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5"/>
  </p:notesMasterIdLst>
  <p:sldIdLst>
    <p:sldId id="386" r:id="rId3"/>
    <p:sldId id="2147377894" r:id="rId4"/>
    <p:sldId id="2147377830" r:id="rId5"/>
    <p:sldId id="628" r:id="rId6"/>
    <p:sldId id="2147377891" r:id="rId7"/>
    <p:sldId id="2147377895" r:id="rId8"/>
    <p:sldId id="2147377902" r:id="rId9"/>
    <p:sldId id="2147377883" r:id="rId10"/>
    <p:sldId id="2147377889" r:id="rId11"/>
    <p:sldId id="2147377899" r:id="rId12"/>
    <p:sldId id="2147377885" r:id="rId13"/>
    <p:sldId id="214737790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679" autoAdjust="0"/>
    <p:restoredTop sz="82353" autoAdjust="0"/>
  </p:normalViewPr>
  <p:slideViewPr>
    <p:cSldViewPr>
      <p:cViewPr>
        <p:scale>
          <a:sx n="90" d="100"/>
          <a:sy n="90" d="100"/>
        </p:scale>
        <p:origin x="701" y="-52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052208-F506-45EE-844F-3CB1F027403A}" type="datetimeFigureOut">
              <a:rPr lang="en-US" smtClean="0"/>
              <a:t>5/28/2025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E1DD1D-0BD5-4E4F-ABDD-53ED947792F1}" type="slidenum">
              <a:rPr lang="en-US" smtClean="0"/>
              <a:t>‹#›</a:t>
            </a:fld>
            <a:endParaRPr lang="en-US"/>
          </a:p>
        </p:txBody>
      </p:sp>
    </p:spTree>
    <p:extLst>
      <p:ext uri="{BB962C8B-B14F-4D97-AF65-F5344CB8AC3E}">
        <p14:creationId xmlns:p14="http://schemas.microsoft.com/office/powerpoint/2010/main" val="4290936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pmc.ncbi.nlm.nih.gov/articles/PMC9129327/"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michigantoday.umich.edu/2023/03/24/mind-the-gap-the-generation-one-that-is/" TargetMode="External"/><Relationship Id="rId4" Type="http://schemas.openxmlformats.org/officeDocument/2006/relationships/hyperlink" Target="https://www.forbes.com/health/mind/generational-attitudes-mental-health-survey/"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CF85C-89EA-3238-00D4-E21A472FB2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74B540-70EB-2D16-E7AE-8D65671194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02F436-2790-8C16-DFBE-A9E3A4D7FE39}"/>
              </a:ext>
            </a:extLst>
          </p:cNvPr>
          <p:cNvSpPr>
            <a:spLocks noGrp="1"/>
          </p:cNvSpPr>
          <p:nvPr>
            <p:ph type="body" idx="1"/>
          </p:nvPr>
        </p:nvSpPr>
        <p:spPr/>
        <p:txBody>
          <a:bodyPr/>
          <a:lstStyle/>
          <a:p>
            <a:r>
              <a:rPr lang="en-US" dirty="0"/>
              <a:t>Who wants to share their outcomes? [</a:t>
            </a:r>
            <a:r>
              <a:rPr lang="en-US" i="1" dirty="0"/>
              <a:t>Participants share their negotiation outcomes. Another option is for the instructor to pick out interesting or extreme results using the outcome forms</a:t>
            </a:r>
            <a:r>
              <a:rPr lang="en-US" dirty="0"/>
              <a:t>]</a:t>
            </a:r>
          </a:p>
          <a:p>
            <a:endParaRPr lang="en-US" dirty="0"/>
          </a:p>
          <a:p>
            <a:pPr marL="0" marR="0"/>
            <a:r>
              <a:rPr lang="en-US" sz="1200" dirty="0">
                <a:solidFill>
                  <a:srgbClr val="000000"/>
                </a:solidFill>
                <a:effectLst/>
                <a:latin typeface="Times New Roman" panose="02020603050405020304" pitchFamily="18" charset="0"/>
                <a:ea typeface="Arial MT"/>
                <a:cs typeface="Arial MT"/>
              </a:rPr>
              <a:t>Regarding compensation for the solar panel business, there are different possible anchors with some supporting legitimacy. Vito can try to anchor compensation for the solar panel business at $0, on the grounds that Cristobal was a salaried employee and the seed capital came from the family firm. Cristobal can argue that he should get 50% of the $5m current stand-alone value of the solar panel business. Vito can argue back that Cristobal should only get 50% of the $1m value when he left because most of the increase in value was under Alberto. Cristobal can argue back that he hired Alberto and deserves half of the $5m. If Vito reveals that the solar business adds $10m in value to the parent firm if absorbed, Cristobal may ask for 50% of the new value created, so $5m to him. </a:t>
            </a:r>
          </a:p>
          <a:p>
            <a:pPr marL="0" marR="0"/>
            <a:endParaRPr lang="en-US" sz="1200" dirty="0">
              <a:solidFill>
                <a:srgbClr val="000000"/>
              </a:solidFill>
              <a:effectLst/>
              <a:latin typeface="Times New Roman" panose="02020603050405020304" pitchFamily="18" charset="0"/>
              <a:ea typeface="Arial MT"/>
              <a:cs typeface="Arial MT"/>
            </a:endParaRPr>
          </a:p>
          <a:p>
            <a:pPr marL="0" marR="0"/>
            <a:r>
              <a:rPr lang="en-US" sz="1200" dirty="0">
                <a:solidFill>
                  <a:srgbClr val="000000"/>
                </a:solidFill>
                <a:effectLst/>
                <a:latin typeface="Times New Roman" panose="02020603050405020304" pitchFamily="18" charset="0"/>
                <a:ea typeface="Arial MT"/>
                <a:cs typeface="Arial MT"/>
              </a:rPr>
              <a:t>If Vito bought out Cristobal’s inheritance for less than its value in cash, what was your justification? Vito can frame cash now as a stronger value proposition to Cristobal than his inheritance whenever Francisco passing. However, Cristobal will likely still see his uncle as exploiting his greater sensitivity to time to capture value for himself. One framing Vito can use is that this is a liquidity event for Cristobal now, and its hard for him to come up with the cash now (pre-IPO), which is why the offer is less than the value of the shares. But such proposals, even if value maximizing, risk deepening the distrust and sense of exploitation on Cristobal’s side.  </a:t>
            </a:r>
          </a:p>
          <a:p>
            <a:pPr marL="0" marR="0"/>
            <a:br>
              <a:rPr lang="en-US" sz="1200" dirty="0">
                <a:solidFill>
                  <a:srgbClr val="000000"/>
                </a:solidFill>
                <a:effectLst/>
                <a:latin typeface="Times New Roman" panose="02020603050405020304" pitchFamily="18" charset="0"/>
                <a:ea typeface="Arial MT"/>
                <a:cs typeface="Arial MT"/>
              </a:rPr>
            </a:br>
            <a:endParaRPr lang="en-US" dirty="0"/>
          </a:p>
        </p:txBody>
      </p:sp>
      <p:sp>
        <p:nvSpPr>
          <p:cNvPr id="4" name="Slide Number Placeholder 3">
            <a:extLst>
              <a:ext uri="{FF2B5EF4-FFF2-40B4-BE49-F238E27FC236}">
                <a16:creationId xmlns:a16="http://schemas.microsoft.com/office/drawing/2014/main" id="{77E956CC-22C5-7D9E-12EF-2FF343510401}"/>
              </a:ext>
            </a:extLst>
          </p:cNvPr>
          <p:cNvSpPr>
            <a:spLocks noGrp="1"/>
          </p:cNvSpPr>
          <p:nvPr>
            <p:ph type="sldNum" sz="quarter" idx="5"/>
          </p:nvPr>
        </p:nvSpPr>
        <p:spPr/>
        <p:txBody>
          <a:bodyPr/>
          <a:lstStyle/>
          <a:p>
            <a:fld id="{9BE1DD1D-0BD5-4E4F-ABDD-53ED947792F1}" type="slidenum">
              <a:rPr lang="en-US" smtClean="0"/>
              <a:t>10</a:t>
            </a:fld>
            <a:endParaRPr lang="en-US"/>
          </a:p>
        </p:txBody>
      </p:sp>
    </p:spTree>
    <p:extLst>
      <p:ext uri="{BB962C8B-B14F-4D97-AF65-F5344CB8AC3E}">
        <p14:creationId xmlns:p14="http://schemas.microsoft.com/office/powerpoint/2010/main" val="795123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E2128-6854-18A0-3C6C-0A3455D58F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A605BC-E2AD-CF23-2861-0CFB0B3DC9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98523D-5359-9A22-83D6-3C32851CDD69}"/>
              </a:ext>
            </a:extLst>
          </p:cNvPr>
          <p:cNvSpPr>
            <a:spLocks noGrp="1"/>
          </p:cNvSpPr>
          <p:nvPr>
            <p:ph type="body" idx="1"/>
          </p:nvPr>
        </p:nvSpPr>
        <p:spPr/>
        <p:txBody>
          <a:bodyPr/>
          <a:lstStyle/>
          <a:p>
            <a:pPr marL="0" marR="229235" algn="just"/>
            <a:r>
              <a:rPr lang="en-US" sz="1800" dirty="0">
                <a:solidFill>
                  <a:srgbClr val="000000"/>
                </a:solidFill>
                <a:effectLst/>
                <a:latin typeface="Times New Roman" panose="02020603050405020304" pitchFamily="18" charset="0"/>
                <a:ea typeface="Arial MT"/>
                <a:cs typeface="Arial MT"/>
              </a:rPr>
              <a:t>Here is what high total value for Cristobal and Vito considered jointly might look like, if they choose not to collaborate in the future. The solar panel business is absorbed into the parent firm, which then goes public at a much higher ($50m USD rather than $40m USD) valuation. Cristobal receives fair compensation in cash to start his own business post-graduation in a different geography such that he does not compete with Arancibia, Inc. </a:t>
            </a:r>
            <a:r>
              <a:rPr lang="en-US" sz="1800" spc="-10" dirty="0">
                <a:solidFill>
                  <a:srgbClr val="000000"/>
                </a:solidFill>
                <a:effectLst/>
                <a:latin typeface="Times New Roman" panose="02020603050405020304" pitchFamily="18" charset="0"/>
                <a:ea typeface="Arial MT"/>
                <a:cs typeface="Arial MT"/>
              </a:rPr>
              <a:t>Cristobal trades his future 2% of the family firm for a figure somewhat but not too far below $1m USD (2% of the $50m USD total value) in cash. This creates value since Cristobal does not expect to receive his future inheritance, arising from him believing that Vito is likely to reduce his father’s share to zero over time. In contrast, Vito does value those shares and should be willing to pay for them in cash now, a strong value proposition for Cristobal who is time sensitive needing capital now to go into business for himself. </a:t>
            </a:r>
            <a:r>
              <a:rPr lang="en-US" sz="1800" dirty="0">
                <a:solidFill>
                  <a:srgbClr val="000000"/>
                </a:solidFill>
                <a:effectLst/>
                <a:latin typeface="Times New Roman" panose="02020603050405020304" pitchFamily="18" charset="0"/>
                <a:ea typeface="Arial MT"/>
                <a:cs typeface="Arial MT"/>
              </a:rPr>
              <a:t>Cristobal does not file a lawsuit. </a:t>
            </a:r>
            <a:endParaRPr lang="en-US" sz="1800" dirty="0">
              <a:effectLst/>
              <a:latin typeface="Arial MT"/>
              <a:ea typeface="Arial MT"/>
              <a:cs typeface="Arial MT"/>
            </a:endParaRPr>
          </a:p>
        </p:txBody>
      </p:sp>
      <p:sp>
        <p:nvSpPr>
          <p:cNvPr id="4" name="Slide Number Placeholder 3">
            <a:extLst>
              <a:ext uri="{FF2B5EF4-FFF2-40B4-BE49-F238E27FC236}">
                <a16:creationId xmlns:a16="http://schemas.microsoft.com/office/drawing/2014/main" id="{4EF994E7-8AFF-F09A-11ED-0340531BDB7F}"/>
              </a:ext>
            </a:extLst>
          </p:cNvPr>
          <p:cNvSpPr>
            <a:spLocks noGrp="1"/>
          </p:cNvSpPr>
          <p:nvPr>
            <p:ph type="sldNum" sz="quarter" idx="5"/>
          </p:nvPr>
        </p:nvSpPr>
        <p:spPr/>
        <p:txBody>
          <a:bodyPr/>
          <a:lstStyle/>
          <a:p>
            <a:fld id="{9BE1DD1D-0BD5-4E4F-ABDD-53ED947792F1}" type="slidenum">
              <a:rPr lang="en-US" smtClean="0"/>
              <a:t>11</a:t>
            </a:fld>
            <a:endParaRPr lang="en-US"/>
          </a:p>
        </p:txBody>
      </p:sp>
    </p:spTree>
    <p:extLst>
      <p:ext uri="{BB962C8B-B14F-4D97-AF65-F5344CB8AC3E}">
        <p14:creationId xmlns:p14="http://schemas.microsoft.com/office/powerpoint/2010/main" val="552994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40833-CED3-C1FB-D902-2231DBB978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783628-8C25-6E0C-5CB8-4833AE0EBC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64367D-2ABB-6755-1234-07915B6505D5}"/>
              </a:ext>
            </a:extLst>
          </p:cNvPr>
          <p:cNvSpPr>
            <a:spLocks noGrp="1"/>
          </p:cNvSpPr>
          <p:nvPr>
            <p:ph type="body" idx="1"/>
          </p:nvPr>
        </p:nvSpPr>
        <p:spPr/>
        <p:txBody>
          <a:bodyPr/>
          <a:lstStyle/>
          <a:p>
            <a:pPr marL="0" marR="229235" lvl="0" indent="0" algn="just" defTabSz="914400" rtl="0" eaLnBrk="1" fontAlgn="auto" latinLnBrk="0" hangingPunct="1">
              <a:lnSpc>
                <a:spcPct val="100000"/>
              </a:lnSpc>
              <a:spcBef>
                <a:spcPts val="0"/>
              </a:spcBef>
              <a:spcAft>
                <a:spcPts val="0"/>
              </a:spcAft>
              <a:buClrTx/>
              <a:buSzTx/>
              <a:buFontTx/>
              <a:buNone/>
              <a:tabLst/>
              <a:defRPr/>
            </a:pPr>
            <a:r>
              <a:rPr lang="en-US" sz="1800" kern="0" dirty="0">
                <a:solidFill>
                  <a:srgbClr val="000000"/>
                </a:solidFill>
                <a:effectLst/>
                <a:latin typeface="Times New Roman" panose="02020603050405020304" pitchFamily="18" charset="0"/>
                <a:ea typeface="Arial MT"/>
              </a:rPr>
              <a:t>If Cristobal and Vito are open to working together, another large-pie deal might look as follows. The solar panel business is absorbed into the parent firm, which goes public at a higher valuation ($50m USD rather than $40m USD). Cristobal again receives fair compensation in cash or shares in the parent firm. Arancibia, Inc becomes fully professionalized and institutes a regime of external auditing and written legal contracts, preventing the financial fraud by Vito that Cristobal fears. Vito agrees to let Cristobal run the solar panel business semi-independently but retains the last-resort ability to directly intervene if serious problems occur. </a:t>
            </a:r>
            <a:r>
              <a:rPr lang="en-US" sz="1800" kern="0" spc="-10" dirty="0">
                <a:solidFill>
                  <a:srgbClr val="000000"/>
                </a:solidFill>
                <a:effectLst/>
                <a:latin typeface="Times New Roman" panose="02020603050405020304" pitchFamily="18" charset="0"/>
                <a:ea typeface="Arial MT"/>
              </a:rPr>
              <a:t>Cristobal keeps the expected 2% of the family firm he stands to inherit from his father, and</a:t>
            </a:r>
            <a:r>
              <a:rPr lang="en-US" sz="1800" b="1" kern="0" spc="-10" dirty="0">
                <a:solidFill>
                  <a:srgbClr val="000000"/>
                </a:solidFill>
                <a:effectLst/>
                <a:latin typeface="Times New Roman" panose="02020603050405020304" pitchFamily="18" charset="0"/>
                <a:ea typeface="Arial MT"/>
              </a:rPr>
              <a:t> </a:t>
            </a:r>
            <a:r>
              <a:rPr lang="en-US" sz="1800" kern="0" spc="-10" dirty="0">
                <a:solidFill>
                  <a:srgbClr val="000000"/>
                </a:solidFill>
                <a:effectLst/>
                <a:latin typeface="Times New Roman" panose="02020603050405020304" pitchFamily="18" charset="0"/>
                <a:ea typeface="Arial MT"/>
              </a:rPr>
              <a:t>Vito agrees not to reduce Francisco’s share of the overall company any further (as he and his other brothers have secretly been planning). </a:t>
            </a:r>
            <a:r>
              <a:rPr lang="en-US" sz="1800" kern="0" dirty="0">
                <a:solidFill>
                  <a:srgbClr val="000000"/>
                </a:solidFill>
                <a:effectLst/>
                <a:latin typeface="Times New Roman" panose="02020603050405020304" pitchFamily="18" charset="0"/>
                <a:ea typeface="Arial MT"/>
              </a:rPr>
              <a:t>Another collaboration option is for Vito to provide Cristobal with an investment fund from the parent firm to acquire a new solar business and do something creative with it after his MBA.</a:t>
            </a:r>
            <a:r>
              <a:rPr lang="en-US" sz="1800" kern="0" spc="-10" dirty="0">
                <a:solidFill>
                  <a:srgbClr val="000000"/>
                </a:solidFill>
                <a:effectLst/>
                <a:latin typeface="Times New Roman" panose="02020603050405020304" pitchFamily="18" charset="0"/>
                <a:ea typeface="Arial MT"/>
              </a:rPr>
              <a:t> Or, Cristobal could graduate from his MBA program and return to assume a different leadership role in the family firm. Vito and Cristobal might also agree to maximize the sustainability of the family’s battery business via creative options that encourage customers to recycle their batteries, such as e-waste bins and collection drives sponsored by </a:t>
            </a:r>
            <a:r>
              <a:rPr lang="en-US" sz="1800" kern="0" dirty="0">
                <a:solidFill>
                  <a:srgbClr val="000000"/>
                </a:solidFill>
                <a:effectLst/>
                <a:latin typeface="Times New Roman" panose="02020603050405020304" pitchFamily="18" charset="0"/>
                <a:ea typeface="Arial MT"/>
              </a:rPr>
              <a:t>Arancibia, Inc</a:t>
            </a:r>
            <a:r>
              <a:rPr lang="en-US" sz="1800" kern="0" spc="-10" dirty="0">
                <a:solidFill>
                  <a:srgbClr val="000000"/>
                </a:solidFill>
                <a:effectLst/>
                <a:latin typeface="Times New Roman" panose="02020603050405020304" pitchFamily="18" charset="0"/>
                <a:ea typeface="Arial MT"/>
              </a:rPr>
              <a:t>. </a:t>
            </a:r>
            <a:r>
              <a:rPr lang="en-US" sz="1800" kern="0" dirty="0">
                <a:solidFill>
                  <a:srgbClr val="000000"/>
                </a:solidFill>
                <a:effectLst/>
                <a:latin typeface="Times New Roman" panose="02020603050405020304" pitchFamily="18" charset="0"/>
                <a:ea typeface="Arial MT"/>
              </a:rPr>
              <a:t>They could even agree that Cristobal will be mentored by Vito to lead the family firm in the future. For now, Vito gets his public apology. </a:t>
            </a:r>
            <a:endParaRPr lang="en-US" sz="1800" dirty="0">
              <a:effectLst/>
              <a:latin typeface="Arial MT"/>
              <a:ea typeface="Arial MT"/>
              <a:cs typeface="Arial MT"/>
            </a:endParaRPr>
          </a:p>
          <a:p>
            <a:pPr marL="0" marR="229235" algn="just"/>
            <a:endParaRPr lang="en-US" sz="1800" dirty="0">
              <a:effectLst/>
              <a:latin typeface="Arial MT"/>
              <a:ea typeface="Arial MT"/>
              <a:cs typeface="Arial MT"/>
            </a:endParaRPr>
          </a:p>
        </p:txBody>
      </p:sp>
      <p:sp>
        <p:nvSpPr>
          <p:cNvPr id="4" name="Slide Number Placeholder 3">
            <a:extLst>
              <a:ext uri="{FF2B5EF4-FFF2-40B4-BE49-F238E27FC236}">
                <a16:creationId xmlns:a16="http://schemas.microsoft.com/office/drawing/2014/main" id="{F8B0968F-6589-C265-3018-F3BDD88ADB81}"/>
              </a:ext>
            </a:extLst>
          </p:cNvPr>
          <p:cNvSpPr>
            <a:spLocks noGrp="1"/>
          </p:cNvSpPr>
          <p:nvPr>
            <p:ph type="sldNum" sz="quarter" idx="5"/>
          </p:nvPr>
        </p:nvSpPr>
        <p:spPr/>
        <p:txBody>
          <a:bodyPr/>
          <a:lstStyle/>
          <a:p>
            <a:fld id="{9BE1DD1D-0BD5-4E4F-ABDD-53ED947792F1}" type="slidenum">
              <a:rPr lang="en-US" smtClean="0"/>
              <a:t>12</a:t>
            </a:fld>
            <a:endParaRPr lang="en-US"/>
          </a:p>
        </p:txBody>
      </p:sp>
    </p:spTree>
    <p:extLst>
      <p:ext uri="{BB962C8B-B14F-4D97-AF65-F5344CB8AC3E}">
        <p14:creationId xmlns:p14="http://schemas.microsoft.com/office/powerpoint/2010/main" val="3653675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Welcome! Today’s we have a 2-party dispute resolution exercise.</a:t>
            </a:r>
          </a:p>
          <a:p>
            <a:endParaRPr lang="en-US" dirty="0"/>
          </a:p>
          <a:p>
            <a:r>
              <a:rPr lang="en-US" dirty="0"/>
              <a:t>Image source</a:t>
            </a:r>
          </a:p>
          <a:p>
            <a:r>
              <a:rPr lang="en-US" dirty="0"/>
              <a:t>https://</a:t>
            </a:r>
            <a:r>
              <a:rPr lang="en-US" dirty="0" err="1"/>
              <a:t>openverse.org</a:t>
            </a:r>
            <a:r>
              <a:rPr lang="en-US" dirty="0"/>
              <a:t>/image/6b09ec40-52e8-4041-8651-347aac2ac834?q=</a:t>
            </a:r>
            <a:r>
              <a:rPr lang="en-US" dirty="0" err="1"/>
              <a:t>solar+panel&amp;p</a:t>
            </a:r>
            <a:r>
              <a:rPr lang="en-US" dirty="0"/>
              <a:t>=26</a:t>
            </a:r>
          </a:p>
        </p:txBody>
      </p:sp>
      <p:sp>
        <p:nvSpPr>
          <p:cNvPr id="4" name="Slide Number Placeholder 3"/>
          <p:cNvSpPr>
            <a:spLocks noGrp="1"/>
          </p:cNvSpPr>
          <p:nvPr>
            <p:ph type="sldNum" sz="quarter" idx="5"/>
          </p:nvPr>
        </p:nvSpPr>
        <p:spPr/>
        <p:txBody>
          <a:bodyPr/>
          <a:lstStyle/>
          <a:p>
            <a:fld id="{9BE1DD1D-0BD5-4E4F-ABDD-53ED947792F1}" type="slidenum">
              <a:rPr lang="en-US" smtClean="0"/>
              <a:t>2</a:t>
            </a:fld>
            <a:endParaRPr lang="en-US"/>
          </a:p>
        </p:txBody>
      </p:sp>
    </p:spTree>
    <p:extLst>
      <p:ext uri="{BB962C8B-B14F-4D97-AF65-F5344CB8AC3E}">
        <p14:creationId xmlns:p14="http://schemas.microsoft.com/office/powerpoint/2010/main" val="4012366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6CB33-1DA4-624D-2825-AD46FDFDAE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B9B470-2931-46F8-4E9B-AE70B69E88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87BBCD-667D-86BF-E743-9EED0DAB646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There are two roles, an uncle and nephew who are both part of a family business: </a:t>
            </a:r>
            <a:r>
              <a:rPr lang="en-US" altLang="en-US" sz="1200" dirty="0"/>
              <a:t>Cristobal and Vito.</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The ideal negotiation group has 2 participants, one for each character. Please double up the Cristobal role if you are a group of 3.</a:t>
            </a:r>
          </a:p>
          <a:p>
            <a:pPr marL="0" marR="0" indent="0" algn="l" defTabSz="914400" rtl="0" eaLnBrk="1" fontAlgn="auto" latinLnBrk="0" hangingPunct="1">
              <a:lnSpc>
                <a:spcPct val="100000"/>
              </a:lnSpc>
              <a:spcBef>
                <a:spcPts val="0"/>
              </a:spcBef>
              <a:spcAft>
                <a:spcPts val="0"/>
              </a:spcAft>
              <a:buClrTx/>
              <a:buSzTx/>
              <a:buFontTx/>
              <a:buNone/>
              <a:tabLst/>
              <a:defRPr/>
            </a:pPr>
            <a:endParaRPr lang="en-SG" sz="1200" kern="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kern="0" dirty="0"/>
              <a:t>Share (or don’t share) whatever you choose verbally, but don’t show your physical information sheet to others. You can’t say “look it says so right here in my role, I’m telling the truth!” This makes it too easy to show you are not lying. In life, we have to try to convince others of our sincerity with our words.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Y</a:t>
            </a:r>
            <a:r>
              <a:rPr lang="en-US" sz="1200" kern="1200" dirty="0">
                <a:solidFill>
                  <a:schemeClr val="tx1"/>
                </a:solidFill>
                <a:effectLst/>
                <a:latin typeface="+mn-lt"/>
                <a:ea typeface="+mn-ea"/>
                <a:cs typeface="+mn-cs"/>
              </a:rPr>
              <a:t>ou have 30 minutes to read your role materials and plan a strategy. Then 1 hour for the face to face negotiation with your counterpart.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Save some time for </a:t>
            </a:r>
            <a:r>
              <a:rPr lang="en-US" sz="1200" kern="1200" baseline="0" dirty="0">
                <a:solidFill>
                  <a:schemeClr val="tx1"/>
                </a:solidFill>
                <a:effectLst/>
                <a:latin typeface="+mn-lt"/>
                <a:ea typeface="+mn-ea"/>
                <a:cs typeface="+mn-cs"/>
              </a:rPr>
              <a:t>feedback with your counterpart.</a:t>
            </a:r>
            <a:r>
              <a:rPr lang="en-US" sz="1200" kern="120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 should also have time for a 15 minute break.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important – please don’t read or complete the outcome form until after you are done with the negotiation, since it includes spoilers for the case.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lecture will begin again in 1 hour and 45 minutes. Please try to find a partner</a:t>
            </a:r>
            <a:r>
              <a:rPr lang="en-US" sz="1200" kern="1200" baseline="0" dirty="0">
                <a:solidFill>
                  <a:schemeClr val="tx1"/>
                </a:solidFill>
                <a:effectLst/>
                <a:latin typeface="+mn-lt"/>
                <a:ea typeface="+mn-ea"/>
                <a:cs typeface="+mn-cs"/>
              </a:rPr>
              <a:t> you know less well than the others, and to the extent you can a different person than in your previous negotiations. [</a:t>
            </a:r>
            <a:r>
              <a:rPr lang="en-US" sz="1200" i="1" kern="1200" baseline="0" dirty="0">
                <a:solidFill>
                  <a:schemeClr val="tx1"/>
                </a:solidFill>
                <a:effectLst/>
                <a:latin typeface="+mn-lt"/>
                <a:ea typeface="+mn-ea"/>
                <a:cs typeface="+mn-cs"/>
              </a:rPr>
              <a:t>Participants form groups of 2 or 3, the instructor hands out role materials, and the participants negotiate</a:t>
            </a:r>
            <a:r>
              <a:rPr lang="en-US" sz="1200" kern="1200" baseline="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1"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a:t>
            </a:r>
            <a:r>
              <a:rPr lang="en-US" i="1" baseline="0" dirty="0"/>
              <a:t>During the negotiations, the instructor should walk around and take mental or written notes on some of the negotiations, highlighting tactics and reactions that can be brought up later during the debriefs when participants are asked to share their experiences or when key teaching points are made]. </a:t>
            </a:r>
            <a:endParaRPr lang="en-US" i="0"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u="sng"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An alternative approach to creating the pairings is for the instructor to pair participants up herself/himself, either by creating groups before class begins or ad-hoc now during the lecture. </a:t>
            </a:r>
            <a:endParaRPr lang="en-US" dirty="0"/>
          </a:p>
        </p:txBody>
      </p:sp>
      <p:sp>
        <p:nvSpPr>
          <p:cNvPr id="4" name="Slide Number Placeholder 3">
            <a:extLst>
              <a:ext uri="{FF2B5EF4-FFF2-40B4-BE49-F238E27FC236}">
                <a16:creationId xmlns:a16="http://schemas.microsoft.com/office/drawing/2014/main" id="{E26BD6F6-4328-4607-59D7-D981511847D7}"/>
              </a:ext>
            </a:extLst>
          </p:cNvPr>
          <p:cNvSpPr>
            <a:spLocks noGrp="1"/>
          </p:cNvSpPr>
          <p:nvPr>
            <p:ph type="sldNum" sz="quarter" idx="10"/>
          </p:nvPr>
        </p:nvSpPr>
        <p:spPr/>
        <p:txBody>
          <a:bodyPr/>
          <a:lstStyle/>
          <a:p>
            <a:fld id="{DDED7BE2-A96B-4E9D-A1D5-8D1855B13D4E}" type="slidenum">
              <a:rPr lang="en-US" smtClean="0"/>
              <a:t>3</a:t>
            </a:fld>
            <a:endParaRPr lang="en-US"/>
          </a:p>
        </p:txBody>
      </p:sp>
    </p:spTree>
    <p:extLst>
      <p:ext uri="{BB962C8B-B14F-4D97-AF65-F5344CB8AC3E}">
        <p14:creationId xmlns:p14="http://schemas.microsoft.com/office/powerpoint/2010/main" val="28713384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defRPr>
                <a:solidFill>
                  <a:schemeClr val="tx1"/>
                </a:solidFill>
                <a:latin typeface="Calibri" panose="020F0502020204030204" pitchFamily="34" charset="0"/>
                <a:cs typeface="Arial" panose="020B0604020202020204" pitchFamily="34" charset="0"/>
              </a:defRPr>
            </a:lvl1pPr>
            <a:lvl2pPr marL="742950" indent="-285750" defTabSz="911225">
              <a:defRPr>
                <a:solidFill>
                  <a:schemeClr val="tx1"/>
                </a:solidFill>
                <a:latin typeface="Calibri" panose="020F0502020204030204" pitchFamily="34" charset="0"/>
                <a:cs typeface="Arial" panose="020B0604020202020204" pitchFamily="34" charset="0"/>
              </a:defRPr>
            </a:lvl2pPr>
            <a:lvl3pPr marL="1143000" indent="-228600" defTabSz="911225">
              <a:defRPr>
                <a:solidFill>
                  <a:schemeClr val="tx1"/>
                </a:solidFill>
                <a:latin typeface="Calibri" panose="020F0502020204030204" pitchFamily="34" charset="0"/>
                <a:cs typeface="Arial" panose="020B0604020202020204" pitchFamily="34" charset="0"/>
              </a:defRPr>
            </a:lvl3pPr>
            <a:lvl4pPr marL="1600200" indent="-228600" defTabSz="911225">
              <a:defRPr>
                <a:solidFill>
                  <a:schemeClr val="tx1"/>
                </a:solidFill>
                <a:latin typeface="Calibri" panose="020F0502020204030204" pitchFamily="34" charset="0"/>
                <a:cs typeface="Arial" panose="020B0604020202020204" pitchFamily="34" charset="0"/>
              </a:defRPr>
            </a:lvl4pPr>
            <a:lvl5pPr marL="2057400" indent="-228600" defTabSz="911225">
              <a:defRPr>
                <a:solidFill>
                  <a:schemeClr val="tx1"/>
                </a:solidFill>
                <a:latin typeface="Calibri" panose="020F0502020204030204" pitchFamily="34" charset="0"/>
                <a:cs typeface="Arial" panose="020B0604020202020204" pitchFamily="34" charset="0"/>
              </a:defRPr>
            </a:lvl5pPr>
            <a:lvl6pPr marL="25146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DFC553A-0E2A-4F8B-A5D6-1FF6DDA999B4}" type="slidenum">
              <a:rPr lang="en-CA" altLang="en-US" smtClean="0"/>
              <a:pPr/>
              <a:t>4</a:t>
            </a:fld>
            <a:endParaRPr lang="en-CA" altLang="en-US"/>
          </a:p>
        </p:txBody>
      </p:sp>
      <p:sp>
        <p:nvSpPr>
          <p:cNvPr id="11267"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Here are your breakout room slides for this exercise. Please grab your role materials– they are printed in the color that matches the color of the column your name is listed in on the slide. Then pair up with your partner and enjoy the exercise! [</a:t>
            </a:r>
            <a:r>
              <a:rPr lang="en-US" altLang="en-US" i="1" dirty="0"/>
              <a:t>Participants get their role materials and go to negotiate</a:t>
            </a:r>
            <a:r>
              <a:rPr lang="en-US" alt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u="sng" dirty="0"/>
              <a:t>Note</a:t>
            </a:r>
            <a:r>
              <a:rPr lang="en-US" altLang="en-US" dirty="0"/>
              <a:t>: This templ</a:t>
            </a:r>
            <a:r>
              <a:rPr lang="en-US" altLang="en-US" u="none" dirty="0"/>
              <a:t>ate </a:t>
            </a:r>
            <a:r>
              <a:rPr lang="en-US" sz="1200" kern="1200" baseline="0" dirty="0">
                <a:solidFill>
                  <a:schemeClr val="tx1"/>
                </a:solidFill>
                <a:effectLst/>
                <a:latin typeface="+mn-lt"/>
                <a:ea typeface="+mn-ea"/>
                <a:cs typeface="+mn-cs"/>
              </a:rPr>
              <a:t>participant</a:t>
            </a:r>
            <a:r>
              <a:rPr lang="en-US" altLang="en-US" u="none" baseline="0" dirty="0"/>
              <a:t> </a:t>
            </a:r>
            <a:r>
              <a:rPr lang="en-US" altLang="en-US" u="none" dirty="0"/>
              <a:t>pairings slide is for if the</a:t>
            </a:r>
            <a:r>
              <a:rPr lang="en-US" altLang="en-US" u="none" baseline="0" dirty="0"/>
              <a:t> instructor sorts participants into negotiation groups beforehand. Participant’ individual names are added in the respective columns</a:t>
            </a:r>
            <a:r>
              <a:rPr lang="en-SG" sz="1200" b="0" i="0" u="none" strike="noStrike" dirty="0">
                <a:solidFill>
                  <a:srgbClr val="000000"/>
                </a:solidFill>
                <a:effectLst/>
                <a:latin typeface="Cambria"/>
              </a:rPr>
              <a:t>.</a:t>
            </a:r>
            <a:r>
              <a:rPr lang="en-US" sz="1200" b="0" i="0" u="none" strike="noStrike" baseline="0" dirty="0">
                <a:solidFill>
                  <a:schemeClr val="tx1"/>
                </a:solidFill>
                <a:effectLst/>
                <a:latin typeface="+mn-lt"/>
              </a:rPr>
              <a:t> </a:t>
            </a:r>
            <a:r>
              <a:rPr lang="en-US" altLang="en-US" u="none" dirty="0"/>
              <a:t>If this slide</a:t>
            </a:r>
            <a:r>
              <a:rPr lang="en-US" altLang="en-US" u="none" baseline="0" dirty="0"/>
              <a:t> is used</a:t>
            </a:r>
            <a:r>
              <a:rPr lang="en-US" altLang="en-US" u="none" dirty="0"/>
              <a:t>,</a:t>
            </a:r>
            <a:r>
              <a:rPr lang="en-US" altLang="en-US" u="none" baseline="0" dirty="0"/>
              <a:t> </a:t>
            </a:r>
            <a:r>
              <a:rPr lang="en-US" altLang="en-US" u="none" dirty="0"/>
              <a:t>the</a:t>
            </a:r>
            <a:r>
              <a:rPr lang="en-US" altLang="en-US" dirty="0"/>
              <a:t> color background for each role on the slide above</a:t>
            </a:r>
            <a:r>
              <a:rPr lang="en-US" altLang="en-US" baseline="0" dirty="0"/>
              <a:t> should match the color of the role materials that are handed out to </a:t>
            </a:r>
            <a:r>
              <a:rPr lang="en-US" sz="1200" kern="1200" baseline="0" dirty="0">
                <a:solidFill>
                  <a:schemeClr val="tx1"/>
                </a:solidFill>
                <a:effectLst/>
                <a:latin typeface="+mn-lt"/>
                <a:ea typeface="+mn-ea"/>
                <a:cs typeface="+mn-cs"/>
              </a:rPr>
              <a:t>participants</a:t>
            </a:r>
            <a:r>
              <a:rPr lang="en-SG" sz="1200" b="0" i="0" u="none" strike="noStrike" dirty="0">
                <a:solidFill>
                  <a:srgbClr val="000000"/>
                </a:solidFill>
                <a:effectLst/>
                <a:latin typeface="Cambria"/>
              </a:rPr>
              <a:t>, to avoid confusion</a:t>
            </a:r>
            <a:r>
              <a:rPr lang="en-US" altLang="en-US" baseline="0" dirty="0"/>
              <a:t>. The “BOR” column refers to “Breakout Room” and only applies if the instructor has special rooms for the </a:t>
            </a:r>
            <a:r>
              <a:rPr lang="en-US" sz="1200" kern="1200" baseline="0" dirty="0">
                <a:solidFill>
                  <a:schemeClr val="tx1"/>
                </a:solidFill>
                <a:effectLst/>
                <a:latin typeface="+mn-lt"/>
                <a:ea typeface="+mn-ea"/>
                <a:cs typeface="+mn-cs"/>
              </a:rPr>
              <a:t>participants</a:t>
            </a:r>
            <a:r>
              <a:rPr lang="en-US" altLang="en-US" baseline="0" dirty="0"/>
              <a:t> to negotiate in.  “GROUP” refers to negotiation group number, in other words each group of </a:t>
            </a:r>
            <a:r>
              <a:rPr lang="en-US" sz="1200" kern="1200" baseline="0" dirty="0">
                <a:solidFill>
                  <a:schemeClr val="tx1"/>
                </a:solidFill>
                <a:effectLst/>
                <a:latin typeface="+mn-lt"/>
                <a:ea typeface="+mn-ea"/>
                <a:cs typeface="+mn-cs"/>
              </a:rPr>
              <a:t>participant</a:t>
            </a:r>
            <a:r>
              <a:rPr lang="en-US" altLang="en-US" baseline="0" dirty="0"/>
              <a:t>s who negotiate together. </a:t>
            </a:r>
            <a:endParaRPr lang="en-US" altLang="en-US" dirty="0"/>
          </a:p>
          <a:p>
            <a:pPr eaLnBrk="1" hangingPunct="1"/>
            <a:endParaRPr lang="en-US" altLang="en-US" dirty="0">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If </a:t>
            </a:r>
            <a:r>
              <a:rPr lang="en-US" altLang="en-US" u="none" baseline="0" dirty="0"/>
              <a:t>participants</a:t>
            </a:r>
            <a:r>
              <a:rPr lang="en-US" sz="1200" kern="1200" baseline="0" dirty="0">
                <a:solidFill>
                  <a:schemeClr val="tx1"/>
                </a:solidFill>
                <a:effectLst/>
                <a:latin typeface="+mn-lt"/>
                <a:ea typeface="+mn-ea"/>
                <a:cs typeface="+mn-cs"/>
              </a:rPr>
              <a:t> are not divisible into groups of 2, have more than 1 participant in one or more roles.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u="sng" kern="0" spc="-10" dirty="0">
                <a:effectLst/>
                <a:latin typeface="Times New Roman" panose="02020603050405020304" pitchFamily="18" charset="0"/>
                <a:ea typeface="Arial MT"/>
              </a:rPr>
              <a:t>Note:</a:t>
            </a:r>
            <a:r>
              <a:rPr lang="en-US" sz="1800" kern="0" spc="-10" dirty="0">
                <a:effectLst/>
                <a:latin typeface="Times New Roman" panose="02020603050405020304" pitchFamily="18" charset="0"/>
                <a:ea typeface="Arial MT"/>
              </a:rPr>
              <a:t> Optionally, the instructor could arrange participants into teams of 3 representing each side (Team Cristobal and Team Vito, respectively). </a:t>
            </a:r>
            <a:endParaRPr lang="en-US"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388281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u="sng" dirty="0"/>
              <a:t>Note</a:t>
            </a:r>
            <a:r>
              <a:rPr lang="en-SG" dirty="0"/>
              <a:t>: Placeholder slide to avoid spoilers</a:t>
            </a:r>
          </a:p>
        </p:txBody>
      </p:sp>
      <p:sp>
        <p:nvSpPr>
          <p:cNvPr id="4" name="Slide Number Placeholder 3"/>
          <p:cNvSpPr>
            <a:spLocks noGrp="1"/>
          </p:cNvSpPr>
          <p:nvPr>
            <p:ph type="sldNum" sz="quarter" idx="5"/>
          </p:nvPr>
        </p:nvSpPr>
        <p:spPr/>
        <p:txBody>
          <a:bodyPr/>
          <a:lstStyle/>
          <a:p>
            <a:fld id="{9BE1DD1D-0BD5-4E4F-ABDD-53ED947792F1}" type="slidenum">
              <a:rPr lang="en-US" smtClean="0"/>
              <a:t>5</a:t>
            </a:fld>
            <a:endParaRPr lang="en-US"/>
          </a:p>
        </p:txBody>
      </p:sp>
    </p:spTree>
    <p:extLst>
      <p:ext uri="{BB962C8B-B14F-4D97-AF65-F5344CB8AC3E}">
        <p14:creationId xmlns:p14="http://schemas.microsoft.com/office/powerpoint/2010/main" val="3284942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2FA3B-2B4B-5F5C-1691-3DEA00D80D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0F04C0-8494-0B60-B0F2-4BB34934CF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C37DEC-467F-14E0-1078-0CC34FFE6C4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i="0" dirty="0"/>
              <a:t>[</a:t>
            </a:r>
            <a:r>
              <a:rPr lang="en-US" altLang="en-US" sz="1200" i="1" dirty="0"/>
              <a:t>Participants have</a:t>
            </a:r>
            <a:r>
              <a:rPr lang="en-US" altLang="en-US" sz="1200" i="1" baseline="0" dirty="0"/>
              <a:t> returned from their negotiations</a:t>
            </a:r>
            <a:r>
              <a:rPr lang="en-US" altLang="en-US" sz="1200" i="0" baseline="0" dirty="0"/>
              <a:t>]. </a:t>
            </a:r>
            <a:r>
              <a:rPr lang="en-SG" dirty="0"/>
              <a:t>Welcome back! I hope you enjoyed the case. We will now debrief Arancibia. </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i="0" dirty="0"/>
              <a:t>Please take 3 minutes and share with someone nearby who was in a different negotiation pair</a:t>
            </a:r>
            <a:r>
              <a:rPr lang="en-US" altLang="en-US" sz="1200" i="0" baseline="0" dirty="0"/>
              <a:t>.</a:t>
            </a:r>
            <a:r>
              <a:rPr lang="en-US" altLang="en-US" sz="1200" i="0" dirty="0"/>
              <a:t> One thing that your counterpart </a:t>
            </a:r>
            <a:r>
              <a:rPr lang="en-US" altLang="en-US" sz="1200" i="0" baseline="0" dirty="0"/>
              <a:t>did well in Arancibia in terms of handling this family business dispute, and one thing you could have done better. Share with someone other than your counterpart. The idea is to give each other a peek into the dynamics in a different negotiation. Different people with the same role but different strategies, different counterparts, and different dynamics between them had very different negotiation processes and outcomes. </a:t>
            </a:r>
            <a:r>
              <a:rPr lang="en-US" altLang="en-US" sz="1200" i="1" baseline="0" dirty="0"/>
              <a:t>[Participants discuss in pairs</a:t>
            </a:r>
            <a:r>
              <a:rPr lang="en-US" altLang="en-US" sz="1200" i="0" baseline="0" dirty="0"/>
              <a:t>].</a:t>
            </a:r>
          </a:p>
          <a:p>
            <a:endParaRPr lang="en-US" dirty="0"/>
          </a:p>
          <a:p>
            <a:r>
              <a:rPr lang="en-US" dirty="0"/>
              <a:t>Image source</a:t>
            </a:r>
          </a:p>
          <a:p>
            <a:r>
              <a:rPr lang="en-US" dirty="0"/>
              <a:t>https://openverse.org/image/6b09ec40-52e8-4041-8651-347aac2ac834?q=solar+panel&amp;p=26</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p:txBody>
      </p:sp>
      <p:sp>
        <p:nvSpPr>
          <p:cNvPr id="4" name="Slide Number Placeholder 3">
            <a:extLst>
              <a:ext uri="{FF2B5EF4-FFF2-40B4-BE49-F238E27FC236}">
                <a16:creationId xmlns:a16="http://schemas.microsoft.com/office/drawing/2014/main" id="{80AB52F5-AB2D-F1B3-C946-7F513DA993D3}"/>
              </a:ext>
            </a:extLst>
          </p:cNvPr>
          <p:cNvSpPr>
            <a:spLocks noGrp="1"/>
          </p:cNvSpPr>
          <p:nvPr>
            <p:ph type="sldNum" sz="quarter" idx="10"/>
          </p:nvPr>
        </p:nvSpPr>
        <p:spPr/>
        <p:txBody>
          <a:bodyPr/>
          <a:lstStyle/>
          <a:p>
            <a:fld id="{77C6E43D-BE4C-4A01-9BBF-F3CBDAFB7B5E}" type="slidenum">
              <a:rPr lang="en-US" smtClean="0"/>
              <a:t>6</a:t>
            </a:fld>
            <a:endParaRPr lang="en-US"/>
          </a:p>
        </p:txBody>
      </p:sp>
    </p:spTree>
    <p:extLst>
      <p:ext uri="{BB962C8B-B14F-4D97-AF65-F5344CB8AC3E}">
        <p14:creationId xmlns:p14="http://schemas.microsoft.com/office/powerpoint/2010/main" val="3735499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257AC-0CE1-A1FD-B979-660D3EBD23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163684-A8D7-34FF-36BE-320801BD78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51795C-2AE4-1D08-5733-27097C17FFAD}"/>
              </a:ext>
            </a:extLst>
          </p:cNvPr>
          <p:cNvSpPr>
            <a:spLocks noGrp="1"/>
          </p:cNvSpPr>
          <p:nvPr>
            <p:ph type="body" idx="1"/>
          </p:nvPr>
        </p:nvSpPr>
        <p:spPr/>
        <p:txBody>
          <a:bodyPr/>
          <a:lstStyle/>
          <a:p>
            <a:pPr marL="0" marR="229235" lvl="0" indent="0" algn="just" defTabSz="914400" rtl="0" eaLnBrk="1" fontAlgn="auto" latinLnBrk="0" hangingPunct="1">
              <a:lnSpc>
                <a:spcPct val="100000"/>
              </a:lnSpc>
              <a:spcBef>
                <a:spcPts val="0"/>
              </a:spcBef>
              <a:spcAft>
                <a:spcPts val="0"/>
              </a:spcAft>
              <a:buClrTx/>
              <a:buSzTx/>
              <a:buFontTx/>
              <a:buNone/>
              <a:tabLst/>
              <a:defRPr/>
            </a:pPr>
            <a:r>
              <a:rPr lang="en-US" sz="1800" kern="0" dirty="0">
                <a:solidFill>
                  <a:srgbClr val="000000"/>
                </a:solidFill>
                <a:effectLst/>
                <a:latin typeface="Times New Roman" panose="02020603050405020304" pitchFamily="18" charset="0"/>
                <a:ea typeface="Arial MT"/>
              </a:rPr>
              <a:t>You have linked alternatives in the case. </a:t>
            </a:r>
          </a:p>
          <a:p>
            <a:pPr marL="0" marR="229235" lvl="0" indent="0" algn="just" defTabSz="914400" rtl="0" eaLnBrk="1" fontAlgn="auto" latinLnBrk="0" hangingPunct="1">
              <a:lnSpc>
                <a:spcPct val="100000"/>
              </a:lnSpc>
              <a:spcBef>
                <a:spcPts val="0"/>
              </a:spcBef>
              <a:spcAft>
                <a:spcPts val="0"/>
              </a:spcAft>
              <a:buClrTx/>
              <a:buSzTx/>
              <a:buFontTx/>
              <a:buNone/>
              <a:tabLst/>
              <a:defRPr/>
            </a:pPr>
            <a:endParaRPr lang="en-US" sz="1800" i="0" kern="0" dirty="0">
              <a:solidFill>
                <a:srgbClr val="000000"/>
              </a:solidFill>
              <a:effectLst/>
              <a:latin typeface="Times New Roman" panose="02020603050405020304" pitchFamily="18" charset="0"/>
            </a:endParaRPr>
          </a:p>
          <a:p>
            <a:pPr marL="0" marR="229235" lvl="0" indent="0" algn="just" defTabSz="914400" rtl="0" eaLnBrk="1" fontAlgn="auto" latinLnBrk="0" hangingPunct="1">
              <a:lnSpc>
                <a:spcPct val="100000"/>
              </a:lnSpc>
              <a:spcBef>
                <a:spcPts val="0"/>
              </a:spcBef>
              <a:spcAft>
                <a:spcPts val="0"/>
              </a:spcAft>
              <a:buClrTx/>
              <a:buSzTx/>
              <a:buFontTx/>
              <a:buNone/>
              <a:tabLst/>
              <a:defRPr/>
            </a:pPr>
            <a:r>
              <a:rPr lang="en-US" sz="1800" i="0" dirty="0">
                <a:solidFill>
                  <a:schemeClr val="tx1"/>
                </a:solidFill>
              </a:rPr>
              <a:t>A civil lawsuit remains an option for both parties although it does not serve anyone’s interests due to it taking 10-15 years to resolve in the Chilean courts. </a:t>
            </a:r>
          </a:p>
          <a:p>
            <a:pPr marL="0" marR="229235" algn="just"/>
            <a:endParaRPr lang="en-US" sz="1800" kern="0" dirty="0">
              <a:solidFill>
                <a:srgbClr val="000000"/>
              </a:solidFill>
              <a:effectLst/>
              <a:latin typeface="Times New Roman" panose="02020603050405020304" pitchFamily="18" charset="0"/>
              <a:ea typeface="Arial MT"/>
            </a:endParaRPr>
          </a:p>
          <a:p>
            <a:pPr marL="0" marR="229235" algn="just"/>
            <a:r>
              <a:rPr lang="en-US" sz="1800" kern="0" dirty="0">
                <a:solidFill>
                  <a:srgbClr val="000000"/>
                </a:solidFill>
                <a:effectLst/>
                <a:latin typeface="Times New Roman" panose="02020603050405020304" pitchFamily="18" charset="0"/>
                <a:ea typeface="Arial MT"/>
              </a:rPr>
              <a:t>The shared lose-lose outcome is that a civil lawsuit is filed, including financial fraud accusations. The public offering of the larger family firm is ruined, and the solar panel venture is put into legal limbo as well, creating long-term financial and operational instability. The long-term value of Arancibia, Inc drops from $50m to $30m USD. The family’s reputation in the community is damaged and Vito and Cristobal never collaborate again. Cristobal must start from nothing to create a new clean energy business post-MBA, setting his business career back many years. Given his poor health, Vito probably never lives to see the IPO of </a:t>
            </a:r>
            <a:r>
              <a:rPr lang="en-US" sz="1800" kern="0" dirty="0">
                <a:effectLst/>
                <a:latin typeface="Times New Roman" panose="02020603050405020304" pitchFamily="18" charset="0"/>
                <a:ea typeface="Arial MT"/>
              </a:rPr>
              <a:t>Arancibia, Inc. </a:t>
            </a:r>
          </a:p>
          <a:p>
            <a:pPr marL="0" marR="229235" algn="just"/>
            <a:endParaRPr lang="en-US" sz="1800" kern="0" dirty="0">
              <a:effectLst/>
              <a:latin typeface="Times New Roman" panose="02020603050405020304" pitchFamily="18" charset="0"/>
              <a:ea typeface="Arial MT"/>
            </a:endParaRPr>
          </a:p>
          <a:p>
            <a:pPr marL="0" marR="229235" algn="just"/>
            <a:r>
              <a:rPr lang="en-US" sz="1800" i="1" kern="0" dirty="0">
                <a:effectLst/>
                <a:latin typeface="Times New Roman" panose="02020603050405020304" pitchFamily="18" charset="0"/>
                <a:ea typeface="Arial MT"/>
              </a:rPr>
              <a:t>(If participants with the role of Cristobal object to the above, saying they believe they will prevail in court). </a:t>
            </a:r>
          </a:p>
          <a:p>
            <a:pPr marL="0" marR="229235" algn="just"/>
            <a:endParaRPr lang="en-US" sz="1800" kern="0" dirty="0">
              <a:effectLst/>
              <a:latin typeface="Times New Roman" panose="02020603050405020304" pitchFamily="18" charset="0"/>
              <a:ea typeface="Arial MT"/>
            </a:endParaRPr>
          </a:p>
          <a:p>
            <a:pPr marL="0" marR="0">
              <a:buNone/>
            </a:pPr>
            <a:r>
              <a:rPr lang="en-US" sz="1800" dirty="0">
                <a:solidFill>
                  <a:srgbClr val="000000"/>
                </a:solidFill>
                <a:effectLst/>
                <a:latin typeface="Roboto" panose="02000000000000000000" pitchFamily="2" charset="0"/>
                <a:ea typeface="Times New Roman" panose="02020603050405020304" pitchFamily="18" charset="0"/>
              </a:rPr>
              <a:t>Some </a:t>
            </a:r>
            <a:r>
              <a:rPr lang="en-US" sz="1800" dirty="0" err="1">
                <a:solidFill>
                  <a:srgbClr val="000000"/>
                </a:solidFill>
                <a:effectLst/>
                <a:latin typeface="Roboto" panose="02000000000000000000" pitchFamily="2" charset="0"/>
                <a:ea typeface="Times New Roman" panose="02020603050405020304" pitchFamily="18" charset="0"/>
              </a:rPr>
              <a:t>Cristobals</a:t>
            </a:r>
            <a:r>
              <a:rPr lang="en-US" sz="1800" dirty="0">
                <a:solidFill>
                  <a:srgbClr val="000000"/>
                </a:solidFill>
                <a:effectLst/>
                <a:latin typeface="Roboto" panose="02000000000000000000" pitchFamily="2" charset="0"/>
                <a:ea typeface="Times New Roman" panose="02020603050405020304" pitchFamily="18" charset="0"/>
              </a:rPr>
              <a:t> are optimistic about going to court, thinking they can use their power of attorney to restore Francisco’s shares to 30%. However, Cristobal only got power of attorney from Francisco recently, thus it’s not clear how much of the dilution of shares he could reverse. Also, in weak legal systems the judge will often just decide in favor of whoever is richer and more powerful, which is Vito. And the system can be corrupted as well. In real life, when Cristobal brought up suing, Vito retorted that he would bribe the judge to decide in his favor, and Cristobal’s own lawyer to lose the case. Suing with a seemingly strong on-paper legal case is not the same everywhere in the world. </a:t>
            </a:r>
            <a:endParaRPr lang="en-US" sz="1800" dirty="0">
              <a:effectLst/>
              <a:latin typeface="Times New Roman" panose="02020603050405020304" pitchFamily="18" charset="0"/>
              <a:ea typeface="Times New Roman" panose="02020603050405020304" pitchFamily="18" charset="0"/>
            </a:endParaRPr>
          </a:p>
          <a:p>
            <a:pPr marL="0" marR="0">
              <a:buNone/>
            </a:pPr>
            <a:r>
              <a:rPr lang="en-US" sz="1800" dirty="0">
                <a:solidFill>
                  <a:srgbClr val="000000"/>
                </a:solidFill>
                <a:effectLst/>
                <a:highlight>
                  <a:srgbClr val="FFFF00"/>
                </a:highlight>
                <a:latin typeface="Roboto" panose="02000000000000000000" pitchFamily="2"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r>
              <a:rPr lang="en-US" sz="1800" dirty="0">
                <a:solidFill>
                  <a:srgbClr val="000000"/>
                </a:solidFill>
                <a:effectLst/>
                <a:latin typeface="Roboto" panose="02000000000000000000" pitchFamily="2" charset="0"/>
                <a:ea typeface="Times New Roman" panose="02020603050405020304" pitchFamily="18" charset="0"/>
              </a:rPr>
              <a:t>Another consideration is resources to carry out a legal dispute for over a decade. Vito doesn’t want to go to court, but does have the resources in hand if it comes to it. In real life, Cristobal did not have the resources to go to court for years, but did have the option to offer a lawyer a contingency where she or he gets a large cut of the settlement after an eventual win. This though reduces Cristobal’s future value from a settlement, even if favorable. </a:t>
            </a:r>
          </a:p>
          <a:p>
            <a:pPr marL="0" marR="0"/>
            <a:endParaRPr lang="en-US" sz="1800" dirty="0">
              <a:solidFill>
                <a:srgbClr val="000000"/>
              </a:solidFill>
              <a:effectLst/>
              <a:latin typeface="Roboto" panose="02000000000000000000" pitchFamily="2" charset="0"/>
              <a:ea typeface="Times New Roman" panose="02020603050405020304" pitchFamily="18" charset="0"/>
            </a:endParaRPr>
          </a:p>
          <a:p>
            <a:pPr marL="0" marR="0"/>
            <a:r>
              <a:rPr lang="en-US" sz="1800" dirty="0">
                <a:solidFill>
                  <a:srgbClr val="000000"/>
                </a:solidFill>
                <a:effectLst/>
                <a:latin typeface="Roboto" panose="02000000000000000000" pitchFamily="2" charset="0"/>
                <a:ea typeface="Times New Roman" panose="02020603050405020304" pitchFamily="18" charset="0"/>
              </a:rPr>
              <a:t>I do agree though that the value destruction from the lawsuit is greater overall for </a:t>
            </a:r>
            <a:r>
              <a:rPr lang="en-US" sz="1800">
                <a:solidFill>
                  <a:srgbClr val="000000"/>
                </a:solidFill>
                <a:effectLst/>
                <a:latin typeface="Roboto" panose="02000000000000000000" pitchFamily="2" charset="0"/>
                <a:ea typeface="Times New Roman" panose="02020603050405020304" pitchFamily="18" charset="0"/>
              </a:rPr>
              <a:t>Vito than Cristobal. </a:t>
            </a:r>
            <a:endParaRPr lang="en-US" sz="1800" dirty="0">
              <a:effectLst/>
              <a:latin typeface="Times New Roman" panose="02020603050405020304" pitchFamily="18" charset="0"/>
              <a:ea typeface="Times New Roman" panose="02020603050405020304" pitchFamily="18" charset="0"/>
            </a:endParaRPr>
          </a:p>
          <a:p>
            <a:pPr marL="0" marR="229235" algn="just"/>
            <a:endParaRPr lang="en-US" sz="1800" kern="0" dirty="0">
              <a:effectLst/>
              <a:latin typeface="Times New Roman" panose="02020603050405020304" pitchFamily="18" charset="0"/>
              <a:ea typeface="Arial MT"/>
            </a:endParaRPr>
          </a:p>
          <a:p>
            <a:pPr marL="0" marR="229235" algn="just"/>
            <a:endParaRPr lang="en-US" sz="1800" kern="0" dirty="0">
              <a:effectLst/>
              <a:latin typeface="Times New Roman" panose="02020603050405020304" pitchFamily="18" charset="0"/>
              <a:ea typeface="Arial MT"/>
              <a:cs typeface="Arial MT"/>
            </a:endParaRPr>
          </a:p>
          <a:p>
            <a:pPr marL="0" marR="229235" algn="just"/>
            <a:endParaRPr lang="en-US" sz="1800" kern="0" dirty="0">
              <a:effectLst/>
              <a:latin typeface="Times New Roman" panose="02020603050405020304" pitchFamily="18" charset="0"/>
              <a:ea typeface="Arial MT"/>
              <a:cs typeface="Arial MT"/>
            </a:endParaRPr>
          </a:p>
          <a:p>
            <a:pPr marL="0" marR="229235" algn="just"/>
            <a:endParaRPr lang="en-US" sz="1800" dirty="0">
              <a:effectLst/>
              <a:latin typeface="Arial MT"/>
              <a:ea typeface="Arial MT"/>
              <a:cs typeface="Arial MT"/>
            </a:endParaRPr>
          </a:p>
        </p:txBody>
      </p:sp>
      <p:sp>
        <p:nvSpPr>
          <p:cNvPr id="4" name="Slide Number Placeholder 3">
            <a:extLst>
              <a:ext uri="{FF2B5EF4-FFF2-40B4-BE49-F238E27FC236}">
                <a16:creationId xmlns:a16="http://schemas.microsoft.com/office/drawing/2014/main" id="{998B8CF4-6947-4F4F-F09A-2CC43AF1B3D8}"/>
              </a:ext>
            </a:extLst>
          </p:cNvPr>
          <p:cNvSpPr>
            <a:spLocks noGrp="1"/>
          </p:cNvSpPr>
          <p:nvPr>
            <p:ph type="sldNum" sz="quarter" idx="5"/>
          </p:nvPr>
        </p:nvSpPr>
        <p:spPr/>
        <p:txBody>
          <a:bodyPr/>
          <a:lstStyle/>
          <a:p>
            <a:fld id="{9BE1DD1D-0BD5-4E4F-ABDD-53ED947792F1}" type="slidenum">
              <a:rPr lang="en-US" smtClean="0"/>
              <a:t>7</a:t>
            </a:fld>
            <a:endParaRPr lang="en-US"/>
          </a:p>
        </p:txBody>
      </p:sp>
    </p:spTree>
    <p:extLst>
      <p:ext uri="{BB962C8B-B14F-4D97-AF65-F5344CB8AC3E}">
        <p14:creationId xmlns:p14="http://schemas.microsoft.com/office/powerpoint/2010/main" val="760251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3B12B-6280-46FC-C1AE-4FC992385E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116A58-61BD-AB7A-C356-0140F0BB72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E5D092-91C0-1893-1947-CA54D2D9AF60}"/>
              </a:ext>
            </a:extLst>
          </p:cNvPr>
          <p:cNvSpPr>
            <a:spLocks noGrp="1"/>
          </p:cNvSpPr>
          <p:nvPr>
            <p:ph type="body" idx="1"/>
          </p:nvPr>
        </p:nvSpPr>
        <p:spPr/>
        <p:txBody>
          <a:bodyPr/>
          <a:lstStyle/>
          <a:p>
            <a:r>
              <a:rPr lang="en-SG" dirty="0"/>
              <a:t>Here are the preferences of both characters on some of the key issues. </a:t>
            </a:r>
          </a:p>
          <a:p>
            <a:endParaRPr lang="en-SG" dirty="0"/>
          </a:p>
          <a:p>
            <a:r>
              <a:rPr lang="en-SG" dirty="0"/>
              <a:t>Cristobal harbours deep feelings of resentment towards his uncle Vito, and does not believe in the traditional way of settling family business issues informally. He ultimately wants to receive fair compensation for his efforts in the solar panel business, and set himself up for future success in the clean energy industry (whether that be with the original business he set up or another one).</a:t>
            </a:r>
          </a:p>
          <a:p>
            <a:endParaRPr lang="en-SG" dirty="0"/>
          </a:p>
          <a:p>
            <a:r>
              <a:rPr lang="en-SG" dirty="0"/>
              <a:t>Vito views Cristobal as an entitled and not fully competent nephew who has zero regard for traditional family values and respect for him personally. He ultimately wants to safeguard the main business, and his and his family’s reputation.</a:t>
            </a:r>
          </a:p>
          <a:p>
            <a:endParaRPr lang="en-SG" dirty="0"/>
          </a:p>
          <a:p>
            <a:r>
              <a:rPr lang="en-US" sz="1200" i="0" dirty="0">
                <a:solidFill>
                  <a:schemeClr val="tx1"/>
                </a:solidFill>
              </a:rPr>
              <a:t>Both hold differing perspectives on common events:</a:t>
            </a:r>
          </a:p>
          <a:p>
            <a:endParaRPr lang="en-US" sz="1200" i="0" dirty="0">
              <a:solidFill>
                <a:schemeClr val="tx1"/>
              </a:solidFill>
            </a:endParaRPr>
          </a:p>
          <a:p>
            <a:r>
              <a:rPr lang="en-US" sz="1200" b="0" i="0" dirty="0">
                <a:solidFill>
                  <a:schemeClr val="tx1"/>
                </a:solidFill>
              </a:rPr>
              <a:t>Reallocation of Arancibia’s shares</a:t>
            </a:r>
          </a:p>
          <a:p>
            <a:pPr marL="171450" indent="-171450">
              <a:buFontTx/>
              <a:buChar char="-"/>
            </a:pPr>
            <a:r>
              <a:rPr lang="en-US" sz="1200" b="0" i="0" dirty="0">
                <a:solidFill>
                  <a:schemeClr val="tx1"/>
                </a:solidFill>
              </a:rPr>
              <a:t>Cristobal believes that Vito acted in bad faith.</a:t>
            </a:r>
          </a:p>
          <a:p>
            <a:pPr marL="171450" indent="-171450">
              <a:buFontTx/>
              <a:buChar char="-"/>
            </a:pPr>
            <a:r>
              <a:rPr lang="en-US" sz="1200" b="0" i="0" dirty="0">
                <a:solidFill>
                  <a:schemeClr val="tx1"/>
                </a:solidFill>
              </a:rPr>
              <a:t>Vito believes that he contributed much more than what he currently has (30%) and is even letting Francisco hold on to equity without contributing in any capacity whatsoever</a:t>
            </a:r>
          </a:p>
          <a:p>
            <a:endParaRPr lang="en-US" sz="1200" b="0" i="0" dirty="0">
              <a:solidFill>
                <a:schemeClr val="tx1"/>
              </a:solidFill>
            </a:endParaRPr>
          </a:p>
          <a:p>
            <a:r>
              <a:rPr lang="en-US" sz="1200" b="0" i="0" dirty="0">
                <a:solidFill>
                  <a:schemeClr val="tx1"/>
                </a:solidFill>
              </a:rPr>
              <a:t>Success of solar panel business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0" i="0" dirty="0">
                <a:solidFill>
                  <a:schemeClr val="tx1"/>
                </a:solidFill>
              </a:rPr>
              <a:t>Cristobal believes that he was the primary reason for the solar panel business’s current success due to his own tireless effort in laying the foundation (closing leads, set up supply chain, build relationships, etc.).</a:t>
            </a:r>
            <a:r>
              <a:rPr lang="en-US" sz="1200" i="0" dirty="0"/>
              <a:t> He has considerable legitimacy: He came up with the solar panel venture concept and worked tirelessly for 4 years to build a foundation for success. </a:t>
            </a:r>
            <a:endParaRPr lang="en-US" sz="1200" b="0" i="0" dirty="0">
              <a:solidFill>
                <a:schemeClr val="tx1"/>
              </a:solidFill>
            </a:endParaRPr>
          </a:p>
          <a:p>
            <a:pPr marL="171450" indent="-171450">
              <a:buFontTx/>
              <a:buChar char="-"/>
            </a:pPr>
            <a:r>
              <a:rPr lang="en-US" sz="1200" b="0" i="0" dirty="0">
                <a:solidFill>
                  <a:schemeClr val="tx1"/>
                </a:solidFill>
              </a:rPr>
              <a:t>Vito believes that he was crucial in keeping Cristobal from veering off the path of success and rectifying (the many) mistakes Cristobal made along the way. He also believes that this venture was only made possible through backing by Arancibia. Vito has some legitimacy too:</a:t>
            </a:r>
            <a:r>
              <a:rPr lang="en-US" sz="1200" b="1" i="0" dirty="0">
                <a:solidFill>
                  <a:schemeClr val="tx1"/>
                </a:solidFill>
              </a:rPr>
              <a:t> </a:t>
            </a:r>
            <a:r>
              <a:rPr lang="en-US" sz="1200" i="0" dirty="0"/>
              <a:t>Cristobal used the parent firm’s seed money and received a salary while working on the solar panel venture.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endParaRPr lang="en-SG" dirty="0"/>
          </a:p>
          <a:p>
            <a:pPr marL="0" marR="0" lvl="0" indent="0" algn="ctr" defTabSz="914400" rtl="0" eaLnBrk="1" fontAlgn="auto" latinLnBrk="0" hangingPunct="1">
              <a:lnSpc>
                <a:spcPct val="100000"/>
              </a:lnSpc>
              <a:spcBef>
                <a:spcPts val="0"/>
              </a:spcBef>
              <a:spcAft>
                <a:spcPts val="800"/>
              </a:spcAft>
              <a:buClrTx/>
              <a:buSzTx/>
              <a:buFontTx/>
              <a:buNone/>
              <a:tabLst/>
              <a:defRPr/>
            </a:pPr>
            <a:endParaRPr lang="en-US" sz="1200" dirty="0">
              <a:solidFill>
                <a:schemeClr val="tx1"/>
              </a:solidFill>
            </a:endParaRPr>
          </a:p>
          <a:p>
            <a:pPr marL="0" marR="0" algn="ctr">
              <a:lnSpc>
                <a:spcPct val="100000"/>
              </a:lnSpc>
              <a:spcAft>
                <a:spcPts val="800"/>
              </a:spcAft>
            </a:pPr>
            <a:endParaRPr lang="en-US" sz="1200" i="1" dirty="0"/>
          </a:p>
          <a:p>
            <a:endParaRPr lang="en-SG" dirty="0"/>
          </a:p>
        </p:txBody>
      </p:sp>
      <p:sp>
        <p:nvSpPr>
          <p:cNvPr id="4" name="Slide Number Placeholder 3">
            <a:extLst>
              <a:ext uri="{FF2B5EF4-FFF2-40B4-BE49-F238E27FC236}">
                <a16:creationId xmlns:a16="http://schemas.microsoft.com/office/drawing/2014/main" id="{809FDCE5-436A-40F4-873C-74605C19A434}"/>
              </a:ext>
            </a:extLst>
          </p:cNvPr>
          <p:cNvSpPr>
            <a:spLocks noGrp="1"/>
          </p:cNvSpPr>
          <p:nvPr>
            <p:ph type="sldNum" sz="quarter" idx="5"/>
          </p:nvPr>
        </p:nvSpPr>
        <p:spPr/>
        <p:txBody>
          <a:bodyPr/>
          <a:lstStyle/>
          <a:p>
            <a:fld id="{9BE1DD1D-0BD5-4E4F-ABDD-53ED947792F1}" type="slidenum">
              <a:rPr lang="en-US" smtClean="0"/>
              <a:t>8</a:t>
            </a:fld>
            <a:endParaRPr lang="en-US"/>
          </a:p>
        </p:txBody>
      </p:sp>
    </p:spTree>
    <p:extLst>
      <p:ext uri="{BB962C8B-B14F-4D97-AF65-F5344CB8AC3E}">
        <p14:creationId xmlns:p14="http://schemas.microsoft.com/office/powerpoint/2010/main" val="419687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07F5B-7D4B-E13F-25E2-F1430103C9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E26BDF-56CD-81FC-4BB1-69CD4D8E18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C709B4-DE5D-80D9-D034-03F071A9D10F}"/>
              </a:ext>
            </a:extLst>
          </p:cNvPr>
          <p:cNvSpPr>
            <a:spLocks noGrp="1"/>
          </p:cNvSpPr>
          <p:nvPr>
            <p:ph type="body" idx="1"/>
          </p:nvPr>
        </p:nvSpPr>
        <p:spPr/>
        <p:txBody>
          <a:bodyPr/>
          <a:lstStyle/>
          <a:p>
            <a:pPr marL="0" marR="0"/>
            <a:r>
              <a:rPr lang="en-US" sz="1800" dirty="0">
                <a:solidFill>
                  <a:srgbClr val="000000"/>
                </a:solidFill>
                <a:effectLst/>
                <a:latin typeface="Times New Roman" panose="02020603050405020304" pitchFamily="18" charset="0"/>
                <a:ea typeface="Arial MT"/>
                <a:cs typeface="Arial MT"/>
              </a:rPr>
              <a:t>Who felt like strangling each other? The irony is that you were randomly assigned to roles, if you had been assigned the other role you might have felt like strangling yourself for the tactics you just used in this negotiation.</a:t>
            </a:r>
            <a:br>
              <a:rPr lang="en-US" sz="1800" dirty="0">
                <a:solidFill>
                  <a:srgbClr val="000000"/>
                </a:solidFill>
                <a:effectLst/>
                <a:latin typeface="Times New Roman" panose="02020603050405020304" pitchFamily="18" charset="0"/>
                <a:ea typeface="Arial MT"/>
                <a:cs typeface="Arial MT"/>
              </a:rPr>
            </a:br>
            <a:br>
              <a:rPr lang="en-US" sz="1800" dirty="0">
                <a:solidFill>
                  <a:srgbClr val="000000"/>
                </a:solidFill>
                <a:effectLst/>
                <a:latin typeface="Times New Roman" panose="02020603050405020304" pitchFamily="18" charset="0"/>
                <a:ea typeface="Arial MT"/>
                <a:cs typeface="Arial MT"/>
              </a:rPr>
            </a:br>
            <a:r>
              <a:rPr lang="en-US" sz="1800" dirty="0">
                <a:solidFill>
                  <a:srgbClr val="000000"/>
                </a:solidFill>
                <a:effectLst/>
                <a:latin typeface="Times New Roman" panose="02020603050405020304" pitchFamily="18" charset="0"/>
                <a:ea typeface="Arial MT"/>
                <a:cs typeface="Arial MT"/>
              </a:rPr>
              <a:t>How did it go persuading each other who was truly responsible for the success of the solar panel business? It could work, but perseverating on this point also risks inflaming the conflict further. Leveraging legitimacy does not work as well in dispute situations because the source of the dispute is often a lack of shared standards of legitimacy.</a:t>
            </a:r>
          </a:p>
          <a:p>
            <a:pPr marL="0" marR="0"/>
            <a:endParaRPr lang="en-US" sz="1800" dirty="0">
              <a:solidFill>
                <a:srgbClr val="000000"/>
              </a:solidFill>
              <a:effectLst/>
              <a:latin typeface="Times New Roman" panose="02020603050405020304" pitchFamily="18" charset="0"/>
              <a:ea typeface="Arial MT"/>
              <a:cs typeface="Arial MT"/>
            </a:endParaRPr>
          </a:p>
          <a:p>
            <a:pPr marL="0" marR="0"/>
            <a:r>
              <a:rPr lang="en-US" sz="1800" dirty="0">
                <a:solidFill>
                  <a:srgbClr val="000000"/>
                </a:solidFill>
                <a:effectLst/>
                <a:latin typeface="Times New Roman" panose="02020603050405020304" pitchFamily="18" charset="0"/>
                <a:ea typeface="Arial MT"/>
                <a:cs typeface="Arial MT"/>
              </a:rPr>
              <a:t>There’s huge generational differences in values and thus standards of legitimacy between Vito and Cristobal.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Arial MT"/>
                <a:cs typeface="Arial MT"/>
              </a:rPr>
              <a:t>-- Vito: local traditionalist, collectivistic, hierarchical (especially respect for elders).</a:t>
            </a:r>
            <a:r>
              <a:rPr lang="en-US" sz="1800" b="0" i="0" dirty="0">
                <a:solidFill>
                  <a:srgbClr val="222222"/>
                </a:solidFill>
                <a:effectLst/>
                <a:latin typeface="Arial" panose="020B0604020202020204" pitchFamily="34" charset="0"/>
              </a:rPr>
              <a:t> Informal family arrangements based on trust.</a:t>
            </a:r>
            <a:r>
              <a:rPr lang="en-US" sz="1200" b="0" i="0" dirty="0">
                <a:solidFill>
                  <a:srgbClr val="000000"/>
                </a:solidFill>
                <a:effectLst/>
                <a:latin typeface="Times New Roman" panose="02020603050405020304" pitchFamily="18" charset="0"/>
              </a:rPr>
              <a:t> </a:t>
            </a:r>
            <a:r>
              <a:rPr lang="en-US" sz="1800" dirty="0">
                <a:solidFill>
                  <a:srgbClr val="000000"/>
                </a:solidFill>
                <a:effectLst/>
                <a:latin typeface="Times New Roman" panose="02020603050405020304" pitchFamily="18" charset="0"/>
                <a:ea typeface="Arial MT"/>
                <a:cs typeface="Arial MT"/>
              </a:rPr>
              <a:t>Physical health ailments are taken more seriously than mental health, reducing his sympathy for Francisco’s depression.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Arial MT"/>
                <a:cs typeface="Arial MT"/>
              </a:rPr>
              <a:t>-- Cristobal: global cosmopolitan, individualistic, non-hierarchically oriented with no automatic respect for elders. </a:t>
            </a:r>
            <a:r>
              <a:rPr lang="en-US" sz="2800" b="0" i="0" dirty="0">
                <a:solidFill>
                  <a:srgbClr val="222222"/>
                </a:solidFill>
                <a:effectLst/>
                <a:latin typeface="Arial" panose="020B0604020202020204" pitchFamily="34" charset="0"/>
              </a:rPr>
              <a:t>Prefers formal legal agreements, and clarity and transparency over trust</a:t>
            </a:r>
            <a:r>
              <a:rPr lang="en-US" sz="1800" b="0" i="0" dirty="0">
                <a:solidFill>
                  <a:srgbClr val="000000"/>
                </a:solidFill>
                <a:effectLst/>
                <a:latin typeface="Times New Roman" panose="02020603050405020304" pitchFamily="18" charset="0"/>
              </a:rPr>
              <a:t>. </a:t>
            </a:r>
            <a:r>
              <a:rPr lang="en-US" sz="1800" dirty="0">
                <a:solidFill>
                  <a:srgbClr val="000000"/>
                </a:solidFill>
                <a:effectLst/>
                <a:latin typeface="Times New Roman" panose="02020603050405020304" pitchFamily="18" charset="0"/>
                <a:ea typeface="Arial MT"/>
                <a:cs typeface="Arial MT"/>
              </a:rPr>
              <a:t>Mental health and physical health problems are on equal footing, making it illegitimate to reduce Francisco’s shares due to his depression. </a:t>
            </a:r>
            <a:br>
              <a:rPr lang="en-US" sz="1800" dirty="0">
                <a:solidFill>
                  <a:srgbClr val="000000"/>
                </a:solidFill>
                <a:effectLst/>
                <a:latin typeface="Times New Roman" panose="02020603050405020304" pitchFamily="18" charset="0"/>
                <a:ea typeface="Arial MT"/>
                <a:cs typeface="Arial MT"/>
              </a:rPr>
            </a:br>
            <a:br>
              <a:rPr lang="en-US" sz="1800" dirty="0">
                <a:solidFill>
                  <a:srgbClr val="000000"/>
                </a:solidFill>
                <a:effectLst/>
                <a:latin typeface="Times New Roman" panose="02020603050405020304" pitchFamily="18" charset="0"/>
                <a:ea typeface="Arial MT"/>
                <a:cs typeface="Arial MT"/>
              </a:rPr>
            </a:br>
            <a:r>
              <a:rPr lang="en-US" sz="1800" dirty="0">
                <a:solidFill>
                  <a:srgbClr val="000000"/>
                </a:solidFill>
                <a:effectLst/>
                <a:latin typeface="Times New Roman" panose="02020603050405020304" pitchFamily="18" charset="0"/>
                <a:ea typeface="Arial MT"/>
                <a:cs typeface="Arial MT"/>
              </a:rPr>
              <a:t>How productive was it to emphasize that you are better off working together to try to find a mutually acceptable settlement? Disputes are often best addressed by emphasizing shared interests and negotiating interdependence, a sense of better off togetherness. This is much easier to establish than trust, but is also a precursor to it. </a:t>
            </a:r>
            <a:br>
              <a:rPr lang="en-US" sz="1800" dirty="0">
                <a:solidFill>
                  <a:srgbClr val="000000"/>
                </a:solidFill>
                <a:effectLst/>
                <a:latin typeface="Times New Roman" panose="02020603050405020304" pitchFamily="18" charset="0"/>
                <a:ea typeface="Arial MT"/>
                <a:cs typeface="Arial MT"/>
              </a:rPr>
            </a:br>
            <a:br>
              <a:rPr lang="en-US" sz="1800" dirty="0">
                <a:solidFill>
                  <a:srgbClr val="000000"/>
                </a:solidFill>
                <a:effectLst/>
                <a:latin typeface="Times New Roman" panose="02020603050405020304" pitchFamily="18" charset="0"/>
                <a:ea typeface="Arial MT"/>
                <a:cs typeface="Arial MT"/>
              </a:rPr>
            </a:br>
            <a:r>
              <a:rPr lang="en-US" sz="1800" dirty="0">
                <a:solidFill>
                  <a:srgbClr val="000000"/>
                </a:solidFill>
                <a:effectLst/>
                <a:latin typeface="Times New Roman" panose="02020603050405020304" pitchFamily="18" charset="0"/>
                <a:ea typeface="Arial MT"/>
                <a:cs typeface="Arial MT"/>
              </a:rPr>
              <a:t>What did you reveal to each other and what did you hold back? Not revealing information signals mistrust and could keep you from finding creative win-win solutions. And yet, revealing too much - especially unilaterally - risks being exploited by the other side. </a:t>
            </a:r>
          </a:p>
          <a:p>
            <a:pPr marL="0" marR="0"/>
            <a:r>
              <a:rPr lang="en-US" sz="1800" dirty="0">
                <a:solidFill>
                  <a:srgbClr val="000000"/>
                </a:solidFill>
                <a:effectLst/>
                <a:latin typeface="Times New Roman" panose="02020603050405020304" pitchFamily="18" charset="0"/>
                <a:ea typeface="Arial MT"/>
                <a:cs typeface="Arial MT"/>
              </a:rPr>
              <a:t>-- If Vito reveals that the parent firm is worth 10m less without the solar panel business ($50-$10m = $40m), this could convince Cristobal to let it be absorbed rather than insisting on keeping the solar business independent. However, the $10m value-added from the solar business could become Cristobal’s new anchor, rather than the $5m stand-alone value which is all he is aware of initially, making him more ambitious in his value claims. </a:t>
            </a:r>
          </a:p>
          <a:p>
            <a:pPr marL="0" marR="0"/>
            <a:r>
              <a:rPr lang="en-US" sz="1800" dirty="0">
                <a:solidFill>
                  <a:srgbClr val="000000"/>
                </a:solidFill>
                <a:effectLst/>
                <a:latin typeface="Times New Roman" panose="02020603050405020304" pitchFamily="18" charset="0"/>
                <a:ea typeface="Arial MT"/>
                <a:cs typeface="Arial MT"/>
              </a:rPr>
              <a:t>--If Vito reveals that the lawsuit would lower the value of the parent company by $20m (from $50m to $30m), this could make Cristobal reluctant to sue and damage the family firm (which his father founded) to such a great extent. However, it could also embolden Cristobal to negotiate for extreme value capture as it is a signal of Vito’s weak alternative to a negotiated agreement. </a:t>
            </a:r>
          </a:p>
          <a:p>
            <a:pPr marL="0" marR="0"/>
            <a:r>
              <a:rPr lang="en-US" sz="1800" dirty="0">
                <a:solidFill>
                  <a:srgbClr val="000000"/>
                </a:solidFill>
                <a:effectLst/>
                <a:latin typeface="Times New Roman" panose="02020603050405020304" pitchFamily="18" charset="0"/>
                <a:ea typeface="Arial MT"/>
                <a:cs typeface="Arial MT"/>
              </a:rPr>
              <a:t>-- If Vito reveals he and the other brothers are already planning to reduce Francisco’s shares to 7%, this could make keeping Francisco’s shares at 10% look better by comparison. But it could also inflame Cristobal’s anger and further erode trust, making it harder to reach a deal. </a:t>
            </a:r>
          </a:p>
          <a:p>
            <a:pPr marL="0" marR="0"/>
            <a:r>
              <a:rPr lang="en-US" sz="1800" dirty="0">
                <a:solidFill>
                  <a:srgbClr val="000000"/>
                </a:solidFill>
                <a:effectLst/>
                <a:latin typeface="Times New Roman" panose="02020603050405020304" pitchFamily="18" charset="0"/>
                <a:ea typeface="Arial MT"/>
                <a:cs typeface="Arial MT"/>
              </a:rPr>
              <a:t>-- If Vito reveals he had a stroke due to all the stress from taking over running the family business from Francisco, this could arise sympathy in Cristobal. Or it could make Vito look weak and possibly unable to handle the stress of a lawsuit. </a:t>
            </a:r>
          </a:p>
          <a:p>
            <a:pPr marL="0" marR="0"/>
            <a:endParaRPr lang="en-US" sz="1800" dirty="0">
              <a:solidFill>
                <a:srgbClr val="000000"/>
              </a:solidFill>
              <a:effectLst/>
              <a:latin typeface="Times New Roman" panose="02020603050405020304" pitchFamily="18" charset="0"/>
              <a:ea typeface="Arial MT"/>
              <a:cs typeface="Arial MT"/>
            </a:endParaRPr>
          </a:p>
          <a:p>
            <a:pPr marL="0" marR="0"/>
            <a:r>
              <a:rPr lang="en-US" sz="1800" dirty="0">
                <a:solidFill>
                  <a:srgbClr val="000000"/>
                </a:solidFill>
                <a:effectLst/>
                <a:latin typeface="Times New Roman" panose="02020603050405020304" pitchFamily="18" charset="0"/>
                <a:ea typeface="Arial MT"/>
                <a:cs typeface="Arial MT"/>
              </a:rPr>
              <a:t>Whose counterpart said something that made you feel insulted? Counterparts, did you mean to offend? There can be a big gap between the intention and the impact. Research shows that diplomacy – avoiding irritators, or comments, that might offend the other side if they take them the wrong way – is a hallmark of more effective negotiators.</a:t>
            </a:r>
          </a:p>
          <a:p>
            <a:pPr marL="0" marR="0"/>
            <a:endParaRPr lang="en-US" sz="1800" dirty="0">
              <a:solidFill>
                <a:srgbClr val="000000"/>
              </a:solidFill>
              <a:effectLst/>
              <a:latin typeface="Times New Roman" panose="02020603050405020304" pitchFamily="18" charset="0"/>
              <a:ea typeface="Arial MT"/>
              <a:cs typeface="Arial MT"/>
            </a:endParaRPr>
          </a:p>
          <a:p>
            <a:pPr marL="0" marR="0"/>
            <a:r>
              <a:rPr lang="en-US" sz="1800" dirty="0">
                <a:solidFill>
                  <a:srgbClr val="000000"/>
                </a:solidFill>
                <a:effectLst/>
                <a:latin typeface="Times New Roman" panose="02020603050405020304" pitchFamily="18" charset="0"/>
                <a:ea typeface="Arial MT"/>
                <a:cs typeface="Arial MT"/>
              </a:rPr>
              <a:t>At the same time, there can be a tension with respecting the counterpart and gifting them too much legitimacy. Vito should show respect for what Cristobal did in founding the solar business – but if he showers too much praise, Cristobal has more legitimacy to argue for higher compensation or even keeping the solar company for himself. For his part, Cristobal should show respect for what Vito has achieved in leading the family firm close to a $50m IPO, but again if he praises too much has less grounds to advocate for restoring Francisco’s shares. You don’t want to come across as a rejectionist that rejects any and all arguments from the counterpart no matter how reasonable. </a:t>
            </a:r>
            <a:br>
              <a:rPr lang="en-US" sz="1800" dirty="0">
                <a:solidFill>
                  <a:srgbClr val="000000"/>
                </a:solidFill>
                <a:effectLst/>
                <a:latin typeface="Times New Roman" panose="02020603050405020304" pitchFamily="18" charset="0"/>
                <a:ea typeface="Arial MT"/>
                <a:cs typeface="Arial MT"/>
              </a:rPr>
            </a:br>
            <a:br>
              <a:rPr lang="en-US" sz="1800" dirty="0">
                <a:solidFill>
                  <a:srgbClr val="000000"/>
                </a:solidFill>
                <a:effectLst/>
                <a:latin typeface="Times New Roman" panose="02020603050405020304" pitchFamily="18" charset="0"/>
                <a:ea typeface="Arial MT"/>
                <a:cs typeface="Arial MT"/>
              </a:rPr>
            </a:br>
            <a:r>
              <a:rPr lang="en-US" sz="1800" dirty="0">
                <a:solidFill>
                  <a:srgbClr val="000000"/>
                </a:solidFill>
                <a:effectLst/>
                <a:latin typeface="Times New Roman" panose="02020603050405020304" pitchFamily="18" charset="0"/>
                <a:ea typeface="Arial MT"/>
                <a:cs typeface="Arial MT"/>
              </a:rPr>
              <a:t>Did anyone threaten each other? Who threatened whom and with what? At what point in the negotiation – early, middle, or late? Threats show you have power but further jeopardize the relationship and often lead the other side to respond with their power, resulting in escalation of conflict. Thus, they are best left as a late resort, to bring the other side back to the table or to convince them to make proposals within the ZOPA or Zone of Possible Agreement.</a:t>
            </a:r>
            <a:br>
              <a:rPr lang="en-US" sz="1800" dirty="0">
                <a:solidFill>
                  <a:srgbClr val="000000"/>
                </a:solidFill>
                <a:effectLst/>
                <a:latin typeface="Times New Roman" panose="02020603050405020304" pitchFamily="18" charset="0"/>
                <a:ea typeface="Arial MT"/>
                <a:cs typeface="Arial MT"/>
              </a:rPr>
            </a:br>
            <a:br>
              <a:rPr lang="en-US" sz="1800" dirty="0">
                <a:solidFill>
                  <a:srgbClr val="000000"/>
                </a:solidFill>
                <a:effectLst/>
                <a:latin typeface="Times New Roman" panose="02020603050405020304" pitchFamily="18" charset="0"/>
                <a:ea typeface="Arial MT"/>
                <a:cs typeface="Arial MT"/>
              </a:rPr>
            </a:br>
            <a:r>
              <a:rPr lang="en-US" sz="1800" dirty="0">
                <a:solidFill>
                  <a:srgbClr val="000000"/>
                </a:solidFill>
                <a:effectLst/>
                <a:latin typeface="Times New Roman" panose="02020603050405020304" pitchFamily="18" charset="0"/>
                <a:ea typeface="Arial MT"/>
                <a:cs typeface="Arial MT"/>
              </a:rPr>
              <a:t>Did anyone walk away during the negotiation, or suggest you were about ready to walk away? If you walk away, leave a best offer on the table and leave the door open to further communication. Sun Tzu famously said in The Art of War, give your enemy a golden bridge to retreat across. Let them keep their dignity if they need to come back to you and make more concessions. </a:t>
            </a:r>
          </a:p>
          <a:p>
            <a:pPr marL="0" marR="0"/>
            <a:endParaRPr lang="en-US" sz="1800" dirty="0">
              <a:solidFill>
                <a:srgbClr val="000000"/>
              </a:solidFill>
              <a:effectLst/>
              <a:latin typeface="Times New Roman" panose="02020603050405020304" pitchFamily="18" charset="0"/>
              <a:ea typeface="Arial MT"/>
              <a:cs typeface="Arial MT"/>
            </a:endParaRPr>
          </a:p>
          <a:p>
            <a:pPr marL="0" marR="229235" algn="just"/>
            <a:r>
              <a:rPr lang="en-US" sz="1800" dirty="0">
                <a:latin typeface="Calibri" panose="020F0502020204030204" pitchFamily="34" charset="0"/>
                <a:ea typeface="SimSun" panose="02010600030101010101" pitchFamily="2" charset="-122"/>
                <a:cs typeface="Calibri" panose="020F0502020204030204" pitchFamily="34" charset="0"/>
              </a:rPr>
              <a:t>How open were you to collaborating with the other person again? Why or why not?</a:t>
            </a:r>
            <a:br>
              <a:rPr lang="en-US" sz="1800" dirty="0">
                <a:solidFill>
                  <a:srgbClr val="000000"/>
                </a:solidFill>
                <a:effectLst/>
                <a:latin typeface="Times New Roman" panose="02020603050405020304" pitchFamily="18" charset="0"/>
                <a:ea typeface="Arial MT"/>
                <a:cs typeface="Arial MT"/>
              </a:rPr>
            </a:br>
            <a:r>
              <a:rPr lang="en-US" sz="1800" dirty="0">
                <a:solidFill>
                  <a:srgbClr val="000000"/>
                </a:solidFill>
                <a:effectLst/>
                <a:latin typeface="Times New Roman" panose="02020603050405020304" pitchFamily="18" charset="0"/>
                <a:ea typeface="Arial MT"/>
                <a:cs typeface="Arial MT"/>
              </a:rPr>
              <a:t>There is a difference between a negotiation where you do an exchange and go your separate ways, and a deal where you are partners and collaborators afterwards. You might decide you do not trust each other enough to work together long term, or place negatively utility on having to interact regularly. </a:t>
            </a:r>
          </a:p>
          <a:p>
            <a:pPr marL="0" marR="0" lvl="0" indent="0" algn="l" defTabSz="914400" rtl="0" eaLnBrk="1" fontAlgn="auto" latinLnBrk="0" hangingPunct="1">
              <a:lnSpc>
                <a:spcPct val="100000"/>
              </a:lnSpc>
              <a:spcBef>
                <a:spcPts val="0"/>
              </a:spcBef>
              <a:spcAft>
                <a:spcPts val="0"/>
              </a:spcAft>
              <a:buClrTx/>
              <a:buSzTx/>
              <a:buFontTx/>
              <a:buNone/>
              <a:tabLst/>
              <a:defRPr/>
            </a:pPr>
            <a:br>
              <a:rPr lang="en-US" sz="1800" dirty="0">
                <a:solidFill>
                  <a:srgbClr val="000000"/>
                </a:solidFill>
                <a:effectLst/>
                <a:latin typeface="Times New Roman" panose="02020603050405020304" pitchFamily="18" charset="0"/>
                <a:ea typeface="Arial MT"/>
                <a:cs typeface="Arial MT"/>
              </a:rPr>
            </a:br>
            <a:r>
              <a:rPr lang="en-US" sz="1800" i="1" dirty="0">
                <a:solidFill>
                  <a:srgbClr val="000000"/>
                </a:solidFill>
                <a:effectLst/>
                <a:latin typeface="Times New Roman" panose="02020603050405020304" pitchFamily="18" charset="0"/>
                <a:ea typeface="Arial MT"/>
                <a:cs typeface="Arial MT"/>
              </a:rPr>
              <a:t>(If the exercise was done in teams) </a:t>
            </a:r>
            <a:r>
              <a:rPr lang="en-US" sz="1800" dirty="0">
                <a:solidFill>
                  <a:srgbClr val="000000"/>
                </a:solidFill>
                <a:effectLst/>
                <a:latin typeface="Times New Roman" panose="02020603050405020304" pitchFamily="18" charset="0"/>
                <a:ea typeface="Arial MT"/>
                <a:cs typeface="Arial MT"/>
              </a:rPr>
              <a:t>How did it go negotiating in a team? Did you become </a:t>
            </a:r>
            <a:r>
              <a:rPr lang="en-US" sz="1800" dirty="0" err="1">
                <a:solidFill>
                  <a:srgbClr val="000000"/>
                </a:solidFill>
                <a:effectLst/>
                <a:latin typeface="Times New Roman" panose="02020603050405020304" pitchFamily="18" charset="0"/>
                <a:ea typeface="Arial MT"/>
                <a:cs typeface="Arial MT"/>
              </a:rPr>
              <a:t>miscoordinated</a:t>
            </a:r>
            <a:r>
              <a:rPr lang="en-US" sz="1800" dirty="0">
                <a:solidFill>
                  <a:srgbClr val="000000"/>
                </a:solidFill>
                <a:effectLst/>
                <a:latin typeface="Times New Roman" panose="02020603050405020304" pitchFamily="18" charset="0"/>
                <a:ea typeface="Arial MT"/>
                <a:cs typeface="Arial MT"/>
              </a:rPr>
              <a:t> with your teammate at any point? In what way? Teams generally create and claim more value than solo negotiators, but not if they are poorly coordinated. Teams can also adopt an us vs them mentality, escalate conflict, and lead to value destroying impasses when a deal should have happened. Watch out for this, especially when negotiating disputes between groups of negotiators. </a:t>
            </a:r>
          </a:p>
          <a:p>
            <a:pPr marL="0" marR="0"/>
            <a:endParaRPr lang="en-US" sz="1800" dirty="0">
              <a:solidFill>
                <a:srgbClr val="000000"/>
              </a:solidFill>
              <a:effectLst/>
              <a:latin typeface="Times New Roman" panose="02020603050405020304" pitchFamily="18" charset="0"/>
              <a:ea typeface="Arial MT"/>
              <a:cs typeface="Arial MT"/>
            </a:endParaRPr>
          </a:p>
          <a:p>
            <a:pPr marL="0" marR="0"/>
            <a:r>
              <a:rPr lang="en-US" sz="1800" dirty="0"/>
              <a:t>[</a:t>
            </a:r>
            <a:r>
              <a:rPr lang="en-US" sz="1800" i="1" dirty="0"/>
              <a:t>Participants share their negotiation processes</a:t>
            </a:r>
            <a:r>
              <a:rPr lang="en-US" sz="1800" i="0" dirty="0">
                <a:solidFill>
                  <a:srgbClr val="000000"/>
                </a:solidFill>
                <a:effectLst/>
                <a:latin typeface="Times New Roman" panose="02020603050405020304" pitchFamily="18" charset="0"/>
              </a:rPr>
              <a:t>]</a:t>
            </a:r>
          </a:p>
          <a:p>
            <a:pPr marL="0" marR="0"/>
            <a:endParaRPr lang="en-US" sz="1800" i="0" dirty="0">
              <a:solidFill>
                <a:srgbClr val="000000"/>
              </a:solidFill>
              <a:effectLst/>
              <a:latin typeface="Times New Roman" panose="02020603050405020304" pitchFamily="18" charset="0"/>
            </a:endParaRPr>
          </a:p>
          <a:p>
            <a:pPr marL="0" marR="0"/>
            <a:r>
              <a:rPr lang="en-US" sz="1800" i="0" dirty="0">
                <a:solidFill>
                  <a:srgbClr val="000000"/>
                </a:solidFill>
                <a:effectLst/>
                <a:latin typeface="Times New Roman" panose="02020603050405020304" pitchFamily="18" charset="0"/>
              </a:rPr>
              <a:t>References regarding generation gaps in views on mental health:</a:t>
            </a:r>
          </a:p>
          <a:p>
            <a:pPr marL="0" marR="0"/>
            <a:endParaRPr lang="en-US" sz="1800" i="0" dirty="0">
              <a:solidFill>
                <a:srgbClr val="000000"/>
              </a:solidFill>
              <a:effectLst/>
              <a:latin typeface="Times New Roman" panose="02020603050405020304" pitchFamily="18" charset="0"/>
            </a:endParaRPr>
          </a:p>
          <a:p>
            <a:pPr marL="0" marR="0"/>
            <a:r>
              <a:rPr lang="en-US" sz="2800" b="0" i="0" dirty="0">
                <a:solidFill>
                  <a:srgbClr val="1F1F1F"/>
                </a:solidFill>
                <a:effectLst/>
                <a:latin typeface="Google Sans"/>
              </a:rPr>
              <a:t>Mental Health Awareness And Generation Gap</a:t>
            </a:r>
            <a:endParaRPr lang="en-US" sz="1800" i="0" dirty="0">
              <a:solidFill>
                <a:srgbClr val="000000"/>
              </a:solidFill>
              <a:effectLst/>
              <a:latin typeface="Times New Roman" panose="02020603050405020304" pitchFamily="18" charset="0"/>
            </a:endParaRPr>
          </a:p>
          <a:p>
            <a:pPr marL="0" marR="0"/>
            <a:r>
              <a:rPr lang="en-US" sz="2800" b="0" i="0" dirty="0">
                <a:solidFill>
                  <a:srgbClr val="1155CC"/>
                </a:solidFill>
                <a:effectLst/>
                <a:latin typeface="Arial" panose="020B0604020202020204" pitchFamily="34" charset="0"/>
                <a:hlinkClick r:id="rId3"/>
              </a:rPr>
              <a:t>https://pmc.ncbi.nlm.nih.gov/articles/PMC9129327/</a:t>
            </a:r>
            <a:br>
              <a:rPr lang="en-US" sz="2800" dirty="0"/>
            </a:br>
            <a:endParaRPr lang="en-US" sz="2800" dirty="0"/>
          </a:p>
          <a:p>
            <a:pPr algn="l">
              <a:buNone/>
            </a:pPr>
            <a:r>
              <a:rPr lang="en-US" sz="2800" b="0" i="0" dirty="0">
                <a:solidFill>
                  <a:srgbClr val="1F1F1F"/>
                </a:solidFill>
                <a:effectLst/>
                <a:latin typeface="Google Sans"/>
              </a:rPr>
              <a:t>Attitudes Toward Mental Health By Age (Survey) – Forbes Health</a:t>
            </a:r>
          </a:p>
          <a:p>
            <a:pPr>
              <a:buNone/>
            </a:pPr>
            <a:r>
              <a:rPr lang="en-US" sz="4000" b="0" i="0" dirty="0">
                <a:solidFill>
                  <a:srgbClr val="1155CC"/>
                </a:solidFill>
                <a:effectLst/>
                <a:latin typeface="Arial" panose="020B0604020202020204" pitchFamily="34" charset="0"/>
                <a:hlinkClick r:id="rId4"/>
              </a:rPr>
              <a:t>https://www.forbes.com/health/mind/generational-attitudes-mental-health-survey/</a:t>
            </a:r>
            <a:br>
              <a:rPr lang="en-US" sz="4000" dirty="0"/>
            </a:br>
            <a:endParaRPr lang="en-US" sz="2800" b="0" i="0" dirty="0">
              <a:solidFill>
                <a:srgbClr val="222222"/>
              </a:solidFill>
              <a:effectLst/>
              <a:latin typeface="Google Sans"/>
            </a:endParaRPr>
          </a:p>
          <a:p>
            <a:pPr marL="0" marR="0"/>
            <a:r>
              <a:rPr lang="en-US" sz="1800" i="0" dirty="0">
                <a:solidFill>
                  <a:srgbClr val="000000"/>
                </a:solidFill>
                <a:effectLst/>
                <a:latin typeface="Times New Roman" panose="02020603050405020304" pitchFamily="18" charset="0"/>
              </a:rPr>
              <a:t>References regarding generation gaps in individualism:</a:t>
            </a:r>
          </a:p>
          <a:p>
            <a:pPr marL="0" marR="0"/>
            <a:endParaRPr lang="en-US" sz="1800" i="0" dirty="0">
              <a:solidFill>
                <a:srgbClr val="000000"/>
              </a:solidFill>
              <a:effectLst/>
              <a:latin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800" b="0" i="0" dirty="0">
                <a:solidFill>
                  <a:srgbClr val="0F1111"/>
                </a:solidFill>
                <a:effectLst/>
                <a:latin typeface="Amazon Ember"/>
              </a:rPr>
              <a:t>Generation Me - Revised and Updated: Why Today's Young Americans Are More Confident, Assertive, Entitled--and More Miserable Than Ever Before</a:t>
            </a:r>
          </a:p>
          <a:p>
            <a:pPr marL="0" marR="0"/>
            <a:r>
              <a:rPr lang="en-US" sz="1800" i="0" dirty="0">
                <a:solidFill>
                  <a:srgbClr val="000000"/>
                </a:solidFill>
                <a:effectLst/>
                <a:latin typeface="Times New Roman" panose="02020603050405020304" pitchFamily="18" charset="0"/>
              </a:rPr>
              <a:t>https://www.amazon.sg/Generation-Americans-Confident-Assertive-Entitled/dp/1476755566</a:t>
            </a:r>
          </a:p>
          <a:p>
            <a:pPr marL="0" marR="0"/>
            <a:endParaRPr lang="en-US" sz="1800" i="0" dirty="0">
              <a:solidFill>
                <a:srgbClr val="000000"/>
              </a:solidFill>
              <a:effectLst/>
              <a:latin typeface="Times New Roman" panose="02020603050405020304" pitchFamily="18" charset="0"/>
            </a:endParaRPr>
          </a:p>
          <a:p>
            <a:pPr marL="0" marR="0"/>
            <a:r>
              <a:rPr lang="en-US" sz="1800" i="0" dirty="0">
                <a:solidFill>
                  <a:srgbClr val="000000"/>
                </a:solidFill>
                <a:effectLst/>
                <a:latin typeface="Times New Roman" panose="02020603050405020304" pitchFamily="18" charset="0"/>
              </a:rPr>
              <a:t>Popular press coverage:</a:t>
            </a:r>
          </a:p>
          <a:p>
            <a:pPr algn="l">
              <a:buNone/>
            </a:pPr>
            <a:r>
              <a:rPr lang="en-US" sz="2800" b="0" i="0" dirty="0">
                <a:solidFill>
                  <a:srgbClr val="1F1F1F"/>
                </a:solidFill>
                <a:effectLst/>
                <a:latin typeface="Google Sans"/>
              </a:rPr>
              <a:t>Mind the gap — the generation one, that is | Michigan Today</a:t>
            </a:r>
          </a:p>
          <a:p>
            <a:pPr>
              <a:buNone/>
            </a:pPr>
            <a:r>
              <a:rPr lang="en-US" sz="4000" b="0" i="0" dirty="0">
                <a:solidFill>
                  <a:srgbClr val="1155CC"/>
                </a:solidFill>
                <a:effectLst/>
                <a:latin typeface="Arial" panose="020B0604020202020204" pitchFamily="34" charset="0"/>
                <a:hlinkClick r:id="rId5"/>
              </a:rPr>
              <a:t>https://michigantoday.umich.edu/2023/03/24/mind-the-gap-the-generation-one-that-is/</a:t>
            </a:r>
            <a:br>
              <a:rPr lang="en-US" sz="4000" dirty="0"/>
            </a:br>
            <a:br>
              <a:rPr lang="en-US" sz="2800" b="0" i="0" dirty="0">
                <a:solidFill>
                  <a:srgbClr val="222222"/>
                </a:solidFill>
                <a:effectLst/>
                <a:latin typeface="Google Sans"/>
              </a:rPr>
            </a:br>
            <a:endParaRPr lang="en-US" sz="1800" i="0" dirty="0">
              <a:solidFill>
                <a:srgbClr val="000000"/>
              </a:solidFill>
              <a:effectLst/>
              <a:latin typeface="Times New Roman" panose="02020603050405020304" pitchFamily="18" charset="0"/>
            </a:endParaRPr>
          </a:p>
          <a:p>
            <a:pPr marL="0" marR="0"/>
            <a:endParaRPr lang="en-US" sz="1800" i="0" dirty="0">
              <a:solidFill>
                <a:srgbClr val="000000"/>
              </a:solidFill>
              <a:effectLst/>
              <a:latin typeface="Times New Roman" panose="02020603050405020304" pitchFamily="18" charset="0"/>
            </a:endParaRPr>
          </a:p>
          <a:p>
            <a:pPr marL="0" marR="0"/>
            <a:endParaRPr lang="en-US" sz="1800" i="0" dirty="0">
              <a:solidFill>
                <a:srgbClr val="000000"/>
              </a:solidFill>
              <a:effectLst/>
              <a:latin typeface="Times New Roman" panose="02020603050405020304" pitchFamily="18" charset="0"/>
            </a:endParaRPr>
          </a:p>
          <a:p>
            <a:pPr marL="0" marR="0"/>
            <a:endParaRPr lang="en-US" sz="1800" dirty="0">
              <a:effectLst/>
              <a:latin typeface="Arial MT"/>
              <a:ea typeface="Arial MT"/>
              <a:cs typeface="Arial MT"/>
            </a:endParaRPr>
          </a:p>
        </p:txBody>
      </p:sp>
      <p:sp>
        <p:nvSpPr>
          <p:cNvPr id="4" name="Slide Number Placeholder 3">
            <a:extLst>
              <a:ext uri="{FF2B5EF4-FFF2-40B4-BE49-F238E27FC236}">
                <a16:creationId xmlns:a16="http://schemas.microsoft.com/office/drawing/2014/main" id="{9F39C386-5CB0-2853-6950-48A46AD46D5F}"/>
              </a:ext>
            </a:extLst>
          </p:cNvPr>
          <p:cNvSpPr>
            <a:spLocks noGrp="1"/>
          </p:cNvSpPr>
          <p:nvPr>
            <p:ph type="sldNum" sz="quarter" idx="5"/>
          </p:nvPr>
        </p:nvSpPr>
        <p:spPr/>
        <p:txBody>
          <a:bodyPr/>
          <a:lstStyle/>
          <a:p>
            <a:fld id="{9BE1DD1D-0BD5-4E4F-ABDD-53ED947792F1}" type="slidenum">
              <a:rPr lang="en-US" smtClean="0"/>
              <a:t>9</a:t>
            </a:fld>
            <a:endParaRPr lang="en-US"/>
          </a:p>
        </p:txBody>
      </p:sp>
    </p:spTree>
    <p:extLst>
      <p:ext uri="{BB962C8B-B14F-4D97-AF65-F5344CB8AC3E}">
        <p14:creationId xmlns:p14="http://schemas.microsoft.com/office/powerpoint/2010/main" val="4167239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3992D32-A709-47DC-8A50-FC85535ECA5F}" type="datetimeFigureOut">
              <a:rPr lang="en-US" smtClean="0"/>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402479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992D32-A709-47DC-8A50-FC85535ECA5F}" type="datetimeFigureOut">
              <a:rPr lang="en-US" smtClean="0"/>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908303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992D32-A709-47DC-8A50-FC85535ECA5F}" type="datetimeFigureOut">
              <a:rPr lang="en-US" smtClean="0"/>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2081712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194550" cy="9906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914400" y="1752600"/>
            <a:ext cx="8229600" cy="4648200"/>
          </a:xfrm>
          <a:prstGeom prst="rect">
            <a:avLst/>
          </a:prstGeom>
        </p:spPr>
        <p:txBody>
          <a:bodyPr/>
          <a:lstStyle/>
          <a:p>
            <a:pPr lvl="0"/>
            <a:endParaRPr lang="en-US" noProof="0"/>
          </a:p>
        </p:txBody>
      </p:sp>
    </p:spTree>
    <p:extLst>
      <p:ext uri="{BB962C8B-B14F-4D97-AF65-F5344CB8AC3E}">
        <p14:creationId xmlns:p14="http://schemas.microsoft.com/office/powerpoint/2010/main" val="3548779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149489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992D32-A709-47DC-8A50-FC85535ECA5F}" type="datetimeFigureOut">
              <a:rPr lang="en-US" smtClean="0"/>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27210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992D32-A709-47DC-8A50-FC85535ECA5F}" type="datetimeFigureOut">
              <a:rPr lang="en-US" smtClean="0"/>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951690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992D32-A709-47DC-8A50-FC85535ECA5F}" type="datetimeFigureOut">
              <a:rPr lang="en-US" smtClean="0"/>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423122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992D32-A709-47DC-8A50-FC85535ECA5F}" type="datetimeFigureOut">
              <a:rPr lang="en-US" smtClean="0"/>
              <a:t>5/28/2025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983208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992D32-A709-47DC-8A50-FC85535ECA5F}" type="datetimeFigureOut">
              <a:rPr lang="en-US" smtClean="0"/>
              <a:t>5/28/2025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3023611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992D32-A709-47DC-8A50-FC85535ECA5F}" type="datetimeFigureOut">
              <a:rPr lang="en-US" smtClean="0"/>
              <a:t>5/28/2025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621019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992D32-A709-47DC-8A50-FC85535ECA5F}" type="datetimeFigureOut">
              <a:rPr lang="en-US" smtClean="0"/>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801885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992D32-A709-47DC-8A50-FC85535ECA5F}" type="datetimeFigureOut">
              <a:rPr lang="en-US" smtClean="0"/>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865805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992D32-A709-47DC-8A50-FC85535ECA5F}" type="datetimeFigureOut">
              <a:rPr lang="en-US" smtClean="0"/>
              <a:t>5/28/2025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988FCD-3837-449C-869C-8E617DE98A25}" type="slidenum">
              <a:rPr lang="en-US" smtClean="0"/>
              <a:t>‹#›</a:t>
            </a:fld>
            <a:endParaRPr lang="en-US"/>
          </a:p>
        </p:txBody>
      </p:sp>
    </p:spTree>
    <p:extLst>
      <p:ext uri="{BB962C8B-B14F-4D97-AF65-F5344CB8AC3E}">
        <p14:creationId xmlns:p14="http://schemas.microsoft.com/office/powerpoint/2010/main" val="3512345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577092865"/>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en-US" dirty="0"/>
              <a:t>Arancibia, Inc</a:t>
            </a:r>
            <a:endParaRPr lang="fr-FR" dirty="0"/>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230781"/>
            <a:ext cx="8177899" cy="133181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06/2025-7012</a:t>
            </a:r>
          </a:p>
          <a:p>
            <a:pPr marL="0" marR="0" lvl="0" indent="0" algn="just"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This slide deck was prepared </a:t>
            </a:r>
            <a:r>
              <a:rPr kumimoji="0" lang="en-GB"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by</a:t>
            </a:r>
            <a:r>
              <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Shawn Chan, Predoctoral Research Associate </a:t>
            </a:r>
            <a:r>
              <a:rPr kumimoji="0" lang="en-GB"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and Eric Uhlmann, Professor of Organisational Behaviour both at INSEAD, </a:t>
            </a:r>
            <a:r>
              <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as additional material to the role play</a:t>
            </a:r>
            <a:r>
              <a:rPr kumimoji="0" lang="en-GB"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r>
              <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t>
            </a:r>
            <a:r>
              <a:rPr kumimoji="0" lang="en-US" sz="900" b="0" i="1"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Arancibia, Inc</a:t>
            </a:r>
            <a:r>
              <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t>
            </a:r>
          </a:p>
          <a:p>
            <a:pPr marL="0" marR="0" lvl="0" indent="0" algn="just"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To access INSEAD teaching materials, go to </a:t>
            </a:r>
            <a:r>
              <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https://publishing.insead.edu/</a:t>
            </a:r>
            <a:r>
              <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Copyright © 2025 </a:t>
            </a:r>
            <a:r>
              <a:rPr kumimoji="0" lang="en-GB"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Shawn Chan, Eric Uhlmann.</a:t>
            </a:r>
            <a:endParaRPr kumimoji="0" lang="en-US" sz="9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NO PART OF THIS PUBLICATION MAY BE COPIED, STORED, TRANSMITTED, TRANSLATED, REPRODUCED OR DISTRIBUTED IN ANY FORM, MEDIUM, APPLICATION, OR SYSTEM WITHOUT THE PERMISSION OF THE COPYRIGHT OWNER. SUCH RESTRICTION SHALL ALSO COVER AI SYSTEMS AND AI MODELS.</a:t>
            </a: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6C487-62AF-A1F3-8919-1AFFBF3BA7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8BDCF2-8219-A378-CDA3-ED96F6EE95FE}"/>
              </a:ext>
            </a:extLst>
          </p:cNvPr>
          <p:cNvSpPr>
            <a:spLocks noGrp="1"/>
          </p:cNvSpPr>
          <p:nvPr>
            <p:ph type="title"/>
          </p:nvPr>
        </p:nvSpPr>
        <p:spPr>
          <a:xfrm>
            <a:off x="457200" y="0"/>
            <a:ext cx="8229600" cy="1143000"/>
          </a:xfrm>
        </p:spPr>
        <p:txBody>
          <a:bodyPr>
            <a:normAutofit/>
          </a:bodyPr>
          <a:lstStyle/>
          <a:p>
            <a:r>
              <a:rPr lang="en-US" sz="3200" b="1" dirty="0"/>
              <a:t>Your Outcomes</a:t>
            </a:r>
          </a:p>
        </p:txBody>
      </p:sp>
      <p:sp>
        <p:nvSpPr>
          <p:cNvPr id="3" name="Content Placeholder 2">
            <a:extLst>
              <a:ext uri="{FF2B5EF4-FFF2-40B4-BE49-F238E27FC236}">
                <a16:creationId xmlns:a16="http://schemas.microsoft.com/office/drawing/2014/main" id="{74C7FA7C-E6DF-6674-9238-087D31C002E3}"/>
              </a:ext>
            </a:extLst>
          </p:cNvPr>
          <p:cNvSpPr>
            <a:spLocks noGrp="1"/>
          </p:cNvSpPr>
          <p:nvPr>
            <p:ph idx="1"/>
          </p:nvPr>
        </p:nvSpPr>
        <p:spPr>
          <a:xfrm>
            <a:off x="304800" y="1066800"/>
            <a:ext cx="8534400" cy="6858000"/>
          </a:xfrm>
        </p:spPr>
        <p:txBody>
          <a:bodyPr>
            <a:noAutofit/>
          </a:bodyPr>
          <a:lstStyle/>
          <a:p>
            <a:pPr marL="342900" marR="0" lvl="0" indent="-342900">
              <a:spcAft>
                <a:spcPts val="1800"/>
              </a:spcAft>
              <a:buFont typeface="Symbol" panose="05050102010706020507" pitchFamily="18" charset="2"/>
              <a:buChar char=""/>
            </a:pPr>
            <a:r>
              <a:rPr lang="en-US" sz="2400" dirty="0">
                <a:effectLst/>
                <a:latin typeface="+mj-lt"/>
                <a:ea typeface="SimSun" panose="02010600030101010101" pitchFamily="2" charset="-122"/>
                <a:cs typeface="Times New Roman" panose="02020603050405020304" pitchFamily="18" charset="0"/>
              </a:rPr>
              <a:t>Were you able to reach an agreement, or are you going to court?</a:t>
            </a:r>
            <a:endParaRPr lang="en-US" sz="2400" dirty="0">
              <a:latin typeface="+mj-lt"/>
              <a:ea typeface="SimSun" panose="02010600030101010101" pitchFamily="2" charset="-122"/>
              <a:cs typeface="Times New Roman" panose="02020603050405020304" pitchFamily="18" charset="0"/>
            </a:endParaRPr>
          </a:p>
          <a:p>
            <a:pPr marL="342900" marR="0" lvl="0" indent="-342900">
              <a:spcAft>
                <a:spcPts val="1800"/>
              </a:spcAft>
              <a:buFont typeface="Symbol" panose="05050102010706020507" pitchFamily="18" charset="2"/>
              <a:buChar char=""/>
            </a:pPr>
            <a:r>
              <a:rPr lang="en-US" sz="2400" dirty="0">
                <a:latin typeface="+mj-lt"/>
                <a:ea typeface="SimSun" panose="02010600030101010101" pitchFamily="2" charset="-122"/>
                <a:cs typeface="Times New Roman" panose="02020603050405020304" pitchFamily="18" charset="0"/>
              </a:rPr>
              <a:t>If you reached a deal, will the solar panel business be absorbed into the parent company?</a:t>
            </a:r>
          </a:p>
          <a:p>
            <a:pPr>
              <a:spcAft>
                <a:spcPts val="1800"/>
              </a:spcAft>
              <a:buFont typeface="Symbol" panose="05050102010706020507" pitchFamily="18" charset="2"/>
              <a:buChar char=""/>
            </a:pPr>
            <a:r>
              <a:rPr lang="en-US" sz="2400" dirty="0">
                <a:latin typeface="+mj-lt"/>
                <a:ea typeface="SimSun" panose="02010600030101010101" pitchFamily="2" charset="-122"/>
                <a:cs typeface="Times New Roman" panose="02020603050405020304" pitchFamily="18" charset="0"/>
              </a:rPr>
              <a:t>What type and amount of compensation will Cristobal receive for his contribution to the solar panel business?</a:t>
            </a:r>
          </a:p>
          <a:p>
            <a:pPr>
              <a:spcAft>
                <a:spcPts val="1800"/>
              </a:spcAft>
              <a:buFont typeface="Symbol" panose="05050102010706020507" pitchFamily="18" charset="2"/>
              <a:buChar char=""/>
            </a:pPr>
            <a:r>
              <a:rPr lang="en-US" sz="2400" dirty="0">
                <a:latin typeface="+mj-lt"/>
                <a:ea typeface="SimSun" panose="02010600030101010101" pitchFamily="2" charset="-122"/>
                <a:cs typeface="Times New Roman" panose="02020603050405020304" pitchFamily="18" charset="0"/>
              </a:rPr>
              <a:t>Will Cristobal continue to collaborate with Arancibia, Inc?</a:t>
            </a:r>
          </a:p>
          <a:p>
            <a:pPr>
              <a:spcAft>
                <a:spcPts val="1800"/>
              </a:spcAft>
              <a:buFont typeface="Symbol" panose="05050102010706020507" pitchFamily="18" charset="2"/>
              <a:buChar char=""/>
            </a:pPr>
            <a:r>
              <a:rPr lang="en-US" sz="2400" dirty="0">
                <a:latin typeface="+mj-lt"/>
                <a:ea typeface="SimSun" panose="02010600030101010101" pitchFamily="2" charset="-122"/>
                <a:cs typeface="Times New Roman" panose="02020603050405020304" pitchFamily="18" charset="0"/>
              </a:rPr>
              <a:t>Did Vito and Cristobal come to any agreements regarding Francisco’ share of Arancibia, Inc or Cristobal’s inheritance?</a:t>
            </a:r>
          </a:p>
          <a:p>
            <a:pPr>
              <a:spcAft>
                <a:spcPts val="1800"/>
              </a:spcAft>
              <a:buFont typeface="Symbol" panose="05050102010706020507" pitchFamily="18" charset="2"/>
              <a:buChar char=""/>
            </a:pPr>
            <a:r>
              <a:rPr lang="en-US" sz="2400" dirty="0">
                <a:latin typeface="+mj-lt"/>
                <a:ea typeface="SimSun" panose="02010600030101010101" pitchFamily="2" charset="-122"/>
                <a:cs typeface="Times New Roman" panose="02020603050405020304" pitchFamily="18" charset="0"/>
              </a:rPr>
              <a:t>Will Cristobal apologize to Vito in front of the extended family?</a:t>
            </a:r>
          </a:p>
          <a:p>
            <a:pPr>
              <a:spcAft>
                <a:spcPts val="1800"/>
              </a:spcAft>
              <a:buFont typeface="Symbol" panose="05050102010706020507" pitchFamily="18" charset="2"/>
              <a:buChar char=""/>
            </a:pPr>
            <a:r>
              <a:rPr lang="en-US" sz="2400" dirty="0">
                <a:effectLst/>
                <a:latin typeface="+mj-lt"/>
                <a:ea typeface="SimSun" panose="02010600030101010101" pitchFamily="2" charset="-122"/>
                <a:cs typeface="Times New Roman" panose="02020603050405020304" pitchFamily="18" charset="0"/>
              </a:rPr>
              <a:t>Any other aspects of your negotiation outcome worth sharing?</a:t>
            </a:r>
            <a:r>
              <a:rPr lang="en-US" sz="2400" dirty="0">
                <a:latin typeface="+mj-lt"/>
                <a:ea typeface="SimSun" panose="02010600030101010101" pitchFamily="2" charset="-122"/>
                <a:cs typeface="Times New Roman" panose="02020603050405020304" pitchFamily="18" charset="0"/>
              </a:rPr>
              <a:t> </a:t>
            </a:r>
          </a:p>
        </p:txBody>
      </p:sp>
    </p:spTree>
    <p:extLst>
      <p:ext uri="{BB962C8B-B14F-4D97-AF65-F5344CB8AC3E}">
        <p14:creationId xmlns:p14="http://schemas.microsoft.com/office/powerpoint/2010/main" val="387296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EED4A-C130-0E32-0F10-D8A36AA575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49E6CF-E9A7-D1BE-4789-51BE5CE6081E}"/>
              </a:ext>
            </a:extLst>
          </p:cNvPr>
          <p:cNvSpPr>
            <a:spLocks noGrp="1"/>
          </p:cNvSpPr>
          <p:nvPr>
            <p:ph type="title"/>
          </p:nvPr>
        </p:nvSpPr>
        <p:spPr>
          <a:xfrm>
            <a:off x="457200" y="152400"/>
            <a:ext cx="8229600" cy="1143000"/>
          </a:xfrm>
        </p:spPr>
        <p:txBody>
          <a:bodyPr>
            <a:normAutofit/>
          </a:bodyPr>
          <a:lstStyle/>
          <a:p>
            <a:r>
              <a:rPr lang="en-US" sz="3200" b="1" dirty="0">
                <a:solidFill>
                  <a:srgbClr val="222222"/>
                </a:solidFill>
              </a:rPr>
              <a:t>High value outcome: Non-collaborative</a:t>
            </a:r>
            <a:endParaRPr lang="en-US" sz="3200" b="1" dirty="0"/>
          </a:p>
        </p:txBody>
      </p:sp>
      <p:sp>
        <p:nvSpPr>
          <p:cNvPr id="3" name="Content Placeholder 2">
            <a:extLst>
              <a:ext uri="{FF2B5EF4-FFF2-40B4-BE49-F238E27FC236}">
                <a16:creationId xmlns:a16="http://schemas.microsoft.com/office/drawing/2014/main" id="{D084A534-1E28-395F-D27F-C80E16096BFC}"/>
              </a:ext>
            </a:extLst>
          </p:cNvPr>
          <p:cNvSpPr>
            <a:spLocks noGrp="1"/>
          </p:cNvSpPr>
          <p:nvPr>
            <p:ph idx="1"/>
          </p:nvPr>
        </p:nvSpPr>
        <p:spPr>
          <a:xfrm>
            <a:off x="457200" y="1524000"/>
            <a:ext cx="8534400" cy="6248400"/>
          </a:xfrm>
        </p:spPr>
        <p:txBody>
          <a:bodyPr>
            <a:noAutofit/>
          </a:bodyPr>
          <a:lstStyle/>
          <a:p>
            <a:pPr algn="l">
              <a:spcAft>
                <a:spcPts val="2400"/>
              </a:spcAft>
            </a:pPr>
            <a:r>
              <a:rPr lang="en-US" sz="2400" b="0" i="0" dirty="0">
                <a:solidFill>
                  <a:srgbClr val="222222"/>
                </a:solidFill>
                <a:effectLst/>
                <a:latin typeface="Calibri" panose="020F0502020204030204" pitchFamily="34" charset="0"/>
                <a:cs typeface="Calibri" panose="020F0502020204030204" pitchFamily="34" charset="0"/>
              </a:rPr>
              <a:t>The solar panel business is absorbed into the parent firm which goes public at a much higher valuation ($50m vs $40m)</a:t>
            </a:r>
          </a:p>
          <a:p>
            <a:pPr algn="l">
              <a:spcAft>
                <a:spcPts val="2400"/>
              </a:spcAft>
            </a:pPr>
            <a:r>
              <a:rPr lang="en-US" sz="2400" dirty="0">
                <a:solidFill>
                  <a:srgbClr val="222222"/>
                </a:solidFill>
                <a:latin typeface="Calibri" panose="020F0502020204030204" pitchFamily="34" charset="0"/>
                <a:cs typeface="Calibri" panose="020F0502020204030204" pitchFamily="34" charset="0"/>
              </a:rPr>
              <a:t>Cristobal receive fair compensation in cash and starts his own business in a different geography</a:t>
            </a:r>
          </a:p>
          <a:p>
            <a:pPr algn="l">
              <a:spcAft>
                <a:spcPts val="2400"/>
              </a:spcAft>
            </a:pPr>
            <a:r>
              <a:rPr lang="en-US" sz="2400" b="0" i="0" dirty="0">
                <a:solidFill>
                  <a:srgbClr val="222222"/>
                </a:solidFill>
                <a:effectLst/>
                <a:latin typeface="Calibri" panose="020F0502020204030204" pitchFamily="34" charset="0"/>
                <a:cs typeface="Calibri" panose="020F0502020204030204" pitchFamily="34" charset="0"/>
              </a:rPr>
              <a:t>Cristobal t</a:t>
            </a:r>
            <a:r>
              <a:rPr lang="en-US" sz="2400" dirty="0">
                <a:solidFill>
                  <a:srgbClr val="222222"/>
                </a:solidFill>
                <a:latin typeface="Calibri" panose="020F0502020204030204" pitchFamily="34" charset="0"/>
                <a:cs typeface="Calibri" panose="020F0502020204030204" pitchFamily="34" charset="0"/>
              </a:rPr>
              <a:t>rades his future inheritance of 2% of Arancibia, Inc to Vito in return for a large cash payment now</a:t>
            </a:r>
            <a:endParaRPr lang="en-US" sz="2400" b="0" i="0" dirty="0">
              <a:solidFill>
                <a:srgbClr val="222222"/>
              </a:solidFill>
              <a:effectLst/>
              <a:latin typeface="Calibri" panose="020F0502020204030204" pitchFamily="34" charset="0"/>
              <a:cs typeface="Calibri" panose="020F0502020204030204" pitchFamily="34" charset="0"/>
            </a:endParaRPr>
          </a:p>
          <a:p>
            <a:pPr>
              <a:spcAft>
                <a:spcPts val="2400"/>
              </a:spcAft>
            </a:pPr>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7104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23496-CE5F-EE0C-B348-632E3E4A5EC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F5F279-28AF-D628-BB82-CF05E7944EE4}"/>
              </a:ext>
            </a:extLst>
          </p:cNvPr>
          <p:cNvSpPr>
            <a:spLocks noGrp="1"/>
          </p:cNvSpPr>
          <p:nvPr>
            <p:ph idx="1"/>
          </p:nvPr>
        </p:nvSpPr>
        <p:spPr>
          <a:xfrm>
            <a:off x="457200" y="1112838"/>
            <a:ext cx="8229600" cy="4983162"/>
          </a:xfrm>
        </p:spPr>
        <p:txBody>
          <a:bodyPr>
            <a:noAutofit/>
          </a:bodyPr>
          <a:lstStyle/>
          <a:p>
            <a:pPr>
              <a:spcAft>
                <a:spcPts val="1800"/>
              </a:spcAft>
            </a:pPr>
            <a:r>
              <a:rPr lang="en-US" sz="2300" kern="0" dirty="0">
                <a:solidFill>
                  <a:srgbClr val="000000"/>
                </a:solidFill>
                <a:effectLst/>
                <a:latin typeface="Calibri" panose="020F0502020204030204" pitchFamily="34" charset="0"/>
                <a:ea typeface="Arial MT"/>
                <a:cs typeface="Calibri" panose="020F0502020204030204" pitchFamily="34" charset="0"/>
              </a:rPr>
              <a:t>The solar panel business is absorbed with fair compensation (cash or shares in parent firm), and Vito agrees to let Cristobal run it semi-independently</a:t>
            </a:r>
          </a:p>
          <a:p>
            <a:pPr algn="l">
              <a:spcAft>
                <a:spcPts val="1800"/>
              </a:spcAft>
            </a:pPr>
            <a:r>
              <a:rPr lang="en-US" sz="2300" kern="0" dirty="0">
                <a:solidFill>
                  <a:srgbClr val="000000"/>
                </a:solidFill>
                <a:effectLst/>
                <a:latin typeface="Calibri" panose="020F0502020204030204" pitchFamily="34" charset="0"/>
                <a:ea typeface="Arial MT"/>
                <a:cs typeface="Calibri" panose="020F0502020204030204" pitchFamily="34" charset="0"/>
              </a:rPr>
              <a:t>Arancibia, Inc professionalizes and institutes external auditing and written legal contracts</a:t>
            </a:r>
          </a:p>
          <a:p>
            <a:pPr algn="l">
              <a:spcAft>
                <a:spcPts val="1800"/>
              </a:spcAft>
            </a:pPr>
            <a:r>
              <a:rPr lang="en-US" sz="2300" kern="0" spc="-10" dirty="0">
                <a:solidFill>
                  <a:srgbClr val="000000"/>
                </a:solidFill>
                <a:effectLst/>
                <a:latin typeface="Calibri" panose="020F0502020204030204" pitchFamily="34" charset="0"/>
                <a:ea typeface="Arial MT"/>
                <a:cs typeface="Calibri" panose="020F0502020204030204" pitchFamily="34" charset="0"/>
              </a:rPr>
              <a:t>Cristobal keeps the expected 2% of the family firm he stands to inherit; Vito agrees not to reduce Francisco’s share any further</a:t>
            </a:r>
          </a:p>
          <a:p>
            <a:pPr>
              <a:spcAft>
                <a:spcPts val="1800"/>
              </a:spcAft>
            </a:pPr>
            <a:r>
              <a:rPr lang="en-US" sz="2300" b="0" i="0" dirty="0">
                <a:solidFill>
                  <a:srgbClr val="222222"/>
                </a:solidFill>
                <a:effectLst/>
                <a:latin typeface="Calibri" panose="020F0502020204030204" pitchFamily="34" charset="0"/>
                <a:cs typeface="Calibri" panose="020F0502020204030204" pitchFamily="34" charset="0"/>
              </a:rPr>
              <a:t>Cristobal apologizes in front of the whole family for his accusations against Vito</a:t>
            </a:r>
            <a:endParaRPr lang="en-US" sz="2300" dirty="0">
              <a:latin typeface="Calibri" panose="020F0502020204030204" pitchFamily="34" charset="0"/>
              <a:ea typeface="SimSun" panose="02010600030101010101" pitchFamily="2" charset="-122"/>
              <a:cs typeface="Calibri" panose="020F0502020204030204" pitchFamily="34" charset="0"/>
            </a:endParaRPr>
          </a:p>
          <a:p>
            <a:pPr algn="l">
              <a:spcAft>
                <a:spcPts val="1800"/>
              </a:spcAft>
            </a:pPr>
            <a:r>
              <a:rPr lang="en-US" sz="2300" kern="0" dirty="0">
                <a:solidFill>
                  <a:srgbClr val="000000"/>
                </a:solidFill>
                <a:latin typeface="Calibri" panose="020F0502020204030204" pitchFamily="34" charset="0"/>
                <a:ea typeface="Arial MT"/>
                <a:cs typeface="Calibri" panose="020F0502020204030204" pitchFamily="34" charset="0"/>
              </a:rPr>
              <a:t>Further options: </a:t>
            </a:r>
            <a:r>
              <a:rPr lang="en-US" sz="2300" kern="0" dirty="0">
                <a:solidFill>
                  <a:srgbClr val="000000"/>
                </a:solidFill>
                <a:effectLst/>
                <a:latin typeface="Calibri" panose="020F0502020204030204" pitchFamily="34" charset="0"/>
                <a:ea typeface="Arial MT"/>
                <a:cs typeface="Calibri" panose="020F0502020204030204" pitchFamily="34" charset="0"/>
              </a:rPr>
              <a:t>Vito provides Cristobal with an investment fund to acquire a new solar business, Cristobal assumes a </a:t>
            </a:r>
            <a:r>
              <a:rPr lang="en-US" sz="2300" kern="0" spc="-10" dirty="0">
                <a:solidFill>
                  <a:srgbClr val="000000"/>
                </a:solidFill>
                <a:effectLst/>
                <a:latin typeface="Calibri" panose="020F0502020204030204" pitchFamily="34" charset="0"/>
                <a:ea typeface="Arial MT"/>
                <a:cs typeface="Calibri" panose="020F0502020204030204" pitchFamily="34" charset="0"/>
              </a:rPr>
              <a:t>leadership role in the family firm</a:t>
            </a:r>
            <a:endParaRPr lang="en-US" sz="2300" kern="0" dirty="0">
              <a:solidFill>
                <a:srgbClr val="000000"/>
              </a:solidFill>
              <a:effectLst/>
              <a:latin typeface="Calibri" panose="020F0502020204030204" pitchFamily="34" charset="0"/>
              <a:ea typeface="Arial MT"/>
              <a:cs typeface="Calibri" panose="020F0502020204030204" pitchFamily="34" charset="0"/>
            </a:endParaRPr>
          </a:p>
          <a:p>
            <a:pPr algn="l">
              <a:spcAft>
                <a:spcPts val="1800"/>
              </a:spcAft>
            </a:pPr>
            <a:endParaRPr lang="en-US" sz="2300" dirty="0">
              <a:latin typeface="Calibri" panose="020F0502020204030204" pitchFamily="34" charset="0"/>
              <a:ea typeface="SimSun" panose="02010600030101010101" pitchFamily="2" charset="-122"/>
              <a:cs typeface="Calibri" panose="020F0502020204030204" pitchFamily="34" charset="0"/>
            </a:endParaRPr>
          </a:p>
          <a:p>
            <a:pPr>
              <a:spcAft>
                <a:spcPts val="1800"/>
              </a:spcAft>
            </a:pPr>
            <a:endParaRPr lang="en-US" sz="2300" dirty="0">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97ADC2C4-1E4A-2BF0-0CAB-B59D1B43720E}"/>
              </a:ext>
            </a:extLst>
          </p:cNvPr>
          <p:cNvSpPr>
            <a:spLocks noGrp="1"/>
          </p:cNvSpPr>
          <p:nvPr>
            <p:ph type="title"/>
          </p:nvPr>
        </p:nvSpPr>
        <p:spPr>
          <a:xfrm>
            <a:off x="457200" y="0"/>
            <a:ext cx="8229600" cy="1143000"/>
          </a:xfrm>
        </p:spPr>
        <p:txBody>
          <a:bodyPr>
            <a:normAutofit/>
          </a:bodyPr>
          <a:lstStyle/>
          <a:p>
            <a:r>
              <a:rPr lang="en-US" sz="3200" b="1" dirty="0">
                <a:solidFill>
                  <a:srgbClr val="222222"/>
                </a:solidFill>
              </a:rPr>
              <a:t>High value outcome: Collaborative</a:t>
            </a:r>
            <a:endParaRPr lang="en-US" sz="3200" b="1" dirty="0"/>
          </a:p>
        </p:txBody>
      </p:sp>
    </p:spTree>
    <p:extLst>
      <p:ext uri="{BB962C8B-B14F-4D97-AF65-F5344CB8AC3E}">
        <p14:creationId xmlns:p14="http://schemas.microsoft.com/office/powerpoint/2010/main" val="4201186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E8EFA-E1BC-6306-ED14-7316ED01916E}"/>
              </a:ext>
            </a:extLst>
          </p:cNvPr>
          <p:cNvSpPr txBox="1">
            <a:spLocks/>
          </p:cNvSpPr>
          <p:nvPr/>
        </p:nvSpPr>
        <p:spPr>
          <a:xfrm>
            <a:off x="0" y="128662"/>
            <a:ext cx="9144000" cy="109053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defTabSz="685800">
              <a:lnSpc>
                <a:spcPct val="90000"/>
              </a:lnSpc>
            </a:pPr>
            <a:r>
              <a:rPr lang="en-US" sz="4000" b="1" dirty="0">
                <a:solidFill>
                  <a:srgbClr val="000000"/>
                </a:solidFill>
              </a:rPr>
              <a:t>Arancibia, Inc</a:t>
            </a:r>
          </a:p>
        </p:txBody>
      </p:sp>
      <p:sp>
        <p:nvSpPr>
          <p:cNvPr id="4" name="TextBox 3">
            <a:extLst>
              <a:ext uri="{FF2B5EF4-FFF2-40B4-BE49-F238E27FC236}">
                <a16:creationId xmlns:a16="http://schemas.microsoft.com/office/drawing/2014/main" id="{E7991324-F91D-470B-60C7-0FEFA707D8E2}"/>
              </a:ext>
            </a:extLst>
          </p:cNvPr>
          <p:cNvSpPr txBox="1"/>
          <p:nvPr/>
        </p:nvSpPr>
        <p:spPr>
          <a:xfrm>
            <a:off x="0" y="5181600"/>
            <a:ext cx="9144000" cy="1409617"/>
          </a:xfrm>
          <a:prstGeom prst="rect">
            <a:avLst/>
          </a:prstGeom>
          <a:noFill/>
        </p:spPr>
        <p:txBody>
          <a:bodyPr wrap="square">
            <a:spAutoFit/>
          </a:bodyPr>
          <a:lstStyle/>
          <a:p>
            <a:pPr marL="0" indent="0" algn="ctr" defTabSz="685800">
              <a:lnSpc>
                <a:spcPct val="90000"/>
              </a:lnSpc>
              <a:spcAft>
                <a:spcPts val="600"/>
              </a:spcAft>
              <a:buNone/>
            </a:pPr>
            <a:r>
              <a:rPr lang="en-US" sz="2800" b="1" dirty="0">
                <a:solidFill>
                  <a:srgbClr val="000000"/>
                </a:solidFill>
              </a:rPr>
              <a:t>Shawn Chan, Pre-Doctoral Research Associate</a:t>
            </a:r>
          </a:p>
          <a:p>
            <a:pPr marL="0" indent="0" algn="ctr" defTabSz="685800">
              <a:lnSpc>
                <a:spcPct val="90000"/>
              </a:lnSpc>
              <a:spcAft>
                <a:spcPts val="600"/>
              </a:spcAft>
              <a:buNone/>
            </a:pPr>
            <a:r>
              <a:rPr lang="en-US" sz="2800" b="1" dirty="0">
                <a:solidFill>
                  <a:srgbClr val="000000"/>
                </a:solidFill>
              </a:rPr>
              <a:t>Eric Uhlmann, Professor of Organizational Behavior</a:t>
            </a:r>
          </a:p>
          <a:p>
            <a:pPr marL="0" indent="0" algn="ctr" defTabSz="685800">
              <a:lnSpc>
                <a:spcPct val="90000"/>
              </a:lnSpc>
              <a:spcAft>
                <a:spcPts val="600"/>
              </a:spcAft>
              <a:buNone/>
            </a:pPr>
            <a:r>
              <a:rPr lang="en-US" sz="2800" b="1" dirty="0">
                <a:solidFill>
                  <a:srgbClr val="000000"/>
                </a:solidFill>
              </a:rPr>
              <a:t>INSEAD</a:t>
            </a:r>
          </a:p>
        </p:txBody>
      </p:sp>
      <p:pic>
        <p:nvPicPr>
          <p:cNvPr id="7" name="Picture 6">
            <a:extLst>
              <a:ext uri="{FF2B5EF4-FFF2-40B4-BE49-F238E27FC236}">
                <a16:creationId xmlns:a16="http://schemas.microsoft.com/office/drawing/2014/main" id="{D4139ABE-E21D-A88D-3899-92B66FF57F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0282" y="1219200"/>
            <a:ext cx="5597318" cy="3709595"/>
          </a:xfrm>
          <a:prstGeom prst="rect">
            <a:avLst/>
          </a:prstGeom>
        </p:spPr>
      </p:pic>
    </p:spTree>
    <p:extLst>
      <p:ext uri="{BB962C8B-B14F-4D97-AF65-F5344CB8AC3E}">
        <p14:creationId xmlns:p14="http://schemas.microsoft.com/office/powerpoint/2010/main" val="2908361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09D34-061C-A4C0-B47B-D902CC412387}"/>
            </a:ext>
          </a:extLst>
        </p:cNvPr>
        <p:cNvGrpSpPr/>
        <p:nvPr/>
      </p:nvGrpSpPr>
      <p:grpSpPr>
        <a:xfrm>
          <a:off x="0" y="0"/>
          <a:ext cx="0" cy="0"/>
          <a:chOff x="0" y="0"/>
          <a:chExt cx="0" cy="0"/>
        </a:xfrm>
      </p:grpSpPr>
      <p:sp>
        <p:nvSpPr>
          <p:cNvPr id="48130" name="Content Placeholder 2">
            <a:extLst>
              <a:ext uri="{FF2B5EF4-FFF2-40B4-BE49-F238E27FC236}">
                <a16:creationId xmlns:a16="http://schemas.microsoft.com/office/drawing/2014/main" id="{B3BD07DD-D3BA-D788-C817-EBE6889AA976}"/>
              </a:ext>
            </a:extLst>
          </p:cNvPr>
          <p:cNvSpPr>
            <a:spLocks noGrp="1"/>
          </p:cNvSpPr>
          <p:nvPr>
            <p:ph idx="1"/>
          </p:nvPr>
        </p:nvSpPr>
        <p:spPr>
          <a:xfrm>
            <a:off x="152400" y="914400"/>
            <a:ext cx="8887428" cy="5410200"/>
          </a:xfrm>
        </p:spPr>
        <p:txBody>
          <a:bodyPr>
            <a:noAutofit/>
          </a:bodyPr>
          <a:lstStyle/>
          <a:p>
            <a:pPr eaLnBrk="1" hangingPunct="1">
              <a:lnSpc>
                <a:spcPct val="90000"/>
              </a:lnSpc>
            </a:pPr>
            <a:r>
              <a:rPr lang="en-US" altLang="en-US" sz="2400" b="1" dirty="0"/>
              <a:t>Process:</a:t>
            </a:r>
          </a:p>
          <a:p>
            <a:pPr lvl="1">
              <a:lnSpc>
                <a:spcPct val="90000"/>
              </a:lnSpc>
              <a:buFont typeface="Arial" panose="020B0604020202020204" pitchFamily="34" charset="0"/>
              <a:buChar char="•"/>
            </a:pPr>
            <a:r>
              <a:rPr lang="en-US" altLang="en-US" sz="2400" dirty="0"/>
              <a:t>Negotiation between Cristobal and Vito</a:t>
            </a:r>
          </a:p>
          <a:p>
            <a:pPr lvl="1">
              <a:lnSpc>
                <a:spcPct val="90000"/>
              </a:lnSpc>
              <a:buFont typeface="Arial" panose="020B0604020202020204" pitchFamily="34" charset="0"/>
              <a:buChar char="•"/>
            </a:pPr>
            <a:r>
              <a:rPr lang="en-US" altLang="en-US" sz="2400" dirty="0"/>
              <a:t>Organize yourselves into pairs of ideally 2; groups of 3 can double up the Cristobal role </a:t>
            </a:r>
          </a:p>
          <a:p>
            <a:pPr lvl="1">
              <a:lnSpc>
                <a:spcPct val="90000"/>
              </a:lnSpc>
              <a:buFont typeface="Arial" panose="020B0604020202020204" pitchFamily="34" charset="0"/>
              <a:buChar char="•"/>
            </a:pPr>
            <a:r>
              <a:rPr lang="en-SG" sz="2400" kern="0" dirty="0"/>
              <a:t>Read only your own role information sheet; do not show your role information sheet to others</a:t>
            </a:r>
          </a:p>
          <a:p>
            <a:pPr lvl="1">
              <a:lnSpc>
                <a:spcPct val="90000"/>
              </a:lnSpc>
              <a:buFont typeface="Arial" panose="020B0604020202020204" pitchFamily="34" charset="0"/>
              <a:buChar char="•"/>
            </a:pPr>
            <a:r>
              <a:rPr lang="en-SG" sz="2400" kern="0" dirty="0"/>
              <a:t>Share (or don’t share) whatever you choose verbally </a:t>
            </a:r>
            <a:endParaRPr lang="en-SG" sz="2400" kern="0" dirty="0">
              <a:solidFill>
                <a:srgbClr val="7030A0"/>
              </a:solidFill>
            </a:endParaRPr>
          </a:p>
          <a:p>
            <a:pPr eaLnBrk="1" hangingPunct="1">
              <a:lnSpc>
                <a:spcPct val="90000"/>
              </a:lnSpc>
            </a:pPr>
            <a:endParaRPr lang="en-US" altLang="en-US" sz="1400" dirty="0"/>
          </a:p>
          <a:p>
            <a:pPr eaLnBrk="1" hangingPunct="1">
              <a:lnSpc>
                <a:spcPct val="90000"/>
              </a:lnSpc>
            </a:pPr>
            <a:r>
              <a:rPr lang="en-US" altLang="en-US" sz="2400" b="1" dirty="0"/>
              <a:t>Timeline (1 hour and 45 minutes in total):</a:t>
            </a:r>
          </a:p>
          <a:p>
            <a:pPr lvl="1">
              <a:lnSpc>
                <a:spcPct val="90000"/>
              </a:lnSpc>
              <a:buFont typeface="Arial" panose="020B0604020202020204" pitchFamily="34" charset="0"/>
              <a:buChar char="•"/>
            </a:pPr>
            <a:r>
              <a:rPr lang="en-US" altLang="en-US" sz="2400" dirty="0"/>
              <a:t>Read your role and plan a strategy (</a:t>
            </a:r>
            <a:r>
              <a:rPr lang="en-US" altLang="en-US" sz="2400" b="1" dirty="0"/>
              <a:t>30 minutes</a:t>
            </a:r>
            <a:r>
              <a:rPr lang="en-US" altLang="en-US" sz="2400" dirty="0"/>
              <a:t>)</a:t>
            </a:r>
          </a:p>
          <a:p>
            <a:pPr lvl="1">
              <a:lnSpc>
                <a:spcPct val="90000"/>
              </a:lnSpc>
              <a:buFont typeface="Arial" panose="020B0604020202020204" pitchFamily="34" charset="0"/>
              <a:buChar char="•"/>
            </a:pPr>
            <a:r>
              <a:rPr lang="en-US" altLang="en-US" sz="2400" dirty="0"/>
              <a:t>Negotiate face to face (</a:t>
            </a:r>
            <a:r>
              <a:rPr lang="en-US" altLang="en-US" sz="2400" b="1" dirty="0"/>
              <a:t>1 hour</a:t>
            </a:r>
            <a:r>
              <a:rPr lang="en-US" altLang="en-US" sz="2400" dirty="0"/>
              <a:t>)</a:t>
            </a:r>
          </a:p>
          <a:p>
            <a:pPr lvl="1">
              <a:lnSpc>
                <a:spcPct val="90000"/>
              </a:lnSpc>
              <a:buFont typeface="Arial" panose="020B0604020202020204" pitchFamily="34" charset="0"/>
              <a:buChar char="•"/>
            </a:pPr>
            <a:r>
              <a:rPr lang="en-US" altLang="en-US" sz="2400" dirty="0">
                <a:solidFill>
                  <a:srgbClr val="FF0000"/>
                </a:solidFill>
              </a:rPr>
              <a:t>*Important: Read and complete the outcome form only </a:t>
            </a:r>
            <a:r>
              <a:rPr lang="en-US" altLang="en-US" sz="2400" u="sng" dirty="0">
                <a:solidFill>
                  <a:srgbClr val="FF0000"/>
                </a:solidFill>
              </a:rPr>
              <a:t>after</a:t>
            </a:r>
            <a:r>
              <a:rPr lang="en-US" altLang="en-US" sz="2400" dirty="0">
                <a:solidFill>
                  <a:srgbClr val="FF0000"/>
                </a:solidFill>
              </a:rPr>
              <a:t> you finish the negotiation – it contains spoilers for the case</a:t>
            </a:r>
          </a:p>
          <a:p>
            <a:pPr lvl="1">
              <a:lnSpc>
                <a:spcPct val="90000"/>
              </a:lnSpc>
              <a:buFont typeface="Arial" panose="020B0604020202020204" pitchFamily="34" charset="0"/>
              <a:buChar char="•"/>
            </a:pPr>
            <a:r>
              <a:rPr lang="en-US" altLang="en-US" sz="2400" dirty="0"/>
              <a:t>Exchange feedback with your counterpart</a:t>
            </a:r>
          </a:p>
          <a:p>
            <a:pPr lvl="1">
              <a:lnSpc>
                <a:spcPct val="90000"/>
              </a:lnSpc>
              <a:buFont typeface="Arial" panose="020B0604020202020204" pitchFamily="34" charset="0"/>
              <a:buChar char="•"/>
            </a:pPr>
            <a:r>
              <a:rPr lang="en-US" altLang="en-US" sz="2400" dirty="0"/>
              <a:t>Take a break (</a:t>
            </a:r>
            <a:r>
              <a:rPr lang="en-US" altLang="en-US" sz="2400" b="1" dirty="0"/>
              <a:t>15 min</a:t>
            </a:r>
            <a:r>
              <a:rPr lang="en-US" altLang="en-US" sz="2400" dirty="0"/>
              <a:t>)</a:t>
            </a:r>
          </a:p>
          <a:p>
            <a:pPr lvl="1">
              <a:lnSpc>
                <a:spcPct val="90000"/>
              </a:lnSpc>
              <a:buFont typeface="Arial" panose="020B0604020202020204" pitchFamily="34" charset="0"/>
              <a:buChar char="•"/>
            </a:pPr>
            <a:endParaRPr lang="en-US" sz="2400" dirty="0"/>
          </a:p>
          <a:p>
            <a:pPr lvl="1" eaLnBrk="1" hangingPunct="1">
              <a:lnSpc>
                <a:spcPct val="90000"/>
              </a:lnSpc>
              <a:buFont typeface="Arial" panose="020B0604020202020204" pitchFamily="34" charset="0"/>
              <a:buChar char="•"/>
            </a:pPr>
            <a:endParaRPr lang="en-US" altLang="en-US" sz="2400" dirty="0">
              <a:solidFill>
                <a:srgbClr val="003399"/>
              </a:solidFill>
            </a:endParaRPr>
          </a:p>
          <a:p>
            <a:pPr lvl="1" eaLnBrk="1" hangingPunct="1">
              <a:lnSpc>
                <a:spcPct val="90000"/>
              </a:lnSpc>
              <a:buFont typeface="Arial" panose="020B0604020202020204" pitchFamily="34" charset="0"/>
              <a:buChar char="•"/>
            </a:pPr>
            <a:endParaRPr lang="en-US" altLang="en-US" sz="2400" dirty="0">
              <a:solidFill>
                <a:srgbClr val="003399"/>
              </a:solidFill>
            </a:endParaRPr>
          </a:p>
          <a:p>
            <a:pPr lvl="1" eaLnBrk="1" hangingPunct="1">
              <a:lnSpc>
                <a:spcPct val="90000"/>
              </a:lnSpc>
              <a:buFont typeface="Arial" panose="020B0604020202020204" pitchFamily="34" charset="0"/>
              <a:buChar char="•"/>
            </a:pPr>
            <a:endParaRPr lang="en-US" altLang="en-US" sz="2400" dirty="0">
              <a:solidFill>
                <a:srgbClr val="003399"/>
              </a:solidFill>
            </a:endParaRPr>
          </a:p>
          <a:p>
            <a:pPr lvl="1" eaLnBrk="1" hangingPunct="1">
              <a:lnSpc>
                <a:spcPct val="90000"/>
              </a:lnSpc>
              <a:buFont typeface="Arial" panose="020B0604020202020204" pitchFamily="34" charset="0"/>
              <a:buChar char="•"/>
            </a:pPr>
            <a:endParaRPr lang="en-US" altLang="en-US" sz="2400" dirty="0">
              <a:solidFill>
                <a:srgbClr val="003399"/>
              </a:solidFill>
            </a:endParaRPr>
          </a:p>
          <a:p>
            <a:pPr eaLnBrk="1" hangingPunct="1">
              <a:lnSpc>
                <a:spcPct val="90000"/>
              </a:lnSpc>
            </a:pPr>
            <a:endParaRPr lang="en-US" altLang="en-US" sz="2400" dirty="0">
              <a:solidFill>
                <a:srgbClr val="003399"/>
              </a:solidFill>
            </a:endParaRPr>
          </a:p>
          <a:p>
            <a:pPr eaLnBrk="1" hangingPunct="1">
              <a:lnSpc>
                <a:spcPct val="90000"/>
              </a:lnSpc>
            </a:pPr>
            <a:endParaRPr lang="en-US" altLang="en-US" sz="2400" dirty="0"/>
          </a:p>
        </p:txBody>
      </p:sp>
      <p:sp>
        <p:nvSpPr>
          <p:cNvPr id="48131" name="Rectangle 41">
            <a:extLst>
              <a:ext uri="{FF2B5EF4-FFF2-40B4-BE49-F238E27FC236}">
                <a16:creationId xmlns:a16="http://schemas.microsoft.com/office/drawing/2014/main" id="{49F31ABA-585A-FC22-BCAB-FEFD9DA287D0}"/>
              </a:ext>
            </a:extLst>
          </p:cNvPr>
          <p:cNvSpPr txBox="1">
            <a:spLocks noChangeArrowheads="1"/>
          </p:cNvSpPr>
          <p:nvPr/>
        </p:nvSpPr>
        <p:spPr bwMode="auto">
          <a:xfrm>
            <a:off x="533400" y="-3048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a:spcBef>
                <a:spcPct val="0"/>
              </a:spcBef>
              <a:buNone/>
            </a:pPr>
            <a:endParaRPr lang="en-US" altLang="en-US" b="1" dirty="0"/>
          </a:p>
          <a:p>
            <a:pPr algn="ctr">
              <a:spcBef>
                <a:spcPct val="0"/>
              </a:spcBef>
              <a:buNone/>
            </a:pPr>
            <a:r>
              <a:rPr lang="en-US" altLang="en-US" b="1" dirty="0"/>
              <a:t>2-Party Negotiation: </a:t>
            </a:r>
            <a:r>
              <a:rPr lang="en-SG" b="1" dirty="0"/>
              <a:t>Arancibia, Inc</a:t>
            </a:r>
            <a:endParaRPr lang="en-US" altLang="en-US" dirty="0"/>
          </a:p>
        </p:txBody>
      </p:sp>
    </p:spTree>
    <p:extLst>
      <p:ext uri="{BB962C8B-B14F-4D97-AF65-F5344CB8AC3E}">
        <p14:creationId xmlns:p14="http://schemas.microsoft.com/office/powerpoint/2010/main" val="94018471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76"/>
          <p:cNvGraphicFramePr>
            <a:graphicFrameLocks/>
          </p:cNvGraphicFramePr>
          <p:nvPr>
            <p:extLst>
              <p:ext uri="{D42A27DB-BD31-4B8C-83A1-F6EECF244321}">
                <p14:modId xmlns:p14="http://schemas.microsoft.com/office/powerpoint/2010/main" val="2012659222"/>
              </p:ext>
            </p:extLst>
          </p:nvPr>
        </p:nvGraphicFramePr>
        <p:xfrm>
          <a:off x="0" y="0"/>
          <a:ext cx="9144000" cy="6857999"/>
        </p:xfrm>
        <a:graphic>
          <a:graphicData uri="http://schemas.openxmlformats.org/drawingml/2006/table">
            <a:tbl>
              <a:tblPr/>
              <a:tblGrid>
                <a:gridCol w="1696729">
                  <a:extLst>
                    <a:ext uri="{9D8B030D-6E8A-4147-A177-3AD203B41FA5}">
                      <a16:colId xmlns:a16="http://schemas.microsoft.com/office/drawing/2014/main" val="20000"/>
                    </a:ext>
                  </a:extLst>
                </a:gridCol>
                <a:gridCol w="2981595">
                  <a:extLst>
                    <a:ext uri="{9D8B030D-6E8A-4147-A177-3AD203B41FA5}">
                      <a16:colId xmlns:a16="http://schemas.microsoft.com/office/drawing/2014/main" val="20001"/>
                    </a:ext>
                  </a:extLst>
                </a:gridCol>
                <a:gridCol w="3189767">
                  <a:extLst>
                    <a:ext uri="{9D8B030D-6E8A-4147-A177-3AD203B41FA5}">
                      <a16:colId xmlns:a16="http://schemas.microsoft.com/office/drawing/2014/main" val="20002"/>
                    </a:ext>
                  </a:extLst>
                </a:gridCol>
                <a:gridCol w="1275909">
                  <a:extLst>
                    <a:ext uri="{9D8B030D-6E8A-4147-A177-3AD203B41FA5}">
                      <a16:colId xmlns:a16="http://schemas.microsoft.com/office/drawing/2014/main" val="20007"/>
                    </a:ext>
                  </a:extLst>
                </a:gridCol>
              </a:tblGrid>
              <a:tr h="1086057">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cs typeface="Arial" charset="0"/>
                        </a:rPr>
                        <a:t>Group</a:t>
                      </a:r>
                      <a:endParaRPr kumimoji="0" lang="en-US" sz="2400" b="0" i="0" u="none" strike="noStrike" cap="none" normalizeH="0" baseline="0" dirty="0">
                        <a:ln>
                          <a:noFill/>
                        </a:ln>
                        <a:solidFill>
                          <a:srgbClr val="000000"/>
                        </a:solidFill>
                        <a:effectLst/>
                        <a:latin typeface="+mj-lt"/>
                      </a:endParaRPr>
                    </a:p>
                  </a:txBody>
                  <a:tcPr marL="91455" marR="91455"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rPr>
                        <a:t>Cristobal</a:t>
                      </a:r>
                    </a:p>
                  </a:txBody>
                  <a:tcPr marL="91455" marR="91455"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rPr>
                        <a:t>Vito</a:t>
                      </a:r>
                    </a:p>
                  </a:txBody>
                  <a:tcPr marL="91455" marR="91455"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rPr>
                        <a:t>BOR</a:t>
                      </a:r>
                    </a:p>
                  </a:txBody>
                  <a:tcPr marL="91455" marR="91455"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cs typeface="Arial" charset="0"/>
                        </a:rPr>
                        <a:t>1</a:t>
                      </a:r>
                      <a:endParaRPr kumimoji="0" lang="en-US" sz="2400" b="1" i="0" u="none" strike="noStrike" cap="none" normalizeH="0" baseline="0" dirty="0">
                        <a:ln>
                          <a:noFill/>
                        </a:ln>
                        <a:solidFill>
                          <a:srgbClr val="262626"/>
                        </a:solidFill>
                        <a:effectLst/>
                        <a:latin typeface="+mj-lt"/>
                      </a:endParaRP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rPr>
                        <a:t>2</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rPr>
                        <a:t>3</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rPr>
                        <a:t>4</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rPr>
                        <a:t>5</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rPr>
                        <a:t>6</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rPr>
                        <a:t>7</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rPr>
                        <a:t>8</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rPr>
                        <a:t>9</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rPr>
                        <a:t>10</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4833405"/>
                  </a:ext>
                </a:extLst>
              </a:tr>
              <a:tr h="5247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262626"/>
                          </a:solidFill>
                          <a:effectLst/>
                          <a:latin typeface="+mj-lt"/>
                        </a:rPr>
                        <a:t>11</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algn="ctr"/>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7653658"/>
                  </a:ext>
                </a:extLst>
              </a:tr>
            </a:tbl>
          </a:graphicData>
        </a:graphic>
      </p:graphicFrame>
      <p:sp>
        <p:nvSpPr>
          <p:cNvPr id="10343" name="TextBox 1"/>
          <p:cNvSpPr txBox="1">
            <a:spLocks noChangeArrowheads="1"/>
          </p:cNvSpPr>
          <p:nvPr/>
        </p:nvSpPr>
        <p:spPr bwMode="auto">
          <a:xfrm>
            <a:off x="9859963" y="2159000"/>
            <a:ext cx="185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Tree>
    <p:extLst>
      <p:ext uri="{BB962C8B-B14F-4D97-AF65-F5344CB8AC3E}">
        <p14:creationId xmlns:p14="http://schemas.microsoft.com/office/powerpoint/2010/main" val="151133267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5226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0B281-4A59-AFAA-5FD0-BEC3DAD7063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30B761B-ACF0-B0C4-131D-BB969E0FAFD4}"/>
              </a:ext>
            </a:extLst>
          </p:cNvPr>
          <p:cNvSpPr txBox="1"/>
          <p:nvPr/>
        </p:nvSpPr>
        <p:spPr>
          <a:xfrm>
            <a:off x="651932" y="4831140"/>
            <a:ext cx="7958668" cy="1569660"/>
          </a:xfrm>
          <a:prstGeom prst="rect">
            <a:avLst/>
          </a:prstGeom>
          <a:noFill/>
        </p:spPr>
        <p:txBody>
          <a:bodyPr wrap="square" rtlCol="0">
            <a:spAutoFit/>
          </a:bodyPr>
          <a:lstStyle/>
          <a:p>
            <a:r>
              <a:rPr lang="en-SG" sz="2400" dirty="0"/>
              <a:t>Please share with someone from a different negotiation pair</a:t>
            </a:r>
            <a:endParaRPr lang="en-SG" sz="2400" i="1" dirty="0"/>
          </a:p>
          <a:p>
            <a:pPr marL="285750" indent="-285750">
              <a:buFont typeface="Arial" panose="020B0604020202020204" pitchFamily="34" charset="0"/>
              <a:buChar char="•"/>
            </a:pPr>
            <a:r>
              <a:rPr lang="en-SG" sz="2400" dirty="0"/>
              <a:t>One thing your counterpart did well in terms of handling this dispute</a:t>
            </a:r>
          </a:p>
          <a:p>
            <a:pPr marL="285750" indent="-285750">
              <a:buFont typeface="Arial" panose="020B0604020202020204" pitchFamily="34" charset="0"/>
              <a:buChar char="•"/>
            </a:pPr>
            <a:r>
              <a:rPr lang="en-SG" sz="2400" dirty="0"/>
              <a:t>One thing you could have done differently</a:t>
            </a:r>
          </a:p>
        </p:txBody>
      </p:sp>
      <p:sp>
        <p:nvSpPr>
          <p:cNvPr id="9" name="Rectangle 41">
            <a:extLst>
              <a:ext uri="{FF2B5EF4-FFF2-40B4-BE49-F238E27FC236}">
                <a16:creationId xmlns:a16="http://schemas.microsoft.com/office/drawing/2014/main" id="{22A637E2-EE6E-E3A8-6E98-FF2EB4E5AC8D}"/>
              </a:ext>
            </a:extLst>
          </p:cNvPr>
          <p:cNvSpPr txBox="1">
            <a:spLocks noChangeArrowheads="1"/>
          </p:cNvSpPr>
          <p:nvPr/>
        </p:nvSpPr>
        <p:spPr>
          <a:xfrm>
            <a:off x="152400" y="76200"/>
            <a:ext cx="9144000" cy="1143000"/>
          </a:xfrm>
          <a:prstGeom prst="rect">
            <a:avLst/>
          </a:prstGeom>
          <a:noFill/>
          <a:ln/>
        </p:spPr>
        <p:txBody>
          <a:bodyPr anchor="ctr"/>
          <a:lstStyle/>
          <a:p>
            <a:pPr algn="ctr" fontAlgn="auto">
              <a:spcBef>
                <a:spcPts val="0"/>
              </a:spcBef>
              <a:spcAft>
                <a:spcPts val="0"/>
              </a:spcAft>
              <a:defRPr/>
            </a:pPr>
            <a:r>
              <a:rPr lang="en-US" sz="3200" b="1" dirty="0">
                <a:latin typeface="+mn-lt"/>
                <a:cs typeface="+mn-cs"/>
              </a:rPr>
              <a:t>Buzz Groups: </a:t>
            </a:r>
            <a:r>
              <a:rPr lang="en-SG" sz="3200" b="1" dirty="0"/>
              <a:t>Arancibia, Inc</a:t>
            </a:r>
            <a:endParaRPr lang="en-US" sz="3200" dirty="0">
              <a:latin typeface="+mj-lt"/>
              <a:ea typeface="+mj-ea"/>
              <a:cs typeface="+mj-cs"/>
            </a:endParaRPr>
          </a:p>
        </p:txBody>
      </p:sp>
      <p:pic>
        <p:nvPicPr>
          <p:cNvPr id="4" name="Picture 3">
            <a:extLst>
              <a:ext uri="{FF2B5EF4-FFF2-40B4-BE49-F238E27FC236}">
                <a16:creationId xmlns:a16="http://schemas.microsoft.com/office/drawing/2014/main" id="{FC92BAFB-D19A-B333-A68C-A8CCE88A76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5154" y="1086812"/>
            <a:ext cx="5373691" cy="3561388"/>
          </a:xfrm>
          <a:prstGeom prst="rect">
            <a:avLst/>
          </a:prstGeom>
        </p:spPr>
      </p:pic>
    </p:spTree>
    <p:extLst>
      <p:ext uri="{BB962C8B-B14F-4D97-AF65-F5344CB8AC3E}">
        <p14:creationId xmlns:p14="http://schemas.microsoft.com/office/powerpoint/2010/main" val="3390238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1E2A6-256D-2424-4C45-0D02F45D6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126B19-A287-6EEF-A0A5-89968E79DD4B}"/>
              </a:ext>
            </a:extLst>
          </p:cNvPr>
          <p:cNvSpPr>
            <a:spLocks noGrp="1"/>
          </p:cNvSpPr>
          <p:nvPr>
            <p:ph type="title"/>
          </p:nvPr>
        </p:nvSpPr>
        <p:spPr>
          <a:xfrm>
            <a:off x="457200" y="152400"/>
            <a:ext cx="8229600" cy="1143000"/>
          </a:xfrm>
        </p:spPr>
        <p:txBody>
          <a:bodyPr>
            <a:normAutofit/>
          </a:bodyPr>
          <a:lstStyle/>
          <a:p>
            <a:r>
              <a:rPr lang="en-US" sz="3200" b="1" dirty="0">
                <a:solidFill>
                  <a:srgbClr val="222222"/>
                </a:solidFill>
              </a:rPr>
              <a:t>Linked alternatives: Lose-lose outcome</a:t>
            </a:r>
            <a:endParaRPr lang="en-US" sz="3200" b="1" dirty="0"/>
          </a:p>
        </p:txBody>
      </p:sp>
      <p:sp>
        <p:nvSpPr>
          <p:cNvPr id="3" name="Content Placeholder 2">
            <a:extLst>
              <a:ext uri="{FF2B5EF4-FFF2-40B4-BE49-F238E27FC236}">
                <a16:creationId xmlns:a16="http://schemas.microsoft.com/office/drawing/2014/main" id="{589E8C64-488C-539A-58C3-EE0C683BE0D0}"/>
              </a:ext>
            </a:extLst>
          </p:cNvPr>
          <p:cNvSpPr>
            <a:spLocks noGrp="1"/>
          </p:cNvSpPr>
          <p:nvPr>
            <p:ph idx="1"/>
          </p:nvPr>
        </p:nvSpPr>
        <p:spPr>
          <a:xfrm>
            <a:off x="457200" y="1417638"/>
            <a:ext cx="8229600" cy="4983162"/>
          </a:xfrm>
        </p:spPr>
        <p:txBody>
          <a:bodyPr>
            <a:noAutofit/>
          </a:bodyPr>
          <a:lstStyle/>
          <a:p>
            <a:pPr algn="l">
              <a:spcAft>
                <a:spcPts val="1800"/>
              </a:spcAft>
            </a:pPr>
            <a:r>
              <a:rPr lang="en-US" sz="2200" kern="0" dirty="0">
                <a:solidFill>
                  <a:srgbClr val="000000"/>
                </a:solidFill>
                <a:latin typeface="Calibri" panose="020F0502020204030204" pitchFamily="34" charset="0"/>
                <a:ea typeface="Arial MT"/>
                <a:cs typeface="Calibri" panose="020F0502020204030204" pitchFamily="34" charset="0"/>
              </a:rPr>
              <a:t>A civil l</a:t>
            </a:r>
            <a:r>
              <a:rPr lang="en-US" sz="2200" kern="0" dirty="0">
                <a:solidFill>
                  <a:srgbClr val="000000"/>
                </a:solidFill>
                <a:effectLst/>
                <a:latin typeface="Calibri" panose="020F0502020204030204" pitchFamily="34" charset="0"/>
                <a:ea typeface="Arial MT"/>
                <a:cs typeface="Calibri" panose="020F0502020204030204" pitchFamily="34" charset="0"/>
              </a:rPr>
              <a:t>awsuit is f</a:t>
            </a:r>
            <a:r>
              <a:rPr lang="en-US" sz="2200" kern="0" dirty="0">
                <a:solidFill>
                  <a:srgbClr val="000000"/>
                </a:solidFill>
                <a:latin typeface="Calibri" panose="020F0502020204030204" pitchFamily="34" charset="0"/>
                <a:ea typeface="Arial MT"/>
                <a:cs typeface="Calibri" panose="020F0502020204030204" pitchFamily="34" charset="0"/>
              </a:rPr>
              <a:t>iled and the parties spend the next decade in court</a:t>
            </a:r>
          </a:p>
          <a:p>
            <a:pPr algn="l">
              <a:spcAft>
                <a:spcPts val="1800"/>
              </a:spcAft>
            </a:pPr>
            <a:r>
              <a:rPr lang="en-US" sz="2200" kern="0" dirty="0">
                <a:solidFill>
                  <a:srgbClr val="000000"/>
                </a:solidFill>
                <a:effectLst/>
                <a:latin typeface="Calibri" panose="020F0502020204030204" pitchFamily="34" charset="0"/>
                <a:ea typeface="Arial MT"/>
                <a:cs typeface="Calibri" panose="020F0502020204030204" pitchFamily="34" charset="0"/>
              </a:rPr>
              <a:t>The public offering of the larger family firm is ruined, and the solar panel venture is put into legal limbo</a:t>
            </a:r>
          </a:p>
          <a:p>
            <a:pPr algn="l">
              <a:spcAft>
                <a:spcPts val="1800"/>
              </a:spcAft>
            </a:pPr>
            <a:r>
              <a:rPr lang="en-US" sz="2200" kern="0" dirty="0">
                <a:solidFill>
                  <a:srgbClr val="000000"/>
                </a:solidFill>
                <a:effectLst/>
                <a:latin typeface="Calibri" panose="020F0502020204030204" pitchFamily="34" charset="0"/>
                <a:ea typeface="Arial MT"/>
                <a:cs typeface="Calibri" panose="020F0502020204030204" pitchFamily="34" charset="0"/>
              </a:rPr>
              <a:t>The </a:t>
            </a:r>
            <a:r>
              <a:rPr lang="en-US" sz="2200" kern="0" dirty="0">
                <a:solidFill>
                  <a:srgbClr val="000000"/>
                </a:solidFill>
                <a:latin typeface="Calibri" panose="020F0502020204030204" pitchFamily="34" charset="0"/>
                <a:ea typeface="Arial MT"/>
                <a:cs typeface="Calibri" panose="020F0502020204030204" pitchFamily="34" charset="0"/>
              </a:rPr>
              <a:t>o</a:t>
            </a:r>
            <a:r>
              <a:rPr lang="en-US" sz="2200" kern="0" dirty="0">
                <a:solidFill>
                  <a:srgbClr val="000000"/>
                </a:solidFill>
                <a:effectLst/>
                <a:latin typeface="Calibri" panose="020F0502020204030204" pitchFamily="34" charset="0"/>
                <a:ea typeface="Arial MT"/>
                <a:cs typeface="Calibri" panose="020F0502020204030204" pitchFamily="34" charset="0"/>
              </a:rPr>
              <a:t>verall value of Arancibia, Inc drops from $50m to $30m USD</a:t>
            </a:r>
          </a:p>
          <a:p>
            <a:pPr algn="l">
              <a:spcAft>
                <a:spcPts val="1800"/>
              </a:spcAft>
            </a:pPr>
            <a:r>
              <a:rPr lang="en-US" sz="2200" kern="0" dirty="0">
                <a:solidFill>
                  <a:srgbClr val="000000"/>
                </a:solidFill>
                <a:effectLst/>
                <a:latin typeface="Calibri" panose="020F0502020204030204" pitchFamily="34" charset="0"/>
                <a:ea typeface="Arial MT"/>
                <a:cs typeface="Calibri" panose="020F0502020204030204" pitchFamily="34" charset="0"/>
              </a:rPr>
              <a:t>The family’s reputation in the community is damaged, and Vito and Cristobal never collaborate again</a:t>
            </a:r>
          </a:p>
          <a:p>
            <a:pPr algn="l">
              <a:spcAft>
                <a:spcPts val="1800"/>
              </a:spcAft>
            </a:pPr>
            <a:r>
              <a:rPr lang="en-US" sz="2200" kern="0" dirty="0">
                <a:solidFill>
                  <a:srgbClr val="000000"/>
                </a:solidFill>
                <a:effectLst/>
                <a:latin typeface="Calibri" panose="020F0502020204030204" pitchFamily="34" charset="0"/>
                <a:ea typeface="Arial MT"/>
                <a:cs typeface="Calibri" panose="020F0502020204030204" pitchFamily="34" charset="0"/>
              </a:rPr>
              <a:t>Cristobal must start from nothing to create a new clean energy business post-MBA, setting his business career back many years</a:t>
            </a:r>
          </a:p>
          <a:p>
            <a:pPr algn="l">
              <a:spcAft>
                <a:spcPts val="1800"/>
              </a:spcAft>
            </a:pPr>
            <a:r>
              <a:rPr lang="en-US" sz="2200" kern="0" dirty="0">
                <a:solidFill>
                  <a:srgbClr val="000000"/>
                </a:solidFill>
                <a:effectLst/>
                <a:latin typeface="Calibri" panose="020F0502020204030204" pitchFamily="34" charset="0"/>
                <a:ea typeface="Arial MT"/>
                <a:cs typeface="Calibri" panose="020F0502020204030204" pitchFamily="34" charset="0"/>
              </a:rPr>
              <a:t>Given his poor health, Vito probably never lives to see the IPO of </a:t>
            </a:r>
            <a:r>
              <a:rPr lang="en-US" sz="2200" kern="0" dirty="0">
                <a:effectLst/>
                <a:latin typeface="Calibri" panose="020F0502020204030204" pitchFamily="34" charset="0"/>
                <a:ea typeface="Arial MT"/>
                <a:cs typeface="Calibri" panose="020F0502020204030204" pitchFamily="34" charset="0"/>
              </a:rPr>
              <a:t>Arancibia, Inc</a:t>
            </a:r>
            <a:endParaRPr lang="en-US" sz="2200" dirty="0">
              <a:latin typeface="Calibri" panose="020F0502020204030204" pitchFamily="34" charset="0"/>
              <a:ea typeface="SimSun"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244543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A2CC3-1DAC-98CE-87AF-3C75ED6AA534}"/>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548D3119-D8A6-81BB-8679-22A0905C884E}"/>
              </a:ext>
            </a:extLst>
          </p:cNvPr>
          <p:cNvGraphicFramePr>
            <a:graphicFrameLocks noGrp="1"/>
          </p:cNvGraphicFramePr>
          <p:nvPr>
            <p:extLst>
              <p:ext uri="{D42A27DB-BD31-4B8C-83A1-F6EECF244321}">
                <p14:modId xmlns:p14="http://schemas.microsoft.com/office/powerpoint/2010/main" val="392546763"/>
              </p:ext>
            </p:extLst>
          </p:nvPr>
        </p:nvGraphicFramePr>
        <p:xfrm>
          <a:off x="0" y="-21022"/>
          <a:ext cx="9144000" cy="6879021"/>
        </p:xfrm>
        <a:graphic>
          <a:graphicData uri="http://schemas.openxmlformats.org/drawingml/2006/table">
            <a:tbl>
              <a:tblPr firstRow="1" firstCol="1">
                <a:tableStyleId>{5C22544A-7EE6-4342-B048-85BDC9FD1C3A}</a:tableStyleId>
              </a:tblPr>
              <a:tblGrid>
                <a:gridCol w="2493818">
                  <a:extLst>
                    <a:ext uri="{9D8B030D-6E8A-4147-A177-3AD203B41FA5}">
                      <a16:colId xmlns:a16="http://schemas.microsoft.com/office/drawing/2014/main" val="3318457310"/>
                    </a:ext>
                  </a:extLst>
                </a:gridCol>
                <a:gridCol w="3325091">
                  <a:extLst>
                    <a:ext uri="{9D8B030D-6E8A-4147-A177-3AD203B41FA5}">
                      <a16:colId xmlns:a16="http://schemas.microsoft.com/office/drawing/2014/main" val="3147001219"/>
                    </a:ext>
                  </a:extLst>
                </a:gridCol>
                <a:gridCol w="3325091">
                  <a:extLst>
                    <a:ext uri="{9D8B030D-6E8A-4147-A177-3AD203B41FA5}">
                      <a16:colId xmlns:a16="http://schemas.microsoft.com/office/drawing/2014/main" val="4251302172"/>
                    </a:ext>
                  </a:extLst>
                </a:gridCol>
              </a:tblGrid>
              <a:tr h="263766">
                <a:tc>
                  <a:txBody>
                    <a:bodyPr/>
                    <a:lstStyle/>
                    <a:p>
                      <a:pPr marL="0" marR="0" algn="ctr">
                        <a:lnSpc>
                          <a:spcPct val="100000"/>
                        </a:lnSpc>
                        <a:spcAft>
                          <a:spcPts val="800"/>
                        </a:spcAft>
                      </a:pPr>
                      <a:r>
                        <a:rPr lang="en-US" sz="1600" dirty="0"/>
                        <a:t>Key Issues</a:t>
                      </a:r>
                    </a:p>
                  </a:txBody>
                  <a:tcPr marL="22209" marR="22209" marT="0" marB="0"/>
                </a:tc>
                <a:tc>
                  <a:txBody>
                    <a:bodyPr/>
                    <a:lstStyle/>
                    <a:p>
                      <a:pPr marL="0" marR="0" algn="ctr">
                        <a:lnSpc>
                          <a:spcPct val="100000"/>
                        </a:lnSpc>
                        <a:spcAft>
                          <a:spcPts val="800"/>
                        </a:spcAft>
                      </a:pPr>
                      <a:r>
                        <a:rPr lang="en-US" sz="1600" dirty="0"/>
                        <a:t>Cristobal</a:t>
                      </a:r>
                    </a:p>
                  </a:txBody>
                  <a:tcPr marL="22209" marR="22209" marT="0" marB="0">
                    <a:solidFill>
                      <a:schemeClr val="accent3"/>
                    </a:solidFill>
                  </a:tcPr>
                </a:tc>
                <a:tc>
                  <a:txBody>
                    <a:bodyPr/>
                    <a:lstStyle/>
                    <a:p>
                      <a:pPr marL="0" marR="0" algn="ctr">
                        <a:lnSpc>
                          <a:spcPct val="100000"/>
                        </a:lnSpc>
                        <a:spcAft>
                          <a:spcPts val="800"/>
                        </a:spcAft>
                      </a:pPr>
                      <a:r>
                        <a:rPr lang="en-US" sz="1600" dirty="0"/>
                        <a:t>Vito</a:t>
                      </a:r>
                    </a:p>
                  </a:txBody>
                  <a:tcPr marL="22209" marR="22209" marT="0" marB="0">
                    <a:solidFill>
                      <a:schemeClr val="accent6"/>
                    </a:solidFill>
                  </a:tcPr>
                </a:tc>
                <a:extLst>
                  <a:ext uri="{0D108BD9-81ED-4DB2-BD59-A6C34878D82A}">
                    <a16:rowId xmlns:a16="http://schemas.microsoft.com/office/drawing/2014/main" val="689812844"/>
                  </a:ext>
                </a:extLst>
              </a:tr>
              <a:tr h="791298">
                <a:tc>
                  <a:txBody>
                    <a:bodyPr/>
                    <a:lstStyle/>
                    <a:p>
                      <a:pPr marL="0" marR="0" lvl="0" indent="0" algn="ctr" defTabSz="914400" rtl="0" eaLnBrk="1" fontAlgn="auto" latinLnBrk="0" hangingPunct="1">
                        <a:lnSpc>
                          <a:spcPct val="100000"/>
                        </a:lnSpc>
                        <a:spcBef>
                          <a:spcPts val="0"/>
                        </a:spcBef>
                        <a:spcAft>
                          <a:spcPts val="800"/>
                        </a:spcAft>
                        <a:buClrTx/>
                        <a:buSzTx/>
                        <a:buFontTx/>
                        <a:buNone/>
                        <a:tabLst/>
                        <a:defRPr/>
                      </a:pPr>
                      <a:r>
                        <a:rPr lang="en-US" sz="1600" dirty="0">
                          <a:solidFill>
                            <a:schemeClr val="tx1"/>
                          </a:solidFill>
                        </a:rPr>
                        <a:t>Absorption of solar panel business into parent company</a:t>
                      </a:r>
                    </a:p>
                  </a:txBody>
                  <a:tcPr marL="22209" marR="22209" marT="0" marB="0" anchor="ctr">
                    <a:solidFill>
                      <a:schemeClr val="accent1">
                        <a:lumMod val="20000"/>
                        <a:lumOff val="80000"/>
                      </a:schemeClr>
                    </a:solidFill>
                  </a:tcPr>
                </a:tc>
                <a:tc>
                  <a:txBody>
                    <a:bodyPr/>
                    <a:lstStyle/>
                    <a:p>
                      <a:pPr marL="0" marR="0" algn="ctr">
                        <a:lnSpc>
                          <a:spcPct val="100000"/>
                        </a:lnSpc>
                        <a:spcAft>
                          <a:spcPts val="800"/>
                        </a:spcAft>
                      </a:pPr>
                      <a:r>
                        <a:rPr lang="en-US" sz="1600" i="0" dirty="0"/>
                        <a:t>Keep separate in fear of betrayal by Vito</a:t>
                      </a:r>
                    </a:p>
                  </a:txBody>
                  <a:tcPr marL="22209" marR="22209" marT="0" marB="0">
                    <a:solidFill>
                      <a:schemeClr val="accent3">
                        <a:lumMod val="20000"/>
                        <a:lumOff val="80000"/>
                      </a:schemeClr>
                    </a:solidFill>
                  </a:tcPr>
                </a:tc>
                <a:tc>
                  <a:txBody>
                    <a:bodyPr/>
                    <a:lstStyle/>
                    <a:p>
                      <a:pPr marL="0" marR="0" algn="ctr">
                        <a:lnSpc>
                          <a:spcPct val="100000"/>
                        </a:lnSpc>
                        <a:spcAft>
                          <a:spcPts val="800"/>
                        </a:spcAft>
                      </a:pPr>
                      <a:r>
                        <a:rPr lang="en-US" sz="1600" i="0" dirty="0"/>
                        <a:t>Absorb fully to maximize Arancibia’s IPO valuation ($50m vs $40m USD)</a:t>
                      </a:r>
                    </a:p>
                  </a:txBody>
                  <a:tcPr marL="22209" marR="22209" marT="0" marB="0">
                    <a:solidFill>
                      <a:schemeClr val="accent6">
                        <a:lumMod val="20000"/>
                        <a:lumOff val="80000"/>
                      </a:schemeClr>
                    </a:solidFill>
                  </a:tcPr>
                </a:tc>
                <a:extLst>
                  <a:ext uri="{0D108BD9-81ED-4DB2-BD59-A6C34878D82A}">
                    <a16:rowId xmlns:a16="http://schemas.microsoft.com/office/drawing/2014/main" val="1418136169"/>
                  </a:ext>
                </a:extLst>
              </a:tr>
              <a:tr h="592601">
                <a:tc>
                  <a:txBody>
                    <a:bodyPr/>
                    <a:lstStyle/>
                    <a:p>
                      <a:pPr marL="0" marR="0" algn="ctr">
                        <a:lnSpc>
                          <a:spcPct val="100000"/>
                        </a:lnSpc>
                        <a:spcAft>
                          <a:spcPts val="800"/>
                        </a:spcAft>
                      </a:pPr>
                      <a:r>
                        <a:rPr lang="en-US" sz="1600" dirty="0">
                          <a:solidFill>
                            <a:schemeClr val="tx1"/>
                          </a:solidFill>
                        </a:rPr>
                        <a:t>Francisco’s (and Cristobal’s) share of Arancibia</a:t>
                      </a:r>
                    </a:p>
                  </a:txBody>
                  <a:tcPr marL="22209" marR="22209" marT="0" marB="0" anchor="ctr">
                    <a:solidFill>
                      <a:schemeClr val="accent1">
                        <a:lumMod val="20000"/>
                        <a:lumOff val="80000"/>
                      </a:schemeClr>
                    </a:solidFill>
                  </a:tcPr>
                </a:tc>
                <a:tc>
                  <a:txBody>
                    <a:bodyPr/>
                    <a:lstStyle/>
                    <a:p>
                      <a:pPr marL="0" marR="0" algn="ctr">
                        <a:lnSpc>
                          <a:spcPct val="100000"/>
                        </a:lnSpc>
                        <a:spcAft>
                          <a:spcPts val="800"/>
                        </a:spcAft>
                      </a:pPr>
                      <a:r>
                        <a:rPr lang="en-US" sz="1600" dirty="0">
                          <a:solidFill>
                            <a:schemeClr val="tx1"/>
                          </a:solidFill>
                        </a:rPr>
                        <a:t>Expects Vito to continue siphoning Francisco’s share of the company</a:t>
                      </a:r>
                    </a:p>
                  </a:txBody>
                  <a:tcPr marL="22209" marR="22209" marT="0" marB="0">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800"/>
                        </a:spcAft>
                        <a:buClrTx/>
                        <a:buSzTx/>
                        <a:buFontTx/>
                        <a:buNone/>
                        <a:tabLst/>
                        <a:defRPr/>
                      </a:pPr>
                      <a:r>
                        <a:rPr lang="en-US" sz="1600" dirty="0">
                          <a:solidFill>
                            <a:schemeClr val="tx1"/>
                          </a:solidFill>
                        </a:rPr>
                        <a:t>Open to stabilizing Francisco’s 10% share of the company</a:t>
                      </a:r>
                    </a:p>
                  </a:txBody>
                  <a:tcPr marL="22209" marR="22209" marT="0" marB="0">
                    <a:solidFill>
                      <a:schemeClr val="accent6">
                        <a:lumMod val="20000"/>
                        <a:lumOff val="80000"/>
                      </a:schemeClr>
                    </a:solidFill>
                  </a:tcPr>
                </a:tc>
                <a:extLst>
                  <a:ext uri="{0D108BD9-81ED-4DB2-BD59-A6C34878D82A}">
                    <a16:rowId xmlns:a16="http://schemas.microsoft.com/office/drawing/2014/main" val="3742516723"/>
                  </a:ext>
                </a:extLst>
              </a:tr>
              <a:tr h="1692498">
                <a:tc>
                  <a:txBody>
                    <a:bodyPr/>
                    <a:lstStyle/>
                    <a:p>
                      <a:pPr marL="0" marR="0" algn="ctr">
                        <a:lnSpc>
                          <a:spcPct val="100000"/>
                        </a:lnSpc>
                        <a:spcAft>
                          <a:spcPts val="800"/>
                        </a:spcAft>
                      </a:pPr>
                      <a:r>
                        <a:rPr lang="en-US" sz="1600" dirty="0">
                          <a:solidFill>
                            <a:schemeClr val="tx1"/>
                          </a:solidFill>
                        </a:rPr>
                        <a:t>Cristobal compensation for contribution to solar panel business</a:t>
                      </a:r>
                    </a:p>
                  </a:txBody>
                  <a:tcPr marL="22209" marR="22209" marT="0" marB="0" anchor="ctr">
                    <a:solidFill>
                      <a:schemeClr val="accent1">
                        <a:lumMod val="20000"/>
                        <a:lumOff val="80000"/>
                      </a:schemeClr>
                    </a:solidFill>
                  </a:tcPr>
                </a:tc>
                <a:tc>
                  <a:txBody>
                    <a:bodyPr/>
                    <a:lstStyle/>
                    <a:p>
                      <a:pPr marL="0" marR="0" algn="ctr">
                        <a:lnSpc>
                          <a:spcPct val="100000"/>
                        </a:lnSpc>
                        <a:spcAft>
                          <a:spcPts val="800"/>
                        </a:spcAft>
                      </a:pPr>
                      <a:r>
                        <a:rPr lang="en-US" sz="1600" dirty="0">
                          <a:solidFill>
                            <a:schemeClr val="tx1"/>
                          </a:solidFill>
                        </a:rPr>
                        <a:t>50-50 split</a:t>
                      </a:r>
                    </a:p>
                    <a:p>
                      <a:pPr marL="0" marR="0" algn="ctr">
                        <a:lnSpc>
                          <a:spcPct val="100000"/>
                        </a:lnSpc>
                        <a:spcAft>
                          <a:spcPts val="800"/>
                        </a:spcAft>
                      </a:pPr>
                      <a:r>
                        <a:rPr lang="en-US" sz="1600" i="1" dirty="0"/>
                        <a:t>Legitimacy: Worked tirelessly for 4 years to build foundation for success</a:t>
                      </a:r>
                    </a:p>
                  </a:txBody>
                  <a:tcPr marL="22209" marR="22209" marT="0" marB="0">
                    <a:solidFill>
                      <a:schemeClr val="accent3">
                        <a:lumMod val="20000"/>
                        <a:lumOff val="80000"/>
                      </a:schemeClr>
                    </a:solidFill>
                  </a:tcPr>
                </a:tc>
                <a:tc>
                  <a:txBody>
                    <a:bodyPr/>
                    <a:lstStyle/>
                    <a:p>
                      <a:pPr marL="0" marR="0" algn="ctr">
                        <a:lnSpc>
                          <a:spcPct val="100000"/>
                        </a:lnSpc>
                        <a:spcAft>
                          <a:spcPts val="800"/>
                        </a:spcAft>
                      </a:pPr>
                      <a:r>
                        <a:rPr lang="en-US" sz="1600" dirty="0">
                          <a:solidFill>
                            <a:schemeClr val="tx1"/>
                          </a:solidFill>
                        </a:rPr>
                        <a:t>Cristobal could get additional percentage from Francisco’s share</a:t>
                      </a:r>
                    </a:p>
                    <a:p>
                      <a:pPr marL="0" marR="0" algn="ctr">
                        <a:lnSpc>
                          <a:spcPct val="100000"/>
                        </a:lnSpc>
                        <a:spcAft>
                          <a:spcPts val="800"/>
                        </a:spcAft>
                      </a:pPr>
                      <a:r>
                        <a:rPr lang="en-US" sz="1600" dirty="0">
                          <a:solidFill>
                            <a:schemeClr val="tx1"/>
                          </a:solidFill>
                        </a:rPr>
                        <a:t>Potential cash payment or investment fund to avoid lawsuit </a:t>
                      </a:r>
                    </a:p>
                    <a:p>
                      <a:pPr marL="0" marR="0" algn="ctr">
                        <a:lnSpc>
                          <a:spcPct val="100000"/>
                        </a:lnSpc>
                        <a:spcAft>
                          <a:spcPts val="800"/>
                        </a:spcAft>
                      </a:pPr>
                      <a:r>
                        <a:rPr lang="en-US" sz="1600" i="1" dirty="0"/>
                        <a:t>Legitimacy: Cristobal used the parent firm’s money and received a salary</a:t>
                      </a:r>
                    </a:p>
                  </a:txBody>
                  <a:tcPr marL="22209" marR="22209" marT="0" marB="0">
                    <a:solidFill>
                      <a:schemeClr val="accent6">
                        <a:lumMod val="20000"/>
                        <a:lumOff val="80000"/>
                      </a:schemeClr>
                    </a:solidFill>
                  </a:tcPr>
                </a:tc>
                <a:extLst>
                  <a:ext uri="{0D108BD9-81ED-4DB2-BD59-A6C34878D82A}">
                    <a16:rowId xmlns:a16="http://schemas.microsoft.com/office/drawing/2014/main" val="1621439584"/>
                  </a:ext>
                </a:extLst>
              </a:tr>
              <a:tr h="1956263">
                <a:tc>
                  <a:txBody>
                    <a:bodyPr/>
                    <a:lstStyle/>
                    <a:p>
                      <a:pPr marL="0" marR="0" algn="ctr">
                        <a:lnSpc>
                          <a:spcPct val="100000"/>
                        </a:lnSpc>
                        <a:spcAft>
                          <a:spcPts val="800"/>
                        </a:spcAft>
                      </a:pPr>
                      <a:r>
                        <a:rPr lang="en-US" sz="1600" dirty="0">
                          <a:solidFill>
                            <a:schemeClr val="tx1"/>
                          </a:solidFill>
                        </a:rPr>
                        <a:t>Cristobal’s working relationship with Arancibia</a:t>
                      </a:r>
                    </a:p>
                  </a:txBody>
                  <a:tcPr marL="22209" marR="22209" marT="0" marB="0" anchor="ctr">
                    <a:solidFill>
                      <a:schemeClr val="accent1">
                        <a:lumMod val="20000"/>
                        <a:lumOff val="80000"/>
                      </a:schemeClr>
                    </a:solidFill>
                  </a:tcPr>
                </a:tc>
                <a:tc>
                  <a:txBody>
                    <a:bodyPr/>
                    <a:lstStyle/>
                    <a:p>
                      <a:pPr marL="0" marR="0" algn="ctr">
                        <a:lnSpc>
                          <a:spcPct val="100000"/>
                        </a:lnSpc>
                        <a:spcAft>
                          <a:spcPts val="800"/>
                        </a:spcAft>
                      </a:pPr>
                      <a:r>
                        <a:rPr lang="en-US" sz="1600" dirty="0">
                          <a:solidFill>
                            <a:schemeClr val="tx1"/>
                          </a:solidFill>
                        </a:rPr>
                        <a:t>Open to staying involved in the family firm so long as </a:t>
                      </a:r>
                      <a:r>
                        <a:rPr lang="en-US" sz="1600" i="0" u="none" dirty="0">
                          <a:solidFill>
                            <a:schemeClr val="tx1"/>
                          </a:solidFill>
                        </a:rPr>
                        <a:t>contributions and assets are safeguarded and real decision-making power is granted</a:t>
                      </a:r>
                    </a:p>
                  </a:txBody>
                  <a:tcPr marL="22209" marR="22209" marT="0" marB="0">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800"/>
                        </a:spcAft>
                        <a:buClrTx/>
                        <a:buSzTx/>
                        <a:buFontTx/>
                        <a:buNone/>
                        <a:tabLst/>
                        <a:defRPr/>
                      </a:pPr>
                      <a:r>
                        <a:rPr lang="en-US" sz="1600" dirty="0">
                          <a:solidFill>
                            <a:schemeClr val="tx1"/>
                          </a:solidFill>
                        </a:rPr>
                        <a:t>Potentially buy nephew out of his inheritance at a reduced valuation taking time value into account</a:t>
                      </a:r>
                    </a:p>
                    <a:p>
                      <a:pPr marL="0" marR="0" lvl="0" indent="0" algn="ctr" defTabSz="914400" rtl="0" eaLnBrk="1" fontAlgn="auto" latinLnBrk="0" hangingPunct="1">
                        <a:lnSpc>
                          <a:spcPct val="100000"/>
                        </a:lnSpc>
                        <a:spcBef>
                          <a:spcPts val="0"/>
                        </a:spcBef>
                        <a:spcAft>
                          <a:spcPts val="800"/>
                        </a:spcAft>
                        <a:buClrTx/>
                        <a:buSzTx/>
                        <a:buFontTx/>
                        <a:buNone/>
                        <a:tabLst/>
                        <a:defRPr/>
                      </a:pPr>
                      <a:r>
                        <a:rPr lang="en-US" sz="1600" dirty="0">
                          <a:solidFill>
                            <a:schemeClr val="tx1"/>
                          </a:solidFill>
                        </a:rPr>
                        <a:t>Open to having Cristobal run the solar panel business under Arancibia’s umbrella, with Vito retaining ultimate decision authority</a:t>
                      </a:r>
                    </a:p>
                  </a:txBody>
                  <a:tcPr marL="22209" marR="22209" marT="0" marB="0">
                    <a:solidFill>
                      <a:schemeClr val="accent6">
                        <a:lumMod val="20000"/>
                        <a:lumOff val="80000"/>
                      </a:schemeClr>
                    </a:solidFill>
                  </a:tcPr>
                </a:tc>
                <a:extLst>
                  <a:ext uri="{0D108BD9-81ED-4DB2-BD59-A6C34878D82A}">
                    <a16:rowId xmlns:a16="http://schemas.microsoft.com/office/drawing/2014/main" val="1247350627"/>
                  </a:ext>
                </a:extLst>
              </a:tr>
              <a:tr h="1582595">
                <a:tc>
                  <a:txBody>
                    <a:bodyPr/>
                    <a:lstStyle/>
                    <a:p>
                      <a:pPr marL="0" marR="0" algn="ctr">
                        <a:lnSpc>
                          <a:spcPct val="100000"/>
                        </a:lnSpc>
                        <a:spcAft>
                          <a:spcPts val="800"/>
                        </a:spcAft>
                      </a:pPr>
                      <a:r>
                        <a:rPr lang="en-US" sz="1600" dirty="0">
                          <a:solidFill>
                            <a:schemeClr val="tx1"/>
                          </a:solidFill>
                        </a:rPr>
                        <a:t>Further issues</a:t>
                      </a:r>
                    </a:p>
                  </a:txBody>
                  <a:tcPr marL="22209" marR="22209" marT="0" marB="0" anchor="ctr">
                    <a:solidFill>
                      <a:schemeClr val="accent1">
                        <a:lumMod val="20000"/>
                        <a:lumOff val="80000"/>
                      </a:schemeClr>
                    </a:solidFill>
                  </a:tcPr>
                </a:tc>
                <a:tc>
                  <a:txBody>
                    <a:bodyPr/>
                    <a:lstStyle/>
                    <a:p>
                      <a:pPr marL="0" marR="0" algn="ctr">
                        <a:lnSpc>
                          <a:spcPct val="100000"/>
                        </a:lnSpc>
                        <a:spcAft>
                          <a:spcPts val="800"/>
                        </a:spcAft>
                      </a:pPr>
                      <a:r>
                        <a:rPr lang="en-US" sz="1600" dirty="0">
                          <a:solidFill>
                            <a:schemeClr val="tx1"/>
                          </a:solidFill>
                        </a:rPr>
                        <a:t>Wants to build a future for himself in the clean energy industry (can be either collaborative – working with Arancibia OR competitive – setting up competing business in same geography)</a:t>
                      </a:r>
                    </a:p>
                  </a:txBody>
                  <a:tcPr marL="22209" marR="22209" marT="0" marB="0">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800"/>
                        </a:spcAft>
                        <a:buClrTx/>
                        <a:buSzTx/>
                        <a:buFontTx/>
                        <a:buNone/>
                        <a:tabLst/>
                        <a:defRPr/>
                      </a:pPr>
                      <a:r>
                        <a:rPr lang="en-US" sz="1600" dirty="0">
                          <a:solidFill>
                            <a:schemeClr val="tx1"/>
                          </a:solidFill>
                        </a:rPr>
                        <a:t>Wants Cristobal to publicly apologize for his accusations</a:t>
                      </a:r>
                    </a:p>
                    <a:p>
                      <a:pPr marL="0" marR="0" lvl="0" indent="0" algn="ctr" defTabSz="914400" rtl="0" eaLnBrk="1" fontAlgn="auto" latinLnBrk="0" hangingPunct="1">
                        <a:lnSpc>
                          <a:spcPct val="100000"/>
                        </a:lnSpc>
                        <a:spcBef>
                          <a:spcPts val="0"/>
                        </a:spcBef>
                        <a:spcAft>
                          <a:spcPts val="800"/>
                        </a:spcAft>
                        <a:buClrTx/>
                        <a:buSzTx/>
                        <a:buFontTx/>
                        <a:buNone/>
                        <a:tabLst/>
                        <a:defRPr/>
                      </a:pPr>
                      <a:r>
                        <a:rPr lang="en-US" sz="1600" dirty="0">
                          <a:solidFill>
                            <a:schemeClr val="tx1"/>
                          </a:solidFill>
                        </a:rPr>
                        <a:t>Could exact retribution by further reducing Francisco’s (and by extension, Cristobal’s) shares in Arancibia</a:t>
                      </a:r>
                    </a:p>
                  </a:txBody>
                  <a:tcPr marL="22209" marR="22209" marT="0" marB="0">
                    <a:solidFill>
                      <a:schemeClr val="accent6">
                        <a:lumMod val="20000"/>
                        <a:lumOff val="80000"/>
                      </a:schemeClr>
                    </a:solidFill>
                  </a:tcPr>
                </a:tc>
                <a:extLst>
                  <a:ext uri="{0D108BD9-81ED-4DB2-BD59-A6C34878D82A}">
                    <a16:rowId xmlns:a16="http://schemas.microsoft.com/office/drawing/2014/main" val="2060160695"/>
                  </a:ext>
                </a:extLst>
              </a:tr>
            </a:tbl>
          </a:graphicData>
        </a:graphic>
      </p:graphicFrame>
    </p:spTree>
    <p:extLst>
      <p:ext uri="{BB962C8B-B14F-4D97-AF65-F5344CB8AC3E}">
        <p14:creationId xmlns:p14="http://schemas.microsoft.com/office/powerpoint/2010/main" val="2764426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655BB-4931-1EB4-345D-30FB02096C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A4C407-8030-5024-4E2C-0CF0CAA9AEE5}"/>
              </a:ext>
            </a:extLst>
          </p:cNvPr>
          <p:cNvSpPr>
            <a:spLocks noGrp="1"/>
          </p:cNvSpPr>
          <p:nvPr>
            <p:ph type="title"/>
          </p:nvPr>
        </p:nvSpPr>
        <p:spPr>
          <a:xfrm>
            <a:off x="457200" y="76200"/>
            <a:ext cx="8229600" cy="1143000"/>
          </a:xfrm>
        </p:spPr>
        <p:txBody>
          <a:bodyPr>
            <a:normAutofit/>
          </a:bodyPr>
          <a:lstStyle/>
          <a:p>
            <a:r>
              <a:rPr lang="en-US" sz="3200" b="1" dirty="0"/>
              <a:t>Your Negotiation Process</a:t>
            </a:r>
          </a:p>
        </p:txBody>
      </p:sp>
      <p:sp>
        <p:nvSpPr>
          <p:cNvPr id="3" name="Content Placeholder 2">
            <a:extLst>
              <a:ext uri="{FF2B5EF4-FFF2-40B4-BE49-F238E27FC236}">
                <a16:creationId xmlns:a16="http://schemas.microsoft.com/office/drawing/2014/main" id="{0AEDAA8B-3A26-E65D-1BB4-D9F4C370A972}"/>
              </a:ext>
            </a:extLst>
          </p:cNvPr>
          <p:cNvSpPr>
            <a:spLocks noGrp="1"/>
          </p:cNvSpPr>
          <p:nvPr>
            <p:ph idx="1"/>
          </p:nvPr>
        </p:nvSpPr>
        <p:spPr>
          <a:xfrm>
            <a:off x="304800" y="1143000"/>
            <a:ext cx="8534400" cy="6858000"/>
          </a:xfrm>
        </p:spPr>
        <p:txBody>
          <a:bodyPr>
            <a:noAutofit/>
          </a:bodyPr>
          <a:lstStyle/>
          <a:p>
            <a:pPr>
              <a:spcAft>
                <a:spcPts val="1200"/>
              </a:spcAft>
              <a:buFont typeface="Symbol" panose="05050102010706020507" pitchFamily="18" charset="2"/>
              <a:buChar char=""/>
            </a:pPr>
            <a:r>
              <a:rPr lang="en-US" sz="2200" kern="0" dirty="0">
                <a:solidFill>
                  <a:srgbClr val="000000"/>
                </a:solidFill>
                <a:effectLst/>
                <a:latin typeface="Calibri" panose="020F0502020204030204" pitchFamily="34" charset="0"/>
                <a:ea typeface="Arial MT"/>
                <a:cs typeface="Calibri" panose="020F0502020204030204" pitchFamily="34" charset="0"/>
              </a:rPr>
              <a:t>What did you reveal to each other and what did you hold back? </a:t>
            </a:r>
            <a:endParaRPr lang="en-US" sz="2200" kern="0" dirty="0">
              <a:solidFill>
                <a:srgbClr val="000000"/>
              </a:solidFill>
              <a:latin typeface="Calibri" panose="020F0502020204030204" pitchFamily="34" charset="0"/>
              <a:ea typeface="SimSun" panose="02010600030101010101" pitchFamily="2" charset="-122"/>
              <a:cs typeface="Calibri" panose="020F0502020204030204" pitchFamily="34" charset="0"/>
            </a:endParaRPr>
          </a:p>
          <a:p>
            <a:pPr>
              <a:spcAft>
                <a:spcPts val="1200"/>
              </a:spcAft>
              <a:buFont typeface="Symbol" panose="05050102010706020507" pitchFamily="18" charset="2"/>
              <a:buChar char=""/>
            </a:pPr>
            <a:r>
              <a:rPr lang="en-US" sz="2200" kern="0" dirty="0">
                <a:solidFill>
                  <a:srgbClr val="000000"/>
                </a:solidFill>
                <a:effectLst/>
                <a:latin typeface="Calibri" panose="020F0502020204030204" pitchFamily="34" charset="0"/>
                <a:ea typeface="Arial MT"/>
                <a:cs typeface="Calibri" panose="020F0502020204030204" pitchFamily="34" charset="0"/>
              </a:rPr>
              <a:t>How did it go persuading each other who was truly responsible for the success of the solar panel business? </a:t>
            </a:r>
          </a:p>
          <a:p>
            <a:pPr>
              <a:spcAft>
                <a:spcPts val="1200"/>
              </a:spcAft>
              <a:buFont typeface="Symbol" panose="05050102010706020507" pitchFamily="18" charset="2"/>
              <a:buChar char=""/>
            </a:pPr>
            <a:r>
              <a:rPr lang="en-US" sz="2200" kern="0" dirty="0">
                <a:solidFill>
                  <a:srgbClr val="000000"/>
                </a:solidFill>
                <a:effectLst/>
                <a:latin typeface="Calibri" panose="020F0502020204030204" pitchFamily="34" charset="0"/>
                <a:ea typeface="Arial MT"/>
                <a:cs typeface="Calibri" panose="020F0502020204030204" pitchFamily="34" charset="0"/>
              </a:rPr>
              <a:t>How productive was it to emphasize that you are better off working together to find a mutually acceptable settlement? </a:t>
            </a:r>
          </a:p>
          <a:p>
            <a:pPr>
              <a:spcAft>
                <a:spcPts val="1200"/>
              </a:spcAft>
              <a:buFont typeface="Symbol" panose="05050102010706020507" pitchFamily="18" charset="2"/>
              <a:buChar char=""/>
            </a:pPr>
            <a:r>
              <a:rPr lang="en-US" sz="2200" kern="0" dirty="0">
                <a:solidFill>
                  <a:srgbClr val="000000"/>
                </a:solidFill>
                <a:effectLst/>
                <a:latin typeface="Calibri" panose="020F0502020204030204" pitchFamily="34" charset="0"/>
                <a:ea typeface="Arial MT"/>
                <a:cs typeface="Calibri" panose="020F0502020204030204" pitchFamily="34" charset="0"/>
              </a:rPr>
              <a:t>Whose counterpart said something that made you feel insulted? </a:t>
            </a:r>
            <a:endParaRPr lang="en-US" sz="2200" kern="0" dirty="0">
              <a:solidFill>
                <a:srgbClr val="000000"/>
              </a:solidFill>
              <a:effectLst/>
              <a:latin typeface="Calibri" panose="020F0502020204030204" pitchFamily="34" charset="0"/>
              <a:ea typeface="SimSun" panose="02010600030101010101" pitchFamily="2" charset="-122"/>
              <a:cs typeface="Calibri" panose="020F0502020204030204" pitchFamily="34" charset="0"/>
            </a:endParaRPr>
          </a:p>
          <a:p>
            <a:pPr>
              <a:spcAft>
                <a:spcPts val="1200"/>
              </a:spcAft>
              <a:buFont typeface="Symbol" panose="05050102010706020507" pitchFamily="18" charset="2"/>
              <a:buChar char=""/>
            </a:pPr>
            <a:r>
              <a:rPr lang="en-US" sz="2200" kern="0" dirty="0">
                <a:solidFill>
                  <a:srgbClr val="000000"/>
                </a:solidFill>
                <a:effectLst/>
                <a:latin typeface="Calibri" panose="020F0502020204030204" pitchFamily="34" charset="0"/>
                <a:ea typeface="Arial MT"/>
                <a:cs typeface="Calibri" panose="020F0502020204030204" pitchFamily="34" charset="0"/>
              </a:rPr>
              <a:t>Did anyone threaten each other? Who threatened whom and with what? At what point in the negotiation – early, middle, or late? </a:t>
            </a:r>
            <a:endParaRPr lang="en-US" sz="2200" kern="0" dirty="0">
              <a:solidFill>
                <a:srgbClr val="000000"/>
              </a:solidFill>
              <a:latin typeface="Calibri" panose="020F0502020204030204" pitchFamily="34" charset="0"/>
              <a:ea typeface="SimSun" panose="02010600030101010101" pitchFamily="2" charset="-122"/>
              <a:cs typeface="Calibri" panose="020F0502020204030204" pitchFamily="34" charset="0"/>
            </a:endParaRPr>
          </a:p>
          <a:p>
            <a:pPr>
              <a:spcAft>
                <a:spcPts val="1200"/>
              </a:spcAft>
              <a:buFont typeface="Symbol" panose="05050102010706020507" pitchFamily="18" charset="2"/>
              <a:buChar char=""/>
            </a:pPr>
            <a:r>
              <a:rPr lang="en-US" sz="2200" kern="0" dirty="0">
                <a:solidFill>
                  <a:srgbClr val="000000"/>
                </a:solidFill>
                <a:effectLst/>
                <a:latin typeface="Calibri" panose="020F0502020204030204" pitchFamily="34" charset="0"/>
                <a:ea typeface="Arial MT"/>
                <a:cs typeface="Calibri" panose="020F0502020204030204" pitchFamily="34" charset="0"/>
              </a:rPr>
              <a:t>Did anyone walk away during the negotiation, or suggest you were about ready to walk away?</a:t>
            </a:r>
            <a:r>
              <a:rPr lang="en-US" sz="2200" dirty="0">
                <a:effectLst/>
                <a:latin typeface="Calibri" panose="020F0502020204030204" pitchFamily="34" charset="0"/>
                <a:cs typeface="Calibri" panose="020F0502020204030204" pitchFamily="34" charset="0"/>
              </a:rPr>
              <a:t> </a:t>
            </a:r>
          </a:p>
          <a:p>
            <a:pPr>
              <a:spcAft>
                <a:spcPts val="1200"/>
              </a:spcAft>
              <a:buFont typeface="Symbol" panose="05050102010706020507" pitchFamily="18" charset="2"/>
              <a:buChar char=""/>
            </a:pPr>
            <a:r>
              <a:rPr lang="en-US" sz="2200" dirty="0">
                <a:latin typeface="Calibri" panose="020F0502020204030204" pitchFamily="34" charset="0"/>
                <a:ea typeface="SimSun" panose="02010600030101010101" pitchFamily="2" charset="-122"/>
                <a:cs typeface="Calibri" panose="020F0502020204030204" pitchFamily="34" charset="0"/>
              </a:rPr>
              <a:t>How open were you to collaborating with the other person again? Why or why not?</a:t>
            </a:r>
          </a:p>
        </p:txBody>
      </p:sp>
    </p:spTree>
    <p:extLst>
      <p:ext uri="{BB962C8B-B14F-4D97-AF65-F5344CB8AC3E}">
        <p14:creationId xmlns:p14="http://schemas.microsoft.com/office/powerpoint/2010/main" val="767635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16642</TotalTime>
  <Words>4601</Words>
  <Application>Microsoft Office PowerPoint</Application>
  <PresentationFormat>On-screen Show (4:3)</PresentationFormat>
  <Paragraphs>228</Paragraphs>
  <Slides>12</Slides>
  <Notes>12</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12</vt:i4>
      </vt:variant>
    </vt:vector>
  </HeadingPairs>
  <TitlesOfParts>
    <vt:vector size="24" baseType="lpstr">
      <vt:lpstr>Amazon Ember</vt:lpstr>
      <vt:lpstr>Arial</vt:lpstr>
      <vt:lpstr>Arial MT</vt:lpstr>
      <vt:lpstr>Calibri</vt:lpstr>
      <vt:lpstr>Cambria</vt:lpstr>
      <vt:lpstr>Google Sans</vt:lpstr>
      <vt:lpstr>Roboto</vt:lpstr>
      <vt:lpstr>Roboto Slab</vt:lpstr>
      <vt:lpstr>Symbol</vt:lpstr>
      <vt:lpstr>Times New Roman</vt:lpstr>
      <vt:lpstr>Office Theme</vt:lpstr>
      <vt:lpstr>Conception personnalisée</vt:lpstr>
      <vt:lpstr>Arancibia, Inc</vt:lpstr>
      <vt:lpstr>PowerPoint Presentation</vt:lpstr>
      <vt:lpstr>PowerPoint Presentation</vt:lpstr>
      <vt:lpstr>PowerPoint Presentation</vt:lpstr>
      <vt:lpstr>PowerPoint Presentation</vt:lpstr>
      <vt:lpstr>PowerPoint Presentation</vt:lpstr>
      <vt:lpstr>Linked alternatives: Lose-lose outcome</vt:lpstr>
      <vt:lpstr>PowerPoint Presentation</vt:lpstr>
      <vt:lpstr>Your Negotiation Process</vt:lpstr>
      <vt:lpstr>Your Outcomes</vt:lpstr>
      <vt:lpstr>High value outcome: Non-collaborative</vt:lpstr>
      <vt:lpstr>High value outcome: Collaborative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Arm Exercise</dc:title>
  <dc:creator>Eric Uhlmann</dc:creator>
  <cp:lastModifiedBy>SHIKHOVA Larisa</cp:lastModifiedBy>
  <cp:revision>991</cp:revision>
  <dcterms:created xsi:type="dcterms:W3CDTF">2015-07-05T00:50:19Z</dcterms:created>
  <dcterms:modified xsi:type="dcterms:W3CDTF">2025-05-28T14:53:09Z</dcterms:modified>
</cp:coreProperties>
</file>