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1" r:id="rId2"/>
  </p:sldMasterIdLst>
  <p:notesMasterIdLst>
    <p:notesMasterId r:id="rId27"/>
  </p:notesMasterIdLst>
  <p:sldIdLst>
    <p:sldId id="386" r:id="rId3"/>
    <p:sldId id="2147377830" r:id="rId4"/>
    <p:sldId id="628" r:id="rId5"/>
    <p:sldId id="2269" r:id="rId6"/>
    <p:sldId id="2147377891" r:id="rId7"/>
    <p:sldId id="2147377895" r:id="rId8"/>
    <p:sldId id="2147377883" r:id="rId9"/>
    <p:sldId id="2147377889" r:id="rId10"/>
    <p:sldId id="2147377899" r:id="rId11"/>
    <p:sldId id="2147377885" r:id="rId12"/>
    <p:sldId id="2147377896" r:id="rId13"/>
    <p:sldId id="2147377892" r:id="rId14"/>
    <p:sldId id="2147377898" r:id="rId15"/>
    <p:sldId id="2147377879" r:id="rId16"/>
    <p:sldId id="2147377878" r:id="rId17"/>
    <p:sldId id="2147377877" r:id="rId18"/>
    <p:sldId id="2147377876" r:id="rId19"/>
    <p:sldId id="2147377871" r:id="rId20"/>
    <p:sldId id="2147377872" r:id="rId21"/>
    <p:sldId id="2147377873" r:id="rId22"/>
    <p:sldId id="2147377874" r:id="rId23"/>
    <p:sldId id="2147377875" r:id="rId24"/>
    <p:sldId id="2147377869" r:id="rId25"/>
    <p:sldId id="2147377893" r:id="rId2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D7AC3CCA-C797-4891-BE02-D94E43425B78}" styleName="Medium Style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 styleId="{E8034E78-7F5D-4C2E-B375-FC64B27BC917}" styleName="Dark Style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left>
            <a:ln w="25400" cmpd="sng">
              <a:solidFill>
                <a:schemeClr val="lt1"/>
              </a:solidFill>
            </a:ln>
          </a:left>
        </a:tcBdr>
        <a:fill>
          <a:solidFill>
            <a:schemeClr val="dk1">
              <a:tint val="60000"/>
            </a:schemeClr>
          </a:solidFill>
        </a:fill>
      </a:tcStyle>
    </a:lastCol>
    <a:firstCol>
      <a:tcTxStyle b="on"/>
      <a:tcStyle>
        <a:tcBdr>
          <a:right>
            <a:ln w="25400" cmpd="sng">
              <a:solidFill>
                <a:schemeClr val="lt1"/>
              </a:solidFill>
            </a:ln>
          </a:right>
        </a:tcBdr>
        <a:fill>
          <a:solidFill>
            <a:schemeClr val="dk1">
              <a:tint val="60000"/>
            </a:schemeClr>
          </a:solidFill>
        </a:fill>
      </a:tcStyle>
    </a:firstCol>
    <a:lastRow>
      <a:tcTxStyle b="on"/>
      <a:tcStyle>
        <a:tcBdr>
          <a:top>
            <a:ln w="25400" cmpd="sng">
              <a:solidFill>
                <a:schemeClr val="lt1"/>
              </a:solidFill>
            </a:ln>
          </a:top>
        </a:tcBdr>
        <a:fill>
          <a:solidFill>
            <a:schemeClr val="dk1">
              <a:tint val="6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91EBBBCC-DAD2-459C-BE2E-F6DE35CF9A28}" styleName="Dark Style 2 - Accent 3/Accent 4">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3">
              <a:tint val="20000"/>
            </a:schemeClr>
          </a:solidFill>
        </a:fill>
      </a:tcStyle>
    </a:lastRow>
    <a:firstRow>
      <a:tcTxStyle b="on">
        <a:fontRef idx="minor">
          <a:scrgbClr r="0" g="0" b="0"/>
        </a:fontRef>
        <a:schemeClr val="lt1"/>
      </a:tcTxStyle>
      <a:tcStyle>
        <a:tcBdr/>
        <a:fill>
          <a:solidFill>
            <a:schemeClr val="accent4"/>
          </a:solidFill>
        </a:fill>
      </a:tcStyle>
    </a:firstRow>
  </a:tblStyle>
  <a:tblStyle styleId="{8FD4443E-F989-4FC4-A0C8-D5A2AF1F390B}" styleName="Dark Style 1 - Accent 5">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5"/>
          </a:solidFill>
        </a:fill>
      </a:tcStyle>
    </a:wholeTbl>
    <a:band1H>
      <a:tcStyle>
        <a:tcBdr/>
        <a:fill>
          <a:solidFill>
            <a:schemeClr val="accent5">
              <a:shade val="60000"/>
            </a:schemeClr>
          </a:solidFill>
        </a:fill>
      </a:tcStyle>
    </a:band1H>
    <a:band1V>
      <a:tcStyle>
        <a:tcBdr/>
        <a:fill>
          <a:solidFill>
            <a:schemeClr val="accent5">
              <a:shade val="60000"/>
            </a:schemeClr>
          </a:solidFill>
        </a:fill>
      </a:tcStyle>
    </a:band1V>
    <a:lastCol>
      <a:tcTxStyle b="on"/>
      <a:tcStyle>
        <a:tcBdr>
          <a:left>
            <a:ln w="25400" cmpd="sng">
              <a:solidFill>
                <a:schemeClr val="lt1"/>
              </a:solidFill>
            </a:ln>
          </a:left>
        </a:tcBdr>
        <a:fill>
          <a:solidFill>
            <a:schemeClr val="accent5">
              <a:shade val="60000"/>
            </a:schemeClr>
          </a:solidFill>
        </a:fill>
      </a:tcStyle>
    </a:lastCol>
    <a:firstCol>
      <a:tcTxStyle b="on"/>
      <a:tcStyle>
        <a:tcBdr>
          <a:right>
            <a:ln w="25400" cmpd="sng">
              <a:solidFill>
                <a:schemeClr val="lt1"/>
              </a:solidFill>
            </a:ln>
          </a:right>
        </a:tcBdr>
        <a:fill>
          <a:solidFill>
            <a:schemeClr val="accent5">
              <a:shade val="60000"/>
            </a:schemeClr>
          </a:solidFill>
        </a:fill>
      </a:tcStyle>
    </a:firstCol>
    <a:lastRow>
      <a:tcTxStyle b="on"/>
      <a:tcStyle>
        <a:tcBdr>
          <a:top>
            <a:ln w="25400" cmpd="sng">
              <a:solidFill>
                <a:schemeClr val="lt1"/>
              </a:solidFill>
            </a:ln>
          </a:top>
        </a:tcBdr>
        <a:fill>
          <a:solidFill>
            <a:schemeClr val="accent5">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74C1A8A3-306A-4EB7-A6B1-4F7E0EB9C5D6}" styleName="Medium Style 3 - Accent 5">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5"/>
          </a:solidFill>
        </a:fill>
      </a:tcStyle>
    </a:lastCol>
    <a:firstCol>
      <a:tcTxStyle b="on">
        <a:fontRef idx="minor">
          <a:scrgbClr r="0" g="0" b="0"/>
        </a:fontRef>
        <a:schemeClr val="lt1"/>
      </a:tcTxStyle>
      <a:tcStyle>
        <a:tcBdr/>
        <a:fill>
          <a:solidFill>
            <a:schemeClr val="accent5"/>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5"/>
          </a:solidFill>
        </a:fill>
      </a:tcStyle>
    </a:firstRow>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547" autoAdjust="0"/>
    <p:restoredTop sz="87190" autoAdjust="0"/>
  </p:normalViewPr>
  <p:slideViewPr>
    <p:cSldViewPr>
      <p:cViewPr varScale="1">
        <p:scale>
          <a:sx n="68" d="100"/>
          <a:sy n="68" d="100"/>
        </p:scale>
        <p:origin x="730" y="62"/>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notesMaster" Target="notesMasters/notesMaster1.xml"/><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5052208-F506-45EE-844F-3CB1F027403A}" type="datetimeFigureOut">
              <a:rPr lang="en-US" smtClean="0"/>
              <a:t>5/20/2025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BE1DD1D-0BD5-4E4F-ABDD-53ED947792F1}" type="slidenum">
              <a:rPr lang="en-US" smtClean="0"/>
              <a:t>‹#›</a:t>
            </a:fld>
            <a:endParaRPr lang="en-US"/>
          </a:p>
        </p:txBody>
      </p:sp>
    </p:spTree>
    <p:extLst>
      <p:ext uri="{BB962C8B-B14F-4D97-AF65-F5344CB8AC3E}">
        <p14:creationId xmlns:p14="http://schemas.microsoft.com/office/powerpoint/2010/main" val="429093600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8" Type="http://schemas.openxmlformats.org/officeDocument/2006/relationships/hyperlink" Target="https://iesemba.com/2022/08/interview-with-vadim-gerasimov-creator-of-tetris/" TargetMode="External"/><Relationship Id="rId3" Type="http://schemas.openxmlformats.org/officeDocument/2006/relationships/hyperlink" Target="https://en.wikipedia.org/wiki/Tetris" TargetMode="External"/><Relationship Id="rId7" Type="http://schemas.openxmlformats.org/officeDocument/2006/relationships/hyperlink" Target="https://variety.com/2023/biz/news/tetris-stays-true-to-real-life-events-based-video-games-origin-1235563756/" TargetMode="External"/><Relationship Id="rId2" Type="http://schemas.openxmlformats.org/officeDocument/2006/relationships/slide" Target="../slides/slide23.xml"/><Relationship Id="rId1" Type="http://schemas.openxmlformats.org/officeDocument/2006/relationships/notesMaster" Target="../notesMasters/notesMaster1.xml"/><Relationship Id="rId6" Type="http://schemas.openxmlformats.org/officeDocument/2006/relationships/hyperlink" Target="https://time.com/6266810/tetris-movie-apple-tv-true-story/" TargetMode="External"/><Relationship Id="rId5" Type="http://schemas.openxmlformats.org/officeDocument/2006/relationships/hyperlink" Target="https://www.theguardian.com/film/2023/mar/30/tetris-movie-true-story" TargetMode="External"/><Relationship Id="rId4" Type="http://schemas.openxmlformats.org/officeDocument/2006/relationships/hyperlink" Target="https://www.historyvshollywood.com/reelfaces/tetris-movie/" TargetMode="Externa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FR"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DED7BE2-A96B-4E9D-A1D5-8D1855B13D4E}"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971198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A4E2128-6854-18A0-3C6C-0A3455D58F0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0A605BC-E2AD-CF23-2861-0CFB0B3DC9A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B98523D-5359-9A22-83D6-3C32851CDD69}"/>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dirty="0">
                <a:solidFill>
                  <a:srgbClr val="222222"/>
                </a:solidFill>
                <a:effectLst/>
                <a:latin typeface="+mj-lt"/>
              </a:rPr>
              <a:t>Here’s a possible value maximizing outcome. No lawsuit, which a poor option for everyone except maybe Cyril since </a:t>
            </a:r>
            <a:r>
              <a:rPr lang="en-US" sz="1200" b="0" i="0" dirty="0" err="1">
                <a:solidFill>
                  <a:srgbClr val="222222"/>
                </a:solidFill>
                <a:effectLst/>
                <a:latin typeface="+mj-lt"/>
              </a:rPr>
              <a:t>Bodana</a:t>
            </a:r>
            <a:r>
              <a:rPr lang="en-US" sz="1200" b="0" i="0" dirty="0">
                <a:solidFill>
                  <a:srgbClr val="222222"/>
                </a:solidFill>
                <a:effectLst/>
                <a:latin typeface="+mj-lt"/>
              </a:rPr>
              <a:t> and Anastasia will both be fired and he can keep the other 30 employees in his division.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i="0" dirty="0">
              <a:solidFill>
                <a:srgbClr val="222222"/>
              </a:solidFill>
              <a:effectLst/>
              <a:latin typeface="+mj-lt"/>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dirty="0">
                <a:solidFill>
                  <a:srgbClr val="222222"/>
                </a:solidFill>
                <a:effectLst/>
              </a:rPr>
              <a:t>Cyril does not quit or get fired, and Anastasia and </a:t>
            </a:r>
            <a:r>
              <a:rPr lang="en-US" sz="1200" b="0" i="0" dirty="0" err="1">
                <a:solidFill>
                  <a:srgbClr val="222222"/>
                </a:solidFill>
                <a:effectLst/>
              </a:rPr>
              <a:t>Bodana</a:t>
            </a:r>
            <a:r>
              <a:rPr lang="en-US" sz="1200" b="0" i="0" dirty="0">
                <a:solidFill>
                  <a:srgbClr val="222222"/>
                </a:solidFill>
                <a:effectLst/>
              </a:rPr>
              <a:t> keep their jobs.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i="0" dirty="0">
              <a:solidFill>
                <a:srgbClr val="222222"/>
              </a:solidFill>
              <a:effectLst/>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dirty="0">
                <a:solidFill>
                  <a:srgbClr val="222222"/>
                </a:solidFill>
                <a:effectLst/>
              </a:rPr>
              <a:t>A revenue split favoring the company is necessary for a deal, since Dmitry cannot concede more than 40% of revenues max, at least in the short run. It would arguably be value creating to have early revenues favor the company more than later revenues, since the company is heading towards bankruptcy. Anastasia and </a:t>
            </a:r>
            <a:r>
              <a:rPr lang="en-US" sz="1200" b="0" i="0" dirty="0" err="1">
                <a:solidFill>
                  <a:srgbClr val="222222"/>
                </a:solidFill>
                <a:effectLst/>
              </a:rPr>
              <a:t>Bodana</a:t>
            </a:r>
            <a:r>
              <a:rPr lang="en-US" sz="1200" b="0" i="0" dirty="0">
                <a:solidFill>
                  <a:srgbClr val="222222"/>
                </a:solidFill>
                <a:effectLst/>
              </a:rPr>
              <a:t> could capture long-run value by building in a contingency agreement that their percentage goes up over time if their game is a huge hit.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i="0" dirty="0">
              <a:solidFill>
                <a:srgbClr val="222222"/>
              </a:solidFill>
              <a:effectLst/>
              <a:ea typeface="SimSun" panose="02010600030101010101" pitchFamily="2" charset="-122"/>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ea typeface="SimSun" panose="02010600030101010101" pitchFamily="2" charset="-122"/>
                <a:cs typeface="Times New Roman" panose="02020603050405020304" pitchFamily="18" charset="0"/>
              </a:rPr>
              <a:t>Anastasia and </a:t>
            </a:r>
            <a:r>
              <a:rPr lang="en-US" sz="1200" dirty="0" err="1">
                <a:ea typeface="SimSun" panose="02010600030101010101" pitchFamily="2" charset="-122"/>
                <a:cs typeface="Times New Roman" panose="02020603050405020304" pitchFamily="18" charset="0"/>
              </a:rPr>
              <a:t>Bodana</a:t>
            </a:r>
            <a:r>
              <a:rPr lang="en-US" sz="1200" dirty="0">
                <a:ea typeface="SimSun" panose="02010600030101010101" pitchFamily="2" charset="-122"/>
                <a:cs typeface="Times New Roman" panose="02020603050405020304" pitchFamily="18" charset="0"/>
              </a:rPr>
              <a:t> </a:t>
            </a:r>
            <a:r>
              <a:rPr lang="en-US" sz="1200" b="0" i="0" dirty="0">
                <a:solidFill>
                  <a:srgbClr val="222222"/>
                </a:solidFill>
                <a:effectLst/>
              </a:rPr>
              <a:t>are no longer supervised by Cyril and are promoted to leaders of a new video game sub-division, addressing their underlying interests not to have to deal with each other without anyone being fired.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i="0" dirty="0">
              <a:solidFill>
                <a:srgbClr val="222222"/>
              </a:solidFill>
              <a:effectLst/>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dirty="0">
                <a:solidFill>
                  <a:srgbClr val="222222"/>
                </a:solidFill>
                <a:effectLst/>
              </a:rPr>
              <a:t>The </a:t>
            </a:r>
            <a:r>
              <a:rPr lang="en-US" sz="1200" b="0" i="0" dirty="0" err="1">
                <a:solidFill>
                  <a:srgbClr val="222222"/>
                </a:solidFill>
                <a:effectLst/>
              </a:rPr>
              <a:t>NeuroVox</a:t>
            </a:r>
            <a:r>
              <a:rPr lang="en-US" sz="1200" b="0" i="0" dirty="0">
                <a:solidFill>
                  <a:srgbClr val="222222"/>
                </a:solidFill>
                <a:effectLst/>
              </a:rPr>
              <a:t> and </a:t>
            </a:r>
            <a:r>
              <a:rPr lang="en-US" sz="1200" b="0" i="0" dirty="0" err="1">
                <a:solidFill>
                  <a:srgbClr val="222222"/>
                </a:solidFill>
                <a:effectLst/>
              </a:rPr>
              <a:t>Tetromino</a:t>
            </a:r>
            <a:r>
              <a:rPr lang="en-US" sz="1200" b="0" i="0" dirty="0">
                <a:solidFill>
                  <a:srgbClr val="222222"/>
                </a:solidFill>
                <a:effectLst/>
              </a:rPr>
              <a:t> teams retain enough members to finish both their products within 6 months.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i="0" dirty="0">
              <a:solidFill>
                <a:srgbClr val="222222"/>
              </a:solidFill>
              <a:effectLst/>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dirty="0" err="1">
                <a:solidFill>
                  <a:srgbClr val="222222"/>
                </a:solidFill>
                <a:effectLst/>
              </a:rPr>
              <a:t>Tetromino</a:t>
            </a:r>
            <a:r>
              <a:rPr lang="en-US" sz="1200" b="0" i="0" dirty="0">
                <a:solidFill>
                  <a:srgbClr val="222222"/>
                </a:solidFill>
                <a:effectLst/>
              </a:rPr>
              <a:t> requires less people and can be finished faster than </a:t>
            </a:r>
            <a:r>
              <a:rPr lang="en-US" sz="1200" b="0" i="0" dirty="0" err="1">
                <a:solidFill>
                  <a:srgbClr val="222222"/>
                </a:solidFill>
                <a:effectLst/>
              </a:rPr>
              <a:t>NeuroVox</a:t>
            </a:r>
            <a:r>
              <a:rPr lang="en-US" sz="1200" b="0" i="0" dirty="0">
                <a:solidFill>
                  <a:srgbClr val="222222"/>
                </a:solidFill>
                <a:effectLst/>
              </a:rPr>
              <a:t>. You could agree that if </a:t>
            </a:r>
            <a:r>
              <a:rPr lang="en-US" sz="1200" b="0" i="0" dirty="0" err="1">
                <a:solidFill>
                  <a:srgbClr val="222222"/>
                </a:solidFill>
                <a:effectLst/>
              </a:rPr>
              <a:t>Tetromino</a:t>
            </a:r>
            <a:r>
              <a:rPr lang="en-US" sz="1200" b="0" i="0" dirty="0">
                <a:solidFill>
                  <a:srgbClr val="222222"/>
                </a:solidFill>
                <a:effectLst/>
              </a:rPr>
              <a:t> is released first and is successful, the money will be used to restaff and if possible expand Cyril’s division.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i="0" dirty="0">
              <a:solidFill>
                <a:srgbClr val="222222"/>
              </a:solidFill>
              <a:effectLst/>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dirty="0">
                <a:solidFill>
                  <a:srgbClr val="222222"/>
                </a:solidFill>
                <a:effectLst/>
              </a:rPr>
              <a:t>As per Cyril’s strong preference, playing </a:t>
            </a:r>
            <a:r>
              <a:rPr lang="en-US" sz="1200" b="0" i="0" dirty="0" err="1">
                <a:solidFill>
                  <a:srgbClr val="222222"/>
                </a:solidFill>
                <a:effectLst/>
              </a:rPr>
              <a:t>Tetromino</a:t>
            </a:r>
            <a:r>
              <a:rPr lang="en-US" sz="1200" b="0" i="0" dirty="0">
                <a:solidFill>
                  <a:srgbClr val="222222"/>
                </a:solidFill>
                <a:effectLst/>
              </a:rPr>
              <a:t> during work hours is banned at the company with Dmitry’s support for monitoring and dismissals. Or perhaps using some sort of blocking software. </a:t>
            </a:r>
          </a:p>
          <a:p>
            <a:pPr algn="l">
              <a:spcAft>
                <a:spcPts val="1800"/>
              </a:spcAft>
            </a:pPr>
            <a:endParaRPr lang="en-US" sz="1200" dirty="0">
              <a:latin typeface="+mj-lt"/>
              <a:ea typeface="SimSun" panose="02010600030101010101" pitchFamily="2" charset="-122"/>
              <a:cs typeface="Times New Roman" panose="02020603050405020304" pitchFamily="18" charset="0"/>
            </a:endParaRPr>
          </a:p>
          <a:p>
            <a:pPr algn="l">
              <a:spcAft>
                <a:spcPts val="1800"/>
              </a:spcAft>
            </a:pPr>
            <a:endParaRPr lang="en-US" sz="1200" dirty="0">
              <a:latin typeface="+mj-lt"/>
              <a:ea typeface="SimSun" panose="02010600030101010101" pitchFamily="2" charset="-122"/>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i="0" dirty="0">
              <a:solidFill>
                <a:srgbClr val="222222"/>
              </a:solidFill>
              <a:effectLst/>
              <a:latin typeface="+mj-lt"/>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i="0" dirty="0">
              <a:solidFill>
                <a:srgbClr val="222222"/>
              </a:solidFill>
              <a:effectLst/>
              <a:latin typeface="+mj-lt"/>
            </a:endParaRPr>
          </a:p>
          <a:p>
            <a:endParaRPr lang="en-US" dirty="0"/>
          </a:p>
        </p:txBody>
      </p:sp>
      <p:sp>
        <p:nvSpPr>
          <p:cNvPr id="4" name="Slide Number Placeholder 3">
            <a:extLst>
              <a:ext uri="{FF2B5EF4-FFF2-40B4-BE49-F238E27FC236}">
                <a16:creationId xmlns:a16="http://schemas.microsoft.com/office/drawing/2014/main" id="{4EF994E7-8AFF-F09A-11ED-0340531BDB7F}"/>
              </a:ext>
            </a:extLst>
          </p:cNvPr>
          <p:cNvSpPr>
            <a:spLocks noGrp="1"/>
          </p:cNvSpPr>
          <p:nvPr>
            <p:ph type="sldNum" sz="quarter" idx="5"/>
          </p:nvPr>
        </p:nvSpPr>
        <p:spPr/>
        <p:txBody>
          <a:bodyPr/>
          <a:lstStyle/>
          <a:p>
            <a:fld id="{9BE1DD1D-0BD5-4E4F-ABDD-53ED947792F1}" type="slidenum">
              <a:rPr lang="en-US" smtClean="0"/>
              <a:t>10</a:t>
            </a:fld>
            <a:endParaRPr lang="en-US"/>
          </a:p>
        </p:txBody>
      </p:sp>
    </p:spTree>
    <p:extLst>
      <p:ext uri="{BB962C8B-B14F-4D97-AF65-F5344CB8AC3E}">
        <p14:creationId xmlns:p14="http://schemas.microsoft.com/office/powerpoint/2010/main" val="55299484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FA550BE-6D1F-4374-4269-6E4B9D2F8DD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3292E32-21CF-A860-CC99-6A512E66FC7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18134AA-D19F-1FFA-F8A7-E24CBD32E185}"/>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u="none" kern="100" dirty="0">
                <a:effectLst/>
                <a:latin typeface="Times New Roman" panose="02020603050405020304" pitchFamily="18" charset="0"/>
                <a:ea typeface="Yu Gothic" panose="020B0400000000000000" pitchFamily="34" charset="-128"/>
                <a:cs typeface="Times New Roman" panose="02020603050405020304" pitchFamily="18" charset="0"/>
              </a:rPr>
              <a:t>Can you guess the true story? [</a:t>
            </a:r>
            <a:r>
              <a:rPr lang="en-US" sz="1200" b="0" i="1" u="none" kern="100" dirty="0">
                <a:effectLst/>
                <a:latin typeface="Times New Roman" panose="02020603050405020304" pitchFamily="18" charset="0"/>
                <a:ea typeface="Yu Gothic" panose="020B0400000000000000" pitchFamily="34" charset="-128"/>
                <a:cs typeface="Times New Roman" panose="02020603050405020304" pitchFamily="18" charset="0"/>
              </a:rPr>
              <a:t>Participants try to guess, usually one or more get it right</a:t>
            </a:r>
            <a:r>
              <a:rPr lang="en-US" sz="1200" b="0" u="none" kern="100" dirty="0">
                <a:effectLst/>
                <a:latin typeface="Times New Roman" panose="02020603050405020304" pitchFamily="18" charset="0"/>
                <a:ea typeface="Yu Gothic" panose="020B0400000000000000" pitchFamily="34" charset="-128"/>
                <a:cs typeface="Times New Roman" panose="02020603050405020304" pitchFamily="18" charset="0"/>
              </a:rPr>
              <a:t>]. </a:t>
            </a:r>
            <a:endParaRPr lang="en-US" dirty="0"/>
          </a:p>
        </p:txBody>
      </p:sp>
      <p:sp>
        <p:nvSpPr>
          <p:cNvPr id="4" name="Slide Number Placeholder 3">
            <a:extLst>
              <a:ext uri="{FF2B5EF4-FFF2-40B4-BE49-F238E27FC236}">
                <a16:creationId xmlns:a16="http://schemas.microsoft.com/office/drawing/2014/main" id="{3CDCA3F4-5698-B02E-4F17-C82F1B50EF60}"/>
              </a:ext>
            </a:extLst>
          </p:cNvPr>
          <p:cNvSpPr>
            <a:spLocks noGrp="1"/>
          </p:cNvSpPr>
          <p:nvPr>
            <p:ph type="sldNum" sz="quarter" idx="5"/>
          </p:nvPr>
        </p:nvSpPr>
        <p:spPr/>
        <p:txBody>
          <a:bodyPr/>
          <a:lstStyle/>
          <a:p>
            <a:fld id="{9BE1DD1D-0BD5-4E4F-ABDD-53ED947792F1}" type="slidenum">
              <a:rPr lang="en-US" smtClean="0"/>
              <a:t>11</a:t>
            </a:fld>
            <a:endParaRPr lang="en-US"/>
          </a:p>
        </p:txBody>
      </p:sp>
    </p:spTree>
    <p:extLst>
      <p:ext uri="{BB962C8B-B14F-4D97-AF65-F5344CB8AC3E}">
        <p14:creationId xmlns:p14="http://schemas.microsoft.com/office/powerpoint/2010/main" val="393342257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u="none" kern="100" dirty="0">
                <a:effectLst/>
                <a:latin typeface="Times New Roman" panose="02020603050405020304" pitchFamily="18" charset="0"/>
                <a:ea typeface="Yu Gothic" panose="020B0400000000000000" pitchFamily="34" charset="-128"/>
                <a:cs typeface="Times New Roman" panose="02020603050405020304" pitchFamily="18" charset="0"/>
              </a:rPr>
              <a:t>That’s right. </a:t>
            </a:r>
            <a:r>
              <a:rPr lang="en-US" sz="1200" i="0" dirty="0" err="1">
                <a:solidFill>
                  <a:schemeClr val="tx1"/>
                </a:solidFill>
              </a:rPr>
              <a:t>Tetromino</a:t>
            </a:r>
            <a:r>
              <a:rPr lang="en-US" sz="1200" b="0" u="none" kern="100" dirty="0">
                <a:effectLst/>
                <a:latin typeface="Times New Roman" panose="02020603050405020304" pitchFamily="18" charset="0"/>
                <a:ea typeface="Yu Gothic" panose="020B0400000000000000" pitchFamily="34" charset="-128"/>
                <a:cs typeface="Times New Roman" panose="02020603050405020304" pitchFamily="18" charset="0"/>
              </a:rPr>
              <a:t> is inspired by the 1980s game Tetris. </a:t>
            </a:r>
          </a:p>
          <a:p>
            <a:endParaRPr lang="en-US" dirty="0"/>
          </a:p>
          <a:p>
            <a:r>
              <a:rPr lang="en-US" dirty="0"/>
              <a:t>Photo sources</a:t>
            </a:r>
          </a:p>
          <a:p>
            <a:r>
              <a:rPr lang="en-US" dirty="0"/>
              <a:t>https://pixabay.com/illustrations/cube-tetris-play-blocs-bloc-1678974/</a:t>
            </a:r>
          </a:p>
          <a:p>
            <a:r>
              <a:rPr lang="en-US" dirty="0"/>
              <a:t>https://pixabay.com/vectors/tetris-computer-game-building-blocks-151430/</a:t>
            </a:r>
          </a:p>
        </p:txBody>
      </p:sp>
      <p:sp>
        <p:nvSpPr>
          <p:cNvPr id="4" name="Slide Number Placeholder 3"/>
          <p:cNvSpPr>
            <a:spLocks noGrp="1"/>
          </p:cNvSpPr>
          <p:nvPr>
            <p:ph type="sldNum" sz="quarter" idx="5"/>
          </p:nvPr>
        </p:nvSpPr>
        <p:spPr/>
        <p:txBody>
          <a:bodyPr/>
          <a:lstStyle/>
          <a:p>
            <a:fld id="{9BE1DD1D-0BD5-4E4F-ABDD-53ED947792F1}" type="slidenum">
              <a:rPr lang="en-US" smtClean="0"/>
              <a:t>12</a:t>
            </a:fld>
            <a:endParaRPr lang="en-US"/>
          </a:p>
        </p:txBody>
      </p:sp>
    </p:spTree>
    <p:extLst>
      <p:ext uri="{BB962C8B-B14F-4D97-AF65-F5344CB8AC3E}">
        <p14:creationId xmlns:p14="http://schemas.microsoft.com/office/powerpoint/2010/main" val="414638971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90000"/>
              </a:lnSpc>
            </a:pPr>
            <a:r>
              <a:rPr lang="en-US" sz="1200" b="0" u="none" dirty="0"/>
              <a:t>Anastasia is really Alexey Pajitnov and </a:t>
            </a:r>
            <a:r>
              <a:rPr lang="en-US" sz="1200" b="0" u="none" dirty="0" err="1">
                <a:latin typeface="Calibri" panose="020F0502020204030204" pitchFamily="34" charset="0"/>
                <a:cs typeface="Calibri" panose="020F0502020204030204" pitchFamily="34" charset="0"/>
              </a:rPr>
              <a:t>Bodana</a:t>
            </a:r>
            <a:r>
              <a:rPr lang="en-US" sz="1200" b="0" u="none" dirty="0">
                <a:latin typeface="Calibri" panose="020F0502020204030204" pitchFamily="34" charset="0"/>
                <a:cs typeface="Calibri" panose="020F0502020204030204" pitchFamily="34" charset="0"/>
              </a:rPr>
              <a:t> is really </a:t>
            </a:r>
            <a:r>
              <a:rPr lang="en-US" sz="1200" b="0" u="none" dirty="0">
                <a:solidFill>
                  <a:srgbClr val="0A1633"/>
                </a:solidFill>
                <a:latin typeface="Calibri" panose="020F0502020204030204" pitchFamily="34" charset="0"/>
                <a:cs typeface="Calibri" panose="020F0502020204030204" pitchFamily="34" charset="0"/>
              </a:rPr>
              <a:t>V</a:t>
            </a:r>
            <a:r>
              <a:rPr lang="en-US" sz="1200" b="0" i="0" u="none" strike="noStrike" dirty="0">
                <a:solidFill>
                  <a:srgbClr val="0A1633"/>
                </a:solidFill>
                <a:effectLst/>
                <a:latin typeface="Calibri" panose="020F0502020204030204" pitchFamily="34" charset="0"/>
                <a:cs typeface="Calibri" panose="020F0502020204030204" pitchFamily="34" charset="0"/>
              </a:rPr>
              <a:t>ladimir </a:t>
            </a:r>
            <a:r>
              <a:rPr lang="en-US" sz="1200" b="0" u="none" dirty="0" err="1">
                <a:solidFill>
                  <a:srgbClr val="0A1633"/>
                </a:solidFill>
                <a:latin typeface="Calibri" panose="020F0502020204030204" pitchFamily="34" charset="0"/>
                <a:cs typeface="Calibri" panose="020F0502020204030204" pitchFamily="34" charset="0"/>
              </a:rPr>
              <a:t>P</a:t>
            </a:r>
            <a:r>
              <a:rPr lang="en-US" sz="1200" b="0" i="0" u="none" strike="noStrike" dirty="0" err="1">
                <a:solidFill>
                  <a:srgbClr val="0A1633"/>
                </a:solidFill>
                <a:effectLst/>
                <a:latin typeface="Calibri" panose="020F0502020204030204" pitchFamily="34" charset="0"/>
                <a:cs typeface="Calibri" panose="020F0502020204030204" pitchFamily="34" charset="0"/>
              </a:rPr>
              <a:t>okhilko</a:t>
            </a:r>
            <a:r>
              <a:rPr lang="en-US" sz="1200" b="0" u="none" dirty="0">
                <a:latin typeface="Calibri" panose="020F0502020204030204" pitchFamily="34" charset="0"/>
                <a:cs typeface="Calibri" panose="020F0502020204030204" pitchFamily="34" charset="0"/>
              </a:rPr>
              <a:t>, the programmer and designer for Tetris respectively. In the early 1980s </a:t>
            </a:r>
            <a:r>
              <a:rPr lang="en-US" sz="1200" b="0" u="none" dirty="0"/>
              <a:t>Alexey and </a:t>
            </a:r>
            <a:r>
              <a:rPr lang="en-US" sz="1200" b="0" u="none" dirty="0">
                <a:solidFill>
                  <a:srgbClr val="0A1633"/>
                </a:solidFill>
                <a:latin typeface="Calibri" panose="020F0502020204030204" pitchFamily="34" charset="0"/>
                <a:cs typeface="Calibri" panose="020F0502020204030204" pitchFamily="34" charset="0"/>
              </a:rPr>
              <a:t>V</a:t>
            </a:r>
            <a:r>
              <a:rPr lang="en-US" sz="1200" b="0" i="0" u="none" strike="noStrike" dirty="0">
                <a:solidFill>
                  <a:srgbClr val="0A1633"/>
                </a:solidFill>
                <a:effectLst/>
                <a:latin typeface="Calibri" panose="020F0502020204030204" pitchFamily="34" charset="0"/>
                <a:cs typeface="Calibri" panose="020F0502020204030204" pitchFamily="34" charset="0"/>
              </a:rPr>
              <a:t>ladimir </a:t>
            </a:r>
            <a:r>
              <a:rPr lang="en-US" sz="1200" b="0" u="none" dirty="0">
                <a:latin typeface="Calibri" panose="020F0502020204030204" pitchFamily="34" charset="0"/>
                <a:cs typeface="Calibri" panose="020F0502020204030204" pitchFamily="34" charset="0"/>
              </a:rPr>
              <a:t> were colleagues at the </a:t>
            </a:r>
            <a:r>
              <a:rPr lang="en-US" b="0" i="0" u="none" strike="noStrike" dirty="0">
                <a:solidFill>
                  <a:srgbClr val="001D35"/>
                </a:solidFill>
                <a:effectLst/>
                <a:latin typeface="Google Sans"/>
              </a:rPr>
              <a:t>Russian Academy of Sciences and created the game together as a side project. </a:t>
            </a:r>
          </a:p>
          <a:p>
            <a:pPr>
              <a:lnSpc>
                <a:spcPct val="90000"/>
              </a:lnSpc>
            </a:pPr>
            <a:endParaRPr lang="en-US" b="0" i="0" u="none" strike="noStrike" dirty="0">
              <a:solidFill>
                <a:srgbClr val="001D35"/>
              </a:solidFill>
              <a:effectLst/>
              <a:latin typeface="Google Sans"/>
            </a:endParaRPr>
          </a:p>
          <a:p>
            <a:pPr>
              <a:lnSpc>
                <a:spcPct val="90000"/>
              </a:lnSpc>
            </a:pPr>
            <a:r>
              <a:rPr lang="en-US" b="0" i="0" u="none" strike="noStrike" dirty="0">
                <a:solidFill>
                  <a:srgbClr val="001D35"/>
                </a:solidFill>
                <a:effectLst/>
                <a:latin typeface="Google Sans"/>
              </a:rPr>
              <a:t>In real life, Cyril and Dmitry were entities rather than people. </a:t>
            </a:r>
            <a:r>
              <a:rPr lang="en-US" b="0" u="none" dirty="0">
                <a:solidFill>
                  <a:srgbClr val="001D35"/>
                </a:solidFill>
                <a:latin typeface="Google Sans"/>
              </a:rPr>
              <a:t>Cyril represents the </a:t>
            </a:r>
            <a:r>
              <a:rPr lang="en-US" b="0" i="0" u="none" strike="noStrike" dirty="0">
                <a:solidFill>
                  <a:srgbClr val="001D35"/>
                </a:solidFill>
                <a:effectLst/>
                <a:latin typeface="Google Sans"/>
              </a:rPr>
              <a:t>Russian Academy of Sciences, who were furious that their employees were spending all day playing Tetris instead of doing their jobs. Dmitry represents ELORG, state-owned enterprise responsible fo</a:t>
            </a:r>
            <a:r>
              <a:rPr lang="en-US" b="0" dirty="0">
                <a:solidFill>
                  <a:srgbClr val="001D35"/>
                </a:solidFill>
                <a:latin typeface="Google Sans"/>
              </a:rPr>
              <a:t>r all computing imports and exports</a:t>
            </a:r>
            <a:r>
              <a:rPr lang="en-US" b="0" i="0" u="none" strike="noStrike" dirty="0">
                <a:solidFill>
                  <a:srgbClr val="001D35"/>
                </a:solidFill>
                <a:effectLst/>
                <a:latin typeface="Google Sans"/>
              </a:rPr>
              <a:t> in the then Soviet Union. Like Dmitry, when they found about the game ELORG quickly saw the potential in Tetris and wanted to monetize it. </a:t>
            </a:r>
            <a:endParaRPr lang="en-US" b="1" i="0" u="none" strike="noStrike" dirty="0">
              <a:solidFill>
                <a:srgbClr val="001D35"/>
              </a:solidFill>
              <a:effectLst/>
              <a:latin typeface="Google Sans"/>
            </a:endParaRPr>
          </a:p>
          <a:p>
            <a:endParaRPr lang="en-US" dirty="0"/>
          </a:p>
        </p:txBody>
      </p:sp>
      <p:sp>
        <p:nvSpPr>
          <p:cNvPr id="4" name="Slide Number Placeholder 3"/>
          <p:cNvSpPr>
            <a:spLocks noGrp="1"/>
          </p:cNvSpPr>
          <p:nvPr>
            <p:ph type="sldNum" sz="quarter" idx="5"/>
          </p:nvPr>
        </p:nvSpPr>
        <p:spPr/>
        <p:txBody>
          <a:bodyPr/>
          <a:lstStyle/>
          <a:p>
            <a:fld id="{9BE1DD1D-0BD5-4E4F-ABDD-53ED947792F1}" type="slidenum">
              <a:rPr lang="en-US" smtClean="0"/>
              <a:t>13</a:t>
            </a:fld>
            <a:endParaRPr lang="en-US"/>
          </a:p>
        </p:txBody>
      </p:sp>
    </p:spTree>
    <p:extLst>
      <p:ext uri="{BB962C8B-B14F-4D97-AF65-F5344CB8AC3E}">
        <p14:creationId xmlns:p14="http://schemas.microsoft.com/office/powerpoint/2010/main" val="277830702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4BACFDF-5C3F-3D19-F126-D544EA9D090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7BB8296-9891-D89C-123C-F747FA77CA7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9D8B42A-86CA-9256-681F-786DDC48DDA1}"/>
              </a:ext>
            </a:extLst>
          </p:cNvPr>
          <p:cNvSpPr>
            <a:spLocks noGrp="1"/>
          </p:cNvSpPr>
          <p:nvPr>
            <p:ph type="body" idx="1"/>
          </p:nvPr>
        </p:nvSpPr>
        <p:spPr/>
        <p:txBody>
          <a:bodyPr/>
          <a:lstStyle/>
          <a:p>
            <a:endParaRPr lang="en-US" sz="1800" dirty="0">
              <a:effectLst/>
              <a:latin typeface="Calibri" panose="020F0502020204030204" pitchFamily="34" charset="0"/>
              <a:ea typeface="Calibri" panose="020F0502020204030204" pitchFamily="34" charset="0"/>
            </a:endParaRPr>
          </a:p>
        </p:txBody>
      </p:sp>
      <p:sp>
        <p:nvSpPr>
          <p:cNvPr id="4" name="Slide Number Placeholder 3">
            <a:extLst>
              <a:ext uri="{FF2B5EF4-FFF2-40B4-BE49-F238E27FC236}">
                <a16:creationId xmlns:a16="http://schemas.microsoft.com/office/drawing/2014/main" id="{8B68AC68-9AE1-C48D-F6E2-FCA6D6A102F8}"/>
              </a:ext>
            </a:extLst>
          </p:cNvPr>
          <p:cNvSpPr>
            <a:spLocks noGrp="1"/>
          </p:cNvSpPr>
          <p:nvPr>
            <p:ph type="sldNum" sz="quarter" idx="5"/>
          </p:nvPr>
        </p:nvSpPr>
        <p:spPr/>
        <p:txBody>
          <a:bodyPr/>
          <a:lstStyle/>
          <a:p>
            <a:fld id="{9BE1DD1D-0BD5-4E4F-ABDD-53ED947792F1}" type="slidenum">
              <a:rPr lang="en-US" smtClean="0"/>
              <a:t>14</a:t>
            </a:fld>
            <a:endParaRPr lang="en-US"/>
          </a:p>
        </p:txBody>
      </p:sp>
    </p:spTree>
    <p:extLst>
      <p:ext uri="{BB962C8B-B14F-4D97-AF65-F5344CB8AC3E}">
        <p14:creationId xmlns:p14="http://schemas.microsoft.com/office/powerpoint/2010/main" val="58337649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C4D8D45-FC37-E7B8-4BC8-795EA2D5A38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95D2D3A-91BE-9AA7-EEB5-2207E1795A1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E96A077-A95E-50DC-20C8-EB809ED8A3A9}"/>
              </a:ext>
            </a:extLst>
          </p:cNvPr>
          <p:cNvSpPr>
            <a:spLocks noGrp="1"/>
          </p:cNvSpPr>
          <p:nvPr>
            <p:ph type="body" idx="1"/>
          </p:nvPr>
        </p:nvSpPr>
        <p:spPr/>
        <p:txBody>
          <a:bodyPr/>
          <a:lstStyle/>
          <a:p>
            <a:endParaRPr lang="en-US" sz="1800" dirty="0">
              <a:effectLst/>
              <a:latin typeface="Calibri" panose="020F0502020204030204" pitchFamily="34" charset="0"/>
              <a:ea typeface="Calibri" panose="020F0502020204030204" pitchFamily="34" charset="0"/>
            </a:endParaRPr>
          </a:p>
        </p:txBody>
      </p:sp>
      <p:sp>
        <p:nvSpPr>
          <p:cNvPr id="4" name="Slide Number Placeholder 3">
            <a:extLst>
              <a:ext uri="{FF2B5EF4-FFF2-40B4-BE49-F238E27FC236}">
                <a16:creationId xmlns:a16="http://schemas.microsoft.com/office/drawing/2014/main" id="{044E8A0B-9F29-AB62-42AE-AF0FC7CF7F01}"/>
              </a:ext>
            </a:extLst>
          </p:cNvPr>
          <p:cNvSpPr>
            <a:spLocks noGrp="1"/>
          </p:cNvSpPr>
          <p:nvPr>
            <p:ph type="sldNum" sz="quarter" idx="5"/>
          </p:nvPr>
        </p:nvSpPr>
        <p:spPr/>
        <p:txBody>
          <a:bodyPr/>
          <a:lstStyle/>
          <a:p>
            <a:fld id="{9BE1DD1D-0BD5-4E4F-ABDD-53ED947792F1}" type="slidenum">
              <a:rPr lang="en-US" smtClean="0"/>
              <a:t>15</a:t>
            </a:fld>
            <a:endParaRPr lang="en-US"/>
          </a:p>
        </p:txBody>
      </p:sp>
    </p:spTree>
    <p:extLst>
      <p:ext uri="{BB962C8B-B14F-4D97-AF65-F5344CB8AC3E}">
        <p14:creationId xmlns:p14="http://schemas.microsoft.com/office/powerpoint/2010/main" val="75023849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C5C2B6D-15C5-E869-7B76-D908E8F9196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F61044F-C9D8-AE5D-FADE-3C64A58D608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D723097-733D-6166-4FD0-2AA370E74A2C}"/>
              </a:ext>
            </a:extLst>
          </p:cNvPr>
          <p:cNvSpPr>
            <a:spLocks noGrp="1"/>
          </p:cNvSpPr>
          <p:nvPr>
            <p:ph type="body" idx="1"/>
          </p:nvPr>
        </p:nvSpPr>
        <p:spPr/>
        <p:txBody>
          <a:bodyPr/>
          <a:lstStyle/>
          <a:p>
            <a:endParaRPr lang="en-US" sz="1800" dirty="0">
              <a:effectLst/>
              <a:latin typeface="Calibri" panose="020F0502020204030204" pitchFamily="34" charset="0"/>
              <a:ea typeface="Calibri" panose="020F0502020204030204" pitchFamily="34" charset="0"/>
            </a:endParaRPr>
          </a:p>
        </p:txBody>
      </p:sp>
      <p:sp>
        <p:nvSpPr>
          <p:cNvPr id="4" name="Slide Number Placeholder 3">
            <a:extLst>
              <a:ext uri="{FF2B5EF4-FFF2-40B4-BE49-F238E27FC236}">
                <a16:creationId xmlns:a16="http://schemas.microsoft.com/office/drawing/2014/main" id="{43904CE0-449E-2C0C-049A-403A966026B5}"/>
              </a:ext>
            </a:extLst>
          </p:cNvPr>
          <p:cNvSpPr>
            <a:spLocks noGrp="1"/>
          </p:cNvSpPr>
          <p:nvPr>
            <p:ph type="sldNum" sz="quarter" idx="5"/>
          </p:nvPr>
        </p:nvSpPr>
        <p:spPr/>
        <p:txBody>
          <a:bodyPr/>
          <a:lstStyle/>
          <a:p>
            <a:fld id="{9BE1DD1D-0BD5-4E4F-ABDD-53ED947792F1}" type="slidenum">
              <a:rPr lang="en-US" smtClean="0"/>
              <a:t>16</a:t>
            </a:fld>
            <a:endParaRPr lang="en-US"/>
          </a:p>
        </p:txBody>
      </p:sp>
    </p:spTree>
    <p:extLst>
      <p:ext uri="{BB962C8B-B14F-4D97-AF65-F5344CB8AC3E}">
        <p14:creationId xmlns:p14="http://schemas.microsoft.com/office/powerpoint/2010/main" val="259738904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BFCDA0C-C11A-3230-FC10-F00D3D2BB7F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24DDB20-3C84-9973-2434-E23275A338B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E052930-5191-8DEA-7310-C74857FDA049}"/>
              </a:ext>
            </a:extLst>
          </p:cNvPr>
          <p:cNvSpPr>
            <a:spLocks noGrp="1"/>
          </p:cNvSpPr>
          <p:nvPr>
            <p:ph type="body" idx="1"/>
          </p:nvPr>
        </p:nvSpPr>
        <p:spPr/>
        <p:txBody>
          <a:bodyPr/>
          <a:lstStyle/>
          <a:p>
            <a:endParaRPr lang="en-US" sz="1800" dirty="0">
              <a:effectLst/>
              <a:latin typeface="Calibri" panose="020F0502020204030204" pitchFamily="34" charset="0"/>
              <a:ea typeface="Calibri" panose="020F0502020204030204" pitchFamily="34" charset="0"/>
            </a:endParaRPr>
          </a:p>
        </p:txBody>
      </p:sp>
      <p:sp>
        <p:nvSpPr>
          <p:cNvPr id="4" name="Slide Number Placeholder 3">
            <a:extLst>
              <a:ext uri="{FF2B5EF4-FFF2-40B4-BE49-F238E27FC236}">
                <a16:creationId xmlns:a16="http://schemas.microsoft.com/office/drawing/2014/main" id="{91D52C17-92EA-ECB7-7BD6-0E01A3D80A9D}"/>
              </a:ext>
            </a:extLst>
          </p:cNvPr>
          <p:cNvSpPr>
            <a:spLocks noGrp="1"/>
          </p:cNvSpPr>
          <p:nvPr>
            <p:ph type="sldNum" sz="quarter" idx="5"/>
          </p:nvPr>
        </p:nvSpPr>
        <p:spPr/>
        <p:txBody>
          <a:bodyPr/>
          <a:lstStyle/>
          <a:p>
            <a:fld id="{9BE1DD1D-0BD5-4E4F-ABDD-53ED947792F1}" type="slidenum">
              <a:rPr lang="en-US" smtClean="0"/>
              <a:t>17</a:t>
            </a:fld>
            <a:endParaRPr lang="en-US"/>
          </a:p>
        </p:txBody>
      </p:sp>
    </p:spTree>
    <p:extLst>
      <p:ext uri="{BB962C8B-B14F-4D97-AF65-F5344CB8AC3E}">
        <p14:creationId xmlns:p14="http://schemas.microsoft.com/office/powerpoint/2010/main" val="302360058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49666C0-482B-9A0F-270D-596E4B807CA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A36B56A-5207-82DA-8117-342DF93D659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E6D0601-0F0A-7E86-001F-61460BB7A920}"/>
              </a:ext>
            </a:extLst>
          </p:cNvPr>
          <p:cNvSpPr>
            <a:spLocks noGrp="1"/>
          </p:cNvSpPr>
          <p:nvPr>
            <p:ph type="body" idx="1"/>
          </p:nvPr>
        </p:nvSpPr>
        <p:spPr/>
        <p:txBody>
          <a:bodyPr/>
          <a:lstStyle/>
          <a:p>
            <a:endParaRPr lang="en-US" sz="1800" dirty="0">
              <a:effectLst/>
              <a:latin typeface="Calibri" panose="020F0502020204030204" pitchFamily="34" charset="0"/>
              <a:ea typeface="Calibri" panose="020F0502020204030204" pitchFamily="34" charset="0"/>
            </a:endParaRPr>
          </a:p>
        </p:txBody>
      </p:sp>
      <p:sp>
        <p:nvSpPr>
          <p:cNvPr id="4" name="Slide Number Placeholder 3">
            <a:extLst>
              <a:ext uri="{FF2B5EF4-FFF2-40B4-BE49-F238E27FC236}">
                <a16:creationId xmlns:a16="http://schemas.microsoft.com/office/drawing/2014/main" id="{FE5B8A82-2803-DB1C-1E35-B2B89DCCFBA3}"/>
              </a:ext>
            </a:extLst>
          </p:cNvPr>
          <p:cNvSpPr>
            <a:spLocks noGrp="1"/>
          </p:cNvSpPr>
          <p:nvPr>
            <p:ph type="sldNum" sz="quarter" idx="5"/>
          </p:nvPr>
        </p:nvSpPr>
        <p:spPr/>
        <p:txBody>
          <a:bodyPr/>
          <a:lstStyle/>
          <a:p>
            <a:fld id="{9BE1DD1D-0BD5-4E4F-ABDD-53ED947792F1}" type="slidenum">
              <a:rPr lang="en-US" smtClean="0"/>
              <a:t>18</a:t>
            </a:fld>
            <a:endParaRPr lang="en-US"/>
          </a:p>
        </p:txBody>
      </p:sp>
    </p:spTree>
    <p:extLst>
      <p:ext uri="{BB962C8B-B14F-4D97-AF65-F5344CB8AC3E}">
        <p14:creationId xmlns:p14="http://schemas.microsoft.com/office/powerpoint/2010/main" val="190803853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39F4200-B70F-A926-FD86-F19675AAACB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4D78311-CBBC-08CF-0B11-779314561F7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D236BBB-37CF-3961-B3EA-184FDFC5BA3C}"/>
              </a:ext>
            </a:extLst>
          </p:cNvPr>
          <p:cNvSpPr>
            <a:spLocks noGrp="1"/>
          </p:cNvSpPr>
          <p:nvPr>
            <p:ph type="body" idx="1"/>
          </p:nvPr>
        </p:nvSpPr>
        <p:spPr/>
        <p:txBody>
          <a:bodyPr/>
          <a:lstStyle/>
          <a:p>
            <a:endParaRPr lang="en-US" sz="1800" dirty="0">
              <a:effectLst/>
              <a:latin typeface="Calibri" panose="020F0502020204030204" pitchFamily="34" charset="0"/>
              <a:ea typeface="Calibri" panose="020F0502020204030204" pitchFamily="34" charset="0"/>
            </a:endParaRPr>
          </a:p>
        </p:txBody>
      </p:sp>
      <p:sp>
        <p:nvSpPr>
          <p:cNvPr id="4" name="Slide Number Placeholder 3">
            <a:extLst>
              <a:ext uri="{FF2B5EF4-FFF2-40B4-BE49-F238E27FC236}">
                <a16:creationId xmlns:a16="http://schemas.microsoft.com/office/drawing/2014/main" id="{7D78143D-769F-7154-F484-55AAECAC14A3}"/>
              </a:ext>
            </a:extLst>
          </p:cNvPr>
          <p:cNvSpPr>
            <a:spLocks noGrp="1"/>
          </p:cNvSpPr>
          <p:nvPr>
            <p:ph type="sldNum" sz="quarter" idx="5"/>
          </p:nvPr>
        </p:nvSpPr>
        <p:spPr/>
        <p:txBody>
          <a:bodyPr/>
          <a:lstStyle/>
          <a:p>
            <a:fld id="{9BE1DD1D-0BD5-4E4F-ABDD-53ED947792F1}" type="slidenum">
              <a:rPr lang="en-US" smtClean="0"/>
              <a:t>19</a:t>
            </a:fld>
            <a:endParaRPr lang="en-US"/>
          </a:p>
        </p:txBody>
      </p:sp>
    </p:spTree>
    <p:extLst>
      <p:ext uri="{BB962C8B-B14F-4D97-AF65-F5344CB8AC3E}">
        <p14:creationId xmlns:p14="http://schemas.microsoft.com/office/powerpoint/2010/main" val="143829957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E26CB33-1DA4-624D-2825-AD46FDFDAE5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CB9B470-2931-46F8-4E9B-AE70B69E88C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C87BBCD-667D-86BF-E743-9EED0DAB6462}"/>
              </a:ext>
            </a:extLst>
          </p:cNvPr>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baseline="0" dirty="0">
                <a:solidFill>
                  <a:schemeClr val="tx1"/>
                </a:solidFill>
                <a:effectLst/>
                <a:latin typeface="+mn-lt"/>
                <a:ea typeface="+mn-ea"/>
                <a:cs typeface="+mn-cs"/>
              </a:rPr>
              <a:t>There are four roles: </a:t>
            </a:r>
            <a:r>
              <a:rPr lang="en-US" altLang="en-US" sz="1200" dirty="0"/>
              <a:t>Anastasia, </a:t>
            </a:r>
            <a:r>
              <a:rPr lang="en-US" altLang="en-US" sz="1200" dirty="0" err="1"/>
              <a:t>Bodana</a:t>
            </a:r>
            <a:r>
              <a:rPr lang="en-US" altLang="en-US" sz="1200" dirty="0"/>
              <a:t>, Cyril, and Dmitry. </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baseline="0" dirty="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altLang="en-US" sz="1200" dirty="0"/>
              <a:t>Anastasia and </a:t>
            </a:r>
            <a:r>
              <a:rPr lang="en-US" altLang="en-US" sz="1200" dirty="0" err="1"/>
              <a:t>Bodana</a:t>
            </a:r>
            <a:r>
              <a:rPr lang="en-US" altLang="en-US" sz="1200" dirty="0"/>
              <a:t> are a team of employees, and Cyril and Dmitry are a team of managers. </a:t>
            </a:r>
            <a:endParaRPr lang="en-US" sz="1200" kern="1200" baseline="0" dirty="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baseline="0" dirty="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baseline="0" dirty="0">
                <a:solidFill>
                  <a:schemeClr val="tx1"/>
                </a:solidFill>
                <a:effectLst/>
                <a:latin typeface="+mn-lt"/>
                <a:ea typeface="+mn-ea"/>
                <a:cs typeface="+mn-cs"/>
              </a:rPr>
              <a:t>The ideal negotiation group has 4 participants, one for each character. You can double up a role, in other words have two </a:t>
            </a:r>
            <a:r>
              <a:rPr lang="en-US" sz="1200" kern="1200" baseline="0" dirty="0" err="1">
                <a:solidFill>
                  <a:schemeClr val="tx1"/>
                </a:solidFill>
                <a:effectLst/>
                <a:latin typeface="+mn-lt"/>
                <a:ea typeface="+mn-ea"/>
                <a:cs typeface="+mn-cs"/>
              </a:rPr>
              <a:t>Cyrils</a:t>
            </a:r>
            <a:r>
              <a:rPr lang="en-US" sz="1200" kern="1200" baseline="0" dirty="0">
                <a:solidFill>
                  <a:schemeClr val="tx1"/>
                </a:solidFill>
                <a:effectLst/>
                <a:latin typeface="+mn-lt"/>
                <a:ea typeface="+mn-ea"/>
                <a:cs typeface="+mn-cs"/>
              </a:rPr>
              <a:t>, if you are a group of 5. However you cannot have less than 4 participants, since all of the roles are essential for the case. </a:t>
            </a:r>
          </a:p>
          <a:p>
            <a:pPr lvl="1">
              <a:lnSpc>
                <a:spcPct val="90000"/>
              </a:lnSpc>
              <a:buFont typeface="Arial" panose="020B0604020202020204" pitchFamily="34" charset="0"/>
              <a:buNone/>
            </a:pPr>
            <a:endParaRPr lang="en-SG" sz="1200" kern="0" dirty="0"/>
          </a:p>
          <a:p>
            <a:pPr marL="0" marR="0" lvl="0" indent="0" algn="l" defTabSz="914400" rtl="0" eaLnBrk="1" fontAlgn="auto" latinLnBrk="0" hangingPunct="1">
              <a:lnSpc>
                <a:spcPct val="100000"/>
              </a:lnSpc>
              <a:spcBef>
                <a:spcPts val="0"/>
              </a:spcBef>
              <a:spcAft>
                <a:spcPts val="0"/>
              </a:spcAft>
              <a:buClrTx/>
              <a:buSzTx/>
              <a:buFontTx/>
              <a:buNone/>
              <a:tabLst/>
              <a:defRPr/>
            </a:pPr>
            <a:r>
              <a:rPr lang="en-SG" sz="1200" kern="0" dirty="0"/>
              <a:t>Share (or don’t share) whatever you choose verbally, but don’t show your physical information sheet to others. You can’t say “look it says so right here, I’m telling the truth!” This makes it too easy to show you are not lying. In life, we have to try to convince others of our sincerity with our words. </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baseline="0" dirty="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baseline="0" dirty="0">
                <a:solidFill>
                  <a:schemeClr val="tx1"/>
                </a:solidFill>
                <a:effectLst/>
                <a:latin typeface="+mn-lt"/>
                <a:ea typeface="+mn-ea"/>
                <a:cs typeface="+mn-cs"/>
              </a:rPr>
              <a:t>Y</a:t>
            </a:r>
            <a:r>
              <a:rPr lang="en-US" sz="1200" kern="1200" dirty="0">
                <a:solidFill>
                  <a:schemeClr val="tx1"/>
                </a:solidFill>
                <a:effectLst/>
                <a:latin typeface="+mn-lt"/>
                <a:ea typeface="+mn-ea"/>
                <a:cs typeface="+mn-cs"/>
              </a:rPr>
              <a:t>ou have 45 minutes to read your role materials and plan a strategy with your teammate: </a:t>
            </a:r>
            <a:r>
              <a:rPr lang="en-US" altLang="en-US" sz="1200" dirty="0"/>
              <a:t>Anastasia with </a:t>
            </a:r>
            <a:r>
              <a:rPr lang="en-US" altLang="en-US" sz="1200" dirty="0" err="1"/>
              <a:t>Bodana</a:t>
            </a:r>
            <a:r>
              <a:rPr lang="en-US" altLang="en-US" sz="1200" dirty="0"/>
              <a:t>, and Cyril with Dmitry. </a:t>
            </a:r>
            <a:r>
              <a:rPr lang="en-US" sz="1200" kern="1200" dirty="0">
                <a:solidFill>
                  <a:schemeClr val="tx1"/>
                </a:solidFill>
                <a:effectLst/>
                <a:latin typeface="+mn-lt"/>
                <a:ea typeface="+mn-ea"/>
                <a:cs typeface="+mn-cs"/>
              </a:rPr>
              <a:t>Then 1 hour for the team on team negotiation with all four characters. </a:t>
            </a:r>
          </a:p>
          <a:p>
            <a:pPr marL="0" marR="0" indent="0" algn="l" defTabSz="914400" rtl="0" eaLnBrk="1" fontAlgn="auto" latinLnBrk="0" hangingPunct="1">
              <a:lnSpc>
                <a:spcPct val="100000"/>
              </a:lnSpc>
              <a:spcBef>
                <a:spcPts val="0"/>
              </a:spcBef>
              <a:spcAft>
                <a:spcPts val="0"/>
              </a:spcAft>
              <a:buClrTx/>
              <a:buSzTx/>
              <a:buFontTx/>
              <a:buNone/>
              <a:tabLst/>
              <a:defRPr/>
            </a:pPr>
            <a:endParaRPr lang="en-US" altLang="en-US" sz="1200" kern="1200" dirty="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altLang="en-US" sz="1200" dirty="0"/>
              <a:t>Side meeting are allowed if the other party agrees. So for example Cyril and </a:t>
            </a:r>
            <a:r>
              <a:rPr lang="en-US" altLang="en-US" sz="1200" dirty="0" err="1"/>
              <a:t>Bodana</a:t>
            </a:r>
            <a:r>
              <a:rPr lang="en-US" altLang="en-US" sz="1200" dirty="0"/>
              <a:t> can have a side meeting, but only if they both consent. Text messages, either to your own teammate or someone on the other team, are allowed at any time. But the other party is not obligated to read them. </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If you finish early, </a:t>
            </a:r>
            <a:r>
              <a:rPr lang="en-US" sz="1200" kern="1200" baseline="0" dirty="0">
                <a:solidFill>
                  <a:schemeClr val="tx1"/>
                </a:solidFill>
                <a:effectLst/>
                <a:latin typeface="+mn-lt"/>
                <a:ea typeface="+mn-ea"/>
                <a:cs typeface="+mn-cs"/>
              </a:rPr>
              <a:t>exchange some feedback with your counterparts</a:t>
            </a:r>
            <a:r>
              <a:rPr lang="en-US" sz="1200" kern="1200" dirty="0">
                <a:solidFill>
                  <a:schemeClr val="tx1"/>
                </a:solidFill>
                <a:effectLst/>
                <a:latin typeface="+mn-lt"/>
                <a:ea typeface="+mn-ea"/>
                <a:cs typeface="+mn-cs"/>
              </a:rPr>
              <a:t>. </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You should also have time for a 15 minute break. </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The lecture will begin again in 2 hours. Please try to find partners</a:t>
            </a:r>
            <a:r>
              <a:rPr lang="en-US" sz="1200" kern="1200" baseline="0" dirty="0">
                <a:solidFill>
                  <a:schemeClr val="tx1"/>
                </a:solidFill>
                <a:effectLst/>
                <a:latin typeface="+mn-lt"/>
                <a:ea typeface="+mn-ea"/>
                <a:cs typeface="+mn-cs"/>
              </a:rPr>
              <a:t> you know less well than the others, and to the extent you can different people than in your previous negotiations. [</a:t>
            </a:r>
            <a:r>
              <a:rPr lang="en-US" sz="1200" i="1" kern="1200" baseline="0" dirty="0">
                <a:solidFill>
                  <a:schemeClr val="tx1"/>
                </a:solidFill>
                <a:effectLst/>
                <a:latin typeface="+mn-lt"/>
                <a:ea typeface="+mn-ea"/>
                <a:cs typeface="+mn-cs"/>
              </a:rPr>
              <a:t>Participants form groups of 4 or 5, the instructor hands out role materials, and the participants negotiate</a:t>
            </a:r>
            <a:r>
              <a:rPr lang="en-US" sz="1200" kern="1200" baseline="0" dirty="0">
                <a:solidFill>
                  <a:schemeClr val="tx1"/>
                </a:solidFill>
                <a:effectLst/>
                <a:latin typeface="+mn-lt"/>
                <a:ea typeface="+mn-ea"/>
                <a:cs typeface="+mn-cs"/>
              </a:rPr>
              <a:t>.] </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b="0" i="1" kern="1200" baseline="0" dirty="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a:t>[</a:t>
            </a:r>
            <a:r>
              <a:rPr lang="en-US" i="1" baseline="0" dirty="0"/>
              <a:t>During the negotiations, the instructor should walk around and take mental or written notes on some of the negotiations, highlighting tactics and reactions that can be brought up later during the debriefs when participants are asked to share their experiences or when key teaching points are made]. </a:t>
            </a:r>
            <a:endParaRPr lang="en-US" i="0" baseline="0" dirty="0"/>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u="sng" kern="1200" baseline="0" dirty="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u="sng" kern="1200" baseline="0" dirty="0">
                <a:solidFill>
                  <a:schemeClr val="tx1"/>
                </a:solidFill>
                <a:effectLst/>
                <a:latin typeface="+mn-lt"/>
                <a:ea typeface="+mn-ea"/>
                <a:cs typeface="+mn-cs"/>
              </a:rPr>
              <a:t>Note</a:t>
            </a:r>
            <a:r>
              <a:rPr lang="en-US" sz="1200" kern="1200" baseline="0" dirty="0">
                <a:solidFill>
                  <a:schemeClr val="tx1"/>
                </a:solidFill>
                <a:effectLst/>
                <a:latin typeface="+mn-lt"/>
                <a:ea typeface="+mn-ea"/>
                <a:cs typeface="+mn-cs"/>
              </a:rPr>
              <a:t>: An alternative approach to creating the pairings is for the instructor to pair participants up herself/himself, either by creating groups before class begins or ad-hoc now during the lecture. </a:t>
            </a:r>
            <a:endParaRPr lang="en-US" dirty="0"/>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u="sng" kern="1200" baseline="0" dirty="0">
                <a:solidFill>
                  <a:schemeClr val="tx1"/>
                </a:solidFill>
                <a:effectLst/>
                <a:latin typeface="+mn-lt"/>
                <a:ea typeface="+mn-ea"/>
                <a:cs typeface="+mn-cs"/>
              </a:rPr>
              <a:t>Note</a:t>
            </a:r>
            <a:r>
              <a:rPr lang="en-US" sz="1200" kern="1200" baseline="0" dirty="0">
                <a:solidFill>
                  <a:schemeClr val="tx1"/>
                </a:solidFill>
                <a:effectLst/>
                <a:latin typeface="+mn-lt"/>
                <a:ea typeface="+mn-ea"/>
                <a:cs typeface="+mn-cs"/>
              </a:rPr>
              <a:t>: There must be at least one participant in each role for this negotiation. The negotiation exercise will not work properly if no one has one or more roles. If participants are not divisible into groups of 3, have more than 1 participant in one or more roles. </a:t>
            </a:r>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a:extLst>
              <a:ext uri="{FF2B5EF4-FFF2-40B4-BE49-F238E27FC236}">
                <a16:creationId xmlns:a16="http://schemas.microsoft.com/office/drawing/2014/main" id="{E26BD6F6-4328-4607-59D7-D981511847D7}"/>
              </a:ext>
            </a:extLst>
          </p:cNvPr>
          <p:cNvSpPr>
            <a:spLocks noGrp="1"/>
          </p:cNvSpPr>
          <p:nvPr>
            <p:ph type="sldNum" sz="quarter" idx="10"/>
          </p:nvPr>
        </p:nvSpPr>
        <p:spPr/>
        <p:txBody>
          <a:bodyPr/>
          <a:lstStyle/>
          <a:p>
            <a:fld id="{DDED7BE2-A96B-4E9D-A1D5-8D1855B13D4E}" type="slidenum">
              <a:rPr lang="en-US" smtClean="0"/>
              <a:t>2</a:t>
            </a:fld>
            <a:endParaRPr lang="en-US"/>
          </a:p>
        </p:txBody>
      </p:sp>
    </p:spTree>
    <p:extLst>
      <p:ext uri="{BB962C8B-B14F-4D97-AF65-F5344CB8AC3E}">
        <p14:creationId xmlns:p14="http://schemas.microsoft.com/office/powerpoint/2010/main" val="287133848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7E715DA-9F55-823D-BBAC-D5E9FEF93EF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FB6E175-9283-B5B7-ABAA-6664FE0E751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DC5EF9C-1815-B8F1-A97B-1FA82C0D67AE}"/>
              </a:ext>
            </a:extLst>
          </p:cNvPr>
          <p:cNvSpPr>
            <a:spLocks noGrp="1"/>
          </p:cNvSpPr>
          <p:nvPr>
            <p:ph type="body" idx="1"/>
          </p:nvPr>
        </p:nvSpPr>
        <p:spPr/>
        <p:txBody>
          <a:bodyPr/>
          <a:lstStyle/>
          <a:p>
            <a:endParaRPr lang="en-US" sz="1800" dirty="0">
              <a:effectLst/>
              <a:latin typeface="Calibri" panose="020F0502020204030204" pitchFamily="34" charset="0"/>
              <a:ea typeface="Calibri" panose="020F0502020204030204" pitchFamily="34" charset="0"/>
            </a:endParaRPr>
          </a:p>
        </p:txBody>
      </p:sp>
      <p:sp>
        <p:nvSpPr>
          <p:cNvPr id="4" name="Slide Number Placeholder 3">
            <a:extLst>
              <a:ext uri="{FF2B5EF4-FFF2-40B4-BE49-F238E27FC236}">
                <a16:creationId xmlns:a16="http://schemas.microsoft.com/office/drawing/2014/main" id="{F13C916E-128F-88F1-869A-7191B24E1C72}"/>
              </a:ext>
            </a:extLst>
          </p:cNvPr>
          <p:cNvSpPr>
            <a:spLocks noGrp="1"/>
          </p:cNvSpPr>
          <p:nvPr>
            <p:ph type="sldNum" sz="quarter" idx="5"/>
          </p:nvPr>
        </p:nvSpPr>
        <p:spPr/>
        <p:txBody>
          <a:bodyPr/>
          <a:lstStyle/>
          <a:p>
            <a:fld id="{9BE1DD1D-0BD5-4E4F-ABDD-53ED947792F1}" type="slidenum">
              <a:rPr lang="en-US" smtClean="0"/>
              <a:t>20</a:t>
            </a:fld>
            <a:endParaRPr lang="en-US"/>
          </a:p>
        </p:txBody>
      </p:sp>
    </p:spTree>
    <p:extLst>
      <p:ext uri="{BB962C8B-B14F-4D97-AF65-F5344CB8AC3E}">
        <p14:creationId xmlns:p14="http://schemas.microsoft.com/office/powerpoint/2010/main" val="213553653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B9B43DE-81ED-244A-420F-131E2884C8C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691C9A9-88AD-86EE-9F6F-ABA36AB841A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39DF58E-4695-0254-555A-1C937A79E910}"/>
              </a:ext>
            </a:extLst>
          </p:cNvPr>
          <p:cNvSpPr>
            <a:spLocks noGrp="1"/>
          </p:cNvSpPr>
          <p:nvPr>
            <p:ph type="body" idx="1"/>
          </p:nvPr>
        </p:nvSpPr>
        <p:spPr/>
        <p:txBody>
          <a:bodyPr/>
          <a:lstStyle/>
          <a:p>
            <a:endParaRPr lang="en-US" sz="1800" dirty="0">
              <a:effectLst/>
              <a:latin typeface="Calibri" panose="020F0502020204030204" pitchFamily="34" charset="0"/>
              <a:ea typeface="Calibri" panose="020F0502020204030204" pitchFamily="34" charset="0"/>
            </a:endParaRPr>
          </a:p>
        </p:txBody>
      </p:sp>
      <p:sp>
        <p:nvSpPr>
          <p:cNvPr id="4" name="Slide Number Placeholder 3">
            <a:extLst>
              <a:ext uri="{FF2B5EF4-FFF2-40B4-BE49-F238E27FC236}">
                <a16:creationId xmlns:a16="http://schemas.microsoft.com/office/drawing/2014/main" id="{3BFCEDA1-F5FE-DE3B-E5EC-848741C79730}"/>
              </a:ext>
            </a:extLst>
          </p:cNvPr>
          <p:cNvSpPr>
            <a:spLocks noGrp="1"/>
          </p:cNvSpPr>
          <p:nvPr>
            <p:ph type="sldNum" sz="quarter" idx="5"/>
          </p:nvPr>
        </p:nvSpPr>
        <p:spPr/>
        <p:txBody>
          <a:bodyPr/>
          <a:lstStyle/>
          <a:p>
            <a:fld id="{9BE1DD1D-0BD5-4E4F-ABDD-53ED947792F1}" type="slidenum">
              <a:rPr lang="en-US" smtClean="0"/>
              <a:t>21</a:t>
            </a:fld>
            <a:endParaRPr lang="en-US"/>
          </a:p>
        </p:txBody>
      </p:sp>
    </p:spTree>
    <p:extLst>
      <p:ext uri="{BB962C8B-B14F-4D97-AF65-F5344CB8AC3E}">
        <p14:creationId xmlns:p14="http://schemas.microsoft.com/office/powerpoint/2010/main" val="95984023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E151178-B65B-40BB-F3ED-2BE8C051CDC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FF5B7B4-DB80-EF6E-7D56-167B71FB83C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4D1C966-7C43-B0BE-180C-E8004873EA35}"/>
              </a:ext>
            </a:extLst>
          </p:cNvPr>
          <p:cNvSpPr>
            <a:spLocks noGrp="1"/>
          </p:cNvSpPr>
          <p:nvPr>
            <p:ph type="body" idx="1"/>
          </p:nvPr>
        </p:nvSpPr>
        <p:spPr/>
        <p:txBody>
          <a:bodyPr/>
          <a:lstStyle/>
          <a:p>
            <a:endParaRPr lang="en-US" sz="1800" dirty="0">
              <a:effectLst/>
              <a:latin typeface="Calibri" panose="020F0502020204030204" pitchFamily="34" charset="0"/>
              <a:ea typeface="Calibri" panose="020F0502020204030204" pitchFamily="34" charset="0"/>
            </a:endParaRPr>
          </a:p>
        </p:txBody>
      </p:sp>
      <p:sp>
        <p:nvSpPr>
          <p:cNvPr id="4" name="Slide Number Placeholder 3">
            <a:extLst>
              <a:ext uri="{FF2B5EF4-FFF2-40B4-BE49-F238E27FC236}">
                <a16:creationId xmlns:a16="http://schemas.microsoft.com/office/drawing/2014/main" id="{3F465CE5-3936-A35D-19F0-779048826421}"/>
              </a:ext>
            </a:extLst>
          </p:cNvPr>
          <p:cNvSpPr>
            <a:spLocks noGrp="1"/>
          </p:cNvSpPr>
          <p:nvPr>
            <p:ph type="sldNum" sz="quarter" idx="5"/>
          </p:nvPr>
        </p:nvSpPr>
        <p:spPr/>
        <p:txBody>
          <a:bodyPr/>
          <a:lstStyle/>
          <a:p>
            <a:fld id="{9BE1DD1D-0BD5-4E4F-ABDD-53ED947792F1}" type="slidenum">
              <a:rPr lang="en-US" smtClean="0"/>
              <a:t>22</a:t>
            </a:fld>
            <a:endParaRPr lang="en-US"/>
          </a:p>
        </p:txBody>
      </p:sp>
    </p:spTree>
    <p:extLst>
      <p:ext uri="{BB962C8B-B14F-4D97-AF65-F5344CB8AC3E}">
        <p14:creationId xmlns:p14="http://schemas.microsoft.com/office/powerpoint/2010/main" val="292942322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BD1938D-5EB8-C04E-B1F9-14C30DD7D3B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9A72BA2-F579-50CE-3684-4FEDECFB2CF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E157A61-F1C3-44C8-3850-F77D87B0C9B9}"/>
              </a:ext>
            </a:extLst>
          </p:cNvPr>
          <p:cNvSpPr>
            <a:spLocks noGrp="1"/>
          </p:cNvSpPr>
          <p:nvPr>
            <p:ph type="body" idx="1"/>
          </p:nvPr>
        </p:nvSpPr>
        <p:spPr/>
        <p:txBody>
          <a:bodyPr/>
          <a:lstStyle/>
          <a:p>
            <a:pPr marL="0" marR="0" algn="just">
              <a:lnSpc>
                <a:spcPct val="150000"/>
              </a:lnSpc>
              <a:spcAft>
                <a:spcPts val="800"/>
              </a:spcAft>
              <a:buNone/>
            </a:pPr>
            <a:r>
              <a:rPr lang="en-US" sz="1800" b="0" u="none" kern="100" dirty="0">
                <a:effectLst/>
                <a:latin typeface="Times New Roman" panose="02020603050405020304" pitchFamily="18" charset="0"/>
                <a:ea typeface="Yu Gothic" panose="020B0400000000000000" pitchFamily="34" charset="-128"/>
                <a:cs typeface="Times New Roman" panose="02020603050405020304" pitchFamily="18" charset="0"/>
              </a:rPr>
              <a:t>[</a:t>
            </a:r>
            <a:r>
              <a:rPr lang="en-US" sz="1800" b="0" i="1" u="none" kern="100" dirty="0">
                <a:effectLst/>
                <a:latin typeface="Times New Roman" panose="02020603050405020304" pitchFamily="18" charset="0"/>
                <a:ea typeface="Yu Gothic" panose="020B0400000000000000" pitchFamily="34" charset="-128"/>
                <a:cs typeface="Times New Roman" panose="02020603050405020304" pitchFamily="18" charset="0"/>
              </a:rPr>
              <a:t>The instructor paraphrases the bullet points</a:t>
            </a:r>
            <a:r>
              <a:rPr lang="en-US" sz="1800" b="0" u="none" kern="100" dirty="0">
                <a:effectLst/>
                <a:latin typeface="Times New Roman" panose="02020603050405020304" pitchFamily="18" charset="0"/>
                <a:ea typeface="Yu Gothic" panose="020B0400000000000000" pitchFamily="34" charset="-128"/>
                <a:cs typeface="Times New Roman" panose="02020603050405020304" pitchFamily="18" charset="0"/>
              </a:rPr>
              <a:t>]</a:t>
            </a:r>
            <a:endParaRPr lang="en-US" sz="1800" b="0" u="none" kern="100" dirty="0">
              <a:effectLst/>
              <a:latin typeface="Aptos" panose="020B0004020202020204" pitchFamily="34" charset="0"/>
              <a:ea typeface="Yu Gothic" panose="020B0400000000000000" pitchFamily="34" charset="-128"/>
              <a:cs typeface="Times New Roman" panose="02020603050405020304" pitchFamily="18" charset="0"/>
            </a:endParaRPr>
          </a:p>
          <a:p>
            <a:pPr marL="0" marR="0" algn="just">
              <a:lnSpc>
                <a:spcPct val="150000"/>
              </a:lnSpc>
              <a:spcAft>
                <a:spcPts val="800"/>
              </a:spcAft>
              <a:buNone/>
            </a:pPr>
            <a:endParaRPr lang="en-US" sz="1800" u="none" kern="100" dirty="0">
              <a:solidFill>
                <a:srgbClr val="467886"/>
              </a:solidFill>
              <a:effectLst/>
              <a:latin typeface="Times New Roman" panose="02020603050405020304" pitchFamily="18" charset="0"/>
              <a:ea typeface="Yu Gothic" panose="020B0400000000000000" pitchFamily="34" charset="-128"/>
              <a:cs typeface="Times New Roman" panose="02020603050405020304" pitchFamily="18" charset="0"/>
            </a:endParaRPr>
          </a:p>
          <a:p>
            <a:pPr marL="0" marR="0" lvl="0" indent="0" algn="just" defTabSz="914400" rtl="0" eaLnBrk="1" fontAlgn="auto" latinLnBrk="0" hangingPunct="1">
              <a:lnSpc>
                <a:spcPct val="150000"/>
              </a:lnSpc>
              <a:spcBef>
                <a:spcPts val="0"/>
              </a:spcBef>
              <a:spcAft>
                <a:spcPts val="800"/>
              </a:spcAft>
              <a:buClrTx/>
              <a:buSzTx/>
              <a:buFontTx/>
              <a:buNone/>
              <a:tabLst/>
              <a:defRPr/>
            </a:pPr>
            <a:r>
              <a:rPr lang="en-US" sz="1800" dirty="0">
                <a:solidFill>
                  <a:srgbClr val="0A1633"/>
                </a:solidFill>
                <a:latin typeface="Calibri" panose="020F0502020204030204" pitchFamily="34" charset="0"/>
                <a:cs typeface="Calibri" panose="020F0502020204030204" pitchFamily="34" charset="0"/>
              </a:rPr>
              <a:t>The bizarre circumstances of V</a:t>
            </a:r>
            <a:r>
              <a:rPr lang="en-US" sz="1800" i="0" u="none" strike="noStrike" dirty="0">
                <a:solidFill>
                  <a:srgbClr val="0A1633"/>
                </a:solidFill>
                <a:effectLst/>
                <a:latin typeface="Calibri" panose="020F0502020204030204" pitchFamily="34" charset="0"/>
                <a:cs typeface="Calibri" panose="020F0502020204030204" pitchFamily="34" charset="0"/>
              </a:rPr>
              <a:t>ladimir’s</a:t>
            </a:r>
            <a:r>
              <a:rPr lang="en-US" sz="1800" dirty="0">
                <a:solidFill>
                  <a:srgbClr val="0A1633"/>
                </a:solidFill>
                <a:latin typeface="Calibri" panose="020F0502020204030204" pitchFamily="34" charset="0"/>
                <a:cs typeface="Calibri" panose="020F0502020204030204" pitchFamily="34" charset="0"/>
              </a:rPr>
              <a:t> death have led to conspiracy theories, for example that he and his family were murdered by the mafia. </a:t>
            </a:r>
            <a:endParaRPr lang="en-US" sz="1400" dirty="0"/>
          </a:p>
          <a:p>
            <a:pPr marL="0" marR="0" algn="just">
              <a:lnSpc>
                <a:spcPct val="150000"/>
              </a:lnSpc>
              <a:spcAft>
                <a:spcPts val="800"/>
              </a:spcAft>
              <a:buNone/>
            </a:pPr>
            <a:endParaRPr lang="en-US" sz="1800" u="none" kern="100" dirty="0">
              <a:solidFill>
                <a:srgbClr val="467886"/>
              </a:solidFill>
              <a:effectLst/>
              <a:latin typeface="Times New Roman" panose="02020603050405020304" pitchFamily="18" charset="0"/>
              <a:ea typeface="Yu Gothic" panose="020B0400000000000000" pitchFamily="34" charset="-128"/>
              <a:cs typeface="Times New Roman" panose="02020603050405020304" pitchFamily="18" charset="0"/>
            </a:endParaRPr>
          </a:p>
          <a:p>
            <a:pPr marL="0" marR="0" algn="just">
              <a:lnSpc>
                <a:spcPct val="150000"/>
              </a:lnSpc>
              <a:spcAft>
                <a:spcPts val="800"/>
              </a:spcAft>
              <a:buNone/>
            </a:pPr>
            <a:r>
              <a:rPr lang="en-US" sz="1800" u="none" kern="100" dirty="0">
                <a:solidFill>
                  <a:srgbClr val="467886"/>
                </a:solidFill>
                <a:effectLst/>
                <a:latin typeface="Times New Roman" panose="02020603050405020304" pitchFamily="18" charset="0"/>
                <a:ea typeface="Yu Gothic" panose="020B0400000000000000" pitchFamily="34" charset="-128"/>
                <a:cs typeface="Times New Roman" panose="02020603050405020304" pitchFamily="18" charset="0"/>
              </a:rPr>
              <a:t>Sources</a:t>
            </a:r>
          </a:p>
          <a:p>
            <a:pPr marL="0" marR="0" algn="just">
              <a:lnSpc>
                <a:spcPct val="150000"/>
              </a:lnSpc>
              <a:spcAft>
                <a:spcPts val="800"/>
              </a:spcAft>
              <a:buNone/>
            </a:pPr>
            <a:endParaRPr lang="en-US" sz="1800" u="none" kern="100" dirty="0">
              <a:solidFill>
                <a:srgbClr val="467886"/>
              </a:solidFill>
              <a:effectLst/>
              <a:latin typeface="Times New Roman" panose="02020603050405020304" pitchFamily="18" charset="0"/>
              <a:ea typeface="Yu Gothic" panose="020B0400000000000000" pitchFamily="34" charset="-128"/>
              <a:cs typeface="Times New Roman" panose="02020603050405020304" pitchFamily="18" charset="0"/>
              <a:hlinkClick r:id="rId3"/>
            </a:endParaRPr>
          </a:p>
          <a:p>
            <a:pPr marL="0" marR="0" algn="just">
              <a:lnSpc>
                <a:spcPct val="150000"/>
              </a:lnSpc>
              <a:spcAft>
                <a:spcPts val="800"/>
              </a:spcAft>
              <a:buNone/>
            </a:pPr>
            <a:r>
              <a:rPr lang="en-US" sz="1800" u="none" kern="100" dirty="0">
                <a:solidFill>
                  <a:srgbClr val="467886"/>
                </a:solidFill>
                <a:effectLst/>
                <a:latin typeface="Times New Roman" panose="02020603050405020304" pitchFamily="18" charset="0"/>
                <a:ea typeface="Yu Gothic" panose="020B0400000000000000" pitchFamily="34" charset="-128"/>
                <a:cs typeface="Times New Roman" panose="02020603050405020304" pitchFamily="18" charset="0"/>
                <a:hlinkClick r:id="rId4"/>
              </a:rPr>
              <a:t>https://www.historyvshollywood.com/reelfaces/tetris-movie/</a:t>
            </a:r>
            <a:endParaRPr lang="en-US" sz="1800" u="none" kern="100" dirty="0">
              <a:effectLst/>
              <a:latin typeface="Aptos" panose="020B0004020202020204" pitchFamily="34" charset="0"/>
              <a:ea typeface="Yu Gothic" panose="020B0400000000000000" pitchFamily="34" charset="-128"/>
              <a:cs typeface="Times New Roman" panose="02020603050405020304" pitchFamily="18" charset="0"/>
            </a:endParaRPr>
          </a:p>
          <a:p>
            <a:pPr marL="0" marR="0" algn="just">
              <a:lnSpc>
                <a:spcPct val="150000"/>
              </a:lnSpc>
              <a:spcAft>
                <a:spcPts val="800"/>
              </a:spcAft>
              <a:buNone/>
            </a:pPr>
            <a:endParaRPr lang="en-US" sz="1800" u="none" kern="100" dirty="0">
              <a:solidFill>
                <a:srgbClr val="467886"/>
              </a:solidFill>
              <a:effectLst/>
              <a:latin typeface="Times New Roman" panose="02020603050405020304" pitchFamily="18" charset="0"/>
              <a:ea typeface="Yu Gothic" panose="020B0400000000000000" pitchFamily="34" charset="-128"/>
              <a:cs typeface="Times New Roman" panose="02020603050405020304" pitchFamily="18" charset="0"/>
              <a:hlinkClick r:id="rId5"/>
            </a:endParaRPr>
          </a:p>
          <a:p>
            <a:pPr marL="0" marR="0" algn="just">
              <a:lnSpc>
                <a:spcPct val="150000"/>
              </a:lnSpc>
              <a:spcAft>
                <a:spcPts val="800"/>
              </a:spcAft>
              <a:buNone/>
            </a:pPr>
            <a:r>
              <a:rPr lang="en-US" sz="1800" u="none" kern="100" dirty="0">
                <a:solidFill>
                  <a:srgbClr val="467886"/>
                </a:solidFill>
                <a:effectLst/>
                <a:latin typeface="Times New Roman" panose="02020603050405020304" pitchFamily="18" charset="0"/>
                <a:ea typeface="Yu Gothic" panose="020B0400000000000000" pitchFamily="34" charset="-128"/>
                <a:cs typeface="Times New Roman" panose="02020603050405020304" pitchFamily="18" charset="0"/>
                <a:hlinkClick r:id="rId5"/>
              </a:rPr>
              <a:t>https://www.theguardian.com/film/2023/mar/30/tetris-movie-true-story</a:t>
            </a:r>
            <a:endParaRPr lang="en-US" sz="1800" u="none" kern="100" dirty="0">
              <a:effectLst/>
              <a:latin typeface="Aptos" panose="020B0004020202020204" pitchFamily="34" charset="0"/>
              <a:ea typeface="Yu Gothic" panose="020B0400000000000000" pitchFamily="34" charset="-128"/>
              <a:cs typeface="Times New Roman" panose="02020603050405020304" pitchFamily="18" charset="0"/>
            </a:endParaRPr>
          </a:p>
          <a:p>
            <a:pPr marL="0" marR="0" algn="just">
              <a:lnSpc>
                <a:spcPct val="150000"/>
              </a:lnSpc>
              <a:spcAft>
                <a:spcPts val="800"/>
              </a:spcAft>
              <a:buNone/>
            </a:pPr>
            <a:endParaRPr lang="en-US" sz="1800" u="none" kern="100" dirty="0">
              <a:solidFill>
                <a:srgbClr val="467886"/>
              </a:solidFill>
              <a:effectLst/>
              <a:latin typeface="Times New Roman" panose="02020603050405020304" pitchFamily="18" charset="0"/>
              <a:ea typeface="Yu Gothic" panose="020B0400000000000000" pitchFamily="34" charset="-128"/>
              <a:cs typeface="Times New Roman" panose="02020603050405020304" pitchFamily="18" charset="0"/>
              <a:hlinkClick r:id="rId6"/>
            </a:endParaRPr>
          </a:p>
          <a:p>
            <a:pPr marL="0" marR="0" algn="just">
              <a:lnSpc>
                <a:spcPct val="150000"/>
              </a:lnSpc>
              <a:spcAft>
                <a:spcPts val="800"/>
              </a:spcAft>
              <a:buNone/>
            </a:pPr>
            <a:r>
              <a:rPr lang="en-US" sz="1800" u="none" kern="100" dirty="0">
                <a:solidFill>
                  <a:srgbClr val="467886"/>
                </a:solidFill>
                <a:effectLst/>
                <a:latin typeface="Times New Roman" panose="02020603050405020304" pitchFamily="18" charset="0"/>
                <a:ea typeface="Yu Gothic" panose="020B0400000000000000" pitchFamily="34" charset="-128"/>
                <a:cs typeface="Times New Roman" panose="02020603050405020304" pitchFamily="18" charset="0"/>
                <a:hlinkClick r:id="rId6"/>
              </a:rPr>
              <a:t>https://time.com/6266810/tetris-movie-apple-tv-true-story/</a:t>
            </a:r>
            <a:endParaRPr lang="en-US" sz="1800" u="none" kern="100" dirty="0">
              <a:effectLst/>
              <a:latin typeface="Aptos" panose="020B0004020202020204" pitchFamily="34" charset="0"/>
              <a:ea typeface="Yu Gothic" panose="020B0400000000000000" pitchFamily="34" charset="-128"/>
              <a:cs typeface="Times New Roman" panose="02020603050405020304" pitchFamily="18" charset="0"/>
            </a:endParaRPr>
          </a:p>
          <a:p>
            <a:pPr marL="0" marR="0" algn="just">
              <a:lnSpc>
                <a:spcPct val="150000"/>
              </a:lnSpc>
              <a:spcAft>
                <a:spcPts val="800"/>
              </a:spcAft>
              <a:buNone/>
            </a:pPr>
            <a:endParaRPr lang="en-US" sz="1800" u="none" kern="100" dirty="0">
              <a:solidFill>
                <a:srgbClr val="467886"/>
              </a:solidFill>
              <a:effectLst/>
              <a:latin typeface="Times New Roman" panose="02020603050405020304" pitchFamily="18" charset="0"/>
              <a:ea typeface="Yu Gothic" panose="020B0400000000000000" pitchFamily="34" charset="-128"/>
              <a:cs typeface="Times New Roman" panose="02020603050405020304" pitchFamily="18" charset="0"/>
              <a:hlinkClick r:id="rId7"/>
            </a:endParaRPr>
          </a:p>
          <a:p>
            <a:pPr marL="0" marR="0" algn="just">
              <a:lnSpc>
                <a:spcPct val="150000"/>
              </a:lnSpc>
              <a:spcAft>
                <a:spcPts val="800"/>
              </a:spcAft>
              <a:buNone/>
            </a:pPr>
            <a:r>
              <a:rPr lang="en-US" sz="1800" u="none" kern="100" dirty="0">
                <a:solidFill>
                  <a:srgbClr val="467886"/>
                </a:solidFill>
                <a:effectLst/>
                <a:latin typeface="Times New Roman" panose="02020603050405020304" pitchFamily="18" charset="0"/>
                <a:ea typeface="Yu Gothic" panose="020B0400000000000000" pitchFamily="34" charset="-128"/>
                <a:cs typeface="Times New Roman" panose="02020603050405020304" pitchFamily="18" charset="0"/>
                <a:hlinkClick r:id="rId7"/>
              </a:rPr>
              <a:t>https://variety.com/2023/biz/news/tetris-stays-true-to-real-life-events-based-video-games-origin-1235563756/</a:t>
            </a:r>
            <a:endParaRPr lang="en-US" sz="1800" u="none" kern="100" dirty="0">
              <a:effectLst/>
              <a:latin typeface="Aptos" panose="020B0004020202020204" pitchFamily="34" charset="0"/>
              <a:ea typeface="Yu Gothic" panose="020B0400000000000000" pitchFamily="34" charset="-128"/>
              <a:cs typeface="Times New Roman" panose="02020603050405020304" pitchFamily="18" charset="0"/>
            </a:endParaRPr>
          </a:p>
          <a:p>
            <a:pPr marL="0" marR="0" algn="just">
              <a:lnSpc>
                <a:spcPct val="150000"/>
              </a:lnSpc>
              <a:spcAft>
                <a:spcPts val="800"/>
              </a:spcAft>
              <a:buNone/>
            </a:pPr>
            <a:endParaRPr lang="en-US" sz="1800" u="none" kern="100" dirty="0">
              <a:solidFill>
                <a:srgbClr val="467886"/>
              </a:solidFill>
              <a:effectLst/>
              <a:latin typeface="Times New Roman" panose="02020603050405020304" pitchFamily="18" charset="0"/>
              <a:ea typeface="Yu Gothic" panose="020B0400000000000000" pitchFamily="34" charset="-128"/>
              <a:cs typeface="Times New Roman" panose="02020603050405020304" pitchFamily="18" charset="0"/>
              <a:hlinkClick r:id="rId8"/>
            </a:endParaRPr>
          </a:p>
          <a:p>
            <a:pPr marL="0" marR="0" algn="just">
              <a:lnSpc>
                <a:spcPct val="150000"/>
              </a:lnSpc>
              <a:spcAft>
                <a:spcPts val="800"/>
              </a:spcAft>
              <a:buNone/>
            </a:pPr>
            <a:r>
              <a:rPr lang="en-US" sz="1800" u="none" kern="100" dirty="0">
                <a:solidFill>
                  <a:srgbClr val="467886"/>
                </a:solidFill>
                <a:effectLst/>
                <a:latin typeface="Times New Roman" panose="02020603050405020304" pitchFamily="18" charset="0"/>
                <a:ea typeface="Yu Gothic" panose="020B0400000000000000" pitchFamily="34" charset="-128"/>
                <a:cs typeface="Times New Roman" panose="02020603050405020304" pitchFamily="18" charset="0"/>
                <a:hlinkClick r:id="rId8"/>
              </a:rPr>
              <a:t>https://iesemba.com/2022/08/interview-with-vadim-gerasimov-creator-of-tetris/</a:t>
            </a:r>
            <a:endParaRPr lang="en-US" sz="1800" u="none" kern="100" dirty="0">
              <a:effectLst/>
              <a:latin typeface="Aptos" panose="020B0004020202020204" pitchFamily="34" charset="0"/>
              <a:ea typeface="Yu Gothic" panose="020B0400000000000000" pitchFamily="34" charset="-128"/>
              <a:cs typeface="Times New Roman" panose="02020603050405020304" pitchFamily="18" charset="0"/>
            </a:endParaRPr>
          </a:p>
          <a:p>
            <a:endParaRPr lang="en-SG" sz="1800" dirty="0"/>
          </a:p>
          <a:p>
            <a:pPr marL="0" marR="0" algn="just">
              <a:lnSpc>
                <a:spcPct val="150000"/>
              </a:lnSpc>
              <a:spcAft>
                <a:spcPts val="800"/>
              </a:spcAft>
              <a:buNone/>
            </a:pPr>
            <a:r>
              <a:rPr lang="en-US" sz="1800" u="none" kern="100" dirty="0">
                <a:solidFill>
                  <a:srgbClr val="467886"/>
                </a:solidFill>
                <a:effectLst/>
                <a:latin typeface="Times New Roman" panose="02020603050405020304" pitchFamily="18" charset="0"/>
                <a:ea typeface="Yu Gothic" panose="020B0400000000000000" pitchFamily="34" charset="-128"/>
                <a:cs typeface="Times New Roman" panose="02020603050405020304" pitchFamily="18" charset="0"/>
                <a:hlinkClick r:id="rId3"/>
              </a:rPr>
              <a:t>https://en.wikipedia.org/wiki/Tetris</a:t>
            </a:r>
            <a:endParaRPr lang="en-US" sz="1800" u="none" kern="100" dirty="0">
              <a:effectLst/>
              <a:latin typeface="Aptos" panose="020B0004020202020204" pitchFamily="34" charset="0"/>
              <a:ea typeface="Yu Gothic" panose="020B0400000000000000" pitchFamily="34" charset="-128"/>
              <a:cs typeface="Times New Roman" panose="02020603050405020304" pitchFamily="18" charset="0"/>
            </a:endParaRPr>
          </a:p>
          <a:p>
            <a:pPr marL="0" marR="0" algn="just">
              <a:lnSpc>
                <a:spcPct val="150000"/>
              </a:lnSpc>
              <a:spcAft>
                <a:spcPts val="800"/>
              </a:spcAft>
              <a:buNone/>
            </a:pPr>
            <a:endParaRPr lang="en-US" sz="1800" u="none" kern="100" dirty="0">
              <a:solidFill>
                <a:srgbClr val="467886"/>
              </a:solidFill>
              <a:effectLst/>
              <a:latin typeface="Times New Roman" panose="02020603050405020304" pitchFamily="18" charset="0"/>
              <a:ea typeface="Yu Gothic" panose="020B0400000000000000" pitchFamily="34" charset="-128"/>
              <a:cs typeface="Times New Roman" panose="02020603050405020304" pitchFamily="18" charset="0"/>
              <a:hlinkClick r:id="rId4"/>
            </a:endParaRPr>
          </a:p>
          <a:p>
            <a:r>
              <a:rPr lang="en-US" sz="1800" dirty="0">
                <a:effectLst/>
                <a:latin typeface="Calibri" panose="020F0502020204030204" pitchFamily="34" charset="0"/>
                <a:ea typeface="Calibri" panose="020F0502020204030204" pitchFamily="34" charset="0"/>
              </a:rPr>
              <a:t>https://en.wikipedia.org/wiki/Vladimir_Pokhilko</a:t>
            </a:r>
          </a:p>
          <a:p>
            <a:endParaRPr lang="en-US" sz="1800" dirty="0">
              <a:effectLst/>
              <a:latin typeface="Calibri" panose="020F0502020204030204" pitchFamily="34" charset="0"/>
              <a:ea typeface="Calibri" panose="020F0502020204030204" pitchFamily="34" charset="0"/>
            </a:endParaRPr>
          </a:p>
          <a:p>
            <a:r>
              <a:rPr lang="en-US" sz="1800" dirty="0">
                <a:effectLst/>
                <a:latin typeface="Calibri" panose="020F0502020204030204" pitchFamily="34" charset="0"/>
                <a:ea typeface="Calibri" panose="020F0502020204030204" pitchFamily="34" charset="0"/>
              </a:rPr>
              <a:t>https://en.wikipedia.org/wiki/Alexey_Pajitnov</a:t>
            </a:r>
          </a:p>
          <a:p>
            <a:endParaRPr lang="en-US" sz="1800" dirty="0">
              <a:effectLst/>
              <a:latin typeface="Calibri" panose="020F0502020204030204" pitchFamily="34" charset="0"/>
              <a:ea typeface="Calibri" panose="020F0502020204030204" pitchFamily="34" charset="0"/>
            </a:endParaRPr>
          </a:p>
          <a:p>
            <a:r>
              <a:rPr lang="en-US" sz="1800" dirty="0">
                <a:effectLst/>
                <a:latin typeface="Calibri" panose="020F0502020204030204" pitchFamily="34" charset="0"/>
                <a:ea typeface="Calibri" panose="020F0502020204030204" pitchFamily="34" charset="0"/>
              </a:rPr>
              <a:t>http://www.computer-timeline.com/timeline/3348/</a:t>
            </a:r>
          </a:p>
          <a:p>
            <a:endParaRPr lang="en-US" sz="1800" dirty="0">
              <a:effectLst/>
              <a:latin typeface="Calibri" panose="020F0502020204030204" pitchFamily="34" charset="0"/>
              <a:ea typeface="Calibri" panose="020F0502020204030204" pitchFamily="34" charset="0"/>
            </a:endParaRPr>
          </a:p>
          <a:p>
            <a:r>
              <a:rPr lang="en-US" sz="1800" dirty="0">
                <a:effectLst/>
                <a:latin typeface="Calibri" panose="020F0502020204030204" pitchFamily="34" charset="0"/>
                <a:ea typeface="Calibri" panose="020F0502020204030204" pitchFamily="34" charset="0"/>
              </a:rPr>
              <a:t>https://www.sfgate.com/news/article/pushed-past-the-brink-3305027.php</a:t>
            </a:r>
          </a:p>
          <a:p>
            <a:endParaRPr lang="en-US" sz="1800" dirty="0">
              <a:effectLst/>
              <a:latin typeface="Calibri" panose="020F0502020204030204" pitchFamily="34" charset="0"/>
              <a:ea typeface="Calibri" panose="020F0502020204030204" pitchFamily="34" charset="0"/>
            </a:endParaRPr>
          </a:p>
          <a:p>
            <a:r>
              <a:rPr lang="en-US" sz="1800" dirty="0">
                <a:effectLst/>
                <a:latin typeface="Calibri" panose="020F0502020204030204" pitchFamily="34" charset="0"/>
                <a:ea typeface="Calibri" panose="020F0502020204030204" pitchFamily="34" charset="0"/>
              </a:rPr>
              <a:t>https://www.timeextension.com/features/flashback-the-tragic-story-behind-the-man-who-helped-create-tetris</a:t>
            </a:r>
          </a:p>
          <a:p>
            <a:endParaRPr lang="en-US" sz="1800" dirty="0">
              <a:effectLst/>
              <a:latin typeface="Calibri" panose="020F0502020204030204" pitchFamily="34" charset="0"/>
              <a:ea typeface="Calibri" panose="020F0502020204030204" pitchFamily="34" charset="0"/>
            </a:endParaRPr>
          </a:p>
          <a:p>
            <a:r>
              <a:rPr lang="en-US" sz="1800" dirty="0">
                <a:effectLst/>
                <a:latin typeface="Calibri" panose="020F0502020204030204" pitchFamily="34" charset="0"/>
                <a:ea typeface="Calibri" panose="020F0502020204030204" pitchFamily="34" charset="0"/>
              </a:rPr>
              <a:t>https://chooser.ae/alexey-pajitnov-net-worth-a-look-into-the-creator-of-tetris-and-his-success/</a:t>
            </a:r>
          </a:p>
          <a:p>
            <a:endParaRPr lang="en-US" sz="1800" dirty="0">
              <a:effectLst/>
              <a:latin typeface="Calibri" panose="020F0502020204030204" pitchFamily="34" charset="0"/>
              <a:ea typeface="Calibri" panose="020F0502020204030204" pitchFamily="34" charset="0"/>
            </a:endParaRPr>
          </a:p>
          <a:p>
            <a:r>
              <a:rPr lang="en-US" sz="1800" dirty="0">
                <a:effectLst/>
                <a:latin typeface="Calibri" panose="020F0502020204030204" pitchFamily="34" charset="0"/>
                <a:ea typeface="Calibri" panose="020F0502020204030204" pitchFamily="34" charset="0"/>
              </a:rPr>
              <a:t>https://www.telefonica.com/en/communication-room/blog/best-selling-video-games-in-history/#:~:text=1%20Tetris,the%20computer%20engineer%20Aleks%C3%A9i%20P%C3%A1zhitnov.</a:t>
            </a:r>
          </a:p>
        </p:txBody>
      </p:sp>
      <p:sp>
        <p:nvSpPr>
          <p:cNvPr id="4" name="Slide Number Placeholder 3">
            <a:extLst>
              <a:ext uri="{FF2B5EF4-FFF2-40B4-BE49-F238E27FC236}">
                <a16:creationId xmlns:a16="http://schemas.microsoft.com/office/drawing/2014/main" id="{8C93AD06-B5DD-1784-37CC-9ACCF908D755}"/>
              </a:ext>
            </a:extLst>
          </p:cNvPr>
          <p:cNvSpPr>
            <a:spLocks noGrp="1"/>
          </p:cNvSpPr>
          <p:nvPr>
            <p:ph type="sldNum" sz="quarter" idx="5"/>
          </p:nvPr>
        </p:nvSpPr>
        <p:spPr/>
        <p:txBody>
          <a:bodyPr/>
          <a:lstStyle/>
          <a:p>
            <a:fld id="{9BE1DD1D-0BD5-4E4F-ABDD-53ED947792F1}" type="slidenum">
              <a:rPr lang="en-US" smtClean="0"/>
              <a:t>23</a:t>
            </a:fld>
            <a:endParaRPr lang="en-US"/>
          </a:p>
        </p:txBody>
      </p:sp>
    </p:spTree>
    <p:extLst>
      <p:ext uri="{BB962C8B-B14F-4D97-AF65-F5344CB8AC3E}">
        <p14:creationId xmlns:p14="http://schemas.microsoft.com/office/powerpoint/2010/main" val="8374798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EF5F93E-E23C-378B-ACFA-1A99FA94ACB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2CB5BCA-F195-B030-2724-A534A2315B4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5C8FA94-64A2-0184-DF9A-FDEBA4D69054}"/>
              </a:ext>
            </a:extLst>
          </p:cNvPr>
          <p:cNvSpPr>
            <a:spLocks noGrp="1"/>
          </p:cNvSpPr>
          <p:nvPr>
            <p:ph type="body" idx="1"/>
          </p:nvPr>
        </p:nvSpPr>
        <p:spPr/>
        <p:txBody>
          <a:bodyPr/>
          <a:lstStyle/>
          <a:p>
            <a:r>
              <a:rPr lang="en-US" dirty="0"/>
              <a:t>Thank you for coming! </a:t>
            </a:r>
          </a:p>
          <a:p>
            <a:endParaRPr lang="en-US" dirty="0"/>
          </a:p>
          <a:p>
            <a:r>
              <a:rPr lang="en-US" dirty="0"/>
              <a:t>Image source: </a:t>
            </a:r>
          </a:p>
          <a:p>
            <a:r>
              <a:rPr lang="en-US" dirty="0"/>
              <a:t>https://pixabay.com/photos/game-over-game-over-computer-2720584/</a:t>
            </a:r>
          </a:p>
        </p:txBody>
      </p:sp>
      <p:sp>
        <p:nvSpPr>
          <p:cNvPr id="4" name="Slide Number Placeholder 3">
            <a:extLst>
              <a:ext uri="{FF2B5EF4-FFF2-40B4-BE49-F238E27FC236}">
                <a16:creationId xmlns:a16="http://schemas.microsoft.com/office/drawing/2014/main" id="{4E2F0FD6-8F81-C343-147B-6337C2E6A173}"/>
              </a:ext>
            </a:extLst>
          </p:cNvPr>
          <p:cNvSpPr>
            <a:spLocks noGrp="1"/>
          </p:cNvSpPr>
          <p:nvPr>
            <p:ph type="sldNum" sz="quarter" idx="5"/>
          </p:nvPr>
        </p:nvSpPr>
        <p:spPr/>
        <p:txBody>
          <a:bodyPr/>
          <a:lstStyle/>
          <a:p>
            <a:fld id="{9BE1DD1D-0BD5-4E4F-ABDD-53ED947792F1}" type="slidenum">
              <a:rPr lang="en-US" smtClean="0"/>
              <a:t>24</a:t>
            </a:fld>
            <a:endParaRPr lang="en-US"/>
          </a:p>
        </p:txBody>
      </p:sp>
    </p:spTree>
    <p:extLst>
      <p:ext uri="{BB962C8B-B14F-4D97-AF65-F5344CB8AC3E}">
        <p14:creationId xmlns:p14="http://schemas.microsoft.com/office/powerpoint/2010/main" val="362797355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1031"/>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1225">
              <a:defRPr>
                <a:solidFill>
                  <a:schemeClr val="tx1"/>
                </a:solidFill>
                <a:latin typeface="Calibri" panose="020F0502020204030204" pitchFamily="34" charset="0"/>
                <a:cs typeface="Arial" panose="020B0604020202020204" pitchFamily="34" charset="0"/>
              </a:defRPr>
            </a:lvl1pPr>
            <a:lvl2pPr marL="742950" indent="-285750" defTabSz="911225">
              <a:defRPr>
                <a:solidFill>
                  <a:schemeClr val="tx1"/>
                </a:solidFill>
                <a:latin typeface="Calibri" panose="020F0502020204030204" pitchFamily="34" charset="0"/>
                <a:cs typeface="Arial" panose="020B0604020202020204" pitchFamily="34" charset="0"/>
              </a:defRPr>
            </a:lvl2pPr>
            <a:lvl3pPr marL="1143000" indent="-228600" defTabSz="911225">
              <a:defRPr>
                <a:solidFill>
                  <a:schemeClr val="tx1"/>
                </a:solidFill>
                <a:latin typeface="Calibri" panose="020F0502020204030204" pitchFamily="34" charset="0"/>
                <a:cs typeface="Arial" panose="020B0604020202020204" pitchFamily="34" charset="0"/>
              </a:defRPr>
            </a:lvl3pPr>
            <a:lvl4pPr marL="1600200" indent="-228600" defTabSz="911225">
              <a:defRPr>
                <a:solidFill>
                  <a:schemeClr val="tx1"/>
                </a:solidFill>
                <a:latin typeface="Calibri" panose="020F0502020204030204" pitchFamily="34" charset="0"/>
                <a:cs typeface="Arial" panose="020B0604020202020204" pitchFamily="34" charset="0"/>
              </a:defRPr>
            </a:lvl4pPr>
            <a:lvl5pPr marL="2057400" indent="-228600" defTabSz="911225">
              <a:defRPr>
                <a:solidFill>
                  <a:schemeClr val="tx1"/>
                </a:solidFill>
                <a:latin typeface="Calibri" panose="020F0502020204030204" pitchFamily="34" charset="0"/>
                <a:cs typeface="Arial" panose="020B0604020202020204" pitchFamily="34" charset="0"/>
              </a:defRPr>
            </a:lvl5pPr>
            <a:lvl6pPr marL="2514600" indent="-228600" defTabSz="911225"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defTabSz="911225"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defTabSz="911225"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defTabSz="911225"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fld id="{1DFC553A-0E2A-4F8B-A5D6-1FF6DDA999B4}" type="slidenum">
              <a:rPr lang="en-CA" altLang="en-US" smtClean="0"/>
              <a:pPr/>
              <a:t>3</a:t>
            </a:fld>
            <a:endParaRPr lang="en-CA" altLang="en-US"/>
          </a:p>
        </p:txBody>
      </p:sp>
      <p:sp>
        <p:nvSpPr>
          <p:cNvPr id="11267" name="Rectangle 2"/>
          <p:cNvSpPr>
            <a:spLocks noGrp="1" noRot="1" noChangeAspect="1" noChangeArrowheads="1" noTextEdit="1"/>
          </p:cNvSpPr>
          <p:nvPr>
            <p:ph type="sldImg"/>
          </p:nvPr>
        </p:nvSpPr>
        <p:spPr bwMode="auto">
          <a:xfrm>
            <a:off x="1243013" y="0"/>
            <a:ext cx="4297362" cy="3222625"/>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268" name="Rectangle 3"/>
          <p:cNvSpPr>
            <a:spLocks noGrp="1" noChangeArrowheads="1"/>
          </p:cNvSpPr>
          <p:nvPr>
            <p:ph type="body" idx="1"/>
          </p:nvPr>
        </p:nvSpPr>
        <p:spPr bwMode="auto">
          <a:xfrm>
            <a:off x="447675" y="3449638"/>
            <a:ext cx="6035675" cy="539591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dirty="0"/>
              <a:t>Here are your breakout room slides for this exercise. Please grab your role materials– they are printed in the color that matches the color of the column your name is listed in on the slide. Then pair up with your three partners, and enjoy the exercise! [</a:t>
            </a:r>
            <a:r>
              <a:rPr lang="en-US" altLang="en-US" i="1" dirty="0"/>
              <a:t>Participants get their role materials and go to negotiate</a:t>
            </a:r>
            <a:r>
              <a:rPr lang="en-US" altLang="en-US" dirty="0"/>
              <a: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en-US" u="sng"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u="sng" dirty="0"/>
              <a:t>Note</a:t>
            </a:r>
            <a:r>
              <a:rPr lang="en-US" altLang="en-US" dirty="0"/>
              <a:t>: This templ</a:t>
            </a:r>
            <a:r>
              <a:rPr lang="en-US" altLang="en-US" u="none" dirty="0"/>
              <a:t>ate </a:t>
            </a:r>
            <a:r>
              <a:rPr lang="en-US" sz="1200" kern="1200" baseline="0" dirty="0">
                <a:solidFill>
                  <a:schemeClr val="tx1"/>
                </a:solidFill>
                <a:effectLst/>
                <a:latin typeface="+mn-lt"/>
                <a:ea typeface="+mn-ea"/>
                <a:cs typeface="+mn-cs"/>
              </a:rPr>
              <a:t>participant</a:t>
            </a:r>
            <a:r>
              <a:rPr lang="en-US" altLang="en-US" u="none" baseline="0" dirty="0"/>
              <a:t> </a:t>
            </a:r>
            <a:r>
              <a:rPr lang="en-US" altLang="en-US" u="none" dirty="0"/>
              <a:t>pairings slide is for if the</a:t>
            </a:r>
            <a:r>
              <a:rPr lang="en-US" altLang="en-US" u="none" baseline="0" dirty="0"/>
              <a:t> instructor sorts participants into negotiation groups beforehand. Participant’ individual names are added in the respective columns</a:t>
            </a:r>
            <a:r>
              <a:rPr lang="en-SG" sz="1200" b="0" i="0" u="none" strike="noStrike" dirty="0">
                <a:solidFill>
                  <a:srgbClr val="000000"/>
                </a:solidFill>
                <a:effectLst/>
                <a:latin typeface="Cambria"/>
              </a:rPr>
              <a:t>.</a:t>
            </a:r>
            <a:r>
              <a:rPr lang="en-US" sz="1200" b="0" i="0" u="none" strike="noStrike" baseline="0" dirty="0">
                <a:solidFill>
                  <a:schemeClr val="tx1"/>
                </a:solidFill>
                <a:effectLst/>
                <a:latin typeface="+mn-lt"/>
              </a:rPr>
              <a:t> </a:t>
            </a:r>
            <a:r>
              <a:rPr lang="en-US" altLang="en-US" u="none" dirty="0"/>
              <a:t>If this slide</a:t>
            </a:r>
            <a:r>
              <a:rPr lang="en-US" altLang="en-US" u="none" baseline="0" dirty="0"/>
              <a:t> is used</a:t>
            </a:r>
            <a:r>
              <a:rPr lang="en-US" altLang="en-US" u="none" dirty="0"/>
              <a:t>,</a:t>
            </a:r>
            <a:r>
              <a:rPr lang="en-US" altLang="en-US" u="none" baseline="0" dirty="0"/>
              <a:t> </a:t>
            </a:r>
            <a:r>
              <a:rPr lang="en-US" altLang="en-US" u="none" dirty="0"/>
              <a:t>the</a:t>
            </a:r>
            <a:r>
              <a:rPr lang="en-US" altLang="en-US" dirty="0"/>
              <a:t> color background for each role on the slide above</a:t>
            </a:r>
            <a:r>
              <a:rPr lang="en-US" altLang="en-US" baseline="0" dirty="0"/>
              <a:t> should match the color of the role materials that are handed out to </a:t>
            </a:r>
            <a:r>
              <a:rPr lang="en-US" sz="1200" kern="1200" baseline="0" dirty="0">
                <a:solidFill>
                  <a:schemeClr val="tx1"/>
                </a:solidFill>
                <a:effectLst/>
                <a:latin typeface="+mn-lt"/>
                <a:ea typeface="+mn-ea"/>
                <a:cs typeface="+mn-cs"/>
              </a:rPr>
              <a:t>participants</a:t>
            </a:r>
            <a:r>
              <a:rPr lang="en-SG" sz="1200" b="0" i="0" u="none" strike="noStrike" dirty="0">
                <a:solidFill>
                  <a:srgbClr val="000000"/>
                </a:solidFill>
                <a:effectLst/>
                <a:latin typeface="Cambria"/>
              </a:rPr>
              <a:t>, to avoid confusion</a:t>
            </a:r>
            <a:r>
              <a:rPr lang="en-US" altLang="en-US" baseline="0" dirty="0"/>
              <a:t>. The “BOR” column refers to “Breakout Room” and only applies if the instructor has special rooms for the </a:t>
            </a:r>
            <a:r>
              <a:rPr lang="en-US" sz="1200" kern="1200" baseline="0" dirty="0">
                <a:solidFill>
                  <a:schemeClr val="tx1"/>
                </a:solidFill>
                <a:effectLst/>
                <a:latin typeface="+mn-lt"/>
                <a:ea typeface="+mn-ea"/>
                <a:cs typeface="+mn-cs"/>
              </a:rPr>
              <a:t>participants</a:t>
            </a:r>
            <a:r>
              <a:rPr lang="en-US" altLang="en-US" baseline="0" dirty="0"/>
              <a:t> to negotiate in.  “GROUP” refers to negotiation group number, in other words each group of </a:t>
            </a:r>
            <a:r>
              <a:rPr lang="en-US" sz="1200" kern="1200" baseline="0" dirty="0">
                <a:solidFill>
                  <a:schemeClr val="tx1"/>
                </a:solidFill>
                <a:effectLst/>
                <a:latin typeface="+mn-lt"/>
                <a:ea typeface="+mn-ea"/>
                <a:cs typeface="+mn-cs"/>
              </a:rPr>
              <a:t>participant</a:t>
            </a:r>
            <a:r>
              <a:rPr lang="en-US" altLang="en-US" baseline="0" dirty="0"/>
              <a:t>s who negotiate together. </a:t>
            </a:r>
            <a:endParaRPr lang="en-US" altLang="en-US" dirty="0"/>
          </a:p>
          <a:p>
            <a:pPr eaLnBrk="1" hangingPunct="1"/>
            <a:endParaRPr lang="en-US" altLang="en-US" dirty="0">
              <a:latin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u="sng" kern="1200" baseline="0" dirty="0">
                <a:solidFill>
                  <a:schemeClr val="tx1"/>
                </a:solidFill>
                <a:effectLst/>
                <a:latin typeface="+mn-lt"/>
                <a:ea typeface="+mn-ea"/>
                <a:cs typeface="+mn-cs"/>
              </a:rPr>
              <a:t>Note</a:t>
            </a:r>
            <a:r>
              <a:rPr lang="en-US" sz="1200" kern="1200" baseline="0" dirty="0">
                <a:solidFill>
                  <a:schemeClr val="tx1"/>
                </a:solidFill>
                <a:effectLst/>
                <a:latin typeface="+mn-lt"/>
                <a:ea typeface="+mn-ea"/>
                <a:cs typeface="+mn-cs"/>
              </a:rPr>
              <a:t>: For each group, there must be at least one </a:t>
            </a:r>
            <a:r>
              <a:rPr lang="en-US" altLang="en-US" u="none" baseline="0" dirty="0"/>
              <a:t>participant</a:t>
            </a:r>
            <a:r>
              <a:rPr lang="en-US" sz="1200" kern="1200" baseline="0" dirty="0">
                <a:solidFill>
                  <a:schemeClr val="tx1"/>
                </a:solidFill>
                <a:effectLst/>
                <a:latin typeface="+mn-lt"/>
                <a:ea typeface="+mn-ea"/>
                <a:cs typeface="+mn-cs"/>
              </a:rPr>
              <a:t> in each role for this negotiation. The negotiation exercise will not work properly if no one has one or more roles. If </a:t>
            </a:r>
            <a:r>
              <a:rPr lang="en-US" altLang="en-US" u="none" baseline="0" dirty="0"/>
              <a:t>participants</a:t>
            </a:r>
            <a:r>
              <a:rPr lang="en-US" sz="1200" kern="1200" baseline="0" dirty="0">
                <a:solidFill>
                  <a:schemeClr val="tx1"/>
                </a:solidFill>
                <a:effectLst/>
                <a:latin typeface="+mn-lt"/>
                <a:ea typeface="+mn-ea"/>
                <a:cs typeface="+mn-cs"/>
              </a:rPr>
              <a:t> are not divisible into groups of 3, have more than 1 participant in one or more roles. </a:t>
            </a:r>
          </a:p>
        </p:txBody>
      </p:sp>
    </p:spTree>
    <p:extLst>
      <p:ext uri="{BB962C8B-B14F-4D97-AF65-F5344CB8AC3E}">
        <p14:creationId xmlns:p14="http://schemas.microsoft.com/office/powerpoint/2010/main" val="38828119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SG" u="sng" dirty="0"/>
              <a:t>Note</a:t>
            </a:r>
            <a:r>
              <a:rPr lang="en-SG" dirty="0"/>
              <a:t>: Placeholder slide to avoid spoilers</a:t>
            </a:r>
          </a:p>
        </p:txBody>
      </p:sp>
      <p:sp>
        <p:nvSpPr>
          <p:cNvPr id="4" name="Slide Number Placeholder 3"/>
          <p:cNvSpPr>
            <a:spLocks noGrp="1"/>
          </p:cNvSpPr>
          <p:nvPr>
            <p:ph type="sldNum" sz="quarter" idx="5"/>
          </p:nvPr>
        </p:nvSpPr>
        <p:spPr/>
        <p:txBody>
          <a:bodyPr/>
          <a:lstStyle/>
          <a:p>
            <a:fld id="{9BE1DD1D-0BD5-4E4F-ABDD-53ED947792F1}" type="slidenum">
              <a:rPr lang="en-US" smtClean="0"/>
              <a:t>4</a:t>
            </a:fld>
            <a:endParaRPr lang="en-US"/>
          </a:p>
        </p:txBody>
      </p:sp>
    </p:spTree>
    <p:extLst>
      <p:ext uri="{BB962C8B-B14F-4D97-AF65-F5344CB8AC3E}">
        <p14:creationId xmlns:p14="http://schemas.microsoft.com/office/powerpoint/2010/main" val="328494282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SG" u="sng" dirty="0"/>
              <a:t>Note</a:t>
            </a:r>
            <a:r>
              <a:rPr lang="en-SG" dirty="0"/>
              <a:t>: Placeholder slide to avoid spoilers</a:t>
            </a:r>
          </a:p>
        </p:txBody>
      </p:sp>
      <p:sp>
        <p:nvSpPr>
          <p:cNvPr id="4" name="Slide Number Placeholder 3"/>
          <p:cNvSpPr>
            <a:spLocks noGrp="1"/>
          </p:cNvSpPr>
          <p:nvPr>
            <p:ph type="sldNum" sz="quarter" idx="5"/>
          </p:nvPr>
        </p:nvSpPr>
        <p:spPr/>
        <p:txBody>
          <a:bodyPr/>
          <a:lstStyle/>
          <a:p>
            <a:fld id="{9BE1DD1D-0BD5-4E4F-ABDD-53ED947792F1}" type="slidenum">
              <a:rPr lang="en-US" smtClean="0"/>
              <a:t>5</a:t>
            </a:fld>
            <a:endParaRPr lang="en-US"/>
          </a:p>
        </p:txBody>
      </p:sp>
    </p:spTree>
    <p:extLst>
      <p:ext uri="{BB962C8B-B14F-4D97-AF65-F5344CB8AC3E}">
        <p14:creationId xmlns:p14="http://schemas.microsoft.com/office/powerpoint/2010/main" val="328494282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C62FA3B-2B4B-5F5C-1691-3DEA00D80DF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30F04C0-8494-0B60-B0F2-4BB34934CF1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2C37DEC-467F-14E0-1078-0CC34FFE6C4E}"/>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sz="1200" i="0" dirty="0"/>
              <a:t>[</a:t>
            </a:r>
            <a:r>
              <a:rPr lang="en-US" altLang="en-US" sz="1200" i="1" dirty="0"/>
              <a:t>Participants have</a:t>
            </a:r>
            <a:r>
              <a:rPr lang="en-US" altLang="en-US" sz="1200" i="1" baseline="0" dirty="0"/>
              <a:t> returned from their negotiations</a:t>
            </a:r>
            <a:r>
              <a:rPr lang="en-US" altLang="en-US" sz="1200" i="0" baseline="0" dirty="0"/>
              <a:t>]. </a:t>
            </a:r>
            <a:r>
              <a:rPr lang="en-SG" dirty="0"/>
              <a:t>Welcome back! I hope you enjoyed the case. We will now debrief </a:t>
            </a:r>
            <a:r>
              <a:rPr lang="en-SG" dirty="0" err="1"/>
              <a:t>Tetromino</a:t>
            </a:r>
            <a:r>
              <a:rPr lang="en-SG" dirty="0"/>
              <a:t>. </a:t>
            </a:r>
          </a:p>
          <a:p>
            <a:pPr marL="0" marR="0" indent="0" algn="l" defTabSz="914400" rtl="0" eaLnBrk="1" fontAlgn="auto" latinLnBrk="0" hangingPunct="1">
              <a:lnSpc>
                <a:spcPct val="100000"/>
              </a:lnSpc>
              <a:spcBef>
                <a:spcPts val="0"/>
              </a:spcBef>
              <a:spcAft>
                <a:spcPts val="0"/>
              </a:spcAft>
              <a:buClrTx/>
              <a:buSzTx/>
              <a:buFontTx/>
              <a:buNone/>
              <a:tabLst/>
              <a:defRPr/>
            </a:pPr>
            <a:endParaRPr lang="en-US" altLang="en-US" sz="1200" i="0" dirty="0"/>
          </a:p>
          <a:p>
            <a:pPr marL="0" marR="0" indent="0" algn="l" defTabSz="914400" rtl="0" eaLnBrk="1" fontAlgn="auto" latinLnBrk="0" hangingPunct="1">
              <a:lnSpc>
                <a:spcPct val="100000"/>
              </a:lnSpc>
              <a:spcBef>
                <a:spcPts val="0"/>
              </a:spcBef>
              <a:spcAft>
                <a:spcPts val="0"/>
              </a:spcAft>
              <a:buClrTx/>
              <a:buSzTx/>
              <a:buFontTx/>
              <a:buNone/>
              <a:tabLst/>
              <a:defRPr/>
            </a:pPr>
            <a:r>
              <a:rPr lang="en-US" altLang="en-US" sz="1200" i="0" dirty="0"/>
              <a:t>Please take 3 minutes and share with someone nearby who was in a different negotiation group</a:t>
            </a:r>
            <a:r>
              <a:rPr lang="en-US" altLang="en-US" sz="1200" i="0" baseline="0" dirty="0"/>
              <a:t>.</a:t>
            </a:r>
            <a:r>
              <a:rPr lang="en-US" altLang="en-US" sz="1200" i="0" dirty="0"/>
              <a:t> One thing that the other team </a:t>
            </a:r>
            <a:r>
              <a:rPr lang="en-US" altLang="en-US" sz="1200" i="0" baseline="0" dirty="0"/>
              <a:t>did well in </a:t>
            </a:r>
            <a:r>
              <a:rPr lang="en-US" altLang="en-US" sz="1200" i="0" baseline="0" dirty="0" err="1"/>
              <a:t>Tetromino</a:t>
            </a:r>
            <a:r>
              <a:rPr lang="en-US" altLang="en-US" sz="1200" i="0" baseline="0" dirty="0"/>
              <a:t> in terms of coordinating strategies, and one thing your team could have done better. The idea is to give each other a peek into the dynamics in someone else’s negotiation group. Different people with the same role but different strategies, different counterparts, and different dynamics between them likely had very different negotiation processes and outcomes. </a:t>
            </a:r>
            <a:r>
              <a:rPr lang="en-US" altLang="en-US" sz="1200" i="1" baseline="0" dirty="0"/>
              <a:t>[Participants discuss in small groups</a:t>
            </a:r>
            <a:r>
              <a:rPr lang="en-US" altLang="en-US" sz="1200" i="0" baseline="0" dirty="0"/>
              <a:t>].</a:t>
            </a:r>
          </a:p>
          <a:p>
            <a:pPr marL="0" marR="0" indent="0" algn="l" defTabSz="914400" rtl="0" eaLnBrk="1" fontAlgn="auto" latinLnBrk="0" hangingPunct="1">
              <a:lnSpc>
                <a:spcPct val="100000"/>
              </a:lnSpc>
              <a:spcBef>
                <a:spcPts val="0"/>
              </a:spcBef>
              <a:spcAft>
                <a:spcPts val="0"/>
              </a:spcAft>
              <a:buClrTx/>
              <a:buSzTx/>
              <a:buFontTx/>
              <a:buNone/>
              <a:tabLst/>
              <a:defRPr/>
            </a:pPr>
            <a:endParaRPr lang="en-US" altLang="en-US" sz="1200" i="0" dirty="0"/>
          </a:p>
        </p:txBody>
      </p:sp>
      <p:sp>
        <p:nvSpPr>
          <p:cNvPr id="4" name="Slide Number Placeholder 3">
            <a:extLst>
              <a:ext uri="{FF2B5EF4-FFF2-40B4-BE49-F238E27FC236}">
                <a16:creationId xmlns:a16="http://schemas.microsoft.com/office/drawing/2014/main" id="{80AB52F5-AB2D-F1B3-C946-7F513DA993D3}"/>
              </a:ext>
            </a:extLst>
          </p:cNvPr>
          <p:cNvSpPr>
            <a:spLocks noGrp="1"/>
          </p:cNvSpPr>
          <p:nvPr>
            <p:ph type="sldNum" sz="quarter" idx="10"/>
          </p:nvPr>
        </p:nvSpPr>
        <p:spPr/>
        <p:txBody>
          <a:bodyPr/>
          <a:lstStyle/>
          <a:p>
            <a:fld id="{77C6E43D-BE4C-4A01-9BBF-F3CBDAFB7B5E}" type="slidenum">
              <a:rPr lang="en-US" smtClean="0"/>
              <a:t>6</a:t>
            </a:fld>
            <a:endParaRPr lang="en-US"/>
          </a:p>
        </p:txBody>
      </p:sp>
    </p:spTree>
    <p:extLst>
      <p:ext uri="{BB962C8B-B14F-4D97-AF65-F5344CB8AC3E}">
        <p14:creationId xmlns:p14="http://schemas.microsoft.com/office/powerpoint/2010/main" val="373549903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523B12B-6280-46FC-C1AE-4FC992385E2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3116A58-61BD-AB7A-C356-0140F0BB721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1E5D092-91C0-1893-1947-CA54D2D9AF60}"/>
              </a:ext>
            </a:extLst>
          </p:cNvPr>
          <p:cNvSpPr>
            <a:spLocks noGrp="1"/>
          </p:cNvSpPr>
          <p:nvPr>
            <p:ph type="body" idx="1"/>
          </p:nvPr>
        </p:nvSpPr>
        <p:spPr/>
        <p:txBody>
          <a:bodyPr/>
          <a:lstStyle/>
          <a:p>
            <a:r>
              <a:rPr lang="en-SG" dirty="0"/>
              <a:t>You probably discovered much of this during the negotiation, or debriefing with the other participants afterward. But in case there are any resolved information asymmetries, here are the perspectives of the four characters. </a:t>
            </a:r>
          </a:p>
          <a:p>
            <a:endParaRPr lang="en-SG" dirty="0"/>
          </a:p>
          <a:p>
            <a:r>
              <a:rPr lang="en-SG" dirty="0"/>
              <a:t>Anastasia and </a:t>
            </a:r>
            <a:r>
              <a:rPr lang="en-SG" dirty="0" err="1"/>
              <a:t>Bodana</a:t>
            </a:r>
            <a:r>
              <a:rPr lang="en-SG" dirty="0"/>
              <a:t> believe that by rights they should get 99% of revenues since only 1% of the time they spent developing </a:t>
            </a:r>
            <a:r>
              <a:rPr lang="en-SG" dirty="0" err="1"/>
              <a:t>Tetromino</a:t>
            </a:r>
            <a:r>
              <a:rPr lang="en-SG" dirty="0"/>
              <a:t> was during work hours. Dmitry is thinking of an 80-20 split the company’s way, with 20% going to the creators for their contribution and to incentivize innovation among employees. The absolute most he can concede, at least in the short run, is 40% since the company must capture value from new revenue streams soon to avoid bankruptcy. Cyril does not want to incentivize employees going rogue and prefers to give them much less, especially </a:t>
            </a:r>
            <a:r>
              <a:rPr lang="en-SG" dirty="0" err="1"/>
              <a:t>Bodana</a:t>
            </a:r>
            <a:r>
              <a:rPr lang="en-SG" dirty="0"/>
              <a:t> due to what he perceives as her bad </a:t>
            </a:r>
            <a:r>
              <a:rPr lang="en-SG" dirty="0" err="1"/>
              <a:t>behavior</a:t>
            </a:r>
            <a:r>
              <a:rPr lang="en-SG" dirty="0"/>
              <a:t>. </a:t>
            </a:r>
          </a:p>
          <a:p>
            <a:endParaRPr lang="en-SG" sz="1200" i="1" dirty="0"/>
          </a:p>
          <a:p>
            <a:r>
              <a:rPr lang="en-US" sz="1200" i="0" dirty="0"/>
              <a:t>Due secret to tracking software, Dmitry knows that </a:t>
            </a:r>
            <a:r>
              <a:rPr lang="en-SG" i="0" dirty="0"/>
              <a:t>Anastasia and </a:t>
            </a:r>
            <a:r>
              <a:rPr lang="en-SG" i="0" dirty="0" err="1"/>
              <a:t>Bodana</a:t>
            </a:r>
            <a:r>
              <a:rPr lang="en-SG" i="0" dirty="0"/>
              <a:t> used company time and equipment to develop </a:t>
            </a:r>
            <a:r>
              <a:rPr lang="en-SG" i="0" dirty="0" err="1"/>
              <a:t>Tetromino</a:t>
            </a:r>
            <a:r>
              <a:rPr lang="en-SG" i="0" dirty="0"/>
              <a:t>, and under national law could therefore seize the IP unilaterally. However, </a:t>
            </a:r>
            <a:r>
              <a:rPr lang="en-US" sz="1200" i="0" dirty="0"/>
              <a:t>one or both of the creators could file lawsuit to block commercial release of game for 15 years, by which time the company may not even exist. </a:t>
            </a:r>
          </a:p>
          <a:p>
            <a:endParaRPr lang="en-US" sz="1200" i="0" dirty="0"/>
          </a:p>
          <a:p>
            <a:r>
              <a:rPr lang="en-US" sz="1200" i="0" dirty="0"/>
              <a:t>The creators have some differences in preferences and goals. Since she came up with the idea and did the programming, </a:t>
            </a:r>
            <a:r>
              <a:rPr lang="en-SG" i="0" dirty="0"/>
              <a:t>Anastasia wants to split whatever revenues they are able to get 70-30 between herself and </a:t>
            </a:r>
            <a:r>
              <a:rPr lang="en-SG" i="0" dirty="0" err="1"/>
              <a:t>Bodana</a:t>
            </a:r>
            <a:r>
              <a:rPr lang="en-SG" i="0" dirty="0"/>
              <a:t>, who prefers a 50-50 split. </a:t>
            </a:r>
            <a:r>
              <a:rPr lang="en-SG" i="0" dirty="0" err="1"/>
              <a:t>Bodana’s</a:t>
            </a:r>
            <a:r>
              <a:rPr lang="en-SG" i="0" dirty="0"/>
              <a:t> legitimacy is that design and programming are on fairly even footing in the gaming industry. </a:t>
            </a:r>
          </a:p>
          <a:p>
            <a:endParaRPr lang="en-SG" sz="1200" i="0" dirty="0">
              <a:solidFill>
                <a:schemeClr val="tx1"/>
              </a:solidFill>
            </a:endParaRPr>
          </a:p>
          <a:p>
            <a:r>
              <a:rPr lang="en-SG" sz="1200" i="0" dirty="0">
                <a:solidFill>
                  <a:schemeClr val="tx1"/>
                </a:solidFill>
              </a:rPr>
              <a:t>Anastasia is keen to keep her job but is also willing to risk calling Cyril out for what she sees as his poor leadership. </a:t>
            </a:r>
            <a:r>
              <a:rPr lang="en-SG" sz="1200" i="0" dirty="0" err="1">
                <a:solidFill>
                  <a:schemeClr val="tx1"/>
                </a:solidFill>
              </a:rPr>
              <a:t>Bodana</a:t>
            </a:r>
            <a:r>
              <a:rPr lang="en-SG" sz="1200" i="0" dirty="0">
                <a:solidFill>
                  <a:schemeClr val="tx1"/>
                </a:solidFill>
              </a:rPr>
              <a:t> doesn’t care that much about her job, and wants Cyril to lose his. </a:t>
            </a:r>
          </a:p>
          <a:p>
            <a:endParaRPr lang="en-SG" sz="1200" i="0" dirty="0">
              <a:solidFill>
                <a:schemeClr val="tx1"/>
              </a:solidFill>
            </a:endParaRPr>
          </a:p>
          <a:p>
            <a:r>
              <a:rPr lang="en-SG" sz="1200" i="0" dirty="0">
                <a:solidFill>
                  <a:schemeClr val="tx1"/>
                </a:solidFill>
              </a:rPr>
              <a:t>On his side, Cyril has received an attractive outside offer with a higher salary and may just quit if unhappy with how the negotiation goes. This gives him leverage over Dmitry, who knows this would sink the </a:t>
            </a:r>
            <a:r>
              <a:rPr lang="en-SG" sz="1200" i="0" dirty="0" err="1">
                <a:solidFill>
                  <a:schemeClr val="tx1"/>
                </a:solidFill>
              </a:rPr>
              <a:t>NeuroVox</a:t>
            </a:r>
            <a:r>
              <a:rPr lang="en-SG" sz="1200" i="0" dirty="0">
                <a:solidFill>
                  <a:schemeClr val="tx1"/>
                </a:solidFill>
              </a:rPr>
              <a:t> project. </a:t>
            </a:r>
          </a:p>
          <a:p>
            <a:endParaRPr lang="en-SG" sz="1200" i="0" dirty="0">
              <a:solidFill>
                <a:schemeClr val="tx1"/>
              </a:solidFill>
            </a:endParaRPr>
          </a:p>
          <a:p>
            <a:r>
              <a:rPr lang="en-SG" sz="1200" i="0" dirty="0">
                <a:solidFill>
                  <a:schemeClr val="tx1"/>
                </a:solidFill>
              </a:rPr>
              <a:t>Cyril wants Anastasia and especially </a:t>
            </a:r>
            <a:r>
              <a:rPr lang="en-SG" sz="1200" i="0" dirty="0" err="1">
                <a:solidFill>
                  <a:schemeClr val="tx1"/>
                </a:solidFill>
              </a:rPr>
              <a:t>Bodana</a:t>
            </a:r>
            <a:r>
              <a:rPr lang="en-SG" sz="1200" i="0" dirty="0">
                <a:solidFill>
                  <a:schemeClr val="tx1"/>
                </a:solidFill>
              </a:rPr>
              <a:t> fired, and may try to provoke </a:t>
            </a:r>
            <a:r>
              <a:rPr lang="en-SG" sz="1200" i="0" dirty="0" err="1">
                <a:solidFill>
                  <a:schemeClr val="tx1"/>
                </a:solidFill>
              </a:rPr>
              <a:t>Bodana</a:t>
            </a:r>
            <a:r>
              <a:rPr lang="en-SG" sz="1200" i="0" dirty="0">
                <a:solidFill>
                  <a:schemeClr val="tx1"/>
                </a:solidFill>
              </a:rPr>
              <a:t> to discredit her with Dmitry who he knows cares a lot about professionalism and honesty. In fact, Cyril wants anyone caught playing </a:t>
            </a:r>
            <a:r>
              <a:rPr lang="en-US" sz="1200" dirty="0" err="1">
                <a:solidFill>
                  <a:schemeClr val="tx1"/>
                </a:solidFill>
              </a:rPr>
              <a:t>Tetromino</a:t>
            </a:r>
            <a:r>
              <a:rPr lang="en-US" sz="1200" dirty="0">
                <a:solidFill>
                  <a:schemeClr val="tx1"/>
                </a:solidFill>
              </a:rPr>
              <a:t> at the company to be fired. </a:t>
            </a:r>
          </a:p>
          <a:p>
            <a:endParaRPr lang="en-US" sz="1200" dirty="0">
              <a:solidFill>
                <a:schemeClr val="tx1"/>
              </a:solidFill>
            </a:endParaRPr>
          </a:p>
          <a:p>
            <a:r>
              <a:rPr lang="en-US" sz="1200" dirty="0">
                <a:solidFill>
                  <a:schemeClr val="tx1"/>
                </a:solidFill>
              </a:rPr>
              <a:t>Dmitry hopes to m</a:t>
            </a:r>
            <a:r>
              <a:rPr lang="en-US" sz="1200" i="0" dirty="0"/>
              <a:t>ediate the conflicts on the product development team and get both </a:t>
            </a:r>
            <a:r>
              <a:rPr lang="en-US" sz="1200" i="0" dirty="0" err="1"/>
              <a:t>Tetromino</a:t>
            </a:r>
            <a:r>
              <a:rPr lang="en-US" sz="1200" i="0" dirty="0"/>
              <a:t> and </a:t>
            </a:r>
            <a:r>
              <a:rPr lang="en-US" sz="1200" i="0" dirty="0" err="1">
                <a:solidFill>
                  <a:schemeClr val="tx1"/>
                </a:solidFill>
              </a:rPr>
              <a:t>NeuroVox</a:t>
            </a:r>
            <a:r>
              <a:rPr lang="en-US" sz="1200" i="0" dirty="0">
                <a:solidFill>
                  <a:schemeClr val="tx1"/>
                </a:solidFill>
              </a:rPr>
              <a:t> to market. Making this difficult, the Product Development division has only 30 further employes to divide between the projects, and creating a </a:t>
            </a:r>
            <a:r>
              <a:rPr lang="en-US" sz="1200" i="0" dirty="0" err="1">
                <a:solidFill>
                  <a:schemeClr val="tx1"/>
                </a:solidFill>
              </a:rPr>
              <a:t>Tetromino</a:t>
            </a:r>
            <a:r>
              <a:rPr lang="en-US" sz="1200" i="0" dirty="0">
                <a:solidFill>
                  <a:schemeClr val="tx1"/>
                </a:solidFill>
              </a:rPr>
              <a:t> team of 10 – </a:t>
            </a:r>
            <a:r>
              <a:rPr lang="en-US" sz="1200" i="0" dirty="0" err="1">
                <a:solidFill>
                  <a:schemeClr val="tx1"/>
                </a:solidFill>
              </a:rPr>
              <a:t>Bodana’s</a:t>
            </a:r>
            <a:r>
              <a:rPr lang="en-US" sz="1200" i="0" dirty="0">
                <a:solidFill>
                  <a:schemeClr val="tx1"/>
                </a:solidFill>
              </a:rPr>
              <a:t> preference if the game is to be delivered in 3 months – will necessarily slow down the timeline for </a:t>
            </a:r>
            <a:r>
              <a:rPr lang="en-US" sz="1200" i="0" dirty="0" err="1">
                <a:solidFill>
                  <a:schemeClr val="tx1"/>
                </a:solidFill>
              </a:rPr>
              <a:t>NeuroVox</a:t>
            </a:r>
            <a:r>
              <a:rPr lang="en-US" sz="1200" i="0" dirty="0">
                <a:solidFill>
                  <a:schemeClr val="tx1"/>
                </a:solidFill>
              </a:rPr>
              <a:t>. This could really frustrate Cyril who went into the negotiation hoping to make new hires for his division rather than see it shrink.</a:t>
            </a:r>
          </a:p>
          <a:p>
            <a:pPr marL="0" marR="0" lvl="0" indent="0" algn="ctr" defTabSz="914400" rtl="0" eaLnBrk="1" fontAlgn="auto" latinLnBrk="0" hangingPunct="1">
              <a:lnSpc>
                <a:spcPct val="100000"/>
              </a:lnSpc>
              <a:spcBef>
                <a:spcPts val="0"/>
              </a:spcBef>
              <a:spcAft>
                <a:spcPts val="800"/>
              </a:spcAft>
              <a:buClrTx/>
              <a:buSzTx/>
              <a:buFontTx/>
              <a:buNone/>
              <a:tabLst/>
              <a:defRPr/>
            </a:pPr>
            <a:endParaRPr lang="en-US" sz="1200" i="0" dirty="0"/>
          </a:p>
          <a:p>
            <a:pPr marL="0" marR="0" lvl="0" indent="0" algn="ctr" defTabSz="914400" rtl="0" eaLnBrk="1" fontAlgn="auto" latinLnBrk="0" hangingPunct="1">
              <a:lnSpc>
                <a:spcPct val="100000"/>
              </a:lnSpc>
              <a:spcBef>
                <a:spcPts val="0"/>
              </a:spcBef>
              <a:spcAft>
                <a:spcPts val="800"/>
              </a:spcAft>
              <a:buClrTx/>
              <a:buSzTx/>
              <a:buFontTx/>
              <a:buNone/>
              <a:tabLst/>
              <a:defRPr/>
            </a:pPr>
            <a:endParaRPr lang="en-US" sz="1200" i="0" dirty="0"/>
          </a:p>
          <a:p>
            <a:pPr marL="0" marR="0" lvl="0" indent="0" algn="ctr" defTabSz="914400" rtl="0" eaLnBrk="1" fontAlgn="auto" latinLnBrk="0" hangingPunct="1">
              <a:lnSpc>
                <a:spcPct val="100000"/>
              </a:lnSpc>
              <a:spcBef>
                <a:spcPts val="0"/>
              </a:spcBef>
              <a:spcAft>
                <a:spcPts val="800"/>
              </a:spcAft>
              <a:buClrTx/>
              <a:buSzTx/>
              <a:buFontTx/>
              <a:buNone/>
              <a:tabLst/>
              <a:defRPr/>
            </a:pPr>
            <a:endParaRPr lang="en-US" sz="1200" dirty="0">
              <a:solidFill>
                <a:schemeClr val="tx1"/>
              </a:solidFill>
            </a:endParaRPr>
          </a:p>
          <a:p>
            <a:pPr marL="0" marR="0" algn="ctr">
              <a:lnSpc>
                <a:spcPct val="100000"/>
              </a:lnSpc>
              <a:spcAft>
                <a:spcPts val="800"/>
              </a:spcAft>
            </a:pPr>
            <a:endParaRPr lang="en-US" sz="1200" i="1" dirty="0"/>
          </a:p>
          <a:p>
            <a:endParaRPr lang="en-SG" dirty="0"/>
          </a:p>
        </p:txBody>
      </p:sp>
      <p:sp>
        <p:nvSpPr>
          <p:cNvPr id="4" name="Slide Number Placeholder 3">
            <a:extLst>
              <a:ext uri="{FF2B5EF4-FFF2-40B4-BE49-F238E27FC236}">
                <a16:creationId xmlns:a16="http://schemas.microsoft.com/office/drawing/2014/main" id="{809FDCE5-436A-40F4-873C-74605C19A434}"/>
              </a:ext>
            </a:extLst>
          </p:cNvPr>
          <p:cNvSpPr>
            <a:spLocks noGrp="1"/>
          </p:cNvSpPr>
          <p:nvPr>
            <p:ph type="sldNum" sz="quarter" idx="5"/>
          </p:nvPr>
        </p:nvSpPr>
        <p:spPr/>
        <p:txBody>
          <a:bodyPr/>
          <a:lstStyle/>
          <a:p>
            <a:fld id="{9BE1DD1D-0BD5-4E4F-ABDD-53ED947792F1}" type="slidenum">
              <a:rPr lang="en-US" smtClean="0"/>
              <a:t>7</a:t>
            </a:fld>
            <a:endParaRPr lang="en-US"/>
          </a:p>
        </p:txBody>
      </p:sp>
    </p:spTree>
    <p:extLst>
      <p:ext uri="{BB962C8B-B14F-4D97-AF65-F5344CB8AC3E}">
        <p14:creationId xmlns:p14="http://schemas.microsoft.com/office/powerpoint/2010/main" val="41968729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1707F5B-7D4B-E13F-25E2-F1430103C98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6E26BDF-56CD-81FC-4BB1-69CD4D8E18F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FC709B4-DE5D-80D9-D034-03F071A9D10F}"/>
              </a:ext>
            </a:extLst>
          </p:cNvPr>
          <p:cNvSpPr>
            <a:spLocks noGrp="1"/>
          </p:cNvSpPr>
          <p:nvPr>
            <p:ph type="body" idx="1"/>
          </p:nvPr>
        </p:nvSpPr>
        <p:spPr/>
        <p:txBody>
          <a:bodyPr/>
          <a:lstStyle/>
          <a:p>
            <a:pPr>
              <a:spcAft>
                <a:spcPts val="2400"/>
              </a:spcAft>
              <a:buFont typeface="Symbol" panose="05050102010706020507" pitchFamily="18" charset="2"/>
              <a:buNone/>
            </a:pPr>
            <a:r>
              <a:rPr lang="en-US" sz="1200" dirty="0">
                <a:effectLst/>
                <a:latin typeface="+mj-lt"/>
                <a:ea typeface="SimSun" panose="02010600030101010101" pitchFamily="2" charset="-122"/>
                <a:cs typeface="Times New Roman" panose="02020603050405020304" pitchFamily="18" charset="0"/>
              </a:rPr>
              <a:t>Let’s talk about your negotiation process.</a:t>
            </a:r>
          </a:p>
          <a:p>
            <a:pPr>
              <a:spcAft>
                <a:spcPts val="2400"/>
              </a:spcAft>
              <a:buFont typeface="Symbol" panose="05050102010706020507" pitchFamily="18" charset="2"/>
              <a:buNone/>
            </a:pPr>
            <a:endParaRPr lang="en-US" sz="1200" dirty="0">
              <a:effectLst/>
              <a:latin typeface="+mj-lt"/>
              <a:ea typeface="SimSun" panose="02010600030101010101" pitchFamily="2" charset="-122"/>
              <a:cs typeface="Times New Roman" panose="02020603050405020304" pitchFamily="18" charset="0"/>
            </a:endParaRPr>
          </a:p>
          <a:p>
            <a:pPr>
              <a:spcAft>
                <a:spcPts val="2400"/>
              </a:spcAft>
              <a:buFont typeface="Symbol" panose="05050102010706020507" pitchFamily="18" charset="2"/>
              <a:buNone/>
            </a:pPr>
            <a:r>
              <a:rPr lang="en-US" sz="1200" dirty="0">
                <a:effectLst/>
                <a:latin typeface="+mj-lt"/>
                <a:ea typeface="SimSun" panose="02010600030101010101" pitchFamily="2" charset="-122"/>
                <a:cs typeface="Times New Roman" panose="02020603050405020304" pitchFamily="18" charset="0"/>
              </a:rPr>
              <a:t>How was it negotiating in a team? Were you ever misaligned with your teammate during the team on team negotiation? </a:t>
            </a:r>
            <a:r>
              <a:rPr lang="en-US" sz="1200" i="1" dirty="0">
                <a:effectLst/>
                <a:latin typeface="+mj-lt"/>
                <a:ea typeface="SimSun" panose="02010600030101010101" pitchFamily="2" charset="-122"/>
                <a:cs typeface="Times New Roman" panose="02020603050405020304" pitchFamily="18" charset="0"/>
              </a:rPr>
              <a:t>[Participants share experiences].</a:t>
            </a:r>
            <a:r>
              <a:rPr lang="en-US" sz="1200" i="0" dirty="0">
                <a:effectLst/>
                <a:latin typeface="+mj-lt"/>
                <a:ea typeface="SimSun" panose="02010600030101010101" pitchFamily="2" charset="-122"/>
                <a:cs typeface="Times New Roman" panose="02020603050405020304" pitchFamily="18" charset="0"/>
              </a:rPr>
              <a:t> The research shows that negotiation teams do better than solo individuals at both creating and claiming value. Creating because there are more minds in the room. Claiming because groups exert social pressure on lone individuals. But the team advantage in negotiation only emerges if they present a coordinated strategy at the bargaining table. So its critical to invest time and energy in the preparation beforehand within each team. </a:t>
            </a:r>
          </a:p>
          <a:p>
            <a:pPr>
              <a:spcAft>
                <a:spcPts val="2400"/>
              </a:spcAft>
              <a:buFont typeface="Symbol" panose="05050102010706020507" pitchFamily="18" charset="2"/>
              <a:buNone/>
            </a:pPr>
            <a:endParaRPr lang="en-US" sz="1200" dirty="0">
              <a:effectLst/>
              <a:latin typeface="+mj-lt"/>
              <a:ea typeface="SimSun" panose="02010600030101010101" pitchFamily="2" charset="-122"/>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2400"/>
              </a:spcAft>
              <a:buClrTx/>
              <a:buSzTx/>
              <a:buFont typeface="Symbol" panose="05050102010706020507" pitchFamily="18" charset="2"/>
              <a:buNone/>
              <a:tabLst/>
              <a:defRPr/>
            </a:pPr>
            <a:r>
              <a:rPr lang="en-US" sz="1200" dirty="0">
                <a:effectLst/>
                <a:latin typeface="+mj-lt"/>
                <a:ea typeface="SimSun" panose="02010600030101010101" pitchFamily="2" charset="-122"/>
                <a:cs typeface="Times New Roman" panose="02020603050405020304" pitchFamily="18" charset="0"/>
              </a:rPr>
              <a:t>Does anyone feel betrayed by their teammate? For example, does Cyril feel betrayed by Dmitry, or </a:t>
            </a:r>
            <a:r>
              <a:rPr lang="en-US" sz="1200" dirty="0" err="1">
                <a:effectLst/>
                <a:latin typeface="+mj-lt"/>
                <a:ea typeface="SimSun" panose="02010600030101010101" pitchFamily="2" charset="-122"/>
                <a:cs typeface="Times New Roman" panose="02020603050405020304" pitchFamily="18" charset="0"/>
              </a:rPr>
              <a:t>Bodana</a:t>
            </a:r>
            <a:r>
              <a:rPr lang="en-US" sz="1200" dirty="0">
                <a:effectLst/>
                <a:latin typeface="+mj-lt"/>
                <a:ea typeface="SimSun" panose="02010600030101010101" pitchFamily="2" charset="-122"/>
                <a:cs typeface="Times New Roman" panose="02020603050405020304" pitchFamily="18" charset="0"/>
              </a:rPr>
              <a:t> by Anastasia? </a:t>
            </a:r>
            <a:r>
              <a:rPr lang="en-US" sz="1200" i="1" dirty="0">
                <a:effectLst/>
                <a:latin typeface="+mj-lt"/>
                <a:ea typeface="SimSun" panose="02010600030101010101" pitchFamily="2" charset="-122"/>
                <a:cs typeface="Times New Roman" panose="02020603050405020304" pitchFamily="18" charset="0"/>
              </a:rPr>
              <a:t>[Participants share experiences]. </a:t>
            </a:r>
          </a:p>
          <a:p>
            <a:pPr>
              <a:spcAft>
                <a:spcPts val="2400"/>
              </a:spcAft>
              <a:buFont typeface="Symbol" panose="05050102010706020507" pitchFamily="18" charset="2"/>
              <a:buNone/>
            </a:pPr>
            <a:endParaRPr lang="en-US" sz="1200" dirty="0">
              <a:latin typeface="+mj-lt"/>
              <a:ea typeface="SimSun" panose="02010600030101010101" pitchFamily="2" charset="-122"/>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2400"/>
              </a:spcAft>
              <a:buClrTx/>
              <a:buSzTx/>
              <a:buFont typeface="Symbol" panose="05050102010706020507" pitchFamily="18" charset="2"/>
              <a:buNone/>
              <a:tabLst/>
              <a:defRPr/>
            </a:pPr>
            <a:r>
              <a:rPr lang="en-US" sz="1200" dirty="0">
                <a:latin typeface="+mj-lt"/>
                <a:ea typeface="SimSun" panose="02010600030101010101" pitchFamily="2" charset="-122"/>
                <a:cs typeface="Times New Roman" panose="02020603050405020304" pitchFamily="18" charset="0"/>
              </a:rPr>
              <a:t>Did you have any side channel discussions? In person or by text?</a:t>
            </a:r>
            <a:r>
              <a:rPr lang="en-US" sz="1200" i="1" dirty="0">
                <a:effectLst/>
                <a:latin typeface="+mj-lt"/>
                <a:ea typeface="SimSun" panose="02010600030101010101" pitchFamily="2" charset="-122"/>
                <a:cs typeface="Times New Roman" panose="02020603050405020304" pitchFamily="18" charset="0"/>
              </a:rPr>
              <a:t> [Participants share experiences]. </a:t>
            </a:r>
            <a:r>
              <a:rPr lang="en-US" sz="1200" i="0" dirty="0">
                <a:effectLst/>
                <a:latin typeface="+mj-lt"/>
                <a:ea typeface="SimSun" panose="02010600030101010101" pitchFamily="2" charset="-122"/>
                <a:cs typeface="Times New Roman" panose="02020603050405020304" pitchFamily="18" charset="0"/>
              </a:rPr>
              <a:t>Side channel conversations, where 2 or more characters have a discussion without the others, tend to favor coalition formation where characters form alliances at the expense of others. </a:t>
            </a:r>
          </a:p>
          <a:p>
            <a:pPr>
              <a:spcAft>
                <a:spcPts val="2400"/>
              </a:spcAft>
              <a:buFont typeface="Symbol" panose="05050102010706020507" pitchFamily="18" charset="2"/>
              <a:buNone/>
            </a:pPr>
            <a:endParaRPr lang="en-US" sz="1200" dirty="0">
              <a:latin typeface="+mj-lt"/>
              <a:ea typeface="SimSun" panose="02010600030101010101" pitchFamily="2" charset="-122"/>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2400"/>
              </a:spcAft>
              <a:buClrTx/>
              <a:buSzTx/>
              <a:buFont typeface="Symbol" panose="05050102010706020507" pitchFamily="18" charset="2"/>
              <a:buNone/>
              <a:tabLst/>
              <a:defRPr/>
            </a:pPr>
            <a:r>
              <a:rPr lang="en-US" sz="1200" dirty="0">
                <a:latin typeface="+mj-lt"/>
                <a:ea typeface="SimSun" panose="02010600030101010101" pitchFamily="2" charset="-122"/>
                <a:cs typeface="Times New Roman" panose="02020603050405020304" pitchFamily="18" charset="0"/>
              </a:rPr>
              <a:t>On that note, did any coalitions form? Between whom and against whom? </a:t>
            </a:r>
            <a:r>
              <a:rPr lang="en-US" sz="1200" i="1" dirty="0">
                <a:effectLst/>
                <a:latin typeface="+mj-lt"/>
                <a:ea typeface="SimSun" panose="02010600030101010101" pitchFamily="2" charset="-122"/>
                <a:cs typeface="Times New Roman" panose="02020603050405020304" pitchFamily="18" charset="0"/>
              </a:rPr>
              <a:t>[Participants share experiences]. </a:t>
            </a:r>
            <a:r>
              <a:rPr lang="en-US" sz="1200" i="0" dirty="0">
                <a:effectLst/>
                <a:latin typeface="+mj-lt"/>
                <a:ea typeface="SimSun" panose="02010600030101010101" pitchFamily="2" charset="-122"/>
                <a:cs typeface="Times New Roman" panose="02020603050405020304" pitchFamily="18" charset="0"/>
              </a:rPr>
              <a:t>Cyril, Dmitry, and Anastasia could gang up on </a:t>
            </a:r>
            <a:r>
              <a:rPr lang="en-US" sz="1200" i="0" dirty="0" err="1">
                <a:effectLst/>
                <a:latin typeface="+mj-lt"/>
                <a:ea typeface="SimSun" panose="02010600030101010101" pitchFamily="2" charset="-122"/>
                <a:cs typeface="Times New Roman" panose="02020603050405020304" pitchFamily="18" charset="0"/>
              </a:rPr>
              <a:t>Bodana</a:t>
            </a:r>
            <a:r>
              <a:rPr lang="en-US" sz="1200" i="0" dirty="0">
                <a:effectLst/>
                <a:latin typeface="+mj-lt"/>
                <a:ea typeface="SimSun" panose="02010600030101010101" pitchFamily="2" charset="-122"/>
                <a:cs typeface="Times New Roman" panose="02020603050405020304" pitchFamily="18" charset="0"/>
              </a:rPr>
              <a:t>. Or everybody else could gang up on Cyril.  </a:t>
            </a:r>
          </a:p>
          <a:p>
            <a:pPr>
              <a:spcAft>
                <a:spcPts val="2400"/>
              </a:spcAft>
              <a:buFont typeface="Symbol" panose="05050102010706020507" pitchFamily="18" charset="2"/>
              <a:buNone/>
            </a:pPr>
            <a:endParaRPr lang="en-US" sz="1200" dirty="0">
              <a:latin typeface="+mj-lt"/>
              <a:ea typeface="SimSun" panose="02010600030101010101" pitchFamily="2" charset="-122"/>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2400"/>
              </a:spcAft>
              <a:buClrTx/>
              <a:buSzTx/>
              <a:buFont typeface="Symbol" panose="05050102010706020507" pitchFamily="18" charset="2"/>
              <a:buNone/>
              <a:tabLst/>
              <a:defRPr/>
            </a:pPr>
            <a:r>
              <a:rPr lang="en-US" sz="1200" dirty="0">
                <a:latin typeface="+mj-lt"/>
                <a:ea typeface="SimSun" panose="02010600030101010101" pitchFamily="2" charset="-122"/>
                <a:cs typeface="Times New Roman" panose="02020603050405020304" pitchFamily="18" charset="0"/>
              </a:rPr>
              <a:t>What did players do to try to get each other fired?</a:t>
            </a:r>
            <a:r>
              <a:rPr lang="en-US" sz="1200" i="1" dirty="0">
                <a:effectLst/>
                <a:latin typeface="+mj-lt"/>
                <a:ea typeface="SimSun" panose="02010600030101010101" pitchFamily="2" charset="-122"/>
                <a:cs typeface="Times New Roman" panose="02020603050405020304" pitchFamily="18" charset="0"/>
              </a:rPr>
              <a:t> [Participants share experiences]. </a:t>
            </a:r>
            <a:r>
              <a:rPr lang="en-US" sz="1200" i="0" dirty="0">
                <a:effectLst/>
                <a:latin typeface="+mj-lt"/>
                <a:ea typeface="SimSun" panose="02010600030101010101" pitchFamily="2" charset="-122"/>
                <a:cs typeface="Times New Roman" panose="02020603050405020304" pitchFamily="18" charset="0"/>
              </a:rPr>
              <a:t>It’s high risk for </a:t>
            </a:r>
            <a:r>
              <a:rPr lang="en-US" sz="1200" i="0" dirty="0" err="1">
                <a:effectLst/>
                <a:latin typeface="+mj-lt"/>
                <a:ea typeface="SimSun" panose="02010600030101010101" pitchFamily="2" charset="-122"/>
                <a:cs typeface="Times New Roman" panose="02020603050405020304" pitchFamily="18" charset="0"/>
              </a:rPr>
              <a:t>Bodana</a:t>
            </a:r>
            <a:r>
              <a:rPr lang="en-US" sz="1200" i="0" dirty="0">
                <a:effectLst/>
                <a:latin typeface="+mj-lt"/>
                <a:ea typeface="SimSun" panose="02010600030101010101" pitchFamily="2" charset="-122"/>
                <a:cs typeface="Times New Roman" panose="02020603050405020304" pitchFamily="18" charset="0"/>
              </a:rPr>
              <a:t> and Cyril to try to push each other out of the company. They make just get themselves fired by Dmitry, who doesn’t have much tolerance for such behavior. Or, it just might work. </a:t>
            </a:r>
          </a:p>
          <a:p>
            <a:pPr>
              <a:spcAft>
                <a:spcPts val="2400"/>
              </a:spcAft>
              <a:buFont typeface="Symbol" panose="05050102010706020507" pitchFamily="18" charset="2"/>
              <a:buNone/>
            </a:pPr>
            <a:endParaRPr lang="en-US" sz="1200" dirty="0">
              <a:effectLst/>
              <a:latin typeface="+mj-lt"/>
              <a:ea typeface="SimSun" panose="02010600030101010101" pitchFamily="2" charset="-122"/>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2400"/>
              </a:spcAft>
              <a:buClrTx/>
              <a:buSzTx/>
              <a:buFont typeface="Symbol" panose="05050102010706020507" pitchFamily="18" charset="2"/>
              <a:buNone/>
              <a:tabLst/>
              <a:defRPr/>
            </a:pPr>
            <a:r>
              <a:rPr lang="en-US" sz="1200" dirty="0">
                <a:effectLst/>
                <a:latin typeface="+mj-lt"/>
                <a:ea typeface="SimSun" panose="02010600030101010101" pitchFamily="2" charset="-122"/>
                <a:cs typeface="Times New Roman" panose="02020603050405020304" pitchFamily="18" charset="0"/>
              </a:rPr>
              <a:t>Who lied to whom about what?</a:t>
            </a:r>
            <a:r>
              <a:rPr lang="en-US" sz="1200" i="1" dirty="0">
                <a:effectLst/>
                <a:latin typeface="+mj-lt"/>
                <a:ea typeface="SimSun" panose="02010600030101010101" pitchFamily="2" charset="-122"/>
                <a:cs typeface="Times New Roman" panose="02020603050405020304" pitchFamily="18" charset="0"/>
              </a:rPr>
              <a:t> [Participants share experiences]. </a:t>
            </a:r>
            <a:r>
              <a:rPr lang="en-US" sz="1200" i="0" dirty="0">
                <a:effectLst/>
                <a:latin typeface="+mj-lt"/>
                <a:ea typeface="SimSun" panose="02010600030101010101" pitchFamily="2" charset="-122"/>
                <a:cs typeface="Times New Roman" panose="02020603050405020304" pitchFamily="18" charset="0"/>
              </a:rPr>
              <a:t>If you were </a:t>
            </a:r>
            <a:r>
              <a:rPr lang="en-US" sz="1200" i="0" dirty="0" err="1">
                <a:effectLst/>
                <a:latin typeface="+mj-lt"/>
                <a:ea typeface="SimSun" panose="02010600030101010101" pitchFamily="2" charset="-122"/>
                <a:cs typeface="Times New Roman" panose="02020603050405020304" pitchFamily="18" charset="0"/>
              </a:rPr>
              <a:t>Bodana</a:t>
            </a:r>
            <a:r>
              <a:rPr lang="en-US" sz="1200" i="0" dirty="0">
                <a:effectLst/>
                <a:latin typeface="+mj-lt"/>
                <a:ea typeface="SimSun" panose="02010600030101010101" pitchFamily="2" charset="-122"/>
                <a:cs typeface="Times New Roman" panose="02020603050405020304" pitchFamily="18" charset="0"/>
              </a:rPr>
              <a:t>, sorry we set you up. Your character wants to prevent Cyril and Dmitry from finding out she and Anastasia used company equipment and time to create </a:t>
            </a:r>
            <a:r>
              <a:rPr lang="en-US" sz="1200" i="0" dirty="0" err="1">
                <a:effectLst/>
                <a:latin typeface="+mj-lt"/>
                <a:ea typeface="SimSun" panose="02010600030101010101" pitchFamily="2" charset="-122"/>
                <a:cs typeface="Times New Roman" panose="02020603050405020304" pitchFamily="18" charset="0"/>
              </a:rPr>
              <a:t>Tetromino</a:t>
            </a:r>
            <a:r>
              <a:rPr lang="en-US" sz="1200" i="0" dirty="0">
                <a:effectLst/>
                <a:latin typeface="+mj-lt"/>
                <a:ea typeface="SimSun" panose="02010600030101010101" pitchFamily="2" charset="-122"/>
                <a:cs typeface="Times New Roman" panose="02020603050405020304" pitchFamily="18" charset="0"/>
              </a:rPr>
              <a:t>, so that they can start their own video game company as a backup plan. But Dmitry already knows you used company time due to secret tracking software, making this option impossible. </a:t>
            </a:r>
          </a:p>
          <a:p>
            <a:pPr marL="0" marR="0" lvl="0" indent="0" algn="l" defTabSz="914400" rtl="0" eaLnBrk="1" fontAlgn="auto" latinLnBrk="0" hangingPunct="1">
              <a:lnSpc>
                <a:spcPct val="100000"/>
              </a:lnSpc>
              <a:spcBef>
                <a:spcPts val="0"/>
              </a:spcBef>
              <a:spcAft>
                <a:spcPts val="2400"/>
              </a:spcAft>
              <a:buClrTx/>
              <a:buSzTx/>
              <a:buFont typeface="Symbol" panose="05050102010706020507" pitchFamily="18" charset="2"/>
              <a:buNone/>
              <a:tabLst/>
              <a:defRPr/>
            </a:pPr>
            <a:endParaRPr lang="en-US" sz="1200" i="0" dirty="0">
              <a:effectLst/>
              <a:latin typeface="+mj-lt"/>
              <a:ea typeface="SimSun" panose="02010600030101010101" pitchFamily="2" charset="-122"/>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2400"/>
              </a:spcAft>
              <a:buClrTx/>
              <a:buSzTx/>
              <a:buFont typeface="Symbol" panose="05050102010706020507" pitchFamily="18" charset="2"/>
              <a:buNone/>
              <a:tabLst/>
              <a:defRPr/>
            </a:pPr>
            <a:r>
              <a:rPr lang="en-US" sz="1200" b="1" i="0" dirty="0">
                <a:effectLst/>
                <a:latin typeface="+mj-lt"/>
                <a:ea typeface="SimSun" panose="02010600030101010101" pitchFamily="2" charset="-122"/>
                <a:cs typeface="Times New Roman" panose="02020603050405020304" pitchFamily="18" charset="0"/>
              </a:rPr>
              <a:t>References re negotiating in teams</a:t>
            </a:r>
          </a:p>
          <a:p>
            <a:pPr marL="0" marR="0" lvl="0" indent="0" algn="l" defTabSz="914400" rtl="0" eaLnBrk="1" fontAlgn="auto" latinLnBrk="0" hangingPunct="1">
              <a:lnSpc>
                <a:spcPct val="100000"/>
              </a:lnSpc>
              <a:spcBef>
                <a:spcPts val="0"/>
              </a:spcBef>
              <a:spcAft>
                <a:spcPts val="2400"/>
              </a:spcAft>
              <a:buClrTx/>
              <a:buSzTx/>
              <a:buFont typeface="Symbol" panose="05050102010706020507" pitchFamily="18" charset="2"/>
              <a:buNone/>
              <a:tabLst/>
              <a:defRPr/>
            </a:pPr>
            <a:endParaRPr lang="en-US" sz="1200" i="0" dirty="0">
              <a:effectLst/>
              <a:latin typeface="+mj-lt"/>
              <a:ea typeface="SimSun" panose="02010600030101010101" pitchFamily="2" charset="-122"/>
              <a:cs typeface="Times New Roman" panose="02020603050405020304" pitchFamily="18" charset="0"/>
            </a:endParaRPr>
          </a:p>
          <a:p>
            <a:pPr marL="0" marR="0" indent="0" algn="l" defTabSz="914400" rtl="0" eaLnBrk="1" fontAlgn="auto" latinLnBrk="0" hangingPunct="1">
              <a:lnSpc>
                <a:spcPct val="100000"/>
              </a:lnSpc>
              <a:spcBef>
                <a:spcPts val="0"/>
              </a:spcBef>
              <a:spcAft>
                <a:spcPts val="0"/>
              </a:spcAft>
              <a:buClrTx/>
              <a:buSzTx/>
              <a:buFontTx/>
              <a:buNone/>
              <a:tabLst/>
              <a:defRPr/>
            </a:pPr>
            <a:r>
              <a:rPr lang="en-SG" sz="1200" kern="1200" dirty="0">
                <a:solidFill>
                  <a:schemeClr val="tx1"/>
                </a:solidFill>
                <a:effectLst/>
                <a:latin typeface="+mn-lt"/>
                <a:ea typeface="+mn-ea"/>
                <a:cs typeface="+mn-cs"/>
              </a:rPr>
              <a:t>Thompson, L., E., Peterson, S. W., Brodt. S. (1996). Team negotiation: An examination of integrative and distributive bargaining. </a:t>
            </a:r>
            <a:r>
              <a:rPr lang="en-SG" sz="1200" i="1" kern="1200" dirty="0">
                <a:solidFill>
                  <a:schemeClr val="tx1"/>
                </a:solidFill>
                <a:effectLst/>
                <a:latin typeface="+mn-lt"/>
                <a:ea typeface="+mn-ea"/>
                <a:cs typeface="+mn-cs"/>
              </a:rPr>
              <a:t>Journal of Personality and Social Psychology, 70(1)</a:t>
            </a:r>
            <a:r>
              <a:rPr lang="en-SG" sz="1200" kern="1200" dirty="0">
                <a:solidFill>
                  <a:schemeClr val="tx1"/>
                </a:solidFill>
                <a:effectLst/>
                <a:latin typeface="+mn-lt"/>
                <a:ea typeface="+mn-ea"/>
                <a:cs typeface="+mn-cs"/>
              </a:rPr>
              <a:t>, 66–78.</a:t>
            </a: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2400"/>
              </a:spcAft>
              <a:buClrTx/>
              <a:buSzTx/>
              <a:buFont typeface="Symbol" panose="05050102010706020507" pitchFamily="18" charset="2"/>
              <a:buNone/>
              <a:tabLst/>
              <a:defRPr/>
            </a:pPr>
            <a:endParaRPr lang="en-US" sz="1200" i="0" dirty="0">
              <a:effectLst/>
              <a:latin typeface="+mj-lt"/>
              <a:ea typeface="SimSun" panose="02010600030101010101" pitchFamily="2" charset="-122"/>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2400"/>
              </a:spcAft>
              <a:buClrTx/>
              <a:buSzTx/>
              <a:buFont typeface="Symbol" panose="05050102010706020507" pitchFamily="18" charset="2"/>
              <a:buNone/>
              <a:tabLst/>
              <a:defRPr/>
            </a:pPr>
            <a:r>
              <a:rPr lang="en-US" sz="1200" b="1" i="0" dirty="0">
                <a:effectLst/>
                <a:latin typeface="+mj-lt"/>
                <a:ea typeface="SimSun" panose="02010600030101010101" pitchFamily="2" charset="-122"/>
                <a:cs typeface="Times New Roman" panose="02020603050405020304" pitchFamily="18" charset="0"/>
              </a:rPr>
              <a:t>References on individual vs group incentives</a:t>
            </a:r>
          </a:p>
          <a:p>
            <a:endParaRPr lang="en-SG" sz="1200" i="0" dirty="0"/>
          </a:p>
          <a:p>
            <a:r>
              <a:rPr lang="en-SG" sz="1200" kern="1200" dirty="0">
                <a:solidFill>
                  <a:schemeClr val="tx1"/>
                </a:solidFill>
                <a:effectLst/>
                <a:latin typeface="+mn-lt"/>
                <a:ea typeface="+mn-ea"/>
                <a:cs typeface="+mn-cs"/>
              </a:rPr>
              <a:t>Bertrand, M., &amp; Mullainathan, S. (2001). Are CEOs rewarded for luck? The ones without principals are. </a:t>
            </a:r>
            <a:r>
              <a:rPr lang="en-SG" sz="1200" i="1" kern="1200" dirty="0">
                <a:solidFill>
                  <a:schemeClr val="tx1"/>
                </a:solidFill>
                <a:effectLst/>
                <a:latin typeface="+mn-lt"/>
                <a:ea typeface="+mn-ea"/>
                <a:cs typeface="+mn-cs"/>
              </a:rPr>
              <a:t>Quarterly Journal of Economics, 116</a:t>
            </a:r>
            <a:r>
              <a:rPr lang="en-SG" sz="1200" kern="1200" dirty="0">
                <a:solidFill>
                  <a:schemeClr val="tx1"/>
                </a:solidFill>
                <a:effectLst/>
                <a:latin typeface="+mn-lt"/>
                <a:ea typeface="+mn-ea"/>
                <a:cs typeface="+mn-cs"/>
              </a:rPr>
              <a:t>, 901–932</a:t>
            </a:r>
            <a:endParaRPr lang="en-US" sz="1200" kern="1200" dirty="0">
              <a:solidFill>
                <a:schemeClr val="tx1"/>
              </a:solidFill>
              <a:effectLst/>
              <a:latin typeface="+mn-lt"/>
              <a:ea typeface="+mn-ea"/>
              <a:cs typeface="+mn-cs"/>
            </a:endParaRPr>
          </a:p>
          <a:p>
            <a:r>
              <a:rPr lang="en-SG" dirty="0">
                <a:effectLst/>
              </a:rPr>
              <a:t>http://m.qje.oxfordjournals.org/content/116/3/901.abstract</a:t>
            </a:r>
          </a:p>
          <a:p>
            <a:pPr marL="0" marR="0" lvl="0" indent="0" algn="l" defTabSz="914400" rtl="0" eaLnBrk="1" fontAlgn="auto" latinLnBrk="0" hangingPunct="1">
              <a:lnSpc>
                <a:spcPct val="100000"/>
              </a:lnSpc>
              <a:spcBef>
                <a:spcPts val="0"/>
              </a:spcBef>
              <a:spcAft>
                <a:spcPts val="2400"/>
              </a:spcAft>
              <a:buClrTx/>
              <a:buSzTx/>
              <a:buFont typeface="Symbol" panose="05050102010706020507" pitchFamily="18" charset="2"/>
              <a:buNone/>
              <a:tabLst/>
              <a:defRPr/>
            </a:pPr>
            <a:endParaRPr lang="en-SG"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2400"/>
              </a:spcAft>
              <a:buClrTx/>
              <a:buSzTx/>
              <a:buFont typeface="Symbol" panose="05050102010706020507" pitchFamily="18" charset="2"/>
              <a:buNone/>
              <a:tabLst/>
              <a:defRPr/>
            </a:pPr>
            <a:r>
              <a:rPr lang="en-SG" sz="1200" kern="1200" dirty="0">
                <a:solidFill>
                  <a:schemeClr val="tx1"/>
                </a:solidFill>
                <a:effectLst/>
                <a:latin typeface="+mn-lt"/>
                <a:ea typeface="+mn-ea"/>
                <a:cs typeface="+mn-cs"/>
              </a:rPr>
              <a:t>Jensen, M. C., &amp; Meckling, W.H. (1976). Theory of the firm: Managerial </a:t>
            </a:r>
            <a:r>
              <a:rPr lang="en-SG" sz="1200" kern="1200" dirty="0" err="1">
                <a:solidFill>
                  <a:schemeClr val="tx1"/>
                </a:solidFill>
                <a:effectLst/>
                <a:latin typeface="+mn-lt"/>
                <a:ea typeface="+mn-ea"/>
                <a:cs typeface="+mn-cs"/>
              </a:rPr>
              <a:t>behavior</a:t>
            </a:r>
            <a:r>
              <a:rPr lang="en-SG" sz="1200" kern="1200" dirty="0">
                <a:solidFill>
                  <a:schemeClr val="tx1"/>
                </a:solidFill>
                <a:effectLst/>
                <a:latin typeface="+mn-lt"/>
                <a:ea typeface="+mn-ea"/>
                <a:cs typeface="+mn-cs"/>
              </a:rPr>
              <a:t>, agency costs and ownership structure. </a:t>
            </a:r>
            <a:r>
              <a:rPr lang="en-SG" sz="1200" i="1" kern="1200" dirty="0">
                <a:solidFill>
                  <a:schemeClr val="tx1"/>
                </a:solidFill>
                <a:effectLst/>
                <a:latin typeface="+mn-lt"/>
                <a:ea typeface="+mn-ea"/>
                <a:cs typeface="+mn-cs"/>
              </a:rPr>
              <a:t>Journal of Financial Economics, 3(4)</a:t>
            </a:r>
            <a:r>
              <a:rPr lang="en-SG" sz="1200" kern="1200" dirty="0">
                <a:solidFill>
                  <a:schemeClr val="tx1"/>
                </a:solidFill>
                <a:effectLst/>
                <a:latin typeface="+mn-lt"/>
                <a:ea typeface="+mn-ea"/>
                <a:cs typeface="+mn-cs"/>
              </a:rPr>
              <a:t>, 305-360. </a:t>
            </a: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2400"/>
              </a:spcAft>
              <a:buClrTx/>
              <a:buSzTx/>
              <a:buFont typeface="Symbol" panose="05050102010706020507" pitchFamily="18" charset="2"/>
              <a:buNone/>
              <a:tabLst/>
              <a:defRPr/>
            </a:pPr>
            <a:endParaRPr lang="en-US" sz="1200" b="1" i="0" dirty="0">
              <a:effectLst/>
              <a:latin typeface="+mj-lt"/>
              <a:ea typeface="SimSun" panose="02010600030101010101" pitchFamily="2" charset="-122"/>
              <a:cs typeface="Times New Roman" panose="02020603050405020304" pitchFamily="18" charset="0"/>
            </a:endParaRPr>
          </a:p>
          <a:p>
            <a:r>
              <a:rPr lang="en-SG" sz="1200" kern="1200" dirty="0">
                <a:solidFill>
                  <a:schemeClr val="tx1"/>
                </a:solidFill>
                <a:effectLst/>
                <a:latin typeface="+mn-lt"/>
                <a:ea typeface="+mn-ea"/>
                <a:cs typeface="+mn-cs"/>
              </a:rPr>
              <a:t>Rutherford, R., Springer, T. &amp; </a:t>
            </a:r>
            <a:r>
              <a:rPr lang="en-SG" sz="1200" kern="1200" dirty="0" err="1">
                <a:solidFill>
                  <a:schemeClr val="tx1"/>
                </a:solidFill>
                <a:effectLst/>
                <a:latin typeface="+mn-lt"/>
                <a:ea typeface="+mn-ea"/>
                <a:cs typeface="+mn-cs"/>
              </a:rPr>
              <a:t>Yavas</a:t>
            </a:r>
            <a:r>
              <a:rPr lang="en-SG" sz="1200" kern="1200" dirty="0">
                <a:solidFill>
                  <a:schemeClr val="tx1"/>
                </a:solidFill>
                <a:effectLst/>
                <a:latin typeface="+mn-lt"/>
                <a:ea typeface="+mn-ea"/>
                <a:cs typeface="+mn-cs"/>
              </a:rPr>
              <a:t>, A. (2005). Conflicts between principals and agents: evidence from residential brokerage. </a:t>
            </a:r>
            <a:r>
              <a:rPr lang="en-SG" sz="1200" i="1" kern="1200" dirty="0">
                <a:solidFill>
                  <a:schemeClr val="tx1"/>
                </a:solidFill>
                <a:effectLst/>
                <a:latin typeface="+mn-lt"/>
                <a:ea typeface="+mn-ea"/>
                <a:cs typeface="+mn-cs"/>
              </a:rPr>
              <a:t>Journal of Financial Economics, 76,</a:t>
            </a:r>
            <a:r>
              <a:rPr lang="en-SG" sz="1200" kern="1200" dirty="0">
                <a:solidFill>
                  <a:schemeClr val="tx1"/>
                </a:solidFill>
                <a:effectLst/>
                <a:latin typeface="+mn-lt"/>
                <a:ea typeface="+mn-ea"/>
                <a:cs typeface="+mn-cs"/>
              </a:rPr>
              <a:t> 627-665.</a:t>
            </a: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2400"/>
              </a:spcAft>
              <a:buClrTx/>
              <a:buSzTx/>
              <a:buFont typeface="Symbol" panose="05050102010706020507" pitchFamily="18" charset="2"/>
              <a:buNone/>
              <a:tabLst/>
              <a:defRPr/>
            </a:pPr>
            <a:endParaRPr lang="en-US" sz="1200" b="1" i="0" dirty="0">
              <a:effectLst/>
              <a:latin typeface="+mj-lt"/>
              <a:ea typeface="SimSun" panose="02010600030101010101" pitchFamily="2" charset="-122"/>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2400"/>
              </a:spcAft>
              <a:buClrTx/>
              <a:buSzTx/>
              <a:buFont typeface="Symbol" panose="05050102010706020507" pitchFamily="18" charset="2"/>
              <a:buNone/>
              <a:tabLst/>
              <a:defRPr/>
            </a:pPr>
            <a:r>
              <a:rPr lang="en-US" sz="1200" b="1" i="0" dirty="0">
                <a:effectLst/>
                <a:latin typeface="+mj-lt"/>
                <a:ea typeface="SimSun" panose="02010600030101010101" pitchFamily="2" charset="-122"/>
                <a:cs typeface="Times New Roman" panose="02020603050405020304" pitchFamily="18" charset="0"/>
              </a:rPr>
              <a:t>References re coalitions</a:t>
            </a:r>
          </a:p>
          <a:p>
            <a:pPr marL="0" marR="0" lvl="0" indent="0" algn="l" defTabSz="914400" rtl="0" eaLnBrk="1" fontAlgn="auto" latinLnBrk="0" hangingPunct="1">
              <a:lnSpc>
                <a:spcPct val="100000"/>
              </a:lnSpc>
              <a:spcBef>
                <a:spcPts val="0"/>
              </a:spcBef>
              <a:spcAft>
                <a:spcPts val="2400"/>
              </a:spcAft>
              <a:buClrTx/>
              <a:buSzTx/>
              <a:buFont typeface="Symbol" panose="05050102010706020507" pitchFamily="18" charset="2"/>
              <a:buNone/>
              <a:tabLst/>
              <a:defRPr/>
            </a:pPr>
            <a:endParaRPr lang="en-US" sz="1200" i="0" dirty="0">
              <a:effectLst/>
              <a:latin typeface="+mj-lt"/>
              <a:ea typeface="SimSun" panose="02010600030101010101" pitchFamily="2" charset="-122"/>
              <a:cs typeface="Times New Roman" panose="02020603050405020304" pitchFamily="18" charset="0"/>
            </a:endParaRPr>
          </a:p>
          <a:p>
            <a:r>
              <a:rPr lang="en-US" dirty="0"/>
              <a:t>Bäck, H., &amp; Dumont, P. (2008). Making the first move. </a:t>
            </a:r>
            <a:r>
              <a:rPr lang="en-US" i="1" dirty="0"/>
              <a:t>Public Choice, 135</a:t>
            </a:r>
            <a:r>
              <a:rPr lang="en-US" dirty="0"/>
              <a:t>(3–4), 353–373. https://doi.org/10.1007/s11127- 007-9267-5</a:t>
            </a:r>
            <a:endParaRPr lang="en-US" sz="1200" baseline="0" dirty="0"/>
          </a:p>
          <a:p>
            <a:endParaRPr lang="en-US" sz="1200" baseline="0" dirty="0"/>
          </a:p>
          <a:p>
            <a:r>
              <a:rPr lang="en-US" dirty="0"/>
              <a:t>Baron, D. P., &amp; </a:t>
            </a:r>
            <a:r>
              <a:rPr lang="en-US" dirty="0" err="1"/>
              <a:t>Ferejohn</a:t>
            </a:r>
            <a:r>
              <a:rPr lang="en-US" dirty="0"/>
              <a:t>, J. A. (1989). Bargaining in legislatures. </a:t>
            </a:r>
            <a:r>
              <a:rPr lang="en-US" i="1" dirty="0"/>
              <a:t>The American Political Science Review, 83</a:t>
            </a:r>
            <a:r>
              <a:rPr lang="en-US" dirty="0"/>
              <a:t>(4), 1181-1206.</a:t>
            </a:r>
            <a:endParaRPr lang="en-US" sz="1200" baseline="0" dirty="0"/>
          </a:p>
          <a:p>
            <a:endParaRPr lang="en-US" sz="1200" baseline="0" dirty="0"/>
          </a:p>
          <a:p>
            <a:r>
              <a:rPr lang="en-US" dirty="0" err="1"/>
              <a:t>Beersma</a:t>
            </a:r>
            <a:r>
              <a:rPr lang="en-US" dirty="0"/>
              <a:t>, B., &amp; de Dreu, C. K. W. (2002). Integrative and distributive negotiation in small groups: Effects of task structure, decision rule, and social motive. </a:t>
            </a:r>
            <a:r>
              <a:rPr lang="en-US" i="1" dirty="0"/>
              <a:t>Organizational Behavior and Human Decision Processes, 87</a:t>
            </a:r>
            <a:r>
              <a:rPr lang="en-US" dirty="0"/>
              <a:t>(2), 227-252.</a:t>
            </a:r>
            <a:endParaRPr lang="en-US" sz="1200" baseline="0" dirty="0"/>
          </a:p>
          <a:p>
            <a:endParaRPr lang="en-US" sz="1200" baseline="0" dirty="0"/>
          </a:p>
          <a:p>
            <a:pPr>
              <a:lnSpc>
                <a:spcPct val="107000"/>
              </a:lnSpc>
              <a:spcAft>
                <a:spcPts val="800"/>
              </a:spcAft>
            </a:pPr>
            <a:r>
              <a:rPr lang="en-US" sz="1800" dirty="0">
                <a:effectLst/>
                <a:latin typeface="Calibri" panose="020F0502020204030204" pitchFamily="34" charset="0"/>
                <a:ea typeface="Calibri" panose="020F0502020204030204" pitchFamily="34" charset="0"/>
                <a:cs typeface="Arial" panose="020B0604020202020204" pitchFamily="34" charset="0"/>
              </a:rPr>
              <a:t>Block, P. (1987). </a:t>
            </a:r>
            <a:r>
              <a:rPr lang="en-US" sz="1800" i="1" dirty="0">
                <a:effectLst/>
                <a:latin typeface="Calibri" panose="020F0502020204030204" pitchFamily="34" charset="0"/>
                <a:ea typeface="Calibri" panose="020F0502020204030204" pitchFamily="34" charset="0"/>
                <a:cs typeface="Arial" panose="020B0604020202020204" pitchFamily="34" charset="0"/>
              </a:rPr>
              <a:t>The Empowered Manager: Positive Political Skills at Work</a:t>
            </a:r>
            <a:r>
              <a:rPr lang="en-US" sz="1800" dirty="0">
                <a:effectLst/>
                <a:latin typeface="Calibri" panose="020F0502020204030204" pitchFamily="34" charset="0"/>
                <a:ea typeface="Calibri" panose="020F0502020204030204" pitchFamily="34" charset="0"/>
                <a:cs typeface="Arial" panose="020B0604020202020204" pitchFamily="34" charset="0"/>
              </a:rPr>
              <a:t>. San Francisco: Jossey-Bass Publishers. </a:t>
            </a:r>
            <a:endParaRPr lang="en-SG" sz="1800" dirty="0">
              <a:effectLst/>
              <a:latin typeface="Calibri" panose="020F0502020204030204" pitchFamily="34" charset="0"/>
              <a:ea typeface="Calibri" panose="020F0502020204030204" pitchFamily="34" charset="0"/>
              <a:cs typeface="Arial" panose="020B0604020202020204" pitchFamily="34" charset="0"/>
            </a:endParaRPr>
          </a:p>
          <a:p>
            <a:endParaRPr lang="en-US" sz="1200" baseline="0" dirty="0"/>
          </a:p>
          <a:p>
            <a:r>
              <a:rPr lang="en-US" sz="1800" b="0" dirty="0">
                <a:solidFill>
                  <a:srgbClr val="333333"/>
                </a:solidFill>
                <a:effectLst/>
                <a:latin typeface="Calibri" panose="020F0502020204030204" pitchFamily="34" charset="0"/>
                <a:ea typeface="Calibri" panose="020F0502020204030204" pitchFamily="34" charset="0"/>
                <a:cs typeface="Times New Roman" panose="02020603050405020304" pitchFamily="18" charset="0"/>
              </a:rPr>
              <a:t>Brion, S.</a:t>
            </a:r>
            <a:r>
              <a:rPr lang="en-US" sz="1800" b="0" dirty="0">
                <a:solidFill>
                  <a:srgbClr val="333333"/>
                </a:solidFill>
                <a:effectLst/>
                <a:latin typeface="Calibri" panose="020F0502020204030204" pitchFamily="34" charset="0"/>
                <a:ea typeface="Calibri" panose="020F0502020204030204" pitchFamily="34" charset="0"/>
                <a:cs typeface="Calibri" panose="020F0502020204030204" pitchFamily="34" charset="0"/>
              </a:rPr>
              <a:t>, </a:t>
            </a:r>
            <a:r>
              <a:rPr lang="en-US" sz="1800" b="0" dirty="0">
                <a:solidFill>
                  <a:srgbClr val="333333"/>
                </a:solidFill>
                <a:effectLst/>
                <a:latin typeface="Calibri" panose="020F0502020204030204" pitchFamily="34" charset="0"/>
                <a:ea typeface="Calibri" panose="020F0502020204030204" pitchFamily="34" charset="0"/>
                <a:cs typeface="Times New Roman" panose="02020603050405020304" pitchFamily="18" charset="0"/>
              </a:rPr>
              <a:t>&amp; Anderson, C. (2013). The loss of power: how illusions of alliance contribute to powerholders’ downfall. </a:t>
            </a:r>
            <a:r>
              <a:rPr lang="en-US" sz="1800" b="0" i="1" dirty="0">
                <a:solidFill>
                  <a:srgbClr val="333333"/>
                </a:solidFill>
                <a:effectLst/>
                <a:latin typeface="Calibri" panose="020F0502020204030204" pitchFamily="34" charset="0"/>
                <a:ea typeface="Calibri" panose="020F0502020204030204" pitchFamily="34" charset="0"/>
                <a:cs typeface="Calibri" panose="020F0502020204030204" pitchFamily="34" charset="0"/>
              </a:rPr>
              <a:t>Organizational Behavior and Human Decision Processes, 121, 129–139.</a:t>
            </a:r>
            <a:r>
              <a:rPr lang="en-US" sz="1800" b="0" i="1" dirty="0">
                <a:solidFill>
                  <a:srgbClr val="333333"/>
                </a:solidFill>
                <a:effectLst/>
                <a:latin typeface="Calibri" panose="020F0502020204030204" pitchFamily="34" charset="0"/>
                <a:ea typeface="Calibri" panose="020F0502020204030204" pitchFamily="34" charset="0"/>
                <a:cs typeface="Times New Roman" panose="02020603050405020304" pitchFamily="18" charset="0"/>
              </a:rPr>
              <a:t> </a:t>
            </a:r>
          </a:p>
          <a:p>
            <a:endParaRPr lang="en-US" sz="1800" b="0" i="1" dirty="0">
              <a:solidFill>
                <a:srgbClr val="333333"/>
              </a:solidFill>
              <a:effectLst/>
              <a:latin typeface="Calibri" panose="020F0502020204030204" pitchFamily="34" charset="0"/>
              <a:cs typeface="Times New Roman" panose="02020603050405020304" pitchFamily="18" charset="0"/>
            </a:endParaRPr>
          </a:p>
          <a:p>
            <a:r>
              <a:rPr lang="en-US" dirty="0" err="1"/>
              <a:t>Caplow</a:t>
            </a:r>
            <a:r>
              <a:rPr lang="en-US" dirty="0"/>
              <a:t>, T. (1956). A theory of coalitions in the triad. </a:t>
            </a:r>
            <a:r>
              <a:rPr lang="en-US" i="1" dirty="0"/>
              <a:t>American Sociological Review, 21</a:t>
            </a:r>
            <a:r>
              <a:rPr lang="en-US" dirty="0"/>
              <a:t>(4), 489–493. https://doi.org/10.2307/ 2088718 </a:t>
            </a:r>
            <a:endParaRPr lang="en-US" sz="1200" baseline="0" dirty="0"/>
          </a:p>
          <a:p>
            <a:endParaRPr lang="en-US" sz="1200" baseline="0" dirty="0"/>
          </a:p>
          <a:p>
            <a:r>
              <a:rPr lang="en-US" dirty="0" err="1"/>
              <a:t>Chertkoff</a:t>
            </a:r>
            <a:r>
              <a:rPr lang="en-US" dirty="0"/>
              <a:t>, J. M. (1966). The effects of probability of future success on coalition formation. </a:t>
            </a:r>
            <a:r>
              <a:rPr lang="en-US" i="1" dirty="0"/>
              <a:t>Journal of Experimental Social Psychology, 2</a:t>
            </a:r>
            <a:r>
              <a:rPr lang="en-US" dirty="0"/>
              <a:t>(3), 265–277. https://doi.org/10.1016/0022- 1031(66)90083-7</a:t>
            </a:r>
            <a:endParaRPr lang="en-US" sz="1200" baseline="0" dirty="0"/>
          </a:p>
          <a:p>
            <a:endParaRPr lang="en-US" sz="1200" baseline="0" dirty="0"/>
          </a:p>
          <a:p>
            <a:r>
              <a:rPr lang="en-US" dirty="0" err="1"/>
              <a:t>Chertkoff</a:t>
            </a:r>
            <a:r>
              <a:rPr lang="en-US" dirty="0"/>
              <a:t>, J. M., &amp; Braden, J. L. (1974). Effects of experience and bargaining restrictions on coalition formation. </a:t>
            </a:r>
            <a:r>
              <a:rPr lang="en-US" i="1" dirty="0"/>
              <a:t>Journal of Personality and Social Psychology, 30</a:t>
            </a:r>
            <a:r>
              <a:rPr lang="en-US" dirty="0"/>
              <a:t>(1), 169–177. https:// doi.org/10.1037/h0036615</a:t>
            </a:r>
            <a:endParaRPr lang="en-US" sz="1200" baseline="0" dirty="0"/>
          </a:p>
          <a:p>
            <a:endParaRPr lang="en-US" sz="1200" baseline="0" dirty="0"/>
          </a:p>
          <a:p>
            <a:r>
              <a:rPr lang="en-SG" dirty="0" err="1"/>
              <a:t>Diermeier</a:t>
            </a:r>
            <a:r>
              <a:rPr lang="en-SG" dirty="0"/>
              <a:t>, D. (2006). Coalition government. In </a:t>
            </a:r>
            <a:r>
              <a:rPr lang="en-SG" i="1" dirty="0"/>
              <a:t>Oxford Handbook of Political Economy</a:t>
            </a:r>
            <a:r>
              <a:rPr lang="en-SG" dirty="0"/>
              <a:t>, ed. B. Weingast and D. Wittman. New York: Oxford University Press. </a:t>
            </a:r>
          </a:p>
          <a:p>
            <a:endParaRPr lang="en-SG" dirty="0"/>
          </a:p>
          <a:p>
            <a:r>
              <a:rPr lang="en-SG" dirty="0" err="1"/>
              <a:t>Diermeier</a:t>
            </a:r>
            <a:r>
              <a:rPr lang="en-SG" dirty="0"/>
              <a:t>, D., &amp; </a:t>
            </a:r>
            <a:r>
              <a:rPr lang="en-SG" dirty="0" err="1"/>
              <a:t>Gailmard</a:t>
            </a:r>
            <a:r>
              <a:rPr lang="en-SG" dirty="0"/>
              <a:t>, S. (2006). Self-Interest, Inequality, and Entitlement in Majoritarian Decision-Making. </a:t>
            </a:r>
            <a:r>
              <a:rPr lang="en-SG" i="1" dirty="0"/>
              <a:t>Quarterly Journal of Political Science, 1</a:t>
            </a:r>
            <a:r>
              <a:rPr lang="en-SG" dirty="0"/>
              <a:t>(4), 327-350. </a:t>
            </a:r>
          </a:p>
          <a:p>
            <a:endParaRPr lang="en-SG" dirty="0"/>
          </a:p>
          <a:p>
            <a:r>
              <a:rPr lang="en-SG" dirty="0" err="1"/>
              <a:t>Diermeier</a:t>
            </a:r>
            <a:r>
              <a:rPr lang="en-SG" dirty="0"/>
              <a:t>, D., &amp; Merlo, A. (2000). Government turnover in parliamentary democracies. </a:t>
            </a:r>
            <a:r>
              <a:rPr lang="en-SG" i="1" dirty="0"/>
              <a:t>Journal of Economic Theory, 94</a:t>
            </a:r>
            <a:r>
              <a:rPr lang="en-SG" dirty="0"/>
              <a:t>, 46-79. </a:t>
            </a:r>
          </a:p>
          <a:p>
            <a:endParaRPr lang="en-SG" dirty="0"/>
          </a:p>
          <a:p>
            <a:r>
              <a:rPr lang="en-SG" dirty="0" err="1"/>
              <a:t>Diermeier</a:t>
            </a:r>
            <a:r>
              <a:rPr lang="en-SG" dirty="0"/>
              <a:t>, D., Eraslan, H., &amp; Merlo, A. (2003). A structural model of government formation. </a:t>
            </a:r>
            <a:r>
              <a:rPr lang="en-SG" i="1" dirty="0" err="1"/>
              <a:t>Econometrica</a:t>
            </a:r>
            <a:r>
              <a:rPr lang="en-SG" i="1" dirty="0"/>
              <a:t>, 71</a:t>
            </a:r>
            <a:r>
              <a:rPr lang="en-SG" dirty="0"/>
              <a:t>(1), 27-70. </a:t>
            </a:r>
            <a:endParaRPr lang="en-US" sz="1200" baseline="0" dirty="0"/>
          </a:p>
          <a:p>
            <a:endParaRPr lang="en-US" sz="1200"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sz="1800" b="0" dirty="0" err="1">
                <a:effectLst/>
                <a:latin typeface="Times New Roman" panose="02020603050405020304" pitchFamily="18" charset="0"/>
                <a:ea typeface="Times New Roman" panose="02020603050405020304" pitchFamily="18" charset="0"/>
              </a:rPr>
              <a:t>Diermeier</a:t>
            </a:r>
            <a:r>
              <a:rPr lang="en-GB" sz="1800" b="0" dirty="0">
                <a:effectLst/>
                <a:latin typeface="Times New Roman" panose="02020603050405020304" pitchFamily="18" charset="0"/>
                <a:ea typeface="Times New Roman" panose="02020603050405020304" pitchFamily="18" charset="0"/>
              </a:rPr>
              <a:t>, D., </a:t>
            </a:r>
            <a:r>
              <a:rPr lang="en-GB" sz="1800" b="0" dirty="0" err="1">
                <a:effectLst/>
                <a:latin typeface="Times New Roman" panose="02020603050405020304" pitchFamily="18" charset="0"/>
                <a:ea typeface="Times New Roman" panose="02020603050405020304" pitchFamily="18" charset="0"/>
              </a:rPr>
              <a:t>Swaab</a:t>
            </a:r>
            <a:r>
              <a:rPr lang="en-GB" sz="1800" b="0" dirty="0">
                <a:effectLst/>
                <a:latin typeface="Times New Roman" panose="02020603050405020304" pitchFamily="18" charset="0"/>
                <a:ea typeface="Times New Roman" panose="02020603050405020304" pitchFamily="18" charset="0"/>
              </a:rPr>
              <a:t>, R.I., Medvec, V., &amp; Kern, M.C. (2008). The micro-dynamics of coalition formation. </a:t>
            </a:r>
            <a:r>
              <a:rPr lang="en-GB" sz="1800" b="0" i="1" dirty="0">
                <a:effectLst/>
                <a:latin typeface="Times New Roman" panose="02020603050405020304" pitchFamily="18" charset="0"/>
                <a:ea typeface="Times New Roman" panose="02020603050405020304" pitchFamily="18" charset="0"/>
              </a:rPr>
              <a:t>Political Research Quarterly</a:t>
            </a:r>
            <a:r>
              <a:rPr lang="en-GB" sz="1800" b="0" dirty="0">
                <a:effectLst/>
                <a:latin typeface="Times New Roman" panose="02020603050405020304" pitchFamily="18" charset="0"/>
                <a:ea typeface="Times New Roman" panose="02020603050405020304" pitchFamily="18" charset="0"/>
              </a:rPr>
              <a:t>, 61, 484-501. </a:t>
            </a:r>
            <a:endParaRPr lang="en-SG" sz="1800" b="0" dirty="0">
              <a:effectLst/>
              <a:latin typeface="Times New Roman" panose="02020603050405020304" pitchFamily="18" charset="0"/>
              <a:ea typeface="Times New Roman" panose="02020603050405020304" pitchFamily="18" charset="0"/>
            </a:endParaRPr>
          </a:p>
          <a:p>
            <a:endParaRPr lang="en-US" sz="1200" baseline="0" dirty="0"/>
          </a:p>
          <a:p>
            <a:pPr>
              <a:lnSpc>
                <a:spcPct val="107000"/>
              </a:lnSpc>
              <a:spcAft>
                <a:spcPts val="800"/>
              </a:spcAft>
            </a:pPr>
            <a:r>
              <a:rPr lang="en-US" sz="1800" dirty="0">
                <a:effectLst/>
                <a:latin typeface="Calibri" panose="020F0502020204030204" pitchFamily="34" charset="0"/>
                <a:ea typeface="Calibri" panose="020F0502020204030204" pitchFamily="34" charset="0"/>
                <a:cs typeface="Arial" panose="020B0604020202020204" pitchFamily="34" charset="0"/>
              </a:rPr>
              <a:t>DeLuca, J.M. (1992).  </a:t>
            </a:r>
            <a:r>
              <a:rPr lang="en-US" sz="1800" i="1" dirty="0">
                <a:effectLst/>
                <a:latin typeface="Calibri" panose="020F0502020204030204" pitchFamily="34" charset="0"/>
                <a:ea typeface="Calibri" panose="020F0502020204030204" pitchFamily="34" charset="0"/>
                <a:cs typeface="Arial" panose="020B0604020202020204" pitchFamily="34" charset="0"/>
              </a:rPr>
              <a:t>Political Savvy: Systematic Approaches to Leadership behind-the-Scenes</a:t>
            </a:r>
            <a:r>
              <a:rPr lang="en-US" sz="1800" dirty="0">
                <a:effectLst/>
                <a:latin typeface="Calibri" panose="020F0502020204030204" pitchFamily="34" charset="0"/>
                <a:ea typeface="Calibri" panose="020F0502020204030204" pitchFamily="34" charset="0"/>
                <a:cs typeface="Arial" panose="020B0604020202020204" pitchFamily="34" charset="0"/>
              </a:rPr>
              <a:t>. Horsham: LRP Publications. </a:t>
            </a:r>
            <a:endParaRPr lang="en-SG" sz="1800" dirty="0">
              <a:effectLst/>
              <a:latin typeface="Calibri" panose="020F0502020204030204" pitchFamily="34" charset="0"/>
              <a:ea typeface="Calibri" panose="020F0502020204030204" pitchFamily="34" charset="0"/>
              <a:cs typeface="Arial" panose="020B0604020202020204" pitchFamily="34" charset="0"/>
            </a:endParaRPr>
          </a:p>
          <a:p>
            <a:endParaRPr lang="en-US" sz="1200" baseline="0" dirty="0"/>
          </a:p>
          <a:p>
            <a:r>
              <a:rPr lang="en-US" sz="1200" dirty="0">
                <a:solidFill>
                  <a:srgbClr val="000000"/>
                </a:solidFill>
                <a:effectLst/>
                <a:latin typeface="Times New Roman" panose="02020603050405020304" pitchFamily="18" charset="0"/>
                <a:ea typeface="Times New Roman" panose="02020603050405020304" pitchFamily="18" charset="0"/>
              </a:rPr>
              <a:t>Falcão, H. (2010). </a:t>
            </a:r>
            <a:r>
              <a:rPr lang="en-US" sz="1200" i="1" dirty="0">
                <a:solidFill>
                  <a:srgbClr val="000000"/>
                </a:solidFill>
                <a:effectLst/>
                <a:latin typeface="Times New Roman" panose="02020603050405020304" pitchFamily="18" charset="0"/>
                <a:ea typeface="Times New Roman" panose="02020603050405020304" pitchFamily="18" charset="0"/>
              </a:rPr>
              <a:t>Value Negotiation: How to Finally Get the Win- Win Right. </a:t>
            </a:r>
            <a:r>
              <a:rPr lang="en-US" sz="1200" dirty="0">
                <a:solidFill>
                  <a:srgbClr val="000000"/>
                </a:solidFill>
                <a:effectLst/>
                <a:latin typeface="Times New Roman" panose="02020603050405020304" pitchFamily="18" charset="0"/>
                <a:ea typeface="Times New Roman" panose="02020603050405020304" pitchFamily="18" charset="0"/>
              </a:rPr>
              <a:t>Singapore: Prentice Hall. </a:t>
            </a:r>
          </a:p>
          <a:p>
            <a:endParaRPr lang="en-US" sz="1200" dirty="0">
              <a:solidFill>
                <a:srgbClr val="000000"/>
              </a:solidFill>
              <a:effectLst/>
              <a:latin typeface="Times New Roman" panose="02020603050405020304" pitchFamily="18" charset="0"/>
              <a:ea typeface="Times New Roman" panose="02020603050405020304" pitchFamily="18" charset="0"/>
            </a:endParaRPr>
          </a:p>
          <a:p>
            <a:r>
              <a:rPr lang="en-US" sz="1200" kern="1200" dirty="0">
                <a:solidFill>
                  <a:schemeClr val="tx1"/>
                </a:solidFill>
                <a:effectLst/>
                <a:latin typeface="+mn-lt"/>
                <a:ea typeface="+mn-ea"/>
                <a:cs typeface="+mn-cs"/>
              </a:rPr>
              <a:t>Galinsky, A. D. (2004). Should you make the first offer? </a:t>
            </a:r>
            <a:r>
              <a:rPr lang="en-US" sz="1200" i="1" kern="1200" dirty="0">
                <a:solidFill>
                  <a:schemeClr val="tx1"/>
                </a:solidFill>
                <a:effectLst/>
                <a:latin typeface="+mn-lt"/>
                <a:ea typeface="+mn-ea"/>
                <a:cs typeface="+mn-cs"/>
              </a:rPr>
              <a:t>Negotiation, 7</a:t>
            </a:r>
            <a:r>
              <a:rPr lang="en-US" sz="1200" kern="1200" dirty="0">
                <a:solidFill>
                  <a:schemeClr val="tx1"/>
                </a:solidFill>
                <a:effectLst/>
                <a:latin typeface="+mn-lt"/>
                <a:ea typeface="+mn-ea"/>
                <a:cs typeface="+mn-cs"/>
              </a:rPr>
              <a:t>, pp. 1-4. </a:t>
            </a:r>
          </a:p>
          <a:p>
            <a:r>
              <a:rPr lang="en-US" sz="1200" kern="1200" dirty="0">
                <a:solidFill>
                  <a:schemeClr val="tx1"/>
                </a:solidFill>
                <a:effectLst/>
                <a:latin typeface="+mn-lt"/>
                <a:ea typeface="+mn-ea"/>
                <a:cs typeface="+mn-cs"/>
              </a:rPr>
              <a:t> </a:t>
            </a:r>
          </a:p>
          <a:p>
            <a:r>
              <a:rPr lang="en-US" dirty="0"/>
              <a:t>Gamson, W. A. (1961). A theory of coalition formation. </a:t>
            </a:r>
            <a:r>
              <a:rPr lang="en-US" i="1" dirty="0"/>
              <a:t>American Sociological Review, 26</a:t>
            </a:r>
            <a:r>
              <a:rPr lang="en-US" dirty="0"/>
              <a:t>(3), 373–382. https://doi.org/10.1257/ aer.90.4.1072 </a:t>
            </a:r>
          </a:p>
          <a:p>
            <a:endParaRPr lang="en-US" dirty="0"/>
          </a:p>
          <a:p>
            <a:r>
              <a:rPr lang="en-US" dirty="0"/>
              <a:t>Gamson, W. A. (1961). An experimental test of a theory of coalition formation. </a:t>
            </a:r>
            <a:r>
              <a:rPr lang="en-US" i="1" dirty="0"/>
              <a:t>American Sociological Review, 26</a:t>
            </a:r>
            <a:r>
              <a:rPr lang="en-US" i="0" dirty="0"/>
              <a:t>(</a:t>
            </a:r>
            <a:r>
              <a:rPr lang="en-US" dirty="0"/>
              <a:t>4), 565– 573. https://doi.org/10.2307/2090255 </a:t>
            </a:r>
          </a:p>
          <a:p>
            <a:endParaRPr lang="en-US" dirty="0"/>
          </a:p>
          <a:p>
            <a:r>
              <a:rPr lang="en-US" dirty="0"/>
              <a:t>Gamson, W. A. (1964). Experimental studies of coalition formation. </a:t>
            </a:r>
            <a:r>
              <a:rPr lang="en-US" i="1" dirty="0"/>
              <a:t>Advances in Experimental Social Psychology</a:t>
            </a:r>
            <a:r>
              <a:rPr lang="en-SG" dirty="0"/>
              <a:t>, 1, 81–110. https://doi.org/10.1016/S0065-2601(08)60049-0</a:t>
            </a:r>
            <a:endParaRPr lang="en-US" sz="1200" i="1" kern="1200" dirty="0">
              <a:solidFill>
                <a:schemeClr val="tx1"/>
              </a:solidFill>
              <a:effectLst/>
              <a:latin typeface="+mn-lt"/>
              <a:ea typeface="+mn-ea"/>
              <a:cs typeface="+mn-cs"/>
            </a:endParaRP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Gunia, B. C., </a:t>
            </a:r>
            <a:r>
              <a:rPr lang="en-US" sz="1200" kern="1200" dirty="0" err="1">
                <a:solidFill>
                  <a:schemeClr val="tx1"/>
                </a:solidFill>
                <a:effectLst/>
                <a:latin typeface="+mn-lt"/>
                <a:ea typeface="+mn-ea"/>
                <a:cs typeface="+mn-cs"/>
              </a:rPr>
              <a:t>Swaab</a:t>
            </a:r>
            <a:r>
              <a:rPr lang="en-US" sz="1200" kern="1200" dirty="0">
                <a:solidFill>
                  <a:schemeClr val="tx1"/>
                </a:solidFill>
                <a:effectLst/>
                <a:latin typeface="+mn-lt"/>
                <a:ea typeface="+mn-ea"/>
                <a:cs typeface="+mn-cs"/>
              </a:rPr>
              <a:t>, R. I., Sivanathan, N. &amp; Galinsky, A. D. (2013). The remarkable robustness of the first-offer effect: Across cultures, power, and issues. </a:t>
            </a:r>
            <a:r>
              <a:rPr lang="en-US" sz="1200" i="1" kern="1200" dirty="0">
                <a:solidFill>
                  <a:schemeClr val="tx1"/>
                </a:solidFill>
                <a:effectLst/>
                <a:latin typeface="+mn-lt"/>
                <a:ea typeface="+mn-ea"/>
                <a:cs typeface="+mn-cs"/>
              </a:rPr>
              <a:t>Personality and Social Psychology Bulletin, 39</a:t>
            </a:r>
            <a:r>
              <a:rPr lang="en-US" sz="1200" kern="1200" dirty="0">
                <a:solidFill>
                  <a:schemeClr val="tx1"/>
                </a:solidFill>
                <a:effectLst/>
                <a:latin typeface="+mn-lt"/>
                <a:ea typeface="+mn-ea"/>
                <a:cs typeface="+mn-cs"/>
              </a:rPr>
              <a:t>, 1547 – 1558. </a:t>
            </a:r>
          </a:p>
          <a:p>
            <a:r>
              <a:rPr lang="en-US" sz="1200" kern="1200" dirty="0">
                <a:solidFill>
                  <a:schemeClr val="tx1"/>
                </a:solidFill>
                <a:effectLst/>
                <a:latin typeface="+mn-lt"/>
                <a:ea typeface="+mn-ea"/>
                <a:cs typeface="+mn-cs"/>
              </a:rPr>
              <a:t> </a:t>
            </a:r>
          </a:p>
          <a:p>
            <a:r>
              <a:rPr lang="en-GB" sz="1800" dirty="0">
                <a:effectLst/>
                <a:latin typeface="Times New Roman" panose="02020603050405020304" pitchFamily="18" charset="0"/>
                <a:ea typeface="Times New Roman" panose="02020603050405020304" pitchFamily="18" charset="0"/>
              </a:rPr>
              <a:t>Huffaker, D., </a:t>
            </a:r>
            <a:r>
              <a:rPr lang="en-GB" sz="1800" dirty="0" err="1">
                <a:effectLst/>
                <a:latin typeface="Times New Roman" panose="02020603050405020304" pitchFamily="18" charset="0"/>
                <a:ea typeface="Times New Roman" panose="02020603050405020304" pitchFamily="18" charset="0"/>
              </a:rPr>
              <a:t>Swaab</a:t>
            </a:r>
            <a:r>
              <a:rPr lang="en-GB" sz="1800" dirty="0">
                <a:effectLst/>
                <a:latin typeface="Times New Roman" panose="02020603050405020304" pitchFamily="18" charset="0"/>
                <a:ea typeface="Times New Roman" panose="02020603050405020304" pitchFamily="18" charset="0"/>
              </a:rPr>
              <a:t>, R.I., &amp; </a:t>
            </a:r>
            <a:r>
              <a:rPr lang="en-GB" sz="1800" dirty="0" err="1">
                <a:effectLst/>
                <a:latin typeface="Times New Roman" panose="02020603050405020304" pitchFamily="18" charset="0"/>
                <a:ea typeface="Times New Roman" panose="02020603050405020304" pitchFamily="18" charset="0"/>
              </a:rPr>
              <a:t>Diermeier</a:t>
            </a:r>
            <a:r>
              <a:rPr lang="en-GB" sz="1800" dirty="0">
                <a:effectLst/>
                <a:latin typeface="Times New Roman" panose="02020603050405020304" pitchFamily="18" charset="0"/>
                <a:ea typeface="Times New Roman" panose="02020603050405020304" pitchFamily="18" charset="0"/>
              </a:rPr>
              <a:t>, D. (2011). The language of coalition formation in online multiparty </a:t>
            </a:r>
            <a:r>
              <a:rPr lang="en-GB" sz="1800" b="0" dirty="0">
                <a:effectLst/>
                <a:latin typeface="Times New Roman" panose="02020603050405020304" pitchFamily="18" charset="0"/>
                <a:ea typeface="Times New Roman" panose="02020603050405020304" pitchFamily="18" charset="0"/>
              </a:rPr>
              <a:t>negotiations. </a:t>
            </a:r>
            <a:r>
              <a:rPr lang="en-GB" sz="1800" b="0" i="1" dirty="0">
                <a:effectLst/>
                <a:latin typeface="Times New Roman" panose="02020603050405020304" pitchFamily="18" charset="0"/>
                <a:ea typeface="Times New Roman" panose="02020603050405020304" pitchFamily="18" charset="0"/>
              </a:rPr>
              <a:t>Journal of Language and Social Psychology, 30, 66-81.</a:t>
            </a:r>
            <a:endParaRPr lang="en-US" sz="1200" b="0" i="1" baseline="0" dirty="0">
              <a:effectLst/>
              <a:latin typeface="Times New Roman" panose="02020603050405020304" pitchFamily="18" charset="0"/>
              <a:ea typeface="Times New Roman" panose="02020603050405020304" pitchFamily="18" charset="0"/>
            </a:endParaRPr>
          </a:p>
          <a:p>
            <a:endParaRPr lang="en-US" sz="1200" baseline="0" dirty="0"/>
          </a:p>
          <a:p>
            <a:r>
              <a:rPr lang="en-US" dirty="0"/>
              <a:t>Kahan, J. P., &amp; Rapoport, A. (1984). </a:t>
            </a:r>
            <a:r>
              <a:rPr lang="en-US" i="1" dirty="0"/>
              <a:t>Theories of coalition formation</a:t>
            </a:r>
            <a:r>
              <a:rPr lang="en-US" dirty="0"/>
              <a:t>. New York: Erlbaum</a:t>
            </a:r>
            <a:r>
              <a:rPr lang="en-US" sz="1200" baseline="0" dirty="0"/>
              <a:t>.</a:t>
            </a:r>
          </a:p>
          <a:p>
            <a:endParaRPr lang="en-US" b="0" i="0" dirty="0">
              <a:solidFill>
                <a:srgbClr val="666666"/>
              </a:solidFill>
              <a:effectLst/>
              <a:latin typeface="Nexus Sans Pro"/>
            </a:endParaRPr>
          </a:p>
          <a:p>
            <a:r>
              <a:rPr lang="en-US" b="0" i="0" dirty="0">
                <a:solidFill>
                  <a:srgbClr val="666666"/>
                </a:solidFill>
                <a:effectLst/>
                <a:latin typeface="Nexus Sans Pro"/>
              </a:rPr>
              <a:t>Kern, M. C., Brett, J. M., Weingart, L. R., &amp; Eck, C. S. (2020). The “fixed” pie perception and strategy in dyadic versus multiparty negotiations. </a:t>
            </a:r>
            <a:r>
              <a:rPr lang="en-US" b="0" i="1" dirty="0">
                <a:solidFill>
                  <a:srgbClr val="666666"/>
                </a:solidFill>
                <a:effectLst/>
                <a:latin typeface="Nexus Sans Pro"/>
              </a:rPr>
              <a:t>Organizational Behavior and Human Decision Processes</a:t>
            </a:r>
            <a:r>
              <a:rPr lang="en-US" b="0" i="0" dirty="0">
                <a:solidFill>
                  <a:srgbClr val="666666"/>
                </a:solidFill>
                <a:effectLst/>
                <a:latin typeface="Nexus Sans Pro"/>
              </a:rPr>
              <a:t>, </a:t>
            </a:r>
            <a:r>
              <a:rPr lang="en-US" b="0" i="1" dirty="0">
                <a:solidFill>
                  <a:srgbClr val="666666"/>
                </a:solidFill>
                <a:effectLst/>
                <a:latin typeface="Nexus Sans Pro"/>
              </a:rPr>
              <a:t>157</a:t>
            </a:r>
            <a:r>
              <a:rPr lang="en-US" b="0" i="0" dirty="0">
                <a:solidFill>
                  <a:srgbClr val="666666"/>
                </a:solidFill>
                <a:effectLst/>
                <a:latin typeface="Nexus Sans Pro"/>
              </a:rPr>
              <a:t>, 143-158. https://doi.org/10.1016/j.obhdp.2020.01.001</a:t>
            </a:r>
          </a:p>
          <a:p>
            <a:endParaRPr lang="en-US" sz="1200" baseline="0" dirty="0"/>
          </a:p>
          <a:p>
            <a:r>
              <a:rPr lang="en-US" dirty="0" err="1"/>
              <a:t>Komorita</a:t>
            </a:r>
            <a:r>
              <a:rPr lang="en-US" dirty="0"/>
              <a:t>, S. S. (1984). Coalition bargaining. </a:t>
            </a:r>
            <a:r>
              <a:rPr lang="en-US" i="1" dirty="0"/>
              <a:t>Advances in Experimental Social Psychology, 18</a:t>
            </a:r>
            <a:r>
              <a:rPr lang="en-US" dirty="0"/>
              <a:t>(1), 183–245. https://doi.org/ 10.1016/S0065-2601(08)60145-8 </a:t>
            </a:r>
          </a:p>
          <a:p>
            <a:endParaRPr lang="en-US" dirty="0"/>
          </a:p>
          <a:p>
            <a:r>
              <a:rPr lang="en-US" dirty="0" err="1"/>
              <a:t>Komorita</a:t>
            </a:r>
            <a:r>
              <a:rPr lang="en-US" dirty="0"/>
              <a:t>, S. S., Aquino, K. F., &amp; Ellis, A. L. (1989). Coalition bargaining: A comparison of theories based on allocation norms and theories based on bargaining strength. </a:t>
            </a:r>
            <a:r>
              <a:rPr lang="en-US" i="1" dirty="0"/>
              <a:t>Social Psychology Quarterly, 52</a:t>
            </a:r>
            <a:r>
              <a:rPr lang="en-US" dirty="0"/>
              <a:t>(3), 183–196. https://doi. org/10.2307/2786713 </a:t>
            </a:r>
          </a:p>
          <a:p>
            <a:endParaRPr lang="en-US" dirty="0"/>
          </a:p>
          <a:p>
            <a:r>
              <a:rPr lang="en-US" dirty="0" err="1"/>
              <a:t>Komorita</a:t>
            </a:r>
            <a:r>
              <a:rPr lang="en-US" dirty="0"/>
              <a:t>, S. S., &amp; </a:t>
            </a:r>
            <a:r>
              <a:rPr lang="en-US" dirty="0" err="1"/>
              <a:t>Chertkoff</a:t>
            </a:r>
            <a:r>
              <a:rPr lang="en-US" dirty="0"/>
              <a:t>, J. M. (1973). A bargaining theory of coalition formation. </a:t>
            </a:r>
            <a:r>
              <a:rPr lang="en-US" i="1" dirty="0"/>
              <a:t>Psychological Review, 80</a:t>
            </a:r>
            <a:r>
              <a:rPr lang="en-US" dirty="0"/>
              <a:t>(3), 149–162. https://doi.org/10.1037/h0034341 K</a:t>
            </a:r>
          </a:p>
          <a:p>
            <a:endParaRPr lang="en-US" dirty="0"/>
          </a:p>
          <a:p>
            <a:r>
              <a:rPr lang="en-US" dirty="0" err="1"/>
              <a:t>Komorita</a:t>
            </a:r>
            <a:r>
              <a:rPr lang="en-US" dirty="0"/>
              <a:t>, S. S., &amp; Meek, D. D. (1978). Generality and validity of some theories of coalition formation. </a:t>
            </a:r>
            <a:r>
              <a:rPr lang="en-US" i="1" dirty="0"/>
              <a:t>Journal of Personality and Social Psychology</a:t>
            </a:r>
            <a:r>
              <a:rPr lang="en-US" dirty="0"/>
              <a:t>, 36(4), 392–404. https:// doi.org/10.1037//0022-3514.36.4.392 </a:t>
            </a:r>
          </a:p>
          <a:p>
            <a:endParaRPr lang="en-US" dirty="0"/>
          </a:p>
          <a:p>
            <a:r>
              <a:rPr lang="en-US" dirty="0" err="1"/>
              <a:t>Komorita</a:t>
            </a:r>
            <a:r>
              <a:rPr lang="en-US" dirty="0"/>
              <a:t>, S. S., &amp; Parks, C. D. (1995). Interpersonal relations: Mixed-motive interaction. </a:t>
            </a:r>
            <a:r>
              <a:rPr lang="en-US" i="1" dirty="0"/>
              <a:t>Annual Review of Psychology, 46</a:t>
            </a:r>
            <a:r>
              <a:rPr lang="en-US" dirty="0"/>
              <a:t>, 183–20</a:t>
            </a:r>
            <a:endParaRPr lang="en-US" sz="1200" baseline="0" dirty="0"/>
          </a:p>
          <a:p>
            <a:endParaRPr lang="en-US" sz="1200" baseline="0" dirty="0"/>
          </a:p>
          <a:p>
            <a:r>
              <a:rPr lang="en-US" dirty="0"/>
              <a:t>Kravitz, D. A. (1981). Effects of resources and alternatives on coalition formation. </a:t>
            </a:r>
            <a:r>
              <a:rPr lang="en-US" i="1" dirty="0"/>
              <a:t>Journal of Personality and Social Psychology, 41</a:t>
            </a:r>
            <a:r>
              <a:rPr lang="en-US" dirty="0"/>
              <a:t>(1), 87–98</a:t>
            </a:r>
            <a:r>
              <a:rPr lang="en-US" sz="1200" baseline="0" dirty="0"/>
              <a:t>. </a:t>
            </a:r>
          </a:p>
          <a:p>
            <a:endParaRPr lang="en-US" sz="1200" baseline="0" dirty="0"/>
          </a:p>
          <a:p>
            <a:pPr>
              <a:lnSpc>
                <a:spcPct val="107000"/>
              </a:lnSpc>
              <a:spcAft>
                <a:spcPts val="800"/>
              </a:spcAft>
            </a:pPr>
            <a:r>
              <a:rPr lang="en-US" sz="1800" dirty="0">
                <a:solidFill>
                  <a:srgbClr val="333333"/>
                </a:solidFill>
                <a:effectLst/>
                <a:latin typeface="Calibri" panose="020F0502020204030204" pitchFamily="34" charset="0"/>
                <a:ea typeface="Calibri" panose="020F0502020204030204" pitchFamily="34" charset="0"/>
                <a:cs typeface="Calibri" panose="020F0502020204030204" pitchFamily="34" charset="0"/>
              </a:rPr>
              <a:t>Mannix, E.A. </a:t>
            </a:r>
            <a:r>
              <a:rPr lang="en-SG" sz="1800" dirty="0">
                <a:effectLst/>
                <a:latin typeface="Calibri" panose="020F0502020204030204" pitchFamily="34" charset="0"/>
                <a:ea typeface="Calibri" panose="020F0502020204030204" pitchFamily="34" charset="0"/>
                <a:cs typeface="Times New Roman" panose="02020603050405020304" pitchFamily="18" charset="0"/>
              </a:rPr>
              <a:t>(</a:t>
            </a:r>
            <a:r>
              <a:rPr lang="en-SG" sz="1800" b="0" dirty="0">
                <a:effectLst/>
                <a:latin typeface="Calibri" panose="020F0502020204030204" pitchFamily="34" charset="0"/>
                <a:ea typeface="Calibri" panose="020F0502020204030204" pitchFamily="34" charset="0"/>
                <a:cs typeface="Times New Roman" panose="02020603050405020304" pitchFamily="18" charset="0"/>
              </a:rPr>
              <a:t>1993)</a:t>
            </a:r>
            <a:r>
              <a:rPr lang="en-SG" sz="1800" dirty="0">
                <a:effectLst/>
                <a:latin typeface="Calibri" panose="020F0502020204030204" pitchFamily="34" charset="0"/>
                <a:ea typeface="Calibri" panose="020F0502020204030204" pitchFamily="34" charset="0"/>
                <a:cs typeface="Times New Roman" panose="02020603050405020304" pitchFamily="18" charset="0"/>
              </a:rPr>
              <a:t>. The influence of power, distribution norms and task meeting structure on resource allocation in small group negotiation. </a:t>
            </a:r>
            <a:r>
              <a:rPr lang="en-SG" sz="1800" i="1" dirty="0">
                <a:effectLst/>
                <a:latin typeface="Calibri" panose="020F0502020204030204" pitchFamily="34" charset="0"/>
                <a:ea typeface="Calibri" panose="020F0502020204030204" pitchFamily="34" charset="0"/>
                <a:cs typeface="Times New Roman" panose="02020603050405020304" pitchFamily="18" charset="0"/>
              </a:rPr>
              <a:t>International Journal of Conflict Management, 4, </a:t>
            </a:r>
            <a:r>
              <a:rPr lang="en-SG" sz="1800" i="0" dirty="0">
                <a:effectLst/>
                <a:latin typeface="Calibri" panose="020F0502020204030204" pitchFamily="34" charset="0"/>
                <a:ea typeface="Calibri" panose="020F0502020204030204" pitchFamily="34" charset="0"/>
                <a:cs typeface="Times New Roman" panose="02020603050405020304" pitchFamily="18" charset="0"/>
              </a:rPr>
              <a:t>5–23.</a:t>
            </a:r>
            <a:r>
              <a:rPr lang="en-SG" sz="1800" i="1" dirty="0">
                <a:effectLst/>
                <a:latin typeface="Calibri" panose="020F0502020204030204" pitchFamily="34" charset="0"/>
                <a:ea typeface="Calibri" panose="020F0502020204030204" pitchFamily="34" charset="0"/>
                <a:cs typeface="Times New Roman" panose="02020603050405020304" pitchFamily="18" charset="0"/>
              </a:rPr>
              <a:t> </a:t>
            </a:r>
          </a:p>
          <a:p>
            <a:pPr>
              <a:lnSpc>
                <a:spcPct val="107000"/>
              </a:lnSpc>
              <a:spcAft>
                <a:spcPts val="800"/>
              </a:spcAft>
            </a:pPr>
            <a:endParaRPr lang="en-SG" sz="1800" i="1" dirty="0">
              <a:solidFill>
                <a:srgbClr val="333333"/>
              </a:solidFill>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US" sz="1800" i="0" dirty="0">
                <a:solidFill>
                  <a:srgbClr val="333333"/>
                </a:solidFill>
                <a:effectLst/>
                <a:latin typeface="Calibri" panose="020F0502020204030204" pitchFamily="34" charset="0"/>
                <a:ea typeface="Calibri" panose="020F0502020204030204" pitchFamily="34" charset="0"/>
                <a:cs typeface="Calibri" panose="020F0502020204030204" pitchFamily="34" charset="0"/>
              </a:rPr>
              <a:t>Mannix, E.A. </a:t>
            </a:r>
            <a:r>
              <a:rPr lang="en-SG" sz="1800" i="0" dirty="0">
                <a:effectLst/>
                <a:latin typeface="Calibri" panose="020F0502020204030204" pitchFamily="34" charset="0"/>
                <a:ea typeface="Calibri" panose="020F0502020204030204" pitchFamily="34" charset="0"/>
                <a:cs typeface="Times New Roman" panose="02020603050405020304" pitchFamily="18" charset="0"/>
              </a:rPr>
              <a:t>(</a:t>
            </a:r>
            <a:r>
              <a:rPr lang="en-SG" sz="1800" b="0" i="0" dirty="0">
                <a:effectLst/>
                <a:latin typeface="Calibri" panose="020F0502020204030204" pitchFamily="34" charset="0"/>
                <a:ea typeface="Calibri" panose="020F0502020204030204" pitchFamily="34" charset="0"/>
                <a:cs typeface="Times New Roman" panose="02020603050405020304" pitchFamily="18" charset="0"/>
              </a:rPr>
              <a:t>1993)</a:t>
            </a:r>
            <a:r>
              <a:rPr lang="en-SG" sz="1800" i="0" dirty="0">
                <a:effectLst/>
                <a:latin typeface="Calibri" panose="020F0502020204030204" pitchFamily="34" charset="0"/>
                <a:ea typeface="Calibri" panose="020F0502020204030204" pitchFamily="34" charset="0"/>
                <a:cs typeface="Times New Roman" panose="02020603050405020304" pitchFamily="18" charset="0"/>
              </a:rPr>
              <a:t>. Organizations as resource dilemmas: the effects of power balance on coalition formation in small groups. </a:t>
            </a:r>
            <a:r>
              <a:rPr lang="en-US" sz="1800" i="1" dirty="0">
                <a:effectLst/>
                <a:latin typeface="Calibri" panose="020F0502020204030204" pitchFamily="34" charset="0"/>
                <a:ea typeface="Calibri" panose="020F0502020204030204" pitchFamily="34" charset="0"/>
                <a:cs typeface="Calibri" panose="020F0502020204030204" pitchFamily="34" charset="0"/>
              </a:rPr>
              <a:t>Organizational Behavior and Human Decision Processes</a:t>
            </a:r>
            <a:r>
              <a:rPr lang="en-US" sz="1800" i="1" dirty="0">
                <a:solidFill>
                  <a:srgbClr val="333333"/>
                </a:solidFill>
                <a:effectLst/>
                <a:latin typeface="Calibri" panose="020F0502020204030204" pitchFamily="34" charset="0"/>
                <a:ea typeface="Calibri" panose="020F0502020204030204" pitchFamily="34" charset="0"/>
                <a:cs typeface="Calibri" panose="020F0502020204030204" pitchFamily="34" charset="0"/>
              </a:rPr>
              <a:t>, 55, </a:t>
            </a:r>
            <a:r>
              <a:rPr lang="en-US" sz="1800" i="0" dirty="0">
                <a:solidFill>
                  <a:srgbClr val="333333"/>
                </a:solidFill>
                <a:effectLst/>
                <a:latin typeface="Calibri" panose="020F0502020204030204" pitchFamily="34" charset="0"/>
                <a:ea typeface="Calibri" panose="020F0502020204030204" pitchFamily="34" charset="0"/>
                <a:cs typeface="Calibri" panose="020F0502020204030204" pitchFamily="34" charset="0"/>
              </a:rPr>
              <a:t>1</a:t>
            </a:r>
            <a:r>
              <a:rPr lang="en-SG" sz="1800" i="0" dirty="0">
                <a:effectLst/>
                <a:latin typeface="Calibri" panose="020F0502020204030204" pitchFamily="34" charset="0"/>
                <a:ea typeface="Calibri" panose="020F0502020204030204" pitchFamily="34" charset="0"/>
                <a:cs typeface="Times New Roman" panose="02020603050405020304" pitchFamily="18" charset="0"/>
              </a:rPr>
              <a:t>–22.</a:t>
            </a:r>
          </a:p>
          <a:p>
            <a:pPr>
              <a:lnSpc>
                <a:spcPct val="107000"/>
              </a:lnSpc>
              <a:spcAft>
                <a:spcPts val="800"/>
              </a:spcAft>
            </a:pPr>
            <a:endParaRPr lang="en-US" sz="1800" i="0" dirty="0">
              <a:solidFill>
                <a:srgbClr val="333333"/>
              </a:solidFill>
              <a:effectLst/>
              <a:latin typeface="Calibri" panose="020F0502020204030204" pitchFamily="34" charset="0"/>
              <a:ea typeface="Calibri" panose="020F0502020204030204" pitchFamily="34" charset="0"/>
              <a:cs typeface="Calibri" panose="020F0502020204030204" pitchFamily="34" charset="0"/>
            </a:endParaRPr>
          </a:p>
          <a:p>
            <a:pPr>
              <a:lnSpc>
                <a:spcPct val="107000"/>
              </a:lnSpc>
              <a:spcAft>
                <a:spcPts val="800"/>
              </a:spcAft>
            </a:pPr>
            <a:r>
              <a:rPr lang="en-US" sz="1800" i="0" dirty="0">
                <a:solidFill>
                  <a:srgbClr val="333333"/>
                </a:solidFill>
                <a:effectLst/>
                <a:latin typeface="Calibri" panose="020F0502020204030204" pitchFamily="34" charset="0"/>
                <a:ea typeface="Calibri" panose="020F0502020204030204" pitchFamily="34" charset="0"/>
                <a:cs typeface="Calibri" panose="020F0502020204030204" pitchFamily="34" charset="0"/>
              </a:rPr>
              <a:t>Mannix, E.A. </a:t>
            </a:r>
            <a:r>
              <a:rPr lang="en-SG" sz="1800" i="0" dirty="0">
                <a:effectLst/>
                <a:latin typeface="Calibri" panose="020F0502020204030204" pitchFamily="34" charset="0"/>
                <a:ea typeface="Calibri" panose="020F0502020204030204" pitchFamily="34" charset="0"/>
                <a:cs typeface="Times New Roman" panose="02020603050405020304" pitchFamily="18" charset="0"/>
              </a:rPr>
              <a:t>(</a:t>
            </a:r>
            <a:r>
              <a:rPr lang="en-SG" sz="1800" b="0" i="0" dirty="0">
                <a:effectLst/>
                <a:latin typeface="Calibri" panose="020F0502020204030204" pitchFamily="34" charset="0"/>
                <a:ea typeface="Calibri" panose="020F0502020204030204" pitchFamily="34" charset="0"/>
                <a:cs typeface="Times New Roman" panose="02020603050405020304" pitchFamily="18" charset="0"/>
              </a:rPr>
              <a:t>1994)</a:t>
            </a:r>
            <a:r>
              <a:rPr lang="en-SG" sz="1800" i="0" dirty="0">
                <a:effectLst/>
                <a:latin typeface="Calibri" panose="020F0502020204030204" pitchFamily="34" charset="0"/>
                <a:ea typeface="Calibri" panose="020F0502020204030204" pitchFamily="34" charset="0"/>
                <a:cs typeface="Times New Roman" panose="02020603050405020304" pitchFamily="18" charset="0"/>
              </a:rPr>
              <a:t>. Will we meet again? Effects of power, distribution norms, and scope of future interaction in small group negotiation. </a:t>
            </a:r>
            <a:r>
              <a:rPr lang="en-SG" sz="1800" i="1" dirty="0">
                <a:effectLst/>
                <a:latin typeface="Calibri" panose="020F0502020204030204" pitchFamily="34" charset="0"/>
                <a:ea typeface="Calibri" panose="020F0502020204030204" pitchFamily="34" charset="0"/>
                <a:cs typeface="Times New Roman" panose="02020603050405020304" pitchFamily="18" charset="0"/>
              </a:rPr>
              <a:t>International Journal of Conflict Management, 5, </a:t>
            </a:r>
            <a:r>
              <a:rPr lang="en-SG" sz="1800" i="0" dirty="0">
                <a:effectLst/>
                <a:latin typeface="Calibri" panose="020F0502020204030204" pitchFamily="34" charset="0"/>
                <a:ea typeface="Calibri" panose="020F0502020204030204" pitchFamily="34" charset="0"/>
                <a:cs typeface="Times New Roman" panose="02020603050405020304" pitchFamily="18" charset="0"/>
              </a:rPr>
              <a:t>343–368.</a:t>
            </a:r>
          </a:p>
          <a:p>
            <a:endParaRPr lang="en-US" sz="1800" b="0" i="0" dirty="0">
              <a:solidFill>
                <a:srgbClr val="333333"/>
              </a:solidFill>
              <a:effectLst/>
              <a:latin typeface="Calibri" panose="020F0502020204030204" pitchFamily="34" charset="0"/>
              <a:ea typeface="Calibri" panose="020F0502020204030204" pitchFamily="34" charset="0"/>
              <a:cs typeface="Calibri" panose="020F0502020204030204" pitchFamily="34" charset="0"/>
            </a:endParaRPr>
          </a:p>
          <a:p>
            <a:r>
              <a:rPr lang="en-US" sz="1800" b="0" i="0" dirty="0">
                <a:solidFill>
                  <a:srgbClr val="333333"/>
                </a:solidFill>
                <a:effectLst/>
                <a:latin typeface="Calibri" panose="020F0502020204030204" pitchFamily="34" charset="0"/>
                <a:ea typeface="Calibri" panose="020F0502020204030204" pitchFamily="34" charset="0"/>
                <a:cs typeface="Calibri" panose="020F0502020204030204" pitchFamily="34" charset="0"/>
              </a:rPr>
              <a:t>Mannix, E.A., </a:t>
            </a:r>
            <a:r>
              <a:rPr lang="en-SG" sz="1800" b="0" i="0" dirty="0">
                <a:effectLst/>
                <a:latin typeface="Calibri" panose="020F0502020204030204" pitchFamily="34" charset="0"/>
                <a:ea typeface="Calibri" panose="020F0502020204030204" pitchFamily="34" charset="0"/>
                <a:cs typeface="Times New Roman" panose="02020603050405020304" pitchFamily="18" charset="0"/>
              </a:rPr>
              <a:t>Thompson, L.L., &amp; Bazerman, M.H. (1989). Negotiation in small groups. </a:t>
            </a:r>
            <a:r>
              <a:rPr lang="en-SG" sz="1800" b="0" i="1" dirty="0">
                <a:effectLst/>
                <a:latin typeface="Calibri" panose="020F0502020204030204" pitchFamily="34" charset="0"/>
                <a:ea typeface="Calibri" panose="020F0502020204030204" pitchFamily="34" charset="0"/>
                <a:cs typeface="Times New Roman" panose="02020603050405020304" pitchFamily="18" charset="0"/>
              </a:rPr>
              <a:t>Journal of Applied Psychology, 74</a:t>
            </a:r>
            <a:r>
              <a:rPr lang="en-SG" sz="1800" b="0" i="0" dirty="0">
                <a:effectLst/>
                <a:latin typeface="Calibri" panose="020F0502020204030204" pitchFamily="34" charset="0"/>
                <a:ea typeface="Calibri" panose="020F0502020204030204" pitchFamily="34" charset="0"/>
                <a:cs typeface="Times New Roman" panose="02020603050405020304" pitchFamily="18" charset="0"/>
              </a:rPr>
              <a:t>, 508–517. </a:t>
            </a:r>
            <a:endParaRPr lang="en-US" sz="1200" b="0" i="0" baseline="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sz="1200" baseline="0" dirty="0"/>
          </a:p>
          <a:p>
            <a:r>
              <a:rPr lang="en-US" dirty="0"/>
              <a:t>Miller, C. E., &amp; Wong, J. (1986). Coalition behavior: Effects of earned versus unearned resources. </a:t>
            </a:r>
            <a:r>
              <a:rPr lang="en-US" i="1" dirty="0"/>
              <a:t>Organizational Behavior and Human Decision Processes, 38</a:t>
            </a:r>
            <a:r>
              <a:rPr lang="en-US" dirty="0"/>
              <a:t>(2), 257–277.</a:t>
            </a:r>
            <a:endParaRPr lang="en-US" sz="1200" baseline="0" dirty="0"/>
          </a:p>
          <a:p>
            <a:endParaRPr lang="en-US" sz="1200" baseline="0" dirty="0"/>
          </a:p>
          <a:p>
            <a:r>
              <a:rPr lang="en-US" dirty="0"/>
              <a:t>Murnighan, J. K. (1991). The game of 4-3-2. In J. K. Murnighan (Ed.) </a:t>
            </a:r>
            <a:r>
              <a:rPr lang="en-US" i="1" dirty="0"/>
              <a:t>The dynamics of bargaining games </a:t>
            </a:r>
            <a:r>
              <a:rPr lang="en-US" dirty="0"/>
              <a:t>(pp. 129–139). Prentice-Hall.</a:t>
            </a:r>
            <a:endParaRPr lang="en-US" sz="1200" baseline="0" dirty="0"/>
          </a:p>
          <a:p>
            <a:endParaRPr lang="en-US" sz="1200" baseline="0" dirty="0"/>
          </a:p>
          <a:p>
            <a:r>
              <a:rPr lang="en-US" dirty="0"/>
              <a:t>Pinkley, R. L., Conlon, D. E., Sawyer, J. E., Sleesman, D. J., Vandewalle, D., &amp; Kuenzi, M. (2019). The power of phantom alternatives in negotiation: How what could be haunts what is? </a:t>
            </a:r>
            <a:r>
              <a:rPr lang="en-US" i="1" dirty="0"/>
              <a:t>Organizational Behavior and Human Decision Processes, 151</a:t>
            </a:r>
            <a:r>
              <a:rPr lang="en-US" dirty="0"/>
              <a:t>, 34–48. https://doi.org/10.1016/j.obhdp.2018.12.008</a:t>
            </a:r>
            <a:endParaRPr lang="en-US" sz="1200" baseline="0" dirty="0"/>
          </a:p>
          <a:p>
            <a:endParaRPr lang="en-US" sz="1200" baseline="0" dirty="0"/>
          </a:p>
          <a:p>
            <a:r>
              <a:rPr lang="en-US" dirty="0"/>
              <a:t>Polzer, J. T., Mannix, E. A., &amp; Neale, M. A. (1998). Interest alignment and coalitions in multiparty negotiation. </a:t>
            </a:r>
            <a:r>
              <a:rPr lang="en-US" i="1" dirty="0"/>
              <a:t>Academy of Management Journal, 41</a:t>
            </a:r>
            <a:r>
              <a:rPr lang="en-US" dirty="0"/>
              <a:t>, 42-54.</a:t>
            </a:r>
            <a:endParaRPr lang="en-US" sz="1200" baseline="0" dirty="0"/>
          </a:p>
          <a:p>
            <a:endParaRPr lang="en-US" sz="1200" baseline="0" dirty="0"/>
          </a:p>
          <a:p>
            <a:r>
              <a:rPr lang="en-US" dirty="0"/>
              <a:t>Riker, W. H. (1962). </a:t>
            </a:r>
            <a:r>
              <a:rPr lang="en-US" i="1" dirty="0"/>
              <a:t>The theory of political coalitions</a:t>
            </a:r>
            <a:r>
              <a:rPr lang="en-US" dirty="0"/>
              <a:t>. New Haven: Yale University Pre</a:t>
            </a:r>
            <a:r>
              <a:rPr lang="en-US" sz="1200" baseline="0" dirty="0"/>
              <a:t>ss.</a:t>
            </a:r>
          </a:p>
          <a:p>
            <a:endParaRPr lang="en-US" sz="1200"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err="1"/>
              <a:t>Suesse</a:t>
            </a:r>
            <a:r>
              <a:rPr lang="en-US" dirty="0"/>
              <a:t>, J.M., &amp; Ibarra, H. </a:t>
            </a:r>
            <a:r>
              <a:rPr lang="en-SG" dirty="0"/>
              <a:t>(1997). Building Coalitions</a:t>
            </a:r>
            <a:r>
              <a:rPr lang="en-US" dirty="0"/>
              <a:t>. </a:t>
            </a:r>
            <a:r>
              <a:rPr lang="en-SG" dirty="0"/>
              <a:t>Harvard Business School. 9-497-055</a:t>
            </a:r>
            <a:r>
              <a:rPr lang="en-US" dirty="0"/>
              <a:t>. </a:t>
            </a:r>
          </a:p>
          <a:p>
            <a:endParaRPr lang="en-US" sz="1200" baseline="0" dirty="0"/>
          </a:p>
          <a:p>
            <a:r>
              <a:rPr lang="en-US" dirty="0" err="1"/>
              <a:t>Swaab</a:t>
            </a:r>
            <a:r>
              <a:rPr lang="en-US" dirty="0"/>
              <a:t>, R. I., Phillips, K. W., &amp; Schaerer, M. (2016). Secret conversation opportunities facilitate minority influence in virtual groups: The influence on majority power, information processing, and decision quality</a:t>
            </a:r>
            <a:r>
              <a:rPr lang="en-US" i="1" dirty="0"/>
              <a:t>. Organizational Behavior and Human Decision Processes, 133</a:t>
            </a:r>
            <a:r>
              <a:rPr lang="en-US" dirty="0"/>
              <a:t>, 17-31. </a:t>
            </a:r>
            <a:endParaRPr lang="en-US" sz="1200" baseline="0" dirty="0"/>
          </a:p>
          <a:p>
            <a:endParaRPr lang="en-US" sz="1200"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kern="1200" dirty="0" err="1">
                <a:solidFill>
                  <a:schemeClr val="tx1"/>
                </a:solidFill>
                <a:effectLst/>
                <a:latin typeface="+mn-lt"/>
                <a:ea typeface="+mn-ea"/>
                <a:cs typeface="+mn-cs"/>
              </a:rPr>
              <a:t>Swaab</a:t>
            </a:r>
            <a:r>
              <a:rPr lang="en-US" sz="1800" kern="1200" dirty="0">
                <a:solidFill>
                  <a:schemeClr val="tx1"/>
                </a:solidFill>
                <a:effectLst/>
                <a:latin typeface="+mn-lt"/>
                <a:ea typeface="+mn-ea"/>
                <a:cs typeface="+mn-cs"/>
              </a:rPr>
              <a:t>, R.I., Galinsky, A.D., Medvec, V., &amp; </a:t>
            </a:r>
            <a:r>
              <a:rPr lang="en-US" sz="1800" kern="1200" dirty="0" err="1">
                <a:solidFill>
                  <a:schemeClr val="tx1"/>
                </a:solidFill>
                <a:effectLst/>
                <a:latin typeface="+mn-lt"/>
                <a:ea typeface="+mn-ea"/>
                <a:cs typeface="+mn-cs"/>
              </a:rPr>
              <a:t>Diermeier</a:t>
            </a:r>
            <a:r>
              <a:rPr lang="en-US" sz="1800" kern="1200" dirty="0">
                <a:solidFill>
                  <a:schemeClr val="tx1"/>
                </a:solidFill>
                <a:effectLst/>
                <a:latin typeface="+mn-lt"/>
                <a:ea typeface="+mn-ea"/>
                <a:cs typeface="+mn-cs"/>
              </a:rPr>
              <a:t>, D.A. (2012). The communication orientation model: Explaining the diverse effects of sight, sound, and synchronicity on negotiation and group decision-making outcomes. </a:t>
            </a:r>
            <a:r>
              <a:rPr lang="en-US" sz="1800" i="1" kern="1200" dirty="0">
                <a:solidFill>
                  <a:schemeClr val="tx1"/>
                </a:solidFill>
                <a:effectLst/>
                <a:latin typeface="+mn-lt"/>
                <a:ea typeface="+mn-ea"/>
                <a:cs typeface="+mn-cs"/>
              </a:rPr>
              <a:t>Personality and Social Psychology Review, 16,</a:t>
            </a:r>
            <a:r>
              <a:rPr lang="en-US" sz="1800" kern="1200" dirty="0">
                <a:solidFill>
                  <a:schemeClr val="tx1"/>
                </a:solidFill>
                <a:effectLst/>
                <a:latin typeface="+mn-lt"/>
                <a:ea typeface="+mn-ea"/>
                <a:cs typeface="+mn-cs"/>
              </a:rPr>
              <a:t> 25-53. </a:t>
            </a:r>
          </a:p>
          <a:p>
            <a:endParaRPr lang="en-US" sz="1800" baseline="0" dirty="0"/>
          </a:p>
          <a:p>
            <a:r>
              <a:rPr lang="en-US" sz="1800" kern="1200" dirty="0" err="1">
                <a:solidFill>
                  <a:schemeClr val="tx1"/>
                </a:solidFill>
                <a:effectLst/>
                <a:latin typeface="+mn-lt"/>
                <a:ea typeface="+mn-ea"/>
                <a:cs typeface="+mn-cs"/>
              </a:rPr>
              <a:t>Sinaceur</a:t>
            </a:r>
            <a:r>
              <a:rPr lang="en-US" sz="1800" kern="1200" dirty="0">
                <a:solidFill>
                  <a:schemeClr val="tx1"/>
                </a:solidFill>
                <a:effectLst/>
                <a:latin typeface="+mn-lt"/>
                <a:ea typeface="+mn-ea"/>
                <a:cs typeface="+mn-cs"/>
              </a:rPr>
              <a:t>, M., Maddux, W., Vasiljevic, D., </a:t>
            </a:r>
            <a:r>
              <a:rPr lang="en-US" sz="1800" kern="1200" dirty="0" err="1">
                <a:solidFill>
                  <a:schemeClr val="tx1"/>
                </a:solidFill>
                <a:effectLst/>
                <a:latin typeface="+mn-lt"/>
                <a:ea typeface="+mn-ea"/>
                <a:cs typeface="+mn-cs"/>
              </a:rPr>
              <a:t>Nuckel</a:t>
            </a:r>
            <a:r>
              <a:rPr lang="en-US" sz="1800" kern="1200" dirty="0">
                <a:solidFill>
                  <a:schemeClr val="tx1"/>
                </a:solidFill>
                <a:effectLst/>
                <a:latin typeface="+mn-lt"/>
                <a:ea typeface="+mn-ea"/>
                <a:cs typeface="+mn-cs"/>
              </a:rPr>
              <a:t>, R., &amp; Galinsky, A. D. (2013).  Good things come to those who wait: Late first offers facilitate creative agreements in negotiation.  </a:t>
            </a:r>
            <a:r>
              <a:rPr lang="en-US" sz="1800" i="1" kern="1200" dirty="0">
                <a:solidFill>
                  <a:schemeClr val="tx1"/>
                </a:solidFill>
                <a:effectLst/>
                <a:latin typeface="+mn-lt"/>
                <a:ea typeface="+mn-ea"/>
                <a:cs typeface="+mn-cs"/>
              </a:rPr>
              <a:t>Personality and Social Psychology Bulletin, 39</a:t>
            </a:r>
            <a:r>
              <a:rPr lang="en-US" sz="1800" kern="1200" dirty="0">
                <a:solidFill>
                  <a:schemeClr val="tx1"/>
                </a:solidFill>
                <a:effectLst/>
                <a:latin typeface="+mn-lt"/>
                <a:ea typeface="+mn-ea"/>
                <a:cs typeface="+mn-cs"/>
              </a:rPr>
              <a:t>, 814-825. </a:t>
            </a:r>
            <a:endParaRPr lang="en-US" sz="1800" kern="1200" baseline="0" dirty="0">
              <a:solidFill>
                <a:schemeClr val="tx1"/>
              </a:solidFill>
              <a:effectLst/>
              <a:latin typeface="+mn-lt"/>
              <a:ea typeface="+mn-ea"/>
              <a:cs typeface="+mn-cs"/>
            </a:endParaRPr>
          </a:p>
          <a:p>
            <a:endParaRPr lang="en-US" sz="1800" baseline="0" dirty="0"/>
          </a:p>
          <a:p>
            <a:pPr marL="0" marR="0" lvl="0" indent="0" algn="l" defTabSz="914400" rtl="0" eaLnBrk="1" fontAlgn="auto" latinLnBrk="0" hangingPunct="1">
              <a:lnSpc>
                <a:spcPct val="107000"/>
              </a:lnSpc>
              <a:spcBef>
                <a:spcPts val="0"/>
              </a:spcBef>
              <a:spcAft>
                <a:spcPts val="0"/>
              </a:spcAft>
              <a:buClrTx/>
              <a:buSzTx/>
              <a:buFontTx/>
              <a:buNone/>
              <a:tabLst/>
              <a:defRPr/>
            </a:pPr>
            <a:r>
              <a:rPr lang="en-US" sz="1800" dirty="0" err="1"/>
              <a:t>Suesse</a:t>
            </a:r>
            <a:r>
              <a:rPr lang="en-US" sz="1800" dirty="0"/>
              <a:t>, J.M., &amp; Ibarra, H. </a:t>
            </a:r>
            <a:r>
              <a:rPr lang="en-SG" sz="1800" dirty="0"/>
              <a:t>(1997). Building Coalitions</a:t>
            </a:r>
            <a:r>
              <a:rPr lang="en-US" sz="1800" dirty="0"/>
              <a:t>. </a:t>
            </a:r>
            <a:r>
              <a:rPr lang="en-SG" sz="1800" dirty="0"/>
              <a:t>Harvard Business School. 9-497-055</a:t>
            </a:r>
            <a:r>
              <a:rPr lang="en-US" sz="1800" dirty="0"/>
              <a:t>. </a:t>
            </a:r>
          </a:p>
          <a:p>
            <a:pPr marL="0" marR="0">
              <a:lnSpc>
                <a:spcPct val="107000"/>
              </a:lnSpc>
              <a:spcBef>
                <a:spcPts val="0"/>
              </a:spcBef>
              <a:spcAft>
                <a:spcPts val="0"/>
              </a:spcAft>
            </a:pPr>
            <a:endParaRPr lang="en-SG" sz="1800" dirty="0">
              <a:effectLst/>
              <a:latin typeface="Calibri" panose="020F0502020204030204" pitchFamily="34" charset="0"/>
              <a:ea typeface="Calibri" panose="020F0502020204030204" pitchFamily="34" charset="0"/>
              <a:cs typeface="Arial" panose="020B0604020202020204" pitchFamily="34" charset="0"/>
            </a:endParaRPr>
          </a:p>
          <a:p>
            <a:pPr marL="0" marR="0">
              <a:lnSpc>
                <a:spcPct val="107000"/>
              </a:lnSpc>
              <a:spcBef>
                <a:spcPts val="0"/>
              </a:spcBef>
              <a:spcAft>
                <a:spcPts val="0"/>
              </a:spcAft>
            </a:pPr>
            <a:r>
              <a:rPr lang="en-SG" sz="1800" dirty="0" err="1">
                <a:effectLst/>
                <a:latin typeface="Calibri" panose="020F0502020204030204" pitchFamily="34" charset="0"/>
                <a:ea typeface="Calibri" panose="020F0502020204030204" pitchFamily="34" charset="0"/>
                <a:cs typeface="Arial" panose="020B0604020202020204" pitchFamily="34" charset="0"/>
              </a:rPr>
              <a:t>Swaab</a:t>
            </a:r>
            <a:r>
              <a:rPr lang="en-SG" sz="1800" dirty="0">
                <a:effectLst/>
                <a:latin typeface="Calibri" panose="020F0502020204030204" pitchFamily="34" charset="0"/>
                <a:ea typeface="Calibri" panose="020F0502020204030204" pitchFamily="34" charset="0"/>
                <a:cs typeface="Arial" panose="020B0604020202020204" pitchFamily="34" charset="0"/>
              </a:rPr>
              <a:t>, R.I., Phillips, K.W.P., </a:t>
            </a:r>
            <a:r>
              <a:rPr lang="en-SG" sz="1800" dirty="0" err="1">
                <a:effectLst/>
                <a:latin typeface="Calibri" panose="020F0502020204030204" pitchFamily="34" charset="0"/>
                <a:ea typeface="Calibri" panose="020F0502020204030204" pitchFamily="34" charset="0"/>
                <a:cs typeface="Arial" panose="020B0604020202020204" pitchFamily="34" charset="0"/>
              </a:rPr>
              <a:t>Diermeier</a:t>
            </a:r>
            <a:r>
              <a:rPr lang="en-SG" sz="1800" dirty="0">
                <a:effectLst/>
                <a:latin typeface="Calibri" panose="020F0502020204030204" pitchFamily="34" charset="0"/>
                <a:ea typeface="Calibri" panose="020F0502020204030204" pitchFamily="34" charset="0"/>
                <a:cs typeface="Arial" panose="020B0604020202020204" pitchFamily="34" charset="0"/>
              </a:rPr>
              <a:t>, D., &amp; Medvec, V. (2008). The pros and cons of dyadic side conversations in small groups: The impact of group norms and task type. </a:t>
            </a:r>
            <a:r>
              <a:rPr lang="en-SG" sz="1800" i="1" dirty="0">
                <a:effectLst/>
                <a:latin typeface="Calibri" panose="020F0502020204030204" pitchFamily="34" charset="0"/>
                <a:ea typeface="Calibri" panose="020F0502020204030204" pitchFamily="34" charset="0"/>
                <a:cs typeface="Arial" panose="020B0604020202020204" pitchFamily="34" charset="0"/>
              </a:rPr>
              <a:t>Small Group Research, 39,</a:t>
            </a:r>
            <a:r>
              <a:rPr lang="en-SG" sz="1800" dirty="0">
                <a:effectLst/>
                <a:latin typeface="Calibri" panose="020F0502020204030204" pitchFamily="34" charset="0"/>
                <a:ea typeface="Calibri" panose="020F0502020204030204" pitchFamily="34" charset="0"/>
                <a:cs typeface="Arial" panose="020B0604020202020204" pitchFamily="34" charset="0"/>
              </a:rPr>
              <a:t> 372-390.</a:t>
            </a:r>
            <a:endParaRPr lang="en-US" sz="1800" dirty="0">
              <a:effectLst/>
              <a:latin typeface="Calibri" panose="020F0502020204030204" pitchFamily="34" charset="0"/>
              <a:ea typeface="Calibri" panose="020F0502020204030204" pitchFamily="34" charset="0"/>
              <a:cs typeface="Arial" panose="020B0604020202020204" pitchFamily="34" charset="0"/>
            </a:endParaRPr>
          </a:p>
          <a:p>
            <a:endParaRPr lang="en-US" sz="1200"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sz="1800" dirty="0" err="1">
                <a:effectLst/>
                <a:latin typeface="Times New Roman" panose="02020603050405020304" pitchFamily="18" charset="0"/>
                <a:ea typeface="Times New Roman" panose="02020603050405020304" pitchFamily="18" charset="0"/>
              </a:rPr>
              <a:t>Swaab</a:t>
            </a:r>
            <a:r>
              <a:rPr lang="en-GB" sz="1800" dirty="0">
                <a:effectLst/>
                <a:latin typeface="Times New Roman" panose="02020603050405020304" pitchFamily="18" charset="0"/>
                <a:ea typeface="Times New Roman" panose="02020603050405020304" pitchFamily="18" charset="0"/>
              </a:rPr>
              <a:t>, R.I., Kern, M.C., Medvec, V., &amp; </a:t>
            </a:r>
            <a:r>
              <a:rPr lang="en-GB" sz="1800" dirty="0" err="1">
                <a:effectLst/>
                <a:latin typeface="Times New Roman" panose="02020603050405020304" pitchFamily="18" charset="0"/>
                <a:ea typeface="Times New Roman" panose="02020603050405020304" pitchFamily="18" charset="0"/>
              </a:rPr>
              <a:t>Diermeier</a:t>
            </a:r>
            <a:r>
              <a:rPr lang="en-GB" sz="1800" dirty="0">
                <a:effectLst/>
                <a:latin typeface="Times New Roman" panose="02020603050405020304" pitchFamily="18" charset="0"/>
                <a:ea typeface="Times New Roman" panose="02020603050405020304" pitchFamily="18" charset="0"/>
              </a:rPr>
              <a:t>, D. (2009). Who says what to whom? The impact of communication </a:t>
            </a:r>
            <a:r>
              <a:rPr lang="en-GB" sz="1800" b="0" dirty="0">
                <a:effectLst/>
                <a:latin typeface="Times New Roman" panose="02020603050405020304" pitchFamily="18" charset="0"/>
                <a:ea typeface="Times New Roman" panose="02020603050405020304" pitchFamily="18" charset="0"/>
              </a:rPr>
              <a:t>setting and channel on exclusion from multiparty negotiation agreements. </a:t>
            </a:r>
            <a:r>
              <a:rPr lang="fr-FR" sz="1800" b="0" i="1" dirty="0">
                <a:effectLst/>
                <a:latin typeface="Times New Roman" panose="02020603050405020304" pitchFamily="18" charset="0"/>
                <a:ea typeface="Times New Roman" panose="02020603050405020304" pitchFamily="18" charset="0"/>
              </a:rPr>
              <a:t>Social Cognition</a:t>
            </a:r>
            <a:r>
              <a:rPr lang="fr-FR" sz="1800" b="0" dirty="0">
                <a:effectLst/>
                <a:latin typeface="Times New Roman" panose="02020603050405020304" pitchFamily="18" charset="0"/>
                <a:ea typeface="Times New Roman" panose="02020603050405020304" pitchFamily="18" charset="0"/>
              </a:rPr>
              <a:t>, 27, 381-397. </a:t>
            </a:r>
            <a:endParaRPr lang="en-SG" sz="1800" b="0" dirty="0">
              <a:effectLst/>
              <a:latin typeface="Times New Roman" panose="02020603050405020304" pitchFamily="18" charset="0"/>
              <a:ea typeface="Times New Roman" panose="02020603050405020304" pitchFamily="18" charset="0"/>
            </a:endParaRPr>
          </a:p>
          <a:p>
            <a:endParaRPr lang="en-US" sz="1200"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sz="1800" b="0" dirty="0" err="1">
                <a:effectLst/>
                <a:latin typeface="Times New Roman" panose="02020603050405020304" pitchFamily="18" charset="0"/>
                <a:ea typeface="Times New Roman" panose="02020603050405020304" pitchFamily="18" charset="0"/>
              </a:rPr>
              <a:t>Swaab</a:t>
            </a:r>
            <a:r>
              <a:rPr lang="en-GB" sz="1800" b="0" dirty="0">
                <a:effectLst/>
                <a:latin typeface="Times New Roman" panose="02020603050405020304" pitchFamily="18" charset="0"/>
                <a:ea typeface="Times New Roman" panose="02020603050405020304" pitchFamily="18" charset="0"/>
              </a:rPr>
              <a:t>, R.I., </a:t>
            </a:r>
            <a:r>
              <a:rPr lang="en-GB" sz="1800" b="0" dirty="0" err="1">
                <a:effectLst/>
                <a:latin typeface="Times New Roman" panose="02020603050405020304" pitchFamily="18" charset="0"/>
                <a:ea typeface="Times New Roman" panose="02020603050405020304" pitchFamily="18" charset="0"/>
              </a:rPr>
              <a:t>Postmes</a:t>
            </a:r>
            <a:r>
              <a:rPr lang="en-GB" sz="1800" b="0" dirty="0">
                <a:effectLst/>
                <a:latin typeface="Times New Roman" panose="02020603050405020304" pitchFamily="18" charset="0"/>
                <a:ea typeface="Times New Roman" panose="02020603050405020304" pitchFamily="18" charset="0"/>
              </a:rPr>
              <a:t>, T., &amp; Spears, R. (2008). Identity formation in multiparty negotiations. </a:t>
            </a:r>
            <a:r>
              <a:rPr lang="en-GB" sz="1800" b="0" i="1" dirty="0">
                <a:effectLst/>
                <a:latin typeface="Times New Roman" panose="02020603050405020304" pitchFamily="18" charset="0"/>
                <a:ea typeface="Times New Roman" panose="02020603050405020304" pitchFamily="18" charset="0"/>
              </a:rPr>
              <a:t>British Journal of Social Psychology, 47, 167-187.</a:t>
            </a:r>
            <a:r>
              <a:rPr lang="en-GB" sz="1800" b="0" dirty="0">
                <a:effectLst/>
                <a:latin typeface="Times New Roman" panose="02020603050405020304" pitchFamily="18" charset="0"/>
                <a:ea typeface="Times New Roman" panose="02020603050405020304" pitchFamily="18" charset="0"/>
              </a:rPr>
              <a:t> </a:t>
            </a:r>
            <a:endParaRPr lang="en-SG" sz="1800" b="0" dirty="0">
              <a:effectLst/>
              <a:latin typeface="Times New Roman" panose="02020603050405020304" pitchFamily="18" charset="0"/>
              <a:ea typeface="Times New Roman" panose="02020603050405020304" pitchFamily="18" charset="0"/>
            </a:endParaRPr>
          </a:p>
          <a:p>
            <a:endParaRPr lang="en-US" sz="1200"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effectLst/>
                <a:latin typeface="Times New Roman" panose="02020603050405020304" pitchFamily="18" charset="0"/>
                <a:ea typeface="Times New Roman" panose="02020603050405020304" pitchFamily="18" charset="0"/>
              </a:rPr>
              <a:t>Thompson, L. (2001). </a:t>
            </a:r>
            <a:r>
              <a:rPr lang="en-US" sz="1200" i="1" dirty="0">
                <a:effectLst/>
                <a:latin typeface="Times New Roman" panose="02020603050405020304" pitchFamily="18" charset="0"/>
                <a:ea typeface="Times New Roman" panose="02020603050405020304" pitchFamily="18" charset="0"/>
              </a:rPr>
              <a:t>The Mind and Heart of the Negotiator (2nd Edition)</a:t>
            </a:r>
            <a:r>
              <a:rPr lang="en-US" sz="1200" dirty="0">
                <a:effectLst/>
                <a:latin typeface="Times New Roman" panose="02020603050405020304" pitchFamily="18" charset="0"/>
                <a:ea typeface="Times New Roman" panose="02020603050405020304" pitchFamily="18" charset="0"/>
              </a:rPr>
              <a:t>. Upper Saddle River, NJ: Prentice Hall, 2nd edition</a:t>
            </a:r>
            <a:endParaRPr lang="en-SG" sz="1200" dirty="0">
              <a:effectLst/>
              <a:latin typeface="Times New Roman" panose="02020603050405020304" pitchFamily="18" charset="0"/>
              <a:ea typeface="Times New Roman" panose="02020603050405020304" pitchFamily="18" charset="0"/>
            </a:endParaRPr>
          </a:p>
          <a:p>
            <a:endParaRPr lang="en-US" sz="1200" baseline="0" dirty="0"/>
          </a:p>
          <a:p>
            <a:r>
              <a:rPr lang="en-US" dirty="0"/>
              <a:t>van </a:t>
            </a:r>
            <a:r>
              <a:rPr lang="en-US" dirty="0" err="1"/>
              <a:t>Beest</a:t>
            </a:r>
            <a:r>
              <a:rPr lang="en-US" dirty="0"/>
              <a:t>, I., Steinel, W., &amp; Murnighan, J. K. (2011). Honesty pays: On the benefits of having and disclosing information in coalition bargaining. Journal of Experimental Social Psychology, 47(4), 738–747. https://doi.org/10.1016/j.jesp.2011.02.013 </a:t>
            </a:r>
          </a:p>
          <a:p>
            <a:endParaRPr lang="en-US" dirty="0"/>
          </a:p>
          <a:p>
            <a:r>
              <a:rPr lang="en-US" dirty="0"/>
              <a:t>Van </a:t>
            </a:r>
            <a:r>
              <a:rPr lang="en-US" dirty="0" err="1"/>
              <a:t>Beest</a:t>
            </a:r>
            <a:r>
              <a:rPr lang="en-US" dirty="0"/>
              <a:t>, I., &amp; Van Dijk, E. (2007). Self-interest and fairness in coalition formation: A social utility approach to understanding partner selection and payoff allocations in groups. </a:t>
            </a:r>
            <a:r>
              <a:rPr lang="en-US" i="1" dirty="0"/>
              <a:t>European Review of Social Psychology, 18</a:t>
            </a:r>
            <a:r>
              <a:rPr lang="en-US" dirty="0"/>
              <a:t>, 1-43.</a:t>
            </a:r>
          </a:p>
          <a:p>
            <a:endParaRPr lang="en-US" dirty="0"/>
          </a:p>
          <a:p>
            <a:r>
              <a:rPr lang="en-SG" dirty="0"/>
              <a:t>Van </a:t>
            </a:r>
            <a:r>
              <a:rPr lang="en-SG" dirty="0" err="1"/>
              <a:t>Beest</a:t>
            </a:r>
            <a:r>
              <a:rPr lang="en-SG" dirty="0"/>
              <a:t>, I., Van Dijk, E., De Dreu, C. K. W., &amp; Wilke, H. A. M. (2005). Do-no-harm in coalition formation: Why losses inhibit exclusion and promote fairness cognitions. </a:t>
            </a:r>
            <a:r>
              <a:rPr lang="en-SG" i="1" dirty="0"/>
              <a:t>Journal of Experimental Social Psychology, 41</a:t>
            </a:r>
            <a:r>
              <a:rPr lang="en-SG" dirty="0"/>
              <a:t>, 609-617</a:t>
            </a:r>
            <a:endParaRPr lang="en-US" dirty="0"/>
          </a:p>
          <a:p>
            <a:endParaRPr lang="en-US" dirty="0"/>
          </a:p>
          <a:p>
            <a:r>
              <a:rPr lang="en-US" dirty="0"/>
              <a:t>van </a:t>
            </a:r>
            <a:r>
              <a:rPr lang="en-US" dirty="0" err="1"/>
              <a:t>Beest</a:t>
            </a:r>
            <a:r>
              <a:rPr lang="en-US" dirty="0"/>
              <a:t>, I., van Dijk, E., &amp; Wilke, H. (2004). Resources and alternatives in coalition formation: The effects on payoff, self-serving </a:t>
            </a:r>
            <a:r>
              <a:rPr lang="en-US" dirty="0" err="1"/>
              <a:t>behaviour</a:t>
            </a:r>
            <a:r>
              <a:rPr lang="en-US" dirty="0"/>
              <a:t>, and bargaining length. European Journal of Social Psychology, 34(6), 713–728. https://doi.org/10.1002/ejsp.226</a:t>
            </a:r>
            <a:endParaRPr lang="en-US" sz="1200" baseline="0" dirty="0"/>
          </a:p>
          <a:p>
            <a:endParaRPr lang="en-US" sz="1200" baseline="0" dirty="0"/>
          </a:p>
          <a:p>
            <a:r>
              <a:rPr lang="en-SG" dirty="0"/>
              <a:t>van </a:t>
            </a:r>
            <a:r>
              <a:rPr lang="en-SG" dirty="0" err="1"/>
              <a:t>Beest</a:t>
            </a:r>
            <a:r>
              <a:rPr lang="en-SG" dirty="0"/>
              <a:t>, I., van Dijk, E., &amp; Wilke, H. (2004). The interplay of self-interest and equity in coalition formation. </a:t>
            </a:r>
            <a:r>
              <a:rPr lang="en-SG" i="1" dirty="0"/>
              <a:t>European Journal of Social Psychology, 34</a:t>
            </a:r>
            <a:r>
              <a:rPr lang="en-SG" dirty="0"/>
              <a:t>(5), 547–565. https://doi. org/10.1002/ejsp.216 </a:t>
            </a:r>
          </a:p>
          <a:p>
            <a:endParaRPr lang="en-SG"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effectLst/>
                <a:latin typeface="Calibri" panose="020F0502020204030204" pitchFamily="34" charset="0"/>
                <a:ea typeface="Calibri" panose="020F0502020204030204" pitchFamily="34" charset="0"/>
                <a:cs typeface="Calibri" panose="020F0502020204030204" pitchFamily="34" charset="0"/>
              </a:rPr>
              <a:t>Van </a:t>
            </a:r>
            <a:r>
              <a:rPr lang="en-US" sz="1800" dirty="0" err="1">
                <a:effectLst/>
                <a:latin typeface="Calibri" panose="020F0502020204030204" pitchFamily="34" charset="0"/>
                <a:ea typeface="Calibri" panose="020F0502020204030204" pitchFamily="34" charset="0"/>
                <a:cs typeface="Calibri" panose="020F0502020204030204" pitchFamily="34" charset="0"/>
              </a:rPr>
              <a:t>Beest</a:t>
            </a:r>
            <a:r>
              <a:rPr lang="en-US" sz="1800" dirty="0">
                <a:effectLst/>
                <a:latin typeface="Calibri" panose="020F0502020204030204" pitchFamily="34" charset="0"/>
                <a:ea typeface="Calibri" panose="020F0502020204030204" pitchFamily="34" charset="0"/>
                <a:cs typeface="Calibri" panose="020F0502020204030204" pitchFamily="34" charset="0"/>
              </a:rPr>
              <a:t>, I., Van Kleef, G. A., &amp; Van Dijk, E. (2008). Get angry, get out: The interpersonal effects of anger communication in multiparty negotiation. </a:t>
            </a:r>
            <a:r>
              <a:rPr lang="en-US" sz="1800" i="1" dirty="0">
                <a:effectLst/>
                <a:latin typeface="Calibri" panose="020F0502020204030204" pitchFamily="34" charset="0"/>
                <a:ea typeface="Calibri" panose="020F0502020204030204" pitchFamily="34" charset="0"/>
                <a:cs typeface="Calibri" panose="020F0502020204030204" pitchFamily="34" charset="0"/>
              </a:rPr>
              <a:t>Journal of Experimental Social Psychology, 44</a:t>
            </a:r>
            <a:r>
              <a:rPr lang="en-US" sz="1800" dirty="0">
                <a:effectLst/>
                <a:latin typeface="Calibri" panose="020F0502020204030204" pitchFamily="34" charset="0"/>
                <a:ea typeface="Calibri" panose="020F0502020204030204" pitchFamily="34" charset="0"/>
                <a:cs typeface="Calibri" panose="020F0502020204030204" pitchFamily="34" charset="0"/>
              </a:rPr>
              <a:t>, 993-1002.</a:t>
            </a:r>
            <a:endParaRPr lang="en-SG"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n-SG" dirty="0"/>
          </a:p>
          <a:p>
            <a:r>
              <a:rPr lang="en-SG" dirty="0"/>
              <a:t>van </a:t>
            </a:r>
            <a:r>
              <a:rPr lang="en-SG" dirty="0" err="1"/>
              <a:t>Beest</a:t>
            </a:r>
            <a:r>
              <a:rPr lang="en-SG" dirty="0"/>
              <a:t>, I., Wilke, H., &amp; van Dijk, E. (2003). The excluded player in coalition formation. </a:t>
            </a:r>
            <a:r>
              <a:rPr lang="en-SG" i="1" dirty="0"/>
              <a:t>Personality &amp; Social Psychology Bulletin, 29</a:t>
            </a:r>
            <a:r>
              <a:rPr lang="en-SG" dirty="0"/>
              <a:t>(2), 237–247. https://doi.org/10.1177/0146167202239049 </a:t>
            </a:r>
          </a:p>
          <a:p>
            <a:endParaRPr lang="en-SG" dirty="0"/>
          </a:p>
          <a:p>
            <a:r>
              <a:rPr lang="en-US" dirty="0"/>
              <a:t>Van </a:t>
            </a:r>
            <a:r>
              <a:rPr lang="en-US" dirty="0" err="1"/>
              <a:t>Beest</a:t>
            </a:r>
            <a:r>
              <a:rPr lang="en-US" dirty="0"/>
              <a:t>, I., Wilke, H., &amp; Van Dijk, E. (2004). The interplay of self-interest and equity in coalition formation. </a:t>
            </a:r>
            <a:r>
              <a:rPr lang="en-US" i="1" dirty="0"/>
              <a:t>European of Journal of Social Psychology, 34</a:t>
            </a:r>
            <a:r>
              <a:rPr lang="en-US" dirty="0"/>
              <a:t>, 547</a:t>
            </a:r>
            <a:r>
              <a:rPr lang="en-SG" dirty="0"/>
              <a:t>-565.</a:t>
            </a:r>
          </a:p>
          <a:p>
            <a:endParaRPr lang="en-SG" dirty="0"/>
          </a:p>
          <a:p>
            <a:r>
              <a:rPr lang="en-US" dirty="0"/>
              <a:t>Van </a:t>
            </a:r>
            <a:r>
              <a:rPr lang="en-US" dirty="0" err="1"/>
              <a:t>Beest</a:t>
            </a:r>
            <a:r>
              <a:rPr lang="en-US" dirty="0"/>
              <a:t>, I., &amp; Williams, K. D. (2006). When inclusion costs and ostracism pays, ostracism still hurts. </a:t>
            </a:r>
            <a:r>
              <a:rPr lang="en-US" i="1" dirty="0"/>
              <a:t>Journal of Personality and Social Psychology, 91</a:t>
            </a:r>
            <a:r>
              <a:rPr lang="en-US" dirty="0"/>
              <a:t>, 918-928.</a:t>
            </a:r>
            <a:endParaRPr lang="en-SG" dirty="0"/>
          </a:p>
          <a:p>
            <a:endParaRPr lang="en-SG" dirty="0"/>
          </a:p>
          <a:p>
            <a:r>
              <a:rPr lang="en-SG" dirty="0"/>
              <a:t>van Dijk, E., De Cremer, D., &amp; </a:t>
            </a:r>
            <a:r>
              <a:rPr lang="en-SG" dirty="0" err="1"/>
              <a:t>Handgraaf</a:t>
            </a:r>
            <a:r>
              <a:rPr lang="en-SG" dirty="0"/>
              <a:t>, M. J. J. (2004). Social value orientations and the strategic use of fairness in ultimatum bargaining. </a:t>
            </a:r>
            <a:r>
              <a:rPr lang="en-SG" i="1" dirty="0"/>
              <a:t>Journal of Experimental Social Psychology, 40</a:t>
            </a:r>
            <a:r>
              <a:rPr lang="en-SG" dirty="0"/>
              <a:t>(6), 697–707. https://doi.org/10.1016/j.jesp.2004.03.002</a:t>
            </a:r>
            <a:endParaRPr lang="en-US" sz="1200" baseline="0" dirty="0"/>
          </a:p>
          <a:p>
            <a:endParaRPr lang="en-US" sz="1200" baseline="0" dirty="0"/>
          </a:p>
          <a:p>
            <a:r>
              <a:rPr lang="en-US" dirty="0" err="1"/>
              <a:t>Vinacke</a:t>
            </a:r>
            <a:r>
              <a:rPr lang="en-US" dirty="0"/>
              <a:t>, W. E., &amp; </a:t>
            </a:r>
            <a:r>
              <a:rPr lang="en-US" dirty="0" err="1"/>
              <a:t>Arkoff</a:t>
            </a:r>
            <a:r>
              <a:rPr lang="en-US" dirty="0"/>
              <a:t>, A. (1957). An experimental study of coalitions in the triad. </a:t>
            </a:r>
            <a:r>
              <a:rPr lang="en-US" i="1" dirty="0"/>
              <a:t>American Sociological Review, 22</a:t>
            </a:r>
            <a:r>
              <a:rPr lang="en-US" dirty="0"/>
              <a:t>(4), 406–414. https://doi.org/10.2307/2089158 </a:t>
            </a:r>
          </a:p>
          <a:p>
            <a:endParaRPr lang="en-US" dirty="0"/>
          </a:p>
          <a:p>
            <a:r>
              <a:rPr lang="en-US" dirty="0" err="1"/>
              <a:t>Vinacke</a:t>
            </a:r>
            <a:r>
              <a:rPr lang="en-US" dirty="0"/>
              <a:t>, W. E., Crowell, D. C., Dien, D., &amp; Young, V. (1964). The effect of information about strategy on a three-person game. </a:t>
            </a:r>
            <a:r>
              <a:rPr lang="en-US" i="1" dirty="0"/>
              <a:t>Behavioral Science, 11</a:t>
            </a:r>
            <a:r>
              <a:rPr lang="en-US" dirty="0"/>
              <a:t>(3), 180–189. https://doi.org/https://doi. org/10.1002/bs.3830110305</a:t>
            </a:r>
            <a:endParaRPr lang="en-US" sz="1200" baseline="0" dirty="0"/>
          </a:p>
          <a:p>
            <a:endParaRPr lang="en-US" sz="1200" baseline="0" dirty="0"/>
          </a:p>
          <a:p>
            <a:r>
              <a:rPr lang="en-US" dirty="0"/>
              <a:t>Warwick, P. V. (1996). Coalition government membership in West European parliamentary democracies. </a:t>
            </a:r>
            <a:r>
              <a:rPr lang="en-US" i="1" dirty="0"/>
              <a:t>British Journal of Political Science, 26</a:t>
            </a:r>
            <a:r>
              <a:rPr lang="en-US" dirty="0"/>
              <a:t>(4), 471–499. https://doi.org/10.1017/ S0007123400007572</a:t>
            </a:r>
            <a:endParaRPr lang="en-US" sz="1200" baseline="0" dirty="0"/>
          </a:p>
          <a:p>
            <a:endParaRPr lang="en-US" sz="1200" baseline="0" dirty="0"/>
          </a:p>
          <a:p>
            <a:r>
              <a:rPr lang="en-SG" dirty="0"/>
              <a:t>Wilke, H., &amp; Mulder, M. (1971). Coalition formation on the gameboard. </a:t>
            </a:r>
            <a:r>
              <a:rPr lang="en-SG" i="1" dirty="0"/>
              <a:t>European Journal of Social Psychology, 1</a:t>
            </a:r>
            <a:r>
              <a:rPr lang="en-SG" dirty="0"/>
              <a:t>(3), 339–355. https://doi.org/10.1002/ejsp.2420010305 </a:t>
            </a:r>
          </a:p>
          <a:p>
            <a:endParaRPr lang="en-SG" dirty="0"/>
          </a:p>
          <a:p>
            <a:r>
              <a:rPr lang="en-SG" dirty="0"/>
              <a:t>Wilke, H., &amp; Mulder, M. (1974). A comparison of rotation versus non-rotation in coalition formation experiments. </a:t>
            </a:r>
            <a:r>
              <a:rPr lang="en-SG" i="1" dirty="0"/>
              <a:t>European Journal of Social Psychology, 4</a:t>
            </a:r>
            <a:r>
              <a:rPr lang="en-SG" dirty="0"/>
              <a:t>(1), 99–102. https://doi.org/ 10.1002/ejsp.2420040109</a:t>
            </a:r>
            <a:endParaRPr lang="en-US" sz="1200" baseline="0" dirty="0"/>
          </a:p>
          <a:p>
            <a:endParaRPr lang="en-US" sz="1200" baseline="0" dirty="0"/>
          </a:p>
          <a:p>
            <a:r>
              <a:rPr lang="nl-NL" sz="1200" baseline="0" dirty="0"/>
              <a:t>Wissink, J., Ilja van Beest, I., Pronk, T., &amp; van de Ven, N.</a:t>
            </a:r>
            <a:r>
              <a:rPr lang="en-US" sz="1200" b="0" i="0" baseline="0" dirty="0">
                <a:solidFill>
                  <a:schemeClr val="tx1"/>
                </a:solidFill>
                <a:effectLst/>
                <a:latin typeface="+mn-lt"/>
              </a:rPr>
              <a:t> </a:t>
            </a:r>
            <a:r>
              <a:rPr lang="en-US" b="0" i="0" dirty="0">
                <a:solidFill>
                  <a:srgbClr val="555555"/>
                </a:solidFill>
                <a:effectLst/>
                <a:latin typeface="arial" panose="020B0604020202020204" pitchFamily="34" charset="0"/>
              </a:rPr>
              <a:t>(2021). </a:t>
            </a:r>
            <a:r>
              <a:rPr lang="en-US" sz="1800" dirty="0">
                <a:effectLst/>
                <a:latin typeface="Calibri" panose="020F0502020204030204" pitchFamily="34" charset="0"/>
                <a:ea typeface="Calibri" panose="020F0502020204030204" pitchFamily="34" charset="0"/>
                <a:cs typeface="Arial" panose="020B0604020202020204" pitchFamily="34" charset="0"/>
              </a:rPr>
              <a:t>Strength is still a weakness in coalition formation: Replicating and understanding the strength-is-weakness effect. </a:t>
            </a:r>
            <a:r>
              <a:rPr lang="en-US" b="0" i="1" dirty="0">
                <a:solidFill>
                  <a:srgbClr val="FFFFFF"/>
                </a:solidFill>
                <a:effectLst/>
                <a:latin typeface="arial" panose="020B0604020202020204" pitchFamily="34" charset="0"/>
              </a:rPr>
              <a:t>Personality and Social Psychology Bulletin</a:t>
            </a:r>
            <a:r>
              <a:rPr lang="en-US" b="0" i="0" dirty="0">
                <a:solidFill>
                  <a:srgbClr val="FFFFFF"/>
                </a:solidFill>
                <a:effectLst/>
                <a:latin typeface="arial" panose="020B0604020202020204" pitchFamily="34" charset="0"/>
              </a:rPr>
              <a:t>.</a:t>
            </a:r>
            <a:endParaRPr lang="en-US" b="0" i="0" dirty="0">
              <a:solidFill>
                <a:srgbClr val="555555"/>
              </a:solidFill>
              <a:effectLst/>
              <a:latin typeface="arial" panose="020B0604020202020204" pitchFamily="34" charset="0"/>
            </a:endParaRPr>
          </a:p>
          <a:p>
            <a:r>
              <a:rPr lang="en-US" sz="1200" baseline="0" dirty="0"/>
              <a:t>https://journals.sagepub.com/doi/full/10.1177/01461672211005883</a:t>
            </a:r>
          </a:p>
          <a:p>
            <a:pPr marL="0" marR="0" lvl="0" indent="0" algn="l" defTabSz="914400" rtl="0" eaLnBrk="1" fontAlgn="auto" latinLnBrk="0" hangingPunct="1">
              <a:lnSpc>
                <a:spcPct val="100000"/>
              </a:lnSpc>
              <a:spcBef>
                <a:spcPts val="0"/>
              </a:spcBef>
              <a:spcAft>
                <a:spcPts val="2400"/>
              </a:spcAft>
              <a:buClrTx/>
              <a:buSzTx/>
              <a:buFont typeface="Symbol" panose="05050102010706020507" pitchFamily="18" charset="2"/>
              <a:buNone/>
              <a:tabLst/>
              <a:defRPr/>
            </a:pPr>
            <a:endParaRPr lang="en-US" sz="1200" i="0" dirty="0">
              <a:effectLst/>
              <a:latin typeface="+mj-lt"/>
              <a:ea typeface="SimSun" panose="02010600030101010101" pitchFamily="2" charset="-122"/>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2400"/>
              </a:spcAft>
              <a:buClrTx/>
              <a:buSzTx/>
              <a:buFont typeface="Symbol" panose="05050102010706020507" pitchFamily="18" charset="2"/>
              <a:buNone/>
              <a:tabLst/>
              <a:defRPr/>
            </a:pPr>
            <a:r>
              <a:rPr lang="en-US" sz="1200" i="0" dirty="0">
                <a:effectLst/>
                <a:latin typeface="+mj-lt"/>
                <a:ea typeface="SimSun" panose="02010600030101010101" pitchFamily="2" charset="-122"/>
                <a:cs typeface="Times New Roman" panose="02020603050405020304" pitchFamily="18" charset="0"/>
              </a:rPr>
              <a:t> </a:t>
            </a:r>
            <a:endParaRPr lang="en-US" sz="1200" i="1" dirty="0">
              <a:effectLst/>
              <a:latin typeface="+mj-lt"/>
              <a:ea typeface="SimSun" panose="02010600030101010101" pitchFamily="2" charset="-122"/>
              <a:cs typeface="Times New Roman" panose="02020603050405020304" pitchFamily="18" charset="0"/>
            </a:endParaRPr>
          </a:p>
          <a:p>
            <a:pPr>
              <a:spcAft>
                <a:spcPts val="2400"/>
              </a:spcAft>
              <a:buFont typeface="Symbol" panose="05050102010706020507" pitchFamily="18" charset="2"/>
              <a:buNone/>
            </a:pPr>
            <a:endParaRPr lang="en-US" sz="1200" dirty="0">
              <a:effectLst/>
              <a:latin typeface="+mj-lt"/>
              <a:ea typeface="SimSun" panose="02010600030101010101" pitchFamily="2" charset="-122"/>
              <a:cs typeface="Times New Roman" panose="02020603050405020304" pitchFamily="18" charset="0"/>
            </a:endParaRPr>
          </a:p>
          <a:p>
            <a:pPr marL="342900" marR="0" lvl="0" indent="-342900">
              <a:spcAft>
                <a:spcPts val="1800"/>
              </a:spcAft>
              <a:buFont typeface="Symbol" panose="05050102010706020507" pitchFamily="18" charset="2"/>
              <a:buChar char=""/>
            </a:pPr>
            <a:endParaRPr lang="en-US" sz="1200" dirty="0">
              <a:effectLst/>
              <a:latin typeface="+mj-lt"/>
              <a:ea typeface="SimSun" panose="02010600030101010101" pitchFamily="2" charset="-122"/>
              <a:cs typeface="Times New Roman" panose="02020603050405020304" pitchFamily="18" charset="0"/>
            </a:endParaRPr>
          </a:p>
          <a:p>
            <a:endParaRPr lang="en-US" dirty="0"/>
          </a:p>
        </p:txBody>
      </p:sp>
      <p:sp>
        <p:nvSpPr>
          <p:cNvPr id="4" name="Slide Number Placeholder 3">
            <a:extLst>
              <a:ext uri="{FF2B5EF4-FFF2-40B4-BE49-F238E27FC236}">
                <a16:creationId xmlns:a16="http://schemas.microsoft.com/office/drawing/2014/main" id="{9F39C386-5CB0-2853-6950-48A46AD46D5F}"/>
              </a:ext>
            </a:extLst>
          </p:cNvPr>
          <p:cNvSpPr>
            <a:spLocks noGrp="1"/>
          </p:cNvSpPr>
          <p:nvPr>
            <p:ph type="sldNum" sz="quarter" idx="5"/>
          </p:nvPr>
        </p:nvSpPr>
        <p:spPr/>
        <p:txBody>
          <a:bodyPr/>
          <a:lstStyle/>
          <a:p>
            <a:fld id="{9BE1DD1D-0BD5-4E4F-ABDD-53ED947792F1}" type="slidenum">
              <a:rPr lang="en-US" smtClean="0"/>
              <a:t>8</a:t>
            </a:fld>
            <a:endParaRPr lang="en-US"/>
          </a:p>
        </p:txBody>
      </p:sp>
    </p:spTree>
    <p:extLst>
      <p:ext uri="{BB962C8B-B14F-4D97-AF65-F5344CB8AC3E}">
        <p14:creationId xmlns:p14="http://schemas.microsoft.com/office/powerpoint/2010/main" val="416723977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49CF85C-89EA-3238-00D4-E21A472FB2D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874B540-70EB-2D16-E7AE-8D65671194D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602F436-2790-8C16-DFBE-A9E3A4D7FE39}"/>
              </a:ext>
            </a:extLst>
          </p:cNvPr>
          <p:cNvSpPr>
            <a:spLocks noGrp="1"/>
          </p:cNvSpPr>
          <p:nvPr>
            <p:ph type="body" idx="1"/>
          </p:nvPr>
        </p:nvSpPr>
        <p:spPr/>
        <p:txBody>
          <a:bodyPr/>
          <a:lstStyle/>
          <a:p>
            <a:pPr marL="0" marR="0" lvl="0" indent="0">
              <a:spcAft>
                <a:spcPts val="1800"/>
              </a:spcAft>
              <a:buFont typeface="Symbol" panose="05050102010706020507" pitchFamily="18" charset="2"/>
              <a:buNone/>
            </a:pPr>
            <a:r>
              <a:rPr lang="en-US" sz="1200" dirty="0">
                <a:effectLst/>
                <a:latin typeface="+mj-lt"/>
                <a:ea typeface="SimSun" panose="02010600030101010101" pitchFamily="2" charset="-122"/>
                <a:cs typeface="Times New Roman" panose="02020603050405020304" pitchFamily="18" charset="0"/>
              </a:rPr>
              <a:t>Did any groups not reach a deal? Why not? </a:t>
            </a:r>
            <a:r>
              <a:rPr lang="en-US" sz="1200" i="1" dirty="0">
                <a:effectLst/>
                <a:latin typeface="+mj-lt"/>
                <a:ea typeface="SimSun" panose="02010600030101010101" pitchFamily="2" charset="-122"/>
                <a:cs typeface="Times New Roman" panose="02020603050405020304" pitchFamily="18" charset="0"/>
              </a:rPr>
              <a:t>[If any groups did not reach a deal, they share their experiences first]. </a:t>
            </a:r>
            <a:r>
              <a:rPr lang="en-US" sz="1200" i="0" dirty="0">
                <a:effectLst/>
                <a:latin typeface="+mj-lt"/>
                <a:ea typeface="SimSun" panose="02010600030101010101" pitchFamily="2" charset="-122"/>
                <a:cs typeface="Times New Roman" panose="02020603050405020304" pitchFamily="18" charset="0"/>
              </a:rPr>
              <a:t>Did any groups almost reach an impasse?</a:t>
            </a:r>
            <a:r>
              <a:rPr lang="en-US" sz="1200" i="1" dirty="0">
                <a:effectLst/>
                <a:latin typeface="+mj-lt"/>
                <a:ea typeface="SimSun" panose="02010600030101010101" pitchFamily="2" charset="-122"/>
                <a:cs typeface="Times New Roman" panose="02020603050405020304" pitchFamily="18" charset="0"/>
              </a:rPr>
              <a:t> [Participants share experiences]. </a:t>
            </a:r>
            <a:endParaRPr lang="en-US" sz="1200" i="0" dirty="0">
              <a:effectLst/>
              <a:latin typeface="+mj-lt"/>
              <a:ea typeface="SimSun" panose="02010600030101010101" pitchFamily="2" charset="-122"/>
              <a:cs typeface="Times New Roman" panose="02020603050405020304" pitchFamily="18" charset="0"/>
            </a:endParaRPr>
          </a:p>
          <a:p>
            <a:pPr marL="0" marR="0" lvl="0" indent="0">
              <a:spcAft>
                <a:spcPts val="1800"/>
              </a:spcAft>
              <a:buFont typeface="Symbol" panose="05050102010706020507" pitchFamily="18" charset="2"/>
              <a:buNone/>
            </a:pPr>
            <a:endParaRPr lang="en-US" sz="1200" dirty="0">
              <a:effectLst/>
              <a:latin typeface="+mj-lt"/>
              <a:ea typeface="SimSun" panose="02010600030101010101" pitchFamily="2" charset="-122"/>
              <a:cs typeface="Times New Roman" panose="02020603050405020304" pitchFamily="18" charset="0"/>
            </a:endParaRPr>
          </a:p>
          <a:p>
            <a:pPr marL="0" marR="0" lvl="0" indent="0">
              <a:spcAft>
                <a:spcPts val="1800"/>
              </a:spcAft>
              <a:buFont typeface="Symbol" panose="05050102010706020507" pitchFamily="18" charset="2"/>
              <a:buNone/>
            </a:pPr>
            <a:r>
              <a:rPr lang="en-US" sz="1200" dirty="0">
                <a:latin typeface="+mj-lt"/>
                <a:ea typeface="SimSun" panose="02010600030101010101" pitchFamily="2" charset="-122"/>
                <a:cs typeface="Times New Roman" panose="02020603050405020304" pitchFamily="18" charset="0"/>
              </a:rPr>
              <a:t>If you reached a deal, how are you splitting the revenue? Between the company and creators? Between the two creators?</a:t>
            </a:r>
            <a:r>
              <a:rPr lang="en-US" sz="1200" dirty="0">
                <a:effectLst/>
                <a:latin typeface="+mj-lt"/>
                <a:ea typeface="SimSun" panose="02010600030101010101" pitchFamily="2" charset="-122"/>
                <a:cs typeface="Times New Roman" panose="02020603050405020304" pitchFamily="18" charset="0"/>
              </a:rPr>
              <a:t> </a:t>
            </a:r>
            <a:r>
              <a:rPr lang="en-US" sz="1200" i="1" dirty="0">
                <a:effectLst/>
                <a:latin typeface="+mj-lt"/>
                <a:ea typeface="SimSun" panose="02010600030101010101" pitchFamily="2" charset="-122"/>
                <a:cs typeface="Times New Roman" panose="02020603050405020304" pitchFamily="18" charset="0"/>
              </a:rPr>
              <a:t>[Participants share experiences]. </a:t>
            </a:r>
            <a:r>
              <a:rPr lang="en-US" sz="1200" i="0" dirty="0">
                <a:effectLst/>
                <a:latin typeface="+mj-lt"/>
                <a:ea typeface="SimSun" panose="02010600030101010101" pitchFamily="2" charset="-122"/>
                <a:cs typeface="Times New Roman" panose="02020603050405020304" pitchFamily="18" charset="0"/>
              </a:rPr>
              <a:t>Usually the revenue split between the two creators favors Anastasia over </a:t>
            </a:r>
            <a:r>
              <a:rPr lang="en-US" sz="1200" i="0" dirty="0" err="1">
                <a:effectLst/>
                <a:latin typeface="+mj-lt"/>
                <a:ea typeface="SimSun" panose="02010600030101010101" pitchFamily="2" charset="-122"/>
                <a:cs typeface="Times New Roman" panose="02020603050405020304" pitchFamily="18" charset="0"/>
              </a:rPr>
              <a:t>Bodana</a:t>
            </a:r>
            <a:r>
              <a:rPr lang="en-US" sz="1200" i="0" dirty="0">
                <a:effectLst/>
                <a:latin typeface="+mj-lt"/>
                <a:ea typeface="SimSun" panose="02010600030101010101" pitchFamily="2" charset="-122"/>
                <a:cs typeface="Times New Roman" panose="02020603050405020304" pitchFamily="18" charset="0"/>
              </a:rPr>
              <a:t>, but splits between the company and two creators vary wildly, from as little as 5% to as much as the max of 40% to the creators. </a:t>
            </a:r>
            <a:endParaRPr lang="en-US" sz="1200" i="0" dirty="0">
              <a:latin typeface="+mj-lt"/>
              <a:ea typeface="SimSun" panose="02010600030101010101" pitchFamily="2" charset="-122"/>
              <a:cs typeface="Times New Roman" panose="02020603050405020304" pitchFamily="18" charset="0"/>
            </a:endParaRPr>
          </a:p>
          <a:p>
            <a:pPr marL="0" marR="0" lvl="0" indent="0">
              <a:spcAft>
                <a:spcPts val="1800"/>
              </a:spcAft>
              <a:buFont typeface="Symbol" panose="05050102010706020507" pitchFamily="18" charset="2"/>
              <a:buNone/>
            </a:pPr>
            <a:endParaRPr lang="en-US" sz="1200" dirty="0">
              <a:latin typeface="+mj-lt"/>
              <a:ea typeface="SimSun" panose="02010600030101010101" pitchFamily="2" charset="-122"/>
              <a:cs typeface="Times New Roman" panose="02020603050405020304" pitchFamily="18" charset="0"/>
            </a:endParaRPr>
          </a:p>
          <a:p>
            <a:pPr marL="0" marR="0" lvl="0" indent="0">
              <a:spcAft>
                <a:spcPts val="1800"/>
              </a:spcAft>
              <a:buFont typeface="Symbol" panose="05050102010706020507" pitchFamily="18" charset="2"/>
              <a:buNone/>
            </a:pPr>
            <a:r>
              <a:rPr lang="en-US" sz="1200" dirty="0">
                <a:latin typeface="+mj-lt"/>
                <a:ea typeface="SimSun" panose="02010600030101010101" pitchFamily="2" charset="-122"/>
                <a:cs typeface="Times New Roman" panose="02020603050405020304" pitchFamily="18" charset="0"/>
              </a:rPr>
              <a:t>Were </a:t>
            </a:r>
            <a:r>
              <a:rPr lang="en-US" sz="1200" dirty="0" err="1">
                <a:latin typeface="+mj-lt"/>
                <a:ea typeface="SimSun" panose="02010600030101010101" pitchFamily="2" charset="-122"/>
                <a:cs typeface="Times New Roman" panose="02020603050405020304" pitchFamily="18" charset="0"/>
              </a:rPr>
              <a:t>Bodana</a:t>
            </a:r>
            <a:r>
              <a:rPr lang="en-US" sz="1200" dirty="0">
                <a:latin typeface="+mj-lt"/>
                <a:ea typeface="SimSun" panose="02010600030101010101" pitchFamily="2" charset="-122"/>
                <a:cs typeface="Times New Roman" panose="02020603050405020304" pitchFamily="18" charset="0"/>
              </a:rPr>
              <a:t> or Anastasia fired? If yes, now or after the game is delivered? Dmitry has it in his role that he might negotiate a deal for the </a:t>
            </a:r>
            <a:r>
              <a:rPr lang="en-US" sz="1200" i="0" dirty="0" err="1">
                <a:solidFill>
                  <a:schemeClr val="tx1"/>
                </a:solidFill>
              </a:rPr>
              <a:t>Tetromino</a:t>
            </a:r>
            <a:r>
              <a:rPr lang="en-US" sz="1200" dirty="0">
                <a:latin typeface="+mj-lt"/>
                <a:ea typeface="SimSun" panose="02010600030101010101" pitchFamily="2" charset="-122"/>
                <a:cs typeface="Times New Roman" panose="02020603050405020304" pitchFamily="18" charset="0"/>
              </a:rPr>
              <a:t> rights, then fire the creators afterward. </a:t>
            </a:r>
            <a:r>
              <a:rPr lang="en-US" sz="1200" i="1" dirty="0">
                <a:effectLst/>
                <a:latin typeface="+mj-lt"/>
                <a:ea typeface="SimSun" panose="02010600030101010101" pitchFamily="2" charset="-122"/>
                <a:cs typeface="Times New Roman" panose="02020603050405020304" pitchFamily="18" charset="0"/>
              </a:rPr>
              <a:t>[Participants share experiences]. </a:t>
            </a:r>
          </a:p>
          <a:p>
            <a:pPr marL="0" marR="0" lvl="0" indent="0">
              <a:spcAft>
                <a:spcPts val="1800"/>
              </a:spcAft>
              <a:buFont typeface="Symbol" panose="05050102010706020507" pitchFamily="18" charset="2"/>
              <a:buNone/>
            </a:pPr>
            <a:endParaRPr lang="en-US" sz="1200" i="1" dirty="0">
              <a:effectLst/>
              <a:latin typeface="+mj-lt"/>
              <a:ea typeface="SimSun" panose="02010600030101010101" pitchFamily="2" charset="-122"/>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1800"/>
              </a:spcAft>
              <a:buClrTx/>
              <a:buSzTx/>
              <a:buFont typeface="Symbol" panose="05050102010706020507" pitchFamily="18" charset="2"/>
              <a:buNone/>
              <a:tabLst/>
              <a:defRPr/>
            </a:pPr>
            <a:r>
              <a:rPr lang="en-US" sz="1200" i="0" dirty="0">
                <a:effectLst/>
                <a:latin typeface="+mj-lt"/>
                <a:ea typeface="SimSun" panose="02010600030101010101" pitchFamily="2" charset="-122"/>
                <a:cs typeface="Times New Roman" panose="02020603050405020304" pitchFamily="18" charset="0"/>
              </a:rPr>
              <a:t>Did </a:t>
            </a:r>
            <a:r>
              <a:rPr lang="en-US" sz="1200" i="0" dirty="0" err="1">
                <a:effectLst/>
                <a:latin typeface="+mj-lt"/>
                <a:ea typeface="SimSun" panose="02010600030101010101" pitchFamily="2" charset="-122"/>
                <a:cs typeface="Times New Roman" panose="02020603050405020304" pitchFamily="18" charset="0"/>
              </a:rPr>
              <a:t>Bodana</a:t>
            </a:r>
            <a:r>
              <a:rPr lang="en-US" sz="1200" i="0" dirty="0">
                <a:effectLst/>
                <a:latin typeface="+mj-lt"/>
                <a:ea typeface="SimSun" panose="02010600030101010101" pitchFamily="2" charset="-122"/>
                <a:cs typeface="Times New Roman" panose="02020603050405020304" pitchFamily="18" charset="0"/>
              </a:rPr>
              <a:t> quit? She prefers her past employer and is not particularly inclined to save her job at </a:t>
            </a:r>
            <a:r>
              <a:rPr lang="en-US" sz="1200" i="0" dirty="0" err="1">
                <a:effectLst/>
                <a:latin typeface="+mj-lt"/>
                <a:ea typeface="SimSun" panose="02010600030101010101" pitchFamily="2" charset="-122"/>
                <a:cs typeface="Times New Roman" panose="02020603050405020304" pitchFamily="18" charset="0"/>
              </a:rPr>
              <a:t>VoiceTech</a:t>
            </a:r>
            <a:r>
              <a:rPr lang="en-US" sz="1200" i="0" dirty="0">
                <a:effectLst/>
                <a:latin typeface="+mj-lt"/>
                <a:ea typeface="SimSun" panose="02010600030101010101" pitchFamily="2" charset="-122"/>
                <a:cs typeface="Times New Roman" panose="02020603050405020304" pitchFamily="18" charset="0"/>
              </a:rPr>
              <a:t>. Did you quit due to the failure to reach a deal, or with a settlement for </a:t>
            </a:r>
            <a:r>
              <a:rPr lang="en-US" sz="1200" i="0" dirty="0" err="1">
                <a:solidFill>
                  <a:schemeClr val="tx1"/>
                </a:solidFill>
              </a:rPr>
              <a:t>Tetromino</a:t>
            </a:r>
            <a:r>
              <a:rPr lang="en-US" sz="1200" i="0" dirty="0">
                <a:effectLst/>
                <a:latin typeface="+mj-lt"/>
                <a:ea typeface="SimSun" panose="02010600030101010101" pitchFamily="2" charset="-122"/>
                <a:cs typeface="Times New Roman" panose="02020603050405020304" pitchFamily="18" charset="0"/>
              </a:rPr>
              <a:t>? Did any Anastasias leave with her? </a:t>
            </a:r>
            <a:r>
              <a:rPr lang="en-US" sz="1200" i="1" dirty="0">
                <a:effectLst/>
                <a:latin typeface="+mj-lt"/>
                <a:ea typeface="SimSun" panose="02010600030101010101" pitchFamily="2" charset="-122"/>
                <a:cs typeface="Times New Roman" panose="02020603050405020304" pitchFamily="18" charset="0"/>
              </a:rPr>
              <a:t>[Participants share experiences]. </a:t>
            </a:r>
            <a:endParaRPr lang="en-US" sz="1200" dirty="0">
              <a:latin typeface="+mj-lt"/>
              <a:ea typeface="SimSun" panose="02010600030101010101" pitchFamily="2" charset="-122"/>
              <a:cs typeface="Times New Roman" panose="02020603050405020304" pitchFamily="18" charset="0"/>
            </a:endParaRPr>
          </a:p>
          <a:p>
            <a:pPr marL="0" marR="0" lvl="0" indent="0">
              <a:spcAft>
                <a:spcPts val="1800"/>
              </a:spcAft>
              <a:buFont typeface="Symbol" panose="05050102010706020507" pitchFamily="18" charset="2"/>
              <a:buNone/>
            </a:pPr>
            <a:endParaRPr lang="en-US" sz="1200" dirty="0">
              <a:latin typeface="+mj-lt"/>
              <a:ea typeface="SimSun" panose="02010600030101010101" pitchFamily="2" charset="-122"/>
              <a:cs typeface="Times New Roman" panose="02020603050405020304" pitchFamily="18" charset="0"/>
            </a:endParaRPr>
          </a:p>
          <a:p>
            <a:pPr marL="0" marR="0" lvl="0" indent="0">
              <a:spcAft>
                <a:spcPts val="1800"/>
              </a:spcAft>
              <a:buFont typeface="Symbol" panose="05050102010706020507" pitchFamily="18" charset="2"/>
              <a:buNone/>
            </a:pPr>
            <a:r>
              <a:rPr lang="en-US" sz="1200" dirty="0">
                <a:latin typeface="+mj-lt"/>
                <a:ea typeface="SimSun" panose="02010600030101010101" pitchFamily="2" charset="-122"/>
                <a:cs typeface="Times New Roman" panose="02020603050405020304" pitchFamily="18" charset="0"/>
              </a:rPr>
              <a:t>If still employed at the firm, were Anastasia or </a:t>
            </a:r>
            <a:r>
              <a:rPr lang="en-US" sz="1200" dirty="0" err="1">
                <a:latin typeface="+mj-lt"/>
                <a:ea typeface="SimSun" panose="02010600030101010101" pitchFamily="2" charset="-122"/>
                <a:cs typeface="Times New Roman" panose="02020603050405020304" pitchFamily="18" charset="0"/>
              </a:rPr>
              <a:t>Bodana</a:t>
            </a:r>
            <a:r>
              <a:rPr lang="en-US" sz="1200" dirty="0">
                <a:latin typeface="+mj-lt"/>
                <a:ea typeface="SimSun" panose="02010600030101010101" pitchFamily="2" charset="-122"/>
                <a:cs typeface="Times New Roman" panose="02020603050405020304" pitchFamily="18" charset="0"/>
              </a:rPr>
              <a:t> promoted? </a:t>
            </a:r>
            <a:r>
              <a:rPr lang="en-US" sz="1200" i="1" dirty="0">
                <a:effectLst/>
                <a:latin typeface="+mj-lt"/>
                <a:ea typeface="SimSun" panose="02010600030101010101" pitchFamily="2" charset="-122"/>
                <a:cs typeface="Times New Roman" panose="02020603050405020304" pitchFamily="18" charset="0"/>
              </a:rPr>
              <a:t>[Participants share experiences]. </a:t>
            </a:r>
            <a:r>
              <a:rPr lang="en-US" sz="1200" i="0" dirty="0">
                <a:effectLst/>
                <a:latin typeface="+mj-lt"/>
                <a:ea typeface="SimSun" panose="02010600030101010101" pitchFamily="2" charset="-122"/>
                <a:cs typeface="Times New Roman" panose="02020603050405020304" pitchFamily="18" charset="0"/>
              </a:rPr>
              <a:t>Often they become heads of a new video game team or even division, with fancy titles.  </a:t>
            </a:r>
            <a:endParaRPr lang="en-US" sz="1200" i="0" dirty="0">
              <a:latin typeface="+mj-lt"/>
              <a:ea typeface="SimSun" panose="02010600030101010101" pitchFamily="2" charset="-122"/>
              <a:cs typeface="Times New Roman" panose="02020603050405020304" pitchFamily="18" charset="0"/>
            </a:endParaRPr>
          </a:p>
          <a:p>
            <a:pPr marL="0" marR="0" lvl="0" indent="0">
              <a:spcAft>
                <a:spcPts val="1800"/>
              </a:spcAft>
              <a:buFont typeface="Symbol" panose="05050102010706020507" pitchFamily="18" charset="2"/>
              <a:buNone/>
            </a:pPr>
            <a:endParaRPr lang="en-US" sz="1200" dirty="0">
              <a:effectLst/>
              <a:latin typeface="+mj-lt"/>
              <a:ea typeface="SimSun" panose="02010600030101010101" pitchFamily="2" charset="-122"/>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1800"/>
              </a:spcAft>
              <a:buClrTx/>
              <a:buSzTx/>
              <a:buFont typeface="Symbol" panose="05050102010706020507" pitchFamily="18" charset="2"/>
              <a:buNone/>
              <a:tabLst/>
              <a:defRPr/>
            </a:pPr>
            <a:r>
              <a:rPr lang="en-US" sz="1200" dirty="0">
                <a:effectLst/>
                <a:latin typeface="+mj-lt"/>
                <a:ea typeface="SimSun" panose="02010600030101010101" pitchFamily="2" charset="-122"/>
                <a:cs typeface="Times New Roman" panose="02020603050405020304" pitchFamily="18" charset="0"/>
              </a:rPr>
              <a:t>How many employees were transferred from the Product Development Division to </a:t>
            </a:r>
            <a:r>
              <a:rPr lang="en-US" sz="1200" dirty="0">
                <a:latin typeface="+mj-lt"/>
                <a:ea typeface="SimSun" panose="02010600030101010101" pitchFamily="2" charset="-122"/>
                <a:cs typeface="Times New Roman" panose="02020603050405020304" pitchFamily="18" charset="0"/>
              </a:rPr>
              <a:t>develop </a:t>
            </a:r>
            <a:r>
              <a:rPr lang="en-US" sz="1200" dirty="0" err="1">
                <a:latin typeface="+mj-lt"/>
                <a:ea typeface="SimSun" panose="02010600030101010101" pitchFamily="2" charset="-122"/>
                <a:cs typeface="Times New Roman" panose="02020603050405020304" pitchFamily="18" charset="0"/>
              </a:rPr>
              <a:t>Tetromino</a:t>
            </a:r>
            <a:r>
              <a:rPr lang="en-US" sz="1200" dirty="0">
                <a:latin typeface="+mj-lt"/>
                <a:ea typeface="SimSun" panose="02010600030101010101" pitchFamily="2" charset="-122"/>
                <a:cs typeface="Times New Roman" panose="02020603050405020304" pitchFamily="18" charset="0"/>
              </a:rPr>
              <a:t>? </a:t>
            </a:r>
            <a:r>
              <a:rPr lang="en-US" sz="1200" i="1" dirty="0">
                <a:effectLst/>
                <a:latin typeface="+mj-lt"/>
                <a:ea typeface="SimSun" panose="02010600030101010101" pitchFamily="2" charset="-122"/>
                <a:cs typeface="Times New Roman" panose="02020603050405020304" pitchFamily="18" charset="0"/>
              </a:rPr>
              <a:t>[Participants share experiences]. </a:t>
            </a:r>
            <a:r>
              <a:rPr lang="en-US" sz="1200" dirty="0">
                <a:latin typeface="+mj-lt"/>
                <a:ea typeface="SimSun" panose="02010600030101010101" pitchFamily="2" charset="-122"/>
                <a:cs typeface="Times New Roman" panose="02020603050405020304" pitchFamily="18" charset="0"/>
              </a:rPr>
              <a:t>If 10 employees are transferred to the </a:t>
            </a:r>
            <a:r>
              <a:rPr lang="en-US" sz="1200" i="0" dirty="0" err="1">
                <a:solidFill>
                  <a:schemeClr val="tx1"/>
                </a:solidFill>
              </a:rPr>
              <a:t>Tetromino</a:t>
            </a:r>
            <a:r>
              <a:rPr lang="en-US" sz="1200" dirty="0">
                <a:latin typeface="+mj-lt"/>
                <a:ea typeface="SimSun" panose="02010600030101010101" pitchFamily="2" charset="-122"/>
                <a:cs typeface="Times New Roman" panose="02020603050405020304" pitchFamily="18" charset="0"/>
              </a:rPr>
              <a:t> team, </a:t>
            </a:r>
            <a:r>
              <a:rPr lang="en-US" sz="1200" dirty="0" err="1">
                <a:latin typeface="+mj-lt"/>
                <a:ea typeface="SimSun" panose="02010600030101010101" pitchFamily="2" charset="-122"/>
                <a:cs typeface="Times New Roman" panose="02020603050405020304" pitchFamily="18" charset="0"/>
              </a:rPr>
              <a:t>NeuroVox</a:t>
            </a:r>
            <a:r>
              <a:rPr lang="en-US" sz="1200" dirty="0">
                <a:latin typeface="+mj-lt"/>
                <a:ea typeface="SimSun" panose="02010600030101010101" pitchFamily="2" charset="-122"/>
                <a:cs typeface="Times New Roman" panose="02020603050405020304" pitchFamily="18" charset="0"/>
              </a:rPr>
              <a:t> can still be delivered within 6 months. But Cyril may feel humiliated and quit, sinking </a:t>
            </a:r>
            <a:r>
              <a:rPr lang="en-US" sz="1200" dirty="0" err="1">
                <a:latin typeface="+mj-lt"/>
                <a:ea typeface="SimSun" panose="02010600030101010101" pitchFamily="2" charset="-122"/>
                <a:cs typeface="Times New Roman" panose="02020603050405020304" pitchFamily="18" charset="0"/>
              </a:rPr>
              <a:t>NeuroVox</a:t>
            </a:r>
            <a:r>
              <a:rPr lang="en-US" sz="1200" dirty="0">
                <a:latin typeface="+mj-lt"/>
                <a:ea typeface="SimSun" panose="02010600030101010101" pitchFamily="2" charset="-122"/>
                <a:cs typeface="Times New Roman" panose="02020603050405020304" pitchFamily="18" charset="0"/>
              </a:rPr>
              <a:t>. </a:t>
            </a:r>
          </a:p>
          <a:p>
            <a:pPr marL="0" marR="0" lvl="0" indent="0" algn="l" defTabSz="914400" rtl="0" eaLnBrk="1" fontAlgn="auto" latinLnBrk="0" hangingPunct="1">
              <a:lnSpc>
                <a:spcPct val="100000"/>
              </a:lnSpc>
              <a:spcBef>
                <a:spcPts val="0"/>
              </a:spcBef>
              <a:spcAft>
                <a:spcPts val="1800"/>
              </a:spcAft>
              <a:buClrTx/>
              <a:buSzTx/>
              <a:buFont typeface="Symbol" panose="05050102010706020507" pitchFamily="18" charset="2"/>
              <a:buNone/>
              <a:tabLst/>
              <a:defRPr/>
            </a:pPr>
            <a:endParaRPr lang="en-US" sz="1200" dirty="0">
              <a:latin typeface="+mj-lt"/>
              <a:ea typeface="SimSun" panose="02010600030101010101" pitchFamily="2" charset="-122"/>
              <a:cs typeface="Times New Roman" panose="02020603050405020304" pitchFamily="18" charset="0"/>
            </a:endParaRPr>
          </a:p>
          <a:p>
            <a:pPr marL="0" marR="0" lvl="0" indent="0">
              <a:spcAft>
                <a:spcPts val="1800"/>
              </a:spcAft>
              <a:buFont typeface="Symbol" panose="05050102010706020507" pitchFamily="18" charset="2"/>
              <a:buNone/>
            </a:pPr>
            <a:r>
              <a:rPr lang="en-US" sz="1200" dirty="0">
                <a:latin typeface="+mj-lt"/>
                <a:ea typeface="SimSun" panose="02010600030101010101" pitchFamily="2" charset="-122"/>
                <a:cs typeface="Times New Roman" panose="02020603050405020304" pitchFamily="18" charset="0"/>
              </a:rPr>
              <a:t>Did Cyril quit? Fired by Dmitry? Now or after </a:t>
            </a:r>
            <a:r>
              <a:rPr lang="en-US" sz="1200" dirty="0" err="1">
                <a:latin typeface="+mj-lt"/>
                <a:ea typeface="SimSun" panose="02010600030101010101" pitchFamily="2" charset="-122"/>
                <a:cs typeface="Times New Roman" panose="02020603050405020304" pitchFamily="18" charset="0"/>
              </a:rPr>
              <a:t>NeuroVox</a:t>
            </a:r>
            <a:r>
              <a:rPr lang="en-US" sz="1200" dirty="0">
                <a:latin typeface="+mj-lt"/>
                <a:ea typeface="SimSun" panose="02010600030101010101" pitchFamily="2" charset="-122"/>
                <a:cs typeface="Times New Roman" panose="02020603050405020304" pitchFamily="18" charset="0"/>
              </a:rPr>
              <a:t> is delivered?</a:t>
            </a:r>
            <a:r>
              <a:rPr lang="en-US" sz="1200" dirty="0">
                <a:effectLst/>
                <a:latin typeface="+mj-lt"/>
                <a:ea typeface="SimSun" panose="02010600030101010101" pitchFamily="2" charset="-122"/>
                <a:cs typeface="Times New Roman" panose="02020603050405020304" pitchFamily="18" charset="0"/>
              </a:rPr>
              <a:t> </a:t>
            </a:r>
            <a:r>
              <a:rPr lang="en-US" sz="1200" i="1" dirty="0">
                <a:effectLst/>
                <a:latin typeface="+mj-lt"/>
                <a:ea typeface="SimSun" panose="02010600030101010101" pitchFamily="2" charset="-122"/>
                <a:cs typeface="Times New Roman" panose="02020603050405020304" pitchFamily="18" charset="0"/>
              </a:rPr>
              <a:t>[Participants share experiences]. </a:t>
            </a:r>
            <a:r>
              <a:rPr lang="en-US" sz="1200" i="0" dirty="0">
                <a:effectLst/>
                <a:latin typeface="+mj-lt"/>
                <a:ea typeface="SimSun" panose="02010600030101010101" pitchFamily="2" charset="-122"/>
                <a:cs typeface="Times New Roman" panose="02020603050405020304" pitchFamily="18" charset="0"/>
              </a:rPr>
              <a:t>We once had a negotiation group in which Dmitry negotiated a win-win that allowed </a:t>
            </a:r>
            <a:r>
              <a:rPr lang="en-US" sz="1200" i="0" dirty="0" err="1">
                <a:solidFill>
                  <a:schemeClr val="tx1"/>
                </a:solidFill>
              </a:rPr>
              <a:t>Tetromino</a:t>
            </a:r>
            <a:r>
              <a:rPr lang="en-US" sz="1200" i="0" dirty="0">
                <a:effectLst/>
                <a:latin typeface="+mj-lt"/>
                <a:ea typeface="SimSun" panose="02010600030101010101" pitchFamily="2" charset="-122"/>
                <a:cs typeface="Times New Roman" panose="02020603050405020304" pitchFamily="18" charset="0"/>
              </a:rPr>
              <a:t> and </a:t>
            </a:r>
            <a:r>
              <a:rPr lang="en-US" sz="1200" i="0" dirty="0" err="1">
                <a:effectLst/>
                <a:latin typeface="+mj-lt"/>
                <a:ea typeface="SimSun" panose="02010600030101010101" pitchFamily="2" charset="-122"/>
                <a:cs typeface="Times New Roman" panose="02020603050405020304" pitchFamily="18" charset="0"/>
              </a:rPr>
              <a:t>NeuroVox</a:t>
            </a:r>
            <a:r>
              <a:rPr lang="en-US" sz="1200" i="0" dirty="0">
                <a:effectLst/>
                <a:latin typeface="+mj-lt"/>
                <a:ea typeface="SimSun" panose="02010600030101010101" pitchFamily="2" charset="-122"/>
                <a:cs typeface="Times New Roman" panose="02020603050405020304" pitchFamily="18" charset="0"/>
              </a:rPr>
              <a:t> to both get finished within 6 months, but then fired Anastasia, </a:t>
            </a:r>
            <a:r>
              <a:rPr lang="en-US" sz="1200" i="0" dirty="0" err="1">
                <a:effectLst/>
                <a:latin typeface="+mj-lt"/>
                <a:ea typeface="SimSun" panose="02010600030101010101" pitchFamily="2" charset="-122"/>
                <a:cs typeface="Times New Roman" panose="02020603050405020304" pitchFamily="18" charset="0"/>
              </a:rPr>
              <a:t>Bodana</a:t>
            </a:r>
            <a:r>
              <a:rPr lang="en-US" sz="1200" i="0" dirty="0">
                <a:effectLst/>
                <a:latin typeface="+mj-lt"/>
                <a:ea typeface="SimSun" panose="02010600030101010101" pitchFamily="2" charset="-122"/>
                <a:cs typeface="Times New Roman" panose="02020603050405020304" pitchFamily="18" charset="0"/>
              </a:rPr>
              <a:t>, and Cyril afterward due to their perceived dishonesty and lack of professionalism during the negotiation. It was a surprise to all of them, they didn’t realize the bad impression they had made. </a:t>
            </a:r>
            <a:endParaRPr lang="en-US" sz="1200" dirty="0">
              <a:latin typeface="+mj-lt"/>
              <a:ea typeface="SimSun" panose="02010600030101010101" pitchFamily="2" charset="-122"/>
              <a:cs typeface="Times New Roman" panose="02020603050405020304" pitchFamily="18" charset="0"/>
            </a:endParaRPr>
          </a:p>
          <a:p>
            <a:pPr marL="0" marR="0" lvl="0" indent="0">
              <a:spcAft>
                <a:spcPts val="1800"/>
              </a:spcAft>
              <a:buFont typeface="Symbol" panose="05050102010706020507" pitchFamily="18" charset="2"/>
              <a:buNone/>
            </a:pPr>
            <a:endParaRPr lang="en-US" sz="1200" dirty="0">
              <a:effectLst/>
              <a:latin typeface="+mj-lt"/>
              <a:ea typeface="SimSun" panose="02010600030101010101" pitchFamily="2" charset="-122"/>
              <a:cs typeface="Times New Roman" panose="02020603050405020304" pitchFamily="18" charset="0"/>
            </a:endParaRPr>
          </a:p>
          <a:p>
            <a:pPr marL="0" marR="0" lvl="0" indent="0">
              <a:spcAft>
                <a:spcPts val="1800"/>
              </a:spcAft>
              <a:buFont typeface="Symbol" panose="05050102010706020507" pitchFamily="18" charset="2"/>
              <a:buNone/>
            </a:pPr>
            <a:r>
              <a:rPr lang="en-US" sz="1200" dirty="0">
                <a:effectLst/>
                <a:latin typeface="+mj-lt"/>
                <a:ea typeface="SimSun" panose="02010600030101010101" pitchFamily="2" charset="-122"/>
                <a:cs typeface="Times New Roman" panose="02020603050405020304" pitchFamily="18" charset="0"/>
              </a:rPr>
              <a:t>Any other aspects of your negotiation outcome worth sharing?</a:t>
            </a:r>
            <a:r>
              <a:rPr lang="en-US" sz="1200" dirty="0">
                <a:latin typeface="+mj-lt"/>
                <a:ea typeface="SimSun" panose="02010600030101010101" pitchFamily="2" charset="-122"/>
                <a:cs typeface="Times New Roman" panose="02020603050405020304" pitchFamily="18" charset="0"/>
              </a:rPr>
              <a:t> </a:t>
            </a:r>
            <a:r>
              <a:rPr lang="en-US" sz="1200" i="1" dirty="0">
                <a:effectLst/>
                <a:latin typeface="+mj-lt"/>
                <a:ea typeface="SimSun" panose="02010600030101010101" pitchFamily="2" charset="-122"/>
                <a:cs typeface="Times New Roman" panose="02020603050405020304" pitchFamily="18" charset="0"/>
              </a:rPr>
              <a:t>[Participants share experiences]. </a:t>
            </a:r>
            <a:r>
              <a:rPr lang="en-US" sz="1200" i="0" dirty="0">
                <a:effectLst/>
                <a:latin typeface="+mj-lt"/>
                <a:ea typeface="SimSun" panose="02010600030101010101" pitchFamily="2" charset="-122"/>
                <a:cs typeface="Times New Roman" panose="02020603050405020304" pitchFamily="18" charset="0"/>
              </a:rPr>
              <a:t>Sometimes negotiation groups separate IP rights and financial revenues, or talk about sequel games and spinoffs.  </a:t>
            </a:r>
            <a:endParaRPr lang="en-US" sz="1200" dirty="0">
              <a:latin typeface="+mj-lt"/>
              <a:ea typeface="SimSun" panose="02010600030101010101" pitchFamily="2" charset="-122"/>
              <a:cs typeface="Times New Roman" panose="02020603050405020304" pitchFamily="18" charset="0"/>
            </a:endParaRPr>
          </a:p>
          <a:p>
            <a:pPr marL="342900" marR="0" lvl="0" indent="-342900">
              <a:spcAft>
                <a:spcPts val="1800"/>
              </a:spcAft>
              <a:buFont typeface="Symbol" panose="05050102010706020507" pitchFamily="18" charset="2"/>
              <a:buChar char=""/>
            </a:pPr>
            <a:endParaRPr lang="en-US" sz="1200" dirty="0">
              <a:effectLst/>
              <a:latin typeface="+mj-lt"/>
              <a:ea typeface="SimSun" panose="02010600030101010101" pitchFamily="2" charset="-122"/>
              <a:cs typeface="Times New Roman" panose="02020603050405020304" pitchFamily="18" charset="0"/>
            </a:endParaRPr>
          </a:p>
          <a:p>
            <a:endParaRPr lang="en-US" dirty="0"/>
          </a:p>
        </p:txBody>
      </p:sp>
      <p:sp>
        <p:nvSpPr>
          <p:cNvPr id="4" name="Slide Number Placeholder 3">
            <a:extLst>
              <a:ext uri="{FF2B5EF4-FFF2-40B4-BE49-F238E27FC236}">
                <a16:creationId xmlns:a16="http://schemas.microsoft.com/office/drawing/2014/main" id="{77E956CC-22C5-7D9E-12EF-2FF343510401}"/>
              </a:ext>
            </a:extLst>
          </p:cNvPr>
          <p:cNvSpPr>
            <a:spLocks noGrp="1"/>
          </p:cNvSpPr>
          <p:nvPr>
            <p:ph type="sldNum" sz="quarter" idx="5"/>
          </p:nvPr>
        </p:nvSpPr>
        <p:spPr/>
        <p:txBody>
          <a:bodyPr/>
          <a:lstStyle/>
          <a:p>
            <a:fld id="{9BE1DD1D-0BD5-4E4F-ABDD-53ED947792F1}" type="slidenum">
              <a:rPr lang="en-US" smtClean="0"/>
              <a:t>9</a:t>
            </a:fld>
            <a:endParaRPr lang="en-US"/>
          </a:p>
        </p:txBody>
      </p:sp>
    </p:spTree>
    <p:extLst>
      <p:ext uri="{BB962C8B-B14F-4D97-AF65-F5344CB8AC3E}">
        <p14:creationId xmlns:p14="http://schemas.microsoft.com/office/powerpoint/2010/main" val="7951232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33992D32-A709-47DC-8A50-FC85535ECA5F}" type="datetimeFigureOut">
              <a:rPr lang="en-US" smtClean="0"/>
              <a:t>5/20/2025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4988FCD-3837-449C-869C-8E617DE98A25}" type="slidenum">
              <a:rPr lang="en-US" smtClean="0"/>
              <a:t>‹#›</a:t>
            </a:fld>
            <a:endParaRPr lang="en-US"/>
          </a:p>
        </p:txBody>
      </p:sp>
    </p:spTree>
    <p:extLst>
      <p:ext uri="{BB962C8B-B14F-4D97-AF65-F5344CB8AC3E}">
        <p14:creationId xmlns:p14="http://schemas.microsoft.com/office/powerpoint/2010/main" val="402479652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3992D32-A709-47DC-8A50-FC85535ECA5F}" type="datetimeFigureOut">
              <a:rPr lang="en-US" smtClean="0"/>
              <a:t>5/20/2025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4988FCD-3837-449C-869C-8E617DE98A25}" type="slidenum">
              <a:rPr lang="en-US" smtClean="0"/>
              <a:t>‹#›</a:t>
            </a:fld>
            <a:endParaRPr lang="en-US"/>
          </a:p>
        </p:txBody>
      </p:sp>
    </p:spTree>
    <p:extLst>
      <p:ext uri="{BB962C8B-B14F-4D97-AF65-F5344CB8AC3E}">
        <p14:creationId xmlns:p14="http://schemas.microsoft.com/office/powerpoint/2010/main" val="190830341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3992D32-A709-47DC-8A50-FC85535ECA5F}" type="datetimeFigureOut">
              <a:rPr lang="en-US" smtClean="0"/>
              <a:t>5/20/2025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4988FCD-3837-449C-869C-8E617DE98A25}" type="slidenum">
              <a:rPr lang="en-US" smtClean="0"/>
              <a:t>‹#›</a:t>
            </a:fld>
            <a:endParaRPr lang="en-US"/>
          </a:p>
        </p:txBody>
      </p:sp>
    </p:spTree>
    <p:extLst>
      <p:ext uri="{BB962C8B-B14F-4D97-AF65-F5344CB8AC3E}">
        <p14:creationId xmlns:p14="http://schemas.microsoft.com/office/powerpoint/2010/main" val="208171262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838200" y="228600"/>
            <a:ext cx="7194550" cy="990600"/>
          </a:xfrm>
          <a:prstGeom prst="rect">
            <a:avLst/>
          </a:prstGeom>
        </p:spPr>
        <p:txBody>
          <a:bodyPr/>
          <a:lstStyle/>
          <a:p>
            <a:r>
              <a:rPr lang="en-US"/>
              <a:t>Click to edit Master title style</a:t>
            </a:r>
          </a:p>
        </p:txBody>
      </p:sp>
      <p:sp>
        <p:nvSpPr>
          <p:cNvPr id="3" name="Table Placeholder 2"/>
          <p:cNvSpPr>
            <a:spLocks noGrp="1"/>
          </p:cNvSpPr>
          <p:nvPr>
            <p:ph type="tbl" idx="1"/>
          </p:nvPr>
        </p:nvSpPr>
        <p:spPr>
          <a:xfrm>
            <a:off x="914400" y="1752600"/>
            <a:ext cx="8229600" cy="4648200"/>
          </a:xfrm>
          <a:prstGeom prst="rect">
            <a:avLst/>
          </a:prstGeom>
        </p:spPr>
        <p:txBody>
          <a:bodyPr/>
          <a:lstStyle/>
          <a:p>
            <a:pPr lvl="0"/>
            <a:endParaRPr lang="en-US" noProof="0"/>
          </a:p>
        </p:txBody>
      </p:sp>
    </p:spTree>
    <p:extLst>
      <p:ext uri="{BB962C8B-B14F-4D97-AF65-F5344CB8AC3E}">
        <p14:creationId xmlns:p14="http://schemas.microsoft.com/office/powerpoint/2010/main" val="354877931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Diapositive de titre">
    <p:spTree>
      <p:nvGrpSpPr>
        <p:cNvPr id="1" name=""/>
        <p:cNvGrpSpPr/>
        <p:nvPr/>
      </p:nvGrpSpPr>
      <p:grpSpPr>
        <a:xfrm>
          <a:off x="0" y="0"/>
          <a:ext cx="0" cy="0"/>
          <a:chOff x="0" y="0"/>
          <a:chExt cx="0" cy="0"/>
        </a:xfrm>
      </p:grpSpPr>
      <p:sp>
        <p:nvSpPr>
          <p:cNvPr id="4" name="Title Placeholder 4">
            <a:extLst>
              <a:ext uri="{FF2B5EF4-FFF2-40B4-BE49-F238E27FC236}">
                <a16:creationId xmlns:a16="http://schemas.microsoft.com/office/drawing/2014/main" id="{C2A2F298-39D2-753E-8FFC-B46E3365CED3}"/>
              </a:ext>
            </a:extLst>
          </p:cNvPr>
          <p:cNvSpPr>
            <a:spLocks noGrp="1"/>
          </p:cNvSpPr>
          <p:nvPr>
            <p:ph type="title"/>
          </p:nvPr>
        </p:nvSpPr>
        <p:spPr>
          <a:xfrm>
            <a:off x="262294" y="2516451"/>
            <a:ext cx="7886700" cy="1325563"/>
          </a:xfrm>
          <a:prstGeom prst="rect">
            <a:avLst/>
          </a:prstGeom>
        </p:spPr>
        <p:txBody>
          <a:bodyPr vert="horz" lIns="91440" tIns="45720" rIns="91440" bIns="45720" rtlCol="0" anchor="ctr">
            <a:normAutofit/>
          </a:bodyPr>
          <a:lstStyle/>
          <a:p>
            <a:r>
              <a:rPr lang="en-US" dirty="0"/>
              <a:t>Click to edit Master title style</a:t>
            </a:r>
            <a:endParaRPr lang="fr-FR" dirty="0"/>
          </a:p>
        </p:txBody>
      </p:sp>
    </p:spTree>
    <p:extLst>
      <p:ext uri="{BB962C8B-B14F-4D97-AF65-F5344CB8AC3E}">
        <p14:creationId xmlns:p14="http://schemas.microsoft.com/office/powerpoint/2010/main" val="159133023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3992D32-A709-47DC-8A50-FC85535ECA5F}" type="datetimeFigureOut">
              <a:rPr lang="en-US" smtClean="0"/>
              <a:t>5/20/2025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4988FCD-3837-449C-869C-8E617DE98A25}" type="slidenum">
              <a:rPr lang="en-US" smtClean="0"/>
              <a:t>‹#›</a:t>
            </a:fld>
            <a:endParaRPr lang="en-US"/>
          </a:p>
        </p:txBody>
      </p:sp>
    </p:spTree>
    <p:extLst>
      <p:ext uri="{BB962C8B-B14F-4D97-AF65-F5344CB8AC3E}">
        <p14:creationId xmlns:p14="http://schemas.microsoft.com/office/powerpoint/2010/main" val="27210973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3992D32-A709-47DC-8A50-FC85535ECA5F}" type="datetimeFigureOut">
              <a:rPr lang="en-US" smtClean="0"/>
              <a:t>5/20/2025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4988FCD-3837-449C-869C-8E617DE98A25}" type="slidenum">
              <a:rPr lang="en-US" smtClean="0"/>
              <a:t>‹#›</a:t>
            </a:fld>
            <a:endParaRPr lang="en-US"/>
          </a:p>
        </p:txBody>
      </p:sp>
    </p:spTree>
    <p:extLst>
      <p:ext uri="{BB962C8B-B14F-4D97-AF65-F5344CB8AC3E}">
        <p14:creationId xmlns:p14="http://schemas.microsoft.com/office/powerpoint/2010/main" val="95169061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33992D32-A709-47DC-8A50-FC85535ECA5F}" type="datetimeFigureOut">
              <a:rPr lang="en-US" smtClean="0"/>
              <a:t>5/20/2025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4988FCD-3837-449C-869C-8E617DE98A25}" type="slidenum">
              <a:rPr lang="en-US" smtClean="0"/>
              <a:t>‹#›</a:t>
            </a:fld>
            <a:endParaRPr lang="en-US"/>
          </a:p>
        </p:txBody>
      </p:sp>
    </p:spTree>
    <p:extLst>
      <p:ext uri="{BB962C8B-B14F-4D97-AF65-F5344CB8AC3E}">
        <p14:creationId xmlns:p14="http://schemas.microsoft.com/office/powerpoint/2010/main" val="423122437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33992D32-A709-47DC-8A50-FC85535ECA5F}" type="datetimeFigureOut">
              <a:rPr lang="en-US" smtClean="0"/>
              <a:t>5/20/2025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4988FCD-3837-449C-869C-8E617DE98A25}" type="slidenum">
              <a:rPr lang="en-US" smtClean="0"/>
              <a:t>‹#›</a:t>
            </a:fld>
            <a:endParaRPr lang="en-US"/>
          </a:p>
        </p:txBody>
      </p:sp>
    </p:spTree>
    <p:extLst>
      <p:ext uri="{BB962C8B-B14F-4D97-AF65-F5344CB8AC3E}">
        <p14:creationId xmlns:p14="http://schemas.microsoft.com/office/powerpoint/2010/main" val="198320821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33992D32-A709-47DC-8A50-FC85535ECA5F}" type="datetimeFigureOut">
              <a:rPr lang="en-US" smtClean="0"/>
              <a:t>5/20/2025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4988FCD-3837-449C-869C-8E617DE98A25}" type="slidenum">
              <a:rPr lang="en-US" smtClean="0"/>
              <a:t>‹#›</a:t>
            </a:fld>
            <a:endParaRPr lang="en-US"/>
          </a:p>
        </p:txBody>
      </p:sp>
    </p:spTree>
    <p:extLst>
      <p:ext uri="{BB962C8B-B14F-4D97-AF65-F5344CB8AC3E}">
        <p14:creationId xmlns:p14="http://schemas.microsoft.com/office/powerpoint/2010/main" val="302361144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3992D32-A709-47DC-8A50-FC85535ECA5F}" type="datetimeFigureOut">
              <a:rPr lang="en-US" smtClean="0"/>
              <a:t>5/20/2025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4988FCD-3837-449C-869C-8E617DE98A25}" type="slidenum">
              <a:rPr lang="en-US" smtClean="0"/>
              <a:t>‹#›</a:t>
            </a:fld>
            <a:endParaRPr lang="en-US"/>
          </a:p>
        </p:txBody>
      </p:sp>
    </p:spTree>
    <p:extLst>
      <p:ext uri="{BB962C8B-B14F-4D97-AF65-F5344CB8AC3E}">
        <p14:creationId xmlns:p14="http://schemas.microsoft.com/office/powerpoint/2010/main" val="162101914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33992D32-A709-47DC-8A50-FC85535ECA5F}" type="datetimeFigureOut">
              <a:rPr lang="en-US" smtClean="0"/>
              <a:t>5/20/2025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4988FCD-3837-449C-869C-8E617DE98A25}" type="slidenum">
              <a:rPr lang="en-US" smtClean="0"/>
              <a:t>‹#›</a:t>
            </a:fld>
            <a:endParaRPr lang="en-US"/>
          </a:p>
        </p:txBody>
      </p:sp>
    </p:spTree>
    <p:extLst>
      <p:ext uri="{BB962C8B-B14F-4D97-AF65-F5344CB8AC3E}">
        <p14:creationId xmlns:p14="http://schemas.microsoft.com/office/powerpoint/2010/main" val="180188502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33992D32-A709-47DC-8A50-FC85535ECA5F}" type="datetimeFigureOut">
              <a:rPr lang="en-US" smtClean="0"/>
              <a:t>5/20/2025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4988FCD-3837-449C-869C-8E617DE98A25}" type="slidenum">
              <a:rPr lang="en-US" smtClean="0"/>
              <a:t>‹#›</a:t>
            </a:fld>
            <a:endParaRPr lang="en-US"/>
          </a:p>
        </p:txBody>
      </p:sp>
    </p:spTree>
    <p:extLst>
      <p:ext uri="{BB962C8B-B14F-4D97-AF65-F5344CB8AC3E}">
        <p14:creationId xmlns:p14="http://schemas.microsoft.com/office/powerpoint/2010/main" val="86580588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2.xml"/><Relationship Id="rId1" Type="http://schemas.openxmlformats.org/officeDocument/2006/relationships/slideLayout" Target="../slideLayouts/slideLayout1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3992D32-A709-47DC-8A50-FC85535ECA5F}" type="datetimeFigureOut">
              <a:rPr lang="en-US" smtClean="0"/>
              <a:t>5/20/2025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4988FCD-3837-449C-869C-8E617DE98A25}" type="slidenum">
              <a:rPr lang="en-US" smtClean="0"/>
              <a:t>‹#›</a:t>
            </a:fld>
            <a:endParaRPr lang="en-US"/>
          </a:p>
        </p:txBody>
      </p:sp>
    </p:spTree>
    <p:extLst>
      <p:ext uri="{BB962C8B-B14F-4D97-AF65-F5344CB8AC3E}">
        <p14:creationId xmlns:p14="http://schemas.microsoft.com/office/powerpoint/2010/main" val="351234508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9" name="Zone de texte 5">
            <a:extLst>
              <a:ext uri="{FF2B5EF4-FFF2-40B4-BE49-F238E27FC236}">
                <a16:creationId xmlns:a16="http://schemas.microsoft.com/office/drawing/2014/main" id="{CEE01135-CA2C-3E73-E6B2-DE4C1B8B786B}"/>
              </a:ext>
            </a:extLst>
          </p:cNvPr>
          <p:cNvSpPr txBox="1"/>
          <p:nvPr userDrawn="1"/>
        </p:nvSpPr>
        <p:spPr>
          <a:xfrm>
            <a:off x="7254000" y="1618875"/>
            <a:ext cx="1890000" cy="360000"/>
          </a:xfrm>
          <a:prstGeom prst="rect">
            <a:avLst/>
          </a:prstGeom>
          <a:solidFill>
            <a:srgbClr val="1F7DBC"/>
          </a:solidFill>
          <a:ln w="6350">
            <a:noFill/>
          </a:ln>
        </p:spPr>
        <p:txBody>
          <a:bodyPr rot="0" spcFirstLastPara="0" vert="horz" wrap="square" lIns="68580" tIns="34290" rIns="68580" bIns="34290" numCol="1" spcCol="0" rtlCol="0" fromWordArt="0" anchor="ctr" anchorCtr="0" forceAA="0" compatLnSpc="1">
            <a:prstTxWarp prst="textNoShape">
              <a:avLst/>
            </a:prstTxWarp>
            <a:noAutofit/>
          </a:bodyPr>
          <a:lstStyle/>
          <a:p>
            <a:r>
              <a:rPr lang="fr-FR" sz="1350" b="1" dirty="0">
                <a:solidFill>
                  <a:srgbClr val="FFFFFF"/>
                </a:solidFill>
                <a:effectLst/>
                <a:latin typeface="Arial" panose="020B0604020202020204" pitchFamily="34" charset="0"/>
                <a:ea typeface="Roboto Medium" panose="02000000000000000000" pitchFamily="2" charset="0"/>
                <a:cs typeface="Arial" panose="020B0604020202020204" pitchFamily="34" charset="0"/>
              </a:rPr>
              <a:t>Slides</a:t>
            </a:r>
            <a:endParaRPr lang="fr-FR" sz="1350" b="1" dirty="0">
              <a:effectLst/>
              <a:latin typeface="Arial" panose="020B0604020202020204" pitchFamily="34" charset="0"/>
              <a:ea typeface="Roboto Medium" panose="02000000000000000000" pitchFamily="2" charset="0"/>
              <a:cs typeface="Arial" panose="020B0604020202020204" pitchFamily="34" charset="0"/>
            </a:endParaRPr>
          </a:p>
        </p:txBody>
      </p:sp>
      <p:sp>
        <p:nvSpPr>
          <p:cNvPr id="5" name="Title Placeholder 4">
            <a:extLst>
              <a:ext uri="{FF2B5EF4-FFF2-40B4-BE49-F238E27FC236}">
                <a16:creationId xmlns:a16="http://schemas.microsoft.com/office/drawing/2014/main" id="{02BE9ADE-48F4-87E1-87C4-37F2B59229D0}"/>
              </a:ext>
            </a:extLst>
          </p:cNvPr>
          <p:cNvSpPr>
            <a:spLocks noGrp="1"/>
          </p:cNvSpPr>
          <p:nvPr>
            <p:ph type="title"/>
          </p:nvPr>
        </p:nvSpPr>
        <p:spPr>
          <a:xfrm>
            <a:off x="262294" y="2516451"/>
            <a:ext cx="7886700" cy="1325563"/>
          </a:xfrm>
          <a:prstGeom prst="rect">
            <a:avLst/>
          </a:prstGeom>
        </p:spPr>
        <p:txBody>
          <a:bodyPr vert="horz" lIns="91440" tIns="45720" rIns="91440" bIns="45720" rtlCol="0" anchor="ctr">
            <a:normAutofit/>
          </a:bodyPr>
          <a:lstStyle/>
          <a:p>
            <a:r>
              <a:rPr lang="en-US" dirty="0"/>
              <a:t>Click to edit Master title style</a:t>
            </a:r>
            <a:endParaRPr lang="fr-FR" dirty="0"/>
          </a:p>
        </p:txBody>
      </p:sp>
      <p:pic>
        <p:nvPicPr>
          <p:cNvPr id="2" name="Picture 1" descr="A black background with green text&#10;&#10;Description automatically generated">
            <a:extLst>
              <a:ext uri="{FF2B5EF4-FFF2-40B4-BE49-F238E27FC236}">
                <a16:creationId xmlns:a16="http://schemas.microsoft.com/office/drawing/2014/main" id="{EB1AC81B-FB90-19B9-E762-95098AA2565B}"/>
              </a:ext>
            </a:extLst>
          </p:cNvPr>
          <p:cNvPicPr>
            <a:picLocks noChangeAspect="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457200" y="457200"/>
            <a:ext cx="3525520" cy="827405"/>
          </a:xfrm>
          <a:prstGeom prst="rect">
            <a:avLst/>
          </a:prstGeom>
          <a:noFill/>
          <a:ln>
            <a:noFill/>
          </a:ln>
        </p:spPr>
      </p:pic>
    </p:spTree>
    <p:extLst>
      <p:ext uri="{BB962C8B-B14F-4D97-AF65-F5344CB8AC3E}">
        <p14:creationId xmlns:p14="http://schemas.microsoft.com/office/powerpoint/2010/main" val="1996767957"/>
      </p:ext>
    </p:extLst>
  </p:cSld>
  <p:clrMap bg1="lt1" tx1="dk1" bg2="lt2" tx2="dk2" accent1="accent1" accent2="accent2" accent3="accent3" accent4="accent4" accent5="accent5" accent6="accent6" hlink="hlink" folHlink="folHlink"/>
  <p:sldLayoutIdLst>
    <p:sldLayoutId id="2147483662" r:id="rId1"/>
  </p:sldLayoutIdLst>
  <p:txStyles>
    <p:titleStyle>
      <a:lvl1pPr algn="l" defTabSz="914400" rtl="0" eaLnBrk="1" latinLnBrk="0" hangingPunct="1">
        <a:lnSpc>
          <a:spcPct val="90000"/>
        </a:lnSpc>
        <a:spcBef>
          <a:spcPct val="0"/>
        </a:spcBef>
        <a:buNone/>
        <a:defRPr sz="2400" b="1" kern="1200">
          <a:solidFill>
            <a:srgbClr val="00684B"/>
          </a:solidFill>
          <a:latin typeface="Roboto Slab" pitchFamily="2" charset="0"/>
          <a:ea typeface="Roboto Slab" pitchFamily="2" charset="0"/>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publishing.insead.edu/" TargetMode="External"/><Relationship Id="rId2" Type="http://schemas.openxmlformats.org/officeDocument/2006/relationships/notesSlide" Target="../notesSlides/notesSlide1.xml"/><Relationship Id="rId1" Type="http://schemas.openxmlformats.org/officeDocument/2006/relationships/slideLayout" Target="../slideLayouts/slideLayout13.xml"/><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2.xml"/><Relationship Id="rId1" Type="http://schemas.openxmlformats.org/officeDocument/2006/relationships/slideLayout" Target="../slideLayouts/slideLayout7.xml"/><Relationship Id="rId5" Type="http://schemas.openxmlformats.org/officeDocument/2006/relationships/image" Target="../media/image6.png"/><Relationship Id="rId4" Type="http://schemas.openxmlformats.org/officeDocument/2006/relationships/image" Target="../media/image5.pn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Subtitle 2">
            <a:extLst>
              <a:ext uri="{FF2B5EF4-FFF2-40B4-BE49-F238E27FC236}">
                <a16:creationId xmlns:a16="http://schemas.microsoft.com/office/drawing/2014/main" id="{A91B3043-78BA-5414-CFC1-EA8E3DBC9B0D}"/>
              </a:ext>
            </a:extLst>
          </p:cNvPr>
          <p:cNvSpPr txBox="1">
            <a:spLocks/>
          </p:cNvSpPr>
          <p:nvPr/>
        </p:nvSpPr>
        <p:spPr>
          <a:xfrm>
            <a:off x="334090" y="3029818"/>
            <a:ext cx="8315057" cy="362819"/>
          </a:xfrm>
          <a:prstGeom prst="rect">
            <a:avLst/>
          </a:prstGeom>
        </p:spPr>
        <p:txBody>
          <a:bodyPr vert="horz" lIns="0" tIns="0" rIns="0" bIns="0" rtlCol="0" anchor="t" anchorCtr="0">
            <a:noAutofit/>
          </a:bodyPr>
          <a:lstStyle>
            <a:lvl1pPr marL="0" indent="0" algn="l" defTabSz="914400" rtl="0" eaLnBrk="1" latinLnBrk="0" hangingPunct="1">
              <a:lnSpc>
                <a:spcPct val="90000"/>
              </a:lnSpc>
              <a:spcBef>
                <a:spcPts val="1000"/>
              </a:spcBef>
              <a:buFont typeface="Arial" panose="020B0604020202020204" pitchFamily="34" charset="0"/>
              <a:buNone/>
              <a:defRPr sz="2000" kern="1200">
                <a:solidFill>
                  <a:srgbClr val="00684B"/>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fr-FR" sz="2100" b="1" i="0" u="none" strike="noStrike" kern="1200" cap="none" spc="0" normalizeH="0" baseline="0" noProof="0" dirty="0">
              <a:ln>
                <a:noFill/>
              </a:ln>
              <a:solidFill>
                <a:srgbClr val="00684B"/>
              </a:solidFill>
              <a:effectLst/>
              <a:uLnTx/>
              <a:uFillTx/>
              <a:latin typeface="Roboto Slab" pitchFamily="2" charset="0"/>
              <a:ea typeface="Roboto Slab" pitchFamily="2" charset="0"/>
              <a:cs typeface="+mn-cs"/>
            </a:endParaRPr>
          </a:p>
        </p:txBody>
      </p:sp>
      <p:sp>
        <p:nvSpPr>
          <p:cNvPr id="4" name="Text Placeholder 3">
            <a:extLst>
              <a:ext uri="{FF2B5EF4-FFF2-40B4-BE49-F238E27FC236}">
                <a16:creationId xmlns:a16="http://schemas.microsoft.com/office/drawing/2014/main" id="{804FABF2-BFBF-3295-22DB-AD158BFF06A4}"/>
              </a:ext>
            </a:extLst>
          </p:cNvPr>
          <p:cNvSpPr txBox="1">
            <a:spLocks/>
          </p:cNvSpPr>
          <p:nvPr/>
        </p:nvSpPr>
        <p:spPr>
          <a:xfrm>
            <a:off x="358295" y="4576707"/>
            <a:ext cx="8177899" cy="1065007"/>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300"/>
              </a:spcBef>
              <a:spcAft>
                <a:spcPts val="450"/>
              </a:spcAft>
              <a:buClrTx/>
              <a:buSzTx/>
              <a:buFont typeface="Arial" panose="020B0604020202020204" pitchFamily="34" charset="0"/>
              <a:buNone/>
              <a:tabLst/>
              <a:defRPr/>
            </a:pPr>
            <a:endParaRPr kumimoji="0" lang="en-US" sz="750" b="0" i="0" u="none" strike="noStrike" kern="1200" cap="none" spc="0" normalizeH="0" baseline="0" noProof="0" dirty="0">
              <a:ln>
                <a:noFill/>
              </a:ln>
              <a:solidFill>
                <a:prstClr val="black"/>
              </a:solidFill>
              <a:effectLst/>
              <a:uLnTx/>
              <a:uFillTx/>
              <a:latin typeface="Roboto" panose="02000000000000000000" pitchFamily="2" charset="0"/>
              <a:ea typeface="Roboto" panose="02000000000000000000" pitchFamily="2" charset="0"/>
              <a:cs typeface="+mn-cs"/>
            </a:endParaRPr>
          </a:p>
        </p:txBody>
      </p:sp>
      <p:sp>
        <p:nvSpPr>
          <p:cNvPr id="5" name="Title Placeholder 4">
            <a:extLst>
              <a:ext uri="{FF2B5EF4-FFF2-40B4-BE49-F238E27FC236}">
                <a16:creationId xmlns:a16="http://schemas.microsoft.com/office/drawing/2014/main" id="{95B59985-71BB-39B0-A25D-A79F4455D554}"/>
              </a:ext>
            </a:extLst>
          </p:cNvPr>
          <p:cNvSpPr>
            <a:spLocks noGrp="1"/>
          </p:cNvSpPr>
          <p:nvPr>
            <p:ph type="title"/>
          </p:nvPr>
        </p:nvSpPr>
        <p:spPr>
          <a:xfrm>
            <a:off x="261938" y="1741723"/>
            <a:ext cx="7886700" cy="994172"/>
          </a:xfrm>
          <a:prstGeom prst="rect">
            <a:avLst/>
          </a:prstGeom>
        </p:spPr>
        <p:txBody>
          <a:bodyPr vert="horz" lIns="68580" tIns="34290" rIns="68580" bIns="34290" rtlCol="0" anchor="ctr">
            <a:normAutofit/>
          </a:bodyPr>
          <a:lstStyle/>
          <a:p>
            <a:r>
              <a:rPr lang="en-US" dirty="0" err="1"/>
              <a:t>Tetromino</a:t>
            </a:r>
            <a:endParaRPr lang="fr-FR" dirty="0"/>
          </a:p>
        </p:txBody>
      </p:sp>
      <p:sp>
        <p:nvSpPr>
          <p:cNvPr id="7" name="Text Placeholder 3">
            <a:extLst>
              <a:ext uri="{FF2B5EF4-FFF2-40B4-BE49-F238E27FC236}">
                <a16:creationId xmlns:a16="http://schemas.microsoft.com/office/drawing/2014/main" id="{A8F4ADC1-E06A-AFED-D132-7A0D134CB25A}"/>
              </a:ext>
            </a:extLst>
          </p:cNvPr>
          <p:cNvSpPr txBox="1">
            <a:spLocks/>
          </p:cNvSpPr>
          <p:nvPr/>
        </p:nvSpPr>
        <p:spPr>
          <a:xfrm>
            <a:off x="261937" y="4958267"/>
            <a:ext cx="8177899" cy="1366894"/>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300"/>
              </a:spcBef>
              <a:spcAft>
                <a:spcPts val="450"/>
              </a:spcAft>
              <a:buClrTx/>
              <a:buSzTx/>
              <a:buFont typeface="Arial" panose="020B0604020202020204" pitchFamily="34" charset="0"/>
              <a:buNone/>
              <a:tabLst/>
              <a:defRPr/>
            </a:pPr>
            <a:r>
              <a:rPr kumimoji="0" lang="en-US" sz="1000" b="0" i="0" u="none" strike="noStrike" kern="1200" cap="none" spc="0" normalizeH="0" baseline="0" noProof="0" dirty="0">
                <a:ln>
                  <a:noFill/>
                </a:ln>
                <a:solidFill>
                  <a:prstClr val="black"/>
                </a:solidFill>
                <a:effectLst/>
                <a:uLnTx/>
                <a:uFillTx/>
                <a:latin typeface="Roboto" panose="02000000000000000000" pitchFamily="2" charset="0"/>
                <a:ea typeface="Roboto" panose="02000000000000000000" pitchFamily="2" charset="0"/>
                <a:cs typeface="+mn-cs"/>
              </a:rPr>
              <a:t>05/2025-6998</a:t>
            </a:r>
          </a:p>
          <a:p>
            <a:pPr marL="0" marR="0" lvl="0" indent="0" algn="just" defTabSz="914400" rtl="0" eaLnBrk="1" fontAlgn="auto" latinLnBrk="0" hangingPunct="1">
              <a:lnSpc>
                <a:spcPct val="100000"/>
              </a:lnSpc>
              <a:spcBef>
                <a:spcPts val="300"/>
              </a:spcBef>
              <a:spcAft>
                <a:spcPts val="450"/>
              </a:spcAft>
              <a:buClrTx/>
              <a:buSzTx/>
              <a:buFont typeface="Arial" panose="020B0604020202020204" pitchFamily="34" charset="0"/>
              <a:buNone/>
              <a:tabLst/>
              <a:defRPr/>
            </a:pPr>
            <a:r>
              <a:rPr kumimoji="0" lang="en-US" sz="1000" b="0" i="0" u="none" strike="noStrike" kern="1200" cap="none" spc="0" normalizeH="0" baseline="0" noProof="0" dirty="0">
                <a:ln>
                  <a:noFill/>
                </a:ln>
                <a:solidFill>
                  <a:prstClr val="black"/>
                </a:solidFill>
                <a:effectLst/>
                <a:uLnTx/>
                <a:uFillTx/>
                <a:latin typeface="Roboto" panose="02000000000000000000" pitchFamily="2" charset="0"/>
                <a:ea typeface="Roboto" panose="02000000000000000000" pitchFamily="2" charset="0"/>
                <a:cs typeface="+mn-cs"/>
              </a:rPr>
              <a:t>This slide deck was prepared </a:t>
            </a:r>
            <a:r>
              <a:rPr kumimoji="0" lang="en-GB" sz="1000" b="0" i="0" u="none" strike="noStrike" kern="1200" cap="none" spc="0" normalizeH="0" baseline="0" noProof="0" dirty="0">
                <a:ln>
                  <a:noFill/>
                </a:ln>
                <a:solidFill>
                  <a:prstClr val="black"/>
                </a:solidFill>
                <a:effectLst/>
                <a:uLnTx/>
                <a:uFillTx/>
                <a:latin typeface="Roboto" panose="02000000000000000000" pitchFamily="2" charset="0"/>
                <a:ea typeface="Roboto" panose="02000000000000000000" pitchFamily="2" charset="0"/>
                <a:cs typeface="+mn-cs"/>
              </a:rPr>
              <a:t>by</a:t>
            </a:r>
            <a:r>
              <a:rPr kumimoji="0" lang="en-US" sz="1000" b="0" i="0" u="none" strike="noStrike" kern="1200" cap="none" spc="0" normalizeH="0" baseline="0" noProof="0" dirty="0">
                <a:ln>
                  <a:noFill/>
                </a:ln>
                <a:solidFill>
                  <a:prstClr val="black"/>
                </a:solidFill>
                <a:effectLst/>
                <a:uLnTx/>
                <a:uFillTx/>
                <a:latin typeface="Roboto" panose="02000000000000000000" pitchFamily="2" charset="0"/>
                <a:ea typeface="Roboto" panose="02000000000000000000" pitchFamily="2" charset="0"/>
                <a:cs typeface="+mn-cs"/>
              </a:rPr>
              <a:t> </a:t>
            </a:r>
            <a:r>
              <a:rPr kumimoji="0" lang="en-GB" sz="1000" b="0" i="0" u="none" strike="noStrike" kern="1200" cap="none" spc="0" normalizeH="0" baseline="0" noProof="0" dirty="0">
                <a:ln>
                  <a:noFill/>
                </a:ln>
                <a:solidFill>
                  <a:prstClr val="black"/>
                </a:solidFill>
                <a:effectLst/>
                <a:uLnTx/>
                <a:uFillTx/>
                <a:latin typeface="Roboto" panose="02000000000000000000" pitchFamily="2" charset="0"/>
                <a:ea typeface="Roboto" panose="02000000000000000000" pitchFamily="2" charset="0"/>
                <a:cs typeface="+mn-cs"/>
              </a:rPr>
              <a:t>Shawn Chan, Predoctoral Research Associate at INSEAD, </a:t>
            </a:r>
            <a:r>
              <a:rPr kumimoji="0" lang="en-US" sz="1000" b="0" i="0" u="none" strike="noStrike" kern="1200" cap="none" spc="0" normalizeH="0" baseline="0" noProof="0" dirty="0">
                <a:ln>
                  <a:noFill/>
                </a:ln>
                <a:solidFill>
                  <a:prstClr val="black"/>
                </a:solidFill>
                <a:effectLst/>
                <a:uLnTx/>
                <a:uFillTx/>
                <a:latin typeface="Roboto" panose="02000000000000000000" pitchFamily="2" charset="0"/>
                <a:ea typeface="Roboto" panose="02000000000000000000" pitchFamily="2" charset="0"/>
                <a:cs typeface="+mn-cs"/>
              </a:rPr>
              <a:t>as additional material to the role play</a:t>
            </a:r>
            <a:r>
              <a:rPr kumimoji="0" lang="en-GB" sz="1000" b="0" i="0" u="none" strike="noStrike" kern="1200" cap="none" spc="0" normalizeH="0" baseline="0" noProof="0" dirty="0">
                <a:ln>
                  <a:noFill/>
                </a:ln>
                <a:solidFill>
                  <a:prstClr val="black"/>
                </a:solidFill>
                <a:effectLst/>
                <a:uLnTx/>
                <a:uFillTx/>
                <a:latin typeface="Roboto" panose="02000000000000000000" pitchFamily="2" charset="0"/>
                <a:ea typeface="Roboto" panose="02000000000000000000" pitchFamily="2" charset="0"/>
                <a:cs typeface="+mn-cs"/>
              </a:rPr>
              <a:t> </a:t>
            </a:r>
            <a:r>
              <a:rPr kumimoji="0" lang="en-US" sz="1000" b="0" i="0" u="none" strike="noStrike" kern="1200" cap="none" spc="0" normalizeH="0" baseline="0" noProof="0" dirty="0">
                <a:ln>
                  <a:noFill/>
                </a:ln>
                <a:solidFill>
                  <a:prstClr val="black"/>
                </a:solidFill>
                <a:effectLst/>
                <a:uLnTx/>
                <a:uFillTx/>
                <a:latin typeface="Roboto" panose="02000000000000000000" pitchFamily="2" charset="0"/>
                <a:ea typeface="Roboto" panose="02000000000000000000" pitchFamily="2" charset="0"/>
                <a:cs typeface="+mn-cs"/>
              </a:rPr>
              <a:t>“</a:t>
            </a:r>
            <a:r>
              <a:rPr kumimoji="0" lang="en-US" sz="1000" b="0" i="1" u="none" strike="noStrike" kern="1200" cap="none" spc="0" normalizeH="0" baseline="0" noProof="0" dirty="0" err="1">
                <a:ln>
                  <a:noFill/>
                </a:ln>
                <a:solidFill>
                  <a:prstClr val="black"/>
                </a:solidFill>
                <a:effectLst/>
                <a:uLnTx/>
                <a:uFillTx/>
                <a:latin typeface="Roboto" panose="02000000000000000000" pitchFamily="2" charset="0"/>
                <a:ea typeface="Roboto" panose="02000000000000000000" pitchFamily="2" charset="0"/>
                <a:cs typeface="+mn-cs"/>
              </a:rPr>
              <a:t>Tetromino</a:t>
            </a:r>
            <a:r>
              <a:rPr kumimoji="0" lang="en-US" sz="1000" b="0" i="0" u="none" strike="noStrike" kern="1200" cap="none" spc="0" normalizeH="0" baseline="0" noProof="0" dirty="0">
                <a:ln>
                  <a:noFill/>
                </a:ln>
                <a:solidFill>
                  <a:prstClr val="black"/>
                </a:solidFill>
                <a:effectLst/>
                <a:uLnTx/>
                <a:uFillTx/>
                <a:latin typeface="Roboto" panose="02000000000000000000" pitchFamily="2" charset="0"/>
                <a:ea typeface="Roboto" panose="02000000000000000000" pitchFamily="2" charset="0"/>
                <a:cs typeface="+mn-cs"/>
              </a:rPr>
              <a:t>”.</a:t>
            </a:r>
          </a:p>
          <a:p>
            <a:pPr marL="0" marR="0" lvl="0" indent="0" algn="l" defTabSz="914400" rtl="0" eaLnBrk="1" fontAlgn="auto" latinLnBrk="0" hangingPunct="1">
              <a:lnSpc>
                <a:spcPct val="100000"/>
              </a:lnSpc>
              <a:spcBef>
                <a:spcPts val="300"/>
              </a:spcBef>
              <a:spcAft>
                <a:spcPts val="450"/>
              </a:spcAft>
              <a:buClrTx/>
              <a:buSzTx/>
              <a:buFont typeface="Arial" panose="020B0604020202020204" pitchFamily="34" charset="0"/>
              <a:buNone/>
              <a:tabLst/>
              <a:defRPr/>
            </a:pPr>
            <a:r>
              <a:rPr kumimoji="0" lang="en-US" sz="1000" b="0" i="0" u="none" strike="noStrike" kern="1200" cap="none" spc="0" normalizeH="0" baseline="0" noProof="0" dirty="0">
                <a:ln>
                  <a:noFill/>
                </a:ln>
                <a:solidFill>
                  <a:prstClr val="black"/>
                </a:solidFill>
                <a:effectLst/>
                <a:uLnTx/>
                <a:uFillTx/>
                <a:latin typeface="Roboto" panose="02000000000000000000" pitchFamily="2" charset="0"/>
                <a:ea typeface="Roboto" panose="02000000000000000000" pitchFamily="2" charset="0"/>
                <a:cs typeface="+mn-cs"/>
              </a:rPr>
              <a:t>To access INSEAD teaching materials, go to </a:t>
            </a:r>
            <a:r>
              <a:rPr kumimoji="0" lang="en-US" sz="1000" b="0" i="0" u="none" strike="noStrike" kern="1200" cap="none" spc="0" normalizeH="0" baseline="0" noProof="0" dirty="0">
                <a:ln>
                  <a:noFill/>
                </a:ln>
                <a:solidFill>
                  <a:prstClr val="black"/>
                </a:solidFill>
                <a:effectLst/>
                <a:uLnTx/>
                <a:uFillTx/>
                <a:latin typeface="Roboto" panose="02000000000000000000" pitchFamily="2" charset="0"/>
                <a:ea typeface="Roboto" panose="02000000000000000000" pitchFamily="2" charset="0"/>
                <a:cs typeface="+mn-cs"/>
                <a:hlinkClick r:id="rId3"/>
              </a:rPr>
              <a:t>https://publishing.insead.edu/</a:t>
            </a:r>
            <a:r>
              <a:rPr kumimoji="0" lang="en-US" sz="1000" b="0" i="0" u="none" strike="noStrike" kern="1200" cap="none" spc="0" normalizeH="0" baseline="0" noProof="0" dirty="0">
                <a:ln>
                  <a:noFill/>
                </a:ln>
                <a:solidFill>
                  <a:prstClr val="black"/>
                </a:solidFill>
                <a:effectLst/>
                <a:uLnTx/>
                <a:uFillTx/>
                <a:latin typeface="Roboto" panose="02000000000000000000" pitchFamily="2" charset="0"/>
                <a:ea typeface="Roboto" panose="02000000000000000000" pitchFamily="2" charset="0"/>
                <a:cs typeface="+mn-cs"/>
              </a:rPr>
              <a:t>. </a:t>
            </a:r>
          </a:p>
          <a:p>
            <a:pPr marL="0" marR="0" lvl="0" indent="0" algn="l" defTabSz="914400" rtl="0" eaLnBrk="1" fontAlgn="auto" latinLnBrk="0" hangingPunct="1">
              <a:lnSpc>
                <a:spcPct val="100000"/>
              </a:lnSpc>
              <a:spcBef>
                <a:spcPts val="300"/>
              </a:spcBef>
              <a:spcAft>
                <a:spcPts val="450"/>
              </a:spcAft>
              <a:buClrTx/>
              <a:buSzTx/>
              <a:buFont typeface="Arial" panose="020B0604020202020204" pitchFamily="34" charset="0"/>
              <a:buNone/>
              <a:tabLst/>
              <a:defRPr/>
            </a:pPr>
            <a:r>
              <a:rPr kumimoji="0" lang="en-US" sz="1000" b="0" i="0" u="none" strike="noStrike" kern="1200" cap="none" spc="0" normalizeH="0" baseline="0" noProof="0" dirty="0">
                <a:ln>
                  <a:noFill/>
                </a:ln>
                <a:solidFill>
                  <a:prstClr val="black"/>
                </a:solidFill>
                <a:effectLst/>
                <a:uLnTx/>
                <a:uFillTx/>
                <a:latin typeface="Roboto" panose="02000000000000000000" pitchFamily="2" charset="0"/>
                <a:ea typeface="Roboto" panose="02000000000000000000" pitchFamily="2" charset="0"/>
                <a:cs typeface="+mn-cs"/>
              </a:rPr>
              <a:t>Copyright © 2025 Shawn </a:t>
            </a:r>
            <a:r>
              <a:rPr kumimoji="0" lang="en-GB" sz="1000" b="0" i="0" u="none" strike="noStrike" kern="1200" cap="none" spc="0" normalizeH="0" baseline="0" noProof="0" dirty="0">
                <a:ln>
                  <a:noFill/>
                </a:ln>
                <a:solidFill>
                  <a:prstClr val="black"/>
                </a:solidFill>
                <a:effectLst/>
                <a:uLnTx/>
                <a:uFillTx/>
                <a:latin typeface="Roboto" panose="02000000000000000000" pitchFamily="2" charset="0"/>
                <a:ea typeface="Roboto" panose="02000000000000000000" pitchFamily="2" charset="0"/>
                <a:cs typeface="+mn-cs"/>
              </a:rPr>
              <a:t>Chan.</a:t>
            </a:r>
            <a:endParaRPr kumimoji="0" lang="en-US" sz="1000" b="0" i="0" u="none" strike="noStrike" kern="1200" cap="none" spc="0" normalizeH="0" baseline="0" noProof="0" dirty="0">
              <a:ln>
                <a:noFill/>
              </a:ln>
              <a:solidFill>
                <a:prstClr val="black"/>
              </a:solidFill>
              <a:effectLst/>
              <a:uLnTx/>
              <a:uFillTx/>
              <a:latin typeface="Roboto" panose="02000000000000000000" pitchFamily="2" charset="0"/>
              <a:ea typeface="Roboto" panose="02000000000000000000" pitchFamily="2" charset="0"/>
              <a:cs typeface="+mn-cs"/>
            </a:endParaRPr>
          </a:p>
          <a:p>
            <a:pPr marL="0" marR="0" lvl="0" indent="0" algn="l" defTabSz="914400" rtl="0" eaLnBrk="1" fontAlgn="auto" latinLnBrk="0" hangingPunct="1">
              <a:lnSpc>
                <a:spcPct val="100000"/>
              </a:lnSpc>
              <a:spcBef>
                <a:spcPts val="300"/>
              </a:spcBef>
              <a:spcAft>
                <a:spcPts val="450"/>
              </a:spcAft>
              <a:buClrTx/>
              <a:buSzTx/>
              <a:buFont typeface="Arial" panose="020B0604020202020204" pitchFamily="34" charset="0"/>
              <a:buNone/>
              <a:tabLst/>
              <a:defRPr/>
            </a:pPr>
            <a:r>
              <a:rPr kumimoji="0" lang="en-US" sz="750" b="0" i="0" u="none" strike="noStrike" kern="1200" cap="none" spc="0" normalizeH="0" baseline="0" noProof="0" dirty="0">
                <a:ln>
                  <a:noFill/>
                </a:ln>
                <a:solidFill>
                  <a:prstClr val="black"/>
                </a:solidFill>
                <a:effectLst/>
                <a:uLnTx/>
                <a:uFillTx/>
                <a:latin typeface="Roboto" panose="02000000000000000000" pitchFamily="2" charset="0"/>
                <a:ea typeface="Roboto" panose="02000000000000000000" pitchFamily="2" charset="0"/>
                <a:cs typeface="+mn-cs"/>
              </a:rPr>
              <a:t>NO PART OF THIS PUBLICATION MAY BE COPIED, STORED, TRANSMITTED, TRANSLATED, REPRODUCED OR DISTRIBUTED IN ANY FORM, MEDIUM, APPLICATION, OR SYSTEM WITHOUT THE PERMISSION OF THE COPYRIGHT OWNER. SUCH RESTRICTION SHALL ALSO COVER AI SYSTEMS AND AI MODELS.</a:t>
            </a:r>
          </a:p>
        </p:txBody>
      </p:sp>
      <p:pic>
        <p:nvPicPr>
          <p:cNvPr id="6" name="Picture 2" descr="Computer Code">
            <a:extLst>
              <a:ext uri="{FF2B5EF4-FFF2-40B4-BE49-F238E27FC236}">
                <a16:creationId xmlns:a16="http://schemas.microsoft.com/office/drawing/2014/main" id="{3F8B9C0C-6D18-57EE-BE03-F7D60BB57950}"/>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516608" y="2460427"/>
            <a:ext cx="3668558" cy="244570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0980937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EFEED4A-C130-0E32-0F10-D8A36AA575B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849E6CF-E9A7-D1BE-4789-51BE5CE6081E}"/>
              </a:ext>
            </a:extLst>
          </p:cNvPr>
          <p:cNvSpPr>
            <a:spLocks noGrp="1"/>
          </p:cNvSpPr>
          <p:nvPr>
            <p:ph type="title"/>
          </p:nvPr>
        </p:nvSpPr>
        <p:spPr>
          <a:xfrm>
            <a:off x="457200" y="76200"/>
            <a:ext cx="8229600" cy="1143000"/>
          </a:xfrm>
        </p:spPr>
        <p:txBody>
          <a:bodyPr>
            <a:normAutofit/>
          </a:bodyPr>
          <a:lstStyle/>
          <a:p>
            <a:r>
              <a:rPr lang="en-US" sz="3200" b="1" dirty="0">
                <a:solidFill>
                  <a:srgbClr val="222222"/>
                </a:solidFill>
              </a:rPr>
              <a:t>Possible win-win outcome</a:t>
            </a:r>
            <a:endParaRPr lang="en-US" sz="3200" b="1" dirty="0"/>
          </a:p>
        </p:txBody>
      </p:sp>
      <p:sp>
        <p:nvSpPr>
          <p:cNvPr id="3" name="Content Placeholder 2">
            <a:extLst>
              <a:ext uri="{FF2B5EF4-FFF2-40B4-BE49-F238E27FC236}">
                <a16:creationId xmlns:a16="http://schemas.microsoft.com/office/drawing/2014/main" id="{D084A534-1E28-395F-D27F-C80E16096BFC}"/>
              </a:ext>
            </a:extLst>
          </p:cNvPr>
          <p:cNvSpPr>
            <a:spLocks noGrp="1"/>
          </p:cNvSpPr>
          <p:nvPr>
            <p:ph idx="1"/>
          </p:nvPr>
        </p:nvSpPr>
        <p:spPr>
          <a:xfrm>
            <a:off x="457200" y="1295400"/>
            <a:ext cx="8229600" cy="4983162"/>
          </a:xfrm>
        </p:spPr>
        <p:txBody>
          <a:bodyPr>
            <a:normAutofit fontScale="25000" lnSpcReduction="20000"/>
          </a:bodyPr>
          <a:lstStyle/>
          <a:p>
            <a:pPr algn="l">
              <a:spcAft>
                <a:spcPts val="1800"/>
              </a:spcAft>
            </a:pPr>
            <a:r>
              <a:rPr lang="en-US" sz="8800" b="0" i="0" dirty="0">
                <a:solidFill>
                  <a:srgbClr val="222222"/>
                </a:solidFill>
                <a:effectLst/>
              </a:rPr>
              <a:t>No lawsuit (a poor outcome for everyone except Cyril)</a:t>
            </a:r>
          </a:p>
          <a:p>
            <a:pPr algn="l">
              <a:spcAft>
                <a:spcPts val="1800"/>
              </a:spcAft>
            </a:pPr>
            <a:r>
              <a:rPr lang="en-US" sz="8800" b="0" i="0" dirty="0">
                <a:solidFill>
                  <a:srgbClr val="222222"/>
                </a:solidFill>
                <a:effectLst/>
              </a:rPr>
              <a:t>Cyril does not quit and Anastasia and </a:t>
            </a:r>
            <a:r>
              <a:rPr lang="en-US" sz="8800" b="0" i="0" dirty="0" err="1">
                <a:solidFill>
                  <a:srgbClr val="222222"/>
                </a:solidFill>
                <a:effectLst/>
              </a:rPr>
              <a:t>Bodana</a:t>
            </a:r>
            <a:r>
              <a:rPr lang="en-US" sz="8800" b="0" i="0" dirty="0">
                <a:solidFill>
                  <a:srgbClr val="222222"/>
                </a:solidFill>
                <a:effectLst/>
              </a:rPr>
              <a:t> keep their jobs</a:t>
            </a:r>
          </a:p>
          <a:p>
            <a:pPr>
              <a:spcAft>
                <a:spcPts val="1800"/>
              </a:spcAft>
            </a:pPr>
            <a:r>
              <a:rPr lang="en-US" sz="8800" b="0" i="0" dirty="0">
                <a:solidFill>
                  <a:srgbClr val="222222"/>
                </a:solidFill>
                <a:effectLst/>
              </a:rPr>
              <a:t>Revenue split favoring the company, especially early on since they are heading towards bankruptcy</a:t>
            </a:r>
            <a:endParaRPr lang="en-US" sz="8800" dirty="0">
              <a:solidFill>
                <a:srgbClr val="222222"/>
              </a:solidFill>
            </a:endParaRPr>
          </a:p>
          <a:p>
            <a:pPr>
              <a:spcAft>
                <a:spcPts val="1800"/>
              </a:spcAft>
            </a:pPr>
            <a:r>
              <a:rPr lang="en-US" sz="8800" dirty="0">
                <a:ea typeface="SimSun" panose="02010600030101010101" pitchFamily="2" charset="-122"/>
                <a:cs typeface="Times New Roman" panose="02020603050405020304" pitchFamily="18" charset="0"/>
              </a:rPr>
              <a:t>Anastasia and </a:t>
            </a:r>
            <a:r>
              <a:rPr lang="en-US" sz="8800" dirty="0" err="1">
                <a:ea typeface="SimSun" panose="02010600030101010101" pitchFamily="2" charset="-122"/>
                <a:cs typeface="Times New Roman" panose="02020603050405020304" pitchFamily="18" charset="0"/>
              </a:rPr>
              <a:t>Bodana</a:t>
            </a:r>
            <a:r>
              <a:rPr lang="en-US" sz="8800" dirty="0">
                <a:ea typeface="SimSun" panose="02010600030101010101" pitchFamily="2" charset="-122"/>
                <a:cs typeface="Times New Roman" panose="02020603050405020304" pitchFamily="18" charset="0"/>
              </a:rPr>
              <a:t> </a:t>
            </a:r>
            <a:r>
              <a:rPr lang="en-US" sz="8800" b="0" i="0" dirty="0">
                <a:solidFill>
                  <a:srgbClr val="222222"/>
                </a:solidFill>
                <a:effectLst/>
              </a:rPr>
              <a:t>are no longer supervised by Cyril and are promoted to leaders of a new video game sub-division</a:t>
            </a:r>
          </a:p>
          <a:p>
            <a:pPr algn="l">
              <a:spcAft>
                <a:spcPts val="1800"/>
              </a:spcAft>
            </a:pPr>
            <a:r>
              <a:rPr lang="en-US" sz="8800" b="0" i="0" dirty="0">
                <a:solidFill>
                  <a:srgbClr val="222222"/>
                </a:solidFill>
                <a:effectLst/>
              </a:rPr>
              <a:t>The </a:t>
            </a:r>
            <a:r>
              <a:rPr lang="en-US" sz="8800" b="0" i="0" dirty="0" err="1">
                <a:solidFill>
                  <a:srgbClr val="222222"/>
                </a:solidFill>
                <a:effectLst/>
              </a:rPr>
              <a:t>NeuroVox</a:t>
            </a:r>
            <a:r>
              <a:rPr lang="en-US" sz="8800" b="0" i="0" dirty="0">
                <a:solidFill>
                  <a:srgbClr val="222222"/>
                </a:solidFill>
                <a:effectLst/>
              </a:rPr>
              <a:t> and </a:t>
            </a:r>
            <a:r>
              <a:rPr lang="en-US" sz="8800" b="0" i="0" dirty="0" err="1">
                <a:solidFill>
                  <a:srgbClr val="222222"/>
                </a:solidFill>
                <a:effectLst/>
              </a:rPr>
              <a:t>Tetromino</a:t>
            </a:r>
            <a:r>
              <a:rPr lang="en-US" sz="8800" b="0" i="0" dirty="0">
                <a:solidFill>
                  <a:srgbClr val="222222"/>
                </a:solidFill>
                <a:effectLst/>
              </a:rPr>
              <a:t> teams retain enough members to finish both their products within 6 months </a:t>
            </a:r>
            <a:endParaRPr lang="en-US" sz="8800" dirty="0">
              <a:solidFill>
                <a:srgbClr val="222222"/>
              </a:solidFill>
            </a:endParaRPr>
          </a:p>
          <a:p>
            <a:pPr algn="l">
              <a:spcAft>
                <a:spcPts val="1800"/>
              </a:spcAft>
            </a:pPr>
            <a:r>
              <a:rPr lang="en-US" sz="8800" b="0" i="0" dirty="0">
                <a:solidFill>
                  <a:srgbClr val="222222"/>
                </a:solidFill>
                <a:effectLst/>
              </a:rPr>
              <a:t>If </a:t>
            </a:r>
            <a:r>
              <a:rPr lang="en-US" sz="8800" b="0" i="0" dirty="0" err="1">
                <a:solidFill>
                  <a:srgbClr val="222222"/>
                </a:solidFill>
                <a:effectLst/>
              </a:rPr>
              <a:t>Tetromino</a:t>
            </a:r>
            <a:r>
              <a:rPr lang="en-US" sz="8800" b="0" i="0" dirty="0">
                <a:solidFill>
                  <a:srgbClr val="222222"/>
                </a:solidFill>
                <a:effectLst/>
              </a:rPr>
              <a:t> is finished first and is successful, the money will be used to expand Cyril’s division and deliver </a:t>
            </a:r>
            <a:r>
              <a:rPr lang="en-US" sz="8800" b="0" i="0" dirty="0" err="1">
                <a:solidFill>
                  <a:srgbClr val="222222"/>
                </a:solidFill>
                <a:effectLst/>
              </a:rPr>
              <a:t>NeuroVox</a:t>
            </a:r>
            <a:endParaRPr lang="en-US" sz="8800" b="0" i="0" dirty="0">
              <a:solidFill>
                <a:srgbClr val="222222"/>
              </a:solidFill>
              <a:effectLst/>
            </a:endParaRPr>
          </a:p>
          <a:p>
            <a:pPr algn="l">
              <a:spcAft>
                <a:spcPts val="1800"/>
              </a:spcAft>
            </a:pPr>
            <a:r>
              <a:rPr lang="en-US" sz="8800" b="0" i="0" dirty="0">
                <a:solidFill>
                  <a:srgbClr val="222222"/>
                </a:solidFill>
                <a:effectLst/>
              </a:rPr>
              <a:t>Playing </a:t>
            </a:r>
            <a:r>
              <a:rPr lang="en-US" sz="8800" b="0" i="0" dirty="0" err="1">
                <a:solidFill>
                  <a:srgbClr val="222222"/>
                </a:solidFill>
                <a:effectLst/>
              </a:rPr>
              <a:t>Tetromino</a:t>
            </a:r>
            <a:r>
              <a:rPr lang="en-US" sz="8800" b="0" i="0" dirty="0">
                <a:solidFill>
                  <a:srgbClr val="222222"/>
                </a:solidFill>
                <a:effectLst/>
              </a:rPr>
              <a:t> during work hours is banned at the company with Dmitry’s support for monitoring and dismissals </a:t>
            </a:r>
          </a:p>
          <a:p>
            <a:pPr algn="l">
              <a:spcAft>
                <a:spcPts val="1800"/>
              </a:spcAft>
            </a:pPr>
            <a:endParaRPr lang="en-US" sz="8800" dirty="0">
              <a:latin typeface="+mj-lt"/>
              <a:ea typeface="SimSun" panose="02010600030101010101" pitchFamily="2" charset="-122"/>
              <a:cs typeface="Times New Roman" panose="02020603050405020304" pitchFamily="18" charset="0"/>
            </a:endParaRPr>
          </a:p>
          <a:p>
            <a:pPr algn="l">
              <a:spcAft>
                <a:spcPts val="1800"/>
              </a:spcAft>
            </a:pPr>
            <a:endParaRPr lang="en-US" sz="8800" dirty="0">
              <a:latin typeface="+mj-lt"/>
              <a:ea typeface="SimSun" panose="02010600030101010101" pitchFamily="2" charset="-122"/>
              <a:cs typeface="Times New Roman" panose="02020603050405020304" pitchFamily="18" charset="0"/>
            </a:endParaRPr>
          </a:p>
          <a:p>
            <a:pPr>
              <a:spcAft>
                <a:spcPts val="1800"/>
              </a:spcAft>
            </a:pPr>
            <a:endParaRPr lang="en-US" dirty="0"/>
          </a:p>
        </p:txBody>
      </p:sp>
    </p:spTree>
    <p:extLst>
      <p:ext uri="{BB962C8B-B14F-4D97-AF65-F5344CB8AC3E}">
        <p14:creationId xmlns:p14="http://schemas.microsoft.com/office/powerpoint/2010/main" val="293710439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F8BB929-4050-FCD0-E8CF-EA2D99BE66D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6B95E7E-5BBA-6A77-830E-77D6D8785C89}"/>
              </a:ext>
            </a:extLst>
          </p:cNvPr>
          <p:cNvSpPr>
            <a:spLocks noGrp="1"/>
          </p:cNvSpPr>
          <p:nvPr>
            <p:ph type="title"/>
          </p:nvPr>
        </p:nvSpPr>
        <p:spPr>
          <a:xfrm>
            <a:off x="457200" y="152400"/>
            <a:ext cx="8229600" cy="1143000"/>
          </a:xfrm>
        </p:spPr>
        <p:txBody>
          <a:bodyPr>
            <a:normAutofit/>
          </a:bodyPr>
          <a:lstStyle/>
          <a:p>
            <a:r>
              <a:rPr lang="en-US" sz="3200" b="1" dirty="0">
                <a:solidFill>
                  <a:srgbClr val="222222"/>
                </a:solidFill>
              </a:rPr>
              <a:t>The true story</a:t>
            </a:r>
            <a:endParaRPr lang="en-US" sz="3200" b="1" dirty="0"/>
          </a:p>
        </p:txBody>
      </p:sp>
    </p:spTree>
    <p:extLst>
      <p:ext uri="{BB962C8B-B14F-4D97-AF65-F5344CB8AC3E}">
        <p14:creationId xmlns:p14="http://schemas.microsoft.com/office/powerpoint/2010/main" val="258256598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Free tetris computer game building blocks vector">
            <a:extLst>
              <a:ext uri="{FF2B5EF4-FFF2-40B4-BE49-F238E27FC236}">
                <a16:creationId xmlns:a16="http://schemas.microsoft.com/office/drawing/2014/main" id="{BE912D41-68F9-1928-7125-743C2C384F5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94196" y="381000"/>
            <a:ext cx="6730604" cy="8676875"/>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a:extLst>
              <a:ext uri="{FF2B5EF4-FFF2-40B4-BE49-F238E27FC236}">
                <a16:creationId xmlns:a16="http://schemas.microsoft.com/office/drawing/2014/main" id="{77633F52-D579-B89B-F1C9-91594B2813EE}"/>
              </a:ext>
            </a:extLst>
          </p:cNvPr>
          <p:cNvPicPr>
            <a:picLocks noChangeAspect="1"/>
          </p:cNvPicPr>
          <p:nvPr/>
        </p:nvPicPr>
        <p:blipFill>
          <a:blip r:embed="rId4"/>
          <a:stretch>
            <a:fillRect/>
          </a:stretch>
        </p:blipFill>
        <p:spPr>
          <a:xfrm>
            <a:off x="-580768" y="1676400"/>
            <a:ext cx="10305535" cy="5771101"/>
          </a:xfrm>
          <a:prstGeom prst="rect">
            <a:avLst/>
          </a:prstGeom>
        </p:spPr>
      </p:pic>
      <p:pic>
        <p:nvPicPr>
          <p:cNvPr id="4" name="Picture 2" descr="Free cube tetris play illustration">
            <a:extLst>
              <a:ext uri="{FF2B5EF4-FFF2-40B4-BE49-F238E27FC236}">
                <a16:creationId xmlns:a16="http://schemas.microsoft.com/office/drawing/2014/main" id="{C31EF868-6062-739F-8705-3406552B1432}"/>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96016" y="1828800"/>
            <a:ext cx="8114584" cy="4267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9497336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56F2115B-3DCF-2EC2-8523-06F03F18AAE8}"/>
              </a:ext>
            </a:extLst>
          </p:cNvPr>
          <p:cNvSpPr>
            <a:spLocks noGrp="1"/>
          </p:cNvSpPr>
          <p:nvPr>
            <p:ph idx="1"/>
          </p:nvPr>
        </p:nvSpPr>
        <p:spPr>
          <a:xfrm>
            <a:off x="457200" y="1371600"/>
            <a:ext cx="8229600" cy="4525963"/>
          </a:xfrm>
        </p:spPr>
        <p:txBody>
          <a:bodyPr>
            <a:noAutofit/>
          </a:bodyPr>
          <a:lstStyle/>
          <a:p>
            <a:pPr marL="342900" indent="-342900" algn="l">
              <a:lnSpc>
                <a:spcPct val="90000"/>
              </a:lnSpc>
              <a:buFont typeface="Arial" panose="020B0604020202020204" pitchFamily="34" charset="0"/>
              <a:buChar char="•"/>
            </a:pPr>
            <a:r>
              <a:rPr lang="en-US" sz="2400" b="0" u="none" dirty="0">
                <a:latin typeface="+mn-lt"/>
              </a:rPr>
              <a:t>Anastasia = Alexey Pajitnov, the programmer of Tetris</a:t>
            </a:r>
          </a:p>
          <a:p>
            <a:pPr marL="0" indent="0" algn="l">
              <a:lnSpc>
                <a:spcPct val="90000"/>
              </a:lnSpc>
              <a:buNone/>
            </a:pPr>
            <a:endParaRPr lang="en-US" sz="1400" b="0" u="none" dirty="0">
              <a:latin typeface="+mn-lt"/>
            </a:endParaRPr>
          </a:p>
          <a:p>
            <a:pPr marL="342900" indent="-342900" algn="l">
              <a:lnSpc>
                <a:spcPct val="90000"/>
              </a:lnSpc>
              <a:buFont typeface="Arial" panose="020B0604020202020204" pitchFamily="34" charset="0"/>
              <a:buChar char="•"/>
            </a:pPr>
            <a:r>
              <a:rPr lang="en-US" sz="2400" b="0" u="none" dirty="0" err="1">
                <a:latin typeface="+mn-lt"/>
                <a:cs typeface="Calibri" panose="020F0502020204030204" pitchFamily="34" charset="0"/>
              </a:rPr>
              <a:t>Bodana</a:t>
            </a:r>
            <a:r>
              <a:rPr lang="en-US" sz="2400" b="0" u="none" dirty="0">
                <a:latin typeface="+mn-lt"/>
                <a:cs typeface="Calibri" panose="020F0502020204030204" pitchFamily="34" charset="0"/>
              </a:rPr>
              <a:t> = </a:t>
            </a:r>
            <a:r>
              <a:rPr lang="en-US" sz="2400" b="0" u="none" dirty="0">
                <a:solidFill>
                  <a:srgbClr val="0A1633"/>
                </a:solidFill>
                <a:latin typeface="+mn-lt"/>
                <a:cs typeface="Calibri" panose="020F0502020204030204" pitchFamily="34" charset="0"/>
              </a:rPr>
              <a:t>V</a:t>
            </a:r>
            <a:r>
              <a:rPr lang="en-US" sz="2400" b="0" i="0" u="none" strike="noStrike" dirty="0">
                <a:solidFill>
                  <a:srgbClr val="0A1633"/>
                </a:solidFill>
                <a:effectLst/>
                <a:latin typeface="+mn-lt"/>
                <a:cs typeface="Calibri" panose="020F0502020204030204" pitchFamily="34" charset="0"/>
              </a:rPr>
              <a:t>ladimir </a:t>
            </a:r>
            <a:r>
              <a:rPr lang="en-US" sz="2400" b="0" u="none" dirty="0" err="1">
                <a:solidFill>
                  <a:srgbClr val="0A1633"/>
                </a:solidFill>
                <a:latin typeface="+mn-lt"/>
                <a:cs typeface="Calibri" panose="020F0502020204030204" pitchFamily="34" charset="0"/>
              </a:rPr>
              <a:t>P</a:t>
            </a:r>
            <a:r>
              <a:rPr lang="en-US" sz="2400" b="0" i="0" u="none" strike="noStrike" dirty="0" err="1">
                <a:solidFill>
                  <a:srgbClr val="0A1633"/>
                </a:solidFill>
                <a:effectLst/>
                <a:latin typeface="+mn-lt"/>
                <a:cs typeface="Calibri" panose="020F0502020204030204" pitchFamily="34" charset="0"/>
              </a:rPr>
              <a:t>okhilko</a:t>
            </a:r>
            <a:r>
              <a:rPr lang="en-US" sz="2400" b="0" u="none" dirty="0">
                <a:latin typeface="+mn-lt"/>
                <a:cs typeface="Calibri" panose="020F0502020204030204" pitchFamily="34" charset="0"/>
              </a:rPr>
              <a:t>, the designer for Tetris </a:t>
            </a:r>
          </a:p>
          <a:p>
            <a:pPr marL="342900" indent="-342900" algn="l">
              <a:lnSpc>
                <a:spcPct val="90000"/>
              </a:lnSpc>
              <a:buFont typeface="Arial" panose="020B0604020202020204" pitchFamily="34" charset="0"/>
              <a:buChar char="•"/>
            </a:pPr>
            <a:endParaRPr lang="en-US" sz="1400" b="0" i="0" u="none" strike="noStrike" dirty="0">
              <a:solidFill>
                <a:srgbClr val="001D35"/>
              </a:solidFill>
              <a:effectLst/>
              <a:latin typeface="+mn-lt"/>
            </a:endParaRPr>
          </a:p>
          <a:p>
            <a:pPr marL="342900" indent="-342900" algn="l">
              <a:lnSpc>
                <a:spcPct val="90000"/>
              </a:lnSpc>
              <a:buFont typeface="Arial" panose="020B0604020202020204" pitchFamily="34" charset="0"/>
              <a:buChar char="•"/>
            </a:pPr>
            <a:r>
              <a:rPr lang="en-US" sz="2400" b="0" u="none" dirty="0">
                <a:latin typeface="+mn-lt"/>
              </a:rPr>
              <a:t>Alexey and </a:t>
            </a:r>
            <a:r>
              <a:rPr lang="en-US" sz="2400" b="0" u="none" dirty="0">
                <a:solidFill>
                  <a:srgbClr val="0A1633"/>
                </a:solidFill>
                <a:latin typeface="+mn-lt"/>
                <a:cs typeface="Calibri" panose="020F0502020204030204" pitchFamily="34" charset="0"/>
              </a:rPr>
              <a:t>V</a:t>
            </a:r>
            <a:r>
              <a:rPr lang="en-US" sz="2400" b="0" i="0" u="none" strike="noStrike" dirty="0">
                <a:solidFill>
                  <a:srgbClr val="0A1633"/>
                </a:solidFill>
                <a:effectLst/>
                <a:latin typeface="+mn-lt"/>
                <a:cs typeface="Calibri" panose="020F0502020204030204" pitchFamily="34" charset="0"/>
              </a:rPr>
              <a:t>ladimir </a:t>
            </a:r>
            <a:r>
              <a:rPr lang="en-US" sz="2400" b="0" i="0" u="none" strike="noStrike" dirty="0">
                <a:solidFill>
                  <a:srgbClr val="001D35"/>
                </a:solidFill>
                <a:effectLst/>
                <a:latin typeface="+mn-lt"/>
              </a:rPr>
              <a:t>created the game together as a side project while working at Russian Academy of Sciences in the early 1980s</a:t>
            </a:r>
          </a:p>
          <a:p>
            <a:pPr marL="342900" indent="-342900" algn="l">
              <a:lnSpc>
                <a:spcPct val="90000"/>
              </a:lnSpc>
              <a:buFont typeface="Arial" panose="020B0604020202020204" pitchFamily="34" charset="0"/>
              <a:buChar char="•"/>
            </a:pPr>
            <a:endParaRPr lang="en-US" sz="1400" b="0" i="0" u="none" strike="noStrike" dirty="0">
              <a:solidFill>
                <a:srgbClr val="001D35"/>
              </a:solidFill>
              <a:effectLst/>
              <a:latin typeface="+mn-lt"/>
            </a:endParaRPr>
          </a:p>
          <a:p>
            <a:pPr marL="342900" indent="-342900" algn="l">
              <a:lnSpc>
                <a:spcPct val="90000"/>
              </a:lnSpc>
              <a:buFont typeface="Arial" panose="020B0604020202020204" pitchFamily="34" charset="0"/>
              <a:buChar char="•"/>
            </a:pPr>
            <a:r>
              <a:rPr lang="en-US" sz="2400" b="0" u="none" dirty="0">
                <a:solidFill>
                  <a:srgbClr val="001D35"/>
                </a:solidFill>
                <a:latin typeface="+mn-lt"/>
              </a:rPr>
              <a:t>Cyril = Bosses of the </a:t>
            </a:r>
            <a:r>
              <a:rPr lang="en-US" sz="2400" b="0" i="0" u="none" strike="noStrike" dirty="0">
                <a:solidFill>
                  <a:srgbClr val="001D35"/>
                </a:solidFill>
                <a:effectLst/>
                <a:latin typeface="+mn-lt"/>
              </a:rPr>
              <a:t>Russian Academy of Sciences </a:t>
            </a:r>
          </a:p>
          <a:p>
            <a:pPr lvl="1" indent="-342900">
              <a:lnSpc>
                <a:spcPct val="90000"/>
              </a:lnSpc>
              <a:buFont typeface="Arial" panose="020B0604020202020204" pitchFamily="34" charset="0"/>
              <a:buChar char="•"/>
            </a:pPr>
            <a:r>
              <a:rPr lang="en-US" sz="2400" b="0" i="0" u="none" strike="noStrike" dirty="0">
                <a:solidFill>
                  <a:srgbClr val="001D35"/>
                </a:solidFill>
                <a:effectLst/>
                <a:latin typeface="+mn-lt"/>
              </a:rPr>
              <a:t>Furious that their employees were spending all day playing Tetris instead of doing their jobs</a:t>
            </a:r>
          </a:p>
          <a:p>
            <a:pPr marL="400050" lvl="1" indent="0">
              <a:lnSpc>
                <a:spcPct val="90000"/>
              </a:lnSpc>
              <a:buNone/>
            </a:pPr>
            <a:endParaRPr lang="en-US" sz="1400" b="0" i="0" u="none" strike="noStrike" dirty="0">
              <a:solidFill>
                <a:srgbClr val="001D35"/>
              </a:solidFill>
              <a:effectLst/>
              <a:latin typeface="+mn-lt"/>
            </a:endParaRPr>
          </a:p>
          <a:p>
            <a:pPr marL="342900" indent="-342900" algn="l">
              <a:lnSpc>
                <a:spcPct val="90000"/>
              </a:lnSpc>
              <a:buFont typeface="Arial" panose="020B0604020202020204" pitchFamily="34" charset="0"/>
              <a:buChar char="•"/>
            </a:pPr>
            <a:r>
              <a:rPr lang="en-US" sz="2400" b="0" i="0" u="none" strike="noStrike" dirty="0">
                <a:solidFill>
                  <a:srgbClr val="001D35"/>
                </a:solidFill>
                <a:effectLst/>
                <a:latin typeface="+mn-lt"/>
              </a:rPr>
              <a:t>Dmitry = ELORG, state-owned enterprise responsible fo</a:t>
            </a:r>
            <a:r>
              <a:rPr lang="en-US" sz="2400" b="0" dirty="0">
                <a:solidFill>
                  <a:srgbClr val="001D35"/>
                </a:solidFill>
                <a:latin typeface="+mn-lt"/>
              </a:rPr>
              <a:t>r computing imports and exports</a:t>
            </a:r>
            <a:r>
              <a:rPr lang="en-US" sz="2400" b="0" i="0" u="none" strike="noStrike" dirty="0">
                <a:solidFill>
                  <a:srgbClr val="001D35"/>
                </a:solidFill>
                <a:effectLst/>
                <a:latin typeface="+mn-lt"/>
              </a:rPr>
              <a:t> in the Soviet Union</a:t>
            </a:r>
          </a:p>
          <a:p>
            <a:pPr lvl="1" indent="-342900">
              <a:lnSpc>
                <a:spcPct val="90000"/>
              </a:lnSpc>
              <a:buFont typeface="Arial" panose="020B0604020202020204" pitchFamily="34" charset="0"/>
              <a:buChar char="•"/>
            </a:pPr>
            <a:r>
              <a:rPr lang="en-US" sz="2400" b="0" i="0" u="none" strike="noStrike" dirty="0">
                <a:solidFill>
                  <a:srgbClr val="001D35"/>
                </a:solidFill>
                <a:effectLst/>
                <a:latin typeface="+mn-lt"/>
              </a:rPr>
              <a:t>Saw the potential in Tetris and wanted to monetize it</a:t>
            </a:r>
            <a:endParaRPr lang="en-US" sz="2400" b="1" i="0" u="none" strike="noStrike" dirty="0">
              <a:solidFill>
                <a:srgbClr val="001D35"/>
              </a:solidFill>
              <a:effectLst/>
              <a:latin typeface="+mn-lt"/>
            </a:endParaRPr>
          </a:p>
          <a:p>
            <a:endParaRPr lang="en-US" sz="2400" dirty="0"/>
          </a:p>
        </p:txBody>
      </p:sp>
      <p:sp>
        <p:nvSpPr>
          <p:cNvPr id="4" name="Title 1">
            <a:extLst>
              <a:ext uri="{FF2B5EF4-FFF2-40B4-BE49-F238E27FC236}">
                <a16:creationId xmlns:a16="http://schemas.microsoft.com/office/drawing/2014/main" id="{29C3F898-158F-1621-2701-313804F9E9CA}"/>
              </a:ext>
            </a:extLst>
          </p:cNvPr>
          <p:cNvSpPr>
            <a:spLocks noGrp="1"/>
          </p:cNvSpPr>
          <p:nvPr>
            <p:ph type="title"/>
          </p:nvPr>
        </p:nvSpPr>
        <p:spPr>
          <a:xfrm>
            <a:off x="457200" y="152400"/>
            <a:ext cx="8229600" cy="1143000"/>
          </a:xfrm>
        </p:spPr>
        <p:txBody>
          <a:bodyPr>
            <a:normAutofit/>
          </a:bodyPr>
          <a:lstStyle/>
          <a:p>
            <a:r>
              <a:rPr lang="en-US" sz="3200" b="1" dirty="0">
                <a:solidFill>
                  <a:srgbClr val="222222"/>
                </a:solidFill>
              </a:rPr>
              <a:t>The true story</a:t>
            </a:r>
            <a:endParaRPr lang="en-US" sz="3200" b="1" dirty="0"/>
          </a:p>
        </p:txBody>
      </p:sp>
    </p:spTree>
    <p:extLst>
      <p:ext uri="{BB962C8B-B14F-4D97-AF65-F5344CB8AC3E}">
        <p14:creationId xmlns:p14="http://schemas.microsoft.com/office/powerpoint/2010/main" val="379735524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10D6782-01E0-9995-7DC3-970AEA06547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DB9AAEE-CC78-652B-C799-9CE043B069D5}"/>
              </a:ext>
            </a:extLst>
          </p:cNvPr>
          <p:cNvSpPr>
            <a:spLocks noGrp="1"/>
          </p:cNvSpPr>
          <p:nvPr>
            <p:ph type="title"/>
          </p:nvPr>
        </p:nvSpPr>
        <p:spPr>
          <a:xfrm>
            <a:off x="457200" y="0"/>
            <a:ext cx="8229600" cy="1143000"/>
          </a:xfrm>
        </p:spPr>
        <p:txBody>
          <a:bodyPr>
            <a:normAutofit/>
          </a:bodyPr>
          <a:lstStyle/>
          <a:p>
            <a:r>
              <a:rPr lang="en-SG" sz="2800" b="1" dirty="0"/>
              <a:t>What Happened Next in Real Life?</a:t>
            </a:r>
          </a:p>
        </p:txBody>
      </p:sp>
      <p:sp>
        <p:nvSpPr>
          <p:cNvPr id="3" name="Content Placeholder 2">
            <a:extLst>
              <a:ext uri="{FF2B5EF4-FFF2-40B4-BE49-F238E27FC236}">
                <a16:creationId xmlns:a16="http://schemas.microsoft.com/office/drawing/2014/main" id="{02D49B36-4ED5-7B3C-0A32-F94F7E815C47}"/>
              </a:ext>
            </a:extLst>
          </p:cNvPr>
          <p:cNvSpPr>
            <a:spLocks noGrp="1"/>
          </p:cNvSpPr>
          <p:nvPr>
            <p:ph idx="1"/>
          </p:nvPr>
        </p:nvSpPr>
        <p:spPr>
          <a:xfrm>
            <a:off x="342900" y="990600"/>
            <a:ext cx="8458200" cy="5638800"/>
          </a:xfrm>
        </p:spPr>
        <p:txBody>
          <a:bodyPr>
            <a:noAutofit/>
          </a:bodyPr>
          <a:lstStyle/>
          <a:p>
            <a:pPr marL="0" indent="0">
              <a:spcBef>
                <a:spcPts val="0"/>
              </a:spcBef>
              <a:spcAft>
                <a:spcPts val="1200"/>
              </a:spcAft>
              <a:buNone/>
            </a:pPr>
            <a:endParaRPr lang="en-US" sz="2000" dirty="0"/>
          </a:p>
          <a:p>
            <a:pPr>
              <a:spcBef>
                <a:spcPts val="0"/>
              </a:spcBef>
              <a:spcAft>
                <a:spcPts val="1200"/>
              </a:spcAft>
            </a:pPr>
            <a:endParaRPr lang="en-US" sz="2000" dirty="0">
              <a:effectLst/>
              <a:latin typeface="+mj-lt"/>
              <a:ea typeface="Aptos" panose="020B0004020202020204" pitchFamily="34" charset="0"/>
            </a:endParaRPr>
          </a:p>
          <a:p>
            <a:pPr marL="0" indent="0">
              <a:spcBef>
                <a:spcPts val="0"/>
              </a:spcBef>
              <a:spcAft>
                <a:spcPts val="1200"/>
              </a:spcAft>
              <a:buNone/>
            </a:pPr>
            <a:r>
              <a:rPr lang="en-US" sz="2000" dirty="0">
                <a:effectLst/>
                <a:latin typeface="+mj-lt"/>
                <a:ea typeface="Aptos" panose="020B0004020202020204" pitchFamily="34" charset="0"/>
              </a:rPr>
              <a:t> </a:t>
            </a:r>
            <a:endParaRPr lang="en-US" sz="2000" dirty="0">
              <a:solidFill>
                <a:srgbClr val="FF0000"/>
              </a:solidFill>
              <a:effectLst/>
              <a:latin typeface="+mj-lt"/>
              <a:ea typeface="Calibri" panose="020F0502020204030204" pitchFamily="34" charset="0"/>
            </a:endParaRPr>
          </a:p>
          <a:p>
            <a:pPr>
              <a:spcBef>
                <a:spcPts val="0"/>
              </a:spcBef>
              <a:spcAft>
                <a:spcPts val="1200"/>
              </a:spcAft>
            </a:pPr>
            <a:endParaRPr lang="en-US" sz="2000" dirty="0">
              <a:effectLst/>
              <a:latin typeface="+mj-lt"/>
              <a:ea typeface="SimSun" panose="02010600030101010101" pitchFamily="2" charset="-122"/>
              <a:cs typeface="Times New Roman" panose="02020603050405020304" pitchFamily="18" charset="0"/>
            </a:endParaRPr>
          </a:p>
          <a:p>
            <a:pPr>
              <a:spcBef>
                <a:spcPts val="0"/>
              </a:spcBef>
              <a:spcAft>
                <a:spcPts val="1200"/>
              </a:spcAft>
            </a:pPr>
            <a:endParaRPr lang="en-SG" sz="2000" dirty="0">
              <a:solidFill>
                <a:srgbClr val="FF0000"/>
              </a:solidFill>
              <a:latin typeface="+mj-lt"/>
            </a:endParaRPr>
          </a:p>
        </p:txBody>
      </p:sp>
    </p:spTree>
    <p:extLst>
      <p:ext uri="{BB962C8B-B14F-4D97-AF65-F5344CB8AC3E}">
        <p14:creationId xmlns:p14="http://schemas.microsoft.com/office/powerpoint/2010/main" val="374078439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AFA9B93-0E36-B056-C9E1-5FDCEAEF1CF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278A3C0-0148-F256-85E0-2933673C181F}"/>
              </a:ext>
            </a:extLst>
          </p:cNvPr>
          <p:cNvSpPr>
            <a:spLocks noGrp="1"/>
          </p:cNvSpPr>
          <p:nvPr>
            <p:ph type="title"/>
          </p:nvPr>
        </p:nvSpPr>
        <p:spPr>
          <a:xfrm>
            <a:off x="457200" y="0"/>
            <a:ext cx="8229600" cy="1143000"/>
          </a:xfrm>
        </p:spPr>
        <p:txBody>
          <a:bodyPr>
            <a:normAutofit/>
          </a:bodyPr>
          <a:lstStyle/>
          <a:p>
            <a:r>
              <a:rPr lang="en-SG" sz="2800" b="1" dirty="0"/>
              <a:t>What Happened Next in Real Life?</a:t>
            </a:r>
          </a:p>
        </p:txBody>
      </p:sp>
      <p:sp>
        <p:nvSpPr>
          <p:cNvPr id="3" name="Content Placeholder 2">
            <a:extLst>
              <a:ext uri="{FF2B5EF4-FFF2-40B4-BE49-F238E27FC236}">
                <a16:creationId xmlns:a16="http://schemas.microsoft.com/office/drawing/2014/main" id="{6E2FB748-D9C9-5DF9-AEE0-8CC7A266BD26}"/>
              </a:ext>
            </a:extLst>
          </p:cNvPr>
          <p:cNvSpPr>
            <a:spLocks noGrp="1"/>
          </p:cNvSpPr>
          <p:nvPr>
            <p:ph idx="1"/>
          </p:nvPr>
        </p:nvSpPr>
        <p:spPr>
          <a:xfrm>
            <a:off x="342900" y="990600"/>
            <a:ext cx="8458200" cy="5638800"/>
          </a:xfrm>
        </p:spPr>
        <p:txBody>
          <a:bodyPr>
            <a:noAutofit/>
          </a:bodyPr>
          <a:lstStyle/>
          <a:p>
            <a:pPr>
              <a:spcBef>
                <a:spcPts val="0"/>
              </a:spcBef>
              <a:spcAft>
                <a:spcPts val="1200"/>
              </a:spcAft>
            </a:pPr>
            <a:r>
              <a:rPr lang="en-US" sz="2000" dirty="0">
                <a:latin typeface="+mj-lt"/>
                <a:ea typeface="Aptos" panose="020B0004020202020204" pitchFamily="34" charset="0"/>
              </a:rPr>
              <a:t>The Soviet government (ELORG) unilaterally seized the rights to Tetris</a:t>
            </a:r>
          </a:p>
          <a:p>
            <a:pPr marL="0" indent="0">
              <a:spcBef>
                <a:spcPts val="0"/>
              </a:spcBef>
              <a:spcAft>
                <a:spcPts val="1200"/>
              </a:spcAft>
              <a:buNone/>
            </a:pPr>
            <a:endParaRPr lang="en-US" sz="2000" dirty="0"/>
          </a:p>
          <a:p>
            <a:pPr>
              <a:spcBef>
                <a:spcPts val="0"/>
              </a:spcBef>
              <a:spcAft>
                <a:spcPts val="1200"/>
              </a:spcAft>
            </a:pPr>
            <a:endParaRPr lang="en-US" sz="2000" dirty="0">
              <a:effectLst/>
              <a:latin typeface="+mj-lt"/>
              <a:ea typeface="Aptos" panose="020B0004020202020204" pitchFamily="34" charset="0"/>
            </a:endParaRPr>
          </a:p>
          <a:p>
            <a:pPr marL="0" indent="0">
              <a:spcBef>
                <a:spcPts val="0"/>
              </a:spcBef>
              <a:spcAft>
                <a:spcPts val="1200"/>
              </a:spcAft>
              <a:buNone/>
            </a:pPr>
            <a:r>
              <a:rPr lang="en-US" sz="2000" dirty="0">
                <a:effectLst/>
                <a:latin typeface="+mj-lt"/>
                <a:ea typeface="Aptos" panose="020B0004020202020204" pitchFamily="34" charset="0"/>
              </a:rPr>
              <a:t> </a:t>
            </a:r>
            <a:endParaRPr lang="en-US" sz="2000" dirty="0">
              <a:solidFill>
                <a:srgbClr val="FF0000"/>
              </a:solidFill>
              <a:effectLst/>
              <a:latin typeface="+mj-lt"/>
              <a:ea typeface="Calibri" panose="020F0502020204030204" pitchFamily="34" charset="0"/>
            </a:endParaRPr>
          </a:p>
          <a:p>
            <a:pPr>
              <a:spcBef>
                <a:spcPts val="0"/>
              </a:spcBef>
              <a:spcAft>
                <a:spcPts val="1200"/>
              </a:spcAft>
            </a:pPr>
            <a:endParaRPr lang="en-US" sz="2000" dirty="0">
              <a:effectLst/>
              <a:latin typeface="+mj-lt"/>
              <a:ea typeface="SimSun" panose="02010600030101010101" pitchFamily="2" charset="-122"/>
              <a:cs typeface="Times New Roman" panose="02020603050405020304" pitchFamily="18" charset="0"/>
            </a:endParaRPr>
          </a:p>
          <a:p>
            <a:pPr>
              <a:spcBef>
                <a:spcPts val="0"/>
              </a:spcBef>
              <a:spcAft>
                <a:spcPts val="1200"/>
              </a:spcAft>
            </a:pPr>
            <a:endParaRPr lang="en-SG" sz="2000" dirty="0">
              <a:solidFill>
                <a:srgbClr val="FF0000"/>
              </a:solidFill>
              <a:latin typeface="+mj-lt"/>
            </a:endParaRPr>
          </a:p>
        </p:txBody>
      </p:sp>
    </p:spTree>
    <p:extLst>
      <p:ext uri="{BB962C8B-B14F-4D97-AF65-F5344CB8AC3E}">
        <p14:creationId xmlns:p14="http://schemas.microsoft.com/office/powerpoint/2010/main" val="30508681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2B715E9-5FCB-9126-3015-DEB0CB35797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F178673-BE80-880F-64D0-220CA3E8DE83}"/>
              </a:ext>
            </a:extLst>
          </p:cNvPr>
          <p:cNvSpPr>
            <a:spLocks noGrp="1"/>
          </p:cNvSpPr>
          <p:nvPr>
            <p:ph type="title"/>
          </p:nvPr>
        </p:nvSpPr>
        <p:spPr>
          <a:xfrm>
            <a:off x="457200" y="0"/>
            <a:ext cx="8229600" cy="1143000"/>
          </a:xfrm>
        </p:spPr>
        <p:txBody>
          <a:bodyPr>
            <a:normAutofit/>
          </a:bodyPr>
          <a:lstStyle/>
          <a:p>
            <a:r>
              <a:rPr lang="en-SG" sz="2800" b="1" dirty="0"/>
              <a:t>What Happened Next in Real Life?</a:t>
            </a:r>
          </a:p>
        </p:txBody>
      </p:sp>
      <p:sp>
        <p:nvSpPr>
          <p:cNvPr id="3" name="Content Placeholder 2">
            <a:extLst>
              <a:ext uri="{FF2B5EF4-FFF2-40B4-BE49-F238E27FC236}">
                <a16:creationId xmlns:a16="http://schemas.microsoft.com/office/drawing/2014/main" id="{2BE87325-DD6A-73B6-A22F-F9BF0E8CE858}"/>
              </a:ext>
            </a:extLst>
          </p:cNvPr>
          <p:cNvSpPr>
            <a:spLocks noGrp="1"/>
          </p:cNvSpPr>
          <p:nvPr>
            <p:ph idx="1"/>
          </p:nvPr>
        </p:nvSpPr>
        <p:spPr>
          <a:xfrm>
            <a:off x="342900" y="990600"/>
            <a:ext cx="8458200" cy="5638800"/>
          </a:xfrm>
        </p:spPr>
        <p:txBody>
          <a:bodyPr>
            <a:noAutofit/>
          </a:bodyPr>
          <a:lstStyle/>
          <a:p>
            <a:pPr>
              <a:spcBef>
                <a:spcPts val="0"/>
              </a:spcBef>
              <a:spcAft>
                <a:spcPts val="1200"/>
              </a:spcAft>
            </a:pPr>
            <a:r>
              <a:rPr lang="en-US" sz="2000" dirty="0">
                <a:latin typeface="+mj-lt"/>
                <a:ea typeface="Aptos" panose="020B0004020202020204" pitchFamily="34" charset="0"/>
              </a:rPr>
              <a:t>The Soviet government (ELORG) unilaterally seized the rights to Tetris</a:t>
            </a:r>
          </a:p>
          <a:p>
            <a:pPr>
              <a:spcBef>
                <a:spcPts val="0"/>
              </a:spcBef>
              <a:spcAft>
                <a:spcPts val="1200"/>
              </a:spcAft>
            </a:pPr>
            <a:r>
              <a:rPr lang="en-US" sz="2000" dirty="0">
                <a:latin typeface="+mj-lt"/>
                <a:ea typeface="Aptos" panose="020B0004020202020204" pitchFamily="34" charset="0"/>
              </a:rPr>
              <a:t>From 1984 to 1986, there was an intense b</a:t>
            </a:r>
            <a:r>
              <a:rPr lang="en-US" sz="2000" dirty="0">
                <a:effectLst/>
                <a:latin typeface="+mj-lt"/>
                <a:ea typeface="Aptos" panose="020B0004020202020204" pitchFamily="34" charset="0"/>
              </a:rPr>
              <a:t>attle over Tetris licensing rights between </a:t>
            </a:r>
            <a:r>
              <a:rPr lang="en-US" sz="2000" dirty="0"/>
              <a:t>the game’s creators</a:t>
            </a:r>
            <a:r>
              <a:rPr lang="en-US" sz="2000" dirty="0">
                <a:latin typeface="+mj-lt"/>
                <a:ea typeface="Aptos" panose="020B0004020202020204" pitchFamily="34" charset="0"/>
              </a:rPr>
              <a:t>, the Soviet Union, and third-party licensors</a:t>
            </a:r>
          </a:p>
          <a:p>
            <a:pPr marL="0" indent="0">
              <a:spcBef>
                <a:spcPts val="0"/>
              </a:spcBef>
              <a:spcAft>
                <a:spcPts val="1200"/>
              </a:spcAft>
              <a:buNone/>
            </a:pPr>
            <a:endParaRPr lang="en-US" sz="2000" dirty="0"/>
          </a:p>
          <a:p>
            <a:pPr>
              <a:spcBef>
                <a:spcPts val="0"/>
              </a:spcBef>
              <a:spcAft>
                <a:spcPts val="1200"/>
              </a:spcAft>
            </a:pPr>
            <a:endParaRPr lang="en-US" sz="2000" dirty="0">
              <a:effectLst/>
              <a:latin typeface="+mj-lt"/>
              <a:ea typeface="Aptos" panose="020B0004020202020204" pitchFamily="34" charset="0"/>
            </a:endParaRPr>
          </a:p>
          <a:p>
            <a:pPr marL="0" indent="0">
              <a:spcBef>
                <a:spcPts val="0"/>
              </a:spcBef>
              <a:spcAft>
                <a:spcPts val="1200"/>
              </a:spcAft>
              <a:buNone/>
            </a:pPr>
            <a:r>
              <a:rPr lang="en-US" sz="2000" dirty="0">
                <a:effectLst/>
                <a:latin typeface="+mj-lt"/>
                <a:ea typeface="Aptos" panose="020B0004020202020204" pitchFamily="34" charset="0"/>
              </a:rPr>
              <a:t> </a:t>
            </a:r>
            <a:endParaRPr lang="en-US" sz="2000" dirty="0">
              <a:solidFill>
                <a:srgbClr val="FF0000"/>
              </a:solidFill>
              <a:effectLst/>
              <a:latin typeface="+mj-lt"/>
              <a:ea typeface="Calibri" panose="020F0502020204030204" pitchFamily="34" charset="0"/>
            </a:endParaRPr>
          </a:p>
          <a:p>
            <a:pPr>
              <a:spcBef>
                <a:spcPts val="0"/>
              </a:spcBef>
              <a:spcAft>
                <a:spcPts val="1200"/>
              </a:spcAft>
            </a:pPr>
            <a:endParaRPr lang="en-US" sz="2000" dirty="0">
              <a:effectLst/>
              <a:latin typeface="+mj-lt"/>
              <a:ea typeface="SimSun" panose="02010600030101010101" pitchFamily="2" charset="-122"/>
              <a:cs typeface="Times New Roman" panose="02020603050405020304" pitchFamily="18" charset="0"/>
            </a:endParaRPr>
          </a:p>
          <a:p>
            <a:pPr>
              <a:spcBef>
                <a:spcPts val="0"/>
              </a:spcBef>
              <a:spcAft>
                <a:spcPts val="1200"/>
              </a:spcAft>
            </a:pPr>
            <a:endParaRPr lang="en-SG" sz="2000" dirty="0">
              <a:solidFill>
                <a:srgbClr val="FF0000"/>
              </a:solidFill>
              <a:latin typeface="+mj-lt"/>
            </a:endParaRPr>
          </a:p>
        </p:txBody>
      </p:sp>
    </p:spTree>
    <p:extLst>
      <p:ext uri="{BB962C8B-B14F-4D97-AF65-F5344CB8AC3E}">
        <p14:creationId xmlns:p14="http://schemas.microsoft.com/office/powerpoint/2010/main" val="79005319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B647805-7B1F-F8EC-0EDA-267F17D4B32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B2D8C77-5548-9156-D45E-2879D900EAD3}"/>
              </a:ext>
            </a:extLst>
          </p:cNvPr>
          <p:cNvSpPr>
            <a:spLocks noGrp="1"/>
          </p:cNvSpPr>
          <p:nvPr>
            <p:ph type="title"/>
          </p:nvPr>
        </p:nvSpPr>
        <p:spPr>
          <a:xfrm>
            <a:off x="457200" y="0"/>
            <a:ext cx="8229600" cy="1143000"/>
          </a:xfrm>
        </p:spPr>
        <p:txBody>
          <a:bodyPr>
            <a:normAutofit/>
          </a:bodyPr>
          <a:lstStyle/>
          <a:p>
            <a:r>
              <a:rPr lang="en-SG" sz="2800" b="1" dirty="0"/>
              <a:t>What Happened Next in Real Life?</a:t>
            </a:r>
          </a:p>
        </p:txBody>
      </p:sp>
      <p:sp>
        <p:nvSpPr>
          <p:cNvPr id="3" name="Content Placeholder 2">
            <a:extLst>
              <a:ext uri="{FF2B5EF4-FFF2-40B4-BE49-F238E27FC236}">
                <a16:creationId xmlns:a16="http://schemas.microsoft.com/office/drawing/2014/main" id="{2D967EBE-D37D-C087-AD02-1828AB566191}"/>
              </a:ext>
            </a:extLst>
          </p:cNvPr>
          <p:cNvSpPr>
            <a:spLocks noGrp="1"/>
          </p:cNvSpPr>
          <p:nvPr>
            <p:ph idx="1"/>
          </p:nvPr>
        </p:nvSpPr>
        <p:spPr>
          <a:xfrm>
            <a:off x="342900" y="990600"/>
            <a:ext cx="8458200" cy="5638800"/>
          </a:xfrm>
        </p:spPr>
        <p:txBody>
          <a:bodyPr>
            <a:noAutofit/>
          </a:bodyPr>
          <a:lstStyle/>
          <a:p>
            <a:pPr>
              <a:spcBef>
                <a:spcPts val="0"/>
              </a:spcBef>
              <a:spcAft>
                <a:spcPts val="1200"/>
              </a:spcAft>
            </a:pPr>
            <a:r>
              <a:rPr lang="en-US" sz="2000" dirty="0">
                <a:latin typeface="+mj-lt"/>
                <a:ea typeface="Aptos" panose="020B0004020202020204" pitchFamily="34" charset="0"/>
              </a:rPr>
              <a:t>The Soviet government (ELORG) unilaterally seized the rights to Tetris</a:t>
            </a:r>
          </a:p>
          <a:p>
            <a:pPr>
              <a:spcBef>
                <a:spcPts val="0"/>
              </a:spcBef>
              <a:spcAft>
                <a:spcPts val="1200"/>
              </a:spcAft>
            </a:pPr>
            <a:r>
              <a:rPr lang="en-US" sz="2000" dirty="0">
                <a:latin typeface="+mj-lt"/>
                <a:ea typeface="Aptos" panose="020B0004020202020204" pitchFamily="34" charset="0"/>
              </a:rPr>
              <a:t>From 1984 to 1986, there was an intense b</a:t>
            </a:r>
            <a:r>
              <a:rPr lang="en-US" sz="2000" dirty="0">
                <a:effectLst/>
                <a:latin typeface="+mj-lt"/>
                <a:ea typeface="Aptos" panose="020B0004020202020204" pitchFamily="34" charset="0"/>
              </a:rPr>
              <a:t>attle over Tetris licensing rights between </a:t>
            </a:r>
            <a:r>
              <a:rPr lang="en-US" sz="2000" dirty="0"/>
              <a:t>the game’s creators</a:t>
            </a:r>
            <a:r>
              <a:rPr lang="en-US" sz="2000" dirty="0">
                <a:latin typeface="+mj-lt"/>
                <a:ea typeface="Aptos" panose="020B0004020202020204" pitchFamily="34" charset="0"/>
              </a:rPr>
              <a:t>, the Soviet Union, and third-party licensors</a:t>
            </a:r>
          </a:p>
          <a:p>
            <a:pPr>
              <a:spcBef>
                <a:spcPts val="0"/>
              </a:spcBef>
              <a:spcAft>
                <a:spcPts val="1200"/>
              </a:spcAft>
            </a:pPr>
            <a:r>
              <a:rPr lang="en-US" sz="2000" dirty="0"/>
              <a:t>In 1991, the Soviet Union collapsed</a:t>
            </a:r>
            <a:endParaRPr lang="en-US" sz="2000" i="1" u="none" strike="noStrike" dirty="0">
              <a:solidFill>
                <a:srgbClr val="0A1633"/>
              </a:solidFill>
              <a:effectLst/>
              <a:latin typeface="Calibri" panose="020F0502020204030204" pitchFamily="34" charset="0"/>
              <a:cs typeface="Calibri" panose="020F0502020204030204" pitchFamily="34" charset="0"/>
            </a:endParaRPr>
          </a:p>
          <a:p>
            <a:pPr marL="0" indent="0">
              <a:spcBef>
                <a:spcPts val="0"/>
              </a:spcBef>
              <a:spcAft>
                <a:spcPts val="1200"/>
              </a:spcAft>
              <a:buNone/>
            </a:pPr>
            <a:endParaRPr lang="en-US" sz="2000" dirty="0"/>
          </a:p>
          <a:p>
            <a:pPr>
              <a:spcBef>
                <a:spcPts val="0"/>
              </a:spcBef>
              <a:spcAft>
                <a:spcPts val="1200"/>
              </a:spcAft>
            </a:pPr>
            <a:endParaRPr lang="en-US" sz="2000" dirty="0">
              <a:effectLst/>
              <a:latin typeface="+mj-lt"/>
              <a:ea typeface="Aptos" panose="020B0004020202020204" pitchFamily="34" charset="0"/>
            </a:endParaRPr>
          </a:p>
          <a:p>
            <a:pPr marL="0" indent="0">
              <a:spcBef>
                <a:spcPts val="0"/>
              </a:spcBef>
              <a:spcAft>
                <a:spcPts val="1200"/>
              </a:spcAft>
              <a:buNone/>
            </a:pPr>
            <a:r>
              <a:rPr lang="en-US" sz="2000" dirty="0">
                <a:effectLst/>
                <a:latin typeface="+mj-lt"/>
                <a:ea typeface="Aptos" panose="020B0004020202020204" pitchFamily="34" charset="0"/>
              </a:rPr>
              <a:t> </a:t>
            </a:r>
            <a:endParaRPr lang="en-US" sz="2000" dirty="0">
              <a:solidFill>
                <a:srgbClr val="FF0000"/>
              </a:solidFill>
              <a:effectLst/>
              <a:latin typeface="+mj-lt"/>
              <a:ea typeface="Calibri" panose="020F0502020204030204" pitchFamily="34" charset="0"/>
            </a:endParaRPr>
          </a:p>
          <a:p>
            <a:pPr>
              <a:spcBef>
                <a:spcPts val="0"/>
              </a:spcBef>
              <a:spcAft>
                <a:spcPts val="1200"/>
              </a:spcAft>
            </a:pPr>
            <a:endParaRPr lang="en-US" sz="2000" dirty="0">
              <a:effectLst/>
              <a:latin typeface="+mj-lt"/>
              <a:ea typeface="SimSun" panose="02010600030101010101" pitchFamily="2" charset="-122"/>
              <a:cs typeface="Times New Roman" panose="02020603050405020304" pitchFamily="18" charset="0"/>
            </a:endParaRPr>
          </a:p>
          <a:p>
            <a:pPr>
              <a:spcBef>
                <a:spcPts val="0"/>
              </a:spcBef>
              <a:spcAft>
                <a:spcPts val="1200"/>
              </a:spcAft>
            </a:pPr>
            <a:endParaRPr lang="en-SG" sz="2000" dirty="0">
              <a:solidFill>
                <a:srgbClr val="FF0000"/>
              </a:solidFill>
              <a:latin typeface="+mj-lt"/>
            </a:endParaRPr>
          </a:p>
        </p:txBody>
      </p:sp>
    </p:spTree>
    <p:extLst>
      <p:ext uri="{BB962C8B-B14F-4D97-AF65-F5344CB8AC3E}">
        <p14:creationId xmlns:p14="http://schemas.microsoft.com/office/powerpoint/2010/main" val="183343760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C7DF20C-1E73-F3E8-75D4-6519EF670A9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CA53E86-B40C-583D-F8FA-F38DAFF2BE97}"/>
              </a:ext>
            </a:extLst>
          </p:cNvPr>
          <p:cNvSpPr>
            <a:spLocks noGrp="1"/>
          </p:cNvSpPr>
          <p:nvPr>
            <p:ph type="title"/>
          </p:nvPr>
        </p:nvSpPr>
        <p:spPr>
          <a:xfrm>
            <a:off x="457200" y="0"/>
            <a:ext cx="8229600" cy="1143000"/>
          </a:xfrm>
        </p:spPr>
        <p:txBody>
          <a:bodyPr>
            <a:normAutofit/>
          </a:bodyPr>
          <a:lstStyle/>
          <a:p>
            <a:r>
              <a:rPr lang="en-SG" sz="2800" b="1" dirty="0"/>
              <a:t>What Happened Next in Real Life?</a:t>
            </a:r>
          </a:p>
        </p:txBody>
      </p:sp>
      <p:sp>
        <p:nvSpPr>
          <p:cNvPr id="3" name="Content Placeholder 2">
            <a:extLst>
              <a:ext uri="{FF2B5EF4-FFF2-40B4-BE49-F238E27FC236}">
                <a16:creationId xmlns:a16="http://schemas.microsoft.com/office/drawing/2014/main" id="{815E2CCC-ADD3-1661-0AD1-AD99B17ABDED}"/>
              </a:ext>
            </a:extLst>
          </p:cNvPr>
          <p:cNvSpPr>
            <a:spLocks noGrp="1"/>
          </p:cNvSpPr>
          <p:nvPr>
            <p:ph idx="1"/>
          </p:nvPr>
        </p:nvSpPr>
        <p:spPr>
          <a:xfrm>
            <a:off x="342900" y="990600"/>
            <a:ext cx="8458200" cy="5638800"/>
          </a:xfrm>
        </p:spPr>
        <p:txBody>
          <a:bodyPr>
            <a:noAutofit/>
          </a:bodyPr>
          <a:lstStyle/>
          <a:p>
            <a:pPr>
              <a:spcBef>
                <a:spcPts val="0"/>
              </a:spcBef>
              <a:spcAft>
                <a:spcPts val="1200"/>
              </a:spcAft>
            </a:pPr>
            <a:r>
              <a:rPr lang="en-US" sz="2000" dirty="0">
                <a:latin typeface="+mj-lt"/>
                <a:ea typeface="Aptos" panose="020B0004020202020204" pitchFamily="34" charset="0"/>
              </a:rPr>
              <a:t>The Soviet government (ELORG) unilaterally seized the rights to Tetris</a:t>
            </a:r>
          </a:p>
          <a:p>
            <a:pPr>
              <a:spcBef>
                <a:spcPts val="0"/>
              </a:spcBef>
              <a:spcAft>
                <a:spcPts val="1200"/>
              </a:spcAft>
            </a:pPr>
            <a:r>
              <a:rPr lang="en-US" sz="2000" dirty="0">
                <a:latin typeface="+mj-lt"/>
                <a:ea typeface="Aptos" panose="020B0004020202020204" pitchFamily="34" charset="0"/>
              </a:rPr>
              <a:t>From 1984 to 1986, there was an intense b</a:t>
            </a:r>
            <a:r>
              <a:rPr lang="en-US" sz="2000" dirty="0">
                <a:effectLst/>
                <a:latin typeface="+mj-lt"/>
                <a:ea typeface="Aptos" panose="020B0004020202020204" pitchFamily="34" charset="0"/>
              </a:rPr>
              <a:t>attle over Tetris licensing rights between </a:t>
            </a:r>
            <a:r>
              <a:rPr lang="en-US" sz="2000" dirty="0"/>
              <a:t>the game’s creators</a:t>
            </a:r>
            <a:r>
              <a:rPr lang="en-US" sz="2000" dirty="0">
                <a:latin typeface="+mj-lt"/>
                <a:ea typeface="Aptos" panose="020B0004020202020204" pitchFamily="34" charset="0"/>
              </a:rPr>
              <a:t>, the Soviet Union, and third-party licensors</a:t>
            </a:r>
          </a:p>
          <a:p>
            <a:pPr>
              <a:spcBef>
                <a:spcPts val="0"/>
              </a:spcBef>
              <a:spcAft>
                <a:spcPts val="1200"/>
              </a:spcAft>
            </a:pPr>
            <a:r>
              <a:rPr lang="en-US" sz="2000" dirty="0"/>
              <a:t>In 1991, the Soviet Union collapsed</a:t>
            </a:r>
            <a:endParaRPr lang="en-US" sz="2000" i="1" u="none" strike="noStrike" dirty="0">
              <a:solidFill>
                <a:srgbClr val="0A1633"/>
              </a:solidFill>
              <a:effectLst/>
              <a:latin typeface="Calibri" panose="020F0502020204030204" pitchFamily="34" charset="0"/>
              <a:cs typeface="Calibri" panose="020F0502020204030204" pitchFamily="34" charset="0"/>
            </a:endParaRPr>
          </a:p>
          <a:p>
            <a:pPr>
              <a:spcBef>
                <a:spcPts val="0"/>
              </a:spcBef>
              <a:spcAft>
                <a:spcPts val="1200"/>
              </a:spcAft>
            </a:pPr>
            <a:r>
              <a:rPr lang="en-US" sz="2000" dirty="0"/>
              <a:t>In 1996, Alexey Pajitnov (Anastasia) finally received his first royalty from Tetris after its IP rights were awarded to him, eventually making $20m USD</a:t>
            </a:r>
          </a:p>
          <a:p>
            <a:pPr>
              <a:spcBef>
                <a:spcPts val="0"/>
              </a:spcBef>
              <a:spcAft>
                <a:spcPts val="1200"/>
              </a:spcAft>
            </a:pPr>
            <a:endParaRPr lang="en-US" sz="2000" dirty="0">
              <a:effectLst/>
              <a:latin typeface="+mj-lt"/>
              <a:ea typeface="Aptos" panose="020B0004020202020204" pitchFamily="34" charset="0"/>
            </a:endParaRPr>
          </a:p>
          <a:p>
            <a:pPr marL="0" indent="0">
              <a:spcBef>
                <a:spcPts val="0"/>
              </a:spcBef>
              <a:spcAft>
                <a:spcPts val="1200"/>
              </a:spcAft>
              <a:buNone/>
            </a:pPr>
            <a:r>
              <a:rPr lang="en-US" sz="2000" dirty="0">
                <a:effectLst/>
                <a:latin typeface="+mj-lt"/>
                <a:ea typeface="Aptos" panose="020B0004020202020204" pitchFamily="34" charset="0"/>
              </a:rPr>
              <a:t> </a:t>
            </a:r>
            <a:endParaRPr lang="en-US" sz="2000" dirty="0">
              <a:solidFill>
                <a:srgbClr val="FF0000"/>
              </a:solidFill>
              <a:effectLst/>
              <a:latin typeface="+mj-lt"/>
              <a:ea typeface="Calibri" panose="020F0502020204030204" pitchFamily="34" charset="0"/>
            </a:endParaRPr>
          </a:p>
          <a:p>
            <a:pPr>
              <a:spcBef>
                <a:spcPts val="0"/>
              </a:spcBef>
              <a:spcAft>
                <a:spcPts val="1200"/>
              </a:spcAft>
            </a:pPr>
            <a:endParaRPr lang="en-US" sz="2000" dirty="0">
              <a:effectLst/>
              <a:latin typeface="+mj-lt"/>
              <a:ea typeface="SimSun" panose="02010600030101010101" pitchFamily="2" charset="-122"/>
              <a:cs typeface="Times New Roman" panose="02020603050405020304" pitchFamily="18" charset="0"/>
            </a:endParaRPr>
          </a:p>
          <a:p>
            <a:pPr>
              <a:spcBef>
                <a:spcPts val="0"/>
              </a:spcBef>
              <a:spcAft>
                <a:spcPts val="1200"/>
              </a:spcAft>
            </a:pPr>
            <a:endParaRPr lang="en-SG" sz="2000" dirty="0">
              <a:solidFill>
                <a:srgbClr val="FF0000"/>
              </a:solidFill>
              <a:latin typeface="+mj-lt"/>
            </a:endParaRPr>
          </a:p>
        </p:txBody>
      </p:sp>
    </p:spTree>
    <p:extLst>
      <p:ext uri="{BB962C8B-B14F-4D97-AF65-F5344CB8AC3E}">
        <p14:creationId xmlns:p14="http://schemas.microsoft.com/office/powerpoint/2010/main" val="180548149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D075F7D-EA3B-E5E7-9597-89BDD85E45E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73B07EB-C8AC-5556-47C1-08945D5FE14F}"/>
              </a:ext>
            </a:extLst>
          </p:cNvPr>
          <p:cNvSpPr>
            <a:spLocks noGrp="1"/>
          </p:cNvSpPr>
          <p:nvPr>
            <p:ph type="title"/>
          </p:nvPr>
        </p:nvSpPr>
        <p:spPr>
          <a:xfrm>
            <a:off x="457200" y="0"/>
            <a:ext cx="8229600" cy="1143000"/>
          </a:xfrm>
        </p:spPr>
        <p:txBody>
          <a:bodyPr>
            <a:normAutofit/>
          </a:bodyPr>
          <a:lstStyle/>
          <a:p>
            <a:r>
              <a:rPr lang="en-SG" sz="2800" b="1" dirty="0"/>
              <a:t>What Happened Next in Real Life?</a:t>
            </a:r>
          </a:p>
        </p:txBody>
      </p:sp>
      <p:sp>
        <p:nvSpPr>
          <p:cNvPr id="3" name="Content Placeholder 2">
            <a:extLst>
              <a:ext uri="{FF2B5EF4-FFF2-40B4-BE49-F238E27FC236}">
                <a16:creationId xmlns:a16="http://schemas.microsoft.com/office/drawing/2014/main" id="{63CDDFCE-69AE-48D5-9E42-0E8E5C7E3EAF}"/>
              </a:ext>
            </a:extLst>
          </p:cNvPr>
          <p:cNvSpPr>
            <a:spLocks noGrp="1"/>
          </p:cNvSpPr>
          <p:nvPr>
            <p:ph idx="1"/>
          </p:nvPr>
        </p:nvSpPr>
        <p:spPr>
          <a:xfrm>
            <a:off x="342900" y="990600"/>
            <a:ext cx="8458200" cy="5638800"/>
          </a:xfrm>
        </p:spPr>
        <p:txBody>
          <a:bodyPr>
            <a:noAutofit/>
          </a:bodyPr>
          <a:lstStyle/>
          <a:p>
            <a:pPr>
              <a:spcBef>
                <a:spcPts val="0"/>
              </a:spcBef>
              <a:spcAft>
                <a:spcPts val="1200"/>
              </a:spcAft>
            </a:pPr>
            <a:r>
              <a:rPr lang="en-US" sz="2000" dirty="0">
                <a:latin typeface="+mj-lt"/>
                <a:ea typeface="Aptos" panose="020B0004020202020204" pitchFamily="34" charset="0"/>
              </a:rPr>
              <a:t>The Soviet government (ELORG) unilaterally seized the rights to Tetris</a:t>
            </a:r>
          </a:p>
          <a:p>
            <a:pPr>
              <a:spcBef>
                <a:spcPts val="0"/>
              </a:spcBef>
              <a:spcAft>
                <a:spcPts val="1200"/>
              </a:spcAft>
            </a:pPr>
            <a:r>
              <a:rPr lang="en-US" sz="2000" dirty="0">
                <a:latin typeface="+mj-lt"/>
                <a:ea typeface="Aptos" panose="020B0004020202020204" pitchFamily="34" charset="0"/>
              </a:rPr>
              <a:t>From 1984 to 1986, there was an intense b</a:t>
            </a:r>
            <a:r>
              <a:rPr lang="en-US" sz="2000" dirty="0">
                <a:effectLst/>
                <a:latin typeface="+mj-lt"/>
                <a:ea typeface="Aptos" panose="020B0004020202020204" pitchFamily="34" charset="0"/>
              </a:rPr>
              <a:t>attle over Tetris licensing rights between </a:t>
            </a:r>
            <a:r>
              <a:rPr lang="en-US" sz="2000" dirty="0"/>
              <a:t>the game’s creators</a:t>
            </a:r>
            <a:r>
              <a:rPr lang="en-US" sz="2000" dirty="0">
                <a:latin typeface="+mj-lt"/>
                <a:ea typeface="Aptos" panose="020B0004020202020204" pitchFamily="34" charset="0"/>
              </a:rPr>
              <a:t>, the Soviet Union, and third-party licensors</a:t>
            </a:r>
          </a:p>
          <a:p>
            <a:pPr>
              <a:spcBef>
                <a:spcPts val="0"/>
              </a:spcBef>
              <a:spcAft>
                <a:spcPts val="1200"/>
              </a:spcAft>
            </a:pPr>
            <a:r>
              <a:rPr lang="en-US" sz="2000" dirty="0"/>
              <a:t>In 1991, the Soviet Union collapsed</a:t>
            </a:r>
            <a:endParaRPr lang="en-US" sz="2000" i="1" u="none" strike="noStrike" dirty="0">
              <a:solidFill>
                <a:srgbClr val="0A1633"/>
              </a:solidFill>
              <a:effectLst/>
              <a:latin typeface="Calibri" panose="020F0502020204030204" pitchFamily="34" charset="0"/>
              <a:cs typeface="Calibri" panose="020F0502020204030204" pitchFamily="34" charset="0"/>
            </a:endParaRPr>
          </a:p>
          <a:p>
            <a:pPr>
              <a:spcBef>
                <a:spcPts val="0"/>
              </a:spcBef>
              <a:spcAft>
                <a:spcPts val="1200"/>
              </a:spcAft>
            </a:pPr>
            <a:r>
              <a:rPr lang="en-US" sz="2000" dirty="0"/>
              <a:t>In 1996, Alexey Pajitnov (Anastasia) finally received his first royalty from Tetris after its IP rights were awarded to him, eventually making $20m USD</a:t>
            </a:r>
          </a:p>
          <a:p>
            <a:pPr>
              <a:spcBef>
                <a:spcPts val="0"/>
              </a:spcBef>
              <a:spcAft>
                <a:spcPts val="1200"/>
              </a:spcAft>
            </a:pPr>
            <a:r>
              <a:rPr lang="en-US" sz="2000" dirty="0"/>
              <a:t> </a:t>
            </a:r>
            <a:r>
              <a:rPr lang="en-US" sz="2000" dirty="0">
                <a:solidFill>
                  <a:srgbClr val="0A1633"/>
                </a:solidFill>
                <a:latin typeface="Calibri" panose="020F0502020204030204" pitchFamily="34" charset="0"/>
                <a:cs typeface="Calibri" panose="020F0502020204030204" pitchFamily="34" charset="0"/>
              </a:rPr>
              <a:t>V</a:t>
            </a:r>
            <a:r>
              <a:rPr lang="en-US" sz="2000" i="0" u="none" strike="noStrike" dirty="0">
                <a:solidFill>
                  <a:srgbClr val="0A1633"/>
                </a:solidFill>
                <a:effectLst/>
                <a:latin typeface="Calibri" panose="020F0502020204030204" pitchFamily="34" charset="0"/>
                <a:cs typeface="Calibri" panose="020F0502020204030204" pitchFamily="34" charset="0"/>
              </a:rPr>
              <a:t>ladimir </a:t>
            </a:r>
            <a:r>
              <a:rPr lang="en-US" sz="2000" dirty="0" err="1">
                <a:solidFill>
                  <a:srgbClr val="0A1633"/>
                </a:solidFill>
                <a:latin typeface="Calibri" panose="020F0502020204030204" pitchFamily="34" charset="0"/>
                <a:cs typeface="Calibri" panose="020F0502020204030204" pitchFamily="34" charset="0"/>
              </a:rPr>
              <a:t>P</a:t>
            </a:r>
            <a:r>
              <a:rPr lang="en-US" sz="2000" i="0" u="none" strike="noStrike" dirty="0" err="1">
                <a:solidFill>
                  <a:srgbClr val="0A1633"/>
                </a:solidFill>
                <a:effectLst/>
                <a:latin typeface="Calibri" panose="020F0502020204030204" pitchFamily="34" charset="0"/>
                <a:cs typeface="Calibri" panose="020F0502020204030204" pitchFamily="34" charset="0"/>
              </a:rPr>
              <a:t>okhilko</a:t>
            </a:r>
            <a:r>
              <a:rPr lang="en-US" sz="2000" i="0" u="none" strike="noStrike" dirty="0">
                <a:solidFill>
                  <a:srgbClr val="0A1633"/>
                </a:solidFill>
                <a:effectLst/>
                <a:latin typeface="Calibri" panose="020F0502020204030204" pitchFamily="34" charset="0"/>
                <a:cs typeface="Calibri" panose="020F0502020204030204" pitchFamily="34" charset="0"/>
              </a:rPr>
              <a:t> (</a:t>
            </a:r>
            <a:r>
              <a:rPr lang="en-US" sz="2000" i="0" u="none" strike="noStrike" dirty="0" err="1">
                <a:solidFill>
                  <a:srgbClr val="0A1633"/>
                </a:solidFill>
                <a:effectLst/>
                <a:latin typeface="Calibri" panose="020F0502020204030204" pitchFamily="34" charset="0"/>
                <a:cs typeface="Calibri" panose="020F0502020204030204" pitchFamily="34" charset="0"/>
              </a:rPr>
              <a:t>Bodana</a:t>
            </a:r>
            <a:r>
              <a:rPr lang="en-US" sz="2000" i="0" u="none" strike="noStrike" dirty="0">
                <a:solidFill>
                  <a:srgbClr val="0A1633"/>
                </a:solidFill>
                <a:effectLst/>
                <a:latin typeface="Calibri" panose="020F0502020204030204" pitchFamily="34" charset="0"/>
                <a:cs typeface="Calibri" panose="020F0502020204030204" pitchFamily="34" charset="0"/>
              </a:rPr>
              <a:t>) received nothing </a:t>
            </a:r>
            <a:endParaRPr lang="en-US" sz="2000" dirty="0"/>
          </a:p>
          <a:p>
            <a:pPr>
              <a:spcBef>
                <a:spcPts val="0"/>
              </a:spcBef>
              <a:spcAft>
                <a:spcPts val="1200"/>
              </a:spcAft>
            </a:pPr>
            <a:endParaRPr lang="en-US" sz="2000" dirty="0">
              <a:effectLst/>
              <a:latin typeface="+mj-lt"/>
              <a:ea typeface="Aptos" panose="020B0004020202020204" pitchFamily="34" charset="0"/>
            </a:endParaRPr>
          </a:p>
          <a:p>
            <a:pPr marL="0" indent="0">
              <a:spcBef>
                <a:spcPts val="0"/>
              </a:spcBef>
              <a:spcAft>
                <a:spcPts val="1200"/>
              </a:spcAft>
              <a:buNone/>
            </a:pPr>
            <a:r>
              <a:rPr lang="en-US" sz="2000" dirty="0">
                <a:effectLst/>
                <a:latin typeface="+mj-lt"/>
                <a:ea typeface="Aptos" panose="020B0004020202020204" pitchFamily="34" charset="0"/>
              </a:rPr>
              <a:t> </a:t>
            </a:r>
            <a:endParaRPr lang="en-US" sz="2000" dirty="0">
              <a:solidFill>
                <a:srgbClr val="FF0000"/>
              </a:solidFill>
              <a:effectLst/>
              <a:latin typeface="+mj-lt"/>
              <a:ea typeface="Calibri" panose="020F0502020204030204" pitchFamily="34" charset="0"/>
            </a:endParaRPr>
          </a:p>
          <a:p>
            <a:pPr>
              <a:spcBef>
                <a:spcPts val="0"/>
              </a:spcBef>
              <a:spcAft>
                <a:spcPts val="1200"/>
              </a:spcAft>
            </a:pPr>
            <a:endParaRPr lang="en-US" sz="2000" dirty="0">
              <a:effectLst/>
              <a:latin typeface="+mj-lt"/>
              <a:ea typeface="SimSun" panose="02010600030101010101" pitchFamily="2" charset="-122"/>
              <a:cs typeface="Times New Roman" panose="02020603050405020304" pitchFamily="18" charset="0"/>
            </a:endParaRPr>
          </a:p>
          <a:p>
            <a:pPr>
              <a:spcBef>
                <a:spcPts val="0"/>
              </a:spcBef>
              <a:spcAft>
                <a:spcPts val="1200"/>
              </a:spcAft>
            </a:pPr>
            <a:endParaRPr lang="en-SG" sz="2000" dirty="0">
              <a:solidFill>
                <a:srgbClr val="FF0000"/>
              </a:solidFill>
              <a:latin typeface="+mj-lt"/>
            </a:endParaRPr>
          </a:p>
        </p:txBody>
      </p:sp>
    </p:spTree>
    <p:extLst>
      <p:ext uri="{BB962C8B-B14F-4D97-AF65-F5344CB8AC3E}">
        <p14:creationId xmlns:p14="http://schemas.microsoft.com/office/powerpoint/2010/main" val="53814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FC09D34-061C-A4C0-B47B-D902CC412387}"/>
            </a:ext>
          </a:extLst>
        </p:cNvPr>
        <p:cNvGrpSpPr/>
        <p:nvPr/>
      </p:nvGrpSpPr>
      <p:grpSpPr>
        <a:xfrm>
          <a:off x="0" y="0"/>
          <a:ext cx="0" cy="0"/>
          <a:chOff x="0" y="0"/>
          <a:chExt cx="0" cy="0"/>
        </a:xfrm>
      </p:grpSpPr>
      <p:sp>
        <p:nvSpPr>
          <p:cNvPr id="48130" name="Content Placeholder 2">
            <a:extLst>
              <a:ext uri="{FF2B5EF4-FFF2-40B4-BE49-F238E27FC236}">
                <a16:creationId xmlns:a16="http://schemas.microsoft.com/office/drawing/2014/main" id="{B3BD07DD-D3BA-D788-C817-EBE6889AA976}"/>
              </a:ext>
            </a:extLst>
          </p:cNvPr>
          <p:cNvSpPr>
            <a:spLocks noGrp="1"/>
          </p:cNvSpPr>
          <p:nvPr>
            <p:ph idx="1"/>
          </p:nvPr>
        </p:nvSpPr>
        <p:spPr>
          <a:xfrm>
            <a:off x="152400" y="1143000"/>
            <a:ext cx="8887428" cy="5410200"/>
          </a:xfrm>
        </p:spPr>
        <p:txBody>
          <a:bodyPr>
            <a:noAutofit/>
          </a:bodyPr>
          <a:lstStyle/>
          <a:p>
            <a:pPr eaLnBrk="1" hangingPunct="1">
              <a:lnSpc>
                <a:spcPct val="90000"/>
              </a:lnSpc>
            </a:pPr>
            <a:r>
              <a:rPr lang="en-US" altLang="en-US" sz="2200" b="1" dirty="0"/>
              <a:t>Process:</a:t>
            </a:r>
          </a:p>
          <a:p>
            <a:pPr lvl="1">
              <a:lnSpc>
                <a:spcPct val="90000"/>
              </a:lnSpc>
              <a:buFont typeface="Arial" panose="020B0604020202020204" pitchFamily="34" charset="0"/>
              <a:buChar char="•"/>
            </a:pPr>
            <a:r>
              <a:rPr lang="en-US" altLang="en-US" sz="2200" dirty="0"/>
              <a:t>Negotiation between Anastasia, </a:t>
            </a:r>
            <a:r>
              <a:rPr lang="en-US" altLang="en-US" sz="2200" dirty="0" err="1"/>
              <a:t>Bodana</a:t>
            </a:r>
            <a:r>
              <a:rPr lang="en-US" altLang="en-US" sz="2200" dirty="0"/>
              <a:t>, Cyril, and Dmitry </a:t>
            </a:r>
          </a:p>
          <a:p>
            <a:pPr lvl="1">
              <a:lnSpc>
                <a:spcPct val="90000"/>
              </a:lnSpc>
              <a:buFont typeface="Arial" panose="020B0604020202020204" pitchFamily="34" charset="0"/>
              <a:buChar char="•"/>
            </a:pPr>
            <a:r>
              <a:rPr lang="en-US" altLang="en-US" sz="2200" dirty="0"/>
              <a:t>Organize yourselves into groups of 4; groups of 5 double up 1 role </a:t>
            </a:r>
          </a:p>
          <a:p>
            <a:pPr lvl="1">
              <a:lnSpc>
                <a:spcPct val="90000"/>
              </a:lnSpc>
              <a:buFont typeface="Arial" panose="020B0604020202020204" pitchFamily="34" charset="0"/>
              <a:buChar char="•"/>
            </a:pPr>
            <a:r>
              <a:rPr lang="en-SG" sz="2200" kern="0" dirty="0"/>
              <a:t>Read only your own role information sheet; do not show your role information sheet to others</a:t>
            </a:r>
          </a:p>
          <a:p>
            <a:pPr lvl="1">
              <a:lnSpc>
                <a:spcPct val="90000"/>
              </a:lnSpc>
              <a:buFont typeface="Arial" panose="020B0604020202020204" pitchFamily="34" charset="0"/>
              <a:buChar char="•"/>
            </a:pPr>
            <a:r>
              <a:rPr lang="en-SG" sz="2200" kern="0" dirty="0"/>
              <a:t>Share (or don’t share) whatever you choose verbally </a:t>
            </a:r>
            <a:endParaRPr lang="en-SG" sz="2200" kern="0" dirty="0">
              <a:solidFill>
                <a:srgbClr val="7030A0"/>
              </a:solidFill>
            </a:endParaRPr>
          </a:p>
          <a:p>
            <a:pPr eaLnBrk="1" hangingPunct="1">
              <a:lnSpc>
                <a:spcPct val="90000"/>
              </a:lnSpc>
            </a:pPr>
            <a:endParaRPr lang="en-US" altLang="en-US" sz="1300" dirty="0"/>
          </a:p>
          <a:p>
            <a:pPr eaLnBrk="1" hangingPunct="1">
              <a:lnSpc>
                <a:spcPct val="90000"/>
              </a:lnSpc>
            </a:pPr>
            <a:r>
              <a:rPr lang="en-US" altLang="en-US" sz="2200" b="1" dirty="0"/>
              <a:t>Timeline (2 hours in total):</a:t>
            </a:r>
          </a:p>
          <a:p>
            <a:pPr lvl="1">
              <a:lnSpc>
                <a:spcPct val="90000"/>
              </a:lnSpc>
              <a:buFont typeface="Arial" panose="020B0604020202020204" pitchFamily="34" charset="0"/>
              <a:buChar char="•"/>
            </a:pPr>
            <a:r>
              <a:rPr lang="en-US" altLang="en-US" sz="2200" dirty="0"/>
              <a:t>Read your role and plan a strategy with your teammate (</a:t>
            </a:r>
            <a:r>
              <a:rPr lang="en-US" altLang="en-US" sz="2200" dirty="0">
                <a:solidFill>
                  <a:srgbClr val="00B050"/>
                </a:solidFill>
              </a:rPr>
              <a:t>Anastasia &amp; </a:t>
            </a:r>
            <a:r>
              <a:rPr lang="en-US" altLang="en-US" sz="2200" dirty="0" err="1">
                <a:solidFill>
                  <a:srgbClr val="00B050"/>
                </a:solidFill>
              </a:rPr>
              <a:t>Bodana</a:t>
            </a:r>
            <a:r>
              <a:rPr lang="en-US" altLang="en-US" sz="2200" dirty="0"/>
              <a:t>, </a:t>
            </a:r>
            <a:r>
              <a:rPr lang="en-US" altLang="en-US" sz="2200" dirty="0">
                <a:solidFill>
                  <a:srgbClr val="00B0F0"/>
                </a:solidFill>
              </a:rPr>
              <a:t>Cyril &amp; Dmitry </a:t>
            </a:r>
            <a:r>
              <a:rPr lang="en-US" altLang="en-US" sz="2200" dirty="0"/>
              <a:t>(max </a:t>
            </a:r>
            <a:r>
              <a:rPr lang="en-US" altLang="en-US" sz="2200" b="1" dirty="0"/>
              <a:t>45 min</a:t>
            </a:r>
            <a:r>
              <a:rPr lang="en-US" altLang="en-US" sz="2200" dirty="0"/>
              <a:t>)</a:t>
            </a:r>
          </a:p>
          <a:p>
            <a:pPr lvl="1">
              <a:lnSpc>
                <a:spcPct val="90000"/>
              </a:lnSpc>
              <a:buFont typeface="Arial" panose="020B0604020202020204" pitchFamily="34" charset="0"/>
              <a:buChar char="•"/>
            </a:pPr>
            <a:r>
              <a:rPr lang="en-US" altLang="en-US" sz="2200" dirty="0"/>
              <a:t>Negotiate team on team with all 4 characters (</a:t>
            </a:r>
            <a:r>
              <a:rPr lang="en-US" altLang="en-US" sz="2200" b="1" dirty="0"/>
              <a:t>1 hour</a:t>
            </a:r>
            <a:r>
              <a:rPr lang="en-US" altLang="en-US" sz="2200" dirty="0"/>
              <a:t>)</a:t>
            </a:r>
          </a:p>
          <a:p>
            <a:pPr lvl="2">
              <a:lnSpc>
                <a:spcPct val="90000"/>
              </a:lnSpc>
            </a:pPr>
            <a:r>
              <a:rPr lang="en-US" altLang="en-US" sz="2200" dirty="0"/>
              <a:t>Side meeting are allowed if the other party agrees</a:t>
            </a:r>
          </a:p>
          <a:p>
            <a:pPr lvl="2">
              <a:lnSpc>
                <a:spcPct val="90000"/>
              </a:lnSpc>
            </a:pPr>
            <a:r>
              <a:rPr lang="en-US" altLang="en-US" sz="2200" dirty="0"/>
              <a:t>Text messages and emails are allowed  </a:t>
            </a:r>
          </a:p>
          <a:p>
            <a:pPr lvl="1">
              <a:lnSpc>
                <a:spcPct val="90000"/>
              </a:lnSpc>
              <a:buFont typeface="Arial" panose="020B0604020202020204" pitchFamily="34" charset="0"/>
              <a:buChar char="•"/>
            </a:pPr>
            <a:r>
              <a:rPr lang="en-US" altLang="en-US" sz="2200" dirty="0"/>
              <a:t>Exchange feedback with at least 1 counterpart, more if you have time</a:t>
            </a:r>
          </a:p>
          <a:p>
            <a:pPr lvl="1">
              <a:lnSpc>
                <a:spcPct val="90000"/>
              </a:lnSpc>
              <a:buFont typeface="Arial" panose="020B0604020202020204" pitchFamily="34" charset="0"/>
              <a:buChar char="•"/>
            </a:pPr>
            <a:r>
              <a:rPr lang="en-US" altLang="en-US" sz="2200" dirty="0"/>
              <a:t>Take a break (</a:t>
            </a:r>
            <a:r>
              <a:rPr lang="en-US" altLang="en-US" sz="2200" b="1" dirty="0"/>
              <a:t>15 min</a:t>
            </a:r>
            <a:r>
              <a:rPr lang="en-US" altLang="en-US" sz="2200" dirty="0"/>
              <a:t>)</a:t>
            </a:r>
          </a:p>
          <a:p>
            <a:pPr lvl="1">
              <a:lnSpc>
                <a:spcPct val="90000"/>
              </a:lnSpc>
              <a:buFont typeface="Arial" panose="020B0604020202020204" pitchFamily="34" charset="0"/>
              <a:buChar char="•"/>
            </a:pPr>
            <a:endParaRPr lang="en-US" sz="2200" dirty="0"/>
          </a:p>
          <a:p>
            <a:pPr lvl="1" eaLnBrk="1" hangingPunct="1">
              <a:lnSpc>
                <a:spcPct val="90000"/>
              </a:lnSpc>
              <a:buFont typeface="Arial" panose="020B0604020202020204" pitchFamily="34" charset="0"/>
              <a:buChar char="•"/>
            </a:pPr>
            <a:endParaRPr lang="en-US" altLang="en-US" sz="2200" dirty="0">
              <a:solidFill>
                <a:srgbClr val="003399"/>
              </a:solidFill>
            </a:endParaRPr>
          </a:p>
          <a:p>
            <a:pPr lvl="1" eaLnBrk="1" hangingPunct="1">
              <a:lnSpc>
                <a:spcPct val="90000"/>
              </a:lnSpc>
              <a:buFont typeface="Arial" panose="020B0604020202020204" pitchFamily="34" charset="0"/>
              <a:buChar char="•"/>
            </a:pPr>
            <a:endParaRPr lang="en-US" altLang="en-US" sz="2200" dirty="0">
              <a:solidFill>
                <a:srgbClr val="003399"/>
              </a:solidFill>
            </a:endParaRPr>
          </a:p>
          <a:p>
            <a:pPr lvl="1" eaLnBrk="1" hangingPunct="1">
              <a:lnSpc>
                <a:spcPct val="90000"/>
              </a:lnSpc>
              <a:buFont typeface="Arial" panose="020B0604020202020204" pitchFamily="34" charset="0"/>
              <a:buChar char="•"/>
            </a:pPr>
            <a:endParaRPr lang="en-US" altLang="en-US" sz="2200" dirty="0">
              <a:solidFill>
                <a:srgbClr val="003399"/>
              </a:solidFill>
            </a:endParaRPr>
          </a:p>
          <a:p>
            <a:pPr lvl="1" eaLnBrk="1" hangingPunct="1">
              <a:lnSpc>
                <a:spcPct val="90000"/>
              </a:lnSpc>
              <a:buFont typeface="Arial" panose="020B0604020202020204" pitchFamily="34" charset="0"/>
              <a:buChar char="•"/>
            </a:pPr>
            <a:endParaRPr lang="en-US" altLang="en-US" sz="2200" dirty="0">
              <a:solidFill>
                <a:srgbClr val="003399"/>
              </a:solidFill>
            </a:endParaRPr>
          </a:p>
          <a:p>
            <a:pPr eaLnBrk="1" hangingPunct="1">
              <a:lnSpc>
                <a:spcPct val="90000"/>
              </a:lnSpc>
            </a:pPr>
            <a:endParaRPr lang="en-US" altLang="en-US" sz="2200" dirty="0">
              <a:solidFill>
                <a:srgbClr val="003399"/>
              </a:solidFill>
            </a:endParaRPr>
          </a:p>
          <a:p>
            <a:pPr eaLnBrk="1" hangingPunct="1">
              <a:lnSpc>
                <a:spcPct val="90000"/>
              </a:lnSpc>
            </a:pPr>
            <a:endParaRPr lang="en-US" altLang="en-US" sz="2200" dirty="0"/>
          </a:p>
        </p:txBody>
      </p:sp>
      <p:sp>
        <p:nvSpPr>
          <p:cNvPr id="48131" name="Rectangle 41">
            <a:extLst>
              <a:ext uri="{FF2B5EF4-FFF2-40B4-BE49-F238E27FC236}">
                <a16:creationId xmlns:a16="http://schemas.microsoft.com/office/drawing/2014/main" id="{49F31ABA-585A-FC22-BCAB-FEFD9DA287D0}"/>
              </a:ext>
            </a:extLst>
          </p:cNvPr>
          <p:cNvSpPr txBox="1">
            <a:spLocks noChangeArrowheads="1"/>
          </p:cNvSpPr>
          <p:nvPr/>
        </p:nvSpPr>
        <p:spPr bwMode="auto">
          <a:xfrm>
            <a:off x="533400" y="0"/>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itchFamily="34" charset="0"/>
              <a:buChar char="•"/>
              <a:defRPr sz="3200">
                <a:solidFill>
                  <a:schemeClr val="tx1"/>
                </a:solidFill>
                <a:latin typeface="Calibri" pitchFamily="34" charset="0"/>
              </a:defRPr>
            </a:lvl1pPr>
            <a:lvl2pPr marL="742950" indent="-285750">
              <a:spcBef>
                <a:spcPct val="20000"/>
              </a:spcBef>
              <a:buFont typeface="Arial" pitchFamily="34" charset="0"/>
              <a:buChar char="–"/>
              <a:defRPr sz="2800">
                <a:solidFill>
                  <a:schemeClr val="tx1"/>
                </a:solidFill>
                <a:latin typeface="Calibri" pitchFamily="34" charset="0"/>
              </a:defRPr>
            </a:lvl2pPr>
            <a:lvl3pPr marL="1143000" indent="-228600">
              <a:spcBef>
                <a:spcPct val="20000"/>
              </a:spcBef>
              <a:buFont typeface="Arial" pitchFamily="34" charset="0"/>
              <a:buChar char="•"/>
              <a:defRPr sz="2400">
                <a:solidFill>
                  <a:schemeClr val="tx1"/>
                </a:solidFill>
                <a:latin typeface="Calibri" pitchFamily="34" charset="0"/>
              </a:defRPr>
            </a:lvl3pPr>
            <a:lvl4pPr marL="1600200" indent="-228600">
              <a:spcBef>
                <a:spcPct val="20000"/>
              </a:spcBef>
              <a:buFont typeface="Arial" pitchFamily="34" charset="0"/>
              <a:buChar char="–"/>
              <a:defRPr sz="2000">
                <a:solidFill>
                  <a:schemeClr val="tx1"/>
                </a:solidFill>
                <a:latin typeface="Calibri" pitchFamily="34" charset="0"/>
              </a:defRPr>
            </a:lvl4pPr>
            <a:lvl5pPr marL="2057400" indent="-22860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algn="ctr">
              <a:spcBef>
                <a:spcPct val="0"/>
              </a:spcBef>
              <a:buNone/>
            </a:pPr>
            <a:endParaRPr lang="en-US" altLang="en-US" sz="500" b="1" dirty="0"/>
          </a:p>
          <a:p>
            <a:pPr algn="ctr">
              <a:spcBef>
                <a:spcPct val="0"/>
              </a:spcBef>
              <a:buNone/>
            </a:pPr>
            <a:r>
              <a:rPr lang="en-US" altLang="en-US" sz="2800" b="1" dirty="0"/>
              <a:t>Team on Team Negotiation: </a:t>
            </a:r>
            <a:r>
              <a:rPr lang="en-SG" sz="2800" b="1" dirty="0" err="1"/>
              <a:t>Tetromino</a:t>
            </a:r>
            <a:endParaRPr lang="en-US" altLang="en-US" sz="2800" dirty="0"/>
          </a:p>
        </p:txBody>
      </p:sp>
    </p:spTree>
    <p:extLst>
      <p:ext uri="{BB962C8B-B14F-4D97-AF65-F5344CB8AC3E}">
        <p14:creationId xmlns:p14="http://schemas.microsoft.com/office/powerpoint/2010/main" val="940184719"/>
      </p:ext>
    </p:extLst>
  </p:cSld>
  <p:clrMapOvr>
    <a:masterClrMapping/>
  </p:clrMapOvr>
  <p:transition spd="slow"/>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2580052-3FB7-6140-A404-C16207276B6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5F72F29-F821-B89A-7450-56F3DB12290E}"/>
              </a:ext>
            </a:extLst>
          </p:cNvPr>
          <p:cNvSpPr>
            <a:spLocks noGrp="1"/>
          </p:cNvSpPr>
          <p:nvPr>
            <p:ph type="title"/>
          </p:nvPr>
        </p:nvSpPr>
        <p:spPr>
          <a:xfrm>
            <a:off x="457200" y="0"/>
            <a:ext cx="8229600" cy="1143000"/>
          </a:xfrm>
        </p:spPr>
        <p:txBody>
          <a:bodyPr>
            <a:normAutofit/>
          </a:bodyPr>
          <a:lstStyle/>
          <a:p>
            <a:r>
              <a:rPr lang="en-SG" sz="2800" b="1" dirty="0"/>
              <a:t>What Happened Next in Real Life?</a:t>
            </a:r>
          </a:p>
        </p:txBody>
      </p:sp>
      <p:sp>
        <p:nvSpPr>
          <p:cNvPr id="3" name="Content Placeholder 2">
            <a:extLst>
              <a:ext uri="{FF2B5EF4-FFF2-40B4-BE49-F238E27FC236}">
                <a16:creationId xmlns:a16="http://schemas.microsoft.com/office/drawing/2014/main" id="{5F82E7D0-3434-E015-FC45-199E46BDD1E1}"/>
              </a:ext>
            </a:extLst>
          </p:cNvPr>
          <p:cNvSpPr>
            <a:spLocks noGrp="1"/>
          </p:cNvSpPr>
          <p:nvPr>
            <p:ph idx="1"/>
          </p:nvPr>
        </p:nvSpPr>
        <p:spPr>
          <a:xfrm>
            <a:off x="342900" y="990600"/>
            <a:ext cx="8458200" cy="5638800"/>
          </a:xfrm>
        </p:spPr>
        <p:txBody>
          <a:bodyPr>
            <a:noAutofit/>
          </a:bodyPr>
          <a:lstStyle/>
          <a:p>
            <a:pPr>
              <a:spcBef>
                <a:spcPts val="0"/>
              </a:spcBef>
              <a:spcAft>
                <a:spcPts val="1200"/>
              </a:spcAft>
            </a:pPr>
            <a:r>
              <a:rPr lang="en-US" sz="2000" dirty="0">
                <a:latin typeface="+mj-lt"/>
                <a:ea typeface="Aptos" panose="020B0004020202020204" pitchFamily="34" charset="0"/>
              </a:rPr>
              <a:t>The Soviet government (ELORG) unilaterally seized the rights to Tetris</a:t>
            </a:r>
          </a:p>
          <a:p>
            <a:pPr>
              <a:spcBef>
                <a:spcPts val="0"/>
              </a:spcBef>
              <a:spcAft>
                <a:spcPts val="1200"/>
              </a:spcAft>
            </a:pPr>
            <a:r>
              <a:rPr lang="en-US" sz="2000" dirty="0">
                <a:latin typeface="+mj-lt"/>
                <a:ea typeface="Aptos" panose="020B0004020202020204" pitchFamily="34" charset="0"/>
              </a:rPr>
              <a:t>From 1984 to 1986, there was an intense b</a:t>
            </a:r>
            <a:r>
              <a:rPr lang="en-US" sz="2000" dirty="0">
                <a:effectLst/>
                <a:latin typeface="+mj-lt"/>
                <a:ea typeface="Aptos" panose="020B0004020202020204" pitchFamily="34" charset="0"/>
              </a:rPr>
              <a:t>attle over Tetris licensing rights between </a:t>
            </a:r>
            <a:r>
              <a:rPr lang="en-US" sz="2000" dirty="0"/>
              <a:t>the game’s creators</a:t>
            </a:r>
            <a:r>
              <a:rPr lang="en-US" sz="2000" dirty="0">
                <a:latin typeface="+mj-lt"/>
                <a:ea typeface="Aptos" panose="020B0004020202020204" pitchFamily="34" charset="0"/>
              </a:rPr>
              <a:t>, the Soviet Union, and third-party licensors</a:t>
            </a:r>
          </a:p>
          <a:p>
            <a:pPr>
              <a:spcBef>
                <a:spcPts val="0"/>
              </a:spcBef>
              <a:spcAft>
                <a:spcPts val="1200"/>
              </a:spcAft>
            </a:pPr>
            <a:r>
              <a:rPr lang="en-US" sz="2000" dirty="0"/>
              <a:t>In 1991, the Soviet Union collapsed</a:t>
            </a:r>
            <a:endParaRPr lang="en-US" sz="2000" i="1" u="none" strike="noStrike" dirty="0">
              <a:solidFill>
                <a:srgbClr val="0A1633"/>
              </a:solidFill>
              <a:effectLst/>
              <a:latin typeface="Calibri" panose="020F0502020204030204" pitchFamily="34" charset="0"/>
              <a:cs typeface="Calibri" panose="020F0502020204030204" pitchFamily="34" charset="0"/>
            </a:endParaRPr>
          </a:p>
          <a:p>
            <a:pPr>
              <a:spcBef>
                <a:spcPts val="0"/>
              </a:spcBef>
              <a:spcAft>
                <a:spcPts val="1200"/>
              </a:spcAft>
            </a:pPr>
            <a:r>
              <a:rPr lang="en-US" sz="2000" dirty="0"/>
              <a:t>In 1996, Alexey Pajitnov (Anastasia) finally received his first royalty from Tetris after its IP rights were awarded to him, eventually making $20m USD</a:t>
            </a:r>
          </a:p>
          <a:p>
            <a:pPr>
              <a:spcBef>
                <a:spcPts val="0"/>
              </a:spcBef>
              <a:spcAft>
                <a:spcPts val="1200"/>
              </a:spcAft>
            </a:pPr>
            <a:r>
              <a:rPr lang="en-US" sz="2000" dirty="0"/>
              <a:t> </a:t>
            </a:r>
            <a:r>
              <a:rPr lang="en-US" sz="2000" dirty="0">
                <a:solidFill>
                  <a:srgbClr val="0A1633"/>
                </a:solidFill>
                <a:latin typeface="Calibri" panose="020F0502020204030204" pitchFamily="34" charset="0"/>
                <a:cs typeface="Calibri" panose="020F0502020204030204" pitchFamily="34" charset="0"/>
              </a:rPr>
              <a:t>V</a:t>
            </a:r>
            <a:r>
              <a:rPr lang="en-US" sz="2000" i="0" u="none" strike="noStrike" dirty="0">
                <a:solidFill>
                  <a:srgbClr val="0A1633"/>
                </a:solidFill>
                <a:effectLst/>
                <a:latin typeface="Calibri" panose="020F0502020204030204" pitchFamily="34" charset="0"/>
                <a:cs typeface="Calibri" panose="020F0502020204030204" pitchFamily="34" charset="0"/>
              </a:rPr>
              <a:t>ladimir </a:t>
            </a:r>
            <a:r>
              <a:rPr lang="en-US" sz="2000" dirty="0" err="1">
                <a:solidFill>
                  <a:srgbClr val="0A1633"/>
                </a:solidFill>
                <a:latin typeface="Calibri" panose="020F0502020204030204" pitchFamily="34" charset="0"/>
                <a:cs typeface="Calibri" panose="020F0502020204030204" pitchFamily="34" charset="0"/>
              </a:rPr>
              <a:t>P</a:t>
            </a:r>
            <a:r>
              <a:rPr lang="en-US" sz="2000" i="0" u="none" strike="noStrike" dirty="0" err="1">
                <a:solidFill>
                  <a:srgbClr val="0A1633"/>
                </a:solidFill>
                <a:effectLst/>
                <a:latin typeface="Calibri" panose="020F0502020204030204" pitchFamily="34" charset="0"/>
                <a:cs typeface="Calibri" panose="020F0502020204030204" pitchFamily="34" charset="0"/>
              </a:rPr>
              <a:t>okhilko</a:t>
            </a:r>
            <a:r>
              <a:rPr lang="en-US" sz="2000" i="0" u="none" strike="noStrike" dirty="0">
                <a:solidFill>
                  <a:srgbClr val="0A1633"/>
                </a:solidFill>
                <a:effectLst/>
                <a:latin typeface="Calibri" panose="020F0502020204030204" pitchFamily="34" charset="0"/>
                <a:cs typeface="Calibri" panose="020F0502020204030204" pitchFamily="34" charset="0"/>
              </a:rPr>
              <a:t> (</a:t>
            </a:r>
            <a:r>
              <a:rPr lang="en-US" sz="2000" i="0" u="none" strike="noStrike" dirty="0" err="1">
                <a:solidFill>
                  <a:srgbClr val="0A1633"/>
                </a:solidFill>
                <a:effectLst/>
                <a:latin typeface="Calibri" panose="020F0502020204030204" pitchFamily="34" charset="0"/>
                <a:cs typeface="Calibri" panose="020F0502020204030204" pitchFamily="34" charset="0"/>
              </a:rPr>
              <a:t>Bodana</a:t>
            </a:r>
            <a:r>
              <a:rPr lang="en-US" sz="2000" i="0" u="none" strike="noStrike" dirty="0">
                <a:solidFill>
                  <a:srgbClr val="0A1633"/>
                </a:solidFill>
                <a:effectLst/>
                <a:latin typeface="Calibri" panose="020F0502020204030204" pitchFamily="34" charset="0"/>
                <a:cs typeface="Calibri" panose="020F0502020204030204" pitchFamily="34" charset="0"/>
              </a:rPr>
              <a:t>) received nothing </a:t>
            </a:r>
            <a:endParaRPr lang="en-US" sz="2000" dirty="0"/>
          </a:p>
          <a:p>
            <a:pPr>
              <a:spcBef>
                <a:spcPts val="0"/>
              </a:spcBef>
              <a:spcAft>
                <a:spcPts val="1200"/>
              </a:spcAft>
            </a:pPr>
            <a:r>
              <a:rPr lang="en-US" sz="2000" dirty="0">
                <a:solidFill>
                  <a:srgbClr val="0A1633"/>
                </a:solidFill>
                <a:latin typeface="Calibri" panose="020F0502020204030204" pitchFamily="34" charset="0"/>
                <a:cs typeface="Calibri" panose="020F0502020204030204" pitchFamily="34" charset="0"/>
              </a:rPr>
              <a:t>Struggling financially, V</a:t>
            </a:r>
            <a:r>
              <a:rPr lang="en-US" sz="2000" i="0" u="none" strike="noStrike" dirty="0">
                <a:solidFill>
                  <a:srgbClr val="0A1633"/>
                </a:solidFill>
                <a:effectLst/>
                <a:latin typeface="Calibri" panose="020F0502020204030204" pitchFamily="34" charset="0"/>
                <a:cs typeface="Calibri" panose="020F0502020204030204" pitchFamily="34" charset="0"/>
              </a:rPr>
              <a:t>ladimir murdered his wife and son and committed suicide in 1998, leaving a note stating “I’ve been eaten alive”</a:t>
            </a:r>
            <a:r>
              <a:rPr lang="en-US" sz="2000" dirty="0">
                <a:solidFill>
                  <a:srgbClr val="0A1633"/>
                </a:solidFill>
                <a:latin typeface="Calibri" panose="020F0502020204030204" pitchFamily="34" charset="0"/>
                <a:cs typeface="Calibri" panose="020F0502020204030204" pitchFamily="34" charset="0"/>
              </a:rPr>
              <a:t> </a:t>
            </a:r>
            <a:endParaRPr lang="en-US" sz="2000" i="0" u="none" strike="noStrike" dirty="0">
              <a:solidFill>
                <a:srgbClr val="0A1633"/>
              </a:solidFill>
              <a:effectLst/>
              <a:latin typeface="Calibri" panose="020F0502020204030204" pitchFamily="34" charset="0"/>
              <a:cs typeface="Calibri" panose="020F0502020204030204" pitchFamily="34" charset="0"/>
            </a:endParaRPr>
          </a:p>
          <a:p>
            <a:pPr>
              <a:spcBef>
                <a:spcPts val="0"/>
              </a:spcBef>
              <a:spcAft>
                <a:spcPts val="1200"/>
              </a:spcAft>
            </a:pPr>
            <a:endParaRPr lang="en-US" sz="2000" dirty="0">
              <a:effectLst/>
              <a:latin typeface="+mj-lt"/>
              <a:ea typeface="Aptos" panose="020B0004020202020204" pitchFamily="34" charset="0"/>
            </a:endParaRPr>
          </a:p>
          <a:p>
            <a:pPr marL="0" indent="0">
              <a:spcBef>
                <a:spcPts val="0"/>
              </a:spcBef>
              <a:spcAft>
                <a:spcPts val="1200"/>
              </a:spcAft>
              <a:buNone/>
            </a:pPr>
            <a:r>
              <a:rPr lang="en-US" sz="2000" dirty="0">
                <a:effectLst/>
                <a:latin typeface="+mj-lt"/>
                <a:ea typeface="Aptos" panose="020B0004020202020204" pitchFamily="34" charset="0"/>
              </a:rPr>
              <a:t> </a:t>
            </a:r>
            <a:endParaRPr lang="en-US" sz="2000" dirty="0">
              <a:solidFill>
                <a:srgbClr val="FF0000"/>
              </a:solidFill>
              <a:effectLst/>
              <a:latin typeface="+mj-lt"/>
              <a:ea typeface="Calibri" panose="020F0502020204030204" pitchFamily="34" charset="0"/>
            </a:endParaRPr>
          </a:p>
          <a:p>
            <a:pPr>
              <a:spcBef>
                <a:spcPts val="0"/>
              </a:spcBef>
              <a:spcAft>
                <a:spcPts val="1200"/>
              </a:spcAft>
            </a:pPr>
            <a:endParaRPr lang="en-US" sz="2000" dirty="0">
              <a:effectLst/>
              <a:latin typeface="+mj-lt"/>
              <a:ea typeface="SimSun" panose="02010600030101010101" pitchFamily="2" charset="-122"/>
              <a:cs typeface="Times New Roman" panose="02020603050405020304" pitchFamily="18" charset="0"/>
            </a:endParaRPr>
          </a:p>
          <a:p>
            <a:pPr>
              <a:spcBef>
                <a:spcPts val="0"/>
              </a:spcBef>
              <a:spcAft>
                <a:spcPts val="1200"/>
              </a:spcAft>
            </a:pPr>
            <a:endParaRPr lang="en-SG" sz="2000" dirty="0">
              <a:solidFill>
                <a:srgbClr val="FF0000"/>
              </a:solidFill>
              <a:latin typeface="+mj-lt"/>
            </a:endParaRPr>
          </a:p>
        </p:txBody>
      </p:sp>
    </p:spTree>
    <p:extLst>
      <p:ext uri="{BB962C8B-B14F-4D97-AF65-F5344CB8AC3E}">
        <p14:creationId xmlns:p14="http://schemas.microsoft.com/office/powerpoint/2010/main" val="2179873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3526405-2E75-C512-38A5-A441662ED7D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85DD302-6624-D5CB-4CA0-6B1B5917F1E5}"/>
              </a:ext>
            </a:extLst>
          </p:cNvPr>
          <p:cNvSpPr>
            <a:spLocks noGrp="1"/>
          </p:cNvSpPr>
          <p:nvPr>
            <p:ph type="title"/>
          </p:nvPr>
        </p:nvSpPr>
        <p:spPr>
          <a:xfrm>
            <a:off x="457200" y="0"/>
            <a:ext cx="8229600" cy="1143000"/>
          </a:xfrm>
        </p:spPr>
        <p:txBody>
          <a:bodyPr>
            <a:normAutofit/>
          </a:bodyPr>
          <a:lstStyle/>
          <a:p>
            <a:r>
              <a:rPr lang="en-SG" sz="2800" b="1" dirty="0"/>
              <a:t>What Happened Next in Real Life?</a:t>
            </a:r>
          </a:p>
        </p:txBody>
      </p:sp>
      <p:sp>
        <p:nvSpPr>
          <p:cNvPr id="3" name="Content Placeholder 2">
            <a:extLst>
              <a:ext uri="{FF2B5EF4-FFF2-40B4-BE49-F238E27FC236}">
                <a16:creationId xmlns:a16="http://schemas.microsoft.com/office/drawing/2014/main" id="{4F21F523-7F68-21C8-D0A9-136EF06D8C18}"/>
              </a:ext>
            </a:extLst>
          </p:cNvPr>
          <p:cNvSpPr>
            <a:spLocks noGrp="1"/>
          </p:cNvSpPr>
          <p:nvPr>
            <p:ph idx="1"/>
          </p:nvPr>
        </p:nvSpPr>
        <p:spPr>
          <a:xfrm>
            <a:off x="342900" y="990600"/>
            <a:ext cx="8458200" cy="5638800"/>
          </a:xfrm>
        </p:spPr>
        <p:txBody>
          <a:bodyPr>
            <a:noAutofit/>
          </a:bodyPr>
          <a:lstStyle/>
          <a:p>
            <a:pPr>
              <a:spcBef>
                <a:spcPts val="0"/>
              </a:spcBef>
              <a:spcAft>
                <a:spcPts val="1200"/>
              </a:spcAft>
            </a:pPr>
            <a:r>
              <a:rPr lang="en-US" sz="2000" dirty="0">
                <a:latin typeface="+mj-lt"/>
                <a:ea typeface="Aptos" panose="020B0004020202020204" pitchFamily="34" charset="0"/>
              </a:rPr>
              <a:t>The Soviet government (ELORG) unilaterally seized the rights to Tetris</a:t>
            </a:r>
          </a:p>
          <a:p>
            <a:pPr>
              <a:spcBef>
                <a:spcPts val="0"/>
              </a:spcBef>
              <a:spcAft>
                <a:spcPts val="1200"/>
              </a:spcAft>
            </a:pPr>
            <a:r>
              <a:rPr lang="en-US" sz="2000" dirty="0">
                <a:latin typeface="+mj-lt"/>
                <a:ea typeface="Aptos" panose="020B0004020202020204" pitchFamily="34" charset="0"/>
              </a:rPr>
              <a:t>From 1984 to 1986, there was an intense b</a:t>
            </a:r>
            <a:r>
              <a:rPr lang="en-US" sz="2000" dirty="0">
                <a:effectLst/>
                <a:latin typeface="+mj-lt"/>
                <a:ea typeface="Aptos" panose="020B0004020202020204" pitchFamily="34" charset="0"/>
              </a:rPr>
              <a:t>attle over Tetris licensing rights between </a:t>
            </a:r>
            <a:r>
              <a:rPr lang="en-US" sz="2000" dirty="0"/>
              <a:t>the game’s creators</a:t>
            </a:r>
            <a:r>
              <a:rPr lang="en-US" sz="2000" dirty="0">
                <a:latin typeface="+mj-lt"/>
                <a:ea typeface="Aptos" panose="020B0004020202020204" pitchFamily="34" charset="0"/>
              </a:rPr>
              <a:t>, the Soviet Union, and third-party licensors</a:t>
            </a:r>
          </a:p>
          <a:p>
            <a:pPr>
              <a:spcBef>
                <a:spcPts val="0"/>
              </a:spcBef>
              <a:spcAft>
                <a:spcPts val="1200"/>
              </a:spcAft>
            </a:pPr>
            <a:r>
              <a:rPr lang="en-US" sz="2000" dirty="0"/>
              <a:t>In 1991, the Soviet Union collapsed</a:t>
            </a:r>
            <a:endParaRPr lang="en-US" sz="2000" i="1" u="none" strike="noStrike" dirty="0">
              <a:solidFill>
                <a:srgbClr val="0A1633"/>
              </a:solidFill>
              <a:effectLst/>
              <a:latin typeface="Calibri" panose="020F0502020204030204" pitchFamily="34" charset="0"/>
              <a:cs typeface="Calibri" panose="020F0502020204030204" pitchFamily="34" charset="0"/>
            </a:endParaRPr>
          </a:p>
          <a:p>
            <a:pPr>
              <a:spcBef>
                <a:spcPts val="0"/>
              </a:spcBef>
              <a:spcAft>
                <a:spcPts val="1200"/>
              </a:spcAft>
            </a:pPr>
            <a:r>
              <a:rPr lang="en-US" sz="2000" dirty="0"/>
              <a:t>In 1996, Alexey Pajitnov (Anastasia) finally received his first royalty from Tetris after its IP rights were awarded to him, eventually making $20m USD</a:t>
            </a:r>
          </a:p>
          <a:p>
            <a:pPr>
              <a:spcBef>
                <a:spcPts val="0"/>
              </a:spcBef>
              <a:spcAft>
                <a:spcPts val="1200"/>
              </a:spcAft>
            </a:pPr>
            <a:r>
              <a:rPr lang="en-US" sz="2000" dirty="0"/>
              <a:t> </a:t>
            </a:r>
            <a:r>
              <a:rPr lang="en-US" sz="2000" dirty="0">
                <a:solidFill>
                  <a:srgbClr val="0A1633"/>
                </a:solidFill>
                <a:latin typeface="Calibri" panose="020F0502020204030204" pitchFamily="34" charset="0"/>
                <a:cs typeface="Calibri" panose="020F0502020204030204" pitchFamily="34" charset="0"/>
              </a:rPr>
              <a:t>V</a:t>
            </a:r>
            <a:r>
              <a:rPr lang="en-US" sz="2000" i="0" u="none" strike="noStrike" dirty="0">
                <a:solidFill>
                  <a:srgbClr val="0A1633"/>
                </a:solidFill>
                <a:effectLst/>
                <a:latin typeface="Calibri" panose="020F0502020204030204" pitchFamily="34" charset="0"/>
                <a:cs typeface="Calibri" panose="020F0502020204030204" pitchFamily="34" charset="0"/>
              </a:rPr>
              <a:t>ladimir </a:t>
            </a:r>
            <a:r>
              <a:rPr lang="en-US" sz="2000" dirty="0" err="1">
                <a:solidFill>
                  <a:srgbClr val="0A1633"/>
                </a:solidFill>
                <a:latin typeface="Calibri" panose="020F0502020204030204" pitchFamily="34" charset="0"/>
                <a:cs typeface="Calibri" panose="020F0502020204030204" pitchFamily="34" charset="0"/>
              </a:rPr>
              <a:t>P</a:t>
            </a:r>
            <a:r>
              <a:rPr lang="en-US" sz="2000" i="0" u="none" strike="noStrike" dirty="0" err="1">
                <a:solidFill>
                  <a:srgbClr val="0A1633"/>
                </a:solidFill>
                <a:effectLst/>
                <a:latin typeface="Calibri" panose="020F0502020204030204" pitchFamily="34" charset="0"/>
                <a:cs typeface="Calibri" panose="020F0502020204030204" pitchFamily="34" charset="0"/>
              </a:rPr>
              <a:t>okhilko</a:t>
            </a:r>
            <a:r>
              <a:rPr lang="en-US" sz="2000" i="0" u="none" strike="noStrike" dirty="0">
                <a:solidFill>
                  <a:srgbClr val="0A1633"/>
                </a:solidFill>
                <a:effectLst/>
                <a:latin typeface="Calibri" panose="020F0502020204030204" pitchFamily="34" charset="0"/>
                <a:cs typeface="Calibri" panose="020F0502020204030204" pitchFamily="34" charset="0"/>
              </a:rPr>
              <a:t> (</a:t>
            </a:r>
            <a:r>
              <a:rPr lang="en-US" sz="2000" i="0" u="none" strike="noStrike" dirty="0" err="1">
                <a:solidFill>
                  <a:srgbClr val="0A1633"/>
                </a:solidFill>
                <a:effectLst/>
                <a:latin typeface="Calibri" panose="020F0502020204030204" pitchFamily="34" charset="0"/>
                <a:cs typeface="Calibri" panose="020F0502020204030204" pitchFamily="34" charset="0"/>
              </a:rPr>
              <a:t>Bodana</a:t>
            </a:r>
            <a:r>
              <a:rPr lang="en-US" sz="2000" i="0" u="none" strike="noStrike" dirty="0">
                <a:solidFill>
                  <a:srgbClr val="0A1633"/>
                </a:solidFill>
                <a:effectLst/>
                <a:latin typeface="Calibri" panose="020F0502020204030204" pitchFamily="34" charset="0"/>
                <a:cs typeface="Calibri" panose="020F0502020204030204" pitchFamily="34" charset="0"/>
              </a:rPr>
              <a:t>) received nothing </a:t>
            </a:r>
            <a:endParaRPr lang="en-US" sz="2000" dirty="0"/>
          </a:p>
          <a:p>
            <a:pPr>
              <a:spcBef>
                <a:spcPts val="0"/>
              </a:spcBef>
              <a:spcAft>
                <a:spcPts val="1200"/>
              </a:spcAft>
            </a:pPr>
            <a:r>
              <a:rPr lang="en-US" sz="2000" dirty="0">
                <a:solidFill>
                  <a:srgbClr val="0A1633"/>
                </a:solidFill>
                <a:latin typeface="Calibri" panose="020F0502020204030204" pitchFamily="34" charset="0"/>
                <a:cs typeface="Calibri" panose="020F0502020204030204" pitchFamily="34" charset="0"/>
              </a:rPr>
              <a:t>Struggling financially, V</a:t>
            </a:r>
            <a:r>
              <a:rPr lang="en-US" sz="2000" i="0" u="none" strike="noStrike" dirty="0">
                <a:solidFill>
                  <a:srgbClr val="0A1633"/>
                </a:solidFill>
                <a:effectLst/>
                <a:latin typeface="Calibri" panose="020F0502020204030204" pitchFamily="34" charset="0"/>
                <a:cs typeface="Calibri" panose="020F0502020204030204" pitchFamily="34" charset="0"/>
              </a:rPr>
              <a:t>ladimir murdered his wife and son and committed suicide in 1998, leaving a note stating “I’ve been eaten alive”</a:t>
            </a:r>
            <a:r>
              <a:rPr lang="en-US" sz="2000" dirty="0">
                <a:solidFill>
                  <a:srgbClr val="0A1633"/>
                </a:solidFill>
                <a:latin typeface="Calibri" panose="020F0502020204030204" pitchFamily="34" charset="0"/>
                <a:cs typeface="Calibri" panose="020F0502020204030204" pitchFamily="34" charset="0"/>
              </a:rPr>
              <a:t> </a:t>
            </a:r>
            <a:endParaRPr lang="en-US" sz="2000" i="0" u="none" strike="noStrike" dirty="0">
              <a:solidFill>
                <a:srgbClr val="0A1633"/>
              </a:solidFill>
              <a:effectLst/>
              <a:latin typeface="Calibri" panose="020F0502020204030204" pitchFamily="34" charset="0"/>
              <a:cs typeface="Calibri" panose="020F0502020204030204" pitchFamily="34" charset="0"/>
            </a:endParaRPr>
          </a:p>
          <a:p>
            <a:pPr>
              <a:spcBef>
                <a:spcPts val="0"/>
              </a:spcBef>
              <a:spcAft>
                <a:spcPts val="1200"/>
              </a:spcAft>
            </a:pPr>
            <a:r>
              <a:rPr lang="en-US" sz="2000" dirty="0">
                <a:latin typeface="Calibri" panose="020F0502020204030204" pitchFamily="34" charset="0"/>
                <a:cs typeface="Calibri" panose="020F0502020204030204" pitchFamily="34" charset="0"/>
              </a:rPr>
              <a:t>A day later a Japanese company offered Vladimir $200,000 for his services helping design video games </a:t>
            </a:r>
            <a:endParaRPr lang="en-US" sz="2000" i="0" u="none" strike="noStrike" dirty="0">
              <a:effectLst/>
              <a:latin typeface="Calibri" panose="020F0502020204030204" pitchFamily="34" charset="0"/>
              <a:cs typeface="Calibri" panose="020F0502020204030204" pitchFamily="34" charset="0"/>
            </a:endParaRPr>
          </a:p>
          <a:p>
            <a:pPr>
              <a:spcBef>
                <a:spcPts val="0"/>
              </a:spcBef>
              <a:spcAft>
                <a:spcPts val="1200"/>
              </a:spcAft>
            </a:pPr>
            <a:endParaRPr lang="en-US" sz="2000" dirty="0">
              <a:effectLst/>
              <a:latin typeface="+mj-lt"/>
              <a:ea typeface="Aptos" panose="020B0004020202020204" pitchFamily="34" charset="0"/>
            </a:endParaRPr>
          </a:p>
          <a:p>
            <a:pPr marL="0" indent="0">
              <a:spcBef>
                <a:spcPts val="0"/>
              </a:spcBef>
              <a:spcAft>
                <a:spcPts val="1200"/>
              </a:spcAft>
              <a:buNone/>
            </a:pPr>
            <a:r>
              <a:rPr lang="en-US" sz="2000" dirty="0">
                <a:effectLst/>
                <a:latin typeface="+mj-lt"/>
                <a:ea typeface="Aptos" panose="020B0004020202020204" pitchFamily="34" charset="0"/>
              </a:rPr>
              <a:t> </a:t>
            </a:r>
            <a:endParaRPr lang="en-US" sz="2000" dirty="0">
              <a:solidFill>
                <a:srgbClr val="FF0000"/>
              </a:solidFill>
              <a:effectLst/>
              <a:latin typeface="+mj-lt"/>
              <a:ea typeface="Calibri" panose="020F0502020204030204" pitchFamily="34" charset="0"/>
            </a:endParaRPr>
          </a:p>
          <a:p>
            <a:pPr>
              <a:spcBef>
                <a:spcPts val="0"/>
              </a:spcBef>
              <a:spcAft>
                <a:spcPts val="1200"/>
              </a:spcAft>
            </a:pPr>
            <a:endParaRPr lang="en-US" sz="2000" dirty="0">
              <a:effectLst/>
              <a:latin typeface="+mj-lt"/>
              <a:ea typeface="SimSun" panose="02010600030101010101" pitchFamily="2" charset="-122"/>
              <a:cs typeface="Times New Roman" panose="02020603050405020304" pitchFamily="18" charset="0"/>
            </a:endParaRPr>
          </a:p>
          <a:p>
            <a:pPr>
              <a:spcBef>
                <a:spcPts val="0"/>
              </a:spcBef>
              <a:spcAft>
                <a:spcPts val="1200"/>
              </a:spcAft>
            </a:pPr>
            <a:endParaRPr lang="en-SG" sz="2000" dirty="0">
              <a:solidFill>
                <a:srgbClr val="FF0000"/>
              </a:solidFill>
              <a:latin typeface="+mj-lt"/>
            </a:endParaRPr>
          </a:p>
        </p:txBody>
      </p:sp>
    </p:spTree>
    <p:extLst>
      <p:ext uri="{BB962C8B-B14F-4D97-AF65-F5344CB8AC3E}">
        <p14:creationId xmlns:p14="http://schemas.microsoft.com/office/powerpoint/2010/main" val="89350242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AB8B3CA-56FB-A5A5-F6B9-BD4860DFBAB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60B1E82-00B4-70DA-4935-74C5691BA0F1}"/>
              </a:ext>
            </a:extLst>
          </p:cNvPr>
          <p:cNvSpPr>
            <a:spLocks noGrp="1"/>
          </p:cNvSpPr>
          <p:nvPr>
            <p:ph type="title"/>
          </p:nvPr>
        </p:nvSpPr>
        <p:spPr>
          <a:xfrm>
            <a:off x="457200" y="0"/>
            <a:ext cx="8229600" cy="1143000"/>
          </a:xfrm>
        </p:spPr>
        <p:txBody>
          <a:bodyPr>
            <a:normAutofit/>
          </a:bodyPr>
          <a:lstStyle/>
          <a:p>
            <a:r>
              <a:rPr lang="en-SG" sz="2800" b="1" dirty="0"/>
              <a:t>What Happened Next in Real Life?</a:t>
            </a:r>
          </a:p>
        </p:txBody>
      </p:sp>
      <p:sp>
        <p:nvSpPr>
          <p:cNvPr id="3" name="Content Placeholder 2">
            <a:extLst>
              <a:ext uri="{FF2B5EF4-FFF2-40B4-BE49-F238E27FC236}">
                <a16:creationId xmlns:a16="http://schemas.microsoft.com/office/drawing/2014/main" id="{ED3154F0-B133-74E3-2EDB-07E25F6DF47A}"/>
              </a:ext>
            </a:extLst>
          </p:cNvPr>
          <p:cNvSpPr>
            <a:spLocks noGrp="1"/>
          </p:cNvSpPr>
          <p:nvPr>
            <p:ph idx="1"/>
          </p:nvPr>
        </p:nvSpPr>
        <p:spPr>
          <a:xfrm>
            <a:off x="342900" y="990600"/>
            <a:ext cx="8458200" cy="5638800"/>
          </a:xfrm>
        </p:spPr>
        <p:txBody>
          <a:bodyPr>
            <a:noAutofit/>
          </a:bodyPr>
          <a:lstStyle/>
          <a:p>
            <a:pPr>
              <a:spcBef>
                <a:spcPts val="0"/>
              </a:spcBef>
              <a:spcAft>
                <a:spcPts val="1200"/>
              </a:spcAft>
            </a:pPr>
            <a:r>
              <a:rPr lang="en-US" sz="2000" dirty="0">
                <a:latin typeface="+mj-lt"/>
                <a:ea typeface="Aptos" panose="020B0004020202020204" pitchFamily="34" charset="0"/>
              </a:rPr>
              <a:t>The Soviet government (ELORG) unilaterally seized the rights to Tetris</a:t>
            </a:r>
          </a:p>
          <a:p>
            <a:pPr>
              <a:spcBef>
                <a:spcPts val="0"/>
              </a:spcBef>
              <a:spcAft>
                <a:spcPts val="1200"/>
              </a:spcAft>
            </a:pPr>
            <a:r>
              <a:rPr lang="en-US" sz="2000" dirty="0">
                <a:latin typeface="+mj-lt"/>
                <a:ea typeface="Aptos" panose="020B0004020202020204" pitchFamily="34" charset="0"/>
              </a:rPr>
              <a:t>From 1984 to 1986, there was an intense b</a:t>
            </a:r>
            <a:r>
              <a:rPr lang="en-US" sz="2000" dirty="0">
                <a:effectLst/>
                <a:latin typeface="+mj-lt"/>
                <a:ea typeface="Aptos" panose="020B0004020202020204" pitchFamily="34" charset="0"/>
              </a:rPr>
              <a:t>attle over Tetris licensing rights between </a:t>
            </a:r>
            <a:r>
              <a:rPr lang="en-US" sz="2000" dirty="0"/>
              <a:t>the game’s creators</a:t>
            </a:r>
            <a:r>
              <a:rPr lang="en-US" sz="2000" dirty="0">
                <a:latin typeface="+mj-lt"/>
                <a:ea typeface="Aptos" panose="020B0004020202020204" pitchFamily="34" charset="0"/>
              </a:rPr>
              <a:t>, the Soviet Union, and third-party licensors</a:t>
            </a:r>
          </a:p>
          <a:p>
            <a:pPr>
              <a:spcBef>
                <a:spcPts val="0"/>
              </a:spcBef>
              <a:spcAft>
                <a:spcPts val="1200"/>
              </a:spcAft>
            </a:pPr>
            <a:r>
              <a:rPr lang="en-US" sz="2000" dirty="0"/>
              <a:t>In 1991, the Soviet Union collapsed</a:t>
            </a:r>
            <a:endParaRPr lang="en-US" sz="2000" i="1" u="none" strike="noStrike" dirty="0">
              <a:solidFill>
                <a:srgbClr val="0A1633"/>
              </a:solidFill>
              <a:effectLst/>
              <a:latin typeface="Calibri" panose="020F0502020204030204" pitchFamily="34" charset="0"/>
              <a:cs typeface="Calibri" panose="020F0502020204030204" pitchFamily="34" charset="0"/>
            </a:endParaRPr>
          </a:p>
          <a:p>
            <a:pPr>
              <a:spcBef>
                <a:spcPts val="0"/>
              </a:spcBef>
              <a:spcAft>
                <a:spcPts val="1200"/>
              </a:spcAft>
            </a:pPr>
            <a:r>
              <a:rPr lang="en-US" sz="2000" dirty="0"/>
              <a:t>In 1996, Alexey Pajitnov (Anastasia) finally received his first royalty from Tetris after its IP rights were awarded to him, eventually making $20m USD</a:t>
            </a:r>
          </a:p>
          <a:p>
            <a:pPr>
              <a:spcBef>
                <a:spcPts val="0"/>
              </a:spcBef>
              <a:spcAft>
                <a:spcPts val="1200"/>
              </a:spcAft>
            </a:pPr>
            <a:r>
              <a:rPr lang="en-US" sz="2000" dirty="0"/>
              <a:t> </a:t>
            </a:r>
            <a:r>
              <a:rPr lang="en-US" sz="2000" dirty="0">
                <a:solidFill>
                  <a:srgbClr val="0A1633"/>
                </a:solidFill>
                <a:latin typeface="Calibri" panose="020F0502020204030204" pitchFamily="34" charset="0"/>
                <a:cs typeface="Calibri" panose="020F0502020204030204" pitchFamily="34" charset="0"/>
              </a:rPr>
              <a:t>V</a:t>
            </a:r>
            <a:r>
              <a:rPr lang="en-US" sz="2000" i="0" u="none" strike="noStrike" dirty="0">
                <a:solidFill>
                  <a:srgbClr val="0A1633"/>
                </a:solidFill>
                <a:effectLst/>
                <a:latin typeface="Calibri" panose="020F0502020204030204" pitchFamily="34" charset="0"/>
                <a:cs typeface="Calibri" panose="020F0502020204030204" pitchFamily="34" charset="0"/>
              </a:rPr>
              <a:t>ladimir </a:t>
            </a:r>
            <a:r>
              <a:rPr lang="en-US" sz="2000" dirty="0" err="1">
                <a:solidFill>
                  <a:srgbClr val="0A1633"/>
                </a:solidFill>
                <a:latin typeface="Calibri" panose="020F0502020204030204" pitchFamily="34" charset="0"/>
                <a:cs typeface="Calibri" panose="020F0502020204030204" pitchFamily="34" charset="0"/>
              </a:rPr>
              <a:t>P</a:t>
            </a:r>
            <a:r>
              <a:rPr lang="en-US" sz="2000" i="0" u="none" strike="noStrike" dirty="0" err="1">
                <a:solidFill>
                  <a:srgbClr val="0A1633"/>
                </a:solidFill>
                <a:effectLst/>
                <a:latin typeface="Calibri" panose="020F0502020204030204" pitchFamily="34" charset="0"/>
                <a:cs typeface="Calibri" panose="020F0502020204030204" pitchFamily="34" charset="0"/>
              </a:rPr>
              <a:t>okhilko</a:t>
            </a:r>
            <a:r>
              <a:rPr lang="en-US" sz="2000" i="0" u="none" strike="noStrike" dirty="0">
                <a:solidFill>
                  <a:srgbClr val="0A1633"/>
                </a:solidFill>
                <a:effectLst/>
                <a:latin typeface="Calibri" panose="020F0502020204030204" pitchFamily="34" charset="0"/>
                <a:cs typeface="Calibri" panose="020F0502020204030204" pitchFamily="34" charset="0"/>
              </a:rPr>
              <a:t> (</a:t>
            </a:r>
            <a:r>
              <a:rPr lang="en-US" sz="2000" i="0" u="none" strike="noStrike" dirty="0" err="1">
                <a:solidFill>
                  <a:srgbClr val="0A1633"/>
                </a:solidFill>
                <a:effectLst/>
                <a:latin typeface="Calibri" panose="020F0502020204030204" pitchFamily="34" charset="0"/>
                <a:cs typeface="Calibri" panose="020F0502020204030204" pitchFamily="34" charset="0"/>
              </a:rPr>
              <a:t>Bodana</a:t>
            </a:r>
            <a:r>
              <a:rPr lang="en-US" sz="2000" i="0" u="none" strike="noStrike" dirty="0">
                <a:solidFill>
                  <a:srgbClr val="0A1633"/>
                </a:solidFill>
                <a:effectLst/>
                <a:latin typeface="Calibri" panose="020F0502020204030204" pitchFamily="34" charset="0"/>
                <a:cs typeface="Calibri" panose="020F0502020204030204" pitchFamily="34" charset="0"/>
              </a:rPr>
              <a:t>) received nothing </a:t>
            </a:r>
            <a:endParaRPr lang="en-US" sz="2000" dirty="0"/>
          </a:p>
          <a:p>
            <a:pPr>
              <a:spcBef>
                <a:spcPts val="0"/>
              </a:spcBef>
              <a:spcAft>
                <a:spcPts val="1200"/>
              </a:spcAft>
            </a:pPr>
            <a:r>
              <a:rPr lang="en-US" sz="2000" dirty="0">
                <a:solidFill>
                  <a:srgbClr val="0A1633"/>
                </a:solidFill>
                <a:latin typeface="Calibri" panose="020F0502020204030204" pitchFamily="34" charset="0"/>
                <a:cs typeface="Calibri" panose="020F0502020204030204" pitchFamily="34" charset="0"/>
              </a:rPr>
              <a:t>Struggling financially, V</a:t>
            </a:r>
            <a:r>
              <a:rPr lang="en-US" sz="2000" i="0" u="none" strike="noStrike" dirty="0">
                <a:solidFill>
                  <a:srgbClr val="0A1633"/>
                </a:solidFill>
                <a:effectLst/>
                <a:latin typeface="Calibri" panose="020F0502020204030204" pitchFamily="34" charset="0"/>
                <a:cs typeface="Calibri" panose="020F0502020204030204" pitchFamily="34" charset="0"/>
              </a:rPr>
              <a:t>ladimir murdered his wife and son and committed suicide in 1998, leaving a note stating “I’ve been eaten alive”</a:t>
            </a:r>
            <a:r>
              <a:rPr lang="en-US" sz="2000" dirty="0">
                <a:solidFill>
                  <a:srgbClr val="0A1633"/>
                </a:solidFill>
                <a:latin typeface="Calibri" panose="020F0502020204030204" pitchFamily="34" charset="0"/>
                <a:cs typeface="Calibri" panose="020F0502020204030204" pitchFamily="34" charset="0"/>
              </a:rPr>
              <a:t> </a:t>
            </a:r>
            <a:endParaRPr lang="en-US" sz="2000" i="0" u="none" strike="noStrike" dirty="0">
              <a:solidFill>
                <a:srgbClr val="0A1633"/>
              </a:solidFill>
              <a:effectLst/>
              <a:latin typeface="Calibri" panose="020F0502020204030204" pitchFamily="34" charset="0"/>
              <a:cs typeface="Calibri" panose="020F0502020204030204" pitchFamily="34" charset="0"/>
            </a:endParaRPr>
          </a:p>
          <a:p>
            <a:pPr>
              <a:spcBef>
                <a:spcPts val="0"/>
              </a:spcBef>
              <a:spcAft>
                <a:spcPts val="1200"/>
              </a:spcAft>
            </a:pPr>
            <a:r>
              <a:rPr lang="en-US" sz="2000" dirty="0">
                <a:latin typeface="Calibri" panose="020F0502020204030204" pitchFamily="34" charset="0"/>
                <a:cs typeface="Calibri" panose="020F0502020204030204" pitchFamily="34" charset="0"/>
              </a:rPr>
              <a:t>A day later a Japanese company offered Vladimir $200,000 for his services helping design video games </a:t>
            </a:r>
            <a:endParaRPr lang="en-US" sz="2000" i="0" u="none" strike="noStrike" dirty="0">
              <a:effectLst/>
              <a:latin typeface="Calibri" panose="020F0502020204030204" pitchFamily="34" charset="0"/>
              <a:cs typeface="Calibri" panose="020F0502020204030204" pitchFamily="34" charset="0"/>
            </a:endParaRPr>
          </a:p>
          <a:p>
            <a:pPr>
              <a:spcBef>
                <a:spcPts val="0"/>
              </a:spcBef>
              <a:spcAft>
                <a:spcPts val="1200"/>
              </a:spcAft>
            </a:pPr>
            <a:r>
              <a:rPr lang="en-US" sz="2000" dirty="0"/>
              <a:t>Alexey moved the U.S. where his son tragically died in a ski accident </a:t>
            </a:r>
          </a:p>
          <a:p>
            <a:pPr>
              <a:spcBef>
                <a:spcPts val="0"/>
              </a:spcBef>
              <a:spcAft>
                <a:spcPts val="1200"/>
              </a:spcAft>
            </a:pPr>
            <a:endParaRPr lang="en-US" sz="2000" dirty="0">
              <a:effectLst/>
              <a:latin typeface="+mj-lt"/>
              <a:ea typeface="Aptos" panose="020B0004020202020204" pitchFamily="34" charset="0"/>
            </a:endParaRPr>
          </a:p>
          <a:p>
            <a:pPr marL="0" indent="0">
              <a:spcBef>
                <a:spcPts val="0"/>
              </a:spcBef>
              <a:spcAft>
                <a:spcPts val="1200"/>
              </a:spcAft>
              <a:buNone/>
            </a:pPr>
            <a:r>
              <a:rPr lang="en-US" sz="2000" dirty="0">
                <a:effectLst/>
                <a:latin typeface="+mj-lt"/>
                <a:ea typeface="Aptos" panose="020B0004020202020204" pitchFamily="34" charset="0"/>
              </a:rPr>
              <a:t> </a:t>
            </a:r>
            <a:endParaRPr lang="en-US" sz="2000" dirty="0">
              <a:solidFill>
                <a:srgbClr val="FF0000"/>
              </a:solidFill>
              <a:effectLst/>
              <a:latin typeface="+mj-lt"/>
              <a:ea typeface="Calibri" panose="020F0502020204030204" pitchFamily="34" charset="0"/>
            </a:endParaRPr>
          </a:p>
          <a:p>
            <a:pPr>
              <a:spcBef>
                <a:spcPts val="0"/>
              </a:spcBef>
              <a:spcAft>
                <a:spcPts val="1200"/>
              </a:spcAft>
            </a:pPr>
            <a:endParaRPr lang="en-US" sz="2000" dirty="0">
              <a:effectLst/>
              <a:latin typeface="+mj-lt"/>
              <a:ea typeface="SimSun" panose="02010600030101010101" pitchFamily="2" charset="-122"/>
              <a:cs typeface="Times New Roman" panose="02020603050405020304" pitchFamily="18" charset="0"/>
            </a:endParaRPr>
          </a:p>
          <a:p>
            <a:pPr>
              <a:spcBef>
                <a:spcPts val="0"/>
              </a:spcBef>
              <a:spcAft>
                <a:spcPts val="1200"/>
              </a:spcAft>
            </a:pPr>
            <a:endParaRPr lang="en-SG" sz="2000" dirty="0">
              <a:solidFill>
                <a:srgbClr val="FF0000"/>
              </a:solidFill>
              <a:latin typeface="+mj-lt"/>
            </a:endParaRPr>
          </a:p>
        </p:txBody>
      </p:sp>
    </p:spTree>
    <p:extLst>
      <p:ext uri="{BB962C8B-B14F-4D97-AF65-F5344CB8AC3E}">
        <p14:creationId xmlns:p14="http://schemas.microsoft.com/office/powerpoint/2010/main" val="219368001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DA1D4E8-28B0-4486-EA01-501524DDC82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DF782DB-553B-EAC6-BCF7-8D1F05A590B4}"/>
              </a:ext>
            </a:extLst>
          </p:cNvPr>
          <p:cNvSpPr>
            <a:spLocks noGrp="1"/>
          </p:cNvSpPr>
          <p:nvPr>
            <p:ph type="title"/>
          </p:nvPr>
        </p:nvSpPr>
        <p:spPr>
          <a:xfrm>
            <a:off x="457200" y="0"/>
            <a:ext cx="8229600" cy="1143000"/>
          </a:xfrm>
        </p:spPr>
        <p:txBody>
          <a:bodyPr>
            <a:normAutofit/>
          </a:bodyPr>
          <a:lstStyle/>
          <a:p>
            <a:r>
              <a:rPr lang="en-SG" sz="2800" b="1" dirty="0"/>
              <a:t>What Happened Next in Real Life?</a:t>
            </a:r>
          </a:p>
        </p:txBody>
      </p:sp>
      <p:sp>
        <p:nvSpPr>
          <p:cNvPr id="3" name="Content Placeholder 2">
            <a:extLst>
              <a:ext uri="{FF2B5EF4-FFF2-40B4-BE49-F238E27FC236}">
                <a16:creationId xmlns:a16="http://schemas.microsoft.com/office/drawing/2014/main" id="{7981085F-7FD2-DC43-16B1-A6C1FC10849C}"/>
              </a:ext>
            </a:extLst>
          </p:cNvPr>
          <p:cNvSpPr>
            <a:spLocks noGrp="1"/>
          </p:cNvSpPr>
          <p:nvPr>
            <p:ph idx="1"/>
          </p:nvPr>
        </p:nvSpPr>
        <p:spPr>
          <a:xfrm>
            <a:off x="342900" y="990600"/>
            <a:ext cx="8458200" cy="5638800"/>
          </a:xfrm>
        </p:spPr>
        <p:txBody>
          <a:bodyPr>
            <a:noAutofit/>
          </a:bodyPr>
          <a:lstStyle/>
          <a:p>
            <a:pPr>
              <a:spcBef>
                <a:spcPts val="0"/>
              </a:spcBef>
              <a:spcAft>
                <a:spcPts val="1200"/>
              </a:spcAft>
            </a:pPr>
            <a:r>
              <a:rPr lang="en-US" sz="2000" dirty="0">
                <a:latin typeface="+mj-lt"/>
                <a:ea typeface="Aptos" panose="020B0004020202020204" pitchFamily="34" charset="0"/>
              </a:rPr>
              <a:t>The Soviet government (ELORG) unilaterally seized the rights to Tetris</a:t>
            </a:r>
          </a:p>
          <a:p>
            <a:pPr>
              <a:spcBef>
                <a:spcPts val="0"/>
              </a:spcBef>
              <a:spcAft>
                <a:spcPts val="1200"/>
              </a:spcAft>
            </a:pPr>
            <a:r>
              <a:rPr lang="en-US" sz="2000" dirty="0">
                <a:latin typeface="+mj-lt"/>
                <a:ea typeface="Aptos" panose="020B0004020202020204" pitchFamily="34" charset="0"/>
              </a:rPr>
              <a:t>From 1984 to 1986, there was an intense b</a:t>
            </a:r>
            <a:r>
              <a:rPr lang="en-US" sz="2000" dirty="0">
                <a:effectLst/>
                <a:latin typeface="+mj-lt"/>
                <a:ea typeface="Aptos" panose="020B0004020202020204" pitchFamily="34" charset="0"/>
              </a:rPr>
              <a:t>attle over Tetris licensing rights between </a:t>
            </a:r>
            <a:r>
              <a:rPr lang="en-US" sz="2000" dirty="0"/>
              <a:t>the game’s creators</a:t>
            </a:r>
            <a:r>
              <a:rPr lang="en-US" sz="2000" dirty="0">
                <a:latin typeface="+mj-lt"/>
                <a:ea typeface="Aptos" panose="020B0004020202020204" pitchFamily="34" charset="0"/>
              </a:rPr>
              <a:t>, the Soviet Union, and third-party licensors</a:t>
            </a:r>
          </a:p>
          <a:p>
            <a:pPr>
              <a:spcBef>
                <a:spcPts val="0"/>
              </a:spcBef>
              <a:spcAft>
                <a:spcPts val="1200"/>
              </a:spcAft>
            </a:pPr>
            <a:r>
              <a:rPr lang="en-US" sz="2000" dirty="0"/>
              <a:t>In 1991, the Soviet Union collapsed</a:t>
            </a:r>
            <a:endParaRPr lang="en-US" sz="2000" i="1" u="none" strike="noStrike" dirty="0">
              <a:solidFill>
                <a:srgbClr val="0A1633"/>
              </a:solidFill>
              <a:effectLst/>
              <a:latin typeface="Calibri" panose="020F0502020204030204" pitchFamily="34" charset="0"/>
              <a:cs typeface="Calibri" panose="020F0502020204030204" pitchFamily="34" charset="0"/>
            </a:endParaRPr>
          </a:p>
          <a:p>
            <a:pPr>
              <a:spcBef>
                <a:spcPts val="0"/>
              </a:spcBef>
              <a:spcAft>
                <a:spcPts val="1200"/>
              </a:spcAft>
            </a:pPr>
            <a:r>
              <a:rPr lang="en-US" sz="2000" dirty="0"/>
              <a:t>In 1996, Alexey Pajitnov (Anastasia) finally received his first royalty from Tetris after its IP rights were awarded to him, eventually making $20m USD</a:t>
            </a:r>
          </a:p>
          <a:p>
            <a:pPr>
              <a:spcBef>
                <a:spcPts val="0"/>
              </a:spcBef>
              <a:spcAft>
                <a:spcPts val="1200"/>
              </a:spcAft>
            </a:pPr>
            <a:r>
              <a:rPr lang="en-US" sz="2000" dirty="0"/>
              <a:t> </a:t>
            </a:r>
            <a:r>
              <a:rPr lang="en-US" sz="2000" dirty="0">
                <a:solidFill>
                  <a:srgbClr val="0A1633"/>
                </a:solidFill>
                <a:latin typeface="Calibri" panose="020F0502020204030204" pitchFamily="34" charset="0"/>
                <a:cs typeface="Calibri" panose="020F0502020204030204" pitchFamily="34" charset="0"/>
              </a:rPr>
              <a:t>V</a:t>
            </a:r>
            <a:r>
              <a:rPr lang="en-US" sz="2000" i="0" u="none" strike="noStrike" dirty="0">
                <a:solidFill>
                  <a:srgbClr val="0A1633"/>
                </a:solidFill>
                <a:effectLst/>
                <a:latin typeface="Calibri" panose="020F0502020204030204" pitchFamily="34" charset="0"/>
                <a:cs typeface="Calibri" panose="020F0502020204030204" pitchFamily="34" charset="0"/>
              </a:rPr>
              <a:t>ladimir </a:t>
            </a:r>
            <a:r>
              <a:rPr lang="en-US" sz="2000" dirty="0" err="1">
                <a:solidFill>
                  <a:srgbClr val="0A1633"/>
                </a:solidFill>
                <a:latin typeface="Calibri" panose="020F0502020204030204" pitchFamily="34" charset="0"/>
                <a:cs typeface="Calibri" panose="020F0502020204030204" pitchFamily="34" charset="0"/>
              </a:rPr>
              <a:t>P</a:t>
            </a:r>
            <a:r>
              <a:rPr lang="en-US" sz="2000" i="0" u="none" strike="noStrike" dirty="0" err="1">
                <a:solidFill>
                  <a:srgbClr val="0A1633"/>
                </a:solidFill>
                <a:effectLst/>
                <a:latin typeface="Calibri" panose="020F0502020204030204" pitchFamily="34" charset="0"/>
                <a:cs typeface="Calibri" panose="020F0502020204030204" pitchFamily="34" charset="0"/>
              </a:rPr>
              <a:t>okhilko</a:t>
            </a:r>
            <a:r>
              <a:rPr lang="en-US" sz="2000" i="0" u="none" strike="noStrike" dirty="0">
                <a:solidFill>
                  <a:srgbClr val="0A1633"/>
                </a:solidFill>
                <a:effectLst/>
                <a:latin typeface="Calibri" panose="020F0502020204030204" pitchFamily="34" charset="0"/>
                <a:cs typeface="Calibri" panose="020F0502020204030204" pitchFamily="34" charset="0"/>
              </a:rPr>
              <a:t> (</a:t>
            </a:r>
            <a:r>
              <a:rPr lang="en-US" sz="2000" i="0" u="none" strike="noStrike" dirty="0" err="1">
                <a:solidFill>
                  <a:srgbClr val="0A1633"/>
                </a:solidFill>
                <a:effectLst/>
                <a:latin typeface="Calibri" panose="020F0502020204030204" pitchFamily="34" charset="0"/>
                <a:cs typeface="Calibri" panose="020F0502020204030204" pitchFamily="34" charset="0"/>
              </a:rPr>
              <a:t>Bodana</a:t>
            </a:r>
            <a:r>
              <a:rPr lang="en-US" sz="2000" i="0" u="none" strike="noStrike" dirty="0">
                <a:solidFill>
                  <a:srgbClr val="0A1633"/>
                </a:solidFill>
                <a:effectLst/>
                <a:latin typeface="Calibri" panose="020F0502020204030204" pitchFamily="34" charset="0"/>
                <a:cs typeface="Calibri" panose="020F0502020204030204" pitchFamily="34" charset="0"/>
              </a:rPr>
              <a:t>) received nothing </a:t>
            </a:r>
            <a:endParaRPr lang="en-US" sz="2000" dirty="0"/>
          </a:p>
          <a:p>
            <a:pPr>
              <a:spcBef>
                <a:spcPts val="0"/>
              </a:spcBef>
              <a:spcAft>
                <a:spcPts val="1200"/>
              </a:spcAft>
            </a:pPr>
            <a:r>
              <a:rPr lang="en-US" sz="2000" dirty="0">
                <a:solidFill>
                  <a:srgbClr val="0A1633"/>
                </a:solidFill>
                <a:latin typeface="Calibri" panose="020F0502020204030204" pitchFamily="34" charset="0"/>
                <a:cs typeface="Calibri" panose="020F0502020204030204" pitchFamily="34" charset="0"/>
              </a:rPr>
              <a:t>Struggling financially, V</a:t>
            </a:r>
            <a:r>
              <a:rPr lang="en-US" sz="2000" i="0" u="none" strike="noStrike" dirty="0">
                <a:solidFill>
                  <a:srgbClr val="0A1633"/>
                </a:solidFill>
                <a:effectLst/>
                <a:latin typeface="Calibri" panose="020F0502020204030204" pitchFamily="34" charset="0"/>
                <a:cs typeface="Calibri" panose="020F0502020204030204" pitchFamily="34" charset="0"/>
              </a:rPr>
              <a:t>ladimir murdered his wife and son and committed suicide in 1998, leaving a note stating “I’ve been eaten alive”</a:t>
            </a:r>
            <a:r>
              <a:rPr lang="en-US" sz="2000" dirty="0">
                <a:solidFill>
                  <a:srgbClr val="0A1633"/>
                </a:solidFill>
                <a:latin typeface="Calibri" panose="020F0502020204030204" pitchFamily="34" charset="0"/>
                <a:cs typeface="Calibri" panose="020F0502020204030204" pitchFamily="34" charset="0"/>
              </a:rPr>
              <a:t> </a:t>
            </a:r>
            <a:endParaRPr lang="en-US" sz="2000" i="0" u="none" strike="noStrike" dirty="0">
              <a:solidFill>
                <a:srgbClr val="0A1633"/>
              </a:solidFill>
              <a:effectLst/>
              <a:latin typeface="Calibri" panose="020F0502020204030204" pitchFamily="34" charset="0"/>
              <a:cs typeface="Calibri" panose="020F0502020204030204" pitchFamily="34" charset="0"/>
            </a:endParaRPr>
          </a:p>
          <a:p>
            <a:pPr>
              <a:spcBef>
                <a:spcPts val="0"/>
              </a:spcBef>
              <a:spcAft>
                <a:spcPts val="1200"/>
              </a:spcAft>
            </a:pPr>
            <a:r>
              <a:rPr lang="en-US" sz="2000" dirty="0">
                <a:latin typeface="Calibri" panose="020F0502020204030204" pitchFamily="34" charset="0"/>
                <a:cs typeface="Calibri" panose="020F0502020204030204" pitchFamily="34" charset="0"/>
              </a:rPr>
              <a:t>A day later a Japanese company offered Vladimir $200,000 for his services helping design video games </a:t>
            </a:r>
            <a:endParaRPr lang="en-US" sz="2000" i="0" u="none" strike="noStrike" dirty="0">
              <a:effectLst/>
              <a:latin typeface="Calibri" panose="020F0502020204030204" pitchFamily="34" charset="0"/>
              <a:cs typeface="Calibri" panose="020F0502020204030204" pitchFamily="34" charset="0"/>
            </a:endParaRPr>
          </a:p>
          <a:p>
            <a:pPr>
              <a:spcBef>
                <a:spcPts val="0"/>
              </a:spcBef>
              <a:spcAft>
                <a:spcPts val="1200"/>
              </a:spcAft>
            </a:pPr>
            <a:r>
              <a:rPr lang="en-US" sz="2000" dirty="0"/>
              <a:t>Alexey moved the U.S. where his son tragically died in a ski accident </a:t>
            </a:r>
          </a:p>
          <a:p>
            <a:pPr>
              <a:spcBef>
                <a:spcPts val="0"/>
              </a:spcBef>
              <a:spcAft>
                <a:spcPts val="1200"/>
              </a:spcAft>
            </a:pPr>
            <a:r>
              <a:rPr lang="en-US" sz="2000" dirty="0">
                <a:latin typeface="+mj-lt"/>
                <a:ea typeface="Aptos" panose="020B0004020202020204" pitchFamily="34" charset="0"/>
              </a:rPr>
              <a:t>Tetris has sold over 500 million units and is widely regarded as one of the greatest video games ever made</a:t>
            </a:r>
            <a:endParaRPr lang="en-US" sz="2000" dirty="0">
              <a:effectLst/>
              <a:latin typeface="+mj-lt"/>
              <a:ea typeface="Aptos" panose="020B0004020202020204" pitchFamily="34" charset="0"/>
            </a:endParaRPr>
          </a:p>
          <a:p>
            <a:pPr marL="0" indent="0">
              <a:spcBef>
                <a:spcPts val="0"/>
              </a:spcBef>
              <a:spcAft>
                <a:spcPts val="1200"/>
              </a:spcAft>
              <a:buNone/>
            </a:pPr>
            <a:r>
              <a:rPr lang="en-US" sz="2000" dirty="0">
                <a:effectLst/>
                <a:latin typeface="+mj-lt"/>
                <a:ea typeface="Aptos" panose="020B0004020202020204" pitchFamily="34" charset="0"/>
              </a:rPr>
              <a:t> </a:t>
            </a:r>
            <a:endParaRPr lang="en-US" sz="2000" dirty="0">
              <a:solidFill>
                <a:srgbClr val="FF0000"/>
              </a:solidFill>
              <a:effectLst/>
              <a:latin typeface="+mj-lt"/>
              <a:ea typeface="Calibri" panose="020F0502020204030204" pitchFamily="34" charset="0"/>
            </a:endParaRPr>
          </a:p>
          <a:p>
            <a:pPr>
              <a:spcBef>
                <a:spcPts val="0"/>
              </a:spcBef>
              <a:spcAft>
                <a:spcPts val="1200"/>
              </a:spcAft>
            </a:pPr>
            <a:endParaRPr lang="en-US" sz="2000" dirty="0">
              <a:effectLst/>
              <a:latin typeface="+mj-lt"/>
              <a:ea typeface="SimSun" panose="02010600030101010101" pitchFamily="2" charset="-122"/>
              <a:cs typeface="Times New Roman" panose="02020603050405020304" pitchFamily="18" charset="0"/>
            </a:endParaRPr>
          </a:p>
          <a:p>
            <a:pPr>
              <a:spcBef>
                <a:spcPts val="0"/>
              </a:spcBef>
              <a:spcAft>
                <a:spcPts val="1200"/>
              </a:spcAft>
            </a:pPr>
            <a:endParaRPr lang="en-SG" sz="2000" dirty="0">
              <a:solidFill>
                <a:srgbClr val="FF0000"/>
              </a:solidFill>
              <a:latin typeface="+mj-lt"/>
            </a:endParaRPr>
          </a:p>
        </p:txBody>
      </p:sp>
    </p:spTree>
    <p:extLst>
      <p:ext uri="{BB962C8B-B14F-4D97-AF65-F5344CB8AC3E}">
        <p14:creationId xmlns:p14="http://schemas.microsoft.com/office/powerpoint/2010/main" val="373431109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6165B44-59A1-2B8E-5954-4CB9CBB91F7E}"/>
            </a:ext>
          </a:extLst>
        </p:cNvPr>
        <p:cNvGrpSpPr/>
        <p:nvPr/>
      </p:nvGrpSpPr>
      <p:grpSpPr>
        <a:xfrm>
          <a:off x="0" y="0"/>
          <a:ext cx="0" cy="0"/>
          <a:chOff x="0" y="0"/>
          <a:chExt cx="0" cy="0"/>
        </a:xfrm>
      </p:grpSpPr>
      <p:pic>
        <p:nvPicPr>
          <p:cNvPr id="2052" name="Picture 4" descr="Free Game Over Game photo and picture">
            <a:extLst>
              <a:ext uri="{FF2B5EF4-FFF2-40B4-BE49-F238E27FC236}">
                <a16:creationId xmlns:a16="http://schemas.microsoft.com/office/drawing/2014/main" id="{9F6D594F-7907-6D98-B621-29A0C793262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714375"/>
            <a:ext cx="9144000" cy="54292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2783897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Group 76"/>
          <p:cNvGraphicFramePr>
            <a:graphicFrameLocks/>
          </p:cNvGraphicFramePr>
          <p:nvPr>
            <p:extLst>
              <p:ext uri="{D42A27DB-BD31-4B8C-83A1-F6EECF244321}">
                <p14:modId xmlns:p14="http://schemas.microsoft.com/office/powerpoint/2010/main" val="2221858413"/>
              </p:ext>
            </p:extLst>
          </p:nvPr>
        </p:nvGraphicFramePr>
        <p:xfrm>
          <a:off x="0" y="76200"/>
          <a:ext cx="9144000" cy="6745664"/>
        </p:xfrm>
        <a:graphic>
          <a:graphicData uri="http://schemas.openxmlformats.org/drawingml/2006/table">
            <a:tbl>
              <a:tblPr/>
              <a:tblGrid>
                <a:gridCol w="1013324">
                  <a:extLst>
                    <a:ext uri="{9D8B030D-6E8A-4147-A177-3AD203B41FA5}">
                      <a16:colId xmlns:a16="http://schemas.microsoft.com/office/drawing/2014/main" val="20000"/>
                    </a:ext>
                  </a:extLst>
                </a:gridCol>
                <a:gridCol w="1780675">
                  <a:extLst>
                    <a:ext uri="{9D8B030D-6E8A-4147-A177-3AD203B41FA5}">
                      <a16:colId xmlns:a16="http://schemas.microsoft.com/office/drawing/2014/main" val="20001"/>
                    </a:ext>
                  </a:extLst>
                </a:gridCol>
                <a:gridCol w="1905000">
                  <a:extLst>
                    <a:ext uri="{9D8B030D-6E8A-4147-A177-3AD203B41FA5}">
                      <a16:colId xmlns:a16="http://schemas.microsoft.com/office/drawing/2014/main" val="20002"/>
                    </a:ext>
                  </a:extLst>
                </a:gridCol>
                <a:gridCol w="1841500">
                  <a:extLst>
                    <a:ext uri="{9D8B030D-6E8A-4147-A177-3AD203B41FA5}">
                      <a16:colId xmlns:a16="http://schemas.microsoft.com/office/drawing/2014/main" val="20003"/>
                    </a:ext>
                  </a:extLst>
                </a:gridCol>
                <a:gridCol w="1841500">
                  <a:extLst>
                    <a:ext uri="{9D8B030D-6E8A-4147-A177-3AD203B41FA5}">
                      <a16:colId xmlns:a16="http://schemas.microsoft.com/office/drawing/2014/main" val="3970821308"/>
                    </a:ext>
                  </a:extLst>
                </a:gridCol>
                <a:gridCol w="762001">
                  <a:extLst>
                    <a:ext uri="{9D8B030D-6E8A-4147-A177-3AD203B41FA5}">
                      <a16:colId xmlns:a16="http://schemas.microsoft.com/office/drawing/2014/main" val="20007"/>
                    </a:ext>
                  </a:extLst>
                </a:gridCol>
              </a:tblGrid>
              <a:tr h="1068267">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2400" b="1" i="0" u="none" strike="noStrike" cap="none" normalizeH="0" baseline="0" dirty="0">
                          <a:ln>
                            <a:noFill/>
                          </a:ln>
                          <a:solidFill>
                            <a:srgbClr val="000000"/>
                          </a:solidFill>
                          <a:effectLst/>
                          <a:latin typeface="+mj-lt"/>
                          <a:cs typeface="Arial" charset="0"/>
                        </a:rPr>
                        <a:t>Group</a:t>
                      </a:r>
                      <a:endParaRPr kumimoji="0" lang="en-US" sz="2400" b="0" i="0" u="none" strike="noStrike" cap="none" normalizeH="0" baseline="0" dirty="0">
                        <a:ln>
                          <a:noFill/>
                        </a:ln>
                        <a:solidFill>
                          <a:srgbClr val="000000"/>
                        </a:solidFill>
                        <a:effectLst/>
                        <a:latin typeface="+mj-lt"/>
                      </a:endParaRPr>
                    </a:p>
                  </a:txBody>
                  <a:tcPr marL="91455" marR="91455" marT="45726" marB="45726"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2400" b="1" i="0" u="none" strike="noStrike" cap="none" normalizeH="0" baseline="0" dirty="0">
                          <a:ln>
                            <a:noFill/>
                          </a:ln>
                          <a:solidFill>
                            <a:srgbClr val="000000"/>
                          </a:solidFill>
                          <a:effectLst/>
                          <a:latin typeface="+mj-lt"/>
                        </a:rPr>
                        <a:t>Anastasia</a:t>
                      </a:r>
                    </a:p>
                  </a:txBody>
                  <a:tcPr marL="91455" marR="91455" marT="45726" marB="45726"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2400" b="1" i="0" u="none" strike="noStrike" cap="none" normalizeH="0" baseline="0" dirty="0" err="1">
                          <a:ln>
                            <a:noFill/>
                          </a:ln>
                          <a:solidFill>
                            <a:srgbClr val="000000"/>
                          </a:solidFill>
                          <a:effectLst/>
                          <a:latin typeface="+mj-lt"/>
                        </a:rPr>
                        <a:t>Bodana</a:t>
                      </a:r>
                      <a:endParaRPr kumimoji="0" lang="en-US" sz="2400" b="1" i="0" u="none" strike="noStrike" cap="none" normalizeH="0" baseline="0" dirty="0">
                        <a:ln>
                          <a:noFill/>
                        </a:ln>
                        <a:solidFill>
                          <a:srgbClr val="000000"/>
                        </a:solidFill>
                        <a:effectLst/>
                        <a:latin typeface="+mj-lt"/>
                      </a:endParaRPr>
                    </a:p>
                  </a:txBody>
                  <a:tcPr marL="91455" marR="91455" marT="45726" marB="45726"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2D050"/>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lang="fr-FR" sz="2400" b="1" kern="1200" dirty="0">
                          <a:solidFill>
                            <a:schemeClr val="tx1"/>
                          </a:solidFill>
                          <a:effectLst/>
                          <a:latin typeface="+mn-lt"/>
                          <a:ea typeface="+mn-ea"/>
                          <a:cs typeface="+mn-cs"/>
                        </a:rPr>
                        <a:t>Cyril</a:t>
                      </a:r>
                      <a:endParaRPr kumimoji="0" lang="en-US" sz="2400" b="1" i="0" u="none" strike="noStrike" cap="none" normalizeH="0" baseline="0" dirty="0">
                        <a:ln>
                          <a:noFill/>
                        </a:ln>
                        <a:solidFill>
                          <a:srgbClr val="000000"/>
                        </a:solidFill>
                        <a:effectLst/>
                        <a:latin typeface="+mj-lt"/>
                      </a:endParaRPr>
                    </a:p>
                  </a:txBody>
                  <a:tcPr marL="91455" marR="91455" marT="45726" marB="45726"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C000"/>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2400" b="1" i="0" u="none" strike="noStrike" cap="none" normalizeH="0" baseline="0" dirty="0">
                          <a:ln>
                            <a:noFill/>
                          </a:ln>
                          <a:solidFill>
                            <a:srgbClr val="000000"/>
                          </a:solidFill>
                          <a:effectLst/>
                          <a:latin typeface="+mj-lt"/>
                        </a:rPr>
                        <a:t>Dmitry</a:t>
                      </a:r>
                    </a:p>
                  </a:txBody>
                  <a:tcPr marL="91455" marR="91455" marT="45726" marB="45726"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2">
                        <a:lumMod val="20000"/>
                        <a:lumOff val="80000"/>
                      </a:schemeClr>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2400" b="1" i="0" u="none" strike="noStrike" cap="none" normalizeH="0" baseline="0" dirty="0">
                          <a:ln>
                            <a:noFill/>
                          </a:ln>
                          <a:solidFill>
                            <a:srgbClr val="000000"/>
                          </a:solidFill>
                          <a:effectLst/>
                          <a:latin typeface="+mj-lt"/>
                        </a:rPr>
                        <a:t>BOR</a:t>
                      </a:r>
                    </a:p>
                  </a:txBody>
                  <a:tcPr marL="91455" marR="91455" marT="45726" marB="45726"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516127">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2400" b="0" i="0" u="none" strike="noStrike" cap="none" normalizeH="0" baseline="0" dirty="0">
                          <a:ln>
                            <a:noFill/>
                          </a:ln>
                          <a:solidFill>
                            <a:srgbClr val="262626"/>
                          </a:solidFill>
                          <a:effectLst/>
                          <a:latin typeface="+mj-lt"/>
                          <a:cs typeface="Arial" charset="0"/>
                        </a:rPr>
                        <a:t>1</a:t>
                      </a:r>
                      <a:endParaRPr kumimoji="0" lang="en-US" sz="2400" b="0" i="0" u="none" strike="noStrike" cap="none" normalizeH="0" baseline="0" dirty="0">
                        <a:ln>
                          <a:noFill/>
                        </a:ln>
                        <a:solidFill>
                          <a:srgbClr val="262626"/>
                        </a:solidFill>
                        <a:effectLst/>
                        <a:latin typeface="+mj-lt"/>
                      </a:endParaRPr>
                    </a:p>
                  </a:txBody>
                  <a:tcPr marL="91455" marR="91455" marT="45726" marB="45726"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endParaRPr lang="en-US" sz="1800" dirty="0"/>
                    </a:p>
                  </a:txBody>
                  <a:tcPr marL="7621" marR="7621" marT="7621"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tc>
                  <a:txBody>
                    <a:bodyPr/>
                    <a:lstStyle/>
                    <a:p>
                      <a:endParaRPr lang="en-US" sz="1800"/>
                    </a:p>
                  </a:txBody>
                  <a:tcPr marL="7621" marR="7621" marT="7621"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2D050"/>
                    </a:solidFill>
                  </a:tcPr>
                </a:tc>
                <a:tc>
                  <a:txBody>
                    <a:bodyPr/>
                    <a:lstStyle/>
                    <a:p>
                      <a:endParaRPr lang="en-US" sz="1800" dirty="0"/>
                    </a:p>
                  </a:txBody>
                  <a:tcPr marL="7621" marR="7621" marT="7621"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C000"/>
                    </a:solidFill>
                  </a:tcPr>
                </a:tc>
                <a:tc>
                  <a:txBody>
                    <a:bodyPr/>
                    <a:lstStyle/>
                    <a:p>
                      <a:endParaRPr lang="en-US" sz="1800" dirty="0"/>
                    </a:p>
                  </a:txBody>
                  <a:tcPr marL="7621" marR="7621" marT="7621"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2">
                        <a:lumMod val="20000"/>
                        <a:lumOff val="80000"/>
                      </a:schemeClr>
                    </a:solidFill>
                  </a:tcPr>
                </a:tc>
                <a:tc>
                  <a:txBody>
                    <a:bodyPr/>
                    <a:lstStyle/>
                    <a:p>
                      <a:endParaRPr lang="en-US" sz="1800"/>
                    </a:p>
                  </a:txBody>
                  <a:tcPr marL="7621" marR="7621" marT="7621"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516127">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2400" b="0" i="0" u="none" strike="noStrike" cap="none" normalizeH="0" baseline="0" dirty="0">
                          <a:ln>
                            <a:noFill/>
                          </a:ln>
                          <a:solidFill>
                            <a:srgbClr val="262626"/>
                          </a:solidFill>
                          <a:effectLst/>
                          <a:latin typeface="+mj-lt"/>
                        </a:rPr>
                        <a:t>2</a:t>
                      </a:r>
                    </a:p>
                  </a:txBody>
                  <a:tcPr marL="91455" marR="91455" marT="45726" marB="45726"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endParaRPr lang="en-US" sz="1800"/>
                    </a:p>
                  </a:txBody>
                  <a:tcPr marL="7621" marR="7621" marT="7621"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tc>
                  <a:txBody>
                    <a:bodyPr/>
                    <a:lstStyle/>
                    <a:p>
                      <a:endParaRPr lang="en-US" sz="1800"/>
                    </a:p>
                  </a:txBody>
                  <a:tcPr marL="7621" marR="7621" marT="7621"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2D050"/>
                    </a:solidFill>
                  </a:tcPr>
                </a:tc>
                <a:tc>
                  <a:txBody>
                    <a:bodyPr/>
                    <a:lstStyle/>
                    <a:p>
                      <a:endParaRPr lang="en-US" sz="1800"/>
                    </a:p>
                  </a:txBody>
                  <a:tcPr marL="7621" marR="7621" marT="7621"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C000"/>
                    </a:solidFill>
                  </a:tcPr>
                </a:tc>
                <a:tc>
                  <a:txBody>
                    <a:bodyPr/>
                    <a:lstStyle/>
                    <a:p>
                      <a:endParaRPr lang="en-US" sz="1800" dirty="0"/>
                    </a:p>
                  </a:txBody>
                  <a:tcPr marL="7621" marR="7621" marT="7621"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2">
                        <a:lumMod val="20000"/>
                        <a:lumOff val="80000"/>
                      </a:schemeClr>
                    </a:solidFill>
                  </a:tcPr>
                </a:tc>
                <a:tc>
                  <a:txBody>
                    <a:bodyPr/>
                    <a:lstStyle/>
                    <a:p>
                      <a:endParaRPr lang="en-US" sz="1800"/>
                    </a:p>
                  </a:txBody>
                  <a:tcPr marL="7621" marR="7621" marT="7621"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516127">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2400" b="0" i="0" u="none" strike="noStrike" cap="none" normalizeH="0" baseline="0" dirty="0">
                          <a:ln>
                            <a:noFill/>
                          </a:ln>
                          <a:solidFill>
                            <a:srgbClr val="262626"/>
                          </a:solidFill>
                          <a:effectLst/>
                          <a:latin typeface="+mj-lt"/>
                        </a:rPr>
                        <a:t>3</a:t>
                      </a:r>
                    </a:p>
                  </a:txBody>
                  <a:tcPr marL="91455" marR="91455" marT="45726" marB="45726"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endParaRPr lang="en-US" sz="1800"/>
                    </a:p>
                  </a:txBody>
                  <a:tcPr marL="7621" marR="7621" marT="7621"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tc>
                  <a:txBody>
                    <a:bodyPr/>
                    <a:lstStyle/>
                    <a:p>
                      <a:endParaRPr lang="en-US" sz="1800"/>
                    </a:p>
                  </a:txBody>
                  <a:tcPr marL="7621" marR="7621" marT="7621"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2D050"/>
                    </a:solidFill>
                  </a:tcPr>
                </a:tc>
                <a:tc>
                  <a:txBody>
                    <a:bodyPr/>
                    <a:lstStyle/>
                    <a:p>
                      <a:endParaRPr lang="en-US" sz="1800"/>
                    </a:p>
                  </a:txBody>
                  <a:tcPr marL="7621" marR="7621" marT="7621"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C000"/>
                    </a:solidFill>
                  </a:tcPr>
                </a:tc>
                <a:tc>
                  <a:txBody>
                    <a:bodyPr/>
                    <a:lstStyle/>
                    <a:p>
                      <a:endParaRPr lang="en-US" sz="1800" dirty="0"/>
                    </a:p>
                  </a:txBody>
                  <a:tcPr marL="7621" marR="7621" marT="7621"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2">
                        <a:lumMod val="20000"/>
                        <a:lumOff val="80000"/>
                      </a:schemeClr>
                    </a:solidFill>
                  </a:tcPr>
                </a:tc>
                <a:tc>
                  <a:txBody>
                    <a:bodyPr/>
                    <a:lstStyle/>
                    <a:p>
                      <a:endParaRPr lang="en-US" sz="1800"/>
                    </a:p>
                  </a:txBody>
                  <a:tcPr marL="7621" marR="7621" marT="7621"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516127">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2400" b="0" i="0" u="none" strike="noStrike" cap="none" normalizeH="0" baseline="0" dirty="0">
                          <a:ln>
                            <a:noFill/>
                          </a:ln>
                          <a:solidFill>
                            <a:srgbClr val="262626"/>
                          </a:solidFill>
                          <a:effectLst/>
                          <a:latin typeface="+mj-lt"/>
                        </a:rPr>
                        <a:t>4</a:t>
                      </a:r>
                    </a:p>
                  </a:txBody>
                  <a:tcPr marL="91455" marR="91455" marT="45726" marB="45726"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endParaRPr lang="en-US" sz="1800"/>
                    </a:p>
                  </a:txBody>
                  <a:tcPr marL="7621" marR="7621" marT="7621"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tc>
                  <a:txBody>
                    <a:bodyPr/>
                    <a:lstStyle/>
                    <a:p>
                      <a:endParaRPr lang="en-US" sz="1800"/>
                    </a:p>
                  </a:txBody>
                  <a:tcPr marL="7621" marR="7621" marT="7621"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2D050"/>
                    </a:solidFill>
                  </a:tcPr>
                </a:tc>
                <a:tc>
                  <a:txBody>
                    <a:bodyPr/>
                    <a:lstStyle/>
                    <a:p>
                      <a:endParaRPr lang="en-US" sz="1800" dirty="0"/>
                    </a:p>
                  </a:txBody>
                  <a:tcPr marL="7621" marR="7621" marT="7621"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C000"/>
                    </a:solidFill>
                  </a:tcPr>
                </a:tc>
                <a:tc>
                  <a:txBody>
                    <a:bodyPr/>
                    <a:lstStyle/>
                    <a:p>
                      <a:endParaRPr lang="en-US" sz="1800"/>
                    </a:p>
                  </a:txBody>
                  <a:tcPr marL="7621" marR="7621" marT="7621"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2">
                        <a:lumMod val="20000"/>
                        <a:lumOff val="80000"/>
                      </a:schemeClr>
                    </a:solidFill>
                  </a:tcPr>
                </a:tc>
                <a:tc>
                  <a:txBody>
                    <a:bodyPr/>
                    <a:lstStyle/>
                    <a:p>
                      <a:endParaRPr lang="en-US" sz="1800"/>
                    </a:p>
                  </a:txBody>
                  <a:tcPr marL="7621" marR="7621" marT="7621"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516127">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2400" b="0" i="0" u="none" strike="noStrike" cap="none" normalizeH="0" baseline="0" dirty="0">
                          <a:ln>
                            <a:noFill/>
                          </a:ln>
                          <a:solidFill>
                            <a:srgbClr val="262626"/>
                          </a:solidFill>
                          <a:effectLst/>
                          <a:latin typeface="+mj-lt"/>
                        </a:rPr>
                        <a:t>5</a:t>
                      </a:r>
                    </a:p>
                  </a:txBody>
                  <a:tcPr marL="91455" marR="91455" marT="45726" marB="45726"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endParaRPr lang="en-US" sz="1800"/>
                    </a:p>
                  </a:txBody>
                  <a:tcPr marL="7621" marR="7621" marT="7621"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tc>
                  <a:txBody>
                    <a:bodyPr/>
                    <a:lstStyle/>
                    <a:p>
                      <a:endParaRPr lang="en-US" sz="1800"/>
                    </a:p>
                  </a:txBody>
                  <a:tcPr marL="7621" marR="7621" marT="7621"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2D050"/>
                    </a:solidFill>
                  </a:tcPr>
                </a:tc>
                <a:tc>
                  <a:txBody>
                    <a:bodyPr/>
                    <a:lstStyle/>
                    <a:p>
                      <a:endParaRPr lang="en-US" sz="1800"/>
                    </a:p>
                  </a:txBody>
                  <a:tcPr marL="7621" marR="7621" marT="7621"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C000"/>
                    </a:solidFill>
                  </a:tcPr>
                </a:tc>
                <a:tc>
                  <a:txBody>
                    <a:bodyPr/>
                    <a:lstStyle/>
                    <a:p>
                      <a:endParaRPr lang="en-US" sz="1800" dirty="0"/>
                    </a:p>
                  </a:txBody>
                  <a:tcPr marL="7621" marR="7621" marT="7621"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2">
                        <a:lumMod val="20000"/>
                        <a:lumOff val="80000"/>
                      </a:schemeClr>
                    </a:solidFill>
                  </a:tcPr>
                </a:tc>
                <a:tc>
                  <a:txBody>
                    <a:bodyPr/>
                    <a:lstStyle/>
                    <a:p>
                      <a:endParaRPr lang="en-US" sz="1800"/>
                    </a:p>
                  </a:txBody>
                  <a:tcPr marL="7621" marR="7621" marT="7621"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r h="516127">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2400" b="0" i="0" u="none" strike="noStrike" cap="none" normalizeH="0" baseline="0" dirty="0">
                          <a:ln>
                            <a:noFill/>
                          </a:ln>
                          <a:solidFill>
                            <a:srgbClr val="262626"/>
                          </a:solidFill>
                          <a:effectLst/>
                          <a:latin typeface="+mj-lt"/>
                        </a:rPr>
                        <a:t>6</a:t>
                      </a:r>
                    </a:p>
                  </a:txBody>
                  <a:tcPr marL="91455" marR="91455" marT="45726" marB="45726"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endParaRPr lang="en-US" sz="1800"/>
                    </a:p>
                  </a:txBody>
                  <a:tcPr marL="7621" marR="7621" marT="7621"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tc>
                  <a:txBody>
                    <a:bodyPr/>
                    <a:lstStyle/>
                    <a:p>
                      <a:endParaRPr lang="en-US" sz="1800"/>
                    </a:p>
                  </a:txBody>
                  <a:tcPr marL="7621" marR="7621" marT="7621"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2D050"/>
                    </a:solidFill>
                  </a:tcPr>
                </a:tc>
                <a:tc>
                  <a:txBody>
                    <a:bodyPr/>
                    <a:lstStyle/>
                    <a:p>
                      <a:endParaRPr lang="en-US" sz="1800"/>
                    </a:p>
                  </a:txBody>
                  <a:tcPr marL="7621" marR="7621" marT="7621"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C000"/>
                    </a:solidFill>
                  </a:tcPr>
                </a:tc>
                <a:tc>
                  <a:txBody>
                    <a:bodyPr/>
                    <a:lstStyle/>
                    <a:p>
                      <a:endParaRPr lang="en-US" sz="1800" dirty="0"/>
                    </a:p>
                  </a:txBody>
                  <a:tcPr marL="7621" marR="7621" marT="7621"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2">
                        <a:lumMod val="20000"/>
                        <a:lumOff val="80000"/>
                      </a:schemeClr>
                    </a:solidFill>
                  </a:tcPr>
                </a:tc>
                <a:tc>
                  <a:txBody>
                    <a:bodyPr/>
                    <a:lstStyle/>
                    <a:p>
                      <a:endParaRPr lang="en-US" sz="1800"/>
                    </a:p>
                  </a:txBody>
                  <a:tcPr marL="7621" marR="7621" marT="7621"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6"/>
                  </a:ext>
                </a:extLst>
              </a:tr>
              <a:tr h="516127">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2400" b="0" i="0" u="none" strike="noStrike" cap="none" normalizeH="0" baseline="0" dirty="0">
                          <a:ln>
                            <a:noFill/>
                          </a:ln>
                          <a:solidFill>
                            <a:srgbClr val="262626"/>
                          </a:solidFill>
                          <a:effectLst/>
                          <a:latin typeface="+mj-lt"/>
                        </a:rPr>
                        <a:t>7</a:t>
                      </a:r>
                    </a:p>
                  </a:txBody>
                  <a:tcPr marL="91455" marR="91455" marT="45726" marB="45726"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endParaRPr lang="en-US" sz="1800" dirty="0"/>
                    </a:p>
                  </a:txBody>
                  <a:tcPr marL="7621" marR="7621" marT="7621"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tc>
                  <a:txBody>
                    <a:bodyPr/>
                    <a:lstStyle/>
                    <a:p>
                      <a:endParaRPr lang="en-US" sz="1800"/>
                    </a:p>
                  </a:txBody>
                  <a:tcPr marL="7621" marR="7621" marT="7621"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2D050"/>
                    </a:solidFill>
                  </a:tcPr>
                </a:tc>
                <a:tc>
                  <a:txBody>
                    <a:bodyPr/>
                    <a:lstStyle/>
                    <a:p>
                      <a:endParaRPr lang="en-US" sz="1800"/>
                    </a:p>
                  </a:txBody>
                  <a:tcPr marL="7621" marR="7621" marT="7621"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C000"/>
                    </a:solidFill>
                  </a:tcPr>
                </a:tc>
                <a:tc>
                  <a:txBody>
                    <a:bodyPr/>
                    <a:lstStyle/>
                    <a:p>
                      <a:endParaRPr lang="en-US" sz="1800" dirty="0"/>
                    </a:p>
                  </a:txBody>
                  <a:tcPr marL="7621" marR="7621" marT="7621"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2">
                        <a:lumMod val="20000"/>
                        <a:lumOff val="80000"/>
                      </a:schemeClr>
                    </a:solidFill>
                  </a:tcPr>
                </a:tc>
                <a:tc>
                  <a:txBody>
                    <a:bodyPr/>
                    <a:lstStyle/>
                    <a:p>
                      <a:endParaRPr lang="en-US" sz="1800"/>
                    </a:p>
                  </a:txBody>
                  <a:tcPr marL="7621" marR="7621" marT="7621"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7"/>
                  </a:ext>
                </a:extLst>
              </a:tr>
              <a:tr h="516127">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2400" b="0" i="0" u="none" strike="noStrike" cap="none" normalizeH="0" baseline="0" dirty="0">
                          <a:ln>
                            <a:noFill/>
                          </a:ln>
                          <a:solidFill>
                            <a:srgbClr val="262626"/>
                          </a:solidFill>
                          <a:effectLst/>
                          <a:latin typeface="+mj-lt"/>
                        </a:rPr>
                        <a:t>8</a:t>
                      </a:r>
                    </a:p>
                  </a:txBody>
                  <a:tcPr marL="91455" marR="91455" marT="45726" marB="45726"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endParaRPr lang="en-US" sz="1800"/>
                    </a:p>
                  </a:txBody>
                  <a:tcPr marL="7621" marR="7621" marT="7621"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tc>
                  <a:txBody>
                    <a:bodyPr/>
                    <a:lstStyle/>
                    <a:p>
                      <a:endParaRPr lang="en-US" sz="1800"/>
                    </a:p>
                  </a:txBody>
                  <a:tcPr marL="7621" marR="7621" marT="7621"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2D050"/>
                    </a:solidFill>
                  </a:tcPr>
                </a:tc>
                <a:tc>
                  <a:txBody>
                    <a:bodyPr/>
                    <a:lstStyle/>
                    <a:p>
                      <a:endParaRPr lang="en-US" sz="1800"/>
                    </a:p>
                  </a:txBody>
                  <a:tcPr marL="7621" marR="7621" marT="7621"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C000"/>
                    </a:solidFill>
                  </a:tcPr>
                </a:tc>
                <a:tc>
                  <a:txBody>
                    <a:bodyPr/>
                    <a:lstStyle/>
                    <a:p>
                      <a:endParaRPr lang="en-US" sz="1800" dirty="0"/>
                    </a:p>
                  </a:txBody>
                  <a:tcPr marL="7621" marR="7621" marT="7621"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2">
                        <a:lumMod val="20000"/>
                        <a:lumOff val="80000"/>
                      </a:schemeClr>
                    </a:solidFill>
                  </a:tcPr>
                </a:tc>
                <a:tc>
                  <a:txBody>
                    <a:bodyPr/>
                    <a:lstStyle/>
                    <a:p>
                      <a:endParaRPr lang="en-US" sz="1800"/>
                    </a:p>
                  </a:txBody>
                  <a:tcPr marL="7621" marR="7621" marT="7621"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8"/>
                  </a:ext>
                </a:extLst>
              </a:tr>
              <a:tr h="516127">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2400" b="0" i="0" u="none" strike="noStrike" cap="none" normalizeH="0" baseline="0" dirty="0">
                          <a:ln>
                            <a:noFill/>
                          </a:ln>
                          <a:solidFill>
                            <a:srgbClr val="262626"/>
                          </a:solidFill>
                          <a:effectLst/>
                          <a:latin typeface="+mj-lt"/>
                        </a:rPr>
                        <a:t>9</a:t>
                      </a:r>
                    </a:p>
                  </a:txBody>
                  <a:tcPr marL="91455" marR="91455" marT="45726" marB="45726"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endParaRPr lang="en-US" sz="1800" dirty="0"/>
                    </a:p>
                  </a:txBody>
                  <a:tcPr marL="7621" marR="7621" marT="7621"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tc>
                  <a:txBody>
                    <a:bodyPr/>
                    <a:lstStyle/>
                    <a:p>
                      <a:endParaRPr lang="en-US" sz="1800"/>
                    </a:p>
                  </a:txBody>
                  <a:tcPr marL="7621" marR="7621" marT="7621"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2D050"/>
                    </a:solidFill>
                  </a:tcPr>
                </a:tc>
                <a:tc>
                  <a:txBody>
                    <a:bodyPr/>
                    <a:lstStyle/>
                    <a:p>
                      <a:endParaRPr lang="en-US" sz="1800"/>
                    </a:p>
                  </a:txBody>
                  <a:tcPr marL="7621" marR="7621" marT="7621"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C000"/>
                    </a:solidFill>
                  </a:tcPr>
                </a:tc>
                <a:tc>
                  <a:txBody>
                    <a:bodyPr/>
                    <a:lstStyle/>
                    <a:p>
                      <a:endParaRPr lang="en-US" sz="1800" dirty="0"/>
                    </a:p>
                  </a:txBody>
                  <a:tcPr marL="7621" marR="7621" marT="7621"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2">
                        <a:lumMod val="20000"/>
                        <a:lumOff val="80000"/>
                      </a:schemeClr>
                    </a:solidFill>
                  </a:tcPr>
                </a:tc>
                <a:tc>
                  <a:txBody>
                    <a:bodyPr/>
                    <a:lstStyle/>
                    <a:p>
                      <a:endParaRPr lang="en-US" sz="1800" dirty="0"/>
                    </a:p>
                  </a:txBody>
                  <a:tcPr marL="7621" marR="7621" marT="7621"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9"/>
                  </a:ext>
                </a:extLst>
              </a:tr>
              <a:tr h="516127">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2400" b="0" i="0" u="none" strike="noStrike" cap="none" normalizeH="0" baseline="0" dirty="0">
                          <a:ln>
                            <a:noFill/>
                          </a:ln>
                          <a:solidFill>
                            <a:srgbClr val="262626"/>
                          </a:solidFill>
                          <a:effectLst/>
                          <a:latin typeface="+mj-lt"/>
                        </a:rPr>
                        <a:t>10</a:t>
                      </a:r>
                    </a:p>
                  </a:txBody>
                  <a:tcPr marL="91455" marR="91455" marT="45726" marB="45726"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endParaRPr lang="en-US" sz="1800"/>
                    </a:p>
                  </a:txBody>
                  <a:tcPr marL="7621" marR="7621" marT="7621"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tc>
                  <a:txBody>
                    <a:bodyPr/>
                    <a:lstStyle/>
                    <a:p>
                      <a:endParaRPr lang="en-US" sz="1800"/>
                    </a:p>
                  </a:txBody>
                  <a:tcPr marL="7621" marR="7621" marT="7621"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2D050"/>
                    </a:solidFill>
                  </a:tcPr>
                </a:tc>
                <a:tc>
                  <a:txBody>
                    <a:bodyPr/>
                    <a:lstStyle/>
                    <a:p>
                      <a:endParaRPr lang="en-US" sz="1800"/>
                    </a:p>
                  </a:txBody>
                  <a:tcPr marL="7621" marR="7621" marT="7621"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C000"/>
                    </a:solidFill>
                  </a:tcPr>
                </a:tc>
                <a:tc>
                  <a:txBody>
                    <a:bodyPr/>
                    <a:lstStyle/>
                    <a:p>
                      <a:endParaRPr lang="en-US" sz="1800" dirty="0"/>
                    </a:p>
                  </a:txBody>
                  <a:tcPr marL="7621" marR="7621" marT="7621"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2">
                        <a:lumMod val="20000"/>
                        <a:lumOff val="80000"/>
                      </a:schemeClr>
                    </a:solidFill>
                  </a:tcPr>
                </a:tc>
                <a:tc>
                  <a:txBody>
                    <a:bodyPr/>
                    <a:lstStyle/>
                    <a:p>
                      <a:endParaRPr lang="en-US" sz="1800" dirty="0"/>
                    </a:p>
                  </a:txBody>
                  <a:tcPr marL="7621" marR="7621" marT="7621"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84833405"/>
                  </a:ext>
                </a:extLst>
              </a:tr>
              <a:tr h="516127">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2400" b="0" i="0" u="none" strike="noStrike" cap="none" normalizeH="0" baseline="0" dirty="0">
                          <a:ln>
                            <a:noFill/>
                          </a:ln>
                          <a:solidFill>
                            <a:srgbClr val="262626"/>
                          </a:solidFill>
                          <a:effectLst/>
                          <a:latin typeface="+mj-lt"/>
                        </a:rPr>
                        <a:t>11</a:t>
                      </a:r>
                    </a:p>
                  </a:txBody>
                  <a:tcPr marL="91455" marR="91455" marT="45726" marB="45726"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endParaRPr lang="en-US" sz="1800"/>
                    </a:p>
                  </a:txBody>
                  <a:tcPr marL="7621" marR="7621" marT="7621"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tc>
                  <a:txBody>
                    <a:bodyPr/>
                    <a:lstStyle/>
                    <a:p>
                      <a:endParaRPr lang="en-US" sz="1800"/>
                    </a:p>
                  </a:txBody>
                  <a:tcPr marL="7621" marR="7621" marT="7621"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2D050"/>
                    </a:solidFill>
                  </a:tcPr>
                </a:tc>
                <a:tc>
                  <a:txBody>
                    <a:bodyPr/>
                    <a:lstStyle/>
                    <a:p>
                      <a:endParaRPr lang="en-US" sz="1800"/>
                    </a:p>
                  </a:txBody>
                  <a:tcPr marL="7621" marR="7621" marT="7621"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C000"/>
                    </a:solidFill>
                  </a:tcPr>
                </a:tc>
                <a:tc>
                  <a:txBody>
                    <a:bodyPr/>
                    <a:lstStyle/>
                    <a:p>
                      <a:endParaRPr lang="en-US" sz="1800" dirty="0"/>
                    </a:p>
                  </a:txBody>
                  <a:tcPr marL="7621" marR="7621" marT="7621"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2">
                        <a:lumMod val="20000"/>
                        <a:lumOff val="80000"/>
                      </a:schemeClr>
                    </a:solidFill>
                  </a:tcPr>
                </a:tc>
                <a:tc>
                  <a:txBody>
                    <a:bodyPr/>
                    <a:lstStyle/>
                    <a:p>
                      <a:endParaRPr lang="en-US" sz="1800" dirty="0"/>
                    </a:p>
                  </a:txBody>
                  <a:tcPr marL="7621" marR="7621" marT="7621"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437653658"/>
                  </a:ext>
                </a:extLst>
              </a:tr>
            </a:tbl>
          </a:graphicData>
        </a:graphic>
      </p:graphicFrame>
      <p:sp>
        <p:nvSpPr>
          <p:cNvPr id="10343" name="TextBox 1"/>
          <p:cNvSpPr txBox="1">
            <a:spLocks noChangeArrowheads="1"/>
          </p:cNvSpPr>
          <p:nvPr/>
        </p:nvSpPr>
        <p:spPr bwMode="auto">
          <a:xfrm>
            <a:off x="9859963" y="2159000"/>
            <a:ext cx="185737"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endParaRPr lang="en-US" altLang="en-US" sz="1800"/>
          </a:p>
        </p:txBody>
      </p:sp>
    </p:spTree>
    <p:extLst>
      <p:ext uri="{BB962C8B-B14F-4D97-AF65-F5344CB8AC3E}">
        <p14:creationId xmlns:p14="http://schemas.microsoft.com/office/powerpoint/2010/main" val="1511332672"/>
      </p:ext>
    </p:extLst>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55378077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69522687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730B281-4A59-AFAA-5FD0-BEC3DAD70632}"/>
            </a:ext>
          </a:extLst>
        </p:cNvPr>
        <p:cNvGrpSpPr/>
        <p:nvPr/>
      </p:nvGrpSpPr>
      <p:grpSpPr>
        <a:xfrm>
          <a:off x="0" y="0"/>
          <a:ext cx="0" cy="0"/>
          <a:chOff x="0" y="0"/>
          <a:chExt cx="0" cy="0"/>
        </a:xfrm>
      </p:grpSpPr>
      <p:sp>
        <p:nvSpPr>
          <p:cNvPr id="3" name="TextBox 2">
            <a:extLst>
              <a:ext uri="{FF2B5EF4-FFF2-40B4-BE49-F238E27FC236}">
                <a16:creationId xmlns:a16="http://schemas.microsoft.com/office/drawing/2014/main" id="{F30B761B-ACF0-B0C4-131D-BB969E0FAFD4}"/>
              </a:ext>
            </a:extLst>
          </p:cNvPr>
          <p:cNvSpPr txBox="1"/>
          <p:nvPr/>
        </p:nvSpPr>
        <p:spPr>
          <a:xfrm>
            <a:off x="651932" y="4831140"/>
            <a:ext cx="7958668" cy="1569660"/>
          </a:xfrm>
          <a:prstGeom prst="rect">
            <a:avLst/>
          </a:prstGeom>
          <a:noFill/>
        </p:spPr>
        <p:txBody>
          <a:bodyPr wrap="square" rtlCol="0">
            <a:spAutoFit/>
          </a:bodyPr>
          <a:lstStyle/>
          <a:p>
            <a:r>
              <a:rPr lang="en-SG" sz="2400" dirty="0"/>
              <a:t>Please share with someone from a different negotiation group</a:t>
            </a:r>
            <a:endParaRPr lang="en-SG" sz="2400" i="1" dirty="0"/>
          </a:p>
          <a:p>
            <a:pPr marL="285750" indent="-285750">
              <a:buFont typeface="Arial" panose="020B0604020202020204" pitchFamily="34" charset="0"/>
              <a:buChar char="•"/>
            </a:pPr>
            <a:r>
              <a:rPr lang="en-SG" sz="2400" dirty="0"/>
              <a:t>One the other team did well in terms of coordinating strategies</a:t>
            </a:r>
          </a:p>
          <a:p>
            <a:pPr marL="285750" indent="-285750">
              <a:buFont typeface="Arial" panose="020B0604020202020204" pitchFamily="34" charset="0"/>
              <a:buChar char="•"/>
            </a:pPr>
            <a:r>
              <a:rPr lang="en-SG" sz="2400" dirty="0"/>
              <a:t>One thing your team could have done differently</a:t>
            </a:r>
          </a:p>
        </p:txBody>
      </p:sp>
      <p:sp>
        <p:nvSpPr>
          <p:cNvPr id="9" name="Rectangle 41">
            <a:extLst>
              <a:ext uri="{FF2B5EF4-FFF2-40B4-BE49-F238E27FC236}">
                <a16:creationId xmlns:a16="http://schemas.microsoft.com/office/drawing/2014/main" id="{22A637E2-EE6E-E3A8-6E98-FF2EB4E5AC8D}"/>
              </a:ext>
            </a:extLst>
          </p:cNvPr>
          <p:cNvSpPr txBox="1">
            <a:spLocks noChangeArrowheads="1"/>
          </p:cNvSpPr>
          <p:nvPr/>
        </p:nvSpPr>
        <p:spPr>
          <a:xfrm>
            <a:off x="152400" y="76200"/>
            <a:ext cx="9144000" cy="1143000"/>
          </a:xfrm>
          <a:prstGeom prst="rect">
            <a:avLst/>
          </a:prstGeom>
          <a:noFill/>
          <a:ln/>
        </p:spPr>
        <p:txBody>
          <a:bodyPr anchor="ctr"/>
          <a:lstStyle/>
          <a:p>
            <a:pPr algn="ctr" fontAlgn="auto">
              <a:spcBef>
                <a:spcPts val="0"/>
              </a:spcBef>
              <a:spcAft>
                <a:spcPts val="0"/>
              </a:spcAft>
              <a:defRPr/>
            </a:pPr>
            <a:r>
              <a:rPr lang="en-US" sz="3200" b="1" dirty="0">
                <a:latin typeface="+mn-lt"/>
                <a:cs typeface="+mn-cs"/>
              </a:rPr>
              <a:t>Buzz Groups: </a:t>
            </a:r>
            <a:r>
              <a:rPr lang="en-SG" sz="3200" b="1" dirty="0" err="1"/>
              <a:t>Tetromino</a:t>
            </a:r>
            <a:endParaRPr lang="en-US" sz="3200" dirty="0">
              <a:latin typeface="+mj-lt"/>
              <a:ea typeface="+mj-ea"/>
              <a:cs typeface="+mj-cs"/>
            </a:endParaRPr>
          </a:p>
        </p:txBody>
      </p:sp>
      <p:pic>
        <p:nvPicPr>
          <p:cNvPr id="2" name="Picture 2" descr="Computer Code">
            <a:extLst>
              <a:ext uri="{FF2B5EF4-FFF2-40B4-BE49-F238E27FC236}">
                <a16:creationId xmlns:a16="http://schemas.microsoft.com/office/drawing/2014/main" id="{6AC2D7B6-405A-6BB4-F766-838E8AD9742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81200" y="1147119"/>
            <a:ext cx="5257800" cy="3505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9023843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F0A2CC3-1DAC-98CE-87AF-3C75ED6AA534}"/>
            </a:ext>
          </a:extLst>
        </p:cNvPr>
        <p:cNvGrpSpPr/>
        <p:nvPr/>
      </p:nvGrpSpPr>
      <p:grpSpPr>
        <a:xfrm>
          <a:off x="0" y="0"/>
          <a:ext cx="0" cy="0"/>
          <a:chOff x="0" y="0"/>
          <a:chExt cx="0" cy="0"/>
        </a:xfrm>
      </p:grpSpPr>
      <p:graphicFrame>
        <p:nvGraphicFramePr>
          <p:cNvPr id="3" name="Table 2">
            <a:extLst>
              <a:ext uri="{FF2B5EF4-FFF2-40B4-BE49-F238E27FC236}">
                <a16:creationId xmlns:a16="http://schemas.microsoft.com/office/drawing/2014/main" id="{548D3119-D8A6-81BB-8679-22A0905C884E}"/>
              </a:ext>
            </a:extLst>
          </p:cNvPr>
          <p:cNvGraphicFramePr>
            <a:graphicFrameLocks noGrp="1"/>
          </p:cNvGraphicFramePr>
          <p:nvPr>
            <p:extLst>
              <p:ext uri="{D42A27DB-BD31-4B8C-83A1-F6EECF244321}">
                <p14:modId xmlns:p14="http://schemas.microsoft.com/office/powerpoint/2010/main" val="4158368937"/>
              </p:ext>
            </p:extLst>
          </p:nvPr>
        </p:nvGraphicFramePr>
        <p:xfrm>
          <a:off x="0" y="-21021"/>
          <a:ext cx="9153509" cy="8111687"/>
        </p:xfrm>
        <a:graphic>
          <a:graphicData uri="http://schemas.openxmlformats.org/drawingml/2006/table">
            <a:tbl>
              <a:tblPr firstRow="1" firstCol="1">
                <a:tableStyleId>{5C22544A-7EE6-4342-B048-85BDC9FD1C3A}</a:tableStyleId>
              </a:tblPr>
              <a:tblGrid>
                <a:gridCol w="1143000">
                  <a:extLst>
                    <a:ext uri="{9D8B030D-6E8A-4147-A177-3AD203B41FA5}">
                      <a16:colId xmlns:a16="http://schemas.microsoft.com/office/drawing/2014/main" val="3318457310"/>
                    </a:ext>
                  </a:extLst>
                </a:gridCol>
                <a:gridCol w="1524000">
                  <a:extLst>
                    <a:ext uri="{9D8B030D-6E8A-4147-A177-3AD203B41FA5}">
                      <a16:colId xmlns:a16="http://schemas.microsoft.com/office/drawing/2014/main" val="3147001219"/>
                    </a:ext>
                  </a:extLst>
                </a:gridCol>
                <a:gridCol w="1524000">
                  <a:extLst>
                    <a:ext uri="{9D8B030D-6E8A-4147-A177-3AD203B41FA5}">
                      <a16:colId xmlns:a16="http://schemas.microsoft.com/office/drawing/2014/main" val="4251302172"/>
                    </a:ext>
                  </a:extLst>
                </a:gridCol>
                <a:gridCol w="2514600">
                  <a:extLst>
                    <a:ext uri="{9D8B030D-6E8A-4147-A177-3AD203B41FA5}">
                      <a16:colId xmlns:a16="http://schemas.microsoft.com/office/drawing/2014/main" val="2942879693"/>
                    </a:ext>
                  </a:extLst>
                </a:gridCol>
                <a:gridCol w="2447909">
                  <a:extLst>
                    <a:ext uri="{9D8B030D-6E8A-4147-A177-3AD203B41FA5}">
                      <a16:colId xmlns:a16="http://schemas.microsoft.com/office/drawing/2014/main" val="316517507"/>
                    </a:ext>
                  </a:extLst>
                </a:gridCol>
              </a:tblGrid>
              <a:tr h="214079">
                <a:tc>
                  <a:txBody>
                    <a:bodyPr/>
                    <a:lstStyle/>
                    <a:p>
                      <a:pPr marL="0" marR="0" algn="ctr">
                        <a:lnSpc>
                          <a:spcPct val="100000"/>
                        </a:lnSpc>
                        <a:spcAft>
                          <a:spcPts val="800"/>
                        </a:spcAft>
                      </a:pPr>
                      <a:r>
                        <a:rPr lang="en-US" sz="1600" dirty="0"/>
                        <a:t>Issue</a:t>
                      </a:r>
                    </a:p>
                  </a:txBody>
                  <a:tcPr marL="22209" marR="22209" marT="0" marB="0"/>
                </a:tc>
                <a:tc>
                  <a:txBody>
                    <a:bodyPr/>
                    <a:lstStyle/>
                    <a:p>
                      <a:pPr marL="0" marR="0" algn="ctr">
                        <a:lnSpc>
                          <a:spcPct val="100000"/>
                        </a:lnSpc>
                        <a:spcAft>
                          <a:spcPts val="800"/>
                        </a:spcAft>
                      </a:pPr>
                      <a:r>
                        <a:rPr lang="en-US" sz="1600" dirty="0"/>
                        <a:t>Anastasia</a:t>
                      </a:r>
                    </a:p>
                  </a:txBody>
                  <a:tcPr marL="22209" marR="22209" marT="0" marB="0"/>
                </a:tc>
                <a:tc>
                  <a:txBody>
                    <a:bodyPr/>
                    <a:lstStyle/>
                    <a:p>
                      <a:pPr marL="0" marR="0" algn="l">
                        <a:lnSpc>
                          <a:spcPct val="100000"/>
                        </a:lnSpc>
                        <a:spcAft>
                          <a:spcPts val="800"/>
                        </a:spcAft>
                      </a:pPr>
                      <a:r>
                        <a:rPr lang="en-US" sz="1600" dirty="0" err="1"/>
                        <a:t>Bodana</a:t>
                      </a:r>
                      <a:endParaRPr lang="en-US" sz="1600" dirty="0"/>
                    </a:p>
                  </a:txBody>
                  <a:tcPr marL="22209" marR="22209" marT="0" marB="0"/>
                </a:tc>
                <a:tc>
                  <a:txBody>
                    <a:bodyPr/>
                    <a:lstStyle/>
                    <a:p>
                      <a:pPr marL="0" marR="0" algn="ctr">
                        <a:lnSpc>
                          <a:spcPct val="100000"/>
                        </a:lnSpc>
                        <a:spcAft>
                          <a:spcPts val="800"/>
                        </a:spcAft>
                      </a:pPr>
                      <a:r>
                        <a:rPr lang="en-US" sz="1600" dirty="0"/>
                        <a:t>Cyril</a:t>
                      </a:r>
                    </a:p>
                  </a:txBody>
                  <a:tcPr marL="22209" marR="22209" marT="0" marB="0"/>
                </a:tc>
                <a:tc>
                  <a:txBody>
                    <a:bodyPr/>
                    <a:lstStyle/>
                    <a:p>
                      <a:pPr marL="0" marR="0" algn="ctr">
                        <a:lnSpc>
                          <a:spcPct val="100000"/>
                        </a:lnSpc>
                        <a:spcAft>
                          <a:spcPts val="800"/>
                        </a:spcAft>
                      </a:pPr>
                      <a:r>
                        <a:rPr lang="en-US" sz="1600"/>
                        <a:t>Dmitry</a:t>
                      </a:r>
                    </a:p>
                  </a:txBody>
                  <a:tcPr marL="22209" marR="22209" marT="0" marB="0"/>
                </a:tc>
                <a:extLst>
                  <a:ext uri="{0D108BD9-81ED-4DB2-BD59-A6C34878D82A}">
                    <a16:rowId xmlns:a16="http://schemas.microsoft.com/office/drawing/2014/main" val="689812844"/>
                  </a:ext>
                </a:extLst>
              </a:tr>
              <a:tr h="957955">
                <a:tc rowSpan="2">
                  <a:txBody>
                    <a:bodyPr/>
                    <a:lstStyle/>
                    <a:p>
                      <a:pPr marL="0" marR="0" algn="ctr">
                        <a:lnSpc>
                          <a:spcPct val="100000"/>
                        </a:lnSpc>
                        <a:spcAft>
                          <a:spcPts val="800"/>
                        </a:spcAft>
                      </a:pPr>
                      <a:r>
                        <a:rPr lang="en-US" sz="1600" dirty="0"/>
                        <a:t>Revenue Split              (Creators vs. Company)</a:t>
                      </a:r>
                    </a:p>
                  </a:txBody>
                  <a:tcPr marL="22209" marR="22209" marT="0" marB="0"/>
                </a:tc>
                <a:tc rowSpan="2" gridSpan="2">
                  <a:txBody>
                    <a:bodyPr/>
                    <a:lstStyle/>
                    <a:p>
                      <a:pPr marL="0" marR="0" algn="ctr">
                        <a:lnSpc>
                          <a:spcPct val="100000"/>
                        </a:lnSpc>
                        <a:spcAft>
                          <a:spcPts val="800"/>
                        </a:spcAft>
                      </a:pPr>
                      <a:r>
                        <a:rPr lang="en-US" sz="1600" u="sng" dirty="0"/>
                        <a:t>Unrealistic ideal</a:t>
                      </a:r>
                      <a:r>
                        <a:rPr lang="en-US" sz="1600" u="none" dirty="0"/>
                        <a:t>: </a:t>
                      </a:r>
                      <a:r>
                        <a:rPr lang="en-US" sz="1600" dirty="0"/>
                        <a:t>99% Creators,                 1% Company</a:t>
                      </a:r>
                    </a:p>
                    <a:p>
                      <a:pPr marL="0" marR="0" algn="ctr">
                        <a:lnSpc>
                          <a:spcPct val="100000"/>
                        </a:lnSpc>
                        <a:spcAft>
                          <a:spcPts val="800"/>
                        </a:spcAft>
                      </a:pPr>
                      <a:r>
                        <a:rPr lang="en-US" sz="1600" i="1" dirty="0"/>
                        <a:t>Legitimacy: Only 1% of work was done on company time </a:t>
                      </a:r>
                    </a:p>
                    <a:p>
                      <a:pPr marL="0" marR="0" algn="ctr">
                        <a:lnSpc>
                          <a:spcPct val="100000"/>
                        </a:lnSpc>
                        <a:spcAft>
                          <a:spcPts val="800"/>
                        </a:spcAft>
                      </a:pPr>
                      <a:r>
                        <a:rPr lang="en-US" sz="1600" i="1" dirty="0"/>
                        <a:t>Power: Can file lawsuit to block commercial release of game for 15 years</a:t>
                      </a:r>
                    </a:p>
                  </a:txBody>
                  <a:tcPr marL="22209" marR="22209" marT="0" marB="0"/>
                </a:tc>
                <a:tc rowSpan="2" hMerge="1">
                  <a:txBody>
                    <a:bodyPr/>
                    <a:lstStyle/>
                    <a:p>
                      <a:endParaRPr lang="en-US"/>
                    </a:p>
                  </a:txBody>
                  <a:tcPr/>
                </a:tc>
                <a:tc>
                  <a:txBody>
                    <a:bodyPr/>
                    <a:lstStyle/>
                    <a:p>
                      <a:pPr marL="0" marR="0" algn="ctr">
                        <a:lnSpc>
                          <a:spcPct val="100000"/>
                        </a:lnSpc>
                        <a:spcAft>
                          <a:spcPts val="800"/>
                        </a:spcAft>
                      </a:pPr>
                      <a:r>
                        <a:rPr lang="en-US" sz="1600" u="sng" dirty="0">
                          <a:solidFill>
                            <a:schemeClr val="tx1"/>
                          </a:solidFill>
                        </a:rPr>
                        <a:t>Aspiration</a:t>
                      </a:r>
                      <a:r>
                        <a:rPr lang="en-US" sz="1600" u="none" dirty="0">
                          <a:solidFill>
                            <a:schemeClr val="tx1"/>
                          </a:solidFill>
                        </a:rPr>
                        <a:t>:                                   5</a:t>
                      </a:r>
                      <a:r>
                        <a:rPr lang="en-US" sz="1600" dirty="0">
                          <a:solidFill>
                            <a:schemeClr val="tx1"/>
                          </a:solidFill>
                        </a:rPr>
                        <a:t>% or less to Creators,                   95% or more to Company</a:t>
                      </a:r>
                    </a:p>
                    <a:p>
                      <a:pPr marL="0" marR="0" algn="ctr">
                        <a:lnSpc>
                          <a:spcPct val="100000"/>
                        </a:lnSpc>
                        <a:spcAft>
                          <a:spcPts val="800"/>
                        </a:spcAft>
                      </a:pPr>
                      <a:endParaRPr lang="en-US" sz="200" i="1" dirty="0"/>
                    </a:p>
                  </a:txBody>
                  <a:tcPr marL="22209" marR="22209" marT="0" marB="0"/>
                </a:tc>
                <a:tc>
                  <a:txBody>
                    <a:bodyPr/>
                    <a:lstStyle/>
                    <a:p>
                      <a:pPr marL="0" marR="0" algn="ctr">
                        <a:lnSpc>
                          <a:spcPct val="100000"/>
                        </a:lnSpc>
                        <a:spcAft>
                          <a:spcPts val="800"/>
                        </a:spcAft>
                      </a:pPr>
                      <a:r>
                        <a:rPr lang="en-US" sz="1600" u="sng" dirty="0">
                          <a:solidFill>
                            <a:schemeClr val="tx1"/>
                          </a:solidFill>
                        </a:rPr>
                        <a:t>Aspiration</a:t>
                      </a:r>
                      <a:r>
                        <a:rPr lang="en-US" sz="1600" u="none" dirty="0">
                          <a:solidFill>
                            <a:schemeClr val="tx1"/>
                          </a:solidFill>
                        </a:rPr>
                        <a:t>: 20% </a:t>
                      </a:r>
                      <a:r>
                        <a:rPr lang="en-US" sz="1600" dirty="0">
                          <a:solidFill>
                            <a:schemeClr val="tx1"/>
                          </a:solidFill>
                        </a:rPr>
                        <a:t>Creators,             80% Company</a:t>
                      </a:r>
                    </a:p>
                    <a:p>
                      <a:pPr marL="0" marR="0" algn="ctr">
                        <a:lnSpc>
                          <a:spcPct val="100000"/>
                        </a:lnSpc>
                        <a:spcAft>
                          <a:spcPts val="800"/>
                        </a:spcAft>
                      </a:pPr>
                      <a:r>
                        <a:rPr lang="en-US" sz="1600" u="sng" dirty="0"/>
                        <a:t>Bottom line</a:t>
                      </a:r>
                      <a:r>
                        <a:rPr lang="en-US" sz="1600" u="none" dirty="0"/>
                        <a:t>: </a:t>
                      </a:r>
                      <a:r>
                        <a:rPr lang="en-US" sz="1600" dirty="0"/>
                        <a:t>40% Creators,     60% Company</a:t>
                      </a:r>
                    </a:p>
                  </a:txBody>
                  <a:tcPr marL="22209" marR="22209" marT="0" marB="0"/>
                </a:tc>
                <a:extLst>
                  <a:ext uri="{0D108BD9-81ED-4DB2-BD59-A6C34878D82A}">
                    <a16:rowId xmlns:a16="http://schemas.microsoft.com/office/drawing/2014/main" val="397234998"/>
                  </a:ext>
                </a:extLst>
              </a:tr>
              <a:tr h="836436">
                <a:tc vMerge="1">
                  <a:txBody>
                    <a:bodyPr/>
                    <a:lstStyle/>
                    <a:p>
                      <a:pPr marL="0" marR="0" algn="ctr">
                        <a:lnSpc>
                          <a:spcPct val="100000"/>
                        </a:lnSpc>
                        <a:spcAft>
                          <a:spcPts val="800"/>
                        </a:spcAft>
                      </a:pPr>
                      <a:endParaRPr lang="en-US" sz="1600" dirty="0"/>
                    </a:p>
                  </a:txBody>
                  <a:tcPr marL="22209" marR="22209" marT="0" marB="0"/>
                </a:tc>
                <a:tc gridSpan="2" vMerge="1">
                  <a:txBody>
                    <a:bodyPr/>
                    <a:lstStyle/>
                    <a:p>
                      <a:pPr marL="0" marR="0" algn="ctr">
                        <a:lnSpc>
                          <a:spcPct val="100000"/>
                        </a:lnSpc>
                        <a:spcAft>
                          <a:spcPts val="800"/>
                        </a:spcAft>
                      </a:pPr>
                      <a:endParaRPr lang="en-US" sz="1600" i="1" dirty="0"/>
                    </a:p>
                  </a:txBody>
                  <a:tcPr marL="22209" marR="22209" marT="0" marB="0"/>
                </a:tc>
                <a:tc hMerge="1" vMerge="1">
                  <a:txBody>
                    <a:bodyPr/>
                    <a:lstStyle/>
                    <a:p>
                      <a:endParaRPr lang="en-US"/>
                    </a:p>
                  </a:txBody>
                  <a:tcPr/>
                </a:tc>
                <a:tc gridSpan="2">
                  <a:txBody>
                    <a:bodyPr/>
                    <a:lstStyle/>
                    <a:p>
                      <a:pPr marL="0" marR="0" lvl="0" indent="0" algn="ctr" defTabSz="914400" rtl="0" eaLnBrk="1" fontAlgn="auto" latinLnBrk="0" hangingPunct="1">
                        <a:lnSpc>
                          <a:spcPct val="100000"/>
                        </a:lnSpc>
                        <a:spcBef>
                          <a:spcPts val="0"/>
                        </a:spcBef>
                        <a:spcAft>
                          <a:spcPts val="800"/>
                        </a:spcAft>
                        <a:buClrTx/>
                        <a:buSzTx/>
                        <a:buFontTx/>
                        <a:buNone/>
                        <a:tabLst/>
                        <a:defRPr/>
                      </a:pPr>
                      <a:r>
                        <a:rPr kumimoji="0" lang="en-US" sz="1600" b="0" i="1" u="none" strike="noStrike" kern="1200" cap="none" spc="0" normalizeH="0" baseline="0" noProof="0" dirty="0">
                          <a:ln>
                            <a:noFill/>
                          </a:ln>
                          <a:solidFill>
                            <a:schemeClr val="tx1"/>
                          </a:solidFill>
                          <a:effectLst/>
                          <a:uLnTx/>
                          <a:uFillTx/>
                          <a:latin typeface="+mn-lt"/>
                          <a:ea typeface="+mn-ea"/>
                          <a:cs typeface="+mn-cs"/>
                        </a:rPr>
                        <a:t>Legitimacy: Know A&amp;B used company hardware and time</a:t>
                      </a:r>
                    </a:p>
                    <a:p>
                      <a:pPr marL="0" marR="0" lvl="0" indent="0" algn="ctr" defTabSz="914400" rtl="0" eaLnBrk="1" fontAlgn="auto" latinLnBrk="0" hangingPunct="1">
                        <a:lnSpc>
                          <a:spcPct val="100000"/>
                        </a:lnSpc>
                        <a:spcBef>
                          <a:spcPts val="0"/>
                        </a:spcBef>
                        <a:spcAft>
                          <a:spcPts val="800"/>
                        </a:spcAft>
                        <a:buClrTx/>
                        <a:buSzTx/>
                        <a:buFontTx/>
                        <a:buNone/>
                        <a:tabLst/>
                        <a:defRPr/>
                      </a:pPr>
                      <a:r>
                        <a:rPr kumimoji="0" lang="en-US" sz="1600" b="0" i="1" u="none" strike="noStrike" kern="1200" cap="none" spc="0" normalizeH="0" baseline="0" noProof="0" dirty="0">
                          <a:ln>
                            <a:noFill/>
                          </a:ln>
                          <a:solidFill>
                            <a:schemeClr val="tx1"/>
                          </a:solidFill>
                          <a:effectLst/>
                          <a:uLnTx/>
                          <a:uFillTx/>
                          <a:latin typeface="+mn-lt"/>
                          <a:ea typeface="+mn-ea"/>
                          <a:cs typeface="+mn-cs"/>
                        </a:rPr>
                        <a:t>Power: Company has legal claim to 100% of game under national law</a:t>
                      </a:r>
                    </a:p>
                  </a:txBody>
                  <a:tcPr marL="22209" marR="22209" marT="0" marB="0"/>
                </a:tc>
                <a:tc hMerge="1">
                  <a:txBody>
                    <a:bodyPr/>
                    <a:lstStyle/>
                    <a:p>
                      <a:pPr marL="0" marR="0" lvl="0" indent="0" algn="ctr" defTabSz="914400" rtl="0" eaLnBrk="1" fontAlgn="auto" latinLnBrk="0" hangingPunct="1">
                        <a:lnSpc>
                          <a:spcPct val="100000"/>
                        </a:lnSpc>
                        <a:spcBef>
                          <a:spcPts val="0"/>
                        </a:spcBef>
                        <a:spcAft>
                          <a:spcPts val="800"/>
                        </a:spcAft>
                        <a:buClrTx/>
                        <a:buSzTx/>
                        <a:buFontTx/>
                        <a:buNone/>
                        <a:tabLst/>
                        <a:defRPr/>
                      </a:pPr>
                      <a:endParaRPr kumimoji="0" lang="en-US" sz="1600" b="0" i="1" u="none" strike="noStrike" kern="1200" cap="none" spc="0" normalizeH="0" baseline="0" noProof="0" dirty="0">
                        <a:ln>
                          <a:noFill/>
                        </a:ln>
                        <a:solidFill>
                          <a:schemeClr val="tx1"/>
                        </a:solidFill>
                        <a:effectLst/>
                        <a:uLnTx/>
                        <a:uFillTx/>
                        <a:latin typeface="+mn-lt"/>
                        <a:ea typeface="+mn-ea"/>
                        <a:cs typeface="+mn-cs"/>
                      </a:endParaRPr>
                    </a:p>
                  </a:txBody>
                  <a:tcPr marL="22209" marR="22209" marT="0" marB="0"/>
                </a:tc>
                <a:extLst>
                  <a:ext uri="{0D108BD9-81ED-4DB2-BD59-A6C34878D82A}">
                    <a16:rowId xmlns:a16="http://schemas.microsoft.com/office/drawing/2014/main" val="3442098736"/>
                  </a:ext>
                </a:extLst>
              </a:tr>
              <a:tr h="1445185">
                <a:tc>
                  <a:txBody>
                    <a:bodyPr/>
                    <a:lstStyle/>
                    <a:p>
                      <a:pPr marL="0" marR="0" algn="ctr">
                        <a:lnSpc>
                          <a:spcPct val="100000"/>
                        </a:lnSpc>
                        <a:spcAft>
                          <a:spcPts val="800"/>
                        </a:spcAft>
                      </a:pPr>
                      <a:r>
                        <a:rPr lang="en-US" sz="1600" dirty="0"/>
                        <a:t>Revenue Split   (Between Creators)</a:t>
                      </a:r>
                    </a:p>
                  </a:txBody>
                  <a:tcPr marL="22209" marR="22209" marT="0" marB="0"/>
                </a:tc>
                <a:tc>
                  <a:txBody>
                    <a:bodyPr/>
                    <a:lstStyle/>
                    <a:p>
                      <a:pPr marL="0" marR="0" algn="ctr">
                        <a:lnSpc>
                          <a:spcPct val="100000"/>
                        </a:lnSpc>
                        <a:spcAft>
                          <a:spcPts val="800"/>
                        </a:spcAft>
                      </a:pPr>
                      <a:r>
                        <a:rPr lang="en-US" sz="1600" dirty="0">
                          <a:solidFill>
                            <a:schemeClr val="tx1"/>
                          </a:solidFill>
                        </a:rPr>
                        <a:t>70-30 her way</a:t>
                      </a:r>
                    </a:p>
                    <a:p>
                      <a:pPr marL="0" marR="0" algn="ctr">
                        <a:lnSpc>
                          <a:spcPct val="100000"/>
                        </a:lnSpc>
                        <a:spcAft>
                          <a:spcPts val="800"/>
                        </a:spcAft>
                      </a:pPr>
                      <a:r>
                        <a:rPr lang="en-US" sz="1600" i="1" dirty="0"/>
                        <a:t>Legitimacy: Came up with base code</a:t>
                      </a:r>
                    </a:p>
                  </a:txBody>
                  <a:tcPr marL="22209" marR="22209" marT="0" marB="0"/>
                </a:tc>
                <a:tc>
                  <a:txBody>
                    <a:bodyPr/>
                    <a:lstStyle/>
                    <a:p>
                      <a:pPr marL="0" marR="0" algn="ctr">
                        <a:lnSpc>
                          <a:spcPct val="100000"/>
                        </a:lnSpc>
                        <a:spcAft>
                          <a:spcPts val="800"/>
                        </a:spcAft>
                      </a:pPr>
                      <a:r>
                        <a:rPr lang="en-US" sz="1600" dirty="0">
                          <a:solidFill>
                            <a:schemeClr val="tx1"/>
                          </a:solidFill>
                        </a:rPr>
                        <a:t>50-50 split</a:t>
                      </a:r>
                    </a:p>
                    <a:p>
                      <a:pPr marL="0" marR="0" algn="ctr">
                        <a:lnSpc>
                          <a:spcPct val="100000"/>
                        </a:lnSpc>
                        <a:spcAft>
                          <a:spcPts val="800"/>
                        </a:spcAft>
                      </a:pPr>
                      <a:r>
                        <a:rPr lang="en-US" sz="1600" i="1" dirty="0"/>
                        <a:t>Legitimacy: Visuals and code equally important in gaming</a:t>
                      </a:r>
                    </a:p>
                  </a:txBody>
                  <a:tcPr marL="22209" marR="22209" marT="0" marB="0"/>
                </a:tc>
                <a:tc>
                  <a:txBody>
                    <a:bodyPr/>
                    <a:lstStyle/>
                    <a:p>
                      <a:pPr marL="0" marR="0" algn="ctr">
                        <a:lnSpc>
                          <a:spcPct val="100000"/>
                        </a:lnSpc>
                        <a:spcAft>
                          <a:spcPts val="800"/>
                        </a:spcAft>
                      </a:pPr>
                      <a:r>
                        <a:rPr lang="en-US" sz="1600" i="0" u="none" dirty="0">
                          <a:solidFill>
                            <a:schemeClr val="tx1"/>
                          </a:solidFill>
                        </a:rPr>
                        <a:t>Prefers </a:t>
                      </a:r>
                      <a:r>
                        <a:rPr lang="en-US" sz="1600" i="0" u="none" dirty="0" err="1">
                          <a:solidFill>
                            <a:schemeClr val="tx1"/>
                          </a:solidFill>
                        </a:rPr>
                        <a:t>Bodana</a:t>
                      </a:r>
                      <a:r>
                        <a:rPr lang="en-US" sz="1600" i="0" u="none" dirty="0">
                          <a:solidFill>
                            <a:schemeClr val="tx1"/>
                          </a:solidFill>
                        </a:rPr>
                        <a:t> benefit less than Anastasia from </a:t>
                      </a:r>
                      <a:r>
                        <a:rPr lang="en-US" sz="1600" i="0" u="none" dirty="0" err="1">
                          <a:solidFill>
                            <a:schemeClr val="tx1"/>
                          </a:solidFill>
                        </a:rPr>
                        <a:t>Tetromino</a:t>
                      </a:r>
                      <a:r>
                        <a:rPr lang="en-US" sz="1600" i="0" u="none" dirty="0">
                          <a:solidFill>
                            <a:schemeClr val="tx1"/>
                          </a:solidFill>
                        </a:rPr>
                        <a:t> due the former’s behavior</a:t>
                      </a:r>
                    </a:p>
                  </a:txBody>
                  <a:tcPr marL="22209" marR="22209" marT="0" marB="0"/>
                </a:tc>
                <a:tc>
                  <a:txBody>
                    <a:bodyPr/>
                    <a:lstStyle/>
                    <a:p>
                      <a:pPr algn="ctr"/>
                      <a:r>
                        <a:rPr lang="en-US" sz="1600" dirty="0">
                          <a:solidFill>
                            <a:schemeClr val="tx1"/>
                          </a:solidFill>
                        </a:rPr>
                        <a:t>Indifferent </a:t>
                      </a:r>
                      <a:endParaRPr lang="en-US" i="1" dirty="0">
                        <a:solidFill>
                          <a:schemeClr val="tx1"/>
                        </a:solidFill>
                      </a:endParaRPr>
                    </a:p>
                  </a:txBody>
                  <a:tcPr marL="22209" marR="22209" marT="0" marB="0"/>
                </a:tc>
                <a:extLst>
                  <a:ext uri="{0D108BD9-81ED-4DB2-BD59-A6C34878D82A}">
                    <a16:rowId xmlns:a16="http://schemas.microsoft.com/office/drawing/2014/main" val="1621439584"/>
                  </a:ext>
                </a:extLst>
              </a:tr>
              <a:tr h="1928213">
                <a:tc>
                  <a:txBody>
                    <a:bodyPr/>
                    <a:lstStyle/>
                    <a:p>
                      <a:pPr marL="0" marR="0" algn="ctr">
                        <a:lnSpc>
                          <a:spcPct val="100000"/>
                        </a:lnSpc>
                        <a:spcAft>
                          <a:spcPts val="800"/>
                        </a:spcAft>
                      </a:pPr>
                      <a:r>
                        <a:rPr lang="en-US" sz="1600" dirty="0"/>
                        <a:t>Employment Status</a:t>
                      </a:r>
                    </a:p>
                  </a:txBody>
                  <a:tcPr marL="22209" marR="22209" marT="0" marB="0"/>
                </a:tc>
                <a:tc>
                  <a:txBody>
                    <a:bodyPr/>
                    <a:lstStyle/>
                    <a:p>
                      <a:pPr marL="0" marR="0" algn="ctr">
                        <a:lnSpc>
                          <a:spcPct val="100000"/>
                        </a:lnSpc>
                        <a:spcAft>
                          <a:spcPts val="800"/>
                        </a:spcAft>
                      </a:pPr>
                      <a:r>
                        <a:rPr lang="en-US" sz="1600" dirty="0">
                          <a:solidFill>
                            <a:schemeClr val="tx1"/>
                          </a:solidFill>
                        </a:rPr>
                        <a:t>Save own job and report Cyril’s behavior to Dmitry</a:t>
                      </a:r>
                    </a:p>
                  </a:txBody>
                  <a:tcPr marL="22209" marR="22209" marT="0" marB="0"/>
                </a:tc>
                <a:tc>
                  <a:txBody>
                    <a:bodyPr/>
                    <a:lstStyle/>
                    <a:p>
                      <a:pPr marL="0" marR="0" lvl="0" indent="0" algn="ctr" defTabSz="914400" rtl="0" eaLnBrk="1" fontAlgn="auto" latinLnBrk="0" hangingPunct="1">
                        <a:lnSpc>
                          <a:spcPct val="100000"/>
                        </a:lnSpc>
                        <a:spcBef>
                          <a:spcPts val="0"/>
                        </a:spcBef>
                        <a:spcAft>
                          <a:spcPts val="800"/>
                        </a:spcAft>
                        <a:buClrTx/>
                        <a:buSzTx/>
                        <a:buFontTx/>
                        <a:buNone/>
                        <a:tabLst/>
                        <a:defRPr/>
                      </a:pPr>
                      <a:r>
                        <a:rPr lang="en-US" sz="1600" dirty="0">
                          <a:solidFill>
                            <a:schemeClr val="tx1"/>
                          </a:solidFill>
                        </a:rPr>
                        <a:t>Get Cyril fired</a:t>
                      </a:r>
                    </a:p>
                  </a:txBody>
                  <a:tcPr marL="22209" marR="22209" marT="0" marB="0"/>
                </a:tc>
                <a:tc>
                  <a:txBody>
                    <a:bodyPr/>
                    <a:lstStyle/>
                    <a:p>
                      <a:pPr marL="0" marR="0" algn="ctr">
                        <a:lnSpc>
                          <a:spcPct val="100000"/>
                        </a:lnSpc>
                        <a:spcAft>
                          <a:spcPts val="800"/>
                        </a:spcAft>
                      </a:pPr>
                      <a:r>
                        <a:rPr lang="en-US" sz="1600" dirty="0">
                          <a:solidFill>
                            <a:schemeClr val="tx1"/>
                          </a:solidFill>
                        </a:rPr>
                        <a:t>Decide on outside offer</a:t>
                      </a:r>
                    </a:p>
                    <a:p>
                      <a:pPr marL="0" marR="0" algn="ctr">
                        <a:lnSpc>
                          <a:spcPct val="100000"/>
                        </a:lnSpc>
                        <a:spcAft>
                          <a:spcPts val="800"/>
                        </a:spcAft>
                      </a:pPr>
                      <a:r>
                        <a:rPr lang="en-US" sz="1600" i="0" dirty="0">
                          <a:solidFill>
                            <a:schemeClr val="tx1"/>
                          </a:solidFill>
                        </a:rPr>
                        <a:t>Get Dmitry to fire </a:t>
                      </a:r>
                      <a:r>
                        <a:rPr lang="en-US" sz="1600" i="0" dirty="0" err="1">
                          <a:solidFill>
                            <a:schemeClr val="tx1"/>
                          </a:solidFill>
                        </a:rPr>
                        <a:t>Bodana</a:t>
                      </a:r>
                      <a:r>
                        <a:rPr lang="en-US" sz="1600" i="0" dirty="0">
                          <a:solidFill>
                            <a:schemeClr val="tx1"/>
                          </a:solidFill>
                        </a:rPr>
                        <a:t> and Anastasia</a:t>
                      </a:r>
                    </a:p>
                    <a:p>
                      <a:pPr marL="0" marR="0" lvl="0" indent="0" algn="ctr" defTabSz="914400" rtl="0" eaLnBrk="1" fontAlgn="auto" latinLnBrk="0" hangingPunct="1">
                        <a:lnSpc>
                          <a:spcPct val="100000"/>
                        </a:lnSpc>
                        <a:spcBef>
                          <a:spcPts val="0"/>
                        </a:spcBef>
                        <a:spcAft>
                          <a:spcPts val="800"/>
                        </a:spcAft>
                        <a:buClrTx/>
                        <a:buSzTx/>
                        <a:buFontTx/>
                        <a:buNone/>
                        <a:tabLst/>
                        <a:defRPr/>
                      </a:pPr>
                      <a:r>
                        <a:rPr lang="en-US" sz="1600" dirty="0">
                          <a:solidFill>
                            <a:schemeClr val="tx1"/>
                          </a:solidFill>
                        </a:rPr>
                        <a:t>Provoke </a:t>
                      </a:r>
                      <a:r>
                        <a:rPr lang="en-US" sz="1600" dirty="0" err="1">
                          <a:solidFill>
                            <a:schemeClr val="tx1"/>
                          </a:solidFill>
                        </a:rPr>
                        <a:t>Bodana</a:t>
                      </a:r>
                      <a:r>
                        <a:rPr lang="en-US" sz="1600" dirty="0">
                          <a:solidFill>
                            <a:schemeClr val="tx1"/>
                          </a:solidFill>
                        </a:rPr>
                        <a:t>                 (e.g., extreme offers)</a:t>
                      </a:r>
                    </a:p>
                    <a:p>
                      <a:pPr marL="0" marR="0" lvl="0" indent="0" algn="ctr" defTabSz="914400" rtl="0" eaLnBrk="1" fontAlgn="auto" latinLnBrk="0" hangingPunct="1">
                        <a:lnSpc>
                          <a:spcPct val="100000"/>
                        </a:lnSpc>
                        <a:spcBef>
                          <a:spcPts val="0"/>
                        </a:spcBef>
                        <a:spcAft>
                          <a:spcPts val="800"/>
                        </a:spcAft>
                        <a:buClrTx/>
                        <a:buSzTx/>
                        <a:buFontTx/>
                        <a:buNone/>
                        <a:tabLst/>
                        <a:defRPr/>
                      </a:pPr>
                      <a:r>
                        <a:rPr lang="en-US" sz="1600" dirty="0">
                          <a:solidFill>
                            <a:schemeClr val="tx1"/>
                          </a:solidFill>
                        </a:rPr>
                        <a:t>Monitor and fire employees who play </a:t>
                      </a:r>
                      <a:r>
                        <a:rPr lang="en-US" sz="1600" dirty="0" err="1">
                          <a:solidFill>
                            <a:schemeClr val="tx1"/>
                          </a:solidFill>
                        </a:rPr>
                        <a:t>Tetromino</a:t>
                      </a:r>
                      <a:endParaRPr lang="en-US" sz="1600" dirty="0">
                        <a:solidFill>
                          <a:schemeClr val="tx1"/>
                        </a:solidFill>
                      </a:endParaRPr>
                    </a:p>
                  </a:txBody>
                  <a:tcPr marL="22209" marR="22209" marT="0" marB="0"/>
                </a:tc>
                <a:tc>
                  <a:txBody>
                    <a:bodyPr/>
                    <a:lstStyle/>
                    <a:p>
                      <a:pPr marL="0" marR="0" algn="ctr">
                        <a:lnSpc>
                          <a:spcPct val="100000"/>
                        </a:lnSpc>
                        <a:spcAft>
                          <a:spcPts val="800"/>
                        </a:spcAft>
                      </a:pPr>
                      <a:r>
                        <a:rPr lang="en-US" sz="1600" i="0" dirty="0"/>
                        <a:t>Mediate the conflicts on the product development team</a:t>
                      </a:r>
                    </a:p>
                    <a:p>
                      <a:pPr marL="0" marR="0" lvl="0" indent="0" algn="ctr" defTabSz="914400" rtl="0" eaLnBrk="1" fontAlgn="auto" latinLnBrk="0" hangingPunct="1">
                        <a:lnSpc>
                          <a:spcPct val="100000"/>
                        </a:lnSpc>
                        <a:spcBef>
                          <a:spcPts val="0"/>
                        </a:spcBef>
                        <a:spcAft>
                          <a:spcPts val="800"/>
                        </a:spcAft>
                        <a:buClrTx/>
                        <a:buSzTx/>
                        <a:buFontTx/>
                        <a:buNone/>
                        <a:tabLst/>
                        <a:defRPr/>
                      </a:pPr>
                      <a:r>
                        <a:rPr lang="en-US" sz="1600" i="0" dirty="0">
                          <a:solidFill>
                            <a:schemeClr val="tx1"/>
                          </a:solidFill>
                        </a:rPr>
                        <a:t>Retain Cyril &amp; get </a:t>
                      </a:r>
                      <a:r>
                        <a:rPr lang="en-US" sz="1600" i="0" dirty="0" err="1">
                          <a:solidFill>
                            <a:schemeClr val="tx1"/>
                          </a:solidFill>
                        </a:rPr>
                        <a:t>NeuroVox</a:t>
                      </a:r>
                      <a:endParaRPr lang="en-US" sz="1600" i="0" dirty="0">
                        <a:solidFill>
                          <a:schemeClr val="tx1"/>
                        </a:solidFill>
                      </a:endParaRPr>
                    </a:p>
                    <a:p>
                      <a:pPr marL="0" marR="0" algn="ctr">
                        <a:lnSpc>
                          <a:spcPct val="100000"/>
                        </a:lnSpc>
                        <a:spcAft>
                          <a:spcPts val="800"/>
                        </a:spcAft>
                      </a:pPr>
                      <a:r>
                        <a:rPr lang="en-US" sz="1600" i="0" dirty="0">
                          <a:solidFill>
                            <a:schemeClr val="tx1"/>
                          </a:solidFill>
                        </a:rPr>
                        <a:t>Fire employees who behave unprofessionally (potentially </a:t>
                      </a:r>
                      <a:r>
                        <a:rPr lang="en-US" sz="1600" i="0" u="sng" dirty="0">
                          <a:solidFill>
                            <a:schemeClr val="tx1"/>
                          </a:solidFill>
                        </a:rPr>
                        <a:t>after</a:t>
                      </a:r>
                      <a:r>
                        <a:rPr lang="en-US" sz="1600" i="0" dirty="0">
                          <a:solidFill>
                            <a:schemeClr val="tx1"/>
                          </a:solidFill>
                        </a:rPr>
                        <a:t> obtaining </a:t>
                      </a:r>
                      <a:r>
                        <a:rPr lang="en-US" sz="1600" i="0" dirty="0" err="1">
                          <a:solidFill>
                            <a:schemeClr val="tx1"/>
                          </a:solidFill>
                        </a:rPr>
                        <a:t>Tetromino</a:t>
                      </a:r>
                      <a:r>
                        <a:rPr lang="en-US" sz="1600" i="0" dirty="0">
                          <a:solidFill>
                            <a:schemeClr val="tx1"/>
                          </a:solidFill>
                        </a:rPr>
                        <a:t> and/or </a:t>
                      </a:r>
                      <a:r>
                        <a:rPr lang="en-US" sz="1600" i="0" dirty="0" err="1">
                          <a:solidFill>
                            <a:schemeClr val="tx1"/>
                          </a:solidFill>
                        </a:rPr>
                        <a:t>NeuroVox</a:t>
                      </a:r>
                      <a:r>
                        <a:rPr lang="en-US" sz="1600" i="0" dirty="0">
                          <a:solidFill>
                            <a:schemeClr val="tx1"/>
                          </a:solidFill>
                        </a:rPr>
                        <a:t>)</a:t>
                      </a:r>
                    </a:p>
                  </a:txBody>
                  <a:tcPr marL="22209" marR="22209" marT="0" marB="0"/>
                </a:tc>
                <a:extLst>
                  <a:ext uri="{0D108BD9-81ED-4DB2-BD59-A6C34878D82A}">
                    <a16:rowId xmlns:a16="http://schemas.microsoft.com/office/drawing/2014/main" val="1247350627"/>
                  </a:ext>
                </a:extLst>
              </a:tr>
              <a:tr h="2497586">
                <a:tc>
                  <a:txBody>
                    <a:bodyPr/>
                    <a:lstStyle/>
                    <a:p>
                      <a:pPr marL="0" marR="0" algn="ctr">
                        <a:lnSpc>
                          <a:spcPct val="100000"/>
                        </a:lnSpc>
                        <a:spcAft>
                          <a:spcPts val="800"/>
                        </a:spcAft>
                      </a:pPr>
                      <a:r>
                        <a:rPr lang="en-US" sz="1600" dirty="0"/>
                        <a:t>Staffing</a:t>
                      </a:r>
                    </a:p>
                  </a:txBody>
                  <a:tcPr marL="22209" marR="22209" marT="0" marB="0"/>
                </a:tc>
                <a:tc>
                  <a:txBody>
                    <a:bodyPr/>
                    <a:lstStyle/>
                    <a:p>
                      <a:pPr marL="0" marR="0" algn="ctr">
                        <a:lnSpc>
                          <a:spcPct val="100000"/>
                        </a:lnSpc>
                        <a:spcAft>
                          <a:spcPts val="800"/>
                        </a:spcAft>
                      </a:pPr>
                      <a:r>
                        <a:rPr lang="en-US" sz="1600" dirty="0">
                          <a:solidFill>
                            <a:schemeClr val="tx1"/>
                          </a:solidFill>
                        </a:rPr>
                        <a:t>Does not know what is needed to deliver </a:t>
                      </a:r>
                      <a:r>
                        <a:rPr lang="en-US" sz="1600" dirty="0" err="1">
                          <a:solidFill>
                            <a:schemeClr val="tx1"/>
                          </a:solidFill>
                        </a:rPr>
                        <a:t>Tetromino</a:t>
                      </a:r>
                      <a:endParaRPr lang="en-US" sz="1600" dirty="0">
                        <a:solidFill>
                          <a:schemeClr val="tx1"/>
                        </a:solidFill>
                      </a:endParaRPr>
                    </a:p>
                  </a:txBody>
                  <a:tcPr marL="22209" marR="22209" marT="0" marB="0"/>
                </a:tc>
                <a:tc>
                  <a:txBody>
                    <a:bodyPr/>
                    <a:lstStyle/>
                    <a:p>
                      <a:pPr marL="0" marR="0" lvl="0" indent="0" algn="ctr" defTabSz="914400" rtl="0" eaLnBrk="1" fontAlgn="auto" latinLnBrk="0" hangingPunct="1">
                        <a:lnSpc>
                          <a:spcPct val="100000"/>
                        </a:lnSpc>
                        <a:spcBef>
                          <a:spcPts val="0"/>
                        </a:spcBef>
                        <a:spcAft>
                          <a:spcPts val="800"/>
                        </a:spcAft>
                        <a:buClrTx/>
                        <a:buSzTx/>
                        <a:buFontTx/>
                        <a:buNone/>
                        <a:tabLst/>
                        <a:defRPr/>
                      </a:pPr>
                      <a:r>
                        <a:rPr lang="en-US" sz="1600" dirty="0">
                          <a:solidFill>
                            <a:schemeClr val="tx1"/>
                          </a:solidFill>
                        </a:rPr>
                        <a:t>Transfer 10 company employees to the </a:t>
                      </a:r>
                      <a:r>
                        <a:rPr lang="en-US" sz="1600" dirty="0" err="1">
                          <a:solidFill>
                            <a:schemeClr val="tx1"/>
                          </a:solidFill>
                        </a:rPr>
                        <a:t>Tetromino</a:t>
                      </a:r>
                      <a:r>
                        <a:rPr lang="en-US" sz="1600" dirty="0">
                          <a:solidFill>
                            <a:schemeClr val="tx1"/>
                          </a:solidFill>
                        </a:rPr>
                        <a:t> team</a:t>
                      </a:r>
                    </a:p>
                  </a:txBody>
                  <a:tcPr marL="22209" marR="22209" marT="0" marB="0"/>
                </a:tc>
                <a:tc>
                  <a:txBody>
                    <a:bodyPr/>
                    <a:lstStyle/>
                    <a:p>
                      <a:pPr marL="0" marR="0" algn="ctr">
                        <a:lnSpc>
                          <a:spcPct val="100000"/>
                        </a:lnSpc>
                        <a:spcAft>
                          <a:spcPts val="800"/>
                        </a:spcAft>
                      </a:pPr>
                      <a:r>
                        <a:rPr lang="en-US" sz="1600" i="0" dirty="0"/>
                        <a:t>Hire more staff for Product Development Division or at least prevent attrition</a:t>
                      </a:r>
                    </a:p>
                  </a:txBody>
                  <a:tcPr marL="22209" marR="22209" marT="0" marB="0"/>
                </a:tc>
                <a:tc>
                  <a:txBody>
                    <a:bodyPr/>
                    <a:lstStyle/>
                    <a:p>
                      <a:pPr marL="0" marR="0" algn="ctr">
                        <a:lnSpc>
                          <a:spcPct val="100000"/>
                        </a:lnSpc>
                        <a:spcAft>
                          <a:spcPts val="800"/>
                        </a:spcAft>
                      </a:pPr>
                      <a:r>
                        <a:rPr lang="en-US" sz="1600" i="0" dirty="0">
                          <a:solidFill>
                            <a:schemeClr val="tx1"/>
                          </a:solidFill>
                        </a:rPr>
                        <a:t>Split Product Development Division, with about half the staff working on </a:t>
                      </a:r>
                      <a:r>
                        <a:rPr lang="en-US" sz="1600" i="0" dirty="0" err="1">
                          <a:solidFill>
                            <a:schemeClr val="tx1"/>
                          </a:solidFill>
                        </a:rPr>
                        <a:t>Tetromino</a:t>
                      </a:r>
                      <a:endParaRPr lang="en-US" sz="1600" i="0" dirty="0">
                        <a:solidFill>
                          <a:schemeClr val="tx1"/>
                        </a:solidFill>
                      </a:endParaRPr>
                    </a:p>
                  </a:txBody>
                  <a:tcPr marL="22209" marR="22209" marT="0" marB="0"/>
                </a:tc>
                <a:extLst>
                  <a:ext uri="{0D108BD9-81ED-4DB2-BD59-A6C34878D82A}">
                    <a16:rowId xmlns:a16="http://schemas.microsoft.com/office/drawing/2014/main" val="2060160695"/>
                  </a:ext>
                </a:extLst>
              </a:tr>
            </a:tbl>
          </a:graphicData>
        </a:graphic>
      </p:graphicFrame>
    </p:spTree>
    <p:extLst>
      <p:ext uri="{BB962C8B-B14F-4D97-AF65-F5344CB8AC3E}">
        <p14:creationId xmlns:p14="http://schemas.microsoft.com/office/powerpoint/2010/main" val="276442650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F1655BB-4931-1EB4-345D-30FB02096CB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EA4C407-8030-5024-4E2C-0CF0CAA9AEE5}"/>
              </a:ext>
            </a:extLst>
          </p:cNvPr>
          <p:cNvSpPr>
            <a:spLocks noGrp="1"/>
          </p:cNvSpPr>
          <p:nvPr>
            <p:ph type="title"/>
          </p:nvPr>
        </p:nvSpPr>
        <p:spPr>
          <a:xfrm>
            <a:off x="457200" y="76200"/>
            <a:ext cx="8229600" cy="1143000"/>
          </a:xfrm>
        </p:spPr>
        <p:txBody>
          <a:bodyPr>
            <a:normAutofit/>
          </a:bodyPr>
          <a:lstStyle/>
          <a:p>
            <a:r>
              <a:rPr lang="en-US" sz="3200" b="1" dirty="0"/>
              <a:t>Your Negotiation Process</a:t>
            </a:r>
          </a:p>
        </p:txBody>
      </p:sp>
      <p:sp>
        <p:nvSpPr>
          <p:cNvPr id="3" name="Content Placeholder 2">
            <a:extLst>
              <a:ext uri="{FF2B5EF4-FFF2-40B4-BE49-F238E27FC236}">
                <a16:creationId xmlns:a16="http://schemas.microsoft.com/office/drawing/2014/main" id="{0AEDAA8B-3A26-E65D-1BB4-D9F4C370A972}"/>
              </a:ext>
            </a:extLst>
          </p:cNvPr>
          <p:cNvSpPr>
            <a:spLocks noGrp="1"/>
          </p:cNvSpPr>
          <p:nvPr>
            <p:ph idx="1"/>
          </p:nvPr>
        </p:nvSpPr>
        <p:spPr>
          <a:xfrm>
            <a:off x="304800" y="1219200"/>
            <a:ext cx="8534400" cy="6858000"/>
          </a:xfrm>
        </p:spPr>
        <p:txBody>
          <a:bodyPr>
            <a:noAutofit/>
          </a:bodyPr>
          <a:lstStyle/>
          <a:p>
            <a:pPr>
              <a:spcAft>
                <a:spcPts val="2400"/>
              </a:spcAft>
              <a:buFont typeface="Symbol" panose="05050102010706020507" pitchFamily="18" charset="2"/>
              <a:buChar char=""/>
            </a:pPr>
            <a:r>
              <a:rPr lang="en-US" sz="2400" dirty="0">
                <a:effectLst/>
                <a:latin typeface="+mj-lt"/>
                <a:ea typeface="SimSun" panose="02010600030101010101" pitchFamily="2" charset="-122"/>
                <a:cs typeface="Times New Roman" panose="02020603050405020304" pitchFamily="18" charset="0"/>
              </a:rPr>
              <a:t>How was it negotiating in a team? </a:t>
            </a:r>
          </a:p>
          <a:p>
            <a:pPr>
              <a:spcAft>
                <a:spcPts val="2400"/>
              </a:spcAft>
              <a:buFont typeface="Symbol" panose="05050102010706020507" pitchFamily="18" charset="2"/>
              <a:buChar char=""/>
            </a:pPr>
            <a:r>
              <a:rPr lang="en-US" sz="2400" dirty="0">
                <a:effectLst/>
                <a:latin typeface="+mj-lt"/>
                <a:ea typeface="SimSun" panose="02010600030101010101" pitchFamily="2" charset="-122"/>
                <a:cs typeface="Times New Roman" panose="02020603050405020304" pitchFamily="18" charset="0"/>
              </a:rPr>
              <a:t>Were you ever misaligned with your teammate during the team on team negotiation? </a:t>
            </a:r>
          </a:p>
          <a:p>
            <a:pPr>
              <a:spcAft>
                <a:spcPts val="2400"/>
              </a:spcAft>
              <a:buFont typeface="Symbol" panose="05050102010706020507" pitchFamily="18" charset="2"/>
              <a:buChar char=""/>
            </a:pPr>
            <a:r>
              <a:rPr lang="en-US" sz="2400" dirty="0">
                <a:effectLst/>
                <a:latin typeface="+mj-lt"/>
                <a:ea typeface="SimSun" panose="02010600030101010101" pitchFamily="2" charset="-122"/>
                <a:cs typeface="Times New Roman" panose="02020603050405020304" pitchFamily="18" charset="0"/>
              </a:rPr>
              <a:t>Does anyone feel betrayed by their teammate?</a:t>
            </a:r>
          </a:p>
          <a:p>
            <a:pPr>
              <a:spcAft>
                <a:spcPts val="2400"/>
              </a:spcAft>
              <a:buFont typeface="Symbol" panose="05050102010706020507" pitchFamily="18" charset="2"/>
              <a:buChar char=""/>
            </a:pPr>
            <a:r>
              <a:rPr lang="en-US" sz="2400" dirty="0">
                <a:latin typeface="+mj-lt"/>
                <a:ea typeface="SimSun" panose="02010600030101010101" pitchFamily="2" charset="-122"/>
                <a:cs typeface="Times New Roman" panose="02020603050405020304" pitchFamily="18" charset="0"/>
              </a:rPr>
              <a:t>Did you have any side channel discussions? In person or by text?</a:t>
            </a:r>
          </a:p>
          <a:p>
            <a:pPr>
              <a:spcAft>
                <a:spcPts val="2400"/>
              </a:spcAft>
              <a:buFont typeface="Symbol" panose="05050102010706020507" pitchFamily="18" charset="2"/>
              <a:buChar char=""/>
            </a:pPr>
            <a:r>
              <a:rPr lang="en-US" sz="2400" dirty="0">
                <a:latin typeface="+mj-lt"/>
                <a:ea typeface="SimSun" panose="02010600030101010101" pitchFamily="2" charset="-122"/>
                <a:cs typeface="Times New Roman" panose="02020603050405020304" pitchFamily="18" charset="0"/>
              </a:rPr>
              <a:t>Did any coalitions form? Between whom and against whom?</a:t>
            </a:r>
          </a:p>
          <a:p>
            <a:pPr>
              <a:spcAft>
                <a:spcPts val="2400"/>
              </a:spcAft>
              <a:buFont typeface="Symbol" panose="05050102010706020507" pitchFamily="18" charset="2"/>
              <a:buChar char=""/>
            </a:pPr>
            <a:r>
              <a:rPr lang="en-US" sz="2400" dirty="0">
                <a:latin typeface="+mj-lt"/>
                <a:ea typeface="SimSun" panose="02010600030101010101" pitchFamily="2" charset="-122"/>
                <a:cs typeface="Times New Roman" panose="02020603050405020304" pitchFamily="18" charset="0"/>
              </a:rPr>
              <a:t>What did players do to try to get each other fired?</a:t>
            </a:r>
          </a:p>
          <a:p>
            <a:pPr>
              <a:spcAft>
                <a:spcPts val="2400"/>
              </a:spcAft>
              <a:buFont typeface="Symbol" panose="05050102010706020507" pitchFamily="18" charset="2"/>
              <a:buChar char=""/>
            </a:pPr>
            <a:r>
              <a:rPr lang="en-US" sz="2400" dirty="0">
                <a:effectLst/>
                <a:latin typeface="+mj-lt"/>
                <a:ea typeface="SimSun" panose="02010600030101010101" pitchFamily="2" charset="-122"/>
                <a:cs typeface="Times New Roman" panose="02020603050405020304" pitchFamily="18" charset="0"/>
              </a:rPr>
              <a:t>Who lied to whom about what?</a:t>
            </a:r>
          </a:p>
          <a:p>
            <a:pPr>
              <a:spcAft>
                <a:spcPts val="2400"/>
              </a:spcAft>
              <a:buFont typeface="Symbol" panose="05050102010706020507" pitchFamily="18" charset="2"/>
              <a:buChar char=""/>
            </a:pPr>
            <a:endParaRPr lang="en-US" sz="2400" dirty="0">
              <a:latin typeface="+mj-lt"/>
              <a:ea typeface="SimSun" panose="02010600030101010101" pitchFamily="2" charset="-122"/>
              <a:cs typeface="Times New Roman" panose="02020603050405020304" pitchFamily="18" charset="0"/>
            </a:endParaRPr>
          </a:p>
        </p:txBody>
      </p:sp>
    </p:spTree>
    <p:extLst>
      <p:ext uri="{BB962C8B-B14F-4D97-AF65-F5344CB8AC3E}">
        <p14:creationId xmlns:p14="http://schemas.microsoft.com/office/powerpoint/2010/main" val="76763536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946C487-62AF-A1F3-8919-1AFFBF3BA78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C8BDCF2-8219-A378-CDA3-ED96F6EE95FE}"/>
              </a:ext>
            </a:extLst>
          </p:cNvPr>
          <p:cNvSpPr>
            <a:spLocks noGrp="1"/>
          </p:cNvSpPr>
          <p:nvPr>
            <p:ph type="title"/>
          </p:nvPr>
        </p:nvSpPr>
        <p:spPr>
          <a:xfrm>
            <a:off x="457200" y="76200"/>
            <a:ext cx="8229600" cy="1143000"/>
          </a:xfrm>
        </p:spPr>
        <p:txBody>
          <a:bodyPr>
            <a:normAutofit/>
          </a:bodyPr>
          <a:lstStyle/>
          <a:p>
            <a:r>
              <a:rPr lang="en-US" sz="3200" b="1" dirty="0"/>
              <a:t>Your Outcomes: </a:t>
            </a:r>
            <a:r>
              <a:rPr lang="en-US" sz="3200" b="1" dirty="0" err="1"/>
              <a:t>Tetromino</a:t>
            </a:r>
            <a:endParaRPr lang="en-US" sz="3200" b="1" dirty="0"/>
          </a:p>
        </p:txBody>
      </p:sp>
      <p:sp>
        <p:nvSpPr>
          <p:cNvPr id="3" name="Content Placeholder 2">
            <a:extLst>
              <a:ext uri="{FF2B5EF4-FFF2-40B4-BE49-F238E27FC236}">
                <a16:creationId xmlns:a16="http://schemas.microsoft.com/office/drawing/2014/main" id="{74C7FA7C-E6DF-6674-9238-087D31C002E3}"/>
              </a:ext>
            </a:extLst>
          </p:cNvPr>
          <p:cNvSpPr>
            <a:spLocks noGrp="1"/>
          </p:cNvSpPr>
          <p:nvPr>
            <p:ph idx="1"/>
          </p:nvPr>
        </p:nvSpPr>
        <p:spPr>
          <a:xfrm>
            <a:off x="304800" y="1143000"/>
            <a:ext cx="8534400" cy="6858000"/>
          </a:xfrm>
        </p:spPr>
        <p:txBody>
          <a:bodyPr>
            <a:noAutofit/>
          </a:bodyPr>
          <a:lstStyle/>
          <a:p>
            <a:pPr marL="342900" marR="0" lvl="0" indent="-342900">
              <a:spcAft>
                <a:spcPts val="1800"/>
              </a:spcAft>
              <a:buFont typeface="Symbol" panose="05050102010706020507" pitchFamily="18" charset="2"/>
              <a:buChar char=""/>
            </a:pPr>
            <a:r>
              <a:rPr lang="en-US" sz="2400" dirty="0">
                <a:effectLst/>
                <a:latin typeface="+mj-lt"/>
                <a:ea typeface="SimSun" panose="02010600030101010101" pitchFamily="2" charset="-122"/>
                <a:cs typeface="Times New Roman" panose="02020603050405020304" pitchFamily="18" charset="0"/>
              </a:rPr>
              <a:t>Were you able to reach an agreement, or are you going to court?</a:t>
            </a:r>
            <a:endParaRPr lang="en-US" sz="2400" dirty="0">
              <a:latin typeface="+mj-lt"/>
              <a:ea typeface="SimSun" panose="02010600030101010101" pitchFamily="2" charset="-122"/>
              <a:cs typeface="Times New Roman" panose="02020603050405020304" pitchFamily="18" charset="0"/>
            </a:endParaRPr>
          </a:p>
          <a:p>
            <a:pPr marL="342900" marR="0" lvl="0" indent="-342900">
              <a:spcAft>
                <a:spcPts val="1800"/>
              </a:spcAft>
              <a:buFont typeface="Symbol" panose="05050102010706020507" pitchFamily="18" charset="2"/>
              <a:buChar char=""/>
            </a:pPr>
            <a:r>
              <a:rPr lang="en-US" sz="2400" dirty="0">
                <a:latin typeface="+mj-lt"/>
                <a:ea typeface="SimSun" panose="02010600030101010101" pitchFamily="2" charset="-122"/>
                <a:cs typeface="Times New Roman" panose="02020603050405020304" pitchFamily="18" charset="0"/>
              </a:rPr>
              <a:t>If you reached a deal, how are you splitting the revenue? Between the company and creators? Between the two creators?</a:t>
            </a:r>
          </a:p>
          <a:p>
            <a:pPr>
              <a:spcAft>
                <a:spcPts val="1800"/>
              </a:spcAft>
              <a:buFont typeface="Symbol" panose="05050102010706020507" pitchFamily="18" charset="2"/>
              <a:buChar char=""/>
            </a:pPr>
            <a:r>
              <a:rPr lang="en-US" sz="2400" dirty="0">
                <a:latin typeface="+mj-lt"/>
                <a:ea typeface="SimSun" panose="02010600030101010101" pitchFamily="2" charset="-122"/>
                <a:cs typeface="Times New Roman" panose="02020603050405020304" pitchFamily="18" charset="0"/>
              </a:rPr>
              <a:t>Were </a:t>
            </a:r>
            <a:r>
              <a:rPr lang="en-US" sz="2400" dirty="0" err="1">
                <a:latin typeface="+mj-lt"/>
                <a:ea typeface="SimSun" panose="02010600030101010101" pitchFamily="2" charset="-122"/>
                <a:cs typeface="Times New Roman" panose="02020603050405020304" pitchFamily="18" charset="0"/>
              </a:rPr>
              <a:t>Bodana</a:t>
            </a:r>
            <a:r>
              <a:rPr lang="en-US" sz="2400" dirty="0">
                <a:latin typeface="+mj-lt"/>
                <a:ea typeface="SimSun" panose="02010600030101010101" pitchFamily="2" charset="-122"/>
                <a:cs typeface="Times New Roman" panose="02020603050405020304" pitchFamily="18" charset="0"/>
              </a:rPr>
              <a:t> or Anastasia fired? If yes, now or after the game is delivered? Did they quit? If they stayed, with a promotion?</a:t>
            </a:r>
          </a:p>
          <a:p>
            <a:pPr>
              <a:spcAft>
                <a:spcPts val="1800"/>
              </a:spcAft>
              <a:buFont typeface="Symbol" panose="05050102010706020507" pitchFamily="18" charset="2"/>
              <a:buChar char=""/>
            </a:pPr>
            <a:r>
              <a:rPr lang="en-US" sz="2400" dirty="0">
                <a:effectLst/>
                <a:latin typeface="+mj-lt"/>
                <a:ea typeface="SimSun" panose="02010600030101010101" pitchFamily="2" charset="-122"/>
                <a:cs typeface="Times New Roman" panose="02020603050405020304" pitchFamily="18" charset="0"/>
              </a:rPr>
              <a:t>How many employees were transferred from the Product Development Division to </a:t>
            </a:r>
            <a:r>
              <a:rPr lang="en-US" sz="2400" dirty="0">
                <a:latin typeface="+mj-lt"/>
                <a:ea typeface="SimSun" panose="02010600030101010101" pitchFamily="2" charset="-122"/>
                <a:cs typeface="Times New Roman" panose="02020603050405020304" pitchFamily="18" charset="0"/>
              </a:rPr>
              <a:t>a new </a:t>
            </a:r>
            <a:r>
              <a:rPr lang="en-US" sz="2400" dirty="0" err="1">
                <a:latin typeface="+mj-lt"/>
                <a:ea typeface="SimSun" panose="02010600030101010101" pitchFamily="2" charset="-122"/>
                <a:cs typeface="Times New Roman" panose="02020603050405020304" pitchFamily="18" charset="0"/>
              </a:rPr>
              <a:t>Tetromino</a:t>
            </a:r>
            <a:r>
              <a:rPr lang="en-US" sz="2400" dirty="0">
                <a:latin typeface="+mj-lt"/>
                <a:ea typeface="SimSun" panose="02010600030101010101" pitchFamily="2" charset="-122"/>
                <a:cs typeface="Times New Roman" panose="02020603050405020304" pitchFamily="18" charset="0"/>
              </a:rPr>
              <a:t> team? </a:t>
            </a:r>
          </a:p>
          <a:p>
            <a:pPr>
              <a:spcAft>
                <a:spcPts val="1800"/>
              </a:spcAft>
              <a:buFont typeface="Symbol" panose="05050102010706020507" pitchFamily="18" charset="2"/>
              <a:buChar char=""/>
            </a:pPr>
            <a:r>
              <a:rPr lang="en-US" sz="2400" dirty="0">
                <a:latin typeface="+mj-lt"/>
                <a:ea typeface="SimSun" panose="02010600030101010101" pitchFamily="2" charset="-122"/>
                <a:cs typeface="Times New Roman" panose="02020603050405020304" pitchFamily="18" charset="0"/>
              </a:rPr>
              <a:t>Did Cyril quit? Fired by Dmitry? Now or after </a:t>
            </a:r>
            <a:r>
              <a:rPr lang="en-US" sz="2400" dirty="0" err="1">
                <a:latin typeface="+mj-lt"/>
                <a:ea typeface="SimSun" panose="02010600030101010101" pitchFamily="2" charset="-122"/>
                <a:cs typeface="Times New Roman" panose="02020603050405020304" pitchFamily="18" charset="0"/>
              </a:rPr>
              <a:t>NeuroVox</a:t>
            </a:r>
            <a:r>
              <a:rPr lang="en-US" sz="2400" dirty="0">
                <a:latin typeface="+mj-lt"/>
                <a:ea typeface="SimSun" panose="02010600030101010101" pitchFamily="2" charset="-122"/>
                <a:cs typeface="Times New Roman" panose="02020603050405020304" pitchFamily="18" charset="0"/>
              </a:rPr>
              <a:t> is delivered?</a:t>
            </a:r>
          </a:p>
          <a:p>
            <a:pPr>
              <a:spcAft>
                <a:spcPts val="1800"/>
              </a:spcAft>
              <a:buFont typeface="Symbol" panose="05050102010706020507" pitchFamily="18" charset="2"/>
              <a:buChar char=""/>
            </a:pPr>
            <a:r>
              <a:rPr lang="en-US" sz="2400" dirty="0">
                <a:effectLst/>
                <a:latin typeface="+mj-lt"/>
                <a:ea typeface="SimSun" panose="02010600030101010101" pitchFamily="2" charset="-122"/>
                <a:cs typeface="Times New Roman" panose="02020603050405020304" pitchFamily="18" charset="0"/>
              </a:rPr>
              <a:t>Any other aspects of your negotiation outcome worth sharing?</a:t>
            </a:r>
            <a:r>
              <a:rPr lang="en-US" sz="2400" dirty="0">
                <a:latin typeface="+mj-lt"/>
                <a:ea typeface="SimSun" panose="02010600030101010101" pitchFamily="2" charset="-122"/>
                <a:cs typeface="Times New Roman" panose="02020603050405020304" pitchFamily="18" charset="0"/>
              </a:rPr>
              <a:t> </a:t>
            </a:r>
          </a:p>
        </p:txBody>
      </p:sp>
    </p:spTree>
    <p:extLst>
      <p:ext uri="{BB962C8B-B14F-4D97-AF65-F5344CB8AC3E}">
        <p14:creationId xmlns:p14="http://schemas.microsoft.com/office/powerpoint/2010/main" val="387296558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onception personnalisé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Gallery</Template>
  <TotalTime>11895</TotalTime>
  <Words>7355</Words>
  <Application>Microsoft Office PowerPoint</Application>
  <PresentationFormat>On-screen Show (4:3)</PresentationFormat>
  <Paragraphs>506</Paragraphs>
  <Slides>24</Slides>
  <Notes>24</Notes>
  <HiddenSlides>0</HiddenSlides>
  <MMClips>0</MMClips>
  <ScaleCrop>false</ScaleCrop>
  <HeadingPairs>
    <vt:vector size="6" baseType="variant">
      <vt:variant>
        <vt:lpstr>Fonts Used</vt:lpstr>
      </vt:variant>
      <vt:variant>
        <vt:i4>12</vt:i4>
      </vt:variant>
      <vt:variant>
        <vt:lpstr>Theme</vt:lpstr>
      </vt:variant>
      <vt:variant>
        <vt:i4>2</vt:i4>
      </vt:variant>
      <vt:variant>
        <vt:lpstr>Slide Titles</vt:lpstr>
      </vt:variant>
      <vt:variant>
        <vt:i4>24</vt:i4>
      </vt:variant>
    </vt:vector>
  </HeadingPairs>
  <TitlesOfParts>
    <vt:vector size="38" baseType="lpstr">
      <vt:lpstr>SimSun</vt:lpstr>
      <vt:lpstr>Aptos</vt:lpstr>
      <vt:lpstr>arial</vt:lpstr>
      <vt:lpstr>arial</vt:lpstr>
      <vt:lpstr>Calibri</vt:lpstr>
      <vt:lpstr>Cambria</vt:lpstr>
      <vt:lpstr>Google Sans</vt:lpstr>
      <vt:lpstr>Nexus Sans Pro</vt:lpstr>
      <vt:lpstr>Roboto</vt:lpstr>
      <vt:lpstr>Roboto Slab</vt:lpstr>
      <vt:lpstr>Symbol</vt:lpstr>
      <vt:lpstr>Times New Roman</vt:lpstr>
      <vt:lpstr>Office Theme</vt:lpstr>
      <vt:lpstr>Conception personnalisée</vt:lpstr>
      <vt:lpstr>Tetromino</vt:lpstr>
      <vt:lpstr>PowerPoint Presentation</vt:lpstr>
      <vt:lpstr>PowerPoint Presentation</vt:lpstr>
      <vt:lpstr>PowerPoint Presentation</vt:lpstr>
      <vt:lpstr>PowerPoint Presentation</vt:lpstr>
      <vt:lpstr>PowerPoint Presentation</vt:lpstr>
      <vt:lpstr>PowerPoint Presentation</vt:lpstr>
      <vt:lpstr>Your Negotiation Process</vt:lpstr>
      <vt:lpstr>Your Outcomes: Tetromino</vt:lpstr>
      <vt:lpstr>Possible win-win outcome</vt:lpstr>
      <vt:lpstr>The true story</vt:lpstr>
      <vt:lpstr>PowerPoint Presentation</vt:lpstr>
      <vt:lpstr>The true story</vt:lpstr>
      <vt:lpstr>What Happened Next in Real Life?</vt:lpstr>
      <vt:lpstr>What Happened Next in Real Life?</vt:lpstr>
      <vt:lpstr>What Happened Next in Real Life?</vt:lpstr>
      <vt:lpstr>What Happened Next in Real Life?</vt:lpstr>
      <vt:lpstr>What Happened Next in Real Life?</vt:lpstr>
      <vt:lpstr>What Happened Next in Real Life?</vt:lpstr>
      <vt:lpstr>What Happened Next in Real Life?</vt:lpstr>
      <vt:lpstr>What Happened Next in Real Life?</vt:lpstr>
      <vt:lpstr>What Happened Next in Real Life?</vt:lpstr>
      <vt:lpstr>What Happened Next in Real Life?</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Arm Exercise</dc:title>
  <dc:creator>Eric Uhlmann</dc:creator>
  <cp:lastModifiedBy>SHIKHOVA Larisa</cp:lastModifiedBy>
  <cp:revision>876</cp:revision>
  <dcterms:created xsi:type="dcterms:W3CDTF">2015-07-05T00:50:19Z</dcterms:created>
  <dcterms:modified xsi:type="dcterms:W3CDTF">2025-05-20T08:19:05Z</dcterms:modified>
</cp:coreProperties>
</file>