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386" r:id="rId3"/>
    <p:sldId id="618" r:id="rId4"/>
    <p:sldId id="2265" r:id="rId5"/>
    <p:sldId id="628" r:id="rId6"/>
    <p:sldId id="2269" r:id="rId7"/>
    <p:sldId id="2270" r:id="rId8"/>
    <p:sldId id="2303" r:id="rId9"/>
    <p:sldId id="2271" r:id="rId10"/>
    <p:sldId id="651" r:id="rId11"/>
    <p:sldId id="687" r:id="rId12"/>
    <p:sldId id="2280" r:id="rId13"/>
    <p:sldId id="2300" r:id="rId14"/>
    <p:sldId id="2326" r:id="rId15"/>
    <p:sldId id="2299" r:id="rId16"/>
    <p:sldId id="2301" r:id="rId17"/>
    <p:sldId id="2302" r:id="rId18"/>
    <p:sldId id="2194" r:id="rId19"/>
    <p:sldId id="2291" r:id="rId20"/>
    <p:sldId id="2286" r:id="rId21"/>
    <p:sldId id="664" r:id="rId22"/>
    <p:sldId id="2295" r:id="rId23"/>
    <p:sldId id="487" r:id="rId24"/>
    <p:sldId id="2294" r:id="rId25"/>
    <p:sldId id="2296" r:id="rId26"/>
    <p:sldId id="2304" r:id="rId27"/>
    <p:sldId id="2325" r:id="rId28"/>
    <p:sldId id="2324" r:id="rId29"/>
    <p:sldId id="2319" r:id="rId30"/>
    <p:sldId id="2320" r:id="rId31"/>
    <p:sldId id="661" r:id="rId32"/>
    <p:sldId id="435" r:id="rId33"/>
    <p:sldId id="658" r:id="rId34"/>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SHEN Bart" initials="Y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04836-C27A-4C20-BECA-118CC46F9FE8}" v="1" dt="2024-06-10T08:10:28.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0" autoAdjust="0"/>
    <p:restoredTop sz="92384" autoAdjust="0"/>
  </p:normalViewPr>
  <p:slideViewPr>
    <p:cSldViewPr>
      <p:cViewPr varScale="1">
        <p:scale>
          <a:sx n="73" d="100"/>
          <a:sy n="73" d="100"/>
        </p:scale>
        <p:origin x="147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172" d="100"/>
          <a:sy n="172" d="100"/>
        </p:scale>
        <p:origin x="531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C304836-C27A-4C20-BECA-118CC46F9FE8}"/>
    <pc:docChg chg="addSld delSld modSld sldOrd">
      <pc:chgData name="LESCALLIER TRAQUET Emilie" userId="ab01feba-5c92-4a33-8ccf-08c553084b8f" providerId="ADAL" clId="{2C304836-C27A-4C20-BECA-118CC46F9FE8}" dt="2024-06-10T08:11:41.204" v="69" actId="20577"/>
      <pc:docMkLst>
        <pc:docMk/>
      </pc:docMkLst>
      <pc:sldChg chg="modSp add mod">
        <pc:chgData name="LESCALLIER TRAQUET Emilie" userId="ab01feba-5c92-4a33-8ccf-08c553084b8f" providerId="ADAL" clId="{2C304836-C27A-4C20-BECA-118CC46F9FE8}" dt="2024-06-10T08:11:41.204" v="69" actId="20577"/>
        <pc:sldMkLst>
          <pc:docMk/>
          <pc:sldMk cId="1409809371" sldId="386"/>
        </pc:sldMkLst>
        <pc:spChg chg="mod">
          <ac:chgData name="LESCALLIER TRAQUET Emilie" userId="ab01feba-5c92-4a33-8ccf-08c553084b8f" providerId="ADAL" clId="{2C304836-C27A-4C20-BECA-118CC46F9FE8}" dt="2024-06-10T08:10:40.847" v="34" actId="20577"/>
          <ac:spMkLst>
            <pc:docMk/>
            <pc:sldMk cId="1409809371" sldId="386"/>
            <ac:spMk id="5" creationId="{95B59985-71BB-39B0-A25D-A79F4455D554}"/>
          </ac:spMkLst>
        </pc:spChg>
        <pc:spChg chg="mod">
          <ac:chgData name="LESCALLIER TRAQUET Emilie" userId="ab01feba-5c92-4a33-8ccf-08c553084b8f" providerId="ADAL" clId="{2C304836-C27A-4C20-BECA-118CC46F9FE8}" dt="2024-06-10T08:11:41.204" v="69" actId="20577"/>
          <ac:spMkLst>
            <pc:docMk/>
            <pc:sldMk cId="1409809371" sldId="386"/>
            <ac:spMk id="7" creationId="{A8F4ADC1-E06A-AFED-D132-7A0D134CB25A}"/>
          </ac:spMkLst>
        </pc:spChg>
      </pc:sldChg>
      <pc:sldChg chg="new del ord">
        <pc:chgData name="LESCALLIER TRAQUET Emilie" userId="ab01feba-5c92-4a33-8ccf-08c553084b8f" providerId="ADAL" clId="{2C304836-C27A-4C20-BECA-118CC46F9FE8}" dt="2024-06-10T08:10:29.946" v="4" actId="47"/>
        <pc:sldMkLst>
          <pc:docMk/>
          <pc:sldMk cId="2086118157" sldId="2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did it go negotiating with a teammate?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r>
              <a:rPr lang="fr-FR" sz="1200" b="0" kern="1200" baseline="0" dirty="0">
                <a:solidFill>
                  <a:schemeClr val="tx1"/>
                </a:solidFill>
                <a:effectLst/>
                <a:latin typeface="+mn-lt"/>
                <a:ea typeface="+mn-ea"/>
                <a:cs typeface="+mn-cs"/>
              </a:rPr>
              <a:t> </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endParaRPr lang="en-US" u="sng"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356043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are two fundamental challenges when negotiating in a team. </a:t>
            </a:r>
          </a:p>
          <a:p>
            <a:endParaRPr lang="en-SG" dirty="0"/>
          </a:p>
          <a:p>
            <a:r>
              <a:rPr lang="en-SG" sz="1200" i="0" dirty="0"/>
              <a:t>First, </a:t>
            </a:r>
            <a:r>
              <a:rPr lang="en-SG" sz="1200" i="1" dirty="0"/>
              <a:t>information asymmetrie</a:t>
            </a:r>
            <a:r>
              <a:rPr lang="en-SG" sz="1200" dirty="0"/>
              <a:t>s: Members of the same team may have unique information they need to combine to choose the right strategy</a:t>
            </a:r>
          </a:p>
          <a:p>
            <a:endParaRPr lang="en-SG" sz="1200" dirty="0"/>
          </a:p>
          <a:p>
            <a:r>
              <a:rPr lang="en-SG" sz="1200" i="0" dirty="0"/>
              <a:t>Second, </a:t>
            </a:r>
            <a:r>
              <a:rPr lang="en-SG" sz="1200" i="1" dirty="0"/>
              <a:t>goal asymmetries</a:t>
            </a:r>
            <a:r>
              <a:rPr lang="en-SG" sz="1200" dirty="0"/>
              <a:t>: Teammates may have different underlying interests and agendas going into the negotiation.</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20748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details, let’s think about M&amp;A first.</a:t>
            </a:r>
          </a:p>
          <a:p>
            <a:endParaRPr lang="en-US" dirty="0"/>
          </a:p>
          <a:p>
            <a:r>
              <a:rPr lang="en-US" dirty="0"/>
              <a:t>To begin with, why do companies do M&amp;As? While there are many different motives, the most common one is that the two companies find each other’s business “attractive.” Such attractiveness arises from many different forms: Sometimes it’s the product. Sometimes it’s the production lines. Sometimes it’s the logistics… In the language of M&amp;As, we call such mutually beneficial compatibility “synergies.” The point of M&amp;A is to capitalize on such potential synergies---to make it realize in the form of future cash flows.</a:t>
            </a:r>
          </a:p>
          <a:p>
            <a:endParaRPr lang="en-US" dirty="0"/>
          </a:p>
          <a:p>
            <a:r>
              <a:rPr lang="en-US" dirty="0"/>
              <a:t>Back to </a:t>
            </a:r>
            <a:r>
              <a:rPr lang="en-US" dirty="0" err="1"/>
              <a:t>Surfsub</a:t>
            </a:r>
            <a:r>
              <a:rPr lang="en-US" dirty="0"/>
              <a:t> and </a:t>
            </a:r>
            <a:r>
              <a:rPr lang="en-US" dirty="0" err="1"/>
              <a:t>BojinWaves</a:t>
            </a:r>
            <a:r>
              <a:rPr lang="en-US" dirty="0"/>
              <a:t>. What are the synergies? Where do they come from? It is quite important to understand this before going to an M&amp;A meeting. Otherwise, you will not know what you are buying or selling.</a:t>
            </a:r>
          </a:p>
          <a:p>
            <a:endParaRPr lang="en-US" dirty="0"/>
          </a:p>
          <a:p>
            <a:r>
              <a:rPr lang="en-US" dirty="0"/>
              <a:t>There are many different aspects of the synergies here. Just to give some examples. </a:t>
            </a:r>
            <a:r>
              <a:rPr lang="en-US" dirty="0" err="1"/>
              <a:t>Surfsub</a:t>
            </a:r>
            <a:r>
              <a:rPr lang="en-US" dirty="0"/>
              <a:t> wants to expand into the Asian market but doing so is costly. Among others, it requires more production capacity and better logistics for distribution, not to mention the marketing needed to open up this new territory. Joining with </a:t>
            </a:r>
            <a:r>
              <a:rPr lang="en-US" dirty="0" err="1"/>
              <a:t>BojinWaves</a:t>
            </a:r>
            <a:r>
              <a:rPr lang="en-US" dirty="0"/>
              <a:t> will make such expansion more plausible from these angles.</a:t>
            </a:r>
          </a:p>
          <a:p>
            <a:endParaRPr lang="en-US" dirty="0"/>
          </a:p>
          <a:p>
            <a:r>
              <a:rPr lang="en-US" i="1" u="sng" dirty="0"/>
              <a:t>[Note:</a:t>
            </a:r>
            <a:r>
              <a:rPr lang="en-US" i="1" dirty="0"/>
              <a:t> One can also talk about the synergy in terms of </a:t>
            </a:r>
            <a:r>
              <a:rPr lang="en-US" i="1" dirty="0" err="1"/>
              <a:t>BojinWaves</a:t>
            </a:r>
            <a:r>
              <a:rPr lang="en-US" i="1" dirty="0"/>
              <a:t>’ benefit of having some more greenness in their brands. Doing so, however, will likely lengthen the discussion as the values of such greenness are not directly accounted for in the valuation of the deal below. This is for a reason: We are acquiring / selling </a:t>
            </a:r>
            <a:r>
              <a:rPr lang="en-US" i="1" dirty="0" err="1"/>
              <a:t>Surfsub</a:t>
            </a:r>
            <a:r>
              <a:rPr lang="en-US" i="1" dirty="0"/>
              <a:t>. So ultimately what matters is the value changes that tie directly to </a:t>
            </a:r>
            <a:r>
              <a:rPr lang="en-US" i="1" dirty="0" err="1"/>
              <a:t>Surfsub</a:t>
            </a:r>
            <a:r>
              <a:rPr lang="en-US" i="1" dirty="0"/>
              <a:t>. These are the first-order things. In general, it is advisable to go very light on the green things but focus more on the expansion synergies.]</a:t>
            </a:r>
          </a:p>
          <a:p>
            <a:endParaRPr lang="en-US" i="0" dirty="0"/>
          </a:p>
          <a:p>
            <a:r>
              <a:rPr lang="en-US" i="0" dirty="0"/>
              <a:t>Now that we have seen the potential synergies, let’s ask what are the reservation values.</a:t>
            </a:r>
          </a:p>
          <a:p>
            <a:r>
              <a:rPr lang="en-US" i="0" dirty="0"/>
              <a:t>How much does </a:t>
            </a:r>
            <a:r>
              <a:rPr lang="en-US" i="0" dirty="0" err="1"/>
              <a:t>Surfsub</a:t>
            </a:r>
            <a:r>
              <a:rPr lang="en-US" i="0" dirty="0"/>
              <a:t> want to sell for? Of course, the higher the better! But is there a lower bound? Yes! </a:t>
            </a:r>
            <a:r>
              <a:rPr lang="en-US" i="0" dirty="0" err="1"/>
              <a:t>Surfsub</a:t>
            </a:r>
            <a:r>
              <a:rPr lang="en-US" i="0" dirty="0"/>
              <a:t> should not sell for less than what it is right now---its stand-alone value. Does this make intuitive sense? What if the buyer only bids to pay less than the stand-alone value? You should just hold on because doing so gives you at least this much of the stand-alone value. (Or you can turn around and ask who’s willing to pay at least this much and with sharks like PEs and VCs there will be a lot of buyers willing to pay such a stand-alone value.)</a:t>
            </a:r>
          </a:p>
          <a:p>
            <a:r>
              <a:rPr lang="en-US" i="0" dirty="0"/>
              <a:t>Likewise, how much dose </a:t>
            </a:r>
            <a:r>
              <a:rPr lang="en-US" i="0" dirty="0" err="1"/>
              <a:t>BojinWaves</a:t>
            </a:r>
            <a:r>
              <a:rPr lang="en-US" i="0" dirty="0"/>
              <a:t> want to pay? Of course, as little as possible. But is there an upper bound? Yes! </a:t>
            </a:r>
            <a:r>
              <a:rPr lang="en-US" i="0" dirty="0" err="1"/>
              <a:t>BojinWaves</a:t>
            </a:r>
            <a:r>
              <a:rPr lang="en-US" i="0" dirty="0"/>
              <a:t> should not pay more than “the total package’s worth”-–the stand-alone value plus the synergies. Paying more than that would be negative NPVs.</a:t>
            </a:r>
          </a:p>
          <a:p>
            <a:endParaRPr lang="en-US" i="0" dirty="0"/>
          </a:p>
          <a:p>
            <a:r>
              <a:rPr lang="en-US" i="0" dirty="0"/>
              <a:t>We haven’t done the calculations but intuitively you should be able to see that in order for a deal to happen, the seller’s reservation value must be lower than the buyer’s reservation value. (Show the graph.)</a:t>
            </a:r>
          </a:p>
          <a:p>
            <a:r>
              <a:rPr lang="en-US" i="0" dirty="0"/>
              <a:t>What if this is not true? Then no deal is possible.</a:t>
            </a:r>
          </a:p>
          <a:p>
            <a:r>
              <a:rPr lang="en-US" i="0" dirty="0"/>
              <a:t>What do we call the difference? ZOPA.</a:t>
            </a:r>
          </a:p>
          <a:p>
            <a:r>
              <a:rPr lang="en-US" i="0" dirty="0"/>
              <a:t>In the context of M&amp;As, there is another name for ZOPA. What is it? Quantitatively how much is the ZOPA? It’s exactly the value of the synergies!</a:t>
            </a:r>
          </a:p>
          <a:p>
            <a:endParaRPr lang="en-US" i="0" dirty="0"/>
          </a:p>
          <a:p>
            <a:r>
              <a:rPr lang="en-US" i="0" dirty="0"/>
              <a:t>Next let’s try to put some numbers on these reservation values, the synergies, and the ZOPA.</a:t>
            </a:r>
          </a:p>
        </p:txBody>
      </p:sp>
      <p:sp>
        <p:nvSpPr>
          <p:cNvPr id="4" name="Slide Number Placeholder 3"/>
          <p:cNvSpPr>
            <a:spLocks noGrp="1"/>
          </p:cNvSpPr>
          <p:nvPr>
            <p:ph type="sldNum" sz="quarter" idx="5"/>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89460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review of what you should have learned in finance about valuing a company.</a:t>
            </a:r>
          </a:p>
          <a:p>
            <a:endParaRPr lang="en-US" dirty="0"/>
          </a:p>
          <a:p>
            <a:r>
              <a:rPr lang="en-US" dirty="0"/>
              <a:t>In general, we need two types of “ingredients.”</a:t>
            </a:r>
          </a:p>
          <a:p>
            <a:r>
              <a:rPr lang="en-US" dirty="0"/>
              <a:t>One is the free cash flows, or more precisely the current forecasts of future FCFs. These are basically the pure cash that your company is expected to generate from its future operations.</a:t>
            </a:r>
          </a:p>
          <a:p>
            <a:r>
              <a:rPr lang="en-US" dirty="0"/>
              <a:t>Since these are the values in the future, we cannot directly add them up – comparing one dollar today to one dollar tomorrow is in general not meaningful, just like comparing one US$ with one SG$. We need to convert them into the same “currency.” The standard choice is to convert the money all back to today and to do so, we need the discount rate (the exchange rate between the future and today). This is our second ingredient.</a:t>
            </a:r>
          </a:p>
          <a:p>
            <a:endParaRPr lang="en-US" dirty="0"/>
          </a:p>
          <a:p>
            <a:r>
              <a:rPr lang="en-US" dirty="0"/>
              <a:t>Once these two ingredients are found, we can then cook up the company value according to the DCF recipe.</a:t>
            </a:r>
          </a:p>
          <a:p>
            <a:r>
              <a:rPr lang="en-US" dirty="0"/>
              <a:t>I am sure most of you still recognize this equation. It is basically discounting each future FCF back to today and then summing them up to get the company’s enterprise value-—basically what it is worth today.</a:t>
            </a:r>
          </a:p>
          <a:p>
            <a:endParaRPr lang="en-US" dirty="0"/>
          </a:p>
          <a:p>
            <a:r>
              <a:rPr lang="en-US" dirty="0"/>
              <a:t>In case you are wondering, the last term is the present value formula for a growing perpetuity. Typically we forecast only for a short horizon, like T years in this formula. Forecasts going beyond this horizon will be very inaccurate anyway. So instead of focusing on such long-horizon forecasts, we assume that the company will continue to grow, after year T, at a rate of g. The last term in the equation is a summary of the such long-horizon future in dollars today.</a:t>
            </a:r>
          </a:p>
          <a:p>
            <a:endParaRPr lang="en-US" dirty="0"/>
          </a:p>
          <a:p>
            <a:r>
              <a:rPr lang="en-US" dirty="0"/>
              <a:t>So do you have these information in the case?</a:t>
            </a:r>
          </a:p>
        </p:txBody>
      </p:sp>
      <p:sp>
        <p:nvSpPr>
          <p:cNvPr id="4" name="Slide Number Placeholder 3"/>
          <p:cNvSpPr>
            <a:spLocks noGrp="1"/>
          </p:cNvSpPr>
          <p:nvPr>
            <p:ph type="sldNum" sz="quarter" idx="5"/>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38867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easy piece of the ingredients to locate in the case.</a:t>
            </a:r>
          </a:p>
          <a:p>
            <a:r>
              <a:rPr lang="en-US" dirty="0"/>
              <a:t>In each team, one of the two roles has the information about </a:t>
            </a:r>
            <a:r>
              <a:rPr lang="en-US" dirty="0" err="1"/>
              <a:t>Surfsub</a:t>
            </a:r>
            <a:r>
              <a:rPr lang="en-US" dirty="0"/>
              <a:t> as a standalone company and the other role has the information about synergies.</a:t>
            </a:r>
          </a:p>
          <a:p>
            <a:r>
              <a:rPr lang="en-US" dirty="0"/>
              <a:t>For example, Francine in the Australian team knows the stand-alone FCFs and Sarah knows the impact of the synergies. In the Chinese team, </a:t>
            </a:r>
            <a:r>
              <a:rPr lang="en-US" dirty="0" err="1"/>
              <a:t>Jiayi</a:t>
            </a:r>
            <a:r>
              <a:rPr lang="en-US" dirty="0"/>
              <a:t> knows the stand-alone FCFs and </a:t>
            </a:r>
            <a:r>
              <a:rPr lang="en-US" dirty="0" err="1"/>
              <a:t>Ruiyan</a:t>
            </a:r>
            <a:r>
              <a:rPr lang="en-US" dirty="0"/>
              <a:t> knows the synergies.</a:t>
            </a:r>
          </a:p>
          <a:p>
            <a:endParaRPr lang="en-US" dirty="0"/>
          </a:p>
          <a:p>
            <a:r>
              <a:rPr lang="en-US" dirty="0"/>
              <a:t>Did you manage to pool this information?</a:t>
            </a:r>
          </a:p>
        </p:txBody>
      </p:sp>
      <p:sp>
        <p:nvSpPr>
          <p:cNvPr id="4" name="Slide Number Placeholder 3"/>
          <p:cNvSpPr>
            <a:spLocks noGrp="1"/>
          </p:cNvSpPr>
          <p:nvPr>
            <p:ph type="sldNum" sz="quarter" idx="5"/>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111318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ingredient might be the more tricky one of the two. Indeed, what did you use? Why?</a:t>
            </a:r>
          </a:p>
          <a:p>
            <a:endParaRPr lang="en-US" dirty="0"/>
          </a:p>
          <a:p>
            <a:r>
              <a:rPr lang="en-US" dirty="0"/>
              <a:t>Let’s discuss a bit what the correct discount rate **should** reflect.</a:t>
            </a:r>
          </a:p>
          <a:p>
            <a:r>
              <a:rPr lang="en-US" dirty="0"/>
              <a:t>Many of you should remember the reason we need to discount the future cash flows is it’s an adjustment for the time value of money. But there is something more to it.</a:t>
            </a:r>
          </a:p>
          <a:p>
            <a:r>
              <a:rPr lang="en-US" dirty="0"/>
              <a:t>Imagine you are a loan officer at a bank and in front of you are two loan applications, one from a startup focusing on crypto and its derivatives trading and the other from a startup for food delivery. Intuitively which loan application will you give a higher or lower rate – if you accept both? Why?</a:t>
            </a:r>
          </a:p>
          <a:p>
            <a:endParaRPr lang="en-US" dirty="0"/>
          </a:p>
          <a:p>
            <a:r>
              <a:rPr lang="en-US" dirty="0"/>
              <a:t>It’s not difficult to see that the crypto startup is likely to be much riskier than the food delivery (especially in the recent year or two, as delivery has become a staple during lockdowns). Exactly because of such risks, you will likely end up charging a much higher rate for the crypto startup – so high that you might want to reject it as you know it won’t be able to afford it. So apart from the time value of your money, a critical factor in determining the appropriate discount rate is an assessment of the nature of the business for which the money will be used.</a:t>
            </a:r>
          </a:p>
          <a:p>
            <a:endParaRPr lang="en-US" dirty="0"/>
          </a:p>
          <a:p>
            <a:r>
              <a:rPr lang="en-US" dirty="0"/>
              <a:t>Back to the case. The key question is then how risky the business of surfing or surfboards is. Do we have such information?</a:t>
            </a:r>
          </a:p>
          <a:p>
            <a:r>
              <a:rPr lang="en-US" dirty="0"/>
              <a:t>Indeed, in </a:t>
            </a:r>
            <a:r>
              <a:rPr lang="en-US" dirty="0" err="1"/>
              <a:t>Exhibt</a:t>
            </a:r>
            <a:r>
              <a:rPr lang="en-US" dirty="0"/>
              <a:t> 1 of Sarah or </a:t>
            </a:r>
            <a:r>
              <a:rPr lang="en-US" dirty="0" err="1"/>
              <a:t>Ruiyan</a:t>
            </a:r>
            <a:r>
              <a:rPr lang="en-US" dirty="0"/>
              <a:t>, the last line about the risks of the surfing business is critical. Such pureplay companies should be subject to a 9.3% p.a. discount rate (or cost of capital). This is the rate to use here.</a:t>
            </a:r>
          </a:p>
          <a:p>
            <a:r>
              <a:rPr lang="en-US" dirty="0"/>
              <a:t>Note in particular the note says such risks remains the same unchanged for the synergies, meaning it is the same as what the stand-alone </a:t>
            </a:r>
            <a:r>
              <a:rPr lang="en-US" dirty="0" err="1"/>
              <a:t>Surfsub</a:t>
            </a:r>
            <a:r>
              <a:rPr lang="en-US" dirty="0"/>
              <a:t> faces. So we should use 9.3% for both the stand-alone </a:t>
            </a:r>
            <a:r>
              <a:rPr lang="en-US" dirty="0" err="1"/>
              <a:t>Surfsub</a:t>
            </a:r>
            <a:r>
              <a:rPr lang="en-US" dirty="0"/>
              <a:t> and the synergies combined.</a:t>
            </a:r>
          </a:p>
          <a:p>
            <a:endParaRPr lang="en-US" dirty="0"/>
          </a:p>
          <a:p>
            <a:r>
              <a:rPr lang="en-US" dirty="0"/>
              <a:t>Some of you might have thought about the cost of capital of </a:t>
            </a:r>
            <a:r>
              <a:rPr lang="en-US" dirty="0" err="1"/>
              <a:t>BojinWaves</a:t>
            </a:r>
            <a:r>
              <a:rPr lang="en-US" dirty="0"/>
              <a:t>. This is in fact a common fallacy, especially in M&amp;A valuations.</a:t>
            </a:r>
          </a:p>
          <a:p>
            <a:r>
              <a:rPr lang="en-US" dirty="0"/>
              <a:t>It’s not the buyer’s financing that matters. Rather, it is the ”product” that being traded that matters.</a:t>
            </a:r>
          </a:p>
          <a:p>
            <a:r>
              <a:rPr lang="en-US" dirty="0"/>
              <a:t>Imagine two different people go to a same pizza shop for a same slice of pizza. One is rich and one is poor. Do they pay different prices for the pizza? Of course not. The buyer’s financing does not matter. As long as it is the same pizza, the price should be the same -- it’s determined by the nature of the pizza (</a:t>
            </a:r>
            <a:r>
              <a:rPr lang="en-US" dirty="0" err="1"/>
              <a:t>Surfsub</a:t>
            </a:r>
            <a:r>
              <a:rPr lang="en-US" dirty="0"/>
              <a:t>).</a:t>
            </a:r>
          </a:p>
          <a:p>
            <a:r>
              <a:rPr lang="en-US" dirty="0"/>
              <a:t>Likewise, the same pizza should be sold at the same price regardless of how you will pay for it, by cash or by credit card. That is, the financing of the payment doesn’t matter.</a:t>
            </a:r>
          </a:p>
          <a:p>
            <a:r>
              <a:rPr lang="en-US" dirty="0"/>
              <a:t>That’s why </a:t>
            </a:r>
            <a:r>
              <a:rPr lang="en-US" dirty="0" err="1"/>
              <a:t>BojinWaves</a:t>
            </a:r>
            <a:r>
              <a:rPr lang="en-US" dirty="0"/>
              <a:t>’ financials in Exhibit 2 of Sarah &amp; </a:t>
            </a:r>
            <a:r>
              <a:rPr lang="en-US" dirty="0" err="1"/>
              <a:t>Ruiyan’s</a:t>
            </a:r>
            <a:r>
              <a:rPr lang="en-US" dirty="0"/>
              <a:t> role are not really useful for the valuation purpose. (It’s intentionally confusing.)</a:t>
            </a:r>
          </a:p>
          <a:p>
            <a:endParaRPr lang="en-US" dirty="0"/>
          </a:p>
          <a:p>
            <a:r>
              <a:rPr lang="en-US" i="1" dirty="0"/>
              <a:t>[Only if asked: Can we infer the cost of capital from the financials of </a:t>
            </a:r>
            <a:r>
              <a:rPr lang="en-US" i="1" dirty="0" err="1"/>
              <a:t>Surfsub</a:t>
            </a:r>
            <a:r>
              <a:rPr lang="en-US" i="1" dirty="0"/>
              <a:t>? That is, from Exhibit 1 of Francine or </a:t>
            </a:r>
            <a:r>
              <a:rPr lang="en-US" i="1" dirty="0" err="1"/>
              <a:t>Jiayi</a:t>
            </a:r>
            <a:r>
              <a:rPr lang="en-US" i="1" dirty="0"/>
              <a:t>? Very difficult. Remember, the financials are historical accounting numbers. They might be outdated, not reflecting the latest information. They are also cost-based, meaning they do not reflect the value added through the operation of the company. For example, if a company just bought a machine for $3 million. What’s the machine worth for the company? It must be more than $3 million for otherwise it will be a zero or negative NPV investment and the company would not have done it. However, when booking the cost, this piece of machine adds to the balance sheet’s fixed asset by exactly $3 million--the accounting numbers do not reflect the true value from the company’s operation.]</a:t>
            </a:r>
          </a:p>
        </p:txBody>
      </p:sp>
      <p:sp>
        <p:nvSpPr>
          <p:cNvPr id="4" name="Slide Number Placeholder 3"/>
          <p:cNvSpPr>
            <a:spLocks noGrp="1"/>
          </p:cNvSpPr>
          <p:nvPr>
            <p:ph type="sldNum" sz="quarter" idx="5"/>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52337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got the two ingredients, the rest should be straightforward.</a:t>
            </a:r>
          </a:p>
          <a:p>
            <a:endParaRPr lang="en-US" dirty="0"/>
          </a:p>
          <a:p>
            <a:r>
              <a:rPr lang="en-US" dirty="0"/>
              <a:t>The stand-alone value for </a:t>
            </a:r>
            <a:r>
              <a:rPr lang="en-US" dirty="0" err="1"/>
              <a:t>Surfsub</a:t>
            </a:r>
            <a:r>
              <a:rPr lang="en-US" dirty="0"/>
              <a:t> is AUD50.8m and plus the synergies you get AUD61.8m.</a:t>
            </a:r>
          </a:p>
          <a:p>
            <a:r>
              <a:rPr lang="en-US" dirty="0"/>
              <a:t>There is a ZOPA of about 11m.</a:t>
            </a:r>
          </a:p>
          <a:p>
            <a:endParaRPr lang="en-US" dirty="0"/>
          </a:p>
          <a:p>
            <a:r>
              <a:rPr lang="en-US" dirty="0"/>
              <a:t>Did you manage to find these numbers?</a:t>
            </a:r>
          </a:p>
          <a:p>
            <a:endParaRPr lang="en-US" dirty="0"/>
          </a:p>
          <a:p>
            <a:r>
              <a:rPr lang="en-US" dirty="0"/>
              <a:t>A last point about valuation is: Which number should which team care about?</a:t>
            </a:r>
          </a:p>
          <a:p>
            <a:r>
              <a:rPr lang="en-US" dirty="0"/>
              <a:t>Of course, the buyer (Chinese) cares about the upper bound (the max they want to pay) and the seller (Australian) cares about the lower bound (the minimum they want to sell for).</a:t>
            </a:r>
          </a:p>
          <a:p>
            <a:r>
              <a:rPr lang="en-US" dirty="0"/>
              <a:t>But clearly, it is important to have at least some idea about the other side—where does their reservation stand? A better sense of such information will give you an edge in the negotiation. </a:t>
            </a:r>
            <a:endParaRPr lang="en-US" b="1" u="sng" dirty="0"/>
          </a:p>
          <a:p>
            <a:r>
              <a:rPr lang="en-US" dirty="0"/>
              <a:t>So when you go to your next real M&amp;A deal, make sure you have a confident estimate not only for your reservation but also your opponent’s!</a:t>
            </a:r>
          </a:p>
        </p:txBody>
      </p:sp>
      <p:sp>
        <p:nvSpPr>
          <p:cNvPr id="4" name="Slide Number Placeholder 3"/>
          <p:cNvSpPr>
            <a:spLocks noGrp="1"/>
          </p:cNvSpPr>
          <p:nvPr>
            <p:ph type="sldNum" sz="quarter" idx="5"/>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10891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5" y="9120188"/>
            <a:ext cx="3170238" cy="479425"/>
          </a:xfrm>
          <a:prstGeom prst="rect">
            <a:avLst/>
          </a:prstGeom>
          <a:ln/>
        </p:spPr>
        <p:txBody>
          <a:bodyPr/>
          <a:lstStyle/>
          <a:p>
            <a:fld id="{F0F4B131-690C-486B-ABAE-7F9D54A3DB8F}" type="slidenum">
              <a:rPr lang="en-US"/>
              <a:pPr/>
              <a:t>17</a:t>
            </a:fld>
            <a:endParaRPr lang="en-US"/>
          </a:p>
        </p:txBody>
      </p:sp>
      <p:sp>
        <p:nvSpPr>
          <p:cNvPr id="60418" name="Rectangle 2"/>
          <p:cNvSpPr>
            <a:spLocks noGrp="1" noRot="1" noChangeAspect="1" noChangeArrowheads="1" noTextEdit="1"/>
          </p:cNvSpPr>
          <p:nvPr>
            <p:ph type="sldImg"/>
          </p:nvPr>
        </p:nvSpPr>
        <p:spPr>
          <a:xfrm>
            <a:off x="1212850" y="709613"/>
            <a:ext cx="4835525" cy="3625850"/>
          </a:xfrm>
          <a:ln/>
        </p:spPr>
      </p:sp>
      <p:sp>
        <p:nvSpPr>
          <p:cNvPr id="60419" name="Rectangle 3"/>
          <p:cNvSpPr>
            <a:spLocks noGrp="1" noChangeArrowheads="1"/>
          </p:cNvSpPr>
          <p:nvPr>
            <p:ph type="body" idx="1"/>
          </p:nvPr>
        </p:nvSpPr>
        <p:spPr>
          <a:xfrm>
            <a:off x="958427" y="4572241"/>
            <a:ext cx="5345854" cy="4333805"/>
          </a:xfrm>
        </p:spPr>
        <p:txBody>
          <a:bodyPr/>
          <a:lstStyle/>
          <a:p>
            <a:r>
              <a:rPr lang="en-US" dirty="0"/>
              <a:t>The relevant financial information being distributed across different roles within each team</a:t>
            </a:r>
            <a:r>
              <a:rPr lang="en-US" baseline="0" dirty="0"/>
              <a:t> is an example of what’s called a Hidden Profile Problem. Just like this picture, the answer is only visible when you combine different pieces of information. </a:t>
            </a:r>
          </a:p>
          <a:p>
            <a:endParaRPr lang="en-US" sz="1200" b="1" i="1" baseline="0" dirty="0"/>
          </a:p>
          <a:p>
            <a:r>
              <a:rPr lang="en-US" sz="1200" b="0" i="0" dirty="0"/>
              <a:t>Did your team arrive at the correct valuation? Why or why not? [</a:t>
            </a:r>
            <a:r>
              <a:rPr lang="en-US" sz="1200" b="0" i="1" dirty="0"/>
              <a:t>Students share experiences</a:t>
            </a:r>
            <a:r>
              <a:rPr lang="en-US" sz="1200" b="0" i="0" dirty="0"/>
              <a:t>].</a:t>
            </a:r>
          </a:p>
          <a:p>
            <a:endParaRPr lang="en-US" dirty="0"/>
          </a:p>
          <a:p>
            <a:r>
              <a:rPr lang="en-US" sz="1200" b="0" i="0" dirty="0" err="1"/>
              <a:t>Surfsub</a:t>
            </a:r>
            <a:r>
              <a:rPr lang="en-US" sz="1200" b="0" i="0" dirty="0"/>
              <a:t>, just like many real-life business situations, is multi-disciplinary. In this case, you have to draw on your finance and negotiation knowledge at the same time. If you do the finance calculations incorrectly for any reason, you will find yourself negotiating towards the wrong goal. </a:t>
            </a:r>
          </a:p>
          <a:p>
            <a:endParaRPr lang="en-US" dirty="0"/>
          </a:p>
          <a:p>
            <a:pPr marL="0" marR="0" lvl="0" indent="0" algn="l" rtl="0">
              <a:lnSpc>
                <a:spcPct val="100000"/>
              </a:lnSpc>
              <a:spcBef>
                <a:spcPts val="0"/>
              </a:spcBef>
              <a:spcAft>
                <a:spcPts val="0"/>
              </a:spcAft>
              <a:buClr>
                <a:schemeClr val="dk1"/>
              </a:buClr>
              <a:buSzPts val="1200"/>
              <a:buFont typeface="Calibri"/>
              <a:buNone/>
            </a:pPr>
            <a:r>
              <a:rPr lang="en-US" sz="800" b="0" i="0" u="none" strike="noStrike" cap="none" dirty="0">
                <a:solidFill>
                  <a:schemeClr val="dk1"/>
                </a:solidFill>
                <a:latin typeface="+mn-lt"/>
                <a:ea typeface="Rockwell"/>
                <a:cs typeface="Calibri"/>
                <a:sym typeface="Calibri"/>
              </a:rPr>
              <a:t>References</a:t>
            </a:r>
          </a:p>
          <a:p>
            <a:pPr marL="0" marR="0" lvl="0" indent="0" algn="l" rtl="0">
              <a:lnSpc>
                <a:spcPct val="100000"/>
              </a:lnSpc>
              <a:spcBef>
                <a:spcPts val="0"/>
              </a:spcBef>
              <a:spcAft>
                <a:spcPts val="0"/>
              </a:spcAft>
              <a:buClr>
                <a:schemeClr val="dk1"/>
              </a:buClr>
              <a:buSzPts val="1200"/>
              <a:buFont typeface="Calibri"/>
              <a:buNone/>
            </a:pPr>
            <a:endParaRPr lang="en-US" sz="800" b="0" i="0" u="none" strike="noStrike" cap="none" dirty="0">
              <a:solidFill>
                <a:schemeClr val="dk1"/>
              </a:solidFill>
              <a:latin typeface="+mn-lt"/>
              <a:ea typeface="Rockwell"/>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Forsyth, D. R. (2009). </a:t>
            </a:r>
            <a:r>
              <a:rPr lang="en-US" sz="1200" b="0" i="1" u="none" strike="noStrike" kern="1200" dirty="0">
                <a:solidFill>
                  <a:schemeClr val="tx1"/>
                </a:solidFill>
                <a:effectLst/>
                <a:latin typeface="+mn-lt"/>
                <a:ea typeface="+mn-ea"/>
                <a:cs typeface="+mn-cs"/>
              </a:rPr>
              <a:t>Group dynamics</a:t>
            </a:r>
            <a:r>
              <a:rPr lang="en-US" sz="1200" b="0" i="0" u="none" strike="noStrike" kern="1200" dirty="0">
                <a:solidFill>
                  <a:schemeClr val="tx1"/>
                </a:solidFill>
                <a:effectLst/>
                <a:latin typeface="+mn-lt"/>
                <a:ea typeface="+mn-ea"/>
                <a:cs typeface="+mn-cs"/>
              </a:rPr>
              <a:t> (5th ed.). Pacific Grove, CA: Brooks/Cole.</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Baked, D. F. (2010). Enhancing group decision making: An exercise to reduce shared information bias. </a:t>
            </a:r>
            <a:r>
              <a:rPr lang="en-US" sz="1200" b="0" i="1" u="none" strike="noStrike" kern="1200" dirty="0">
                <a:solidFill>
                  <a:schemeClr val="tx1"/>
                </a:solidFill>
                <a:effectLst/>
                <a:latin typeface="+mn-lt"/>
                <a:ea typeface="+mn-ea"/>
                <a:cs typeface="+mn-cs"/>
              </a:rPr>
              <a:t>Journal of Management Education, 34</a:t>
            </a:r>
            <a:r>
              <a:rPr lang="en-US" sz="1200" b="0" i="0" u="none" strike="noStrike" kern="1200" dirty="0">
                <a:solidFill>
                  <a:schemeClr val="tx1"/>
                </a:solidFill>
                <a:effectLst/>
                <a:latin typeface="+mn-lt"/>
                <a:ea typeface="+mn-ea"/>
                <a:cs typeface="+mn-cs"/>
              </a:rPr>
              <a:t>, 249-279.</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err="1">
                <a:solidFill>
                  <a:schemeClr val="tx1"/>
                </a:solidFill>
                <a:effectLst/>
                <a:latin typeface="+mn-lt"/>
                <a:ea typeface="+mn-ea"/>
                <a:cs typeface="+mn-cs"/>
              </a:rPr>
              <a:t>Postmes</a:t>
            </a:r>
            <a:r>
              <a:rPr lang="en-US" sz="1200" b="0" i="0" u="none" strike="noStrike" kern="1200" dirty="0">
                <a:solidFill>
                  <a:schemeClr val="tx1"/>
                </a:solidFill>
                <a:effectLst/>
                <a:latin typeface="+mn-lt"/>
                <a:ea typeface="+mn-ea"/>
                <a:cs typeface="+mn-cs"/>
              </a:rPr>
              <a:t>, T., Spears, R., &amp; </a:t>
            </a:r>
            <a:r>
              <a:rPr lang="en-US" sz="1200" b="0" i="0" u="none" strike="noStrike" kern="1200" dirty="0" err="1">
                <a:solidFill>
                  <a:schemeClr val="tx1"/>
                </a:solidFill>
                <a:effectLst/>
                <a:latin typeface="+mn-lt"/>
                <a:ea typeface="+mn-ea"/>
                <a:cs typeface="+mn-cs"/>
              </a:rPr>
              <a:t>Cihangir</a:t>
            </a:r>
            <a:r>
              <a:rPr lang="en-US" sz="1200" b="0" i="0" u="none" strike="noStrike" kern="1200" dirty="0">
                <a:solidFill>
                  <a:schemeClr val="tx1"/>
                </a:solidFill>
                <a:effectLst/>
                <a:latin typeface="+mn-lt"/>
                <a:ea typeface="+mn-ea"/>
                <a:cs typeface="+mn-cs"/>
              </a:rPr>
              <a:t>, S. (2001). Quality of Decision Making and Group Norms. </a:t>
            </a:r>
            <a:r>
              <a:rPr lang="en-US" sz="1200" b="0" i="1" u="none" strike="noStrike" kern="1200" dirty="0">
                <a:solidFill>
                  <a:schemeClr val="tx1"/>
                </a:solidFill>
                <a:effectLst/>
                <a:latin typeface="+mn-lt"/>
                <a:ea typeface="+mn-ea"/>
                <a:cs typeface="+mn-cs"/>
              </a:rPr>
              <a:t>Journal of Personality and Social Psychology, 80</a:t>
            </a:r>
            <a:r>
              <a:rPr lang="en-US" sz="1200" b="0" i="0" u="none" strike="noStrike" kern="1200" dirty="0">
                <a:solidFill>
                  <a:schemeClr val="tx1"/>
                </a:solidFill>
                <a:effectLst/>
                <a:latin typeface="+mn-lt"/>
                <a:ea typeface="+mn-ea"/>
                <a:cs typeface="+mn-cs"/>
              </a:rPr>
              <a:t>, 918-930.</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Stewart, D. D., &amp; </a:t>
            </a:r>
            <a:r>
              <a:rPr lang="en-US" sz="1200" b="0" i="0" u="none" strike="noStrike" kern="1200" dirty="0" err="1">
                <a:solidFill>
                  <a:schemeClr val="tx1"/>
                </a:solidFill>
                <a:effectLst/>
                <a:latin typeface="+mn-lt"/>
                <a:ea typeface="+mn-ea"/>
                <a:cs typeface="+mn-cs"/>
              </a:rPr>
              <a:t>Stasser</a:t>
            </a:r>
            <a:r>
              <a:rPr lang="en-US" sz="1200" b="0" i="0" u="none" strike="noStrike" kern="1200" dirty="0">
                <a:solidFill>
                  <a:schemeClr val="tx1"/>
                </a:solidFill>
                <a:effectLst/>
                <a:latin typeface="+mn-lt"/>
                <a:ea typeface="+mn-ea"/>
                <a:cs typeface="+mn-cs"/>
              </a:rPr>
              <a:t>, G. (1998). The sampling of critical, unshared information in decision-making groups: The role of an informed minority. </a:t>
            </a:r>
            <a:r>
              <a:rPr lang="en-US" sz="1200" b="0" i="1" u="none" strike="noStrike" kern="1200" dirty="0">
                <a:solidFill>
                  <a:schemeClr val="tx1"/>
                </a:solidFill>
                <a:effectLst/>
                <a:latin typeface="+mn-lt"/>
                <a:ea typeface="+mn-ea"/>
                <a:cs typeface="+mn-cs"/>
              </a:rPr>
              <a:t>European Journal of Social Psychology, 28</a:t>
            </a:r>
            <a:r>
              <a:rPr lang="en-US" sz="1200" b="0" i="0" u="none" strike="noStrike" kern="1200" dirty="0">
                <a:solidFill>
                  <a:schemeClr val="tx1"/>
                </a:solidFill>
                <a:effectLst/>
                <a:latin typeface="+mn-lt"/>
                <a:ea typeface="+mn-ea"/>
                <a:cs typeface="+mn-cs"/>
              </a:rPr>
              <a:t>, 95-113.</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Greitemeyer, T. &amp; Schulz-Hardt, S. (2003). Preference-consistent evaluation of information in the hidden profile paradigm: Beyond group-level explanations for the dominance of shared information in group decisions. </a:t>
            </a:r>
            <a:r>
              <a:rPr lang="en-US" sz="1200" b="0" i="1" u="none" strike="noStrike" kern="1200" dirty="0">
                <a:solidFill>
                  <a:schemeClr val="tx1"/>
                </a:solidFill>
                <a:effectLst/>
                <a:latin typeface="+mn-lt"/>
                <a:ea typeface="+mn-ea"/>
                <a:cs typeface="+mn-cs"/>
              </a:rPr>
              <a:t>Journal of Personality and Social Psychology, 84</a:t>
            </a:r>
            <a:r>
              <a:rPr lang="en-US" sz="1200" b="0" i="0" u="none" strike="noStrike" kern="1200" dirty="0">
                <a:solidFill>
                  <a:schemeClr val="tx1"/>
                </a:solidFill>
                <a:effectLst/>
                <a:latin typeface="+mn-lt"/>
                <a:ea typeface="+mn-ea"/>
                <a:cs typeface="+mn-cs"/>
              </a:rPr>
              <a:t>, 322-339.</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Henningsen, D. D., &amp; Henningsen, M. L. M. (2003). Examining social influence in information-sharing contexts. </a:t>
            </a:r>
            <a:r>
              <a:rPr lang="en-US" sz="1200" b="0" i="1" u="none" strike="noStrike" kern="1200" dirty="0">
                <a:solidFill>
                  <a:schemeClr val="tx1"/>
                </a:solidFill>
                <a:effectLst/>
                <a:latin typeface="+mn-lt"/>
                <a:ea typeface="+mn-ea"/>
                <a:cs typeface="+mn-cs"/>
              </a:rPr>
              <a:t>Small Group Research, 34</a:t>
            </a:r>
            <a:r>
              <a:rPr lang="en-US" sz="1200" b="0" i="0" u="none" strike="noStrike" kern="1200" dirty="0">
                <a:solidFill>
                  <a:schemeClr val="tx1"/>
                </a:solidFill>
                <a:effectLst/>
                <a:latin typeface="+mn-lt"/>
                <a:ea typeface="+mn-ea"/>
                <a:cs typeface="+mn-cs"/>
              </a:rPr>
              <a:t>, 391–412.</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err="1">
                <a:solidFill>
                  <a:schemeClr val="tx1"/>
                </a:solidFill>
                <a:effectLst/>
                <a:latin typeface="+mn-lt"/>
                <a:ea typeface="+mn-ea"/>
                <a:cs typeface="+mn-cs"/>
              </a:rPr>
              <a:t>Wittenbaum</a:t>
            </a:r>
            <a:r>
              <a:rPr lang="en-US" sz="1200" b="0" i="0" u="none" strike="noStrike" kern="1200" dirty="0">
                <a:solidFill>
                  <a:schemeClr val="tx1"/>
                </a:solidFill>
                <a:effectLst/>
                <a:latin typeface="+mn-lt"/>
                <a:ea typeface="+mn-ea"/>
                <a:cs typeface="+mn-cs"/>
              </a:rPr>
              <a:t>, G. M., Hollingshead, A. B., Paulus, P. B., Hirokawa, R. Y., Ancona, D. G., Peterson, R. S., </a:t>
            </a:r>
            <a:r>
              <a:rPr lang="en-US" sz="1200" b="0" i="0" u="none" strike="noStrike" kern="1200" dirty="0" err="1">
                <a:solidFill>
                  <a:schemeClr val="tx1"/>
                </a:solidFill>
                <a:effectLst/>
                <a:latin typeface="+mn-lt"/>
                <a:ea typeface="+mn-ea"/>
                <a:cs typeface="+mn-cs"/>
              </a:rPr>
              <a:t>Jehn</a:t>
            </a:r>
            <a:r>
              <a:rPr lang="en-US" sz="1200" b="0" i="0" u="none" strike="noStrike" kern="1200" dirty="0">
                <a:solidFill>
                  <a:schemeClr val="tx1"/>
                </a:solidFill>
                <a:effectLst/>
                <a:latin typeface="+mn-lt"/>
                <a:ea typeface="+mn-ea"/>
                <a:cs typeface="+mn-cs"/>
              </a:rPr>
              <a:t>, K. A., &amp; Yoon, K. (2004). The functional perspective as a lens for understanding groups. </a:t>
            </a:r>
            <a:r>
              <a:rPr lang="en-US" sz="1200" b="0" i="1" u="none" strike="noStrike" kern="1200" dirty="0">
                <a:solidFill>
                  <a:schemeClr val="tx1"/>
                </a:solidFill>
                <a:effectLst/>
                <a:latin typeface="+mn-lt"/>
                <a:ea typeface="+mn-ea"/>
                <a:cs typeface="+mn-cs"/>
              </a:rPr>
              <a:t>Small Group Research, 35</a:t>
            </a:r>
            <a:r>
              <a:rPr lang="en-US" sz="1200" b="0" i="0" u="none" strike="noStrike" kern="1200" dirty="0">
                <a:solidFill>
                  <a:schemeClr val="tx1"/>
                </a:solidFill>
                <a:effectLst/>
                <a:latin typeface="+mn-lt"/>
                <a:ea typeface="+mn-ea"/>
                <a:cs typeface="+mn-cs"/>
              </a:rPr>
              <a:t>, 17-43.</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Winquist, J. R., &amp; Larson, J. R., Jr. (1998). Information pooling: When it impacts group decision making. </a:t>
            </a:r>
            <a:r>
              <a:rPr lang="en-US" sz="1200" b="0" i="1" u="none" strike="noStrike" kern="1200" dirty="0">
                <a:solidFill>
                  <a:schemeClr val="tx1"/>
                </a:solidFill>
                <a:effectLst/>
                <a:latin typeface="+mn-lt"/>
                <a:ea typeface="+mn-ea"/>
                <a:cs typeface="+mn-cs"/>
              </a:rPr>
              <a:t>Journal of Personality and Social Psychology, 74</a:t>
            </a:r>
            <a:r>
              <a:rPr lang="en-US" sz="1200" b="0" i="0" u="none" strike="noStrike" kern="1200" dirty="0">
                <a:solidFill>
                  <a:schemeClr val="tx1"/>
                </a:solidFill>
                <a:effectLst/>
                <a:latin typeface="+mn-lt"/>
                <a:ea typeface="+mn-ea"/>
                <a:cs typeface="+mn-cs"/>
              </a:rPr>
              <a:t>, 371-377.</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Reimer, T., Reimer, A., &amp; </a:t>
            </a:r>
            <a:r>
              <a:rPr lang="en-US" sz="1200" b="0" i="0" u="none" strike="noStrike" kern="1200" dirty="0" err="1">
                <a:solidFill>
                  <a:schemeClr val="tx1"/>
                </a:solidFill>
                <a:effectLst/>
                <a:latin typeface="+mn-lt"/>
                <a:ea typeface="+mn-ea"/>
                <a:cs typeface="+mn-cs"/>
              </a:rPr>
              <a:t>Hinsz</a:t>
            </a:r>
            <a:r>
              <a:rPr lang="en-US" sz="1200" b="0" i="0" u="none" strike="noStrike" kern="1200" dirty="0">
                <a:solidFill>
                  <a:schemeClr val="tx1"/>
                </a:solidFill>
                <a:effectLst/>
                <a:latin typeface="+mn-lt"/>
                <a:ea typeface="+mn-ea"/>
                <a:cs typeface="+mn-cs"/>
              </a:rPr>
              <a:t>, V. B. (2010). Naive groups can solve the hidden-profile problem. </a:t>
            </a:r>
            <a:r>
              <a:rPr lang="en-US" sz="1200" b="0" i="1" u="none" strike="noStrike" kern="1200" dirty="0">
                <a:solidFill>
                  <a:schemeClr val="tx1"/>
                </a:solidFill>
                <a:effectLst/>
                <a:latin typeface="+mn-lt"/>
                <a:ea typeface="+mn-ea"/>
                <a:cs typeface="+mn-cs"/>
              </a:rPr>
              <a:t>Human Communication Research, 36</a:t>
            </a:r>
            <a:r>
              <a:rPr lang="en-US" sz="1200" b="0" i="0" u="none" strike="noStrike" kern="1200" dirty="0">
                <a:solidFill>
                  <a:schemeClr val="tx1"/>
                </a:solidFill>
                <a:effectLst/>
                <a:latin typeface="+mn-lt"/>
                <a:ea typeface="+mn-ea"/>
                <a:cs typeface="+mn-cs"/>
              </a:rPr>
              <a:t>, 443-467.</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Hollingshead, A. B. (2001). Cognitive interdependence and convergent expectations in transactive memory. </a:t>
            </a:r>
            <a:r>
              <a:rPr lang="en-US" sz="1200" b="0" i="1" u="none" strike="noStrike" kern="1200" dirty="0">
                <a:solidFill>
                  <a:schemeClr val="tx1"/>
                </a:solidFill>
                <a:effectLst/>
                <a:latin typeface="+mn-lt"/>
                <a:ea typeface="+mn-ea"/>
                <a:cs typeface="+mn-cs"/>
              </a:rPr>
              <a:t>Journal of Personality and Social Psychology, 81</a:t>
            </a:r>
            <a:r>
              <a:rPr lang="en-US" sz="1200" b="0" i="0" u="none" strike="noStrike" kern="1200" dirty="0">
                <a:solidFill>
                  <a:schemeClr val="tx1"/>
                </a:solidFill>
                <a:effectLst/>
                <a:latin typeface="+mn-lt"/>
                <a:ea typeface="+mn-ea"/>
                <a:cs typeface="+mn-cs"/>
              </a:rPr>
              <a:t>, 1080-1089.</a:t>
            </a:r>
          </a:p>
          <a:p>
            <a:endParaRPr lang="en-US" dirty="0"/>
          </a:p>
        </p:txBody>
      </p:sp>
    </p:spTree>
    <p:extLst>
      <p:ext uri="{BB962C8B-B14F-4D97-AF65-F5344CB8AC3E}">
        <p14:creationId xmlns:p14="http://schemas.microsoft.com/office/powerpoint/2010/main" val="324674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is a compatible preference between the two negotiation sides. </a:t>
            </a:r>
            <a:r>
              <a:rPr lang="en-GB" sz="1200" dirty="0" err="1">
                <a:solidFill>
                  <a:srgbClr val="000000"/>
                </a:solidFill>
                <a:effectLst/>
                <a:latin typeface="+mj-lt"/>
                <a:ea typeface="Arial" panose="020B0604020202020204" pitchFamily="34" charset="0"/>
              </a:rPr>
              <a:t>Ruiyan</a:t>
            </a:r>
            <a:r>
              <a:rPr lang="en-GB" sz="1200" dirty="0">
                <a:solidFill>
                  <a:srgbClr val="000000"/>
                </a:solidFill>
                <a:effectLst/>
                <a:latin typeface="+mj-lt"/>
                <a:ea typeface="Arial" panose="020B0604020202020204" pitchFamily="34" charset="0"/>
              </a:rPr>
              <a:t> has already negotiated with the </a:t>
            </a:r>
            <a:r>
              <a:rPr lang="en-GB" sz="1200" dirty="0" err="1">
                <a:solidFill>
                  <a:srgbClr val="000000"/>
                </a:solidFill>
                <a:effectLst/>
                <a:latin typeface="+mj-lt"/>
                <a:ea typeface="Arial" panose="020B0604020202020204" pitchFamily="34" charset="0"/>
              </a:rPr>
              <a:t>BojinWaves</a:t>
            </a:r>
            <a:r>
              <a:rPr lang="en-GB" sz="1200" dirty="0">
                <a:solidFill>
                  <a:srgbClr val="000000"/>
                </a:solidFill>
                <a:effectLst/>
                <a:latin typeface="+mj-lt"/>
                <a:ea typeface="Arial" panose="020B0604020202020204" pitchFamily="34" charset="0"/>
              </a:rPr>
              <a:t> leadership to</a:t>
            </a:r>
            <a:r>
              <a:rPr lang="en-GB" sz="1200" dirty="0">
                <a:effectLst/>
                <a:latin typeface="+mj-lt"/>
                <a:ea typeface="Arial" panose="020B0604020202020204" pitchFamily="34" charset="0"/>
              </a:rPr>
              <a:t> increase Green Label investment by another AUD$3 million if they acquire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Francine wants at least $2 million USD invested. </a:t>
            </a:r>
          </a:p>
          <a:p>
            <a:endParaRPr lang="en-SG"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How did your discussions regarding Green Label go?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r>
              <a:rPr lang="en-GB" sz="1200" dirty="0">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Did any </a:t>
            </a:r>
            <a:r>
              <a:rPr lang="en-GB" sz="1200" dirty="0" err="1">
                <a:solidFill>
                  <a:srgbClr val="000000"/>
                </a:solidFill>
                <a:effectLst/>
                <a:latin typeface="+mj-lt"/>
                <a:ea typeface="Arial" panose="020B0604020202020204" pitchFamily="34" charset="0"/>
              </a:rPr>
              <a:t>BojinWaves</a:t>
            </a:r>
            <a:r>
              <a:rPr lang="en-GB" sz="1200" dirty="0">
                <a:solidFill>
                  <a:srgbClr val="000000"/>
                </a:solidFill>
                <a:effectLst/>
                <a:latin typeface="+mj-lt"/>
                <a:ea typeface="Arial" panose="020B0604020202020204" pitchFamily="34" charset="0"/>
              </a:rPr>
              <a:t> negotiators use a “decoy tactic”? A decoy tactic is when you pretend not to want something you both want and trade it with the other side for even more value. For example, you could trade Green Label Investment for further price concessions from the Australians. Did this happen in any negotiation groups?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Source of photo:</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https://pixabay.com/illustrations/tree-butterfly-globe-energy-5725540/</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r>
              <a:rPr lang="en-GB" sz="1200" dirty="0">
                <a:latin typeface="+mj-lt"/>
              </a:rPr>
              <a:t> </a:t>
            </a:r>
            <a:endParaRPr lang="en-SG" sz="1200" dirty="0">
              <a:latin typeface="+mj-lt"/>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271154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a:t>In real life, here’s what would be the most sensitive interpersonal issue. </a:t>
            </a:r>
            <a:r>
              <a:rPr lang="en-GB" sz="1200" dirty="0">
                <a:effectLst/>
                <a:latin typeface="+mj-lt"/>
                <a:ea typeface="Arial" panose="020B0604020202020204" pitchFamily="34" charset="0"/>
              </a:rPr>
              <a:t>Only Sarah knows she wants to exit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entirely. Her goal for the negotiation is to push the price as high as possible and retire young in Hawaii.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j-lt"/>
              <a:ea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Arial" panose="020B0604020202020204" pitchFamily="34" charset="0"/>
              </a:rPr>
              <a:t>Meanwhile, Francine intends to negotiate for them to be joint heads of the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division. </a:t>
            </a:r>
            <a:r>
              <a:rPr lang="en-GB" sz="1200" i="0" dirty="0" err="1">
                <a:latin typeface="+mj-lt"/>
                <a:ea typeface="Arial" panose="020B0604020202020204" pitchFamily="34" charset="0"/>
              </a:rPr>
              <a:t>Sarahs</a:t>
            </a:r>
            <a:r>
              <a:rPr lang="en-GB" sz="1200" i="0" dirty="0">
                <a:latin typeface="+mj-lt"/>
                <a:ea typeface="Arial" panose="020B0604020202020204" pitchFamily="34" charset="0"/>
              </a:rPr>
              <a:t>, how did you handle this in your conversation with Francine?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Did</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any</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Sarahs</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threaten</a:t>
            </a:r>
            <a:r>
              <a:rPr lang="fr-FR" sz="1200" b="0" kern="1200" baseline="0" dirty="0">
                <a:solidFill>
                  <a:schemeClr val="tx1"/>
                </a:solidFill>
                <a:effectLst/>
                <a:latin typeface="+mn-lt"/>
                <a:ea typeface="+mn-ea"/>
                <a:cs typeface="+mn-cs"/>
              </a:rPr>
              <a:t> to </a:t>
            </a:r>
            <a:r>
              <a:rPr lang="fr-FR" sz="1200" b="0" kern="1200" baseline="0" dirty="0" err="1">
                <a:solidFill>
                  <a:schemeClr val="tx1"/>
                </a:solidFill>
                <a:effectLst/>
                <a:latin typeface="+mn-lt"/>
                <a:ea typeface="+mn-ea"/>
                <a:cs typeface="+mn-cs"/>
              </a:rPr>
              <a:t>quit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Surfsub</a:t>
            </a:r>
            <a:r>
              <a:rPr lang="fr-FR" sz="1200" b="0" kern="1200" baseline="0" dirty="0">
                <a:solidFill>
                  <a:schemeClr val="tx1"/>
                </a:solidFill>
                <a:effectLst/>
                <a:latin typeface="+mn-lt"/>
                <a:ea typeface="+mn-ea"/>
                <a:cs typeface="+mn-cs"/>
              </a:rPr>
              <a:t> if Francine </a:t>
            </a:r>
            <a:r>
              <a:rPr lang="fr-FR" sz="1200" b="0" kern="1200" baseline="0" dirty="0" err="1">
                <a:solidFill>
                  <a:schemeClr val="tx1"/>
                </a:solidFill>
                <a:effectLst/>
                <a:latin typeface="+mn-lt"/>
                <a:ea typeface="+mn-ea"/>
                <a:cs typeface="+mn-cs"/>
              </a:rPr>
              <a:t>didn’t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agree</a:t>
            </a:r>
            <a:r>
              <a:rPr lang="fr-FR" sz="1200" b="0" kern="1200" baseline="0" dirty="0">
                <a:solidFill>
                  <a:schemeClr val="tx1"/>
                </a:solidFill>
                <a:effectLst/>
                <a:latin typeface="+mn-lt"/>
                <a:ea typeface="+mn-ea"/>
                <a:cs typeface="+mn-cs"/>
              </a:rPr>
              <a:t> to the sale? [</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Source of photo:</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https://pixabay.com/photos/children-road-supportive-support-1149671/</a:t>
            </a:r>
          </a:p>
          <a:p>
            <a:r>
              <a:rPr lang="en-GB" sz="1200" dirty="0">
                <a:latin typeface="+mj-lt"/>
              </a:rPr>
              <a:t> </a:t>
            </a:r>
            <a:endParaRPr lang="en-GB" sz="1200" i="0" dirty="0">
              <a:effectLst/>
              <a:latin typeface="+mj-lt"/>
              <a:ea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327470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talk about negotiating in global teams. Today’s case is also multi-disciplinary, with both finance and organizational behavior components. </a:t>
            </a:r>
          </a:p>
          <a:p>
            <a:endParaRPr lang="en-US" dirty="0"/>
          </a:p>
          <a:p>
            <a:r>
              <a:rPr lang="en-US" u="sng" dirty="0"/>
              <a:t>Notes</a:t>
            </a:r>
            <a:r>
              <a:rPr lang="en-US" dirty="0"/>
              <a:t>: </a:t>
            </a:r>
          </a:p>
          <a:p>
            <a:r>
              <a:rPr lang="en-US" dirty="0"/>
              <a:t>--This is an advanced case that should only be used with students who have already been taught the Discounted Cash Flow method. It might for example be taught in an MBA or MIM elective after students have already had their core courses and learned this method. </a:t>
            </a:r>
          </a:p>
          <a:p>
            <a:r>
              <a:rPr lang="en-US" dirty="0"/>
              <a:t>--The case takes 2.5 hours to complete and 1 hour to 90 minutes to debrief. This could be accomplished in a single 4-hour session, or by using a full 3-hour session to do the case and debriefing in the first hour of the next lecture. </a:t>
            </a:r>
          </a:p>
          <a:p>
            <a:endParaRPr lang="en-US" dirty="0"/>
          </a:p>
          <a:p>
            <a:r>
              <a:rPr lang="en-US" dirty="0"/>
              <a:t>Source of photo:</a:t>
            </a:r>
          </a:p>
          <a:p>
            <a:r>
              <a:rPr lang="en-US" dirty="0"/>
              <a:t>https://pixabay.com/photos/globes-spheres-maps-ball-world-1246245/</a:t>
            </a:r>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96240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dirty="0"/>
              <a:t>Your BATNA is your Best Alternative to a Negotiated Agreement. Only </a:t>
            </a:r>
            <a:r>
              <a:rPr lang="en-US" sz="2400" dirty="0" err="1"/>
              <a:t>Jiaye</a:t>
            </a:r>
            <a:r>
              <a:rPr lang="en-US" sz="2400" dirty="0"/>
              <a:t> knows </a:t>
            </a:r>
            <a:r>
              <a:rPr lang="en-GB" sz="2400" kern="1200" dirty="0" err="1">
                <a:solidFill>
                  <a:schemeClr val="tx1"/>
                </a:solidFill>
                <a:effectLst/>
                <a:latin typeface="+mn-lt"/>
                <a:ea typeface="+mn-ea"/>
                <a:cs typeface="+mn-cs"/>
              </a:rPr>
              <a:t>BojinWaves</a:t>
            </a:r>
            <a:r>
              <a:rPr lang="en-GB" sz="2400" kern="1200" dirty="0">
                <a:solidFill>
                  <a:schemeClr val="tx1"/>
                </a:solidFill>
                <a:effectLst/>
                <a:latin typeface="+mn-lt"/>
                <a:ea typeface="+mn-ea"/>
                <a:cs typeface="+mn-cs"/>
              </a:rPr>
              <a:t>’ BATNA, which is to acquire a different Thailand-based surfboard company, not very desirable since this doesn’t provide the entry into Australia’s market that the Chinese company is looking for. Only Sarah knows </a:t>
            </a:r>
            <a:r>
              <a:rPr lang="en-GB" sz="2400" kern="1200" dirty="0" err="1">
                <a:solidFill>
                  <a:schemeClr val="tx1"/>
                </a:solidFill>
                <a:effectLst/>
                <a:latin typeface="+mn-lt"/>
                <a:ea typeface="+mn-ea"/>
                <a:cs typeface="+mn-cs"/>
              </a:rPr>
              <a:t>Surfsub’s</a:t>
            </a:r>
            <a:r>
              <a:rPr lang="en-GB" sz="2400" kern="1200" dirty="0">
                <a:solidFill>
                  <a:schemeClr val="tx1"/>
                </a:solidFill>
                <a:effectLst/>
                <a:latin typeface="+mn-lt"/>
                <a:ea typeface="+mn-ea"/>
                <a:cs typeface="+mn-cs"/>
              </a:rPr>
              <a:t> BATNA, which is remaining an independent firm since there are currently no other buyers interested.</a:t>
            </a:r>
          </a:p>
          <a:p>
            <a:endParaRPr lang="en-GB" sz="2400" kern="1200" dirty="0">
              <a:solidFill>
                <a:schemeClr val="tx1"/>
              </a:solidFill>
              <a:effectLst/>
              <a:latin typeface="+mn-lt"/>
              <a:ea typeface="+mn-ea"/>
              <a:cs typeface="+mn-cs"/>
            </a:endParaRPr>
          </a:p>
          <a:p>
            <a:r>
              <a:rPr lang="en-GB" sz="2400" kern="1200" dirty="0">
                <a:solidFill>
                  <a:schemeClr val="tx1"/>
                </a:solidFill>
                <a:effectLst/>
                <a:latin typeface="+mn-lt"/>
                <a:ea typeface="+mn-ea"/>
                <a:cs typeface="+mn-cs"/>
              </a:rPr>
              <a:t>Everyone wants a deal badly except for Francine, whose BATNA of continuing to run </a:t>
            </a:r>
            <a:r>
              <a:rPr lang="en-GB" sz="2400" kern="1200" dirty="0" err="1">
                <a:solidFill>
                  <a:schemeClr val="tx1"/>
                </a:solidFill>
                <a:effectLst/>
                <a:latin typeface="+mn-lt"/>
                <a:ea typeface="+mn-ea"/>
                <a:cs typeface="+mn-cs"/>
              </a:rPr>
              <a:t>Surfsub</a:t>
            </a:r>
            <a:r>
              <a:rPr lang="en-GB" sz="2400" kern="1200" dirty="0">
                <a:solidFill>
                  <a:schemeClr val="tx1"/>
                </a:solidFill>
                <a:effectLst/>
                <a:latin typeface="+mn-lt"/>
                <a:ea typeface="+mn-ea"/>
                <a:cs typeface="+mn-cs"/>
              </a:rPr>
              <a:t> as an independent company is more desirable to her than to Sarah. However, this might be alone, without her co-founder who does not want to stay on. </a:t>
            </a: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US" sz="2400" dirty="0"/>
          </a:p>
        </p:txBody>
      </p:sp>
    </p:spTree>
    <p:extLst>
      <p:ext uri="{BB962C8B-B14F-4D97-AF65-F5344CB8AC3E}">
        <p14:creationId xmlns:p14="http://schemas.microsoft.com/office/powerpoint/2010/main" val="396289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In </a:t>
            </a:r>
            <a:r>
              <a:rPr lang="en-SG" sz="2400" dirty="0" err="1"/>
              <a:t>Surfsub</a:t>
            </a:r>
            <a:r>
              <a:rPr lang="en-SG" sz="2400" dirty="0"/>
              <a:t> as in real life, our goals are often misaligned with those of people who are ostensibly on the same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Another piece of unique information. </a:t>
            </a:r>
            <a:r>
              <a:rPr lang="en-SG" sz="2400" dirty="0" err="1"/>
              <a:t>Jiayi</a:t>
            </a:r>
            <a:r>
              <a:rPr lang="en-SG" sz="2400" dirty="0"/>
              <a:t> knows is that the max budget for this acquisition is </a:t>
            </a:r>
            <a:r>
              <a:rPr lang="en-GB" sz="2400" b="0" dirty="0">
                <a:effectLst/>
                <a:latin typeface="+mn-lt"/>
                <a:ea typeface="Arial" panose="020B0604020202020204" pitchFamily="34" charset="0"/>
              </a:rPr>
              <a:t>CNY360 million (=AUD72m), and savings below that factor directly into the yearly financial bonus for her and her team. </a:t>
            </a:r>
            <a:r>
              <a:rPr lang="en-SG" sz="2400" dirty="0"/>
              <a:t>As a result of this as well as her role in the firm, </a:t>
            </a:r>
            <a:r>
              <a:rPr lang="en-SG" sz="2400" dirty="0" err="1"/>
              <a:t>Jiayi</a:t>
            </a:r>
            <a:r>
              <a:rPr lang="en-SG" sz="2400" dirty="0"/>
              <a:t> is more price oriented than </a:t>
            </a:r>
            <a:r>
              <a:rPr lang="en-SG" sz="2400" dirty="0" err="1"/>
              <a:t>Ruiyan</a:t>
            </a:r>
            <a:r>
              <a:rPr lang="en-SG" sz="2400" dirty="0"/>
              <a:t>, wanting a lower price whereas </a:t>
            </a:r>
            <a:r>
              <a:rPr lang="en-SG" sz="2400" dirty="0" err="1"/>
              <a:t>Ruiyan</a:t>
            </a:r>
            <a:r>
              <a:rPr lang="en-SG" sz="2400" dirty="0"/>
              <a:t> just wants the acquisition to go through for Public Relations reasons.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r>
              <a:rPr lang="en-SG" sz="2400" dirty="0"/>
              <a:t>Sarah is more price oriented than Francine, wanting as high a price as possible so she can retire young. </a:t>
            </a:r>
            <a:r>
              <a:rPr lang="en-GB" sz="2400" b="0" dirty="0">
                <a:effectLst/>
                <a:latin typeface="+mn-lt"/>
                <a:ea typeface="Arial" panose="020B0604020202020204" pitchFamily="34" charset="0"/>
              </a:rPr>
              <a:t>Francine does care about money, but is most motivated by preserving </a:t>
            </a:r>
            <a:r>
              <a:rPr lang="en-GB" sz="2400" b="0" dirty="0" err="1">
                <a:effectLst/>
                <a:latin typeface="+mn-lt"/>
                <a:ea typeface="Arial" panose="020B0604020202020204" pitchFamily="34" charset="0"/>
              </a:rPr>
              <a:t>Surfsub’s</a:t>
            </a:r>
            <a:r>
              <a:rPr lang="en-GB" sz="2400" b="0" dirty="0">
                <a:effectLst/>
                <a:latin typeface="+mn-lt"/>
                <a:ea typeface="Arial" panose="020B0604020202020204" pitchFamily="34" charset="0"/>
              </a:rPr>
              <a:t> environmental values. She also wants to stay involved in a leadership role post-acquisition, in contrast to Sarah who wants to exit and retire. </a:t>
            </a:r>
          </a:p>
          <a:p>
            <a:endParaRPr lang="en-GB" sz="2400" b="0" dirty="0">
              <a:effectLst/>
              <a:latin typeface="+mn-lt"/>
              <a:ea typeface="Arial" panose="020B0604020202020204" pitchFamily="34" charset="0"/>
            </a:endParaRPr>
          </a:p>
          <a:p>
            <a:r>
              <a:rPr lang="en-GB" sz="2400" b="0" dirty="0" err="1">
                <a:effectLst/>
                <a:latin typeface="+mn-lt"/>
                <a:ea typeface="Arial" panose="020B0604020202020204" pitchFamily="34" charset="0"/>
              </a:rPr>
              <a:t>Jiayi</a:t>
            </a:r>
            <a:r>
              <a:rPr lang="en-GB" sz="2400" b="0" dirty="0">
                <a:effectLst/>
                <a:latin typeface="+mn-lt"/>
                <a:ea typeface="Arial" panose="020B0604020202020204" pitchFamily="34" charset="0"/>
              </a:rPr>
              <a:t> wants full control of </a:t>
            </a:r>
            <a:r>
              <a:rPr lang="en-GB" sz="2400" b="0" dirty="0" err="1">
                <a:effectLst/>
                <a:latin typeface="+mn-lt"/>
                <a:ea typeface="Arial" panose="020B0604020202020204" pitchFamily="34" charset="0"/>
              </a:rPr>
              <a:t>Surfsub</a:t>
            </a:r>
            <a:r>
              <a:rPr lang="en-GB" sz="2400" b="0" dirty="0">
                <a:effectLst/>
                <a:latin typeface="+mn-lt"/>
                <a:ea typeface="Arial" panose="020B0604020202020204" pitchFamily="34" charset="0"/>
              </a:rPr>
              <a:t> and the founders out. In contrast, </a:t>
            </a:r>
            <a:r>
              <a:rPr lang="en-GB" sz="2400" b="0" dirty="0" err="1">
                <a:effectLst/>
                <a:latin typeface="+mn-lt"/>
                <a:ea typeface="Arial" panose="020B0604020202020204" pitchFamily="34" charset="0"/>
              </a:rPr>
              <a:t>Ruiyan</a:t>
            </a:r>
            <a:r>
              <a:rPr lang="en-GB" sz="2400" b="0" dirty="0">
                <a:effectLst/>
                <a:latin typeface="+mn-lt"/>
                <a:ea typeface="Arial" panose="020B0604020202020204" pitchFamily="34" charset="0"/>
              </a:rPr>
              <a:t> is happy to have them stay on and even has the idea to feature Francine in press releases and news stories. </a:t>
            </a:r>
          </a:p>
          <a:p>
            <a:endParaRPr lang="en-GB" sz="2400" b="0" dirty="0">
              <a:effectLst/>
              <a:latin typeface="+mn-lt"/>
              <a:ea typeface="Arial" panose="020B0604020202020204" pitchFamily="34" charset="0"/>
            </a:endParaRPr>
          </a:p>
          <a:p>
            <a:endParaRPr lang="en-GB" sz="2400" b="0" dirty="0">
              <a:effectLst/>
              <a:latin typeface="+mn-lt"/>
              <a:ea typeface="Arial" panose="020B0604020202020204" pitchFamily="34" charset="0"/>
            </a:endParaRPr>
          </a:p>
          <a:p>
            <a:endParaRPr lang="en-GB" sz="2400" b="0" dirty="0">
              <a:effectLst/>
              <a:latin typeface="+mn-lt"/>
            </a:endParaRPr>
          </a:p>
          <a:p>
            <a:endParaRPr lang="en-SG" sz="2400" dirty="0"/>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US" sz="2400" dirty="0"/>
          </a:p>
        </p:txBody>
      </p:sp>
    </p:spTree>
    <p:extLst>
      <p:ext uri="{BB962C8B-B14F-4D97-AF65-F5344CB8AC3E}">
        <p14:creationId xmlns:p14="http://schemas.microsoft.com/office/powerpoint/2010/main" val="229100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These conflicting goals make the pre-negotiation strategy within each team critical. How did you try to align your strategies as a negotiating team? Did it work?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share their experiences</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Did </a:t>
            </a:r>
            <a:r>
              <a:rPr lang="en-US" altLang="en-US" sz="1200" dirty="0" err="1"/>
              <a:t>Jiaye</a:t>
            </a:r>
            <a:r>
              <a:rPr lang="en-US" altLang="en-US" sz="1200" dirty="0"/>
              <a:t> try to negotiate without </a:t>
            </a:r>
            <a:r>
              <a:rPr lang="en-US" altLang="en-US" sz="1200" dirty="0" err="1"/>
              <a:t>Ruiyan</a:t>
            </a:r>
            <a:r>
              <a:rPr lang="en-US" altLang="en-US" sz="1200" dirty="0"/>
              <a:t>? In her role, it says she’d ideally have </a:t>
            </a:r>
            <a:r>
              <a:rPr lang="en-US" altLang="en-US" sz="1200" dirty="0" err="1"/>
              <a:t>Ruiyan</a:t>
            </a:r>
            <a:r>
              <a:rPr lang="en-US" altLang="en-US" sz="1200" dirty="0"/>
              <a:t> not attend the negotiation.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share their experiences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https://pixabay.com/photos/sea-jeju-nature-jeju-island-3986294/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1" u="sng" kern="1200" baseline="0" dirty="0">
                <a:solidFill>
                  <a:schemeClr val="tx1"/>
                </a:solidFill>
                <a:effectLst/>
                <a:latin typeface="+mn-lt"/>
                <a:ea typeface="+mn-ea"/>
                <a:cs typeface="+mn-cs"/>
              </a:rPr>
              <a:t>Note</a:t>
            </a:r>
            <a:r>
              <a:rPr lang="en-US" altLang="en-US" sz="1200" b="0" i="1" u="none" kern="1200" baseline="0" dirty="0">
                <a:solidFill>
                  <a:schemeClr val="tx1"/>
                </a:solidFill>
                <a:effectLst/>
                <a:latin typeface="+mn-lt"/>
                <a:ea typeface="+mn-ea"/>
                <a:cs typeface="+mn-cs"/>
              </a:rPr>
              <a:t>: Below are notes from a team-on-team negotiation lecture by Horacio Falcao at INSEAD which may be helpful at this point in the presentation. They are not part of the lecture script.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NOTES FROM A PREVIOUS LECTURE ON TEAM NEGOTIATION BY HORACIO FALCAO OF INSEAD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I do need to worry about the internal negotiation within my team. </a:t>
            </a:r>
            <a:r>
              <a:rPr lang="en-US" sz="1200" b="0" u="none" kern="1200" dirty="0">
                <a:solidFill>
                  <a:schemeClr val="tx1"/>
                </a:solidFill>
                <a:effectLst/>
                <a:latin typeface="+mn-lt"/>
                <a:ea typeface="+mn-ea"/>
                <a:cs typeface="+mn-cs"/>
              </a:rPr>
              <a:t>Stuff will happen that will throw you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of the big challenges looking at teams negotiations?</a:t>
            </a:r>
          </a:p>
          <a:p>
            <a:r>
              <a:rPr lang="en-US" sz="1200" kern="1200" dirty="0">
                <a:solidFill>
                  <a:schemeClr val="tx1"/>
                </a:solidFill>
                <a:effectLst/>
                <a:latin typeface="+mn-lt"/>
                <a:ea typeface="+mn-ea"/>
                <a:cs typeface="+mn-cs"/>
              </a:rPr>
              <a:t>The first is </a:t>
            </a:r>
            <a:r>
              <a:rPr lang="en-US" sz="1200" u="sng" kern="1200" dirty="0">
                <a:solidFill>
                  <a:schemeClr val="tx1"/>
                </a:solidFill>
                <a:effectLst/>
                <a:latin typeface="+mn-lt"/>
                <a:ea typeface="+mn-ea"/>
                <a:cs typeface="+mn-cs"/>
              </a:rPr>
              <a:t>coordination</a:t>
            </a:r>
            <a:r>
              <a:rPr lang="en-US" sz="1200" kern="1200" dirty="0">
                <a:solidFill>
                  <a:schemeClr val="tx1"/>
                </a:solidFill>
                <a:effectLst/>
                <a:latin typeface="+mn-lt"/>
                <a:ea typeface="+mn-ea"/>
                <a:cs typeface="+mn-cs"/>
              </a:rPr>
              <a:t>. Coordination between agent and client. Plagued with challenges and problems. Saying something truthful can ruin relationship. But if don’t can hurt you down the road. </a:t>
            </a: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communication</a:t>
            </a:r>
            <a:r>
              <a:rPr lang="en-US" sz="1200" kern="1200" dirty="0">
                <a:solidFill>
                  <a:schemeClr val="tx1"/>
                </a:solidFill>
                <a:effectLst/>
                <a:latin typeface="+mn-lt"/>
                <a:ea typeface="+mn-ea"/>
                <a:cs typeface="+mn-cs"/>
              </a:rPr>
              <a:t> issues are significant. If the team is not coordinated, communication with the other side will be poor. </a:t>
            </a:r>
          </a:p>
          <a:p>
            <a:r>
              <a:rPr lang="en-US" sz="1200" kern="1200" dirty="0">
                <a:solidFill>
                  <a:schemeClr val="tx1"/>
                </a:solidFill>
                <a:effectLst/>
                <a:latin typeface="+mn-lt"/>
                <a:ea typeface="+mn-ea"/>
                <a:cs typeface="+mn-cs"/>
              </a:rPr>
              <a:t>Another problem is </a:t>
            </a:r>
            <a:r>
              <a:rPr lang="en-US" sz="1200" u="sng" kern="1200" dirty="0">
                <a:solidFill>
                  <a:schemeClr val="tx1"/>
                </a:solidFill>
                <a:effectLst/>
                <a:latin typeface="+mn-lt"/>
                <a:ea typeface="+mn-ea"/>
                <a:cs typeface="+mn-cs"/>
              </a:rPr>
              <a:t>lack of intimacy</a:t>
            </a:r>
            <a:r>
              <a:rPr lang="en-US" sz="1200" kern="1200" dirty="0">
                <a:solidFill>
                  <a:schemeClr val="tx1"/>
                </a:solidFill>
                <a:effectLst/>
                <a:latin typeface="+mn-lt"/>
                <a:ea typeface="+mn-ea"/>
                <a:cs typeface="+mn-cs"/>
              </a:rPr>
              <a:t>. With teams on both sides, hard to build intimacy. </a:t>
            </a:r>
          </a:p>
          <a:p>
            <a:r>
              <a:rPr lang="en-US" sz="1200" u="sng" kern="1200" dirty="0">
                <a:solidFill>
                  <a:schemeClr val="tx1"/>
                </a:solidFill>
                <a:effectLst/>
                <a:latin typeface="+mn-lt"/>
                <a:ea typeface="+mn-ea"/>
                <a:cs typeface="+mn-cs"/>
              </a:rPr>
              <a:t>Justifying presence</a:t>
            </a:r>
            <a:r>
              <a:rPr lang="en-US" sz="1200" kern="1200" dirty="0">
                <a:solidFill>
                  <a:schemeClr val="tx1"/>
                </a:solidFill>
                <a:effectLst/>
                <a:latin typeface="+mn-lt"/>
                <a:ea typeface="+mn-ea"/>
                <a:cs typeface="+mn-cs"/>
              </a:rPr>
              <a:t>. Sometimes you invite people and they feel like they have to say stuff, because they were invited. </a:t>
            </a:r>
          </a:p>
          <a:p>
            <a:r>
              <a:rPr lang="en-US" sz="1200" kern="1200" dirty="0">
                <a:solidFill>
                  <a:schemeClr val="tx1"/>
                </a:solidFill>
                <a:effectLst/>
                <a:latin typeface="+mn-lt"/>
                <a:ea typeface="+mn-ea"/>
                <a:cs typeface="+mn-cs"/>
              </a:rPr>
              <a:t>In team negotiations, think about </a:t>
            </a:r>
            <a:r>
              <a:rPr lang="en-US" sz="1200" u="sng" kern="1200" dirty="0">
                <a:solidFill>
                  <a:schemeClr val="tx1"/>
                </a:solidFill>
                <a:effectLst/>
                <a:latin typeface="+mn-lt"/>
                <a:ea typeface="+mn-ea"/>
                <a:cs typeface="+mn-cs"/>
              </a:rPr>
              <a:t>intimidation</a:t>
            </a:r>
            <a:r>
              <a:rPr lang="en-US" sz="1200" kern="1200" dirty="0">
                <a:solidFill>
                  <a:schemeClr val="tx1"/>
                </a:solidFill>
                <a:effectLst/>
                <a:latin typeface="+mn-lt"/>
                <a:ea typeface="+mn-ea"/>
                <a:cs typeface="+mn-cs"/>
              </a:rPr>
              <a:t>. If you bring 8 people and they bring 2, they may feel you’re trying to intimidate them. </a:t>
            </a:r>
          </a:p>
          <a:p>
            <a:r>
              <a:rPr lang="en-US" sz="1200" kern="1200" dirty="0">
                <a:solidFill>
                  <a:schemeClr val="tx1"/>
                </a:solidFill>
                <a:effectLst/>
                <a:latin typeface="+mn-lt"/>
                <a:ea typeface="+mn-ea"/>
                <a:cs typeface="+mn-cs"/>
              </a:rPr>
              <a:t>A perverse internal problem is a false sense of security. Probability someone will spill the beans is actually higher now. Bringing lots of people can send the other side the wrong message and expose yourself to mistakes. </a:t>
            </a:r>
          </a:p>
          <a:p>
            <a:r>
              <a:rPr lang="en-US" sz="1200" kern="1200" dirty="0">
                <a:solidFill>
                  <a:schemeClr val="tx1"/>
                </a:solidFill>
                <a:effectLst/>
                <a:latin typeface="+mn-lt"/>
                <a:ea typeface="+mn-ea"/>
                <a:cs typeface="+mn-cs"/>
              </a:rPr>
              <a:t>Bringing a lot of people can send the message you really need this. Can send a message of weakness. </a:t>
            </a:r>
          </a:p>
          <a:p>
            <a:r>
              <a:rPr lang="en-US" sz="1200" kern="1200" dirty="0">
                <a:solidFill>
                  <a:schemeClr val="tx1"/>
                </a:solidFill>
                <a:effectLst/>
                <a:latin typeface="+mn-lt"/>
                <a:ea typeface="+mn-ea"/>
                <a:cs typeface="+mn-cs"/>
              </a:rPr>
              <a:t>Or it may look like your decision processes are likely to be cumbersome and complicated, so maybe I don’t want to do a deal with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Divide and conquer approach, when attempted on a highly unified team with a strong identity, can backfire. Now you’re the enemy.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Negotiation team composition</a:t>
            </a:r>
          </a:p>
          <a:p>
            <a:r>
              <a:rPr lang="en-US" sz="1200" kern="1200" dirty="0">
                <a:solidFill>
                  <a:schemeClr val="tx1"/>
                </a:solidFill>
                <a:effectLst/>
                <a:latin typeface="+mn-lt"/>
                <a:ea typeface="+mn-ea"/>
                <a:cs typeface="+mn-cs"/>
              </a:rPr>
              <a:t>When preparing together, you need to work on that coordination. Conflict of interest. Agent principal dilemma. Communication protocols. How will we talk during the negotiation. </a:t>
            </a:r>
          </a:p>
          <a:p>
            <a:r>
              <a:rPr lang="en-US" sz="1200" kern="1200" dirty="0">
                <a:solidFill>
                  <a:schemeClr val="tx1"/>
                </a:solidFill>
                <a:effectLst/>
                <a:latin typeface="+mn-lt"/>
                <a:ea typeface="+mn-ea"/>
                <a:cs typeface="+mn-cs"/>
              </a:rPr>
              <a:t>We need to assign roles. If you have a high agreeable person, you might put them in the first phase. If you have a low agreeable person, you might put them in the second phase. You might love the person, but if they’re really, really difficult, you might not put them in either phase and handle it yourself. </a:t>
            </a:r>
          </a:p>
          <a:p>
            <a:r>
              <a:rPr lang="en-US" sz="1200" kern="1200" dirty="0">
                <a:solidFill>
                  <a:schemeClr val="tx1"/>
                </a:solidFill>
                <a:effectLst/>
                <a:latin typeface="+mn-lt"/>
                <a:ea typeface="+mn-ea"/>
                <a:cs typeface="+mn-cs"/>
              </a:rPr>
              <a:t>Have a leader. Doesn’t need to be authoritarian. Could be coordinator, distributor. A legitimizer. Erica is better prepared to deal with the numbers and will discuss that with you.</a:t>
            </a:r>
          </a:p>
          <a:p>
            <a:r>
              <a:rPr lang="en-US" sz="1200" kern="1200" dirty="0">
                <a:solidFill>
                  <a:schemeClr val="tx1"/>
                </a:solidFill>
                <a:effectLst/>
                <a:latin typeface="+mn-lt"/>
                <a:ea typeface="+mn-ea"/>
                <a:cs typeface="+mn-cs"/>
              </a:rPr>
              <a:t>Anticipate internal decision making process. On both sides. </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Composition: small is beautiful. Bring who you need, no more, no less. I’m a big fan of teams of two. One person can take notes, other takes lead. Sit back, pay attention, listen more. A lot of advantages. Going 2 to 3 advantage more marginal and risks start escalating. If want more than 2, have a pretty good reason. I’m talking about the team at the table. You can have a team of 10 people, but 8 wait at home. Part of prep and debrief. </a:t>
            </a:r>
          </a:p>
          <a:p>
            <a:r>
              <a:rPr lang="en-US" sz="1200" kern="1200" dirty="0">
                <a:solidFill>
                  <a:schemeClr val="tx1"/>
                </a:solidFill>
                <a:effectLst/>
                <a:latin typeface="+mn-lt"/>
                <a:ea typeface="+mn-ea"/>
                <a:cs typeface="+mn-cs"/>
              </a:rPr>
              <a:t>Plan and ask for breaks.</a:t>
            </a:r>
          </a:p>
          <a:p>
            <a:r>
              <a:rPr lang="en-US" sz="1200" kern="1200" dirty="0">
                <a:solidFill>
                  <a:schemeClr val="tx1"/>
                </a:solidFill>
                <a:effectLst/>
                <a:latin typeface="+mn-lt"/>
                <a:ea typeface="+mn-ea"/>
                <a:cs typeface="+mn-cs"/>
              </a:rPr>
              <a:t>Avoid an us vs. them mentality. Create a friendly environment. </a:t>
            </a:r>
          </a:p>
          <a:p>
            <a:r>
              <a:rPr lang="en-US" sz="1200" kern="1200" dirty="0">
                <a:solidFill>
                  <a:schemeClr val="tx1"/>
                </a:solidFill>
                <a:effectLst/>
                <a:latin typeface="+mn-lt"/>
                <a:ea typeface="+mn-ea"/>
                <a:cs typeface="+mn-cs"/>
              </a:rPr>
              <a:t>Be communication transparent. Yes I’m taking notes, and I’m happy to share them later, or us them to create a summary email. I’m using a spreadsheet so I can more easily come up with an answer for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question: Does it make sense to play a good cop bad cop role?)</a:t>
            </a:r>
          </a:p>
          <a:p>
            <a:r>
              <a:rPr lang="en-US" sz="1200" kern="1200" dirty="0">
                <a:solidFill>
                  <a:schemeClr val="tx1"/>
                </a:solidFill>
                <a:effectLst/>
                <a:latin typeface="+mn-lt"/>
                <a:ea typeface="+mn-ea"/>
                <a:cs typeface="+mn-cs"/>
              </a:rPr>
              <a:t>My problems with the strategy. Risk wise, full of risks. Clearly a power, manipulation, win-lose approach. Its also famous, and therefore easy to spot. They might call you out on playing good cop bad cop. The advantages are canceled out if the other person is aware. The good cop isn’t building any relationship because the other side knows its just manipulation. So it becomes very easy to undue a good cop bad cop strategy. </a:t>
            </a:r>
          </a:p>
          <a:p>
            <a:r>
              <a:rPr lang="en-US" sz="1200" kern="1200" dirty="0">
                <a:solidFill>
                  <a:schemeClr val="tx1"/>
                </a:solidFill>
                <a:effectLst/>
                <a:latin typeface="+mn-lt"/>
                <a:ea typeface="+mn-ea"/>
                <a:cs typeface="+mn-cs"/>
              </a:rPr>
              <a:t>GCBC became popular because its very simple. Because of that people tend to underprepare, you be the good cop and I’ll be the bad cop. It might be misaligned with personality. So after a while the bad cop isn’t bad enough anymore. “It’s not me”. </a:t>
            </a:r>
          </a:p>
          <a:p>
            <a:r>
              <a:rPr lang="en-US" sz="1200" kern="1200" dirty="0">
                <a:solidFill>
                  <a:schemeClr val="tx1"/>
                </a:solidFill>
                <a:effectLst/>
                <a:latin typeface="+mn-lt"/>
                <a:ea typeface="+mn-ea"/>
                <a:cs typeface="+mn-cs"/>
              </a:rPr>
              <a:t>A lot of the brain space is taken up by the acting. </a:t>
            </a:r>
          </a:p>
          <a:p>
            <a:r>
              <a:rPr lang="en-US" sz="1200" kern="1200" dirty="0">
                <a:solidFill>
                  <a:schemeClr val="tx1"/>
                </a:solidFill>
                <a:effectLst/>
                <a:latin typeface="+mn-lt"/>
                <a:ea typeface="+mn-ea"/>
                <a:cs typeface="+mn-cs"/>
              </a:rPr>
              <a:t>If you have more power, good cop bad cop may work. But if you have less power, good cop bad cop is not your favorite choice.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Reference re good cop-bad cop strategy:</a:t>
            </a:r>
          </a:p>
          <a:p>
            <a:endParaRPr lang="en-US" sz="1200" kern="1200" dirty="0">
              <a:solidFill>
                <a:schemeClr val="tx1"/>
              </a:solidFill>
              <a:effectLst/>
              <a:latin typeface="+mn-lt"/>
              <a:ea typeface="+mn-ea"/>
              <a:cs typeface="+mn-cs"/>
            </a:endParaRPr>
          </a:p>
          <a:p>
            <a:pPr algn="l"/>
            <a:r>
              <a:rPr lang="en-US" b="0" i="0" dirty="0">
                <a:solidFill>
                  <a:srgbClr val="505050"/>
                </a:solidFill>
                <a:effectLst/>
                <a:latin typeface="NexusSerif"/>
              </a:rPr>
              <a:t>Working Together but in Opposition: An Examination of the “Good-Cop/Bad-Cop” Negotiating Team Tactic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https://www.sciencedirect.com/science/article/abs/pii/S0749597899928790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22</a:t>
            </a:fld>
            <a:endParaRPr lang="en-US" altLang="en-US"/>
          </a:p>
        </p:txBody>
      </p:sp>
    </p:spTree>
    <p:extLst>
      <p:ext uri="{BB962C8B-B14F-4D97-AF65-F5344CB8AC3E}">
        <p14:creationId xmlns:p14="http://schemas.microsoft.com/office/powerpoint/2010/main" val="42687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i="0" dirty="0"/>
              <a:t>Ok, let’s talk about your deals in </a:t>
            </a:r>
            <a:r>
              <a:rPr lang="en-US" altLang="en-US" i="0" dirty="0" err="1"/>
              <a:t>Surfsub</a:t>
            </a:r>
            <a:r>
              <a:rPr lang="en-US" altLang="en-US"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By show of hands, who reached an agreement? Who did not? [</a:t>
            </a:r>
            <a:r>
              <a:rPr lang="en-US" altLang="en-US" sz="2400" i="1" u="none" dirty="0"/>
              <a:t>Students raise hands</a:t>
            </a:r>
            <a:r>
              <a:rPr lang="en-US" altLang="en-US" sz="2400" i="0" dirty="0"/>
              <a:t>]. If you didn’t reach an agreement, why not? [</a:t>
            </a:r>
            <a:r>
              <a:rPr lang="en-US" altLang="en-US" sz="2400" i="1" dirty="0"/>
              <a:t>Students share experiences</a:t>
            </a:r>
            <a:r>
              <a:rPr lang="en-US" altLang="en-US" sz="24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If yes, what was your final price? [</a:t>
            </a:r>
            <a:r>
              <a:rPr lang="en-US" altLang="en-US" sz="2400" i="1" dirty="0"/>
              <a:t>Students share prices and instructor writes these on a whiteboard, blackboard, or flipchart, noting the currency</a:t>
            </a:r>
            <a:r>
              <a:rPr lang="en-US" altLang="en-US" sz="24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By show of hands, how many negotiation groups agreed on more Green Label investment? [</a:t>
            </a:r>
            <a:r>
              <a:rPr lang="en-US" altLang="en-US" sz="2400" i="1" u="none" dirty="0"/>
              <a:t>Students raise hands</a:t>
            </a:r>
            <a:r>
              <a:rPr lang="en-US" altLang="en-US" sz="2400" i="0" dirty="0"/>
              <a:t>]. Should be just about everyone who reached a deal, both sides wanted the same thing after 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many </a:t>
            </a:r>
            <a:r>
              <a:rPr lang="en-US" altLang="en-US" sz="2400" i="0" dirty="0" err="1"/>
              <a:t>Sarahs</a:t>
            </a:r>
            <a:r>
              <a:rPr lang="en-US" altLang="en-US" sz="2400" i="0" dirty="0"/>
              <a:t> are staying on at </a:t>
            </a:r>
            <a:r>
              <a:rPr lang="en-US" altLang="en-US" sz="2400" i="0" dirty="0" err="1"/>
              <a:t>Surfsub</a:t>
            </a:r>
            <a:r>
              <a:rPr lang="en-US" altLang="en-US" sz="2400" i="0" dirty="0"/>
              <a:t>? [</a:t>
            </a:r>
            <a:r>
              <a:rPr lang="en-US" altLang="en-US" sz="2400" i="1" u="none" dirty="0"/>
              <a:t>Students raise hands</a:t>
            </a:r>
            <a:r>
              <a:rPr lang="en-US" altLang="en-US" sz="240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about </a:t>
            </a:r>
            <a:r>
              <a:rPr lang="en-US" altLang="en-US" sz="2400" i="0" dirty="0" err="1"/>
              <a:t>Francines</a:t>
            </a:r>
            <a:r>
              <a:rPr lang="en-US" altLang="en-US" sz="2400" i="0" dirty="0"/>
              <a:t>? [</a:t>
            </a:r>
            <a:r>
              <a:rPr lang="en-US" altLang="en-US" sz="2400" i="1" u="none" dirty="0"/>
              <a:t>Students raise hands</a:t>
            </a:r>
            <a:r>
              <a:rPr lang="en-US" altLang="en-US" sz="240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are your relationships now? Who hates the other team after this negotiation? [</a:t>
            </a:r>
            <a:r>
              <a:rPr lang="en-US" altLang="en-US" sz="2400" i="1" u="none" dirty="0"/>
              <a:t>Students raise hands</a:t>
            </a:r>
            <a:r>
              <a:rPr lang="en-US" altLang="en-US" sz="2400" i="0" dirty="0"/>
              <a:t>]. Why? [</a:t>
            </a:r>
            <a:r>
              <a:rPr lang="en-US" altLang="en-US" sz="2400" i="1" dirty="0"/>
              <a:t>Students share experiences</a:t>
            </a:r>
            <a:r>
              <a:rPr lang="en-US" altLang="en-US" sz="2400" i="0" dirty="0"/>
              <a:t>]. Who hates their own teammate? [</a:t>
            </a:r>
            <a:r>
              <a:rPr lang="en-US" altLang="en-US" sz="2400" i="1" u="none" dirty="0"/>
              <a:t>Students raise hands</a:t>
            </a:r>
            <a:r>
              <a:rPr lang="en-US" altLang="en-US" sz="2400" i="0" dirty="0"/>
              <a:t>]. How come? [</a:t>
            </a:r>
            <a:r>
              <a:rPr lang="en-US" altLang="en-US" sz="2400" i="1" dirty="0"/>
              <a:t>Students share experiences</a:t>
            </a:r>
            <a:r>
              <a:rPr lang="en-US" altLang="en-US" sz="24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One option is to debrief the negotiation via a back-and-forth interaction with the class, using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https://pixabay.com/photos/wave-ocean-sea-storm-tsunami-1913559/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23</a:t>
            </a:fld>
            <a:endParaRPr lang="en-US" altLang="en-US"/>
          </a:p>
        </p:txBody>
      </p:sp>
    </p:spTree>
    <p:extLst>
      <p:ext uri="{BB962C8B-B14F-4D97-AF65-F5344CB8AC3E}">
        <p14:creationId xmlns:p14="http://schemas.microsoft.com/office/powerpoint/2010/main" val="248877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Here are your results from the negotiation, from the first five groups. Comments, questions? </a:t>
            </a:r>
            <a:r>
              <a:rPr lang="en-US" sz="2400" kern="1200" baseline="0" dirty="0">
                <a:solidFill>
                  <a:schemeClr val="tx1"/>
                </a:solidFill>
                <a:effectLst/>
                <a:latin typeface="+mn-lt"/>
                <a:ea typeface="+mn-ea"/>
                <a:cs typeface="+mn-cs"/>
              </a:rPr>
              <a:t>[</a:t>
            </a:r>
            <a:r>
              <a:rPr lang="en-US" sz="2400" i="1" kern="1200" baseline="0" dirty="0">
                <a:solidFill>
                  <a:schemeClr val="tx1"/>
                </a:solidFill>
                <a:effectLst/>
                <a:latin typeface="+mn-lt"/>
                <a:ea typeface="+mn-ea"/>
                <a:cs typeface="+mn-cs"/>
              </a:rPr>
              <a:t>Students ask questions and share their experiences</a:t>
            </a:r>
            <a:r>
              <a:rPr lang="en-US" sz="24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Another option, for a smaller class, is to present a quantitative summary of the negotiation results, using these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Sample data is included for the first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24</a:t>
            </a:fld>
            <a:endParaRPr lang="en-US" altLang="en-US"/>
          </a:p>
        </p:txBody>
      </p:sp>
    </p:spTree>
    <p:extLst>
      <p:ext uri="{BB962C8B-B14F-4D97-AF65-F5344CB8AC3E}">
        <p14:creationId xmlns:p14="http://schemas.microsoft.com/office/powerpoint/2010/main" val="4039561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And for further groups. Any comments or questions?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ask questions and share their experiences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u="sng" dirty="0"/>
              <a:t>Note</a:t>
            </a:r>
            <a:r>
              <a:rPr lang="en-US" altLang="en-US" sz="1200" i="0" dirty="0"/>
              <a:t>: Another option, for a smaller class, is to present a quantitative summary of the negotiation results, using these slides. </a:t>
            </a:r>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25</a:t>
            </a:fld>
            <a:endParaRPr lang="en-US" altLang="en-US"/>
          </a:p>
        </p:txBody>
      </p:sp>
    </p:spTree>
    <p:extLst>
      <p:ext uri="{BB962C8B-B14F-4D97-AF65-F5344CB8AC3E}">
        <p14:creationId xmlns:p14="http://schemas.microsoft.com/office/powerpoint/2010/main" val="247039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Whether they got a deal or not, and whether they agreed on Green Label or not, are not shown since everyone reached a deal and agreed on Green Label.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2212142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34351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280502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Who is better at claiming and claiming value, individuals or teams? Why? [</a:t>
            </a:r>
            <a:r>
              <a:rPr lang="en-US" sz="1200" b="0" i="1" dirty="0">
                <a:latin typeface="+mj-lt"/>
              </a:rPr>
              <a:t>Students share their thoughts</a:t>
            </a:r>
            <a:r>
              <a:rPr lang="en-US" sz="1200" b="0"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https://pixabay.com/photos/people-girls-women-students-2557396/</a:t>
            </a:r>
          </a:p>
          <a:p>
            <a:endParaRPr lang="en-US" dirty="0"/>
          </a:p>
        </p:txBody>
      </p:sp>
      <p:sp>
        <p:nvSpPr>
          <p:cNvPr id="4" name="Slide Number Placeholder 3"/>
          <p:cNvSpPr>
            <a:spLocks noGrp="1"/>
          </p:cNvSpPr>
          <p:nvPr>
            <p:ph type="sldNum" sz="quarter" idx="5"/>
          </p:nvPr>
        </p:nvSpPr>
        <p:spPr/>
        <p:txBody>
          <a:bodyPr/>
          <a:lstStyle/>
          <a:p>
            <a:fld id="{7F3D1EF9-5CC1-4238-AAAD-E9DC1B1191CD}" type="slidenum">
              <a:rPr lang="en-SG" smtClean="0"/>
              <a:t>30</a:t>
            </a:fld>
            <a:endParaRPr lang="en-SG"/>
          </a:p>
        </p:txBody>
      </p:sp>
    </p:spTree>
    <p:extLst>
      <p:ext uri="{BB962C8B-B14F-4D97-AF65-F5344CB8AC3E}">
        <p14:creationId xmlns:p14="http://schemas.microsoft.com/office/powerpoint/2010/main" val="307443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now have a team-on-team negotiation exercise</a:t>
            </a:r>
            <a:r>
              <a:rPr lang="en-US" sz="1200" kern="1200" baseline="0" dirty="0">
                <a:solidFill>
                  <a:schemeClr val="tx1"/>
                </a:solidFill>
                <a:effectLst/>
                <a:latin typeface="+mn-lt"/>
                <a:ea typeface="+mn-ea"/>
                <a:cs typeface="+mn-cs"/>
              </a:rPr>
              <a:t> called </a:t>
            </a:r>
            <a:r>
              <a:rPr lang="en-US" sz="1200" kern="1200" baseline="0" dirty="0" err="1">
                <a:solidFill>
                  <a:schemeClr val="tx1"/>
                </a:solidFill>
                <a:effectLst/>
                <a:latin typeface="+mn-lt"/>
                <a:ea typeface="+mn-ea"/>
                <a:cs typeface="+mn-cs"/>
              </a:rPr>
              <a:t>Surfsub</a:t>
            </a:r>
            <a:r>
              <a:rPr lang="en-US" sz="1200" kern="1200" baseline="0" dirty="0">
                <a:solidFill>
                  <a:schemeClr val="tx1"/>
                </a:solidFill>
                <a:effectLst/>
                <a:latin typeface="+mn-lt"/>
                <a:ea typeface="+mn-ea"/>
                <a:cs typeface="+mn-cs"/>
              </a:rPr>
              <a:t>. You will play the roles of the co-founders of an Australian surfboard company, or representatives of a large Chinese company interested in acquiring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 will have 15 minutes to read your role materials and plan your strategy, then 1 hour to prepare with your teammate (the two Australian co-founders together and the two Chinese company reps together). Then you should meet as a team of 4 for an hour to carry out the team-on-team negotiation.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read or fill out the outcome form until you are done negotiating, it contains spoilers for the case. Once you’ve filled it out, take a few minutes to exchange some feedback </a:t>
            </a:r>
            <a:r>
              <a:rPr lang="en-US" sz="1200" kern="1200" baseline="0" dirty="0">
                <a:solidFill>
                  <a:schemeClr val="tx1"/>
                </a:solidFill>
                <a:effectLst/>
                <a:latin typeface="+mn-lt"/>
                <a:ea typeface="+mn-ea"/>
                <a:cs typeface="+mn-cs"/>
              </a:rPr>
              <a:t>and take a break</a:t>
            </a:r>
            <a:r>
              <a:rPr lang="en-US" sz="1200" kern="1200" dirty="0">
                <a:solidFill>
                  <a:schemeClr val="tx1"/>
                </a:solidFill>
                <a:effectLst/>
                <a:latin typeface="+mn-lt"/>
                <a:ea typeface="+mn-ea"/>
                <a:cs typeface="+mn-cs"/>
              </a:rPr>
              <a:t>. The lecture will begin again in two and a half hours. Please try to find partners</a:t>
            </a:r>
            <a:r>
              <a:rPr lang="en-US" sz="1200" kern="1200" baseline="0" dirty="0">
                <a:solidFill>
                  <a:schemeClr val="tx1"/>
                </a:solidFill>
                <a:effectLst/>
                <a:latin typeface="+mn-lt"/>
                <a:ea typeface="+mn-ea"/>
                <a:cs typeface="+mn-cs"/>
              </a:rPr>
              <a:t> you know less well than the others, and to the extent you can different people than in your previous negotiations. [</a:t>
            </a:r>
            <a:r>
              <a:rPr lang="en-US" sz="1200" i="1" kern="1200" baseline="0" dirty="0">
                <a:solidFill>
                  <a:schemeClr val="tx1"/>
                </a:solidFill>
                <a:effectLst/>
                <a:latin typeface="+mn-lt"/>
                <a:ea typeface="+mn-ea"/>
                <a:cs typeface="+mn-cs"/>
              </a:rPr>
              <a:t>Students partner up, the instructor hands out role materials but NOT the outcome form, and the students negotiate</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[*Important: The outcome form for </a:t>
            </a:r>
            <a:r>
              <a:rPr lang="en-US" i="1" baseline="0" dirty="0" err="1"/>
              <a:t>Surfsub</a:t>
            </a:r>
            <a:r>
              <a:rPr lang="en-US" i="1" baseline="0" dirty="0"/>
              <a:t> should only be distributed only </a:t>
            </a:r>
            <a:r>
              <a:rPr lang="en-US" b="1" i="1" u="sng" baseline="0" dirty="0"/>
              <a:t>after</a:t>
            </a:r>
            <a:r>
              <a:rPr lang="en-US" i="1" baseline="0" dirty="0"/>
              <a:t> negotiation groups have completed the exercise, since the questions give away key information asymmetries in the case]. </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for instance regarding team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outcome forms, the instructor collects them and can optionally create a results slide summarizing the deals</a:t>
            </a:r>
            <a:r>
              <a:rPr lang="en-US" sz="1200" b="0" i="1" baseline="0" dirty="0"/>
              <a:t>. The groups of 4 students are given their negotiation group number as they turn in their outcome forms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herself/himself, either by creating pairings before class begins or ad-hoc now during the lecture.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There must be at least one student in each role for this negotiation. The negotiation exercise will not work properly if no one has one or more roles. If students are not divisible into groups of 4, have more than 1 student in one or more roles (i.e., some groups of 5, doubling up the </a:t>
            </a:r>
            <a:r>
              <a:rPr lang="en-US" sz="1200" kern="1200" baseline="0" dirty="0" err="1">
                <a:solidFill>
                  <a:schemeClr val="tx1"/>
                </a:solidFill>
                <a:effectLst/>
                <a:latin typeface="+mn-lt"/>
                <a:ea typeface="+mn-ea"/>
                <a:cs typeface="+mn-cs"/>
              </a:rPr>
              <a:t>Jiayi</a:t>
            </a:r>
            <a:r>
              <a:rPr lang="en-US" sz="1200" kern="1200" baseline="0" dirty="0">
                <a:solidFill>
                  <a:schemeClr val="tx1"/>
                </a:solidFill>
                <a:effectLst/>
                <a:latin typeface="+mn-lt"/>
                <a:ea typeface="+mn-ea"/>
                <a:cs typeface="+mn-cs"/>
              </a:rPr>
              <a:t>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428032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Rockwell" pitchFamily="-110" charset="0"/>
                <a:ea typeface="MS PGothic" pitchFamily="34" charset="-128"/>
                <a:cs typeface="ＭＳ Ｐゴシック" pitchFamily="-65" charset="-128"/>
              </a:rPr>
              <a:t>Teams claim more value due to conformity pressure. Human beings are social creatures, and 2-1 creates pressure on the solo negotiator who is all alone. Notably, because teams are more competitive with each other than individuals, and overestimate the competitiveness of the other side, they also have more impasses or failures to reach a deal when a deal was possible.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Rockwell" pitchFamily="-110" charset="0"/>
              <a:ea typeface="MS PGothic" pitchFamily="34" charset="-128"/>
              <a:cs typeface="ＭＳ Ｐゴシック" pitchFamily="-65"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Rockwell" charset="0"/>
                <a:ea typeface="ＭＳ Ｐゴシック" charset="0"/>
                <a:cs typeface="ＭＳ Ｐゴシック" charset="0"/>
              </a:rPr>
              <a:t>At the same time, teams are much better at creating value than individuals are. </a:t>
            </a:r>
            <a:r>
              <a:rPr lang="en-SG" dirty="0"/>
              <a:t>Teams create more value because they exchange more ideas and information, and thus better understand each others’ deeper interests. Understanding each others’ interests and goals is the key to value creation, this allows us to introduce further options to expand the pie, and articulate legitimate arguments the other side will respect, reducing resistance to our proposals.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Rockwel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Rockwell" pitchFamily="-110" charset="0"/>
              <a:ea typeface="MS PGothic" pitchFamily="34" charset="-128"/>
              <a:cs typeface="ＭＳ Ｐゴシック" pitchFamily="-65" charset="-128"/>
            </a:endParaRPr>
          </a:p>
          <a:p>
            <a:pPr eaLnBrk="1" hangingPunct="1"/>
            <a:r>
              <a:rPr lang="en-US" b="0" dirty="0">
                <a:latin typeface="Rockwell"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31</a:t>
            </a:fld>
            <a:endParaRPr lang="en-US"/>
          </a:p>
        </p:txBody>
      </p:sp>
    </p:spTree>
    <p:extLst>
      <p:ext uri="{BB962C8B-B14F-4D97-AF65-F5344CB8AC3E}">
        <p14:creationId xmlns:p14="http://schemas.microsoft.com/office/powerpoint/2010/main" val="3658435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take-aways. </a:t>
            </a:r>
            <a:r>
              <a:rPr lang="en-GB" sz="1800" dirty="0">
                <a:effectLst/>
                <a:latin typeface="Arial" panose="020B0604020202020204" pitchFamily="34" charset="0"/>
                <a:ea typeface="Arial" panose="020B0604020202020204" pitchFamily="34" charset="0"/>
              </a:rPr>
              <a:t>As a general principle, it is advisable to team up in negotiations, since negotiation teams both create and claim more value than solo negotiators. Teams create more value because having more people in the conversation facilitates information exchange and value discovery. Teams claim more value because they leverage social conformity pressures again solo negotiators. However, the team advantage in negotiation only emerges if the team is well coordinated and acts as a unit. Successful teams act as one entity by negotiating interests and coordinating their strategy during the intra-team negotiation. This is why preparing well beforehand with your team is so important. </a:t>
            </a:r>
            <a:endParaRPr lang="en-SG"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Arial" panose="020B0604020202020204" pitchFamily="34" charset="0"/>
                <a:ea typeface="Arial" panose="020B0604020202020204" pitchFamily="34" charset="0"/>
              </a:rPr>
              <a:t> </a:t>
            </a:r>
          </a:p>
          <a:p>
            <a:pPr algn="just">
              <a:lnSpc>
                <a:spcPct val="115000"/>
              </a:lnSpc>
            </a:pPr>
            <a:r>
              <a:rPr lang="en-GB" sz="1800" dirty="0">
                <a:effectLst/>
                <a:latin typeface="Arial" panose="020B0604020202020204" pitchFamily="34" charset="0"/>
                <a:ea typeface="Arial" panose="020B0604020202020204" pitchFamily="34" charset="0"/>
              </a:rPr>
              <a:t>References</a:t>
            </a:r>
          </a:p>
          <a:p>
            <a:pPr algn="just">
              <a:lnSpc>
                <a:spcPct val="115000"/>
              </a:lnSpc>
            </a:pPr>
            <a:endParaRPr lang="en-SG" sz="1800" dirty="0">
              <a:effectLst/>
              <a:latin typeface="Arial" panose="020B0604020202020204" pitchFamily="34" charset="0"/>
              <a:ea typeface="Arial" panose="020B0604020202020204" pitchFamily="34" charset="0"/>
            </a:endParaRPr>
          </a:p>
          <a:p>
            <a:pPr>
              <a:lnSpc>
                <a:spcPct val="115000"/>
              </a:lnSpc>
            </a:pPr>
            <a:r>
              <a:rPr lang="en-SG" sz="1800" dirty="0">
                <a:solidFill>
                  <a:srgbClr val="000000"/>
                </a:solidFill>
                <a:effectLst/>
                <a:latin typeface="Arial" panose="020B0604020202020204" pitchFamily="34" charset="0"/>
                <a:ea typeface="Arial" panose="020B0604020202020204" pitchFamily="34" charset="0"/>
              </a:rPr>
              <a:t>Thompson, L., E., Peterson, S. W., Brodt. (1996). Team negotiation: An examination of integrative and distributive bargaining. </a:t>
            </a:r>
            <a:r>
              <a:rPr lang="en-SG" sz="1800" i="1" dirty="0">
                <a:solidFill>
                  <a:srgbClr val="000000"/>
                </a:solidFill>
                <a:effectLst/>
                <a:latin typeface="Arial" panose="020B0604020202020204" pitchFamily="34" charset="0"/>
                <a:ea typeface="Arial" panose="020B0604020202020204" pitchFamily="34" charset="0"/>
              </a:rPr>
              <a:t>Journal of Personality and Social Psychology, 70</a:t>
            </a:r>
            <a:r>
              <a:rPr lang="en-SG" sz="1800" dirty="0">
                <a:solidFill>
                  <a:srgbClr val="000000"/>
                </a:solidFill>
                <a:effectLst/>
                <a:latin typeface="Arial" panose="020B0604020202020204" pitchFamily="34" charset="0"/>
                <a:ea typeface="Arial" panose="020B0604020202020204" pitchFamily="34" charset="0"/>
              </a:rPr>
              <a:t>(1), 66–78.</a:t>
            </a:r>
            <a:endParaRPr lang="en-SG" sz="1800" dirty="0">
              <a:effectLst/>
              <a:latin typeface="Arial" panose="020B0604020202020204" pitchFamily="34" charset="0"/>
              <a:ea typeface="Arial" panose="020B0604020202020204" pitchFamily="34" charset="0"/>
            </a:endParaRP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88896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two partners, and enjoy the exercise! [</a:t>
            </a:r>
            <a:r>
              <a:rPr lang="en-US" altLang="en-US" i="1" dirty="0"/>
              <a:t>Students get their role materials and go to negotiate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a:t>
            </a:r>
            <a:r>
              <a:rPr lang="en-US" altLang="en-US" u="none" baseline="0" dirty="0"/>
              <a:t> </a:t>
            </a:r>
            <a:r>
              <a:rPr lang="en-US" altLang="en-US" u="none" dirty="0"/>
              <a:t>pairings slide is for if the</a:t>
            </a:r>
            <a:r>
              <a:rPr lang="en-US" altLang="en-US" u="none" baseline="0" dirty="0"/>
              <a:t> instructor sorts students into negotiating groups beforehand. Students’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group of students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group, there must be at least one student in each role for this negotiation. The negotiation exercise will not work properly if no one has one or more roles. If students are not divisible into groups of 4, have more than 1 student in one or more roles. </a:t>
            </a:r>
          </a:p>
        </p:txBody>
      </p:sp>
    </p:spTree>
    <p:extLst>
      <p:ext uri="{BB962C8B-B14F-4D97-AF65-F5344CB8AC3E}">
        <p14:creationId xmlns:p14="http://schemas.microsoft.com/office/powerpoint/2010/main" val="38828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5</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Placeholder slide to avoid spoilers</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147561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Placeholder slide to avoid spoilers</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9149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0" dirty="0"/>
              <a:t>[</a:t>
            </a:r>
            <a:r>
              <a:rPr lang="en-US" altLang="en-US" sz="1200" i="1" dirty="0"/>
              <a:t>Students have</a:t>
            </a:r>
            <a:r>
              <a:rPr lang="en-US" altLang="en-US" sz="1200" i="1" baseline="0" dirty="0"/>
              <a:t> returned from their negotiations</a:t>
            </a:r>
            <a:r>
              <a:rPr lang="en-US" altLang="en-US" sz="1200" i="0" baseline="0" dirty="0"/>
              <a:t>]. </a:t>
            </a:r>
            <a:r>
              <a:rPr lang="en-SG" dirty="0"/>
              <a:t>Welcome back! I hope you enjoyed the case. We will now debrief </a:t>
            </a:r>
            <a:r>
              <a:rPr lang="en-SG" dirty="0" err="1"/>
              <a:t>Surfsub</a:t>
            </a:r>
            <a:r>
              <a:rPr lang="en-SG" dirty="0"/>
              <a:t>.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93869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u="sng" dirty="0"/>
              <a:t>Note</a:t>
            </a:r>
            <a:r>
              <a:rPr lang="en-US" altLang="en-US" sz="1200" i="0" dirty="0"/>
              <a:t>: Slide only useable when teaching live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the other team </a:t>
            </a:r>
            <a:r>
              <a:rPr lang="en-US" altLang="en-US" sz="1200" i="0" baseline="0" dirty="0"/>
              <a:t>did well in </a:t>
            </a:r>
            <a:r>
              <a:rPr lang="en-US" altLang="en-US" sz="1200" i="0" baseline="0" dirty="0" err="1"/>
              <a:t>Surfsub</a:t>
            </a:r>
            <a:r>
              <a:rPr lang="en-US" altLang="en-US" sz="1200" i="0" baseline="0" dirty="0"/>
              <a:t>, and one thing your team could have done better. </a:t>
            </a:r>
            <a:r>
              <a:rPr lang="en-US" altLang="en-US" sz="1200" i="1" baseline="0" dirty="0"/>
              <a:t>[Students discuss</a:t>
            </a:r>
            <a:r>
              <a:rPr lang="en-US" altLang="en-US" sz="12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G"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15563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91914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416086286"/>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سيرفسوب</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5192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11/2024</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-6923</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راج سانجاي، </a:t>
            </a:r>
            <a:r>
              <a:rPr lang="ar-EG" sz="750" dirty="0" err="1">
                <a:solidFill>
                  <a:prstClr val="black"/>
                </a:solidFill>
                <a:latin typeface="Roboto" panose="02000000000000000000" pitchFamily="2" charset="0"/>
                <a:ea typeface="Roboto" panose="02000000000000000000" pitchFamily="2" charset="0"/>
                <a:cs typeface="+mn-cs"/>
              </a:rPr>
              <a:t>وفاسيليوس</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لياروس</a:t>
            </a:r>
            <a:r>
              <a:rPr lang="ar-EG" sz="750" dirty="0">
                <a:solidFill>
                  <a:prstClr val="black"/>
                </a:solidFill>
                <a:latin typeface="Roboto" panose="02000000000000000000" pitchFamily="2" charset="0"/>
                <a:ea typeface="Roboto" panose="02000000000000000000" pitchFamily="2" charset="0"/>
                <a:cs typeface="+mn-cs"/>
              </a:rPr>
              <a:t>، وأوليفييه </a:t>
            </a:r>
            <a:r>
              <a:rPr lang="ar-EG" sz="750" dirty="0" err="1">
                <a:solidFill>
                  <a:prstClr val="black"/>
                </a:solidFill>
                <a:latin typeface="Roboto" panose="02000000000000000000" pitchFamily="2" charset="0"/>
                <a:ea typeface="Roboto" panose="02000000000000000000" pitchFamily="2" charset="0"/>
                <a:cs typeface="+mn-cs"/>
              </a:rPr>
              <a:t>مويترو</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وديبيان</a:t>
            </a:r>
            <a:r>
              <a:rPr lang="ar-EG" sz="750" dirty="0">
                <a:solidFill>
                  <a:prstClr val="black"/>
                </a:solidFill>
                <a:latin typeface="Roboto" panose="02000000000000000000" pitchFamily="2" charset="0"/>
                <a:ea typeface="Roboto" panose="02000000000000000000" pitchFamily="2" charset="0"/>
                <a:cs typeface="+mn-cs"/>
              </a:rPr>
              <a:t> روي، وآنا </a:t>
            </a:r>
            <a:r>
              <a:rPr lang="ar-EG" sz="750" dirty="0" err="1">
                <a:solidFill>
                  <a:prstClr val="black"/>
                </a:solidFill>
                <a:latin typeface="Roboto" panose="02000000000000000000" pitchFamily="2" charset="0"/>
                <a:ea typeface="Roboto" panose="02000000000000000000" pitchFamily="2" charset="0"/>
                <a:cs typeface="+mn-cs"/>
              </a:rPr>
              <a:t>ستيبانوفا</a:t>
            </a:r>
            <a:r>
              <a:rPr lang="ar-EG" sz="750" dirty="0">
                <a:solidFill>
                  <a:prstClr val="black"/>
                </a:solidFill>
                <a:latin typeface="Roboto" panose="02000000000000000000" pitchFamily="2" charset="0"/>
                <a:ea typeface="Roboto" panose="02000000000000000000" pitchFamily="2" charset="0"/>
                <a:cs typeface="+mn-cs"/>
              </a:rPr>
              <a:t>، خريجي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بارت تشو يوشين، أستاذ مساعد في المالية في كلية </a:t>
            </a:r>
            <a:r>
              <a:rPr lang="en-US" sz="750" dirty="0">
                <a:solidFill>
                  <a:prstClr val="black"/>
                </a:solidFill>
                <a:latin typeface="Roboto" panose="02000000000000000000" pitchFamily="2" charset="0"/>
                <a:ea typeface="Roboto" panose="02000000000000000000" pitchFamily="2" charset="0"/>
                <a:cs typeface="+mn-cs"/>
              </a:rPr>
              <a:t>LKC</a:t>
            </a:r>
            <a:r>
              <a:rPr lang="ar-EG" sz="750" dirty="0">
                <a:solidFill>
                  <a:prstClr val="black"/>
                </a:solidFill>
                <a:latin typeface="Roboto" panose="02000000000000000000" pitchFamily="2" charset="0"/>
                <a:ea typeface="Roboto" panose="02000000000000000000" pitchFamily="2" charset="0"/>
                <a:cs typeface="+mn-cs"/>
              </a:rPr>
              <a:t> للأعمال، ومارتن </a:t>
            </a:r>
            <a:r>
              <a:rPr lang="ar-EG" sz="750" dirty="0" err="1">
                <a:solidFill>
                  <a:prstClr val="black"/>
                </a:solidFill>
                <a:latin typeface="Roboto" panose="02000000000000000000" pitchFamily="2" charset="0"/>
                <a:ea typeface="Roboto" panose="02000000000000000000" pitchFamily="2" charset="0"/>
                <a:cs typeface="+mn-cs"/>
              </a:rPr>
              <a:t>شواينسبيرج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القرارات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err="1">
                <a:solidFill>
                  <a:prstClr val="black"/>
                </a:solidFill>
                <a:latin typeface="Roboto" panose="02000000000000000000" pitchFamily="2" charset="0"/>
                <a:ea typeface="Roboto" panose="02000000000000000000" pitchFamily="2" charset="0"/>
                <a:cs typeface="+mn-cs"/>
              </a:rPr>
              <a:t>سيرفسوب</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indent="0">
              <a:lnSpc>
                <a:spcPct val="100000"/>
              </a:lnSpc>
              <a:spcBef>
                <a:spcPts val="300"/>
              </a:spcBef>
              <a:spcAft>
                <a:spcPts val="450"/>
              </a:spcAft>
              <a:buNone/>
              <a:defRPr/>
            </a:pPr>
            <a:r>
              <a:rPr lang="en-US" sz="800" b="0" i="0" u="none" strike="noStrike" baseline="0" dirty="0">
                <a:latin typeface="Roboto" panose="02000000000000000000" pitchFamily="2" charset="0"/>
              </a:rPr>
              <a:t>Translated using an LLM (Large Language Model) and edited by Tilti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en-US" sz="800" dirty="0">
                <a:latin typeface="Roboto" panose="02000000000000000000" pitchFamily="2" charset="0"/>
              </a:rPr>
              <a:t>This translation, Copyright © 2024 Martin Schweinsberg, Horacio </a:t>
            </a:r>
            <a:r>
              <a:rPr lang="en-US" sz="800" dirty="0" err="1">
                <a:latin typeface="Roboto" panose="02000000000000000000" pitchFamily="2" charset="0"/>
              </a:rPr>
              <a:t>Falcão</a:t>
            </a:r>
            <a:r>
              <a:rPr lang="en-US" sz="800" dirty="0">
                <a:latin typeface="Roboto" panose="02000000000000000000" pitchFamily="2" charset="0"/>
              </a:rPr>
              <a:t>, Eric Uhlmann. The original slides are entitled “The </a:t>
            </a:r>
            <a:r>
              <a:rPr lang="en-US" sz="800" dirty="0" err="1">
                <a:latin typeface="Roboto" panose="02000000000000000000" pitchFamily="2" charset="0"/>
              </a:rPr>
              <a:t>Surfsub</a:t>
            </a:r>
            <a:r>
              <a:rPr lang="en-US" sz="800" dirty="0">
                <a:latin typeface="Roboto" panose="02000000000000000000" pitchFamily="2" charset="0"/>
              </a:rPr>
              <a:t>” (06/2024-6923), Copyright © 2024 Martin Schweinsberg, Horacio </a:t>
            </a:r>
            <a:r>
              <a:rPr lang="en-US" sz="800" dirty="0" err="1">
                <a:latin typeface="Roboto" panose="02000000000000000000" pitchFamily="2" charset="0"/>
              </a:rPr>
              <a:t>Falcão</a:t>
            </a:r>
            <a:r>
              <a:rPr lang="en-US" sz="800">
                <a:latin typeface="Roboto" panose="02000000000000000000" pitchFamily="2" charset="0"/>
              </a:rPr>
              <a:t>, Eric Uhlmann</a:t>
            </a:r>
            <a:endParaRPr lang="en-US" sz="800" dirty="0">
              <a:latin typeface="Roboto" panose="02000000000000000000" pitchFamily="2" charset="0"/>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232737"/>
            <a:ext cx="9144000" cy="1015663"/>
          </a:xfrm>
          <a:prstGeom prst="rect">
            <a:avLst/>
          </a:prstGeom>
          <a:noFill/>
        </p:spPr>
        <p:txBody>
          <a:bodyPr wrap="square" rtlCol="0">
            <a:spAutoFit/>
          </a:bodyPr>
          <a:lstStyle/>
          <a:p>
            <a:pPr algn="ctr">
              <a:defRPr/>
            </a:pPr>
            <a:r>
              <a:rPr lang="ar-EG" sz="3000" b="1" baseline="0">
                <a:solidFill>
                  <a:schemeClr val="tx1"/>
                </a:solidFill>
                <a:latin typeface="+mn-lt"/>
                <a:ea typeface="+mn-ea"/>
                <a:cs typeface="+mn-cs"/>
              </a:rPr>
              <a:t>كيف سارت الأمور أثناء التفاوض</a:t>
            </a:r>
            <a:r>
              <a:rPr lang="en-US" sz="3000" b="1" baseline="0">
                <a:solidFill>
                  <a:schemeClr val="tx1"/>
                </a:solidFill>
                <a:latin typeface="+mn-lt"/>
                <a:ea typeface="+mn-ea"/>
                <a:cs typeface="+mn-cs"/>
              </a:rPr>
              <a:t> </a:t>
            </a:r>
          </a:p>
          <a:p>
            <a:pPr algn="ctr">
              <a:defRPr/>
            </a:pPr>
            <a:r>
              <a:rPr lang="ar-EG" sz="3000" b="1" baseline="0">
                <a:solidFill>
                  <a:schemeClr val="tx1"/>
                </a:solidFill>
                <a:latin typeface="+mn-lt"/>
                <a:ea typeface="+mn-ea"/>
                <a:cs typeface="+mn-cs"/>
              </a:rPr>
              <a:t>ضمن فريق؟</a:t>
            </a:r>
          </a:p>
        </p:txBody>
      </p:sp>
      <p:pic>
        <p:nvPicPr>
          <p:cNvPr id="7" name="Picture 2" descr="Surfers, Woman, Waves, Splash, Ocean, Beach, Water">
            <a:extLst>
              <a:ext uri="{FF2B5EF4-FFF2-40B4-BE49-F238E27FC236}">
                <a16:creationId xmlns:a16="http://schemas.microsoft.com/office/drawing/2014/main" id="{5F5FE757-7B10-4978-BBFA-59737BDC8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54E1-739B-4EDE-8C4C-FBE3ADFD10B9}"/>
              </a:ext>
            </a:extLst>
          </p:cNvPr>
          <p:cNvSpPr>
            <a:spLocks noGrp="1"/>
          </p:cNvSpPr>
          <p:nvPr>
            <p:ph type="title"/>
          </p:nvPr>
        </p:nvSpPr>
        <p:spPr/>
        <p:txBody>
          <a:bodyPr>
            <a:normAutofit/>
          </a:bodyPr>
          <a:lstStyle/>
          <a:p>
            <a:r>
              <a:rPr lang="ar-EG" sz="3200" b="1"/>
              <a:t>تحديان في التفاوض ضمن الفريق</a:t>
            </a:r>
          </a:p>
        </p:txBody>
      </p:sp>
      <p:sp>
        <p:nvSpPr>
          <p:cNvPr id="3" name="Content Placeholder 2">
            <a:extLst>
              <a:ext uri="{FF2B5EF4-FFF2-40B4-BE49-F238E27FC236}">
                <a16:creationId xmlns:a16="http://schemas.microsoft.com/office/drawing/2014/main" id="{B3B67450-F76C-4764-8905-C98A4D950A35}"/>
              </a:ext>
            </a:extLst>
          </p:cNvPr>
          <p:cNvSpPr>
            <a:spLocks noGrp="1"/>
          </p:cNvSpPr>
          <p:nvPr>
            <p:ph idx="1"/>
          </p:nvPr>
        </p:nvSpPr>
        <p:spPr>
          <a:xfrm>
            <a:off x="457200" y="1951037"/>
            <a:ext cx="8229600" cy="4525963"/>
          </a:xfrm>
        </p:spPr>
        <p:txBody>
          <a:bodyPr>
            <a:normAutofit/>
          </a:bodyPr>
          <a:lstStyle/>
          <a:p>
            <a:r>
              <a:rPr lang="ar-EG" sz="2400" i="1"/>
              <a:t>عدم تماثل المعلومات</a:t>
            </a:r>
            <a:r>
              <a:rPr lang="ar-EG" sz="2400"/>
              <a:t>:</a:t>
            </a:r>
            <a:r>
              <a:rPr lang="en-US" sz="2400"/>
              <a:t> </a:t>
            </a:r>
            <a:r>
              <a:rPr lang="ar-EG" sz="2400"/>
              <a:t>قد يمتلك أعضاء الفريق نفسه معلومات فريدة يحتاجون إلى دمجها لاختيار الإستراتيجية الصحيحة</a:t>
            </a:r>
          </a:p>
          <a:p>
            <a:endParaRPr lang="en-SG" sz="2400" dirty="0"/>
          </a:p>
          <a:p>
            <a:r>
              <a:rPr lang="ar-EG" sz="2400" i="1"/>
              <a:t>عدم تماثل الأهداف</a:t>
            </a:r>
            <a:r>
              <a:rPr lang="ar-EG" sz="2400"/>
              <a:t>:</a:t>
            </a:r>
            <a:r>
              <a:rPr lang="en-US" sz="2400"/>
              <a:t> </a:t>
            </a:r>
            <a:r>
              <a:rPr lang="ar-EG" sz="2400"/>
              <a:t>قد يكون لدى زملاء الفريق مصالح وأجندات أساسية مختلفة عند الدخول في المفاوضات</a:t>
            </a:r>
          </a:p>
          <a:p>
            <a:endParaRPr lang="en-SG" sz="2400" dirty="0"/>
          </a:p>
          <a:p>
            <a:pPr marL="0" indent="0">
              <a:buNone/>
            </a:pPr>
            <a:endParaRPr lang="en-SG" sz="1200" dirty="0"/>
          </a:p>
          <a:p>
            <a:pPr marL="0" indent="0" algn="ctr">
              <a:buNone/>
            </a:pPr>
            <a:r>
              <a:rPr lang="ar-EG" sz="2400" i="1">
                <a:solidFill>
                  <a:srgbClr val="FF0000"/>
                </a:solidFill>
              </a:rPr>
              <a:t>ما المعلومات المالية التي تحتاج إلى دمجها عبر الأدوار حتى يتمكن فريقك من تقييم شركة سيرفسوب بدقة؟</a:t>
            </a:r>
          </a:p>
        </p:txBody>
      </p:sp>
    </p:spTree>
    <p:extLst>
      <p:ext uri="{BB962C8B-B14F-4D97-AF65-F5344CB8AC3E}">
        <p14:creationId xmlns:p14="http://schemas.microsoft.com/office/powerpoint/2010/main" val="18712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398-4C2C-874D-B394-D122DE19584B}"/>
              </a:ext>
            </a:extLst>
          </p:cNvPr>
          <p:cNvSpPr>
            <a:spLocks noGrp="1"/>
          </p:cNvSpPr>
          <p:nvPr>
            <p:ph type="title"/>
          </p:nvPr>
        </p:nvSpPr>
        <p:spPr/>
        <p:txBody>
          <a:bodyPr/>
          <a:lstStyle/>
          <a:p>
            <a:r>
              <a:rPr lang="ar-EG"/>
              <a:t>الدمج والاستحواذ 101</a:t>
            </a:r>
          </a:p>
        </p:txBody>
      </p:sp>
      <p:sp>
        <p:nvSpPr>
          <p:cNvPr id="3" name="Content Placeholder 2">
            <a:extLst>
              <a:ext uri="{FF2B5EF4-FFF2-40B4-BE49-F238E27FC236}">
                <a16:creationId xmlns:a16="http://schemas.microsoft.com/office/drawing/2014/main" id="{E11E0A39-B49C-FC41-AA60-EBF7EA6513E1}"/>
              </a:ext>
            </a:extLst>
          </p:cNvPr>
          <p:cNvSpPr>
            <a:spLocks noGrp="1"/>
          </p:cNvSpPr>
          <p:nvPr>
            <p:ph idx="1"/>
          </p:nvPr>
        </p:nvSpPr>
        <p:spPr/>
        <p:txBody>
          <a:bodyPr>
            <a:normAutofit/>
          </a:bodyPr>
          <a:lstStyle/>
          <a:p>
            <a:r>
              <a:rPr lang="ar-EG" sz="2800"/>
              <a:t>لماذا تُقدم الشركات على عمليات الدمج والاستحواذ؟</a:t>
            </a:r>
          </a:p>
          <a:p>
            <a:r>
              <a:rPr lang="ar-EG" sz="2800"/>
              <a:t>ما مصدر خلق القيمة في هذه الحالة؟</a:t>
            </a:r>
          </a:p>
          <a:p>
            <a:r>
              <a:rPr lang="ar-EG" sz="2800"/>
              <a:t>ما قيم التحفظ لدى الفريقين؟</a:t>
            </a:r>
          </a:p>
          <a:p>
            <a:pPr lvl="1"/>
            <a:r>
              <a:rPr lang="ar-EG" sz="2400"/>
              <a:t>ما المبلغ الذي تريد سيرفسوب البيع مقابله على الأقل؟</a:t>
            </a:r>
          </a:p>
          <a:p>
            <a:pPr lvl="1"/>
            <a:r>
              <a:rPr lang="ar-EG" sz="2400"/>
              <a:t>ما المبلغ الذي تريد بوجين ويفز دفعه على الأكثر؟</a:t>
            </a:r>
          </a:p>
          <a:p>
            <a:r>
              <a:rPr lang="en-US" sz="2800"/>
              <a:t>ZOPA</a:t>
            </a:r>
            <a:r>
              <a:rPr lang="ar-EG" sz="2800"/>
              <a:t> – منطقة الاتفاق المحتمل:</a:t>
            </a:r>
          </a:p>
        </p:txBody>
      </p:sp>
      <p:grpSp>
        <p:nvGrpSpPr>
          <p:cNvPr id="4" name="Group 3">
            <a:extLst>
              <a:ext uri="{FF2B5EF4-FFF2-40B4-BE49-F238E27FC236}">
                <a16:creationId xmlns:a16="http://schemas.microsoft.com/office/drawing/2014/main" id="{8979628A-690F-3B4A-80F0-EAD9A78DD578}"/>
              </a:ext>
            </a:extLst>
          </p:cNvPr>
          <p:cNvGrpSpPr/>
          <p:nvPr/>
        </p:nvGrpSpPr>
        <p:grpSpPr>
          <a:xfrm>
            <a:off x="779853" y="4671972"/>
            <a:ext cx="7760016" cy="1424028"/>
            <a:chOff x="-964564" y="-33622"/>
            <a:chExt cx="7760597" cy="1424028"/>
          </a:xfrm>
        </p:grpSpPr>
        <p:sp>
          <p:nvSpPr>
            <p:cNvPr id="5" name="Right Arrow 4">
              <a:extLst>
                <a:ext uri="{FF2B5EF4-FFF2-40B4-BE49-F238E27FC236}">
                  <a16:creationId xmlns:a16="http://schemas.microsoft.com/office/drawing/2014/main" id="{288D808C-303D-EE40-ABD3-1B1DDCAB8EDC}"/>
                </a:ext>
              </a:extLst>
            </p:cNvPr>
            <p:cNvSpPr/>
            <p:nvPr/>
          </p:nvSpPr>
          <p:spPr>
            <a:xfrm>
              <a:off x="1566678" y="474133"/>
              <a:ext cx="3890937"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43">
              <a:extLst>
                <a:ext uri="{FF2B5EF4-FFF2-40B4-BE49-F238E27FC236}">
                  <a16:creationId xmlns:a16="http://schemas.microsoft.com/office/drawing/2014/main" id="{A6DCA5BC-EE17-4545-947C-082676DBFFED}"/>
                </a:ext>
              </a:extLst>
            </p:cNvPr>
            <p:cNvSpPr txBox="1"/>
            <p:nvPr/>
          </p:nvSpPr>
          <p:spPr>
            <a:xfrm>
              <a:off x="4738479" y="693485"/>
              <a:ext cx="2057554"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i="1">
                  <a:latin typeface="Arial" panose="020B0604020202020204" pitchFamily="34" charset="0"/>
                  <a:ea typeface="Arial" panose="020B0604020202020204" pitchFamily="34" charset="0"/>
                </a:rPr>
                <a:t>تريد سيرفسوب البيع مقابل أكبر مبلغ ممكن</a:t>
              </a:r>
            </a:p>
          </p:txBody>
        </p:sp>
        <p:sp>
          <p:nvSpPr>
            <p:cNvPr id="7" name="Text Box 48">
              <a:extLst>
                <a:ext uri="{FF2B5EF4-FFF2-40B4-BE49-F238E27FC236}">
                  <a16:creationId xmlns:a16="http://schemas.microsoft.com/office/drawing/2014/main" id="{5E19C542-806A-8E49-8E67-4EAF4A0A2067}"/>
                </a:ext>
              </a:extLst>
            </p:cNvPr>
            <p:cNvSpPr txBox="1"/>
            <p:nvPr/>
          </p:nvSpPr>
          <p:spPr>
            <a:xfrm>
              <a:off x="-964564" y="101209"/>
              <a:ext cx="2115906"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i="1">
                  <a:latin typeface="Arial" panose="020B0604020202020204" pitchFamily="34" charset="0"/>
                  <a:ea typeface="Arial" panose="020B0604020202020204" pitchFamily="34" charset="0"/>
                </a:rPr>
                <a:t>تريد بوجين ويفز أن تدفع أقل مبلغ ممكن</a:t>
              </a:r>
            </a:p>
          </p:txBody>
        </p:sp>
        <p:sp>
          <p:nvSpPr>
            <p:cNvPr id="8" name="Right Arrow 7">
              <a:extLst>
                <a:ext uri="{FF2B5EF4-FFF2-40B4-BE49-F238E27FC236}">
                  <a16:creationId xmlns:a16="http://schemas.microsoft.com/office/drawing/2014/main" id="{D1621BC4-9493-5147-BA43-D5AA33989A14}"/>
                </a:ext>
              </a:extLst>
            </p:cNvPr>
            <p:cNvSpPr/>
            <p:nvPr/>
          </p:nvSpPr>
          <p:spPr>
            <a:xfrm rot="10800000">
              <a:off x="194733" y="626533"/>
              <a:ext cx="3613228"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Elbow Connector 8">
              <a:extLst>
                <a:ext uri="{FF2B5EF4-FFF2-40B4-BE49-F238E27FC236}">
                  <a16:creationId xmlns:a16="http://schemas.microsoft.com/office/drawing/2014/main" id="{A454BE3F-E9A3-4F4D-9AD3-D3206A5DA9B1}"/>
                </a:ext>
              </a:extLst>
            </p:cNvPr>
            <p:cNvCxnSpPr/>
            <p:nvPr/>
          </p:nvCxnSpPr>
          <p:spPr>
            <a:xfrm flipV="1">
              <a:off x="1566678" y="262467"/>
              <a:ext cx="194310" cy="26924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0" name="Text Box 50">
              <a:extLst>
                <a:ext uri="{FF2B5EF4-FFF2-40B4-BE49-F238E27FC236}">
                  <a16:creationId xmlns:a16="http://schemas.microsoft.com/office/drawing/2014/main" id="{2242DDBC-1CC6-AC41-A495-030B6A377D12}"/>
                </a:ext>
              </a:extLst>
            </p:cNvPr>
            <p:cNvSpPr txBox="1"/>
            <p:nvPr/>
          </p:nvSpPr>
          <p:spPr>
            <a:xfrm>
              <a:off x="1684781" y="-33622"/>
              <a:ext cx="1540995" cy="4315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a:latin typeface="Arial" panose="020B0604020202020204" pitchFamily="34" charset="0"/>
                  <a:ea typeface="Arial" panose="020B0604020202020204" pitchFamily="34" charset="0"/>
                </a:rPr>
                <a:t>القيمة المستقلة لشركة سيرفسوب</a:t>
              </a:r>
            </a:p>
          </p:txBody>
        </p:sp>
        <p:sp>
          <p:nvSpPr>
            <p:cNvPr id="11" name="Text Box 52">
              <a:extLst>
                <a:ext uri="{FF2B5EF4-FFF2-40B4-BE49-F238E27FC236}">
                  <a16:creationId xmlns:a16="http://schemas.microsoft.com/office/drawing/2014/main" id="{343C3F65-5FEA-F744-8599-C1B53D8912F8}"/>
                </a:ext>
              </a:extLst>
            </p:cNvPr>
            <p:cNvSpPr txBox="1"/>
            <p:nvPr/>
          </p:nvSpPr>
          <p:spPr>
            <a:xfrm>
              <a:off x="3997141" y="-33622"/>
              <a:ext cx="1794509" cy="499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a:latin typeface="Arial" panose="020B0604020202020204" pitchFamily="34" charset="0"/>
                  <a:ea typeface="Arial" panose="020B0604020202020204" pitchFamily="34" charset="0"/>
                </a:rPr>
                <a:t>القيمة المستقلة بالإضافة إلى أوجه التآزر</a:t>
              </a:r>
            </a:p>
          </p:txBody>
        </p:sp>
        <p:cxnSp>
          <p:nvCxnSpPr>
            <p:cNvPr id="12" name="Elbow Connector 11">
              <a:extLst>
                <a:ext uri="{FF2B5EF4-FFF2-40B4-BE49-F238E27FC236}">
                  <a16:creationId xmlns:a16="http://schemas.microsoft.com/office/drawing/2014/main" id="{684ABC8A-68B1-C04D-A836-43648CD5860C}"/>
                </a:ext>
              </a:extLst>
            </p:cNvPr>
            <p:cNvCxnSpPr/>
            <p:nvPr/>
          </p:nvCxnSpPr>
          <p:spPr>
            <a:xfrm flipV="1">
              <a:off x="3810875" y="279400"/>
              <a:ext cx="186690" cy="45720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3" name="Right Brace 12">
              <a:extLst>
                <a:ext uri="{FF2B5EF4-FFF2-40B4-BE49-F238E27FC236}">
                  <a16:creationId xmlns:a16="http://schemas.microsoft.com/office/drawing/2014/main" id="{E71D47BA-A0F3-B647-A215-0658C2257ED6}"/>
                </a:ext>
              </a:extLst>
            </p:cNvPr>
            <p:cNvSpPr/>
            <p:nvPr/>
          </p:nvSpPr>
          <p:spPr>
            <a:xfrm rot="5400000">
              <a:off x="2581500" y="-166252"/>
              <a:ext cx="211635" cy="2241282"/>
            </a:xfrm>
            <a:prstGeom prst="rightBrace">
              <a:avLst>
                <a:gd name="adj1" fmla="val 4608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55">
              <a:extLst>
                <a:ext uri="{FF2B5EF4-FFF2-40B4-BE49-F238E27FC236}">
                  <a16:creationId xmlns:a16="http://schemas.microsoft.com/office/drawing/2014/main" id="{D194E0BD-D136-CC4F-BABB-194B495E98A7}"/>
                </a:ext>
              </a:extLst>
            </p:cNvPr>
            <p:cNvSpPr txBox="1"/>
            <p:nvPr/>
          </p:nvSpPr>
          <p:spPr>
            <a:xfrm>
              <a:off x="1750407" y="1060206"/>
              <a:ext cx="2057554"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ar-EG" sz="1400">
                  <a:latin typeface="Arial" panose="020B0604020202020204" pitchFamily="34" charset="0"/>
                  <a:ea typeface="Arial" panose="020B0604020202020204" pitchFamily="34" charset="0"/>
                </a:rPr>
                <a:t>قيمة التآزر = </a:t>
              </a:r>
              <a:r>
                <a:rPr lang="en-US" sz="1400">
                  <a:latin typeface="Arial" panose="020B0604020202020204" pitchFamily="34" charset="0"/>
                  <a:ea typeface="Arial" panose="020B0604020202020204" pitchFamily="34" charset="0"/>
                </a:rPr>
                <a:t>ZOPA</a:t>
              </a:r>
            </a:p>
          </p:txBody>
        </p:sp>
      </p:grpSp>
    </p:spTree>
    <p:extLst>
      <p:ext uri="{BB962C8B-B14F-4D97-AF65-F5344CB8AC3E}">
        <p14:creationId xmlns:p14="http://schemas.microsoft.com/office/powerpoint/2010/main" val="364027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19AB-7D1A-064F-8B0D-B283B7C95274}"/>
              </a:ext>
            </a:extLst>
          </p:cNvPr>
          <p:cNvSpPr>
            <a:spLocks noGrp="1"/>
          </p:cNvSpPr>
          <p:nvPr>
            <p:ph type="title"/>
          </p:nvPr>
        </p:nvSpPr>
        <p:spPr/>
        <p:txBody>
          <a:bodyPr>
            <a:normAutofit fontScale="90000"/>
          </a:bodyPr>
          <a:lstStyle/>
          <a:p>
            <a:r>
              <a:rPr lang="ar-EG" sz="4000"/>
              <a:t>مراجعة سريعة لتقييم التدفقات النقدية المخصومة (</a:t>
            </a:r>
            <a:r>
              <a:rPr lang="en-US" sz="4000"/>
              <a:t>DCF</a:t>
            </a:r>
            <a:r>
              <a:rPr lang="ar-EG" sz="4000"/>
              <a:t>)</a:t>
            </a:r>
          </a:p>
        </p:txBody>
      </p:sp>
      <p:sp>
        <p:nvSpPr>
          <p:cNvPr id="3" name="Content Placeholder 2">
            <a:extLst>
              <a:ext uri="{FF2B5EF4-FFF2-40B4-BE49-F238E27FC236}">
                <a16:creationId xmlns:a16="http://schemas.microsoft.com/office/drawing/2014/main" id="{8F31A1E2-77A9-174C-9953-16CFCCCF4E1D}"/>
              </a:ext>
            </a:extLst>
          </p:cNvPr>
          <p:cNvSpPr>
            <a:spLocks noGrp="1"/>
          </p:cNvSpPr>
          <p:nvPr>
            <p:ph idx="1"/>
          </p:nvPr>
        </p:nvSpPr>
        <p:spPr/>
        <p:txBody>
          <a:bodyPr>
            <a:normAutofit lnSpcReduction="10000"/>
          </a:bodyPr>
          <a:lstStyle/>
          <a:p>
            <a:r>
              <a:rPr lang="ar-EG" sz="2800"/>
              <a:t>مكونان</a:t>
            </a:r>
          </a:p>
          <a:p>
            <a:pPr lvl="1"/>
            <a:r>
              <a:rPr lang="ar-EG" sz="2400"/>
              <a:t>(توقعات) التدفقات النقدية الحرة المستقبلية (</a:t>
            </a:r>
            <a:r>
              <a:rPr lang="en-US" sz="2400"/>
              <a:t>FCFs)</a:t>
            </a:r>
          </a:p>
          <a:p>
            <a:pPr lvl="1"/>
            <a:r>
              <a:rPr lang="ar-EG" sz="2400"/>
              <a:t>معدل الخصم </a:t>
            </a:r>
            <a:r>
              <a:rPr lang="en-US" sz="2400"/>
              <a:t>r</a:t>
            </a:r>
          </a:p>
          <a:p>
            <a:endParaRPr lang="en-US" sz="2800" dirty="0"/>
          </a:p>
          <a:p>
            <a:r>
              <a:rPr lang="ar-EG" sz="2800"/>
              <a:t>قيمة الشركة (المؤسسة) هي إذن</a:t>
            </a:r>
          </a:p>
          <a:p>
            <a:endParaRPr lang="en-US" sz="2800" dirty="0"/>
          </a:p>
          <a:p>
            <a:endParaRPr lang="en-US" sz="2800" dirty="0"/>
          </a:p>
          <a:p>
            <a:endParaRPr lang="en-US" sz="1200" dirty="0"/>
          </a:p>
          <a:p>
            <a:r>
              <a:rPr lang="ar-EG" sz="2800"/>
              <a:t>هل لديك توقعات التدفقات النقدية الحرة المستقبلية (</a:t>
            </a:r>
            <a:r>
              <a:rPr lang="en-US" sz="2800"/>
              <a:t>FCFs</a:t>
            </a:r>
            <a:r>
              <a:rPr lang="ar-EG" sz="2800"/>
              <a:t>) ومعدل الخصم (</a:t>
            </a:r>
            <a:r>
              <a:rPr lang="en-US" sz="2800"/>
              <a:t>r)</a:t>
            </a:r>
            <a:r>
              <a:rPr lang="ar-EG" sz="2800"/>
              <a:t>؟</a:t>
            </a:r>
          </a:p>
          <a:p>
            <a:pPr marL="0" indent="0">
              <a:buNone/>
            </a:pPr>
            <a:endParaRPr lang="en-US" sz="2800" dirty="0"/>
          </a:p>
        </p:txBody>
      </p:sp>
      <p:pic>
        <p:nvPicPr>
          <p:cNvPr id="4" name="Picture 3">
            <a:extLst>
              <a:ext uri="{FF2B5EF4-FFF2-40B4-BE49-F238E27FC236}">
                <a16:creationId xmlns:a16="http://schemas.microsoft.com/office/drawing/2014/main" id="{99E01B67-F27E-DF41-9A08-E4A627F0FCAD}"/>
              </a:ext>
            </a:extLst>
          </p:cNvPr>
          <p:cNvPicPr>
            <a:picLocks noChangeAspect="1"/>
          </p:cNvPicPr>
          <p:nvPr/>
        </p:nvPicPr>
        <p:blipFill>
          <a:blip r:embed="rId3"/>
          <a:stretch>
            <a:fillRect/>
          </a:stretch>
        </p:blipFill>
        <p:spPr>
          <a:xfrm>
            <a:off x="1600200" y="4038600"/>
            <a:ext cx="5943600" cy="901947"/>
          </a:xfrm>
          <a:prstGeom prst="rect">
            <a:avLst/>
          </a:prstGeom>
        </p:spPr>
      </p:pic>
    </p:spTree>
    <p:extLst>
      <p:ext uri="{BB962C8B-B14F-4D97-AF65-F5344CB8AC3E}">
        <p14:creationId xmlns:p14="http://schemas.microsoft.com/office/powerpoint/2010/main" val="43641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692B-7724-1C43-8528-996D7234DC0B}"/>
              </a:ext>
            </a:extLst>
          </p:cNvPr>
          <p:cNvSpPr>
            <a:spLocks noGrp="1"/>
          </p:cNvSpPr>
          <p:nvPr>
            <p:ph type="title"/>
          </p:nvPr>
        </p:nvSpPr>
        <p:spPr/>
        <p:txBody>
          <a:bodyPr/>
          <a:lstStyle/>
          <a:p>
            <a:r>
              <a:rPr lang="ar-EG"/>
              <a:t>معلومات عن التدفق النقدي الحر (</a:t>
            </a:r>
            <a:r>
              <a:rPr lang="en-US"/>
              <a:t>FCF</a:t>
            </a:r>
            <a:r>
              <a:rPr lang="ar-EG"/>
              <a:t>)</a:t>
            </a:r>
          </a:p>
        </p:txBody>
      </p:sp>
      <p:sp>
        <p:nvSpPr>
          <p:cNvPr id="3" name="Content Placeholder 2">
            <a:extLst>
              <a:ext uri="{FF2B5EF4-FFF2-40B4-BE49-F238E27FC236}">
                <a16:creationId xmlns:a16="http://schemas.microsoft.com/office/drawing/2014/main" id="{595C4A6A-622F-F144-A94C-9C6CAA8FB5CB}"/>
              </a:ext>
            </a:extLst>
          </p:cNvPr>
          <p:cNvSpPr>
            <a:spLocks noGrp="1"/>
          </p:cNvSpPr>
          <p:nvPr>
            <p:ph idx="1"/>
          </p:nvPr>
        </p:nvSpPr>
        <p:spPr/>
        <p:txBody>
          <a:bodyPr>
            <a:normAutofit/>
          </a:bodyPr>
          <a:lstStyle/>
          <a:p>
            <a:r>
              <a:rPr lang="ar-EG" sz="2400"/>
              <a:t>سيرفسوب المستقلة (المستند 2 من أدوار فرانسين أو جيايي):</a:t>
            </a: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r>
              <a:rPr lang="ar-EG" sz="2400"/>
              <a:t>مع أوجه التآزر (المستند 1 من أدوار سارة أو رويان):</a:t>
            </a:r>
          </a:p>
        </p:txBody>
      </p:sp>
      <p:graphicFrame>
        <p:nvGraphicFramePr>
          <p:cNvPr id="10" name="Table 9">
            <a:extLst>
              <a:ext uri="{FF2B5EF4-FFF2-40B4-BE49-F238E27FC236}">
                <a16:creationId xmlns:a16="http://schemas.microsoft.com/office/drawing/2014/main" id="{88068113-AAC6-584D-9B3C-CD8B1764B460}"/>
              </a:ext>
            </a:extLst>
          </p:cNvPr>
          <p:cNvGraphicFramePr>
            <a:graphicFrameLocks noGrp="1"/>
          </p:cNvGraphicFramePr>
          <p:nvPr>
            <p:extLst>
              <p:ext uri="{D42A27DB-BD31-4B8C-83A1-F6EECF244321}">
                <p14:modId xmlns:p14="http://schemas.microsoft.com/office/powerpoint/2010/main" val="518348157"/>
              </p:ext>
            </p:extLst>
          </p:nvPr>
        </p:nvGraphicFramePr>
        <p:xfrm>
          <a:off x="788545" y="3886200"/>
          <a:ext cx="7669655" cy="2260600"/>
        </p:xfrm>
        <a:graphic>
          <a:graphicData uri="http://schemas.openxmlformats.org/drawingml/2006/table">
            <a:tbl>
              <a:tblPr rtl="1">
                <a:tableStyleId>{5C22544A-7EE6-4342-B048-85BDC9FD1C3A}</a:tableStyleId>
              </a:tblPr>
              <a:tblGrid>
                <a:gridCol w="1438339">
                  <a:extLst>
                    <a:ext uri="{9D8B030D-6E8A-4147-A177-3AD203B41FA5}">
                      <a16:colId xmlns:a16="http://schemas.microsoft.com/office/drawing/2014/main" val="2251696427"/>
                    </a:ext>
                  </a:extLst>
                </a:gridCol>
                <a:gridCol w="826325">
                  <a:extLst>
                    <a:ext uri="{9D8B030D-6E8A-4147-A177-3AD203B41FA5}">
                      <a16:colId xmlns:a16="http://schemas.microsoft.com/office/drawing/2014/main" val="3494552078"/>
                    </a:ext>
                  </a:extLst>
                </a:gridCol>
                <a:gridCol w="826325">
                  <a:extLst>
                    <a:ext uri="{9D8B030D-6E8A-4147-A177-3AD203B41FA5}">
                      <a16:colId xmlns:a16="http://schemas.microsoft.com/office/drawing/2014/main" val="1015777930"/>
                    </a:ext>
                  </a:extLst>
                </a:gridCol>
                <a:gridCol w="826325">
                  <a:extLst>
                    <a:ext uri="{9D8B030D-6E8A-4147-A177-3AD203B41FA5}">
                      <a16:colId xmlns:a16="http://schemas.microsoft.com/office/drawing/2014/main" val="2663729656"/>
                    </a:ext>
                  </a:extLst>
                </a:gridCol>
                <a:gridCol w="826325">
                  <a:extLst>
                    <a:ext uri="{9D8B030D-6E8A-4147-A177-3AD203B41FA5}">
                      <a16:colId xmlns:a16="http://schemas.microsoft.com/office/drawing/2014/main" val="1255552701"/>
                    </a:ext>
                  </a:extLst>
                </a:gridCol>
                <a:gridCol w="826325">
                  <a:extLst>
                    <a:ext uri="{9D8B030D-6E8A-4147-A177-3AD203B41FA5}">
                      <a16:colId xmlns:a16="http://schemas.microsoft.com/office/drawing/2014/main" val="4160996631"/>
                    </a:ext>
                  </a:extLst>
                </a:gridCol>
                <a:gridCol w="2099691">
                  <a:extLst>
                    <a:ext uri="{9D8B030D-6E8A-4147-A177-3AD203B41FA5}">
                      <a16:colId xmlns:a16="http://schemas.microsoft.com/office/drawing/2014/main" val="2609006712"/>
                    </a:ext>
                  </a:extLst>
                </a:gridCol>
              </a:tblGrid>
              <a:tr h="182880">
                <a:tc>
                  <a:txBody>
                    <a:bodyPr/>
                    <a:lstStyle/>
                    <a:p>
                      <a:pPr marL="0" marR="0" algn="ctr">
                        <a:lnSpc>
                          <a:spcPct val="115000"/>
                        </a:lnSpc>
                        <a:spcBef>
                          <a:spcPts val="0"/>
                        </a:spcBef>
                        <a:spcAft>
                          <a:spcPts val="0"/>
                        </a:spcAft>
                      </a:pPr>
                      <a:r>
                        <a:rPr lang="ar-EG" sz="2000"/>
                        <a:t> </a:t>
                      </a:r>
                    </a:p>
                  </a:txBody>
                  <a:tcPr marL="63500" marR="63500" marT="63500" marB="63500" anchor="ctr"/>
                </a:tc>
                <a:tc>
                  <a:txBody>
                    <a:bodyPr/>
                    <a:lstStyle/>
                    <a:p>
                      <a:pPr marL="0" marR="0" algn="ctr">
                        <a:lnSpc>
                          <a:spcPct val="115000"/>
                        </a:lnSpc>
                        <a:spcBef>
                          <a:spcPts val="0"/>
                        </a:spcBef>
                        <a:spcAft>
                          <a:spcPts val="0"/>
                        </a:spcAft>
                      </a:pPr>
                      <a:r>
                        <a:rPr lang="ar-EG" sz="2000"/>
                        <a:t>السنة الأولى</a:t>
                      </a:r>
                    </a:p>
                  </a:txBody>
                  <a:tcPr marL="63500" marR="63500" marT="63500" marB="63500" anchor="ctr"/>
                </a:tc>
                <a:tc>
                  <a:txBody>
                    <a:bodyPr/>
                    <a:lstStyle/>
                    <a:p>
                      <a:pPr marL="0" marR="0" algn="ctr">
                        <a:lnSpc>
                          <a:spcPct val="115000"/>
                        </a:lnSpc>
                        <a:spcBef>
                          <a:spcPts val="0"/>
                        </a:spcBef>
                        <a:spcAft>
                          <a:spcPts val="0"/>
                        </a:spcAft>
                      </a:pPr>
                      <a:r>
                        <a:rPr lang="ar-EG" sz="2000"/>
                        <a:t>السنة الثانية</a:t>
                      </a:r>
                    </a:p>
                  </a:txBody>
                  <a:tcPr marL="63500" marR="63500" marT="63500" marB="63500" anchor="ctr"/>
                </a:tc>
                <a:tc>
                  <a:txBody>
                    <a:bodyPr/>
                    <a:lstStyle/>
                    <a:p>
                      <a:pPr marL="0" marR="0" algn="ctr">
                        <a:lnSpc>
                          <a:spcPct val="115000"/>
                        </a:lnSpc>
                        <a:spcBef>
                          <a:spcPts val="0"/>
                        </a:spcBef>
                        <a:spcAft>
                          <a:spcPts val="0"/>
                        </a:spcAft>
                      </a:pPr>
                      <a:r>
                        <a:rPr lang="ar-EG" sz="2000"/>
                        <a:t>السنة الثالثة</a:t>
                      </a:r>
                    </a:p>
                  </a:txBody>
                  <a:tcPr marL="63500" marR="63500" marT="63500" marB="63500" anchor="ctr"/>
                </a:tc>
                <a:tc>
                  <a:txBody>
                    <a:bodyPr/>
                    <a:lstStyle/>
                    <a:p>
                      <a:pPr marL="0" marR="0" algn="ctr">
                        <a:lnSpc>
                          <a:spcPct val="115000"/>
                        </a:lnSpc>
                        <a:spcBef>
                          <a:spcPts val="0"/>
                        </a:spcBef>
                        <a:spcAft>
                          <a:spcPts val="0"/>
                        </a:spcAft>
                      </a:pPr>
                      <a:r>
                        <a:rPr lang="ar-EG" sz="2000"/>
                        <a:t>السنة الرابعة</a:t>
                      </a:r>
                    </a:p>
                  </a:txBody>
                  <a:tcPr marL="63500" marR="63500" marT="63500" marB="63500" anchor="ctr"/>
                </a:tc>
                <a:tc>
                  <a:txBody>
                    <a:bodyPr/>
                    <a:lstStyle/>
                    <a:p>
                      <a:pPr marL="0" marR="0" algn="ctr">
                        <a:lnSpc>
                          <a:spcPct val="115000"/>
                        </a:lnSpc>
                        <a:spcBef>
                          <a:spcPts val="0"/>
                        </a:spcBef>
                        <a:spcAft>
                          <a:spcPts val="0"/>
                        </a:spcAft>
                      </a:pPr>
                      <a:r>
                        <a:rPr lang="ar-EG" sz="2000"/>
                        <a:t>السنة الخامسة</a:t>
                      </a:r>
                    </a:p>
                  </a:txBody>
                  <a:tcPr marL="63500" marR="63500" marT="63500" marB="63500" anchor="ctr"/>
                </a:tc>
                <a:tc>
                  <a:txBody>
                    <a:bodyPr/>
                    <a:lstStyle/>
                    <a:p>
                      <a:pPr marL="0" marR="0" algn="ctr">
                        <a:lnSpc>
                          <a:spcPct val="115000"/>
                        </a:lnSpc>
                        <a:spcBef>
                          <a:spcPts val="0"/>
                        </a:spcBef>
                        <a:spcAft>
                          <a:spcPts val="0"/>
                        </a:spcAft>
                      </a:pPr>
                      <a:r>
                        <a:rPr lang="ar-EG" sz="2000"/>
                        <a:t>السنة السادسة وما بعدها</a:t>
                      </a:r>
                    </a:p>
                  </a:txBody>
                  <a:tcPr marL="63500" marR="63500" marT="63500" marB="63500" anchor="ctr"/>
                </a:tc>
                <a:extLst>
                  <a:ext uri="{0D108BD9-81ED-4DB2-BD59-A6C34878D82A}">
                    <a16:rowId xmlns:a16="http://schemas.microsoft.com/office/drawing/2014/main" val="1250109276"/>
                  </a:ext>
                </a:extLst>
              </a:tr>
              <a:tr h="182880">
                <a:tc>
                  <a:txBody>
                    <a:bodyPr/>
                    <a:lstStyle/>
                    <a:p>
                      <a:pPr marL="0" marR="0">
                        <a:lnSpc>
                          <a:spcPct val="115000"/>
                        </a:lnSpc>
                        <a:spcBef>
                          <a:spcPts val="0"/>
                        </a:spcBef>
                        <a:spcAft>
                          <a:spcPts val="0"/>
                        </a:spcAft>
                      </a:pPr>
                      <a:r>
                        <a:rPr lang="ar-EG" sz="2000">
                          <a:solidFill>
                            <a:schemeClr val="bg1">
                              <a:lumMod val="75000"/>
                            </a:schemeClr>
                          </a:solidFill>
                        </a:rPr>
                        <a:t>مستقلة</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3898</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4043</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4180</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4276</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4349</a:t>
                      </a:r>
                    </a:p>
                  </a:txBody>
                  <a:tcPr marL="63500" marR="63500" marT="63500" marB="63500" anchor="ctr"/>
                </a:tc>
                <a:tc>
                  <a:txBody>
                    <a:bodyPr/>
                    <a:lstStyle/>
                    <a:p>
                      <a:pPr marL="0" marR="0" algn="r">
                        <a:lnSpc>
                          <a:spcPct val="115000"/>
                        </a:lnSpc>
                        <a:spcBef>
                          <a:spcPts val="0"/>
                        </a:spcBef>
                        <a:spcAft>
                          <a:spcPts val="0"/>
                        </a:spcAft>
                      </a:pPr>
                      <a:r>
                        <a:rPr lang="ar-EG" sz="2000">
                          <a:solidFill>
                            <a:schemeClr val="bg1">
                              <a:lumMod val="75000"/>
                            </a:schemeClr>
                          </a:solidFill>
                        </a:rPr>
                        <a:t>+1.2% سنويًا</a:t>
                      </a:r>
                    </a:p>
                  </a:txBody>
                  <a:tcPr marL="63500" marR="63500" marT="63500" marB="63500" anchor="ctr"/>
                </a:tc>
                <a:extLst>
                  <a:ext uri="{0D108BD9-81ED-4DB2-BD59-A6C34878D82A}">
                    <a16:rowId xmlns:a16="http://schemas.microsoft.com/office/drawing/2014/main" val="1717876535"/>
                  </a:ext>
                </a:extLst>
              </a:tr>
              <a:tr h="182880">
                <a:tc>
                  <a:txBody>
                    <a:bodyPr/>
                    <a:lstStyle/>
                    <a:p>
                      <a:pPr marL="0" marR="0">
                        <a:lnSpc>
                          <a:spcPct val="115000"/>
                        </a:lnSpc>
                        <a:spcBef>
                          <a:spcPts val="0"/>
                        </a:spcBef>
                        <a:spcAft>
                          <a:spcPts val="0"/>
                        </a:spcAft>
                      </a:pPr>
                      <a:r>
                        <a:rPr lang="ar-EG" sz="2000"/>
                        <a:t>أوجه التآزر</a:t>
                      </a:r>
                    </a:p>
                  </a:txBody>
                  <a:tcPr marL="63500" marR="63500" marT="63500" marB="63500" anchor="ctr"/>
                </a:tc>
                <a:tc>
                  <a:txBody>
                    <a:bodyPr/>
                    <a:lstStyle/>
                    <a:p>
                      <a:pPr marL="0" marR="0" algn="r">
                        <a:lnSpc>
                          <a:spcPct val="115000"/>
                        </a:lnSpc>
                        <a:spcBef>
                          <a:spcPts val="0"/>
                        </a:spcBef>
                        <a:spcAft>
                          <a:spcPts val="0"/>
                        </a:spcAft>
                      </a:pPr>
                      <a:r>
                        <a:rPr lang="ar-EG" sz="2000"/>
                        <a:t>585</a:t>
                      </a:r>
                    </a:p>
                  </a:txBody>
                  <a:tcPr marL="63500" marR="63500" marT="63500" marB="63500" anchor="ctr"/>
                </a:tc>
                <a:tc>
                  <a:txBody>
                    <a:bodyPr/>
                    <a:lstStyle/>
                    <a:p>
                      <a:pPr marL="0" marR="0" algn="r">
                        <a:lnSpc>
                          <a:spcPct val="115000"/>
                        </a:lnSpc>
                        <a:spcBef>
                          <a:spcPts val="0"/>
                        </a:spcBef>
                        <a:spcAft>
                          <a:spcPts val="0"/>
                        </a:spcAft>
                      </a:pPr>
                      <a:r>
                        <a:rPr lang="ar-EG" sz="2000"/>
                        <a:t>606</a:t>
                      </a:r>
                    </a:p>
                  </a:txBody>
                  <a:tcPr marL="63500" marR="63500" marT="63500" marB="63500" anchor="ctr"/>
                </a:tc>
                <a:tc>
                  <a:txBody>
                    <a:bodyPr/>
                    <a:lstStyle/>
                    <a:p>
                      <a:pPr marL="0" marR="0" algn="r">
                        <a:lnSpc>
                          <a:spcPct val="115000"/>
                        </a:lnSpc>
                        <a:spcBef>
                          <a:spcPts val="0"/>
                        </a:spcBef>
                        <a:spcAft>
                          <a:spcPts val="0"/>
                        </a:spcAft>
                      </a:pPr>
                      <a:r>
                        <a:rPr lang="ar-EG" sz="2000"/>
                        <a:t>627</a:t>
                      </a:r>
                    </a:p>
                  </a:txBody>
                  <a:tcPr marL="63500" marR="63500" marT="63500" marB="63500" anchor="ctr"/>
                </a:tc>
                <a:tc>
                  <a:txBody>
                    <a:bodyPr/>
                    <a:lstStyle/>
                    <a:p>
                      <a:pPr marL="0" marR="0" algn="r">
                        <a:lnSpc>
                          <a:spcPct val="115000"/>
                        </a:lnSpc>
                        <a:spcBef>
                          <a:spcPts val="0"/>
                        </a:spcBef>
                        <a:spcAft>
                          <a:spcPts val="0"/>
                        </a:spcAft>
                      </a:pPr>
                      <a:r>
                        <a:rPr lang="ar-EG" sz="2000"/>
                        <a:t>641</a:t>
                      </a:r>
                    </a:p>
                  </a:txBody>
                  <a:tcPr marL="63500" marR="63500" marT="63500" marB="63500" anchor="ctr"/>
                </a:tc>
                <a:tc>
                  <a:txBody>
                    <a:bodyPr/>
                    <a:lstStyle/>
                    <a:p>
                      <a:pPr marL="0" marR="0" algn="r">
                        <a:lnSpc>
                          <a:spcPct val="115000"/>
                        </a:lnSpc>
                        <a:spcBef>
                          <a:spcPts val="0"/>
                        </a:spcBef>
                        <a:spcAft>
                          <a:spcPts val="0"/>
                        </a:spcAft>
                      </a:pPr>
                      <a:r>
                        <a:rPr lang="ar-EG" sz="2000"/>
                        <a:t>652</a:t>
                      </a:r>
                    </a:p>
                  </a:txBody>
                  <a:tcPr marL="63500" marR="63500" marT="63500" marB="63500" anchor="ctr"/>
                </a:tc>
                <a:tc>
                  <a:txBody>
                    <a:bodyPr/>
                    <a:lstStyle/>
                    <a:p>
                      <a:pPr marL="0" marR="0" algn="r">
                        <a:lnSpc>
                          <a:spcPct val="115000"/>
                        </a:lnSpc>
                        <a:spcBef>
                          <a:spcPts val="0"/>
                        </a:spcBef>
                        <a:spcAft>
                          <a:spcPts val="0"/>
                        </a:spcAft>
                      </a:pPr>
                      <a:r>
                        <a:rPr lang="ar-EG" sz="2000"/>
                        <a:t>-</a:t>
                      </a:r>
                    </a:p>
                  </a:txBody>
                  <a:tcPr marL="63500" marR="63500" marT="63500" marB="63500" anchor="ctr"/>
                </a:tc>
                <a:extLst>
                  <a:ext uri="{0D108BD9-81ED-4DB2-BD59-A6C34878D82A}">
                    <a16:rowId xmlns:a16="http://schemas.microsoft.com/office/drawing/2014/main" val="513496590"/>
                  </a:ext>
                </a:extLst>
              </a:tr>
              <a:tr h="182880">
                <a:tc>
                  <a:txBody>
                    <a:bodyPr/>
                    <a:lstStyle/>
                    <a:p>
                      <a:pPr marL="0" marR="0">
                        <a:lnSpc>
                          <a:spcPct val="115000"/>
                        </a:lnSpc>
                        <a:spcBef>
                          <a:spcPts val="0"/>
                        </a:spcBef>
                        <a:spcAft>
                          <a:spcPts val="0"/>
                        </a:spcAft>
                      </a:pPr>
                      <a:r>
                        <a:rPr lang="ar-EG" sz="2000"/>
                        <a:t>مجموع</a:t>
                      </a:r>
                    </a:p>
                  </a:txBody>
                  <a:tcPr marL="63500" marR="63500" marT="63500" marB="63500" anchor="ctr"/>
                </a:tc>
                <a:tc>
                  <a:txBody>
                    <a:bodyPr/>
                    <a:lstStyle/>
                    <a:p>
                      <a:pPr marL="0" marR="0" algn="r">
                        <a:lnSpc>
                          <a:spcPct val="115000"/>
                        </a:lnSpc>
                        <a:spcBef>
                          <a:spcPts val="0"/>
                        </a:spcBef>
                        <a:spcAft>
                          <a:spcPts val="0"/>
                        </a:spcAft>
                      </a:pPr>
                      <a:r>
                        <a:rPr lang="ar-EG" sz="2000"/>
                        <a:t>4483</a:t>
                      </a:r>
                    </a:p>
                  </a:txBody>
                  <a:tcPr marL="63500" marR="63500" marT="63500" marB="63500" anchor="ctr"/>
                </a:tc>
                <a:tc>
                  <a:txBody>
                    <a:bodyPr/>
                    <a:lstStyle/>
                    <a:p>
                      <a:pPr marL="0" marR="0" algn="r">
                        <a:lnSpc>
                          <a:spcPct val="115000"/>
                        </a:lnSpc>
                        <a:spcBef>
                          <a:spcPts val="0"/>
                        </a:spcBef>
                        <a:spcAft>
                          <a:spcPts val="0"/>
                        </a:spcAft>
                      </a:pPr>
                      <a:r>
                        <a:rPr lang="ar-EG" sz="2000"/>
                        <a:t>4649</a:t>
                      </a:r>
                    </a:p>
                  </a:txBody>
                  <a:tcPr marL="63500" marR="63500" marT="63500" marB="63500" anchor="ctr"/>
                </a:tc>
                <a:tc>
                  <a:txBody>
                    <a:bodyPr/>
                    <a:lstStyle/>
                    <a:p>
                      <a:pPr marL="0" marR="0" algn="r">
                        <a:lnSpc>
                          <a:spcPct val="115000"/>
                        </a:lnSpc>
                        <a:spcBef>
                          <a:spcPts val="0"/>
                        </a:spcBef>
                        <a:spcAft>
                          <a:spcPts val="0"/>
                        </a:spcAft>
                      </a:pPr>
                      <a:r>
                        <a:rPr lang="ar-EG" sz="2000"/>
                        <a:t>4807</a:t>
                      </a:r>
                    </a:p>
                  </a:txBody>
                  <a:tcPr marL="63500" marR="63500" marT="63500" marB="63500" anchor="ctr"/>
                </a:tc>
                <a:tc>
                  <a:txBody>
                    <a:bodyPr/>
                    <a:lstStyle/>
                    <a:p>
                      <a:pPr marL="0" marR="0" algn="r">
                        <a:lnSpc>
                          <a:spcPct val="115000"/>
                        </a:lnSpc>
                        <a:spcBef>
                          <a:spcPts val="0"/>
                        </a:spcBef>
                        <a:spcAft>
                          <a:spcPts val="0"/>
                        </a:spcAft>
                      </a:pPr>
                      <a:r>
                        <a:rPr lang="ar-EG" sz="2000"/>
                        <a:t>4917</a:t>
                      </a:r>
                    </a:p>
                  </a:txBody>
                  <a:tcPr marL="63500" marR="63500" marT="63500" marB="63500" anchor="ctr"/>
                </a:tc>
                <a:tc>
                  <a:txBody>
                    <a:bodyPr/>
                    <a:lstStyle/>
                    <a:p>
                      <a:pPr marL="0" marR="0" algn="r">
                        <a:lnSpc>
                          <a:spcPct val="115000"/>
                        </a:lnSpc>
                        <a:spcBef>
                          <a:spcPts val="0"/>
                        </a:spcBef>
                        <a:spcAft>
                          <a:spcPts val="0"/>
                        </a:spcAft>
                      </a:pPr>
                      <a:r>
                        <a:rPr lang="ar-EG" sz="2000"/>
                        <a:t>5001</a:t>
                      </a:r>
                    </a:p>
                  </a:txBody>
                  <a:tcPr marL="63500" marR="63500" marT="63500" marB="63500" anchor="ctr"/>
                </a:tc>
                <a:tc>
                  <a:txBody>
                    <a:bodyPr/>
                    <a:lstStyle/>
                    <a:p>
                      <a:pPr marL="0" marR="0" algn="r">
                        <a:lnSpc>
                          <a:spcPct val="115000"/>
                        </a:lnSpc>
                        <a:spcBef>
                          <a:spcPts val="0"/>
                        </a:spcBef>
                        <a:spcAft>
                          <a:spcPts val="0"/>
                        </a:spcAft>
                      </a:pPr>
                      <a:r>
                        <a:rPr lang="ar-EG" sz="2000"/>
                        <a:t>+1.8% سنويًا</a:t>
                      </a:r>
                    </a:p>
                  </a:txBody>
                  <a:tcPr marL="63500" marR="63500" marT="63500" marB="63500" anchor="ctr"/>
                </a:tc>
                <a:extLst>
                  <a:ext uri="{0D108BD9-81ED-4DB2-BD59-A6C34878D82A}">
                    <a16:rowId xmlns:a16="http://schemas.microsoft.com/office/drawing/2014/main" val="555118607"/>
                  </a:ext>
                </a:extLst>
              </a:tr>
            </a:tbl>
          </a:graphicData>
        </a:graphic>
      </p:graphicFrame>
      <p:graphicFrame>
        <p:nvGraphicFramePr>
          <p:cNvPr id="11" name="Table 10">
            <a:extLst>
              <a:ext uri="{FF2B5EF4-FFF2-40B4-BE49-F238E27FC236}">
                <a16:creationId xmlns:a16="http://schemas.microsoft.com/office/drawing/2014/main" id="{F97BC3C9-A3B3-1242-A38D-AE8ED457DC7B}"/>
              </a:ext>
            </a:extLst>
          </p:cNvPr>
          <p:cNvGraphicFramePr>
            <a:graphicFrameLocks noGrp="1"/>
          </p:cNvGraphicFramePr>
          <p:nvPr>
            <p:extLst>
              <p:ext uri="{D42A27DB-BD31-4B8C-83A1-F6EECF244321}">
                <p14:modId xmlns:p14="http://schemas.microsoft.com/office/powerpoint/2010/main" val="2907080772"/>
              </p:ext>
            </p:extLst>
          </p:nvPr>
        </p:nvGraphicFramePr>
        <p:xfrm>
          <a:off x="788544" y="2209800"/>
          <a:ext cx="7669655" cy="1305560"/>
        </p:xfrm>
        <a:graphic>
          <a:graphicData uri="http://schemas.openxmlformats.org/drawingml/2006/table">
            <a:tbl>
              <a:tblPr rtl="1">
                <a:tableStyleId>{5C22544A-7EE6-4342-B048-85BDC9FD1C3A}</a:tableStyleId>
              </a:tblPr>
              <a:tblGrid>
                <a:gridCol w="1438339">
                  <a:extLst>
                    <a:ext uri="{9D8B030D-6E8A-4147-A177-3AD203B41FA5}">
                      <a16:colId xmlns:a16="http://schemas.microsoft.com/office/drawing/2014/main" val="1276537609"/>
                    </a:ext>
                  </a:extLst>
                </a:gridCol>
                <a:gridCol w="826325">
                  <a:extLst>
                    <a:ext uri="{9D8B030D-6E8A-4147-A177-3AD203B41FA5}">
                      <a16:colId xmlns:a16="http://schemas.microsoft.com/office/drawing/2014/main" val="2930380516"/>
                    </a:ext>
                  </a:extLst>
                </a:gridCol>
                <a:gridCol w="826325">
                  <a:extLst>
                    <a:ext uri="{9D8B030D-6E8A-4147-A177-3AD203B41FA5}">
                      <a16:colId xmlns:a16="http://schemas.microsoft.com/office/drawing/2014/main" val="3287880562"/>
                    </a:ext>
                  </a:extLst>
                </a:gridCol>
                <a:gridCol w="826325">
                  <a:extLst>
                    <a:ext uri="{9D8B030D-6E8A-4147-A177-3AD203B41FA5}">
                      <a16:colId xmlns:a16="http://schemas.microsoft.com/office/drawing/2014/main" val="1455470670"/>
                    </a:ext>
                  </a:extLst>
                </a:gridCol>
                <a:gridCol w="826325">
                  <a:extLst>
                    <a:ext uri="{9D8B030D-6E8A-4147-A177-3AD203B41FA5}">
                      <a16:colId xmlns:a16="http://schemas.microsoft.com/office/drawing/2014/main" val="511584821"/>
                    </a:ext>
                  </a:extLst>
                </a:gridCol>
                <a:gridCol w="826325">
                  <a:extLst>
                    <a:ext uri="{9D8B030D-6E8A-4147-A177-3AD203B41FA5}">
                      <a16:colId xmlns:a16="http://schemas.microsoft.com/office/drawing/2014/main" val="711596330"/>
                    </a:ext>
                  </a:extLst>
                </a:gridCol>
                <a:gridCol w="2099691">
                  <a:extLst>
                    <a:ext uri="{9D8B030D-6E8A-4147-A177-3AD203B41FA5}">
                      <a16:colId xmlns:a16="http://schemas.microsoft.com/office/drawing/2014/main" val="1660766133"/>
                    </a:ext>
                  </a:extLst>
                </a:gridCol>
              </a:tblGrid>
              <a:tr h="182880">
                <a:tc>
                  <a:txBody>
                    <a:bodyPr/>
                    <a:lstStyle/>
                    <a:p>
                      <a:pPr marL="0" marR="0" algn="ctr">
                        <a:lnSpc>
                          <a:spcPct val="115000"/>
                        </a:lnSpc>
                        <a:spcBef>
                          <a:spcPts val="0"/>
                        </a:spcBef>
                        <a:spcAft>
                          <a:spcPts val="0"/>
                        </a:spcAft>
                      </a:pPr>
                      <a:r>
                        <a:rPr lang="ar-EG" sz="2000"/>
                        <a:t> </a:t>
                      </a:r>
                    </a:p>
                  </a:txBody>
                  <a:tcPr marL="63500" marR="63500" marT="63500" marB="63500" anchor="ctr"/>
                </a:tc>
                <a:tc>
                  <a:txBody>
                    <a:bodyPr/>
                    <a:lstStyle/>
                    <a:p>
                      <a:pPr marL="0" marR="0" algn="ctr">
                        <a:lnSpc>
                          <a:spcPct val="115000"/>
                        </a:lnSpc>
                        <a:spcBef>
                          <a:spcPts val="0"/>
                        </a:spcBef>
                        <a:spcAft>
                          <a:spcPts val="0"/>
                        </a:spcAft>
                      </a:pPr>
                      <a:r>
                        <a:rPr lang="ar-EG" sz="2000"/>
                        <a:t>السنة الأولى</a:t>
                      </a:r>
                    </a:p>
                  </a:txBody>
                  <a:tcPr marL="63500" marR="63500" marT="63500" marB="63500" anchor="ctr"/>
                </a:tc>
                <a:tc>
                  <a:txBody>
                    <a:bodyPr/>
                    <a:lstStyle/>
                    <a:p>
                      <a:pPr marL="0" marR="0" algn="ctr">
                        <a:lnSpc>
                          <a:spcPct val="115000"/>
                        </a:lnSpc>
                        <a:spcBef>
                          <a:spcPts val="0"/>
                        </a:spcBef>
                        <a:spcAft>
                          <a:spcPts val="0"/>
                        </a:spcAft>
                      </a:pPr>
                      <a:r>
                        <a:rPr lang="ar-EG" sz="2000"/>
                        <a:t>السنة الثانية</a:t>
                      </a:r>
                    </a:p>
                  </a:txBody>
                  <a:tcPr marL="63500" marR="63500" marT="63500" marB="63500" anchor="ctr"/>
                </a:tc>
                <a:tc>
                  <a:txBody>
                    <a:bodyPr/>
                    <a:lstStyle/>
                    <a:p>
                      <a:pPr marL="0" marR="0" algn="ctr">
                        <a:lnSpc>
                          <a:spcPct val="115000"/>
                        </a:lnSpc>
                        <a:spcBef>
                          <a:spcPts val="0"/>
                        </a:spcBef>
                        <a:spcAft>
                          <a:spcPts val="0"/>
                        </a:spcAft>
                      </a:pPr>
                      <a:r>
                        <a:rPr lang="ar-EG" sz="2000"/>
                        <a:t>السنة الثالثة</a:t>
                      </a:r>
                    </a:p>
                  </a:txBody>
                  <a:tcPr marL="63500" marR="63500" marT="63500" marB="63500" anchor="ctr"/>
                </a:tc>
                <a:tc>
                  <a:txBody>
                    <a:bodyPr/>
                    <a:lstStyle/>
                    <a:p>
                      <a:pPr marL="0" marR="0" algn="ctr">
                        <a:lnSpc>
                          <a:spcPct val="115000"/>
                        </a:lnSpc>
                        <a:spcBef>
                          <a:spcPts val="0"/>
                        </a:spcBef>
                        <a:spcAft>
                          <a:spcPts val="0"/>
                        </a:spcAft>
                      </a:pPr>
                      <a:r>
                        <a:rPr lang="ar-EG" sz="2000"/>
                        <a:t>السنة الرابعة</a:t>
                      </a:r>
                    </a:p>
                  </a:txBody>
                  <a:tcPr marL="63500" marR="63500" marT="63500" marB="63500" anchor="ctr"/>
                </a:tc>
                <a:tc>
                  <a:txBody>
                    <a:bodyPr/>
                    <a:lstStyle/>
                    <a:p>
                      <a:pPr marL="0" marR="0" algn="ctr">
                        <a:lnSpc>
                          <a:spcPct val="115000"/>
                        </a:lnSpc>
                        <a:spcBef>
                          <a:spcPts val="0"/>
                        </a:spcBef>
                        <a:spcAft>
                          <a:spcPts val="0"/>
                        </a:spcAft>
                      </a:pPr>
                      <a:r>
                        <a:rPr lang="ar-EG" sz="2000"/>
                        <a:t>السنة الخامسة</a:t>
                      </a:r>
                    </a:p>
                  </a:txBody>
                  <a:tcPr marL="63500" marR="63500" marT="63500" marB="63500" anchor="ctr"/>
                </a:tc>
                <a:tc>
                  <a:txBody>
                    <a:bodyPr/>
                    <a:lstStyle/>
                    <a:p>
                      <a:pPr marL="0" marR="0" algn="ctr">
                        <a:lnSpc>
                          <a:spcPct val="115000"/>
                        </a:lnSpc>
                        <a:spcBef>
                          <a:spcPts val="0"/>
                        </a:spcBef>
                        <a:spcAft>
                          <a:spcPts val="0"/>
                        </a:spcAft>
                      </a:pPr>
                      <a:r>
                        <a:rPr lang="ar-EG" sz="2000"/>
                        <a:t>السنة السادسة وما بعدها</a:t>
                      </a:r>
                    </a:p>
                  </a:txBody>
                  <a:tcPr marL="63500" marR="63500" marT="63500" marB="63500" anchor="ctr"/>
                </a:tc>
                <a:extLst>
                  <a:ext uri="{0D108BD9-81ED-4DB2-BD59-A6C34878D82A}">
                    <a16:rowId xmlns:a16="http://schemas.microsoft.com/office/drawing/2014/main" val="186190031"/>
                  </a:ext>
                </a:extLst>
              </a:tr>
              <a:tr h="182880">
                <a:tc>
                  <a:txBody>
                    <a:bodyPr/>
                    <a:lstStyle/>
                    <a:p>
                      <a:pPr marL="0" marR="0">
                        <a:lnSpc>
                          <a:spcPct val="115000"/>
                        </a:lnSpc>
                        <a:spcBef>
                          <a:spcPts val="0"/>
                        </a:spcBef>
                        <a:spcAft>
                          <a:spcPts val="0"/>
                        </a:spcAft>
                      </a:pPr>
                      <a:r>
                        <a:rPr lang="ar-EG" sz="2000"/>
                        <a:t>مستقلة</a:t>
                      </a:r>
                    </a:p>
                  </a:txBody>
                  <a:tcPr marL="63500" marR="63500" marT="63500" marB="63500" anchor="ctr"/>
                </a:tc>
                <a:tc>
                  <a:txBody>
                    <a:bodyPr/>
                    <a:lstStyle/>
                    <a:p>
                      <a:pPr marL="0" marR="0" algn="r">
                        <a:lnSpc>
                          <a:spcPct val="115000"/>
                        </a:lnSpc>
                        <a:spcBef>
                          <a:spcPts val="0"/>
                        </a:spcBef>
                        <a:spcAft>
                          <a:spcPts val="0"/>
                        </a:spcAft>
                      </a:pPr>
                      <a:r>
                        <a:rPr lang="ar-EG" sz="2000"/>
                        <a:t>3898</a:t>
                      </a:r>
                    </a:p>
                  </a:txBody>
                  <a:tcPr marL="63500" marR="63500" marT="63500" marB="63500" anchor="ctr"/>
                </a:tc>
                <a:tc>
                  <a:txBody>
                    <a:bodyPr/>
                    <a:lstStyle/>
                    <a:p>
                      <a:pPr marL="0" marR="0" algn="r">
                        <a:lnSpc>
                          <a:spcPct val="115000"/>
                        </a:lnSpc>
                        <a:spcBef>
                          <a:spcPts val="0"/>
                        </a:spcBef>
                        <a:spcAft>
                          <a:spcPts val="0"/>
                        </a:spcAft>
                      </a:pPr>
                      <a:r>
                        <a:rPr lang="ar-EG" sz="2000"/>
                        <a:t>4043</a:t>
                      </a:r>
                    </a:p>
                  </a:txBody>
                  <a:tcPr marL="63500" marR="63500" marT="63500" marB="63500" anchor="ctr"/>
                </a:tc>
                <a:tc>
                  <a:txBody>
                    <a:bodyPr/>
                    <a:lstStyle/>
                    <a:p>
                      <a:pPr marL="0" marR="0" algn="r">
                        <a:lnSpc>
                          <a:spcPct val="115000"/>
                        </a:lnSpc>
                        <a:spcBef>
                          <a:spcPts val="0"/>
                        </a:spcBef>
                        <a:spcAft>
                          <a:spcPts val="0"/>
                        </a:spcAft>
                      </a:pPr>
                      <a:r>
                        <a:rPr lang="ar-EG" sz="2000"/>
                        <a:t>4180</a:t>
                      </a:r>
                    </a:p>
                  </a:txBody>
                  <a:tcPr marL="63500" marR="63500" marT="63500" marB="63500" anchor="ctr"/>
                </a:tc>
                <a:tc>
                  <a:txBody>
                    <a:bodyPr/>
                    <a:lstStyle/>
                    <a:p>
                      <a:pPr marL="0" marR="0" algn="r">
                        <a:lnSpc>
                          <a:spcPct val="115000"/>
                        </a:lnSpc>
                        <a:spcBef>
                          <a:spcPts val="0"/>
                        </a:spcBef>
                        <a:spcAft>
                          <a:spcPts val="0"/>
                        </a:spcAft>
                      </a:pPr>
                      <a:r>
                        <a:rPr lang="ar-EG" sz="2000"/>
                        <a:t>4276</a:t>
                      </a:r>
                    </a:p>
                  </a:txBody>
                  <a:tcPr marL="63500" marR="63500" marT="63500" marB="63500" anchor="ctr"/>
                </a:tc>
                <a:tc>
                  <a:txBody>
                    <a:bodyPr/>
                    <a:lstStyle/>
                    <a:p>
                      <a:pPr marL="0" marR="0" algn="r">
                        <a:lnSpc>
                          <a:spcPct val="115000"/>
                        </a:lnSpc>
                        <a:spcBef>
                          <a:spcPts val="0"/>
                        </a:spcBef>
                        <a:spcAft>
                          <a:spcPts val="0"/>
                        </a:spcAft>
                      </a:pPr>
                      <a:r>
                        <a:rPr lang="ar-EG" sz="2000"/>
                        <a:t>4349</a:t>
                      </a:r>
                    </a:p>
                  </a:txBody>
                  <a:tcPr marL="63500" marR="63500" marT="63500" marB="63500" anchor="ctr"/>
                </a:tc>
                <a:tc>
                  <a:txBody>
                    <a:bodyPr/>
                    <a:lstStyle/>
                    <a:p>
                      <a:pPr marL="0" marR="0" algn="r">
                        <a:lnSpc>
                          <a:spcPct val="115000"/>
                        </a:lnSpc>
                        <a:spcBef>
                          <a:spcPts val="0"/>
                        </a:spcBef>
                        <a:spcAft>
                          <a:spcPts val="0"/>
                        </a:spcAft>
                      </a:pPr>
                      <a:r>
                        <a:rPr lang="ar-EG" sz="2000"/>
                        <a:t>+1.2% سنويًا</a:t>
                      </a:r>
                    </a:p>
                  </a:txBody>
                  <a:tcPr marL="63500" marR="63500" marT="63500" marB="63500" anchor="ctr"/>
                </a:tc>
                <a:extLst>
                  <a:ext uri="{0D108BD9-81ED-4DB2-BD59-A6C34878D82A}">
                    <a16:rowId xmlns:a16="http://schemas.microsoft.com/office/drawing/2014/main" val="4275246644"/>
                  </a:ext>
                </a:extLst>
              </a:tr>
            </a:tbl>
          </a:graphicData>
        </a:graphic>
      </p:graphicFrame>
    </p:spTree>
    <p:extLst>
      <p:ext uri="{BB962C8B-B14F-4D97-AF65-F5344CB8AC3E}">
        <p14:creationId xmlns:p14="http://schemas.microsoft.com/office/powerpoint/2010/main" val="356552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3BAF-9E7D-F945-8F75-0DDE4B55563D}"/>
              </a:ext>
            </a:extLst>
          </p:cNvPr>
          <p:cNvSpPr>
            <a:spLocks noGrp="1"/>
          </p:cNvSpPr>
          <p:nvPr>
            <p:ph type="title"/>
          </p:nvPr>
        </p:nvSpPr>
        <p:spPr/>
        <p:txBody>
          <a:bodyPr/>
          <a:lstStyle/>
          <a:p>
            <a:r>
              <a:rPr lang="ar-EG"/>
              <a:t>معدل الخصم</a:t>
            </a:r>
          </a:p>
        </p:txBody>
      </p:sp>
      <p:sp>
        <p:nvSpPr>
          <p:cNvPr id="3" name="Content Placeholder 2">
            <a:extLst>
              <a:ext uri="{FF2B5EF4-FFF2-40B4-BE49-F238E27FC236}">
                <a16:creationId xmlns:a16="http://schemas.microsoft.com/office/drawing/2014/main" id="{9D4B4DD0-8502-984D-B054-8FBD97B5E0B0}"/>
              </a:ext>
            </a:extLst>
          </p:cNvPr>
          <p:cNvSpPr>
            <a:spLocks noGrp="1"/>
          </p:cNvSpPr>
          <p:nvPr>
            <p:ph idx="1"/>
          </p:nvPr>
        </p:nvSpPr>
        <p:spPr/>
        <p:txBody>
          <a:bodyPr>
            <a:normAutofit/>
          </a:bodyPr>
          <a:lstStyle/>
          <a:p>
            <a:r>
              <a:rPr lang="ar-EG" sz="2400"/>
              <a:t>ما المعدلات التي استخدمتها؟</a:t>
            </a:r>
          </a:p>
          <a:p>
            <a:r>
              <a:rPr lang="ar-EG" sz="2400"/>
              <a:t>ما الذي ينبغي أن يعكسه </a:t>
            </a:r>
            <a:r>
              <a:rPr lang="ar-EG" sz="2800"/>
              <a:t>معدل الخصم الصحيح؟</a:t>
            </a:r>
          </a:p>
          <a:p>
            <a:pPr marL="457200" lvl="1" indent="0">
              <a:buNone/>
            </a:pPr>
            <a:r>
              <a:rPr lang="ar-EG" sz="2400"/>
              <a:t>عنصر أساسي: طبيعة العمل الذي يتم استخدام الأموال فيه</a:t>
            </a:r>
          </a:p>
          <a:p>
            <a:endParaRPr lang="en-US" sz="2400" dirty="0"/>
          </a:p>
          <a:p>
            <a:r>
              <a:rPr lang="ar-EG" sz="2400"/>
              <a:t>المعدل الصحيح الذي يجب استخدامه هنا هو…</a:t>
            </a:r>
          </a:p>
          <a:p>
            <a:pPr marL="0" indent="0">
              <a:buNone/>
            </a:pPr>
            <a:r>
              <a:rPr lang="ar-EG" sz="1900" i="1"/>
              <a:t>"… تشير المشاورات مع الخبراء في الصناعة إلى أن مثل هذه المخاطر تترجم إلى تكلفة رأس مال تبلغ </a:t>
            </a:r>
            <a:r>
              <a:rPr lang="ar-EG" sz="1900" i="1">
                <a:highlight>
                  <a:srgbClr val="FFFF00"/>
                </a:highlight>
              </a:rPr>
              <a:t>9.3% </a:t>
            </a:r>
            <a:r>
              <a:rPr lang="ar-EG" sz="1900" i="1"/>
              <a:t>سنويًا لشركة نموذجية تعمل في مجال ركوب الأمواج".</a:t>
            </a:r>
          </a:p>
          <a:p>
            <a:pPr marL="0" indent="0" algn="r">
              <a:buNone/>
            </a:pPr>
            <a:r>
              <a:rPr lang="ar-EG" sz="1900"/>
              <a:t>من المستند 1 الخاص بسارة / رويان</a:t>
            </a:r>
          </a:p>
          <a:p>
            <a:endParaRPr lang="en-US" sz="2400" dirty="0"/>
          </a:p>
          <a:p>
            <a:r>
              <a:rPr lang="ar-EG" sz="2400"/>
              <a:t>لماذا لا تكون تكلفة رأس المال الخاصة بشركة بوجين ويفز؟</a:t>
            </a:r>
          </a:p>
        </p:txBody>
      </p:sp>
    </p:spTree>
    <p:extLst>
      <p:ext uri="{BB962C8B-B14F-4D97-AF65-F5344CB8AC3E}">
        <p14:creationId xmlns:p14="http://schemas.microsoft.com/office/powerpoint/2010/main" val="103468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1492-B8B5-144B-8FD7-D2002910D5B6}"/>
              </a:ext>
            </a:extLst>
          </p:cNvPr>
          <p:cNvSpPr>
            <a:spLocks noGrp="1"/>
          </p:cNvSpPr>
          <p:nvPr>
            <p:ph type="title"/>
          </p:nvPr>
        </p:nvSpPr>
        <p:spPr/>
        <p:txBody>
          <a:bodyPr>
            <a:normAutofit/>
          </a:bodyPr>
          <a:lstStyle/>
          <a:p>
            <a:r>
              <a:rPr lang="ar-EG" sz="4000"/>
              <a:t>جمع المكونات معًا</a:t>
            </a:r>
          </a:p>
        </p:txBody>
      </p:sp>
      <p:sp>
        <p:nvSpPr>
          <p:cNvPr id="3" name="Content Placeholder 2">
            <a:extLst>
              <a:ext uri="{FF2B5EF4-FFF2-40B4-BE49-F238E27FC236}">
                <a16:creationId xmlns:a16="http://schemas.microsoft.com/office/drawing/2014/main" id="{CDE59E40-1692-F044-9463-E258D6F3A307}"/>
              </a:ext>
            </a:extLst>
          </p:cNvPr>
          <p:cNvSpPr>
            <a:spLocks noGrp="1"/>
          </p:cNvSpPr>
          <p:nvPr>
            <p:ph idx="1"/>
          </p:nvPr>
        </p:nvSpPr>
        <p:spPr>
          <a:xfrm>
            <a:off x="457200" y="1600201"/>
            <a:ext cx="8229600" cy="2209800"/>
          </a:xfrm>
        </p:spPr>
        <p:txBody>
          <a:bodyPr>
            <a:normAutofit/>
          </a:bodyPr>
          <a:lstStyle/>
          <a:p>
            <a:r>
              <a:rPr lang="ar-EG" sz="2800"/>
              <a:t>مستقلة:</a:t>
            </a:r>
          </a:p>
        </p:txBody>
      </p:sp>
      <p:graphicFrame>
        <p:nvGraphicFramePr>
          <p:cNvPr id="5" name="Table 4">
            <a:extLst>
              <a:ext uri="{FF2B5EF4-FFF2-40B4-BE49-F238E27FC236}">
                <a16:creationId xmlns:a16="http://schemas.microsoft.com/office/drawing/2014/main" id="{D4074123-2A97-544F-8519-112317436609}"/>
              </a:ext>
            </a:extLst>
          </p:cNvPr>
          <p:cNvGraphicFramePr>
            <a:graphicFrameLocks noGrp="1"/>
          </p:cNvGraphicFramePr>
          <p:nvPr>
            <p:extLst>
              <p:ext uri="{D42A27DB-BD31-4B8C-83A1-F6EECF244321}">
                <p14:modId xmlns:p14="http://schemas.microsoft.com/office/powerpoint/2010/main" val="2325999056"/>
              </p:ext>
            </p:extLst>
          </p:nvPr>
        </p:nvGraphicFramePr>
        <p:xfrm>
          <a:off x="1371600" y="2057400"/>
          <a:ext cx="6400800" cy="2486025"/>
        </p:xfrm>
        <a:graphic>
          <a:graphicData uri="http://schemas.openxmlformats.org/drawingml/2006/table">
            <a:tbl>
              <a:tblPr rtl="1">
                <a:tableStyleId>{5C22544A-7EE6-4342-B048-85BDC9FD1C3A}</a:tableStyleId>
              </a:tblPr>
              <a:tblGrid>
                <a:gridCol w="1066800">
                  <a:extLst>
                    <a:ext uri="{9D8B030D-6E8A-4147-A177-3AD203B41FA5}">
                      <a16:colId xmlns:a16="http://schemas.microsoft.com/office/drawing/2014/main" val="707331501"/>
                    </a:ext>
                  </a:extLst>
                </a:gridCol>
                <a:gridCol w="1066800">
                  <a:extLst>
                    <a:ext uri="{9D8B030D-6E8A-4147-A177-3AD203B41FA5}">
                      <a16:colId xmlns:a16="http://schemas.microsoft.com/office/drawing/2014/main" val="1525512038"/>
                    </a:ext>
                  </a:extLst>
                </a:gridCol>
                <a:gridCol w="1066800">
                  <a:extLst>
                    <a:ext uri="{9D8B030D-6E8A-4147-A177-3AD203B41FA5}">
                      <a16:colId xmlns:a16="http://schemas.microsoft.com/office/drawing/2014/main" val="3219352021"/>
                    </a:ext>
                  </a:extLst>
                </a:gridCol>
                <a:gridCol w="1066800">
                  <a:extLst>
                    <a:ext uri="{9D8B030D-6E8A-4147-A177-3AD203B41FA5}">
                      <a16:colId xmlns:a16="http://schemas.microsoft.com/office/drawing/2014/main" val="1816417536"/>
                    </a:ext>
                  </a:extLst>
                </a:gridCol>
                <a:gridCol w="1066800">
                  <a:extLst>
                    <a:ext uri="{9D8B030D-6E8A-4147-A177-3AD203B41FA5}">
                      <a16:colId xmlns:a16="http://schemas.microsoft.com/office/drawing/2014/main" val="1624005288"/>
                    </a:ext>
                  </a:extLst>
                </a:gridCol>
                <a:gridCol w="1066800">
                  <a:extLst>
                    <a:ext uri="{9D8B030D-6E8A-4147-A177-3AD203B41FA5}">
                      <a16:colId xmlns:a16="http://schemas.microsoft.com/office/drawing/2014/main" val="4187008346"/>
                    </a:ext>
                  </a:extLst>
                </a:gridCol>
              </a:tblGrid>
              <a:tr h="203200">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ar-EG" sz="2000" u="none" strike="noStrike"/>
                        <a:t>السنة الأولى</a:t>
                      </a:r>
                    </a:p>
                  </a:txBody>
                  <a:tcPr marL="9525" marR="9525" marT="9525" marB="0" anchor="b"/>
                </a:tc>
                <a:tc>
                  <a:txBody>
                    <a:bodyPr/>
                    <a:lstStyle/>
                    <a:p>
                      <a:pPr algn="r" fontAlgn="b"/>
                      <a:r>
                        <a:rPr lang="ar-EG" sz="2000" u="none" strike="noStrike"/>
                        <a:t>السنة الثانية</a:t>
                      </a:r>
                    </a:p>
                  </a:txBody>
                  <a:tcPr marL="9525" marR="9525" marT="9525" marB="0" anchor="b"/>
                </a:tc>
                <a:tc>
                  <a:txBody>
                    <a:bodyPr/>
                    <a:lstStyle/>
                    <a:p>
                      <a:pPr algn="r" fontAlgn="b"/>
                      <a:r>
                        <a:rPr lang="ar-EG" sz="2000" u="none" strike="noStrike"/>
                        <a:t>السنة الثالثة</a:t>
                      </a:r>
                    </a:p>
                  </a:txBody>
                  <a:tcPr marL="9525" marR="9525" marT="9525" marB="0" anchor="b"/>
                </a:tc>
                <a:tc>
                  <a:txBody>
                    <a:bodyPr/>
                    <a:lstStyle/>
                    <a:p>
                      <a:pPr algn="r" fontAlgn="b"/>
                      <a:r>
                        <a:rPr lang="ar-EG" sz="2000" u="none" strike="noStrike"/>
                        <a:t>السنة الرابعة</a:t>
                      </a:r>
                    </a:p>
                  </a:txBody>
                  <a:tcPr marL="9525" marR="9525" marT="9525" marB="0" anchor="b"/>
                </a:tc>
                <a:tc>
                  <a:txBody>
                    <a:bodyPr/>
                    <a:lstStyle/>
                    <a:p>
                      <a:pPr algn="r" fontAlgn="b"/>
                      <a:r>
                        <a:rPr lang="ar-EG" sz="2000" u="none" strike="noStrike"/>
                        <a:t>السنة الخامسة</a:t>
                      </a:r>
                    </a:p>
                  </a:txBody>
                  <a:tcPr marL="9525" marR="9525" marT="9525" marB="0" anchor="b"/>
                </a:tc>
                <a:extLst>
                  <a:ext uri="{0D108BD9-81ED-4DB2-BD59-A6C34878D82A}">
                    <a16:rowId xmlns:a16="http://schemas.microsoft.com/office/drawing/2014/main" val="960040403"/>
                  </a:ext>
                </a:extLst>
              </a:tr>
              <a:tr h="203200">
                <a:tc>
                  <a:txBody>
                    <a:bodyPr/>
                    <a:lstStyle/>
                    <a:p>
                      <a:pPr algn="r" fontAlgn="b"/>
                      <a:r>
                        <a:rPr lang="ar-EG" sz="2000" u="none" strike="noStrike"/>
                        <a:t>التدفق النقدي الحر (</a:t>
                      </a:r>
                      <a:r>
                        <a:rPr lang="en-US" sz="2000" u="none" strike="noStrike"/>
                        <a:t>FCF</a:t>
                      </a:r>
                      <a:r>
                        <a:rPr lang="ar-EG" sz="2000" u="none" strike="noStrike"/>
                        <a:t>)</a:t>
                      </a:r>
                    </a:p>
                  </a:txBody>
                  <a:tcPr marL="9525" marR="9525" marT="9525" marB="0" anchor="b"/>
                </a:tc>
                <a:tc>
                  <a:txBody>
                    <a:bodyPr/>
                    <a:lstStyle/>
                    <a:p>
                      <a:pPr algn="r" fontAlgn="b"/>
                      <a:r>
                        <a:rPr lang="ar-EG" sz="2000" u="none" strike="noStrike"/>
                        <a:t>3898</a:t>
                      </a:r>
                    </a:p>
                  </a:txBody>
                  <a:tcPr marL="9525" marR="9525" marT="9525" marB="0" anchor="b"/>
                </a:tc>
                <a:tc>
                  <a:txBody>
                    <a:bodyPr/>
                    <a:lstStyle/>
                    <a:p>
                      <a:pPr algn="r" fontAlgn="b"/>
                      <a:r>
                        <a:rPr lang="ar-EG" sz="2000" u="none" strike="noStrike"/>
                        <a:t>4043</a:t>
                      </a:r>
                    </a:p>
                  </a:txBody>
                  <a:tcPr marL="9525" marR="9525" marT="9525" marB="0" anchor="b"/>
                </a:tc>
                <a:tc>
                  <a:txBody>
                    <a:bodyPr/>
                    <a:lstStyle/>
                    <a:p>
                      <a:pPr algn="r" fontAlgn="b"/>
                      <a:r>
                        <a:rPr lang="ar-EG" sz="2000" u="none" strike="noStrike"/>
                        <a:t>4180</a:t>
                      </a:r>
                    </a:p>
                  </a:txBody>
                  <a:tcPr marL="9525" marR="9525" marT="9525" marB="0" anchor="b"/>
                </a:tc>
                <a:tc>
                  <a:txBody>
                    <a:bodyPr/>
                    <a:lstStyle/>
                    <a:p>
                      <a:pPr algn="r" fontAlgn="b"/>
                      <a:r>
                        <a:rPr lang="ar-EG" sz="2000" u="none" strike="noStrike"/>
                        <a:t>4276</a:t>
                      </a:r>
                    </a:p>
                  </a:txBody>
                  <a:tcPr marL="9525" marR="9525" marT="9525" marB="0" anchor="b"/>
                </a:tc>
                <a:tc>
                  <a:txBody>
                    <a:bodyPr/>
                    <a:lstStyle/>
                    <a:p>
                      <a:pPr algn="r" fontAlgn="b"/>
                      <a:r>
                        <a:rPr lang="ar-EG" sz="2000" u="none" strike="noStrike"/>
                        <a:t>4349</a:t>
                      </a:r>
                    </a:p>
                  </a:txBody>
                  <a:tcPr marL="9525" marR="9525" marT="9525" marB="0" anchor="b"/>
                </a:tc>
                <a:extLst>
                  <a:ext uri="{0D108BD9-81ED-4DB2-BD59-A6C34878D82A}">
                    <a16:rowId xmlns:a16="http://schemas.microsoft.com/office/drawing/2014/main" val="498558016"/>
                  </a:ext>
                </a:extLst>
              </a:tr>
              <a:tr h="203200">
                <a:tc>
                  <a:txBody>
                    <a:bodyPr/>
                    <a:lstStyle/>
                    <a:p>
                      <a:pPr algn="r" fontAlgn="b"/>
                      <a:r>
                        <a:rPr lang="en-US" sz="2000" u="none" strike="noStrike"/>
                        <a:t>CV</a:t>
                      </a:r>
                    </a:p>
                  </a:txBody>
                  <a:tcPr marL="9525" marR="9525" marT="9525" marB="0" anchor="b"/>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ar-EG" sz="2000" u="none" strike="noStrike"/>
                        <a:t>54336</a:t>
                      </a:r>
                    </a:p>
                  </a:txBody>
                  <a:tcPr marL="9525" marR="9525" marT="9525" marB="0" anchor="b"/>
                </a:tc>
                <a:extLst>
                  <a:ext uri="{0D108BD9-81ED-4DB2-BD59-A6C34878D82A}">
                    <a16:rowId xmlns:a16="http://schemas.microsoft.com/office/drawing/2014/main" val="1104827701"/>
                  </a:ext>
                </a:extLst>
              </a:tr>
              <a:tr h="203200">
                <a:tc>
                  <a:txBody>
                    <a:bodyPr/>
                    <a:lstStyle/>
                    <a:p>
                      <a:pPr algn="r" fontAlgn="b"/>
                      <a:r>
                        <a:rPr lang="en-US" sz="2000" u="none" strike="noStrike"/>
                        <a:t>DF</a:t>
                      </a:r>
                    </a:p>
                  </a:txBody>
                  <a:tcPr marL="9525" marR="9525" marT="9525" marB="0" anchor="b"/>
                </a:tc>
                <a:tc>
                  <a:txBody>
                    <a:bodyPr/>
                    <a:lstStyle/>
                    <a:p>
                      <a:pPr algn="r" fontAlgn="b"/>
                      <a:r>
                        <a:rPr lang="ar-EG" sz="2000" u="none" strike="noStrike"/>
                        <a:t>0.9149</a:t>
                      </a:r>
                    </a:p>
                  </a:txBody>
                  <a:tcPr marL="9525" marR="9525" marT="9525" marB="0" anchor="b"/>
                </a:tc>
                <a:tc>
                  <a:txBody>
                    <a:bodyPr/>
                    <a:lstStyle/>
                    <a:p>
                      <a:pPr algn="r" fontAlgn="b"/>
                      <a:r>
                        <a:rPr lang="ar-EG" sz="2000" u="none" strike="noStrike"/>
                        <a:t>0.8371</a:t>
                      </a:r>
                    </a:p>
                  </a:txBody>
                  <a:tcPr marL="9525" marR="9525" marT="9525" marB="0" anchor="b"/>
                </a:tc>
                <a:tc>
                  <a:txBody>
                    <a:bodyPr/>
                    <a:lstStyle/>
                    <a:p>
                      <a:pPr algn="r" fontAlgn="b"/>
                      <a:r>
                        <a:rPr lang="ar-EG" sz="2000" u="none" strike="noStrike"/>
                        <a:t>0.7658</a:t>
                      </a:r>
                    </a:p>
                  </a:txBody>
                  <a:tcPr marL="9525" marR="9525" marT="9525" marB="0" anchor="b"/>
                </a:tc>
                <a:tc>
                  <a:txBody>
                    <a:bodyPr/>
                    <a:lstStyle/>
                    <a:p>
                      <a:pPr algn="r" fontAlgn="b"/>
                      <a:r>
                        <a:rPr lang="ar-EG" sz="2000" u="none" strike="noStrike"/>
                        <a:t>0.7007</a:t>
                      </a:r>
                    </a:p>
                  </a:txBody>
                  <a:tcPr marL="9525" marR="9525" marT="9525" marB="0" anchor="b"/>
                </a:tc>
                <a:tc>
                  <a:txBody>
                    <a:bodyPr/>
                    <a:lstStyle/>
                    <a:p>
                      <a:pPr algn="r" fontAlgn="b"/>
                      <a:r>
                        <a:rPr lang="ar-EG" sz="2000" u="none" strike="noStrike"/>
                        <a:t>0.6411</a:t>
                      </a:r>
                    </a:p>
                  </a:txBody>
                  <a:tcPr marL="9525" marR="9525" marT="9525" marB="0" anchor="b"/>
                </a:tc>
                <a:extLst>
                  <a:ext uri="{0D108BD9-81ED-4DB2-BD59-A6C34878D82A}">
                    <a16:rowId xmlns:a16="http://schemas.microsoft.com/office/drawing/2014/main" val="3769664611"/>
                  </a:ext>
                </a:extLst>
              </a:tr>
              <a:tr h="203200">
                <a:tc>
                  <a:txBody>
                    <a:bodyPr/>
                    <a:lstStyle/>
                    <a:p>
                      <a:pPr algn="r" fontAlgn="b"/>
                      <a:r>
                        <a:rPr lang="ar-EG" sz="2000" u="none" strike="noStrike"/>
                        <a:t>القيمة</a:t>
                      </a:r>
                    </a:p>
                  </a:txBody>
                  <a:tcPr marL="9525" marR="9525" marT="9525" marB="0" anchor="b"/>
                </a:tc>
                <a:tc>
                  <a:txBody>
                    <a:bodyPr/>
                    <a:lstStyle/>
                    <a:p>
                      <a:pPr algn="r" fontAlgn="b"/>
                      <a:r>
                        <a:rPr lang="ar-EG" sz="2000" u="none" strike="noStrike"/>
                        <a:t>50768</a:t>
                      </a:r>
                    </a:p>
                  </a:txBody>
                  <a:tcPr marL="9525" marR="9525" marT="9525" marB="0" anchor="b"/>
                </a:tc>
                <a:tc gridSpan="2">
                  <a:txBody>
                    <a:bodyPr/>
                    <a:lstStyle/>
                    <a:p>
                      <a:pPr algn="r" fontAlgn="b"/>
                      <a:r>
                        <a:rPr lang="ar-EG" sz="2000" u="none" strike="noStrike"/>
                        <a:t>(بالآلاف من الدولارات الأسترالية)</a:t>
                      </a:r>
                    </a:p>
                  </a:txBody>
                  <a:tcPr marL="9525" marR="9525" marT="9525" marB="0" anchor="b"/>
                </a:tc>
                <a:tc hMerge="1">
                  <a:txBody>
                    <a:bodyPr/>
                    <a:lstStyle/>
                    <a:p>
                      <a:endParaRPr lang="en-US"/>
                    </a:p>
                  </a:txBody>
                  <a:tcPr/>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272318"/>
                  </a:ext>
                </a:extLst>
              </a:tr>
            </a:tbl>
          </a:graphicData>
        </a:graphic>
      </p:graphicFrame>
      <p:sp>
        <p:nvSpPr>
          <p:cNvPr id="7" name="Content Placeholder 2">
            <a:extLst>
              <a:ext uri="{FF2B5EF4-FFF2-40B4-BE49-F238E27FC236}">
                <a16:creationId xmlns:a16="http://schemas.microsoft.com/office/drawing/2014/main" id="{49719C19-1816-5F49-AFCA-561F1C90DCDD}"/>
              </a:ext>
            </a:extLst>
          </p:cNvPr>
          <p:cNvSpPr txBox="1">
            <a:spLocks/>
          </p:cNvSpPr>
          <p:nvPr/>
        </p:nvSpPr>
        <p:spPr>
          <a:xfrm>
            <a:off x="457200" y="1600201"/>
            <a:ext cx="8229600" cy="2209800"/>
          </a:xfrm>
          <a:prstGeom prst="rect">
            <a:avLst/>
          </a:prstGeom>
          <a:solidFill>
            <a:schemeClr val="bg1"/>
          </a:solidFill>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ar-EG" sz="2800"/>
              <a:t>بالإضافة إلى أوجه التآزر:</a:t>
            </a:r>
          </a:p>
        </p:txBody>
      </p:sp>
      <p:graphicFrame>
        <p:nvGraphicFramePr>
          <p:cNvPr id="6" name="Table 5">
            <a:extLst>
              <a:ext uri="{FF2B5EF4-FFF2-40B4-BE49-F238E27FC236}">
                <a16:creationId xmlns:a16="http://schemas.microsoft.com/office/drawing/2014/main" id="{E837B785-F324-9647-B1D6-A9278FD0F9D8}"/>
              </a:ext>
            </a:extLst>
          </p:cNvPr>
          <p:cNvGraphicFramePr>
            <a:graphicFrameLocks noGrp="1"/>
          </p:cNvGraphicFramePr>
          <p:nvPr>
            <p:extLst>
              <p:ext uri="{D42A27DB-BD31-4B8C-83A1-F6EECF244321}">
                <p14:modId xmlns:p14="http://schemas.microsoft.com/office/powerpoint/2010/main" val="4123272054"/>
              </p:ext>
            </p:extLst>
          </p:nvPr>
        </p:nvGraphicFramePr>
        <p:xfrm>
          <a:off x="1371600" y="2057400"/>
          <a:ext cx="6400800" cy="2181225"/>
        </p:xfrm>
        <a:graphic>
          <a:graphicData uri="http://schemas.openxmlformats.org/drawingml/2006/table">
            <a:tbl>
              <a:tblPr rtl="1">
                <a:tableStyleId>{5C22544A-7EE6-4342-B048-85BDC9FD1C3A}</a:tableStyleId>
              </a:tblPr>
              <a:tblGrid>
                <a:gridCol w="1066800">
                  <a:extLst>
                    <a:ext uri="{9D8B030D-6E8A-4147-A177-3AD203B41FA5}">
                      <a16:colId xmlns:a16="http://schemas.microsoft.com/office/drawing/2014/main" val="4040814268"/>
                    </a:ext>
                  </a:extLst>
                </a:gridCol>
                <a:gridCol w="1066800">
                  <a:extLst>
                    <a:ext uri="{9D8B030D-6E8A-4147-A177-3AD203B41FA5}">
                      <a16:colId xmlns:a16="http://schemas.microsoft.com/office/drawing/2014/main" val="3430866753"/>
                    </a:ext>
                  </a:extLst>
                </a:gridCol>
                <a:gridCol w="1066800">
                  <a:extLst>
                    <a:ext uri="{9D8B030D-6E8A-4147-A177-3AD203B41FA5}">
                      <a16:colId xmlns:a16="http://schemas.microsoft.com/office/drawing/2014/main" val="4149309120"/>
                    </a:ext>
                  </a:extLst>
                </a:gridCol>
                <a:gridCol w="1066800">
                  <a:extLst>
                    <a:ext uri="{9D8B030D-6E8A-4147-A177-3AD203B41FA5}">
                      <a16:colId xmlns:a16="http://schemas.microsoft.com/office/drawing/2014/main" val="115154844"/>
                    </a:ext>
                  </a:extLst>
                </a:gridCol>
                <a:gridCol w="1066800">
                  <a:extLst>
                    <a:ext uri="{9D8B030D-6E8A-4147-A177-3AD203B41FA5}">
                      <a16:colId xmlns:a16="http://schemas.microsoft.com/office/drawing/2014/main" val="1471149133"/>
                    </a:ext>
                  </a:extLst>
                </a:gridCol>
                <a:gridCol w="1066800">
                  <a:extLst>
                    <a:ext uri="{9D8B030D-6E8A-4147-A177-3AD203B41FA5}">
                      <a16:colId xmlns:a16="http://schemas.microsoft.com/office/drawing/2014/main" val="1328500253"/>
                    </a:ext>
                  </a:extLst>
                </a:gridCol>
              </a:tblGrid>
              <a:tr h="203200">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ar-EG" sz="2000" u="none" strike="noStrike"/>
                        <a:t>السنة الأولى</a:t>
                      </a:r>
                    </a:p>
                  </a:txBody>
                  <a:tcPr marL="9525" marR="9525" marT="9525" marB="0" anchor="b"/>
                </a:tc>
                <a:tc>
                  <a:txBody>
                    <a:bodyPr/>
                    <a:lstStyle/>
                    <a:p>
                      <a:pPr algn="r" fontAlgn="b"/>
                      <a:r>
                        <a:rPr lang="ar-EG" sz="2000" u="none" strike="noStrike"/>
                        <a:t>السنة الثانية</a:t>
                      </a:r>
                    </a:p>
                  </a:txBody>
                  <a:tcPr marL="9525" marR="9525" marT="9525" marB="0" anchor="b"/>
                </a:tc>
                <a:tc>
                  <a:txBody>
                    <a:bodyPr/>
                    <a:lstStyle/>
                    <a:p>
                      <a:pPr algn="r" fontAlgn="b"/>
                      <a:r>
                        <a:rPr lang="ar-EG" sz="2000" u="none" strike="noStrike"/>
                        <a:t>السنة الثالثة</a:t>
                      </a:r>
                    </a:p>
                  </a:txBody>
                  <a:tcPr marL="9525" marR="9525" marT="9525" marB="0" anchor="b"/>
                </a:tc>
                <a:tc>
                  <a:txBody>
                    <a:bodyPr/>
                    <a:lstStyle/>
                    <a:p>
                      <a:pPr algn="r" fontAlgn="b"/>
                      <a:r>
                        <a:rPr lang="ar-EG" sz="2000" u="none" strike="noStrike"/>
                        <a:t>السنة الرابعة</a:t>
                      </a:r>
                    </a:p>
                  </a:txBody>
                  <a:tcPr marL="9525" marR="9525" marT="9525" marB="0" anchor="b"/>
                </a:tc>
                <a:tc>
                  <a:txBody>
                    <a:bodyPr/>
                    <a:lstStyle/>
                    <a:p>
                      <a:pPr algn="r" fontAlgn="b"/>
                      <a:r>
                        <a:rPr lang="ar-EG" sz="2000" u="none" strike="noStrike"/>
                        <a:t>السنة الخامسة</a:t>
                      </a:r>
                    </a:p>
                  </a:txBody>
                  <a:tcPr marL="9525" marR="9525" marT="9525" marB="0" anchor="b"/>
                </a:tc>
                <a:extLst>
                  <a:ext uri="{0D108BD9-81ED-4DB2-BD59-A6C34878D82A}">
                    <a16:rowId xmlns:a16="http://schemas.microsoft.com/office/drawing/2014/main" val="3052230598"/>
                  </a:ext>
                </a:extLst>
              </a:tr>
              <a:tr h="203200">
                <a:tc>
                  <a:txBody>
                    <a:bodyPr/>
                    <a:lstStyle/>
                    <a:p>
                      <a:pPr algn="r" fontAlgn="b"/>
                      <a:r>
                        <a:rPr lang="ar-EG" sz="2000" u="none" strike="noStrike"/>
                        <a:t>إجمالي </a:t>
                      </a:r>
                      <a:r>
                        <a:rPr lang="en-US" sz="2000" u="none" strike="noStrike"/>
                        <a:t>FCF</a:t>
                      </a:r>
                    </a:p>
                  </a:txBody>
                  <a:tcPr marL="9525" marR="9525" marT="9525" marB="0" anchor="b"/>
                </a:tc>
                <a:tc>
                  <a:txBody>
                    <a:bodyPr/>
                    <a:lstStyle/>
                    <a:p>
                      <a:pPr algn="r" fontAlgn="b"/>
                      <a:r>
                        <a:rPr lang="ar-EG" sz="2000" u="none" strike="noStrike"/>
                        <a:t>4483</a:t>
                      </a:r>
                    </a:p>
                  </a:txBody>
                  <a:tcPr marL="9525" marR="9525" marT="9525" marB="0" anchor="b"/>
                </a:tc>
                <a:tc>
                  <a:txBody>
                    <a:bodyPr/>
                    <a:lstStyle/>
                    <a:p>
                      <a:pPr algn="r" fontAlgn="b"/>
                      <a:r>
                        <a:rPr lang="ar-EG" sz="2000" u="none" strike="noStrike"/>
                        <a:t>4649</a:t>
                      </a:r>
                    </a:p>
                  </a:txBody>
                  <a:tcPr marL="9525" marR="9525" marT="9525" marB="0" anchor="b"/>
                </a:tc>
                <a:tc>
                  <a:txBody>
                    <a:bodyPr/>
                    <a:lstStyle/>
                    <a:p>
                      <a:pPr algn="r" fontAlgn="b"/>
                      <a:r>
                        <a:rPr lang="ar-EG" sz="2000" u="none" strike="noStrike"/>
                        <a:t>4807</a:t>
                      </a:r>
                    </a:p>
                  </a:txBody>
                  <a:tcPr marL="9525" marR="9525" marT="9525" marB="0" anchor="b"/>
                </a:tc>
                <a:tc>
                  <a:txBody>
                    <a:bodyPr/>
                    <a:lstStyle/>
                    <a:p>
                      <a:pPr algn="r" fontAlgn="b"/>
                      <a:r>
                        <a:rPr lang="ar-EG" sz="2000" u="none" strike="noStrike"/>
                        <a:t>4917</a:t>
                      </a:r>
                    </a:p>
                  </a:txBody>
                  <a:tcPr marL="9525" marR="9525" marT="9525" marB="0" anchor="b"/>
                </a:tc>
                <a:tc>
                  <a:txBody>
                    <a:bodyPr/>
                    <a:lstStyle/>
                    <a:p>
                      <a:pPr algn="r" fontAlgn="b"/>
                      <a:r>
                        <a:rPr lang="ar-EG" sz="2000" u="none" strike="noStrike"/>
                        <a:t>5001</a:t>
                      </a:r>
                    </a:p>
                  </a:txBody>
                  <a:tcPr marL="9525" marR="9525" marT="9525" marB="0" anchor="b"/>
                </a:tc>
                <a:extLst>
                  <a:ext uri="{0D108BD9-81ED-4DB2-BD59-A6C34878D82A}">
                    <a16:rowId xmlns:a16="http://schemas.microsoft.com/office/drawing/2014/main" val="3183304504"/>
                  </a:ext>
                </a:extLst>
              </a:tr>
              <a:tr h="203200">
                <a:tc>
                  <a:txBody>
                    <a:bodyPr/>
                    <a:lstStyle/>
                    <a:p>
                      <a:pPr algn="r" fontAlgn="b"/>
                      <a:r>
                        <a:rPr lang="en-US" sz="2000" u="none" strike="noStrike"/>
                        <a:t>TV</a:t>
                      </a:r>
                    </a:p>
                  </a:txBody>
                  <a:tcPr marL="9525" marR="9525" marT="9525" marB="0" anchor="b"/>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ar-EG" sz="2000" u="none" strike="noStrike"/>
                        <a:t>67885</a:t>
                      </a:r>
                    </a:p>
                  </a:txBody>
                  <a:tcPr marL="9525" marR="9525" marT="9525" marB="0" anchor="b"/>
                </a:tc>
                <a:extLst>
                  <a:ext uri="{0D108BD9-81ED-4DB2-BD59-A6C34878D82A}">
                    <a16:rowId xmlns:a16="http://schemas.microsoft.com/office/drawing/2014/main" val="3552672462"/>
                  </a:ext>
                </a:extLst>
              </a:tr>
              <a:tr h="203200">
                <a:tc>
                  <a:txBody>
                    <a:bodyPr/>
                    <a:lstStyle/>
                    <a:p>
                      <a:pPr algn="r" fontAlgn="b"/>
                      <a:r>
                        <a:rPr lang="en-US" sz="2000" u="none" strike="noStrike"/>
                        <a:t>DF</a:t>
                      </a:r>
                    </a:p>
                  </a:txBody>
                  <a:tcPr marL="9525" marR="9525" marT="9525" marB="0" anchor="b"/>
                </a:tc>
                <a:tc>
                  <a:txBody>
                    <a:bodyPr/>
                    <a:lstStyle/>
                    <a:p>
                      <a:pPr algn="r" fontAlgn="b"/>
                      <a:r>
                        <a:rPr lang="ar-EG" sz="2000" u="none" strike="noStrike"/>
                        <a:t>0.9149</a:t>
                      </a:r>
                    </a:p>
                  </a:txBody>
                  <a:tcPr marL="9525" marR="9525" marT="9525" marB="0" anchor="b"/>
                </a:tc>
                <a:tc>
                  <a:txBody>
                    <a:bodyPr/>
                    <a:lstStyle/>
                    <a:p>
                      <a:pPr algn="r" fontAlgn="b"/>
                      <a:r>
                        <a:rPr lang="ar-EG" sz="2000" u="none" strike="noStrike"/>
                        <a:t>0.8371</a:t>
                      </a:r>
                    </a:p>
                  </a:txBody>
                  <a:tcPr marL="9525" marR="9525" marT="9525" marB="0" anchor="b"/>
                </a:tc>
                <a:tc>
                  <a:txBody>
                    <a:bodyPr/>
                    <a:lstStyle/>
                    <a:p>
                      <a:pPr algn="r" fontAlgn="b"/>
                      <a:r>
                        <a:rPr lang="ar-EG" sz="2000" u="none" strike="noStrike"/>
                        <a:t>0.7658</a:t>
                      </a:r>
                    </a:p>
                  </a:txBody>
                  <a:tcPr marL="9525" marR="9525" marT="9525" marB="0" anchor="b"/>
                </a:tc>
                <a:tc>
                  <a:txBody>
                    <a:bodyPr/>
                    <a:lstStyle/>
                    <a:p>
                      <a:pPr algn="r" fontAlgn="b"/>
                      <a:r>
                        <a:rPr lang="ar-EG" sz="2000" u="none" strike="noStrike"/>
                        <a:t>0.7007</a:t>
                      </a:r>
                    </a:p>
                  </a:txBody>
                  <a:tcPr marL="9525" marR="9525" marT="9525" marB="0" anchor="b"/>
                </a:tc>
                <a:tc>
                  <a:txBody>
                    <a:bodyPr/>
                    <a:lstStyle/>
                    <a:p>
                      <a:pPr algn="r" fontAlgn="b"/>
                      <a:r>
                        <a:rPr lang="ar-EG" sz="2000" u="none" strike="noStrike"/>
                        <a:t>0.6411</a:t>
                      </a:r>
                    </a:p>
                  </a:txBody>
                  <a:tcPr marL="9525" marR="9525" marT="9525" marB="0" anchor="b"/>
                </a:tc>
                <a:extLst>
                  <a:ext uri="{0D108BD9-81ED-4DB2-BD59-A6C34878D82A}">
                    <a16:rowId xmlns:a16="http://schemas.microsoft.com/office/drawing/2014/main" val="766602930"/>
                  </a:ext>
                </a:extLst>
              </a:tr>
              <a:tr h="203200">
                <a:tc>
                  <a:txBody>
                    <a:bodyPr/>
                    <a:lstStyle/>
                    <a:p>
                      <a:pPr algn="r" fontAlgn="b"/>
                      <a:r>
                        <a:rPr lang="ar-EG" sz="2000" u="none" strike="noStrike"/>
                        <a:t>القيمة</a:t>
                      </a:r>
                    </a:p>
                  </a:txBody>
                  <a:tcPr marL="9525" marR="9525" marT="9525" marB="0" anchor="b"/>
                </a:tc>
                <a:tc>
                  <a:txBody>
                    <a:bodyPr/>
                    <a:lstStyle/>
                    <a:p>
                      <a:pPr algn="r" fontAlgn="b"/>
                      <a:r>
                        <a:rPr lang="ar-EG" sz="2000" u="none" strike="noStrike"/>
                        <a:t>61845</a:t>
                      </a:r>
                    </a:p>
                  </a:txBody>
                  <a:tcPr marL="9525" marR="9525" marT="9525" marB="0" anchor="b"/>
                </a:tc>
                <a:tc gridSpan="2">
                  <a:txBody>
                    <a:bodyPr/>
                    <a:lstStyle/>
                    <a:p>
                      <a:pPr algn="r" fontAlgn="b"/>
                      <a:r>
                        <a:rPr lang="ar-EG" sz="2000" u="none" strike="noStrike"/>
                        <a:t>(بالآلاف من الدولارات الأسترالية)</a:t>
                      </a:r>
                    </a:p>
                  </a:txBody>
                  <a:tcPr marL="9525" marR="9525" marT="9525" marB="0" anchor="b"/>
                </a:tc>
                <a:tc hMerge="1">
                  <a:txBody>
                    <a:bodyPr/>
                    <a:lstStyle/>
                    <a:p>
                      <a:endParaRPr lang="en-US"/>
                    </a:p>
                  </a:txBody>
                  <a:tcPr/>
                </a:tc>
                <a:tc>
                  <a:txBody>
                    <a:bodyPr/>
                    <a:lstStyle/>
                    <a:p>
                      <a:pPr algn="r" rtl="1"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rtl="1"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4742071"/>
                  </a:ext>
                </a:extLst>
              </a:tr>
            </a:tbl>
          </a:graphicData>
        </a:graphic>
      </p:graphicFrame>
      <p:grpSp>
        <p:nvGrpSpPr>
          <p:cNvPr id="8" name="Group 7">
            <a:extLst>
              <a:ext uri="{FF2B5EF4-FFF2-40B4-BE49-F238E27FC236}">
                <a16:creationId xmlns:a16="http://schemas.microsoft.com/office/drawing/2014/main" id="{F507FA36-8916-BE41-A6F1-8F4E60827003}"/>
              </a:ext>
            </a:extLst>
          </p:cNvPr>
          <p:cNvGrpSpPr/>
          <p:nvPr/>
        </p:nvGrpSpPr>
        <p:grpSpPr>
          <a:xfrm>
            <a:off x="691992" y="4356425"/>
            <a:ext cx="7760016" cy="1345357"/>
            <a:chOff x="-964564" y="49425"/>
            <a:chExt cx="7760597" cy="1345357"/>
          </a:xfrm>
        </p:grpSpPr>
        <p:sp>
          <p:nvSpPr>
            <p:cNvPr id="9" name="Right Arrow 8">
              <a:extLst>
                <a:ext uri="{FF2B5EF4-FFF2-40B4-BE49-F238E27FC236}">
                  <a16:creationId xmlns:a16="http://schemas.microsoft.com/office/drawing/2014/main" id="{AAB37EE7-978E-6040-A6C3-5C34A57337DE}"/>
                </a:ext>
              </a:extLst>
            </p:cNvPr>
            <p:cNvSpPr/>
            <p:nvPr/>
          </p:nvSpPr>
          <p:spPr>
            <a:xfrm>
              <a:off x="1566678" y="474133"/>
              <a:ext cx="3890937"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43">
              <a:extLst>
                <a:ext uri="{FF2B5EF4-FFF2-40B4-BE49-F238E27FC236}">
                  <a16:creationId xmlns:a16="http://schemas.microsoft.com/office/drawing/2014/main" id="{DD7B3DAF-3B4C-5F40-8F48-C609CB478A51}"/>
                </a:ext>
              </a:extLst>
            </p:cNvPr>
            <p:cNvSpPr txBox="1"/>
            <p:nvPr/>
          </p:nvSpPr>
          <p:spPr>
            <a:xfrm>
              <a:off x="4738479" y="693485"/>
              <a:ext cx="2057554"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i="1">
                  <a:latin typeface="Arial" panose="020B0604020202020204" pitchFamily="34" charset="0"/>
                  <a:ea typeface="Arial" panose="020B0604020202020204" pitchFamily="34" charset="0"/>
                </a:rPr>
                <a:t>تريد سيرفسوب البيع مقابل أكبر مبلغ ممكن</a:t>
              </a:r>
            </a:p>
          </p:txBody>
        </p:sp>
        <p:sp>
          <p:nvSpPr>
            <p:cNvPr id="11" name="Text Box 48">
              <a:extLst>
                <a:ext uri="{FF2B5EF4-FFF2-40B4-BE49-F238E27FC236}">
                  <a16:creationId xmlns:a16="http://schemas.microsoft.com/office/drawing/2014/main" id="{DE56FEFA-206A-E04F-A804-B91EB07A3E9D}"/>
                </a:ext>
              </a:extLst>
            </p:cNvPr>
            <p:cNvSpPr txBox="1"/>
            <p:nvPr/>
          </p:nvSpPr>
          <p:spPr>
            <a:xfrm>
              <a:off x="-964564" y="101209"/>
              <a:ext cx="2115906"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400" i="1">
                  <a:latin typeface="Arial" panose="020B0604020202020204" pitchFamily="34" charset="0"/>
                  <a:ea typeface="Arial" panose="020B0604020202020204" pitchFamily="34" charset="0"/>
                </a:rPr>
                <a:t>تريد بوجين ويفز أن تدفع أقل مبلغ ممكن</a:t>
              </a:r>
            </a:p>
          </p:txBody>
        </p:sp>
        <p:sp>
          <p:nvSpPr>
            <p:cNvPr id="12" name="Right Arrow 11">
              <a:extLst>
                <a:ext uri="{FF2B5EF4-FFF2-40B4-BE49-F238E27FC236}">
                  <a16:creationId xmlns:a16="http://schemas.microsoft.com/office/drawing/2014/main" id="{F9939789-B535-BA40-A560-53B0A8FAF82E}"/>
                </a:ext>
              </a:extLst>
            </p:cNvPr>
            <p:cNvSpPr/>
            <p:nvPr/>
          </p:nvSpPr>
          <p:spPr>
            <a:xfrm rot="10800000">
              <a:off x="194733" y="626533"/>
              <a:ext cx="3613228"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Elbow Connector 12">
              <a:extLst>
                <a:ext uri="{FF2B5EF4-FFF2-40B4-BE49-F238E27FC236}">
                  <a16:creationId xmlns:a16="http://schemas.microsoft.com/office/drawing/2014/main" id="{B24C96B2-8AB4-6943-991B-B3C6E93349CE}"/>
                </a:ext>
              </a:extLst>
            </p:cNvPr>
            <p:cNvCxnSpPr/>
            <p:nvPr/>
          </p:nvCxnSpPr>
          <p:spPr>
            <a:xfrm flipV="1">
              <a:off x="1566678" y="262467"/>
              <a:ext cx="194310" cy="26924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4" name="Text Box 50">
              <a:extLst>
                <a:ext uri="{FF2B5EF4-FFF2-40B4-BE49-F238E27FC236}">
                  <a16:creationId xmlns:a16="http://schemas.microsoft.com/office/drawing/2014/main" id="{9A70AAE2-583D-9541-94E0-D4B64C34E851}"/>
                </a:ext>
              </a:extLst>
            </p:cNvPr>
            <p:cNvSpPr txBox="1"/>
            <p:nvPr/>
          </p:nvSpPr>
          <p:spPr>
            <a:xfrm>
              <a:off x="1724634" y="49425"/>
              <a:ext cx="1540995" cy="4315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600">
                  <a:latin typeface="Arial" panose="020B0604020202020204" pitchFamily="34" charset="0"/>
                  <a:ea typeface="Arial" panose="020B0604020202020204" pitchFamily="34" charset="0"/>
                </a:rPr>
                <a:t>50.8 مليون دولار أسترالي</a:t>
              </a:r>
            </a:p>
          </p:txBody>
        </p:sp>
        <p:sp>
          <p:nvSpPr>
            <p:cNvPr id="15" name="Text Box 52">
              <a:extLst>
                <a:ext uri="{FF2B5EF4-FFF2-40B4-BE49-F238E27FC236}">
                  <a16:creationId xmlns:a16="http://schemas.microsoft.com/office/drawing/2014/main" id="{147FB982-19C3-2B4D-856F-9A46530E0C91}"/>
                </a:ext>
              </a:extLst>
            </p:cNvPr>
            <p:cNvSpPr txBox="1"/>
            <p:nvPr/>
          </p:nvSpPr>
          <p:spPr>
            <a:xfrm>
              <a:off x="3972747" y="49425"/>
              <a:ext cx="1794509" cy="499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ar-EG" sz="1600">
                  <a:latin typeface="Arial" panose="020B0604020202020204" pitchFamily="34" charset="0"/>
                  <a:ea typeface="Arial" panose="020B0604020202020204" pitchFamily="34" charset="0"/>
                </a:rPr>
                <a:t>61.8 مليون دولار أسترالي</a:t>
              </a:r>
            </a:p>
          </p:txBody>
        </p:sp>
        <p:cxnSp>
          <p:nvCxnSpPr>
            <p:cNvPr id="16" name="Elbow Connector 15">
              <a:extLst>
                <a:ext uri="{FF2B5EF4-FFF2-40B4-BE49-F238E27FC236}">
                  <a16:creationId xmlns:a16="http://schemas.microsoft.com/office/drawing/2014/main" id="{68C1D072-A826-3A49-992A-7863FDFFC3C0}"/>
                </a:ext>
              </a:extLst>
            </p:cNvPr>
            <p:cNvCxnSpPr/>
            <p:nvPr/>
          </p:nvCxnSpPr>
          <p:spPr>
            <a:xfrm flipV="1">
              <a:off x="3802636" y="279400"/>
              <a:ext cx="186690" cy="45720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7" name="Right Brace 16">
              <a:extLst>
                <a:ext uri="{FF2B5EF4-FFF2-40B4-BE49-F238E27FC236}">
                  <a16:creationId xmlns:a16="http://schemas.microsoft.com/office/drawing/2014/main" id="{17C8F743-81C5-C344-B88F-A167DB2CDCEA}"/>
                </a:ext>
              </a:extLst>
            </p:cNvPr>
            <p:cNvSpPr/>
            <p:nvPr/>
          </p:nvSpPr>
          <p:spPr>
            <a:xfrm rot="5400000">
              <a:off x="2581500" y="-166252"/>
              <a:ext cx="211635" cy="2241282"/>
            </a:xfrm>
            <a:prstGeom prst="rightBrace">
              <a:avLst>
                <a:gd name="adj1" fmla="val 4608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55">
              <a:extLst>
                <a:ext uri="{FF2B5EF4-FFF2-40B4-BE49-F238E27FC236}">
                  <a16:creationId xmlns:a16="http://schemas.microsoft.com/office/drawing/2014/main" id="{3EC9288D-DDBA-E141-B95B-0875EDE5C621}"/>
                </a:ext>
              </a:extLst>
            </p:cNvPr>
            <p:cNvSpPr txBox="1"/>
            <p:nvPr/>
          </p:nvSpPr>
          <p:spPr>
            <a:xfrm>
              <a:off x="858180" y="1064582"/>
              <a:ext cx="3613229"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ar-EG" sz="1600">
                  <a:latin typeface="Arial" panose="020B0604020202020204" pitchFamily="34" charset="0"/>
                  <a:ea typeface="Arial" panose="020B0604020202020204" pitchFamily="34" charset="0"/>
                </a:rPr>
                <a:t>قيمة التآزر = </a:t>
              </a:r>
              <a:r>
                <a:rPr lang="en-US" sz="1600">
                  <a:latin typeface="Arial" panose="020B0604020202020204" pitchFamily="34" charset="0"/>
                  <a:ea typeface="Arial" panose="020B0604020202020204" pitchFamily="34" charset="0"/>
                </a:rPr>
                <a:t>ZOPA = 11</a:t>
              </a:r>
              <a:r>
                <a:rPr lang="ar-EG" sz="1600">
                  <a:latin typeface="Arial" panose="020B0604020202020204" pitchFamily="34" charset="0"/>
                  <a:ea typeface="Arial" panose="020B0604020202020204" pitchFamily="34" charset="0"/>
                </a:rPr>
                <a:t> مليون دولار أسترالي</a:t>
              </a:r>
            </a:p>
          </p:txBody>
        </p:sp>
      </p:grpSp>
    </p:spTree>
    <p:extLst>
      <p:ext uri="{BB962C8B-B14F-4D97-AF65-F5344CB8AC3E}">
        <p14:creationId xmlns:p14="http://schemas.microsoft.com/office/powerpoint/2010/main" val="29293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1" y="381000"/>
            <a:ext cx="8534400" cy="700571"/>
          </a:xfrm>
        </p:spPr>
        <p:txBody>
          <a:bodyPr vert="horz" lIns="55708" tIns="27854" rIns="55708" bIns="27854" rtlCol="0" anchor="ctr">
            <a:normAutofit/>
          </a:bodyPr>
          <a:lstStyle/>
          <a:p>
            <a:r>
              <a:rPr lang="ar-EG" sz="3200" b="1"/>
              <a:t>مشكلة المعلومات المخفية</a:t>
            </a:r>
          </a:p>
        </p:txBody>
      </p:sp>
      <p:sp>
        <p:nvSpPr>
          <p:cNvPr id="59395" name="Rectangle 3"/>
          <p:cNvSpPr>
            <a:spLocks noGrp="1" noChangeArrowheads="1"/>
          </p:cNvSpPr>
          <p:nvPr>
            <p:ph sz="quarter" idx="1"/>
          </p:nvPr>
        </p:nvSpPr>
        <p:spPr>
          <a:xfrm>
            <a:off x="609600" y="1676400"/>
            <a:ext cx="7772400" cy="4009292"/>
          </a:xfrm>
        </p:spPr>
        <p:txBody>
          <a:bodyPr vert="horz" lIns="55708" tIns="27854" rIns="55708" bIns="27854" rtlCol="0">
            <a:normAutofit/>
          </a:bodyPr>
          <a:lstStyle/>
          <a:p>
            <a:r>
              <a:rPr lang="ar-EG" sz="2400"/>
              <a:t>الإجابة الصحيحة أو الأفضل استنارة مخفية لأن كل شخص في المجموعة لديه مجموعة فرعية فقط من المعلومات ذات الصلة</a:t>
            </a:r>
          </a:p>
          <a:p>
            <a:endParaRPr lang="en-US" sz="2400" dirty="0"/>
          </a:p>
          <a:p>
            <a:r>
              <a:rPr lang="ar-EG" sz="2400"/>
              <a:t>هل وصلت إلى التقييم الصحيح؟</a:t>
            </a:r>
            <a:r>
              <a:rPr lang="en-US" sz="2400"/>
              <a:t> </a:t>
            </a:r>
          </a:p>
          <a:p>
            <a:endParaRPr lang="en-US" sz="2400" dirty="0"/>
          </a:p>
          <a:p>
            <a:r>
              <a:rPr lang="ar-EG" sz="2400"/>
              <a:t>لماذا أو لماذا لا؟</a:t>
            </a:r>
          </a:p>
          <a:p>
            <a:pPr>
              <a:buNone/>
            </a:pPr>
            <a:endParaRPr lang="en-US" sz="2400" dirty="0"/>
          </a:p>
          <a:p>
            <a:pPr lvl="1"/>
            <a:endParaRPr lang="en-US" sz="2400" dirty="0"/>
          </a:p>
        </p:txBody>
      </p:sp>
      <p:sp>
        <p:nvSpPr>
          <p:cNvPr id="17" name="Rectangle 3">
            <a:extLst>
              <a:ext uri="{FF2B5EF4-FFF2-40B4-BE49-F238E27FC236}">
                <a16:creationId xmlns:a16="http://schemas.microsoft.com/office/drawing/2014/main" id="{A31129D9-E1F1-441F-96F3-8B7D6ED170F5}"/>
              </a:ext>
            </a:extLst>
          </p:cNvPr>
          <p:cNvSpPr txBox="1">
            <a:spLocks noChangeArrowheads="1"/>
          </p:cNvSpPr>
          <p:nvPr/>
        </p:nvSpPr>
        <p:spPr>
          <a:xfrm>
            <a:off x="-1752600" y="3733800"/>
            <a:ext cx="8763000" cy="4009292"/>
          </a:xfrm>
          <a:prstGeom prst="rect">
            <a:avLst/>
          </a:prstGeom>
        </p:spPr>
        <p:txBody>
          <a:bodyPr vert="horz" lIns="55708" tIns="27854" rIns="55708" bIns="27854"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endParaRPr lang="en-US" sz="2400" b="1" i="1" dirty="0"/>
          </a:p>
        </p:txBody>
      </p:sp>
    </p:spTree>
    <p:extLst>
      <p:ext uri="{BB962C8B-B14F-4D97-AF65-F5344CB8AC3E}">
        <p14:creationId xmlns:p14="http://schemas.microsoft.com/office/powerpoint/2010/main" val="10965328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41F1-DB38-4A90-A788-B602DBC4690F}"/>
              </a:ext>
            </a:extLst>
          </p:cNvPr>
          <p:cNvSpPr>
            <a:spLocks noGrp="1"/>
          </p:cNvSpPr>
          <p:nvPr>
            <p:ph type="title"/>
          </p:nvPr>
        </p:nvSpPr>
        <p:spPr>
          <a:xfrm>
            <a:off x="0" y="0"/>
            <a:ext cx="9144000" cy="1143000"/>
          </a:xfrm>
        </p:spPr>
        <p:txBody>
          <a:bodyPr>
            <a:normAutofit/>
          </a:bodyPr>
          <a:lstStyle/>
          <a:p>
            <a:r>
              <a:rPr lang="ar-EG" sz="3200" b="1"/>
              <a:t>التفضيل المتوافق:</a:t>
            </a:r>
            <a:r>
              <a:rPr lang="en-US" sz="3200" b="1"/>
              <a:t> </a:t>
            </a:r>
            <a:r>
              <a:rPr lang="ar-EG" sz="3200" b="1"/>
              <a:t>الاستثمار للحصول على العلامة الخضراء</a:t>
            </a:r>
          </a:p>
        </p:txBody>
      </p:sp>
      <p:sp>
        <p:nvSpPr>
          <p:cNvPr id="3" name="Content Placeholder 2">
            <a:extLst>
              <a:ext uri="{FF2B5EF4-FFF2-40B4-BE49-F238E27FC236}">
                <a16:creationId xmlns:a16="http://schemas.microsoft.com/office/drawing/2014/main" id="{D75FFA0F-EE0D-4F63-A79D-D29569E7D526}"/>
              </a:ext>
            </a:extLst>
          </p:cNvPr>
          <p:cNvSpPr>
            <a:spLocks noGrp="1"/>
          </p:cNvSpPr>
          <p:nvPr>
            <p:ph idx="1"/>
          </p:nvPr>
        </p:nvSpPr>
        <p:spPr>
          <a:xfrm>
            <a:off x="457200" y="4267200"/>
            <a:ext cx="8229600" cy="2819400"/>
          </a:xfrm>
        </p:spPr>
        <p:txBody>
          <a:bodyPr>
            <a:normAutofit/>
          </a:bodyPr>
          <a:lstStyle/>
          <a:p>
            <a:r>
              <a:rPr lang="ar-EG" sz="2400">
                <a:solidFill>
                  <a:srgbClr val="000000"/>
                </a:solidFill>
                <a:latin typeface="+mj-lt"/>
                <a:ea typeface="Arial" panose="020B0604020202020204" pitchFamily="34" charset="0"/>
              </a:rPr>
              <a:t>لقد تفاوضت رويان بالفعل مع قيادة بوجين ويفز</a:t>
            </a:r>
            <a:r>
              <a:rPr lang="ar-EG" sz="2400">
                <a:latin typeface="+mj-lt"/>
                <a:ea typeface="Arial" panose="020B0604020202020204" pitchFamily="34" charset="0"/>
              </a:rPr>
              <a:t> لزيادة استثمار العلامة الخضراء بمقدار 3 ملايين دولار أسترالي أخرى إذا استحوذوا على سيرفسوب.</a:t>
            </a:r>
            <a:r>
              <a:rPr lang="en-US" sz="2400">
                <a:latin typeface="+mj-lt"/>
                <a:ea typeface="Arial" panose="020B0604020202020204" pitchFamily="34" charset="0"/>
              </a:rPr>
              <a:t> </a:t>
            </a:r>
          </a:p>
          <a:p>
            <a:r>
              <a:rPr lang="ar-EG" sz="2400">
                <a:latin typeface="+mj-lt"/>
                <a:ea typeface="Arial" panose="020B0604020202020204" pitchFamily="34" charset="0"/>
              </a:rPr>
              <a:t>تريد فرانسين استثمار ما لا يقل عن 2 مليون دولار أسترالي.</a:t>
            </a:r>
            <a:r>
              <a:rPr lang="en-US" sz="2400">
                <a:latin typeface="+mj-lt"/>
                <a:ea typeface="Arial" panose="020B0604020202020204" pitchFamily="34" charset="0"/>
              </a:rPr>
              <a:t> </a:t>
            </a:r>
          </a:p>
          <a:p>
            <a:r>
              <a:rPr lang="ar-EG" sz="2400">
                <a:latin typeface="+mj-lt"/>
                <a:ea typeface="Arial" panose="020B0604020202020204" pitchFamily="34" charset="0"/>
              </a:rPr>
              <a:t>كيف سارت مناقشاتكم بشأن الحصول على العلامة الخضراء؟</a:t>
            </a:r>
            <a:r>
              <a:rPr lang="en-US" sz="2400">
                <a:latin typeface="+mj-lt"/>
                <a:ea typeface="Arial" panose="020B0604020202020204" pitchFamily="34" charset="0"/>
              </a:rPr>
              <a:t> </a:t>
            </a:r>
            <a:r>
              <a:rPr lang="ar-EG" sz="2400">
                <a:latin typeface="+mj-lt"/>
                <a:ea typeface="Arial" panose="020B0604020202020204" pitchFamily="34" charset="0"/>
              </a:rPr>
              <a:t>هل استخدم مفاوضو </a:t>
            </a:r>
            <a:r>
              <a:rPr lang="ar-EG" sz="2400">
                <a:solidFill>
                  <a:srgbClr val="000000"/>
                </a:solidFill>
                <a:latin typeface="+mj-lt"/>
                <a:ea typeface="Arial" panose="020B0604020202020204" pitchFamily="34" charset="0"/>
              </a:rPr>
              <a:t>بوجين ويفز "تكتيك الخداع"؟</a:t>
            </a:r>
          </a:p>
        </p:txBody>
      </p:sp>
      <p:pic>
        <p:nvPicPr>
          <p:cNvPr id="3074" name="Picture 2" descr="Tree, Butterfly, Globe, Energy, Sustainability">
            <a:extLst>
              <a:ext uri="{FF2B5EF4-FFF2-40B4-BE49-F238E27FC236}">
                <a16:creationId xmlns:a16="http://schemas.microsoft.com/office/drawing/2014/main" id="{BDA06894-A2E3-42BC-86A6-E4293C4A4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39800"/>
            <a:ext cx="48768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1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51D83-D765-49BF-8EAC-40D782648CD5}"/>
              </a:ext>
            </a:extLst>
          </p:cNvPr>
          <p:cNvSpPr>
            <a:spLocks noGrp="1"/>
          </p:cNvSpPr>
          <p:nvPr>
            <p:ph idx="1"/>
          </p:nvPr>
        </p:nvSpPr>
        <p:spPr>
          <a:xfrm>
            <a:off x="533400" y="4876800"/>
            <a:ext cx="8229600" cy="4525963"/>
          </a:xfrm>
        </p:spPr>
        <p:txBody>
          <a:bodyPr>
            <a:normAutofit/>
          </a:bodyPr>
          <a:lstStyle/>
          <a:p>
            <a:pPr marL="342900" lvl="0" indent="-342900">
              <a:lnSpc>
                <a:spcPct val="115000"/>
              </a:lnSpc>
              <a:buFont typeface="Symbol" panose="05050102010706020507" pitchFamily="18" charset="2"/>
              <a:buChar char=""/>
            </a:pPr>
            <a:r>
              <a:rPr lang="ar-EG" sz="2400">
                <a:latin typeface="+mj-lt"/>
                <a:ea typeface="Arial" panose="020B0604020202020204" pitchFamily="34" charset="0"/>
              </a:rPr>
              <a:t>سارة فقط هي من تعرف أنها تريد الخروج بالكامل من سيرفسوب والتقاعد مبكرًا في هاواي، بالولايات المتحدة الأمريكية</a:t>
            </a:r>
          </a:p>
          <a:p>
            <a:pPr marL="342900" lvl="0" indent="-342900">
              <a:lnSpc>
                <a:spcPct val="115000"/>
              </a:lnSpc>
              <a:buFont typeface="Symbol" panose="05050102010706020507" pitchFamily="18" charset="2"/>
              <a:buChar char=""/>
            </a:pPr>
            <a:r>
              <a:rPr lang="ar-EG" sz="2400" i="1">
                <a:latin typeface="+mj-lt"/>
                <a:ea typeface="Arial" panose="020B0604020202020204" pitchFamily="34" charset="0"/>
              </a:rPr>
              <a:t>سارة، كيف تعاملتِ مع هذا الأمر في محادثتكِ مع فرانسين؟</a:t>
            </a:r>
            <a:r>
              <a:rPr lang="en-US" sz="2400" i="1">
                <a:latin typeface="+mj-lt"/>
                <a:ea typeface="Arial" panose="020B0604020202020204" pitchFamily="34" charset="0"/>
              </a:rPr>
              <a:t> </a:t>
            </a:r>
          </a:p>
          <a:p>
            <a:pPr marL="342900" lvl="0" indent="-342900">
              <a:lnSpc>
                <a:spcPct val="115000"/>
              </a:lnSpc>
              <a:buFont typeface="Symbol" panose="05050102010706020507" pitchFamily="18" charset="2"/>
              <a:buChar char=""/>
            </a:pPr>
            <a:endParaRPr lang="en-SG" sz="2400" dirty="0">
              <a:effectLst/>
              <a:latin typeface="+mj-lt"/>
              <a:ea typeface="Arial" panose="020B0604020202020204" pitchFamily="34" charset="0"/>
            </a:endParaRPr>
          </a:p>
          <a:p>
            <a:endParaRPr lang="en-SG" sz="2400" dirty="0">
              <a:latin typeface="+mj-lt"/>
            </a:endParaRPr>
          </a:p>
        </p:txBody>
      </p:sp>
      <p:sp>
        <p:nvSpPr>
          <p:cNvPr id="11" name="Title 1">
            <a:extLst>
              <a:ext uri="{FF2B5EF4-FFF2-40B4-BE49-F238E27FC236}">
                <a16:creationId xmlns:a16="http://schemas.microsoft.com/office/drawing/2014/main" id="{FA98B46B-6968-43E1-AD71-FFC821C7AC4A}"/>
              </a:ext>
            </a:extLst>
          </p:cNvPr>
          <p:cNvSpPr>
            <a:spLocks noGrp="1"/>
          </p:cNvSpPr>
          <p:nvPr>
            <p:ph type="title"/>
          </p:nvPr>
        </p:nvSpPr>
        <p:spPr>
          <a:xfrm>
            <a:off x="457200" y="0"/>
            <a:ext cx="8229600" cy="1143000"/>
          </a:xfrm>
        </p:spPr>
        <p:txBody>
          <a:bodyPr>
            <a:normAutofit/>
          </a:bodyPr>
          <a:lstStyle/>
          <a:p>
            <a:r>
              <a:rPr lang="ar-EG" sz="3200" b="1"/>
              <a:t>المزيد من عدم تماثل المعلومات</a:t>
            </a:r>
          </a:p>
        </p:txBody>
      </p:sp>
      <p:pic>
        <p:nvPicPr>
          <p:cNvPr id="1026" name="Picture 2" descr="Children, Road, Supportive, Support, Dirt Road, Path">
            <a:extLst>
              <a:ext uri="{FF2B5EF4-FFF2-40B4-BE49-F238E27FC236}">
                <a16:creationId xmlns:a16="http://schemas.microsoft.com/office/drawing/2014/main" id="{7AF06254-E1F6-41D8-8E54-4C325E3D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4949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00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ar-EG" b="1"/>
            </a:br>
            <a:r>
              <a:rPr lang="ar-EG" b="1"/>
              <a:t>التفاوض في الفِرق العالمية</a:t>
            </a:r>
            <a:br>
              <a:rPr lang="ar-EG" b="1"/>
            </a:br>
            <a:endParaRPr lang="ar-EG" b="1"/>
          </a:p>
        </p:txBody>
      </p:sp>
      <p:pic>
        <p:nvPicPr>
          <p:cNvPr id="5" name="Picture 4">
            <a:extLst>
              <a:ext uri="{FF2B5EF4-FFF2-40B4-BE49-F238E27FC236}">
                <a16:creationId xmlns:a16="http://schemas.microsoft.com/office/drawing/2014/main" id="{01CD7E59-459E-42F9-8820-656663347879}"/>
              </a:ext>
            </a:extLst>
          </p:cNvPr>
          <p:cNvPicPr>
            <a:picLocks noChangeAspect="1"/>
          </p:cNvPicPr>
          <p:nvPr/>
        </p:nvPicPr>
        <p:blipFill>
          <a:blip r:embed="rId3"/>
          <a:stretch>
            <a:fillRect/>
          </a:stretch>
        </p:blipFill>
        <p:spPr>
          <a:xfrm>
            <a:off x="8382000" y="6115050"/>
            <a:ext cx="676275" cy="666750"/>
          </a:xfrm>
          <a:prstGeom prst="rect">
            <a:avLst/>
          </a:prstGeom>
        </p:spPr>
      </p:pic>
      <p:pic>
        <p:nvPicPr>
          <p:cNvPr id="4098" name="Picture 2" descr="Globes, Spheres, Maps, Ball, World, Global, Education">
            <a:extLst>
              <a:ext uri="{FF2B5EF4-FFF2-40B4-BE49-F238E27FC236}">
                <a16:creationId xmlns:a16="http://schemas.microsoft.com/office/drawing/2014/main" id="{37257E0F-ACCD-4EAF-9825-923CA63BF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929" y="1295400"/>
            <a:ext cx="7026141"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7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3">
            <a:extLst>
              <a:ext uri="{FF2B5EF4-FFF2-40B4-BE49-F238E27FC236}">
                <a16:creationId xmlns:a16="http://schemas.microsoft.com/office/drawing/2014/main" id="{CF34FEC0-1648-417F-9AA5-0FFDD90BD86C}"/>
              </a:ext>
            </a:extLst>
          </p:cNvPr>
          <p:cNvGraphicFramePr>
            <a:graphicFrameLocks/>
          </p:cNvGraphicFramePr>
          <p:nvPr>
            <p:extLst>
              <p:ext uri="{D42A27DB-BD31-4B8C-83A1-F6EECF244321}">
                <p14:modId xmlns:p14="http://schemas.microsoft.com/office/powerpoint/2010/main" val="1191029351"/>
              </p:ext>
            </p:extLst>
          </p:nvPr>
        </p:nvGraphicFramePr>
        <p:xfrm>
          <a:off x="1" y="1"/>
          <a:ext cx="9144000" cy="6550824"/>
        </p:xfrm>
        <a:graphic>
          <a:graphicData uri="http://schemas.openxmlformats.org/drawingml/2006/table">
            <a:tbl>
              <a:tblPr rtl="1"/>
              <a:tblGrid>
                <a:gridCol w="12953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1">
                  <a:extLst>
                    <a:ext uri="{9D8B030D-6E8A-4147-A177-3AD203B41FA5}">
                      <a16:colId xmlns:a16="http://schemas.microsoft.com/office/drawing/2014/main" val="1482646850"/>
                    </a:ext>
                  </a:extLst>
                </a:gridCol>
              </a:tblGrid>
              <a:tr h="45379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جيايي</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رويان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فرانسين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سارة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905850">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latin typeface="+mn-lt"/>
                          <a:ea typeface="ＭＳ Ｐゴシック" charset="0"/>
                          <a:cs typeface="Arial"/>
                        </a:rPr>
                        <a:t>BATNA </a:t>
                      </a:r>
                      <a:r>
                        <a:rPr kumimoji="0" lang="ar-EG" sz="1800" b="0" i="0" u="none" strike="noStrike" cap="none" normalizeH="0" baseline="0">
                          <a:ln>
                            <a:noFill/>
                          </a:ln>
                          <a:solidFill>
                            <a:srgbClr val="000000"/>
                          </a:solidFill>
                          <a:latin typeface="+mn-lt"/>
                          <a:ea typeface="ＭＳ Ｐゴシック" charset="0"/>
                          <a:cs typeface="Arial"/>
                        </a:rPr>
                        <a:t>(أفضل بديل لاتفاقية تفاوضية)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chemeClr val="tx1"/>
                          </a:solidFill>
                          <a:latin typeface="+mn-lt"/>
                          <a:ea typeface="ＭＳ Ｐゴシック" charset="0"/>
                          <a:cs typeface="Arial"/>
                        </a:rPr>
                        <a:t>الاستحواذ على شركة ألواح ركوب الأمواج في تايلاند دون وجود موطئ قدم في أستراليا </a:t>
                      </a:r>
                      <a:r>
                        <a:rPr kumimoji="0" lang="ar-EG" sz="1800" b="0" i="0" u="none" strike="noStrike" cap="none" normalizeH="0" baseline="0">
                          <a:ln>
                            <a:noFill/>
                          </a:ln>
                          <a:solidFill>
                            <a:srgbClr val="FF0000"/>
                          </a:solidFill>
                          <a:latin typeface="+mn-lt"/>
                          <a:ea typeface="ＭＳ Ｐゴシック" charset="0"/>
                          <a:cs typeface="Arial"/>
                        </a:rPr>
                        <a:t>(معلومات فريدة)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البحث عن طرق أخرى لتحقيق أهداف المسؤولية الاجتماعية للشركات في </a:t>
                      </a:r>
                      <a:r>
                        <a:rPr lang="ar-EG" sz="1800">
                          <a:solidFill>
                            <a:schemeClr val="tx1"/>
                          </a:solidFill>
                          <a:latin typeface="+mn-lt"/>
                          <a:ea typeface="+mn-ea"/>
                          <a:cs typeface="+mn-cs"/>
                        </a:rPr>
                        <a:t>بوجين ويفز</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1800" b="0" i="0" u="none" strike="noStrike" cap="none" normalizeH="0" baseline="0">
                          <a:ln>
                            <a:noFill/>
                          </a:ln>
                          <a:solidFill>
                            <a:srgbClr val="000000"/>
                          </a:solidFill>
                          <a:latin typeface="+mn-lt"/>
                          <a:ea typeface="ＭＳ Ｐゴシック" charset="0"/>
                          <a:cs typeface="Arial"/>
                        </a:rPr>
                        <a:t>الاستمرار في إدارة سيرفسوب باعتبارها شركة مستقلة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chemeClr val="bg1"/>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في حالة عدم وجود مشترين آخرين </a:t>
                      </a:r>
                      <a:r>
                        <a:rPr kumimoji="0" lang="ar-EG" sz="1800" b="0" i="0" u="none" strike="noStrike" cap="none" normalizeH="0" baseline="0">
                          <a:ln>
                            <a:noFill/>
                          </a:ln>
                          <a:solidFill>
                            <a:srgbClr val="FF0000"/>
                          </a:solidFill>
                          <a:latin typeface="+mn-lt"/>
                          <a:ea typeface="ＭＳ Ｐゴシック" charset="0"/>
                          <a:cs typeface="Arial"/>
                        </a:rPr>
                        <a:t>(معلومات فريدة)</a:t>
                      </a:r>
                      <a:r>
                        <a:rPr kumimoji="0" lang="ar-EG" sz="1800" b="0" i="0" u="none" strike="noStrike" cap="none" normalizeH="0" baseline="0">
                          <a:ln>
                            <a:noFill/>
                          </a:ln>
                          <a:solidFill>
                            <a:srgbClr val="000000"/>
                          </a:solidFill>
                          <a:latin typeface="+mn-lt"/>
                          <a:ea typeface="ＭＳ Ｐゴシック" charset="0"/>
                          <a:cs typeface="Arial"/>
                        </a:rPr>
                        <a:t>، إما المساعدة في إدارة سيرفسوب كشركة مستقلة وإما المغادرة</a:t>
                      </a:r>
                      <a:r>
                        <a:rPr kumimoji="0" lang="en-US" sz="18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63168">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237805">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790211">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86118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3"/>
          <p:cNvGraphicFramePr>
            <a:graphicFrameLocks/>
          </p:cNvGraphicFramePr>
          <p:nvPr>
            <p:extLst>
              <p:ext uri="{D42A27DB-BD31-4B8C-83A1-F6EECF244321}">
                <p14:modId xmlns:p14="http://schemas.microsoft.com/office/powerpoint/2010/main" val="2071101400"/>
              </p:ext>
            </p:extLst>
          </p:nvPr>
        </p:nvGraphicFramePr>
        <p:xfrm>
          <a:off x="1" y="1"/>
          <a:ext cx="9144000" cy="6850718"/>
        </p:xfrm>
        <a:graphic>
          <a:graphicData uri="http://schemas.openxmlformats.org/drawingml/2006/table">
            <a:tbl>
              <a:tblPr rtl="1"/>
              <a:tblGrid>
                <a:gridCol w="12953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1">
                  <a:extLst>
                    <a:ext uri="{9D8B030D-6E8A-4147-A177-3AD203B41FA5}">
                      <a16:colId xmlns:a16="http://schemas.microsoft.com/office/drawing/2014/main" val="1482646850"/>
                    </a:ext>
                  </a:extLst>
                </a:gridCol>
              </a:tblGrid>
              <a:tr h="45379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جيايي</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رويان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فرانسين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chemeClr val="bg1"/>
                          </a:solidFill>
                          <a:latin typeface="+mn-lt"/>
                          <a:ea typeface="ＭＳ Ｐゴシック" charset="0"/>
                          <a:cs typeface="Arial"/>
                        </a:rPr>
                        <a:t>سارة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905850">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latin typeface="+mn-lt"/>
                          <a:ea typeface="ＭＳ Ｐゴシック" charset="0"/>
                          <a:cs typeface="Arial"/>
                        </a:rPr>
                        <a:t>BATNA </a:t>
                      </a:r>
                      <a:r>
                        <a:rPr kumimoji="0" lang="ar-EG" sz="1800" b="0" i="0" u="none" strike="noStrike" cap="none" normalizeH="0" baseline="0">
                          <a:ln>
                            <a:noFill/>
                          </a:ln>
                          <a:solidFill>
                            <a:srgbClr val="000000"/>
                          </a:solidFill>
                          <a:latin typeface="+mn-lt"/>
                          <a:ea typeface="ＭＳ Ｐゴシック" charset="0"/>
                          <a:cs typeface="Arial"/>
                        </a:rPr>
                        <a:t>(أفضل بديل لاتفاقية تفاوضية)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chemeClr val="tx1"/>
                          </a:solidFill>
                          <a:latin typeface="+mn-lt"/>
                          <a:ea typeface="ＭＳ Ｐゴシック" charset="0"/>
                          <a:cs typeface="Arial"/>
                        </a:rPr>
                        <a:t>الاستحواذ على شركة ألواح ركوب الأمواج في تايلاند دون وجود موطئ قدم في أستراليا </a:t>
                      </a:r>
                      <a:r>
                        <a:rPr kumimoji="0" lang="ar-EG" sz="1800" b="0" i="0" u="none" strike="noStrike" cap="none" normalizeH="0" baseline="0">
                          <a:ln>
                            <a:noFill/>
                          </a:ln>
                          <a:solidFill>
                            <a:srgbClr val="FF0000"/>
                          </a:solidFill>
                          <a:latin typeface="+mn-lt"/>
                          <a:ea typeface="ＭＳ Ｐゴシック" charset="0"/>
                          <a:cs typeface="Arial"/>
                        </a:rPr>
                        <a:t>(معلومات فريدة)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البحث عن طرق أخرى لتحقيق أهداف المسؤولية الاجتماعية للشركات في </a:t>
                      </a:r>
                      <a:r>
                        <a:rPr lang="ar-EG" sz="1800">
                          <a:solidFill>
                            <a:schemeClr val="tx1"/>
                          </a:solidFill>
                          <a:latin typeface="+mn-lt"/>
                          <a:ea typeface="+mn-ea"/>
                          <a:cs typeface="+mn-cs"/>
                        </a:rPr>
                        <a:t>بوجين ويفز</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1800" b="0" i="0" u="none" strike="noStrike" cap="none" normalizeH="0" baseline="0">
                          <a:ln>
                            <a:noFill/>
                          </a:ln>
                          <a:solidFill>
                            <a:srgbClr val="000000"/>
                          </a:solidFill>
                          <a:latin typeface="+mn-lt"/>
                          <a:ea typeface="ＭＳ Ｐゴシック" charset="0"/>
                          <a:cs typeface="Arial"/>
                        </a:rPr>
                        <a:t>الاستمرار في إدارة سيرفسوب باعتبارها شركة مستقلة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في حالة عدم وجود مشترين آخرين </a:t>
                      </a:r>
                      <a:r>
                        <a:rPr kumimoji="0" lang="ar-EG" sz="1800" b="0" i="0" u="none" strike="noStrike" cap="none" normalizeH="0" baseline="0">
                          <a:ln>
                            <a:noFill/>
                          </a:ln>
                          <a:solidFill>
                            <a:srgbClr val="FF0000"/>
                          </a:solidFill>
                          <a:latin typeface="+mn-lt"/>
                          <a:ea typeface="ＭＳ Ｐゴシック" charset="0"/>
                          <a:cs typeface="Arial"/>
                        </a:rPr>
                        <a:t>(معلومات فريدة)</a:t>
                      </a:r>
                      <a:r>
                        <a:rPr kumimoji="0" lang="ar-EG" sz="1800" b="0" i="0" u="none" strike="noStrike" cap="none" normalizeH="0" baseline="0">
                          <a:ln>
                            <a:noFill/>
                          </a:ln>
                          <a:solidFill>
                            <a:srgbClr val="000000"/>
                          </a:solidFill>
                          <a:latin typeface="+mn-lt"/>
                          <a:ea typeface="ＭＳ Ｐゴシック" charset="0"/>
                          <a:cs typeface="Arial"/>
                        </a:rPr>
                        <a:t>، إما المساعدة في إدارة سيرفسوب كشركة مستقلة وإما المغادرة</a:t>
                      </a:r>
                      <a:r>
                        <a:rPr kumimoji="0" lang="en-US" sz="18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6316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n-lt"/>
                          <a:ea typeface="ＭＳ Ｐゴシック" charset="0"/>
                          <a:cs typeface="Arial"/>
                        </a:rPr>
                        <a:t>الأهداف المالية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الشراء بأقل سعر ممكن، بحد أقصى </a:t>
                      </a:r>
                      <a:r>
                        <a:rPr lang="ar-EG" sz="1800" b="0">
                          <a:latin typeface="+mn-lt"/>
                          <a:ea typeface="Arial" panose="020B0604020202020204" pitchFamily="34" charset="0"/>
                          <a:cs typeface="Arial"/>
                        </a:rPr>
                        <a:t>360 مليون يوان صيني مع احتساب المدخرات في المكافأة </a:t>
                      </a:r>
                      <a:r>
                        <a:rPr lang="ar-EG" sz="1800" b="0">
                          <a:solidFill>
                            <a:srgbClr val="FF0000"/>
                          </a:solidFill>
                          <a:latin typeface="+mn-lt"/>
                          <a:ea typeface="Arial" panose="020B0604020202020204" pitchFamily="34" charset="0"/>
                          <a:cs typeface="Arial"/>
                        </a:rPr>
                        <a:t>(معلومات فريدة)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متحمسة للغاية لشراء سيرفسوب ولا تهتم كثيرًا بالتكلفة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الحصول على سعر عادل</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البيع بأعلى سعر ممكن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237805">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n-lt"/>
                          <a:ea typeface="ＭＳ Ｐゴシック" charset="0"/>
                          <a:cs typeface="Arial"/>
                        </a:rPr>
                        <a:t>الأهداف الخضراء</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غير مبالية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الحفاظ على القيم البيئية في </a:t>
                      </a:r>
                      <a:r>
                        <a:rPr lang="ar-EG" sz="1800">
                          <a:solidFill>
                            <a:schemeClr val="tx1"/>
                          </a:solidFill>
                          <a:latin typeface="+mn-lt"/>
                          <a:ea typeface="+mn-ea"/>
                          <a:cs typeface="+mn-cs"/>
                        </a:rPr>
                        <a:t>بوجين ويفز والشركاء</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الحرص على الالتزام بالقيم البيئية لشركة سيرفسوب</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غير مبالية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790211">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1" i="0" u="none" strike="noStrike" cap="none" normalizeH="0" baseline="0">
                          <a:ln>
                            <a:noFill/>
                          </a:ln>
                          <a:solidFill>
                            <a:srgbClr val="000000"/>
                          </a:solidFill>
                          <a:latin typeface="+mn-lt"/>
                          <a:ea typeface="ＭＳ Ｐゴシック" charset="0"/>
                          <a:cs typeface="Arial"/>
                        </a:rPr>
                        <a:t>أهداف سلطة القرار</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لا تريد مشاركة المؤسستين بعد عملية الاستحواذ</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منفتحة على بقاء المؤسستين في الشركة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تريد أن تكون رئيسة فرع سيرفسوب بعد عملية الاستحواذ</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ea typeface="ＭＳ Ｐゴシック" charset="0"/>
                          <a:cs typeface="Arial"/>
                        </a:rPr>
                        <a:t>تريد الخروج من سيرفسوب بعد عملية الاستحواذ</a:t>
                      </a:r>
                      <a:r>
                        <a:rPr kumimoji="0" lang="en-US" sz="18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075092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876800"/>
            <a:ext cx="9143999" cy="4318488"/>
          </a:xfrm>
        </p:spPr>
        <p:txBody>
          <a:bodyPr>
            <a:normAutofit/>
          </a:bodyPr>
          <a:lstStyle/>
          <a:p>
            <a:pPr marL="0" indent="0" algn="ctr">
              <a:buNone/>
              <a:defRPr/>
            </a:pPr>
            <a:r>
              <a:rPr lang="ar-EG" sz="2400"/>
              <a:t>كيف سعيت إلى إدارة المصالح المتضاربة</a:t>
            </a:r>
            <a:r>
              <a:rPr lang="en-US" sz="2400"/>
              <a:t> </a:t>
            </a:r>
          </a:p>
          <a:p>
            <a:pPr marL="0" indent="0" algn="ctr">
              <a:buNone/>
              <a:defRPr/>
            </a:pPr>
            <a:r>
              <a:rPr lang="ar-EG" sz="2400"/>
              <a:t>وإستراتيجية الفريق في سيرفسوب؟</a:t>
            </a:r>
            <a:r>
              <a:rPr lang="en-US" sz="2400"/>
              <a:t> </a:t>
            </a:r>
            <a:r>
              <a:rPr lang="ar-EG" sz="2400"/>
              <a:t>هل نجح الأمر؟</a:t>
            </a:r>
          </a:p>
          <a:p>
            <a:pPr marL="0" indent="0" algn="ctr">
              <a:buNone/>
              <a:defRPr/>
            </a:pPr>
            <a:endParaRPr lang="en-US" altLang="en-US" sz="1200" dirty="0"/>
          </a:p>
          <a:p>
            <a:pPr marL="0" indent="0" algn="ctr">
              <a:buNone/>
              <a:defRPr/>
            </a:pPr>
            <a:r>
              <a:rPr lang="ar-EG" sz="2400"/>
              <a:t>هل حاولت جيايي التفاوض من دون رويان؟</a:t>
            </a:r>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2050" name="Picture 2" descr="Sea, Jeju, Nature, Jeju Island, Landscape, Travel">
            <a:extLst>
              <a:ext uri="{FF2B5EF4-FFF2-40B4-BE49-F238E27FC236}">
                <a16:creationId xmlns:a16="http://schemas.microsoft.com/office/drawing/2014/main" id="{9257EE2D-9386-4822-85F2-E66BB2F7A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528729"/>
            <a:ext cx="6172200" cy="41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5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4292112"/>
            <a:ext cx="9143999" cy="4318488"/>
          </a:xfrm>
        </p:spPr>
        <p:txBody>
          <a:bodyPr>
            <a:normAutofit/>
          </a:bodyPr>
          <a:lstStyle/>
          <a:p>
            <a:pPr marL="0" indent="0" algn="ctr">
              <a:buNone/>
              <a:defRPr/>
            </a:pPr>
            <a:r>
              <a:rPr lang="ar-EG" sz="2400" i="1"/>
              <a:t>هل توصلتم إلى اتفاق؟</a:t>
            </a:r>
          </a:p>
          <a:p>
            <a:pPr marL="0" indent="0" algn="ctr">
              <a:buNone/>
              <a:defRPr/>
            </a:pPr>
            <a:r>
              <a:rPr lang="ar-EG" sz="2400" i="1"/>
              <a:t>إذا كانت الإجابة بنعم، فما السعر النهائي الذي توصلتم إليه؟</a:t>
            </a:r>
          </a:p>
          <a:p>
            <a:pPr marL="0" indent="0" algn="ctr">
              <a:buNone/>
              <a:defRPr/>
            </a:pPr>
            <a:r>
              <a:rPr lang="ar-EG" sz="2400" i="1"/>
              <a:t>ما الذي اتفقتم عليه بخصوص العلامة الخضراء؟</a:t>
            </a:r>
          </a:p>
          <a:p>
            <a:pPr marL="0" indent="0" algn="ctr">
              <a:buNone/>
              <a:defRPr/>
            </a:pPr>
            <a:r>
              <a:rPr lang="ar-EG" sz="2400" i="1"/>
              <a:t>هل ستبقى فرانسين وسارة؟</a:t>
            </a:r>
          </a:p>
          <a:p>
            <a:pPr marL="0" indent="0" algn="ctr">
              <a:buNone/>
              <a:defRPr/>
            </a:pPr>
            <a:r>
              <a:rPr lang="ar-EG" sz="2400" i="1"/>
              <a:t>كيف هي علاقاتكم الآن؟</a:t>
            </a:r>
            <a:r>
              <a:rPr lang="en-US" sz="2400" i="1"/>
              <a:t> </a:t>
            </a:r>
            <a:r>
              <a:rPr lang="ar-EG" sz="2400" i="1"/>
              <a:t>بين الفِرق؟</a:t>
            </a:r>
            <a:r>
              <a:rPr lang="en-US" sz="2400" i="1"/>
              <a:t> </a:t>
            </a:r>
            <a:r>
              <a:rPr lang="ar-EG" sz="2400" i="1"/>
              <a:t>داخل الفِرق؟</a:t>
            </a:r>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algn="ctr" eaLnBrk="1" hangingPunct="1">
              <a:defRPr/>
            </a:pPr>
            <a:endParaRPr lang="en-US" altLang="en-US" sz="2400" i="1" dirty="0"/>
          </a:p>
        </p:txBody>
      </p:sp>
      <p:sp>
        <p:nvSpPr>
          <p:cNvPr id="5" name="Title 1">
            <a:extLst>
              <a:ext uri="{FF2B5EF4-FFF2-40B4-BE49-F238E27FC236}">
                <a16:creationId xmlns:a16="http://schemas.microsoft.com/office/drawing/2014/main" id="{96480FE3-7BB2-401A-9981-5070F455FD92}"/>
              </a:ext>
            </a:extLst>
          </p:cNvPr>
          <p:cNvSpPr>
            <a:spLocks noGrp="1"/>
          </p:cNvSpPr>
          <p:nvPr>
            <p:ph type="title"/>
          </p:nvPr>
        </p:nvSpPr>
        <p:spPr>
          <a:xfrm>
            <a:off x="457200" y="76200"/>
            <a:ext cx="8229600" cy="1143000"/>
          </a:xfrm>
        </p:spPr>
        <p:txBody>
          <a:bodyPr>
            <a:normAutofit/>
          </a:bodyPr>
          <a:lstStyle/>
          <a:p>
            <a:r>
              <a:rPr lang="ar-EG" sz="3200" b="1"/>
              <a:t>صفقاتك:</a:t>
            </a:r>
            <a:r>
              <a:rPr lang="en-US" sz="3200" b="1"/>
              <a:t> </a:t>
            </a:r>
            <a:r>
              <a:rPr lang="ar-EG" sz="3200" b="1"/>
              <a:t>سيرفسوب</a:t>
            </a:r>
          </a:p>
        </p:txBody>
      </p:sp>
      <p:pic>
        <p:nvPicPr>
          <p:cNvPr id="5122" name="Picture 2" descr="Wave, Ocean, Sea, Storm, Tsunami, Spray, Atlantic">
            <a:extLst>
              <a:ext uri="{FF2B5EF4-FFF2-40B4-BE49-F238E27FC236}">
                <a16:creationId xmlns:a16="http://schemas.microsoft.com/office/drawing/2014/main" id="{FD5F09F5-1285-48C6-AEB8-E5D3931D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424" y="1118088"/>
            <a:ext cx="6236776" cy="307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E3EFAAB-FC83-45FB-B7BB-8EF8DCC081F9}"/>
              </a:ext>
            </a:extLst>
          </p:cNvPr>
          <p:cNvGraphicFramePr>
            <a:graphicFrameLocks noGrp="1"/>
          </p:cNvGraphicFramePr>
          <p:nvPr>
            <p:extLst>
              <p:ext uri="{D42A27DB-BD31-4B8C-83A1-F6EECF244321}">
                <p14:modId xmlns:p14="http://schemas.microsoft.com/office/powerpoint/2010/main" val="3171233373"/>
              </p:ext>
            </p:extLst>
          </p:nvPr>
        </p:nvGraphicFramePr>
        <p:xfrm>
          <a:off x="0" y="1"/>
          <a:ext cx="9144000" cy="6857999"/>
        </p:xfrm>
        <a:graphic>
          <a:graphicData uri="http://schemas.openxmlformats.org/drawingml/2006/table">
            <a:tbl>
              <a:tblPr rtl="1"/>
              <a:tblGrid>
                <a:gridCol w="701587">
                  <a:extLst>
                    <a:ext uri="{9D8B030D-6E8A-4147-A177-3AD203B41FA5}">
                      <a16:colId xmlns:a16="http://schemas.microsoft.com/office/drawing/2014/main" val="20001"/>
                    </a:ext>
                  </a:extLst>
                </a:gridCol>
                <a:gridCol w="1031590">
                  <a:extLst>
                    <a:ext uri="{9D8B030D-6E8A-4147-A177-3AD203B41FA5}">
                      <a16:colId xmlns:a16="http://schemas.microsoft.com/office/drawing/2014/main" val="20002"/>
                    </a:ext>
                  </a:extLst>
                </a:gridCol>
                <a:gridCol w="1086223">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3048000">
                  <a:extLst>
                    <a:ext uri="{9D8B030D-6E8A-4147-A177-3AD203B41FA5}">
                      <a16:colId xmlns:a16="http://schemas.microsoft.com/office/drawing/2014/main" val="3621568632"/>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noProof="0">
                          <a:ln>
                            <a:noFill/>
                          </a:ln>
                          <a:solidFill>
                            <a:srgbClr val="000000"/>
                          </a:solidFill>
                          <a:uLnTx/>
                          <a:uFillTx/>
                          <a:latin typeface="Calibri" panose="020F0502020204030204" pitchFamily="34" charset="0"/>
                          <a:ea typeface="+mn-ea"/>
                          <a:cs typeface="Arial" panose="020B0604020202020204" pitchFamily="34" charset="0"/>
                        </a:rPr>
                        <a:t>المجموعة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صفقة أم لا صفقة؟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السعر مقابل سيرفسوب</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الاستثمار للحصول على العلامة الخضراء</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ar-EG" sz="1400" b="1">
                          <a:latin typeface="+mn-lt"/>
                        </a:rPr>
                        <a:t>مشاركة سارة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مشاركة</a:t>
                      </a:r>
                      <a:r>
                        <a:rPr kumimoji="0" lang="en-US" sz="1400" b="1" i="0" u="none" strike="noStrike" cap="none" normalizeH="0" baseline="0">
                          <a:ln>
                            <a:noFill/>
                          </a:ln>
                          <a:solidFill>
                            <a:srgbClr val="000000"/>
                          </a:solidFill>
                          <a:latin typeface="+mn-lt"/>
                          <a:cs typeface="Arial" panose="020B0604020202020204" pitchFamily="34" charset="0"/>
                        </a:rPr>
                        <a:t> </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فرانسين</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المزيد من التفاصيل</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chemeClr val="tx1"/>
                          </a:solidFill>
                          <a:latin typeface="+mn-lt"/>
                          <a:cs typeface="Arial" panose="020B0604020202020204" pitchFamily="34" charset="0"/>
                        </a:rPr>
                        <a:t>نعم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55 مليون دولار أسترالي</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3 ملايين دولار أسترالي</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نعم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626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E3EFAAB-FC83-45FB-B7BB-8EF8DCC081F9}"/>
              </a:ext>
            </a:extLst>
          </p:cNvPr>
          <p:cNvGraphicFramePr>
            <a:graphicFrameLocks noGrp="1"/>
          </p:cNvGraphicFramePr>
          <p:nvPr>
            <p:extLst>
              <p:ext uri="{D42A27DB-BD31-4B8C-83A1-F6EECF244321}">
                <p14:modId xmlns:p14="http://schemas.microsoft.com/office/powerpoint/2010/main" val="533872196"/>
              </p:ext>
            </p:extLst>
          </p:nvPr>
        </p:nvGraphicFramePr>
        <p:xfrm>
          <a:off x="0" y="1"/>
          <a:ext cx="9144000" cy="6857999"/>
        </p:xfrm>
        <a:graphic>
          <a:graphicData uri="http://schemas.openxmlformats.org/drawingml/2006/table">
            <a:tbl>
              <a:tblPr rtl="1"/>
              <a:tblGrid>
                <a:gridCol w="701587">
                  <a:extLst>
                    <a:ext uri="{9D8B030D-6E8A-4147-A177-3AD203B41FA5}">
                      <a16:colId xmlns:a16="http://schemas.microsoft.com/office/drawing/2014/main" val="20001"/>
                    </a:ext>
                  </a:extLst>
                </a:gridCol>
                <a:gridCol w="1031590">
                  <a:extLst>
                    <a:ext uri="{9D8B030D-6E8A-4147-A177-3AD203B41FA5}">
                      <a16:colId xmlns:a16="http://schemas.microsoft.com/office/drawing/2014/main" val="20002"/>
                    </a:ext>
                  </a:extLst>
                </a:gridCol>
                <a:gridCol w="1086223">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3048000">
                  <a:extLst>
                    <a:ext uri="{9D8B030D-6E8A-4147-A177-3AD203B41FA5}">
                      <a16:colId xmlns:a16="http://schemas.microsoft.com/office/drawing/2014/main" val="3621568632"/>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noProof="0">
                          <a:ln>
                            <a:noFill/>
                          </a:ln>
                          <a:solidFill>
                            <a:srgbClr val="000000"/>
                          </a:solidFill>
                          <a:uLnTx/>
                          <a:uFillTx/>
                          <a:latin typeface="Calibri" panose="020F0502020204030204" pitchFamily="34" charset="0"/>
                          <a:ea typeface="+mn-ea"/>
                          <a:cs typeface="Arial" panose="020B0604020202020204" pitchFamily="34" charset="0"/>
                        </a:rPr>
                        <a:t>المجموعة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صفقة أم لا صفقة؟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السعر مقابل سيرفسوب</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الاستثمار للحصول على العلامة الخضراء</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ar-EG" sz="1400" b="1">
                          <a:latin typeface="+mn-lt"/>
                        </a:rPr>
                        <a:t>مشاركة سارة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مشاركة</a:t>
                      </a:r>
                      <a:r>
                        <a:rPr kumimoji="0" lang="en-US" sz="1400" b="1" i="0" u="none" strike="noStrike" cap="none" normalizeH="0" baseline="0">
                          <a:ln>
                            <a:noFill/>
                          </a:ln>
                          <a:solidFill>
                            <a:srgbClr val="000000"/>
                          </a:solidFill>
                          <a:latin typeface="+mn-lt"/>
                          <a:cs typeface="Arial" panose="020B0604020202020204" pitchFamily="34" charset="0"/>
                        </a:rPr>
                        <a:t> </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فرانسين</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المزيد من التفاصيل</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9</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739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EE4B-4727-49E4-B7D8-772AD2400F74}"/>
              </a:ext>
            </a:extLst>
          </p:cNvPr>
          <p:cNvSpPr>
            <a:spLocks noGrp="1"/>
          </p:cNvSpPr>
          <p:nvPr>
            <p:ph type="title"/>
          </p:nvPr>
        </p:nvSpPr>
        <p:spPr>
          <a:xfrm>
            <a:off x="457200" y="2286000"/>
            <a:ext cx="8229600" cy="1143000"/>
          </a:xfrm>
        </p:spPr>
        <p:txBody>
          <a:bodyPr>
            <a:normAutofit/>
          </a:bodyPr>
          <a:lstStyle/>
          <a:p>
            <a:r>
              <a:rPr lang="en-SG" b="1" dirty="0"/>
              <a:t>Sample results</a:t>
            </a:r>
          </a:p>
        </p:txBody>
      </p:sp>
    </p:spTree>
    <p:extLst>
      <p:ext uri="{BB962C8B-B14F-4D97-AF65-F5344CB8AC3E}">
        <p14:creationId xmlns:p14="http://schemas.microsoft.com/office/powerpoint/2010/main" val="346307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ABECA7-96DD-45BA-AFED-66DFAE7951D8}"/>
              </a:ext>
            </a:extLst>
          </p:cNvPr>
          <p:cNvGraphicFramePr>
            <a:graphicFrameLocks noGrp="1"/>
          </p:cNvGraphicFramePr>
          <p:nvPr>
            <p:extLst>
              <p:ext uri="{D42A27DB-BD31-4B8C-83A1-F6EECF244321}">
                <p14:modId xmlns:p14="http://schemas.microsoft.com/office/powerpoint/2010/main" val="3624015222"/>
              </p:ext>
            </p:extLst>
          </p:nvPr>
        </p:nvGraphicFramePr>
        <p:xfrm>
          <a:off x="1" y="59998"/>
          <a:ext cx="9067799" cy="6721802"/>
        </p:xfrm>
        <a:graphic>
          <a:graphicData uri="http://schemas.openxmlformats.org/drawingml/2006/table">
            <a:tbl>
              <a:tblPr rtl="1">
                <a:tableStyleId>{5C22544A-7EE6-4342-B048-85BDC9FD1C3A}</a:tableStyleId>
              </a:tblPr>
              <a:tblGrid>
                <a:gridCol w="533400">
                  <a:extLst>
                    <a:ext uri="{9D8B030D-6E8A-4147-A177-3AD203B41FA5}">
                      <a16:colId xmlns:a16="http://schemas.microsoft.com/office/drawing/2014/main" val="966630045"/>
                    </a:ext>
                  </a:extLst>
                </a:gridCol>
                <a:gridCol w="838200">
                  <a:extLst>
                    <a:ext uri="{9D8B030D-6E8A-4147-A177-3AD203B41FA5}">
                      <a16:colId xmlns:a16="http://schemas.microsoft.com/office/drawing/2014/main" val="3186960500"/>
                    </a:ext>
                  </a:extLst>
                </a:gridCol>
                <a:gridCol w="1524000">
                  <a:extLst>
                    <a:ext uri="{9D8B030D-6E8A-4147-A177-3AD203B41FA5}">
                      <a16:colId xmlns:a16="http://schemas.microsoft.com/office/drawing/2014/main" val="3532514208"/>
                    </a:ext>
                  </a:extLst>
                </a:gridCol>
                <a:gridCol w="914400">
                  <a:extLst>
                    <a:ext uri="{9D8B030D-6E8A-4147-A177-3AD203B41FA5}">
                      <a16:colId xmlns:a16="http://schemas.microsoft.com/office/drawing/2014/main" val="2801121494"/>
                    </a:ext>
                  </a:extLst>
                </a:gridCol>
                <a:gridCol w="5257799">
                  <a:extLst>
                    <a:ext uri="{9D8B030D-6E8A-4147-A177-3AD203B41FA5}">
                      <a16:colId xmlns:a16="http://schemas.microsoft.com/office/drawing/2014/main" val="3808442293"/>
                    </a:ext>
                  </a:extLst>
                </a:gridCol>
              </a:tblGrid>
              <a:tr h="339433">
                <a:tc>
                  <a:txBody>
                    <a:bodyPr/>
                    <a:lstStyle/>
                    <a:p>
                      <a:pPr algn="r" rtl="1" fontAlgn="b"/>
                      <a:r>
                        <a:rPr lang="en-SG" sz="1400" u="none" strike="noStrike" dirty="0">
                          <a:effectLst/>
                        </a:rPr>
                        <a:t>Group#</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Price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Founders Stayed? </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Green Label</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Further Aspects of the Deal</a:t>
                      </a:r>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986455557"/>
                  </a:ext>
                </a:extLst>
              </a:tr>
              <a:tr h="1008946">
                <a:tc>
                  <a:txBody>
                    <a:bodyPr/>
                    <a:lstStyle/>
                    <a:p>
                      <a:pPr algn="r" rtl="1" fontAlgn="b"/>
                      <a:r>
                        <a:rPr lang="en-SG" sz="1400" u="none" strike="noStrike">
                          <a:effectLst/>
                        </a:rPr>
                        <a:t>1</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10300000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2000000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Francine to participate in media with BojinWaves. Both founders to stay, Francine 3 year contract transition as CEO, Sarah no longerterm commitment. BojinWaves retains full control. Agreed to acquire Green Label.</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1823268066"/>
                  </a:ext>
                </a:extLst>
              </a:tr>
              <a:tr h="339433">
                <a:tc>
                  <a:txBody>
                    <a:bodyPr/>
                    <a:lstStyle/>
                    <a:p>
                      <a:pPr algn="r" rtl="1" fontAlgn="b"/>
                      <a:r>
                        <a:rPr lang="en-SG" sz="1400" u="none" strike="noStrike">
                          <a:effectLst/>
                        </a:rPr>
                        <a:t>2</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65000000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Sarah and 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3000000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381264438"/>
                  </a:ext>
                </a:extLst>
              </a:tr>
              <a:tr h="544550">
                <a:tc>
                  <a:txBody>
                    <a:bodyPr/>
                    <a:lstStyle/>
                    <a:p>
                      <a:pPr algn="r" rtl="1" fontAlgn="b"/>
                      <a:r>
                        <a:rPr lang="en-SG" sz="1400" u="none" strike="noStrike">
                          <a:effectLst/>
                        </a:rPr>
                        <a:t>3</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55</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2.5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From the 55, 3 million AUD comes from "Surfsub" to invest in another company - the PR head got what she wanted there. </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52163807"/>
                  </a:ext>
                </a:extLst>
              </a:tr>
              <a:tr h="339433">
                <a:tc>
                  <a:txBody>
                    <a:bodyPr/>
                    <a:lstStyle/>
                    <a:p>
                      <a:pPr algn="r" rtl="1" fontAlgn="b"/>
                      <a:r>
                        <a:rPr lang="en-SG" sz="1400" u="none" strike="noStrike">
                          <a:effectLst/>
                        </a:rPr>
                        <a:t>4</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70000000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4000000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4285493376"/>
                  </a:ext>
                </a:extLst>
              </a:tr>
              <a:tr h="339433">
                <a:tc>
                  <a:txBody>
                    <a:bodyPr/>
                    <a:lstStyle/>
                    <a:p>
                      <a:pPr algn="r" rtl="1" fontAlgn="b"/>
                      <a:r>
                        <a:rPr lang="en-SG" sz="1400" u="none" strike="noStrike">
                          <a:effectLst/>
                        </a:rPr>
                        <a:t>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60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No</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3</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913199058"/>
                  </a:ext>
                </a:extLst>
              </a:tr>
              <a:tr h="343332">
                <a:tc>
                  <a:txBody>
                    <a:bodyPr/>
                    <a:lstStyle/>
                    <a:p>
                      <a:pPr algn="r" rtl="1" fontAlgn="b"/>
                      <a:r>
                        <a:rPr lang="en-SG" sz="1400" u="none" strike="noStrike">
                          <a:effectLst/>
                        </a:rPr>
                        <a:t>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15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2</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Full control of the company for BojinWaves, CEO and CFO stay (1 year)</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008660908"/>
                  </a:ext>
                </a:extLst>
              </a:tr>
              <a:tr h="343332">
                <a:tc>
                  <a:txBody>
                    <a:bodyPr/>
                    <a:lstStyle/>
                    <a:p>
                      <a:pPr algn="r" rtl="1" fontAlgn="b"/>
                      <a:r>
                        <a:rPr lang="en-SG" sz="1400" u="none" strike="noStrike">
                          <a:effectLst/>
                        </a:rPr>
                        <a:t>8</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70.6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2000000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dirty="0">
                          <a:effectLst/>
                        </a:rPr>
                        <a:t>we do the due diligence and move on with expansion accordingly. </a:t>
                      </a:r>
                      <a:endParaRPr lang="en-US"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887651888"/>
                  </a:ext>
                </a:extLst>
              </a:tr>
              <a:tr h="1008946">
                <a:tc>
                  <a:txBody>
                    <a:bodyPr/>
                    <a:lstStyle/>
                    <a:p>
                      <a:pPr algn="r" rtl="1" fontAlgn="b"/>
                      <a:r>
                        <a:rPr lang="en-SG" sz="1400" u="none" strike="noStrike">
                          <a:effectLst/>
                        </a:rPr>
                        <a:t>9</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66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2</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Francine will have control over the sustainability and driving green mission of Surfsub, and Sarah will exit. We also aligned to go global starting from Asia Pacific, and get the Green Label certification.</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2637673137"/>
                  </a:ext>
                </a:extLst>
              </a:tr>
              <a:tr h="339433">
                <a:tc>
                  <a:txBody>
                    <a:bodyPr/>
                    <a:lstStyle/>
                    <a:p>
                      <a:pPr algn="r" rtl="1" fontAlgn="b"/>
                      <a:r>
                        <a:rPr lang="en-SG" sz="1400" u="none" strike="noStrike">
                          <a:effectLst/>
                        </a:rPr>
                        <a:t>10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67</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3</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Francine remains as Head of Division; 100% acquisition</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2824697154"/>
                  </a:ext>
                </a:extLst>
              </a:tr>
              <a:tr h="506811">
                <a:tc>
                  <a:txBody>
                    <a:bodyPr/>
                    <a:lstStyle/>
                    <a:p>
                      <a:pPr algn="r" rtl="1" fontAlgn="b"/>
                      <a:r>
                        <a:rPr lang="en-SG" sz="1400" u="none" strike="noStrike">
                          <a:effectLst/>
                        </a:rPr>
                        <a:t>11</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42000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2000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a:effectLst/>
                        </a:rPr>
                        <a:t>Buyer holds a call option for the remaining 20% to be exercised 5 years from now</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219421540"/>
                  </a:ext>
                </a:extLst>
              </a:tr>
              <a:tr h="1176324">
                <a:tc>
                  <a:txBody>
                    <a:bodyPr/>
                    <a:lstStyle/>
                    <a:p>
                      <a:pPr algn="r" rtl="1" fontAlgn="b"/>
                      <a:r>
                        <a:rPr lang="en-SG" sz="1400" u="none" strike="noStrike">
                          <a:effectLst/>
                        </a:rPr>
                        <a:t>12</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90000000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SG" sz="1400" u="none" strike="noStrike" dirty="0">
                          <a:effectLst/>
                        </a:rPr>
                        <a:t>2000000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r" rtl="1" fontAlgn="b"/>
                      <a:r>
                        <a:rPr lang="en-US" sz="1400" u="none" strike="noStrike" dirty="0">
                          <a:effectLst/>
                        </a:rPr>
                        <a:t>Staggered deal - 60m up front, (sustainability operational control to be 100% directed by Francine until </a:t>
                      </a:r>
                      <a:r>
                        <a:rPr lang="en-US" sz="1400" u="none" strike="noStrike" dirty="0" err="1">
                          <a:effectLst/>
                        </a:rPr>
                        <a:t>Francinceis</a:t>
                      </a:r>
                      <a:r>
                        <a:rPr lang="en-US" sz="1400" u="none" strike="noStrike" dirty="0">
                          <a:effectLst/>
                        </a:rPr>
                        <a:t> an equity owner) + AUD2m certification within 1 year, 10m each year for the next 3 years based on FCF targets being met</a:t>
                      </a:r>
                      <a:endParaRPr lang="en-US"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1645148996"/>
                  </a:ext>
                </a:extLst>
              </a:tr>
            </a:tbl>
          </a:graphicData>
        </a:graphic>
      </p:graphicFrame>
    </p:spTree>
    <p:extLst>
      <p:ext uri="{BB962C8B-B14F-4D97-AF65-F5344CB8AC3E}">
        <p14:creationId xmlns:p14="http://schemas.microsoft.com/office/powerpoint/2010/main" val="335775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D7A46-711D-48BD-A202-B1ACC55A4CA7}"/>
              </a:ext>
            </a:extLst>
          </p:cNvPr>
          <p:cNvPicPr>
            <a:picLocks noChangeAspect="1"/>
          </p:cNvPicPr>
          <p:nvPr/>
        </p:nvPicPr>
        <p:blipFill>
          <a:blip r:embed="rId3"/>
          <a:stretch>
            <a:fillRect/>
          </a:stretch>
        </p:blipFill>
        <p:spPr>
          <a:xfrm>
            <a:off x="0" y="303716"/>
            <a:ext cx="10133556" cy="6567627"/>
          </a:xfrm>
          <a:prstGeom prst="rect">
            <a:avLst/>
          </a:prstGeom>
        </p:spPr>
      </p:pic>
    </p:spTree>
    <p:extLst>
      <p:ext uri="{BB962C8B-B14F-4D97-AF65-F5344CB8AC3E}">
        <p14:creationId xmlns:p14="http://schemas.microsoft.com/office/powerpoint/2010/main" val="62388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7D9D98-5BC5-46C2-A6AB-D190AF2260E7}"/>
              </a:ext>
            </a:extLst>
          </p:cNvPr>
          <p:cNvPicPr>
            <a:picLocks noChangeAspect="1"/>
          </p:cNvPicPr>
          <p:nvPr/>
        </p:nvPicPr>
        <p:blipFill>
          <a:blip r:embed="rId3"/>
          <a:stretch>
            <a:fillRect/>
          </a:stretch>
        </p:blipFill>
        <p:spPr>
          <a:xfrm>
            <a:off x="876300" y="4762"/>
            <a:ext cx="7391400" cy="6848475"/>
          </a:xfrm>
          <a:prstGeom prst="rect">
            <a:avLst/>
          </a:prstGeom>
        </p:spPr>
      </p:pic>
    </p:spTree>
    <p:extLst>
      <p:ext uri="{BB962C8B-B14F-4D97-AF65-F5344CB8AC3E}">
        <p14:creationId xmlns:p14="http://schemas.microsoft.com/office/powerpoint/2010/main" val="380094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76200" y="1143000"/>
            <a:ext cx="8839200" cy="4800600"/>
          </a:xfrm>
        </p:spPr>
        <p:txBody>
          <a:bodyPr>
            <a:noAutofit/>
          </a:bodyPr>
          <a:lstStyle/>
          <a:p>
            <a:pPr eaLnBrk="1" hangingPunct="1">
              <a:lnSpc>
                <a:spcPct val="90000"/>
              </a:lnSpc>
            </a:pPr>
            <a:r>
              <a:rPr lang="ar-EG" sz="2000"/>
              <a:t>الكيفية</a:t>
            </a:r>
          </a:p>
          <a:p>
            <a:pPr lvl="1">
              <a:lnSpc>
                <a:spcPct val="90000"/>
              </a:lnSpc>
              <a:buFont typeface="Arial" panose="020B0604020202020204" pitchFamily="34" charset="0"/>
              <a:buChar char="•"/>
            </a:pPr>
            <a:r>
              <a:rPr lang="ar-EG" sz="2000"/>
              <a:t>سأرسل بريدًا إلكترونيًا إلى الجميع يتضمن كل الأدوار الأربعة</a:t>
            </a:r>
            <a:r>
              <a:rPr lang="en-US" sz="2000"/>
              <a:t> </a:t>
            </a:r>
          </a:p>
          <a:p>
            <a:pPr lvl="1">
              <a:lnSpc>
                <a:spcPct val="90000"/>
              </a:lnSpc>
              <a:buFont typeface="Arial" panose="020B0604020202020204" pitchFamily="34" charset="0"/>
              <a:buChar char="•"/>
            </a:pPr>
            <a:r>
              <a:rPr lang="ar-EG" sz="2000"/>
              <a:t>ابحث عن شركائك الخاصين وتفاوضوا في مجموعات تتكون من 4 طلاب على الأقل (يجب على المجموعات المكونة من 5 طلاب مضاعفة دور جيايي)</a:t>
            </a:r>
          </a:p>
          <a:p>
            <a:pPr lvl="1">
              <a:lnSpc>
                <a:spcPct val="90000"/>
              </a:lnSpc>
              <a:buFont typeface="Arial" panose="020B0604020202020204" pitchFamily="34" charset="0"/>
              <a:buChar char="•"/>
            </a:pPr>
            <a:r>
              <a:rPr lang="ar-EG" sz="2000"/>
              <a:t>قرر في مجموعتك من يحصل على أي دور، </a:t>
            </a:r>
            <a:r>
              <a:rPr lang="ar-EG" sz="2000">
                <a:solidFill>
                  <a:srgbClr val="FF0000"/>
                </a:solidFill>
              </a:rPr>
              <a:t>واقرأ الدور الخاص بك فقط!</a:t>
            </a:r>
            <a:r>
              <a:rPr lang="en-US" sz="2000">
                <a:solidFill>
                  <a:srgbClr val="FF0000"/>
                </a:solidFill>
              </a:rPr>
              <a:t> </a:t>
            </a:r>
          </a:p>
          <a:p>
            <a:pPr eaLnBrk="1" hangingPunct="1">
              <a:lnSpc>
                <a:spcPct val="90000"/>
              </a:lnSpc>
            </a:pPr>
            <a:endParaRPr lang="en-US" altLang="en-US" sz="1200" dirty="0"/>
          </a:p>
          <a:p>
            <a:pPr eaLnBrk="1" hangingPunct="1">
              <a:lnSpc>
                <a:spcPct val="90000"/>
              </a:lnSpc>
            </a:pPr>
            <a:r>
              <a:rPr lang="ar-EG" sz="2000"/>
              <a:t>الجدول الزمني:</a:t>
            </a:r>
          </a:p>
          <a:p>
            <a:pPr lvl="1">
              <a:lnSpc>
                <a:spcPct val="90000"/>
              </a:lnSpc>
              <a:buFont typeface="Arial" panose="020B0604020202020204" pitchFamily="34" charset="0"/>
              <a:buChar char="•"/>
            </a:pPr>
            <a:r>
              <a:rPr lang="ar-EG" sz="2000"/>
              <a:t>اقرأ دورك وخطط لإستراتيجية (</a:t>
            </a:r>
            <a:r>
              <a:rPr lang="ar-EG" sz="2000" b="1"/>
              <a:t>بحد أقصى 15 دقيقة</a:t>
            </a:r>
            <a:r>
              <a:rPr lang="ar-EG" sz="2000"/>
              <a:t>)</a:t>
            </a:r>
          </a:p>
          <a:p>
            <a:pPr lvl="1">
              <a:lnSpc>
                <a:spcPct val="90000"/>
              </a:lnSpc>
              <a:buFont typeface="Arial" panose="020B0604020202020204" pitchFamily="34" charset="0"/>
              <a:buChar char="•"/>
            </a:pPr>
            <a:r>
              <a:rPr lang="ar-EG" sz="2000"/>
              <a:t>استعد مع زميلك في الفريق (فرانسين+سارة، رويان+جيايي) (</a:t>
            </a:r>
            <a:r>
              <a:rPr lang="ar-EG" sz="2000" b="1"/>
              <a:t>بحد أقصى ساعة واحدة</a:t>
            </a:r>
            <a:r>
              <a:rPr lang="ar-EG" sz="2000"/>
              <a:t>)</a:t>
            </a:r>
          </a:p>
          <a:p>
            <a:pPr lvl="1">
              <a:lnSpc>
                <a:spcPct val="90000"/>
              </a:lnSpc>
              <a:buFont typeface="Arial" panose="020B0604020202020204" pitchFamily="34" charset="0"/>
              <a:buChar char="•"/>
            </a:pPr>
            <a:r>
              <a:rPr lang="ar-EG" sz="2000"/>
              <a:t>قم بإجراء المفاوضات بين فريقين في مجموعات مكونة من 4 شخصيات (</a:t>
            </a:r>
            <a:r>
              <a:rPr lang="ar-EG" sz="2000" b="1"/>
              <a:t>بحد أقصى ساعة واحدة</a:t>
            </a:r>
            <a:r>
              <a:rPr lang="ar-EG" sz="2000"/>
              <a:t>)</a:t>
            </a:r>
          </a:p>
          <a:p>
            <a:pPr lvl="1">
              <a:lnSpc>
                <a:spcPct val="90000"/>
              </a:lnSpc>
              <a:buFont typeface="Arial" panose="020B0604020202020204" pitchFamily="34" charset="0"/>
              <a:buChar char="•"/>
            </a:pPr>
            <a:r>
              <a:rPr lang="ar-EG" sz="2000">
                <a:solidFill>
                  <a:srgbClr val="FF0000"/>
                </a:solidFill>
              </a:rPr>
              <a:t>اقرأ واستكمل نموذج النتيجة </a:t>
            </a:r>
            <a:r>
              <a:rPr lang="ar-EG" sz="2000" u="sng">
                <a:solidFill>
                  <a:srgbClr val="FF0000"/>
                </a:solidFill>
              </a:rPr>
              <a:t>بعد</a:t>
            </a:r>
            <a:r>
              <a:rPr lang="ar-EG" sz="2000">
                <a:solidFill>
                  <a:srgbClr val="FF0000"/>
                </a:solidFill>
              </a:rPr>
              <a:t> الانتهاء من التفاوض</a:t>
            </a:r>
          </a:p>
          <a:p>
            <a:pPr lvl="1">
              <a:lnSpc>
                <a:spcPct val="90000"/>
              </a:lnSpc>
              <a:buFont typeface="Arial" panose="020B0604020202020204" pitchFamily="34" charset="0"/>
              <a:buChar char="•"/>
            </a:pPr>
            <a:r>
              <a:rPr lang="ar-EG" sz="2000"/>
              <a:t>تبادل الآراء مع شريك واحد على الأقل (</a:t>
            </a:r>
            <a:r>
              <a:rPr lang="ar-EG" sz="2000" b="1"/>
              <a:t>بحد أقصى 5 دقائق</a:t>
            </a:r>
            <a:r>
              <a:rPr lang="ar-EG" sz="2000"/>
              <a:t>)</a:t>
            </a:r>
          </a:p>
          <a:p>
            <a:pPr lvl="1">
              <a:lnSpc>
                <a:spcPct val="90000"/>
              </a:lnSpc>
              <a:buFont typeface="Arial" panose="020B0604020202020204" pitchFamily="34" charset="0"/>
              <a:buChar char="•"/>
            </a:pPr>
            <a:r>
              <a:rPr lang="ar-EG" sz="2000"/>
              <a:t>خذ </a:t>
            </a:r>
            <a:r>
              <a:rPr lang="ar-EG" sz="2000" b="1"/>
              <a:t>استراحة لمدة 10 دقائق</a:t>
            </a:r>
            <a:r>
              <a:rPr lang="ar-EG" sz="2000"/>
              <a:t> وعد بعد </a:t>
            </a:r>
            <a:r>
              <a:rPr lang="ar-EG" sz="2000" b="1"/>
              <a:t>ساعتين ونصف الساعة </a:t>
            </a:r>
            <a:r>
              <a:rPr lang="ar-EG" sz="2000"/>
              <a:t>لاستخلاص المعلومات</a:t>
            </a:r>
          </a:p>
          <a:p>
            <a:pPr>
              <a:lnSpc>
                <a:spcPct val="90000"/>
              </a:lnSpc>
            </a:pPr>
            <a:endParaRPr lang="en-US" sz="1200" dirty="0"/>
          </a:p>
          <a:p>
            <a:pPr>
              <a:lnSpc>
                <a:spcPct val="90000"/>
              </a:lnSpc>
            </a:pPr>
            <a:r>
              <a:rPr lang="ar-EG" sz="2000"/>
              <a:t>قواعد تقمص الأدوار</a:t>
            </a:r>
          </a:p>
          <a:p>
            <a:pPr lvl="1">
              <a:buFont typeface="Arial" panose="020B0604020202020204" pitchFamily="34" charset="0"/>
              <a:buChar char="•"/>
            </a:pPr>
            <a:r>
              <a:rPr lang="ar-EG" sz="2000"/>
              <a:t>لا يمكنك مشاركة المواد الخاصة بدورك أو قراءة دور آخر غير دورك</a:t>
            </a:r>
          </a:p>
          <a:p>
            <a:pPr lvl="1">
              <a:buFont typeface="Arial" panose="020B0604020202020204" pitchFamily="34" charset="0"/>
              <a:buChar char="•"/>
            </a:pPr>
            <a:r>
              <a:rPr lang="ar-EG" sz="2000"/>
              <a:t>لا يمكنك اختلاق أكاذيب فظيعة (ميزانيات وهمية، أو قوانين مزيفة)</a:t>
            </a:r>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b="1"/>
              <a:t>مسرحية تقمص الأدوار بين فريقين:</a:t>
            </a:r>
            <a:r>
              <a:rPr lang="en-US" b="1"/>
              <a:t> </a:t>
            </a:r>
            <a:r>
              <a:rPr lang="ar-EG" b="1"/>
              <a:t>سيرفسوب</a:t>
            </a:r>
          </a:p>
        </p:txBody>
      </p:sp>
    </p:spTree>
    <p:extLst>
      <p:ext uri="{BB962C8B-B14F-4D97-AF65-F5344CB8AC3E}">
        <p14:creationId xmlns:p14="http://schemas.microsoft.com/office/powerpoint/2010/main" val="27449443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782"/>
            <a:ext cx="9143999" cy="1077218"/>
          </a:xfrm>
          <a:prstGeom prst="rect">
            <a:avLst/>
          </a:prstGeom>
        </p:spPr>
        <p:txBody>
          <a:bodyPr wrap="square">
            <a:spAutoFit/>
          </a:bodyPr>
          <a:lstStyle/>
          <a:p>
            <a:pPr algn="ctr"/>
            <a:r>
              <a:rPr lang="ar-EG" sz="3200" b="1">
                <a:latin typeface="+mj-lt"/>
              </a:rPr>
              <a:t>مَن الأفضل في المطالبة والمطالبة بالقيمة، الأفراد أم الفِرق؟</a:t>
            </a:r>
            <a:r>
              <a:rPr lang="en-US" sz="3200" b="1">
                <a:latin typeface="+mj-lt"/>
              </a:rPr>
              <a:t> </a:t>
            </a:r>
            <a:r>
              <a:rPr lang="ar-EG" sz="3200" b="1">
                <a:latin typeface="+mj-lt"/>
              </a:rPr>
              <a:t>ولماذا؟</a:t>
            </a:r>
          </a:p>
        </p:txBody>
      </p:sp>
      <p:pic>
        <p:nvPicPr>
          <p:cNvPr id="6148" name="Picture 4" descr="People, Girls, Women, Students, Friends, Talking">
            <a:extLst>
              <a:ext uri="{FF2B5EF4-FFF2-40B4-BE49-F238E27FC236}">
                <a16:creationId xmlns:a16="http://schemas.microsoft.com/office/drawing/2014/main" id="{1C60DBFD-174E-420C-A414-57DB598F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86818"/>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0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225"/>
            <a:ext cx="9143999" cy="584775"/>
          </a:xfrm>
          <a:prstGeom prst="rect">
            <a:avLst/>
          </a:prstGeom>
          <a:noFill/>
        </p:spPr>
        <p:txBody>
          <a:bodyPr wrap="square" rtlCol="0">
            <a:spAutoFit/>
          </a:bodyPr>
          <a:lstStyle/>
          <a:p>
            <a:pPr algn="ctr"/>
            <a:r>
              <a:rPr lang="ar-EG" sz="3200" b="1">
                <a:latin typeface="+mj-lt"/>
              </a:rPr>
              <a:t>المطالبة بالقيمة منفردًا مقابل العمل ضمن فِرق</a:t>
            </a:r>
          </a:p>
        </p:txBody>
      </p:sp>
      <p:sp>
        <p:nvSpPr>
          <p:cNvPr id="11" name="Content Placeholder 2">
            <a:extLst>
              <a:ext uri="{FF2B5EF4-FFF2-40B4-BE49-F238E27FC236}">
                <a16:creationId xmlns:a16="http://schemas.microsoft.com/office/drawing/2014/main" id="{87BF3858-4CD7-46B8-B49B-4F7E9717B81C}"/>
              </a:ext>
            </a:extLst>
          </p:cNvPr>
          <p:cNvSpPr>
            <a:spLocks noGrp="1"/>
          </p:cNvSpPr>
          <p:nvPr>
            <p:ph idx="1"/>
          </p:nvPr>
        </p:nvSpPr>
        <p:spPr>
          <a:xfrm>
            <a:off x="457200" y="1711349"/>
            <a:ext cx="8229600" cy="4525963"/>
          </a:xfrm>
        </p:spPr>
        <p:txBody>
          <a:bodyPr>
            <a:normAutofit/>
          </a:bodyPr>
          <a:lstStyle/>
          <a:p>
            <a:r>
              <a:rPr lang="ar-EG" sz="2400"/>
              <a:t>تتمتع الفِرق بميزة عن الأفراد في كل من خلق القيمة والمطالبة بها (تومسون وآخرون، 1996)</a:t>
            </a:r>
          </a:p>
          <a:p>
            <a:pPr lvl="1"/>
            <a:r>
              <a:rPr lang="ar-EG" sz="2400"/>
              <a:t>خلق القيمة:</a:t>
            </a:r>
            <a:r>
              <a:rPr lang="en-US" sz="2400"/>
              <a:t> </a:t>
            </a:r>
            <a:r>
              <a:rPr lang="ar-EG" sz="2400"/>
              <a:t>تبادل المزيد من المعلومات والوصول إلى تحقيق المصالح بشكل أفضل</a:t>
            </a:r>
          </a:p>
          <a:p>
            <a:pPr lvl="1"/>
            <a:r>
              <a:rPr lang="ar-EG" sz="2400"/>
              <a:t>المطالبة بالقيمة:</a:t>
            </a:r>
            <a:r>
              <a:rPr lang="en-US" sz="2400"/>
              <a:t> </a:t>
            </a:r>
            <a:r>
              <a:rPr lang="ar-EG" sz="2400"/>
              <a:t>القوة في الأعداد</a:t>
            </a:r>
          </a:p>
          <a:p>
            <a:endParaRPr lang="en-US" sz="2400" dirty="0"/>
          </a:p>
          <a:p>
            <a:r>
              <a:rPr lang="ar-EG" sz="2400"/>
              <a:t>لا تتحقق إلا في حال تنسيق أدوار الفريق وإستراتيجياته بشكل جيد!</a:t>
            </a:r>
          </a:p>
          <a:p>
            <a:endParaRPr lang="en-US" sz="2400" dirty="0"/>
          </a:p>
          <a:p>
            <a:r>
              <a:rPr lang="ar-EG" sz="2400"/>
              <a:t>أهمية التحضير الفعال بين أعضاء الفريق من أجل تقليل فرص الصراع بين الأعضاء أثناء المفاوضات النهائية</a:t>
            </a:r>
          </a:p>
          <a:p>
            <a:endParaRPr lang="en-SG" sz="2400" dirty="0"/>
          </a:p>
        </p:txBody>
      </p:sp>
    </p:spTree>
    <p:extLst>
      <p:ext uri="{BB962C8B-B14F-4D97-AF65-F5344CB8AC3E}">
        <p14:creationId xmlns:p14="http://schemas.microsoft.com/office/powerpoint/2010/main" val="60716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200" b="1"/>
              <a:t>الدروس المستفادة:</a:t>
            </a:r>
            <a:r>
              <a:rPr lang="en-US" sz="3200" b="1"/>
              <a:t> </a:t>
            </a:r>
            <a:r>
              <a:rPr lang="ar-EG" sz="3200" b="1"/>
              <a:t>التفاوض في فِرق</a:t>
            </a:r>
          </a:p>
        </p:txBody>
      </p:sp>
      <p:sp>
        <p:nvSpPr>
          <p:cNvPr id="3" name="Content Placeholder 2"/>
          <p:cNvSpPr>
            <a:spLocks noGrp="1"/>
          </p:cNvSpPr>
          <p:nvPr>
            <p:ph idx="1"/>
          </p:nvPr>
        </p:nvSpPr>
        <p:spPr>
          <a:xfrm>
            <a:off x="457200" y="1524000"/>
            <a:ext cx="8229600" cy="4800600"/>
          </a:xfrm>
        </p:spPr>
        <p:txBody>
          <a:bodyPr>
            <a:noAutofit/>
          </a:bodyPr>
          <a:lstStyle/>
          <a:p>
            <a:r>
              <a:rPr lang="ar-EG" sz="2400"/>
              <a:t>تعاونوا معًا!</a:t>
            </a:r>
            <a:r>
              <a:rPr lang="en-US" sz="2400"/>
              <a:t> </a:t>
            </a:r>
            <a:r>
              <a:rPr lang="ar-EG" sz="2400"/>
              <a:t>إن فِرق التفاوض تخلق وتطالب بقيمة أكبر من المفاوضين المنفردين</a:t>
            </a:r>
          </a:p>
          <a:p>
            <a:pPr lvl="1">
              <a:buFont typeface="Arial" panose="020B0604020202020204" pitchFamily="34" charset="0"/>
              <a:buChar char="•"/>
            </a:pPr>
            <a:r>
              <a:rPr lang="ar-EG" sz="2400"/>
              <a:t>تبادل المعلومات على نطاق أوسع يسهل من خلق القيمة</a:t>
            </a:r>
          </a:p>
          <a:p>
            <a:pPr lvl="1">
              <a:buFont typeface="Arial" panose="020B0604020202020204" pitchFamily="34" charset="0"/>
              <a:buChar char="•"/>
            </a:pPr>
            <a:r>
              <a:rPr lang="ar-EG" sz="2400"/>
              <a:t>تستفيد من ضغوط الإثبات الاجتماعي/التوافق للمطالبة بالقيمة</a:t>
            </a:r>
          </a:p>
          <a:p>
            <a:endParaRPr lang="en-US" sz="2400" dirty="0"/>
          </a:p>
          <a:p>
            <a:r>
              <a:rPr lang="ar-EG" sz="2400"/>
              <a:t>ومع ذلك، فإن ميزة الفريق لا تتوفر إلا بين الفِرق المنسقة جيدًا (الاجتماعات التمهيدية مهمة للغاية!)</a:t>
            </a:r>
          </a:p>
          <a:p>
            <a:pPr lvl="1">
              <a:buFont typeface="Arial" panose="020B0604020202020204" pitchFamily="34" charset="0"/>
              <a:buChar char="•"/>
            </a:pPr>
            <a:r>
              <a:rPr lang="ar-EG" sz="2400"/>
              <a:t>دمج المعلومات الفريدة التي يحتفظ بها مختلف أعضاء الفريق</a:t>
            </a:r>
          </a:p>
          <a:p>
            <a:pPr lvl="1">
              <a:buFont typeface="Arial" panose="020B0604020202020204" pitchFamily="34" charset="0"/>
              <a:buChar char="•"/>
            </a:pPr>
            <a:r>
              <a:rPr lang="ar-EG" sz="2400"/>
              <a:t>تنسيق المصالح والأهداف لتمثيل جبهة موحدة على طاولة المفاوضات</a:t>
            </a:r>
          </a:p>
          <a:p>
            <a:endParaRPr lang="en-US" sz="2400" dirty="0"/>
          </a:p>
        </p:txBody>
      </p:sp>
    </p:spTree>
    <p:extLst>
      <p:ext uri="{BB962C8B-B14F-4D97-AF65-F5344CB8AC3E}">
        <p14:creationId xmlns:p14="http://schemas.microsoft.com/office/powerpoint/2010/main" val="413278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2200170281"/>
              </p:ext>
            </p:extLst>
          </p:nvPr>
        </p:nvGraphicFramePr>
        <p:xfrm>
          <a:off x="76199" y="76200"/>
          <a:ext cx="8991601" cy="6745664"/>
        </p:xfrm>
        <a:graphic>
          <a:graphicData uri="http://schemas.openxmlformats.org/drawingml/2006/table">
            <a:tbl>
              <a:tblPr rtl="1"/>
              <a:tblGrid>
                <a:gridCol w="996435">
                  <a:extLst>
                    <a:ext uri="{9D8B030D-6E8A-4147-A177-3AD203B41FA5}">
                      <a16:colId xmlns:a16="http://schemas.microsoft.com/office/drawing/2014/main" val="20000"/>
                    </a:ext>
                  </a:extLst>
                </a:gridCol>
                <a:gridCol w="1750997">
                  <a:extLst>
                    <a:ext uri="{9D8B030D-6E8A-4147-A177-3AD203B41FA5}">
                      <a16:colId xmlns:a16="http://schemas.microsoft.com/office/drawing/2014/main" val="20001"/>
                    </a:ext>
                  </a:extLst>
                </a:gridCol>
                <a:gridCol w="1748369">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1490755412"/>
                    </a:ext>
                  </a:extLst>
                </a:gridCol>
                <a:gridCol w="914400">
                  <a:extLst>
                    <a:ext uri="{9D8B030D-6E8A-4147-A177-3AD203B41FA5}">
                      <a16:colId xmlns:a16="http://schemas.microsoft.com/office/drawing/2014/main" val="20007"/>
                    </a:ext>
                  </a:extLst>
                </a:gridCol>
              </a:tblGrid>
              <a:tr h="106826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جيايي</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ea typeface="+mn-ea"/>
                          <a:cs typeface="+mn-cs"/>
                        </a:rPr>
                        <a:t>(</a:t>
                      </a:r>
                      <a:r>
                        <a:rPr lang="ar-EG" sz="2000" b="1">
                          <a:solidFill>
                            <a:schemeClr val="tx1"/>
                          </a:solidFill>
                          <a:latin typeface="+mn-lt"/>
                          <a:ea typeface="+mn-ea"/>
                          <a:cs typeface="+mn-cs"/>
                        </a:rPr>
                        <a:t>بوجين ويفز)</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رويان</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ea typeface="+mn-ea"/>
                          <a:cs typeface="+mn-cs"/>
                        </a:rPr>
                        <a:t>(</a:t>
                      </a:r>
                      <a:r>
                        <a:rPr lang="ar-EG" sz="2000" b="1">
                          <a:solidFill>
                            <a:schemeClr val="tx1"/>
                          </a:solidFill>
                          <a:latin typeface="+mn-lt"/>
                          <a:ea typeface="+mn-ea"/>
                          <a:cs typeface="+mn-cs"/>
                        </a:rPr>
                        <a:t>بوجين ويفز)</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فرانسين (سيرفسوب)</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سارة</a:t>
                      </a:r>
                      <a:r>
                        <a:rPr kumimoji="0" lang="en-US" sz="2000" b="1" i="0" u="none" strike="noStrike" cap="none" normalizeH="0" baseline="0">
                          <a:ln>
                            <a:noFill/>
                          </a:ln>
                          <a:solidFill>
                            <a:srgbClr val="000000"/>
                          </a:solidFill>
                          <a:latin typeface="+mj-lt"/>
                        </a:rPr>
                        <a:t> </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(سيرفسوب)</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j-lt"/>
                        </a:rPr>
                        <a:t>الغرفة الجانبية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cs typeface="Arial" charset="0"/>
                        </a:rPr>
                        <a:t>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000" b="0" i="0" u="none" strike="noStrike" cap="none" normalizeH="0" baseline="0">
                          <a:ln>
                            <a:noFill/>
                          </a:ln>
                          <a:solidFill>
                            <a:srgbClr val="262626"/>
                          </a:solidFill>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1332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6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7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5830C3-5580-41D7-82AE-80E5592991D8}"/>
              </a:ext>
            </a:extLst>
          </p:cNvPr>
          <p:cNvSpPr txBox="1">
            <a:spLocks/>
          </p:cNvSpPr>
          <p:nvPr/>
        </p:nvSpPr>
        <p:spPr>
          <a:xfrm>
            <a:off x="457200" y="-7620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استخلاص المعلومات من </a:t>
            </a:r>
            <a:r>
              <a:rPr lang="ar-EG" b="1" i="1"/>
              <a:t>سيرفسوب</a:t>
            </a:r>
          </a:p>
        </p:txBody>
      </p:sp>
      <p:pic>
        <p:nvPicPr>
          <p:cNvPr id="5" name="Picture 2" descr="Surfers, Woman, Waves, Splash, Ocean, Beach, Water">
            <a:extLst>
              <a:ext uri="{FF2B5EF4-FFF2-40B4-BE49-F238E27FC236}">
                <a16:creationId xmlns:a16="http://schemas.microsoft.com/office/drawing/2014/main" id="{E6825928-6D03-4DD9-8DC8-7B448A1FA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6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062" y="5212140"/>
            <a:ext cx="9144000" cy="1569660"/>
          </a:xfrm>
          <a:prstGeom prst="rect">
            <a:avLst/>
          </a:prstGeom>
          <a:noFill/>
        </p:spPr>
        <p:txBody>
          <a:bodyPr wrap="square" rtlCol="0">
            <a:spAutoFit/>
          </a:bodyPr>
          <a:lstStyle/>
          <a:p>
            <a:pPr>
              <a:defRPr/>
            </a:pPr>
            <a:r>
              <a:rPr lang="ar-EG" sz="2400" dirty="0"/>
              <a:t>خصص 3 دقائق وتشارك مع الطالب الجالس بجانبك:</a:t>
            </a:r>
            <a:r>
              <a:rPr lang="en-US" sz="2400" dirty="0"/>
              <a:t> </a:t>
            </a:r>
          </a:p>
          <a:p>
            <a:pPr marL="285750" indent="-285750">
              <a:buFont typeface="Arial" panose="020B0604020202020204" pitchFamily="34" charset="0"/>
              <a:buChar char="•"/>
              <a:defRPr/>
            </a:pPr>
            <a:r>
              <a:rPr lang="ar-EG" sz="2400" dirty="0"/>
              <a:t>شيء واحد قام به الفريق الآخر بشكل جيد</a:t>
            </a:r>
            <a:r>
              <a:rPr lang="en-US" sz="2400" dirty="0"/>
              <a:t> </a:t>
            </a:r>
          </a:p>
          <a:p>
            <a:pPr marL="285750" indent="-285750">
              <a:buFont typeface="Arial" panose="020B0604020202020204" pitchFamily="34" charset="0"/>
              <a:buChar char="•"/>
              <a:defRPr/>
            </a:pPr>
            <a:r>
              <a:rPr lang="ar-EG" sz="2400" dirty="0"/>
              <a:t>شيء واحد كان من الممكن أن يفعله فريقك بطريقة مختلفة</a:t>
            </a:r>
          </a:p>
          <a:p>
            <a:endParaRPr lang="en-US" sz="2400" dirty="0"/>
          </a:p>
        </p:txBody>
      </p:sp>
      <p:pic>
        <p:nvPicPr>
          <p:cNvPr id="4" name="Picture 2" descr="Surfers, Woman, Waves, Splash, Ocean, Beach, Water">
            <a:extLst>
              <a:ext uri="{FF2B5EF4-FFF2-40B4-BE49-F238E27FC236}">
                <a16:creationId xmlns:a16="http://schemas.microsoft.com/office/drawing/2014/main" id="{FFDC004E-DC02-460A-8C2E-2792EEFE7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6F81834-B349-4E5A-9223-C38B3EA6F9B2}"/>
              </a:ext>
            </a:extLst>
          </p:cNvPr>
          <p:cNvSpPr txBox="1">
            <a:spLocks/>
          </p:cNvSpPr>
          <p:nvPr/>
        </p:nvSpPr>
        <p:spPr>
          <a:xfrm>
            <a:off x="457200" y="-7620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استخلاص المعلومات من </a:t>
            </a:r>
            <a:r>
              <a:rPr lang="ar-EG" b="1" i="1"/>
              <a:t>سيرفسوب</a:t>
            </a:r>
          </a:p>
        </p:txBody>
      </p:sp>
    </p:spTree>
    <p:extLst>
      <p:ext uri="{BB962C8B-B14F-4D97-AF65-F5344CB8AC3E}">
        <p14:creationId xmlns:p14="http://schemas.microsoft.com/office/powerpoint/2010/main" val="404152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7563</Words>
  <Application>Microsoft Office PowerPoint</Application>
  <PresentationFormat>On-screen Show (4:3)</PresentationFormat>
  <Paragraphs>693</Paragraphs>
  <Slides>32</Slides>
  <Notes>31</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Cambria</vt:lpstr>
      <vt:lpstr>NexusSerif</vt:lpstr>
      <vt:lpstr>Roboto</vt:lpstr>
      <vt:lpstr>Roboto Slab</vt:lpstr>
      <vt:lpstr>Rockwell</vt:lpstr>
      <vt:lpstr>Symbol</vt:lpstr>
      <vt:lpstr>Wingdings</vt:lpstr>
      <vt:lpstr>Office Theme</vt:lpstr>
      <vt:lpstr>Conception personnalisée</vt:lpstr>
      <vt:lpstr>سيرفسوب</vt:lpstr>
      <vt:lpstr> التفاوض في الفِرق العالمية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تحديان في التفاوض ضمن الفريق</vt:lpstr>
      <vt:lpstr>الدمج والاستحواذ 101</vt:lpstr>
      <vt:lpstr>مراجعة سريعة لتقييم التدفقات النقدية المخصومة (DCF)</vt:lpstr>
      <vt:lpstr>معلومات عن التدفق النقدي الحر (FCF)</vt:lpstr>
      <vt:lpstr>معدل الخصم</vt:lpstr>
      <vt:lpstr>جمع المكونات معًا</vt:lpstr>
      <vt:lpstr>مشكلة المعلومات المخفية</vt:lpstr>
      <vt:lpstr>التفضيل المتوافق: الاستثمار للحصول على العلامة الخضراء</vt:lpstr>
      <vt:lpstr>المزيد من عدم تماثل المعلومات</vt:lpstr>
      <vt:lpstr>PowerPoint Presentation</vt:lpstr>
      <vt:lpstr>PowerPoint Presentation</vt:lpstr>
      <vt:lpstr>PowerPoint Presentation</vt:lpstr>
      <vt:lpstr>صفقاتك: سيرفسوب</vt:lpstr>
      <vt:lpstr>PowerPoint Presentation</vt:lpstr>
      <vt:lpstr>PowerPoint Presentation</vt:lpstr>
      <vt:lpstr>Sample results</vt:lpstr>
      <vt:lpstr>PowerPoint Presentation</vt:lpstr>
      <vt:lpstr>PowerPoint Presentation</vt:lpstr>
      <vt:lpstr>PowerPoint Presentation</vt:lpstr>
      <vt:lpstr>PowerPoint Presentation</vt:lpstr>
      <vt:lpstr>PowerPoint Presentation</vt:lpstr>
      <vt:lpstr>الدروس المستفادة: التفاوض في فِرق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614</cp:revision>
  <dcterms:created xsi:type="dcterms:W3CDTF">2015-07-05T00:50:19Z</dcterms:created>
  <dcterms:modified xsi:type="dcterms:W3CDTF">2024-11-22T17:43:30Z</dcterms:modified>
</cp:coreProperties>
</file>