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386" r:id="rId3"/>
    <p:sldId id="419" r:id="rId4"/>
    <p:sldId id="447" r:id="rId5"/>
    <p:sldId id="449" r:id="rId6"/>
    <p:sldId id="446" r:id="rId7"/>
    <p:sldId id="452" r:id="rId8"/>
    <p:sldId id="453" r:id="rId9"/>
    <p:sldId id="432" r:id="rId10"/>
    <p:sldId id="431" r:id="rId11"/>
    <p:sldId id="405" r:id="rId12"/>
    <p:sldId id="448" r:id="rId13"/>
    <p:sldId id="460" r:id="rId14"/>
    <p:sldId id="444" r:id="rId15"/>
    <p:sldId id="435" r:id="rId16"/>
    <p:sldId id="442" r:id="rId17"/>
    <p:sldId id="332" r:id="rId18"/>
    <p:sldId id="421" r:id="rId19"/>
    <p:sldId id="451" r:id="rId20"/>
    <p:sldId id="436" r:id="rId21"/>
    <p:sldId id="437" r:id="rId22"/>
    <p:sldId id="415" r:id="rId23"/>
    <p:sldId id="417" r:id="rId24"/>
    <p:sldId id="418" r:id="rId25"/>
    <p:sldId id="428" r:id="rId26"/>
    <p:sldId id="430" r:id="rId27"/>
    <p:sldId id="456" r:id="rId28"/>
    <p:sldId id="414" r:id="rId29"/>
  </p:sldIdLst>
  <p:sldSz cx="9144000" cy="6858000" type="screen4x3"/>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05AEA0-EC70-4E19-87D7-8745EC67CA06}" v="1" dt="2024-06-10T08:30:43.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50" autoAdjust="0"/>
    <p:restoredTop sz="68366" autoAdjust="0"/>
  </p:normalViewPr>
  <p:slideViewPr>
    <p:cSldViewPr>
      <p:cViewPr>
        <p:scale>
          <a:sx n="80" d="100"/>
          <a:sy n="80" d="100"/>
        </p:scale>
        <p:origin x="869" y="-11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CALLIER TRAQUET Emilie" userId="ab01feba-5c92-4a33-8ccf-08c553084b8f" providerId="ADAL" clId="{2805AEA0-EC70-4E19-87D7-8745EC67CA06}"/>
    <pc:docChg chg="addSld delSld modSld sldOrd">
      <pc:chgData name="LESCALLIER TRAQUET Emilie" userId="ab01feba-5c92-4a33-8ccf-08c553084b8f" providerId="ADAL" clId="{2805AEA0-EC70-4E19-87D7-8745EC67CA06}" dt="2024-06-10T08:32:02.229" v="56" actId="20577"/>
      <pc:docMkLst>
        <pc:docMk/>
      </pc:docMkLst>
      <pc:sldChg chg="modSp add mod">
        <pc:chgData name="LESCALLIER TRAQUET Emilie" userId="ab01feba-5c92-4a33-8ccf-08c553084b8f" providerId="ADAL" clId="{2805AEA0-EC70-4E19-87D7-8745EC67CA06}" dt="2024-06-10T08:32:02.229" v="56" actId="20577"/>
        <pc:sldMkLst>
          <pc:docMk/>
          <pc:sldMk cId="1409809371" sldId="386"/>
        </pc:sldMkLst>
        <pc:spChg chg="mod">
          <ac:chgData name="LESCALLIER TRAQUET Emilie" userId="ab01feba-5c92-4a33-8ccf-08c553084b8f" providerId="ADAL" clId="{2805AEA0-EC70-4E19-87D7-8745EC67CA06}" dt="2024-06-10T08:30:54.571" v="27" actId="20577"/>
          <ac:spMkLst>
            <pc:docMk/>
            <pc:sldMk cId="1409809371" sldId="386"/>
            <ac:spMk id="5" creationId="{95B59985-71BB-39B0-A25D-A79F4455D554}"/>
          </ac:spMkLst>
        </pc:spChg>
        <pc:spChg chg="mod">
          <ac:chgData name="LESCALLIER TRAQUET Emilie" userId="ab01feba-5c92-4a33-8ccf-08c553084b8f" providerId="ADAL" clId="{2805AEA0-EC70-4E19-87D7-8745EC67CA06}" dt="2024-06-10T08:32:02.229" v="56" actId="20577"/>
          <ac:spMkLst>
            <pc:docMk/>
            <pc:sldMk cId="1409809371" sldId="386"/>
            <ac:spMk id="7" creationId="{A8F4ADC1-E06A-AFED-D132-7A0D134CB25A}"/>
          </ac:spMkLst>
        </pc:spChg>
      </pc:sldChg>
      <pc:sldChg chg="new del ord">
        <pc:chgData name="LESCALLIER TRAQUET Emilie" userId="ab01feba-5c92-4a33-8ccf-08c553084b8f" providerId="ADAL" clId="{2805AEA0-EC70-4E19-87D7-8745EC67CA06}" dt="2024-06-10T08:30:45.469" v="4" actId="47"/>
        <pc:sldMkLst>
          <pc:docMk/>
          <pc:sldMk cId="2020932700" sldId="4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r">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657130-C7C3-4DF8-96A6-84DE5EDEEEE5}" type="datetimeFigureOut">
              <a:rPr lang="en-GB" smtClean="0"/>
              <a:t>22/11/2024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r">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3D1EF9-5CC1-4238-AAAD-E9DC1B1191CD}" type="slidenum">
              <a:rPr lang="en-GB" smtClean="0"/>
              <a:t>‹#›</a:t>
            </a:fld>
            <a:endParaRPr lang="en-GB" dirty="0"/>
          </a:p>
        </p:txBody>
      </p:sp>
    </p:spTree>
    <p:extLst>
      <p:ext uri="{BB962C8B-B14F-4D97-AF65-F5344CB8AC3E}">
        <p14:creationId xmlns:p14="http://schemas.microsoft.com/office/powerpoint/2010/main" val="413043973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DED7BE2-A96B-4E9D-A1D5-8D1855B13D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a:t>كان أندريس جالسًا </a:t>
            </a:r>
            <a:r>
              <a:rPr lang="ar-EG" i="0" baseline="0"/>
              <a:t>في سيارته خارج المصنع يراقب المحتجين يحرقون الإطارات، ولافتات اتحاد "العمل الجماعي" العملاقة عندما رن هاتفه.</a:t>
            </a:r>
            <a:r>
              <a:rPr lang="en-US" i="0" baseline="0"/>
              <a:t> </a:t>
            </a:r>
            <a:r>
              <a:rPr lang="ar-EG" i="0" baseline="0"/>
              <a:t>كان المتصل من </a:t>
            </a:r>
            <a:r>
              <a:rPr lang="ar-EG" sz="1200"/>
              <a:t>قيادة اتحاد "العمل الجماعي". سأل نفسه، كيف </a:t>
            </a:r>
            <a:r>
              <a:rPr lang="ar-EG" sz="1200" baseline="0"/>
              <a:t>حصلوا على رقم هاتفي المحمول؟</a:t>
            </a:r>
            <a:r>
              <a:rPr lang="en-US" sz="1200" baseline="0"/>
              <a:t> </a:t>
            </a:r>
            <a:r>
              <a:rPr lang="ar-EG" sz="1200" baseline="0"/>
              <a:t>يريد قادة النقابة منه الحضور إلى </a:t>
            </a:r>
            <a:r>
              <a:rPr lang="ar-EG" sz="1200"/>
              <a:t>محطة وقود نائية لحضور اجتماع </a:t>
            </a:r>
            <a:r>
              <a:rPr lang="ar-EG" sz="1200" baseline="0"/>
              <a:t>.</a:t>
            </a:r>
            <a:r>
              <a:rPr lang="en-US" sz="1200" baseline="0"/>
              <a:t> </a:t>
            </a:r>
          </a:p>
          <a:p>
            <a:endParaRPr lang="en-US" i="0" baseline="0" dirty="0"/>
          </a:p>
          <a:p>
            <a:r>
              <a:rPr lang="ar-EG" i="0"/>
              <a:t>مصدر الصورة:</a:t>
            </a:r>
          </a:p>
          <a:p>
            <a:r>
              <a:rPr lang="en-US" i="0"/>
              <a:t>https://pixabay.com/en/petrol-stations-gas-pump-petrol-gas-1638027/</a:t>
            </a:r>
          </a:p>
        </p:txBody>
      </p:sp>
      <p:sp>
        <p:nvSpPr>
          <p:cNvPr id="4" name="Slide Number Placeholder 3"/>
          <p:cNvSpPr>
            <a:spLocks noGrp="1"/>
          </p:cNvSpPr>
          <p:nvPr>
            <p:ph type="sldNum" sz="quarter" idx="10"/>
          </p:nvPr>
        </p:nvSpPr>
        <p:spPr/>
        <p:txBody>
          <a:bodyPr/>
          <a:lstStyle/>
          <a:p>
            <a:fld id="{7F3D1EF9-5CC1-4238-AAAD-E9DC1B1191CD}" type="slidenum">
              <a:rPr lang="en-GB" smtClean="0"/>
              <a:t>10</a:t>
            </a:fld>
            <a:endParaRPr lang="en-GB"/>
          </a:p>
        </p:txBody>
      </p:sp>
    </p:spTree>
    <p:extLst>
      <p:ext uri="{BB962C8B-B14F-4D97-AF65-F5344CB8AC3E}">
        <p14:creationId xmlns:p14="http://schemas.microsoft.com/office/powerpoint/2010/main" val="3233857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إذن السؤال </a:t>
            </a:r>
            <a:r>
              <a:rPr lang="ar-EG" baseline="0" dirty="0"/>
              <a:t>موجه إلى الفصل</a:t>
            </a:r>
            <a:r>
              <a:rPr lang="ar-EG" sz="1200" b="0" dirty="0"/>
              <a:t>: ماذا ستفعل؟ هل ستقرر:</a:t>
            </a:r>
          </a:p>
          <a:p>
            <a:pPr marL="0" lvl="0" indent="0">
              <a:buNone/>
            </a:pPr>
            <a:endParaRPr lang="en-US" sz="1200" dirty="0"/>
          </a:p>
          <a:p>
            <a:pPr marL="0" lvl="0" indent="0">
              <a:buNone/>
            </a:pPr>
            <a:r>
              <a:rPr lang="ar-EG" sz="1200" dirty="0"/>
              <a:t>1.</a:t>
            </a:r>
            <a:r>
              <a:rPr lang="en-US" sz="1200" dirty="0"/>
              <a:t> </a:t>
            </a:r>
            <a:r>
              <a:rPr lang="ar-EG" sz="1200" dirty="0"/>
              <a:t>قيادة سيارتك وحدك إلى محطة الوقود؟</a:t>
            </a:r>
          </a:p>
          <a:p>
            <a:pPr lvl="0"/>
            <a:endParaRPr lang="en-US" sz="800" dirty="0"/>
          </a:p>
          <a:p>
            <a:pPr marL="0" lvl="0" indent="0">
              <a:buNone/>
            </a:pPr>
            <a:r>
              <a:rPr lang="ar-EG" sz="1200" dirty="0"/>
              <a:t>2.</a:t>
            </a:r>
            <a:r>
              <a:rPr lang="en-US" sz="1200" dirty="0"/>
              <a:t> </a:t>
            </a:r>
            <a:r>
              <a:rPr lang="ar-EG" sz="1200" dirty="0"/>
              <a:t>الاتصال بشخص </a:t>
            </a:r>
            <a:r>
              <a:rPr lang="ar-EG" sz="1200" baseline="0" dirty="0"/>
              <a:t>من </a:t>
            </a:r>
            <a:r>
              <a:rPr lang="ar-EG" sz="1200" dirty="0"/>
              <a:t>الإدارة ليأتي معك إلى محطة الوقود؟</a:t>
            </a:r>
          </a:p>
          <a:p>
            <a:pPr lvl="0"/>
            <a:endParaRPr lang="en-US" sz="800" dirty="0"/>
          </a:p>
          <a:p>
            <a:pPr marL="0" lvl="0" indent="0">
              <a:buNone/>
            </a:pPr>
            <a:r>
              <a:rPr lang="ar-EG" sz="1200" dirty="0"/>
              <a:t>3.</a:t>
            </a:r>
            <a:r>
              <a:rPr lang="en-US" sz="1200" dirty="0"/>
              <a:t> </a:t>
            </a:r>
            <a:r>
              <a:rPr lang="ar-EG" sz="1200" dirty="0"/>
              <a:t>استدعاء بعض رجال الشرطة ليأتوا معك إلى محطة الوقود؟</a:t>
            </a:r>
          </a:p>
          <a:p>
            <a:pPr lvl="0"/>
            <a:endParaRPr lang="en-US" sz="800" dirty="0"/>
          </a:p>
          <a:p>
            <a:pPr marL="0" lvl="0" indent="0">
              <a:buNone/>
            </a:pPr>
            <a:r>
              <a:rPr lang="ar-EG" sz="1200" dirty="0"/>
              <a:t>4.</a:t>
            </a:r>
            <a:r>
              <a:rPr lang="en-US" sz="1200" dirty="0"/>
              <a:t> </a:t>
            </a:r>
            <a:r>
              <a:rPr lang="ar-EG" sz="1200" dirty="0"/>
              <a:t>إخبارهم أنك سوف تقابلهم في مكتبك فقط وتحدد موعدًا؟</a:t>
            </a:r>
          </a:p>
          <a:p>
            <a:pPr lvl="0"/>
            <a:endParaRPr lang="en-US" sz="800" dirty="0"/>
          </a:p>
          <a:p>
            <a:pPr marL="0" lvl="0" indent="0">
              <a:buNone/>
            </a:pPr>
            <a:r>
              <a:rPr lang="ar-EG" sz="1200" dirty="0"/>
              <a:t>5.</a:t>
            </a:r>
            <a:r>
              <a:rPr lang="en-US" sz="1200" dirty="0"/>
              <a:t> </a:t>
            </a:r>
            <a:r>
              <a:rPr lang="ar-EG" sz="1200" dirty="0"/>
              <a:t>الاتصال بالشرطة لفض الحراك غير القانوني في مصنعك </a:t>
            </a:r>
            <a:r>
              <a:rPr lang="ar-EG" sz="1200" baseline="0" dirty="0"/>
              <a:t>واعتقال</a:t>
            </a:r>
            <a:r>
              <a:rPr lang="en-US" sz="1200" dirty="0"/>
              <a:t> </a:t>
            </a:r>
            <a:r>
              <a:rPr lang="ar-EG" sz="1200" baseline="0" dirty="0"/>
              <a:t> الأشخاص الذين يحاولون اختطافك</a:t>
            </a:r>
            <a:r>
              <a:rPr lang="ar-EG" sz="1200" dirty="0"/>
              <a:t>؟</a:t>
            </a:r>
          </a:p>
          <a:p>
            <a:pPr marL="0" lvl="0" indent="0">
              <a:buNone/>
            </a:pPr>
            <a:endParaRPr lang="en-US" sz="1200" baseline="0" dirty="0"/>
          </a:p>
          <a:p>
            <a:pPr rtl="1" fontAlgn="t"/>
            <a:r>
              <a:rPr lang="ar-EG" sz="1200" dirty="0">
                <a:solidFill>
                  <a:schemeClr val="tx1"/>
                </a:solidFill>
                <a:latin typeface="+mn-lt"/>
                <a:ea typeface="+mn-ea"/>
                <a:cs typeface="+mn-cs"/>
              </a:rPr>
              <a:t>ما أريده هو أن يقوم كل منكم بتدوين إستراتيجيته المفضلة بهدوء على قطعة من الورق، دون التحدث مع بعضكم البعض.</a:t>
            </a:r>
            <a:r>
              <a:rPr lang="en-US" sz="1200" dirty="0">
                <a:solidFill>
                  <a:schemeClr val="tx1"/>
                </a:solidFill>
                <a:latin typeface="+mn-lt"/>
                <a:ea typeface="+mn-ea"/>
                <a:cs typeface="+mn-cs"/>
              </a:rPr>
              <a:t> </a:t>
            </a:r>
            <a:r>
              <a:rPr lang="ar-EG" sz="1200" dirty="0">
                <a:solidFill>
                  <a:schemeClr val="tx1"/>
                </a:solidFill>
                <a:latin typeface="+mn-lt"/>
                <a:ea typeface="+mn-ea"/>
                <a:cs typeface="+mn-cs"/>
              </a:rPr>
              <a:t>ثم سنتشارك كصف دراسي.[</a:t>
            </a:r>
            <a:r>
              <a:rPr lang="ar-EG" sz="1200" i="1" dirty="0">
                <a:solidFill>
                  <a:schemeClr val="tx1"/>
                </a:solidFill>
                <a:latin typeface="+mn-lt"/>
                <a:ea typeface="+mn-ea"/>
                <a:cs typeface="+mn-cs"/>
              </a:rPr>
              <a:t>يكتب الطلاب اختيارهم بهدوء</a:t>
            </a:r>
            <a:r>
              <a:rPr lang="ar-EG" sz="1200" dirty="0">
                <a:solidFill>
                  <a:schemeClr val="tx1"/>
                </a:solidFill>
                <a:latin typeface="+mn-lt"/>
                <a:ea typeface="+mn-ea"/>
                <a:cs typeface="+mn-cs"/>
              </a:rPr>
              <a:t>].</a:t>
            </a:r>
            <a:r>
              <a:rPr lang="en-US" sz="1200" baseline="0" dirty="0">
                <a:solidFill>
                  <a:schemeClr val="tx1"/>
                </a:solidFill>
                <a:latin typeface="+mn-lt"/>
                <a:ea typeface="+mn-ea"/>
                <a:cs typeface="+mn-cs"/>
              </a:rPr>
              <a:t> </a:t>
            </a:r>
            <a:r>
              <a:rPr lang="ar-EG" sz="1200" dirty="0">
                <a:solidFill>
                  <a:schemeClr val="tx1"/>
                </a:solidFill>
                <a:latin typeface="+mn-lt"/>
                <a:ea typeface="+mn-ea"/>
                <a:cs typeface="+mn-cs"/>
              </a:rPr>
              <a:t>حسنًا، فلنُحصِ الأصوات!</a:t>
            </a:r>
            <a:r>
              <a:rPr lang="en-US" sz="1200" dirty="0">
                <a:solidFill>
                  <a:schemeClr val="tx1"/>
                </a:solidFill>
                <a:latin typeface="+mn-lt"/>
                <a:ea typeface="+mn-ea"/>
                <a:cs typeface="+mn-cs"/>
              </a:rPr>
              <a:t> </a:t>
            </a:r>
            <a:r>
              <a:rPr lang="ar-EG" sz="1200" dirty="0">
                <a:solidFill>
                  <a:schemeClr val="tx1"/>
                </a:solidFill>
                <a:latin typeface="+mn-lt"/>
                <a:ea typeface="+mn-ea"/>
                <a:cs typeface="+mn-cs"/>
              </a:rPr>
              <a:t>من خلال رفع الأيدي، </a:t>
            </a:r>
            <a:r>
              <a:rPr lang="ar-EG" sz="1200" baseline="0" dirty="0">
                <a:solidFill>
                  <a:schemeClr val="tx1"/>
                </a:solidFill>
                <a:latin typeface="+mn-lt"/>
                <a:ea typeface="+mn-ea"/>
                <a:cs typeface="+mn-cs"/>
              </a:rPr>
              <a:t>من </a:t>
            </a:r>
            <a:r>
              <a:rPr lang="ar-EG" sz="1200" dirty="0">
                <a:solidFill>
                  <a:schemeClr val="tx1"/>
                </a:solidFill>
                <a:latin typeface="+mn-lt"/>
                <a:ea typeface="+mn-ea"/>
                <a:cs typeface="+mn-cs"/>
              </a:rPr>
              <a:t>اختار الخيار الأول؟</a:t>
            </a:r>
            <a:r>
              <a:rPr lang="en-US" sz="1200" dirty="0">
                <a:solidFill>
                  <a:schemeClr val="tx1"/>
                </a:solidFill>
                <a:latin typeface="+mn-lt"/>
                <a:ea typeface="+mn-ea"/>
                <a:cs typeface="+mn-cs"/>
              </a:rPr>
              <a:t> </a:t>
            </a:r>
            <a:r>
              <a:rPr lang="ar-EG" sz="1200" dirty="0">
                <a:solidFill>
                  <a:schemeClr val="tx1"/>
                </a:solidFill>
                <a:latin typeface="+mn-lt"/>
                <a:ea typeface="+mn-ea"/>
                <a:cs typeface="+mn-cs"/>
              </a:rPr>
              <a:t>الثاني؟</a:t>
            </a:r>
            <a:r>
              <a:rPr lang="en-US" sz="1200" dirty="0">
                <a:solidFill>
                  <a:schemeClr val="tx1"/>
                </a:solidFill>
                <a:latin typeface="+mn-lt"/>
                <a:ea typeface="+mn-ea"/>
                <a:cs typeface="+mn-cs"/>
              </a:rPr>
              <a:t> </a:t>
            </a:r>
            <a:r>
              <a:rPr lang="ar-EG" sz="1200" dirty="0">
                <a:solidFill>
                  <a:schemeClr val="tx1"/>
                </a:solidFill>
                <a:latin typeface="+mn-lt"/>
                <a:ea typeface="+mn-ea"/>
                <a:cs typeface="+mn-cs"/>
              </a:rPr>
              <a:t>الثالث؟</a:t>
            </a:r>
            <a:r>
              <a:rPr lang="en-US" sz="1200" dirty="0">
                <a:solidFill>
                  <a:schemeClr val="tx1"/>
                </a:solidFill>
                <a:latin typeface="+mn-lt"/>
                <a:ea typeface="+mn-ea"/>
                <a:cs typeface="+mn-cs"/>
              </a:rPr>
              <a:t> </a:t>
            </a:r>
            <a:r>
              <a:rPr lang="ar-EG" sz="1200" dirty="0">
                <a:solidFill>
                  <a:schemeClr val="tx1"/>
                </a:solidFill>
                <a:latin typeface="+mn-lt"/>
                <a:ea typeface="+mn-ea"/>
                <a:cs typeface="+mn-cs"/>
              </a:rPr>
              <a:t>الرابع؟</a:t>
            </a:r>
            <a:r>
              <a:rPr lang="en-US" sz="1200" dirty="0">
                <a:solidFill>
                  <a:schemeClr val="tx1"/>
                </a:solidFill>
                <a:latin typeface="+mn-lt"/>
                <a:ea typeface="+mn-ea"/>
                <a:cs typeface="+mn-cs"/>
              </a:rPr>
              <a:t> </a:t>
            </a:r>
            <a:r>
              <a:rPr lang="ar-EG" sz="1200" dirty="0">
                <a:solidFill>
                  <a:schemeClr val="tx1"/>
                </a:solidFill>
                <a:latin typeface="+mn-lt"/>
                <a:ea typeface="+mn-ea"/>
                <a:cs typeface="+mn-cs"/>
              </a:rPr>
              <a:t>الخيار الخامس؟</a:t>
            </a:r>
            <a:r>
              <a:rPr lang="en-US" sz="1200" baseline="0" dirty="0">
                <a:solidFill>
                  <a:schemeClr val="tx1"/>
                </a:solidFill>
                <a:latin typeface="+mn-lt"/>
                <a:ea typeface="+mn-ea"/>
                <a:cs typeface="+mn-cs"/>
              </a:rPr>
              <a:t> </a:t>
            </a:r>
            <a:r>
              <a:rPr lang="ar-EG" sz="1200" dirty="0">
                <a:solidFill>
                  <a:schemeClr val="tx1"/>
                </a:solidFill>
                <a:latin typeface="+mn-lt"/>
                <a:ea typeface="+mn-ea"/>
                <a:cs typeface="+mn-cs"/>
              </a:rPr>
              <a:t>[</a:t>
            </a:r>
            <a:r>
              <a:rPr lang="ar-EG" sz="1200" i="1" dirty="0">
                <a:solidFill>
                  <a:schemeClr val="tx1"/>
                </a:solidFill>
                <a:latin typeface="+mn-lt"/>
                <a:ea typeface="+mn-ea"/>
                <a:cs typeface="+mn-cs"/>
              </a:rPr>
              <a:t>يرفع الطلاب أيديهم لكل خيار ويُحصي المُحاضر أصواتهم على لوحة رسم، أو سبورة بيضاء، أو سبورة سوداء</a:t>
            </a:r>
            <a:r>
              <a:rPr lang="ar-EG" sz="1200" i="0" baseline="0" dirty="0">
                <a:solidFill>
                  <a:schemeClr val="tx1"/>
                </a:solidFill>
                <a:latin typeface="+mn-lt"/>
                <a:ea typeface="+mn-ea"/>
                <a:cs typeface="+mn-cs"/>
              </a:rPr>
              <a:t>].</a:t>
            </a:r>
            <a:r>
              <a:rPr lang="en-US" sz="1200" i="0" baseline="0" dirty="0">
                <a:solidFill>
                  <a:schemeClr val="tx1"/>
                </a:solidFill>
                <a:latin typeface="+mn-lt"/>
                <a:ea typeface="+mn-ea"/>
                <a:cs typeface="+mn-cs"/>
              </a:rPr>
              <a:t> </a:t>
            </a:r>
          </a:p>
          <a:p>
            <a:pPr rtl="0" fontAlgn="t"/>
            <a:endParaRPr lang="en-US" sz="1200" i="0" kern="1200" baseline="0" dirty="0">
              <a:solidFill>
                <a:schemeClr val="tx1"/>
              </a:solidFill>
              <a:effectLst/>
              <a:latin typeface="+mn-lt"/>
              <a:ea typeface="+mn-ea"/>
              <a:cs typeface="+mn-cs"/>
            </a:endParaRPr>
          </a:p>
          <a:p>
            <a:pPr rtl="1" fontAlgn="t"/>
            <a:r>
              <a:rPr lang="ar-EG" sz="1200" i="0" baseline="0" dirty="0">
                <a:solidFill>
                  <a:schemeClr val="tx1"/>
                </a:solidFill>
                <a:latin typeface="+mn-lt"/>
                <a:ea typeface="+mn-ea"/>
                <a:cs typeface="+mn-cs"/>
              </a:rPr>
              <a:t>[</a:t>
            </a:r>
            <a:r>
              <a:rPr lang="ar-EG" sz="1200" i="1" baseline="0" dirty="0">
                <a:solidFill>
                  <a:schemeClr val="tx1"/>
                </a:solidFill>
                <a:latin typeface="+mn-lt"/>
                <a:ea typeface="+mn-ea"/>
                <a:cs typeface="+mn-cs"/>
              </a:rPr>
              <a:t>على سبيل المثال:</a:t>
            </a:r>
            <a:r>
              <a:rPr lang="en-US" sz="1200" i="1" baseline="0" dirty="0">
                <a:solidFill>
                  <a:schemeClr val="tx1"/>
                </a:solidFill>
                <a:latin typeface="+mn-lt"/>
                <a:ea typeface="+mn-ea"/>
                <a:cs typeface="+mn-cs"/>
              </a:rPr>
              <a:t> </a:t>
            </a:r>
          </a:p>
          <a:p>
            <a:pPr rtl="1" fontAlgn="t"/>
            <a:r>
              <a:rPr lang="ar-EG" sz="1200" i="1" baseline="0" dirty="0">
                <a:solidFill>
                  <a:schemeClr val="tx1"/>
                </a:solidFill>
                <a:latin typeface="+mn-lt"/>
                <a:ea typeface="+mn-ea"/>
                <a:cs typeface="+mn-cs"/>
              </a:rPr>
              <a:t>الخيار 1:</a:t>
            </a:r>
            <a:r>
              <a:rPr lang="en-US" sz="1200" i="1" baseline="0" dirty="0">
                <a:solidFill>
                  <a:schemeClr val="tx1"/>
                </a:solidFill>
                <a:latin typeface="+mn-lt"/>
                <a:ea typeface="+mn-ea"/>
                <a:cs typeface="+mn-cs"/>
              </a:rPr>
              <a:t> X</a:t>
            </a:r>
            <a:r>
              <a:rPr lang="ar-EG" sz="1200" i="1" baseline="0" dirty="0">
                <a:solidFill>
                  <a:schemeClr val="tx1"/>
                </a:solidFill>
                <a:latin typeface="+mn-lt"/>
                <a:ea typeface="+mn-ea"/>
                <a:cs typeface="+mn-cs"/>
              </a:rPr>
              <a:t> أصوات</a:t>
            </a:r>
          </a:p>
          <a:p>
            <a:pPr rtl="1" fontAlgn="t"/>
            <a:r>
              <a:rPr lang="ar-EG" sz="1200" i="1" baseline="0" dirty="0">
                <a:solidFill>
                  <a:schemeClr val="tx1"/>
                </a:solidFill>
                <a:latin typeface="+mn-lt"/>
                <a:ea typeface="+mn-ea"/>
                <a:cs typeface="+mn-cs"/>
              </a:rPr>
              <a:t>الخيار 2:</a:t>
            </a:r>
            <a:r>
              <a:rPr lang="en-US" sz="1200" i="1" baseline="0" dirty="0">
                <a:solidFill>
                  <a:schemeClr val="tx1"/>
                </a:solidFill>
                <a:latin typeface="+mn-lt"/>
                <a:ea typeface="+mn-ea"/>
                <a:cs typeface="+mn-cs"/>
              </a:rPr>
              <a:t> X</a:t>
            </a:r>
            <a:r>
              <a:rPr lang="ar-EG" sz="1200" i="1" baseline="0" dirty="0">
                <a:solidFill>
                  <a:schemeClr val="tx1"/>
                </a:solidFill>
                <a:latin typeface="+mn-lt"/>
                <a:ea typeface="+mn-ea"/>
                <a:cs typeface="+mn-cs"/>
              </a:rPr>
              <a:t> أصوات</a:t>
            </a:r>
          </a:p>
          <a:p>
            <a:pPr rtl="1" fontAlgn="t"/>
            <a:r>
              <a:rPr lang="ar-EG" sz="1200" i="1" baseline="0" dirty="0">
                <a:solidFill>
                  <a:schemeClr val="tx1"/>
                </a:solidFill>
                <a:latin typeface="+mn-lt"/>
                <a:ea typeface="+mn-ea"/>
                <a:cs typeface="+mn-cs"/>
              </a:rPr>
              <a:t>الخيار 3:</a:t>
            </a:r>
            <a:r>
              <a:rPr lang="en-US" sz="1200" i="1" baseline="0" dirty="0">
                <a:solidFill>
                  <a:schemeClr val="tx1"/>
                </a:solidFill>
                <a:latin typeface="+mn-lt"/>
                <a:ea typeface="+mn-ea"/>
                <a:cs typeface="+mn-cs"/>
              </a:rPr>
              <a:t> X</a:t>
            </a:r>
            <a:r>
              <a:rPr lang="ar-EG" sz="1200" i="1" baseline="0" dirty="0">
                <a:solidFill>
                  <a:schemeClr val="tx1"/>
                </a:solidFill>
                <a:latin typeface="+mn-lt"/>
                <a:ea typeface="+mn-ea"/>
                <a:cs typeface="+mn-cs"/>
              </a:rPr>
              <a:t> أصوات</a:t>
            </a:r>
          </a:p>
          <a:p>
            <a:pPr rtl="1" fontAlgn="t"/>
            <a:r>
              <a:rPr lang="ar-EG" sz="1200" i="1" baseline="0" dirty="0">
                <a:solidFill>
                  <a:schemeClr val="tx1"/>
                </a:solidFill>
                <a:latin typeface="+mn-lt"/>
                <a:ea typeface="+mn-ea"/>
                <a:cs typeface="+mn-cs"/>
              </a:rPr>
              <a:t>الخيار 4:</a:t>
            </a:r>
            <a:r>
              <a:rPr lang="en-US" sz="1200" i="1" baseline="0" dirty="0">
                <a:solidFill>
                  <a:schemeClr val="tx1"/>
                </a:solidFill>
                <a:latin typeface="+mn-lt"/>
                <a:ea typeface="+mn-ea"/>
                <a:cs typeface="+mn-cs"/>
              </a:rPr>
              <a:t> X</a:t>
            </a:r>
            <a:r>
              <a:rPr lang="ar-EG" sz="1200" i="1" baseline="0" dirty="0">
                <a:solidFill>
                  <a:schemeClr val="tx1"/>
                </a:solidFill>
                <a:latin typeface="+mn-lt"/>
                <a:ea typeface="+mn-ea"/>
                <a:cs typeface="+mn-cs"/>
              </a:rPr>
              <a:t> أصوات</a:t>
            </a:r>
          </a:p>
          <a:p>
            <a:pPr rtl="1" fontAlgn="t"/>
            <a:r>
              <a:rPr lang="ar-EG" sz="1200" i="1" baseline="0" dirty="0">
                <a:solidFill>
                  <a:schemeClr val="tx1"/>
                </a:solidFill>
                <a:latin typeface="+mn-lt"/>
                <a:ea typeface="+mn-ea"/>
                <a:cs typeface="+mn-cs"/>
              </a:rPr>
              <a:t>الخيار 5:</a:t>
            </a:r>
            <a:r>
              <a:rPr lang="en-US" sz="1200" i="1" baseline="0" dirty="0">
                <a:solidFill>
                  <a:schemeClr val="tx1"/>
                </a:solidFill>
                <a:latin typeface="+mn-lt"/>
                <a:ea typeface="+mn-ea"/>
                <a:cs typeface="+mn-cs"/>
              </a:rPr>
              <a:t> X</a:t>
            </a:r>
            <a:r>
              <a:rPr lang="ar-EG" sz="1200" i="1" baseline="0" dirty="0">
                <a:solidFill>
                  <a:schemeClr val="tx1"/>
                </a:solidFill>
                <a:latin typeface="+mn-lt"/>
                <a:ea typeface="+mn-ea"/>
                <a:cs typeface="+mn-cs"/>
              </a:rPr>
              <a:t> الأصوات</a:t>
            </a:r>
            <a:r>
              <a:rPr lang="ar-EG" sz="1200" i="0" baseline="0" dirty="0">
                <a:solidFill>
                  <a:schemeClr val="tx1"/>
                </a:solidFill>
                <a:latin typeface="+mn-lt"/>
                <a:ea typeface="+mn-ea"/>
                <a:cs typeface="+mn-cs"/>
              </a:rPr>
              <a:t>]</a:t>
            </a:r>
          </a:p>
          <a:p>
            <a:pPr rtl="0" fontAlgn="t"/>
            <a:endParaRPr lang="en-US" sz="1200" i="0" kern="1200" baseline="0" dirty="0">
              <a:solidFill>
                <a:schemeClr val="tx1"/>
              </a:solidFill>
              <a:effectLst/>
              <a:latin typeface="+mn-lt"/>
              <a:ea typeface="+mn-ea"/>
              <a:cs typeface="+mn-cs"/>
            </a:endParaRPr>
          </a:p>
          <a:p>
            <a:pPr rtl="1" fontAlgn="t"/>
            <a:r>
              <a:rPr lang="ar-EG" sz="1200" i="0" baseline="0" dirty="0">
                <a:solidFill>
                  <a:schemeClr val="tx1"/>
                </a:solidFill>
                <a:latin typeface="+mn-lt"/>
                <a:ea typeface="+mn-ea"/>
                <a:cs typeface="+mn-cs"/>
              </a:rPr>
              <a:t>لماذا تفضل خيارك؟</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a:t>
            </a:r>
            <a:r>
              <a:rPr lang="ar-EG" sz="1200" i="1" baseline="0" dirty="0">
                <a:solidFill>
                  <a:schemeClr val="tx1"/>
                </a:solidFill>
                <a:latin typeface="+mn-lt"/>
                <a:ea typeface="+mn-ea"/>
                <a:cs typeface="+mn-cs"/>
              </a:rPr>
              <a:t>يتناقش الفصل</a:t>
            </a:r>
            <a:r>
              <a:rPr lang="ar-EG" sz="1200" i="0" baseline="0" dirty="0">
                <a:solidFill>
                  <a:schemeClr val="tx1"/>
                </a:solidFill>
                <a:latin typeface="+mn-lt"/>
                <a:ea typeface="+mn-ea"/>
                <a:cs typeface="+mn-cs"/>
              </a:rPr>
              <a:t>].</a:t>
            </a:r>
            <a:r>
              <a:rPr lang="en-US" sz="1200" i="0" baseline="0" dirty="0">
                <a:solidFill>
                  <a:schemeClr val="tx1"/>
                </a:solidFill>
                <a:latin typeface="+mn-lt"/>
                <a:ea typeface="+mn-ea"/>
                <a:cs typeface="+mn-cs"/>
              </a:rPr>
              <a:t> </a:t>
            </a:r>
          </a:p>
          <a:p>
            <a:pPr rtl="0" fontAlgn="t"/>
            <a:endParaRPr lang="en-US" sz="1200" i="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11</a:t>
            </a:fld>
            <a:endParaRPr lang="en-GB"/>
          </a:p>
        </p:txBody>
      </p:sp>
    </p:spTree>
    <p:extLst>
      <p:ext uri="{BB962C8B-B14F-4D97-AF65-F5344CB8AC3E}">
        <p14:creationId xmlns:p14="http://schemas.microsoft.com/office/powerpoint/2010/main" val="1517025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2400" dirty="0"/>
              <a:t>ذهب </a:t>
            </a:r>
            <a:r>
              <a:rPr lang="ar-EG" sz="2400" dirty="0" err="1"/>
              <a:t>أندريس</a:t>
            </a:r>
            <a:r>
              <a:rPr lang="ar-EG" sz="2400" dirty="0"/>
              <a:t> إلى محطة الوقود بمفرده بسيارته.</a:t>
            </a:r>
            <a:r>
              <a:rPr lang="en-US" sz="2400" dirty="0"/>
              <a:t> </a:t>
            </a:r>
            <a:r>
              <a:rPr lang="ar-EG" sz="2400" dirty="0"/>
              <a:t>أعلم أن هذا يبدو جنونيًا، لكن هذه ديناميكية شائعة في الشركات العائلية.</a:t>
            </a:r>
            <a:r>
              <a:rPr lang="en-US" sz="2400" dirty="0"/>
              <a:t> </a:t>
            </a:r>
            <a:r>
              <a:rPr lang="ar-EG" sz="2400" dirty="0" err="1"/>
              <a:t>أندريس</a:t>
            </a:r>
            <a:r>
              <a:rPr lang="en-US" sz="2400" baseline="0" dirty="0"/>
              <a:t> </a:t>
            </a:r>
            <a:r>
              <a:rPr lang="ar-EG" sz="2400" dirty="0"/>
              <a:t>أراد أن يُظهِر لوالده أنه قادر على التعامل مع الموقف بمفرده.</a:t>
            </a:r>
            <a:r>
              <a:rPr lang="en-US" sz="2400" dirty="0"/>
              <a:t> </a:t>
            </a:r>
            <a:r>
              <a:rPr lang="ar-EG" sz="2400" dirty="0"/>
              <a:t>وفي </a:t>
            </a:r>
            <a:r>
              <a:rPr lang="ar-EG" sz="2400" baseline="0" dirty="0"/>
              <a:t>محطة الوقود، استقبلته </a:t>
            </a:r>
            <a:r>
              <a:rPr lang="ar-EG" sz="2400" dirty="0"/>
              <a:t>أربع شاحنات صغيرة تحمل خمسة عشر عضوًا من النقابة غير القانونية ذوي المظهر العدواني.</a:t>
            </a:r>
            <a:r>
              <a:rPr lang="en-US" sz="2400" dirty="0"/>
              <a:t> </a:t>
            </a:r>
            <a:r>
              <a:rPr lang="ar-EG" sz="2400" dirty="0"/>
              <a:t>وكان زعيمهم</a:t>
            </a:r>
            <a:r>
              <a:rPr lang="en-US" sz="2400" baseline="0" dirty="0"/>
              <a:t> </a:t>
            </a:r>
            <a:r>
              <a:rPr lang="ar-EG" sz="2400" dirty="0"/>
              <a:t>"الثور" -- مفتول العضلات، لديه وشم، وبرأس أصلع.</a:t>
            </a:r>
            <a:r>
              <a:rPr lang="en-US" sz="2400" dirty="0"/>
              <a:t> </a:t>
            </a:r>
            <a:r>
              <a:rPr lang="ar-EG" sz="2400" dirty="0"/>
              <a:t>ويبدو كأنه خرج للتو من السجن.</a:t>
            </a:r>
            <a:r>
              <a:rPr lang="en-US" sz="2400" dirty="0"/>
              <a:t> </a:t>
            </a:r>
            <a:r>
              <a:rPr lang="ar-EG" sz="2400" dirty="0"/>
              <a:t>صاح "الثور" في </a:t>
            </a:r>
            <a:r>
              <a:rPr lang="ar-EG" sz="2400" dirty="0" err="1"/>
              <a:t>أندريس</a:t>
            </a:r>
            <a:r>
              <a:rPr lang="ar-EG" sz="2400" dirty="0"/>
              <a:t>، متهمًا </a:t>
            </a:r>
            <a:r>
              <a:rPr lang="ar-EG" sz="2400" dirty="0" err="1"/>
              <a:t>كونكرير</a:t>
            </a:r>
            <a:r>
              <a:rPr lang="ar-EG" sz="2400" dirty="0"/>
              <a:t> بالتصرف بطريقة غير أخلاقية، وطالب الشركة </a:t>
            </a:r>
            <a:r>
              <a:rPr lang="ar-EG" sz="2400" baseline="0" dirty="0"/>
              <a:t>بإعادة </a:t>
            </a:r>
            <a:r>
              <a:rPr lang="ar-EG" sz="2400" dirty="0"/>
              <a:t>تعيين فرانسيسكو والاعتراف باتحاد "العمل الجماعي" كنقابة رسمية لهم.</a:t>
            </a:r>
            <a:r>
              <a:rPr lang="en-US" sz="2400" dirty="0"/>
              <a:t> </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12</a:t>
            </a:fld>
            <a:endParaRPr lang="en-GB"/>
          </a:p>
        </p:txBody>
      </p:sp>
    </p:spTree>
    <p:extLst>
      <p:ext uri="{BB962C8B-B14F-4D97-AF65-F5344CB8AC3E}">
        <p14:creationId xmlns:p14="http://schemas.microsoft.com/office/powerpoint/2010/main" val="1264024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إذن السؤال </a:t>
            </a:r>
            <a:r>
              <a:rPr lang="ar-EG" baseline="0" dirty="0"/>
              <a:t>موجه إلى الفصل</a:t>
            </a:r>
            <a:r>
              <a:rPr lang="ar-EG" sz="1200" b="0" dirty="0"/>
              <a:t>: ماذا ستفعل؟ هل:</a:t>
            </a:r>
          </a:p>
          <a:p>
            <a:pPr marL="0" lvl="0" indent="0">
              <a:buNone/>
            </a:pPr>
            <a:endParaRPr lang="en-US" sz="1200" dirty="0"/>
          </a:p>
          <a:p>
            <a:pPr marL="0" lvl="0" indent="0">
              <a:buNone/>
            </a:pPr>
            <a:r>
              <a:rPr lang="ar-EG" sz="1200" dirty="0"/>
              <a:t>1.</a:t>
            </a:r>
            <a:r>
              <a:rPr lang="en-US" sz="1200" dirty="0"/>
              <a:t> </a:t>
            </a:r>
            <a:r>
              <a:rPr lang="ar-EG" sz="1200" dirty="0"/>
              <a:t>تغادر المكان؟</a:t>
            </a:r>
            <a:r>
              <a:rPr lang="en-US" sz="1200" dirty="0"/>
              <a:t> </a:t>
            </a:r>
            <a:r>
              <a:rPr lang="ar-EG" sz="1200" dirty="0"/>
              <a:t>تعود سيرًا إلى سيارتك، وتخبرهم أنهم يعرفون مكان مقابلتك في مكتبك ثم تنطلق بالسيارة؟</a:t>
            </a:r>
          </a:p>
          <a:p>
            <a:pPr marL="0" lvl="0" indent="0">
              <a:buNone/>
            </a:pPr>
            <a:r>
              <a:rPr lang="ar-EG" sz="1200" dirty="0"/>
              <a:t>2.</a:t>
            </a:r>
            <a:r>
              <a:rPr lang="en-US" sz="1200" dirty="0"/>
              <a:t> </a:t>
            </a:r>
            <a:r>
              <a:rPr lang="ar-EG" sz="1200" dirty="0"/>
              <a:t>تتصل بالشرطة وتخبرهم أنك تتعرض للترهيب من قِبل مجرمين؟</a:t>
            </a:r>
          </a:p>
          <a:p>
            <a:pPr marL="0" lvl="0" indent="0">
              <a:buNone/>
            </a:pPr>
            <a:r>
              <a:rPr lang="ar-EG" sz="1200" dirty="0"/>
              <a:t>3.</a:t>
            </a:r>
            <a:r>
              <a:rPr lang="en-US" sz="1200" dirty="0"/>
              <a:t> </a:t>
            </a:r>
            <a:r>
              <a:rPr lang="ar-EG" sz="1200" dirty="0"/>
              <a:t>تعيد توظيف فرانسيسكو وتعترف باتحاد "العمل الجماعي" كنقابتكم الرسمية؟</a:t>
            </a:r>
            <a:r>
              <a:rPr lang="en-US" sz="1200" dirty="0"/>
              <a:t> </a:t>
            </a:r>
          </a:p>
          <a:p>
            <a:pPr marL="0" lvl="0" indent="0">
              <a:buNone/>
            </a:pPr>
            <a:r>
              <a:rPr lang="ar-EG" sz="1200" dirty="0"/>
              <a:t>4.</a:t>
            </a:r>
            <a:r>
              <a:rPr lang="en-US" sz="1200" dirty="0"/>
              <a:t> </a:t>
            </a:r>
            <a:r>
              <a:rPr lang="ar-EG" sz="1200" dirty="0"/>
              <a:t>تعيد توظيف فرانسيسكو فقط؟</a:t>
            </a:r>
            <a:r>
              <a:rPr lang="en-US" sz="1200" dirty="0"/>
              <a:t> </a:t>
            </a:r>
            <a:r>
              <a:rPr lang="ar-EG" sz="1200" dirty="0"/>
              <a:t>تعترف فقط باتحاد "العمل الجماعي" باعتباره نقابتكم الرسمية؟</a:t>
            </a:r>
          </a:p>
          <a:p>
            <a:pPr marL="0" lvl="0" indent="0">
              <a:buNone/>
            </a:pPr>
            <a:r>
              <a:rPr lang="ar-EG" sz="1200" dirty="0"/>
              <a:t>5.</a:t>
            </a:r>
            <a:r>
              <a:rPr lang="en-US" sz="1200" dirty="0"/>
              <a:t> </a:t>
            </a:r>
            <a:r>
              <a:rPr lang="ar-EG" sz="1200" dirty="0"/>
              <a:t>تقول إنك ستفعل أيًا من هذين الأمرين فقط إذا وافق اتحاد "العمل الجماعي" على وقف الإضراب الآن؟</a:t>
            </a:r>
          </a:p>
          <a:p>
            <a:pPr marL="0" lvl="0" indent="0">
              <a:buNone/>
            </a:pPr>
            <a:r>
              <a:rPr lang="ar-EG" sz="1200" dirty="0"/>
              <a:t>6.</a:t>
            </a:r>
            <a:r>
              <a:rPr lang="en-US" sz="1200" dirty="0"/>
              <a:t> </a:t>
            </a:r>
            <a:r>
              <a:rPr lang="ar-EG" sz="1200" dirty="0"/>
              <a:t>تتواصل مع اتحاد العمال في مصنع </a:t>
            </a:r>
            <a:r>
              <a:rPr lang="ar-EG" sz="1200" dirty="0" err="1"/>
              <a:t>كونكرير</a:t>
            </a:r>
            <a:r>
              <a:rPr lang="ar-EG" sz="1200" dirty="0"/>
              <a:t> الأول وتطلب مساعدتهم في إخراج </a:t>
            </a:r>
            <a:r>
              <a:rPr lang="ar-EG" sz="1200" baseline="0" dirty="0"/>
              <a:t>اتحاد "العمل الجماعي".</a:t>
            </a:r>
            <a:r>
              <a:rPr lang="en-US" sz="1200" baseline="0" dirty="0"/>
              <a:t> </a:t>
            </a:r>
            <a:r>
              <a:rPr lang="ar-EG" sz="1200" baseline="0" dirty="0"/>
              <a:t>في ظل هذا الموقف، ربما </a:t>
            </a:r>
            <a:r>
              <a:rPr lang="ar-EG" sz="1200" dirty="0"/>
              <a:t>لم يكن اتحاد العمال </a:t>
            </a:r>
            <a:r>
              <a:rPr lang="ar-EG" sz="1200" baseline="0" dirty="0"/>
              <a:t>سيئًا للغاية بعد كل شيء.</a:t>
            </a:r>
            <a:r>
              <a:rPr lang="en-US" sz="1200" baseline="0" dirty="0"/>
              <a:t> </a:t>
            </a:r>
            <a:r>
              <a:rPr lang="en-US" sz="1200" dirty="0"/>
              <a:t> </a:t>
            </a:r>
          </a:p>
          <a:p>
            <a:pPr marL="0" lvl="0" indent="0">
              <a:buNone/>
            </a:pPr>
            <a:r>
              <a:rPr lang="ar-EG" sz="1200" dirty="0"/>
              <a:t>7.</a:t>
            </a:r>
            <a:r>
              <a:rPr lang="en-US" sz="1200" dirty="0"/>
              <a:t> </a:t>
            </a:r>
            <a:r>
              <a:rPr lang="ar-EG" sz="1200" dirty="0"/>
              <a:t>تبدأ في التفاوض مع "الثور"؟</a:t>
            </a:r>
            <a:r>
              <a:rPr lang="en-US" sz="1200" dirty="0"/>
              <a:t> </a:t>
            </a:r>
            <a:r>
              <a:rPr lang="ar-EG" sz="1200" dirty="0"/>
              <a:t>إذا كانت الإجابة بنعم، فهل ستفعل ذلك علنًا أم على انفراد، بمفردك أم في مجموعات؟</a:t>
            </a:r>
          </a:p>
          <a:p>
            <a:pPr rtl="0" fontAlgn="t"/>
            <a:endParaRPr lang="en-US" sz="1200" kern="1200" baseline="0" dirty="0">
              <a:solidFill>
                <a:schemeClr val="tx1"/>
              </a:solidFill>
              <a:effectLst/>
              <a:latin typeface="+mn-lt"/>
              <a:ea typeface="+mn-ea"/>
              <a:cs typeface="+mn-cs"/>
            </a:endParaRPr>
          </a:p>
          <a:p>
            <a:pPr rtl="1" fontAlgn="t"/>
            <a:r>
              <a:rPr lang="ar-EG" sz="1200" dirty="0">
                <a:solidFill>
                  <a:schemeClr val="tx1"/>
                </a:solidFill>
                <a:latin typeface="+mn-lt"/>
                <a:ea typeface="+mn-ea"/>
                <a:cs typeface="+mn-cs"/>
              </a:rPr>
              <a:t>ما أريده هو أن يقوم كل منكم بتدوين إستراتيجيته المفضلة بهدوء على قطعة من الورق، دون التحدث مع بعضكم البعض.</a:t>
            </a:r>
            <a:r>
              <a:rPr lang="en-US" sz="1200" dirty="0">
                <a:solidFill>
                  <a:schemeClr val="tx1"/>
                </a:solidFill>
                <a:latin typeface="+mn-lt"/>
                <a:ea typeface="+mn-ea"/>
                <a:cs typeface="+mn-cs"/>
              </a:rPr>
              <a:t> </a:t>
            </a:r>
            <a:r>
              <a:rPr lang="ar-EG" sz="1200" dirty="0">
                <a:solidFill>
                  <a:schemeClr val="tx1"/>
                </a:solidFill>
                <a:latin typeface="+mn-lt"/>
                <a:ea typeface="+mn-ea"/>
                <a:cs typeface="+mn-cs"/>
              </a:rPr>
              <a:t>ثم سنتشارك كصف دراسي.[</a:t>
            </a:r>
            <a:r>
              <a:rPr lang="ar-EG" sz="1200" i="1" dirty="0">
                <a:solidFill>
                  <a:schemeClr val="tx1"/>
                </a:solidFill>
                <a:latin typeface="+mn-lt"/>
                <a:ea typeface="+mn-ea"/>
                <a:cs typeface="+mn-cs"/>
              </a:rPr>
              <a:t>يكتب الطلاب اختيارهم بهدوء</a:t>
            </a:r>
            <a:r>
              <a:rPr lang="ar-EG" sz="1200" dirty="0">
                <a:solidFill>
                  <a:schemeClr val="tx1"/>
                </a:solidFill>
                <a:latin typeface="+mn-lt"/>
                <a:ea typeface="+mn-ea"/>
                <a:cs typeface="+mn-cs"/>
              </a:rPr>
              <a:t>].</a:t>
            </a:r>
            <a:r>
              <a:rPr lang="en-US" sz="1200" baseline="0" dirty="0">
                <a:solidFill>
                  <a:schemeClr val="tx1"/>
                </a:solidFill>
                <a:latin typeface="+mn-lt"/>
                <a:ea typeface="+mn-ea"/>
                <a:cs typeface="+mn-cs"/>
              </a:rPr>
              <a:t> </a:t>
            </a:r>
            <a:r>
              <a:rPr lang="ar-EG" sz="1200" dirty="0">
                <a:solidFill>
                  <a:schemeClr val="tx1"/>
                </a:solidFill>
                <a:latin typeface="+mn-lt"/>
                <a:ea typeface="+mn-ea"/>
                <a:cs typeface="+mn-cs"/>
              </a:rPr>
              <a:t>حسنًا، فلنُحصِ الأصوات!</a:t>
            </a:r>
            <a:r>
              <a:rPr lang="en-US" sz="1200" dirty="0">
                <a:solidFill>
                  <a:schemeClr val="tx1"/>
                </a:solidFill>
                <a:latin typeface="+mn-lt"/>
                <a:ea typeface="+mn-ea"/>
                <a:cs typeface="+mn-cs"/>
              </a:rPr>
              <a:t> </a:t>
            </a:r>
            <a:r>
              <a:rPr lang="ar-EG" sz="1200" dirty="0">
                <a:solidFill>
                  <a:schemeClr val="tx1"/>
                </a:solidFill>
                <a:latin typeface="+mn-lt"/>
                <a:ea typeface="+mn-ea"/>
                <a:cs typeface="+mn-cs"/>
              </a:rPr>
              <a:t>من خلال رفع الأيدي، </a:t>
            </a:r>
            <a:r>
              <a:rPr lang="ar-EG" sz="1200" baseline="0" dirty="0">
                <a:solidFill>
                  <a:schemeClr val="tx1"/>
                </a:solidFill>
                <a:latin typeface="+mn-lt"/>
                <a:ea typeface="+mn-ea"/>
                <a:cs typeface="+mn-cs"/>
              </a:rPr>
              <a:t>من </a:t>
            </a:r>
            <a:r>
              <a:rPr lang="ar-EG" sz="1200" dirty="0">
                <a:solidFill>
                  <a:schemeClr val="tx1"/>
                </a:solidFill>
                <a:latin typeface="+mn-lt"/>
                <a:ea typeface="+mn-ea"/>
                <a:cs typeface="+mn-cs"/>
              </a:rPr>
              <a:t>اختار الخيار الأول؟</a:t>
            </a:r>
            <a:r>
              <a:rPr lang="en-US" sz="1200" dirty="0">
                <a:solidFill>
                  <a:schemeClr val="tx1"/>
                </a:solidFill>
                <a:latin typeface="+mn-lt"/>
                <a:ea typeface="+mn-ea"/>
                <a:cs typeface="+mn-cs"/>
              </a:rPr>
              <a:t> </a:t>
            </a:r>
            <a:r>
              <a:rPr lang="ar-EG" sz="1200" dirty="0">
                <a:solidFill>
                  <a:schemeClr val="tx1"/>
                </a:solidFill>
                <a:latin typeface="+mn-lt"/>
                <a:ea typeface="+mn-ea"/>
                <a:cs typeface="+mn-cs"/>
              </a:rPr>
              <a:t>الثاني؟</a:t>
            </a:r>
            <a:r>
              <a:rPr lang="en-US" sz="1200" dirty="0">
                <a:solidFill>
                  <a:schemeClr val="tx1"/>
                </a:solidFill>
                <a:latin typeface="+mn-lt"/>
                <a:ea typeface="+mn-ea"/>
                <a:cs typeface="+mn-cs"/>
              </a:rPr>
              <a:t> </a:t>
            </a:r>
            <a:r>
              <a:rPr lang="ar-EG" sz="1200" dirty="0">
                <a:solidFill>
                  <a:schemeClr val="tx1"/>
                </a:solidFill>
                <a:latin typeface="+mn-lt"/>
                <a:ea typeface="+mn-ea"/>
                <a:cs typeface="+mn-cs"/>
              </a:rPr>
              <a:t>الثالث؟</a:t>
            </a:r>
            <a:r>
              <a:rPr lang="en-US" sz="1200" dirty="0">
                <a:solidFill>
                  <a:schemeClr val="tx1"/>
                </a:solidFill>
                <a:latin typeface="+mn-lt"/>
                <a:ea typeface="+mn-ea"/>
                <a:cs typeface="+mn-cs"/>
              </a:rPr>
              <a:t> </a:t>
            </a:r>
            <a:r>
              <a:rPr lang="ar-EG" sz="1200" dirty="0">
                <a:solidFill>
                  <a:schemeClr val="tx1"/>
                </a:solidFill>
                <a:latin typeface="+mn-lt"/>
                <a:ea typeface="+mn-ea"/>
                <a:cs typeface="+mn-cs"/>
              </a:rPr>
              <a:t>الرابع؟</a:t>
            </a:r>
            <a:r>
              <a:rPr lang="en-US" sz="1200" dirty="0">
                <a:solidFill>
                  <a:schemeClr val="tx1"/>
                </a:solidFill>
                <a:latin typeface="+mn-lt"/>
                <a:ea typeface="+mn-ea"/>
                <a:cs typeface="+mn-cs"/>
              </a:rPr>
              <a:t> </a:t>
            </a:r>
            <a:r>
              <a:rPr lang="ar-EG" sz="1200" dirty="0">
                <a:solidFill>
                  <a:schemeClr val="tx1"/>
                </a:solidFill>
                <a:latin typeface="+mn-lt"/>
                <a:ea typeface="+mn-ea"/>
                <a:cs typeface="+mn-cs"/>
              </a:rPr>
              <a:t>الخامس؟</a:t>
            </a:r>
            <a:r>
              <a:rPr lang="en-US" sz="1200" dirty="0">
                <a:solidFill>
                  <a:schemeClr val="tx1"/>
                </a:solidFill>
                <a:latin typeface="+mn-lt"/>
                <a:ea typeface="+mn-ea"/>
                <a:cs typeface="+mn-cs"/>
              </a:rPr>
              <a:t> </a:t>
            </a:r>
            <a:r>
              <a:rPr lang="ar-EG" sz="1200" dirty="0">
                <a:solidFill>
                  <a:schemeClr val="tx1"/>
                </a:solidFill>
                <a:latin typeface="+mn-lt"/>
                <a:ea typeface="+mn-ea"/>
                <a:cs typeface="+mn-cs"/>
              </a:rPr>
              <a:t>السادس؟</a:t>
            </a:r>
            <a:r>
              <a:rPr lang="en-US" sz="1200" dirty="0">
                <a:solidFill>
                  <a:schemeClr val="tx1"/>
                </a:solidFill>
                <a:latin typeface="+mn-lt"/>
                <a:ea typeface="+mn-ea"/>
                <a:cs typeface="+mn-cs"/>
              </a:rPr>
              <a:t> </a:t>
            </a:r>
            <a:r>
              <a:rPr lang="ar-EG" sz="1200" dirty="0">
                <a:solidFill>
                  <a:schemeClr val="tx1"/>
                </a:solidFill>
                <a:latin typeface="+mn-lt"/>
                <a:ea typeface="+mn-ea"/>
                <a:cs typeface="+mn-cs"/>
              </a:rPr>
              <a:t>السابع؟</a:t>
            </a:r>
            <a:r>
              <a:rPr lang="en-US" sz="1200" dirty="0">
                <a:solidFill>
                  <a:schemeClr val="tx1"/>
                </a:solidFill>
                <a:latin typeface="+mn-lt"/>
                <a:ea typeface="+mn-ea"/>
                <a:cs typeface="+mn-cs"/>
              </a:rPr>
              <a:t> </a:t>
            </a:r>
            <a:r>
              <a:rPr lang="ar-EG" sz="1200" dirty="0">
                <a:solidFill>
                  <a:schemeClr val="tx1"/>
                </a:solidFill>
                <a:latin typeface="+mn-lt"/>
                <a:ea typeface="+mn-ea"/>
                <a:cs typeface="+mn-cs"/>
              </a:rPr>
              <a:t>الثامن؟</a:t>
            </a:r>
            <a:r>
              <a:rPr lang="en-US" sz="1200" baseline="0" dirty="0">
                <a:solidFill>
                  <a:schemeClr val="tx1"/>
                </a:solidFill>
                <a:latin typeface="+mn-lt"/>
                <a:ea typeface="+mn-ea"/>
                <a:cs typeface="+mn-cs"/>
              </a:rPr>
              <a:t> </a:t>
            </a:r>
            <a:r>
              <a:rPr lang="ar-EG" sz="1200" dirty="0">
                <a:solidFill>
                  <a:schemeClr val="tx1"/>
                </a:solidFill>
                <a:latin typeface="+mn-lt"/>
                <a:ea typeface="+mn-ea"/>
                <a:cs typeface="+mn-cs"/>
              </a:rPr>
              <a:t>[</a:t>
            </a:r>
            <a:r>
              <a:rPr lang="ar-EG" sz="1200" i="1" dirty="0">
                <a:solidFill>
                  <a:schemeClr val="tx1"/>
                </a:solidFill>
                <a:latin typeface="+mn-lt"/>
                <a:ea typeface="+mn-ea"/>
                <a:cs typeface="+mn-cs"/>
              </a:rPr>
              <a:t>يرفع الطلاب أيديهم لكل خيار ويُحصي المُحاضر أصواتهم على لوحة رسم، أو سبورة بيضاء، أو سبورة سوداء</a:t>
            </a:r>
            <a:r>
              <a:rPr lang="ar-EG" sz="1200" i="0" baseline="0" dirty="0">
                <a:solidFill>
                  <a:schemeClr val="tx1"/>
                </a:solidFill>
                <a:latin typeface="+mn-lt"/>
                <a:ea typeface="+mn-ea"/>
                <a:cs typeface="+mn-cs"/>
              </a:rPr>
              <a:t>].</a:t>
            </a:r>
            <a:r>
              <a:rPr lang="en-US" sz="1200" i="0" baseline="0" dirty="0">
                <a:solidFill>
                  <a:schemeClr val="tx1"/>
                </a:solidFill>
                <a:latin typeface="+mn-lt"/>
                <a:ea typeface="+mn-ea"/>
                <a:cs typeface="+mn-cs"/>
              </a:rPr>
              <a:t> </a:t>
            </a:r>
          </a:p>
          <a:p>
            <a:pPr rtl="0" fontAlgn="t"/>
            <a:endParaRPr lang="en-US" sz="1200" i="0" kern="1200" baseline="0" dirty="0">
              <a:solidFill>
                <a:schemeClr val="tx1"/>
              </a:solidFill>
              <a:effectLst/>
              <a:latin typeface="+mn-lt"/>
              <a:ea typeface="+mn-ea"/>
              <a:cs typeface="+mn-cs"/>
            </a:endParaRPr>
          </a:p>
          <a:p>
            <a:pPr rtl="1" fontAlgn="t"/>
            <a:r>
              <a:rPr lang="ar-EG" sz="1200" i="0" baseline="0" dirty="0">
                <a:solidFill>
                  <a:schemeClr val="tx1"/>
                </a:solidFill>
                <a:latin typeface="+mn-lt"/>
                <a:ea typeface="+mn-ea"/>
                <a:cs typeface="+mn-cs"/>
              </a:rPr>
              <a:t>[</a:t>
            </a:r>
            <a:r>
              <a:rPr lang="ar-EG" sz="1200" i="1" baseline="0" dirty="0">
                <a:solidFill>
                  <a:schemeClr val="tx1"/>
                </a:solidFill>
                <a:latin typeface="+mn-lt"/>
                <a:ea typeface="+mn-ea"/>
                <a:cs typeface="+mn-cs"/>
              </a:rPr>
              <a:t>على سبيل المثال:</a:t>
            </a:r>
            <a:r>
              <a:rPr lang="en-US" sz="1200" i="1" baseline="0" dirty="0">
                <a:solidFill>
                  <a:schemeClr val="tx1"/>
                </a:solidFill>
                <a:latin typeface="+mn-lt"/>
                <a:ea typeface="+mn-ea"/>
                <a:cs typeface="+mn-cs"/>
              </a:rPr>
              <a:t> </a:t>
            </a:r>
          </a:p>
          <a:p>
            <a:pPr rtl="1" fontAlgn="t"/>
            <a:r>
              <a:rPr lang="ar-EG" sz="1200" i="1" baseline="0" dirty="0">
                <a:solidFill>
                  <a:schemeClr val="tx1"/>
                </a:solidFill>
                <a:latin typeface="+mn-lt"/>
                <a:ea typeface="+mn-ea"/>
                <a:cs typeface="+mn-cs"/>
              </a:rPr>
              <a:t>الخيار 1:</a:t>
            </a:r>
            <a:r>
              <a:rPr lang="en-US" sz="1200" i="1" baseline="0" dirty="0">
                <a:solidFill>
                  <a:schemeClr val="tx1"/>
                </a:solidFill>
                <a:latin typeface="+mn-lt"/>
                <a:ea typeface="+mn-ea"/>
                <a:cs typeface="+mn-cs"/>
              </a:rPr>
              <a:t> X</a:t>
            </a:r>
            <a:r>
              <a:rPr lang="ar-EG" sz="1200" i="1" baseline="0" dirty="0">
                <a:solidFill>
                  <a:schemeClr val="tx1"/>
                </a:solidFill>
                <a:latin typeface="+mn-lt"/>
                <a:ea typeface="+mn-ea"/>
                <a:cs typeface="+mn-cs"/>
              </a:rPr>
              <a:t> أصوات</a:t>
            </a:r>
          </a:p>
          <a:p>
            <a:pPr rtl="1" fontAlgn="t"/>
            <a:r>
              <a:rPr lang="ar-EG" sz="1200" i="1" baseline="0" dirty="0">
                <a:solidFill>
                  <a:schemeClr val="tx1"/>
                </a:solidFill>
                <a:latin typeface="+mn-lt"/>
                <a:ea typeface="+mn-ea"/>
                <a:cs typeface="+mn-cs"/>
              </a:rPr>
              <a:t>الخيار 2:</a:t>
            </a:r>
            <a:r>
              <a:rPr lang="en-US" sz="1200" i="1" baseline="0" dirty="0">
                <a:solidFill>
                  <a:schemeClr val="tx1"/>
                </a:solidFill>
                <a:latin typeface="+mn-lt"/>
                <a:ea typeface="+mn-ea"/>
                <a:cs typeface="+mn-cs"/>
              </a:rPr>
              <a:t> X</a:t>
            </a:r>
            <a:r>
              <a:rPr lang="ar-EG" sz="1200" i="1" baseline="0" dirty="0">
                <a:solidFill>
                  <a:schemeClr val="tx1"/>
                </a:solidFill>
                <a:latin typeface="+mn-lt"/>
                <a:ea typeface="+mn-ea"/>
                <a:cs typeface="+mn-cs"/>
              </a:rPr>
              <a:t> أصوات</a:t>
            </a:r>
          </a:p>
          <a:p>
            <a:pPr rtl="1" fontAlgn="t"/>
            <a:r>
              <a:rPr lang="ar-EG" sz="1200" i="1" baseline="0" dirty="0">
                <a:solidFill>
                  <a:schemeClr val="tx1"/>
                </a:solidFill>
                <a:latin typeface="+mn-lt"/>
                <a:ea typeface="+mn-ea"/>
                <a:cs typeface="+mn-cs"/>
              </a:rPr>
              <a:t>الخيار 3:</a:t>
            </a:r>
            <a:r>
              <a:rPr lang="en-US" sz="1200" i="1" baseline="0" dirty="0">
                <a:solidFill>
                  <a:schemeClr val="tx1"/>
                </a:solidFill>
                <a:latin typeface="+mn-lt"/>
                <a:ea typeface="+mn-ea"/>
                <a:cs typeface="+mn-cs"/>
              </a:rPr>
              <a:t> X</a:t>
            </a:r>
            <a:r>
              <a:rPr lang="ar-EG" sz="1200" i="1" baseline="0" dirty="0">
                <a:solidFill>
                  <a:schemeClr val="tx1"/>
                </a:solidFill>
                <a:latin typeface="+mn-lt"/>
                <a:ea typeface="+mn-ea"/>
                <a:cs typeface="+mn-cs"/>
              </a:rPr>
              <a:t> أصوات</a:t>
            </a:r>
          </a:p>
          <a:p>
            <a:pPr rtl="1" fontAlgn="t"/>
            <a:r>
              <a:rPr lang="ar-EG" sz="1200" i="1" baseline="0" dirty="0">
                <a:solidFill>
                  <a:schemeClr val="tx1"/>
                </a:solidFill>
                <a:latin typeface="+mn-lt"/>
                <a:ea typeface="+mn-ea"/>
                <a:cs typeface="+mn-cs"/>
              </a:rPr>
              <a:t>الخيار 4:</a:t>
            </a:r>
            <a:r>
              <a:rPr lang="en-US" sz="1200" i="1" baseline="0" dirty="0">
                <a:solidFill>
                  <a:schemeClr val="tx1"/>
                </a:solidFill>
                <a:latin typeface="+mn-lt"/>
                <a:ea typeface="+mn-ea"/>
                <a:cs typeface="+mn-cs"/>
              </a:rPr>
              <a:t> X</a:t>
            </a:r>
            <a:r>
              <a:rPr lang="ar-EG" sz="1200" i="1" baseline="0" dirty="0">
                <a:solidFill>
                  <a:schemeClr val="tx1"/>
                </a:solidFill>
                <a:latin typeface="+mn-lt"/>
                <a:ea typeface="+mn-ea"/>
                <a:cs typeface="+mn-cs"/>
              </a:rPr>
              <a:t> أصوات</a:t>
            </a:r>
          </a:p>
          <a:p>
            <a:pPr rtl="1" fontAlgn="t"/>
            <a:r>
              <a:rPr lang="ar-EG" sz="1200" i="1" baseline="0" dirty="0">
                <a:solidFill>
                  <a:schemeClr val="tx1"/>
                </a:solidFill>
                <a:latin typeface="+mn-lt"/>
                <a:ea typeface="+mn-ea"/>
                <a:cs typeface="+mn-cs"/>
              </a:rPr>
              <a:t>الخيار 5:</a:t>
            </a:r>
            <a:r>
              <a:rPr lang="en-US" sz="1200" i="1" baseline="0" dirty="0">
                <a:solidFill>
                  <a:schemeClr val="tx1"/>
                </a:solidFill>
                <a:latin typeface="+mn-lt"/>
                <a:ea typeface="+mn-ea"/>
                <a:cs typeface="+mn-cs"/>
              </a:rPr>
              <a:t> X</a:t>
            </a:r>
            <a:r>
              <a:rPr lang="ar-EG" sz="1200" i="1" baseline="0" dirty="0">
                <a:solidFill>
                  <a:schemeClr val="tx1"/>
                </a:solidFill>
                <a:latin typeface="+mn-lt"/>
                <a:ea typeface="+mn-ea"/>
                <a:cs typeface="+mn-cs"/>
              </a:rPr>
              <a:t> أصوات</a:t>
            </a:r>
          </a:p>
          <a:p>
            <a:pPr rtl="1" fontAlgn="t"/>
            <a:r>
              <a:rPr lang="ar-EG" sz="1200" i="1" baseline="0" dirty="0">
                <a:solidFill>
                  <a:schemeClr val="tx1"/>
                </a:solidFill>
                <a:latin typeface="+mn-lt"/>
                <a:ea typeface="+mn-ea"/>
                <a:cs typeface="+mn-cs"/>
              </a:rPr>
              <a:t>الخيار 6:</a:t>
            </a:r>
            <a:r>
              <a:rPr lang="en-US" sz="1200" i="1" baseline="0" dirty="0">
                <a:solidFill>
                  <a:schemeClr val="tx1"/>
                </a:solidFill>
                <a:latin typeface="+mn-lt"/>
                <a:ea typeface="+mn-ea"/>
                <a:cs typeface="+mn-cs"/>
              </a:rPr>
              <a:t> X</a:t>
            </a:r>
            <a:r>
              <a:rPr lang="ar-EG" sz="1200" i="1" baseline="0" dirty="0">
                <a:solidFill>
                  <a:schemeClr val="tx1"/>
                </a:solidFill>
                <a:latin typeface="+mn-lt"/>
                <a:ea typeface="+mn-ea"/>
                <a:cs typeface="+mn-cs"/>
              </a:rPr>
              <a:t> أصوات</a:t>
            </a:r>
          </a:p>
          <a:p>
            <a:pPr rtl="1" fontAlgn="t"/>
            <a:r>
              <a:rPr lang="ar-EG" sz="1200" i="1" baseline="0" dirty="0">
                <a:solidFill>
                  <a:schemeClr val="tx1"/>
                </a:solidFill>
                <a:latin typeface="+mn-lt"/>
                <a:ea typeface="+mn-ea"/>
                <a:cs typeface="+mn-cs"/>
              </a:rPr>
              <a:t>الخيار 7:</a:t>
            </a:r>
            <a:r>
              <a:rPr lang="en-US" sz="1200" i="1" baseline="0" dirty="0">
                <a:solidFill>
                  <a:schemeClr val="tx1"/>
                </a:solidFill>
                <a:latin typeface="+mn-lt"/>
                <a:ea typeface="+mn-ea"/>
                <a:cs typeface="+mn-cs"/>
              </a:rPr>
              <a:t> X</a:t>
            </a:r>
            <a:r>
              <a:rPr lang="ar-EG" sz="1200" i="1" baseline="0" dirty="0">
                <a:solidFill>
                  <a:schemeClr val="tx1"/>
                </a:solidFill>
                <a:latin typeface="+mn-lt"/>
                <a:ea typeface="+mn-ea"/>
                <a:cs typeface="+mn-cs"/>
              </a:rPr>
              <a:t> الأصوات </a:t>
            </a:r>
            <a:r>
              <a:rPr lang="ar-EG" sz="1200" i="0" baseline="0" dirty="0">
                <a:solidFill>
                  <a:schemeClr val="tx1"/>
                </a:solidFill>
                <a:latin typeface="+mn-lt"/>
                <a:ea typeface="+mn-ea"/>
                <a:cs typeface="+mn-cs"/>
              </a:rPr>
              <a:t>]</a:t>
            </a:r>
          </a:p>
          <a:p>
            <a:pPr rtl="0" fontAlgn="t"/>
            <a:endParaRPr lang="en-US" sz="1200" i="0" kern="1200" baseline="0" dirty="0">
              <a:solidFill>
                <a:schemeClr val="tx1"/>
              </a:solidFill>
              <a:effectLst/>
              <a:latin typeface="+mn-lt"/>
              <a:ea typeface="+mn-ea"/>
              <a:cs typeface="+mn-cs"/>
            </a:endParaRPr>
          </a:p>
          <a:p>
            <a:pPr marL="0" marR="0" lvl="0" indent="0" algn="r" defTabSz="914400" rtl="1" eaLnBrk="1" fontAlgn="t" latinLnBrk="0" hangingPunct="1">
              <a:lnSpc>
                <a:spcPct val="100000"/>
              </a:lnSpc>
              <a:spcBef>
                <a:spcPts val="0"/>
              </a:spcBef>
              <a:spcAft>
                <a:spcPts val="0"/>
              </a:spcAft>
              <a:buClrTx/>
              <a:buSzTx/>
              <a:buFontTx/>
              <a:buNone/>
              <a:tabLst/>
              <a:defRPr/>
            </a:pPr>
            <a:r>
              <a:rPr lang="ar-EG" sz="1200" i="0" baseline="0" dirty="0">
                <a:solidFill>
                  <a:schemeClr val="tx1"/>
                </a:solidFill>
                <a:latin typeface="+mn-lt"/>
                <a:ea typeface="+mn-ea"/>
                <a:cs typeface="+mn-cs"/>
              </a:rPr>
              <a:t>بالنسبة لأولئك الذين اختاروا الخيار السابع، التفاوض مع الثور، هل تفضلون ذلك </a:t>
            </a:r>
            <a:r>
              <a:rPr lang="ar-EG" sz="1200" dirty="0"/>
              <a:t>علنًا أم سرًا؟</a:t>
            </a:r>
            <a:r>
              <a:rPr lang="en-US" sz="1200" dirty="0"/>
              <a:t> </a:t>
            </a:r>
            <a:r>
              <a:rPr lang="ar-EG" sz="1200" dirty="0"/>
              <a:t>بمفردك أم في مجموعات؟</a:t>
            </a:r>
          </a:p>
          <a:p>
            <a:pPr rtl="0" fontAlgn="t"/>
            <a:endParaRPr lang="en-US" sz="1200" i="0" kern="1200" baseline="0" dirty="0">
              <a:solidFill>
                <a:schemeClr val="tx1"/>
              </a:solidFill>
              <a:effectLst/>
              <a:latin typeface="+mn-lt"/>
              <a:ea typeface="+mn-ea"/>
              <a:cs typeface="+mn-cs"/>
            </a:endParaRPr>
          </a:p>
          <a:p>
            <a:pPr rtl="1" fontAlgn="t"/>
            <a:r>
              <a:rPr lang="ar-EG" sz="1200" dirty="0">
                <a:solidFill>
                  <a:schemeClr val="tx1"/>
                </a:solidFill>
                <a:latin typeface="+mn-lt"/>
                <a:ea typeface="+mn-ea"/>
                <a:cs typeface="+mn-cs"/>
              </a:rPr>
              <a:t>[ </a:t>
            </a:r>
            <a:r>
              <a:rPr lang="ar-EG" sz="1200" i="1" dirty="0">
                <a:solidFill>
                  <a:schemeClr val="tx1"/>
                </a:solidFill>
                <a:latin typeface="+mn-lt"/>
                <a:ea typeface="+mn-ea"/>
                <a:cs typeface="+mn-cs"/>
              </a:rPr>
              <a:t>يرفع الطلاب أيديهم لكل خيار فرعي ويقوم المُحاضر بجمع أصواتهم على لوحة رسم، أو سبورة بيضاء، أو سبورة سوداء </a:t>
            </a:r>
            <a:r>
              <a:rPr lang="ar-EG" sz="1200" i="0" baseline="0" dirty="0">
                <a:solidFill>
                  <a:schemeClr val="tx1"/>
                </a:solidFill>
                <a:latin typeface="+mn-lt"/>
                <a:ea typeface="+mn-ea"/>
                <a:cs typeface="+mn-cs"/>
              </a:rPr>
              <a:t>].</a:t>
            </a:r>
            <a:r>
              <a:rPr lang="en-US" sz="1200" i="0" baseline="0" dirty="0">
                <a:solidFill>
                  <a:schemeClr val="tx1"/>
                </a:solidFill>
                <a:latin typeface="+mn-lt"/>
                <a:ea typeface="+mn-ea"/>
                <a:cs typeface="+mn-cs"/>
              </a:rPr>
              <a:t> </a:t>
            </a:r>
          </a:p>
          <a:p>
            <a:endParaRPr lang="en-US" dirty="0"/>
          </a:p>
          <a:p>
            <a:pPr rtl="1" fontAlgn="t"/>
            <a:r>
              <a:rPr lang="ar-EG" sz="1200" i="0" baseline="0" dirty="0">
                <a:solidFill>
                  <a:schemeClr val="tx1"/>
                </a:solidFill>
                <a:latin typeface="+mn-lt"/>
                <a:ea typeface="+mn-ea"/>
                <a:cs typeface="+mn-cs"/>
              </a:rPr>
              <a:t>[</a:t>
            </a:r>
            <a:r>
              <a:rPr lang="ar-EG" sz="1200" i="1" baseline="0" dirty="0">
                <a:solidFill>
                  <a:schemeClr val="tx1"/>
                </a:solidFill>
                <a:latin typeface="+mn-lt"/>
                <a:ea typeface="+mn-ea"/>
                <a:cs typeface="+mn-cs"/>
              </a:rPr>
              <a:t>على سبيل المثال:</a:t>
            </a:r>
            <a:r>
              <a:rPr lang="en-US" sz="1200" i="1" baseline="0" dirty="0">
                <a:solidFill>
                  <a:schemeClr val="tx1"/>
                </a:solidFill>
                <a:latin typeface="+mn-lt"/>
                <a:ea typeface="+mn-ea"/>
                <a:cs typeface="+mn-cs"/>
              </a:rPr>
              <a:t> </a:t>
            </a:r>
          </a:p>
          <a:p>
            <a:pPr rtl="1" fontAlgn="t"/>
            <a:r>
              <a:rPr lang="ar-EG" sz="1200" i="1" baseline="0" dirty="0">
                <a:solidFill>
                  <a:schemeClr val="tx1"/>
                </a:solidFill>
                <a:latin typeface="+mn-lt"/>
                <a:ea typeface="+mn-ea"/>
                <a:cs typeface="+mn-cs"/>
              </a:rPr>
              <a:t>الخيار 7:</a:t>
            </a:r>
            <a:r>
              <a:rPr lang="en-US" sz="1200" i="1" baseline="0" dirty="0">
                <a:solidFill>
                  <a:schemeClr val="tx1"/>
                </a:solidFill>
                <a:latin typeface="+mn-lt"/>
                <a:ea typeface="+mn-ea"/>
                <a:cs typeface="+mn-cs"/>
              </a:rPr>
              <a:t> </a:t>
            </a:r>
            <a:r>
              <a:rPr lang="ar-EG" sz="1200" i="1" baseline="0" dirty="0">
                <a:solidFill>
                  <a:schemeClr val="tx1"/>
                </a:solidFill>
                <a:latin typeface="+mn-lt"/>
                <a:ea typeface="+mn-ea"/>
                <a:cs typeface="+mn-cs"/>
              </a:rPr>
              <a:t>بشكل علني:</a:t>
            </a:r>
            <a:r>
              <a:rPr lang="en-US" sz="1200" i="1" baseline="0" dirty="0">
                <a:solidFill>
                  <a:schemeClr val="tx1"/>
                </a:solidFill>
                <a:latin typeface="+mn-lt"/>
                <a:ea typeface="+mn-ea"/>
                <a:cs typeface="+mn-cs"/>
              </a:rPr>
              <a:t> X</a:t>
            </a:r>
            <a:r>
              <a:rPr lang="ar-EG" sz="1200" i="1" baseline="0" dirty="0">
                <a:solidFill>
                  <a:schemeClr val="tx1"/>
                </a:solidFill>
                <a:latin typeface="+mn-lt"/>
                <a:ea typeface="+mn-ea"/>
                <a:cs typeface="+mn-cs"/>
              </a:rPr>
              <a:t> أصوات</a:t>
            </a:r>
          </a:p>
          <a:p>
            <a:pPr rtl="1" fontAlgn="t"/>
            <a:r>
              <a:rPr lang="ar-EG" sz="1200" i="1" baseline="0" dirty="0">
                <a:solidFill>
                  <a:schemeClr val="tx1"/>
                </a:solidFill>
                <a:latin typeface="+mn-lt"/>
                <a:ea typeface="+mn-ea"/>
                <a:cs typeface="+mn-cs"/>
              </a:rPr>
              <a:t>               على انفراد:</a:t>
            </a:r>
            <a:r>
              <a:rPr lang="en-US" sz="1200" i="1" baseline="0" dirty="0">
                <a:solidFill>
                  <a:schemeClr val="tx1"/>
                </a:solidFill>
                <a:latin typeface="+mn-lt"/>
                <a:ea typeface="+mn-ea"/>
                <a:cs typeface="+mn-cs"/>
              </a:rPr>
              <a:t> X</a:t>
            </a:r>
            <a:r>
              <a:rPr lang="ar-EG" sz="1200" i="1" baseline="0" dirty="0">
                <a:solidFill>
                  <a:schemeClr val="tx1"/>
                </a:solidFill>
                <a:latin typeface="+mn-lt"/>
                <a:ea typeface="+mn-ea"/>
                <a:cs typeface="+mn-cs"/>
              </a:rPr>
              <a:t> أصوات</a:t>
            </a:r>
          </a:p>
          <a:p>
            <a:r>
              <a:rPr lang="ar-EG" i="1" baseline="0" dirty="0"/>
              <a:t>               بمفردك:</a:t>
            </a:r>
            <a:r>
              <a:rPr lang="ar-EG" sz="1200" i="1" baseline="0" dirty="0">
                <a:solidFill>
                  <a:schemeClr val="tx1"/>
                </a:solidFill>
                <a:latin typeface="+mn-lt"/>
                <a:ea typeface="+mn-ea"/>
                <a:cs typeface="+mn-cs"/>
              </a:rPr>
              <a:t> </a:t>
            </a:r>
            <a:r>
              <a:rPr lang="en-US" sz="1200" i="1" baseline="0" dirty="0">
                <a:solidFill>
                  <a:schemeClr val="tx1"/>
                </a:solidFill>
                <a:latin typeface="+mn-lt"/>
                <a:ea typeface="+mn-ea"/>
                <a:cs typeface="+mn-cs"/>
              </a:rPr>
              <a:t>X</a:t>
            </a:r>
            <a:r>
              <a:rPr lang="ar-EG" sz="1200" i="1" baseline="0" dirty="0">
                <a:solidFill>
                  <a:schemeClr val="tx1"/>
                </a:solidFill>
                <a:latin typeface="+mn-lt"/>
                <a:ea typeface="+mn-ea"/>
                <a:cs typeface="+mn-cs"/>
              </a:rPr>
              <a:t> أصوات</a:t>
            </a:r>
          </a:p>
          <a:p>
            <a:r>
              <a:rPr lang="ar-EG" i="1" baseline="0" dirty="0"/>
              <a:t>               في مجموعات:</a:t>
            </a:r>
            <a:r>
              <a:rPr lang="en-US" sz="1200" i="1" baseline="0" dirty="0">
                <a:solidFill>
                  <a:schemeClr val="tx1"/>
                </a:solidFill>
                <a:latin typeface="+mn-lt"/>
                <a:ea typeface="+mn-ea"/>
                <a:cs typeface="+mn-cs"/>
              </a:rPr>
              <a:t> X</a:t>
            </a:r>
            <a:r>
              <a:rPr lang="ar-EG" sz="1200" i="1" baseline="0" dirty="0">
                <a:solidFill>
                  <a:schemeClr val="tx1"/>
                </a:solidFill>
                <a:latin typeface="+mn-lt"/>
                <a:ea typeface="+mn-ea"/>
                <a:cs typeface="+mn-cs"/>
              </a:rPr>
              <a:t> الأصوات </a:t>
            </a:r>
            <a:r>
              <a:rPr lang="ar-EG" sz="1200" i="0" baseline="0" dirty="0">
                <a:solidFill>
                  <a:schemeClr val="tx1"/>
                </a:solidFill>
                <a:latin typeface="+mn-lt"/>
                <a:ea typeface="+mn-ea"/>
                <a:cs typeface="+mn-cs"/>
              </a:rPr>
              <a:t>]</a:t>
            </a:r>
          </a:p>
          <a:p>
            <a:endParaRPr lang="en-US" sz="1200" i="0" kern="1200" baseline="0" dirty="0">
              <a:solidFill>
                <a:schemeClr val="tx1"/>
              </a:solidFill>
              <a:effectLst/>
              <a:latin typeface="+mn-lt"/>
              <a:ea typeface="+mn-ea"/>
              <a:cs typeface="+mn-cs"/>
            </a:endParaRPr>
          </a:p>
          <a:p>
            <a:r>
              <a:rPr lang="ar-EG" i="0" dirty="0"/>
              <a:t>لماذا؟</a:t>
            </a:r>
            <a:r>
              <a:rPr lang="en-US" i="0" dirty="0"/>
              <a:t> </a:t>
            </a:r>
            <a:r>
              <a:rPr lang="ar-EG" i="0" dirty="0"/>
              <a:t>[ </a:t>
            </a:r>
            <a:r>
              <a:rPr lang="ar-EG" i="1" dirty="0"/>
              <a:t>يناقش الفصل </a:t>
            </a:r>
            <a:r>
              <a:rPr lang="ar-EG" i="0" dirty="0"/>
              <a:t>] لماذا قد يكون من الجيد التفاوض </a:t>
            </a:r>
            <a:r>
              <a:rPr lang="ar-EG" i="0" baseline="0" dirty="0"/>
              <a:t>مع "الثور" علنًا؟ على انفراد؟ بمفردك؟ في مجموعات؟ </a:t>
            </a:r>
            <a:r>
              <a:rPr lang="ar-EG" i="0" dirty="0"/>
              <a:t>[</a:t>
            </a:r>
            <a:r>
              <a:rPr lang="ar-EG" i="1" dirty="0"/>
              <a:t>يتناقش الفصل</a:t>
            </a:r>
            <a:r>
              <a:rPr lang="ar-EG" i="0" dirty="0"/>
              <a:t>].</a:t>
            </a:r>
            <a:r>
              <a:rPr lang="ar-EG" i="0" baseline="0" dirty="0"/>
              <a:t> من الناحية السياسية، هل يمكن "للثور" أن يكون لطيفًا مع </a:t>
            </a:r>
            <a:r>
              <a:rPr lang="ar-EG" i="0" baseline="0" dirty="0" err="1"/>
              <a:t>أندريس</a:t>
            </a:r>
            <a:r>
              <a:rPr lang="ar-EG" i="0" baseline="0" dirty="0"/>
              <a:t> في العلن أو أمام الآخرين؟</a:t>
            </a:r>
            <a:r>
              <a:rPr lang="en-US" i="0" baseline="0" dirty="0"/>
              <a:t> </a:t>
            </a:r>
            <a:r>
              <a:rPr lang="ar-EG" i="0" baseline="0" dirty="0"/>
              <a:t>[</a:t>
            </a:r>
            <a:r>
              <a:rPr lang="ar-EG" i="1" baseline="0" dirty="0"/>
              <a:t>يجيب الطلاب:</a:t>
            </a:r>
            <a:r>
              <a:rPr lang="en-US" i="1" baseline="0" dirty="0"/>
              <a:t> </a:t>
            </a:r>
            <a:r>
              <a:rPr lang="ar-EG" i="1" baseline="0" dirty="0"/>
              <a:t>لا</a:t>
            </a:r>
            <a:r>
              <a:rPr lang="ar-EG" i="0" baseline="0" dirty="0"/>
              <a:t>].</a:t>
            </a:r>
            <a:r>
              <a:rPr lang="en-US" i="0" baseline="0" dirty="0"/>
              <a:t> </a:t>
            </a:r>
          </a:p>
          <a:p>
            <a:endParaRPr lang="en-US" i="0" dirty="0"/>
          </a:p>
          <a:p>
            <a:endParaRPr lang="en-US" i="0" dirty="0"/>
          </a:p>
        </p:txBody>
      </p:sp>
      <p:sp>
        <p:nvSpPr>
          <p:cNvPr id="4" name="Slide Number Placeholder 3"/>
          <p:cNvSpPr>
            <a:spLocks noGrp="1"/>
          </p:cNvSpPr>
          <p:nvPr>
            <p:ph type="sldNum" sz="quarter" idx="10"/>
          </p:nvPr>
        </p:nvSpPr>
        <p:spPr/>
        <p:txBody>
          <a:bodyPr/>
          <a:lstStyle/>
          <a:p>
            <a:fld id="{7F3D1EF9-5CC1-4238-AAAD-E9DC1B1191CD}" type="slidenum">
              <a:rPr lang="en-GB" smtClean="0"/>
              <a:t>13</a:t>
            </a:fld>
            <a:endParaRPr lang="en-GB"/>
          </a:p>
        </p:txBody>
      </p:sp>
    </p:spTree>
    <p:extLst>
      <p:ext uri="{BB962C8B-B14F-4D97-AF65-F5344CB8AC3E}">
        <p14:creationId xmlns:p14="http://schemas.microsoft.com/office/powerpoint/2010/main" val="1426137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dirty="0"/>
              <a:t>قرر </a:t>
            </a:r>
            <a:r>
              <a:rPr lang="ar-EG" sz="1200" dirty="0" err="1"/>
              <a:t>أندريس</a:t>
            </a:r>
            <a:r>
              <a:rPr lang="ar-EG" sz="1200" dirty="0"/>
              <a:t> دعوة "الثور" للتفاوض على انفراد.</a:t>
            </a:r>
            <a:r>
              <a:rPr lang="en-US" sz="1200" baseline="0" dirty="0"/>
              <a:t> </a:t>
            </a:r>
            <a:r>
              <a:rPr lang="ar-EG" sz="1200" dirty="0"/>
              <a:t>في العلن، يتطلب دور "الثور" كزعيم لنقابة متشددة أن يتصرف بعدائية تجاه ممثلي الإدارة.</a:t>
            </a:r>
            <a:r>
              <a:rPr lang="en-US" sz="1200" dirty="0"/>
              <a:t> </a:t>
            </a:r>
            <a:r>
              <a:rPr lang="ar-EG" sz="1200" dirty="0"/>
              <a:t>أما في المحادثات الخاصة على انفراد، تبين أن "الثور" أكثر استعدادًا للمناقشة</a:t>
            </a:r>
            <a:r>
              <a:rPr lang="en-US" sz="1200" dirty="0"/>
              <a:t> </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14</a:t>
            </a:fld>
            <a:endParaRPr lang="en-GB"/>
          </a:p>
        </p:txBody>
      </p:sp>
    </p:spTree>
    <p:extLst>
      <p:ext uri="{BB962C8B-B14F-4D97-AF65-F5344CB8AC3E}">
        <p14:creationId xmlns:p14="http://schemas.microsoft.com/office/powerpoint/2010/main" val="1686625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سؤال </a:t>
            </a:r>
            <a:r>
              <a:rPr lang="ar-EG" baseline="0"/>
              <a:t>للفصل:</a:t>
            </a:r>
            <a:r>
              <a:rPr lang="en-US" baseline="0"/>
              <a:t> </a:t>
            </a:r>
            <a:r>
              <a:rPr lang="ar-EG" sz="1200" b="0"/>
              <a:t>برأيك، ما </a:t>
            </a:r>
            <a:r>
              <a:rPr lang="ar-EG" sz="1200" b="0" baseline="0"/>
              <a:t>الذي يسعى إليه "الثور"</a:t>
            </a:r>
            <a:r>
              <a:rPr lang="ar-EG" sz="1200" b="0"/>
              <a:t>؟ </a:t>
            </a:r>
          </a:p>
          <a:p>
            <a:pPr marL="0" lvl="0" indent="0">
              <a:buNone/>
            </a:pPr>
            <a:endParaRPr lang="en-US" sz="1200" dirty="0"/>
          </a:p>
          <a:p>
            <a:pPr marL="0" lvl="0" indent="0">
              <a:buNone/>
            </a:pPr>
            <a:r>
              <a:rPr lang="ar-EG" sz="1200"/>
              <a:t>1.</a:t>
            </a:r>
            <a:r>
              <a:rPr lang="en-US" sz="1200"/>
              <a:t> </a:t>
            </a:r>
            <a:r>
              <a:rPr lang="ar-EG" sz="1200"/>
              <a:t>هل تعتقد أن "الثور" مجرم يريد فقط السلطة والبقاء على هامش المجتمع ومساومة الإدارة؟</a:t>
            </a:r>
          </a:p>
          <a:p>
            <a:pPr lvl="0"/>
            <a:endParaRPr lang="en-US" sz="800" dirty="0"/>
          </a:p>
          <a:p>
            <a:pPr marL="0" lvl="0" indent="0">
              <a:buNone/>
            </a:pPr>
            <a:r>
              <a:rPr lang="ar-EG" sz="1200"/>
              <a:t>2.</a:t>
            </a:r>
            <a:r>
              <a:rPr lang="en-US" sz="1200"/>
              <a:t> </a:t>
            </a:r>
            <a:r>
              <a:rPr lang="ar-EG" sz="1200"/>
              <a:t>هل يمكن </a:t>
            </a:r>
            <a:r>
              <a:rPr lang="ar-EG" sz="1200" baseline="0"/>
              <a:t>أن يكون متشددًا مثيرًا للمشاكل؟</a:t>
            </a:r>
            <a:r>
              <a:rPr lang="en-US" sz="1200" baseline="0"/>
              <a:t> </a:t>
            </a:r>
            <a:r>
              <a:rPr lang="ar-EG" sz="1200" baseline="0"/>
              <a:t>ربما </a:t>
            </a:r>
            <a:r>
              <a:rPr lang="ar-EG" sz="1200"/>
              <a:t>يكون "الثور" يساريًّا مثيرًا للمشاكل، يكره الإدارة باعتبارها العدو الأكبر، وبغض النظر عما يفعله أندريس، سيظل </a:t>
            </a:r>
            <a:r>
              <a:rPr lang="ar-EG" sz="1200" baseline="0"/>
              <a:t>الثور </a:t>
            </a:r>
            <a:r>
              <a:rPr lang="ar-EG" sz="1200"/>
              <a:t>عدوه دائمًا.</a:t>
            </a:r>
            <a:r>
              <a:rPr lang="en-US" sz="1200"/>
              <a:t> </a:t>
            </a:r>
          </a:p>
          <a:p>
            <a:pPr lvl="0"/>
            <a:endParaRPr lang="en-US" sz="800" dirty="0"/>
          </a:p>
          <a:p>
            <a:pPr marL="0" lvl="0" indent="0">
              <a:buNone/>
            </a:pPr>
            <a:r>
              <a:rPr lang="ar-EG" sz="1200"/>
              <a:t>3.</a:t>
            </a:r>
            <a:r>
              <a:rPr lang="en-US" sz="1200"/>
              <a:t> </a:t>
            </a:r>
            <a:r>
              <a:rPr lang="ar-EG" sz="1200"/>
              <a:t>هل يمكن </a:t>
            </a:r>
            <a:r>
              <a:rPr lang="ar-EG" sz="1200" baseline="0"/>
              <a:t>أن يكون أيديولوجيًا؟</a:t>
            </a:r>
            <a:r>
              <a:rPr lang="en-US" sz="1200" baseline="0"/>
              <a:t> </a:t>
            </a:r>
            <a:r>
              <a:rPr lang="ar-EG" sz="1200" baseline="0"/>
              <a:t>ربما </a:t>
            </a:r>
            <a:r>
              <a:rPr lang="ar-EG" sz="1200"/>
              <a:t>يعتقد "الثور" حقًا أنه بعمله يتولى حماية العمال من الظلم من جانب الإدارة.</a:t>
            </a:r>
            <a:r>
              <a:rPr lang="en-US" sz="1200"/>
              <a:t> </a:t>
            </a:r>
          </a:p>
          <a:p>
            <a:pPr lvl="0"/>
            <a:endParaRPr lang="en-US" sz="800" dirty="0"/>
          </a:p>
          <a:p>
            <a:pPr marL="0" lvl="0" indent="0">
              <a:buNone/>
            </a:pPr>
            <a:r>
              <a:rPr lang="ar-EG" sz="1200"/>
              <a:t>4.</a:t>
            </a:r>
            <a:r>
              <a:rPr lang="en-US" sz="1200"/>
              <a:t> </a:t>
            </a:r>
            <a:r>
              <a:rPr lang="ar-EG" sz="1200"/>
              <a:t>هل تعتقد أن "الثور" يريد الحصول على الاعتراف، وتعزيز موقعه القيادي ومكانة نقابته، وحماية أصدقائه؟</a:t>
            </a:r>
          </a:p>
          <a:p>
            <a:pPr lvl="0"/>
            <a:endParaRPr lang="en-US" sz="800" dirty="0"/>
          </a:p>
          <a:p>
            <a:pPr marL="0" lvl="0" indent="0">
              <a:buNone/>
            </a:pPr>
            <a:r>
              <a:rPr lang="ar-EG" sz="1200"/>
              <a:t>5.</a:t>
            </a:r>
            <a:r>
              <a:rPr lang="en-US" sz="1200"/>
              <a:t> </a:t>
            </a:r>
            <a:r>
              <a:rPr lang="ar-EG" sz="1200"/>
              <a:t>ربما يريد "الثور" المال فقط، وربما رشوة كبيرة من أجل إنهاء الإضراب...</a:t>
            </a:r>
            <a:r>
              <a:rPr lang="en-US" sz="1200"/>
              <a:t> </a:t>
            </a:r>
          </a:p>
          <a:p>
            <a:pPr lvl="0"/>
            <a:endParaRPr lang="en-US" sz="800" dirty="0"/>
          </a:p>
          <a:p>
            <a:pPr marL="0" lvl="0" indent="0">
              <a:buNone/>
            </a:pPr>
            <a:r>
              <a:rPr lang="ar-EG" sz="1200"/>
              <a:t>6.</a:t>
            </a:r>
            <a:r>
              <a:rPr lang="en-US" sz="1200"/>
              <a:t> </a:t>
            </a:r>
            <a:r>
              <a:rPr lang="ar-EG" sz="1200"/>
              <a:t>أو ماذا لو كان </a:t>
            </a:r>
            <a:r>
              <a:rPr lang="ar-EG" sz="1200" baseline="0"/>
              <a:t>"الثور" هو الخائف؟</a:t>
            </a:r>
            <a:r>
              <a:rPr lang="en-US" sz="1200" baseline="0"/>
              <a:t> </a:t>
            </a:r>
            <a:r>
              <a:rPr lang="ar-EG" sz="1200" baseline="0"/>
              <a:t>ماذا لو </a:t>
            </a:r>
            <a:r>
              <a:rPr lang="ar-EG" sz="1200"/>
              <a:t>بدأ عملية لا يعرف حقًا كيف ينهيها ويحتاج الآن إلى إنقاذ ماء وجهه والظهور بمظهر المنتصر؟</a:t>
            </a:r>
          </a:p>
          <a:p>
            <a:pPr rtl="0" fontAlgn="t"/>
            <a:endParaRPr lang="en-US" sz="1200" kern="1200" dirty="0">
              <a:solidFill>
                <a:schemeClr val="tx1"/>
              </a:solidFill>
              <a:effectLst/>
              <a:latin typeface="+mn-lt"/>
              <a:ea typeface="+mn-ea"/>
              <a:cs typeface="+mn-cs"/>
            </a:endParaRPr>
          </a:p>
          <a:p>
            <a:pPr rtl="1" fontAlgn="t"/>
            <a:r>
              <a:rPr lang="ar-EG" sz="1200">
                <a:solidFill>
                  <a:schemeClr val="tx1"/>
                </a:solidFill>
                <a:latin typeface="+mn-lt"/>
                <a:ea typeface="+mn-ea"/>
                <a:cs typeface="+mn-cs"/>
              </a:rPr>
              <a:t>ما أريده هو أن يقوم كل منكم بهدوء بتدوين ما </a:t>
            </a:r>
            <a:r>
              <a:rPr lang="ar-EG" sz="1200" baseline="0">
                <a:solidFill>
                  <a:schemeClr val="tx1"/>
                </a:solidFill>
                <a:latin typeface="+mn-lt"/>
                <a:ea typeface="+mn-ea"/>
                <a:cs typeface="+mn-cs"/>
              </a:rPr>
              <a:t>يعتقد أنه المصلحة الأساسية للثور </a:t>
            </a:r>
            <a:r>
              <a:rPr lang="ar-EG" sz="1200" u="none">
                <a:solidFill>
                  <a:schemeClr val="tx1"/>
                </a:solidFill>
                <a:latin typeface="+mn-lt"/>
                <a:ea typeface="+mn-ea"/>
                <a:cs typeface="+mn-cs"/>
              </a:rPr>
              <a:t>. ثم سنتشارك كصف دراسي. [</a:t>
            </a:r>
            <a:r>
              <a:rPr lang="ar-EG" sz="1200" i="1" u="none">
                <a:solidFill>
                  <a:schemeClr val="tx1"/>
                </a:solidFill>
                <a:latin typeface="+mn-lt"/>
                <a:ea typeface="+mn-ea"/>
                <a:cs typeface="+mn-cs"/>
              </a:rPr>
              <a:t>يكتب الطلاب اختيارهم بهدوء</a:t>
            </a:r>
            <a:r>
              <a:rPr lang="ar-EG" sz="1200" u="none">
                <a:solidFill>
                  <a:schemeClr val="tx1"/>
                </a:solidFill>
                <a:latin typeface="+mn-lt"/>
                <a:ea typeface="+mn-ea"/>
                <a:cs typeface="+mn-cs"/>
              </a:rPr>
              <a:t>].</a:t>
            </a:r>
            <a:r>
              <a:rPr lang="en-US" sz="1200" u="none" baseline="0">
                <a:solidFill>
                  <a:schemeClr val="tx1"/>
                </a:solidFill>
                <a:latin typeface="+mn-lt"/>
                <a:ea typeface="+mn-ea"/>
                <a:cs typeface="+mn-cs"/>
              </a:rPr>
              <a:t> </a:t>
            </a:r>
            <a:r>
              <a:rPr lang="ar-EG" sz="1200">
                <a:solidFill>
                  <a:schemeClr val="tx1"/>
                </a:solidFill>
                <a:latin typeface="+mn-lt"/>
                <a:ea typeface="+mn-ea"/>
                <a:cs typeface="+mn-cs"/>
              </a:rPr>
              <a:t>حسنًا، فلنُحصِ الأصوات!</a:t>
            </a:r>
            <a:r>
              <a:rPr lang="en-US" sz="1200">
                <a:solidFill>
                  <a:schemeClr val="tx1"/>
                </a:solidFill>
                <a:latin typeface="+mn-lt"/>
                <a:ea typeface="+mn-ea"/>
                <a:cs typeface="+mn-cs"/>
              </a:rPr>
              <a:t> </a:t>
            </a:r>
            <a:r>
              <a:rPr lang="ar-EG" sz="1200">
                <a:solidFill>
                  <a:schemeClr val="tx1"/>
                </a:solidFill>
                <a:latin typeface="+mn-lt"/>
                <a:ea typeface="+mn-ea"/>
                <a:cs typeface="+mn-cs"/>
              </a:rPr>
              <a:t>من خلال رفع الأيدي، </a:t>
            </a:r>
            <a:r>
              <a:rPr lang="ar-EG" sz="1200" baseline="0">
                <a:solidFill>
                  <a:schemeClr val="tx1"/>
                </a:solidFill>
                <a:latin typeface="+mn-lt"/>
                <a:ea typeface="+mn-ea"/>
                <a:cs typeface="+mn-cs"/>
              </a:rPr>
              <a:t>من </a:t>
            </a:r>
            <a:r>
              <a:rPr lang="ar-EG" sz="1200">
                <a:solidFill>
                  <a:schemeClr val="tx1"/>
                </a:solidFill>
                <a:latin typeface="+mn-lt"/>
                <a:ea typeface="+mn-ea"/>
                <a:cs typeface="+mn-cs"/>
              </a:rPr>
              <a:t>اختار الخيار الأول؟</a:t>
            </a:r>
            <a:r>
              <a:rPr lang="en-US" sz="1200">
                <a:solidFill>
                  <a:schemeClr val="tx1"/>
                </a:solidFill>
                <a:latin typeface="+mn-lt"/>
                <a:ea typeface="+mn-ea"/>
                <a:cs typeface="+mn-cs"/>
              </a:rPr>
              <a:t> </a:t>
            </a:r>
            <a:r>
              <a:rPr lang="ar-EG" sz="1200">
                <a:solidFill>
                  <a:schemeClr val="tx1"/>
                </a:solidFill>
                <a:latin typeface="+mn-lt"/>
                <a:ea typeface="+mn-ea"/>
                <a:cs typeface="+mn-cs"/>
              </a:rPr>
              <a:t>الثاني؟</a:t>
            </a:r>
            <a:r>
              <a:rPr lang="en-US" sz="1200">
                <a:solidFill>
                  <a:schemeClr val="tx1"/>
                </a:solidFill>
                <a:latin typeface="+mn-lt"/>
                <a:ea typeface="+mn-ea"/>
                <a:cs typeface="+mn-cs"/>
              </a:rPr>
              <a:t> </a:t>
            </a:r>
            <a:r>
              <a:rPr lang="ar-EG" sz="1200">
                <a:solidFill>
                  <a:schemeClr val="tx1"/>
                </a:solidFill>
                <a:latin typeface="+mn-lt"/>
                <a:ea typeface="+mn-ea"/>
                <a:cs typeface="+mn-cs"/>
              </a:rPr>
              <a:t>الثالث؟</a:t>
            </a:r>
            <a:r>
              <a:rPr lang="en-US" sz="1200">
                <a:solidFill>
                  <a:schemeClr val="tx1"/>
                </a:solidFill>
                <a:latin typeface="+mn-lt"/>
                <a:ea typeface="+mn-ea"/>
                <a:cs typeface="+mn-cs"/>
              </a:rPr>
              <a:t> </a:t>
            </a:r>
            <a:r>
              <a:rPr lang="ar-EG" sz="1200">
                <a:solidFill>
                  <a:schemeClr val="tx1"/>
                </a:solidFill>
                <a:latin typeface="+mn-lt"/>
                <a:ea typeface="+mn-ea"/>
                <a:cs typeface="+mn-cs"/>
              </a:rPr>
              <a:t>الرابع؟</a:t>
            </a:r>
            <a:r>
              <a:rPr lang="en-US" sz="1200">
                <a:solidFill>
                  <a:schemeClr val="tx1"/>
                </a:solidFill>
                <a:latin typeface="+mn-lt"/>
                <a:ea typeface="+mn-ea"/>
                <a:cs typeface="+mn-cs"/>
              </a:rPr>
              <a:t> </a:t>
            </a:r>
            <a:r>
              <a:rPr lang="ar-EG" sz="1200">
                <a:solidFill>
                  <a:schemeClr val="tx1"/>
                </a:solidFill>
                <a:latin typeface="+mn-lt"/>
                <a:ea typeface="+mn-ea"/>
                <a:cs typeface="+mn-cs"/>
              </a:rPr>
              <a:t>الخامس؟</a:t>
            </a:r>
            <a:r>
              <a:rPr lang="en-US" sz="1200">
                <a:solidFill>
                  <a:schemeClr val="tx1"/>
                </a:solidFill>
                <a:latin typeface="+mn-lt"/>
                <a:ea typeface="+mn-ea"/>
                <a:cs typeface="+mn-cs"/>
              </a:rPr>
              <a:t> </a:t>
            </a:r>
            <a:r>
              <a:rPr lang="ar-EG" sz="1200">
                <a:solidFill>
                  <a:schemeClr val="tx1"/>
                </a:solidFill>
                <a:latin typeface="+mn-lt"/>
                <a:ea typeface="+mn-ea"/>
                <a:cs typeface="+mn-cs"/>
              </a:rPr>
              <a:t>السادس؟</a:t>
            </a:r>
            <a:r>
              <a:rPr lang="en-US" sz="1200">
                <a:solidFill>
                  <a:schemeClr val="tx1"/>
                </a:solidFill>
                <a:latin typeface="+mn-lt"/>
                <a:ea typeface="+mn-ea"/>
                <a:cs typeface="+mn-cs"/>
              </a:rPr>
              <a:t> </a:t>
            </a:r>
            <a:r>
              <a:rPr lang="ar-EG" sz="1200">
                <a:solidFill>
                  <a:schemeClr val="tx1"/>
                </a:solidFill>
                <a:latin typeface="+mn-lt"/>
                <a:ea typeface="+mn-ea"/>
                <a:cs typeface="+mn-cs"/>
              </a:rPr>
              <a:t>[</a:t>
            </a:r>
            <a:r>
              <a:rPr lang="ar-EG" sz="1200" i="1">
                <a:solidFill>
                  <a:schemeClr val="tx1"/>
                </a:solidFill>
                <a:latin typeface="+mn-lt"/>
                <a:ea typeface="+mn-ea"/>
                <a:cs typeface="+mn-cs"/>
              </a:rPr>
              <a:t>يرفع الطلاب أيديهم لكل خيار ويُحصي المُحاضر أصواتهم على لوحة رسم، أو سبورة بيضاء، أو سبورة سوداء</a:t>
            </a:r>
            <a:r>
              <a:rPr lang="ar-EG" sz="1200" i="0" baseline="0">
                <a:solidFill>
                  <a:schemeClr val="tx1"/>
                </a:solidFill>
                <a:latin typeface="+mn-lt"/>
                <a:ea typeface="+mn-ea"/>
                <a:cs typeface="+mn-cs"/>
              </a:rPr>
              <a:t>].</a:t>
            </a:r>
            <a:r>
              <a:rPr lang="en-US" sz="1200" i="0" baseline="0">
                <a:solidFill>
                  <a:schemeClr val="tx1"/>
                </a:solidFill>
                <a:latin typeface="+mn-lt"/>
                <a:ea typeface="+mn-ea"/>
                <a:cs typeface="+mn-cs"/>
              </a:rPr>
              <a:t> </a:t>
            </a:r>
          </a:p>
          <a:p>
            <a:pPr rtl="0" fontAlgn="t"/>
            <a:endParaRPr lang="en-US" sz="1200" i="0" kern="1200" baseline="0" dirty="0">
              <a:solidFill>
                <a:schemeClr val="tx1"/>
              </a:solidFill>
              <a:effectLst/>
              <a:latin typeface="+mn-lt"/>
              <a:ea typeface="+mn-ea"/>
              <a:cs typeface="+mn-cs"/>
            </a:endParaRPr>
          </a:p>
          <a:p>
            <a:pPr rtl="1" fontAlgn="t"/>
            <a:r>
              <a:rPr lang="ar-EG" sz="1200" i="0" baseline="0">
                <a:solidFill>
                  <a:schemeClr val="tx1"/>
                </a:solidFill>
                <a:latin typeface="+mn-lt"/>
                <a:ea typeface="+mn-ea"/>
                <a:cs typeface="+mn-cs"/>
              </a:rPr>
              <a:t>[</a:t>
            </a:r>
            <a:r>
              <a:rPr lang="ar-EG" sz="1200" i="1" baseline="0">
                <a:solidFill>
                  <a:schemeClr val="tx1"/>
                </a:solidFill>
                <a:latin typeface="+mn-lt"/>
                <a:ea typeface="+mn-ea"/>
                <a:cs typeface="+mn-cs"/>
              </a:rPr>
              <a:t>على سبيل المثال:</a:t>
            </a:r>
            <a:r>
              <a:rPr lang="en-US" sz="1200" i="1" baseline="0">
                <a:solidFill>
                  <a:schemeClr val="tx1"/>
                </a:solidFill>
                <a:latin typeface="+mn-lt"/>
                <a:ea typeface="+mn-ea"/>
                <a:cs typeface="+mn-cs"/>
              </a:rPr>
              <a:t> </a:t>
            </a:r>
          </a:p>
          <a:p>
            <a:pPr rtl="1" fontAlgn="t"/>
            <a:r>
              <a:rPr lang="ar-EG" sz="1200" i="1" baseline="0">
                <a:solidFill>
                  <a:schemeClr val="tx1"/>
                </a:solidFill>
                <a:latin typeface="+mn-lt"/>
                <a:ea typeface="+mn-ea"/>
                <a:cs typeface="+mn-cs"/>
              </a:rPr>
              <a:t>الخيار 1:</a:t>
            </a:r>
            <a:r>
              <a:rPr lang="en-US" sz="1200" i="1" baseline="0">
                <a:solidFill>
                  <a:schemeClr val="tx1"/>
                </a:solidFill>
                <a:latin typeface="+mn-lt"/>
                <a:ea typeface="+mn-ea"/>
                <a:cs typeface="+mn-cs"/>
              </a:rPr>
              <a:t> X</a:t>
            </a:r>
            <a:r>
              <a:rPr lang="ar-EG" sz="1200" i="1" baseline="0">
                <a:solidFill>
                  <a:schemeClr val="tx1"/>
                </a:solidFill>
                <a:latin typeface="+mn-lt"/>
                <a:ea typeface="+mn-ea"/>
                <a:cs typeface="+mn-cs"/>
              </a:rPr>
              <a:t> أصوات</a:t>
            </a:r>
          </a:p>
          <a:p>
            <a:pPr rtl="1" fontAlgn="t"/>
            <a:r>
              <a:rPr lang="ar-EG" sz="1200" i="1" baseline="0">
                <a:solidFill>
                  <a:schemeClr val="tx1"/>
                </a:solidFill>
                <a:latin typeface="+mn-lt"/>
                <a:ea typeface="+mn-ea"/>
                <a:cs typeface="+mn-cs"/>
              </a:rPr>
              <a:t>الخيار 2:</a:t>
            </a:r>
            <a:r>
              <a:rPr lang="en-US" sz="1200" i="1" baseline="0">
                <a:solidFill>
                  <a:schemeClr val="tx1"/>
                </a:solidFill>
                <a:latin typeface="+mn-lt"/>
                <a:ea typeface="+mn-ea"/>
                <a:cs typeface="+mn-cs"/>
              </a:rPr>
              <a:t> X</a:t>
            </a:r>
            <a:r>
              <a:rPr lang="ar-EG" sz="1200" i="1" baseline="0">
                <a:solidFill>
                  <a:schemeClr val="tx1"/>
                </a:solidFill>
                <a:latin typeface="+mn-lt"/>
                <a:ea typeface="+mn-ea"/>
                <a:cs typeface="+mn-cs"/>
              </a:rPr>
              <a:t> أصوات</a:t>
            </a:r>
          </a:p>
          <a:p>
            <a:pPr rtl="1" fontAlgn="t"/>
            <a:r>
              <a:rPr lang="ar-EG" sz="1200" i="1" baseline="0">
                <a:solidFill>
                  <a:schemeClr val="tx1"/>
                </a:solidFill>
                <a:latin typeface="+mn-lt"/>
                <a:ea typeface="+mn-ea"/>
                <a:cs typeface="+mn-cs"/>
              </a:rPr>
              <a:t>الخيار 3:</a:t>
            </a:r>
            <a:r>
              <a:rPr lang="en-US" sz="1200" i="1" baseline="0">
                <a:solidFill>
                  <a:schemeClr val="tx1"/>
                </a:solidFill>
                <a:latin typeface="+mn-lt"/>
                <a:ea typeface="+mn-ea"/>
                <a:cs typeface="+mn-cs"/>
              </a:rPr>
              <a:t> X</a:t>
            </a:r>
            <a:r>
              <a:rPr lang="ar-EG" sz="1200" i="1" baseline="0">
                <a:solidFill>
                  <a:schemeClr val="tx1"/>
                </a:solidFill>
                <a:latin typeface="+mn-lt"/>
                <a:ea typeface="+mn-ea"/>
                <a:cs typeface="+mn-cs"/>
              </a:rPr>
              <a:t> أصوات</a:t>
            </a:r>
          </a:p>
          <a:p>
            <a:pPr rtl="1" fontAlgn="t"/>
            <a:r>
              <a:rPr lang="ar-EG" sz="1200" i="1" baseline="0">
                <a:solidFill>
                  <a:schemeClr val="tx1"/>
                </a:solidFill>
                <a:latin typeface="+mn-lt"/>
                <a:ea typeface="+mn-ea"/>
                <a:cs typeface="+mn-cs"/>
              </a:rPr>
              <a:t>الخيار 4:</a:t>
            </a:r>
            <a:r>
              <a:rPr lang="en-US" sz="1200" i="1" baseline="0">
                <a:solidFill>
                  <a:schemeClr val="tx1"/>
                </a:solidFill>
                <a:latin typeface="+mn-lt"/>
                <a:ea typeface="+mn-ea"/>
                <a:cs typeface="+mn-cs"/>
              </a:rPr>
              <a:t> X</a:t>
            </a:r>
            <a:r>
              <a:rPr lang="ar-EG" sz="1200" i="1" baseline="0">
                <a:solidFill>
                  <a:schemeClr val="tx1"/>
                </a:solidFill>
                <a:latin typeface="+mn-lt"/>
                <a:ea typeface="+mn-ea"/>
                <a:cs typeface="+mn-cs"/>
              </a:rPr>
              <a:t> أصوات</a:t>
            </a:r>
          </a:p>
          <a:p>
            <a:pPr rtl="1" fontAlgn="t"/>
            <a:r>
              <a:rPr lang="ar-EG" sz="1200" i="1" baseline="0">
                <a:solidFill>
                  <a:schemeClr val="tx1"/>
                </a:solidFill>
                <a:latin typeface="+mn-lt"/>
                <a:ea typeface="+mn-ea"/>
                <a:cs typeface="+mn-cs"/>
              </a:rPr>
              <a:t>الخيار 5:</a:t>
            </a:r>
            <a:r>
              <a:rPr lang="en-US" sz="1200" i="1" baseline="0">
                <a:solidFill>
                  <a:schemeClr val="tx1"/>
                </a:solidFill>
                <a:latin typeface="+mn-lt"/>
                <a:ea typeface="+mn-ea"/>
                <a:cs typeface="+mn-cs"/>
              </a:rPr>
              <a:t> X</a:t>
            </a:r>
            <a:r>
              <a:rPr lang="ar-EG" sz="1200" i="1" baseline="0">
                <a:solidFill>
                  <a:schemeClr val="tx1"/>
                </a:solidFill>
                <a:latin typeface="+mn-lt"/>
                <a:ea typeface="+mn-ea"/>
                <a:cs typeface="+mn-cs"/>
              </a:rPr>
              <a:t> أصوات</a:t>
            </a:r>
          </a:p>
          <a:p>
            <a:pPr rtl="1" fontAlgn="t"/>
            <a:r>
              <a:rPr lang="ar-EG" sz="1200" i="1" baseline="0">
                <a:solidFill>
                  <a:schemeClr val="tx1"/>
                </a:solidFill>
                <a:latin typeface="+mn-lt"/>
                <a:ea typeface="+mn-ea"/>
                <a:cs typeface="+mn-cs"/>
              </a:rPr>
              <a:t>الخيار 6:</a:t>
            </a:r>
            <a:r>
              <a:rPr lang="en-US" sz="1200" i="1" baseline="0">
                <a:solidFill>
                  <a:schemeClr val="tx1"/>
                </a:solidFill>
                <a:latin typeface="+mn-lt"/>
                <a:ea typeface="+mn-ea"/>
                <a:cs typeface="+mn-cs"/>
              </a:rPr>
              <a:t> X</a:t>
            </a:r>
            <a:r>
              <a:rPr lang="ar-EG" sz="1200" i="1" baseline="0">
                <a:solidFill>
                  <a:schemeClr val="tx1"/>
                </a:solidFill>
                <a:latin typeface="+mn-lt"/>
                <a:ea typeface="+mn-ea"/>
                <a:cs typeface="+mn-cs"/>
              </a:rPr>
              <a:t> الأصوات </a:t>
            </a:r>
            <a:r>
              <a:rPr lang="ar-EG" sz="1200" i="0" baseline="0">
                <a:solidFill>
                  <a:schemeClr val="tx1"/>
                </a:solidFill>
                <a:latin typeface="+mn-lt"/>
                <a:ea typeface="+mn-ea"/>
                <a:cs typeface="+mn-cs"/>
              </a:rPr>
              <a:t>]</a:t>
            </a:r>
          </a:p>
          <a:p>
            <a:pPr rtl="0" fontAlgn="t"/>
            <a:endParaRPr lang="en-US" sz="1200" i="0" kern="1200" baseline="0" dirty="0">
              <a:solidFill>
                <a:schemeClr val="tx1"/>
              </a:solidFill>
              <a:effectLst/>
              <a:latin typeface="+mn-lt"/>
              <a:ea typeface="+mn-ea"/>
              <a:cs typeface="+mn-cs"/>
            </a:endParaRPr>
          </a:p>
          <a:p>
            <a:pPr rtl="1" fontAlgn="t"/>
            <a:r>
              <a:rPr lang="ar-EG" sz="1200" i="0" baseline="0">
                <a:solidFill>
                  <a:schemeClr val="tx1"/>
                </a:solidFill>
                <a:latin typeface="+mn-lt"/>
                <a:ea typeface="+mn-ea"/>
                <a:cs typeface="+mn-cs"/>
              </a:rPr>
              <a:t>لماذا تعتقد ذلك؟</a:t>
            </a:r>
            <a:r>
              <a:rPr lang="en-US" sz="1200" i="0" baseline="0">
                <a:solidFill>
                  <a:schemeClr val="tx1"/>
                </a:solidFill>
                <a:latin typeface="+mn-lt"/>
                <a:ea typeface="+mn-ea"/>
                <a:cs typeface="+mn-cs"/>
              </a:rPr>
              <a:t> </a:t>
            </a:r>
            <a:r>
              <a:rPr lang="ar-EG" sz="1200" i="0" baseline="0">
                <a:solidFill>
                  <a:schemeClr val="tx1"/>
                </a:solidFill>
                <a:latin typeface="+mn-lt"/>
                <a:ea typeface="+mn-ea"/>
                <a:cs typeface="+mn-cs"/>
              </a:rPr>
              <a:t>[</a:t>
            </a:r>
            <a:r>
              <a:rPr lang="ar-EG" sz="1200" i="1" baseline="0">
                <a:solidFill>
                  <a:schemeClr val="tx1"/>
                </a:solidFill>
                <a:latin typeface="+mn-lt"/>
                <a:ea typeface="+mn-ea"/>
                <a:cs typeface="+mn-cs"/>
              </a:rPr>
              <a:t>يتناقش الفصل</a:t>
            </a:r>
            <a:r>
              <a:rPr lang="ar-EG" sz="1200" i="0" baseline="0">
                <a:solidFill>
                  <a:schemeClr val="tx1"/>
                </a:solidFill>
                <a:latin typeface="+mn-lt"/>
                <a:ea typeface="+mn-ea"/>
                <a:cs typeface="+mn-cs"/>
              </a:rPr>
              <a:t>].</a:t>
            </a:r>
            <a:r>
              <a:rPr lang="en-US" sz="1200" i="0" baseline="0">
                <a:solidFill>
                  <a:schemeClr val="tx1"/>
                </a:solidFill>
                <a:latin typeface="+mn-lt"/>
                <a:ea typeface="+mn-ea"/>
                <a:cs typeface="+mn-cs"/>
              </a:rPr>
              <a:t> </a:t>
            </a:r>
          </a:p>
          <a:p>
            <a:pPr rtl="0" fontAlgn="t"/>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15</a:t>
            </a:fld>
            <a:endParaRPr lang="en-GB"/>
          </a:p>
        </p:txBody>
      </p:sp>
    </p:spTree>
    <p:extLst>
      <p:ext uri="{BB962C8B-B14F-4D97-AF65-F5344CB8AC3E}">
        <p14:creationId xmlns:p14="http://schemas.microsoft.com/office/powerpoint/2010/main" val="681361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2400" b="0"/>
              <a:t>تحدث مشكلة بين الوكيل - المدير عندما يستطيع شخص واحد (الوكيل) اتخاذ القرارات نيابة عن شخص آخر (المدير)، ولكن لديه مصالح أساسية مختلفة.</a:t>
            </a:r>
            <a:r>
              <a:rPr lang="en-US" sz="2400" b="0" baseline="0"/>
              <a:t> </a:t>
            </a:r>
          </a:p>
          <a:p>
            <a:endParaRPr lang="en-SG" sz="2400" dirty="0"/>
          </a:p>
          <a:p>
            <a:r>
              <a:rPr lang="ar-EG" sz="2400"/>
              <a:t>بعض الأمثلة. الوكلاء العقاريون يتركون منازلهم في السوق لفترة أطول كثيرًا من منازل عملائهم. لماذا؟ لأنهم يكسبون </a:t>
            </a:r>
            <a:r>
              <a:rPr lang="ar-EG" sz="2400" baseline="0"/>
              <a:t>عمولات أكبر وأسرع بهذه الطريقة، وبالتالي يبرمون الصفقات بسرعة.</a:t>
            </a:r>
            <a:r>
              <a:rPr lang="en-US" sz="2400" baseline="0"/>
              <a:t> </a:t>
            </a:r>
            <a:r>
              <a:rPr lang="ar-EG" sz="2400" baseline="0"/>
              <a:t>ومن الأمثلة </a:t>
            </a:r>
            <a:r>
              <a:rPr lang="ar-EG" sz="2400"/>
              <a:t>الأخرى أن الرؤساء التنفيذيين يبالغون في رواتبهم عندما يكون مجلس إدارتهم ضعيفًا.</a:t>
            </a:r>
            <a:r>
              <a:rPr lang="en-US" sz="2400"/>
              <a:t> </a:t>
            </a:r>
            <a:r>
              <a:rPr lang="ar-EG" sz="2400"/>
              <a:t>وهناك </a:t>
            </a:r>
            <a:r>
              <a:rPr lang="ar-EG" sz="2400" baseline="0"/>
              <a:t>مثال آخر شائع وهو المحامون، الذين قد يوصونك بمقاضاة أحد العملاء </a:t>
            </a:r>
            <a:r>
              <a:rPr lang="ar-EG" sz="1200"/>
              <a:t>لزيادة أتعابه، </a:t>
            </a:r>
            <a:r>
              <a:rPr lang="ar-EG" sz="1200" baseline="0"/>
              <a:t>حتى لو لم تكن هذه أفضل إستراتيجية لديك.</a:t>
            </a:r>
            <a:r>
              <a:rPr lang="en-US" sz="1200" baseline="0"/>
              <a:t> </a:t>
            </a:r>
          </a:p>
          <a:p>
            <a:endParaRPr lang="en-SG" sz="1200" baseline="0" dirty="0"/>
          </a:p>
          <a:p>
            <a:r>
              <a:rPr lang="ar-EG" sz="1200" baseline="0"/>
              <a:t>المراجع</a:t>
            </a:r>
            <a:br>
              <a:rPr lang="ar-EG" sz="1200"/>
            </a:br>
            <a:endParaRPr lang="ar-EG" sz="1200"/>
          </a:p>
          <a:p>
            <a:r>
              <a:rPr lang="en-US" sz="1200">
                <a:solidFill>
                  <a:schemeClr val="tx1"/>
                </a:solidFill>
                <a:latin typeface="+mn-lt"/>
                <a:ea typeface="+mn-ea"/>
                <a:cs typeface="+mn-cs"/>
              </a:rPr>
              <a:t>Rutherford, R., Springer, T. &amp; Yavas, A. (2005). Conflicts between principals and agents: evidence from residential brokerage. </a:t>
            </a:r>
            <a:r>
              <a:rPr lang="en-US" sz="1200" i="1">
                <a:solidFill>
                  <a:schemeClr val="tx1"/>
                </a:solidFill>
                <a:latin typeface="+mn-lt"/>
                <a:ea typeface="+mn-ea"/>
                <a:cs typeface="+mn-cs"/>
              </a:rPr>
              <a:t>Journal of Financial Economics, 76,</a:t>
            </a:r>
            <a:r>
              <a:rPr lang="en-US" sz="1200">
                <a:solidFill>
                  <a:schemeClr val="tx1"/>
                </a:solidFill>
                <a:latin typeface="+mn-lt"/>
                <a:ea typeface="+mn-ea"/>
                <a:cs typeface="+mn-cs"/>
              </a:rPr>
              <a:t> </a:t>
            </a:r>
            <a:r>
              <a:rPr lang="ar-EG" sz="1200">
                <a:solidFill>
                  <a:schemeClr val="tx1"/>
                </a:solidFill>
                <a:latin typeface="+mn-lt"/>
                <a:ea typeface="+mn-ea"/>
                <a:cs typeface="+mn-cs"/>
              </a:rPr>
              <a:t>627-665.</a:t>
            </a:r>
          </a:p>
          <a:p>
            <a:endParaRPr lang="en-SG" sz="1200" i="0" dirty="0"/>
          </a:p>
          <a:p>
            <a:r>
              <a:rPr lang="en-US" sz="1200">
                <a:solidFill>
                  <a:schemeClr val="tx1"/>
                </a:solidFill>
                <a:latin typeface="+mn-lt"/>
                <a:ea typeface="+mn-ea"/>
                <a:cs typeface="+mn-cs"/>
              </a:rPr>
              <a:t>Bertrand, M., &amp; Mullainathan, S. (2001). Are CEOs rewarded for luck? The ones without principals are. </a:t>
            </a:r>
            <a:r>
              <a:rPr lang="en-US" sz="1200" i="1">
                <a:solidFill>
                  <a:schemeClr val="tx1"/>
                </a:solidFill>
                <a:latin typeface="+mn-lt"/>
                <a:ea typeface="+mn-ea"/>
                <a:cs typeface="+mn-cs"/>
              </a:rPr>
              <a:t>Quarterly Journal of Economics, 116</a:t>
            </a:r>
            <a:r>
              <a:rPr lang="en-US" sz="1200">
                <a:solidFill>
                  <a:schemeClr val="tx1"/>
                </a:solidFill>
                <a:latin typeface="+mn-lt"/>
                <a:ea typeface="+mn-ea"/>
                <a:cs typeface="+mn-cs"/>
              </a:rPr>
              <a:t>, </a:t>
            </a:r>
            <a:r>
              <a:rPr lang="ar-EG" sz="1200">
                <a:solidFill>
                  <a:schemeClr val="tx1"/>
                </a:solidFill>
                <a:latin typeface="+mn-lt"/>
                <a:ea typeface="+mn-ea"/>
                <a:cs typeface="+mn-cs"/>
              </a:rPr>
              <a:t>901–932</a:t>
            </a:r>
          </a:p>
          <a:p>
            <a:r>
              <a:rPr lang="en-US"/>
              <a:t>http://m.qje.oxfordjournals.org/content/116/3/901.abstract</a:t>
            </a:r>
          </a:p>
          <a:p>
            <a:endParaRPr lang="en-SG" dirty="0">
              <a:effectLst/>
            </a:endParaRPr>
          </a:p>
        </p:txBody>
      </p:sp>
      <p:sp>
        <p:nvSpPr>
          <p:cNvPr id="4" name="Slide Number Placeholder 3"/>
          <p:cNvSpPr>
            <a:spLocks noGrp="1"/>
          </p:cNvSpPr>
          <p:nvPr>
            <p:ph type="sldNum" sz="quarter" idx="10"/>
          </p:nvPr>
        </p:nvSpPr>
        <p:spPr/>
        <p:txBody>
          <a:bodyPr/>
          <a:lstStyle/>
          <a:p>
            <a:fld id="{7F3D1EF9-5CC1-4238-AAAD-E9DC1B1191CD}" type="slidenum">
              <a:rPr lang="en-SG" smtClean="0"/>
              <a:t>16</a:t>
            </a:fld>
            <a:endParaRPr lang="en-SG"/>
          </a:p>
        </p:txBody>
      </p:sp>
    </p:spTree>
    <p:extLst>
      <p:ext uri="{BB962C8B-B14F-4D97-AF65-F5344CB8AC3E}">
        <p14:creationId xmlns:p14="http://schemas.microsoft.com/office/powerpoint/2010/main" val="2197768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a:t>هل يمكن أن تظهر مشكلة الوكيل والمدير عند التعامل مع اتحاد "العمل الجماعي"، متمثلة في شخصية "الثور"؟</a:t>
            </a:r>
            <a:r>
              <a:rPr lang="en-US" sz="1200"/>
              <a:t> </a:t>
            </a:r>
            <a:r>
              <a:rPr lang="ar-EG" sz="1200"/>
              <a:t>ما المصلحة الشخصية لـ"الثور"؟</a:t>
            </a:r>
            <a:r>
              <a:rPr lang="en-US" sz="1200"/>
              <a:t> </a:t>
            </a:r>
            <a:r>
              <a:rPr lang="ar-EG" sz="1200" baseline="0"/>
              <a:t>[</a:t>
            </a:r>
            <a:r>
              <a:rPr lang="ar-EG" sz="1200" i="1" baseline="0"/>
              <a:t>يجيب الطلاب</a:t>
            </a:r>
            <a:r>
              <a:rPr lang="ar-EG" sz="1200" baseline="0"/>
              <a:t>]. </a:t>
            </a:r>
          </a:p>
        </p:txBody>
      </p:sp>
      <p:sp>
        <p:nvSpPr>
          <p:cNvPr id="4" name="Slide Number Placeholder 3"/>
          <p:cNvSpPr>
            <a:spLocks noGrp="1"/>
          </p:cNvSpPr>
          <p:nvPr>
            <p:ph type="sldNum" sz="quarter" idx="10"/>
          </p:nvPr>
        </p:nvSpPr>
        <p:spPr/>
        <p:txBody>
          <a:bodyPr/>
          <a:lstStyle/>
          <a:p>
            <a:fld id="{7F3D1EF9-5CC1-4238-AAAD-E9DC1B1191CD}" type="slidenum">
              <a:rPr lang="en-GB" smtClean="0"/>
              <a:t>17</a:t>
            </a:fld>
            <a:endParaRPr lang="en-GB"/>
          </a:p>
        </p:txBody>
      </p:sp>
    </p:spTree>
    <p:extLst>
      <p:ext uri="{BB962C8B-B14F-4D97-AF65-F5344CB8AC3E}">
        <p14:creationId xmlns:p14="http://schemas.microsoft.com/office/powerpoint/2010/main" val="2068257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1200">
                <a:solidFill>
                  <a:schemeClr val="tx1"/>
                </a:solidFill>
                <a:latin typeface="+mn-lt"/>
                <a:ea typeface="+mn-ea"/>
                <a:cs typeface="+mn-cs"/>
              </a:rPr>
              <a:t>أدرك أندريس أن مصالح "الثور" كانت في كثير من الأحيان تختلف</a:t>
            </a:r>
            <a:r>
              <a:rPr lang="en-US" sz="1200" baseline="0">
                <a:solidFill>
                  <a:schemeClr val="tx1"/>
                </a:solidFill>
                <a:latin typeface="+mn-lt"/>
                <a:ea typeface="+mn-ea"/>
                <a:cs typeface="+mn-cs"/>
              </a:rPr>
              <a:t> </a:t>
            </a:r>
            <a:r>
              <a:rPr lang="ar-EG" sz="1200">
                <a:solidFill>
                  <a:schemeClr val="tx1"/>
                </a:solidFill>
                <a:latin typeface="+mn-lt"/>
                <a:ea typeface="+mn-ea"/>
                <a:cs typeface="+mn-cs"/>
              </a:rPr>
              <a:t>تمامًا عن النقابة التي يمثلها.</a:t>
            </a:r>
            <a:r>
              <a:rPr lang="en-US" sz="1200">
                <a:solidFill>
                  <a:schemeClr val="tx1"/>
                </a:solidFill>
                <a:latin typeface="+mn-lt"/>
                <a:ea typeface="+mn-ea"/>
                <a:cs typeface="+mn-cs"/>
              </a:rPr>
              <a:t> </a:t>
            </a:r>
            <a:r>
              <a:rPr lang="ar-EG" sz="1200">
                <a:solidFill>
                  <a:schemeClr val="tx1"/>
                </a:solidFill>
                <a:latin typeface="+mn-lt"/>
                <a:ea typeface="+mn-ea"/>
                <a:cs typeface="+mn-cs"/>
              </a:rPr>
              <a:t>لقد أراد أن يحصل على اعتراف الحكومة باتحاد "العمل الجماعي" وأن يتم الاعتراف به كزعيم رسمي له، وهو ما من شأنه أن يمنحه القوة وراتبًا أفضل بكثير من كونه زعيمًا لنقابة مهمشة وغير قانونية حاليًا.</a:t>
            </a:r>
            <a:r>
              <a:rPr lang="en-US" sz="1200">
                <a:solidFill>
                  <a:schemeClr val="tx1"/>
                </a:solidFill>
                <a:latin typeface="+mn-lt"/>
                <a:ea typeface="+mn-ea"/>
                <a:cs typeface="+mn-cs"/>
              </a:rPr>
              <a:t> </a:t>
            </a:r>
            <a:r>
              <a:rPr lang="ar-EG" sz="1200">
                <a:solidFill>
                  <a:schemeClr val="tx1"/>
                </a:solidFill>
                <a:latin typeface="+mn-lt"/>
                <a:ea typeface="+mn-ea"/>
                <a:cs typeface="+mn-cs"/>
              </a:rPr>
              <a:t>وكأي زعيم، كان "الثور" يريد رعاية مؤيديه السياسيين والقضاء على المعارضين داخل مؤسسته.</a:t>
            </a:r>
            <a:r>
              <a:rPr lang="en-US" sz="1200">
                <a:solidFill>
                  <a:schemeClr val="tx1"/>
                </a:solidFill>
                <a:latin typeface="+mn-lt"/>
                <a:ea typeface="+mn-ea"/>
                <a:cs typeface="+mn-cs"/>
              </a:rPr>
              <a:t> </a:t>
            </a:r>
            <a:r>
              <a:rPr lang="ar-EG" sz="1200">
                <a:solidFill>
                  <a:schemeClr val="tx1"/>
                </a:solidFill>
                <a:latin typeface="+mn-lt"/>
                <a:ea typeface="+mn-ea"/>
                <a:cs typeface="+mn-cs"/>
              </a:rPr>
              <a:t>ومع ذلك، كان "الثور" بحاجة أيضًا إلى صفقة مع كونكرير تسمح له بالظهور كأنه انتصر، وتجنب اللوم على المستوى الشخصي بسبب أي نتائج سلبية للعمال.</a:t>
            </a:r>
            <a:r>
              <a:rPr lang="en-US" sz="1200" baseline="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sz="1200"/>
              <a:t>هل هذه هي المصالح الأيديولوجية لنقابة "العمل الجماعي" المتشددة؟</a:t>
            </a:r>
            <a:r>
              <a:rPr lang="en-US" sz="1200"/>
              <a:t> </a:t>
            </a:r>
            <a:r>
              <a:rPr lang="ar-EG" sz="1200" baseline="0"/>
              <a:t>[</a:t>
            </a:r>
            <a:r>
              <a:rPr lang="ar-EG" sz="1200" i="1" baseline="0"/>
              <a:t>يجيب الطلاب</a:t>
            </a:r>
            <a:r>
              <a:rPr lang="ar-EG" sz="1200" baseline="0"/>
              <a:t>]. ليس تمامًا. في الأساس، يريد الثور "الغدر" بمؤسسته وإضفاء الشرعية عليها من أجل تأمين وضع أكثر راحة لنفسه.</a:t>
            </a:r>
            <a:r>
              <a:rPr lang="en-US" sz="1200" baseline="0"/>
              <a:t> </a:t>
            </a:r>
            <a:r>
              <a:rPr lang="ar-EG" sz="1200" baseline="0"/>
              <a:t>وهذا يتعارض مع الغرض الأيديولوجي لنقابة </a:t>
            </a:r>
            <a:r>
              <a:rPr lang="ar-EG" sz="1200">
                <a:solidFill>
                  <a:schemeClr val="tx1"/>
                </a:solidFill>
                <a:latin typeface="+mn-lt"/>
                <a:ea typeface="+mn-ea"/>
                <a:cs typeface="+mn-cs"/>
              </a:rPr>
              <a:t>العمل الجماعي.</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18</a:t>
            </a:fld>
            <a:endParaRPr lang="en-GB"/>
          </a:p>
        </p:txBody>
      </p:sp>
    </p:spTree>
    <p:extLst>
      <p:ext uri="{BB962C8B-B14F-4D97-AF65-F5344CB8AC3E}">
        <p14:creationId xmlns:p14="http://schemas.microsoft.com/office/powerpoint/2010/main" val="3336431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وهذا </a:t>
            </a:r>
            <a:r>
              <a:rPr lang="ar-EG" baseline="0"/>
              <a:t>هو الاقتراح الذي قدمه "الثور" إلى أندريس.</a:t>
            </a:r>
            <a:r>
              <a:rPr lang="en-US" baseline="0"/>
              <a:t> </a:t>
            </a:r>
            <a:r>
              <a:rPr lang="ar-EG" baseline="0"/>
              <a:t>فقد عرض إنهاء الإضراب، </a:t>
            </a:r>
            <a:r>
              <a:rPr lang="ar-EG" sz="1200"/>
              <a:t>وتقديم ضمانات بأن الموظفين سوف يؤدون عملهم، والسماح بتسريح العمال الذي يحتاجه أندريس والذي يمكنهم إلقاء اللوم فيه على </a:t>
            </a:r>
            <a:r>
              <a:rPr lang="ar-EG" sz="1200" baseline="0"/>
              <a:t>الحكومة.</a:t>
            </a:r>
            <a:r>
              <a:rPr lang="en-US" sz="1200" baseline="0"/>
              <a:t> </a:t>
            </a:r>
          </a:p>
          <a:p>
            <a:endParaRPr lang="en-US" baseline="0" dirty="0"/>
          </a:p>
          <a:p>
            <a:r>
              <a:rPr lang="ar-EG" baseline="0"/>
              <a:t>في المقابل، </a:t>
            </a:r>
            <a:r>
              <a:rPr lang="ar-EG" sz="1200"/>
              <a:t>يجب على أندريس إعادة توظيف فرانسيسكو،</a:t>
            </a:r>
            <a:r>
              <a:rPr lang="en-US" sz="1200" baseline="0"/>
              <a:t> </a:t>
            </a:r>
            <a:r>
              <a:rPr lang="ar-EG" sz="1200"/>
              <a:t>وتسجيل الموظفين في المصنع الثاني </a:t>
            </a:r>
            <a:r>
              <a:rPr lang="ar-EG" sz="1200" baseline="0"/>
              <a:t>في</a:t>
            </a:r>
            <a:r>
              <a:rPr lang="ar-EG" sz="1200"/>
              <a:t> اتحاد "العمل الجماعي"، ومساعدة اتحاد "العمل الجماعي" في الحصول على اعتراف الحكومة، والاعتراف "بالثور" باعتباره الزعيم الشرعي للمؤسسة، والموافقة على </a:t>
            </a:r>
            <a:r>
              <a:rPr lang="ar-EG" sz="1200" baseline="0"/>
              <a:t>زيادة صغيرة في الأجور.</a:t>
            </a:r>
            <a:r>
              <a:rPr lang="en-US" sz="1200" baseline="0"/>
              <a:t> </a:t>
            </a:r>
          </a:p>
          <a:p>
            <a:endParaRPr lang="en-US" sz="1200" baseline="0" dirty="0"/>
          </a:p>
          <a:p>
            <a:r>
              <a:rPr lang="ar-EG" sz="1200" baseline="0"/>
              <a:t>وفيما يلي العنصر غير المعتاد في الاقتراح:</a:t>
            </a:r>
            <a:r>
              <a:rPr lang="en-US" sz="1200" baseline="0"/>
              <a:t> </a:t>
            </a:r>
            <a:r>
              <a:rPr lang="ar-EG" sz="1200" baseline="0"/>
              <a:t>فرغم أن أندريس يستطيع تسريح نصف العمال في المصنع الثاني دون أي مشاكل نقابية، فإن </a:t>
            </a:r>
            <a:r>
              <a:rPr lang="ar-EG" sz="1200"/>
              <a:t>"الثور" هو الذي يختار من يتم تسريحهم.</a:t>
            </a:r>
            <a:r>
              <a:rPr lang="en-US" sz="1200"/>
              <a:t> </a:t>
            </a:r>
            <a:r>
              <a:rPr lang="ar-EG" sz="1200"/>
              <a:t>وذلك حتى يتمكن من</a:t>
            </a:r>
            <a:r>
              <a:rPr lang="en-US" sz="1200" baseline="0"/>
              <a:t> </a:t>
            </a:r>
            <a:r>
              <a:rPr lang="ar-EG" sz="1200"/>
              <a:t>القضاء على خصومه الأكثر تشددًا داخل </a:t>
            </a:r>
            <a:r>
              <a:rPr lang="ar-EG" sz="1200" baseline="0"/>
              <a:t>اتحاد "العمل الجماعي" وإضفاء الشرعية على المؤسسة. لذا عرض التواطؤ مع أندريس. </a:t>
            </a:r>
          </a:p>
          <a:p>
            <a:endParaRPr lang="en-US" sz="1200" b="1" baseline="0" dirty="0"/>
          </a:p>
          <a:p>
            <a:r>
              <a:rPr lang="ar-EG" sz="1200" b="0"/>
              <a:t>لو كنت مكان أندريس، فهل كنت ستقبل هذا العرض؟ الرجاء تدوين قرارك بهدوء بنفسك.</a:t>
            </a:r>
            <a:r>
              <a:rPr lang="en-US" sz="1200" b="0" baseline="0"/>
              <a:t> </a:t>
            </a:r>
            <a:r>
              <a:rPr lang="ar-EG" sz="1200" u="none">
                <a:solidFill>
                  <a:schemeClr val="tx1"/>
                </a:solidFill>
                <a:latin typeface="+mn-lt"/>
                <a:ea typeface="+mn-ea"/>
                <a:cs typeface="+mn-cs"/>
              </a:rPr>
              <a:t> ثم سنتشارك كصف دراسي. [</a:t>
            </a:r>
            <a:r>
              <a:rPr lang="ar-EG" sz="1200" i="1" u="none">
                <a:solidFill>
                  <a:schemeClr val="tx1"/>
                </a:solidFill>
                <a:latin typeface="+mn-lt"/>
                <a:ea typeface="+mn-ea"/>
                <a:cs typeface="+mn-cs"/>
              </a:rPr>
              <a:t>يكتب الطلاب اختيارهم بهدوء</a:t>
            </a:r>
            <a:r>
              <a:rPr lang="ar-EG" sz="1200" u="none">
                <a:solidFill>
                  <a:schemeClr val="tx1"/>
                </a:solidFill>
                <a:latin typeface="+mn-lt"/>
                <a:ea typeface="+mn-ea"/>
                <a:cs typeface="+mn-cs"/>
              </a:rPr>
              <a:t>].</a:t>
            </a:r>
            <a:r>
              <a:rPr lang="en-US" sz="1200" u="none" baseline="0">
                <a:solidFill>
                  <a:schemeClr val="tx1"/>
                </a:solidFill>
                <a:latin typeface="+mn-lt"/>
                <a:ea typeface="+mn-ea"/>
                <a:cs typeface="+mn-cs"/>
              </a:rPr>
              <a:t> </a:t>
            </a:r>
            <a:r>
              <a:rPr lang="ar-EG" sz="1200">
                <a:solidFill>
                  <a:schemeClr val="tx1"/>
                </a:solidFill>
                <a:latin typeface="+mn-lt"/>
                <a:ea typeface="+mn-ea"/>
                <a:cs typeface="+mn-cs"/>
              </a:rPr>
              <a:t>حسنًا، فلنُحصِ الأصوات! من خلال رفع </a:t>
            </a:r>
            <a:r>
              <a:rPr lang="ar-EG" sz="1200" baseline="0">
                <a:solidFill>
                  <a:schemeClr val="tx1"/>
                </a:solidFill>
                <a:latin typeface="+mn-lt"/>
                <a:ea typeface="+mn-ea"/>
                <a:cs typeface="+mn-cs"/>
              </a:rPr>
              <a:t>الأيدي</a:t>
            </a:r>
            <a:r>
              <a:rPr lang="ar-EG" sz="1200">
                <a:solidFill>
                  <a:schemeClr val="tx1"/>
                </a:solidFill>
                <a:latin typeface="+mn-lt"/>
                <a:ea typeface="+mn-ea"/>
                <a:cs typeface="+mn-cs"/>
              </a:rPr>
              <a:t>، من يقول نعم؟ من </a:t>
            </a:r>
            <a:r>
              <a:rPr lang="ar-EG" sz="1200" baseline="0">
                <a:solidFill>
                  <a:schemeClr val="tx1"/>
                </a:solidFill>
                <a:latin typeface="+mn-lt"/>
                <a:ea typeface="+mn-ea"/>
                <a:cs typeface="+mn-cs"/>
              </a:rPr>
              <a:t>يقول لا؟</a:t>
            </a:r>
            <a:r>
              <a:rPr lang="en-US" sz="1200" baseline="0">
                <a:solidFill>
                  <a:schemeClr val="tx1"/>
                </a:solidFill>
                <a:latin typeface="+mn-lt"/>
                <a:ea typeface="+mn-ea"/>
                <a:cs typeface="+mn-cs"/>
              </a:rPr>
              <a:t> </a:t>
            </a:r>
            <a:r>
              <a:rPr lang="ar-EG" sz="1200">
                <a:solidFill>
                  <a:schemeClr val="tx1"/>
                </a:solidFill>
                <a:latin typeface="+mn-lt"/>
                <a:ea typeface="+mn-ea"/>
                <a:cs typeface="+mn-cs"/>
              </a:rPr>
              <a:t>[</a:t>
            </a:r>
            <a:r>
              <a:rPr lang="ar-EG" sz="1200" i="1">
                <a:solidFill>
                  <a:schemeClr val="tx1"/>
                </a:solidFill>
                <a:latin typeface="+mn-lt"/>
                <a:ea typeface="+mn-ea"/>
                <a:cs typeface="+mn-cs"/>
              </a:rPr>
              <a:t>يرفع الطلاب أيديهم لكل خيار ويُحصي المُحاضر أصواتهم على لوحة رسم، أو سبورة بيضاء، أو سبورة سوداء</a:t>
            </a:r>
            <a:r>
              <a:rPr lang="ar-EG" sz="1200" i="0" baseline="0">
                <a:solidFill>
                  <a:schemeClr val="tx1"/>
                </a:solidFill>
                <a:latin typeface="+mn-lt"/>
                <a:ea typeface="+mn-ea"/>
                <a:cs typeface="+mn-cs"/>
              </a:rPr>
              <a:t>].</a:t>
            </a:r>
            <a:r>
              <a:rPr lang="en-US" sz="1200" i="0" baseline="0">
                <a:solidFill>
                  <a:schemeClr val="tx1"/>
                </a:solidFill>
                <a:latin typeface="+mn-lt"/>
                <a:ea typeface="+mn-ea"/>
                <a:cs typeface="+mn-cs"/>
              </a:rPr>
              <a:t> </a:t>
            </a:r>
          </a:p>
          <a:p>
            <a:pPr rtl="0" fontAlgn="t"/>
            <a:endParaRPr lang="en-US" sz="1200" i="0" kern="1200" baseline="0" dirty="0">
              <a:solidFill>
                <a:schemeClr val="tx1"/>
              </a:solidFill>
              <a:effectLst/>
              <a:latin typeface="+mn-lt"/>
              <a:ea typeface="+mn-ea"/>
              <a:cs typeface="+mn-cs"/>
            </a:endParaRPr>
          </a:p>
          <a:p>
            <a:pPr rtl="1" fontAlgn="t"/>
            <a:r>
              <a:rPr lang="ar-EG" sz="1200" i="0" baseline="0">
                <a:solidFill>
                  <a:schemeClr val="tx1"/>
                </a:solidFill>
                <a:latin typeface="+mn-lt"/>
                <a:ea typeface="+mn-ea"/>
                <a:cs typeface="+mn-cs"/>
              </a:rPr>
              <a:t>[</a:t>
            </a:r>
            <a:r>
              <a:rPr lang="ar-EG" sz="1200" i="1" baseline="0">
                <a:solidFill>
                  <a:schemeClr val="tx1"/>
                </a:solidFill>
                <a:latin typeface="+mn-lt"/>
                <a:ea typeface="+mn-ea"/>
                <a:cs typeface="+mn-cs"/>
              </a:rPr>
              <a:t>على سبيل المثال:</a:t>
            </a:r>
            <a:r>
              <a:rPr lang="en-US" sz="1200" i="1" baseline="0">
                <a:solidFill>
                  <a:schemeClr val="tx1"/>
                </a:solidFill>
                <a:latin typeface="+mn-lt"/>
                <a:ea typeface="+mn-ea"/>
                <a:cs typeface="+mn-cs"/>
              </a:rPr>
              <a:t> </a:t>
            </a:r>
          </a:p>
          <a:p>
            <a:pPr rtl="1" fontAlgn="t"/>
            <a:r>
              <a:rPr lang="ar-EG" sz="1200" i="1" baseline="0">
                <a:solidFill>
                  <a:schemeClr val="tx1"/>
                </a:solidFill>
                <a:latin typeface="+mn-lt"/>
                <a:ea typeface="+mn-ea"/>
                <a:cs typeface="+mn-cs"/>
              </a:rPr>
              <a:t>نعم:</a:t>
            </a:r>
            <a:r>
              <a:rPr lang="en-US" sz="1200" i="1" baseline="0">
                <a:solidFill>
                  <a:schemeClr val="tx1"/>
                </a:solidFill>
                <a:latin typeface="+mn-lt"/>
                <a:ea typeface="+mn-ea"/>
                <a:cs typeface="+mn-cs"/>
              </a:rPr>
              <a:t> X</a:t>
            </a:r>
            <a:r>
              <a:rPr lang="ar-EG" sz="1200" i="1" baseline="0">
                <a:solidFill>
                  <a:schemeClr val="tx1"/>
                </a:solidFill>
                <a:latin typeface="+mn-lt"/>
                <a:ea typeface="+mn-ea"/>
                <a:cs typeface="+mn-cs"/>
              </a:rPr>
              <a:t> أصوات</a:t>
            </a:r>
          </a:p>
          <a:p>
            <a:pPr rtl="1" fontAlgn="t"/>
            <a:r>
              <a:rPr lang="ar-EG" sz="1200" i="1" baseline="0">
                <a:solidFill>
                  <a:schemeClr val="tx1"/>
                </a:solidFill>
                <a:latin typeface="+mn-lt"/>
                <a:ea typeface="+mn-ea"/>
                <a:cs typeface="+mn-cs"/>
              </a:rPr>
              <a:t>لا:</a:t>
            </a:r>
            <a:r>
              <a:rPr lang="en-US" sz="1200" i="1" baseline="0">
                <a:solidFill>
                  <a:schemeClr val="tx1"/>
                </a:solidFill>
                <a:latin typeface="+mn-lt"/>
                <a:ea typeface="+mn-ea"/>
                <a:cs typeface="+mn-cs"/>
              </a:rPr>
              <a:t> X</a:t>
            </a:r>
            <a:r>
              <a:rPr lang="ar-EG" sz="1200" i="1" baseline="0">
                <a:solidFill>
                  <a:schemeClr val="tx1"/>
                </a:solidFill>
                <a:latin typeface="+mn-lt"/>
                <a:ea typeface="+mn-ea"/>
                <a:cs typeface="+mn-cs"/>
              </a:rPr>
              <a:t> الأصوات </a:t>
            </a:r>
            <a:r>
              <a:rPr lang="ar-EG" sz="1200" i="0" baseline="0">
                <a:solidFill>
                  <a:schemeClr val="tx1"/>
                </a:solidFill>
                <a:latin typeface="+mn-lt"/>
                <a:ea typeface="+mn-ea"/>
                <a:cs typeface="+mn-cs"/>
              </a:rPr>
              <a:t>]</a:t>
            </a:r>
          </a:p>
          <a:p>
            <a:pPr rtl="0" fontAlgn="t"/>
            <a:endParaRPr lang="en-US" sz="1200" i="0" kern="1200" baseline="0" dirty="0">
              <a:solidFill>
                <a:schemeClr val="tx1"/>
              </a:solidFill>
              <a:effectLst/>
              <a:latin typeface="+mn-lt"/>
              <a:ea typeface="+mn-ea"/>
              <a:cs typeface="+mn-cs"/>
            </a:endParaRPr>
          </a:p>
          <a:p>
            <a:pPr rtl="1" fontAlgn="t"/>
            <a:r>
              <a:rPr lang="ar-EG" sz="1200" i="0" baseline="0">
                <a:solidFill>
                  <a:schemeClr val="tx1"/>
                </a:solidFill>
                <a:latin typeface="+mn-lt"/>
                <a:ea typeface="+mn-ea"/>
                <a:cs typeface="+mn-cs"/>
              </a:rPr>
              <a:t>لماذا أو لم لا؟</a:t>
            </a:r>
            <a:r>
              <a:rPr lang="en-US" sz="1200" i="0" baseline="0">
                <a:solidFill>
                  <a:schemeClr val="tx1"/>
                </a:solidFill>
                <a:latin typeface="+mn-lt"/>
                <a:ea typeface="+mn-ea"/>
                <a:cs typeface="+mn-cs"/>
              </a:rPr>
              <a:t> </a:t>
            </a:r>
            <a:r>
              <a:rPr lang="ar-EG" sz="1200" i="0" baseline="0">
                <a:solidFill>
                  <a:schemeClr val="tx1"/>
                </a:solidFill>
                <a:latin typeface="+mn-lt"/>
                <a:ea typeface="+mn-ea"/>
                <a:cs typeface="+mn-cs"/>
              </a:rPr>
              <a:t>[</a:t>
            </a:r>
            <a:r>
              <a:rPr lang="ar-EG" sz="1200" i="1" baseline="0">
                <a:solidFill>
                  <a:schemeClr val="tx1"/>
                </a:solidFill>
                <a:latin typeface="+mn-lt"/>
                <a:ea typeface="+mn-ea"/>
                <a:cs typeface="+mn-cs"/>
              </a:rPr>
              <a:t>يتناقش الفصل</a:t>
            </a:r>
            <a:r>
              <a:rPr lang="ar-EG" sz="1200" i="0" baseline="0">
                <a:solidFill>
                  <a:schemeClr val="tx1"/>
                </a:solidFill>
                <a:latin typeface="+mn-lt"/>
                <a:ea typeface="+mn-ea"/>
                <a:cs typeface="+mn-cs"/>
              </a:rPr>
              <a:t>]. ما البديل الأفضل (</a:t>
            </a:r>
            <a:r>
              <a:rPr lang="en-US" sz="1200" i="0" baseline="0">
                <a:solidFill>
                  <a:schemeClr val="tx1"/>
                </a:solidFill>
                <a:latin typeface="+mn-lt"/>
                <a:ea typeface="+mn-ea"/>
                <a:cs typeface="+mn-cs"/>
              </a:rPr>
              <a:t>BATNA</a:t>
            </a:r>
            <a:r>
              <a:rPr lang="ar-EG" sz="1200" i="0" baseline="0">
                <a:solidFill>
                  <a:schemeClr val="tx1"/>
                </a:solidFill>
                <a:latin typeface="+mn-lt"/>
                <a:ea typeface="+mn-ea"/>
                <a:cs typeface="+mn-cs"/>
              </a:rPr>
              <a:t>) لأندريس؟</a:t>
            </a:r>
            <a:r>
              <a:rPr lang="en-US" sz="1200" i="0" baseline="0">
                <a:solidFill>
                  <a:schemeClr val="tx1"/>
                </a:solidFill>
                <a:latin typeface="+mn-lt"/>
                <a:ea typeface="+mn-ea"/>
                <a:cs typeface="+mn-cs"/>
              </a:rPr>
              <a:t> </a:t>
            </a:r>
            <a:r>
              <a:rPr lang="ar-EG" sz="1200" i="0" baseline="0">
                <a:solidFill>
                  <a:schemeClr val="tx1"/>
                </a:solidFill>
                <a:latin typeface="+mn-lt"/>
                <a:ea typeface="+mn-ea"/>
                <a:cs typeface="+mn-cs"/>
              </a:rPr>
              <a:t>[</a:t>
            </a:r>
            <a:r>
              <a:rPr lang="ar-EG" sz="1200" i="1" baseline="0">
                <a:solidFill>
                  <a:schemeClr val="tx1"/>
                </a:solidFill>
                <a:latin typeface="+mn-lt"/>
                <a:ea typeface="+mn-ea"/>
                <a:cs typeface="+mn-cs"/>
              </a:rPr>
              <a:t>يجيب الطلاب</a:t>
            </a:r>
            <a:r>
              <a:rPr lang="ar-EG" sz="1200" i="0" baseline="0">
                <a:solidFill>
                  <a:schemeClr val="tx1"/>
                </a:solidFill>
                <a:latin typeface="+mn-lt"/>
                <a:ea typeface="+mn-ea"/>
                <a:cs typeface="+mn-cs"/>
              </a:rPr>
              <a:t>]. من المحتمل فشل المصنع الثاني المتعثر بعد إضراب طويل، أو الشركة بأكملها. هل يغير هذا رأي أي شخص؟</a:t>
            </a:r>
            <a:r>
              <a:rPr lang="en-US" sz="1200" i="0" baseline="0">
                <a:solidFill>
                  <a:schemeClr val="tx1"/>
                </a:solidFill>
                <a:latin typeface="+mn-lt"/>
                <a:ea typeface="+mn-ea"/>
                <a:cs typeface="+mn-cs"/>
              </a:rPr>
              <a:t> </a:t>
            </a:r>
            <a:r>
              <a:rPr lang="ar-EG" sz="1200" i="0" baseline="0">
                <a:solidFill>
                  <a:schemeClr val="tx1"/>
                </a:solidFill>
                <a:latin typeface="+mn-lt"/>
                <a:ea typeface="+mn-ea"/>
                <a:cs typeface="+mn-cs"/>
              </a:rPr>
              <a:t>[</a:t>
            </a:r>
            <a:r>
              <a:rPr lang="ar-EG" sz="1200" i="1" baseline="0">
                <a:solidFill>
                  <a:schemeClr val="tx1"/>
                </a:solidFill>
                <a:latin typeface="+mn-lt"/>
                <a:ea typeface="+mn-ea"/>
                <a:cs typeface="+mn-cs"/>
              </a:rPr>
              <a:t>يتناقش الفصل</a:t>
            </a:r>
            <a:r>
              <a:rPr lang="ar-EG" sz="1200" i="0" baseline="0">
                <a:solidFill>
                  <a:schemeClr val="tx1"/>
                </a:solidFill>
                <a:latin typeface="+mn-lt"/>
                <a:ea typeface="+mn-ea"/>
                <a:cs typeface="+mn-cs"/>
              </a:rPr>
              <a:t>].</a:t>
            </a:r>
            <a:r>
              <a:rPr lang="en-US" sz="1200" i="0" baseline="0">
                <a:solidFill>
                  <a:schemeClr val="tx1"/>
                </a:solidFill>
                <a:latin typeface="+mn-lt"/>
                <a:ea typeface="+mn-ea"/>
                <a:cs typeface="+mn-cs"/>
              </a:rPr>
              <a:t> </a:t>
            </a:r>
          </a:p>
          <a:p>
            <a:endParaRPr lang="en-US" sz="1200" b="0" dirty="0"/>
          </a:p>
          <a:p>
            <a:pPr algn="ctr"/>
            <a:endParaRPr lang="en-US" sz="1200" b="1" dirty="0"/>
          </a:p>
          <a:p>
            <a:endParaRPr lang="en-US" sz="1200" dirty="0"/>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19</a:t>
            </a:fld>
            <a:endParaRPr lang="en-GB"/>
          </a:p>
        </p:txBody>
      </p:sp>
    </p:spTree>
    <p:extLst>
      <p:ext uri="{BB962C8B-B14F-4D97-AF65-F5344CB8AC3E}">
        <p14:creationId xmlns:p14="http://schemas.microsoft.com/office/powerpoint/2010/main" val="252815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dirty="0">
                <a:solidFill>
                  <a:schemeClr val="tx1"/>
                </a:solidFill>
                <a:latin typeface="+mn-lt"/>
                <a:ea typeface="+mn-ea"/>
                <a:cs typeface="+mn-cs"/>
              </a:rPr>
              <a:t>لدينا اليوم مناقشة حالة حول سلسلة من المعضلات الإستراتيجية والأخلاقية التي تواجهها الشركات العائلية. </a:t>
            </a:r>
            <a:br>
              <a:rPr lang="ar-EG" sz="1200" dirty="0">
                <a:solidFill>
                  <a:schemeClr val="tx1"/>
                </a:solidFill>
                <a:latin typeface="+mn-lt"/>
                <a:ea typeface="+mn-ea"/>
                <a:cs typeface="+mn-cs"/>
              </a:rPr>
            </a:br>
            <a:endParaRPr lang="ar-EG" sz="1200" dirty="0">
              <a:solidFill>
                <a:schemeClr val="tx1"/>
              </a:solidFill>
              <a:latin typeface="+mn-lt"/>
              <a:ea typeface="+mn-ea"/>
              <a:cs typeface="+mn-cs"/>
            </a:endParaRPr>
          </a:p>
          <a:p>
            <a:pPr marL="0" marR="0" lvl="0" indent="0" algn="r" defTabSz="914400" rtl="1" eaLnBrk="1" fontAlgn="t" latinLnBrk="0" hangingPunct="1">
              <a:lnSpc>
                <a:spcPct val="100000"/>
              </a:lnSpc>
              <a:spcBef>
                <a:spcPts val="0"/>
              </a:spcBef>
              <a:spcAft>
                <a:spcPts val="0"/>
              </a:spcAft>
              <a:buClrTx/>
              <a:buSzTx/>
              <a:buFontTx/>
              <a:buNone/>
              <a:tabLst/>
              <a:defRPr/>
            </a:pPr>
            <a:r>
              <a:rPr lang="ar-EG" u="sng" baseline="0" dirty="0"/>
              <a:t>ملاحظة:</a:t>
            </a:r>
            <a:r>
              <a:rPr lang="en-US" baseline="0" dirty="0"/>
              <a:t> </a:t>
            </a:r>
            <a:r>
              <a:rPr lang="ar-EG" sz="1200" dirty="0">
                <a:solidFill>
                  <a:schemeClr val="tx1"/>
                </a:solidFill>
                <a:latin typeface="+mn-lt"/>
                <a:ea typeface="+mn-ea"/>
                <a:cs typeface="+mn-cs"/>
              </a:rPr>
              <a:t>ملحوظة: أحد الخيارات لتدريس هذه القضية هو ببساطة تصفح عرض </a:t>
            </a:r>
            <a:r>
              <a:rPr lang="en-US" sz="1200" dirty="0">
                <a:solidFill>
                  <a:schemeClr val="tx1"/>
                </a:solidFill>
                <a:latin typeface="+mn-lt"/>
                <a:ea typeface="+mn-ea"/>
                <a:cs typeface="+mn-cs"/>
              </a:rPr>
              <a:t>PowerPoint</a:t>
            </a:r>
            <a:r>
              <a:rPr lang="ar-EG" sz="1200" dirty="0">
                <a:solidFill>
                  <a:schemeClr val="tx1"/>
                </a:solidFill>
                <a:latin typeface="+mn-lt"/>
                <a:ea typeface="+mn-ea"/>
                <a:cs typeface="+mn-cs"/>
              </a:rPr>
              <a:t> </a:t>
            </a:r>
            <a:r>
              <a:rPr lang="ar-EG" sz="1200" dirty="0" err="1">
                <a:solidFill>
                  <a:schemeClr val="tx1"/>
                </a:solidFill>
                <a:latin typeface="+mn-lt"/>
                <a:ea typeface="+mn-ea"/>
                <a:cs typeface="+mn-cs"/>
              </a:rPr>
              <a:t>هذا.وهناك</a:t>
            </a:r>
            <a:r>
              <a:rPr lang="ar-EG" sz="1200" dirty="0">
                <a:solidFill>
                  <a:schemeClr val="tx1"/>
                </a:solidFill>
                <a:latin typeface="+mn-lt"/>
                <a:ea typeface="+mn-ea"/>
                <a:cs typeface="+mn-cs"/>
              </a:rPr>
              <a:t> خيار آخر وهو توزيع نسخ مطبوعة من القضية وإرشاد الطلاب إلى القرار الصحيح تلو الآخر، مع منحهم الوقت لقراءة كل صفحة قبل مناقشة ما يجب القيام به بعد ذلك. وهناك خيار ثالث وهو تكليف الطلاب </a:t>
            </a:r>
            <a:r>
              <a:rPr lang="ar-EG" sz="1200" baseline="0" dirty="0">
                <a:solidFill>
                  <a:schemeClr val="tx1"/>
                </a:solidFill>
                <a:latin typeface="+mn-lt"/>
                <a:ea typeface="+mn-ea"/>
                <a:cs typeface="+mn-cs"/>
              </a:rPr>
              <a:t>بمناقشة وجهات نظر مختلفة.</a:t>
            </a:r>
            <a:r>
              <a:rPr lang="en-US" sz="1200" baseline="0" dirty="0">
                <a:solidFill>
                  <a:schemeClr val="tx1"/>
                </a:solidFill>
                <a:latin typeface="+mn-lt"/>
                <a:ea typeface="+mn-ea"/>
                <a:cs typeface="+mn-cs"/>
              </a:rPr>
              <a:t> </a:t>
            </a:r>
            <a:r>
              <a:rPr lang="ar-EG" sz="1200" baseline="0" dirty="0">
                <a:solidFill>
                  <a:schemeClr val="tx1"/>
                </a:solidFill>
                <a:latin typeface="+mn-lt"/>
                <a:ea typeface="+mn-ea"/>
                <a:cs typeface="+mn-cs"/>
              </a:rPr>
              <a:t>راجع مذكرة التدريس </a:t>
            </a:r>
            <a:r>
              <a:rPr lang="ar-EG" sz="1200" b="0" dirty="0">
                <a:latin typeface="+mn-lt"/>
                <a:ea typeface="+mn-ea"/>
                <a:cs typeface="+mn-cs"/>
              </a:rPr>
              <a:t>لقضية النقابة</a:t>
            </a:r>
            <a:r>
              <a:rPr lang="ar-EG" sz="1200" b="0" baseline="0" dirty="0">
                <a:latin typeface="+mn-lt"/>
                <a:ea typeface="+mn-ea"/>
                <a:cs typeface="+mn-cs"/>
              </a:rPr>
              <a:t> لمزيد من التفاصيل حول الخيارين الأخيرين.</a:t>
            </a:r>
          </a:p>
          <a:p>
            <a:endParaRPr lang="en-US" baseline="0" dirty="0"/>
          </a:p>
          <a:p>
            <a:r>
              <a:rPr lang="ar-EG" baseline="0" dirty="0"/>
              <a:t>مصدر الصورة:</a:t>
            </a:r>
          </a:p>
          <a:p>
            <a:r>
              <a:rPr lang="ar-EG" baseline="0" dirty="0"/>
              <a:t>صورة شخصية بواسطة مؤلف قضية النقابة</a:t>
            </a:r>
          </a:p>
        </p:txBody>
      </p:sp>
      <p:sp>
        <p:nvSpPr>
          <p:cNvPr id="4" name="Slide Number Placeholder 3"/>
          <p:cNvSpPr>
            <a:spLocks noGrp="1"/>
          </p:cNvSpPr>
          <p:nvPr>
            <p:ph type="sldNum" sz="quarter" idx="10"/>
          </p:nvPr>
        </p:nvSpPr>
        <p:spPr/>
        <p:txBody>
          <a:bodyPr/>
          <a:lstStyle/>
          <a:p>
            <a:fld id="{77C6E43D-BE4C-4A01-9BBF-F3CBDAFB7B5E}" type="slidenum">
              <a:rPr lang="en-US" smtClean="0"/>
              <a:t>2</a:t>
            </a:fld>
            <a:endParaRPr lang="en-US"/>
          </a:p>
        </p:txBody>
      </p:sp>
    </p:spTree>
    <p:extLst>
      <p:ext uri="{BB962C8B-B14F-4D97-AF65-F5344CB8AC3E}">
        <p14:creationId xmlns:p14="http://schemas.microsoft.com/office/powerpoint/2010/main" val="1634834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a:t>إذن، إليكم ما حدث في النهاية.</a:t>
            </a:r>
            <a:r>
              <a:rPr lang="en-US" sz="1200"/>
              <a:t> </a:t>
            </a:r>
            <a:r>
              <a:rPr lang="ar-EG" sz="1200"/>
              <a:t>لقد قبل أندريس الصفقة، والتزم الثور من جانبه بالاتفاق.</a:t>
            </a:r>
            <a:r>
              <a:rPr lang="en-US" sz="1200" baseline="0"/>
              <a:t> </a:t>
            </a:r>
            <a:r>
              <a:rPr lang="ar-EG" sz="1200"/>
              <a:t>أصبح اتحاد "العمل الجماعي" الآن نقابة معتمدة من قِبل الحكومة.</a:t>
            </a:r>
            <a:r>
              <a:rPr lang="en-US" sz="1200" baseline="0"/>
              <a:t> </a:t>
            </a:r>
            <a:r>
              <a:rPr lang="ar-EG" sz="1200"/>
              <a:t>استمر مصنع كونكرير الثاني في العمل بنجاح لمدة ست سنوات دون أي إضرابات كبيرة أخرى.</a:t>
            </a:r>
            <a:r>
              <a:rPr lang="en-US" sz="1200" baseline="0"/>
              <a:t> </a:t>
            </a:r>
            <a:r>
              <a:rPr lang="ar-EG" sz="1200"/>
              <a:t>أصبح أندريس و"الثور" صديقين شخصيين.</a:t>
            </a:r>
            <a:r>
              <a:rPr lang="en-US" sz="1200"/>
              <a:t> </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20</a:t>
            </a:fld>
            <a:endParaRPr lang="en-GB"/>
          </a:p>
        </p:txBody>
      </p:sp>
    </p:spTree>
    <p:extLst>
      <p:ext uri="{BB962C8B-B14F-4D97-AF65-F5344CB8AC3E}">
        <p14:creationId xmlns:p14="http://schemas.microsoft.com/office/powerpoint/2010/main" val="2599448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a:t>غالبًا ما تنشأ المعضلات الأخلاقية عندما تكون الحوافز غير متوافقة بين الوكلاء والمديرين. هل تعرف بعض</a:t>
            </a:r>
            <a:r>
              <a:rPr lang="en-US" sz="1200" b="0" baseline="0"/>
              <a:t> </a:t>
            </a:r>
            <a:r>
              <a:rPr lang="ar-EG" sz="1200" b="0"/>
              <a:t>أهم وجهات النظر الفلسفية حول الأخلاق؟ </a:t>
            </a:r>
            <a:r>
              <a:rPr lang="ar-EG" sz="1200"/>
              <a:t>[</a:t>
            </a:r>
            <a:r>
              <a:rPr lang="ar-EG" sz="1200" i="1"/>
              <a:t>يجيب الطلاب</a:t>
            </a:r>
            <a:r>
              <a:rPr lang="ar-EG" sz="1200"/>
              <a:t>].</a:t>
            </a:r>
            <a:r>
              <a:rPr lang="en-US" sz="1200"/>
              <a:t> </a:t>
            </a:r>
          </a:p>
          <a:p>
            <a:endParaRPr lang="en-US" baseline="0" dirty="0"/>
          </a:p>
          <a:p>
            <a:r>
              <a:rPr lang="ar-EG"/>
              <a:t>مصدر الصور:</a:t>
            </a:r>
          </a:p>
          <a:p>
            <a:r>
              <a:rPr lang="ar-EG"/>
              <a:t>--صورة شخصية بواسطة مؤلف قضية النقابة</a:t>
            </a:r>
          </a:p>
          <a:p>
            <a:r>
              <a:rPr lang="ar-EG"/>
              <a:t>--</a:t>
            </a:r>
            <a:r>
              <a:rPr lang="en-US"/>
              <a:t>https://pixabay.com/en/rembrandt-aristotle-bust-art-93203/</a:t>
            </a:r>
          </a:p>
        </p:txBody>
      </p:sp>
      <p:sp>
        <p:nvSpPr>
          <p:cNvPr id="4" name="Slide Number Placeholder 3"/>
          <p:cNvSpPr>
            <a:spLocks noGrp="1"/>
          </p:cNvSpPr>
          <p:nvPr>
            <p:ph type="sldNum" sz="quarter" idx="10"/>
          </p:nvPr>
        </p:nvSpPr>
        <p:spPr/>
        <p:txBody>
          <a:bodyPr/>
          <a:lstStyle/>
          <a:p>
            <a:fld id="{7F3D1EF9-5CC1-4238-AAAD-E9DC1B1191CD}" type="slidenum">
              <a:rPr lang="en-SG" smtClean="0"/>
              <a:t>21</a:t>
            </a:fld>
            <a:endParaRPr lang="en-SG"/>
          </a:p>
        </p:txBody>
      </p:sp>
    </p:spTree>
    <p:extLst>
      <p:ext uri="{BB962C8B-B14F-4D97-AF65-F5344CB8AC3E}">
        <p14:creationId xmlns:p14="http://schemas.microsoft.com/office/powerpoint/2010/main" val="3426485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ar-EG" sz="1200" i="0">
                <a:solidFill>
                  <a:schemeClr val="tx1"/>
                </a:solidFill>
                <a:latin typeface="+mn-lt"/>
                <a:ea typeface="+mn-ea"/>
                <a:cs typeface="+mn-cs"/>
              </a:rPr>
              <a:t>دعونا نحلل القضية من وجهة نظر ثلاث من </a:t>
            </a:r>
            <a:r>
              <a:rPr lang="ar-EG" sz="1200" i="0" baseline="0">
                <a:solidFill>
                  <a:schemeClr val="tx1"/>
                </a:solidFill>
                <a:latin typeface="+mn-lt"/>
                <a:ea typeface="+mn-ea"/>
                <a:cs typeface="+mn-cs"/>
              </a:rPr>
              <a:t>المدارس الفلسفية الكبرى في الأخلاق.</a:t>
            </a:r>
            <a:r>
              <a:rPr lang="en-US" sz="1200" i="0" baseline="0">
                <a:solidFill>
                  <a:schemeClr val="tx1"/>
                </a:solidFill>
                <a:latin typeface="+mn-lt"/>
                <a:ea typeface="+mn-ea"/>
                <a:cs typeface="+mn-cs"/>
              </a:rPr>
              <a:t> </a:t>
            </a:r>
          </a:p>
          <a:p>
            <a:pPr lvl="0"/>
            <a:endParaRPr lang="en-US" sz="1200" i="0" kern="1200" baseline="0" dirty="0">
              <a:solidFill>
                <a:schemeClr val="tx1"/>
              </a:solidFill>
              <a:effectLst/>
              <a:latin typeface="+mn-lt"/>
              <a:ea typeface="+mn-ea"/>
              <a:cs typeface="+mn-cs"/>
            </a:endParaRPr>
          </a:p>
          <a:p>
            <a:pPr lvl="0"/>
            <a:r>
              <a:rPr lang="ar-EG" sz="1200" i="0" baseline="0">
                <a:solidFill>
                  <a:schemeClr val="tx1"/>
                </a:solidFill>
                <a:latin typeface="+mn-lt"/>
                <a:ea typeface="+mn-ea"/>
                <a:cs typeface="+mn-cs"/>
              </a:rPr>
              <a:t>إن أول هذه المذاهب هو </a:t>
            </a:r>
            <a:r>
              <a:rPr lang="ar-EG" sz="1200" i="0">
                <a:solidFill>
                  <a:schemeClr val="tx1"/>
                </a:solidFill>
                <a:latin typeface="+mn-lt"/>
                <a:ea typeface="+mn-ea"/>
                <a:cs typeface="+mn-cs"/>
              </a:rPr>
              <a:t>المذهب النفعي. </a:t>
            </a:r>
            <a:r>
              <a:rPr lang="ar-EG" sz="1200">
                <a:solidFill>
                  <a:schemeClr val="tx1"/>
                </a:solidFill>
                <a:latin typeface="+mn-lt"/>
                <a:ea typeface="+mn-ea"/>
                <a:cs typeface="+mn-cs"/>
              </a:rPr>
              <a:t>ومن هذا المنظور الفلسفي فإن الأفعال الأخلاقية هي تلك التي تنتج أفضل النتائج أو تعظم المنفعة.</a:t>
            </a:r>
            <a:r>
              <a:rPr lang="en-US" sz="1200">
                <a:solidFill>
                  <a:schemeClr val="tx1"/>
                </a:solidFill>
                <a:latin typeface="+mn-lt"/>
                <a:ea typeface="+mn-ea"/>
                <a:cs typeface="+mn-cs"/>
              </a:rPr>
              <a:t> </a:t>
            </a:r>
            <a:r>
              <a:rPr lang="ar-EG" sz="1200">
                <a:solidFill>
                  <a:schemeClr val="tx1"/>
                </a:solidFill>
                <a:latin typeface="+mn-lt"/>
                <a:ea typeface="+mn-ea"/>
                <a:cs typeface="+mn-cs"/>
              </a:rPr>
              <a:t>وعادة ما يكون ذلك وفقًا </a:t>
            </a:r>
            <a:r>
              <a:rPr lang="ar-EG" sz="1200" baseline="0">
                <a:solidFill>
                  <a:schemeClr val="tx1"/>
                </a:solidFill>
                <a:latin typeface="+mn-lt"/>
                <a:ea typeface="+mn-ea"/>
                <a:cs typeface="+mn-cs"/>
              </a:rPr>
              <a:t>لمقياس كمي، مثل المال أو الأرواح التي يتم إنقاذها.</a:t>
            </a:r>
            <a:r>
              <a:rPr lang="en-US" sz="1200">
                <a:solidFill>
                  <a:schemeClr val="tx1"/>
                </a:solidFill>
                <a:latin typeface="+mn-lt"/>
                <a:ea typeface="+mn-ea"/>
                <a:cs typeface="+mn-cs"/>
              </a:rPr>
              <a:t> </a:t>
            </a:r>
            <a:r>
              <a:rPr lang="ar-EG" sz="1200">
                <a:solidFill>
                  <a:schemeClr val="tx1"/>
                </a:solidFill>
                <a:latin typeface="+mn-lt"/>
                <a:ea typeface="+mn-ea"/>
                <a:cs typeface="+mn-cs"/>
              </a:rPr>
              <a:t>وينعكس هذا المنظور في القول المأثور "الغاية تبرر الوسيلة".</a:t>
            </a:r>
            <a:r>
              <a:rPr lang="en-US" sz="1200">
                <a:solidFill>
                  <a:schemeClr val="tx1"/>
                </a:solidFill>
                <a:latin typeface="+mn-lt"/>
                <a:ea typeface="+mn-ea"/>
                <a:cs typeface="+mn-cs"/>
              </a:rPr>
              <a:t> </a:t>
            </a:r>
            <a:r>
              <a:rPr lang="ar-EG" sz="1200">
                <a:solidFill>
                  <a:schemeClr val="tx1"/>
                </a:solidFill>
                <a:latin typeface="+mn-lt"/>
                <a:ea typeface="+mn-ea"/>
                <a:cs typeface="+mn-cs"/>
              </a:rPr>
              <a:t>فكل ما يهم هو الحصول على نتيجة جيدة.</a:t>
            </a:r>
            <a:r>
              <a:rPr lang="en-US" sz="1200">
                <a:solidFill>
                  <a:schemeClr val="tx1"/>
                </a:solidFill>
                <a:latin typeface="+mn-lt"/>
                <a:ea typeface="+mn-ea"/>
                <a:cs typeface="+mn-cs"/>
              </a:rPr>
              <a:t> </a:t>
            </a:r>
            <a:r>
              <a:rPr lang="ar-EG" sz="1200">
                <a:solidFill>
                  <a:schemeClr val="tx1"/>
                </a:solidFill>
                <a:latin typeface="+mn-lt"/>
                <a:ea typeface="+mn-ea"/>
                <a:cs typeface="+mn-cs"/>
              </a:rPr>
              <a:t>وهذه مدرسة فكرية أخلاقية مشروعة تمامًا.</a:t>
            </a:r>
            <a:r>
              <a:rPr lang="en-US" sz="1200">
                <a:solidFill>
                  <a:schemeClr val="tx1"/>
                </a:solidFill>
                <a:latin typeface="+mn-lt"/>
                <a:ea typeface="+mn-ea"/>
                <a:cs typeface="+mn-cs"/>
              </a:rPr>
              <a:t> </a:t>
            </a:r>
          </a:p>
          <a:p>
            <a:pPr lvl="0"/>
            <a:endParaRPr lang="en-US" sz="1200" i="1" kern="1200" dirty="0">
              <a:solidFill>
                <a:schemeClr val="tx1"/>
              </a:solidFill>
              <a:effectLst/>
              <a:latin typeface="+mn-lt"/>
              <a:ea typeface="+mn-ea"/>
              <a:cs typeface="+mn-cs"/>
            </a:endParaRPr>
          </a:p>
          <a:p>
            <a:pPr lvl="0"/>
            <a:r>
              <a:rPr lang="ar-EG" sz="1200" i="0">
                <a:solidFill>
                  <a:schemeClr val="tx1"/>
                </a:solidFill>
                <a:latin typeface="+mn-lt"/>
                <a:ea typeface="+mn-ea"/>
                <a:cs typeface="+mn-cs"/>
              </a:rPr>
              <a:t>ثانيًا، هناك الأخلاقيات </a:t>
            </a:r>
            <a:r>
              <a:rPr lang="ar-EG" sz="1200">
                <a:solidFill>
                  <a:schemeClr val="tx1"/>
                </a:solidFill>
                <a:latin typeface="+mn-lt"/>
                <a:ea typeface="+mn-ea"/>
                <a:cs typeface="+mn-cs"/>
              </a:rPr>
              <a:t>.</a:t>
            </a:r>
            <a:r>
              <a:rPr lang="en-US" sz="1200">
                <a:solidFill>
                  <a:schemeClr val="tx1"/>
                </a:solidFill>
                <a:latin typeface="+mn-lt"/>
                <a:ea typeface="+mn-ea"/>
                <a:cs typeface="+mn-cs"/>
              </a:rPr>
              <a:t> </a:t>
            </a:r>
            <a:r>
              <a:rPr lang="ar-EG" sz="1200">
                <a:solidFill>
                  <a:schemeClr val="tx1"/>
                </a:solidFill>
                <a:latin typeface="+mn-lt"/>
                <a:ea typeface="+mn-ea"/>
                <a:cs typeface="+mn-cs"/>
              </a:rPr>
              <a:t>ومن هذا المنظور، فإن الأخلاقيات هي مسألة مبدأ.</a:t>
            </a:r>
            <a:r>
              <a:rPr lang="en-US" sz="1200">
                <a:solidFill>
                  <a:schemeClr val="tx1"/>
                </a:solidFill>
                <a:latin typeface="+mn-lt"/>
                <a:ea typeface="+mn-ea"/>
                <a:cs typeface="+mn-cs"/>
              </a:rPr>
              <a:t> </a:t>
            </a:r>
            <a:r>
              <a:rPr lang="ar-EG" sz="1200">
                <a:solidFill>
                  <a:schemeClr val="tx1"/>
                </a:solidFill>
                <a:latin typeface="+mn-lt"/>
                <a:ea typeface="+mn-ea"/>
                <a:cs typeface="+mn-cs"/>
              </a:rPr>
              <a:t>فبعض الأشياء صحيحة </a:t>
            </a:r>
            <a:r>
              <a:rPr lang="ar-EG" sz="1200" baseline="0">
                <a:solidFill>
                  <a:schemeClr val="tx1"/>
                </a:solidFill>
                <a:latin typeface="+mn-lt"/>
                <a:ea typeface="+mn-ea"/>
                <a:cs typeface="+mn-cs"/>
              </a:rPr>
              <a:t>أو خاطئة بغض النظر عن العواقب.</a:t>
            </a:r>
            <a:r>
              <a:rPr lang="en-US" sz="1200" baseline="0">
                <a:solidFill>
                  <a:schemeClr val="tx1"/>
                </a:solidFill>
                <a:latin typeface="+mn-lt"/>
                <a:ea typeface="+mn-ea"/>
                <a:cs typeface="+mn-cs"/>
              </a:rPr>
              <a:t> </a:t>
            </a:r>
            <a:r>
              <a:rPr lang="ar-EG" sz="1200" baseline="0">
                <a:solidFill>
                  <a:schemeClr val="tx1"/>
                </a:solidFill>
                <a:latin typeface="+mn-lt"/>
                <a:ea typeface="+mn-ea"/>
                <a:cs typeface="+mn-cs"/>
              </a:rPr>
              <a:t>وكل الديانات الرئيسية </a:t>
            </a:r>
            <a:r>
              <a:rPr lang="ar-EG" sz="1200" i="0">
                <a:solidFill>
                  <a:schemeClr val="tx1"/>
                </a:solidFill>
                <a:latin typeface="+mn-lt"/>
                <a:ea typeface="+mn-ea"/>
                <a:cs typeface="+mn-cs"/>
              </a:rPr>
              <a:t>أخلاقية.</a:t>
            </a:r>
            <a:r>
              <a:rPr lang="en-US" sz="1200" i="0" baseline="0">
                <a:solidFill>
                  <a:schemeClr val="tx1"/>
                </a:solidFill>
                <a:latin typeface="+mn-lt"/>
                <a:ea typeface="+mn-ea"/>
                <a:cs typeface="+mn-cs"/>
              </a:rPr>
              <a:t> </a:t>
            </a:r>
          </a:p>
          <a:p>
            <a:pPr lvl="0"/>
            <a:endParaRPr lang="en-US" sz="1200" i="1" kern="1200" dirty="0">
              <a:solidFill>
                <a:schemeClr val="tx1"/>
              </a:solidFill>
              <a:effectLst/>
              <a:latin typeface="+mn-lt"/>
              <a:ea typeface="+mn-ea"/>
              <a:cs typeface="+mn-cs"/>
            </a:endParaRPr>
          </a:p>
          <a:p>
            <a:pPr lvl="0"/>
            <a:r>
              <a:rPr lang="ar-EG" sz="1200" i="0">
                <a:solidFill>
                  <a:schemeClr val="tx1"/>
                </a:solidFill>
                <a:latin typeface="+mn-lt"/>
                <a:ea typeface="+mn-ea"/>
                <a:cs typeface="+mn-cs"/>
              </a:rPr>
              <a:t>ثالثًا، هناك نظرية الفضيلة.</a:t>
            </a:r>
            <a:r>
              <a:rPr lang="en-US" sz="1200" i="0">
                <a:solidFill>
                  <a:schemeClr val="tx1"/>
                </a:solidFill>
                <a:latin typeface="+mn-lt"/>
                <a:ea typeface="+mn-ea"/>
                <a:cs typeface="+mn-cs"/>
              </a:rPr>
              <a:t> </a:t>
            </a:r>
            <a:r>
              <a:rPr lang="ar-EG" sz="1200" i="0">
                <a:solidFill>
                  <a:schemeClr val="tx1"/>
                </a:solidFill>
                <a:latin typeface="+mn-lt"/>
                <a:ea typeface="+mn-ea"/>
                <a:cs typeface="+mn-cs"/>
              </a:rPr>
              <a:t>وتعود هذه النظرية إلى أرسطو، وتطرح السؤال عما قد يفعله الشخص الصالح. ومن الأمور ذات الصلة هنا </a:t>
            </a:r>
            <a:r>
              <a:rPr lang="ar-EG" sz="1200" i="0"/>
              <a:t>"اختبار المرآة":</a:t>
            </a:r>
            <a:r>
              <a:rPr lang="en-US" sz="1200" i="0"/>
              <a:t> </a:t>
            </a:r>
            <a:r>
              <a:rPr lang="ar-EG" sz="1200" i="0"/>
              <a:t>كيف ستشعر حيال هذا القرار إذا نظرت في المرآة بعد ذلك؟</a:t>
            </a:r>
          </a:p>
          <a:p>
            <a:endParaRPr lang="en-US" dirty="0"/>
          </a:p>
          <a:p>
            <a:r>
              <a:rPr lang="ar-EG"/>
              <a:t>المراجع</a:t>
            </a:r>
          </a:p>
          <a:p>
            <a:endParaRPr lang="en-US" dirty="0"/>
          </a:p>
          <a:p>
            <a:r>
              <a:rPr lang="en-US" sz="1200">
                <a:solidFill>
                  <a:schemeClr val="tx1"/>
                </a:solidFill>
                <a:latin typeface="+mn-lt"/>
                <a:ea typeface="+mn-ea"/>
                <a:cs typeface="+mn-cs"/>
              </a:rPr>
              <a:t>Aristotle (4th Century, B.C.E./1998). </a:t>
            </a:r>
            <a:r>
              <a:rPr lang="en-US" sz="1200" i="1">
                <a:solidFill>
                  <a:schemeClr val="tx1"/>
                </a:solidFill>
                <a:latin typeface="+mn-lt"/>
                <a:ea typeface="+mn-ea"/>
                <a:cs typeface="+mn-cs"/>
              </a:rPr>
              <a:t>The Nicomachean ethics</a:t>
            </a:r>
            <a:r>
              <a:rPr lang="en-US" sz="1200">
                <a:solidFill>
                  <a:schemeClr val="tx1"/>
                </a:solidFill>
                <a:latin typeface="+mn-lt"/>
                <a:ea typeface="+mn-ea"/>
                <a:cs typeface="+mn-cs"/>
              </a:rPr>
              <a:t>. Oxford: Oxford University Press.</a:t>
            </a:r>
          </a:p>
          <a:p>
            <a:endParaRPr lang="en-US" dirty="0"/>
          </a:p>
          <a:p>
            <a:r>
              <a:rPr lang="en-US" sz="1200">
                <a:solidFill>
                  <a:schemeClr val="tx1"/>
                </a:solidFill>
                <a:latin typeface="+mn-lt"/>
                <a:ea typeface="+mn-ea"/>
                <a:cs typeface="+mn-cs"/>
              </a:rPr>
              <a:t>Hume, D. (1739/1888). </a:t>
            </a:r>
            <a:r>
              <a:rPr lang="en-US" sz="1200" i="1">
                <a:solidFill>
                  <a:schemeClr val="tx1"/>
                </a:solidFill>
                <a:latin typeface="+mn-lt"/>
                <a:ea typeface="+mn-ea"/>
                <a:cs typeface="+mn-cs"/>
              </a:rPr>
              <a:t>A treatise of human nature.</a:t>
            </a:r>
            <a:r>
              <a:rPr lang="en-US" sz="1200">
                <a:solidFill>
                  <a:schemeClr val="tx1"/>
                </a:solidFill>
                <a:latin typeface="+mn-lt"/>
                <a:ea typeface="+mn-ea"/>
                <a:cs typeface="+mn-cs"/>
              </a:rPr>
              <a:t> Oxford: Oxford University Press.</a:t>
            </a:r>
          </a:p>
          <a:p>
            <a:r>
              <a:rPr lang="en-US" sz="1200">
                <a:solidFill>
                  <a:schemeClr val="tx1"/>
                </a:solidFill>
                <a:latin typeface="+mn-lt"/>
                <a:ea typeface="+mn-ea"/>
                <a:cs typeface="+mn-cs"/>
              </a:rPr>
              <a:t> </a:t>
            </a:r>
          </a:p>
          <a:p>
            <a:r>
              <a:rPr lang="en-US" sz="1200">
                <a:solidFill>
                  <a:schemeClr val="tx1"/>
                </a:solidFill>
                <a:latin typeface="+mn-lt"/>
                <a:ea typeface="+mn-ea"/>
                <a:cs typeface="+mn-cs"/>
              </a:rPr>
              <a:t>Kant, I. (1796/2002). </a:t>
            </a:r>
            <a:r>
              <a:rPr lang="en-US" sz="1200" i="1">
                <a:solidFill>
                  <a:schemeClr val="tx1"/>
                </a:solidFill>
                <a:latin typeface="+mn-lt"/>
                <a:ea typeface="+mn-ea"/>
                <a:cs typeface="+mn-cs"/>
              </a:rPr>
              <a:t>Groundwork for the metaphysics of morals</a:t>
            </a:r>
            <a:r>
              <a:rPr lang="en-US" sz="1200">
                <a:solidFill>
                  <a:schemeClr val="tx1"/>
                </a:solidFill>
                <a:latin typeface="+mn-lt"/>
                <a:ea typeface="+mn-ea"/>
                <a:cs typeface="+mn-cs"/>
              </a:rPr>
              <a:t>. New York: Oxford University Press.</a:t>
            </a:r>
          </a:p>
          <a:p>
            <a:endParaRPr lang="en-US" dirty="0"/>
          </a:p>
          <a:p>
            <a:pPr marL="0" marR="0" indent="0" algn="r" defTabSz="914400" rtl="1" eaLnBrk="1" fontAlgn="auto" latinLnBrk="0" hangingPunct="1">
              <a:lnSpc>
                <a:spcPct val="100000"/>
              </a:lnSpc>
              <a:spcBef>
                <a:spcPts val="0"/>
              </a:spcBef>
              <a:spcAft>
                <a:spcPts val="0"/>
              </a:spcAft>
              <a:buClrTx/>
              <a:buSzTx/>
              <a:buFontTx/>
              <a:buNone/>
              <a:tabLst/>
              <a:defRPr/>
            </a:pPr>
            <a:r>
              <a:rPr lang="en-US" sz="1200">
                <a:solidFill>
                  <a:schemeClr val="tx1"/>
                </a:solidFill>
                <a:latin typeface="+mn-lt"/>
                <a:ea typeface="+mn-ea"/>
                <a:cs typeface="+mn-cs"/>
              </a:rPr>
              <a:t>Mill, J.S. (</a:t>
            </a:r>
            <a:r>
              <a:rPr lang="ar-EG" sz="1200">
                <a:solidFill>
                  <a:schemeClr val="tx1"/>
                </a:solidFill>
                <a:latin typeface="+mn-lt"/>
                <a:ea typeface="+mn-ea"/>
                <a:cs typeface="+mn-cs"/>
              </a:rPr>
              <a:t>1863/1998).</a:t>
            </a:r>
            <a:r>
              <a:rPr lang="en-US" sz="1200">
                <a:solidFill>
                  <a:schemeClr val="tx1"/>
                </a:solidFill>
                <a:latin typeface="+mn-lt"/>
                <a:ea typeface="+mn-ea"/>
                <a:cs typeface="+mn-cs"/>
              </a:rPr>
              <a:t> </a:t>
            </a:r>
            <a:r>
              <a:rPr lang="en-US" sz="1200" i="1">
                <a:solidFill>
                  <a:schemeClr val="tx1"/>
                </a:solidFill>
                <a:latin typeface="+mn-lt"/>
                <a:ea typeface="+mn-ea"/>
                <a:cs typeface="+mn-cs"/>
              </a:rPr>
              <a:t>Utilitarianism.</a:t>
            </a:r>
            <a:r>
              <a:rPr lang="en-US" sz="1200">
                <a:solidFill>
                  <a:schemeClr val="tx1"/>
                </a:solidFill>
                <a:latin typeface="+mn-lt"/>
                <a:ea typeface="+mn-ea"/>
                <a:cs typeface="+mn-cs"/>
              </a:rPr>
              <a:t> Oxford University Press.</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SG" smtClean="0"/>
              <a:t>22</a:t>
            </a:fld>
            <a:endParaRPr lang="en-SG"/>
          </a:p>
        </p:txBody>
      </p:sp>
    </p:spTree>
    <p:extLst>
      <p:ext uri="{BB962C8B-B14F-4D97-AF65-F5344CB8AC3E}">
        <p14:creationId xmlns:p14="http://schemas.microsoft.com/office/powerpoint/2010/main" val="1504310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b="0" baseline="0"/>
              <a:t>هل تعتقد </a:t>
            </a:r>
            <a:r>
              <a:rPr lang="ar-EG" sz="1200" b="0"/>
              <a:t>أن الصفقة التي عقدها أندريس و"الثور" مبررة أخلاقيًا؟</a:t>
            </a:r>
            <a:r>
              <a:rPr lang="en-US" sz="1200" b="0" baseline="0"/>
              <a:t> </a:t>
            </a:r>
            <a:r>
              <a:rPr lang="ar-EG" sz="1200" b="0"/>
              <a:t>من فضلك اكتب رأيك بهدوء بنفسك.</a:t>
            </a:r>
            <a:r>
              <a:rPr lang="en-US" sz="1200" b="0" baseline="0"/>
              <a:t> </a:t>
            </a:r>
            <a:r>
              <a:rPr lang="ar-EG" sz="1200" u="none">
                <a:solidFill>
                  <a:schemeClr val="tx1"/>
                </a:solidFill>
                <a:latin typeface="+mn-lt"/>
                <a:ea typeface="+mn-ea"/>
                <a:cs typeface="+mn-cs"/>
              </a:rPr>
              <a:t>ثم سنتشارك كصف دراسي. [</a:t>
            </a:r>
            <a:r>
              <a:rPr lang="ar-EG" sz="1200" i="1" u="none">
                <a:solidFill>
                  <a:schemeClr val="tx1"/>
                </a:solidFill>
                <a:latin typeface="+mn-lt"/>
                <a:ea typeface="+mn-ea"/>
                <a:cs typeface="+mn-cs"/>
              </a:rPr>
              <a:t>يكتب الطلاب اختيارهم بهدوء</a:t>
            </a:r>
            <a:r>
              <a:rPr lang="ar-EG" sz="1200" u="none">
                <a:solidFill>
                  <a:schemeClr val="tx1"/>
                </a:solidFill>
                <a:latin typeface="+mn-lt"/>
                <a:ea typeface="+mn-ea"/>
                <a:cs typeface="+mn-cs"/>
              </a:rPr>
              <a:t>].</a:t>
            </a:r>
            <a:r>
              <a:rPr lang="en-US" sz="1200" u="none" baseline="0">
                <a:solidFill>
                  <a:schemeClr val="tx1"/>
                </a:solidFill>
                <a:latin typeface="+mn-lt"/>
                <a:ea typeface="+mn-ea"/>
                <a:cs typeface="+mn-cs"/>
              </a:rPr>
              <a:t> </a:t>
            </a:r>
            <a:r>
              <a:rPr lang="ar-EG" sz="1200">
                <a:solidFill>
                  <a:schemeClr val="tx1"/>
                </a:solidFill>
                <a:latin typeface="+mn-lt"/>
                <a:ea typeface="+mn-ea"/>
                <a:cs typeface="+mn-cs"/>
              </a:rPr>
              <a:t>حسنًا، فلنُحصِ الأصوات! من خلال رفع </a:t>
            </a:r>
            <a:r>
              <a:rPr lang="ar-EG" sz="1200" baseline="0">
                <a:solidFill>
                  <a:schemeClr val="tx1"/>
                </a:solidFill>
                <a:latin typeface="+mn-lt"/>
                <a:ea typeface="+mn-ea"/>
                <a:cs typeface="+mn-cs"/>
              </a:rPr>
              <a:t>الأيدي</a:t>
            </a:r>
            <a:r>
              <a:rPr lang="ar-EG" sz="1200">
                <a:solidFill>
                  <a:schemeClr val="tx1"/>
                </a:solidFill>
                <a:latin typeface="+mn-lt"/>
                <a:ea typeface="+mn-ea"/>
                <a:cs typeface="+mn-cs"/>
              </a:rPr>
              <a:t>، من يقول نعم، كان الأمر أخلاقيًا؟ من </a:t>
            </a:r>
            <a:r>
              <a:rPr lang="ar-EG" sz="1200" baseline="0">
                <a:solidFill>
                  <a:schemeClr val="tx1"/>
                </a:solidFill>
                <a:latin typeface="+mn-lt"/>
                <a:ea typeface="+mn-ea"/>
                <a:cs typeface="+mn-cs"/>
              </a:rPr>
              <a:t>يقول لا؟</a:t>
            </a:r>
            <a:r>
              <a:rPr lang="en-US" sz="1200" baseline="0">
                <a:solidFill>
                  <a:schemeClr val="tx1"/>
                </a:solidFill>
                <a:latin typeface="+mn-lt"/>
                <a:ea typeface="+mn-ea"/>
                <a:cs typeface="+mn-cs"/>
              </a:rPr>
              <a:t> </a:t>
            </a:r>
            <a:r>
              <a:rPr lang="ar-EG" sz="1200">
                <a:solidFill>
                  <a:schemeClr val="tx1"/>
                </a:solidFill>
                <a:latin typeface="+mn-lt"/>
                <a:ea typeface="+mn-ea"/>
                <a:cs typeface="+mn-cs"/>
              </a:rPr>
              <a:t>[</a:t>
            </a:r>
            <a:r>
              <a:rPr lang="ar-EG" sz="1200" i="1">
                <a:solidFill>
                  <a:schemeClr val="tx1"/>
                </a:solidFill>
                <a:latin typeface="+mn-lt"/>
                <a:ea typeface="+mn-ea"/>
                <a:cs typeface="+mn-cs"/>
              </a:rPr>
              <a:t>يرفع الطلاب أيديهم لكل خيار ويُحصي المُحاضر أصواتهم على لوحة رسم، أو سبورة بيضاء، أو سبورة سوداء</a:t>
            </a:r>
            <a:r>
              <a:rPr lang="ar-EG" sz="1200" i="0" baseline="0">
                <a:solidFill>
                  <a:schemeClr val="tx1"/>
                </a:solidFill>
                <a:latin typeface="+mn-lt"/>
                <a:ea typeface="+mn-ea"/>
                <a:cs typeface="+mn-cs"/>
              </a:rPr>
              <a:t>].</a:t>
            </a:r>
            <a:r>
              <a:rPr lang="en-US" sz="1200" i="0" baseline="0">
                <a:solidFill>
                  <a:schemeClr val="tx1"/>
                </a:solidFill>
                <a:latin typeface="+mn-lt"/>
                <a:ea typeface="+mn-ea"/>
                <a:cs typeface="+mn-cs"/>
              </a:rPr>
              <a:t> </a:t>
            </a:r>
          </a:p>
          <a:p>
            <a:pPr rtl="0" fontAlgn="t"/>
            <a:endParaRPr lang="en-US" sz="1200" i="0" kern="1200" baseline="0" dirty="0">
              <a:solidFill>
                <a:schemeClr val="tx1"/>
              </a:solidFill>
              <a:effectLst/>
              <a:latin typeface="+mn-lt"/>
              <a:ea typeface="+mn-ea"/>
              <a:cs typeface="+mn-cs"/>
            </a:endParaRPr>
          </a:p>
          <a:p>
            <a:pPr rtl="1" fontAlgn="t"/>
            <a:r>
              <a:rPr lang="ar-EG" sz="1200" i="0" baseline="0">
                <a:solidFill>
                  <a:schemeClr val="tx1"/>
                </a:solidFill>
                <a:latin typeface="+mn-lt"/>
                <a:ea typeface="+mn-ea"/>
                <a:cs typeface="+mn-cs"/>
              </a:rPr>
              <a:t>[</a:t>
            </a:r>
            <a:r>
              <a:rPr lang="ar-EG" sz="1200" i="1" baseline="0">
                <a:solidFill>
                  <a:schemeClr val="tx1"/>
                </a:solidFill>
                <a:latin typeface="+mn-lt"/>
                <a:ea typeface="+mn-ea"/>
                <a:cs typeface="+mn-cs"/>
              </a:rPr>
              <a:t>على سبيل المثال:</a:t>
            </a:r>
            <a:r>
              <a:rPr lang="en-US" sz="1200" i="1" baseline="0">
                <a:solidFill>
                  <a:schemeClr val="tx1"/>
                </a:solidFill>
                <a:latin typeface="+mn-lt"/>
                <a:ea typeface="+mn-ea"/>
                <a:cs typeface="+mn-cs"/>
              </a:rPr>
              <a:t> </a:t>
            </a:r>
          </a:p>
          <a:p>
            <a:pPr rtl="1" fontAlgn="t"/>
            <a:r>
              <a:rPr lang="ar-EG" sz="1200" i="1" baseline="0">
                <a:solidFill>
                  <a:schemeClr val="tx1"/>
                </a:solidFill>
                <a:latin typeface="+mn-lt"/>
                <a:ea typeface="+mn-ea"/>
                <a:cs typeface="+mn-cs"/>
              </a:rPr>
              <a:t>نعم:</a:t>
            </a:r>
            <a:r>
              <a:rPr lang="en-US" sz="1200" i="1" baseline="0">
                <a:solidFill>
                  <a:schemeClr val="tx1"/>
                </a:solidFill>
                <a:latin typeface="+mn-lt"/>
                <a:ea typeface="+mn-ea"/>
                <a:cs typeface="+mn-cs"/>
              </a:rPr>
              <a:t> X</a:t>
            </a:r>
            <a:r>
              <a:rPr lang="ar-EG" sz="1200" i="1" baseline="0">
                <a:solidFill>
                  <a:schemeClr val="tx1"/>
                </a:solidFill>
                <a:latin typeface="+mn-lt"/>
                <a:ea typeface="+mn-ea"/>
                <a:cs typeface="+mn-cs"/>
              </a:rPr>
              <a:t> أصوات</a:t>
            </a:r>
          </a:p>
          <a:p>
            <a:pPr rtl="1" fontAlgn="t"/>
            <a:r>
              <a:rPr lang="ar-EG" sz="1200" i="1" baseline="0">
                <a:solidFill>
                  <a:schemeClr val="tx1"/>
                </a:solidFill>
                <a:latin typeface="+mn-lt"/>
                <a:ea typeface="+mn-ea"/>
                <a:cs typeface="+mn-cs"/>
              </a:rPr>
              <a:t>لا:</a:t>
            </a:r>
            <a:r>
              <a:rPr lang="en-US" sz="1200" i="1" baseline="0">
                <a:solidFill>
                  <a:schemeClr val="tx1"/>
                </a:solidFill>
                <a:latin typeface="+mn-lt"/>
                <a:ea typeface="+mn-ea"/>
                <a:cs typeface="+mn-cs"/>
              </a:rPr>
              <a:t> X</a:t>
            </a:r>
            <a:r>
              <a:rPr lang="ar-EG" sz="1200" i="1" baseline="0">
                <a:solidFill>
                  <a:schemeClr val="tx1"/>
                </a:solidFill>
                <a:latin typeface="+mn-lt"/>
                <a:ea typeface="+mn-ea"/>
                <a:cs typeface="+mn-cs"/>
              </a:rPr>
              <a:t> الأصوات </a:t>
            </a:r>
            <a:r>
              <a:rPr lang="ar-EG" sz="1200" i="0" baseline="0">
                <a:solidFill>
                  <a:schemeClr val="tx1"/>
                </a:solidFill>
                <a:latin typeface="+mn-lt"/>
                <a:ea typeface="+mn-ea"/>
                <a:cs typeface="+mn-cs"/>
              </a:rPr>
              <a:t>]</a:t>
            </a:r>
          </a:p>
          <a:p>
            <a:pPr rtl="0" fontAlgn="t"/>
            <a:endParaRPr lang="en-US" sz="1200" i="0" kern="1200" baseline="0" dirty="0">
              <a:solidFill>
                <a:schemeClr val="tx1"/>
              </a:solidFill>
              <a:effectLst/>
              <a:latin typeface="+mn-lt"/>
              <a:ea typeface="+mn-ea"/>
              <a:cs typeface="+mn-cs"/>
            </a:endParaRPr>
          </a:p>
          <a:p>
            <a:pPr rtl="1" fontAlgn="t"/>
            <a:r>
              <a:rPr lang="ar-EG" sz="1200" i="0" baseline="0">
                <a:solidFill>
                  <a:schemeClr val="tx1"/>
                </a:solidFill>
                <a:latin typeface="+mn-lt"/>
                <a:ea typeface="+mn-ea"/>
                <a:cs typeface="+mn-cs"/>
              </a:rPr>
              <a:t>لماذا أو لمَ لا؟</a:t>
            </a:r>
            <a:r>
              <a:rPr lang="en-US" sz="1200" i="0" baseline="0">
                <a:solidFill>
                  <a:schemeClr val="tx1"/>
                </a:solidFill>
                <a:latin typeface="+mn-lt"/>
                <a:ea typeface="+mn-ea"/>
                <a:cs typeface="+mn-cs"/>
              </a:rPr>
              <a:t> </a:t>
            </a:r>
            <a:r>
              <a:rPr lang="ar-EG" sz="1200" i="0" baseline="0">
                <a:solidFill>
                  <a:schemeClr val="tx1"/>
                </a:solidFill>
                <a:latin typeface="+mn-lt"/>
                <a:ea typeface="+mn-ea"/>
                <a:cs typeface="+mn-cs"/>
              </a:rPr>
              <a:t>[</a:t>
            </a:r>
            <a:r>
              <a:rPr lang="ar-EG" sz="1200" i="1" baseline="0">
                <a:solidFill>
                  <a:schemeClr val="tx1"/>
                </a:solidFill>
                <a:latin typeface="+mn-lt"/>
                <a:ea typeface="+mn-ea"/>
                <a:cs typeface="+mn-cs"/>
              </a:rPr>
              <a:t>يتناقش الفصل</a:t>
            </a:r>
            <a:r>
              <a:rPr lang="ar-EG" sz="1200" i="0" baseline="0">
                <a:solidFill>
                  <a:schemeClr val="tx1"/>
                </a:solidFill>
                <a:latin typeface="+mn-lt"/>
                <a:ea typeface="+mn-ea"/>
                <a:cs typeface="+mn-cs"/>
              </a:rPr>
              <a:t>].</a:t>
            </a:r>
          </a:p>
          <a:p>
            <a:endParaRPr lang="en-US" baseline="0" dirty="0"/>
          </a:p>
        </p:txBody>
      </p:sp>
      <p:sp>
        <p:nvSpPr>
          <p:cNvPr id="4" name="Slide Number Placeholder 3"/>
          <p:cNvSpPr>
            <a:spLocks noGrp="1"/>
          </p:cNvSpPr>
          <p:nvPr>
            <p:ph type="sldNum" sz="quarter" idx="10"/>
          </p:nvPr>
        </p:nvSpPr>
        <p:spPr/>
        <p:txBody>
          <a:bodyPr/>
          <a:lstStyle/>
          <a:p>
            <a:fld id="{77C6E43D-BE4C-4A01-9BBF-F3CBDAFB7B5E}" type="slidenum">
              <a:rPr lang="en-US" smtClean="0"/>
              <a:t>23</a:t>
            </a:fld>
            <a:endParaRPr lang="en-US"/>
          </a:p>
        </p:txBody>
      </p:sp>
    </p:spTree>
    <p:extLst>
      <p:ext uri="{BB962C8B-B14F-4D97-AF65-F5344CB8AC3E}">
        <p14:creationId xmlns:p14="http://schemas.microsoft.com/office/powerpoint/2010/main" val="2858673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b="0"/>
              <a:t>هناك </a:t>
            </a:r>
            <a:r>
              <a:rPr lang="ar-EG" sz="1200" b="0"/>
              <a:t>بعض الخاسرين الحقيقيين في هذه الصفقة.حيث فقدَ </a:t>
            </a:r>
            <a:r>
              <a:rPr lang="ar-EG" sz="1200" b="0" baseline="0"/>
              <a:t>نصف </a:t>
            </a:r>
            <a:r>
              <a:rPr lang="ar-EG" sz="1200" b="0"/>
              <a:t>العمال</a:t>
            </a:r>
            <a:r>
              <a:rPr lang="ar-EG" sz="1200" b="0" baseline="0"/>
              <a:t> وظائفهم </a:t>
            </a:r>
            <a:r>
              <a:rPr lang="ar-EG" sz="1200" b="0"/>
              <a:t>لأسباب سياسية وليس بسبب الأداء في العمل. وفقدت منظمة العمل الجماعي هويتها وميزتها كنقابة نضالية لم "تبع نفسها". وقد نجح أندريس وكونكرير في </a:t>
            </a:r>
            <a:r>
              <a:rPr lang="ar-EG" sz="1200" b="0" baseline="0"/>
              <a:t>التواطؤ مع "الثور" على حساب خصومه داخل </a:t>
            </a:r>
            <a:r>
              <a:rPr lang="ar-EG" sz="1200" b="0"/>
              <a:t>اتحاد "العمل الجماعي".</a:t>
            </a:r>
            <a:r>
              <a:rPr lang="en-US" sz="1200" b="0" baseline="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r" defTabSz="914400" rtl="1" eaLnBrk="1" fontAlgn="auto" latinLnBrk="0" hangingPunct="1">
              <a:lnSpc>
                <a:spcPct val="100000"/>
              </a:lnSpc>
              <a:spcBef>
                <a:spcPts val="0"/>
              </a:spcBef>
              <a:spcAft>
                <a:spcPts val="0"/>
              </a:spcAft>
              <a:buClrTx/>
              <a:buSzTx/>
              <a:buFontTx/>
              <a:buNone/>
              <a:tabLst/>
              <a:defRPr/>
            </a:pPr>
            <a:r>
              <a:rPr lang="ar-EG"/>
              <a:t>وفقًا لنظرية تبادل الأعضاء القياديين، وهي </a:t>
            </a:r>
            <a:r>
              <a:rPr lang="ar-EG" baseline="0"/>
              <a:t>نظرية مؤثرة في القيادة، </a:t>
            </a:r>
            <a:r>
              <a:rPr lang="ar-EG"/>
              <a:t>فإن تصرفات "الثور" نموذجية للقادة الذين يستخدمون مناصبهم القوية لتوجيه موارد المنظمة نحو المؤيدين السياسيين وبعيدًا عن المعارضين.</a:t>
            </a:r>
            <a:r>
              <a:rPr lang="en-US"/>
              <a:t> </a:t>
            </a:r>
            <a:r>
              <a:rPr lang="ar-EG"/>
              <a:t>ومن </a:t>
            </a:r>
            <a:r>
              <a:rPr lang="ar-EG" baseline="0"/>
              <a:t>هذا المنظور، فإن هذا يُعد سلوكًا نموذجيًا للقائد.</a:t>
            </a:r>
            <a:r>
              <a:rPr lang="en-US" baseline="0"/>
              <a:t> </a:t>
            </a:r>
          </a:p>
          <a:p>
            <a:endParaRPr lang="en-US" dirty="0"/>
          </a:p>
          <a:p>
            <a:r>
              <a:rPr lang="ar-EG"/>
              <a:t>المراجع</a:t>
            </a:r>
          </a:p>
          <a:p>
            <a:endParaRPr lang="en-US" dirty="0"/>
          </a:p>
          <a:p>
            <a:r>
              <a:rPr lang="en-US" sz="1200">
                <a:solidFill>
                  <a:schemeClr val="tx1"/>
                </a:solidFill>
                <a:latin typeface="+mn-lt"/>
                <a:ea typeface="+mn-ea"/>
                <a:cs typeface="+mn-cs"/>
              </a:rPr>
              <a:t>Graen, G. B., &amp; Uhl-Bien, M. (1995). The relationship-based approach to leadership: </a:t>
            </a:r>
          </a:p>
          <a:p>
            <a:r>
              <a:rPr lang="en-US" sz="1200">
                <a:solidFill>
                  <a:schemeClr val="tx1"/>
                </a:solidFill>
                <a:latin typeface="+mn-lt"/>
                <a:ea typeface="+mn-ea"/>
                <a:cs typeface="+mn-cs"/>
              </a:rPr>
              <a:t>Development of LMX theory of leadership over 25 years: Applying a multi-level, multi-domain perspective. </a:t>
            </a:r>
            <a:r>
              <a:rPr lang="en-US" sz="1200" i="1">
                <a:solidFill>
                  <a:schemeClr val="tx1"/>
                </a:solidFill>
                <a:latin typeface="+mn-lt"/>
                <a:ea typeface="+mn-ea"/>
                <a:cs typeface="+mn-cs"/>
              </a:rPr>
              <a:t>Leadership Quarterly,</a:t>
            </a:r>
            <a:r>
              <a:rPr lang="en-US" sz="1200">
                <a:solidFill>
                  <a:schemeClr val="tx1"/>
                </a:solidFill>
                <a:latin typeface="+mn-lt"/>
                <a:ea typeface="+mn-ea"/>
                <a:cs typeface="+mn-cs"/>
              </a:rPr>
              <a:t> </a:t>
            </a:r>
            <a:r>
              <a:rPr lang="ar-EG" sz="1200" i="1">
                <a:solidFill>
                  <a:schemeClr val="tx1"/>
                </a:solidFill>
                <a:latin typeface="+mn-lt"/>
                <a:ea typeface="+mn-ea"/>
                <a:cs typeface="+mn-cs"/>
              </a:rPr>
              <a:t>6</a:t>
            </a:r>
            <a:r>
              <a:rPr lang="ar-EG" sz="1200">
                <a:solidFill>
                  <a:schemeClr val="tx1"/>
                </a:solidFill>
                <a:latin typeface="+mn-lt"/>
                <a:ea typeface="+mn-ea"/>
                <a:cs typeface="+mn-cs"/>
              </a:rPr>
              <a:t>(2), 219–247.</a:t>
            </a:r>
            <a:r>
              <a:rPr lang="en-US" sz="1200">
                <a:solidFill>
                  <a:schemeClr val="tx1"/>
                </a:solidFill>
                <a:latin typeface="+mn-lt"/>
                <a:ea typeface="+mn-ea"/>
                <a:cs typeface="+mn-cs"/>
              </a:rPr>
              <a:t> </a:t>
            </a:r>
          </a:p>
          <a:p>
            <a:r>
              <a:rPr lang="ar-EG" sz="1200">
                <a:solidFill>
                  <a:schemeClr val="tx1"/>
                </a:solidFill>
                <a:latin typeface="+mn-lt"/>
                <a:ea typeface="+mn-ea"/>
                <a:cs typeface="+mn-cs"/>
              </a:rPr>
              <a:t> </a:t>
            </a:r>
          </a:p>
          <a:p>
            <a:r>
              <a:rPr lang="en-US" sz="1200">
                <a:solidFill>
                  <a:schemeClr val="tx1"/>
                </a:solidFill>
                <a:latin typeface="+mn-lt"/>
                <a:ea typeface="+mn-ea"/>
                <a:cs typeface="+mn-cs"/>
              </a:rPr>
              <a:t>Graen, G. B., &amp; Canedo, J. (2016). </a:t>
            </a:r>
            <a:r>
              <a:rPr lang="en-US" sz="1200" i="1">
                <a:solidFill>
                  <a:schemeClr val="tx1"/>
                </a:solidFill>
                <a:latin typeface="+mn-lt"/>
                <a:ea typeface="+mn-ea"/>
                <a:cs typeface="+mn-cs"/>
              </a:rPr>
              <a:t>The new workplace leadership development.</a:t>
            </a:r>
            <a:r>
              <a:rPr lang="en-US" sz="1200">
                <a:solidFill>
                  <a:schemeClr val="tx1"/>
                </a:solidFill>
                <a:latin typeface="+mn-lt"/>
                <a:ea typeface="+mn-ea"/>
                <a:cs typeface="+mn-cs"/>
              </a:rPr>
              <a:t> Oxford </a:t>
            </a:r>
          </a:p>
          <a:p>
            <a:r>
              <a:rPr lang="en-US" sz="1200">
                <a:solidFill>
                  <a:schemeClr val="tx1"/>
                </a:solidFill>
                <a:latin typeface="+mn-lt"/>
                <a:ea typeface="+mn-ea"/>
                <a:cs typeface="+mn-cs"/>
              </a:rPr>
              <a:t>Bibliography on Management. Oxford University Press, N.Y., New York.</a:t>
            </a:r>
          </a:p>
          <a:p>
            <a:r>
              <a:rPr lang="en-US" sz="120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24</a:t>
            </a:fld>
            <a:endParaRPr lang="en-GB"/>
          </a:p>
        </p:txBody>
      </p:sp>
    </p:spTree>
    <p:extLst>
      <p:ext uri="{BB962C8B-B14F-4D97-AF65-F5344CB8AC3E}">
        <p14:creationId xmlns:p14="http://schemas.microsoft.com/office/powerpoint/2010/main" val="3934636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دعونا نحلل الصفقة من وجهات النظر الثلاثة المتعلقة بالأخلاق.</a:t>
            </a:r>
            <a:r>
              <a:rPr lang="en-US"/>
              <a:t> </a:t>
            </a:r>
          </a:p>
          <a:p>
            <a:endParaRPr lang="en-US" dirty="0"/>
          </a:p>
          <a:p>
            <a:r>
              <a:rPr lang="ar-EG" baseline="0"/>
              <a:t>من فضلك اكتب رأيك بهدوء في جميع هذه الأسئلة الثلاثة.</a:t>
            </a:r>
            <a:r>
              <a:rPr lang="ar-EG" sz="1200" u="none">
                <a:solidFill>
                  <a:schemeClr val="tx1"/>
                </a:solidFill>
                <a:latin typeface="+mn-lt"/>
                <a:ea typeface="+mn-ea"/>
                <a:cs typeface="+mn-cs"/>
              </a:rPr>
              <a:t>ثم سنتشارك كصف دراسي. </a:t>
            </a:r>
          </a:p>
          <a:p>
            <a:endParaRPr lang="en-US" sz="1200" u="none" kern="1200" dirty="0">
              <a:solidFill>
                <a:schemeClr val="tx1"/>
              </a:solidFill>
              <a:effectLst/>
              <a:latin typeface="+mn-lt"/>
              <a:ea typeface="+mn-ea"/>
              <a:cs typeface="+mn-cs"/>
            </a:endParaRPr>
          </a:p>
          <a:p>
            <a:r>
              <a:rPr lang="ar-EG" sz="1200"/>
              <a:t>1.</a:t>
            </a:r>
            <a:r>
              <a:rPr lang="en-US" sz="1200"/>
              <a:t> </a:t>
            </a:r>
            <a:r>
              <a:rPr lang="ar-EG" sz="1200"/>
              <a:t>هل حقق أندريس أقصى قدر من النتائج الجيدة؟</a:t>
            </a:r>
            <a:r>
              <a:rPr lang="en-US" sz="1200"/>
              <a:t> </a:t>
            </a:r>
          </a:p>
          <a:p>
            <a:endParaRPr lang="en-US" sz="120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a:t>2.</a:t>
            </a:r>
            <a:r>
              <a:rPr lang="en-US" sz="1200"/>
              <a:t> </a:t>
            </a:r>
            <a:r>
              <a:rPr lang="ar-EG" sz="1200"/>
              <a:t>من حيث المبدأ، هل من المقبول إبرام مثل هذه الصفقة التي أبرمها أندريس مع "الثور"؟</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a:t>3.</a:t>
            </a:r>
            <a:r>
              <a:rPr lang="en-US" sz="1200" i="0"/>
              <a:t> </a:t>
            </a:r>
            <a:r>
              <a:rPr lang="ar-EG" sz="1200" i="0"/>
              <a:t>هل ستشعر بالرضا عن نفسك كشخص إذا نظرت في المرآة بعد </a:t>
            </a:r>
            <a:r>
              <a:rPr lang="ar-EG" sz="1200" i="0" baseline="0"/>
              <a:t>عقد هذه الصفقة </a:t>
            </a:r>
            <a:r>
              <a:rPr lang="ar-EG" sz="1200" i="0"/>
              <a:t>؟</a:t>
            </a:r>
          </a:p>
          <a:p>
            <a:endParaRPr lang="en-US" sz="1200" u="none" kern="1200" dirty="0">
              <a:solidFill>
                <a:schemeClr val="tx1"/>
              </a:solidFill>
              <a:effectLst/>
              <a:latin typeface="+mn-lt"/>
              <a:ea typeface="+mn-ea"/>
              <a:cs typeface="+mn-cs"/>
            </a:endParaRPr>
          </a:p>
          <a:p>
            <a:r>
              <a:rPr lang="ar-EG" sz="1200" u="none">
                <a:solidFill>
                  <a:schemeClr val="tx1"/>
                </a:solidFill>
                <a:latin typeface="+mn-lt"/>
                <a:ea typeface="+mn-ea"/>
                <a:cs typeface="+mn-cs"/>
              </a:rPr>
              <a:t>[</a:t>
            </a:r>
            <a:r>
              <a:rPr lang="ar-EG" sz="1200" i="1" u="none">
                <a:solidFill>
                  <a:schemeClr val="tx1"/>
                </a:solidFill>
                <a:latin typeface="+mn-lt"/>
                <a:ea typeface="+mn-ea"/>
                <a:cs typeface="+mn-cs"/>
              </a:rPr>
              <a:t>يكتب الطلاب أحكامهم بهدوء</a:t>
            </a:r>
            <a:r>
              <a:rPr lang="ar-EG" sz="1200" u="none">
                <a:solidFill>
                  <a:schemeClr val="tx1"/>
                </a:solidFill>
                <a:latin typeface="+mn-lt"/>
                <a:ea typeface="+mn-ea"/>
                <a:cs typeface="+mn-cs"/>
              </a:rPr>
              <a:t>].</a:t>
            </a:r>
            <a:r>
              <a:rPr lang="en-US" sz="1200" u="none" baseline="0">
                <a:solidFill>
                  <a:schemeClr val="tx1"/>
                </a:solidFill>
                <a:latin typeface="+mn-lt"/>
                <a:ea typeface="+mn-ea"/>
                <a:cs typeface="+mn-cs"/>
              </a:rPr>
              <a:t> </a:t>
            </a:r>
            <a:r>
              <a:rPr lang="ar-EG" sz="1200">
                <a:solidFill>
                  <a:schemeClr val="tx1"/>
                </a:solidFill>
                <a:latin typeface="+mn-lt"/>
                <a:ea typeface="+mn-ea"/>
                <a:cs typeface="+mn-cs"/>
              </a:rPr>
              <a:t>حسنًا، فلنُحصِ الأصوات!</a:t>
            </a:r>
            <a:r>
              <a:rPr lang="en-US" sz="1200">
                <a:solidFill>
                  <a:schemeClr val="tx1"/>
                </a:solidFill>
                <a:latin typeface="+mn-lt"/>
                <a:ea typeface="+mn-ea"/>
                <a:cs typeface="+mn-cs"/>
              </a:rPr>
              <a:t> </a:t>
            </a:r>
            <a:r>
              <a:rPr lang="ar-EG" sz="1200">
                <a:solidFill>
                  <a:schemeClr val="tx1"/>
                </a:solidFill>
                <a:latin typeface="+mn-lt"/>
                <a:ea typeface="+mn-ea"/>
                <a:cs typeface="+mn-cs"/>
              </a:rPr>
              <a:t>من خلال رفع </a:t>
            </a:r>
            <a:r>
              <a:rPr lang="ar-EG" sz="1200" baseline="0">
                <a:solidFill>
                  <a:schemeClr val="tx1"/>
                </a:solidFill>
                <a:latin typeface="+mn-lt"/>
                <a:ea typeface="+mn-ea"/>
                <a:cs typeface="+mn-cs"/>
              </a:rPr>
              <a:t>الأيدي </a:t>
            </a:r>
            <a:r>
              <a:rPr lang="ar-EG" sz="1200">
                <a:solidFill>
                  <a:schemeClr val="tx1"/>
                </a:solidFill>
                <a:latin typeface="+mn-lt"/>
                <a:ea typeface="+mn-ea"/>
                <a:cs typeface="+mn-cs"/>
              </a:rPr>
              <a:t>، من يقول نعم، لقد أدى هذا إلى تحقيق أقصى قدر من النتائج الجيدة؟</a:t>
            </a:r>
            <a:r>
              <a:rPr lang="en-US" sz="1200">
                <a:solidFill>
                  <a:schemeClr val="tx1"/>
                </a:solidFill>
                <a:latin typeface="+mn-lt"/>
                <a:ea typeface="+mn-ea"/>
                <a:cs typeface="+mn-cs"/>
              </a:rPr>
              <a:t> </a:t>
            </a:r>
            <a:r>
              <a:rPr lang="ar-EG" sz="1200">
                <a:solidFill>
                  <a:schemeClr val="tx1"/>
                </a:solidFill>
                <a:latin typeface="+mn-lt"/>
                <a:ea typeface="+mn-ea"/>
                <a:cs typeface="+mn-cs"/>
              </a:rPr>
              <a:t>من </a:t>
            </a:r>
            <a:r>
              <a:rPr lang="ar-EG" sz="1200" baseline="0">
                <a:solidFill>
                  <a:schemeClr val="tx1"/>
                </a:solidFill>
                <a:latin typeface="+mn-lt"/>
                <a:ea typeface="+mn-ea"/>
                <a:cs typeface="+mn-cs"/>
              </a:rPr>
              <a:t>يقول لا؟ من يقول من حيث المبدأ، هذا مقبول؟ من يقول لا؟ من سيشعر بالرضا عن نفسه بعد اتخاذ هذا القرار؟</a:t>
            </a:r>
            <a:r>
              <a:rPr lang="en-US" sz="1200">
                <a:solidFill>
                  <a:schemeClr val="tx1"/>
                </a:solidFill>
                <a:latin typeface="+mn-lt"/>
                <a:ea typeface="+mn-ea"/>
                <a:cs typeface="+mn-cs"/>
              </a:rPr>
              <a:t> </a:t>
            </a:r>
            <a:r>
              <a:rPr lang="ar-EG" sz="1200">
                <a:solidFill>
                  <a:schemeClr val="tx1"/>
                </a:solidFill>
                <a:latin typeface="+mn-lt"/>
                <a:ea typeface="+mn-ea"/>
                <a:cs typeface="+mn-cs"/>
              </a:rPr>
              <a:t>من </a:t>
            </a:r>
            <a:r>
              <a:rPr lang="ar-EG" sz="1200" baseline="0">
                <a:solidFill>
                  <a:schemeClr val="tx1"/>
                </a:solidFill>
                <a:latin typeface="+mn-lt"/>
                <a:ea typeface="+mn-ea"/>
                <a:cs typeface="+mn-cs"/>
              </a:rPr>
              <a:t>يقول لا؟</a:t>
            </a:r>
            <a:r>
              <a:rPr lang="en-US" sz="1200" baseline="0">
                <a:solidFill>
                  <a:schemeClr val="tx1"/>
                </a:solidFill>
                <a:latin typeface="+mn-lt"/>
                <a:ea typeface="+mn-ea"/>
                <a:cs typeface="+mn-cs"/>
              </a:rPr>
              <a:t> </a:t>
            </a:r>
          </a:p>
          <a:p>
            <a:endParaRPr lang="en-US" sz="1200" kern="1200" baseline="0" dirty="0">
              <a:solidFill>
                <a:schemeClr val="tx1"/>
              </a:solidFill>
              <a:effectLst/>
              <a:latin typeface="+mn-lt"/>
              <a:ea typeface="+mn-ea"/>
              <a:cs typeface="+mn-cs"/>
            </a:endParaRPr>
          </a:p>
          <a:p>
            <a:r>
              <a:rPr lang="ar-EG" sz="1200">
                <a:solidFill>
                  <a:schemeClr val="tx1"/>
                </a:solidFill>
                <a:latin typeface="+mn-lt"/>
                <a:ea typeface="+mn-ea"/>
                <a:cs typeface="+mn-cs"/>
              </a:rPr>
              <a:t>[</a:t>
            </a:r>
            <a:r>
              <a:rPr lang="ar-EG" sz="1200" i="1">
                <a:solidFill>
                  <a:schemeClr val="tx1"/>
                </a:solidFill>
                <a:latin typeface="+mn-lt"/>
                <a:ea typeface="+mn-ea"/>
                <a:cs typeface="+mn-cs"/>
              </a:rPr>
              <a:t>يرفع الطلاب أيديهم لكل خيار ويُحصي المُحاضر أصواتهم على لوحة رسم، أو سبورة بيضاء، أو سبورة سوداء</a:t>
            </a:r>
            <a:r>
              <a:rPr lang="ar-EG" sz="1200" i="0" baseline="0">
                <a:solidFill>
                  <a:schemeClr val="tx1"/>
                </a:solidFill>
                <a:latin typeface="+mn-lt"/>
                <a:ea typeface="+mn-ea"/>
                <a:cs typeface="+mn-cs"/>
              </a:rPr>
              <a:t>].</a:t>
            </a:r>
            <a:r>
              <a:rPr lang="en-US" sz="1200" i="0" baseline="0">
                <a:solidFill>
                  <a:schemeClr val="tx1"/>
                </a:solidFill>
                <a:latin typeface="+mn-lt"/>
                <a:ea typeface="+mn-ea"/>
                <a:cs typeface="+mn-cs"/>
              </a:rPr>
              <a:t> </a:t>
            </a:r>
          </a:p>
          <a:p>
            <a:pPr rtl="0" fontAlgn="t"/>
            <a:endParaRPr lang="en-US" sz="1200" i="0" kern="1200" baseline="0" dirty="0">
              <a:solidFill>
                <a:schemeClr val="tx1"/>
              </a:solidFill>
              <a:effectLst/>
              <a:latin typeface="+mn-lt"/>
              <a:ea typeface="+mn-ea"/>
              <a:cs typeface="+mn-cs"/>
            </a:endParaRPr>
          </a:p>
          <a:p>
            <a:pPr rtl="1" fontAlgn="t"/>
            <a:r>
              <a:rPr lang="ar-EG" sz="1200" i="0" baseline="0">
                <a:solidFill>
                  <a:schemeClr val="tx1"/>
                </a:solidFill>
                <a:latin typeface="+mn-lt"/>
                <a:ea typeface="+mn-ea"/>
                <a:cs typeface="+mn-cs"/>
              </a:rPr>
              <a:t>[</a:t>
            </a:r>
            <a:r>
              <a:rPr lang="ar-EG" sz="1200" i="1" baseline="0">
                <a:solidFill>
                  <a:schemeClr val="tx1"/>
                </a:solidFill>
                <a:latin typeface="+mn-lt"/>
                <a:ea typeface="+mn-ea"/>
                <a:cs typeface="+mn-cs"/>
              </a:rPr>
              <a:t>على سبيل المثال:</a:t>
            </a:r>
            <a:r>
              <a:rPr lang="en-US" sz="1200" i="1" baseline="0">
                <a:solidFill>
                  <a:schemeClr val="tx1"/>
                </a:solidFill>
                <a:latin typeface="+mn-lt"/>
                <a:ea typeface="+mn-ea"/>
                <a:cs typeface="+mn-cs"/>
              </a:rPr>
              <a:t> </a:t>
            </a:r>
          </a:p>
          <a:p>
            <a:pPr rtl="1" fontAlgn="t"/>
            <a:r>
              <a:rPr lang="ar-EG" sz="1200" i="1" baseline="0">
                <a:solidFill>
                  <a:schemeClr val="tx1"/>
                </a:solidFill>
                <a:latin typeface="+mn-lt"/>
                <a:ea typeface="+mn-ea"/>
                <a:cs typeface="+mn-cs"/>
              </a:rPr>
              <a:t>نعم:</a:t>
            </a:r>
            <a:r>
              <a:rPr lang="en-US" sz="1200" i="1" baseline="0">
                <a:solidFill>
                  <a:schemeClr val="tx1"/>
                </a:solidFill>
                <a:latin typeface="+mn-lt"/>
                <a:ea typeface="+mn-ea"/>
                <a:cs typeface="+mn-cs"/>
              </a:rPr>
              <a:t> X</a:t>
            </a:r>
            <a:r>
              <a:rPr lang="ar-EG" sz="1200" i="1" baseline="0">
                <a:solidFill>
                  <a:schemeClr val="tx1"/>
                </a:solidFill>
                <a:latin typeface="+mn-lt"/>
                <a:ea typeface="+mn-ea"/>
                <a:cs typeface="+mn-cs"/>
              </a:rPr>
              <a:t> أصوات</a:t>
            </a:r>
          </a:p>
          <a:p>
            <a:pPr rtl="1" fontAlgn="t"/>
            <a:r>
              <a:rPr lang="ar-EG" sz="1200" i="1" baseline="0">
                <a:solidFill>
                  <a:schemeClr val="tx1"/>
                </a:solidFill>
                <a:latin typeface="+mn-lt"/>
                <a:ea typeface="+mn-ea"/>
                <a:cs typeface="+mn-cs"/>
              </a:rPr>
              <a:t>لا:</a:t>
            </a:r>
            <a:r>
              <a:rPr lang="en-US" sz="1200" i="1" baseline="0">
                <a:solidFill>
                  <a:schemeClr val="tx1"/>
                </a:solidFill>
                <a:latin typeface="+mn-lt"/>
                <a:ea typeface="+mn-ea"/>
                <a:cs typeface="+mn-cs"/>
              </a:rPr>
              <a:t> X</a:t>
            </a:r>
            <a:r>
              <a:rPr lang="ar-EG" sz="1200" i="1" baseline="0">
                <a:solidFill>
                  <a:schemeClr val="tx1"/>
                </a:solidFill>
                <a:latin typeface="+mn-lt"/>
                <a:ea typeface="+mn-ea"/>
                <a:cs typeface="+mn-cs"/>
              </a:rPr>
              <a:t> الأصوات </a:t>
            </a:r>
            <a:r>
              <a:rPr lang="ar-EG" sz="1200" i="0" baseline="0">
                <a:solidFill>
                  <a:schemeClr val="tx1"/>
                </a:solidFill>
                <a:latin typeface="+mn-lt"/>
                <a:ea typeface="+mn-ea"/>
                <a:cs typeface="+mn-cs"/>
              </a:rPr>
              <a:t>]</a:t>
            </a:r>
          </a:p>
          <a:p>
            <a:pPr rtl="0" fontAlgn="t"/>
            <a:endParaRPr lang="en-US" sz="1200" i="0" kern="1200" baseline="0" dirty="0">
              <a:solidFill>
                <a:schemeClr val="tx1"/>
              </a:solidFill>
              <a:effectLst/>
              <a:latin typeface="+mn-lt"/>
              <a:ea typeface="+mn-ea"/>
              <a:cs typeface="+mn-cs"/>
            </a:endParaRPr>
          </a:p>
          <a:p>
            <a:pPr rtl="1" fontAlgn="t"/>
            <a:r>
              <a:rPr lang="ar-EG" sz="1200" i="0" baseline="0">
                <a:solidFill>
                  <a:schemeClr val="tx1"/>
                </a:solidFill>
                <a:latin typeface="+mn-lt"/>
                <a:ea typeface="+mn-ea"/>
                <a:cs typeface="+mn-cs"/>
              </a:rPr>
              <a:t>لذا، فإن المنظور الأخلاقي الذي تتبناه يؤثر بقوة على ما إذا كانت الصفقة مقبولة أم لا.  إن وجهات النظر المشروعة المختلفة بشأن الأخلاق تؤدي إلى اتخاذ قرارات مختلفة.</a:t>
            </a:r>
            <a:r>
              <a:rPr lang="en-US" sz="1200" i="0" baseline="0">
                <a:solidFill>
                  <a:schemeClr val="tx1"/>
                </a:solidFill>
                <a:latin typeface="+mn-lt"/>
                <a:ea typeface="+mn-ea"/>
                <a:cs typeface="+mn-cs"/>
              </a:rPr>
              <a:t> </a:t>
            </a:r>
            <a:r>
              <a:rPr lang="ar-EG" sz="1200" i="0" baseline="0">
                <a:solidFill>
                  <a:schemeClr val="tx1"/>
                </a:solidFill>
                <a:latin typeface="+mn-lt"/>
                <a:ea typeface="+mn-ea"/>
                <a:cs typeface="+mn-cs"/>
              </a:rPr>
              <a:t>لذا، فكر في وجهة النظر التي تتفق معها بشكل أكبر، والتي ستأخذها في الاعتبار عند اتخاذ قرارات أخلاقية في المستقبل.</a:t>
            </a:r>
            <a:r>
              <a:rPr lang="en-US" sz="1200" i="0" baseline="0">
                <a:solidFill>
                  <a:schemeClr val="tx1"/>
                </a:solidFill>
                <a:latin typeface="+mn-lt"/>
                <a:ea typeface="+mn-ea"/>
                <a:cs typeface="+mn-cs"/>
              </a:rPr>
              <a:t> </a:t>
            </a:r>
          </a:p>
          <a:p>
            <a:pPr rtl="0" fontAlgn="t"/>
            <a:endParaRPr lang="en-US" sz="1200" b="0" dirty="0"/>
          </a:p>
          <a:p>
            <a:endParaRPr lang="en-US" dirty="0"/>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SG" smtClean="0"/>
              <a:t>25</a:t>
            </a:fld>
            <a:endParaRPr lang="en-SG"/>
          </a:p>
        </p:txBody>
      </p:sp>
    </p:spTree>
    <p:extLst>
      <p:ext uri="{BB962C8B-B14F-4D97-AF65-F5344CB8AC3E}">
        <p14:creationId xmlns:p14="http://schemas.microsoft.com/office/powerpoint/2010/main" val="4060627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i="0" u="none" strike="noStrike">
                <a:solidFill>
                  <a:schemeClr val="tx1"/>
                </a:solidFill>
                <a:latin typeface="+mn-lt"/>
                <a:ea typeface="+mn-ea"/>
                <a:cs typeface="+mn-cs"/>
              </a:rPr>
              <a:t>فيما يلي</a:t>
            </a:r>
            <a:r>
              <a:rPr lang="ar-EG" sz="1200" i="0" u="none" strike="noStrike" baseline="0">
                <a:solidFill>
                  <a:schemeClr val="tx1"/>
                </a:solidFill>
                <a:latin typeface="+mn-lt"/>
                <a:ea typeface="+mn-ea"/>
                <a:cs typeface="+mn-cs"/>
              </a:rPr>
              <a:t> أمر آخر للتفكر فيه.</a:t>
            </a:r>
            <a:r>
              <a:rPr lang="en-US" sz="1200" i="0" u="none" strike="noStrike" baseline="0">
                <a:solidFill>
                  <a:schemeClr val="tx1"/>
                </a:solidFill>
                <a:latin typeface="+mn-lt"/>
                <a:ea typeface="+mn-ea"/>
                <a:cs typeface="+mn-cs"/>
              </a:rPr>
              <a:t> </a:t>
            </a:r>
            <a:r>
              <a:rPr lang="ar-EG" sz="1200" i="0" u="none" strike="noStrike" baseline="0">
                <a:solidFill>
                  <a:schemeClr val="tx1"/>
                </a:solidFill>
                <a:latin typeface="+mn-lt"/>
                <a:ea typeface="+mn-ea"/>
                <a:cs typeface="+mn-cs"/>
              </a:rPr>
              <a:t>تُظهر الأبحاث</a:t>
            </a:r>
            <a:r>
              <a:rPr lang="ar-EG" sz="1200"/>
              <a:t> أن المكانة</a:t>
            </a:r>
            <a:r>
              <a:rPr lang="en-US" sz="1200" baseline="0"/>
              <a:t> </a:t>
            </a:r>
            <a:r>
              <a:rPr lang="ar-EG" sz="1200"/>
              <a:t>العالية مرتبطة بمنظور نفعي للأخلاق، وهو ميل إلى الاعتقاد بأن </a:t>
            </a:r>
            <a:r>
              <a:rPr lang="ar-EG" sz="1200" baseline="0"/>
              <a:t>الغاية تبرر الوسيلة</a:t>
            </a:r>
            <a:r>
              <a:rPr lang="ar-EG" sz="1200"/>
              <a:t>.</a:t>
            </a:r>
            <a:r>
              <a:rPr lang="ar-EG" sz="1200" i="0" u="none" strike="noStrike" baseline="0">
                <a:solidFill>
                  <a:schemeClr val="tx1"/>
                </a:solidFill>
                <a:latin typeface="+mn-lt"/>
                <a:ea typeface="+mn-ea"/>
                <a:cs typeface="+mn-cs"/>
              </a:rPr>
              <a:t>ويتحمل القادة </a:t>
            </a:r>
            <a:r>
              <a:rPr lang="ar-EG" sz="1200"/>
              <a:t>مسؤولية تعظيم القيمة لأعداد كبيرة من أصحاب المصلحة، وهذا جزء كبير من دورهم </a:t>
            </a:r>
            <a:r>
              <a:rPr lang="ar-EG" sz="1200" baseline="0"/>
              <a:t>.</a:t>
            </a:r>
            <a:r>
              <a:rPr lang="en-US" sz="1200" baseline="0"/>
              <a:t> </a:t>
            </a:r>
            <a:r>
              <a:rPr lang="ar-EG" sz="1200" baseline="0"/>
              <a:t>ويقودهم ذلك إلى التركيز على </a:t>
            </a:r>
            <a:r>
              <a:rPr lang="ar-EG" sz="1200"/>
              <a:t>تحقيق نتائج جيدة بدلًا من الأمور القائمة على المبادئ، </a:t>
            </a:r>
            <a:r>
              <a:rPr lang="ar-EG" sz="1200" baseline="0"/>
              <a:t>كما </a:t>
            </a:r>
            <a:r>
              <a:rPr lang="ar-EG" sz="1200"/>
              <a:t>فعل أندريس في قضية النقابة.</a:t>
            </a:r>
            <a:r>
              <a:rPr lang="en-US" sz="1200"/>
              <a:t> </a:t>
            </a:r>
            <a:r>
              <a:rPr lang="ar-EG" sz="1200"/>
              <a:t>مرة أخرى، يُعد هذا </a:t>
            </a:r>
            <a:r>
              <a:rPr lang="ar-EG" sz="1200" baseline="0"/>
              <a:t>منظورًا مشروعًا تمامًا للأخلاق، ويعتقد الكثير من الفلاسفة أنه الأكثر قابلية للدفاع عنه منطقيًا.</a:t>
            </a:r>
            <a:r>
              <a:rPr lang="en-US" sz="1200" baseline="0"/>
              <a:t> </a:t>
            </a:r>
          </a:p>
          <a:p>
            <a:endParaRPr lang="fr-FR" sz="1200" i="0" u="none" strike="noStrike" kern="1200" dirty="0">
              <a:solidFill>
                <a:schemeClr val="tx1"/>
              </a:solidFill>
              <a:effectLst/>
              <a:latin typeface="+mn-lt"/>
              <a:ea typeface="+mn-ea"/>
              <a:cs typeface="+mn-cs"/>
            </a:endParaRPr>
          </a:p>
          <a:p>
            <a:r>
              <a:rPr lang="ar-EG" sz="1200" i="0" u="none" strike="noStrike">
                <a:solidFill>
                  <a:schemeClr val="tx1"/>
                </a:solidFill>
                <a:latin typeface="+mn-lt"/>
                <a:ea typeface="+mn-ea"/>
                <a:cs typeface="+mn-cs"/>
              </a:rPr>
              <a:t>المراجع</a:t>
            </a:r>
          </a:p>
          <a:p>
            <a:endParaRPr lang="fr-FR" sz="1200" i="0" u="none" strike="noStrike" kern="1200" dirty="0">
              <a:solidFill>
                <a:schemeClr val="tx1"/>
              </a:solidFill>
              <a:effectLst/>
              <a:latin typeface="+mn-lt"/>
              <a:ea typeface="+mn-ea"/>
              <a:cs typeface="+mn-cs"/>
            </a:endParaRPr>
          </a:p>
          <a:p>
            <a:r>
              <a:rPr lang="en-US" sz="1200" i="0" u="none" strike="noStrike">
                <a:solidFill>
                  <a:schemeClr val="tx1"/>
                </a:solidFill>
                <a:latin typeface="+mn-lt"/>
                <a:ea typeface="+mn-ea"/>
                <a:cs typeface="+mn-cs"/>
              </a:rPr>
              <a:t>Côté, S., Piff, P.K., &amp; Willer, R</a:t>
            </a:r>
            <a:r>
              <a:rPr lang="en-US" sz="1200" i="0">
                <a:solidFill>
                  <a:schemeClr val="tx1"/>
                </a:solidFill>
                <a:latin typeface="+mn-lt"/>
                <a:ea typeface="+mn-ea"/>
                <a:cs typeface="+mn-cs"/>
              </a:rPr>
              <a:t>. (</a:t>
            </a:r>
            <a:r>
              <a:rPr lang="ar-EG" sz="1200" i="0">
                <a:solidFill>
                  <a:schemeClr val="tx1"/>
                </a:solidFill>
                <a:latin typeface="+mn-lt"/>
                <a:ea typeface="+mn-ea"/>
                <a:cs typeface="+mn-cs"/>
              </a:rPr>
              <a:t>2013).</a:t>
            </a:r>
            <a:r>
              <a:rPr lang="en-US" sz="1200" i="0">
                <a:solidFill>
                  <a:schemeClr val="tx1"/>
                </a:solidFill>
                <a:latin typeface="+mn-lt"/>
                <a:ea typeface="+mn-ea"/>
                <a:cs typeface="+mn-cs"/>
              </a:rPr>
              <a:t> For whom do the ends justify the means? Social class and utilitarian moral judgment. Journal of Personality and Social Psychology, 104(3), 490-503. </a:t>
            </a:r>
          </a:p>
          <a:p>
            <a:endParaRPr lang="en-US" i="0" dirty="0"/>
          </a:p>
          <a:p>
            <a:r>
              <a:rPr lang="en-US" sz="1200" i="0">
                <a:solidFill>
                  <a:schemeClr val="tx1"/>
                </a:solidFill>
                <a:latin typeface="+mn-lt"/>
                <a:ea typeface="+mn-ea"/>
                <a:cs typeface="+mn-cs"/>
              </a:rPr>
              <a:t>Molinsky, A.L., &amp; Margolis, J.D. (2005). Necessary evils and interpersonal sensitivity in organizations. Academy of Management Review, 30, 245-268. </a:t>
            </a:r>
          </a:p>
          <a:p>
            <a:endParaRPr lang="en-US" i="0" dirty="0"/>
          </a:p>
          <a:p>
            <a:r>
              <a:rPr lang="en-US" sz="1200" i="0">
                <a:solidFill>
                  <a:schemeClr val="tx1"/>
                </a:solidFill>
                <a:latin typeface="+mn-lt"/>
                <a:ea typeface="+mn-ea"/>
                <a:cs typeface="+mn-cs"/>
              </a:rPr>
              <a:t>Uhlmann, E.L., Zhu, L., &amp; Tannenbaum, D. (2013). When it takes a bad person to do the right thing. Cognition, 126, 326-334.</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26</a:t>
            </a:fld>
            <a:endParaRPr lang="en-GB"/>
          </a:p>
        </p:txBody>
      </p:sp>
    </p:spTree>
    <p:extLst>
      <p:ext uri="{BB962C8B-B14F-4D97-AF65-F5344CB8AC3E}">
        <p14:creationId xmlns:p14="http://schemas.microsoft.com/office/powerpoint/2010/main" val="2033215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b="0"/>
              <a:t>بعض الدروس المستفادة من قضية النقابة.  </a:t>
            </a:r>
            <a:r>
              <a:rPr lang="ar-EG" sz="1200" b="0" dirty="0"/>
              <a:t>تذكر أن </a:t>
            </a:r>
            <a:r>
              <a:rPr lang="ar-EG" sz="1200" b="0" baseline="0" dirty="0"/>
              <a:t>تحذر من </a:t>
            </a:r>
            <a:r>
              <a:rPr lang="ar-EG" sz="2400" dirty="0"/>
              <a:t>المشاكل بين الوكيل والمدير. إذ ليس من الضروري أن تتوافق مصالح الوكلاء مع مصالح من يمثلونهم.</a:t>
            </a:r>
            <a:r>
              <a:rPr lang="en-US" sz="2400" baseline="0" dirty="0"/>
              <a:t> </a:t>
            </a:r>
            <a:r>
              <a:rPr lang="ar-EG" sz="2400" dirty="0"/>
              <a:t>إن فهم هياكل الحوافز الفردية لجميع الأطراف المعنية يمكن أن يكون مفتاحًا للتوصل إلى اتفاق ناجح </a:t>
            </a:r>
            <a:r>
              <a:rPr lang="ar-EG" sz="2400" baseline="0" dirty="0"/>
              <a:t>.</a:t>
            </a:r>
            <a:r>
              <a:rPr lang="en-US" sz="2400" baseline="0" dirty="0"/>
              <a:t> </a:t>
            </a:r>
          </a:p>
          <a:p>
            <a:endParaRPr lang="en-US" sz="2000" dirty="0"/>
          </a:p>
          <a:p>
            <a:r>
              <a:rPr lang="ar-EG" sz="2400" dirty="0"/>
              <a:t>وتذكر أيضًا أن نظرية النفعية تركز على النتائج، وعلم الأخلاق يركز على المبادئ، ونظرية الفضيلة تركز على الشخصية.</a:t>
            </a:r>
            <a:r>
              <a:rPr lang="en-US" sz="2400" baseline="0" dirty="0"/>
              <a:t> </a:t>
            </a:r>
            <a:r>
              <a:rPr lang="ar-EG" sz="2400" dirty="0"/>
              <a:t>وتتمتع جميعها بالشرعية، وكثيرًا ما تقدم إجابات مختلفة حول الشيء الأخلاقي الذي ينبغي القيام به.</a:t>
            </a:r>
            <a:r>
              <a:rPr lang="en-US" sz="2400" dirty="0"/>
              <a:t> </a:t>
            </a:r>
            <a:r>
              <a:rPr lang="ar-EG" sz="2400" dirty="0"/>
              <a:t>تم تصميم معظم الأطر التي سنغطيها في هذه الدورة </a:t>
            </a:r>
            <a:r>
              <a:rPr lang="ar-EG" sz="2400" baseline="0" dirty="0"/>
              <a:t>لتسهيل عملية اتخاذ القرار.</a:t>
            </a:r>
            <a:r>
              <a:rPr lang="en-US" sz="2400" baseline="0" dirty="0"/>
              <a:t> </a:t>
            </a:r>
            <a:r>
              <a:rPr lang="ar-EG" sz="2400" baseline="0" dirty="0"/>
              <a:t>على النقيض من ذلك، </a:t>
            </a:r>
            <a:r>
              <a:rPr lang="ar-EG" sz="2400" dirty="0"/>
              <a:t>تجعل الأخلاقيات عملية اتخاذ القرار أكثر صعوبة وتتطلب المزيد من الصراع.</a:t>
            </a:r>
            <a:r>
              <a:rPr lang="en-US" sz="2400" dirty="0"/>
              <a:t> </a:t>
            </a:r>
          </a:p>
          <a:p>
            <a:endParaRPr lang="en-US" b="0" dirty="0"/>
          </a:p>
        </p:txBody>
      </p:sp>
      <p:sp>
        <p:nvSpPr>
          <p:cNvPr id="4" name="Slide Number Placeholder 3"/>
          <p:cNvSpPr>
            <a:spLocks noGrp="1"/>
          </p:cNvSpPr>
          <p:nvPr>
            <p:ph type="sldNum" sz="quarter" idx="10"/>
          </p:nvPr>
        </p:nvSpPr>
        <p:spPr/>
        <p:txBody>
          <a:bodyPr/>
          <a:lstStyle/>
          <a:p>
            <a:fld id="{7F3D1EF9-5CC1-4238-AAAD-E9DC1B1191CD}" type="slidenum">
              <a:rPr lang="en-GB" smtClean="0"/>
              <a:t>27</a:t>
            </a:fld>
            <a:endParaRPr lang="en-GB"/>
          </a:p>
        </p:txBody>
      </p:sp>
    </p:spTree>
    <p:extLst>
      <p:ext uri="{BB962C8B-B14F-4D97-AF65-F5344CB8AC3E}">
        <p14:creationId xmlns:p14="http://schemas.microsoft.com/office/powerpoint/2010/main" val="3600220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القضية </a:t>
            </a:r>
            <a:r>
              <a:rPr lang="ar-EG" baseline="0" dirty="0"/>
              <a:t>بشركة عائلية تسمى "</a:t>
            </a:r>
            <a:r>
              <a:rPr lang="ar-EG" baseline="0" dirty="0" err="1"/>
              <a:t>كونكرير</a:t>
            </a:r>
            <a:r>
              <a:rPr lang="ar-EG" baseline="0" dirty="0"/>
              <a:t>"، وهي منشأة صناعية في </a:t>
            </a:r>
            <a:r>
              <a:rPr lang="ar-EG" sz="1200" dirty="0"/>
              <a:t>أمريكا الوسطى.</a:t>
            </a:r>
            <a:r>
              <a:rPr lang="en-US" sz="1200" baseline="0" dirty="0"/>
              <a:t> </a:t>
            </a:r>
            <a:r>
              <a:rPr lang="ar-EG" sz="1200" baseline="0" dirty="0"/>
              <a:t>أسسها رب الأسرة </a:t>
            </a:r>
            <a:r>
              <a:rPr lang="ar-EG" sz="1200" dirty="0"/>
              <a:t>دييغو موراليس، وما زالت تملكها وتديرها عائلة موراليس. بطل القضية هو الابن الأصغر للعائلة، </a:t>
            </a:r>
            <a:r>
              <a:rPr lang="ar-EG" sz="1200" dirty="0" err="1"/>
              <a:t>أندريس</a:t>
            </a:r>
            <a:r>
              <a:rPr lang="ar-EG" sz="1200" dirty="0"/>
              <a:t> موراليس، الذي يبلغ من </a:t>
            </a:r>
            <a:r>
              <a:rPr lang="ar-EG" sz="1200" baseline="0" dirty="0"/>
              <a:t>العمر 25 عامًا فقط، والذي تم </a:t>
            </a:r>
            <a:r>
              <a:rPr lang="ar-EG" sz="1200" dirty="0"/>
              <a:t>تعيينه ليتولى مسؤولية العلاقات العمالية. قد </a:t>
            </a:r>
            <a:r>
              <a:rPr lang="ar-EG" sz="1200" baseline="0" dirty="0"/>
              <a:t>يبدو هذا كأنه موقف مجنون نوعًا ما، لكن من الممارسات الشائعة في الشركات العائلية إعطاء الشباب الكثير من المسؤولية في وقت مبكر. كما يمنح هذا الأسرة شخصًا يمكنهم الوثوق به في منصب مهم. </a:t>
            </a:r>
          </a:p>
          <a:p>
            <a:endParaRPr lang="en-US" sz="1200" baseline="0" dirty="0"/>
          </a:p>
          <a:p>
            <a:r>
              <a:rPr lang="ar-EG" sz="1200" u="none" baseline="0" dirty="0"/>
              <a:t>إن المشكلة الكبرى التي </a:t>
            </a:r>
            <a:r>
              <a:rPr lang="ar-EG" sz="1200" u="none" baseline="0" dirty="0" err="1"/>
              <a:t>يواجهها</a:t>
            </a:r>
            <a:r>
              <a:rPr lang="ar-EG" sz="1200" u="none" baseline="0" dirty="0"/>
              <a:t> </a:t>
            </a:r>
            <a:r>
              <a:rPr lang="ar-EG" sz="1200" u="none" baseline="0" dirty="0" err="1"/>
              <a:t>أندريس</a:t>
            </a:r>
            <a:r>
              <a:rPr lang="ar-EG" sz="1200" u="none" baseline="0" dirty="0"/>
              <a:t> هي </a:t>
            </a:r>
            <a:r>
              <a:rPr lang="ar-EG" u="none" dirty="0"/>
              <a:t>اتحاد العمال الذي تدعمه الحكومة والذي يمثل كل عمال المصانع في هذا البلد الصغير.</a:t>
            </a:r>
            <a:r>
              <a:rPr lang="en-US" u="none" dirty="0"/>
              <a:t> </a:t>
            </a:r>
            <a:r>
              <a:rPr lang="ar-EG" u="none" dirty="0"/>
              <a:t>ففي </a:t>
            </a:r>
            <a:r>
              <a:rPr lang="ar-EG" u="none" baseline="0" dirty="0"/>
              <a:t>العام السابق، </a:t>
            </a:r>
            <a:r>
              <a:rPr lang="ar-EG" u="none" dirty="0"/>
              <a:t>ضبطت عائلة موراليس الاتحاد وهو يسرق مواد البناء بدفنها في الرمال التي كان من المقرر أن يتم التبرع بها للاتحاد.</a:t>
            </a:r>
            <a:r>
              <a:rPr lang="en-US" u="none" dirty="0"/>
              <a:t> </a:t>
            </a:r>
            <a:r>
              <a:rPr lang="ar-EG" u="none" dirty="0"/>
              <a:t>وعندما تم تحميل الشاحنات في وقت لاحق، لم يأخذوا الرمال فحسب، بل مواد البناء أيضًا.</a:t>
            </a:r>
            <a:r>
              <a:rPr lang="en-US" u="none" dirty="0"/>
              <a:t> </a:t>
            </a:r>
            <a:r>
              <a:rPr lang="ar-EG" u="none" dirty="0"/>
              <a:t>كما ضبطت العائلة اتحاد العمال وهو يجبر </a:t>
            </a:r>
            <a:r>
              <a:rPr lang="ar-EG" u="none" baseline="0" dirty="0"/>
              <a:t>الموظفين على تضخيم </a:t>
            </a:r>
            <a:r>
              <a:rPr lang="ar-EG" u="none" dirty="0"/>
              <a:t>ساعات عملهم بشكل زائف ثم إعطاء النقابة الأجور الإضافية.</a:t>
            </a:r>
            <a:r>
              <a:rPr lang="en-US" u="none" dirty="0"/>
              <a:t> </a:t>
            </a:r>
            <a:r>
              <a:rPr lang="ar-EG" u="none" dirty="0"/>
              <a:t>وفي الآونة الأخيرة، سرقت النقابة ممتلكات الشركة وابتزت الموظفين.</a:t>
            </a:r>
            <a:r>
              <a:rPr lang="en-US" u="none" dirty="0"/>
              <a:t> </a:t>
            </a:r>
            <a:r>
              <a:rPr lang="ar-EG" u="none" dirty="0"/>
              <a:t>إنها </a:t>
            </a:r>
            <a:r>
              <a:rPr lang="ar-EG" u="none" baseline="0" dirty="0"/>
              <a:t>نقابة فاسدة وقذرة حقًا.</a:t>
            </a:r>
            <a:r>
              <a:rPr lang="en-US" u="none" baseline="0" dirty="0"/>
              <a:t> </a:t>
            </a:r>
          </a:p>
          <a:p>
            <a:endParaRPr lang="en-US" u="sng" dirty="0"/>
          </a:p>
        </p:txBody>
      </p:sp>
      <p:sp>
        <p:nvSpPr>
          <p:cNvPr id="4" name="Slide Number Placeholder 3"/>
          <p:cNvSpPr>
            <a:spLocks noGrp="1"/>
          </p:cNvSpPr>
          <p:nvPr>
            <p:ph type="sldNum" sz="quarter" idx="10"/>
          </p:nvPr>
        </p:nvSpPr>
        <p:spPr/>
        <p:txBody>
          <a:bodyPr/>
          <a:lstStyle/>
          <a:p>
            <a:fld id="{7F3D1EF9-5CC1-4238-AAAD-E9DC1B1191CD}" type="slidenum">
              <a:rPr lang="en-GB" smtClean="0"/>
              <a:t>3</a:t>
            </a:fld>
            <a:endParaRPr lang="en-GB"/>
          </a:p>
        </p:txBody>
      </p:sp>
    </p:spTree>
    <p:extLst>
      <p:ext uri="{BB962C8B-B14F-4D97-AF65-F5344CB8AC3E}">
        <p14:creationId xmlns:p14="http://schemas.microsoft.com/office/powerpoint/2010/main" val="3278467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baseline="0" dirty="0"/>
              <a:t>تعمل الشركة </a:t>
            </a:r>
            <a:r>
              <a:rPr lang="ar-EG" sz="1200" dirty="0"/>
              <a:t>الآن على توسيع أعمالها، </a:t>
            </a:r>
            <a:r>
              <a:rPr lang="ar-EG" sz="1200" baseline="0" dirty="0"/>
              <a:t>وتخطط لبناء </a:t>
            </a:r>
            <a:r>
              <a:rPr lang="ar-EG" sz="1200" dirty="0"/>
              <a:t>مصنع ثانٍ وتوظيف 80 موظفًا جديدًا هناك.</a:t>
            </a:r>
            <a:r>
              <a:rPr lang="en-US" sz="1200" dirty="0"/>
              <a:t> </a:t>
            </a:r>
            <a:r>
              <a:rPr lang="ar-EG" sz="1200" baseline="0" dirty="0"/>
              <a:t>وسيقع المصنع الثاني في </a:t>
            </a:r>
            <a:r>
              <a:rPr lang="ar-EG" sz="1200" dirty="0"/>
              <a:t>منطقة نائية بها عدد قليل من المصانع وتواجد نقابي محدود. </a:t>
            </a:r>
          </a:p>
          <a:p>
            <a:endParaRPr lang="en-US" baseline="0" dirty="0"/>
          </a:p>
          <a:p>
            <a:r>
              <a:rPr lang="ar-EG" baseline="0" dirty="0"/>
              <a:t>مصدر الصورة:</a:t>
            </a:r>
          </a:p>
          <a:p>
            <a:r>
              <a:rPr lang="ar-EG" baseline="0" dirty="0"/>
              <a:t>صورة شخصية بواسطة مؤلف قضية النقابة</a:t>
            </a:r>
          </a:p>
        </p:txBody>
      </p:sp>
      <p:sp>
        <p:nvSpPr>
          <p:cNvPr id="4" name="Slide Number Placeholder 3"/>
          <p:cNvSpPr>
            <a:spLocks noGrp="1"/>
          </p:cNvSpPr>
          <p:nvPr>
            <p:ph type="sldNum" sz="quarter" idx="10"/>
          </p:nvPr>
        </p:nvSpPr>
        <p:spPr/>
        <p:txBody>
          <a:bodyPr/>
          <a:lstStyle/>
          <a:p>
            <a:fld id="{7F3D1EF9-5CC1-4238-AAAD-E9DC1B1191CD}" type="slidenum">
              <a:rPr lang="en-GB" smtClean="0"/>
              <a:t>4</a:t>
            </a:fld>
            <a:endParaRPr lang="en-GB"/>
          </a:p>
        </p:txBody>
      </p:sp>
    </p:spTree>
    <p:extLst>
      <p:ext uri="{BB962C8B-B14F-4D97-AF65-F5344CB8AC3E}">
        <p14:creationId xmlns:p14="http://schemas.microsoft.com/office/powerpoint/2010/main" val="2740959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إذن السؤال </a:t>
            </a:r>
            <a:r>
              <a:rPr lang="ar-EG" baseline="0"/>
              <a:t>موجه إلى الفصل</a:t>
            </a:r>
            <a:r>
              <a:rPr lang="ar-EG" sz="1200" b="0"/>
              <a:t>: ماذا ستفعل؟ هل ستقرر:</a:t>
            </a:r>
          </a:p>
          <a:p>
            <a:pPr marL="0" lvl="0" indent="0">
              <a:buNone/>
            </a:pPr>
            <a:endParaRPr lang="en-US" sz="1200" dirty="0"/>
          </a:p>
          <a:p>
            <a:pPr marL="0" lvl="0" indent="0">
              <a:buNone/>
            </a:pPr>
            <a:r>
              <a:rPr lang="ar-EG" sz="1200"/>
              <a:t>1.</a:t>
            </a:r>
            <a:r>
              <a:rPr lang="en-US" sz="1200"/>
              <a:t> </a:t>
            </a:r>
            <a:r>
              <a:rPr lang="ar-EG" sz="1200"/>
              <a:t>الاتصال باتحاد العمال الآن ودعوتهم إلى محادثات مبكرة بشأن المصنع الجديد؟</a:t>
            </a:r>
            <a:r>
              <a:rPr lang="en-US" sz="1200"/>
              <a:t> </a:t>
            </a:r>
            <a:r>
              <a:rPr lang="ar-EG" sz="1200"/>
              <a:t>إذن هل يجب إشراك الاتحاد منذ البداية؟</a:t>
            </a:r>
            <a:r>
              <a:rPr lang="en-US" sz="1200"/>
              <a:t> </a:t>
            </a:r>
          </a:p>
          <a:p>
            <a:pPr lvl="0"/>
            <a:endParaRPr lang="en-US" sz="1200" dirty="0"/>
          </a:p>
          <a:p>
            <a:pPr marL="0" lvl="0" indent="0">
              <a:buNone/>
            </a:pPr>
            <a:r>
              <a:rPr lang="ar-EG" sz="1200"/>
              <a:t>2.</a:t>
            </a:r>
            <a:r>
              <a:rPr lang="en-US" sz="1200"/>
              <a:t> </a:t>
            </a:r>
            <a:r>
              <a:rPr lang="ar-EG" sz="1200"/>
              <a:t>الانتظار حتى يصل المصنع الثاني إلى الحد الأقصى من عدد الموظفين الذي سيسمح به اتحاد العمال بدون مندوب نقابي ومن </a:t>
            </a:r>
            <a:r>
              <a:rPr lang="ar-EG" sz="1200" i="1"/>
              <a:t>ثم </a:t>
            </a:r>
            <a:r>
              <a:rPr lang="ar-EG" sz="1200"/>
              <a:t>التواصل مع النقابة؟</a:t>
            </a:r>
            <a:r>
              <a:rPr lang="en-US" sz="1200"/>
              <a:t> </a:t>
            </a:r>
          </a:p>
          <a:p>
            <a:pPr lvl="0"/>
            <a:endParaRPr lang="en-US" sz="1200" dirty="0"/>
          </a:p>
          <a:p>
            <a:pPr marL="0" lvl="0" indent="0">
              <a:buNone/>
            </a:pPr>
            <a:r>
              <a:rPr lang="ar-EG" sz="1200"/>
              <a:t>3.</a:t>
            </a:r>
            <a:r>
              <a:rPr lang="en-US" sz="1200"/>
              <a:t> </a:t>
            </a:r>
            <a:r>
              <a:rPr lang="ar-EG" sz="1200"/>
              <a:t>محاولة تجنب النقابات تمامًا؟</a:t>
            </a:r>
            <a:r>
              <a:rPr lang="en-US" sz="1200" baseline="0"/>
              <a:t> </a:t>
            </a:r>
            <a:r>
              <a:rPr lang="ar-EG" sz="1200"/>
              <a:t>نظرًا لأنها </a:t>
            </a:r>
            <a:r>
              <a:rPr lang="ar-EG" sz="1200" baseline="0"/>
              <a:t>منطقة </a:t>
            </a:r>
            <a:r>
              <a:rPr lang="ar-EG" sz="1200"/>
              <a:t>نائية، ربما لا يكون من الضروري إشراك النقابات </a:t>
            </a:r>
            <a:r>
              <a:rPr lang="ar-EG" sz="1200" baseline="0"/>
              <a:t>على الإطلاق.</a:t>
            </a:r>
            <a:r>
              <a:rPr lang="en-US" sz="1200" baseline="0"/>
              <a:t> </a:t>
            </a:r>
            <a:r>
              <a:rPr lang="ar-EG" sz="1200" baseline="0"/>
              <a:t>وهذا الأمر قانوني تمامًا، "فالحد الأقصى لعدد الموظفين الذين لا ينتمون إلى نقابة" هو </a:t>
            </a:r>
            <a:r>
              <a:rPr lang="ar-EG" sz="1200"/>
              <a:t>سياسة من وضع اتحاد العمال، </a:t>
            </a:r>
            <a:r>
              <a:rPr lang="ar-EG" sz="1200" baseline="0"/>
              <a:t>وليس قانونًا وطنيًا. وليس هناك ما يُلزم قانونًا أن تكون لديك نقابة. </a:t>
            </a:r>
          </a:p>
          <a:p>
            <a:pPr marL="0" lvl="0" indent="0">
              <a:buNone/>
            </a:pPr>
            <a:endParaRPr lang="en-US" sz="1200" baseline="0" dirty="0"/>
          </a:p>
          <a:p>
            <a:pPr rtl="1" fontAlgn="t"/>
            <a:r>
              <a:rPr lang="ar-EG" sz="1200">
                <a:solidFill>
                  <a:schemeClr val="tx1"/>
                </a:solidFill>
                <a:latin typeface="+mn-lt"/>
                <a:ea typeface="+mn-ea"/>
                <a:cs typeface="+mn-cs"/>
              </a:rPr>
              <a:t>ما أريده هو أن يقوم كل منكم بتدوين إستراتيجيته المفضلة بهدوء على قطعة من الورق، دون التحدث مع بعضكم البعض.</a:t>
            </a:r>
            <a:r>
              <a:rPr lang="en-US" sz="1200">
                <a:solidFill>
                  <a:schemeClr val="tx1"/>
                </a:solidFill>
                <a:latin typeface="+mn-lt"/>
                <a:ea typeface="+mn-ea"/>
                <a:cs typeface="+mn-cs"/>
              </a:rPr>
              <a:t> </a:t>
            </a:r>
            <a:r>
              <a:rPr lang="ar-EG" sz="1200">
                <a:solidFill>
                  <a:schemeClr val="tx1"/>
                </a:solidFill>
                <a:latin typeface="+mn-lt"/>
                <a:ea typeface="+mn-ea"/>
                <a:cs typeface="+mn-cs"/>
              </a:rPr>
              <a:t>ثم سنتشارك كصف دراسي.[</a:t>
            </a:r>
            <a:r>
              <a:rPr lang="ar-EG" sz="1200" i="1">
                <a:solidFill>
                  <a:schemeClr val="tx1"/>
                </a:solidFill>
                <a:latin typeface="+mn-lt"/>
                <a:ea typeface="+mn-ea"/>
                <a:cs typeface="+mn-cs"/>
              </a:rPr>
              <a:t>يكتب الطلاب اختيارهم بهدوء</a:t>
            </a:r>
            <a:r>
              <a:rPr lang="ar-EG" sz="1200">
                <a:solidFill>
                  <a:schemeClr val="tx1"/>
                </a:solidFill>
                <a:latin typeface="+mn-lt"/>
                <a:ea typeface="+mn-ea"/>
                <a:cs typeface="+mn-cs"/>
              </a:rPr>
              <a:t>].</a:t>
            </a:r>
            <a:r>
              <a:rPr lang="en-US" sz="1200" baseline="0">
                <a:solidFill>
                  <a:schemeClr val="tx1"/>
                </a:solidFill>
                <a:latin typeface="+mn-lt"/>
                <a:ea typeface="+mn-ea"/>
                <a:cs typeface="+mn-cs"/>
              </a:rPr>
              <a:t> </a:t>
            </a:r>
            <a:r>
              <a:rPr lang="ar-EG" sz="1200">
                <a:solidFill>
                  <a:schemeClr val="tx1"/>
                </a:solidFill>
                <a:latin typeface="+mn-lt"/>
                <a:ea typeface="+mn-ea"/>
                <a:cs typeface="+mn-cs"/>
              </a:rPr>
              <a:t>حسنًا، فلنُحصِ الأصوات!</a:t>
            </a:r>
            <a:r>
              <a:rPr lang="en-US" sz="1200">
                <a:solidFill>
                  <a:schemeClr val="tx1"/>
                </a:solidFill>
                <a:latin typeface="+mn-lt"/>
                <a:ea typeface="+mn-ea"/>
                <a:cs typeface="+mn-cs"/>
              </a:rPr>
              <a:t> </a:t>
            </a:r>
            <a:r>
              <a:rPr lang="ar-EG" sz="1200">
                <a:solidFill>
                  <a:schemeClr val="tx1"/>
                </a:solidFill>
                <a:latin typeface="+mn-lt"/>
                <a:ea typeface="+mn-ea"/>
                <a:cs typeface="+mn-cs"/>
              </a:rPr>
              <a:t>من خلال رفع الأيدي، </a:t>
            </a:r>
            <a:r>
              <a:rPr lang="ar-EG" sz="1200" baseline="0">
                <a:solidFill>
                  <a:schemeClr val="tx1"/>
                </a:solidFill>
                <a:latin typeface="+mn-lt"/>
                <a:ea typeface="+mn-ea"/>
                <a:cs typeface="+mn-cs"/>
              </a:rPr>
              <a:t>من </a:t>
            </a:r>
            <a:r>
              <a:rPr lang="ar-EG" sz="1200">
                <a:solidFill>
                  <a:schemeClr val="tx1"/>
                </a:solidFill>
                <a:latin typeface="+mn-lt"/>
                <a:ea typeface="+mn-ea"/>
                <a:cs typeface="+mn-cs"/>
              </a:rPr>
              <a:t>اختار الخيار الأول؟</a:t>
            </a:r>
            <a:r>
              <a:rPr lang="en-US" sz="1200">
                <a:solidFill>
                  <a:schemeClr val="tx1"/>
                </a:solidFill>
                <a:latin typeface="+mn-lt"/>
                <a:ea typeface="+mn-ea"/>
                <a:cs typeface="+mn-cs"/>
              </a:rPr>
              <a:t> </a:t>
            </a:r>
            <a:r>
              <a:rPr lang="ar-EG" sz="1200">
                <a:solidFill>
                  <a:schemeClr val="tx1"/>
                </a:solidFill>
                <a:latin typeface="+mn-lt"/>
                <a:ea typeface="+mn-ea"/>
                <a:cs typeface="+mn-cs"/>
              </a:rPr>
              <a:t>الثاني؟</a:t>
            </a:r>
            <a:r>
              <a:rPr lang="en-US" sz="1200">
                <a:solidFill>
                  <a:schemeClr val="tx1"/>
                </a:solidFill>
                <a:latin typeface="+mn-lt"/>
                <a:ea typeface="+mn-ea"/>
                <a:cs typeface="+mn-cs"/>
              </a:rPr>
              <a:t> </a:t>
            </a:r>
            <a:r>
              <a:rPr lang="ar-EG" sz="1200">
                <a:solidFill>
                  <a:schemeClr val="tx1"/>
                </a:solidFill>
                <a:latin typeface="+mn-lt"/>
                <a:ea typeface="+mn-ea"/>
                <a:cs typeface="+mn-cs"/>
              </a:rPr>
              <a:t>الخيار الثالث؟</a:t>
            </a:r>
            <a:r>
              <a:rPr lang="en-US" sz="1200" baseline="0">
                <a:solidFill>
                  <a:schemeClr val="tx1"/>
                </a:solidFill>
                <a:latin typeface="+mn-lt"/>
                <a:ea typeface="+mn-ea"/>
                <a:cs typeface="+mn-cs"/>
              </a:rPr>
              <a:t> </a:t>
            </a:r>
            <a:r>
              <a:rPr lang="ar-EG" sz="1200">
                <a:solidFill>
                  <a:schemeClr val="tx1"/>
                </a:solidFill>
                <a:latin typeface="+mn-lt"/>
                <a:ea typeface="+mn-ea"/>
                <a:cs typeface="+mn-cs"/>
              </a:rPr>
              <a:t>[</a:t>
            </a:r>
            <a:r>
              <a:rPr lang="ar-EG" sz="1200" i="1">
                <a:solidFill>
                  <a:schemeClr val="tx1"/>
                </a:solidFill>
                <a:latin typeface="+mn-lt"/>
                <a:ea typeface="+mn-ea"/>
                <a:cs typeface="+mn-cs"/>
              </a:rPr>
              <a:t>يرفع الطلاب أيديهم لكل خيار ويُحصي المُحاضر أصواتهم على لوحة رسم، أو سبورة بيضاء، أو سبورة سوداء</a:t>
            </a:r>
            <a:r>
              <a:rPr lang="ar-EG" sz="1200" i="0" baseline="0">
                <a:solidFill>
                  <a:schemeClr val="tx1"/>
                </a:solidFill>
                <a:latin typeface="+mn-lt"/>
                <a:ea typeface="+mn-ea"/>
                <a:cs typeface="+mn-cs"/>
              </a:rPr>
              <a:t>].</a:t>
            </a:r>
            <a:r>
              <a:rPr lang="en-US" sz="1200" i="0" baseline="0">
                <a:solidFill>
                  <a:schemeClr val="tx1"/>
                </a:solidFill>
                <a:latin typeface="+mn-lt"/>
                <a:ea typeface="+mn-ea"/>
                <a:cs typeface="+mn-cs"/>
              </a:rPr>
              <a:t> </a:t>
            </a:r>
          </a:p>
          <a:p>
            <a:pPr rtl="0" fontAlgn="t"/>
            <a:endParaRPr lang="en-US" sz="1200" i="0" kern="1200" baseline="0" dirty="0">
              <a:solidFill>
                <a:schemeClr val="tx1"/>
              </a:solidFill>
              <a:effectLst/>
              <a:latin typeface="+mn-lt"/>
              <a:ea typeface="+mn-ea"/>
              <a:cs typeface="+mn-cs"/>
            </a:endParaRPr>
          </a:p>
          <a:p>
            <a:pPr rtl="1" fontAlgn="t"/>
            <a:r>
              <a:rPr lang="ar-EG" sz="1200" i="0" baseline="0">
                <a:solidFill>
                  <a:schemeClr val="tx1"/>
                </a:solidFill>
                <a:latin typeface="+mn-lt"/>
                <a:ea typeface="+mn-ea"/>
                <a:cs typeface="+mn-cs"/>
              </a:rPr>
              <a:t>[</a:t>
            </a:r>
            <a:r>
              <a:rPr lang="ar-EG" sz="1200" i="1" baseline="0">
                <a:solidFill>
                  <a:schemeClr val="tx1"/>
                </a:solidFill>
                <a:latin typeface="+mn-lt"/>
                <a:ea typeface="+mn-ea"/>
                <a:cs typeface="+mn-cs"/>
              </a:rPr>
              <a:t>على سبيل المثال:</a:t>
            </a:r>
            <a:r>
              <a:rPr lang="en-US" sz="1200" i="1" baseline="0">
                <a:solidFill>
                  <a:schemeClr val="tx1"/>
                </a:solidFill>
                <a:latin typeface="+mn-lt"/>
                <a:ea typeface="+mn-ea"/>
                <a:cs typeface="+mn-cs"/>
              </a:rPr>
              <a:t> </a:t>
            </a:r>
          </a:p>
          <a:p>
            <a:pPr rtl="1" fontAlgn="t"/>
            <a:r>
              <a:rPr lang="ar-EG" sz="1200" i="1" baseline="0">
                <a:solidFill>
                  <a:schemeClr val="tx1"/>
                </a:solidFill>
                <a:latin typeface="+mn-lt"/>
                <a:ea typeface="+mn-ea"/>
                <a:cs typeface="+mn-cs"/>
              </a:rPr>
              <a:t>الخيار 1:</a:t>
            </a:r>
            <a:r>
              <a:rPr lang="en-US" sz="1200" i="1" baseline="0">
                <a:solidFill>
                  <a:schemeClr val="tx1"/>
                </a:solidFill>
                <a:latin typeface="+mn-lt"/>
                <a:ea typeface="+mn-ea"/>
                <a:cs typeface="+mn-cs"/>
              </a:rPr>
              <a:t> X</a:t>
            </a:r>
            <a:r>
              <a:rPr lang="ar-EG" sz="1200" i="1" baseline="0">
                <a:solidFill>
                  <a:schemeClr val="tx1"/>
                </a:solidFill>
                <a:latin typeface="+mn-lt"/>
                <a:ea typeface="+mn-ea"/>
                <a:cs typeface="+mn-cs"/>
              </a:rPr>
              <a:t> أصوات</a:t>
            </a:r>
          </a:p>
          <a:p>
            <a:pPr rtl="1" fontAlgn="t"/>
            <a:r>
              <a:rPr lang="ar-EG" sz="1200" i="1" baseline="0">
                <a:solidFill>
                  <a:schemeClr val="tx1"/>
                </a:solidFill>
                <a:latin typeface="+mn-lt"/>
                <a:ea typeface="+mn-ea"/>
                <a:cs typeface="+mn-cs"/>
              </a:rPr>
              <a:t>الخيار 2:</a:t>
            </a:r>
            <a:r>
              <a:rPr lang="en-US" sz="1200" i="1" baseline="0">
                <a:solidFill>
                  <a:schemeClr val="tx1"/>
                </a:solidFill>
                <a:latin typeface="+mn-lt"/>
                <a:ea typeface="+mn-ea"/>
                <a:cs typeface="+mn-cs"/>
              </a:rPr>
              <a:t> X</a:t>
            </a:r>
            <a:r>
              <a:rPr lang="ar-EG" sz="1200" i="1" baseline="0">
                <a:solidFill>
                  <a:schemeClr val="tx1"/>
                </a:solidFill>
                <a:latin typeface="+mn-lt"/>
                <a:ea typeface="+mn-ea"/>
                <a:cs typeface="+mn-cs"/>
              </a:rPr>
              <a:t> أصوات</a:t>
            </a:r>
          </a:p>
          <a:p>
            <a:pPr rtl="1" fontAlgn="t"/>
            <a:r>
              <a:rPr lang="ar-EG" sz="1200" i="1" baseline="0">
                <a:solidFill>
                  <a:schemeClr val="tx1"/>
                </a:solidFill>
                <a:latin typeface="+mn-lt"/>
                <a:ea typeface="+mn-ea"/>
                <a:cs typeface="+mn-cs"/>
              </a:rPr>
              <a:t>الخيار 3:</a:t>
            </a:r>
            <a:r>
              <a:rPr lang="en-US" sz="1200" i="1" baseline="0">
                <a:solidFill>
                  <a:schemeClr val="tx1"/>
                </a:solidFill>
                <a:latin typeface="+mn-lt"/>
                <a:ea typeface="+mn-ea"/>
                <a:cs typeface="+mn-cs"/>
              </a:rPr>
              <a:t> X</a:t>
            </a:r>
            <a:r>
              <a:rPr lang="ar-EG" sz="1200" i="1" baseline="0">
                <a:solidFill>
                  <a:schemeClr val="tx1"/>
                </a:solidFill>
                <a:latin typeface="+mn-lt"/>
                <a:ea typeface="+mn-ea"/>
                <a:cs typeface="+mn-cs"/>
              </a:rPr>
              <a:t> الأصوات</a:t>
            </a:r>
            <a:r>
              <a:rPr lang="ar-EG" sz="1200" i="0" baseline="0">
                <a:solidFill>
                  <a:schemeClr val="tx1"/>
                </a:solidFill>
                <a:latin typeface="+mn-lt"/>
                <a:ea typeface="+mn-ea"/>
                <a:cs typeface="+mn-cs"/>
              </a:rPr>
              <a:t>]</a:t>
            </a:r>
          </a:p>
          <a:p>
            <a:pPr rtl="1" fontAlgn="t"/>
            <a:r>
              <a:rPr lang="ar-EG" sz="1200">
                <a:solidFill>
                  <a:schemeClr val="tx1"/>
                </a:solidFill>
                <a:latin typeface="+mn-lt"/>
                <a:ea typeface="+mn-ea"/>
                <a:cs typeface="+mn-cs"/>
              </a:rPr>
              <a:t> </a:t>
            </a:r>
          </a:p>
          <a:p>
            <a:pPr rtl="1" fontAlgn="t"/>
            <a:r>
              <a:rPr lang="ar-EG" sz="1200" i="0" baseline="0">
                <a:solidFill>
                  <a:schemeClr val="tx1"/>
                </a:solidFill>
                <a:latin typeface="+mn-lt"/>
                <a:ea typeface="+mn-ea"/>
                <a:cs typeface="+mn-cs"/>
              </a:rPr>
              <a:t>لماذا تفضل خيارك؟</a:t>
            </a:r>
            <a:r>
              <a:rPr lang="en-US" sz="1200" i="0" baseline="0">
                <a:solidFill>
                  <a:schemeClr val="tx1"/>
                </a:solidFill>
                <a:latin typeface="+mn-lt"/>
                <a:ea typeface="+mn-ea"/>
                <a:cs typeface="+mn-cs"/>
              </a:rPr>
              <a:t> </a:t>
            </a:r>
            <a:r>
              <a:rPr lang="ar-EG" sz="1200" i="0" baseline="0">
                <a:solidFill>
                  <a:schemeClr val="tx1"/>
                </a:solidFill>
                <a:latin typeface="+mn-lt"/>
                <a:ea typeface="+mn-ea"/>
                <a:cs typeface="+mn-cs"/>
              </a:rPr>
              <a:t>[</a:t>
            </a:r>
            <a:r>
              <a:rPr lang="ar-EG" sz="1200" i="1" baseline="0">
                <a:solidFill>
                  <a:schemeClr val="tx1"/>
                </a:solidFill>
                <a:latin typeface="+mn-lt"/>
                <a:ea typeface="+mn-ea"/>
                <a:cs typeface="+mn-cs"/>
              </a:rPr>
              <a:t>يتناقش الفصل</a:t>
            </a:r>
            <a:r>
              <a:rPr lang="ar-EG" sz="1200" i="0" baseline="0">
                <a:solidFill>
                  <a:schemeClr val="tx1"/>
                </a:solidFill>
                <a:latin typeface="+mn-lt"/>
                <a:ea typeface="+mn-ea"/>
                <a:cs typeface="+mn-cs"/>
              </a:rPr>
              <a:t>].</a:t>
            </a:r>
            <a:r>
              <a:rPr lang="en-US" sz="1200" i="0" baseline="0">
                <a:solidFill>
                  <a:schemeClr val="tx1"/>
                </a:solidFill>
                <a:latin typeface="+mn-lt"/>
                <a:ea typeface="+mn-ea"/>
                <a:cs typeface="+mn-cs"/>
              </a:rPr>
              <a:t> </a:t>
            </a:r>
          </a:p>
          <a:p>
            <a:pPr rtl="0" fontAlgn="t"/>
            <a:endParaRPr lang="en-US" sz="1200" kern="1200" dirty="0">
              <a:solidFill>
                <a:schemeClr val="tx1"/>
              </a:solidFill>
              <a:effectLst/>
              <a:latin typeface="+mn-lt"/>
              <a:ea typeface="+mn-ea"/>
              <a:cs typeface="+mn-cs"/>
            </a:endParaRPr>
          </a:p>
          <a:p>
            <a:pPr marL="0" lvl="0" indent="0">
              <a:buNone/>
            </a:pPr>
            <a:endParaRPr lang="en-US" sz="1200" dirty="0"/>
          </a:p>
          <a:p>
            <a:br>
              <a:rPr lang="ar-EG" b="0"/>
            </a:br>
            <a:endParaRPr lang="ar-EG" b="0"/>
          </a:p>
          <a:p>
            <a:endParaRPr lang="en-US" b="0" dirty="0"/>
          </a:p>
        </p:txBody>
      </p:sp>
      <p:sp>
        <p:nvSpPr>
          <p:cNvPr id="4" name="Slide Number Placeholder 3"/>
          <p:cNvSpPr>
            <a:spLocks noGrp="1"/>
          </p:cNvSpPr>
          <p:nvPr>
            <p:ph type="sldNum" sz="quarter" idx="10"/>
          </p:nvPr>
        </p:nvSpPr>
        <p:spPr/>
        <p:txBody>
          <a:bodyPr/>
          <a:lstStyle/>
          <a:p>
            <a:fld id="{7F3D1EF9-5CC1-4238-AAAD-E9DC1B1191CD}" type="slidenum">
              <a:rPr lang="en-GB" smtClean="0"/>
              <a:t>5</a:t>
            </a:fld>
            <a:endParaRPr lang="en-GB"/>
          </a:p>
        </p:txBody>
      </p:sp>
    </p:spTree>
    <p:extLst>
      <p:ext uri="{BB962C8B-B14F-4D97-AF65-F5344CB8AC3E}">
        <p14:creationId xmlns:p14="http://schemas.microsoft.com/office/powerpoint/2010/main" val="3890860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اختار </a:t>
            </a:r>
            <a:r>
              <a:rPr lang="ar-EG" baseline="0"/>
              <a:t>الخيار الثالث، </a:t>
            </a:r>
            <a:r>
              <a:rPr lang="ar-EG" sz="1200"/>
              <a:t>لمحاولة تجنب النقابات بشكل كامل من خلال فتح </a:t>
            </a:r>
            <a:r>
              <a:rPr lang="ar-EG" sz="1200" baseline="0"/>
              <a:t>المصنع في منطقة نائية آملًا في الحصول على تجربة أفضل.</a:t>
            </a:r>
            <a:r>
              <a:rPr lang="en-US" sz="1200" baseline="0"/>
              <a:t> </a:t>
            </a:r>
          </a:p>
        </p:txBody>
      </p:sp>
      <p:sp>
        <p:nvSpPr>
          <p:cNvPr id="4" name="Slide Number Placeholder 3"/>
          <p:cNvSpPr>
            <a:spLocks noGrp="1"/>
          </p:cNvSpPr>
          <p:nvPr>
            <p:ph type="sldNum" sz="quarter" idx="10"/>
          </p:nvPr>
        </p:nvSpPr>
        <p:spPr/>
        <p:txBody>
          <a:bodyPr/>
          <a:lstStyle/>
          <a:p>
            <a:fld id="{7F3D1EF9-5CC1-4238-AAAD-E9DC1B1191CD}" type="slidenum">
              <a:rPr lang="en-GB" smtClean="0"/>
              <a:t>6</a:t>
            </a:fld>
            <a:endParaRPr lang="en-GB"/>
          </a:p>
        </p:txBody>
      </p:sp>
    </p:spTree>
    <p:extLst>
      <p:ext uri="{BB962C8B-B14F-4D97-AF65-F5344CB8AC3E}">
        <p14:creationId xmlns:p14="http://schemas.microsoft.com/office/powerpoint/2010/main" val="3099150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لقد نجح هذا لمدة عام كامل.</a:t>
            </a:r>
            <a:r>
              <a:rPr lang="en-US"/>
              <a:t> </a:t>
            </a:r>
          </a:p>
        </p:txBody>
      </p:sp>
      <p:sp>
        <p:nvSpPr>
          <p:cNvPr id="4" name="Slide Number Placeholder 3"/>
          <p:cNvSpPr>
            <a:spLocks noGrp="1"/>
          </p:cNvSpPr>
          <p:nvPr>
            <p:ph type="sldNum" sz="quarter" idx="10"/>
          </p:nvPr>
        </p:nvSpPr>
        <p:spPr/>
        <p:txBody>
          <a:bodyPr/>
          <a:lstStyle/>
          <a:p>
            <a:fld id="{7F3D1EF9-5CC1-4238-AAAD-E9DC1B1191CD}" type="slidenum">
              <a:rPr lang="en-GB" smtClean="0"/>
              <a:t>7</a:t>
            </a:fld>
            <a:endParaRPr lang="en-GB"/>
          </a:p>
        </p:txBody>
      </p:sp>
    </p:spTree>
    <p:extLst>
      <p:ext uri="{BB962C8B-B14F-4D97-AF65-F5344CB8AC3E}">
        <p14:creationId xmlns:p14="http://schemas.microsoft.com/office/powerpoint/2010/main" val="3608077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وبعد مرور عام، لم تكن هناك نقابة في مصنع كونكرير الثاني، وهو ما كان بمثابة خبر جيد بالنسبة </a:t>
            </a:r>
            <a:r>
              <a:rPr lang="ar-EG" baseline="0"/>
              <a:t>لأندريس.</a:t>
            </a:r>
            <a:r>
              <a:rPr lang="en-US" baseline="0"/>
              <a:t> </a:t>
            </a:r>
          </a:p>
          <a:p>
            <a:endParaRPr lang="en-US" baseline="0" dirty="0"/>
          </a:p>
          <a:p>
            <a:r>
              <a:rPr lang="ar-EG" baseline="0"/>
              <a:t>ولكن كانت هناك أيضًا أنباء سيئة. </a:t>
            </a:r>
            <a:r>
              <a:rPr lang="ar-EG"/>
              <a:t>فقد أدى الركود الاقتصادي العام إلى انخفاض الطلبات الواردة. وأدرك أندريس أن كونكرير وظفت عددًا أكبر مما ينبغي من العمال، الأمر الذي جعل تسريح ما لا يقل عن أربعين شخصًا ـ </a:t>
            </a:r>
            <a:r>
              <a:rPr lang="ar-EG" baseline="0"/>
              <a:t>نصف إجمالي عدد العاملين في المصنع الثاني</a:t>
            </a:r>
            <a:r>
              <a:rPr lang="ar-EG"/>
              <a:t>ـ أمرًا ضروريًا.</a:t>
            </a:r>
            <a:r>
              <a:rPr lang="en-US"/>
              <a:t> </a:t>
            </a:r>
          </a:p>
          <a:p>
            <a:endParaRPr lang="en-US" dirty="0"/>
          </a:p>
          <a:p>
            <a:r>
              <a:rPr lang="ar-EG"/>
              <a:t>بعد بضعة أسابيع فقط من اتخاذ قرار بتسريح جزء كبير من القوة العاملة، سمع أندريس أن شخصًا ما كان يسجل العمال في اتحاد عمالي نشط يسمى "العمل الجماعي".</a:t>
            </a:r>
            <a:r>
              <a:rPr lang="en-US"/>
              <a:t> </a:t>
            </a:r>
            <a:r>
              <a:rPr lang="ar-EG"/>
              <a:t>لم تعترف الحكومة باتحاد "العمل الجماعي"</a:t>
            </a:r>
            <a:r>
              <a:rPr lang="en-US" baseline="0"/>
              <a:t> </a:t>
            </a:r>
            <a:r>
              <a:rPr lang="ar-EG"/>
              <a:t>كنقابة شرعية مثل </a:t>
            </a:r>
            <a:r>
              <a:rPr lang="ar-EG" baseline="0"/>
              <a:t>اتحاد العمال.</a:t>
            </a:r>
            <a:r>
              <a:rPr lang="en-US"/>
              <a:t> </a:t>
            </a:r>
            <a:r>
              <a:rPr lang="ar-EG"/>
              <a:t>في الواقع، كان اتحاد "العمل الجماعي" </a:t>
            </a:r>
            <a:r>
              <a:rPr lang="ar-EG" baseline="0"/>
              <a:t>نقابة متشددة غير قانونية.</a:t>
            </a:r>
            <a:r>
              <a:rPr lang="en-US" baseline="0"/>
              <a:t> </a:t>
            </a:r>
            <a:r>
              <a:rPr lang="en-US"/>
              <a:t> </a:t>
            </a:r>
          </a:p>
          <a:p>
            <a:endParaRPr lang="en-US" dirty="0"/>
          </a:p>
          <a:p>
            <a:r>
              <a:rPr lang="ar-EG"/>
              <a:t>ثم </a:t>
            </a:r>
            <a:r>
              <a:rPr lang="ar-EG" baseline="0"/>
              <a:t>جاءت الشرارة التي أشعلت النيران.</a:t>
            </a:r>
            <a:r>
              <a:rPr lang="en-US" baseline="0"/>
              <a:t> </a:t>
            </a:r>
            <a:r>
              <a:rPr lang="ar-EG" baseline="0"/>
              <a:t>لقد استخدم </a:t>
            </a:r>
            <a:r>
              <a:rPr lang="ar-EG"/>
              <a:t>فرانسيسكو، أحد </a:t>
            </a:r>
            <a:r>
              <a:rPr lang="ar-EG" baseline="0"/>
              <a:t>العمال، </a:t>
            </a:r>
            <a:r>
              <a:rPr lang="ar-EG"/>
              <a:t>ألفاظًا نابية تجاه مدير المصنع، فتم فصله من العمل.</a:t>
            </a:r>
            <a:r>
              <a:rPr lang="en-US"/>
              <a:t> </a:t>
            </a:r>
          </a:p>
          <a:p>
            <a:endParaRPr lang="en-US" dirty="0"/>
          </a:p>
          <a:p>
            <a:r>
              <a:rPr lang="ar-EG"/>
              <a:t>في صباح اليوم التالي، كان المصنع بأكمله في إضراب، بسبب هذا الفصل الوحيد!</a:t>
            </a:r>
            <a:r>
              <a:rPr lang="en-US"/>
              <a:t> </a:t>
            </a:r>
            <a:r>
              <a:rPr lang="ar-EG"/>
              <a:t>وعندما وصل أندريس إلى المصنع بسيارته، رأى كومة من الإطارات المحترقة خارج مدخل المصنع، وأعلامًا كبيرة لاتحاد "العمل الجماعي" معلقة على البوابات الأمامية.</a:t>
            </a:r>
            <a:r>
              <a:rPr lang="en-US"/>
              <a:t> </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8</a:t>
            </a:fld>
            <a:endParaRPr lang="en-GB"/>
          </a:p>
        </p:txBody>
      </p:sp>
    </p:spTree>
    <p:extLst>
      <p:ext uri="{BB962C8B-B14F-4D97-AF65-F5344CB8AC3E}">
        <p14:creationId xmlns:p14="http://schemas.microsoft.com/office/powerpoint/2010/main" val="2041994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2400"/>
              <a:t>إن </a:t>
            </a:r>
            <a:r>
              <a:rPr lang="en-US" sz="2400"/>
              <a:t>BATNA</a:t>
            </a:r>
            <a:r>
              <a:rPr lang="ar-EG" sz="2400"/>
              <a:t> الخاص بك هو البديل الأفضل لاتفاقية تفاوضية.</a:t>
            </a:r>
            <a:r>
              <a:rPr lang="en-US" sz="2400" baseline="0"/>
              <a:t> </a:t>
            </a:r>
            <a:r>
              <a:rPr lang="ar-EG" sz="2400"/>
              <a:t>ماذا ستفعل إذا لم تتوصل إلى اتفاق؟</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a:t>عند التفكير في البدائل المتاحة أمامهم، ينبغي للمفاوضين أن يقيِّموا بشكل واقعي ما قد يحدث </a:t>
            </a:r>
            <a:r>
              <a:rPr lang="ar-EG" i="1"/>
              <a:t>بالفعل </a:t>
            </a:r>
            <a:r>
              <a:rPr lang="ar-EG"/>
              <a:t>إذا انسحبوا أو قرروا عدم المشاركة في المفاوضات.</a:t>
            </a:r>
            <a:r>
              <a:rPr lang="en-US"/>
              <a:t> </a:t>
            </a:r>
            <a:r>
              <a:rPr lang="ar-EG"/>
              <a:t>وإلا </a:t>
            </a:r>
            <a:r>
              <a:rPr lang="ar-EG" baseline="0"/>
              <a:t>فقد ينتهي بك الأمر إلى الاعتماد على </a:t>
            </a:r>
            <a:r>
              <a:rPr lang="en-US" sz="1200"/>
              <a:t>FATNA</a:t>
            </a:r>
            <a:r>
              <a:rPr lang="ar-EG" sz="1200"/>
              <a:t> أو بديل خيالي لاتفاقية تفاوضية.</a:t>
            </a:r>
            <a:r>
              <a:rPr lang="ar-EG" sz="1200" baseline="0"/>
              <a:t> وهذا بديل بعيد المنال ومن غير المرجح أن يتحقق.</a:t>
            </a:r>
            <a:r>
              <a:rPr lang="en-US" sz="1200" baseline="0"/>
              <a:t> </a:t>
            </a:r>
            <a:r>
              <a:rPr lang="ar-EG" sz="1200" baseline="0"/>
              <a:t>في قضية النقابة، يعتمد أندريس على </a:t>
            </a:r>
            <a:r>
              <a:rPr lang="en-US" sz="1200" baseline="0"/>
              <a:t>FATNA</a:t>
            </a:r>
            <a:r>
              <a:rPr lang="ar-EG" sz="1200" baseline="0"/>
              <a:t> أو البديل الخيالي لاتفاقية تفاوضية </a:t>
            </a:r>
            <a:r>
              <a:rPr lang="ar-EG" sz="1200"/>
              <a:t>لا يتضمن أي مشاركة نقابية، في حين تضمنت البدائل الحقيقية اتحادًا نشطًا خارج نطاق القانون كان أسوأ من الاتحاد الأول.</a:t>
            </a:r>
            <a:r>
              <a:rPr lang="en-US" sz="1200" baseline="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r" defTabSz="914400" rtl="1" eaLnBrk="1" fontAlgn="auto" latinLnBrk="0" hangingPunct="1">
              <a:lnSpc>
                <a:spcPct val="100000"/>
              </a:lnSpc>
              <a:spcBef>
                <a:spcPts val="0"/>
              </a:spcBef>
              <a:spcAft>
                <a:spcPts val="0"/>
              </a:spcAft>
              <a:buClrTx/>
              <a:buSzTx/>
              <a:buFontTx/>
              <a:buNone/>
              <a:tabLst/>
              <a:defRPr/>
            </a:pPr>
            <a:r>
              <a:rPr lang="ar-EG" sz="2400"/>
              <a:t>وتذكر </a:t>
            </a:r>
            <a:r>
              <a:rPr lang="ar-EG" sz="2400" baseline="0"/>
              <a:t>أيضًا </a:t>
            </a:r>
            <a:r>
              <a:rPr lang="ar-EG" sz="2400"/>
              <a:t>أن جودة الخيارات دائمًا نسبية، فهي تعتمد على البدائل.</a:t>
            </a:r>
            <a:r>
              <a:rPr lang="en-US" sz="2400" baseline="0"/>
              <a:t> </a:t>
            </a:r>
            <a:r>
              <a:rPr lang="ar-EG" sz="2400"/>
              <a:t>إن طرد موظف ضعيف الأداء لا يكون منطقيًا إلا إذا كان لديك شخص أفضل منه.</a:t>
            </a:r>
            <a:r>
              <a:rPr lang="en-US" sz="2400"/>
              <a:t> </a:t>
            </a:r>
            <a:r>
              <a:rPr lang="ar-EG" sz="2400"/>
              <a:t>أما تجنب النقابات </a:t>
            </a:r>
            <a:r>
              <a:rPr lang="ar-EG" sz="2400" baseline="0"/>
              <a:t>لأنها فاسدة فلا معنى له إذا كانت هناك نقابات أسوأ بكثير قد ينتهي بك الأمر إلى الانضمام إليها.</a:t>
            </a:r>
            <a:r>
              <a:rPr lang="en-US" sz="2400" baseline="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9</a:t>
            </a:fld>
            <a:endParaRPr lang="en-GB"/>
          </a:p>
        </p:txBody>
      </p:sp>
    </p:spTree>
    <p:extLst>
      <p:ext uri="{BB962C8B-B14F-4D97-AF65-F5344CB8AC3E}">
        <p14:creationId xmlns:p14="http://schemas.microsoft.com/office/powerpoint/2010/main" val="2124911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4" name="Date Placeholder 3"/>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3281767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Vertical Text Placeholder 2"/>
          <p:cNvSpPr>
            <a:spLocks noGrp="1"/>
          </p:cNvSpPr>
          <p:nvPr>
            <p:ph type="body" orient="vert" idx="1"/>
          </p:nvPr>
        </p:nvSpPr>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3774006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2955062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C2A2F298-39D2-753E-8FFC-B46E3365CED3}"/>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Tree>
    <p:extLst>
      <p:ext uri="{BB962C8B-B14F-4D97-AF65-F5344CB8AC3E}">
        <p14:creationId xmlns:p14="http://schemas.microsoft.com/office/powerpoint/2010/main" val="201462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237221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GB"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423292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 Placeholder 4"/>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3218381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2818147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Date Placeholder 2"/>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44158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413114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GB"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32297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GB"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904577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8949D-A23C-4DF8-9125-9EFA9125B4A1}" type="datetimeFigureOut">
              <a:rPr lang="en-GB" smtClean="0"/>
              <a:t>22/11/2024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BF412-85F0-4EE5-B3DD-DDC94FFA9B06}" type="slidenum">
              <a:rPr lang="en-GB" smtClean="0"/>
              <a:t>‹#›</a:t>
            </a:fld>
            <a:endParaRPr lang="en-GB" dirty="0"/>
          </a:p>
        </p:txBody>
      </p:sp>
    </p:spTree>
    <p:extLst>
      <p:ext uri="{BB962C8B-B14F-4D97-AF65-F5344CB8AC3E}">
        <p14:creationId xmlns:p14="http://schemas.microsoft.com/office/powerpoint/2010/main" val="4126910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5">
            <a:extLst>
              <a:ext uri="{FF2B5EF4-FFF2-40B4-BE49-F238E27FC236}">
                <a16:creationId xmlns:a16="http://schemas.microsoft.com/office/drawing/2014/main" id="{CEE01135-CA2C-3E73-E6B2-DE4C1B8B786B}"/>
              </a:ext>
            </a:extLst>
          </p:cNvPr>
          <p:cNvSpPr txBox="1"/>
          <p:nvPr userDrawn="1"/>
        </p:nvSpPr>
        <p:spPr>
          <a:xfrm>
            <a:off x="7254000" y="1618875"/>
            <a:ext cx="1890000" cy="360000"/>
          </a:xfrm>
          <a:prstGeom prst="rect">
            <a:avLst/>
          </a:prstGeom>
          <a:solidFill>
            <a:srgbClr val="1F7DBC"/>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r>
              <a:rPr lang="fr-FR" sz="1350" b="1" dirty="0">
                <a:solidFill>
                  <a:srgbClr val="FFFFFF"/>
                </a:solidFill>
                <a:effectLst/>
                <a:latin typeface="Arial" panose="020B0604020202020204" pitchFamily="34" charset="0"/>
                <a:ea typeface="Roboto Medium" panose="02000000000000000000" pitchFamily="2" charset="0"/>
                <a:cs typeface="Arial" panose="020B0604020202020204" pitchFamily="34" charset="0"/>
              </a:rPr>
              <a:t>Slides</a:t>
            </a:r>
            <a:endParaRPr lang="fr-FR" sz="1350" b="1" dirty="0">
              <a:effectLst/>
              <a:latin typeface="Arial" panose="020B0604020202020204" pitchFamily="34" charset="0"/>
              <a:ea typeface="Roboto Medium" panose="02000000000000000000" pitchFamily="2" charset="0"/>
              <a:cs typeface="Arial" panose="020B0604020202020204" pitchFamily="34" charset="0"/>
            </a:endParaRPr>
          </a:p>
        </p:txBody>
      </p:sp>
      <p:sp>
        <p:nvSpPr>
          <p:cNvPr id="5" name="Title Placeholder 4">
            <a:extLst>
              <a:ext uri="{FF2B5EF4-FFF2-40B4-BE49-F238E27FC236}">
                <a16:creationId xmlns:a16="http://schemas.microsoft.com/office/drawing/2014/main" id="{02BE9ADE-48F4-87E1-87C4-37F2B59229D0}"/>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pic>
        <p:nvPicPr>
          <p:cNvPr id="2" name="Picture 1" descr="A black background with green text&#10;&#10;Description automatically generated">
            <a:extLst>
              <a:ext uri="{FF2B5EF4-FFF2-40B4-BE49-F238E27FC236}">
                <a16:creationId xmlns:a16="http://schemas.microsoft.com/office/drawing/2014/main" id="{EB1AC81B-FB90-19B9-E762-95098AA2565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525520" cy="827405"/>
          </a:xfrm>
          <a:prstGeom prst="rect">
            <a:avLst/>
          </a:prstGeom>
          <a:noFill/>
          <a:ln>
            <a:noFill/>
          </a:ln>
        </p:spPr>
      </p:pic>
    </p:spTree>
    <p:extLst>
      <p:ext uri="{BB962C8B-B14F-4D97-AF65-F5344CB8AC3E}">
        <p14:creationId xmlns:p14="http://schemas.microsoft.com/office/powerpoint/2010/main" val="1038074668"/>
      </p:ext>
    </p:extLst>
  </p:cSld>
  <p:clrMap bg1="lt1" tx1="dk1" bg2="lt2" tx2="dk2" accent1="accent1" accent2="accent2" accent3="accent3" accent4="accent4" accent5="accent5" accent6="accent6" hlink="hlink" folHlink="folHlink"/>
  <p:sldLayoutIdLst>
    <p:sldLayoutId id="2147483661" r:id="rId1"/>
  </p:sldLayoutIdLst>
  <p:txStyles>
    <p:titleStyle>
      <a:lvl1pPr algn="r" defTabSz="914400" rtl="1" eaLnBrk="1" latinLnBrk="0" hangingPunct="1">
        <a:lnSpc>
          <a:spcPct val="90000"/>
        </a:lnSpc>
        <a:spcBef>
          <a:spcPct val="0"/>
        </a:spcBef>
        <a:buNone/>
        <a:defRPr sz="2400" b="1" kern="1200">
          <a:solidFill>
            <a:srgbClr val="00684B"/>
          </a:solidFill>
          <a:latin typeface="Roboto Slab" pitchFamily="2" charset="0"/>
          <a:ea typeface="Roboto Slab" pitchFamily="2" charset="0"/>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shing.insead.ed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91B3043-78BA-5414-CFC1-EA8E3DBC9B0D}"/>
              </a:ext>
            </a:extLst>
          </p:cNvPr>
          <p:cNvSpPr txBox="1">
            <a:spLocks/>
          </p:cNvSpPr>
          <p:nvPr/>
        </p:nvSpPr>
        <p:spPr>
          <a:xfrm>
            <a:off x="334090" y="3029818"/>
            <a:ext cx="8315057" cy="362819"/>
          </a:xfrm>
          <a:prstGeom prst="rect">
            <a:avLst/>
          </a:prstGeom>
        </p:spPr>
        <p:txBody>
          <a:bodyPr vert="horz" lIns="0" tIns="0" rIns="0" bIns="0" rtlCol="0" anchor="t" anchorCtr="0">
            <a:noAutofit/>
          </a:bodyPr>
          <a:lstStyle>
            <a:lvl1pPr marL="0" indent="0" algn="r" defTabSz="914400" rtl="1" eaLnBrk="1" latinLnBrk="0" hangingPunct="1">
              <a:lnSpc>
                <a:spcPct val="90000"/>
              </a:lnSpc>
              <a:spcBef>
                <a:spcPts val="1000"/>
              </a:spcBef>
              <a:buFont typeface="Arial" panose="020B0604020202020204" pitchFamily="34" charset="0"/>
              <a:buNone/>
              <a:defRPr sz="2000" kern="1200">
                <a:solidFill>
                  <a:srgbClr val="00684B"/>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1" i="0" u="none" strike="noStrike" kern="1200" cap="none" spc="0" normalizeH="0" baseline="0" noProof="0" dirty="0">
              <a:ln>
                <a:noFill/>
              </a:ln>
              <a:solidFill>
                <a:srgbClr val="00684B"/>
              </a:solidFill>
              <a:effectLst/>
              <a:uLnTx/>
              <a:uFillTx/>
              <a:latin typeface="Roboto Slab" pitchFamily="2" charset="0"/>
              <a:ea typeface="Roboto Slab" pitchFamily="2" charset="0"/>
              <a:cs typeface="+mn-cs"/>
            </a:endParaRPr>
          </a:p>
        </p:txBody>
      </p:sp>
      <p:sp>
        <p:nvSpPr>
          <p:cNvPr id="4" name="Text Placeholder 3">
            <a:extLst>
              <a:ext uri="{FF2B5EF4-FFF2-40B4-BE49-F238E27FC236}">
                <a16:creationId xmlns:a16="http://schemas.microsoft.com/office/drawing/2014/main" id="{804FABF2-BFBF-3295-22DB-AD158BFF06A4}"/>
              </a:ext>
            </a:extLst>
          </p:cNvPr>
          <p:cNvSpPr txBox="1">
            <a:spLocks/>
          </p:cNvSpPr>
          <p:nvPr/>
        </p:nvSpPr>
        <p:spPr>
          <a:xfrm>
            <a:off x="358295" y="4576707"/>
            <a:ext cx="8177899" cy="1065007"/>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5" name="Title Placeholder 4">
            <a:extLst>
              <a:ext uri="{FF2B5EF4-FFF2-40B4-BE49-F238E27FC236}">
                <a16:creationId xmlns:a16="http://schemas.microsoft.com/office/drawing/2014/main" id="{95B59985-71BB-39B0-A25D-A79F4455D554}"/>
              </a:ext>
            </a:extLst>
          </p:cNvPr>
          <p:cNvSpPr>
            <a:spLocks noGrp="1"/>
          </p:cNvSpPr>
          <p:nvPr>
            <p:ph type="title"/>
          </p:nvPr>
        </p:nvSpPr>
        <p:spPr>
          <a:xfrm>
            <a:off x="261938" y="2744391"/>
            <a:ext cx="7886700" cy="994172"/>
          </a:xfrm>
          <a:prstGeom prst="rect">
            <a:avLst/>
          </a:prstGeom>
        </p:spPr>
        <p:txBody>
          <a:bodyPr vert="horz" lIns="68580" tIns="34290" rIns="68580" bIns="34290" rtlCol="0" anchor="ctr">
            <a:normAutofit/>
          </a:bodyPr>
          <a:lstStyle/>
          <a:p>
            <a:r>
              <a:rPr lang="ar-EG"/>
              <a:t>المفاوضات النقابية</a:t>
            </a:r>
          </a:p>
        </p:txBody>
      </p:sp>
      <p:sp>
        <p:nvSpPr>
          <p:cNvPr id="7" name="Text Placeholder 3">
            <a:extLst>
              <a:ext uri="{FF2B5EF4-FFF2-40B4-BE49-F238E27FC236}">
                <a16:creationId xmlns:a16="http://schemas.microsoft.com/office/drawing/2014/main" id="{A8F4ADC1-E06A-AFED-D132-7A0D134CB25A}"/>
              </a:ext>
            </a:extLst>
          </p:cNvPr>
          <p:cNvSpPr txBox="1">
            <a:spLocks/>
          </p:cNvSpPr>
          <p:nvPr/>
        </p:nvSpPr>
        <p:spPr>
          <a:xfrm>
            <a:off x="261938" y="4576706"/>
            <a:ext cx="8177899" cy="1372574"/>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fr-FR"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11/2024</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-6922</a:t>
            </a:r>
          </a:p>
          <a:p>
            <a:pPr marL="0" marR="0" lvl="0" indent="0" algn="just"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هذه المجموعة من شرائح العرض من إعداد </a:t>
            </a:r>
            <a:r>
              <a:rPr lang="ar-EG" sz="750" dirty="0">
                <a:solidFill>
                  <a:prstClr val="black"/>
                </a:solidFill>
                <a:latin typeface="Roboto" panose="02000000000000000000" pitchFamily="2" charset="0"/>
                <a:ea typeface="Roboto" panose="02000000000000000000" pitchFamily="2" charset="0"/>
                <a:cs typeface="+mn-cs"/>
              </a:rPr>
              <a:t>ماركوس برونو، خريج ماجستير إدارة الأعمال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تحت إشراف مارتن </a:t>
            </a:r>
            <a:r>
              <a:rPr lang="ar-EG" sz="750" dirty="0" err="1">
                <a:solidFill>
                  <a:prstClr val="black"/>
                </a:solidFill>
                <a:latin typeface="Roboto" panose="02000000000000000000" pitchFamily="2" charset="0"/>
                <a:ea typeface="Roboto" panose="02000000000000000000" pitchFamily="2" charset="0"/>
                <a:cs typeface="+mn-cs"/>
              </a:rPr>
              <a:t>شوينسبيرج</a:t>
            </a:r>
            <a:r>
              <a:rPr lang="ar-EG" sz="750" dirty="0">
                <a:solidFill>
                  <a:prstClr val="black"/>
                </a:solidFill>
                <a:latin typeface="Roboto" panose="02000000000000000000" pitchFamily="2" charset="0"/>
                <a:ea typeface="Roboto" panose="02000000000000000000" pitchFamily="2" charset="0"/>
                <a:cs typeface="+mn-cs"/>
              </a:rPr>
              <a:t>، أستاذ مشارك في السلوك التنظيمي في </a:t>
            </a:r>
            <a:r>
              <a:rPr lang="en-US" sz="750" dirty="0">
                <a:solidFill>
                  <a:prstClr val="black"/>
                </a:solidFill>
                <a:latin typeface="Roboto" panose="02000000000000000000" pitchFamily="2" charset="0"/>
                <a:ea typeface="Roboto" panose="02000000000000000000" pitchFamily="2" charset="0"/>
                <a:cs typeface="+mn-cs"/>
              </a:rPr>
              <a:t>ESMT</a:t>
            </a:r>
            <a:r>
              <a:rPr lang="ar-EG" sz="750" dirty="0">
                <a:solidFill>
                  <a:prstClr val="black"/>
                </a:solidFill>
                <a:latin typeface="Roboto" panose="02000000000000000000" pitchFamily="2" charset="0"/>
                <a:ea typeface="Roboto" panose="02000000000000000000" pitchFamily="2" charset="0"/>
                <a:cs typeface="+mn-cs"/>
              </a:rPr>
              <a:t> برلين، </a:t>
            </a:r>
            <a:r>
              <a:rPr lang="ar-EG" sz="750" dirty="0" err="1">
                <a:solidFill>
                  <a:prstClr val="black"/>
                </a:solidFill>
                <a:latin typeface="Roboto" panose="02000000000000000000" pitchFamily="2" charset="0"/>
                <a:ea typeface="Roboto" panose="02000000000000000000" pitchFamily="2" charset="0"/>
                <a:cs typeface="+mn-cs"/>
              </a:rPr>
              <a:t>وهوراسيو</a:t>
            </a:r>
            <a:r>
              <a:rPr lang="ar-EG" sz="750" dirty="0">
                <a:solidFill>
                  <a:prstClr val="black"/>
                </a:solidFill>
                <a:latin typeface="Roboto" panose="02000000000000000000" pitchFamily="2" charset="0"/>
                <a:ea typeface="Roboto" panose="02000000000000000000" pitchFamily="2" charset="0"/>
                <a:cs typeface="+mn-cs"/>
              </a:rPr>
              <a:t> فالكاو، أستاذ ممارسة إدارة علوم القرار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وإريك </a:t>
            </a:r>
            <a:r>
              <a:rPr lang="ar-EG" sz="750" dirty="0" err="1">
                <a:solidFill>
                  <a:prstClr val="black"/>
                </a:solidFill>
                <a:latin typeface="Roboto" panose="02000000000000000000" pitchFamily="2" charset="0"/>
                <a:ea typeface="Roboto" panose="02000000000000000000" pitchFamily="2" charset="0"/>
                <a:cs typeface="+mn-cs"/>
              </a:rPr>
              <a:t>أولمان</a:t>
            </a:r>
            <a:r>
              <a:rPr lang="ar-EG" sz="750" dirty="0">
                <a:solidFill>
                  <a:prstClr val="black"/>
                </a:solidFill>
                <a:latin typeface="Roboto" panose="02000000000000000000" pitchFamily="2" charset="0"/>
                <a:ea typeface="Roboto" panose="02000000000000000000" pitchFamily="2" charset="0"/>
                <a:cs typeface="+mn-cs"/>
              </a:rPr>
              <a:t>، أستاذ السلوك التنظيمي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كمواد إضافية لمسرحية تقمص الأدوار "</a:t>
            </a:r>
            <a:r>
              <a:rPr kumimoji="0" lang="ar-EG" sz="750" b="0" i="1"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المفاوضات النقابية</a:t>
            </a:r>
            <a:r>
              <a:rPr lang="ar-EG" sz="750" i="1" dirty="0">
                <a:solidFill>
                  <a:prstClr val="black"/>
                </a:solidFill>
                <a:latin typeface="Roboto" panose="02000000000000000000" pitchFamily="2" charset="0"/>
                <a:ea typeface="Roboto" panose="02000000000000000000" pitchFamily="2" charset="0"/>
                <a:cs typeface="+mn-cs"/>
              </a:rPr>
              <a:t>"</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a:t>
            </a:r>
          </a:p>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للوصول إلى المواد التعليمية الخاصة بكلية </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INSEAD</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انتقِل إلى </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hlinkClick r:id="rId3"/>
              </a:rPr>
              <a:t>https://publishing.insead.edu/</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a:t>
            </a:r>
            <a:endParaRPr kumimoji="0" lang="en-US" sz="80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endParaRPr>
          </a:p>
          <a:p>
            <a:pPr marL="0" indent="0">
              <a:lnSpc>
                <a:spcPct val="100000"/>
              </a:lnSpc>
              <a:spcBef>
                <a:spcPts val="300"/>
              </a:spcBef>
              <a:spcAft>
                <a:spcPts val="450"/>
              </a:spcAft>
              <a:buNone/>
              <a:defRPr/>
            </a:pPr>
            <a:r>
              <a:rPr lang="en-US" sz="800" b="0" i="0" u="none" strike="noStrike" baseline="0" dirty="0">
                <a:latin typeface="Roboto" panose="02000000000000000000" pitchFamily="2" charset="0"/>
              </a:rPr>
              <a:t>Translated using an LLM (Large Language Model) and edited by Tilti Multilingual SIA, with the permission of INSEAD.</a:t>
            </a:r>
          </a:p>
          <a:p>
            <a:pPr marL="0" indent="0">
              <a:lnSpc>
                <a:spcPct val="100000"/>
              </a:lnSpc>
              <a:spcBef>
                <a:spcPts val="300"/>
              </a:spcBef>
              <a:spcAft>
                <a:spcPts val="450"/>
              </a:spcAft>
              <a:buNone/>
              <a:defRPr/>
            </a:pPr>
            <a:r>
              <a:rPr lang="en-US" sz="800" dirty="0">
                <a:latin typeface="Roboto" panose="02000000000000000000" pitchFamily="2" charset="0"/>
              </a:rPr>
              <a:t>This translation, Copyright © 2024 Martin Schweinsberg, Horacio </a:t>
            </a:r>
            <a:r>
              <a:rPr lang="en-US" sz="800" dirty="0" err="1">
                <a:latin typeface="Roboto" panose="02000000000000000000" pitchFamily="2" charset="0"/>
              </a:rPr>
              <a:t>Falcão</a:t>
            </a:r>
            <a:r>
              <a:rPr lang="en-US" sz="800" dirty="0">
                <a:latin typeface="Roboto" panose="02000000000000000000" pitchFamily="2" charset="0"/>
              </a:rPr>
              <a:t>, Eric Uhlmann. The original slides are entitled “The Union Negotiation” (</a:t>
            </a:r>
            <a:r>
              <a:rPr lang="en-US" sz="800">
                <a:latin typeface="Roboto" panose="02000000000000000000" pitchFamily="2" charset="0"/>
              </a:rPr>
              <a:t>06/2024-6922),</a:t>
            </a:r>
            <a:br>
              <a:rPr lang="en-US" sz="800">
                <a:latin typeface="Roboto" panose="02000000000000000000" pitchFamily="2" charset="0"/>
              </a:rPr>
            </a:br>
            <a:r>
              <a:rPr lang="en-US" sz="800">
                <a:latin typeface="Roboto" panose="02000000000000000000" pitchFamily="2" charset="0"/>
              </a:rPr>
              <a:t> </a:t>
            </a:r>
            <a:r>
              <a:rPr lang="en-US" sz="800" dirty="0">
                <a:latin typeface="Roboto" panose="02000000000000000000" pitchFamily="2" charset="0"/>
              </a:rPr>
              <a:t>Copyright © 2024 INSEAD</a:t>
            </a:r>
          </a:p>
          <a:p>
            <a:pPr marL="0" indent="0">
              <a:lnSpc>
                <a:spcPct val="100000"/>
              </a:lnSpc>
              <a:spcBef>
                <a:spcPts val="300"/>
              </a:spcBef>
              <a:spcAft>
                <a:spcPts val="450"/>
              </a:spcAft>
              <a:buNone/>
              <a:defRPr/>
            </a:pPr>
            <a:endParaRPr lang="en-US" sz="900" b="0" i="0" u="none" strike="noStrike" baseline="0" dirty="0">
              <a:latin typeface="Roboto" panose="02000000000000000000" pitchFamily="2" charset="0"/>
            </a:endParaRPr>
          </a:p>
          <a:p>
            <a:pPr marL="0" indent="0">
              <a:lnSpc>
                <a:spcPct val="100000"/>
              </a:lnSpc>
              <a:spcBef>
                <a:spcPts val="300"/>
              </a:spcBef>
              <a:spcAft>
                <a:spcPts val="450"/>
              </a:spcAft>
              <a:buNone/>
              <a:defRPr/>
            </a:pPr>
            <a:endParaRPr lang="en-US" sz="1000" b="0" i="0" u="none" strike="noStrike" baseline="0" dirty="0">
              <a:latin typeface="Roboto" panose="02000000000000000000" pitchFamily="2" charset="0"/>
            </a:endParaRPr>
          </a:p>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4098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المكالمة</a:t>
            </a:r>
          </a:p>
        </p:txBody>
      </p:sp>
      <p:sp>
        <p:nvSpPr>
          <p:cNvPr id="3" name="Content Placeholder 2"/>
          <p:cNvSpPr>
            <a:spLocks noGrp="1"/>
          </p:cNvSpPr>
          <p:nvPr>
            <p:ph idx="1"/>
          </p:nvPr>
        </p:nvSpPr>
        <p:spPr>
          <a:xfrm>
            <a:off x="457200" y="1628800"/>
            <a:ext cx="8229600" cy="4752528"/>
          </a:xfrm>
        </p:spPr>
        <p:txBody>
          <a:bodyPr>
            <a:normAutofit/>
          </a:bodyPr>
          <a:lstStyle/>
          <a:p>
            <a:r>
              <a:rPr lang="ar-EG" sz="2400"/>
              <a:t>تلقى أندريس مكالمة على هاتفه المحمول الخاص من قيادة اتحاد "العمل الجماعي"</a:t>
            </a:r>
          </a:p>
          <a:p>
            <a:endParaRPr lang="en-US" sz="2400" dirty="0"/>
          </a:p>
          <a:p>
            <a:r>
              <a:rPr lang="ar-EG" sz="2400"/>
              <a:t>تم استدعاؤه إلى محطة وقود نائية للاجتماع</a:t>
            </a:r>
            <a:r>
              <a:rPr lang="en-US" sz="2400"/>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3645024"/>
            <a:ext cx="3106963" cy="2914382"/>
          </a:xfrm>
          <a:prstGeom prst="rect">
            <a:avLst/>
          </a:prstGeom>
        </p:spPr>
      </p:pic>
    </p:spTree>
    <p:extLst>
      <p:ext uri="{BB962C8B-B14F-4D97-AF65-F5344CB8AC3E}">
        <p14:creationId xmlns:p14="http://schemas.microsoft.com/office/powerpoint/2010/main" val="758186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noAutofit/>
          </a:bodyPr>
          <a:lstStyle/>
          <a:p>
            <a:r>
              <a:rPr lang="ar-EG" sz="3600" b="1"/>
              <a:t>ماذا ستفعل؟</a:t>
            </a:r>
            <a:br>
              <a:rPr lang="ar-EG" sz="3600" b="1"/>
            </a:br>
            <a:endParaRPr lang="ar-EG" sz="3600" b="1"/>
          </a:p>
        </p:txBody>
      </p:sp>
      <p:sp>
        <p:nvSpPr>
          <p:cNvPr id="3" name="Content Placeholder 2"/>
          <p:cNvSpPr>
            <a:spLocks noGrp="1"/>
          </p:cNvSpPr>
          <p:nvPr>
            <p:ph idx="1"/>
          </p:nvPr>
        </p:nvSpPr>
        <p:spPr>
          <a:xfrm>
            <a:off x="251520" y="1340768"/>
            <a:ext cx="8640960" cy="5400600"/>
          </a:xfrm>
        </p:spPr>
        <p:txBody>
          <a:bodyPr>
            <a:noAutofit/>
          </a:bodyPr>
          <a:lstStyle/>
          <a:p>
            <a:pPr marL="0" lvl="0" indent="0">
              <a:buNone/>
            </a:pPr>
            <a:r>
              <a:rPr lang="ar-EG" sz="2400"/>
              <a:t>1.</a:t>
            </a:r>
            <a:r>
              <a:rPr lang="en-US" sz="2400"/>
              <a:t> </a:t>
            </a:r>
            <a:r>
              <a:rPr lang="ar-EG" sz="2400"/>
              <a:t>هل ستتوجه بسيارتك وحدك إلى محطة الوقود؟</a:t>
            </a:r>
          </a:p>
          <a:p>
            <a:pPr lvl="0"/>
            <a:endParaRPr lang="en-US" sz="1000" dirty="0"/>
          </a:p>
          <a:p>
            <a:pPr marL="0" lvl="0" indent="0">
              <a:buNone/>
            </a:pPr>
            <a:r>
              <a:rPr lang="ar-EG" sz="2400"/>
              <a:t>2.</a:t>
            </a:r>
            <a:r>
              <a:rPr lang="en-US" sz="2400"/>
              <a:t> </a:t>
            </a:r>
            <a:r>
              <a:rPr lang="ar-EG" sz="2400"/>
              <a:t>هل تتصل ببعض أعضاء الإدارة ليأتوا معك إلى محطة الوقود؟</a:t>
            </a:r>
          </a:p>
          <a:p>
            <a:pPr lvl="0"/>
            <a:endParaRPr lang="en-US" sz="1000" dirty="0"/>
          </a:p>
          <a:p>
            <a:pPr marL="0" lvl="0" indent="0">
              <a:buNone/>
            </a:pPr>
            <a:r>
              <a:rPr lang="ar-EG" sz="2400"/>
              <a:t>3.</a:t>
            </a:r>
            <a:r>
              <a:rPr lang="en-US" sz="2400"/>
              <a:t> </a:t>
            </a:r>
            <a:r>
              <a:rPr lang="ar-EG" sz="2400"/>
              <a:t>هل تتصل ببعض رجال الشرطة ليأتوا معك إلى محطة الوقود، على سبيل الاحتياط؟</a:t>
            </a:r>
          </a:p>
          <a:p>
            <a:pPr lvl="0"/>
            <a:endParaRPr lang="en-US" sz="1000" dirty="0"/>
          </a:p>
          <a:p>
            <a:pPr marL="0" lvl="0" indent="0">
              <a:buNone/>
            </a:pPr>
            <a:r>
              <a:rPr lang="ar-EG" sz="2400"/>
              <a:t>4.</a:t>
            </a:r>
            <a:r>
              <a:rPr lang="en-US" sz="2400"/>
              <a:t> </a:t>
            </a:r>
            <a:r>
              <a:rPr lang="ar-EG" sz="2400"/>
              <a:t>هل تقول إنك سوف تقابلهم في مكتبك فقط وتحدد لهم موعدًا لذلك؟</a:t>
            </a:r>
          </a:p>
          <a:p>
            <a:pPr lvl="0"/>
            <a:endParaRPr lang="en-US" sz="1000" dirty="0"/>
          </a:p>
          <a:p>
            <a:pPr marL="0" lvl="0" indent="0">
              <a:buNone/>
            </a:pPr>
            <a:r>
              <a:rPr lang="ar-EG" sz="2400"/>
              <a:t>5.</a:t>
            </a:r>
            <a:r>
              <a:rPr lang="en-US" sz="2400"/>
              <a:t> </a:t>
            </a:r>
            <a:r>
              <a:rPr lang="ar-EG" sz="2400"/>
              <a:t>هل تتصل بالشرطة لفض الحراك غير القانوني في مصنعك واعتقال مثيري الشغب الذين دعوك للقاء في مكان مشبوه بقصد واضح لاختطافك أو الضغط عليك؟</a:t>
            </a:r>
          </a:p>
          <a:p>
            <a:endParaRPr lang="en-US" sz="2400" dirty="0"/>
          </a:p>
        </p:txBody>
      </p:sp>
    </p:spTree>
    <p:extLst>
      <p:ext uri="{BB962C8B-B14F-4D97-AF65-F5344CB8AC3E}">
        <p14:creationId xmlns:p14="http://schemas.microsoft.com/office/powerpoint/2010/main" val="1717344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a:bodyPr>
          <a:lstStyle/>
          <a:p>
            <a:r>
              <a:rPr lang="ar-EG" sz="3600" b="1"/>
              <a:t>"الثور"</a:t>
            </a:r>
          </a:p>
        </p:txBody>
      </p:sp>
      <p:sp>
        <p:nvSpPr>
          <p:cNvPr id="3" name="Content Placeholder 2"/>
          <p:cNvSpPr>
            <a:spLocks noGrp="1"/>
          </p:cNvSpPr>
          <p:nvPr>
            <p:ph idx="1"/>
          </p:nvPr>
        </p:nvSpPr>
        <p:spPr>
          <a:xfrm>
            <a:off x="457200" y="1556792"/>
            <a:ext cx="8229600" cy="4781128"/>
          </a:xfrm>
        </p:spPr>
        <p:txBody>
          <a:bodyPr>
            <a:normAutofit/>
          </a:bodyPr>
          <a:lstStyle/>
          <a:p>
            <a:r>
              <a:rPr lang="ar-EG" sz="2400"/>
              <a:t>ذهب أندريس إلى محطة الوقود بمفرده بسيارته</a:t>
            </a:r>
          </a:p>
          <a:p>
            <a:pPr lvl="1"/>
            <a:r>
              <a:rPr lang="ar-EG" sz="2400"/>
              <a:t>أراد أن يُظهِر لوالده أنه قادر على التعامل مع الموقف بمفرده، وهو دافع شائع في الشركات العائلية</a:t>
            </a:r>
          </a:p>
          <a:p>
            <a:endParaRPr lang="en-US" sz="2400" dirty="0"/>
          </a:p>
          <a:p>
            <a:r>
              <a:rPr lang="ar-EG" sz="2400"/>
              <a:t>تم استقباله بأربع شاحنات صغيرة تحمل خمسة عشر رجلًا ضخمًا عدواني المظهر من الأعضاء في النقابة غير القانونية</a:t>
            </a:r>
          </a:p>
          <a:p>
            <a:endParaRPr lang="en-US" sz="2400" dirty="0"/>
          </a:p>
          <a:p>
            <a:r>
              <a:rPr lang="ar-EG" sz="2400"/>
              <a:t>اقترب منه "الثور" زعيمهم الأصلع ذو العضلات الضخمة والوشم</a:t>
            </a:r>
            <a:r>
              <a:rPr lang="en-US" sz="2400"/>
              <a:t> </a:t>
            </a:r>
          </a:p>
          <a:p>
            <a:pPr lvl="1"/>
            <a:r>
              <a:rPr lang="ar-EG" sz="2400"/>
              <a:t>أخذ يصرخ في وجه أندريس، متهمًا كونكرير بالتصرف بشكل غير أخلاقي</a:t>
            </a:r>
            <a:r>
              <a:rPr lang="en-US" sz="2400"/>
              <a:t> </a:t>
            </a:r>
          </a:p>
          <a:p>
            <a:pPr lvl="1"/>
            <a:r>
              <a:rPr lang="ar-EG" sz="2400"/>
              <a:t>طالب بإعادة تعيين فرانسيسكو من قِبل كونكرير والاعتراف باتحاد "العمل الجماعي" كنقابة رسمية لهم</a:t>
            </a:r>
          </a:p>
          <a:p>
            <a:endParaRPr lang="en-US" sz="2400" dirty="0"/>
          </a:p>
        </p:txBody>
      </p:sp>
    </p:spTree>
    <p:extLst>
      <p:ext uri="{BB962C8B-B14F-4D97-AF65-F5344CB8AC3E}">
        <p14:creationId xmlns:p14="http://schemas.microsoft.com/office/powerpoint/2010/main" val="2302366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fontScale="90000"/>
          </a:bodyPr>
          <a:lstStyle/>
          <a:p>
            <a:r>
              <a:rPr lang="ar-EG" b="1"/>
              <a:t>ماذا ستفعل؟</a:t>
            </a:r>
            <a:br>
              <a:rPr lang="ar-EG" b="1"/>
            </a:br>
            <a:endParaRPr lang="ar-EG" b="1"/>
          </a:p>
        </p:txBody>
      </p:sp>
      <p:sp>
        <p:nvSpPr>
          <p:cNvPr id="3" name="Content Placeholder 2"/>
          <p:cNvSpPr>
            <a:spLocks noGrp="1"/>
          </p:cNvSpPr>
          <p:nvPr>
            <p:ph idx="1"/>
          </p:nvPr>
        </p:nvSpPr>
        <p:spPr>
          <a:xfrm>
            <a:off x="179512" y="908720"/>
            <a:ext cx="8784976" cy="5257800"/>
          </a:xfrm>
        </p:spPr>
        <p:txBody>
          <a:bodyPr>
            <a:noAutofit/>
          </a:bodyPr>
          <a:lstStyle/>
          <a:p>
            <a:pPr marL="0" lvl="0" indent="0">
              <a:buNone/>
            </a:pPr>
            <a:r>
              <a:rPr lang="ar-EG" sz="2300"/>
              <a:t>1.</a:t>
            </a:r>
            <a:r>
              <a:rPr lang="en-US" sz="2300"/>
              <a:t> </a:t>
            </a:r>
            <a:r>
              <a:rPr lang="ar-EG" sz="2300"/>
              <a:t>هل تعود سيرًا إلى سيارتك، وتخبرهم أنهم يعرفون مكان مقابلتك في مكتبك ثم تنطلق بالسيارة؟</a:t>
            </a:r>
          </a:p>
          <a:p>
            <a:pPr marL="0" lvl="0" indent="0">
              <a:buNone/>
            </a:pPr>
            <a:r>
              <a:rPr lang="ar-EG" sz="2300"/>
              <a:t>2.</a:t>
            </a:r>
            <a:r>
              <a:rPr lang="en-US" sz="2300"/>
              <a:t> </a:t>
            </a:r>
            <a:r>
              <a:rPr lang="ar-EG" sz="2300"/>
              <a:t>هل تتصل بالشرطة وتقول إنك تتعرض للترهيب غير القانوني من قِبل مجرمين؟</a:t>
            </a:r>
          </a:p>
          <a:p>
            <a:pPr marL="0" lvl="0" indent="0">
              <a:buNone/>
            </a:pPr>
            <a:r>
              <a:rPr lang="ar-EG" sz="2300"/>
              <a:t>3.</a:t>
            </a:r>
            <a:r>
              <a:rPr lang="en-US" sz="2300"/>
              <a:t> </a:t>
            </a:r>
            <a:r>
              <a:rPr lang="ar-EG" sz="2300"/>
              <a:t>هل تعيد توظيف فرانسيسكو وتعترف باتحاد "العمل الجماعي" كنقابتكم الرسمية؟</a:t>
            </a:r>
            <a:r>
              <a:rPr lang="en-US" sz="2300"/>
              <a:t> </a:t>
            </a:r>
          </a:p>
          <a:p>
            <a:pPr marL="0" lvl="0" indent="0">
              <a:buNone/>
            </a:pPr>
            <a:r>
              <a:rPr lang="ar-EG" sz="2300"/>
              <a:t>4.</a:t>
            </a:r>
            <a:r>
              <a:rPr lang="en-US" sz="2300"/>
              <a:t> </a:t>
            </a:r>
            <a:r>
              <a:rPr lang="ar-EG" sz="2300"/>
              <a:t>هل تعيد توظيف فرانسيسكو فقط؟</a:t>
            </a:r>
            <a:r>
              <a:rPr lang="en-US" sz="2300"/>
              <a:t> </a:t>
            </a:r>
            <a:r>
              <a:rPr lang="ar-EG" sz="2300"/>
              <a:t>أم تعترف فقط باتحاد "العمل الجماعي" باعتباره نقابتكم الرسمية؟</a:t>
            </a:r>
          </a:p>
          <a:p>
            <a:pPr marL="0" lvl="0" indent="0">
              <a:buNone/>
            </a:pPr>
            <a:r>
              <a:rPr lang="ar-EG" sz="2300"/>
              <a:t>5.</a:t>
            </a:r>
            <a:r>
              <a:rPr lang="en-US" sz="2300"/>
              <a:t> </a:t>
            </a:r>
            <a:r>
              <a:rPr lang="ar-EG" sz="2300"/>
              <a:t>هل تقول إنك ستفعل أيًا من هذين الأمرين فقط إذا وافق اتحاد "العمل الجماعي" على وقف الإضراب الآن؟</a:t>
            </a:r>
          </a:p>
          <a:p>
            <a:pPr marL="0" lvl="0" indent="0">
              <a:buNone/>
            </a:pPr>
            <a:r>
              <a:rPr lang="ar-EG" sz="2300"/>
              <a:t>6.</a:t>
            </a:r>
            <a:r>
              <a:rPr lang="en-US" sz="2300"/>
              <a:t> </a:t>
            </a:r>
            <a:r>
              <a:rPr lang="ar-EG" sz="2300"/>
              <a:t>هل تتواصل مع اتحاد العمال في مصنع كونكرير الأول لإخبارهم بأن اتحاد "العمل الجماعي" يتعدى على اختصاصاتهم وتطلب منهم التحدث إلى الرجل "الثور"؟</a:t>
            </a:r>
            <a:r>
              <a:rPr lang="en-US" sz="2300"/>
              <a:t> </a:t>
            </a:r>
          </a:p>
          <a:p>
            <a:pPr marL="0" lvl="0" indent="0">
              <a:buNone/>
            </a:pPr>
            <a:r>
              <a:rPr lang="ar-EG" sz="2300"/>
              <a:t>7.</a:t>
            </a:r>
            <a:r>
              <a:rPr lang="en-US" sz="2300"/>
              <a:t> </a:t>
            </a:r>
            <a:r>
              <a:rPr lang="ar-EG" sz="2300"/>
              <a:t>هل تبدأ في التفاوض مع "الثور" لفهم مطالبه بشكل أفضل؟</a:t>
            </a:r>
            <a:r>
              <a:rPr lang="en-US" sz="2300"/>
              <a:t> </a:t>
            </a:r>
            <a:r>
              <a:rPr lang="ar-EG" sz="2300"/>
              <a:t>علنًا أم على انفراد؟</a:t>
            </a:r>
            <a:r>
              <a:rPr lang="en-US" sz="2300"/>
              <a:t> </a:t>
            </a:r>
            <a:r>
              <a:rPr lang="ar-EG" sz="2300"/>
              <a:t>بمفردك أم في مجموعات؟</a:t>
            </a:r>
          </a:p>
          <a:p>
            <a:endParaRPr lang="en-US" sz="2300" dirty="0"/>
          </a:p>
        </p:txBody>
      </p:sp>
    </p:spTree>
    <p:extLst>
      <p:ext uri="{BB962C8B-B14F-4D97-AF65-F5344CB8AC3E}">
        <p14:creationId xmlns:p14="http://schemas.microsoft.com/office/powerpoint/2010/main" val="1445159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التواصل من أجل التفاوض</a:t>
            </a:r>
          </a:p>
        </p:txBody>
      </p:sp>
      <p:sp>
        <p:nvSpPr>
          <p:cNvPr id="3" name="Content Placeholder 2"/>
          <p:cNvSpPr>
            <a:spLocks noGrp="1"/>
          </p:cNvSpPr>
          <p:nvPr>
            <p:ph idx="1"/>
          </p:nvPr>
        </p:nvSpPr>
        <p:spPr>
          <a:xfrm>
            <a:off x="457200" y="1855365"/>
            <a:ext cx="8229600" cy="4525963"/>
          </a:xfrm>
        </p:spPr>
        <p:txBody>
          <a:bodyPr>
            <a:normAutofit/>
          </a:bodyPr>
          <a:lstStyle/>
          <a:p>
            <a:r>
              <a:rPr lang="ar-EG" sz="2400"/>
              <a:t>قرر أندريس دعوة "الثور" لإجراء عملية التفاوض بينهما على انفراد</a:t>
            </a:r>
          </a:p>
          <a:p>
            <a:endParaRPr lang="en-US" sz="2400" dirty="0"/>
          </a:p>
          <a:p>
            <a:r>
              <a:rPr lang="ar-EG" sz="2400"/>
              <a:t>في العلن، يتطلب دور "الثور" كزعيم لنقابة متشددة أن يتصرف بعدائية تجاه ممثلي الإدارة</a:t>
            </a:r>
          </a:p>
          <a:p>
            <a:endParaRPr lang="en-US" sz="2400" dirty="0"/>
          </a:p>
          <a:p>
            <a:r>
              <a:rPr lang="ar-EG" sz="2400"/>
              <a:t>أما في المحادثات الخاصة على انفراد، تبين أن "الثور" أكثر استعدادًا للمناقشة</a:t>
            </a:r>
          </a:p>
          <a:p>
            <a:endParaRPr lang="en-US" sz="2400" dirty="0"/>
          </a:p>
        </p:txBody>
      </p:sp>
    </p:spTree>
    <p:extLst>
      <p:ext uri="{BB962C8B-B14F-4D97-AF65-F5344CB8AC3E}">
        <p14:creationId xmlns:p14="http://schemas.microsoft.com/office/powerpoint/2010/main" val="571483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43000"/>
          </a:xfrm>
        </p:spPr>
        <p:txBody>
          <a:bodyPr>
            <a:normAutofit/>
          </a:bodyPr>
          <a:lstStyle/>
          <a:p>
            <a:r>
              <a:rPr lang="ar-EG" sz="3200" b="1"/>
              <a:t>ما مصالح "الثور" التي تتوقعها؟</a:t>
            </a:r>
            <a:br>
              <a:rPr lang="ar-EG" sz="3200"/>
            </a:br>
            <a:endParaRPr lang="ar-EG" sz="3200"/>
          </a:p>
        </p:txBody>
      </p:sp>
      <p:sp>
        <p:nvSpPr>
          <p:cNvPr id="3" name="Content Placeholder 2"/>
          <p:cNvSpPr>
            <a:spLocks noGrp="1"/>
          </p:cNvSpPr>
          <p:nvPr>
            <p:ph idx="1"/>
          </p:nvPr>
        </p:nvSpPr>
        <p:spPr>
          <a:xfrm>
            <a:off x="179512" y="980728"/>
            <a:ext cx="8784976" cy="5616624"/>
          </a:xfrm>
        </p:spPr>
        <p:txBody>
          <a:bodyPr>
            <a:noAutofit/>
          </a:bodyPr>
          <a:lstStyle/>
          <a:p>
            <a:pPr marL="0" lvl="0" indent="0">
              <a:buNone/>
            </a:pPr>
            <a:r>
              <a:rPr lang="ar-EG" sz="2200"/>
              <a:t>1.</a:t>
            </a:r>
            <a:r>
              <a:rPr lang="en-US" sz="2200"/>
              <a:t> </a:t>
            </a:r>
            <a:r>
              <a:rPr lang="ar-EG" sz="2200"/>
              <a:t>"الثور" مجرم لا يريد سوى السلطة والبقاء في هامش المجتمع/اللاشرعية ومساومة الإدارة.</a:t>
            </a:r>
          </a:p>
          <a:p>
            <a:pPr lvl="0"/>
            <a:endParaRPr lang="en-US" sz="1000" dirty="0"/>
          </a:p>
          <a:p>
            <a:pPr marL="0" lvl="0" indent="0">
              <a:buNone/>
            </a:pPr>
            <a:r>
              <a:rPr lang="ar-EG" sz="2200"/>
              <a:t>2.</a:t>
            </a:r>
            <a:r>
              <a:rPr lang="en-US" sz="2200"/>
              <a:t> </a:t>
            </a:r>
            <a:r>
              <a:rPr lang="ar-EG" sz="2200"/>
              <a:t>إن "الثور" يساري مثير للمشاكل، يكره الإدارة ويعتبرها العدو الأكبر، وبغض النظر عما تفعله الإدارة، فإنه ونقابته سيتخذون دومًا موقف المعارض للإدارة.</a:t>
            </a:r>
          </a:p>
          <a:p>
            <a:pPr lvl="0"/>
            <a:endParaRPr lang="en-US" sz="1000" dirty="0"/>
          </a:p>
          <a:p>
            <a:pPr marL="0" lvl="0" indent="0">
              <a:buNone/>
            </a:pPr>
            <a:r>
              <a:rPr lang="ar-EG" sz="2200"/>
              <a:t>3.</a:t>
            </a:r>
            <a:r>
              <a:rPr lang="en-US" sz="2200"/>
              <a:t> </a:t>
            </a:r>
            <a:r>
              <a:rPr lang="ar-EG" sz="2200"/>
              <a:t>يعتقد "الثور" حقًا أنه بعمله يتولى حماية العمال من عدم المساواة التي تبديها الإدارة.</a:t>
            </a:r>
          </a:p>
          <a:p>
            <a:pPr lvl="0"/>
            <a:endParaRPr lang="en-US" sz="1000" dirty="0"/>
          </a:p>
          <a:p>
            <a:pPr marL="0" lvl="0" indent="0">
              <a:buNone/>
            </a:pPr>
            <a:r>
              <a:rPr lang="ar-EG" sz="2200"/>
              <a:t>4.</a:t>
            </a:r>
            <a:r>
              <a:rPr lang="en-US" sz="2200"/>
              <a:t> </a:t>
            </a:r>
            <a:r>
              <a:rPr lang="ar-EG" sz="2200"/>
              <a:t>يريد "الثور" الحصول على الاعتراف، وتعزيز موقعه القيادي ومكانة نقابته، فضلًا عن حماية أصدقائه.</a:t>
            </a:r>
          </a:p>
          <a:p>
            <a:pPr lvl="0"/>
            <a:endParaRPr lang="en-US" sz="1000" dirty="0"/>
          </a:p>
          <a:p>
            <a:pPr marL="0" lvl="0" indent="0">
              <a:buNone/>
            </a:pPr>
            <a:r>
              <a:rPr lang="ar-EG" sz="2200"/>
              <a:t>5.</a:t>
            </a:r>
            <a:r>
              <a:rPr lang="en-US" sz="2200"/>
              <a:t> </a:t>
            </a:r>
            <a:r>
              <a:rPr lang="ar-EG" sz="2200"/>
              <a:t>يريد "الثور" المال، حتى لو كان ذلك يعني استغلال منصبه القيادي للمطالبة برشوة كبيرة لإنهاء الإضراب.</a:t>
            </a:r>
          </a:p>
          <a:p>
            <a:pPr lvl="0"/>
            <a:endParaRPr lang="en-US" sz="1000" dirty="0"/>
          </a:p>
          <a:p>
            <a:pPr marL="0" lvl="0" indent="0">
              <a:buNone/>
            </a:pPr>
            <a:r>
              <a:rPr lang="ar-EG" sz="2200"/>
              <a:t>6.</a:t>
            </a:r>
            <a:r>
              <a:rPr lang="en-US" sz="2200"/>
              <a:t> </a:t>
            </a:r>
            <a:r>
              <a:rPr lang="ar-EG" sz="2200"/>
              <a:t>بدأ "الثور" عملية لم يكن يعرف حقًا كيف ينهيها ويحتاج الآن إلى حفظ ماء وجهه والظهور بمظهر المنتصر</a:t>
            </a:r>
          </a:p>
          <a:p>
            <a:endParaRPr lang="en-US" sz="2200" dirty="0"/>
          </a:p>
        </p:txBody>
      </p:sp>
    </p:spTree>
    <p:extLst>
      <p:ext uri="{BB962C8B-B14F-4D97-AF65-F5344CB8AC3E}">
        <p14:creationId xmlns:p14="http://schemas.microsoft.com/office/powerpoint/2010/main" val="3807647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498178"/>
          </a:xfrm>
        </p:spPr>
        <p:txBody>
          <a:bodyPr>
            <a:normAutofit/>
          </a:bodyPr>
          <a:lstStyle/>
          <a:p>
            <a:r>
              <a:rPr lang="ar-EG" sz="3600" b="1"/>
              <a:t>مشاكل الوكيل والمدير</a:t>
            </a:r>
          </a:p>
        </p:txBody>
      </p:sp>
      <p:sp>
        <p:nvSpPr>
          <p:cNvPr id="3" name="Content Placeholder 2"/>
          <p:cNvSpPr>
            <a:spLocks noGrp="1"/>
          </p:cNvSpPr>
          <p:nvPr>
            <p:ph idx="1"/>
          </p:nvPr>
        </p:nvSpPr>
        <p:spPr>
          <a:xfrm>
            <a:off x="457200" y="1927373"/>
            <a:ext cx="8229600" cy="4525963"/>
          </a:xfrm>
        </p:spPr>
        <p:txBody>
          <a:bodyPr>
            <a:noAutofit/>
          </a:bodyPr>
          <a:lstStyle/>
          <a:p>
            <a:r>
              <a:rPr lang="ar-EG" sz="2400"/>
              <a:t>عندما يستطيع شخص واحد (الوكيل) اتخاذ القرارات نيابة عن شخص آخر (المدير)، ولكن لديه مصالح أساسية مختلفة.</a:t>
            </a:r>
            <a:r>
              <a:rPr lang="en-US" sz="2400" baseline="0"/>
              <a:t> </a:t>
            </a:r>
          </a:p>
          <a:p>
            <a:endParaRPr lang="en-SG" sz="2400" b="1" dirty="0"/>
          </a:p>
          <a:p>
            <a:r>
              <a:rPr lang="ar-EG" sz="2400"/>
              <a:t>أمثلة:</a:t>
            </a:r>
          </a:p>
          <a:p>
            <a:pPr lvl="1"/>
            <a:r>
              <a:rPr lang="ar-EG" sz="2400"/>
              <a:t>الوكلاء العقاريون يتركون منازلهم في السوق لفترة أطول كثيرًا من منازل عملائهم.</a:t>
            </a:r>
          </a:p>
          <a:p>
            <a:pPr lvl="1"/>
            <a:r>
              <a:rPr lang="ar-EG" sz="2400"/>
              <a:t>الرؤساء التنفيذيون يبالغون في رواتبهم عندما تكون الحوكمة ضعيفة</a:t>
            </a:r>
          </a:p>
          <a:p>
            <a:pPr lvl="1"/>
            <a:r>
              <a:rPr lang="ar-EG" sz="2400"/>
              <a:t>قد يتولى محاميك الدفاع عن الدعاوى القضائية</a:t>
            </a:r>
          </a:p>
          <a:p>
            <a:endParaRPr lang="en-SG" sz="2400" i="1" dirty="0"/>
          </a:p>
          <a:p>
            <a:endParaRPr lang="en-US" sz="2400" dirty="0"/>
          </a:p>
          <a:p>
            <a:endParaRPr lang="en-SG" sz="2400" dirty="0"/>
          </a:p>
        </p:txBody>
      </p:sp>
    </p:spTree>
    <p:extLst>
      <p:ext uri="{BB962C8B-B14F-4D97-AF65-F5344CB8AC3E}">
        <p14:creationId xmlns:p14="http://schemas.microsoft.com/office/powerpoint/2010/main" val="1547123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1"/>
          <p:cNvSpPr txBox="1">
            <a:spLocks noChangeArrowheads="1"/>
          </p:cNvSpPr>
          <p:nvPr/>
        </p:nvSpPr>
        <p:spPr>
          <a:xfrm>
            <a:off x="533400" y="5085184"/>
            <a:ext cx="8229600" cy="1143000"/>
          </a:xfrm>
          <a:prstGeom prst="rect">
            <a:avLst/>
          </a:prstGeom>
          <a:noFill/>
          <a:ln/>
        </p:spPr>
        <p:txBody>
          <a:bodyPr anchor="ctr"/>
          <a:lstStyle/>
          <a:p>
            <a:pPr algn="ctr">
              <a:defRPr/>
            </a:pPr>
            <a:r>
              <a:rPr lang="en-US" sz="2400"/>
              <a:t> </a:t>
            </a:r>
          </a:p>
          <a:p>
            <a:pPr algn="ctr">
              <a:defRPr/>
            </a:pPr>
            <a:r>
              <a:rPr lang="ar-EG" sz="2400"/>
              <a:t>هل يمكن أن تظهر مشكلة الوكيل والمدير عند التعامل مع اتحاد "العمل الجماعي"، متمثلة في شخصية "الثور"؟</a:t>
            </a:r>
            <a:r>
              <a:rPr lang="en-US" sz="2400"/>
              <a:t> </a:t>
            </a:r>
            <a:r>
              <a:rPr lang="ar-EG" sz="2400"/>
              <a:t>ما المصلحة الشخصية لـ"الثور"؟</a:t>
            </a:r>
          </a:p>
          <a:p>
            <a:pPr algn="ctr" fontAlgn="auto">
              <a:spcBef>
                <a:spcPts val="0"/>
              </a:spcBef>
              <a:spcAft>
                <a:spcPts val="0"/>
              </a:spcAft>
              <a:defRPr/>
            </a:pPr>
            <a:endParaRPr lang="en-US" sz="2400" dirty="0">
              <a:latin typeface="+mj-lt"/>
              <a:ea typeface="+mj-ea"/>
              <a:cs typeface="+mj-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1260554"/>
            <a:ext cx="6480720" cy="3752622"/>
          </a:xfrm>
          <a:prstGeom prst="rect">
            <a:avLst/>
          </a:prstGeom>
        </p:spPr>
      </p:pic>
    </p:spTree>
    <p:extLst>
      <p:ext uri="{BB962C8B-B14F-4D97-AF65-F5344CB8AC3E}">
        <p14:creationId xmlns:p14="http://schemas.microsoft.com/office/powerpoint/2010/main" val="4057982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ما المصلحة الشخصية لـ"الثور"؟</a:t>
            </a:r>
          </a:p>
        </p:txBody>
      </p:sp>
      <p:sp>
        <p:nvSpPr>
          <p:cNvPr id="3" name="Content Placeholder 2"/>
          <p:cNvSpPr>
            <a:spLocks noGrp="1"/>
          </p:cNvSpPr>
          <p:nvPr>
            <p:ph idx="1"/>
          </p:nvPr>
        </p:nvSpPr>
        <p:spPr>
          <a:xfrm>
            <a:off x="457200" y="1700808"/>
            <a:ext cx="8229600" cy="4896544"/>
          </a:xfrm>
        </p:spPr>
        <p:txBody>
          <a:bodyPr>
            <a:normAutofit/>
          </a:bodyPr>
          <a:lstStyle/>
          <a:p>
            <a:r>
              <a:rPr lang="ar-EG" sz="2400"/>
              <a:t>نسبة الفضل إليه في حالة النتائج الجيدة، وتجنُّب اللوم في حالة النتائج السيئة</a:t>
            </a:r>
          </a:p>
          <a:p>
            <a:endParaRPr lang="en-US" sz="2400" dirty="0"/>
          </a:p>
          <a:p>
            <a:r>
              <a:rPr lang="ar-EG" sz="2400"/>
              <a:t>القضاء على المعارضة السياسية والمنافسين المحتملين داخل الاتحاد، وحماية حلفائه (الذين يشملون فرانسيسكو)</a:t>
            </a:r>
          </a:p>
          <a:p>
            <a:endParaRPr lang="en-US" sz="2400" dirty="0"/>
          </a:p>
          <a:p>
            <a:r>
              <a:rPr lang="ar-EG" sz="2400"/>
              <a:t>الحصول على اعتراف رسمي باتحاد "العمل الجماعي"، ومكانته كزعيم له (الراتب والمزايا، لم يعد بلطجيًا مجرمًا في نظر القانون)</a:t>
            </a:r>
          </a:p>
          <a:p>
            <a:endParaRPr lang="en-US" sz="2400" dirty="0"/>
          </a:p>
          <a:p>
            <a:r>
              <a:rPr lang="ar-EG" sz="2400"/>
              <a:t>عقد اتفاق مع شركة كونكرير يتيح له ادعاء الانتصار</a:t>
            </a:r>
          </a:p>
          <a:p>
            <a:endParaRPr lang="en-US" sz="2400" dirty="0"/>
          </a:p>
          <a:p>
            <a:r>
              <a:rPr lang="ar-EG" sz="2400"/>
              <a:t>هل هذه هي المصالح الأيديولوجية لنقابة "العمل الجماعي" المتشددة؟</a:t>
            </a:r>
            <a:r>
              <a:rPr lang="en-US" sz="2400"/>
              <a:t> </a:t>
            </a:r>
          </a:p>
        </p:txBody>
      </p:sp>
    </p:spTree>
    <p:extLst>
      <p:ext uri="{BB962C8B-B14F-4D97-AF65-F5344CB8AC3E}">
        <p14:creationId xmlns:p14="http://schemas.microsoft.com/office/powerpoint/2010/main" val="1331472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a:bodyPr>
          <a:lstStyle/>
          <a:p>
            <a:r>
              <a:rPr lang="ar-EG" sz="3600" b="1"/>
              <a:t>اقتراح "الثور"</a:t>
            </a:r>
          </a:p>
        </p:txBody>
      </p:sp>
      <p:sp>
        <p:nvSpPr>
          <p:cNvPr id="3" name="Content Placeholder 2"/>
          <p:cNvSpPr>
            <a:spLocks noGrp="1"/>
          </p:cNvSpPr>
          <p:nvPr>
            <p:ph idx="1"/>
          </p:nvPr>
        </p:nvSpPr>
        <p:spPr>
          <a:xfrm>
            <a:off x="467544" y="908720"/>
            <a:ext cx="4032448" cy="5069160"/>
          </a:xfrm>
        </p:spPr>
        <p:txBody>
          <a:bodyPr>
            <a:noAutofit/>
          </a:bodyPr>
          <a:lstStyle/>
          <a:p>
            <a:pPr marL="0" indent="0" algn="ctr">
              <a:buNone/>
            </a:pPr>
            <a:r>
              <a:rPr lang="ar-EG" sz="2800" b="1"/>
              <a:t>أندريس</a:t>
            </a:r>
            <a:r>
              <a:rPr lang="en-US" sz="2800" b="1"/>
              <a:t> </a:t>
            </a:r>
          </a:p>
          <a:p>
            <a:r>
              <a:rPr lang="ar-EG" sz="2400"/>
              <a:t>إعادة تعيين فرانسيسكو</a:t>
            </a:r>
            <a:r>
              <a:rPr lang="en-US" sz="2400"/>
              <a:t> </a:t>
            </a:r>
          </a:p>
          <a:p>
            <a:r>
              <a:rPr lang="ar-EG" sz="2400"/>
              <a:t>تسجيل الموظفين في اتحاد "العمل الجماعي"</a:t>
            </a:r>
          </a:p>
          <a:p>
            <a:r>
              <a:rPr lang="ar-EG" sz="2400"/>
              <a:t>يساعد اتحاد "العمل الجماعي" في الحصول على اعتراف من الحكومة</a:t>
            </a:r>
          </a:p>
          <a:p>
            <a:r>
              <a:rPr lang="ar-EG" sz="2400"/>
              <a:t>يعترف "بالثور" كزعيم</a:t>
            </a:r>
          </a:p>
          <a:p>
            <a:r>
              <a:rPr lang="ar-EG" sz="2400"/>
              <a:t>زيادة صغيرة في الأجور</a:t>
            </a:r>
          </a:p>
          <a:p>
            <a:r>
              <a:rPr lang="ar-EG" sz="2400"/>
              <a:t>يختار "الثور" من يتم الاستغناء عنه (يقضي على الخصوم)</a:t>
            </a:r>
          </a:p>
          <a:p>
            <a:pPr marL="0" indent="0">
              <a:buNone/>
            </a:pPr>
            <a:endParaRPr lang="en-US" sz="2400" dirty="0"/>
          </a:p>
          <a:p>
            <a:endParaRPr lang="en-US" sz="2400" dirty="0"/>
          </a:p>
        </p:txBody>
      </p:sp>
      <p:sp>
        <p:nvSpPr>
          <p:cNvPr id="4" name="Content Placeholder 2"/>
          <p:cNvSpPr txBox="1">
            <a:spLocks/>
          </p:cNvSpPr>
          <p:nvPr/>
        </p:nvSpPr>
        <p:spPr>
          <a:xfrm>
            <a:off x="4572000" y="908720"/>
            <a:ext cx="4186808" cy="5069160"/>
          </a:xfrm>
          <a:prstGeom prst="rect">
            <a:avLst/>
          </a:prstGeom>
        </p:spPr>
        <p:txBody>
          <a:bodyPr vert="horz" lIns="91440" tIns="45720" rIns="91440" bIns="45720" rtlCol="0">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ar-EG" sz="2800" b="1"/>
              <a:t>الثور</a:t>
            </a:r>
            <a:r>
              <a:rPr lang="en-US" sz="2800" b="1"/>
              <a:t> </a:t>
            </a:r>
          </a:p>
          <a:p>
            <a:r>
              <a:rPr lang="ar-EG" sz="2400"/>
              <a:t>ينهي الإضراب</a:t>
            </a:r>
            <a:r>
              <a:rPr lang="en-US" sz="2400"/>
              <a:t> </a:t>
            </a:r>
          </a:p>
          <a:p>
            <a:r>
              <a:rPr lang="ar-EG" sz="2400"/>
              <a:t>يمنح ضمانات بأن الموظفين سوف يؤدون عملهم</a:t>
            </a:r>
          </a:p>
          <a:p>
            <a:r>
              <a:rPr lang="ar-EG" sz="2400"/>
              <a:t>يسمح بتسريح العمال (سيلقي باللوم على الحكومة) ولكن يحق له اختيار من يتم تسريحهم</a:t>
            </a:r>
            <a:r>
              <a:rPr lang="en-US" sz="2400"/>
              <a:t> </a:t>
            </a:r>
          </a:p>
          <a:p>
            <a:endParaRPr lang="en-US" sz="2400" dirty="0"/>
          </a:p>
          <a:p>
            <a:endParaRPr lang="en-US" sz="2400" dirty="0"/>
          </a:p>
        </p:txBody>
      </p:sp>
      <p:sp>
        <p:nvSpPr>
          <p:cNvPr id="5" name="TextBox 4"/>
          <p:cNvSpPr txBox="1"/>
          <p:nvPr/>
        </p:nvSpPr>
        <p:spPr>
          <a:xfrm>
            <a:off x="0" y="6045095"/>
            <a:ext cx="9144000" cy="1200329"/>
          </a:xfrm>
          <a:prstGeom prst="rect">
            <a:avLst/>
          </a:prstGeom>
          <a:noFill/>
        </p:spPr>
        <p:txBody>
          <a:bodyPr wrap="square" rtlCol="0">
            <a:spAutoFit/>
          </a:bodyPr>
          <a:lstStyle/>
          <a:p>
            <a:pPr algn="ctr"/>
            <a:r>
              <a:rPr lang="ar-EG" sz="2400" b="1"/>
              <a:t>لو كنت مكان أندريس، فهل ستقبل هذه الصفقة؟</a:t>
            </a:r>
          </a:p>
          <a:p>
            <a:pPr algn="ctr"/>
            <a:endParaRPr lang="en-US" sz="2400" b="1" dirty="0"/>
          </a:p>
          <a:p>
            <a:pPr algn="ctr"/>
            <a:endParaRPr lang="en-US" sz="2400" b="1" dirty="0"/>
          </a:p>
        </p:txBody>
      </p:sp>
    </p:spTree>
    <p:extLst>
      <p:ext uri="{BB962C8B-B14F-4D97-AF65-F5344CB8AC3E}">
        <p14:creationId xmlns:p14="http://schemas.microsoft.com/office/powerpoint/2010/main" val="197521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1"/>
          <p:cNvSpPr txBox="1">
            <a:spLocks noChangeArrowheads="1"/>
          </p:cNvSpPr>
          <p:nvPr/>
        </p:nvSpPr>
        <p:spPr>
          <a:xfrm>
            <a:off x="533400" y="557808"/>
            <a:ext cx="8229600" cy="1143000"/>
          </a:xfrm>
          <a:prstGeom prst="rect">
            <a:avLst/>
          </a:prstGeom>
          <a:noFill/>
          <a:ln/>
        </p:spPr>
        <p:txBody>
          <a:bodyPr anchor="ctr"/>
          <a:lstStyle/>
          <a:p>
            <a:pPr algn="ctr">
              <a:defRPr/>
            </a:pPr>
            <a:r>
              <a:rPr lang="ar-EG" sz="3600" b="1">
                <a:latin typeface="+mn-lt"/>
                <a:cs typeface="+mn-cs"/>
              </a:rPr>
              <a:t>قضية النقابة</a:t>
            </a:r>
          </a:p>
          <a:p>
            <a:pPr algn="ctr">
              <a:defRPr/>
            </a:pPr>
            <a:r>
              <a:rPr lang="ar-EG" sz="3000" b="1"/>
              <a:t>مستوحاة من قصة حقيقية</a:t>
            </a:r>
          </a:p>
          <a:p>
            <a:pPr algn="ctr" fontAlgn="auto">
              <a:spcBef>
                <a:spcPts val="0"/>
              </a:spcBef>
              <a:spcAft>
                <a:spcPts val="0"/>
              </a:spcAft>
              <a:defRPr/>
            </a:pPr>
            <a:endParaRPr lang="en-US" sz="3600" dirty="0">
              <a:latin typeface="+mj-lt"/>
              <a:ea typeface="+mj-ea"/>
              <a:cs typeface="+mj-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700808"/>
            <a:ext cx="7943065" cy="4599384"/>
          </a:xfrm>
          <a:prstGeom prst="rect">
            <a:avLst/>
          </a:prstGeom>
        </p:spPr>
      </p:pic>
    </p:spTree>
    <p:extLst>
      <p:ext uri="{BB962C8B-B14F-4D97-AF65-F5344CB8AC3E}">
        <p14:creationId xmlns:p14="http://schemas.microsoft.com/office/powerpoint/2010/main" val="2592611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خاتمة قضية النقابة</a:t>
            </a:r>
          </a:p>
        </p:txBody>
      </p:sp>
      <p:sp>
        <p:nvSpPr>
          <p:cNvPr id="3" name="Content Placeholder 2"/>
          <p:cNvSpPr>
            <a:spLocks noGrp="1"/>
          </p:cNvSpPr>
          <p:nvPr>
            <p:ph idx="1"/>
          </p:nvPr>
        </p:nvSpPr>
        <p:spPr>
          <a:xfrm>
            <a:off x="457200" y="1783357"/>
            <a:ext cx="8229600" cy="4525963"/>
          </a:xfrm>
        </p:spPr>
        <p:txBody>
          <a:bodyPr>
            <a:normAutofit/>
          </a:bodyPr>
          <a:lstStyle/>
          <a:p>
            <a:r>
              <a:rPr lang="ar-EG" sz="2400"/>
              <a:t>وافق أندريس على الصفقة والتزم "الثور" من جانبه بالاتفاق</a:t>
            </a:r>
          </a:p>
          <a:p>
            <a:endParaRPr lang="en-US" sz="2400" dirty="0"/>
          </a:p>
          <a:p>
            <a:r>
              <a:rPr lang="ar-EG" sz="2400"/>
              <a:t>أصبح اتحاد "العمل الجماعي" الآن نقابة معتمدة من قِبل الحكومة</a:t>
            </a:r>
          </a:p>
          <a:p>
            <a:endParaRPr lang="en-US" sz="2400" dirty="0"/>
          </a:p>
          <a:p>
            <a:r>
              <a:rPr lang="ar-EG" sz="2400"/>
              <a:t>استمر مصنع كونكرير الثاني في العمل بنجاح منذ ست سنوات دون أي إضرابات كبرى أخرى</a:t>
            </a:r>
          </a:p>
          <a:p>
            <a:endParaRPr lang="en-US" sz="2400" dirty="0"/>
          </a:p>
          <a:p>
            <a:r>
              <a:rPr lang="ar-EG" sz="2400"/>
              <a:t>أصبح أندريس و"الثور" صديقين شخصيين</a:t>
            </a:r>
          </a:p>
          <a:p>
            <a:endParaRPr lang="en-US" sz="2400" dirty="0"/>
          </a:p>
        </p:txBody>
      </p:sp>
    </p:spTree>
    <p:extLst>
      <p:ext uri="{BB962C8B-B14F-4D97-AF65-F5344CB8AC3E}">
        <p14:creationId xmlns:p14="http://schemas.microsoft.com/office/powerpoint/2010/main" val="4121964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688" y="4797152"/>
            <a:ext cx="3538736" cy="1143000"/>
          </a:xfrm>
        </p:spPr>
        <p:txBody>
          <a:bodyPr>
            <a:noAutofit/>
          </a:bodyPr>
          <a:lstStyle/>
          <a:p>
            <a:r>
              <a:rPr lang="ar-EG" sz="2400" b="1"/>
              <a:t>أهم وجهات النظر الفلسفية حول الأخلاق</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569" y="980728"/>
            <a:ext cx="3662863" cy="3816587"/>
          </a:xfrm>
          <a:prstGeom prst="rect">
            <a:avLst/>
          </a:prstGeom>
        </p:spPr>
      </p:pic>
      <p:sp>
        <p:nvSpPr>
          <p:cNvPr id="5" name="Content Placeholder 2"/>
          <p:cNvSpPr>
            <a:spLocks noGrp="1"/>
          </p:cNvSpPr>
          <p:nvPr>
            <p:ph idx="1"/>
          </p:nvPr>
        </p:nvSpPr>
        <p:spPr>
          <a:xfrm>
            <a:off x="323528" y="4581128"/>
            <a:ext cx="4176464" cy="4525963"/>
          </a:xfrm>
        </p:spPr>
        <p:txBody>
          <a:bodyPr>
            <a:normAutofit/>
          </a:bodyPr>
          <a:lstStyle/>
          <a:p>
            <a:pPr marL="0" indent="0" algn="ctr">
              <a:buNone/>
            </a:pPr>
            <a:r>
              <a:rPr lang="ar-EG" sz="2400" b="1"/>
              <a:t>غالبًا ما تنشأ المعضلات الأخلاقية عندما تكون الحوافز غير متوافقة بين الوكلاء والمديرين</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916832"/>
            <a:ext cx="3979414" cy="2304256"/>
          </a:xfrm>
          <a:prstGeom prst="rect">
            <a:avLst/>
          </a:prstGeom>
        </p:spPr>
      </p:pic>
    </p:spTree>
    <p:extLst>
      <p:ext uri="{BB962C8B-B14F-4D97-AF65-F5344CB8AC3E}">
        <p14:creationId xmlns:p14="http://schemas.microsoft.com/office/powerpoint/2010/main" val="710293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a:bodyPr>
          <a:lstStyle/>
          <a:p>
            <a:r>
              <a:rPr lang="ar-EG" sz="3600" b="1"/>
              <a:t>وجهات نظر فلسفية حول الأخلاق</a:t>
            </a:r>
          </a:p>
        </p:txBody>
      </p:sp>
      <p:sp>
        <p:nvSpPr>
          <p:cNvPr id="3" name="Content Placeholder 2"/>
          <p:cNvSpPr>
            <a:spLocks noGrp="1"/>
          </p:cNvSpPr>
          <p:nvPr>
            <p:ph idx="1"/>
          </p:nvPr>
        </p:nvSpPr>
        <p:spPr>
          <a:xfrm>
            <a:off x="457200" y="1600200"/>
            <a:ext cx="8229600" cy="4853136"/>
          </a:xfrm>
        </p:spPr>
        <p:txBody>
          <a:bodyPr>
            <a:normAutofit lnSpcReduction="10000"/>
          </a:bodyPr>
          <a:lstStyle/>
          <a:p>
            <a:r>
              <a:rPr lang="ar-EG" sz="2600"/>
              <a:t>النفعية:</a:t>
            </a:r>
            <a:r>
              <a:rPr lang="en-US" sz="2600"/>
              <a:t> </a:t>
            </a:r>
            <a:r>
              <a:rPr lang="ar-EG" sz="2600"/>
              <a:t>الأفعال الأخلاقية هي تلك التي تعمل على تعظيم النتائج الجيدة أو المنفعة (ميل، 1863/1998)</a:t>
            </a:r>
          </a:p>
          <a:p>
            <a:pPr lvl="1"/>
            <a:r>
              <a:rPr lang="ar-EG" sz="2600" i="1"/>
              <a:t>هل الغاية تبرر الوسيلة؟</a:t>
            </a:r>
          </a:p>
          <a:p>
            <a:endParaRPr lang="en-US" sz="2600" dirty="0"/>
          </a:p>
          <a:p>
            <a:r>
              <a:rPr lang="ar-EG" sz="2600"/>
              <a:t>الأخلاقيات:</a:t>
            </a:r>
            <a:r>
              <a:rPr lang="en-US" sz="2600"/>
              <a:t> </a:t>
            </a:r>
            <a:r>
              <a:rPr lang="ar-EG" sz="2600"/>
              <a:t>الأخلاقيات: الأخلاق مسألة مبدأ وواجب (كانط، 1796/1996)</a:t>
            </a:r>
          </a:p>
          <a:p>
            <a:pPr lvl="1"/>
            <a:r>
              <a:rPr lang="ar-EG" sz="2600" i="1"/>
              <a:t>هل هي مسألة مبدأ؟</a:t>
            </a:r>
          </a:p>
          <a:p>
            <a:pPr marL="0" indent="0">
              <a:buNone/>
            </a:pPr>
            <a:r>
              <a:rPr lang="ar-EG" sz="2600" i="1"/>
              <a:t> </a:t>
            </a:r>
          </a:p>
          <a:p>
            <a:r>
              <a:rPr lang="ar-EG" sz="2600"/>
              <a:t>نظرية الفضيلة:</a:t>
            </a:r>
            <a:r>
              <a:rPr lang="en-US" sz="2600"/>
              <a:t> </a:t>
            </a:r>
            <a:r>
              <a:rPr lang="ar-EG" sz="2600"/>
              <a:t>كيف يتصرف الإنسان الصالح؟</a:t>
            </a:r>
            <a:r>
              <a:rPr lang="en-US" sz="2600"/>
              <a:t> </a:t>
            </a:r>
            <a:r>
              <a:rPr lang="ar-EG" sz="2600"/>
              <a:t>(أرسطو، القرن الرابع قبل الميلاد/1998؛ هيوم، 1739/1888)</a:t>
            </a:r>
          </a:p>
          <a:p>
            <a:pPr lvl="1"/>
            <a:r>
              <a:rPr lang="ar-EG" sz="2600" i="1"/>
              <a:t>اختبار المرآة:</a:t>
            </a:r>
            <a:r>
              <a:rPr lang="en-US" sz="2600" i="1"/>
              <a:t> </a:t>
            </a:r>
            <a:r>
              <a:rPr lang="ar-EG" sz="2600" i="1"/>
              <a:t>كيف ستشعر تجاه قرارك إذا نظرت في المرآة بعد ذلك؟</a:t>
            </a:r>
          </a:p>
          <a:p>
            <a:endParaRPr lang="en-US" dirty="0"/>
          </a:p>
        </p:txBody>
      </p:sp>
    </p:spTree>
    <p:extLst>
      <p:ext uri="{BB962C8B-B14F-4D97-AF65-F5344CB8AC3E}">
        <p14:creationId xmlns:p14="http://schemas.microsoft.com/office/powerpoint/2010/main" val="2363295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5455765"/>
            <a:ext cx="8229600" cy="4525963"/>
          </a:xfrm>
        </p:spPr>
        <p:txBody>
          <a:bodyPr>
            <a:normAutofit/>
          </a:bodyPr>
          <a:lstStyle/>
          <a:p>
            <a:pPr marL="0" indent="0" algn="ctr">
              <a:buNone/>
            </a:pPr>
            <a:r>
              <a:rPr lang="ar-EG" sz="2600" b="1"/>
              <a:t>هل الصفقة التي أبرمها أندريس و"الثور" مبررة أخلاقيًا؟</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409" y="1124744"/>
            <a:ext cx="6963975" cy="4032448"/>
          </a:xfrm>
          <a:prstGeom prst="rect">
            <a:avLst/>
          </a:prstGeom>
        </p:spPr>
      </p:pic>
    </p:spTree>
    <p:extLst>
      <p:ext uri="{BB962C8B-B14F-4D97-AF65-F5344CB8AC3E}">
        <p14:creationId xmlns:p14="http://schemas.microsoft.com/office/powerpoint/2010/main" val="195487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الخاسرون في الصفقة</a:t>
            </a:r>
            <a:r>
              <a:rPr lang="ar-EG" sz="3600" b="1">
                <a:solidFill>
                  <a:schemeClr val="bg1"/>
                </a:solidFill>
              </a:rPr>
              <a:t>؟</a:t>
            </a:r>
          </a:p>
        </p:txBody>
      </p:sp>
      <p:sp>
        <p:nvSpPr>
          <p:cNvPr id="3" name="Content Placeholder 2"/>
          <p:cNvSpPr>
            <a:spLocks noGrp="1"/>
          </p:cNvSpPr>
          <p:nvPr>
            <p:ph idx="1"/>
          </p:nvPr>
        </p:nvSpPr>
        <p:spPr>
          <a:xfrm>
            <a:off x="457200" y="1700808"/>
            <a:ext cx="8229600" cy="4525963"/>
          </a:xfrm>
        </p:spPr>
        <p:txBody>
          <a:bodyPr>
            <a:normAutofit/>
          </a:bodyPr>
          <a:lstStyle/>
          <a:p>
            <a:r>
              <a:rPr lang="ar-EG" sz="2400"/>
              <a:t>الاتحاد، بشكل من الأشكال.</a:t>
            </a:r>
            <a:r>
              <a:rPr lang="en-US" sz="2400"/>
              <a:t> </a:t>
            </a:r>
            <a:r>
              <a:rPr lang="ar-EG" sz="2400"/>
              <a:t>إذ فقد اتحاد "العمل الجماعي" هويته وميزته كنقابة نضالية لم "تبع نفسها".</a:t>
            </a:r>
          </a:p>
          <a:p>
            <a:endParaRPr lang="en-US" sz="2400" dirty="0"/>
          </a:p>
          <a:p>
            <a:r>
              <a:rPr lang="ar-EG" sz="2400"/>
              <a:t>العمال الذين تم تسريحهم لأسباب سياسية وليس بسبب الأداء في العمل</a:t>
            </a:r>
          </a:p>
          <a:p>
            <a:endParaRPr lang="en-US" sz="2400" dirty="0"/>
          </a:p>
          <a:p>
            <a:r>
              <a:rPr lang="ar-EG" sz="2400"/>
              <a:t>نظرية تبادل الأعضاء القياديين (</a:t>
            </a:r>
            <a:r>
              <a:rPr lang="en-US" sz="2400"/>
              <a:t>LMX</a:t>
            </a:r>
            <a:r>
              <a:rPr lang="ar-EG" sz="2400"/>
              <a:t>)</a:t>
            </a:r>
          </a:p>
          <a:p>
            <a:pPr lvl="1"/>
            <a:r>
              <a:rPr lang="ar-EG" sz="2400"/>
              <a:t>يقوم القادة بتوجيه الموارد التنظيمية نحو المؤيدين السياسيين وبعيدًا عن المعارضين (جرين آند أول-بيان، 1995؛ جرين وكانيدو، 2016).</a:t>
            </a:r>
          </a:p>
        </p:txBody>
      </p:sp>
    </p:spTree>
    <p:extLst>
      <p:ext uri="{BB962C8B-B14F-4D97-AF65-F5344CB8AC3E}">
        <p14:creationId xmlns:p14="http://schemas.microsoft.com/office/powerpoint/2010/main" val="4016237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a:bodyPr>
          <a:lstStyle/>
          <a:p>
            <a:r>
              <a:rPr lang="ar-EG" sz="3600" b="1"/>
              <a:t>الأخلاق وقضية النقابة</a:t>
            </a:r>
          </a:p>
        </p:txBody>
      </p:sp>
      <p:sp>
        <p:nvSpPr>
          <p:cNvPr id="3" name="Content Placeholder 2"/>
          <p:cNvSpPr>
            <a:spLocks noGrp="1"/>
          </p:cNvSpPr>
          <p:nvPr>
            <p:ph idx="1"/>
          </p:nvPr>
        </p:nvSpPr>
        <p:spPr/>
        <p:txBody>
          <a:bodyPr>
            <a:normAutofit/>
          </a:bodyPr>
          <a:lstStyle/>
          <a:p>
            <a:pPr marL="0" indent="0">
              <a:buNone/>
            </a:pPr>
            <a:r>
              <a:rPr lang="ar-EG" sz="2600"/>
              <a:t>1.</a:t>
            </a:r>
            <a:r>
              <a:rPr lang="en-US" sz="2600"/>
              <a:t> </a:t>
            </a:r>
            <a:r>
              <a:rPr lang="ar-EG" sz="2600"/>
              <a:t>النفعية:</a:t>
            </a:r>
            <a:r>
              <a:rPr lang="en-US" sz="2600"/>
              <a:t> </a:t>
            </a:r>
            <a:r>
              <a:rPr lang="ar-EG" sz="2600"/>
              <a:t>هل حقق أندريس أقصى قدر من النتائج الجيدة؟</a:t>
            </a:r>
            <a:r>
              <a:rPr lang="en-US" sz="2600"/>
              <a:t> </a:t>
            </a:r>
            <a:r>
              <a:rPr lang="ar-EG" sz="2600"/>
              <a:t>وهل كانت الغاية تبرر الوسيلة؟</a:t>
            </a:r>
          </a:p>
          <a:p>
            <a:endParaRPr lang="en-US" sz="2600" dirty="0">
              <a:solidFill>
                <a:schemeClr val="bg1">
                  <a:lumMod val="75000"/>
                </a:schemeClr>
              </a:solidFill>
            </a:endParaRPr>
          </a:p>
          <a:p>
            <a:pPr marL="0" indent="0">
              <a:buNone/>
            </a:pPr>
            <a:r>
              <a:rPr lang="ar-EG" sz="2600"/>
              <a:t>2.</a:t>
            </a:r>
            <a:r>
              <a:rPr lang="en-US" sz="2600"/>
              <a:t> </a:t>
            </a:r>
            <a:r>
              <a:rPr lang="ar-EG" sz="2600"/>
              <a:t>الأخلاقيات:</a:t>
            </a:r>
            <a:r>
              <a:rPr lang="en-US" sz="2600"/>
              <a:t> </a:t>
            </a:r>
            <a:r>
              <a:rPr lang="ar-EG" sz="2600"/>
              <a:t>من حيث المبدأ، هل من المقبول إبرام مثل هذه الصفقة التي أبرمها أندريس مع "الثور"؟</a:t>
            </a:r>
          </a:p>
          <a:p>
            <a:pPr marL="0" indent="0">
              <a:buNone/>
            </a:pPr>
            <a:r>
              <a:rPr lang="ar-EG" sz="2600"/>
              <a:t> </a:t>
            </a:r>
          </a:p>
          <a:p>
            <a:pPr marL="0" indent="0">
              <a:buNone/>
            </a:pPr>
            <a:r>
              <a:rPr lang="ar-EG" sz="2600"/>
              <a:t>3.</a:t>
            </a:r>
            <a:r>
              <a:rPr lang="en-US" sz="2600"/>
              <a:t> </a:t>
            </a:r>
            <a:r>
              <a:rPr lang="ar-EG" sz="2600"/>
              <a:t>نظرية الفضيلة:</a:t>
            </a:r>
            <a:r>
              <a:rPr lang="en-US" sz="2600"/>
              <a:t> </a:t>
            </a:r>
            <a:r>
              <a:rPr lang="ar-EG" sz="2600"/>
              <a:t>هل يقوم الشخص الفاضل بما فعله أندريس؟</a:t>
            </a:r>
          </a:p>
          <a:p>
            <a:pPr lvl="1"/>
            <a:r>
              <a:rPr lang="ar-EG" sz="2600" i="1"/>
              <a:t>اختبار المرآة:</a:t>
            </a:r>
            <a:r>
              <a:rPr lang="en-US" sz="2600" i="1"/>
              <a:t> </a:t>
            </a:r>
            <a:r>
              <a:rPr lang="ar-EG" sz="2600" i="1"/>
              <a:t>كيف ستشعر حيال إتمام هذه الصفقة إذا نظرت في المرآة بعد ذلك؟</a:t>
            </a:r>
          </a:p>
          <a:p>
            <a:endParaRPr lang="en-US" dirty="0"/>
          </a:p>
        </p:txBody>
      </p:sp>
    </p:spTree>
    <p:extLst>
      <p:ext uri="{BB962C8B-B14F-4D97-AF65-F5344CB8AC3E}">
        <p14:creationId xmlns:p14="http://schemas.microsoft.com/office/powerpoint/2010/main" val="3420186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القيادة والأخلاق</a:t>
            </a:r>
          </a:p>
        </p:txBody>
      </p:sp>
      <p:sp>
        <p:nvSpPr>
          <p:cNvPr id="3" name="Content Placeholder 2"/>
          <p:cNvSpPr>
            <a:spLocks noGrp="1"/>
          </p:cNvSpPr>
          <p:nvPr>
            <p:ph idx="1"/>
          </p:nvPr>
        </p:nvSpPr>
        <p:spPr>
          <a:xfrm>
            <a:off x="457200" y="1855365"/>
            <a:ext cx="8229600" cy="4525963"/>
          </a:xfrm>
        </p:spPr>
        <p:txBody>
          <a:bodyPr>
            <a:normAutofit/>
          </a:bodyPr>
          <a:lstStyle/>
          <a:p>
            <a:r>
              <a:rPr lang="ar-EG" sz="2400"/>
              <a:t>المكانة العالية المرتبطة بمنظور النفعية للأخلاق (كوتي، بيف، وويلر، 2013)</a:t>
            </a:r>
          </a:p>
          <a:p>
            <a:endParaRPr lang="en-US" sz="2400" dirty="0"/>
          </a:p>
          <a:p>
            <a:r>
              <a:rPr lang="ar-EG" sz="2400"/>
              <a:t>المسؤولية كقائد لتحقيق أقصى قيمة لأعداد كبيرة من أصحاب المصلحة (مولينسكي ومارجوليس، 2005)</a:t>
            </a:r>
          </a:p>
          <a:p>
            <a:endParaRPr lang="en-US" sz="2400" dirty="0"/>
          </a:p>
          <a:p>
            <a:r>
              <a:rPr lang="ar-EG" sz="2400"/>
              <a:t>زيادة الميل إلى التركيز على تحقيق نتائج جيدة بدلًا من الأمور القائمة على المبادئ</a:t>
            </a:r>
          </a:p>
          <a:p>
            <a:pPr lvl="1"/>
            <a:r>
              <a:rPr lang="ar-EG" sz="2400"/>
              <a:t>هذا ما فعله أندريس في قضية النقابة</a:t>
            </a:r>
          </a:p>
          <a:p>
            <a:endParaRPr lang="en-US" sz="2400" dirty="0"/>
          </a:p>
        </p:txBody>
      </p:sp>
    </p:spTree>
    <p:extLst>
      <p:ext uri="{BB962C8B-B14F-4D97-AF65-F5344CB8AC3E}">
        <p14:creationId xmlns:p14="http://schemas.microsoft.com/office/powerpoint/2010/main" val="2293048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normAutofit/>
          </a:bodyPr>
          <a:lstStyle/>
          <a:p>
            <a:r>
              <a:rPr lang="ar-EG" sz="3600" b="1"/>
              <a:t>الدروس المستفادة:</a:t>
            </a:r>
            <a:r>
              <a:rPr lang="en-US" sz="3600" b="1"/>
              <a:t> </a:t>
            </a:r>
            <a:r>
              <a:rPr lang="ar-EG" sz="3600" b="1"/>
              <a:t>قضية النقابة</a:t>
            </a:r>
          </a:p>
        </p:txBody>
      </p:sp>
      <p:sp>
        <p:nvSpPr>
          <p:cNvPr id="3" name="Content Placeholder 2"/>
          <p:cNvSpPr>
            <a:spLocks noGrp="1"/>
          </p:cNvSpPr>
          <p:nvPr>
            <p:ph idx="1"/>
          </p:nvPr>
        </p:nvSpPr>
        <p:spPr>
          <a:xfrm>
            <a:off x="457200" y="1484784"/>
            <a:ext cx="8229600" cy="5184576"/>
          </a:xfrm>
        </p:spPr>
        <p:txBody>
          <a:bodyPr>
            <a:noAutofit/>
          </a:bodyPr>
          <a:lstStyle/>
          <a:p>
            <a:r>
              <a:rPr lang="ar-EG" sz="2400" dirty="0"/>
              <a:t>مشاكل الوكيل والمدير</a:t>
            </a:r>
            <a:r>
              <a:rPr lang="en-US" sz="2400" dirty="0"/>
              <a:t> </a:t>
            </a:r>
            <a:r>
              <a:rPr lang="ar-EG" sz="2400" dirty="0"/>
              <a:t>ليس من الضروري أن تتوافق مصالح الوكلاء مع مصالح من يمثلونهم</a:t>
            </a:r>
          </a:p>
          <a:p>
            <a:pPr lvl="1"/>
            <a:r>
              <a:rPr lang="ar-EG" sz="2400" dirty="0"/>
              <a:t>إن فهم هياكل الحوافز الفردية لجميع الأطراف المعنية يمكن أن يكون مفتاحًا للتوصل إلى اتفاق ناجح</a:t>
            </a:r>
          </a:p>
          <a:p>
            <a:endParaRPr lang="en-US" sz="2000" dirty="0"/>
          </a:p>
          <a:p>
            <a:r>
              <a:rPr lang="ar-EG" sz="2400" dirty="0"/>
              <a:t>وجهات النظر الثلاثة المتعلقة بالأخلاق:</a:t>
            </a:r>
            <a:r>
              <a:rPr lang="en-US" sz="2400" dirty="0"/>
              <a:t> </a:t>
            </a:r>
            <a:r>
              <a:rPr lang="ar-EG" sz="2400" dirty="0"/>
              <a:t>النفعية (التي تركز على النتائج)، والأخلاق (التي تركز على المبادئ)، ونظرية الفضيلة (التي تركز على الشخصية)</a:t>
            </a:r>
          </a:p>
          <a:p>
            <a:pPr lvl="1"/>
            <a:r>
              <a:rPr lang="ar-EG" sz="2400" dirty="0"/>
              <a:t>تتمتع جميعها بالشرعية، وكثيرًا ما تقدم إجابات مختلفة حول الشيء الأخلاقي الذي يجب القيام به</a:t>
            </a:r>
          </a:p>
          <a:p>
            <a:pPr lvl="1"/>
            <a:r>
              <a:rPr lang="ar-EG" sz="2400" dirty="0"/>
              <a:t>الأخلاق تجعل اتخاذ القرار أكثر صعوبة وليس أسهل</a:t>
            </a:r>
          </a:p>
          <a:p>
            <a:endParaRPr lang="en-US" sz="2400" dirty="0"/>
          </a:p>
        </p:txBody>
      </p:sp>
    </p:spTree>
    <p:extLst>
      <p:ext uri="{BB962C8B-B14F-4D97-AF65-F5344CB8AC3E}">
        <p14:creationId xmlns:p14="http://schemas.microsoft.com/office/powerpoint/2010/main" val="2538232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ar-EG" sz="3700" b="1"/>
              <a:t>الأعمال العائلية</a:t>
            </a:r>
          </a:p>
        </p:txBody>
      </p:sp>
      <p:sp>
        <p:nvSpPr>
          <p:cNvPr id="3" name="Content Placeholder 2"/>
          <p:cNvSpPr>
            <a:spLocks noGrp="1"/>
          </p:cNvSpPr>
          <p:nvPr>
            <p:ph idx="1"/>
          </p:nvPr>
        </p:nvSpPr>
        <p:spPr>
          <a:xfrm>
            <a:off x="457200" y="1412776"/>
            <a:ext cx="8229600" cy="4525963"/>
          </a:xfrm>
        </p:spPr>
        <p:txBody>
          <a:bodyPr>
            <a:noAutofit/>
          </a:bodyPr>
          <a:lstStyle/>
          <a:p>
            <a:r>
              <a:rPr lang="ar-EG" sz="2400"/>
              <a:t>شركة كونكرير هي منشأة صناعية تقع في أمريكا الوسطى.</a:t>
            </a:r>
            <a:r>
              <a:rPr lang="en-US" sz="2400"/>
              <a:t> </a:t>
            </a:r>
          </a:p>
          <a:p>
            <a:endParaRPr lang="en-US" sz="2400" dirty="0"/>
          </a:p>
          <a:p>
            <a:r>
              <a:rPr lang="ar-EG" sz="2400"/>
              <a:t>أسسها دييغو موراليس، وما زالت تملكها وتديرها عائلة موراليس.</a:t>
            </a:r>
          </a:p>
          <a:p>
            <a:endParaRPr lang="en-US" sz="2400" dirty="0"/>
          </a:p>
          <a:p>
            <a:r>
              <a:rPr lang="ar-EG" sz="2400"/>
              <a:t>يتولى أندريس موراليس (25 عامًا)، الابن الأصغر للعائلة، مسؤولية العلاقات العمالية.</a:t>
            </a:r>
          </a:p>
          <a:p>
            <a:endParaRPr lang="en-US" sz="2400" dirty="0"/>
          </a:p>
          <a:p>
            <a:r>
              <a:rPr lang="ar-EG" sz="2400"/>
              <a:t>التعامل مع اتحاد العمال، وهو اتحاد فاسد يسرق مواد البناء، ويضخم ساعات العمل المدفوعة للموظفين، ويجبر الموظفين على منحهم الأجور الإضافية</a:t>
            </a:r>
          </a:p>
        </p:txBody>
      </p:sp>
    </p:spTree>
    <p:extLst>
      <p:ext uri="{BB962C8B-B14F-4D97-AF65-F5344CB8AC3E}">
        <p14:creationId xmlns:p14="http://schemas.microsoft.com/office/powerpoint/2010/main" val="69349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ar-EG" sz="3700" b="1"/>
              <a:t>المصنع الثاني</a:t>
            </a:r>
          </a:p>
        </p:txBody>
      </p:sp>
      <p:sp>
        <p:nvSpPr>
          <p:cNvPr id="3" name="Content Placeholder 2"/>
          <p:cNvSpPr>
            <a:spLocks noGrp="1"/>
          </p:cNvSpPr>
          <p:nvPr>
            <p:ph idx="1"/>
          </p:nvPr>
        </p:nvSpPr>
        <p:spPr>
          <a:xfrm>
            <a:off x="457200" y="1484784"/>
            <a:ext cx="8229600" cy="4525963"/>
          </a:xfrm>
        </p:spPr>
        <p:txBody>
          <a:bodyPr>
            <a:normAutofit/>
          </a:bodyPr>
          <a:lstStyle/>
          <a:p>
            <a:r>
              <a:rPr lang="ar-EG" sz="2400"/>
              <a:t>تقوم الشركة الآن بتوسيع أعمالها</a:t>
            </a:r>
            <a:r>
              <a:rPr lang="en-US" sz="2400"/>
              <a:t> </a:t>
            </a:r>
          </a:p>
          <a:p>
            <a:pPr marL="0" indent="0">
              <a:buNone/>
            </a:pPr>
            <a:endParaRPr lang="en-US" sz="2400" dirty="0"/>
          </a:p>
          <a:p>
            <a:r>
              <a:rPr lang="ar-EG" sz="2400"/>
              <a:t>وضع خطة لبناء مصنع ثانٍ وتوظيف 80 موظفًا</a:t>
            </a:r>
          </a:p>
          <a:p>
            <a:endParaRPr lang="en-US" sz="2400" dirty="0"/>
          </a:p>
          <a:p>
            <a:r>
              <a:rPr lang="ar-EG" sz="2400"/>
              <a:t>في منطقة نائية بها عدد قليل من المصانع وتواجد نقابي محدود</a:t>
            </a:r>
          </a:p>
          <a:p>
            <a:endParaRPr lang="en-US" sz="2400" dirty="0"/>
          </a:p>
          <a:p>
            <a:endParaRPr lang="en-US" sz="2400" dirty="0"/>
          </a:p>
          <a:p>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2105" y="4077072"/>
            <a:ext cx="4228127" cy="2448272"/>
          </a:xfrm>
          <a:prstGeom prst="rect">
            <a:avLst/>
          </a:prstGeom>
        </p:spPr>
      </p:pic>
    </p:spTree>
    <p:extLst>
      <p:ext uri="{BB962C8B-B14F-4D97-AF65-F5344CB8AC3E}">
        <p14:creationId xmlns:p14="http://schemas.microsoft.com/office/powerpoint/2010/main" val="364338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ormAutofit fontScale="90000"/>
          </a:bodyPr>
          <a:lstStyle/>
          <a:p>
            <a:r>
              <a:rPr lang="ar-EG" sz="4000" b="1"/>
              <a:t>ماذا ستفعل؟</a:t>
            </a:r>
            <a:br>
              <a:rPr lang="ar-EG"/>
            </a:br>
            <a:endParaRPr lang="ar-EG"/>
          </a:p>
        </p:txBody>
      </p:sp>
      <p:sp>
        <p:nvSpPr>
          <p:cNvPr id="3" name="Content Placeholder 2"/>
          <p:cNvSpPr>
            <a:spLocks noGrp="1"/>
          </p:cNvSpPr>
          <p:nvPr>
            <p:ph idx="1"/>
          </p:nvPr>
        </p:nvSpPr>
        <p:spPr>
          <a:xfrm>
            <a:off x="457200" y="1263277"/>
            <a:ext cx="8229600" cy="5622107"/>
          </a:xfrm>
        </p:spPr>
        <p:txBody>
          <a:bodyPr>
            <a:normAutofit/>
          </a:bodyPr>
          <a:lstStyle/>
          <a:p>
            <a:pPr lvl="0"/>
            <a:endParaRPr lang="en-US" sz="2400" dirty="0"/>
          </a:p>
          <a:p>
            <a:pPr marL="0" lvl="0" indent="0">
              <a:buNone/>
            </a:pPr>
            <a:r>
              <a:rPr lang="ar-EG" sz="2400"/>
              <a:t>1.</a:t>
            </a:r>
            <a:r>
              <a:rPr lang="en-US" sz="2400"/>
              <a:t> </a:t>
            </a:r>
            <a:r>
              <a:rPr lang="ar-EG" sz="2400"/>
              <a:t>الاتصال باتحاد العمال الآن ودعوتهم إلى محادثات مبكرة بشأن المصنع الجديد؟</a:t>
            </a:r>
          </a:p>
          <a:p>
            <a:pPr lvl="0"/>
            <a:endParaRPr lang="en-US" sz="2400" dirty="0"/>
          </a:p>
          <a:p>
            <a:pPr marL="0" lvl="0" indent="0">
              <a:buNone/>
            </a:pPr>
            <a:r>
              <a:rPr lang="ar-EG" sz="2400"/>
              <a:t>2.</a:t>
            </a:r>
            <a:r>
              <a:rPr lang="en-US" sz="2400"/>
              <a:t> </a:t>
            </a:r>
            <a:r>
              <a:rPr lang="ar-EG" sz="2400"/>
              <a:t>الانتظار حتى يصل المصنع الثاني إلى الحد الأقصى من عدد الموظفين الذي سيسمح به اتحاد العمال بدون مندوب نقابي ومن </a:t>
            </a:r>
            <a:r>
              <a:rPr lang="ar-EG" sz="2400" i="1"/>
              <a:t>ثم </a:t>
            </a:r>
            <a:r>
              <a:rPr lang="ar-EG" sz="2400"/>
              <a:t>التواصل مع النقابة؟</a:t>
            </a:r>
          </a:p>
          <a:p>
            <a:pPr lvl="0"/>
            <a:endParaRPr lang="en-US" sz="2400" dirty="0"/>
          </a:p>
          <a:p>
            <a:pPr marL="0" lvl="0" indent="0">
              <a:buNone/>
            </a:pPr>
            <a:r>
              <a:rPr lang="ar-EG" sz="2400"/>
              <a:t>3.</a:t>
            </a:r>
            <a:r>
              <a:rPr lang="en-US" sz="2400"/>
              <a:t> </a:t>
            </a:r>
            <a:r>
              <a:rPr lang="ar-EG" sz="2400"/>
              <a:t>محاولة تجنب النقابات تمامًا نظرًا للتواجد في المنطقة النائية؟</a:t>
            </a:r>
          </a:p>
        </p:txBody>
      </p:sp>
    </p:spTree>
    <p:extLst>
      <p:ext uri="{BB962C8B-B14F-4D97-AF65-F5344CB8AC3E}">
        <p14:creationId xmlns:p14="http://schemas.microsoft.com/office/powerpoint/2010/main" val="1719828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472608"/>
          </a:xfrm>
        </p:spPr>
        <p:txBody>
          <a:bodyPr>
            <a:noAutofit/>
          </a:bodyPr>
          <a:lstStyle/>
          <a:p>
            <a:r>
              <a:rPr lang="ar-EG" sz="2400"/>
              <a:t>قرر أندريس محاولة تجنب النقابات تمامًا</a:t>
            </a:r>
          </a:p>
        </p:txBody>
      </p:sp>
    </p:spTree>
    <p:extLst>
      <p:ext uri="{BB962C8B-B14F-4D97-AF65-F5344CB8AC3E}">
        <p14:creationId xmlns:p14="http://schemas.microsoft.com/office/powerpoint/2010/main" val="3687983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472608"/>
          </a:xfrm>
        </p:spPr>
        <p:txBody>
          <a:bodyPr>
            <a:noAutofit/>
          </a:bodyPr>
          <a:lstStyle/>
          <a:p>
            <a:r>
              <a:rPr lang="ar-EG" sz="2400"/>
              <a:t>قرر أندريس محاولة تجنب النقابات تمامًا            … وهو ما نجح لمدة عام كامل.</a:t>
            </a:r>
          </a:p>
        </p:txBody>
      </p:sp>
    </p:spTree>
    <p:extLst>
      <p:ext uri="{BB962C8B-B14F-4D97-AF65-F5344CB8AC3E}">
        <p14:creationId xmlns:p14="http://schemas.microsoft.com/office/powerpoint/2010/main" val="2052996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a:bodyPr>
          <a:lstStyle/>
          <a:p>
            <a:r>
              <a:rPr lang="ar-EG" sz="3600" b="1"/>
              <a:t>الفشل</a:t>
            </a:r>
          </a:p>
        </p:txBody>
      </p:sp>
      <p:sp>
        <p:nvSpPr>
          <p:cNvPr id="3" name="Content Placeholder 2"/>
          <p:cNvSpPr>
            <a:spLocks noGrp="1"/>
          </p:cNvSpPr>
          <p:nvPr>
            <p:ph idx="1"/>
          </p:nvPr>
        </p:nvSpPr>
        <p:spPr>
          <a:xfrm>
            <a:off x="457200" y="1268760"/>
            <a:ext cx="8229600" cy="5472608"/>
          </a:xfrm>
        </p:spPr>
        <p:txBody>
          <a:bodyPr>
            <a:noAutofit/>
          </a:bodyPr>
          <a:lstStyle/>
          <a:p>
            <a:r>
              <a:rPr lang="ar-EG" sz="2400"/>
              <a:t>قرر أندريس محاولة تجنب النقابات تمامًا            … وهو ما نجح لمدة عام كامل.</a:t>
            </a:r>
          </a:p>
          <a:p>
            <a:endParaRPr lang="en-US" sz="1000" dirty="0"/>
          </a:p>
          <a:p>
            <a:r>
              <a:rPr lang="ar-EG" sz="2400"/>
              <a:t>أدرك الحاجة إلى تسريح العمال في المصنع الثاني بسبب التدهور الاقتصادي</a:t>
            </a:r>
          </a:p>
          <a:p>
            <a:pPr marL="0" indent="0">
              <a:buNone/>
            </a:pPr>
            <a:endParaRPr lang="en-US" sz="1000" dirty="0"/>
          </a:p>
          <a:p>
            <a:r>
              <a:rPr lang="ar-EG" sz="2400"/>
              <a:t>سمع شائعات عن انضمام العمال إلى نقابة غير قانونية متشددة تسمى "العمل الجماعي"</a:t>
            </a:r>
          </a:p>
          <a:p>
            <a:endParaRPr lang="en-US" sz="1000" dirty="0"/>
          </a:p>
          <a:p>
            <a:r>
              <a:rPr lang="ar-EG" sz="2400"/>
              <a:t>فرانسيسكو،أحد العمال، أهان مدير المصنع وتم فصله</a:t>
            </a:r>
          </a:p>
          <a:p>
            <a:endParaRPr lang="en-US" sz="1000" dirty="0"/>
          </a:p>
          <a:p>
            <a:r>
              <a:rPr lang="ar-EG" sz="2400"/>
              <a:t>وصل أندريس إلى المصنع وشاهد كومة من الإطارات المحترقة خارج مدخل المصنع وأعلامًا كبيرة لاتحاد "العمل الجماعي" معلقة على البوابات الأمامية.</a:t>
            </a:r>
            <a:r>
              <a:rPr lang="en-US" sz="2400"/>
              <a:t> </a:t>
            </a:r>
            <a:r>
              <a:rPr lang="ar-EG" sz="2400"/>
              <a:t>إنه إضراب!</a:t>
            </a:r>
          </a:p>
        </p:txBody>
      </p:sp>
    </p:spTree>
    <p:extLst>
      <p:ext uri="{BB962C8B-B14F-4D97-AF65-F5344CB8AC3E}">
        <p14:creationId xmlns:p14="http://schemas.microsoft.com/office/powerpoint/2010/main" val="2868704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normAutofit/>
          </a:bodyPr>
          <a:lstStyle/>
          <a:p>
            <a:r>
              <a:rPr lang="ar-EG" sz="3600" b="1"/>
              <a:t>تقييم البدائل المتاحة لك بشكل واقعي</a:t>
            </a:r>
          </a:p>
        </p:txBody>
      </p:sp>
      <p:sp>
        <p:nvSpPr>
          <p:cNvPr id="3" name="Content Placeholder 2"/>
          <p:cNvSpPr>
            <a:spLocks noGrp="1"/>
          </p:cNvSpPr>
          <p:nvPr>
            <p:ph idx="1"/>
          </p:nvPr>
        </p:nvSpPr>
        <p:spPr>
          <a:xfrm>
            <a:off x="457200" y="1639341"/>
            <a:ext cx="8229600" cy="4958011"/>
          </a:xfrm>
        </p:spPr>
        <p:txBody>
          <a:bodyPr>
            <a:noAutofit/>
          </a:bodyPr>
          <a:lstStyle/>
          <a:p>
            <a:r>
              <a:rPr lang="en-US" sz="2400"/>
              <a:t>BATNA</a:t>
            </a:r>
            <a:r>
              <a:rPr lang="ar-EG" sz="2400"/>
              <a:t> أو أفضل بديل لاتفاقية تفاوضية:</a:t>
            </a:r>
            <a:r>
              <a:rPr lang="en-US" sz="2400"/>
              <a:t> </a:t>
            </a:r>
          </a:p>
          <a:p>
            <a:pPr lvl="1"/>
            <a:r>
              <a:rPr lang="ar-EG" sz="2400"/>
              <a:t>ماذا ستفعل إذا لم تتوصل إلى اتفاق؟</a:t>
            </a:r>
          </a:p>
          <a:p>
            <a:endParaRPr lang="en-US" sz="2400" dirty="0"/>
          </a:p>
          <a:p>
            <a:r>
              <a:rPr lang="ar-EG" sz="2400"/>
              <a:t>احذر من البديل الخيالي لاتفاقية التفاوض (</a:t>
            </a:r>
            <a:r>
              <a:rPr lang="en-US" sz="2400"/>
              <a:t>FATNA</a:t>
            </a:r>
            <a:r>
              <a:rPr lang="ar-EG" sz="2400"/>
              <a:t>)</a:t>
            </a:r>
            <a:r>
              <a:rPr lang="en-US" sz="2400"/>
              <a:t> </a:t>
            </a:r>
          </a:p>
          <a:p>
            <a:pPr lvl="1"/>
            <a:r>
              <a:rPr lang="ar-EG" sz="2400"/>
              <a:t>الخيال:</a:t>
            </a:r>
            <a:r>
              <a:rPr lang="en-US" sz="2400"/>
              <a:t> </a:t>
            </a:r>
            <a:r>
              <a:rPr lang="ar-EG" sz="2400"/>
              <a:t>لا يوجد تدخل نقابي</a:t>
            </a:r>
          </a:p>
          <a:p>
            <a:pPr lvl="1"/>
            <a:r>
              <a:rPr lang="ar-EG" sz="2400"/>
              <a:t>ومن بين البدائل الحقيقية إنشاء اتحاد نشط خارج نطاق القانون.</a:t>
            </a:r>
          </a:p>
          <a:p>
            <a:endParaRPr lang="en-US" sz="2400" dirty="0"/>
          </a:p>
          <a:p>
            <a:r>
              <a:rPr lang="ar-EG" sz="2400"/>
              <a:t>تعتمد جودة الخيارات على البدائل الحقيقية</a:t>
            </a:r>
          </a:p>
          <a:p>
            <a:pPr lvl="1"/>
            <a:endParaRPr lang="en-US" sz="2400" dirty="0"/>
          </a:p>
          <a:p>
            <a:endParaRPr lang="en-US" sz="2400" dirty="0"/>
          </a:p>
        </p:txBody>
      </p:sp>
    </p:spTree>
    <p:extLst>
      <p:ext uri="{BB962C8B-B14F-4D97-AF65-F5344CB8AC3E}">
        <p14:creationId xmlns:p14="http://schemas.microsoft.com/office/powerpoint/2010/main" val="2930468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12103</TotalTime>
  <Words>5538</Words>
  <Application>Microsoft Office PowerPoint</Application>
  <PresentationFormat>On-screen Show (4:3)</PresentationFormat>
  <Paragraphs>443</Paragraphs>
  <Slides>27</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Roboto</vt:lpstr>
      <vt:lpstr>Roboto Slab</vt:lpstr>
      <vt:lpstr>Office Theme</vt:lpstr>
      <vt:lpstr>Conception personnalisée</vt:lpstr>
      <vt:lpstr>المفاوضات النقابية</vt:lpstr>
      <vt:lpstr>PowerPoint Presentation</vt:lpstr>
      <vt:lpstr>الأعمال العائلية</vt:lpstr>
      <vt:lpstr>المصنع الثاني</vt:lpstr>
      <vt:lpstr>ماذا ستفعل؟ </vt:lpstr>
      <vt:lpstr>PowerPoint Presentation</vt:lpstr>
      <vt:lpstr>PowerPoint Presentation</vt:lpstr>
      <vt:lpstr>الفشل</vt:lpstr>
      <vt:lpstr>تقييم البدائل المتاحة لك بشكل واقعي</vt:lpstr>
      <vt:lpstr>المكالمة</vt:lpstr>
      <vt:lpstr>ماذا ستفعل؟ </vt:lpstr>
      <vt:lpstr>"الثور"</vt:lpstr>
      <vt:lpstr>ماذا ستفعل؟ </vt:lpstr>
      <vt:lpstr>التواصل من أجل التفاوض</vt:lpstr>
      <vt:lpstr>ما مصالح "الثور" التي تتوقعها؟ </vt:lpstr>
      <vt:lpstr>مشاكل الوكيل والمدير</vt:lpstr>
      <vt:lpstr>PowerPoint Presentation</vt:lpstr>
      <vt:lpstr>ما المصلحة الشخصية لـ"الثور"؟</vt:lpstr>
      <vt:lpstr>اقتراح "الثور"</vt:lpstr>
      <vt:lpstr>خاتمة قضية النقابة</vt:lpstr>
      <vt:lpstr>أهم وجهات النظر الفلسفية حول الأخلاق</vt:lpstr>
      <vt:lpstr>وجهات نظر فلسفية حول الأخلاق</vt:lpstr>
      <vt:lpstr>PowerPoint Presentation</vt:lpstr>
      <vt:lpstr>الخاسرون في الصفقة؟</vt:lpstr>
      <vt:lpstr>الأخلاق وقضية النقابة</vt:lpstr>
      <vt:lpstr>القيادة والأخلاق</vt:lpstr>
      <vt:lpstr>الدروس المستفادة: قضية النقابة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Joint Bid Debrief</dc:title>
  <dc:creator>faidah.rahmad@insead.edu</dc:creator>
  <cp:lastModifiedBy>SHIKHOVA Larisa</cp:lastModifiedBy>
  <cp:revision>325</cp:revision>
  <dcterms:created xsi:type="dcterms:W3CDTF">2016-05-20T07:19:31Z</dcterms:created>
  <dcterms:modified xsi:type="dcterms:W3CDTF">2024-11-22T15:27:04Z</dcterms:modified>
</cp:coreProperties>
</file>