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37"/>
  </p:notesMasterIdLst>
  <p:sldIdLst>
    <p:sldId id="386" r:id="rId3"/>
    <p:sldId id="618" r:id="rId4"/>
    <p:sldId id="2265" r:id="rId5"/>
    <p:sldId id="628" r:id="rId6"/>
    <p:sldId id="2269" r:id="rId7"/>
    <p:sldId id="651" r:id="rId8"/>
    <p:sldId id="687" r:id="rId9"/>
    <p:sldId id="652" r:id="rId10"/>
    <p:sldId id="2275" r:id="rId11"/>
    <p:sldId id="660" r:id="rId12"/>
    <p:sldId id="683" r:id="rId13"/>
    <p:sldId id="659" r:id="rId14"/>
    <p:sldId id="664" r:id="rId15"/>
    <p:sldId id="2274" r:id="rId16"/>
    <p:sldId id="663" r:id="rId17"/>
    <p:sldId id="2284" r:id="rId18"/>
    <p:sldId id="656" r:id="rId19"/>
    <p:sldId id="2307" r:id="rId20"/>
    <p:sldId id="2309" r:id="rId21"/>
    <p:sldId id="2299" r:id="rId22"/>
    <p:sldId id="2298" r:id="rId23"/>
    <p:sldId id="2297" r:id="rId24"/>
    <p:sldId id="667" r:id="rId25"/>
    <p:sldId id="684" r:id="rId26"/>
    <p:sldId id="668" r:id="rId27"/>
    <p:sldId id="669" r:id="rId28"/>
    <p:sldId id="678" r:id="rId29"/>
    <p:sldId id="671" r:id="rId30"/>
    <p:sldId id="2279" r:id="rId31"/>
    <p:sldId id="675" r:id="rId32"/>
    <p:sldId id="673" r:id="rId33"/>
    <p:sldId id="676" r:id="rId34"/>
    <p:sldId id="677" r:id="rId35"/>
    <p:sldId id="658" r:id="rId36"/>
  </p:sldIdLst>
  <p:sldSz cx="9144000" cy="6858000" type="screen4x3"/>
  <p:notesSz cx="6858000" cy="9144000"/>
  <p:defaultText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B5732D0-A02B-4DCC-9FAD-E82643548904}" v="1" dt="2024-06-10T08:26:56.17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7319" autoAdjust="0"/>
    <p:restoredTop sz="85030" autoAdjust="0"/>
  </p:normalViewPr>
  <p:slideViewPr>
    <p:cSldViewPr>
      <p:cViewPr varScale="1">
        <p:scale>
          <a:sx n="66" d="100"/>
          <a:sy n="66" d="100"/>
        </p:scale>
        <p:origin x="1320" y="6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21" Type="http://schemas.openxmlformats.org/officeDocument/2006/relationships/slide" Target="slides/slide19.xml"/><Relationship Id="rId34" Type="http://schemas.openxmlformats.org/officeDocument/2006/relationships/slide" Target="slides/slide32.xml"/><Relationship Id="rId42" Type="http://schemas.microsoft.com/office/2016/11/relationships/changesInfo" Target="changesInfos/changesInfo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microsoft.com/office/2015/10/relationships/revisionInfo" Target="revisionInfo.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SCALLIER TRAQUET Emilie" userId="ab01feba-5c92-4a33-8ccf-08c553084b8f" providerId="ADAL" clId="{FB5732D0-A02B-4DCC-9FAD-E82643548904}"/>
    <pc:docChg chg="addSld delSld modSld sldOrd">
      <pc:chgData name="LESCALLIER TRAQUET Emilie" userId="ab01feba-5c92-4a33-8ccf-08c553084b8f" providerId="ADAL" clId="{FB5732D0-A02B-4DCC-9FAD-E82643548904}" dt="2024-06-10T08:28:35.935" v="51" actId="20577"/>
      <pc:docMkLst>
        <pc:docMk/>
      </pc:docMkLst>
      <pc:sldChg chg="modSp add mod">
        <pc:chgData name="LESCALLIER TRAQUET Emilie" userId="ab01feba-5c92-4a33-8ccf-08c553084b8f" providerId="ADAL" clId="{FB5732D0-A02B-4DCC-9FAD-E82643548904}" dt="2024-06-10T08:28:35.935" v="51" actId="20577"/>
        <pc:sldMkLst>
          <pc:docMk/>
          <pc:sldMk cId="1409809371" sldId="386"/>
        </pc:sldMkLst>
        <pc:spChg chg="mod">
          <ac:chgData name="LESCALLIER TRAQUET Emilie" userId="ab01feba-5c92-4a33-8ccf-08c553084b8f" providerId="ADAL" clId="{FB5732D0-A02B-4DCC-9FAD-E82643548904}" dt="2024-06-10T08:27:06.772" v="25" actId="20577"/>
          <ac:spMkLst>
            <pc:docMk/>
            <pc:sldMk cId="1409809371" sldId="386"/>
            <ac:spMk id="5" creationId="{95B59985-71BB-39B0-A25D-A79F4455D554}"/>
          </ac:spMkLst>
        </pc:spChg>
        <pc:spChg chg="mod">
          <ac:chgData name="LESCALLIER TRAQUET Emilie" userId="ab01feba-5c92-4a33-8ccf-08c553084b8f" providerId="ADAL" clId="{FB5732D0-A02B-4DCC-9FAD-E82643548904}" dt="2024-06-10T08:28:35.935" v="51" actId="20577"/>
          <ac:spMkLst>
            <pc:docMk/>
            <pc:sldMk cId="1409809371" sldId="386"/>
            <ac:spMk id="7" creationId="{A8F4ADC1-E06A-AFED-D132-7A0D134CB25A}"/>
          </ac:spMkLst>
        </pc:spChg>
      </pc:sldChg>
      <pc:sldChg chg="new del ord">
        <pc:chgData name="LESCALLIER TRAQUET Emilie" userId="ab01feba-5c92-4a33-8ccf-08c553084b8f" providerId="ADAL" clId="{FB5732D0-A02B-4DCC-9FAD-E82643548904}" dt="2024-06-10T08:26:57.727" v="4" actId="47"/>
        <pc:sldMkLst>
          <pc:docMk/>
          <pc:sldMk cId="4109974045" sldId="231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r">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052208-F506-45EE-844F-3CB1F027403A}" type="datetimeFigureOut">
              <a:rPr lang="en-US" smtClean="0"/>
              <a:t>11/22/2024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r">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BE1DD1D-0BD5-4E4F-ABDD-53ED947792F1}" type="slidenum">
              <a:rPr lang="en-US" smtClean="0"/>
              <a:t>‹#›</a:t>
            </a:fld>
            <a:endParaRPr lang="en-US"/>
          </a:p>
        </p:txBody>
      </p:sp>
    </p:spTree>
    <p:extLst>
      <p:ext uri="{BB962C8B-B14F-4D97-AF65-F5344CB8AC3E}">
        <p14:creationId xmlns:p14="http://schemas.microsoft.com/office/powerpoint/2010/main" val="4290936001"/>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5"/>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DDED7BE2-A96B-4E9D-A1D5-8D1855B13D4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7119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EG" sz="2400" i="0" dirty="0"/>
              <a:t>في المواقف متعددة الأطراف، قد تشكل الأطراف الأخرى ائتلافًا، على سبيل المثال </a:t>
            </a:r>
            <a:r>
              <a:rPr lang="ar-EG" sz="2400" i="0" baseline="0" dirty="0"/>
              <a:t>الانتقال من موقف ثلاثي الأطراف</a:t>
            </a:r>
            <a:r>
              <a:rPr lang="ar-EG" sz="2400" i="0" dirty="0"/>
              <a:t> إلى موقف ثنائي</a:t>
            </a:r>
            <a:r>
              <a:rPr lang="ar-EG" sz="2400" i="0" baseline="0" dirty="0"/>
              <a:t> من خلال إبعاد شخص آخر خارج الاتفاق تمامًا. من يمكنه أن يفعل ذلك في فيلم الأمير؟ [يجيب الطلاب].</a:t>
            </a:r>
            <a:r>
              <a:rPr lang="en-US" sz="2400" i="0" baseline="0" dirty="0"/>
              <a:t> </a:t>
            </a:r>
            <a:r>
              <a:rPr lang="ar-EG" sz="2400" i="0" baseline="0" dirty="0"/>
              <a:t>نظرًا لأنهما يمتلكان بشكل مشترك الحقوق القانونية لأي نسخة سينمائية من الكتاب، فإن </a:t>
            </a:r>
            <a:r>
              <a:rPr lang="en-US" sz="2400" i="0" dirty="0"/>
              <a:t>RLS</a:t>
            </a:r>
            <a:r>
              <a:rPr lang="ar-EG" sz="2400" i="0" dirty="0"/>
              <a:t> و</a:t>
            </a:r>
            <a:r>
              <a:rPr lang="en-US" sz="2400" i="0" dirty="0"/>
              <a:t>ITS</a:t>
            </a:r>
            <a:r>
              <a:rPr lang="ar-EG" sz="2400" i="0" dirty="0"/>
              <a:t> لديهما "البديل الداخلي </a:t>
            </a:r>
            <a:r>
              <a:rPr lang="en-US" sz="2400" i="0" dirty="0"/>
              <a:t>BATNA"</a:t>
            </a:r>
            <a:r>
              <a:rPr lang="ar-EG" sz="2400" i="0" dirty="0"/>
              <a:t>، </a:t>
            </a:r>
            <a:r>
              <a:rPr lang="ar-EG" sz="2400" i="0" u="sng" dirty="0"/>
              <a:t>داخل </a:t>
            </a:r>
            <a:r>
              <a:rPr lang="ar-EG" sz="2400" i="0" dirty="0"/>
              <a:t>المفاوضات، لتشكيل ائتلاف واستبعاد </a:t>
            </a:r>
            <a:r>
              <a:rPr lang="en-US" sz="2400" i="0" dirty="0"/>
              <a:t>NCG</a:t>
            </a:r>
            <a:r>
              <a:rPr lang="ar-EG" sz="2400" i="0" dirty="0"/>
              <a:t> من إنتاج فيلم الأمير. حتى لو لم تُستبعد من الصفقة، يمكن للأطراف الأخرى تشكيل تحالف ضدك، مما يترك لك قيمة ضئيلة للغاية.</a:t>
            </a:r>
            <a:r>
              <a:rPr lang="en-US" sz="2400" i="0" dirty="0"/>
              <a:t> </a:t>
            </a:r>
            <a:r>
              <a:rPr lang="ar-EG" sz="2400" b="0" i="0" dirty="0"/>
              <a:t>إن إمكانية </a:t>
            </a:r>
            <a:r>
              <a:rPr lang="ar-EG" sz="2400" b="0" i="0" baseline="0" dirty="0"/>
              <a:t>تشكيل الائتلافات تجعل من الصعب </a:t>
            </a:r>
            <a:r>
              <a:rPr lang="ar-EG" sz="1200" b="0" i="0" dirty="0">
                <a:solidFill>
                  <a:schemeClr val="tx1"/>
                </a:solidFill>
                <a:latin typeface="+mn-lt"/>
                <a:ea typeface="+mn-ea"/>
                <a:cs typeface="+mn-cs"/>
              </a:rPr>
              <a:t>بناء الترابط والثقة المتبادلة بين ثلاثة أشخاص مقارنة باثنين، وذلك بسبب الخوف من تشكيل ائتلاف ضدك.</a:t>
            </a:r>
            <a:r>
              <a:rPr lang="en-US" sz="1200" i="0" dirty="0">
                <a:solidFill>
                  <a:schemeClr val="tx1"/>
                </a:solidFill>
                <a:latin typeface="+mn-lt"/>
                <a:ea typeface="+mn-ea"/>
                <a:cs typeface="+mn-cs"/>
              </a:rPr>
              <a:t> </a:t>
            </a:r>
          </a:p>
          <a:p>
            <a:endParaRPr lang="en-SG" i="0" dirty="0"/>
          </a:p>
          <a:p>
            <a:r>
              <a:rPr lang="ar-EG" i="0" dirty="0"/>
              <a:t>المراجع المتعلقة بالبدائل والمفاوضات الثنائية (بين طرفين)</a:t>
            </a:r>
          </a:p>
          <a:p>
            <a:endParaRPr lang="en-US" sz="1200" i="0" baseline="0" dirty="0"/>
          </a:p>
          <a:p>
            <a:r>
              <a:rPr lang="en-US" sz="1200" i="0" dirty="0" err="1">
                <a:solidFill>
                  <a:srgbClr val="000000"/>
                </a:solidFill>
                <a:latin typeface="Times New Roman" panose="02020603050405020304" pitchFamily="18" charset="0"/>
                <a:ea typeface="Times New Roman" panose="02020603050405020304" pitchFamily="18" charset="0"/>
              </a:rPr>
              <a:t>Falcão</a:t>
            </a:r>
            <a:r>
              <a:rPr lang="en-US" sz="1200" i="0" dirty="0">
                <a:solidFill>
                  <a:srgbClr val="000000"/>
                </a:solidFill>
                <a:latin typeface="Times New Roman" panose="02020603050405020304" pitchFamily="18" charset="0"/>
                <a:ea typeface="Times New Roman" panose="02020603050405020304" pitchFamily="18" charset="0"/>
              </a:rPr>
              <a:t>, H. (2010). Value Negotiation: How to Finally Get the Win- Win Right. Singapore: Prentice Hall. </a:t>
            </a:r>
          </a:p>
          <a:p>
            <a:endParaRPr lang="en-US" sz="1200" i="0" baseline="0" dirty="0"/>
          </a:p>
          <a:p>
            <a:pPr marL="0" marR="0" lvl="0" indent="0" algn="r" defTabSz="914400" rtl="1" eaLnBrk="1" fontAlgn="auto" latinLnBrk="0" hangingPunct="1">
              <a:lnSpc>
                <a:spcPct val="100000"/>
              </a:lnSpc>
              <a:spcBef>
                <a:spcPts val="0"/>
              </a:spcBef>
              <a:spcAft>
                <a:spcPts val="0"/>
              </a:spcAft>
              <a:buClrTx/>
              <a:buSzTx/>
              <a:buFontTx/>
              <a:buNone/>
              <a:tabLst/>
              <a:defRPr/>
            </a:pPr>
            <a:r>
              <a:rPr lang="en-US" sz="1200" i="0" dirty="0">
                <a:latin typeface="Times New Roman" panose="02020603050405020304" pitchFamily="18" charset="0"/>
                <a:ea typeface="Times New Roman" panose="02020603050405020304" pitchFamily="18" charset="0"/>
              </a:rPr>
              <a:t>Thompson, L. (2001). The Mind and Heart of the Negotiator (2nd Edition). Upper Saddle River, NJ: Prentice Hall, 2nd edition</a:t>
            </a:r>
          </a:p>
          <a:p>
            <a:endParaRPr lang="en-US" i="0" dirty="0"/>
          </a:p>
          <a:p>
            <a:pPr marL="0" marR="0" lvl="0" indent="0" algn="r" defTabSz="914400" rtl="1" eaLnBrk="1" fontAlgn="auto" latinLnBrk="0" hangingPunct="1">
              <a:lnSpc>
                <a:spcPct val="100000"/>
              </a:lnSpc>
              <a:spcBef>
                <a:spcPts val="0"/>
              </a:spcBef>
              <a:spcAft>
                <a:spcPts val="0"/>
              </a:spcAft>
              <a:buClrTx/>
              <a:buSzTx/>
              <a:buFontTx/>
              <a:buNone/>
              <a:tabLst/>
              <a:defRPr/>
            </a:pPr>
            <a:r>
              <a:rPr lang="ar-EG" sz="1600" i="0" dirty="0"/>
              <a:t>المراجع والقراءات الإضافية حول الائتلافات:</a:t>
            </a:r>
          </a:p>
          <a:p>
            <a:endParaRPr lang="en-US" sz="1600" i="0" baseline="0" dirty="0"/>
          </a:p>
          <a:p>
            <a:r>
              <a:rPr lang="en-US" sz="1200" b="0" i="0" u="none" dirty="0">
                <a:solidFill>
                  <a:srgbClr val="333333"/>
                </a:solidFill>
                <a:latin typeface="Calibri" panose="020F0502020204030204" pitchFamily="34" charset="0"/>
                <a:ea typeface="Calibri" panose="020F0502020204030204" pitchFamily="34" charset="0"/>
                <a:cs typeface="Times New Roman" panose="02020603050405020304" pitchFamily="18" charset="0"/>
              </a:rPr>
              <a:t>Brion, S.</a:t>
            </a:r>
            <a:r>
              <a:rPr lang="en-US" sz="1200" b="0" i="0" u="none" dirty="0">
                <a:solidFill>
                  <a:srgbClr val="333333"/>
                </a:solidFill>
                <a:latin typeface="Calibri" panose="020F0502020204030204" pitchFamily="34" charset="0"/>
                <a:ea typeface="Calibri" panose="020F0502020204030204" pitchFamily="34" charset="0"/>
                <a:cs typeface="Calibri" panose="020F0502020204030204" pitchFamily="34" charset="0"/>
              </a:rPr>
              <a:t>, </a:t>
            </a:r>
            <a:r>
              <a:rPr lang="en-US" sz="1200" b="0" i="0" u="none" dirty="0">
                <a:solidFill>
                  <a:srgbClr val="333333"/>
                </a:solidFill>
                <a:latin typeface="Calibri" panose="020F0502020204030204" pitchFamily="34" charset="0"/>
                <a:ea typeface="Calibri" panose="020F0502020204030204" pitchFamily="34" charset="0"/>
                <a:cs typeface="Times New Roman" panose="02020603050405020304" pitchFamily="18" charset="0"/>
              </a:rPr>
              <a:t>&amp; Anderson, C. (2013). The loss of power: how illusions of alliance contribute to powerholders’ downfall. </a:t>
            </a:r>
            <a:r>
              <a:rPr lang="en-US" sz="1200" b="0" i="0" u="none" dirty="0">
                <a:solidFill>
                  <a:srgbClr val="333333"/>
                </a:solidFill>
                <a:latin typeface="Calibri" panose="020F0502020204030204" pitchFamily="34" charset="0"/>
                <a:ea typeface="Calibri" panose="020F0502020204030204" pitchFamily="34" charset="0"/>
                <a:cs typeface="Calibri" panose="020F0502020204030204" pitchFamily="34" charset="0"/>
              </a:rPr>
              <a:t>Organizational Behavior and Human Decision Processes, 121, 129–139. </a:t>
            </a:r>
          </a:p>
          <a:p>
            <a:endParaRPr lang="en-US" sz="1200" b="0" i="0" u="none" dirty="0">
              <a:solidFill>
                <a:srgbClr val="333333"/>
              </a:solidFill>
              <a:effectLst/>
              <a:latin typeface="Calibri" panose="020F0502020204030204" pitchFamily="34" charset="0"/>
              <a:cs typeface="Calibri" panose="020F0502020204030204" pitchFamily="34" charset="0"/>
            </a:endParaRPr>
          </a:p>
          <a:p>
            <a:r>
              <a:rPr lang="en-US" sz="1200" i="0" dirty="0" err="1"/>
              <a:t>Caplow</a:t>
            </a:r>
            <a:r>
              <a:rPr lang="en-US" sz="1200" i="0" dirty="0"/>
              <a:t>, T. (1956). A theory of coalitions in the triad. American Sociological Review, 21(</a:t>
            </a:r>
            <a:r>
              <a:rPr lang="ar-EG" sz="1200" i="0" dirty="0"/>
              <a:t>4), 489–493. </a:t>
            </a:r>
            <a:r>
              <a:rPr lang="en-US" sz="1200" i="0" dirty="0"/>
              <a:t>https://doi.org/10.2307/ 2088718 </a:t>
            </a:r>
          </a:p>
          <a:p>
            <a:endParaRPr lang="en-US" sz="1200" i="0" baseline="0" dirty="0"/>
          </a:p>
          <a:p>
            <a:r>
              <a:rPr lang="en-US" sz="1200" i="0" dirty="0" err="1"/>
              <a:t>Chertkoff</a:t>
            </a:r>
            <a:r>
              <a:rPr lang="en-US" sz="1200" i="0" dirty="0"/>
              <a:t>, J. M. (1966). The effects of probability of future success on coalition formation. Journal of Experimental Social Psychology, 2(</a:t>
            </a:r>
            <a:r>
              <a:rPr lang="ar-EG" sz="1200" i="0" dirty="0"/>
              <a:t>3), 265–277. </a:t>
            </a:r>
            <a:r>
              <a:rPr lang="en-US" sz="1200" i="0" dirty="0"/>
              <a:t>https://doi.org/10.1016/0022- 1031(66)90083-7</a:t>
            </a:r>
          </a:p>
          <a:p>
            <a:endParaRPr lang="en-US" sz="1200" i="0" baseline="0" dirty="0"/>
          </a:p>
          <a:p>
            <a:r>
              <a:rPr lang="en-US" sz="1200" i="0" dirty="0" err="1"/>
              <a:t>Chertkoff</a:t>
            </a:r>
            <a:r>
              <a:rPr lang="en-US" sz="1200" i="0" dirty="0"/>
              <a:t>, J. M., &amp; Braden, J. L. (1974). Effects of experience and bargaining restrictions on coalition formation. Journal of Personality and Social Psychology, 30(</a:t>
            </a:r>
            <a:r>
              <a:rPr lang="ar-EG" sz="1200" i="0" dirty="0"/>
              <a:t>1), 169–177. </a:t>
            </a:r>
            <a:r>
              <a:rPr lang="en-US" sz="1200" i="0" dirty="0"/>
              <a:t>https:// doi.org/10.1037/h0036615</a:t>
            </a:r>
          </a:p>
          <a:p>
            <a:endParaRPr lang="en-US" sz="1200" i="0" baseline="0" dirty="0"/>
          </a:p>
          <a:p>
            <a:pPr marL="0" marR="0" lvl="0" indent="0" algn="r" defTabSz="914400" rtl="1" eaLnBrk="1" fontAlgn="auto" latinLnBrk="0" hangingPunct="1">
              <a:lnSpc>
                <a:spcPct val="100000"/>
              </a:lnSpc>
              <a:spcBef>
                <a:spcPts val="0"/>
              </a:spcBef>
              <a:spcAft>
                <a:spcPts val="0"/>
              </a:spcAft>
              <a:buClrTx/>
              <a:buSzTx/>
              <a:buFontTx/>
              <a:buNone/>
              <a:tabLst/>
              <a:defRPr/>
            </a:pPr>
            <a:r>
              <a:rPr lang="en-US" sz="1800" b="0" i="0" dirty="0" err="1">
                <a:latin typeface="Times New Roman" panose="02020603050405020304" pitchFamily="18" charset="0"/>
                <a:ea typeface="Times New Roman" panose="02020603050405020304" pitchFamily="18" charset="0"/>
              </a:rPr>
              <a:t>Diermeier</a:t>
            </a:r>
            <a:r>
              <a:rPr lang="en-US" sz="1800" b="0" i="0" dirty="0">
                <a:latin typeface="Times New Roman" panose="02020603050405020304" pitchFamily="18" charset="0"/>
                <a:ea typeface="Times New Roman" panose="02020603050405020304" pitchFamily="18" charset="0"/>
              </a:rPr>
              <a:t>, D., </a:t>
            </a:r>
            <a:r>
              <a:rPr lang="en-US" sz="1800" b="0" i="0" dirty="0" err="1">
                <a:latin typeface="Times New Roman" panose="02020603050405020304" pitchFamily="18" charset="0"/>
                <a:ea typeface="Times New Roman" panose="02020603050405020304" pitchFamily="18" charset="0"/>
              </a:rPr>
              <a:t>Swaab</a:t>
            </a:r>
            <a:r>
              <a:rPr lang="en-US" sz="1800" b="0" i="0" dirty="0">
                <a:latin typeface="Times New Roman" panose="02020603050405020304" pitchFamily="18" charset="0"/>
                <a:ea typeface="Times New Roman" panose="02020603050405020304" pitchFamily="18" charset="0"/>
              </a:rPr>
              <a:t>, R.I., </a:t>
            </a:r>
            <a:r>
              <a:rPr lang="en-US" sz="1800" b="0" i="0" dirty="0" err="1">
                <a:latin typeface="Times New Roman" panose="02020603050405020304" pitchFamily="18" charset="0"/>
                <a:ea typeface="Times New Roman" panose="02020603050405020304" pitchFamily="18" charset="0"/>
              </a:rPr>
              <a:t>Medvec</a:t>
            </a:r>
            <a:r>
              <a:rPr lang="en-US" sz="1800" b="0" i="0" dirty="0">
                <a:latin typeface="Times New Roman" panose="02020603050405020304" pitchFamily="18" charset="0"/>
                <a:ea typeface="Times New Roman" panose="02020603050405020304" pitchFamily="18" charset="0"/>
              </a:rPr>
              <a:t>, V., &amp; Kern, M.C. (</a:t>
            </a:r>
            <a:r>
              <a:rPr lang="ar-EG" sz="1800" b="0" i="0" dirty="0">
                <a:latin typeface="Times New Roman" panose="02020603050405020304" pitchFamily="18" charset="0"/>
                <a:ea typeface="Times New Roman" panose="02020603050405020304" pitchFamily="18" charset="0"/>
              </a:rPr>
              <a:t>2008).</a:t>
            </a:r>
            <a:r>
              <a:rPr lang="en-US" sz="1800" b="0" i="0" dirty="0">
                <a:latin typeface="Times New Roman" panose="02020603050405020304" pitchFamily="18" charset="0"/>
                <a:ea typeface="Times New Roman" panose="02020603050405020304" pitchFamily="18" charset="0"/>
              </a:rPr>
              <a:t> The micro-dynamics of coalition formation. Political Research Quarterly, </a:t>
            </a:r>
            <a:r>
              <a:rPr lang="ar-EG" sz="1800" b="0" i="0" dirty="0">
                <a:latin typeface="Times New Roman" panose="02020603050405020304" pitchFamily="18" charset="0"/>
                <a:ea typeface="Times New Roman" panose="02020603050405020304" pitchFamily="18" charset="0"/>
              </a:rPr>
              <a:t>61, 484-501.</a:t>
            </a:r>
            <a:r>
              <a:rPr lang="en-US" sz="1800" b="0" i="0" dirty="0">
                <a:latin typeface="Times New Roman" panose="02020603050405020304" pitchFamily="18" charset="0"/>
                <a:ea typeface="Times New Roman" panose="02020603050405020304" pitchFamily="18" charset="0"/>
              </a:rPr>
              <a:t> </a:t>
            </a:r>
          </a:p>
          <a:p>
            <a:r>
              <a:rPr lang="en-US" sz="1200" i="0" dirty="0">
                <a:solidFill>
                  <a:schemeClr val="tx1"/>
                </a:solidFill>
                <a:latin typeface="+mn-lt"/>
                <a:ea typeface="+mn-ea"/>
                <a:cs typeface="+mn-cs"/>
              </a:rPr>
              <a:t> </a:t>
            </a:r>
          </a:p>
          <a:p>
            <a:r>
              <a:rPr lang="en-US" sz="1200" i="0" dirty="0" err="1"/>
              <a:t>Gamson</a:t>
            </a:r>
            <a:r>
              <a:rPr lang="en-US" sz="1200" i="0" dirty="0"/>
              <a:t>, W. A. (1961). A theory of coalition formation. American Sociological Review, 26(</a:t>
            </a:r>
            <a:r>
              <a:rPr lang="ar-EG" sz="1200" i="0" dirty="0"/>
              <a:t>3), 373–382. </a:t>
            </a:r>
            <a:r>
              <a:rPr lang="en-US" sz="1200" i="0" dirty="0"/>
              <a:t>https://doi.org/10.1257/ aer.90.4.1072 </a:t>
            </a:r>
          </a:p>
          <a:p>
            <a:endParaRPr lang="en-US" sz="1200" i="0" dirty="0"/>
          </a:p>
          <a:p>
            <a:r>
              <a:rPr lang="en-US" sz="1200" i="0" dirty="0" err="1"/>
              <a:t>Gamson</a:t>
            </a:r>
            <a:r>
              <a:rPr lang="en-US" sz="1200" i="0" dirty="0"/>
              <a:t>, W. A. (1961). An experimental test of a theory of coalition formation. American Sociological Review, 26(</a:t>
            </a:r>
            <a:r>
              <a:rPr lang="ar-EG" sz="1200" i="0" dirty="0"/>
              <a:t>4), 565– 573. </a:t>
            </a:r>
            <a:r>
              <a:rPr lang="en-US" sz="1200" i="0" dirty="0"/>
              <a:t>https://doi.org/10.2307/2090255 </a:t>
            </a:r>
          </a:p>
          <a:p>
            <a:endParaRPr lang="en-US" sz="1200" i="0" dirty="0"/>
          </a:p>
          <a:p>
            <a:r>
              <a:rPr lang="en-US" sz="1200" i="0" dirty="0" err="1"/>
              <a:t>Gamson</a:t>
            </a:r>
            <a:r>
              <a:rPr lang="en-US" sz="1200" i="0" dirty="0"/>
              <a:t>, W. A. (1964). Experimental studies of coalition formation. Advances in Experimental Social Psychology, </a:t>
            </a:r>
            <a:r>
              <a:rPr lang="ar-EG" sz="1200" i="0" dirty="0"/>
              <a:t>1, 81–110. </a:t>
            </a:r>
            <a:r>
              <a:rPr lang="en-US" sz="1200" i="0" dirty="0"/>
              <a:t>https://doi.org/10.1016/S0065-2601(08)60049-0</a:t>
            </a:r>
          </a:p>
          <a:p>
            <a:r>
              <a:rPr lang="en-US" sz="1200" i="0" dirty="0">
                <a:solidFill>
                  <a:schemeClr val="tx1"/>
                </a:solidFill>
                <a:latin typeface="+mn-lt"/>
                <a:ea typeface="+mn-ea"/>
                <a:cs typeface="+mn-cs"/>
              </a:rPr>
              <a:t> </a:t>
            </a:r>
          </a:p>
          <a:p>
            <a:r>
              <a:rPr lang="en-US" sz="1800" b="0" i="0" dirty="0">
                <a:solidFill>
                  <a:srgbClr val="666666"/>
                </a:solidFill>
                <a:latin typeface="Nexus Sans Pro"/>
              </a:rPr>
              <a:t>Kern, M. C., Brett, J. M., Weingart, L. R., &amp; Eck, C. S. (2020). The “fixed” pie perception and strategy in dyadic versus multiparty negotiations. Organizational Behavior and Human Decision Processes, </a:t>
            </a:r>
            <a:r>
              <a:rPr lang="ar-EG" sz="1800" b="0" i="0" dirty="0">
                <a:solidFill>
                  <a:srgbClr val="666666"/>
                </a:solidFill>
                <a:latin typeface="Nexus Sans Pro"/>
              </a:rPr>
              <a:t>157, 143-158. </a:t>
            </a:r>
            <a:r>
              <a:rPr lang="en-US" sz="1800" b="0" i="0" dirty="0">
                <a:solidFill>
                  <a:srgbClr val="666666"/>
                </a:solidFill>
                <a:latin typeface="Nexus Sans Pro"/>
              </a:rPr>
              <a:t>https://doi.org/10.1016/j.obhdp.2020.01.001</a:t>
            </a:r>
          </a:p>
          <a:p>
            <a:endParaRPr lang="en-US" sz="1200" i="0" baseline="0" dirty="0"/>
          </a:p>
          <a:p>
            <a:r>
              <a:rPr lang="en-US" sz="1200" i="0" dirty="0" err="1"/>
              <a:t>Komorita</a:t>
            </a:r>
            <a:r>
              <a:rPr lang="en-US" sz="1200" i="0" dirty="0"/>
              <a:t>, S. S. (1984). Coalition bargaining. Advances in Experimental Social Psychology, 18(</a:t>
            </a:r>
            <a:r>
              <a:rPr lang="ar-EG" sz="1200" i="0" dirty="0"/>
              <a:t>1), 183–245. </a:t>
            </a:r>
            <a:r>
              <a:rPr lang="en-US" sz="1200" i="0" dirty="0"/>
              <a:t>https://doi.org/ 10.1016/S0065-2601(08)60145-8 </a:t>
            </a:r>
          </a:p>
          <a:p>
            <a:endParaRPr lang="en-US" sz="1200" i="0" dirty="0"/>
          </a:p>
          <a:p>
            <a:r>
              <a:rPr lang="en-US" sz="1200" i="0" dirty="0" err="1"/>
              <a:t>Komorita</a:t>
            </a:r>
            <a:r>
              <a:rPr lang="en-US" sz="1200" i="0" dirty="0"/>
              <a:t>, S. S., Aquino, K. F., &amp; Ellis, A. L. (1989). Coalition bargaining: A comparison of theories based on allocation norms and theories based on bargaining strength. Social Psychology Quarterly, 52(</a:t>
            </a:r>
            <a:r>
              <a:rPr lang="ar-EG" sz="1200" i="0" dirty="0"/>
              <a:t>3), 183–196. </a:t>
            </a:r>
            <a:r>
              <a:rPr lang="en-US" sz="1200" i="0" dirty="0"/>
              <a:t>https://doi. org/10.2307/2786713 </a:t>
            </a:r>
          </a:p>
          <a:p>
            <a:endParaRPr lang="en-US" sz="1200" i="0" dirty="0"/>
          </a:p>
          <a:p>
            <a:r>
              <a:rPr lang="en-US" sz="1200" i="0" dirty="0" err="1"/>
              <a:t>Komorita</a:t>
            </a:r>
            <a:r>
              <a:rPr lang="en-US" sz="1200" i="0" dirty="0"/>
              <a:t>, S. S., &amp; </a:t>
            </a:r>
            <a:r>
              <a:rPr lang="en-US" sz="1200" i="0" dirty="0" err="1"/>
              <a:t>Chertkoff</a:t>
            </a:r>
            <a:r>
              <a:rPr lang="en-US" sz="1200" i="0" dirty="0"/>
              <a:t>, J. M. (1973). A bargaining theory of coalition formation. Psychological Review, 80(</a:t>
            </a:r>
            <a:r>
              <a:rPr lang="ar-EG" sz="1200" i="0" dirty="0"/>
              <a:t>3), 149–162. </a:t>
            </a:r>
            <a:r>
              <a:rPr lang="en-US" sz="1200" i="0" dirty="0"/>
              <a:t>https://doi.org/10.1037/h0034341 K</a:t>
            </a:r>
          </a:p>
          <a:p>
            <a:endParaRPr lang="en-US" sz="1200" i="0" dirty="0"/>
          </a:p>
          <a:p>
            <a:r>
              <a:rPr lang="en-US" sz="1200" i="0" dirty="0" err="1"/>
              <a:t>Komorita</a:t>
            </a:r>
            <a:r>
              <a:rPr lang="en-US" sz="1200" i="0" dirty="0"/>
              <a:t>, S. S., &amp; Meek, D. D. (1978). Generality and validity of some theories of coalition formation. Journal of Personality and Social Psychology, </a:t>
            </a:r>
            <a:r>
              <a:rPr lang="ar-EG" sz="1200" i="0" dirty="0"/>
              <a:t>36(4), 392–404. </a:t>
            </a:r>
            <a:r>
              <a:rPr lang="en-US" sz="1200" i="0" dirty="0"/>
              <a:t>https:// doi.org/10.1037//0022-3514.36.4.392 </a:t>
            </a:r>
          </a:p>
          <a:p>
            <a:endParaRPr lang="en-US" sz="1200" i="0" dirty="0"/>
          </a:p>
          <a:p>
            <a:r>
              <a:rPr lang="en-US" sz="1200" i="0" dirty="0" err="1"/>
              <a:t>Komorita</a:t>
            </a:r>
            <a:r>
              <a:rPr lang="en-US" sz="1200" i="0" dirty="0"/>
              <a:t>, S. S., &amp; Parks, C. D. (1995). Interpersonal relations: Mixed-motive interaction. Annual Review of Psychology, 46, </a:t>
            </a:r>
            <a:r>
              <a:rPr lang="ar-EG" sz="1200" i="0" dirty="0"/>
              <a:t>183–20</a:t>
            </a:r>
          </a:p>
          <a:p>
            <a:endParaRPr lang="en-US" sz="1200" i="0" baseline="0" dirty="0"/>
          </a:p>
          <a:p>
            <a:r>
              <a:rPr lang="en-US" sz="1200" i="0" dirty="0"/>
              <a:t>Kravitz, D. A. (1981). Effects of resources and alternatives on coalition formation. Journal of Personality and Social Psychology, 41(</a:t>
            </a:r>
            <a:r>
              <a:rPr lang="ar-EG" sz="1200" i="0" dirty="0"/>
              <a:t>1), 87–98</a:t>
            </a:r>
            <a:r>
              <a:rPr lang="en-US" sz="1200" i="0" baseline="0" dirty="0"/>
              <a:t>. </a:t>
            </a:r>
          </a:p>
          <a:p>
            <a:endParaRPr lang="en-US" sz="1200" i="0" baseline="0" dirty="0"/>
          </a:p>
          <a:p>
            <a:pPr marL="0" marR="0" lvl="0" indent="0" algn="r" defTabSz="914400" rtl="1" eaLnBrk="1" fontAlgn="auto" latinLnBrk="0" hangingPunct="1">
              <a:lnSpc>
                <a:spcPct val="100000"/>
              </a:lnSpc>
              <a:spcBef>
                <a:spcPts val="0"/>
              </a:spcBef>
              <a:spcAft>
                <a:spcPts val="0"/>
              </a:spcAft>
              <a:buClrTx/>
              <a:buSzTx/>
              <a:buFontTx/>
              <a:buNone/>
              <a:tabLst/>
              <a:defRPr/>
            </a:pPr>
            <a:r>
              <a:rPr lang="en-US" sz="1200" i="0" u="none" dirty="0">
                <a:solidFill>
                  <a:srgbClr val="333333"/>
                </a:solidFill>
                <a:latin typeface="Calibri" panose="020F0502020204030204" pitchFamily="34" charset="0"/>
                <a:ea typeface="Calibri" panose="020F0502020204030204" pitchFamily="34" charset="0"/>
                <a:cs typeface="Calibri" panose="020F0502020204030204" pitchFamily="34" charset="0"/>
              </a:rPr>
              <a:t>Mannix, E.A. </a:t>
            </a:r>
            <a:r>
              <a:rPr lang="en-US" sz="1200" i="0" u="none" dirty="0">
                <a:latin typeface="Calibri" panose="020F0502020204030204" pitchFamily="34" charset="0"/>
                <a:ea typeface="Calibri" panose="020F0502020204030204" pitchFamily="34" charset="0"/>
                <a:cs typeface="Times New Roman" panose="02020603050405020304" pitchFamily="18" charset="0"/>
              </a:rPr>
              <a:t>(</a:t>
            </a:r>
            <a:r>
              <a:rPr lang="ar-EG" sz="1200" b="0" i="0" u="none" dirty="0">
                <a:latin typeface="Calibri" panose="020F0502020204030204" pitchFamily="34" charset="0"/>
                <a:ea typeface="Calibri" panose="020F0502020204030204" pitchFamily="34" charset="0"/>
                <a:cs typeface="Times New Roman" panose="02020603050405020304" pitchFamily="18" charset="0"/>
              </a:rPr>
              <a:t>1993)</a:t>
            </a:r>
            <a:r>
              <a:rPr lang="ar-EG" sz="1200" i="0" u="none" dirty="0">
                <a:latin typeface="Calibri" panose="020F0502020204030204" pitchFamily="34" charset="0"/>
                <a:ea typeface="Calibri" panose="020F0502020204030204" pitchFamily="34" charset="0"/>
                <a:cs typeface="Times New Roman" panose="02020603050405020304" pitchFamily="18" charset="0"/>
              </a:rPr>
              <a:t>. </a:t>
            </a:r>
            <a:r>
              <a:rPr lang="en-US" sz="1200" i="0" u="none" dirty="0">
                <a:latin typeface="Calibri" panose="020F0502020204030204" pitchFamily="34" charset="0"/>
                <a:ea typeface="Calibri" panose="020F0502020204030204" pitchFamily="34" charset="0"/>
                <a:cs typeface="Times New Roman" panose="02020603050405020304" pitchFamily="18" charset="0"/>
              </a:rPr>
              <a:t>Organizations as resource dilemmas: the effects of power balance on coalition formation in small groups. </a:t>
            </a:r>
            <a:r>
              <a:rPr lang="en-US" sz="1200" i="0" u="none" dirty="0">
                <a:latin typeface="Calibri" panose="020F0502020204030204" pitchFamily="34" charset="0"/>
                <a:ea typeface="Calibri" panose="020F0502020204030204" pitchFamily="34" charset="0"/>
                <a:cs typeface="Calibri" panose="020F0502020204030204" pitchFamily="34" charset="0"/>
              </a:rPr>
              <a:t>Organizational Behavior and Human Decision Processes</a:t>
            </a:r>
            <a:r>
              <a:rPr lang="en-US" sz="1200" i="0" u="none" dirty="0">
                <a:solidFill>
                  <a:srgbClr val="333333"/>
                </a:solidFill>
                <a:latin typeface="Calibri" panose="020F0502020204030204" pitchFamily="34" charset="0"/>
                <a:ea typeface="Calibri" panose="020F0502020204030204" pitchFamily="34" charset="0"/>
                <a:cs typeface="Calibri" panose="020F0502020204030204" pitchFamily="34" charset="0"/>
              </a:rPr>
              <a:t>, </a:t>
            </a:r>
            <a:r>
              <a:rPr lang="ar-EG" sz="1200" i="0" u="none" dirty="0">
                <a:solidFill>
                  <a:srgbClr val="333333"/>
                </a:solidFill>
                <a:latin typeface="Calibri" panose="020F0502020204030204" pitchFamily="34" charset="0"/>
                <a:ea typeface="Calibri" panose="020F0502020204030204" pitchFamily="34" charset="0"/>
                <a:cs typeface="Calibri" panose="020F0502020204030204" pitchFamily="34" charset="0"/>
              </a:rPr>
              <a:t>55</a:t>
            </a:r>
            <a:r>
              <a:rPr lang="en-US" sz="1200" i="0" u="none" dirty="0">
                <a:solidFill>
                  <a:srgbClr val="333333"/>
                </a:solidFill>
                <a:latin typeface="Calibri" panose="020F0502020204030204" pitchFamily="34" charset="0"/>
                <a:ea typeface="Calibri" panose="020F0502020204030204" pitchFamily="34" charset="0"/>
                <a:cs typeface="Calibri" panose="020F0502020204030204" pitchFamily="34" charset="0"/>
              </a:rPr>
              <a:t>, </a:t>
            </a:r>
            <a:r>
              <a:rPr lang="ar-EG" sz="1200" i="0" u="none" dirty="0">
                <a:solidFill>
                  <a:srgbClr val="333333"/>
                </a:solidFill>
                <a:latin typeface="Calibri" panose="020F0502020204030204" pitchFamily="34" charset="0"/>
                <a:ea typeface="Calibri" panose="020F0502020204030204" pitchFamily="34" charset="0"/>
                <a:cs typeface="Calibri" panose="020F0502020204030204" pitchFamily="34" charset="0"/>
              </a:rPr>
              <a:t>1</a:t>
            </a:r>
            <a:r>
              <a:rPr lang="ar-EG" sz="1200" i="0" u="none" dirty="0">
                <a:latin typeface="Calibri" panose="020F0502020204030204" pitchFamily="34" charset="0"/>
                <a:ea typeface="Calibri" panose="020F0502020204030204" pitchFamily="34" charset="0"/>
                <a:cs typeface="Times New Roman" panose="02020603050405020304" pitchFamily="18" charset="0"/>
              </a:rPr>
              <a:t>–22.</a:t>
            </a:r>
          </a:p>
          <a:p>
            <a:endParaRPr lang="en-US" sz="1200" i="0" baseline="0" dirty="0"/>
          </a:p>
          <a:p>
            <a:r>
              <a:rPr lang="en-US" sz="1200" i="0" dirty="0"/>
              <a:t>Miller, C. E., &amp; Wong, J. (1986). Coalition behavior: Effects of earned versus unearned resources. Organizational Behavior and Human Decision Processes, 38(</a:t>
            </a:r>
            <a:r>
              <a:rPr lang="ar-EG" sz="1200" i="0" dirty="0"/>
              <a:t>2), 257–277.</a:t>
            </a:r>
          </a:p>
          <a:p>
            <a:endParaRPr lang="en-US" sz="1200" i="0" baseline="0" dirty="0"/>
          </a:p>
          <a:p>
            <a:r>
              <a:rPr lang="en-US" sz="1200" i="0" dirty="0" err="1"/>
              <a:t>Murnighan</a:t>
            </a:r>
            <a:r>
              <a:rPr lang="en-US" sz="1200" i="0" dirty="0"/>
              <a:t>, J. K. (1991). The game of 4-3-2. In J. K. </a:t>
            </a:r>
            <a:r>
              <a:rPr lang="en-US" sz="1200" i="0" dirty="0" err="1"/>
              <a:t>Murnighan</a:t>
            </a:r>
            <a:r>
              <a:rPr lang="en-US" sz="1200" i="0" dirty="0"/>
              <a:t> (Ed.) The dynamics of bargaining games (pp. 129–139). Prentice-Hall.</a:t>
            </a:r>
          </a:p>
          <a:p>
            <a:endParaRPr lang="en-US" sz="1200" i="0" baseline="0" dirty="0"/>
          </a:p>
          <a:p>
            <a:pPr marL="0" marR="0" lvl="0" indent="0" algn="r" defTabSz="914400" rtl="1" eaLnBrk="1" fontAlgn="auto" latinLnBrk="0" hangingPunct="1">
              <a:lnSpc>
                <a:spcPct val="100000"/>
              </a:lnSpc>
              <a:spcBef>
                <a:spcPts val="0"/>
              </a:spcBef>
              <a:spcAft>
                <a:spcPts val="0"/>
              </a:spcAft>
              <a:buClrTx/>
              <a:buSzTx/>
              <a:buFontTx/>
              <a:buNone/>
              <a:tabLst/>
              <a:defRPr/>
            </a:pPr>
            <a:r>
              <a:rPr lang="en-US" sz="1200" i="0" u="none" dirty="0" err="1">
                <a:latin typeface="Calibri" panose="020F0502020204030204" pitchFamily="34" charset="0"/>
                <a:ea typeface="Calibri" panose="020F0502020204030204" pitchFamily="34" charset="0"/>
                <a:cs typeface="Calibri" panose="020F0502020204030204" pitchFamily="34" charset="0"/>
              </a:rPr>
              <a:t>Polzer</a:t>
            </a:r>
            <a:r>
              <a:rPr lang="en-US" sz="1200" i="0" u="none" dirty="0">
                <a:latin typeface="Calibri" panose="020F0502020204030204" pitchFamily="34" charset="0"/>
                <a:ea typeface="Calibri" panose="020F0502020204030204" pitchFamily="34" charset="0"/>
                <a:cs typeface="Calibri" panose="020F0502020204030204" pitchFamily="34" charset="0"/>
              </a:rPr>
              <a:t>, J., Mannix, E., &amp; Neale, M. (1998). Interest alignment and coalitions in multi-party negotiation. Academy of Management Journal, 41, </a:t>
            </a:r>
            <a:r>
              <a:rPr lang="ar-EG" sz="1200" i="0" u="none" dirty="0">
                <a:latin typeface="Calibri" panose="020F0502020204030204" pitchFamily="34" charset="0"/>
                <a:ea typeface="Calibri" panose="020F0502020204030204" pitchFamily="34" charset="0"/>
                <a:cs typeface="Calibri" panose="020F0502020204030204" pitchFamily="34" charset="0"/>
              </a:rPr>
              <a:t>42-54.</a:t>
            </a:r>
            <a:r>
              <a:rPr lang="en-US" sz="1200" i="0" u="none" dirty="0">
                <a:latin typeface="Calibri" panose="020F0502020204030204" pitchFamily="34" charset="0"/>
                <a:ea typeface="Calibri" panose="020F0502020204030204" pitchFamily="34" charset="0"/>
                <a:cs typeface="Calibri" panose="020F0502020204030204" pitchFamily="34" charset="0"/>
              </a:rPr>
              <a:t> </a:t>
            </a:r>
          </a:p>
          <a:p>
            <a:endParaRPr lang="en-US" sz="1200" i="0" baseline="0" dirty="0"/>
          </a:p>
          <a:p>
            <a:pPr marL="0" marR="0" lvl="0" indent="0" algn="r" defTabSz="914400" rtl="1" eaLnBrk="1" fontAlgn="auto" latinLnBrk="0" hangingPunct="1">
              <a:lnSpc>
                <a:spcPct val="100000"/>
              </a:lnSpc>
              <a:spcBef>
                <a:spcPts val="0"/>
              </a:spcBef>
              <a:spcAft>
                <a:spcPts val="0"/>
              </a:spcAft>
              <a:buClrTx/>
              <a:buSzTx/>
              <a:buFontTx/>
              <a:buNone/>
              <a:tabLst/>
              <a:defRPr/>
            </a:pPr>
            <a:r>
              <a:rPr lang="en-US" sz="1200" i="0" dirty="0" err="1"/>
              <a:t>Suesse</a:t>
            </a:r>
            <a:r>
              <a:rPr lang="en-US" sz="1200" i="0" dirty="0"/>
              <a:t>, J.M., &amp; Ibarra, H. (1997). Building Coalitions. Harvard Business School. </a:t>
            </a:r>
            <a:r>
              <a:rPr lang="ar-EG" sz="1200" i="0" dirty="0"/>
              <a:t>9-497-055.</a:t>
            </a:r>
            <a:r>
              <a:rPr lang="en-US" sz="1200" i="0" dirty="0"/>
              <a:t> </a:t>
            </a:r>
          </a:p>
          <a:p>
            <a:endParaRPr lang="en-US" sz="1200" i="0" baseline="0" dirty="0"/>
          </a:p>
          <a:p>
            <a:pPr marL="0" marR="0" lvl="0" indent="0" algn="r" defTabSz="914400" rtl="1" eaLnBrk="1" fontAlgn="auto" latinLnBrk="0" hangingPunct="1">
              <a:lnSpc>
                <a:spcPct val="100000"/>
              </a:lnSpc>
              <a:spcBef>
                <a:spcPts val="0"/>
              </a:spcBef>
              <a:spcAft>
                <a:spcPts val="0"/>
              </a:spcAft>
              <a:buClrTx/>
              <a:buSzTx/>
              <a:buFontTx/>
              <a:buNone/>
              <a:tabLst/>
              <a:defRPr/>
            </a:pPr>
            <a:r>
              <a:rPr lang="en-US" sz="1800" i="0" dirty="0" err="1">
                <a:latin typeface="Times New Roman" panose="02020603050405020304" pitchFamily="18" charset="0"/>
                <a:ea typeface="Times New Roman" panose="02020603050405020304" pitchFamily="18" charset="0"/>
              </a:rPr>
              <a:t>Swaab</a:t>
            </a:r>
            <a:r>
              <a:rPr lang="en-US" sz="1800" i="0" dirty="0">
                <a:latin typeface="Times New Roman" panose="02020603050405020304" pitchFamily="18" charset="0"/>
                <a:ea typeface="Times New Roman" panose="02020603050405020304" pitchFamily="18" charset="0"/>
              </a:rPr>
              <a:t>, R.I., Kern, M.C., </a:t>
            </a:r>
            <a:r>
              <a:rPr lang="en-US" sz="1800" i="0" dirty="0" err="1">
                <a:latin typeface="Times New Roman" panose="02020603050405020304" pitchFamily="18" charset="0"/>
                <a:ea typeface="Times New Roman" panose="02020603050405020304" pitchFamily="18" charset="0"/>
              </a:rPr>
              <a:t>Medvec</a:t>
            </a:r>
            <a:r>
              <a:rPr lang="en-US" sz="1800" i="0" dirty="0">
                <a:latin typeface="Times New Roman" panose="02020603050405020304" pitchFamily="18" charset="0"/>
                <a:ea typeface="Times New Roman" panose="02020603050405020304" pitchFamily="18" charset="0"/>
              </a:rPr>
              <a:t>, V., &amp; </a:t>
            </a:r>
            <a:r>
              <a:rPr lang="en-US" sz="1800" i="0" dirty="0" err="1">
                <a:latin typeface="Times New Roman" panose="02020603050405020304" pitchFamily="18" charset="0"/>
                <a:ea typeface="Times New Roman" panose="02020603050405020304" pitchFamily="18" charset="0"/>
              </a:rPr>
              <a:t>Diermeier</a:t>
            </a:r>
            <a:r>
              <a:rPr lang="en-US" sz="1800" i="0" dirty="0">
                <a:latin typeface="Times New Roman" panose="02020603050405020304" pitchFamily="18" charset="0"/>
                <a:ea typeface="Times New Roman" panose="02020603050405020304" pitchFamily="18" charset="0"/>
              </a:rPr>
              <a:t>, D. (2009). Who says what to whom? The impact of communication </a:t>
            </a:r>
            <a:r>
              <a:rPr lang="en-US" sz="1800" b="0" i="0" dirty="0">
                <a:latin typeface="Times New Roman" panose="02020603050405020304" pitchFamily="18" charset="0"/>
                <a:ea typeface="Times New Roman" panose="02020603050405020304" pitchFamily="18" charset="0"/>
              </a:rPr>
              <a:t>setting and channel on exclusion from multiparty negotiation agreements. Social Cognition, </a:t>
            </a:r>
            <a:r>
              <a:rPr lang="ar-EG" sz="1800" b="0" i="0" dirty="0">
                <a:latin typeface="Times New Roman" panose="02020603050405020304" pitchFamily="18" charset="0"/>
                <a:ea typeface="Times New Roman" panose="02020603050405020304" pitchFamily="18" charset="0"/>
              </a:rPr>
              <a:t>27, 381-397. </a:t>
            </a:r>
          </a:p>
          <a:p>
            <a:endParaRPr lang="en-US" sz="1200" i="0" baseline="0" dirty="0"/>
          </a:p>
          <a:p>
            <a:pPr marL="0" marR="0" lvl="0" indent="0" algn="r" defTabSz="914400" rtl="1" eaLnBrk="1" fontAlgn="auto" latinLnBrk="0" hangingPunct="1">
              <a:lnSpc>
                <a:spcPct val="100000"/>
              </a:lnSpc>
              <a:spcBef>
                <a:spcPts val="0"/>
              </a:spcBef>
              <a:spcAft>
                <a:spcPts val="0"/>
              </a:spcAft>
              <a:buClrTx/>
              <a:buSzTx/>
              <a:buFontTx/>
              <a:buNone/>
              <a:tabLst/>
              <a:defRPr/>
            </a:pPr>
            <a:r>
              <a:rPr lang="en-US" sz="1800" b="0" i="0" dirty="0" err="1">
                <a:latin typeface="Times New Roman" panose="02020603050405020304" pitchFamily="18" charset="0"/>
                <a:ea typeface="Times New Roman" panose="02020603050405020304" pitchFamily="18" charset="0"/>
              </a:rPr>
              <a:t>Swaab</a:t>
            </a:r>
            <a:r>
              <a:rPr lang="en-US" sz="1800" b="0" i="0" dirty="0">
                <a:latin typeface="Times New Roman" panose="02020603050405020304" pitchFamily="18" charset="0"/>
                <a:ea typeface="Times New Roman" panose="02020603050405020304" pitchFamily="18" charset="0"/>
              </a:rPr>
              <a:t>, R.I., </a:t>
            </a:r>
            <a:r>
              <a:rPr lang="en-US" sz="1800" b="0" i="0" dirty="0" err="1">
                <a:latin typeface="Times New Roman" panose="02020603050405020304" pitchFamily="18" charset="0"/>
                <a:ea typeface="Times New Roman" panose="02020603050405020304" pitchFamily="18" charset="0"/>
              </a:rPr>
              <a:t>Postmes</a:t>
            </a:r>
            <a:r>
              <a:rPr lang="en-US" sz="1800" b="0" i="0" dirty="0">
                <a:latin typeface="Times New Roman" panose="02020603050405020304" pitchFamily="18" charset="0"/>
                <a:ea typeface="Times New Roman" panose="02020603050405020304" pitchFamily="18" charset="0"/>
              </a:rPr>
              <a:t>, T., &amp; Spears, R. (2008). Identity formation in multiparty negotiations. British Journal of Social Psychology, 47, 167-187. </a:t>
            </a:r>
          </a:p>
          <a:p>
            <a:endParaRPr lang="en-US" sz="1200" i="0" baseline="0" dirty="0"/>
          </a:p>
          <a:p>
            <a:r>
              <a:rPr lang="en-US" sz="1200" i="0" dirty="0"/>
              <a:t>van </a:t>
            </a:r>
            <a:r>
              <a:rPr lang="en-US" sz="1200" i="0" dirty="0" err="1"/>
              <a:t>Beest</a:t>
            </a:r>
            <a:r>
              <a:rPr lang="en-US" sz="1200" i="0" dirty="0"/>
              <a:t>, I., </a:t>
            </a:r>
            <a:r>
              <a:rPr lang="en-US" sz="1200" i="0" dirty="0" err="1"/>
              <a:t>Steinel</a:t>
            </a:r>
            <a:r>
              <a:rPr lang="en-US" sz="1200" i="0" dirty="0"/>
              <a:t>, W., &amp; </a:t>
            </a:r>
            <a:r>
              <a:rPr lang="en-US" sz="1200" i="0" dirty="0" err="1"/>
              <a:t>Murnighan</a:t>
            </a:r>
            <a:r>
              <a:rPr lang="en-US" sz="1200" i="0" dirty="0"/>
              <a:t>, J. K. (2011). Honesty pays: On the benefits of having and disclosing information in coalition bargaining. Journal of Experimental Social Psychology, 47(4), 738–747. https://doi.org/10.1016/j.jesp.2011.02.013 </a:t>
            </a:r>
          </a:p>
          <a:p>
            <a:endParaRPr lang="en-US" sz="1200" i="0" dirty="0"/>
          </a:p>
          <a:p>
            <a:r>
              <a:rPr lang="en-US" sz="1200" i="0" dirty="0"/>
              <a:t>van </a:t>
            </a:r>
            <a:r>
              <a:rPr lang="en-US" sz="1200" i="0" dirty="0" err="1"/>
              <a:t>Beest</a:t>
            </a:r>
            <a:r>
              <a:rPr lang="en-US" sz="1200" i="0" dirty="0"/>
              <a:t>, I., van Dijk, E., &amp; Wilke, H. (2004). Resources and alternatives in coalition formation: The effects on payoff, self-serving </a:t>
            </a:r>
            <a:r>
              <a:rPr lang="en-US" sz="1200" i="0" dirty="0" err="1"/>
              <a:t>behaviour</a:t>
            </a:r>
            <a:r>
              <a:rPr lang="en-US" sz="1200" i="0" dirty="0"/>
              <a:t>, and bargaining length. European Journal of Social Psychology, 34(6), 713–728. https://doi.org/10.1002/ejsp.226</a:t>
            </a:r>
          </a:p>
          <a:p>
            <a:endParaRPr lang="en-US" sz="1200" i="0" baseline="0" dirty="0"/>
          </a:p>
          <a:p>
            <a:r>
              <a:rPr lang="en-US" sz="1200" i="0" dirty="0"/>
              <a:t>van </a:t>
            </a:r>
            <a:r>
              <a:rPr lang="en-US" sz="1200" i="0" dirty="0" err="1"/>
              <a:t>Beest</a:t>
            </a:r>
            <a:r>
              <a:rPr lang="en-US" sz="1200" i="0" dirty="0"/>
              <a:t>, I., van Dijk, E., &amp; Wilke, H. (2004). The interplay of self-interest and equity in coalition formation. European Journal of Social Psychology, 34(</a:t>
            </a:r>
            <a:r>
              <a:rPr lang="ar-EG" sz="1200" i="0" dirty="0"/>
              <a:t>5), 547–565. </a:t>
            </a:r>
            <a:r>
              <a:rPr lang="en-US" sz="1200" i="0" dirty="0"/>
              <a:t>https://doi. org/10.1002/ejsp.216 </a:t>
            </a:r>
          </a:p>
          <a:p>
            <a:endParaRPr lang="en-SG" sz="1200" i="0" dirty="0"/>
          </a:p>
          <a:p>
            <a:r>
              <a:rPr lang="en-US" sz="1200" i="0" dirty="0"/>
              <a:t>van </a:t>
            </a:r>
            <a:r>
              <a:rPr lang="en-US" sz="1200" i="0" dirty="0" err="1"/>
              <a:t>Beest</a:t>
            </a:r>
            <a:r>
              <a:rPr lang="en-US" sz="1200" i="0" dirty="0"/>
              <a:t>, I., Wilke, H., &amp; van Dijk, E. (2003). The excluded player in coalition formation. Personality &amp; Social Psychology Bulletin, 29(</a:t>
            </a:r>
            <a:r>
              <a:rPr lang="ar-EG" sz="1200" i="0" dirty="0"/>
              <a:t>2), 237–247. </a:t>
            </a:r>
            <a:r>
              <a:rPr lang="en-US" sz="1200" i="0" dirty="0"/>
              <a:t>https://doi.org/10.1177/0146167202239049 </a:t>
            </a:r>
          </a:p>
          <a:p>
            <a:endParaRPr lang="en-US" sz="1200" i="0" baseline="0" dirty="0"/>
          </a:p>
          <a:p>
            <a:pPr marL="0" marR="0" lvl="0" indent="0" algn="r" defTabSz="914400" rtl="1" eaLnBrk="1" fontAlgn="auto" latinLnBrk="0" hangingPunct="1">
              <a:lnSpc>
                <a:spcPct val="100000"/>
              </a:lnSpc>
              <a:spcBef>
                <a:spcPts val="0"/>
              </a:spcBef>
              <a:spcAft>
                <a:spcPts val="0"/>
              </a:spcAft>
              <a:buClrTx/>
              <a:buSzTx/>
              <a:buFontTx/>
              <a:buNone/>
              <a:tabLst/>
              <a:defRPr/>
            </a:pPr>
            <a:r>
              <a:rPr lang="en-US" sz="1200" i="0" u="none" dirty="0">
                <a:latin typeface="Calibri" panose="020F0502020204030204" pitchFamily="34" charset="0"/>
                <a:ea typeface="Calibri" panose="020F0502020204030204" pitchFamily="34" charset="0"/>
                <a:cs typeface="Calibri" panose="020F0502020204030204" pitchFamily="34" charset="0"/>
              </a:rPr>
              <a:t>Van </a:t>
            </a:r>
            <a:r>
              <a:rPr lang="en-US" sz="1200" i="0" u="none" dirty="0" err="1">
                <a:latin typeface="Calibri" panose="020F0502020204030204" pitchFamily="34" charset="0"/>
                <a:ea typeface="Calibri" panose="020F0502020204030204" pitchFamily="34" charset="0"/>
                <a:cs typeface="Calibri" panose="020F0502020204030204" pitchFamily="34" charset="0"/>
              </a:rPr>
              <a:t>Beest</a:t>
            </a:r>
            <a:r>
              <a:rPr lang="en-US" sz="1200" i="0" u="none" dirty="0">
                <a:latin typeface="Calibri" panose="020F0502020204030204" pitchFamily="34" charset="0"/>
                <a:ea typeface="Calibri" panose="020F0502020204030204" pitchFamily="34" charset="0"/>
                <a:cs typeface="Calibri" panose="020F0502020204030204" pitchFamily="34" charset="0"/>
              </a:rPr>
              <a:t>, I., Van </a:t>
            </a:r>
            <a:r>
              <a:rPr lang="en-US" sz="1200" i="0" u="none" dirty="0" err="1">
                <a:latin typeface="Calibri" panose="020F0502020204030204" pitchFamily="34" charset="0"/>
                <a:ea typeface="Calibri" panose="020F0502020204030204" pitchFamily="34" charset="0"/>
                <a:cs typeface="Calibri" panose="020F0502020204030204" pitchFamily="34" charset="0"/>
              </a:rPr>
              <a:t>Kleef</a:t>
            </a:r>
            <a:r>
              <a:rPr lang="en-US" sz="1200" i="0" u="none" dirty="0">
                <a:latin typeface="Calibri" panose="020F0502020204030204" pitchFamily="34" charset="0"/>
                <a:ea typeface="Calibri" panose="020F0502020204030204" pitchFamily="34" charset="0"/>
                <a:cs typeface="Calibri" panose="020F0502020204030204" pitchFamily="34" charset="0"/>
              </a:rPr>
              <a:t>, G. A., &amp; Van Dijk, E. (2008). Get angry, get out: The interpersonal effects of anger communication in multiparty negotiation. Journal of Experimental Social Psychology, 44, </a:t>
            </a:r>
            <a:r>
              <a:rPr lang="ar-EG" sz="1200" i="0" u="none" dirty="0">
                <a:latin typeface="Calibri" panose="020F0502020204030204" pitchFamily="34" charset="0"/>
                <a:ea typeface="Calibri" panose="020F0502020204030204" pitchFamily="34" charset="0"/>
                <a:cs typeface="Calibri" panose="020F0502020204030204" pitchFamily="34" charset="0"/>
              </a:rPr>
              <a:t>993-1002.</a:t>
            </a:r>
          </a:p>
          <a:p>
            <a:endParaRPr lang="en-US" sz="1200" i="0" baseline="0" dirty="0"/>
          </a:p>
          <a:p>
            <a:r>
              <a:rPr lang="en-US" sz="1200" i="0" dirty="0" err="1"/>
              <a:t>Vinacke</a:t>
            </a:r>
            <a:r>
              <a:rPr lang="en-US" sz="1200" i="0" dirty="0"/>
              <a:t>, W. E., &amp; </a:t>
            </a:r>
            <a:r>
              <a:rPr lang="en-US" sz="1200" i="0" dirty="0" err="1"/>
              <a:t>Arkoff</a:t>
            </a:r>
            <a:r>
              <a:rPr lang="en-US" sz="1200" i="0" dirty="0"/>
              <a:t>, A. (1957). An experimental study of coalitions in the triad. American Sociological Review, 22(</a:t>
            </a:r>
            <a:r>
              <a:rPr lang="ar-EG" sz="1200" i="0" dirty="0"/>
              <a:t>4), 406–414. </a:t>
            </a:r>
            <a:r>
              <a:rPr lang="en-US" sz="1200" i="0" dirty="0"/>
              <a:t>https://doi.org/10.2307/2089158 </a:t>
            </a:r>
          </a:p>
          <a:p>
            <a:endParaRPr lang="en-US" sz="1200" i="0" dirty="0"/>
          </a:p>
          <a:p>
            <a:r>
              <a:rPr lang="en-US" sz="1200" i="0" dirty="0" err="1"/>
              <a:t>Vinacke</a:t>
            </a:r>
            <a:r>
              <a:rPr lang="en-US" sz="1200" i="0" dirty="0"/>
              <a:t>, W. E., Crowell, D. C., Dien, D., &amp; Young, V. (1964). The effect of information about strategy on a three-person game. Behavioral Science, 11(</a:t>
            </a:r>
            <a:r>
              <a:rPr lang="ar-EG" sz="1200" i="0" dirty="0"/>
              <a:t>3), 180–189. </a:t>
            </a:r>
            <a:r>
              <a:rPr lang="en-US" sz="1200" i="0" dirty="0"/>
              <a:t>https://doi.org/https://doi. org/10.1002/bs.3830110305</a:t>
            </a:r>
          </a:p>
          <a:p>
            <a:endParaRPr lang="en-US" sz="1200" i="0" baseline="0" dirty="0"/>
          </a:p>
          <a:p>
            <a:r>
              <a:rPr lang="en-US" sz="1200" i="0" dirty="0"/>
              <a:t>Warwick, P. V. (1996). Coalition government membership in West European parliamentary democracies. British Journal of Political Science, 26(</a:t>
            </a:r>
            <a:r>
              <a:rPr lang="ar-EG" sz="1200" i="0" dirty="0"/>
              <a:t>4), 471–499. </a:t>
            </a:r>
            <a:r>
              <a:rPr lang="en-US" sz="1200" i="0" dirty="0"/>
              <a:t>https://doi.org/10.1017/ S0007123400007572</a:t>
            </a:r>
          </a:p>
          <a:p>
            <a:endParaRPr lang="en-US" sz="1200" i="0" baseline="0" dirty="0"/>
          </a:p>
          <a:p>
            <a:r>
              <a:rPr lang="en-US" sz="1200" i="0" dirty="0"/>
              <a:t>Wilke, H., &amp; Mulder, M. (1971). Coalition formation on the gameboard. European Journal of Social Psychology, 1(</a:t>
            </a:r>
            <a:r>
              <a:rPr lang="ar-EG" sz="1200" i="0" dirty="0"/>
              <a:t>3), 339–355. </a:t>
            </a:r>
            <a:r>
              <a:rPr lang="en-US" sz="1200" i="0" dirty="0"/>
              <a:t>https://doi.org/10.1002/ejsp.2420010305 </a:t>
            </a:r>
          </a:p>
          <a:p>
            <a:endParaRPr lang="en-SG" sz="1200" i="0" dirty="0"/>
          </a:p>
          <a:p>
            <a:r>
              <a:rPr lang="en-US" sz="1200" i="0" dirty="0"/>
              <a:t>Wilke, H., &amp; Mulder, M. (1974). A comparison of rotation versus non-rotation in coalition formation experiments. European Journal of Social Psychology, 4(</a:t>
            </a:r>
            <a:r>
              <a:rPr lang="ar-EG" sz="1200" i="0" dirty="0"/>
              <a:t>1), 99–102. </a:t>
            </a:r>
            <a:r>
              <a:rPr lang="en-US" sz="1200" i="0" dirty="0"/>
              <a:t>https://doi.org/ 10.1002/ejsp.2420040109</a:t>
            </a:r>
          </a:p>
          <a:p>
            <a:endParaRPr lang="en-SG" i="0" dirty="0"/>
          </a:p>
          <a:p>
            <a:endParaRPr lang="en-US" i="0" dirty="0"/>
          </a:p>
        </p:txBody>
      </p:sp>
      <p:sp>
        <p:nvSpPr>
          <p:cNvPr id="4" name="Slide Number Placeholder 3"/>
          <p:cNvSpPr>
            <a:spLocks noGrp="1"/>
          </p:cNvSpPr>
          <p:nvPr>
            <p:ph type="sldNum" sz="quarter" idx="10"/>
          </p:nvPr>
        </p:nvSpPr>
        <p:spPr/>
        <p:txBody>
          <a:bodyPr/>
          <a:lstStyle/>
          <a:p>
            <a:fld id="{9BE1DD1D-0BD5-4E4F-ABDD-53ED947792F1}" type="slidenum">
              <a:rPr lang="en-US" smtClean="0"/>
              <a:t>10</a:t>
            </a:fld>
            <a:endParaRPr lang="en-US"/>
          </a:p>
        </p:txBody>
      </p:sp>
    </p:spTree>
    <p:extLst>
      <p:ext uri="{BB962C8B-B14F-4D97-AF65-F5344CB8AC3E}">
        <p14:creationId xmlns:p14="http://schemas.microsoft.com/office/powerpoint/2010/main" val="40710883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EG" b="0"/>
              <a:t>يبدو هذا كله انتهازيًا للغاية.</a:t>
            </a:r>
            <a:r>
              <a:rPr lang="en-US" b="0"/>
              <a:t> </a:t>
            </a:r>
            <a:r>
              <a:rPr lang="ar-EG" sz="1200" b="0"/>
              <a:t>كيف يمكننا التفاوض لتحقيق ربح متبادل للجميع في المواقف متعددة الأطراف؟</a:t>
            </a:r>
          </a:p>
          <a:p>
            <a:endParaRPr lang="en-US" dirty="0"/>
          </a:p>
        </p:txBody>
      </p:sp>
      <p:sp>
        <p:nvSpPr>
          <p:cNvPr id="4" name="Slide Number Placeholder 3"/>
          <p:cNvSpPr>
            <a:spLocks noGrp="1"/>
          </p:cNvSpPr>
          <p:nvPr>
            <p:ph type="sldNum" sz="quarter" idx="10"/>
          </p:nvPr>
        </p:nvSpPr>
        <p:spPr/>
        <p:txBody>
          <a:bodyPr/>
          <a:lstStyle/>
          <a:p>
            <a:fld id="{9BE1DD1D-0BD5-4E4F-ABDD-53ED947792F1}" type="slidenum">
              <a:rPr lang="en-US" smtClean="0"/>
              <a:t>11</a:t>
            </a:fld>
            <a:endParaRPr lang="en-US"/>
          </a:p>
        </p:txBody>
      </p:sp>
    </p:spTree>
    <p:extLst>
      <p:ext uri="{BB962C8B-B14F-4D97-AF65-F5344CB8AC3E}">
        <p14:creationId xmlns:p14="http://schemas.microsoft.com/office/powerpoint/2010/main" val="31867110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EG" sz="2400" dirty="0"/>
              <a:t>هناك دائمًا ثلاث مفاوضات تجري بالتوازي:</a:t>
            </a:r>
            <a:r>
              <a:rPr lang="en-US" sz="2400" dirty="0"/>
              <a:t> </a:t>
            </a:r>
          </a:p>
          <a:p>
            <a:pPr lvl="1">
              <a:buFont typeface="Arial" panose="020B0604020202020204" pitchFamily="34" charset="0"/>
              <a:buChar char="•"/>
            </a:pPr>
            <a:r>
              <a:rPr lang="ar-EG" sz="2400" dirty="0"/>
              <a:t>الجوهر:</a:t>
            </a:r>
            <a:r>
              <a:rPr lang="en-US" sz="2400" dirty="0"/>
              <a:t> </a:t>
            </a:r>
            <a:r>
              <a:rPr lang="ar-EG" sz="2400" dirty="0"/>
              <a:t>ما الهدف النهائي للصفقة؟</a:t>
            </a:r>
          </a:p>
          <a:p>
            <a:pPr lvl="1">
              <a:buFont typeface="Arial" panose="020B0604020202020204" pitchFamily="34" charset="0"/>
              <a:buChar char="•"/>
            </a:pPr>
            <a:r>
              <a:rPr lang="ar-EG" sz="2400" dirty="0"/>
              <a:t>العلاقات:</a:t>
            </a:r>
            <a:r>
              <a:rPr lang="en-US" sz="2400" dirty="0"/>
              <a:t> </a:t>
            </a:r>
            <a:r>
              <a:rPr lang="ar-EG" sz="2400" dirty="0"/>
              <a:t>كيف نشعر تجاه بعضنا البعض؟</a:t>
            </a:r>
          </a:p>
          <a:p>
            <a:pPr lvl="1">
              <a:buFont typeface="Arial" panose="020B0604020202020204" pitchFamily="34" charset="0"/>
              <a:buChar char="•"/>
            </a:pPr>
            <a:r>
              <a:rPr lang="ar-EG" sz="2400" dirty="0"/>
              <a:t>التواصل:</a:t>
            </a:r>
            <a:r>
              <a:rPr lang="en-US" sz="2400" dirty="0"/>
              <a:t> </a:t>
            </a:r>
            <a:r>
              <a:rPr lang="ar-EG" sz="2400" dirty="0"/>
              <a:t>من خلال أي عملية سنتفاوض؟</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r" defTabSz="914400" rtl="1" eaLnBrk="1" fontAlgn="auto" latinLnBrk="0" hangingPunct="1">
              <a:lnSpc>
                <a:spcPct val="100000"/>
              </a:lnSpc>
              <a:spcBef>
                <a:spcPts val="0"/>
              </a:spcBef>
              <a:spcAft>
                <a:spcPts val="0"/>
              </a:spcAft>
              <a:buClrTx/>
              <a:buSzTx/>
              <a:buFontTx/>
              <a:buNone/>
              <a:tabLst/>
              <a:defRPr/>
            </a:pPr>
            <a:r>
              <a:rPr lang="ar-EG" b="0" dirty="0"/>
              <a:t>في </a:t>
            </a:r>
            <a:r>
              <a:rPr lang="ar-EG" b="0" baseline="0" dirty="0"/>
              <a:t>المواقف التي تضم عدة أطراف، </a:t>
            </a:r>
            <a:r>
              <a:rPr lang="ar-EG" b="0" dirty="0"/>
              <a:t>يتعين عليك إدارة العلاقات لتجنب التحالفات العدائية.</a:t>
            </a:r>
            <a:r>
              <a:rPr lang="en-US" b="0" dirty="0"/>
              <a:t> </a:t>
            </a:r>
            <a:r>
              <a:rPr lang="ar-EG" b="0" dirty="0"/>
              <a:t>وتصبح </a:t>
            </a:r>
            <a:r>
              <a:rPr lang="ar-EG" sz="1200" dirty="0"/>
              <a:t>عملية الاتصال ذات أهمية قصوى</a:t>
            </a:r>
            <a:r>
              <a:rPr lang="en-US" sz="1200" dirty="0"/>
              <a:t> </a:t>
            </a:r>
            <a:r>
              <a:rPr lang="ar-EG" sz="1200" dirty="0"/>
              <a:t>يجب عليك</a:t>
            </a:r>
            <a:r>
              <a:rPr lang="ar-EG" sz="1200" baseline="0" dirty="0"/>
              <a:t> تحديد جدول الأعمال بشكل استباقي وتسهيل المناقشة لتحريك عقلية المجموعة من </a:t>
            </a:r>
            <a:r>
              <a:rPr lang="ar-EG" b="0" dirty="0"/>
              <a:t>عقلية التحالف إلى عقلية بناء الإجماع، ومن الفوز والخسارة إلى الربح المتبادل.</a:t>
            </a:r>
            <a:r>
              <a:rPr lang="en-US" b="0" baseline="0" dirty="0"/>
              <a:t> </a:t>
            </a:r>
          </a:p>
          <a:p>
            <a:endParaRPr lang="en-SG" dirty="0"/>
          </a:p>
          <a:p>
            <a:r>
              <a:rPr lang="ar-EG" dirty="0"/>
              <a:t>المراجع الخاصة بشأن المفاوضات الثلاث:</a:t>
            </a:r>
          </a:p>
          <a:p>
            <a:endParaRPr lang="en-SG" dirty="0"/>
          </a:p>
          <a:p>
            <a:r>
              <a:rPr lang="en-US" sz="1200" dirty="0" err="1">
                <a:solidFill>
                  <a:srgbClr val="000000"/>
                </a:solidFill>
                <a:latin typeface="Times New Roman" panose="02020603050405020304" pitchFamily="18" charset="0"/>
                <a:ea typeface="Times New Roman" panose="02020603050405020304" pitchFamily="18" charset="0"/>
              </a:rPr>
              <a:t>Falcão</a:t>
            </a:r>
            <a:r>
              <a:rPr lang="en-US" sz="1200" dirty="0">
                <a:solidFill>
                  <a:srgbClr val="000000"/>
                </a:solidFill>
                <a:latin typeface="Times New Roman" panose="02020603050405020304" pitchFamily="18" charset="0"/>
                <a:ea typeface="Times New Roman" panose="02020603050405020304" pitchFamily="18" charset="0"/>
              </a:rPr>
              <a:t>, H. (2010). </a:t>
            </a:r>
            <a:r>
              <a:rPr lang="en-US" sz="1200" i="1" dirty="0">
                <a:solidFill>
                  <a:srgbClr val="000000"/>
                </a:solidFill>
                <a:latin typeface="Times New Roman" panose="02020603050405020304" pitchFamily="18" charset="0"/>
                <a:ea typeface="Times New Roman" panose="02020603050405020304" pitchFamily="18" charset="0"/>
              </a:rPr>
              <a:t>Value Negotiation: How to Finally Get the Win- Win Right. </a:t>
            </a:r>
            <a:r>
              <a:rPr lang="en-US" sz="1200" dirty="0">
                <a:solidFill>
                  <a:srgbClr val="000000"/>
                </a:solidFill>
                <a:latin typeface="Times New Roman" panose="02020603050405020304" pitchFamily="18" charset="0"/>
                <a:ea typeface="Times New Roman" panose="02020603050405020304" pitchFamily="18" charset="0"/>
              </a:rPr>
              <a:t>Singapore: Prentice Hall. </a:t>
            </a:r>
          </a:p>
          <a:p>
            <a:endParaRPr lang="en-SG" dirty="0"/>
          </a:p>
          <a:p>
            <a:r>
              <a:rPr lang="ar-EG" dirty="0"/>
              <a:t>المراجع المتعلقة بالقنوات الجانبية في المفاوضات المتعددة الأطراف:</a:t>
            </a:r>
          </a:p>
          <a:p>
            <a:endParaRPr lang="en-US" sz="1200" baseline="0" dirty="0"/>
          </a:p>
          <a:p>
            <a:pPr marL="0" marR="0">
              <a:lnSpc>
                <a:spcPct val="107000"/>
              </a:lnSpc>
              <a:spcBef>
                <a:spcPts val="0"/>
              </a:spcBef>
              <a:spcAft>
                <a:spcPts val="0"/>
              </a:spcAft>
            </a:pPr>
            <a:r>
              <a:rPr lang="en-US" sz="1200" dirty="0" err="1">
                <a:latin typeface="Calibri" panose="020F0502020204030204" pitchFamily="34" charset="0"/>
                <a:ea typeface="Calibri" panose="020F0502020204030204" pitchFamily="34" charset="0"/>
                <a:cs typeface="Arial" panose="020B0604020202020204" pitchFamily="34" charset="0"/>
              </a:rPr>
              <a:t>Swaab</a:t>
            </a:r>
            <a:r>
              <a:rPr lang="en-US" sz="1200" dirty="0">
                <a:latin typeface="Calibri" panose="020F0502020204030204" pitchFamily="34" charset="0"/>
                <a:ea typeface="Calibri" panose="020F0502020204030204" pitchFamily="34" charset="0"/>
                <a:cs typeface="Arial" panose="020B0604020202020204" pitchFamily="34" charset="0"/>
              </a:rPr>
              <a:t>, R.I., Phillips, K.W.P., </a:t>
            </a:r>
            <a:r>
              <a:rPr lang="en-US" sz="1200" dirty="0" err="1">
                <a:latin typeface="Calibri" panose="020F0502020204030204" pitchFamily="34" charset="0"/>
                <a:ea typeface="Calibri" panose="020F0502020204030204" pitchFamily="34" charset="0"/>
                <a:cs typeface="Arial" panose="020B0604020202020204" pitchFamily="34" charset="0"/>
              </a:rPr>
              <a:t>Diermeier</a:t>
            </a:r>
            <a:r>
              <a:rPr lang="en-US" sz="1200" dirty="0">
                <a:latin typeface="Calibri" panose="020F0502020204030204" pitchFamily="34" charset="0"/>
                <a:ea typeface="Calibri" panose="020F0502020204030204" pitchFamily="34" charset="0"/>
                <a:cs typeface="Arial" panose="020B0604020202020204" pitchFamily="34" charset="0"/>
              </a:rPr>
              <a:t>, D., &amp; </a:t>
            </a:r>
            <a:r>
              <a:rPr lang="en-US" sz="1200" dirty="0" err="1">
                <a:latin typeface="Calibri" panose="020F0502020204030204" pitchFamily="34" charset="0"/>
                <a:ea typeface="Calibri" panose="020F0502020204030204" pitchFamily="34" charset="0"/>
                <a:cs typeface="Arial" panose="020B0604020202020204" pitchFamily="34" charset="0"/>
              </a:rPr>
              <a:t>Medvec</a:t>
            </a:r>
            <a:r>
              <a:rPr lang="en-US" sz="1200" dirty="0">
                <a:latin typeface="Calibri" panose="020F0502020204030204" pitchFamily="34" charset="0"/>
                <a:ea typeface="Calibri" panose="020F0502020204030204" pitchFamily="34" charset="0"/>
                <a:cs typeface="Arial" panose="020B0604020202020204" pitchFamily="34" charset="0"/>
              </a:rPr>
              <a:t>, V. (2008). The pros and cons of dyadic side conversations in small groups: The impact of group norms and task type. </a:t>
            </a:r>
            <a:r>
              <a:rPr lang="en-US" sz="1200" i="1" dirty="0">
                <a:latin typeface="Calibri" panose="020F0502020204030204" pitchFamily="34" charset="0"/>
                <a:ea typeface="Calibri" panose="020F0502020204030204" pitchFamily="34" charset="0"/>
                <a:cs typeface="Arial" panose="020B0604020202020204" pitchFamily="34" charset="0"/>
              </a:rPr>
              <a:t>Small Group Research, 39,</a:t>
            </a:r>
            <a:r>
              <a:rPr lang="en-US" sz="1200" dirty="0">
                <a:latin typeface="Calibri" panose="020F0502020204030204" pitchFamily="34" charset="0"/>
                <a:ea typeface="Calibri" panose="020F0502020204030204" pitchFamily="34" charset="0"/>
                <a:cs typeface="Arial" panose="020B0604020202020204" pitchFamily="34" charset="0"/>
              </a:rPr>
              <a:t> </a:t>
            </a:r>
            <a:r>
              <a:rPr lang="ar-EG" sz="1200" dirty="0">
                <a:latin typeface="Calibri" panose="020F0502020204030204" pitchFamily="34" charset="0"/>
                <a:ea typeface="Calibri" panose="020F0502020204030204" pitchFamily="34" charset="0"/>
                <a:cs typeface="Arial" panose="020B0604020202020204" pitchFamily="34" charset="0"/>
              </a:rPr>
              <a:t>372-390.</a:t>
            </a:r>
          </a:p>
          <a:p>
            <a:endParaRPr lang="en-US" sz="1000" baseline="0" dirty="0"/>
          </a:p>
          <a:p>
            <a:pPr marL="0" marR="0" lvl="0" indent="0" algn="r" defTabSz="914400" rtl="1" eaLnBrk="1" fontAlgn="auto" latinLnBrk="0" hangingPunct="1">
              <a:lnSpc>
                <a:spcPct val="100000"/>
              </a:lnSpc>
              <a:spcBef>
                <a:spcPts val="0"/>
              </a:spcBef>
              <a:spcAft>
                <a:spcPts val="0"/>
              </a:spcAft>
              <a:buClrTx/>
              <a:buSzTx/>
              <a:buFontTx/>
              <a:buNone/>
              <a:tabLst/>
              <a:defRPr/>
            </a:pPr>
            <a:r>
              <a:rPr lang="en-US" sz="1200" dirty="0" err="1">
                <a:latin typeface="Times New Roman" panose="02020603050405020304" pitchFamily="18" charset="0"/>
                <a:ea typeface="Times New Roman" panose="02020603050405020304" pitchFamily="18" charset="0"/>
              </a:rPr>
              <a:t>Swaab</a:t>
            </a:r>
            <a:r>
              <a:rPr lang="en-US" sz="1200" dirty="0">
                <a:latin typeface="Times New Roman" panose="02020603050405020304" pitchFamily="18" charset="0"/>
                <a:ea typeface="Times New Roman" panose="02020603050405020304" pitchFamily="18" charset="0"/>
              </a:rPr>
              <a:t>, R.I., Kern, M.C., </a:t>
            </a:r>
            <a:r>
              <a:rPr lang="en-US" sz="1200" dirty="0" err="1">
                <a:latin typeface="Times New Roman" panose="02020603050405020304" pitchFamily="18" charset="0"/>
                <a:ea typeface="Times New Roman" panose="02020603050405020304" pitchFamily="18" charset="0"/>
              </a:rPr>
              <a:t>Medvec</a:t>
            </a:r>
            <a:r>
              <a:rPr lang="en-US" sz="1200" dirty="0">
                <a:latin typeface="Times New Roman" panose="02020603050405020304" pitchFamily="18" charset="0"/>
                <a:ea typeface="Times New Roman" panose="02020603050405020304" pitchFamily="18" charset="0"/>
              </a:rPr>
              <a:t>, V., &amp; </a:t>
            </a:r>
            <a:r>
              <a:rPr lang="en-US" sz="1200" dirty="0" err="1">
                <a:latin typeface="Times New Roman" panose="02020603050405020304" pitchFamily="18" charset="0"/>
                <a:ea typeface="Times New Roman" panose="02020603050405020304" pitchFamily="18" charset="0"/>
              </a:rPr>
              <a:t>Diermeier</a:t>
            </a:r>
            <a:r>
              <a:rPr lang="en-US" sz="1200" dirty="0">
                <a:latin typeface="Times New Roman" panose="02020603050405020304" pitchFamily="18" charset="0"/>
                <a:ea typeface="Times New Roman" panose="02020603050405020304" pitchFamily="18" charset="0"/>
              </a:rPr>
              <a:t>, D. (2009). Who says what to whom? The impact of communication </a:t>
            </a:r>
            <a:r>
              <a:rPr lang="en-US" sz="1200" b="0" dirty="0">
                <a:latin typeface="Times New Roman" panose="02020603050405020304" pitchFamily="18" charset="0"/>
                <a:ea typeface="Times New Roman" panose="02020603050405020304" pitchFamily="18" charset="0"/>
              </a:rPr>
              <a:t>setting and channel on exclusion from multiparty negotiation agreements. </a:t>
            </a:r>
            <a:r>
              <a:rPr lang="en-US" sz="1200" b="0" i="1" dirty="0">
                <a:latin typeface="Times New Roman" panose="02020603050405020304" pitchFamily="18" charset="0"/>
                <a:ea typeface="Times New Roman" panose="02020603050405020304" pitchFamily="18" charset="0"/>
              </a:rPr>
              <a:t>Social Cognition</a:t>
            </a:r>
            <a:r>
              <a:rPr lang="en-US" sz="1200" b="0" dirty="0">
                <a:latin typeface="Times New Roman" panose="02020603050405020304" pitchFamily="18" charset="0"/>
                <a:ea typeface="Times New Roman" panose="02020603050405020304" pitchFamily="18" charset="0"/>
              </a:rPr>
              <a:t>, </a:t>
            </a:r>
            <a:r>
              <a:rPr lang="ar-EG" sz="1200" b="0" dirty="0">
                <a:latin typeface="Times New Roman" panose="02020603050405020304" pitchFamily="18" charset="0"/>
                <a:ea typeface="Times New Roman" panose="02020603050405020304" pitchFamily="18" charset="0"/>
              </a:rPr>
              <a:t>27, 381-397. </a:t>
            </a:r>
          </a:p>
          <a:p>
            <a:endParaRPr lang="en-US" dirty="0"/>
          </a:p>
          <a:p>
            <a:endParaRPr lang="en-US" dirty="0"/>
          </a:p>
        </p:txBody>
      </p:sp>
      <p:sp>
        <p:nvSpPr>
          <p:cNvPr id="4" name="Slide Number Placeholder 3"/>
          <p:cNvSpPr>
            <a:spLocks noGrp="1"/>
          </p:cNvSpPr>
          <p:nvPr>
            <p:ph type="sldNum" sz="quarter" idx="10"/>
          </p:nvPr>
        </p:nvSpPr>
        <p:spPr/>
        <p:txBody>
          <a:bodyPr/>
          <a:lstStyle/>
          <a:p>
            <a:fld id="{9BE1DD1D-0BD5-4E4F-ABDD-53ED947792F1}" type="slidenum">
              <a:rPr lang="en-US" smtClean="0"/>
              <a:t>12</a:t>
            </a:fld>
            <a:endParaRPr lang="en-US"/>
          </a:p>
        </p:txBody>
      </p:sp>
    </p:spTree>
    <p:extLst>
      <p:ext uri="{BB962C8B-B14F-4D97-AF65-F5344CB8AC3E}">
        <p14:creationId xmlns:p14="http://schemas.microsoft.com/office/powerpoint/2010/main" val="18338078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bwMode="auto">
          <a:xfrm>
            <a:off x="1141413" y="684213"/>
            <a:ext cx="4575175" cy="34305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Rectangle 3"/>
          <p:cNvSpPr>
            <a:spLocks noGrp="1" noChangeArrowheads="1"/>
          </p:cNvSpPr>
          <p:nvPr>
            <p:ph type="body" idx="1"/>
          </p:nvPr>
        </p:nvSpPr>
        <p:spPr>
          <a:xfrm>
            <a:off x="914400" y="4343400"/>
            <a:ext cx="5029200" cy="4116388"/>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r>
              <a:rPr lang="ar-EG" sz="2400" i="0" baseline="0" dirty="0">
                <a:solidFill>
                  <a:schemeClr val="tx1"/>
                </a:solidFill>
                <a:latin typeface="+mn-lt"/>
                <a:ea typeface="+mn-ea"/>
                <a:cs typeface="+mn-cs"/>
              </a:rPr>
              <a:t>إذن ما البدائل المتاحة </a:t>
            </a:r>
            <a:r>
              <a:rPr lang="ar-EG" sz="2400" i="0" baseline="0" dirty="0" err="1">
                <a:solidFill>
                  <a:schemeClr val="tx1"/>
                </a:solidFill>
                <a:latin typeface="+mn-lt"/>
                <a:ea typeface="+mn-ea"/>
                <a:cs typeface="+mn-cs"/>
              </a:rPr>
              <a:t>للاستوديوهات</a:t>
            </a:r>
            <a:r>
              <a:rPr lang="ar-EG" sz="2400" i="0" baseline="0" dirty="0">
                <a:solidFill>
                  <a:schemeClr val="tx1"/>
                </a:solidFill>
                <a:latin typeface="+mn-lt"/>
                <a:ea typeface="+mn-ea"/>
                <a:cs typeface="+mn-cs"/>
              </a:rPr>
              <a:t> الثلاثة؟</a:t>
            </a:r>
            <a:r>
              <a:rPr lang="en-US" sz="2400" i="0" baseline="0" dirty="0">
                <a:solidFill>
                  <a:schemeClr val="tx1"/>
                </a:solidFill>
                <a:latin typeface="+mn-lt"/>
                <a:ea typeface="+mn-ea"/>
                <a:cs typeface="+mn-cs"/>
              </a:rPr>
              <a:t> </a:t>
            </a:r>
            <a:r>
              <a:rPr lang="ar-EG" sz="2400" i="0" baseline="0" dirty="0">
                <a:solidFill>
                  <a:schemeClr val="tx1"/>
                </a:solidFill>
                <a:latin typeface="+mn-lt"/>
                <a:ea typeface="+mn-ea"/>
                <a:cs typeface="+mn-cs"/>
              </a:rPr>
              <a:t>[يجيب الطلاب].</a:t>
            </a:r>
            <a:r>
              <a:rPr lang="en-US" sz="2400" i="0" baseline="0" dirty="0">
                <a:solidFill>
                  <a:schemeClr val="tx1"/>
                </a:solidFill>
                <a:latin typeface="+mn-lt"/>
                <a:ea typeface="+mn-ea"/>
                <a:cs typeface="+mn-cs"/>
              </a:rPr>
              <a:t> </a:t>
            </a:r>
          </a:p>
          <a:p>
            <a:endParaRPr lang="en-US" sz="2400" i="0" dirty="0"/>
          </a:p>
        </p:txBody>
      </p:sp>
    </p:spTree>
    <p:extLst>
      <p:ext uri="{BB962C8B-B14F-4D97-AF65-F5344CB8AC3E}">
        <p14:creationId xmlns:p14="http://schemas.microsoft.com/office/powerpoint/2010/main" val="39628932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bwMode="auto">
          <a:xfrm>
            <a:off x="1141413" y="684213"/>
            <a:ext cx="4575175" cy="34305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Rectangle 3"/>
          <p:cNvSpPr>
            <a:spLocks noGrp="1" noChangeArrowheads="1"/>
          </p:cNvSpPr>
          <p:nvPr>
            <p:ph type="body" idx="1"/>
          </p:nvPr>
        </p:nvSpPr>
        <p:spPr>
          <a:xfrm>
            <a:off x="914400" y="4343400"/>
            <a:ext cx="5029200" cy="4116388"/>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r>
              <a:rPr lang="ar-EG" sz="2400" u="none" baseline="0" dirty="0">
                <a:solidFill>
                  <a:schemeClr val="tx1"/>
                </a:solidFill>
                <a:latin typeface="+mn-lt"/>
                <a:ea typeface="+mn-ea"/>
                <a:cs typeface="+mn-cs"/>
              </a:rPr>
              <a:t>إن البديل الرئيسي لشركة </a:t>
            </a:r>
            <a:r>
              <a:rPr lang="en-US" sz="2400" u="none" baseline="0" dirty="0">
                <a:solidFill>
                  <a:schemeClr val="tx1"/>
                </a:solidFill>
                <a:latin typeface="+mn-lt"/>
                <a:ea typeface="+mn-ea"/>
                <a:cs typeface="+mn-cs"/>
              </a:rPr>
              <a:t>RLS</a:t>
            </a:r>
            <a:r>
              <a:rPr lang="ar-EG" sz="2400" u="none" baseline="0" dirty="0">
                <a:solidFill>
                  <a:schemeClr val="tx1"/>
                </a:solidFill>
                <a:latin typeface="+mn-lt"/>
                <a:ea typeface="+mn-ea"/>
                <a:cs typeface="+mn-cs"/>
              </a:rPr>
              <a:t> خارج التفاوض هو إنتاج المزيد من أفلام الروبوتات الشنيعة التي ينتقدها النقاد ولكنها تحقق أرباحًا كبيرة.  رغم أن هذا قد يبدو مقبولًا، فإن شركة </a:t>
            </a:r>
            <a:r>
              <a:rPr lang="en-US" sz="2400" u="none" baseline="0" dirty="0">
                <a:solidFill>
                  <a:schemeClr val="tx1"/>
                </a:solidFill>
                <a:latin typeface="+mn-lt"/>
                <a:ea typeface="+mn-ea"/>
                <a:cs typeface="+mn-cs"/>
              </a:rPr>
              <a:t>RLS</a:t>
            </a:r>
            <a:r>
              <a:rPr lang="ar-EG" sz="2400" u="none" baseline="0" dirty="0">
                <a:solidFill>
                  <a:schemeClr val="tx1"/>
                </a:solidFill>
                <a:latin typeface="+mn-lt"/>
                <a:ea typeface="+mn-ea"/>
                <a:cs typeface="+mn-cs"/>
              </a:rPr>
              <a:t> في الواقع متحفزة للغاية للتوصل إلى اتفاق، لأن فيلم الأمير هو المشروع الوحيد المتاح لها والذي تكمن فيه فرصة حقيقية للحصول على استحسان النقاد.</a:t>
            </a:r>
            <a:r>
              <a:rPr lang="en-US" sz="2400" u="none" baseline="0" dirty="0">
                <a:solidFill>
                  <a:schemeClr val="tx1"/>
                </a:solidFill>
                <a:latin typeface="+mn-lt"/>
                <a:ea typeface="+mn-ea"/>
                <a:cs typeface="+mn-cs"/>
              </a:rPr>
              <a:t> </a:t>
            </a:r>
          </a:p>
          <a:p>
            <a:endParaRPr lang="en-US" sz="2400" u="none" kern="1200" baseline="0" dirty="0">
              <a:solidFill>
                <a:schemeClr val="tx1"/>
              </a:solidFill>
              <a:effectLst/>
              <a:latin typeface="+mn-lt"/>
              <a:ea typeface="+mn-ea"/>
              <a:cs typeface="+mn-cs"/>
            </a:endParaRPr>
          </a:p>
          <a:p>
            <a:r>
              <a:rPr lang="ar-EG" sz="2400" u="none" baseline="0" dirty="0">
                <a:solidFill>
                  <a:schemeClr val="tx1"/>
                </a:solidFill>
                <a:latin typeface="+mn-lt"/>
                <a:ea typeface="+mn-ea"/>
                <a:cs typeface="+mn-cs"/>
              </a:rPr>
              <a:t>دون التوصل إلى اتفاق هنا، ستفقد شركة </a:t>
            </a:r>
            <a:r>
              <a:rPr lang="en-US" sz="2400" u="none" baseline="0" dirty="0">
                <a:solidFill>
                  <a:schemeClr val="tx1"/>
                </a:solidFill>
                <a:latin typeface="+mn-lt"/>
                <a:ea typeface="+mn-ea"/>
                <a:cs typeface="+mn-cs"/>
              </a:rPr>
              <a:t>NCG</a:t>
            </a:r>
            <a:r>
              <a:rPr lang="ar-EG" sz="2400" u="none" baseline="0" dirty="0">
                <a:solidFill>
                  <a:schemeClr val="tx1"/>
                </a:solidFill>
                <a:latin typeface="+mn-lt"/>
                <a:ea typeface="+mn-ea"/>
                <a:cs typeface="+mn-cs"/>
              </a:rPr>
              <a:t> الفرصة لإنتاج الجزء التالي من فيلمها الناجح الوحيد، ومن المحتمل أن تعلن شركة </a:t>
            </a:r>
            <a:r>
              <a:rPr lang="en-US" sz="2400" u="none" baseline="0" dirty="0">
                <a:solidFill>
                  <a:schemeClr val="tx1"/>
                </a:solidFill>
                <a:latin typeface="+mn-lt"/>
                <a:ea typeface="+mn-ea"/>
                <a:cs typeface="+mn-cs"/>
              </a:rPr>
              <a:t>ITS</a:t>
            </a:r>
            <a:r>
              <a:rPr lang="ar-EG" sz="2400" u="none" baseline="0" dirty="0">
                <a:solidFill>
                  <a:schemeClr val="tx1"/>
                </a:solidFill>
                <a:latin typeface="+mn-lt"/>
                <a:ea typeface="+mn-ea"/>
                <a:cs typeface="+mn-cs"/>
              </a:rPr>
              <a:t> إفلاسها.</a:t>
            </a:r>
            <a:r>
              <a:rPr lang="en-US" sz="2400" u="none" baseline="0" dirty="0">
                <a:solidFill>
                  <a:schemeClr val="tx1"/>
                </a:solidFill>
                <a:latin typeface="+mn-lt"/>
                <a:ea typeface="+mn-ea"/>
                <a:cs typeface="+mn-cs"/>
              </a:rPr>
              <a:t> </a:t>
            </a:r>
          </a:p>
          <a:p>
            <a:endParaRPr lang="en-US" sz="2400" u="none" kern="1200" baseline="0" dirty="0">
              <a:solidFill>
                <a:schemeClr val="tx1"/>
              </a:solidFill>
              <a:effectLst/>
              <a:latin typeface="+mn-lt"/>
              <a:ea typeface="+mn-ea"/>
              <a:cs typeface="+mn-cs"/>
            </a:endParaRPr>
          </a:p>
          <a:p>
            <a:r>
              <a:rPr lang="ar-EG" sz="2400" u="none" baseline="0" dirty="0">
                <a:solidFill>
                  <a:schemeClr val="tx1"/>
                </a:solidFill>
                <a:latin typeface="+mn-lt"/>
                <a:ea typeface="+mn-ea"/>
                <a:cs typeface="+mn-cs"/>
              </a:rPr>
              <a:t>كما ذكرت سابقًا، لدى </a:t>
            </a:r>
            <a:r>
              <a:rPr lang="en-US" sz="2400" u="none" baseline="0" dirty="0">
                <a:solidFill>
                  <a:schemeClr val="tx1"/>
                </a:solidFill>
                <a:latin typeface="+mn-lt"/>
                <a:ea typeface="+mn-ea"/>
                <a:cs typeface="+mn-cs"/>
              </a:rPr>
              <a:t>ITS</a:t>
            </a:r>
            <a:r>
              <a:rPr lang="ar-EG" sz="2400" u="none" baseline="0" dirty="0">
                <a:solidFill>
                  <a:schemeClr val="tx1"/>
                </a:solidFill>
                <a:latin typeface="+mn-lt"/>
                <a:ea typeface="+mn-ea"/>
                <a:cs typeface="+mn-cs"/>
              </a:rPr>
              <a:t> و</a:t>
            </a:r>
            <a:r>
              <a:rPr lang="en-US" sz="2400" u="none" baseline="0" dirty="0">
                <a:solidFill>
                  <a:schemeClr val="tx1"/>
                </a:solidFill>
                <a:latin typeface="+mn-lt"/>
                <a:ea typeface="+mn-ea"/>
                <a:cs typeface="+mn-cs"/>
              </a:rPr>
              <a:t>RLS</a:t>
            </a:r>
            <a:r>
              <a:rPr lang="ar-EG" sz="2400" u="none" baseline="0" dirty="0">
                <a:solidFill>
                  <a:schemeClr val="tx1"/>
                </a:solidFill>
                <a:latin typeface="+mn-lt"/>
                <a:ea typeface="+mn-ea"/>
                <a:cs typeface="+mn-cs"/>
              </a:rPr>
              <a:t> البديل الداخلي </a:t>
            </a:r>
            <a:r>
              <a:rPr lang="ar-EG" sz="2400" u="sng" baseline="0" dirty="0">
                <a:solidFill>
                  <a:schemeClr val="tx1"/>
                </a:solidFill>
                <a:latin typeface="+mn-lt"/>
                <a:ea typeface="+mn-ea"/>
                <a:cs typeface="+mn-cs"/>
              </a:rPr>
              <a:t>ضمن</a:t>
            </a:r>
            <a:r>
              <a:rPr lang="ar-EG" sz="2400" u="none" baseline="0" dirty="0">
                <a:solidFill>
                  <a:schemeClr val="tx1"/>
                </a:solidFill>
                <a:latin typeface="+mn-lt"/>
                <a:ea typeface="+mn-ea"/>
                <a:cs typeface="+mn-cs"/>
              </a:rPr>
              <a:t> المفاوضات، وهو استبعاد </a:t>
            </a:r>
            <a:r>
              <a:rPr lang="en-US" sz="2400" u="none" baseline="0" dirty="0">
                <a:solidFill>
                  <a:schemeClr val="tx1"/>
                </a:solidFill>
                <a:latin typeface="+mn-lt"/>
                <a:ea typeface="+mn-ea"/>
                <a:cs typeface="+mn-cs"/>
              </a:rPr>
              <a:t>NCG</a:t>
            </a:r>
            <a:r>
              <a:rPr lang="ar-EG" sz="2400" u="none" baseline="0" dirty="0">
                <a:solidFill>
                  <a:schemeClr val="tx1"/>
                </a:solidFill>
                <a:latin typeface="+mn-lt"/>
                <a:ea typeface="+mn-ea"/>
                <a:cs typeface="+mn-cs"/>
              </a:rPr>
              <a:t> وجعل الفيلم يقتصر على الاثنين فقط. إذا فعلتا ذلك فإنهما تخاطران بخسارة قدر كبير من اهتمام المعجبين بفيلم الأمير، الذي يأتي بعد النجاح الساحق الذي حققه فيلم الملك من إنتاج </a:t>
            </a:r>
            <a:r>
              <a:rPr lang="en-US" sz="2400" u="none" baseline="0" dirty="0">
                <a:solidFill>
                  <a:schemeClr val="tx1"/>
                </a:solidFill>
                <a:latin typeface="+mn-lt"/>
                <a:ea typeface="+mn-ea"/>
                <a:cs typeface="+mn-cs"/>
              </a:rPr>
              <a:t>NCG</a:t>
            </a:r>
            <a:r>
              <a:rPr lang="ar-EG" sz="2400" u="none" baseline="0" dirty="0">
                <a:solidFill>
                  <a:schemeClr val="tx1"/>
                </a:solidFill>
                <a:latin typeface="+mn-lt"/>
                <a:ea typeface="+mn-ea"/>
                <a:cs typeface="+mn-cs"/>
              </a:rPr>
              <a:t>.  </a:t>
            </a:r>
          </a:p>
          <a:p>
            <a:endParaRPr lang="en-US" sz="2400" u="none" kern="1200" baseline="0" dirty="0">
              <a:solidFill>
                <a:schemeClr val="tx1"/>
              </a:solidFill>
              <a:effectLst/>
              <a:latin typeface="+mn-lt"/>
              <a:ea typeface="+mn-ea"/>
              <a:cs typeface="+mn-cs"/>
            </a:endParaRPr>
          </a:p>
          <a:p>
            <a:endParaRPr lang="en-US" sz="2400" u="none" kern="1200" baseline="0" dirty="0">
              <a:solidFill>
                <a:schemeClr val="tx1"/>
              </a:solidFill>
              <a:effectLst/>
              <a:latin typeface="+mn-lt"/>
              <a:ea typeface="+mn-ea"/>
              <a:cs typeface="+mn-cs"/>
            </a:endParaRPr>
          </a:p>
          <a:p>
            <a:endParaRPr lang="en-US" sz="2400" u="none" kern="1200" baseline="0" dirty="0">
              <a:solidFill>
                <a:schemeClr val="tx1"/>
              </a:solidFill>
              <a:effectLst/>
              <a:latin typeface="+mn-lt"/>
              <a:ea typeface="+mn-ea"/>
              <a:cs typeface="+mn-cs"/>
            </a:endParaRPr>
          </a:p>
          <a:p>
            <a:endParaRPr lang="fr-FR" sz="2400" u="none" kern="1200" baseline="0" dirty="0">
              <a:solidFill>
                <a:schemeClr val="tx1"/>
              </a:solidFill>
              <a:effectLst/>
              <a:latin typeface="+mn-lt"/>
              <a:ea typeface="+mn-ea"/>
              <a:cs typeface="+mn-cs"/>
            </a:endParaRPr>
          </a:p>
          <a:p>
            <a:r>
              <a:rPr lang="en-US" sz="2400" baseline="0" dirty="0">
                <a:solidFill>
                  <a:schemeClr val="tx1"/>
                </a:solidFill>
                <a:latin typeface="+mn-lt"/>
                <a:ea typeface="+mn-ea"/>
                <a:cs typeface="+mn-cs"/>
              </a:rPr>
              <a:t> </a:t>
            </a:r>
          </a:p>
        </p:txBody>
      </p:sp>
    </p:spTree>
    <p:extLst>
      <p:ext uri="{BB962C8B-B14F-4D97-AF65-F5344CB8AC3E}">
        <p14:creationId xmlns:p14="http://schemas.microsoft.com/office/powerpoint/2010/main" val="18512833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bwMode="auto">
          <a:xfrm>
            <a:off x="1141413" y="684213"/>
            <a:ext cx="4575175" cy="34305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Rectangle 3"/>
          <p:cNvSpPr>
            <a:spLocks noGrp="1" noChangeArrowheads="1"/>
          </p:cNvSpPr>
          <p:nvPr>
            <p:ph type="body" idx="1"/>
          </p:nvPr>
        </p:nvSpPr>
        <p:spPr>
          <a:xfrm>
            <a:off x="914400" y="4343400"/>
            <a:ext cx="5029200" cy="4116388"/>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r>
              <a:rPr lang="ar-EG" sz="2400" u="none" baseline="0" dirty="0">
                <a:solidFill>
                  <a:schemeClr val="tx1"/>
                </a:solidFill>
                <a:latin typeface="+mn-lt"/>
                <a:ea typeface="+mn-ea"/>
                <a:cs typeface="+mn-cs"/>
              </a:rPr>
              <a:t>إن </a:t>
            </a:r>
            <a:r>
              <a:rPr lang="en-US" sz="2400" u="none" baseline="0" dirty="0">
                <a:solidFill>
                  <a:schemeClr val="tx1"/>
                </a:solidFill>
                <a:latin typeface="+mn-lt"/>
                <a:ea typeface="+mn-ea"/>
                <a:cs typeface="+mn-cs"/>
              </a:rPr>
              <a:t>ITS</a:t>
            </a:r>
            <a:r>
              <a:rPr lang="ar-EG" sz="2400" u="none" baseline="0" dirty="0">
                <a:solidFill>
                  <a:schemeClr val="tx1"/>
                </a:solidFill>
                <a:latin typeface="+mn-lt"/>
                <a:ea typeface="+mn-ea"/>
                <a:cs typeface="+mn-cs"/>
              </a:rPr>
              <a:t> موجودة في هذه الصفقة من أجل المال.</a:t>
            </a:r>
            <a:r>
              <a:rPr lang="en-US" sz="2400" u="none" baseline="0" dirty="0">
                <a:solidFill>
                  <a:schemeClr val="tx1"/>
                </a:solidFill>
                <a:latin typeface="+mn-lt"/>
                <a:ea typeface="+mn-ea"/>
                <a:cs typeface="+mn-cs"/>
              </a:rPr>
              <a:t> </a:t>
            </a:r>
            <a:r>
              <a:rPr lang="ar-EG" sz="2400" u="none" baseline="0" dirty="0">
                <a:solidFill>
                  <a:schemeClr val="tx1"/>
                </a:solidFill>
                <a:latin typeface="+mn-lt"/>
                <a:ea typeface="+mn-ea"/>
                <a:cs typeface="+mn-cs"/>
              </a:rPr>
              <a:t>إنها أكثر الأطراف توجهًا نحو الربح من بين الاستوديوهات الثلاثة وتريد أيضًا الحد من المخاطرة المالية.</a:t>
            </a:r>
            <a:r>
              <a:rPr lang="en-US" sz="2400" u="none" baseline="0" dirty="0">
                <a:solidFill>
                  <a:schemeClr val="tx1"/>
                </a:solidFill>
                <a:latin typeface="+mn-lt"/>
                <a:ea typeface="+mn-ea"/>
                <a:cs typeface="+mn-cs"/>
              </a:rPr>
              <a:t> </a:t>
            </a:r>
            <a:r>
              <a:rPr lang="ar-EG" sz="2400" u="none" baseline="0" dirty="0">
                <a:solidFill>
                  <a:schemeClr val="tx1"/>
                </a:solidFill>
                <a:latin typeface="+mn-lt"/>
                <a:ea typeface="+mn-ea"/>
                <a:cs typeface="+mn-cs"/>
              </a:rPr>
              <a:t>لذا فهم يعتقدون أن فيلم الأمير سيجني أموالًا مضاعفة إذا كانت </a:t>
            </a:r>
            <a:r>
              <a:rPr lang="en-US" sz="2400" u="none" baseline="0" dirty="0">
                <a:solidFill>
                  <a:schemeClr val="tx1"/>
                </a:solidFill>
                <a:latin typeface="+mn-lt"/>
                <a:ea typeface="+mn-ea"/>
                <a:cs typeface="+mn-cs"/>
              </a:rPr>
              <a:t>NCG</a:t>
            </a:r>
            <a:r>
              <a:rPr lang="ar-EG" sz="2400" u="none" baseline="0" dirty="0">
                <a:solidFill>
                  <a:schemeClr val="tx1"/>
                </a:solidFill>
                <a:latin typeface="+mn-lt"/>
                <a:ea typeface="+mn-ea"/>
                <a:cs typeface="+mn-cs"/>
              </a:rPr>
              <a:t> هي المسؤولة عن الإبداع؛ ولا تثق في </a:t>
            </a:r>
            <a:r>
              <a:rPr lang="en-US" sz="2400" u="none" baseline="0" dirty="0">
                <a:solidFill>
                  <a:schemeClr val="tx1"/>
                </a:solidFill>
                <a:latin typeface="+mn-lt"/>
                <a:ea typeface="+mn-ea"/>
                <a:cs typeface="+mn-cs"/>
              </a:rPr>
              <a:t>RLS</a:t>
            </a:r>
            <a:r>
              <a:rPr lang="ar-EG" sz="2400" u="none" baseline="0" dirty="0">
                <a:solidFill>
                  <a:schemeClr val="tx1"/>
                </a:solidFill>
                <a:latin typeface="+mn-lt"/>
                <a:ea typeface="+mn-ea"/>
                <a:cs typeface="+mn-cs"/>
              </a:rPr>
              <a:t> لصناعة الفيلم.</a:t>
            </a:r>
            <a:r>
              <a:rPr lang="en-US" sz="2400" u="none" baseline="0" dirty="0">
                <a:solidFill>
                  <a:schemeClr val="tx1"/>
                </a:solidFill>
                <a:latin typeface="+mn-lt"/>
                <a:ea typeface="+mn-ea"/>
                <a:cs typeface="+mn-cs"/>
              </a:rPr>
              <a:t> </a:t>
            </a:r>
          </a:p>
          <a:p>
            <a:endParaRPr lang="en-US" sz="2400" u="none" kern="1200" baseline="0" dirty="0">
              <a:solidFill>
                <a:schemeClr val="tx1"/>
              </a:solidFill>
              <a:effectLst/>
              <a:latin typeface="+mn-lt"/>
              <a:ea typeface="+mn-ea"/>
              <a:cs typeface="+mn-cs"/>
            </a:endParaRPr>
          </a:p>
          <a:p>
            <a:r>
              <a:rPr lang="ar-EG" sz="2400" u="none" baseline="0" dirty="0">
                <a:solidFill>
                  <a:schemeClr val="tx1"/>
                </a:solidFill>
                <a:latin typeface="+mn-lt"/>
                <a:ea typeface="+mn-ea"/>
                <a:cs typeface="+mn-cs"/>
              </a:rPr>
              <a:t>تريد شركة </a:t>
            </a:r>
            <a:r>
              <a:rPr lang="en-US" sz="2400" u="none" baseline="0" dirty="0">
                <a:solidFill>
                  <a:schemeClr val="tx1"/>
                </a:solidFill>
                <a:latin typeface="+mn-lt"/>
                <a:ea typeface="+mn-ea"/>
                <a:cs typeface="+mn-cs"/>
              </a:rPr>
              <a:t>RLS</a:t>
            </a:r>
            <a:r>
              <a:rPr lang="ar-EG" sz="2400" u="none" baseline="0" dirty="0">
                <a:solidFill>
                  <a:schemeClr val="tx1"/>
                </a:solidFill>
                <a:latin typeface="+mn-lt"/>
                <a:ea typeface="+mn-ea"/>
                <a:cs typeface="+mn-cs"/>
              </a:rPr>
              <a:t> الحصول على حصة كبيرة من السيطرة الإبداعية، والفضل، والأرباح وهي سعيدة بالمشاركة في تمويل الفيلم لتحقيق النجاح، ووضعهم المالي مريح للغاية وهم على استعداد لاستثمار الأموال بنشاط في هذا المشروع.</a:t>
            </a:r>
            <a:r>
              <a:rPr lang="en-US" sz="2400" u="none" baseline="0" dirty="0">
                <a:solidFill>
                  <a:schemeClr val="tx1"/>
                </a:solidFill>
                <a:latin typeface="+mn-lt"/>
                <a:ea typeface="+mn-ea"/>
                <a:cs typeface="+mn-cs"/>
              </a:rPr>
              <a:t> </a:t>
            </a:r>
          </a:p>
          <a:p>
            <a:endParaRPr lang="en-US" sz="2400" u="none" kern="1200" baseline="0" dirty="0">
              <a:solidFill>
                <a:schemeClr val="tx1"/>
              </a:solidFill>
              <a:effectLst/>
              <a:latin typeface="+mn-lt"/>
              <a:ea typeface="+mn-ea"/>
              <a:cs typeface="+mn-cs"/>
            </a:endParaRPr>
          </a:p>
          <a:p>
            <a:endParaRPr lang="en-US" sz="2400" u="none" kern="1200" baseline="0" dirty="0">
              <a:solidFill>
                <a:schemeClr val="tx1"/>
              </a:solidFill>
              <a:effectLst/>
              <a:latin typeface="+mn-lt"/>
              <a:ea typeface="+mn-ea"/>
              <a:cs typeface="+mn-cs"/>
            </a:endParaRPr>
          </a:p>
          <a:p>
            <a:endParaRPr lang="en-US" sz="2400" u="none" kern="1200" baseline="0" dirty="0">
              <a:solidFill>
                <a:schemeClr val="tx1"/>
              </a:solidFill>
              <a:effectLst/>
              <a:latin typeface="+mn-lt"/>
              <a:ea typeface="+mn-ea"/>
              <a:cs typeface="+mn-cs"/>
            </a:endParaRPr>
          </a:p>
          <a:p>
            <a:endParaRPr lang="en-US" sz="2400" u="none" kern="1200" baseline="0" dirty="0">
              <a:solidFill>
                <a:schemeClr val="tx1"/>
              </a:solidFill>
              <a:effectLst/>
              <a:latin typeface="+mn-lt"/>
              <a:ea typeface="+mn-ea"/>
              <a:cs typeface="+mn-cs"/>
            </a:endParaRPr>
          </a:p>
          <a:p>
            <a:endParaRPr lang="fr-FR" sz="2400" u="none" kern="1200" baseline="0" dirty="0">
              <a:solidFill>
                <a:schemeClr val="tx1"/>
              </a:solidFill>
              <a:effectLst/>
              <a:latin typeface="+mn-lt"/>
              <a:ea typeface="+mn-ea"/>
              <a:cs typeface="+mn-cs"/>
            </a:endParaRPr>
          </a:p>
          <a:p>
            <a:r>
              <a:rPr lang="en-US" sz="2400" baseline="0" dirty="0">
                <a:solidFill>
                  <a:schemeClr val="tx1"/>
                </a:solidFill>
                <a:latin typeface="+mn-lt"/>
                <a:ea typeface="+mn-ea"/>
                <a:cs typeface="+mn-cs"/>
              </a:rPr>
              <a:t> </a:t>
            </a:r>
          </a:p>
        </p:txBody>
      </p:sp>
    </p:spTree>
    <p:extLst>
      <p:ext uri="{BB962C8B-B14F-4D97-AF65-F5344CB8AC3E}">
        <p14:creationId xmlns:p14="http://schemas.microsoft.com/office/powerpoint/2010/main" val="13001887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bwMode="auto">
          <a:xfrm>
            <a:off x="1141413" y="684213"/>
            <a:ext cx="4575175" cy="34305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Rectangle 3"/>
          <p:cNvSpPr>
            <a:spLocks noGrp="1" noChangeArrowheads="1"/>
          </p:cNvSpPr>
          <p:nvPr>
            <p:ph type="body" idx="1"/>
          </p:nvPr>
        </p:nvSpPr>
        <p:spPr>
          <a:xfrm>
            <a:off x="914400" y="4343400"/>
            <a:ext cx="5029200" cy="4116388"/>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r>
              <a:rPr lang="ar-EG" sz="2400" i="0" dirty="0"/>
              <a:t>يوجد تضارب في الآراء حول هذا الأمر في فيلم الأمير، حيث ترى </a:t>
            </a:r>
            <a:r>
              <a:rPr lang="en-US" sz="2400" i="0" dirty="0"/>
              <a:t>NCG</a:t>
            </a:r>
            <a:r>
              <a:rPr lang="ar-EG" sz="2400" i="0" dirty="0"/>
              <a:t> أن نسخة الرسوم المتحركة من الفيلم مجرد هراء سخيف بينما تعتقد </a:t>
            </a:r>
            <a:r>
              <a:rPr lang="en-US" sz="2400" i="0" dirty="0"/>
              <a:t>RLS</a:t>
            </a:r>
            <a:r>
              <a:rPr lang="ar-EG" sz="2400" i="0" dirty="0"/>
              <a:t> أنها لم تُقدر قيمته الحقيقية وترى </a:t>
            </a:r>
            <a:r>
              <a:rPr lang="en-US" sz="2400" i="0" dirty="0"/>
              <a:t>ITS</a:t>
            </a:r>
            <a:r>
              <a:rPr lang="ar-EG" sz="2400" i="0" dirty="0"/>
              <a:t> أنه أفضل فيلم صنعته على الإطلاق.</a:t>
            </a:r>
            <a:r>
              <a:rPr lang="en-US" sz="2400" i="0" dirty="0"/>
              <a:t> </a:t>
            </a:r>
          </a:p>
          <a:p>
            <a:endParaRPr lang="en-US" sz="2400" i="0" u="none" kern="1200" baseline="0" dirty="0">
              <a:solidFill>
                <a:schemeClr val="tx1"/>
              </a:solidFill>
              <a:effectLst/>
              <a:latin typeface="+mn-lt"/>
              <a:ea typeface="+mn-ea"/>
              <a:cs typeface="+mn-cs"/>
            </a:endParaRPr>
          </a:p>
          <a:p>
            <a:pPr marL="0" marR="0" lvl="0" indent="0" algn="r" defTabSz="914400" rtl="1" eaLnBrk="1" fontAlgn="auto" latinLnBrk="0" hangingPunct="1">
              <a:lnSpc>
                <a:spcPct val="100000"/>
              </a:lnSpc>
              <a:spcBef>
                <a:spcPts val="0"/>
              </a:spcBef>
              <a:spcAft>
                <a:spcPts val="0"/>
              </a:spcAft>
              <a:buClrTx/>
              <a:buSzTx/>
              <a:buFontTx/>
              <a:buNone/>
              <a:tabLst/>
              <a:defRPr/>
            </a:pPr>
            <a:r>
              <a:rPr lang="ar-EG" sz="2400" i="0" u="none" baseline="0" dirty="0">
                <a:solidFill>
                  <a:schemeClr val="tx1"/>
                </a:solidFill>
                <a:latin typeface="+mn-lt"/>
                <a:ea typeface="+mn-ea"/>
                <a:cs typeface="+mn-cs"/>
              </a:rPr>
              <a:t>يريد كل من </a:t>
            </a:r>
            <a:r>
              <a:rPr lang="en-US" sz="2400" i="0" u="none" baseline="0" dirty="0">
                <a:solidFill>
                  <a:schemeClr val="tx1"/>
                </a:solidFill>
                <a:latin typeface="+mn-lt"/>
                <a:ea typeface="+mn-ea"/>
                <a:cs typeface="+mn-cs"/>
              </a:rPr>
              <a:t>NCG</a:t>
            </a:r>
            <a:r>
              <a:rPr lang="ar-EG" sz="2400" i="0" u="none" baseline="0" dirty="0">
                <a:solidFill>
                  <a:schemeClr val="tx1"/>
                </a:solidFill>
                <a:latin typeface="+mn-lt"/>
                <a:ea typeface="+mn-ea"/>
                <a:cs typeface="+mn-cs"/>
              </a:rPr>
              <a:t> و</a:t>
            </a:r>
            <a:r>
              <a:rPr lang="en-US" sz="2400" i="0" u="none" baseline="0" dirty="0">
                <a:solidFill>
                  <a:schemeClr val="tx1"/>
                </a:solidFill>
                <a:latin typeface="+mn-lt"/>
                <a:ea typeface="+mn-ea"/>
                <a:cs typeface="+mn-cs"/>
              </a:rPr>
              <a:t>RLS</a:t>
            </a:r>
            <a:r>
              <a:rPr lang="ar-EG" sz="2400" i="0" u="none" baseline="0" dirty="0">
                <a:solidFill>
                  <a:schemeClr val="tx1"/>
                </a:solidFill>
                <a:latin typeface="+mn-lt"/>
                <a:ea typeface="+mn-ea"/>
                <a:cs typeface="+mn-cs"/>
              </a:rPr>
              <a:t> السيطرة الإبداعية على الفيلم.</a:t>
            </a:r>
            <a:r>
              <a:rPr lang="en-US" sz="2400" i="0" u="none" baseline="0" dirty="0">
                <a:solidFill>
                  <a:schemeClr val="tx1"/>
                </a:solidFill>
                <a:latin typeface="+mn-lt"/>
                <a:ea typeface="+mn-ea"/>
                <a:cs typeface="+mn-cs"/>
              </a:rPr>
              <a:t> </a:t>
            </a:r>
            <a:r>
              <a:rPr lang="ar-EG" sz="2400" i="0" u="none" baseline="0" dirty="0">
                <a:solidFill>
                  <a:schemeClr val="tx1"/>
                </a:solidFill>
                <a:latin typeface="+mn-lt"/>
                <a:ea typeface="+mn-ea"/>
                <a:cs typeface="+mn-cs"/>
              </a:rPr>
              <a:t>ترى شركة </a:t>
            </a:r>
            <a:r>
              <a:rPr lang="en-US" sz="2400" i="0" u="none" baseline="0" dirty="0">
                <a:solidFill>
                  <a:schemeClr val="tx1"/>
                </a:solidFill>
                <a:latin typeface="+mn-lt"/>
                <a:ea typeface="+mn-ea"/>
                <a:cs typeface="+mn-cs"/>
              </a:rPr>
              <a:t>NCG</a:t>
            </a:r>
            <a:r>
              <a:rPr lang="ar-EG" sz="2400" i="0" u="none" baseline="0" dirty="0">
                <a:solidFill>
                  <a:schemeClr val="tx1"/>
                </a:solidFill>
                <a:latin typeface="+mn-lt"/>
                <a:ea typeface="+mn-ea"/>
                <a:cs typeface="+mn-cs"/>
              </a:rPr>
              <a:t> نفسها الوصي الشرعي على فيلم الأمير بعد نجاحها الكبير في فيلم الملك.</a:t>
            </a:r>
            <a:r>
              <a:rPr lang="en-US" sz="2400" i="0" u="none" baseline="0" dirty="0">
                <a:solidFill>
                  <a:schemeClr val="tx1"/>
                </a:solidFill>
                <a:latin typeface="+mn-lt"/>
                <a:ea typeface="+mn-ea"/>
                <a:cs typeface="+mn-cs"/>
              </a:rPr>
              <a:t> </a:t>
            </a:r>
            <a:r>
              <a:rPr lang="ar-EG" sz="2400" i="0" u="none" baseline="0" dirty="0">
                <a:solidFill>
                  <a:schemeClr val="tx1"/>
                </a:solidFill>
                <a:latin typeface="+mn-lt"/>
                <a:ea typeface="+mn-ea"/>
                <a:cs typeface="+mn-cs"/>
              </a:rPr>
              <a:t>تعتقد شركة </a:t>
            </a:r>
            <a:r>
              <a:rPr lang="en-US" sz="2400" i="0" u="none" baseline="0" dirty="0">
                <a:solidFill>
                  <a:schemeClr val="tx1"/>
                </a:solidFill>
                <a:latin typeface="+mn-lt"/>
                <a:ea typeface="+mn-ea"/>
                <a:cs typeface="+mn-cs"/>
              </a:rPr>
              <a:t>NCG</a:t>
            </a:r>
            <a:r>
              <a:rPr lang="ar-EG" sz="2400" i="0" u="none" baseline="0" dirty="0">
                <a:solidFill>
                  <a:schemeClr val="tx1"/>
                </a:solidFill>
                <a:latin typeface="+mn-lt"/>
                <a:ea typeface="+mn-ea"/>
                <a:cs typeface="+mn-cs"/>
              </a:rPr>
              <a:t> أن جودة فيلم الأمير ستكون فائقة وسيحقق الفيلم أرباحًا أكبر بكثير إذا كان لديهم سيطرة إبداعية كاملة. كما تريد شركة </a:t>
            </a:r>
            <a:r>
              <a:rPr lang="en-US" sz="2400" i="0" u="none" baseline="0" dirty="0">
                <a:solidFill>
                  <a:schemeClr val="tx1"/>
                </a:solidFill>
                <a:latin typeface="+mn-lt"/>
                <a:ea typeface="+mn-ea"/>
                <a:cs typeface="+mn-cs"/>
              </a:rPr>
              <a:t>ITS</a:t>
            </a:r>
            <a:r>
              <a:rPr lang="ar-EG" sz="2400" i="0" u="none" baseline="0" dirty="0">
                <a:solidFill>
                  <a:schemeClr val="tx1"/>
                </a:solidFill>
                <a:latin typeface="+mn-lt"/>
                <a:ea typeface="+mn-ea"/>
                <a:cs typeface="+mn-cs"/>
              </a:rPr>
              <a:t> أيضًا من شركة </a:t>
            </a:r>
            <a:r>
              <a:rPr lang="en-US" sz="2400" i="0" u="none" baseline="0" dirty="0">
                <a:solidFill>
                  <a:schemeClr val="tx1"/>
                </a:solidFill>
                <a:latin typeface="+mn-lt"/>
                <a:ea typeface="+mn-ea"/>
                <a:cs typeface="+mn-cs"/>
              </a:rPr>
              <a:t>NCG</a:t>
            </a:r>
            <a:r>
              <a:rPr lang="ar-EG" sz="2400" i="0" u="none" baseline="0" dirty="0">
                <a:solidFill>
                  <a:schemeClr val="tx1"/>
                </a:solidFill>
                <a:latin typeface="+mn-lt"/>
                <a:ea typeface="+mn-ea"/>
                <a:cs typeface="+mn-cs"/>
              </a:rPr>
              <a:t> أن تقود الفيلم من الناحية الإبداعية، اعتقادًا منها أن هذا من شأنه مضاعفة الإيرادات. ترى شركة </a:t>
            </a:r>
            <a:r>
              <a:rPr lang="en-US" sz="2400" i="0" u="none" baseline="0" dirty="0">
                <a:solidFill>
                  <a:schemeClr val="tx1"/>
                </a:solidFill>
                <a:latin typeface="+mn-lt"/>
                <a:ea typeface="+mn-ea"/>
                <a:cs typeface="+mn-cs"/>
              </a:rPr>
              <a:t>RLS</a:t>
            </a:r>
            <a:r>
              <a:rPr lang="ar-EG" sz="2400" i="0" u="none" baseline="0" dirty="0">
                <a:solidFill>
                  <a:schemeClr val="tx1"/>
                </a:solidFill>
                <a:latin typeface="+mn-lt"/>
                <a:ea typeface="+mn-ea"/>
                <a:cs typeface="+mn-cs"/>
              </a:rPr>
              <a:t> أن فيلم الملك هو مجرد ضربة حظ وترغب في مشاركة الفضل الإبداعي لاستعادة سمعة </a:t>
            </a:r>
            <a:r>
              <a:rPr lang="ar-EG" sz="2400" i="0" u="none" baseline="0" dirty="0" err="1">
                <a:solidFill>
                  <a:schemeClr val="tx1"/>
                </a:solidFill>
                <a:latin typeface="+mn-lt"/>
                <a:ea typeface="+mn-ea"/>
                <a:cs typeface="+mn-cs"/>
              </a:rPr>
              <a:t>استوديوهاتها</a:t>
            </a:r>
            <a:r>
              <a:rPr lang="ar-EG" sz="2400" i="0" u="none" baseline="0" dirty="0">
                <a:solidFill>
                  <a:schemeClr val="tx1"/>
                </a:solidFill>
                <a:latin typeface="+mn-lt"/>
                <a:ea typeface="+mn-ea"/>
                <a:cs typeface="+mn-cs"/>
              </a:rPr>
              <a:t> العريقة بعد كل أفلام الروبوتات.</a:t>
            </a:r>
            <a:r>
              <a:rPr lang="en-US" sz="2400" i="0" u="none" baseline="0" dirty="0">
                <a:solidFill>
                  <a:schemeClr val="tx1"/>
                </a:solidFill>
                <a:latin typeface="+mn-lt"/>
                <a:ea typeface="+mn-ea"/>
                <a:cs typeface="+mn-cs"/>
              </a:rPr>
              <a:t> </a:t>
            </a:r>
            <a:r>
              <a:rPr lang="ar-EG" sz="2400" i="0" u="none" baseline="0" dirty="0">
                <a:solidFill>
                  <a:schemeClr val="tx1"/>
                </a:solidFill>
                <a:latin typeface="+mn-lt"/>
                <a:ea typeface="+mn-ea"/>
                <a:cs typeface="+mn-cs"/>
              </a:rPr>
              <a:t>تقدر شركة </a:t>
            </a:r>
            <a:r>
              <a:rPr lang="en-US" sz="2400" i="0" u="none" baseline="0" dirty="0">
                <a:solidFill>
                  <a:schemeClr val="tx1"/>
                </a:solidFill>
                <a:latin typeface="+mn-lt"/>
                <a:ea typeface="+mn-ea"/>
                <a:cs typeface="+mn-cs"/>
              </a:rPr>
              <a:t>RLS</a:t>
            </a:r>
            <a:r>
              <a:rPr lang="ar-EG" sz="2400" i="0" u="none" baseline="0" dirty="0">
                <a:solidFill>
                  <a:schemeClr val="tx1"/>
                </a:solidFill>
                <a:latin typeface="+mn-lt"/>
                <a:ea typeface="+mn-ea"/>
                <a:cs typeface="+mn-cs"/>
              </a:rPr>
              <a:t> قيمة مشاركة </a:t>
            </a:r>
            <a:r>
              <a:rPr lang="en-US" sz="2400" i="0" u="none" baseline="0" dirty="0">
                <a:solidFill>
                  <a:schemeClr val="tx1"/>
                </a:solidFill>
                <a:latin typeface="+mn-lt"/>
                <a:ea typeface="+mn-ea"/>
                <a:cs typeface="+mn-cs"/>
              </a:rPr>
              <a:t>NCG</a:t>
            </a:r>
            <a:r>
              <a:rPr lang="ar-EG" sz="2400" i="0" u="none" baseline="0" dirty="0">
                <a:solidFill>
                  <a:schemeClr val="tx1"/>
                </a:solidFill>
                <a:latin typeface="+mn-lt"/>
                <a:ea typeface="+mn-ea"/>
                <a:cs typeface="+mn-cs"/>
              </a:rPr>
              <a:t> بشكل كبير، اعتقادًا منها أن الإيرادات ستكون أعلى بنسبة 50% بسبب الضجة الإعلامية المحيطة بفيلم الملك، وليس لأن الأمير سيكون في الواقع فيلمًا أفضل.</a:t>
            </a:r>
            <a:r>
              <a:rPr lang="en-US" sz="2400" i="0" u="none" baseline="0" dirty="0">
                <a:solidFill>
                  <a:schemeClr val="tx1"/>
                </a:solidFill>
                <a:latin typeface="+mn-lt"/>
                <a:ea typeface="+mn-ea"/>
                <a:cs typeface="+mn-cs"/>
              </a:rPr>
              <a:t> </a:t>
            </a:r>
          </a:p>
          <a:p>
            <a:endParaRPr lang="en-US" sz="2400" i="0" u="none" kern="1200" baseline="0" dirty="0">
              <a:solidFill>
                <a:schemeClr val="tx1"/>
              </a:solidFill>
              <a:effectLst/>
              <a:latin typeface="+mn-lt"/>
              <a:ea typeface="+mn-ea"/>
              <a:cs typeface="+mn-cs"/>
            </a:endParaRPr>
          </a:p>
          <a:p>
            <a:r>
              <a:rPr lang="ar-EG" sz="2400" i="0" u="none" baseline="0" dirty="0">
                <a:solidFill>
                  <a:schemeClr val="tx1"/>
                </a:solidFill>
                <a:latin typeface="+mn-lt"/>
                <a:ea typeface="+mn-ea"/>
                <a:cs typeface="+mn-cs"/>
              </a:rPr>
              <a:t>لدى </a:t>
            </a:r>
            <a:r>
              <a:rPr lang="en-US" sz="2400" i="0" u="none" baseline="0" dirty="0">
                <a:solidFill>
                  <a:schemeClr val="tx1"/>
                </a:solidFill>
                <a:latin typeface="+mn-lt"/>
                <a:ea typeface="+mn-ea"/>
                <a:cs typeface="+mn-cs"/>
              </a:rPr>
              <a:t>NCG</a:t>
            </a:r>
            <a:r>
              <a:rPr lang="ar-EG" sz="2400" i="0" u="none" baseline="0" dirty="0">
                <a:solidFill>
                  <a:schemeClr val="tx1"/>
                </a:solidFill>
                <a:latin typeface="+mn-lt"/>
                <a:ea typeface="+mn-ea"/>
                <a:cs typeface="+mn-cs"/>
              </a:rPr>
              <a:t> أيضًا خيار في جعبتها وهو اقتراح صناعة فيلمين أو ثلاثية من فيلم </a:t>
            </a:r>
            <a:r>
              <a:rPr lang="ar-EG" sz="2400" i="0" u="none" baseline="0" dirty="0" err="1">
                <a:solidFill>
                  <a:schemeClr val="tx1"/>
                </a:solidFill>
                <a:latin typeface="+mn-lt"/>
                <a:ea typeface="+mn-ea"/>
                <a:cs typeface="+mn-cs"/>
              </a:rPr>
              <a:t>الأمير.إن</a:t>
            </a:r>
            <a:r>
              <a:rPr lang="ar-EG" sz="2400" i="0" u="none" baseline="0" dirty="0">
                <a:solidFill>
                  <a:schemeClr val="tx1"/>
                </a:solidFill>
                <a:latin typeface="+mn-lt"/>
                <a:ea typeface="+mn-ea"/>
                <a:cs typeface="+mn-cs"/>
              </a:rPr>
              <a:t> شركة </a:t>
            </a:r>
            <a:r>
              <a:rPr lang="en-US" sz="2400" i="0" u="none" baseline="0" dirty="0">
                <a:solidFill>
                  <a:schemeClr val="tx1"/>
                </a:solidFill>
                <a:latin typeface="+mn-lt"/>
                <a:ea typeface="+mn-ea"/>
                <a:cs typeface="+mn-cs"/>
              </a:rPr>
              <a:t>NCG</a:t>
            </a:r>
            <a:r>
              <a:rPr lang="ar-EG" sz="2400" i="0" u="none" baseline="0" dirty="0">
                <a:solidFill>
                  <a:schemeClr val="tx1"/>
                </a:solidFill>
                <a:latin typeface="+mn-lt"/>
                <a:ea typeface="+mn-ea"/>
                <a:cs typeface="+mn-cs"/>
              </a:rPr>
              <a:t> مستعدة لفعل ذلك على مضض لزيادة حصتها المالية، ولكن شركة </a:t>
            </a:r>
            <a:r>
              <a:rPr lang="en-US" sz="2400" i="0" u="none" baseline="0" dirty="0">
                <a:solidFill>
                  <a:schemeClr val="tx1"/>
                </a:solidFill>
                <a:latin typeface="+mn-lt"/>
                <a:ea typeface="+mn-ea"/>
                <a:cs typeface="+mn-cs"/>
              </a:rPr>
              <a:t>RLS</a:t>
            </a:r>
            <a:r>
              <a:rPr lang="ar-EG" sz="2400" i="0" u="none" baseline="0" dirty="0">
                <a:solidFill>
                  <a:schemeClr val="tx1"/>
                </a:solidFill>
                <a:latin typeface="+mn-lt"/>
                <a:ea typeface="+mn-ea"/>
                <a:cs typeface="+mn-cs"/>
              </a:rPr>
              <a:t> مترددة بسبب خوفها من إضعاف القصة وأنهم سيفقدون فرصة إنتاج فيلم رائع </a:t>
            </a:r>
            <a:r>
              <a:rPr lang="ar-EG" sz="2400" i="0" u="none" baseline="0" dirty="0" err="1">
                <a:solidFill>
                  <a:schemeClr val="tx1"/>
                </a:solidFill>
                <a:latin typeface="+mn-lt"/>
                <a:ea typeface="+mn-ea"/>
                <a:cs typeface="+mn-cs"/>
              </a:rPr>
              <a:t>حقًا.لا</a:t>
            </a:r>
            <a:r>
              <a:rPr lang="ar-EG" sz="2400" i="0" u="none" baseline="0" dirty="0">
                <a:solidFill>
                  <a:schemeClr val="tx1"/>
                </a:solidFill>
                <a:latin typeface="+mn-lt"/>
                <a:ea typeface="+mn-ea"/>
                <a:cs typeface="+mn-cs"/>
              </a:rPr>
              <a:t> يوجد أي شيء في دور شركة </a:t>
            </a:r>
            <a:r>
              <a:rPr lang="en-US" sz="2400" i="0" u="none" baseline="0" dirty="0">
                <a:solidFill>
                  <a:schemeClr val="tx1"/>
                </a:solidFill>
                <a:latin typeface="+mn-lt"/>
                <a:ea typeface="+mn-ea"/>
                <a:cs typeface="+mn-cs"/>
              </a:rPr>
              <a:t>ITS</a:t>
            </a:r>
            <a:r>
              <a:rPr lang="ar-EG" sz="2400" i="0" u="none" baseline="0" dirty="0">
                <a:solidFill>
                  <a:schemeClr val="tx1"/>
                </a:solidFill>
                <a:latin typeface="+mn-lt"/>
                <a:ea typeface="+mn-ea"/>
                <a:cs typeface="+mn-cs"/>
              </a:rPr>
              <a:t> عن إنتاج أفلام متعددة، ولكن إذا تم طرح هذا الأمر، فسيكونون في غاية السعادة لسماع ذلك لأنه سيزيد من الإيرادات وهم يستميتون للحصول على النقود. </a:t>
            </a:r>
          </a:p>
          <a:p>
            <a:endParaRPr lang="en-US" sz="2400" i="0" u="none" kern="1200" baseline="0" dirty="0">
              <a:solidFill>
                <a:schemeClr val="tx1"/>
              </a:solidFill>
              <a:effectLst/>
              <a:latin typeface="+mn-lt"/>
              <a:ea typeface="+mn-ea"/>
              <a:cs typeface="+mn-cs"/>
            </a:endParaRPr>
          </a:p>
          <a:p>
            <a:endParaRPr lang="fr-FR" sz="2400" i="0" u="none" kern="1200" baseline="0" dirty="0">
              <a:solidFill>
                <a:schemeClr val="tx1"/>
              </a:solidFill>
              <a:effectLst/>
              <a:latin typeface="+mn-lt"/>
              <a:ea typeface="+mn-ea"/>
              <a:cs typeface="+mn-cs"/>
            </a:endParaRPr>
          </a:p>
          <a:p>
            <a:r>
              <a:rPr lang="en-US" sz="2400" i="0" baseline="0" dirty="0">
                <a:solidFill>
                  <a:schemeClr val="tx1"/>
                </a:solidFill>
                <a:latin typeface="+mn-lt"/>
                <a:ea typeface="+mn-ea"/>
                <a:cs typeface="+mn-cs"/>
              </a:rPr>
              <a:t> </a:t>
            </a:r>
          </a:p>
        </p:txBody>
      </p:sp>
    </p:spTree>
    <p:extLst>
      <p:ext uri="{BB962C8B-B14F-4D97-AF65-F5344CB8AC3E}">
        <p14:creationId xmlns:p14="http://schemas.microsoft.com/office/powerpoint/2010/main" val="32142559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031"/>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18986F62-EC0B-47A6-B0AD-6D7640D5BE3E}" type="slidenum">
              <a:rPr lang="en-CA" altLang="en-US" smtClean="0">
                <a:latin typeface="MyriaMM_400 RG 600 NO"/>
              </a:rPr>
              <a:pPr/>
              <a:t>17</a:t>
            </a:fld>
            <a:endParaRPr lang="en-CA" altLang="en-US">
              <a:latin typeface="MyriaMM_400 RG 600 NO"/>
            </a:endParaRPr>
          </a:p>
        </p:txBody>
      </p:sp>
      <p:sp>
        <p:nvSpPr>
          <p:cNvPr id="19459" name="Rectangle 2"/>
          <p:cNvSpPr>
            <a:spLocks noGrp="1" noRot="1" noChangeAspect="1" noChangeArrowheads="1" noTextEdit="1"/>
          </p:cNvSpPr>
          <p:nvPr>
            <p:ph type="sldImg"/>
          </p:nvPr>
        </p:nvSpPr>
        <p:spPr bwMode="auto">
          <a:xfrm>
            <a:off x="1243013" y="0"/>
            <a:ext cx="4297362" cy="3222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60" name="Rectangle 3"/>
          <p:cNvSpPr>
            <a:spLocks noGrp="1" noChangeArrowheads="1"/>
          </p:cNvSpPr>
          <p:nvPr>
            <p:ph type="body" idx="1"/>
          </p:nvPr>
        </p:nvSpPr>
        <p:spPr bwMode="auto">
          <a:xfrm>
            <a:off x="447675" y="3449638"/>
            <a:ext cx="6035675" cy="53959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2400" i="0" dirty="0"/>
              <a:t>*</a:t>
            </a:r>
            <a:r>
              <a:rPr lang="ar-EG" sz="2400" i="0" u="sng" dirty="0"/>
              <a:t>ملاحظة مهمة</a:t>
            </a:r>
            <a:r>
              <a:rPr lang="ar-EG" sz="2400" i="0" dirty="0"/>
              <a:t>:</a:t>
            </a:r>
            <a:r>
              <a:rPr lang="en-US" sz="2400" i="0" dirty="0"/>
              <a:t> </a:t>
            </a:r>
            <a:r>
              <a:rPr lang="ar-EG" sz="2400" i="0" dirty="0"/>
              <a:t>هذه </a:t>
            </a:r>
            <a:r>
              <a:rPr lang="ar-EG" sz="2400" i="0" baseline="0" dirty="0"/>
              <a:t>هي شريحة النتائج الخاصة بفيلم "</a:t>
            </a:r>
            <a:r>
              <a:rPr lang="ar-EG" sz="2400" i="0" baseline="0" dirty="0" err="1"/>
              <a:t>الأمير".ويحق</a:t>
            </a:r>
            <a:r>
              <a:rPr lang="ar-EG" sz="2400" i="0" baseline="0" dirty="0"/>
              <a:t> للمُحاضر إدخال النتائج من نموذج النتائج هنا أثناء الاستراحة. والخيار الآخر هو الاطلاع على نماذج النتائج التي تقدمها الفِرق واختيار النتائج المثيرة للاهتمام لتسليط الضوء عليها. </a:t>
            </a:r>
          </a:p>
          <a:p>
            <a:endParaRPr lang="en-US" sz="2400" i="0" baseline="0" dirty="0"/>
          </a:p>
          <a:p>
            <a:r>
              <a:rPr lang="ar-EG" sz="2400" i="0" baseline="0" dirty="0"/>
              <a:t>وإليكم نتائجكم.</a:t>
            </a:r>
            <a:r>
              <a:rPr lang="en-US" sz="2400" i="0" baseline="0" dirty="0"/>
              <a:t> </a:t>
            </a:r>
            <a:r>
              <a:rPr lang="ar-EG" sz="2400" i="0" baseline="0" dirty="0"/>
              <a:t>في الأعلى، تمثل الحروف الاستوديوهات؛ </a:t>
            </a:r>
            <a:r>
              <a:rPr lang="en-US" sz="2400" i="0" baseline="0" dirty="0"/>
              <a:t>N</a:t>
            </a:r>
            <a:r>
              <a:rPr lang="ar-EG" sz="2400" i="0" baseline="0" dirty="0"/>
              <a:t> تعني </a:t>
            </a:r>
            <a:r>
              <a:rPr lang="en-US" sz="2400" i="0" baseline="0" dirty="0"/>
              <a:t>NCG</a:t>
            </a:r>
            <a:r>
              <a:rPr lang="ar-EG" sz="2400" i="0" baseline="0" dirty="0"/>
              <a:t>، و</a:t>
            </a:r>
            <a:r>
              <a:rPr lang="en-US" sz="2400" i="0" baseline="0" dirty="0"/>
              <a:t>I</a:t>
            </a:r>
            <a:r>
              <a:rPr lang="ar-EG" sz="2400" i="0" baseline="0" dirty="0"/>
              <a:t> تعني </a:t>
            </a:r>
            <a:r>
              <a:rPr lang="en-US" sz="2400" i="0" baseline="0" dirty="0"/>
              <a:t>ITS</a:t>
            </a:r>
            <a:r>
              <a:rPr lang="ar-EG" sz="2400" i="0" baseline="0" dirty="0"/>
              <a:t>، و</a:t>
            </a:r>
            <a:r>
              <a:rPr lang="en-US" sz="2400" i="0" baseline="0" dirty="0"/>
              <a:t>R</a:t>
            </a:r>
            <a:r>
              <a:rPr lang="ar-EG" sz="2400" i="0" baseline="0" dirty="0"/>
              <a:t> تعني </a:t>
            </a:r>
            <a:r>
              <a:rPr lang="en-US" sz="2400" i="0" baseline="0" dirty="0"/>
              <a:t>RLS</a:t>
            </a:r>
            <a:r>
              <a:rPr lang="ar-EG" sz="2400" i="0" baseline="0" dirty="0"/>
              <a:t>.</a:t>
            </a:r>
            <a:r>
              <a:rPr lang="en-US" sz="2400" i="0" baseline="0" dirty="0"/>
              <a:t> </a:t>
            </a:r>
            <a:r>
              <a:rPr lang="ar-EG" sz="2400" i="0" baseline="0" dirty="0"/>
              <a:t>الأرقام بعد الحروف هي النسب المئوية.</a:t>
            </a:r>
            <a:r>
              <a:rPr lang="en-US" sz="2400" i="0" baseline="0" dirty="0"/>
              <a:t> </a:t>
            </a:r>
            <a:r>
              <a:rPr lang="ar-EG" sz="2400" i="0" baseline="0" dirty="0"/>
              <a:t>على سبيل المثال، في الخانة الأولى أعلاه، تم تقسيم السيطرة الإبداعية بنسبة 60% لشركة </a:t>
            </a:r>
            <a:r>
              <a:rPr lang="en-US" sz="2400" i="0" baseline="0" dirty="0"/>
              <a:t>NCG</a:t>
            </a:r>
            <a:r>
              <a:rPr lang="ar-EG" sz="2400" i="0" baseline="0" dirty="0"/>
              <a:t>، و10% لشركة </a:t>
            </a:r>
            <a:r>
              <a:rPr lang="en-US" sz="2400" i="0" baseline="0" dirty="0"/>
              <a:t>ITS</a:t>
            </a:r>
            <a:r>
              <a:rPr lang="ar-EG" sz="2400" i="0" baseline="0" dirty="0"/>
              <a:t>، و50% لشركة </a:t>
            </a:r>
            <a:r>
              <a:rPr lang="en-US" sz="2400" i="0" baseline="0" dirty="0"/>
              <a:t>RCG</a:t>
            </a:r>
            <a:r>
              <a:rPr lang="ar-EG" sz="2400" i="0" baseline="0" dirty="0"/>
              <a:t>.</a:t>
            </a:r>
            <a:r>
              <a:rPr lang="en-US" sz="2400" i="0" baseline="0" dirty="0"/>
              <a:t> </a:t>
            </a:r>
            <a:r>
              <a:rPr lang="ar-EG" sz="2400" i="0" baseline="0" dirty="0"/>
              <a:t>هل هذا مفهوم؟</a:t>
            </a:r>
            <a:r>
              <a:rPr lang="en-US" sz="2400" i="0" baseline="0" dirty="0"/>
              <a:t> </a:t>
            </a:r>
            <a:r>
              <a:rPr lang="ar-EG" sz="2400" i="0" baseline="0" dirty="0"/>
              <a:t>الحروف هي لأسماء الاستوديوهات، والأرقام هي النسب المئوية.</a:t>
            </a:r>
            <a:r>
              <a:rPr lang="en-US" sz="2400" i="0" baseline="0" dirty="0"/>
              <a:t> </a:t>
            </a:r>
            <a:r>
              <a:rPr lang="ar-EG" sz="2400" i="0" baseline="0" dirty="0"/>
              <a:t>تحت عنوان "مزيد من التفاصيل"، قمت بتلخيص عناصر اتفاقياتكم التي لا تندرج ضمن تقسيم السيطرة الإبداعية، ودفع تمويل الفيلم، وتقسيم الأرباح.</a:t>
            </a:r>
            <a:r>
              <a:rPr lang="en-US" sz="2400" i="0" baseline="0" dirty="0"/>
              <a:t> </a:t>
            </a:r>
          </a:p>
          <a:p>
            <a:endParaRPr lang="en-US" sz="2400" i="0" baseline="0" dirty="0"/>
          </a:p>
          <a:p>
            <a:r>
              <a:rPr lang="ar-EG" sz="2400" i="0" baseline="0" dirty="0"/>
              <a:t>لذا، أخبروني عن مفاوضاتكم.</a:t>
            </a:r>
            <a:r>
              <a:rPr lang="en-US" sz="2400" i="0" baseline="0" dirty="0"/>
              <a:t> </a:t>
            </a:r>
            <a:r>
              <a:rPr lang="ar-EG" sz="2400" i="0" baseline="0" dirty="0">
                <a:solidFill>
                  <a:schemeClr val="tx1"/>
                </a:solidFill>
                <a:latin typeface="+mn-lt"/>
                <a:ea typeface="+mn-ea"/>
                <a:cs typeface="+mn-cs"/>
              </a:rPr>
              <a:t>[يشارك الطلاب تجاربهم].</a:t>
            </a:r>
          </a:p>
          <a:p>
            <a:endParaRPr lang="fr-FR" sz="2400" i="0" kern="1200" baseline="0" dirty="0">
              <a:solidFill>
                <a:schemeClr val="tx1"/>
              </a:solidFill>
              <a:effectLst/>
              <a:latin typeface="+mn-lt"/>
              <a:ea typeface="+mn-ea"/>
              <a:cs typeface="+mn-cs"/>
            </a:endParaRPr>
          </a:p>
          <a:p>
            <a:r>
              <a:rPr lang="ar-EG" sz="2400" i="0" u="none" dirty="0"/>
              <a:t>مَن استخدم أفضل بديل داخلي لاتفاقية التفاوض </a:t>
            </a:r>
            <a:r>
              <a:rPr lang="en-US" sz="2400" i="0" u="none" dirty="0"/>
              <a:t>BATNA</a:t>
            </a:r>
            <a:r>
              <a:rPr lang="ar-EG" sz="2400" i="0" u="none" baseline="0" dirty="0"/>
              <a:t> لتشكيل ائتلاف واستبعاد شخص ما من الصفقة، ولم يشارك ما حدث بعد؟ في فيلم الأمير، يمكن لشركة </a:t>
            </a:r>
            <a:r>
              <a:rPr lang="en-US" sz="2400" i="0" u="none" baseline="0" dirty="0"/>
              <a:t>RLS</a:t>
            </a:r>
            <a:r>
              <a:rPr lang="ar-EG" sz="2400" i="0" u="none" baseline="0" dirty="0"/>
              <a:t> و</a:t>
            </a:r>
            <a:r>
              <a:rPr lang="en-US" sz="2400" i="0" u="none" baseline="0" dirty="0"/>
              <a:t>ITS</a:t>
            </a:r>
            <a:r>
              <a:rPr lang="ar-EG" sz="2400" i="0" u="none" baseline="0" dirty="0"/>
              <a:t> استبعاد </a:t>
            </a:r>
            <a:r>
              <a:rPr lang="en-US" sz="2400" i="0" u="none" baseline="0" dirty="0"/>
              <a:t>NCG</a:t>
            </a:r>
            <a:r>
              <a:rPr lang="ar-EG" sz="2400" i="0" u="none" baseline="0" dirty="0"/>
              <a:t> قانونيًا. </a:t>
            </a:r>
            <a:r>
              <a:rPr lang="ar-EG" sz="2400" i="0" u="none" baseline="0" dirty="0">
                <a:solidFill>
                  <a:schemeClr val="tx1"/>
                </a:solidFill>
                <a:latin typeface="+mn-lt"/>
                <a:ea typeface="+mn-ea"/>
                <a:cs typeface="+mn-cs"/>
              </a:rPr>
              <a:t>[يشارك الطلاب تجاربهم]. </a:t>
            </a:r>
          </a:p>
          <a:p>
            <a:endParaRPr lang="en-US" sz="2400" i="0" u="none" kern="1200" baseline="0" dirty="0">
              <a:solidFill>
                <a:schemeClr val="tx1"/>
              </a:solidFill>
              <a:effectLst/>
              <a:latin typeface="+mn-lt"/>
              <a:ea typeface="+mn-ea"/>
              <a:cs typeface="+mn-cs"/>
            </a:endParaRPr>
          </a:p>
          <a:p>
            <a:r>
              <a:rPr lang="ar-EG" sz="2400" i="0" baseline="0" dirty="0">
                <a:solidFill>
                  <a:schemeClr val="tx1"/>
                </a:solidFill>
                <a:latin typeface="+mn-lt"/>
                <a:ea typeface="+mn-ea"/>
                <a:cs typeface="+mn-cs"/>
              </a:rPr>
              <a:t>هل قررت أي مجموعة إنتاج أكثر من فيلم واحد؟</a:t>
            </a:r>
            <a:r>
              <a:rPr lang="en-US" sz="2400" i="0" baseline="0" dirty="0">
                <a:solidFill>
                  <a:schemeClr val="tx1"/>
                </a:solidFill>
                <a:latin typeface="+mn-lt"/>
                <a:ea typeface="+mn-ea"/>
                <a:cs typeface="+mn-cs"/>
              </a:rPr>
              <a:t> </a:t>
            </a:r>
            <a:r>
              <a:rPr lang="ar-EG" sz="2400" i="0" baseline="0" dirty="0">
                <a:solidFill>
                  <a:schemeClr val="tx1"/>
                </a:solidFill>
                <a:latin typeface="+mn-lt"/>
                <a:ea typeface="+mn-ea"/>
                <a:cs typeface="+mn-cs"/>
              </a:rPr>
              <a:t>تشير المعلومات العامة إلى أن الكتاب يتكون من 900 صفحة وأن هذا الخيار مذكور صراحة في دور </a:t>
            </a:r>
            <a:r>
              <a:rPr lang="en-US" sz="2400" i="0" baseline="0" dirty="0">
                <a:solidFill>
                  <a:schemeClr val="tx1"/>
                </a:solidFill>
                <a:latin typeface="+mn-lt"/>
                <a:ea typeface="+mn-ea"/>
                <a:cs typeface="+mn-cs"/>
              </a:rPr>
              <a:t>NCG</a:t>
            </a:r>
            <a:r>
              <a:rPr lang="ar-EG" sz="2400" i="0" baseline="0" dirty="0">
                <a:solidFill>
                  <a:schemeClr val="tx1"/>
                </a:solidFill>
                <a:latin typeface="+mn-lt"/>
                <a:ea typeface="+mn-ea"/>
                <a:cs typeface="+mn-cs"/>
              </a:rPr>
              <a:t>.</a:t>
            </a:r>
            <a:r>
              <a:rPr lang="en-US" sz="2400" i="0" baseline="0" dirty="0">
                <a:solidFill>
                  <a:schemeClr val="tx1"/>
                </a:solidFill>
                <a:latin typeface="+mn-lt"/>
                <a:ea typeface="+mn-ea"/>
                <a:cs typeface="+mn-cs"/>
              </a:rPr>
              <a:t> </a:t>
            </a:r>
            <a:r>
              <a:rPr lang="ar-EG" sz="2400" i="0" baseline="0" dirty="0">
                <a:solidFill>
                  <a:schemeClr val="tx1"/>
                </a:solidFill>
                <a:latin typeface="+mn-lt"/>
                <a:ea typeface="+mn-ea"/>
                <a:cs typeface="+mn-cs"/>
              </a:rPr>
              <a:t>يمكن أن يكون عبارة عن سلسلة من فيلمين أو ثلاثية تحتوي على قدر كبير من المواد للعمل عليها.</a:t>
            </a:r>
            <a:r>
              <a:rPr lang="en-US" sz="2400" i="0" baseline="0" dirty="0">
                <a:solidFill>
                  <a:schemeClr val="tx1"/>
                </a:solidFill>
                <a:latin typeface="+mn-lt"/>
                <a:ea typeface="+mn-ea"/>
                <a:cs typeface="+mn-cs"/>
              </a:rPr>
              <a:t> </a:t>
            </a:r>
            <a:r>
              <a:rPr lang="ar-EG" sz="2400" i="0" baseline="0" dirty="0">
                <a:solidFill>
                  <a:schemeClr val="tx1"/>
                </a:solidFill>
                <a:latin typeface="+mn-lt"/>
                <a:ea typeface="+mn-ea"/>
                <a:cs typeface="+mn-cs"/>
              </a:rPr>
              <a:t>لماذا لا تكون سلسلة من 5 أفلام مثل ميجا بوتس من </a:t>
            </a:r>
            <a:r>
              <a:rPr lang="en-US" sz="2400" i="0" baseline="0" dirty="0">
                <a:solidFill>
                  <a:schemeClr val="tx1"/>
                </a:solidFill>
                <a:latin typeface="+mn-lt"/>
                <a:ea typeface="+mn-ea"/>
                <a:cs typeface="+mn-cs"/>
              </a:rPr>
              <a:t>RLS</a:t>
            </a:r>
            <a:r>
              <a:rPr lang="ar-EG" sz="2400" i="0" baseline="0" dirty="0">
                <a:solidFill>
                  <a:schemeClr val="tx1"/>
                </a:solidFill>
                <a:latin typeface="+mn-lt"/>
                <a:ea typeface="+mn-ea"/>
                <a:cs typeface="+mn-cs"/>
              </a:rPr>
              <a:t>؟</a:t>
            </a:r>
            <a:r>
              <a:rPr lang="en-US" sz="2400" i="0" baseline="0" dirty="0">
                <a:solidFill>
                  <a:schemeClr val="tx1"/>
                </a:solidFill>
                <a:latin typeface="+mn-lt"/>
                <a:ea typeface="+mn-ea"/>
                <a:cs typeface="+mn-cs"/>
              </a:rPr>
              <a:t> </a:t>
            </a:r>
            <a:r>
              <a:rPr lang="ar-EG" sz="2400" i="0" baseline="0" dirty="0">
                <a:solidFill>
                  <a:schemeClr val="tx1"/>
                </a:solidFill>
                <a:latin typeface="+mn-lt"/>
                <a:ea typeface="+mn-ea"/>
                <a:cs typeface="+mn-cs"/>
              </a:rPr>
              <a:t>[يشارك الطلاب تجاربهم].</a:t>
            </a:r>
            <a:r>
              <a:rPr lang="en-US" sz="2400" i="0" baseline="0" dirty="0">
                <a:solidFill>
                  <a:schemeClr val="tx1"/>
                </a:solidFill>
                <a:latin typeface="+mn-lt"/>
                <a:ea typeface="+mn-ea"/>
                <a:cs typeface="+mn-cs"/>
              </a:rPr>
              <a:t> </a:t>
            </a:r>
            <a:r>
              <a:rPr lang="ar-EG" sz="2400" i="0" baseline="0" dirty="0">
                <a:solidFill>
                  <a:schemeClr val="tx1"/>
                </a:solidFill>
                <a:latin typeface="+mn-lt"/>
                <a:ea typeface="+mn-ea"/>
                <a:cs typeface="+mn-cs"/>
              </a:rPr>
              <a:t>ترغب شركة </a:t>
            </a:r>
            <a:r>
              <a:rPr lang="en-US" sz="2400" i="0" baseline="0" dirty="0">
                <a:solidFill>
                  <a:schemeClr val="tx1"/>
                </a:solidFill>
                <a:latin typeface="+mn-lt"/>
                <a:ea typeface="+mn-ea"/>
                <a:cs typeface="+mn-cs"/>
              </a:rPr>
              <a:t>ITS</a:t>
            </a:r>
            <a:r>
              <a:rPr lang="ar-EG" sz="2400" i="0" baseline="0" dirty="0">
                <a:solidFill>
                  <a:schemeClr val="tx1"/>
                </a:solidFill>
                <a:latin typeface="+mn-lt"/>
                <a:ea typeface="+mn-ea"/>
                <a:cs typeface="+mn-cs"/>
              </a:rPr>
              <a:t> في إنتاج المزيد من الأفلام، وبالتالي الحصول على المزيد من الأموال، على الرغم من أن هذا الخيار لم يتم ذكره في دورها.</a:t>
            </a:r>
            <a:r>
              <a:rPr lang="en-US" sz="2400" i="0" baseline="0" dirty="0">
                <a:solidFill>
                  <a:schemeClr val="tx1"/>
                </a:solidFill>
                <a:latin typeface="+mn-lt"/>
                <a:ea typeface="+mn-ea"/>
                <a:cs typeface="+mn-cs"/>
              </a:rPr>
              <a:t> NCG</a:t>
            </a:r>
            <a:r>
              <a:rPr lang="ar-EG" sz="2400" i="0" baseline="0" dirty="0">
                <a:solidFill>
                  <a:schemeClr val="tx1"/>
                </a:solidFill>
                <a:latin typeface="+mn-lt"/>
                <a:ea typeface="+mn-ea"/>
                <a:cs typeface="+mn-cs"/>
              </a:rPr>
              <a:t> و</a:t>
            </a:r>
            <a:r>
              <a:rPr lang="en-US" sz="2400" i="0" baseline="0" dirty="0">
                <a:solidFill>
                  <a:schemeClr val="tx1"/>
                </a:solidFill>
                <a:latin typeface="+mn-lt"/>
                <a:ea typeface="+mn-ea"/>
                <a:cs typeface="+mn-cs"/>
              </a:rPr>
              <a:t>RLS</a:t>
            </a:r>
            <a:r>
              <a:rPr lang="ar-EG" sz="2400" i="0" baseline="0" dirty="0">
                <a:solidFill>
                  <a:schemeClr val="tx1"/>
                </a:solidFill>
                <a:latin typeface="+mn-lt"/>
                <a:ea typeface="+mn-ea"/>
                <a:cs typeface="+mn-cs"/>
              </a:rPr>
              <a:t> منفتحتان لإنتاج فيلمين للحصول على المزيد من الإيرادات، ولكن أيضًا يراودهما القلق بشأن تمديد القصة أيضًا بهذا العدد الكبير من الأفلام.</a:t>
            </a:r>
            <a:r>
              <a:rPr lang="en-US" sz="2400" i="0" baseline="0" dirty="0">
                <a:solidFill>
                  <a:schemeClr val="tx1"/>
                </a:solidFill>
                <a:latin typeface="+mn-lt"/>
                <a:ea typeface="+mn-ea"/>
                <a:cs typeface="+mn-cs"/>
              </a:rPr>
              <a:t> </a:t>
            </a:r>
          </a:p>
        </p:txBody>
      </p:sp>
    </p:spTree>
    <p:extLst>
      <p:ext uri="{BB962C8B-B14F-4D97-AF65-F5344CB8AC3E}">
        <p14:creationId xmlns:p14="http://schemas.microsoft.com/office/powerpoint/2010/main" val="23814787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EG" u="sng"/>
              <a:t>ملاحظة</a:t>
            </a:r>
            <a:r>
              <a:rPr lang="ar-EG"/>
              <a:t>:</a:t>
            </a:r>
            <a:r>
              <a:rPr lang="en-US"/>
              <a:t> </a:t>
            </a:r>
            <a:r>
              <a:rPr lang="ar-EG"/>
              <a:t>نتائج العينة من دورة تدريبية للمديرين التنفيذيين في </a:t>
            </a:r>
            <a:r>
              <a:rPr lang="en-US"/>
              <a:t>INSEAD</a:t>
            </a:r>
            <a:r>
              <a:rPr lang="ar-EG"/>
              <a:t>.</a:t>
            </a:r>
            <a:r>
              <a:rPr lang="en-US"/>
              <a:t> </a:t>
            </a:r>
          </a:p>
          <a:p>
            <a:endParaRPr lang="en-SG" dirty="0"/>
          </a:p>
        </p:txBody>
      </p:sp>
      <p:sp>
        <p:nvSpPr>
          <p:cNvPr id="4" name="Slide Number Placeholder 3"/>
          <p:cNvSpPr>
            <a:spLocks noGrp="1"/>
          </p:cNvSpPr>
          <p:nvPr>
            <p:ph type="sldNum" sz="quarter" idx="5"/>
          </p:nvPr>
        </p:nvSpPr>
        <p:spPr/>
        <p:txBody>
          <a:bodyPr/>
          <a:lstStyle/>
          <a:p>
            <a:fld id="{9BE1DD1D-0BD5-4E4F-ABDD-53ED947792F1}" type="slidenum">
              <a:rPr lang="en-US" smtClean="0"/>
              <a:t>18</a:t>
            </a:fld>
            <a:endParaRPr lang="en-US"/>
          </a:p>
        </p:txBody>
      </p:sp>
    </p:spTree>
    <p:extLst>
      <p:ext uri="{BB962C8B-B14F-4D97-AF65-F5344CB8AC3E}">
        <p14:creationId xmlns:p14="http://schemas.microsoft.com/office/powerpoint/2010/main" val="33559054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EG" u="sng"/>
              <a:t>ملاحظة</a:t>
            </a:r>
            <a:r>
              <a:rPr lang="ar-EG"/>
              <a:t>:</a:t>
            </a:r>
            <a:r>
              <a:rPr lang="en-US"/>
              <a:t> </a:t>
            </a:r>
            <a:r>
              <a:rPr lang="ar-EG"/>
              <a:t>نتائج العينة من دورة تدريبية للمديرين التنفيذيين في </a:t>
            </a:r>
            <a:r>
              <a:rPr lang="en-US"/>
              <a:t>INSEAD</a:t>
            </a:r>
            <a:r>
              <a:rPr lang="ar-EG"/>
              <a:t>.</a:t>
            </a:r>
            <a:r>
              <a:rPr lang="en-US"/>
              <a:t> </a:t>
            </a:r>
          </a:p>
          <a:p>
            <a:endParaRPr lang="en-SG" dirty="0"/>
          </a:p>
        </p:txBody>
      </p:sp>
      <p:sp>
        <p:nvSpPr>
          <p:cNvPr id="4" name="Slide Number Placeholder 3"/>
          <p:cNvSpPr>
            <a:spLocks noGrp="1"/>
          </p:cNvSpPr>
          <p:nvPr>
            <p:ph type="sldNum" sz="quarter" idx="5"/>
          </p:nvPr>
        </p:nvSpPr>
        <p:spPr/>
        <p:txBody>
          <a:bodyPr/>
          <a:lstStyle/>
          <a:p>
            <a:fld id="{9BE1DD1D-0BD5-4E4F-ABDD-53ED947792F1}" type="slidenum">
              <a:rPr lang="en-US" smtClean="0"/>
              <a:t>19</a:t>
            </a:fld>
            <a:endParaRPr lang="en-US"/>
          </a:p>
        </p:txBody>
      </p:sp>
    </p:spTree>
    <p:extLst>
      <p:ext uri="{BB962C8B-B14F-4D97-AF65-F5344CB8AC3E}">
        <p14:creationId xmlns:p14="http://schemas.microsoft.com/office/powerpoint/2010/main" val="18960092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EG" dirty="0"/>
              <a:t>مرحبًا بكم!</a:t>
            </a:r>
            <a:r>
              <a:rPr lang="en-US" dirty="0"/>
              <a:t> </a:t>
            </a:r>
            <a:r>
              <a:rPr lang="ar-EG" dirty="0"/>
              <a:t>ستتناول محاضرة اليوم المفاوضات متعددة الأطراف.</a:t>
            </a:r>
            <a:r>
              <a:rPr lang="en-US" dirty="0"/>
              <a:t> </a:t>
            </a:r>
            <a:r>
              <a:rPr lang="ar-EG" dirty="0"/>
              <a:t>وسنتناول هذا الموضوع من خلال تمرين لعب الأدوار.</a:t>
            </a:r>
            <a:r>
              <a:rPr lang="en-US" dirty="0"/>
              <a:t> </a:t>
            </a:r>
          </a:p>
          <a:p>
            <a:endParaRPr lang="en-US" dirty="0"/>
          </a:p>
          <a:p>
            <a:r>
              <a:rPr lang="ar-EG" b="0" dirty="0"/>
              <a:t>مصدر الصورة (مصدر مفتوح)</a:t>
            </a:r>
          </a:p>
          <a:p>
            <a:r>
              <a:rPr lang="en-US" b="0" dirty="0"/>
              <a:t>https://pixabay.com/illustrations/king-lady-runner-tower-horse-1716907/</a:t>
            </a:r>
          </a:p>
          <a:p>
            <a:endParaRPr lang="en-US" dirty="0"/>
          </a:p>
        </p:txBody>
      </p:sp>
      <p:sp>
        <p:nvSpPr>
          <p:cNvPr id="4" name="Slide Number Placeholder 3"/>
          <p:cNvSpPr>
            <a:spLocks noGrp="1"/>
          </p:cNvSpPr>
          <p:nvPr>
            <p:ph type="sldNum" sz="quarter" idx="10"/>
          </p:nvPr>
        </p:nvSpPr>
        <p:spPr/>
        <p:txBody>
          <a:bodyPr/>
          <a:lstStyle/>
          <a:p>
            <a:fld id="{9BE1DD1D-0BD5-4E4F-ABDD-53ED947792F1}" type="slidenum">
              <a:rPr lang="en-US" smtClean="0"/>
              <a:t>2</a:t>
            </a:fld>
            <a:endParaRPr lang="en-US"/>
          </a:p>
        </p:txBody>
      </p:sp>
    </p:spTree>
    <p:extLst>
      <p:ext uri="{BB962C8B-B14F-4D97-AF65-F5344CB8AC3E}">
        <p14:creationId xmlns:p14="http://schemas.microsoft.com/office/powerpoint/2010/main" val="39624040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EG" u="sng"/>
              <a:t>ملاحظة</a:t>
            </a:r>
            <a:r>
              <a:rPr lang="ar-EG"/>
              <a:t>:</a:t>
            </a:r>
            <a:r>
              <a:rPr lang="en-US"/>
              <a:t> </a:t>
            </a:r>
            <a:r>
              <a:rPr lang="ar-EG"/>
              <a:t>نتائج العينة من فصل كبير في ماجستير إدارة الأعمال في </a:t>
            </a:r>
            <a:r>
              <a:rPr lang="en-US"/>
              <a:t>INSEAD</a:t>
            </a:r>
            <a:r>
              <a:rPr lang="ar-EG"/>
              <a:t>.</a:t>
            </a:r>
            <a:r>
              <a:rPr lang="en-US"/>
              <a:t> </a:t>
            </a:r>
          </a:p>
        </p:txBody>
      </p:sp>
      <p:sp>
        <p:nvSpPr>
          <p:cNvPr id="4" name="Slide Number Placeholder 3"/>
          <p:cNvSpPr>
            <a:spLocks noGrp="1"/>
          </p:cNvSpPr>
          <p:nvPr>
            <p:ph type="sldNum" sz="quarter" idx="5"/>
          </p:nvPr>
        </p:nvSpPr>
        <p:spPr/>
        <p:txBody>
          <a:bodyPr/>
          <a:lstStyle/>
          <a:p>
            <a:fld id="{9BE1DD1D-0BD5-4E4F-ABDD-53ED947792F1}" type="slidenum">
              <a:rPr lang="en-US" smtClean="0"/>
              <a:t>20</a:t>
            </a:fld>
            <a:endParaRPr lang="en-US"/>
          </a:p>
        </p:txBody>
      </p:sp>
    </p:spTree>
    <p:extLst>
      <p:ext uri="{BB962C8B-B14F-4D97-AF65-F5344CB8AC3E}">
        <p14:creationId xmlns:p14="http://schemas.microsoft.com/office/powerpoint/2010/main" val="19033407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EG" dirty="0"/>
              <a:t>كيف يمكنك تعظيم القيمة في فيلم الأمير؟</a:t>
            </a:r>
            <a:r>
              <a:rPr lang="en-US" dirty="0"/>
              <a:t> </a:t>
            </a:r>
          </a:p>
          <a:p>
            <a:endParaRPr lang="en-SG" dirty="0"/>
          </a:p>
          <a:p>
            <a:r>
              <a:rPr lang="ar-EG" dirty="0"/>
              <a:t>إن الموافقة على حصول </a:t>
            </a:r>
            <a:r>
              <a:rPr lang="en-US" dirty="0"/>
              <a:t>NCG</a:t>
            </a:r>
            <a:r>
              <a:rPr lang="ar-EG" dirty="0"/>
              <a:t> على أغلبية السيطرة من شأنها أن تزيد الإيرادات المتوقعة لجميع الاستوديوهات الثلاثة بنحو 50% -300%.</a:t>
            </a:r>
            <a:r>
              <a:rPr lang="en-US" dirty="0"/>
              <a:t> </a:t>
            </a:r>
            <a:r>
              <a:rPr lang="ar-EG" dirty="0"/>
              <a:t>رغم ذلك، تحتاج </a:t>
            </a:r>
            <a:r>
              <a:rPr lang="en-US" dirty="0"/>
              <a:t>RLS</a:t>
            </a:r>
            <a:r>
              <a:rPr lang="ar-EG" dirty="0"/>
              <a:t> أيضًا إلى السيطرة الإبداعية نظرًا لأن الإنتاج المشترك يمثل مصلحة أساسية بالنسبة لها.</a:t>
            </a:r>
            <a:r>
              <a:rPr lang="en-US" dirty="0"/>
              <a:t> </a:t>
            </a:r>
          </a:p>
          <a:p>
            <a:endParaRPr lang="en-SG" dirty="0"/>
          </a:p>
          <a:p>
            <a:r>
              <a:rPr lang="ar-EG" dirty="0"/>
              <a:t>لتعظيم القيمة المالية للفيلم، وافق على إنتاج تكملة، رغم أن هذا يعرض الفيلم لمخاطر إبداعية.</a:t>
            </a:r>
            <a:r>
              <a:rPr lang="en-US" dirty="0"/>
              <a:t> </a:t>
            </a:r>
          </a:p>
          <a:p>
            <a:endParaRPr lang="en-SG" dirty="0"/>
          </a:p>
          <a:p>
            <a:r>
              <a:rPr lang="ar-EG" dirty="0"/>
              <a:t>إن شركة </a:t>
            </a:r>
            <a:r>
              <a:rPr lang="en-US" dirty="0"/>
              <a:t>ITS</a:t>
            </a:r>
            <a:r>
              <a:rPr lang="ar-EG" dirty="0"/>
              <a:t> في احتياج ماس للحصول على الأموال، وبالتالي من المنطقي أن تساهم بشكل أقل ماليًا وإبداعيًا ولكن مع ذلك تحصل على حصة من الأرباح.</a:t>
            </a:r>
            <a:r>
              <a:rPr lang="en-US" dirty="0"/>
              <a:t> </a:t>
            </a:r>
          </a:p>
          <a:p>
            <a:endParaRPr lang="en-SG" dirty="0"/>
          </a:p>
          <a:p>
            <a:r>
              <a:rPr lang="ar-EG" dirty="0"/>
              <a:t>شركتا </a:t>
            </a:r>
            <a:r>
              <a:rPr lang="en-US" dirty="0"/>
              <a:t>RLS</a:t>
            </a:r>
            <a:r>
              <a:rPr lang="ar-EG" dirty="0"/>
              <a:t> و</a:t>
            </a:r>
            <a:r>
              <a:rPr lang="en-US" dirty="0"/>
              <a:t>NCG</a:t>
            </a:r>
            <a:r>
              <a:rPr lang="ar-EG" dirty="0"/>
              <a:t> هما </a:t>
            </a:r>
            <a:r>
              <a:rPr lang="ar-EG" dirty="0" err="1"/>
              <a:t>الاستوديوهان</a:t>
            </a:r>
            <a:r>
              <a:rPr lang="ar-EG" dirty="0"/>
              <a:t> الغنيان، من المنطقي أن تتوليا الجزء الأكبر من التمويل </a:t>
            </a:r>
            <a:r>
              <a:rPr lang="ar-EG" dirty="0" err="1"/>
              <a:t>وتتقاسما</a:t>
            </a:r>
            <a:r>
              <a:rPr lang="ar-EG" dirty="0"/>
              <a:t> الأرباح وفقًا لذلك.</a:t>
            </a:r>
            <a:r>
              <a:rPr lang="en-US" dirty="0"/>
              <a:t> </a:t>
            </a:r>
          </a:p>
          <a:p>
            <a:endParaRPr lang="en-SG" dirty="0"/>
          </a:p>
          <a:p>
            <a:pPr marL="0" marR="0" lvl="0" indent="0" algn="r" defTabSz="914400" rtl="1" eaLnBrk="1" fontAlgn="auto" latinLnBrk="0" hangingPunct="1">
              <a:lnSpc>
                <a:spcPct val="100000"/>
              </a:lnSpc>
              <a:spcBef>
                <a:spcPts val="0"/>
              </a:spcBef>
              <a:spcAft>
                <a:spcPts val="0"/>
              </a:spcAft>
              <a:buClrTx/>
              <a:buSzTx/>
              <a:buFontTx/>
              <a:buNone/>
              <a:tabLst/>
              <a:defRPr/>
            </a:pPr>
            <a:r>
              <a:rPr lang="ar-EG" dirty="0"/>
              <a:t>هذا من شأنه تعظيم القيمة </a:t>
            </a:r>
            <a:r>
              <a:rPr lang="ar-EG" sz="1200" dirty="0"/>
              <a:t>لكن هذه ليست أفضل صفقة لكل استوديو على حدة. تريد </a:t>
            </a:r>
            <a:r>
              <a:rPr lang="en-US" sz="1200" dirty="0"/>
              <a:t>NCG</a:t>
            </a:r>
            <a:r>
              <a:rPr lang="ar-EG" sz="1200" dirty="0"/>
              <a:t> الحصول على السيطرة الإبداعية الإجمالية، و</a:t>
            </a:r>
            <a:r>
              <a:rPr lang="en-US" sz="1200" dirty="0"/>
              <a:t>RLS</a:t>
            </a:r>
            <a:r>
              <a:rPr lang="ar-EG" sz="1200" dirty="0"/>
              <a:t> تريد الكثير. تفضل شركة </a:t>
            </a:r>
            <a:r>
              <a:rPr lang="en-US" sz="1200" dirty="0"/>
              <a:t>RLS</a:t>
            </a:r>
            <a:r>
              <a:rPr lang="ar-EG" sz="1200" dirty="0"/>
              <a:t> إنتاج فيلم واحد بدلًا من </a:t>
            </a:r>
            <a:r>
              <a:rPr lang="ar-EG" sz="1200" dirty="0" err="1"/>
              <a:t>فيلمين.إن</a:t>
            </a:r>
            <a:r>
              <a:rPr lang="ar-EG" sz="1200" dirty="0"/>
              <a:t> شركة </a:t>
            </a:r>
            <a:r>
              <a:rPr lang="en-US" sz="1200" dirty="0"/>
              <a:t>ITS</a:t>
            </a:r>
            <a:r>
              <a:rPr lang="ar-EG" sz="1200" dirty="0"/>
              <a:t> لديها المال اللازم للمساعدة في التمويل، وهم سعداء بدفع نصف المبلغ والحصول على نصف الأرباح أو أغلبيتها (نظرًا لحقوق الملكية الفكرية الخاصة بهم).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SG"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SG" sz="1200" dirty="0"/>
          </a:p>
          <a:p>
            <a:endParaRPr lang="en-SG" dirty="0"/>
          </a:p>
          <a:p>
            <a:endParaRPr lang="en-SG" dirty="0"/>
          </a:p>
        </p:txBody>
      </p:sp>
      <p:sp>
        <p:nvSpPr>
          <p:cNvPr id="4" name="Slide Number Placeholder 3"/>
          <p:cNvSpPr>
            <a:spLocks noGrp="1"/>
          </p:cNvSpPr>
          <p:nvPr>
            <p:ph type="sldNum" sz="quarter" idx="5"/>
          </p:nvPr>
        </p:nvSpPr>
        <p:spPr/>
        <p:txBody>
          <a:bodyPr/>
          <a:lstStyle/>
          <a:p>
            <a:fld id="{9BE1DD1D-0BD5-4E4F-ABDD-53ED947792F1}" type="slidenum">
              <a:rPr lang="en-US" smtClean="0"/>
              <a:t>21</a:t>
            </a:fld>
            <a:endParaRPr lang="en-US"/>
          </a:p>
        </p:txBody>
      </p:sp>
    </p:spTree>
    <p:extLst>
      <p:ext uri="{BB962C8B-B14F-4D97-AF65-F5344CB8AC3E}">
        <p14:creationId xmlns:p14="http://schemas.microsoft.com/office/powerpoint/2010/main" val="3085254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EG" dirty="0"/>
              <a:t>إن نموذج النتائج الذي ستتوصل إليه يمنحك خيار التوصل إلى اتفاقيات وخيارات تتجاوز تقسيم النسب المئوية على السيطرة الإبداعية، والتمويل، والأرباح.</a:t>
            </a:r>
            <a:r>
              <a:rPr lang="en-US" dirty="0"/>
              <a:t> </a:t>
            </a:r>
            <a:r>
              <a:rPr lang="ar-EG" dirty="0"/>
              <a:t>إذا فكرت في المصالح أو الأهداف الأساسية لكل طرف، فهناك بعض الحلول الإبداعية المحتملة لمعالجتها والتي تعمل على توسيع نطاق المفاوضات.</a:t>
            </a:r>
            <a:r>
              <a:rPr lang="en-US" dirty="0"/>
              <a:t> </a:t>
            </a:r>
          </a:p>
          <a:p>
            <a:endParaRPr lang="en-SG" dirty="0"/>
          </a:p>
          <a:p>
            <a:r>
              <a:rPr lang="ar-EG" dirty="0"/>
              <a:t>فكر في السيطرة الإبداعية مقابل الفضل الإبداعي.  </a:t>
            </a:r>
            <a:r>
              <a:rPr kumimoji="0" lang="ar-EG" sz="1200" b="0" i="0" u="none" strike="noStrike" cap="none" normalizeH="0" baseline="0" dirty="0">
                <a:ln>
                  <a:noFill/>
                </a:ln>
                <a:solidFill>
                  <a:srgbClr val="000000"/>
                </a:solidFill>
                <a:latin typeface="+mn-lt"/>
                <a:ea typeface="ＭＳ Ｐゴシック" charset="0"/>
                <a:cs typeface="Arial"/>
              </a:rPr>
              <a:t>تريد </a:t>
            </a:r>
            <a:r>
              <a:rPr kumimoji="0" lang="en-US" sz="1200" b="0" i="0" u="none" strike="noStrike" cap="none" normalizeH="0" baseline="0" dirty="0">
                <a:ln>
                  <a:noFill/>
                </a:ln>
                <a:solidFill>
                  <a:srgbClr val="000000"/>
                </a:solidFill>
                <a:latin typeface="+mn-lt"/>
                <a:ea typeface="ＭＳ Ｐゴシック" charset="0"/>
                <a:cs typeface="Arial"/>
              </a:rPr>
              <a:t>RLS</a:t>
            </a:r>
            <a:r>
              <a:rPr kumimoji="0" lang="ar-EG" sz="1200" b="0" i="0" u="none" strike="noStrike" cap="none" normalizeH="0" baseline="0" dirty="0">
                <a:ln>
                  <a:noFill/>
                </a:ln>
                <a:solidFill>
                  <a:srgbClr val="000000"/>
                </a:solidFill>
                <a:latin typeface="+mn-lt"/>
                <a:ea typeface="ＭＳ Ｐゴシック" charset="0"/>
                <a:cs typeface="Arial"/>
              </a:rPr>
              <a:t> المشاركة في إنتاج الفيلم لأسباب تتعلق بالعلامة التجارية والسمعة، وتعتقد </a:t>
            </a:r>
            <a:r>
              <a:rPr kumimoji="0" lang="en-US" sz="1200" b="0" i="0" u="none" strike="noStrike" cap="none" normalizeH="0" baseline="0" dirty="0">
                <a:ln>
                  <a:noFill/>
                </a:ln>
                <a:solidFill>
                  <a:srgbClr val="000000"/>
                </a:solidFill>
                <a:latin typeface="+mn-lt"/>
                <a:ea typeface="ＭＳ Ｐゴシック" charset="0"/>
                <a:cs typeface="Arial"/>
              </a:rPr>
              <a:t>NCG</a:t>
            </a:r>
            <a:r>
              <a:rPr kumimoji="0" lang="ar-EG" sz="1200" b="0" i="0" u="none" strike="noStrike" cap="none" normalizeH="0" baseline="0" dirty="0">
                <a:ln>
                  <a:noFill/>
                </a:ln>
                <a:solidFill>
                  <a:srgbClr val="000000"/>
                </a:solidFill>
                <a:latin typeface="+mn-lt"/>
                <a:ea typeface="ＭＳ Ｐゴシック" charset="0"/>
                <a:cs typeface="Arial"/>
              </a:rPr>
              <a:t> أن الفيلم سيكون بجودة فائقة وسيحقق أرباحًا أكبر إذا كان لديها سيطرة إبداعية كاملة، وتتفق </a:t>
            </a:r>
            <a:r>
              <a:rPr kumimoji="0" lang="en-US" sz="1200" b="0" i="0" u="none" strike="noStrike" cap="none" normalizeH="0" baseline="0" dirty="0">
                <a:ln>
                  <a:noFill/>
                </a:ln>
                <a:solidFill>
                  <a:srgbClr val="000000"/>
                </a:solidFill>
                <a:latin typeface="+mn-lt"/>
                <a:ea typeface="ＭＳ Ｐゴシック" charset="0"/>
                <a:cs typeface="Arial"/>
              </a:rPr>
              <a:t>ITS</a:t>
            </a:r>
            <a:r>
              <a:rPr kumimoji="0" lang="ar-EG" sz="1200" b="0" i="0" u="none" strike="noStrike" cap="none" normalizeH="0" baseline="0" dirty="0">
                <a:ln>
                  <a:noFill/>
                </a:ln>
                <a:solidFill>
                  <a:srgbClr val="000000"/>
                </a:solidFill>
                <a:latin typeface="+mn-lt"/>
                <a:ea typeface="ＭＳ Ｐゴシック" charset="0"/>
                <a:cs typeface="Arial"/>
              </a:rPr>
              <a:t> مع </a:t>
            </a:r>
            <a:r>
              <a:rPr kumimoji="0" lang="en-US" sz="1200" b="0" i="0" u="none" strike="noStrike" cap="none" normalizeH="0" baseline="0" dirty="0">
                <a:ln>
                  <a:noFill/>
                </a:ln>
                <a:solidFill>
                  <a:srgbClr val="000000"/>
                </a:solidFill>
                <a:latin typeface="+mn-lt"/>
                <a:ea typeface="ＭＳ Ｐゴシック" charset="0"/>
                <a:cs typeface="Arial"/>
              </a:rPr>
              <a:t>NCG</a:t>
            </a:r>
            <a:r>
              <a:rPr kumimoji="0" lang="ar-EG" sz="1200" b="0" i="0" u="none" strike="noStrike" cap="none" normalizeH="0" baseline="0" dirty="0">
                <a:ln>
                  <a:noFill/>
                </a:ln>
                <a:solidFill>
                  <a:srgbClr val="000000"/>
                </a:solidFill>
                <a:latin typeface="+mn-lt"/>
                <a:ea typeface="ＭＳ Ｐゴシック" charset="0"/>
                <a:cs typeface="Arial"/>
              </a:rPr>
              <a:t>. وبالتالي، يمكنك الموافقة على أن </a:t>
            </a:r>
            <a:r>
              <a:rPr kumimoji="0" lang="en-US" sz="1200" b="0" i="0" u="none" strike="noStrike" cap="none" normalizeH="0" baseline="0" dirty="0">
                <a:ln>
                  <a:noFill/>
                </a:ln>
                <a:solidFill>
                  <a:srgbClr val="000000"/>
                </a:solidFill>
                <a:latin typeface="+mn-lt"/>
                <a:ea typeface="ＭＳ Ｐゴシック" charset="0"/>
                <a:cs typeface="Arial"/>
              </a:rPr>
              <a:t>NCG</a:t>
            </a:r>
            <a:r>
              <a:rPr kumimoji="0" lang="ar-EG" sz="1200" b="0" i="0" u="none" strike="noStrike" cap="none" normalizeH="0" baseline="0" dirty="0">
                <a:ln>
                  <a:noFill/>
                </a:ln>
                <a:solidFill>
                  <a:srgbClr val="000000"/>
                </a:solidFill>
                <a:latin typeface="+mn-lt"/>
                <a:ea typeface="ＭＳ Ｐゴシック" charset="0"/>
                <a:cs typeface="Arial"/>
              </a:rPr>
              <a:t> ستحتفظ بمعظم السيطرة الإبداعية خلف الكواليس، ولكن سيتم ذكر </a:t>
            </a:r>
            <a:r>
              <a:rPr kumimoji="0" lang="en-US" sz="1200" b="0" i="0" u="none" strike="noStrike" cap="none" normalizeH="0" baseline="0" dirty="0">
                <a:ln>
                  <a:noFill/>
                </a:ln>
                <a:solidFill>
                  <a:srgbClr val="000000"/>
                </a:solidFill>
                <a:latin typeface="+mn-lt"/>
                <a:ea typeface="ＭＳ Ｐゴシック" charset="0"/>
                <a:cs typeface="Arial"/>
              </a:rPr>
              <a:t>RLS</a:t>
            </a:r>
            <a:r>
              <a:rPr kumimoji="0" lang="ar-EG" sz="1200" b="0" i="0" u="none" strike="noStrike" cap="none" normalizeH="0" baseline="0" dirty="0">
                <a:ln>
                  <a:noFill/>
                </a:ln>
                <a:solidFill>
                  <a:srgbClr val="000000"/>
                </a:solidFill>
                <a:latin typeface="+mn-lt"/>
                <a:ea typeface="ＭＳ Ｐゴシック" charset="0"/>
                <a:cs typeface="Arial"/>
              </a:rPr>
              <a:t> كمنتج مشارك كامل، وسيظهر شعار </a:t>
            </a:r>
            <a:r>
              <a:rPr kumimoji="0" lang="en-US" sz="1200" b="0" i="0" u="none" strike="noStrike" cap="none" normalizeH="0" baseline="0" dirty="0">
                <a:ln>
                  <a:noFill/>
                </a:ln>
                <a:solidFill>
                  <a:srgbClr val="000000"/>
                </a:solidFill>
                <a:latin typeface="+mn-lt"/>
                <a:ea typeface="ＭＳ Ｐゴシック" charset="0"/>
                <a:cs typeface="Arial"/>
              </a:rPr>
              <a:t>RLS</a:t>
            </a:r>
            <a:r>
              <a:rPr kumimoji="0" lang="ar-EG" sz="1200" b="0" i="0" u="none" strike="noStrike" cap="none" normalizeH="0" baseline="0" dirty="0">
                <a:ln>
                  <a:noFill/>
                </a:ln>
                <a:solidFill>
                  <a:srgbClr val="000000"/>
                </a:solidFill>
                <a:latin typeface="+mn-lt"/>
                <a:ea typeface="ＭＳ Ｐゴシック" charset="0"/>
                <a:cs typeface="Arial"/>
              </a:rPr>
              <a:t> قبل شعار </a:t>
            </a:r>
            <a:r>
              <a:rPr kumimoji="0" lang="en-US" sz="1200" b="0" i="0" u="none" strike="noStrike" cap="none" normalizeH="0" baseline="0" dirty="0">
                <a:ln>
                  <a:noFill/>
                </a:ln>
                <a:solidFill>
                  <a:srgbClr val="000000"/>
                </a:solidFill>
                <a:latin typeface="+mn-lt"/>
                <a:ea typeface="ＭＳ Ｐゴシック" charset="0"/>
                <a:cs typeface="Arial"/>
              </a:rPr>
              <a:t>NCG</a:t>
            </a:r>
            <a:r>
              <a:rPr kumimoji="0" lang="ar-EG" sz="1200" b="0" i="0" u="none" strike="noStrike" cap="none" normalizeH="0" baseline="0" dirty="0">
                <a:ln>
                  <a:noFill/>
                </a:ln>
                <a:solidFill>
                  <a:srgbClr val="000000"/>
                </a:solidFill>
                <a:latin typeface="+mn-lt"/>
                <a:ea typeface="ＭＳ Ｐゴシック" charset="0"/>
                <a:cs typeface="Arial"/>
              </a:rPr>
              <a:t> في جميع المواد الترويجية، وستشمل جميع المقابلات مع المنتجين منتج </a:t>
            </a:r>
            <a:r>
              <a:rPr kumimoji="0" lang="en-US" sz="1200" b="0" i="0" u="none" strike="noStrike" cap="none" normalizeH="0" baseline="0" dirty="0">
                <a:ln>
                  <a:noFill/>
                </a:ln>
                <a:solidFill>
                  <a:srgbClr val="000000"/>
                </a:solidFill>
                <a:latin typeface="+mn-lt"/>
                <a:ea typeface="ＭＳ Ｐゴシック" charset="0"/>
                <a:cs typeface="Arial"/>
              </a:rPr>
              <a:t>RLS</a:t>
            </a:r>
            <a:r>
              <a:rPr kumimoji="0" lang="ar-EG" sz="1200" b="0" i="0" u="none" strike="noStrike" cap="none" normalizeH="0" baseline="0" dirty="0">
                <a:ln>
                  <a:noFill/>
                </a:ln>
                <a:solidFill>
                  <a:srgbClr val="000000"/>
                </a:solidFill>
                <a:latin typeface="+mn-lt"/>
                <a:ea typeface="ＭＳ Ｐゴシック" charset="0"/>
                <a:cs typeface="Arial"/>
              </a:rPr>
              <a:t> وليس منتج </a:t>
            </a:r>
            <a:r>
              <a:rPr kumimoji="0" lang="en-US" sz="1200" b="0" i="0" u="none" strike="noStrike" cap="none" normalizeH="0" baseline="0" dirty="0">
                <a:ln>
                  <a:noFill/>
                </a:ln>
                <a:solidFill>
                  <a:srgbClr val="000000"/>
                </a:solidFill>
                <a:latin typeface="+mn-lt"/>
                <a:ea typeface="ＭＳ Ｐゴシック" charset="0"/>
                <a:cs typeface="Arial"/>
              </a:rPr>
              <a:t>NCG</a:t>
            </a:r>
            <a:r>
              <a:rPr kumimoji="0" lang="ar-EG" sz="1200" b="0" i="0" u="none" strike="noStrike" cap="none" normalizeH="0" baseline="0" dirty="0">
                <a:ln>
                  <a:noFill/>
                </a:ln>
                <a:solidFill>
                  <a:srgbClr val="000000"/>
                </a:solidFill>
                <a:latin typeface="+mn-lt"/>
                <a:ea typeface="ＭＳ Ｐゴシック" charset="0"/>
                <a:cs typeface="Arial"/>
              </a:rPr>
              <a:t> فقط. </a:t>
            </a:r>
          </a:p>
          <a:p>
            <a:endParaRPr kumimoji="0" lang="en-US" sz="1200" b="0" i="0" u="none" strike="noStrike" cap="none" normalizeH="0" baseline="0" dirty="0">
              <a:ln>
                <a:noFill/>
              </a:ln>
              <a:solidFill>
                <a:srgbClr val="000000"/>
              </a:solidFill>
              <a:effectLst/>
              <a:latin typeface="+mn-lt"/>
              <a:ea typeface="ＭＳ Ｐゴシック" charset="0"/>
              <a:cs typeface="Arial"/>
            </a:endParaRPr>
          </a:p>
          <a:p>
            <a:r>
              <a:rPr kumimoji="0" lang="ar-EG" sz="1200" b="0" i="0" u="none" strike="noStrike" cap="none" normalizeH="0" baseline="0" dirty="0">
                <a:ln>
                  <a:noFill/>
                </a:ln>
                <a:solidFill>
                  <a:srgbClr val="000000"/>
                </a:solidFill>
                <a:latin typeface="+mn-lt"/>
                <a:ea typeface="ＭＳ Ｐゴシック" charset="0"/>
                <a:cs typeface="Arial"/>
              </a:rPr>
              <a:t>نظرًا لنجاحها التجاري المؤكد مع الامتيازات التجارية مثل الروبوتات العملاقة، يمكن لشركة </a:t>
            </a:r>
            <a:r>
              <a:rPr kumimoji="0" lang="en-US" sz="1200" b="0" i="0" u="none" strike="noStrike" cap="none" normalizeH="0" baseline="0" dirty="0">
                <a:ln>
                  <a:noFill/>
                </a:ln>
                <a:solidFill>
                  <a:srgbClr val="000000"/>
                </a:solidFill>
                <a:latin typeface="+mn-lt"/>
                <a:ea typeface="ＭＳ Ｐゴシック" charset="0"/>
                <a:cs typeface="Arial"/>
              </a:rPr>
              <a:t>RLS</a:t>
            </a:r>
            <a:r>
              <a:rPr kumimoji="0" lang="ar-EG" sz="1200" b="0" i="0" u="none" strike="noStrike" cap="none" normalizeH="0" baseline="0" dirty="0">
                <a:ln>
                  <a:noFill/>
                </a:ln>
                <a:solidFill>
                  <a:srgbClr val="000000"/>
                </a:solidFill>
                <a:latin typeface="+mn-lt"/>
                <a:ea typeface="ＭＳ Ｐゴシック" charset="0"/>
                <a:cs typeface="Arial"/>
              </a:rPr>
              <a:t> أن تتولى أيضًا جميع مهام التسويق، والترويج، والبيع.</a:t>
            </a:r>
            <a:r>
              <a:rPr kumimoji="0" lang="en-US" sz="1200" b="0" i="0" u="none" strike="noStrike" cap="none" normalizeH="0" baseline="0" dirty="0">
                <a:ln>
                  <a:noFill/>
                </a:ln>
                <a:solidFill>
                  <a:srgbClr val="000000"/>
                </a:solidFill>
                <a:latin typeface="+mn-lt"/>
                <a:ea typeface="ＭＳ Ｐゴシック" charset="0"/>
                <a:cs typeface="Arial"/>
              </a:rPr>
              <a:t> </a:t>
            </a:r>
            <a:r>
              <a:rPr kumimoji="0" lang="ar-EG" sz="1200" b="0" i="0" u="none" strike="noStrike" cap="none" normalizeH="0" baseline="0" dirty="0">
                <a:ln>
                  <a:noFill/>
                </a:ln>
                <a:solidFill>
                  <a:srgbClr val="000000"/>
                </a:solidFill>
                <a:latin typeface="+mn-lt"/>
                <a:ea typeface="ＭＳ Ｐゴシック" charset="0"/>
                <a:cs typeface="Arial"/>
              </a:rPr>
              <a:t>لكن شركة </a:t>
            </a:r>
            <a:r>
              <a:rPr kumimoji="0" lang="en-US" sz="1200" b="0" i="0" u="none" strike="noStrike" cap="none" normalizeH="0" baseline="0" dirty="0">
                <a:ln>
                  <a:noFill/>
                </a:ln>
                <a:solidFill>
                  <a:srgbClr val="000000"/>
                </a:solidFill>
                <a:latin typeface="+mn-lt"/>
                <a:ea typeface="ＭＳ Ｐゴシック" charset="0"/>
                <a:cs typeface="Arial"/>
              </a:rPr>
              <a:t>NCG</a:t>
            </a:r>
            <a:r>
              <a:rPr kumimoji="0" lang="ar-EG" sz="1200" b="0" i="0" u="none" strike="noStrike" cap="none" normalizeH="0" baseline="0" dirty="0">
                <a:ln>
                  <a:noFill/>
                </a:ln>
                <a:solidFill>
                  <a:srgbClr val="000000"/>
                </a:solidFill>
                <a:latin typeface="+mn-lt"/>
                <a:ea typeface="ＭＳ Ｐゴシック" charset="0"/>
                <a:cs typeface="Arial"/>
              </a:rPr>
              <a:t> تختار فريق المخرج وكاتب السيناريو، وتتمتع بموافقة السيناريو، وحق المونتاج النهائي للفيلم، والقرار النهائي بشأن التصميمات.</a:t>
            </a:r>
            <a:r>
              <a:rPr kumimoji="0" lang="en-US" sz="1200" b="0" i="0" u="none" strike="noStrike" cap="none" normalizeH="0" baseline="0" dirty="0">
                <a:ln>
                  <a:noFill/>
                </a:ln>
                <a:solidFill>
                  <a:srgbClr val="000000"/>
                </a:solidFill>
                <a:latin typeface="+mn-lt"/>
                <a:ea typeface="ＭＳ Ｐゴシック" charset="0"/>
                <a:cs typeface="Arial"/>
              </a:rPr>
              <a:t> </a:t>
            </a:r>
          </a:p>
          <a:p>
            <a:endParaRPr kumimoji="0" lang="en-US" sz="1200" b="0" i="0" u="none" strike="noStrike" cap="none" normalizeH="0" baseline="0" dirty="0">
              <a:ln>
                <a:noFill/>
              </a:ln>
              <a:solidFill>
                <a:srgbClr val="000000"/>
              </a:solidFill>
              <a:effectLst/>
              <a:latin typeface="+mn-lt"/>
              <a:ea typeface="ＭＳ Ｐゴシック" charset="0"/>
              <a:cs typeface="Arial"/>
            </a:endParaRPr>
          </a:p>
          <a:p>
            <a:r>
              <a:rPr kumimoji="0" lang="ar-EG" sz="1200" b="0" i="0" u="none" strike="noStrike" cap="none" normalizeH="0" baseline="0" dirty="0">
                <a:ln>
                  <a:noFill/>
                </a:ln>
                <a:solidFill>
                  <a:srgbClr val="000000"/>
                </a:solidFill>
                <a:latin typeface="+mn-lt"/>
                <a:ea typeface="ＭＳ Ｐゴシック" charset="0"/>
                <a:cs typeface="Arial"/>
              </a:rPr>
              <a:t>كجزء من الصفقة، قد تتفاوض شركة </a:t>
            </a:r>
            <a:r>
              <a:rPr kumimoji="0" lang="en-US" sz="1200" b="0" i="0" u="none" strike="noStrike" cap="none" normalizeH="0" baseline="0" dirty="0">
                <a:ln>
                  <a:noFill/>
                </a:ln>
                <a:solidFill>
                  <a:srgbClr val="000000"/>
                </a:solidFill>
                <a:latin typeface="+mn-lt"/>
                <a:ea typeface="ＭＳ Ｐゴシック" charset="0"/>
                <a:cs typeface="Arial"/>
              </a:rPr>
              <a:t>NCG</a:t>
            </a:r>
            <a:r>
              <a:rPr kumimoji="0" lang="ar-EG" sz="1200" b="0" i="0" u="none" strike="noStrike" cap="none" normalizeH="0" baseline="0" dirty="0">
                <a:ln>
                  <a:noFill/>
                </a:ln>
                <a:solidFill>
                  <a:srgbClr val="000000"/>
                </a:solidFill>
                <a:latin typeface="+mn-lt"/>
                <a:ea typeface="ＭＳ Ｐゴシック" charset="0"/>
                <a:cs typeface="Arial"/>
              </a:rPr>
              <a:t> على حقوق القصص الجانبية، بما يتفق مع اعتقادها بأنها الاستوديو المناسب للسيطرة الإبداعية على الأفلام المستمدة من فيلمي الأمير والملك.</a:t>
            </a:r>
            <a:r>
              <a:rPr kumimoji="0" lang="en-US" sz="1200" b="0" i="0" u="none" strike="noStrike" cap="none" normalizeH="0" baseline="0" dirty="0">
                <a:ln>
                  <a:noFill/>
                </a:ln>
                <a:solidFill>
                  <a:srgbClr val="000000"/>
                </a:solidFill>
                <a:latin typeface="+mn-lt"/>
                <a:ea typeface="ＭＳ Ｐゴシック" charset="0"/>
                <a:cs typeface="Arial"/>
              </a:rPr>
              <a:t> </a:t>
            </a:r>
            <a:r>
              <a:rPr kumimoji="0" lang="ar-EG" sz="1200" b="0" i="0" u="none" strike="noStrike" cap="none" normalizeH="0" baseline="0" dirty="0">
                <a:ln>
                  <a:noFill/>
                </a:ln>
                <a:solidFill>
                  <a:srgbClr val="000000"/>
                </a:solidFill>
                <a:latin typeface="+mn-lt"/>
                <a:ea typeface="ＭＳ Ｐゴシック" charset="0"/>
                <a:cs typeface="Arial"/>
              </a:rPr>
              <a:t>وربما يتمكنون لاحقًا من صناعة أفلام أخرى أو مسلسلات تلفزيونية تعتمد على شخصيات ثانوية، كما نرى في فيلم "حرب النجوم" على سبيل المثال.</a:t>
            </a:r>
            <a:r>
              <a:rPr kumimoji="0" lang="en-US" sz="1200" b="0" i="0" u="none" strike="noStrike" cap="none" normalizeH="0" baseline="0" dirty="0">
                <a:ln>
                  <a:noFill/>
                </a:ln>
                <a:solidFill>
                  <a:srgbClr val="000000"/>
                </a:solidFill>
                <a:latin typeface="+mn-lt"/>
                <a:ea typeface="ＭＳ Ｐゴシック" charset="0"/>
                <a:cs typeface="Arial"/>
              </a:rPr>
              <a:t> </a:t>
            </a:r>
          </a:p>
          <a:p>
            <a:endParaRPr kumimoji="0" lang="en-US" sz="1200" b="0" i="0" u="none" strike="noStrike" cap="none" normalizeH="0" baseline="0" dirty="0">
              <a:ln>
                <a:noFill/>
              </a:ln>
              <a:solidFill>
                <a:srgbClr val="000000"/>
              </a:solidFill>
              <a:effectLst/>
              <a:latin typeface="+mn-lt"/>
              <a:ea typeface="ＭＳ Ｐゴシック" charset="0"/>
              <a:cs typeface="Arial"/>
            </a:endParaRP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sz="1200" b="0" i="0" u="none" strike="noStrike" cap="none" normalizeH="0" baseline="0" dirty="0">
                <a:ln>
                  <a:noFill/>
                </a:ln>
                <a:solidFill>
                  <a:srgbClr val="000000"/>
                </a:solidFill>
                <a:latin typeface="+mn-lt"/>
                <a:ea typeface="ＭＳ Ｐゴシック" charset="0"/>
                <a:cs typeface="Arial"/>
              </a:rPr>
              <a:t>بالنسبة لشركة </a:t>
            </a:r>
            <a:r>
              <a:rPr kumimoji="0" lang="en-US" sz="1200" b="0" i="0" u="none" strike="noStrike" cap="none" normalizeH="0" baseline="0" dirty="0">
                <a:ln>
                  <a:noFill/>
                </a:ln>
                <a:solidFill>
                  <a:srgbClr val="000000"/>
                </a:solidFill>
                <a:latin typeface="+mn-lt"/>
                <a:ea typeface="ＭＳ Ｐゴシック" charset="0"/>
                <a:cs typeface="Arial"/>
              </a:rPr>
              <a:t>ITS</a:t>
            </a:r>
            <a:r>
              <a:rPr kumimoji="0" lang="ar-EG" sz="1200" b="0" i="0" u="none" strike="noStrike" cap="none" normalizeH="0" baseline="0" dirty="0">
                <a:ln>
                  <a:noFill/>
                </a:ln>
                <a:solidFill>
                  <a:srgbClr val="000000"/>
                </a:solidFill>
                <a:latin typeface="+mn-lt"/>
                <a:ea typeface="ＭＳ Ｐゴシック" charset="0"/>
                <a:cs typeface="Arial"/>
              </a:rPr>
              <a:t>، فإن المال هو فيلم الملك، فهم بحاجة إلى الحصول على أموالهم وتجنب النفقات لتجنب الإفلاس.</a:t>
            </a:r>
            <a:r>
              <a:rPr kumimoji="0" lang="en-US" sz="1200" b="0" i="0" u="none" strike="noStrike" cap="none" normalizeH="0" baseline="0" dirty="0">
                <a:ln>
                  <a:noFill/>
                </a:ln>
                <a:solidFill>
                  <a:srgbClr val="000000"/>
                </a:solidFill>
                <a:latin typeface="+mn-lt"/>
                <a:ea typeface="ＭＳ Ｐゴシック" charset="0"/>
                <a:cs typeface="Arial"/>
              </a:rPr>
              <a:t> </a:t>
            </a:r>
            <a:r>
              <a:rPr kumimoji="0" lang="ar-EG" sz="1200" b="0" i="0" u="none" strike="noStrike" cap="none" normalizeH="0" baseline="0" dirty="0">
                <a:ln>
                  <a:noFill/>
                </a:ln>
                <a:solidFill>
                  <a:srgbClr val="000000"/>
                </a:solidFill>
                <a:latin typeface="+mn-lt"/>
                <a:ea typeface="ＭＳ Ｐゴシック" charset="0"/>
                <a:cs typeface="Arial"/>
              </a:rPr>
              <a:t>تتمتع </a:t>
            </a:r>
            <a:r>
              <a:rPr kumimoji="0" lang="en-US" sz="1200" b="0" i="0" u="none" strike="noStrike" cap="none" normalizeH="0" baseline="0" dirty="0">
                <a:ln>
                  <a:noFill/>
                </a:ln>
                <a:solidFill>
                  <a:srgbClr val="000000"/>
                </a:solidFill>
                <a:latin typeface="+mn-lt"/>
                <a:ea typeface="ＭＳ Ｐゴシック" charset="0"/>
                <a:cs typeface="Arial"/>
              </a:rPr>
              <a:t>NCG</a:t>
            </a:r>
            <a:r>
              <a:rPr kumimoji="0" lang="ar-EG" sz="1200" b="0" i="0" u="none" strike="noStrike" cap="none" normalizeH="0" baseline="0" dirty="0">
                <a:ln>
                  <a:noFill/>
                </a:ln>
                <a:solidFill>
                  <a:srgbClr val="000000"/>
                </a:solidFill>
                <a:latin typeface="+mn-lt"/>
                <a:ea typeface="ＭＳ Ｐゴシック" charset="0"/>
                <a:cs typeface="Arial"/>
              </a:rPr>
              <a:t> و</a:t>
            </a:r>
            <a:r>
              <a:rPr kumimoji="0" lang="en-US" sz="1200" b="0" i="0" u="none" strike="noStrike" cap="none" normalizeH="0" baseline="0" dirty="0">
                <a:ln>
                  <a:noFill/>
                </a:ln>
                <a:solidFill>
                  <a:srgbClr val="000000"/>
                </a:solidFill>
                <a:latin typeface="+mn-lt"/>
                <a:ea typeface="ＭＳ Ｐゴシック" charset="0"/>
                <a:cs typeface="Arial"/>
              </a:rPr>
              <a:t>RLS</a:t>
            </a:r>
            <a:r>
              <a:rPr kumimoji="0" lang="ar-EG" sz="1200" b="0" i="0" u="none" strike="noStrike" cap="none" normalizeH="0" baseline="0" dirty="0">
                <a:ln>
                  <a:noFill/>
                </a:ln>
                <a:solidFill>
                  <a:srgbClr val="000000"/>
                </a:solidFill>
                <a:latin typeface="+mn-lt"/>
                <a:ea typeface="ＭＳ Ｐゴシック" charset="0"/>
                <a:cs typeface="Arial"/>
              </a:rPr>
              <a:t> على النقيض بوفرة من المال بسبب نجاح فيلمي </a:t>
            </a:r>
            <a:r>
              <a:rPr lang="ar-EG" sz="1200" i="1" dirty="0">
                <a:solidFill>
                  <a:srgbClr val="000000"/>
                </a:solidFill>
                <a:latin typeface="+mn-lt"/>
                <a:ea typeface="ＭＳ Ｐゴシック" charset="0"/>
                <a:cs typeface="Arial"/>
              </a:rPr>
              <a:t>الملك</a:t>
            </a:r>
            <a:r>
              <a:rPr lang="ar-EG" sz="1200" i="0" dirty="0">
                <a:solidFill>
                  <a:srgbClr val="000000"/>
                </a:solidFill>
                <a:latin typeface="+mn-lt"/>
                <a:ea typeface="ＭＳ Ｐゴシック" charset="0"/>
                <a:cs typeface="Arial"/>
              </a:rPr>
              <a:t> و</a:t>
            </a:r>
            <a:r>
              <a:rPr lang="ar-EG" sz="1200" i="1" dirty="0">
                <a:solidFill>
                  <a:srgbClr val="000000"/>
                </a:solidFill>
                <a:latin typeface="+mn-lt"/>
                <a:ea typeface="ＭＳ Ｐゴシック" charset="0"/>
                <a:cs typeface="Arial"/>
              </a:rPr>
              <a:t>ميجا </a:t>
            </a:r>
            <a:r>
              <a:rPr lang="ar-EG" sz="1200" i="1" dirty="0" err="1">
                <a:solidFill>
                  <a:srgbClr val="000000"/>
                </a:solidFill>
                <a:latin typeface="+mn-lt"/>
                <a:ea typeface="ＭＳ Ｐゴシック" charset="0"/>
                <a:cs typeface="Arial"/>
              </a:rPr>
              <a:t>روبوتس</a:t>
            </a:r>
            <a:r>
              <a:rPr lang="ar-EG" sz="1200" i="0" dirty="0">
                <a:solidFill>
                  <a:srgbClr val="000000"/>
                </a:solidFill>
                <a:latin typeface="+mn-lt"/>
                <a:ea typeface="ＭＳ Ｐゴシック" charset="0"/>
                <a:cs typeface="Arial"/>
              </a:rPr>
              <a:t>، وهما على استعداد للانتظار حتى تتدفق الأرباح من فيلم </a:t>
            </a:r>
            <a:r>
              <a:rPr lang="ar-EG" sz="1200" i="1" dirty="0">
                <a:solidFill>
                  <a:srgbClr val="000000"/>
                </a:solidFill>
                <a:latin typeface="+mn-lt"/>
                <a:ea typeface="ＭＳ Ｐゴシック" charset="0"/>
                <a:cs typeface="Arial"/>
              </a:rPr>
              <a:t>الأمير</a:t>
            </a:r>
            <a:r>
              <a:rPr lang="ar-EG" sz="1200" i="0" dirty="0">
                <a:solidFill>
                  <a:srgbClr val="000000"/>
                </a:solidFill>
                <a:latin typeface="+mn-lt"/>
                <a:ea typeface="ＭＳ Ｐゴシック" charset="0"/>
                <a:cs typeface="Arial"/>
              </a:rPr>
              <a:t>.</a:t>
            </a:r>
            <a:r>
              <a:rPr lang="en-US" sz="1200" i="0" dirty="0">
                <a:solidFill>
                  <a:srgbClr val="000000"/>
                </a:solidFill>
                <a:latin typeface="+mn-lt"/>
                <a:ea typeface="ＭＳ Ｐゴシック" charset="0"/>
                <a:cs typeface="Arial"/>
              </a:rPr>
              <a:t> </a:t>
            </a:r>
            <a:r>
              <a:rPr lang="ar-EG" sz="1200" i="0" dirty="0">
                <a:solidFill>
                  <a:srgbClr val="000000"/>
                </a:solidFill>
                <a:latin typeface="+mn-lt"/>
                <a:ea typeface="ＭＳ Ｐゴシック" charset="0"/>
                <a:cs typeface="Arial"/>
              </a:rPr>
              <a:t>لذا لماذا لا نتفق على دفعة نقدية كبيرة لشركة </a:t>
            </a:r>
            <a:r>
              <a:rPr lang="en-US" sz="1200" i="0" dirty="0">
                <a:solidFill>
                  <a:srgbClr val="000000"/>
                </a:solidFill>
                <a:latin typeface="+mn-lt"/>
                <a:ea typeface="ＭＳ Ｐゴシック" charset="0"/>
                <a:cs typeface="Arial"/>
              </a:rPr>
              <a:t>ITS</a:t>
            </a:r>
            <a:r>
              <a:rPr lang="ar-EG" sz="1200" i="0" dirty="0">
                <a:solidFill>
                  <a:srgbClr val="000000"/>
                </a:solidFill>
                <a:latin typeface="+mn-lt"/>
                <a:ea typeface="ＭＳ Ｐゴシック" charset="0"/>
                <a:cs typeface="Arial"/>
              </a:rPr>
              <a:t> من الحقوق الإبداعية، إذا كانت كبيرة بما يكفي لتكون أفضل لهم من </a:t>
            </a:r>
            <a:r>
              <a:rPr kumimoji="0" lang="ar-EG" sz="1200" b="0" i="0" u="none" strike="noStrike" cap="none" normalizeH="0" baseline="0" dirty="0">
                <a:ln>
                  <a:noFill/>
                </a:ln>
                <a:solidFill>
                  <a:srgbClr val="000000"/>
                </a:solidFill>
                <a:latin typeface="+mn-lt"/>
                <a:ea typeface="ＭＳ Ｐゴシック" charset="0"/>
                <a:cs typeface="Arial"/>
              </a:rPr>
              <a:t>نسبة من أرباح </a:t>
            </a:r>
            <a:r>
              <a:rPr kumimoji="0" lang="ar-EG" sz="1200" b="0" i="1" u="none" strike="noStrike" cap="none" normalizeH="0" baseline="0" dirty="0">
                <a:ln>
                  <a:noFill/>
                </a:ln>
                <a:solidFill>
                  <a:srgbClr val="000000"/>
                </a:solidFill>
                <a:latin typeface="+mn-lt"/>
                <a:ea typeface="ＭＳ Ｐゴシック" charset="0"/>
                <a:cs typeface="Arial"/>
              </a:rPr>
              <a:t>الأمير </a:t>
            </a:r>
            <a:r>
              <a:rPr kumimoji="0" lang="ar-EG" sz="1200" b="0" i="0" u="none" strike="noStrike" cap="none" normalizeH="0" baseline="0" dirty="0">
                <a:ln>
                  <a:noFill/>
                </a:ln>
                <a:solidFill>
                  <a:srgbClr val="000000"/>
                </a:solidFill>
                <a:latin typeface="+mn-lt"/>
                <a:ea typeface="ＭＳ Ｐゴシック" charset="0"/>
                <a:cs typeface="Arial"/>
              </a:rPr>
              <a:t>التي لن تتحقق </a:t>
            </a:r>
            <a:r>
              <a:rPr kumimoji="0" lang="ar-EG" sz="1200" b="0" i="0" u="none" strike="noStrike" cap="none" normalizeH="0" baseline="0" dirty="0" err="1">
                <a:ln>
                  <a:noFill/>
                </a:ln>
                <a:solidFill>
                  <a:srgbClr val="000000"/>
                </a:solidFill>
                <a:latin typeface="+mn-lt"/>
                <a:ea typeface="ＭＳ Ｐゴシック" charset="0"/>
                <a:cs typeface="Arial"/>
              </a:rPr>
              <a:t>لسنوات.قد</a:t>
            </a:r>
            <a:r>
              <a:rPr kumimoji="0" lang="ar-EG" sz="1200" b="0" i="0" u="none" strike="noStrike" cap="none" normalizeH="0" baseline="0" dirty="0">
                <a:ln>
                  <a:noFill/>
                </a:ln>
                <a:solidFill>
                  <a:srgbClr val="000000"/>
                </a:solidFill>
                <a:latin typeface="+mn-lt"/>
                <a:ea typeface="ＭＳ Ｐゴシック" charset="0"/>
                <a:cs typeface="Arial"/>
              </a:rPr>
              <a:t> تبيع شركة </a:t>
            </a:r>
            <a:r>
              <a:rPr kumimoji="0" lang="en-US" sz="1200" b="0" i="0" u="none" strike="noStrike" cap="none" normalizeH="0" baseline="0" dirty="0">
                <a:ln>
                  <a:noFill/>
                </a:ln>
                <a:solidFill>
                  <a:srgbClr val="000000"/>
                </a:solidFill>
                <a:latin typeface="+mn-lt"/>
                <a:ea typeface="ＭＳ Ｐゴシック" charset="0"/>
                <a:cs typeface="Arial"/>
              </a:rPr>
              <a:t>ITS</a:t>
            </a:r>
            <a:r>
              <a:rPr kumimoji="0" lang="ar-EG" sz="1200" b="0" i="0" u="none" strike="noStrike" cap="none" normalizeH="0" baseline="0" dirty="0">
                <a:ln>
                  <a:noFill/>
                </a:ln>
                <a:solidFill>
                  <a:srgbClr val="000000"/>
                </a:solidFill>
                <a:latin typeface="+mn-lt"/>
                <a:ea typeface="ＭＳ Ｐゴシック" charset="0"/>
                <a:cs typeface="Arial"/>
              </a:rPr>
              <a:t> أيضًا الحقوق الإبداعية لشركة </a:t>
            </a:r>
            <a:r>
              <a:rPr kumimoji="0" lang="en-US" sz="1200" b="0" i="0" u="none" strike="noStrike" cap="none" normalizeH="0" baseline="0" dirty="0">
                <a:ln>
                  <a:noFill/>
                </a:ln>
                <a:solidFill>
                  <a:srgbClr val="000000"/>
                </a:solidFill>
                <a:latin typeface="+mn-lt"/>
                <a:ea typeface="ＭＳ Ｐゴシック" charset="0"/>
                <a:cs typeface="Arial"/>
              </a:rPr>
              <a:t>NCG</a:t>
            </a:r>
            <a:r>
              <a:rPr kumimoji="0" lang="ar-EG" sz="1200" b="0" i="0" u="none" strike="noStrike" cap="none" normalizeH="0" baseline="0" dirty="0">
                <a:ln>
                  <a:noFill/>
                </a:ln>
                <a:solidFill>
                  <a:srgbClr val="000000"/>
                </a:solidFill>
                <a:latin typeface="+mn-lt"/>
                <a:ea typeface="ＭＳ Ｐゴシック" charset="0"/>
                <a:cs typeface="Arial"/>
              </a:rPr>
              <a:t> و</a:t>
            </a:r>
            <a:r>
              <a:rPr kumimoji="0" lang="en-US" sz="1200" b="0" i="0" u="none" strike="noStrike" cap="none" normalizeH="0" baseline="0" dirty="0">
                <a:ln>
                  <a:noFill/>
                </a:ln>
                <a:solidFill>
                  <a:srgbClr val="000000"/>
                </a:solidFill>
                <a:latin typeface="+mn-lt"/>
                <a:ea typeface="ＭＳ Ｐゴシック" charset="0"/>
                <a:cs typeface="Arial"/>
              </a:rPr>
              <a:t>RLS</a:t>
            </a:r>
            <a:r>
              <a:rPr kumimoji="0" lang="ar-EG" sz="1200" b="0" i="0" u="none" strike="noStrike" cap="none" normalizeH="0" baseline="0" dirty="0">
                <a:ln>
                  <a:noFill/>
                </a:ln>
                <a:solidFill>
                  <a:srgbClr val="000000"/>
                </a:solidFill>
                <a:latin typeface="+mn-lt"/>
                <a:ea typeface="ＭＳ Ｐゴシック" charset="0"/>
                <a:cs typeface="Arial"/>
              </a:rPr>
              <a:t> بالمزاد، مما يؤدي إلى حرب مزايدة ورفع السعر.</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cap="none" normalizeH="0" baseline="0" dirty="0">
              <a:ln>
                <a:noFill/>
              </a:ln>
              <a:solidFill>
                <a:srgbClr val="000000"/>
              </a:solidFill>
              <a:effectLst/>
              <a:latin typeface="+mn-lt"/>
              <a:ea typeface="ＭＳ Ｐゴシック" charset="0"/>
              <a:cs typeface="Arial"/>
            </a:endParaRP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sz="1200" b="0" i="0" u="none" strike="noStrike" cap="none" normalizeH="0" baseline="0" dirty="0">
                <a:ln>
                  <a:noFill/>
                </a:ln>
                <a:solidFill>
                  <a:srgbClr val="000000"/>
                </a:solidFill>
                <a:latin typeface="+mn-lt"/>
                <a:ea typeface="ＭＳ Ｐゴシック" charset="0"/>
                <a:cs typeface="Arial"/>
              </a:rPr>
              <a:t>نظرًا لاختلاف تفضيلات الوقت بين الطرفين، قد تفضل </a:t>
            </a:r>
            <a:r>
              <a:rPr kumimoji="0" lang="en-US" sz="1200" b="0" i="0" u="none" strike="noStrike" cap="none" normalizeH="0" baseline="0" dirty="0">
                <a:ln>
                  <a:noFill/>
                </a:ln>
                <a:solidFill>
                  <a:srgbClr val="000000"/>
                </a:solidFill>
                <a:latin typeface="+mn-lt"/>
                <a:ea typeface="ＭＳ Ｐゴシック" charset="0"/>
                <a:cs typeface="Arial"/>
              </a:rPr>
              <a:t>ITS</a:t>
            </a:r>
            <a:r>
              <a:rPr kumimoji="0" lang="ar-EG" sz="1200" b="0" i="0" u="none" strike="noStrike" cap="none" normalizeH="0" baseline="0" dirty="0">
                <a:ln>
                  <a:noFill/>
                </a:ln>
                <a:solidFill>
                  <a:srgbClr val="000000"/>
                </a:solidFill>
                <a:latin typeface="+mn-lt"/>
                <a:ea typeface="ＭＳ Ｐゴシック" charset="0"/>
                <a:cs typeface="Arial"/>
              </a:rPr>
              <a:t> الحصول على نسبة أكبر من الأرباح في الفيلم الأول مقارنة بالأجزاء التالية، في حالة قررت إنتاج فيلمين أو ثلاثة.  وعلى النقيض من ذلك، فإن </a:t>
            </a:r>
            <a:r>
              <a:rPr kumimoji="0" lang="en-US" sz="1200" b="0" i="0" u="none" strike="noStrike" cap="none" normalizeH="0" baseline="0" dirty="0">
                <a:ln>
                  <a:noFill/>
                </a:ln>
                <a:solidFill>
                  <a:srgbClr val="000000"/>
                </a:solidFill>
                <a:latin typeface="+mn-lt"/>
                <a:ea typeface="ＭＳ Ｐゴシック" charset="0"/>
                <a:cs typeface="Arial"/>
              </a:rPr>
              <a:t>NCG</a:t>
            </a:r>
            <a:r>
              <a:rPr kumimoji="0" lang="ar-EG" sz="1200" b="0" i="0" u="none" strike="noStrike" cap="none" normalizeH="0" baseline="0" dirty="0">
                <a:ln>
                  <a:noFill/>
                </a:ln>
                <a:solidFill>
                  <a:srgbClr val="000000"/>
                </a:solidFill>
                <a:latin typeface="+mn-lt"/>
                <a:ea typeface="ＭＳ Ｐゴシック" charset="0"/>
                <a:cs typeface="Arial"/>
              </a:rPr>
              <a:t> و</a:t>
            </a:r>
            <a:r>
              <a:rPr kumimoji="0" lang="en-US" sz="1200" b="0" i="0" u="none" strike="noStrike" cap="none" normalizeH="0" baseline="0" dirty="0">
                <a:ln>
                  <a:noFill/>
                </a:ln>
                <a:solidFill>
                  <a:srgbClr val="000000"/>
                </a:solidFill>
                <a:latin typeface="+mn-lt"/>
                <a:ea typeface="ＭＳ Ｐゴシック" charset="0"/>
                <a:cs typeface="Arial"/>
              </a:rPr>
              <a:t>RLS</a:t>
            </a:r>
            <a:r>
              <a:rPr kumimoji="0" lang="ar-EG" sz="1200" b="0" i="0" u="none" strike="noStrike" cap="none" normalizeH="0" baseline="0" dirty="0">
                <a:ln>
                  <a:noFill/>
                </a:ln>
                <a:solidFill>
                  <a:srgbClr val="000000"/>
                </a:solidFill>
                <a:latin typeface="+mn-lt"/>
                <a:ea typeface="ＭＳ Ｐゴシック" charset="0"/>
                <a:cs typeface="Arial"/>
              </a:rPr>
              <a:t> على استعداد للتحلي بالصبر والحصول على قيمة أكبر على الأمد البعيد.</a:t>
            </a:r>
            <a:r>
              <a:rPr kumimoji="0" lang="en-US" sz="1200" b="0" i="0" u="none" strike="noStrike" cap="none" normalizeH="0" baseline="0" dirty="0">
                <a:ln>
                  <a:noFill/>
                </a:ln>
                <a:solidFill>
                  <a:srgbClr val="000000"/>
                </a:solidFill>
                <a:latin typeface="+mn-lt"/>
                <a:ea typeface="ＭＳ Ｐゴシック" charset="0"/>
                <a:cs typeface="Arial"/>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cap="none" normalizeH="0" baseline="0" dirty="0">
              <a:ln>
                <a:noFill/>
              </a:ln>
              <a:solidFill>
                <a:srgbClr val="000000"/>
              </a:solidFill>
              <a:effectLst/>
              <a:latin typeface="+mn-lt"/>
              <a:ea typeface="ＭＳ Ｐゴシック" charset="0"/>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cap="none" normalizeH="0" baseline="0" dirty="0">
              <a:ln>
                <a:noFill/>
              </a:ln>
              <a:solidFill>
                <a:srgbClr val="000000"/>
              </a:solidFill>
              <a:effectLst/>
              <a:latin typeface="+mn-lt"/>
              <a:ea typeface="ＭＳ Ｐゴシック" charset="0"/>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cap="none" normalizeH="0" baseline="0" dirty="0">
              <a:ln>
                <a:noFill/>
              </a:ln>
              <a:solidFill>
                <a:srgbClr val="000000"/>
              </a:solidFill>
              <a:effectLst/>
              <a:latin typeface="+mn-lt"/>
              <a:ea typeface="ＭＳ Ｐゴシック" charset="0"/>
              <a:cs typeface="Arial"/>
            </a:endParaRPr>
          </a:p>
          <a:p>
            <a:endParaRPr kumimoji="0" lang="en-US" sz="1200" b="0" i="0" u="none" strike="noStrike" cap="none" normalizeH="0" baseline="0" dirty="0">
              <a:ln>
                <a:noFill/>
              </a:ln>
              <a:solidFill>
                <a:srgbClr val="000000"/>
              </a:solidFill>
              <a:effectLst/>
              <a:latin typeface="+mn-lt"/>
              <a:ea typeface="ＭＳ Ｐゴシック" charset="0"/>
              <a:cs typeface="Arial"/>
            </a:endParaRPr>
          </a:p>
          <a:p>
            <a:endParaRPr kumimoji="0" lang="en-US" sz="1200" b="0" i="0" u="none" strike="noStrike" cap="none" normalizeH="0" baseline="0" dirty="0">
              <a:ln>
                <a:noFill/>
              </a:ln>
              <a:solidFill>
                <a:srgbClr val="000000"/>
              </a:solidFill>
              <a:effectLst/>
              <a:latin typeface="+mn-lt"/>
              <a:ea typeface="ＭＳ Ｐゴシック" charset="0"/>
              <a:cs typeface="Arial"/>
            </a:endParaRPr>
          </a:p>
          <a:p>
            <a:endParaRPr kumimoji="0" lang="en-US" sz="1200" b="0" i="0" u="none" strike="noStrike" cap="none" normalizeH="0" baseline="0" dirty="0">
              <a:ln>
                <a:noFill/>
              </a:ln>
              <a:solidFill>
                <a:srgbClr val="000000"/>
              </a:solidFill>
              <a:effectLst/>
              <a:latin typeface="+mn-lt"/>
              <a:ea typeface="ＭＳ Ｐゴシック" charset="0"/>
              <a:cs typeface="Arial"/>
            </a:endParaRPr>
          </a:p>
          <a:p>
            <a:endParaRPr kumimoji="0" lang="en-US" sz="1200" b="0" i="0" u="none" strike="noStrike" cap="none" normalizeH="0" baseline="0" dirty="0">
              <a:ln>
                <a:noFill/>
              </a:ln>
              <a:solidFill>
                <a:srgbClr val="000000"/>
              </a:solidFill>
              <a:effectLst/>
              <a:latin typeface="+mn-lt"/>
              <a:ea typeface="ＭＳ Ｐゴシック" charset="0"/>
              <a:cs typeface="Arial"/>
            </a:endParaRPr>
          </a:p>
          <a:p>
            <a:endParaRPr lang="en-SG" dirty="0"/>
          </a:p>
        </p:txBody>
      </p:sp>
      <p:sp>
        <p:nvSpPr>
          <p:cNvPr id="4" name="Slide Number Placeholder 3"/>
          <p:cNvSpPr>
            <a:spLocks noGrp="1"/>
          </p:cNvSpPr>
          <p:nvPr>
            <p:ph type="sldNum" sz="quarter" idx="5"/>
          </p:nvPr>
        </p:nvSpPr>
        <p:spPr/>
        <p:txBody>
          <a:bodyPr/>
          <a:lstStyle/>
          <a:p>
            <a:fld id="{9BE1DD1D-0BD5-4E4F-ABDD-53ED947792F1}" type="slidenum">
              <a:rPr lang="en-US" smtClean="0"/>
              <a:t>22</a:t>
            </a:fld>
            <a:endParaRPr lang="en-US"/>
          </a:p>
        </p:txBody>
      </p:sp>
    </p:spTree>
    <p:extLst>
      <p:ext uri="{BB962C8B-B14F-4D97-AF65-F5344CB8AC3E}">
        <p14:creationId xmlns:p14="http://schemas.microsoft.com/office/powerpoint/2010/main" val="31580108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06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EG" sz="1200" b="0" i="0" baseline="0" dirty="0">
                <a:solidFill>
                  <a:schemeClr val="tx1"/>
                </a:solidFill>
                <a:latin typeface="+mn-lt"/>
                <a:ea typeface="+mn-ea"/>
                <a:cs typeface="+mn-cs"/>
              </a:rPr>
              <a:t>هذه القضية </a:t>
            </a:r>
            <a:r>
              <a:rPr lang="ar-EG" sz="1200" b="0" i="0" dirty="0">
                <a:latin typeface="+mn-lt"/>
                <a:ea typeface="+mn-ea"/>
                <a:cs typeface="+mn-cs"/>
              </a:rPr>
              <a:t>مستوحاة من قصة حقيقية عن قصة خيالية.</a:t>
            </a:r>
            <a:r>
              <a:rPr lang="en-US" sz="1200" b="0" i="0" dirty="0">
                <a:latin typeface="+mn-lt"/>
                <a:ea typeface="+mn-ea"/>
                <a:cs typeface="+mn-cs"/>
              </a:rPr>
              <a:t> </a:t>
            </a:r>
            <a:r>
              <a:rPr lang="ar-EG" sz="1200" b="0" i="0" dirty="0">
                <a:latin typeface="+mn-lt"/>
                <a:ea typeface="+mn-ea"/>
                <a:cs typeface="+mn-cs"/>
              </a:rPr>
              <a:t>هل يمكنك تخمينها؟</a:t>
            </a:r>
            <a:r>
              <a:rPr lang="en-US" sz="1200" b="0" i="0" dirty="0">
                <a:latin typeface="+mn-lt"/>
                <a:ea typeface="+mn-ea"/>
                <a:cs typeface="+mn-cs"/>
              </a:rPr>
              <a:t> </a:t>
            </a:r>
            <a:r>
              <a:rPr lang="ar-EG" sz="1200" b="0" i="0" dirty="0">
                <a:latin typeface="+mn-lt"/>
                <a:ea typeface="+mn-ea"/>
                <a:cs typeface="+mn-cs"/>
              </a:rPr>
              <a:t>[يحاول الطلاب].</a:t>
            </a:r>
            <a:r>
              <a:rPr lang="en-US" sz="1200" b="0" i="0" dirty="0">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i="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a:defRPr/>
            </a:pPr>
            <a:fld id="{7B8928A0-A706-4BA6-9A4E-81B676E7F25E}" type="slidenum">
              <a:rPr lang="en-US" smtClean="0"/>
              <a:pPr>
                <a:defRPr/>
              </a:pPr>
              <a:t>23</a:t>
            </a:fld>
            <a:endParaRPr lang="en-US"/>
          </a:p>
        </p:txBody>
      </p:sp>
    </p:spTree>
    <p:extLst>
      <p:ext uri="{BB962C8B-B14F-4D97-AF65-F5344CB8AC3E}">
        <p14:creationId xmlns:p14="http://schemas.microsoft.com/office/powerpoint/2010/main" val="33483172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06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ar-EG" sz="1200" b="0" i="0" dirty="0"/>
              <a:t>هل يتعرف أي منكم على هذا المنزل في الصورة؟</a:t>
            </a:r>
            <a:r>
              <a:rPr lang="ar-EG" sz="1200" b="0" i="0" baseline="0" dirty="0"/>
              <a:t> [يجيب الطلاب]. صحيح، إنه منزل باج </a:t>
            </a:r>
            <a:r>
              <a:rPr lang="ar-EG" sz="1200" b="0" i="0" baseline="0" dirty="0" err="1"/>
              <a:t>إيند</a:t>
            </a:r>
            <a:r>
              <a:rPr lang="ar-EG" sz="1200" b="0" i="0" baseline="0" dirty="0"/>
              <a:t>، ثم منزل </a:t>
            </a:r>
            <a:r>
              <a:rPr lang="ar-EG" sz="1200" b="0" i="0" baseline="0" dirty="0" err="1"/>
              <a:t>بيلبو</a:t>
            </a:r>
            <a:r>
              <a:rPr lang="ar-EG" sz="1200" b="0" i="0" baseline="0" dirty="0"/>
              <a:t>، ثم منزل </a:t>
            </a:r>
            <a:r>
              <a:rPr lang="ar-EG" sz="1200" b="0" i="0" baseline="0" dirty="0" err="1"/>
              <a:t>فرودو</a:t>
            </a:r>
            <a:r>
              <a:rPr lang="ar-EG" sz="1200" b="0" i="0" baseline="0" dirty="0"/>
              <a:t> من فيلمي </a:t>
            </a:r>
            <a:r>
              <a:rPr lang="ar-EG" sz="1200" b="0" i="0" baseline="0" dirty="0" err="1"/>
              <a:t>الهوبيت</a:t>
            </a:r>
            <a:r>
              <a:rPr lang="ar-EG" sz="1200" b="0" i="0" baseline="0" dirty="0"/>
              <a:t>، وسيد الخواتم. </a:t>
            </a:r>
          </a:p>
          <a:p>
            <a:endParaRPr lang="en-US" i="0" baseline="0" dirty="0"/>
          </a:p>
          <a:p>
            <a:r>
              <a:rPr lang="ar-EG" i="0" dirty="0"/>
              <a:t>المعلومات الداعمة:</a:t>
            </a:r>
          </a:p>
          <a:p>
            <a:endParaRPr lang="en-SG" i="0" dirty="0"/>
          </a:p>
          <a:p>
            <a:r>
              <a:rPr lang="en-US" b="0" i="0" dirty="0">
                <a:solidFill>
                  <a:srgbClr val="202122"/>
                </a:solidFill>
                <a:latin typeface="-apple-system"/>
              </a:rPr>
              <a:t>Nathan, I. (2018). Anything You Can Imagine: Peter Jackson and the Making of Middle Earth. HarperCollins. </a:t>
            </a:r>
          </a:p>
          <a:p>
            <a:endParaRPr lang="en-SG" i="0" dirty="0"/>
          </a:p>
          <a:p>
            <a:r>
              <a:rPr lang="ar-EG" b="0" i="0" dirty="0"/>
              <a:t>مصدر الصورة (مصدر مفتوح)</a:t>
            </a:r>
          </a:p>
          <a:p>
            <a:r>
              <a:rPr lang="en-US" i="0" baseline="0" dirty="0"/>
              <a:t>https://pixabay.com/en/new-zealand-the-hobby-the-rings-563759/ </a:t>
            </a:r>
          </a:p>
          <a:p>
            <a:endParaRPr lang="en-US" sz="1200" b="0" i="0" u="sng" dirty="0">
              <a:solidFill>
                <a:srgbClr val="202122"/>
              </a:solidFill>
              <a:effectLst/>
              <a:latin typeface="-apple-system"/>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i="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a:defRPr/>
            </a:pPr>
            <a:fld id="{7B8928A0-A706-4BA6-9A4E-81B676E7F25E}" type="slidenum">
              <a:rPr lang="en-US" smtClean="0"/>
              <a:pPr>
                <a:defRPr/>
              </a:pPr>
              <a:t>24</a:t>
            </a:fld>
            <a:endParaRPr lang="en-US"/>
          </a:p>
        </p:txBody>
      </p:sp>
    </p:spTree>
    <p:extLst>
      <p:ext uri="{BB962C8B-B14F-4D97-AF65-F5344CB8AC3E}">
        <p14:creationId xmlns:p14="http://schemas.microsoft.com/office/powerpoint/2010/main" val="39587538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EG" dirty="0"/>
              <a:t>كما هو الحال في لعب الأدوار في فيلم الأمير، كانت هناك نسخ متحركة مبكرة من أفلام </a:t>
            </a:r>
            <a:r>
              <a:rPr lang="ar-EG" dirty="0" err="1"/>
              <a:t>تولكين</a:t>
            </a:r>
            <a:r>
              <a:rPr lang="ar-EG" dirty="0"/>
              <a:t> تلقت استقبالًا متباينًا من الجمهور والنقاد.</a:t>
            </a:r>
            <a:r>
              <a:rPr lang="en-US" dirty="0"/>
              <a:t> </a:t>
            </a:r>
            <a:r>
              <a:rPr lang="ar-EG" dirty="0"/>
              <a:t>لقد أحببت فيلم </a:t>
            </a:r>
            <a:r>
              <a:rPr lang="ar-EG" dirty="0" err="1"/>
              <a:t>الهوبيت</a:t>
            </a:r>
            <a:r>
              <a:rPr lang="ar-EG" dirty="0"/>
              <a:t> الكرتوني عندما كنت طفلًا، لكن قد يختلف معي آخرون.</a:t>
            </a:r>
            <a:r>
              <a:rPr lang="en-US" dirty="0"/>
              <a:t> </a:t>
            </a:r>
          </a:p>
          <a:p>
            <a:endParaRPr lang="en-SG" b="1" u="sng" dirty="0"/>
          </a:p>
          <a:p>
            <a:r>
              <a:rPr lang="ar-EG" b="0" u="none" dirty="0"/>
              <a:t>*مصادر الصور:</a:t>
            </a:r>
          </a:p>
          <a:p>
            <a:r>
              <a:rPr lang="ar-EG" b="0" dirty="0"/>
              <a:t>فيلم 1977:</a:t>
            </a:r>
          </a:p>
          <a:p>
            <a:r>
              <a:rPr lang="en-US" b="0" dirty="0"/>
              <a:t>https://en.wikipedia.org/wiki/The_Hobbit_(1977_film)</a:t>
            </a:r>
          </a:p>
          <a:p>
            <a:r>
              <a:rPr lang="ar-EG" b="0" dirty="0"/>
              <a:t>فيلم 1978</a:t>
            </a:r>
          </a:p>
          <a:p>
            <a:r>
              <a:rPr lang="en-US" b="0" dirty="0"/>
              <a:t>https://en.wikipedia.org/wiki/The_Lord_of_the_Rings_(1978_film)</a:t>
            </a:r>
          </a:p>
          <a:p>
            <a:r>
              <a:rPr lang="ar-EG" b="0" dirty="0"/>
              <a:t>فيلم 1980</a:t>
            </a:r>
          </a:p>
          <a:p>
            <a:r>
              <a:rPr lang="en-US" dirty="0"/>
              <a:t>https://en.wikipedia.org/wiki/The_Return_of_the_King_(1980_film)</a:t>
            </a:r>
          </a:p>
          <a:p>
            <a:endParaRPr lang="en-SG" dirty="0"/>
          </a:p>
        </p:txBody>
      </p:sp>
      <p:sp>
        <p:nvSpPr>
          <p:cNvPr id="4" name="Slide Number Placeholder 3"/>
          <p:cNvSpPr>
            <a:spLocks noGrp="1"/>
          </p:cNvSpPr>
          <p:nvPr>
            <p:ph type="sldNum" sz="quarter" idx="5"/>
          </p:nvPr>
        </p:nvSpPr>
        <p:spPr/>
        <p:txBody>
          <a:bodyPr/>
          <a:lstStyle/>
          <a:p>
            <a:fld id="{9BE1DD1D-0BD5-4E4F-ABDD-53ED947792F1}" type="slidenum">
              <a:rPr lang="en-US" smtClean="0"/>
              <a:t>25</a:t>
            </a:fld>
            <a:endParaRPr lang="en-US"/>
          </a:p>
        </p:txBody>
      </p:sp>
    </p:spTree>
    <p:extLst>
      <p:ext uri="{BB962C8B-B14F-4D97-AF65-F5344CB8AC3E}">
        <p14:creationId xmlns:p14="http://schemas.microsoft.com/office/powerpoint/2010/main" val="32211084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EG" b="0" dirty="0"/>
              <a:t>ثلاثية أفلام </a:t>
            </a:r>
            <a:r>
              <a:rPr lang="ar-EG" sz="1200" b="0" dirty="0"/>
              <a:t>سيد الخواتم التصويرية، على العكس، حصلت على إشادة عالمية.</a:t>
            </a:r>
            <a:r>
              <a:rPr lang="en-US" sz="1200" b="0" dirty="0"/>
              <a:t> </a:t>
            </a:r>
          </a:p>
          <a:p>
            <a:endParaRPr lang="en-SG" sz="1200" b="1" u="sng" dirty="0"/>
          </a:p>
          <a:p>
            <a:r>
              <a:rPr lang="ar-EG" sz="1200" b="0" u="none" dirty="0"/>
              <a:t>المراجع:</a:t>
            </a:r>
          </a:p>
          <a:p>
            <a:endParaRPr lang="en-SG" sz="1200" b="1" u="sng" dirty="0"/>
          </a:p>
          <a:p>
            <a:r>
              <a:rPr lang="en-US" b="0" i="0" dirty="0">
                <a:solidFill>
                  <a:srgbClr val="202122"/>
                </a:solidFill>
                <a:latin typeface="-apple-system"/>
              </a:rPr>
              <a:t>Nathan, I. (2018). </a:t>
            </a:r>
            <a:r>
              <a:rPr lang="en-US" b="0" i="1" dirty="0">
                <a:solidFill>
                  <a:srgbClr val="202122"/>
                </a:solidFill>
                <a:latin typeface="-apple-system"/>
              </a:rPr>
              <a:t>Anything You Can Imagine: Peter Jackson and the Making of Middle Earth</a:t>
            </a:r>
            <a:r>
              <a:rPr lang="en-US" b="0" i="0" dirty="0">
                <a:solidFill>
                  <a:srgbClr val="202122"/>
                </a:solidFill>
                <a:latin typeface="-apple-system"/>
              </a:rPr>
              <a:t>. HarperCollins. </a:t>
            </a:r>
          </a:p>
          <a:p>
            <a:endParaRPr lang="en-US" sz="1200" b="0" i="0" u="sng" dirty="0">
              <a:solidFill>
                <a:srgbClr val="202122"/>
              </a:solidFill>
              <a:effectLst/>
              <a:latin typeface="-apple-system"/>
            </a:endParaRPr>
          </a:p>
          <a:p>
            <a:r>
              <a:rPr lang="en-US" b="0" i="0" dirty="0">
                <a:solidFill>
                  <a:srgbClr val="202122"/>
                </a:solidFill>
                <a:latin typeface="-apple-system"/>
              </a:rPr>
              <a:t>Sibley, B. (2006). </a:t>
            </a:r>
            <a:r>
              <a:rPr lang="en-US" b="0" i="1" dirty="0">
                <a:solidFill>
                  <a:srgbClr val="202122"/>
                </a:solidFill>
                <a:latin typeface="-apple-system"/>
              </a:rPr>
              <a:t>Peter Jackson: A Film-maker's Journey</a:t>
            </a:r>
            <a:r>
              <a:rPr lang="en-US" b="0" i="0" dirty="0">
                <a:solidFill>
                  <a:srgbClr val="202122"/>
                </a:solidFill>
                <a:latin typeface="-apple-system"/>
              </a:rPr>
              <a:t>. Sydney, AUS: HarperCollins.</a:t>
            </a:r>
          </a:p>
          <a:p>
            <a:endParaRPr lang="en-US" b="0" i="0" dirty="0">
              <a:solidFill>
                <a:srgbClr val="202122"/>
              </a:solidFill>
              <a:effectLst/>
              <a:latin typeface="-apple-system"/>
            </a:endParaRPr>
          </a:p>
          <a:p>
            <a:pPr marL="0" marR="0" lvl="0" indent="0" algn="r" defTabSz="914400" rtl="1" eaLnBrk="1" fontAlgn="auto" latinLnBrk="0" hangingPunct="1">
              <a:lnSpc>
                <a:spcPct val="100000"/>
              </a:lnSpc>
              <a:spcBef>
                <a:spcPts val="0"/>
              </a:spcBef>
              <a:spcAft>
                <a:spcPts val="0"/>
              </a:spcAft>
              <a:buClrTx/>
              <a:buSzTx/>
              <a:buFontTx/>
              <a:buNone/>
              <a:tabLst/>
              <a:defRPr/>
            </a:pPr>
            <a:r>
              <a:rPr lang="en-US" sz="1200" b="0" baseline="0" dirty="0"/>
              <a:t>https://web.archive.org/web/20151211130624/http://www.empireonline.com/movies/features/trilogy/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p>
          <a:p>
            <a:pPr marL="0" marR="0" lvl="0" indent="0" algn="r" defTabSz="914400" rtl="1" eaLnBrk="1" fontAlgn="auto" latinLnBrk="0" hangingPunct="1">
              <a:lnSpc>
                <a:spcPct val="100000"/>
              </a:lnSpc>
              <a:spcBef>
                <a:spcPts val="0"/>
              </a:spcBef>
              <a:spcAft>
                <a:spcPts val="0"/>
              </a:spcAft>
              <a:buClrTx/>
              <a:buSzTx/>
              <a:buFontTx/>
              <a:buNone/>
              <a:tabLst/>
              <a:defRPr/>
            </a:pPr>
            <a:r>
              <a:rPr lang="en-US" sz="1200" b="0" baseline="0" dirty="0"/>
              <a:t>https://web.archive.org/web/20160702001439/http://screenrant.com/best-film-movie-trilogies-ever-all-time/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p>
          <a:p>
            <a:pPr marL="0" marR="0" lvl="0" indent="0" algn="r" defTabSz="914400" rtl="1" eaLnBrk="1" fontAlgn="auto" latinLnBrk="0" hangingPunct="1">
              <a:lnSpc>
                <a:spcPct val="100000"/>
              </a:lnSpc>
              <a:spcBef>
                <a:spcPts val="0"/>
              </a:spcBef>
              <a:spcAft>
                <a:spcPts val="0"/>
              </a:spcAft>
              <a:buClrTx/>
              <a:buSzTx/>
              <a:buFontTx/>
              <a:buNone/>
              <a:tabLst/>
              <a:defRPr/>
            </a:pPr>
            <a:r>
              <a:rPr lang="en-US" sz="1200" b="0" baseline="0" dirty="0"/>
              <a:t>https://web.archive.org/web/20021001123059/http://boxofficemojo.com/alltime/world/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p>
          <a:p>
            <a:pPr marL="0" marR="0" lvl="0" indent="0" algn="r" defTabSz="914400" rtl="1" eaLnBrk="1" fontAlgn="auto" latinLnBrk="0" hangingPunct="1">
              <a:lnSpc>
                <a:spcPct val="100000"/>
              </a:lnSpc>
              <a:spcBef>
                <a:spcPts val="0"/>
              </a:spcBef>
              <a:spcAft>
                <a:spcPts val="0"/>
              </a:spcAft>
              <a:buClrTx/>
              <a:buSzTx/>
              <a:buFontTx/>
              <a:buNone/>
              <a:tabLst/>
              <a:defRPr/>
            </a:pPr>
            <a:r>
              <a:rPr lang="en-US" sz="1200" b="0" baseline="0" dirty="0"/>
              <a:t>https://web.archive.org/web/20021202080632/http://www.boxofficemojo.com/alltime/domestic.htm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p>
          <a:p>
            <a:pPr marL="0" marR="0" lvl="0" indent="0" algn="r" defTabSz="914400" rtl="1" eaLnBrk="1" fontAlgn="auto" latinLnBrk="0" hangingPunct="1">
              <a:lnSpc>
                <a:spcPct val="100000"/>
              </a:lnSpc>
              <a:spcBef>
                <a:spcPts val="0"/>
              </a:spcBef>
              <a:spcAft>
                <a:spcPts val="0"/>
              </a:spcAft>
              <a:buClrTx/>
              <a:buSzTx/>
              <a:buFontTx/>
              <a:buNone/>
              <a:tabLst/>
              <a:defRPr/>
            </a:pPr>
            <a:r>
              <a:rPr lang="ar-EG" b="0" u="none" dirty="0"/>
              <a:t>*مصادر الصور:</a:t>
            </a:r>
          </a:p>
          <a:p>
            <a:pPr marL="0" marR="0" lvl="0" indent="0" algn="r" defTabSz="914400" rtl="1" eaLnBrk="1" fontAlgn="auto" latinLnBrk="0" hangingPunct="1">
              <a:lnSpc>
                <a:spcPct val="100000"/>
              </a:lnSpc>
              <a:spcBef>
                <a:spcPts val="0"/>
              </a:spcBef>
              <a:spcAft>
                <a:spcPts val="0"/>
              </a:spcAft>
              <a:buClrTx/>
              <a:buSzTx/>
              <a:buFontTx/>
              <a:buNone/>
              <a:tabLst/>
              <a:defRPr/>
            </a:pPr>
            <a:r>
              <a:rPr lang="ar-EG" b="0" u="none" dirty="0"/>
              <a:t>أغلفة ثلاثية سيد الخواتم</a:t>
            </a:r>
          </a:p>
          <a:p>
            <a:pPr marL="0" marR="0" lvl="0" indent="0" algn="r" defTabSz="914400" rtl="1" eaLnBrk="1" fontAlgn="auto" latinLnBrk="0" hangingPunct="1">
              <a:lnSpc>
                <a:spcPct val="100000"/>
              </a:lnSpc>
              <a:spcBef>
                <a:spcPts val="0"/>
              </a:spcBef>
              <a:spcAft>
                <a:spcPts val="0"/>
              </a:spcAft>
              <a:buClrTx/>
              <a:buSzTx/>
              <a:buFontTx/>
              <a:buNone/>
              <a:tabLst/>
              <a:defRPr/>
            </a:pPr>
            <a:r>
              <a:rPr lang="en-US" b="0" u="none" dirty="0"/>
              <a:t>https://en.wikipedia.org/wiki/The_Lord_of_the_Rings:_The_Fellowship_of_the_Ring</a:t>
            </a:r>
          </a:p>
          <a:p>
            <a:pPr marL="0" marR="0" lvl="0" indent="0" algn="r" defTabSz="914400" rtl="1" eaLnBrk="1" fontAlgn="auto" latinLnBrk="0" hangingPunct="1">
              <a:lnSpc>
                <a:spcPct val="100000"/>
              </a:lnSpc>
              <a:spcBef>
                <a:spcPts val="0"/>
              </a:spcBef>
              <a:spcAft>
                <a:spcPts val="0"/>
              </a:spcAft>
              <a:buClrTx/>
              <a:buSzTx/>
              <a:buFontTx/>
              <a:buNone/>
              <a:tabLst/>
              <a:defRPr/>
            </a:pPr>
            <a:r>
              <a:rPr lang="en-US" b="0" u="none" dirty="0"/>
              <a:t>https://en.wikipedia.org/wiki/The_Lord_of_the_Rings:_The_Two_Towers</a:t>
            </a:r>
          </a:p>
          <a:p>
            <a:pPr marL="0" marR="0" lvl="0" indent="0" algn="r" defTabSz="914400" rtl="1" eaLnBrk="1" fontAlgn="auto" latinLnBrk="0" hangingPunct="1">
              <a:lnSpc>
                <a:spcPct val="100000"/>
              </a:lnSpc>
              <a:spcBef>
                <a:spcPts val="0"/>
              </a:spcBef>
              <a:spcAft>
                <a:spcPts val="0"/>
              </a:spcAft>
              <a:buClrTx/>
              <a:buSzTx/>
              <a:buFontTx/>
              <a:buNone/>
              <a:tabLst/>
              <a:defRPr/>
            </a:pPr>
            <a:r>
              <a:rPr lang="en-US" b="0" u="none" dirty="0"/>
              <a:t>https://en.wikipedia.org/wiki/The_Lord_of_the_Rings:_The_Return_of_the_King</a:t>
            </a:r>
          </a:p>
          <a:p>
            <a:endParaRPr lang="en-SG" sz="1200" b="1" u="sng"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p>
          <a:p>
            <a:endParaRPr lang="en-US" b="0" i="0" dirty="0">
              <a:solidFill>
                <a:srgbClr val="202122"/>
              </a:solidFill>
              <a:effectLst/>
              <a:latin typeface="-apple-system"/>
            </a:endParaRPr>
          </a:p>
          <a:p>
            <a:endParaRPr lang="en-SG" sz="1200" b="1" i="0" u="sng" dirty="0">
              <a:solidFill>
                <a:srgbClr val="202122"/>
              </a:solidFill>
              <a:effectLst/>
              <a:latin typeface="-apple-system"/>
            </a:endParaRPr>
          </a:p>
          <a:p>
            <a:endParaRPr lang="en-SG" b="1" u="sng" dirty="0"/>
          </a:p>
        </p:txBody>
      </p:sp>
      <p:sp>
        <p:nvSpPr>
          <p:cNvPr id="4" name="Slide Number Placeholder 3"/>
          <p:cNvSpPr>
            <a:spLocks noGrp="1"/>
          </p:cNvSpPr>
          <p:nvPr>
            <p:ph type="sldNum" sz="quarter" idx="5"/>
          </p:nvPr>
        </p:nvSpPr>
        <p:spPr/>
        <p:txBody>
          <a:bodyPr/>
          <a:lstStyle/>
          <a:p>
            <a:fld id="{9BE1DD1D-0BD5-4E4F-ABDD-53ED947792F1}" type="slidenum">
              <a:rPr lang="en-US" smtClean="0"/>
              <a:t>26</a:t>
            </a:fld>
            <a:endParaRPr lang="en-US"/>
          </a:p>
        </p:txBody>
      </p:sp>
    </p:spTree>
    <p:extLst>
      <p:ext uri="{BB962C8B-B14F-4D97-AF65-F5344CB8AC3E}">
        <p14:creationId xmlns:p14="http://schemas.microsoft.com/office/powerpoint/2010/main" val="6219063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EG" sz="1200" b="0" baseline="0" dirty="0"/>
              <a:t>حققت الثلاثية، المستندة إلى سلسلة من ثلاثة كتب، إيرادات بلغت في المتوسط مليار دولار لكل منها بالنسبة لشركة نيو لاين سينما.</a:t>
            </a:r>
            <a:r>
              <a:rPr lang="en-US" sz="1200" b="0" baseline="0" dirty="0"/>
              <a:t> </a:t>
            </a:r>
          </a:p>
          <a:p>
            <a:endParaRPr lang="en-SG" dirty="0"/>
          </a:p>
          <a:p>
            <a:pPr marL="0" marR="0" lvl="0" indent="0" algn="r" defTabSz="914400" rtl="1" eaLnBrk="1" fontAlgn="auto" latinLnBrk="0" hangingPunct="1">
              <a:lnSpc>
                <a:spcPct val="100000"/>
              </a:lnSpc>
              <a:spcBef>
                <a:spcPts val="0"/>
              </a:spcBef>
              <a:spcAft>
                <a:spcPts val="0"/>
              </a:spcAft>
              <a:buClrTx/>
              <a:buSzTx/>
              <a:buFontTx/>
              <a:buNone/>
              <a:tabLst/>
              <a:defRPr/>
            </a:pPr>
            <a:r>
              <a:rPr lang="ar-EG" b="0" u="none" dirty="0"/>
              <a:t>*مصادر الصور:</a:t>
            </a:r>
          </a:p>
          <a:p>
            <a:r>
              <a:rPr lang="ar-EG" sz="1200" b="0" baseline="0" dirty="0"/>
              <a:t>شعار نيو لاين الجديد:</a:t>
            </a:r>
          </a:p>
          <a:p>
            <a:r>
              <a:rPr lang="en-US" sz="1200" b="0" baseline="0" dirty="0"/>
              <a:t>https://en.wikipedia.org/wiki/New_Line_Cinema</a:t>
            </a:r>
          </a:p>
          <a:p>
            <a:r>
              <a:rPr lang="ar-EG" sz="1200" b="0" baseline="0" dirty="0"/>
              <a:t>عناوين </a:t>
            </a:r>
            <a:r>
              <a:rPr lang="en-US" sz="1200" b="0" baseline="0" dirty="0"/>
              <a:t>NPR</a:t>
            </a:r>
            <a:r>
              <a:rPr lang="ar-EG" sz="1200" b="0" baseline="0" dirty="0"/>
              <a:t> </a:t>
            </a:r>
            <a:r>
              <a:rPr lang="ar-EG" sz="1200" b="0" baseline="0" dirty="0" err="1"/>
              <a:t>آرتس</a:t>
            </a:r>
            <a:r>
              <a:rPr lang="ar-EG" sz="1200" b="0" baseline="0" dirty="0"/>
              <a:t> </a:t>
            </a:r>
            <a:r>
              <a:rPr lang="ar-EG" sz="1200" b="0" baseline="0" dirty="0" err="1"/>
              <a:t>آند</a:t>
            </a:r>
            <a:r>
              <a:rPr lang="ar-EG" sz="1200" b="0" baseline="0" dirty="0"/>
              <a:t> لايف:</a:t>
            </a:r>
          </a:p>
          <a:p>
            <a:r>
              <a:rPr lang="en-US" sz="1200" b="0" baseline="0" dirty="0"/>
              <a:t>https://www.npr.org/2003/12/12/1544470/the-lord-of-the-rings-gamble-pays-off#:~:text='The%20Lord%20of%20the%20Rings' %20Gamble%20Pays%20Off%20%3A%20NPR&amp;text='The%20Lord%20of%20the%20Rings'%20Gamble%20Pays%20Off%20The%20last,billion%20in%20worldwide%20ticket%20</a:t>
            </a:r>
            <a:r>
              <a:rPr lang="ar-EG" sz="1200" b="0" baseline="0" dirty="0"/>
              <a:t>مبيعات.</a:t>
            </a:r>
          </a:p>
          <a:p>
            <a:endParaRPr lang="en-SG" dirty="0"/>
          </a:p>
        </p:txBody>
      </p:sp>
      <p:sp>
        <p:nvSpPr>
          <p:cNvPr id="4" name="Slide Number Placeholder 3"/>
          <p:cNvSpPr>
            <a:spLocks noGrp="1"/>
          </p:cNvSpPr>
          <p:nvPr>
            <p:ph type="sldNum" sz="quarter" idx="5"/>
          </p:nvPr>
        </p:nvSpPr>
        <p:spPr/>
        <p:txBody>
          <a:bodyPr/>
          <a:lstStyle/>
          <a:p>
            <a:fld id="{9BE1DD1D-0BD5-4E4F-ABDD-53ED947792F1}" type="slidenum">
              <a:rPr lang="en-US" smtClean="0"/>
              <a:t>27</a:t>
            </a:fld>
            <a:endParaRPr lang="en-US"/>
          </a:p>
        </p:txBody>
      </p:sp>
    </p:spTree>
    <p:extLst>
      <p:ext uri="{BB962C8B-B14F-4D97-AF65-F5344CB8AC3E}">
        <p14:creationId xmlns:p14="http://schemas.microsoft.com/office/powerpoint/2010/main" val="41504389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EG" sz="1200" b="0" baseline="0" dirty="0"/>
              <a:t>كما فازت ثلاثية سيد الخواتم بالعديد من الجوائز، بما في ذلك أفضل مخرج لبيتر جاكسون وأفضل سيناريو مقتبس لفران والش وجاكسون.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p>
          <a:p>
            <a:pPr marL="0" marR="0" lvl="0" indent="0" algn="r" defTabSz="914400" rtl="1" eaLnBrk="1" fontAlgn="auto" latinLnBrk="0" hangingPunct="1">
              <a:lnSpc>
                <a:spcPct val="100000"/>
              </a:lnSpc>
              <a:spcBef>
                <a:spcPts val="0"/>
              </a:spcBef>
              <a:spcAft>
                <a:spcPts val="0"/>
              </a:spcAft>
              <a:buClrTx/>
              <a:buSzTx/>
              <a:buFontTx/>
              <a:buNone/>
              <a:tabLst/>
              <a:defRPr/>
            </a:pPr>
            <a:r>
              <a:rPr lang="ar-EG" sz="1200" b="0" baseline="0" dirty="0"/>
              <a:t>*مصدر الصورة:</a:t>
            </a:r>
          </a:p>
          <a:p>
            <a:pPr marL="0" marR="0" lvl="0" indent="0" algn="r" defTabSz="914400" rtl="1" eaLnBrk="1" fontAlgn="auto" latinLnBrk="0" hangingPunct="1">
              <a:lnSpc>
                <a:spcPct val="100000"/>
              </a:lnSpc>
              <a:spcBef>
                <a:spcPts val="0"/>
              </a:spcBef>
              <a:spcAft>
                <a:spcPts val="0"/>
              </a:spcAft>
              <a:buClrTx/>
              <a:buSzTx/>
              <a:buFontTx/>
              <a:buNone/>
              <a:tabLst/>
              <a:defRPr/>
            </a:pPr>
            <a:r>
              <a:rPr lang="en-US" sz="1200" b="0" baseline="0" dirty="0"/>
              <a:t>https://www.vanityfair.com/hollywood/2014/02/return-of-the-king-oscar-oral-history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p>
          <a:p>
            <a:endParaRPr lang="en-SG" dirty="0"/>
          </a:p>
        </p:txBody>
      </p:sp>
      <p:sp>
        <p:nvSpPr>
          <p:cNvPr id="4" name="Slide Number Placeholder 3"/>
          <p:cNvSpPr>
            <a:spLocks noGrp="1"/>
          </p:cNvSpPr>
          <p:nvPr>
            <p:ph type="sldNum" sz="quarter" idx="5"/>
          </p:nvPr>
        </p:nvSpPr>
        <p:spPr/>
        <p:txBody>
          <a:bodyPr/>
          <a:lstStyle/>
          <a:p>
            <a:fld id="{9BE1DD1D-0BD5-4E4F-ABDD-53ED947792F1}" type="slidenum">
              <a:rPr lang="en-US" smtClean="0"/>
              <a:t>28</a:t>
            </a:fld>
            <a:endParaRPr lang="en-US"/>
          </a:p>
        </p:txBody>
      </p:sp>
    </p:spTree>
    <p:extLst>
      <p:ext uri="{BB962C8B-B14F-4D97-AF65-F5344CB8AC3E}">
        <p14:creationId xmlns:p14="http://schemas.microsoft.com/office/powerpoint/2010/main" val="23049930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EG" sz="1200" b="0" baseline="0" dirty="0"/>
              <a:t>وطالب المعجبون في جميع أنحاء العالم بإنتاج نسخة تصويرية سينمائية من الكتاب التمهيدي، </a:t>
            </a:r>
            <a:r>
              <a:rPr lang="ar-EG" sz="1200" b="0" baseline="0" dirty="0" err="1"/>
              <a:t>الهوبيت</a:t>
            </a:r>
            <a:r>
              <a:rPr lang="ar-EG" sz="1200" b="0" baseline="0" dirty="0"/>
              <a:t>، بواسطة نفس الفريق الإبداعي.</a:t>
            </a:r>
            <a:r>
              <a:rPr lang="en-US" sz="1200" b="0" baseline="0" dirty="0"/>
              <a:t> </a:t>
            </a:r>
          </a:p>
          <a:p>
            <a:endParaRPr lang="en-US" sz="1200" b="0" baseline="0" dirty="0"/>
          </a:p>
          <a:p>
            <a:r>
              <a:rPr lang="ar-EG" sz="1200" b="0" baseline="0" dirty="0"/>
              <a:t>المراجع</a:t>
            </a:r>
          </a:p>
          <a:p>
            <a:endParaRPr lang="en-US" sz="1200" b="0" baseline="0" dirty="0"/>
          </a:p>
          <a:p>
            <a:r>
              <a:rPr lang="en-US" b="0" i="0" dirty="0">
                <a:solidFill>
                  <a:srgbClr val="202122"/>
                </a:solidFill>
                <a:latin typeface="-apple-system"/>
              </a:rPr>
              <a:t>Tolkien, J. R. R. (1966). </a:t>
            </a:r>
            <a:r>
              <a:rPr lang="en-US" b="0" i="1" dirty="0">
                <a:solidFill>
                  <a:srgbClr val="202122"/>
                </a:solidFill>
                <a:latin typeface="-apple-system"/>
              </a:rPr>
              <a:t>The Hobbit</a:t>
            </a:r>
            <a:r>
              <a:rPr lang="en-US" b="0" i="0" dirty="0">
                <a:solidFill>
                  <a:srgbClr val="202122"/>
                </a:solidFill>
                <a:latin typeface="-apple-system"/>
              </a:rPr>
              <a:t> (3rd ed.). Boston: Houghton Mifflin Company.</a:t>
            </a:r>
          </a:p>
          <a:p>
            <a:endParaRPr lang="en-US" sz="1200" b="0" i="0" baseline="0" dirty="0">
              <a:solidFill>
                <a:srgbClr val="202122"/>
              </a:solidFill>
              <a:effectLst/>
              <a:latin typeface="-apple-system"/>
            </a:endParaRPr>
          </a:p>
          <a:p>
            <a:r>
              <a:rPr lang="ar-EG" sz="1200" b="0" baseline="0" dirty="0"/>
              <a:t>مصدر الصورة</a:t>
            </a:r>
          </a:p>
          <a:p>
            <a:r>
              <a:rPr lang="ar-EG" sz="1200" b="0" baseline="0" dirty="0"/>
              <a:t>صورة شخصية لمؤلف القضية إريك </a:t>
            </a:r>
            <a:r>
              <a:rPr lang="ar-EG" sz="1200" b="0" baseline="0" dirty="0" err="1"/>
              <a:t>أولمان</a:t>
            </a:r>
            <a:r>
              <a:rPr lang="ar-EG" sz="1200" b="0" baseline="0" dirty="0"/>
              <a:t>، يمكن استخدامها بإذن</a:t>
            </a:r>
          </a:p>
          <a:p>
            <a:endParaRPr lang="en-US" sz="1200" b="0" baseline="0" dirty="0"/>
          </a:p>
          <a:p>
            <a:endParaRPr lang="en-US" sz="1200" b="0" baseline="0" dirty="0"/>
          </a:p>
          <a:p>
            <a:endParaRPr lang="en-US" sz="1200" b="0" baseline="0" dirty="0"/>
          </a:p>
        </p:txBody>
      </p:sp>
      <p:sp>
        <p:nvSpPr>
          <p:cNvPr id="4" name="Slide Number Placeholder 3"/>
          <p:cNvSpPr>
            <a:spLocks noGrp="1"/>
          </p:cNvSpPr>
          <p:nvPr>
            <p:ph type="sldNum" sz="quarter" idx="5"/>
          </p:nvPr>
        </p:nvSpPr>
        <p:spPr/>
        <p:txBody>
          <a:bodyPr/>
          <a:lstStyle/>
          <a:p>
            <a:fld id="{9BE1DD1D-0BD5-4E4F-ABDD-53ED947792F1}" type="slidenum">
              <a:rPr lang="en-US" smtClean="0"/>
              <a:t>29</a:t>
            </a:fld>
            <a:endParaRPr lang="en-US"/>
          </a:p>
        </p:txBody>
      </p:sp>
    </p:spTree>
    <p:extLst>
      <p:ext uri="{BB962C8B-B14F-4D97-AF65-F5344CB8AC3E}">
        <p14:creationId xmlns:p14="http://schemas.microsoft.com/office/powerpoint/2010/main" val="33507522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EG" sz="1200" i="0" baseline="0" dirty="0">
                <a:solidFill>
                  <a:schemeClr val="tx1"/>
                </a:solidFill>
                <a:latin typeface="+mn-lt"/>
                <a:ea typeface="+mn-ea"/>
                <a:cs typeface="+mn-cs"/>
              </a:rPr>
              <a:t>ستلعبون أدوار رؤساء ثلاثة استوديوهات سينمائية يتفاوضون على شروط إنتاج فيلم.</a:t>
            </a:r>
            <a:r>
              <a:rPr lang="en-US" sz="1200" i="0" baseline="0" dirty="0">
                <a:solidFill>
                  <a:schemeClr val="tx1"/>
                </a:solidFill>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i="0" kern="1200" baseline="0" dirty="0">
              <a:solidFill>
                <a:schemeClr val="tx1"/>
              </a:solidFill>
              <a:effectLst/>
              <a:latin typeface="+mn-lt"/>
              <a:ea typeface="+mn-ea"/>
              <a:cs typeface="+mn-cs"/>
            </a:endParaRPr>
          </a:p>
          <a:p>
            <a:pPr marL="0" marR="0" indent="0" algn="r" defTabSz="914400" rtl="1" eaLnBrk="1" fontAlgn="auto" latinLnBrk="0" hangingPunct="1">
              <a:lnSpc>
                <a:spcPct val="100000"/>
              </a:lnSpc>
              <a:spcBef>
                <a:spcPts val="0"/>
              </a:spcBef>
              <a:spcAft>
                <a:spcPts val="0"/>
              </a:spcAft>
              <a:buClrTx/>
              <a:buSzTx/>
              <a:buFontTx/>
              <a:buNone/>
              <a:tabLst/>
              <a:defRPr/>
            </a:pPr>
            <a:r>
              <a:rPr lang="ar-EG" sz="1200" i="0" baseline="0" dirty="0">
                <a:solidFill>
                  <a:schemeClr val="tx1"/>
                </a:solidFill>
                <a:latin typeface="+mn-lt"/>
                <a:ea typeface="+mn-ea"/>
                <a:cs typeface="+mn-cs"/>
              </a:rPr>
              <a:t>أمامك</a:t>
            </a:r>
            <a:r>
              <a:rPr lang="ar-EG" sz="1200" i="0" dirty="0">
                <a:solidFill>
                  <a:schemeClr val="tx1"/>
                </a:solidFill>
                <a:latin typeface="+mn-lt"/>
                <a:ea typeface="+mn-ea"/>
                <a:cs typeface="+mn-cs"/>
              </a:rPr>
              <a:t> 15 دقيقة لقراءة المواد الخاصة بدورك والتخطيط لإستراتيجيتك، ثم دقيقة واحدة للتفاوض مع شريكك.</a:t>
            </a:r>
            <a:r>
              <a:rPr lang="en-US" sz="1200" i="0" dirty="0">
                <a:solidFill>
                  <a:schemeClr val="tx1"/>
                </a:solidFill>
                <a:latin typeface="+mn-lt"/>
                <a:ea typeface="+mn-ea"/>
                <a:cs typeface="+mn-cs"/>
              </a:rPr>
              <a:t> </a:t>
            </a:r>
            <a:r>
              <a:rPr lang="ar-EG" sz="1200" i="0" dirty="0">
                <a:solidFill>
                  <a:schemeClr val="tx1"/>
                </a:solidFill>
                <a:latin typeface="+mn-lt"/>
                <a:ea typeface="+mn-ea"/>
                <a:cs typeface="+mn-cs"/>
              </a:rPr>
              <a:t>في هذه المرحلة، يرجى إعطائي</a:t>
            </a:r>
            <a:r>
              <a:rPr lang="ar-EG" sz="1200" i="0" baseline="0" dirty="0">
                <a:solidFill>
                  <a:schemeClr val="tx1"/>
                </a:solidFill>
                <a:latin typeface="+mn-lt"/>
                <a:ea typeface="+mn-ea"/>
                <a:cs typeface="+mn-cs"/>
              </a:rPr>
              <a:t> نموذج النتيجة الخاص بكم وتبادل بعض الملاحظات مع نظرائكم</a:t>
            </a:r>
            <a:r>
              <a:rPr lang="ar-EG" sz="1200" i="0" dirty="0">
                <a:solidFill>
                  <a:schemeClr val="tx1"/>
                </a:solidFill>
                <a:latin typeface="+mn-lt"/>
                <a:ea typeface="+mn-ea"/>
                <a:cs typeface="+mn-cs"/>
              </a:rPr>
              <a:t>.</a:t>
            </a:r>
            <a:r>
              <a:rPr lang="en-US" sz="1200" i="0" dirty="0">
                <a:solidFill>
                  <a:schemeClr val="tx1"/>
                </a:solidFill>
                <a:latin typeface="+mn-lt"/>
                <a:ea typeface="+mn-ea"/>
                <a:cs typeface="+mn-cs"/>
              </a:rPr>
              <a:t> </a:t>
            </a:r>
            <a:r>
              <a:rPr lang="ar-EG" sz="1200" i="0" dirty="0">
                <a:solidFill>
                  <a:schemeClr val="tx1"/>
                </a:solidFill>
                <a:latin typeface="+mn-lt"/>
                <a:ea typeface="+mn-ea"/>
                <a:cs typeface="+mn-cs"/>
              </a:rPr>
              <a:t>ستبدأ المحاضرة مرة أخرى بعد ساعة و40 </a:t>
            </a:r>
            <a:r>
              <a:rPr lang="ar-EG" sz="1200" i="0" dirty="0" err="1">
                <a:solidFill>
                  <a:schemeClr val="tx1"/>
                </a:solidFill>
                <a:latin typeface="+mn-lt"/>
                <a:ea typeface="+mn-ea"/>
                <a:cs typeface="+mn-cs"/>
              </a:rPr>
              <a:t>دقيقة.يرجى</a:t>
            </a:r>
            <a:r>
              <a:rPr lang="ar-EG" sz="1200" i="0" dirty="0">
                <a:solidFill>
                  <a:schemeClr val="tx1"/>
                </a:solidFill>
                <a:latin typeface="+mn-lt"/>
                <a:ea typeface="+mn-ea"/>
                <a:cs typeface="+mn-cs"/>
              </a:rPr>
              <a:t> محاولة العثور على شركاء </a:t>
            </a:r>
            <a:r>
              <a:rPr lang="ar-EG" sz="1200" i="0" baseline="0" dirty="0">
                <a:solidFill>
                  <a:schemeClr val="tx1"/>
                </a:solidFill>
                <a:latin typeface="+mn-lt"/>
                <a:ea typeface="+mn-ea"/>
                <a:cs typeface="+mn-cs"/>
              </a:rPr>
              <a:t>تعرفهم بشكل أقل من الآخرين، وبقدر ما تستطيع، أشخاص مختلفين عن الأشخاص الذين قابلتهم في مفاوضاتك السابقة. [يتشارك الطلاب في مجموعات، ويوزع المُحاضر المواد الخاصة بالأدوار ونماذج النتائج، ويقوم الطلاب بالتفاوض.]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kern="1200" baseline="0" dirty="0">
              <a:solidFill>
                <a:schemeClr val="tx1"/>
              </a:solidFill>
              <a:effectLst/>
              <a:latin typeface="+mn-lt"/>
              <a:ea typeface="+mn-ea"/>
              <a:cs typeface="+mn-cs"/>
            </a:endParaRPr>
          </a:p>
          <a:p>
            <a:pPr marL="0" marR="0" indent="0" algn="r" defTabSz="914400" rtl="1" eaLnBrk="1" fontAlgn="auto" latinLnBrk="0" hangingPunct="1">
              <a:lnSpc>
                <a:spcPct val="100000"/>
              </a:lnSpc>
              <a:spcBef>
                <a:spcPts val="0"/>
              </a:spcBef>
              <a:spcAft>
                <a:spcPts val="0"/>
              </a:spcAft>
              <a:buClrTx/>
              <a:buSzTx/>
              <a:buFontTx/>
              <a:buNone/>
              <a:tabLst/>
              <a:defRPr/>
            </a:pPr>
            <a:r>
              <a:rPr lang="ar-EG" i="0" baseline="0" dirty="0"/>
              <a:t>[يجب أن يتجول المُحاضر أثناء المفاوضات، ويتذكر الملاحظات ذهنيًا أو يدونها عن بعض المفاوضات، لتسليط الضوء على التكتيكات وردود الفعل التي يمكن طرحها لاحقًا أثناء جلسات استخلاص المعلومات عندما يُطلب من الطلاب مشاركة تجاربهم أو عند طرح نقاط التدريس الرئيسية، على سبيل المثال فيما يتعلق بالائتلافات].</a:t>
            </a:r>
            <a:r>
              <a:rPr lang="en-US" i="0" baseline="0" dirty="0"/>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kern="1200" baseline="0" dirty="0">
              <a:solidFill>
                <a:schemeClr val="tx1"/>
              </a:solidFill>
              <a:effectLst/>
              <a:latin typeface="+mn-lt"/>
              <a:ea typeface="+mn-ea"/>
              <a:cs typeface="+mn-cs"/>
            </a:endParaRPr>
          </a:p>
          <a:p>
            <a:pPr marL="0" marR="0" indent="0" algn="r" defTabSz="914400" rtl="1" eaLnBrk="1" fontAlgn="auto" latinLnBrk="0" hangingPunct="1">
              <a:lnSpc>
                <a:spcPct val="100000"/>
              </a:lnSpc>
              <a:spcBef>
                <a:spcPts val="0"/>
              </a:spcBef>
              <a:spcAft>
                <a:spcPts val="0"/>
              </a:spcAft>
              <a:buClrTx/>
              <a:buSzTx/>
              <a:buFontTx/>
              <a:buNone/>
              <a:tabLst/>
              <a:defRPr/>
            </a:pPr>
            <a:r>
              <a:rPr lang="ar-EG" sz="1200" b="0" i="0" baseline="0" dirty="0">
                <a:solidFill>
                  <a:schemeClr val="tx1"/>
                </a:solidFill>
                <a:latin typeface="+mn-lt"/>
                <a:ea typeface="+mn-ea"/>
                <a:cs typeface="+mn-cs"/>
              </a:rPr>
              <a:t>[عندما يعود الطلاب بنماذج النتائج الخاصة بهم، ينشئ المحاضر شريحة النتائج التي تظهر </a:t>
            </a:r>
            <a:r>
              <a:rPr lang="ar-EG" sz="1200" b="0" i="0" dirty="0"/>
              <a:t>لاحقًا في هذه</a:t>
            </a:r>
            <a:r>
              <a:rPr lang="ar-EG" sz="1200" b="0" i="0" baseline="0" dirty="0"/>
              <a:t> المجموعة.</a:t>
            </a:r>
            <a:r>
              <a:rPr lang="en-US" sz="1200" b="0" i="0" baseline="0" dirty="0"/>
              <a:t> </a:t>
            </a:r>
            <a:r>
              <a:rPr lang="ar-EG" sz="1200" b="0" i="0" baseline="0" dirty="0"/>
              <a:t>يتم إعطاء مجموعات الطلاب الثلاثية رقم مجموعة التفاوض الخاص بهم عندما يسلمون نتائجهم ويُطلب منهم تذكرها لجلسة المناقشة].</a:t>
            </a:r>
            <a:r>
              <a:rPr lang="en-US" sz="1200" b="0" i="0" baseline="0" dirty="0"/>
              <a:t> </a:t>
            </a:r>
            <a:r>
              <a:rPr lang="en-US" sz="1200" b="1" i="0" baseline="0" dirty="0"/>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i="0" u="sng" kern="1200" baseline="0" dirty="0">
              <a:solidFill>
                <a:schemeClr val="tx1"/>
              </a:solidFill>
              <a:effectLst/>
              <a:latin typeface="+mn-lt"/>
              <a:ea typeface="+mn-ea"/>
              <a:cs typeface="+mn-cs"/>
            </a:endParaRPr>
          </a:p>
          <a:p>
            <a:pPr marL="0" marR="0" indent="0" algn="r" defTabSz="914400" rtl="1" eaLnBrk="1" fontAlgn="auto" latinLnBrk="0" hangingPunct="1">
              <a:lnSpc>
                <a:spcPct val="100000"/>
              </a:lnSpc>
              <a:spcBef>
                <a:spcPts val="0"/>
              </a:spcBef>
              <a:spcAft>
                <a:spcPts val="0"/>
              </a:spcAft>
              <a:buClrTx/>
              <a:buSzTx/>
              <a:buFontTx/>
              <a:buNone/>
              <a:tabLst/>
              <a:defRPr/>
            </a:pPr>
            <a:r>
              <a:rPr lang="ar-EG" sz="1200" i="0" u="sng" baseline="0" dirty="0">
                <a:solidFill>
                  <a:schemeClr val="tx1"/>
                </a:solidFill>
                <a:latin typeface="+mn-lt"/>
                <a:ea typeface="+mn-ea"/>
                <a:cs typeface="+mn-cs"/>
              </a:rPr>
              <a:t>ملاحظة</a:t>
            </a:r>
            <a:r>
              <a:rPr lang="ar-EG" sz="1200" i="0" baseline="0" dirty="0">
                <a:solidFill>
                  <a:schemeClr val="tx1"/>
                </a:solidFill>
                <a:latin typeface="+mn-lt"/>
                <a:ea typeface="+mn-ea"/>
                <a:cs typeface="+mn-cs"/>
              </a:rPr>
              <a:t>:</a:t>
            </a:r>
            <a:r>
              <a:rPr lang="en-US" sz="1200" i="0" baseline="0" dirty="0">
                <a:solidFill>
                  <a:schemeClr val="tx1"/>
                </a:solidFill>
                <a:latin typeface="+mn-lt"/>
                <a:ea typeface="+mn-ea"/>
                <a:cs typeface="+mn-cs"/>
              </a:rPr>
              <a:t> </a:t>
            </a:r>
            <a:r>
              <a:rPr lang="ar-EG" sz="1200" i="0" baseline="0" dirty="0">
                <a:solidFill>
                  <a:schemeClr val="tx1"/>
                </a:solidFill>
                <a:latin typeface="+mn-lt"/>
                <a:ea typeface="+mn-ea"/>
                <a:cs typeface="+mn-cs"/>
              </a:rPr>
              <a:t>يوجد نهج بديل لإنشاء المجموعات الثنائية، وهو أن يتولى المُحاضر بنفسه تقسيم الطلاب إلى مجموعات، إما عن طريق تكوين مجموعات قبل بدء المحاضرة أو أثناء وقت مخصص أثناء المحاضرة.</a:t>
            </a:r>
            <a:r>
              <a:rPr lang="en-US" sz="1200" i="0" baseline="0" dirty="0">
                <a:solidFill>
                  <a:schemeClr val="tx1"/>
                </a:solidFill>
                <a:latin typeface="+mn-lt"/>
                <a:ea typeface="+mn-ea"/>
                <a:cs typeface="+mn-cs"/>
              </a:rPr>
              <a:t> </a:t>
            </a:r>
          </a:p>
          <a:p>
            <a:endParaRPr lang="en-US" i="0" dirty="0"/>
          </a:p>
          <a:p>
            <a:pPr marL="0" marR="0" lvl="0" indent="0" algn="r" defTabSz="914400" rtl="1" eaLnBrk="1" fontAlgn="auto" latinLnBrk="0" hangingPunct="1">
              <a:lnSpc>
                <a:spcPct val="100000"/>
              </a:lnSpc>
              <a:spcBef>
                <a:spcPts val="0"/>
              </a:spcBef>
              <a:spcAft>
                <a:spcPts val="0"/>
              </a:spcAft>
              <a:buClrTx/>
              <a:buSzTx/>
              <a:buFontTx/>
              <a:buNone/>
              <a:tabLst/>
              <a:defRPr/>
            </a:pPr>
            <a:r>
              <a:rPr lang="ar-EG" sz="1200" i="0" u="sng" baseline="0" dirty="0">
                <a:solidFill>
                  <a:schemeClr val="tx1"/>
                </a:solidFill>
                <a:latin typeface="+mn-lt"/>
                <a:ea typeface="+mn-ea"/>
                <a:cs typeface="+mn-cs"/>
              </a:rPr>
              <a:t>ملاحظة</a:t>
            </a:r>
            <a:r>
              <a:rPr lang="ar-EG" sz="1200" i="0" baseline="0" dirty="0">
                <a:solidFill>
                  <a:schemeClr val="tx1"/>
                </a:solidFill>
                <a:latin typeface="+mn-lt"/>
                <a:ea typeface="+mn-ea"/>
                <a:cs typeface="+mn-cs"/>
              </a:rPr>
              <a:t>:</a:t>
            </a:r>
            <a:r>
              <a:rPr lang="en-US" sz="1200" i="0" baseline="0" dirty="0">
                <a:solidFill>
                  <a:schemeClr val="tx1"/>
                </a:solidFill>
                <a:latin typeface="+mn-lt"/>
                <a:ea typeface="+mn-ea"/>
                <a:cs typeface="+mn-cs"/>
              </a:rPr>
              <a:t> </a:t>
            </a:r>
            <a:r>
              <a:rPr lang="ar-EG" sz="1200" i="0" baseline="0" dirty="0">
                <a:solidFill>
                  <a:schemeClr val="tx1"/>
                </a:solidFill>
                <a:latin typeface="+mn-lt"/>
                <a:ea typeface="+mn-ea"/>
                <a:cs typeface="+mn-cs"/>
              </a:rPr>
              <a:t>يجب أن يكون هناك طالب واحد على الأقل في كل دور لهذه المفاوضات.</a:t>
            </a:r>
            <a:r>
              <a:rPr lang="en-US" sz="1200" i="0" baseline="0" dirty="0">
                <a:solidFill>
                  <a:schemeClr val="tx1"/>
                </a:solidFill>
                <a:latin typeface="+mn-lt"/>
                <a:ea typeface="+mn-ea"/>
                <a:cs typeface="+mn-cs"/>
              </a:rPr>
              <a:t> </a:t>
            </a:r>
            <a:r>
              <a:rPr lang="ar-EG" sz="1200" i="0" baseline="0" dirty="0">
                <a:solidFill>
                  <a:schemeClr val="tx1"/>
                </a:solidFill>
                <a:latin typeface="+mn-lt"/>
                <a:ea typeface="+mn-ea"/>
                <a:cs typeface="+mn-cs"/>
              </a:rPr>
              <a:t>لن تنجح عملية التفاوض بشكل صحيح إذا لم يكن لدى أي شخص دور واحد أو أكثر.</a:t>
            </a:r>
            <a:r>
              <a:rPr lang="en-US" sz="1200" i="0" baseline="0" dirty="0">
                <a:solidFill>
                  <a:schemeClr val="tx1"/>
                </a:solidFill>
                <a:latin typeface="+mn-lt"/>
                <a:ea typeface="+mn-ea"/>
                <a:cs typeface="+mn-cs"/>
              </a:rPr>
              <a:t> </a:t>
            </a:r>
            <a:r>
              <a:rPr lang="ar-EG" sz="1200" i="0" baseline="0" dirty="0">
                <a:solidFill>
                  <a:schemeClr val="tx1"/>
                </a:solidFill>
                <a:latin typeface="+mn-lt"/>
                <a:ea typeface="+mn-ea"/>
                <a:cs typeface="+mn-cs"/>
              </a:rPr>
              <a:t>إذا تعذر تقسيم الطلاب إلى مجموعات مكونة من 3 طلاب، فيمكن أن يشترك أكثر من طالب واحد في أداء دور واحد أو أكثر.</a:t>
            </a:r>
            <a:r>
              <a:rPr lang="en-US" sz="1200" i="0" baseline="0" dirty="0">
                <a:solidFill>
                  <a:schemeClr val="tx1"/>
                </a:solidFill>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i="0" dirty="0"/>
          </a:p>
        </p:txBody>
      </p:sp>
      <p:sp>
        <p:nvSpPr>
          <p:cNvPr id="4" name="Slide Number Placeholder 3"/>
          <p:cNvSpPr>
            <a:spLocks noGrp="1"/>
          </p:cNvSpPr>
          <p:nvPr>
            <p:ph type="sldNum" sz="quarter" idx="10"/>
          </p:nvPr>
        </p:nvSpPr>
        <p:spPr/>
        <p:txBody>
          <a:bodyPr/>
          <a:lstStyle/>
          <a:p>
            <a:fld id="{DDED7BE2-A96B-4E9D-A1D5-8D1855B13D4E}" type="slidenum">
              <a:rPr lang="en-US" smtClean="0"/>
              <a:t>3</a:t>
            </a:fld>
            <a:endParaRPr lang="en-US"/>
          </a:p>
        </p:txBody>
      </p:sp>
    </p:spTree>
    <p:extLst>
      <p:ext uri="{BB962C8B-B14F-4D97-AF65-F5344CB8AC3E}">
        <p14:creationId xmlns:p14="http://schemas.microsoft.com/office/powerpoint/2010/main" val="42803273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EG" sz="1200" b="0" baseline="0" dirty="0"/>
              <a:t>بسبب تاريخ الملكية الفكرية المعقد جزئيًا، تم إنتاج فيلم </a:t>
            </a:r>
            <a:r>
              <a:rPr lang="ar-EG" sz="1200" b="0" baseline="0" dirty="0" err="1"/>
              <a:t>الهوبيت</a:t>
            </a:r>
            <a:r>
              <a:rPr lang="ar-EG" sz="1200" b="0" baseline="0" dirty="0"/>
              <a:t> بشكل مشترك من العديد من الاستوديوهات، بما في ذلك الاستوديو الذي صنع فيلم سيد الخواتم لأن الجمهور أراد مشاركة الفريق الإبداعي الأصلي.</a:t>
            </a:r>
          </a:p>
          <a:p>
            <a:endParaRPr lang="en-SG" dirty="0"/>
          </a:p>
          <a:p>
            <a:r>
              <a:rPr lang="ar-EG" u="sng" dirty="0"/>
              <a:t>ملاحظة</a:t>
            </a:r>
            <a:r>
              <a:rPr lang="ar-EG" dirty="0"/>
              <a:t>:</a:t>
            </a:r>
            <a:r>
              <a:rPr lang="en-US" dirty="0"/>
              <a:t> </a:t>
            </a:r>
            <a:r>
              <a:rPr lang="ar-EG" dirty="0"/>
              <a:t>كانت الأطراف الحقيقية هم</a:t>
            </a:r>
          </a:p>
          <a:p>
            <a:r>
              <a:rPr lang="ar-EG" b="0" i="0" u="none" strike="noStrike" dirty="0">
                <a:solidFill>
                  <a:srgbClr val="0645AD"/>
                </a:solidFill>
                <a:latin typeface="Arial" panose="020B0604020202020204" pitchFamily="34" charset="0"/>
              </a:rPr>
              <a:t>1.</a:t>
            </a:r>
            <a:r>
              <a:rPr lang="en-US" b="0" i="0" u="none" strike="noStrike" dirty="0">
                <a:solidFill>
                  <a:srgbClr val="0645AD"/>
                </a:solidFill>
                <a:latin typeface="Arial" panose="020B0604020202020204" pitchFamily="34" charset="0"/>
              </a:rPr>
              <a:t>United Artists +Metro-Goldwyn-Mayer: </a:t>
            </a:r>
            <a:r>
              <a:rPr lang="ar-EG" b="0" i="0" u="none" strike="noStrike" dirty="0">
                <a:solidFill>
                  <a:srgbClr val="0645AD"/>
                </a:solidFill>
                <a:latin typeface="Arial" panose="020B0604020202020204" pitchFamily="34" charset="0"/>
              </a:rPr>
              <a:t>حقوق التوزيع</a:t>
            </a:r>
          </a:p>
          <a:p>
            <a:r>
              <a:rPr lang="ar-EG" b="0" i="0" u="none" dirty="0">
                <a:solidFill>
                  <a:srgbClr val="202122"/>
                </a:solidFill>
                <a:latin typeface="Arial" panose="020B0604020202020204" pitchFamily="34" charset="0"/>
              </a:rPr>
              <a:t>2.</a:t>
            </a:r>
            <a:r>
              <a:rPr lang="en-US" b="0" i="0" u="none" dirty="0">
                <a:solidFill>
                  <a:srgbClr val="202122"/>
                </a:solidFill>
                <a:latin typeface="Arial" panose="020B0604020202020204" pitchFamily="34" charset="0"/>
              </a:rPr>
              <a:t>New Line Cinema: </a:t>
            </a:r>
            <a:r>
              <a:rPr lang="ar-EG" b="0" i="0" u="none" dirty="0">
                <a:solidFill>
                  <a:srgbClr val="202122"/>
                </a:solidFill>
                <a:latin typeface="Arial" panose="020B0604020202020204" pitchFamily="34" charset="0"/>
              </a:rPr>
              <a:t>فريق الإخراج، والكتابة، والتصميم من فيلم سيد الخواتم</a:t>
            </a:r>
          </a:p>
          <a:p>
            <a:r>
              <a:rPr lang="ar-EG" b="0" i="0" u="none" strike="noStrike" dirty="0">
                <a:solidFill>
                  <a:srgbClr val="0645AD"/>
                </a:solidFill>
                <a:latin typeface="Arial" panose="020B0604020202020204" pitchFamily="34" charset="0"/>
              </a:rPr>
              <a:t>3.</a:t>
            </a:r>
            <a:r>
              <a:rPr lang="en-US" b="0" i="0" u="none" strike="noStrike" dirty="0">
                <a:solidFill>
                  <a:srgbClr val="0645AD"/>
                </a:solidFill>
                <a:latin typeface="Arial" panose="020B0604020202020204" pitchFamily="34" charset="0"/>
              </a:rPr>
              <a:t>Saul Zaentz + </a:t>
            </a:r>
            <a:r>
              <a:rPr lang="en-US" b="0" i="0" u="none" dirty="0">
                <a:solidFill>
                  <a:srgbClr val="202122"/>
                </a:solidFill>
                <a:latin typeface="Arial" panose="020B0604020202020204" pitchFamily="34" charset="0"/>
              </a:rPr>
              <a:t>Tolkien Enterprises: </a:t>
            </a:r>
            <a:r>
              <a:rPr lang="ar-EG" b="0" i="0" dirty="0">
                <a:solidFill>
                  <a:srgbClr val="202122"/>
                </a:solidFill>
                <a:latin typeface="Arial" panose="020B0604020202020204" pitchFamily="34" charset="0"/>
              </a:rPr>
              <a:t>حقوق التصوير والتسويق </a:t>
            </a:r>
          </a:p>
          <a:p>
            <a:endParaRPr lang="en-US" b="0" i="0" dirty="0">
              <a:solidFill>
                <a:srgbClr val="202122"/>
              </a:solidFill>
              <a:effectLst/>
              <a:latin typeface="Arial" panose="020B0604020202020204" pitchFamily="34" charset="0"/>
            </a:endParaRPr>
          </a:p>
          <a:p>
            <a:r>
              <a:rPr lang="ar-EG" b="0" i="0" dirty="0">
                <a:solidFill>
                  <a:srgbClr val="202122"/>
                </a:solidFill>
                <a:latin typeface="Arial" panose="020B0604020202020204" pitchFamily="34" charset="0"/>
              </a:rPr>
              <a:t>الروابط الداعمة:</a:t>
            </a:r>
          </a:p>
          <a:p>
            <a:endParaRPr lang="en-US" b="0" i="0" dirty="0">
              <a:solidFill>
                <a:srgbClr val="202122"/>
              </a:solidFill>
              <a:effectLst/>
              <a:latin typeface="Arial" panose="020B0604020202020204" pitchFamily="34" charset="0"/>
            </a:endParaRPr>
          </a:p>
          <a:p>
            <a:r>
              <a:rPr lang="en-US" b="0" i="0" dirty="0">
                <a:solidFill>
                  <a:srgbClr val="202122"/>
                </a:solidFill>
                <a:latin typeface="Arial" panose="020B0604020202020204" pitchFamily="34" charset="0"/>
              </a:rPr>
              <a:t>https://www.reuters.com/article/entertainmentNews/idUSTRE5875BK20090908</a:t>
            </a:r>
          </a:p>
          <a:p>
            <a:endParaRPr lang="en-US" b="0" i="0" dirty="0">
              <a:solidFill>
                <a:srgbClr val="202122"/>
              </a:solidFill>
              <a:effectLst/>
              <a:latin typeface="Arial" panose="020B0604020202020204" pitchFamily="34" charset="0"/>
            </a:endParaRPr>
          </a:p>
          <a:p>
            <a:pPr marL="0" marR="0" lvl="0" indent="0" algn="r" defTabSz="914400" rtl="1" eaLnBrk="1" fontAlgn="auto" latinLnBrk="0" hangingPunct="1">
              <a:lnSpc>
                <a:spcPct val="100000"/>
              </a:lnSpc>
              <a:spcBef>
                <a:spcPts val="0"/>
              </a:spcBef>
              <a:spcAft>
                <a:spcPts val="0"/>
              </a:spcAft>
              <a:buClrTx/>
              <a:buSzTx/>
              <a:buFontTx/>
              <a:buNone/>
              <a:tabLst/>
              <a:defRPr/>
            </a:pPr>
            <a:r>
              <a:rPr lang="ar-EG" sz="1200" b="0" baseline="0" dirty="0"/>
              <a:t>*مصدر الصورة: </a:t>
            </a:r>
            <a:br>
              <a:rPr lang="ar-EG" sz="1200" b="1" baseline="0" dirty="0"/>
            </a:br>
            <a:r>
              <a:rPr lang="ar-EG" sz="1200" b="0" baseline="0" dirty="0"/>
              <a:t>لقطة شاشة من المقطع الدعائي الرسمي لفيلم </a:t>
            </a:r>
            <a:r>
              <a:rPr lang="ar-EG" sz="1200" b="0" baseline="0" dirty="0" err="1"/>
              <a:t>الهوبيت</a:t>
            </a:r>
            <a:r>
              <a:rPr lang="ar-EG" sz="1200" b="0" baseline="0" dirty="0"/>
              <a:t> على موقع يوتيوب لشركة </a:t>
            </a:r>
            <a:r>
              <a:rPr lang="en-US" sz="1200" b="0" baseline="0" dirty="0"/>
              <a:t>Warner Brothers</a:t>
            </a:r>
            <a:r>
              <a:rPr lang="ar-EG" sz="1200" b="0" baseline="0" dirty="0"/>
              <a:t> (ثانيتان من بداية الفيديو)</a:t>
            </a:r>
          </a:p>
          <a:p>
            <a:pPr marL="0" marR="0" lvl="0" indent="0" algn="r" defTabSz="914400" rtl="1" eaLnBrk="1" fontAlgn="auto" latinLnBrk="0" hangingPunct="1">
              <a:lnSpc>
                <a:spcPct val="100000"/>
              </a:lnSpc>
              <a:spcBef>
                <a:spcPts val="0"/>
              </a:spcBef>
              <a:spcAft>
                <a:spcPts val="0"/>
              </a:spcAft>
              <a:buClrTx/>
              <a:buSzTx/>
              <a:buFontTx/>
              <a:buNone/>
              <a:tabLst/>
              <a:defRPr/>
            </a:pPr>
            <a:r>
              <a:rPr lang="en-US" sz="1200" b="0" baseline="0" dirty="0"/>
              <a:t>https://www.youtube.com/watch?v=WJULoHnwoRI</a:t>
            </a:r>
          </a:p>
          <a:p>
            <a:pPr marL="0" marR="0" lvl="0" indent="0" algn="r" defTabSz="914400" rtl="1" eaLnBrk="1" fontAlgn="auto" latinLnBrk="0" hangingPunct="1">
              <a:lnSpc>
                <a:spcPct val="100000"/>
              </a:lnSpc>
              <a:spcBef>
                <a:spcPts val="0"/>
              </a:spcBef>
              <a:spcAft>
                <a:spcPts val="0"/>
              </a:spcAft>
              <a:buClrTx/>
              <a:buSzTx/>
              <a:buFontTx/>
              <a:buNone/>
              <a:tabLst/>
              <a:defRPr/>
            </a:pPr>
            <a:r>
              <a:rPr lang="ar-EG" sz="1200" b="0" baseline="0" dirty="0"/>
              <a:t>مونيكا: </a:t>
            </a:r>
            <a:r>
              <a:rPr lang="en-US" sz="1200" b="0" baseline="0" dirty="0"/>
              <a:t>https://www.theonering.net/torwp/2012/09/20/62046-the-hobbit-an-unexpected-journey-trailer-2-frame-by-frame-analysis-2</a:t>
            </a:r>
            <a:r>
              <a:rPr lang="ar-EG" sz="1200" b="0" baseline="0" dirty="0"/>
              <a:t>/</a:t>
            </a:r>
          </a:p>
          <a:p>
            <a:endParaRPr lang="en-US" b="0" i="0" dirty="0">
              <a:solidFill>
                <a:srgbClr val="202122"/>
              </a:solidFill>
              <a:effectLst/>
              <a:latin typeface="Arial" panose="020B0604020202020204" pitchFamily="34" charset="0"/>
            </a:endParaRPr>
          </a:p>
          <a:p>
            <a:endParaRPr lang="en-US" b="0" i="0" dirty="0">
              <a:solidFill>
                <a:srgbClr val="202122"/>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9BE1DD1D-0BD5-4E4F-ABDD-53ED947792F1}" type="slidenum">
              <a:rPr lang="en-US" smtClean="0"/>
              <a:t>30</a:t>
            </a:fld>
            <a:endParaRPr lang="en-US"/>
          </a:p>
        </p:txBody>
      </p:sp>
    </p:spTree>
    <p:extLst>
      <p:ext uri="{BB962C8B-B14F-4D97-AF65-F5344CB8AC3E}">
        <p14:creationId xmlns:p14="http://schemas.microsoft.com/office/powerpoint/2010/main" val="348152237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EG" sz="1200" b="0" i="0" baseline="0" dirty="0"/>
              <a:t>بدلاً من إنتاج فيلم واحد حقق مليار دولار وتقاسم الأرباح، استطاعوا إنتاج ثلاثة أفلام حقق كل منها ما يقرب من مليار دولار، وربما تضاعفت مكاسبهم المالية ثلاث مرات.</a:t>
            </a:r>
            <a:r>
              <a:rPr lang="en-US" sz="1200" b="0" i="0" baseline="0" dirty="0"/>
              <a:t> </a:t>
            </a:r>
            <a:r>
              <a:rPr lang="ar-EG" sz="1200" b="0" i="0" baseline="0" dirty="0"/>
              <a:t>ووصفتها الصحافة بأنها "ضربة مالية ناجحة"، ونجاح مالي ضخم جدًا وفقًا لمعايير الصناعة.</a:t>
            </a:r>
            <a:r>
              <a:rPr lang="en-US" sz="1200" b="0" i="0" baseline="0" dirty="0"/>
              <a:t> </a:t>
            </a:r>
            <a:r>
              <a:rPr lang="ar-EG" sz="1200" b="0" i="0" baseline="0" dirty="0"/>
              <a:t>من شاهد فيلم </a:t>
            </a:r>
            <a:r>
              <a:rPr lang="ar-EG" sz="1200" b="0" i="0" baseline="0" dirty="0" err="1"/>
              <a:t>الهوبيت</a:t>
            </a:r>
            <a:r>
              <a:rPr lang="ar-EG" sz="1200" b="0" i="0" baseline="0" dirty="0"/>
              <a:t>؟</a:t>
            </a:r>
            <a:r>
              <a:rPr lang="en-US" sz="1200" b="0" i="0" baseline="0" dirty="0"/>
              <a:t> </a:t>
            </a:r>
            <a:r>
              <a:rPr lang="ar-EG" sz="1200" b="0" i="0" baseline="0" dirty="0"/>
              <a:t>[يرفع الطلاب أيديهم].</a:t>
            </a:r>
            <a:r>
              <a:rPr lang="en-US" sz="1200" b="0" i="0" baseline="0" dirty="0"/>
              <a:t> </a:t>
            </a:r>
            <a:r>
              <a:rPr lang="ar-EG" sz="1200" b="0" i="0" baseline="0" dirty="0"/>
              <a:t>هل شاهدت الأفلام الثلاثة؟</a:t>
            </a:r>
            <a:r>
              <a:rPr lang="en-US" sz="1200" b="0" i="0" baseline="0" dirty="0"/>
              <a:t> </a:t>
            </a:r>
            <a:r>
              <a:rPr lang="ar-EG" sz="1200" b="0" i="0" baseline="0" dirty="0"/>
              <a:t>ما رأيك فيها؟</a:t>
            </a:r>
            <a:r>
              <a:rPr lang="en-US" sz="1200" b="0" i="0" baseline="0" dirty="0"/>
              <a:t> </a:t>
            </a:r>
            <a:r>
              <a:rPr lang="ar-EG" sz="1200" b="0" i="0" baseline="0" dirty="0"/>
              <a:t>[يشارك الطلاب آرائهم].</a:t>
            </a:r>
            <a:r>
              <a:rPr lang="en-US" sz="1200" b="0" i="0" baseline="0" dirty="0"/>
              <a:t> </a:t>
            </a:r>
            <a:r>
              <a:rPr lang="ar-EG" sz="1200" b="0" i="0" baseline="0" dirty="0"/>
              <a:t>شعر العديد من المعجبين أن جودة الأفلام تضررت بسبب تمديد كتاب قصير إلى حد ما إلى ثلاثية.</a:t>
            </a:r>
            <a:r>
              <a:rPr lang="en-US" sz="1200" b="0" i="0" baseline="0"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baseline="0" dirty="0">
              <a:solidFill>
                <a:srgbClr val="FF0000"/>
              </a:solidFill>
            </a:endParaRPr>
          </a:p>
          <a:p>
            <a:pPr marL="0" marR="0" lvl="0" indent="0" algn="r" defTabSz="914400" rtl="1" eaLnBrk="1" fontAlgn="auto" latinLnBrk="0" hangingPunct="1">
              <a:lnSpc>
                <a:spcPct val="100000"/>
              </a:lnSpc>
              <a:spcBef>
                <a:spcPts val="0"/>
              </a:spcBef>
              <a:spcAft>
                <a:spcPts val="0"/>
              </a:spcAft>
              <a:buClrTx/>
              <a:buSzTx/>
              <a:buFontTx/>
              <a:buNone/>
              <a:tabLst/>
              <a:defRPr/>
            </a:pPr>
            <a:r>
              <a:rPr lang="ar-EG" sz="1200" b="0" i="0" baseline="0" dirty="0">
                <a:solidFill>
                  <a:srgbClr val="FF0000"/>
                </a:solidFill>
              </a:rPr>
              <a:t>الروابط الداعمة:</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baseline="0" dirty="0">
              <a:solidFill>
                <a:srgbClr val="FF0000"/>
              </a:solidFill>
            </a:endParaRPr>
          </a:p>
          <a:p>
            <a:pPr marL="0" marR="0" lvl="0" indent="0" algn="r" defTabSz="914400" rtl="1" eaLnBrk="1" fontAlgn="auto" latinLnBrk="0" hangingPunct="1">
              <a:lnSpc>
                <a:spcPct val="100000"/>
              </a:lnSpc>
              <a:spcBef>
                <a:spcPts val="0"/>
              </a:spcBef>
              <a:spcAft>
                <a:spcPts val="0"/>
              </a:spcAft>
              <a:buClrTx/>
              <a:buSzTx/>
              <a:buFontTx/>
              <a:buNone/>
              <a:tabLst/>
              <a:defRPr/>
            </a:pPr>
            <a:r>
              <a:rPr lang="en-US" b="0" i="0" dirty="0">
                <a:solidFill>
                  <a:srgbClr val="FF0000"/>
                </a:solidFill>
              </a:rPr>
              <a:t>https://www.hollywoodreporter.com/movies/movie-news/box-office-hobbit-desolation-smaug-665787/</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baseline="0" dirty="0">
              <a:solidFill>
                <a:srgbClr val="FF0000"/>
              </a:solidFill>
            </a:endParaRPr>
          </a:p>
          <a:p>
            <a:pPr marL="0" marR="0" lvl="0" indent="0" algn="r" defTabSz="914400" rtl="1" eaLnBrk="1" fontAlgn="auto" latinLnBrk="0" hangingPunct="1">
              <a:lnSpc>
                <a:spcPct val="100000"/>
              </a:lnSpc>
              <a:spcBef>
                <a:spcPts val="0"/>
              </a:spcBef>
              <a:spcAft>
                <a:spcPts val="0"/>
              </a:spcAft>
              <a:buClrTx/>
              <a:buSzTx/>
              <a:buFontTx/>
              <a:buNone/>
              <a:tabLst/>
              <a:defRPr/>
            </a:pPr>
            <a:r>
              <a:rPr lang="en-US" sz="1200" b="0" i="0" baseline="0" dirty="0">
                <a:solidFill>
                  <a:srgbClr val="FF0000"/>
                </a:solidFill>
              </a:rPr>
              <a:t>https://www.hollywoodreporter.com/movies/movie-news/box-office-hobbit-five-armies-757340/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baseline="0" dirty="0">
              <a:solidFill>
                <a:srgbClr val="FF0000"/>
              </a:solidFill>
            </a:endParaRPr>
          </a:p>
          <a:p>
            <a:pPr marL="0" marR="0" lvl="0" indent="0" algn="r" defTabSz="914400" rtl="1" eaLnBrk="1" fontAlgn="auto" latinLnBrk="0" hangingPunct="1">
              <a:lnSpc>
                <a:spcPct val="100000"/>
              </a:lnSpc>
              <a:spcBef>
                <a:spcPts val="0"/>
              </a:spcBef>
              <a:spcAft>
                <a:spcPts val="0"/>
              </a:spcAft>
              <a:buClrTx/>
              <a:buSzTx/>
              <a:buFontTx/>
              <a:buNone/>
              <a:tabLst/>
              <a:defRPr/>
            </a:pPr>
            <a:r>
              <a:rPr lang="en-US" sz="1200" b="0" i="0" baseline="0" dirty="0">
                <a:solidFill>
                  <a:srgbClr val="FF0000"/>
                </a:solidFill>
              </a:rPr>
              <a:t>https://www.hollywoodreporter.com/movies/movie-news/box-office-report-peter-jacksons-403073/</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baseline="0" dirty="0">
              <a:solidFill>
                <a:srgbClr val="FF0000"/>
              </a:solidFill>
            </a:endParaRPr>
          </a:p>
          <a:p>
            <a:pPr marL="0" marR="0" lvl="0" indent="0" algn="r" defTabSz="914400" rtl="1" eaLnBrk="1" fontAlgn="auto" latinLnBrk="0" hangingPunct="1">
              <a:lnSpc>
                <a:spcPct val="100000"/>
              </a:lnSpc>
              <a:spcBef>
                <a:spcPts val="0"/>
              </a:spcBef>
              <a:spcAft>
                <a:spcPts val="0"/>
              </a:spcAft>
              <a:buClrTx/>
              <a:buSzTx/>
              <a:buFontTx/>
              <a:buNone/>
              <a:tabLst/>
              <a:defRPr/>
            </a:pPr>
            <a:r>
              <a:rPr lang="en-US" sz="1200" b="0" i="0" baseline="0" dirty="0">
                <a:solidFill>
                  <a:srgbClr val="FF0000"/>
                </a:solidFill>
              </a:rPr>
              <a:t>https://web.archive.org/web/20121021000313/http://www.businessinsider.com/will-the-hobbit-gamble-be-worth-the-multi-million-risk-2012-10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baseline="0" dirty="0">
              <a:solidFill>
                <a:srgbClr val="FF0000"/>
              </a:solidFill>
            </a:endParaRPr>
          </a:p>
          <a:p>
            <a:pPr marL="0" marR="0" lvl="0" indent="0" algn="r" defTabSz="914400" rtl="1" eaLnBrk="1" fontAlgn="auto" latinLnBrk="0" hangingPunct="1">
              <a:lnSpc>
                <a:spcPct val="100000"/>
              </a:lnSpc>
              <a:spcBef>
                <a:spcPts val="0"/>
              </a:spcBef>
              <a:spcAft>
                <a:spcPts val="0"/>
              </a:spcAft>
              <a:buClrTx/>
              <a:buSzTx/>
              <a:buFontTx/>
              <a:buNone/>
              <a:tabLst/>
              <a:defRPr/>
            </a:pPr>
            <a:r>
              <a:rPr lang="en-US" sz="1200" b="0" i="0" baseline="0" dirty="0">
                <a:solidFill>
                  <a:srgbClr val="FF0000"/>
                </a:solidFill>
              </a:rPr>
              <a:t>https://web.archive.org/web/20101020181056/http://www.telegraph.co.uk/culture/film/film-news/8053833/The-Hobbit-could-be-most-expensive-film-ever-made.html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baseline="0" dirty="0">
              <a:solidFill>
                <a:srgbClr val="FF0000"/>
              </a:solidFill>
            </a:endParaRPr>
          </a:p>
          <a:p>
            <a:pPr marL="0" marR="0" lvl="0" indent="0" algn="r" defTabSz="914400" rtl="1" eaLnBrk="1" fontAlgn="auto" latinLnBrk="0" hangingPunct="1">
              <a:lnSpc>
                <a:spcPct val="100000"/>
              </a:lnSpc>
              <a:spcBef>
                <a:spcPts val="0"/>
              </a:spcBef>
              <a:spcAft>
                <a:spcPts val="0"/>
              </a:spcAft>
              <a:buClrTx/>
              <a:buSzTx/>
              <a:buFontTx/>
              <a:buNone/>
              <a:tabLst/>
              <a:defRPr/>
            </a:pPr>
            <a:r>
              <a:rPr lang="ar-EG" sz="1200" b="0" i="0" baseline="0" dirty="0"/>
              <a:t>*مصدر الصورة:</a:t>
            </a:r>
          </a:p>
          <a:p>
            <a:pPr marL="0" marR="0" lvl="0" indent="0" algn="r" defTabSz="914400" rtl="1" eaLnBrk="1" fontAlgn="auto" latinLnBrk="0" hangingPunct="1">
              <a:lnSpc>
                <a:spcPct val="100000"/>
              </a:lnSpc>
              <a:spcBef>
                <a:spcPts val="0"/>
              </a:spcBef>
              <a:spcAft>
                <a:spcPts val="0"/>
              </a:spcAft>
              <a:buClrTx/>
              <a:buSzTx/>
              <a:buFontTx/>
              <a:buNone/>
              <a:tabLst/>
              <a:defRPr/>
            </a:pPr>
            <a:r>
              <a:rPr lang="en-US" sz="1200" b="0" i="0" baseline="0" dirty="0"/>
              <a:t>https://pokemonwe.com/the-hobbit-trilogy-each-main-characters-worst-decision/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baseline="0"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baseline="0"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FF0000"/>
              </a:solidFill>
            </a:endParaRPr>
          </a:p>
        </p:txBody>
      </p:sp>
      <p:sp>
        <p:nvSpPr>
          <p:cNvPr id="4" name="Slide Number Placeholder 3"/>
          <p:cNvSpPr>
            <a:spLocks noGrp="1"/>
          </p:cNvSpPr>
          <p:nvPr>
            <p:ph type="sldNum" sz="quarter" idx="5"/>
          </p:nvPr>
        </p:nvSpPr>
        <p:spPr/>
        <p:txBody>
          <a:bodyPr/>
          <a:lstStyle/>
          <a:p>
            <a:fld id="{9BE1DD1D-0BD5-4E4F-ABDD-53ED947792F1}" type="slidenum">
              <a:rPr lang="en-US" smtClean="0"/>
              <a:t>31</a:t>
            </a:fld>
            <a:endParaRPr lang="en-US"/>
          </a:p>
        </p:txBody>
      </p:sp>
    </p:spTree>
    <p:extLst>
      <p:ext uri="{BB962C8B-B14F-4D97-AF65-F5344CB8AC3E}">
        <p14:creationId xmlns:p14="http://schemas.microsoft.com/office/powerpoint/2010/main" val="6580192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EG" i="0" dirty="0"/>
              <a:t>وهذا ما فعله النقاد.</a:t>
            </a:r>
            <a:r>
              <a:rPr lang="en-US" i="0" dirty="0"/>
              <a:t> </a:t>
            </a:r>
            <a:r>
              <a:rPr lang="ar-EG" i="0" dirty="0"/>
              <a:t>[يقرأ المُحاضر الاقتباسات الموجودة على الشريحة].</a:t>
            </a:r>
            <a:r>
              <a:rPr lang="en-US" i="0" dirty="0"/>
              <a:t> </a:t>
            </a:r>
          </a:p>
          <a:p>
            <a:endParaRPr lang="en-SG" i="0" dirty="0"/>
          </a:p>
          <a:p>
            <a:r>
              <a:rPr lang="ar-EG" i="0" dirty="0"/>
              <a:t>روابط لمراجعات أفلام </a:t>
            </a:r>
            <a:r>
              <a:rPr lang="ar-EG" i="0" dirty="0" err="1"/>
              <a:t>الهوبيت</a:t>
            </a:r>
            <a:r>
              <a:rPr lang="ar-EG" i="0" dirty="0"/>
              <a:t>:</a:t>
            </a:r>
          </a:p>
          <a:p>
            <a:endParaRPr lang="en-SG" i="0" dirty="0"/>
          </a:p>
          <a:p>
            <a:r>
              <a:rPr lang="en-US" i="0" dirty="0"/>
              <a:t>https://collider.com/the-hobbit-4k-review/</a:t>
            </a:r>
          </a:p>
          <a:p>
            <a:endParaRPr lang="en-SG" i="0" dirty="0"/>
          </a:p>
          <a:p>
            <a:r>
              <a:rPr lang="en-US" i="0" dirty="0"/>
              <a:t>https://www.rogerebert.com/reviews/the-hobbit-the-battle-of-the-five-armies-2014#:~:text=%22The%20Hobbit%22%20may%20have%20been,detraction%20from%20its%20overall%20themes.</a:t>
            </a:r>
          </a:p>
          <a:p>
            <a:endParaRPr lang="en-SG" i="0" dirty="0"/>
          </a:p>
          <a:p>
            <a:pPr marL="0" marR="0" lvl="0" indent="0" algn="r" defTabSz="914400" rtl="1" eaLnBrk="1" fontAlgn="auto" latinLnBrk="0" hangingPunct="1">
              <a:lnSpc>
                <a:spcPct val="100000"/>
              </a:lnSpc>
              <a:spcBef>
                <a:spcPts val="0"/>
              </a:spcBef>
              <a:spcAft>
                <a:spcPts val="0"/>
              </a:spcAft>
              <a:buClrTx/>
              <a:buSzTx/>
              <a:buFontTx/>
              <a:buNone/>
              <a:tabLst/>
              <a:defRPr/>
            </a:pPr>
            <a:r>
              <a:rPr lang="en-US" i="0" dirty="0"/>
              <a:t>https://www.theguardian.com/film/2014/dec/14/the-hobbit-battle-five-armies-review-middling-finale-middle-earth</a:t>
            </a:r>
          </a:p>
          <a:p>
            <a:endParaRPr lang="en-SG" i="0" dirty="0"/>
          </a:p>
          <a:p>
            <a:r>
              <a:rPr lang="en-US" i="0" dirty="0"/>
              <a:t>https://www.theatlantic.com/entertainment/archive/2014/12/the-battle-of-the-five-armies-at-least-its-over-now/383876/</a:t>
            </a:r>
          </a:p>
          <a:p>
            <a:endParaRPr lang="en-SG" i="0" dirty="0"/>
          </a:p>
          <a:p>
            <a:pPr marL="0" marR="0" lvl="0" indent="0" algn="r" defTabSz="914400" rtl="1" eaLnBrk="1" fontAlgn="auto" latinLnBrk="0" hangingPunct="1">
              <a:lnSpc>
                <a:spcPct val="100000"/>
              </a:lnSpc>
              <a:spcBef>
                <a:spcPts val="0"/>
              </a:spcBef>
              <a:spcAft>
                <a:spcPts val="0"/>
              </a:spcAft>
              <a:buClrTx/>
              <a:buSzTx/>
              <a:buFontTx/>
              <a:buNone/>
              <a:tabLst/>
              <a:defRPr/>
            </a:pPr>
            <a:r>
              <a:rPr lang="en-US" i="0" dirty="0"/>
              <a:t>https://www.forbes.com/sites/scottmendelson/2015/02/11/the-hobbit-trilogy-grossed-almost-3-billion-and-no-one-cared/?sh=7a2aa2074838</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SG" i="0" dirty="0"/>
          </a:p>
          <a:p>
            <a:endParaRPr lang="en-SG" i="0" dirty="0"/>
          </a:p>
        </p:txBody>
      </p:sp>
      <p:sp>
        <p:nvSpPr>
          <p:cNvPr id="4" name="Slide Number Placeholder 3"/>
          <p:cNvSpPr>
            <a:spLocks noGrp="1"/>
          </p:cNvSpPr>
          <p:nvPr>
            <p:ph type="sldNum" sz="quarter" idx="5"/>
          </p:nvPr>
        </p:nvSpPr>
        <p:spPr/>
        <p:txBody>
          <a:bodyPr/>
          <a:lstStyle/>
          <a:p>
            <a:fld id="{9BE1DD1D-0BD5-4E4F-ABDD-53ED947792F1}" type="slidenum">
              <a:rPr lang="en-US" smtClean="0"/>
              <a:t>32</a:t>
            </a:fld>
            <a:endParaRPr lang="en-US"/>
          </a:p>
        </p:txBody>
      </p:sp>
    </p:spTree>
    <p:extLst>
      <p:ext uri="{BB962C8B-B14F-4D97-AF65-F5344CB8AC3E}">
        <p14:creationId xmlns:p14="http://schemas.microsoft.com/office/powerpoint/2010/main" val="237808268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a:t>
            </a:r>
            <a:r>
              <a:rPr lang="ar-EG" i="0" dirty="0"/>
              <a:t>اقرأ عناوين المقالات على الشرائح].</a:t>
            </a:r>
            <a:r>
              <a:rPr lang="en-US" i="0" dirty="0"/>
              <a:t> </a:t>
            </a:r>
            <a:r>
              <a:rPr lang="ar-EG" i="0" dirty="0"/>
              <a:t>لكن تخميني هو أن الأشخاص الذين كان اهتمامهم الأساسي بالفيلم هو المنفعة المالية قصيرة الأجل، كانوا مهتمين كثيرًا بالإيرادات الإجمالية البالغة 3 مليارات دولار.</a:t>
            </a:r>
            <a:r>
              <a:rPr lang="en-US" i="0" dirty="0"/>
              <a:t> </a:t>
            </a:r>
          </a:p>
          <a:p>
            <a:endParaRPr lang="en-SG" b="0" i="0" dirty="0"/>
          </a:p>
          <a:p>
            <a:r>
              <a:rPr lang="ar-EG" i="0" dirty="0"/>
              <a:t>روابط لمراجعات أفلام </a:t>
            </a:r>
            <a:r>
              <a:rPr lang="ar-EG" i="0" dirty="0" err="1"/>
              <a:t>الهوبيت</a:t>
            </a:r>
            <a:r>
              <a:rPr lang="ar-EG" i="0" dirty="0"/>
              <a:t>:</a:t>
            </a:r>
          </a:p>
          <a:p>
            <a:endParaRPr lang="en-SG" i="0" dirty="0"/>
          </a:p>
          <a:p>
            <a:r>
              <a:rPr lang="en-US" i="0" dirty="0"/>
              <a:t>https://collider.com/the-hobbit-4k-review/</a:t>
            </a:r>
          </a:p>
          <a:p>
            <a:endParaRPr lang="en-SG" i="0" dirty="0"/>
          </a:p>
          <a:p>
            <a:r>
              <a:rPr lang="en-US" i="0" dirty="0"/>
              <a:t>https://www.rogerebert.com/reviews/the-hobbit-the-battle-of-the-five-armies-2014#:~:text=%22The%20Hobbit%22%20may%20have%20been,detraction%20from%20its%20overall%20themes.</a:t>
            </a:r>
          </a:p>
          <a:p>
            <a:endParaRPr lang="en-SG" i="0" dirty="0"/>
          </a:p>
          <a:p>
            <a:pPr marL="0" marR="0" lvl="0" indent="0" algn="r" defTabSz="914400" rtl="1" eaLnBrk="1" fontAlgn="auto" latinLnBrk="0" hangingPunct="1">
              <a:lnSpc>
                <a:spcPct val="100000"/>
              </a:lnSpc>
              <a:spcBef>
                <a:spcPts val="0"/>
              </a:spcBef>
              <a:spcAft>
                <a:spcPts val="0"/>
              </a:spcAft>
              <a:buClrTx/>
              <a:buSzTx/>
              <a:buFontTx/>
              <a:buNone/>
              <a:tabLst/>
              <a:defRPr/>
            </a:pPr>
            <a:r>
              <a:rPr lang="en-US" i="0" dirty="0"/>
              <a:t>https://www.theguardian.com/film/2014/dec/14/the-hobbit-battle-five-armies-review-middling-finale-middle-earth</a:t>
            </a:r>
          </a:p>
          <a:p>
            <a:endParaRPr lang="en-SG" i="0" dirty="0"/>
          </a:p>
          <a:p>
            <a:r>
              <a:rPr lang="en-US" i="0" dirty="0"/>
              <a:t>https://www.theatlantic.com/entertainment/archive/2014/12/the-battle-of-the-five-armies-at-least-its-over-now/383876/</a:t>
            </a:r>
          </a:p>
          <a:p>
            <a:endParaRPr lang="en-SG" i="0" dirty="0"/>
          </a:p>
          <a:p>
            <a:pPr marL="0" marR="0" lvl="0" indent="0" algn="r" defTabSz="914400" rtl="1" eaLnBrk="1" fontAlgn="auto" latinLnBrk="0" hangingPunct="1">
              <a:lnSpc>
                <a:spcPct val="100000"/>
              </a:lnSpc>
              <a:spcBef>
                <a:spcPts val="0"/>
              </a:spcBef>
              <a:spcAft>
                <a:spcPts val="0"/>
              </a:spcAft>
              <a:buClrTx/>
              <a:buSzTx/>
              <a:buFontTx/>
              <a:buNone/>
              <a:tabLst/>
              <a:defRPr/>
            </a:pPr>
            <a:r>
              <a:rPr lang="en-US" i="0" dirty="0"/>
              <a:t>https://www.forbes.com/sites/scottmendelson/2015/02/11/the-hobbit-trilogy-grossed-almost-3-billion-and-no-one-cared/?sh=7a2aa2074838</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SG" i="0" dirty="0"/>
          </a:p>
          <a:p>
            <a:r>
              <a:rPr lang="ar-EG" b="0" i="0" dirty="0"/>
              <a:t>*مصادر الصور:</a:t>
            </a:r>
          </a:p>
          <a:p>
            <a:r>
              <a:rPr lang="en-US" b="0" i="0" dirty="0"/>
              <a:t>Atlantic piece</a:t>
            </a:r>
          </a:p>
          <a:p>
            <a:r>
              <a:rPr lang="en-US" b="0" i="0" dirty="0"/>
              <a:t>https://www.theatlantic.com/entertainment/archive/2014/12/the-battle-of-the-five-armies-at-least-its-over-now/383876/</a:t>
            </a:r>
          </a:p>
          <a:p>
            <a:r>
              <a:rPr lang="en-US" b="0" i="0" dirty="0"/>
              <a:t>Forbes piece</a:t>
            </a:r>
          </a:p>
          <a:p>
            <a:r>
              <a:rPr lang="en-US" i="0" dirty="0"/>
              <a:t>https://www.forbes.com/sites/scottmendelson/2015/02/11/the-hobbit-trilogy-grossed-almost-3-billion-and-no-one-cared/?sh=1c1693754838</a:t>
            </a:r>
          </a:p>
          <a:p>
            <a:endParaRPr lang="en-SG" i="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SG" i="0" dirty="0"/>
          </a:p>
          <a:p>
            <a:endParaRPr lang="en-SG" i="0" dirty="0"/>
          </a:p>
        </p:txBody>
      </p:sp>
      <p:sp>
        <p:nvSpPr>
          <p:cNvPr id="4" name="Slide Number Placeholder 3"/>
          <p:cNvSpPr>
            <a:spLocks noGrp="1"/>
          </p:cNvSpPr>
          <p:nvPr>
            <p:ph type="sldNum" sz="quarter" idx="5"/>
          </p:nvPr>
        </p:nvSpPr>
        <p:spPr/>
        <p:txBody>
          <a:bodyPr/>
          <a:lstStyle/>
          <a:p>
            <a:fld id="{9BE1DD1D-0BD5-4E4F-ABDD-53ED947792F1}" type="slidenum">
              <a:rPr lang="en-US" smtClean="0"/>
              <a:t>33</a:t>
            </a:fld>
            <a:endParaRPr lang="en-US"/>
          </a:p>
        </p:txBody>
      </p:sp>
    </p:spTree>
    <p:extLst>
      <p:ext uri="{BB962C8B-B14F-4D97-AF65-F5344CB8AC3E}">
        <p14:creationId xmlns:p14="http://schemas.microsoft.com/office/powerpoint/2010/main" val="377736080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EG" dirty="0"/>
              <a:t>بعض الدروس المستفادة من المفاوضات متعددة الأطراف.</a:t>
            </a:r>
            <a:r>
              <a:rPr lang="en-US" dirty="0"/>
              <a:t> </a:t>
            </a:r>
            <a:r>
              <a:rPr lang="ar-EG" sz="1200" dirty="0"/>
              <a:t>إن المفاوضات بين أكثر من طرفين تنطوي على زيادة هندسية في تعقيد المفاوضات، </a:t>
            </a:r>
            <a:r>
              <a:rPr lang="ar-EG" sz="1200" baseline="0" dirty="0"/>
              <a:t>حيث يصبح بناء الثقة </a:t>
            </a:r>
            <a:r>
              <a:rPr lang="ar-EG" sz="1200" dirty="0"/>
              <a:t>والاعتماد المتبادل أكثر صعوبة بسبب </a:t>
            </a:r>
            <a:r>
              <a:rPr lang="ar-EG" sz="1200" baseline="0" dirty="0"/>
              <a:t>البديل الأفضل داخليًا </a:t>
            </a:r>
            <a:r>
              <a:rPr lang="en-US" sz="1200" baseline="0" dirty="0"/>
              <a:t>BATNA</a:t>
            </a:r>
            <a:r>
              <a:rPr lang="ar-EG" sz="1200" baseline="0" dirty="0"/>
              <a:t> لبعض الأطراف التي تشكل ائتلافًا.</a:t>
            </a:r>
            <a:r>
              <a:rPr lang="en-US" sz="1200" baseline="0" dirty="0"/>
              <a:t> </a:t>
            </a:r>
            <a:r>
              <a:rPr lang="ar-EG" sz="1200" dirty="0"/>
              <a:t>إن توجيه عملية التواصل نحو بناء الإجماع والربح المتبادل هي الأساس لتحقيق أقصى </a:t>
            </a:r>
            <a:r>
              <a:rPr lang="ar-EG" sz="1200" baseline="0" dirty="0"/>
              <a:t>قيمة وتحقيق نتائج جيدة.</a:t>
            </a:r>
            <a:r>
              <a:rPr lang="en-US" sz="1200" baseline="0" dirty="0"/>
              <a:t> </a:t>
            </a:r>
          </a:p>
          <a:p>
            <a:endParaRPr lang="en-US" sz="1200" baseline="0" dirty="0"/>
          </a:p>
          <a:p>
            <a:r>
              <a:rPr lang="ar-EG" sz="1200" baseline="0" dirty="0"/>
              <a:t>كما أن </a:t>
            </a:r>
            <a:r>
              <a:rPr lang="ar-EG" sz="1200" dirty="0"/>
              <a:t>تحديد ما تقدر قيمته هو الخطوة الأولى في المفاوضات.</a:t>
            </a:r>
            <a:r>
              <a:rPr lang="en-US" sz="1200" dirty="0"/>
              <a:t> </a:t>
            </a:r>
            <a:r>
              <a:rPr lang="ar-EG" sz="1200" dirty="0"/>
              <a:t>هل كانت ثلاثية </a:t>
            </a:r>
            <a:r>
              <a:rPr lang="ar-EG" sz="1200" i="1" dirty="0" err="1"/>
              <a:t>الهوبيت</a:t>
            </a:r>
            <a:r>
              <a:rPr lang="ar-EG" sz="1200" i="1" dirty="0"/>
              <a:t> </a:t>
            </a:r>
            <a:r>
              <a:rPr lang="en-US" sz="1200" i="1" dirty="0"/>
              <a:t> </a:t>
            </a:r>
            <a:r>
              <a:rPr lang="ar-EG" sz="1200" dirty="0"/>
              <a:t>ناجحة أم فاشلة؟</a:t>
            </a:r>
            <a:r>
              <a:rPr lang="en-US" sz="1200" dirty="0"/>
              <a:t> </a:t>
            </a:r>
            <a:r>
              <a:rPr lang="ar-EG" sz="1200" dirty="0"/>
              <a:t>هذا يعتمد على أهدافك، هل كانت مالية، أم فنية، أم تتعلق بالسمعة/العلامة التجارية؟</a:t>
            </a:r>
            <a:r>
              <a:rPr lang="en-US" sz="1200" dirty="0"/>
              <a:t> </a:t>
            </a:r>
          </a:p>
          <a:p>
            <a:endParaRPr lang="en-US" sz="1200" dirty="0"/>
          </a:p>
          <a:p>
            <a:r>
              <a:rPr lang="ar-EG" sz="1200" dirty="0"/>
              <a:t>وتنطبق أسئلة مماثلة على أي مفاوضات.</a:t>
            </a:r>
            <a:r>
              <a:rPr lang="en-US" sz="1200" dirty="0"/>
              <a:t> </a:t>
            </a:r>
            <a:r>
              <a:rPr lang="ar-EG" sz="1200" dirty="0"/>
              <a:t>ما هي قيمك؟</a:t>
            </a:r>
            <a:r>
              <a:rPr lang="en-US" sz="1200" dirty="0"/>
              <a:t> </a:t>
            </a:r>
            <a:r>
              <a:rPr lang="ar-EG" sz="1200" dirty="0"/>
              <a:t>وبناءً على ذلك، ما هي أهدافك، وما هي العمليات التي ستستخدمها لتحقيقها؟</a:t>
            </a:r>
            <a:r>
              <a:rPr lang="en-US" sz="1200" dirty="0"/>
              <a:t> </a:t>
            </a:r>
            <a:r>
              <a:rPr lang="ar-EG" sz="1200" dirty="0"/>
              <a:t>لا يمكن تقييم نتائج المفاوضات إلا في ضوء ما ذهبت إلى تحقيقه، لذا تأكد من التفكير مليًا في ذلك.  </a:t>
            </a:r>
          </a:p>
          <a:p>
            <a:endParaRPr lang="en-US" sz="1200" dirty="0"/>
          </a:p>
          <a:p>
            <a:pPr marL="0" marR="0" lvl="0" indent="0" algn="r" defTabSz="914400" rtl="1" eaLnBrk="1" fontAlgn="auto" latinLnBrk="0" hangingPunct="1">
              <a:lnSpc>
                <a:spcPct val="100000"/>
              </a:lnSpc>
              <a:spcBef>
                <a:spcPts val="0"/>
              </a:spcBef>
              <a:spcAft>
                <a:spcPts val="0"/>
              </a:spcAft>
              <a:buClrTx/>
              <a:buSzTx/>
              <a:buFontTx/>
              <a:buNone/>
              <a:tabLst/>
              <a:defRPr/>
            </a:pPr>
            <a:r>
              <a:rPr lang="ar-EG" sz="1600" dirty="0"/>
              <a:t>المراجع والقراءات الإضافية:</a:t>
            </a:r>
          </a:p>
          <a:p>
            <a:endParaRPr lang="en-US" sz="1600" baseline="0" dirty="0"/>
          </a:p>
          <a:p>
            <a:r>
              <a:rPr lang="en-US" sz="1200" b="0" u="none" dirty="0">
                <a:solidFill>
                  <a:srgbClr val="333333"/>
                </a:solidFill>
                <a:latin typeface="Calibri" panose="020F0502020204030204" pitchFamily="34" charset="0"/>
                <a:ea typeface="Calibri" panose="020F0502020204030204" pitchFamily="34" charset="0"/>
                <a:cs typeface="Times New Roman" panose="02020603050405020304" pitchFamily="18" charset="0"/>
              </a:rPr>
              <a:t>Brion, S.</a:t>
            </a:r>
            <a:r>
              <a:rPr lang="en-US" sz="1200" b="0" u="none" dirty="0">
                <a:solidFill>
                  <a:srgbClr val="333333"/>
                </a:solidFill>
                <a:latin typeface="Calibri" panose="020F0502020204030204" pitchFamily="34" charset="0"/>
                <a:ea typeface="Calibri" panose="020F0502020204030204" pitchFamily="34" charset="0"/>
                <a:cs typeface="Calibri" panose="020F0502020204030204" pitchFamily="34" charset="0"/>
              </a:rPr>
              <a:t>, </a:t>
            </a:r>
            <a:r>
              <a:rPr lang="en-US" sz="1200" b="0" u="none" dirty="0">
                <a:solidFill>
                  <a:srgbClr val="333333"/>
                </a:solidFill>
                <a:latin typeface="Calibri" panose="020F0502020204030204" pitchFamily="34" charset="0"/>
                <a:ea typeface="Calibri" panose="020F0502020204030204" pitchFamily="34" charset="0"/>
                <a:cs typeface="Times New Roman" panose="02020603050405020304" pitchFamily="18" charset="0"/>
              </a:rPr>
              <a:t>&amp; Anderson, C. (2013). The loss of power: how illusions of alliance contribute to powerholders’ downfall. </a:t>
            </a:r>
            <a:r>
              <a:rPr lang="en-US" sz="1200" b="0" i="1" u="none" dirty="0">
                <a:solidFill>
                  <a:srgbClr val="333333"/>
                </a:solidFill>
                <a:latin typeface="Calibri" panose="020F0502020204030204" pitchFamily="34" charset="0"/>
                <a:ea typeface="Calibri" panose="020F0502020204030204" pitchFamily="34" charset="0"/>
                <a:cs typeface="Calibri" panose="020F0502020204030204" pitchFamily="34" charset="0"/>
              </a:rPr>
              <a:t>Organizational Behavior and Human Decision Processes, 121, 129–139. </a:t>
            </a:r>
          </a:p>
          <a:p>
            <a:endParaRPr lang="en-US" sz="1200" b="0" i="1" u="none" dirty="0">
              <a:solidFill>
                <a:srgbClr val="333333"/>
              </a:solidFill>
              <a:effectLst/>
              <a:latin typeface="Calibri" panose="020F0502020204030204" pitchFamily="34" charset="0"/>
              <a:cs typeface="Calibri" panose="020F0502020204030204" pitchFamily="34" charset="0"/>
            </a:endParaRPr>
          </a:p>
          <a:p>
            <a:r>
              <a:rPr lang="en-US" sz="1200" dirty="0" err="1"/>
              <a:t>Caplow</a:t>
            </a:r>
            <a:r>
              <a:rPr lang="en-US" sz="1200" dirty="0"/>
              <a:t>, T. (1956). A theory of coalitions in the triad. </a:t>
            </a:r>
            <a:r>
              <a:rPr lang="en-US" sz="1200" i="1" dirty="0"/>
              <a:t>American Sociological Review, 21</a:t>
            </a:r>
            <a:r>
              <a:rPr lang="en-US" sz="1200" dirty="0"/>
              <a:t>(</a:t>
            </a:r>
            <a:r>
              <a:rPr lang="ar-EG" sz="1200" dirty="0"/>
              <a:t>4), 489–493. </a:t>
            </a:r>
            <a:r>
              <a:rPr lang="en-US" sz="1200" dirty="0"/>
              <a:t>https://doi.org/10.2307/ 2088718 </a:t>
            </a:r>
          </a:p>
          <a:p>
            <a:endParaRPr lang="en-US" sz="1200" baseline="0" dirty="0"/>
          </a:p>
          <a:p>
            <a:r>
              <a:rPr lang="en-US" sz="1200" dirty="0" err="1"/>
              <a:t>Chertkoff</a:t>
            </a:r>
            <a:r>
              <a:rPr lang="en-US" sz="1200" dirty="0"/>
              <a:t>, J. M. (1966). The effects of probability of future success on coalition formation. </a:t>
            </a:r>
            <a:r>
              <a:rPr lang="en-US" sz="1200" i="1" dirty="0"/>
              <a:t>Journal of Experimental Social Psychology, 2</a:t>
            </a:r>
            <a:r>
              <a:rPr lang="en-US" sz="1200" dirty="0"/>
              <a:t>(</a:t>
            </a:r>
            <a:r>
              <a:rPr lang="ar-EG" sz="1200" dirty="0"/>
              <a:t>3), 265–277. </a:t>
            </a:r>
            <a:r>
              <a:rPr lang="en-US" sz="1200" dirty="0"/>
              <a:t>https://doi.org/10.1016/0022- 1031(66)90083-7</a:t>
            </a:r>
          </a:p>
          <a:p>
            <a:endParaRPr lang="en-US" sz="1200" baseline="0" dirty="0"/>
          </a:p>
          <a:p>
            <a:r>
              <a:rPr lang="en-US" sz="1200" dirty="0" err="1"/>
              <a:t>Chertkoff</a:t>
            </a:r>
            <a:r>
              <a:rPr lang="en-US" sz="1200" dirty="0"/>
              <a:t>, J. M., &amp; Braden, J. L. (1974). Effects of experience and bargaining restrictions on coalition formation. </a:t>
            </a:r>
            <a:r>
              <a:rPr lang="en-US" sz="1200" i="1" dirty="0"/>
              <a:t>Journal of Personality and Social Psychology, 30</a:t>
            </a:r>
            <a:r>
              <a:rPr lang="en-US" sz="1200" dirty="0"/>
              <a:t>(</a:t>
            </a:r>
            <a:r>
              <a:rPr lang="ar-EG" sz="1200" dirty="0"/>
              <a:t>1), 169–177. </a:t>
            </a:r>
            <a:r>
              <a:rPr lang="en-US" sz="1200" dirty="0"/>
              <a:t>https:// doi.org/10.1037/h0036615</a:t>
            </a:r>
          </a:p>
          <a:p>
            <a:endParaRPr lang="en-US" sz="1200" baseline="0" dirty="0"/>
          </a:p>
          <a:p>
            <a:pPr marL="0" marR="0" lvl="0" indent="0" algn="r" defTabSz="914400" rtl="1" eaLnBrk="1" fontAlgn="auto" latinLnBrk="0" hangingPunct="1">
              <a:lnSpc>
                <a:spcPct val="100000"/>
              </a:lnSpc>
              <a:spcBef>
                <a:spcPts val="0"/>
              </a:spcBef>
              <a:spcAft>
                <a:spcPts val="0"/>
              </a:spcAft>
              <a:buClrTx/>
              <a:buSzTx/>
              <a:buFontTx/>
              <a:buNone/>
              <a:tabLst/>
              <a:defRPr/>
            </a:pPr>
            <a:r>
              <a:rPr lang="en-US" sz="1800" b="0" dirty="0" err="1">
                <a:latin typeface="Times New Roman" panose="02020603050405020304" pitchFamily="18" charset="0"/>
                <a:ea typeface="Times New Roman" panose="02020603050405020304" pitchFamily="18" charset="0"/>
              </a:rPr>
              <a:t>Diermeier</a:t>
            </a:r>
            <a:r>
              <a:rPr lang="en-US" sz="1800" b="0" dirty="0">
                <a:latin typeface="Times New Roman" panose="02020603050405020304" pitchFamily="18" charset="0"/>
                <a:ea typeface="Times New Roman" panose="02020603050405020304" pitchFamily="18" charset="0"/>
              </a:rPr>
              <a:t>, D., </a:t>
            </a:r>
            <a:r>
              <a:rPr lang="en-US" sz="1800" b="0" dirty="0" err="1">
                <a:latin typeface="Times New Roman" panose="02020603050405020304" pitchFamily="18" charset="0"/>
                <a:ea typeface="Times New Roman" panose="02020603050405020304" pitchFamily="18" charset="0"/>
              </a:rPr>
              <a:t>Swaab</a:t>
            </a:r>
            <a:r>
              <a:rPr lang="en-US" sz="1800" b="0" dirty="0">
                <a:latin typeface="Times New Roman" panose="02020603050405020304" pitchFamily="18" charset="0"/>
                <a:ea typeface="Times New Roman" panose="02020603050405020304" pitchFamily="18" charset="0"/>
              </a:rPr>
              <a:t>, R.I., </a:t>
            </a:r>
            <a:r>
              <a:rPr lang="en-US" sz="1800" b="0" dirty="0" err="1">
                <a:latin typeface="Times New Roman" panose="02020603050405020304" pitchFamily="18" charset="0"/>
                <a:ea typeface="Times New Roman" panose="02020603050405020304" pitchFamily="18" charset="0"/>
              </a:rPr>
              <a:t>Medvec</a:t>
            </a:r>
            <a:r>
              <a:rPr lang="en-US" sz="1800" b="0" dirty="0">
                <a:latin typeface="Times New Roman" panose="02020603050405020304" pitchFamily="18" charset="0"/>
                <a:ea typeface="Times New Roman" panose="02020603050405020304" pitchFamily="18" charset="0"/>
              </a:rPr>
              <a:t>, V., &amp; Kern, M.C. (</a:t>
            </a:r>
            <a:r>
              <a:rPr lang="ar-EG" sz="1800" b="0" dirty="0">
                <a:latin typeface="Times New Roman" panose="02020603050405020304" pitchFamily="18" charset="0"/>
                <a:ea typeface="Times New Roman" panose="02020603050405020304" pitchFamily="18" charset="0"/>
              </a:rPr>
              <a:t>2008).</a:t>
            </a:r>
            <a:r>
              <a:rPr lang="en-US" sz="1800" b="0" dirty="0">
                <a:latin typeface="Times New Roman" panose="02020603050405020304" pitchFamily="18" charset="0"/>
                <a:ea typeface="Times New Roman" panose="02020603050405020304" pitchFamily="18" charset="0"/>
              </a:rPr>
              <a:t> The micro-dynamics of coalition formation. </a:t>
            </a:r>
            <a:r>
              <a:rPr lang="en-US" sz="1800" b="0" i="1" dirty="0">
                <a:latin typeface="Times New Roman" panose="02020603050405020304" pitchFamily="18" charset="0"/>
                <a:ea typeface="Times New Roman" panose="02020603050405020304" pitchFamily="18" charset="0"/>
              </a:rPr>
              <a:t>Political Research Quarterly</a:t>
            </a:r>
            <a:r>
              <a:rPr lang="en-US" sz="1800" b="0" dirty="0">
                <a:latin typeface="Times New Roman" panose="02020603050405020304" pitchFamily="18" charset="0"/>
                <a:ea typeface="Times New Roman" panose="02020603050405020304" pitchFamily="18" charset="0"/>
              </a:rPr>
              <a:t>, </a:t>
            </a:r>
            <a:r>
              <a:rPr lang="ar-EG" sz="1800" b="0" dirty="0">
                <a:latin typeface="Times New Roman" panose="02020603050405020304" pitchFamily="18" charset="0"/>
                <a:ea typeface="Times New Roman" panose="02020603050405020304" pitchFamily="18" charset="0"/>
              </a:rPr>
              <a:t>61, 484-501.</a:t>
            </a:r>
            <a:r>
              <a:rPr lang="en-US" sz="1800" b="0" dirty="0">
                <a:latin typeface="Times New Roman" panose="02020603050405020304" pitchFamily="18" charset="0"/>
                <a:ea typeface="Times New Roman" panose="02020603050405020304" pitchFamily="18" charset="0"/>
              </a:rPr>
              <a:t> </a:t>
            </a:r>
          </a:p>
          <a:p>
            <a:r>
              <a:rPr lang="en-US" sz="1200" dirty="0">
                <a:solidFill>
                  <a:schemeClr val="tx1"/>
                </a:solidFill>
                <a:latin typeface="+mn-lt"/>
                <a:ea typeface="+mn-ea"/>
                <a:cs typeface="+mn-cs"/>
              </a:rPr>
              <a:t> </a:t>
            </a:r>
          </a:p>
          <a:p>
            <a:r>
              <a:rPr lang="en-US" sz="1200" dirty="0" err="1">
                <a:solidFill>
                  <a:srgbClr val="000000"/>
                </a:solidFill>
                <a:latin typeface="Times New Roman" panose="02020603050405020304" pitchFamily="18" charset="0"/>
                <a:ea typeface="Times New Roman" panose="02020603050405020304" pitchFamily="18" charset="0"/>
              </a:rPr>
              <a:t>Falcão</a:t>
            </a:r>
            <a:r>
              <a:rPr lang="en-US" sz="1200" dirty="0">
                <a:solidFill>
                  <a:srgbClr val="000000"/>
                </a:solidFill>
                <a:latin typeface="Times New Roman" panose="02020603050405020304" pitchFamily="18" charset="0"/>
                <a:ea typeface="Times New Roman" panose="02020603050405020304" pitchFamily="18" charset="0"/>
              </a:rPr>
              <a:t>, H. (2010). </a:t>
            </a:r>
            <a:r>
              <a:rPr lang="en-US" sz="1200" i="1" dirty="0">
                <a:solidFill>
                  <a:srgbClr val="000000"/>
                </a:solidFill>
                <a:latin typeface="Times New Roman" panose="02020603050405020304" pitchFamily="18" charset="0"/>
                <a:ea typeface="Times New Roman" panose="02020603050405020304" pitchFamily="18" charset="0"/>
              </a:rPr>
              <a:t>Value Negotiation: How to Finally Get the Win- Win Right. </a:t>
            </a:r>
            <a:r>
              <a:rPr lang="en-US" sz="1200" dirty="0">
                <a:solidFill>
                  <a:srgbClr val="000000"/>
                </a:solidFill>
                <a:latin typeface="Times New Roman" panose="02020603050405020304" pitchFamily="18" charset="0"/>
                <a:ea typeface="Times New Roman" panose="02020603050405020304" pitchFamily="18" charset="0"/>
              </a:rPr>
              <a:t>Singapore: Prentice Hall. </a:t>
            </a:r>
          </a:p>
          <a:p>
            <a:endParaRPr lang="en-US" sz="1200" baseline="0" dirty="0"/>
          </a:p>
          <a:p>
            <a:r>
              <a:rPr lang="en-US" sz="1200" dirty="0" err="1"/>
              <a:t>Gamson</a:t>
            </a:r>
            <a:r>
              <a:rPr lang="en-US" sz="1200" dirty="0"/>
              <a:t>, W. A. (1961). A theory of coalition formation. </a:t>
            </a:r>
            <a:r>
              <a:rPr lang="en-US" sz="1200" i="1" dirty="0"/>
              <a:t>American Sociological Review, 26</a:t>
            </a:r>
            <a:r>
              <a:rPr lang="en-US" sz="1200" dirty="0"/>
              <a:t>(</a:t>
            </a:r>
            <a:r>
              <a:rPr lang="ar-EG" sz="1200" dirty="0"/>
              <a:t>3), 373–382. </a:t>
            </a:r>
            <a:r>
              <a:rPr lang="en-US" sz="1200" dirty="0"/>
              <a:t>https://doi.org/10.1257/ aer.90.4.1072 </a:t>
            </a:r>
          </a:p>
          <a:p>
            <a:endParaRPr lang="en-US" sz="1200" dirty="0"/>
          </a:p>
          <a:p>
            <a:r>
              <a:rPr lang="en-US" sz="1200" dirty="0" err="1"/>
              <a:t>Gamson</a:t>
            </a:r>
            <a:r>
              <a:rPr lang="en-US" sz="1200" dirty="0"/>
              <a:t>, W. A. (1961). An experimental test of a theory of coalition formation. </a:t>
            </a:r>
            <a:r>
              <a:rPr lang="en-US" sz="1200" i="1" dirty="0"/>
              <a:t>American Sociological Review, 26</a:t>
            </a:r>
            <a:r>
              <a:rPr lang="en-US" sz="1200" i="0" dirty="0"/>
              <a:t>(</a:t>
            </a:r>
            <a:r>
              <a:rPr lang="ar-EG" sz="1200" dirty="0"/>
              <a:t>4), 565– 573. </a:t>
            </a:r>
            <a:r>
              <a:rPr lang="en-US" sz="1200" dirty="0"/>
              <a:t>https://doi.org/10.2307/2090255 </a:t>
            </a:r>
          </a:p>
          <a:p>
            <a:endParaRPr lang="en-US" sz="1200" dirty="0"/>
          </a:p>
          <a:p>
            <a:r>
              <a:rPr lang="en-US" sz="1200" dirty="0" err="1"/>
              <a:t>Gamson</a:t>
            </a:r>
            <a:r>
              <a:rPr lang="en-US" sz="1200" dirty="0"/>
              <a:t>, W. A. (1964). Experimental studies of coalition formation. </a:t>
            </a:r>
            <a:r>
              <a:rPr lang="en-US" sz="1200" i="1" dirty="0"/>
              <a:t>Advances in Experimental Social Psychology</a:t>
            </a:r>
            <a:r>
              <a:rPr lang="en-US" sz="1200" dirty="0"/>
              <a:t>, </a:t>
            </a:r>
            <a:r>
              <a:rPr lang="ar-EG" sz="1200" dirty="0"/>
              <a:t>1, 81–110. </a:t>
            </a:r>
            <a:r>
              <a:rPr lang="en-US" sz="1200" dirty="0"/>
              <a:t>https://doi.org/10.1016/S0065-2601(08)60049-0</a:t>
            </a:r>
          </a:p>
          <a:p>
            <a:r>
              <a:rPr lang="en-US" sz="1200" dirty="0">
                <a:solidFill>
                  <a:schemeClr val="tx1"/>
                </a:solidFill>
                <a:latin typeface="+mn-lt"/>
                <a:ea typeface="+mn-ea"/>
                <a:cs typeface="+mn-cs"/>
              </a:rPr>
              <a:t> </a:t>
            </a:r>
          </a:p>
          <a:p>
            <a:r>
              <a:rPr lang="en-US" sz="1800" b="0" i="0" dirty="0">
                <a:solidFill>
                  <a:srgbClr val="666666"/>
                </a:solidFill>
                <a:latin typeface="Nexus Sans Pro"/>
              </a:rPr>
              <a:t>Kern, M. C., Brett, J. M., Weingart, L. R., &amp; Eck, C. S. (2020). The “fixed” pie perception and strategy in dyadic versus multiparty negotiations. </a:t>
            </a:r>
            <a:r>
              <a:rPr lang="en-US" sz="1800" b="0" i="1" dirty="0">
                <a:solidFill>
                  <a:srgbClr val="666666"/>
                </a:solidFill>
                <a:latin typeface="Nexus Sans Pro"/>
              </a:rPr>
              <a:t>Organizational Behavior and Human Decision Processes</a:t>
            </a:r>
            <a:r>
              <a:rPr lang="en-US" sz="1800" b="0" i="0" dirty="0">
                <a:solidFill>
                  <a:srgbClr val="666666"/>
                </a:solidFill>
                <a:latin typeface="Nexus Sans Pro"/>
              </a:rPr>
              <a:t>, </a:t>
            </a:r>
            <a:r>
              <a:rPr lang="ar-EG" sz="1800" b="0" i="1" dirty="0">
                <a:solidFill>
                  <a:srgbClr val="666666"/>
                </a:solidFill>
                <a:latin typeface="Nexus Sans Pro"/>
              </a:rPr>
              <a:t>157</a:t>
            </a:r>
            <a:r>
              <a:rPr lang="ar-EG" sz="1800" b="0" i="0" dirty="0">
                <a:solidFill>
                  <a:srgbClr val="666666"/>
                </a:solidFill>
                <a:latin typeface="Nexus Sans Pro"/>
              </a:rPr>
              <a:t>, 143-158. </a:t>
            </a:r>
            <a:r>
              <a:rPr lang="en-US" sz="1800" b="0" i="0" dirty="0">
                <a:solidFill>
                  <a:srgbClr val="666666"/>
                </a:solidFill>
                <a:latin typeface="Nexus Sans Pro"/>
              </a:rPr>
              <a:t>https://doi.org/10.1016/j.obhdp.2020.01.001</a:t>
            </a:r>
          </a:p>
          <a:p>
            <a:endParaRPr lang="en-US" sz="1200" baseline="0" dirty="0"/>
          </a:p>
          <a:p>
            <a:r>
              <a:rPr lang="en-US" sz="1200" dirty="0" err="1"/>
              <a:t>Komorita</a:t>
            </a:r>
            <a:r>
              <a:rPr lang="en-US" sz="1200" dirty="0"/>
              <a:t>, S. S. (1984). Coalition bargaining. </a:t>
            </a:r>
            <a:r>
              <a:rPr lang="en-US" sz="1200" i="1" dirty="0"/>
              <a:t>Advances in Experimental Social Psychology, 18</a:t>
            </a:r>
            <a:r>
              <a:rPr lang="en-US" sz="1200" dirty="0"/>
              <a:t>(</a:t>
            </a:r>
            <a:r>
              <a:rPr lang="ar-EG" sz="1200" dirty="0"/>
              <a:t>1), 183–245. </a:t>
            </a:r>
            <a:r>
              <a:rPr lang="en-US" sz="1200" dirty="0"/>
              <a:t>https://doi.org/ 10.1016/S0065-2601(08)60145-8 </a:t>
            </a:r>
          </a:p>
          <a:p>
            <a:endParaRPr lang="en-US" sz="1200" dirty="0"/>
          </a:p>
          <a:p>
            <a:r>
              <a:rPr lang="en-US" sz="1200" dirty="0" err="1"/>
              <a:t>Komorita</a:t>
            </a:r>
            <a:r>
              <a:rPr lang="en-US" sz="1200" dirty="0"/>
              <a:t>, S. S., Aquino, K. F., &amp; Ellis, A. L. (1989). Coalition bargaining: A comparison of theories based on allocation norms and theories based on bargaining strength. </a:t>
            </a:r>
            <a:r>
              <a:rPr lang="en-US" sz="1200" i="1" dirty="0"/>
              <a:t>Social Psychology Quarterly, 52</a:t>
            </a:r>
            <a:r>
              <a:rPr lang="en-US" sz="1200" dirty="0"/>
              <a:t>(</a:t>
            </a:r>
            <a:r>
              <a:rPr lang="ar-EG" sz="1200" dirty="0"/>
              <a:t>3), 183–196. </a:t>
            </a:r>
            <a:r>
              <a:rPr lang="en-US" sz="1200" dirty="0"/>
              <a:t>https://doi. org/10.2307/2786713 </a:t>
            </a:r>
          </a:p>
          <a:p>
            <a:endParaRPr lang="en-US" sz="1200" dirty="0"/>
          </a:p>
          <a:p>
            <a:r>
              <a:rPr lang="en-US" sz="1200" dirty="0" err="1"/>
              <a:t>Komorita</a:t>
            </a:r>
            <a:r>
              <a:rPr lang="en-US" sz="1200" dirty="0"/>
              <a:t>, S. S., &amp; </a:t>
            </a:r>
            <a:r>
              <a:rPr lang="en-US" sz="1200" dirty="0" err="1"/>
              <a:t>Chertkoff</a:t>
            </a:r>
            <a:r>
              <a:rPr lang="en-US" sz="1200" dirty="0"/>
              <a:t>, J. M. (1973). A bargaining theory of coalition formation. </a:t>
            </a:r>
            <a:r>
              <a:rPr lang="en-US" sz="1200" i="1" dirty="0"/>
              <a:t>Psychological Review, 80</a:t>
            </a:r>
            <a:r>
              <a:rPr lang="en-US" sz="1200" dirty="0"/>
              <a:t>(</a:t>
            </a:r>
            <a:r>
              <a:rPr lang="ar-EG" sz="1200" dirty="0"/>
              <a:t>3), 149–162. </a:t>
            </a:r>
            <a:r>
              <a:rPr lang="en-US" sz="1200" dirty="0"/>
              <a:t>https://doi.org/10.1037/h0034341 K</a:t>
            </a:r>
          </a:p>
          <a:p>
            <a:endParaRPr lang="en-US" sz="1200" dirty="0"/>
          </a:p>
          <a:p>
            <a:r>
              <a:rPr lang="en-US" sz="1200" dirty="0" err="1"/>
              <a:t>Komorita</a:t>
            </a:r>
            <a:r>
              <a:rPr lang="en-US" sz="1200" dirty="0"/>
              <a:t>, S. S., &amp; Meek, D. D. (1978). Generality and validity of some theories of coalition formation. </a:t>
            </a:r>
            <a:r>
              <a:rPr lang="en-US" sz="1200" i="1" dirty="0"/>
              <a:t>Journal of Personality and Social Psychology</a:t>
            </a:r>
            <a:r>
              <a:rPr lang="en-US" sz="1200" dirty="0"/>
              <a:t>, </a:t>
            </a:r>
            <a:r>
              <a:rPr lang="ar-EG" sz="1200" dirty="0"/>
              <a:t>36(4), 392–404. </a:t>
            </a:r>
            <a:r>
              <a:rPr lang="en-US" sz="1200" dirty="0"/>
              <a:t>https:// doi.org/10.1037//0022-3514.36.4.392 </a:t>
            </a:r>
          </a:p>
          <a:p>
            <a:endParaRPr lang="en-US" sz="1200" dirty="0"/>
          </a:p>
          <a:p>
            <a:r>
              <a:rPr lang="en-US" sz="1200" dirty="0" err="1"/>
              <a:t>Komorita</a:t>
            </a:r>
            <a:r>
              <a:rPr lang="en-US" sz="1200" dirty="0"/>
              <a:t>, S. S., &amp; Parks, C. D. (1995). Interpersonal relations: Mixed-motive interaction. </a:t>
            </a:r>
            <a:r>
              <a:rPr lang="en-US" sz="1200" i="1" dirty="0"/>
              <a:t>Annual Review of Psychology, 46</a:t>
            </a:r>
            <a:r>
              <a:rPr lang="en-US" sz="1200" dirty="0"/>
              <a:t>, </a:t>
            </a:r>
            <a:r>
              <a:rPr lang="ar-EG" sz="1200" dirty="0"/>
              <a:t>183–20</a:t>
            </a:r>
          </a:p>
          <a:p>
            <a:endParaRPr lang="en-US" sz="1200" baseline="0" dirty="0"/>
          </a:p>
          <a:p>
            <a:r>
              <a:rPr lang="en-US" sz="1200" dirty="0"/>
              <a:t>Kravitz, D. A. (1981). Effects of resources and alternatives on coalition formation. </a:t>
            </a:r>
            <a:r>
              <a:rPr lang="en-US" sz="1200" i="1" dirty="0"/>
              <a:t>Journal of Personality and Social Psychology, 41</a:t>
            </a:r>
            <a:r>
              <a:rPr lang="en-US" sz="1200" dirty="0"/>
              <a:t>(</a:t>
            </a:r>
            <a:r>
              <a:rPr lang="ar-EG" sz="1200" dirty="0"/>
              <a:t>1), 87–98</a:t>
            </a:r>
            <a:r>
              <a:rPr lang="en-US" sz="1200" baseline="0" dirty="0"/>
              <a:t>. </a:t>
            </a:r>
          </a:p>
          <a:p>
            <a:endParaRPr lang="en-US" sz="1200" baseline="0" dirty="0"/>
          </a:p>
          <a:p>
            <a:pPr marL="0" marR="0" lvl="0" indent="0" algn="r" defTabSz="914400" rtl="1" eaLnBrk="1" fontAlgn="auto" latinLnBrk="0" hangingPunct="1">
              <a:lnSpc>
                <a:spcPct val="100000"/>
              </a:lnSpc>
              <a:spcBef>
                <a:spcPts val="0"/>
              </a:spcBef>
              <a:spcAft>
                <a:spcPts val="0"/>
              </a:spcAft>
              <a:buClrTx/>
              <a:buSzTx/>
              <a:buFontTx/>
              <a:buNone/>
              <a:tabLst/>
              <a:defRPr/>
            </a:pPr>
            <a:r>
              <a:rPr lang="en-US" sz="1200" u="none" dirty="0">
                <a:solidFill>
                  <a:srgbClr val="333333"/>
                </a:solidFill>
                <a:latin typeface="Calibri" panose="020F0502020204030204" pitchFamily="34" charset="0"/>
                <a:ea typeface="Calibri" panose="020F0502020204030204" pitchFamily="34" charset="0"/>
                <a:cs typeface="Calibri" panose="020F0502020204030204" pitchFamily="34" charset="0"/>
              </a:rPr>
              <a:t>Mannix, E.A. </a:t>
            </a:r>
            <a:r>
              <a:rPr lang="en-US" sz="1200" u="none" dirty="0">
                <a:latin typeface="Calibri" panose="020F0502020204030204" pitchFamily="34" charset="0"/>
                <a:ea typeface="Calibri" panose="020F0502020204030204" pitchFamily="34" charset="0"/>
                <a:cs typeface="Times New Roman" panose="02020603050405020304" pitchFamily="18" charset="0"/>
              </a:rPr>
              <a:t>(</a:t>
            </a:r>
            <a:r>
              <a:rPr lang="ar-EG" sz="1200" b="0" u="none" dirty="0">
                <a:latin typeface="Calibri" panose="020F0502020204030204" pitchFamily="34" charset="0"/>
                <a:ea typeface="Calibri" panose="020F0502020204030204" pitchFamily="34" charset="0"/>
                <a:cs typeface="Times New Roman" panose="02020603050405020304" pitchFamily="18" charset="0"/>
              </a:rPr>
              <a:t>1993)</a:t>
            </a:r>
            <a:r>
              <a:rPr lang="ar-EG" sz="1200" u="none" dirty="0">
                <a:latin typeface="Calibri" panose="020F0502020204030204" pitchFamily="34" charset="0"/>
                <a:ea typeface="Calibri" panose="020F0502020204030204" pitchFamily="34" charset="0"/>
                <a:cs typeface="Times New Roman" panose="02020603050405020304" pitchFamily="18" charset="0"/>
              </a:rPr>
              <a:t>. </a:t>
            </a:r>
            <a:r>
              <a:rPr lang="en-US" sz="1200" u="none" dirty="0">
                <a:latin typeface="Calibri" panose="020F0502020204030204" pitchFamily="34" charset="0"/>
                <a:ea typeface="Calibri" panose="020F0502020204030204" pitchFamily="34" charset="0"/>
                <a:cs typeface="Times New Roman" panose="02020603050405020304" pitchFamily="18" charset="0"/>
              </a:rPr>
              <a:t>Organizations as resource dilemmas: the effects of power balance on coalition formation in small groups. </a:t>
            </a:r>
            <a:r>
              <a:rPr lang="en-US" sz="1200" i="1" u="none" dirty="0">
                <a:latin typeface="Calibri" panose="020F0502020204030204" pitchFamily="34" charset="0"/>
                <a:ea typeface="Calibri" panose="020F0502020204030204" pitchFamily="34" charset="0"/>
                <a:cs typeface="Calibri" panose="020F0502020204030204" pitchFamily="34" charset="0"/>
              </a:rPr>
              <a:t>Organizational Behavior and Human Decision Processes</a:t>
            </a:r>
            <a:r>
              <a:rPr lang="en-US" sz="1200" i="1" u="none" dirty="0">
                <a:solidFill>
                  <a:srgbClr val="333333"/>
                </a:solidFill>
                <a:latin typeface="Calibri" panose="020F0502020204030204" pitchFamily="34" charset="0"/>
                <a:ea typeface="Calibri" panose="020F0502020204030204" pitchFamily="34" charset="0"/>
                <a:cs typeface="Calibri" panose="020F0502020204030204" pitchFamily="34" charset="0"/>
              </a:rPr>
              <a:t>, </a:t>
            </a:r>
            <a:r>
              <a:rPr lang="ar-EG" sz="1200" i="1" u="none" dirty="0">
                <a:solidFill>
                  <a:srgbClr val="333333"/>
                </a:solidFill>
                <a:latin typeface="Calibri" panose="020F0502020204030204" pitchFamily="34" charset="0"/>
                <a:ea typeface="Calibri" panose="020F0502020204030204" pitchFamily="34" charset="0"/>
                <a:cs typeface="Calibri" panose="020F0502020204030204" pitchFamily="34" charset="0"/>
              </a:rPr>
              <a:t>55</a:t>
            </a:r>
            <a:r>
              <a:rPr lang="en-US" sz="1200" u="none" dirty="0">
                <a:solidFill>
                  <a:srgbClr val="333333"/>
                </a:solidFill>
                <a:latin typeface="Calibri" panose="020F0502020204030204" pitchFamily="34" charset="0"/>
                <a:ea typeface="Calibri" panose="020F0502020204030204" pitchFamily="34" charset="0"/>
                <a:cs typeface="Calibri" panose="020F0502020204030204" pitchFamily="34" charset="0"/>
              </a:rPr>
              <a:t>, </a:t>
            </a:r>
            <a:r>
              <a:rPr lang="ar-EG" sz="1200" u="none" dirty="0">
                <a:solidFill>
                  <a:srgbClr val="333333"/>
                </a:solidFill>
                <a:latin typeface="Calibri" panose="020F0502020204030204" pitchFamily="34" charset="0"/>
                <a:ea typeface="Calibri" panose="020F0502020204030204" pitchFamily="34" charset="0"/>
                <a:cs typeface="Calibri" panose="020F0502020204030204" pitchFamily="34" charset="0"/>
              </a:rPr>
              <a:t>1</a:t>
            </a:r>
            <a:r>
              <a:rPr lang="ar-EG" sz="1200" u="none" dirty="0">
                <a:latin typeface="Calibri" panose="020F0502020204030204" pitchFamily="34" charset="0"/>
                <a:ea typeface="Calibri" panose="020F0502020204030204" pitchFamily="34" charset="0"/>
                <a:cs typeface="Times New Roman" panose="02020603050405020304" pitchFamily="18" charset="0"/>
              </a:rPr>
              <a:t>–22.</a:t>
            </a:r>
          </a:p>
          <a:p>
            <a:endParaRPr lang="en-US" sz="1200" baseline="0" dirty="0"/>
          </a:p>
          <a:p>
            <a:r>
              <a:rPr lang="en-US" sz="1200" dirty="0"/>
              <a:t>Miller, C. E., &amp; Wong, J. (1986). Coalition behavior: Effects of earned versus unearned resources. </a:t>
            </a:r>
            <a:r>
              <a:rPr lang="en-US" sz="1200" i="1" dirty="0"/>
              <a:t>Organizational Behavior and Human Decision Processes, 38</a:t>
            </a:r>
            <a:r>
              <a:rPr lang="en-US" sz="1200" dirty="0"/>
              <a:t>(</a:t>
            </a:r>
            <a:r>
              <a:rPr lang="ar-EG" sz="1200" dirty="0"/>
              <a:t>2), 257–277.</a:t>
            </a:r>
          </a:p>
          <a:p>
            <a:endParaRPr lang="en-US" sz="1200" baseline="0" dirty="0"/>
          </a:p>
          <a:p>
            <a:r>
              <a:rPr lang="en-US" sz="1200" dirty="0" err="1"/>
              <a:t>Murnighan</a:t>
            </a:r>
            <a:r>
              <a:rPr lang="en-US" sz="1200" dirty="0"/>
              <a:t>, J. K. (1991). The game of 4-3-2. In J. K. </a:t>
            </a:r>
            <a:r>
              <a:rPr lang="en-US" sz="1200" dirty="0" err="1"/>
              <a:t>Murnighan</a:t>
            </a:r>
            <a:r>
              <a:rPr lang="en-US" sz="1200" dirty="0"/>
              <a:t> (Ed.) </a:t>
            </a:r>
            <a:r>
              <a:rPr lang="en-US" sz="1200" i="1" dirty="0"/>
              <a:t>The dynamics of bargaining games </a:t>
            </a:r>
            <a:r>
              <a:rPr lang="en-US" sz="1200" dirty="0"/>
              <a:t>(pp. 129–139). Prentice-Hall.</a:t>
            </a:r>
          </a:p>
          <a:p>
            <a:endParaRPr lang="en-US" sz="1200" baseline="0" dirty="0"/>
          </a:p>
          <a:p>
            <a:pPr marL="0" marR="0" lvl="0" indent="0" algn="r" defTabSz="914400" rtl="1" eaLnBrk="1" fontAlgn="auto" latinLnBrk="0" hangingPunct="1">
              <a:lnSpc>
                <a:spcPct val="100000"/>
              </a:lnSpc>
              <a:spcBef>
                <a:spcPts val="0"/>
              </a:spcBef>
              <a:spcAft>
                <a:spcPts val="0"/>
              </a:spcAft>
              <a:buClrTx/>
              <a:buSzTx/>
              <a:buFontTx/>
              <a:buNone/>
              <a:tabLst/>
              <a:defRPr/>
            </a:pPr>
            <a:r>
              <a:rPr lang="en-US" sz="1200" u="none" dirty="0" err="1">
                <a:latin typeface="Calibri" panose="020F0502020204030204" pitchFamily="34" charset="0"/>
                <a:ea typeface="Calibri" panose="020F0502020204030204" pitchFamily="34" charset="0"/>
                <a:cs typeface="Calibri" panose="020F0502020204030204" pitchFamily="34" charset="0"/>
              </a:rPr>
              <a:t>Polzer</a:t>
            </a:r>
            <a:r>
              <a:rPr lang="en-US" sz="1200" u="none" dirty="0">
                <a:latin typeface="Calibri" panose="020F0502020204030204" pitchFamily="34" charset="0"/>
                <a:ea typeface="Calibri" panose="020F0502020204030204" pitchFamily="34" charset="0"/>
                <a:cs typeface="Calibri" panose="020F0502020204030204" pitchFamily="34" charset="0"/>
              </a:rPr>
              <a:t>, J., Mannix, E., &amp; Neale, M. (1998). Interest alignment and coalitions in multi-party negotiation. </a:t>
            </a:r>
            <a:r>
              <a:rPr lang="en-US" sz="1200" i="1" u="none" dirty="0">
                <a:latin typeface="Calibri" panose="020F0502020204030204" pitchFamily="34" charset="0"/>
                <a:ea typeface="Calibri" panose="020F0502020204030204" pitchFamily="34" charset="0"/>
                <a:cs typeface="Calibri" panose="020F0502020204030204" pitchFamily="34" charset="0"/>
              </a:rPr>
              <a:t>Academy of Management Journal, 41,</a:t>
            </a:r>
            <a:r>
              <a:rPr lang="en-US" sz="1200" u="none" dirty="0">
                <a:latin typeface="Calibri" panose="020F0502020204030204" pitchFamily="34" charset="0"/>
                <a:ea typeface="Calibri" panose="020F0502020204030204" pitchFamily="34" charset="0"/>
                <a:cs typeface="Calibri" panose="020F0502020204030204" pitchFamily="34" charset="0"/>
              </a:rPr>
              <a:t> </a:t>
            </a:r>
            <a:r>
              <a:rPr lang="ar-EG" sz="1200" u="none" dirty="0">
                <a:latin typeface="Calibri" panose="020F0502020204030204" pitchFamily="34" charset="0"/>
                <a:ea typeface="Calibri" panose="020F0502020204030204" pitchFamily="34" charset="0"/>
                <a:cs typeface="Calibri" panose="020F0502020204030204" pitchFamily="34" charset="0"/>
              </a:rPr>
              <a:t>42-54.</a:t>
            </a:r>
            <a:r>
              <a:rPr lang="en-US" sz="1200" u="none" dirty="0">
                <a:latin typeface="Calibri" panose="020F0502020204030204" pitchFamily="34" charset="0"/>
                <a:ea typeface="Calibri" panose="020F0502020204030204" pitchFamily="34" charset="0"/>
                <a:cs typeface="Calibri" panose="020F0502020204030204" pitchFamily="34" charset="0"/>
              </a:rPr>
              <a:t> </a:t>
            </a:r>
          </a:p>
          <a:p>
            <a:endParaRPr lang="en-US" sz="1200" baseline="0" dirty="0"/>
          </a:p>
          <a:p>
            <a:pPr marL="0" marR="0" lvl="0" indent="0" algn="r" defTabSz="914400" rtl="1" eaLnBrk="1" fontAlgn="auto" latinLnBrk="0" hangingPunct="1">
              <a:lnSpc>
                <a:spcPct val="100000"/>
              </a:lnSpc>
              <a:spcBef>
                <a:spcPts val="0"/>
              </a:spcBef>
              <a:spcAft>
                <a:spcPts val="0"/>
              </a:spcAft>
              <a:buClrTx/>
              <a:buSzTx/>
              <a:buFontTx/>
              <a:buNone/>
              <a:tabLst/>
              <a:defRPr/>
            </a:pPr>
            <a:r>
              <a:rPr lang="en-US" sz="1200" dirty="0" err="1"/>
              <a:t>Suesse</a:t>
            </a:r>
            <a:r>
              <a:rPr lang="en-US" sz="1200" dirty="0"/>
              <a:t>, J.M., &amp; Ibarra, H. (1997). Building Coalitions. Harvard Business School. </a:t>
            </a:r>
            <a:r>
              <a:rPr lang="ar-EG" sz="1200" dirty="0"/>
              <a:t>9-497-055.</a:t>
            </a:r>
            <a:r>
              <a:rPr lang="en-US" sz="1200" dirty="0"/>
              <a:t> </a:t>
            </a:r>
          </a:p>
          <a:p>
            <a:endParaRPr lang="en-US" sz="1200" baseline="0" dirty="0"/>
          </a:p>
          <a:p>
            <a:pPr marL="0" marR="0" lvl="0" indent="0" algn="r" defTabSz="914400" rtl="1" eaLnBrk="1" fontAlgn="auto" latinLnBrk="0" hangingPunct="1">
              <a:lnSpc>
                <a:spcPct val="100000"/>
              </a:lnSpc>
              <a:spcBef>
                <a:spcPts val="0"/>
              </a:spcBef>
              <a:spcAft>
                <a:spcPts val="0"/>
              </a:spcAft>
              <a:buClrTx/>
              <a:buSzTx/>
              <a:buFontTx/>
              <a:buNone/>
              <a:tabLst/>
              <a:defRPr/>
            </a:pPr>
            <a:r>
              <a:rPr lang="en-US" sz="1800" dirty="0" err="1">
                <a:latin typeface="Times New Roman" panose="02020603050405020304" pitchFamily="18" charset="0"/>
                <a:ea typeface="Times New Roman" panose="02020603050405020304" pitchFamily="18" charset="0"/>
              </a:rPr>
              <a:t>Swaab</a:t>
            </a:r>
            <a:r>
              <a:rPr lang="en-US" sz="1800" dirty="0">
                <a:latin typeface="Times New Roman" panose="02020603050405020304" pitchFamily="18" charset="0"/>
                <a:ea typeface="Times New Roman" panose="02020603050405020304" pitchFamily="18" charset="0"/>
              </a:rPr>
              <a:t>, R.I., Kern, M.C., </a:t>
            </a:r>
            <a:r>
              <a:rPr lang="en-US" sz="1800" dirty="0" err="1">
                <a:latin typeface="Times New Roman" panose="02020603050405020304" pitchFamily="18" charset="0"/>
                <a:ea typeface="Times New Roman" panose="02020603050405020304" pitchFamily="18" charset="0"/>
              </a:rPr>
              <a:t>Medvec</a:t>
            </a:r>
            <a:r>
              <a:rPr lang="en-US" sz="1800" dirty="0">
                <a:latin typeface="Times New Roman" panose="02020603050405020304" pitchFamily="18" charset="0"/>
                <a:ea typeface="Times New Roman" panose="02020603050405020304" pitchFamily="18" charset="0"/>
              </a:rPr>
              <a:t>, V., &amp; </a:t>
            </a:r>
            <a:r>
              <a:rPr lang="en-US" sz="1800" dirty="0" err="1">
                <a:latin typeface="Times New Roman" panose="02020603050405020304" pitchFamily="18" charset="0"/>
                <a:ea typeface="Times New Roman" panose="02020603050405020304" pitchFamily="18" charset="0"/>
              </a:rPr>
              <a:t>Diermeier</a:t>
            </a:r>
            <a:r>
              <a:rPr lang="en-US" sz="1800" dirty="0">
                <a:latin typeface="Times New Roman" panose="02020603050405020304" pitchFamily="18" charset="0"/>
                <a:ea typeface="Times New Roman" panose="02020603050405020304" pitchFamily="18" charset="0"/>
              </a:rPr>
              <a:t>, D. (2009). Who says what to whom? The impact of communication </a:t>
            </a:r>
            <a:r>
              <a:rPr lang="en-US" sz="1800" b="0" dirty="0">
                <a:latin typeface="Times New Roman" panose="02020603050405020304" pitchFamily="18" charset="0"/>
                <a:ea typeface="Times New Roman" panose="02020603050405020304" pitchFamily="18" charset="0"/>
              </a:rPr>
              <a:t>setting and channel on exclusion from multiparty negotiation agreements. </a:t>
            </a:r>
            <a:r>
              <a:rPr lang="en-US" sz="1800" b="0" i="1" dirty="0">
                <a:latin typeface="Times New Roman" panose="02020603050405020304" pitchFamily="18" charset="0"/>
                <a:ea typeface="Times New Roman" panose="02020603050405020304" pitchFamily="18" charset="0"/>
              </a:rPr>
              <a:t>Social Cognition</a:t>
            </a:r>
            <a:r>
              <a:rPr lang="en-US" sz="1800" b="0" dirty="0">
                <a:latin typeface="Times New Roman" panose="02020603050405020304" pitchFamily="18" charset="0"/>
                <a:ea typeface="Times New Roman" panose="02020603050405020304" pitchFamily="18" charset="0"/>
              </a:rPr>
              <a:t>, </a:t>
            </a:r>
            <a:r>
              <a:rPr lang="ar-EG" sz="1800" b="0" dirty="0">
                <a:latin typeface="Times New Roman" panose="02020603050405020304" pitchFamily="18" charset="0"/>
                <a:ea typeface="Times New Roman" panose="02020603050405020304" pitchFamily="18" charset="0"/>
              </a:rPr>
              <a:t>27, 381-397. </a:t>
            </a:r>
          </a:p>
          <a:p>
            <a:endParaRPr lang="en-US" sz="1200" baseline="0" dirty="0"/>
          </a:p>
          <a:p>
            <a:pPr marL="0" marR="0" lvl="0" indent="0" algn="r" defTabSz="914400" rtl="1" eaLnBrk="1" fontAlgn="auto" latinLnBrk="0" hangingPunct="1">
              <a:lnSpc>
                <a:spcPct val="100000"/>
              </a:lnSpc>
              <a:spcBef>
                <a:spcPts val="0"/>
              </a:spcBef>
              <a:spcAft>
                <a:spcPts val="0"/>
              </a:spcAft>
              <a:buClrTx/>
              <a:buSzTx/>
              <a:buFontTx/>
              <a:buNone/>
              <a:tabLst/>
              <a:defRPr/>
            </a:pPr>
            <a:r>
              <a:rPr lang="en-US" sz="1800" b="0" dirty="0" err="1">
                <a:latin typeface="Times New Roman" panose="02020603050405020304" pitchFamily="18" charset="0"/>
                <a:ea typeface="Times New Roman" panose="02020603050405020304" pitchFamily="18" charset="0"/>
              </a:rPr>
              <a:t>Swaab</a:t>
            </a:r>
            <a:r>
              <a:rPr lang="en-US" sz="1800" b="0" dirty="0">
                <a:latin typeface="Times New Roman" panose="02020603050405020304" pitchFamily="18" charset="0"/>
                <a:ea typeface="Times New Roman" panose="02020603050405020304" pitchFamily="18" charset="0"/>
              </a:rPr>
              <a:t>, R.I., </a:t>
            </a:r>
            <a:r>
              <a:rPr lang="en-US" sz="1800" b="0" dirty="0" err="1">
                <a:latin typeface="Times New Roman" panose="02020603050405020304" pitchFamily="18" charset="0"/>
                <a:ea typeface="Times New Roman" panose="02020603050405020304" pitchFamily="18" charset="0"/>
              </a:rPr>
              <a:t>Postmes</a:t>
            </a:r>
            <a:r>
              <a:rPr lang="en-US" sz="1800" b="0" dirty="0">
                <a:latin typeface="Times New Roman" panose="02020603050405020304" pitchFamily="18" charset="0"/>
                <a:ea typeface="Times New Roman" panose="02020603050405020304" pitchFamily="18" charset="0"/>
              </a:rPr>
              <a:t>, T., &amp; Spears, R. (2008). Identity formation in multiparty negotiations. </a:t>
            </a:r>
            <a:r>
              <a:rPr lang="en-US" sz="1800" b="0" i="1" dirty="0">
                <a:latin typeface="Times New Roman" panose="02020603050405020304" pitchFamily="18" charset="0"/>
                <a:ea typeface="Times New Roman" panose="02020603050405020304" pitchFamily="18" charset="0"/>
              </a:rPr>
              <a:t>British Journal of Social Psychology, 47, 167-187.</a:t>
            </a:r>
            <a:r>
              <a:rPr lang="en-US" sz="1800" b="0" dirty="0">
                <a:latin typeface="Times New Roman" panose="02020603050405020304" pitchFamily="18" charset="0"/>
                <a:ea typeface="Times New Roman" panose="02020603050405020304" pitchFamily="18" charset="0"/>
              </a:rPr>
              <a:t> </a:t>
            </a:r>
          </a:p>
          <a:p>
            <a:endParaRPr lang="en-US" sz="1200" baseline="0" dirty="0"/>
          </a:p>
          <a:p>
            <a:pPr marL="0" marR="0" lvl="0" indent="0" algn="r" defTabSz="914400" rtl="1" eaLnBrk="1" fontAlgn="auto" latinLnBrk="0" hangingPunct="1">
              <a:lnSpc>
                <a:spcPct val="100000"/>
              </a:lnSpc>
              <a:spcBef>
                <a:spcPts val="0"/>
              </a:spcBef>
              <a:spcAft>
                <a:spcPts val="0"/>
              </a:spcAft>
              <a:buClrTx/>
              <a:buSzTx/>
              <a:buFontTx/>
              <a:buNone/>
              <a:tabLst/>
              <a:defRPr/>
            </a:pPr>
            <a:r>
              <a:rPr lang="en-US" sz="1200" dirty="0">
                <a:latin typeface="Times New Roman" panose="02020603050405020304" pitchFamily="18" charset="0"/>
                <a:ea typeface="Times New Roman" panose="02020603050405020304" pitchFamily="18" charset="0"/>
              </a:rPr>
              <a:t>Thompson, L. (2001). </a:t>
            </a:r>
            <a:r>
              <a:rPr lang="en-US" sz="1200" i="1" dirty="0">
                <a:latin typeface="Times New Roman" panose="02020603050405020304" pitchFamily="18" charset="0"/>
                <a:ea typeface="Times New Roman" panose="02020603050405020304" pitchFamily="18" charset="0"/>
              </a:rPr>
              <a:t>The Mind and Heart of the Negotiator (2nd Edition)</a:t>
            </a:r>
            <a:r>
              <a:rPr lang="en-US" sz="1200" dirty="0">
                <a:latin typeface="Times New Roman" panose="02020603050405020304" pitchFamily="18" charset="0"/>
                <a:ea typeface="Times New Roman" panose="02020603050405020304" pitchFamily="18" charset="0"/>
              </a:rPr>
              <a:t>. Upper Saddle River, NJ: Prentice Hall, 2nd edition</a:t>
            </a:r>
          </a:p>
          <a:p>
            <a:endParaRPr lang="en-US" dirty="0"/>
          </a:p>
          <a:p>
            <a:r>
              <a:rPr lang="en-US" sz="1200" dirty="0"/>
              <a:t>van </a:t>
            </a:r>
            <a:r>
              <a:rPr lang="en-US" sz="1200" dirty="0" err="1"/>
              <a:t>Beest</a:t>
            </a:r>
            <a:r>
              <a:rPr lang="en-US" sz="1200" dirty="0"/>
              <a:t>, I., </a:t>
            </a:r>
            <a:r>
              <a:rPr lang="en-US" sz="1200" dirty="0" err="1"/>
              <a:t>Steinel</a:t>
            </a:r>
            <a:r>
              <a:rPr lang="en-US" sz="1200" dirty="0"/>
              <a:t>, W., &amp; </a:t>
            </a:r>
            <a:r>
              <a:rPr lang="en-US" sz="1200" dirty="0" err="1"/>
              <a:t>Murnighan</a:t>
            </a:r>
            <a:r>
              <a:rPr lang="en-US" sz="1200" dirty="0"/>
              <a:t>, J. K. (2011). Honesty pays: On the benefits of having and disclosing information in coalition bargaining. Journal of Experimental Social Psychology, 47(4), 738–747. https://doi.org/10.1016/j.jesp.2011.02.013 </a:t>
            </a:r>
          </a:p>
          <a:p>
            <a:endParaRPr lang="en-US" sz="1200" dirty="0"/>
          </a:p>
          <a:p>
            <a:r>
              <a:rPr lang="en-US" sz="1200" dirty="0"/>
              <a:t>van </a:t>
            </a:r>
            <a:r>
              <a:rPr lang="en-US" sz="1200" dirty="0" err="1"/>
              <a:t>Beest</a:t>
            </a:r>
            <a:r>
              <a:rPr lang="en-US" sz="1200" dirty="0"/>
              <a:t>, I., van Dijk, E., &amp; Wilke, H. (2004). Resources and alternatives in coalition formation: The effects on payoff, self-serving </a:t>
            </a:r>
            <a:r>
              <a:rPr lang="en-US" sz="1200" dirty="0" err="1"/>
              <a:t>behaviour</a:t>
            </a:r>
            <a:r>
              <a:rPr lang="en-US" sz="1200" dirty="0"/>
              <a:t>, and bargaining length. European Journal of Social Psychology, 34(6), 713–728. https://doi.org/10.1002/ejsp.226</a:t>
            </a:r>
          </a:p>
          <a:p>
            <a:endParaRPr lang="en-US" sz="1200" baseline="0" dirty="0"/>
          </a:p>
          <a:p>
            <a:r>
              <a:rPr lang="en-US" sz="1200" dirty="0"/>
              <a:t>van </a:t>
            </a:r>
            <a:r>
              <a:rPr lang="en-US" sz="1200" dirty="0" err="1"/>
              <a:t>Beest</a:t>
            </a:r>
            <a:r>
              <a:rPr lang="en-US" sz="1200" dirty="0"/>
              <a:t>, I., van Dijk, E., &amp; Wilke, H. (2004). The interplay of self-interest and equity in coalition formation. </a:t>
            </a:r>
            <a:r>
              <a:rPr lang="en-US" sz="1200" i="1" dirty="0"/>
              <a:t>European Journal of Social Psychology, 34</a:t>
            </a:r>
            <a:r>
              <a:rPr lang="en-US" sz="1200" dirty="0"/>
              <a:t>(</a:t>
            </a:r>
            <a:r>
              <a:rPr lang="ar-EG" sz="1200" dirty="0"/>
              <a:t>5), 547–565. </a:t>
            </a:r>
            <a:r>
              <a:rPr lang="en-US" sz="1200" dirty="0"/>
              <a:t>https://doi. org/10.1002/ejsp.216 </a:t>
            </a:r>
          </a:p>
          <a:p>
            <a:endParaRPr lang="en-SG" sz="1200" dirty="0"/>
          </a:p>
          <a:p>
            <a:r>
              <a:rPr lang="en-US" sz="1200" dirty="0"/>
              <a:t>van </a:t>
            </a:r>
            <a:r>
              <a:rPr lang="en-US" sz="1200" dirty="0" err="1"/>
              <a:t>Beest</a:t>
            </a:r>
            <a:r>
              <a:rPr lang="en-US" sz="1200" dirty="0"/>
              <a:t>, I., Wilke, H., &amp; van Dijk, E. (2003). The excluded player in coalition formation. </a:t>
            </a:r>
            <a:r>
              <a:rPr lang="en-US" sz="1200" i="1" dirty="0"/>
              <a:t>Personality &amp; Social Psychology Bulletin, 29</a:t>
            </a:r>
            <a:r>
              <a:rPr lang="en-US" sz="1200" dirty="0"/>
              <a:t>(</a:t>
            </a:r>
            <a:r>
              <a:rPr lang="ar-EG" sz="1200" dirty="0"/>
              <a:t>2), 237–247. </a:t>
            </a:r>
            <a:r>
              <a:rPr lang="en-US" sz="1200" dirty="0"/>
              <a:t>https://doi.org/10.1177/0146167202239049 </a:t>
            </a:r>
          </a:p>
          <a:p>
            <a:endParaRPr lang="en-US" sz="1200" baseline="0" dirty="0"/>
          </a:p>
          <a:p>
            <a:pPr marL="0" marR="0" lvl="0" indent="0" algn="r" defTabSz="914400" rtl="1" eaLnBrk="1" fontAlgn="auto" latinLnBrk="0" hangingPunct="1">
              <a:lnSpc>
                <a:spcPct val="100000"/>
              </a:lnSpc>
              <a:spcBef>
                <a:spcPts val="0"/>
              </a:spcBef>
              <a:spcAft>
                <a:spcPts val="0"/>
              </a:spcAft>
              <a:buClrTx/>
              <a:buSzTx/>
              <a:buFontTx/>
              <a:buNone/>
              <a:tabLst/>
              <a:defRPr/>
            </a:pPr>
            <a:r>
              <a:rPr lang="en-US" sz="1200" u="none" dirty="0">
                <a:latin typeface="Calibri" panose="020F0502020204030204" pitchFamily="34" charset="0"/>
                <a:ea typeface="Calibri" panose="020F0502020204030204" pitchFamily="34" charset="0"/>
                <a:cs typeface="Calibri" panose="020F0502020204030204" pitchFamily="34" charset="0"/>
              </a:rPr>
              <a:t>Van </a:t>
            </a:r>
            <a:r>
              <a:rPr lang="en-US" sz="1200" u="none" dirty="0" err="1">
                <a:latin typeface="Calibri" panose="020F0502020204030204" pitchFamily="34" charset="0"/>
                <a:ea typeface="Calibri" panose="020F0502020204030204" pitchFamily="34" charset="0"/>
                <a:cs typeface="Calibri" panose="020F0502020204030204" pitchFamily="34" charset="0"/>
              </a:rPr>
              <a:t>Beest</a:t>
            </a:r>
            <a:r>
              <a:rPr lang="en-US" sz="1200" u="none" dirty="0">
                <a:latin typeface="Calibri" panose="020F0502020204030204" pitchFamily="34" charset="0"/>
                <a:ea typeface="Calibri" panose="020F0502020204030204" pitchFamily="34" charset="0"/>
                <a:cs typeface="Calibri" panose="020F0502020204030204" pitchFamily="34" charset="0"/>
              </a:rPr>
              <a:t>, I., Van </a:t>
            </a:r>
            <a:r>
              <a:rPr lang="en-US" sz="1200" u="none" dirty="0" err="1">
                <a:latin typeface="Calibri" panose="020F0502020204030204" pitchFamily="34" charset="0"/>
                <a:ea typeface="Calibri" panose="020F0502020204030204" pitchFamily="34" charset="0"/>
                <a:cs typeface="Calibri" panose="020F0502020204030204" pitchFamily="34" charset="0"/>
              </a:rPr>
              <a:t>Kleef</a:t>
            </a:r>
            <a:r>
              <a:rPr lang="en-US" sz="1200" u="none" dirty="0">
                <a:latin typeface="Calibri" panose="020F0502020204030204" pitchFamily="34" charset="0"/>
                <a:ea typeface="Calibri" panose="020F0502020204030204" pitchFamily="34" charset="0"/>
                <a:cs typeface="Calibri" panose="020F0502020204030204" pitchFamily="34" charset="0"/>
              </a:rPr>
              <a:t>, G. A., &amp; Van Dijk, E. (2008). Get angry, get out: The interpersonal effects of anger communication in multiparty negotiation. </a:t>
            </a:r>
            <a:r>
              <a:rPr lang="en-US" sz="1200" i="1" u="none" dirty="0">
                <a:latin typeface="Calibri" panose="020F0502020204030204" pitchFamily="34" charset="0"/>
                <a:ea typeface="Calibri" panose="020F0502020204030204" pitchFamily="34" charset="0"/>
                <a:cs typeface="Calibri" panose="020F0502020204030204" pitchFamily="34" charset="0"/>
              </a:rPr>
              <a:t>Journal of Experimental Social Psychology, 44</a:t>
            </a:r>
            <a:r>
              <a:rPr lang="en-US" sz="1200" u="none" dirty="0">
                <a:latin typeface="Calibri" panose="020F0502020204030204" pitchFamily="34" charset="0"/>
                <a:ea typeface="Calibri" panose="020F0502020204030204" pitchFamily="34" charset="0"/>
                <a:cs typeface="Calibri" panose="020F0502020204030204" pitchFamily="34" charset="0"/>
              </a:rPr>
              <a:t>, </a:t>
            </a:r>
            <a:r>
              <a:rPr lang="ar-EG" sz="1200" u="none" dirty="0">
                <a:latin typeface="Calibri" panose="020F0502020204030204" pitchFamily="34" charset="0"/>
                <a:ea typeface="Calibri" panose="020F0502020204030204" pitchFamily="34" charset="0"/>
                <a:cs typeface="Calibri" panose="020F0502020204030204" pitchFamily="34" charset="0"/>
              </a:rPr>
              <a:t>993-1002.</a:t>
            </a:r>
          </a:p>
          <a:p>
            <a:endParaRPr lang="en-US" sz="1200" baseline="0" dirty="0"/>
          </a:p>
          <a:p>
            <a:r>
              <a:rPr lang="en-US" sz="1200" dirty="0" err="1"/>
              <a:t>Vinacke</a:t>
            </a:r>
            <a:r>
              <a:rPr lang="en-US" sz="1200" dirty="0"/>
              <a:t>, W. E., &amp; </a:t>
            </a:r>
            <a:r>
              <a:rPr lang="en-US" sz="1200" dirty="0" err="1"/>
              <a:t>Arkoff</a:t>
            </a:r>
            <a:r>
              <a:rPr lang="en-US" sz="1200" dirty="0"/>
              <a:t>, A. (1957). An experimental study of coalitions in the triad. </a:t>
            </a:r>
            <a:r>
              <a:rPr lang="en-US" sz="1200" i="1" dirty="0"/>
              <a:t>American Sociological Review, 22</a:t>
            </a:r>
            <a:r>
              <a:rPr lang="en-US" sz="1200" dirty="0"/>
              <a:t>(</a:t>
            </a:r>
            <a:r>
              <a:rPr lang="ar-EG" sz="1200" dirty="0"/>
              <a:t>4), 406–414. </a:t>
            </a:r>
            <a:r>
              <a:rPr lang="en-US" sz="1200" dirty="0"/>
              <a:t>https://doi.org/10.2307/2089158 </a:t>
            </a:r>
          </a:p>
          <a:p>
            <a:endParaRPr lang="en-US" sz="1200" dirty="0"/>
          </a:p>
          <a:p>
            <a:r>
              <a:rPr lang="en-US" sz="1200" dirty="0" err="1"/>
              <a:t>Vinacke</a:t>
            </a:r>
            <a:r>
              <a:rPr lang="en-US" sz="1200" dirty="0"/>
              <a:t>, W. E., Crowell, D. C., Dien, D., &amp; Young, V. (1964). The effect of information about strategy on a three-person game. </a:t>
            </a:r>
            <a:r>
              <a:rPr lang="en-US" sz="1200" i="1" dirty="0"/>
              <a:t>Behavioral Science, 11</a:t>
            </a:r>
            <a:r>
              <a:rPr lang="en-US" sz="1200" dirty="0"/>
              <a:t>(</a:t>
            </a:r>
            <a:r>
              <a:rPr lang="ar-EG" sz="1200" dirty="0"/>
              <a:t>3), 180–189. </a:t>
            </a:r>
            <a:r>
              <a:rPr lang="en-US" sz="1200" dirty="0"/>
              <a:t>https://doi.org/https://doi. org/10.1002/bs.3830110305</a:t>
            </a:r>
          </a:p>
          <a:p>
            <a:endParaRPr lang="en-US" sz="1200" baseline="0" dirty="0"/>
          </a:p>
          <a:p>
            <a:r>
              <a:rPr lang="en-US" sz="1200" dirty="0"/>
              <a:t>Warwick, P. V. (1996). Coalition government membership in West European parliamentary democracies. </a:t>
            </a:r>
            <a:r>
              <a:rPr lang="en-US" sz="1200" i="1" dirty="0"/>
              <a:t>British Journal of Political Science, 26</a:t>
            </a:r>
            <a:r>
              <a:rPr lang="en-US" sz="1200" dirty="0"/>
              <a:t>(</a:t>
            </a:r>
            <a:r>
              <a:rPr lang="ar-EG" sz="1200" dirty="0"/>
              <a:t>4), 471–499. </a:t>
            </a:r>
            <a:r>
              <a:rPr lang="en-US" sz="1200" dirty="0"/>
              <a:t>https://doi.org/10.1017/ S0007123400007572</a:t>
            </a:r>
          </a:p>
          <a:p>
            <a:endParaRPr lang="en-US" sz="1200" baseline="0" dirty="0"/>
          </a:p>
          <a:p>
            <a:r>
              <a:rPr lang="en-US" sz="1200" dirty="0"/>
              <a:t>Wilke, H., &amp; Mulder, M. (1971). Coalition formation on the gameboard. </a:t>
            </a:r>
            <a:r>
              <a:rPr lang="en-US" sz="1200" i="1" dirty="0"/>
              <a:t>European Journal of Social Psychology, 1</a:t>
            </a:r>
            <a:r>
              <a:rPr lang="en-US" sz="1200" dirty="0"/>
              <a:t>(</a:t>
            </a:r>
            <a:r>
              <a:rPr lang="ar-EG" sz="1200" dirty="0"/>
              <a:t>3), 339–355. </a:t>
            </a:r>
            <a:r>
              <a:rPr lang="en-US" sz="1200" dirty="0"/>
              <a:t>https://doi.org/10.1002/ejsp.2420010305 </a:t>
            </a:r>
          </a:p>
          <a:p>
            <a:endParaRPr lang="en-SG" sz="1200" dirty="0"/>
          </a:p>
          <a:p>
            <a:r>
              <a:rPr lang="en-US" sz="1200" dirty="0"/>
              <a:t>Wilke, H., &amp; Mulder, M. (1974). A comparison of rotation versus non-rotation in coalition formation experiments. </a:t>
            </a:r>
            <a:r>
              <a:rPr lang="en-US" sz="1200" i="1" dirty="0"/>
              <a:t>European Journal of Social Psychology, 4</a:t>
            </a:r>
            <a:r>
              <a:rPr lang="en-US" sz="1200" dirty="0"/>
              <a:t>(</a:t>
            </a:r>
            <a:r>
              <a:rPr lang="ar-EG" sz="1200" dirty="0"/>
              <a:t>1), 99–102. </a:t>
            </a:r>
            <a:r>
              <a:rPr lang="en-US" sz="1200" dirty="0"/>
              <a:t>https://doi.org/ 10.1002/ejsp.2420040109</a:t>
            </a:r>
          </a:p>
          <a:p>
            <a:endParaRPr lang="en-US" sz="1200" dirty="0"/>
          </a:p>
          <a:p>
            <a:endParaRPr lang="en-US" sz="1200" baseline="0" dirty="0"/>
          </a:p>
          <a:p>
            <a:endParaRPr lang="en-US" dirty="0"/>
          </a:p>
        </p:txBody>
      </p:sp>
      <p:sp>
        <p:nvSpPr>
          <p:cNvPr id="4" name="Slide Number Placeholder 3"/>
          <p:cNvSpPr>
            <a:spLocks noGrp="1"/>
          </p:cNvSpPr>
          <p:nvPr>
            <p:ph type="sldNum" sz="quarter" idx="10"/>
          </p:nvPr>
        </p:nvSpPr>
        <p:spPr/>
        <p:txBody>
          <a:bodyPr/>
          <a:lstStyle/>
          <a:p>
            <a:fld id="{9BE1DD1D-0BD5-4E4F-ABDD-53ED947792F1}" type="slidenum">
              <a:rPr lang="en-US" smtClean="0"/>
              <a:t>34</a:t>
            </a:fld>
            <a:endParaRPr lang="en-US"/>
          </a:p>
        </p:txBody>
      </p:sp>
    </p:spTree>
    <p:extLst>
      <p:ext uri="{BB962C8B-B14F-4D97-AF65-F5344CB8AC3E}">
        <p14:creationId xmlns:p14="http://schemas.microsoft.com/office/powerpoint/2010/main" val="5683665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031"/>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defRPr>
                <a:solidFill>
                  <a:schemeClr val="tx1"/>
                </a:solidFill>
                <a:latin typeface="Calibri" panose="020F0502020204030204" pitchFamily="34" charset="0"/>
                <a:cs typeface="Arial" panose="020B0604020202020204" pitchFamily="34" charset="0"/>
              </a:defRPr>
            </a:lvl1pPr>
            <a:lvl2pPr marL="742950" indent="-285750" defTabSz="911225">
              <a:defRPr>
                <a:solidFill>
                  <a:schemeClr val="tx1"/>
                </a:solidFill>
                <a:latin typeface="Calibri" panose="020F0502020204030204" pitchFamily="34" charset="0"/>
                <a:cs typeface="Arial" panose="020B0604020202020204" pitchFamily="34" charset="0"/>
              </a:defRPr>
            </a:lvl2pPr>
            <a:lvl3pPr marL="1143000" indent="-228600" defTabSz="911225">
              <a:defRPr>
                <a:solidFill>
                  <a:schemeClr val="tx1"/>
                </a:solidFill>
                <a:latin typeface="Calibri" panose="020F0502020204030204" pitchFamily="34" charset="0"/>
                <a:cs typeface="Arial" panose="020B0604020202020204" pitchFamily="34" charset="0"/>
              </a:defRPr>
            </a:lvl3pPr>
            <a:lvl4pPr marL="1600200" indent="-228600" defTabSz="911225">
              <a:defRPr>
                <a:solidFill>
                  <a:schemeClr val="tx1"/>
                </a:solidFill>
                <a:latin typeface="Calibri" panose="020F0502020204030204" pitchFamily="34" charset="0"/>
                <a:cs typeface="Arial" panose="020B0604020202020204" pitchFamily="34" charset="0"/>
              </a:defRPr>
            </a:lvl4pPr>
            <a:lvl5pPr marL="2057400" indent="-228600" defTabSz="911225">
              <a:defRPr>
                <a:solidFill>
                  <a:schemeClr val="tx1"/>
                </a:solidFill>
                <a:latin typeface="Calibri" panose="020F0502020204030204" pitchFamily="34" charset="0"/>
                <a:cs typeface="Arial" panose="020B0604020202020204" pitchFamily="34" charset="0"/>
              </a:defRPr>
            </a:lvl5pPr>
            <a:lvl6pPr marL="2514600" indent="-228600" defTabSz="91122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91122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91122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91122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1DFC553A-0E2A-4F8B-A5D6-1FF6DDA999B4}" type="slidenum">
              <a:rPr lang="en-CA" altLang="en-US" smtClean="0"/>
              <a:pPr/>
              <a:t>4</a:t>
            </a:fld>
            <a:endParaRPr lang="en-CA" altLang="en-US"/>
          </a:p>
        </p:txBody>
      </p:sp>
      <p:sp>
        <p:nvSpPr>
          <p:cNvPr id="11267" name="Rectangle 2"/>
          <p:cNvSpPr>
            <a:spLocks noGrp="1" noRot="1" noChangeAspect="1" noChangeArrowheads="1" noTextEdit="1"/>
          </p:cNvSpPr>
          <p:nvPr>
            <p:ph type="sldImg"/>
          </p:nvPr>
        </p:nvSpPr>
        <p:spPr bwMode="auto">
          <a:xfrm>
            <a:off x="1243013" y="0"/>
            <a:ext cx="4297362" cy="3222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8" name="Rectangle 3"/>
          <p:cNvSpPr>
            <a:spLocks noGrp="1" noChangeArrowheads="1"/>
          </p:cNvSpPr>
          <p:nvPr>
            <p:ph type="body" idx="1"/>
          </p:nvPr>
        </p:nvSpPr>
        <p:spPr bwMode="auto">
          <a:xfrm>
            <a:off x="447675" y="3449638"/>
            <a:ext cx="6035675" cy="53959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EG" i="0" dirty="0"/>
              <a:t>إليكم شرائح غرف النقاش الجانبية لإجراء هذا التمرين.</a:t>
            </a:r>
            <a:r>
              <a:rPr lang="en-US" i="0" dirty="0"/>
              <a:t> </a:t>
            </a:r>
            <a:r>
              <a:rPr lang="ar-EG" i="0" dirty="0"/>
              <a:t>يُرجى إحضار المواد الخاصة بدورك - فهي مطبوعة باللون الذي يطابق لون العمود الذي تم إدراج اسمك فيه على الشريحة.</a:t>
            </a:r>
            <a:r>
              <a:rPr lang="en-US" i="0" dirty="0"/>
              <a:t> </a:t>
            </a:r>
            <a:r>
              <a:rPr lang="ar-EG" i="0" dirty="0"/>
              <a:t>ثم كوِّن مجموعة مع شريكيك، واستمتع بالتمرين!</a:t>
            </a:r>
            <a:r>
              <a:rPr lang="en-US" i="0" dirty="0"/>
              <a:t> </a:t>
            </a:r>
            <a:r>
              <a:rPr lang="ar-EG" i="0" dirty="0"/>
              <a:t>[يحصل الطلاب على المواد الخاصة بدورهم ويذهبون للتفاوض].</a:t>
            </a:r>
            <a:r>
              <a:rPr lang="en-US" i="0"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i="0" u="sng" dirty="0"/>
          </a:p>
          <a:p>
            <a:pPr marL="0" marR="0" lvl="0" indent="0" algn="r" defTabSz="914400" rtl="1" eaLnBrk="1" fontAlgn="auto" latinLnBrk="0" hangingPunct="1">
              <a:lnSpc>
                <a:spcPct val="100000"/>
              </a:lnSpc>
              <a:spcBef>
                <a:spcPts val="0"/>
              </a:spcBef>
              <a:spcAft>
                <a:spcPts val="0"/>
              </a:spcAft>
              <a:buClrTx/>
              <a:buSzTx/>
              <a:buFontTx/>
              <a:buNone/>
              <a:tabLst/>
              <a:defRPr/>
            </a:pPr>
            <a:r>
              <a:rPr lang="ar-EG" i="0" u="sng" dirty="0"/>
              <a:t>ملاحظة</a:t>
            </a:r>
            <a:r>
              <a:rPr lang="ar-EG" i="0" dirty="0"/>
              <a:t>:</a:t>
            </a:r>
            <a:r>
              <a:rPr lang="en-US" i="0" dirty="0"/>
              <a:t> </a:t>
            </a:r>
            <a:r>
              <a:rPr lang="ar-EG" i="0" dirty="0"/>
              <a:t>يستخدم هذا </a:t>
            </a:r>
            <a:r>
              <a:rPr lang="ar-EG" i="0" u="none" baseline="0" dirty="0"/>
              <a:t>القالب الخاص بشريحة تقسيم الطلاب إلى مجموعات ثنائية إذا وضع المُحاضر الطلاب في مجموعات تفاوض مسبقًا.</a:t>
            </a:r>
            <a:r>
              <a:rPr lang="en-US" i="0" u="none" baseline="0" dirty="0"/>
              <a:t> </a:t>
            </a:r>
            <a:r>
              <a:rPr lang="ar-EG" i="0" u="none" baseline="0" dirty="0"/>
              <a:t>تتم إضافة أسماء الطلاب الفردية في الأعمدة ذات الصلة </a:t>
            </a:r>
            <a:r>
              <a:rPr lang="ar-EG" sz="1200" b="0" i="0" u="none" strike="noStrike" dirty="0">
                <a:solidFill>
                  <a:srgbClr val="000000"/>
                </a:solidFill>
                <a:latin typeface="Cambria"/>
              </a:rPr>
              <a:t>.</a:t>
            </a:r>
            <a:r>
              <a:rPr lang="en-US" sz="1200" b="0" i="0" u="none" strike="noStrike" baseline="0" dirty="0">
                <a:solidFill>
                  <a:schemeClr val="tx1"/>
                </a:solidFill>
                <a:latin typeface="+mn-lt"/>
              </a:rPr>
              <a:t> </a:t>
            </a:r>
            <a:r>
              <a:rPr lang="ar-EG" i="0" u="none" dirty="0"/>
              <a:t>إذا </a:t>
            </a:r>
            <a:r>
              <a:rPr lang="ar-EG" i="0" u="none" baseline="0" dirty="0"/>
              <a:t>تم استخدام </a:t>
            </a:r>
            <a:r>
              <a:rPr lang="ar-EG" i="0" u="none" dirty="0"/>
              <a:t>هذه الشريحة،</a:t>
            </a:r>
            <a:r>
              <a:rPr lang="ar-EG" i="0" u="none" baseline="0" dirty="0"/>
              <a:t> فيجب أن يتطابق </a:t>
            </a:r>
            <a:r>
              <a:rPr lang="ar-EG" i="0" u="none" dirty="0"/>
              <a:t>لون </a:t>
            </a:r>
            <a:r>
              <a:rPr lang="ar-EG" i="0" dirty="0"/>
              <a:t>الخلفية الخاصة بكل دور في الشريحة أعلاه </a:t>
            </a:r>
            <a:r>
              <a:rPr lang="ar-EG" i="0" baseline="0" dirty="0"/>
              <a:t>مع لون المواد الخاصة بهذا الدور التي تم توزيعها على الطلاب</a:t>
            </a:r>
            <a:r>
              <a:rPr lang="ar-EG" sz="1200" b="0" i="0" u="none" strike="noStrike" dirty="0">
                <a:solidFill>
                  <a:srgbClr val="000000"/>
                </a:solidFill>
                <a:latin typeface="Cambria"/>
              </a:rPr>
              <a:t>، لتجنب الارتباك </a:t>
            </a:r>
            <a:r>
              <a:rPr lang="ar-EG" i="0" baseline="0" dirty="0"/>
              <a:t>. يشير العمود "الغرفة الجانبية" إلى "غرفة النقاش الجانبية" ولا ينطبق إلا إذا كان لدى المُحاضر غرف خاصة للطلاب للتفاوض فيها. يشير العمود "المجموعة" إلى رقم مجموعة التفاوض، بمعنى آخر: كل مجموعة من الطلاب الذين يتفاوضون معًا. </a:t>
            </a:r>
          </a:p>
          <a:p>
            <a:pPr eaLnBrk="1" hangingPunct="1"/>
            <a:endParaRPr lang="en-US" altLang="en-US" i="0" dirty="0">
              <a:latin typeface="Arial" panose="020B0604020202020204" pitchFamily="34" charset="0"/>
            </a:endParaRPr>
          </a:p>
          <a:p>
            <a:pPr marL="0" marR="0" lvl="0" indent="0" algn="r" defTabSz="914400" rtl="1" eaLnBrk="1" fontAlgn="auto" latinLnBrk="0" hangingPunct="1">
              <a:lnSpc>
                <a:spcPct val="100000"/>
              </a:lnSpc>
              <a:spcBef>
                <a:spcPts val="0"/>
              </a:spcBef>
              <a:spcAft>
                <a:spcPts val="0"/>
              </a:spcAft>
              <a:buClrTx/>
              <a:buSzTx/>
              <a:buFontTx/>
              <a:buNone/>
              <a:tabLst/>
              <a:defRPr/>
            </a:pPr>
            <a:r>
              <a:rPr lang="ar-EG" sz="1200" i="0" u="sng" baseline="0" dirty="0">
                <a:solidFill>
                  <a:schemeClr val="tx1"/>
                </a:solidFill>
                <a:latin typeface="+mn-lt"/>
                <a:ea typeface="+mn-ea"/>
                <a:cs typeface="+mn-cs"/>
              </a:rPr>
              <a:t>ملاحظة</a:t>
            </a:r>
            <a:r>
              <a:rPr lang="ar-EG" sz="1200" i="0" baseline="0" dirty="0">
                <a:solidFill>
                  <a:schemeClr val="tx1"/>
                </a:solidFill>
                <a:latin typeface="+mn-lt"/>
                <a:ea typeface="+mn-ea"/>
                <a:cs typeface="+mn-cs"/>
              </a:rPr>
              <a:t>:</a:t>
            </a:r>
            <a:r>
              <a:rPr lang="en-US" sz="1200" i="0" baseline="0" dirty="0">
                <a:solidFill>
                  <a:schemeClr val="tx1"/>
                </a:solidFill>
                <a:latin typeface="+mn-lt"/>
                <a:ea typeface="+mn-ea"/>
                <a:cs typeface="+mn-cs"/>
              </a:rPr>
              <a:t> </a:t>
            </a:r>
            <a:r>
              <a:rPr lang="ar-EG" sz="1200" i="0" baseline="0" dirty="0">
                <a:solidFill>
                  <a:schemeClr val="tx1"/>
                </a:solidFill>
                <a:latin typeface="+mn-lt"/>
                <a:ea typeface="+mn-ea"/>
                <a:cs typeface="+mn-cs"/>
              </a:rPr>
              <a:t>لكل مجموعة، يجب أن يكون هناك طالب واحد على الأقل في كل دور لهذه المفاوضات.</a:t>
            </a:r>
            <a:r>
              <a:rPr lang="en-US" sz="1200" i="0" baseline="0" dirty="0">
                <a:solidFill>
                  <a:schemeClr val="tx1"/>
                </a:solidFill>
                <a:latin typeface="+mn-lt"/>
                <a:ea typeface="+mn-ea"/>
                <a:cs typeface="+mn-cs"/>
              </a:rPr>
              <a:t> </a:t>
            </a:r>
            <a:r>
              <a:rPr lang="ar-EG" sz="1200" i="0" baseline="0" dirty="0">
                <a:solidFill>
                  <a:schemeClr val="tx1"/>
                </a:solidFill>
                <a:latin typeface="+mn-lt"/>
                <a:ea typeface="+mn-ea"/>
                <a:cs typeface="+mn-cs"/>
              </a:rPr>
              <a:t>لن تنجح عملية التفاوض بشكل صحيح إذا لم يكن لدى أي شخص دور واحد أو أكثر.</a:t>
            </a:r>
            <a:r>
              <a:rPr lang="en-US" sz="1200" i="0" baseline="0" dirty="0">
                <a:solidFill>
                  <a:schemeClr val="tx1"/>
                </a:solidFill>
                <a:latin typeface="+mn-lt"/>
                <a:ea typeface="+mn-ea"/>
                <a:cs typeface="+mn-cs"/>
              </a:rPr>
              <a:t> </a:t>
            </a:r>
            <a:r>
              <a:rPr lang="ar-EG" sz="1200" i="0" baseline="0" dirty="0">
                <a:solidFill>
                  <a:schemeClr val="tx1"/>
                </a:solidFill>
                <a:latin typeface="+mn-lt"/>
                <a:ea typeface="+mn-ea"/>
                <a:cs typeface="+mn-cs"/>
              </a:rPr>
              <a:t>إذا تعذر تقسيم الطلاب إلى مجموعات مكونة من 3 طلاب، فيمكن أن يشترك أكثر من طالب واحد في أداء دور واحد أو أكثر.</a:t>
            </a:r>
            <a:r>
              <a:rPr lang="en-US" sz="1200" i="0" baseline="0" dirty="0">
                <a:solidFill>
                  <a:schemeClr val="tx1"/>
                </a:solidFill>
                <a:latin typeface="+mn-lt"/>
                <a:ea typeface="+mn-ea"/>
                <a:cs typeface="+mn-cs"/>
              </a:rPr>
              <a:t> </a:t>
            </a:r>
          </a:p>
        </p:txBody>
      </p:sp>
    </p:spTree>
    <p:extLst>
      <p:ext uri="{BB962C8B-B14F-4D97-AF65-F5344CB8AC3E}">
        <p14:creationId xmlns:p14="http://schemas.microsoft.com/office/powerpoint/2010/main" val="3882811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EG" u="sng"/>
              <a:t>ملاحظة</a:t>
            </a:r>
            <a:r>
              <a:rPr lang="ar-EG"/>
              <a:t>:</a:t>
            </a:r>
            <a:r>
              <a:rPr lang="en-US"/>
              <a:t> </a:t>
            </a:r>
            <a:r>
              <a:rPr lang="ar-EG"/>
              <a:t>شريحة مؤقتة لتجنب عناصر الإتلاف</a:t>
            </a:r>
          </a:p>
        </p:txBody>
      </p:sp>
      <p:sp>
        <p:nvSpPr>
          <p:cNvPr id="4" name="Slide Number Placeholder 3"/>
          <p:cNvSpPr>
            <a:spLocks noGrp="1"/>
          </p:cNvSpPr>
          <p:nvPr>
            <p:ph type="sldNum" sz="quarter" idx="5"/>
          </p:nvPr>
        </p:nvSpPr>
        <p:spPr/>
        <p:txBody>
          <a:bodyPr/>
          <a:lstStyle/>
          <a:p>
            <a:fld id="{9BE1DD1D-0BD5-4E4F-ABDD-53ED947792F1}" type="slidenum">
              <a:rPr lang="en-US" smtClean="0"/>
              <a:t>5</a:t>
            </a:fld>
            <a:endParaRPr lang="en-US"/>
          </a:p>
        </p:txBody>
      </p:sp>
    </p:spTree>
    <p:extLst>
      <p:ext uri="{BB962C8B-B14F-4D97-AF65-F5344CB8AC3E}">
        <p14:creationId xmlns:p14="http://schemas.microsoft.com/office/powerpoint/2010/main" val="32849428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en-US" sz="1200" i="0" dirty="0"/>
              <a:t>[ </a:t>
            </a:r>
            <a:r>
              <a:rPr lang="ar-EG" sz="1200" i="0" dirty="0"/>
              <a:t>لقد عاد الطلاب </a:t>
            </a:r>
            <a:r>
              <a:rPr lang="ar-EG" sz="1200" i="0" baseline="0" dirty="0"/>
              <a:t>من مفاوضاتهم ].</a:t>
            </a:r>
            <a:r>
              <a:rPr lang="en-US" sz="1200" i="0" baseline="0" dirty="0"/>
              <a:t> </a:t>
            </a:r>
            <a:r>
              <a:rPr lang="ar-EG" i="0" dirty="0"/>
              <a:t>أهلًا بكم من جديد!</a:t>
            </a:r>
            <a:r>
              <a:rPr lang="en-US" i="0" dirty="0"/>
              <a:t> </a:t>
            </a:r>
            <a:r>
              <a:rPr lang="ar-EG" i="0" dirty="0"/>
              <a:t>أتمنى أن تكونوا قد استمتعتم بالأمر.</a:t>
            </a:r>
            <a:r>
              <a:rPr lang="en-US" i="0" dirty="0"/>
              <a:t> </a:t>
            </a:r>
            <a:r>
              <a:rPr lang="ar-EG" i="0" dirty="0"/>
              <a:t>سنستخلص الآن معلومات فيلم الأمير.</a:t>
            </a:r>
            <a:r>
              <a:rPr lang="en-US" i="0" dirty="0"/>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sz="1200" i="0" dirty="0"/>
          </a:p>
          <a:p>
            <a:pPr marL="0" marR="0" indent="0" algn="r" defTabSz="914400" rtl="1" eaLnBrk="1" fontAlgn="auto" latinLnBrk="0" hangingPunct="1">
              <a:lnSpc>
                <a:spcPct val="100000"/>
              </a:lnSpc>
              <a:spcBef>
                <a:spcPts val="0"/>
              </a:spcBef>
              <a:spcAft>
                <a:spcPts val="0"/>
              </a:spcAft>
              <a:buClrTx/>
              <a:buSzTx/>
              <a:buFontTx/>
              <a:buNone/>
              <a:tabLst/>
              <a:defRPr/>
            </a:pPr>
            <a:r>
              <a:rPr lang="ar-EG" sz="1200" i="0" dirty="0"/>
              <a:t>يُرجى تخصيص 3 دقائق وتشارك مع الشخص الجالس بجانبك،</a:t>
            </a:r>
            <a:r>
              <a:rPr lang="ar-EG" sz="1200" i="0" baseline="0" dirty="0"/>
              <a:t> الذي </a:t>
            </a:r>
            <a:r>
              <a:rPr lang="ar-EG" sz="1200" i="0" dirty="0"/>
              <a:t>ليس بالضرورة</a:t>
            </a:r>
            <a:r>
              <a:rPr lang="ar-EG" sz="1200" i="0" baseline="0" dirty="0"/>
              <a:t> أن يكون شريكك في التفاوض.</a:t>
            </a:r>
            <a:r>
              <a:rPr lang="en-US" sz="1200" i="0" dirty="0"/>
              <a:t> </a:t>
            </a:r>
            <a:r>
              <a:rPr lang="ar-EG" sz="1200" i="0" dirty="0"/>
              <a:t>شيء واحد قام به المفاوضون الآخرون </a:t>
            </a:r>
            <a:r>
              <a:rPr lang="ar-EG" sz="1200" i="0" baseline="0" dirty="0"/>
              <a:t>بشكل جيد في فيلم الأمير، وشيء واحد كان بإمكانك القيام به بشكل أفضل.</a:t>
            </a:r>
            <a:r>
              <a:rPr lang="en-US" sz="1200" i="0" baseline="0" dirty="0"/>
              <a:t> </a:t>
            </a:r>
            <a:r>
              <a:rPr lang="ar-EG" sz="1200" i="0" baseline="0" dirty="0"/>
              <a:t>[يتناقش الطلاب].</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sz="1200" i="0" baseline="0" dirty="0"/>
          </a:p>
          <a:p>
            <a:r>
              <a:rPr lang="ar-EG" b="0" i="0" dirty="0"/>
              <a:t>مصدر الصورة (مصدر مفتوح)</a:t>
            </a:r>
          </a:p>
          <a:p>
            <a:r>
              <a:rPr lang="en-US" b="0" i="0" dirty="0"/>
              <a:t>https://pixabay.com/illustrations/king-lady-runner-tower-horse-1716907/</a:t>
            </a:r>
          </a:p>
          <a:p>
            <a:pPr marL="0" marR="0" indent="0" algn="r" defTabSz="914400" rtl="1" eaLnBrk="1" fontAlgn="auto" latinLnBrk="0" hangingPunct="1">
              <a:lnSpc>
                <a:spcPct val="100000"/>
              </a:lnSpc>
              <a:spcBef>
                <a:spcPts val="0"/>
              </a:spcBef>
              <a:spcAft>
                <a:spcPts val="0"/>
              </a:spcAft>
              <a:buClrTx/>
              <a:buSzTx/>
              <a:buFontTx/>
              <a:buNone/>
              <a:tabLst/>
              <a:defRPr/>
            </a:pPr>
            <a:r>
              <a:rPr lang="en-US" sz="1200" i="0" baseline="0" dirty="0"/>
              <a:t> </a:t>
            </a:r>
          </a:p>
        </p:txBody>
      </p:sp>
      <p:sp>
        <p:nvSpPr>
          <p:cNvPr id="4" name="Slide Number Placeholder 3"/>
          <p:cNvSpPr>
            <a:spLocks noGrp="1"/>
          </p:cNvSpPr>
          <p:nvPr>
            <p:ph type="sldNum" sz="quarter" idx="10"/>
          </p:nvPr>
        </p:nvSpPr>
        <p:spPr/>
        <p:txBody>
          <a:bodyPr/>
          <a:lstStyle/>
          <a:p>
            <a:fld id="{9BE1DD1D-0BD5-4E4F-ABDD-53ED947792F1}" type="slidenum">
              <a:rPr lang="en-US" smtClean="0"/>
              <a:t>6</a:t>
            </a:fld>
            <a:endParaRPr lang="en-US"/>
          </a:p>
        </p:txBody>
      </p:sp>
    </p:spTree>
    <p:extLst>
      <p:ext uri="{BB962C8B-B14F-4D97-AF65-F5344CB8AC3E}">
        <p14:creationId xmlns:p14="http://schemas.microsoft.com/office/powerpoint/2010/main" val="1556307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EG" i="0" dirty="0"/>
              <a:t>سنتناول الآن بإيجاز </a:t>
            </a:r>
            <a:r>
              <a:rPr lang="ar-EG" i="0" u="none" dirty="0"/>
              <a:t>موضوع </a:t>
            </a:r>
            <a:r>
              <a:rPr lang="ar-EG" i="0" u="none" baseline="0" dirty="0"/>
              <a:t>المفاوضات متعددة الأطراف، وهي الحالات التي يوجد فيها أكثر من طرفين لهما أدوار ومصالح مختلفة</a:t>
            </a:r>
            <a:r>
              <a:rPr lang="ar-EG" i="0" baseline="0" dirty="0"/>
              <a:t>.</a:t>
            </a:r>
            <a:r>
              <a:rPr lang="en-US" i="0" baseline="0" dirty="0"/>
              <a:t> </a:t>
            </a:r>
            <a:r>
              <a:rPr lang="ar-EG" sz="1200" b="0" i="0" baseline="0" dirty="0">
                <a:solidFill>
                  <a:schemeClr val="tx1"/>
                </a:solidFill>
                <a:latin typeface="+mn-lt"/>
                <a:ea typeface="+mn-ea"/>
                <a:cs typeface="+mn-cs"/>
              </a:rPr>
              <a:t>هل اختلف شعورك عند التفاوض مع ثلاثة أطراف؟ [يشارك الطلاب تجاربهم].</a:t>
            </a:r>
          </a:p>
          <a:p>
            <a:r>
              <a:rPr lang="en-US" sz="1200" b="0" i="0" baseline="0" dirty="0">
                <a:solidFill>
                  <a:schemeClr val="tx1"/>
                </a:solidFill>
                <a:latin typeface="+mn-lt"/>
                <a:ea typeface="+mn-ea"/>
                <a:cs typeface="+mn-cs"/>
              </a:rPr>
              <a:t> </a:t>
            </a:r>
          </a:p>
          <a:p>
            <a:r>
              <a:rPr lang="ar-EG" b="0" i="0" dirty="0"/>
              <a:t>مصدر الصورة (مصدر مفتوح)</a:t>
            </a:r>
          </a:p>
          <a:p>
            <a:r>
              <a:rPr lang="en-US" b="0" i="0" dirty="0"/>
              <a:t>https://pixabay.com/illustrations/king-lady-runner-tower-horse-1716907</a:t>
            </a:r>
            <a:r>
              <a:rPr lang="en-US" b="1" i="0" dirty="0"/>
              <a:t>/</a:t>
            </a:r>
          </a:p>
          <a:p>
            <a:endParaRPr lang="en-US" i="0" baseline="0" dirty="0"/>
          </a:p>
        </p:txBody>
      </p:sp>
      <p:sp>
        <p:nvSpPr>
          <p:cNvPr id="4" name="Slide Number Placeholder 3"/>
          <p:cNvSpPr>
            <a:spLocks noGrp="1"/>
          </p:cNvSpPr>
          <p:nvPr>
            <p:ph type="sldNum" sz="quarter" idx="10"/>
          </p:nvPr>
        </p:nvSpPr>
        <p:spPr/>
        <p:txBody>
          <a:bodyPr/>
          <a:lstStyle/>
          <a:p>
            <a:fld id="{9BE1DD1D-0BD5-4E4F-ABDD-53ED947792F1}" type="slidenum">
              <a:rPr lang="en-US" smtClean="0"/>
              <a:t>7</a:t>
            </a:fld>
            <a:endParaRPr lang="en-US"/>
          </a:p>
        </p:txBody>
      </p:sp>
    </p:spTree>
    <p:extLst>
      <p:ext uri="{BB962C8B-B14F-4D97-AF65-F5344CB8AC3E}">
        <p14:creationId xmlns:p14="http://schemas.microsoft.com/office/powerpoint/2010/main" val="35604318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EG" sz="1200" i="0" dirty="0">
                <a:solidFill>
                  <a:schemeClr val="tx1"/>
                </a:solidFill>
                <a:latin typeface="+mn-lt"/>
                <a:ea typeface="+mn-ea"/>
                <a:cs typeface="+mn-cs"/>
              </a:rPr>
              <a:t>إن إضافة طرف ثالث إلى المفاوضات هي إضافة هندسية للتعقيد، وليست زيادة متماثلة.</a:t>
            </a:r>
            <a:r>
              <a:rPr lang="en-US" sz="1200" i="0" dirty="0">
                <a:solidFill>
                  <a:schemeClr val="tx1"/>
                </a:solidFill>
                <a:latin typeface="+mn-lt"/>
                <a:ea typeface="+mn-ea"/>
                <a:cs typeface="+mn-cs"/>
              </a:rPr>
              <a:t> </a:t>
            </a:r>
            <a:r>
              <a:rPr lang="ar-EG" sz="1200" i="0" dirty="0">
                <a:solidFill>
                  <a:schemeClr val="tx1"/>
                </a:solidFill>
                <a:latin typeface="+mn-lt"/>
                <a:ea typeface="+mn-ea"/>
                <a:cs typeface="+mn-cs"/>
              </a:rPr>
              <a:t>لذا فإن إضافة طرف ثالث إلى </a:t>
            </a:r>
            <a:r>
              <a:rPr lang="ar-EG" sz="1200" i="0" baseline="0" dirty="0">
                <a:solidFill>
                  <a:schemeClr val="tx1"/>
                </a:solidFill>
                <a:latin typeface="+mn-lt"/>
                <a:ea typeface="+mn-ea"/>
                <a:cs typeface="+mn-cs"/>
              </a:rPr>
              <a:t>مفاوضات بين طرفين لا تزيد من التعقيد والصعوبة بنسبة 50%، بل تزيدها بنسبة أكبر </a:t>
            </a:r>
            <a:r>
              <a:rPr lang="ar-EG" sz="1200" i="0" baseline="0" dirty="0" err="1">
                <a:solidFill>
                  <a:schemeClr val="tx1"/>
                </a:solidFill>
                <a:latin typeface="+mn-lt"/>
                <a:ea typeface="+mn-ea"/>
                <a:cs typeface="+mn-cs"/>
              </a:rPr>
              <a:t>بكثير.لماذا</a:t>
            </a:r>
            <a:r>
              <a:rPr lang="ar-EG" sz="1200" i="0" baseline="0" dirty="0">
                <a:solidFill>
                  <a:schemeClr val="tx1"/>
                </a:solidFill>
                <a:latin typeface="+mn-lt"/>
                <a:ea typeface="+mn-ea"/>
                <a:cs typeface="+mn-cs"/>
              </a:rPr>
              <a:t>؟ [يجيب الطلاب].</a:t>
            </a:r>
          </a:p>
          <a:p>
            <a:endParaRPr lang="en-US" i="0" dirty="0"/>
          </a:p>
          <a:p>
            <a:r>
              <a:rPr lang="ar-EG" b="0" i="0" dirty="0"/>
              <a:t>مصدر الصورة (مصدر مفتوح)</a:t>
            </a:r>
          </a:p>
          <a:p>
            <a:r>
              <a:rPr lang="en-US" i="0" dirty="0"/>
              <a:t>https://pixabay.com/en/king-lady-runners-tower-horse-1716907/</a:t>
            </a:r>
          </a:p>
        </p:txBody>
      </p:sp>
      <p:sp>
        <p:nvSpPr>
          <p:cNvPr id="4" name="Slide Number Placeholder 3"/>
          <p:cNvSpPr>
            <a:spLocks noGrp="1"/>
          </p:cNvSpPr>
          <p:nvPr>
            <p:ph type="sldNum" sz="quarter" idx="10"/>
          </p:nvPr>
        </p:nvSpPr>
        <p:spPr/>
        <p:txBody>
          <a:bodyPr/>
          <a:lstStyle/>
          <a:p>
            <a:fld id="{9BE1DD1D-0BD5-4E4F-ABDD-53ED947792F1}" type="slidenum">
              <a:rPr lang="en-US" smtClean="0"/>
              <a:t>8</a:t>
            </a:fld>
            <a:endParaRPr lang="en-US"/>
          </a:p>
        </p:txBody>
      </p:sp>
    </p:spTree>
    <p:extLst>
      <p:ext uri="{BB962C8B-B14F-4D97-AF65-F5344CB8AC3E}">
        <p14:creationId xmlns:p14="http://schemas.microsoft.com/office/powerpoint/2010/main" val="8516501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EG" sz="2400" i="0" dirty="0"/>
              <a:t>إن أفضل بديل لاتفاقية تفاوضية </a:t>
            </a:r>
            <a:r>
              <a:rPr lang="en-US" sz="2400" i="0" dirty="0"/>
              <a:t>BATNA</a:t>
            </a:r>
            <a:r>
              <a:rPr lang="ar-EG" sz="2400" i="0" dirty="0"/>
              <a:t> هو البديل الأفضل للاتفاق التفاوضي، وهو عامل مهم في جميع المفاوضات. كيف تختلف البدائل في المواقف متعددة الأطراف؟ </a:t>
            </a:r>
            <a:r>
              <a:rPr lang="ar-EG" sz="1200" i="0" dirty="0"/>
              <a:t>[يجيب الطلاب]. </a:t>
            </a:r>
          </a:p>
        </p:txBody>
      </p:sp>
      <p:sp>
        <p:nvSpPr>
          <p:cNvPr id="4" name="Slide Number Placeholder 3"/>
          <p:cNvSpPr>
            <a:spLocks noGrp="1"/>
          </p:cNvSpPr>
          <p:nvPr>
            <p:ph type="sldNum" sz="quarter" idx="10"/>
          </p:nvPr>
        </p:nvSpPr>
        <p:spPr/>
        <p:txBody>
          <a:bodyPr/>
          <a:lstStyle/>
          <a:p>
            <a:fld id="{9BE1DD1D-0BD5-4E4F-ABDD-53ED947792F1}" type="slidenum">
              <a:rPr lang="en-US" smtClean="0"/>
              <a:t>9</a:t>
            </a:fld>
            <a:endParaRPr lang="en-US"/>
          </a:p>
        </p:txBody>
      </p:sp>
    </p:spTree>
    <p:extLst>
      <p:ext uri="{BB962C8B-B14F-4D97-AF65-F5344CB8AC3E}">
        <p14:creationId xmlns:p14="http://schemas.microsoft.com/office/powerpoint/2010/main" val="25822044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3992D32-A709-47DC-8A50-FC85535ECA5F}" type="datetimeFigureOut">
              <a:rPr lang="en-US" smtClean="0"/>
              <a:t>11/22/2024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988FCD-3837-449C-869C-8E617DE98A25}" type="slidenum">
              <a:rPr lang="en-US" smtClean="0"/>
              <a:t>‹#›</a:t>
            </a:fld>
            <a:endParaRPr lang="en-US"/>
          </a:p>
        </p:txBody>
      </p:sp>
    </p:spTree>
    <p:extLst>
      <p:ext uri="{BB962C8B-B14F-4D97-AF65-F5344CB8AC3E}">
        <p14:creationId xmlns:p14="http://schemas.microsoft.com/office/powerpoint/2010/main" val="40247965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3992D32-A709-47DC-8A50-FC85535ECA5F}" type="datetimeFigureOut">
              <a:rPr lang="en-US" smtClean="0"/>
              <a:t>11/22/2024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988FCD-3837-449C-869C-8E617DE98A25}" type="slidenum">
              <a:rPr lang="en-US" smtClean="0"/>
              <a:t>‹#›</a:t>
            </a:fld>
            <a:endParaRPr lang="en-US"/>
          </a:p>
        </p:txBody>
      </p:sp>
    </p:spTree>
    <p:extLst>
      <p:ext uri="{BB962C8B-B14F-4D97-AF65-F5344CB8AC3E}">
        <p14:creationId xmlns:p14="http://schemas.microsoft.com/office/powerpoint/2010/main" val="19083034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3992D32-A709-47DC-8A50-FC85535ECA5F}" type="datetimeFigureOut">
              <a:rPr lang="en-US" smtClean="0"/>
              <a:t>11/22/2024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988FCD-3837-449C-869C-8E617DE98A25}" type="slidenum">
              <a:rPr lang="en-US" smtClean="0"/>
              <a:t>‹#›</a:t>
            </a:fld>
            <a:endParaRPr lang="en-US"/>
          </a:p>
        </p:txBody>
      </p:sp>
    </p:spTree>
    <p:extLst>
      <p:ext uri="{BB962C8B-B14F-4D97-AF65-F5344CB8AC3E}">
        <p14:creationId xmlns:p14="http://schemas.microsoft.com/office/powerpoint/2010/main" val="20817126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838200" y="228600"/>
            <a:ext cx="7194550" cy="990600"/>
          </a:xfrm>
          <a:prstGeom prst="rect">
            <a:avLst/>
          </a:prstGeom>
        </p:spPr>
        <p:txBody>
          <a:bodyPr/>
          <a:lstStyle/>
          <a:p>
            <a:r>
              <a:rPr lang="en-US"/>
              <a:t>Click to edit Master title style</a:t>
            </a:r>
          </a:p>
        </p:txBody>
      </p:sp>
      <p:sp>
        <p:nvSpPr>
          <p:cNvPr id="3" name="Table Placeholder 2"/>
          <p:cNvSpPr>
            <a:spLocks noGrp="1"/>
          </p:cNvSpPr>
          <p:nvPr>
            <p:ph type="tbl" idx="1"/>
          </p:nvPr>
        </p:nvSpPr>
        <p:spPr>
          <a:xfrm>
            <a:off x="914400" y="1752600"/>
            <a:ext cx="8229600" cy="4648200"/>
          </a:xfrm>
          <a:prstGeom prst="rect">
            <a:avLst/>
          </a:prstGeom>
        </p:spPr>
        <p:txBody>
          <a:bodyPr/>
          <a:lstStyle/>
          <a:p>
            <a:pPr lvl="0"/>
            <a:endParaRPr lang="en-US" noProof="0"/>
          </a:p>
        </p:txBody>
      </p:sp>
    </p:spTree>
    <p:extLst>
      <p:ext uri="{BB962C8B-B14F-4D97-AF65-F5344CB8AC3E}">
        <p14:creationId xmlns:p14="http://schemas.microsoft.com/office/powerpoint/2010/main" val="31159394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4" name="Title Placeholder 4">
            <a:extLst>
              <a:ext uri="{FF2B5EF4-FFF2-40B4-BE49-F238E27FC236}">
                <a16:creationId xmlns:a16="http://schemas.microsoft.com/office/drawing/2014/main" id="{C2A2F298-39D2-753E-8FFC-B46E3365CED3}"/>
              </a:ext>
            </a:extLst>
          </p:cNvPr>
          <p:cNvSpPr>
            <a:spLocks noGrp="1"/>
          </p:cNvSpPr>
          <p:nvPr>
            <p:ph type="title"/>
          </p:nvPr>
        </p:nvSpPr>
        <p:spPr>
          <a:xfrm>
            <a:off x="262294" y="2516451"/>
            <a:ext cx="7886700" cy="1325563"/>
          </a:xfrm>
          <a:prstGeom prst="rect">
            <a:avLst/>
          </a:prstGeom>
        </p:spPr>
        <p:txBody>
          <a:bodyPr vert="horz" lIns="91440" tIns="45720" rIns="91440" bIns="45720" rtlCol="0" anchor="ctr">
            <a:normAutofit/>
          </a:bodyPr>
          <a:lstStyle/>
          <a:p>
            <a:r>
              <a:rPr lang="en-US" dirty="0"/>
              <a:t>Click to edit Master title style</a:t>
            </a:r>
            <a:endParaRPr lang="fr-FR" dirty="0"/>
          </a:p>
        </p:txBody>
      </p:sp>
    </p:spTree>
    <p:extLst>
      <p:ext uri="{BB962C8B-B14F-4D97-AF65-F5344CB8AC3E}">
        <p14:creationId xmlns:p14="http://schemas.microsoft.com/office/powerpoint/2010/main" val="9884962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3992D32-A709-47DC-8A50-FC85535ECA5F}" type="datetimeFigureOut">
              <a:rPr lang="en-US" smtClean="0"/>
              <a:t>11/22/2024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988FCD-3837-449C-869C-8E617DE98A25}" type="slidenum">
              <a:rPr lang="en-US" smtClean="0"/>
              <a:t>‹#›</a:t>
            </a:fld>
            <a:endParaRPr lang="en-US"/>
          </a:p>
        </p:txBody>
      </p:sp>
    </p:spTree>
    <p:extLst>
      <p:ext uri="{BB962C8B-B14F-4D97-AF65-F5344CB8AC3E}">
        <p14:creationId xmlns:p14="http://schemas.microsoft.com/office/powerpoint/2010/main" val="2721097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3992D32-A709-47DC-8A50-FC85535ECA5F}" type="datetimeFigureOut">
              <a:rPr lang="en-US" smtClean="0"/>
              <a:t>11/22/2024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988FCD-3837-449C-869C-8E617DE98A25}" type="slidenum">
              <a:rPr lang="en-US" smtClean="0"/>
              <a:t>‹#›</a:t>
            </a:fld>
            <a:endParaRPr lang="en-US"/>
          </a:p>
        </p:txBody>
      </p:sp>
    </p:spTree>
    <p:extLst>
      <p:ext uri="{BB962C8B-B14F-4D97-AF65-F5344CB8AC3E}">
        <p14:creationId xmlns:p14="http://schemas.microsoft.com/office/powerpoint/2010/main" val="9516906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3992D32-A709-47DC-8A50-FC85535ECA5F}" type="datetimeFigureOut">
              <a:rPr lang="en-US" smtClean="0"/>
              <a:t>11/22/2024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988FCD-3837-449C-869C-8E617DE98A25}" type="slidenum">
              <a:rPr lang="en-US" smtClean="0"/>
              <a:t>‹#›</a:t>
            </a:fld>
            <a:endParaRPr lang="en-US"/>
          </a:p>
        </p:txBody>
      </p:sp>
    </p:spTree>
    <p:extLst>
      <p:ext uri="{BB962C8B-B14F-4D97-AF65-F5344CB8AC3E}">
        <p14:creationId xmlns:p14="http://schemas.microsoft.com/office/powerpoint/2010/main" val="42312243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3992D32-A709-47DC-8A50-FC85535ECA5F}" type="datetimeFigureOut">
              <a:rPr lang="en-US" smtClean="0"/>
              <a:t>11/22/2024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4988FCD-3837-449C-869C-8E617DE98A25}" type="slidenum">
              <a:rPr lang="en-US" smtClean="0"/>
              <a:t>‹#›</a:t>
            </a:fld>
            <a:endParaRPr lang="en-US"/>
          </a:p>
        </p:txBody>
      </p:sp>
    </p:spTree>
    <p:extLst>
      <p:ext uri="{BB962C8B-B14F-4D97-AF65-F5344CB8AC3E}">
        <p14:creationId xmlns:p14="http://schemas.microsoft.com/office/powerpoint/2010/main" val="19832082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3992D32-A709-47DC-8A50-FC85535ECA5F}" type="datetimeFigureOut">
              <a:rPr lang="en-US" smtClean="0"/>
              <a:t>11/22/2024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4988FCD-3837-449C-869C-8E617DE98A25}" type="slidenum">
              <a:rPr lang="en-US" smtClean="0"/>
              <a:t>‹#›</a:t>
            </a:fld>
            <a:endParaRPr lang="en-US"/>
          </a:p>
        </p:txBody>
      </p:sp>
    </p:spTree>
    <p:extLst>
      <p:ext uri="{BB962C8B-B14F-4D97-AF65-F5344CB8AC3E}">
        <p14:creationId xmlns:p14="http://schemas.microsoft.com/office/powerpoint/2010/main" val="30236114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992D32-A709-47DC-8A50-FC85535ECA5F}" type="datetimeFigureOut">
              <a:rPr lang="en-US" smtClean="0"/>
              <a:t>11/22/2024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4988FCD-3837-449C-869C-8E617DE98A25}" type="slidenum">
              <a:rPr lang="en-US" smtClean="0"/>
              <a:t>‹#›</a:t>
            </a:fld>
            <a:endParaRPr lang="en-US"/>
          </a:p>
        </p:txBody>
      </p:sp>
    </p:spTree>
    <p:extLst>
      <p:ext uri="{BB962C8B-B14F-4D97-AF65-F5344CB8AC3E}">
        <p14:creationId xmlns:p14="http://schemas.microsoft.com/office/powerpoint/2010/main" val="16210191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3992D32-A709-47DC-8A50-FC85535ECA5F}" type="datetimeFigureOut">
              <a:rPr lang="en-US" smtClean="0"/>
              <a:t>11/22/2024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988FCD-3837-449C-869C-8E617DE98A25}" type="slidenum">
              <a:rPr lang="en-US" smtClean="0"/>
              <a:t>‹#›</a:t>
            </a:fld>
            <a:endParaRPr lang="en-US"/>
          </a:p>
        </p:txBody>
      </p:sp>
    </p:spTree>
    <p:extLst>
      <p:ext uri="{BB962C8B-B14F-4D97-AF65-F5344CB8AC3E}">
        <p14:creationId xmlns:p14="http://schemas.microsoft.com/office/powerpoint/2010/main" val="18018850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3992D32-A709-47DC-8A50-FC85535ECA5F}" type="datetimeFigureOut">
              <a:rPr lang="en-US" smtClean="0"/>
              <a:t>11/22/2024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988FCD-3837-449C-869C-8E617DE98A25}" type="slidenum">
              <a:rPr lang="en-US" smtClean="0"/>
              <a:t>‹#›</a:t>
            </a:fld>
            <a:endParaRPr lang="en-US"/>
          </a:p>
        </p:txBody>
      </p:sp>
    </p:spTree>
    <p:extLst>
      <p:ext uri="{BB962C8B-B14F-4D97-AF65-F5344CB8AC3E}">
        <p14:creationId xmlns:p14="http://schemas.microsoft.com/office/powerpoint/2010/main" val="8658058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992D32-A709-47DC-8A50-FC85535ECA5F}" type="datetimeFigureOut">
              <a:rPr lang="en-US" smtClean="0"/>
              <a:t>11/22/2024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988FCD-3837-449C-869C-8E617DE98A25}" type="slidenum">
              <a:rPr lang="en-US" smtClean="0"/>
              <a:t>‹#›</a:t>
            </a:fld>
            <a:endParaRPr lang="en-US"/>
          </a:p>
        </p:txBody>
      </p:sp>
    </p:spTree>
    <p:extLst>
      <p:ext uri="{BB962C8B-B14F-4D97-AF65-F5344CB8AC3E}">
        <p14:creationId xmlns:p14="http://schemas.microsoft.com/office/powerpoint/2010/main" val="35123450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Zone de texte 5">
            <a:extLst>
              <a:ext uri="{FF2B5EF4-FFF2-40B4-BE49-F238E27FC236}">
                <a16:creationId xmlns:a16="http://schemas.microsoft.com/office/drawing/2014/main" id="{CEE01135-CA2C-3E73-E6B2-DE4C1B8B786B}"/>
              </a:ext>
            </a:extLst>
          </p:cNvPr>
          <p:cNvSpPr txBox="1"/>
          <p:nvPr userDrawn="1"/>
        </p:nvSpPr>
        <p:spPr>
          <a:xfrm>
            <a:off x="7254000" y="1618875"/>
            <a:ext cx="1890000" cy="360000"/>
          </a:xfrm>
          <a:prstGeom prst="rect">
            <a:avLst/>
          </a:prstGeom>
          <a:solidFill>
            <a:srgbClr val="1F7DBC"/>
          </a:solidFill>
          <a:ln w="6350">
            <a:noFill/>
          </a:ln>
        </p:spPr>
        <p:txBody>
          <a:bodyPr rot="0" spcFirstLastPara="0" vert="horz" wrap="square" lIns="68580" tIns="34290" rIns="68580" bIns="34290" numCol="1" spcCol="0" rtlCol="0" fromWordArt="0" anchor="ctr" anchorCtr="0" forceAA="0" compatLnSpc="1">
            <a:prstTxWarp prst="textNoShape">
              <a:avLst/>
            </a:prstTxWarp>
            <a:noAutofit/>
          </a:bodyPr>
          <a:lstStyle/>
          <a:p>
            <a:r>
              <a:rPr lang="fr-FR" sz="1350" b="1" dirty="0">
                <a:solidFill>
                  <a:srgbClr val="FFFFFF"/>
                </a:solidFill>
                <a:effectLst/>
                <a:latin typeface="Arial" panose="020B0604020202020204" pitchFamily="34" charset="0"/>
                <a:ea typeface="Roboto Medium" panose="02000000000000000000" pitchFamily="2" charset="0"/>
                <a:cs typeface="Arial" panose="020B0604020202020204" pitchFamily="34" charset="0"/>
              </a:rPr>
              <a:t>Slides</a:t>
            </a:r>
            <a:endParaRPr lang="fr-FR" sz="1350" b="1" dirty="0">
              <a:effectLst/>
              <a:latin typeface="Arial" panose="020B0604020202020204" pitchFamily="34" charset="0"/>
              <a:ea typeface="Roboto Medium" panose="02000000000000000000" pitchFamily="2" charset="0"/>
              <a:cs typeface="Arial" panose="020B0604020202020204" pitchFamily="34" charset="0"/>
            </a:endParaRPr>
          </a:p>
        </p:txBody>
      </p:sp>
      <p:sp>
        <p:nvSpPr>
          <p:cNvPr id="5" name="Title Placeholder 4">
            <a:extLst>
              <a:ext uri="{FF2B5EF4-FFF2-40B4-BE49-F238E27FC236}">
                <a16:creationId xmlns:a16="http://schemas.microsoft.com/office/drawing/2014/main" id="{02BE9ADE-48F4-87E1-87C4-37F2B59229D0}"/>
              </a:ext>
            </a:extLst>
          </p:cNvPr>
          <p:cNvSpPr>
            <a:spLocks noGrp="1"/>
          </p:cNvSpPr>
          <p:nvPr>
            <p:ph type="title"/>
          </p:nvPr>
        </p:nvSpPr>
        <p:spPr>
          <a:xfrm>
            <a:off x="262294" y="2516451"/>
            <a:ext cx="7886700" cy="1325563"/>
          </a:xfrm>
          <a:prstGeom prst="rect">
            <a:avLst/>
          </a:prstGeom>
        </p:spPr>
        <p:txBody>
          <a:bodyPr vert="horz" lIns="91440" tIns="45720" rIns="91440" bIns="45720" rtlCol="0" anchor="ctr">
            <a:normAutofit/>
          </a:bodyPr>
          <a:lstStyle/>
          <a:p>
            <a:r>
              <a:rPr lang="en-US" dirty="0"/>
              <a:t>Click to edit Master title style</a:t>
            </a:r>
            <a:endParaRPr lang="fr-FR" dirty="0"/>
          </a:p>
        </p:txBody>
      </p:sp>
      <p:pic>
        <p:nvPicPr>
          <p:cNvPr id="2" name="Picture 1" descr="A black background with green text&#10;&#10;Description automatically generated">
            <a:extLst>
              <a:ext uri="{FF2B5EF4-FFF2-40B4-BE49-F238E27FC236}">
                <a16:creationId xmlns:a16="http://schemas.microsoft.com/office/drawing/2014/main" id="{EB1AC81B-FB90-19B9-E762-95098AA2565B}"/>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57200" y="457200"/>
            <a:ext cx="3525520" cy="827405"/>
          </a:xfrm>
          <a:prstGeom prst="rect">
            <a:avLst/>
          </a:prstGeom>
          <a:noFill/>
          <a:ln>
            <a:noFill/>
          </a:ln>
        </p:spPr>
      </p:pic>
    </p:spTree>
    <p:extLst>
      <p:ext uri="{BB962C8B-B14F-4D97-AF65-F5344CB8AC3E}">
        <p14:creationId xmlns:p14="http://schemas.microsoft.com/office/powerpoint/2010/main" val="40500578"/>
      </p:ext>
    </p:extLst>
  </p:cSld>
  <p:clrMap bg1="lt1" tx1="dk1" bg2="lt2" tx2="dk2" accent1="accent1" accent2="accent2" accent3="accent3" accent4="accent4" accent5="accent5" accent6="accent6" hlink="hlink" folHlink="folHlink"/>
  <p:sldLayoutIdLst>
    <p:sldLayoutId id="2147483662" r:id="rId1"/>
  </p:sldLayoutIdLst>
  <p:txStyles>
    <p:titleStyle>
      <a:lvl1pPr algn="r" defTabSz="914400" rtl="1" eaLnBrk="1" latinLnBrk="0" hangingPunct="1">
        <a:lnSpc>
          <a:spcPct val="90000"/>
        </a:lnSpc>
        <a:spcBef>
          <a:spcPct val="0"/>
        </a:spcBef>
        <a:buNone/>
        <a:defRPr sz="2400" b="1" kern="1200">
          <a:solidFill>
            <a:srgbClr val="00684B"/>
          </a:solidFill>
          <a:latin typeface="Roboto Slab" pitchFamily="2" charset="0"/>
          <a:ea typeface="Roboto Slab" pitchFamily="2" charset="0"/>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publishing.insead.edu/" TargetMode="External"/><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2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2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3.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ubtitle 2">
            <a:extLst>
              <a:ext uri="{FF2B5EF4-FFF2-40B4-BE49-F238E27FC236}">
                <a16:creationId xmlns:a16="http://schemas.microsoft.com/office/drawing/2014/main" id="{A91B3043-78BA-5414-CFC1-EA8E3DBC9B0D}"/>
              </a:ext>
            </a:extLst>
          </p:cNvPr>
          <p:cNvSpPr txBox="1">
            <a:spLocks/>
          </p:cNvSpPr>
          <p:nvPr/>
        </p:nvSpPr>
        <p:spPr>
          <a:xfrm>
            <a:off x="334090" y="3029818"/>
            <a:ext cx="8315057" cy="362819"/>
          </a:xfrm>
          <a:prstGeom prst="rect">
            <a:avLst/>
          </a:prstGeom>
        </p:spPr>
        <p:txBody>
          <a:bodyPr vert="horz" lIns="0" tIns="0" rIns="0" bIns="0" rtlCol="0" anchor="t" anchorCtr="0">
            <a:noAutofit/>
          </a:bodyPr>
          <a:lstStyle>
            <a:lvl1pPr marL="0" indent="0" algn="r" defTabSz="914400" rtl="1" eaLnBrk="1" latinLnBrk="0" hangingPunct="1">
              <a:lnSpc>
                <a:spcPct val="90000"/>
              </a:lnSpc>
              <a:spcBef>
                <a:spcPts val="1000"/>
              </a:spcBef>
              <a:buFont typeface="Arial" panose="020B0604020202020204" pitchFamily="34" charset="0"/>
              <a:buNone/>
              <a:defRPr sz="2000" kern="1200">
                <a:solidFill>
                  <a:srgbClr val="00684B"/>
                </a:solidFill>
                <a:latin typeface="+mn-lt"/>
                <a:ea typeface="+mn-ea"/>
                <a:cs typeface="+mn-cs"/>
              </a:defRPr>
            </a:lvl1pPr>
            <a:lvl2pPr marL="457200" indent="0" algn="ctr" defTabSz="914400" rtl="1"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1"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r-FR" sz="2100" b="1" i="0" u="none" strike="noStrike" kern="1200" cap="none" spc="0" normalizeH="0" baseline="0" noProof="0" dirty="0">
              <a:ln>
                <a:noFill/>
              </a:ln>
              <a:solidFill>
                <a:srgbClr val="00684B"/>
              </a:solidFill>
              <a:effectLst/>
              <a:uLnTx/>
              <a:uFillTx/>
              <a:latin typeface="Roboto Slab" pitchFamily="2" charset="0"/>
              <a:ea typeface="Roboto Slab" pitchFamily="2" charset="0"/>
              <a:cs typeface="+mn-cs"/>
            </a:endParaRPr>
          </a:p>
        </p:txBody>
      </p:sp>
      <p:sp>
        <p:nvSpPr>
          <p:cNvPr id="4" name="Text Placeholder 3">
            <a:extLst>
              <a:ext uri="{FF2B5EF4-FFF2-40B4-BE49-F238E27FC236}">
                <a16:creationId xmlns:a16="http://schemas.microsoft.com/office/drawing/2014/main" id="{804FABF2-BFBF-3295-22DB-AD158BFF06A4}"/>
              </a:ext>
            </a:extLst>
          </p:cNvPr>
          <p:cNvSpPr txBox="1">
            <a:spLocks/>
          </p:cNvSpPr>
          <p:nvPr/>
        </p:nvSpPr>
        <p:spPr>
          <a:xfrm>
            <a:off x="358295" y="4576707"/>
            <a:ext cx="8177899" cy="1065007"/>
          </a:xfrm>
          <a:prstGeom prst="rect">
            <a:avLst/>
          </a:prstGeom>
        </p:spPr>
        <p:txBody>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300"/>
              </a:spcBef>
              <a:spcAft>
                <a:spcPts val="450"/>
              </a:spcAft>
              <a:buClrTx/>
              <a:buSzTx/>
              <a:buFont typeface="Arial" panose="020B0604020202020204" pitchFamily="34" charset="0"/>
              <a:buNone/>
              <a:tabLst/>
              <a:defRPr/>
            </a:pPr>
            <a:endParaRPr kumimoji="0" lang="en-US" sz="75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endParaRPr>
          </a:p>
        </p:txBody>
      </p:sp>
      <p:sp>
        <p:nvSpPr>
          <p:cNvPr id="5" name="Title Placeholder 4">
            <a:extLst>
              <a:ext uri="{FF2B5EF4-FFF2-40B4-BE49-F238E27FC236}">
                <a16:creationId xmlns:a16="http://schemas.microsoft.com/office/drawing/2014/main" id="{95B59985-71BB-39B0-A25D-A79F4455D554}"/>
              </a:ext>
            </a:extLst>
          </p:cNvPr>
          <p:cNvSpPr>
            <a:spLocks noGrp="1"/>
          </p:cNvSpPr>
          <p:nvPr>
            <p:ph type="title"/>
          </p:nvPr>
        </p:nvSpPr>
        <p:spPr>
          <a:xfrm>
            <a:off x="261938" y="2744391"/>
            <a:ext cx="7886700" cy="994172"/>
          </a:xfrm>
          <a:prstGeom prst="rect">
            <a:avLst/>
          </a:prstGeom>
        </p:spPr>
        <p:txBody>
          <a:bodyPr vert="horz" lIns="68580" tIns="34290" rIns="68580" bIns="34290" rtlCol="0" anchor="ctr">
            <a:normAutofit/>
          </a:bodyPr>
          <a:lstStyle/>
          <a:p>
            <a:r>
              <a:rPr lang="ar-EG"/>
              <a:t>الأمير</a:t>
            </a:r>
          </a:p>
        </p:txBody>
      </p:sp>
      <p:sp>
        <p:nvSpPr>
          <p:cNvPr id="7" name="Text Placeholder 3">
            <a:extLst>
              <a:ext uri="{FF2B5EF4-FFF2-40B4-BE49-F238E27FC236}">
                <a16:creationId xmlns:a16="http://schemas.microsoft.com/office/drawing/2014/main" id="{A8F4ADC1-E06A-AFED-D132-7A0D134CB25A}"/>
              </a:ext>
            </a:extLst>
          </p:cNvPr>
          <p:cNvSpPr txBox="1">
            <a:spLocks/>
          </p:cNvSpPr>
          <p:nvPr/>
        </p:nvSpPr>
        <p:spPr>
          <a:xfrm>
            <a:off x="261938" y="4576706"/>
            <a:ext cx="8177899" cy="1519294"/>
          </a:xfrm>
          <a:prstGeom prst="rect">
            <a:avLst/>
          </a:prstGeom>
        </p:spPr>
        <p:txBody>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1" eaLnBrk="1" fontAlgn="auto" latinLnBrk="0" hangingPunct="1">
              <a:lnSpc>
                <a:spcPct val="100000"/>
              </a:lnSpc>
              <a:spcBef>
                <a:spcPts val="300"/>
              </a:spcBef>
              <a:spcAft>
                <a:spcPts val="450"/>
              </a:spcAft>
              <a:buClrTx/>
              <a:buSzTx/>
              <a:buFont typeface="Arial" panose="020B0604020202020204" pitchFamily="34" charset="0"/>
              <a:buNone/>
              <a:tabLst/>
              <a:defRPr/>
            </a:pPr>
            <a:r>
              <a:rPr kumimoji="0" lang="fr-FR" sz="750" b="0" i="0" u="none" strike="noStrike" cap="none" normalizeH="0" baseline="0" noProof="0" dirty="0">
                <a:ln>
                  <a:noFill/>
                </a:ln>
                <a:solidFill>
                  <a:prstClr val="black"/>
                </a:solidFill>
                <a:uLnTx/>
                <a:uFillTx/>
                <a:latin typeface="Roboto" panose="02000000000000000000" pitchFamily="2" charset="0"/>
                <a:ea typeface="Roboto" panose="02000000000000000000" pitchFamily="2" charset="0"/>
                <a:cs typeface="+mn-cs"/>
              </a:rPr>
              <a:t>11/2024</a:t>
            </a:r>
            <a:r>
              <a:rPr kumimoji="0" lang="ar-EG" sz="750" b="0" i="0" u="none" strike="noStrike" cap="none" normalizeH="0" baseline="0" noProof="0" dirty="0">
                <a:ln>
                  <a:noFill/>
                </a:ln>
                <a:solidFill>
                  <a:prstClr val="black"/>
                </a:solidFill>
                <a:uLnTx/>
                <a:uFillTx/>
                <a:latin typeface="Roboto" panose="02000000000000000000" pitchFamily="2" charset="0"/>
                <a:ea typeface="Roboto" panose="02000000000000000000" pitchFamily="2" charset="0"/>
                <a:cs typeface="+mn-cs"/>
              </a:rPr>
              <a:t>-6921</a:t>
            </a:r>
          </a:p>
          <a:p>
            <a:pPr marL="0" marR="0" lvl="0" indent="0" algn="just" defTabSz="914400" rtl="1" eaLnBrk="1" fontAlgn="auto" latinLnBrk="0" hangingPunct="1">
              <a:lnSpc>
                <a:spcPct val="100000"/>
              </a:lnSpc>
              <a:spcBef>
                <a:spcPts val="300"/>
              </a:spcBef>
              <a:spcAft>
                <a:spcPts val="450"/>
              </a:spcAft>
              <a:buClrTx/>
              <a:buSzTx/>
              <a:buFont typeface="Arial" panose="020B0604020202020204" pitchFamily="34" charset="0"/>
              <a:buNone/>
              <a:tabLst/>
              <a:defRPr/>
            </a:pPr>
            <a:r>
              <a:rPr kumimoji="0" lang="ar-EG" sz="750" b="0" i="0" u="none" strike="noStrike" cap="none" normalizeH="0" baseline="0" noProof="0" dirty="0">
                <a:ln>
                  <a:noFill/>
                </a:ln>
                <a:solidFill>
                  <a:prstClr val="black"/>
                </a:solidFill>
                <a:uLnTx/>
                <a:uFillTx/>
                <a:latin typeface="Roboto" panose="02000000000000000000" pitchFamily="2" charset="0"/>
                <a:ea typeface="Roboto" panose="02000000000000000000" pitchFamily="2" charset="0"/>
                <a:cs typeface="+mn-cs"/>
              </a:rPr>
              <a:t>أعدَّ هذه المسرحية </a:t>
            </a:r>
            <a:r>
              <a:rPr lang="ar-EG" sz="750" dirty="0" err="1">
                <a:solidFill>
                  <a:prstClr val="black"/>
                </a:solidFill>
                <a:latin typeface="Roboto" panose="02000000000000000000" pitchFamily="2" charset="0"/>
                <a:ea typeface="Roboto" panose="02000000000000000000" pitchFamily="2" charset="0"/>
                <a:cs typeface="+mn-cs"/>
              </a:rPr>
              <a:t>راديكا</a:t>
            </a:r>
            <a:r>
              <a:rPr lang="ar-EG" sz="750" dirty="0">
                <a:solidFill>
                  <a:prstClr val="black"/>
                </a:solidFill>
                <a:latin typeface="Roboto" panose="02000000000000000000" pitchFamily="2" charset="0"/>
                <a:ea typeface="Roboto" panose="02000000000000000000" pitchFamily="2" charset="0"/>
                <a:cs typeface="+mn-cs"/>
              </a:rPr>
              <a:t> جول، ونيكو </a:t>
            </a:r>
            <a:r>
              <a:rPr lang="ar-EG" sz="750" dirty="0" err="1">
                <a:solidFill>
                  <a:prstClr val="black"/>
                </a:solidFill>
                <a:latin typeface="Roboto" panose="02000000000000000000" pitchFamily="2" charset="0"/>
                <a:ea typeface="Roboto" panose="02000000000000000000" pitchFamily="2" charset="0"/>
                <a:cs typeface="+mn-cs"/>
              </a:rPr>
              <a:t>دينرت</a:t>
            </a:r>
            <a:r>
              <a:rPr lang="ar-EG" sz="750" dirty="0">
                <a:solidFill>
                  <a:prstClr val="black"/>
                </a:solidFill>
                <a:latin typeface="Roboto" panose="02000000000000000000" pitchFamily="2" charset="0"/>
                <a:ea typeface="Roboto" panose="02000000000000000000" pitchFamily="2" charset="0"/>
                <a:cs typeface="+mn-cs"/>
              </a:rPr>
              <a:t>، وفارون جول، وآرا </a:t>
            </a:r>
            <a:r>
              <a:rPr lang="ar-EG" sz="750" dirty="0" err="1">
                <a:solidFill>
                  <a:prstClr val="black"/>
                </a:solidFill>
                <a:latin typeface="Roboto" panose="02000000000000000000" pitchFamily="2" charset="0"/>
                <a:ea typeface="Roboto" panose="02000000000000000000" pitchFamily="2" charset="0"/>
                <a:cs typeface="+mn-cs"/>
              </a:rPr>
              <a:t>خارارجيان</a:t>
            </a:r>
            <a:r>
              <a:rPr lang="ar-EG" sz="750" dirty="0">
                <a:solidFill>
                  <a:prstClr val="black"/>
                </a:solidFill>
                <a:latin typeface="Roboto" panose="02000000000000000000" pitchFamily="2" charset="0"/>
                <a:ea typeface="Roboto" panose="02000000000000000000" pitchFamily="2" charset="0"/>
                <a:cs typeface="+mn-cs"/>
              </a:rPr>
              <a:t>، وجيوفاني </a:t>
            </a:r>
            <a:r>
              <a:rPr lang="ar-EG" sz="750" dirty="0" err="1">
                <a:solidFill>
                  <a:prstClr val="black"/>
                </a:solidFill>
                <a:latin typeface="Roboto" panose="02000000000000000000" pitchFamily="2" charset="0"/>
                <a:ea typeface="Roboto" panose="02000000000000000000" pitchFamily="2" charset="0"/>
                <a:cs typeface="+mn-cs"/>
              </a:rPr>
              <a:t>ناتي</a:t>
            </a:r>
            <a:r>
              <a:rPr lang="ar-EG" sz="750" dirty="0">
                <a:solidFill>
                  <a:prstClr val="black"/>
                </a:solidFill>
                <a:latin typeface="Roboto" panose="02000000000000000000" pitchFamily="2" charset="0"/>
                <a:ea typeface="Roboto" panose="02000000000000000000" pitchFamily="2" charset="0"/>
                <a:cs typeface="+mn-cs"/>
              </a:rPr>
              <a:t>، خريجو ماجستير إدارة الأعمال في </a:t>
            </a:r>
            <a:r>
              <a:rPr lang="en-US" sz="750" dirty="0">
                <a:solidFill>
                  <a:prstClr val="black"/>
                </a:solidFill>
                <a:latin typeface="Roboto" panose="02000000000000000000" pitchFamily="2" charset="0"/>
                <a:ea typeface="Roboto" panose="02000000000000000000" pitchFamily="2" charset="0"/>
                <a:cs typeface="+mn-cs"/>
              </a:rPr>
              <a:t>INSEAD</a:t>
            </a:r>
            <a:r>
              <a:rPr lang="ar-EG" sz="750" dirty="0">
                <a:solidFill>
                  <a:prstClr val="black"/>
                </a:solidFill>
                <a:latin typeface="Roboto" panose="02000000000000000000" pitchFamily="2" charset="0"/>
                <a:ea typeface="Roboto" panose="02000000000000000000" pitchFamily="2" charset="0"/>
                <a:cs typeface="+mn-cs"/>
              </a:rPr>
              <a:t>، تحت إشراف مارتن </a:t>
            </a:r>
            <a:r>
              <a:rPr lang="ar-EG" sz="750" dirty="0" err="1">
                <a:solidFill>
                  <a:prstClr val="black"/>
                </a:solidFill>
                <a:latin typeface="Roboto" panose="02000000000000000000" pitchFamily="2" charset="0"/>
                <a:ea typeface="Roboto" panose="02000000000000000000" pitchFamily="2" charset="0"/>
                <a:cs typeface="+mn-cs"/>
              </a:rPr>
              <a:t>شوينسبيرج</a:t>
            </a:r>
            <a:r>
              <a:rPr lang="ar-EG" sz="750" dirty="0">
                <a:solidFill>
                  <a:prstClr val="black"/>
                </a:solidFill>
                <a:latin typeface="Roboto" panose="02000000000000000000" pitchFamily="2" charset="0"/>
                <a:ea typeface="Roboto" panose="02000000000000000000" pitchFamily="2" charset="0"/>
                <a:cs typeface="+mn-cs"/>
              </a:rPr>
              <a:t>، أستاذ مشارك في السلوك التنظيمي في </a:t>
            </a:r>
            <a:r>
              <a:rPr lang="en-US" sz="750" dirty="0">
                <a:solidFill>
                  <a:prstClr val="black"/>
                </a:solidFill>
                <a:latin typeface="Roboto" panose="02000000000000000000" pitchFamily="2" charset="0"/>
                <a:ea typeface="Roboto" panose="02000000000000000000" pitchFamily="2" charset="0"/>
                <a:cs typeface="+mn-cs"/>
              </a:rPr>
              <a:t>ESMT</a:t>
            </a:r>
            <a:r>
              <a:rPr lang="ar-EG" sz="750" dirty="0">
                <a:solidFill>
                  <a:prstClr val="black"/>
                </a:solidFill>
                <a:latin typeface="Roboto" panose="02000000000000000000" pitchFamily="2" charset="0"/>
                <a:ea typeface="Roboto" panose="02000000000000000000" pitchFamily="2" charset="0"/>
                <a:cs typeface="+mn-cs"/>
              </a:rPr>
              <a:t> برلين، </a:t>
            </a:r>
            <a:r>
              <a:rPr lang="ar-EG" sz="750" dirty="0" err="1">
                <a:solidFill>
                  <a:prstClr val="black"/>
                </a:solidFill>
                <a:latin typeface="Roboto" panose="02000000000000000000" pitchFamily="2" charset="0"/>
                <a:ea typeface="Roboto" panose="02000000000000000000" pitchFamily="2" charset="0"/>
                <a:cs typeface="+mn-cs"/>
              </a:rPr>
              <a:t>وهوراسيو</a:t>
            </a:r>
            <a:r>
              <a:rPr lang="ar-EG" sz="750" dirty="0">
                <a:solidFill>
                  <a:prstClr val="black"/>
                </a:solidFill>
                <a:latin typeface="Roboto" panose="02000000000000000000" pitchFamily="2" charset="0"/>
                <a:ea typeface="Roboto" panose="02000000000000000000" pitchFamily="2" charset="0"/>
                <a:cs typeface="+mn-cs"/>
              </a:rPr>
              <a:t> فالكاو، أستاذ ممارسة إدارة علوم القرار في </a:t>
            </a:r>
            <a:r>
              <a:rPr lang="en-US" sz="750" dirty="0">
                <a:solidFill>
                  <a:prstClr val="black"/>
                </a:solidFill>
                <a:latin typeface="Roboto" panose="02000000000000000000" pitchFamily="2" charset="0"/>
                <a:ea typeface="Roboto" panose="02000000000000000000" pitchFamily="2" charset="0"/>
                <a:cs typeface="+mn-cs"/>
              </a:rPr>
              <a:t>INSEAD</a:t>
            </a:r>
            <a:r>
              <a:rPr lang="ar-EG" sz="750" dirty="0">
                <a:solidFill>
                  <a:prstClr val="black"/>
                </a:solidFill>
                <a:latin typeface="Roboto" panose="02000000000000000000" pitchFamily="2" charset="0"/>
                <a:ea typeface="Roboto" panose="02000000000000000000" pitchFamily="2" charset="0"/>
                <a:cs typeface="+mn-cs"/>
              </a:rPr>
              <a:t>، وإريك </a:t>
            </a:r>
            <a:r>
              <a:rPr lang="ar-EG" sz="750" dirty="0" err="1">
                <a:solidFill>
                  <a:prstClr val="black"/>
                </a:solidFill>
                <a:latin typeface="Roboto" panose="02000000000000000000" pitchFamily="2" charset="0"/>
                <a:ea typeface="Roboto" panose="02000000000000000000" pitchFamily="2" charset="0"/>
                <a:cs typeface="+mn-cs"/>
              </a:rPr>
              <a:t>أولمان</a:t>
            </a:r>
            <a:r>
              <a:rPr lang="ar-EG" sz="750" dirty="0">
                <a:solidFill>
                  <a:prstClr val="black"/>
                </a:solidFill>
                <a:latin typeface="Roboto" panose="02000000000000000000" pitchFamily="2" charset="0"/>
                <a:ea typeface="Roboto" panose="02000000000000000000" pitchFamily="2" charset="0"/>
                <a:cs typeface="+mn-cs"/>
              </a:rPr>
              <a:t>، أستاذ السلوك التنظيمي في </a:t>
            </a:r>
            <a:r>
              <a:rPr lang="en-US" sz="750" dirty="0">
                <a:solidFill>
                  <a:prstClr val="black"/>
                </a:solidFill>
                <a:latin typeface="Roboto" panose="02000000000000000000" pitchFamily="2" charset="0"/>
                <a:ea typeface="Roboto" panose="02000000000000000000" pitchFamily="2" charset="0"/>
                <a:cs typeface="+mn-cs"/>
              </a:rPr>
              <a:t>INSEAD</a:t>
            </a:r>
            <a:r>
              <a:rPr lang="ar-EG" sz="750" dirty="0">
                <a:solidFill>
                  <a:prstClr val="black"/>
                </a:solidFill>
                <a:latin typeface="Roboto" panose="02000000000000000000" pitchFamily="2" charset="0"/>
                <a:ea typeface="Roboto" panose="02000000000000000000" pitchFamily="2" charset="0"/>
                <a:cs typeface="+mn-cs"/>
              </a:rPr>
              <a:t>.</a:t>
            </a:r>
            <a:r>
              <a:rPr kumimoji="0" lang="ar-EG" sz="750" b="0" i="0" u="none" strike="noStrike" cap="none" normalizeH="0" baseline="0" noProof="0" dirty="0">
                <a:ln>
                  <a:noFill/>
                </a:ln>
                <a:solidFill>
                  <a:prstClr val="black"/>
                </a:solidFill>
                <a:uLnTx/>
                <a:uFillTx/>
                <a:latin typeface="Roboto" panose="02000000000000000000" pitchFamily="2" charset="0"/>
                <a:ea typeface="Roboto" panose="02000000000000000000" pitchFamily="2" charset="0"/>
                <a:cs typeface="+mn-cs"/>
              </a:rPr>
              <a:t>، كمادة إضافية لمسرحية تقمص الأدوار </a:t>
            </a:r>
            <a:r>
              <a:rPr kumimoji="0" lang="en-US" sz="750" b="0" i="0" u="none" strike="noStrike" cap="none" normalizeH="0" baseline="0" noProof="0" dirty="0">
                <a:ln>
                  <a:noFill/>
                </a:ln>
                <a:solidFill>
                  <a:prstClr val="black"/>
                </a:solidFill>
                <a:uLnTx/>
                <a:uFillTx/>
                <a:latin typeface="Roboto" panose="02000000000000000000" pitchFamily="2" charset="0"/>
                <a:ea typeface="Roboto" panose="02000000000000000000" pitchFamily="2" charset="0"/>
                <a:cs typeface="+mn-cs"/>
              </a:rPr>
              <a:t>“</a:t>
            </a:r>
            <a:r>
              <a:rPr kumimoji="0" lang="ar-EG" sz="750" b="0" i="1" u="none" strike="noStrike" cap="none" normalizeH="0" baseline="0" noProof="0" dirty="0">
                <a:ln>
                  <a:noFill/>
                </a:ln>
                <a:solidFill>
                  <a:prstClr val="black"/>
                </a:solidFill>
                <a:uLnTx/>
                <a:uFillTx/>
                <a:latin typeface="Roboto" panose="02000000000000000000" pitchFamily="2" charset="0"/>
                <a:ea typeface="Roboto" panose="02000000000000000000" pitchFamily="2" charset="0"/>
                <a:cs typeface="+mn-cs"/>
              </a:rPr>
              <a:t>فيلم</a:t>
            </a:r>
            <a:r>
              <a:rPr lang="ar-EG" sz="750" i="1" dirty="0">
                <a:solidFill>
                  <a:prstClr val="black"/>
                </a:solidFill>
                <a:latin typeface="Roboto" panose="02000000000000000000" pitchFamily="2" charset="0"/>
                <a:ea typeface="Roboto" panose="02000000000000000000" pitchFamily="2" charset="0"/>
                <a:cs typeface="+mn-cs"/>
              </a:rPr>
              <a:t>الأمير</a:t>
            </a:r>
            <a:r>
              <a:rPr kumimoji="0" lang="en-US" sz="750" b="0" i="0" u="none" strike="noStrike" cap="none" normalizeH="0" baseline="0" noProof="0" dirty="0">
                <a:ln>
                  <a:noFill/>
                </a:ln>
                <a:solidFill>
                  <a:prstClr val="black"/>
                </a:solidFill>
                <a:uLnTx/>
                <a:uFillTx/>
                <a:latin typeface="Roboto" panose="02000000000000000000" pitchFamily="2" charset="0"/>
                <a:ea typeface="Roboto" panose="02000000000000000000" pitchFamily="2" charset="0"/>
                <a:cs typeface="+mn-cs"/>
              </a:rPr>
              <a:t>”.</a:t>
            </a:r>
          </a:p>
          <a:p>
            <a:pPr marL="0" marR="0" lvl="0" indent="0" algn="just" defTabSz="914400" rtl="1" eaLnBrk="1" fontAlgn="auto" latinLnBrk="0" hangingPunct="1">
              <a:lnSpc>
                <a:spcPct val="100000"/>
              </a:lnSpc>
              <a:spcBef>
                <a:spcPts val="300"/>
              </a:spcBef>
              <a:spcAft>
                <a:spcPts val="450"/>
              </a:spcAft>
              <a:buClrTx/>
              <a:buSzTx/>
              <a:buFont typeface="Arial" panose="020B0604020202020204" pitchFamily="34" charset="0"/>
              <a:buNone/>
              <a:tabLst/>
              <a:defRPr/>
            </a:pPr>
            <a:r>
              <a:rPr kumimoji="0" lang="ar-EG" sz="750" b="0" i="0" u="none" strike="noStrike" cap="none" normalizeH="0" baseline="0" noProof="0" dirty="0">
                <a:ln>
                  <a:noFill/>
                </a:ln>
                <a:solidFill>
                  <a:prstClr val="black"/>
                </a:solidFill>
                <a:uLnTx/>
                <a:uFillTx/>
                <a:latin typeface="Roboto" panose="02000000000000000000" pitchFamily="2" charset="0"/>
                <a:ea typeface="Roboto" panose="02000000000000000000" pitchFamily="2" charset="0"/>
                <a:cs typeface="+mn-cs"/>
              </a:rPr>
              <a:t>للوصول إلى المواد التعليمية الخاصة بكلية </a:t>
            </a:r>
            <a:r>
              <a:rPr kumimoji="0" lang="en-US" sz="750" b="0" i="0" u="none" strike="noStrike" cap="none" normalizeH="0" baseline="0" noProof="0" dirty="0">
                <a:ln>
                  <a:noFill/>
                </a:ln>
                <a:solidFill>
                  <a:prstClr val="black"/>
                </a:solidFill>
                <a:uLnTx/>
                <a:uFillTx/>
                <a:latin typeface="Roboto" panose="02000000000000000000" pitchFamily="2" charset="0"/>
                <a:ea typeface="Roboto" panose="02000000000000000000" pitchFamily="2" charset="0"/>
                <a:cs typeface="+mn-cs"/>
              </a:rPr>
              <a:t>INSEAD</a:t>
            </a:r>
            <a:r>
              <a:rPr kumimoji="0" lang="ar-EG" sz="750" b="0" i="0" u="none" strike="noStrike" cap="none" normalizeH="0" baseline="0" noProof="0" dirty="0">
                <a:ln>
                  <a:noFill/>
                </a:ln>
                <a:solidFill>
                  <a:prstClr val="black"/>
                </a:solidFill>
                <a:uLnTx/>
                <a:uFillTx/>
                <a:latin typeface="Roboto" panose="02000000000000000000" pitchFamily="2" charset="0"/>
                <a:ea typeface="Roboto" panose="02000000000000000000" pitchFamily="2" charset="0"/>
                <a:cs typeface="+mn-cs"/>
              </a:rPr>
              <a:t>، انتقِل إلى </a:t>
            </a:r>
            <a:r>
              <a:rPr kumimoji="0" lang="en-US" sz="750" b="0" i="0" u="none" strike="noStrike" cap="none" normalizeH="0" baseline="0" noProof="0" dirty="0">
                <a:ln>
                  <a:noFill/>
                </a:ln>
                <a:solidFill>
                  <a:prstClr val="black"/>
                </a:solidFill>
                <a:uLnTx/>
                <a:uFillTx/>
                <a:latin typeface="Roboto" panose="02000000000000000000" pitchFamily="2" charset="0"/>
                <a:ea typeface="Roboto" panose="02000000000000000000" pitchFamily="2" charset="0"/>
                <a:cs typeface="+mn-cs"/>
                <a:hlinkClick r:id="rId3"/>
              </a:rPr>
              <a:t>https://publishing.insead.edu/</a:t>
            </a:r>
            <a:r>
              <a:rPr kumimoji="0" lang="en-US" sz="750" b="0" i="0" u="none" strike="noStrike" cap="none" normalizeH="0" baseline="0" noProof="0" dirty="0">
                <a:ln>
                  <a:noFill/>
                </a:ln>
                <a:solidFill>
                  <a:prstClr val="black"/>
                </a:solidFill>
                <a:uLnTx/>
                <a:uFillTx/>
                <a:latin typeface="Roboto" panose="02000000000000000000" pitchFamily="2" charset="0"/>
                <a:ea typeface="Roboto" panose="02000000000000000000" pitchFamily="2" charset="0"/>
                <a:cs typeface="+mn-cs"/>
              </a:rPr>
              <a:t>. </a:t>
            </a:r>
          </a:p>
          <a:p>
            <a:pPr marL="0" marR="0" lvl="0" indent="0" algn="just" defTabSz="914400" rtl="1" eaLnBrk="1" fontAlgn="auto" latinLnBrk="0" hangingPunct="1">
              <a:lnSpc>
                <a:spcPct val="100000"/>
              </a:lnSpc>
              <a:spcBef>
                <a:spcPts val="300"/>
              </a:spcBef>
              <a:spcAft>
                <a:spcPts val="450"/>
              </a:spcAft>
              <a:buClrTx/>
              <a:buSzTx/>
              <a:buFont typeface="Arial" panose="020B0604020202020204" pitchFamily="34" charset="0"/>
              <a:buNone/>
              <a:tabLst/>
              <a:defRPr/>
            </a:pPr>
            <a:r>
              <a:rPr kumimoji="0" lang="en-US" sz="750" b="0" i="0" u="none" strike="noStrike" cap="none" normalizeH="0" baseline="0" noProof="0" dirty="0">
                <a:ln>
                  <a:noFill/>
                </a:ln>
                <a:solidFill>
                  <a:prstClr val="black"/>
                </a:solidFill>
                <a:uLnTx/>
                <a:uFillTx/>
                <a:latin typeface="Roboto" panose="02000000000000000000" pitchFamily="2" charset="0"/>
                <a:ea typeface="Roboto" panose="02000000000000000000" pitchFamily="2" charset="0"/>
                <a:cs typeface="+mn-cs"/>
              </a:rPr>
              <a:t>Translated using an LLM (Large Language Model) and edited by Tilti Multilingual SIA, with the permission of INSEAD.</a:t>
            </a:r>
          </a:p>
          <a:p>
            <a:pPr marL="0" indent="0" algn="just">
              <a:lnSpc>
                <a:spcPct val="100000"/>
              </a:lnSpc>
              <a:spcBef>
                <a:spcPts val="300"/>
              </a:spcBef>
              <a:spcAft>
                <a:spcPts val="450"/>
              </a:spcAft>
              <a:buNone/>
              <a:defRPr/>
            </a:pPr>
            <a:r>
              <a:rPr lang="en-US" sz="750" dirty="0">
                <a:latin typeface="Roboto" panose="02000000000000000000" pitchFamily="2" charset="0"/>
                <a:ea typeface="Roboto" panose="02000000000000000000" pitchFamily="2" charset="0"/>
              </a:rPr>
              <a:t>This translation, Copyright © 2024 Martin Schweinsberg, Horacio </a:t>
            </a:r>
            <a:r>
              <a:rPr lang="en-US" sz="750" dirty="0" err="1">
                <a:latin typeface="Roboto" panose="02000000000000000000" pitchFamily="2" charset="0"/>
                <a:ea typeface="Roboto" panose="02000000000000000000" pitchFamily="2" charset="0"/>
              </a:rPr>
              <a:t>Falcão</a:t>
            </a:r>
            <a:r>
              <a:rPr lang="en-US" sz="750" dirty="0">
                <a:latin typeface="Roboto" panose="02000000000000000000" pitchFamily="2" charset="0"/>
                <a:ea typeface="Roboto" panose="02000000000000000000" pitchFamily="2" charset="0"/>
              </a:rPr>
              <a:t>, Eric Uhlmann. The original slides are entitled “</a:t>
            </a:r>
            <a:r>
              <a:rPr lang="en-US" sz="750" i="1" dirty="0">
                <a:latin typeface="Roboto" panose="02000000000000000000" pitchFamily="2" charset="0"/>
                <a:ea typeface="Roboto" panose="02000000000000000000" pitchFamily="2" charset="0"/>
              </a:rPr>
              <a:t>The Prince</a:t>
            </a:r>
            <a:r>
              <a:rPr lang="en-US" sz="750" dirty="0">
                <a:latin typeface="Roboto" panose="02000000000000000000" pitchFamily="2" charset="0"/>
                <a:ea typeface="Roboto" panose="02000000000000000000" pitchFamily="2" charset="0"/>
              </a:rPr>
              <a:t>” (06/2024-6921), </a:t>
            </a:r>
            <a:r>
              <a:rPr lang="en-US" sz="700" dirty="0">
                <a:latin typeface="Roboto" panose="02000000000000000000" pitchFamily="2" charset="0"/>
              </a:rPr>
              <a:t>Copyright © 2024 Martin Schweinsberg, Horacio </a:t>
            </a:r>
            <a:r>
              <a:rPr lang="en-US" sz="700" dirty="0" err="1">
                <a:latin typeface="Roboto" panose="02000000000000000000" pitchFamily="2" charset="0"/>
              </a:rPr>
              <a:t>Falcão</a:t>
            </a:r>
            <a:r>
              <a:rPr lang="en-US" sz="700">
                <a:latin typeface="Roboto" panose="02000000000000000000" pitchFamily="2" charset="0"/>
              </a:rPr>
              <a:t>, Eric Uhlmann</a:t>
            </a:r>
            <a:endParaRPr lang="en-US" sz="750" dirty="0">
              <a:latin typeface="Roboto" panose="02000000000000000000" pitchFamily="2" charset="0"/>
              <a:ea typeface="Roboto" panose="02000000000000000000" pitchFamily="2" charset="0"/>
            </a:endParaRPr>
          </a:p>
          <a:p>
            <a:pPr marL="0" marR="0" lvl="0" indent="0" algn="just" defTabSz="914400" rtl="1" eaLnBrk="1" fontAlgn="auto" latinLnBrk="0" hangingPunct="1">
              <a:lnSpc>
                <a:spcPct val="100000"/>
              </a:lnSpc>
              <a:spcBef>
                <a:spcPts val="300"/>
              </a:spcBef>
              <a:spcAft>
                <a:spcPts val="450"/>
              </a:spcAft>
              <a:buClrTx/>
              <a:buSzTx/>
              <a:buFont typeface="Arial" panose="020B0604020202020204" pitchFamily="34" charset="0"/>
              <a:buNone/>
              <a:tabLst/>
              <a:defRPr/>
            </a:pPr>
            <a:endParaRPr kumimoji="0" lang="en-US" sz="750" b="0" i="0" u="none" strike="noStrike" cap="none" normalizeH="0" baseline="0" noProof="0" dirty="0">
              <a:ln>
                <a:noFill/>
              </a:ln>
              <a:solidFill>
                <a:prstClr val="black"/>
              </a:solidFill>
              <a:uLnTx/>
              <a:uFillTx/>
              <a:latin typeface="Roboto" panose="02000000000000000000" pitchFamily="2" charset="0"/>
              <a:ea typeface="Roboto" panose="02000000000000000000" pitchFamily="2" charset="0"/>
              <a:cs typeface="+mn-cs"/>
            </a:endParaRPr>
          </a:p>
          <a:p>
            <a:pPr marL="0" marR="0" lvl="0" indent="0" algn="just" defTabSz="914400" rtl="1" eaLnBrk="1" fontAlgn="auto" latinLnBrk="0" hangingPunct="1">
              <a:lnSpc>
                <a:spcPct val="100000"/>
              </a:lnSpc>
              <a:spcBef>
                <a:spcPts val="300"/>
              </a:spcBef>
              <a:spcAft>
                <a:spcPts val="450"/>
              </a:spcAft>
              <a:buClrTx/>
              <a:buSzTx/>
              <a:buFont typeface="Arial" panose="020B0604020202020204" pitchFamily="34" charset="0"/>
              <a:buNone/>
              <a:tabLst/>
              <a:defRPr/>
            </a:pPr>
            <a:endParaRPr kumimoji="0" lang="en-US" sz="750" b="0" i="0" u="none" strike="noStrike" cap="none" normalizeH="0" baseline="0" noProof="0" dirty="0">
              <a:ln>
                <a:noFill/>
              </a:ln>
              <a:solidFill>
                <a:prstClr val="black"/>
              </a:solidFill>
              <a:uLnTx/>
              <a:uFillTx/>
              <a:latin typeface="Roboto" panose="02000000000000000000" pitchFamily="2" charset="0"/>
              <a:ea typeface="Roboto" panose="02000000000000000000" pitchFamily="2" charset="0"/>
              <a:cs typeface="+mn-cs"/>
            </a:endParaRPr>
          </a:p>
        </p:txBody>
      </p:sp>
    </p:spTree>
    <p:extLst>
      <p:ext uri="{BB962C8B-B14F-4D97-AF65-F5344CB8AC3E}">
        <p14:creationId xmlns:p14="http://schemas.microsoft.com/office/powerpoint/2010/main" val="14098093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457200"/>
            <a:ext cx="8229600" cy="1143000"/>
          </a:xfrm>
          <a:prstGeom prst="rect">
            <a:avLst/>
          </a:prstGeom>
        </p:spPr>
        <p:txBody>
          <a:bodyPr/>
          <a:lstStyle>
            <a:lvl1pPr algn="ctr" defTabSz="914400" rtl="1" eaLnBrk="1" latinLnBrk="0" hangingPunct="1">
              <a:spcBef>
                <a:spcPct val="0"/>
              </a:spcBef>
              <a:buNone/>
              <a:defRPr sz="4400" kern="1200">
                <a:solidFill>
                  <a:schemeClr val="tx1"/>
                </a:solidFill>
                <a:latin typeface="+mj-lt"/>
                <a:ea typeface="+mj-ea"/>
                <a:cs typeface="+mj-cs"/>
              </a:defRPr>
            </a:lvl1pPr>
          </a:lstStyle>
          <a:p>
            <a:r>
              <a:rPr lang="ar-EG" sz="3200" b="1"/>
              <a:t>البدائل</a:t>
            </a:r>
          </a:p>
        </p:txBody>
      </p:sp>
      <p:sp>
        <p:nvSpPr>
          <p:cNvPr id="4" name="Content Placeholder 2"/>
          <p:cNvSpPr txBox="1">
            <a:spLocks/>
          </p:cNvSpPr>
          <p:nvPr/>
        </p:nvSpPr>
        <p:spPr>
          <a:xfrm>
            <a:off x="457200" y="1600200"/>
            <a:ext cx="8229600" cy="4525963"/>
          </a:xfrm>
          <a:prstGeom prst="rect">
            <a:avLst/>
          </a:prstGeom>
        </p:spPr>
        <p:txBody>
          <a:bodyPr/>
          <a:lst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ar-EG" sz="2400"/>
              <a:t>يجب أن يفكر جميع المفاوضين بعناية في الـ </a:t>
            </a:r>
            <a:r>
              <a:rPr lang="en-US" sz="2400"/>
              <a:t>BATNA</a:t>
            </a:r>
            <a:r>
              <a:rPr lang="ar-EG" sz="2400"/>
              <a:t> (أفضل بديل لاتفاقية تفاوضية)</a:t>
            </a:r>
          </a:p>
          <a:p>
            <a:endParaRPr lang="en-US" sz="2400" dirty="0"/>
          </a:p>
          <a:p>
            <a:r>
              <a:rPr lang="ar-EG" sz="2400"/>
              <a:t>في المواقف متعددة الأطراف، قد تشكل الأطراف الأخرى ائتلافًا ضدك</a:t>
            </a:r>
          </a:p>
          <a:p>
            <a:pPr lvl="1">
              <a:buFont typeface="Arial" panose="020B0604020202020204" pitchFamily="34" charset="0"/>
              <a:buChar char="•"/>
            </a:pPr>
            <a:r>
              <a:rPr lang="ar-EG" sz="2400"/>
              <a:t>الانتقال من موقف ثلاثي الأطراف إلى موقف ثنائي الأطراف (على سبيل المثال، </a:t>
            </a:r>
            <a:r>
              <a:rPr lang="en-US" sz="2400"/>
              <a:t>RLS</a:t>
            </a:r>
            <a:r>
              <a:rPr lang="ar-EG" sz="2400"/>
              <a:t> و</a:t>
            </a:r>
            <a:r>
              <a:rPr lang="en-US" sz="2400"/>
              <a:t>ITS</a:t>
            </a:r>
            <a:r>
              <a:rPr lang="ar-EG" sz="2400"/>
              <a:t> يصنعان فيلم </a:t>
            </a:r>
            <a:r>
              <a:rPr lang="ar-EG" sz="2400" i="1"/>
              <a:t>الأمير</a:t>
            </a:r>
            <a:r>
              <a:rPr lang="ar-EG" sz="2400"/>
              <a:t> دون </a:t>
            </a:r>
            <a:r>
              <a:rPr lang="en-US" sz="2400"/>
              <a:t>NCG</a:t>
            </a:r>
            <a:r>
              <a:rPr lang="ar-EG" sz="2400"/>
              <a:t>)</a:t>
            </a:r>
          </a:p>
          <a:p>
            <a:pPr lvl="1">
              <a:buFont typeface="Arial" panose="020B0604020202020204" pitchFamily="34" charset="0"/>
              <a:buChar char="•"/>
            </a:pPr>
            <a:r>
              <a:rPr lang="ar-EG" sz="2400"/>
              <a:t>الاستحواذ على القيمة على حساب الطرف المستبعد</a:t>
            </a:r>
            <a:r>
              <a:rPr lang="en-US" sz="2400"/>
              <a:t> </a:t>
            </a:r>
          </a:p>
          <a:p>
            <a:endParaRPr lang="en-US" sz="2400" dirty="0"/>
          </a:p>
          <a:p>
            <a:r>
              <a:rPr lang="ar-EG" sz="2400"/>
              <a:t>يجعل أفضل بديل لاتفاقية تفاوضية </a:t>
            </a:r>
            <a:r>
              <a:rPr lang="en-US" sz="2400"/>
              <a:t>BATNA</a:t>
            </a:r>
            <a:r>
              <a:rPr lang="ar-EG" sz="2400"/>
              <a:t> داخلي من الصعب بناء الاعتماد المتبادل (التعاون معًا أفضل) والثقة</a:t>
            </a:r>
          </a:p>
        </p:txBody>
      </p:sp>
    </p:spTree>
    <p:extLst>
      <p:ext uri="{BB962C8B-B14F-4D97-AF65-F5344CB8AC3E}">
        <p14:creationId xmlns:p14="http://schemas.microsoft.com/office/powerpoint/2010/main" val="3293106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r>
              <a:rPr lang="ar-EG" sz="3200" b="1"/>
              <a:t>الربح المتبادل في المواقف متعددة الأطراف؟</a:t>
            </a:r>
          </a:p>
        </p:txBody>
      </p:sp>
    </p:spTree>
    <p:extLst>
      <p:ext uri="{BB962C8B-B14F-4D97-AF65-F5344CB8AC3E}">
        <p14:creationId xmlns:p14="http://schemas.microsoft.com/office/powerpoint/2010/main" val="4960846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r>
              <a:rPr lang="ar-EG" sz="3200" b="1"/>
              <a:t>الربح المتبادل في المواقف متعددة الأطراف؟</a:t>
            </a:r>
          </a:p>
        </p:txBody>
      </p:sp>
      <p:sp>
        <p:nvSpPr>
          <p:cNvPr id="3" name="Content Placeholder 2"/>
          <p:cNvSpPr>
            <a:spLocks noGrp="1"/>
          </p:cNvSpPr>
          <p:nvPr>
            <p:ph idx="1"/>
          </p:nvPr>
        </p:nvSpPr>
        <p:spPr>
          <a:xfrm>
            <a:off x="457200" y="1447800"/>
            <a:ext cx="8229600" cy="5029200"/>
          </a:xfrm>
        </p:spPr>
        <p:txBody>
          <a:bodyPr>
            <a:normAutofit lnSpcReduction="10000"/>
          </a:bodyPr>
          <a:lstStyle/>
          <a:p>
            <a:r>
              <a:rPr lang="ar-EG" sz="2400"/>
              <a:t>الثلاث مفاوضات:</a:t>
            </a:r>
            <a:r>
              <a:rPr lang="en-US" sz="2400"/>
              <a:t> </a:t>
            </a:r>
          </a:p>
          <a:p>
            <a:pPr lvl="1">
              <a:buFont typeface="Arial" panose="020B0604020202020204" pitchFamily="34" charset="0"/>
              <a:buChar char="•"/>
            </a:pPr>
            <a:r>
              <a:rPr lang="ar-EG" sz="2400"/>
              <a:t>الجوهر:</a:t>
            </a:r>
            <a:r>
              <a:rPr lang="en-US" sz="2400"/>
              <a:t> </a:t>
            </a:r>
            <a:r>
              <a:rPr lang="ar-EG" sz="2400"/>
              <a:t>ما الهدف النهائي للصفقة؟</a:t>
            </a:r>
          </a:p>
          <a:p>
            <a:pPr lvl="1">
              <a:buFont typeface="Arial" panose="020B0604020202020204" pitchFamily="34" charset="0"/>
              <a:buChar char="•"/>
            </a:pPr>
            <a:r>
              <a:rPr lang="ar-EG" sz="2400"/>
              <a:t>العلاقات:</a:t>
            </a:r>
            <a:r>
              <a:rPr lang="en-US" sz="2400"/>
              <a:t> </a:t>
            </a:r>
            <a:r>
              <a:rPr lang="ar-EG" sz="2400"/>
              <a:t>كيف نشعر تجاه بعضنا البعض؟</a:t>
            </a:r>
          </a:p>
          <a:p>
            <a:pPr lvl="1">
              <a:buFont typeface="Arial" panose="020B0604020202020204" pitchFamily="34" charset="0"/>
              <a:buChar char="•"/>
            </a:pPr>
            <a:r>
              <a:rPr lang="ar-EG" sz="2400"/>
              <a:t>التواصل:</a:t>
            </a:r>
            <a:r>
              <a:rPr lang="en-US" sz="2400"/>
              <a:t> </a:t>
            </a:r>
            <a:r>
              <a:rPr lang="ar-EG" sz="2400"/>
              <a:t>من خلال أي عملية سنتفاوض؟</a:t>
            </a:r>
          </a:p>
          <a:p>
            <a:endParaRPr lang="en-US" sz="2400" dirty="0"/>
          </a:p>
          <a:p>
            <a:r>
              <a:rPr lang="ar-EG" sz="2400"/>
              <a:t>إدارة العلاقات لتجنب التحالفات العدائية</a:t>
            </a:r>
          </a:p>
          <a:p>
            <a:endParaRPr lang="en-US" sz="2400" b="1" dirty="0"/>
          </a:p>
          <a:p>
            <a:r>
              <a:rPr lang="ar-EG" sz="2400"/>
              <a:t>الانتقال من عقلية الائتلاف إلى عقلية بناء الإجماع</a:t>
            </a:r>
          </a:p>
          <a:p>
            <a:endParaRPr lang="en-US" sz="2400" dirty="0"/>
          </a:p>
          <a:p>
            <a:r>
              <a:rPr lang="ar-EG" sz="2400"/>
              <a:t>تصبح عملية الاتصال ذات أهمية قصوى</a:t>
            </a:r>
          </a:p>
          <a:p>
            <a:pPr lvl="1">
              <a:buFont typeface="Arial" panose="020B0604020202020204" pitchFamily="34" charset="0"/>
              <a:buChar char="•"/>
            </a:pPr>
            <a:r>
              <a:rPr lang="ar-EG" sz="2400"/>
              <a:t>التواصل الشفاف والمفتوح إذا كنت تريد الشمول</a:t>
            </a:r>
          </a:p>
          <a:p>
            <a:pPr lvl="1">
              <a:buFont typeface="Arial" panose="020B0604020202020204" pitchFamily="34" charset="0"/>
              <a:buChar char="•"/>
            </a:pPr>
            <a:r>
              <a:rPr lang="ar-EG" sz="2400"/>
              <a:t>القنوات الجانبية إذا كان هدفك هو الاستبعاد</a:t>
            </a:r>
          </a:p>
          <a:p>
            <a:pPr lvl="1">
              <a:buFont typeface="Arial" panose="020B0604020202020204" pitchFamily="34" charset="0"/>
              <a:buChar char="•"/>
            </a:pPr>
            <a:endParaRPr lang="en-US" sz="2000" dirty="0"/>
          </a:p>
          <a:p>
            <a:endParaRPr lang="en-US" sz="2400" dirty="0"/>
          </a:p>
        </p:txBody>
      </p:sp>
    </p:spTree>
    <p:extLst>
      <p:ext uri="{BB962C8B-B14F-4D97-AF65-F5344CB8AC3E}">
        <p14:creationId xmlns:p14="http://schemas.microsoft.com/office/powerpoint/2010/main" val="28891082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oup 43">
            <a:extLst>
              <a:ext uri="{FF2B5EF4-FFF2-40B4-BE49-F238E27FC236}">
                <a16:creationId xmlns:a16="http://schemas.microsoft.com/office/drawing/2014/main" id="{8F250BCD-C17C-4732-9DF7-C8539A6DCBB6}"/>
              </a:ext>
            </a:extLst>
          </p:cNvPr>
          <p:cNvGraphicFramePr>
            <a:graphicFrameLocks/>
          </p:cNvGraphicFramePr>
          <p:nvPr>
            <p:extLst>
              <p:ext uri="{D42A27DB-BD31-4B8C-83A1-F6EECF244321}">
                <p14:modId xmlns:p14="http://schemas.microsoft.com/office/powerpoint/2010/main" val="3466107896"/>
              </p:ext>
            </p:extLst>
          </p:nvPr>
        </p:nvGraphicFramePr>
        <p:xfrm>
          <a:off x="0" y="381000"/>
          <a:ext cx="9143999" cy="5474859"/>
        </p:xfrm>
        <a:graphic>
          <a:graphicData uri="http://schemas.openxmlformats.org/drawingml/2006/table">
            <a:tbl>
              <a:tblPr rtl="1"/>
              <a:tblGrid>
                <a:gridCol w="1902806">
                  <a:extLst>
                    <a:ext uri="{9D8B030D-6E8A-4147-A177-3AD203B41FA5}">
                      <a16:colId xmlns:a16="http://schemas.microsoft.com/office/drawing/2014/main" val="20000"/>
                    </a:ext>
                  </a:extLst>
                </a:gridCol>
                <a:gridCol w="2264381">
                  <a:extLst>
                    <a:ext uri="{9D8B030D-6E8A-4147-A177-3AD203B41FA5}">
                      <a16:colId xmlns:a16="http://schemas.microsoft.com/office/drawing/2014/main" val="20001"/>
                    </a:ext>
                  </a:extLst>
                </a:gridCol>
                <a:gridCol w="2462213">
                  <a:extLst>
                    <a:ext uri="{9D8B030D-6E8A-4147-A177-3AD203B41FA5}">
                      <a16:colId xmlns:a16="http://schemas.microsoft.com/office/drawing/2014/main" val="20002"/>
                    </a:ext>
                  </a:extLst>
                </a:gridCol>
                <a:gridCol w="2514599">
                  <a:extLst>
                    <a:ext uri="{9D8B030D-6E8A-4147-A177-3AD203B41FA5}">
                      <a16:colId xmlns:a16="http://schemas.microsoft.com/office/drawing/2014/main" val="20003"/>
                    </a:ext>
                  </a:extLst>
                </a:gridCol>
              </a:tblGrid>
              <a:tr h="503047">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dirty="0">
                        <a:ln>
                          <a:noFill/>
                        </a:ln>
                        <a:solidFill>
                          <a:schemeClr val="tx1"/>
                        </a:solidFill>
                        <a:effectLst/>
                        <a:latin typeface="+mn-lt"/>
                        <a:ea typeface="ＭＳ Ｐゴシック" charset="0"/>
                        <a:cs typeface="Arial"/>
                      </a:endParaRPr>
                    </a:p>
                  </a:txBody>
                  <a:tcPr marL="91445" marR="91445" marT="45731" marB="4573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2400" b="1" i="0" u="none" strike="noStrike" cap="none" normalizeH="0" baseline="0">
                          <a:ln>
                            <a:noFill/>
                          </a:ln>
                          <a:solidFill>
                            <a:schemeClr val="bg1"/>
                          </a:solidFill>
                          <a:latin typeface="+mn-lt"/>
                          <a:ea typeface="ＭＳ Ｐゴシック" charset="0"/>
                          <a:cs typeface="Arial"/>
                        </a:rPr>
                        <a:t>NCG</a:t>
                      </a:r>
                    </a:p>
                  </a:txBody>
                  <a:tcPr marL="91445" marR="91445" marT="45731" marB="4573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000000">
                        <a:alpha val="50195"/>
                      </a:srgbClr>
                    </a:soli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2400" b="1" i="0" u="none" strike="noStrike" cap="none" normalizeH="0" baseline="0">
                          <a:ln>
                            <a:noFill/>
                          </a:ln>
                          <a:solidFill>
                            <a:schemeClr val="bg1"/>
                          </a:solidFill>
                          <a:latin typeface="+mn-lt"/>
                          <a:ea typeface="ＭＳ Ｐゴシック" charset="0"/>
                          <a:cs typeface="Arial"/>
                        </a:rPr>
                        <a:t>ITS</a:t>
                      </a:r>
                    </a:p>
                  </a:txBody>
                  <a:tcPr marL="91445" marR="91445" marT="45731" marB="4573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000000">
                        <a:alpha val="50195"/>
                      </a:srgbClr>
                    </a:soli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2400" b="1" i="0" u="none" strike="noStrike" cap="none" normalizeH="0" baseline="0">
                          <a:ln>
                            <a:noFill/>
                          </a:ln>
                          <a:solidFill>
                            <a:schemeClr val="bg1"/>
                          </a:solidFill>
                          <a:latin typeface="+mn-lt"/>
                          <a:ea typeface="ＭＳ Ｐゴシック" charset="0"/>
                          <a:cs typeface="Arial"/>
                        </a:rPr>
                        <a:t>RLS</a:t>
                      </a:r>
                    </a:p>
                  </a:txBody>
                  <a:tcPr marL="91445" marR="91445" marT="45731" marB="4573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000000">
                        <a:alpha val="50195"/>
                      </a:srgbClr>
                    </a:solidFill>
                  </a:tcPr>
                </a:tc>
                <a:extLst>
                  <a:ext uri="{0D108BD9-81ED-4DB2-BD59-A6C34878D82A}">
                    <a16:rowId xmlns:a16="http://schemas.microsoft.com/office/drawing/2014/main" val="10000"/>
                  </a:ext>
                </a:extLst>
              </a:tr>
              <a:tr h="1615462">
                <a:tc>
                  <a:txBody>
                    <a:bodyPr/>
                    <a:lstStyle/>
                    <a:p>
                      <a:pPr marL="0" marR="0" lvl="0" indent="0" algn="r" defTabSz="914400" rtl="1" eaLnBrk="0" fontAlgn="base" latinLnBrk="0" hangingPunct="0">
                        <a:lnSpc>
                          <a:spcPct val="100000"/>
                        </a:lnSpc>
                        <a:spcBef>
                          <a:spcPct val="0"/>
                        </a:spcBef>
                        <a:spcAft>
                          <a:spcPct val="0"/>
                        </a:spcAft>
                        <a:buClrTx/>
                        <a:buSzTx/>
                        <a:buFontTx/>
                        <a:buNone/>
                        <a:tabLst/>
                      </a:pPr>
                      <a:r>
                        <a:rPr kumimoji="0" lang="ar-EG" sz="2000" b="1" i="0" u="none" strike="noStrike" cap="none" normalizeH="0" baseline="0">
                          <a:ln>
                            <a:noFill/>
                          </a:ln>
                          <a:solidFill>
                            <a:srgbClr val="000000"/>
                          </a:solidFill>
                          <a:latin typeface="+mn-lt"/>
                          <a:ea typeface="ＭＳ Ｐゴシック" charset="0"/>
                          <a:cs typeface="Arial"/>
                        </a:rPr>
                        <a:t>البدائل</a:t>
                      </a:r>
                    </a:p>
                    <a:p>
                      <a:pPr marL="0" marR="0" lvl="0" indent="0" algn="r" defTabSz="914400" rtl="1" eaLnBrk="0" fontAlgn="base" latinLnBrk="0" hangingPunct="0">
                        <a:lnSpc>
                          <a:spcPct val="100000"/>
                        </a:lnSpc>
                        <a:spcBef>
                          <a:spcPct val="0"/>
                        </a:spcBef>
                        <a:spcAft>
                          <a:spcPct val="0"/>
                        </a:spcAft>
                        <a:buClrTx/>
                        <a:buSzTx/>
                        <a:buFontTx/>
                        <a:buNone/>
                        <a:tabLst/>
                      </a:pPr>
                      <a:r>
                        <a:rPr kumimoji="0" lang="ar-EG" sz="2000" b="1" i="0" u="none" strike="noStrike" cap="none" normalizeH="0" baseline="0">
                          <a:ln>
                            <a:noFill/>
                          </a:ln>
                          <a:solidFill>
                            <a:srgbClr val="000000"/>
                          </a:solidFill>
                          <a:latin typeface="+mn-lt"/>
                          <a:ea typeface="ＭＳ Ｐゴシック" charset="0"/>
                          <a:cs typeface="Arial"/>
                        </a:rPr>
                        <a:t>(مصدر القوة)</a:t>
                      </a:r>
                    </a:p>
                    <a:p>
                      <a:pPr marL="0" marR="0" lvl="0" indent="0" algn="r" defTabSz="914400" rtl="1"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a:ln>
                          <a:noFill/>
                        </a:ln>
                        <a:solidFill>
                          <a:srgbClr val="000000"/>
                        </a:solidFill>
                        <a:effectLst/>
                        <a:latin typeface="+mn-lt"/>
                        <a:ea typeface="ＭＳ Ｐゴシック" charset="0"/>
                        <a:cs typeface="Arial"/>
                      </a:endParaRPr>
                    </a:p>
                  </a:txBody>
                  <a:tcPr marL="91445" marR="91445" marT="45731" marB="4573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r" defTabSz="914400" rtl="1" eaLnBrk="0" fontAlgn="base" latinLnBrk="0" hangingPunct="0">
                        <a:lnSpc>
                          <a:spcPct val="100000"/>
                        </a:lnSpc>
                        <a:spcBef>
                          <a:spcPct val="0"/>
                        </a:spcBef>
                        <a:spcAft>
                          <a:spcPct val="0"/>
                        </a:spcAft>
                        <a:buClrTx/>
                        <a:buSzTx/>
                        <a:buFontTx/>
                        <a:buNone/>
                        <a:tabLst/>
                      </a:pPr>
                      <a:r>
                        <a:rPr kumimoji="0" lang="ar-EG" sz="2000" b="0" i="0" u="none" strike="noStrike" cap="none" normalizeH="0" baseline="0">
                          <a:ln>
                            <a:noFill/>
                          </a:ln>
                          <a:solidFill>
                            <a:schemeClr val="bg1"/>
                          </a:solidFill>
                          <a:latin typeface="+mn-lt"/>
                          <a:ea typeface="ＭＳ Ｐゴシック" charset="0"/>
                          <a:cs typeface="Arial"/>
                        </a:rPr>
                        <a:t>فقدان الفرصة الفنية والمالية لإنتاج </a:t>
                      </a:r>
                      <a:r>
                        <a:rPr kumimoji="0" lang="ar-EG" sz="2000" b="0" i="1" u="none" strike="noStrike" cap="none" normalizeH="0" baseline="0">
                          <a:ln>
                            <a:noFill/>
                          </a:ln>
                          <a:solidFill>
                            <a:schemeClr val="bg1"/>
                          </a:solidFill>
                          <a:latin typeface="+mn-lt"/>
                          <a:ea typeface="ＭＳ Ｐゴシック" charset="0"/>
                          <a:cs typeface="Arial"/>
                        </a:rPr>
                        <a:t>فيلم الأمير</a:t>
                      </a:r>
                    </a:p>
                  </a:txBody>
                  <a:tcPr marL="91445" marR="91445" marT="45731" marB="4573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r" defTabSz="914400" rtl="1" eaLnBrk="0" fontAlgn="base" latinLnBrk="0" hangingPunct="0">
                        <a:lnSpc>
                          <a:spcPct val="100000"/>
                        </a:lnSpc>
                        <a:spcBef>
                          <a:spcPct val="0"/>
                        </a:spcBef>
                        <a:spcAft>
                          <a:spcPct val="0"/>
                        </a:spcAft>
                        <a:buClrTx/>
                        <a:buSzTx/>
                        <a:buFontTx/>
                        <a:buNone/>
                        <a:tabLst/>
                      </a:pPr>
                      <a:r>
                        <a:rPr kumimoji="0" lang="ar-EG" sz="2000" b="0" i="0" u="none" strike="noStrike" cap="none" normalizeH="0" baseline="0">
                          <a:ln>
                            <a:noFill/>
                          </a:ln>
                          <a:solidFill>
                            <a:schemeClr val="bg1"/>
                          </a:solidFill>
                          <a:latin typeface="+mn-lt"/>
                          <a:ea typeface="ＭＳ Ｐゴシック" charset="0"/>
                          <a:cs typeface="Arial"/>
                        </a:rPr>
                        <a:t>التحالف مع </a:t>
                      </a:r>
                      <a:r>
                        <a:rPr kumimoji="0" lang="en-US" sz="2000" b="0" i="0" u="none" strike="noStrike" cap="none" normalizeH="0" baseline="0">
                          <a:ln>
                            <a:noFill/>
                          </a:ln>
                          <a:solidFill>
                            <a:schemeClr val="bg1"/>
                          </a:solidFill>
                          <a:latin typeface="+mn-lt"/>
                          <a:ea typeface="ＭＳ Ｐゴシック" charset="0"/>
                          <a:cs typeface="Arial"/>
                        </a:rPr>
                        <a:t>RLS</a:t>
                      </a:r>
                      <a:r>
                        <a:rPr kumimoji="0" lang="ar-EG" sz="2000" b="0" i="0" u="none" strike="noStrike" cap="none" normalizeH="0" baseline="0">
                          <a:ln>
                            <a:noFill/>
                          </a:ln>
                          <a:solidFill>
                            <a:schemeClr val="bg1"/>
                          </a:solidFill>
                          <a:latin typeface="+mn-lt"/>
                          <a:ea typeface="ＭＳ Ｐゴシック" charset="0"/>
                          <a:cs typeface="Arial"/>
                        </a:rPr>
                        <a:t> (بديل </a:t>
                      </a:r>
                      <a:r>
                        <a:rPr kumimoji="0" lang="en-US" sz="2000" b="0" i="0" u="none" strike="noStrike" cap="none" normalizeH="0" baseline="0">
                          <a:ln>
                            <a:noFill/>
                          </a:ln>
                          <a:solidFill>
                            <a:schemeClr val="bg1"/>
                          </a:solidFill>
                          <a:latin typeface="+mn-lt"/>
                          <a:ea typeface="ＭＳ Ｐゴシック" charset="0"/>
                          <a:cs typeface="Arial"/>
                        </a:rPr>
                        <a:t>BATNA</a:t>
                      </a:r>
                      <a:r>
                        <a:rPr kumimoji="0" lang="ar-EG" sz="2000" b="0" i="0" u="none" strike="noStrike" cap="none" normalizeH="0" baseline="0">
                          <a:ln>
                            <a:noFill/>
                          </a:ln>
                          <a:solidFill>
                            <a:schemeClr val="bg1"/>
                          </a:solidFill>
                          <a:latin typeface="+mn-lt"/>
                          <a:ea typeface="ＭＳ Ｐゴシック" charset="0"/>
                          <a:cs typeface="Arial"/>
                        </a:rPr>
                        <a:t> الداخلي)، الإفلاس دون التوصل إلى اتفاق</a:t>
                      </a:r>
                    </a:p>
                  </a:txBody>
                  <a:tcPr marL="91445" marR="91445" marT="45731" marB="4573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r" defTabSz="914400" rtl="1" eaLnBrk="0" fontAlgn="base" latinLnBrk="0" hangingPunct="0">
                        <a:lnSpc>
                          <a:spcPct val="100000"/>
                        </a:lnSpc>
                        <a:spcBef>
                          <a:spcPct val="0"/>
                        </a:spcBef>
                        <a:spcAft>
                          <a:spcPct val="0"/>
                        </a:spcAft>
                        <a:buClrTx/>
                        <a:buSzTx/>
                        <a:buFontTx/>
                        <a:buNone/>
                        <a:tabLst/>
                      </a:pPr>
                      <a:r>
                        <a:rPr kumimoji="0" lang="ar-EG" sz="2000" b="0" i="0" u="none" strike="noStrike" cap="none" normalizeH="0" baseline="0">
                          <a:ln>
                            <a:noFill/>
                          </a:ln>
                          <a:solidFill>
                            <a:schemeClr val="bg1"/>
                          </a:solidFill>
                          <a:latin typeface="+mn-lt"/>
                          <a:ea typeface="ＭＳ Ｐゴシック" charset="0"/>
                          <a:cs typeface="Arial"/>
                        </a:rPr>
                        <a:t>التحالف مع </a:t>
                      </a:r>
                      <a:r>
                        <a:rPr kumimoji="0" lang="en-US" sz="2000" b="0" i="0" u="none" strike="noStrike" cap="none" normalizeH="0" baseline="0">
                          <a:ln>
                            <a:noFill/>
                          </a:ln>
                          <a:solidFill>
                            <a:schemeClr val="bg1"/>
                          </a:solidFill>
                          <a:latin typeface="+mn-lt"/>
                          <a:ea typeface="ＭＳ Ｐゴシック" charset="0"/>
                          <a:cs typeface="Arial"/>
                        </a:rPr>
                        <a:t>RLS</a:t>
                      </a:r>
                      <a:r>
                        <a:rPr kumimoji="0" lang="ar-EG" sz="2000" b="0" i="0" u="none" strike="noStrike" cap="none" normalizeH="0" baseline="0">
                          <a:ln>
                            <a:noFill/>
                          </a:ln>
                          <a:solidFill>
                            <a:schemeClr val="bg1"/>
                          </a:solidFill>
                          <a:latin typeface="+mn-lt"/>
                          <a:ea typeface="ＭＳ Ｐゴシック" charset="0"/>
                          <a:cs typeface="Arial"/>
                        </a:rPr>
                        <a:t> (بديل </a:t>
                      </a:r>
                      <a:r>
                        <a:rPr kumimoji="0" lang="en-US" sz="2000" b="0" i="0" u="none" strike="noStrike" cap="none" normalizeH="0" baseline="0">
                          <a:ln>
                            <a:noFill/>
                          </a:ln>
                          <a:solidFill>
                            <a:schemeClr val="bg1"/>
                          </a:solidFill>
                          <a:latin typeface="+mn-lt"/>
                          <a:ea typeface="ＭＳ Ｐゴシック" charset="0"/>
                          <a:cs typeface="Arial"/>
                        </a:rPr>
                        <a:t>BATNA</a:t>
                      </a:r>
                      <a:r>
                        <a:rPr kumimoji="0" lang="ar-EG" sz="2000" b="0" i="0" u="none" strike="noStrike" cap="none" normalizeH="0" baseline="0">
                          <a:ln>
                            <a:noFill/>
                          </a:ln>
                          <a:solidFill>
                            <a:schemeClr val="bg1"/>
                          </a:solidFill>
                          <a:latin typeface="+mn-lt"/>
                          <a:ea typeface="ＭＳ Ｐゴシック" charset="0"/>
                          <a:cs typeface="Arial"/>
                        </a:rPr>
                        <a:t> الداخلي)، إنتاج المزيد من أفلام الروبوتات السيئة إذا لم يتم التوصل إلى اتفاق هنا</a:t>
                      </a:r>
                    </a:p>
                    <a:p>
                      <a:pPr marL="0" marR="0" lvl="0" indent="0" algn="r" defTabSz="914400" rtl="1"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latin typeface="+mn-lt"/>
                        <a:ea typeface="ＭＳ Ｐゴシック" charset="0"/>
                        <a:cs typeface="Arial"/>
                      </a:endParaRPr>
                    </a:p>
                  </a:txBody>
                  <a:tcPr marL="91445" marR="91445" marT="45731" marB="4573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val="10001"/>
                  </a:ext>
                </a:extLst>
              </a:tr>
              <a:tr h="1310662">
                <a:tc>
                  <a:txBody>
                    <a:bodyPr/>
                    <a:lstStyle/>
                    <a:p>
                      <a:pPr marL="0" marR="0" lvl="0" indent="0" algn="r" defTabSz="914400" rtl="1" eaLnBrk="0" fontAlgn="base" latinLnBrk="0" hangingPunct="0">
                        <a:lnSpc>
                          <a:spcPct val="100000"/>
                        </a:lnSpc>
                        <a:spcBef>
                          <a:spcPct val="0"/>
                        </a:spcBef>
                        <a:spcAft>
                          <a:spcPct val="0"/>
                        </a:spcAft>
                        <a:buClrTx/>
                        <a:buSzTx/>
                        <a:buFontTx/>
                        <a:buNone/>
                        <a:tabLst/>
                      </a:pPr>
                      <a:r>
                        <a:rPr kumimoji="0" lang="ar-EG" sz="2000" b="1" i="0" u="none" strike="noStrike" cap="none" normalizeH="0" baseline="0">
                          <a:ln>
                            <a:noFill/>
                          </a:ln>
                          <a:solidFill>
                            <a:schemeClr val="bg1"/>
                          </a:solidFill>
                          <a:latin typeface="+mn-lt"/>
                          <a:ea typeface="ＭＳ Ｐゴシック" charset="0"/>
                          <a:cs typeface="Arial"/>
                        </a:rPr>
                        <a:t>الآراء حول الأرباح</a:t>
                      </a:r>
                    </a:p>
                  </a:txBody>
                  <a:tcPr marL="91445" marR="91445" marT="45731" marB="4573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r" defTabSz="914400" rtl="1" eaLnBrk="0" fontAlgn="base" latinLnBrk="0" hangingPunct="0">
                        <a:lnSpc>
                          <a:spcPct val="100000"/>
                        </a:lnSpc>
                        <a:spcBef>
                          <a:spcPct val="0"/>
                        </a:spcBef>
                        <a:spcAft>
                          <a:spcPct val="0"/>
                        </a:spcAft>
                        <a:buClrTx/>
                        <a:buSzTx/>
                        <a:buFontTx/>
                        <a:buNone/>
                        <a:tabLst/>
                      </a:pPr>
                      <a:r>
                        <a:rPr kumimoji="0" lang="ar-EG" sz="2000" b="0" i="0" u="none" strike="noStrike" cap="none" normalizeH="0" baseline="0">
                          <a:ln>
                            <a:noFill/>
                          </a:ln>
                          <a:solidFill>
                            <a:schemeClr val="bg1"/>
                          </a:solidFill>
                          <a:latin typeface="+mn-lt"/>
                          <a:ea typeface="ＭＳ Ｐゴシック" charset="0"/>
                          <a:cs typeface="Arial"/>
                        </a:rPr>
                        <a:t>تعتبر ارتفاع نسبة الأرباح إلى </a:t>
                      </a:r>
                      <a:r>
                        <a:rPr kumimoji="0" lang="en-US" sz="2000" b="0" i="0" u="none" strike="noStrike" cap="none" normalizeH="0" baseline="0">
                          <a:ln>
                            <a:noFill/>
                          </a:ln>
                          <a:solidFill>
                            <a:schemeClr val="bg1"/>
                          </a:solidFill>
                          <a:latin typeface="+mn-lt"/>
                          <a:ea typeface="ＭＳ Ｐゴシック" charset="0"/>
                          <a:cs typeface="Arial"/>
                        </a:rPr>
                        <a:t>NCG</a:t>
                      </a:r>
                      <a:r>
                        <a:rPr kumimoji="0" lang="ar-EG" sz="2000" b="0" i="0" u="none" strike="noStrike" cap="none" normalizeH="0" baseline="0">
                          <a:ln>
                            <a:noFill/>
                          </a:ln>
                          <a:solidFill>
                            <a:schemeClr val="bg1"/>
                          </a:solidFill>
                          <a:latin typeface="+mn-lt"/>
                          <a:ea typeface="ＭＳ Ｐゴシック" charset="0"/>
                          <a:cs typeface="Arial"/>
                        </a:rPr>
                        <a:t> أمرًا عادلًا</a:t>
                      </a:r>
                    </a:p>
                  </a:txBody>
                  <a:tcPr marL="91445" marR="91445" marT="45731" marB="4573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EG" sz="2000" b="0" i="0" u="none" strike="noStrike" cap="none" normalizeH="0" baseline="0">
                          <a:ln>
                            <a:noFill/>
                          </a:ln>
                          <a:solidFill>
                            <a:schemeClr val="bg1"/>
                          </a:solidFill>
                          <a:latin typeface="+mn-lt"/>
                          <a:ea typeface="ＭＳ Ｐゴシック" charset="0"/>
                          <a:cs typeface="Arial"/>
                        </a:rPr>
                        <a:t>تستميت للحصول على أعلى نسبة ممكنة من الأرباح</a:t>
                      </a:r>
                    </a:p>
                  </a:txBody>
                  <a:tcPr marL="91445" marR="91445" marT="45731" marB="4573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r" defTabSz="914400" rtl="1" eaLnBrk="0" fontAlgn="base" latinLnBrk="0" hangingPunct="0">
                        <a:lnSpc>
                          <a:spcPct val="100000"/>
                        </a:lnSpc>
                        <a:spcBef>
                          <a:spcPct val="0"/>
                        </a:spcBef>
                        <a:spcAft>
                          <a:spcPct val="0"/>
                        </a:spcAft>
                        <a:buClrTx/>
                        <a:buSzTx/>
                        <a:buFontTx/>
                        <a:buNone/>
                        <a:tabLst/>
                      </a:pPr>
                      <a:r>
                        <a:rPr kumimoji="0" lang="ar-EG" sz="2000" b="0" i="0" u="none" strike="noStrike" cap="none" normalizeH="0" baseline="0">
                          <a:ln>
                            <a:noFill/>
                          </a:ln>
                          <a:solidFill>
                            <a:schemeClr val="bg1"/>
                          </a:solidFill>
                          <a:latin typeface="+mn-lt"/>
                          <a:ea typeface="ＭＳ Ｐゴシック" charset="0"/>
                          <a:cs typeface="Arial"/>
                        </a:rPr>
                        <a:t>منفتحة لتقاسم الأرباح إذا تمت صناعة الفيلم وتمويله بشكل مشترك</a:t>
                      </a:r>
                      <a:r>
                        <a:rPr kumimoji="0" lang="en-US" sz="2000" b="0" i="0" u="none" strike="noStrike" cap="none" normalizeH="0" baseline="0">
                          <a:ln>
                            <a:noFill/>
                          </a:ln>
                          <a:solidFill>
                            <a:schemeClr val="bg1"/>
                          </a:solidFill>
                          <a:latin typeface="+mn-lt"/>
                          <a:ea typeface="ＭＳ Ｐゴシック" charset="0"/>
                          <a:cs typeface="Arial"/>
                        </a:rPr>
                        <a:t> </a:t>
                      </a:r>
                    </a:p>
                    <a:p>
                      <a:pPr marL="0" marR="0" lvl="0" indent="0" algn="r" defTabSz="914400" rtl="1" eaLnBrk="0" fontAlgn="base" latinLnBrk="0" hangingPunct="0">
                        <a:lnSpc>
                          <a:spcPct val="100000"/>
                        </a:lnSpc>
                        <a:spcBef>
                          <a:spcPct val="0"/>
                        </a:spcBef>
                        <a:spcAft>
                          <a:spcPct val="0"/>
                        </a:spcAft>
                        <a:buClrTx/>
                        <a:buSzTx/>
                        <a:buFontTx/>
                        <a:buNone/>
                        <a:tabLst/>
                      </a:pPr>
                      <a:endParaRPr kumimoji="0" lang="en-US" sz="2000" b="0" i="1" u="none" strike="noStrike" cap="none" normalizeH="0" baseline="0" dirty="0">
                        <a:ln>
                          <a:noFill/>
                        </a:ln>
                        <a:solidFill>
                          <a:schemeClr val="bg1"/>
                        </a:solidFill>
                        <a:effectLst/>
                        <a:latin typeface="+mn-lt"/>
                        <a:ea typeface="ＭＳ Ｐゴシック" charset="0"/>
                        <a:cs typeface="Arial"/>
                      </a:endParaRPr>
                    </a:p>
                  </a:txBody>
                  <a:tcPr marL="91445" marR="91445" marT="45731" marB="4573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2"/>
                  </a:ext>
                </a:extLst>
              </a:tr>
              <a:tr h="1740888">
                <a:tc>
                  <a:txBody>
                    <a:bodyPr/>
                    <a:lstStyle/>
                    <a:p>
                      <a:pPr marL="0" marR="0" lvl="0" indent="0" algn="r" defTabSz="914400" rtl="1" eaLnBrk="0" fontAlgn="base" latinLnBrk="0" hangingPunct="0">
                        <a:lnSpc>
                          <a:spcPct val="100000"/>
                        </a:lnSpc>
                        <a:spcBef>
                          <a:spcPct val="0"/>
                        </a:spcBef>
                        <a:spcAft>
                          <a:spcPct val="0"/>
                        </a:spcAft>
                        <a:buClrTx/>
                        <a:buSzTx/>
                        <a:buFontTx/>
                        <a:buNone/>
                        <a:tabLst/>
                      </a:pPr>
                      <a:r>
                        <a:rPr kumimoji="0" lang="ar-EG" sz="2000" b="1" i="0" u="none" strike="noStrike" cap="none" normalizeH="0" baseline="0">
                          <a:ln>
                            <a:noFill/>
                          </a:ln>
                          <a:solidFill>
                            <a:schemeClr val="bg1"/>
                          </a:solidFill>
                          <a:latin typeface="+mn-lt"/>
                          <a:ea typeface="ＭＳ Ｐゴシック" charset="0"/>
                          <a:cs typeface="Arial"/>
                        </a:rPr>
                        <a:t>الآراء حول تمويل الفيلم</a:t>
                      </a:r>
                    </a:p>
                  </a:txBody>
                  <a:tcPr marL="91445" marR="91445" marT="45731" marB="4573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r" defTabSz="914400" rtl="1" eaLnBrk="0" fontAlgn="base" latinLnBrk="0" hangingPunct="0">
                        <a:lnSpc>
                          <a:spcPct val="100000"/>
                        </a:lnSpc>
                        <a:spcBef>
                          <a:spcPct val="0"/>
                        </a:spcBef>
                        <a:spcAft>
                          <a:spcPct val="0"/>
                        </a:spcAft>
                        <a:buClrTx/>
                        <a:buSzTx/>
                        <a:buFontTx/>
                        <a:buNone/>
                        <a:tabLst/>
                      </a:pPr>
                      <a:r>
                        <a:rPr kumimoji="0" lang="ar-EG" sz="2000" b="0" i="0" u="none" strike="noStrike" cap="none" normalizeH="0" baseline="0">
                          <a:ln>
                            <a:noFill/>
                          </a:ln>
                          <a:solidFill>
                            <a:schemeClr val="bg1"/>
                          </a:solidFill>
                          <a:latin typeface="+mn-lt"/>
                          <a:ea typeface="ＭＳ Ｐゴシック" charset="0"/>
                          <a:cs typeface="Arial"/>
                        </a:rPr>
                        <a:t>الأفضل أن تدفع لشركة </a:t>
                      </a:r>
                      <a:r>
                        <a:rPr kumimoji="0" lang="en-US" sz="2000" b="0" i="0" u="none" strike="noStrike" cap="none" normalizeH="0" baseline="0">
                          <a:ln>
                            <a:noFill/>
                          </a:ln>
                          <a:solidFill>
                            <a:schemeClr val="bg1"/>
                          </a:solidFill>
                          <a:latin typeface="+mn-lt"/>
                          <a:ea typeface="ＭＳ Ｐゴシック" charset="0"/>
                          <a:cs typeface="Arial"/>
                        </a:rPr>
                        <a:t>ITS</a:t>
                      </a:r>
                      <a:r>
                        <a:rPr kumimoji="0" lang="ar-EG" sz="2000" b="0" i="0" u="none" strike="noStrike" cap="none" normalizeH="0" baseline="0">
                          <a:ln>
                            <a:noFill/>
                          </a:ln>
                          <a:solidFill>
                            <a:schemeClr val="bg1"/>
                          </a:solidFill>
                          <a:latin typeface="+mn-lt"/>
                          <a:ea typeface="ＭＳ Ｐゴシック" charset="0"/>
                          <a:cs typeface="Arial"/>
                        </a:rPr>
                        <a:t> و</a:t>
                      </a:r>
                      <a:r>
                        <a:rPr kumimoji="0" lang="en-US" sz="2000" b="0" i="0" u="none" strike="noStrike" cap="none" normalizeH="0" baseline="0">
                          <a:ln>
                            <a:noFill/>
                          </a:ln>
                          <a:solidFill>
                            <a:schemeClr val="bg1"/>
                          </a:solidFill>
                          <a:latin typeface="+mn-lt"/>
                          <a:ea typeface="ＭＳ Ｐゴシック" charset="0"/>
                          <a:cs typeface="Arial"/>
                        </a:rPr>
                        <a:t>RLS 1%</a:t>
                      </a:r>
                      <a:r>
                        <a:rPr kumimoji="0" lang="ar-EG" sz="2000" b="0" i="0" u="none" strike="noStrike" cap="none" normalizeH="0" baseline="0">
                          <a:ln>
                            <a:noFill/>
                          </a:ln>
                          <a:solidFill>
                            <a:schemeClr val="bg1"/>
                          </a:solidFill>
                          <a:latin typeface="+mn-lt"/>
                          <a:ea typeface="ＭＳ Ｐゴシック" charset="0"/>
                          <a:cs typeface="Arial"/>
                        </a:rPr>
                        <a:t> من الأرباح لكل منهما مقابل الحقوق وتصنع الفيلم بمفردها</a:t>
                      </a:r>
                    </a:p>
                  </a:txBody>
                  <a:tcPr marL="91445" marR="91445" marT="45731" marB="4573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EG" sz="2000" b="0" i="0" u="none" strike="noStrike" cap="none" normalizeH="0" baseline="0">
                          <a:ln>
                            <a:noFill/>
                          </a:ln>
                          <a:solidFill>
                            <a:schemeClr val="bg1"/>
                          </a:solidFill>
                          <a:latin typeface="+mn-lt"/>
                          <a:ea typeface="ＭＳ Ｐゴシック" charset="0"/>
                          <a:cs typeface="Arial"/>
                        </a:rPr>
                        <a:t>تريد تقليل الاستثمار المالي قدر الإمكان، ولكن يمكن أن يصل إلى 50 مليون دولار</a:t>
                      </a:r>
                      <a:r>
                        <a:rPr kumimoji="0" lang="en-US" sz="2000" b="0" i="0" u="none" strike="noStrike" cap="none" normalizeH="0" baseline="0">
                          <a:ln>
                            <a:noFill/>
                          </a:ln>
                          <a:solidFill>
                            <a:schemeClr val="bg1"/>
                          </a:solidFill>
                          <a:latin typeface="+mn-lt"/>
                          <a:ea typeface="ＭＳ Ｐゴシック" charset="0"/>
                          <a:cs typeface="Arial"/>
                        </a:rPr>
                        <a:t> </a:t>
                      </a:r>
                    </a:p>
                    <a:p>
                      <a:pPr marL="0" marR="0" lvl="0" indent="0" algn="r" defTabSz="914400" rtl="1" eaLnBrk="1" fontAlgn="base" latinLnBrk="0" hangingPunct="1">
                        <a:lnSpc>
                          <a:spcPct val="100000"/>
                        </a:lnSpc>
                        <a:spcBef>
                          <a:spcPct val="20000"/>
                        </a:spcBef>
                        <a:spcAft>
                          <a:spcPct val="0"/>
                        </a:spcAft>
                        <a:buClrTx/>
                        <a:buSzTx/>
                        <a:buFontTx/>
                        <a:buNone/>
                        <a:tabLst/>
                      </a:pPr>
                      <a:endParaRPr kumimoji="0" lang="en-GB" sz="2000" b="0" i="1" u="none" strike="noStrike" cap="none" normalizeH="0" baseline="0" dirty="0">
                        <a:ln>
                          <a:noFill/>
                        </a:ln>
                        <a:solidFill>
                          <a:schemeClr val="bg1"/>
                        </a:solidFill>
                        <a:effectLst/>
                        <a:latin typeface="+mn-lt"/>
                        <a:ea typeface="ＭＳ Ｐゴシック" charset="0"/>
                        <a:cs typeface="Arial"/>
                      </a:endParaRPr>
                    </a:p>
                  </a:txBody>
                  <a:tcPr marL="91445" marR="91445" marT="45731" marB="4573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r" defTabSz="914400" rtl="1" eaLnBrk="0" fontAlgn="base" latinLnBrk="0" hangingPunct="0">
                        <a:lnSpc>
                          <a:spcPct val="100000"/>
                        </a:lnSpc>
                        <a:spcBef>
                          <a:spcPct val="0"/>
                        </a:spcBef>
                        <a:spcAft>
                          <a:spcPct val="0"/>
                        </a:spcAft>
                        <a:buClrTx/>
                        <a:buSzTx/>
                        <a:buFontTx/>
                        <a:buNone/>
                        <a:tabLst/>
                      </a:pPr>
                      <a:r>
                        <a:rPr kumimoji="0" lang="ar-EG" sz="2000" b="0" i="0" u="none" strike="noStrike" cap="none" normalizeH="0" baseline="0">
                          <a:ln>
                            <a:noFill/>
                          </a:ln>
                          <a:solidFill>
                            <a:schemeClr val="bg1"/>
                          </a:solidFill>
                          <a:latin typeface="+mn-lt"/>
                          <a:ea typeface="ＭＳ Ｐゴシック" charset="0"/>
                          <a:cs typeface="Arial"/>
                        </a:rPr>
                        <a:t>ترغب في تمويل الفيلم وتستطيع تمويله</a:t>
                      </a:r>
                    </a:p>
                  </a:txBody>
                  <a:tcPr marL="91445" marR="91445" marT="45731" marB="4573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428611880"/>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Group 43">
            <a:extLst>
              <a:ext uri="{FF2B5EF4-FFF2-40B4-BE49-F238E27FC236}">
                <a16:creationId xmlns:a16="http://schemas.microsoft.com/office/drawing/2014/main" id="{CFED9F95-9C6D-4A02-88BA-8471CFCB6246}"/>
              </a:ext>
            </a:extLst>
          </p:cNvPr>
          <p:cNvGraphicFramePr>
            <a:graphicFrameLocks/>
          </p:cNvGraphicFramePr>
          <p:nvPr>
            <p:extLst>
              <p:ext uri="{D42A27DB-BD31-4B8C-83A1-F6EECF244321}">
                <p14:modId xmlns:p14="http://schemas.microsoft.com/office/powerpoint/2010/main" val="2756870215"/>
              </p:ext>
            </p:extLst>
          </p:nvPr>
        </p:nvGraphicFramePr>
        <p:xfrm>
          <a:off x="0" y="381000"/>
          <a:ext cx="9143999" cy="5474859"/>
        </p:xfrm>
        <a:graphic>
          <a:graphicData uri="http://schemas.openxmlformats.org/drawingml/2006/table">
            <a:tbl>
              <a:tblPr rtl="1"/>
              <a:tblGrid>
                <a:gridCol w="1902806">
                  <a:extLst>
                    <a:ext uri="{9D8B030D-6E8A-4147-A177-3AD203B41FA5}">
                      <a16:colId xmlns:a16="http://schemas.microsoft.com/office/drawing/2014/main" val="20000"/>
                    </a:ext>
                  </a:extLst>
                </a:gridCol>
                <a:gridCol w="2264381">
                  <a:extLst>
                    <a:ext uri="{9D8B030D-6E8A-4147-A177-3AD203B41FA5}">
                      <a16:colId xmlns:a16="http://schemas.microsoft.com/office/drawing/2014/main" val="20001"/>
                    </a:ext>
                  </a:extLst>
                </a:gridCol>
                <a:gridCol w="2462213">
                  <a:extLst>
                    <a:ext uri="{9D8B030D-6E8A-4147-A177-3AD203B41FA5}">
                      <a16:colId xmlns:a16="http://schemas.microsoft.com/office/drawing/2014/main" val="20002"/>
                    </a:ext>
                  </a:extLst>
                </a:gridCol>
                <a:gridCol w="2514599">
                  <a:extLst>
                    <a:ext uri="{9D8B030D-6E8A-4147-A177-3AD203B41FA5}">
                      <a16:colId xmlns:a16="http://schemas.microsoft.com/office/drawing/2014/main" val="20003"/>
                    </a:ext>
                  </a:extLst>
                </a:gridCol>
              </a:tblGrid>
              <a:tr h="503047">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dirty="0">
                        <a:ln>
                          <a:noFill/>
                        </a:ln>
                        <a:solidFill>
                          <a:schemeClr val="tx1"/>
                        </a:solidFill>
                        <a:effectLst/>
                        <a:latin typeface="+mn-lt"/>
                        <a:ea typeface="ＭＳ Ｐゴシック" charset="0"/>
                        <a:cs typeface="Arial"/>
                      </a:endParaRPr>
                    </a:p>
                  </a:txBody>
                  <a:tcPr marL="91445" marR="91445" marT="45731" marB="4573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2400" b="1" i="0" u="none" strike="noStrike" cap="none" normalizeH="0" baseline="0">
                          <a:ln>
                            <a:noFill/>
                          </a:ln>
                          <a:solidFill>
                            <a:schemeClr val="bg1"/>
                          </a:solidFill>
                          <a:latin typeface="+mn-lt"/>
                          <a:ea typeface="ＭＳ Ｐゴシック" charset="0"/>
                          <a:cs typeface="Arial"/>
                        </a:rPr>
                        <a:t>NCG</a:t>
                      </a:r>
                    </a:p>
                  </a:txBody>
                  <a:tcPr marL="91445" marR="91445" marT="45731" marB="4573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000000">
                        <a:alpha val="50195"/>
                      </a:srgbClr>
                    </a:soli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2400" b="1" i="0" u="none" strike="noStrike" cap="none" normalizeH="0" baseline="0">
                          <a:ln>
                            <a:noFill/>
                          </a:ln>
                          <a:solidFill>
                            <a:schemeClr val="bg1"/>
                          </a:solidFill>
                          <a:latin typeface="+mn-lt"/>
                          <a:ea typeface="ＭＳ Ｐゴシック" charset="0"/>
                          <a:cs typeface="Arial"/>
                        </a:rPr>
                        <a:t>ITS</a:t>
                      </a:r>
                    </a:p>
                  </a:txBody>
                  <a:tcPr marL="91445" marR="91445" marT="45731" marB="4573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000000">
                        <a:alpha val="50195"/>
                      </a:srgbClr>
                    </a:soli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2400" b="1" i="0" u="none" strike="noStrike" cap="none" normalizeH="0" baseline="0">
                          <a:ln>
                            <a:noFill/>
                          </a:ln>
                          <a:solidFill>
                            <a:schemeClr val="bg1"/>
                          </a:solidFill>
                          <a:latin typeface="+mn-lt"/>
                          <a:ea typeface="ＭＳ Ｐゴシック" charset="0"/>
                          <a:cs typeface="Arial"/>
                        </a:rPr>
                        <a:t>RLS</a:t>
                      </a:r>
                    </a:p>
                  </a:txBody>
                  <a:tcPr marL="91445" marR="91445" marT="45731" marB="4573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000000">
                        <a:alpha val="50195"/>
                      </a:srgbClr>
                    </a:solidFill>
                  </a:tcPr>
                </a:tc>
                <a:extLst>
                  <a:ext uri="{0D108BD9-81ED-4DB2-BD59-A6C34878D82A}">
                    <a16:rowId xmlns:a16="http://schemas.microsoft.com/office/drawing/2014/main" val="10000"/>
                  </a:ext>
                </a:extLst>
              </a:tr>
              <a:tr h="1615462">
                <a:tc>
                  <a:txBody>
                    <a:bodyPr/>
                    <a:lstStyle/>
                    <a:p>
                      <a:pPr marL="0" marR="0" lvl="0" indent="0" algn="r" defTabSz="914400" rtl="1" eaLnBrk="0" fontAlgn="base" latinLnBrk="0" hangingPunct="0">
                        <a:lnSpc>
                          <a:spcPct val="100000"/>
                        </a:lnSpc>
                        <a:spcBef>
                          <a:spcPct val="0"/>
                        </a:spcBef>
                        <a:spcAft>
                          <a:spcPct val="0"/>
                        </a:spcAft>
                        <a:buClrTx/>
                        <a:buSzTx/>
                        <a:buFontTx/>
                        <a:buNone/>
                        <a:tabLst/>
                      </a:pPr>
                      <a:r>
                        <a:rPr kumimoji="0" lang="ar-EG" sz="2000" b="1" i="0" u="none" strike="noStrike" cap="none" normalizeH="0" baseline="0">
                          <a:ln>
                            <a:noFill/>
                          </a:ln>
                          <a:solidFill>
                            <a:srgbClr val="000000"/>
                          </a:solidFill>
                          <a:latin typeface="+mn-lt"/>
                          <a:ea typeface="ＭＳ Ｐゴシック" charset="0"/>
                          <a:cs typeface="Arial"/>
                        </a:rPr>
                        <a:t>البدائل</a:t>
                      </a:r>
                    </a:p>
                    <a:p>
                      <a:pPr marL="0" marR="0" lvl="0" indent="0" algn="r" defTabSz="914400" rtl="1" eaLnBrk="0" fontAlgn="base" latinLnBrk="0" hangingPunct="0">
                        <a:lnSpc>
                          <a:spcPct val="100000"/>
                        </a:lnSpc>
                        <a:spcBef>
                          <a:spcPct val="0"/>
                        </a:spcBef>
                        <a:spcAft>
                          <a:spcPct val="0"/>
                        </a:spcAft>
                        <a:buClrTx/>
                        <a:buSzTx/>
                        <a:buFontTx/>
                        <a:buNone/>
                        <a:tabLst/>
                      </a:pPr>
                      <a:r>
                        <a:rPr kumimoji="0" lang="ar-EG" sz="2000" b="1" i="0" u="none" strike="noStrike" cap="none" normalizeH="0" baseline="0">
                          <a:ln>
                            <a:noFill/>
                          </a:ln>
                          <a:solidFill>
                            <a:srgbClr val="000000"/>
                          </a:solidFill>
                          <a:latin typeface="+mn-lt"/>
                          <a:ea typeface="ＭＳ Ｐゴシック" charset="0"/>
                          <a:cs typeface="Arial"/>
                        </a:rPr>
                        <a:t>(مصدر القوة)</a:t>
                      </a:r>
                    </a:p>
                    <a:p>
                      <a:pPr marL="0" marR="0" lvl="0" indent="0" algn="r" defTabSz="914400" rtl="1"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a:ln>
                          <a:noFill/>
                        </a:ln>
                        <a:solidFill>
                          <a:srgbClr val="000000"/>
                        </a:solidFill>
                        <a:effectLst/>
                        <a:latin typeface="+mn-lt"/>
                        <a:ea typeface="ＭＳ Ｐゴシック" charset="0"/>
                        <a:cs typeface="Arial"/>
                      </a:endParaRPr>
                    </a:p>
                  </a:txBody>
                  <a:tcPr marL="91445" marR="91445" marT="45731" marB="4573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r" defTabSz="914400" rtl="1" eaLnBrk="0" fontAlgn="base" latinLnBrk="0" hangingPunct="0">
                        <a:lnSpc>
                          <a:spcPct val="100000"/>
                        </a:lnSpc>
                        <a:spcBef>
                          <a:spcPct val="0"/>
                        </a:spcBef>
                        <a:spcAft>
                          <a:spcPct val="0"/>
                        </a:spcAft>
                        <a:buClrTx/>
                        <a:buSzTx/>
                        <a:buFontTx/>
                        <a:buNone/>
                        <a:tabLst/>
                      </a:pPr>
                      <a:r>
                        <a:rPr kumimoji="0" lang="ar-EG" sz="2000" b="0" i="0" u="none" strike="noStrike" cap="none" normalizeH="0" baseline="0">
                          <a:ln>
                            <a:noFill/>
                          </a:ln>
                          <a:solidFill>
                            <a:srgbClr val="000000"/>
                          </a:solidFill>
                          <a:latin typeface="+mn-lt"/>
                          <a:ea typeface="ＭＳ Ｐゴシック" charset="0"/>
                          <a:cs typeface="Arial"/>
                        </a:rPr>
                        <a:t>فقدان الفرصة الفنية والمالية لإنتاج </a:t>
                      </a:r>
                      <a:r>
                        <a:rPr kumimoji="0" lang="ar-EG" sz="2000" b="0" i="1" u="none" strike="noStrike" cap="none" normalizeH="0" baseline="0">
                          <a:ln>
                            <a:noFill/>
                          </a:ln>
                          <a:solidFill>
                            <a:srgbClr val="000000"/>
                          </a:solidFill>
                          <a:latin typeface="+mn-lt"/>
                          <a:ea typeface="ＭＳ Ｐゴシック" charset="0"/>
                          <a:cs typeface="Arial"/>
                        </a:rPr>
                        <a:t>فيلم الأمير</a:t>
                      </a:r>
                    </a:p>
                  </a:txBody>
                  <a:tcPr marL="91445" marR="91445" marT="45731" marB="4573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r" defTabSz="914400" rtl="1" eaLnBrk="0" fontAlgn="base" latinLnBrk="0" hangingPunct="0">
                        <a:lnSpc>
                          <a:spcPct val="100000"/>
                        </a:lnSpc>
                        <a:spcBef>
                          <a:spcPct val="0"/>
                        </a:spcBef>
                        <a:spcAft>
                          <a:spcPct val="0"/>
                        </a:spcAft>
                        <a:buClrTx/>
                        <a:buSzTx/>
                        <a:buFontTx/>
                        <a:buNone/>
                        <a:tabLst/>
                      </a:pPr>
                      <a:r>
                        <a:rPr kumimoji="0" lang="ar-EG" sz="2000" b="0" i="0" u="none" strike="noStrike" cap="none" normalizeH="0" baseline="0">
                          <a:ln>
                            <a:noFill/>
                          </a:ln>
                          <a:solidFill>
                            <a:srgbClr val="000000"/>
                          </a:solidFill>
                          <a:latin typeface="+mn-lt"/>
                          <a:ea typeface="ＭＳ Ｐゴシック" charset="0"/>
                          <a:cs typeface="Arial"/>
                        </a:rPr>
                        <a:t>التحالف مع </a:t>
                      </a:r>
                      <a:r>
                        <a:rPr kumimoji="0" lang="en-US" sz="2000" b="0" i="0" u="none" strike="noStrike" cap="none" normalizeH="0" baseline="0">
                          <a:ln>
                            <a:noFill/>
                          </a:ln>
                          <a:solidFill>
                            <a:srgbClr val="000000"/>
                          </a:solidFill>
                          <a:latin typeface="+mn-lt"/>
                          <a:ea typeface="ＭＳ Ｐゴシック" charset="0"/>
                          <a:cs typeface="Arial"/>
                        </a:rPr>
                        <a:t>RLS</a:t>
                      </a:r>
                      <a:r>
                        <a:rPr kumimoji="0" lang="ar-EG" sz="2000" b="0" i="0" u="none" strike="noStrike" cap="none" normalizeH="0" baseline="0">
                          <a:ln>
                            <a:noFill/>
                          </a:ln>
                          <a:solidFill>
                            <a:srgbClr val="000000"/>
                          </a:solidFill>
                          <a:latin typeface="+mn-lt"/>
                          <a:ea typeface="ＭＳ Ｐゴシック" charset="0"/>
                          <a:cs typeface="Arial"/>
                        </a:rPr>
                        <a:t> (بديل </a:t>
                      </a:r>
                      <a:r>
                        <a:rPr kumimoji="0" lang="en-US" sz="2000" b="0" i="0" u="none" strike="noStrike" cap="none" normalizeH="0" baseline="0">
                          <a:ln>
                            <a:noFill/>
                          </a:ln>
                          <a:solidFill>
                            <a:srgbClr val="000000"/>
                          </a:solidFill>
                          <a:latin typeface="+mn-lt"/>
                          <a:ea typeface="ＭＳ Ｐゴシック" charset="0"/>
                          <a:cs typeface="Arial"/>
                        </a:rPr>
                        <a:t>BATNA</a:t>
                      </a:r>
                      <a:r>
                        <a:rPr kumimoji="0" lang="ar-EG" sz="2000" b="0" i="0" u="none" strike="noStrike" cap="none" normalizeH="0" baseline="0">
                          <a:ln>
                            <a:noFill/>
                          </a:ln>
                          <a:solidFill>
                            <a:srgbClr val="000000"/>
                          </a:solidFill>
                          <a:latin typeface="+mn-lt"/>
                          <a:ea typeface="ＭＳ Ｐゴシック" charset="0"/>
                          <a:cs typeface="Arial"/>
                        </a:rPr>
                        <a:t> الداخلي)، الإفلاس دون التوصل إلى اتفاق</a:t>
                      </a:r>
                    </a:p>
                  </a:txBody>
                  <a:tcPr marL="91445" marR="91445" marT="45731" marB="4573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r" defTabSz="914400" rtl="1" eaLnBrk="0" fontAlgn="base" latinLnBrk="0" hangingPunct="0">
                        <a:lnSpc>
                          <a:spcPct val="100000"/>
                        </a:lnSpc>
                        <a:spcBef>
                          <a:spcPct val="0"/>
                        </a:spcBef>
                        <a:spcAft>
                          <a:spcPct val="0"/>
                        </a:spcAft>
                        <a:buClrTx/>
                        <a:buSzTx/>
                        <a:buFontTx/>
                        <a:buNone/>
                        <a:tabLst/>
                      </a:pPr>
                      <a:r>
                        <a:rPr kumimoji="0" lang="ar-EG" sz="2000" b="0" i="0" u="none" strike="noStrike" cap="none" normalizeH="0" baseline="0">
                          <a:ln>
                            <a:noFill/>
                          </a:ln>
                          <a:solidFill>
                            <a:srgbClr val="000000"/>
                          </a:solidFill>
                          <a:latin typeface="+mn-lt"/>
                          <a:ea typeface="ＭＳ Ｐゴシック" charset="0"/>
                          <a:cs typeface="Arial"/>
                        </a:rPr>
                        <a:t>التحالف مع </a:t>
                      </a:r>
                      <a:r>
                        <a:rPr kumimoji="0" lang="en-US" sz="2000" b="0" i="0" u="none" strike="noStrike" cap="none" normalizeH="0" baseline="0">
                          <a:ln>
                            <a:noFill/>
                          </a:ln>
                          <a:solidFill>
                            <a:srgbClr val="000000"/>
                          </a:solidFill>
                          <a:latin typeface="+mn-lt"/>
                          <a:ea typeface="ＭＳ Ｐゴシック" charset="0"/>
                          <a:cs typeface="Arial"/>
                        </a:rPr>
                        <a:t>RLS</a:t>
                      </a:r>
                      <a:r>
                        <a:rPr kumimoji="0" lang="ar-EG" sz="2000" b="0" i="0" u="none" strike="noStrike" cap="none" normalizeH="0" baseline="0">
                          <a:ln>
                            <a:noFill/>
                          </a:ln>
                          <a:solidFill>
                            <a:srgbClr val="000000"/>
                          </a:solidFill>
                          <a:latin typeface="+mn-lt"/>
                          <a:ea typeface="ＭＳ Ｐゴシック" charset="0"/>
                          <a:cs typeface="Arial"/>
                        </a:rPr>
                        <a:t> (بديل </a:t>
                      </a:r>
                      <a:r>
                        <a:rPr kumimoji="0" lang="en-US" sz="2000" b="0" i="0" u="none" strike="noStrike" cap="none" normalizeH="0" baseline="0">
                          <a:ln>
                            <a:noFill/>
                          </a:ln>
                          <a:solidFill>
                            <a:srgbClr val="000000"/>
                          </a:solidFill>
                          <a:latin typeface="+mn-lt"/>
                          <a:ea typeface="ＭＳ Ｐゴシック" charset="0"/>
                          <a:cs typeface="Arial"/>
                        </a:rPr>
                        <a:t>BATNA</a:t>
                      </a:r>
                      <a:r>
                        <a:rPr kumimoji="0" lang="ar-EG" sz="2000" b="0" i="0" u="none" strike="noStrike" cap="none" normalizeH="0" baseline="0">
                          <a:ln>
                            <a:noFill/>
                          </a:ln>
                          <a:solidFill>
                            <a:srgbClr val="000000"/>
                          </a:solidFill>
                          <a:latin typeface="+mn-lt"/>
                          <a:ea typeface="ＭＳ Ｐゴシック" charset="0"/>
                          <a:cs typeface="Arial"/>
                        </a:rPr>
                        <a:t> الداخلي)، إنتاج المزيد من أفلام الروبوتات السيئة إذا لم يتم التوصل إلى اتفاق هنا</a:t>
                      </a:r>
                    </a:p>
                    <a:p>
                      <a:pPr marL="0" marR="0" lvl="0" indent="0" algn="r" defTabSz="914400" rtl="1"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a:ln>
                          <a:noFill/>
                        </a:ln>
                        <a:solidFill>
                          <a:srgbClr val="000000"/>
                        </a:solidFill>
                        <a:effectLst/>
                        <a:latin typeface="+mn-lt"/>
                        <a:ea typeface="ＭＳ Ｐゴシック" charset="0"/>
                        <a:cs typeface="Arial"/>
                      </a:endParaRPr>
                    </a:p>
                  </a:txBody>
                  <a:tcPr marL="91445" marR="91445" marT="45731" marB="4573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val="10001"/>
                  </a:ext>
                </a:extLst>
              </a:tr>
              <a:tr h="1310662">
                <a:tc>
                  <a:txBody>
                    <a:bodyPr/>
                    <a:lstStyle/>
                    <a:p>
                      <a:pPr marL="0" marR="0" lvl="0" indent="0" algn="r" defTabSz="914400" rtl="1" eaLnBrk="0" fontAlgn="base" latinLnBrk="0" hangingPunct="0">
                        <a:lnSpc>
                          <a:spcPct val="100000"/>
                        </a:lnSpc>
                        <a:spcBef>
                          <a:spcPct val="0"/>
                        </a:spcBef>
                        <a:spcAft>
                          <a:spcPct val="0"/>
                        </a:spcAft>
                        <a:buClrTx/>
                        <a:buSzTx/>
                        <a:buFontTx/>
                        <a:buNone/>
                        <a:tabLst/>
                      </a:pPr>
                      <a:r>
                        <a:rPr kumimoji="0" lang="ar-EG" sz="2000" b="1" i="0" u="none" strike="noStrike" cap="none" normalizeH="0" baseline="0">
                          <a:ln>
                            <a:noFill/>
                          </a:ln>
                          <a:solidFill>
                            <a:schemeClr val="bg1"/>
                          </a:solidFill>
                          <a:latin typeface="+mn-lt"/>
                          <a:ea typeface="ＭＳ Ｐゴシック" charset="0"/>
                          <a:cs typeface="Arial"/>
                        </a:rPr>
                        <a:t>الآراء حول الأرباح</a:t>
                      </a:r>
                    </a:p>
                  </a:txBody>
                  <a:tcPr marL="91445" marR="91445" marT="45731" marB="4573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r" defTabSz="914400" rtl="1" eaLnBrk="0" fontAlgn="base" latinLnBrk="0" hangingPunct="0">
                        <a:lnSpc>
                          <a:spcPct val="100000"/>
                        </a:lnSpc>
                        <a:spcBef>
                          <a:spcPct val="0"/>
                        </a:spcBef>
                        <a:spcAft>
                          <a:spcPct val="0"/>
                        </a:spcAft>
                        <a:buClrTx/>
                        <a:buSzTx/>
                        <a:buFontTx/>
                        <a:buNone/>
                        <a:tabLst/>
                      </a:pPr>
                      <a:r>
                        <a:rPr kumimoji="0" lang="ar-EG" sz="2000" b="0" i="0" u="none" strike="noStrike" cap="none" normalizeH="0" baseline="0">
                          <a:ln>
                            <a:noFill/>
                          </a:ln>
                          <a:solidFill>
                            <a:schemeClr val="bg1"/>
                          </a:solidFill>
                          <a:latin typeface="+mn-lt"/>
                          <a:ea typeface="ＭＳ Ｐゴシック" charset="0"/>
                          <a:cs typeface="Arial"/>
                        </a:rPr>
                        <a:t>تعتبر ارتفاع نسبة الأرباح إلى </a:t>
                      </a:r>
                      <a:r>
                        <a:rPr kumimoji="0" lang="en-US" sz="2000" b="0" i="0" u="none" strike="noStrike" cap="none" normalizeH="0" baseline="0">
                          <a:ln>
                            <a:noFill/>
                          </a:ln>
                          <a:solidFill>
                            <a:schemeClr val="bg1"/>
                          </a:solidFill>
                          <a:latin typeface="+mn-lt"/>
                          <a:ea typeface="ＭＳ Ｐゴシック" charset="0"/>
                          <a:cs typeface="Arial"/>
                        </a:rPr>
                        <a:t>NCG</a:t>
                      </a:r>
                      <a:r>
                        <a:rPr kumimoji="0" lang="ar-EG" sz="2000" b="0" i="0" u="none" strike="noStrike" cap="none" normalizeH="0" baseline="0">
                          <a:ln>
                            <a:noFill/>
                          </a:ln>
                          <a:solidFill>
                            <a:schemeClr val="bg1"/>
                          </a:solidFill>
                          <a:latin typeface="+mn-lt"/>
                          <a:ea typeface="ＭＳ Ｐゴシック" charset="0"/>
                          <a:cs typeface="Arial"/>
                        </a:rPr>
                        <a:t> أمرًا عادلًا</a:t>
                      </a:r>
                    </a:p>
                  </a:txBody>
                  <a:tcPr marL="91445" marR="91445" marT="45731" marB="4573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EG" sz="2000" b="0" i="0" u="none" strike="noStrike" cap="none" normalizeH="0" baseline="0">
                          <a:ln>
                            <a:noFill/>
                          </a:ln>
                          <a:solidFill>
                            <a:schemeClr val="bg1"/>
                          </a:solidFill>
                          <a:latin typeface="+mn-lt"/>
                          <a:ea typeface="ＭＳ Ｐゴシック" charset="0"/>
                          <a:cs typeface="Arial"/>
                        </a:rPr>
                        <a:t>تستميت للحصول على أعلى نسبة ممكنة من الأرباح</a:t>
                      </a:r>
                    </a:p>
                  </a:txBody>
                  <a:tcPr marL="91445" marR="91445" marT="45731" marB="4573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r" defTabSz="914400" rtl="1" eaLnBrk="0" fontAlgn="base" latinLnBrk="0" hangingPunct="0">
                        <a:lnSpc>
                          <a:spcPct val="100000"/>
                        </a:lnSpc>
                        <a:spcBef>
                          <a:spcPct val="0"/>
                        </a:spcBef>
                        <a:spcAft>
                          <a:spcPct val="0"/>
                        </a:spcAft>
                        <a:buClrTx/>
                        <a:buSzTx/>
                        <a:buFontTx/>
                        <a:buNone/>
                        <a:tabLst/>
                      </a:pPr>
                      <a:r>
                        <a:rPr kumimoji="0" lang="ar-EG" sz="2000" b="0" i="0" u="none" strike="noStrike" cap="none" normalizeH="0" baseline="0">
                          <a:ln>
                            <a:noFill/>
                          </a:ln>
                          <a:solidFill>
                            <a:schemeClr val="bg1"/>
                          </a:solidFill>
                          <a:latin typeface="+mn-lt"/>
                          <a:ea typeface="ＭＳ Ｐゴシック" charset="0"/>
                          <a:cs typeface="Arial"/>
                        </a:rPr>
                        <a:t>منفتحة لتقاسم الأرباح إذا تمت صناعة الفيلم وتمويله بشكل مشترك</a:t>
                      </a:r>
                      <a:r>
                        <a:rPr kumimoji="0" lang="en-US" sz="2000" b="0" i="0" u="none" strike="noStrike" cap="none" normalizeH="0" baseline="0">
                          <a:ln>
                            <a:noFill/>
                          </a:ln>
                          <a:solidFill>
                            <a:schemeClr val="bg1"/>
                          </a:solidFill>
                          <a:latin typeface="+mn-lt"/>
                          <a:ea typeface="ＭＳ Ｐゴシック" charset="0"/>
                          <a:cs typeface="Arial"/>
                        </a:rPr>
                        <a:t> </a:t>
                      </a:r>
                    </a:p>
                    <a:p>
                      <a:pPr marL="0" marR="0" lvl="0" indent="0" algn="r" defTabSz="914400" rtl="1" eaLnBrk="0" fontAlgn="base" latinLnBrk="0" hangingPunct="0">
                        <a:lnSpc>
                          <a:spcPct val="100000"/>
                        </a:lnSpc>
                        <a:spcBef>
                          <a:spcPct val="0"/>
                        </a:spcBef>
                        <a:spcAft>
                          <a:spcPct val="0"/>
                        </a:spcAft>
                        <a:buClrTx/>
                        <a:buSzTx/>
                        <a:buFontTx/>
                        <a:buNone/>
                        <a:tabLst/>
                      </a:pPr>
                      <a:endParaRPr kumimoji="0" lang="en-US" sz="2000" b="0" i="1" u="none" strike="noStrike" cap="none" normalizeH="0" baseline="0" dirty="0">
                        <a:ln>
                          <a:noFill/>
                        </a:ln>
                        <a:solidFill>
                          <a:schemeClr val="bg1"/>
                        </a:solidFill>
                        <a:effectLst/>
                        <a:latin typeface="+mn-lt"/>
                        <a:ea typeface="ＭＳ Ｐゴシック" charset="0"/>
                        <a:cs typeface="Arial"/>
                      </a:endParaRPr>
                    </a:p>
                  </a:txBody>
                  <a:tcPr marL="91445" marR="91445" marT="45731" marB="4573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2"/>
                  </a:ext>
                </a:extLst>
              </a:tr>
              <a:tr h="1740888">
                <a:tc>
                  <a:txBody>
                    <a:bodyPr/>
                    <a:lstStyle/>
                    <a:p>
                      <a:pPr marL="0" marR="0" lvl="0" indent="0" algn="r" defTabSz="914400" rtl="1" eaLnBrk="0" fontAlgn="base" latinLnBrk="0" hangingPunct="0">
                        <a:lnSpc>
                          <a:spcPct val="100000"/>
                        </a:lnSpc>
                        <a:spcBef>
                          <a:spcPct val="0"/>
                        </a:spcBef>
                        <a:spcAft>
                          <a:spcPct val="0"/>
                        </a:spcAft>
                        <a:buClrTx/>
                        <a:buSzTx/>
                        <a:buFontTx/>
                        <a:buNone/>
                        <a:tabLst/>
                      </a:pPr>
                      <a:r>
                        <a:rPr kumimoji="0" lang="ar-EG" sz="2000" b="1" i="0" u="none" strike="noStrike" cap="none" normalizeH="0" baseline="0">
                          <a:ln>
                            <a:noFill/>
                          </a:ln>
                          <a:solidFill>
                            <a:schemeClr val="bg1"/>
                          </a:solidFill>
                          <a:latin typeface="+mn-lt"/>
                          <a:ea typeface="ＭＳ Ｐゴシック" charset="0"/>
                          <a:cs typeface="Arial"/>
                        </a:rPr>
                        <a:t>الآراء حول تمويل الفيلم</a:t>
                      </a:r>
                    </a:p>
                  </a:txBody>
                  <a:tcPr marL="91445" marR="91445" marT="45731" marB="4573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r" defTabSz="914400" rtl="1" eaLnBrk="0" fontAlgn="base" latinLnBrk="0" hangingPunct="0">
                        <a:lnSpc>
                          <a:spcPct val="100000"/>
                        </a:lnSpc>
                        <a:spcBef>
                          <a:spcPct val="0"/>
                        </a:spcBef>
                        <a:spcAft>
                          <a:spcPct val="0"/>
                        </a:spcAft>
                        <a:buClrTx/>
                        <a:buSzTx/>
                        <a:buFontTx/>
                        <a:buNone/>
                        <a:tabLst/>
                      </a:pPr>
                      <a:r>
                        <a:rPr kumimoji="0" lang="ar-EG" sz="2000" b="0" i="0" u="none" strike="noStrike" cap="none" normalizeH="0" baseline="0">
                          <a:ln>
                            <a:noFill/>
                          </a:ln>
                          <a:solidFill>
                            <a:schemeClr val="bg1"/>
                          </a:solidFill>
                          <a:latin typeface="+mn-lt"/>
                          <a:ea typeface="ＭＳ Ｐゴシック" charset="0"/>
                          <a:cs typeface="Arial"/>
                        </a:rPr>
                        <a:t>الأفضل أن تدفع لشركة </a:t>
                      </a:r>
                      <a:r>
                        <a:rPr kumimoji="0" lang="en-US" sz="2000" b="0" i="0" u="none" strike="noStrike" cap="none" normalizeH="0" baseline="0">
                          <a:ln>
                            <a:noFill/>
                          </a:ln>
                          <a:solidFill>
                            <a:schemeClr val="bg1"/>
                          </a:solidFill>
                          <a:latin typeface="+mn-lt"/>
                          <a:ea typeface="ＭＳ Ｐゴシック" charset="0"/>
                          <a:cs typeface="Arial"/>
                        </a:rPr>
                        <a:t>ITS</a:t>
                      </a:r>
                      <a:r>
                        <a:rPr kumimoji="0" lang="ar-EG" sz="2000" b="0" i="0" u="none" strike="noStrike" cap="none" normalizeH="0" baseline="0">
                          <a:ln>
                            <a:noFill/>
                          </a:ln>
                          <a:solidFill>
                            <a:schemeClr val="bg1"/>
                          </a:solidFill>
                          <a:latin typeface="+mn-lt"/>
                          <a:ea typeface="ＭＳ Ｐゴシック" charset="0"/>
                          <a:cs typeface="Arial"/>
                        </a:rPr>
                        <a:t> و</a:t>
                      </a:r>
                      <a:r>
                        <a:rPr kumimoji="0" lang="en-US" sz="2000" b="0" i="0" u="none" strike="noStrike" cap="none" normalizeH="0" baseline="0">
                          <a:ln>
                            <a:noFill/>
                          </a:ln>
                          <a:solidFill>
                            <a:schemeClr val="bg1"/>
                          </a:solidFill>
                          <a:latin typeface="+mn-lt"/>
                          <a:ea typeface="ＭＳ Ｐゴシック" charset="0"/>
                          <a:cs typeface="Arial"/>
                        </a:rPr>
                        <a:t>RLS 1%</a:t>
                      </a:r>
                      <a:r>
                        <a:rPr kumimoji="0" lang="ar-EG" sz="2000" b="0" i="0" u="none" strike="noStrike" cap="none" normalizeH="0" baseline="0">
                          <a:ln>
                            <a:noFill/>
                          </a:ln>
                          <a:solidFill>
                            <a:schemeClr val="bg1"/>
                          </a:solidFill>
                          <a:latin typeface="+mn-lt"/>
                          <a:ea typeface="ＭＳ Ｐゴシック" charset="0"/>
                          <a:cs typeface="Arial"/>
                        </a:rPr>
                        <a:t> من الأرباح لكل منهما مقابل الحقوق وتصنع الفيلم بمفردها</a:t>
                      </a:r>
                    </a:p>
                  </a:txBody>
                  <a:tcPr marL="91445" marR="91445" marT="45731" marB="4573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EG" sz="2000" b="0" i="0" u="none" strike="noStrike" cap="none" normalizeH="0" baseline="0">
                          <a:ln>
                            <a:noFill/>
                          </a:ln>
                          <a:solidFill>
                            <a:schemeClr val="bg1"/>
                          </a:solidFill>
                          <a:latin typeface="+mn-lt"/>
                          <a:ea typeface="ＭＳ Ｐゴシック" charset="0"/>
                          <a:cs typeface="Arial"/>
                        </a:rPr>
                        <a:t>تريد تقليل الاستثمار المالي قدر الإمكان، ولكن يمكن أن يصل إلى 50 مليون دولار</a:t>
                      </a:r>
                      <a:r>
                        <a:rPr kumimoji="0" lang="en-US" sz="2000" b="0" i="0" u="none" strike="noStrike" cap="none" normalizeH="0" baseline="0">
                          <a:ln>
                            <a:noFill/>
                          </a:ln>
                          <a:solidFill>
                            <a:schemeClr val="bg1"/>
                          </a:solidFill>
                          <a:latin typeface="+mn-lt"/>
                          <a:ea typeface="ＭＳ Ｐゴシック" charset="0"/>
                          <a:cs typeface="Arial"/>
                        </a:rPr>
                        <a:t> </a:t>
                      </a:r>
                    </a:p>
                    <a:p>
                      <a:pPr marL="0" marR="0" lvl="0" indent="0" algn="r" defTabSz="914400" rtl="1" eaLnBrk="1" fontAlgn="base" latinLnBrk="0" hangingPunct="1">
                        <a:lnSpc>
                          <a:spcPct val="100000"/>
                        </a:lnSpc>
                        <a:spcBef>
                          <a:spcPct val="20000"/>
                        </a:spcBef>
                        <a:spcAft>
                          <a:spcPct val="0"/>
                        </a:spcAft>
                        <a:buClrTx/>
                        <a:buSzTx/>
                        <a:buFontTx/>
                        <a:buNone/>
                        <a:tabLst/>
                      </a:pPr>
                      <a:endParaRPr kumimoji="0" lang="en-GB" sz="2000" b="0" i="1" u="none" strike="noStrike" cap="none" normalizeH="0" baseline="0" dirty="0">
                        <a:ln>
                          <a:noFill/>
                        </a:ln>
                        <a:solidFill>
                          <a:schemeClr val="bg1"/>
                        </a:solidFill>
                        <a:effectLst/>
                        <a:latin typeface="+mn-lt"/>
                        <a:ea typeface="ＭＳ Ｐゴシック" charset="0"/>
                        <a:cs typeface="Arial"/>
                      </a:endParaRPr>
                    </a:p>
                  </a:txBody>
                  <a:tcPr marL="91445" marR="91445" marT="45731" marB="4573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r" defTabSz="914400" rtl="1" eaLnBrk="0" fontAlgn="base" latinLnBrk="0" hangingPunct="0">
                        <a:lnSpc>
                          <a:spcPct val="100000"/>
                        </a:lnSpc>
                        <a:spcBef>
                          <a:spcPct val="0"/>
                        </a:spcBef>
                        <a:spcAft>
                          <a:spcPct val="0"/>
                        </a:spcAft>
                        <a:buClrTx/>
                        <a:buSzTx/>
                        <a:buFontTx/>
                        <a:buNone/>
                        <a:tabLst/>
                      </a:pPr>
                      <a:r>
                        <a:rPr kumimoji="0" lang="ar-EG" sz="2000" b="0" i="0" u="none" strike="noStrike" cap="none" normalizeH="0" baseline="0">
                          <a:ln>
                            <a:noFill/>
                          </a:ln>
                          <a:solidFill>
                            <a:schemeClr val="bg1"/>
                          </a:solidFill>
                          <a:latin typeface="+mn-lt"/>
                          <a:ea typeface="ＭＳ Ｐゴシック" charset="0"/>
                          <a:cs typeface="Arial"/>
                        </a:rPr>
                        <a:t>ترغب في تمويل الفيلم وتستطيع تمويله</a:t>
                      </a:r>
                    </a:p>
                  </a:txBody>
                  <a:tcPr marL="91445" marR="91445" marT="45731" marB="4573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16768698"/>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54795" name="Group 43"/>
          <p:cNvGraphicFramePr>
            <a:graphicFrameLocks noGrp="1"/>
          </p:cNvGraphicFramePr>
          <p:nvPr>
            <p:ph idx="1"/>
            <p:extLst>
              <p:ext uri="{D42A27DB-BD31-4B8C-83A1-F6EECF244321}">
                <p14:modId xmlns:p14="http://schemas.microsoft.com/office/powerpoint/2010/main" val="3687315388"/>
              </p:ext>
            </p:extLst>
          </p:nvPr>
        </p:nvGraphicFramePr>
        <p:xfrm>
          <a:off x="0" y="381000"/>
          <a:ext cx="9143999" cy="5474859"/>
        </p:xfrm>
        <a:graphic>
          <a:graphicData uri="http://schemas.openxmlformats.org/drawingml/2006/table">
            <a:tbl>
              <a:tblPr rtl="1"/>
              <a:tblGrid>
                <a:gridCol w="1902806">
                  <a:extLst>
                    <a:ext uri="{9D8B030D-6E8A-4147-A177-3AD203B41FA5}">
                      <a16:colId xmlns:a16="http://schemas.microsoft.com/office/drawing/2014/main" val="20000"/>
                    </a:ext>
                  </a:extLst>
                </a:gridCol>
                <a:gridCol w="2264381">
                  <a:extLst>
                    <a:ext uri="{9D8B030D-6E8A-4147-A177-3AD203B41FA5}">
                      <a16:colId xmlns:a16="http://schemas.microsoft.com/office/drawing/2014/main" val="20001"/>
                    </a:ext>
                  </a:extLst>
                </a:gridCol>
                <a:gridCol w="2462213">
                  <a:extLst>
                    <a:ext uri="{9D8B030D-6E8A-4147-A177-3AD203B41FA5}">
                      <a16:colId xmlns:a16="http://schemas.microsoft.com/office/drawing/2014/main" val="20002"/>
                    </a:ext>
                  </a:extLst>
                </a:gridCol>
                <a:gridCol w="2514599">
                  <a:extLst>
                    <a:ext uri="{9D8B030D-6E8A-4147-A177-3AD203B41FA5}">
                      <a16:colId xmlns:a16="http://schemas.microsoft.com/office/drawing/2014/main" val="20003"/>
                    </a:ext>
                  </a:extLst>
                </a:gridCol>
              </a:tblGrid>
              <a:tr h="503047">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dirty="0">
                        <a:ln>
                          <a:noFill/>
                        </a:ln>
                        <a:solidFill>
                          <a:schemeClr val="tx1"/>
                        </a:solidFill>
                        <a:effectLst/>
                        <a:latin typeface="+mn-lt"/>
                        <a:ea typeface="ＭＳ Ｐゴシック" charset="0"/>
                        <a:cs typeface="Arial"/>
                      </a:endParaRPr>
                    </a:p>
                  </a:txBody>
                  <a:tcPr marL="91445" marR="91445" marT="45731" marB="4573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2400" b="1" i="0" u="none" strike="noStrike" cap="none" normalizeH="0" baseline="0">
                          <a:ln>
                            <a:noFill/>
                          </a:ln>
                          <a:solidFill>
                            <a:schemeClr val="bg1"/>
                          </a:solidFill>
                          <a:latin typeface="+mn-lt"/>
                          <a:ea typeface="ＭＳ Ｐゴシック" charset="0"/>
                          <a:cs typeface="Arial"/>
                        </a:rPr>
                        <a:t>NCG</a:t>
                      </a:r>
                    </a:p>
                  </a:txBody>
                  <a:tcPr marL="91445" marR="91445" marT="45731" marB="4573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000000">
                        <a:alpha val="50195"/>
                      </a:srgbClr>
                    </a:soli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2400" b="1" i="0" u="none" strike="noStrike" cap="none" normalizeH="0" baseline="0">
                          <a:ln>
                            <a:noFill/>
                          </a:ln>
                          <a:solidFill>
                            <a:schemeClr val="bg1"/>
                          </a:solidFill>
                          <a:latin typeface="+mn-lt"/>
                          <a:ea typeface="ＭＳ Ｐゴシック" charset="0"/>
                          <a:cs typeface="Arial"/>
                        </a:rPr>
                        <a:t>ITS</a:t>
                      </a:r>
                    </a:p>
                  </a:txBody>
                  <a:tcPr marL="91445" marR="91445" marT="45731" marB="4573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000000">
                        <a:alpha val="50195"/>
                      </a:srgbClr>
                    </a:soli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2400" b="1" i="0" u="none" strike="noStrike" cap="none" normalizeH="0" baseline="0">
                          <a:ln>
                            <a:noFill/>
                          </a:ln>
                          <a:solidFill>
                            <a:schemeClr val="bg1"/>
                          </a:solidFill>
                          <a:latin typeface="+mn-lt"/>
                          <a:ea typeface="ＭＳ Ｐゴシック" charset="0"/>
                          <a:cs typeface="Arial"/>
                        </a:rPr>
                        <a:t>RLS</a:t>
                      </a:r>
                    </a:p>
                  </a:txBody>
                  <a:tcPr marL="91445" marR="91445" marT="45731" marB="4573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000000">
                        <a:alpha val="50195"/>
                      </a:srgbClr>
                    </a:solidFill>
                  </a:tcPr>
                </a:tc>
                <a:extLst>
                  <a:ext uri="{0D108BD9-81ED-4DB2-BD59-A6C34878D82A}">
                    <a16:rowId xmlns:a16="http://schemas.microsoft.com/office/drawing/2014/main" val="10000"/>
                  </a:ext>
                </a:extLst>
              </a:tr>
              <a:tr h="1615462">
                <a:tc>
                  <a:txBody>
                    <a:bodyPr/>
                    <a:lstStyle/>
                    <a:p>
                      <a:pPr marL="0" marR="0" lvl="0" indent="0" algn="r" defTabSz="914400" rtl="1" eaLnBrk="0" fontAlgn="base" latinLnBrk="0" hangingPunct="0">
                        <a:lnSpc>
                          <a:spcPct val="100000"/>
                        </a:lnSpc>
                        <a:spcBef>
                          <a:spcPct val="0"/>
                        </a:spcBef>
                        <a:spcAft>
                          <a:spcPct val="0"/>
                        </a:spcAft>
                        <a:buClrTx/>
                        <a:buSzTx/>
                        <a:buFontTx/>
                        <a:buNone/>
                        <a:tabLst/>
                      </a:pPr>
                      <a:r>
                        <a:rPr kumimoji="0" lang="ar-EG" sz="2000" b="1" i="0" u="none" strike="noStrike" cap="none" normalizeH="0" baseline="0">
                          <a:ln>
                            <a:noFill/>
                          </a:ln>
                          <a:solidFill>
                            <a:srgbClr val="000000"/>
                          </a:solidFill>
                          <a:latin typeface="+mn-lt"/>
                          <a:ea typeface="ＭＳ Ｐゴシック" charset="0"/>
                          <a:cs typeface="Arial"/>
                        </a:rPr>
                        <a:t>البدائل</a:t>
                      </a:r>
                    </a:p>
                    <a:p>
                      <a:pPr marL="0" marR="0" lvl="0" indent="0" algn="r" defTabSz="914400" rtl="1" eaLnBrk="0" fontAlgn="base" latinLnBrk="0" hangingPunct="0">
                        <a:lnSpc>
                          <a:spcPct val="100000"/>
                        </a:lnSpc>
                        <a:spcBef>
                          <a:spcPct val="0"/>
                        </a:spcBef>
                        <a:spcAft>
                          <a:spcPct val="0"/>
                        </a:spcAft>
                        <a:buClrTx/>
                        <a:buSzTx/>
                        <a:buFontTx/>
                        <a:buNone/>
                        <a:tabLst/>
                      </a:pPr>
                      <a:r>
                        <a:rPr kumimoji="0" lang="ar-EG" sz="2000" b="1" i="0" u="none" strike="noStrike" cap="none" normalizeH="0" baseline="0">
                          <a:ln>
                            <a:noFill/>
                          </a:ln>
                          <a:solidFill>
                            <a:srgbClr val="000000"/>
                          </a:solidFill>
                          <a:latin typeface="+mn-lt"/>
                          <a:ea typeface="ＭＳ Ｐゴシック" charset="0"/>
                          <a:cs typeface="Arial"/>
                        </a:rPr>
                        <a:t>(مصدر القوة)</a:t>
                      </a:r>
                    </a:p>
                    <a:p>
                      <a:pPr marL="0" marR="0" lvl="0" indent="0" algn="r" defTabSz="914400" rtl="1"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a:ln>
                          <a:noFill/>
                        </a:ln>
                        <a:solidFill>
                          <a:srgbClr val="000000"/>
                        </a:solidFill>
                        <a:effectLst/>
                        <a:latin typeface="+mn-lt"/>
                        <a:ea typeface="ＭＳ Ｐゴシック" charset="0"/>
                        <a:cs typeface="Arial"/>
                      </a:endParaRPr>
                    </a:p>
                  </a:txBody>
                  <a:tcPr marL="91445" marR="91445" marT="45731" marB="4573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r" defTabSz="914400" rtl="1" eaLnBrk="0" fontAlgn="base" latinLnBrk="0" hangingPunct="0">
                        <a:lnSpc>
                          <a:spcPct val="100000"/>
                        </a:lnSpc>
                        <a:spcBef>
                          <a:spcPct val="0"/>
                        </a:spcBef>
                        <a:spcAft>
                          <a:spcPct val="0"/>
                        </a:spcAft>
                        <a:buClrTx/>
                        <a:buSzTx/>
                        <a:buFontTx/>
                        <a:buNone/>
                        <a:tabLst/>
                      </a:pPr>
                      <a:r>
                        <a:rPr kumimoji="0" lang="ar-EG" sz="2000" b="0" i="0" u="none" strike="noStrike" cap="none" normalizeH="0" baseline="0">
                          <a:ln>
                            <a:noFill/>
                          </a:ln>
                          <a:solidFill>
                            <a:srgbClr val="000000"/>
                          </a:solidFill>
                          <a:latin typeface="+mn-lt"/>
                          <a:ea typeface="ＭＳ Ｐゴシック" charset="0"/>
                          <a:cs typeface="Arial"/>
                        </a:rPr>
                        <a:t>فقدان الفرصة الفنية والمالية لإنتاج </a:t>
                      </a:r>
                      <a:r>
                        <a:rPr kumimoji="0" lang="ar-EG" sz="2000" b="0" i="1" u="none" strike="noStrike" cap="none" normalizeH="0" baseline="0">
                          <a:ln>
                            <a:noFill/>
                          </a:ln>
                          <a:solidFill>
                            <a:srgbClr val="000000"/>
                          </a:solidFill>
                          <a:latin typeface="+mn-lt"/>
                          <a:ea typeface="ＭＳ Ｐゴシック" charset="0"/>
                          <a:cs typeface="Arial"/>
                        </a:rPr>
                        <a:t>فيلم الأمير</a:t>
                      </a:r>
                    </a:p>
                  </a:txBody>
                  <a:tcPr marL="91445" marR="91445" marT="45731" marB="4573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r" defTabSz="914400" rtl="1" eaLnBrk="0" fontAlgn="base" latinLnBrk="0" hangingPunct="0">
                        <a:lnSpc>
                          <a:spcPct val="100000"/>
                        </a:lnSpc>
                        <a:spcBef>
                          <a:spcPct val="0"/>
                        </a:spcBef>
                        <a:spcAft>
                          <a:spcPct val="0"/>
                        </a:spcAft>
                        <a:buClrTx/>
                        <a:buSzTx/>
                        <a:buFontTx/>
                        <a:buNone/>
                        <a:tabLst/>
                      </a:pPr>
                      <a:r>
                        <a:rPr kumimoji="0" lang="ar-EG" sz="2000" b="0" i="0" u="none" strike="noStrike" cap="none" normalizeH="0" baseline="0">
                          <a:ln>
                            <a:noFill/>
                          </a:ln>
                          <a:solidFill>
                            <a:srgbClr val="000000"/>
                          </a:solidFill>
                          <a:latin typeface="+mn-lt"/>
                          <a:ea typeface="ＭＳ Ｐゴシック" charset="0"/>
                          <a:cs typeface="Arial"/>
                        </a:rPr>
                        <a:t>التحالف مع </a:t>
                      </a:r>
                      <a:r>
                        <a:rPr kumimoji="0" lang="en-US" sz="2000" b="0" i="0" u="none" strike="noStrike" cap="none" normalizeH="0" baseline="0">
                          <a:ln>
                            <a:noFill/>
                          </a:ln>
                          <a:solidFill>
                            <a:srgbClr val="000000"/>
                          </a:solidFill>
                          <a:latin typeface="+mn-lt"/>
                          <a:ea typeface="ＭＳ Ｐゴシック" charset="0"/>
                          <a:cs typeface="Arial"/>
                        </a:rPr>
                        <a:t>RLS</a:t>
                      </a:r>
                      <a:r>
                        <a:rPr kumimoji="0" lang="ar-EG" sz="2000" b="0" i="0" u="none" strike="noStrike" cap="none" normalizeH="0" baseline="0">
                          <a:ln>
                            <a:noFill/>
                          </a:ln>
                          <a:solidFill>
                            <a:srgbClr val="000000"/>
                          </a:solidFill>
                          <a:latin typeface="+mn-lt"/>
                          <a:ea typeface="ＭＳ Ｐゴシック" charset="0"/>
                          <a:cs typeface="Arial"/>
                        </a:rPr>
                        <a:t> (بديل </a:t>
                      </a:r>
                      <a:r>
                        <a:rPr kumimoji="0" lang="en-US" sz="2000" b="0" i="0" u="none" strike="noStrike" cap="none" normalizeH="0" baseline="0">
                          <a:ln>
                            <a:noFill/>
                          </a:ln>
                          <a:solidFill>
                            <a:srgbClr val="000000"/>
                          </a:solidFill>
                          <a:latin typeface="+mn-lt"/>
                          <a:ea typeface="ＭＳ Ｐゴシック" charset="0"/>
                          <a:cs typeface="Arial"/>
                        </a:rPr>
                        <a:t>BATNA</a:t>
                      </a:r>
                      <a:r>
                        <a:rPr kumimoji="0" lang="ar-EG" sz="2000" b="0" i="0" u="none" strike="noStrike" cap="none" normalizeH="0" baseline="0">
                          <a:ln>
                            <a:noFill/>
                          </a:ln>
                          <a:solidFill>
                            <a:srgbClr val="000000"/>
                          </a:solidFill>
                          <a:latin typeface="+mn-lt"/>
                          <a:ea typeface="ＭＳ Ｐゴシック" charset="0"/>
                          <a:cs typeface="Arial"/>
                        </a:rPr>
                        <a:t> الداخلي)، الإفلاس دون التوصل إلى اتفاق</a:t>
                      </a:r>
                    </a:p>
                  </a:txBody>
                  <a:tcPr marL="91445" marR="91445" marT="45731" marB="4573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r" defTabSz="914400" rtl="1" eaLnBrk="0" fontAlgn="base" latinLnBrk="0" hangingPunct="0">
                        <a:lnSpc>
                          <a:spcPct val="100000"/>
                        </a:lnSpc>
                        <a:spcBef>
                          <a:spcPct val="0"/>
                        </a:spcBef>
                        <a:spcAft>
                          <a:spcPct val="0"/>
                        </a:spcAft>
                        <a:buClrTx/>
                        <a:buSzTx/>
                        <a:buFontTx/>
                        <a:buNone/>
                        <a:tabLst/>
                      </a:pPr>
                      <a:r>
                        <a:rPr kumimoji="0" lang="ar-EG" sz="2000" b="0" i="0" u="none" strike="noStrike" cap="none" normalizeH="0" baseline="0">
                          <a:ln>
                            <a:noFill/>
                          </a:ln>
                          <a:solidFill>
                            <a:srgbClr val="000000"/>
                          </a:solidFill>
                          <a:latin typeface="+mn-lt"/>
                          <a:ea typeface="ＭＳ Ｐゴシック" charset="0"/>
                          <a:cs typeface="Arial"/>
                        </a:rPr>
                        <a:t>التحالف مع </a:t>
                      </a:r>
                      <a:r>
                        <a:rPr kumimoji="0" lang="en-US" sz="2000" b="0" i="0" u="none" strike="noStrike" cap="none" normalizeH="0" baseline="0">
                          <a:ln>
                            <a:noFill/>
                          </a:ln>
                          <a:solidFill>
                            <a:srgbClr val="000000"/>
                          </a:solidFill>
                          <a:latin typeface="+mn-lt"/>
                          <a:ea typeface="ＭＳ Ｐゴシック" charset="0"/>
                          <a:cs typeface="Arial"/>
                        </a:rPr>
                        <a:t>RLS</a:t>
                      </a:r>
                      <a:r>
                        <a:rPr kumimoji="0" lang="ar-EG" sz="2000" b="0" i="0" u="none" strike="noStrike" cap="none" normalizeH="0" baseline="0">
                          <a:ln>
                            <a:noFill/>
                          </a:ln>
                          <a:solidFill>
                            <a:srgbClr val="000000"/>
                          </a:solidFill>
                          <a:latin typeface="+mn-lt"/>
                          <a:ea typeface="ＭＳ Ｐゴシック" charset="0"/>
                          <a:cs typeface="Arial"/>
                        </a:rPr>
                        <a:t> (بديل </a:t>
                      </a:r>
                      <a:r>
                        <a:rPr kumimoji="0" lang="en-US" sz="2000" b="0" i="0" u="none" strike="noStrike" cap="none" normalizeH="0" baseline="0">
                          <a:ln>
                            <a:noFill/>
                          </a:ln>
                          <a:solidFill>
                            <a:srgbClr val="000000"/>
                          </a:solidFill>
                          <a:latin typeface="+mn-lt"/>
                          <a:ea typeface="ＭＳ Ｐゴシック" charset="0"/>
                          <a:cs typeface="Arial"/>
                        </a:rPr>
                        <a:t>BATNA</a:t>
                      </a:r>
                      <a:r>
                        <a:rPr kumimoji="0" lang="ar-EG" sz="2000" b="0" i="0" u="none" strike="noStrike" cap="none" normalizeH="0" baseline="0">
                          <a:ln>
                            <a:noFill/>
                          </a:ln>
                          <a:solidFill>
                            <a:srgbClr val="000000"/>
                          </a:solidFill>
                          <a:latin typeface="+mn-lt"/>
                          <a:ea typeface="ＭＳ Ｐゴシック" charset="0"/>
                          <a:cs typeface="Arial"/>
                        </a:rPr>
                        <a:t> الداخلي)، إنتاج المزيد من أفلام الروبوتات السيئة إذا لم يتم التوصل إلى اتفاق هنا</a:t>
                      </a:r>
                    </a:p>
                    <a:p>
                      <a:pPr marL="0" marR="0" lvl="0" indent="0" algn="r" defTabSz="914400" rtl="1"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a:ln>
                          <a:noFill/>
                        </a:ln>
                        <a:solidFill>
                          <a:srgbClr val="000000"/>
                        </a:solidFill>
                        <a:effectLst/>
                        <a:latin typeface="+mn-lt"/>
                        <a:ea typeface="ＭＳ Ｐゴシック" charset="0"/>
                        <a:cs typeface="Arial"/>
                      </a:endParaRPr>
                    </a:p>
                  </a:txBody>
                  <a:tcPr marL="91445" marR="91445" marT="45731" marB="4573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val="10001"/>
                  </a:ext>
                </a:extLst>
              </a:tr>
              <a:tr h="1310662">
                <a:tc>
                  <a:txBody>
                    <a:bodyPr/>
                    <a:lstStyle/>
                    <a:p>
                      <a:pPr marL="0" marR="0" lvl="0" indent="0" algn="r" defTabSz="914400" rtl="1" eaLnBrk="0" fontAlgn="base" latinLnBrk="0" hangingPunct="0">
                        <a:lnSpc>
                          <a:spcPct val="100000"/>
                        </a:lnSpc>
                        <a:spcBef>
                          <a:spcPct val="0"/>
                        </a:spcBef>
                        <a:spcAft>
                          <a:spcPct val="0"/>
                        </a:spcAft>
                        <a:buClrTx/>
                        <a:buSzTx/>
                        <a:buFontTx/>
                        <a:buNone/>
                        <a:tabLst/>
                      </a:pPr>
                      <a:r>
                        <a:rPr kumimoji="0" lang="ar-EG" sz="2000" b="1" i="0" u="none" strike="noStrike" cap="none" normalizeH="0" baseline="0">
                          <a:ln>
                            <a:noFill/>
                          </a:ln>
                          <a:solidFill>
                            <a:srgbClr val="000000"/>
                          </a:solidFill>
                          <a:latin typeface="+mn-lt"/>
                          <a:ea typeface="ＭＳ Ｐゴシック" charset="0"/>
                          <a:cs typeface="Arial"/>
                        </a:rPr>
                        <a:t>الآراء حول الأرباح</a:t>
                      </a:r>
                    </a:p>
                  </a:txBody>
                  <a:tcPr marL="91445" marR="91445" marT="45731" marB="4573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r" defTabSz="914400" rtl="1" eaLnBrk="0" fontAlgn="base" latinLnBrk="0" hangingPunct="0">
                        <a:lnSpc>
                          <a:spcPct val="100000"/>
                        </a:lnSpc>
                        <a:spcBef>
                          <a:spcPct val="0"/>
                        </a:spcBef>
                        <a:spcAft>
                          <a:spcPct val="0"/>
                        </a:spcAft>
                        <a:buClrTx/>
                        <a:buSzTx/>
                        <a:buFontTx/>
                        <a:buNone/>
                        <a:tabLst/>
                      </a:pPr>
                      <a:r>
                        <a:rPr kumimoji="0" lang="ar-EG" sz="2000" b="0" i="0" u="none" strike="noStrike" cap="none" normalizeH="0" baseline="0">
                          <a:ln>
                            <a:noFill/>
                          </a:ln>
                          <a:solidFill>
                            <a:srgbClr val="000000"/>
                          </a:solidFill>
                          <a:latin typeface="+mn-lt"/>
                          <a:ea typeface="ＭＳ Ｐゴシック" charset="0"/>
                          <a:cs typeface="Arial"/>
                        </a:rPr>
                        <a:t>تعتبر ارتفاع نسبة الأرباح إلى </a:t>
                      </a:r>
                      <a:r>
                        <a:rPr kumimoji="0" lang="en-US" sz="2000" b="0" i="0" u="none" strike="noStrike" cap="none" normalizeH="0" baseline="0">
                          <a:ln>
                            <a:noFill/>
                          </a:ln>
                          <a:solidFill>
                            <a:srgbClr val="000000"/>
                          </a:solidFill>
                          <a:latin typeface="+mn-lt"/>
                          <a:ea typeface="ＭＳ Ｐゴシック" charset="0"/>
                          <a:cs typeface="Arial"/>
                        </a:rPr>
                        <a:t>NCG</a:t>
                      </a:r>
                      <a:r>
                        <a:rPr kumimoji="0" lang="ar-EG" sz="2000" b="0" i="0" u="none" strike="noStrike" cap="none" normalizeH="0" baseline="0">
                          <a:ln>
                            <a:noFill/>
                          </a:ln>
                          <a:solidFill>
                            <a:srgbClr val="000000"/>
                          </a:solidFill>
                          <a:latin typeface="+mn-lt"/>
                          <a:ea typeface="ＭＳ Ｐゴシック" charset="0"/>
                          <a:cs typeface="Arial"/>
                        </a:rPr>
                        <a:t> أمرًا عادلًا</a:t>
                      </a:r>
                    </a:p>
                  </a:txBody>
                  <a:tcPr marL="91445" marR="91445" marT="45731" marB="4573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EG" sz="2000" b="0" i="0" u="none" strike="noStrike" cap="none" normalizeH="0" baseline="0">
                          <a:ln>
                            <a:noFill/>
                          </a:ln>
                          <a:solidFill>
                            <a:srgbClr val="000000"/>
                          </a:solidFill>
                          <a:latin typeface="+mn-lt"/>
                          <a:ea typeface="ＭＳ Ｐゴシック" charset="0"/>
                          <a:cs typeface="Arial"/>
                        </a:rPr>
                        <a:t>تستميت للحصول على أعلى نسبة ممكنة من الأرباح</a:t>
                      </a:r>
                    </a:p>
                  </a:txBody>
                  <a:tcPr marL="91445" marR="91445" marT="45731" marB="4573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r" defTabSz="914400" rtl="1" eaLnBrk="0" fontAlgn="base" latinLnBrk="0" hangingPunct="0">
                        <a:lnSpc>
                          <a:spcPct val="100000"/>
                        </a:lnSpc>
                        <a:spcBef>
                          <a:spcPct val="0"/>
                        </a:spcBef>
                        <a:spcAft>
                          <a:spcPct val="0"/>
                        </a:spcAft>
                        <a:buClrTx/>
                        <a:buSzTx/>
                        <a:buFontTx/>
                        <a:buNone/>
                        <a:tabLst/>
                      </a:pPr>
                      <a:r>
                        <a:rPr kumimoji="0" lang="ar-EG" sz="2000" b="0" i="0" u="none" strike="noStrike" cap="none" normalizeH="0" baseline="0">
                          <a:ln>
                            <a:noFill/>
                          </a:ln>
                          <a:solidFill>
                            <a:srgbClr val="000000"/>
                          </a:solidFill>
                          <a:latin typeface="+mn-lt"/>
                          <a:ea typeface="ＭＳ Ｐゴシック" charset="0"/>
                          <a:cs typeface="Arial"/>
                        </a:rPr>
                        <a:t>منفتحة لتقاسم الأرباح إذا تمت صناعة الفيلم وتمويله بشكل مشترك</a:t>
                      </a:r>
                      <a:r>
                        <a:rPr kumimoji="0" lang="en-US" sz="2000" b="0" i="0" u="none" strike="noStrike" cap="none" normalizeH="0" baseline="0">
                          <a:ln>
                            <a:noFill/>
                          </a:ln>
                          <a:solidFill>
                            <a:srgbClr val="000000"/>
                          </a:solidFill>
                          <a:latin typeface="+mn-lt"/>
                          <a:ea typeface="ＭＳ Ｐゴシック" charset="0"/>
                          <a:cs typeface="Arial"/>
                        </a:rPr>
                        <a:t> </a:t>
                      </a:r>
                    </a:p>
                    <a:p>
                      <a:pPr marL="0" marR="0" lvl="0" indent="0" algn="r" defTabSz="914400" rtl="1" eaLnBrk="0" fontAlgn="base" latinLnBrk="0" hangingPunct="0">
                        <a:lnSpc>
                          <a:spcPct val="100000"/>
                        </a:lnSpc>
                        <a:spcBef>
                          <a:spcPct val="0"/>
                        </a:spcBef>
                        <a:spcAft>
                          <a:spcPct val="0"/>
                        </a:spcAft>
                        <a:buClrTx/>
                        <a:buSzTx/>
                        <a:buFontTx/>
                        <a:buNone/>
                        <a:tabLst/>
                      </a:pPr>
                      <a:endParaRPr kumimoji="0" lang="en-US" sz="2000" b="0" i="1" u="none" strike="noStrike" cap="none" normalizeH="0" baseline="0" dirty="0">
                        <a:ln>
                          <a:noFill/>
                        </a:ln>
                        <a:solidFill>
                          <a:srgbClr val="000000"/>
                        </a:solidFill>
                        <a:effectLst/>
                        <a:latin typeface="+mn-lt"/>
                        <a:ea typeface="ＭＳ Ｐゴシック" charset="0"/>
                        <a:cs typeface="Arial"/>
                      </a:endParaRPr>
                    </a:p>
                  </a:txBody>
                  <a:tcPr marL="91445" marR="91445" marT="45731" marB="4573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2"/>
                  </a:ext>
                </a:extLst>
              </a:tr>
              <a:tr h="1740888">
                <a:tc>
                  <a:txBody>
                    <a:bodyPr/>
                    <a:lstStyle/>
                    <a:p>
                      <a:pPr marL="0" marR="0" lvl="0" indent="0" algn="r" defTabSz="914400" rtl="1" eaLnBrk="0" fontAlgn="base" latinLnBrk="0" hangingPunct="0">
                        <a:lnSpc>
                          <a:spcPct val="100000"/>
                        </a:lnSpc>
                        <a:spcBef>
                          <a:spcPct val="0"/>
                        </a:spcBef>
                        <a:spcAft>
                          <a:spcPct val="0"/>
                        </a:spcAft>
                        <a:buClrTx/>
                        <a:buSzTx/>
                        <a:buFontTx/>
                        <a:buNone/>
                        <a:tabLst/>
                      </a:pPr>
                      <a:r>
                        <a:rPr kumimoji="0" lang="ar-EG" sz="2000" b="1" i="0" u="none" strike="noStrike" cap="none" normalizeH="0" baseline="0">
                          <a:ln>
                            <a:noFill/>
                          </a:ln>
                          <a:solidFill>
                            <a:srgbClr val="000000"/>
                          </a:solidFill>
                          <a:latin typeface="+mn-lt"/>
                          <a:ea typeface="ＭＳ Ｐゴシック" charset="0"/>
                          <a:cs typeface="Arial"/>
                        </a:rPr>
                        <a:t>الآراء حول تمويل الفيلم</a:t>
                      </a:r>
                    </a:p>
                  </a:txBody>
                  <a:tcPr marL="91445" marR="91445" marT="45731" marB="4573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r" defTabSz="914400" rtl="1" eaLnBrk="0" fontAlgn="base" latinLnBrk="0" hangingPunct="0">
                        <a:lnSpc>
                          <a:spcPct val="100000"/>
                        </a:lnSpc>
                        <a:spcBef>
                          <a:spcPct val="0"/>
                        </a:spcBef>
                        <a:spcAft>
                          <a:spcPct val="0"/>
                        </a:spcAft>
                        <a:buClrTx/>
                        <a:buSzTx/>
                        <a:buFontTx/>
                        <a:buNone/>
                        <a:tabLst/>
                      </a:pPr>
                      <a:r>
                        <a:rPr kumimoji="0" lang="ar-EG" sz="2000" b="0" i="0" u="none" strike="noStrike" cap="none" normalizeH="0" baseline="0">
                          <a:ln>
                            <a:noFill/>
                          </a:ln>
                          <a:solidFill>
                            <a:srgbClr val="000000"/>
                          </a:solidFill>
                          <a:latin typeface="+mn-lt"/>
                          <a:ea typeface="ＭＳ Ｐゴシック" charset="0"/>
                          <a:cs typeface="Arial"/>
                        </a:rPr>
                        <a:t>الأفضل أن تدفع لشركة </a:t>
                      </a:r>
                      <a:r>
                        <a:rPr kumimoji="0" lang="en-US" sz="2000" b="0" i="0" u="none" strike="noStrike" cap="none" normalizeH="0" baseline="0">
                          <a:ln>
                            <a:noFill/>
                          </a:ln>
                          <a:solidFill>
                            <a:srgbClr val="000000"/>
                          </a:solidFill>
                          <a:latin typeface="+mn-lt"/>
                          <a:ea typeface="ＭＳ Ｐゴシック" charset="0"/>
                          <a:cs typeface="Arial"/>
                        </a:rPr>
                        <a:t>ITS</a:t>
                      </a:r>
                      <a:r>
                        <a:rPr kumimoji="0" lang="ar-EG" sz="2000" b="0" i="0" u="none" strike="noStrike" cap="none" normalizeH="0" baseline="0">
                          <a:ln>
                            <a:noFill/>
                          </a:ln>
                          <a:solidFill>
                            <a:srgbClr val="000000"/>
                          </a:solidFill>
                          <a:latin typeface="+mn-lt"/>
                          <a:ea typeface="ＭＳ Ｐゴシック" charset="0"/>
                          <a:cs typeface="Arial"/>
                        </a:rPr>
                        <a:t> و</a:t>
                      </a:r>
                      <a:r>
                        <a:rPr kumimoji="0" lang="en-US" sz="2000" b="0" i="0" u="none" strike="noStrike" cap="none" normalizeH="0" baseline="0">
                          <a:ln>
                            <a:noFill/>
                          </a:ln>
                          <a:solidFill>
                            <a:srgbClr val="000000"/>
                          </a:solidFill>
                          <a:latin typeface="+mn-lt"/>
                          <a:ea typeface="ＭＳ Ｐゴシック" charset="0"/>
                          <a:cs typeface="Arial"/>
                        </a:rPr>
                        <a:t>RLS 1%</a:t>
                      </a:r>
                      <a:r>
                        <a:rPr kumimoji="0" lang="ar-EG" sz="2000" b="0" i="0" u="none" strike="noStrike" cap="none" normalizeH="0" baseline="0">
                          <a:ln>
                            <a:noFill/>
                          </a:ln>
                          <a:solidFill>
                            <a:srgbClr val="000000"/>
                          </a:solidFill>
                          <a:latin typeface="+mn-lt"/>
                          <a:ea typeface="ＭＳ Ｐゴシック" charset="0"/>
                          <a:cs typeface="Arial"/>
                        </a:rPr>
                        <a:t> من الأرباح لكل منهما مقابل الحقوق وتصنع الفيلم بمفردها</a:t>
                      </a:r>
                    </a:p>
                  </a:txBody>
                  <a:tcPr marL="91445" marR="91445" marT="45731" marB="4573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EG" sz="2000" b="0" i="0" u="none" strike="noStrike" cap="none" normalizeH="0" baseline="0">
                          <a:ln>
                            <a:noFill/>
                          </a:ln>
                          <a:solidFill>
                            <a:srgbClr val="000000"/>
                          </a:solidFill>
                          <a:latin typeface="+mn-lt"/>
                          <a:ea typeface="ＭＳ Ｐゴシック" charset="0"/>
                          <a:cs typeface="Arial"/>
                        </a:rPr>
                        <a:t>تريد تقليل الاستثمار المالي قدر الإمكان، ولكن يمكن أن يصل إلى 50 مليون دولار</a:t>
                      </a:r>
                      <a:r>
                        <a:rPr kumimoji="0" lang="en-US" sz="2000" b="0" i="0" u="none" strike="noStrike" cap="none" normalizeH="0" baseline="0">
                          <a:ln>
                            <a:noFill/>
                          </a:ln>
                          <a:solidFill>
                            <a:srgbClr val="000000"/>
                          </a:solidFill>
                          <a:latin typeface="+mn-lt"/>
                          <a:ea typeface="ＭＳ Ｐゴシック" charset="0"/>
                          <a:cs typeface="Arial"/>
                        </a:rPr>
                        <a:t> </a:t>
                      </a:r>
                    </a:p>
                    <a:p>
                      <a:pPr marL="0" marR="0" lvl="0" indent="0" algn="r" defTabSz="914400" rtl="1" eaLnBrk="1" fontAlgn="base" latinLnBrk="0" hangingPunct="1">
                        <a:lnSpc>
                          <a:spcPct val="100000"/>
                        </a:lnSpc>
                        <a:spcBef>
                          <a:spcPct val="20000"/>
                        </a:spcBef>
                        <a:spcAft>
                          <a:spcPct val="0"/>
                        </a:spcAft>
                        <a:buClrTx/>
                        <a:buSzTx/>
                        <a:buFontTx/>
                        <a:buNone/>
                        <a:tabLst/>
                      </a:pPr>
                      <a:endParaRPr kumimoji="0" lang="en-GB" sz="2000" b="0" i="1" u="none" strike="noStrike" cap="none" normalizeH="0" baseline="0" dirty="0">
                        <a:ln>
                          <a:noFill/>
                        </a:ln>
                        <a:solidFill>
                          <a:srgbClr val="000000"/>
                        </a:solidFill>
                        <a:effectLst/>
                        <a:latin typeface="+mn-lt"/>
                        <a:ea typeface="ＭＳ Ｐゴシック" charset="0"/>
                        <a:cs typeface="Arial"/>
                      </a:endParaRPr>
                    </a:p>
                  </a:txBody>
                  <a:tcPr marL="91445" marR="91445" marT="45731" marB="4573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r" defTabSz="914400" rtl="1" eaLnBrk="0" fontAlgn="base" latinLnBrk="0" hangingPunct="0">
                        <a:lnSpc>
                          <a:spcPct val="100000"/>
                        </a:lnSpc>
                        <a:spcBef>
                          <a:spcPct val="0"/>
                        </a:spcBef>
                        <a:spcAft>
                          <a:spcPct val="0"/>
                        </a:spcAft>
                        <a:buClrTx/>
                        <a:buSzTx/>
                        <a:buFontTx/>
                        <a:buNone/>
                        <a:tabLst/>
                      </a:pPr>
                      <a:r>
                        <a:rPr kumimoji="0" lang="ar-EG" sz="2000" b="0" i="0" u="none" strike="noStrike" cap="none" normalizeH="0" baseline="0">
                          <a:ln>
                            <a:noFill/>
                          </a:ln>
                          <a:solidFill>
                            <a:srgbClr val="000000"/>
                          </a:solidFill>
                          <a:latin typeface="+mn-lt"/>
                          <a:ea typeface="ＭＳ Ｐゴシック" charset="0"/>
                          <a:cs typeface="Arial"/>
                        </a:rPr>
                        <a:t>ترغب في تمويل الفيلم وتستطيع تمويله</a:t>
                      </a:r>
                    </a:p>
                  </a:txBody>
                  <a:tcPr marL="91445" marR="91445" marT="45731" marB="4573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286336412"/>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54795" name="Group 43"/>
          <p:cNvGraphicFramePr>
            <a:graphicFrameLocks noGrp="1"/>
          </p:cNvGraphicFramePr>
          <p:nvPr>
            <p:ph idx="1"/>
            <p:extLst>
              <p:ext uri="{D42A27DB-BD31-4B8C-83A1-F6EECF244321}">
                <p14:modId xmlns:p14="http://schemas.microsoft.com/office/powerpoint/2010/main" val="2515520379"/>
              </p:ext>
            </p:extLst>
          </p:nvPr>
        </p:nvGraphicFramePr>
        <p:xfrm>
          <a:off x="0" y="142672"/>
          <a:ext cx="9143999" cy="6639128"/>
        </p:xfrm>
        <a:graphic>
          <a:graphicData uri="http://schemas.openxmlformats.org/drawingml/2006/table">
            <a:tbl>
              <a:tblPr rtl="1"/>
              <a:tblGrid>
                <a:gridCol w="1902806">
                  <a:extLst>
                    <a:ext uri="{9D8B030D-6E8A-4147-A177-3AD203B41FA5}">
                      <a16:colId xmlns:a16="http://schemas.microsoft.com/office/drawing/2014/main" val="20000"/>
                    </a:ext>
                  </a:extLst>
                </a:gridCol>
                <a:gridCol w="2264381">
                  <a:extLst>
                    <a:ext uri="{9D8B030D-6E8A-4147-A177-3AD203B41FA5}">
                      <a16:colId xmlns:a16="http://schemas.microsoft.com/office/drawing/2014/main" val="20001"/>
                    </a:ext>
                  </a:extLst>
                </a:gridCol>
                <a:gridCol w="2462213">
                  <a:extLst>
                    <a:ext uri="{9D8B030D-6E8A-4147-A177-3AD203B41FA5}">
                      <a16:colId xmlns:a16="http://schemas.microsoft.com/office/drawing/2014/main" val="20002"/>
                    </a:ext>
                  </a:extLst>
                </a:gridCol>
                <a:gridCol w="2514599">
                  <a:extLst>
                    <a:ext uri="{9D8B030D-6E8A-4147-A177-3AD203B41FA5}">
                      <a16:colId xmlns:a16="http://schemas.microsoft.com/office/drawing/2014/main" val="20003"/>
                    </a:ext>
                  </a:extLst>
                </a:gridCol>
              </a:tblGrid>
              <a:tr h="497766">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dirty="0">
                        <a:ln>
                          <a:noFill/>
                        </a:ln>
                        <a:solidFill>
                          <a:schemeClr val="tx1"/>
                        </a:solidFill>
                        <a:effectLst/>
                        <a:latin typeface="+mn-lt"/>
                        <a:ea typeface="ＭＳ Ｐゴシック" charset="0"/>
                        <a:cs typeface="Arial"/>
                      </a:endParaRPr>
                    </a:p>
                  </a:txBody>
                  <a:tcPr marL="91445" marR="91445" marT="45731" marB="4573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2400" b="1" i="0" u="none" strike="noStrike" cap="none" normalizeH="0" baseline="0">
                          <a:ln>
                            <a:noFill/>
                          </a:ln>
                          <a:solidFill>
                            <a:schemeClr val="bg1"/>
                          </a:solidFill>
                          <a:latin typeface="+mn-lt"/>
                          <a:ea typeface="ＭＳ Ｐゴシック" charset="0"/>
                          <a:cs typeface="Arial"/>
                        </a:rPr>
                        <a:t>NCG</a:t>
                      </a:r>
                    </a:p>
                  </a:txBody>
                  <a:tcPr marL="91445" marR="91445" marT="45731" marB="4573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000000">
                        <a:alpha val="50195"/>
                      </a:srgbClr>
                    </a:soli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2400" b="1" i="0" u="none" strike="noStrike" cap="none" normalizeH="0" baseline="0">
                          <a:ln>
                            <a:noFill/>
                          </a:ln>
                          <a:solidFill>
                            <a:schemeClr val="bg1"/>
                          </a:solidFill>
                          <a:latin typeface="+mn-lt"/>
                          <a:ea typeface="ＭＳ Ｐゴシック" charset="0"/>
                          <a:cs typeface="Arial"/>
                        </a:rPr>
                        <a:t>ITS</a:t>
                      </a:r>
                    </a:p>
                  </a:txBody>
                  <a:tcPr marL="91445" marR="91445" marT="45731" marB="4573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000000">
                        <a:alpha val="50195"/>
                      </a:srgbClr>
                    </a:soli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2400" b="1" i="0" u="none" strike="noStrike" cap="none" normalizeH="0" baseline="0">
                          <a:ln>
                            <a:noFill/>
                          </a:ln>
                          <a:solidFill>
                            <a:schemeClr val="bg1"/>
                          </a:solidFill>
                          <a:latin typeface="+mn-lt"/>
                          <a:ea typeface="ＭＳ Ｐゴシック" charset="0"/>
                          <a:cs typeface="Arial"/>
                        </a:rPr>
                        <a:t>RLS</a:t>
                      </a:r>
                    </a:p>
                  </a:txBody>
                  <a:tcPr marL="91445" marR="91445" marT="45731" marB="4573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000000">
                        <a:alpha val="50195"/>
                      </a:srgbClr>
                    </a:solidFill>
                  </a:tcPr>
                </a:tc>
                <a:extLst>
                  <a:ext uri="{0D108BD9-81ED-4DB2-BD59-A6C34878D82A}">
                    <a16:rowId xmlns:a16="http://schemas.microsoft.com/office/drawing/2014/main" val="10000"/>
                  </a:ext>
                </a:extLst>
              </a:tr>
              <a:tr h="1598503">
                <a:tc>
                  <a:txBody>
                    <a:bodyPr/>
                    <a:lstStyle/>
                    <a:p>
                      <a:pPr marL="0" marR="0" lvl="0" indent="0" algn="r" defTabSz="914400" rtl="1" eaLnBrk="0" fontAlgn="base" latinLnBrk="0" hangingPunct="0">
                        <a:lnSpc>
                          <a:spcPct val="100000"/>
                        </a:lnSpc>
                        <a:spcBef>
                          <a:spcPct val="0"/>
                        </a:spcBef>
                        <a:spcAft>
                          <a:spcPct val="0"/>
                        </a:spcAft>
                        <a:buClrTx/>
                        <a:buSzTx/>
                        <a:buFontTx/>
                        <a:buNone/>
                        <a:tabLst/>
                      </a:pPr>
                      <a:r>
                        <a:rPr kumimoji="0" lang="ar-EG" sz="2000" b="1" i="0" u="none" strike="noStrike" cap="none" normalizeH="0" baseline="0">
                          <a:ln>
                            <a:noFill/>
                          </a:ln>
                          <a:solidFill>
                            <a:srgbClr val="000000"/>
                          </a:solidFill>
                          <a:latin typeface="+mn-lt"/>
                          <a:ea typeface="ＭＳ Ｐゴシック" charset="0"/>
                          <a:cs typeface="Arial"/>
                        </a:rPr>
                        <a:t>الآراء حول نسخة الرسوم المتحركة من فيلم </a:t>
                      </a:r>
                      <a:r>
                        <a:rPr kumimoji="0" lang="ar-EG" sz="2000" b="1" i="1" u="none" strike="noStrike" cap="none" normalizeH="0" baseline="0">
                          <a:ln>
                            <a:noFill/>
                          </a:ln>
                          <a:solidFill>
                            <a:srgbClr val="000000"/>
                          </a:solidFill>
                          <a:latin typeface="+mn-lt"/>
                          <a:ea typeface="ＭＳ Ｐゴシック" charset="0"/>
                          <a:cs typeface="Arial"/>
                        </a:rPr>
                        <a:t>الأمير</a:t>
                      </a:r>
                    </a:p>
                  </a:txBody>
                  <a:tcPr marL="91445" marR="91445" marT="45731" marB="4573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r" defTabSz="914400" rtl="1" eaLnBrk="0" fontAlgn="base" latinLnBrk="0" hangingPunct="0">
                        <a:lnSpc>
                          <a:spcPct val="100000"/>
                        </a:lnSpc>
                        <a:spcBef>
                          <a:spcPct val="0"/>
                        </a:spcBef>
                        <a:spcAft>
                          <a:spcPct val="0"/>
                        </a:spcAft>
                        <a:buClrTx/>
                        <a:buSzTx/>
                        <a:buFontTx/>
                        <a:buNone/>
                        <a:tabLst/>
                      </a:pPr>
                      <a:r>
                        <a:rPr kumimoji="0" lang="ar-EG" sz="2000" b="0" i="0" u="none" strike="noStrike" cap="none" normalizeH="0" baseline="0">
                          <a:ln>
                            <a:noFill/>
                          </a:ln>
                          <a:solidFill>
                            <a:srgbClr val="000000"/>
                          </a:solidFill>
                          <a:latin typeface="+mn-lt"/>
                          <a:ea typeface="ＭＳ Ｐゴシック" charset="0"/>
                          <a:cs typeface="Arial"/>
                        </a:rPr>
                        <a:t>ترى أن نسخة الرسوم المتحركة من شركتي </a:t>
                      </a:r>
                      <a:r>
                        <a:rPr kumimoji="0" lang="en-US" sz="2000" b="0" i="0" u="none" strike="noStrike" cap="none" normalizeH="0" baseline="0">
                          <a:ln>
                            <a:noFill/>
                          </a:ln>
                          <a:solidFill>
                            <a:srgbClr val="000000"/>
                          </a:solidFill>
                          <a:latin typeface="+mn-lt"/>
                          <a:ea typeface="ＭＳ Ｐゴシック" charset="0"/>
                          <a:cs typeface="Arial"/>
                        </a:rPr>
                        <a:t>ITS-RLS</a:t>
                      </a:r>
                      <a:r>
                        <a:rPr kumimoji="0" lang="ar-EG" sz="2000" b="0" i="0" u="none" strike="noStrike" cap="none" normalizeH="0" baseline="0">
                          <a:ln>
                            <a:noFill/>
                          </a:ln>
                          <a:solidFill>
                            <a:srgbClr val="000000"/>
                          </a:solidFill>
                          <a:latin typeface="+mn-lt"/>
                          <a:ea typeface="ＭＳ Ｐゴシック" charset="0"/>
                          <a:cs typeface="Arial"/>
                        </a:rPr>
                        <a:t> "بائسة" و"فظيعة"</a:t>
                      </a:r>
                    </a:p>
                    <a:p>
                      <a:pPr marL="0" marR="0" lvl="0" indent="0" algn="r" defTabSz="914400" rtl="1"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a:ln>
                          <a:noFill/>
                        </a:ln>
                        <a:solidFill>
                          <a:srgbClr val="000000"/>
                        </a:solidFill>
                        <a:effectLst/>
                        <a:latin typeface="+mn-lt"/>
                        <a:ea typeface="ＭＳ Ｐゴシック" charset="0"/>
                        <a:cs typeface="Arial"/>
                      </a:endParaRPr>
                    </a:p>
                  </a:txBody>
                  <a:tcPr marL="91445" marR="91445" marT="45731" marB="4573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EG" sz="2000" b="0" i="0" u="none" strike="noStrike" cap="none" normalizeH="0" baseline="0">
                          <a:ln>
                            <a:noFill/>
                          </a:ln>
                          <a:solidFill>
                            <a:srgbClr val="000000"/>
                          </a:solidFill>
                          <a:latin typeface="+mn-lt"/>
                          <a:ea typeface="ＭＳ Ｐゴシック" charset="0"/>
                          <a:cs typeface="Arial"/>
                        </a:rPr>
                        <a:t>ترى أن فيلم الرسوم المتحركة من </a:t>
                      </a:r>
                      <a:r>
                        <a:rPr kumimoji="0" lang="ar-EG" sz="2000" b="0" i="1" u="none" strike="noStrike" cap="none" normalizeH="0" baseline="0">
                          <a:ln>
                            <a:noFill/>
                          </a:ln>
                          <a:solidFill>
                            <a:srgbClr val="000000"/>
                          </a:solidFill>
                          <a:latin typeface="+mn-lt"/>
                          <a:ea typeface="ＭＳ Ｐゴシック" charset="0"/>
                          <a:cs typeface="Arial"/>
                        </a:rPr>
                        <a:t>فيلم</a:t>
                      </a:r>
                      <a:r>
                        <a:rPr kumimoji="0" lang="en-US" sz="2000" b="0" i="0" u="none" strike="noStrike" cap="none" normalizeH="0" baseline="0">
                          <a:ln>
                            <a:noFill/>
                          </a:ln>
                          <a:solidFill>
                            <a:srgbClr val="000000"/>
                          </a:solidFill>
                          <a:latin typeface="+mn-lt"/>
                          <a:ea typeface="ＭＳ Ｐゴシック" charset="0"/>
                          <a:cs typeface="Arial"/>
                        </a:rPr>
                        <a:t> </a:t>
                      </a:r>
                      <a:r>
                        <a:rPr kumimoji="0" lang="ar-EG" sz="2000" b="0" i="1" u="none" strike="noStrike" cap="none" normalizeH="0" baseline="0">
                          <a:ln>
                            <a:noFill/>
                          </a:ln>
                          <a:solidFill>
                            <a:srgbClr val="000000"/>
                          </a:solidFill>
                          <a:latin typeface="+mn-lt"/>
                          <a:ea typeface="ＭＳ Ｐゴシック" charset="0"/>
                          <a:cs typeface="Arial"/>
                        </a:rPr>
                        <a:t>الأمير </a:t>
                      </a:r>
                      <a:r>
                        <a:rPr kumimoji="0" lang="ar-EG" sz="2000" b="0" i="0" u="none" strike="noStrike" cap="none" normalizeH="0" baseline="0">
                          <a:ln>
                            <a:noFill/>
                          </a:ln>
                          <a:solidFill>
                            <a:srgbClr val="000000"/>
                          </a:solidFill>
                          <a:latin typeface="+mn-lt"/>
                          <a:ea typeface="ＭＳ Ｐゴシック" charset="0"/>
                          <a:cs typeface="Arial"/>
                        </a:rPr>
                        <a:t>هو فيلم كلاسيكي وأفضل فيلم لدى الاستوديو الخاص بهم</a:t>
                      </a:r>
                      <a:r>
                        <a:rPr kumimoji="0" lang="en-US" sz="2000" b="0" i="0" u="none" strike="noStrike" cap="none" normalizeH="0" baseline="0">
                          <a:ln>
                            <a:noFill/>
                          </a:ln>
                          <a:solidFill>
                            <a:srgbClr val="000000"/>
                          </a:solidFill>
                          <a:latin typeface="+mn-lt"/>
                          <a:ea typeface="ＭＳ Ｐゴシック" charset="0"/>
                          <a:cs typeface="Arial"/>
                        </a:rPr>
                        <a:t> </a:t>
                      </a:r>
                    </a:p>
                  </a:txBody>
                  <a:tcPr marL="91445" marR="91445" marT="45731" marB="4573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r" defTabSz="914400" rtl="1" eaLnBrk="0" fontAlgn="base" latinLnBrk="0" hangingPunct="0">
                        <a:lnSpc>
                          <a:spcPct val="100000"/>
                        </a:lnSpc>
                        <a:spcBef>
                          <a:spcPct val="0"/>
                        </a:spcBef>
                        <a:spcAft>
                          <a:spcPct val="0"/>
                        </a:spcAft>
                        <a:buClrTx/>
                        <a:buSzTx/>
                        <a:buFontTx/>
                        <a:buNone/>
                        <a:tabLst/>
                      </a:pPr>
                      <a:r>
                        <a:rPr kumimoji="0" lang="ar-EG" sz="2000" b="0" i="0" u="none" strike="noStrike" cap="none" normalizeH="0" baseline="0">
                          <a:ln>
                            <a:noFill/>
                          </a:ln>
                          <a:solidFill>
                            <a:srgbClr val="000000"/>
                          </a:solidFill>
                          <a:latin typeface="+mn-lt"/>
                          <a:ea typeface="ＭＳ Ｐゴシック" charset="0"/>
                          <a:cs typeface="Arial"/>
                        </a:rPr>
                        <a:t>ترى أن نسخة فيلم الرسوم المتحركة من </a:t>
                      </a:r>
                      <a:r>
                        <a:rPr kumimoji="0" lang="ar-EG" sz="2000" b="0" i="1" u="none" strike="noStrike" cap="none" normalizeH="0" baseline="0">
                          <a:ln>
                            <a:noFill/>
                          </a:ln>
                          <a:solidFill>
                            <a:srgbClr val="000000"/>
                          </a:solidFill>
                          <a:latin typeface="+mn-lt"/>
                          <a:ea typeface="ＭＳ Ｐゴシック" charset="0"/>
                          <a:cs typeface="Arial"/>
                        </a:rPr>
                        <a:t>فيلمالأمير</a:t>
                      </a:r>
                      <a:r>
                        <a:rPr kumimoji="0" lang="ar-EG" sz="2000" b="0" i="0" u="none" strike="noStrike" cap="none" normalizeH="0" baseline="0">
                          <a:ln>
                            <a:noFill/>
                          </a:ln>
                          <a:solidFill>
                            <a:srgbClr val="000000"/>
                          </a:solidFill>
                          <a:latin typeface="+mn-lt"/>
                          <a:ea typeface="ＭＳ Ｐゴシック" charset="0"/>
                          <a:cs typeface="Arial"/>
                        </a:rPr>
                        <a:t> لا تحظى بالتقدير الكافي</a:t>
                      </a:r>
                      <a:r>
                        <a:rPr kumimoji="0" lang="en-US" sz="2000" b="0" i="0" u="none" strike="noStrike" cap="none" normalizeH="0" baseline="0">
                          <a:ln>
                            <a:noFill/>
                          </a:ln>
                          <a:solidFill>
                            <a:srgbClr val="000000"/>
                          </a:solidFill>
                          <a:latin typeface="+mn-lt"/>
                          <a:ea typeface="ＭＳ Ｐゴシック" charset="0"/>
                          <a:cs typeface="Arial"/>
                        </a:rPr>
                        <a:t> </a:t>
                      </a:r>
                    </a:p>
                  </a:txBody>
                  <a:tcPr marL="91445" marR="91445" marT="45731" marB="4573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2"/>
                  </a:ext>
                </a:extLst>
              </a:tr>
              <a:tr h="2389804">
                <a:tc>
                  <a:txBody>
                    <a:bodyPr/>
                    <a:lstStyle/>
                    <a:p>
                      <a:pPr marL="0" marR="0" lvl="0" indent="0" algn="r" defTabSz="914400" rtl="1" eaLnBrk="0" fontAlgn="base" latinLnBrk="0" hangingPunct="0">
                        <a:lnSpc>
                          <a:spcPct val="100000"/>
                        </a:lnSpc>
                        <a:spcBef>
                          <a:spcPct val="0"/>
                        </a:spcBef>
                        <a:spcAft>
                          <a:spcPct val="0"/>
                        </a:spcAft>
                        <a:buClrTx/>
                        <a:buSzTx/>
                        <a:buFontTx/>
                        <a:buNone/>
                        <a:tabLst/>
                      </a:pPr>
                      <a:r>
                        <a:rPr kumimoji="0" lang="ar-EG" sz="2000" b="1" i="0" u="none" strike="noStrike" cap="none" normalizeH="0" baseline="0">
                          <a:ln>
                            <a:noFill/>
                          </a:ln>
                          <a:solidFill>
                            <a:srgbClr val="000000"/>
                          </a:solidFill>
                          <a:latin typeface="+mn-lt"/>
                          <a:ea typeface="ＭＳ Ｐゴシック" charset="0"/>
                          <a:cs typeface="Arial"/>
                        </a:rPr>
                        <a:t>الآراء حول السيطرة الإبداعية</a:t>
                      </a:r>
                    </a:p>
                  </a:txBody>
                  <a:tcPr marL="91445" marR="91445" marT="45731" marB="4573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r" defTabSz="914400" rtl="1" eaLnBrk="0" fontAlgn="base" latinLnBrk="0" hangingPunct="0">
                        <a:lnSpc>
                          <a:spcPct val="100000"/>
                        </a:lnSpc>
                        <a:spcBef>
                          <a:spcPct val="0"/>
                        </a:spcBef>
                        <a:spcAft>
                          <a:spcPct val="0"/>
                        </a:spcAft>
                        <a:buClrTx/>
                        <a:buSzTx/>
                        <a:buFontTx/>
                        <a:buNone/>
                        <a:tabLst/>
                      </a:pPr>
                      <a:r>
                        <a:rPr kumimoji="0" lang="ar-EG" sz="2000" b="0" i="0" u="none" strike="noStrike" cap="none" normalizeH="0" baseline="0">
                          <a:ln>
                            <a:noFill/>
                          </a:ln>
                          <a:solidFill>
                            <a:srgbClr val="000000"/>
                          </a:solidFill>
                          <a:latin typeface="+mn-lt"/>
                          <a:ea typeface="ＭＳ Ｐゴシック" charset="0"/>
                          <a:cs typeface="Arial"/>
                        </a:rPr>
                        <a:t>يريد المعجبون أن تصنع </a:t>
                      </a:r>
                      <a:r>
                        <a:rPr kumimoji="0" lang="en-US" sz="2000" b="0" i="0" u="none" strike="noStrike" cap="none" normalizeH="0" baseline="0">
                          <a:ln>
                            <a:noFill/>
                          </a:ln>
                          <a:solidFill>
                            <a:srgbClr val="000000"/>
                          </a:solidFill>
                          <a:latin typeface="+mn-lt"/>
                          <a:ea typeface="ＭＳ Ｐゴシック" charset="0"/>
                          <a:cs typeface="Arial"/>
                        </a:rPr>
                        <a:t>NCG</a:t>
                      </a:r>
                      <a:r>
                        <a:rPr kumimoji="0" lang="ar-EG" sz="2000" b="0" i="0" u="none" strike="noStrike" cap="none" normalizeH="0" baseline="0">
                          <a:ln>
                            <a:noFill/>
                          </a:ln>
                          <a:solidFill>
                            <a:srgbClr val="000000"/>
                          </a:solidFill>
                          <a:latin typeface="+mn-lt"/>
                          <a:ea typeface="ＭＳ Ｐゴシック" charset="0"/>
                          <a:cs typeface="Arial"/>
                        </a:rPr>
                        <a:t> فيلم </a:t>
                      </a:r>
                      <a:r>
                        <a:rPr kumimoji="0" lang="ar-EG" sz="2000" b="0" i="1" u="none" strike="noStrike" cap="none" normalizeH="0" baseline="0">
                          <a:ln>
                            <a:noFill/>
                          </a:ln>
                          <a:solidFill>
                            <a:srgbClr val="000000"/>
                          </a:solidFill>
                          <a:latin typeface="+mn-lt"/>
                          <a:ea typeface="ＭＳ Ｐゴシック" charset="0"/>
                          <a:cs typeface="Arial"/>
                        </a:rPr>
                        <a:t>الأمير</a:t>
                      </a:r>
                      <a:r>
                        <a:rPr kumimoji="0" lang="en-US" sz="2000" b="0" i="1" u="none" strike="noStrike" cap="none" normalizeH="0" baseline="0">
                          <a:ln>
                            <a:noFill/>
                          </a:ln>
                          <a:solidFill>
                            <a:srgbClr val="000000"/>
                          </a:solidFill>
                          <a:latin typeface="+mn-lt"/>
                          <a:ea typeface="ＭＳ Ｐゴシック" charset="0"/>
                          <a:cs typeface="Arial"/>
                        </a:rPr>
                        <a:t> </a:t>
                      </a:r>
                      <a:r>
                        <a:rPr kumimoji="0" lang="ar-EG" sz="2000" b="0" u="none" strike="noStrike" cap="none" normalizeH="0" baseline="0">
                          <a:ln>
                            <a:noFill/>
                          </a:ln>
                          <a:solidFill>
                            <a:srgbClr val="000000"/>
                          </a:solidFill>
                          <a:latin typeface="+mn-lt"/>
                          <a:ea typeface="ＭＳ Ｐゴシック" charset="0"/>
                          <a:cs typeface="Arial"/>
                        </a:rPr>
                        <a:t> عن جدارة واستحقاق.</a:t>
                      </a:r>
                      <a:r>
                        <a:rPr kumimoji="0" lang="ar-EG" sz="2000" b="0" i="0" u="none" strike="noStrike" cap="none" normalizeH="0" baseline="0">
                          <a:ln>
                            <a:noFill/>
                          </a:ln>
                          <a:solidFill>
                            <a:srgbClr val="000000"/>
                          </a:solidFill>
                          <a:latin typeface="+mn-lt"/>
                          <a:ea typeface="ＭＳ Ｐゴシック" charset="0"/>
                          <a:cs typeface="Arial"/>
                        </a:rPr>
                        <a:t>ستؤدي السيطرة الإبداعية الكاملة من </a:t>
                      </a:r>
                      <a:r>
                        <a:rPr kumimoji="0" lang="en-US" sz="2000" b="0" i="0" u="none" strike="noStrike" cap="none" normalizeH="0" baseline="0">
                          <a:ln>
                            <a:noFill/>
                          </a:ln>
                          <a:solidFill>
                            <a:srgbClr val="000000"/>
                          </a:solidFill>
                          <a:latin typeface="+mn-lt"/>
                          <a:ea typeface="ＭＳ Ｐゴシック" charset="0"/>
                          <a:cs typeface="Arial"/>
                        </a:rPr>
                        <a:t>NCG</a:t>
                      </a:r>
                      <a:r>
                        <a:rPr kumimoji="0" lang="en-US" sz="2000" b="0" i="1" u="none" strike="noStrike" cap="none" normalizeH="0" baseline="0">
                          <a:ln>
                            <a:noFill/>
                          </a:ln>
                          <a:solidFill>
                            <a:srgbClr val="000000"/>
                          </a:solidFill>
                          <a:latin typeface="+mn-lt"/>
                          <a:ea typeface="ＭＳ Ｐゴシック" charset="0"/>
                          <a:cs typeface="Arial"/>
                        </a:rPr>
                        <a:t> </a:t>
                      </a:r>
                      <a:r>
                        <a:rPr kumimoji="0" lang="ar-EG" sz="2000" b="0" i="0" u="none" strike="noStrike" cap="none" normalizeH="0" baseline="0">
                          <a:ln>
                            <a:noFill/>
                          </a:ln>
                          <a:solidFill>
                            <a:srgbClr val="000000"/>
                          </a:solidFill>
                          <a:latin typeface="+mn-lt"/>
                          <a:ea typeface="ＭＳ Ｐゴシック" charset="0"/>
                          <a:cs typeface="Arial"/>
                        </a:rPr>
                        <a:t> إلى مضاعفة الإيرادات ثلاث مرات.</a:t>
                      </a:r>
                      <a:r>
                        <a:rPr kumimoji="0" lang="en-US" sz="2000" b="0" i="0" u="none" strike="noStrike" cap="none" normalizeH="0" baseline="0">
                          <a:ln>
                            <a:noFill/>
                          </a:ln>
                          <a:solidFill>
                            <a:srgbClr val="000000"/>
                          </a:solidFill>
                          <a:latin typeface="+mn-lt"/>
                          <a:ea typeface="ＭＳ Ｐゴシック" charset="0"/>
                          <a:cs typeface="Arial"/>
                        </a:rPr>
                        <a:t> </a:t>
                      </a:r>
                    </a:p>
                  </a:txBody>
                  <a:tcPr marL="91445" marR="91445" marT="45731" marB="4573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r" defTabSz="914400" rtl="1" eaLnBrk="0" fontAlgn="base" latinLnBrk="0" hangingPunct="0">
                        <a:lnSpc>
                          <a:spcPct val="100000"/>
                        </a:lnSpc>
                        <a:spcBef>
                          <a:spcPct val="0"/>
                        </a:spcBef>
                        <a:spcAft>
                          <a:spcPct val="0"/>
                        </a:spcAft>
                        <a:buClrTx/>
                        <a:buSzTx/>
                        <a:buFontTx/>
                        <a:buNone/>
                        <a:tabLst/>
                      </a:pPr>
                      <a:r>
                        <a:rPr kumimoji="0" lang="ar-EG" sz="2000" b="0" i="0" u="none" strike="noStrike" cap="none" normalizeH="0" baseline="0">
                          <a:ln>
                            <a:noFill/>
                          </a:ln>
                          <a:solidFill>
                            <a:srgbClr val="000000"/>
                          </a:solidFill>
                          <a:latin typeface="+mn-lt"/>
                          <a:ea typeface="ＭＳ Ｐゴシック" charset="0"/>
                          <a:cs typeface="Arial"/>
                        </a:rPr>
                        <a:t>تعتقد أن فيلم </a:t>
                      </a:r>
                      <a:r>
                        <a:rPr kumimoji="0" lang="ar-EG" sz="2000" b="0" i="1" u="none" strike="noStrike" cap="none" normalizeH="0" baseline="0">
                          <a:ln>
                            <a:noFill/>
                          </a:ln>
                          <a:solidFill>
                            <a:srgbClr val="000000"/>
                          </a:solidFill>
                          <a:latin typeface="+mn-lt"/>
                          <a:ea typeface="ＭＳ Ｐゴシック" charset="0"/>
                          <a:cs typeface="Arial"/>
                        </a:rPr>
                        <a:t>الأمير</a:t>
                      </a:r>
                      <a:r>
                        <a:rPr kumimoji="0" lang="ar-EG" sz="2000" b="0" i="0" u="none" strike="noStrike" cap="none" normalizeH="0" baseline="0">
                          <a:ln>
                            <a:noFill/>
                          </a:ln>
                          <a:solidFill>
                            <a:srgbClr val="000000"/>
                          </a:solidFill>
                          <a:latin typeface="+mn-lt"/>
                          <a:ea typeface="ＭＳ Ｐゴシック" charset="0"/>
                          <a:cs typeface="Arial"/>
                        </a:rPr>
                        <a:t> سيجني أموالًا مضاعفة إذا كانت </a:t>
                      </a:r>
                      <a:r>
                        <a:rPr kumimoji="0" lang="en-US" sz="2000" b="0" i="0" u="none" strike="noStrike" cap="none" normalizeH="0" baseline="0">
                          <a:ln>
                            <a:noFill/>
                          </a:ln>
                          <a:solidFill>
                            <a:srgbClr val="000000"/>
                          </a:solidFill>
                          <a:latin typeface="+mn-lt"/>
                          <a:ea typeface="ＭＳ Ｐゴシック" charset="0"/>
                          <a:cs typeface="Arial"/>
                        </a:rPr>
                        <a:t>NCG</a:t>
                      </a:r>
                      <a:r>
                        <a:rPr kumimoji="0" lang="ar-EG" sz="2000" b="0" i="0" u="none" strike="noStrike" cap="none" normalizeH="0" baseline="0">
                          <a:ln>
                            <a:noFill/>
                          </a:ln>
                          <a:solidFill>
                            <a:srgbClr val="000000"/>
                          </a:solidFill>
                          <a:latin typeface="+mn-lt"/>
                          <a:ea typeface="ＭＳ Ｐゴシック" charset="0"/>
                          <a:cs typeface="Arial"/>
                        </a:rPr>
                        <a:t> هي المسؤولة عن الإبداع؛ ولا تثق في </a:t>
                      </a:r>
                      <a:r>
                        <a:rPr kumimoji="0" lang="en-US" sz="2000" b="0" i="0" u="none" strike="noStrike" cap="none" normalizeH="0" baseline="0">
                          <a:ln>
                            <a:noFill/>
                          </a:ln>
                          <a:solidFill>
                            <a:srgbClr val="000000"/>
                          </a:solidFill>
                          <a:latin typeface="+mn-lt"/>
                          <a:ea typeface="ＭＳ Ｐゴシック" charset="0"/>
                          <a:cs typeface="Arial"/>
                        </a:rPr>
                        <a:t>RLS</a:t>
                      </a:r>
                      <a:r>
                        <a:rPr kumimoji="0" lang="ar-EG" sz="2000" b="0" i="0" u="none" strike="noStrike" cap="none" normalizeH="0" baseline="0">
                          <a:ln>
                            <a:noFill/>
                          </a:ln>
                          <a:solidFill>
                            <a:srgbClr val="000000"/>
                          </a:solidFill>
                          <a:latin typeface="+mn-lt"/>
                          <a:ea typeface="ＭＳ Ｐゴシック" charset="0"/>
                          <a:cs typeface="Arial"/>
                        </a:rPr>
                        <a:t> لصناعة الفيلم.</a:t>
                      </a:r>
                      <a:r>
                        <a:rPr kumimoji="0" lang="en-US" sz="2000" b="0" i="0" u="none" strike="noStrike" cap="none" normalizeH="0" baseline="0">
                          <a:ln>
                            <a:noFill/>
                          </a:ln>
                          <a:solidFill>
                            <a:srgbClr val="000000"/>
                          </a:solidFill>
                          <a:latin typeface="+mn-lt"/>
                          <a:ea typeface="ＭＳ Ｐゴシック" charset="0"/>
                          <a:cs typeface="Arial"/>
                        </a:rPr>
                        <a:t> </a:t>
                      </a:r>
                    </a:p>
                  </a:txBody>
                  <a:tcPr marL="91445" marR="91445" marT="45731" marB="4573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r" defTabSz="914400" rtl="1" eaLnBrk="0" fontAlgn="base"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latin typeface="+mn-lt"/>
                          <a:ea typeface="ＭＳ Ｐゴシック" charset="0"/>
                          <a:cs typeface="Arial"/>
                        </a:rPr>
                        <a:t>RLS</a:t>
                      </a:r>
                      <a:r>
                        <a:rPr kumimoji="0" lang="ar-EG" sz="2000" b="0" i="0" u="none" strike="noStrike" cap="none" normalizeH="0" baseline="0">
                          <a:ln>
                            <a:noFill/>
                          </a:ln>
                          <a:solidFill>
                            <a:srgbClr val="000000"/>
                          </a:solidFill>
                          <a:latin typeface="+mn-lt"/>
                          <a:ea typeface="ＭＳ Ｐゴシック" charset="0"/>
                          <a:cs typeface="Arial"/>
                        </a:rPr>
                        <a:t> هو استوديو عريق ولا بد أن يتقاسم السيطرة الإبداعية. </a:t>
                      </a:r>
                      <a:r>
                        <a:rPr kumimoji="0" lang="ar-EG" sz="2000" b="0" u="none" strike="noStrike" cap="none" normalizeH="0" baseline="0">
                          <a:ln>
                            <a:noFill/>
                          </a:ln>
                          <a:solidFill>
                            <a:srgbClr val="000000"/>
                          </a:solidFill>
                          <a:latin typeface="+mn-lt"/>
                          <a:ea typeface="ＭＳ Ｐゴシック" charset="0"/>
                          <a:cs typeface="Arial"/>
                        </a:rPr>
                        <a:t>كان </a:t>
                      </a:r>
                      <a:r>
                        <a:rPr kumimoji="0" lang="ar-EG" sz="2000" b="0" i="1" u="none" strike="noStrike" cap="none" normalizeH="0" baseline="0">
                          <a:ln>
                            <a:noFill/>
                          </a:ln>
                          <a:solidFill>
                            <a:srgbClr val="000000"/>
                          </a:solidFill>
                          <a:latin typeface="+mn-lt"/>
                          <a:ea typeface="ＭＳ Ｐゴシック" charset="0"/>
                          <a:cs typeface="Arial"/>
                        </a:rPr>
                        <a:t>فيلم الملك</a:t>
                      </a:r>
                      <a:r>
                        <a:rPr kumimoji="0" lang="ar-EG" sz="2000" b="0" i="0" u="none" strike="noStrike" cap="none" normalizeH="0" baseline="0">
                          <a:ln>
                            <a:noFill/>
                          </a:ln>
                          <a:solidFill>
                            <a:srgbClr val="000000"/>
                          </a:solidFill>
                          <a:latin typeface="+mn-lt"/>
                          <a:ea typeface="ＭＳ Ｐゴシック" charset="0"/>
                          <a:cs typeface="Arial"/>
                        </a:rPr>
                        <a:t> مجرد ضربة حظ ولكن الإيرادات ستكون أعلى بنسبة 50% مع </a:t>
                      </a:r>
                      <a:r>
                        <a:rPr kumimoji="0" lang="en-US" sz="2000" b="0" i="0" u="none" strike="noStrike" cap="none" normalizeH="0" baseline="0">
                          <a:ln>
                            <a:noFill/>
                          </a:ln>
                          <a:solidFill>
                            <a:srgbClr val="000000"/>
                          </a:solidFill>
                          <a:latin typeface="+mn-lt"/>
                          <a:ea typeface="ＭＳ Ｐゴシック" charset="0"/>
                          <a:cs typeface="Arial"/>
                        </a:rPr>
                        <a:t>NCG</a:t>
                      </a:r>
                      <a:r>
                        <a:rPr kumimoji="0" lang="ar-EG" sz="2000" b="0" i="0" u="none" strike="noStrike" cap="none" normalizeH="0" baseline="0">
                          <a:ln>
                            <a:noFill/>
                          </a:ln>
                          <a:solidFill>
                            <a:srgbClr val="000000"/>
                          </a:solidFill>
                          <a:latin typeface="+mn-lt"/>
                          <a:ea typeface="ＭＳ Ｐゴシック" charset="0"/>
                          <a:cs typeface="Arial"/>
                        </a:rPr>
                        <a:t> بسبب الضجة الإعلامية.  </a:t>
                      </a:r>
                    </a:p>
                    <a:p>
                      <a:pPr marL="0" marR="0" lvl="0" indent="0" algn="r" defTabSz="914400" rtl="1" eaLnBrk="0" fontAlgn="base" latinLnBrk="0" hangingPunct="0">
                        <a:lnSpc>
                          <a:spcPct val="100000"/>
                        </a:lnSpc>
                        <a:spcBef>
                          <a:spcPct val="0"/>
                        </a:spcBef>
                        <a:spcAft>
                          <a:spcPct val="0"/>
                        </a:spcAft>
                        <a:buClrTx/>
                        <a:buSzTx/>
                        <a:buFontTx/>
                        <a:buNone/>
                        <a:tabLst/>
                      </a:pPr>
                      <a:endParaRPr kumimoji="0" lang="en-US" sz="2000" b="0" i="1" u="none" strike="noStrike" cap="none" normalizeH="0" baseline="0" dirty="0">
                        <a:ln>
                          <a:noFill/>
                        </a:ln>
                        <a:solidFill>
                          <a:srgbClr val="000000"/>
                        </a:solidFill>
                        <a:effectLst/>
                        <a:latin typeface="+mn-lt"/>
                        <a:ea typeface="ＭＳ Ｐゴシック" charset="0"/>
                        <a:cs typeface="Arial"/>
                      </a:endParaRPr>
                    </a:p>
                  </a:txBody>
                  <a:tcPr marL="91445" marR="91445" marT="45731" marB="4573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3"/>
                  </a:ext>
                </a:extLst>
              </a:tr>
              <a:tr h="1996038">
                <a:tc>
                  <a:txBody>
                    <a:bodyPr/>
                    <a:lstStyle/>
                    <a:p>
                      <a:pPr marL="0" marR="0" lvl="0" indent="0" algn="r" defTabSz="914400" rtl="1" eaLnBrk="0" fontAlgn="base" latinLnBrk="0" hangingPunct="0">
                        <a:lnSpc>
                          <a:spcPct val="100000"/>
                        </a:lnSpc>
                        <a:spcBef>
                          <a:spcPct val="0"/>
                        </a:spcBef>
                        <a:spcAft>
                          <a:spcPct val="0"/>
                        </a:spcAft>
                        <a:buClrTx/>
                        <a:buSzTx/>
                        <a:buFontTx/>
                        <a:buNone/>
                        <a:tabLst/>
                      </a:pPr>
                      <a:r>
                        <a:rPr kumimoji="0" lang="ar-EG" sz="2000" b="1" i="0" u="none" strike="noStrike" cap="none" normalizeH="0" baseline="0">
                          <a:ln>
                            <a:noFill/>
                          </a:ln>
                          <a:solidFill>
                            <a:srgbClr val="000000"/>
                          </a:solidFill>
                          <a:latin typeface="+mn-lt"/>
                          <a:ea typeface="ＭＳ Ｐゴシック" charset="0"/>
                          <a:cs typeface="Arial"/>
                        </a:rPr>
                        <a:t>الآراء حول عدد الأفلام</a:t>
                      </a:r>
                    </a:p>
                  </a:txBody>
                  <a:tcPr marL="91445" marR="91445" marT="45731" marB="4573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r" defTabSz="914400" rtl="1" eaLnBrk="0" fontAlgn="base" latinLnBrk="0" hangingPunct="0">
                        <a:lnSpc>
                          <a:spcPct val="100000"/>
                        </a:lnSpc>
                        <a:spcBef>
                          <a:spcPct val="0"/>
                        </a:spcBef>
                        <a:spcAft>
                          <a:spcPct val="0"/>
                        </a:spcAft>
                        <a:buClrTx/>
                        <a:buSzTx/>
                        <a:buFontTx/>
                        <a:buNone/>
                        <a:tabLst/>
                      </a:pPr>
                      <a:r>
                        <a:rPr kumimoji="0" lang="ar-EG" sz="2000" b="0" i="0" u="none" strike="noStrike" cap="none" normalizeH="0" baseline="0">
                          <a:ln>
                            <a:noFill/>
                          </a:ln>
                          <a:solidFill>
                            <a:srgbClr val="000000"/>
                          </a:solidFill>
                          <a:latin typeface="+mn-lt"/>
                          <a:ea typeface="ＭＳ Ｐゴシック" charset="0"/>
                          <a:cs typeface="Arial"/>
                        </a:rPr>
                        <a:t>مستعدة لتحويل </a:t>
                      </a:r>
                      <a:r>
                        <a:rPr kumimoji="0" lang="ar-EG" sz="2000" b="0" i="1" u="none" strike="noStrike" cap="none" normalizeH="0" baseline="0">
                          <a:ln>
                            <a:noFill/>
                          </a:ln>
                          <a:solidFill>
                            <a:srgbClr val="000000"/>
                          </a:solidFill>
                          <a:latin typeface="+mn-lt"/>
                          <a:ea typeface="ＭＳ Ｐゴシック" charset="0"/>
                          <a:cs typeface="Arial"/>
                        </a:rPr>
                        <a:t>"الأمير"</a:t>
                      </a:r>
                      <a:r>
                        <a:rPr kumimoji="0" lang="ar-EG" sz="2000" b="0" i="0" u="none" strike="noStrike" cap="none" normalizeH="0" baseline="0">
                          <a:ln>
                            <a:noFill/>
                          </a:ln>
                          <a:solidFill>
                            <a:srgbClr val="000000"/>
                          </a:solidFill>
                          <a:latin typeface="+mn-lt"/>
                          <a:ea typeface="ＭＳ Ｐゴシック" charset="0"/>
                          <a:cs typeface="Arial"/>
                        </a:rPr>
                        <a:t> إلى فيلمين أو ثلاثة أفلام إذا لزم الأمر للتوصل إلى اتفاق</a:t>
                      </a:r>
                    </a:p>
                  </a:txBody>
                  <a:tcPr marL="91445" marR="91445" marT="45731" marB="4573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r" defTabSz="914400" rtl="1" eaLnBrk="0" fontAlgn="base" latinLnBrk="0" hangingPunct="0">
                        <a:lnSpc>
                          <a:spcPct val="100000"/>
                        </a:lnSpc>
                        <a:spcBef>
                          <a:spcPct val="0"/>
                        </a:spcBef>
                        <a:spcAft>
                          <a:spcPct val="0"/>
                        </a:spcAft>
                        <a:buClrTx/>
                        <a:buSzTx/>
                        <a:buFontTx/>
                        <a:buNone/>
                        <a:tabLst/>
                      </a:pPr>
                      <a:r>
                        <a:rPr kumimoji="0" lang="ar-EG" sz="2000" b="0" i="0" u="none" strike="noStrike" cap="none" normalizeH="0" baseline="0">
                          <a:ln>
                            <a:noFill/>
                          </a:ln>
                          <a:solidFill>
                            <a:srgbClr val="000000"/>
                          </a:solidFill>
                          <a:latin typeface="+mn-lt"/>
                          <a:ea typeface="ＭＳ Ｐゴシック" charset="0"/>
                          <a:cs typeface="Arial"/>
                        </a:rPr>
                        <a:t>لم يتم ذكر ذلك في الدور، لكن ثلاثية </a:t>
                      </a:r>
                      <a:r>
                        <a:rPr kumimoji="0" lang="ar-EG" sz="2000" b="0" i="1" u="none" strike="noStrike" cap="none" normalizeH="0" baseline="0">
                          <a:ln>
                            <a:noFill/>
                          </a:ln>
                          <a:solidFill>
                            <a:srgbClr val="000000"/>
                          </a:solidFill>
                          <a:latin typeface="+mn-lt"/>
                          <a:ea typeface="ＭＳ Ｐゴシック" charset="0"/>
                          <a:cs typeface="Arial"/>
                        </a:rPr>
                        <a:t>الأمير</a:t>
                      </a:r>
                      <a:r>
                        <a:rPr kumimoji="0" lang="ar-EG" sz="2000" b="0" i="0" u="none" strike="noStrike" cap="none" normalizeH="0" baseline="0">
                          <a:ln>
                            <a:noFill/>
                          </a:ln>
                          <a:solidFill>
                            <a:srgbClr val="000000"/>
                          </a:solidFill>
                          <a:latin typeface="+mn-lt"/>
                          <a:ea typeface="ＭＳ Ｐゴシック" charset="0"/>
                          <a:cs typeface="Arial"/>
                        </a:rPr>
                        <a:t> تحقق هدف تعظيم الأرباح</a:t>
                      </a:r>
                    </a:p>
                  </a:txBody>
                  <a:tcPr marL="91445" marR="91445" marT="45731" marB="4573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r" defTabSz="914400" rtl="1" eaLnBrk="0" fontAlgn="base" latinLnBrk="0" hangingPunct="0">
                        <a:lnSpc>
                          <a:spcPct val="100000"/>
                        </a:lnSpc>
                        <a:spcBef>
                          <a:spcPct val="0"/>
                        </a:spcBef>
                        <a:spcAft>
                          <a:spcPct val="0"/>
                        </a:spcAft>
                        <a:buClrTx/>
                        <a:buSzTx/>
                        <a:buFontTx/>
                        <a:buNone/>
                        <a:tabLst/>
                      </a:pPr>
                      <a:r>
                        <a:rPr kumimoji="0" lang="ar-EG" sz="2000" b="0" i="0" u="none" strike="noStrike" cap="none" normalizeH="0" baseline="0">
                          <a:ln>
                            <a:noFill/>
                          </a:ln>
                          <a:solidFill>
                            <a:srgbClr val="000000"/>
                          </a:solidFill>
                          <a:latin typeface="+mn-lt"/>
                          <a:ea typeface="ＭＳ Ｐゴシック" charset="0"/>
                          <a:cs typeface="Arial"/>
                        </a:rPr>
                        <a:t>تُفضِّل أن تصنع فيلمًا واحدًا أو فيلمين على الأكثر من فيلم </a:t>
                      </a:r>
                      <a:r>
                        <a:rPr kumimoji="0" lang="ar-EG" sz="2000" b="0" i="1" u="none" strike="noStrike" cap="none" normalizeH="0" baseline="0">
                          <a:ln>
                            <a:noFill/>
                          </a:ln>
                          <a:solidFill>
                            <a:srgbClr val="000000"/>
                          </a:solidFill>
                          <a:latin typeface="+mn-lt"/>
                          <a:ea typeface="ＭＳ Ｐゴシック" charset="0"/>
                          <a:cs typeface="Arial"/>
                        </a:rPr>
                        <a:t>الأمير</a:t>
                      </a:r>
                      <a:r>
                        <a:rPr kumimoji="0" lang="ar-EG" sz="2000" b="0" i="0" u="none" strike="noStrike" cap="none" normalizeH="0" baseline="0">
                          <a:ln>
                            <a:noFill/>
                          </a:ln>
                          <a:solidFill>
                            <a:srgbClr val="000000"/>
                          </a:solidFill>
                          <a:latin typeface="+mn-lt"/>
                          <a:ea typeface="ＭＳ Ｐゴシック" charset="0"/>
                          <a:cs typeface="Arial"/>
                        </a:rPr>
                        <a:t> لتجنب إضعاف القصة</a:t>
                      </a:r>
                    </a:p>
                  </a:txBody>
                  <a:tcPr marL="91445" marR="91445" marT="45731" marB="4573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124836651"/>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4"/>
          <p:cNvSpPr>
            <a:spLocks noChangeArrowheads="1"/>
          </p:cNvSpPr>
          <p:nvPr/>
        </p:nvSpPr>
        <p:spPr bwMode="auto">
          <a:xfrm>
            <a:off x="0" y="114300"/>
            <a:ext cx="9144000" cy="67437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lIns="0" tIns="0" rIns="0" bIns="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70000"/>
              </a:lnSpc>
              <a:spcAft>
                <a:spcPts val="400"/>
              </a:spcAft>
              <a:buFontTx/>
              <a:buNone/>
            </a:pPr>
            <a:endParaRPr lang="en-US" altLang="en-US" sz="2500">
              <a:solidFill>
                <a:srgbClr val="5CA717"/>
              </a:solidFill>
              <a:latin typeface="Arial" panose="020B0604020202020204" pitchFamily="34" charset="0"/>
            </a:endParaRPr>
          </a:p>
        </p:txBody>
      </p:sp>
      <p:sp>
        <p:nvSpPr>
          <p:cNvPr id="18435" name="TextBox 5"/>
          <p:cNvSpPr txBox="1">
            <a:spLocks noChangeArrowheads="1"/>
          </p:cNvSpPr>
          <p:nvPr/>
        </p:nvSpPr>
        <p:spPr bwMode="auto">
          <a:xfrm>
            <a:off x="-147638" y="0"/>
            <a:ext cx="9704388" cy="36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p>
        </p:txBody>
      </p:sp>
      <p:sp>
        <p:nvSpPr>
          <p:cNvPr id="18436" name="TextBox 3"/>
          <p:cNvSpPr txBox="1">
            <a:spLocks noChangeArrowheads="1"/>
          </p:cNvSpPr>
          <p:nvPr/>
        </p:nvSpPr>
        <p:spPr bwMode="auto">
          <a:xfrm>
            <a:off x="8161338" y="5445125"/>
            <a:ext cx="982662" cy="36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p>
        </p:txBody>
      </p:sp>
      <p:graphicFrame>
        <p:nvGraphicFramePr>
          <p:cNvPr id="2" name="Table 1"/>
          <p:cNvGraphicFramePr>
            <a:graphicFrameLocks noGrp="1"/>
          </p:cNvGraphicFramePr>
          <p:nvPr>
            <p:extLst>
              <p:ext uri="{D42A27DB-BD31-4B8C-83A1-F6EECF244321}">
                <p14:modId xmlns:p14="http://schemas.microsoft.com/office/powerpoint/2010/main" val="1218307092"/>
              </p:ext>
            </p:extLst>
          </p:nvPr>
        </p:nvGraphicFramePr>
        <p:xfrm>
          <a:off x="0" y="62649"/>
          <a:ext cx="9144000" cy="6750612"/>
        </p:xfrm>
        <a:graphic>
          <a:graphicData uri="http://schemas.openxmlformats.org/drawingml/2006/table">
            <a:tbl>
              <a:tblPr rtl="1"/>
              <a:tblGrid>
                <a:gridCol w="968188">
                  <a:extLst>
                    <a:ext uri="{9D8B030D-6E8A-4147-A177-3AD203B41FA5}">
                      <a16:colId xmlns:a16="http://schemas.microsoft.com/office/drawing/2014/main" val="20001"/>
                    </a:ext>
                  </a:extLst>
                </a:gridCol>
                <a:gridCol w="1622612">
                  <a:extLst>
                    <a:ext uri="{9D8B030D-6E8A-4147-A177-3AD203B41FA5}">
                      <a16:colId xmlns:a16="http://schemas.microsoft.com/office/drawing/2014/main" val="20002"/>
                    </a:ext>
                  </a:extLst>
                </a:gridCol>
                <a:gridCol w="1600200">
                  <a:extLst>
                    <a:ext uri="{9D8B030D-6E8A-4147-A177-3AD203B41FA5}">
                      <a16:colId xmlns:a16="http://schemas.microsoft.com/office/drawing/2014/main" val="20003"/>
                    </a:ext>
                  </a:extLst>
                </a:gridCol>
                <a:gridCol w="1524000">
                  <a:extLst>
                    <a:ext uri="{9D8B030D-6E8A-4147-A177-3AD203B41FA5}">
                      <a16:colId xmlns:a16="http://schemas.microsoft.com/office/drawing/2014/main" val="20004"/>
                    </a:ext>
                  </a:extLst>
                </a:gridCol>
                <a:gridCol w="3429000">
                  <a:extLst>
                    <a:ext uri="{9D8B030D-6E8A-4147-A177-3AD203B41FA5}">
                      <a16:colId xmlns:a16="http://schemas.microsoft.com/office/drawing/2014/main" val="20005"/>
                    </a:ext>
                  </a:extLst>
                </a:gridCol>
              </a:tblGrid>
              <a:tr h="1299846">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1" eaLnBrk="1" fontAlgn="b" latinLnBrk="0" hangingPunct="1">
                        <a:lnSpc>
                          <a:spcPct val="100000"/>
                        </a:lnSpc>
                        <a:spcBef>
                          <a:spcPct val="0"/>
                        </a:spcBef>
                        <a:spcAft>
                          <a:spcPct val="0"/>
                        </a:spcAft>
                        <a:buClrTx/>
                        <a:buSzTx/>
                        <a:buFontTx/>
                        <a:buNone/>
                        <a:tabLst/>
                        <a:defRPr/>
                      </a:pPr>
                      <a:r>
                        <a:rPr kumimoji="0" lang="ar-EG" sz="2400" b="1" i="0" u="none" strike="noStrike" cap="none" normalizeH="0" baseline="0" noProof="0">
                          <a:ln>
                            <a:noFill/>
                          </a:ln>
                          <a:solidFill>
                            <a:srgbClr val="000000"/>
                          </a:solidFill>
                          <a:uLnTx/>
                          <a:uFillTx/>
                          <a:latin typeface="Calibri" panose="020F0502020204030204" pitchFamily="34" charset="0"/>
                          <a:ea typeface="+mn-ea"/>
                          <a:cs typeface="Arial" panose="020B0604020202020204" pitchFamily="34" charset="0"/>
                        </a:rPr>
                        <a:t>المجموعة</a:t>
                      </a: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1" eaLnBrk="1" fontAlgn="b" latinLnBrk="0" hangingPunct="1">
                        <a:lnSpc>
                          <a:spcPct val="100000"/>
                        </a:lnSpc>
                        <a:spcBef>
                          <a:spcPct val="0"/>
                        </a:spcBef>
                        <a:spcAft>
                          <a:spcPct val="0"/>
                        </a:spcAft>
                        <a:buClrTx/>
                        <a:buSzTx/>
                        <a:buFontTx/>
                        <a:buNone/>
                        <a:tabLst/>
                        <a:defRPr/>
                      </a:pPr>
                      <a:r>
                        <a:rPr kumimoji="0" lang="ar-EG" sz="2400" b="1" i="0" u="none" strike="noStrike" cap="none" normalizeH="0" baseline="0" noProof="0">
                          <a:ln>
                            <a:noFill/>
                          </a:ln>
                          <a:solidFill>
                            <a:srgbClr val="000000"/>
                          </a:solidFill>
                          <a:uLnTx/>
                          <a:uFillTx/>
                          <a:latin typeface="Calibri" panose="020F0502020204030204" pitchFamily="34" charset="0"/>
                          <a:ea typeface="+mn-ea"/>
                          <a:cs typeface="Arial" panose="020B0604020202020204" pitchFamily="34" charset="0"/>
                        </a:rPr>
                        <a:t>السيطرة الإبداعية</a:t>
                      </a: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1" eaLnBrk="1" fontAlgn="b" latinLnBrk="0" hangingPunct="1">
                        <a:lnSpc>
                          <a:spcPct val="100000"/>
                        </a:lnSpc>
                        <a:spcBef>
                          <a:spcPct val="0"/>
                        </a:spcBef>
                        <a:spcAft>
                          <a:spcPct val="0"/>
                        </a:spcAft>
                        <a:buClrTx/>
                        <a:buSzTx/>
                        <a:buFontTx/>
                        <a:buNone/>
                        <a:tabLst/>
                        <a:defRPr/>
                      </a:pPr>
                      <a:r>
                        <a:rPr kumimoji="0" lang="ar-EG" sz="2400" b="1" i="0" u="none" strike="noStrike" cap="none" normalizeH="0" baseline="0">
                          <a:ln>
                            <a:noFill/>
                          </a:ln>
                          <a:solidFill>
                            <a:srgbClr val="000000"/>
                          </a:solidFill>
                          <a:latin typeface="Calibri" panose="020F0502020204030204" pitchFamily="34" charset="0"/>
                          <a:ea typeface="+mn-ea"/>
                          <a:cs typeface="Arial" panose="020B0604020202020204" pitchFamily="34" charset="0"/>
                        </a:rPr>
                        <a:t>تمويل الفيلم</a:t>
                      </a: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1" eaLnBrk="1" fontAlgn="b" latinLnBrk="0" hangingPunct="1">
                        <a:lnSpc>
                          <a:spcPct val="100000"/>
                        </a:lnSpc>
                        <a:spcBef>
                          <a:spcPct val="0"/>
                        </a:spcBef>
                        <a:spcAft>
                          <a:spcPct val="0"/>
                        </a:spcAft>
                        <a:buClrTx/>
                        <a:buSzTx/>
                        <a:buFontTx/>
                        <a:buNone/>
                        <a:tabLst/>
                        <a:defRPr/>
                      </a:pPr>
                      <a:r>
                        <a:rPr kumimoji="0" lang="ar-EG" sz="2400" b="1" i="0" u="none" strike="noStrike" cap="none" normalizeH="0" baseline="0">
                          <a:ln>
                            <a:noFill/>
                          </a:ln>
                          <a:solidFill>
                            <a:srgbClr val="000000"/>
                          </a:solidFill>
                          <a:latin typeface="Calibri" panose="020F0502020204030204" pitchFamily="34" charset="0"/>
                          <a:ea typeface="+mn-ea"/>
                          <a:cs typeface="Arial" panose="020B0604020202020204" pitchFamily="34" charset="0"/>
                        </a:rPr>
                        <a:t>الأرباح</a:t>
                      </a: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r" defTabSz="914400" rtl="1" eaLnBrk="1" fontAlgn="b" latinLnBrk="0" hangingPunct="1">
                        <a:lnSpc>
                          <a:spcPct val="100000"/>
                        </a:lnSpc>
                        <a:spcBef>
                          <a:spcPct val="0"/>
                        </a:spcBef>
                        <a:spcAft>
                          <a:spcPct val="0"/>
                        </a:spcAft>
                        <a:buClrTx/>
                        <a:buSzTx/>
                        <a:buFontTx/>
                        <a:buNone/>
                        <a:tabLst/>
                      </a:pPr>
                      <a:endParaRPr kumimoji="0" lang="en-US" altLang="en-US" sz="2400" b="1" i="0" u="none" strike="noStrike" cap="none" normalizeH="0" baseline="0" dirty="0">
                        <a:ln>
                          <a:noFill/>
                        </a:ln>
                        <a:solidFill>
                          <a:srgbClr val="000000"/>
                        </a:solidFill>
                        <a:effectLst/>
                        <a:latin typeface="+mn-lt"/>
                        <a:cs typeface="Arial" panose="020B0604020202020204" pitchFamily="34" charset="0"/>
                      </a:endParaRPr>
                    </a:p>
                    <a:p>
                      <a:pPr marL="0" marR="0" lvl="0" indent="0" algn="ctr" defTabSz="914400" rtl="1" eaLnBrk="1" fontAlgn="b" latinLnBrk="0" hangingPunct="1">
                        <a:lnSpc>
                          <a:spcPct val="100000"/>
                        </a:lnSpc>
                        <a:spcBef>
                          <a:spcPct val="0"/>
                        </a:spcBef>
                        <a:spcAft>
                          <a:spcPct val="0"/>
                        </a:spcAft>
                        <a:buClrTx/>
                        <a:buSzTx/>
                        <a:buFontTx/>
                        <a:buNone/>
                        <a:tabLst/>
                      </a:pPr>
                      <a:r>
                        <a:rPr kumimoji="0" lang="ar-EG" sz="2400" b="1" i="0" u="none" strike="noStrike" cap="none" normalizeH="0" baseline="0">
                          <a:ln>
                            <a:noFill/>
                          </a:ln>
                          <a:solidFill>
                            <a:srgbClr val="000000"/>
                          </a:solidFill>
                          <a:latin typeface="+mn-lt"/>
                          <a:cs typeface="Arial" panose="020B0604020202020204" pitchFamily="34" charset="0"/>
                        </a:rPr>
                        <a:t>مزيد من التفاصيل</a:t>
                      </a:r>
                    </a:p>
                    <a:p>
                      <a:pPr algn="r" rtl="1"/>
                      <a:endParaRPr lang="en-US" sz="2400" b="1" dirty="0">
                        <a:latin typeface="+mn-lt"/>
                      </a:endParaRP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val="10000"/>
                  </a:ext>
                </a:extLst>
              </a:tr>
              <a:tr h="757551">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1" eaLnBrk="1" fontAlgn="b" latinLnBrk="0" hangingPunct="1">
                        <a:lnSpc>
                          <a:spcPct val="100000"/>
                        </a:lnSpc>
                        <a:spcBef>
                          <a:spcPct val="0"/>
                        </a:spcBef>
                        <a:spcAft>
                          <a:spcPct val="0"/>
                        </a:spcAft>
                        <a:buClrTx/>
                        <a:buSzTx/>
                        <a:buFontTx/>
                        <a:buNone/>
                        <a:tabLst/>
                      </a:pPr>
                      <a:r>
                        <a:rPr kumimoji="0" lang="ar-EG" sz="2400" b="0" i="0" u="none" strike="noStrike" cap="none" normalizeH="0" baseline="0">
                          <a:ln>
                            <a:noFill/>
                          </a:ln>
                          <a:solidFill>
                            <a:srgbClr val="000000"/>
                          </a:solidFill>
                          <a:latin typeface="+mn-lt"/>
                          <a:cs typeface="Arial" panose="020B0604020202020204" pitchFamily="34" charset="0"/>
                        </a:rPr>
                        <a:t>1</a:t>
                      </a: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1" eaLnBrk="1" fontAlgn="ctr"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latin typeface="+mn-lt"/>
                          <a:ea typeface="+mn-ea"/>
                          <a:cs typeface="Arial" panose="020B0604020202020204" pitchFamily="34" charset="0"/>
                        </a:rPr>
                        <a:t>N-100 I-</a:t>
                      </a:r>
                      <a:r>
                        <a:rPr kumimoji="0" lang="ar-EG" sz="1800" b="0" i="0" u="none" strike="noStrike" cap="none" normalizeH="0" baseline="0">
                          <a:ln>
                            <a:noFill/>
                          </a:ln>
                          <a:solidFill>
                            <a:schemeClr val="tx1"/>
                          </a:solidFill>
                          <a:latin typeface="Calibri" panose="020F0502020204030204" pitchFamily="34" charset="0"/>
                          <a:ea typeface="+mn-ea"/>
                          <a:cs typeface="Arial" panose="020B0604020202020204" pitchFamily="34" charset="0"/>
                        </a:rPr>
                        <a:t>0</a:t>
                      </a:r>
                      <a:r>
                        <a:rPr kumimoji="0" lang="ar-EG" sz="1800" b="0" i="0" u="none" strike="noStrike" cap="none" normalizeH="0" baseline="0">
                          <a:ln>
                            <a:noFill/>
                          </a:ln>
                          <a:solidFill>
                            <a:schemeClr val="tx1"/>
                          </a:solidFill>
                          <a:latin typeface="+mn-lt"/>
                          <a:cs typeface="Arial" panose="020B0604020202020204" pitchFamily="34" charset="0"/>
                        </a:rPr>
                        <a:t> </a:t>
                      </a:r>
                      <a:r>
                        <a:rPr kumimoji="0" lang="en-US" sz="1800" b="0" i="0" u="none" strike="noStrike" cap="none" normalizeH="0" baseline="0">
                          <a:ln>
                            <a:noFill/>
                          </a:ln>
                          <a:solidFill>
                            <a:schemeClr val="tx1"/>
                          </a:solidFill>
                          <a:latin typeface="+mn-lt"/>
                          <a:cs typeface="Arial" panose="020B0604020202020204" pitchFamily="34" charset="0"/>
                        </a:rPr>
                        <a:t>R-</a:t>
                      </a:r>
                      <a:r>
                        <a:rPr kumimoji="0" lang="ar-EG" sz="1800" b="0" i="0" u="none" strike="noStrike" cap="none" normalizeH="0" baseline="0">
                          <a:ln>
                            <a:noFill/>
                          </a:ln>
                          <a:solidFill>
                            <a:schemeClr val="tx1"/>
                          </a:solidFill>
                          <a:latin typeface="Calibri" panose="020F0502020204030204" pitchFamily="34" charset="0"/>
                          <a:ea typeface="+mn-ea"/>
                          <a:cs typeface="Arial" panose="020B0604020202020204" pitchFamily="34" charset="0"/>
                        </a:rPr>
                        <a:t>0</a:t>
                      </a: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1" eaLnBrk="1" fontAlgn="ctr"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latin typeface="Calibri" panose="020F0502020204030204" pitchFamily="34" charset="0"/>
                          <a:ea typeface="+mn-ea"/>
                          <a:cs typeface="Arial" panose="020B0604020202020204" pitchFamily="34" charset="0"/>
                        </a:rPr>
                        <a:t>N-100 I-0 R-0</a:t>
                      </a: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1" eaLnBrk="1" fontAlgn="ctr"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latin typeface="Calibri" panose="020F0502020204030204" pitchFamily="34" charset="0"/>
                          <a:ea typeface="+mn-ea"/>
                          <a:cs typeface="Arial" panose="020B0604020202020204" pitchFamily="34" charset="0"/>
                        </a:rPr>
                        <a:t>N-97 I-2 R-1</a:t>
                      </a: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1" eaLnBrk="1" fontAlgn="ctr" latinLnBrk="0" hangingPunct="1">
                        <a:lnSpc>
                          <a:spcPct val="100000"/>
                        </a:lnSpc>
                        <a:spcBef>
                          <a:spcPct val="0"/>
                        </a:spcBef>
                        <a:spcAft>
                          <a:spcPct val="0"/>
                        </a:spcAft>
                        <a:buClrTx/>
                        <a:buSzTx/>
                        <a:buFontTx/>
                        <a:buNone/>
                        <a:tabLst/>
                      </a:pPr>
                      <a:r>
                        <a:rPr kumimoji="0" lang="ar-EG" sz="1800" b="0" i="0" u="none" strike="noStrike" cap="none" normalizeH="0" baseline="0">
                          <a:ln>
                            <a:noFill/>
                          </a:ln>
                          <a:solidFill>
                            <a:srgbClr val="000000"/>
                          </a:solidFill>
                          <a:latin typeface="+mn-lt"/>
                          <a:cs typeface="Arial" panose="020B0604020202020204" pitchFamily="34" charset="0"/>
                        </a:rPr>
                        <a:t>فيلم الأمير يصبح ثلاثية سينمائية</a:t>
                      </a: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29879">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1" eaLnBrk="1" fontAlgn="b" latinLnBrk="0" hangingPunct="1">
                        <a:lnSpc>
                          <a:spcPct val="100000"/>
                        </a:lnSpc>
                        <a:spcBef>
                          <a:spcPct val="0"/>
                        </a:spcBef>
                        <a:spcAft>
                          <a:spcPct val="0"/>
                        </a:spcAft>
                        <a:buClrTx/>
                        <a:buSzTx/>
                        <a:buFontTx/>
                        <a:buNone/>
                        <a:tabLst/>
                      </a:pPr>
                      <a:r>
                        <a:rPr kumimoji="0" lang="ar-EG" sz="2400" b="0" i="0" u="none" strike="noStrike" cap="none" normalizeH="0" baseline="0">
                          <a:ln>
                            <a:noFill/>
                          </a:ln>
                          <a:solidFill>
                            <a:srgbClr val="000000"/>
                          </a:solidFill>
                          <a:latin typeface="+mn-lt"/>
                          <a:cs typeface="Arial" panose="020B0604020202020204" pitchFamily="34" charset="0"/>
                        </a:rPr>
                        <a:t>2</a:t>
                      </a: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1" eaLnBrk="1" fontAlgn="ctr"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latin typeface="Calibri" panose="020F0502020204030204" pitchFamily="34" charset="0"/>
                          <a:ea typeface="+mn-ea"/>
                          <a:cs typeface="Arial" panose="020B0604020202020204" pitchFamily="34" charset="0"/>
                        </a:rPr>
                        <a:t>N-70 I-20 R-10</a:t>
                      </a: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defTabSz="45720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457200" rtl="1" eaLnBrk="1" fontAlgn="ctr"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latin typeface="Calibri" panose="020F0502020204030204" pitchFamily="34" charset="0"/>
                          <a:ea typeface="+mn-ea"/>
                          <a:cs typeface="Arial" panose="020B0604020202020204" pitchFamily="34" charset="0"/>
                        </a:rPr>
                        <a:t>N-40 I-20 R-40</a:t>
                      </a: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1" eaLnBrk="1" fontAlgn="ctr"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latin typeface="Calibri" panose="020F0502020204030204" pitchFamily="34" charset="0"/>
                          <a:ea typeface="+mn-ea"/>
                          <a:cs typeface="Arial" panose="020B0604020202020204" pitchFamily="34" charset="0"/>
                        </a:rPr>
                        <a:t>N-20 I-40 R-40</a:t>
                      </a: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1" eaLnBrk="1" fontAlgn="ctr" latinLnBrk="0" hangingPunct="1">
                        <a:lnSpc>
                          <a:spcPct val="100000"/>
                        </a:lnSpc>
                        <a:spcBef>
                          <a:spcPct val="0"/>
                        </a:spcBef>
                        <a:spcAft>
                          <a:spcPct val="0"/>
                        </a:spcAft>
                        <a:buClrTx/>
                        <a:buSzTx/>
                        <a:buFontTx/>
                        <a:buNone/>
                        <a:tabLst/>
                      </a:pPr>
                      <a:r>
                        <a:rPr kumimoji="0" lang="ar-EG" sz="1800" b="0" i="0" u="none" strike="noStrike" cap="none" normalizeH="0" baseline="0">
                          <a:ln>
                            <a:noFill/>
                          </a:ln>
                          <a:solidFill>
                            <a:srgbClr val="000000"/>
                          </a:solidFill>
                          <a:latin typeface="+mn-lt"/>
                          <a:cs typeface="Arial" panose="020B0604020202020204" pitchFamily="34" charset="0"/>
                        </a:rPr>
                        <a:t>إذا تم إنتاج أفلام متعددة، فإن نسبة أرباح </a:t>
                      </a:r>
                      <a:r>
                        <a:rPr kumimoji="0" lang="en-US" sz="1800" b="0" i="0" u="none" strike="noStrike" cap="none" normalizeH="0" baseline="0">
                          <a:ln>
                            <a:noFill/>
                          </a:ln>
                          <a:solidFill>
                            <a:srgbClr val="000000"/>
                          </a:solidFill>
                          <a:latin typeface="+mn-lt"/>
                          <a:cs typeface="Arial" panose="020B0604020202020204" pitchFamily="34" charset="0"/>
                        </a:rPr>
                        <a:t>NCG</a:t>
                      </a:r>
                      <a:r>
                        <a:rPr kumimoji="0" lang="ar-EG" sz="1800" b="0" i="0" u="none" strike="noStrike" cap="none" normalizeH="0" baseline="0">
                          <a:ln>
                            <a:noFill/>
                          </a:ln>
                          <a:solidFill>
                            <a:srgbClr val="000000"/>
                          </a:solidFill>
                          <a:latin typeface="+mn-lt"/>
                          <a:cs typeface="Arial" panose="020B0604020202020204" pitchFamily="34" charset="0"/>
                        </a:rPr>
                        <a:t> ستكون أعلى</a:t>
                      </a: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55003">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1" eaLnBrk="1" fontAlgn="b" latinLnBrk="0" hangingPunct="1">
                        <a:lnSpc>
                          <a:spcPct val="100000"/>
                        </a:lnSpc>
                        <a:spcBef>
                          <a:spcPct val="0"/>
                        </a:spcBef>
                        <a:spcAft>
                          <a:spcPct val="0"/>
                        </a:spcAft>
                        <a:buClrTx/>
                        <a:buSzTx/>
                        <a:buFontTx/>
                        <a:buNone/>
                        <a:tabLst/>
                      </a:pPr>
                      <a:r>
                        <a:rPr kumimoji="0" lang="ar-EG" sz="2400" b="0" i="0" u="none" strike="noStrike" cap="none" normalizeH="0" baseline="0">
                          <a:ln>
                            <a:noFill/>
                          </a:ln>
                          <a:solidFill>
                            <a:srgbClr val="000000"/>
                          </a:solidFill>
                          <a:latin typeface="+mn-lt"/>
                          <a:cs typeface="Arial" panose="020B0604020202020204" pitchFamily="34" charset="0"/>
                        </a:rPr>
                        <a:t>3</a:t>
                      </a: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1" eaLnBrk="1" fontAlgn="ctr" latinLnBrk="0" hangingPunct="1">
                        <a:lnSpc>
                          <a:spcPct val="100000"/>
                        </a:lnSpc>
                        <a:spcBef>
                          <a:spcPct val="0"/>
                        </a:spcBef>
                        <a:spcAft>
                          <a:spcPct val="0"/>
                        </a:spcAft>
                        <a:buClrTx/>
                        <a:buSzTx/>
                        <a:buFontTx/>
                        <a:buNone/>
                        <a:tabLst/>
                      </a:pPr>
                      <a:r>
                        <a:rPr kumimoji="0" lang="en-US" sz="1800" b="0" i="0" u="none" strike="noStrike" cap="none" normalizeH="0" baseline="0" noProof="0">
                          <a:ln>
                            <a:noFill/>
                          </a:ln>
                          <a:solidFill>
                            <a:prstClr val="black"/>
                          </a:solidFill>
                          <a:uLnTx/>
                          <a:uFillTx/>
                          <a:latin typeface="Calibri"/>
                          <a:ea typeface="+mn-ea"/>
                          <a:cs typeface="Arial" panose="020B0604020202020204" pitchFamily="34" charset="0"/>
                        </a:rPr>
                        <a:t>N-70 I-</a:t>
                      </a:r>
                      <a:r>
                        <a:rPr kumimoji="0" lang="ar-EG" sz="1800" b="0" i="0" u="none" strike="noStrike" cap="none" normalizeH="0" baseline="0" noProof="0">
                          <a:ln>
                            <a:noFill/>
                          </a:ln>
                          <a:solidFill>
                            <a:prstClr val="black"/>
                          </a:solidFill>
                          <a:uLnTx/>
                          <a:uFillTx/>
                          <a:latin typeface="Calibri" panose="020F0502020204030204" pitchFamily="34" charset="0"/>
                          <a:ea typeface="+mn-ea"/>
                          <a:cs typeface="Arial" panose="020B0604020202020204" pitchFamily="34" charset="0"/>
                        </a:rPr>
                        <a:t>10</a:t>
                      </a:r>
                      <a:r>
                        <a:rPr kumimoji="0" lang="ar-EG" sz="1800" b="0" i="0" u="none" strike="noStrike" cap="none" normalizeH="0" baseline="0" noProof="0">
                          <a:ln>
                            <a:noFill/>
                          </a:ln>
                          <a:solidFill>
                            <a:prstClr val="black"/>
                          </a:solidFill>
                          <a:uLnTx/>
                          <a:uFillTx/>
                          <a:latin typeface="Calibri"/>
                          <a:ea typeface="+mn-ea"/>
                          <a:cs typeface="Arial" panose="020B0604020202020204" pitchFamily="34" charset="0"/>
                        </a:rPr>
                        <a:t> </a:t>
                      </a:r>
                      <a:r>
                        <a:rPr kumimoji="0" lang="en-US" sz="1800" b="0" i="0" u="none" strike="noStrike" cap="none" normalizeH="0" baseline="0" noProof="0">
                          <a:ln>
                            <a:noFill/>
                          </a:ln>
                          <a:solidFill>
                            <a:prstClr val="black"/>
                          </a:solidFill>
                          <a:uLnTx/>
                          <a:uFillTx/>
                          <a:latin typeface="Calibri"/>
                          <a:ea typeface="+mn-ea"/>
                          <a:cs typeface="Arial" panose="020B0604020202020204" pitchFamily="34" charset="0"/>
                        </a:rPr>
                        <a:t>R-</a:t>
                      </a:r>
                      <a:r>
                        <a:rPr kumimoji="0" lang="ar-EG" sz="1800" b="0" i="0" u="none" strike="noStrike" cap="none" normalizeH="0" baseline="0" noProof="0">
                          <a:ln>
                            <a:noFill/>
                          </a:ln>
                          <a:solidFill>
                            <a:prstClr val="black"/>
                          </a:solidFill>
                          <a:uLnTx/>
                          <a:uFillTx/>
                          <a:latin typeface="Calibri" panose="020F0502020204030204" pitchFamily="34" charset="0"/>
                          <a:ea typeface="+mn-ea"/>
                          <a:cs typeface="Arial" panose="020B0604020202020204" pitchFamily="34" charset="0"/>
                        </a:rPr>
                        <a:t>20</a:t>
                      </a: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1" eaLnBrk="1" fontAlgn="ctr" latinLnBrk="0" hangingPunct="1">
                        <a:lnSpc>
                          <a:spcPct val="100000"/>
                        </a:lnSpc>
                        <a:spcBef>
                          <a:spcPct val="0"/>
                        </a:spcBef>
                        <a:spcAft>
                          <a:spcPct val="0"/>
                        </a:spcAft>
                        <a:buClrTx/>
                        <a:buSzTx/>
                        <a:buFontTx/>
                        <a:buNone/>
                        <a:tabLst/>
                      </a:pPr>
                      <a:r>
                        <a:rPr kumimoji="0" lang="en-US" sz="1800" b="0" i="0" u="none" strike="noStrike" cap="none" normalizeH="0" baseline="0" noProof="0">
                          <a:ln>
                            <a:noFill/>
                          </a:ln>
                          <a:solidFill>
                            <a:prstClr val="black"/>
                          </a:solidFill>
                          <a:uLnTx/>
                          <a:uFillTx/>
                          <a:latin typeface="Calibri"/>
                          <a:ea typeface="+mn-ea"/>
                          <a:cs typeface="Arial" panose="020B0604020202020204" pitchFamily="34" charset="0"/>
                        </a:rPr>
                        <a:t>N-40 I-</a:t>
                      </a:r>
                      <a:r>
                        <a:rPr kumimoji="0" lang="ar-EG" sz="1800" b="0" i="0" u="none" strike="noStrike" cap="none" normalizeH="0" baseline="0" noProof="0">
                          <a:ln>
                            <a:noFill/>
                          </a:ln>
                          <a:solidFill>
                            <a:prstClr val="black"/>
                          </a:solidFill>
                          <a:uLnTx/>
                          <a:uFillTx/>
                          <a:latin typeface="Calibri" panose="020F0502020204030204" pitchFamily="34" charset="0"/>
                          <a:ea typeface="+mn-ea"/>
                          <a:cs typeface="Arial" panose="020B0604020202020204" pitchFamily="34" charset="0"/>
                        </a:rPr>
                        <a:t>18</a:t>
                      </a:r>
                      <a:r>
                        <a:rPr kumimoji="0" lang="ar-EG" sz="1800" b="0" i="0" u="none" strike="noStrike" cap="none" normalizeH="0" baseline="0" noProof="0">
                          <a:ln>
                            <a:noFill/>
                          </a:ln>
                          <a:solidFill>
                            <a:prstClr val="black"/>
                          </a:solidFill>
                          <a:uLnTx/>
                          <a:uFillTx/>
                          <a:latin typeface="Calibri"/>
                          <a:ea typeface="+mn-ea"/>
                          <a:cs typeface="Arial" panose="020B0604020202020204" pitchFamily="34" charset="0"/>
                        </a:rPr>
                        <a:t> </a:t>
                      </a:r>
                      <a:r>
                        <a:rPr kumimoji="0" lang="en-US" sz="1800" b="0" i="0" u="none" strike="noStrike" cap="none" normalizeH="0" baseline="0" noProof="0">
                          <a:ln>
                            <a:noFill/>
                          </a:ln>
                          <a:solidFill>
                            <a:prstClr val="black"/>
                          </a:solidFill>
                          <a:uLnTx/>
                          <a:uFillTx/>
                          <a:latin typeface="Calibri"/>
                          <a:ea typeface="+mn-ea"/>
                          <a:cs typeface="Arial" panose="020B0604020202020204" pitchFamily="34" charset="0"/>
                        </a:rPr>
                        <a:t>R-</a:t>
                      </a:r>
                      <a:r>
                        <a:rPr kumimoji="0" lang="ar-EG" sz="1800" b="0" i="0" u="none" strike="noStrike" cap="none" normalizeH="0" baseline="0" noProof="0">
                          <a:ln>
                            <a:noFill/>
                          </a:ln>
                          <a:solidFill>
                            <a:prstClr val="black"/>
                          </a:solidFill>
                          <a:uLnTx/>
                          <a:uFillTx/>
                          <a:latin typeface="Calibri" panose="020F0502020204030204" pitchFamily="34" charset="0"/>
                          <a:ea typeface="+mn-ea"/>
                          <a:cs typeface="Arial" panose="020B0604020202020204" pitchFamily="34" charset="0"/>
                        </a:rPr>
                        <a:t>42</a:t>
                      </a: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1" eaLnBrk="1" fontAlgn="ctr" latinLnBrk="0" hangingPunct="1">
                        <a:lnSpc>
                          <a:spcPct val="100000"/>
                        </a:lnSpc>
                        <a:spcBef>
                          <a:spcPct val="0"/>
                        </a:spcBef>
                        <a:spcAft>
                          <a:spcPct val="0"/>
                        </a:spcAft>
                        <a:buClrTx/>
                        <a:buSzTx/>
                        <a:buFontTx/>
                        <a:buNone/>
                        <a:tabLst/>
                      </a:pPr>
                      <a:r>
                        <a:rPr kumimoji="0" lang="en-US" sz="1800" b="0" i="0" u="none" strike="noStrike" cap="none" normalizeH="0" baseline="0" noProof="0">
                          <a:ln>
                            <a:noFill/>
                          </a:ln>
                          <a:solidFill>
                            <a:prstClr val="black"/>
                          </a:solidFill>
                          <a:uLnTx/>
                          <a:uFillTx/>
                          <a:latin typeface="Calibri"/>
                          <a:ea typeface="+mn-ea"/>
                          <a:cs typeface="Arial" panose="020B0604020202020204" pitchFamily="34" charset="0"/>
                        </a:rPr>
                        <a:t>N-38 I-</a:t>
                      </a:r>
                      <a:r>
                        <a:rPr kumimoji="0" lang="ar-EG" sz="1800" b="0" i="0" u="none" strike="noStrike" cap="none" normalizeH="0" baseline="0" noProof="0">
                          <a:ln>
                            <a:noFill/>
                          </a:ln>
                          <a:solidFill>
                            <a:prstClr val="black"/>
                          </a:solidFill>
                          <a:uLnTx/>
                          <a:uFillTx/>
                          <a:latin typeface="Calibri" panose="020F0502020204030204" pitchFamily="34" charset="0"/>
                          <a:ea typeface="+mn-ea"/>
                          <a:cs typeface="Arial" panose="020B0604020202020204" pitchFamily="34" charset="0"/>
                        </a:rPr>
                        <a:t>33</a:t>
                      </a:r>
                      <a:r>
                        <a:rPr kumimoji="0" lang="ar-EG" sz="1800" b="0" i="0" u="none" strike="noStrike" cap="none" normalizeH="0" baseline="0" noProof="0">
                          <a:ln>
                            <a:noFill/>
                          </a:ln>
                          <a:solidFill>
                            <a:prstClr val="black"/>
                          </a:solidFill>
                          <a:uLnTx/>
                          <a:uFillTx/>
                          <a:latin typeface="Calibri"/>
                          <a:ea typeface="+mn-ea"/>
                          <a:cs typeface="Arial" panose="020B0604020202020204" pitchFamily="34" charset="0"/>
                        </a:rPr>
                        <a:t> </a:t>
                      </a:r>
                      <a:r>
                        <a:rPr kumimoji="0" lang="en-US" sz="1800" b="0" i="0" u="none" strike="noStrike" cap="none" normalizeH="0" baseline="0" noProof="0">
                          <a:ln>
                            <a:noFill/>
                          </a:ln>
                          <a:solidFill>
                            <a:prstClr val="black"/>
                          </a:solidFill>
                          <a:uLnTx/>
                          <a:uFillTx/>
                          <a:latin typeface="Calibri"/>
                          <a:ea typeface="+mn-ea"/>
                          <a:cs typeface="Arial" panose="020B0604020202020204" pitchFamily="34" charset="0"/>
                        </a:rPr>
                        <a:t>R-</a:t>
                      </a:r>
                      <a:r>
                        <a:rPr kumimoji="0" lang="ar-EG" sz="1800" b="0" i="0" u="none" strike="noStrike" cap="none" normalizeH="0" baseline="0" noProof="0">
                          <a:ln>
                            <a:noFill/>
                          </a:ln>
                          <a:solidFill>
                            <a:prstClr val="black"/>
                          </a:solidFill>
                          <a:uLnTx/>
                          <a:uFillTx/>
                          <a:latin typeface="Calibri" panose="020F0502020204030204" pitchFamily="34" charset="0"/>
                          <a:ea typeface="+mn-ea"/>
                          <a:cs typeface="Arial" panose="020B0604020202020204" pitchFamily="34" charset="0"/>
                        </a:rPr>
                        <a:t>29</a:t>
                      </a: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914400" rtl="1" eaLnBrk="1" fontAlgn="ctr" latinLnBrk="0" hangingPunct="1">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rgbClr val="000000"/>
                        </a:solidFill>
                        <a:effectLst/>
                        <a:latin typeface="+mn-lt"/>
                        <a:cs typeface="Arial" panose="020B0604020202020204" pitchFamily="34" charset="0"/>
                      </a:endParaRP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59609">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1" eaLnBrk="1" fontAlgn="b" latinLnBrk="0" hangingPunct="1">
                        <a:lnSpc>
                          <a:spcPct val="100000"/>
                        </a:lnSpc>
                        <a:spcBef>
                          <a:spcPct val="0"/>
                        </a:spcBef>
                        <a:spcAft>
                          <a:spcPct val="0"/>
                        </a:spcAft>
                        <a:buClrTx/>
                        <a:buSzTx/>
                        <a:buFontTx/>
                        <a:buNone/>
                        <a:tabLst/>
                      </a:pPr>
                      <a:r>
                        <a:rPr kumimoji="0" lang="ar-EG" sz="2400" b="0" i="0" u="none" strike="noStrike" cap="none" normalizeH="0" baseline="0">
                          <a:ln>
                            <a:noFill/>
                          </a:ln>
                          <a:solidFill>
                            <a:srgbClr val="000000"/>
                          </a:solidFill>
                          <a:latin typeface="+mn-lt"/>
                          <a:cs typeface="Arial" panose="020B0604020202020204" pitchFamily="34" charset="0"/>
                        </a:rPr>
                        <a:t>4</a:t>
                      </a: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1" eaLnBrk="1" fontAlgn="ctr" latinLnBrk="0" hangingPunct="1">
                        <a:lnSpc>
                          <a:spcPct val="100000"/>
                        </a:lnSpc>
                        <a:spcBef>
                          <a:spcPct val="0"/>
                        </a:spcBef>
                        <a:spcAft>
                          <a:spcPct val="0"/>
                        </a:spcAft>
                        <a:buClrTx/>
                        <a:buSzTx/>
                        <a:buFontTx/>
                        <a:buNone/>
                        <a:tabLst/>
                      </a:pPr>
                      <a:r>
                        <a:rPr kumimoji="0" lang="en-US" sz="1800" b="0" i="0" u="none" strike="noStrike" cap="none" normalizeH="0" baseline="0" noProof="0">
                          <a:ln>
                            <a:noFill/>
                          </a:ln>
                          <a:solidFill>
                            <a:prstClr val="black"/>
                          </a:solidFill>
                          <a:uLnTx/>
                          <a:uFillTx/>
                          <a:latin typeface="Calibri"/>
                          <a:ea typeface="+mn-ea"/>
                          <a:cs typeface="Arial" panose="020B0604020202020204" pitchFamily="34" charset="0"/>
                        </a:rPr>
                        <a:t>N-* I-</a:t>
                      </a:r>
                      <a:r>
                        <a:rPr kumimoji="0" lang="en-US" sz="1800" b="0" i="0" u="none" strike="noStrike" cap="none" normalizeH="0" baseline="0" noProof="0">
                          <a:ln>
                            <a:noFill/>
                          </a:ln>
                          <a:solidFill>
                            <a:prstClr val="black"/>
                          </a:solidFill>
                          <a:uLnTx/>
                          <a:uFillTx/>
                          <a:latin typeface="Calibri" panose="020F0502020204030204" pitchFamily="34" charset="0"/>
                          <a:ea typeface="+mn-ea"/>
                          <a:cs typeface="Arial" panose="020B0604020202020204" pitchFamily="34" charset="0"/>
                        </a:rPr>
                        <a:t>*</a:t>
                      </a:r>
                      <a:r>
                        <a:rPr kumimoji="0" lang="en-US" sz="1800" b="0" i="0" u="none" strike="noStrike" cap="none" normalizeH="0" baseline="0" noProof="0">
                          <a:ln>
                            <a:noFill/>
                          </a:ln>
                          <a:solidFill>
                            <a:prstClr val="black"/>
                          </a:solidFill>
                          <a:uLnTx/>
                          <a:uFillTx/>
                          <a:latin typeface="Calibri"/>
                          <a:ea typeface="+mn-ea"/>
                          <a:cs typeface="Arial" panose="020B0604020202020204" pitchFamily="34" charset="0"/>
                        </a:rPr>
                        <a:t> R-</a:t>
                      </a:r>
                      <a:r>
                        <a:rPr kumimoji="0" lang="en-US" sz="1800" b="0" i="0" u="none" strike="noStrike" cap="none" normalizeH="0" baseline="0" noProof="0">
                          <a:ln>
                            <a:noFill/>
                          </a:ln>
                          <a:solidFill>
                            <a:prstClr val="black"/>
                          </a:solidFill>
                          <a:uLnTx/>
                          <a:uFillTx/>
                          <a:latin typeface="Calibri" panose="020F0502020204030204" pitchFamily="34" charset="0"/>
                          <a:ea typeface="+mn-ea"/>
                          <a:cs typeface="Arial" panose="020B0604020202020204" pitchFamily="34" charset="0"/>
                        </a:rPr>
                        <a:t>*</a:t>
                      </a: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1" eaLnBrk="1" fontAlgn="ctr" latinLnBrk="0" hangingPunct="1">
                        <a:lnSpc>
                          <a:spcPct val="100000"/>
                        </a:lnSpc>
                        <a:spcBef>
                          <a:spcPct val="0"/>
                        </a:spcBef>
                        <a:spcAft>
                          <a:spcPct val="0"/>
                        </a:spcAft>
                        <a:buClrTx/>
                        <a:buSzTx/>
                        <a:buFontTx/>
                        <a:buNone/>
                        <a:tabLst/>
                      </a:pPr>
                      <a:r>
                        <a:rPr kumimoji="0" lang="en-US" sz="1800" b="0" i="0" u="none" strike="noStrike" cap="none" normalizeH="0" baseline="0" noProof="0">
                          <a:ln>
                            <a:noFill/>
                          </a:ln>
                          <a:solidFill>
                            <a:prstClr val="black"/>
                          </a:solidFill>
                          <a:uLnTx/>
                          <a:uFillTx/>
                          <a:latin typeface="Calibri"/>
                          <a:ea typeface="+mn-ea"/>
                          <a:cs typeface="Arial" panose="020B0604020202020204" pitchFamily="34" charset="0"/>
                        </a:rPr>
                        <a:t>N-* I-</a:t>
                      </a:r>
                      <a:r>
                        <a:rPr kumimoji="0" lang="en-US" sz="1800" b="0" i="0" u="none" strike="noStrike" cap="none" normalizeH="0" baseline="0" noProof="0">
                          <a:ln>
                            <a:noFill/>
                          </a:ln>
                          <a:solidFill>
                            <a:prstClr val="black"/>
                          </a:solidFill>
                          <a:uLnTx/>
                          <a:uFillTx/>
                          <a:latin typeface="Calibri" panose="020F0502020204030204" pitchFamily="34" charset="0"/>
                          <a:ea typeface="+mn-ea"/>
                          <a:cs typeface="Arial" panose="020B0604020202020204" pitchFamily="34" charset="0"/>
                        </a:rPr>
                        <a:t>*</a:t>
                      </a:r>
                      <a:r>
                        <a:rPr kumimoji="0" lang="en-US" sz="1800" b="0" i="0" u="none" strike="noStrike" cap="none" normalizeH="0" baseline="0" noProof="0">
                          <a:ln>
                            <a:noFill/>
                          </a:ln>
                          <a:solidFill>
                            <a:prstClr val="black"/>
                          </a:solidFill>
                          <a:uLnTx/>
                          <a:uFillTx/>
                          <a:latin typeface="Calibri"/>
                          <a:ea typeface="+mn-ea"/>
                          <a:cs typeface="Arial" panose="020B0604020202020204" pitchFamily="34" charset="0"/>
                        </a:rPr>
                        <a:t> R-</a:t>
                      </a:r>
                      <a:r>
                        <a:rPr kumimoji="0" lang="en-US" sz="1800" b="0" i="0" u="none" strike="noStrike" cap="none" normalizeH="0" baseline="0" noProof="0">
                          <a:ln>
                            <a:noFill/>
                          </a:ln>
                          <a:solidFill>
                            <a:prstClr val="black"/>
                          </a:solidFill>
                          <a:uLnTx/>
                          <a:uFillTx/>
                          <a:latin typeface="Calibri" panose="020F0502020204030204" pitchFamily="34" charset="0"/>
                          <a:ea typeface="+mn-ea"/>
                          <a:cs typeface="Arial" panose="020B0604020202020204" pitchFamily="34" charset="0"/>
                        </a:rPr>
                        <a:t>*</a:t>
                      </a: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1" eaLnBrk="1" fontAlgn="ctr" latinLnBrk="0" hangingPunct="1">
                        <a:lnSpc>
                          <a:spcPct val="100000"/>
                        </a:lnSpc>
                        <a:spcBef>
                          <a:spcPct val="0"/>
                        </a:spcBef>
                        <a:spcAft>
                          <a:spcPct val="0"/>
                        </a:spcAft>
                        <a:buClrTx/>
                        <a:buSzTx/>
                        <a:buFontTx/>
                        <a:buNone/>
                        <a:tabLst/>
                      </a:pPr>
                      <a:r>
                        <a:rPr kumimoji="0" lang="en-US" sz="1800" b="0" i="0" u="none" strike="noStrike" cap="none" normalizeH="0" baseline="0" noProof="0">
                          <a:ln>
                            <a:noFill/>
                          </a:ln>
                          <a:solidFill>
                            <a:prstClr val="black"/>
                          </a:solidFill>
                          <a:uLnTx/>
                          <a:uFillTx/>
                          <a:latin typeface="Calibri"/>
                          <a:ea typeface="+mn-ea"/>
                          <a:cs typeface="Arial" panose="020B0604020202020204" pitchFamily="34" charset="0"/>
                        </a:rPr>
                        <a:t>N-* I-</a:t>
                      </a:r>
                      <a:r>
                        <a:rPr kumimoji="0" lang="en-US" sz="1800" b="0" i="0" u="none" strike="noStrike" cap="none" normalizeH="0" baseline="0" noProof="0">
                          <a:ln>
                            <a:noFill/>
                          </a:ln>
                          <a:solidFill>
                            <a:prstClr val="black"/>
                          </a:solidFill>
                          <a:uLnTx/>
                          <a:uFillTx/>
                          <a:latin typeface="Calibri" panose="020F0502020204030204" pitchFamily="34" charset="0"/>
                          <a:ea typeface="+mn-ea"/>
                          <a:cs typeface="Arial" panose="020B0604020202020204" pitchFamily="34" charset="0"/>
                        </a:rPr>
                        <a:t>*</a:t>
                      </a:r>
                      <a:r>
                        <a:rPr kumimoji="0" lang="en-US" sz="1800" b="0" i="0" u="none" strike="noStrike" cap="none" normalizeH="0" baseline="0" noProof="0">
                          <a:ln>
                            <a:noFill/>
                          </a:ln>
                          <a:solidFill>
                            <a:prstClr val="black"/>
                          </a:solidFill>
                          <a:uLnTx/>
                          <a:uFillTx/>
                          <a:latin typeface="Calibri"/>
                          <a:ea typeface="+mn-ea"/>
                          <a:cs typeface="Arial" panose="020B0604020202020204" pitchFamily="34" charset="0"/>
                        </a:rPr>
                        <a:t> R-</a:t>
                      </a:r>
                      <a:r>
                        <a:rPr kumimoji="0" lang="en-US" sz="1800" b="0" i="0" u="none" strike="noStrike" cap="none" normalizeH="0" baseline="0" noProof="0">
                          <a:ln>
                            <a:noFill/>
                          </a:ln>
                          <a:solidFill>
                            <a:prstClr val="black"/>
                          </a:solidFill>
                          <a:uLnTx/>
                          <a:uFillTx/>
                          <a:latin typeface="Calibri" panose="020F0502020204030204" pitchFamily="34" charset="0"/>
                          <a:ea typeface="+mn-ea"/>
                          <a:cs typeface="Arial" panose="020B0604020202020204" pitchFamily="34" charset="0"/>
                        </a:rPr>
                        <a:t>*</a:t>
                      </a: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1" eaLnBrk="1" fontAlgn="ctr" latinLnBrk="0" hangingPunct="1">
                        <a:lnSpc>
                          <a:spcPct val="100000"/>
                        </a:lnSpc>
                        <a:spcBef>
                          <a:spcPct val="0"/>
                        </a:spcBef>
                        <a:spcAft>
                          <a:spcPct val="0"/>
                        </a:spcAft>
                        <a:buClrTx/>
                        <a:buSzTx/>
                        <a:buFontTx/>
                        <a:buNone/>
                        <a:tabLst/>
                      </a:pPr>
                      <a:r>
                        <a:rPr kumimoji="0" lang="ar-EG" sz="1800" b="0" i="0" u="none" strike="noStrike" cap="none" normalizeH="0" baseline="0">
                          <a:ln>
                            <a:noFill/>
                          </a:ln>
                          <a:solidFill>
                            <a:srgbClr val="000000"/>
                          </a:solidFill>
                          <a:latin typeface="+mn-lt"/>
                          <a:cs typeface="Arial" panose="020B0604020202020204" pitchFamily="34" charset="0"/>
                        </a:rPr>
                        <a:t>لم نتفق!</a:t>
                      </a: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59609">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1" eaLnBrk="1" fontAlgn="b" latinLnBrk="0" hangingPunct="1">
                        <a:lnSpc>
                          <a:spcPct val="100000"/>
                        </a:lnSpc>
                        <a:spcBef>
                          <a:spcPct val="0"/>
                        </a:spcBef>
                        <a:spcAft>
                          <a:spcPct val="0"/>
                        </a:spcAft>
                        <a:buClrTx/>
                        <a:buSzTx/>
                        <a:buFontTx/>
                        <a:buNone/>
                        <a:tabLst/>
                      </a:pPr>
                      <a:r>
                        <a:rPr kumimoji="0" lang="ar-EG" sz="2400" b="0" i="0" u="none" strike="noStrike" cap="none" normalizeH="0" baseline="0">
                          <a:ln>
                            <a:noFill/>
                          </a:ln>
                          <a:solidFill>
                            <a:srgbClr val="000000"/>
                          </a:solidFill>
                          <a:latin typeface="+mn-lt"/>
                          <a:cs typeface="Arial" panose="020B0604020202020204" pitchFamily="34" charset="0"/>
                        </a:rPr>
                        <a:t>5</a:t>
                      </a: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1" eaLnBrk="1" fontAlgn="ctr" latinLnBrk="0" hangingPunct="1">
                        <a:lnSpc>
                          <a:spcPct val="100000"/>
                        </a:lnSpc>
                        <a:spcBef>
                          <a:spcPct val="0"/>
                        </a:spcBef>
                        <a:spcAft>
                          <a:spcPct val="0"/>
                        </a:spcAft>
                        <a:buClrTx/>
                        <a:buSzTx/>
                        <a:buFontTx/>
                        <a:buNone/>
                        <a:tabLst/>
                      </a:pPr>
                      <a:r>
                        <a:rPr kumimoji="0" lang="en-US" sz="1800" b="0" i="0" u="none" strike="noStrike" cap="none" normalizeH="0" baseline="0" noProof="0">
                          <a:ln>
                            <a:noFill/>
                          </a:ln>
                          <a:solidFill>
                            <a:prstClr val="black"/>
                          </a:solidFill>
                          <a:uLnTx/>
                          <a:uFillTx/>
                          <a:latin typeface="Calibri"/>
                          <a:ea typeface="+mn-ea"/>
                          <a:cs typeface="Arial" panose="020B0604020202020204" pitchFamily="34" charset="0"/>
                        </a:rPr>
                        <a:t>N-* I-</a:t>
                      </a:r>
                      <a:r>
                        <a:rPr kumimoji="0" lang="en-US" sz="1800" b="0" i="0" u="none" strike="noStrike" cap="none" normalizeH="0" baseline="0" noProof="0">
                          <a:ln>
                            <a:noFill/>
                          </a:ln>
                          <a:solidFill>
                            <a:prstClr val="black"/>
                          </a:solidFill>
                          <a:uLnTx/>
                          <a:uFillTx/>
                          <a:latin typeface="Calibri" panose="020F0502020204030204" pitchFamily="34" charset="0"/>
                          <a:ea typeface="+mn-ea"/>
                          <a:cs typeface="Arial" panose="020B0604020202020204" pitchFamily="34" charset="0"/>
                        </a:rPr>
                        <a:t>*</a:t>
                      </a:r>
                      <a:r>
                        <a:rPr kumimoji="0" lang="en-US" sz="1800" b="0" i="0" u="none" strike="noStrike" cap="none" normalizeH="0" baseline="0" noProof="0">
                          <a:ln>
                            <a:noFill/>
                          </a:ln>
                          <a:solidFill>
                            <a:prstClr val="black"/>
                          </a:solidFill>
                          <a:uLnTx/>
                          <a:uFillTx/>
                          <a:latin typeface="Calibri"/>
                          <a:ea typeface="+mn-ea"/>
                          <a:cs typeface="Arial" panose="020B0604020202020204" pitchFamily="34" charset="0"/>
                        </a:rPr>
                        <a:t> R-</a:t>
                      </a:r>
                      <a:r>
                        <a:rPr kumimoji="0" lang="en-US" sz="1800" b="0" i="0" u="none" strike="noStrike" cap="none" normalizeH="0" baseline="0" noProof="0">
                          <a:ln>
                            <a:noFill/>
                          </a:ln>
                          <a:solidFill>
                            <a:prstClr val="black"/>
                          </a:solidFill>
                          <a:uLnTx/>
                          <a:uFillTx/>
                          <a:latin typeface="Calibri" panose="020F0502020204030204" pitchFamily="34" charset="0"/>
                          <a:ea typeface="+mn-ea"/>
                          <a:cs typeface="Arial" panose="020B0604020202020204" pitchFamily="34" charset="0"/>
                        </a:rPr>
                        <a:t>*</a:t>
                      </a: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1" eaLnBrk="1" fontAlgn="ctr" latinLnBrk="0" hangingPunct="1">
                        <a:lnSpc>
                          <a:spcPct val="100000"/>
                        </a:lnSpc>
                        <a:spcBef>
                          <a:spcPct val="0"/>
                        </a:spcBef>
                        <a:spcAft>
                          <a:spcPct val="0"/>
                        </a:spcAft>
                        <a:buClrTx/>
                        <a:buSzTx/>
                        <a:buFontTx/>
                        <a:buNone/>
                        <a:tabLst/>
                      </a:pPr>
                      <a:r>
                        <a:rPr kumimoji="0" lang="en-US" sz="1800" b="0" i="0" u="none" strike="noStrike" cap="none" normalizeH="0" baseline="0" noProof="0">
                          <a:ln>
                            <a:noFill/>
                          </a:ln>
                          <a:solidFill>
                            <a:prstClr val="black"/>
                          </a:solidFill>
                          <a:uLnTx/>
                          <a:uFillTx/>
                          <a:latin typeface="Calibri"/>
                          <a:ea typeface="+mn-ea"/>
                          <a:cs typeface="Arial" panose="020B0604020202020204" pitchFamily="34" charset="0"/>
                        </a:rPr>
                        <a:t>N-* I-</a:t>
                      </a:r>
                      <a:r>
                        <a:rPr kumimoji="0" lang="en-US" sz="1800" b="0" i="0" u="none" strike="noStrike" cap="none" normalizeH="0" baseline="0" noProof="0">
                          <a:ln>
                            <a:noFill/>
                          </a:ln>
                          <a:solidFill>
                            <a:prstClr val="black"/>
                          </a:solidFill>
                          <a:uLnTx/>
                          <a:uFillTx/>
                          <a:latin typeface="Calibri" panose="020F0502020204030204" pitchFamily="34" charset="0"/>
                          <a:ea typeface="+mn-ea"/>
                          <a:cs typeface="Arial" panose="020B0604020202020204" pitchFamily="34" charset="0"/>
                        </a:rPr>
                        <a:t>*</a:t>
                      </a:r>
                      <a:r>
                        <a:rPr kumimoji="0" lang="en-US" sz="1800" b="0" i="0" u="none" strike="noStrike" cap="none" normalizeH="0" baseline="0" noProof="0">
                          <a:ln>
                            <a:noFill/>
                          </a:ln>
                          <a:solidFill>
                            <a:prstClr val="black"/>
                          </a:solidFill>
                          <a:uLnTx/>
                          <a:uFillTx/>
                          <a:latin typeface="Calibri"/>
                          <a:ea typeface="+mn-ea"/>
                          <a:cs typeface="Arial" panose="020B0604020202020204" pitchFamily="34" charset="0"/>
                        </a:rPr>
                        <a:t> R-</a:t>
                      </a:r>
                      <a:r>
                        <a:rPr kumimoji="0" lang="en-US" sz="1800" b="0" i="0" u="none" strike="noStrike" cap="none" normalizeH="0" baseline="0" noProof="0">
                          <a:ln>
                            <a:noFill/>
                          </a:ln>
                          <a:solidFill>
                            <a:prstClr val="black"/>
                          </a:solidFill>
                          <a:uLnTx/>
                          <a:uFillTx/>
                          <a:latin typeface="Calibri" panose="020F0502020204030204" pitchFamily="34" charset="0"/>
                          <a:ea typeface="+mn-ea"/>
                          <a:cs typeface="Arial" panose="020B0604020202020204" pitchFamily="34" charset="0"/>
                        </a:rPr>
                        <a:t>*</a:t>
                      </a: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1" eaLnBrk="1" fontAlgn="ctr" latinLnBrk="0" hangingPunct="1">
                        <a:lnSpc>
                          <a:spcPct val="100000"/>
                        </a:lnSpc>
                        <a:spcBef>
                          <a:spcPct val="0"/>
                        </a:spcBef>
                        <a:spcAft>
                          <a:spcPct val="0"/>
                        </a:spcAft>
                        <a:buClrTx/>
                        <a:buSzTx/>
                        <a:buFontTx/>
                        <a:buNone/>
                        <a:tabLst/>
                      </a:pPr>
                      <a:r>
                        <a:rPr kumimoji="0" lang="en-US" sz="1800" b="0" i="0" u="none" strike="noStrike" cap="none" normalizeH="0" baseline="0" noProof="0">
                          <a:ln>
                            <a:noFill/>
                          </a:ln>
                          <a:solidFill>
                            <a:prstClr val="black"/>
                          </a:solidFill>
                          <a:uLnTx/>
                          <a:uFillTx/>
                          <a:latin typeface="Calibri"/>
                          <a:ea typeface="+mn-ea"/>
                          <a:cs typeface="Arial" panose="020B0604020202020204" pitchFamily="34" charset="0"/>
                        </a:rPr>
                        <a:t>N-* I-</a:t>
                      </a:r>
                      <a:r>
                        <a:rPr kumimoji="0" lang="en-US" sz="1800" b="0" i="0" u="none" strike="noStrike" cap="none" normalizeH="0" baseline="0" noProof="0">
                          <a:ln>
                            <a:noFill/>
                          </a:ln>
                          <a:solidFill>
                            <a:prstClr val="black"/>
                          </a:solidFill>
                          <a:uLnTx/>
                          <a:uFillTx/>
                          <a:latin typeface="Calibri" panose="020F0502020204030204" pitchFamily="34" charset="0"/>
                          <a:ea typeface="+mn-ea"/>
                          <a:cs typeface="Arial" panose="020B0604020202020204" pitchFamily="34" charset="0"/>
                        </a:rPr>
                        <a:t>*</a:t>
                      </a:r>
                      <a:r>
                        <a:rPr kumimoji="0" lang="en-US" sz="1800" b="0" i="0" u="none" strike="noStrike" cap="none" normalizeH="0" baseline="0" noProof="0">
                          <a:ln>
                            <a:noFill/>
                          </a:ln>
                          <a:solidFill>
                            <a:prstClr val="black"/>
                          </a:solidFill>
                          <a:uLnTx/>
                          <a:uFillTx/>
                          <a:latin typeface="Calibri"/>
                          <a:ea typeface="+mn-ea"/>
                          <a:cs typeface="Arial" panose="020B0604020202020204" pitchFamily="34" charset="0"/>
                        </a:rPr>
                        <a:t> R-</a:t>
                      </a:r>
                      <a:r>
                        <a:rPr kumimoji="0" lang="en-US" sz="1800" b="0" i="0" u="none" strike="noStrike" cap="none" normalizeH="0" baseline="0" noProof="0">
                          <a:ln>
                            <a:noFill/>
                          </a:ln>
                          <a:solidFill>
                            <a:prstClr val="black"/>
                          </a:solidFill>
                          <a:uLnTx/>
                          <a:uFillTx/>
                          <a:latin typeface="Calibri" panose="020F0502020204030204" pitchFamily="34" charset="0"/>
                          <a:ea typeface="+mn-ea"/>
                          <a:cs typeface="Arial" panose="020B0604020202020204" pitchFamily="34" charset="0"/>
                        </a:rPr>
                        <a:t>*</a:t>
                      </a: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914400" rtl="1" eaLnBrk="1" fontAlgn="ctr" latinLnBrk="0" hangingPunct="1">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rgbClr val="000000"/>
                        </a:solidFill>
                        <a:effectLst/>
                        <a:latin typeface="+mn-lt"/>
                        <a:cs typeface="Arial" panose="020B0604020202020204" pitchFamily="34" charset="0"/>
                      </a:endParaRP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59609">
                <a:tc>
                  <a:txBody>
                    <a:bodyPr/>
                    <a:lstStyle/>
                    <a:p>
                      <a:pPr marL="0" marR="0" lvl="0" indent="0" algn="ctr" defTabSz="914400" rtl="1" eaLnBrk="1" fontAlgn="b" latinLnBrk="0" hangingPunct="1">
                        <a:lnSpc>
                          <a:spcPct val="100000"/>
                        </a:lnSpc>
                        <a:spcBef>
                          <a:spcPct val="0"/>
                        </a:spcBef>
                        <a:spcAft>
                          <a:spcPct val="0"/>
                        </a:spcAft>
                        <a:buClrTx/>
                        <a:buSzTx/>
                        <a:buFontTx/>
                        <a:buNone/>
                        <a:tabLst/>
                      </a:pPr>
                      <a:r>
                        <a:rPr kumimoji="0" lang="ar-EG" sz="2400" b="0" i="0" u="none" strike="noStrike" cap="none" normalizeH="0" baseline="0">
                          <a:ln>
                            <a:noFill/>
                          </a:ln>
                          <a:solidFill>
                            <a:srgbClr val="000000"/>
                          </a:solidFill>
                          <a:latin typeface="+mn-lt"/>
                          <a:cs typeface="Arial" panose="020B0604020202020204" pitchFamily="34" charset="0"/>
                        </a:rPr>
                        <a:t>6</a:t>
                      </a: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1" eaLnBrk="1" fontAlgn="ctr" latinLnBrk="0" hangingPunct="1">
                        <a:lnSpc>
                          <a:spcPct val="100000"/>
                        </a:lnSpc>
                        <a:spcBef>
                          <a:spcPct val="0"/>
                        </a:spcBef>
                        <a:spcAft>
                          <a:spcPct val="0"/>
                        </a:spcAft>
                        <a:buClrTx/>
                        <a:buSzTx/>
                        <a:buFontTx/>
                        <a:buNone/>
                        <a:tabLst/>
                      </a:pPr>
                      <a:r>
                        <a:rPr kumimoji="0" lang="en-US" sz="1800" b="0" i="0" u="none" strike="noStrike" cap="none" normalizeH="0" baseline="0" noProof="0">
                          <a:ln>
                            <a:noFill/>
                          </a:ln>
                          <a:solidFill>
                            <a:prstClr val="black"/>
                          </a:solidFill>
                          <a:uLnTx/>
                          <a:uFillTx/>
                          <a:latin typeface="Calibri"/>
                          <a:ea typeface="+mn-ea"/>
                          <a:cs typeface="Arial" panose="020B0604020202020204" pitchFamily="34" charset="0"/>
                        </a:rPr>
                        <a:t>N-* I-</a:t>
                      </a:r>
                      <a:r>
                        <a:rPr kumimoji="0" lang="en-US" sz="1800" b="0" i="0" u="none" strike="noStrike" cap="none" normalizeH="0" baseline="0" noProof="0">
                          <a:ln>
                            <a:noFill/>
                          </a:ln>
                          <a:solidFill>
                            <a:prstClr val="black"/>
                          </a:solidFill>
                          <a:uLnTx/>
                          <a:uFillTx/>
                          <a:latin typeface="Calibri" panose="020F0502020204030204" pitchFamily="34" charset="0"/>
                          <a:ea typeface="+mn-ea"/>
                          <a:cs typeface="Arial" panose="020B0604020202020204" pitchFamily="34" charset="0"/>
                        </a:rPr>
                        <a:t>*</a:t>
                      </a:r>
                      <a:r>
                        <a:rPr kumimoji="0" lang="en-US" sz="1800" b="0" i="0" u="none" strike="noStrike" cap="none" normalizeH="0" baseline="0" noProof="0">
                          <a:ln>
                            <a:noFill/>
                          </a:ln>
                          <a:solidFill>
                            <a:prstClr val="black"/>
                          </a:solidFill>
                          <a:uLnTx/>
                          <a:uFillTx/>
                          <a:latin typeface="Calibri"/>
                          <a:ea typeface="+mn-ea"/>
                          <a:cs typeface="Arial" panose="020B0604020202020204" pitchFamily="34" charset="0"/>
                        </a:rPr>
                        <a:t> R-</a:t>
                      </a:r>
                      <a:r>
                        <a:rPr kumimoji="0" lang="en-US" sz="1800" b="0" i="0" u="none" strike="noStrike" cap="none" normalizeH="0" baseline="0" noProof="0">
                          <a:ln>
                            <a:noFill/>
                          </a:ln>
                          <a:solidFill>
                            <a:prstClr val="black"/>
                          </a:solidFill>
                          <a:uLnTx/>
                          <a:uFillTx/>
                          <a:latin typeface="Calibri" panose="020F0502020204030204" pitchFamily="34" charset="0"/>
                          <a:ea typeface="+mn-ea"/>
                          <a:cs typeface="Arial" panose="020B0604020202020204" pitchFamily="34" charset="0"/>
                        </a:rPr>
                        <a:t>*</a:t>
                      </a: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ctr" latinLnBrk="0" hangingPunct="1">
                        <a:lnSpc>
                          <a:spcPct val="100000"/>
                        </a:lnSpc>
                        <a:spcBef>
                          <a:spcPct val="0"/>
                        </a:spcBef>
                        <a:spcAft>
                          <a:spcPct val="0"/>
                        </a:spcAft>
                        <a:buClrTx/>
                        <a:buSzTx/>
                        <a:buFontTx/>
                        <a:buNone/>
                        <a:tabLst/>
                      </a:pPr>
                      <a:r>
                        <a:rPr kumimoji="0" lang="en-US" sz="1800" b="0" i="0" u="none" strike="noStrike" cap="none" normalizeH="0" baseline="0" noProof="0">
                          <a:ln>
                            <a:noFill/>
                          </a:ln>
                          <a:solidFill>
                            <a:prstClr val="black"/>
                          </a:solidFill>
                          <a:uLnTx/>
                          <a:uFillTx/>
                          <a:latin typeface="Calibri"/>
                          <a:ea typeface="+mn-ea"/>
                          <a:cs typeface="Arial" panose="020B0604020202020204" pitchFamily="34" charset="0"/>
                        </a:rPr>
                        <a:t>N-* I-</a:t>
                      </a:r>
                      <a:r>
                        <a:rPr kumimoji="0" lang="en-US" sz="1800" b="0" i="0" u="none" strike="noStrike" cap="none" normalizeH="0" baseline="0" noProof="0">
                          <a:ln>
                            <a:noFill/>
                          </a:ln>
                          <a:solidFill>
                            <a:prstClr val="black"/>
                          </a:solidFill>
                          <a:uLnTx/>
                          <a:uFillTx/>
                          <a:latin typeface="Calibri" panose="020F0502020204030204" pitchFamily="34" charset="0"/>
                          <a:ea typeface="+mn-ea"/>
                          <a:cs typeface="Arial" panose="020B0604020202020204" pitchFamily="34" charset="0"/>
                        </a:rPr>
                        <a:t>*</a:t>
                      </a:r>
                      <a:r>
                        <a:rPr kumimoji="0" lang="en-US" sz="1800" b="0" i="0" u="none" strike="noStrike" cap="none" normalizeH="0" baseline="0" noProof="0">
                          <a:ln>
                            <a:noFill/>
                          </a:ln>
                          <a:solidFill>
                            <a:prstClr val="black"/>
                          </a:solidFill>
                          <a:uLnTx/>
                          <a:uFillTx/>
                          <a:latin typeface="Calibri"/>
                          <a:ea typeface="+mn-ea"/>
                          <a:cs typeface="Arial" panose="020B0604020202020204" pitchFamily="34" charset="0"/>
                        </a:rPr>
                        <a:t> R-</a:t>
                      </a:r>
                      <a:r>
                        <a:rPr kumimoji="0" lang="en-US" sz="1800" b="0" i="0" u="none" strike="noStrike" cap="none" normalizeH="0" baseline="0" noProof="0">
                          <a:ln>
                            <a:noFill/>
                          </a:ln>
                          <a:solidFill>
                            <a:prstClr val="black"/>
                          </a:solidFill>
                          <a:uLnTx/>
                          <a:uFillTx/>
                          <a:latin typeface="Calibri" panose="020F0502020204030204" pitchFamily="34" charset="0"/>
                          <a:ea typeface="+mn-ea"/>
                          <a:cs typeface="Arial" panose="020B0604020202020204" pitchFamily="34" charset="0"/>
                        </a:rPr>
                        <a:t>*</a:t>
                      </a: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ctr" latinLnBrk="0" hangingPunct="1">
                        <a:lnSpc>
                          <a:spcPct val="100000"/>
                        </a:lnSpc>
                        <a:spcBef>
                          <a:spcPct val="0"/>
                        </a:spcBef>
                        <a:spcAft>
                          <a:spcPct val="0"/>
                        </a:spcAft>
                        <a:buClrTx/>
                        <a:buSzTx/>
                        <a:buFontTx/>
                        <a:buNone/>
                        <a:tabLst/>
                      </a:pPr>
                      <a:r>
                        <a:rPr kumimoji="0" lang="en-US" sz="1800" b="0" i="0" u="none" strike="noStrike" cap="none" normalizeH="0" baseline="0" noProof="0">
                          <a:ln>
                            <a:noFill/>
                          </a:ln>
                          <a:solidFill>
                            <a:prstClr val="black"/>
                          </a:solidFill>
                          <a:uLnTx/>
                          <a:uFillTx/>
                          <a:latin typeface="Calibri"/>
                          <a:ea typeface="+mn-ea"/>
                          <a:cs typeface="Arial" panose="020B0604020202020204" pitchFamily="34" charset="0"/>
                        </a:rPr>
                        <a:t>N-* I-</a:t>
                      </a:r>
                      <a:r>
                        <a:rPr kumimoji="0" lang="en-US" sz="1800" b="0" i="0" u="none" strike="noStrike" cap="none" normalizeH="0" baseline="0" noProof="0">
                          <a:ln>
                            <a:noFill/>
                          </a:ln>
                          <a:solidFill>
                            <a:prstClr val="black"/>
                          </a:solidFill>
                          <a:uLnTx/>
                          <a:uFillTx/>
                          <a:latin typeface="Calibri" panose="020F0502020204030204" pitchFamily="34" charset="0"/>
                          <a:ea typeface="+mn-ea"/>
                          <a:cs typeface="Arial" panose="020B0604020202020204" pitchFamily="34" charset="0"/>
                        </a:rPr>
                        <a:t>*</a:t>
                      </a:r>
                      <a:r>
                        <a:rPr kumimoji="0" lang="en-US" sz="1800" b="0" i="0" u="none" strike="noStrike" cap="none" normalizeH="0" baseline="0" noProof="0">
                          <a:ln>
                            <a:noFill/>
                          </a:ln>
                          <a:solidFill>
                            <a:prstClr val="black"/>
                          </a:solidFill>
                          <a:uLnTx/>
                          <a:uFillTx/>
                          <a:latin typeface="Calibri"/>
                          <a:ea typeface="+mn-ea"/>
                          <a:cs typeface="Arial" panose="020B0604020202020204" pitchFamily="34" charset="0"/>
                        </a:rPr>
                        <a:t> R-</a:t>
                      </a:r>
                      <a:r>
                        <a:rPr kumimoji="0" lang="en-US" sz="1800" b="0" i="0" u="none" strike="noStrike" cap="none" normalizeH="0" baseline="0" noProof="0">
                          <a:ln>
                            <a:noFill/>
                          </a:ln>
                          <a:solidFill>
                            <a:prstClr val="black"/>
                          </a:solidFill>
                          <a:uLnTx/>
                          <a:uFillTx/>
                          <a:latin typeface="Calibri" panose="020F0502020204030204" pitchFamily="34" charset="0"/>
                          <a:ea typeface="+mn-ea"/>
                          <a:cs typeface="Arial" panose="020B0604020202020204" pitchFamily="34" charset="0"/>
                        </a:rPr>
                        <a:t>*</a:t>
                      </a: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ctr" latinLnBrk="0" hangingPunct="1">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rgbClr val="000000"/>
                        </a:solidFill>
                        <a:effectLst/>
                        <a:latin typeface="+mn-lt"/>
                        <a:cs typeface="Arial" panose="020B0604020202020204" pitchFamily="34" charset="0"/>
                      </a:endParaRP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26301672"/>
                  </a:ext>
                </a:extLst>
              </a:tr>
              <a:tr h="459609">
                <a:tc>
                  <a:txBody>
                    <a:bodyPr/>
                    <a:lstStyle/>
                    <a:p>
                      <a:pPr marL="0" marR="0" lvl="0" indent="0" algn="ctr" defTabSz="914400" rtl="1" eaLnBrk="1" fontAlgn="b" latinLnBrk="0" hangingPunct="1">
                        <a:lnSpc>
                          <a:spcPct val="100000"/>
                        </a:lnSpc>
                        <a:spcBef>
                          <a:spcPct val="0"/>
                        </a:spcBef>
                        <a:spcAft>
                          <a:spcPct val="0"/>
                        </a:spcAft>
                        <a:buClrTx/>
                        <a:buSzTx/>
                        <a:buFontTx/>
                        <a:buNone/>
                        <a:tabLst/>
                      </a:pPr>
                      <a:r>
                        <a:rPr kumimoji="0" lang="ar-EG" sz="2400" b="0" i="0" u="none" strike="noStrike" cap="none" normalizeH="0" baseline="0">
                          <a:ln>
                            <a:noFill/>
                          </a:ln>
                          <a:solidFill>
                            <a:srgbClr val="000000"/>
                          </a:solidFill>
                          <a:latin typeface="+mn-lt"/>
                          <a:cs typeface="Arial" panose="020B0604020202020204" pitchFamily="34" charset="0"/>
                        </a:rPr>
                        <a:t>7</a:t>
                      </a: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1" eaLnBrk="1" fontAlgn="ctr" latinLnBrk="0" hangingPunct="1">
                        <a:lnSpc>
                          <a:spcPct val="100000"/>
                        </a:lnSpc>
                        <a:spcBef>
                          <a:spcPct val="0"/>
                        </a:spcBef>
                        <a:spcAft>
                          <a:spcPct val="0"/>
                        </a:spcAft>
                        <a:buClrTx/>
                        <a:buSzTx/>
                        <a:buFontTx/>
                        <a:buNone/>
                        <a:tabLst/>
                      </a:pPr>
                      <a:r>
                        <a:rPr kumimoji="0" lang="en-US" sz="1800" b="0" i="0" u="none" strike="noStrike" cap="none" normalizeH="0" baseline="0" noProof="0">
                          <a:ln>
                            <a:noFill/>
                          </a:ln>
                          <a:solidFill>
                            <a:prstClr val="black"/>
                          </a:solidFill>
                          <a:uLnTx/>
                          <a:uFillTx/>
                          <a:latin typeface="Calibri"/>
                          <a:ea typeface="+mn-ea"/>
                          <a:cs typeface="Arial" panose="020B0604020202020204" pitchFamily="34" charset="0"/>
                        </a:rPr>
                        <a:t>N-* I-</a:t>
                      </a:r>
                      <a:r>
                        <a:rPr kumimoji="0" lang="en-US" sz="1800" b="0" i="0" u="none" strike="noStrike" cap="none" normalizeH="0" baseline="0" noProof="0">
                          <a:ln>
                            <a:noFill/>
                          </a:ln>
                          <a:solidFill>
                            <a:prstClr val="black"/>
                          </a:solidFill>
                          <a:uLnTx/>
                          <a:uFillTx/>
                          <a:latin typeface="Calibri" panose="020F0502020204030204" pitchFamily="34" charset="0"/>
                          <a:ea typeface="+mn-ea"/>
                          <a:cs typeface="Arial" panose="020B0604020202020204" pitchFamily="34" charset="0"/>
                        </a:rPr>
                        <a:t>*</a:t>
                      </a:r>
                      <a:r>
                        <a:rPr kumimoji="0" lang="en-US" sz="1800" b="0" i="0" u="none" strike="noStrike" cap="none" normalizeH="0" baseline="0" noProof="0">
                          <a:ln>
                            <a:noFill/>
                          </a:ln>
                          <a:solidFill>
                            <a:prstClr val="black"/>
                          </a:solidFill>
                          <a:uLnTx/>
                          <a:uFillTx/>
                          <a:latin typeface="Calibri"/>
                          <a:ea typeface="+mn-ea"/>
                          <a:cs typeface="Arial" panose="020B0604020202020204" pitchFamily="34" charset="0"/>
                        </a:rPr>
                        <a:t> R-</a:t>
                      </a:r>
                      <a:r>
                        <a:rPr kumimoji="0" lang="en-US" sz="1800" b="0" i="0" u="none" strike="noStrike" cap="none" normalizeH="0" baseline="0" noProof="0">
                          <a:ln>
                            <a:noFill/>
                          </a:ln>
                          <a:solidFill>
                            <a:prstClr val="black"/>
                          </a:solidFill>
                          <a:uLnTx/>
                          <a:uFillTx/>
                          <a:latin typeface="Calibri" panose="020F0502020204030204" pitchFamily="34" charset="0"/>
                          <a:ea typeface="+mn-ea"/>
                          <a:cs typeface="Arial" panose="020B0604020202020204" pitchFamily="34" charset="0"/>
                        </a:rPr>
                        <a:t>*</a:t>
                      </a: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ctr" latinLnBrk="0" hangingPunct="1">
                        <a:lnSpc>
                          <a:spcPct val="100000"/>
                        </a:lnSpc>
                        <a:spcBef>
                          <a:spcPct val="0"/>
                        </a:spcBef>
                        <a:spcAft>
                          <a:spcPct val="0"/>
                        </a:spcAft>
                        <a:buClrTx/>
                        <a:buSzTx/>
                        <a:buFontTx/>
                        <a:buNone/>
                        <a:tabLst/>
                      </a:pPr>
                      <a:r>
                        <a:rPr kumimoji="0" lang="en-US" sz="1800" b="0" i="0" u="none" strike="noStrike" cap="none" normalizeH="0" baseline="0" noProof="0">
                          <a:ln>
                            <a:noFill/>
                          </a:ln>
                          <a:solidFill>
                            <a:prstClr val="black"/>
                          </a:solidFill>
                          <a:uLnTx/>
                          <a:uFillTx/>
                          <a:latin typeface="Calibri"/>
                          <a:ea typeface="+mn-ea"/>
                          <a:cs typeface="Arial" panose="020B0604020202020204" pitchFamily="34" charset="0"/>
                        </a:rPr>
                        <a:t>N-* I-</a:t>
                      </a:r>
                      <a:r>
                        <a:rPr kumimoji="0" lang="en-US" sz="1800" b="0" i="0" u="none" strike="noStrike" cap="none" normalizeH="0" baseline="0" noProof="0">
                          <a:ln>
                            <a:noFill/>
                          </a:ln>
                          <a:solidFill>
                            <a:prstClr val="black"/>
                          </a:solidFill>
                          <a:uLnTx/>
                          <a:uFillTx/>
                          <a:latin typeface="Calibri" panose="020F0502020204030204" pitchFamily="34" charset="0"/>
                          <a:ea typeface="+mn-ea"/>
                          <a:cs typeface="Arial" panose="020B0604020202020204" pitchFamily="34" charset="0"/>
                        </a:rPr>
                        <a:t>*</a:t>
                      </a:r>
                      <a:r>
                        <a:rPr kumimoji="0" lang="en-US" sz="1800" b="0" i="0" u="none" strike="noStrike" cap="none" normalizeH="0" baseline="0" noProof="0">
                          <a:ln>
                            <a:noFill/>
                          </a:ln>
                          <a:solidFill>
                            <a:prstClr val="black"/>
                          </a:solidFill>
                          <a:uLnTx/>
                          <a:uFillTx/>
                          <a:latin typeface="Calibri"/>
                          <a:ea typeface="+mn-ea"/>
                          <a:cs typeface="Arial" panose="020B0604020202020204" pitchFamily="34" charset="0"/>
                        </a:rPr>
                        <a:t> R-</a:t>
                      </a:r>
                      <a:r>
                        <a:rPr kumimoji="0" lang="en-US" sz="1800" b="0" i="0" u="none" strike="noStrike" cap="none" normalizeH="0" baseline="0" noProof="0">
                          <a:ln>
                            <a:noFill/>
                          </a:ln>
                          <a:solidFill>
                            <a:prstClr val="black"/>
                          </a:solidFill>
                          <a:uLnTx/>
                          <a:uFillTx/>
                          <a:latin typeface="Calibri" panose="020F0502020204030204" pitchFamily="34" charset="0"/>
                          <a:ea typeface="+mn-ea"/>
                          <a:cs typeface="Arial" panose="020B0604020202020204" pitchFamily="34" charset="0"/>
                        </a:rPr>
                        <a:t>*</a:t>
                      </a: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ctr" latinLnBrk="0" hangingPunct="1">
                        <a:lnSpc>
                          <a:spcPct val="100000"/>
                        </a:lnSpc>
                        <a:spcBef>
                          <a:spcPct val="0"/>
                        </a:spcBef>
                        <a:spcAft>
                          <a:spcPct val="0"/>
                        </a:spcAft>
                        <a:buClrTx/>
                        <a:buSzTx/>
                        <a:buFontTx/>
                        <a:buNone/>
                        <a:tabLst/>
                      </a:pPr>
                      <a:r>
                        <a:rPr kumimoji="0" lang="en-US" sz="1800" b="0" i="0" u="none" strike="noStrike" cap="none" normalizeH="0" baseline="0" noProof="0">
                          <a:ln>
                            <a:noFill/>
                          </a:ln>
                          <a:solidFill>
                            <a:prstClr val="black"/>
                          </a:solidFill>
                          <a:uLnTx/>
                          <a:uFillTx/>
                          <a:latin typeface="Calibri"/>
                          <a:ea typeface="+mn-ea"/>
                          <a:cs typeface="Arial" panose="020B0604020202020204" pitchFamily="34" charset="0"/>
                        </a:rPr>
                        <a:t>N-* I-</a:t>
                      </a:r>
                      <a:r>
                        <a:rPr kumimoji="0" lang="en-US" sz="1800" b="0" i="0" u="none" strike="noStrike" cap="none" normalizeH="0" baseline="0" noProof="0">
                          <a:ln>
                            <a:noFill/>
                          </a:ln>
                          <a:solidFill>
                            <a:prstClr val="black"/>
                          </a:solidFill>
                          <a:uLnTx/>
                          <a:uFillTx/>
                          <a:latin typeface="Calibri" panose="020F0502020204030204" pitchFamily="34" charset="0"/>
                          <a:ea typeface="+mn-ea"/>
                          <a:cs typeface="Arial" panose="020B0604020202020204" pitchFamily="34" charset="0"/>
                        </a:rPr>
                        <a:t>*</a:t>
                      </a:r>
                      <a:r>
                        <a:rPr kumimoji="0" lang="en-US" sz="1800" b="0" i="0" u="none" strike="noStrike" cap="none" normalizeH="0" baseline="0" noProof="0">
                          <a:ln>
                            <a:noFill/>
                          </a:ln>
                          <a:solidFill>
                            <a:prstClr val="black"/>
                          </a:solidFill>
                          <a:uLnTx/>
                          <a:uFillTx/>
                          <a:latin typeface="Calibri"/>
                          <a:ea typeface="+mn-ea"/>
                          <a:cs typeface="Arial" panose="020B0604020202020204" pitchFamily="34" charset="0"/>
                        </a:rPr>
                        <a:t> R-</a:t>
                      </a:r>
                      <a:r>
                        <a:rPr kumimoji="0" lang="en-US" sz="1800" b="0" i="0" u="none" strike="noStrike" cap="none" normalizeH="0" baseline="0" noProof="0">
                          <a:ln>
                            <a:noFill/>
                          </a:ln>
                          <a:solidFill>
                            <a:prstClr val="black"/>
                          </a:solidFill>
                          <a:uLnTx/>
                          <a:uFillTx/>
                          <a:latin typeface="Calibri" panose="020F0502020204030204" pitchFamily="34" charset="0"/>
                          <a:ea typeface="+mn-ea"/>
                          <a:cs typeface="Arial" panose="020B0604020202020204" pitchFamily="34" charset="0"/>
                        </a:rPr>
                        <a:t>*</a:t>
                      </a: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ctr" latinLnBrk="0" hangingPunct="1">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rgbClr val="000000"/>
                        </a:solidFill>
                        <a:effectLst/>
                        <a:latin typeface="+mn-lt"/>
                        <a:cs typeface="Arial" panose="020B0604020202020204" pitchFamily="34" charset="0"/>
                      </a:endParaRP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35371774"/>
                  </a:ext>
                </a:extLst>
              </a:tr>
              <a:tr h="459609">
                <a:tc>
                  <a:txBody>
                    <a:bodyPr/>
                    <a:lstStyle/>
                    <a:p>
                      <a:pPr marL="0" marR="0" lvl="0" indent="0" algn="ctr" defTabSz="914400" rtl="1" eaLnBrk="1" fontAlgn="b" latinLnBrk="0" hangingPunct="1">
                        <a:lnSpc>
                          <a:spcPct val="100000"/>
                        </a:lnSpc>
                        <a:spcBef>
                          <a:spcPct val="0"/>
                        </a:spcBef>
                        <a:spcAft>
                          <a:spcPct val="0"/>
                        </a:spcAft>
                        <a:buClrTx/>
                        <a:buSzTx/>
                        <a:buFontTx/>
                        <a:buNone/>
                        <a:tabLst/>
                      </a:pPr>
                      <a:r>
                        <a:rPr kumimoji="0" lang="ar-EG" sz="2400" b="0" i="0" u="none" strike="noStrike" cap="none" normalizeH="0" baseline="0">
                          <a:ln>
                            <a:noFill/>
                          </a:ln>
                          <a:solidFill>
                            <a:srgbClr val="000000"/>
                          </a:solidFill>
                          <a:latin typeface="+mn-lt"/>
                          <a:cs typeface="Arial" panose="020B0604020202020204" pitchFamily="34" charset="0"/>
                        </a:rPr>
                        <a:t>8</a:t>
                      </a: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1" eaLnBrk="1" fontAlgn="ctr" latinLnBrk="0" hangingPunct="1">
                        <a:lnSpc>
                          <a:spcPct val="100000"/>
                        </a:lnSpc>
                        <a:spcBef>
                          <a:spcPct val="0"/>
                        </a:spcBef>
                        <a:spcAft>
                          <a:spcPct val="0"/>
                        </a:spcAft>
                        <a:buClrTx/>
                        <a:buSzTx/>
                        <a:buFontTx/>
                        <a:buNone/>
                        <a:tabLst/>
                      </a:pPr>
                      <a:r>
                        <a:rPr kumimoji="0" lang="en-US" sz="1800" b="0" i="0" u="none" strike="noStrike" cap="none" normalizeH="0" baseline="0" noProof="0">
                          <a:ln>
                            <a:noFill/>
                          </a:ln>
                          <a:solidFill>
                            <a:prstClr val="black"/>
                          </a:solidFill>
                          <a:uLnTx/>
                          <a:uFillTx/>
                          <a:latin typeface="Calibri"/>
                          <a:ea typeface="+mn-ea"/>
                          <a:cs typeface="Arial" panose="020B0604020202020204" pitchFamily="34" charset="0"/>
                        </a:rPr>
                        <a:t>N-* I-</a:t>
                      </a:r>
                      <a:r>
                        <a:rPr kumimoji="0" lang="en-US" sz="1800" b="0" i="0" u="none" strike="noStrike" cap="none" normalizeH="0" baseline="0" noProof="0">
                          <a:ln>
                            <a:noFill/>
                          </a:ln>
                          <a:solidFill>
                            <a:prstClr val="black"/>
                          </a:solidFill>
                          <a:uLnTx/>
                          <a:uFillTx/>
                          <a:latin typeface="Calibri" panose="020F0502020204030204" pitchFamily="34" charset="0"/>
                          <a:ea typeface="+mn-ea"/>
                          <a:cs typeface="Arial" panose="020B0604020202020204" pitchFamily="34" charset="0"/>
                        </a:rPr>
                        <a:t>*</a:t>
                      </a:r>
                      <a:r>
                        <a:rPr kumimoji="0" lang="en-US" sz="1800" b="0" i="0" u="none" strike="noStrike" cap="none" normalizeH="0" baseline="0" noProof="0">
                          <a:ln>
                            <a:noFill/>
                          </a:ln>
                          <a:solidFill>
                            <a:prstClr val="black"/>
                          </a:solidFill>
                          <a:uLnTx/>
                          <a:uFillTx/>
                          <a:latin typeface="Calibri"/>
                          <a:ea typeface="+mn-ea"/>
                          <a:cs typeface="Arial" panose="020B0604020202020204" pitchFamily="34" charset="0"/>
                        </a:rPr>
                        <a:t> R-</a:t>
                      </a:r>
                      <a:r>
                        <a:rPr kumimoji="0" lang="en-US" sz="1800" b="0" i="0" u="none" strike="noStrike" cap="none" normalizeH="0" baseline="0" noProof="0">
                          <a:ln>
                            <a:noFill/>
                          </a:ln>
                          <a:solidFill>
                            <a:prstClr val="black"/>
                          </a:solidFill>
                          <a:uLnTx/>
                          <a:uFillTx/>
                          <a:latin typeface="Calibri" panose="020F0502020204030204" pitchFamily="34" charset="0"/>
                          <a:ea typeface="+mn-ea"/>
                          <a:cs typeface="Arial" panose="020B0604020202020204" pitchFamily="34" charset="0"/>
                        </a:rPr>
                        <a:t>*</a:t>
                      </a: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ctr" latinLnBrk="0" hangingPunct="1">
                        <a:lnSpc>
                          <a:spcPct val="100000"/>
                        </a:lnSpc>
                        <a:spcBef>
                          <a:spcPct val="0"/>
                        </a:spcBef>
                        <a:spcAft>
                          <a:spcPct val="0"/>
                        </a:spcAft>
                        <a:buClrTx/>
                        <a:buSzTx/>
                        <a:buFontTx/>
                        <a:buNone/>
                        <a:tabLst/>
                      </a:pPr>
                      <a:r>
                        <a:rPr kumimoji="0" lang="en-US" sz="1800" b="0" i="0" u="none" strike="noStrike" cap="none" normalizeH="0" baseline="0" noProof="0">
                          <a:ln>
                            <a:noFill/>
                          </a:ln>
                          <a:solidFill>
                            <a:prstClr val="black"/>
                          </a:solidFill>
                          <a:uLnTx/>
                          <a:uFillTx/>
                          <a:latin typeface="Calibri"/>
                          <a:ea typeface="+mn-ea"/>
                          <a:cs typeface="Arial" panose="020B0604020202020204" pitchFamily="34" charset="0"/>
                        </a:rPr>
                        <a:t>N-* I-</a:t>
                      </a:r>
                      <a:r>
                        <a:rPr kumimoji="0" lang="en-US" sz="1800" b="0" i="0" u="none" strike="noStrike" cap="none" normalizeH="0" baseline="0" noProof="0">
                          <a:ln>
                            <a:noFill/>
                          </a:ln>
                          <a:solidFill>
                            <a:prstClr val="black"/>
                          </a:solidFill>
                          <a:uLnTx/>
                          <a:uFillTx/>
                          <a:latin typeface="Calibri" panose="020F0502020204030204" pitchFamily="34" charset="0"/>
                          <a:ea typeface="+mn-ea"/>
                          <a:cs typeface="Arial" panose="020B0604020202020204" pitchFamily="34" charset="0"/>
                        </a:rPr>
                        <a:t>*</a:t>
                      </a:r>
                      <a:r>
                        <a:rPr kumimoji="0" lang="en-US" sz="1800" b="0" i="0" u="none" strike="noStrike" cap="none" normalizeH="0" baseline="0" noProof="0">
                          <a:ln>
                            <a:noFill/>
                          </a:ln>
                          <a:solidFill>
                            <a:prstClr val="black"/>
                          </a:solidFill>
                          <a:uLnTx/>
                          <a:uFillTx/>
                          <a:latin typeface="Calibri"/>
                          <a:ea typeface="+mn-ea"/>
                          <a:cs typeface="Arial" panose="020B0604020202020204" pitchFamily="34" charset="0"/>
                        </a:rPr>
                        <a:t> R-</a:t>
                      </a:r>
                      <a:r>
                        <a:rPr kumimoji="0" lang="en-US" sz="1800" b="0" i="0" u="none" strike="noStrike" cap="none" normalizeH="0" baseline="0" noProof="0">
                          <a:ln>
                            <a:noFill/>
                          </a:ln>
                          <a:solidFill>
                            <a:prstClr val="black"/>
                          </a:solidFill>
                          <a:uLnTx/>
                          <a:uFillTx/>
                          <a:latin typeface="Calibri" panose="020F0502020204030204" pitchFamily="34" charset="0"/>
                          <a:ea typeface="+mn-ea"/>
                          <a:cs typeface="Arial" panose="020B0604020202020204" pitchFamily="34" charset="0"/>
                        </a:rPr>
                        <a:t>*</a:t>
                      </a: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ctr" latinLnBrk="0" hangingPunct="1">
                        <a:lnSpc>
                          <a:spcPct val="100000"/>
                        </a:lnSpc>
                        <a:spcBef>
                          <a:spcPct val="0"/>
                        </a:spcBef>
                        <a:spcAft>
                          <a:spcPct val="0"/>
                        </a:spcAft>
                        <a:buClrTx/>
                        <a:buSzTx/>
                        <a:buFontTx/>
                        <a:buNone/>
                        <a:tabLst/>
                      </a:pPr>
                      <a:r>
                        <a:rPr kumimoji="0" lang="en-US" sz="1800" b="0" i="0" u="none" strike="noStrike" cap="none" normalizeH="0" baseline="0" noProof="0">
                          <a:ln>
                            <a:noFill/>
                          </a:ln>
                          <a:solidFill>
                            <a:prstClr val="black"/>
                          </a:solidFill>
                          <a:uLnTx/>
                          <a:uFillTx/>
                          <a:latin typeface="Calibri"/>
                          <a:ea typeface="+mn-ea"/>
                          <a:cs typeface="Arial" panose="020B0604020202020204" pitchFamily="34" charset="0"/>
                        </a:rPr>
                        <a:t>N-* I-</a:t>
                      </a:r>
                      <a:r>
                        <a:rPr kumimoji="0" lang="en-US" sz="1800" b="0" i="0" u="none" strike="noStrike" cap="none" normalizeH="0" baseline="0" noProof="0">
                          <a:ln>
                            <a:noFill/>
                          </a:ln>
                          <a:solidFill>
                            <a:prstClr val="black"/>
                          </a:solidFill>
                          <a:uLnTx/>
                          <a:uFillTx/>
                          <a:latin typeface="Calibri" panose="020F0502020204030204" pitchFamily="34" charset="0"/>
                          <a:ea typeface="+mn-ea"/>
                          <a:cs typeface="Arial" panose="020B0604020202020204" pitchFamily="34" charset="0"/>
                        </a:rPr>
                        <a:t>*</a:t>
                      </a:r>
                      <a:r>
                        <a:rPr kumimoji="0" lang="en-US" sz="1800" b="0" i="0" u="none" strike="noStrike" cap="none" normalizeH="0" baseline="0" noProof="0">
                          <a:ln>
                            <a:noFill/>
                          </a:ln>
                          <a:solidFill>
                            <a:prstClr val="black"/>
                          </a:solidFill>
                          <a:uLnTx/>
                          <a:uFillTx/>
                          <a:latin typeface="Calibri"/>
                          <a:ea typeface="+mn-ea"/>
                          <a:cs typeface="Arial" panose="020B0604020202020204" pitchFamily="34" charset="0"/>
                        </a:rPr>
                        <a:t> R-</a:t>
                      </a:r>
                      <a:r>
                        <a:rPr kumimoji="0" lang="en-US" sz="1800" b="0" i="0" u="none" strike="noStrike" cap="none" normalizeH="0" baseline="0" noProof="0">
                          <a:ln>
                            <a:noFill/>
                          </a:ln>
                          <a:solidFill>
                            <a:prstClr val="black"/>
                          </a:solidFill>
                          <a:uLnTx/>
                          <a:uFillTx/>
                          <a:latin typeface="Calibri" panose="020F0502020204030204" pitchFamily="34" charset="0"/>
                          <a:ea typeface="+mn-ea"/>
                          <a:cs typeface="Arial" panose="020B0604020202020204" pitchFamily="34" charset="0"/>
                        </a:rPr>
                        <a:t>*</a:t>
                      </a: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ctr" latinLnBrk="0" hangingPunct="1">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rgbClr val="000000"/>
                        </a:solidFill>
                        <a:effectLst/>
                        <a:latin typeface="+mn-lt"/>
                        <a:cs typeface="Arial" panose="020B0604020202020204" pitchFamily="34" charset="0"/>
                      </a:endParaRP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242808430"/>
                  </a:ext>
                </a:extLst>
              </a:tr>
              <a:tr h="459609">
                <a:tc>
                  <a:txBody>
                    <a:bodyPr/>
                    <a:lstStyle/>
                    <a:p>
                      <a:pPr marL="0" marR="0" lvl="0" indent="0" algn="ctr" defTabSz="914400" rtl="1" eaLnBrk="1" fontAlgn="b" latinLnBrk="0" hangingPunct="1">
                        <a:lnSpc>
                          <a:spcPct val="100000"/>
                        </a:lnSpc>
                        <a:spcBef>
                          <a:spcPct val="0"/>
                        </a:spcBef>
                        <a:spcAft>
                          <a:spcPct val="0"/>
                        </a:spcAft>
                        <a:buClrTx/>
                        <a:buSzTx/>
                        <a:buFontTx/>
                        <a:buNone/>
                        <a:tabLst/>
                      </a:pPr>
                      <a:r>
                        <a:rPr kumimoji="0" lang="ar-EG" sz="2400" b="0" i="0" u="none" strike="noStrike" cap="none" normalizeH="0" baseline="0">
                          <a:ln>
                            <a:noFill/>
                          </a:ln>
                          <a:solidFill>
                            <a:srgbClr val="000000"/>
                          </a:solidFill>
                          <a:latin typeface="+mn-lt"/>
                          <a:cs typeface="Arial" panose="020B0604020202020204" pitchFamily="34" charset="0"/>
                        </a:rPr>
                        <a:t>9</a:t>
                      </a: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1" eaLnBrk="1" fontAlgn="ctr" latinLnBrk="0" hangingPunct="1">
                        <a:lnSpc>
                          <a:spcPct val="100000"/>
                        </a:lnSpc>
                        <a:spcBef>
                          <a:spcPct val="0"/>
                        </a:spcBef>
                        <a:spcAft>
                          <a:spcPct val="0"/>
                        </a:spcAft>
                        <a:buClrTx/>
                        <a:buSzTx/>
                        <a:buFontTx/>
                        <a:buNone/>
                        <a:tabLst/>
                      </a:pPr>
                      <a:r>
                        <a:rPr kumimoji="0" lang="en-US" sz="1800" b="0" i="0" u="none" strike="noStrike" cap="none" normalizeH="0" baseline="0" noProof="0">
                          <a:ln>
                            <a:noFill/>
                          </a:ln>
                          <a:solidFill>
                            <a:prstClr val="black"/>
                          </a:solidFill>
                          <a:uLnTx/>
                          <a:uFillTx/>
                          <a:latin typeface="Calibri"/>
                          <a:ea typeface="+mn-ea"/>
                          <a:cs typeface="Arial" panose="020B0604020202020204" pitchFamily="34" charset="0"/>
                        </a:rPr>
                        <a:t>N-* I-</a:t>
                      </a:r>
                      <a:r>
                        <a:rPr kumimoji="0" lang="en-US" sz="1800" b="0" i="0" u="none" strike="noStrike" cap="none" normalizeH="0" baseline="0" noProof="0">
                          <a:ln>
                            <a:noFill/>
                          </a:ln>
                          <a:solidFill>
                            <a:prstClr val="black"/>
                          </a:solidFill>
                          <a:uLnTx/>
                          <a:uFillTx/>
                          <a:latin typeface="Calibri" panose="020F0502020204030204" pitchFamily="34" charset="0"/>
                          <a:ea typeface="+mn-ea"/>
                          <a:cs typeface="Arial" panose="020B0604020202020204" pitchFamily="34" charset="0"/>
                        </a:rPr>
                        <a:t>*</a:t>
                      </a:r>
                      <a:r>
                        <a:rPr kumimoji="0" lang="en-US" sz="1800" b="0" i="0" u="none" strike="noStrike" cap="none" normalizeH="0" baseline="0" noProof="0">
                          <a:ln>
                            <a:noFill/>
                          </a:ln>
                          <a:solidFill>
                            <a:prstClr val="black"/>
                          </a:solidFill>
                          <a:uLnTx/>
                          <a:uFillTx/>
                          <a:latin typeface="Calibri"/>
                          <a:ea typeface="+mn-ea"/>
                          <a:cs typeface="Arial" panose="020B0604020202020204" pitchFamily="34" charset="0"/>
                        </a:rPr>
                        <a:t> R-</a:t>
                      </a:r>
                      <a:r>
                        <a:rPr kumimoji="0" lang="en-US" sz="1800" b="0" i="0" u="none" strike="noStrike" cap="none" normalizeH="0" baseline="0" noProof="0">
                          <a:ln>
                            <a:noFill/>
                          </a:ln>
                          <a:solidFill>
                            <a:prstClr val="black"/>
                          </a:solidFill>
                          <a:uLnTx/>
                          <a:uFillTx/>
                          <a:latin typeface="Calibri" panose="020F0502020204030204" pitchFamily="34" charset="0"/>
                          <a:ea typeface="+mn-ea"/>
                          <a:cs typeface="Arial" panose="020B0604020202020204" pitchFamily="34" charset="0"/>
                        </a:rPr>
                        <a:t>*</a:t>
                      </a: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ctr" latinLnBrk="0" hangingPunct="1">
                        <a:lnSpc>
                          <a:spcPct val="100000"/>
                        </a:lnSpc>
                        <a:spcBef>
                          <a:spcPct val="0"/>
                        </a:spcBef>
                        <a:spcAft>
                          <a:spcPct val="0"/>
                        </a:spcAft>
                        <a:buClrTx/>
                        <a:buSzTx/>
                        <a:buFontTx/>
                        <a:buNone/>
                        <a:tabLst/>
                      </a:pPr>
                      <a:r>
                        <a:rPr kumimoji="0" lang="en-US" sz="1800" b="0" i="0" u="none" strike="noStrike" cap="none" normalizeH="0" baseline="0" noProof="0">
                          <a:ln>
                            <a:noFill/>
                          </a:ln>
                          <a:solidFill>
                            <a:prstClr val="black"/>
                          </a:solidFill>
                          <a:uLnTx/>
                          <a:uFillTx/>
                          <a:latin typeface="Calibri"/>
                          <a:ea typeface="+mn-ea"/>
                          <a:cs typeface="Arial" panose="020B0604020202020204" pitchFamily="34" charset="0"/>
                        </a:rPr>
                        <a:t>N-* I-</a:t>
                      </a:r>
                      <a:r>
                        <a:rPr kumimoji="0" lang="en-US" sz="1800" b="0" i="0" u="none" strike="noStrike" cap="none" normalizeH="0" baseline="0" noProof="0">
                          <a:ln>
                            <a:noFill/>
                          </a:ln>
                          <a:solidFill>
                            <a:prstClr val="black"/>
                          </a:solidFill>
                          <a:uLnTx/>
                          <a:uFillTx/>
                          <a:latin typeface="Calibri" panose="020F0502020204030204" pitchFamily="34" charset="0"/>
                          <a:ea typeface="+mn-ea"/>
                          <a:cs typeface="Arial" panose="020B0604020202020204" pitchFamily="34" charset="0"/>
                        </a:rPr>
                        <a:t>*</a:t>
                      </a:r>
                      <a:r>
                        <a:rPr kumimoji="0" lang="en-US" sz="1800" b="0" i="0" u="none" strike="noStrike" cap="none" normalizeH="0" baseline="0" noProof="0">
                          <a:ln>
                            <a:noFill/>
                          </a:ln>
                          <a:solidFill>
                            <a:prstClr val="black"/>
                          </a:solidFill>
                          <a:uLnTx/>
                          <a:uFillTx/>
                          <a:latin typeface="Calibri"/>
                          <a:ea typeface="+mn-ea"/>
                          <a:cs typeface="Arial" panose="020B0604020202020204" pitchFamily="34" charset="0"/>
                        </a:rPr>
                        <a:t> R-</a:t>
                      </a:r>
                      <a:r>
                        <a:rPr kumimoji="0" lang="en-US" sz="1800" b="0" i="0" u="none" strike="noStrike" cap="none" normalizeH="0" baseline="0" noProof="0">
                          <a:ln>
                            <a:noFill/>
                          </a:ln>
                          <a:solidFill>
                            <a:prstClr val="black"/>
                          </a:solidFill>
                          <a:uLnTx/>
                          <a:uFillTx/>
                          <a:latin typeface="Calibri" panose="020F0502020204030204" pitchFamily="34" charset="0"/>
                          <a:ea typeface="+mn-ea"/>
                          <a:cs typeface="Arial" panose="020B0604020202020204" pitchFamily="34" charset="0"/>
                        </a:rPr>
                        <a:t>*</a:t>
                      </a: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ctr" latinLnBrk="0" hangingPunct="1">
                        <a:lnSpc>
                          <a:spcPct val="100000"/>
                        </a:lnSpc>
                        <a:spcBef>
                          <a:spcPct val="0"/>
                        </a:spcBef>
                        <a:spcAft>
                          <a:spcPct val="0"/>
                        </a:spcAft>
                        <a:buClrTx/>
                        <a:buSzTx/>
                        <a:buFontTx/>
                        <a:buNone/>
                        <a:tabLst/>
                      </a:pPr>
                      <a:r>
                        <a:rPr kumimoji="0" lang="en-US" sz="1800" b="0" i="0" u="none" strike="noStrike" cap="none" normalizeH="0" baseline="0" noProof="0">
                          <a:ln>
                            <a:noFill/>
                          </a:ln>
                          <a:solidFill>
                            <a:prstClr val="black"/>
                          </a:solidFill>
                          <a:uLnTx/>
                          <a:uFillTx/>
                          <a:latin typeface="Calibri"/>
                          <a:ea typeface="+mn-ea"/>
                          <a:cs typeface="Arial" panose="020B0604020202020204" pitchFamily="34" charset="0"/>
                        </a:rPr>
                        <a:t>N-* I-</a:t>
                      </a:r>
                      <a:r>
                        <a:rPr kumimoji="0" lang="en-US" sz="1800" b="0" i="0" u="none" strike="noStrike" cap="none" normalizeH="0" baseline="0" noProof="0">
                          <a:ln>
                            <a:noFill/>
                          </a:ln>
                          <a:solidFill>
                            <a:prstClr val="black"/>
                          </a:solidFill>
                          <a:uLnTx/>
                          <a:uFillTx/>
                          <a:latin typeface="Calibri" panose="020F0502020204030204" pitchFamily="34" charset="0"/>
                          <a:ea typeface="+mn-ea"/>
                          <a:cs typeface="Arial" panose="020B0604020202020204" pitchFamily="34" charset="0"/>
                        </a:rPr>
                        <a:t>*</a:t>
                      </a:r>
                      <a:r>
                        <a:rPr kumimoji="0" lang="en-US" sz="1800" b="0" i="0" u="none" strike="noStrike" cap="none" normalizeH="0" baseline="0" noProof="0">
                          <a:ln>
                            <a:noFill/>
                          </a:ln>
                          <a:solidFill>
                            <a:prstClr val="black"/>
                          </a:solidFill>
                          <a:uLnTx/>
                          <a:uFillTx/>
                          <a:latin typeface="Calibri"/>
                          <a:ea typeface="+mn-ea"/>
                          <a:cs typeface="Arial" panose="020B0604020202020204" pitchFamily="34" charset="0"/>
                        </a:rPr>
                        <a:t> R-</a:t>
                      </a:r>
                      <a:r>
                        <a:rPr kumimoji="0" lang="en-US" sz="1800" b="0" i="0" u="none" strike="noStrike" cap="none" normalizeH="0" baseline="0" noProof="0">
                          <a:ln>
                            <a:noFill/>
                          </a:ln>
                          <a:solidFill>
                            <a:prstClr val="black"/>
                          </a:solidFill>
                          <a:uLnTx/>
                          <a:uFillTx/>
                          <a:latin typeface="Calibri" panose="020F0502020204030204" pitchFamily="34" charset="0"/>
                          <a:ea typeface="+mn-ea"/>
                          <a:cs typeface="Arial" panose="020B0604020202020204" pitchFamily="34" charset="0"/>
                        </a:rPr>
                        <a:t>*</a:t>
                      </a: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ctr" latinLnBrk="0" hangingPunct="1">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rgbClr val="000000"/>
                        </a:solidFill>
                        <a:effectLst/>
                        <a:latin typeface="+mn-lt"/>
                        <a:cs typeface="Arial" panose="020B0604020202020204" pitchFamily="34" charset="0"/>
                      </a:endParaRP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25188438"/>
                  </a:ext>
                </a:extLst>
              </a:tr>
              <a:tr h="459609">
                <a:tc>
                  <a:txBody>
                    <a:bodyPr/>
                    <a:lstStyle/>
                    <a:p>
                      <a:pPr marL="0" marR="0" lvl="0" indent="0" algn="ctr" defTabSz="914400" rtl="1" eaLnBrk="1" fontAlgn="b" latinLnBrk="0" hangingPunct="1">
                        <a:lnSpc>
                          <a:spcPct val="100000"/>
                        </a:lnSpc>
                        <a:spcBef>
                          <a:spcPct val="0"/>
                        </a:spcBef>
                        <a:spcAft>
                          <a:spcPct val="0"/>
                        </a:spcAft>
                        <a:buClrTx/>
                        <a:buSzTx/>
                        <a:buFontTx/>
                        <a:buNone/>
                        <a:tabLst/>
                      </a:pPr>
                      <a:r>
                        <a:rPr kumimoji="0" lang="ar-EG" sz="2400" b="0" i="0" u="none" strike="noStrike" cap="none" normalizeH="0" baseline="0">
                          <a:ln>
                            <a:noFill/>
                          </a:ln>
                          <a:solidFill>
                            <a:srgbClr val="000000"/>
                          </a:solidFill>
                          <a:latin typeface="+mn-lt"/>
                          <a:cs typeface="Arial" panose="020B0604020202020204" pitchFamily="34" charset="0"/>
                        </a:rPr>
                        <a:t>10</a:t>
                      </a: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1" eaLnBrk="1" fontAlgn="ctr" latinLnBrk="0" hangingPunct="1">
                        <a:lnSpc>
                          <a:spcPct val="100000"/>
                        </a:lnSpc>
                        <a:spcBef>
                          <a:spcPct val="0"/>
                        </a:spcBef>
                        <a:spcAft>
                          <a:spcPct val="0"/>
                        </a:spcAft>
                        <a:buClrTx/>
                        <a:buSzTx/>
                        <a:buFontTx/>
                        <a:buNone/>
                        <a:tabLst/>
                      </a:pPr>
                      <a:r>
                        <a:rPr kumimoji="0" lang="en-US" sz="1800" b="0" i="0" u="none" strike="noStrike" cap="none" normalizeH="0" baseline="0" noProof="0">
                          <a:ln>
                            <a:noFill/>
                          </a:ln>
                          <a:solidFill>
                            <a:prstClr val="black"/>
                          </a:solidFill>
                          <a:uLnTx/>
                          <a:uFillTx/>
                          <a:latin typeface="Calibri"/>
                          <a:ea typeface="+mn-ea"/>
                          <a:cs typeface="Arial" panose="020B0604020202020204" pitchFamily="34" charset="0"/>
                        </a:rPr>
                        <a:t>N-* I-</a:t>
                      </a:r>
                      <a:r>
                        <a:rPr kumimoji="0" lang="en-US" sz="1800" b="0" i="0" u="none" strike="noStrike" cap="none" normalizeH="0" baseline="0" noProof="0">
                          <a:ln>
                            <a:noFill/>
                          </a:ln>
                          <a:solidFill>
                            <a:prstClr val="black"/>
                          </a:solidFill>
                          <a:uLnTx/>
                          <a:uFillTx/>
                          <a:latin typeface="Calibri" panose="020F0502020204030204" pitchFamily="34" charset="0"/>
                          <a:ea typeface="+mn-ea"/>
                          <a:cs typeface="Arial" panose="020B0604020202020204" pitchFamily="34" charset="0"/>
                        </a:rPr>
                        <a:t>*</a:t>
                      </a:r>
                      <a:r>
                        <a:rPr kumimoji="0" lang="en-US" sz="1800" b="0" i="0" u="none" strike="noStrike" cap="none" normalizeH="0" baseline="0" noProof="0">
                          <a:ln>
                            <a:noFill/>
                          </a:ln>
                          <a:solidFill>
                            <a:prstClr val="black"/>
                          </a:solidFill>
                          <a:uLnTx/>
                          <a:uFillTx/>
                          <a:latin typeface="Calibri"/>
                          <a:ea typeface="+mn-ea"/>
                          <a:cs typeface="Arial" panose="020B0604020202020204" pitchFamily="34" charset="0"/>
                        </a:rPr>
                        <a:t> R-</a:t>
                      </a:r>
                      <a:r>
                        <a:rPr kumimoji="0" lang="en-US" sz="1800" b="0" i="0" u="none" strike="noStrike" cap="none" normalizeH="0" baseline="0" noProof="0">
                          <a:ln>
                            <a:noFill/>
                          </a:ln>
                          <a:solidFill>
                            <a:prstClr val="black"/>
                          </a:solidFill>
                          <a:uLnTx/>
                          <a:uFillTx/>
                          <a:latin typeface="Calibri" panose="020F0502020204030204" pitchFamily="34" charset="0"/>
                          <a:ea typeface="+mn-ea"/>
                          <a:cs typeface="Arial" panose="020B0604020202020204" pitchFamily="34" charset="0"/>
                        </a:rPr>
                        <a:t>*</a:t>
                      </a: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ctr" latinLnBrk="0" hangingPunct="1">
                        <a:lnSpc>
                          <a:spcPct val="100000"/>
                        </a:lnSpc>
                        <a:spcBef>
                          <a:spcPct val="0"/>
                        </a:spcBef>
                        <a:spcAft>
                          <a:spcPct val="0"/>
                        </a:spcAft>
                        <a:buClrTx/>
                        <a:buSzTx/>
                        <a:buFontTx/>
                        <a:buNone/>
                        <a:tabLst/>
                      </a:pPr>
                      <a:r>
                        <a:rPr kumimoji="0" lang="en-US" sz="1800" b="0" i="0" u="none" strike="noStrike" cap="none" normalizeH="0" baseline="0" noProof="0">
                          <a:ln>
                            <a:noFill/>
                          </a:ln>
                          <a:solidFill>
                            <a:prstClr val="black"/>
                          </a:solidFill>
                          <a:uLnTx/>
                          <a:uFillTx/>
                          <a:latin typeface="Calibri"/>
                          <a:ea typeface="+mn-ea"/>
                          <a:cs typeface="Arial" panose="020B0604020202020204" pitchFamily="34" charset="0"/>
                        </a:rPr>
                        <a:t>N-* I-</a:t>
                      </a:r>
                      <a:r>
                        <a:rPr kumimoji="0" lang="en-US" sz="1800" b="0" i="0" u="none" strike="noStrike" cap="none" normalizeH="0" baseline="0" noProof="0">
                          <a:ln>
                            <a:noFill/>
                          </a:ln>
                          <a:solidFill>
                            <a:prstClr val="black"/>
                          </a:solidFill>
                          <a:uLnTx/>
                          <a:uFillTx/>
                          <a:latin typeface="Calibri" panose="020F0502020204030204" pitchFamily="34" charset="0"/>
                          <a:ea typeface="+mn-ea"/>
                          <a:cs typeface="Arial" panose="020B0604020202020204" pitchFamily="34" charset="0"/>
                        </a:rPr>
                        <a:t>*</a:t>
                      </a:r>
                      <a:r>
                        <a:rPr kumimoji="0" lang="en-US" sz="1800" b="0" i="0" u="none" strike="noStrike" cap="none" normalizeH="0" baseline="0" noProof="0">
                          <a:ln>
                            <a:noFill/>
                          </a:ln>
                          <a:solidFill>
                            <a:prstClr val="black"/>
                          </a:solidFill>
                          <a:uLnTx/>
                          <a:uFillTx/>
                          <a:latin typeface="Calibri"/>
                          <a:ea typeface="+mn-ea"/>
                          <a:cs typeface="Arial" panose="020B0604020202020204" pitchFamily="34" charset="0"/>
                        </a:rPr>
                        <a:t> R-</a:t>
                      </a:r>
                      <a:r>
                        <a:rPr kumimoji="0" lang="en-US" sz="1800" b="0" i="0" u="none" strike="noStrike" cap="none" normalizeH="0" baseline="0" noProof="0">
                          <a:ln>
                            <a:noFill/>
                          </a:ln>
                          <a:solidFill>
                            <a:prstClr val="black"/>
                          </a:solidFill>
                          <a:uLnTx/>
                          <a:uFillTx/>
                          <a:latin typeface="Calibri" panose="020F0502020204030204" pitchFamily="34" charset="0"/>
                          <a:ea typeface="+mn-ea"/>
                          <a:cs typeface="Arial" panose="020B0604020202020204" pitchFamily="34" charset="0"/>
                        </a:rPr>
                        <a:t>*</a:t>
                      </a: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ctr" latinLnBrk="0" hangingPunct="1">
                        <a:lnSpc>
                          <a:spcPct val="100000"/>
                        </a:lnSpc>
                        <a:spcBef>
                          <a:spcPct val="0"/>
                        </a:spcBef>
                        <a:spcAft>
                          <a:spcPct val="0"/>
                        </a:spcAft>
                        <a:buClrTx/>
                        <a:buSzTx/>
                        <a:buFontTx/>
                        <a:buNone/>
                        <a:tabLst/>
                      </a:pPr>
                      <a:r>
                        <a:rPr kumimoji="0" lang="en-US" sz="1800" b="0" i="0" u="none" strike="noStrike" cap="none" normalizeH="0" baseline="0" noProof="0">
                          <a:ln>
                            <a:noFill/>
                          </a:ln>
                          <a:solidFill>
                            <a:prstClr val="black"/>
                          </a:solidFill>
                          <a:uLnTx/>
                          <a:uFillTx/>
                          <a:latin typeface="Calibri"/>
                          <a:ea typeface="+mn-ea"/>
                          <a:cs typeface="Arial" panose="020B0604020202020204" pitchFamily="34" charset="0"/>
                        </a:rPr>
                        <a:t>N-* I-</a:t>
                      </a:r>
                      <a:r>
                        <a:rPr kumimoji="0" lang="en-US" sz="1800" b="0" i="0" u="none" strike="noStrike" cap="none" normalizeH="0" baseline="0" noProof="0">
                          <a:ln>
                            <a:noFill/>
                          </a:ln>
                          <a:solidFill>
                            <a:prstClr val="black"/>
                          </a:solidFill>
                          <a:uLnTx/>
                          <a:uFillTx/>
                          <a:latin typeface="Calibri" panose="020F0502020204030204" pitchFamily="34" charset="0"/>
                          <a:ea typeface="+mn-ea"/>
                          <a:cs typeface="Arial" panose="020B0604020202020204" pitchFamily="34" charset="0"/>
                        </a:rPr>
                        <a:t>*</a:t>
                      </a:r>
                      <a:r>
                        <a:rPr kumimoji="0" lang="en-US" sz="1800" b="0" i="0" u="none" strike="noStrike" cap="none" normalizeH="0" baseline="0" noProof="0">
                          <a:ln>
                            <a:noFill/>
                          </a:ln>
                          <a:solidFill>
                            <a:prstClr val="black"/>
                          </a:solidFill>
                          <a:uLnTx/>
                          <a:uFillTx/>
                          <a:latin typeface="Calibri"/>
                          <a:ea typeface="+mn-ea"/>
                          <a:cs typeface="Arial" panose="020B0604020202020204" pitchFamily="34" charset="0"/>
                        </a:rPr>
                        <a:t> R-</a:t>
                      </a:r>
                      <a:r>
                        <a:rPr kumimoji="0" lang="en-US" sz="1800" b="0" i="0" u="none" strike="noStrike" cap="none" normalizeH="0" baseline="0" noProof="0">
                          <a:ln>
                            <a:noFill/>
                          </a:ln>
                          <a:solidFill>
                            <a:prstClr val="black"/>
                          </a:solidFill>
                          <a:uLnTx/>
                          <a:uFillTx/>
                          <a:latin typeface="Calibri" panose="020F0502020204030204" pitchFamily="34" charset="0"/>
                          <a:ea typeface="+mn-ea"/>
                          <a:cs typeface="Arial" panose="020B0604020202020204" pitchFamily="34" charset="0"/>
                        </a:rPr>
                        <a:t>*</a:t>
                      </a: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ctr" latinLnBrk="0" hangingPunct="1">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rgbClr val="000000"/>
                        </a:solidFill>
                        <a:effectLst/>
                        <a:latin typeface="+mn-lt"/>
                        <a:cs typeface="Arial" panose="020B0604020202020204" pitchFamily="34" charset="0"/>
                      </a:endParaRP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87391062"/>
                  </a:ext>
                </a:extLst>
              </a:tr>
              <a:tr h="459609">
                <a:tc>
                  <a:txBody>
                    <a:bodyPr/>
                    <a:lstStyle/>
                    <a:p>
                      <a:pPr marL="0" marR="0" lvl="0" indent="0" algn="ctr" defTabSz="914400" rtl="1" eaLnBrk="1" fontAlgn="b" latinLnBrk="0" hangingPunct="1">
                        <a:lnSpc>
                          <a:spcPct val="100000"/>
                        </a:lnSpc>
                        <a:spcBef>
                          <a:spcPct val="0"/>
                        </a:spcBef>
                        <a:spcAft>
                          <a:spcPct val="0"/>
                        </a:spcAft>
                        <a:buClrTx/>
                        <a:buSzTx/>
                        <a:buFontTx/>
                        <a:buNone/>
                        <a:tabLst/>
                      </a:pPr>
                      <a:r>
                        <a:rPr kumimoji="0" lang="ar-EG" sz="2400" b="0" i="0" u="none" strike="noStrike" cap="none" normalizeH="0" baseline="0">
                          <a:ln>
                            <a:noFill/>
                          </a:ln>
                          <a:solidFill>
                            <a:srgbClr val="000000"/>
                          </a:solidFill>
                          <a:latin typeface="+mn-lt"/>
                          <a:cs typeface="Arial" panose="020B0604020202020204" pitchFamily="34" charset="0"/>
                        </a:rPr>
                        <a:t>11</a:t>
                      </a: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1" eaLnBrk="1" fontAlgn="ctr" latinLnBrk="0" hangingPunct="1">
                        <a:lnSpc>
                          <a:spcPct val="100000"/>
                        </a:lnSpc>
                        <a:spcBef>
                          <a:spcPct val="0"/>
                        </a:spcBef>
                        <a:spcAft>
                          <a:spcPct val="0"/>
                        </a:spcAft>
                        <a:buClrTx/>
                        <a:buSzTx/>
                        <a:buFontTx/>
                        <a:buNone/>
                        <a:tabLst/>
                      </a:pPr>
                      <a:r>
                        <a:rPr kumimoji="0" lang="en-US" sz="1800" b="0" i="0" u="none" strike="noStrike" cap="none" normalizeH="0" baseline="0" noProof="0">
                          <a:ln>
                            <a:noFill/>
                          </a:ln>
                          <a:solidFill>
                            <a:prstClr val="black"/>
                          </a:solidFill>
                          <a:uLnTx/>
                          <a:uFillTx/>
                          <a:latin typeface="Calibri"/>
                          <a:ea typeface="+mn-ea"/>
                          <a:cs typeface="Arial" panose="020B0604020202020204" pitchFamily="34" charset="0"/>
                        </a:rPr>
                        <a:t>N-* I-</a:t>
                      </a:r>
                      <a:r>
                        <a:rPr kumimoji="0" lang="en-US" sz="1800" b="0" i="0" u="none" strike="noStrike" cap="none" normalizeH="0" baseline="0" noProof="0">
                          <a:ln>
                            <a:noFill/>
                          </a:ln>
                          <a:solidFill>
                            <a:prstClr val="black"/>
                          </a:solidFill>
                          <a:uLnTx/>
                          <a:uFillTx/>
                          <a:latin typeface="Calibri" panose="020F0502020204030204" pitchFamily="34" charset="0"/>
                          <a:ea typeface="+mn-ea"/>
                          <a:cs typeface="Arial" panose="020B0604020202020204" pitchFamily="34" charset="0"/>
                        </a:rPr>
                        <a:t>*</a:t>
                      </a:r>
                      <a:r>
                        <a:rPr kumimoji="0" lang="en-US" sz="1800" b="0" i="0" u="none" strike="noStrike" cap="none" normalizeH="0" baseline="0" noProof="0">
                          <a:ln>
                            <a:noFill/>
                          </a:ln>
                          <a:solidFill>
                            <a:prstClr val="black"/>
                          </a:solidFill>
                          <a:uLnTx/>
                          <a:uFillTx/>
                          <a:latin typeface="Calibri"/>
                          <a:ea typeface="+mn-ea"/>
                          <a:cs typeface="Arial" panose="020B0604020202020204" pitchFamily="34" charset="0"/>
                        </a:rPr>
                        <a:t> R-</a:t>
                      </a:r>
                      <a:r>
                        <a:rPr kumimoji="0" lang="en-US" sz="1800" b="0" i="0" u="none" strike="noStrike" cap="none" normalizeH="0" baseline="0" noProof="0">
                          <a:ln>
                            <a:noFill/>
                          </a:ln>
                          <a:solidFill>
                            <a:prstClr val="black"/>
                          </a:solidFill>
                          <a:uLnTx/>
                          <a:uFillTx/>
                          <a:latin typeface="Calibri" panose="020F0502020204030204" pitchFamily="34" charset="0"/>
                          <a:ea typeface="+mn-ea"/>
                          <a:cs typeface="Arial" panose="020B0604020202020204" pitchFamily="34" charset="0"/>
                        </a:rPr>
                        <a:t>*</a:t>
                      </a: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ctr" latinLnBrk="0" hangingPunct="1">
                        <a:lnSpc>
                          <a:spcPct val="100000"/>
                        </a:lnSpc>
                        <a:spcBef>
                          <a:spcPct val="0"/>
                        </a:spcBef>
                        <a:spcAft>
                          <a:spcPct val="0"/>
                        </a:spcAft>
                        <a:buClrTx/>
                        <a:buSzTx/>
                        <a:buFontTx/>
                        <a:buNone/>
                        <a:tabLst/>
                      </a:pPr>
                      <a:r>
                        <a:rPr kumimoji="0" lang="en-US" sz="1800" b="0" i="0" u="none" strike="noStrike" cap="none" normalizeH="0" baseline="0" noProof="0">
                          <a:ln>
                            <a:noFill/>
                          </a:ln>
                          <a:solidFill>
                            <a:prstClr val="black"/>
                          </a:solidFill>
                          <a:uLnTx/>
                          <a:uFillTx/>
                          <a:latin typeface="Calibri"/>
                          <a:ea typeface="+mn-ea"/>
                          <a:cs typeface="Arial" panose="020B0604020202020204" pitchFamily="34" charset="0"/>
                        </a:rPr>
                        <a:t>N-* I-</a:t>
                      </a:r>
                      <a:r>
                        <a:rPr kumimoji="0" lang="en-US" sz="1800" b="0" i="0" u="none" strike="noStrike" cap="none" normalizeH="0" baseline="0" noProof="0">
                          <a:ln>
                            <a:noFill/>
                          </a:ln>
                          <a:solidFill>
                            <a:prstClr val="black"/>
                          </a:solidFill>
                          <a:uLnTx/>
                          <a:uFillTx/>
                          <a:latin typeface="Calibri" panose="020F0502020204030204" pitchFamily="34" charset="0"/>
                          <a:ea typeface="+mn-ea"/>
                          <a:cs typeface="Arial" panose="020B0604020202020204" pitchFamily="34" charset="0"/>
                        </a:rPr>
                        <a:t>*</a:t>
                      </a:r>
                      <a:r>
                        <a:rPr kumimoji="0" lang="en-US" sz="1800" b="0" i="0" u="none" strike="noStrike" cap="none" normalizeH="0" baseline="0" noProof="0">
                          <a:ln>
                            <a:noFill/>
                          </a:ln>
                          <a:solidFill>
                            <a:prstClr val="black"/>
                          </a:solidFill>
                          <a:uLnTx/>
                          <a:uFillTx/>
                          <a:latin typeface="Calibri"/>
                          <a:ea typeface="+mn-ea"/>
                          <a:cs typeface="Arial" panose="020B0604020202020204" pitchFamily="34" charset="0"/>
                        </a:rPr>
                        <a:t> R-</a:t>
                      </a:r>
                      <a:r>
                        <a:rPr kumimoji="0" lang="en-US" sz="1800" b="0" i="0" u="none" strike="noStrike" cap="none" normalizeH="0" baseline="0" noProof="0">
                          <a:ln>
                            <a:noFill/>
                          </a:ln>
                          <a:solidFill>
                            <a:prstClr val="black"/>
                          </a:solidFill>
                          <a:uLnTx/>
                          <a:uFillTx/>
                          <a:latin typeface="Calibri" panose="020F0502020204030204" pitchFamily="34" charset="0"/>
                          <a:ea typeface="+mn-ea"/>
                          <a:cs typeface="Arial" panose="020B0604020202020204" pitchFamily="34" charset="0"/>
                        </a:rPr>
                        <a:t>*</a:t>
                      </a: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ctr" latinLnBrk="0" hangingPunct="1">
                        <a:lnSpc>
                          <a:spcPct val="100000"/>
                        </a:lnSpc>
                        <a:spcBef>
                          <a:spcPct val="0"/>
                        </a:spcBef>
                        <a:spcAft>
                          <a:spcPct val="0"/>
                        </a:spcAft>
                        <a:buClrTx/>
                        <a:buSzTx/>
                        <a:buFontTx/>
                        <a:buNone/>
                        <a:tabLst/>
                      </a:pPr>
                      <a:r>
                        <a:rPr kumimoji="0" lang="en-US" sz="1800" b="0" i="0" u="none" strike="noStrike" cap="none" normalizeH="0" baseline="0" noProof="0">
                          <a:ln>
                            <a:noFill/>
                          </a:ln>
                          <a:solidFill>
                            <a:prstClr val="black"/>
                          </a:solidFill>
                          <a:uLnTx/>
                          <a:uFillTx/>
                          <a:latin typeface="Calibri"/>
                          <a:ea typeface="+mn-ea"/>
                          <a:cs typeface="Arial" panose="020B0604020202020204" pitchFamily="34" charset="0"/>
                        </a:rPr>
                        <a:t>N-* I-</a:t>
                      </a:r>
                      <a:r>
                        <a:rPr kumimoji="0" lang="en-US" sz="1800" b="0" i="0" u="none" strike="noStrike" cap="none" normalizeH="0" baseline="0" noProof="0">
                          <a:ln>
                            <a:noFill/>
                          </a:ln>
                          <a:solidFill>
                            <a:prstClr val="black"/>
                          </a:solidFill>
                          <a:uLnTx/>
                          <a:uFillTx/>
                          <a:latin typeface="Calibri" panose="020F0502020204030204" pitchFamily="34" charset="0"/>
                          <a:ea typeface="+mn-ea"/>
                          <a:cs typeface="Arial" panose="020B0604020202020204" pitchFamily="34" charset="0"/>
                        </a:rPr>
                        <a:t>*</a:t>
                      </a:r>
                      <a:r>
                        <a:rPr kumimoji="0" lang="en-US" sz="1800" b="0" i="0" u="none" strike="noStrike" cap="none" normalizeH="0" baseline="0" noProof="0">
                          <a:ln>
                            <a:noFill/>
                          </a:ln>
                          <a:solidFill>
                            <a:prstClr val="black"/>
                          </a:solidFill>
                          <a:uLnTx/>
                          <a:uFillTx/>
                          <a:latin typeface="Calibri"/>
                          <a:ea typeface="+mn-ea"/>
                          <a:cs typeface="Arial" panose="020B0604020202020204" pitchFamily="34" charset="0"/>
                        </a:rPr>
                        <a:t> R-</a:t>
                      </a:r>
                      <a:r>
                        <a:rPr kumimoji="0" lang="en-US" sz="1800" b="0" i="0" u="none" strike="noStrike" cap="none" normalizeH="0" baseline="0" noProof="0">
                          <a:ln>
                            <a:noFill/>
                          </a:ln>
                          <a:solidFill>
                            <a:prstClr val="black"/>
                          </a:solidFill>
                          <a:uLnTx/>
                          <a:uFillTx/>
                          <a:latin typeface="Calibri" panose="020F0502020204030204" pitchFamily="34" charset="0"/>
                          <a:ea typeface="+mn-ea"/>
                          <a:cs typeface="Arial" panose="020B0604020202020204" pitchFamily="34" charset="0"/>
                        </a:rPr>
                        <a:t>*</a:t>
                      </a: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ctr" latinLnBrk="0" hangingPunct="1">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rgbClr val="000000"/>
                        </a:solidFill>
                        <a:effectLst/>
                        <a:latin typeface="+mn-lt"/>
                        <a:cs typeface="Arial" panose="020B0604020202020204" pitchFamily="34" charset="0"/>
                      </a:endParaRP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11773803"/>
                  </a:ext>
                </a:extLst>
              </a:tr>
            </a:tbl>
          </a:graphicData>
        </a:graphic>
      </p:graphicFrame>
    </p:spTree>
    <p:extLst>
      <p:ext uri="{BB962C8B-B14F-4D97-AF65-F5344CB8AC3E}">
        <p14:creationId xmlns:p14="http://schemas.microsoft.com/office/powerpoint/2010/main" val="3879212540"/>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4A65DDC9-3D0A-4EB3-A494-F61E33CE6607}"/>
              </a:ext>
            </a:extLst>
          </p:cNvPr>
          <p:cNvGraphicFramePr>
            <a:graphicFrameLocks noGrp="1"/>
          </p:cNvGraphicFramePr>
          <p:nvPr>
            <p:extLst>
              <p:ext uri="{D42A27DB-BD31-4B8C-83A1-F6EECF244321}">
                <p14:modId xmlns:p14="http://schemas.microsoft.com/office/powerpoint/2010/main" val="3364381564"/>
              </p:ext>
            </p:extLst>
          </p:nvPr>
        </p:nvGraphicFramePr>
        <p:xfrm>
          <a:off x="0" y="-381000"/>
          <a:ext cx="9143999" cy="7248452"/>
        </p:xfrm>
        <a:graphic>
          <a:graphicData uri="http://schemas.openxmlformats.org/drawingml/2006/table">
            <a:tbl>
              <a:tblPr rtl="1"/>
              <a:tblGrid>
                <a:gridCol w="481264">
                  <a:extLst>
                    <a:ext uri="{9D8B030D-6E8A-4147-A177-3AD203B41FA5}">
                      <a16:colId xmlns:a16="http://schemas.microsoft.com/office/drawing/2014/main" val="199646616"/>
                    </a:ext>
                  </a:extLst>
                </a:gridCol>
                <a:gridCol w="577516">
                  <a:extLst>
                    <a:ext uri="{9D8B030D-6E8A-4147-A177-3AD203B41FA5}">
                      <a16:colId xmlns:a16="http://schemas.microsoft.com/office/drawing/2014/main" val="1529404300"/>
                    </a:ext>
                  </a:extLst>
                </a:gridCol>
                <a:gridCol w="673769">
                  <a:extLst>
                    <a:ext uri="{9D8B030D-6E8A-4147-A177-3AD203B41FA5}">
                      <a16:colId xmlns:a16="http://schemas.microsoft.com/office/drawing/2014/main" val="3407724497"/>
                    </a:ext>
                  </a:extLst>
                </a:gridCol>
                <a:gridCol w="577516">
                  <a:extLst>
                    <a:ext uri="{9D8B030D-6E8A-4147-A177-3AD203B41FA5}">
                      <a16:colId xmlns:a16="http://schemas.microsoft.com/office/drawing/2014/main" val="4211629512"/>
                    </a:ext>
                  </a:extLst>
                </a:gridCol>
                <a:gridCol w="577516">
                  <a:extLst>
                    <a:ext uri="{9D8B030D-6E8A-4147-A177-3AD203B41FA5}">
                      <a16:colId xmlns:a16="http://schemas.microsoft.com/office/drawing/2014/main" val="407192747"/>
                    </a:ext>
                  </a:extLst>
                </a:gridCol>
                <a:gridCol w="577516">
                  <a:extLst>
                    <a:ext uri="{9D8B030D-6E8A-4147-A177-3AD203B41FA5}">
                      <a16:colId xmlns:a16="http://schemas.microsoft.com/office/drawing/2014/main" val="230766520"/>
                    </a:ext>
                  </a:extLst>
                </a:gridCol>
                <a:gridCol w="577516">
                  <a:extLst>
                    <a:ext uri="{9D8B030D-6E8A-4147-A177-3AD203B41FA5}">
                      <a16:colId xmlns:a16="http://schemas.microsoft.com/office/drawing/2014/main" val="227063351"/>
                    </a:ext>
                  </a:extLst>
                </a:gridCol>
                <a:gridCol w="577516">
                  <a:extLst>
                    <a:ext uri="{9D8B030D-6E8A-4147-A177-3AD203B41FA5}">
                      <a16:colId xmlns:a16="http://schemas.microsoft.com/office/drawing/2014/main" val="813119948"/>
                    </a:ext>
                  </a:extLst>
                </a:gridCol>
                <a:gridCol w="577516">
                  <a:extLst>
                    <a:ext uri="{9D8B030D-6E8A-4147-A177-3AD203B41FA5}">
                      <a16:colId xmlns:a16="http://schemas.microsoft.com/office/drawing/2014/main" val="3986828296"/>
                    </a:ext>
                  </a:extLst>
                </a:gridCol>
                <a:gridCol w="577516">
                  <a:extLst>
                    <a:ext uri="{9D8B030D-6E8A-4147-A177-3AD203B41FA5}">
                      <a16:colId xmlns:a16="http://schemas.microsoft.com/office/drawing/2014/main" val="3004542033"/>
                    </a:ext>
                  </a:extLst>
                </a:gridCol>
                <a:gridCol w="3368838">
                  <a:extLst>
                    <a:ext uri="{9D8B030D-6E8A-4147-A177-3AD203B41FA5}">
                      <a16:colId xmlns:a16="http://schemas.microsoft.com/office/drawing/2014/main" val="4055306481"/>
                    </a:ext>
                  </a:extLst>
                </a:gridCol>
              </a:tblGrid>
              <a:tr h="820360">
                <a:tc>
                  <a:txBody>
                    <a:bodyPr/>
                    <a:lstStyle/>
                    <a:p>
                      <a:pPr rtl="1" fontAlgn="b"/>
                      <a:r>
                        <a:rPr lang="ar-EG" sz="1200" b="1"/>
                        <a:t>اتفقنا</a:t>
                      </a:r>
                    </a:p>
                  </a:txBody>
                  <a:tcPr marL="12049" marR="12049" marT="8033" marB="803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rtl="1" fontAlgn="b"/>
                      <a:r>
                        <a:rPr lang="ar-EG" sz="1200" b="1"/>
                        <a:t>% </a:t>
                      </a:r>
                      <a:r>
                        <a:rPr lang="en-US" sz="1200" b="1"/>
                        <a:t>ITS</a:t>
                      </a:r>
                      <a:r>
                        <a:rPr lang="ar-EG" sz="1200" b="1"/>
                        <a:t> الإبداعية</a:t>
                      </a:r>
                    </a:p>
                  </a:txBody>
                  <a:tcPr marL="12049" marR="12049" marT="8033" marB="803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rtl="1" fontAlgn="b"/>
                      <a:r>
                        <a:rPr lang="ar-EG" sz="1200" b="1"/>
                        <a:t>% </a:t>
                      </a:r>
                      <a:r>
                        <a:rPr lang="en-US" sz="1200" b="1"/>
                        <a:t>NCG</a:t>
                      </a:r>
                      <a:r>
                        <a:rPr lang="ar-EG" sz="1200" b="1"/>
                        <a:t> الإبداعية</a:t>
                      </a:r>
                    </a:p>
                  </a:txBody>
                  <a:tcPr marL="12049" marR="12049" marT="8033" marB="803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rtl="1" fontAlgn="b"/>
                      <a:r>
                        <a:rPr lang="ar-EG" sz="1200" b="1"/>
                        <a:t>% </a:t>
                      </a:r>
                      <a:r>
                        <a:rPr lang="en-US" sz="1200" b="1"/>
                        <a:t>RLS</a:t>
                      </a:r>
                      <a:r>
                        <a:rPr lang="ar-EG" sz="1200" b="1"/>
                        <a:t> الإبداعية</a:t>
                      </a:r>
                    </a:p>
                  </a:txBody>
                  <a:tcPr marL="12049" marR="12049" marT="8033" marB="803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rtl="1" fontAlgn="b"/>
                      <a:r>
                        <a:rPr lang="ar-EG" sz="1200" b="1"/>
                        <a:t>% تمويل </a:t>
                      </a:r>
                      <a:r>
                        <a:rPr lang="en-US" sz="1200" b="1"/>
                        <a:t>ITS</a:t>
                      </a:r>
                    </a:p>
                  </a:txBody>
                  <a:tcPr marL="12049" marR="12049" marT="8033" marB="803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rtl="1" fontAlgn="b"/>
                      <a:r>
                        <a:rPr lang="ar-EG" sz="1200" b="1"/>
                        <a:t>% تمويل </a:t>
                      </a:r>
                      <a:r>
                        <a:rPr lang="en-US" sz="1200" b="1"/>
                        <a:t>NCG</a:t>
                      </a:r>
                    </a:p>
                  </a:txBody>
                  <a:tcPr marL="12049" marR="12049" marT="8033" marB="803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rtl="1" fontAlgn="b"/>
                      <a:r>
                        <a:rPr lang="ar-EG" sz="1200" b="1"/>
                        <a:t>% تمويل </a:t>
                      </a:r>
                      <a:r>
                        <a:rPr lang="en-US" sz="1200" b="1"/>
                        <a:t>RLS</a:t>
                      </a:r>
                    </a:p>
                  </a:txBody>
                  <a:tcPr marL="12049" marR="12049" marT="8033" marB="803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rtl="1" fontAlgn="b"/>
                      <a:r>
                        <a:rPr lang="ar-EG" sz="1200" b="1"/>
                        <a:t>% أرباح </a:t>
                      </a:r>
                      <a:r>
                        <a:rPr lang="en-US" sz="1200" b="1"/>
                        <a:t>ITS</a:t>
                      </a:r>
                    </a:p>
                  </a:txBody>
                  <a:tcPr marL="12049" marR="12049" marT="8033" marB="803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rtl="1" fontAlgn="b"/>
                      <a:r>
                        <a:rPr lang="ar-EG" sz="1200" b="1"/>
                        <a:t>% أرباح </a:t>
                      </a:r>
                      <a:r>
                        <a:rPr lang="en-US" sz="1200" b="1"/>
                        <a:t>NCG</a:t>
                      </a:r>
                    </a:p>
                  </a:txBody>
                  <a:tcPr marL="12049" marR="12049" marT="8033" marB="803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rtl="1" fontAlgn="b"/>
                      <a:r>
                        <a:rPr lang="ar-EG" sz="1200" b="1"/>
                        <a:t>% أرباح </a:t>
                      </a:r>
                      <a:r>
                        <a:rPr lang="en-US" sz="1200" b="1"/>
                        <a:t>RLS</a:t>
                      </a:r>
                    </a:p>
                  </a:txBody>
                  <a:tcPr marL="12049" marR="12049" marT="8033" marB="803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rtl="1" fontAlgn="b"/>
                      <a:r>
                        <a:rPr lang="ar-EG" sz="1200" b="1"/>
                        <a:t>جوانب أخرى من الصفقة</a:t>
                      </a:r>
                    </a:p>
                  </a:txBody>
                  <a:tcPr marL="12049" marR="12049" marT="8033" marB="8033"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extLst>
                  <a:ext uri="{0D108BD9-81ED-4DB2-BD59-A6C34878D82A}">
                    <a16:rowId xmlns:a16="http://schemas.microsoft.com/office/drawing/2014/main" val="3664396769"/>
                  </a:ext>
                </a:extLst>
              </a:tr>
              <a:tr h="384558">
                <a:tc>
                  <a:txBody>
                    <a:bodyPr/>
                    <a:lstStyle/>
                    <a:p>
                      <a:pPr rtl="1" fontAlgn="b"/>
                      <a:r>
                        <a:rPr lang="ar-EG" sz="1200"/>
                        <a:t>نعم</a:t>
                      </a:r>
                    </a:p>
                  </a:txBody>
                  <a:tcPr marL="12049" marR="12049" marT="8033" marB="803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algn="r" rtl="1" fontAlgn="b"/>
                      <a:r>
                        <a:rPr lang="ar-EG" sz="1200"/>
                        <a:t>0%</a:t>
                      </a:r>
                    </a:p>
                  </a:txBody>
                  <a:tcPr marL="12049" marR="12049" marT="8033" marB="803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algn="r" rtl="1" fontAlgn="b"/>
                      <a:r>
                        <a:rPr lang="ar-EG" sz="1200"/>
                        <a:t>50%</a:t>
                      </a:r>
                    </a:p>
                  </a:txBody>
                  <a:tcPr marL="12049" marR="12049" marT="8033" marB="803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algn="r" rtl="1" fontAlgn="b"/>
                      <a:r>
                        <a:rPr lang="ar-EG" sz="1200"/>
                        <a:t>45%</a:t>
                      </a:r>
                    </a:p>
                  </a:txBody>
                  <a:tcPr marL="12049" marR="12049" marT="8033" marB="803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algn="r" rtl="1" fontAlgn="b"/>
                      <a:r>
                        <a:rPr lang="ar-EG" sz="1200"/>
                        <a:t>0%</a:t>
                      </a:r>
                    </a:p>
                  </a:txBody>
                  <a:tcPr marL="12049" marR="12049" marT="8033" marB="803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algn="r" rtl="1" fontAlgn="b"/>
                      <a:r>
                        <a:rPr lang="ar-EG" sz="1200"/>
                        <a:t>50%</a:t>
                      </a:r>
                    </a:p>
                  </a:txBody>
                  <a:tcPr marL="12049" marR="12049" marT="8033" marB="803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algn="r" rtl="1" fontAlgn="b"/>
                      <a:r>
                        <a:rPr lang="ar-EG" sz="1200"/>
                        <a:t>50%</a:t>
                      </a:r>
                    </a:p>
                  </a:txBody>
                  <a:tcPr marL="12049" marR="12049" marT="8033" marB="803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algn="r" rtl="1" fontAlgn="b"/>
                      <a:r>
                        <a:rPr lang="ar-EG" sz="1200"/>
                        <a:t>42.50%</a:t>
                      </a:r>
                    </a:p>
                  </a:txBody>
                  <a:tcPr marL="12049" marR="12049" marT="8033" marB="803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algn="r" rtl="1" fontAlgn="b"/>
                      <a:r>
                        <a:rPr lang="ar-EG" sz="1200"/>
                        <a:t>50.00%</a:t>
                      </a:r>
                    </a:p>
                  </a:txBody>
                  <a:tcPr marL="12049" marR="12049" marT="8033" marB="803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algn="r" rtl="1" fontAlgn="b"/>
                      <a:r>
                        <a:rPr lang="ar-EG" sz="1200"/>
                        <a:t>7.50%</a:t>
                      </a:r>
                    </a:p>
                  </a:txBody>
                  <a:tcPr marL="12049" marR="12049" marT="8033" marB="803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rtl="1" fontAlgn="b"/>
                      <a:r>
                        <a:rPr lang="ar-EG" sz="1200"/>
                        <a:t>تكملة إضافية واحدة.</a:t>
                      </a:r>
                    </a:p>
                  </a:txBody>
                  <a:tcPr marL="12049" marR="12049" marT="8033" marB="8033"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extLst>
                  <a:ext uri="{0D108BD9-81ED-4DB2-BD59-A6C34878D82A}">
                    <a16:rowId xmlns:a16="http://schemas.microsoft.com/office/drawing/2014/main" val="3600632156"/>
                  </a:ext>
                </a:extLst>
              </a:tr>
              <a:tr h="204165">
                <a:tc>
                  <a:txBody>
                    <a:bodyPr/>
                    <a:lstStyle/>
                    <a:p>
                      <a:pPr rtl="1" fontAlgn="b"/>
                      <a:r>
                        <a:rPr lang="ar-EG" sz="1200"/>
                        <a:t>نعم</a:t>
                      </a:r>
                    </a:p>
                  </a:txBody>
                  <a:tcPr marL="12049" marR="12049" marT="8033" marB="803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algn="r" rtl="1" fontAlgn="b"/>
                      <a:r>
                        <a:rPr lang="ar-EG" sz="1200"/>
                        <a:t>0%</a:t>
                      </a:r>
                    </a:p>
                  </a:txBody>
                  <a:tcPr marL="12049" marR="12049" marT="8033" marB="803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algn="r" rtl="1" fontAlgn="b"/>
                      <a:r>
                        <a:rPr lang="ar-EG" sz="1200"/>
                        <a:t>50%</a:t>
                      </a:r>
                    </a:p>
                  </a:txBody>
                  <a:tcPr marL="12049" marR="12049" marT="8033" marB="803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algn="r" rtl="1" fontAlgn="b"/>
                      <a:r>
                        <a:rPr lang="ar-EG" sz="1200"/>
                        <a:t>50%</a:t>
                      </a:r>
                    </a:p>
                  </a:txBody>
                  <a:tcPr marL="12049" marR="12049" marT="8033" marB="803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algn="r" rtl="1" fontAlgn="b"/>
                      <a:r>
                        <a:rPr lang="ar-EG" sz="1200"/>
                        <a:t>0%</a:t>
                      </a:r>
                    </a:p>
                  </a:txBody>
                  <a:tcPr marL="12049" marR="12049" marT="8033" marB="803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algn="r" rtl="1" fontAlgn="b"/>
                      <a:r>
                        <a:rPr lang="ar-EG" sz="1200"/>
                        <a:t>50%</a:t>
                      </a:r>
                    </a:p>
                  </a:txBody>
                  <a:tcPr marL="12049" marR="12049" marT="8033" marB="803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algn="r" rtl="1" fontAlgn="b"/>
                      <a:r>
                        <a:rPr lang="ar-EG" sz="1200"/>
                        <a:t>50%</a:t>
                      </a:r>
                    </a:p>
                  </a:txBody>
                  <a:tcPr marL="12049" marR="12049" marT="8033" marB="803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algn="r" rtl="1" fontAlgn="b"/>
                      <a:r>
                        <a:rPr lang="ar-EG" sz="1200"/>
                        <a:t>0%</a:t>
                      </a:r>
                    </a:p>
                  </a:txBody>
                  <a:tcPr marL="12049" marR="12049" marT="8033" marB="803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algn="r" rtl="1" fontAlgn="b"/>
                      <a:r>
                        <a:rPr lang="ar-EG" sz="1200"/>
                        <a:t>70%</a:t>
                      </a:r>
                    </a:p>
                  </a:txBody>
                  <a:tcPr marL="12049" marR="12049" marT="8033" marB="803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algn="r" rtl="1" fontAlgn="b"/>
                      <a:r>
                        <a:rPr lang="ar-EG" sz="1200"/>
                        <a:t>30%</a:t>
                      </a:r>
                    </a:p>
                  </a:txBody>
                  <a:tcPr marL="12049" marR="12049" marT="8033" marB="803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rtl="1" fontAlgn="b"/>
                      <a:r>
                        <a:rPr lang="en-US" sz="1200">
                          <a:solidFill>
                            <a:srgbClr val="FF0000"/>
                          </a:solidFill>
                        </a:rPr>
                        <a:t>NCG</a:t>
                      </a:r>
                      <a:r>
                        <a:rPr lang="ar-EG" sz="1200">
                          <a:solidFill>
                            <a:srgbClr val="FF0000"/>
                          </a:solidFill>
                        </a:rPr>
                        <a:t> تمنح 100 مليون دولار لشركة </a:t>
                      </a:r>
                      <a:r>
                        <a:rPr lang="en-US" sz="1200">
                          <a:solidFill>
                            <a:srgbClr val="FF0000"/>
                          </a:solidFill>
                        </a:rPr>
                        <a:t>ITS</a:t>
                      </a:r>
                    </a:p>
                  </a:txBody>
                  <a:tcPr marL="12049" marR="12049" marT="8033" marB="8033"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D02F9C"/>
                      </a:solidFill>
                      <a:prstDash val="solid"/>
                      <a:round/>
                      <a:headEnd type="none" w="med" len="med"/>
                      <a:tailEnd type="none" w="med" len="med"/>
                    </a:lnB>
                    <a:solidFill>
                      <a:srgbClr val="FFF2CC"/>
                    </a:solidFill>
                  </a:tcPr>
                </a:tc>
                <a:extLst>
                  <a:ext uri="{0D108BD9-81ED-4DB2-BD59-A6C34878D82A}">
                    <a16:rowId xmlns:a16="http://schemas.microsoft.com/office/drawing/2014/main" val="3105162682"/>
                  </a:ext>
                </a:extLst>
              </a:tr>
              <a:tr h="564952">
                <a:tc>
                  <a:txBody>
                    <a:bodyPr/>
                    <a:lstStyle/>
                    <a:p>
                      <a:pPr rtl="1" fontAlgn="b"/>
                      <a:r>
                        <a:rPr lang="ar-EG" sz="1200"/>
                        <a:t>نعم</a:t>
                      </a:r>
                    </a:p>
                  </a:txBody>
                  <a:tcPr marL="12049" marR="12049" marT="8033" marB="803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algn="r" rtl="1" fontAlgn="b"/>
                      <a:r>
                        <a:rPr lang="ar-EG" sz="1200"/>
                        <a:t>0%</a:t>
                      </a:r>
                    </a:p>
                  </a:txBody>
                  <a:tcPr marL="12049" marR="12049" marT="8033" marB="803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algn="r" rtl="1" fontAlgn="b"/>
                      <a:r>
                        <a:rPr lang="ar-EG" sz="1200"/>
                        <a:t>0%</a:t>
                      </a:r>
                    </a:p>
                  </a:txBody>
                  <a:tcPr marL="12049" marR="12049" marT="8033" marB="803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algn="r" rtl="1" fontAlgn="b"/>
                      <a:r>
                        <a:rPr lang="ar-EG" sz="1200"/>
                        <a:t>100%</a:t>
                      </a:r>
                    </a:p>
                  </a:txBody>
                  <a:tcPr marL="12049" marR="12049" marT="8033" marB="803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algn="r" rtl="1" fontAlgn="b"/>
                      <a:r>
                        <a:rPr lang="ar-EG" sz="1200"/>
                        <a:t>0%</a:t>
                      </a:r>
                    </a:p>
                  </a:txBody>
                  <a:tcPr marL="12049" marR="12049" marT="8033" marB="803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algn="r" rtl="1" fontAlgn="b"/>
                      <a:r>
                        <a:rPr lang="ar-EG" sz="1200"/>
                        <a:t>0%</a:t>
                      </a:r>
                    </a:p>
                  </a:txBody>
                  <a:tcPr marL="12049" marR="12049" marT="8033" marB="803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algn="r" rtl="1" fontAlgn="b"/>
                      <a:r>
                        <a:rPr lang="ar-EG" sz="1200"/>
                        <a:t>100%</a:t>
                      </a:r>
                    </a:p>
                  </a:txBody>
                  <a:tcPr marL="12049" marR="12049" marT="8033" marB="803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algn="r" rtl="1" fontAlgn="b"/>
                      <a:r>
                        <a:rPr lang="ar-EG" sz="1200"/>
                        <a:t>30%</a:t>
                      </a:r>
                    </a:p>
                  </a:txBody>
                  <a:tcPr marL="12049" marR="12049" marT="8033" marB="803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algn="r" rtl="1" fontAlgn="b"/>
                      <a:r>
                        <a:rPr lang="ar-EG" sz="1200"/>
                        <a:t>0%</a:t>
                      </a:r>
                    </a:p>
                  </a:txBody>
                  <a:tcPr marL="12049" marR="12049" marT="8033" marB="803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algn="r" rtl="1" fontAlgn="b"/>
                      <a:r>
                        <a:rPr lang="ar-EG" sz="1200"/>
                        <a:t>70%</a:t>
                      </a:r>
                    </a:p>
                  </a:txBody>
                  <a:tcPr marL="12049" marR="12049" marT="8033" marB="8033" anchor="b">
                    <a:lnL w="9525" cap="flat" cmpd="sng" algn="ctr">
                      <a:solidFill>
                        <a:srgbClr val="CCCCCC"/>
                      </a:solidFill>
                      <a:prstDash val="solid"/>
                      <a:round/>
                      <a:headEnd type="none" w="med" len="med"/>
                      <a:tailEnd type="none" w="med" len="med"/>
                    </a:lnL>
                    <a:lnR w="9525" cap="flat" cmpd="sng" algn="ctr">
                      <a:solidFill>
                        <a:srgbClr val="D02F9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rtl="1" fontAlgn="b"/>
                      <a:r>
                        <a:rPr lang="ar-EG" sz="1200"/>
                        <a:t>تتفق </a:t>
                      </a:r>
                      <a:r>
                        <a:rPr lang="en-US" sz="1200"/>
                        <a:t>ITS</a:t>
                      </a:r>
                      <a:r>
                        <a:rPr lang="ar-EG" sz="1200"/>
                        <a:t>، و</a:t>
                      </a:r>
                      <a:r>
                        <a:rPr lang="en-US" sz="1200"/>
                        <a:t>RLS</a:t>
                      </a:r>
                      <a:r>
                        <a:rPr lang="ar-EG" sz="1200"/>
                        <a:t>، وتستبعدان </a:t>
                      </a:r>
                      <a:r>
                        <a:rPr lang="en-US" sz="1200"/>
                        <a:t>NCG</a:t>
                      </a:r>
                      <a:r>
                        <a:rPr lang="ar-EG" sz="1200"/>
                        <a:t> من المشروع.</a:t>
                      </a:r>
                      <a:r>
                        <a:rPr lang="en-US" sz="1200"/>
                        <a:t> </a:t>
                      </a:r>
                      <a:r>
                        <a:rPr lang="ar-EG" sz="1200"/>
                        <a:t>صفقة بقيمة 10 ملايين دولار مقدمًا و30% من الأرباح، وكل من</a:t>
                      </a:r>
                      <a:r>
                        <a:rPr lang="ar-EG" sz="1200">
                          <a:solidFill>
                            <a:srgbClr val="FF0000"/>
                          </a:solidFill>
                        </a:rPr>
                        <a:t> </a:t>
                      </a:r>
                      <a:r>
                        <a:rPr lang="en-US" sz="1200">
                          <a:solidFill>
                            <a:srgbClr val="FF0000"/>
                          </a:solidFill>
                        </a:rPr>
                        <a:t>RLS</a:t>
                      </a:r>
                      <a:r>
                        <a:rPr lang="ar-EG" sz="1200">
                          <a:solidFill>
                            <a:srgbClr val="FF0000"/>
                          </a:solidFill>
                        </a:rPr>
                        <a:t> و</a:t>
                      </a:r>
                      <a:r>
                        <a:rPr lang="en-US" sz="1200">
                          <a:solidFill>
                            <a:srgbClr val="FF0000"/>
                          </a:solidFill>
                        </a:rPr>
                        <a:t>ITS</a:t>
                      </a:r>
                      <a:r>
                        <a:rPr lang="ar-EG" sz="1200">
                          <a:solidFill>
                            <a:srgbClr val="FF0000"/>
                          </a:solidFill>
                        </a:rPr>
                        <a:t> يتفقان على حل النزاعات السابقة</a:t>
                      </a:r>
                      <a:r>
                        <a:rPr lang="ar-EG" sz="1200"/>
                        <a:t>.</a:t>
                      </a:r>
                    </a:p>
                  </a:txBody>
                  <a:tcPr marL="12049" marR="12049" marT="8033" marB="8033" anchor="b">
                    <a:lnL w="9525" cap="flat" cmpd="sng" algn="ctr">
                      <a:solidFill>
                        <a:srgbClr val="D02F9C"/>
                      </a:solidFill>
                      <a:prstDash val="solid"/>
                      <a:round/>
                      <a:headEnd type="none" w="med" len="med"/>
                      <a:tailEnd type="none" w="med" len="med"/>
                    </a:lnL>
                    <a:lnR w="9525" cap="flat" cmpd="sng" algn="ctr">
                      <a:solidFill>
                        <a:srgbClr val="D02F9C"/>
                      </a:solidFill>
                      <a:prstDash val="solid"/>
                      <a:round/>
                      <a:headEnd type="none" w="med" len="med"/>
                      <a:tailEnd type="none" w="med" len="med"/>
                    </a:lnR>
                    <a:lnT w="9525" cap="flat" cmpd="sng" algn="ctr">
                      <a:solidFill>
                        <a:srgbClr val="D02F9C"/>
                      </a:solidFill>
                      <a:prstDash val="solid"/>
                      <a:round/>
                      <a:headEnd type="none" w="med" len="med"/>
                      <a:tailEnd type="none" w="med" len="med"/>
                    </a:lnT>
                    <a:lnB w="9525" cap="flat" cmpd="sng" algn="ctr">
                      <a:solidFill>
                        <a:srgbClr val="50329C"/>
                      </a:solidFill>
                      <a:prstDash val="solid"/>
                      <a:round/>
                      <a:headEnd type="none" w="med" len="med"/>
                      <a:tailEnd type="none" w="med" len="med"/>
                    </a:lnB>
                    <a:solidFill>
                      <a:srgbClr val="FFF2CC"/>
                    </a:solidFill>
                  </a:tcPr>
                </a:tc>
                <a:extLst>
                  <a:ext uri="{0D108BD9-81ED-4DB2-BD59-A6C34878D82A}">
                    <a16:rowId xmlns:a16="http://schemas.microsoft.com/office/drawing/2014/main" val="1850142395"/>
                  </a:ext>
                </a:extLst>
              </a:tr>
              <a:tr h="925740">
                <a:tc>
                  <a:txBody>
                    <a:bodyPr/>
                    <a:lstStyle/>
                    <a:p>
                      <a:pPr rtl="1" fontAlgn="b"/>
                      <a:r>
                        <a:rPr lang="ar-EG" sz="1200"/>
                        <a:t>نعم</a:t>
                      </a:r>
                    </a:p>
                  </a:txBody>
                  <a:tcPr marL="12049" marR="12049" marT="8033" marB="803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algn="r" rtl="1" fontAlgn="b"/>
                      <a:r>
                        <a:rPr lang="ar-EG" sz="1200"/>
                        <a:t>0</a:t>
                      </a:r>
                    </a:p>
                  </a:txBody>
                  <a:tcPr marL="12049" marR="12049" marT="8033" marB="803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algn="r" rtl="1" fontAlgn="b"/>
                      <a:r>
                        <a:rPr lang="ar-EG" sz="1200"/>
                        <a:t>55</a:t>
                      </a:r>
                    </a:p>
                  </a:txBody>
                  <a:tcPr marL="12049" marR="12049" marT="8033" marB="803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algn="r" rtl="1" fontAlgn="b"/>
                      <a:r>
                        <a:rPr lang="ar-EG" sz="1200"/>
                        <a:t>45</a:t>
                      </a:r>
                    </a:p>
                  </a:txBody>
                  <a:tcPr marL="12049" marR="12049" marT="8033" marB="803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algn="r" rtl="1" fontAlgn="b"/>
                      <a:r>
                        <a:rPr lang="ar-EG" sz="1200"/>
                        <a:t>33.3</a:t>
                      </a:r>
                    </a:p>
                  </a:txBody>
                  <a:tcPr marL="12049" marR="12049" marT="8033" marB="803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algn="r" rtl="1" fontAlgn="b"/>
                      <a:r>
                        <a:rPr lang="ar-EG" sz="1200"/>
                        <a:t>33.3</a:t>
                      </a:r>
                    </a:p>
                  </a:txBody>
                  <a:tcPr marL="12049" marR="12049" marT="8033" marB="803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algn="r" rtl="1" fontAlgn="b"/>
                      <a:r>
                        <a:rPr lang="ar-EG" sz="1200"/>
                        <a:t>33.3</a:t>
                      </a:r>
                    </a:p>
                  </a:txBody>
                  <a:tcPr marL="12049" marR="12049" marT="8033" marB="803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algn="r" rtl="1" fontAlgn="b"/>
                      <a:r>
                        <a:rPr lang="ar-EG" sz="1200"/>
                        <a:t>33.3</a:t>
                      </a:r>
                    </a:p>
                  </a:txBody>
                  <a:tcPr marL="12049" marR="12049" marT="8033" marB="803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algn="r" rtl="1" fontAlgn="b"/>
                      <a:r>
                        <a:rPr lang="ar-EG" sz="1200"/>
                        <a:t>33.3</a:t>
                      </a:r>
                    </a:p>
                  </a:txBody>
                  <a:tcPr marL="12049" marR="12049" marT="8033" marB="803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algn="r" rtl="1" fontAlgn="b"/>
                      <a:r>
                        <a:rPr lang="ar-EG" sz="1200"/>
                        <a:t>33.3</a:t>
                      </a:r>
                    </a:p>
                  </a:txBody>
                  <a:tcPr marL="12049" marR="12049" marT="8033" marB="8033" anchor="b">
                    <a:lnL w="9525" cap="flat" cmpd="sng" algn="ctr">
                      <a:solidFill>
                        <a:srgbClr val="CCCCCC"/>
                      </a:solidFill>
                      <a:prstDash val="solid"/>
                      <a:round/>
                      <a:headEnd type="none" w="med" len="med"/>
                      <a:tailEnd type="none" w="med" len="med"/>
                    </a:lnL>
                    <a:lnR w="9525" cap="flat" cmpd="sng" algn="ctr">
                      <a:solidFill>
                        <a:srgbClr val="50329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rtl="1" fontAlgn="b"/>
                      <a:r>
                        <a:rPr lang="ar-EG" sz="1200"/>
                        <a:t>الفيلم الثاني (السيطرة الإبداعية </a:t>
                      </a:r>
                      <a:r>
                        <a:rPr lang="en-US" sz="1200"/>
                        <a:t>NCG 80%</a:t>
                      </a:r>
                      <a:r>
                        <a:rPr lang="ar-EG" sz="1200"/>
                        <a:t>؛ </a:t>
                      </a:r>
                      <a:r>
                        <a:rPr lang="en-US" sz="1200"/>
                        <a:t>RLS 20%</a:t>
                      </a:r>
                      <a:r>
                        <a:rPr lang="ar-EG" sz="1200"/>
                        <a:t>؛ وحصة الأرباح هي نفسها بين 3 أطراف)، الفيلم الثالث (السيطرة الإبداعية </a:t>
                      </a:r>
                      <a:r>
                        <a:rPr lang="en-US" sz="1200"/>
                        <a:t>NCG 100%</a:t>
                      </a:r>
                      <a:r>
                        <a:rPr lang="ar-EG" sz="1200"/>
                        <a:t>؛ وحصة الأرباح هي نفسها)، القصص الجانبية (السيطرة الإبداعية </a:t>
                      </a:r>
                      <a:r>
                        <a:rPr lang="en-US" sz="1200"/>
                        <a:t>NCG 100%</a:t>
                      </a:r>
                      <a:r>
                        <a:rPr lang="ar-EG" sz="1200"/>
                        <a:t>؛ وحصة الأرباح هي نفسها بين 3 أطراف)</a:t>
                      </a:r>
                    </a:p>
                  </a:txBody>
                  <a:tcPr marL="12049" marR="12049" marT="8033" marB="8033" anchor="b">
                    <a:lnL w="9525" cap="flat" cmpd="sng" algn="ctr">
                      <a:solidFill>
                        <a:srgbClr val="50329C"/>
                      </a:solidFill>
                      <a:prstDash val="solid"/>
                      <a:round/>
                      <a:headEnd type="none" w="med" len="med"/>
                      <a:tailEnd type="none" w="med" len="med"/>
                    </a:lnL>
                    <a:lnR w="9525" cap="flat" cmpd="sng" algn="ctr">
                      <a:solidFill>
                        <a:srgbClr val="50329C"/>
                      </a:solidFill>
                      <a:prstDash val="solid"/>
                      <a:round/>
                      <a:headEnd type="none" w="med" len="med"/>
                      <a:tailEnd type="none" w="med" len="med"/>
                    </a:lnR>
                    <a:lnT w="9525" cap="flat" cmpd="sng" algn="ctr">
                      <a:solidFill>
                        <a:srgbClr val="50329C"/>
                      </a:solidFill>
                      <a:prstDash val="solid"/>
                      <a:round/>
                      <a:headEnd type="none" w="med" len="med"/>
                      <a:tailEnd type="none" w="med" len="med"/>
                    </a:lnT>
                    <a:lnB w="9525" cap="flat" cmpd="sng" algn="ctr">
                      <a:solidFill>
                        <a:srgbClr val="50359C"/>
                      </a:solidFill>
                      <a:prstDash val="solid"/>
                      <a:round/>
                      <a:headEnd type="none" w="med" len="med"/>
                      <a:tailEnd type="none" w="med" len="med"/>
                    </a:lnB>
                    <a:solidFill>
                      <a:srgbClr val="FFF2CC"/>
                    </a:solidFill>
                  </a:tcPr>
                </a:tc>
                <a:extLst>
                  <a:ext uri="{0D108BD9-81ED-4DB2-BD59-A6C34878D82A}">
                    <a16:rowId xmlns:a16="http://schemas.microsoft.com/office/drawing/2014/main" val="1151488000"/>
                  </a:ext>
                </a:extLst>
              </a:tr>
              <a:tr h="1106135">
                <a:tc>
                  <a:txBody>
                    <a:bodyPr/>
                    <a:lstStyle/>
                    <a:p>
                      <a:pPr rtl="1" fontAlgn="b"/>
                      <a:r>
                        <a:rPr lang="ar-EG" sz="1200"/>
                        <a:t>نعم</a:t>
                      </a:r>
                    </a:p>
                  </a:txBody>
                  <a:tcPr marL="12049" marR="12049" marT="8033" marB="803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rtl="1" fontAlgn="b"/>
                      <a:r>
                        <a:rPr lang="ar-EG" sz="1200"/>
                        <a:t>0%</a:t>
                      </a:r>
                    </a:p>
                  </a:txBody>
                  <a:tcPr marL="12049" marR="12049" marT="8033" marB="803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algn="r" rtl="1" fontAlgn="b"/>
                      <a:r>
                        <a:rPr lang="ar-EG" sz="1200"/>
                        <a:t>100</a:t>
                      </a:r>
                    </a:p>
                  </a:txBody>
                  <a:tcPr marL="12049" marR="12049" marT="8033" marB="803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rtl="1" fontAlgn="b"/>
                      <a:r>
                        <a:rPr lang="ar-EG" sz="1200"/>
                        <a:t>0%</a:t>
                      </a:r>
                    </a:p>
                  </a:txBody>
                  <a:tcPr marL="12049" marR="12049" marT="8033" marB="803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algn="r" rtl="1" fontAlgn="b"/>
                      <a:r>
                        <a:rPr lang="ar-EG" sz="1200"/>
                        <a:t>20</a:t>
                      </a:r>
                    </a:p>
                  </a:txBody>
                  <a:tcPr marL="12049" marR="12049" marT="8033" marB="803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algn="r" rtl="1" fontAlgn="b"/>
                      <a:r>
                        <a:rPr lang="ar-EG" sz="1200"/>
                        <a:t>60</a:t>
                      </a:r>
                    </a:p>
                  </a:txBody>
                  <a:tcPr marL="12049" marR="12049" marT="8033" marB="803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algn="r" rtl="1" fontAlgn="b"/>
                      <a:r>
                        <a:rPr lang="ar-EG" sz="1200"/>
                        <a:t>20</a:t>
                      </a:r>
                    </a:p>
                  </a:txBody>
                  <a:tcPr marL="12049" marR="12049" marT="8033" marB="803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algn="r" rtl="1" fontAlgn="b"/>
                      <a:r>
                        <a:rPr lang="ar-EG" sz="1200"/>
                        <a:t>20</a:t>
                      </a:r>
                    </a:p>
                  </a:txBody>
                  <a:tcPr marL="12049" marR="12049" marT="8033" marB="803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algn="r" rtl="1" fontAlgn="b"/>
                      <a:r>
                        <a:rPr lang="ar-EG" sz="1200"/>
                        <a:t>60</a:t>
                      </a:r>
                    </a:p>
                  </a:txBody>
                  <a:tcPr marL="12049" marR="12049" marT="8033" marB="803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algn="r" rtl="1" fontAlgn="b"/>
                      <a:r>
                        <a:rPr lang="ar-EG" sz="1200"/>
                        <a:t>20</a:t>
                      </a:r>
                    </a:p>
                  </a:txBody>
                  <a:tcPr marL="12049" marR="12049" marT="8033" marB="8033" anchor="b">
                    <a:lnL w="9525" cap="flat" cmpd="sng" algn="ctr">
                      <a:solidFill>
                        <a:srgbClr val="CCCCCC"/>
                      </a:solidFill>
                      <a:prstDash val="solid"/>
                      <a:round/>
                      <a:headEnd type="none" w="med" len="med"/>
                      <a:tailEnd type="none" w="med" len="med"/>
                    </a:lnL>
                    <a:lnR w="9525" cap="flat" cmpd="sng" algn="ctr">
                      <a:solidFill>
                        <a:srgbClr val="50359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rtl="1" fontAlgn="b"/>
                      <a:r>
                        <a:rPr lang="ar-EG" sz="1200"/>
                        <a:t>ثلاثية الأفلام (نفس الشرط لكل منها) </a:t>
                      </a:r>
                      <a:r>
                        <a:rPr lang="ar-EG" sz="1200">
                          <a:solidFill>
                            <a:srgbClr val="FF0000"/>
                          </a:solidFill>
                        </a:rPr>
                        <a:t>+ </a:t>
                      </a:r>
                      <a:r>
                        <a:rPr lang="en-US" sz="1200">
                          <a:solidFill>
                            <a:srgbClr val="FF0000"/>
                          </a:solidFill>
                        </a:rPr>
                        <a:t>ITS</a:t>
                      </a:r>
                      <a:r>
                        <a:rPr lang="ar-EG" sz="1200">
                          <a:solidFill>
                            <a:srgbClr val="FF0000"/>
                          </a:solidFill>
                        </a:rPr>
                        <a:t> و</a:t>
                      </a:r>
                      <a:r>
                        <a:rPr lang="en-US" sz="1200">
                          <a:solidFill>
                            <a:srgbClr val="FF0000"/>
                          </a:solidFill>
                        </a:rPr>
                        <a:t>RLS</a:t>
                      </a:r>
                      <a:r>
                        <a:rPr lang="ar-EG" sz="1200">
                          <a:solidFill>
                            <a:srgbClr val="FF0000"/>
                          </a:solidFill>
                        </a:rPr>
                        <a:t> سيكتسبان ذكر "المشارك في الإبداع" لكل فيلم</a:t>
                      </a:r>
                    </a:p>
                  </a:txBody>
                  <a:tcPr marL="12049" marR="12049" marT="8033" marB="8033" anchor="b">
                    <a:lnL w="9525" cap="flat" cmpd="sng" algn="ctr">
                      <a:solidFill>
                        <a:srgbClr val="50359C"/>
                      </a:solidFill>
                      <a:prstDash val="solid"/>
                      <a:round/>
                      <a:headEnd type="none" w="med" len="med"/>
                      <a:tailEnd type="none" w="med" len="med"/>
                    </a:lnL>
                    <a:lnR w="9525" cap="flat" cmpd="sng" algn="ctr">
                      <a:solidFill>
                        <a:srgbClr val="50359C"/>
                      </a:solidFill>
                      <a:prstDash val="solid"/>
                      <a:round/>
                      <a:headEnd type="none" w="med" len="med"/>
                      <a:tailEnd type="none" w="med" len="med"/>
                    </a:lnR>
                    <a:lnT w="9525" cap="flat" cmpd="sng" algn="ctr">
                      <a:solidFill>
                        <a:srgbClr val="50359C"/>
                      </a:solidFill>
                      <a:prstDash val="solid"/>
                      <a:round/>
                      <a:headEnd type="none" w="med" len="med"/>
                      <a:tailEnd type="none" w="med" len="med"/>
                    </a:lnT>
                    <a:lnB w="9525" cap="flat" cmpd="sng" algn="ctr">
                      <a:solidFill>
                        <a:srgbClr val="F03B9C"/>
                      </a:solidFill>
                      <a:prstDash val="solid"/>
                      <a:round/>
                      <a:headEnd type="none" w="med" len="med"/>
                      <a:tailEnd type="none" w="med" len="med"/>
                    </a:lnB>
                    <a:solidFill>
                      <a:srgbClr val="FFF2CC"/>
                    </a:solidFill>
                  </a:tcPr>
                </a:tc>
                <a:extLst>
                  <a:ext uri="{0D108BD9-81ED-4DB2-BD59-A6C34878D82A}">
                    <a16:rowId xmlns:a16="http://schemas.microsoft.com/office/drawing/2014/main" val="3089880872"/>
                  </a:ext>
                </a:extLst>
              </a:tr>
              <a:tr h="925740">
                <a:tc>
                  <a:txBody>
                    <a:bodyPr/>
                    <a:lstStyle/>
                    <a:p>
                      <a:pPr rtl="1" fontAlgn="b"/>
                      <a:r>
                        <a:rPr lang="ar-EG" sz="1200"/>
                        <a:t>نعم</a:t>
                      </a:r>
                    </a:p>
                  </a:txBody>
                  <a:tcPr marL="12049" marR="12049" marT="8033" marB="803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algn="r" rtl="1" fontAlgn="b"/>
                      <a:r>
                        <a:rPr lang="ar-EG" sz="1200"/>
                        <a:t>0</a:t>
                      </a:r>
                    </a:p>
                  </a:txBody>
                  <a:tcPr marL="12049" marR="12049" marT="8033" marB="803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algn="r" rtl="1" fontAlgn="b"/>
                      <a:r>
                        <a:rPr lang="ar-EG" sz="1200"/>
                        <a:t>70%</a:t>
                      </a:r>
                    </a:p>
                  </a:txBody>
                  <a:tcPr marL="12049" marR="12049" marT="8033" marB="803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algn="r" rtl="1" fontAlgn="b"/>
                      <a:r>
                        <a:rPr lang="ar-EG" sz="1200"/>
                        <a:t>30%</a:t>
                      </a:r>
                    </a:p>
                  </a:txBody>
                  <a:tcPr marL="12049" marR="12049" marT="8033" marB="803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algn="r" rtl="1" fontAlgn="b"/>
                      <a:r>
                        <a:rPr lang="ar-EG" sz="1200"/>
                        <a:t>32%</a:t>
                      </a:r>
                    </a:p>
                  </a:txBody>
                  <a:tcPr marL="12049" marR="12049" marT="8033" marB="803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algn="r" rtl="1" fontAlgn="b"/>
                      <a:r>
                        <a:rPr lang="ar-EG" sz="1200"/>
                        <a:t>52%</a:t>
                      </a:r>
                    </a:p>
                  </a:txBody>
                  <a:tcPr marL="12049" marR="12049" marT="8033" marB="803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algn="r" rtl="1" fontAlgn="b"/>
                      <a:r>
                        <a:rPr lang="ar-EG" sz="1200"/>
                        <a:t>15%</a:t>
                      </a:r>
                    </a:p>
                  </a:txBody>
                  <a:tcPr marL="12049" marR="12049" marT="8033" marB="803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algn="r" rtl="1" fontAlgn="b"/>
                      <a:r>
                        <a:rPr lang="ar-EG" sz="1200"/>
                        <a:t>32%</a:t>
                      </a:r>
                    </a:p>
                  </a:txBody>
                  <a:tcPr marL="12049" marR="12049" marT="8033" marB="803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algn="r" rtl="1" fontAlgn="b"/>
                      <a:r>
                        <a:rPr lang="ar-EG" sz="1200"/>
                        <a:t>52%</a:t>
                      </a:r>
                    </a:p>
                  </a:txBody>
                  <a:tcPr marL="12049" marR="12049" marT="8033" marB="803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algn="r" rtl="1" fontAlgn="b"/>
                      <a:r>
                        <a:rPr lang="ar-EG" sz="1200"/>
                        <a:t>15%</a:t>
                      </a:r>
                    </a:p>
                  </a:txBody>
                  <a:tcPr marL="12049" marR="12049" marT="8033" marB="8033" anchor="b">
                    <a:lnL w="9525" cap="flat" cmpd="sng" algn="ctr">
                      <a:solidFill>
                        <a:srgbClr val="CCCCCC"/>
                      </a:solidFill>
                      <a:prstDash val="solid"/>
                      <a:round/>
                      <a:headEnd type="none" w="med" len="med"/>
                      <a:tailEnd type="none" w="med" len="med"/>
                    </a:lnL>
                    <a:lnR w="9525" cap="flat" cmpd="sng" algn="ctr">
                      <a:solidFill>
                        <a:srgbClr val="F03B9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rtl="1" fontAlgn="b"/>
                      <a:r>
                        <a:rPr lang="ar-EG" sz="1200"/>
                        <a:t>لا تشارك شركة </a:t>
                      </a:r>
                      <a:r>
                        <a:rPr lang="en-US" sz="1200"/>
                        <a:t>ITS</a:t>
                      </a:r>
                      <a:r>
                        <a:rPr lang="ar-EG" sz="1200"/>
                        <a:t> في أي أفلام أخرى، وتم الاحتفاظ بالمخرج الإبداعي وكاتب السيناريو، </a:t>
                      </a:r>
                      <a:r>
                        <a:rPr lang="ar-EG" sz="1200">
                          <a:solidFill>
                            <a:srgbClr val="FF0000"/>
                          </a:solidFill>
                        </a:rPr>
                        <a:t>ويمكن ذكر اسم </a:t>
                      </a:r>
                      <a:r>
                        <a:rPr lang="en-US" sz="1200">
                          <a:solidFill>
                            <a:srgbClr val="FF0000"/>
                          </a:solidFill>
                        </a:rPr>
                        <a:t>RLS</a:t>
                      </a:r>
                      <a:r>
                        <a:rPr lang="ar-EG" sz="1200">
                          <a:solidFill>
                            <a:srgbClr val="FF0000"/>
                          </a:solidFill>
                        </a:rPr>
                        <a:t> أولًا في مقدمة الفيلم</a:t>
                      </a:r>
                      <a:r>
                        <a:rPr lang="ar-EG" sz="1200"/>
                        <a:t>، كما أن </a:t>
                      </a:r>
                      <a:r>
                        <a:rPr lang="en-US" sz="1200"/>
                        <a:t>RLS</a:t>
                      </a:r>
                      <a:r>
                        <a:rPr lang="ar-EG" sz="1200"/>
                        <a:t> لها مساهمة نشطة في الإنتاج، وقد اتفقت </a:t>
                      </a:r>
                      <a:r>
                        <a:rPr lang="en-US" sz="1200"/>
                        <a:t>RLS</a:t>
                      </a:r>
                      <a:r>
                        <a:rPr lang="ar-EG" sz="1200"/>
                        <a:t> و</a:t>
                      </a:r>
                      <a:r>
                        <a:rPr lang="en-US" sz="1200"/>
                        <a:t>NCG</a:t>
                      </a:r>
                      <a:r>
                        <a:rPr lang="ar-EG" sz="1200"/>
                        <a:t> على التعاون في الثلاثية.</a:t>
                      </a:r>
                      <a:r>
                        <a:rPr lang="en-US" sz="1200"/>
                        <a:t> </a:t>
                      </a:r>
                      <a:r>
                        <a:rPr lang="ar-EG" sz="1200"/>
                        <a:t>ستتنازل شركة </a:t>
                      </a:r>
                      <a:r>
                        <a:rPr lang="en-US" sz="1200"/>
                        <a:t>ITS</a:t>
                      </a:r>
                      <a:r>
                        <a:rPr lang="ar-EG" sz="1200"/>
                        <a:t> عن الحقوق الإبداعية الكاملة</a:t>
                      </a:r>
                    </a:p>
                  </a:txBody>
                  <a:tcPr marL="12049" marR="12049" marT="8033" marB="8033" anchor="b">
                    <a:lnL w="9525" cap="flat" cmpd="sng" algn="ctr">
                      <a:solidFill>
                        <a:srgbClr val="F03B9C"/>
                      </a:solidFill>
                      <a:prstDash val="solid"/>
                      <a:round/>
                      <a:headEnd type="none" w="med" len="med"/>
                      <a:tailEnd type="none" w="med" len="med"/>
                    </a:lnL>
                    <a:lnR w="9525" cap="flat" cmpd="sng" algn="ctr">
                      <a:solidFill>
                        <a:srgbClr val="F03B9C"/>
                      </a:solidFill>
                      <a:prstDash val="solid"/>
                      <a:round/>
                      <a:headEnd type="none" w="med" len="med"/>
                      <a:tailEnd type="none" w="med" len="med"/>
                    </a:lnR>
                    <a:lnT w="9525" cap="flat" cmpd="sng" algn="ctr">
                      <a:solidFill>
                        <a:srgbClr val="F03B9C"/>
                      </a:solidFill>
                      <a:prstDash val="solid"/>
                      <a:round/>
                      <a:headEnd type="none" w="med" len="med"/>
                      <a:tailEnd type="none" w="med" len="med"/>
                    </a:lnT>
                    <a:lnB w="9525" cap="flat" cmpd="sng" algn="ctr">
                      <a:solidFill>
                        <a:srgbClr val="30469C"/>
                      </a:solidFill>
                      <a:prstDash val="solid"/>
                      <a:round/>
                      <a:headEnd type="none" w="med" len="med"/>
                      <a:tailEnd type="none" w="med" len="med"/>
                    </a:lnB>
                    <a:solidFill>
                      <a:srgbClr val="FFF2CC"/>
                    </a:solidFill>
                  </a:tcPr>
                </a:tc>
                <a:extLst>
                  <a:ext uri="{0D108BD9-81ED-4DB2-BD59-A6C34878D82A}">
                    <a16:rowId xmlns:a16="http://schemas.microsoft.com/office/drawing/2014/main" val="3741331883"/>
                  </a:ext>
                </a:extLst>
              </a:tr>
              <a:tr h="564952">
                <a:tc>
                  <a:txBody>
                    <a:bodyPr/>
                    <a:lstStyle/>
                    <a:p>
                      <a:pPr rtl="1" fontAlgn="b"/>
                      <a:r>
                        <a:rPr lang="ar-EG" sz="1200"/>
                        <a:t>نعم</a:t>
                      </a:r>
                    </a:p>
                  </a:txBody>
                  <a:tcPr marL="12049" marR="12049" marT="8033" marB="803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algn="r" rtl="1" fontAlgn="b"/>
                      <a:r>
                        <a:rPr lang="ar-EG" sz="1200"/>
                        <a:t>0</a:t>
                      </a:r>
                    </a:p>
                  </a:txBody>
                  <a:tcPr marL="12049" marR="12049" marT="8033" marB="803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algn="r" rtl="1" fontAlgn="b"/>
                      <a:r>
                        <a:rPr lang="ar-EG" sz="1200"/>
                        <a:t>100%</a:t>
                      </a:r>
                    </a:p>
                  </a:txBody>
                  <a:tcPr marL="12049" marR="12049" marT="8033" marB="803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algn="r" rtl="1" fontAlgn="b"/>
                      <a:r>
                        <a:rPr lang="ar-EG" sz="1200"/>
                        <a:t>0</a:t>
                      </a:r>
                    </a:p>
                  </a:txBody>
                  <a:tcPr marL="12049" marR="12049" marT="8033" marB="803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algn="r" rtl="1" fontAlgn="b"/>
                      <a:r>
                        <a:rPr lang="ar-EG" sz="1200"/>
                        <a:t>15%</a:t>
                      </a:r>
                    </a:p>
                  </a:txBody>
                  <a:tcPr marL="12049" marR="12049" marT="8033" marB="803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algn="r" rtl="1" fontAlgn="b"/>
                      <a:r>
                        <a:rPr lang="ar-EG" sz="1200"/>
                        <a:t>50%</a:t>
                      </a:r>
                    </a:p>
                  </a:txBody>
                  <a:tcPr marL="12049" marR="12049" marT="8033" marB="803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algn="r" rtl="1" fontAlgn="b"/>
                      <a:r>
                        <a:rPr lang="ar-EG" sz="1200"/>
                        <a:t>20%</a:t>
                      </a:r>
                    </a:p>
                  </a:txBody>
                  <a:tcPr marL="12049" marR="12049" marT="8033" marB="803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algn="r" rtl="1" fontAlgn="b"/>
                      <a:r>
                        <a:rPr lang="ar-EG" sz="1200"/>
                        <a:t>33.30%</a:t>
                      </a:r>
                    </a:p>
                  </a:txBody>
                  <a:tcPr marL="12049" marR="12049" marT="8033" marB="803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algn="r" rtl="1" fontAlgn="b"/>
                      <a:r>
                        <a:rPr lang="ar-EG" sz="1200"/>
                        <a:t>33.30%</a:t>
                      </a:r>
                    </a:p>
                  </a:txBody>
                  <a:tcPr marL="12049" marR="12049" marT="8033" marB="803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algn="r" rtl="1" fontAlgn="b"/>
                      <a:r>
                        <a:rPr lang="ar-EG" sz="1200"/>
                        <a:t>33.30%</a:t>
                      </a:r>
                    </a:p>
                  </a:txBody>
                  <a:tcPr marL="12049" marR="12049" marT="8033" marB="8033" anchor="b">
                    <a:lnL w="9525" cap="flat" cmpd="sng" algn="ctr">
                      <a:solidFill>
                        <a:srgbClr val="CCCCCC"/>
                      </a:solidFill>
                      <a:prstDash val="solid"/>
                      <a:round/>
                      <a:headEnd type="none" w="med" len="med"/>
                      <a:tailEnd type="none" w="med" len="med"/>
                    </a:lnL>
                    <a:lnR w="9525" cap="flat" cmpd="sng" algn="ctr">
                      <a:solidFill>
                        <a:srgbClr val="30469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rtl="1" fontAlgn="b"/>
                      <a:r>
                        <a:rPr lang="ar-EG" sz="1200"/>
                        <a:t>الفيلم الثاني، حصة إبداعية بنسبة 30% لشركة </a:t>
                      </a:r>
                      <a:r>
                        <a:rPr lang="en-US" sz="1200"/>
                        <a:t>RLS</a:t>
                      </a:r>
                      <a:r>
                        <a:rPr lang="ar-EG" sz="1200"/>
                        <a:t>، والتمويل سيكون بنسبة 25% لشركة </a:t>
                      </a:r>
                      <a:r>
                        <a:rPr lang="en-US" sz="1200"/>
                        <a:t>ITS</a:t>
                      </a:r>
                      <a:r>
                        <a:rPr lang="ar-EG" sz="1200"/>
                        <a:t>، و30% لشركة </a:t>
                      </a:r>
                      <a:r>
                        <a:rPr lang="en-US" sz="1200"/>
                        <a:t>RLS</a:t>
                      </a:r>
                      <a:r>
                        <a:rPr lang="ar-EG" sz="1200"/>
                        <a:t>، و45% لشركة </a:t>
                      </a:r>
                      <a:r>
                        <a:rPr lang="en-US" sz="1200"/>
                        <a:t>NCG</a:t>
                      </a:r>
                      <a:r>
                        <a:rPr lang="ar-EG" sz="1200"/>
                        <a:t>، مع توزيع الأرباح بالتساوي</a:t>
                      </a:r>
                      <a:r>
                        <a:rPr lang="en-US" sz="1200"/>
                        <a:t> </a:t>
                      </a:r>
                    </a:p>
                  </a:txBody>
                  <a:tcPr marL="12049" marR="12049" marT="8033" marB="8033" anchor="b">
                    <a:lnL w="9525" cap="flat" cmpd="sng" algn="ctr">
                      <a:solidFill>
                        <a:srgbClr val="30469C"/>
                      </a:solidFill>
                      <a:prstDash val="solid"/>
                      <a:round/>
                      <a:headEnd type="none" w="med" len="med"/>
                      <a:tailEnd type="none" w="med" len="med"/>
                    </a:lnL>
                    <a:lnR w="9525" cap="flat" cmpd="sng" algn="ctr">
                      <a:solidFill>
                        <a:srgbClr val="30469C"/>
                      </a:solidFill>
                      <a:prstDash val="solid"/>
                      <a:round/>
                      <a:headEnd type="none" w="med" len="med"/>
                      <a:tailEnd type="none" w="med" len="med"/>
                    </a:lnR>
                    <a:lnT w="9525" cap="flat" cmpd="sng" algn="ctr">
                      <a:solidFill>
                        <a:srgbClr val="30469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extLst>
                  <a:ext uri="{0D108BD9-81ED-4DB2-BD59-A6C34878D82A}">
                    <a16:rowId xmlns:a16="http://schemas.microsoft.com/office/drawing/2014/main" val="3084045541"/>
                  </a:ext>
                </a:extLst>
              </a:tr>
              <a:tr h="564952">
                <a:tc>
                  <a:txBody>
                    <a:bodyPr/>
                    <a:lstStyle/>
                    <a:p>
                      <a:pPr rtl="1" fontAlgn="b"/>
                      <a:r>
                        <a:rPr lang="ar-EG" sz="1200"/>
                        <a:t>نعم</a:t>
                      </a:r>
                    </a:p>
                  </a:txBody>
                  <a:tcPr marL="12049" marR="12049" marT="8033" marB="803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algn="r" rtl="1" fontAlgn="b"/>
                      <a:r>
                        <a:rPr lang="ar-EG" sz="1200"/>
                        <a:t>0</a:t>
                      </a:r>
                    </a:p>
                  </a:txBody>
                  <a:tcPr marL="12049" marR="12049" marT="8033" marB="803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algn="r" rtl="1" fontAlgn="b"/>
                      <a:r>
                        <a:rPr lang="ar-EG" sz="1200"/>
                        <a:t>50</a:t>
                      </a:r>
                    </a:p>
                  </a:txBody>
                  <a:tcPr marL="12049" marR="12049" marT="8033" marB="803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algn="r" rtl="1" fontAlgn="b"/>
                      <a:r>
                        <a:rPr lang="ar-EG" sz="1200"/>
                        <a:t>50</a:t>
                      </a:r>
                    </a:p>
                  </a:txBody>
                  <a:tcPr marL="12049" marR="12049" marT="8033" marB="803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algn="r" rtl="1" fontAlgn="b"/>
                      <a:r>
                        <a:rPr lang="ar-EG" sz="1200"/>
                        <a:t>33</a:t>
                      </a:r>
                    </a:p>
                  </a:txBody>
                  <a:tcPr marL="12049" marR="12049" marT="8033" marB="803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algn="r" rtl="1" fontAlgn="b"/>
                      <a:r>
                        <a:rPr lang="ar-EG" sz="1200"/>
                        <a:t>33</a:t>
                      </a:r>
                    </a:p>
                  </a:txBody>
                  <a:tcPr marL="12049" marR="12049" marT="8033" marB="803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algn="r" rtl="1" fontAlgn="b"/>
                      <a:r>
                        <a:rPr lang="ar-EG" sz="1200"/>
                        <a:t>34</a:t>
                      </a:r>
                    </a:p>
                  </a:txBody>
                  <a:tcPr marL="12049" marR="12049" marT="8033" marB="803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algn="r" rtl="1" fontAlgn="b"/>
                      <a:r>
                        <a:rPr lang="ar-EG" sz="1200"/>
                        <a:t>30</a:t>
                      </a:r>
                    </a:p>
                  </a:txBody>
                  <a:tcPr marL="12049" marR="12049" marT="8033" marB="803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algn="r" rtl="1" fontAlgn="b"/>
                      <a:r>
                        <a:rPr lang="ar-EG" sz="1200"/>
                        <a:t>40</a:t>
                      </a:r>
                    </a:p>
                  </a:txBody>
                  <a:tcPr marL="12049" marR="12049" marT="8033" marB="803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algn="r" rtl="1" fontAlgn="b"/>
                      <a:r>
                        <a:rPr lang="ar-EG" sz="1200"/>
                        <a:t>30</a:t>
                      </a:r>
                    </a:p>
                  </a:txBody>
                  <a:tcPr marL="12049" marR="12049" marT="8033" marB="8033" anchor="b">
                    <a:lnL w="9525" cap="flat" cmpd="sng" algn="ctr">
                      <a:solidFill>
                        <a:srgbClr val="CCCCCC"/>
                      </a:solidFill>
                      <a:prstDash val="solid"/>
                      <a:round/>
                      <a:headEnd type="none" w="med" len="med"/>
                      <a:tailEnd type="none" w="med" len="med"/>
                    </a:lnL>
                    <a:lnR w="9525" cap="flat" cmpd="sng" algn="ctr">
                      <a:solidFill>
                        <a:srgbClr val="30529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rtl="1" fontAlgn="b"/>
                      <a:r>
                        <a:rPr lang="ar-EG" sz="1200"/>
                        <a:t>30/40/30 حصة أرباح للفيلمين الأولين، بالإضافة إلى </a:t>
                      </a:r>
                      <a:r>
                        <a:rPr lang="ar-EG" sz="1200">
                          <a:solidFill>
                            <a:srgbClr val="FF0000"/>
                          </a:solidFill>
                        </a:rPr>
                        <a:t>خيار لشركة </a:t>
                      </a:r>
                      <a:r>
                        <a:rPr lang="en-US" sz="1200">
                          <a:solidFill>
                            <a:srgbClr val="FF0000"/>
                          </a:solidFill>
                        </a:rPr>
                        <a:t>NCG</a:t>
                      </a:r>
                      <a:r>
                        <a:rPr lang="ar-EG" sz="1200">
                          <a:solidFill>
                            <a:srgbClr val="FF0000"/>
                          </a:solidFill>
                        </a:rPr>
                        <a:t> لإنتاج فيلم ثالث، وفي هذه الحالة تكون السيطرة الإبداعية، والتمويل، والأرباح لشركة </a:t>
                      </a:r>
                      <a:r>
                        <a:rPr lang="en-US" sz="1200">
                          <a:solidFill>
                            <a:srgbClr val="FF0000"/>
                          </a:solidFill>
                        </a:rPr>
                        <a:t>NCG</a:t>
                      </a:r>
                      <a:r>
                        <a:rPr lang="ar-EG" sz="1200">
                          <a:solidFill>
                            <a:srgbClr val="FF0000"/>
                          </a:solidFill>
                        </a:rPr>
                        <a:t> بنسبة 100%</a:t>
                      </a:r>
                    </a:p>
                  </a:txBody>
                  <a:tcPr marL="12049" marR="12049" marT="8033" marB="8033" anchor="b">
                    <a:lnL w="9525" cap="flat" cmpd="sng" algn="ctr">
                      <a:solidFill>
                        <a:srgbClr val="30529C"/>
                      </a:solidFill>
                      <a:prstDash val="solid"/>
                      <a:round/>
                      <a:headEnd type="none" w="med" len="med"/>
                      <a:tailEnd type="none" w="med" len="med"/>
                    </a:lnL>
                    <a:lnR w="9525" cap="flat" cmpd="sng" algn="ctr">
                      <a:solidFill>
                        <a:srgbClr val="30529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extLst>
                  <a:ext uri="{0D108BD9-81ED-4DB2-BD59-A6C34878D82A}">
                    <a16:rowId xmlns:a16="http://schemas.microsoft.com/office/drawing/2014/main" val="270754651"/>
                  </a:ext>
                </a:extLst>
              </a:tr>
              <a:tr h="204165">
                <a:tc>
                  <a:txBody>
                    <a:bodyPr/>
                    <a:lstStyle/>
                    <a:p>
                      <a:pPr rtl="1" fontAlgn="b"/>
                      <a:r>
                        <a:rPr lang="ar-EG" sz="1200"/>
                        <a:t>لا</a:t>
                      </a:r>
                    </a:p>
                  </a:txBody>
                  <a:tcPr marL="12049" marR="12049" marT="8033" marB="803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algn="r" rtl="1" fontAlgn="b"/>
                      <a:endParaRPr lang="en-SG" sz="1200">
                        <a:effectLst/>
                      </a:endParaRPr>
                    </a:p>
                  </a:txBody>
                  <a:tcPr marL="12049" marR="12049" marT="8033" marB="803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algn="r" rtl="1" fontAlgn="b"/>
                      <a:endParaRPr lang="en-SG" sz="1200">
                        <a:effectLst/>
                      </a:endParaRPr>
                    </a:p>
                  </a:txBody>
                  <a:tcPr marL="12049" marR="12049" marT="8033" marB="803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algn="r" rtl="1" fontAlgn="b"/>
                      <a:endParaRPr lang="en-SG" sz="1200">
                        <a:effectLst/>
                      </a:endParaRPr>
                    </a:p>
                  </a:txBody>
                  <a:tcPr marL="12049" marR="12049" marT="8033" marB="803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algn="r" rtl="1" fontAlgn="b"/>
                      <a:endParaRPr lang="en-SG" sz="1200">
                        <a:effectLst/>
                      </a:endParaRPr>
                    </a:p>
                  </a:txBody>
                  <a:tcPr marL="12049" marR="12049" marT="8033" marB="803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algn="r" rtl="1" fontAlgn="b"/>
                      <a:endParaRPr lang="en-SG" sz="1200">
                        <a:effectLst/>
                      </a:endParaRPr>
                    </a:p>
                  </a:txBody>
                  <a:tcPr marL="12049" marR="12049" marT="8033" marB="803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algn="r" rtl="1" fontAlgn="b"/>
                      <a:endParaRPr lang="en-SG" sz="1200">
                        <a:effectLst/>
                      </a:endParaRPr>
                    </a:p>
                  </a:txBody>
                  <a:tcPr marL="12049" marR="12049" marT="8033" marB="803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algn="r" rtl="1" fontAlgn="b"/>
                      <a:endParaRPr lang="en-SG" sz="1200">
                        <a:effectLst/>
                      </a:endParaRPr>
                    </a:p>
                  </a:txBody>
                  <a:tcPr marL="12049" marR="12049" marT="8033" marB="803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algn="r" rtl="1" fontAlgn="b"/>
                      <a:endParaRPr lang="en-SG" sz="1200">
                        <a:effectLst/>
                      </a:endParaRPr>
                    </a:p>
                  </a:txBody>
                  <a:tcPr marL="12049" marR="12049" marT="8033" marB="803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algn="r" rtl="1" fontAlgn="b"/>
                      <a:endParaRPr lang="en-SG" sz="1200">
                        <a:effectLst/>
                      </a:endParaRPr>
                    </a:p>
                  </a:txBody>
                  <a:tcPr marL="12049" marR="12049" marT="8033" marB="803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algn="r" rtl="1" fontAlgn="b"/>
                      <a:endParaRPr lang="en-SG" sz="1200" dirty="0">
                        <a:effectLst/>
                      </a:endParaRPr>
                    </a:p>
                  </a:txBody>
                  <a:tcPr marL="12049" marR="12049" marT="8033" marB="8033"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extLst>
                  <a:ext uri="{0D108BD9-81ED-4DB2-BD59-A6C34878D82A}">
                    <a16:rowId xmlns:a16="http://schemas.microsoft.com/office/drawing/2014/main" val="131812280"/>
                  </a:ext>
                </a:extLst>
              </a:tr>
              <a:tr h="384558">
                <a:tc>
                  <a:txBody>
                    <a:bodyPr/>
                    <a:lstStyle/>
                    <a:p>
                      <a:pPr rtl="1" fontAlgn="b"/>
                      <a:r>
                        <a:rPr lang="ar-EG" sz="1200"/>
                        <a:t>نعم</a:t>
                      </a:r>
                    </a:p>
                  </a:txBody>
                  <a:tcPr marL="12049" marR="12049" marT="8033" marB="803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algn="r" rtl="1" fontAlgn="b"/>
                      <a:r>
                        <a:rPr lang="ar-EG" sz="1200"/>
                        <a:t>24</a:t>
                      </a:r>
                    </a:p>
                  </a:txBody>
                  <a:tcPr marL="12049" marR="12049" marT="8033" marB="803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algn="r" rtl="1" fontAlgn="b"/>
                      <a:r>
                        <a:rPr lang="ar-EG" sz="1200"/>
                        <a:t>52</a:t>
                      </a:r>
                    </a:p>
                  </a:txBody>
                  <a:tcPr marL="12049" marR="12049" marT="8033" marB="803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algn="r" rtl="1" fontAlgn="b"/>
                      <a:r>
                        <a:rPr lang="ar-EG" sz="1200"/>
                        <a:t>24</a:t>
                      </a:r>
                    </a:p>
                  </a:txBody>
                  <a:tcPr marL="12049" marR="12049" marT="8033" marB="803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algn="r" rtl="1" fontAlgn="b"/>
                      <a:r>
                        <a:rPr lang="ar-EG" sz="1200"/>
                        <a:t>30</a:t>
                      </a:r>
                    </a:p>
                  </a:txBody>
                  <a:tcPr marL="12049" marR="12049" marT="8033" marB="803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algn="r" rtl="1" fontAlgn="b"/>
                      <a:r>
                        <a:rPr lang="ar-EG" sz="1200"/>
                        <a:t>30</a:t>
                      </a:r>
                    </a:p>
                  </a:txBody>
                  <a:tcPr marL="12049" marR="12049" marT="8033" marB="803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algn="r" rtl="1" fontAlgn="b"/>
                      <a:r>
                        <a:rPr lang="ar-EG" sz="1200"/>
                        <a:t>40</a:t>
                      </a:r>
                    </a:p>
                  </a:txBody>
                  <a:tcPr marL="12049" marR="12049" marT="8033" marB="803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algn="r" rtl="1" fontAlgn="b"/>
                      <a:r>
                        <a:rPr lang="ar-EG" sz="1200"/>
                        <a:t>30</a:t>
                      </a:r>
                    </a:p>
                  </a:txBody>
                  <a:tcPr marL="12049" marR="12049" marT="8033" marB="803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algn="r" rtl="1" fontAlgn="b"/>
                      <a:r>
                        <a:rPr lang="ar-EG" sz="1200"/>
                        <a:t>30</a:t>
                      </a:r>
                    </a:p>
                  </a:txBody>
                  <a:tcPr marL="12049" marR="12049" marT="8033" marB="803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algn="r" rtl="1" fontAlgn="b"/>
                      <a:r>
                        <a:rPr lang="ar-EG" sz="1200"/>
                        <a:t>40</a:t>
                      </a:r>
                    </a:p>
                  </a:txBody>
                  <a:tcPr marL="12049" marR="12049" marT="8033" marB="803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rtl="1" fontAlgn="b"/>
                      <a:r>
                        <a:rPr lang="ar-EG" sz="1200"/>
                        <a:t>سنلتقي في الفيلم القادم لنحصل على نفس الصفقة أو صفقة أفضل</a:t>
                      </a:r>
                    </a:p>
                  </a:txBody>
                  <a:tcPr marL="12049" marR="12049" marT="8033" marB="8033"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extLst>
                  <a:ext uri="{0D108BD9-81ED-4DB2-BD59-A6C34878D82A}">
                    <a16:rowId xmlns:a16="http://schemas.microsoft.com/office/drawing/2014/main" val="1947869609"/>
                  </a:ext>
                </a:extLst>
              </a:tr>
              <a:tr h="384558">
                <a:tc>
                  <a:txBody>
                    <a:bodyPr/>
                    <a:lstStyle/>
                    <a:p>
                      <a:pPr rtl="1" fontAlgn="b"/>
                      <a:r>
                        <a:rPr lang="ar-EG" sz="1200"/>
                        <a:t>نعم</a:t>
                      </a:r>
                    </a:p>
                  </a:txBody>
                  <a:tcPr marL="12049" marR="12049" marT="8033" marB="803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algn="r" rtl="1" fontAlgn="b"/>
                      <a:r>
                        <a:rPr lang="ar-EG" sz="1200"/>
                        <a:t>35</a:t>
                      </a:r>
                    </a:p>
                  </a:txBody>
                  <a:tcPr marL="12049" marR="12049" marT="8033" marB="803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algn="r" rtl="1" fontAlgn="b"/>
                      <a:r>
                        <a:rPr lang="ar-EG" sz="1200"/>
                        <a:t>50</a:t>
                      </a:r>
                    </a:p>
                  </a:txBody>
                  <a:tcPr marL="12049" marR="12049" marT="8033" marB="803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algn="r" rtl="1" fontAlgn="b"/>
                      <a:r>
                        <a:rPr lang="ar-EG" sz="1200"/>
                        <a:t>15</a:t>
                      </a:r>
                    </a:p>
                  </a:txBody>
                  <a:tcPr marL="12049" marR="12049" marT="8033" marB="803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algn="r" rtl="1" fontAlgn="b"/>
                      <a:r>
                        <a:rPr lang="ar-EG" sz="1200"/>
                        <a:t>0</a:t>
                      </a:r>
                    </a:p>
                  </a:txBody>
                  <a:tcPr marL="12049" marR="12049" marT="8033" marB="803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algn="r" rtl="1" fontAlgn="b"/>
                      <a:r>
                        <a:rPr lang="ar-EG" sz="1200"/>
                        <a:t>50</a:t>
                      </a:r>
                    </a:p>
                  </a:txBody>
                  <a:tcPr marL="12049" marR="12049" marT="8033" marB="803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algn="r" rtl="1" fontAlgn="b"/>
                      <a:r>
                        <a:rPr lang="ar-EG" sz="1200"/>
                        <a:t>50</a:t>
                      </a:r>
                    </a:p>
                  </a:txBody>
                  <a:tcPr marL="12049" marR="12049" marT="8033" marB="803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algn="r" rtl="1" fontAlgn="b"/>
                      <a:r>
                        <a:rPr lang="ar-EG" sz="1200"/>
                        <a:t>20</a:t>
                      </a:r>
                    </a:p>
                  </a:txBody>
                  <a:tcPr marL="12049" marR="12049" marT="8033" marB="803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algn="r" rtl="1" fontAlgn="b"/>
                      <a:r>
                        <a:rPr lang="ar-EG" sz="1200"/>
                        <a:t>40</a:t>
                      </a:r>
                    </a:p>
                  </a:txBody>
                  <a:tcPr marL="12049" marR="12049" marT="8033" marB="803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algn="r" rtl="1" fontAlgn="b"/>
                      <a:r>
                        <a:rPr lang="ar-EG" sz="1200"/>
                        <a:t>40</a:t>
                      </a:r>
                    </a:p>
                  </a:txBody>
                  <a:tcPr marL="12049" marR="12049" marT="8033" marB="803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rtl="1" fontAlgn="b"/>
                      <a:r>
                        <a:rPr lang="ar-EG" sz="1200"/>
                        <a:t>سيكون لدينا المزيد من الأفلام القادمة لاحقًا، بميزانية أكبر بمقدار 50 دولارًا للحصول على غنيمة أكبر لتغيير المرجع</a:t>
                      </a:r>
                    </a:p>
                  </a:txBody>
                  <a:tcPr marL="12049" marR="12049" marT="8033" marB="8033"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extLst>
                  <a:ext uri="{0D108BD9-81ED-4DB2-BD59-A6C34878D82A}">
                    <a16:rowId xmlns:a16="http://schemas.microsoft.com/office/drawing/2014/main" val="605950052"/>
                  </a:ext>
                </a:extLst>
              </a:tr>
              <a:tr h="204165">
                <a:tc>
                  <a:txBody>
                    <a:bodyPr/>
                    <a:lstStyle/>
                    <a:p>
                      <a:pPr rtl="1" fontAlgn="b"/>
                      <a:r>
                        <a:rPr lang="ar-EG" sz="1200"/>
                        <a:t>لا</a:t>
                      </a:r>
                    </a:p>
                  </a:txBody>
                  <a:tcPr marL="12049" marR="12049" marT="8033" marB="803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algn="r" rtl="1" fontAlgn="b"/>
                      <a:endParaRPr lang="en-SG" sz="1200">
                        <a:effectLst/>
                      </a:endParaRPr>
                    </a:p>
                  </a:txBody>
                  <a:tcPr marL="12049" marR="12049" marT="8033" marB="803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algn="r" rtl="1" fontAlgn="b"/>
                      <a:endParaRPr lang="en-SG" sz="1200" dirty="0">
                        <a:effectLst/>
                      </a:endParaRPr>
                    </a:p>
                  </a:txBody>
                  <a:tcPr marL="12049" marR="12049" marT="8033" marB="803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algn="r" rtl="1" fontAlgn="b"/>
                      <a:endParaRPr lang="en-SG" sz="1200">
                        <a:effectLst/>
                      </a:endParaRPr>
                    </a:p>
                  </a:txBody>
                  <a:tcPr marL="12049" marR="12049" marT="8033" marB="803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algn="r" rtl="1" fontAlgn="b"/>
                      <a:endParaRPr lang="en-SG" sz="1200">
                        <a:effectLst/>
                      </a:endParaRPr>
                    </a:p>
                  </a:txBody>
                  <a:tcPr marL="12049" marR="12049" marT="8033" marB="803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algn="r" rtl="1" fontAlgn="b"/>
                      <a:endParaRPr lang="en-SG" sz="1200">
                        <a:effectLst/>
                      </a:endParaRPr>
                    </a:p>
                  </a:txBody>
                  <a:tcPr marL="12049" marR="12049" marT="8033" marB="803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algn="r" rtl="1" fontAlgn="b"/>
                      <a:endParaRPr lang="en-SG" sz="1200">
                        <a:effectLst/>
                      </a:endParaRPr>
                    </a:p>
                  </a:txBody>
                  <a:tcPr marL="12049" marR="12049" marT="8033" marB="803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algn="r" rtl="1" fontAlgn="b"/>
                      <a:endParaRPr lang="en-SG" sz="1200">
                        <a:effectLst/>
                      </a:endParaRPr>
                    </a:p>
                  </a:txBody>
                  <a:tcPr marL="12049" marR="12049" marT="8033" marB="803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algn="r" rtl="1" fontAlgn="b"/>
                      <a:endParaRPr lang="en-SG" sz="1200">
                        <a:effectLst/>
                      </a:endParaRPr>
                    </a:p>
                  </a:txBody>
                  <a:tcPr marL="12049" marR="12049" marT="8033" marB="803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algn="r" rtl="1" fontAlgn="b"/>
                      <a:endParaRPr lang="en-SG" sz="1200">
                        <a:effectLst/>
                      </a:endParaRPr>
                    </a:p>
                  </a:txBody>
                  <a:tcPr marL="12049" marR="12049" marT="8033" marB="803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algn="r" rtl="1" fontAlgn="b"/>
                      <a:endParaRPr lang="en-SG" sz="1200" dirty="0">
                        <a:effectLst/>
                      </a:endParaRPr>
                    </a:p>
                  </a:txBody>
                  <a:tcPr marL="12049" marR="12049" marT="8033" marB="8033"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extLst>
                  <a:ext uri="{0D108BD9-81ED-4DB2-BD59-A6C34878D82A}">
                    <a16:rowId xmlns:a16="http://schemas.microsoft.com/office/drawing/2014/main" val="3442495258"/>
                  </a:ext>
                </a:extLst>
              </a:tr>
            </a:tbl>
          </a:graphicData>
        </a:graphic>
      </p:graphicFrame>
    </p:spTree>
    <p:extLst>
      <p:ext uri="{BB962C8B-B14F-4D97-AF65-F5344CB8AC3E}">
        <p14:creationId xmlns:p14="http://schemas.microsoft.com/office/powerpoint/2010/main" val="2792556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4A65DDC9-3D0A-4EB3-A494-F61E33CE6607}"/>
              </a:ext>
            </a:extLst>
          </p:cNvPr>
          <p:cNvGraphicFramePr>
            <a:graphicFrameLocks noGrp="1"/>
          </p:cNvGraphicFramePr>
          <p:nvPr/>
        </p:nvGraphicFramePr>
        <p:xfrm>
          <a:off x="0" y="-378057"/>
          <a:ext cx="9143999" cy="7236057"/>
        </p:xfrm>
        <a:graphic>
          <a:graphicData uri="http://schemas.openxmlformats.org/drawingml/2006/table">
            <a:tbl>
              <a:tblPr rtl="1"/>
              <a:tblGrid>
                <a:gridCol w="481264">
                  <a:extLst>
                    <a:ext uri="{9D8B030D-6E8A-4147-A177-3AD203B41FA5}">
                      <a16:colId xmlns:a16="http://schemas.microsoft.com/office/drawing/2014/main" val="199646616"/>
                    </a:ext>
                  </a:extLst>
                </a:gridCol>
                <a:gridCol w="577516">
                  <a:extLst>
                    <a:ext uri="{9D8B030D-6E8A-4147-A177-3AD203B41FA5}">
                      <a16:colId xmlns:a16="http://schemas.microsoft.com/office/drawing/2014/main" val="1529404300"/>
                    </a:ext>
                  </a:extLst>
                </a:gridCol>
                <a:gridCol w="673769">
                  <a:extLst>
                    <a:ext uri="{9D8B030D-6E8A-4147-A177-3AD203B41FA5}">
                      <a16:colId xmlns:a16="http://schemas.microsoft.com/office/drawing/2014/main" val="3407724497"/>
                    </a:ext>
                  </a:extLst>
                </a:gridCol>
                <a:gridCol w="577516">
                  <a:extLst>
                    <a:ext uri="{9D8B030D-6E8A-4147-A177-3AD203B41FA5}">
                      <a16:colId xmlns:a16="http://schemas.microsoft.com/office/drawing/2014/main" val="4211629512"/>
                    </a:ext>
                  </a:extLst>
                </a:gridCol>
                <a:gridCol w="577516">
                  <a:extLst>
                    <a:ext uri="{9D8B030D-6E8A-4147-A177-3AD203B41FA5}">
                      <a16:colId xmlns:a16="http://schemas.microsoft.com/office/drawing/2014/main" val="407192747"/>
                    </a:ext>
                  </a:extLst>
                </a:gridCol>
                <a:gridCol w="577516">
                  <a:extLst>
                    <a:ext uri="{9D8B030D-6E8A-4147-A177-3AD203B41FA5}">
                      <a16:colId xmlns:a16="http://schemas.microsoft.com/office/drawing/2014/main" val="230766520"/>
                    </a:ext>
                  </a:extLst>
                </a:gridCol>
                <a:gridCol w="577516">
                  <a:extLst>
                    <a:ext uri="{9D8B030D-6E8A-4147-A177-3AD203B41FA5}">
                      <a16:colId xmlns:a16="http://schemas.microsoft.com/office/drawing/2014/main" val="227063351"/>
                    </a:ext>
                  </a:extLst>
                </a:gridCol>
                <a:gridCol w="577516">
                  <a:extLst>
                    <a:ext uri="{9D8B030D-6E8A-4147-A177-3AD203B41FA5}">
                      <a16:colId xmlns:a16="http://schemas.microsoft.com/office/drawing/2014/main" val="813119948"/>
                    </a:ext>
                  </a:extLst>
                </a:gridCol>
                <a:gridCol w="577516">
                  <a:extLst>
                    <a:ext uri="{9D8B030D-6E8A-4147-A177-3AD203B41FA5}">
                      <a16:colId xmlns:a16="http://schemas.microsoft.com/office/drawing/2014/main" val="3986828296"/>
                    </a:ext>
                  </a:extLst>
                </a:gridCol>
                <a:gridCol w="577516">
                  <a:extLst>
                    <a:ext uri="{9D8B030D-6E8A-4147-A177-3AD203B41FA5}">
                      <a16:colId xmlns:a16="http://schemas.microsoft.com/office/drawing/2014/main" val="3004542033"/>
                    </a:ext>
                  </a:extLst>
                </a:gridCol>
                <a:gridCol w="3368838">
                  <a:extLst>
                    <a:ext uri="{9D8B030D-6E8A-4147-A177-3AD203B41FA5}">
                      <a16:colId xmlns:a16="http://schemas.microsoft.com/office/drawing/2014/main" val="4055306481"/>
                    </a:ext>
                  </a:extLst>
                </a:gridCol>
              </a:tblGrid>
              <a:tr h="833042">
                <a:tc>
                  <a:txBody>
                    <a:bodyPr/>
                    <a:lstStyle/>
                    <a:p>
                      <a:pPr rtl="1" fontAlgn="b"/>
                      <a:r>
                        <a:rPr lang="ar-EG" sz="1200" b="1"/>
                        <a:t>اتفقنا</a:t>
                      </a:r>
                    </a:p>
                  </a:txBody>
                  <a:tcPr marL="12049" marR="12049" marT="8033" marB="803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rtl="1" fontAlgn="b"/>
                      <a:r>
                        <a:rPr lang="ar-EG" sz="1200" b="1"/>
                        <a:t>% </a:t>
                      </a:r>
                      <a:r>
                        <a:rPr lang="en-US" sz="1200" b="1"/>
                        <a:t>ITS</a:t>
                      </a:r>
                      <a:r>
                        <a:rPr lang="ar-EG" sz="1200" b="1"/>
                        <a:t> الإبداعية</a:t>
                      </a:r>
                    </a:p>
                  </a:txBody>
                  <a:tcPr marL="12049" marR="12049" marT="8033" marB="803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rtl="1" fontAlgn="b"/>
                      <a:r>
                        <a:rPr lang="ar-EG" sz="1200" b="1"/>
                        <a:t>% </a:t>
                      </a:r>
                      <a:r>
                        <a:rPr lang="en-US" sz="1200" b="1"/>
                        <a:t>NCG</a:t>
                      </a:r>
                      <a:r>
                        <a:rPr lang="ar-EG" sz="1200" b="1"/>
                        <a:t> الإبداعية</a:t>
                      </a:r>
                    </a:p>
                  </a:txBody>
                  <a:tcPr marL="12049" marR="12049" marT="8033" marB="803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rtl="1" fontAlgn="b"/>
                      <a:r>
                        <a:rPr lang="ar-EG" sz="1200" b="1"/>
                        <a:t>% </a:t>
                      </a:r>
                      <a:r>
                        <a:rPr lang="en-US" sz="1200" b="1"/>
                        <a:t>RLS</a:t>
                      </a:r>
                      <a:r>
                        <a:rPr lang="ar-EG" sz="1200" b="1"/>
                        <a:t> الإبداعية</a:t>
                      </a:r>
                    </a:p>
                  </a:txBody>
                  <a:tcPr marL="12049" marR="12049" marT="8033" marB="803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rtl="1" fontAlgn="b"/>
                      <a:r>
                        <a:rPr lang="ar-EG" sz="1200" b="1"/>
                        <a:t>% تمويل </a:t>
                      </a:r>
                      <a:r>
                        <a:rPr lang="en-US" sz="1200" b="1"/>
                        <a:t>ITS</a:t>
                      </a:r>
                    </a:p>
                  </a:txBody>
                  <a:tcPr marL="12049" marR="12049" marT="8033" marB="803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rtl="1" fontAlgn="b"/>
                      <a:r>
                        <a:rPr lang="ar-EG" sz="1200" b="1"/>
                        <a:t>% تمويل </a:t>
                      </a:r>
                      <a:r>
                        <a:rPr lang="en-US" sz="1200" b="1"/>
                        <a:t>NCG</a:t>
                      </a:r>
                    </a:p>
                  </a:txBody>
                  <a:tcPr marL="12049" marR="12049" marT="8033" marB="803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rtl="1" fontAlgn="b"/>
                      <a:r>
                        <a:rPr lang="ar-EG" sz="1200" b="1"/>
                        <a:t>% تمويل </a:t>
                      </a:r>
                      <a:r>
                        <a:rPr lang="en-US" sz="1200" b="1"/>
                        <a:t>RLS</a:t>
                      </a:r>
                    </a:p>
                  </a:txBody>
                  <a:tcPr marL="12049" marR="12049" marT="8033" marB="803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rtl="1" fontAlgn="b"/>
                      <a:r>
                        <a:rPr lang="ar-EG" sz="1200" b="1"/>
                        <a:t>% أرباح </a:t>
                      </a:r>
                      <a:r>
                        <a:rPr lang="en-US" sz="1200" b="1"/>
                        <a:t>ITS</a:t>
                      </a:r>
                    </a:p>
                  </a:txBody>
                  <a:tcPr marL="12049" marR="12049" marT="8033" marB="803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rtl="1" fontAlgn="b"/>
                      <a:r>
                        <a:rPr lang="ar-EG" sz="1200" b="1"/>
                        <a:t>% أرباح </a:t>
                      </a:r>
                      <a:r>
                        <a:rPr lang="en-US" sz="1200" b="1"/>
                        <a:t>NCG</a:t>
                      </a:r>
                    </a:p>
                  </a:txBody>
                  <a:tcPr marL="12049" marR="12049" marT="8033" marB="803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rtl="1" fontAlgn="b"/>
                      <a:r>
                        <a:rPr lang="ar-EG" sz="1200" b="1"/>
                        <a:t>% أرباح </a:t>
                      </a:r>
                      <a:r>
                        <a:rPr lang="en-US" sz="1200" b="1"/>
                        <a:t>RLS</a:t>
                      </a:r>
                    </a:p>
                  </a:txBody>
                  <a:tcPr marL="12049" marR="12049" marT="8033" marB="803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rtl="1" fontAlgn="b"/>
                      <a:r>
                        <a:rPr lang="ar-EG" sz="1200" b="1"/>
                        <a:t>جوانب أخرى من الصفقة</a:t>
                      </a:r>
                    </a:p>
                  </a:txBody>
                  <a:tcPr marL="12049" marR="12049" marT="8033" marB="8033"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extLst>
                  <a:ext uri="{0D108BD9-81ED-4DB2-BD59-A6C34878D82A}">
                    <a16:rowId xmlns:a16="http://schemas.microsoft.com/office/drawing/2014/main" val="3664396769"/>
                  </a:ext>
                </a:extLst>
              </a:tr>
              <a:tr h="783452">
                <a:tc>
                  <a:txBody>
                    <a:bodyPr/>
                    <a:lstStyle/>
                    <a:p>
                      <a:pPr algn="r" fontAlgn="ctr"/>
                      <a:r>
                        <a:rPr lang="ar-EG" sz="1000" b="0" i="0" u="none" strike="noStrike">
                          <a:solidFill>
                            <a:srgbClr val="000000"/>
                          </a:solidFill>
                          <a:latin typeface="Arial" panose="020B0604020202020204" pitchFamily="34" charset="0"/>
                        </a:rPr>
                        <a:t>لا</a:t>
                      </a:r>
                    </a:p>
                  </a:txBody>
                  <a:tcPr marL="9525" marR="9525" marT="9525"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algn="r" fontAlgn="ctr"/>
                      <a:r>
                        <a:rPr lang="ar-EG" sz="1000" b="0" i="0" u="none" strike="noStrike">
                          <a:solidFill>
                            <a:srgbClr val="000000"/>
                          </a:solidFill>
                          <a:latin typeface="Arial" panose="020B0604020202020204" pitchFamily="34" charset="0"/>
                        </a:rPr>
                        <a:t>32%</a:t>
                      </a:r>
                    </a:p>
                  </a:txBody>
                  <a:tcPr marL="9525" marR="9525" marT="9525"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algn="r" fontAlgn="ctr"/>
                      <a:r>
                        <a:rPr lang="ar-EG" sz="1000" b="0" i="0" u="none" strike="noStrike">
                          <a:solidFill>
                            <a:srgbClr val="000000"/>
                          </a:solidFill>
                          <a:latin typeface="Arial" panose="020B0604020202020204" pitchFamily="34" charset="0"/>
                        </a:rPr>
                        <a:t>32%</a:t>
                      </a:r>
                    </a:p>
                  </a:txBody>
                  <a:tcPr marL="9525" marR="9525" marT="9525"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algn="r" fontAlgn="ctr"/>
                      <a:r>
                        <a:rPr lang="ar-EG" sz="1000" b="0" i="0" u="none" strike="noStrike">
                          <a:solidFill>
                            <a:srgbClr val="000000"/>
                          </a:solidFill>
                          <a:latin typeface="Arial" panose="020B0604020202020204" pitchFamily="34" charset="0"/>
                        </a:rPr>
                        <a:t>32%</a:t>
                      </a:r>
                    </a:p>
                  </a:txBody>
                  <a:tcPr marL="9525" marR="9525" marT="9525"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algn="r" fontAlgn="ctr"/>
                      <a:r>
                        <a:rPr lang="ar-EG" sz="1000" b="0" i="0" u="none" strike="noStrike">
                          <a:solidFill>
                            <a:srgbClr val="000000"/>
                          </a:solidFill>
                          <a:latin typeface="Arial" panose="020B0604020202020204" pitchFamily="34" charset="0"/>
                        </a:rPr>
                        <a:t>32%</a:t>
                      </a:r>
                    </a:p>
                  </a:txBody>
                  <a:tcPr marL="9525" marR="9525" marT="9525"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algn="r" fontAlgn="ctr"/>
                      <a:r>
                        <a:rPr lang="ar-EG" sz="1000" b="0" i="0" u="none" strike="noStrike">
                          <a:solidFill>
                            <a:srgbClr val="000000"/>
                          </a:solidFill>
                          <a:latin typeface="Arial" panose="020B0604020202020204" pitchFamily="34" charset="0"/>
                        </a:rPr>
                        <a:t>32%</a:t>
                      </a:r>
                    </a:p>
                  </a:txBody>
                  <a:tcPr marL="9525" marR="9525" marT="9525"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algn="r" fontAlgn="ctr"/>
                      <a:r>
                        <a:rPr lang="ar-EG" sz="1000" b="0" i="0" u="none" strike="noStrike">
                          <a:solidFill>
                            <a:srgbClr val="000000"/>
                          </a:solidFill>
                          <a:latin typeface="Arial" panose="020B0604020202020204" pitchFamily="34" charset="0"/>
                        </a:rPr>
                        <a:t>32%</a:t>
                      </a:r>
                    </a:p>
                  </a:txBody>
                  <a:tcPr marL="9525" marR="9525" marT="9525"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algn="r" fontAlgn="ctr"/>
                      <a:r>
                        <a:rPr lang="ar-EG" sz="1000" b="0" i="0" u="none" strike="noStrike">
                          <a:solidFill>
                            <a:srgbClr val="000000"/>
                          </a:solidFill>
                          <a:latin typeface="Arial" panose="020B0604020202020204" pitchFamily="34" charset="0"/>
                        </a:rPr>
                        <a:t>33.00%</a:t>
                      </a:r>
                    </a:p>
                  </a:txBody>
                  <a:tcPr marL="9525" marR="9525" marT="9525"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algn="r" fontAlgn="ctr"/>
                      <a:r>
                        <a:rPr lang="ar-EG" sz="1000" b="0" i="0" u="none" strike="noStrike">
                          <a:solidFill>
                            <a:srgbClr val="000000"/>
                          </a:solidFill>
                          <a:latin typeface="Arial" panose="020B0604020202020204" pitchFamily="34" charset="0"/>
                        </a:rPr>
                        <a:t>33.00%</a:t>
                      </a:r>
                    </a:p>
                  </a:txBody>
                  <a:tcPr marL="9525" marR="9525" marT="9525"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algn="r" fontAlgn="ctr"/>
                      <a:r>
                        <a:rPr lang="ar-EG" sz="1000" b="0" i="0" u="none" strike="noStrike">
                          <a:solidFill>
                            <a:srgbClr val="000000"/>
                          </a:solidFill>
                          <a:latin typeface="Arial" panose="020B0604020202020204" pitchFamily="34" charset="0"/>
                        </a:rPr>
                        <a:t>33.00%</a:t>
                      </a:r>
                    </a:p>
                  </a:txBody>
                  <a:tcPr marL="9525" marR="9525" marT="9525"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algn="r" fontAlgn="ctr"/>
                      <a:r>
                        <a:rPr lang="ar-EG" sz="1000" b="0" i="0" u="none" strike="noStrike">
                          <a:solidFill>
                            <a:srgbClr val="000000"/>
                          </a:solidFill>
                          <a:latin typeface="Arial" panose="020B0604020202020204" pitchFamily="34" charset="0"/>
                        </a:rPr>
                        <a:t>لم تتحرك شركة </a:t>
                      </a:r>
                      <a:r>
                        <a:rPr lang="en-US" sz="1000" b="0" i="0" u="none" strike="noStrike">
                          <a:solidFill>
                            <a:srgbClr val="000000"/>
                          </a:solidFill>
                          <a:latin typeface="Arial" panose="020B0604020202020204" pitchFamily="34" charset="0"/>
                        </a:rPr>
                        <a:t>RLS</a:t>
                      </a:r>
                      <a:r>
                        <a:rPr lang="ar-EG" sz="1000" b="0" i="0" u="none" strike="noStrike">
                          <a:solidFill>
                            <a:srgbClr val="000000"/>
                          </a:solidFill>
                          <a:latin typeface="Arial" panose="020B0604020202020204" pitchFamily="34" charset="0"/>
                        </a:rPr>
                        <a:t> عن نسبة 1% من الأرباح إلى </a:t>
                      </a:r>
                      <a:r>
                        <a:rPr lang="en-US" sz="1000" b="0" i="0" u="none" strike="noStrike">
                          <a:solidFill>
                            <a:srgbClr val="000000"/>
                          </a:solidFill>
                          <a:latin typeface="Arial" panose="020B0604020202020204" pitchFamily="34" charset="0"/>
                        </a:rPr>
                        <a:t>ITS</a:t>
                      </a:r>
                      <a:r>
                        <a:rPr lang="ar-EG" sz="1000" b="0" i="0" u="none" strike="noStrike">
                          <a:solidFill>
                            <a:srgbClr val="000000"/>
                          </a:solidFill>
                          <a:latin typeface="Arial" panose="020B0604020202020204" pitchFamily="34" charset="0"/>
                        </a:rPr>
                        <a:t> للحصول على حقوق الإبداع الكاملة.</a:t>
                      </a:r>
                      <a:r>
                        <a:rPr lang="en-US" sz="1000" b="0" i="0" u="none" strike="noStrike">
                          <a:solidFill>
                            <a:srgbClr val="000000"/>
                          </a:solidFill>
                          <a:latin typeface="Arial" panose="020B0604020202020204" pitchFamily="34" charset="0"/>
                        </a:rPr>
                        <a:t> </a:t>
                      </a:r>
                      <a:r>
                        <a:rPr lang="ar-EG" sz="1000" b="0" i="0" u="none" strike="noStrike">
                          <a:solidFill>
                            <a:srgbClr val="000000"/>
                          </a:solidFill>
                          <a:latin typeface="Arial" panose="020B0604020202020204" pitchFamily="34" charset="0"/>
                        </a:rPr>
                        <a:t>اتفق كل من </a:t>
                      </a:r>
                      <a:r>
                        <a:rPr lang="en-US" sz="1000" b="0" i="0" u="none" strike="noStrike">
                          <a:solidFill>
                            <a:srgbClr val="000000"/>
                          </a:solidFill>
                          <a:latin typeface="Arial" panose="020B0604020202020204" pitchFamily="34" charset="0"/>
                        </a:rPr>
                        <a:t>NCG</a:t>
                      </a:r>
                      <a:r>
                        <a:rPr lang="ar-EG" sz="1000" b="0" i="0" u="none" strike="noStrike">
                          <a:solidFill>
                            <a:srgbClr val="000000"/>
                          </a:solidFill>
                          <a:latin typeface="Arial" panose="020B0604020202020204" pitchFamily="34" charset="0"/>
                        </a:rPr>
                        <a:t> و</a:t>
                      </a:r>
                      <a:r>
                        <a:rPr lang="en-US" sz="1000" b="0" i="0" u="none" strike="noStrike">
                          <a:solidFill>
                            <a:srgbClr val="000000"/>
                          </a:solidFill>
                          <a:latin typeface="Arial" panose="020B0604020202020204" pitchFamily="34" charset="0"/>
                        </a:rPr>
                        <a:t>ITS</a:t>
                      </a:r>
                      <a:r>
                        <a:rPr lang="ar-EG" sz="1000" b="0" i="0" u="none" strike="noStrike">
                          <a:solidFill>
                            <a:srgbClr val="000000"/>
                          </a:solidFill>
                          <a:latin typeface="Arial" panose="020B0604020202020204" pitchFamily="34" charset="0"/>
                        </a:rPr>
                        <a:t> على تقاسم الأرباح بالتساوي، لكن لم تقبل </a:t>
                      </a:r>
                      <a:r>
                        <a:rPr lang="en-US" sz="1000" b="0" i="0" u="none" strike="noStrike">
                          <a:solidFill>
                            <a:srgbClr val="000000"/>
                          </a:solidFill>
                          <a:latin typeface="Arial" panose="020B0604020202020204" pitchFamily="34" charset="0"/>
                        </a:rPr>
                        <a:t>RLS</a:t>
                      </a:r>
                      <a:r>
                        <a:rPr lang="ar-EG" sz="1000" b="0" i="0" u="none" strike="noStrike">
                          <a:solidFill>
                            <a:srgbClr val="000000"/>
                          </a:solidFill>
                          <a:latin typeface="Arial" panose="020B0604020202020204" pitchFamily="34" charset="0"/>
                        </a:rPr>
                        <a:t> بذلك.</a:t>
                      </a:r>
                      <a:r>
                        <a:rPr lang="en-US" sz="1000" b="0" i="0" u="none" strike="noStrike">
                          <a:solidFill>
                            <a:srgbClr val="000000"/>
                          </a:solidFill>
                          <a:latin typeface="Arial" panose="020B0604020202020204" pitchFamily="34" charset="0"/>
                        </a:rPr>
                        <a:t> </a:t>
                      </a:r>
                      <a:r>
                        <a:rPr lang="ar-EG" sz="1000" b="0" i="0" u="none" strike="noStrike">
                          <a:solidFill>
                            <a:srgbClr val="000000"/>
                          </a:solidFill>
                          <a:latin typeface="Arial" panose="020B0604020202020204" pitchFamily="34" charset="0"/>
                        </a:rPr>
                        <a:t>لم يتم طرح صفقات محتملة أخرى على الطاولة.</a:t>
                      </a:r>
                    </a:p>
                  </a:txBody>
                  <a:tcPr marL="9525" marR="9525" marT="9525" marB="0" anchor="ctr">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extLst>
                  <a:ext uri="{0D108BD9-81ED-4DB2-BD59-A6C34878D82A}">
                    <a16:rowId xmlns:a16="http://schemas.microsoft.com/office/drawing/2014/main" val="3600632156"/>
                  </a:ext>
                </a:extLst>
              </a:tr>
              <a:tr h="319184">
                <a:tc>
                  <a:txBody>
                    <a:bodyPr/>
                    <a:lstStyle/>
                    <a:p>
                      <a:pPr algn="r" fontAlgn="ctr"/>
                      <a:r>
                        <a:rPr lang="ar-EG" sz="1000" b="0" i="0" u="none" strike="noStrike">
                          <a:solidFill>
                            <a:srgbClr val="000000"/>
                          </a:solidFill>
                          <a:latin typeface="Arial" panose="020B0604020202020204" pitchFamily="34" charset="0"/>
                        </a:rPr>
                        <a:t>نعم</a:t>
                      </a:r>
                    </a:p>
                  </a:txBody>
                  <a:tcPr marL="9525" marR="9525" marT="9525"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algn="r" fontAlgn="ctr"/>
                      <a:r>
                        <a:rPr lang="ar-EG" sz="1000" b="0" i="0" u="none" strike="noStrike">
                          <a:solidFill>
                            <a:srgbClr val="000000"/>
                          </a:solidFill>
                          <a:latin typeface="Arial" panose="020B0604020202020204" pitchFamily="34" charset="0"/>
                        </a:rPr>
                        <a:t>50%</a:t>
                      </a:r>
                    </a:p>
                  </a:txBody>
                  <a:tcPr marL="9525" marR="9525" marT="9525"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algn="r" fontAlgn="ctr"/>
                      <a:r>
                        <a:rPr lang="ar-EG" sz="1000" b="0" i="0" u="none" strike="noStrike">
                          <a:solidFill>
                            <a:srgbClr val="000000"/>
                          </a:solidFill>
                          <a:latin typeface="Arial" panose="020B0604020202020204" pitchFamily="34" charset="0"/>
                        </a:rPr>
                        <a:t>0%</a:t>
                      </a:r>
                    </a:p>
                  </a:txBody>
                  <a:tcPr marL="9525" marR="9525" marT="9525"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algn="r" fontAlgn="ctr"/>
                      <a:r>
                        <a:rPr lang="ar-EG" sz="1000" b="0" i="0" u="none" strike="noStrike">
                          <a:solidFill>
                            <a:srgbClr val="000000"/>
                          </a:solidFill>
                          <a:latin typeface="Arial" panose="020B0604020202020204" pitchFamily="34" charset="0"/>
                        </a:rPr>
                        <a:t>50%</a:t>
                      </a:r>
                    </a:p>
                  </a:txBody>
                  <a:tcPr marL="9525" marR="9525" marT="9525"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algn="r" fontAlgn="ctr"/>
                      <a:r>
                        <a:rPr lang="ar-EG" sz="1000" b="0" i="0" u="none" strike="noStrike">
                          <a:solidFill>
                            <a:srgbClr val="000000"/>
                          </a:solidFill>
                          <a:latin typeface="Arial" panose="020B0604020202020204" pitchFamily="34" charset="0"/>
                        </a:rPr>
                        <a:t>50%</a:t>
                      </a:r>
                    </a:p>
                  </a:txBody>
                  <a:tcPr marL="9525" marR="9525" marT="9525"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algn="r" fontAlgn="ctr"/>
                      <a:r>
                        <a:rPr lang="ar-EG" sz="1000" b="0" i="0" u="none" strike="noStrike">
                          <a:solidFill>
                            <a:srgbClr val="000000"/>
                          </a:solidFill>
                          <a:latin typeface="Arial" panose="020B0604020202020204" pitchFamily="34" charset="0"/>
                        </a:rPr>
                        <a:t>0%</a:t>
                      </a:r>
                    </a:p>
                  </a:txBody>
                  <a:tcPr marL="9525" marR="9525" marT="9525"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algn="r" fontAlgn="ctr"/>
                      <a:r>
                        <a:rPr lang="ar-EG" sz="1000" b="0" i="0" u="none" strike="noStrike">
                          <a:solidFill>
                            <a:srgbClr val="000000"/>
                          </a:solidFill>
                          <a:latin typeface="Arial" panose="020B0604020202020204" pitchFamily="34" charset="0"/>
                        </a:rPr>
                        <a:t>50%</a:t>
                      </a:r>
                    </a:p>
                  </a:txBody>
                  <a:tcPr marL="9525" marR="9525" marT="9525"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algn="r" fontAlgn="ctr"/>
                      <a:r>
                        <a:rPr lang="ar-EG" sz="1000" b="0" i="0" u="none" strike="noStrike">
                          <a:solidFill>
                            <a:srgbClr val="000000"/>
                          </a:solidFill>
                          <a:latin typeface="Arial" panose="020B0604020202020204" pitchFamily="34" charset="0"/>
                        </a:rPr>
                        <a:t>50%</a:t>
                      </a:r>
                    </a:p>
                  </a:txBody>
                  <a:tcPr marL="9525" marR="9525" marT="9525"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algn="r" fontAlgn="ctr"/>
                      <a:r>
                        <a:rPr lang="ar-EG" sz="1000" b="0" i="0" u="none" strike="noStrike">
                          <a:solidFill>
                            <a:srgbClr val="000000"/>
                          </a:solidFill>
                          <a:latin typeface="Arial" panose="020B0604020202020204" pitchFamily="34" charset="0"/>
                        </a:rPr>
                        <a:t>0%</a:t>
                      </a:r>
                    </a:p>
                  </a:txBody>
                  <a:tcPr marL="9525" marR="9525" marT="9525"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algn="r" fontAlgn="ctr"/>
                      <a:r>
                        <a:rPr lang="ar-EG" sz="1000" b="0" i="0" u="none" strike="noStrike">
                          <a:solidFill>
                            <a:srgbClr val="000000"/>
                          </a:solidFill>
                          <a:latin typeface="Arial" panose="020B0604020202020204" pitchFamily="34" charset="0"/>
                        </a:rPr>
                        <a:t>50%</a:t>
                      </a:r>
                    </a:p>
                  </a:txBody>
                  <a:tcPr marL="9525" marR="9525" marT="9525"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algn="r" fontAlgn="ctr"/>
                      <a:r>
                        <a:rPr lang="ar-EG" sz="1000" b="0" i="0" u="none" strike="noStrike">
                          <a:solidFill>
                            <a:srgbClr val="000000"/>
                          </a:solidFill>
                          <a:latin typeface="Arial" panose="020B0604020202020204" pitchFamily="34" charset="0"/>
                        </a:rPr>
                        <a:t>الأمير 1 و2</a:t>
                      </a:r>
                    </a:p>
                  </a:txBody>
                  <a:tcPr marL="9525" marR="9525" marT="9525" marB="0" anchor="ctr">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D02F9C"/>
                      </a:solidFill>
                      <a:prstDash val="solid"/>
                      <a:round/>
                      <a:headEnd type="none" w="med" len="med"/>
                      <a:tailEnd type="none" w="med" len="med"/>
                    </a:lnB>
                    <a:solidFill>
                      <a:srgbClr val="FFF2CC"/>
                    </a:solidFill>
                  </a:tcPr>
                </a:tc>
                <a:extLst>
                  <a:ext uri="{0D108BD9-81ED-4DB2-BD59-A6C34878D82A}">
                    <a16:rowId xmlns:a16="http://schemas.microsoft.com/office/drawing/2014/main" val="3105162682"/>
                  </a:ext>
                </a:extLst>
              </a:tr>
              <a:tr h="628696">
                <a:tc>
                  <a:txBody>
                    <a:bodyPr/>
                    <a:lstStyle/>
                    <a:p>
                      <a:pPr algn="ctr" fontAlgn="ctr"/>
                      <a:r>
                        <a:rPr lang="ar-EG" sz="1000" b="0" i="0" u="none" strike="noStrike">
                          <a:solidFill>
                            <a:srgbClr val="000000"/>
                          </a:solidFill>
                          <a:latin typeface="Arial" panose="020B0604020202020204" pitchFamily="34" charset="0"/>
                        </a:rPr>
                        <a:t>نعم</a:t>
                      </a:r>
                      <a:br>
                        <a:rPr lang="ar-EG" sz="1000" b="0" i="0" u="none" strike="noStrike">
                          <a:solidFill>
                            <a:srgbClr val="000000"/>
                          </a:solidFill>
                          <a:latin typeface="Arial" panose="020B0604020202020204" pitchFamily="34" charset="0"/>
                        </a:rPr>
                      </a:br>
                      <a:r>
                        <a:rPr lang="ar-EG" sz="1000" b="0" i="0" u="none" strike="noStrike">
                          <a:solidFill>
                            <a:srgbClr val="000000"/>
                          </a:solidFill>
                          <a:latin typeface="Arial" panose="020B0604020202020204" pitchFamily="34" charset="0"/>
                        </a:rPr>
                        <a:t>(جزئيًا)</a:t>
                      </a:r>
                    </a:p>
                  </a:txBody>
                  <a:tcPr marL="9525" marR="9525" marT="9525"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algn="r" fontAlgn="ctr"/>
                      <a:r>
                        <a:rPr lang="ar-EG" sz="1000" b="0" i="0" u="none" strike="noStrike">
                          <a:solidFill>
                            <a:srgbClr val="000000"/>
                          </a:solidFill>
                          <a:latin typeface="Arial" panose="020B0604020202020204" pitchFamily="34" charset="0"/>
                        </a:rPr>
                        <a:t>0%</a:t>
                      </a:r>
                    </a:p>
                  </a:txBody>
                  <a:tcPr marL="9525" marR="9525" marT="9525"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algn="r" fontAlgn="ctr"/>
                      <a:r>
                        <a:rPr lang="ar-EG" sz="1000" b="0" i="0" u="none" strike="noStrike">
                          <a:solidFill>
                            <a:srgbClr val="000000"/>
                          </a:solidFill>
                          <a:latin typeface="Arial" panose="020B0604020202020204" pitchFamily="34" charset="0"/>
                        </a:rPr>
                        <a:t>0%</a:t>
                      </a:r>
                    </a:p>
                  </a:txBody>
                  <a:tcPr marL="9525" marR="9525" marT="9525"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algn="r" fontAlgn="ctr"/>
                      <a:r>
                        <a:rPr lang="ar-EG" sz="1000" b="0" i="0" u="none" strike="noStrike">
                          <a:solidFill>
                            <a:srgbClr val="000000"/>
                          </a:solidFill>
                          <a:latin typeface="Arial" panose="020B0604020202020204" pitchFamily="34" charset="0"/>
                        </a:rPr>
                        <a:t>100%</a:t>
                      </a:r>
                    </a:p>
                  </a:txBody>
                  <a:tcPr marL="9525" marR="9525" marT="9525"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algn="r" fontAlgn="ctr"/>
                      <a:r>
                        <a:rPr lang="ar-EG" sz="1000" b="0" i="0" u="none" strike="noStrike">
                          <a:solidFill>
                            <a:srgbClr val="000000"/>
                          </a:solidFill>
                          <a:latin typeface="Arial" panose="020B0604020202020204" pitchFamily="34" charset="0"/>
                        </a:rPr>
                        <a:t>0%</a:t>
                      </a:r>
                    </a:p>
                  </a:txBody>
                  <a:tcPr marL="9525" marR="9525" marT="9525"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algn="r" fontAlgn="ctr"/>
                      <a:r>
                        <a:rPr lang="ar-EG" sz="1000" b="0" i="0" u="none" strike="noStrike">
                          <a:solidFill>
                            <a:srgbClr val="000000"/>
                          </a:solidFill>
                          <a:latin typeface="Arial" panose="020B0604020202020204" pitchFamily="34" charset="0"/>
                        </a:rPr>
                        <a:t>0%</a:t>
                      </a:r>
                    </a:p>
                  </a:txBody>
                  <a:tcPr marL="9525" marR="9525" marT="9525"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algn="r" fontAlgn="ctr"/>
                      <a:r>
                        <a:rPr lang="ar-EG" sz="1000" b="0" i="0" u="none" strike="noStrike">
                          <a:solidFill>
                            <a:srgbClr val="000000"/>
                          </a:solidFill>
                          <a:latin typeface="Arial" panose="020B0604020202020204" pitchFamily="34" charset="0"/>
                        </a:rPr>
                        <a:t>100%</a:t>
                      </a:r>
                    </a:p>
                  </a:txBody>
                  <a:tcPr marL="9525" marR="9525" marT="9525"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algn="r" fontAlgn="ctr"/>
                      <a:r>
                        <a:rPr lang="ar-EG" sz="1000" b="0" i="0" u="none" strike="noStrike">
                          <a:solidFill>
                            <a:srgbClr val="000000"/>
                          </a:solidFill>
                          <a:latin typeface="Arial" panose="020B0604020202020204" pitchFamily="34" charset="0"/>
                        </a:rPr>
                        <a:t>0%</a:t>
                      </a:r>
                    </a:p>
                  </a:txBody>
                  <a:tcPr marL="9525" marR="9525" marT="9525"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algn="r" fontAlgn="ctr"/>
                      <a:r>
                        <a:rPr lang="ar-EG" sz="1000" b="0" i="0" u="none" strike="noStrike">
                          <a:solidFill>
                            <a:srgbClr val="000000"/>
                          </a:solidFill>
                          <a:latin typeface="Arial" panose="020B0604020202020204" pitchFamily="34" charset="0"/>
                        </a:rPr>
                        <a:t>0%</a:t>
                      </a:r>
                    </a:p>
                  </a:txBody>
                  <a:tcPr marL="9525" marR="9525" marT="9525"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algn="r" fontAlgn="ctr"/>
                      <a:r>
                        <a:rPr lang="ar-EG" sz="1000" b="0" i="0" u="none" strike="noStrike">
                          <a:solidFill>
                            <a:srgbClr val="000000"/>
                          </a:solidFill>
                          <a:latin typeface="Arial" panose="020B0604020202020204" pitchFamily="34" charset="0"/>
                        </a:rPr>
                        <a:t>100%</a:t>
                      </a:r>
                    </a:p>
                  </a:txBody>
                  <a:tcPr marL="9525" marR="9525" marT="9525" marB="0" anchor="ctr">
                    <a:lnL w="9525" cap="flat" cmpd="sng" algn="ctr">
                      <a:solidFill>
                        <a:srgbClr val="CCCCCC"/>
                      </a:solidFill>
                      <a:prstDash val="solid"/>
                      <a:round/>
                      <a:headEnd type="none" w="med" len="med"/>
                      <a:tailEnd type="none" w="med" len="med"/>
                    </a:lnL>
                    <a:lnR w="9525" cap="flat" cmpd="sng" algn="ctr">
                      <a:solidFill>
                        <a:srgbClr val="D02F9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algn="r" fontAlgn="ctr"/>
                      <a:r>
                        <a:rPr lang="ar-EG" sz="1000" b="0" i="0" u="none" strike="noStrike">
                          <a:solidFill>
                            <a:srgbClr val="FF0000"/>
                          </a:solidFill>
                          <a:latin typeface="Arial" panose="020B0604020202020204" pitchFamily="34" charset="0"/>
                        </a:rPr>
                        <a:t>وافقت شركة </a:t>
                      </a:r>
                      <a:r>
                        <a:rPr lang="en-US" sz="1000" b="0" i="0" u="none" strike="noStrike">
                          <a:solidFill>
                            <a:srgbClr val="FF0000"/>
                          </a:solidFill>
                          <a:latin typeface="Arial" panose="020B0604020202020204" pitchFamily="34" charset="0"/>
                        </a:rPr>
                        <a:t>ITS</a:t>
                      </a:r>
                      <a:r>
                        <a:rPr lang="ar-EG" sz="1000" b="0" i="0" u="none" strike="noStrike">
                          <a:solidFill>
                            <a:srgbClr val="FF0000"/>
                          </a:solidFill>
                          <a:latin typeface="Arial" panose="020B0604020202020204" pitchFamily="34" charset="0"/>
                        </a:rPr>
                        <a:t> على بيع حقوقها لشركة </a:t>
                      </a:r>
                      <a:r>
                        <a:rPr lang="en-US" sz="1000" b="0" i="0" u="none" strike="noStrike">
                          <a:solidFill>
                            <a:srgbClr val="FF0000"/>
                          </a:solidFill>
                          <a:latin typeface="Arial" panose="020B0604020202020204" pitchFamily="34" charset="0"/>
                        </a:rPr>
                        <a:t>RLS</a:t>
                      </a:r>
                      <a:r>
                        <a:rPr lang="ar-EG" sz="1000" b="0" i="0" u="none" strike="noStrike">
                          <a:solidFill>
                            <a:srgbClr val="FF0000"/>
                          </a:solidFill>
                          <a:latin typeface="Arial" panose="020B0604020202020204" pitchFamily="34" charset="0"/>
                        </a:rPr>
                        <a:t> مقابل 100 مليون دولار </a:t>
                      </a:r>
                      <a:br>
                        <a:rPr lang="ar-EG" sz="1000" b="0" i="0" u="none" strike="noStrike">
                          <a:solidFill>
                            <a:srgbClr val="000000"/>
                          </a:solidFill>
                          <a:latin typeface="Arial" panose="020B0604020202020204" pitchFamily="34" charset="0"/>
                        </a:rPr>
                      </a:br>
                      <a:r>
                        <a:rPr lang="ar-EG" sz="1000" b="0" i="0" u="none" strike="noStrike">
                          <a:solidFill>
                            <a:srgbClr val="000000"/>
                          </a:solidFill>
                          <a:latin typeface="Arial" panose="020B0604020202020204" pitchFamily="34" charset="0"/>
                        </a:rPr>
                        <a:t>أنتجت شركة </a:t>
                      </a:r>
                      <a:r>
                        <a:rPr lang="en-US" sz="1000" b="0" i="0" u="none" strike="noStrike">
                          <a:solidFill>
                            <a:srgbClr val="000000"/>
                          </a:solidFill>
                          <a:latin typeface="Arial" panose="020B0604020202020204" pitchFamily="34" charset="0"/>
                        </a:rPr>
                        <a:t>RLS</a:t>
                      </a:r>
                      <a:r>
                        <a:rPr lang="ar-EG" sz="1000" b="0" i="0" u="none" strike="noStrike">
                          <a:solidFill>
                            <a:srgbClr val="000000"/>
                          </a:solidFill>
                          <a:latin typeface="Arial" panose="020B0604020202020204" pitchFamily="34" charset="0"/>
                        </a:rPr>
                        <a:t> الفيلم بمفردها، نظرًا لأنها لم تصل إلى اتفاق مع شركة </a:t>
                      </a:r>
                      <a:r>
                        <a:rPr lang="en-US" sz="1000" b="0" i="0" u="none" strike="noStrike">
                          <a:solidFill>
                            <a:srgbClr val="000000"/>
                          </a:solidFill>
                          <a:latin typeface="Arial" panose="020B0604020202020204" pitchFamily="34" charset="0"/>
                        </a:rPr>
                        <a:t>NCG</a:t>
                      </a:r>
                      <a:r>
                        <a:rPr lang="ar-EG" sz="1000" b="0" i="0" u="none" strike="noStrike">
                          <a:solidFill>
                            <a:srgbClr val="000000"/>
                          </a:solidFill>
                          <a:latin typeface="Arial" panose="020B0604020202020204" pitchFamily="34" charset="0"/>
                        </a:rPr>
                        <a:t> </a:t>
                      </a:r>
                      <a:br>
                        <a:rPr lang="ar-EG" sz="1000" b="0" i="0" u="none" strike="noStrike">
                          <a:solidFill>
                            <a:srgbClr val="000000"/>
                          </a:solidFill>
                          <a:latin typeface="Arial" panose="020B0604020202020204" pitchFamily="34" charset="0"/>
                        </a:rPr>
                      </a:br>
                      <a:r>
                        <a:rPr lang="ar-EG" sz="1000" b="0" i="0" u="none" strike="noStrike">
                          <a:solidFill>
                            <a:srgbClr val="000000"/>
                          </a:solidFill>
                          <a:latin typeface="Arial" panose="020B0604020202020204" pitchFamily="34" charset="0"/>
                        </a:rPr>
                        <a:t>ستصنع شركة </a:t>
                      </a:r>
                      <a:r>
                        <a:rPr lang="en-US" sz="1000" b="0" i="0" u="none" strike="noStrike">
                          <a:solidFill>
                            <a:srgbClr val="000000"/>
                          </a:solidFill>
                          <a:latin typeface="Arial" panose="020B0604020202020204" pitchFamily="34" charset="0"/>
                        </a:rPr>
                        <a:t>NCG</a:t>
                      </a:r>
                      <a:r>
                        <a:rPr lang="ar-EG" sz="1000" b="0" i="0" u="none" strike="noStrike">
                          <a:solidFill>
                            <a:srgbClr val="000000"/>
                          </a:solidFill>
                          <a:latin typeface="Arial" panose="020B0604020202020204" pitchFamily="34" charset="0"/>
                        </a:rPr>
                        <a:t> فيلم الأميرة</a:t>
                      </a:r>
                    </a:p>
                  </a:txBody>
                  <a:tcPr marL="9525" marR="9525" marT="9525" marB="0" anchor="ctr">
                    <a:lnL w="9525" cap="flat" cmpd="sng" algn="ctr">
                      <a:solidFill>
                        <a:srgbClr val="D02F9C"/>
                      </a:solidFill>
                      <a:prstDash val="solid"/>
                      <a:round/>
                      <a:headEnd type="none" w="med" len="med"/>
                      <a:tailEnd type="none" w="med" len="med"/>
                    </a:lnL>
                    <a:lnR w="9525" cap="flat" cmpd="sng" algn="ctr">
                      <a:solidFill>
                        <a:srgbClr val="D02F9C"/>
                      </a:solidFill>
                      <a:prstDash val="solid"/>
                      <a:round/>
                      <a:headEnd type="none" w="med" len="med"/>
                      <a:tailEnd type="none" w="med" len="med"/>
                    </a:lnR>
                    <a:lnT w="9525" cap="flat" cmpd="sng" algn="ctr">
                      <a:solidFill>
                        <a:srgbClr val="D02F9C"/>
                      </a:solidFill>
                      <a:prstDash val="solid"/>
                      <a:round/>
                      <a:headEnd type="none" w="med" len="med"/>
                      <a:tailEnd type="none" w="med" len="med"/>
                    </a:lnT>
                    <a:lnB w="9525" cap="flat" cmpd="sng" algn="ctr">
                      <a:solidFill>
                        <a:srgbClr val="50329C"/>
                      </a:solidFill>
                      <a:prstDash val="solid"/>
                      <a:round/>
                      <a:headEnd type="none" w="med" len="med"/>
                      <a:tailEnd type="none" w="med" len="med"/>
                    </a:lnB>
                    <a:solidFill>
                      <a:srgbClr val="FFF2CC"/>
                    </a:solidFill>
                  </a:tcPr>
                </a:tc>
                <a:extLst>
                  <a:ext uri="{0D108BD9-81ED-4DB2-BD59-A6C34878D82A}">
                    <a16:rowId xmlns:a16="http://schemas.microsoft.com/office/drawing/2014/main" val="1850142395"/>
                  </a:ext>
                </a:extLst>
              </a:tr>
              <a:tr h="940051">
                <a:tc>
                  <a:txBody>
                    <a:bodyPr/>
                    <a:lstStyle/>
                    <a:p>
                      <a:pPr algn="r" fontAlgn="ctr"/>
                      <a:r>
                        <a:rPr lang="ar-EG" sz="1000" b="0" i="0" u="none" strike="noStrike">
                          <a:solidFill>
                            <a:srgbClr val="000000"/>
                          </a:solidFill>
                          <a:latin typeface="Arial" panose="020B0604020202020204" pitchFamily="34" charset="0"/>
                        </a:rPr>
                        <a:t>نعم</a:t>
                      </a:r>
                    </a:p>
                  </a:txBody>
                  <a:tcPr marL="9525" marR="9525" marT="9525"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algn="r" fontAlgn="ctr"/>
                      <a:r>
                        <a:rPr lang="ar-EG" sz="1000" b="0" i="0" u="none" strike="noStrike">
                          <a:solidFill>
                            <a:srgbClr val="000000"/>
                          </a:solidFill>
                          <a:latin typeface="Arial" panose="020B0604020202020204" pitchFamily="34" charset="0"/>
                        </a:rPr>
                        <a:t>0%</a:t>
                      </a:r>
                    </a:p>
                  </a:txBody>
                  <a:tcPr marL="9525" marR="9525" marT="9525"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algn="r" fontAlgn="ctr"/>
                      <a:r>
                        <a:rPr lang="ar-EG" sz="1000" b="0" i="0" u="none" strike="noStrike">
                          <a:solidFill>
                            <a:srgbClr val="000000"/>
                          </a:solidFill>
                          <a:latin typeface="Arial" panose="020B0604020202020204" pitchFamily="34" charset="0"/>
                        </a:rPr>
                        <a:t>50%</a:t>
                      </a:r>
                    </a:p>
                  </a:txBody>
                  <a:tcPr marL="9525" marR="9525" marT="9525"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algn="r" fontAlgn="ctr"/>
                      <a:r>
                        <a:rPr lang="ar-EG" sz="1000" b="0" i="0" u="none" strike="noStrike">
                          <a:solidFill>
                            <a:srgbClr val="000000"/>
                          </a:solidFill>
                          <a:latin typeface="Arial" panose="020B0604020202020204" pitchFamily="34" charset="0"/>
                        </a:rPr>
                        <a:t>50%</a:t>
                      </a:r>
                    </a:p>
                  </a:txBody>
                  <a:tcPr marL="9525" marR="9525" marT="9525"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algn="r" fontAlgn="ctr"/>
                      <a:r>
                        <a:rPr lang="ar-EG" sz="1000" b="0" i="0" u="none" strike="noStrike">
                          <a:solidFill>
                            <a:srgbClr val="000000"/>
                          </a:solidFill>
                          <a:latin typeface="Arial" panose="020B0604020202020204" pitchFamily="34" charset="0"/>
                        </a:rPr>
                        <a:t>20%</a:t>
                      </a:r>
                    </a:p>
                  </a:txBody>
                  <a:tcPr marL="9525" marR="9525" marT="9525"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algn="r" fontAlgn="ctr"/>
                      <a:r>
                        <a:rPr lang="ar-EG" sz="1000" b="0" i="0" u="none" strike="noStrike">
                          <a:solidFill>
                            <a:srgbClr val="000000"/>
                          </a:solidFill>
                          <a:latin typeface="Arial" panose="020B0604020202020204" pitchFamily="34" charset="0"/>
                        </a:rPr>
                        <a:t>50%</a:t>
                      </a:r>
                    </a:p>
                  </a:txBody>
                  <a:tcPr marL="9525" marR="9525" marT="9525"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algn="r" fontAlgn="ctr"/>
                      <a:r>
                        <a:rPr lang="ar-EG" sz="1000" b="0" i="0" u="none" strike="noStrike">
                          <a:solidFill>
                            <a:srgbClr val="000000"/>
                          </a:solidFill>
                          <a:latin typeface="Arial" panose="020B0604020202020204" pitchFamily="34" charset="0"/>
                        </a:rPr>
                        <a:t>30%</a:t>
                      </a:r>
                    </a:p>
                  </a:txBody>
                  <a:tcPr marL="9525" marR="9525" marT="9525"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algn="r" fontAlgn="ctr"/>
                      <a:r>
                        <a:rPr lang="ar-EG" sz="1000" b="0" i="0" u="none" strike="noStrike">
                          <a:solidFill>
                            <a:srgbClr val="000000"/>
                          </a:solidFill>
                          <a:latin typeface="Arial" panose="020B0604020202020204" pitchFamily="34" charset="0"/>
                        </a:rPr>
                        <a:t>15%</a:t>
                      </a:r>
                    </a:p>
                  </a:txBody>
                  <a:tcPr marL="9525" marR="9525" marT="9525"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algn="r" fontAlgn="ctr"/>
                      <a:r>
                        <a:rPr lang="ar-EG" sz="1000" b="0" i="0" u="none" strike="noStrike">
                          <a:solidFill>
                            <a:srgbClr val="000000"/>
                          </a:solidFill>
                          <a:latin typeface="Arial" panose="020B0604020202020204" pitchFamily="34" charset="0"/>
                        </a:rPr>
                        <a:t>74%</a:t>
                      </a:r>
                    </a:p>
                  </a:txBody>
                  <a:tcPr marL="9525" marR="9525" marT="9525"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algn="r" fontAlgn="ctr"/>
                      <a:r>
                        <a:rPr lang="ar-EG" sz="1000" b="0" i="0" u="none" strike="noStrike">
                          <a:solidFill>
                            <a:srgbClr val="000000"/>
                          </a:solidFill>
                          <a:latin typeface="Arial" panose="020B0604020202020204" pitchFamily="34" charset="0"/>
                        </a:rPr>
                        <a:t>1%</a:t>
                      </a:r>
                    </a:p>
                  </a:txBody>
                  <a:tcPr marL="9525" marR="9525" marT="9525" marB="0" anchor="ctr">
                    <a:lnL w="9525" cap="flat" cmpd="sng" algn="ctr">
                      <a:solidFill>
                        <a:srgbClr val="CCCCCC"/>
                      </a:solidFill>
                      <a:prstDash val="solid"/>
                      <a:round/>
                      <a:headEnd type="none" w="med" len="med"/>
                      <a:tailEnd type="none" w="med" len="med"/>
                    </a:lnL>
                    <a:lnR w="9525" cap="flat" cmpd="sng" algn="ctr">
                      <a:solidFill>
                        <a:srgbClr val="50329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algn="r" fontAlgn="ctr"/>
                      <a:r>
                        <a:rPr lang="ar-EG" sz="1000" b="0" i="0" u="none" strike="noStrike">
                          <a:solidFill>
                            <a:srgbClr val="000000"/>
                          </a:solidFill>
                          <a:latin typeface="Arial" panose="020B0604020202020204" pitchFamily="34" charset="0"/>
                        </a:rPr>
                        <a:t>تحصل </a:t>
                      </a:r>
                      <a:r>
                        <a:rPr lang="en-US" sz="1000" b="0" i="0" u="none" strike="noStrike">
                          <a:solidFill>
                            <a:srgbClr val="000000"/>
                          </a:solidFill>
                          <a:latin typeface="Arial" panose="020B0604020202020204" pitchFamily="34" charset="0"/>
                        </a:rPr>
                        <a:t>RLS</a:t>
                      </a:r>
                      <a:r>
                        <a:rPr lang="ar-EG" sz="1000" b="0" i="0" u="none" strike="noStrike">
                          <a:solidFill>
                            <a:srgbClr val="000000"/>
                          </a:solidFill>
                          <a:latin typeface="Arial" panose="020B0604020202020204" pitchFamily="34" charset="0"/>
                        </a:rPr>
                        <a:t> على 50% من الحقوق الإبداعية، و50% من اللجنة الإبداعية، و50% من حقوق الإنتاج المشترك. تزيد حصة </a:t>
                      </a:r>
                      <a:r>
                        <a:rPr lang="en-US" sz="1000" b="0" i="0" u="none" strike="noStrike">
                          <a:solidFill>
                            <a:srgbClr val="000000"/>
                          </a:solidFill>
                          <a:latin typeface="Arial" panose="020B0604020202020204" pitchFamily="34" charset="0"/>
                        </a:rPr>
                        <a:t>RLS</a:t>
                      </a:r>
                      <a:r>
                        <a:rPr lang="ar-EG" sz="1000" b="0" i="0" u="none" strike="noStrike">
                          <a:solidFill>
                            <a:srgbClr val="000000"/>
                          </a:solidFill>
                          <a:latin typeface="Arial" panose="020B0604020202020204" pitchFamily="34" charset="0"/>
                        </a:rPr>
                        <a:t> من الأرباح إلى 10% (من 1%) لتتجاوز إيرادات بقيمة 2 مليار دولار</a:t>
                      </a:r>
                    </a:p>
                  </a:txBody>
                  <a:tcPr marL="9525" marR="9525" marT="9525" marB="0" anchor="ctr">
                    <a:lnL w="9525" cap="flat" cmpd="sng" algn="ctr">
                      <a:solidFill>
                        <a:srgbClr val="50329C"/>
                      </a:solidFill>
                      <a:prstDash val="solid"/>
                      <a:round/>
                      <a:headEnd type="none" w="med" len="med"/>
                      <a:tailEnd type="none" w="med" len="med"/>
                    </a:lnL>
                    <a:lnR w="9525" cap="flat" cmpd="sng" algn="ctr">
                      <a:solidFill>
                        <a:srgbClr val="50329C"/>
                      </a:solidFill>
                      <a:prstDash val="solid"/>
                      <a:round/>
                      <a:headEnd type="none" w="med" len="med"/>
                      <a:tailEnd type="none" w="med" len="med"/>
                    </a:lnR>
                    <a:lnT w="9525" cap="flat" cmpd="sng" algn="ctr">
                      <a:solidFill>
                        <a:srgbClr val="50329C"/>
                      </a:solidFill>
                      <a:prstDash val="solid"/>
                      <a:round/>
                      <a:headEnd type="none" w="med" len="med"/>
                      <a:tailEnd type="none" w="med" len="med"/>
                    </a:lnT>
                    <a:lnB w="9525" cap="flat" cmpd="sng" algn="ctr">
                      <a:solidFill>
                        <a:srgbClr val="50359C"/>
                      </a:solidFill>
                      <a:prstDash val="solid"/>
                      <a:round/>
                      <a:headEnd type="none" w="med" len="med"/>
                      <a:tailEnd type="none" w="med" len="med"/>
                    </a:lnB>
                    <a:solidFill>
                      <a:srgbClr val="FFF2CC"/>
                    </a:solidFill>
                  </a:tcPr>
                </a:tc>
                <a:extLst>
                  <a:ext uri="{0D108BD9-81ED-4DB2-BD59-A6C34878D82A}">
                    <a16:rowId xmlns:a16="http://schemas.microsoft.com/office/drawing/2014/main" val="1151488000"/>
                  </a:ext>
                </a:extLst>
              </a:tr>
              <a:tr h="1092964">
                <a:tc>
                  <a:txBody>
                    <a:bodyPr/>
                    <a:lstStyle/>
                    <a:p>
                      <a:pPr algn="r" fontAlgn="ctr"/>
                      <a:r>
                        <a:rPr lang="ar-EG" sz="1000" b="0" i="0" u="none" strike="noStrike">
                          <a:solidFill>
                            <a:srgbClr val="000000"/>
                          </a:solidFill>
                          <a:latin typeface="Arial" panose="020B0604020202020204" pitchFamily="34" charset="0"/>
                        </a:rPr>
                        <a:t>نعم</a:t>
                      </a:r>
                    </a:p>
                  </a:txBody>
                  <a:tcPr marL="9525" marR="9525" marT="9525"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algn="r" fontAlgn="ctr"/>
                      <a:r>
                        <a:rPr lang="ar-EG" sz="1000" b="0" i="0" u="none" strike="noStrike">
                          <a:solidFill>
                            <a:srgbClr val="000000"/>
                          </a:solidFill>
                          <a:latin typeface="Arial" panose="020B0604020202020204" pitchFamily="34" charset="0"/>
                        </a:rPr>
                        <a:t>0%</a:t>
                      </a:r>
                    </a:p>
                  </a:txBody>
                  <a:tcPr marL="9525" marR="9525" marT="9525"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algn="r" fontAlgn="ctr"/>
                      <a:r>
                        <a:rPr lang="ar-EG" sz="1000" b="0" i="0" u="none" strike="noStrike">
                          <a:solidFill>
                            <a:srgbClr val="000000"/>
                          </a:solidFill>
                          <a:latin typeface="Arial" panose="020B0604020202020204" pitchFamily="34" charset="0"/>
                        </a:rPr>
                        <a:t>100%</a:t>
                      </a:r>
                    </a:p>
                  </a:txBody>
                  <a:tcPr marL="9525" marR="9525" marT="9525"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algn="r" fontAlgn="ctr"/>
                      <a:r>
                        <a:rPr lang="ar-EG" sz="1000" b="0" i="0" u="none" strike="noStrike">
                          <a:solidFill>
                            <a:srgbClr val="000000"/>
                          </a:solidFill>
                          <a:latin typeface="Arial" panose="020B0604020202020204" pitchFamily="34" charset="0"/>
                        </a:rPr>
                        <a:t>10%</a:t>
                      </a:r>
                    </a:p>
                  </a:txBody>
                  <a:tcPr marL="9525" marR="9525" marT="9525"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algn="r" fontAlgn="ctr"/>
                      <a:r>
                        <a:rPr lang="ar-EG" sz="1000" b="0" i="0" u="none" strike="noStrike">
                          <a:solidFill>
                            <a:srgbClr val="000000"/>
                          </a:solidFill>
                          <a:latin typeface="Arial" panose="020B0604020202020204" pitchFamily="34" charset="0"/>
                        </a:rPr>
                        <a:t>0%</a:t>
                      </a:r>
                    </a:p>
                  </a:txBody>
                  <a:tcPr marL="9525" marR="9525" marT="9525"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algn="r" fontAlgn="ctr"/>
                      <a:r>
                        <a:rPr lang="ar-EG" sz="1000" b="0" i="0" u="none" strike="noStrike">
                          <a:solidFill>
                            <a:srgbClr val="000000"/>
                          </a:solidFill>
                          <a:latin typeface="Arial" panose="020B0604020202020204" pitchFamily="34" charset="0"/>
                        </a:rPr>
                        <a:t>100%</a:t>
                      </a:r>
                    </a:p>
                  </a:txBody>
                  <a:tcPr marL="9525" marR="9525" marT="9525"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algn="r" fontAlgn="ctr"/>
                      <a:r>
                        <a:rPr lang="ar-EG" sz="1000" b="0" i="0" u="none" strike="noStrike">
                          <a:solidFill>
                            <a:srgbClr val="000000"/>
                          </a:solidFill>
                          <a:latin typeface="Arial" panose="020B0604020202020204" pitchFamily="34" charset="0"/>
                        </a:rPr>
                        <a:t>10%</a:t>
                      </a:r>
                    </a:p>
                  </a:txBody>
                  <a:tcPr marL="9525" marR="9525" marT="9525"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algn="r" fontAlgn="ctr"/>
                      <a:r>
                        <a:rPr lang="ar-EG" sz="1000" b="0" i="0" u="none" strike="noStrike">
                          <a:solidFill>
                            <a:srgbClr val="000000"/>
                          </a:solidFill>
                          <a:latin typeface="Arial" panose="020B0604020202020204" pitchFamily="34" charset="0"/>
                        </a:rPr>
                        <a:t>30%</a:t>
                      </a:r>
                    </a:p>
                  </a:txBody>
                  <a:tcPr marL="9525" marR="9525" marT="9525"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algn="r" fontAlgn="ctr"/>
                      <a:r>
                        <a:rPr lang="ar-EG" sz="1000" b="0" i="0" u="none" strike="noStrike">
                          <a:solidFill>
                            <a:srgbClr val="000000"/>
                          </a:solidFill>
                          <a:latin typeface="Arial" panose="020B0604020202020204" pitchFamily="34" charset="0"/>
                        </a:rPr>
                        <a:t>80.00%</a:t>
                      </a:r>
                    </a:p>
                  </a:txBody>
                  <a:tcPr marL="9525" marR="9525" marT="9525"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algn="r" fontAlgn="ctr"/>
                      <a:r>
                        <a:rPr lang="ar-EG" sz="1000" b="0" i="0" u="none" strike="noStrike">
                          <a:solidFill>
                            <a:srgbClr val="000000"/>
                          </a:solidFill>
                          <a:latin typeface="Arial" panose="020B0604020202020204" pitchFamily="34" charset="0"/>
                        </a:rPr>
                        <a:t>30%</a:t>
                      </a:r>
                    </a:p>
                  </a:txBody>
                  <a:tcPr marL="9525" marR="9525" marT="9525" marB="0" anchor="ctr">
                    <a:lnL w="9525" cap="flat" cmpd="sng" algn="ctr">
                      <a:solidFill>
                        <a:srgbClr val="CCCCCC"/>
                      </a:solidFill>
                      <a:prstDash val="solid"/>
                      <a:round/>
                      <a:headEnd type="none" w="med" len="med"/>
                      <a:tailEnd type="none" w="med" len="med"/>
                    </a:lnL>
                    <a:lnR w="9525" cap="flat" cmpd="sng" algn="ctr">
                      <a:solidFill>
                        <a:srgbClr val="30469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algn="r" fontAlgn="ctr"/>
                      <a:r>
                        <a:rPr lang="ar-EG" sz="1000" b="0" i="0" u="none" strike="noStrike">
                          <a:solidFill>
                            <a:srgbClr val="FF0000"/>
                          </a:solidFill>
                          <a:latin typeface="Arial" panose="020B0604020202020204" pitchFamily="34" charset="0"/>
                        </a:rPr>
                        <a:t>الثلاثية مع حصول </a:t>
                      </a:r>
                      <a:r>
                        <a:rPr lang="en-US" sz="1000" b="0" i="0" u="none" strike="noStrike">
                          <a:solidFill>
                            <a:srgbClr val="FF0000"/>
                          </a:solidFill>
                          <a:latin typeface="Arial" panose="020B0604020202020204" pitchFamily="34" charset="0"/>
                        </a:rPr>
                        <a:t>ITS</a:t>
                      </a:r>
                      <a:r>
                        <a:rPr lang="ar-EG" sz="1000" b="0" i="0" u="none" strike="noStrike">
                          <a:solidFill>
                            <a:srgbClr val="FF0000"/>
                          </a:solidFill>
                          <a:latin typeface="Arial" panose="020B0604020202020204" pitchFamily="34" charset="0"/>
                        </a:rPr>
                        <a:t> على 3% على الفيلم 2، و2% على الفيلم 3.</a:t>
                      </a:r>
                      <a:r>
                        <a:rPr lang="ar-EG" sz="1000" b="0" i="0" u="none" strike="noStrike">
                          <a:solidFill>
                            <a:srgbClr val="000000"/>
                          </a:solidFill>
                          <a:latin typeface="Arial" panose="020B0604020202020204" pitchFamily="34" charset="0"/>
                        </a:rPr>
                        <a:t> نفس الترتيب مع </a:t>
                      </a:r>
                      <a:r>
                        <a:rPr lang="en-US" sz="1000" b="0" i="0" u="none" strike="noStrike">
                          <a:solidFill>
                            <a:srgbClr val="000000"/>
                          </a:solidFill>
                          <a:latin typeface="Arial" panose="020B0604020202020204" pitchFamily="34" charset="0"/>
                        </a:rPr>
                        <a:t>RLS</a:t>
                      </a:r>
                      <a:r>
                        <a:rPr lang="ar-EG" sz="1000" b="0" i="0" u="none" strike="noStrike">
                          <a:solidFill>
                            <a:srgbClr val="000000"/>
                          </a:solidFill>
                          <a:latin typeface="Arial" panose="020B0604020202020204" pitchFamily="34" charset="0"/>
                        </a:rPr>
                        <a:t> للفيلم 2 و3 والفيلم 1.  اتفاقية بشأن الاقتباسات التالية على قنوات التوزيع غير السينمائية وخارج </a:t>
                      </a:r>
                      <a:r>
                        <a:rPr lang="en-US" sz="1000" b="0" i="0" u="none" strike="noStrike">
                          <a:solidFill>
                            <a:srgbClr val="000000"/>
                          </a:solidFill>
                          <a:latin typeface="Arial" panose="020B0604020202020204" pitchFamily="34" charset="0"/>
                        </a:rPr>
                        <a:t>INSEAD</a:t>
                      </a:r>
                      <a:r>
                        <a:rPr lang="ar-EG" sz="1000" b="0" i="0" u="none" strike="noStrike">
                          <a:solidFill>
                            <a:srgbClr val="000000"/>
                          </a:solidFill>
                          <a:latin typeface="Arial" panose="020B0604020202020204" pitchFamily="34" charset="0"/>
                        </a:rPr>
                        <a:t>:  تدفع شركة </a:t>
                      </a:r>
                      <a:r>
                        <a:rPr lang="en-US" sz="1000" b="0" i="0" u="none" strike="noStrike">
                          <a:solidFill>
                            <a:srgbClr val="000000"/>
                          </a:solidFill>
                          <a:latin typeface="Arial" panose="020B0604020202020204" pitchFamily="34" charset="0"/>
                        </a:rPr>
                        <a:t>RLS</a:t>
                      </a:r>
                      <a:r>
                        <a:rPr lang="ar-EG" sz="1000" b="0" i="0" u="none" strike="noStrike">
                          <a:solidFill>
                            <a:srgbClr val="000000"/>
                          </a:solidFill>
                          <a:latin typeface="Arial" panose="020B0604020202020204" pitchFamily="34" charset="0"/>
                        </a:rPr>
                        <a:t> تكاليف الاقتباس ويحصل الجميع على ثلث الأرباح بعد استرداد التكاليف. </a:t>
                      </a:r>
                    </a:p>
                  </a:txBody>
                  <a:tcPr marL="9525" marR="9525" marT="9525" marB="0" anchor="ctr">
                    <a:lnL w="9525" cap="flat" cmpd="sng" algn="ctr">
                      <a:solidFill>
                        <a:srgbClr val="30469C"/>
                      </a:solidFill>
                      <a:prstDash val="solid"/>
                      <a:round/>
                      <a:headEnd type="none" w="med" len="med"/>
                      <a:tailEnd type="none" w="med" len="med"/>
                    </a:lnL>
                    <a:lnR w="9525" cap="flat" cmpd="sng" algn="ctr">
                      <a:solidFill>
                        <a:srgbClr val="30469C"/>
                      </a:solidFill>
                      <a:prstDash val="solid"/>
                      <a:round/>
                      <a:headEnd type="none" w="med" len="med"/>
                      <a:tailEnd type="none" w="med" len="med"/>
                    </a:lnR>
                    <a:lnT w="9525" cap="flat" cmpd="sng" algn="ctr">
                      <a:solidFill>
                        <a:srgbClr val="50359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extLst>
                  <a:ext uri="{0D108BD9-81ED-4DB2-BD59-A6C34878D82A}">
                    <a16:rowId xmlns:a16="http://schemas.microsoft.com/office/drawing/2014/main" val="3084045541"/>
                  </a:ext>
                </a:extLst>
              </a:tr>
              <a:tr h="628696">
                <a:tc>
                  <a:txBody>
                    <a:bodyPr/>
                    <a:lstStyle/>
                    <a:p>
                      <a:pPr algn="r" fontAlgn="ctr"/>
                      <a:r>
                        <a:rPr lang="ar-EG" sz="1000" b="0" i="0" u="none" strike="noStrike">
                          <a:solidFill>
                            <a:srgbClr val="000000"/>
                          </a:solidFill>
                          <a:latin typeface="Arial" panose="020B0604020202020204" pitchFamily="34" charset="0"/>
                        </a:rPr>
                        <a:t>نعم</a:t>
                      </a:r>
                    </a:p>
                  </a:txBody>
                  <a:tcPr marL="9525" marR="9525" marT="9525"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algn="r" fontAlgn="ctr"/>
                      <a:r>
                        <a:rPr lang="ar-EG" sz="1000" b="0" i="0" u="none" strike="noStrike">
                          <a:solidFill>
                            <a:srgbClr val="000000"/>
                          </a:solidFill>
                          <a:latin typeface="Arial" panose="020B0604020202020204" pitchFamily="34" charset="0"/>
                        </a:rPr>
                        <a:t>0%</a:t>
                      </a:r>
                    </a:p>
                  </a:txBody>
                  <a:tcPr marL="9525" marR="9525" marT="9525"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algn="r" fontAlgn="ctr"/>
                      <a:r>
                        <a:rPr lang="ar-EG" sz="1000" b="0" i="0" u="none" strike="noStrike">
                          <a:solidFill>
                            <a:srgbClr val="000000"/>
                          </a:solidFill>
                          <a:latin typeface="Arial" panose="020B0604020202020204" pitchFamily="34" charset="0"/>
                        </a:rPr>
                        <a:t>60%</a:t>
                      </a:r>
                    </a:p>
                  </a:txBody>
                  <a:tcPr marL="9525" marR="9525" marT="9525"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algn="r" fontAlgn="ctr"/>
                      <a:r>
                        <a:rPr lang="ar-EG" sz="1000" b="0" i="0" u="none" strike="noStrike">
                          <a:solidFill>
                            <a:srgbClr val="000000"/>
                          </a:solidFill>
                          <a:latin typeface="Arial" panose="020B0604020202020204" pitchFamily="34" charset="0"/>
                        </a:rPr>
                        <a:t>20%</a:t>
                      </a:r>
                    </a:p>
                  </a:txBody>
                  <a:tcPr marL="9525" marR="9525" marT="9525"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algn="r" fontAlgn="ctr"/>
                      <a:r>
                        <a:rPr lang="ar-EG" sz="1000" b="0" i="0" u="none" strike="noStrike">
                          <a:solidFill>
                            <a:srgbClr val="000000"/>
                          </a:solidFill>
                          <a:latin typeface="Arial" panose="020B0604020202020204" pitchFamily="34" charset="0"/>
                        </a:rPr>
                        <a:t>0%</a:t>
                      </a:r>
                    </a:p>
                  </a:txBody>
                  <a:tcPr marL="9525" marR="9525" marT="9525"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algn="r" fontAlgn="ctr"/>
                      <a:r>
                        <a:rPr lang="ar-EG" sz="1000" b="0" i="0" u="none" strike="noStrike">
                          <a:solidFill>
                            <a:srgbClr val="000000"/>
                          </a:solidFill>
                          <a:latin typeface="Arial" panose="020B0604020202020204" pitchFamily="34" charset="0"/>
                        </a:rPr>
                        <a:t>15%</a:t>
                      </a:r>
                    </a:p>
                  </a:txBody>
                  <a:tcPr marL="9525" marR="9525" marT="9525"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algn="r" fontAlgn="ctr"/>
                      <a:r>
                        <a:rPr lang="ar-EG" sz="1000" b="0" i="0" u="none" strike="noStrike">
                          <a:solidFill>
                            <a:srgbClr val="000000"/>
                          </a:solidFill>
                          <a:latin typeface="Arial" panose="020B0604020202020204" pitchFamily="34" charset="0"/>
                        </a:rPr>
                        <a:t>32%</a:t>
                      </a:r>
                    </a:p>
                  </a:txBody>
                  <a:tcPr marL="9525" marR="9525" marT="9525"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algn="r" fontAlgn="ctr"/>
                      <a:r>
                        <a:rPr lang="ar-EG" sz="1000" b="0" i="0" u="none" strike="noStrike">
                          <a:solidFill>
                            <a:srgbClr val="000000"/>
                          </a:solidFill>
                          <a:latin typeface="Arial" panose="020B0604020202020204" pitchFamily="34" charset="0"/>
                        </a:rPr>
                        <a:t>32%</a:t>
                      </a:r>
                    </a:p>
                  </a:txBody>
                  <a:tcPr marL="9525" marR="9525" marT="9525"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algn="r" fontAlgn="ctr"/>
                      <a:r>
                        <a:rPr lang="ar-EG" sz="1000" b="0" i="0" u="none" strike="noStrike">
                          <a:solidFill>
                            <a:srgbClr val="000000"/>
                          </a:solidFill>
                          <a:latin typeface="Arial" panose="020B0604020202020204" pitchFamily="34" charset="0"/>
                        </a:rPr>
                        <a:t>34%</a:t>
                      </a:r>
                    </a:p>
                  </a:txBody>
                  <a:tcPr marL="9525" marR="9525" marT="9525"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algn="r" fontAlgn="ctr"/>
                      <a:r>
                        <a:rPr lang="ar-EG" sz="1000" b="0" i="0" u="none" strike="noStrike">
                          <a:solidFill>
                            <a:srgbClr val="000000"/>
                          </a:solidFill>
                          <a:latin typeface="Arial" panose="020B0604020202020204" pitchFamily="34" charset="0"/>
                        </a:rPr>
                        <a:t>32%</a:t>
                      </a:r>
                    </a:p>
                  </a:txBody>
                  <a:tcPr marL="9525" marR="9525" marT="9525" marB="0" anchor="ctr">
                    <a:lnL w="9525" cap="flat" cmpd="sng" algn="ctr">
                      <a:solidFill>
                        <a:srgbClr val="CCCCCC"/>
                      </a:solidFill>
                      <a:prstDash val="solid"/>
                      <a:round/>
                      <a:headEnd type="none" w="med" len="med"/>
                      <a:tailEnd type="none" w="med" len="med"/>
                    </a:lnL>
                    <a:lnR w="9525" cap="flat" cmpd="sng" algn="ctr">
                      <a:solidFill>
                        <a:srgbClr val="30529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algn="r" fontAlgn="ctr"/>
                      <a:r>
                        <a:rPr lang="ar-EG" sz="1000" b="0" i="0" u="none" strike="noStrike">
                          <a:solidFill>
                            <a:srgbClr val="000000"/>
                          </a:solidFill>
                          <a:latin typeface="Arial" panose="020B0604020202020204" pitchFamily="34" charset="0"/>
                        </a:rPr>
                        <a:t> أكثر من مليار واحد:</a:t>
                      </a:r>
                      <a:r>
                        <a:rPr lang="en-US" sz="1000" b="0" i="0" u="none" strike="noStrike">
                          <a:solidFill>
                            <a:srgbClr val="000000"/>
                          </a:solidFill>
                          <a:latin typeface="Arial" panose="020B0604020202020204" pitchFamily="34" charset="0"/>
                        </a:rPr>
                        <a:t>ITS 25%</a:t>
                      </a:r>
                      <a:r>
                        <a:rPr lang="ar-EG" sz="1000" b="0" i="0" u="none" strike="noStrike">
                          <a:solidFill>
                            <a:srgbClr val="000000"/>
                          </a:solidFill>
                          <a:latin typeface="Arial" panose="020B0604020202020204" pitchFamily="34" charset="0"/>
                        </a:rPr>
                        <a:t>؛ </a:t>
                      </a:r>
                      <a:r>
                        <a:rPr lang="en-US" sz="1000" b="0" i="0" u="none" strike="noStrike">
                          <a:solidFill>
                            <a:srgbClr val="000000"/>
                          </a:solidFill>
                          <a:latin typeface="Arial" panose="020B0604020202020204" pitchFamily="34" charset="0"/>
                        </a:rPr>
                        <a:t>NCG 30%</a:t>
                      </a:r>
                      <a:r>
                        <a:rPr lang="ar-EG" sz="1000" b="0" i="0" u="none" strike="noStrike">
                          <a:solidFill>
                            <a:srgbClr val="000000"/>
                          </a:solidFill>
                          <a:latin typeface="Arial" panose="020B0604020202020204" pitchFamily="34" charset="0"/>
                        </a:rPr>
                        <a:t>؛ </a:t>
                      </a:r>
                      <a:r>
                        <a:rPr lang="en-US" sz="1000" b="0" i="0" u="none" strike="noStrike">
                          <a:solidFill>
                            <a:srgbClr val="000000"/>
                          </a:solidFill>
                          <a:latin typeface="Arial" panose="020B0604020202020204" pitchFamily="34" charset="0"/>
                        </a:rPr>
                        <a:t>RLS 45%</a:t>
                      </a:r>
                      <a:r>
                        <a:rPr lang="ar-EG" sz="1000" b="0" i="0" u="none" strike="noStrike">
                          <a:solidFill>
                            <a:srgbClr val="000000"/>
                          </a:solidFill>
                          <a:latin typeface="Arial" panose="020B0604020202020204" pitchFamily="34" charset="0"/>
                        </a:rPr>
                        <a:t>؛ </a:t>
                      </a:r>
                      <a:r>
                        <a:rPr lang="ar-EG" sz="1000" b="0" i="0" u="none" strike="noStrike">
                          <a:solidFill>
                            <a:srgbClr val="FF0000"/>
                          </a:solidFill>
                          <a:latin typeface="Arial" panose="020B0604020202020204" pitchFamily="34" charset="0"/>
                        </a:rPr>
                        <a:t>آلية تسويق </a:t>
                      </a:r>
                      <a:r>
                        <a:rPr lang="en-US" sz="1000" b="0" i="0" u="none" strike="noStrike">
                          <a:solidFill>
                            <a:srgbClr val="FF0000"/>
                          </a:solidFill>
                          <a:latin typeface="Arial" panose="020B0604020202020204" pitchFamily="34" charset="0"/>
                        </a:rPr>
                        <a:t>RLS</a:t>
                      </a:r>
                      <a:r>
                        <a:rPr lang="ar-EG" sz="1000" b="0" i="0" u="none" strike="noStrike">
                          <a:solidFill>
                            <a:srgbClr val="FF0000"/>
                          </a:solidFill>
                          <a:latin typeface="Arial" panose="020B0604020202020204" pitchFamily="34" charset="0"/>
                        </a:rPr>
                        <a:t>،</a:t>
                      </a:r>
                      <a:r>
                        <a:rPr lang="ar-EG" sz="1000" b="0" i="0" u="none" strike="noStrike">
                          <a:solidFill>
                            <a:srgbClr val="000000"/>
                          </a:solidFill>
                          <a:latin typeface="Arial" panose="020B0604020202020204" pitchFamily="34" charset="0"/>
                        </a:rPr>
                        <a:t> تستخدم </a:t>
                      </a:r>
                      <a:r>
                        <a:rPr lang="en-US" sz="1000" b="0" i="0" u="none" strike="noStrike">
                          <a:solidFill>
                            <a:srgbClr val="000000"/>
                          </a:solidFill>
                          <a:latin typeface="Arial" panose="020B0604020202020204" pitchFamily="34" charset="0"/>
                        </a:rPr>
                        <a:t>ITS/RLS</a:t>
                      </a:r>
                      <a:r>
                        <a:rPr lang="ar-EG" sz="1000" b="0" i="0" u="none" strike="noStrike">
                          <a:solidFill>
                            <a:srgbClr val="000000"/>
                          </a:solidFill>
                          <a:latin typeface="Arial" panose="020B0604020202020204" pitchFamily="34" charset="0"/>
                        </a:rPr>
                        <a:t> سلسلة أفلام الرسوم المتحركة لتسويق الفيلم؛ ستصنع المجموعة </a:t>
                      </a:r>
                      <a:r>
                        <a:rPr lang="ar-EG" sz="1000" b="0" i="0" u="none" strike="noStrike">
                          <a:solidFill>
                            <a:srgbClr val="FF0000"/>
                          </a:solidFill>
                          <a:latin typeface="Arial" panose="020B0604020202020204" pitchFamily="34" charset="0"/>
                        </a:rPr>
                        <a:t>التكملة: الإمبراطور</a:t>
                      </a:r>
                    </a:p>
                  </a:txBody>
                  <a:tcPr marL="9525" marR="9525" marT="9525" marB="0" anchor="ctr">
                    <a:lnL w="9525" cap="flat" cmpd="sng" algn="ctr">
                      <a:solidFill>
                        <a:srgbClr val="30529C"/>
                      </a:solidFill>
                      <a:prstDash val="solid"/>
                      <a:round/>
                      <a:headEnd type="none" w="med" len="med"/>
                      <a:tailEnd type="none" w="med" len="med"/>
                    </a:lnL>
                    <a:lnR w="9525" cap="flat" cmpd="sng" algn="ctr">
                      <a:solidFill>
                        <a:srgbClr val="30529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extLst>
                  <a:ext uri="{0D108BD9-81ED-4DB2-BD59-A6C34878D82A}">
                    <a16:rowId xmlns:a16="http://schemas.microsoft.com/office/drawing/2014/main" val="270754651"/>
                  </a:ext>
                </a:extLst>
              </a:tr>
              <a:tr h="319184">
                <a:tc>
                  <a:txBody>
                    <a:bodyPr/>
                    <a:lstStyle/>
                    <a:p>
                      <a:pPr algn="r" fontAlgn="ctr"/>
                      <a:r>
                        <a:rPr lang="ar-EG" sz="1000" b="0" i="0" u="none" strike="noStrike">
                          <a:solidFill>
                            <a:srgbClr val="000000"/>
                          </a:solidFill>
                          <a:latin typeface="Arial" panose="020B0604020202020204" pitchFamily="34" charset="0"/>
                        </a:rPr>
                        <a:t>نعم</a:t>
                      </a:r>
                    </a:p>
                  </a:txBody>
                  <a:tcPr marL="9525" marR="9525" marT="9525"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algn="r" fontAlgn="ctr"/>
                      <a:r>
                        <a:rPr lang="ar-EG" sz="1000" b="0" i="0" u="none" strike="noStrike">
                          <a:solidFill>
                            <a:srgbClr val="000000"/>
                          </a:solidFill>
                          <a:latin typeface="Arial" panose="020B0604020202020204" pitchFamily="34" charset="0"/>
                        </a:rPr>
                        <a:t>30%</a:t>
                      </a:r>
                    </a:p>
                  </a:txBody>
                  <a:tcPr marL="9525" marR="9525" marT="9525"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algn="r" fontAlgn="ctr"/>
                      <a:r>
                        <a:rPr lang="ar-EG" sz="1000" b="0" i="0" u="none" strike="noStrike">
                          <a:solidFill>
                            <a:srgbClr val="000000"/>
                          </a:solidFill>
                          <a:latin typeface="Arial" panose="020B0604020202020204" pitchFamily="34" charset="0"/>
                        </a:rPr>
                        <a:t> </a:t>
                      </a:r>
                    </a:p>
                  </a:txBody>
                  <a:tcPr marL="9525" marR="9525" marT="9525"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algn="r" fontAlgn="ctr"/>
                      <a:r>
                        <a:rPr lang="ar-EG" sz="1000" b="0" i="0" u="none" strike="noStrike">
                          <a:solidFill>
                            <a:srgbClr val="000000"/>
                          </a:solidFill>
                          <a:latin typeface="Arial" panose="020B0604020202020204" pitchFamily="34" charset="0"/>
                        </a:rPr>
                        <a:t>70%</a:t>
                      </a:r>
                    </a:p>
                  </a:txBody>
                  <a:tcPr marL="9525" marR="9525" marT="9525"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algn="r" fontAlgn="ctr"/>
                      <a:r>
                        <a:rPr lang="ar-EG" sz="1000" b="0" i="0" u="none" strike="noStrike">
                          <a:solidFill>
                            <a:srgbClr val="000000"/>
                          </a:solidFill>
                          <a:latin typeface="Arial" panose="020B0604020202020204" pitchFamily="34" charset="0"/>
                        </a:rPr>
                        <a:t>0%</a:t>
                      </a:r>
                    </a:p>
                  </a:txBody>
                  <a:tcPr marL="9525" marR="9525" marT="9525"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algn="r" fontAlgn="ctr"/>
                      <a:r>
                        <a:rPr lang="ar-EG" sz="1000" b="0" i="0" u="none" strike="noStrike">
                          <a:solidFill>
                            <a:srgbClr val="000000"/>
                          </a:solidFill>
                          <a:latin typeface="Arial" panose="020B0604020202020204" pitchFamily="34" charset="0"/>
                        </a:rPr>
                        <a:t> </a:t>
                      </a:r>
                    </a:p>
                  </a:txBody>
                  <a:tcPr marL="9525" marR="9525" marT="9525"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algn="r" fontAlgn="ctr"/>
                      <a:r>
                        <a:rPr lang="ar-EG" sz="1000" b="0" i="0" u="none" strike="noStrike">
                          <a:solidFill>
                            <a:srgbClr val="000000"/>
                          </a:solidFill>
                          <a:latin typeface="Arial" panose="020B0604020202020204" pitchFamily="34" charset="0"/>
                        </a:rPr>
                        <a:t>100%</a:t>
                      </a:r>
                    </a:p>
                  </a:txBody>
                  <a:tcPr marL="9525" marR="9525" marT="9525"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algn="r" fontAlgn="ctr"/>
                      <a:r>
                        <a:rPr lang="ar-EG" sz="1000" b="0" i="0" u="none" strike="noStrike">
                          <a:solidFill>
                            <a:srgbClr val="000000"/>
                          </a:solidFill>
                          <a:latin typeface="Arial" panose="020B0604020202020204" pitchFamily="34" charset="0"/>
                        </a:rPr>
                        <a:t>70%</a:t>
                      </a:r>
                    </a:p>
                  </a:txBody>
                  <a:tcPr marL="9525" marR="9525" marT="9525"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algn="r" fontAlgn="ctr"/>
                      <a:r>
                        <a:rPr lang="ar-EG" sz="1000" b="0" i="0" u="none" strike="noStrike">
                          <a:solidFill>
                            <a:srgbClr val="000000"/>
                          </a:solidFill>
                          <a:latin typeface="Arial" panose="020B0604020202020204" pitchFamily="34" charset="0"/>
                        </a:rPr>
                        <a:t> </a:t>
                      </a:r>
                    </a:p>
                  </a:txBody>
                  <a:tcPr marL="9525" marR="9525" marT="9525"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algn="r" fontAlgn="ctr"/>
                      <a:r>
                        <a:rPr lang="ar-EG" sz="1000" b="0" i="0" u="none" strike="noStrike">
                          <a:solidFill>
                            <a:srgbClr val="000000"/>
                          </a:solidFill>
                          <a:latin typeface="Arial" panose="020B0604020202020204" pitchFamily="34" charset="0"/>
                        </a:rPr>
                        <a:t>30%</a:t>
                      </a:r>
                    </a:p>
                  </a:txBody>
                  <a:tcPr marL="9525" marR="9525" marT="9525"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algn="r" fontAlgn="ctr"/>
                      <a:r>
                        <a:rPr lang="ar-EG" sz="1000" b="0" i="0" u="none" strike="noStrike">
                          <a:solidFill>
                            <a:srgbClr val="000000"/>
                          </a:solidFill>
                          <a:latin typeface="Arial" panose="020B0604020202020204" pitchFamily="34" charset="0"/>
                        </a:rPr>
                        <a:t>لم يتم التوصل إلى اتفاق مع </a:t>
                      </a:r>
                      <a:r>
                        <a:rPr lang="en-US" sz="1000" b="0" i="0" u="none" strike="noStrike">
                          <a:solidFill>
                            <a:srgbClr val="000000"/>
                          </a:solidFill>
                          <a:latin typeface="Arial" panose="020B0604020202020204" pitchFamily="34" charset="0"/>
                        </a:rPr>
                        <a:t>NCG</a:t>
                      </a:r>
                      <a:r>
                        <a:rPr lang="ar-EG" sz="1000" b="0" i="0" u="none" strike="noStrike">
                          <a:solidFill>
                            <a:srgbClr val="000000"/>
                          </a:solidFill>
                          <a:latin typeface="Arial" panose="020B0604020202020204" pitchFamily="34" charset="0"/>
                        </a:rPr>
                        <a:t>.</a:t>
                      </a:r>
                      <a:r>
                        <a:rPr lang="en-US" sz="1000" b="0" i="0" u="none" strike="noStrike">
                          <a:solidFill>
                            <a:srgbClr val="000000"/>
                          </a:solidFill>
                          <a:latin typeface="Arial" panose="020B0604020202020204" pitchFamily="34" charset="0"/>
                        </a:rPr>
                        <a:t> </a:t>
                      </a:r>
                      <a:r>
                        <a:rPr lang="ar-EG" sz="1000" b="0" i="0" u="none" strike="noStrike">
                          <a:solidFill>
                            <a:srgbClr val="000000"/>
                          </a:solidFill>
                          <a:latin typeface="Arial" panose="020B0604020202020204" pitchFamily="34" charset="0"/>
                        </a:rPr>
                        <a:t>الاتفاق بين </a:t>
                      </a:r>
                      <a:r>
                        <a:rPr lang="en-US" sz="1000" b="0" i="0" u="none" strike="noStrike">
                          <a:solidFill>
                            <a:srgbClr val="000000"/>
                          </a:solidFill>
                          <a:latin typeface="Arial" panose="020B0604020202020204" pitchFamily="34" charset="0"/>
                        </a:rPr>
                        <a:t>ITS</a:t>
                      </a:r>
                      <a:r>
                        <a:rPr lang="ar-EG" sz="1000" b="0" i="0" u="none" strike="noStrike">
                          <a:solidFill>
                            <a:srgbClr val="000000"/>
                          </a:solidFill>
                          <a:latin typeface="Arial" panose="020B0604020202020204" pitchFamily="34" charset="0"/>
                        </a:rPr>
                        <a:t> و</a:t>
                      </a:r>
                      <a:r>
                        <a:rPr lang="en-US" sz="1000" b="0" i="0" u="none" strike="noStrike">
                          <a:solidFill>
                            <a:srgbClr val="000000"/>
                          </a:solidFill>
                          <a:latin typeface="Arial" panose="020B0604020202020204" pitchFamily="34" charset="0"/>
                        </a:rPr>
                        <a:t>RLS</a:t>
                      </a:r>
                    </a:p>
                  </a:txBody>
                  <a:tcPr marL="9525" marR="9525" marT="9525" marB="0" anchor="ctr">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extLst>
                  <a:ext uri="{0D108BD9-81ED-4DB2-BD59-A6C34878D82A}">
                    <a16:rowId xmlns:a16="http://schemas.microsoft.com/office/drawing/2014/main" val="131812280"/>
                  </a:ext>
                </a:extLst>
              </a:tr>
              <a:tr h="390503">
                <a:tc>
                  <a:txBody>
                    <a:bodyPr/>
                    <a:lstStyle/>
                    <a:p>
                      <a:pPr algn="r" fontAlgn="ctr"/>
                      <a:r>
                        <a:rPr lang="ar-EG" sz="1000" b="0" i="0" u="none" strike="noStrike">
                          <a:solidFill>
                            <a:srgbClr val="000000"/>
                          </a:solidFill>
                          <a:latin typeface="Arial" panose="020B0604020202020204" pitchFamily="34" charset="0"/>
                        </a:rPr>
                        <a:t>نعم</a:t>
                      </a:r>
                    </a:p>
                  </a:txBody>
                  <a:tcPr marL="9525" marR="9525" marT="9525"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algn="r" fontAlgn="ctr"/>
                      <a:r>
                        <a:rPr lang="ar-EG" sz="1000" b="0" i="0" u="none" strike="noStrike">
                          <a:solidFill>
                            <a:srgbClr val="000000"/>
                          </a:solidFill>
                          <a:latin typeface="Arial" panose="020B0604020202020204" pitchFamily="34" charset="0"/>
                        </a:rPr>
                        <a:t>20%</a:t>
                      </a:r>
                    </a:p>
                  </a:txBody>
                  <a:tcPr marL="9525" marR="9525" marT="9525"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algn="r" fontAlgn="ctr"/>
                      <a:r>
                        <a:rPr lang="ar-EG" sz="1000" b="0" i="0" u="none" strike="noStrike">
                          <a:solidFill>
                            <a:srgbClr val="000000"/>
                          </a:solidFill>
                          <a:latin typeface="Arial" panose="020B0604020202020204" pitchFamily="34" charset="0"/>
                        </a:rPr>
                        <a:t>60%</a:t>
                      </a:r>
                    </a:p>
                  </a:txBody>
                  <a:tcPr marL="9525" marR="9525" marT="9525"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algn="r" fontAlgn="ctr"/>
                      <a:r>
                        <a:rPr lang="ar-EG" sz="1000" b="0" i="0" u="none" strike="noStrike">
                          <a:solidFill>
                            <a:srgbClr val="000000"/>
                          </a:solidFill>
                          <a:latin typeface="Arial" panose="020B0604020202020204" pitchFamily="34" charset="0"/>
                        </a:rPr>
                        <a:t>20%</a:t>
                      </a:r>
                    </a:p>
                  </a:txBody>
                  <a:tcPr marL="9525" marR="9525" marT="9525"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algn="r" fontAlgn="ctr"/>
                      <a:r>
                        <a:rPr lang="ar-EG" sz="1000" b="0" i="0" u="none" strike="noStrike">
                          <a:solidFill>
                            <a:srgbClr val="000000"/>
                          </a:solidFill>
                          <a:latin typeface="Arial" panose="020B0604020202020204" pitchFamily="34" charset="0"/>
                        </a:rPr>
                        <a:t>0%</a:t>
                      </a:r>
                    </a:p>
                  </a:txBody>
                  <a:tcPr marL="9525" marR="9525" marT="9525"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algn="r" fontAlgn="ctr"/>
                      <a:r>
                        <a:rPr lang="ar-EG" sz="1000" b="0" i="0" u="none" strike="noStrike">
                          <a:solidFill>
                            <a:srgbClr val="000000"/>
                          </a:solidFill>
                          <a:latin typeface="Arial" panose="020B0604020202020204" pitchFamily="34" charset="0"/>
                        </a:rPr>
                        <a:t>50%</a:t>
                      </a:r>
                    </a:p>
                  </a:txBody>
                  <a:tcPr marL="9525" marR="9525" marT="9525"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algn="r" fontAlgn="ctr"/>
                      <a:r>
                        <a:rPr lang="ar-EG" sz="1000" b="0" i="0" u="none" strike="noStrike">
                          <a:solidFill>
                            <a:srgbClr val="000000"/>
                          </a:solidFill>
                          <a:latin typeface="Arial" panose="020B0604020202020204" pitchFamily="34" charset="0"/>
                        </a:rPr>
                        <a:t>50%</a:t>
                      </a:r>
                    </a:p>
                  </a:txBody>
                  <a:tcPr marL="9525" marR="9525" marT="9525"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algn="r" fontAlgn="ctr"/>
                      <a:r>
                        <a:rPr lang="ar-EG" sz="1000" b="0" i="0" u="none" strike="noStrike">
                          <a:solidFill>
                            <a:srgbClr val="000000"/>
                          </a:solidFill>
                          <a:latin typeface="Arial" panose="020B0604020202020204" pitchFamily="34" charset="0"/>
                        </a:rPr>
                        <a:t>32%</a:t>
                      </a:r>
                    </a:p>
                  </a:txBody>
                  <a:tcPr marL="9525" marR="9525" marT="9525"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algn="r" fontAlgn="ctr"/>
                      <a:r>
                        <a:rPr lang="ar-EG" sz="1000" b="0" i="0" u="none" strike="noStrike">
                          <a:solidFill>
                            <a:srgbClr val="000000"/>
                          </a:solidFill>
                          <a:latin typeface="Arial" panose="020B0604020202020204" pitchFamily="34" charset="0"/>
                        </a:rPr>
                        <a:t>32%</a:t>
                      </a:r>
                    </a:p>
                  </a:txBody>
                  <a:tcPr marL="9525" marR="9525" marT="9525"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algn="r" fontAlgn="ctr"/>
                      <a:r>
                        <a:rPr lang="ar-EG" sz="1000" b="0" i="0" u="none" strike="noStrike">
                          <a:solidFill>
                            <a:srgbClr val="000000"/>
                          </a:solidFill>
                          <a:latin typeface="Arial" panose="020B0604020202020204" pitchFamily="34" charset="0"/>
                        </a:rPr>
                        <a:t>34%</a:t>
                      </a:r>
                    </a:p>
                  </a:txBody>
                  <a:tcPr marL="9525" marR="9525" marT="9525"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algn="r" fontAlgn="ctr"/>
                      <a:r>
                        <a:rPr lang="ar-EG" sz="1000" b="0" i="0" u="none" strike="noStrike">
                          <a:solidFill>
                            <a:srgbClr val="000000"/>
                          </a:solidFill>
                          <a:latin typeface="Arial" panose="020B0604020202020204" pitchFamily="34" charset="0"/>
                        </a:rPr>
                        <a:t>نصنع فيلمين</a:t>
                      </a:r>
                    </a:p>
                  </a:txBody>
                  <a:tcPr marL="9525" marR="9525" marT="9525" marB="0" anchor="ctr">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extLst>
                  <a:ext uri="{0D108BD9-81ED-4DB2-BD59-A6C34878D82A}">
                    <a16:rowId xmlns:a16="http://schemas.microsoft.com/office/drawing/2014/main" val="1947869609"/>
                  </a:ext>
                </a:extLst>
              </a:tr>
              <a:tr h="1092964">
                <a:tc>
                  <a:txBody>
                    <a:bodyPr/>
                    <a:lstStyle/>
                    <a:p>
                      <a:pPr algn="r" fontAlgn="ctr"/>
                      <a:r>
                        <a:rPr lang="ar-EG" sz="1000" b="0" i="0" u="none" strike="noStrike">
                          <a:solidFill>
                            <a:srgbClr val="000000"/>
                          </a:solidFill>
                          <a:latin typeface="Arial" panose="020B0604020202020204" pitchFamily="34" charset="0"/>
                        </a:rPr>
                        <a:t>نعم</a:t>
                      </a:r>
                    </a:p>
                  </a:txBody>
                  <a:tcPr marL="9525" marR="9525" marT="9525"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algn="r" fontAlgn="ctr"/>
                      <a:r>
                        <a:rPr lang="ar-EG" sz="1000" b="0" i="0" u="none" strike="noStrike">
                          <a:solidFill>
                            <a:srgbClr val="000000"/>
                          </a:solidFill>
                          <a:latin typeface="Arial" panose="020B0604020202020204" pitchFamily="34" charset="0"/>
                        </a:rPr>
                        <a:t>2.50%</a:t>
                      </a:r>
                    </a:p>
                  </a:txBody>
                  <a:tcPr marL="9525" marR="9525" marT="9525"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algn="r" fontAlgn="ctr"/>
                      <a:r>
                        <a:rPr lang="ar-EG" sz="1000" b="0" i="0" u="none" strike="noStrike">
                          <a:solidFill>
                            <a:srgbClr val="000000"/>
                          </a:solidFill>
                          <a:latin typeface="Arial" panose="020B0604020202020204" pitchFamily="34" charset="0"/>
                        </a:rPr>
                        <a:t>95%</a:t>
                      </a:r>
                    </a:p>
                  </a:txBody>
                  <a:tcPr marL="9525" marR="9525" marT="9525"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algn="r" fontAlgn="ctr"/>
                      <a:r>
                        <a:rPr lang="ar-EG" sz="1000" b="0" i="0" u="none" strike="noStrike">
                          <a:solidFill>
                            <a:srgbClr val="000000"/>
                          </a:solidFill>
                          <a:latin typeface="Arial" panose="020B0604020202020204" pitchFamily="34" charset="0"/>
                        </a:rPr>
                        <a:t>2.50%</a:t>
                      </a:r>
                    </a:p>
                  </a:txBody>
                  <a:tcPr marL="9525" marR="9525" marT="9525"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algn="r" fontAlgn="ctr"/>
                      <a:r>
                        <a:rPr lang="ar-EG" sz="1000" b="0" i="0" u="none" strike="noStrike">
                          <a:solidFill>
                            <a:srgbClr val="000000"/>
                          </a:solidFill>
                          <a:latin typeface="Arial" panose="020B0604020202020204" pitchFamily="34" charset="0"/>
                        </a:rPr>
                        <a:t>25%</a:t>
                      </a:r>
                    </a:p>
                  </a:txBody>
                  <a:tcPr marL="9525" marR="9525" marT="9525"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algn="r" fontAlgn="ctr"/>
                      <a:r>
                        <a:rPr lang="ar-EG" sz="1000" b="0" i="0" u="none" strike="noStrike">
                          <a:solidFill>
                            <a:srgbClr val="000000"/>
                          </a:solidFill>
                          <a:latin typeface="Arial" panose="020B0604020202020204" pitchFamily="34" charset="0"/>
                        </a:rPr>
                        <a:t>50%</a:t>
                      </a:r>
                    </a:p>
                  </a:txBody>
                  <a:tcPr marL="9525" marR="9525" marT="9525"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algn="r" fontAlgn="ctr"/>
                      <a:r>
                        <a:rPr lang="ar-EG" sz="1000" b="0" i="0" u="none" strike="noStrike">
                          <a:solidFill>
                            <a:srgbClr val="000000"/>
                          </a:solidFill>
                          <a:latin typeface="Arial" panose="020B0604020202020204" pitchFamily="34" charset="0"/>
                        </a:rPr>
                        <a:t>25%</a:t>
                      </a:r>
                    </a:p>
                  </a:txBody>
                  <a:tcPr marL="9525" marR="9525" marT="9525"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algn="r" fontAlgn="ctr"/>
                      <a:r>
                        <a:rPr lang="ar-EG" sz="1000" b="0" i="0" u="none" strike="noStrike">
                          <a:solidFill>
                            <a:srgbClr val="000000"/>
                          </a:solidFill>
                          <a:latin typeface="Arial" panose="020B0604020202020204" pitchFamily="34" charset="0"/>
                        </a:rPr>
                        <a:t>25%</a:t>
                      </a:r>
                    </a:p>
                  </a:txBody>
                  <a:tcPr marL="9525" marR="9525" marT="9525"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algn="r" fontAlgn="ctr"/>
                      <a:r>
                        <a:rPr lang="ar-EG" sz="1000" b="0" i="0" u="none" strike="noStrike">
                          <a:solidFill>
                            <a:srgbClr val="000000"/>
                          </a:solidFill>
                          <a:latin typeface="Arial" panose="020B0604020202020204" pitchFamily="34" charset="0"/>
                        </a:rPr>
                        <a:t>50%</a:t>
                      </a:r>
                    </a:p>
                  </a:txBody>
                  <a:tcPr marL="9525" marR="9525" marT="9525"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algn="r" fontAlgn="ctr"/>
                      <a:r>
                        <a:rPr lang="ar-EG" sz="1000" b="0" i="0" u="none" strike="noStrike">
                          <a:solidFill>
                            <a:srgbClr val="000000"/>
                          </a:solidFill>
                          <a:latin typeface="Arial" panose="020B0604020202020204" pitchFamily="34" charset="0"/>
                        </a:rPr>
                        <a:t>25%</a:t>
                      </a:r>
                    </a:p>
                  </a:txBody>
                  <a:tcPr marL="9525" marR="9525" marT="9525"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algn="r" fontAlgn="ctr"/>
                      <a:r>
                        <a:rPr lang="ar-EG" sz="1000" b="0" i="0" u="none" strike="noStrike">
                          <a:solidFill>
                            <a:srgbClr val="000000"/>
                          </a:solidFill>
                          <a:latin typeface="Arial" panose="020B0604020202020204" pitchFamily="34" charset="0"/>
                        </a:rPr>
                        <a:t>- فيلم واحد. لن يحدث انقطاع في الإنتاج بسبب النسخ التجريبية من </a:t>
                      </a:r>
                      <a:r>
                        <a:rPr lang="en-US" sz="1000" b="0" i="0" u="none" strike="noStrike">
                          <a:solidFill>
                            <a:srgbClr val="000000"/>
                          </a:solidFill>
                          <a:latin typeface="Arial" panose="020B0604020202020204" pitchFamily="34" charset="0"/>
                        </a:rPr>
                        <a:t>ITS</a:t>
                      </a:r>
                      <a:r>
                        <a:rPr lang="ar-EG" sz="1000" b="0" i="0" u="none" strike="noStrike">
                          <a:solidFill>
                            <a:srgbClr val="000000"/>
                          </a:solidFill>
                          <a:latin typeface="Arial" panose="020B0604020202020204" pitchFamily="34" charset="0"/>
                        </a:rPr>
                        <a:t> أو </a:t>
                      </a:r>
                      <a:r>
                        <a:rPr lang="en-US" sz="1000" b="0" i="0" u="none" strike="noStrike">
                          <a:solidFill>
                            <a:srgbClr val="000000"/>
                          </a:solidFill>
                          <a:latin typeface="Arial" panose="020B0604020202020204" pitchFamily="34" charset="0"/>
                        </a:rPr>
                        <a:t>RLS</a:t>
                      </a:r>
                      <a:br>
                        <a:rPr lang="ar-EG" sz="1000" b="0" i="0" u="none" strike="noStrike">
                          <a:solidFill>
                            <a:srgbClr val="000000"/>
                          </a:solidFill>
                          <a:latin typeface="Arial" panose="020B0604020202020204" pitchFamily="34" charset="0"/>
                        </a:rPr>
                      </a:br>
                      <a:r>
                        <a:rPr lang="ar-EG" sz="1000" b="0" i="0" u="none" strike="noStrike">
                          <a:solidFill>
                            <a:srgbClr val="000000"/>
                          </a:solidFill>
                          <a:latin typeface="Arial" panose="020B0604020202020204" pitchFamily="34" charset="0"/>
                        </a:rPr>
                        <a:t>- </a:t>
                      </a:r>
                      <a:r>
                        <a:rPr lang="ar-EG" sz="1000" b="0" i="0" u="none" strike="noStrike">
                          <a:solidFill>
                            <a:srgbClr val="FF0000"/>
                          </a:solidFill>
                          <a:latin typeface="Arial" panose="020B0604020202020204" pitchFamily="34" charset="0"/>
                        </a:rPr>
                        <a:t>ظهور أسماء 3 شركات في الملصق </a:t>
                      </a:r>
                      <a:r>
                        <a:rPr lang="ar-EG" sz="1000" b="0" i="0" u="none" strike="noStrike">
                          <a:solidFill>
                            <a:srgbClr val="000000"/>
                          </a:solidFill>
                          <a:latin typeface="Arial" panose="020B0604020202020204" pitchFamily="34" charset="0"/>
                        </a:rPr>
                        <a:t>للإبداع تحت إشراف جانغ تشانغ</a:t>
                      </a:r>
                      <a:br>
                        <a:rPr lang="ar-EG" sz="1000" b="0" i="0" u="none" strike="noStrike">
                          <a:solidFill>
                            <a:srgbClr val="000000"/>
                          </a:solidFill>
                          <a:latin typeface="Arial" panose="020B0604020202020204" pitchFamily="34" charset="0"/>
                        </a:rPr>
                      </a:br>
                      <a:r>
                        <a:rPr lang="ar-EG" sz="1000" b="0" i="0" u="none" strike="noStrike">
                          <a:solidFill>
                            <a:srgbClr val="FF0000"/>
                          </a:solidFill>
                          <a:latin typeface="Arial" panose="020B0604020202020204" pitchFamily="34" charset="0"/>
                        </a:rPr>
                        <a:t>- حرية إبداع 100٪ للمخرج مع أسماء </a:t>
                      </a:r>
                      <a:r>
                        <a:rPr lang="en-US" sz="1000" b="0" i="0" u="none" strike="noStrike">
                          <a:solidFill>
                            <a:srgbClr val="FF0000"/>
                          </a:solidFill>
                          <a:latin typeface="Arial" panose="020B0604020202020204" pitchFamily="34" charset="0"/>
                        </a:rPr>
                        <a:t>NCG</a:t>
                      </a:r>
                      <a:r>
                        <a:rPr lang="ar-EG" sz="1000" b="0" i="0" u="none" strike="noStrike">
                          <a:solidFill>
                            <a:srgbClr val="FF0000"/>
                          </a:solidFill>
                          <a:latin typeface="Arial" panose="020B0604020202020204" pitchFamily="34" charset="0"/>
                        </a:rPr>
                        <a:t> و</a:t>
                      </a:r>
                      <a:r>
                        <a:rPr lang="en-US" sz="1000" b="0" i="0" u="none" strike="noStrike">
                          <a:solidFill>
                            <a:srgbClr val="FF0000"/>
                          </a:solidFill>
                          <a:latin typeface="Arial" panose="020B0604020202020204" pitchFamily="34" charset="0"/>
                        </a:rPr>
                        <a:t>ITS</a:t>
                      </a:r>
                      <a:r>
                        <a:rPr lang="ar-EG" sz="1000" b="0" i="0" u="none" strike="noStrike">
                          <a:solidFill>
                            <a:srgbClr val="FF0000"/>
                          </a:solidFill>
                          <a:latin typeface="Arial" panose="020B0604020202020204" pitchFamily="34" charset="0"/>
                        </a:rPr>
                        <a:t> مع ذلك</a:t>
                      </a:r>
                    </a:p>
                  </a:txBody>
                  <a:tcPr marL="9525" marR="9525" marT="9525" marB="0" anchor="ctr">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extLst>
                  <a:ext uri="{0D108BD9-81ED-4DB2-BD59-A6C34878D82A}">
                    <a16:rowId xmlns:a16="http://schemas.microsoft.com/office/drawing/2014/main" val="1233497842"/>
                  </a:ext>
                </a:extLst>
              </a:tr>
              <a:tr h="207321">
                <a:tc>
                  <a:txBody>
                    <a:bodyPr/>
                    <a:lstStyle/>
                    <a:p>
                      <a:pPr algn="r" fontAlgn="ctr"/>
                      <a:r>
                        <a:rPr lang="ar-EG" sz="1000" b="0" i="0" u="none" strike="noStrike">
                          <a:solidFill>
                            <a:srgbClr val="000000"/>
                          </a:solidFill>
                          <a:latin typeface="Arial" panose="020B0604020202020204" pitchFamily="34" charset="0"/>
                        </a:rPr>
                        <a:t>نعم</a:t>
                      </a:r>
                    </a:p>
                  </a:txBody>
                  <a:tcPr marL="9525" marR="9525" marT="9525"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algn="r" fontAlgn="ctr"/>
                      <a:r>
                        <a:rPr lang="ar-EG" sz="1000" b="0" i="0" u="none" strike="noStrike">
                          <a:solidFill>
                            <a:srgbClr val="000000"/>
                          </a:solidFill>
                          <a:latin typeface="Arial" panose="020B0604020202020204" pitchFamily="34" charset="0"/>
                        </a:rPr>
                        <a:t>30%</a:t>
                      </a:r>
                    </a:p>
                  </a:txBody>
                  <a:tcPr marL="9525" marR="9525" marT="9525"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algn="r" fontAlgn="ctr"/>
                      <a:r>
                        <a:rPr lang="ar-EG" sz="1000" b="0" i="0" u="none" strike="noStrike">
                          <a:solidFill>
                            <a:srgbClr val="000000"/>
                          </a:solidFill>
                          <a:latin typeface="Arial" panose="020B0604020202020204" pitchFamily="34" charset="0"/>
                        </a:rPr>
                        <a:t>0%</a:t>
                      </a:r>
                    </a:p>
                  </a:txBody>
                  <a:tcPr marL="9525" marR="9525" marT="9525"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algn="r" fontAlgn="ctr"/>
                      <a:r>
                        <a:rPr lang="ar-EG" sz="1000" b="0" i="0" u="none" strike="noStrike">
                          <a:solidFill>
                            <a:srgbClr val="000000"/>
                          </a:solidFill>
                          <a:latin typeface="Arial" panose="020B0604020202020204" pitchFamily="34" charset="0"/>
                        </a:rPr>
                        <a:t>70%</a:t>
                      </a:r>
                    </a:p>
                  </a:txBody>
                  <a:tcPr marL="9525" marR="9525" marT="9525"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algn="r" fontAlgn="ctr"/>
                      <a:r>
                        <a:rPr lang="ar-EG" sz="1000" b="0" i="0" u="none" strike="noStrike">
                          <a:solidFill>
                            <a:srgbClr val="000000"/>
                          </a:solidFill>
                          <a:latin typeface="Arial" panose="020B0604020202020204" pitchFamily="34" charset="0"/>
                        </a:rPr>
                        <a:t>20%</a:t>
                      </a:r>
                    </a:p>
                  </a:txBody>
                  <a:tcPr marL="9525" marR="9525" marT="9525"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algn="r" fontAlgn="ctr"/>
                      <a:r>
                        <a:rPr lang="ar-EG" sz="1000" b="0" i="0" u="none" strike="noStrike">
                          <a:solidFill>
                            <a:srgbClr val="000000"/>
                          </a:solidFill>
                          <a:latin typeface="Arial" panose="020B0604020202020204" pitchFamily="34" charset="0"/>
                        </a:rPr>
                        <a:t>0%</a:t>
                      </a:r>
                    </a:p>
                  </a:txBody>
                  <a:tcPr marL="9525" marR="9525" marT="9525"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algn="r" fontAlgn="ctr"/>
                      <a:r>
                        <a:rPr lang="ar-EG" sz="1000" b="0" i="0" u="none" strike="noStrike">
                          <a:solidFill>
                            <a:srgbClr val="000000"/>
                          </a:solidFill>
                          <a:latin typeface="Arial" panose="020B0604020202020204" pitchFamily="34" charset="0"/>
                        </a:rPr>
                        <a:t>32%</a:t>
                      </a:r>
                    </a:p>
                  </a:txBody>
                  <a:tcPr marL="9525" marR="9525" marT="9525"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algn="r" fontAlgn="ctr"/>
                      <a:r>
                        <a:rPr lang="ar-EG" sz="1000" b="0" i="0" u="none" strike="noStrike">
                          <a:solidFill>
                            <a:srgbClr val="000000"/>
                          </a:solidFill>
                          <a:latin typeface="Arial" panose="020B0604020202020204" pitchFamily="34" charset="0"/>
                        </a:rPr>
                        <a:t>20%</a:t>
                      </a:r>
                    </a:p>
                  </a:txBody>
                  <a:tcPr marL="9525" marR="9525" marT="9525"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algn="r" fontAlgn="ctr"/>
                      <a:r>
                        <a:rPr lang="ar-EG" sz="1000" b="0" i="0" u="none" strike="noStrike">
                          <a:solidFill>
                            <a:srgbClr val="000000"/>
                          </a:solidFill>
                          <a:latin typeface="Arial" panose="020B0604020202020204" pitchFamily="34" charset="0"/>
                        </a:rPr>
                        <a:t>0%</a:t>
                      </a:r>
                    </a:p>
                  </a:txBody>
                  <a:tcPr marL="9525" marR="9525" marT="9525"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algn="r" fontAlgn="ctr"/>
                      <a:r>
                        <a:rPr lang="ar-EG" sz="1000" b="0" i="0" u="none" strike="noStrike">
                          <a:solidFill>
                            <a:srgbClr val="000000"/>
                          </a:solidFill>
                          <a:latin typeface="Arial" panose="020B0604020202020204" pitchFamily="34" charset="0"/>
                        </a:rPr>
                        <a:t>65%</a:t>
                      </a:r>
                    </a:p>
                  </a:txBody>
                  <a:tcPr marL="9525" marR="9525" marT="9525"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algn="r" fontAlgn="ctr"/>
                      <a:r>
                        <a:rPr lang="ar-EG" sz="1000" b="0" i="0" u="none" strike="noStrike">
                          <a:solidFill>
                            <a:srgbClr val="000000"/>
                          </a:solidFill>
                          <a:latin typeface="Arial" panose="020B0604020202020204" pitchFamily="34" charset="0"/>
                        </a:rPr>
                        <a:t> </a:t>
                      </a:r>
                    </a:p>
                  </a:txBody>
                  <a:tcPr marL="9525" marR="9525" marT="9525" marB="0" anchor="ctr">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extLst>
                  <a:ext uri="{0D108BD9-81ED-4DB2-BD59-A6C34878D82A}">
                    <a16:rowId xmlns:a16="http://schemas.microsoft.com/office/drawing/2014/main" val="685605073"/>
                  </a:ext>
                </a:extLst>
              </a:tr>
            </a:tbl>
          </a:graphicData>
        </a:graphic>
      </p:graphicFrame>
    </p:spTree>
    <p:extLst>
      <p:ext uri="{BB962C8B-B14F-4D97-AF65-F5344CB8AC3E}">
        <p14:creationId xmlns:p14="http://schemas.microsoft.com/office/powerpoint/2010/main" val="32106745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br>
              <a:rPr lang="ar-EG" b="1"/>
            </a:br>
            <a:r>
              <a:rPr lang="ar-EG" b="1"/>
              <a:t>المفاوضات متعددة الأطراف </a:t>
            </a:r>
            <a:br>
              <a:rPr lang="ar-EG" b="1"/>
            </a:br>
            <a:endParaRPr lang="ar-EG" b="1"/>
          </a:p>
        </p:txBody>
      </p:sp>
      <p:pic>
        <p:nvPicPr>
          <p:cNvPr id="6" name="Picture 5">
            <a:extLst>
              <a:ext uri="{FF2B5EF4-FFF2-40B4-BE49-F238E27FC236}">
                <a16:creationId xmlns:a16="http://schemas.microsoft.com/office/drawing/2014/main" id="{32B0BA1D-2E17-4756-9926-D185A720E21A}"/>
              </a:ext>
            </a:extLst>
          </p:cNvPr>
          <p:cNvPicPr>
            <a:picLocks noChangeAspect="1"/>
          </p:cNvPicPr>
          <p:nvPr/>
        </p:nvPicPr>
        <p:blipFill>
          <a:blip r:embed="rId3"/>
          <a:stretch>
            <a:fillRect/>
          </a:stretch>
        </p:blipFill>
        <p:spPr>
          <a:xfrm>
            <a:off x="8382000" y="6115050"/>
            <a:ext cx="676275" cy="666750"/>
          </a:xfrm>
          <a:prstGeom prst="rect">
            <a:avLst/>
          </a:prstGeom>
        </p:spPr>
      </p:pic>
      <p:pic>
        <p:nvPicPr>
          <p:cNvPr id="3" name="Picture 2">
            <a:extLst>
              <a:ext uri="{FF2B5EF4-FFF2-40B4-BE49-F238E27FC236}">
                <a16:creationId xmlns:a16="http://schemas.microsoft.com/office/drawing/2014/main" id="{9A0851D5-566C-5C28-4357-1B21689A42A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000" y="1676400"/>
            <a:ext cx="8382000" cy="4191000"/>
          </a:xfrm>
          <a:prstGeom prst="rect">
            <a:avLst/>
          </a:prstGeom>
        </p:spPr>
      </p:pic>
    </p:spTree>
    <p:extLst>
      <p:ext uri="{BB962C8B-B14F-4D97-AF65-F5344CB8AC3E}">
        <p14:creationId xmlns:p14="http://schemas.microsoft.com/office/powerpoint/2010/main" val="18832720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B359289-643E-4F73-B256-74094B877423}"/>
              </a:ext>
            </a:extLst>
          </p:cNvPr>
          <p:cNvPicPr>
            <a:picLocks noChangeAspect="1"/>
          </p:cNvPicPr>
          <p:nvPr/>
        </p:nvPicPr>
        <p:blipFill>
          <a:blip r:embed="rId3"/>
          <a:stretch>
            <a:fillRect/>
          </a:stretch>
        </p:blipFill>
        <p:spPr>
          <a:xfrm>
            <a:off x="0" y="1901310"/>
            <a:ext cx="9144000" cy="3055380"/>
          </a:xfrm>
          <a:prstGeom prst="rect">
            <a:avLst/>
          </a:prstGeom>
        </p:spPr>
      </p:pic>
    </p:spTree>
    <p:extLst>
      <p:ext uri="{BB962C8B-B14F-4D97-AF65-F5344CB8AC3E}">
        <p14:creationId xmlns:p14="http://schemas.microsoft.com/office/powerpoint/2010/main" val="16153189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FF7EE-4397-4B6D-ACC9-96174E96F7F2}"/>
              </a:ext>
            </a:extLst>
          </p:cNvPr>
          <p:cNvSpPr>
            <a:spLocks noGrp="1"/>
          </p:cNvSpPr>
          <p:nvPr>
            <p:ph type="title"/>
          </p:nvPr>
        </p:nvSpPr>
        <p:spPr>
          <a:xfrm>
            <a:off x="457200" y="228600"/>
            <a:ext cx="8229600" cy="1143000"/>
          </a:xfrm>
        </p:spPr>
        <p:txBody>
          <a:bodyPr>
            <a:normAutofit/>
          </a:bodyPr>
          <a:lstStyle/>
          <a:p>
            <a:r>
              <a:rPr lang="ar-EG" sz="3200" b="1"/>
              <a:t>تعظيم قيمة الصفقة الإجمالية</a:t>
            </a:r>
          </a:p>
        </p:txBody>
      </p:sp>
      <p:sp>
        <p:nvSpPr>
          <p:cNvPr id="3" name="Content Placeholder 2">
            <a:extLst>
              <a:ext uri="{FF2B5EF4-FFF2-40B4-BE49-F238E27FC236}">
                <a16:creationId xmlns:a16="http://schemas.microsoft.com/office/drawing/2014/main" id="{B5804396-6F1B-4921-8E37-A8C819DA7376}"/>
              </a:ext>
            </a:extLst>
          </p:cNvPr>
          <p:cNvSpPr>
            <a:spLocks noGrp="1"/>
          </p:cNvSpPr>
          <p:nvPr>
            <p:ph idx="1"/>
          </p:nvPr>
        </p:nvSpPr>
        <p:spPr>
          <a:xfrm>
            <a:off x="457200" y="1539875"/>
            <a:ext cx="8229600" cy="4860925"/>
          </a:xfrm>
        </p:spPr>
        <p:txBody>
          <a:bodyPr>
            <a:normAutofit fontScale="92500" lnSpcReduction="10000"/>
          </a:bodyPr>
          <a:lstStyle/>
          <a:p>
            <a:r>
              <a:rPr lang="ar-EG" sz="2400"/>
              <a:t>تتمتع شركة </a:t>
            </a:r>
            <a:r>
              <a:rPr lang="en-US" sz="2400"/>
              <a:t>NCG</a:t>
            </a:r>
            <a:r>
              <a:rPr lang="ar-EG" sz="2400"/>
              <a:t> بأغلب جزء من السيطرة الإبداعية على الفيلم، مما يؤدي إلى توسع الإيرادات المتوقعة لجميع الاستوديوهات؛ كما تتمتع شركة </a:t>
            </a:r>
            <a:r>
              <a:rPr lang="en-US" sz="2400"/>
              <a:t>RLS</a:t>
            </a:r>
            <a:r>
              <a:rPr lang="ar-EG" sz="2400"/>
              <a:t> أيضًا بسيطرة إبداعية كبيرة</a:t>
            </a:r>
          </a:p>
          <a:p>
            <a:endParaRPr lang="en-SG" sz="2400" dirty="0"/>
          </a:p>
          <a:p>
            <a:r>
              <a:rPr lang="ar-EG" sz="2400"/>
              <a:t>الموافقة على إنتاج تكملة، مما يؤدي إلى زيادة الإيرادات المالية الإجمالية</a:t>
            </a:r>
            <a:r>
              <a:rPr lang="en-US" sz="2400"/>
              <a:t> </a:t>
            </a:r>
          </a:p>
          <a:p>
            <a:endParaRPr lang="en-SG" sz="2400" dirty="0"/>
          </a:p>
          <a:p>
            <a:r>
              <a:rPr lang="ar-EG" sz="2400"/>
              <a:t>تساهم شركة </a:t>
            </a:r>
            <a:r>
              <a:rPr lang="en-US" sz="2400"/>
              <a:t>ITS</a:t>
            </a:r>
            <a:r>
              <a:rPr lang="ar-EG" sz="2400"/>
              <a:t> بشكل ضئيل من الناحية المالية والإبداعية ولكنها لا تزال تتمتع بحصة كبيرة من الأرباح</a:t>
            </a:r>
          </a:p>
          <a:p>
            <a:endParaRPr lang="en-SG" sz="2400" dirty="0"/>
          </a:p>
          <a:p>
            <a:r>
              <a:rPr lang="ar-EG" sz="2400"/>
              <a:t>تتولى شركتا </a:t>
            </a:r>
            <a:r>
              <a:rPr lang="en-US" sz="2400"/>
              <a:t>RLS</a:t>
            </a:r>
            <a:r>
              <a:rPr lang="ar-EG" sz="2400"/>
              <a:t> و</a:t>
            </a:r>
            <a:r>
              <a:rPr lang="en-US" sz="2400"/>
              <a:t>NCG</a:t>
            </a:r>
            <a:r>
              <a:rPr lang="ar-EG" sz="2400"/>
              <a:t>، الاستوديوهات الغنية، بالجزء الأكبر من التمويل وتتقاسمان الأرباح وفقًا لذلك  </a:t>
            </a:r>
          </a:p>
          <a:p>
            <a:endParaRPr lang="en-SG" sz="2400" dirty="0"/>
          </a:p>
          <a:p>
            <a:r>
              <a:rPr lang="ar-EG" sz="2400"/>
              <a:t>لكن هذه ليست أفضل صفقة لكل استوديو على حدة...</a:t>
            </a:r>
            <a:r>
              <a:rPr lang="en-US" sz="2400"/>
              <a:t> </a:t>
            </a:r>
          </a:p>
        </p:txBody>
      </p:sp>
    </p:spTree>
    <p:extLst>
      <p:ext uri="{BB962C8B-B14F-4D97-AF65-F5344CB8AC3E}">
        <p14:creationId xmlns:p14="http://schemas.microsoft.com/office/powerpoint/2010/main" val="5338752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43">
            <a:extLst>
              <a:ext uri="{FF2B5EF4-FFF2-40B4-BE49-F238E27FC236}">
                <a16:creationId xmlns:a16="http://schemas.microsoft.com/office/drawing/2014/main" id="{15F0E787-2922-4230-BE56-35BA7BD7C20B}"/>
              </a:ext>
            </a:extLst>
          </p:cNvPr>
          <p:cNvGraphicFramePr>
            <a:graphicFrameLocks/>
          </p:cNvGraphicFramePr>
          <p:nvPr/>
        </p:nvGraphicFramePr>
        <p:xfrm>
          <a:off x="76200" y="113068"/>
          <a:ext cx="8991600" cy="6552623"/>
        </p:xfrm>
        <a:graphic>
          <a:graphicData uri="http://schemas.openxmlformats.org/drawingml/2006/table">
            <a:tbl>
              <a:tblPr rtl="1"/>
              <a:tblGrid>
                <a:gridCol w="3581400">
                  <a:extLst>
                    <a:ext uri="{9D8B030D-6E8A-4147-A177-3AD203B41FA5}">
                      <a16:colId xmlns:a16="http://schemas.microsoft.com/office/drawing/2014/main" val="20000"/>
                    </a:ext>
                  </a:extLst>
                </a:gridCol>
                <a:gridCol w="5410200">
                  <a:extLst>
                    <a:ext uri="{9D8B030D-6E8A-4147-A177-3AD203B41FA5}">
                      <a16:colId xmlns:a16="http://schemas.microsoft.com/office/drawing/2014/main" val="20001"/>
                    </a:ext>
                  </a:extLst>
                </a:gridCol>
              </a:tblGrid>
              <a:tr h="485367">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EG" sz="2400" b="1" i="0" u="none" strike="noStrike" cap="none" normalizeH="0" baseline="0">
                          <a:ln>
                            <a:noFill/>
                          </a:ln>
                          <a:solidFill>
                            <a:schemeClr val="tx1"/>
                          </a:solidFill>
                          <a:latin typeface="+mn-lt"/>
                          <a:ea typeface="ＭＳ Ｐゴシック" charset="0"/>
                          <a:cs typeface="Arial"/>
                        </a:rPr>
                        <a:t>المصلحة أو الهدف الأساسي</a:t>
                      </a:r>
                    </a:p>
                  </a:txBody>
                  <a:tcPr marL="91445" marR="91445" marT="45731" marB="4573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EG" sz="2400" b="1" i="0" u="none" strike="noStrike" cap="none" normalizeH="0" baseline="0">
                          <a:ln>
                            <a:noFill/>
                          </a:ln>
                          <a:solidFill>
                            <a:schemeClr val="tx1"/>
                          </a:solidFill>
                          <a:latin typeface="+mn-lt"/>
                          <a:ea typeface="ＭＳ Ｐゴシック" charset="0"/>
                          <a:cs typeface="Arial"/>
                        </a:rPr>
                        <a:t>الخيارات الإبداعية المحتملة</a:t>
                      </a:r>
                    </a:p>
                  </a:txBody>
                  <a:tcPr marL="91445" marR="91445" marT="45731" marB="4573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0"/>
                  </a:ext>
                </a:extLst>
              </a:tr>
              <a:tr h="3328153">
                <a:tc>
                  <a:txBody>
                    <a:bodyPr/>
                    <a:lstStyle/>
                    <a:p>
                      <a:pPr marL="0" marR="0" lvl="0" indent="0" algn="r" defTabSz="914400" rtl="1" eaLnBrk="0" fontAlgn="base" latinLnBrk="0" hangingPunct="0">
                        <a:lnSpc>
                          <a:spcPct val="100000"/>
                        </a:lnSpc>
                        <a:spcBef>
                          <a:spcPct val="0"/>
                        </a:spcBef>
                        <a:spcAft>
                          <a:spcPct val="0"/>
                        </a:spcAft>
                        <a:buClrTx/>
                        <a:buSzTx/>
                        <a:buFontTx/>
                        <a:buNone/>
                        <a:tabLst/>
                      </a:pPr>
                      <a:r>
                        <a:rPr kumimoji="0" lang="ar-EG" sz="2000" b="0" i="0" u="none" strike="noStrike" cap="none" normalizeH="0" baseline="0">
                          <a:ln>
                            <a:noFill/>
                          </a:ln>
                          <a:solidFill>
                            <a:srgbClr val="000000"/>
                          </a:solidFill>
                          <a:latin typeface="+mn-lt"/>
                          <a:ea typeface="ＭＳ Ｐゴシック" charset="0"/>
                          <a:cs typeface="Arial"/>
                        </a:rPr>
                        <a:t>تريد شركة </a:t>
                      </a:r>
                      <a:r>
                        <a:rPr kumimoji="0" lang="en-US" sz="2000" b="0" i="0" u="none" strike="noStrike" cap="none" normalizeH="0" baseline="0">
                          <a:ln>
                            <a:noFill/>
                          </a:ln>
                          <a:solidFill>
                            <a:srgbClr val="000000"/>
                          </a:solidFill>
                          <a:latin typeface="+mn-lt"/>
                          <a:ea typeface="ＭＳ Ｐゴシック" charset="0"/>
                          <a:cs typeface="Arial"/>
                        </a:rPr>
                        <a:t>RLS</a:t>
                      </a:r>
                      <a:r>
                        <a:rPr kumimoji="0" lang="ar-EG" sz="2000" b="0" i="0" u="none" strike="noStrike" cap="none" normalizeH="0" baseline="0">
                          <a:ln>
                            <a:noFill/>
                          </a:ln>
                          <a:solidFill>
                            <a:srgbClr val="000000"/>
                          </a:solidFill>
                          <a:latin typeface="+mn-lt"/>
                          <a:ea typeface="ＭＳ Ｐゴシック" charset="0"/>
                          <a:cs typeface="Arial"/>
                        </a:rPr>
                        <a:t> المشاركة في إنتاج الفيلم لأسباب تتعلق بالعلامة التجارية والسمعة</a:t>
                      </a:r>
                    </a:p>
                    <a:p>
                      <a:pPr marL="0" marR="0" lvl="0" indent="0" algn="r" defTabSz="914400" rtl="1"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a:ln>
                          <a:noFill/>
                        </a:ln>
                        <a:solidFill>
                          <a:srgbClr val="000000"/>
                        </a:solidFill>
                        <a:effectLst/>
                        <a:latin typeface="+mn-lt"/>
                        <a:ea typeface="ＭＳ Ｐゴシック" charset="0"/>
                        <a:cs typeface="Arial"/>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EG" sz="2000" b="0" i="0" u="none" strike="noStrike" cap="none" normalizeH="0" baseline="0">
                          <a:ln>
                            <a:noFill/>
                          </a:ln>
                          <a:solidFill>
                            <a:srgbClr val="000000"/>
                          </a:solidFill>
                          <a:latin typeface="+mn-lt"/>
                          <a:ea typeface="ＭＳ Ｐゴシック" charset="0"/>
                          <a:cs typeface="Arial"/>
                        </a:rPr>
                        <a:t>تعتقد شركة </a:t>
                      </a:r>
                      <a:r>
                        <a:rPr kumimoji="0" lang="en-US" sz="2000" b="0" i="0" u="none" strike="noStrike" cap="none" normalizeH="0" baseline="0">
                          <a:ln>
                            <a:noFill/>
                          </a:ln>
                          <a:solidFill>
                            <a:srgbClr val="000000"/>
                          </a:solidFill>
                          <a:latin typeface="+mn-lt"/>
                          <a:ea typeface="ＭＳ Ｐゴシック" charset="0"/>
                          <a:cs typeface="Arial"/>
                        </a:rPr>
                        <a:t>NCG</a:t>
                      </a:r>
                      <a:r>
                        <a:rPr kumimoji="0" lang="ar-EG" sz="2000" b="0" i="0" u="none" strike="noStrike" cap="none" normalizeH="0" baseline="0">
                          <a:ln>
                            <a:noFill/>
                          </a:ln>
                          <a:solidFill>
                            <a:srgbClr val="000000"/>
                          </a:solidFill>
                          <a:latin typeface="+mn-lt"/>
                          <a:ea typeface="ＭＳ Ｐゴシック" charset="0"/>
                          <a:cs typeface="Arial"/>
                        </a:rPr>
                        <a:t> أن الفيلم سيكون بجودة فائقة وسيحقق أرباحًا أكبر بكثير إذا كان لديهم سيطرة إبداعية كاملة</a:t>
                      </a:r>
                    </a:p>
                    <a:p>
                      <a:pPr marL="0" marR="0" lvl="0" indent="0" algn="r" defTabSz="914400" rtl="1"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a:ln>
                          <a:noFill/>
                        </a:ln>
                        <a:solidFill>
                          <a:srgbClr val="000000"/>
                        </a:solidFill>
                        <a:effectLst/>
                        <a:latin typeface="+mn-lt"/>
                        <a:ea typeface="ＭＳ Ｐゴシック" charset="0"/>
                        <a:cs typeface="Arial"/>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EG" sz="2000" b="0" i="0" u="none" strike="noStrike" cap="none" normalizeH="0" baseline="0">
                          <a:ln>
                            <a:noFill/>
                          </a:ln>
                          <a:solidFill>
                            <a:srgbClr val="000000"/>
                          </a:solidFill>
                          <a:latin typeface="+mn-lt"/>
                          <a:ea typeface="ＭＳ Ｐゴシック" charset="0"/>
                          <a:cs typeface="Arial"/>
                        </a:rPr>
                        <a:t>تتفق </a:t>
                      </a:r>
                      <a:r>
                        <a:rPr kumimoji="0" lang="en-US" sz="2000" b="0" i="0" u="none" strike="noStrike" cap="none" normalizeH="0" baseline="0">
                          <a:ln>
                            <a:noFill/>
                          </a:ln>
                          <a:solidFill>
                            <a:srgbClr val="000000"/>
                          </a:solidFill>
                          <a:latin typeface="+mn-lt"/>
                          <a:ea typeface="ＭＳ Ｐゴシック" charset="0"/>
                          <a:cs typeface="Arial"/>
                        </a:rPr>
                        <a:t>ITS</a:t>
                      </a:r>
                      <a:r>
                        <a:rPr kumimoji="0" lang="ar-EG" sz="2000" b="0" i="0" u="none" strike="noStrike" cap="none" normalizeH="0" baseline="0">
                          <a:ln>
                            <a:noFill/>
                          </a:ln>
                          <a:solidFill>
                            <a:srgbClr val="000000"/>
                          </a:solidFill>
                          <a:latin typeface="+mn-lt"/>
                          <a:ea typeface="ＭＳ Ｐゴシック" charset="0"/>
                          <a:cs typeface="Arial"/>
                        </a:rPr>
                        <a:t> مع </a:t>
                      </a:r>
                      <a:r>
                        <a:rPr kumimoji="0" lang="en-US" sz="2000" b="0" i="0" u="none" strike="noStrike" cap="none" normalizeH="0" baseline="0">
                          <a:ln>
                            <a:noFill/>
                          </a:ln>
                          <a:solidFill>
                            <a:srgbClr val="000000"/>
                          </a:solidFill>
                          <a:latin typeface="+mn-lt"/>
                          <a:ea typeface="ＭＳ Ｐゴシック" charset="0"/>
                          <a:cs typeface="Arial"/>
                        </a:rPr>
                        <a:t>NCG</a:t>
                      </a:r>
                    </a:p>
                  </a:txBody>
                  <a:tcPr marL="91445" marR="91445" marT="45731" marB="4573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R="0" lvl="0" algn="r" defTabSz="914400" rtl="1" eaLnBrk="0" fontAlgn="base" latinLnBrk="0" hangingPunct="0">
                        <a:lnSpc>
                          <a:spcPct val="100000"/>
                        </a:lnSpc>
                        <a:spcBef>
                          <a:spcPct val="0"/>
                        </a:spcBef>
                        <a:spcAft>
                          <a:spcPct val="0"/>
                        </a:spcAft>
                        <a:buClrTx/>
                        <a:buSzTx/>
                        <a:tabLst/>
                      </a:pPr>
                      <a:r>
                        <a:rPr kumimoji="0" lang="ar-EG" sz="2000" b="0" i="0" u="none" strike="noStrike" cap="none" normalizeH="0" baseline="0">
                          <a:ln>
                            <a:noFill/>
                          </a:ln>
                          <a:solidFill>
                            <a:srgbClr val="000000"/>
                          </a:solidFill>
                          <a:latin typeface="+mn-lt"/>
                          <a:ea typeface="ＭＳ Ｐゴシック" charset="0"/>
                          <a:cs typeface="Arial"/>
                        </a:rPr>
                        <a:t>ستحتفظ شركة </a:t>
                      </a:r>
                      <a:r>
                        <a:rPr kumimoji="0" lang="en-US" sz="2000" b="0" i="0" u="none" strike="noStrike" cap="none" normalizeH="0" baseline="0">
                          <a:ln>
                            <a:noFill/>
                          </a:ln>
                          <a:solidFill>
                            <a:srgbClr val="000000"/>
                          </a:solidFill>
                          <a:latin typeface="+mn-lt"/>
                          <a:ea typeface="ＭＳ Ｐゴシック" charset="0"/>
                          <a:cs typeface="Arial"/>
                        </a:rPr>
                        <a:t>NCG</a:t>
                      </a:r>
                      <a:r>
                        <a:rPr kumimoji="0" lang="ar-EG" sz="2000" b="0" i="0" u="none" strike="noStrike" cap="none" normalizeH="0" baseline="0">
                          <a:ln>
                            <a:noFill/>
                          </a:ln>
                          <a:solidFill>
                            <a:srgbClr val="000000"/>
                          </a:solidFill>
                          <a:latin typeface="+mn-lt"/>
                          <a:ea typeface="ＭＳ Ｐゴシック" charset="0"/>
                          <a:cs typeface="Arial"/>
                        </a:rPr>
                        <a:t> بمعظم السيطرة الإبداعية خلف الكواليس، ولكن سيتم ذكر اسم شركة </a:t>
                      </a:r>
                      <a:r>
                        <a:rPr kumimoji="0" lang="en-US" sz="2000" b="0" i="0" u="none" strike="noStrike" cap="none" normalizeH="0" baseline="0">
                          <a:ln>
                            <a:noFill/>
                          </a:ln>
                          <a:solidFill>
                            <a:srgbClr val="000000"/>
                          </a:solidFill>
                          <a:latin typeface="+mn-lt"/>
                          <a:ea typeface="ＭＳ Ｐゴシック" charset="0"/>
                          <a:cs typeface="Arial"/>
                        </a:rPr>
                        <a:t>RLS</a:t>
                      </a:r>
                      <a:r>
                        <a:rPr kumimoji="0" lang="ar-EG" sz="2000" b="0" i="0" u="none" strike="noStrike" cap="none" normalizeH="0" baseline="0">
                          <a:ln>
                            <a:noFill/>
                          </a:ln>
                          <a:solidFill>
                            <a:srgbClr val="000000"/>
                          </a:solidFill>
                          <a:latin typeface="+mn-lt"/>
                          <a:ea typeface="ＭＳ Ｐゴシック" charset="0"/>
                          <a:cs typeface="Arial"/>
                        </a:rPr>
                        <a:t> كمنتج مشارك كامل. سيظهر شعار شركة </a:t>
                      </a:r>
                      <a:r>
                        <a:rPr kumimoji="0" lang="en-US" sz="2000" b="0" i="0" u="none" strike="noStrike" cap="none" normalizeH="0" baseline="0">
                          <a:ln>
                            <a:noFill/>
                          </a:ln>
                          <a:solidFill>
                            <a:srgbClr val="000000"/>
                          </a:solidFill>
                          <a:latin typeface="+mn-lt"/>
                          <a:ea typeface="ＭＳ Ｐゴシック" charset="0"/>
                          <a:cs typeface="Arial"/>
                        </a:rPr>
                        <a:t>RLS</a:t>
                      </a:r>
                      <a:r>
                        <a:rPr kumimoji="0" lang="ar-EG" sz="2000" b="0" i="0" u="none" strike="noStrike" cap="none" normalizeH="0" baseline="0">
                          <a:ln>
                            <a:noFill/>
                          </a:ln>
                          <a:solidFill>
                            <a:srgbClr val="000000"/>
                          </a:solidFill>
                          <a:latin typeface="+mn-lt"/>
                          <a:ea typeface="ＭＳ Ｐゴシック" charset="0"/>
                          <a:cs typeface="Arial"/>
                        </a:rPr>
                        <a:t> قبل شعار شركة </a:t>
                      </a:r>
                      <a:r>
                        <a:rPr kumimoji="0" lang="en-US" sz="2000" b="0" i="0" u="none" strike="noStrike" cap="none" normalizeH="0" baseline="0">
                          <a:ln>
                            <a:noFill/>
                          </a:ln>
                          <a:solidFill>
                            <a:srgbClr val="000000"/>
                          </a:solidFill>
                          <a:latin typeface="+mn-lt"/>
                          <a:ea typeface="ＭＳ Ｐゴシック" charset="0"/>
                          <a:cs typeface="Arial"/>
                        </a:rPr>
                        <a:t>NCG</a:t>
                      </a:r>
                      <a:r>
                        <a:rPr kumimoji="0" lang="ar-EG" sz="2000" b="0" i="0" u="none" strike="noStrike" cap="none" normalizeH="0" baseline="0">
                          <a:ln>
                            <a:noFill/>
                          </a:ln>
                          <a:solidFill>
                            <a:srgbClr val="000000"/>
                          </a:solidFill>
                          <a:latin typeface="+mn-lt"/>
                          <a:ea typeface="ＭＳ Ｐゴシック" charset="0"/>
                          <a:cs typeface="Arial"/>
                        </a:rPr>
                        <a:t> في جميع المواد الترويجية.</a:t>
                      </a:r>
                      <a:r>
                        <a:rPr kumimoji="0" lang="en-US" sz="2000" b="0" i="0" u="none" strike="noStrike" cap="none" normalizeH="0" baseline="0">
                          <a:ln>
                            <a:noFill/>
                          </a:ln>
                          <a:solidFill>
                            <a:srgbClr val="000000"/>
                          </a:solidFill>
                          <a:latin typeface="+mn-lt"/>
                          <a:ea typeface="ＭＳ Ｐゴシック" charset="0"/>
                          <a:cs typeface="Arial"/>
                        </a:rPr>
                        <a:t> </a:t>
                      </a:r>
                      <a:r>
                        <a:rPr kumimoji="0" lang="ar-EG" sz="2000" b="0" i="0" u="none" strike="noStrike" cap="none" normalizeH="0" baseline="0">
                          <a:ln>
                            <a:noFill/>
                          </a:ln>
                          <a:solidFill>
                            <a:srgbClr val="000000"/>
                          </a:solidFill>
                          <a:latin typeface="+mn-lt"/>
                          <a:ea typeface="ＭＳ Ｐゴシック" charset="0"/>
                          <a:cs typeface="Arial"/>
                        </a:rPr>
                        <a:t>ستتضمن جميع المقابلات التي سيجريها المنتجون لفيلم </a:t>
                      </a:r>
                      <a:r>
                        <a:rPr kumimoji="0" lang="ar-EG" sz="2000" b="0" i="1" u="none" strike="noStrike" cap="none" normalizeH="0" baseline="0">
                          <a:ln>
                            <a:noFill/>
                          </a:ln>
                          <a:solidFill>
                            <a:srgbClr val="000000"/>
                          </a:solidFill>
                          <a:latin typeface="+mn-lt"/>
                          <a:ea typeface="ＭＳ Ｐゴシック" charset="0"/>
                          <a:cs typeface="Arial"/>
                        </a:rPr>
                        <a:t>الأمير</a:t>
                      </a:r>
                      <a:r>
                        <a:rPr kumimoji="0" lang="ar-EG" sz="2000" b="0" i="0" u="none" strike="noStrike" cap="none" normalizeH="0" baseline="0">
                          <a:ln>
                            <a:noFill/>
                          </a:ln>
                          <a:solidFill>
                            <a:srgbClr val="000000"/>
                          </a:solidFill>
                          <a:latin typeface="+mn-lt"/>
                          <a:ea typeface="ＭＳ Ｐゴシック" charset="0"/>
                          <a:cs typeface="Arial"/>
                        </a:rPr>
                        <a:t> منتج شركة </a:t>
                      </a:r>
                      <a:r>
                        <a:rPr kumimoji="0" lang="en-US" sz="2000" b="0" i="0" u="none" strike="noStrike" cap="none" normalizeH="0" baseline="0">
                          <a:ln>
                            <a:noFill/>
                          </a:ln>
                          <a:solidFill>
                            <a:srgbClr val="000000"/>
                          </a:solidFill>
                          <a:latin typeface="+mn-lt"/>
                          <a:ea typeface="ＭＳ Ｐゴシック" charset="0"/>
                          <a:cs typeface="Arial"/>
                        </a:rPr>
                        <a:t>RLS</a:t>
                      </a:r>
                      <a:r>
                        <a:rPr kumimoji="0" lang="ar-EG" sz="2000" b="0" i="0" u="none" strike="noStrike" cap="none" normalizeH="0" baseline="0">
                          <a:ln>
                            <a:noFill/>
                          </a:ln>
                          <a:solidFill>
                            <a:srgbClr val="000000"/>
                          </a:solidFill>
                          <a:latin typeface="+mn-lt"/>
                          <a:ea typeface="ＭＳ Ｐゴシック" charset="0"/>
                          <a:cs typeface="Arial"/>
                        </a:rPr>
                        <a:t>.</a:t>
                      </a:r>
                      <a:r>
                        <a:rPr kumimoji="0" lang="en-US" sz="2000" b="0" i="0" u="none" strike="noStrike" cap="none" normalizeH="0" baseline="0">
                          <a:ln>
                            <a:noFill/>
                          </a:ln>
                          <a:solidFill>
                            <a:srgbClr val="000000"/>
                          </a:solidFill>
                          <a:latin typeface="+mn-lt"/>
                          <a:ea typeface="ＭＳ Ｐゴシック" charset="0"/>
                          <a:cs typeface="Arial"/>
                        </a:rPr>
                        <a:t> </a:t>
                      </a:r>
                    </a:p>
                    <a:p>
                      <a:pPr marR="0" lvl="0" algn="r" defTabSz="914400" rtl="1" eaLnBrk="0" fontAlgn="base" latinLnBrk="0" hangingPunct="0">
                        <a:lnSpc>
                          <a:spcPct val="100000"/>
                        </a:lnSpc>
                        <a:spcBef>
                          <a:spcPct val="0"/>
                        </a:spcBef>
                        <a:spcAft>
                          <a:spcPct val="0"/>
                        </a:spcAft>
                        <a:buClrTx/>
                        <a:buSzTx/>
                        <a:tabLst/>
                      </a:pPr>
                      <a:endParaRPr kumimoji="0" lang="en-US" sz="2000" b="0" i="0" u="none" strike="noStrike" cap="none" normalizeH="0" baseline="0" dirty="0">
                        <a:ln>
                          <a:noFill/>
                        </a:ln>
                        <a:solidFill>
                          <a:srgbClr val="000000"/>
                        </a:solidFill>
                        <a:effectLst/>
                        <a:latin typeface="+mn-lt"/>
                        <a:ea typeface="ＭＳ Ｐゴシック" charset="0"/>
                        <a:cs typeface="Arial"/>
                      </a:endParaRPr>
                    </a:p>
                    <a:p>
                      <a:pPr marR="0" lvl="0" algn="r" defTabSz="914400" rtl="1" eaLnBrk="0" fontAlgn="base" latinLnBrk="0" hangingPunct="0">
                        <a:lnSpc>
                          <a:spcPct val="100000"/>
                        </a:lnSpc>
                        <a:spcBef>
                          <a:spcPct val="0"/>
                        </a:spcBef>
                        <a:spcAft>
                          <a:spcPct val="0"/>
                        </a:spcAft>
                        <a:buClrTx/>
                        <a:buSzTx/>
                        <a:tabLst/>
                      </a:pPr>
                      <a:r>
                        <a:rPr kumimoji="0" lang="ar-EG" sz="2000" b="0" i="0" u="none" strike="noStrike" cap="none" normalizeH="0" baseline="0">
                          <a:ln>
                            <a:noFill/>
                          </a:ln>
                          <a:solidFill>
                            <a:srgbClr val="000000"/>
                          </a:solidFill>
                          <a:latin typeface="+mn-lt"/>
                          <a:ea typeface="ＭＳ Ｐゴシック" charset="0"/>
                          <a:cs typeface="Arial"/>
                        </a:rPr>
                        <a:t>يمكن لشركة </a:t>
                      </a:r>
                      <a:r>
                        <a:rPr kumimoji="0" lang="en-US" sz="2000" b="0" i="0" u="none" strike="noStrike" cap="none" normalizeH="0" baseline="0">
                          <a:ln>
                            <a:noFill/>
                          </a:ln>
                          <a:solidFill>
                            <a:srgbClr val="000000"/>
                          </a:solidFill>
                          <a:latin typeface="+mn-lt"/>
                          <a:ea typeface="ＭＳ Ｐゴシック" charset="0"/>
                          <a:cs typeface="Arial"/>
                        </a:rPr>
                        <a:t>RLS</a:t>
                      </a:r>
                      <a:r>
                        <a:rPr kumimoji="0" lang="ar-EG" sz="2000" b="0" i="0" u="none" strike="noStrike" cap="none" normalizeH="0" baseline="0">
                          <a:ln>
                            <a:noFill/>
                          </a:ln>
                          <a:solidFill>
                            <a:srgbClr val="000000"/>
                          </a:solidFill>
                          <a:latin typeface="+mn-lt"/>
                          <a:ea typeface="ＭＳ Ｐゴシック" charset="0"/>
                          <a:cs typeface="Arial"/>
                        </a:rPr>
                        <a:t> التعامل مع كل أنشطة التسويق، والترويج، والبيع.</a:t>
                      </a:r>
                      <a:r>
                        <a:rPr kumimoji="0" lang="en-US" sz="2000" b="0" i="0" u="none" strike="noStrike" cap="none" normalizeH="0" baseline="0">
                          <a:ln>
                            <a:noFill/>
                          </a:ln>
                          <a:solidFill>
                            <a:srgbClr val="000000"/>
                          </a:solidFill>
                          <a:latin typeface="+mn-lt"/>
                          <a:ea typeface="ＭＳ Ｐゴシック" charset="0"/>
                          <a:cs typeface="Arial"/>
                        </a:rPr>
                        <a:t> </a:t>
                      </a:r>
                    </a:p>
                    <a:p>
                      <a:pPr marR="0" lvl="0" algn="r" defTabSz="914400" rtl="1" eaLnBrk="0" fontAlgn="base" latinLnBrk="0" hangingPunct="0">
                        <a:lnSpc>
                          <a:spcPct val="100000"/>
                        </a:lnSpc>
                        <a:spcBef>
                          <a:spcPct val="0"/>
                        </a:spcBef>
                        <a:spcAft>
                          <a:spcPct val="0"/>
                        </a:spcAft>
                        <a:buClrTx/>
                        <a:buSzTx/>
                        <a:tabLst/>
                      </a:pPr>
                      <a:endParaRPr kumimoji="0" lang="en-US" sz="2000" b="0" i="0" u="none" strike="noStrike" cap="none" normalizeH="0" baseline="0" dirty="0">
                        <a:ln>
                          <a:noFill/>
                        </a:ln>
                        <a:solidFill>
                          <a:srgbClr val="000000"/>
                        </a:solidFill>
                        <a:effectLst/>
                        <a:latin typeface="+mn-lt"/>
                        <a:ea typeface="ＭＳ Ｐゴシック" charset="0"/>
                        <a:cs typeface="Arial"/>
                      </a:endParaRPr>
                    </a:p>
                    <a:p>
                      <a:pPr marR="0" lvl="0" algn="r" defTabSz="914400" rtl="1" eaLnBrk="0" fontAlgn="base" latinLnBrk="0" hangingPunct="0">
                        <a:lnSpc>
                          <a:spcPct val="100000"/>
                        </a:lnSpc>
                        <a:spcBef>
                          <a:spcPct val="0"/>
                        </a:spcBef>
                        <a:spcAft>
                          <a:spcPct val="0"/>
                        </a:spcAft>
                        <a:buClrTx/>
                        <a:buSzTx/>
                        <a:tabLst/>
                      </a:pPr>
                      <a:r>
                        <a:rPr kumimoji="0" lang="ar-EG" sz="2000" b="0" i="0" u="none" strike="noStrike" cap="none" normalizeH="0" baseline="0">
                          <a:ln>
                            <a:noFill/>
                          </a:ln>
                          <a:solidFill>
                            <a:srgbClr val="000000"/>
                          </a:solidFill>
                          <a:latin typeface="+mn-lt"/>
                          <a:ea typeface="ＭＳ Ｐゴシック" charset="0"/>
                          <a:cs typeface="Arial"/>
                        </a:rPr>
                        <a:t>يمكن لشركة </a:t>
                      </a:r>
                      <a:r>
                        <a:rPr kumimoji="0" lang="en-US" sz="2000" b="0" i="0" u="none" strike="noStrike" cap="none" normalizeH="0" baseline="0">
                          <a:ln>
                            <a:noFill/>
                          </a:ln>
                          <a:solidFill>
                            <a:srgbClr val="000000"/>
                          </a:solidFill>
                          <a:latin typeface="+mn-lt"/>
                          <a:ea typeface="ＭＳ Ｐゴシック" charset="0"/>
                          <a:cs typeface="Arial"/>
                        </a:rPr>
                        <a:t>NCG</a:t>
                      </a:r>
                      <a:r>
                        <a:rPr kumimoji="0" lang="ar-EG" sz="2000" b="0" i="0" u="none" strike="noStrike" cap="none" normalizeH="0" baseline="0">
                          <a:ln>
                            <a:noFill/>
                          </a:ln>
                          <a:solidFill>
                            <a:srgbClr val="000000"/>
                          </a:solidFill>
                          <a:latin typeface="+mn-lt"/>
                          <a:ea typeface="ＭＳ Ｐゴシック" charset="0"/>
                          <a:cs typeface="Arial"/>
                        </a:rPr>
                        <a:t> التفاوض بشأن حقوق القصص الجانبية.</a:t>
                      </a:r>
                    </a:p>
                    <a:p>
                      <a:pPr marR="0" lvl="0" algn="r" defTabSz="914400" rtl="1" eaLnBrk="0" fontAlgn="base" latinLnBrk="0" hangingPunct="0">
                        <a:lnSpc>
                          <a:spcPct val="100000"/>
                        </a:lnSpc>
                        <a:spcBef>
                          <a:spcPct val="0"/>
                        </a:spcBef>
                        <a:spcAft>
                          <a:spcPct val="0"/>
                        </a:spcAft>
                        <a:buClrTx/>
                        <a:buSzTx/>
                        <a:tabLst/>
                      </a:pPr>
                      <a:r>
                        <a:rPr kumimoji="0" lang="en-US" sz="300" b="0" i="0" u="none" strike="noStrike" cap="none" normalizeH="0" baseline="0">
                          <a:ln>
                            <a:noFill/>
                          </a:ln>
                          <a:solidFill>
                            <a:srgbClr val="000000"/>
                          </a:solidFill>
                          <a:latin typeface="+mn-lt"/>
                          <a:ea typeface="ＭＳ Ｐゴシック" charset="0"/>
                          <a:cs typeface="Arial"/>
                        </a:rPr>
                        <a:t> </a:t>
                      </a:r>
                    </a:p>
                  </a:txBody>
                  <a:tcPr marL="91445" marR="91445" marT="45731" marB="4573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2"/>
                  </a:ext>
                </a:extLst>
              </a:tr>
              <a:tr h="2739103">
                <a:tc>
                  <a:txBody>
                    <a:bodyPr/>
                    <a:lstStyle/>
                    <a:p>
                      <a:pPr marR="0" lvl="0" algn="r" defTabSz="914400" rtl="1" eaLnBrk="0" fontAlgn="base" latinLnBrk="0" hangingPunct="0">
                        <a:lnSpc>
                          <a:spcPct val="100000"/>
                        </a:lnSpc>
                        <a:spcBef>
                          <a:spcPct val="0"/>
                        </a:spcBef>
                        <a:spcAft>
                          <a:spcPct val="0"/>
                        </a:spcAft>
                        <a:buClrTx/>
                        <a:buSzTx/>
                        <a:tabLst/>
                      </a:pPr>
                      <a:r>
                        <a:rPr kumimoji="0" lang="ar-EG" sz="2000" b="0" i="0" u="none" strike="noStrike" cap="none" normalizeH="0" baseline="0">
                          <a:ln>
                            <a:noFill/>
                          </a:ln>
                          <a:solidFill>
                            <a:srgbClr val="000000"/>
                          </a:solidFill>
                          <a:latin typeface="+mn-lt"/>
                          <a:ea typeface="ＭＳ Ｐゴシック" charset="0"/>
                          <a:cs typeface="Arial"/>
                        </a:rPr>
                        <a:t>شركة </a:t>
                      </a:r>
                      <a:r>
                        <a:rPr kumimoji="0" lang="en-US" sz="2000" b="0" i="0" u="none" strike="noStrike" cap="none" normalizeH="0" baseline="0">
                          <a:ln>
                            <a:noFill/>
                          </a:ln>
                          <a:solidFill>
                            <a:srgbClr val="000000"/>
                          </a:solidFill>
                          <a:latin typeface="+mn-lt"/>
                          <a:ea typeface="ＭＳ Ｐゴシック" charset="0"/>
                          <a:cs typeface="Arial"/>
                        </a:rPr>
                        <a:t>ITS</a:t>
                      </a:r>
                      <a:r>
                        <a:rPr kumimoji="0" lang="ar-EG" sz="2000" b="0" i="0" u="none" strike="noStrike" cap="none" normalizeH="0" baseline="0">
                          <a:ln>
                            <a:noFill/>
                          </a:ln>
                          <a:solidFill>
                            <a:srgbClr val="000000"/>
                          </a:solidFill>
                          <a:latin typeface="+mn-lt"/>
                          <a:ea typeface="ＭＳ Ｐゴシック" charset="0"/>
                          <a:cs typeface="Arial"/>
                        </a:rPr>
                        <a:t> على وشك </a:t>
                      </a:r>
                      <a:r>
                        <a:rPr lang="ar-EG" sz="2000">
                          <a:solidFill>
                            <a:srgbClr val="000000"/>
                          </a:solidFill>
                          <a:latin typeface="+mn-lt"/>
                          <a:ea typeface="ＭＳ Ｐゴシック" charset="0"/>
                          <a:cs typeface="Arial"/>
                        </a:rPr>
                        <a:t>الإفلاس وتحتاج إلى النقود الآن</a:t>
                      </a:r>
                      <a:r>
                        <a:rPr lang="en-US" sz="2000">
                          <a:solidFill>
                            <a:srgbClr val="000000"/>
                          </a:solidFill>
                          <a:latin typeface="+mn-lt"/>
                          <a:ea typeface="ＭＳ Ｐゴシック" charset="0"/>
                          <a:cs typeface="Arial"/>
                        </a:rPr>
                        <a:t> </a:t>
                      </a:r>
                    </a:p>
                    <a:p>
                      <a:pPr marR="0" lvl="0" algn="r" defTabSz="914400" rtl="1" eaLnBrk="0" fontAlgn="base" latinLnBrk="0" hangingPunct="0">
                        <a:lnSpc>
                          <a:spcPct val="100000"/>
                        </a:lnSpc>
                        <a:spcBef>
                          <a:spcPct val="0"/>
                        </a:spcBef>
                        <a:spcAft>
                          <a:spcPct val="0"/>
                        </a:spcAft>
                        <a:buClrTx/>
                        <a:buSzTx/>
                        <a:tabLst/>
                      </a:pPr>
                      <a:endParaRPr lang="en-US" sz="2000" dirty="0">
                        <a:solidFill>
                          <a:srgbClr val="000000"/>
                        </a:solidFill>
                        <a:ea typeface="ＭＳ Ｐゴシック" charset="0"/>
                        <a:cs typeface="Arial"/>
                      </a:endParaRPr>
                    </a:p>
                    <a:p>
                      <a:pPr marR="0" lvl="0" algn="r" defTabSz="914400" rtl="1" eaLnBrk="0" fontAlgn="base" latinLnBrk="0" hangingPunct="0">
                        <a:lnSpc>
                          <a:spcPct val="100000"/>
                        </a:lnSpc>
                        <a:spcBef>
                          <a:spcPct val="0"/>
                        </a:spcBef>
                        <a:spcAft>
                          <a:spcPct val="0"/>
                        </a:spcAft>
                        <a:buClrTx/>
                        <a:buSzTx/>
                        <a:tabLst/>
                      </a:pPr>
                      <a:r>
                        <a:rPr lang="ar-EG" sz="2000">
                          <a:solidFill>
                            <a:srgbClr val="000000"/>
                          </a:solidFill>
                          <a:ea typeface="ＭＳ Ｐゴシック" charset="0"/>
                          <a:cs typeface="Arial"/>
                        </a:rPr>
                        <a:t>تتمتع </a:t>
                      </a:r>
                      <a:r>
                        <a:rPr lang="en-US" sz="2000">
                          <a:solidFill>
                            <a:srgbClr val="000000"/>
                          </a:solidFill>
                          <a:ea typeface="ＭＳ Ｐゴシック" charset="0"/>
                          <a:cs typeface="Arial"/>
                        </a:rPr>
                        <a:t>NCG</a:t>
                      </a:r>
                      <a:r>
                        <a:rPr lang="ar-EG" sz="2000">
                          <a:solidFill>
                            <a:srgbClr val="000000"/>
                          </a:solidFill>
                          <a:ea typeface="ＭＳ Ｐゴシック" charset="0"/>
                          <a:cs typeface="Arial"/>
                        </a:rPr>
                        <a:t> و</a:t>
                      </a:r>
                      <a:r>
                        <a:rPr lang="en-US" sz="2000">
                          <a:solidFill>
                            <a:srgbClr val="000000"/>
                          </a:solidFill>
                          <a:ea typeface="ＭＳ Ｐゴシック" charset="0"/>
                          <a:cs typeface="Arial"/>
                        </a:rPr>
                        <a:t>RLS</a:t>
                      </a:r>
                      <a:r>
                        <a:rPr lang="ar-EG" sz="2000">
                          <a:solidFill>
                            <a:srgbClr val="000000"/>
                          </a:solidFill>
                          <a:ea typeface="ＭＳ Ｐゴシック" charset="0"/>
                          <a:cs typeface="Arial"/>
                        </a:rPr>
                        <a:t> بوفرة من المال بسبب نجاح فيلمي </a:t>
                      </a:r>
                      <a:r>
                        <a:rPr lang="ar-EG" sz="2000" i="1">
                          <a:solidFill>
                            <a:srgbClr val="000000"/>
                          </a:solidFill>
                          <a:ea typeface="ＭＳ Ｐゴシック" charset="0"/>
                          <a:cs typeface="Arial"/>
                        </a:rPr>
                        <a:t>الملك</a:t>
                      </a:r>
                      <a:r>
                        <a:rPr lang="en-US" sz="2000" i="0">
                          <a:solidFill>
                            <a:srgbClr val="000000"/>
                          </a:solidFill>
                          <a:ea typeface="ＭＳ Ｐゴシック" charset="0"/>
                          <a:cs typeface="Arial"/>
                        </a:rPr>
                        <a:t> </a:t>
                      </a:r>
                      <a:r>
                        <a:rPr lang="ar-EG" sz="2000" i="1">
                          <a:solidFill>
                            <a:srgbClr val="000000"/>
                          </a:solidFill>
                          <a:ea typeface="ＭＳ Ｐゴシック" charset="0"/>
                          <a:cs typeface="Arial"/>
                        </a:rPr>
                        <a:t>وميجا روبوتس،</a:t>
                      </a:r>
                      <a:r>
                        <a:rPr lang="ar-EG" sz="2000" i="0">
                          <a:solidFill>
                            <a:srgbClr val="000000"/>
                          </a:solidFill>
                          <a:ea typeface="ＭＳ Ｐゴシック" charset="0"/>
                          <a:cs typeface="Arial"/>
                        </a:rPr>
                        <a:t> وهما على استعداد للانتظار حتى تتدفق الأرباح من </a:t>
                      </a:r>
                      <a:r>
                        <a:rPr lang="ar-EG" sz="2000" i="1">
                          <a:solidFill>
                            <a:srgbClr val="000000"/>
                          </a:solidFill>
                          <a:ea typeface="ＭＳ Ｐゴシック" charset="0"/>
                          <a:cs typeface="Arial"/>
                        </a:rPr>
                        <a:t>فيلم الأمير</a:t>
                      </a:r>
                      <a:r>
                        <a:rPr lang="ar-EG" sz="2000" i="0">
                          <a:solidFill>
                            <a:srgbClr val="000000"/>
                          </a:solidFill>
                          <a:ea typeface="ＭＳ Ｐゴシック" charset="0"/>
                          <a:cs typeface="Arial"/>
                        </a:rPr>
                        <a:t>.</a:t>
                      </a:r>
                      <a:r>
                        <a:rPr lang="en-US" sz="2000" i="0">
                          <a:solidFill>
                            <a:srgbClr val="000000"/>
                          </a:solidFill>
                          <a:ea typeface="ＭＳ Ｐゴシック" charset="0"/>
                          <a:cs typeface="Arial"/>
                        </a:rPr>
                        <a:t> </a:t>
                      </a:r>
                    </a:p>
                  </a:txBody>
                  <a:tcPr marL="91445" marR="91445" marT="45731" marB="4573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r" defTabSz="914400" rtl="1" eaLnBrk="0" fontAlgn="base" latinLnBrk="0" hangingPunct="0">
                        <a:lnSpc>
                          <a:spcPct val="100000"/>
                        </a:lnSpc>
                        <a:spcBef>
                          <a:spcPct val="0"/>
                        </a:spcBef>
                        <a:spcAft>
                          <a:spcPct val="0"/>
                        </a:spcAft>
                        <a:buClrTx/>
                        <a:buSzTx/>
                        <a:buFontTx/>
                        <a:buNone/>
                        <a:tabLst/>
                        <a:defRPr/>
                      </a:pPr>
                      <a:r>
                        <a:rPr kumimoji="0" lang="ar-EG" sz="2000" b="0" i="0" u="none" strike="noStrike" cap="none" normalizeH="0" baseline="0">
                          <a:ln>
                            <a:noFill/>
                          </a:ln>
                          <a:solidFill>
                            <a:srgbClr val="000000"/>
                          </a:solidFill>
                          <a:latin typeface="+mn-lt"/>
                          <a:ea typeface="ＭＳ Ｐゴシック" charset="0"/>
                          <a:cs typeface="Arial"/>
                        </a:rPr>
                        <a:t>تقدم شركة </a:t>
                      </a:r>
                      <a:r>
                        <a:rPr kumimoji="0" lang="en-US" sz="2000" b="0" i="0" u="none" strike="noStrike" cap="none" normalizeH="0" baseline="0">
                          <a:ln>
                            <a:noFill/>
                          </a:ln>
                          <a:solidFill>
                            <a:srgbClr val="000000"/>
                          </a:solidFill>
                          <a:latin typeface="+mn-lt"/>
                          <a:ea typeface="ＭＳ Ｐゴシック" charset="0"/>
                          <a:cs typeface="Arial"/>
                        </a:rPr>
                        <a:t>NCG</a:t>
                      </a:r>
                      <a:r>
                        <a:rPr kumimoji="0" lang="ar-EG" sz="2000" b="0" i="0" u="none" strike="noStrike" cap="none" normalizeH="0" baseline="0">
                          <a:ln>
                            <a:noFill/>
                          </a:ln>
                          <a:solidFill>
                            <a:srgbClr val="000000"/>
                          </a:solidFill>
                          <a:latin typeface="+mn-lt"/>
                          <a:ea typeface="ＭＳ Ｐゴシック" charset="0"/>
                          <a:cs typeface="Arial"/>
                        </a:rPr>
                        <a:t> أو </a:t>
                      </a:r>
                      <a:r>
                        <a:rPr kumimoji="0" lang="en-US" sz="2000" b="0" i="0" u="none" strike="noStrike" cap="none" normalizeH="0" baseline="0">
                          <a:ln>
                            <a:noFill/>
                          </a:ln>
                          <a:solidFill>
                            <a:srgbClr val="000000"/>
                          </a:solidFill>
                          <a:latin typeface="+mn-lt"/>
                          <a:ea typeface="ＭＳ Ｐゴシック" charset="0"/>
                          <a:cs typeface="Arial"/>
                        </a:rPr>
                        <a:t>RLS</a:t>
                      </a:r>
                      <a:r>
                        <a:rPr kumimoji="0" lang="ar-EG" sz="2000" b="0" i="0" u="none" strike="noStrike" cap="none" normalizeH="0" baseline="0">
                          <a:ln>
                            <a:noFill/>
                          </a:ln>
                          <a:solidFill>
                            <a:srgbClr val="000000"/>
                          </a:solidFill>
                          <a:latin typeface="+mn-lt"/>
                          <a:ea typeface="ＭＳ Ｐゴシック" charset="0"/>
                          <a:cs typeface="Arial"/>
                        </a:rPr>
                        <a:t> مبلغًا نقديًا ثابتًا مقدمًا لشركة </a:t>
                      </a:r>
                      <a:r>
                        <a:rPr kumimoji="0" lang="en-US" sz="2000" b="0" i="0" u="none" strike="noStrike" cap="none" normalizeH="0" baseline="0">
                          <a:ln>
                            <a:noFill/>
                          </a:ln>
                          <a:solidFill>
                            <a:srgbClr val="000000"/>
                          </a:solidFill>
                          <a:latin typeface="+mn-lt"/>
                          <a:ea typeface="ＭＳ Ｐゴシック" charset="0"/>
                          <a:cs typeface="Arial"/>
                        </a:rPr>
                        <a:t>ITS</a:t>
                      </a:r>
                      <a:r>
                        <a:rPr kumimoji="0" lang="ar-EG" sz="2000" b="0" i="0" u="none" strike="noStrike" cap="none" normalizeH="0" baseline="0">
                          <a:ln>
                            <a:noFill/>
                          </a:ln>
                          <a:solidFill>
                            <a:srgbClr val="000000"/>
                          </a:solidFill>
                          <a:latin typeface="+mn-lt"/>
                          <a:ea typeface="ＭＳ Ｐゴシック" charset="0"/>
                          <a:cs typeface="Arial"/>
                        </a:rPr>
                        <a:t> مقابل الحقوق، بدلًا من نسبة من الأرباح التي لن تتحقق لسنوات.</a:t>
                      </a:r>
                      <a:r>
                        <a:rPr kumimoji="0" lang="en-US" sz="2000" b="0" i="0" u="none" strike="noStrike" cap="none" normalizeH="0" baseline="0">
                          <a:ln>
                            <a:noFill/>
                          </a:ln>
                          <a:solidFill>
                            <a:srgbClr val="000000"/>
                          </a:solidFill>
                          <a:latin typeface="+mn-lt"/>
                          <a:ea typeface="ＭＳ Ｐゴシック" charset="0"/>
                          <a:cs typeface="Arial"/>
                        </a:rPr>
                        <a:t> </a:t>
                      </a:r>
                      <a:r>
                        <a:rPr kumimoji="0" lang="ar-EG" sz="2000" b="0" i="0" u="none" strike="noStrike" cap="none" normalizeH="0" baseline="0">
                          <a:ln>
                            <a:noFill/>
                          </a:ln>
                          <a:solidFill>
                            <a:srgbClr val="000000"/>
                          </a:solidFill>
                          <a:latin typeface="+mn-lt"/>
                          <a:ea typeface="ＭＳ Ｐゴシック" charset="0"/>
                          <a:cs typeface="Arial"/>
                        </a:rPr>
                        <a:t>قد تبيع شركة </a:t>
                      </a:r>
                      <a:r>
                        <a:rPr kumimoji="0" lang="en-US" sz="2000" b="0" i="0" u="none" strike="noStrike" cap="none" normalizeH="0" baseline="0">
                          <a:ln>
                            <a:noFill/>
                          </a:ln>
                          <a:solidFill>
                            <a:srgbClr val="000000"/>
                          </a:solidFill>
                          <a:latin typeface="+mn-lt"/>
                          <a:ea typeface="ＭＳ Ｐゴシック" charset="0"/>
                          <a:cs typeface="Arial"/>
                        </a:rPr>
                        <a:t>ITS</a:t>
                      </a:r>
                      <a:r>
                        <a:rPr kumimoji="0" lang="ar-EG" sz="2000" b="0" i="0" u="none" strike="noStrike" cap="none" normalizeH="0" baseline="0">
                          <a:ln>
                            <a:noFill/>
                          </a:ln>
                          <a:solidFill>
                            <a:srgbClr val="000000"/>
                          </a:solidFill>
                          <a:latin typeface="+mn-lt"/>
                          <a:ea typeface="ＭＳ Ｐゴシック" charset="0"/>
                          <a:cs typeface="Arial"/>
                        </a:rPr>
                        <a:t> الحقوق الإبداعية لشركة </a:t>
                      </a:r>
                      <a:r>
                        <a:rPr kumimoji="0" lang="en-US" sz="2000" b="0" i="0" u="none" strike="noStrike" cap="none" normalizeH="0" baseline="0">
                          <a:ln>
                            <a:noFill/>
                          </a:ln>
                          <a:solidFill>
                            <a:srgbClr val="000000"/>
                          </a:solidFill>
                          <a:latin typeface="+mn-lt"/>
                          <a:ea typeface="ＭＳ Ｐゴシック" charset="0"/>
                          <a:cs typeface="Arial"/>
                        </a:rPr>
                        <a:t>NCG</a:t>
                      </a:r>
                      <a:r>
                        <a:rPr kumimoji="0" lang="ar-EG" sz="2000" b="0" i="0" u="none" strike="noStrike" cap="none" normalizeH="0" baseline="0">
                          <a:ln>
                            <a:noFill/>
                          </a:ln>
                          <a:solidFill>
                            <a:srgbClr val="000000"/>
                          </a:solidFill>
                          <a:latin typeface="+mn-lt"/>
                          <a:ea typeface="ＭＳ Ｐゴシック" charset="0"/>
                          <a:cs typeface="Arial"/>
                        </a:rPr>
                        <a:t> و</a:t>
                      </a:r>
                      <a:r>
                        <a:rPr kumimoji="0" lang="en-US" sz="2000" b="0" i="0" u="none" strike="noStrike" cap="none" normalizeH="0" baseline="0">
                          <a:ln>
                            <a:noFill/>
                          </a:ln>
                          <a:solidFill>
                            <a:srgbClr val="000000"/>
                          </a:solidFill>
                          <a:latin typeface="+mn-lt"/>
                          <a:ea typeface="ＭＳ Ｐゴシック" charset="0"/>
                          <a:cs typeface="Arial"/>
                        </a:rPr>
                        <a:t>RLS</a:t>
                      </a:r>
                      <a:r>
                        <a:rPr kumimoji="0" lang="ar-EG" sz="2000" b="0" i="0" u="none" strike="noStrike" cap="none" normalizeH="0" baseline="0">
                          <a:ln>
                            <a:noFill/>
                          </a:ln>
                          <a:solidFill>
                            <a:srgbClr val="000000"/>
                          </a:solidFill>
                          <a:latin typeface="+mn-lt"/>
                          <a:ea typeface="ＭＳ Ｐゴシック" charset="0"/>
                          <a:cs typeface="Arial"/>
                        </a:rPr>
                        <a:t> بالمزاد، مما يؤدي إلى حرب مزايدة ورفع السعر.</a:t>
                      </a:r>
                      <a:r>
                        <a:rPr kumimoji="0" lang="en-US" sz="2000" b="0" i="0" u="none" strike="noStrike" cap="none" normalizeH="0" baseline="0">
                          <a:ln>
                            <a:noFill/>
                          </a:ln>
                          <a:solidFill>
                            <a:srgbClr val="000000"/>
                          </a:solidFill>
                          <a:latin typeface="+mn-lt"/>
                          <a:ea typeface="ＭＳ Ｐゴシック" charset="0"/>
                          <a:cs typeface="Arial"/>
                        </a:rPr>
                        <a:t> </a:t>
                      </a:r>
                    </a:p>
                    <a:p>
                      <a:pPr marL="0" marR="0" lvl="0" indent="0" algn="r" defTabSz="914400" rtl="1" eaLnBrk="0" fontAlgn="base" latinLnBrk="0" hangingPunct="0">
                        <a:lnSpc>
                          <a:spcPct val="100000"/>
                        </a:lnSpc>
                        <a:spcBef>
                          <a:spcPct val="0"/>
                        </a:spcBef>
                        <a:spcAft>
                          <a:spcPct val="0"/>
                        </a:spcAft>
                        <a:buClrTx/>
                        <a:buSzTx/>
                        <a:buFontTx/>
                        <a:buNone/>
                        <a:tabLst/>
                      </a:pPr>
                      <a:endParaRPr kumimoji="0" lang="en-US" sz="2000" b="0" i="1" u="none" strike="noStrike" cap="none" normalizeH="0" baseline="0" dirty="0">
                        <a:ln>
                          <a:noFill/>
                        </a:ln>
                        <a:solidFill>
                          <a:srgbClr val="000000"/>
                        </a:solidFill>
                        <a:effectLst/>
                        <a:latin typeface="+mn-lt"/>
                        <a:ea typeface="ＭＳ Ｐゴシック" charset="0"/>
                        <a:cs typeface="Arial"/>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EG" sz="2000" b="0" i="0" u="none" strike="noStrike" cap="none" normalizeH="0" baseline="0">
                          <a:ln>
                            <a:noFill/>
                          </a:ln>
                          <a:solidFill>
                            <a:srgbClr val="000000"/>
                          </a:solidFill>
                          <a:latin typeface="+mn-lt"/>
                          <a:ea typeface="ＭＳ Ｐゴシック" charset="0"/>
                          <a:cs typeface="Arial"/>
                        </a:rPr>
                        <a:t>تحصل شركة </a:t>
                      </a:r>
                      <a:r>
                        <a:rPr kumimoji="0" lang="en-US" sz="2000" b="0" i="0" u="none" strike="noStrike" cap="none" normalizeH="0" baseline="0">
                          <a:ln>
                            <a:noFill/>
                          </a:ln>
                          <a:solidFill>
                            <a:srgbClr val="000000"/>
                          </a:solidFill>
                          <a:latin typeface="+mn-lt"/>
                          <a:ea typeface="ＭＳ Ｐゴシック" charset="0"/>
                          <a:cs typeface="Arial"/>
                        </a:rPr>
                        <a:t>ITS</a:t>
                      </a:r>
                      <a:r>
                        <a:rPr kumimoji="0" lang="ar-EG" sz="2000" b="0" i="0" u="none" strike="noStrike" cap="none" normalizeH="0" baseline="0">
                          <a:ln>
                            <a:noFill/>
                          </a:ln>
                          <a:solidFill>
                            <a:srgbClr val="000000"/>
                          </a:solidFill>
                          <a:latin typeface="+mn-lt"/>
                          <a:ea typeface="ＭＳ Ｐゴシック" charset="0"/>
                          <a:cs typeface="Arial"/>
                        </a:rPr>
                        <a:t> على حصة أكبر من الأرباح من الفيلم </a:t>
                      </a:r>
                      <a:r>
                        <a:rPr kumimoji="0" lang="ar-EG" sz="2000" b="0" i="0" u="none" strike="noStrike" cap="none" normalizeH="0" baseline="30000">
                          <a:ln>
                            <a:noFill/>
                          </a:ln>
                          <a:solidFill>
                            <a:srgbClr val="000000"/>
                          </a:solidFill>
                          <a:latin typeface="+mn-lt"/>
                          <a:ea typeface="ＭＳ Ｐゴシック" charset="0"/>
                          <a:cs typeface="Arial"/>
                        </a:rPr>
                        <a:t>الأول </a:t>
                      </a:r>
                      <a:r>
                        <a:rPr kumimoji="0" lang="ar-EG" sz="2000" b="0" i="0" u="none" strike="noStrike" cap="none" normalizeH="0" baseline="0">
                          <a:ln>
                            <a:noFill/>
                          </a:ln>
                          <a:solidFill>
                            <a:srgbClr val="000000"/>
                          </a:solidFill>
                          <a:latin typeface="+mn-lt"/>
                          <a:ea typeface="ＭＳ Ｐゴシック" charset="0"/>
                          <a:cs typeface="Arial"/>
                        </a:rPr>
                        <a:t>مقارنة بالأجزاء التالية.</a:t>
                      </a:r>
                      <a:r>
                        <a:rPr kumimoji="0" lang="en-US" sz="2000" b="0" i="0" u="none" strike="noStrike" cap="none" normalizeH="0" baseline="0">
                          <a:ln>
                            <a:noFill/>
                          </a:ln>
                          <a:solidFill>
                            <a:srgbClr val="000000"/>
                          </a:solidFill>
                          <a:latin typeface="+mn-lt"/>
                          <a:ea typeface="ＭＳ Ｐゴシック" charset="0"/>
                          <a:cs typeface="Arial"/>
                        </a:rPr>
                        <a:t> </a:t>
                      </a:r>
                    </a:p>
                  </a:txBody>
                  <a:tcPr marL="91445" marR="91445" marT="45731" marB="4573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5034153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1">
            <a:extLst>
              <a:ext uri="{FF2B5EF4-FFF2-40B4-BE49-F238E27FC236}">
                <a16:creationId xmlns:a16="http://schemas.microsoft.com/office/drawing/2014/main" id="{27006EB0-A590-0171-2FAE-610A43DD6E78}"/>
              </a:ext>
            </a:extLst>
          </p:cNvPr>
          <p:cNvSpPr txBox="1">
            <a:spLocks noChangeArrowheads="1"/>
          </p:cNvSpPr>
          <p:nvPr/>
        </p:nvSpPr>
        <p:spPr>
          <a:xfrm>
            <a:off x="533400" y="304800"/>
            <a:ext cx="8229600" cy="1143000"/>
          </a:xfrm>
          <a:prstGeom prst="rect">
            <a:avLst/>
          </a:prstGeom>
          <a:noFill/>
          <a:ln/>
        </p:spPr>
        <p:txBody>
          <a:bodyPr anchor="ctr"/>
          <a:lstStyle/>
          <a:p>
            <a:pPr algn="ctr" fontAlgn="auto">
              <a:spcBef>
                <a:spcPts val="0"/>
              </a:spcBef>
              <a:spcAft>
                <a:spcPts val="0"/>
              </a:spcAft>
              <a:defRPr/>
            </a:pPr>
            <a:r>
              <a:rPr lang="ar-EG" sz="3200" b="1">
                <a:latin typeface="+mn-lt"/>
                <a:cs typeface="+mn-cs"/>
              </a:rPr>
              <a:t>مستوحاة من قصة حقيقية</a:t>
            </a:r>
          </a:p>
        </p:txBody>
      </p:sp>
    </p:spTree>
    <p:extLst>
      <p:ext uri="{BB962C8B-B14F-4D97-AF65-F5344CB8AC3E}">
        <p14:creationId xmlns:p14="http://schemas.microsoft.com/office/powerpoint/2010/main" val="2785605251"/>
      </p:ext>
    </p:extLst>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1">
            <a:extLst>
              <a:ext uri="{FF2B5EF4-FFF2-40B4-BE49-F238E27FC236}">
                <a16:creationId xmlns:a16="http://schemas.microsoft.com/office/drawing/2014/main" id="{0A123FDC-7EF9-4C44-8715-1CC5FE36E5F4}"/>
              </a:ext>
            </a:extLst>
          </p:cNvPr>
          <p:cNvSpPr txBox="1">
            <a:spLocks noChangeArrowheads="1"/>
          </p:cNvSpPr>
          <p:nvPr/>
        </p:nvSpPr>
        <p:spPr>
          <a:xfrm>
            <a:off x="533400" y="304800"/>
            <a:ext cx="8229600" cy="1143000"/>
          </a:xfrm>
          <a:prstGeom prst="rect">
            <a:avLst/>
          </a:prstGeom>
          <a:noFill/>
          <a:ln/>
        </p:spPr>
        <p:txBody>
          <a:bodyPr anchor="ctr"/>
          <a:lstStyle/>
          <a:p>
            <a:pPr algn="ctr" fontAlgn="auto">
              <a:spcBef>
                <a:spcPts val="0"/>
              </a:spcBef>
              <a:spcAft>
                <a:spcPts val="0"/>
              </a:spcAft>
              <a:defRPr/>
            </a:pPr>
            <a:r>
              <a:rPr lang="ar-EG" sz="3200" b="1">
                <a:latin typeface="+mn-lt"/>
                <a:cs typeface="+mn-cs"/>
              </a:rPr>
              <a:t>مستوحاة من قصة حقيقية</a:t>
            </a:r>
          </a:p>
        </p:txBody>
      </p:sp>
      <p:pic>
        <p:nvPicPr>
          <p:cNvPr id="3" name="Picture 2">
            <a:extLst>
              <a:ext uri="{FF2B5EF4-FFF2-40B4-BE49-F238E27FC236}">
                <a16:creationId xmlns:a16="http://schemas.microsoft.com/office/drawing/2014/main" id="{9A5AF6A2-AAFB-4BFA-A944-E1DFD3DC2C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600" y="1524000"/>
            <a:ext cx="7315200" cy="4876800"/>
          </a:xfrm>
          <a:prstGeom prst="rect">
            <a:avLst/>
          </a:prstGeom>
        </p:spPr>
      </p:pic>
    </p:spTree>
    <p:extLst>
      <p:ext uri="{BB962C8B-B14F-4D97-AF65-F5344CB8AC3E}">
        <p14:creationId xmlns:p14="http://schemas.microsoft.com/office/powerpoint/2010/main" val="2147508444"/>
      </p:ext>
    </p:extLst>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A3540C-30DC-4FA2-B693-DC15779C1B80}"/>
              </a:ext>
            </a:extLst>
          </p:cNvPr>
          <p:cNvSpPr>
            <a:spLocks noGrp="1"/>
          </p:cNvSpPr>
          <p:nvPr>
            <p:ph type="title"/>
          </p:nvPr>
        </p:nvSpPr>
        <p:spPr>
          <a:xfrm>
            <a:off x="457200" y="304800"/>
            <a:ext cx="8229600" cy="1143000"/>
          </a:xfrm>
        </p:spPr>
        <p:txBody>
          <a:bodyPr>
            <a:normAutofit/>
          </a:bodyPr>
          <a:lstStyle/>
          <a:p>
            <a:r>
              <a:rPr lang="ar-EG" sz="3000" b="1"/>
              <a:t>إصدارات أفلام رسوم متحركة قديمة لأعمال تولكين</a:t>
            </a:r>
            <a:br>
              <a:rPr lang="ar-EG" sz="3000" b="1"/>
            </a:br>
            <a:endParaRPr lang="ar-EG" sz="3000" b="1"/>
          </a:p>
        </p:txBody>
      </p:sp>
      <p:pic>
        <p:nvPicPr>
          <p:cNvPr id="2050" name="Picture 2">
            <a:extLst>
              <a:ext uri="{FF2B5EF4-FFF2-40B4-BE49-F238E27FC236}">
                <a16:creationId xmlns:a16="http://schemas.microsoft.com/office/drawing/2014/main" id="{CE72A4AC-EFD3-4992-BC0D-393ECD0541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371600"/>
            <a:ext cx="2514600" cy="451558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F5ACA68B-5980-4BB1-B32C-4CB2F9271B1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1371600"/>
            <a:ext cx="2873551" cy="4515580"/>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a:extLst>
              <a:ext uri="{FF2B5EF4-FFF2-40B4-BE49-F238E27FC236}">
                <a16:creationId xmlns:a16="http://schemas.microsoft.com/office/drawing/2014/main" id="{F95A4AE2-E08F-455A-923E-88AEDAFCF77F}"/>
              </a:ext>
            </a:extLst>
          </p:cNvPr>
          <p:cNvSpPr txBox="1">
            <a:spLocks/>
          </p:cNvSpPr>
          <p:nvPr/>
        </p:nvSpPr>
        <p:spPr>
          <a:xfrm>
            <a:off x="914400" y="5715000"/>
            <a:ext cx="8229600" cy="1143000"/>
          </a:xfrm>
          <a:prstGeom prst="rect">
            <a:avLst/>
          </a:prstGeom>
        </p:spPr>
        <p:txBody>
          <a:bodyPr vert="horz" lIns="91440" tIns="45720" rIns="91440" bIns="45720" rtlCol="0" anchor="ctr">
            <a:norm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pPr algn="r"/>
            <a:r>
              <a:rPr lang="ar-EG" sz="3200" b="1"/>
              <a:t>1977                       1978                         1980</a:t>
            </a:r>
          </a:p>
        </p:txBody>
      </p:sp>
      <p:pic>
        <p:nvPicPr>
          <p:cNvPr id="2054" name="Picture 6">
            <a:extLst>
              <a:ext uri="{FF2B5EF4-FFF2-40B4-BE49-F238E27FC236}">
                <a16:creationId xmlns:a16="http://schemas.microsoft.com/office/drawing/2014/main" id="{10AC1157-33B6-40B8-88AA-CD73AD68E0C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71800" y="1371600"/>
            <a:ext cx="2952495" cy="45155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14169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F76D8E-04CD-452B-99A3-1714B21B432A}"/>
              </a:ext>
            </a:extLst>
          </p:cNvPr>
          <p:cNvSpPr txBox="1">
            <a:spLocks/>
          </p:cNvSpPr>
          <p:nvPr/>
        </p:nvSpPr>
        <p:spPr>
          <a:xfrm>
            <a:off x="457200" y="533400"/>
            <a:ext cx="8229600" cy="1143000"/>
          </a:xfrm>
          <a:prstGeom prst="rect">
            <a:avLst/>
          </a:prstGeom>
        </p:spPr>
        <p:txBody>
          <a:bodyPr>
            <a:norm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r>
              <a:rPr lang="ar-EG" sz="3200" b="1"/>
              <a:t>ثلاثية سيد الخواتم التصويرية</a:t>
            </a:r>
          </a:p>
        </p:txBody>
      </p:sp>
      <p:pic>
        <p:nvPicPr>
          <p:cNvPr id="3074" name="Picture 2">
            <a:extLst>
              <a:ext uri="{FF2B5EF4-FFF2-40B4-BE49-F238E27FC236}">
                <a16:creationId xmlns:a16="http://schemas.microsoft.com/office/drawing/2014/main" id="{0F2BD736-EAC6-4193-9209-04F51CE03B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04963"/>
            <a:ext cx="9144000" cy="44148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13523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44DF3B8-54CF-44F6-ACC0-BE531129FCAE}"/>
              </a:ext>
            </a:extLst>
          </p:cNvPr>
          <p:cNvPicPr>
            <a:picLocks noChangeAspect="1"/>
          </p:cNvPicPr>
          <p:nvPr/>
        </p:nvPicPr>
        <p:blipFill>
          <a:blip r:embed="rId3"/>
          <a:stretch>
            <a:fillRect/>
          </a:stretch>
        </p:blipFill>
        <p:spPr>
          <a:xfrm>
            <a:off x="838200" y="4572000"/>
            <a:ext cx="7620000" cy="1905000"/>
          </a:xfrm>
          <a:prstGeom prst="rect">
            <a:avLst/>
          </a:prstGeom>
        </p:spPr>
      </p:pic>
      <p:pic>
        <p:nvPicPr>
          <p:cNvPr id="2050" name="Picture 2" descr="New Line Cinema | Warner Bros. Entertainment Wiki | Fandom">
            <a:extLst>
              <a:ext uri="{FF2B5EF4-FFF2-40B4-BE49-F238E27FC236}">
                <a16:creationId xmlns:a16="http://schemas.microsoft.com/office/drawing/2014/main" id="{CA2B4462-490B-411E-9ADB-2E51449D712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114181"/>
            <a:ext cx="7391400" cy="40768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1167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Image may contain Peter Jackson Barrie M. Osborne Human Person Suit Coat Clothing Overcoat Apparel and Tie">
            <a:extLst>
              <a:ext uri="{FF2B5EF4-FFF2-40B4-BE49-F238E27FC236}">
                <a16:creationId xmlns:a16="http://schemas.microsoft.com/office/drawing/2014/main" id="{84FD9273-2B07-4E8E-8F9E-FFE7A01837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970935"/>
            <a:ext cx="7801898" cy="52012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89203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1758A-39A8-4F6A-A30D-49421AA32646}"/>
              </a:ext>
            </a:extLst>
          </p:cNvPr>
          <p:cNvSpPr>
            <a:spLocks noGrp="1"/>
          </p:cNvSpPr>
          <p:nvPr>
            <p:ph type="title"/>
          </p:nvPr>
        </p:nvSpPr>
        <p:spPr>
          <a:xfrm>
            <a:off x="457200" y="533400"/>
            <a:ext cx="8229600" cy="1143000"/>
          </a:xfrm>
        </p:spPr>
        <p:txBody>
          <a:bodyPr>
            <a:normAutofit/>
          </a:bodyPr>
          <a:lstStyle/>
          <a:p>
            <a:r>
              <a:rPr lang="ar-EG" sz="3400" b="1"/>
              <a:t>يدعو إلى إصدار فيلم </a:t>
            </a:r>
            <a:br>
              <a:rPr lang="ar-EG" sz="3400" b="1"/>
            </a:br>
            <a:r>
              <a:rPr lang="ar-EG" sz="3400" b="1"/>
              <a:t>الهوبيت التصويري، وهو فيلم قصير جدًا</a:t>
            </a:r>
          </a:p>
        </p:txBody>
      </p:sp>
      <p:pic>
        <p:nvPicPr>
          <p:cNvPr id="1026" name="Picture 2" descr="The Hobbit First Paperback Edition 1965 Lion | Etsy | The hobbit,  Paperbacks, Tolkien">
            <a:extLst>
              <a:ext uri="{FF2B5EF4-FFF2-40B4-BE49-F238E27FC236}">
                <a16:creationId xmlns:a16="http://schemas.microsoft.com/office/drawing/2014/main" id="{E5D3C103-97FC-42B2-9C52-6AB1E5517CB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7400" y="1981200"/>
            <a:ext cx="5056735" cy="449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44655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Content Placeholder 2"/>
          <p:cNvSpPr>
            <a:spLocks noGrp="1"/>
          </p:cNvSpPr>
          <p:nvPr>
            <p:ph idx="1"/>
          </p:nvPr>
        </p:nvSpPr>
        <p:spPr>
          <a:xfrm>
            <a:off x="76200" y="1219200"/>
            <a:ext cx="8839200" cy="4800600"/>
          </a:xfrm>
        </p:spPr>
        <p:txBody>
          <a:bodyPr>
            <a:noAutofit/>
          </a:bodyPr>
          <a:lstStyle/>
          <a:p>
            <a:pPr eaLnBrk="1" hangingPunct="1">
              <a:lnSpc>
                <a:spcPct val="90000"/>
              </a:lnSpc>
            </a:pPr>
            <a:r>
              <a:rPr lang="ar-EG" sz="2000"/>
              <a:t>الكيفية</a:t>
            </a:r>
          </a:p>
          <a:p>
            <a:pPr lvl="1">
              <a:lnSpc>
                <a:spcPct val="90000"/>
              </a:lnSpc>
              <a:buFont typeface="Arial" panose="020B0604020202020204" pitchFamily="34" charset="0"/>
              <a:buChar char="•"/>
            </a:pPr>
            <a:r>
              <a:rPr lang="ar-EG" sz="2000"/>
              <a:t>3 أدوار:</a:t>
            </a:r>
            <a:r>
              <a:rPr lang="en-US" sz="2000"/>
              <a:t> </a:t>
            </a:r>
            <a:r>
              <a:rPr lang="ar-EG" sz="2000"/>
              <a:t>استوديوهات الأفلام </a:t>
            </a:r>
            <a:r>
              <a:rPr lang="en-US" sz="2000"/>
              <a:t>NCG</a:t>
            </a:r>
            <a:r>
              <a:rPr lang="ar-EG" sz="2000"/>
              <a:t>، و</a:t>
            </a:r>
            <a:r>
              <a:rPr lang="en-US" sz="2000"/>
              <a:t>RLS</a:t>
            </a:r>
            <a:r>
              <a:rPr lang="ar-EG" sz="2000"/>
              <a:t>، و</a:t>
            </a:r>
            <a:r>
              <a:rPr lang="en-US" sz="2000"/>
              <a:t>ITS</a:t>
            </a:r>
          </a:p>
          <a:p>
            <a:pPr lvl="1">
              <a:lnSpc>
                <a:spcPct val="90000"/>
              </a:lnSpc>
              <a:buFont typeface="Arial" panose="020B0604020202020204" pitchFamily="34" charset="0"/>
              <a:buChar char="•"/>
            </a:pPr>
            <a:r>
              <a:rPr lang="ar-EG" sz="2000"/>
              <a:t>ابحث عن شركائك وتفاوضوا في مجموعات تتكون من 3 طلاب على الأقل (يجب أن تضاعف المجموعات المكونة من 4 طلاب دور </a:t>
            </a:r>
            <a:r>
              <a:rPr lang="en-US" sz="2000"/>
              <a:t>ITS</a:t>
            </a:r>
            <a:r>
              <a:rPr lang="ar-EG" sz="2000"/>
              <a:t>)</a:t>
            </a:r>
          </a:p>
          <a:p>
            <a:pPr lvl="1">
              <a:lnSpc>
                <a:spcPct val="90000"/>
              </a:lnSpc>
              <a:buFont typeface="Arial" panose="020B0604020202020204" pitchFamily="34" charset="0"/>
              <a:buChar char="•"/>
            </a:pPr>
            <a:r>
              <a:rPr lang="ar-EG" sz="2000"/>
              <a:t>قرر في مجموعتك من يحصل على أي دور، </a:t>
            </a:r>
            <a:r>
              <a:rPr lang="ar-EG" sz="2000">
                <a:solidFill>
                  <a:srgbClr val="FF0000"/>
                </a:solidFill>
              </a:rPr>
              <a:t>واقرأ فقط الدور الخاص بك!</a:t>
            </a:r>
            <a:r>
              <a:rPr lang="en-US" sz="2000">
                <a:solidFill>
                  <a:srgbClr val="FF0000"/>
                </a:solidFill>
              </a:rPr>
              <a:t> </a:t>
            </a:r>
          </a:p>
          <a:p>
            <a:pPr eaLnBrk="1" hangingPunct="1">
              <a:lnSpc>
                <a:spcPct val="90000"/>
              </a:lnSpc>
            </a:pPr>
            <a:endParaRPr lang="en-US" altLang="en-US" sz="1200" dirty="0"/>
          </a:p>
          <a:p>
            <a:pPr eaLnBrk="1" hangingPunct="1">
              <a:lnSpc>
                <a:spcPct val="90000"/>
              </a:lnSpc>
            </a:pPr>
            <a:r>
              <a:rPr lang="ar-EG" sz="2000"/>
              <a:t>الجدول الزمني (</a:t>
            </a:r>
            <a:r>
              <a:rPr lang="ar-EG" sz="2000" b="1"/>
              <a:t>90 دقيقة في المجموع</a:t>
            </a:r>
            <a:r>
              <a:rPr lang="ar-EG" sz="2000"/>
              <a:t>):</a:t>
            </a:r>
          </a:p>
          <a:p>
            <a:pPr lvl="1">
              <a:lnSpc>
                <a:spcPct val="90000"/>
              </a:lnSpc>
              <a:buFont typeface="Arial" panose="020B0604020202020204" pitchFamily="34" charset="0"/>
              <a:buChar char="•"/>
            </a:pPr>
            <a:r>
              <a:rPr lang="ar-EG" sz="2000"/>
              <a:t>اقرأ دورك وخطط لإستراتيجية (</a:t>
            </a:r>
            <a:r>
              <a:rPr lang="ar-EG" sz="2000" b="1"/>
              <a:t>بحد أقصى 15 دقيقة</a:t>
            </a:r>
            <a:r>
              <a:rPr lang="ar-EG" sz="2000"/>
              <a:t>)</a:t>
            </a:r>
          </a:p>
          <a:p>
            <a:pPr lvl="1">
              <a:lnSpc>
                <a:spcPct val="90000"/>
              </a:lnSpc>
              <a:buFont typeface="Arial" panose="020B0604020202020204" pitchFamily="34" charset="0"/>
              <a:buChar char="•"/>
            </a:pPr>
            <a:r>
              <a:rPr lang="ar-EG" sz="2000"/>
              <a:t>التفاوض في مجموعات من ثلاثة أشخاص على الأقل (</a:t>
            </a:r>
            <a:r>
              <a:rPr lang="ar-EG" sz="2000" b="1"/>
              <a:t>بحد أقصى ساعة و10 دقائق</a:t>
            </a:r>
            <a:r>
              <a:rPr lang="ar-EG" sz="2000"/>
              <a:t>)</a:t>
            </a:r>
          </a:p>
          <a:p>
            <a:pPr lvl="1">
              <a:lnSpc>
                <a:spcPct val="90000"/>
              </a:lnSpc>
              <a:buFont typeface="Arial" panose="020B0604020202020204" pitchFamily="34" charset="0"/>
              <a:buChar char="•"/>
            </a:pPr>
            <a:r>
              <a:rPr lang="ar-EG" sz="2000"/>
              <a:t>املأ نسخة واحدة من نموذج النتيجة</a:t>
            </a:r>
            <a:r>
              <a:rPr lang="en-US" sz="2000"/>
              <a:t> </a:t>
            </a:r>
          </a:p>
          <a:p>
            <a:pPr lvl="1">
              <a:lnSpc>
                <a:spcPct val="90000"/>
              </a:lnSpc>
              <a:buFont typeface="Arial" panose="020B0604020202020204" pitchFamily="34" charset="0"/>
              <a:buChar char="•"/>
            </a:pPr>
            <a:r>
              <a:rPr lang="ar-EG" sz="2000"/>
              <a:t>تبادل الملاحظات مع كلا الشريكين (</a:t>
            </a:r>
            <a:r>
              <a:rPr lang="ar-EG" sz="2000" b="1"/>
              <a:t>5 دقائق</a:t>
            </a:r>
            <a:r>
              <a:rPr lang="ar-EG" sz="2000"/>
              <a:t>)</a:t>
            </a:r>
          </a:p>
          <a:p>
            <a:pPr lvl="1">
              <a:lnSpc>
                <a:spcPct val="90000"/>
              </a:lnSpc>
              <a:buFont typeface="Arial" panose="020B0604020202020204" pitchFamily="34" charset="0"/>
              <a:buChar char="•"/>
            </a:pPr>
            <a:r>
              <a:rPr lang="ar-EG" sz="2000"/>
              <a:t>خذ استراحة </a:t>
            </a:r>
            <a:r>
              <a:rPr lang="ar-EG" sz="2000" b="1"/>
              <a:t>لمدة 15 دقيقة</a:t>
            </a:r>
          </a:p>
          <a:p>
            <a:pPr>
              <a:lnSpc>
                <a:spcPct val="90000"/>
              </a:lnSpc>
            </a:pPr>
            <a:endParaRPr lang="en-US" sz="1200" dirty="0"/>
          </a:p>
          <a:p>
            <a:pPr>
              <a:lnSpc>
                <a:spcPct val="90000"/>
              </a:lnSpc>
            </a:pPr>
            <a:r>
              <a:rPr lang="ar-EG" sz="2000"/>
              <a:t>قواعد تقمص الأدوار</a:t>
            </a:r>
          </a:p>
          <a:p>
            <a:pPr lvl="1">
              <a:buFont typeface="Arial" panose="020B0604020202020204" pitchFamily="34" charset="0"/>
              <a:buChar char="•"/>
            </a:pPr>
            <a:r>
              <a:rPr lang="ar-EG" sz="2000"/>
              <a:t>لا يمكنك مشاركة المواد الخاصة بدورك أو قراءة دور آخر غير دورك</a:t>
            </a:r>
          </a:p>
          <a:p>
            <a:pPr lvl="1">
              <a:buFont typeface="Arial" panose="020B0604020202020204" pitchFamily="34" charset="0"/>
              <a:buChar char="•"/>
            </a:pPr>
            <a:r>
              <a:rPr lang="ar-EG" sz="2000"/>
              <a:t>لا يمكنك اختلاق أكاذيب فظيعة (ميزانيات وهمية، أو قوانين مزيفة)</a:t>
            </a:r>
          </a:p>
          <a:p>
            <a:pPr eaLnBrk="1" hangingPunct="1">
              <a:lnSpc>
                <a:spcPct val="90000"/>
              </a:lnSpc>
            </a:pPr>
            <a:endParaRPr lang="en-US" altLang="en-US" sz="2000" dirty="0"/>
          </a:p>
          <a:p>
            <a:pPr lvl="1" eaLnBrk="1" hangingPunct="1">
              <a:lnSpc>
                <a:spcPct val="90000"/>
              </a:lnSpc>
              <a:buFont typeface="Arial" panose="020B0604020202020204" pitchFamily="34" charset="0"/>
              <a:buChar char="•"/>
            </a:pPr>
            <a:endParaRPr lang="en-US" altLang="en-US" sz="2000" dirty="0">
              <a:solidFill>
                <a:srgbClr val="003399"/>
              </a:solidFill>
            </a:endParaRPr>
          </a:p>
          <a:p>
            <a:pPr lvl="1" eaLnBrk="1" hangingPunct="1">
              <a:lnSpc>
                <a:spcPct val="90000"/>
              </a:lnSpc>
              <a:buFont typeface="Arial" panose="020B0604020202020204" pitchFamily="34" charset="0"/>
              <a:buChar char="•"/>
            </a:pPr>
            <a:endParaRPr lang="en-US" altLang="en-US" sz="2000" dirty="0">
              <a:solidFill>
                <a:srgbClr val="003399"/>
              </a:solidFill>
            </a:endParaRPr>
          </a:p>
          <a:p>
            <a:pPr lvl="1" eaLnBrk="1" hangingPunct="1">
              <a:lnSpc>
                <a:spcPct val="90000"/>
              </a:lnSpc>
              <a:buFont typeface="Arial" panose="020B0604020202020204" pitchFamily="34" charset="0"/>
              <a:buChar char="•"/>
            </a:pPr>
            <a:endParaRPr lang="en-US" altLang="en-US" sz="2000" dirty="0">
              <a:solidFill>
                <a:srgbClr val="003399"/>
              </a:solidFill>
            </a:endParaRPr>
          </a:p>
          <a:p>
            <a:pPr lvl="1" eaLnBrk="1" hangingPunct="1">
              <a:lnSpc>
                <a:spcPct val="90000"/>
              </a:lnSpc>
              <a:buFont typeface="Arial" panose="020B0604020202020204" pitchFamily="34" charset="0"/>
              <a:buChar char="•"/>
            </a:pPr>
            <a:endParaRPr lang="en-US" altLang="en-US" sz="2000" dirty="0">
              <a:solidFill>
                <a:srgbClr val="003399"/>
              </a:solidFill>
            </a:endParaRPr>
          </a:p>
          <a:p>
            <a:pPr eaLnBrk="1" hangingPunct="1">
              <a:lnSpc>
                <a:spcPct val="90000"/>
              </a:lnSpc>
            </a:pPr>
            <a:endParaRPr lang="en-US" altLang="en-US" sz="2000" dirty="0">
              <a:solidFill>
                <a:srgbClr val="003399"/>
              </a:solidFill>
            </a:endParaRPr>
          </a:p>
          <a:p>
            <a:pPr eaLnBrk="1" hangingPunct="1">
              <a:lnSpc>
                <a:spcPct val="90000"/>
              </a:lnSpc>
            </a:pPr>
            <a:endParaRPr lang="en-US" altLang="en-US" sz="2000" dirty="0"/>
          </a:p>
        </p:txBody>
      </p:sp>
      <p:sp>
        <p:nvSpPr>
          <p:cNvPr id="48131" name="Rectangle 41"/>
          <p:cNvSpPr txBox="1">
            <a:spLocks noChangeArrowheads="1"/>
          </p:cNvSpPr>
          <p:nvPr/>
        </p:nvSpPr>
        <p:spPr bwMode="auto">
          <a:xfrm>
            <a:off x="533400" y="762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ar-EG" b="1"/>
              <a:t>تمرين ثلاثي الأطراف:</a:t>
            </a:r>
            <a:r>
              <a:rPr lang="en-US" b="1"/>
              <a:t> </a:t>
            </a:r>
            <a:r>
              <a:rPr lang="ar-EG" b="1"/>
              <a:t>الأمير</a:t>
            </a:r>
          </a:p>
        </p:txBody>
      </p:sp>
    </p:spTree>
    <p:extLst>
      <p:ext uri="{BB962C8B-B14F-4D97-AF65-F5344CB8AC3E}">
        <p14:creationId xmlns:p14="http://schemas.microsoft.com/office/powerpoint/2010/main" val="2744944335"/>
      </p:ext>
    </p:extLst>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0C5C93A-BB55-409C-AB2C-D1079A5CD286}"/>
              </a:ext>
            </a:extLst>
          </p:cNvPr>
          <p:cNvPicPr>
            <a:picLocks noChangeAspect="1"/>
          </p:cNvPicPr>
          <p:nvPr/>
        </p:nvPicPr>
        <p:blipFill>
          <a:blip r:embed="rId3"/>
          <a:stretch>
            <a:fillRect/>
          </a:stretch>
        </p:blipFill>
        <p:spPr>
          <a:xfrm>
            <a:off x="0" y="1850291"/>
            <a:ext cx="9144000" cy="4245709"/>
          </a:xfrm>
          <a:prstGeom prst="rect">
            <a:avLst/>
          </a:prstGeom>
        </p:spPr>
      </p:pic>
      <p:sp>
        <p:nvSpPr>
          <p:cNvPr id="3" name="Title 1">
            <a:extLst>
              <a:ext uri="{FF2B5EF4-FFF2-40B4-BE49-F238E27FC236}">
                <a16:creationId xmlns:a16="http://schemas.microsoft.com/office/drawing/2014/main" id="{A71F8E0F-466B-4B35-AAB9-00DC6DBCAB62}"/>
              </a:ext>
            </a:extLst>
          </p:cNvPr>
          <p:cNvSpPr txBox="1">
            <a:spLocks/>
          </p:cNvSpPr>
          <p:nvPr/>
        </p:nvSpPr>
        <p:spPr>
          <a:xfrm>
            <a:off x="457200" y="381000"/>
            <a:ext cx="8229600" cy="1143000"/>
          </a:xfrm>
          <a:prstGeom prst="rect">
            <a:avLst/>
          </a:prstGeom>
        </p:spPr>
        <p:txBody>
          <a:bodyPr>
            <a:norm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r>
              <a:rPr lang="ar-EG" sz="3200" b="1"/>
              <a:t>بسبب تعقيدات الملكية الفكرية، هناك أطراف متعددة</a:t>
            </a:r>
          </a:p>
          <a:p>
            <a:r>
              <a:rPr lang="ar-EG" sz="3200" b="1"/>
              <a:t>كانوا مشاركين في فيلم "الهوبيت"</a:t>
            </a:r>
          </a:p>
        </p:txBody>
      </p:sp>
    </p:spTree>
    <p:extLst>
      <p:ext uri="{BB962C8B-B14F-4D97-AF65-F5344CB8AC3E}">
        <p14:creationId xmlns:p14="http://schemas.microsoft.com/office/powerpoint/2010/main" val="25273490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a:extLst>
              <a:ext uri="{FF2B5EF4-FFF2-40B4-BE49-F238E27FC236}">
                <a16:creationId xmlns:a16="http://schemas.microsoft.com/office/drawing/2014/main" id="{4691B21C-9486-42F4-8EED-D583C3F08F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600200"/>
            <a:ext cx="8697477" cy="426720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a:extLst>
              <a:ext uri="{FF2B5EF4-FFF2-40B4-BE49-F238E27FC236}">
                <a16:creationId xmlns:a16="http://schemas.microsoft.com/office/drawing/2014/main" id="{96C923EA-36DE-425E-8C01-2BB557FD64E8}"/>
              </a:ext>
            </a:extLst>
          </p:cNvPr>
          <p:cNvSpPr txBox="1">
            <a:spLocks/>
          </p:cNvSpPr>
          <p:nvPr/>
        </p:nvSpPr>
        <p:spPr>
          <a:xfrm>
            <a:off x="457200" y="533400"/>
            <a:ext cx="8229600" cy="1143000"/>
          </a:xfrm>
          <a:prstGeom prst="rect">
            <a:avLst/>
          </a:prstGeom>
        </p:spPr>
        <p:txBody>
          <a:bodyPr>
            <a:norm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r>
              <a:rPr lang="ar-EG" sz="3200" b="1"/>
              <a:t>ثلاثية الهوبيت</a:t>
            </a:r>
          </a:p>
        </p:txBody>
      </p:sp>
    </p:spTree>
    <p:extLst>
      <p:ext uri="{BB962C8B-B14F-4D97-AF65-F5344CB8AC3E}">
        <p14:creationId xmlns:p14="http://schemas.microsoft.com/office/powerpoint/2010/main" val="12037823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9B4E1-133A-4032-9109-B4B49E8A92F4}"/>
              </a:ext>
            </a:extLst>
          </p:cNvPr>
          <p:cNvSpPr>
            <a:spLocks noGrp="1"/>
          </p:cNvSpPr>
          <p:nvPr>
            <p:ph type="title"/>
          </p:nvPr>
        </p:nvSpPr>
        <p:spPr/>
        <p:txBody>
          <a:bodyPr>
            <a:normAutofit/>
          </a:bodyPr>
          <a:lstStyle/>
          <a:p>
            <a:r>
              <a:rPr lang="ar-EG" sz="3200" b="1"/>
              <a:t>اقتباسات من مراجعات الهوبيت</a:t>
            </a:r>
          </a:p>
        </p:txBody>
      </p:sp>
      <p:sp>
        <p:nvSpPr>
          <p:cNvPr id="3" name="Content Placeholder 2">
            <a:extLst>
              <a:ext uri="{FF2B5EF4-FFF2-40B4-BE49-F238E27FC236}">
                <a16:creationId xmlns:a16="http://schemas.microsoft.com/office/drawing/2014/main" id="{1E3674E5-015A-4CF2-B58F-547D73E96C38}"/>
              </a:ext>
            </a:extLst>
          </p:cNvPr>
          <p:cNvSpPr>
            <a:spLocks noGrp="1"/>
          </p:cNvSpPr>
          <p:nvPr>
            <p:ph idx="1"/>
          </p:nvPr>
        </p:nvSpPr>
        <p:spPr>
          <a:xfrm>
            <a:off x="457200" y="1752600"/>
            <a:ext cx="8229600" cy="4525963"/>
          </a:xfrm>
        </p:spPr>
        <p:txBody>
          <a:bodyPr>
            <a:normAutofit/>
          </a:bodyPr>
          <a:lstStyle/>
          <a:p>
            <a:pPr marL="0" indent="0">
              <a:buNone/>
            </a:pPr>
            <a:r>
              <a:rPr lang="ar-EG" sz="2400" b="0" i="1">
                <a:solidFill>
                  <a:srgbClr val="161616"/>
                </a:solidFill>
                <a:latin typeface="+mj-lt"/>
              </a:rPr>
              <a:t>"...إن القرار... بتمديد هذه القصة إلى </a:t>
            </a:r>
            <a:r>
              <a:rPr lang="ar-EG" sz="2400" b="0" i="1">
                <a:solidFill>
                  <a:srgbClr val="1A4120"/>
                </a:solidFill>
                <a:latin typeface="+mj-lt"/>
              </a:rPr>
              <a:t>ثلاثة </a:t>
            </a:r>
            <a:r>
              <a:rPr lang="ar-EG" sz="2400" b="0" i="1">
                <a:solidFill>
                  <a:srgbClr val="161616"/>
                </a:solidFill>
                <a:latin typeface="+mj-lt"/>
              </a:rPr>
              <a:t>أفلام يعتبر ظلمًا للشخصيات والقصة"</a:t>
            </a:r>
          </a:p>
          <a:p>
            <a:pPr marL="0" indent="0">
              <a:buNone/>
            </a:pPr>
            <a:endParaRPr lang="en-US" sz="2400" i="1" dirty="0">
              <a:solidFill>
                <a:srgbClr val="161616"/>
              </a:solidFill>
              <a:latin typeface="+mj-lt"/>
            </a:endParaRPr>
          </a:p>
          <a:p>
            <a:pPr marL="0" indent="0">
              <a:buNone/>
            </a:pPr>
            <a:r>
              <a:rPr lang="ar-EG" sz="2400" b="0" i="1">
                <a:solidFill>
                  <a:srgbClr val="333333"/>
                </a:solidFill>
                <a:latin typeface="+mj-lt"/>
              </a:rPr>
              <a:t>"ربما كان من الأفضل أن يكون الهوبيت فيلمًا واحدًا"</a:t>
            </a:r>
          </a:p>
          <a:p>
            <a:pPr marL="0" indent="0">
              <a:buNone/>
            </a:pPr>
            <a:endParaRPr lang="en-US" sz="2400" i="1" dirty="0">
              <a:solidFill>
                <a:srgbClr val="333333"/>
              </a:solidFill>
              <a:latin typeface="+mj-lt"/>
            </a:endParaRPr>
          </a:p>
          <a:p>
            <a:pPr marL="0" indent="0">
              <a:buNone/>
            </a:pPr>
            <a:r>
              <a:rPr lang="ar-EG" sz="2400" i="1">
                <a:solidFill>
                  <a:srgbClr val="333333"/>
                </a:solidFill>
                <a:latin typeface="+mj-lt"/>
              </a:rPr>
              <a:t>"...الفيلم الأخير من ثلاثية منتفخة"</a:t>
            </a:r>
          </a:p>
        </p:txBody>
      </p:sp>
    </p:spTree>
    <p:extLst>
      <p:ext uri="{BB962C8B-B14F-4D97-AF65-F5344CB8AC3E}">
        <p14:creationId xmlns:p14="http://schemas.microsoft.com/office/powerpoint/2010/main" val="33844887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15B9E3F-69BA-4201-B5D2-E4DA1A51345D}"/>
              </a:ext>
            </a:extLst>
          </p:cNvPr>
          <p:cNvPicPr>
            <a:picLocks noChangeAspect="1"/>
          </p:cNvPicPr>
          <p:nvPr/>
        </p:nvPicPr>
        <p:blipFill>
          <a:blip r:embed="rId3"/>
          <a:stretch>
            <a:fillRect/>
          </a:stretch>
        </p:blipFill>
        <p:spPr>
          <a:xfrm>
            <a:off x="639505" y="1143000"/>
            <a:ext cx="6477863" cy="4876800"/>
          </a:xfrm>
          <a:prstGeom prst="rect">
            <a:avLst/>
          </a:prstGeom>
        </p:spPr>
      </p:pic>
      <p:pic>
        <p:nvPicPr>
          <p:cNvPr id="8" name="Picture 7">
            <a:extLst>
              <a:ext uri="{FF2B5EF4-FFF2-40B4-BE49-F238E27FC236}">
                <a16:creationId xmlns:a16="http://schemas.microsoft.com/office/drawing/2014/main" id="{E99DE234-A9A0-42E2-81F8-742AB9A7FC7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37265" y="2254471"/>
            <a:ext cx="3401935" cy="3079529"/>
          </a:xfrm>
          <a:prstGeom prst="rect">
            <a:avLst/>
          </a:prstGeom>
        </p:spPr>
      </p:pic>
      <p:pic>
        <p:nvPicPr>
          <p:cNvPr id="4" name="Picture 3">
            <a:extLst>
              <a:ext uri="{FF2B5EF4-FFF2-40B4-BE49-F238E27FC236}">
                <a16:creationId xmlns:a16="http://schemas.microsoft.com/office/drawing/2014/main" id="{82CAA3A5-4179-434D-B3B3-CDBE58112CCB}"/>
              </a:ext>
            </a:extLst>
          </p:cNvPr>
          <p:cNvPicPr>
            <a:picLocks noChangeAspect="1"/>
          </p:cNvPicPr>
          <p:nvPr/>
        </p:nvPicPr>
        <p:blipFill>
          <a:blip r:embed="rId5"/>
          <a:stretch>
            <a:fillRect/>
          </a:stretch>
        </p:blipFill>
        <p:spPr>
          <a:xfrm flipH="1">
            <a:off x="5079411" y="2324100"/>
            <a:ext cx="357854" cy="7391400"/>
          </a:xfrm>
          <a:prstGeom prst="rect">
            <a:avLst/>
          </a:prstGeom>
        </p:spPr>
      </p:pic>
    </p:spTree>
    <p:extLst>
      <p:ext uri="{BB962C8B-B14F-4D97-AF65-F5344CB8AC3E}">
        <p14:creationId xmlns:p14="http://schemas.microsoft.com/office/powerpoint/2010/main" val="1521968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ar-EG" sz="3200" b="1"/>
              <a:t>الدروس المستفادة</a:t>
            </a:r>
          </a:p>
        </p:txBody>
      </p:sp>
      <p:sp>
        <p:nvSpPr>
          <p:cNvPr id="3" name="Content Placeholder 2"/>
          <p:cNvSpPr>
            <a:spLocks noGrp="1"/>
          </p:cNvSpPr>
          <p:nvPr>
            <p:ph idx="1"/>
          </p:nvPr>
        </p:nvSpPr>
        <p:spPr>
          <a:xfrm>
            <a:off x="457200" y="1371600"/>
            <a:ext cx="8229600" cy="4800600"/>
          </a:xfrm>
        </p:spPr>
        <p:txBody>
          <a:bodyPr>
            <a:noAutofit/>
          </a:bodyPr>
          <a:lstStyle/>
          <a:p>
            <a:r>
              <a:rPr lang="ar-EG" sz="2400" dirty="0"/>
              <a:t>تتضمن المواقف متعددة الأطراف زيادة هندسية في تعقيد المفاوضات</a:t>
            </a:r>
          </a:p>
          <a:p>
            <a:endParaRPr lang="en-US" sz="1800" dirty="0"/>
          </a:p>
          <a:p>
            <a:r>
              <a:rPr lang="ar-EG" sz="2400" dirty="0"/>
              <a:t>إن بناء الثقة والاعتماد المتبادل أمر أصعب بسبب الخوف من التحالفات</a:t>
            </a:r>
          </a:p>
          <a:p>
            <a:endParaRPr lang="en-US" sz="1800" dirty="0"/>
          </a:p>
          <a:p>
            <a:r>
              <a:rPr lang="ar-EG" sz="2400" dirty="0"/>
              <a:t>إن عملية الاتصال </a:t>
            </a:r>
            <a:r>
              <a:rPr lang="ar-EG" sz="2400" dirty="0" err="1"/>
              <a:t>النفتحة</a:t>
            </a:r>
            <a:r>
              <a:rPr lang="ar-EG" sz="2400" dirty="0"/>
              <a:t> الموجهة نحو بناء الإجماع هي المفتاح لتحقيق الربح المتبادل</a:t>
            </a:r>
            <a:r>
              <a:rPr lang="en-US" sz="2400" dirty="0"/>
              <a:t> </a:t>
            </a:r>
          </a:p>
          <a:p>
            <a:pPr lvl="1">
              <a:buFont typeface="Arial" panose="020B0604020202020204" pitchFamily="34" charset="0"/>
              <a:buChar char="•"/>
            </a:pPr>
            <a:r>
              <a:rPr lang="ar-EG" sz="2400" dirty="0"/>
              <a:t>إن التحكم في تدفق المعلومات هو الأساس لبناء التحالفات وتكتيكات الفوز والخسارة</a:t>
            </a:r>
          </a:p>
          <a:p>
            <a:endParaRPr lang="en-US" sz="1800" dirty="0"/>
          </a:p>
          <a:p>
            <a:r>
              <a:rPr lang="ar-EG" sz="2400" dirty="0"/>
              <a:t>إن تحديد ما تقدره هو الخطوة الأولى في التفاوض (هل كانت </a:t>
            </a:r>
            <a:r>
              <a:rPr lang="ar-EG" sz="2400" i="1" dirty="0"/>
              <a:t>ثلاثية </a:t>
            </a:r>
            <a:r>
              <a:rPr lang="ar-EG" sz="2400" i="1" dirty="0" err="1"/>
              <a:t>الهوبيت</a:t>
            </a:r>
            <a:r>
              <a:rPr lang="ar-EG" sz="2400"/>
              <a:t> نجاحًا </a:t>
            </a:r>
            <a:r>
              <a:rPr lang="en-US" sz="2400" i="1" dirty="0"/>
              <a:t> </a:t>
            </a:r>
            <a:r>
              <a:rPr lang="ar-EG" sz="2400" dirty="0"/>
              <a:t>كبيرًا أم فشلاً ذريعًا؟)</a:t>
            </a:r>
          </a:p>
        </p:txBody>
      </p:sp>
    </p:spTree>
    <p:extLst>
      <p:ext uri="{BB962C8B-B14F-4D97-AF65-F5344CB8AC3E}">
        <p14:creationId xmlns:p14="http://schemas.microsoft.com/office/powerpoint/2010/main" val="19265455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Group 76"/>
          <p:cNvGraphicFramePr>
            <a:graphicFrameLocks/>
          </p:cNvGraphicFramePr>
          <p:nvPr>
            <p:extLst>
              <p:ext uri="{D42A27DB-BD31-4B8C-83A1-F6EECF244321}">
                <p14:modId xmlns:p14="http://schemas.microsoft.com/office/powerpoint/2010/main" val="2997225958"/>
              </p:ext>
            </p:extLst>
          </p:nvPr>
        </p:nvGraphicFramePr>
        <p:xfrm>
          <a:off x="228600" y="76200"/>
          <a:ext cx="8762999" cy="6866129"/>
        </p:xfrm>
        <a:graphic>
          <a:graphicData uri="http://schemas.openxmlformats.org/drawingml/2006/table">
            <a:tbl>
              <a:tblPr rtl="1"/>
              <a:tblGrid>
                <a:gridCol w="1215988">
                  <a:extLst>
                    <a:ext uri="{9D8B030D-6E8A-4147-A177-3AD203B41FA5}">
                      <a16:colId xmlns:a16="http://schemas.microsoft.com/office/drawing/2014/main" val="20000"/>
                    </a:ext>
                  </a:extLst>
                </a:gridCol>
                <a:gridCol w="2136810">
                  <a:extLst>
                    <a:ext uri="{9D8B030D-6E8A-4147-A177-3AD203B41FA5}">
                      <a16:colId xmlns:a16="http://schemas.microsoft.com/office/drawing/2014/main" val="20001"/>
                    </a:ext>
                  </a:extLst>
                </a:gridCol>
                <a:gridCol w="2286000">
                  <a:extLst>
                    <a:ext uri="{9D8B030D-6E8A-4147-A177-3AD203B41FA5}">
                      <a16:colId xmlns:a16="http://schemas.microsoft.com/office/drawing/2014/main" val="20002"/>
                    </a:ext>
                  </a:extLst>
                </a:gridCol>
                <a:gridCol w="2209800">
                  <a:extLst>
                    <a:ext uri="{9D8B030D-6E8A-4147-A177-3AD203B41FA5}">
                      <a16:colId xmlns:a16="http://schemas.microsoft.com/office/drawing/2014/main" val="20003"/>
                    </a:ext>
                  </a:extLst>
                </a:gridCol>
                <a:gridCol w="914401">
                  <a:extLst>
                    <a:ext uri="{9D8B030D-6E8A-4147-A177-3AD203B41FA5}">
                      <a16:colId xmlns:a16="http://schemas.microsoft.com/office/drawing/2014/main" val="20007"/>
                    </a:ext>
                  </a:extLst>
                </a:gridCol>
              </a:tblGrid>
              <a:tr h="1068267">
                <a:tc>
                  <a:txBody>
                    <a:bodyPr/>
                    <a:lstStyle/>
                    <a:p>
                      <a:pPr marL="0" marR="0" lvl="0" indent="0" algn="r" defTabSz="914400" rtl="1" eaLnBrk="1" fontAlgn="b" latinLnBrk="0" hangingPunct="1">
                        <a:lnSpc>
                          <a:spcPct val="100000"/>
                        </a:lnSpc>
                        <a:spcBef>
                          <a:spcPct val="0"/>
                        </a:spcBef>
                        <a:spcAft>
                          <a:spcPct val="0"/>
                        </a:spcAft>
                        <a:buClrTx/>
                        <a:buSzTx/>
                        <a:buFontTx/>
                        <a:buNone/>
                        <a:tabLst/>
                      </a:pPr>
                      <a:r>
                        <a:rPr kumimoji="0" lang="ar-EG" sz="2400" b="1" i="0" u="none" strike="noStrike" cap="none" normalizeH="0" baseline="0">
                          <a:ln>
                            <a:noFill/>
                          </a:ln>
                          <a:solidFill>
                            <a:srgbClr val="000000"/>
                          </a:solidFill>
                          <a:latin typeface="+mj-lt"/>
                          <a:cs typeface="Arial" charset="0"/>
                        </a:rPr>
                        <a:t>المجموعة</a:t>
                      </a:r>
                    </a:p>
                  </a:txBody>
                  <a:tcPr marL="91455" marR="91455" marT="45726" marB="45726"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rgbClr val="000000"/>
                          </a:solidFill>
                          <a:latin typeface="+mj-lt"/>
                        </a:rPr>
                        <a:t>NCG</a:t>
                      </a:r>
                    </a:p>
                  </a:txBody>
                  <a:tcPr marL="91455" marR="91455" marT="45726" marB="45726"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ctr" defTabSz="914400" rtl="1" eaLnBrk="1" fontAlgn="b"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rgbClr val="000000"/>
                          </a:solidFill>
                          <a:latin typeface="+mj-lt"/>
                        </a:rPr>
                        <a:t>ITS</a:t>
                      </a:r>
                    </a:p>
                  </a:txBody>
                  <a:tcPr marL="91455" marR="91455" marT="45726" marB="45726"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1" eaLnBrk="1" fontAlgn="b" latinLnBrk="0" hangingPunct="1">
                        <a:lnSpc>
                          <a:spcPct val="100000"/>
                        </a:lnSpc>
                        <a:spcBef>
                          <a:spcPct val="0"/>
                        </a:spcBef>
                        <a:spcAft>
                          <a:spcPct val="0"/>
                        </a:spcAft>
                        <a:buClrTx/>
                        <a:buSzTx/>
                        <a:buFontTx/>
                        <a:buNone/>
                        <a:tabLst/>
                      </a:pPr>
                      <a:r>
                        <a:rPr lang="en-US" sz="2400" b="1">
                          <a:solidFill>
                            <a:schemeClr val="tx1"/>
                          </a:solidFill>
                          <a:latin typeface="+mn-lt"/>
                          <a:ea typeface="+mn-ea"/>
                          <a:cs typeface="+mn-cs"/>
                        </a:rPr>
                        <a:t>RLS</a:t>
                      </a:r>
                    </a:p>
                  </a:txBody>
                  <a:tcPr marL="91455" marR="91455" marT="45726" marB="45726"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1" eaLnBrk="1" fontAlgn="b" latinLnBrk="0" hangingPunct="1">
                        <a:lnSpc>
                          <a:spcPct val="100000"/>
                        </a:lnSpc>
                        <a:spcBef>
                          <a:spcPct val="0"/>
                        </a:spcBef>
                        <a:spcAft>
                          <a:spcPct val="0"/>
                        </a:spcAft>
                        <a:buClrTx/>
                        <a:buSzTx/>
                        <a:buFontTx/>
                        <a:buNone/>
                        <a:tabLst/>
                      </a:pPr>
                      <a:r>
                        <a:rPr kumimoji="0" lang="ar-EG" sz="2400" b="1" i="0" u="none" strike="noStrike" cap="none" normalizeH="0" baseline="0">
                          <a:ln>
                            <a:noFill/>
                          </a:ln>
                          <a:solidFill>
                            <a:srgbClr val="000000"/>
                          </a:solidFill>
                          <a:latin typeface="+mj-lt"/>
                        </a:rPr>
                        <a:t>الغرفة الجانبية</a:t>
                      </a:r>
                    </a:p>
                  </a:txBody>
                  <a:tcPr marL="91455" marR="91455" marT="45726" marB="45726"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16127">
                <a:tc>
                  <a:txBody>
                    <a:bodyPr/>
                    <a:lstStyle/>
                    <a:p>
                      <a:pPr marL="0" marR="0" lvl="0" indent="0" algn="r" defTabSz="914400" rtl="1" eaLnBrk="1" fontAlgn="b" latinLnBrk="0" hangingPunct="1">
                        <a:lnSpc>
                          <a:spcPct val="100000"/>
                        </a:lnSpc>
                        <a:spcBef>
                          <a:spcPct val="0"/>
                        </a:spcBef>
                        <a:spcAft>
                          <a:spcPct val="0"/>
                        </a:spcAft>
                        <a:buClrTx/>
                        <a:buSzTx/>
                        <a:buFontTx/>
                        <a:buNone/>
                        <a:tabLst/>
                      </a:pPr>
                      <a:r>
                        <a:rPr kumimoji="0" lang="ar-EG" sz="2400" b="0" i="0" u="none" strike="noStrike" cap="none" normalizeH="0" baseline="0">
                          <a:ln>
                            <a:noFill/>
                          </a:ln>
                          <a:solidFill>
                            <a:srgbClr val="262626"/>
                          </a:solidFill>
                          <a:latin typeface="+mj-lt"/>
                          <a:cs typeface="Arial" charset="0"/>
                        </a:rPr>
                        <a:t>1</a:t>
                      </a:r>
                    </a:p>
                  </a:txBody>
                  <a:tcPr marL="91455" marR="91455" marT="45726" marB="45726"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US" sz="1800" dirty="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endParaRPr lang="en-US" sz="180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endParaRPr lang="en-US" sz="1800" dirty="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endParaRPr lang="en-US" sz="180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16127">
                <a:tc>
                  <a:txBody>
                    <a:bodyPr/>
                    <a:lstStyle/>
                    <a:p>
                      <a:pPr marL="0" marR="0" lvl="0" indent="0" algn="r" defTabSz="914400" rtl="1" eaLnBrk="1" fontAlgn="b" latinLnBrk="0" hangingPunct="1">
                        <a:lnSpc>
                          <a:spcPct val="100000"/>
                        </a:lnSpc>
                        <a:spcBef>
                          <a:spcPct val="0"/>
                        </a:spcBef>
                        <a:spcAft>
                          <a:spcPct val="0"/>
                        </a:spcAft>
                        <a:buClrTx/>
                        <a:buSzTx/>
                        <a:buFontTx/>
                        <a:buNone/>
                        <a:tabLst/>
                      </a:pPr>
                      <a:r>
                        <a:rPr kumimoji="0" lang="ar-EG" sz="2400" b="0" i="0" u="none" strike="noStrike" cap="none" normalizeH="0" baseline="0">
                          <a:ln>
                            <a:noFill/>
                          </a:ln>
                          <a:solidFill>
                            <a:srgbClr val="262626"/>
                          </a:solidFill>
                          <a:latin typeface="+mj-lt"/>
                        </a:rPr>
                        <a:t>2</a:t>
                      </a:r>
                    </a:p>
                  </a:txBody>
                  <a:tcPr marL="91455" marR="91455" marT="45726" marB="45726"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US" sz="180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endParaRPr lang="en-US" sz="180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endParaRPr lang="en-US" sz="180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endParaRPr lang="en-US" sz="180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16127">
                <a:tc>
                  <a:txBody>
                    <a:bodyPr/>
                    <a:lstStyle/>
                    <a:p>
                      <a:pPr marL="0" marR="0" lvl="0" indent="0" algn="r" defTabSz="914400" rtl="1" eaLnBrk="1" fontAlgn="b" latinLnBrk="0" hangingPunct="1">
                        <a:lnSpc>
                          <a:spcPct val="100000"/>
                        </a:lnSpc>
                        <a:spcBef>
                          <a:spcPct val="0"/>
                        </a:spcBef>
                        <a:spcAft>
                          <a:spcPct val="0"/>
                        </a:spcAft>
                        <a:buClrTx/>
                        <a:buSzTx/>
                        <a:buFontTx/>
                        <a:buNone/>
                        <a:tabLst/>
                      </a:pPr>
                      <a:r>
                        <a:rPr kumimoji="0" lang="ar-EG" sz="2400" b="0" i="0" u="none" strike="noStrike" cap="none" normalizeH="0" baseline="0">
                          <a:ln>
                            <a:noFill/>
                          </a:ln>
                          <a:solidFill>
                            <a:srgbClr val="262626"/>
                          </a:solidFill>
                          <a:latin typeface="+mj-lt"/>
                        </a:rPr>
                        <a:t>3</a:t>
                      </a:r>
                    </a:p>
                  </a:txBody>
                  <a:tcPr marL="91455" marR="91455" marT="45726" marB="45726"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US" sz="180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endParaRPr lang="en-US" sz="180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endParaRPr lang="en-US" sz="180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endParaRPr lang="en-US" sz="180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16127">
                <a:tc>
                  <a:txBody>
                    <a:bodyPr/>
                    <a:lstStyle/>
                    <a:p>
                      <a:pPr marL="0" marR="0" lvl="0" indent="0" algn="r" defTabSz="914400" rtl="1" eaLnBrk="1" fontAlgn="b" latinLnBrk="0" hangingPunct="1">
                        <a:lnSpc>
                          <a:spcPct val="100000"/>
                        </a:lnSpc>
                        <a:spcBef>
                          <a:spcPct val="0"/>
                        </a:spcBef>
                        <a:spcAft>
                          <a:spcPct val="0"/>
                        </a:spcAft>
                        <a:buClrTx/>
                        <a:buSzTx/>
                        <a:buFontTx/>
                        <a:buNone/>
                        <a:tabLst/>
                      </a:pPr>
                      <a:r>
                        <a:rPr kumimoji="0" lang="ar-EG" sz="2400" b="0" i="0" u="none" strike="noStrike" cap="none" normalizeH="0" baseline="0">
                          <a:ln>
                            <a:noFill/>
                          </a:ln>
                          <a:solidFill>
                            <a:srgbClr val="262626"/>
                          </a:solidFill>
                          <a:latin typeface="+mj-lt"/>
                        </a:rPr>
                        <a:t>4</a:t>
                      </a:r>
                    </a:p>
                  </a:txBody>
                  <a:tcPr marL="91455" marR="91455" marT="45726" marB="45726"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US" sz="180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endParaRPr lang="en-US" sz="180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endParaRPr lang="en-US" sz="180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endParaRPr lang="en-US" sz="180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16127">
                <a:tc>
                  <a:txBody>
                    <a:bodyPr/>
                    <a:lstStyle/>
                    <a:p>
                      <a:pPr marL="0" marR="0" lvl="0" indent="0" algn="r" defTabSz="914400" rtl="1" eaLnBrk="1" fontAlgn="b" latinLnBrk="0" hangingPunct="1">
                        <a:lnSpc>
                          <a:spcPct val="100000"/>
                        </a:lnSpc>
                        <a:spcBef>
                          <a:spcPct val="0"/>
                        </a:spcBef>
                        <a:spcAft>
                          <a:spcPct val="0"/>
                        </a:spcAft>
                        <a:buClrTx/>
                        <a:buSzTx/>
                        <a:buFontTx/>
                        <a:buNone/>
                        <a:tabLst/>
                      </a:pPr>
                      <a:r>
                        <a:rPr kumimoji="0" lang="ar-EG" sz="2400" b="0" i="0" u="none" strike="noStrike" cap="none" normalizeH="0" baseline="0">
                          <a:ln>
                            <a:noFill/>
                          </a:ln>
                          <a:solidFill>
                            <a:srgbClr val="262626"/>
                          </a:solidFill>
                          <a:latin typeface="+mj-lt"/>
                        </a:rPr>
                        <a:t>5</a:t>
                      </a:r>
                    </a:p>
                  </a:txBody>
                  <a:tcPr marL="91455" marR="91455" marT="45726" marB="45726"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US" sz="180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endParaRPr lang="en-US" sz="180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endParaRPr lang="en-US" sz="180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endParaRPr lang="en-US" sz="180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16127">
                <a:tc>
                  <a:txBody>
                    <a:bodyPr/>
                    <a:lstStyle/>
                    <a:p>
                      <a:pPr marL="0" marR="0" lvl="0" indent="0" algn="r" defTabSz="914400" rtl="1" eaLnBrk="1" fontAlgn="b" latinLnBrk="0" hangingPunct="1">
                        <a:lnSpc>
                          <a:spcPct val="100000"/>
                        </a:lnSpc>
                        <a:spcBef>
                          <a:spcPct val="0"/>
                        </a:spcBef>
                        <a:spcAft>
                          <a:spcPct val="0"/>
                        </a:spcAft>
                        <a:buClrTx/>
                        <a:buSzTx/>
                        <a:buFontTx/>
                        <a:buNone/>
                        <a:tabLst/>
                      </a:pPr>
                      <a:r>
                        <a:rPr kumimoji="0" lang="ar-EG" sz="2400" b="0" i="0" u="none" strike="noStrike" cap="none" normalizeH="0" baseline="0">
                          <a:ln>
                            <a:noFill/>
                          </a:ln>
                          <a:solidFill>
                            <a:srgbClr val="262626"/>
                          </a:solidFill>
                          <a:latin typeface="+mj-lt"/>
                        </a:rPr>
                        <a:t>6</a:t>
                      </a:r>
                    </a:p>
                  </a:txBody>
                  <a:tcPr marL="91455" marR="91455" marT="45726" marB="45726"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US" sz="180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endParaRPr lang="en-US" sz="180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endParaRPr lang="en-US" sz="180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endParaRPr lang="en-US" sz="180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516127">
                <a:tc>
                  <a:txBody>
                    <a:bodyPr/>
                    <a:lstStyle/>
                    <a:p>
                      <a:pPr marL="0" marR="0" lvl="0" indent="0" algn="r" defTabSz="914400" rtl="1" eaLnBrk="1" fontAlgn="b" latinLnBrk="0" hangingPunct="1">
                        <a:lnSpc>
                          <a:spcPct val="100000"/>
                        </a:lnSpc>
                        <a:spcBef>
                          <a:spcPct val="0"/>
                        </a:spcBef>
                        <a:spcAft>
                          <a:spcPct val="0"/>
                        </a:spcAft>
                        <a:buClrTx/>
                        <a:buSzTx/>
                        <a:buFontTx/>
                        <a:buNone/>
                        <a:tabLst/>
                      </a:pPr>
                      <a:r>
                        <a:rPr kumimoji="0" lang="ar-EG" sz="2400" b="0" i="0" u="none" strike="noStrike" cap="none" normalizeH="0" baseline="0">
                          <a:ln>
                            <a:noFill/>
                          </a:ln>
                          <a:solidFill>
                            <a:srgbClr val="262626"/>
                          </a:solidFill>
                          <a:latin typeface="+mj-lt"/>
                        </a:rPr>
                        <a:t>7</a:t>
                      </a:r>
                    </a:p>
                  </a:txBody>
                  <a:tcPr marL="91455" marR="91455" marT="45726" marB="45726"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US" sz="180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endParaRPr lang="en-US" sz="180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endParaRPr lang="en-US" sz="180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endParaRPr lang="en-US" sz="180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516127">
                <a:tc>
                  <a:txBody>
                    <a:bodyPr/>
                    <a:lstStyle/>
                    <a:p>
                      <a:pPr marL="0" marR="0" lvl="0" indent="0" algn="r" defTabSz="914400" rtl="1" eaLnBrk="1" fontAlgn="b" latinLnBrk="0" hangingPunct="1">
                        <a:lnSpc>
                          <a:spcPct val="100000"/>
                        </a:lnSpc>
                        <a:spcBef>
                          <a:spcPct val="0"/>
                        </a:spcBef>
                        <a:spcAft>
                          <a:spcPct val="0"/>
                        </a:spcAft>
                        <a:buClrTx/>
                        <a:buSzTx/>
                        <a:buFontTx/>
                        <a:buNone/>
                        <a:tabLst/>
                      </a:pPr>
                      <a:r>
                        <a:rPr kumimoji="0" lang="ar-EG" sz="2400" b="0" i="0" u="none" strike="noStrike" cap="none" normalizeH="0" baseline="0">
                          <a:ln>
                            <a:noFill/>
                          </a:ln>
                          <a:solidFill>
                            <a:srgbClr val="262626"/>
                          </a:solidFill>
                          <a:latin typeface="+mj-lt"/>
                        </a:rPr>
                        <a:t>8</a:t>
                      </a:r>
                    </a:p>
                  </a:txBody>
                  <a:tcPr marL="91455" marR="91455" marT="45726" marB="45726"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US" sz="180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endParaRPr lang="en-US" sz="180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endParaRPr lang="en-US" sz="180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endParaRPr lang="en-US" sz="180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516127">
                <a:tc>
                  <a:txBody>
                    <a:bodyPr/>
                    <a:lstStyle/>
                    <a:p>
                      <a:pPr marL="0" marR="0" lvl="0" indent="0" algn="r" defTabSz="914400" rtl="1" eaLnBrk="1" fontAlgn="b" latinLnBrk="0" hangingPunct="1">
                        <a:lnSpc>
                          <a:spcPct val="100000"/>
                        </a:lnSpc>
                        <a:spcBef>
                          <a:spcPct val="0"/>
                        </a:spcBef>
                        <a:spcAft>
                          <a:spcPct val="0"/>
                        </a:spcAft>
                        <a:buClrTx/>
                        <a:buSzTx/>
                        <a:buFontTx/>
                        <a:buNone/>
                        <a:tabLst/>
                      </a:pPr>
                      <a:r>
                        <a:rPr kumimoji="0" lang="ar-EG" sz="2400" b="0" i="0" u="none" strike="noStrike" cap="none" normalizeH="0" baseline="0">
                          <a:ln>
                            <a:noFill/>
                          </a:ln>
                          <a:solidFill>
                            <a:srgbClr val="262626"/>
                          </a:solidFill>
                          <a:latin typeface="+mj-lt"/>
                        </a:rPr>
                        <a:t>9</a:t>
                      </a:r>
                    </a:p>
                  </a:txBody>
                  <a:tcPr marL="91455" marR="91455" marT="45726" marB="45726"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US" sz="1800" dirty="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endParaRPr lang="en-US" sz="180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endParaRPr lang="en-US" sz="180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endParaRPr lang="en-US" sz="1800" dirty="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516127">
                <a:tc>
                  <a:txBody>
                    <a:bodyPr/>
                    <a:lstStyle/>
                    <a:p>
                      <a:pPr marL="0" marR="0" lvl="0" indent="0" algn="r" defTabSz="914400" rtl="1" eaLnBrk="1" fontAlgn="b" latinLnBrk="0" hangingPunct="1">
                        <a:lnSpc>
                          <a:spcPct val="100000"/>
                        </a:lnSpc>
                        <a:spcBef>
                          <a:spcPct val="0"/>
                        </a:spcBef>
                        <a:spcAft>
                          <a:spcPct val="0"/>
                        </a:spcAft>
                        <a:buClrTx/>
                        <a:buSzTx/>
                        <a:buFontTx/>
                        <a:buNone/>
                        <a:tabLst/>
                      </a:pPr>
                      <a:r>
                        <a:rPr kumimoji="0" lang="ar-EG" sz="2400" b="0" i="0" u="none" strike="noStrike" cap="none" normalizeH="0" baseline="0">
                          <a:ln>
                            <a:noFill/>
                          </a:ln>
                          <a:solidFill>
                            <a:srgbClr val="262626"/>
                          </a:solidFill>
                          <a:latin typeface="+mj-lt"/>
                        </a:rPr>
                        <a:t>10</a:t>
                      </a:r>
                    </a:p>
                  </a:txBody>
                  <a:tcPr marL="91455" marR="91455" marT="45726" marB="45726"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US" sz="180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endParaRPr lang="en-US" sz="180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endParaRPr lang="en-US" sz="180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endParaRPr lang="en-US" sz="1800" dirty="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84833405"/>
                  </a:ext>
                </a:extLst>
              </a:tr>
              <a:tr h="516127">
                <a:tc>
                  <a:txBody>
                    <a:bodyPr/>
                    <a:lstStyle/>
                    <a:p>
                      <a:pPr marL="0" marR="0" lvl="0" indent="0" algn="r" defTabSz="914400" rtl="1" eaLnBrk="1" fontAlgn="b" latinLnBrk="0" hangingPunct="1">
                        <a:lnSpc>
                          <a:spcPct val="100000"/>
                        </a:lnSpc>
                        <a:spcBef>
                          <a:spcPct val="0"/>
                        </a:spcBef>
                        <a:spcAft>
                          <a:spcPct val="0"/>
                        </a:spcAft>
                        <a:buClrTx/>
                        <a:buSzTx/>
                        <a:buFontTx/>
                        <a:buNone/>
                        <a:tabLst/>
                      </a:pPr>
                      <a:r>
                        <a:rPr kumimoji="0" lang="ar-EG" sz="2400" b="0" i="0" u="none" strike="noStrike" cap="none" normalizeH="0" baseline="0">
                          <a:ln>
                            <a:noFill/>
                          </a:ln>
                          <a:solidFill>
                            <a:srgbClr val="262626"/>
                          </a:solidFill>
                          <a:latin typeface="+mj-lt"/>
                        </a:rPr>
                        <a:t>11</a:t>
                      </a:r>
                    </a:p>
                  </a:txBody>
                  <a:tcPr marL="91455" marR="91455" marT="45726" marB="45726"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US" sz="1800" dirty="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endParaRPr lang="en-US" sz="1800" dirty="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endParaRPr lang="en-US" sz="1800" dirty="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endParaRPr lang="en-US" sz="1800" dirty="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37653658"/>
                  </a:ext>
                </a:extLst>
              </a:tr>
            </a:tbl>
          </a:graphicData>
        </a:graphic>
      </p:graphicFrame>
      <p:sp>
        <p:nvSpPr>
          <p:cNvPr id="10343" name="TextBox 1"/>
          <p:cNvSpPr txBox="1">
            <a:spLocks noChangeArrowheads="1"/>
          </p:cNvSpPr>
          <p:nvPr/>
        </p:nvSpPr>
        <p:spPr bwMode="auto">
          <a:xfrm>
            <a:off x="9859963" y="2159000"/>
            <a:ext cx="1857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p>
        </p:txBody>
      </p:sp>
    </p:spTree>
    <p:extLst>
      <p:ext uri="{BB962C8B-B14F-4D97-AF65-F5344CB8AC3E}">
        <p14:creationId xmlns:p14="http://schemas.microsoft.com/office/powerpoint/2010/main" val="1511332672"/>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537807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38200" y="5275088"/>
            <a:ext cx="9144000" cy="1569660"/>
          </a:xfrm>
          <a:prstGeom prst="rect">
            <a:avLst/>
          </a:prstGeom>
          <a:noFill/>
        </p:spPr>
        <p:txBody>
          <a:bodyPr wrap="square" rtlCol="0">
            <a:spAutoFit/>
          </a:bodyPr>
          <a:lstStyle/>
          <a:p>
            <a:pPr>
              <a:defRPr/>
            </a:pPr>
            <a:r>
              <a:rPr lang="ar-EG" sz="2400" dirty="0"/>
              <a:t>خصص 3 دقائق وتشارك مع الشخص الجالس بجانبك:</a:t>
            </a:r>
            <a:r>
              <a:rPr lang="en-US" sz="2400" dirty="0"/>
              <a:t> </a:t>
            </a:r>
          </a:p>
          <a:p>
            <a:pPr marL="285750" indent="-285750">
              <a:buFont typeface="Arial" panose="020B0604020202020204" pitchFamily="34" charset="0"/>
              <a:buChar char="•"/>
              <a:defRPr/>
            </a:pPr>
            <a:r>
              <a:rPr lang="ar-EG" sz="2400" dirty="0"/>
              <a:t>شيء واحد نجح في تنفيذه كل من المفاوضين الآخرين</a:t>
            </a:r>
            <a:r>
              <a:rPr lang="en-US" sz="2400" dirty="0"/>
              <a:t> </a:t>
            </a:r>
          </a:p>
          <a:p>
            <a:pPr marL="285750" indent="-285750">
              <a:buFont typeface="Arial" panose="020B0604020202020204" pitchFamily="34" charset="0"/>
              <a:buChar char="•"/>
              <a:defRPr/>
            </a:pPr>
            <a:r>
              <a:rPr lang="ar-EG" sz="2400" dirty="0"/>
              <a:t>شيء واحد كان يمكنك تنفيذه بشكل مختلف</a:t>
            </a:r>
          </a:p>
          <a:p>
            <a:endParaRPr lang="en-US" sz="2400" dirty="0"/>
          </a:p>
        </p:txBody>
      </p:sp>
      <p:pic>
        <p:nvPicPr>
          <p:cNvPr id="3" name="Picture 2">
            <a:extLst>
              <a:ext uri="{FF2B5EF4-FFF2-40B4-BE49-F238E27FC236}">
                <a16:creationId xmlns:a16="http://schemas.microsoft.com/office/drawing/2014/main" id="{E6195AF8-FDC6-13C0-4CFB-DD0293D2D0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1295400"/>
            <a:ext cx="7467600" cy="3733800"/>
          </a:xfrm>
          <a:prstGeom prst="rect">
            <a:avLst/>
          </a:prstGeom>
        </p:spPr>
      </p:pic>
      <p:sp>
        <p:nvSpPr>
          <p:cNvPr id="6" name="Title 1">
            <a:extLst>
              <a:ext uri="{FF2B5EF4-FFF2-40B4-BE49-F238E27FC236}">
                <a16:creationId xmlns:a16="http://schemas.microsoft.com/office/drawing/2014/main" id="{86D0E409-D3C4-5249-E6F7-762EDA45568C}"/>
              </a:ext>
            </a:extLst>
          </p:cNvPr>
          <p:cNvSpPr txBox="1">
            <a:spLocks/>
          </p:cNvSpPr>
          <p:nvPr/>
        </p:nvSpPr>
        <p:spPr>
          <a:xfrm>
            <a:off x="457200" y="0"/>
            <a:ext cx="8229600" cy="1143000"/>
          </a:xfrm>
          <a:prstGeom prst="rect">
            <a:avLst/>
          </a:prstGeom>
        </p:spPr>
        <p:txBody>
          <a:bodyPr>
            <a:normAutofit fontScale="90000" lnSpcReduction="20000"/>
          </a:bodyPr>
          <a:lstStyle>
            <a:lvl1pPr algn="ctr" defTabSz="914400" rtl="1" eaLnBrk="1" latinLnBrk="0" hangingPunct="1">
              <a:spcBef>
                <a:spcPct val="0"/>
              </a:spcBef>
              <a:buNone/>
              <a:defRPr sz="4400" kern="1200">
                <a:solidFill>
                  <a:schemeClr val="tx1"/>
                </a:solidFill>
                <a:latin typeface="+mj-lt"/>
                <a:ea typeface="+mj-ea"/>
                <a:cs typeface="+mj-cs"/>
              </a:defRPr>
            </a:lvl1pPr>
          </a:lstStyle>
          <a:p>
            <a:br>
              <a:rPr lang="ar-EG" b="1"/>
            </a:br>
            <a:r>
              <a:rPr lang="ar-EG" b="1"/>
              <a:t>استخلاص المعلومات من </a:t>
            </a:r>
            <a:r>
              <a:rPr lang="ar-EG" b="1" i="1"/>
              <a:t>الأمير</a:t>
            </a:r>
          </a:p>
        </p:txBody>
      </p:sp>
    </p:spTree>
    <p:extLst>
      <p:ext uri="{BB962C8B-B14F-4D97-AF65-F5344CB8AC3E}">
        <p14:creationId xmlns:p14="http://schemas.microsoft.com/office/powerpoint/2010/main" val="40415255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5105400"/>
            <a:ext cx="9144000" cy="1015663"/>
          </a:xfrm>
          <a:prstGeom prst="rect">
            <a:avLst/>
          </a:prstGeom>
          <a:noFill/>
        </p:spPr>
        <p:txBody>
          <a:bodyPr wrap="square" rtlCol="0">
            <a:spAutoFit/>
          </a:bodyPr>
          <a:lstStyle/>
          <a:p>
            <a:pPr algn="ctr">
              <a:defRPr/>
            </a:pPr>
            <a:r>
              <a:rPr lang="ar-EG" sz="3000" b="1" baseline="0">
                <a:solidFill>
                  <a:schemeClr val="tx1"/>
                </a:solidFill>
                <a:latin typeface="+mn-lt"/>
                <a:ea typeface="+mn-ea"/>
                <a:cs typeface="+mn-cs"/>
              </a:rPr>
              <a:t>كيف سارت الأمور أثناء التفاوض</a:t>
            </a:r>
            <a:r>
              <a:rPr lang="en-US" sz="3000" b="1" baseline="0">
                <a:solidFill>
                  <a:schemeClr val="tx1"/>
                </a:solidFill>
                <a:latin typeface="+mn-lt"/>
                <a:ea typeface="+mn-ea"/>
                <a:cs typeface="+mn-cs"/>
              </a:rPr>
              <a:t> </a:t>
            </a:r>
          </a:p>
          <a:p>
            <a:pPr algn="ctr">
              <a:defRPr/>
            </a:pPr>
            <a:r>
              <a:rPr lang="ar-EG" sz="3000" b="1" baseline="0">
                <a:solidFill>
                  <a:schemeClr val="tx1"/>
                </a:solidFill>
                <a:latin typeface="+mn-lt"/>
                <a:ea typeface="+mn-ea"/>
                <a:cs typeface="+mn-cs"/>
              </a:rPr>
              <a:t>مع نظراء متعددين؟</a:t>
            </a:r>
          </a:p>
        </p:txBody>
      </p:sp>
      <p:pic>
        <p:nvPicPr>
          <p:cNvPr id="2" name="Picture 1">
            <a:extLst>
              <a:ext uri="{FF2B5EF4-FFF2-40B4-BE49-F238E27FC236}">
                <a16:creationId xmlns:a16="http://schemas.microsoft.com/office/drawing/2014/main" id="{243DBE12-7BC1-55E0-6F65-23FBEF78BD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1295400"/>
            <a:ext cx="7467600" cy="3733800"/>
          </a:xfrm>
          <a:prstGeom prst="rect">
            <a:avLst/>
          </a:prstGeom>
        </p:spPr>
      </p:pic>
      <p:sp>
        <p:nvSpPr>
          <p:cNvPr id="3" name="Title 1">
            <a:extLst>
              <a:ext uri="{FF2B5EF4-FFF2-40B4-BE49-F238E27FC236}">
                <a16:creationId xmlns:a16="http://schemas.microsoft.com/office/drawing/2014/main" id="{038A7820-C27C-4BCE-4CFD-C9FCCEC36867}"/>
              </a:ext>
            </a:extLst>
          </p:cNvPr>
          <p:cNvSpPr txBox="1">
            <a:spLocks/>
          </p:cNvSpPr>
          <p:nvPr/>
        </p:nvSpPr>
        <p:spPr>
          <a:xfrm>
            <a:off x="457200" y="0"/>
            <a:ext cx="8229600" cy="1143000"/>
          </a:xfrm>
          <a:prstGeom prst="rect">
            <a:avLst/>
          </a:prstGeom>
        </p:spPr>
        <p:txBody>
          <a:bodyPr>
            <a:normAutofit fontScale="90000" lnSpcReduction="20000"/>
          </a:bodyPr>
          <a:lstStyle>
            <a:lvl1pPr algn="ctr" defTabSz="914400" rtl="1" eaLnBrk="1" latinLnBrk="0" hangingPunct="1">
              <a:spcBef>
                <a:spcPct val="0"/>
              </a:spcBef>
              <a:buNone/>
              <a:defRPr sz="4400" kern="1200">
                <a:solidFill>
                  <a:schemeClr val="tx1"/>
                </a:solidFill>
                <a:latin typeface="+mj-lt"/>
                <a:ea typeface="+mj-ea"/>
                <a:cs typeface="+mj-cs"/>
              </a:defRPr>
            </a:lvl1pPr>
          </a:lstStyle>
          <a:p>
            <a:br>
              <a:rPr lang="ar-EG" b="1"/>
            </a:br>
            <a:r>
              <a:rPr lang="ar-EG" b="1"/>
              <a:t>استخلاص المعلومات من </a:t>
            </a:r>
            <a:r>
              <a:rPr lang="ar-EG" b="1" i="1"/>
              <a:t>الأمير</a:t>
            </a:r>
          </a:p>
        </p:txBody>
      </p:sp>
    </p:spTree>
    <p:extLst>
      <p:ext uri="{BB962C8B-B14F-4D97-AF65-F5344CB8AC3E}">
        <p14:creationId xmlns:p14="http://schemas.microsoft.com/office/powerpoint/2010/main" val="34114896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1600200"/>
            <a:ext cx="8382000" cy="4191000"/>
          </a:xfrm>
          <a:prstGeom prst="rect">
            <a:avLst/>
          </a:prstGeom>
        </p:spPr>
      </p:pic>
      <p:sp>
        <p:nvSpPr>
          <p:cNvPr id="3" name="Title 1"/>
          <p:cNvSpPr txBox="1">
            <a:spLocks/>
          </p:cNvSpPr>
          <p:nvPr/>
        </p:nvSpPr>
        <p:spPr>
          <a:xfrm>
            <a:off x="457200" y="457200"/>
            <a:ext cx="8229600" cy="1143000"/>
          </a:xfrm>
          <a:prstGeom prst="rect">
            <a:avLst/>
          </a:prstGeom>
        </p:spPr>
        <p:txBody>
          <a:bodyPr/>
          <a:lstStyle>
            <a:lvl1pPr algn="ctr" defTabSz="914400" rtl="1" eaLnBrk="1" latinLnBrk="0" hangingPunct="1">
              <a:spcBef>
                <a:spcPct val="0"/>
              </a:spcBef>
              <a:buNone/>
              <a:defRPr sz="4400" kern="1200">
                <a:solidFill>
                  <a:schemeClr val="tx1"/>
                </a:solidFill>
                <a:latin typeface="+mj-lt"/>
                <a:ea typeface="+mj-ea"/>
                <a:cs typeface="+mj-cs"/>
              </a:defRPr>
            </a:lvl1pPr>
          </a:lstStyle>
          <a:p>
            <a:r>
              <a:rPr lang="ar-EG" sz="3200" b="1"/>
              <a:t>زيادة هندسية في التعقيد</a:t>
            </a:r>
          </a:p>
        </p:txBody>
      </p:sp>
    </p:spTree>
    <p:extLst>
      <p:ext uri="{BB962C8B-B14F-4D97-AF65-F5344CB8AC3E}">
        <p14:creationId xmlns:p14="http://schemas.microsoft.com/office/powerpoint/2010/main" val="19534223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457200"/>
            <a:ext cx="8229600" cy="1143000"/>
          </a:xfrm>
          <a:prstGeom prst="rect">
            <a:avLst/>
          </a:prstGeom>
        </p:spPr>
        <p:txBody>
          <a:bodyPr/>
          <a:lstStyle>
            <a:lvl1pPr algn="ctr" defTabSz="914400" rtl="1" eaLnBrk="1" latinLnBrk="0" hangingPunct="1">
              <a:spcBef>
                <a:spcPct val="0"/>
              </a:spcBef>
              <a:buNone/>
              <a:defRPr sz="4400" kern="1200">
                <a:solidFill>
                  <a:schemeClr val="tx1"/>
                </a:solidFill>
                <a:latin typeface="+mj-lt"/>
                <a:ea typeface="+mj-ea"/>
                <a:cs typeface="+mj-cs"/>
              </a:defRPr>
            </a:lvl1pPr>
          </a:lstStyle>
          <a:p>
            <a:r>
              <a:rPr lang="ar-EG" sz="3200" b="1"/>
              <a:t>البدائل</a:t>
            </a:r>
          </a:p>
        </p:txBody>
      </p:sp>
    </p:spTree>
    <p:extLst>
      <p:ext uri="{BB962C8B-B14F-4D97-AF65-F5344CB8AC3E}">
        <p14:creationId xmlns:p14="http://schemas.microsoft.com/office/powerpoint/2010/main" val="19092244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ception personnalisé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TotalTime>
  <Words>9470</Words>
  <Application>Microsoft Office PowerPoint</Application>
  <PresentationFormat>On-screen Show (4:3)</PresentationFormat>
  <Paragraphs>917</Paragraphs>
  <Slides>34</Slides>
  <Notes>34</Notes>
  <HiddenSlides>3</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34</vt:i4>
      </vt:variant>
    </vt:vector>
  </HeadingPairs>
  <TitlesOfParts>
    <vt:vector size="46" baseType="lpstr">
      <vt:lpstr>ＭＳ Ｐゴシック</vt:lpstr>
      <vt:lpstr>-apple-system</vt:lpstr>
      <vt:lpstr>Arial</vt:lpstr>
      <vt:lpstr>Calibri</vt:lpstr>
      <vt:lpstr>Cambria</vt:lpstr>
      <vt:lpstr>MyriaMM_400 RG 600 NO</vt:lpstr>
      <vt:lpstr>Nexus Sans Pro</vt:lpstr>
      <vt:lpstr>Roboto</vt:lpstr>
      <vt:lpstr>Roboto Slab</vt:lpstr>
      <vt:lpstr>Times New Roman</vt:lpstr>
      <vt:lpstr>Office Theme</vt:lpstr>
      <vt:lpstr>Conception personnalisée</vt:lpstr>
      <vt:lpstr>الأمير</vt:lpstr>
      <vt:lpstr> المفاوضات متعددة الأطراف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الربح المتبادل في المواقف متعددة الأطراف؟</vt:lpstr>
      <vt:lpstr>الربح المتبادل في المواقف متعددة الأطراف؟</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تعظيم قيمة الصفقة الإجمالية</vt:lpstr>
      <vt:lpstr>PowerPoint Presentation</vt:lpstr>
      <vt:lpstr>PowerPoint Presentation</vt:lpstr>
      <vt:lpstr>PowerPoint Presentation</vt:lpstr>
      <vt:lpstr>إصدارات أفلام رسوم متحركة قديمة لأعمال تولكين </vt:lpstr>
      <vt:lpstr>PowerPoint Presentation</vt:lpstr>
      <vt:lpstr>PowerPoint Presentation</vt:lpstr>
      <vt:lpstr>PowerPoint Presentation</vt:lpstr>
      <vt:lpstr>يدعو إلى إصدار فيلم  الهوبيت التصويري، وهو فيلم قصير جدًا</vt:lpstr>
      <vt:lpstr>PowerPoint Presentation</vt:lpstr>
      <vt:lpstr>PowerPoint Presentation</vt:lpstr>
      <vt:lpstr>اقتباسات من مراجعات الهوبيت</vt:lpstr>
      <vt:lpstr>PowerPoint Presentation</vt:lpstr>
      <vt:lpstr>الدروس المستفادة</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Arm Exercise</dc:title>
  <dc:creator>Eric Uhlmann</dc:creator>
  <cp:lastModifiedBy>SHIKHOVA Larisa</cp:lastModifiedBy>
  <cp:revision>555</cp:revision>
  <dcterms:created xsi:type="dcterms:W3CDTF">2015-07-05T00:50:19Z</dcterms:created>
  <dcterms:modified xsi:type="dcterms:W3CDTF">2024-11-22T17:45:33Z</dcterms:modified>
</cp:coreProperties>
</file>