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86" r:id="rId3"/>
    <p:sldId id="738" r:id="rId4"/>
    <p:sldId id="754" r:id="rId5"/>
    <p:sldId id="273" r:id="rId6"/>
    <p:sldId id="788" r:id="rId7"/>
    <p:sldId id="777" r:id="rId8"/>
    <p:sldId id="358" r:id="rId9"/>
    <p:sldId id="786" r:id="rId10"/>
    <p:sldId id="787" r:id="rId11"/>
    <p:sldId id="731" r:id="rId12"/>
    <p:sldId id="710" r:id="rId13"/>
    <p:sldId id="711" r:id="rId14"/>
    <p:sldId id="758" r:id="rId15"/>
    <p:sldId id="757" r:id="rId16"/>
    <p:sldId id="732" r:id="rId17"/>
    <p:sldId id="755" r:id="rId18"/>
    <p:sldId id="727" r:id="rId19"/>
    <p:sldId id="733" r:id="rId20"/>
    <p:sldId id="734" r:id="rId21"/>
    <p:sldId id="735" r:id="rId22"/>
    <p:sldId id="717" r:id="rId23"/>
    <p:sldId id="713" r:id="rId24"/>
    <p:sldId id="719" r:id="rId25"/>
    <p:sldId id="718" r:id="rId26"/>
    <p:sldId id="780" r:id="rId27"/>
    <p:sldId id="781" r:id="rId28"/>
    <p:sldId id="739" r:id="rId29"/>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8070F-BD2E-4376-9958-C85E59063E92}" v="1" dt="2024-06-10T08:23:57.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45" autoAdjust="0"/>
    <p:restoredTop sz="83639" autoAdjust="0"/>
  </p:normalViewPr>
  <p:slideViewPr>
    <p:cSldViewPr>
      <p:cViewPr varScale="1">
        <p:scale>
          <a:sx n="65" d="100"/>
          <a:sy n="65" d="100"/>
        </p:scale>
        <p:origin x="1354" y="5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AE78070F-BD2E-4376-9958-C85E59063E92}"/>
    <pc:docChg chg="addSld delSld modSld sldOrd">
      <pc:chgData name="LESCALLIER TRAQUET Emilie" userId="ab01feba-5c92-4a33-8ccf-08c553084b8f" providerId="ADAL" clId="{AE78070F-BD2E-4376-9958-C85E59063E92}" dt="2024-06-10T08:24:54.634" v="74" actId="108"/>
      <pc:docMkLst>
        <pc:docMk/>
      </pc:docMkLst>
      <pc:sldChg chg="modSp add mod">
        <pc:chgData name="LESCALLIER TRAQUET Emilie" userId="ab01feba-5c92-4a33-8ccf-08c553084b8f" providerId="ADAL" clId="{AE78070F-BD2E-4376-9958-C85E59063E92}" dt="2024-06-10T08:24:54.634" v="74" actId="108"/>
        <pc:sldMkLst>
          <pc:docMk/>
          <pc:sldMk cId="1409809371" sldId="386"/>
        </pc:sldMkLst>
        <pc:spChg chg="mod">
          <ac:chgData name="LESCALLIER TRAQUET Emilie" userId="ab01feba-5c92-4a33-8ccf-08c553084b8f" providerId="ADAL" clId="{AE78070F-BD2E-4376-9958-C85E59063E92}" dt="2024-06-10T08:24:07.895" v="36" actId="20577"/>
          <ac:spMkLst>
            <pc:docMk/>
            <pc:sldMk cId="1409809371" sldId="386"/>
            <ac:spMk id="5" creationId="{95B59985-71BB-39B0-A25D-A79F4455D554}"/>
          </ac:spMkLst>
        </pc:spChg>
        <pc:spChg chg="mod">
          <ac:chgData name="LESCALLIER TRAQUET Emilie" userId="ab01feba-5c92-4a33-8ccf-08c553084b8f" providerId="ADAL" clId="{AE78070F-BD2E-4376-9958-C85E59063E92}" dt="2024-06-10T08:24:54.634" v="74" actId="108"/>
          <ac:spMkLst>
            <pc:docMk/>
            <pc:sldMk cId="1409809371" sldId="386"/>
            <ac:spMk id="7" creationId="{A8F4ADC1-E06A-AFED-D132-7A0D134CB25A}"/>
          </ac:spMkLst>
        </pc:spChg>
      </pc:sldChg>
      <pc:sldChg chg="new del ord">
        <pc:chgData name="LESCALLIER TRAQUET Emilie" userId="ab01feba-5c92-4a33-8ccf-08c553084b8f" providerId="ADAL" clId="{AE78070F-BD2E-4376-9958-C85E59063E92}" dt="2024-06-10T08:23:59.185" v="4" actId="47"/>
        <pc:sldMkLst>
          <pc:docMk/>
          <pc:sldMk cId="2419261062" sldId="7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3.Job_Negotiations\M3_Results_Template_Job_Negotiation_9_12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ar-EG" sz="2000" b="1">
                <a:latin typeface="Georgia" panose="02040502050405020303" pitchFamily="18" charset="0"/>
              </a:rPr>
              <a:t>حالة التفاوض على الوظيفة</a:t>
            </a:r>
          </a:p>
        </c:rich>
      </c:tx>
      <c:layout>
        <c:manualLayout>
          <c:xMode val="edge"/>
          <c:yMode val="edge"/>
          <c:x val="0.38970424212236321"/>
          <c:y val="2.599244129337868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fr-FR"/>
        </a:p>
      </c:txPr>
    </c:title>
    <c:autoTitleDeleted val="0"/>
    <c:plotArea>
      <c:layout>
        <c:manualLayout>
          <c:layoutTarget val="inner"/>
          <c:xMode val="edge"/>
          <c:yMode val="edge"/>
          <c:x val="3.4052270279654094E-2"/>
          <c:y val="0.13613806022633415"/>
          <c:w val="0.96463056454761331"/>
          <c:h val="0.8056792906432293"/>
        </c:manualLayout>
      </c:layout>
      <c:barChart>
        <c:barDir val="col"/>
        <c:grouping val="stacked"/>
        <c:varyColors val="0"/>
        <c:ser>
          <c:idx val="0"/>
          <c:order val="0"/>
          <c:tx>
            <c:strRef>
              <c:f>Graph!$C$4</c:f>
              <c:strCache>
                <c:ptCount val="1"/>
                <c:pt idx="0">
                  <c:v>مسؤول التوظيف</c:v>
                </c:pt>
              </c:strCache>
            </c:strRef>
          </c:tx>
          <c:spPr>
            <a:solidFill>
              <a:schemeClr val="accent3">
                <a:lumMod val="75000"/>
              </a:schemeClr>
            </a:solidFill>
            <a:ln>
              <a:noFill/>
            </a:ln>
            <a:effectLst/>
          </c:spPr>
          <c:invertIfNegative val="0"/>
          <c:val>
            <c:numRef>
              <c:f>Graph!$C$5:$C$19</c:f>
              <c:numCache>
                <c:formatCode>General</c:formatCode>
                <c:ptCount val="15"/>
                <c:pt idx="0">
                  <c:v>7390</c:v>
                </c:pt>
                <c:pt idx="1">
                  <c:v>5390</c:v>
                </c:pt>
                <c:pt idx="2">
                  <c:v>4950</c:v>
                </c:pt>
                <c:pt idx="3">
                  <c:v>6570</c:v>
                </c:pt>
                <c:pt idx="4">
                  <c:v>8040</c:v>
                </c:pt>
                <c:pt idx="5">
                  <c:v>7580</c:v>
                </c:pt>
                <c:pt idx="6">
                  <c:v>5860</c:v>
                </c:pt>
                <c:pt idx="7">
                  <c:v>5050</c:v>
                </c:pt>
                <c:pt idx="8">
                  <c:v>5170</c:v>
                </c:pt>
                <c:pt idx="9">
                  <c:v>5930</c:v>
                </c:pt>
                <c:pt idx="10">
                  <c:v>7240</c:v>
                </c:pt>
                <c:pt idx="11">
                  <c:v>8100</c:v>
                </c:pt>
                <c:pt idx="12">
                  <c:v>8940</c:v>
                </c:pt>
                <c:pt idx="13">
                  <c:v>6170</c:v>
                </c:pt>
                <c:pt idx="14">
                  <c:v>6470</c:v>
                </c:pt>
              </c:numCache>
            </c:numRef>
          </c:val>
          <c:extLst>
            <c:ext xmlns:c16="http://schemas.microsoft.com/office/drawing/2014/chart" uri="{C3380CC4-5D6E-409C-BE32-E72D297353CC}">
              <c16:uniqueId val="{00000000-C1BB-4F17-A2C1-B2D490A87D69}"/>
            </c:ext>
          </c:extLst>
        </c:ser>
        <c:ser>
          <c:idx val="1"/>
          <c:order val="1"/>
          <c:tx>
            <c:strRef>
              <c:f>Graph!$D$4</c:f>
              <c:strCache>
                <c:ptCount val="1"/>
                <c:pt idx="0">
                  <c:v>المرشح</c:v>
                </c:pt>
              </c:strCache>
            </c:strRef>
          </c:tx>
          <c:spPr>
            <a:solidFill>
              <a:schemeClr val="accent4">
                <a:lumMod val="60000"/>
                <a:lumOff val="40000"/>
              </a:schemeClr>
            </a:solidFill>
            <a:ln>
              <a:noFill/>
            </a:ln>
            <a:effectLst/>
          </c:spPr>
          <c:invertIfNegative val="0"/>
          <c:val>
            <c:numRef>
              <c:f>Graph!$D$5:$D$19</c:f>
              <c:numCache>
                <c:formatCode>General</c:formatCode>
                <c:ptCount val="15"/>
                <c:pt idx="0">
                  <c:v>6900</c:v>
                </c:pt>
                <c:pt idx="1">
                  <c:v>8240</c:v>
                </c:pt>
                <c:pt idx="2">
                  <c:v>8170</c:v>
                </c:pt>
                <c:pt idx="3">
                  <c:v>7430</c:v>
                </c:pt>
                <c:pt idx="4">
                  <c:v>5800</c:v>
                </c:pt>
                <c:pt idx="5">
                  <c:v>5800</c:v>
                </c:pt>
                <c:pt idx="6">
                  <c:v>8200</c:v>
                </c:pt>
                <c:pt idx="7">
                  <c:v>8610</c:v>
                </c:pt>
                <c:pt idx="8">
                  <c:v>8610</c:v>
                </c:pt>
                <c:pt idx="9">
                  <c:v>7720</c:v>
                </c:pt>
                <c:pt idx="10">
                  <c:v>6650</c:v>
                </c:pt>
                <c:pt idx="11">
                  <c:v>5710</c:v>
                </c:pt>
                <c:pt idx="12">
                  <c:v>4540</c:v>
                </c:pt>
                <c:pt idx="13">
                  <c:v>6750</c:v>
                </c:pt>
                <c:pt idx="14">
                  <c:v>7670</c:v>
                </c:pt>
              </c:numCache>
            </c:numRef>
          </c:val>
          <c:extLst>
            <c:ext xmlns:c16="http://schemas.microsoft.com/office/drawing/2014/chart" uri="{C3380CC4-5D6E-409C-BE32-E72D297353CC}">
              <c16:uniqueId val="{00000001-C1BB-4F17-A2C1-B2D490A87D69}"/>
            </c:ext>
          </c:extLst>
        </c:ser>
        <c:dLbls>
          <c:showLegendKey val="0"/>
          <c:showVal val="0"/>
          <c:showCatName val="0"/>
          <c:showSerName val="0"/>
          <c:showPercent val="0"/>
          <c:showBubbleSize val="0"/>
        </c:dLbls>
        <c:gapWidth val="150"/>
        <c:overlap val="100"/>
        <c:axId val="251280384"/>
        <c:axId val="251286272"/>
      </c:barChart>
      <c:catAx>
        <c:axId val="25128038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1286272"/>
        <c:crosses val="autoZero"/>
        <c:auto val="1"/>
        <c:lblAlgn val="ctr"/>
        <c:lblOffset val="100"/>
        <c:noMultiLvlLbl val="0"/>
      </c:catAx>
      <c:valAx>
        <c:axId val="25128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1280384"/>
        <c:crosses val="autoZero"/>
        <c:crossBetween val="between"/>
      </c:valAx>
      <c:spPr>
        <a:noFill/>
        <a:ln>
          <a:noFill/>
        </a:ln>
        <a:effectLst/>
      </c:spPr>
    </c:plotArea>
    <c:legend>
      <c:legendPos val="b"/>
      <c:layout>
        <c:manualLayout>
          <c:xMode val="edge"/>
          <c:yMode val="edge"/>
          <c:x val="0.83490776966622759"/>
          <c:y val="3.2227152242838446E-2"/>
          <c:w val="0.15453973114097483"/>
          <c:h val="5.025673384776382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Georgia" panose="02040502050405020303" pitchFamily="18"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AE4B0-1F03-43C9-B1CF-9D8238C9ADFC}"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A2A11-B17B-4366-B3B3-97CD4BB13726}" type="slidenum">
              <a:rPr lang="en-US" smtClean="0"/>
              <a:t>‹#›</a:t>
            </a:fld>
            <a:endParaRPr lang="en-US"/>
          </a:p>
        </p:txBody>
      </p:sp>
    </p:spTree>
    <p:extLst>
      <p:ext uri="{BB962C8B-B14F-4D97-AF65-F5344CB8AC3E}">
        <p14:creationId xmlns:p14="http://schemas.microsoft.com/office/powerpoint/2010/main" val="1299388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ar-EG" b="0" i="0" baseline="0" dirty="0">
                <a:latin typeface="Rockwell" pitchFamily="18" charset="0"/>
                <a:ea typeface="ＭＳ Ｐゴシック" charset="0"/>
                <a:cs typeface="ＭＳ Ｐゴシック" charset="0"/>
              </a:rPr>
              <a:t>فيما يلي مكاسب النقاط التي يحصل عليها المرشح ومسؤول التوظيف.</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وكما ترى، فهي متطابقة فيما يتعلق بحجم الفريق.</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فالمرشح يريد أن يكون قائدًا، ومسؤول التوظيف يحتاج إلى شخص يمكنه الإشراف على عدد أكبر من الأشخاص.</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إنها تفضيل مشترك.</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من أدرك هذا الأمر؟</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[يرفع المُحاضر يده، ويرفع بعض الطلاب أيديهم أيضًا].</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مَن لم يدرك ذلك؟</a:t>
            </a:r>
            <a:r>
              <a:rPr lang="en-US" b="0" i="0" baseline="0" dirty="0">
                <a:latin typeface="Rockwell" pitchFamily="18" charset="0"/>
                <a:ea typeface="ＭＳ Ｐゴシック" charset="0"/>
                <a:cs typeface="ＭＳ Ｐゴシック" charset="0"/>
              </a:rPr>
              <a:t> </a:t>
            </a:r>
            <a:r>
              <a:rPr lang="ar-EG" b="0" i="0" baseline="0" dirty="0">
                <a:latin typeface="Rockwell" pitchFamily="18" charset="0"/>
                <a:ea typeface="ＭＳ Ｐゴシック" charset="0"/>
                <a:cs typeface="ＭＳ Ｐゴシック" charset="0"/>
              </a:rPr>
              <a:t>[يرفع المُحاضر يده، ويرفع بعض الطلاب أيديهم أيضًا].</a:t>
            </a:r>
            <a:r>
              <a:rPr lang="en-US" b="0" i="0" baseline="0" dirty="0">
                <a:latin typeface="Rockwell" pitchFamily="18"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10</a:t>
            </a:fld>
            <a:endParaRPr lang="en-US"/>
          </a:p>
        </p:txBody>
      </p:sp>
    </p:spTree>
    <p:extLst>
      <p:ext uri="{BB962C8B-B14F-4D97-AF65-F5344CB8AC3E}">
        <p14:creationId xmlns:p14="http://schemas.microsoft.com/office/powerpoint/2010/main" val="308013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بسبب</a:t>
            </a:r>
            <a:r>
              <a:rPr lang="ar-EG" i="0" baseline="0" dirty="0"/>
              <a:t> الميل</a:t>
            </a:r>
            <a:r>
              <a:rPr lang="ar-EG" b="0" i="0" baseline="0" dirty="0"/>
              <a:t> إلى افتراض أننا نريد أشياء مختلفة، قد يكون من الصعب </a:t>
            </a:r>
            <a:r>
              <a:rPr lang="ar-EG" sz="1200" b="0" i="0" dirty="0"/>
              <a:t>تحديد التفضيلات المشتركة في المفاوضات.</a:t>
            </a:r>
            <a:r>
              <a:rPr lang="en-US" sz="1200" b="0" i="0" dirty="0"/>
              <a:t> </a:t>
            </a:r>
            <a:r>
              <a:rPr lang="ar-EG" sz="1200" i="0" dirty="0">
                <a:solidFill>
                  <a:schemeClr val="tx1"/>
                </a:solidFill>
                <a:latin typeface="+mn-lt"/>
                <a:ea typeface="+mn-ea"/>
                <a:cs typeface="Times New Roman" pitchFamily="18" charset="0"/>
              </a:rPr>
              <a:t>في 50% من الحالات، يفشل المفاوضون في تحديد التفضيلات المشتركة،</a:t>
            </a:r>
            <a:r>
              <a:rPr lang="ar-EG" sz="1200" i="0" baseline="0" dirty="0">
                <a:solidFill>
                  <a:schemeClr val="tx1"/>
                </a:solidFill>
                <a:latin typeface="+mn-lt"/>
                <a:ea typeface="+mn-ea"/>
                <a:cs typeface="Times New Roman" pitchFamily="18" charset="0"/>
              </a:rPr>
              <a:t> الأشياء التي يريدونها وتكون متطابقة مع ما يريده الطرف الآخر.</a:t>
            </a:r>
            <a:r>
              <a:rPr lang="en-US" sz="1200" i="0" baseline="0" dirty="0">
                <a:solidFill>
                  <a:schemeClr val="tx1"/>
                </a:solidFill>
                <a:latin typeface="+mn-lt"/>
                <a:ea typeface="+mn-ea"/>
                <a:cs typeface="Times New Roman" pitchFamily="18" charset="0"/>
              </a:rPr>
              <a:t> </a:t>
            </a:r>
            <a:r>
              <a:rPr lang="ar-EG" sz="1200" i="0" baseline="0" dirty="0">
                <a:solidFill>
                  <a:schemeClr val="tx1"/>
                </a:solidFill>
                <a:latin typeface="+mn-lt"/>
                <a:ea typeface="+mn-ea"/>
                <a:cs typeface="Times New Roman" pitchFamily="18" charset="0"/>
              </a:rPr>
              <a:t>في إحدى الدراسات، </a:t>
            </a:r>
            <a:r>
              <a:rPr lang="ar-EG" sz="1100" i="0" dirty="0">
                <a:solidFill>
                  <a:schemeClr val="tx1"/>
                </a:solidFill>
                <a:latin typeface="+mn-lt"/>
                <a:ea typeface="+mn-ea"/>
                <a:cs typeface="Times New Roman" pitchFamily="18" charset="0"/>
              </a:rPr>
              <a:t>فشل المفاوضون الذين حصلوا على نفس التفضيلات بالضبط في الوصول إلى الاتفاق المثالي بنسبة 39% من الحالات!</a:t>
            </a:r>
            <a:r>
              <a:rPr lang="ar-EG" sz="1100" i="0" baseline="0" dirty="0">
                <a:solidFill>
                  <a:schemeClr val="tx1"/>
                </a:solidFill>
                <a:latin typeface="+mn-lt"/>
                <a:ea typeface="+mn-ea"/>
                <a:cs typeface="Times New Roman" pitchFamily="18" charset="0"/>
              </a:rPr>
              <a:t> لقد أرادوا نفس الشيء بالضبط في كل قضية ولكن انتهى بهم الأمر إلى التوصل إلى اتفاقيات لا ترقى إلى المستوى الأمثل، لأنهم جاؤوا بافتراض أن عليهم أن يريدوا أشياء مختلفة ويجب أن تكون معركة. </a:t>
            </a:r>
          </a:p>
          <a:p>
            <a:endParaRPr lang="en-US" i="0" dirty="0"/>
          </a:p>
          <a:p>
            <a:r>
              <a:rPr lang="ar-EG" i="0" dirty="0"/>
              <a:t>المراجع</a:t>
            </a:r>
          </a:p>
          <a:p>
            <a:endParaRPr lang="en-US" i="0" dirty="0"/>
          </a:p>
          <a:p>
            <a:r>
              <a:rPr lang="en-US" sz="1200" i="0" dirty="0">
                <a:solidFill>
                  <a:schemeClr val="tx1"/>
                </a:solidFill>
                <a:latin typeface="+mn-lt"/>
                <a:ea typeface="+mn-ea"/>
                <a:cs typeface="Times New Roman" pitchFamily="18" charset="0"/>
              </a:rPr>
              <a:t>Thompson, L.</a:t>
            </a:r>
            <a:r>
              <a:rPr lang="en-US" sz="1200" i="0" baseline="0" dirty="0">
                <a:solidFill>
                  <a:schemeClr val="tx1"/>
                </a:solidFill>
                <a:latin typeface="+mn-lt"/>
                <a:ea typeface="+mn-ea"/>
                <a:cs typeface="Times New Roman" pitchFamily="18" charset="0"/>
              </a:rPr>
              <a:t> (</a:t>
            </a:r>
            <a:r>
              <a:rPr lang="ar-EG" i="0" dirty="0"/>
              <a:t>2001).</a:t>
            </a:r>
            <a:r>
              <a:rPr lang="en-US" i="0" dirty="0"/>
              <a:t> The Mind and Heart of the Negotiator (2nd Edition). Upper Saddle River, NJ: Prentice Hall, 2nd edition</a:t>
            </a:r>
          </a:p>
          <a:p>
            <a:endParaRPr lang="en-US" i="0" dirty="0"/>
          </a:p>
          <a:p>
            <a:r>
              <a:rPr lang="en-US" sz="1200" i="0" dirty="0">
                <a:solidFill>
                  <a:schemeClr val="tx1"/>
                </a:solidFill>
                <a:latin typeface="+mn-lt"/>
                <a:ea typeface="+mn-ea"/>
                <a:cs typeface="Times New Roman" pitchFamily="18" charset="0"/>
              </a:rPr>
              <a:t>Thompson, L., and </a:t>
            </a:r>
            <a:r>
              <a:rPr lang="en-US" sz="1200" i="0" dirty="0" err="1">
                <a:solidFill>
                  <a:schemeClr val="tx1"/>
                </a:solidFill>
                <a:latin typeface="+mn-lt"/>
                <a:ea typeface="+mn-ea"/>
                <a:cs typeface="Times New Roman" pitchFamily="18" charset="0"/>
              </a:rPr>
              <a:t>Hrebec</a:t>
            </a:r>
            <a:r>
              <a:rPr lang="en-US" sz="1200" i="0" dirty="0">
                <a:solidFill>
                  <a:schemeClr val="tx1"/>
                </a:solidFill>
                <a:latin typeface="+mn-lt"/>
                <a:ea typeface="+mn-ea"/>
                <a:cs typeface="Times New Roman" pitchFamily="18" charset="0"/>
              </a:rPr>
              <a:t>, D. “Lose-Lose Agreements in Interdependent Decision Making.” Psychological Bulletin, 1996, 120, 396–409. </a:t>
            </a:r>
          </a:p>
          <a:p>
            <a:endParaRPr lang="en-US" sz="1200" i="0" kern="1200" dirty="0">
              <a:solidFill>
                <a:schemeClr val="tx1"/>
              </a:solidFill>
              <a:latin typeface="+mn-lt"/>
              <a:ea typeface="+mn-ea"/>
              <a:cs typeface="Times New Roman" pitchFamily="18" charset="0"/>
            </a:endParaRPr>
          </a:p>
          <a:p>
            <a:endParaRPr lang="en-US" sz="1200" i="0" kern="1200" dirty="0">
              <a:solidFill>
                <a:schemeClr val="tx1"/>
              </a:solidFill>
              <a:latin typeface="+mn-lt"/>
              <a:ea typeface="+mn-ea"/>
              <a:cs typeface="Times New Roman" pitchFamily="18" charset="0"/>
            </a:endParaRPr>
          </a:p>
          <a:p>
            <a:endParaRPr lang="en-US" i="0" dirty="0"/>
          </a:p>
        </p:txBody>
      </p:sp>
      <p:sp>
        <p:nvSpPr>
          <p:cNvPr id="4" name="Slide Number Placeholder 3"/>
          <p:cNvSpPr>
            <a:spLocks noGrp="1"/>
          </p:cNvSpPr>
          <p:nvPr>
            <p:ph type="sldNum" sz="quarter" idx="10"/>
          </p:nvPr>
        </p:nvSpPr>
        <p:spPr/>
        <p:txBody>
          <a:bodyPr/>
          <a:lstStyle/>
          <a:p>
            <a:fld id="{83AA2A11-B17B-4366-B3B3-97CD4BB13726}" type="slidenum">
              <a:rPr lang="en-US" smtClean="0"/>
              <a:t>11</a:t>
            </a:fld>
            <a:endParaRPr lang="en-US"/>
          </a:p>
        </p:txBody>
      </p:sp>
    </p:spTree>
    <p:extLst>
      <p:ext uri="{BB962C8B-B14F-4D97-AF65-F5344CB8AC3E}">
        <p14:creationId xmlns:p14="http://schemas.microsoft.com/office/powerpoint/2010/main" val="224048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تحدث</a:t>
            </a:r>
            <a:r>
              <a:rPr lang="ar-EG" i="0" baseline="0" dirty="0"/>
              <a:t> إحدى تكتيكات الخداع في المفاوضات عندما </a:t>
            </a:r>
            <a:r>
              <a:rPr lang="ar-EG" sz="1200" i="0" dirty="0"/>
              <a:t>يتظاهر الطرف الآخر</a:t>
            </a:r>
            <a:r>
              <a:rPr lang="en-US" sz="1200" i="0" baseline="0" dirty="0"/>
              <a:t> </a:t>
            </a:r>
            <a:r>
              <a:rPr lang="ar-EG" sz="1200" i="0" dirty="0"/>
              <a:t>بأنه يريد خيارًا؛ لا يريدونه حقًا</a:t>
            </a:r>
            <a:r>
              <a:rPr lang="ar-EG" sz="1200" i="0" u="none" dirty="0"/>
              <a:t>،</a:t>
            </a:r>
            <a:r>
              <a:rPr lang="en-US" sz="1200" i="0" u="none" baseline="0" dirty="0"/>
              <a:t> </a:t>
            </a:r>
            <a:r>
              <a:rPr lang="ar-EG" sz="1200" i="0" dirty="0"/>
              <a:t>ثم يقايضه مقابل شيء ذي قيمة لكليكما.</a:t>
            </a:r>
            <a:r>
              <a:rPr lang="en-US" sz="1200" i="0" baseline="0" dirty="0"/>
              <a:t> </a:t>
            </a:r>
            <a:r>
              <a:rPr lang="ar-EG" sz="1200" i="0" dirty="0">
                <a:solidFill>
                  <a:srgbClr val="FF0000"/>
                </a:solidFill>
              </a:rPr>
              <a:t>هل حدث هذا في أي من مفاوضاتكم؟ [يضحك الفصل</a:t>
            </a:r>
            <a:r>
              <a:rPr lang="ar-EG" sz="1200" i="0" baseline="0" dirty="0">
                <a:solidFill>
                  <a:srgbClr val="FF0000"/>
                </a:solidFill>
              </a:rPr>
              <a:t> بينما يرفع بعض الطلاب أيديهم.</a:t>
            </a:r>
            <a:r>
              <a:rPr lang="en-US" sz="1200" i="0" baseline="0" dirty="0">
                <a:solidFill>
                  <a:srgbClr val="FF0000"/>
                </a:solidFill>
              </a:rPr>
              <a:t> </a:t>
            </a:r>
            <a:r>
              <a:rPr lang="ar-EG" sz="1200" i="0" dirty="0">
                <a:solidFill>
                  <a:srgbClr val="FF0000"/>
                </a:solidFill>
              </a:rPr>
              <a:t>يناقش الطلاب</a:t>
            </a:r>
            <a:r>
              <a:rPr lang="ar-EG" sz="1200" i="0" baseline="0" dirty="0">
                <a:solidFill>
                  <a:srgbClr val="FF0000"/>
                </a:solidFill>
              </a:rPr>
              <a:t> المعنيون كيف استخدموا هم أو أحد شركائهم حجم الفريق بشكل إستراتيجي، كطعم، متظاهرين بالرغبة في فريق صغير للحصول على تنازلات بشأن قضية أخرى]. قد ينجح هذا الأمر، ولكن ماذا سيحدث إذا أدرك موظفك أو رئيسك الجديد بعد ذلك أنك خدعته؟</a:t>
            </a:r>
          </a:p>
          <a:p>
            <a:endParaRPr lang="en-US" i="0" dirty="0"/>
          </a:p>
          <a:p>
            <a:r>
              <a:rPr lang="ar-EG" i="0" dirty="0"/>
              <a:t>مصدر</a:t>
            </a:r>
            <a:r>
              <a:rPr lang="ar-EG" i="0" baseline="0" dirty="0"/>
              <a:t> الصورة:</a:t>
            </a:r>
          </a:p>
          <a:p>
            <a:r>
              <a:rPr lang="en-US" i="0" dirty="0"/>
              <a:t>https://pixabay.com/static/uploads/photo/2012/04/12/22/12/duck-decoy-30864_960_720.png</a:t>
            </a:r>
          </a:p>
        </p:txBody>
      </p:sp>
      <p:sp>
        <p:nvSpPr>
          <p:cNvPr id="4" name="Slide Number Placeholder 3"/>
          <p:cNvSpPr>
            <a:spLocks noGrp="1"/>
          </p:cNvSpPr>
          <p:nvPr>
            <p:ph type="sldNum" sz="quarter" idx="10"/>
          </p:nvPr>
        </p:nvSpPr>
        <p:spPr/>
        <p:txBody>
          <a:bodyPr/>
          <a:lstStyle/>
          <a:p>
            <a:fld id="{83AA2A11-B17B-4366-B3B3-97CD4BB13726}" type="slidenum">
              <a:rPr lang="en-US" smtClean="0"/>
              <a:t>12</a:t>
            </a:fld>
            <a:endParaRPr lang="en-US"/>
          </a:p>
        </p:txBody>
      </p:sp>
    </p:spTree>
    <p:extLst>
      <p:ext uri="{BB962C8B-B14F-4D97-AF65-F5344CB8AC3E}">
        <p14:creationId xmlns:p14="http://schemas.microsoft.com/office/powerpoint/2010/main" val="203789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i="0" dirty="0"/>
              <a:t>تحدث التفضيلات المتضاربة عندما يكون لدى النظراء تفضيلات متعارضة بشكل مباشر - فهم يريدون العكس، بنفس الدرجة.</a:t>
            </a:r>
            <a:r>
              <a:rPr lang="en-US" sz="2400" i="0" baseline="0" dirty="0"/>
              <a:t> </a:t>
            </a:r>
            <a:r>
              <a:rPr lang="ar-EG" sz="2400" i="0" dirty="0">
                <a:solidFill>
                  <a:srgbClr val="FF0000"/>
                </a:solidFill>
              </a:rPr>
              <a:t>ما التفضيلات المتضاربة؟ [يجيب الطلاب].</a:t>
            </a:r>
          </a:p>
          <a:p>
            <a:endParaRPr lang="en-US" i="0" dirty="0"/>
          </a:p>
        </p:txBody>
      </p:sp>
      <p:sp>
        <p:nvSpPr>
          <p:cNvPr id="4" name="Slide Number Placeholder 3"/>
          <p:cNvSpPr>
            <a:spLocks noGrp="1"/>
          </p:cNvSpPr>
          <p:nvPr>
            <p:ph type="sldNum" sz="quarter" idx="10"/>
          </p:nvPr>
        </p:nvSpPr>
        <p:spPr/>
        <p:txBody>
          <a:bodyPr/>
          <a:lstStyle/>
          <a:p>
            <a:fld id="{83AA2A11-B17B-4366-B3B3-97CD4BB13726}" type="slidenum">
              <a:rPr lang="en-US" smtClean="0"/>
              <a:t>13</a:t>
            </a:fld>
            <a:endParaRPr lang="en-US"/>
          </a:p>
        </p:txBody>
      </p:sp>
    </p:spTree>
    <p:extLst>
      <p:ext uri="{BB962C8B-B14F-4D97-AF65-F5344CB8AC3E}">
        <p14:creationId xmlns:p14="http://schemas.microsoft.com/office/powerpoint/2010/main" val="355206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كان كل من الراتب الأساسي والمكافأة، وموقع المكتب، وتاريخ البدء يمثلون التفضيلات المتضاربة.</a:t>
            </a:r>
            <a:r>
              <a:rPr lang="en-US" sz="1200"/>
              <a:t> </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14</a:t>
            </a:fld>
            <a:endParaRPr lang="en-US"/>
          </a:p>
        </p:txBody>
      </p:sp>
    </p:spTree>
    <p:extLst>
      <p:ext uri="{BB962C8B-B14F-4D97-AF65-F5344CB8AC3E}">
        <p14:creationId xmlns:p14="http://schemas.microsoft.com/office/powerpoint/2010/main" val="294955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ar-EG">
                <a:latin typeface="Arial" pitchFamily="34" charset="0"/>
              </a:rPr>
              <a:t>فيما</a:t>
            </a:r>
            <a:r>
              <a:rPr lang="ar-EG" baseline="0">
                <a:latin typeface="Arial" pitchFamily="34" charset="0"/>
              </a:rPr>
              <a:t> يلي مكاسب النقاط مقابل </a:t>
            </a:r>
            <a:r>
              <a:rPr lang="ar-EG" sz="1200"/>
              <a:t>الراتب الأساسي والمكافأة. إن نظراءنا الذين لديهم تفضيلات متعارضة بشكل مباشر يريدون الشيء المعاكس، ويريدونه</a:t>
            </a:r>
            <a:r>
              <a:rPr lang="ar-EG" sz="1200" baseline="0"/>
              <a:t> بنفس الدرجة.</a:t>
            </a:r>
            <a:r>
              <a:rPr lang="en-US" sz="1200" baseline="0"/>
              <a:t> </a:t>
            </a:r>
          </a:p>
        </p:txBody>
      </p:sp>
      <p:sp>
        <p:nvSpPr>
          <p:cNvPr id="4" name="Slide Number Placeholder 3"/>
          <p:cNvSpPr>
            <a:spLocks noGrp="1"/>
          </p:cNvSpPr>
          <p:nvPr>
            <p:ph type="sldNum" sz="quarter" idx="10"/>
          </p:nvPr>
        </p:nvSpPr>
        <p:spPr/>
        <p:txBody>
          <a:bodyPr/>
          <a:lstStyle/>
          <a:p>
            <a:fld id="{108FE07D-94A4-4722-85A6-6857444209F6}" type="slidenum">
              <a:rPr lang="en-US" smtClean="0"/>
              <a:t>15</a:t>
            </a:fld>
            <a:endParaRPr lang="en-US"/>
          </a:p>
        </p:txBody>
      </p:sp>
    </p:spTree>
    <p:extLst>
      <p:ext uri="{BB962C8B-B14F-4D97-AF65-F5344CB8AC3E}">
        <p14:creationId xmlns:p14="http://schemas.microsoft.com/office/powerpoint/2010/main" val="44608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النوع الثالث</a:t>
            </a:r>
            <a:r>
              <a:rPr lang="ar-EG" i="0" baseline="0" dirty="0"/>
              <a:t> من التفضيلات هو </a:t>
            </a:r>
            <a:r>
              <a:rPr lang="ar-EG" sz="2400" i="0" dirty="0"/>
              <a:t>التفضيلات المختلفة. يفضل النظراء</a:t>
            </a:r>
            <a:r>
              <a:rPr lang="ar-EG" sz="2400" i="0" baseline="0" dirty="0"/>
              <a:t> خيارات مختلفة، ولكن </a:t>
            </a:r>
            <a:r>
              <a:rPr lang="ar-EG" sz="2400" i="0" dirty="0"/>
              <a:t>بدرجات مختلفة. إنها</a:t>
            </a:r>
            <a:r>
              <a:rPr lang="ar-EG" sz="2400" i="0" baseline="0" dirty="0"/>
              <a:t> فرصة</a:t>
            </a:r>
            <a:r>
              <a:rPr lang="ar-EG" sz="2400" i="0" dirty="0"/>
              <a:t> للتوصل إلى حلول وسط وزيادة الغنيمة</a:t>
            </a:r>
            <a:r>
              <a:rPr lang="ar-EG" sz="2400" i="0" baseline="0" dirty="0"/>
              <a:t>. أعطيك ما تريده بشدة وأتخلى عما أريده بدرجة أقل. </a:t>
            </a:r>
            <a:r>
              <a:rPr lang="ar-EG" sz="2400" i="0" dirty="0">
                <a:solidFill>
                  <a:srgbClr val="FF0000"/>
                </a:solidFill>
              </a:rPr>
              <a:t>ما تلك القضايا في مفاوضات الوظيفة؟ [يجيب الطلاب].</a:t>
            </a:r>
          </a:p>
          <a:p>
            <a:endParaRPr lang="en-US" i="0" dirty="0"/>
          </a:p>
        </p:txBody>
      </p:sp>
      <p:sp>
        <p:nvSpPr>
          <p:cNvPr id="4" name="Slide Number Placeholder 3"/>
          <p:cNvSpPr>
            <a:spLocks noGrp="1"/>
          </p:cNvSpPr>
          <p:nvPr>
            <p:ph type="sldNum" sz="quarter" idx="10"/>
          </p:nvPr>
        </p:nvSpPr>
        <p:spPr/>
        <p:txBody>
          <a:bodyPr/>
          <a:lstStyle/>
          <a:p>
            <a:fld id="{83AA2A11-B17B-4366-B3B3-97CD4BB13726}" type="slidenum">
              <a:rPr lang="en-US" smtClean="0"/>
              <a:t>16</a:t>
            </a:fld>
            <a:endParaRPr lang="en-US"/>
          </a:p>
        </p:txBody>
      </p:sp>
    </p:spTree>
    <p:extLst>
      <p:ext uri="{BB962C8B-B14F-4D97-AF65-F5344CB8AC3E}">
        <p14:creationId xmlns:p14="http://schemas.microsoft.com/office/powerpoint/2010/main" val="346409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aseline="0"/>
              <a:t> يقدّر المرشح </a:t>
            </a:r>
            <a:r>
              <a:rPr lang="ar-EG" sz="2400"/>
              <a:t>العطلات والتأمين الصحي أكثر،</a:t>
            </a:r>
            <a:r>
              <a:rPr lang="ar-EG" sz="2400" baseline="0"/>
              <a:t> بينما يهتم مسؤول التوظيف أكثر بإعانة التدريب وساعات العمل المرنة.</a:t>
            </a:r>
            <a:r>
              <a:rPr lang="en-US" sz="2400" baseline="0"/>
              <a:t> </a:t>
            </a:r>
          </a:p>
        </p:txBody>
      </p:sp>
      <p:sp>
        <p:nvSpPr>
          <p:cNvPr id="4" name="Slide Number Placeholder 3"/>
          <p:cNvSpPr>
            <a:spLocks noGrp="1"/>
          </p:cNvSpPr>
          <p:nvPr>
            <p:ph type="sldNum" sz="quarter" idx="10"/>
          </p:nvPr>
        </p:nvSpPr>
        <p:spPr/>
        <p:txBody>
          <a:bodyPr/>
          <a:lstStyle/>
          <a:p>
            <a:fld id="{83AA2A11-B17B-4366-B3B3-97CD4BB13726}" type="slidenum">
              <a:rPr lang="en-US" smtClean="0"/>
              <a:t>17</a:t>
            </a:fld>
            <a:endParaRPr lang="en-US"/>
          </a:p>
        </p:txBody>
      </p:sp>
    </p:spTree>
    <p:extLst>
      <p:ext uri="{BB962C8B-B14F-4D97-AF65-F5344CB8AC3E}">
        <p14:creationId xmlns:p14="http://schemas.microsoft.com/office/powerpoint/2010/main" val="265931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ar-EG" b="0" baseline="0">
                <a:latin typeface="Rockwell" pitchFamily="18" charset="0"/>
                <a:ea typeface="ＭＳ Ｐゴシック" charset="0"/>
                <a:cs typeface="ＭＳ Ｐゴシック" charset="0"/>
              </a:rPr>
              <a:t>وهنا نرى التفضيلات المختلفة بين المرشح ومسؤول التوظيف فيما يتعلق بالتأمين الصحي وإعانة التدريب.</a:t>
            </a:r>
            <a:r>
              <a:rPr lang="en-US" b="0" baseline="0">
                <a:latin typeface="Rockwell" pitchFamily="18" charset="0"/>
                <a:ea typeface="ＭＳ Ｐゴシック" charset="0"/>
                <a:cs typeface="ＭＳ Ｐゴシック" charset="0"/>
              </a:rPr>
              <a:t> </a:t>
            </a:r>
            <a:r>
              <a:rPr lang="ar-EG" b="0" baseline="0">
                <a:latin typeface="Rockwell" pitchFamily="18" charset="0"/>
                <a:ea typeface="ＭＳ Ｐゴシック" charset="0"/>
                <a:cs typeface="ＭＳ Ｐゴシック" charset="0"/>
              </a:rPr>
              <a:t>فهما يريدان أشياء مختلفة، ولكن يهتم المرشح بتغطية التأمين الصحي ضعف اهتمام مسؤول التوظيف، في حين يهتم مسؤول التوظيف بدعم التدريب الإضافي ضعف اهتمام المرشح.</a:t>
            </a:r>
            <a:r>
              <a:rPr lang="en-US" b="0" baseline="0">
                <a:latin typeface="Rockwell" pitchFamily="18"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18</a:t>
            </a:fld>
            <a:endParaRPr lang="en-US"/>
          </a:p>
        </p:txBody>
      </p:sp>
    </p:spTree>
    <p:extLst>
      <p:ext uri="{BB962C8B-B14F-4D97-AF65-F5344CB8AC3E}">
        <p14:creationId xmlns:p14="http://schemas.microsoft.com/office/powerpoint/2010/main" val="308013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ar-EG" b="0">
                <a:latin typeface="Rockwell" charset="0"/>
                <a:ea typeface="ＭＳ Ｐゴシック" charset="0"/>
                <a:cs typeface="ＭＳ Ｐゴシック" charset="0"/>
              </a:rPr>
              <a:t>إذا</a:t>
            </a:r>
            <a:r>
              <a:rPr lang="ar-EG" b="0" baseline="0">
                <a:latin typeface="Rockwell" charset="0"/>
                <a:ea typeface="ＭＳ Ｐゴシック" charset="0"/>
                <a:cs typeface="ＭＳ Ｐゴシック" charset="0"/>
              </a:rPr>
              <a:t> قمت بتقسيم الفرق في كل من هذه القضايا، فإنك ستنشئ قيمة قدرها 1620 نقطة فقط لكل قضية.</a:t>
            </a:r>
            <a:r>
              <a:rPr lang="en-US" b="0" baseline="0">
                <a:latin typeface="Rockwell" charset="0"/>
                <a:ea typeface="ＭＳ Ｐゴシック" charset="0"/>
                <a:cs typeface="ＭＳ Ｐゴシック" charset="0"/>
              </a:rPr>
              <a:t> </a:t>
            </a:r>
          </a:p>
          <a:p>
            <a:pPr marL="0" indent="0" eaLnBrk="1" hangingPunct="1">
              <a:buFontTx/>
              <a:buNone/>
            </a:pPr>
            <a:endParaRPr lang="en-US" b="0" baseline="0" dirty="0">
              <a:latin typeface="Rockwel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E07D-94A4-4722-85A6-6857444209F6}" type="slidenum">
              <a:rPr lang="en-US" smtClean="0"/>
              <a:t>19</a:t>
            </a:fld>
            <a:endParaRPr lang="en-US"/>
          </a:p>
        </p:txBody>
      </p:sp>
    </p:spTree>
    <p:extLst>
      <p:ext uri="{BB962C8B-B14F-4D97-AF65-F5344CB8AC3E}">
        <p14:creationId xmlns:p14="http://schemas.microsoft.com/office/powerpoint/2010/main" val="192903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قبل أن نفعل أي شيء آخر، يُرجى تخصيص بضع دقائق أو نحو ذلك لتذكر ما تعلمتموه في جلستنا الأخيرة. لا يجب أن يكون أيًا مما علمتكم إياه، بل شيئًا تعلمتموه شخصيًا، ما الذي </a:t>
            </a:r>
            <a:r>
              <a:rPr lang="ar-EG" i="0" baseline="0" dirty="0" err="1"/>
              <a:t>استفدتموه</a:t>
            </a:r>
            <a:r>
              <a:rPr lang="ar-EG" i="0" baseline="0" dirty="0"/>
              <a:t> من الدرس الأخير؟ نفعل ذلك لأن هذا عائد استثمار كبير: نقضي بضع دقائق في هذه المراجعة الآن حتى لا تضيع الساعات القليلة الماضية التي قضيناها معًا. [يقدم الطلاب النقاط المستفادة التي تعلموها.</a:t>
            </a:r>
            <a:r>
              <a:rPr lang="en-US" i="0" baseline="0" dirty="0"/>
              <a:t> </a:t>
            </a:r>
            <a:r>
              <a:rPr lang="ar-EG" i="0" baseline="0" dirty="0"/>
              <a:t>يمكن أن يُطلب منهم كتابة ما تعلموه شخصيًا على ورقة لمدة دقيقة ثم مشاركته مع الفصل، أو مشاركة ما تعلموه مع الفصل مباشرةً دون الكتابة بمفردهم أولًا].</a:t>
            </a:r>
            <a:r>
              <a:rPr lang="en-US" i="0" baseline="0" dirty="0"/>
              <a:t> </a:t>
            </a:r>
          </a:p>
          <a:p>
            <a:endParaRPr lang="en-US" i="0" baseline="0" dirty="0"/>
          </a:p>
          <a:p>
            <a:r>
              <a:rPr lang="ar-EG" i="0" baseline="0" dirty="0"/>
              <a:t>مصدر الصورة:</a:t>
            </a:r>
          </a:p>
          <a:p>
            <a:r>
              <a:rPr lang="en-US" i="0" dirty="0"/>
              <a:t>https://pixabay.com/en/time-timer-clock-watch-hour-371226/</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103704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ar-EG" b="0" dirty="0">
                <a:latin typeface="Rockwell" charset="0"/>
                <a:ea typeface="ＭＳ Ｐゴシック" charset="0"/>
                <a:cs typeface="ＭＳ Ｐゴシック" charset="0"/>
              </a:rPr>
              <a:t>إذا</a:t>
            </a:r>
            <a:r>
              <a:rPr lang="ar-EG" b="0" baseline="0" dirty="0">
                <a:latin typeface="Rockwell" charset="0"/>
                <a:ea typeface="ＭＳ Ｐゴシック" charset="0"/>
                <a:cs typeface="ＭＳ Ｐゴシック" charset="0"/>
              </a:rPr>
              <a:t> قمت بإجراء مقايضات لتعظيم القيمة المشتركة، وحصل المرشح على تغطية صحية رائعة، وقلل مسؤول التوظيف من إعانات التدريب، فإنك ستنشئ قيمة تعادل 1980 نقطة لكل قضية. والقيمة الإجمالية أكبر بكثير. </a:t>
            </a:r>
          </a:p>
          <a:p>
            <a:pPr marL="0" indent="0" eaLnBrk="1" hangingPunct="1">
              <a:buFontTx/>
              <a:buNone/>
            </a:pPr>
            <a:endParaRPr lang="en-US" b="0" baseline="0" dirty="0">
              <a:latin typeface="Rockwell" charset="0"/>
              <a:ea typeface="ＭＳ Ｐゴシック" charset="0"/>
              <a:cs typeface="ＭＳ Ｐゴシック" charset="0"/>
            </a:endParaRPr>
          </a:p>
          <a:p>
            <a:pPr marL="0" indent="0" eaLnBrk="1" hangingPunct="1">
              <a:buFontTx/>
              <a:buNone/>
            </a:pPr>
            <a:r>
              <a:rPr lang="ar-EG" b="0" baseline="0" dirty="0">
                <a:latin typeface="Rockwell" charset="0"/>
                <a:ea typeface="ＭＳ Ｐゴシック" charset="0"/>
                <a:cs typeface="ＭＳ Ｐゴシック" charset="0"/>
              </a:rPr>
              <a:t>تعتمد هذه التفضيلات المتعلقة بخيارات معينة على مصالح أساسية مختلفة.</a:t>
            </a:r>
            <a:r>
              <a:rPr lang="en-US" b="0" baseline="0" dirty="0">
                <a:latin typeface="Rockwell" charset="0"/>
                <a:ea typeface="ＭＳ Ｐゴシック" charset="0"/>
                <a:cs typeface="ＭＳ Ｐゴシック" charset="0"/>
              </a:rPr>
              <a:t> </a:t>
            </a:r>
            <a:r>
              <a:rPr lang="ar-EG" b="0" baseline="0" dirty="0">
                <a:latin typeface="Rockwell" charset="0"/>
                <a:ea typeface="ＭＳ Ｐゴシック" charset="0"/>
                <a:cs typeface="ＭＳ Ｐゴシック" charset="0"/>
              </a:rPr>
              <a:t>فالمرشح يهتم أكثر بالتأمين الصحي بسبب الأمراض في الأسرة.</a:t>
            </a:r>
            <a:r>
              <a:rPr lang="en-US" b="0" baseline="0" dirty="0">
                <a:latin typeface="Rockwell" charset="0"/>
                <a:ea typeface="ＭＳ Ｐゴシック" charset="0"/>
                <a:cs typeface="ＭＳ Ｐゴシック" charset="0"/>
              </a:rPr>
              <a:t> </a:t>
            </a:r>
            <a:r>
              <a:rPr lang="ar-EG" b="0" baseline="0" dirty="0">
                <a:latin typeface="Rockwell" charset="0"/>
                <a:ea typeface="ＭＳ Ｐゴシック" charset="0"/>
                <a:cs typeface="ＭＳ Ｐゴシック" charset="0"/>
              </a:rPr>
              <a:t>ولا يرغب مسؤول التوظيف في دعم الحصول على شهادة لشخص سيستخدمها للحصول على وظيفة أفضل.</a:t>
            </a:r>
            <a:r>
              <a:rPr lang="en-US" b="0" baseline="0" dirty="0">
                <a:latin typeface="Rockwell"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20</a:t>
            </a:fld>
            <a:endParaRPr lang="en-US"/>
          </a:p>
        </p:txBody>
      </p:sp>
    </p:spTree>
    <p:extLst>
      <p:ext uri="{BB962C8B-B14F-4D97-AF65-F5344CB8AC3E}">
        <p14:creationId xmlns:p14="http://schemas.microsoft.com/office/powerpoint/2010/main" val="10099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solidFill>
                  <a:srgbClr val="FF0000"/>
                </a:solidFill>
                <a:ea typeface="MS PGothic" charset="0"/>
              </a:rPr>
              <a:t>كيف تعرف مصالح الطرف الآخر؟ </a:t>
            </a:r>
            <a:r>
              <a:rPr lang="ar-EG" sz="1200" i="0" dirty="0">
                <a:solidFill>
                  <a:srgbClr val="FF0000"/>
                </a:solidFill>
              </a:rPr>
              <a:t>[يجيب الطلاب].</a:t>
            </a:r>
          </a:p>
        </p:txBody>
      </p:sp>
      <p:sp>
        <p:nvSpPr>
          <p:cNvPr id="4" name="Slide Number Placeholder 3"/>
          <p:cNvSpPr>
            <a:spLocks noGrp="1"/>
          </p:cNvSpPr>
          <p:nvPr>
            <p:ph type="sldNum" sz="quarter" idx="10"/>
          </p:nvPr>
        </p:nvSpPr>
        <p:spPr/>
        <p:txBody>
          <a:bodyPr/>
          <a:lstStyle/>
          <a:p>
            <a:pPr>
              <a:defRPr/>
            </a:pPr>
            <a:fld id="{95E496D6-9C5A-E74F-811B-671DFF27A51B}" type="slidenum">
              <a:rPr lang="en-GB" smtClean="0"/>
              <a:pPr>
                <a:defRPr/>
              </a:pPr>
              <a:t>21</a:t>
            </a:fld>
            <a:endParaRPr lang="en-GB"/>
          </a:p>
        </p:txBody>
      </p:sp>
    </p:spTree>
    <p:extLst>
      <p:ext uri="{BB962C8B-B14F-4D97-AF65-F5344CB8AC3E}">
        <p14:creationId xmlns:p14="http://schemas.microsoft.com/office/powerpoint/2010/main" val="94302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ar-EG" sz="2400" i="0" dirty="0">
                <a:ea typeface="MS PGothic" charset="0"/>
              </a:rPr>
              <a:t>يمكنك إجراء بحثك - ربما عبر الإنترنت، أو ربما</a:t>
            </a:r>
            <a:r>
              <a:rPr lang="ar-EG" sz="2400" i="0" baseline="0" dirty="0">
                <a:ea typeface="MS PGothic" charset="0"/>
              </a:rPr>
              <a:t> باستخدام شبكتك وسؤال الأشخاص الذين يعرفونهم أو يعرفون المجال بشكل أفضل منك. يمكنك أن تسأل بشكل مباشر، ماذا تريد من هذه الاتفاقية؟</a:t>
            </a:r>
            <a:r>
              <a:rPr lang="en-US" sz="2400" i="0" baseline="0" dirty="0">
                <a:ea typeface="MS PGothic" charset="0"/>
              </a:rPr>
              <a:t> </a:t>
            </a:r>
            <a:r>
              <a:rPr lang="ar-EG" sz="2400" i="0" baseline="0" dirty="0">
                <a:ea typeface="MS PGothic" charset="0"/>
              </a:rPr>
              <a:t>يمكنك مشاركة </a:t>
            </a:r>
            <a:r>
              <a:rPr lang="ar-EG" sz="2400" i="0" dirty="0">
                <a:ea typeface="MS PGothic" charset="0"/>
              </a:rPr>
              <a:t>بعض اهتماماتك بحذر ومعرفة ما إذا كانوا يبادلونك نفس الاهتمام.</a:t>
            </a:r>
            <a:r>
              <a:rPr lang="ar-EG" sz="2400" i="0" baseline="0" dirty="0">
                <a:ea typeface="MS PGothic" charset="0"/>
              </a:rPr>
              <a:t> هل يجب أن تشارك كل اهتماماتك دفعة واحدة؟ [يجيب الطلاب، لا!]. لا، فهذا يضعهم في موقف يسمح لهم باستغلالك. شارك اهتمامًا واحدًا، اهتمامًا عامًا، وانظر ما إذا كانوا يبادلونك نفس الاهتمام أم لا. ماذا لو بدا أنهم لا يثقون بك ولا يريدون مشاركة أي شيء؟ [يجيب الطلاب].</a:t>
            </a:r>
            <a:r>
              <a:rPr lang="en-US" sz="2400" i="0" baseline="0" dirty="0">
                <a:ea typeface="MS PGothic" charset="0"/>
              </a:rPr>
              <a:t> </a:t>
            </a:r>
            <a:r>
              <a:rPr lang="ar-EG" sz="2400" i="0" baseline="0" dirty="0">
                <a:ea typeface="MS PGothic" charset="0"/>
              </a:rPr>
              <a:t>هل سمعتم عن "</a:t>
            </a:r>
            <a:r>
              <a:rPr lang="ar-EG" sz="2400" i="0" dirty="0">
                <a:ea typeface="MS PGothic" charset="0"/>
              </a:rPr>
              <a:t>العرض المتعدد المتزامن المكافئ" أو </a:t>
            </a:r>
            <a:r>
              <a:rPr lang="en-US" sz="2400" i="0" dirty="0">
                <a:ea typeface="MS PGothic" charset="0"/>
              </a:rPr>
              <a:t>MESO</a:t>
            </a:r>
            <a:r>
              <a:rPr lang="ar-EG" sz="2400" i="0" dirty="0">
                <a:ea typeface="MS PGothic" charset="0"/>
              </a:rPr>
              <a:t>؟</a:t>
            </a:r>
            <a:r>
              <a:rPr lang="ar-EG" sz="2400" i="0" baseline="0" dirty="0">
                <a:ea typeface="MS PGothic" charset="0"/>
              </a:rPr>
              <a:t> [لا، لم يسمع عنه أحد]. في الأساس، تقدم عرضين بحزمتين وتسألهم أيهما أفضل نسبيًا بالنسبة لهم. يخبرك تفضيلهم بما هو أكثر أهمية بالنسبة لهم.</a:t>
            </a:r>
            <a:r>
              <a:rPr lang="en-US" sz="2400" i="0" baseline="0" dirty="0">
                <a:ea typeface="MS PGothic" charset="0"/>
              </a:rPr>
              <a:t> </a:t>
            </a:r>
            <a:r>
              <a:rPr lang="ar-EG" sz="2400" i="0" baseline="0" dirty="0">
                <a:ea typeface="MS PGothic" charset="0"/>
              </a:rPr>
              <a:t>أخيرًا وليس آخرًا، يمكنك الانخراط في </a:t>
            </a:r>
            <a:r>
              <a:rPr lang="ar-EG" sz="2400" i="0" dirty="0">
                <a:ea typeface="MS PGothic" charset="0"/>
              </a:rPr>
              <a:t>تبني وجهات النظر، ومحاولة</a:t>
            </a:r>
            <a:r>
              <a:rPr lang="ar-EG" sz="2400" i="0" baseline="0" dirty="0">
                <a:ea typeface="MS PGothic" charset="0"/>
              </a:rPr>
              <a:t> معرفة </a:t>
            </a:r>
            <a:r>
              <a:rPr lang="ar-EG" sz="2400" i="0" dirty="0">
                <a:ea typeface="MS PGothic" charset="0"/>
              </a:rPr>
              <a:t>وجهة نظرهم.</a:t>
            </a:r>
            <a:r>
              <a:rPr lang="en-US" sz="2400" i="0" dirty="0">
                <a:ea typeface="MS PGothic" charset="0"/>
              </a:rPr>
              <a:t> </a:t>
            </a:r>
            <a:r>
              <a:rPr lang="ar-EG" sz="2400" i="0" baseline="0" dirty="0">
                <a:ea typeface="MS PGothic" charset="0"/>
              </a:rPr>
              <a:t> أقصد</a:t>
            </a:r>
            <a:r>
              <a:rPr lang="ar-EG" sz="2400" i="0" dirty="0">
                <a:ea typeface="MS PGothic" charset="0"/>
              </a:rPr>
              <a:t> هذا الأمر من منظور إدراكي، أي فهم من أين يأتون</a:t>
            </a:r>
            <a:r>
              <a:rPr lang="ar-EG" sz="2400" i="0" baseline="0" dirty="0">
                <a:ea typeface="MS PGothic" charset="0"/>
              </a:rPr>
              <a:t> وما هي أهدافهم،</a:t>
            </a:r>
            <a:r>
              <a:rPr lang="ar-EG" sz="2400" i="0" dirty="0">
                <a:ea typeface="MS PGothic" charset="0"/>
              </a:rPr>
              <a:t> وليس بالضرورة تبني</a:t>
            </a:r>
            <a:r>
              <a:rPr lang="ar-EG" sz="2400" i="0" baseline="0" dirty="0">
                <a:ea typeface="MS PGothic" charset="0"/>
              </a:rPr>
              <a:t> عواطفهم </a:t>
            </a:r>
            <a:r>
              <a:rPr lang="ar-EG" sz="2400" i="0" dirty="0">
                <a:ea typeface="MS PGothic" charset="0"/>
              </a:rPr>
              <a:t>وقيمهم</a:t>
            </a:r>
            <a:r>
              <a:rPr lang="ar-EG" sz="2400" i="0" baseline="0" dirty="0">
                <a:ea typeface="MS PGothic" charset="0"/>
              </a:rPr>
              <a:t> الأخلاقية.</a:t>
            </a:r>
            <a:r>
              <a:rPr lang="en-US" sz="2400" i="0" baseline="0" dirty="0">
                <a:ea typeface="MS PGothic"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i="0" baseline="0" dirty="0">
              <a:ea typeface="MS PGothic" charset="0"/>
            </a:endParaRPr>
          </a:p>
          <a:p>
            <a:pPr marL="0" marR="0" lvl="1" indent="0" algn="r" defTabSz="914400" rtl="1" eaLnBrk="1" fontAlgn="auto" latinLnBrk="0" hangingPunct="1">
              <a:lnSpc>
                <a:spcPct val="100000"/>
              </a:lnSpc>
              <a:spcBef>
                <a:spcPts val="0"/>
              </a:spcBef>
              <a:spcAft>
                <a:spcPts val="0"/>
              </a:spcAft>
              <a:buClrTx/>
              <a:buSzTx/>
              <a:buFontTx/>
              <a:buNone/>
              <a:tabLst/>
              <a:defRPr/>
            </a:pPr>
            <a:r>
              <a:rPr lang="ar-EG" sz="2400" i="0" baseline="0" dirty="0">
                <a:ea typeface="MS PGothic" charset="0"/>
              </a:rPr>
              <a:t>المراجع</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i="0" baseline="0" dirty="0">
              <a:ea typeface="MS PGothic" charset="0"/>
            </a:endParaRPr>
          </a:p>
          <a:p>
            <a:pPr marL="0" marR="0" lvl="1" indent="0" algn="r" defTabSz="914400" rtl="1" eaLnBrk="1" fontAlgn="auto" latinLnBrk="0" hangingPunct="1">
              <a:lnSpc>
                <a:spcPct val="100000"/>
              </a:lnSpc>
              <a:spcBef>
                <a:spcPts val="0"/>
              </a:spcBef>
              <a:spcAft>
                <a:spcPts val="0"/>
              </a:spcAft>
              <a:buClrTx/>
              <a:buSzTx/>
              <a:buFontTx/>
              <a:buNone/>
              <a:tabLst/>
              <a:defRPr/>
            </a:pPr>
            <a:r>
              <a:rPr lang="en-US" sz="2400" i="0" baseline="0" dirty="0">
                <a:ea typeface="MS PGothic" charset="0"/>
              </a:rPr>
              <a:t>Galinsky, A. D., Maddux, W. W., </a:t>
            </a:r>
            <a:r>
              <a:rPr lang="en-US" sz="2400" i="0" baseline="0" dirty="0" err="1">
                <a:ea typeface="MS PGothic" charset="0"/>
              </a:rPr>
              <a:t>Gilin</a:t>
            </a:r>
            <a:r>
              <a:rPr lang="en-US" sz="2400" i="0" baseline="0" dirty="0">
                <a:ea typeface="MS PGothic" charset="0"/>
              </a:rPr>
              <a:t>, D., &amp; White, J. B. (2008). Why it pays to get inside the head of your opponent: The differential effects of perspective-taking and empathy in negotiations. Psychological Science, 19, 378-384. </a:t>
            </a:r>
          </a:p>
          <a:p>
            <a:endParaRPr lang="en-US" i="0" dirty="0"/>
          </a:p>
        </p:txBody>
      </p:sp>
      <p:sp>
        <p:nvSpPr>
          <p:cNvPr id="4" name="Slide Number Placeholder 3"/>
          <p:cNvSpPr>
            <a:spLocks noGrp="1"/>
          </p:cNvSpPr>
          <p:nvPr>
            <p:ph type="sldNum" sz="quarter" idx="10"/>
          </p:nvPr>
        </p:nvSpPr>
        <p:spPr/>
        <p:txBody>
          <a:bodyPr/>
          <a:lstStyle/>
          <a:p>
            <a:pPr>
              <a:defRPr/>
            </a:pPr>
            <a:fld id="{95E496D6-9C5A-E74F-811B-671DFF27A51B}" type="slidenum">
              <a:rPr lang="en-GB" smtClean="0"/>
              <a:pPr>
                <a:defRPr/>
              </a:pPr>
              <a:t>22</a:t>
            </a:fld>
            <a:endParaRPr lang="en-GB"/>
          </a:p>
        </p:txBody>
      </p:sp>
    </p:spTree>
    <p:extLst>
      <p:ext uri="{BB962C8B-B14F-4D97-AF65-F5344CB8AC3E}">
        <p14:creationId xmlns:p14="http://schemas.microsoft.com/office/powerpoint/2010/main" val="94302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solidFill>
                  <a:srgbClr val="FF0000"/>
                </a:solidFill>
              </a:rPr>
              <a:t>هل عليك التفاوض على القضايا واحدة تلو الأخرى؟ </a:t>
            </a:r>
            <a:r>
              <a:rPr lang="ar-EG" sz="1200" i="0" baseline="0" dirty="0">
                <a:ea typeface="MS PGothic" charset="0"/>
              </a:rPr>
              <a:t>[يجيب الطلاب]. ماذا يحدث إذا فعلت ذلك؟ [يجيب الطلاب]. هل يمكنك خلق قيمة إذن؟ [يجيب الطلاب].</a:t>
            </a:r>
          </a:p>
        </p:txBody>
      </p:sp>
      <p:sp>
        <p:nvSpPr>
          <p:cNvPr id="4" name="Slide Number Placeholder 3"/>
          <p:cNvSpPr>
            <a:spLocks noGrp="1"/>
          </p:cNvSpPr>
          <p:nvPr>
            <p:ph type="sldNum" sz="quarter" idx="10"/>
          </p:nvPr>
        </p:nvSpPr>
        <p:spPr/>
        <p:txBody>
          <a:bodyPr/>
          <a:lstStyle/>
          <a:p>
            <a:fld id="{83AA2A11-B17B-4366-B3B3-97CD4BB13726}" type="slidenum">
              <a:rPr lang="en-US" smtClean="0"/>
              <a:t>23</a:t>
            </a:fld>
            <a:endParaRPr lang="en-US"/>
          </a:p>
        </p:txBody>
      </p:sp>
    </p:spTree>
    <p:extLst>
      <p:ext uri="{BB962C8B-B14F-4D97-AF65-F5344CB8AC3E}">
        <p14:creationId xmlns:p14="http://schemas.microsoft.com/office/powerpoint/2010/main" val="3877732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dirty="0"/>
              <a:t>إن </a:t>
            </a:r>
            <a:r>
              <a:rPr lang="ar-EG" sz="1200" b="0" dirty="0"/>
              <a:t>التفاوض على القضايا واحدة تلو الأخرى يجعل من المستحيل التوصل إلى حلول وسطية تؤدي إلى خلق قيمة.</a:t>
            </a:r>
            <a:r>
              <a:rPr lang="en-US" sz="1200" b="0" dirty="0"/>
              <a:t> </a:t>
            </a:r>
            <a:r>
              <a:rPr lang="ar-EG" sz="1200" b="0" dirty="0"/>
              <a:t>وهذا من شأنه أن يحول </a:t>
            </a:r>
            <a:r>
              <a:rPr lang="ar-EG" sz="1200" dirty="0"/>
              <a:t>المفاوضات الطويلة التي قد تكون مربحة للطرفين إلى سلسلة من المفاوضات القصيرة التي تنطوي على ربح وخسارة للطرفين. ومن الأفضل التفاوض على كل القضايا دفعة</a:t>
            </a:r>
            <a:r>
              <a:rPr lang="ar-EG" sz="1200" baseline="0" dirty="0"/>
              <a:t> واحدة، وعدم تقديم الالتزامات النهائية إلا في نهاية المناقشة.</a:t>
            </a:r>
            <a:r>
              <a:rPr lang="en-US" sz="1200" baseline="0" dirty="0"/>
              <a:t> </a:t>
            </a:r>
          </a:p>
          <a:p>
            <a:endParaRPr lang="en-IE" dirty="0"/>
          </a:p>
          <a:p>
            <a:r>
              <a:rPr lang="ar-EG" dirty="0"/>
              <a:t>مصدر</a:t>
            </a:r>
            <a:r>
              <a:rPr lang="ar-EG" baseline="0" dirty="0"/>
              <a:t> الصورة:</a:t>
            </a:r>
          </a:p>
          <a:p>
            <a:r>
              <a:rPr lang="en-US" dirty="0"/>
              <a:t>https://www.flickr.com/photos/lumaxart/2137737248</a:t>
            </a:r>
          </a:p>
        </p:txBody>
      </p:sp>
      <p:sp>
        <p:nvSpPr>
          <p:cNvPr id="4" name="Slide Number Placeholder 3"/>
          <p:cNvSpPr>
            <a:spLocks noGrp="1"/>
          </p:cNvSpPr>
          <p:nvPr>
            <p:ph type="sldNum" sz="quarter" idx="10"/>
          </p:nvPr>
        </p:nvSpPr>
        <p:spPr/>
        <p:txBody>
          <a:bodyPr/>
          <a:lstStyle/>
          <a:p>
            <a:fld id="{83AA2A11-B17B-4366-B3B3-97CD4BB13726}" type="slidenum">
              <a:rPr lang="en-US" smtClean="0"/>
              <a:t>24</a:t>
            </a:fld>
            <a:endParaRPr lang="en-US"/>
          </a:p>
        </p:txBody>
      </p:sp>
    </p:spTree>
    <p:extLst>
      <p:ext uri="{BB962C8B-B14F-4D97-AF65-F5344CB8AC3E}">
        <p14:creationId xmlns:p14="http://schemas.microsoft.com/office/powerpoint/2010/main" val="123230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سأعرض</a:t>
            </a:r>
            <a:r>
              <a:rPr lang="ar-EG" i="0" baseline="0" dirty="0"/>
              <a:t> الآن نتائجكم في التفاوض على الوظيفة.</a:t>
            </a:r>
            <a:r>
              <a:rPr lang="en-US" i="0" baseline="0" dirty="0"/>
              <a:t> </a:t>
            </a:r>
          </a:p>
          <a:p>
            <a:endParaRPr lang="en-US" i="0" baseline="0" dirty="0"/>
          </a:p>
          <a:p>
            <a:r>
              <a:rPr lang="ar-EG" i="0" baseline="0" dirty="0"/>
              <a:t>[اختياري، قد لا يكون لائقًا في الثقافات ذات أوساط الفصول الدراسية الأكثر رسمية]</a:t>
            </a:r>
          </a:p>
          <a:p>
            <a:r>
              <a:rPr lang="ar-EG" i="0" baseline="0" dirty="0"/>
              <a:t>هل يمكنكم القرع بطريقة الدق المتواصل على الطبل؟</a:t>
            </a:r>
            <a:r>
              <a:rPr lang="en-US" i="0" baseline="0" dirty="0"/>
              <a:t> </a:t>
            </a:r>
            <a:r>
              <a:rPr lang="ar-EG" i="0" baseline="0" dirty="0"/>
              <a:t>[يعزف الطلاب صوت "القرع المتواصل على الطبل" من خلال الضرب بقبضاتهم على مقاعدهم].</a:t>
            </a:r>
            <a:r>
              <a:rPr lang="en-US" i="0" baseline="0" dirty="0"/>
              <a:t> </a:t>
            </a:r>
          </a:p>
        </p:txBody>
      </p:sp>
      <p:sp>
        <p:nvSpPr>
          <p:cNvPr id="4" name="Slide Number Placeholder 3"/>
          <p:cNvSpPr>
            <a:spLocks noGrp="1"/>
          </p:cNvSpPr>
          <p:nvPr>
            <p:ph type="sldNum" sz="quarter" idx="10"/>
          </p:nvPr>
        </p:nvSpPr>
        <p:spPr/>
        <p:txBody>
          <a:bodyPr/>
          <a:lstStyle/>
          <a:p>
            <a:fld id="{DDED7BE2-A96B-4E9D-A1D5-8D1855B13D4E}" type="slidenum">
              <a:rPr lang="en-US" smtClean="0"/>
              <a:t>25</a:t>
            </a:fld>
            <a:endParaRPr lang="en-US"/>
          </a:p>
        </p:txBody>
      </p:sp>
    </p:spTree>
    <p:extLst>
      <p:ext uri="{BB962C8B-B14F-4D97-AF65-F5344CB8AC3E}">
        <p14:creationId xmlns:p14="http://schemas.microsoft.com/office/powerpoint/2010/main" val="189328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وإليكم اتفاقاتكم!</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[يتفاعل الطلاب مندهشين، وعادةً ما تكون هناك مجموعة كبيرة من الاتفاقات]. مرة أخرى يمكنكم رؤية الاحتمالات البديلة. من المحتمل أن يكون المفاوضون الآخرون، الذين لديهم نفس مواد الدور ولكن بإستراتيجيات مختلفة وشركاء مختلفين، قد حصلوا على نتائج مختلفة تمامًا عنكم. الارتفاع الإجمالي للأعمدة يعكس القيمة المشتركة التي أنشأتموها معًا. إذ تعني الأعمدة الأعلى خلق المزيد من القيمة. تعكس الأعمدة الأرجوانية القيمة التي يطالب بها المرشح بينما تمثل الأعمدة الخضراء القيمة التي يطالب بها مسؤول التوظيف. يسلط هذا الشكل من النتائج الضوء على كيف أن خلق القيمة والمطالبة بها ليسا نفس الشيء. يمكنك خلق الكثير من القيمة مع شريكك والحصول على القليل نسبيًا لصالحك، ويمكنك خلق القليل من القيمة المشتركة ولكن تطالب بحصة غير متناسبة.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إذن أخبروني قليلًا عن صفقاتكم.</a:t>
            </a:r>
            <a:r>
              <a:rPr lang="en-US" sz="1200" i="0" baseline="0" dirty="0"/>
              <a:t> </a:t>
            </a:r>
            <a:r>
              <a:rPr lang="ar-EG" sz="1200" i="0" baseline="0" dirty="0"/>
              <a:t>[يشارك الطلاب تجاربهم في المفاوضات.</a:t>
            </a:r>
            <a:r>
              <a:rPr lang="en-US" sz="1200" i="0" baseline="0" dirty="0"/>
              <a:t> </a:t>
            </a:r>
            <a:r>
              <a:rPr lang="ar-EG" sz="1200" i="0" baseline="0" dirty="0"/>
              <a:t>إذا لم يتحدث عدد كافٍ من الطلاب، يمكن للمُحاضر اختيار نتائج مُبالغ فيها - أعمدة عالية ومنخفضة، وأعمدة ذات تقسيمات عادلة للغاية، وتقسيمات غير متناسبة للغاية للقيمة - وطلب المشاركة من فريق التفاوض].</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ما يظهر هنا هو نتائج نموذجية من محاضرة تجريبية في </a:t>
            </a:r>
            <a:r>
              <a:rPr lang="en-US" sz="1200" b="0" i="0" baseline="0" dirty="0">
                <a:solidFill>
                  <a:schemeClr val="tx1"/>
                </a:solidFill>
                <a:latin typeface="+mn-lt"/>
                <a:ea typeface="+mn-ea"/>
                <a:cs typeface="+mn-cs"/>
              </a:rPr>
              <a:t>INSEAD</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أثناء الاستراحة، على المُحاضر أن ينشئ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Results_Template_Job</a:t>
            </a:r>
            <a:r>
              <a:rPr lang="en-US" sz="1200" b="0" i="0" baseline="0" dirty="0">
                <a:solidFill>
                  <a:schemeClr val="tx1"/>
                </a:solidFill>
                <a:latin typeface="+mn-lt"/>
                <a:ea typeface="+mn-ea"/>
                <a:cs typeface="+mn-cs"/>
              </a:rPr>
              <a:t> Negotiation</a:t>
            </a:r>
            <a:r>
              <a:rPr lang="ar-EG" sz="1200" b="0" i="0" baseline="0" dirty="0">
                <a:solidFill>
                  <a:schemeClr val="tx1"/>
                </a:solidFill>
                <a:latin typeface="+mn-lt"/>
                <a:ea typeface="+mn-ea"/>
                <a:cs typeface="+mn-cs"/>
              </a:rPr>
              <a:t>" ولصقها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solidFill>
                  <a:schemeClr val="tx1"/>
                </a:solidFill>
                <a:latin typeface="+mn-lt"/>
                <a:ea typeface="+mn-ea"/>
                <a:cs typeface="+mn-cs"/>
              </a:rPr>
              <a:t> </a:t>
            </a:r>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26</a:t>
            </a:fld>
            <a:endParaRPr lang="en-US"/>
          </a:p>
        </p:txBody>
      </p:sp>
    </p:spTree>
    <p:extLst>
      <p:ext uri="{BB962C8B-B14F-4D97-AF65-F5344CB8AC3E}">
        <p14:creationId xmlns:p14="http://schemas.microsoft.com/office/powerpoint/2010/main" val="357826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dirty="0"/>
              <a:t>بعض </a:t>
            </a:r>
            <a:r>
              <a:rPr lang="ar-EG" sz="1200" b="0" dirty="0"/>
              <a:t>النقاط التي يمكن استخلاصها فيما يتعلق بأنواع التفضيلات في عملية التفاوض. حاول تحديد التفضيلات المشتركة، والمتضاربة، والمختلفة بينك وبين الطرف الآخر. فالتفضيلات المشتركة تعني أنك تريد نفس الشيء، والمتضاربة تعني أنك تريد العكس، والمختلفة</a:t>
            </a:r>
            <a:r>
              <a:rPr lang="ar-EG" sz="1200" b="0" baseline="0" dirty="0"/>
              <a:t> تعني أنك تريد أشياء مختلفة ولكن بدرجات متفاوتة.</a:t>
            </a:r>
            <a:r>
              <a:rPr lang="en-US" sz="1200" b="0" baseline="0" dirty="0"/>
              <a:t> </a:t>
            </a:r>
            <a:r>
              <a:rPr lang="ar-EG" sz="1200" b="0" baseline="0" dirty="0"/>
              <a:t>لتحديد أنواع التفضيلات، تحتاج إلى محاولة</a:t>
            </a:r>
            <a:r>
              <a:rPr lang="ar-EG" sz="2400" dirty="0"/>
              <a:t> الكشف عن الاهتمامات الأساسية لدى نظيرك. يمكنك محاولة القيام بذلك من خلال</a:t>
            </a:r>
            <a:r>
              <a:rPr lang="en-US" sz="2400" baseline="0" dirty="0"/>
              <a:t> </a:t>
            </a:r>
            <a:r>
              <a:rPr lang="ar-EG" sz="2400" dirty="0"/>
              <a:t>مشاركة الاهتمامات بحذر وطرح الأسئلة،</a:t>
            </a:r>
            <a:r>
              <a:rPr lang="ar-EG" sz="2400" baseline="0" dirty="0"/>
              <a:t> والتفاوض</a:t>
            </a:r>
            <a:r>
              <a:rPr lang="ar-EG" sz="2400" dirty="0"/>
              <a:t> على عدة قضايا في وقت واحد،</a:t>
            </a:r>
            <a:r>
              <a:rPr lang="ar-EG" sz="2400" baseline="0" dirty="0"/>
              <a:t> واستخدام </a:t>
            </a:r>
            <a:r>
              <a:rPr lang="ar-EG" sz="2400" dirty="0"/>
              <a:t>العروض المتعددة المتزامنة المكافئة</a:t>
            </a:r>
            <a:r>
              <a:rPr lang="ar-EG" sz="2400" baseline="0" dirty="0"/>
              <a:t> أو بعبارة أخرى عروض الحزم المتعددة.</a:t>
            </a:r>
            <a:r>
              <a:rPr lang="en-US" sz="2400" baseline="0" dirty="0"/>
              <a:t> </a:t>
            </a:r>
            <a:r>
              <a:rPr lang="ar-EG" sz="2400" baseline="0" dirty="0"/>
              <a:t>وبمجرد تحديد التفضيلات المختلفة، قم بإجراء </a:t>
            </a:r>
            <a:r>
              <a:rPr lang="ar-EG" sz="2400" dirty="0"/>
              <a:t>مقايضات تعظيم القيمة</a:t>
            </a:r>
            <a:r>
              <a:rPr lang="ar-EG" sz="2400" baseline="0" dirty="0"/>
              <a:t> لزيادة الغنيمة. واحرص أيضًا على الحصول على حصة عادلة لصالحك.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27</a:t>
            </a:fld>
            <a:endParaRPr lang="en-US"/>
          </a:p>
        </p:txBody>
      </p:sp>
    </p:spTree>
    <p:extLst>
      <p:ext uri="{BB962C8B-B14F-4D97-AF65-F5344CB8AC3E}">
        <p14:creationId xmlns:p14="http://schemas.microsoft.com/office/powerpoint/2010/main" val="250759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لدينا</a:t>
            </a:r>
            <a:r>
              <a:rPr lang="ar-EG" i="0" baseline="0" dirty="0"/>
              <a:t> الآن تمرين تفاوض جديد.</a:t>
            </a:r>
            <a:r>
              <a:rPr lang="en-US" i="0" baseline="0" dirty="0"/>
              <a:t> </a:t>
            </a:r>
            <a:r>
              <a:rPr lang="ar-EG" i="0" dirty="0"/>
              <a:t>[يرفع المُحاضر</a:t>
            </a:r>
            <a:r>
              <a:rPr lang="ar-EG" i="0" baseline="0" dirty="0"/>
              <a:t> النسخ الورقية للأدوار]. دعونا أولًا نلخص قواعدنا لإنجاز تمارين التفاوض. </a:t>
            </a:r>
            <a:r>
              <a:rPr lang="ar-EG" sz="1200" i="0" dirty="0"/>
              <a:t>أولًا، لا يحق لك إظهار مواد دورك للطرف الآخر. لا يُسمح لك أيضًا بتغيير الحقائق أو اختراعها. سيكون</a:t>
            </a:r>
            <a:r>
              <a:rPr lang="ar-EG" sz="1200" i="0" baseline="0" dirty="0"/>
              <a:t> لدينا مسرحيتا تقمص أدوار اليوم حول التفاوض، الأولى تسمى التفاوض على الوظيفة والثانية تسمى وظيفة دبلن. ثم سيكون لدينا محاضرة عن المفاوضات حول الوظائف. هل يبدو هذا جيدًا؟ [يقول الطلاب نعم].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i="0" baseline="0" dirty="0"/>
              <a:t>مصدر الصورة:</a:t>
            </a:r>
          </a:p>
          <a:p>
            <a:r>
              <a:rPr lang="en-US" i="0" dirty="0"/>
              <a:t>http://www.publicdomainpictures.net/view-image.php?image=164322&amp;picture=judge-gavel</a:t>
            </a:r>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2219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بالنسبة لمسرحية تقمص الأدوار الأولى، سيكون لديك 15 دقيقة لقراءة مواد دورك والتخطيط لإستراتيجيتك، ثم 30 دقيقة للتفاوض مع شريكك. في هذه المرحلة، يُرجى مشاركة </a:t>
            </a:r>
            <a:r>
              <a:rPr lang="ar-EG" sz="1200" i="0" baseline="0" dirty="0">
                <a:solidFill>
                  <a:schemeClr val="tx1"/>
                </a:solidFill>
                <a:latin typeface="+mn-lt"/>
                <a:ea typeface="+mn-ea"/>
                <a:cs typeface="+mn-cs"/>
              </a:rPr>
              <a:t>إجمالي نقاطك الفردية </a:t>
            </a:r>
            <a:r>
              <a:rPr lang="ar-EG" sz="1200" i="0" dirty="0">
                <a:solidFill>
                  <a:schemeClr val="tx1"/>
                </a:solidFill>
                <a:latin typeface="+mn-lt"/>
                <a:ea typeface="+mn-ea"/>
                <a:cs typeface="+mn-cs"/>
              </a:rPr>
              <a:t>معي وخذ استراحة لمدة 15 دقيقة. </a:t>
            </a:r>
            <a:r>
              <a:rPr lang="ar-EG" sz="2400" b="0" i="0" dirty="0">
                <a:solidFill>
                  <a:srgbClr val="7030A0"/>
                </a:solidFill>
              </a:rPr>
              <a:t>يُرجى حساب إجمالي نقاطك بنفسك،</a:t>
            </a:r>
            <a:r>
              <a:rPr lang="ar-EG" sz="2400" b="0" i="0" baseline="0" dirty="0">
                <a:solidFill>
                  <a:srgbClr val="7030A0"/>
                </a:solidFill>
              </a:rPr>
              <a:t> إذ يجب على كل طرف</a:t>
            </a:r>
            <a:r>
              <a:rPr lang="ar-EG" sz="2400" b="0" i="0" dirty="0">
                <a:solidFill>
                  <a:srgbClr val="7030A0"/>
                </a:solidFill>
              </a:rPr>
              <a:t> جمع نقاطه بشكل منفصل. </a:t>
            </a:r>
            <a:r>
              <a:rPr lang="ar-EG" sz="1200" i="0" dirty="0">
                <a:solidFill>
                  <a:schemeClr val="tx1"/>
                </a:solidFill>
                <a:latin typeface="+mn-lt"/>
                <a:ea typeface="+mn-ea"/>
                <a:cs typeface="+mn-cs"/>
              </a:rPr>
              <a:t>ستبدأ المحاضرة مرةً أخرى في غضون ساعة واحدة. كما هو الحال دائمًا، يُرجى التعاون مع شخص</a:t>
            </a:r>
            <a:r>
              <a:rPr lang="ar-EG" sz="1200" i="0" baseline="0" dirty="0">
                <a:solidFill>
                  <a:schemeClr val="tx1"/>
                </a:solidFill>
                <a:latin typeface="+mn-lt"/>
                <a:ea typeface="+mn-ea"/>
                <a:cs typeface="+mn-cs"/>
              </a:rPr>
              <a:t> تعرفه بشكل أقل من الآخرين، وإذا كان ذلك ممكنًا، شخص مختلف عن المرة السابقة. [يتعاون الطلاب، ويوزع المُحاضر مواد الأدوار، ويتفاوض الطلاب.]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المفاوضات، يجب على المُحاضر أن يتجول ويتذكر الملاحظات ذهنيًا عن بعض المفاوضات أو يدونها، لتسليط الضوء على التكتيكات وردود الأفعال التي يمكن طرحها لاحقًا أثناء استخلاص المعلومات عندما يُطلب من الطلاب مشاركة تجاربهم أو عند طرح نقاط التدريس الرئيسية.</a:t>
            </a:r>
            <a:r>
              <a:rPr lang="en-US" i="0" baseline="0" dirty="0"/>
              <a:t> </a:t>
            </a:r>
            <a:r>
              <a:rPr lang="ar-EG" i="0" baseline="0" dirty="0"/>
              <a:t>على سبيل المثال، إذا قام ثنائي معين من الطلاب بإجراء مقايضات تخلق قيمة، أو إذا استخدم المفاوض تكتيكات وهمية].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0" i="0" dirty="0"/>
              <a:t>[</a:t>
            </a:r>
            <a:r>
              <a:rPr lang="ar-EG" sz="1200" b="0" i="0" baseline="0" dirty="0">
                <a:solidFill>
                  <a:schemeClr val="tx1"/>
                </a:solidFill>
                <a:latin typeface="+mn-lt"/>
                <a:ea typeface="+mn-ea"/>
                <a:cs typeface="+mn-cs"/>
              </a:rPr>
              <a:t>عندما يعود الطلاب بمجموع نقاطهم، يقوم المُحاضر بإنشاء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Results_Template_Job</a:t>
            </a:r>
            <a:r>
              <a:rPr lang="en-US" sz="1200" b="0" i="0" baseline="0" dirty="0">
                <a:solidFill>
                  <a:schemeClr val="tx1"/>
                </a:solidFill>
                <a:latin typeface="+mn-lt"/>
                <a:ea typeface="+mn-ea"/>
                <a:cs typeface="+mn-cs"/>
              </a:rPr>
              <a:t> Negotiation</a:t>
            </a:r>
            <a:r>
              <a:rPr lang="ar-EG" sz="1200" b="0" i="0" baseline="0" dirty="0">
                <a:solidFill>
                  <a:schemeClr val="tx1"/>
                </a:solidFill>
                <a:latin typeface="+mn-lt"/>
                <a:ea typeface="+mn-ea"/>
                <a:cs typeface="+mn-cs"/>
              </a:rPr>
              <a:t>" ويلصقها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المسماة "</a:t>
            </a:r>
            <a:r>
              <a:rPr lang="en-US" sz="1200" b="0" i="0" dirty="0"/>
              <a:t>Your results: </a:t>
            </a:r>
            <a:r>
              <a:rPr lang="ar-EG" sz="1200" b="0" i="0" dirty="0"/>
              <a:t>التفاوض على الوظيفة" لاحقًا في مجموعة</a:t>
            </a:r>
            <a:r>
              <a:rPr lang="ar-EG" sz="1200" b="0" i="0" baseline="0" dirty="0"/>
              <a:t> الشرائح هذه.</a:t>
            </a:r>
            <a:r>
              <a:rPr lang="en-US" sz="1200" b="0" i="0" baseline="0" dirty="0"/>
              <a:t> </a:t>
            </a:r>
            <a:r>
              <a:rPr lang="ar-EG" sz="1200" b="0" i="0" baseline="0" dirty="0"/>
              <a:t>يتم إعطاء مجموعات الطلاب الثنائية رقم مجموعة التفاوض الخاص بهم عندما يسلمون نتائجهم ويُطلب منهم تذكرها لجلسة استخلاص المعلومات].</a:t>
            </a:r>
            <a:r>
              <a:rPr lang="en-US" sz="1200" b="0" i="0" baseline="0" dirty="0"/>
              <a:t> </a:t>
            </a:r>
            <a:r>
              <a:rPr lang="en-US" sz="1200" b="1"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وإما خلال وقت مخصص أثناء المحاضرة.</a:t>
            </a:r>
            <a:r>
              <a:rPr lang="en-US" sz="1200" i="0" baseline="0" dirty="0">
                <a:solidFill>
                  <a:schemeClr val="tx1"/>
                </a:solidFill>
                <a:latin typeface="+mn-lt"/>
                <a:ea typeface="+mn-ea"/>
                <a:cs typeface="+mn-cs"/>
              </a:rPr>
              <a:t> </a:t>
            </a:r>
          </a:p>
          <a:p>
            <a:pPr eaLnBrk="1" hangingPunct="1"/>
            <a:endParaRPr lang="en-US" altLang="en-US" i="0" dirty="0"/>
          </a:p>
          <a:p>
            <a:pPr eaLnBrk="1" hangingPunct="1"/>
            <a:r>
              <a:rPr lang="ar-EG" i="0" dirty="0"/>
              <a:t>مصدر</a:t>
            </a:r>
            <a:r>
              <a:rPr lang="ar-EG" i="0" baseline="0" dirty="0"/>
              <a:t> الصورة:</a:t>
            </a:r>
          </a:p>
          <a:p>
            <a:pPr eaLnBrk="1" hangingPunct="1"/>
            <a:r>
              <a:rPr lang="en-US" i="0" dirty="0"/>
              <a:t>https://pixabay.com/en/job-interview-colleagues-business-437026/</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4</a:t>
            </a:fld>
            <a:endParaRPr lang="en-US"/>
          </a:p>
        </p:txBody>
      </p:sp>
    </p:spTree>
    <p:extLst>
      <p:ext uri="{BB962C8B-B14F-4D97-AF65-F5344CB8AC3E}">
        <p14:creationId xmlns:p14="http://schemas.microsoft.com/office/powerpoint/2010/main" val="259262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يُرجى إحضار مواد دورك - فهي مطبوعة باللون الذي يطابق لون العمود الذي يظهر فيه اسمك على الشريحة.</a:t>
            </a:r>
            <a:r>
              <a:rPr lang="en-US" i="0" dirty="0"/>
              <a:t> </a:t>
            </a:r>
            <a:r>
              <a:rPr lang="ar-EG" i="0" dirty="0"/>
              <a:t>ثم كوّن مجموعة ثنائية مع شريكك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هذا</a:t>
            </a:r>
            <a:r>
              <a:rPr lang="ar-EG" i="0" u="none" dirty="0"/>
              <a:t> القالب الخاص بشريحة تقسيم الطلاب إلى مجموعات ثنائية إذا</a:t>
            </a:r>
            <a:r>
              <a:rPr lang="ar-EG" i="0" u="none" baseline="0" dirty="0"/>
              <a:t> وضع المُحاضر الطلاب في فرق تفاوض مسبقًا.</a:t>
            </a:r>
            <a:r>
              <a:rPr lang="en-US" i="0" u="none" baseline="0" dirty="0"/>
              <a:t> </a:t>
            </a:r>
            <a:r>
              <a:rPr lang="ar-EG" i="0" u="none" baseline="0" dirty="0"/>
              <a:t>تتم إضافة أسماء الطلاب في الأعمدة الخاصة بكل منهم أسفل </a:t>
            </a:r>
            <a:r>
              <a:rPr lang="ar-EG" b="0" i="0" u="none" baseline="0" dirty="0"/>
              <a:t>دورهم</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تم استخدام</a:t>
            </a:r>
            <a:r>
              <a:rPr lang="ar-EG" i="0" u="none" baseline="0" dirty="0"/>
              <a:t> هذه الشريحة</a:t>
            </a:r>
            <a:r>
              <a:rPr lang="ar-EG" i="0" u="none" dirty="0"/>
              <a:t>،</a:t>
            </a:r>
            <a:r>
              <a:rPr lang="en-US" i="0" u="none" baseline="0" dirty="0"/>
              <a:t> </a:t>
            </a:r>
            <a:r>
              <a:rPr lang="ar-EG" i="0" u="none" dirty="0"/>
              <a:t>فيجب أن يتطابق</a:t>
            </a:r>
            <a:r>
              <a:rPr lang="ar-EG" i="0" dirty="0"/>
              <a:t> لون</a:t>
            </a:r>
            <a:r>
              <a:rPr lang="ar-EG" i="0" baseline="0" dirty="0"/>
              <a:t> الخلفية الخاصة بكل دور في الشريحة أعلاه مع لون المواد الخاصة بهذا الدور التي تم توزيعها على الطلاب</a:t>
            </a:r>
            <a:r>
              <a:rPr lang="ar-EG" sz="1200" b="0" i="0" u="none" strike="noStrike" dirty="0">
                <a:solidFill>
                  <a:srgbClr val="000000"/>
                </a:solidFill>
                <a:latin typeface="Cambria"/>
              </a:rPr>
              <a:t>، لتجنب الارتباك</a:t>
            </a:r>
            <a:r>
              <a:rPr lang="ar-EG" i="0" baseline="0" dirty="0"/>
              <a:t>. يشير العمود "الغرفة الجانبية" إلى "غرفة النقاش الجانبية" ولا ينطبق ذلك إلا إذا كان لدى المُحاضرة غرف خاصة للطلاب للتفاوض فيها. يشير العمود "المجموعة الثنائية" إلى رقم مجموعة التفاوض، بمعنى آخر: كل مجموعة ثنائية من الطلاب. </a:t>
            </a:r>
          </a:p>
          <a:p>
            <a:endParaRPr lang="en-US" altLang="en-US" i="0" dirty="0"/>
          </a:p>
          <a:p>
            <a:endParaRPr lang="en-US" altLang="en-US" i="0" dirty="0"/>
          </a:p>
          <a:p>
            <a:endParaRPr lang="en-US" altLang="en-US" i="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5</a:t>
            </a:fld>
            <a:endParaRPr lang="en-US" altLang="en-US"/>
          </a:p>
        </p:txBody>
      </p:sp>
    </p:spTree>
    <p:extLst>
      <p:ext uri="{BB962C8B-B14F-4D97-AF65-F5344CB8AC3E}">
        <p14:creationId xmlns:p14="http://schemas.microsoft.com/office/powerpoint/2010/main" val="134124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مرحبًا بكم من جديد! يُرجى تخصيص 3 دقائق وتشارك مع الشخص الجالس بجانبك،</a:t>
            </a:r>
            <a:r>
              <a:rPr lang="ar-EG" sz="1200" i="0" baseline="0" dirty="0"/>
              <a:t> الذي </a:t>
            </a:r>
            <a:r>
              <a:rPr lang="ar-EG" sz="1200" i="0" dirty="0"/>
              <a:t>ليس بالضرورة أن يكون</a:t>
            </a:r>
            <a:r>
              <a:rPr lang="ar-EG" sz="1200" i="0" baseline="0" dirty="0"/>
              <a:t> شريكك في التفاوض.</a:t>
            </a:r>
            <a:r>
              <a:rPr lang="en-US" sz="1200" i="0" dirty="0"/>
              <a:t> </a:t>
            </a:r>
            <a:r>
              <a:rPr lang="ar-EG" sz="1200" i="0" dirty="0"/>
              <a:t>شيء واحد</a:t>
            </a:r>
            <a:r>
              <a:rPr lang="ar-EG" sz="1200" i="0" baseline="0" dirty="0"/>
              <a:t> قام به نظيرك بشكل جيد، وشيء واحد كان بإمكانك القيام به بشكل أفضل.</a:t>
            </a:r>
            <a:r>
              <a:rPr lang="en-US" sz="1200" i="0" baseline="0" dirty="0"/>
              <a:t> </a:t>
            </a:r>
            <a:r>
              <a:rPr lang="ar-EG" sz="1200" i="0" baseline="0" dirty="0"/>
              <a:t>[يتشارك الطلاب مع الآخرين الجالسين بجانبهم لبضع دقائق]. حسنًا، لنبدأ من جديد.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138265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i="0" dirty="0"/>
              <a:t>الآن</a:t>
            </a:r>
            <a:r>
              <a:rPr lang="ar-EG" i="0" baseline="0" dirty="0"/>
              <a:t> حان وقت استخلاص المعلومات من التفاوض على الوظيفة.</a:t>
            </a:r>
            <a:r>
              <a:rPr lang="en-US" i="0" baseline="0" dirty="0"/>
              <a:t> </a:t>
            </a:r>
            <a:r>
              <a:rPr lang="ar-EG" i="0" dirty="0"/>
              <a:t>ستركز هذه</a:t>
            </a:r>
            <a:r>
              <a:rPr lang="ar-EG" i="0" baseline="0" dirty="0"/>
              <a:t> المحاضرة على الأنواع المختلفة من التفضيلات التي تحدث أثناء المفاوضات، وكيف يمكننا تحديد هذه الأنواع من التفضيلات والاستفادة منها لخلق القيمة والحصول على نتائج جيدة. سنتحدث عن المفاوضات على الوظائف والرواتب بشكل عام بعد تمريننا الثاني، وظيفة دبلن، هل يبدو الأمر جيدًا؟ [يوافق الطلاب]. </a:t>
            </a:r>
          </a:p>
          <a:p>
            <a:pPr eaLnBrk="1" hangingPunct="1"/>
            <a:endParaRPr lang="en-US" altLang="en-US" i="0" baseline="0" dirty="0"/>
          </a:p>
          <a:p>
            <a:pPr eaLnBrk="1" hangingPunct="1"/>
            <a:r>
              <a:rPr lang="ar-EG" i="0" dirty="0"/>
              <a:t>مصدر الصورة:</a:t>
            </a:r>
          </a:p>
          <a:p>
            <a:pPr eaLnBrk="1" hangingPunct="1"/>
            <a:r>
              <a:rPr lang="en-US" i="0" dirty="0"/>
              <a:t>https://pixabay.com/en/job-interview-colleagues-business-437026/</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7</a:t>
            </a:fld>
            <a:endParaRPr lang="en-US"/>
          </a:p>
        </p:txBody>
      </p:sp>
    </p:spTree>
    <p:extLst>
      <p:ext uri="{BB962C8B-B14F-4D97-AF65-F5344CB8AC3E}">
        <p14:creationId xmlns:p14="http://schemas.microsoft.com/office/powerpoint/2010/main" val="161205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هناك </a:t>
            </a:r>
            <a:r>
              <a:rPr lang="ar-EG" sz="800" b="0"/>
              <a:t>ثلاثة أنواع أساسية من التفضيلات في المفاوضات.</a:t>
            </a:r>
            <a:r>
              <a:rPr lang="en-US" sz="800" b="0"/>
              <a:t> </a:t>
            </a:r>
            <a:r>
              <a:rPr lang="ar-EG" sz="800" b="0"/>
              <a:t>النوع الأول</a:t>
            </a:r>
            <a:r>
              <a:rPr lang="ar-EG" sz="800" b="0" baseline="0"/>
              <a:t> هو </a:t>
            </a:r>
            <a:r>
              <a:rPr lang="ar-EG" sz="1200"/>
              <a:t>التفضيلات المشتركة، حيث يرغب كلا الطرفين في نفس الشيء.</a:t>
            </a:r>
            <a:r>
              <a:rPr lang="en-US" sz="1200" baseline="0"/>
              <a:t> </a:t>
            </a:r>
            <a:r>
              <a:rPr lang="ar-EG" sz="1200"/>
              <a:t>أما النوع الثاني فهو التفضيلات المتضاربة، حيث يكون لدى كل طرف من الأطراف تفضيلات متعارضة بشكل مباشر. أما النوع الثالث فهو التفضيلات المختلفة، حيث يكون لدى النظراء تفضيلات متعارضة إلى حد ما، ولكن قضايا القيمة تختلف بدرجات متفاوتة ــ وهذا يعني أن هناك فرصًا للتوصل إلى حلول وسط وزيادة حجم الغنيمة.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[يكتب المُحاضر على اللوح الورقي:</a:t>
            </a:r>
            <a:r>
              <a:rPr lang="en-US" sz="1200"/>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"التفضيلات المشتركة</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التفضيلات المتضاربة</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التفضيلات المختلفة"</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ويترك هذه المصطلحات على اللوح الورقي لبقية المحاضرة].</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solidFill>
                  <a:srgbClr val="FF0000"/>
                </a:solidFill>
              </a:rPr>
              <a:t>ما التفضيل المشترك في التفاوض على الوظيفة؟ </a:t>
            </a:r>
            <a:r>
              <a:rPr lang="ar-EG" sz="1200" baseline="0"/>
              <a:t>[</a:t>
            </a:r>
            <a:r>
              <a:rPr lang="ar-EG" sz="1200" i="1" baseline="0"/>
              <a:t>يجيب الطلاب</a:t>
            </a:r>
            <a:r>
              <a:rPr lang="ar-EG" sz="1200" baseline="0"/>
              <a:t>]. </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8</a:t>
            </a:fld>
            <a:endParaRPr lang="en-US"/>
          </a:p>
        </p:txBody>
      </p:sp>
    </p:spTree>
    <p:extLst>
      <p:ext uri="{BB962C8B-B14F-4D97-AF65-F5344CB8AC3E}">
        <p14:creationId xmlns:p14="http://schemas.microsoft.com/office/powerpoint/2010/main" val="39965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حجم الفريق - كلا الجانبين يريدان فريقًا كبيرًا.</a:t>
            </a:r>
            <a:r>
              <a:rPr lang="en-US" sz="1200"/>
              <a:t> </a:t>
            </a:r>
            <a:r>
              <a:rPr lang="ar-EG" sz="1200"/>
              <a:t>هذا هو التفضيل المشترك.</a:t>
            </a:r>
            <a:r>
              <a:rPr lang="en-US" sz="1200" baseline="0"/>
              <a:t> </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9</a:t>
            </a:fld>
            <a:endParaRPr lang="en-US"/>
          </a:p>
        </p:txBody>
      </p:sp>
    </p:spTree>
    <p:extLst>
      <p:ext uri="{BB962C8B-B14F-4D97-AF65-F5344CB8AC3E}">
        <p14:creationId xmlns:p14="http://schemas.microsoft.com/office/powerpoint/2010/main" val="313104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A5116-C2D7-4102-963D-579A61D1EA53}"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465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03789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68852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21149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85902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A5116-C2D7-4102-963D-579A61D1EA53}"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145940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A5116-C2D7-4102-963D-579A61D1EA53}"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9746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A5116-C2D7-4102-963D-579A61D1EA53}"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98299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A5116-C2D7-4102-963D-579A61D1EA53}"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78689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A5116-C2D7-4102-963D-579A61D1EA53}"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426518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5116-C2D7-4102-963D-579A61D1EA53}"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85877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5116-C2D7-4102-963D-579A61D1EA53}"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22002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A5116-C2D7-4102-963D-579A61D1EA53}"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7F3E-9F3F-4924-A8DC-4BC3FB0F5F01}" type="slidenum">
              <a:rPr lang="en-US" smtClean="0"/>
              <a:t>‹#›</a:t>
            </a:fld>
            <a:endParaRPr lang="en-US"/>
          </a:p>
        </p:txBody>
      </p:sp>
    </p:spTree>
    <p:extLst>
      <p:ext uri="{BB962C8B-B14F-4D97-AF65-F5344CB8AC3E}">
        <p14:creationId xmlns:p14="http://schemas.microsoft.com/office/powerpoint/2010/main" val="424461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399767274"/>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التفاوض على الوظيفة</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3668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6920-11/2024</a:t>
            </a:r>
            <a:endPar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القرارات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ووارن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تيرني</a:t>
            </a:r>
            <a:r>
              <a:rPr lang="ar-EG" sz="750" dirty="0">
                <a:solidFill>
                  <a:prstClr val="black"/>
                </a:solidFill>
                <a:latin typeface="Roboto" panose="02000000000000000000" pitchFamily="2" charset="0"/>
                <a:ea typeface="Roboto" panose="02000000000000000000" pitchFamily="2" charset="0"/>
                <a:cs typeface="+mn-cs"/>
              </a:rPr>
              <a:t>، باحث مشارك في أبحاث ما بعد الدكتوراه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كمواد إضافية لمسرحية تقمص الأدوار "</a:t>
            </a:r>
            <a:r>
              <a:rPr kumimoji="0" lang="ar-EG"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التفاوض </a:t>
            </a:r>
            <a:r>
              <a:rPr lang="ar-EG" sz="750" i="1" dirty="0">
                <a:solidFill>
                  <a:prstClr val="black"/>
                </a:solidFill>
                <a:latin typeface="Roboto" panose="02000000000000000000" pitchFamily="2" charset="0"/>
                <a:ea typeface="Roboto" panose="02000000000000000000" pitchFamily="2" charset="0"/>
                <a:cs typeface="+mn-cs"/>
              </a:rPr>
              <a:t>على الوظيفة</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en-US" sz="750" dirty="0">
                <a:solidFill>
                  <a:prstClr val="black"/>
                </a:solidFill>
                <a:latin typeface="Roboto" panose="02000000000000000000" pitchFamily="2" charset="0"/>
                <a:ea typeface="Roboto" panose="02000000000000000000" pitchFamily="2" charset="0"/>
              </a:rPr>
              <a:t>Translated using an LLM (Large Language Model) and edited by Tilti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This translation, Copyright © 2024 Martin Schweinsberg, Horacio </a:t>
            </a:r>
            <a:r>
              <a:rPr kumimoji="0" lang="en-US" sz="750" b="0" i="0" u="none" strike="noStrike" cap="none" normalizeH="0" baseline="0" noProof="0" dirty="0" err="1">
                <a:ln>
                  <a:noFill/>
                </a:ln>
                <a:solidFill>
                  <a:prstClr val="black"/>
                </a:solidFill>
                <a:uLnTx/>
                <a:uFillTx/>
                <a:latin typeface="Roboto" panose="02000000000000000000" pitchFamily="2" charset="0"/>
                <a:ea typeface="Roboto" panose="02000000000000000000" pitchFamily="2" charset="0"/>
                <a:cs typeface="+mn-cs"/>
              </a:rPr>
              <a:t>Falcão</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Eric Uhlmann. The original slides are entitled “</a:t>
            </a:r>
            <a:r>
              <a:rPr kumimoji="0" lang="en-US"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The Job Negotiation</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(06/2024-6920), </a:t>
            </a:r>
            <a:r>
              <a:rPr lang="en-US" sz="700" dirty="0">
                <a:latin typeface="Roboto" panose="02000000000000000000" pitchFamily="2" charset="0"/>
              </a:rPr>
              <a:t>Copyright © 2024 Martin Schweinsberg, Horacio </a:t>
            </a:r>
            <a:r>
              <a:rPr lang="en-US" sz="700" dirty="0" err="1">
                <a:latin typeface="Roboto" panose="02000000000000000000" pitchFamily="2" charset="0"/>
              </a:rPr>
              <a:t>Falcão</a:t>
            </a:r>
            <a:r>
              <a:rPr lang="en-US" sz="700">
                <a:latin typeface="Roboto" panose="02000000000000000000" pitchFamily="2" charset="0"/>
              </a:rPr>
              <a:t>, Eric Uhlmann</a:t>
            </a: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التوزيعية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المتوافقة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التكاملية</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ar-EG">
                <a:solidFill>
                  <a:schemeClr val="bg1"/>
                </a:solidFill>
              </a:rPr>
              <a:t>الراتب</a:t>
            </a:r>
          </a:p>
          <a:p>
            <a:pPr marL="285750" indent="-285750">
              <a:buClr>
                <a:schemeClr val="bg1"/>
              </a:buClr>
              <a:buSzPct val="100000"/>
              <a:buFontTx/>
              <a:buChar char="-"/>
            </a:pPr>
            <a:r>
              <a:rPr lang="ar-EG">
                <a:solidFill>
                  <a:schemeClr val="bg1"/>
                </a:solidFill>
              </a:rPr>
              <a:t>تاريخ البدء</a:t>
            </a:r>
          </a:p>
        </p:txBody>
      </p:sp>
      <p:sp>
        <p:nvSpPr>
          <p:cNvPr id="82" name="TextBox 81"/>
          <p:cNvSpPr txBox="1"/>
          <p:nvPr/>
        </p:nvSpPr>
        <p:spPr>
          <a:xfrm>
            <a:off x="496722" y="247471"/>
            <a:ext cx="8266278" cy="1200329"/>
          </a:xfrm>
          <a:prstGeom prst="rect">
            <a:avLst/>
          </a:prstGeom>
          <a:noFill/>
        </p:spPr>
        <p:txBody>
          <a:bodyPr wrap="square" rtlCol="0">
            <a:spAutoFit/>
          </a:bodyPr>
          <a:lstStyle/>
          <a:p>
            <a:pPr algn="ctr"/>
            <a:r>
              <a:rPr lang="ar-EG" sz="3600" b="1"/>
              <a:t>التفضيل المشترك</a:t>
            </a:r>
          </a:p>
          <a:p>
            <a:pPr algn="ctr"/>
            <a:r>
              <a:rPr lang="ar-EG" sz="3600" b="1"/>
              <a:t>في التفاوض على الوظيفة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61" y="1905000"/>
            <a:ext cx="7924800" cy="4165600"/>
          </a:xfrm>
          <a:prstGeom prst="rect">
            <a:avLst/>
          </a:prstGeom>
        </p:spPr>
      </p:pic>
    </p:spTree>
    <p:extLst>
      <p:ext uri="{BB962C8B-B14F-4D97-AF65-F5344CB8AC3E}">
        <p14:creationId xmlns:p14="http://schemas.microsoft.com/office/powerpoint/2010/main" val="136109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ar-EG" sz="3200" b="1"/>
              <a:t>تحديد التفضيلات المشتركة يشكل تحديًا</a:t>
            </a:r>
          </a:p>
        </p:txBody>
      </p:sp>
      <p:sp>
        <p:nvSpPr>
          <p:cNvPr id="3" name="Content Placeholder 2"/>
          <p:cNvSpPr>
            <a:spLocks noGrp="1"/>
          </p:cNvSpPr>
          <p:nvPr>
            <p:ph idx="1"/>
          </p:nvPr>
        </p:nvSpPr>
        <p:spPr>
          <a:xfrm>
            <a:off x="457200" y="1828800"/>
            <a:ext cx="8229600" cy="4525963"/>
          </a:xfrm>
        </p:spPr>
        <p:txBody>
          <a:bodyPr>
            <a:normAutofit/>
          </a:bodyPr>
          <a:lstStyle/>
          <a:p>
            <a:r>
              <a:rPr lang="ar-EG" sz="2400">
                <a:latin typeface="+mj-lt"/>
                <a:cs typeface="Times New Roman" pitchFamily="18" charset="0"/>
              </a:rPr>
              <a:t>يفشل المفاوضون في تحديد التفضيلات المشتركة بنسبة 50% من المرات </a:t>
            </a:r>
            <a:r>
              <a:rPr lang="ar-EG" sz="2000">
                <a:latin typeface="+mj-lt"/>
                <a:cs typeface="Times New Roman" pitchFamily="18" charset="0"/>
              </a:rPr>
              <a:t>(تومسون وهريبك، 1996)</a:t>
            </a:r>
          </a:p>
          <a:p>
            <a:endParaRPr lang="en-US" sz="2400" dirty="0">
              <a:latin typeface="+mj-lt"/>
              <a:cs typeface="Times New Roman" pitchFamily="18" charset="0"/>
            </a:endParaRPr>
          </a:p>
          <a:p>
            <a:r>
              <a:rPr lang="ar-EG" sz="2400">
                <a:latin typeface="+mj-lt"/>
                <a:cs typeface="Times New Roman" pitchFamily="18" charset="0"/>
              </a:rPr>
              <a:t>فشل المفاوضون الذين حصلوا على </a:t>
            </a:r>
            <a:r>
              <a:rPr lang="ar-EG" sz="2400" i="1">
                <a:latin typeface="+mj-lt"/>
                <a:cs typeface="Times New Roman" pitchFamily="18" charset="0"/>
              </a:rPr>
              <a:t>نفس التفضيلات</a:t>
            </a:r>
            <a:r>
              <a:rPr lang="ar-EG" sz="2400">
                <a:latin typeface="+mj-lt"/>
                <a:cs typeface="Times New Roman" pitchFamily="18" charset="0"/>
              </a:rPr>
              <a:t> في التوصل إلى أفضل اتفاق بنسبة 39% من المرات! </a:t>
            </a:r>
            <a:r>
              <a:rPr lang="ar-EG" sz="2000">
                <a:latin typeface="+mj-lt"/>
                <a:cs typeface="Times New Roman" pitchFamily="18" charset="0"/>
              </a:rPr>
              <a:t>(تومسون، 2001)</a:t>
            </a:r>
          </a:p>
          <a:p>
            <a:endParaRPr lang="en-US" sz="2400" dirty="0">
              <a:latin typeface="+mj-lt"/>
              <a:cs typeface="Times New Roman" pitchFamily="18" charset="0"/>
            </a:endParaRPr>
          </a:p>
          <a:p>
            <a:r>
              <a:rPr lang="ar-EG" sz="2400">
                <a:cs typeface="Times New Roman" pitchFamily="18" charset="0"/>
              </a:rPr>
              <a:t>افتراض أن مصالح الطرف الآخر يجب أن تكون معارضة لمصالحنا بشكل مباشر</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266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73" y="152400"/>
            <a:ext cx="8229600" cy="1143000"/>
          </a:xfrm>
        </p:spPr>
        <p:txBody>
          <a:bodyPr>
            <a:noAutofit/>
          </a:bodyPr>
          <a:lstStyle/>
          <a:p>
            <a:r>
              <a:rPr lang="ar-EG" sz="3200" b="1">
                <a:cs typeface="Times New Roman" pitchFamily="18" charset="0"/>
              </a:rPr>
              <a:t>تكتيكات الخداع</a:t>
            </a:r>
          </a:p>
        </p:txBody>
      </p:sp>
      <p:sp>
        <p:nvSpPr>
          <p:cNvPr id="3" name="Content Placeholder 2"/>
          <p:cNvSpPr>
            <a:spLocks noGrp="1"/>
          </p:cNvSpPr>
          <p:nvPr>
            <p:ph idx="1"/>
          </p:nvPr>
        </p:nvSpPr>
        <p:spPr>
          <a:xfrm>
            <a:off x="457200" y="1752600"/>
            <a:ext cx="8229600" cy="4525963"/>
          </a:xfrm>
        </p:spPr>
        <p:txBody>
          <a:bodyPr>
            <a:normAutofit/>
          </a:bodyPr>
          <a:lstStyle/>
          <a:p>
            <a:r>
              <a:rPr lang="ar-EG" sz="2400"/>
              <a:t>يتظاهر الخصم بأنه يريد خيارًا لا يريده حقًا</a:t>
            </a:r>
          </a:p>
          <a:p>
            <a:endParaRPr lang="en-US" sz="2400" u="sng" dirty="0"/>
          </a:p>
          <a:p>
            <a:r>
              <a:rPr lang="ar-EG" sz="2400"/>
              <a:t>ثم يقايضه مقابل شيء ذي قيمة لكليكما</a:t>
            </a:r>
          </a:p>
          <a:p>
            <a:endParaRPr lang="en-US" u="sng" dirty="0">
              <a:solidFill>
                <a:srgbClr val="FF0000"/>
              </a:solidFill>
            </a:endParaRPr>
          </a:p>
          <a:p>
            <a:r>
              <a:rPr lang="ar-EG" sz="2400"/>
              <a:t>هل حدث هذا في أي من مفاوضاتكم؟</a:t>
            </a:r>
          </a:p>
          <a:p>
            <a:endParaRPr lang="en-US" sz="2400" dirty="0">
              <a:solidFill>
                <a:schemeClr val="bg1"/>
              </a:solidFill>
              <a:cs typeface="Times New Roman" pitchFamily="18" charset="0"/>
            </a:endParaRPr>
          </a:p>
          <a:p>
            <a:r>
              <a:rPr lang="ar-EG" sz="2400">
                <a:solidFill>
                  <a:schemeClr val="bg1"/>
                </a:solidFill>
                <a:cs typeface="Times New Roman" pitchFamily="18" charset="0"/>
              </a:rPr>
              <a:t>20% من متخصصي التفاوض ذوي الخبرة يتفقون على خيارات لا يريدها أي من الطرفين بسبب تكتيكات التضليل الفاشلة</a:t>
            </a:r>
            <a:r>
              <a:rPr lang="en-US" sz="2400">
                <a:solidFill>
                  <a:schemeClr val="bg1"/>
                </a:solidFill>
                <a:cs typeface="Times New Roman" pitchFamily="18" charset="0"/>
              </a:rPr>
              <a:t> </a:t>
            </a:r>
          </a:p>
          <a:p>
            <a:pPr>
              <a:buNone/>
            </a:pPr>
            <a:endParaRPr lang="en-US" sz="2400" u="sng" dirty="0"/>
          </a:p>
          <a:p>
            <a:pPr>
              <a:buNone/>
            </a:pPr>
            <a:r>
              <a:rPr lang="en-US" sz="240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pPr lvl="1">
              <a:buNone/>
            </a:pPr>
            <a:endParaRPr lang="en-US" sz="20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15364" name="Picture 4" descr="Image result for dec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648200"/>
            <a:ext cx="3413126"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2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t>حجم الفريق:</a:t>
            </a:r>
            <a:r>
              <a:rPr lang="en-US" sz="2400"/>
              <a:t> </a:t>
            </a:r>
            <a:r>
              <a:rPr lang="ar-EG" sz="2400"/>
              <a:t>كلا الجانبين يريدان فريقًا كبيرًا</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r>
              <a:rPr lang="ar-EG" sz="2400">
                <a:solidFill>
                  <a:srgbClr val="FF0000"/>
                </a:solidFill>
              </a:rPr>
              <a:t>ما التفضيلات المتضاربة؟</a:t>
            </a:r>
          </a:p>
          <a:p>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259504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t>حجم الفريق:</a:t>
            </a:r>
            <a:r>
              <a:rPr lang="en-US" sz="2400"/>
              <a:t> </a:t>
            </a:r>
            <a:r>
              <a:rPr lang="ar-EG" sz="2400"/>
              <a:t>كلا الجانبين يريدان فريقًا كبيرًا</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r>
              <a:rPr lang="ar-EG" sz="2400"/>
              <a:t>الراتب الأساسي والمكافأة، وموقع المكتب، وتاريخ البدء</a:t>
            </a:r>
          </a:p>
          <a:p>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115127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التوزيعية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المتوافقة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التكاملية</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ar-EG">
                <a:solidFill>
                  <a:schemeClr val="bg1"/>
                </a:solidFill>
              </a:rPr>
              <a:t>الراتب</a:t>
            </a:r>
          </a:p>
          <a:p>
            <a:pPr marL="285750" indent="-285750">
              <a:buClr>
                <a:schemeClr val="bg1"/>
              </a:buClr>
              <a:buSzPct val="100000"/>
              <a:buFontTx/>
              <a:buChar char="-"/>
            </a:pPr>
            <a:r>
              <a:rPr lang="ar-EG">
                <a:solidFill>
                  <a:schemeClr val="bg1"/>
                </a:solidFill>
              </a:rPr>
              <a:t>تاريخ البدء</a:t>
            </a:r>
          </a:p>
        </p:txBody>
      </p:sp>
      <p:sp>
        <p:nvSpPr>
          <p:cNvPr id="85" name="TextBox 84"/>
          <p:cNvSpPr txBox="1"/>
          <p:nvPr/>
        </p:nvSpPr>
        <p:spPr>
          <a:xfrm>
            <a:off x="496722" y="323671"/>
            <a:ext cx="8266278" cy="1200329"/>
          </a:xfrm>
          <a:prstGeom prst="rect">
            <a:avLst/>
          </a:prstGeom>
          <a:noFill/>
        </p:spPr>
        <p:txBody>
          <a:bodyPr wrap="square" rtlCol="0">
            <a:spAutoFit/>
          </a:bodyPr>
          <a:lstStyle/>
          <a:p>
            <a:pPr algn="ctr"/>
            <a:r>
              <a:rPr lang="ar-EG" sz="3600" b="1"/>
              <a:t>التفضيلات المتضاربة</a:t>
            </a:r>
          </a:p>
          <a:p>
            <a:pPr algn="ctr"/>
            <a:r>
              <a:rPr lang="ar-EG" sz="3600" b="1"/>
              <a:t>في التفاوض على الوظيفة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61" y="1791735"/>
            <a:ext cx="7315200" cy="4555694"/>
          </a:xfrm>
          <a:prstGeom prst="rect">
            <a:avLst/>
          </a:prstGeom>
        </p:spPr>
      </p:pic>
    </p:spTree>
    <p:extLst>
      <p:ext uri="{BB962C8B-B14F-4D97-AF65-F5344CB8AC3E}">
        <p14:creationId xmlns:p14="http://schemas.microsoft.com/office/powerpoint/2010/main" val="188178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t>حجم الفريق:</a:t>
            </a:r>
            <a:r>
              <a:rPr lang="en-US" sz="2400"/>
              <a:t> </a:t>
            </a:r>
            <a:r>
              <a:rPr lang="ar-EG" sz="2400"/>
              <a:t>كلا الجانبين يريدان فريقًا كبيرًا</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r>
              <a:rPr lang="ar-EG" sz="2400"/>
              <a:t>الراتب الأساسي والمكافأة، وموقع المكتب، وتاريخ البدء</a:t>
            </a:r>
          </a:p>
          <a:p>
            <a:pPr lvl="1"/>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pPr lvl="1"/>
            <a:r>
              <a:rPr lang="ar-EG" sz="2400">
                <a:solidFill>
                  <a:srgbClr val="FF0000"/>
                </a:solidFill>
              </a:rPr>
              <a:t>ماذا كانت؟</a:t>
            </a:r>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36614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t>حجم الفريق:</a:t>
            </a:r>
            <a:r>
              <a:rPr lang="en-US" sz="2400"/>
              <a:t> </a:t>
            </a:r>
            <a:r>
              <a:rPr lang="ar-EG" sz="2400"/>
              <a:t>كلا الجانبين يريدان فريقًا كبيرًا</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r>
              <a:rPr lang="ar-EG" sz="2400"/>
              <a:t>الراتب الأساسي والمكافأة، وموقع المكتب، وتاريخ البدء</a:t>
            </a:r>
          </a:p>
          <a:p>
            <a:pPr lvl="1"/>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pPr lvl="1"/>
            <a:r>
              <a:rPr lang="ar-EG" sz="2400"/>
              <a:t>العطلات (مرشح)، التأمين الصحي (مرشح)</a:t>
            </a:r>
          </a:p>
          <a:p>
            <a:pPr lvl="1"/>
            <a:r>
              <a:rPr lang="ar-EG" sz="2400"/>
              <a:t>إعانة للحصول على التدريب (مسؤول التوظيف)، وساعات العمل المرنة (مسؤول التوظيف)</a:t>
            </a:r>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24799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التوزيعية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المتوافقة</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ar-EG" sz="2000">
                <a:solidFill>
                  <a:schemeClr val="bg1"/>
                </a:solidFill>
                <a:latin typeface="Ubuntu" panose="020B0504030602030204" pitchFamily="34" charset="0"/>
              </a:rPr>
              <a:t>القضايا </a:t>
            </a:r>
            <a:br>
              <a:rPr lang="ar-EG" sz="2000">
                <a:solidFill>
                  <a:schemeClr val="bg1"/>
                </a:solidFill>
                <a:latin typeface="Ubuntu" panose="020B0504030602030204" pitchFamily="34" charset="0"/>
              </a:rPr>
            </a:br>
            <a:r>
              <a:rPr lang="ar-EG" sz="2000">
                <a:solidFill>
                  <a:schemeClr val="bg1"/>
                </a:solidFill>
                <a:latin typeface="Ubuntu" panose="020B0504030602030204" pitchFamily="34" charset="0"/>
              </a:rPr>
              <a:t>التكاملية</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ar-EG">
                <a:solidFill>
                  <a:schemeClr val="bg1"/>
                </a:solidFill>
              </a:rPr>
              <a:t>الراتب</a:t>
            </a:r>
          </a:p>
          <a:p>
            <a:pPr marL="285750" indent="-285750">
              <a:buClr>
                <a:schemeClr val="bg1"/>
              </a:buClr>
              <a:buSzPct val="100000"/>
              <a:buFontTx/>
              <a:buChar char="-"/>
            </a:pPr>
            <a:r>
              <a:rPr lang="ar-EG">
                <a:solidFill>
                  <a:schemeClr val="bg1"/>
                </a:solidFill>
              </a:rPr>
              <a:t>تاريخ البدء</a:t>
            </a:r>
          </a:p>
        </p:txBody>
      </p:sp>
      <p:sp>
        <p:nvSpPr>
          <p:cNvPr id="85" name="TextBox 84"/>
          <p:cNvSpPr txBox="1"/>
          <p:nvPr/>
        </p:nvSpPr>
        <p:spPr>
          <a:xfrm>
            <a:off x="496722" y="285007"/>
            <a:ext cx="8266278" cy="1200329"/>
          </a:xfrm>
          <a:prstGeom prst="rect">
            <a:avLst/>
          </a:prstGeom>
          <a:noFill/>
        </p:spPr>
        <p:txBody>
          <a:bodyPr wrap="square" rtlCol="0">
            <a:spAutoFit/>
          </a:bodyPr>
          <a:lstStyle/>
          <a:p>
            <a:pPr algn="ctr"/>
            <a:r>
              <a:rPr lang="ar-EG" sz="3600" b="1"/>
              <a:t>التفضيلات المختلفة</a:t>
            </a:r>
          </a:p>
          <a:p>
            <a:pPr algn="ctr"/>
            <a:r>
              <a:rPr lang="ar-EG" sz="3600" b="1"/>
              <a:t>في التفاوض على الوظيفة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029" y="1691674"/>
            <a:ext cx="6273663" cy="4760367"/>
          </a:xfrm>
          <a:prstGeom prst="rect">
            <a:avLst/>
          </a:prstGeom>
        </p:spPr>
      </p:pic>
    </p:spTree>
    <p:extLst>
      <p:ext uri="{BB962C8B-B14F-4D97-AF65-F5344CB8AC3E}">
        <p14:creationId xmlns:p14="http://schemas.microsoft.com/office/powerpoint/2010/main" val="273051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68" y="1071528"/>
            <a:ext cx="6273663" cy="4760367"/>
          </a:xfrm>
          <a:prstGeom prst="rect">
            <a:avLst/>
          </a:prstGeom>
        </p:spPr>
      </p:pic>
      <p:sp>
        <p:nvSpPr>
          <p:cNvPr id="15" name="TextBox 14"/>
          <p:cNvSpPr txBox="1"/>
          <p:nvPr/>
        </p:nvSpPr>
        <p:spPr>
          <a:xfrm>
            <a:off x="922899" y="1879181"/>
            <a:ext cx="356188" cy="461665"/>
          </a:xfrm>
          <a:prstGeom prst="rect">
            <a:avLst/>
          </a:prstGeom>
          <a:noFill/>
        </p:spPr>
        <p:txBody>
          <a:bodyPr wrap="none" rtlCol="0">
            <a:spAutoFit/>
          </a:bodyPr>
          <a:lstStyle/>
          <a:p>
            <a:r>
              <a:rPr lang="ar-EG" sz="2400">
                <a:solidFill>
                  <a:schemeClr val="bg1"/>
                </a:solidFill>
                <a:latin typeface="Ubuntu" panose="020B0504030602030204" pitchFamily="34" charset="0"/>
              </a:rPr>
              <a:t>1</a:t>
            </a:r>
          </a:p>
        </p:txBody>
      </p:sp>
      <p:sp>
        <p:nvSpPr>
          <p:cNvPr id="16" name="TextBox 15"/>
          <p:cNvSpPr txBox="1"/>
          <p:nvPr/>
        </p:nvSpPr>
        <p:spPr>
          <a:xfrm>
            <a:off x="922899" y="2776350"/>
            <a:ext cx="356188" cy="461665"/>
          </a:xfrm>
          <a:prstGeom prst="rect">
            <a:avLst/>
          </a:prstGeom>
          <a:noFill/>
        </p:spPr>
        <p:txBody>
          <a:bodyPr wrap="none" rtlCol="0">
            <a:spAutoFit/>
          </a:bodyPr>
          <a:lstStyle/>
          <a:p>
            <a:r>
              <a:rPr lang="ar-EG" sz="2400">
                <a:solidFill>
                  <a:schemeClr val="bg1"/>
                </a:solidFill>
                <a:latin typeface="Ubuntu" panose="020B0504030602030204" pitchFamily="34" charset="0"/>
              </a:rPr>
              <a:t>2</a:t>
            </a:r>
          </a:p>
        </p:txBody>
      </p:sp>
      <p:sp>
        <p:nvSpPr>
          <p:cNvPr id="17" name="TextBox 16"/>
          <p:cNvSpPr txBox="1"/>
          <p:nvPr/>
        </p:nvSpPr>
        <p:spPr>
          <a:xfrm>
            <a:off x="922899" y="3740146"/>
            <a:ext cx="356188" cy="461665"/>
          </a:xfrm>
          <a:prstGeom prst="rect">
            <a:avLst/>
          </a:prstGeom>
          <a:noFill/>
        </p:spPr>
        <p:txBody>
          <a:bodyPr wrap="none" rtlCol="0">
            <a:spAutoFit/>
          </a:bodyPr>
          <a:lstStyle/>
          <a:p>
            <a:r>
              <a:rPr lang="ar-EG" sz="2400">
                <a:solidFill>
                  <a:schemeClr val="bg1"/>
                </a:solidFill>
                <a:latin typeface="Ubuntu" panose="020B0504030602030204" pitchFamily="34" charset="0"/>
              </a:rPr>
              <a:t>3</a:t>
            </a:r>
          </a:p>
        </p:txBody>
      </p:sp>
      <p:sp>
        <p:nvSpPr>
          <p:cNvPr id="2" name="TextBox 1"/>
          <p:cNvSpPr txBox="1"/>
          <p:nvPr/>
        </p:nvSpPr>
        <p:spPr>
          <a:xfrm>
            <a:off x="152400" y="5827693"/>
            <a:ext cx="8763000" cy="954107"/>
          </a:xfrm>
          <a:prstGeom prst="rect">
            <a:avLst/>
          </a:prstGeom>
          <a:noFill/>
        </p:spPr>
        <p:txBody>
          <a:bodyPr wrap="square" rtlCol="0">
            <a:spAutoFit/>
          </a:bodyPr>
          <a:lstStyle/>
          <a:p>
            <a:pPr algn="ctr"/>
            <a:r>
              <a:rPr lang="ar-EG" sz="2800" b="1"/>
              <a:t>يتم إنشاء قيمة أقل إذا قمت بتقسيم الفرق عندما يكون لدى النظراء تفضيلات مختلفة</a:t>
            </a:r>
          </a:p>
        </p:txBody>
      </p:sp>
      <p:sp>
        <p:nvSpPr>
          <p:cNvPr id="18" name="TextBox 17"/>
          <p:cNvSpPr txBox="1"/>
          <p:nvPr/>
        </p:nvSpPr>
        <p:spPr>
          <a:xfrm>
            <a:off x="496738" y="228600"/>
            <a:ext cx="8037662" cy="646331"/>
          </a:xfrm>
          <a:prstGeom prst="rect">
            <a:avLst/>
          </a:prstGeom>
          <a:noFill/>
        </p:spPr>
        <p:txBody>
          <a:bodyPr wrap="square" rtlCol="0">
            <a:spAutoFit/>
          </a:bodyPr>
          <a:lstStyle/>
          <a:p>
            <a:pPr algn="ctr"/>
            <a:r>
              <a:rPr lang="ar-EG" sz="3600" b="1"/>
              <a:t>تجنب التسوية الخاملة!</a:t>
            </a:r>
          </a:p>
        </p:txBody>
      </p:sp>
      <p:sp>
        <p:nvSpPr>
          <p:cNvPr id="14" name="Rectangle 13"/>
          <p:cNvSpPr/>
          <p:nvPr/>
        </p:nvSpPr>
        <p:spPr>
          <a:xfrm>
            <a:off x="5562600" y="2254295"/>
            <a:ext cx="2057400" cy="64130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543550" y="4012724"/>
            <a:ext cx="2076450" cy="55927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273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9169" cy="6870700"/>
          </a:xfrm>
          <a:prstGeom prst="rect">
            <a:avLst/>
          </a:prstGeom>
        </p:spPr>
      </p:pic>
    </p:spTree>
    <p:extLst>
      <p:ext uri="{BB962C8B-B14F-4D97-AF65-F5344CB8AC3E}">
        <p14:creationId xmlns:p14="http://schemas.microsoft.com/office/powerpoint/2010/main" val="411433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39801"/>
            <a:ext cx="8458200" cy="4470400"/>
          </a:xfrm>
          <a:prstGeom prst="rect">
            <a:avLst/>
          </a:prstGeom>
        </p:spPr>
      </p:pic>
      <p:sp>
        <p:nvSpPr>
          <p:cNvPr id="15" name="TextBox 14"/>
          <p:cNvSpPr txBox="1"/>
          <p:nvPr/>
        </p:nvSpPr>
        <p:spPr>
          <a:xfrm>
            <a:off x="922899" y="1879181"/>
            <a:ext cx="356188" cy="461665"/>
          </a:xfrm>
          <a:prstGeom prst="rect">
            <a:avLst/>
          </a:prstGeom>
          <a:noFill/>
        </p:spPr>
        <p:txBody>
          <a:bodyPr wrap="none" rtlCol="0">
            <a:spAutoFit/>
          </a:bodyPr>
          <a:lstStyle/>
          <a:p>
            <a:r>
              <a:rPr lang="ar-EG" sz="2400">
                <a:solidFill>
                  <a:schemeClr val="bg1"/>
                </a:solidFill>
                <a:latin typeface="Ubuntu" panose="020B0504030602030204" pitchFamily="34" charset="0"/>
              </a:rPr>
              <a:t>1</a:t>
            </a:r>
          </a:p>
        </p:txBody>
      </p:sp>
      <p:sp>
        <p:nvSpPr>
          <p:cNvPr id="18" name="TextBox 17"/>
          <p:cNvSpPr txBox="1"/>
          <p:nvPr/>
        </p:nvSpPr>
        <p:spPr>
          <a:xfrm>
            <a:off x="496738" y="228600"/>
            <a:ext cx="8037662" cy="646331"/>
          </a:xfrm>
          <a:prstGeom prst="rect">
            <a:avLst/>
          </a:prstGeom>
          <a:noFill/>
        </p:spPr>
        <p:txBody>
          <a:bodyPr wrap="square" rtlCol="0">
            <a:spAutoFit/>
          </a:bodyPr>
          <a:lstStyle/>
          <a:p>
            <a:pPr algn="ctr"/>
            <a:r>
              <a:rPr lang="ar-EG" sz="3600" b="1"/>
              <a:t>تجنب التسوية الخاملة!</a:t>
            </a:r>
          </a:p>
        </p:txBody>
      </p:sp>
      <p:sp>
        <p:nvSpPr>
          <p:cNvPr id="14" name="Rectangle 13"/>
          <p:cNvSpPr/>
          <p:nvPr/>
        </p:nvSpPr>
        <p:spPr>
          <a:xfrm>
            <a:off x="4457700" y="2590800"/>
            <a:ext cx="2019300" cy="479228"/>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436338" y="3070028"/>
            <a:ext cx="2040662" cy="33069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5562600"/>
            <a:ext cx="8610600" cy="954107"/>
          </a:xfrm>
          <a:prstGeom prst="rect">
            <a:avLst/>
          </a:prstGeom>
          <a:noFill/>
        </p:spPr>
        <p:txBody>
          <a:bodyPr wrap="square" rtlCol="0">
            <a:spAutoFit/>
          </a:bodyPr>
          <a:lstStyle/>
          <a:p>
            <a:pPr algn="ctr"/>
            <a:r>
              <a:rPr lang="ar-EG" sz="2800" b="1"/>
              <a:t>اكتشف التفضيلات المختلفة بين النظراء</a:t>
            </a:r>
          </a:p>
          <a:p>
            <a:pPr algn="ctr"/>
            <a:r>
              <a:rPr lang="ar-EG" sz="2800" b="1"/>
              <a:t>استخدم المقايضات التي تخلق القيمة لزيادة حجم الغنيمة</a:t>
            </a:r>
            <a:r>
              <a:rPr lang="en-US" sz="2800" b="1"/>
              <a:t> </a:t>
            </a:r>
          </a:p>
        </p:txBody>
      </p:sp>
      <p:sp>
        <p:nvSpPr>
          <p:cNvPr id="20" name="Rectangle 19"/>
          <p:cNvSpPr/>
          <p:nvPr/>
        </p:nvSpPr>
        <p:spPr>
          <a:xfrm>
            <a:off x="7467600" y="1470462"/>
            <a:ext cx="1219200" cy="3863538"/>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500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17989" y="381000"/>
            <a:ext cx="83732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ar-EG" sz="3200" b="1">
                <a:ea typeface="MS PGothic" charset="0"/>
              </a:rPr>
              <a:t>كيف تعرف </a:t>
            </a:r>
            <a:br>
              <a:rPr lang="ar-EG" sz="3200" b="1">
                <a:ea typeface="MS PGothic" charset="0"/>
              </a:rPr>
            </a:br>
            <a:r>
              <a:rPr lang="ar-EG" sz="3200" b="1">
                <a:ea typeface="MS PGothic" charset="0"/>
              </a:rPr>
              <a:t>مصالح الطرف الآخر؟</a:t>
            </a:r>
          </a:p>
        </p:txBody>
      </p:sp>
    </p:spTree>
    <p:extLst>
      <p:ext uri="{BB962C8B-B14F-4D97-AF65-F5344CB8AC3E}">
        <p14:creationId xmlns:p14="http://schemas.microsoft.com/office/powerpoint/2010/main" val="218018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443392" y="1974850"/>
            <a:ext cx="7938608"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lnSpc>
                <a:spcPct val="90000"/>
              </a:lnSpc>
            </a:pPr>
            <a:r>
              <a:rPr lang="ar-EG" sz="2400">
                <a:ea typeface="MS PGothic" charset="0"/>
              </a:rPr>
              <a:t>البحث</a:t>
            </a:r>
          </a:p>
          <a:p>
            <a:pPr eaLnBrk="1" hangingPunct="1">
              <a:lnSpc>
                <a:spcPct val="90000"/>
              </a:lnSpc>
            </a:pPr>
            <a:endParaRPr lang="en-US" sz="2000" dirty="0">
              <a:ea typeface="MS PGothic" charset="0"/>
            </a:endParaRPr>
          </a:p>
          <a:p>
            <a:pPr eaLnBrk="1" hangingPunct="1">
              <a:lnSpc>
                <a:spcPct val="90000"/>
              </a:lnSpc>
            </a:pPr>
            <a:r>
              <a:rPr lang="ar-EG" sz="2400">
                <a:ea typeface="MS PGothic" charset="0"/>
              </a:rPr>
              <a:t>طرح السؤال بشكل مباشر</a:t>
            </a:r>
          </a:p>
          <a:p>
            <a:pPr lvl="1" eaLnBrk="1" hangingPunct="1">
              <a:lnSpc>
                <a:spcPct val="90000"/>
              </a:lnSpc>
            </a:pPr>
            <a:endParaRPr lang="en-GB" altLang="ja-JP" sz="2000" dirty="0">
              <a:ea typeface="MS PGothic" charset="0"/>
            </a:endParaRPr>
          </a:p>
          <a:p>
            <a:pPr eaLnBrk="1" hangingPunct="1">
              <a:lnSpc>
                <a:spcPct val="90000"/>
              </a:lnSpc>
            </a:pPr>
            <a:r>
              <a:rPr lang="ar-EG" sz="2400">
                <a:ea typeface="MS PGothic" charset="0"/>
              </a:rPr>
              <a:t>مشاركة بعض اهتماماتك بحذر ورؤية ما إذا كان هناك تجاوب من جانبهم</a:t>
            </a:r>
            <a:r>
              <a:rPr lang="en-US" sz="2400">
                <a:ea typeface="MS PGothic" charset="0"/>
              </a:rPr>
              <a:t> </a:t>
            </a:r>
          </a:p>
          <a:p>
            <a:pPr eaLnBrk="1" hangingPunct="1">
              <a:lnSpc>
                <a:spcPct val="90000"/>
              </a:lnSpc>
            </a:pPr>
            <a:endParaRPr lang="en-GB" sz="2000" dirty="0">
              <a:ea typeface="MS PGothic" charset="0"/>
            </a:endParaRPr>
          </a:p>
          <a:p>
            <a:pPr eaLnBrk="1" hangingPunct="1">
              <a:lnSpc>
                <a:spcPct val="90000"/>
              </a:lnSpc>
            </a:pPr>
            <a:r>
              <a:rPr lang="ar-EG" sz="2400">
                <a:ea typeface="MS PGothic" charset="0"/>
              </a:rPr>
              <a:t>استخدم إستراتيجية العروض المتعددة المتزامنة المكافئة (</a:t>
            </a:r>
            <a:r>
              <a:rPr lang="en-US" sz="2400">
                <a:ea typeface="MS PGothic" charset="0"/>
              </a:rPr>
              <a:t>MESOS)</a:t>
            </a:r>
            <a:r>
              <a:rPr lang="ar-EG" sz="2400">
                <a:ea typeface="MS PGothic" charset="0"/>
              </a:rPr>
              <a:t>؟</a:t>
            </a:r>
          </a:p>
          <a:p>
            <a:pPr eaLnBrk="1" hangingPunct="1">
              <a:lnSpc>
                <a:spcPct val="90000"/>
              </a:lnSpc>
            </a:pPr>
            <a:endParaRPr lang="en-GB" sz="2000" dirty="0">
              <a:ea typeface="MS PGothic" charset="0"/>
            </a:endParaRPr>
          </a:p>
          <a:p>
            <a:pPr marL="342900" lvl="1" indent="-342900">
              <a:lnSpc>
                <a:spcPct val="90000"/>
              </a:lnSpc>
              <a:buFont typeface="Arial" panose="020B0604020202020204" pitchFamily="34" charset="0"/>
              <a:buChar char="•"/>
            </a:pPr>
            <a:r>
              <a:rPr lang="ar-EG" sz="2400">
                <a:ea typeface="MS PGothic" charset="0"/>
              </a:rPr>
              <a:t>تبني وجهة نظر:</a:t>
            </a:r>
            <a:r>
              <a:rPr lang="en-US" sz="2400">
                <a:ea typeface="MS PGothic" charset="0"/>
              </a:rPr>
              <a:t> </a:t>
            </a:r>
            <a:r>
              <a:rPr lang="ar-EG" sz="2400">
                <a:ea typeface="MS PGothic" charset="0"/>
              </a:rPr>
              <a:t>انظر إلى وجهة نظرهم من منظور إدراكي (جالينسكي وآخرون، 2008)</a:t>
            </a:r>
          </a:p>
        </p:txBody>
      </p:sp>
      <p:sp>
        <p:nvSpPr>
          <p:cNvPr id="6" name="Rectangle 2"/>
          <p:cNvSpPr>
            <a:spLocks noGrp="1" noChangeArrowheads="1"/>
          </p:cNvSpPr>
          <p:nvPr>
            <p:ph type="title"/>
          </p:nvPr>
        </p:nvSpPr>
        <p:spPr bwMode="auto">
          <a:xfrm>
            <a:off x="317989" y="381000"/>
            <a:ext cx="83732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ar-EG" sz="3200" b="1">
                <a:ea typeface="MS PGothic" charset="0"/>
              </a:rPr>
              <a:t>كيف تعرف </a:t>
            </a:r>
            <a:br>
              <a:rPr lang="ar-EG" sz="3200" b="1">
                <a:ea typeface="MS PGothic" charset="0"/>
              </a:rPr>
            </a:br>
            <a:r>
              <a:rPr lang="ar-EG" sz="3200" b="1">
                <a:ea typeface="MS PGothic" charset="0"/>
              </a:rPr>
              <a:t>مصالح الطرف الآخر؟</a:t>
            </a:r>
          </a:p>
        </p:txBody>
      </p:sp>
    </p:spTree>
    <p:extLst>
      <p:ext uri="{BB962C8B-B14F-4D97-AF65-F5344CB8AC3E}">
        <p14:creationId xmlns:p14="http://schemas.microsoft.com/office/powerpoint/2010/main" val="259583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هل عليك التفاوض على القضايا واحدة تلو الأخرى؟</a:t>
            </a:r>
          </a:p>
        </p:txBody>
      </p:sp>
    </p:spTree>
    <p:extLst>
      <p:ext uri="{BB962C8B-B14F-4D97-AF65-F5344CB8AC3E}">
        <p14:creationId xmlns:p14="http://schemas.microsoft.com/office/powerpoint/2010/main" val="14529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هل عليك التفاوض على القضايا واحدة تلو الأخرى؟</a:t>
            </a:r>
          </a:p>
        </p:txBody>
      </p:sp>
      <p:sp>
        <p:nvSpPr>
          <p:cNvPr id="3" name="Content Placeholder 2"/>
          <p:cNvSpPr>
            <a:spLocks noGrp="1"/>
          </p:cNvSpPr>
          <p:nvPr>
            <p:ph idx="1"/>
          </p:nvPr>
        </p:nvSpPr>
        <p:spPr>
          <a:xfrm>
            <a:off x="457200" y="1798637"/>
            <a:ext cx="8229600" cy="4525963"/>
          </a:xfrm>
        </p:spPr>
        <p:txBody>
          <a:bodyPr>
            <a:normAutofit/>
          </a:bodyPr>
          <a:lstStyle/>
          <a:p>
            <a:r>
              <a:rPr lang="ar-EG" sz="2400"/>
              <a:t>لا!</a:t>
            </a:r>
            <a:r>
              <a:rPr lang="en-US" sz="2400"/>
              <a:t> </a:t>
            </a:r>
            <a:r>
              <a:rPr lang="ar-EG" sz="2400"/>
              <a:t>تجعل من المستحيل تحقيق المقايضات التي تخلق قيمة</a:t>
            </a:r>
          </a:p>
          <a:p>
            <a:endParaRPr lang="en-US" sz="2400" dirty="0"/>
          </a:p>
          <a:p>
            <a:r>
              <a:rPr lang="ar-EG" sz="2400"/>
              <a:t>تحول ما يمكن أن يكون مفاوضات طويلة ومربحة للجانبين إلى سلسلة من المفاوضات القصيرة التي تنطوي على الربح والخسارة للطرفين</a:t>
            </a:r>
          </a:p>
        </p:txBody>
      </p:sp>
      <p:pic>
        <p:nvPicPr>
          <p:cNvPr id="17410" name="Picture 2" descr="Image result for collabo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07178"/>
            <a:ext cx="3810000" cy="282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87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ar-EG" sz="3600" b="1" dirty="0"/>
              <a:t>نتائجكم:</a:t>
            </a:r>
            <a:r>
              <a:rPr lang="en-US" sz="3600" b="1" dirty="0"/>
              <a:t> </a:t>
            </a:r>
            <a:r>
              <a:rPr lang="ar-EG" sz="3600" b="1" dirty="0"/>
              <a:t>التفاوض على الوظيفة</a:t>
            </a:r>
          </a:p>
        </p:txBody>
      </p:sp>
    </p:spTree>
    <p:extLst>
      <p:ext uri="{BB962C8B-B14F-4D97-AF65-F5344CB8AC3E}">
        <p14:creationId xmlns:p14="http://schemas.microsoft.com/office/powerpoint/2010/main" val="212336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ar-EG" sz="3600" b="1"/>
              <a:t>نتائجكم:</a:t>
            </a:r>
            <a:r>
              <a:rPr lang="en-US" sz="3600" b="1"/>
              <a:t> </a:t>
            </a:r>
            <a:r>
              <a:rPr lang="ar-EG" sz="3600" b="1"/>
              <a:t>التفاوض على الوظيفة</a:t>
            </a:r>
          </a:p>
        </p:txBody>
      </p:sp>
      <p:graphicFrame>
        <p:nvGraphicFramePr>
          <p:cNvPr id="3" name="Chart 2"/>
          <p:cNvGraphicFramePr>
            <a:graphicFrameLocks/>
          </p:cNvGraphicFramePr>
          <p:nvPr>
            <p:extLst>
              <p:ext uri="{D42A27DB-BD31-4B8C-83A1-F6EECF244321}">
                <p14:modId xmlns:p14="http://schemas.microsoft.com/office/powerpoint/2010/main" val="3844493846"/>
              </p:ext>
            </p:extLst>
          </p:nvPr>
        </p:nvGraphicFramePr>
        <p:xfrm>
          <a:off x="211282" y="962891"/>
          <a:ext cx="8721435" cy="5562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85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ar-EG" sz="3600" b="1"/>
              <a:t>الدروس المستفادة:</a:t>
            </a:r>
            <a:r>
              <a:rPr lang="en-US" sz="3600" b="1"/>
              <a:t> </a:t>
            </a:r>
            <a:r>
              <a:rPr lang="ar-EG" sz="3600" b="1"/>
              <a:t>أنواع التفضيلات</a:t>
            </a:r>
          </a:p>
        </p:txBody>
      </p:sp>
      <p:sp>
        <p:nvSpPr>
          <p:cNvPr id="3" name="Content Placeholder 2"/>
          <p:cNvSpPr>
            <a:spLocks noGrp="1"/>
          </p:cNvSpPr>
          <p:nvPr>
            <p:ph idx="1"/>
          </p:nvPr>
        </p:nvSpPr>
        <p:spPr>
          <a:xfrm>
            <a:off x="457200" y="1951037"/>
            <a:ext cx="8229600" cy="4525963"/>
          </a:xfrm>
        </p:spPr>
        <p:txBody>
          <a:bodyPr>
            <a:normAutofit/>
          </a:bodyPr>
          <a:lstStyle/>
          <a:p>
            <a:r>
              <a:rPr lang="ar-EG" sz="2400"/>
              <a:t>تحديد التفضيلات المشتركة، والمتضاربة، والمختلفة</a:t>
            </a:r>
          </a:p>
          <a:p>
            <a:endParaRPr lang="en-US" sz="2400" dirty="0"/>
          </a:p>
          <a:p>
            <a:r>
              <a:rPr lang="ar-EG" sz="2400"/>
              <a:t>اكتشاف الاهتمامات الأساسية لدى نظيرك</a:t>
            </a:r>
          </a:p>
          <a:p>
            <a:pPr lvl="1"/>
            <a:r>
              <a:rPr lang="ar-EG" sz="2400"/>
              <a:t>مشاركة اهتماماتك بحذر وطرح الأسئلة</a:t>
            </a:r>
          </a:p>
          <a:p>
            <a:pPr lvl="1"/>
            <a:r>
              <a:rPr lang="ar-EG" sz="2400"/>
              <a:t>التفاوض على عدة قضايا في وقت واحد</a:t>
            </a:r>
          </a:p>
          <a:p>
            <a:pPr lvl="1"/>
            <a:r>
              <a:rPr lang="ar-EG" sz="2400"/>
              <a:t>استخدام العروض المتعددة المتزامنة المكافئة</a:t>
            </a:r>
          </a:p>
          <a:p>
            <a:endParaRPr lang="en-US" sz="2400" dirty="0"/>
          </a:p>
          <a:p>
            <a:r>
              <a:rPr lang="ar-EG" sz="2400"/>
              <a:t>إجراء مقايضات تعظيم القيمة:</a:t>
            </a:r>
            <a:r>
              <a:rPr lang="en-US" sz="2400"/>
              <a:t> </a:t>
            </a:r>
            <a:r>
              <a:rPr lang="ar-EG" sz="2400"/>
              <a:t>تجنب تحيز الاستفادة الثابتة!</a:t>
            </a:r>
          </a:p>
          <a:p>
            <a:endParaRPr lang="en-US" sz="2400" dirty="0"/>
          </a:p>
          <a:p>
            <a:endParaRPr lang="en-US" sz="2400" dirty="0"/>
          </a:p>
        </p:txBody>
      </p:sp>
    </p:spTree>
    <p:extLst>
      <p:ext uri="{BB962C8B-B14F-4D97-AF65-F5344CB8AC3E}">
        <p14:creationId xmlns:p14="http://schemas.microsoft.com/office/powerpoint/2010/main" val="224182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ar-EG" sz="3600" b="1"/>
              <a:t>قواعد التفاوض في مسرحيات تقمص الأدوار</a:t>
            </a:r>
          </a:p>
        </p:txBody>
      </p:sp>
      <p:sp>
        <p:nvSpPr>
          <p:cNvPr id="47107" name="Content Placeholder 2"/>
          <p:cNvSpPr>
            <a:spLocks noGrp="1"/>
          </p:cNvSpPr>
          <p:nvPr>
            <p:ph idx="1"/>
          </p:nvPr>
        </p:nvSpPr>
        <p:spPr>
          <a:xfrm>
            <a:off x="457200" y="1600200"/>
            <a:ext cx="8229600" cy="4525963"/>
          </a:xfrm>
        </p:spPr>
        <p:txBody>
          <a:bodyPr/>
          <a:lstStyle/>
          <a:p>
            <a:pPr marL="342900" lvl="1" indent="-342900" eaLnBrk="1" hangingPunct="1">
              <a:buFont typeface="Arial" pitchFamily="34" charset="0"/>
              <a:buChar char="•"/>
            </a:pPr>
            <a:r>
              <a:rPr lang="ar-EG" sz="2400"/>
              <a:t>أولًا، لا يحق لك إظهار مواد دورك للطرف الآخر.</a:t>
            </a:r>
          </a:p>
          <a:p>
            <a:pPr marL="342900" lvl="1" indent="-342900" eaLnBrk="1" hangingPunct="1">
              <a:buFont typeface="Arial" pitchFamily="34" charset="0"/>
              <a:buChar char="•"/>
            </a:pPr>
            <a:endParaRPr lang="en-US" altLang="en-US" sz="2400" dirty="0"/>
          </a:p>
          <a:p>
            <a:pPr marL="342900" lvl="1" indent="-342900">
              <a:buFont typeface="Arial" panose="020B0604020202020204" pitchFamily="34" charset="0"/>
              <a:buChar char="•"/>
            </a:pPr>
            <a:r>
              <a:rPr lang="ar-EG" sz="2400"/>
              <a:t>لا يجوز لك تغيير أو اختراع الحقائق</a:t>
            </a:r>
          </a:p>
          <a:p>
            <a:pPr marL="342900" lvl="1" indent="-342900">
              <a:buFont typeface="Arial" panose="020B0604020202020204" pitchFamily="34" charset="0"/>
              <a:buChar char="•"/>
            </a:pPr>
            <a:endParaRPr lang="en-US" altLang="en-US" sz="2400" dirty="0"/>
          </a:p>
          <a:p>
            <a:pPr marL="342900" lvl="1" indent="-342900">
              <a:buFont typeface="Arial" panose="020B0604020202020204" pitchFamily="34" charset="0"/>
              <a:buChar char="•"/>
            </a:pPr>
            <a:r>
              <a:rPr lang="ar-EG" sz="2400"/>
              <a:t>لا يجوز لك إظهار هيكل مكاسب النقاط الخاص بك لنظيرك</a:t>
            </a:r>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endParaRPr lang="en-US" altLang="en-US" sz="2400" dirty="0">
              <a:solidFill>
                <a:srgbClr val="003399"/>
              </a:solidFill>
            </a:endParaRPr>
          </a:p>
          <a:p>
            <a:pPr eaLnBrk="1" hangingPunct="1"/>
            <a:endParaRPr lang="en-US" altLang="en-US" sz="2400" dirty="0"/>
          </a:p>
        </p:txBody>
      </p:sp>
      <p:pic>
        <p:nvPicPr>
          <p:cNvPr id="3" name="Picture 2"/>
          <p:cNvPicPr>
            <a:picLocks noChangeAspect="1"/>
          </p:cNvPicPr>
          <p:nvPr/>
        </p:nvPicPr>
        <p:blipFill rotWithShape="1">
          <a:blip r:embed="rId3"/>
          <a:srcRect t="20462"/>
          <a:stretch/>
        </p:blipFill>
        <p:spPr>
          <a:xfrm>
            <a:off x="2057400" y="4187250"/>
            <a:ext cx="5029200" cy="2061150"/>
          </a:xfrm>
          <a:prstGeom prst="rect">
            <a:avLst/>
          </a:prstGeom>
        </p:spPr>
      </p:pic>
    </p:spTree>
    <p:extLst>
      <p:ext uri="{BB962C8B-B14F-4D97-AF65-F5344CB8AC3E}">
        <p14:creationId xmlns:p14="http://schemas.microsoft.com/office/powerpoint/2010/main" val="19760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457199" y="1722437"/>
            <a:ext cx="4648201" cy="4525963"/>
          </a:xfrm>
        </p:spPr>
        <p:txBody>
          <a:bodyPr>
            <a:normAutofit/>
          </a:bodyPr>
          <a:lstStyle/>
          <a:p>
            <a:pPr eaLnBrk="1" hangingPunct="1"/>
            <a:r>
              <a:rPr lang="ar-EG" sz="2400"/>
              <a:t>اقرأ المواد الخاصة بدورك وخطتك (</a:t>
            </a:r>
            <a:r>
              <a:rPr lang="ar-EG" sz="2400" b="1"/>
              <a:t>بحد أقصى 15 دقيقة</a:t>
            </a:r>
            <a:r>
              <a:rPr lang="ar-EG" sz="2400"/>
              <a:t>)</a:t>
            </a:r>
          </a:p>
          <a:p>
            <a:pPr eaLnBrk="1" hangingPunct="1"/>
            <a:endParaRPr lang="en-US" altLang="en-US" sz="2400" dirty="0"/>
          </a:p>
          <a:p>
            <a:pPr eaLnBrk="1" hangingPunct="1"/>
            <a:r>
              <a:rPr lang="ar-EG" sz="2400"/>
              <a:t>تفاوض مع الطرف الآخر (</a:t>
            </a:r>
            <a:r>
              <a:rPr lang="ar-EG" sz="2400" b="1"/>
              <a:t>بحد أقصى 30 دقيقة</a:t>
            </a:r>
            <a:r>
              <a:rPr lang="ar-EG" sz="2400"/>
              <a:t>)</a:t>
            </a:r>
          </a:p>
          <a:p>
            <a:pPr eaLnBrk="1" hangingPunct="1"/>
            <a:endParaRPr lang="en-US" altLang="en-US" sz="2400" dirty="0"/>
          </a:p>
          <a:p>
            <a:pPr eaLnBrk="1" hangingPunct="1"/>
            <a:r>
              <a:rPr lang="ar-EG" sz="2400"/>
              <a:t>عد إلى قاعة المحاضرة وأخبرني             بنتائج نقاطك الشخصية، ثم خذ استراحة </a:t>
            </a:r>
            <a:r>
              <a:rPr lang="ar-EG" sz="2400" b="1"/>
              <a:t>لمدة 15 دقيقة</a:t>
            </a:r>
            <a:r>
              <a:rPr lang="ar-EG" sz="2400">
                <a:solidFill>
                  <a:schemeClr val="bg1"/>
                </a:solidFill>
              </a:rPr>
              <a:t>، ثم خذ استراحة </a:t>
            </a:r>
            <a:r>
              <a:rPr lang="ar-EG" sz="2400" b="1">
                <a:solidFill>
                  <a:schemeClr val="bg1"/>
                </a:solidFill>
              </a:rPr>
              <a:t>لمدة 15 دقيقة</a:t>
            </a: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ar-EG" sz="3600" b="1">
                <a:latin typeface="+mn-lt"/>
                <a:cs typeface="+mn-cs"/>
              </a:rPr>
              <a:t>تمرين التفاوض:</a:t>
            </a:r>
          </a:p>
          <a:p>
            <a:pPr algn="ctr" fontAlgn="auto">
              <a:spcBef>
                <a:spcPts val="0"/>
              </a:spcBef>
              <a:spcAft>
                <a:spcPts val="0"/>
              </a:spcAft>
              <a:defRPr/>
            </a:pPr>
            <a:r>
              <a:rPr lang="ar-EG" sz="3600" b="1"/>
              <a:t>التفاوض على الوظيفة</a:t>
            </a:r>
          </a:p>
        </p:txBody>
      </p:sp>
      <p:sp>
        <p:nvSpPr>
          <p:cNvPr id="2" name="TextBox 1"/>
          <p:cNvSpPr txBox="1"/>
          <p:nvPr/>
        </p:nvSpPr>
        <p:spPr>
          <a:xfrm>
            <a:off x="0" y="5638800"/>
            <a:ext cx="9144000" cy="1200329"/>
          </a:xfrm>
          <a:prstGeom prst="rect">
            <a:avLst/>
          </a:prstGeom>
          <a:noFill/>
        </p:spPr>
        <p:txBody>
          <a:bodyPr wrap="square" rtlCol="0">
            <a:spAutoFit/>
          </a:bodyPr>
          <a:lstStyle/>
          <a:p>
            <a:pPr lvl="1" algn="ctr"/>
            <a:r>
              <a:rPr lang="ar-EG" sz="2400" b="1">
                <a:solidFill>
                  <a:srgbClr val="7030A0"/>
                </a:solidFill>
              </a:rPr>
              <a:t>يقوم كل طرف بإضافة نقاطه بشكل منفصل</a:t>
            </a:r>
          </a:p>
          <a:p>
            <a:pPr lvl="1" algn="ctr"/>
            <a:r>
              <a:rPr lang="ar-EG" sz="2400" b="1">
                <a:solidFill>
                  <a:srgbClr val="7030A0"/>
                </a:solidFill>
              </a:rPr>
              <a:t>يُرجى حساب مجموع نقاطك بنفسك</a:t>
            </a:r>
          </a:p>
          <a:p>
            <a:pPr algn="ctr"/>
            <a:endParaRPr lang="en-US" sz="2400" b="1" dirty="0">
              <a:solidFill>
                <a:srgbClr val="7030A0"/>
              </a:solidFill>
            </a:endParaRPr>
          </a:p>
        </p:txBody>
      </p:sp>
      <p:pic>
        <p:nvPicPr>
          <p:cNvPr id="7" name="Picture 2" descr="Image result for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2438400"/>
            <a:ext cx="3543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472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ar-EG" sz="3500" b="1" i="1">
                <a:latin typeface="Cambria" panose="02040503050406030204" pitchFamily="18" charset="0"/>
              </a:rPr>
              <a:t>التفاوض على الوظيفة</a:t>
            </a:r>
          </a:p>
        </p:txBody>
      </p:sp>
      <p:graphicFrame>
        <p:nvGraphicFramePr>
          <p:cNvPr id="3" name="Table 2"/>
          <p:cNvGraphicFramePr>
            <a:graphicFrameLocks noGrp="1"/>
          </p:cNvGraphicFramePr>
          <p:nvPr>
            <p:extLst>
              <p:ext uri="{D42A27DB-BD31-4B8C-83A1-F6EECF244321}">
                <p14:modId xmlns:p14="http://schemas.microsoft.com/office/powerpoint/2010/main" val="3592010746"/>
              </p:ext>
            </p:extLst>
          </p:nvPr>
        </p:nvGraphicFramePr>
        <p:xfrm>
          <a:off x="0" y="762000"/>
          <a:ext cx="9143999" cy="6157504"/>
        </p:xfrm>
        <a:graphic>
          <a:graphicData uri="http://schemas.openxmlformats.org/drawingml/2006/table">
            <a:tbl>
              <a:tblPr/>
              <a:tblGrid>
                <a:gridCol w="3810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36421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333">
                <a:tc>
                  <a:txBody>
                    <a:bodyPr/>
                    <a:lstStyle/>
                    <a:p>
                      <a:pPr algn="ctr" rtl="1" fontAlgn="ctr"/>
                      <a:r>
                        <a:rPr lang="ar-EG" sz="2400" b="1" i="0" u="none" strike="noStrike">
                          <a:solidFill>
                            <a:srgbClr val="000000"/>
                          </a:solidFill>
                          <a:latin typeface="Cambria"/>
                        </a:rPr>
                        <a:t>المرشح</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ar-EG" sz="2400" b="1" i="0" u="none" strike="noStrike">
                          <a:solidFill>
                            <a:srgbClr val="000000"/>
                          </a:solidFill>
                          <a:latin typeface="Cambria"/>
                        </a:rPr>
                        <a:t>الثنائي</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مسؤول التوظيف</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73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5262240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5075238"/>
            <a:ext cx="9144000" cy="4678362"/>
          </a:xfrm>
        </p:spPr>
        <p:txBody>
          <a:bodyPr/>
          <a:lstStyle/>
          <a:p>
            <a:pPr marL="0" indent="0" eaLnBrk="1" hangingPunct="1">
              <a:buFont typeface="Arial" panose="020B0604020202020204" pitchFamily="34" charset="0"/>
              <a:buNone/>
              <a:defRPr/>
            </a:pPr>
            <a:r>
              <a:rPr lang="ar-EG" sz="2400"/>
              <a:t>خصص 3 دقائق وتشارك مع الشخص الجالس بجانبك:</a:t>
            </a:r>
            <a:r>
              <a:rPr lang="en-US" sz="2400"/>
              <a:t> </a:t>
            </a:r>
          </a:p>
          <a:p>
            <a:pPr eaLnBrk="1" hangingPunct="1">
              <a:defRPr/>
            </a:pPr>
            <a:r>
              <a:rPr lang="ar-EG" sz="2400"/>
              <a:t>هناك شيء واحد قام به نظيرك بشكل جيد في عملية التفاوض</a:t>
            </a:r>
          </a:p>
          <a:p>
            <a:pPr eaLnBrk="1" hangingPunct="1">
              <a:defRPr/>
            </a:pPr>
            <a:r>
              <a:rPr lang="ar-EG" sz="2400"/>
              <a:t>شيء واحد كان من الممكن أن تفعله بطريقة مختلفة</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8" name="Picture 2" descr="Image result for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371600"/>
            <a:ext cx="5223711" cy="348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4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533400" y="152400"/>
            <a:ext cx="8229600" cy="1143000"/>
          </a:xfrm>
          <a:prstGeom prst="rect">
            <a:avLst/>
          </a:prstGeom>
          <a:noFill/>
          <a:ln/>
        </p:spPr>
        <p:txBody>
          <a:bodyPr anchor="ctr"/>
          <a:lstStyle/>
          <a:p>
            <a:pPr algn="ctr" fontAlgn="auto">
              <a:spcBef>
                <a:spcPts val="0"/>
              </a:spcBef>
              <a:spcAft>
                <a:spcPts val="0"/>
              </a:spcAft>
              <a:defRPr/>
            </a:pPr>
            <a:r>
              <a:rPr lang="ar-EG" sz="3600" b="1">
                <a:latin typeface="+mn-lt"/>
                <a:cs typeface="+mn-cs"/>
              </a:rPr>
              <a:t>تفضيلات التفاوض</a:t>
            </a:r>
          </a:p>
        </p:txBody>
      </p:sp>
      <p:pic>
        <p:nvPicPr>
          <p:cNvPr id="16386" name="Picture 2" descr="Image result for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371600"/>
            <a:ext cx="5223711" cy="3482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nvSpPr>
        <p:spPr>
          <a:xfrm>
            <a:off x="685800" y="4343400"/>
            <a:ext cx="7772400" cy="2160588"/>
          </a:xfrm>
          <a:prstGeom prst="rect">
            <a:avLst/>
          </a:prstGeom>
        </p:spPr>
        <p:txBody>
          <a:bodyPr vert="horz" lIns="91440" tIns="45720" rIns="91440" bIns="45720" rtlCol="0" anchor="b">
            <a:normAutofit/>
          </a:bodyPr>
          <a:lstStyle>
            <a:lvl1pPr marL="0" indent="0" algn="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ar-EG" sz="2500" b="1">
                <a:solidFill>
                  <a:schemeClr val="tx1"/>
                </a:solidFill>
              </a:rPr>
              <a:t>مارتن شوينسبيرج، هوراسيو فالكاو</a:t>
            </a:r>
            <a:r>
              <a:rPr lang="en-US" sz="2500" b="1">
                <a:solidFill>
                  <a:schemeClr val="tx1"/>
                </a:solidFill>
              </a:rPr>
              <a:t> </a:t>
            </a:r>
          </a:p>
          <a:p>
            <a:pPr algn="ctr" eaLnBrk="1" hangingPunct="1"/>
            <a:r>
              <a:rPr lang="ar-EG" sz="2500" b="1">
                <a:solidFill>
                  <a:schemeClr val="tx1"/>
                </a:solidFill>
              </a:rPr>
              <a:t>وارن تيرني، وإريك لويس أولمان،</a:t>
            </a:r>
            <a:r>
              <a:rPr lang="en-US" sz="2500" b="1">
                <a:solidFill>
                  <a:schemeClr val="tx1"/>
                </a:solidFill>
              </a:rPr>
              <a:t> </a:t>
            </a:r>
          </a:p>
          <a:p>
            <a:pPr algn="ctr" eaLnBrk="1" hangingPunct="1"/>
            <a:endParaRPr lang="en-US" altLang="en-US" sz="2500" b="1" dirty="0">
              <a:solidFill>
                <a:srgbClr val="898989"/>
              </a:solidFill>
            </a:endParaRPr>
          </a:p>
        </p:txBody>
      </p:sp>
    </p:spTree>
    <p:extLst>
      <p:ext uri="{BB962C8B-B14F-4D97-AF65-F5344CB8AC3E}">
        <p14:creationId xmlns:p14="http://schemas.microsoft.com/office/powerpoint/2010/main" val="402515950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solidFill>
                  <a:srgbClr val="FF0000"/>
                </a:solidFill>
              </a:rPr>
              <a:t>ما التفضيلات المشتركة؟</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endParaRPr lang="en-US" sz="2400" dirty="0"/>
          </a:p>
          <a:p>
            <a:pPr lvl="1"/>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pPr lvl="1"/>
            <a:endParaRPr lang="en-US" sz="2400" dirty="0"/>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185664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ar-EG" sz="2400"/>
              <a:t>التفضيل المشترك:</a:t>
            </a:r>
            <a:r>
              <a:rPr lang="en-US" sz="2400"/>
              <a:t> </a:t>
            </a:r>
            <a:r>
              <a:rPr lang="ar-EG" sz="2400"/>
              <a:t>كلا الطرفين يريدان نفس الشيء</a:t>
            </a:r>
          </a:p>
          <a:p>
            <a:pPr lvl="1"/>
            <a:r>
              <a:rPr lang="ar-EG" sz="2400"/>
              <a:t>حجم الفريق:</a:t>
            </a:r>
            <a:r>
              <a:rPr lang="en-US" sz="2400"/>
              <a:t> </a:t>
            </a:r>
            <a:r>
              <a:rPr lang="ar-EG" sz="2400"/>
              <a:t>كلا الجانبين يريدان فريقًا كبيرًا</a:t>
            </a:r>
          </a:p>
          <a:p>
            <a:pPr lvl="1"/>
            <a:endParaRPr lang="en-US" sz="2000" dirty="0"/>
          </a:p>
          <a:p>
            <a:r>
              <a:rPr lang="ar-EG" sz="2400"/>
              <a:t>التفضيلات المتضاربة:</a:t>
            </a:r>
            <a:r>
              <a:rPr lang="en-US" sz="2400"/>
              <a:t> </a:t>
            </a:r>
            <a:r>
              <a:rPr lang="ar-EG" sz="2400"/>
              <a:t>الأطراف التي لديها تفضيلات متعارضة بشكل مباشر</a:t>
            </a:r>
          </a:p>
          <a:p>
            <a:pPr lvl="1"/>
            <a:endParaRPr lang="en-US" sz="2400" dirty="0"/>
          </a:p>
          <a:p>
            <a:pPr lvl="1"/>
            <a:endParaRPr lang="en-US" sz="2400" dirty="0"/>
          </a:p>
          <a:p>
            <a:r>
              <a:rPr lang="ar-EG" sz="2400"/>
              <a:t>التفضيلات المختلفة:</a:t>
            </a:r>
            <a:r>
              <a:rPr lang="en-US" sz="2400"/>
              <a:t> </a:t>
            </a:r>
            <a:r>
              <a:rPr lang="ar-EG" sz="2400"/>
              <a:t>يقدر الطرفان القضايا بدرجات متفاوتة (فرصة للتوصل إلى حلول وسط وزيادة حجم الغنيمة)</a:t>
            </a:r>
          </a:p>
          <a:p>
            <a:pPr lvl="1"/>
            <a:endParaRPr lang="en-US" sz="2400" dirty="0"/>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ar-EG" sz="3600" b="1"/>
              <a:t>أنواع التفضيلات</a:t>
            </a:r>
          </a:p>
        </p:txBody>
      </p:sp>
    </p:spTree>
    <p:extLst>
      <p:ext uri="{BB962C8B-B14F-4D97-AF65-F5344CB8AC3E}">
        <p14:creationId xmlns:p14="http://schemas.microsoft.com/office/powerpoint/2010/main" val="336198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3310</Words>
  <Application>Microsoft Office PowerPoint</Application>
  <PresentationFormat>On-screen Show (4:3)</PresentationFormat>
  <Paragraphs>327</Paragraphs>
  <Slides>27</Slides>
  <Notes>27</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MS PGothic</vt:lpstr>
      <vt:lpstr>Arial</vt:lpstr>
      <vt:lpstr>Calibri</vt:lpstr>
      <vt:lpstr>Cambria</vt:lpstr>
      <vt:lpstr>Georgia</vt:lpstr>
      <vt:lpstr>Roboto</vt:lpstr>
      <vt:lpstr>Roboto Slab</vt:lpstr>
      <vt:lpstr>Rockwell</vt:lpstr>
      <vt:lpstr>Times New Roman</vt:lpstr>
      <vt:lpstr>Ubuntu</vt:lpstr>
      <vt:lpstr>Office Theme</vt:lpstr>
      <vt:lpstr>Conception personnalisée</vt:lpstr>
      <vt:lpstr>التفاوض على الوظيفة</vt:lpstr>
      <vt:lpstr>PowerPoint Presentation</vt:lpstr>
      <vt:lpstr>قواعد التفاوض في مسرحيات تقمص الأدوار</vt:lpstr>
      <vt:lpstr>PowerPoint Presentation</vt:lpstr>
      <vt:lpstr>التفاوض على الوظيفة</vt:lpstr>
      <vt:lpstr>PowerPoint Presentation</vt:lpstr>
      <vt:lpstr>PowerPoint Presentation</vt:lpstr>
      <vt:lpstr>PowerPoint Presentation</vt:lpstr>
      <vt:lpstr>PowerPoint Presentation</vt:lpstr>
      <vt:lpstr>PowerPoint Presentation</vt:lpstr>
      <vt:lpstr>تحديد التفضيلات المشتركة يشكل تحديًا</vt:lpstr>
      <vt:lpstr>تكتيكات الخداع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تعرف  مصالح الطرف الآخر؟</vt:lpstr>
      <vt:lpstr>كيف تعرف  مصالح الطرف الآخر؟</vt:lpstr>
      <vt:lpstr>هل عليك التفاوض على القضايا واحدة تلو الأخرى؟</vt:lpstr>
      <vt:lpstr>هل عليك التفاوض على القضايا واحدة تلو الأخرى؟</vt:lpstr>
      <vt:lpstr>نتائجكم: التفاوض على الوظيفة</vt:lpstr>
      <vt:lpstr>نتائجكم: التفاوض على الوظيفة</vt:lpstr>
      <vt:lpstr>الدروس المستفادة: أنواع التفضيلات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SHIKHOVA Larisa</cp:lastModifiedBy>
  <cp:revision>319</cp:revision>
  <dcterms:created xsi:type="dcterms:W3CDTF">2015-09-09T13:52:41Z</dcterms:created>
  <dcterms:modified xsi:type="dcterms:W3CDTF">2024-11-22T17:45:56Z</dcterms:modified>
</cp:coreProperties>
</file>