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1" r:id="rId2"/>
  </p:sldMasterIdLst>
  <p:notesMasterIdLst>
    <p:notesMasterId r:id="rId33"/>
  </p:notesMasterIdLst>
  <p:sldIdLst>
    <p:sldId id="386" r:id="rId3"/>
    <p:sldId id="356" r:id="rId4"/>
    <p:sldId id="354" r:id="rId5"/>
    <p:sldId id="363" r:id="rId6"/>
    <p:sldId id="365" r:id="rId7"/>
    <p:sldId id="351" r:id="rId8"/>
    <p:sldId id="314" r:id="rId9"/>
    <p:sldId id="313" r:id="rId10"/>
    <p:sldId id="315" r:id="rId11"/>
    <p:sldId id="316" r:id="rId12"/>
    <p:sldId id="317" r:id="rId13"/>
    <p:sldId id="318" r:id="rId14"/>
    <p:sldId id="366" r:id="rId15"/>
    <p:sldId id="364" r:id="rId16"/>
    <p:sldId id="1553" r:id="rId17"/>
    <p:sldId id="362" r:id="rId18"/>
    <p:sldId id="333" r:id="rId19"/>
    <p:sldId id="327" r:id="rId20"/>
    <p:sldId id="360" r:id="rId21"/>
    <p:sldId id="336" r:id="rId22"/>
    <p:sldId id="339" r:id="rId23"/>
    <p:sldId id="338" r:id="rId24"/>
    <p:sldId id="340" r:id="rId25"/>
    <p:sldId id="321" r:id="rId26"/>
    <p:sldId id="341" r:id="rId27"/>
    <p:sldId id="332" r:id="rId28"/>
    <p:sldId id="342" r:id="rId29"/>
    <p:sldId id="337" r:id="rId30"/>
    <p:sldId id="323" r:id="rId31"/>
    <p:sldId id="344" r:id="rId32"/>
  </p:sldIdLst>
  <p:sldSz cx="9144000" cy="6858000" type="screen4x3"/>
  <p:notesSz cx="6858000" cy="9144000"/>
  <p:defaultText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E15DAEF-A59B-4F10-98F2-DF448A846AB1}" v="1" dt="2024-06-10T08:16:35.23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84" autoAdjust="0"/>
    <p:restoredTop sz="68091" autoAdjust="0"/>
  </p:normalViewPr>
  <p:slideViewPr>
    <p:cSldViewPr>
      <p:cViewPr>
        <p:scale>
          <a:sx n="70" d="100"/>
          <a:sy n="70" d="100"/>
        </p:scale>
        <p:origin x="1762" y="-643"/>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microsoft.com/office/2015/10/relationships/revisionInfo" Target="revisionInfo.xml"/><Relationship Id="rId21" Type="http://schemas.openxmlformats.org/officeDocument/2006/relationships/slide" Target="slides/slide19.xml"/><Relationship Id="rId34"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notesMaster" Target="notesMasters/notesMaster1.xml"/><Relationship Id="rId38" Type="http://schemas.microsoft.com/office/2016/11/relationships/changesInfo" Target="changesInfos/changesInfo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viewProps" Target="viewProps.xml"/><Relationship Id="rId8" Type="http://schemas.openxmlformats.org/officeDocument/2006/relationships/slide" Target="slides/slide6.xml"/><Relationship Id="rId3" Type="http://schemas.openxmlformats.org/officeDocument/2006/relationships/slide" Target="slides/slid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ESCALLIER TRAQUET Emilie" userId="ab01feba-5c92-4a33-8ccf-08c553084b8f" providerId="ADAL" clId="{EE15DAEF-A59B-4F10-98F2-DF448A846AB1}"/>
    <pc:docChg chg="addSld delSld modSld sldOrd">
      <pc:chgData name="LESCALLIER TRAQUET Emilie" userId="ab01feba-5c92-4a33-8ccf-08c553084b8f" providerId="ADAL" clId="{EE15DAEF-A59B-4F10-98F2-DF448A846AB1}" dt="2024-06-10T08:20:45.891" v="93" actId="20577"/>
      <pc:docMkLst>
        <pc:docMk/>
      </pc:docMkLst>
      <pc:sldChg chg="modSp add mod">
        <pc:chgData name="LESCALLIER TRAQUET Emilie" userId="ab01feba-5c92-4a33-8ccf-08c553084b8f" providerId="ADAL" clId="{EE15DAEF-A59B-4F10-98F2-DF448A846AB1}" dt="2024-06-10T08:20:45.891" v="93" actId="20577"/>
        <pc:sldMkLst>
          <pc:docMk/>
          <pc:sldMk cId="1409809371" sldId="386"/>
        </pc:sldMkLst>
        <pc:spChg chg="mod">
          <ac:chgData name="LESCALLIER TRAQUET Emilie" userId="ab01feba-5c92-4a33-8ccf-08c553084b8f" providerId="ADAL" clId="{EE15DAEF-A59B-4F10-98F2-DF448A846AB1}" dt="2024-06-10T08:17:34.124" v="78" actId="20577"/>
          <ac:spMkLst>
            <pc:docMk/>
            <pc:sldMk cId="1409809371" sldId="386"/>
            <ac:spMk id="5" creationId="{95B59985-71BB-39B0-A25D-A79F4455D554}"/>
          </ac:spMkLst>
        </pc:spChg>
        <pc:spChg chg="mod">
          <ac:chgData name="LESCALLIER TRAQUET Emilie" userId="ab01feba-5c92-4a33-8ccf-08c553084b8f" providerId="ADAL" clId="{EE15DAEF-A59B-4F10-98F2-DF448A846AB1}" dt="2024-06-10T08:20:45.891" v="93" actId="20577"/>
          <ac:spMkLst>
            <pc:docMk/>
            <pc:sldMk cId="1409809371" sldId="386"/>
            <ac:spMk id="7" creationId="{A8F4ADC1-E06A-AFED-D132-7A0D134CB25A}"/>
          </ac:spMkLst>
        </pc:spChg>
      </pc:sldChg>
      <pc:sldChg chg="new del ord">
        <pc:chgData name="LESCALLIER TRAQUET Emilie" userId="ab01feba-5c92-4a33-8ccf-08c553084b8f" providerId="ADAL" clId="{EE15DAEF-A59B-4F10-98F2-DF448A846AB1}" dt="2024-06-10T08:16:37.011" v="4" actId="47"/>
        <pc:sldMkLst>
          <pc:docMk/>
          <pc:sldMk cId="3086912247" sldId="1554"/>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r">
              <a:defRPr sz="1200"/>
            </a:lvl1pPr>
          </a:lstStyle>
          <a:p>
            <a:endParaRPr lang="en-SG"/>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5657130-C7C3-4DF8-96A6-84DE5EDEEEE5}" type="datetimeFigureOut">
              <a:rPr lang="en-SG" smtClean="0"/>
              <a:t>22/11/2024</a:t>
            </a:fld>
            <a:endParaRPr lang="en-SG"/>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SG"/>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r">
              <a:defRPr sz="1200"/>
            </a:lvl1pPr>
          </a:lstStyle>
          <a:p>
            <a:endParaRPr lang="en-SG"/>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F3D1EF9-5CC1-4238-AAAD-E9DC1B1191CD}" type="slidenum">
              <a:rPr lang="en-SG" smtClean="0"/>
              <a:t>‹#›</a:t>
            </a:fld>
            <a:endParaRPr lang="en-SG"/>
          </a:p>
        </p:txBody>
      </p:sp>
    </p:spTree>
    <p:extLst>
      <p:ext uri="{BB962C8B-B14F-4D97-AF65-F5344CB8AC3E}">
        <p14:creationId xmlns:p14="http://schemas.microsoft.com/office/powerpoint/2010/main" val="4130439739"/>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3" Type="http://schemas.openxmlformats.org/officeDocument/2006/relationships/hyperlink" Target="http://psycnet.apa.org/journals/psp/70/1/66/" TargetMode="External"/><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5"/>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fld id="{DDED7BE2-A96B-4E9D-A1D5-8D1855B13D4E}"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971198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EG" sz="1200" i="0" dirty="0">
                <a:solidFill>
                  <a:schemeClr val="tx1"/>
                </a:solidFill>
                <a:latin typeface="+mn-lt"/>
                <a:ea typeface="+mn-ea"/>
                <a:cs typeface="+mn-cs"/>
              </a:rPr>
              <a:t>وفيما يلي مكاسب النقاط مقابل </a:t>
            </a:r>
            <a:r>
              <a:rPr lang="en-US" sz="1200" i="0" baseline="0" dirty="0">
                <a:solidFill>
                  <a:schemeClr val="tx1"/>
                </a:solidFill>
                <a:latin typeface="+mn-lt"/>
                <a:ea typeface="+mn-ea"/>
                <a:cs typeface="+mn-cs"/>
              </a:rPr>
              <a:t> </a:t>
            </a:r>
            <a:r>
              <a:rPr lang="ar-EG" sz="1200" i="0" dirty="0">
                <a:solidFill>
                  <a:schemeClr val="tx1"/>
                </a:solidFill>
                <a:latin typeface="+mn-lt"/>
                <a:ea typeface="+mn-ea"/>
                <a:cs typeface="+mn-cs"/>
              </a:rPr>
              <a:t>استثمار الفريق بشكل أكبر في لاعبين جدد.</a:t>
            </a:r>
            <a:r>
              <a:rPr lang="en-US" sz="1200" i="0" dirty="0">
                <a:solidFill>
                  <a:schemeClr val="tx1"/>
                </a:solidFill>
                <a:latin typeface="+mn-lt"/>
                <a:ea typeface="+mn-ea"/>
                <a:cs typeface="+mn-cs"/>
              </a:rPr>
              <a:t> </a:t>
            </a:r>
            <a:r>
              <a:rPr lang="ar-EG" sz="1200" i="0" dirty="0">
                <a:solidFill>
                  <a:schemeClr val="tx1"/>
                </a:solidFill>
                <a:latin typeface="+mn-lt"/>
                <a:ea typeface="+mn-ea"/>
                <a:cs typeface="+mn-cs"/>
              </a:rPr>
              <a:t>يريد اللاعب والمدرب أن يستثمر النادي في لاعبين جدد حتى يتمكنوا من المنافسة على المزيد من البطولات، وكلما كانت الميزانية أكبر كان ذلك أفضل.</a:t>
            </a:r>
            <a:r>
              <a:rPr lang="en-US" sz="1200" i="0" dirty="0">
                <a:solidFill>
                  <a:schemeClr val="tx1"/>
                </a:solidFill>
                <a:latin typeface="+mn-lt"/>
                <a:ea typeface="+mn-ea"/>
                <a:cs typeface="+mn-cs"/>
              </a:rPr>
              <a:t> </a:t>
            </a:r>
            <a:r>
              <a:rPr lang="ar-EG" sz="1200" i="0" dirty="0">
                <a:solidFill>
                  <a:schemeClr val="tx1"/>
                </a:solidFill>
                <a:latin typeface="+mn-lt"/>
                <a:ea typeface="+mn-ea"/>
                <a:cs typeface="+mn-cs"/>
              </a:rPr>
              <a:t>هل يهتمون </a:t>
            </a:r>
            <a:r>
              <a:rPr lang="ar-EG" sz="1200" i="0" baseline="0" dirty="0">
                <a:solidFill>
                  <a:schemeClr val="tx1"/>
                </a:solidFill>
                <a:latin typeface="+mn-lt"/>
                <a:ea typeface="+mn-ea"/>
                <a:cs typeface="+mn-cs"/>
              </a:rPr>
              <a:t>إذا كان هذا يدمر ربحية النادي؟ [يجيب الطلاب]. ليس تمامًا. فالرياضيون المحترفون والمدربون يرغبون في الفوز في العام المقبل. والإطار الزمني لديهم قصير.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0" kern="1200" dirty="0">
              <a:solidFill>
                <a:schemeClr val="tx1"/>
              </a:solidFill>
              <a:effectLst/>
              <a:latin typeface="+mn-lt"/>
              <a:ea typeface="+mn-ea"/>
              <a:cs typeface="+mn-cs"/>
            </a:endParaRPr>
          </a:p>
          <a:p>
            <a:pPr marL="0" marR="0" lvl="0" indent="0" algn="r" defTabSz="914400" rtl="1" eaLnBrk="1" fontAlgn="auto" latinLnBrk="0" hangingPunct="1">
              <a:lnSpc>
                <a:spcPct val="100000"/>
              </a:lnSpc>
              <a:spcBef>
                <a:spcPts val="0"/>
              </a:spcBef>
              <a:spcAft>
                <a:spcPts val="0"/>
              </a:spcAft>
              <a:buClrTx/>
              <a:buSzTx/>
              <a:buFontTx/>
              <a:buNone/>
              <a:tabLst/>
              <a:defRPr/>
            </a:pPr>
            <a:r>
              <a:rPr lang="ar-EG" sz="1200" i="0" dirty="0"/>
              <a:t>في المقابل، يتعين على </a:t>
            </a:r>
            <a:r>
              <a:rPr lang="ar-EG" sz="1200" i="0" dirty="0">
                <a:solidFill>
                  <a:schemeClr val="tx1"/>
                </a:solidFill>
                <a:latin typeface="+mn-lt"/>
                <a:ea typeface="+mn-ea"/>
                <a:cs typeface="+mn-cs"/>
              </a:rPr>
              <a:t>الرئيسة </a:t>
            </a:r>
            <a:r>
              <a:rPr lang="ar-EG" sz="1200" i="0" baseline="0" dirty="0">
                <a:solidFill>
                  <a:schemeClr val="tx1"/>
                </a:solidFill>
                <a:latin typeface="+mn-lt"/>
                <a:ea typeface="+mn-ea"/>
                <a:cs typeface="+mn-cs"/>
              </a:rPr>
              <a:t>التنفيذية أن تفكر في الاستدامة المالية على المدى الطويل.</a:t>
            </a:r>
            <a:r>
              <a:rPr lang="en-US" sz="1200" i="0" baseline="0" dirty="0">
                <a:solidFill>
                  <a:schemeClr val="tx1"/>
                </a:solidFill>
                <a:latin typeface="+mn-lt"/>
                <a:ea typeface="+mn-ea"/>
                <a:cs typeface="+mn-cs"/>
              </a:rPr>
              <a:t> </a:t>
            </a:r>
            <a:r>
              <a:rPr lang="ar-EG" sz="1200" i="0" baseline="0" dirty="0">
                <a:solidFill>
                  <a:schemeClr val="tx1"/>
                </a:solidFill>
                <a:latin typeface="+mn-lt"/>
                <a:ea typeface="+mn-ea"/>
                <a:cs typeface="+mn-cs"/>
              </a:rPr>
              <a:t>فهي</a:t>
            </a:r>
            <a:r>
              <a:rPr lang="ar-EG" sz="1200" i="0" dirty="0">
                <a:solidFill>
                  <a:schemeClr val="tx1"/>
                </a:solidFill>
                <a:latin typeface="+mn-lt"/>
                <a:ea typeface="+mn-ea"/>
                <a:cs typeface="+mn-cs"/>
              </a:rPr>
              <a:t> تريد أيضًا أن تكون أكثر قدرة على المنافسة، وهي على استعداد لإنفاق 75 مليون جنيه إسترليني على لاعبين جدد، لكنها لا تريد أن تصل إلى </a:t>
            </a:r>
            <a:r>
              <a:rPr lang="ar-EG" sz="1200" b="0" i="0" u="none" strike="noStrike" dirty="0">
                <a:solidFill>
                  <a:srgbClr val="000000"/>
                </a:solidFill>
                <a:latin typeface="Calibri" panose="020F0502020204030204" pitchFamily="34" charset="0"/>
                <a:ea typeface="+mn-ea"/>
                <a:cs typeface="+mn-cs"/>
              </a:rPr>
              <a:t>100 مليون جنيه إسترليني. </a:t>
            </a:r>
            <a:r>
              <a:rPr lang="en-US" sz="1200" b="0" i="0" u="none" strike="noStrike" baseline="0" dirty="0">
                <a:solidFill>
                  <a:srgbClr val="000000"/>
                </a:solidFill>
                <a:latin typeface="Calibri" panose="020F0502020204030204" pitchFamily="34" charset="0"/>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u="none" strike="noStrike" kern="1200" baseline="0" dirty="0">
              <a:solidFill>
                <a:srgbClr val="000000"/>
              </a:solidFill>
              <a:effectLst/>
              <a:latin typeface="Calibri" panose="020F0502020204030204" pitchFamily="34" charset="0"/>
              <a:ea typeface="+mn-ea"/>
              <a:cs typeface="+mn-cs"/>
            </a:endParaRPr>
          </a:p>
          <a:p>
            <a:pPr marL="0" marR="0" lvl="0" indent="0" algn="r" defTabSz="914400" rtl="1" eaLnBrk="1" fontAlgn="auto" latinLnBrk="0" hangingPunct="1">
              <a:lnSpc>
                <a:spcPct val="100000"/>
              </a:lnSpc>
              <a:spcBef>
                <a:spcPts val="0"/>
              </a:spcBef>
              <a:spcAft>
                <a:spcPts val="0"/>
              </a:spcAft>
              <a:buClrTx/>
              <a:buSzTx/>
              <a:buFontTx/>
              <a:buNone/>
              <a:tabLst/>
              <a:defRPr/>
            </a:pPr>
            <a:r>
              <a:rPr lang="ar-EG" sz="1200" b="0" i="0" u="none" strike="noStrike" baseline="0" dirty="0">
                <a:solidFill>
                  <a:srgbClr val="000000"/>
                </a:solidFill>
                <a:latin typeface="Calibri" panose="020F0502020204030204" pitchFamily="34" charset="0"/>
                <a:ea typeface="+mn-ea"/>
                <a:cs typeface="+mn-cs"/>
              </a:rPr>
              <a:t>ماذا عن </a:t>
            </a:r>
            <a:r>
              <a:rPr lang="ar-EG" sz="1200" b="0" i="0" u="none" strike="noStrike" baseline="0" dirty="0" err="1">
                <a:solidFill>
                  <a:srgbClr val="000000"/>
                </a:solidFill>
                <a:latin typeface="Calibri" panose="020F0502020204030204" pitchFamily="34" charset="0"/>
                <a:ea typeface="+mn-ea"/>
                <a:cs typeface="+mn-cs"/>
              </a:rPr>
              <a:t>جيريمي</a:t>
            </a:r>
            <a:r>
              <a:rPr lang="ar-EG" sz="1200" b="0" i="0" u="none" strike="noStrike" baseline="0" dirty="0">
                <a:solidFill>
                  <a:srgbClr val="000000"/>
                </a:solidFill>
                <a:latin typeface="Calibri" panose="020F0502020204030204" pitchFamily="34" charset="0"/>
                <a:ea typeface="+mn-ea"/>
                <a:cs typeface="+mn-cs"/>
              </a:rPr>
              <a:t>؟</a:t>
            </a:r>
            <a:r>
              <a:rPr lang="ar-EG" sz="1200" i="0" baseline="0" dirty="0">
                <a:solidFill>
                  <a:schemeClr val="tx1"/>
                </a:solidFill>
                <a:latin typeface="+mn-lt"/>
                <a:ea typeface="+mn-ea"/>
                <a:cs typeface="+mn-cs"/>
              </a:rPr>
              <a:t> [يجيب الطلاب].إنه يريد ميزانية أصغر. لماذا؟ [يجيب الطلاب].لا يريد </a:t>
            </a:r>
            <a:r>
              <a:rPr lang="ar-EG" sz="1200" i="0" baseline="0" dirty="0" err="1">
                <a:solidFill>
                  <a:schemeClr val="tx1"/>
                </a:solidFill>
                <a:latin typeface="+mn-lt"/>
                <a:ea typeface="+mn-ea"/>
                <a:cs typeface="+mn-cs"/>
              </a:rPr>
              <a:t>جيريمي</a:t>
            </a:r>
            <a:r>
              <a:rPr lang="ar-EG" sz="1200" i="0" baseline="0" dirty="0">
                <a:solidFill>
                  <a:schemeClr val="tx1"/>
                </a:solidFill>
                <a:latin typeface="+mn-lt"/>
                <a:ea typeface="+mn-ea"/>
                <a:cs typeface="+mn-cs"/>
              </a:rPr>
              <a:t> أن يشتري نادي جرين بارك المزيد من اللاعبين النجوم حتى يتمكن لاعبه ديفيد من أن يصبح النجم الكبير ويطالب بمزيد من الزيادات في الأجور. ولكن هذا ليس ما يريده ديفيد نفسه.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7F3D1EF9-5CC1-4238-AAAD-E9DC1B1191CD}" type="slidenum">
              <a:rPr lang="en-SG" smtClean="0"/>
              <a:t>10</a:t>
            </a:fld>
            <a:endParaRPr lang="en-SG"/>
          </a:p>
        </p:txBody>
      </p:sp>
    </p:spTree>
    <p:extLst>
      <p:ext uri="{BB962C8B-B14F-4D97-AF65-F5344CB8AC3E}">
        <p14:creationId xmlns:p14="http://schemas.microsoft.com/office/powerpoint/2010/main" val="17628030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EG" sz="1200" i="0" dirty="0">
                <a:solidFill>
                  <a:schemeClr val="tx1"/>
                </a:solidFill>
                <a:latin typeface="+mn-lt"/>
                <a:ea typeface="+mn-ea"/>
                <a:cs typeface="+mn-cs"/>
              </a:rPr>
              <a:t>والآن الوظيفة الخاصة بمارينا.</a:t>
            </a:r>
            <a:r>
              <a:rPr lang="en-US" sz="1200" i="0" dirty="0">
                <a:solidFill>
                  <a:schemeClr val="tx1"/>
                </a:solidFill>
                <a:latin typeface="+mn-lt"/>
                <a:ea typeface="+mn-ea"/>
                <a:cs typeface="+mn-cs"/>
              </a:rPr>
              <a:t> </a:t>
            </a:r>
            <a:r>
              <a:rPr lang="ar-EG" sz="1200" i="0" dirty="0">
                <a:solidFill>
                  <a:schemeClr val="tx1"/>
                </a:solidFill>
                <a:latin typeface="+mn-lt"/>
                <a:ea typeface="+mn-ea"/>
                <a:cs typeface="+mn-cs"/>
              </a:rPr>
              <a:t>ما </a:t>
            </a:r>
            <a:r>
              <a:rPr lang="ar-EG" sz="1200" i="0" baseline="0" dirty="0">
                <a:solidFill>
                  <a:schemeClr val="tx1"/>
                </a:solidFill>
                <a:latin typeface="+mn-lt"/>
                <a:ea typeface="+mn-ea"/>
                <a:cs typeface="+mn-cs"/>
              </a:rPr>
              <a:t>الغرض منها؟ [يجيب الطلاب].</a:t>
            </a:r>
            <a:r>
              <a:rPr lang="ar-EG" sz="1200" i="0" dirty="0">
                <a:solidFill>
                  <a:schemeClr val="tx1"/>
                </a:solidFill>
                <a:latin typeface="+mn-lt"/>
                <a:ea typeface="+mn-ea"/>
                <a:cs typeface="+mn-cs"/>
              </a:rPr>
              <a:t>يريد اللاعب وظيفة في لندن لصديقته مارينا.</a:t>
            </a:r>
            <a:r>
              <a:rPr lang="en-US" sz="1200" i="0" baseline="0" dirty="0">
                <a:solidFill>
                  <a:schemeClr val="tx1"/>
                </a:solidFill>
                <a:latin typeface="+mn-lt"/>
                <a:ea typeface="+mn-ea"/>
                <a:cs typeface="+mn-cs"/>
              </a:rPr>
              <a:t> </a:t>
            </a:r>
            <a:r>
              <a:rPr lang="ar-EG" sz="1200" i="0" dirty="0">
                <a:solidFill>
                  <a:schemeClr val="tx1"/>
                </a:solidFill>
                <a:latin typeface="+mn-lt"/>
                <a:ea typeface="+mn-ea"/>
                <a:cs typeface="+mn-cs"/>
              </a:rPr>
              <a:t>إذ </a:t>
            </a:r>
            <a:r>
              <a:rPr lang="ar-EG" sz="1200" i="0" baseline="0" dirty="0">
                <a:solidFill>
                  <a:schemeClr val="tx1"/>
                </a:solidFill>
                <a:latin typeface="+mn-lt"/>
                <a:ea typeface="+mn-ea"/>
                <a:cs typeface="+mn-cs"/>
              </a:rPr>
              <a:t>ستقوم </a:t>
            </a:r>
            <a:r>
              <a:rPr lang="ar-EG" sz="1200" i="0" dirty="0">
                <a:solidFill>
                  <a:schemeClr val="tx1"/>
                </a:solidFill>
                <a:latin typeface="+mn-lt"/>
                <a:ea typeface="+mn-ea"/>
                <a:cs typeface="+mn-cs"/>
              </a:rPr>
              <a:t>بتصميم ملابس النادي.</a:t>
            </a:r>
            <a:r>
              <a:rPr lang="en-US" sz="1200" i="0" dirty="0">
                <a:solidFill>
                  <a:schemeClr val="tx1"/>
                </a:solidFill>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0" kern="1200" dirty="0">
              <a:solidFill>
                <a:schemeClr val="tx1"/>
              </a:solidFill>
              <a:effectLst/>
              <a:latin typeface="+mn-lt"/>
              <a:ea typeface="+mn-ea"/>
              <a:cs typeface="+mn-cs"/>
            </a:endParaRPr>
          </a:p>
          <a:p>
            <a:pPr marL="0" marR="0" lvl="0" indent="0" algn="r" defTabSz="914400" rtl="1" eaLnBrk="1" fontAlgn="auto" latinLnBrk="0" hangingPunct="1">
              <a:lnSpc>
                <a:spcPct val="100000"/>
              </a:lnSpc>
              <a:spcBef>
                <a:spcPts val="0"/>
              </a:spcBef>
              <a:spcAft>
                <a:spcPts val="0"/>
              </a:spcAft>
              <a:buClrTx/>
              <a:buSzTx/>
              <a:buFontTx/>
              <a:buNone/>
              <a:tabLst/>
              <a:defRPr/>
            </a:pPr>
            <a:r>
              <a:rPr lang="ar-EG" sz="1200" i="0" dirty="0">
                <a:solidFill>
                  <a:schemeClr val="tx1"/>
                </a:solidFill>
                <a:latin typeface="+mn-lt"/>
                <a:ea typeface="+mn-ea"/>
                <a:cs typeface="+mn-cs"/>
              </a:rPr>
              <a:t>ما رأي </a:t>
            </a:r>
            <a:r>
              <a:rPr lang="ar-EG" sz="1200" i="0" baseline="0" dirty="0">
                <a:solidFill>
                  <a:schemeClr val="tx1"/>
                </a:solidFill>
                <a:latin typeface="+mn-lt"/>
                <a:ea typeface="+mn-ea"/>
                <a:cs typeface="+mn-cs"/>
              </a:rPr>
              <a:t>الوكيل </a:t>
            </a:r>
            <a:r>
              <a:rPr lang="ar-EG" sz="1200" i="0" dirty="0">
                <a:solidFill>
                  <a:schemeClr val="tx1"/>
                </a:solidFill>
                <a:latin typeface="+mn-lt"/>
                <a:ea typeface="+mn-ea"/>
                <a:cs typeface="+mn-cs"/>
              </a:rPr>
              <a:t>بشأن هذه الفكرة؟</a:t>
            </a:r>
            <a:r>
              <a:rPr lang="en-US" sz="1200" i="0" dirty="0">
                <a:solidFill>
                  <a:schemeClr val="tx1"/>
                </a:solidFill>
                <a:latin typeface="+mn-lt"/>
                <a:ea typeface="+mn-ea"/>
                <a:cs typeface="+mn-cs"/>
              </a:rPr>
              <a:t> </a:t>
            </a:r>
            <a:r>
              <a:rPr lang="ar-EG" sz="1200" i="0" baseline="0" dirty="0">
                <a:solidFill>
                  <a:schemeClr val="tx1"/>
                </a:solidFill>
                <a:latin typeface="+mn-lt"/>
                <a:ea typeface="+mn-ea"/>
                <a:cs typeface="+mn-cs"/>
              </a:rPr>
              <a:t>[يجيب الطلاب].إنه يكرهها! ماذا أطلقت عليه مارينا؟ [يجيب الطلاب].طفيلي حقير.</a:t>
            </a:r>
            <a:r>
              <a:rPr lang="en-US" sz="1200" i="0" baseline="0" dirty="0">
                <a:solidFill>
                  <a:schemeClr val="tx1"/>
                </a:solidFill>
                <a:latin typeface="+mn-lt"/>
                <a:ea typeface="+mn-ea"/>
                <a:cs typeface="+mn-cs"/>
              </a:rPr>
              <a:t> </a:t>
            </a:r>
            <a:r>
              <a:rPr lang="ar-EG" sz="1200" i="0" baseline="0" dirty="0">
                <a:solidFill>
                  <a:schemeClr val="tx1"/>
                </a:solidFill>
                <a:latin typeface="+mn-lt"/>
                <a:ea typeface="+mn-ea"/>
                <a:cs typeface="+mn-cs"/>
              </a:rPr>
              <a:t>إنه </a:t>
            </a:r>
            <a:r>
              <a:rPr lang="ar-EG" sz="1200" i="0" dirty="0">
                <a:solidFill>
                  <a:schemeClr val="tx1"/>
                </a:solidFill>
                <a:latin typeface="+mn-lt"/>
                <a:ea typeface="+mn-ea"/>
                <a:cs typeface="+mn-cs"/>
              </a:rPr>
              <a:t>يفضل بشدة </a:t>
            </a:r>
            <a:r>
              <a:rPr lang="ar-EG" sz="1200" i="0" u="sng" dirty="0">
                <a:solidFill>
                  <a:schemeClr val="tx1"/>
                </a:solidFill>
                <a:latin typeface="+mn-lt"/>
                <a:ea typeface="+mn-ea"/>
                <a:cs typeface="+mn-cs"/>
              </a:rPr>
              <a:t>ألا تحصل مارينا </a:t>
            </a:r>
            <a:r>
              <a:rPr lang="ar-EG" sz="1200" i="0" dirty="0">
                <a:solidFill>
                  <a:schemeClr val="tx1"/>
                </a:solidFill>
                <a:latin typeface="+mn-lt"/>
                <a:ea typeface="+mn-ea"/>
                <a:cs typeface="+mn-cs"/>
              </a:rPr>
              <a:t>على الوظيفة، وأن تنتقل بدلًا من ذلك إلى ميلانو على أمل الانفصال عن ديفيد والتوقف عن تقويضه.</a:t>
            </a:r>
            <a:r>
              <a:rPr lang="en-US" sz="1200" i="0" dirty="0">
                <a:solidFill>
                  <a:schemeClr val="tx1"/>
                </a:solidFill>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0" kern="1200" dirty="0">
              <a:solidFill>
                <a:schemeClr val="tx1"/>
              </a:solidFill>
              <a:effectLst/>
              <a:latin typeface="+mn-lt"/>
              <a:ea typeface="+mn-ea"/>
              <a:cs typeface="+mn-cs"/>
            </a:endParaRPr>
          </a:p>
          <a:p>
            <a:pPr marL="0" marR="0" lvl="0" indent="0" algn="r" defTabSz="914400" rtl="1" eaLnBrk="1" fontAlgn="auto" latinLnBrk="0" hangingPunct="1">
              <a:lnSpc>
                <a:spcPct val="100000"/>
              </a:lnSpc>
              <a:spcBef>
                <a:spcPts val="0"/>
              </a:spcBef>
              <a:spcAft>
                <a:spcPts val="0"/>
              </a:spcAft>
              <a:buClrTx/>
              <a:buSzTx/>
              <a:buFontTx/>
              <a:buNone/>
              <a:tabLst/>
              <a:defRPr/>
            </a:pPr>
            <a:r>
              <a:rPr lang="ar-EG" sz="1200" i="0" dirty="0">
                <a:solidFill>
                  <a:schemeClr val="tx1"/>
                </a:solidFill>
                <a:latin typeface="+mn-lt"/>
                <a:ea typeface="+mn-ea"/>
                <a:cs typeface="+mn-cs"/>
              </a:rPr>
              <a:t>ماذا </a:t>
            </a:r>
            <a:r>
              <a:rPr lang="ar-EG" sz="1200" i="0" baseline="0" dirty="0">
                <a:solidFill>
                  <a:schemeClr val="tx1"/>
                </a:solidFill>
                <a:latin typeface="+mn-lt"/>
                <a:ea typeface="+mn-ea"/>
                <a:cs typeface="+mn-cs"/>
              </a:rPr>
              <a:t>عن المدرب؟ [يجيب الطلاب].إنه </a:t>
            </a:r>
            <a:r>
              <a:rPr lang="ar-EG" sz="1200" i="0" dirty="0">
                <a:solidFill>
                  <a:schemeClr val="tx1"/>
                </a:solidFill>
                <a:latin typeface="+mn-lt"/>
                <a:ea typeface="+mn-ea"/>
                <a:cs typeface="+mn-cs"/>
              </a:rPr>
              <a:t>لا يبالي بشأن تعيين مارينا في وظيفة أم لا، ولكنه يرحب </a:t>
            </a:r>
            <a:r>
              <a:rPr lang="ar-EG" sz="1200" i="0" baseline="0" dirty="0">
                <a:solidFill>
                  <a:schemeClr val="tx1"/>
                </a:solidFill>
                <a:latin typeface="+mn-lt"/>
                <a:ea typeface="+mn-ea"/>
                <a:cs typeface="+mn-cs"/>
              </a:rPr>
              <a:t>بذلك إذا كان ذلك سيساعد </a:t>
            </a:r>
            <a:r>
              <a:rPr lang="ar-EG" sz="1200" i="0" dirty="0">
                <a:solidFill>
                  <a:schemeClr val="tx1"/>
                </a:solidFill>
                <a:latin typeface="+mn-lt"/>
                <a:ea typeface="+mn-ea"/>
                <a:cs typeface="+mn-cs"/>
              </a:rPr>
              <a:t>في إبقاء ديفيد في جرين بارك.</a:t>
            </a:r>
            <a:r>
              <a:rPr lang="en-US" sz="1200" i="0" dirty="0">
                <a:solidFill>
                  <a:schemeClr val="tx1"/>
                </a:solidFill>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0" kern="1200" dirty="0">
              <a:solidFill>
                <a:schemeClr val="tx1"/>
              </a:solidFill>
              <a:effectLst/>
              <a:latin typeface="+mn-lt"/>
              <a:ea typeface="+mn-ea"/>
              <a:cs typeface="+mn-cs"/>
            </a:endParaRPr>
          </a:p>
          <a:p>
            <a:pPr marL="0" marR="0" lvl="0" indent="0" algn="r" defTabSz="914400" rtl="1" eaLnBrk="1" fontAlgn="auto" latinLnBrk="0" hangingPunct="1">
              <a:lnSpc>
                <a:spcPct val="100000"/>
              </a:lnSpc>
              <a:spcBef>
                <a:spcPts val="0"/>
              </a:spcBef>
              <a:spcAft>
                <a:spcPts val="0"/>
              </a:spcAft>
              <a:buClrTx/>
              <a:buSzTx/>
              <a:buFontTx/>
              <a:buNone/>
              <a:tabLst/>
              <a:defRPr/>
            </a:pPr>
            <a:r>
              <a:rPr lang="ar-EG" sz="1200" i="0" dirty="0">
                <a:solidFill>
                  <a:schemeClr val="tx1"/>
                </a:solidFill>
                <a:latin typeface="+mn-lt"/>
                <a:ea typeface="+mn-ea"/>
                <a:cs typeface="+mn-cs"/>
              </a:rPr>
              <a:t>وماذا عن الرئيسة التنفيذية؟</a:t>
            </a:r>
            <a:r>
              <a:rPr lang="en-US" sz="1200" i="0" dirty="0">
                <a:solidFill>
                  <a:schemeClr val="tx1"/>
                </a:solidFill>
                <a:latin typeface="+mn-lt"/>
                <a:ea typeface="+mn-ea"/>
                <a:cs typeface="+mn-cs"/>
              </a:rPr>
              <a:t> </a:t>
            </a:r>
            <a:r>
              <a:rPr lang="ar-EG" sz="1200" i="0" baseline="0" dirty="0">
                <a:solidFill>
                  <a:schemeClr val="tx1"/>
                </a:solidFill>
                <a:latin typeface="+mn-lt"/>
                <a:ea typeface="+mn-ea"/>
                <a:cs typeface="+mn-cs"/>
              </a:rPr>
              <a:t>[يجيب الطلاب].</a:t>
            </a:r>
            <a:r>
              <a:rPr lang="en-US" sz="1200" i="0" baseline="0" dirty="0">
                <a:solidFill>
                  <a:schemeClr val="tx1"/>
                </a:solidFill>
                <a:latin typeface="+mn-lt"/>
                <a:ea typeface="+mn-ea"/>
                <a:cs typeface="+mn-cs"/>
              </a:rPr>
              <a:t> </a:t>
            </a:r>
            <a:r>
              <a:rPr lang="ar-EG" sz="1200" i="0" baseline="0" dirty="0">
                <a:solidFill>
                  <a:schemeClr val="tx1"/>
                </a:solidFill>
                <a:latin typeface="+mn-lt"/>
                <a:ea typeface="+mn-ea"/>
                <a:cs typeface="+mn-cs"/>
              </a:rPr>
              <a:t>إنها تحب تصميمات مارينا وستكون </a:t>
            </a:r>
            <a:r>
              <a:rPr lang="ar-EG" sz="1200" i="0" dirty="0">
                <a:solidFill>
                  <a:schemeClr val="tx1"/>
                </a:solidFill>
                <a:latin typeface="+mn-lt"/>
                <a:ea typeface="+mn-ea"/>
                <a:cs typeface="+mn-cs"/>
              </a:rPr>
              <a:t>سعيدة بمساعدتها في الحصول على وظيفة لدى راعي الملابس الخاص بهم لأنها مصممة موهوبة </a:t>
            </a:r>
            <a:r>
              <a:rPr lang="ar-EG" sz="1200" i="0" baseline="0" dirty="0">
                <a:solidFill>
                  <a:schemeClr val="tx1"/>
                </a:solidFill>
                <a:latin typeface="+mn-lt"/>
                <a:ea typeface="+mn-ea"/>
                <a:cs typeface="+mn-cs"/>
              </a:rPr>
              <a:t>وليست مجرد صديقة.</a:t>
            </a:r>
            <a:r>
              <a:rPr lang="en-US" sz="1200" i="0" baseline="0" dirty="0">
                <a:solidFill>
                  <a:schemeClr val="tx1"/>
                </a:solidFill>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0" kern="1200" baseline="0" dirty="0">
              <a:solidFill>
                <a:schemeClr val="tx1"/>
              </a:solidFill>
              <a:effectLst/>
              <a:latin typeface="+mn-lt"/>
              <a:ea typeface="+mn-ea"/>
              <a:cs typeface="+mn-cs"/>
            </a:endParaRPr>
          </a:p>
          <a:p>
            <a:pPr marL="0" marR="0" lvl="0" indent="0" algn="r" defTabSz="914400" rtl="1" eaLnBrk="1" fontAlgn="auto" latinLnBrk="0" hangingPunct="1">
              <a:lnSpc>
                <a:spcPct val="100000"/>
              </a:lnSpc>
              <a:spcBef>
                <a:spcPts val="0"/>
              </a:spcBef>
              <a:spcAft>
                <a:spcPts val="0"/>
              </a:spcAft>
              <a:buClrTx/>
              <a:buSzTx/>
              <a:buFontTx/>
              <a:buNone/>
              <a:tabLst/>
              <a:defRPr/>
            </a:pPr>
            <a:r>
              <a:rPr lang="ar-EG" sz="1200" i="0" baseline="0" dirty="0">
                <a:solidFill>
                  <a:schemeClr val="tx1"/>
                </a:solidFill>
                <a:latin typeface="+mn-lt"/>
                <a:ea typeface="+mn-ea"/>
                <a:cs typeface="+mn-cs"/>
              </a:rPr>
              <a:t>ماذا حدث في مجموعاتكم، هل حصلت مارينا على الوظيفة أم لا؟</a:t>
            </a:r>
            <a:r>
              <a:rPr lang="en-US" sz="1200" i="0" baseline="0" dirty="0">
                <a:solidFill>
                  <a:schemeClr val="tx1"/>
                </a:solidFill>
                <a:latin typeface="+mn-lt"/>
                <a:ea typeface="+mn-ea"/>
                <a:cs typeface="+mn-cs"/>
              </a:rPr>
              <a:t> </a:t>
            </a:r>
            <a:r>
              <a:rPr lang="ar-EG" sz="1200" i="0" baseline="0" dirty="0">
                <a:solidFill>
                  <a:schemeClr val="tx1"/>
                </a:solidFill>
                <a:latin typeface="+mn-lt"/>
                <a:ea typeface="+mn-ea"/>
                <a:cs typeface="+mn-cs"/>
              </a:rPr>
              <a:t>[يشارك الطلاب تجاربهم].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0" kern="1200" dirty="0">
              <a:solidFill>
                <a:schemeClr val="tx1"/>
              </a:solidFill>
              <a:effectLst/>
              <a:latin typeface="+mn-lt"/>
              <a:ea typeface="+mn-ea"/>
              <a:cs typeface="+mn-cs"/>
            </a:endParaRPr>
          </a:p>
          <a:p>
            <a:endParaRPr lang="en-SG" i="0" dirty="0"/>
          </a:p>
        </p:txBody>
      </p:sp>
      <p:sp>
        <p:nvSpPr>
          <p:cNvPr id="4" name="Slide Number Placeholder 3"/>
          <p:cNvSpPr>
            <a:spLocks noGrp="1"/>
          </p:cNvSpPr>
          <p:nvPr>
            <p:ph type="sldNum" sz="quarter" idx="10"/>
          </p:nvPr>
        </p:nvSpPr>
        <p:spPr/>
        <p:txBody>
          <a:bodyPr/>
          <a:lstStyle/>
          <a:p>
            <a:fld id="{7F3D1EF9-5CC1-4238-AAAD-E9DC1B1191CD}" type="slidenum">
              <a:rPr lang="en-SG" smtClean="0"/>
              <a:t>11</a:t>
            </a:fld>
            <a:endParaRPr lang="en-SG"/>
          </a:p>
        </p:txBody>
      </p:sp>
    </p:spTree>
    <p:extLst>
      <p:ext uri="{BB962C8B-B14F-4D97-AF65-F5344CB8AC3E}">
        <p14:creationId xmlns:p14="http://schemas.microsoft.com/office/powerpoint/2010/main" val="38872861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EG" sz="1200" i="0" dirty="0">
                <a:solidFill>
                  <a:schemeClr val="tx1"/>
                </a:solidFill>
                <a:latin typeface="+mn-lt"/>
                <a:ea typeface="+mn-ea"/>
                <a:cs typeface="+mn-cs"/>
              </a:rPr>
              <a:t>ماذا الذي سيحدث</a:t>
            </a:r>
            <a:r>
              <a:rPr lang="en-US" sz="1200" i="0" baseline="0" dirty="0">
                <a:solidFill>
                  <a:schemeClr val="tx1"/>
                </a:solidFill>
                <a:latin typeface="+mn-lt"/>
                <a:ea typeface="+mn-ea"/>
                <a:cs typeface="+mn-cs"/>
              </a:rPr>
              <a:t> </a:t>
            </a:r>
            <a:r>
              <a:rPr lang="ar-EG" sz="1200" i="0" dirty="0">
                <a:solidFill>
                  <a:schemeClr val="tx1"/>
                </a:solidFill>
                <a:latin typeface="+mn-lt"/>
                <a:ea typeface="+mn-ea"/>
                <a:cs typeface="+mn-cs"/>
              </a:rPr>
              <a:t>إذا تمت </a:t>
            </a:r>
            <a:r>
              <a:rPr lang="ar-EG" sz="1200" i="0" baseline="0" dirty="0">
                <a:solidFill>
                  <a:schemeClr val="tx1"/>
                </a:solidFill>
                <a:latin typeface="+mn-lt"/>
                <a:ea typeface="+mn-ea"/>
                <a:cs typeface="+mn-cs"/>
              </a:rPr>
              <a:t>إقالة الوكيل؟</a:t>
            </a:r>
            <a:r>
              <a:rPr lang="en-US" sz="1200" i="0" baseline="0" dirty="0">
                <a:solidFill>
                  <a:schemeClr val="tx1"/>
                </a:solidFill>
                <a:latin typeface="+mn-lt"/>
                <a:ea typeface="+mn-ea"/>
                <a:cs typeface="+mn-cs"/>
              </a:rPr>
              <a:t> </a:t>
            </a:r>
            <a:r>
              <a:rPr lang="ar-EG" sz="1200" i="0" dirty="0">
                <a:solidFill>
                  <a:schemeClr val="tx1"/>
                </a:solidFill>
                <a:latin typeface="+mn-lt"/>
                <a:ea typeface="+mn-ea"/>
                <a:cs typeface="+mn-cs"/>
              </a:rPr>
              <a:t>[ </a:t>
            </a:r>
            <a:r>
              <a:rPr lang="ar-EG" sz="1200" i="0" baseline="0" dirty="0">
                <a:solidFill>
                  <a:schemeClr val="tx1"/>
                </a:solidFill>
                <a:latin typeface="+mn-lt"/>
                <a:ea typeface="+mn-ea"/>
                <a:cs typeface="+mn-cs"/>
              </a:rPr>
              <a:t>يجيب الطلاب ] </a:t>
            </a:r>
            <a:r>
              <a:rPr lang="ar-EG" sz="1200" i="0" dirty="0">
                <a:solidFill>
                  <a:schemeClr val="tx1"/>
                </a:solidFill>
                <a:latin typeface="+mn-lt"/>
                <a:ea typeface="+mn-ea"/>
                <a:cs typeface="+mn-cs"/>
              </a:rPr>
              <a:t>سيتكبد الوكيل خسارة كبيرة في النقاط إذا أقاله اللاعب. إن فقدان الوكيل يمثل خسارة أقل نسبيًا بالنسبة للاعب، غير أنها لا تزال تُعد كبيرة بمقدار 3 نقاط لديفيد، وذلك في حالة إقالة </a:t>
            </a:r>
            <a:r>
              <a:rPr lang="ar-EG" sz="1200" i="0" dirty="0" err="1">
                <a:solidFill>
                  <a:schemeClr val="tx1"/>
                </a:solidFill>
                <a:latin typeface="+mn-lt"/>
                <a:ea typeface="+mn-ea"/>
                <a:cs typeface="+mn-cs"/>
              </a:rPr>
              <a:t>جيريمي</a:t>
            </a:r>
            <a:r>
              <a:rPr lang="ar-EG" sz="1200" i="0" dirty="0">
                <a:solidFill>
                  <a:schemeClr val="tx1"/>
                </a:solidFill>
                <a:latin typeface="+mn-lt"/>
                <a:ea typeface="+mn-ea"/>
                <a:cs typeface="+mn-cs"/>
              </a:rPr>
              <a:t> أو استقالته. </a:t>
            </a:r>
            <a:r>
              <a:rPr lang="ar-EG" sz="1200" i="0" u="sng" dirty="0">
                <a:solidFill>
                  <a:schemeClr val="tx1"/>
                </a:solidFill>
                <a:latin typeface="+mn-lt"/>
                <a:ea typeface="+mn-ea"/>
                <a:cs typeface="+mn-cs"/>
              </a:rPr>
              <a:t>تكسب الرئيسة التنفيذية والمدرب </a:t>
            </a:r>
            <a:r>
              <a:rPr lang="ar-EG" sz="1200" i="0" dirty="0">
                <a:solidFill>
                  <a:schemeClr val="tx1"/>
                </a:solidFill>
                <a:latin typeface="+mn-lt"/>
                <a:ea typeface="+mn-ea"/>
                <a:cs typeface="+mn-cs"/>
              </a:rPr>
              <a:t>نقاطًا إذا تمت إقالة الوكيل لأنهما تخلصا أخيرًا من وكيل المشاهير الطفيلي، </a:t>
            </a:r>
            <a:r>
              <a:rPr lang="ar-EG" sz="1200" i="0" dirty="0" err="1">
                <a:solidFill>
                  <a:schemeClr val="tx1"/>
                </a:solidFill>
                <a:latin typeface="+mn-lt"/>
                <a:ea typeface="+mn-ea"/>
                <a:cs typeface="+mn-cs"/>
              </a:rPr>
              <a:t>جيريمي</a:t>
            </a:r>
            <a:r>
              <a:rPr lang="ar-EG" sz="1200" i="0" dirty="0">
                <a:solidFill>
                  <a:schemeClr val="tx1"/>
                </a:solidFill>
                <a:latin typeface="+mn-lt"/>
                <a:ea typeface="+mn-ea"/>
                <a:cs typeface="+mn-cs"/>
              </a:rPr>
              <a:t> مانويل! إذ تكره الرئيسة التنفيذية </a:t>
            </a:r>
            <a:r>
              <a:rPr lang="ar-EG" sz="1200" i="0" dirty="0" err="1">
                <a:solidFill>
                  <a:schemeClr val="tx1"/>
                </a:solidFill>
                <a:latin typeface="+mn-lt"/>
                <a:ea typeface="+mn-ea"/>
                <a:cs typeface="+mn-cs"/>
              </a:rPr>
              <a:t>جيريمي</a:t>
            </a:r>
            <a:r>
              <a:rPr lang="ar-EG" sz="1200" i="0" dirty="0">
                <a:solidFill>
                  <a:schemeClr val="tx1"/>
                </a:solidFill>
                <a:latin typeface="+mn-lt"/>
                <a:ea typeface="+mn-ea"/>
                <a:cs typeface="+mn-cs"/>
              </a:rPr>
              <a:t> أكثر بكثير من المدرب، وتحصل على نقاط أكثر بكثير إذا تمت إقالته. فآنا سميث لديها ضغينة حقًا تجاه </a:t>
            </a:r>
            <a:r>
              <a:rPr lang="ar-EG" sz="1200" i="0" dirty="0" err="1">
                <a:solidFill>
                  <a:schemeClr val="tx1"/>
                </a:solidFill>
                <a:latin typeface="+mn-lt"/>
                <a:ea typeface="+mn-ea"/>
                <a:cs typeface="+mn-cs"/>
              </a:rPr>
              <a:t>جيريمي</a:t>
            </a:r>
            <a:r>
              <a:rPr lang="ar-EG" sz="1200" i="0" dirty="0">
                <a:solidFill>
                  <a:schemeClr val="tx1"/>
                </a:solidFill>
                <a:latin typeface="+mn-lt"/>
                <a:ea typeface="+mn-ea"/>
                <a:cs typeface="+mn-cs"/>
              </a:rPr>
              <a:t>. </a:t>
            </a:r>
            <a:r>
              <a:rPr lang="ar-EG" sz="1200" b="0" i="0" dirty="0">
                <a:solidFill>
                  <a:srgbClr val="FF0000"/>
                </a:solidFill>
              </a:rPr>
              <a:t>هل تمت إقالة أي من الوكلاء؟ إذا كانت الإجابة بنعم، فكيف حدث ذلك؟</a:t>
            </a:r>
            <a:r>
              <a:rPr lang="en-US" sz="1200" b="0" i="0" baseline="0" dirty="0">
                <a:solidFill>
                  <a:srgbClr val="FF0000"/>
                </a:solidFill>
              </a:rPr>
              <a:t> </a:t>
            </a:r>
            <a:r>
              <a:rPr lang="ar-EG" sz="1200" i="0" baseline="0" dirty="0">
                <a:solidFill>
                  <a:schemeClr val="tx1"/>
                </a:solidFill>
                <a:latin typeface="+mn-lt"/>
                <a:ea typeface="+mn-ea"/>
                <a:cs typeface="+mn-cs"/>
              </a:rPr>
              <a:t>[يشارك الطلاب تجاربهم].</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0" kern="1200" baseline="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dirty="0">
              <a:solidFill>
                <a:srgbClr val="FF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SG" sz="1200" i="0" kern="1200" dirty="0">
              <a:solidFill>
                <a:schemeClr val="tx1"/>
              </a:solidFill>
              <a:effectLst/>
              <a:latin typeface="+mn-lt"/>
              <a:ea typeface="+mn-ea"/>
              <a:cs typeface="+mn-cs"/>
            </a:endParaRPr>
          </a:p>
          <a:p>
            <a:endParaRPr lang="en-SG" i="0" dirty="0"/>
          </a:p>
        </p:txBody>
      </p:sp>
      <p:sp>
        <p:nvSpPr>
          <p:cNvPr id="4" name="Slide Number Placeholder 3"/>
          <p:cNvSpPr>
            <a:spLocks noGrp="1"/>
          </p:cNvSpPr>
          <p:nvPr>
            <p:ph type="sldNum" sz="quarter" idx="10"/>
          </p:nvPr>
        </p:nvSpPr>
        <p:spPr/>
        <p:txBody>
          <a:bodyPr/>
          <a:lstStyle/>
          <a:p>
            <a:fld id="{7F3D1EF9-5CC1-4238-AAAD-E9DC1B1191CD}" type="slidenum">
              <a:rPr lang="en-SG" smtClean="0"/>
              <a:t>12</a:t>
            </a:fld>
            <a:endParaRPr lang="en-SG"/>
          </a:p>
        </p:txBody>
      </p:sp>
    </p:spTree>
    <p:extLst>
      <p:ext uri="{BB962C8B-B14F-4D97-AF65-F5344CB8AC3E}">
        <p14:creationId xmlns:p14="http://schemas.microsoft.com/office/powerpoint/2010/main" val="280682907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EG" sz="1200" i="0" dirty="0">
                <a:solidFill>
                  <a:schemeClr val="tx1"/>
                </a:solidFill>
                <a:latin typeface="+mn-lt"/>
                <a:ea typeface="+mn-ea"/>
                <a:cs typeface="+mn-cs"/>
              </a:rPr>
              <a:t>ماذا </a:t>
            </a:r>
            <a:r>
              <a:rPr lang="ar-EG" sz="1200" i="0" baseline="0" dirty="0">
                <a:solidFill>
                  <a:schemeClr val="tx1"/>
                </a:solidFill>
                <a:latin typeface="+mn-lt"/>
                <a:ea typeface="+mn-ea"/>
                <a:cs typeface="+mn-cs"/>
              </a:rPr>
              <a:t>لو ترك ديفيد جرين بارك لينضم إلى نادي جارسيا </a:t>
            </a:r>
            <a:r>
              <a:rPr lang="ar-EG" sz="1200" i="0" baseline="0" dirty="0" err="1">
                <a:solidFill>
                  <a:schemeClr val="tx1"/>
                </a:solidFill>
                <a:latin typeface="+mn-lt"/>
                <a:ea typeface="+mn-ea"/>
                <a:cs typeface="+mn-cs"/>
              </a:rPr>
              <a:t>إف</a:t>
            </a:r>
            <a:r>
              <a:rPr lang="ar-EG" sz="1200" i="0" baseline="0" dirty="0">
                <a:solidFill>
                  <a:schemeClr val="tx1"/>
                </a:solidFill>
                <a:latin typeface="+mn-lt"/>
                <a:ea typeface="+mn-ea"/>
                <a:cs typeface="+mn-cs"/>
              </a:rPr>
              <a:t> سي، من سيكون الأسوأ حالًا؟</a:t>
            </a:r>
            <a:r>
              <a:rPr lang="en-US" sz="1200" i="0" baseline="0" dirty="0">
                <a:solidFill>
                  <a:schemeClr val="tx1"/>
                </a:solidFill>
                <a:latin typeface="+mn-lt"/>
                <a:ea typeface="+mn-ea"/>
                <a:cs typeface="+mn-cs"/>
              </a:rPr>
              <a:t> </a:t>
            </a:r>
            <a:r>
              <a:rPr lang="ar-EG" i="0" u="none" baseline="0" dirty="0"/>
              <a:t>[يجيب الطلاب]. </a:t>
            </a:r>
          </a:p>
        </p:txBody>
      </p:sp>
      <p:sp>
        <p:nvSpPr>
          <p:cNvPr id="4" name="Slide Number Placeholder 3"/>
          <p:cNvSpPr>
            <a:spLocks noGrp="1"/>
          </p:cNvSpPr>
          <p:nvPr>
            <p:ph type="sldNum" sz="quarter" idx="10"/>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7F3D1EF9-5CC1-4238-AAAD-E9DC1B1191CD}" type="slidenum">
              <a:rPr kumimoji="0" lang="en-SG" sz="1800" b="0" i="0" u="none" strike="noStrike" kern="0" cap="none" spc="0" normalizeH="0" baseline="0" noProof="0" smtClean="0">
                <a:ln>
                  <a:noFill/>
                </a:ln>
                <a:solidFill>
                  <a:prstClr val="black"/>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13</a:t>
            </a:fld>
            <a:endParaRPr kumimoji="0" lang="en-SG" sz="1800" b="0" i="0" u="none" strike="noStrike" kern="0" cap="none" spc="0" normalizeH="0" baseline="0" noProof="0">
              <a:ln>
                <a:noFill/>
              </a:ln>
              <a:solidFill>
                <a:prstClr val="black"/>
              </a:solidFill>
              <a:effectLst/>
              <a:uLnTx/>
              <a:uFillTx/>
            </a:endParaRPr>
          </a:p>
        </p:txBody>
      </p:sp>
    </p:spTree>
    <p:extLst>
      <p:ext uri="{BB962C8B-B14F-4D97-AF65-F5344CB8AC3E}">
        <p14:creationId xmlns:p14="http://schemas.microsoft.com/office/powerpoint/2010/main" val="10212542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EG" i="0" u="none" baseline="0" dirty="0"/>
              <a:t>تحصل المديرة التنفيذية على رسوم مالية كبيرة من نادي </a:t>
            </a:r>
            <a:r>
              <a:rPr lang="ar-EG" i="0" u="none" baseline="0" dirty="0" err="1"/>
              <a:t>إف</a:t>
            </a:r>
            <a:r>
              <a:rPr lang="ar-EG" i="0" u="none" baseline="0" dirty="0"/>
              <a:t> سي جارسيا مقابل رحيل ديفيد، وهو ما يسمى برسوم الانتقال، لذا فإن الأمر ليس سيئًا بالنسبة لها.</a:t>
            </a:r>
            <a:r>
              <a:rPr lang="en-US" i="0" u="none" baseline="0" dirty="0"/>
              <a:t> </a:t>
            </a:r>
            <a:r>
              <a:rPr lang="ar-EG" i="0" u="none" baseline="0" dirty="0"/>
              <a:t>غير أن المدرب مستميت حقًا من أجل الاحتفاظ بديفيد.</a:t>
            </a:r>
            <a:r>
              <a:rPr lang="en-US" i="0" u="none" baseline="0" dirty="0"/>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SG" i="0" u="none" baseline="0" dirty="0"/>
          </a:p>
          <a:p>
            <a:pPr marL="0" marR="0" lvl="0" indent="0" algn="r" defTabSz="914400" rtl="1" eaLnBrk="1" fontAlgn="auto" latinLnBrk="0" hangingPunct="1">
              <a:lnSpc>
                <a:spcPct val="100000"/>
              </a:lnSpc>
              <a:spcBef>
                <a:spcPts val="0"/>
              </a:spcBef>
              <a:spcAft>
                <a:spcPts val="0"/>
              </a:spcAft>
              <a:buClrTx/>
              <a:buSzTx/>
              <a:buFontTx/>
              <a:buNone/>
              <a:tabLst/>
              <a:defRPr/>
            </a:pPr>
            <a:r>
              <a:rPr lang="ar-EG" i="0" u="none" baseline="0" dirty="0"/>
              <a:t>سوف يقوم ديفيد </a:t>
            </a:r>
            <a:r>
              <a:rPr lang="ar-EG" i="0" u="none" baseline="0" dirty="0" err="1"/>
              <a:t>وجيريمي</a:t>
            </a:r>
            <a:r>
              <a:rPr lang="ar-EG" i="0" u="none" baseline="0" dirty="0"/>
              <a:t> بأداء جيد للغاية إذا تم الانتقال إلى نادي جارسيا.</a:t>
            </a:r>
            <a:r>
              <a:rPr lang="en-US" i="0" u="none" baseline="0" dirty="0"/>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0" u="none" kern="1200" baseline="0" dirty="0">
              <a:solidFill>
                <a:schemeClr val="tx1"/>
              </a:solidFill>
              <a:effectLst/>
              <a:latin typeface="+mn-lt"/>
              <a:ea typeface="+mn-ea"/>
              <a:cs typeface="+mn-cs"/>
            </a:endParaRPr>
          </a:p>
          <a:p>
            <a:pPr marL="0" marR="0" lvl="0" indent="0" algn="r" defTabSz="914400" rtl="1" eaLnBrk="1" fontAlgn="auto" latinLnBrk="0" hangingPunct="1">
              <a:lnSpc>
                <a:spcPct val="100000"/>
              </a:lnSpc>
              <a:spcBef>
                <a:spcPts val="0"/>
              </a:spcBef>
              <a:spcAft>
                <a:spcPts val="0"/>
              </a:spcAft>
              <a:buClrTx/>
              <a:buSzTx/>
              <a:buFontTx/>
              <a:buNone/>
              <a:tabLst/>
              <a:defRPr/>
            </a:pPr>
            <a:r>
              <a:rPr lang="ar-EG" sz="1200" b="0" i="0" dirty="0">
                <a:solidFill>
                  <a:srgbClr val="FF0000"/>
                </a:solidFill>
              </a:rPr>
              <a:t>هل فشل أحد في التوصل إلى اتفاق لإبقاء ديفيد في جرين بارك؟ إذا لم يتم التوصل إلى اتفاق، فإنه ينتقل تلقائيًا إلى جارسيا. لماذا لم تتمكن من التوصل إلى اتفاق؟ </a:t>
            </a:r>
            <a:r>
              <a:rPr lang="ar-EG" sz="1200" i="0" baseline="0" dirty="0">
                <a:solidFill>
                  <a:schemeClr val="tx1"/>
                </a:solidFill>
                <a:latin typeface="+mn-lt"/>
                <a:ea typeface="+mn-ea"/>
                <a:cs typeface="+mn-cs"/>
              </a:rPr>
              <a:t>[يشارك الطلاب تجاربهم].</a:t>
            </a:r>
          </a:p>
          <a:p>
            <a:pPr marL="0" marR="0" lvl="0" indent="0" algn="r" defTabSz="914400" rtl="1" eaLnBrk="1" fontAlgn="auto" latinLnBrk="0" hangingPunct="1">
              <a:lnSpc>
                <a:spcPct val="100000"/>
              </a:lnSpc>
              <a:spcBef>
                <a:spcPts val="0"/>
              </a:spcBef>
              <a:spcAft>
                <a:spcPts val="0"/>
              </a:spcAft>
              <a:buClrTx/>
              <a:buSzTx/>
              <a:buFontTx/>
              <a:buNone/>
              <a:tabLst/>
              <a:defRPr/>
            </a:pPr>
            <a:r>
              <a:rPr lang="ar-EG" b="0" i="0" u="none" baseline="0" dirty="0"/>
              <a:t>  </a:t>
            </a:r>
          </a:p>
          <a:p>
            <a:endParaRPr lang="en-SG" i="0" dirty="0"/>
          </a:p>
        </p:txBody>
      </p:sp>
      <p:sp>
        <p:nvSpPr>
          <p:cNvPr id="4" name="Slide Number Placeholder 3"/>
          <p:cNvSpPr>
            <a:spLocks noGrp="1"/>
          </p:cNvSpPr>
          <p:nvPr>
            <p:ph type="sldNum" sz="quarter" idx="10"/>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7F3D1EF9-5CC1-4238-AAAD-E9DC1B1191CD}" type="slidenum">
              <a:rPr kumimoji="0" lang="en-SG" sz="1800" b="0" i="0" u="none" strike="noStrike" kern="0" cap="none" spc="0" normalizeH="0" baseline="0" noProof="0" smtClean="0">
                <a:ln>
                  <a:noFill/>
                </a:ln>
                <a:solidFill>
                  <a:prstClr val="black"/>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14</a:t>
            </a:fld>
            <a:endParaRPr kumimoji="0" lang="en-SG" sz="1800" b="0" i="0" u="none" strike="noStrike" kern="0" cap="none" spc="0" normalizeH="0" baseline="0" noProof="0">
              <a:ln>
                <a:noFill/>
              </a:ln>
              <a:solidFill>
                <a:prstClr val="black"/>
              </a:solidFill>
              <a:effectLst/>
              <a:uLnTx/>
              <a:uFillTx/>
            </a:endParaRPr>
          </a:p>
        </p:txBody>
      </p:sp>
    </p:spTree>
    <p:extLst>
      <p:ext uri="{BB962C8B-B14F-4D97-AF65-F5344CB8AC3E}">
        <p14:creationId xmlns:p14="http://schemas.microsoft.com/office/powerpoint/2010/main" val="153687688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EG" sz="1200" b="0"/>
              <a:t>فيما يلي الصفقة التي تزيد من إجمالي نقاط المجموعة.</a:t>
            </a:r>
            <a:r>
              <a:rPr lang="en-US" sz="1200" b="0"/>
              <a:t> </a:t>
            </a:r>
            <a:r>
              <a:rPr lang="ar-EG" sz="1200" b="0"/>
              <a:t>الحد الأقصى للقيمة المشتركة المحتملة في انتقالات كرة القدم هو 38.</a:t>
            </a:r>
            <a:r>
              <a:rPr lang="en-US" sz="1200" b="0"/>
              <a:t> </a:t>
            </a:r>
            <a:r>
              <a:rPr lang="ar-EG" sz="1200" b="0"/>
              <a:t>ومع ذلك، فإن القيمة المشتركة ليست هي نفسها الأداء الجيد على المستوى الفردي.</a:t>
            </a:r>
            <a:r>
              <a:rPr lang="en-US" sz="1200" b="0"/>
              <a:t> </a:t>
            </a:r>
          </a:p>
          <a:p>
            <a:endParaRPr lang="en-US" dirty="0"/>
          </a:p>
        </p:txBody>
      </p:sp>
      <p:sp>
        <p:nvSpPr>
          <p:cNvPr id="4" name="Slide Number Placeholder 3"/>
          <p:cNvSpPr>
            <a:spLocks noGrp="1"/>
          </p:cNvSpPr>
          <p:nvPr>
            <p:ph type="sldNum" sz="quarter" idx="5"/>
          </p:nvPr>
        </p:nvSpPr>
        <p:spPr/>
        <p:txBody>
          <a:bodyPr/>
          <a:lstStyle/>
          <a:p>
            <a:fld id="{7F3D1EF9-5CC1-4238-AAAD-E9DC1B1191CD}" type="slidenum">
              <a:rPr lang="en-SG" smtClean="0"/>
              <a:t>15</a:t>
            </a:fld>
            <a:endParaRPr lang="en-SG"/>
          </a:p>
        </p:txBody>
      </p:sp>
    </p:spTree>
    <p:extLst>
      <p:ext uri="{BB962C8B-B14F-4D97-AF65-F5344CB8AC3E}">
        <p14:creationId xmlns:p14="http://schemas.microsoft.com/office/powerpoint/2010/main" val="381985014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EG" i="0" u="none" dirty="0"/>
              <a:t>وإليكم </a:t>
            </a:r>
            <a:r>
              <a:rPr lang="ar-EG" i="0" u="none" baseline="0" dirty="0"/>
              <a:t>نتائجكم! أرقام مجموعتكم مدرجة في العمود الأيسر الأقصى، ثم إجمالي النقاط أو القيمة الإجمالية التي أنشأتها كل مجموعة في العمود الثاني. ثم نقاط الشخص في كل دور: الوكيل واللاعب والرئيسة التنفيذية والمدرب. يتم تمييز أفضل النتائج في كل دور باللون الأخضر. يجب عليك مقارنة النتائج داخل الأدوار بدلًا من بينها، إذ إن بعض الأدوار تكون أكثر فعالية. من لديه أكبر قدر من الهيمنة؟ [يجيب الطلاب]. اللاعب الذي يمكنه إقالة الوكيل، ولديه عرض خارجي ممتاز، ويُعد أحد أفضل اللاعبين أداءً في العالم. ويُعد ذلك الموقف الأكثر سيطرة في التمرين. </a:t>
            </a:r>
          </a:p>
          <a:p>
            <a:endParaRPr lang="en-SG" i="0" u="none" baseline="0" dirty="0"/>
          </a:p>
          <a:p>
            <a:r>
              <a:rPr lang="ar-EG" i="0" u="none" baseline="0" dirty="0"/>
              <a:t>الحالات التي تمت فيها إقالة </a:t>
            </a:r>
            <a:r>
              <a:rPr lang="ar-EG" i="0" u="none" baseline="0" dirty="0" err="1"/>
              <a:t>جيريمي</a:t>
            </a:r>
            <a:r>
              <a:rPr lang="ar-EG" i="0" u="none" baseline="0" dirty="0"/>
              <a:t> تم إبرازها باللون الأحمر.</a:t>
            </a:r>
            <a:r>
              <a:rPr lang="en-US" i="0" u="none" baseline="0" dirty="0"/>
              <a:t> </a:t>
            </a:r>
            <a:r>
              <a:rPr lang="ar-EG" i="0" u="none" baseline="0" dirty="0"/>
              <a:t>في حال كنت تتساءل، في الحياة الواقعية لن تكون الرئيسة التنفيذية قادرة على إقالة المدرب، بل تحتاج إلى الاستعانة بمجلس إدارتها.</a:t>
            </a:r>
            <a:r>
              <a:rPr lang="en-US" i="0" u="none" baseline="0" dirty="0"/>
              <a:t> </a:t>
            </a:r>
          </a:p>
          <a:p>
            <a:endParaRPr lang="en-SG" i="0" u="none" baseline="0" dirty="0"/>
          </a:p>
          <a:p>
            <a:r>
              <a:rPr lang="ar-EG" i="0" u="none" baseline="0" dirty="0"/>
              <a:t>أولئك الذين حصلوا على درجات جيدة فعليًا، كيف تمكنتم من ذلك؟ </a:t>
            </a:r>
            <a:r>
              <a:rPr lang="ar-EG" sz="1200" i="0" baseline="0" dirty="0">
                <a:solidFill>
                  <a:schemeClr val="tx1"/>
                </a:solidFill>
                <a:latin typeface="+mn-lt"/>
                <a:ea typeface="+mn-ea"/>
                <a:cs typeface="+mn-cs"/>
              </a:rPr>
              <a:t>[يشارك هؤلاء الطلاب المحددون تجاربهم]. </a:t>
            </a:r>
          </a:p>
          <a:p>
            <a:endParaRPr lang="en-US" sz="1200" i="0" kern="1200" baseline="0" dirty="0">
              <a:solidFill>
                <a:schemeClr val="tx1"/>
              </a:solidFill>
              <a:effectLst/>
              <a:latin typeface="+mn-lt"/>
              <a:ea typeface="+mn-ea"/>
              <a:cs typeface="+mn-cs"/>
            </a:endParaRPr>
          </a:p>
          <a:p>
            <a:r>
              <a:rPr lang="ar-EG" sz="1200" i="0" baseline="0" dirty="0">
                <a:solidFill>
                  <a:schemeClr val="tx1"/>
                </a:solidFill>
                <a:latin typeface="+mn-lt"/>
                <a:ea typeface="+mn-ea"/>
                <a:cs typeface="+mn-cs"/>
              </a:rPr>
              <a:t>قد تفكر في تحقيق أقصى قدر من النقاط على مستوى النتائج الفردية، أو على مستوى الفرق (المدرب والرئيس التنفيذي معًا، واللاعب والوكيل معًا)، أو من حيث القيمة الإجمالية للجميع.</a:t>
            </a:r>
            <a:r>
              <a:rPr lang="en-US" sz="1200" i="0" baseline="0" dirty="0">
                <a:solidFill>
                  <a:schemeClr val="tx1"/>
                </a:solidFill>
                <a:latin typeface="+mn-lt"/>
                <a:ea typeface="+mn-ea"/>
                <a:cs typeface="+mn-cs"/>
              </a:rPr>
              <a:t> </a:t>
            </a:r>
            <a:r>
              <a:rPr lang="ar-EG" sz="1200" i="0" baseline="0" dirty="0">
                <a:solidFill>
                  <a:schemeClr val="tx1"/>
                </a:solidFill>
                <a:latin typeface="+mn-lt"/>
                <a:ea typeface="+mn-ea"/>
                <a:cs typeface="+mn-cs"/>
              </a:rPr>
              <a:t>قد يسعى الوكيل إلى تحقيق أقصى قدر من الدرجات لنفسه وللاعبه، أو قد يهتم المدرب باللاعب والرئيس التنفيذي ولكنه لن يهتم بالوكيل.</a:t>
            </a:r>
            <a:r>
              <a:rPr lang="en-US" sz="1200" i="0" baseline="0" dirty="0">
                <a:solidFill>
                  <a:schemeClr val="tx1"/>
                </a:solidFill>
                <a:latin typeface="+mn-lt"/>
                <a:ea typeface="+mn-ea"/>
                <a:cs typeface="+mn-cs"/>
              </a:rPr>
              <a:t> </a:t>
            </a:r>
            <a:r>
              <a:rPr lang="ar-EG" sz="1200" i="0" baseline="0" dirty="0">
                <a:solidFill>
                  <a:schemeClr val="tx1"/>
                </a:solidFill>
                <a:latin typeface="+mn-lt"/>
                <a:ea typeface="+mn-ea"/>
                <a:cs typeface="+mn-cs"/>
              </a:rPr>
              <a:t>لذا فإن مدى نجاحك يعتمد على الأولويات التي حددتها قبل التفاوض.</a:t>
            </a:r>
            <a:r>
              <a:rPr lang="en-US" sz="1200" i="0" baseline="0" dirty="0">
                <a:solidFill>
                  <a:schemeClr val="tx1"/>
                </a:solidFill>
                <a:latin typeface="+mn-lt"/>
                <a:ea typeface="+mn-ea"/>
                <a:cs typeface="+mn-cs"/>
              </a:rPr>
              <a:t> </a:t>
            </a:r>
          </a:p>
          <a:p>
            <a:endParaRPr lang="en-SG" i="0" u="none" baseline="0" dirty="0"/>
          </a:p>
          <a:p>
            <a:r>
              <a:rPr lang="ar-EG" i="0" u="none" baseline="0" dirty="0"/>
              <a:t>إذن أخبروني بالمزيد عن مفاوضاتكم، كيف توصلتم إلى نتائجكم النهائية؟ </a:t>
            </a:r>
            <a:r>
              <a:rPr lang="ar-EG" sz="1200" i="0" baseline="0" dirty="0">
                <a:solidFill>
                  <a:schemeClr val="tx1"/>
                </a:solidFill>
                <a:latin typeface="+mn-lt"/>
                <a:ea typeface="+mn-ea"/>
                <a:cs typeface="+mn-cs"/>
              </a:rPr>
              <a:t>[يشارك الطلاب تجاربهم].</a:t>
            </a:r>
          </a:p>
          <a:p>
            <a:endParaRPr lang="en-SG" i="0" u="none" baseline="0" dirty="0"/>
          </a:p>
          <a:p>
            <a:r>
              <a:rPr lang="ar-EG" i="0" u="sng" baseline="0" dirty="0"/>
              <a:t>ملاحظة</a:t>
            </a:r>
            <a:r>
              <a:rPr lang="ar-EG" i="0" u="none" baseline="0" dirty="0"/>
              <a:t>: النتائج المذكورة أعلاه مأخوذة من محاضرة في </a:t>
            </a:r>
            <a:r>
              <a:rPr lang="en-US" i="0" u="none" baseline="0" dirty="0"/>
              <a:t>INSEAD</a:t>
            </a:r>
            <a:r>
              <a:rPr lang="ar-EG" i="0" u="none" baseline="0" dirty="0"/>
              <a:t>.  </a:t>
            </a:r>
          </a:p>
          <a:p>
            <a:endParaRPr lang="en-SG" i="0" u="none" baseline="0" dirty="0"/>
          </a:p>
          <a:p>
            <a:r>
              <a:rPr lang="ar-EG" i="0" u="sng" dirty="0"/>
              <a:t>ملاحظة:</a:t>
            </a:r>
            <a:r>
              <a:rPr lang="en-US" i="0" dirty="0"/>
              <a:t> </a:t>
            </a:r>
            <a:r>
              <a:rPr lang="ar-EG" i="0" dirty="0"/>
              <a:t>تم إنشاء هذا الرقم </a:t>
            </a:r>
            <a:r>
              <a:rPr lang="ar-EG" i="0" baseline="0" dirty="0"/>
              <a:t>لكل فئة باستخدام ملف "حاسبة نتيجة انتقالات كرة القدم". ما عليك سوى لصق النتائج الواردة من مجموعات مختلفة من المفاوضين في جدول </a:t>
            </a:r>
            <a:r>
              <a:rPr lang="en-US" i="0" baseline="0" dirty="0"/>
              <a:t>Excel</a:t>
            </a:r>
            <a:r>
              <a:rPr lang="ar-EG" i="0" baseline="0" dirty="0"/>
              <a:t>. يمكن تمييز أعلى الدرجات داخل كل دور باللون الأخضر كنقاط للمناقشة، وإبراز الوكلاء الذين تمت إقالتهم باللون الأحمر. وكما هو موضح أعلاه، فإن الرئيسة التنفيذية والمدرب يحققان أفضل أداء عندما تتم إقالة الوكيل، ويحقق اللاعب أداءً جيدًا بشكل عام.  </a:t>
            </a:r>
          </a:p>
        </p:txBody>
      </p:sp>
      <p:sp>
        <p:nvSpPr>
          <p:cNvPr id="4" name="Slide Number Placeholder 3"/>
          <p:cNvSpPr>
            <a:spLocks noGrp="1"/>
          </p:cNvSpPr>
          <p:nvPr>
            <p:ph type="sldNum" sz="quarter" idx="10"/>
          </p:nvPr>
        </p:nvSpPr>
        <p:spPr/>
        <p:txBody>
          <a:bodyPr/>
          <a:lstStyle/>
          <a:p>
            <a:fld id="{7F3D1EF9-5CC1-4238-AAAD-E9DC1B1191CD}" type="slidenum">
              <a:rPr lang="en-SG" smtClean="0"/>
              <a:t>16</a:t>
            </a:fld>
            <a:endParaRPr lang="en-SG"/>
          </a:p>
        </p:txBody>
      </p:sp>
    </p:spTree>
    <p:extLst>
      <p:ext uri="{BB962C8B-B14F-4D97-AF65-F5344CB8AC3E}">
        <p14:creationId xmlns:p14="http://schemas.microsoft.com/office/powerpoint/2010/main" val="364094632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EG" b="0" baseline="0"/>
              <a:t>أود أن أتحدث معكم الآن قليلًا عن </a:t>
            </a:r>
            <a:r>
              <a:rPr lang="ar-EG" sz="1200" b="0"/>
              <a:t>مشاكل الوكالة في التفاوض.</a:t>
            </a:r>
            <a:r>
              <a:rPr lang="en-US" sz="1200" b="0"/>
              <a:t> </a:t>
            </a:r>
          </a:p>
          <a:p>
            <a:endParaRPr lang="en-SG" baseline="0" dirty="0"/>
          </a:p>
          <a:p>
            <a:r>
              <a:rPr lang="ar-EG" baseline="0"/>
              <a:t>مصدر الصورة:</a:t>
            </a:r>
          </a:p>
          <a:p>
            <a:r>
              <a:rPr lang="en-US" baseline="0"/>
              <a:t>https://pixabay.com/en/office-business-businessmen-227746/</a:t>
            </a:r>
          </a:p>
          <a:p>
            <a:endParaRPr lang="en-SG" dirty="0"/>
          </a:p>
        </p:txBody>
      </p:sp>
      <p:sp>
        <p:nvSpPr>
          <p:cNvPr id="4" name="Slide Number Placeholder 3"/>
          <p:cNvSpPr>
            <a:spLocks noGrp="1"/>
          </p:cNvSpPr>
          <p:nvPr>
            <p:ph type="sldNum" sz="quarter" idx="10"/>
          </p:nvPr>
        </p:nvSpPr>
        <p:spPr/>
        <p:txBody>
          <a:bodyPr/>
          <a:lstStyle/>
          <a:p>
            <a:fld id="{7F3D1EF9-5CC1-4238-AAAD-E9DC1B1191CD}" type="slidenum">
              <a:rPr lang="en-SG" smtClean="0"/>
              <a:t>17</a:t>
            </a:fld>
            <a:endParaRPr lang="en-SG"/>
          </a:p>
        </p:txBody>
      </p:sp>
    </p:spTree>
    <p:extLst>
      <p:ext uri="{BB962C8B-B14F-4D97-AF65-F5344CB8AC3E}">
        <p14:creationId xmlns:p14="http://schemas.microsoft.com/office/powerpoint/2010/main" val="334737914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r" defTabSz="914400" rtl="1" eaLnBrk="1" fontAlgn="auto" latinLnBrk="0" hangingPunct="1">
              <a:lnSpc>
                <a:spcPct val="100000"/>
              </a:lnSpc>
              <a:spcBef>
                <a:spcPts val="0"/>
              </a:spcBef>
              <a:spcAft>
                <a:spcPts val="0"/>
              </a:spcAft>
              <a:buClrTx/>
              <a:buSzTx/>
              <a:buFontTx/>
              <a:buNone/>
              <a:tabLst/>
              <a:defRPr/>
            </a:pPr>
            <a:r>
              <a:rPr lang="ar-EG" sz="2000" dirty="0"/>
              <a:t>وفقًا للمناقشة التي أجريناها </a:t>
            </a:r>
            <a:r>
              <a:rPr lang="ar-EG" sz="2000" baseline="0" dirty="0"/>
              <a:t>عند تناول التفاوض في الفرق، </a:t>
            </a:r>
            <a:r>
              <a:rPr lang="ar-EG" sz="2000" dirty="0"/>
              <a:t>تتمتع الفرق بميزة مقارنة بالأفراد خلال عملية التفاوض، ولكن لا يتم ذلك إلا إذا كان الفريق منسقًا بشكل جيد. </a:t>
            </a:r>
            <a:r>
              <a:rPr lang="ar-EG" sz="2000" baseline="0" dirty="0">
                <a:solidFill>
                  <a:schemeClr val="tx1"/>
                </a:solidFill>
                <a:latin typeface="+mn-lt"/>
                <a:ea typeface="+mn-ea"/>
                <a:cs typeface="+mn-cs"/>
              </a:rPr>
              <a:t>تُبرز مسرحية "انتقالات كرة القدم" حقيقة الفرق، </a:t>
            </a:r>
            <a:r>
              <a:rPr lang="ar-EG" sz="2000" dirty="0"/>
              <a:t>حيث غالبًا ما يكون لدى الأعضاء المختلفين في نفس الفريق اهتمامات وحوافز مختلفة.</a:t>
            </a:r>
            <a:r>
              <a:rPr lang="en-US" sz="2000" dirty="0"/>
              <a:t> </a:t>
            </a:r>
            <a:r>
              <a:rPr lang="ar-EG" sz="2000" dirty="0"/>
              <a:t>في مثل هذه الحالات، يحتاج </a:t>
            </a:r>
            <a:r>
              <a:rPr lang="ar-EG" sz="2000" baseline="0" dirty="0"/>
              <a:t>أعضاء الفريق حقًا إلى الاستعداد </a:t>
            </a:r>
            <a:r>
              <a:rPr lang="ar-EG" sz="2400" dirty="0"/>
              <a:t>معًا بنشاط ويتعين على أعضاء الفريق الواحد أن ينسقوا إستراتيجيتهم على </a:t>
            </a:r>
            <a:r>
              <a:rPr lang="ar-EG" sz="2400" baseline="0" dirty="0"/>
              <a:t>طاولة المفاوضات. وقد يحتاج أعضاء مختلفون من نفس الفريق إلى مراقبة بعضهم البعض. </a:t>
            </a:r>
          </a:p>
          <a:p>
            <a:r>
              <a:rPr lang="en-US" sz="1200" dirty="0">
                <a:solidFill>
                  <a:schemeClr val="tx1"/>
                </a:solidFill>
                <a:latin typeface="+mn-lt"/>
                <a:ea typeface="+mn-ea"/>
                <a:cs typeface="+mn-cs"/>
              </a:rPr>
              <a:t> </a:t>
            </a:r>
          </a:p>
          <a:p>
            <a:r>
              <a:rPr lang="ar-EG" sz="1200" dirty="0">
                <a:solidFill>
                  <a:schemeClr val="tx1"/>
                </a:solidFill>
                <a:latin typeface="+mn-lt"/>
                <a:ea typeface="+mn-ea"/>
                <a:cs typeface="+mn-cs"/>
              </a:rPr>
              <a:t>المراجع</a:t>
            </a:r>
          </a:p>
          <a:p>
            <a:pPr marL="0" marR="0" indent="0" algn="r" defTabSz="914400" rtl="1" eaLnBrk="1" fontAlgn="auto" latinLnBrk="0" hangingPunct="1">
              <a:lnSpc>
                <a:spcPct val="100000"/>
              </a:lnSpc>
              <a:spcBef>
                <a:spcPts val="0"/>
              </a:spcBef>
              <a:spcAft>
                <a:spcPts val="0"/>
              </a:spcAft>
              <a:buClrTx/>
              <a:buSzTx/>
              <a:buFontTx/>
              <a:buNone/>
              <a:tabLst/>
              <a:defRPr/>
            </a:pPr>
            <a:r>
              <a:rPr lang="en-US" sz="1200" dirty="0">
                <a:solidFill>
                  <a:schemeClr val="tx1"/>
                </a:solidFill>
                <a:latin typeface="+mn-lt"/>
                <a:ea typeface="+mn-ea"/>
                <a:cs typeface="+mn-cs"/>
              </a:rPr>
              <a:t>Thompson, L., E., Peterson, S. W., Brodt. S. (1996). Team negotiation: An examination of integrative and distributive bargaining. </a:t>
            </a:r>
            <a:r>
              <a:rPr lang="en-US" sz="1200" i="1" dirty="0">
                <a:solidFill>
                  <a:schemeClr val="tx1"/>
                </a:solidFill>
                <a:latin typeface="+mn-lt"/>
                <a:ea typeface="+mn-ea"/>
                <a:cs typeface="+mn-cs"/>
              </a:rPr>
              <a:t>Journal of Personality and Social Psychology, 70(1)</a:t>
            </a:r>
            <a:r>
              <a:rPr lang="en-US" sz="1200" dirty="0">
                <a:solidFill>
                  <a:schemeClr val="tx1"/>
                </a:solidFill>
                <a:latin typeface="+mn-lt"/>
                <a:ea typeface="+mn-ea"/>
                <a:cs typeface="+mn-cs"/>
              </a:rPr>
              <a:t>, </a:t>
            </a:r>
            <a:r>
              <a:rPr lang="ar-EG" sz="1200" dirty="0">
                <a:solidFill>
                  <a:schemeClr val="tx1"/>
                </a:solidFill>
                <a:latin typeface="+mn-lt"/>
                <a:ea typeface="+mn-ea"/>
                <a:cs typeface="+mn-cs"/>
              </a:rPr>
              <a:t>66–78.</a:t>
            </a:r>
          </a:p>
          <a:p>
            <a:r>
              <a:rPr lang="en-US" sz="1200" dirty="0">
                <a:solidFill>
                  <a:schemeClr val="tx1"/>
                </a:solidFill>
                <a:latin typeface="+mn-lt"/>
                <a:ea typeface="+mn-ea"/>
                <a:cs typeface="+mn-cs"/>
                <a:hlinkClick r:id="rId3"/>
              </a:rPr>
              <a:t>http://psycnet.apa.org/journals/psp/70/1/66/</a:t>
            </a:r>
            <a:br>
              <a:rPr lang="ar-EG" sz="1200" dirty="0">
                <a:solidFill>
                  <a:schemeClr val="tx1"/>
                </a:solidFill>
                <a:latin typeface="+mn-lt"/>
                <a:ea typeface="+mn-ea"/>
                <a:cs typeface="+mn-cs"/>
              </a:rPr>
            </a:br>
            <a:br>
              <a:rPr lang="ar-EG" sz="1200" dirty="0">
                <a:solidFill>
                  <a:schemeClr val="tx1"/>
                </a:solidFill>
                <a:latin typeface="+mn-lt"/>
                <a:ea typeface="+mn-ea"/>
                <a:cs typeface="+mn-cs"/>
              </a:rPr>
            </a:br>
            <a:endParaRPr lang="ar-EG" sz="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7F3D1EF9-5CC1-4238-AAAD-E9DC1B1191CD}" type="slidenum">
              <a:rPr lang="en-SG" smtClean="0"/>
              <a:t>18</a:t>
            </a:fld>
            <a:endParaRPr lang="en-SG"/>
          </a:p>
        </p:txBody>
      </p:sp>
    </p:spTree>
    <p:extLst>
      <p:ext uri="{BB962C8B-B14F-4D97-AF65-F5344CB8AC3E}">
        <p14:creationId xmlns:p14="http://schemas.microsoft.com/office/powerpoint/2010/main" val="306979624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EG" sz="1200" i="0" baseline="0" dirty="0"/>
              <a:t>كيف حاولت مواءمة إستراتيجياتك في مسرحية </a:t>
            </a:r>
            <a:r>
              <a:rPr lang="ar-EG" sz="1200" i="0" dirty="0"/>
              <a:t>انتقالات كرة القدم </a:t>
            </a:r>
            <a:r>
              <a:rPr lang="ar-EG" sz="1200" i="0" baseline="0" dirty="0"/>
              <a:t>؟</a:t>
            </a:r>
            <a:r>
              <a:rPr lang="en-US" sz="1200" i="0" baseline="0" dirty="0"/>
              <a:t> </a:t>
            </a:r>
            <a:r>
              <a:rPr lang="ar-EG" sz="1200" i="0" baseline="0" dirty="0">
                <a:solidFill>
                  <a:schemeClr val="tx1"/>
                </a:solidFill>
                <a:latin typeface="+mn-lt"/>
                <a:ea typeface="+mn-ea"/>
                <a:cs typeface="+mn-cs"/>
              </a:rPr>
              <a:t>[يشارك الطلاب تجاربهم].</a:t>
            </a:r>
          </a:p>
        </p:txBody>
      </p:sp>
      <p:sp>
        <p:nvSpPr>
          <p:cNvPr id="358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6B682898-ADB3-435A-B8E0-862943A65B4F}" type="slidenum">
              <a:rPr lang="en-US" altLang="en-US" smtClean="0"/>
              <a:pPr/>
              <a:t>19</a:t>
            </a:fld>
            <a:endParaRPr lang="en-US" altLang="en-US"/>
          </a:p>
        </p:txBody>
      </p:sp>
    </p:spTree>
    <p:extLst>
      <p:ext uri="{BB962C8B-B14F-4D97-AF65-F5344CB8AC3E}">
        <p14:creationId xmlns:p14="http://schemas.microsoft.com/office/powerpoint/2010/main" val="3795738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EG" i="0" baseline="0" dirty="0"/>
              <a:t>قبل أن نفعل أي شيء آخر، يُرجى تخصيص بضع دقائق أو نحو ذلك لتذكر ما تعلمتموه في جلستنا الأخيرة. لا يجب أن يكون أيًا مما علمتكم إياه، بل شيئًا تعلمتموه شخصيًا، ما الذي </a:t>
            </a:r>
            <a:r>
              <a:rPr lang="ar-EG" i="0" baseline="0" dirty="0" err="1"/>
              <a:t>استفدتموه</a:t>
            </a:r>
            <a:r>
              <a:rPr lang="ar-EG" i="0" baseline="0" dirty="0"/>
              <a:t> من الدرس الأخير؟ نفعل ذلك لأن هذا عائد استثمار كبير: نقضي بضع دقائق في هذه المراجعة الآن حتى لا تضيع الساعات القليلة الماضية التي قضيناها معًا. [يقدم الطلاب النقاط المستفادة التي تعلموها.</a:t>
            </a:r>
            <a:r>
              <a:rPr lang="en-US" i="0" baseline="0" dirty="0"/>
              <a:t> </a:t>
            </a:r>
            <a:r>
              <a:rPr lang="ar-EG" i="0" baseline="0" dirty="0"/>
              <a:t>يمكن أن يُطلب منهم كتابة ما تعلموه شخصيًا على ورقة لمدة دقيقة ثم مشاركته مع الفصل، أو مشاركة ما تعلموه مع الفصل مباشرةً دون الكتابة بمفردهم أولًا].</a:t>
            </a:r>
            <a:r>
              <a:rPr lang="en-US" i="0" baseline="0" dirty="0"/>
              <a:t> </a:t>
            </a:r>
          </a:p>
          <a:p>
            <a:endParaRPr lang="en-US" i="0" baseline="0" dirty="0"/>
          </a:p>
          <a:p>
            <a:pPr marL="0" marR="0" indent="0" algn="r" defTabSz="914400" rtl="1" eaLnBrk="1" fontAlgn="auto" latinLnBrk="0" hangingPunct="1">
              <a:lnSpc>
                <a:spcPct val="100000"/>
              </a:lnSpc>
              <a:spcBef>
                <a:spcPts val="0"/>
              </a:spcBef>
              <a:spcAft>
                <a:spcPts val="0"/>
              </a:spcAft>
              <a:buClrTx/>
              <a:buSzTx/>
              <a:buFontTx/>
              <a:buNone/>
              <a:tabLst/>
              <a:defRPr/>
            </a:pPr>
            <a:r>
              <a:rPr lang="ar-EG" i="0" dirty="0"/>
              <a:t>مصدر </a:t>
            </a:r>
            <a:r>
              <a:rPr lang="ar-EG" i="0" baseline="0" dirty="0"/>
              <a:t>الصورة</a:t>
            </a:r>
          </a:p>
          <a:p>
            <a:r>
              <a:rPr lang="en-US" i="0" dirty="0"/>
              <a:t>https://pixabay.com/en/time-timer-clock-watch-hour-371226/</a:t>
            </a:r>
          </a:p>
          <a:p>
            <a:endParaRPr lang="en-US" i="0" dirty="0"/>
          </a:p>
        </p:txBody>
      </p:sp>
      <p:sp>
        <p:nvSpPr>
          <p:cNvPr id="4" name="Slide Number Placeholder 3"/>
          <p:cNvSpPr>
            <a:spLocks noGrp="1"/>
          </p:cNvSpPr>
          <p:nvPr>
            <p:ph type="sldNum" sz="quarter" idx="10"/>
          </p:nvPr>
        </p:nvSpPr>
        <p:spPr/>
        <p:txBody>
          <a:bodyPr/>
          <a:lstStyle/>
          <a:p>
            <a:fld id="{9BE1DD1D-0BD5-4E4F-ABDD-53ED947792F1}" type="slidenum">
              <a:rPr lang="en-US" smtClean="0"/>
              <a:t>2</a:t>
            </a:fld>
            <a:endParaRPr lang="en-US"/>
          </a:p>
        </p:txBody>
      </p:sp>
    </p:spTree>
    <p:extLst>
      <p:ext uri="{BB962C8B-B14F-4D97-AF65-F5344CB8AC3E}">
        <p14:creationId xmlns:p14="http://schemas.microsoft.com/office/powerpoint/2010/main" val="332263406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EG" i="0" baseline="0" dirty="0"/>
              <a:t>هل سمعت عن </a:t>
            </a:r>
            <a:r>
              <a:rPr lang="ar-EG" sz="1200" b="0" i="0" dirty="0"/>
              <a:t>مشاكل الوكيل والمدير؟</a:t>
            </a:r>
            <a:r>
              <a:rPr lang="en-US" sz="1200" b="0" i="0" baseline="0" dirty="0"/>
              <a:t> </a:t>
            </a:r>
            <a:r>
              <a:rPr lang="ar-EG" b="0" i="0" u="none" baseline="0" dirty="0"/>
              <a:t>[يجيب الطلاب]. </a:t>
            </a:r>
            <a:r>
              <a:rPr lang="ar-EG" sz="1200" b="0" i="0" dirty="0"/>
              <a:t>وتحدث مشاكل الوكيل والمدير</a:t>
            </a:r>
            <a:r>
              <a:rPr lang="ar-EG" sz="1200" b="0" i="0" baseline="0" dirty="0"/>
              <a:t> عندما</a:t>
            </a:r>
            <a:r>
              <a:rPr lang="ar-EG" sz="1200" i="0" dirty="0"/>
              <a:t> يقوم شخص واحد</a:t>
            </a:r>
            <a:r>
              <a:rPr lang="en-US" sz="1200" i="0" baseline="0" dirty="0"/>
              <a:t> </a:t>
            </a:r>
            <a:r>
              <a:rPr lang="ar-EG" sz="1200" i="0" dirty="0"/>
              <a:t>بما يلي: يمكن للوكيل اتخاذ القرارات نيابةً عن شخص آخر، وهو المدير، ولكن لديه </a:t>
            </a:r>
            <a:r>
              <a:rPr lang="ar-EG" sz="1200" i="0" baseline="0" dirty="0"/>
              <a:t>هيكل</a:t>
            </a:r>
            <a:r>
              <a:rPr lang="ar-EG" i="0" dirty="0"/>
              <a:t> حوافز مختلف.</a:t>
            </a:r>
            <a:r>
              <a:rPr lang="ar-EG" sz="1200" i="0" baseline="0" dirty="0"/>
              <a:t> وكثيرًا ما يكون لدى الوكيل معلومات أفضل من المدير ويمكنه استغلال هذا التباين في المعلومات. </a:t>
            </a:r>
          </a:p>
          <a:p>
            <a:endParaRPr lang="en-SG" sz="1200" i="0" baseline="0" dirty="0"/>
          </a:p>
          <a:p>
            <a:r>
              <a:rPr lang="ar-EG" sz="1200" i="0" baseline="0" dirty="0"/>
              <a:t>يحدث هذا النوع من المواقف طوال الوقت،</a:t>
            </a:r>
            <a:r>
              <a:rPr lang="ar-EG" sz="1200" i="0" dirty="0"/>
              <a:t> ومن النادر أن تكون هياكل الحوافز للأفراد المختلفين متوافقة تمامًا، حتى عندما يعملون في نفس المؤسسة ويبدو أن لديهم نفس الأهداف.</a:t>
            </a:r>
            <a:r>
              <a:rPr lang="en-US" sz="1200" i="0" dirty="0"/>
              <a:t> </a:t>
            </a:r>
          </a:p>
          <a:p>
            <a:endParaRPr lang="en-SG" i="0" baseline="0" dirty="0"/>
          </a:p>
          <a:p>
            <a:r>
              <a:rPr lang="ar-EG" i="0" baseline="0" dirty="0"/>
              <a:t>المراجع</a:t>
            </a:r>
          </a:p>
          <a:p>
            <a:r>
              <a:rPr lang="en-US" sz="1200" i="0" dirty="0">
                <a:solidFill>
                  <a:schemeClr val="tx1"/>
                </a:solidFill>
                <a:latin typeface="+mn-lt"/>
                <a:ea typeface="+mn-ea"/>
                <a:cs typeface="+mn-cs"/>
              </a:rPr>
              <a:t>Jensen, M. C., &amp; </a:t>
            </a:r>
            <a:r>
              <a:rPr lang="en-US" sz="1200" i="0" dirty="0" err="1">
                <a:solidFill>
                  <a:schemeClr val="tx1"/>
                </a:solidFill>
                <a:latin typeface="+mn-lt"/>
                <a:ea typeface="+mn-ea"/>
                <a:cs typeface="+mn-cs"/>
              </a:rPr>
              <a:t>Meckling</a:t>
            </a:r>
            <a:r>
              <a:rPr lang="en-US" sz="1200" i="0" dirty="0">
                <a:solidFill>
                  <a:schemeClr val="tx1"/>
                </a:solidFill>
                <a:latin typeface="+mn-lt"/>
                <a:ea typeface="+mn-ea"/>
                <a:cs typeface="+mn-cs"/>
              </a:rPr>
              <a:t>, W.H. (</a:t>
            </a:r>
            <a:r>
              <a:rPr lang="ar-EG" sz="1200" i="0" dirty="0">
                <a:solidFill>
                  <a:schemeClr val="tx1"/>
                </a:solidFill>
                <a:latin typeface="+mn-lt"/>
                <a:ea typeface="+mn-ea"/>
                <a:cs typeface="+mn-cs"/>
              </a:rPr>
              <a:t>1976).</a:t>
            </a:r>
            <a:r>
              <a:rPr lang="en-US" sz="1200" i="0" dirty="0">
                <a:solidFill>
                  <a:schemeClr val="tx1"/>
                </a:solidFill>
                <a:latin typeface="+mn-lt"/>
                <a:ea typeface="+mn-ea"/>
                <a:cs typeface="+mn-cs"/>
              </a:rPr>
              <a:t> Theory of the firm: Managerial behavior, agency costs and ownership structure. Journal of Financial Economics, 3(4), </a:t>
            </a:r>
            <a:r>
              <a:rPr lang="ar-EG" sz="1200" i="0" dirty="0">
                <a:solidFill>
                  <a:schemeClr val="tx1"/>
                </a:solidFill>
                <a:latin typeface="+mn-lt"/>
                <a:ea typeface="+mn-ea"/>
                <a:cs typeface="+mn-cs"/>
              </a:rPr>
              <a:t>305-360.</a:t>
            </a:r>
            <a:r>
              <a:rPr lang="en-US" sz="1200" i="0" dirty="0">
                <a:solidFill>
                  <a:schemeClr val="tx1"/>
                </a:solidFill>
                <a:latin typeface="+mn-lt"/>
                <a:ea typeface="+mn-ea"/>
                <a:cs typeface="+mn-cs"/>
              </a:rPr>
              <a:t> </a:t>
            </a:r>
          </a:p>
          <a:p>
            <a:endParaRPr lang="en-SG" i="0" dirty="0"/>
          </a:p>
        </p:txBody>
      </p:sp>
      <p:sp>
        <p:nvSpPr>
          <p:cNvPr id="4" name="Slide Number Placeholder 3"/>
          <p:cNvSpPr>
            <a:spLocks noGrp="1"/>
          </p:cNvSpPr>
          <p:nvPr>
            <p:ph type="sldNum" sz="quarter" idx="10"/>
          </p:nvPr>
        </p:nvSpPr>
        <p:spPr/>
        <p:txBody>
          <a:bodyPr/>
          <a:lstStyle/>
          <a:p>
            <a:fld id="{7F3D1EF9-5CC1-4238-AAAD-E9DC1B1191CD}" type="slidenum">
              <a:rPr lang="en-SG" smtClean="0"/>
              <a:t>20</a:t>
            </a:fld>
            <a:endParaRPr lang="en-SG"/>
          </a:p>
        </p:txBody>
      </p:sp>
    </p:spTree>
    <p:extLst>
      <p:ext uri="{BB962C8B-B14F-4D97-AF65-F5344CB8AC3E}">
        <p14:creationId xmlns:p14="http://schemas.microsoft.com/office/powerpoint/2010/main" val="102668162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EG" b="0" i="0" dirty="0"/>
              <a:t>ما </a:t>
            </a:r>
            <a:r>
              <a:rPr lang="ar-EG" sz="1200" b="0" i="0" dirty="0"/>
              <a:t>مشكلة وكالة ديفيد مع </a:t>
            </a:r>
            <a:r>
              <a:rPr lang="ar-EG" sz="1200" b="0" i="0" dirty="0" err="1"/>
              <a:t>جيريمي</a:t>
            </a:r>
            <a:r>
              <a:rPr lang="ar-EG" sz="1200" b="0" i="0" dirty="0"/>
              <a:t>؟</a:t>
            </a:r>
            <a:r>
              <a:rPr lang="ar-EG" b="0" i="0" u="none" baseline="0" dirty="0"/>
              <a:t> [يجيب الطلاب]. </a:t>
            </a:r>
          </a:p>
        </p:txBody>
      </p:sp>
      <p:sp>
        <p:nvSpPr>
          <p:cNvPr id="4" name="Slide Number Placeholder 3"/>
          <p:cNvSpPr>
            <a:spLocks noGrp="1"/>
          </p:cNvSpPr>
          <p:nvPr>
            <p:ph type="sldNum" sz="quarter" idx="10"/>
          </p:nvPr>
        </p:nvSpPr>
        <p:spPr/>
        <p:txBody>
          <a:bodyPr/>
          <a:lstStyle/>
          <a:p>
            <a:fld id="{7F3D1EF9-5CC1-4238-AAAD-E9DC1B1191CD}" type="slidenum">
              <a:rPr lang="en-SG" smtClean="0"/>
              <a:t>21</a:t>
            </a:fld>
            <a:endParaRPr lang="en-SG"/>
          </a:p>
        </p:txBody>
      </p:sp>
    </p:spTree>
    <p:extLst>
      <p:ext uri="{BB962C8B-B14F-4D97-AF65-F5344CB8AC3E}">
        <p14:creationId xmlns:p14="http://schemas.microsoft.com/office/powerpoint/2010/main" val="102668162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EG" sz="1200" dirty="0"/>
              <a:t>في مسرحية "انتقالات كرة القدم"، غالبًا ما تكون اهتمامات </a:t>
            </a:r>
            <a:r>
              <a:rPr lang="ar-EG" sz="1200" dirty="0" err="1"/>
              <a:t>جيريمي</a:t>
            </a:r>
            <a:r>
              <a:rPr lang="ar-EG" sz="1200" dirty="0"/>
              <a:t> مختلفة عن</a:t>
            </a:r>
            <a:r>
              <a:rPr lang="en-US" sz="1200" baseline="0" dirty="0"/>
              <a:t> </a:t>
            </a:r>
            <a:r>
              <a:rPr lang="ar-EG" sz="1200" dirty="0"/>
              <a:t>اهتمامات ديفيد. </a:t>
            </a:r>
            <a:r>
              <a:rPr lang="ar-EG" sz="1200" dirty="0" err="1"/>
              <a:t>فجيريمي</a:t>
            </a:r>
            <a:r>
              <a:rPr lang="ar-EG" sz="1200" dirty="0"/>
              <a:t> يهتم بالراتب أكثر من ديفيد لأنه يؤثر بشكل مباشر على عمولته ومكانته كوكيل، بينما يرغب </a:t>
            </a:r>
            <a:r>
              <a:rPr lang="ar-EG" sz="1200" dirty="0" err="1"/>
              <a:t>جيريمي</a:t>
            </a:r>
            <a:r>
              <a:rPr lang="ar-EG" sz="1200" dirty="0"/>
              <a:t> في أن يكون ديفيد مهاجمًا؛ لزيادة قيمته السوقية، ولكن ديفيد </a:t>
            </a:r>
            <a:r>
              <a:rPr lang="ar-EG" sz="1200" baseline="0" dirty="0"/>
              <a:t>يريد اللعب في خط الوسط،</a:t>
            </a:r>
            <a:r>
              <a:rPr lang="ar-EG" sz="1200" dirty="0"/>
              <a:t> كما أن </a:t>
            </a:r>
            <a:r>
              <a:rPr lang="ar-EG" sz="1200" dirty="0" err="1"/>
              <a:t>جيريمي</a:t>
            </a:r>
            <a:r>
              <a:rPr lang="ar-EG" sz="1200" dirty="0"/>
              <a:t> </a:t>
            </a:r>
            <a:r>
              <a:rPr lang="ar-EG" sz="1200" u="sng" dirty="0"/>
              <a:t>لا</a:t>
            </a:r>
            <a:r>
              <a:rPr lang="ar-EG" sz="1200" dirty="0"/>
              <a:t> يريد أن تحصل مارينا على الوظيفة التي يريدها ديفيد لها!</a:t>
            </a:r>
          </a:p>
          <a:p>
            <a:endParaRPr lang="en-SG" dirty="0"/>
          </a:p>
        </p:txBody>
      </p:sp>
      <p:sp>
        <p:nvSpPr>
          <p:cNvPr id="4" name="Slide Number Placeholder 3"/>
          <p:cNvSpPr>
            <a:spLocks noGrp="1"/>
          </p:cNvSpPr>
          <p:nvPr>
            <p:ph type="sldNum" sz="quarter" idx="10"/>
          </p:nvPr>
        </p:nvSpPr>
        <p:spPr/>
        <p:txBody>
          <a:bodyPr/>
          <a:lstStyle/>
          <a:p>
            <a:fld id="{7F3D1EF9-5CC1-4238-AAAD-E9DC1B1191CD}" type="slidenum">
              <a:rPr lang="en-SG" smtClean="0"/>
              <a:t>22</a:t>
            </a:fld>
            <a:endParaRPr lang="en-SG"/>
          </a:p>
        </p:txBody>
      </p:sp>
    </p:spTree>
    <p:extLst>
      <p:ext uri="{BB962C8B-B14F-4D97-AF65-F5344CB8AC3E}">
        <p14:creationId xmlns:p14="http://schemas.microsoft.com/office/powerpoint/2010/main" val="102668162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EG" b="0" i="0" dirty="0"/>
              <a:t>لدى </a:t>
            </a:r>
            <a:r>
              <a:rPr lang="ar-EG" sz="1200" b="0" i="0" dirty="0"/>
              <a:t>الرئيسة التنفيذية لنادي جرين بارك مشكلة أيضًا مع المدرب نايت. ما مشكلة الوكالة هنا؟</a:t>
            </a:r>
            <a:r>
              <a:rPr lang="ar-EG" b="0" i="0" u="none" baseline="0" dirty="0"/>
              <a:t> [يجيب الطلاب]. </a:t>
            </a:r>
          </a:p>
        </p:txBody>
      </p:sp>
      <p:sp>
        <p:nvSpPr>
          <p:cNvPr id="4" name="Slide Number Placeholder 3"/>
          <p:cNvSpPr>
            <a:spLocks noGrp="1"/>
          </p:cNvSpPr>
          <p:nvPr>
            <p:ph type="sldNum" sz="quarter" idx="10"/>
          </p:nvPr>
        </p:nvSpPr>
        <p:spPr/>
        <p:txBody>
          <a:bodyPr/>
          <a:lstStyle/>
          <a:p>
            <a:fld id="{7F3D1EF9-5CC1-4238-AAAD-E9DC1B1191CD}" type="slidenum">
              <a:rPr lang="en-SG" smtClean="0"/>
              <a:t>23</a:t>
            </a:fld>
            <a:endParaRPr lang="en-SG"/>
          </a:p>
        </p:txBody>
      </p:sp>
    </p:spTree>
    <p:extLst>
      <p:ext uri="{BB962C8B-B14F-4D97-AF65-F5344CB8AC3E}">
        <p14:creationId xmlns:p14="http://schemas.microsoft.com/office/powerpoint/2010/main" val="102668162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EG" sz="1200"/>
              <a:t>المدرب ليس لديه نفس الدافع للحفاظ على راتب ديفيد منخفضًا،</a:t>
            </a:r>
            <a:r>
              <a:rPr lang="en-US" sz="1200" baseline="0"/>
              <a:t> </a:t>
            </a:r>
            <a:r>
              <a:rPr lang="ar-EG" sz="1200"/>
              <a:t>لا يريد من ديفيد أن يلعب كمهاجم، </a:t>
            </a:r>
            <a:r>
              <a:rPr lang="ar-EG" sz="1200" baseline="0"/>
              <a:t>ويريد من النادي أن يستثمر قدر الإمكان في لاعبين جدد. دافعه هو الفوز بالألقاب والاحتفاظ بوظيفته، وليس جني الأموال للمساهمين. </a:t>
            </a:r>
          </a:p>
        </p:txBody>
      </p:sp>
      <p:sp>
        <p:nvSpPr>
          <p:cNvPr id="4" name="Slide Number Placeholder 3"/>
          <p:cNvSpPr>
            <a:spLocks noGrp="1"/>
          </p:cNvSpPr>
          <p:nvPr>
            <p:ph type="sldNum" sz="quarter" idx="10"/>
          </p:nvPr>
        </p:nvSpPr>
        <p:spPr/>
        <p:txBody>
          <a:bodyPr/>
          <a:lstStyle/>
          <a:p>
            <a:fld id="{7F3D1EF9-5CC1-4238-AAAD-E9DC1B1191CD}" type="slidenum">
              <a:rPr lang="en-SG" smtClean="0"/>
              <a:t>24</a:t>
            </a:fld>
            <a:endParaRPr lang="en-SG"/>
          </a:p>
        </p:txBody>
      </p:sp>
    </p:spTree>
    <p:extLst>
      <p:ext uri="{BB962C8B-B14F-4D97-AF65-F5344CB8AC3E}">
        <p14:creationId xmlns:p14="http://schemas.microsoft.com/office/powerpoint/2010/main" val="102668162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EG" b="0" i="0" dirty="0"/>
              <a:t>ما بعض </a:t>
            </a:r>
            <a:r>
              <a:rPr lang="ar-EG" sz="1200" b="0" i="0" dirty="0"/>
              <a:t>الأمثلة الأخرى للمشاكل بين الوكيل والرئيس؟</a:t>
            </a:r>
            <a:r>
              <a:rPr lang="en-US" sz="1200" b="0" i="0" dirty="0"/>
              <a:t> </a:t>
            </a:r>
            <a:r>
              <a:rPr lang="ar-EG" b="0" i="0" u="none" baseline="0" dirty="0"/>
              <a:t>[يجيب الطلاب]. </a:t>
            </a:r>
          </a:p>
        </p:txBody>
      </p:sp>
      <p:sp>
        <p:nvSpPr>
          <p:cNvPr id="4" name="Slide Number Placeholder 3"/>
          <p:cNvSpPr>
            <a:spLocks noGrp="1"/>
          </p:cNvSpPr>
          <p:nvPr>
            <p:ph type="sldNum" sz="quarter" idx="10"/>
          </p:nvPr>
        </p:nvSpPr>
        <p:spPr/>
        <p:txBody>
          <a:bodyPr/>
          <a:lstStyle/>
          <a:p>
            <a:fld id="{7F3D1EF9-5CC1-4238-AAAD-E9DC1B1191CD}" type="slidenum">
              <a:rPr lang="en-SG" smtClean="0"/>
              <a:t>25</a:t>
            </a:fld>
            <a:endParaRPr lang="en-SG"/>
          </a:p>
        </p:txBody>
      </p:sp>
    </p:spTree>
    <p:extLst>
      <p:ext uri="{BB962C8B-B14F-4D97-AF65-F5344CB8AC3E}">
        <p14:creationId xmlns:p14="http://schemas.microsoft.com/office/powerpoint/2010/main" val="219776887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EG" sz="2400" dirty="0"/>
              <a:t>وهنا مثال مثير للاهتمام. فالوكلاء العقاريون يتركون منازلهم في السوق لفترة أطول كثيرًا من منازل عملائهم. لماذا؟ لأنهم يكسبون </a:t>
            </a:r>
            <a:r>
              <a:rPr lang="ar-EG" sz="2400" baseline="0" dirty="0"/>
              <a:t>عمولات أكبر وأسرع بهذه الطريقة، وبالتالي يبرمون الصفقات بسرعة.</a:t>
            </a:r>
            <a:r>
              <a:rPr lang="en-US" sz="2400" baseline="0" dirty="0"/>
              <a:t> </a:t>
            </a:r>
            <a:r>
              <a:rPr lang="ar-EG" sz="2400" baseline="0" dirty="0"/>
              <a:t>ومن الأمثلة </a:t>
            </a:r>
            <a:r>
              <a:rPr lang="ar-EG" sz="2400" dirty="0"/>
              <a:t>الأخرى أن الرؤساء التنفيذيين يبالغون في رواتبهم عندما يكون مجلس إدارتهم ضعيفًا.</a:t>
            </a:r>
            <a:r>
              <a:rPr lang="en-US" sz="2400" dirty="0"/>
              <a:t> </a:t>
            </a:r>
            <a:r>
              <a:rPr lang="ar-EG" sz="2400" dirty="0"/>
              <a:t>وهناك </a:t>
            </a:r>
            <a:r>
              <a:rPr lang="ar-EG" sz="2400" baseline="0" dirty="0"/>
              <a:t>مثال آخر شائع وهو المحامون، الذين قد يوصونك بمقاضاة أحد العملاء </a:t>
            </a:r>
            <a:r>
              <a:rPr lang="ar-EG" sz="1200" dirty="0"/>
              <a:t>لزيادة أتعابه، </a:t>
            </a:r>
            <a:r>
              <a:rPr lang="ar-EG" sz="1200" baseline="0" dirty="0"/>
              <a:t>حتى لو لم تكن هذه أفضل إستراتيجية لديك.</a:t>
            </a:r>
            <a:r>
              <a:rPr lang="en-US" sz="1200" baseline="0" dirty="0"/>
              <a:t> </a:t>
            </a:r>
          </a:p>
          <a:p>
            <a:endParaRPr lang="en-SG" sz="1200" baseline="0" dirty="0"/>
          </a:p>
          <a:p>
            <a:r>
              <a:rPr lang="ar-EG" sz="1200" baseline="0" dirty="0"/>
              <a:t>المراجع</a:t>
            </a:r>
            <a:br>
              <a:rPr lang="ar-EG" sz="1200" dirty="0"/>
            </a:br>
            <a:endParaRPr lang="ar-EG" sz="1200" dirty="0"/>
          </a:p>
          <a:p>
            <a:r>
              <a:rPr lang="en-US" sz="1200" dirty="0">
                <a:solidFill>
                  <a:schemeClr val="tx1"/>
                </a:solidFill>
                <a:latin typeface="+mn-lt"/>
                <a:ea typeface="+mn-ea"/>
                <a:cs typeface="+mn-cs"/>
              </a:rPr>
              <a:t>Rutherford, R., Springer, T. &amp; </a:t>
            </a:r>
            <a:r>
              <a:rPr lang="en-US" sz="1200" dirty="0" err="1">
                <a:solidFill>
                  <a:schemeClr val="tx1"/>
                </a:solidFill>
                <a:latin typeface="+mn-lt"/>
                <a:ea typeface="+mn-ea"/>
                <a:cs typeface="+mn-cs"/>
              </a:rPr>
              <a:t>Yavas</a:t>
            </a:r>
            <a:r>
              <a:rPr lang="en-US" sz="1200" dirty="0">
                <a:solidFill>
                  <a:schemeClr val="tx1"/>
                </a:solidFill>
                <a:latin typeface="+mn-lt"/>
                <a:ea typeface="+mn-ea"/>
                <a:cs typeface="+mn-cs"/>
              </a:rPr>
              <a:t>, A. (2005). Conflicts between principals and agents: evidence from residential brokerage. </a:t>
            </a:r>
            <a:r>
              <a:rPr lang="en-US" sz="1200" i="1" dirty="0">
                <a:solidFill>
                  <a:schemeClr val="tx1"/>
                </a:solidFill>
                <a:latin typeface="+mn-lt"/>
                <a:ea typeface="+mn-ea"/>
                <a:cs typeface="+mn-cs"/>
              </a:rPr>
              <a:t>Journal of Financial Economics, 76,</a:t>
            </a:r>
            <a:r>
              <a:rPr lang="en-US" sz="1200" dirty="0">
                <a:solidFill>
                  <a:schemeClr val="tx1"/>
                </a:solidFill>
                <a:latin typeface="+mn-lt"/>
                <a:ea typeface="+mn-ea"/>
                <a:cs typeface="+mn-cs"/>
              </a:rPr>
              <a:t> </a:t>
            </a:r>
            <a:r>
              <a:rPr lang="ar-EG" sz="1200" dirty="0">
                <a:solidFill>
                  <a:schemeClr val="tx1"/>
                </a:solidFill>
                <a:latin typeface="+mn-lt"/>
                <a:ea typeface="+mn-ea"/>
                <a:cs typeface="+mn-cs"/>
              </a:rPr>
              <a:t>627-665.</a:t>
            </a:r>
          </a:p>
          <a:p>
            <a:endParaRPr lang="en-SG" sz="1200" i="0" dirty="0"/>
          </a:p>
          <a:p>
            <a:r>
              <a:rPr lang="en-US" sz="1200" dirty="0">
                <a:solidFill>
                  <a:schemeClr val="tx1"/>
                </a:solidFill>
                <a:latin typeface="+mn-lt"/>
                <a:ea typeface="+mn-ea"/>
                <a:cs typeface="+mn-cs"/>
              </a:rPr>
              <a:t>Bertrand, M., &amp; Mullainathan, S. (2001). Are CEOs rewarded for luck? The ones without principals are. </a:t>
            </a:r>
            <a:r>
              <a:rPr lang="en-US" sz="1200" i="1" dirty="0">
                <a:solidFill>
                  <a:schemeClr val="tx1"/>
                </a:solidFill>
                <a:latin typeface="+mn-lt"/>
                <a:ea typeface="+mn-ea"/>
                <a:cs typeface="+mn-cs"/>
              </a:rPr>
              <a:t>Quarterly Journal of Economics, 116</a:t>
            </a:r>
            <a:r>
              <a:rPr lang="en-US" sz="1200" dirty="0">
                <a:solidFill>
                  <a:schemeClr val="tx1"/>
                </a:solidFill>
                <a:latin typeface="+mn-lt"/>
                <a:ea typeface="+mn-ea"/>
                <a:cs typeface="+mn-cs"/>
              </a:rPr>
              <a:t>, </a:t>
            </a:r>
            <a:r>
              <a:rPr lang="ar-EG" sz="1200" dirty="0">
                <a:solidFill>
                  <a:schemeClr val="tx1"/>
                </a:solidFill>
                <a:latin typeface="+mn-lt"/>
                <a:ea typeface="+mn-ea"/>
                <a:cs typeface="+mn-cs"/>
              </a:rPr>
              <a:t>901–932</a:t>
            </a:r>
          </a:p>
          <a:p>
            <a:r>
              <a:rPr lang="en-US" dirty="0"/>
              <a:t>http://m.qje.oxfordjournals.org/content/116/3/901.abstract</a:t>
            </a:r>
          </a:p>
          <a:p>
            <a:endParaRPr lang="en-SG" dirty="0">
              <a:effectLst/>
            </a:endParaRPr>
          </a:p>
        </p:txBody>
      </p:sp>
      <p:sp>
        <p:nvSpPr>
          <p:cNvPr id="4" name="Slide Number Placeholder 3"/>
          <p:cNvSpPr>
            <a:spLocks noGrp="1"/>
          </p:cNvSpPr>
          <p:nvPr>
            <p:ph type="sldNum" sz="quarter" idx="10"/>
          </p:nvPr>
        </p:nvSpPr>
        <p:spPr/>
        <p:txBody>
          <a:bodyPr/>
          <a:lstStyle/>
          <a:p>
            <a:fld id="{7F3D1EF9-5CC1-4238-AAAD-E9DC1B1191CD}" type="slidenum">
              <a:rPr lang="en-SG" smtClean="0"/>
              <a:t>26</a:t>
            </a:fld>
            <a:endParaRPr lang="en-SG"/>
          </a:p>
        </p:txBody>
      </p:sp>
    </p:spTree>
    <p:extLst>
      <p:ext uri="{BB962C8B-B14F-4D97-AF65-F5344CB8AC3E}">
        <p14:creationId xmlns:p14="http://schemas.microsoft.com/office/powerpoint/2010/main" val="219776887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EG" i="0" dirty="0"/>
              <a:t>ما بعض الطرق </a:t>
            </a:r>
            <a:r>
              <a:rPr lang="ar-EG" sz="1200" b="0" i="0" dirty="0"/>
              <a:t>لمعالجة مشاكل الوكالة؟</a:t>
            </a:r>
            <a:r>
              <a:rPr lang="ar-EG" b="0" i="0" u="none" baseline="0" dirty="0"/>
              <a:t> [يجيب الطلاب]. </a:t>
            </a:r>
            <a:br>
              <a:rPr lang="ar-EG" sz="1200" b="1" i="0" dirty="0"/>
            </a:br>
            <a:endParaRPr lang="ar-EG" sz="1200" b="1" i="0" dirty="0"/>
          </a:p>
        </p:txBody>
      </p:sp>
      <p:sp>
        <p:nvSpPr>
          <p:cNvPr id="4" name="Slide Number Placeholder 3"/>
          <p:cNvSpPr>
            <a:spLocks noGrp="1"/>
          </p:cNvSpPr>
          <p:nvPr>
            <p:ph type="sldNum" sz="quarter" idx="10"/>
          </p:nvPr>
        </p:nvSpPr>
        <p:spPr/>
        <p:txBody>
          <a:bodyPr/>
          <a:lstStyle/>
          <a:p>
            <a:fld id="{7F3D1EF9-5CC1-4238-AAAD-E9DC1B1191CD}" type="slidenum">
              <a:rPr lang="en-SG" smtClean="0"/>
              <a:t>27</a:t>
            </a:fld>
            <a:endParaRPr lang="en-SG"/>
          </a:p>
        </p:txBody>
      </p:sp>
    </p:spTree>
    <p:extLst>
      <p:ext uri="{BB962C8B-B14F-4D97-AF65-F5344CB8AC3E}">
        <p14:creationId xmlns:p14="http://schemas.microsoft.com/office/powerpoint/2010/main" val="112831925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EG" sz="1200" dirty="0"/>
              <a:t>يمكنك محاولة </a:t>
            </a:r>
            <a:r>
              <a:rPr lang="ar-EG" sz="1200" baseline="0" dirty="0"/>
              <a:t>هيكلة رواتبهم بحيث تتوافق حوافزهم بشكل أفضل مع حوافزك، باستخدام </a:t>
            </a:r>
            <a:r>
              <a:rPr lang="ar-EG" sz="1200" dirty="0"/>
              <a:t>العمولات </a:t>
            </a:r>
            <a:r>
              <a:rPr lang="ar-EG" sz="1200" baseline="0" dirty="0"/>
              <a:t>أو </a:t>
            </a:r>
            <a:r>
              <a:rPr lang="ar-EG" sz="1200" dirty="0"/>
              <a:t>تقاسم الأرباح.</a:t>
            </a:r>
            <a:r>
              <a:rPr lang="en-US" sz="1200" dirty="0"/>
              <a:t> </a:t>
            </a:r>
            <a:r>
              <a:rPr lang="ar-EG" sz="1200" dirty="0"/>
              <a:t>وهناك أيضًا تقييمات الأداء وتهديد بالفصل إذا تصرف الشخص ضد </a:t>
            </a:r>
            <a:r>
              <a:rPr lang="ar-EG" sz="1200" baseline="0" dirty="0"/>
              <a:t>مصالحك. لقد استخدم بعضكم -الذين لعبوا دور ديفيد- ذلك مع </a:t>
            </a:r>
            <a:r>
              <a:rPr lang="ar-EG" sz="1200" baseline="0" dirty="0" err="1"/>
              <a:t>جيريمي</a:t>
            </a:r>
            <a:r>
              <a:rPr lang="ar-EG" sz="1200" baseline="0" dirty="0"/>
              <a:t>! أخيرًا، وهذا هو أكبر ما يمكن تعلمه من هذه المحاضرة التوعوية. فكر في الحوافز الحقيقية التي قد تدفع زميلك في الفريق أو وكيلك إلى القيام بها لمساعدتك على توقع تحركاتهم التي قد تقوض مصالحك.</a:t>
            </a:r>
          </a:p>
          <a:p>
            <a:endParaRPr lang="en-SG" sz="1200" dirty="0"/>
          </a:p>
          <a:p>
            <a:r>
              <a:rPr lang="ar-EG" dirty="0"/>
              <a:t>مصدر الصورة:</a:t>
            </a:r>
          </a:p>
          <a:p>
            <a:r>
              <a:rPr lang="en-US" dirty="0"/>
              <a:t>https://pixabay.com/en/refugees-economic-migrants-1020256/</a:t>
            </a:r>
          </a:p>
          <a:p>
            <a:endParaRPr lang="en-US" dirty="0"/>
          </a:p>
        </p:txBody>
      </p:sp>
      <p:sp>
        <p:nvSpPr>
          <p:cNvPr id="4" name="Slide Number Placeholder 3"/>
          <p:cNvSpPr>
            <a:spLocks noGrp="1"/>
          </p:cNvSpPr>
          <p:nvPr>
            <p:ph type="sldNum" sz="quarter" idx="10"/>
          </p:nvPr>
        </p:nvSpPr>
        <p:spPr/>
        <p:txBody>
          <a:bodyPr/>
          <a:lstStyle/>
          <a:p>
            <a:fld id="{7F3D1EF9-5CC1-4238-AAAD-E9DC1B1191CD}" type="slidenum">
              <a:rPr lang="en-SG" smtClean="0"/>
              <a:t>28</a:t>
            </a:fld>
            <a:endParaRPr lang="en-SG"/>
          </a:p>
        </p:txBody>
      </p:sp>
    </p:spTree>
    <p:extLst>
      <p:ext uri="{BB962C8B-B14F-4D97-AF65-F5344CB8AC3E}">
        <p14:creationId xmlns:p14="http://schemas.microsoft.com/office/powerpoint/2010/main" val="90672755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EG" sz="1200">
                <a:solidFill>
                  <a:schemeClr val="tx1"/>
                </a:solidFill>
                <a:latin typeface="+mn-lt"/>
                <a:ea typeface="+mn-ea"/>
                <a:cs typeface="+mn-cs"/>
              </a:rPr>
              <a:t>إنك </a:t>
            </a:r>
            <a:r>
              <a:rPr lang="ar-EG" sz="1200" baseline="0">
                <a:solidFill>
                  <a:schemeClr val="tx1"/>
                </a:solidFill>
                <a:latin typeface="+mn-lt"/>
                <a:ea typeface="+mn-ea"/>
                <a:cs typeface="+mn-cs"/>
              </a:rPr>
              <a:t>تقع في مأزق اجتماعي عندما يختلف هيكل الحوافز لديك عن هيكل حوافز زملائك في الفريق. ويتعين عليك اتخاذ قرار أخلاقي شخصي بشأن ما إذا كنت تريد متابعة مصالحك الشخصية أم مصالح الفريق. وقد تنطوي متابعة مصالحك الشخصية على حذف معلومات أو خداع زملائك في الفريق أيضًا. وهذا قرار شخصي يتعين عليك اتخاذه بنفسك. </a:t>
            </a:r>
            <a:r>
              <a:rPr lang="ar-EG" sz="1200">
                <a:solidFill>
                  <a:schemeClr val="tx1"/>
                </a:solidFill>
                <a:latin typeface="+mn-lt"/>
                <a:ea typeface="+mn-ea"/>
                <a:cs typeface="+mn-cs"/>
              </a:rPr>
              <a:t>وهناك أمر واحد أود أن أقوله وهو أن الخداع وعدم التعاون في المعضلات الاجتماعية يميلان إلى أن يكونا إستراتيجية غير فعَّالة على المدى الطويل.</a:t>
            </a:r>
            <a:r>
              <a:rPr lang="en-US" sz="1200">
                <a:solidFill>
                  <a:schemeClr val="tx1"/>
                </a:solidFill>
                <a:latin typeface="+mn-lt"/>
                <a:ea typeface="+mn-ea"/>
                <a:cs typeface="+mn-cs"/>
              </a:rPr>
              <a:t> </a:t>
            </a:r>
            <a:r>
              <a:rPr lang="ar-EG" sz="1200">
                <a:solidFill>
                  <a:schemeClr val="tx1"/>
                </a:solidFill>
                <a:latin typeface="+mn-lt"/>
                <a:ea typeface="+mn-ea"/>
                <a:cs typeface="+mn-cs"/>
              </a:rPr>
              <a:t>وإلهام الثقة في من حولك أمر بالغ الأهمية لتحقيق نجاحك الشخصي على </a:t>
            </a:r>
            <a:r>
              <a:rPr lang="ar-EG" sz="1200" baseline="0">
                <a:solidFill>
                  <a:schemeClr val="tx1"/>
                </a:solidFill>
                <a:latin typeface="+mn-lt"/>
                <a:ea typeface="+mn-ea"/>
                <a:cs typeface="+mn-cs"/>
              </a:rPr>
              <a:t>المدى الطويل </a:t>
            </a:r>
            <a:r>
              <a:rPr lang="ar-EG" sz="1200">
                <a:solidFill>
                  <a:schemeClr val="tx1"/>
                </a:solidFill>
                <a:latin typeface="+mn-lt"/>
                <a:ea typeface="+mn-ea"/>
                <a:cs typeface="+mn-cs"/>
              </a:rPr>
              <a:t>.</a:t>
            </a:r>
            <a:r>
              <a:rPr lang="en-US" sz="1200">
                <a:solidFill>
                  <a:schemeClr val="tx1"/>
                </a:solidFill>
                <a:latin typeface="+mn-lt"/>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b="0" kern="1200" dirty="0">
              <a:solidFill>
                <a:schemeClr val="tx1"/>
              </a:solidFill>
              <a:effectLst/>
              <a:latin typeface="+mn-lt"/>
              <a:ea typeface="+mn-ea"/>
              <a:cs typeface="+mn-cs"/>
            </a:endParaRPr>
          </a:p>
          <a:p>
            <a:pPr marL="0" marR="0" indent="0" algn="r" defTabSz="914400" rtl="1" eaLnBrk="1" fontAlgn="auto" latinLnBrk="0" hangingPunct="1">
              <a:lnSpc>
                <a:spcPct val="100000"/>
              </a:lnSpc>
              <a:spcBef>
                <a:spcPts val="0"/>
              </a:spcBef>
              <a:spcAft>
                <a:spcPts val="0"/>
              </a:spcAft>
              <a:buClrTx/>
              <a:buSzTx/>
              <a:buFontTx/>
              <a:buNone/>
              <a:tabLst/>
              <a:defRPr/>
            </a:pPr>
            <a:r>
              <a:rPr lang="ar-EG" sz="1200" b="0">
                <a:solidFill>
                  <a:schemeClr val="tx1"/>
                </a:solidFill>
                <a:latin typeface="+mn-lt"/>
                <a:ea typeface="+mn-ea"/>
                <a:cs typeface="+mn-cs"/>
              </a:rPr>
              <a:t>المراجع </a:t>
            </a:r>
            <a:r>
              <a:rPr lang="ar-EG" sz="1200" b="0" baseline="0">
                <a:solidFill>
                  <a:schemeClr val="tx1"/>
                </a:solidFill>
                <a:latin typeface="+mn-lt"/>
                <a:ea typeface="+mn-ea"/>
                <a:cs typeface="+mn-cs"/>
              </a:rPr>
              <a:t>(لمراجعة الدراسات التجريبية ذات الصلة)</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b="0" kern="1200" dirty="0">
              <a:solidFill>
                <a:schemeClr val="tx1"/>
              </a:solidFill>
              <a:effectLst/>
              <a:latin typeface="+mn-lt"/>
              <a:ea typeface="+mn-ea"/>
              <a:cs typeface="+mn-cs"/>
            </a:endParaRPr>
          </a:p>
          <a:p>
            <a:pPr marL="0" marR="0" indent="0" algn="r" defTabSz="914400" rtl="1" eaLnBrk="1" fontAlgn="auto" latinLnBrk="0" hangingPunct="1">
              <a:lnSpc>
                <a:spcPct val="100000"/>
              </a:lnSpc>
              <a:spcBef>
                <a:spcPts val="0"/>
              </a:spcBef>
              <a:spcAft>
                <a:spcPts val="0"/>
              </a:spcAft>
              <a:buClrTx/>
              <a:buSzTx/>
              <a:buFontTx/>
              <a:buNone/>
              <a:tabLst/>
              <a:defRPr/>
            </a:pPr>
            <a:r>
              <a:rPr lang="en-US" sz="1200" b="0">
                <a:solidFill>
                  <a:schemeClr val="tx1"/>
                </a:solidFill>
                <a:latin typeface="+mn-lt"/>
                <a:ea typeface="+mn-ea"/>
                <a:cs typeface="+mn-cs"/>
              </a:rPr>
              <a:t>Manzoni, J.-F., Barsoux, J.-L. (2007). </a:t>
            </a:r>
            <a:r>
              <a:rPr lang="en-US" sz="1200" b="0" i="1">
                <a:solidFill>
                  <a:schemeClr val="tx1"/>
                </a:solidFill>
                <a:latin typeface="+mn-lt"/>
                <a:ea typeface="+mn-ea"/>
                <a:cs typeface="+mn-cs"/>
              </a:rPr>
              <a:t>The set-up-to-fail syndrome - Overcoming the undertow of expectations</a:t>
            </a:r>
            <a:r>
              <a:rPr lang="en-US" sz="1200" b="0">
                <a:solidFill>
                  <a:schemeClr val="tx1"/>
                </a:solidFill>
                <a:latin typeface="+mn-lt"/>
                <a:ea typeface="+mn-ea"/>
                <a:cs typeface="+mn-cs"/>
              </a:rPr>
              <a:t>. Boston: Harvard Business School Press.</a:t>
            </a:r>
          </a:p>
          <a:p>
            <a:endParaRPr lang="en-SG" dirty="0"/>
          </a:p>
        </p:txBody>
      </p:sp>
      <p:sp>
        <p:nvSpPr>
          <p:cNvPr id="4" name="Slide Number Placeholder 3"/>
          <p:cNvSpPr>
            <a:spLocks noGrp="1"/>
          </p:cNvSpPr>
          <p:nvPr>
            <p:ph type="sldNum" sz="quarter" idx="10"/>
          </p:nvPr>
        </p:nvSpPr>
        <p:spPr/>
        <p:txBody>
          <a:bodyPr/>
          <a:lstStyle/>
          <a:p>
            <a:fld id="{7F3D1EF9-5CC1-4238-AAAD-E9DC1B1191CD}" type="slidenum">
              <a:rPr lang="en-SG" smtClean="0"/>
              <a:t>29</a:t>
            </a:fld>
            <a:endParaRPr lang="en-SG"/>
          </a:p>
        </p:txBody>
      </p:sp>
    </p:spTree>
    <p:extLst>
      <p:ext uri="{BB962C8B-B14F-4D97-AF65-F5344CB8AC3E}">
        <p14:creationId xmlns:p14="http://schemas.microsoft.com/office/powerpoint/2010/main" val="14347373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06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ar-EG" i="0" baseline="0" dirty="0"/>
              <a:t>سنجري الآن تمرينًا آخر للتفاوض بين الفريقين.</a:t>
            </a:r>
            <a:r>
              <a:rPr lang="en-US" i="0" baseline="0" dirty="0"/>
              <a:t> </a:t>
            </a:r>
            <a:r>
              <a:rPr lang="ar-EG" i="0" baseline="0" dirty="0"/>
              <a:t>مرة أخرى، سيكوِّن كل منكم ثنائيًا مع زميل في الفريق وسيتفاوض مع اثنين من نظرائه.  يُطلق على هذا التمرين اسم "انتقالات كرة القدم"، ويدور حول لاعب ووكيله يعيدان التفاوض على عقده مع المدرب والرئيس التنفيذي لنادي كرة القدم.</a:t>
            </a:r>
            <a:r>
              <a:rPr lang="en-US" i="0" baseline="0" dirty="0"/>
              <a:t> </a:t>
            </a:r>
            <a:r>
              <a:rPr lang="ar-EG" i="0" baseline="0" dirty="0"/>
              <a:t>لذا، ستكونون في مجموعات مكونة من 4 أفراد.</a:t>
            </a:r>
            <a:r>
              <a:rPr lang="en-US" i="0" baseline="0" dirty="0"/>
              <a:t> </a:t>
            </a:r>
          </a:p>
          <a:p>
            <a:endParaRPr lang="en-US" sz="1200" i="0" kern="1200" baseline="0" dirty="0">
              <a:solidFill>
                <a:schemeClr val="tx1"/>
              </a:solidFill>
              <a:effectLst/>
              <a:latin typeface="+mn-lt"/>
              <a:ea typeface="+mn-ea"/>
              <a:cs typeface="+mn-cs"/>
            </a:endParaRPr>
          </a:p>
          <a:p>
            <a:r>
              <a:rPr lang="ar-EG" sz="1200" i="0" dirty="0">
                <a:solidFill>
                  <a:schemeClr val="tx1"/>
                </a:solidFill>
                <a:latin typeface="+mn-lt"/>
                <a:ea typeface="+mn-ea"/>
                <a:cs typeface="+mn-cs"/>
              </a:rPr>
              <a:t>سيكون لديك 45 دقيقة لقراءة المواد الخاصة بدورك والتخطيط لإستراتيجيتك مع </a:t>
            </a:r>
            <a:r>
              <a:rPr lang="ar-EG" sz="1200" i="0" baseline="0" dirty="0">
                <a:solidFill>
                  <a:schemeClr val="tx1"/>
                </a:solidFill>
                <a:latin typeface="+mn-lt"/>
                <a:ea typeface="+mn-ea"/>
                <a:cs typeface="+mn-cs"/>
              </a:rPr>
              <a:t>زميلك في الفريق</a:t>
            </a:r>
            <a:r>
              <a:rPr lang="ar-EG" sz="1200" i="0" dirty="0">
                <a:solidFill>
                  <a:schemeClr val="tx1"/>
                </a:solidFill>
                <a:latin typeface="+mn-lt"/>
                <a:ea typeface="+mn-ea"/>
                <a:cs typeface="+mn-cs"/>
              </a:rPr>
              <a:t>: اللاعب والوكيل معًا، والمدرب والرئيس التنفيذي </a:t>
            </a:r>
            <a:r>
              <a:rPr lang="ar-EG" sz="1200" i="0" baseline="0" dirty="0">
                <a:solidFill>
                  <a:schemeClr val="tx1"/>
                </a:solidFill>
                <a:latin typeface="+mn-lt"/>
                <a:ea typeface="+mn-ea"/>
                <a:cs typeface="+mn-cs"/>
              </a:rPr>
              <a:t>معًا</a:t>
            </a:r>
            <a:r>
              <a:rPr lang="ar-EG" sz="1200" i="0" dirty="0">
                <a:solidFill>
                  <a:schemeClr val="tx1"/>
                </a:solidFill>
                <a:latin typeface="+mn-lt"/>
                <a:ea typeface="+mn-ea"/>
                <a:cs typeface="+mn-cs"/>
              </a:rPr>
              <a:t>.</a:t>
            </a:r>
            <a:r>
              <a:rPr lang="en-US" sz="1200" i="0" baseline="0" dirty="0">
                <a:solidFill>
                  <a:schemeClr val="tx1"/>
                </a:solidFill>
                <a:latin typeface="+mn-lt"/>
                <a:ea typeface="+mn-ea"/>
                <a:cs typeface="+mn-cs"/>
              </a:rPr>
              <a:t> </a:t>
            </a:r>
          </a:p>
          <a:p>
            <a:endParaRPr lang="en-US" sz="1200" i="0" kern="1200" dirty="0">
              <a:solidFill>
                <a:schemeClr val="tx1"/>
              </a:solidFill>
              <a:effectLst/>
              <a:latin typeface="+mn-lt"/>
              <a:ea typeface="+mn-ea"/>
              <a:cs typeface="+mn-cs"/>
            </a:endParaRPr>
          </a:p>
          <a:p>
            <a:r>
              <a:rPr lang="ar-EG" sz="1200" i="0" dirty="0">
                <a:solidFill>
                  <a:schemeClr val="tx1"/>
                </a:solidFill>
                <a:latin typeface="+mn-lt"/>
                <a:ea typeface="+mn-ea"/>
                <a:cs typeface="+mn-cs"/>
              </a:rPr>
              <a:t>سيكون لديك بعد ذلك ساعة وخمس عشرة دقيقة للتفاوض مع الفريق الآخر.</a:t>
            </a:r>
            <a:r>
              <a:rPr lang="en-US" sz="1200" i="0" dirty="0">
                <a:solidFill>
                  <a:schemeClr val="tx1"/>
                </a:solidFill>
                <a:latin typeface="+mn-lt"/>
                <a:ea typeface="+mn-ea"/>
                <a:cs typeface="+mn-cs"/>
              </a:rPr>
              <a:t> </a:t>
            </a:r>
            <a:r>
              <a:rPr lang="ar-EG" sz="1200" i="0" dirty="0">
                <a:solidFill>
                  <a:schemeClr val="tx1"/>
                </a:solidFill>
                <a:latin typeface="+mn-lt"/>
                <a:ea typeface="+mn-ea"/>
                <a:cs typeface="+mn-cs"/>
              </a:rPr>
              <a:t>عندما تنتهي، </a:t>
            </a:r>
            <a:r>
              <a:rPr lang="ar-EG" sz="2400" b="0" i="0" baseline="0" dirty="0">
                <a:solidFill>
                  <a:srgbClr val="7030A0"/>
                </a:solidFill>
              </a:rPr>
              <a:t>يجب على كل مجموعة مكونة من 4 أفراد أن تخبرني بإجمالي نقاطها الفردية، جميعكم الأربعة معًا في نفس الوقت. ثم تأخذ استراحة لمدة 20 دقيقة. </a:t>
            </a:r>
            <a:r>
              <a:rPr lang="ar-EG" sz="1200" i="0" dirty="0">
                <a:solidFill>
                  <a:schemeClr val="tx1"/>
                </a:solidFill>
                <a:latin typeface="+mn-lt"/>
                <a:ea typeface="+mn-ea"/>
                <a:cs typeface="+mn-cs"/>
              </a:rPr>
              <a:t>ستبدأ المحاضرة مرة أخرى بعد ساعتين </a:t>
            </a:r>
            <a:r>
              <a:rPr lang="ar-EG" sz="1200" i="0" baseline="0" dirty="0">
                <a:solidFill>
                  <a:schemeClr val="tx1"/>
                </a:solidFill>
                <a:latin typeface="+mn-lt"/>
                <a:ea typeface="+mn-ea"/>
                <a:cs typeface="+mn-cs"/>
              </a:rPr>
              <a:t>وعشرين دقيقة </a:t>
            </a:r>
            <a:r>
              <a:rPr lang="ar-EG" sz="1200" i="0" dirty="0">
                <a:solidFill>
                  <a:schemeClr val="tx1"/>
                </a:solidFill>
                <a:latin typeface="+mn-lt"/>
                <a:ea typeface="+mn-ea"/>
                <a:cs typeface="+mn-cs"/>
              </a:rPr>
              <a:t>. هل الأمر واضح؟ [يقول الطلاب</a:t>
            </a:r>
            <a:r>
              <a:rPr lang="ar-EG" sz="1200" i="0" baseline="0" dirty="0">
                <a:solidFill>
                  <a:schemeClr val="tx1"/>
                </a:solidFill>
                <a:latin typeface="+mn-lt"/>
                <a:ea typeface="+mn-ea"/>
                <a:cs typeface="+mn-cs"/>
              </a:rPr>
              <a:t> نعم].</a:t>
            </a:r>
            <a:r>
              <a:rPr lang="en-US" sz="1200" i="0" baseline="0" dirty="0">
                <a:solidFill>
                  <a:schemeClr val="tx1"/>
                </a:solidFill>
                <a:latin typeface="+mn-lt"/>
                <a:ea typeface="+mn-ea"/>
                <a:cs typeface="+mn-cs"/>
              </a:rPr>
              <a:t> </a:t>
            </a:r>
          </a:p>
          <a:p>
            <a:endParaRPr lang="en-US" sz="1200" i="0" kern="1200" dirty="0">
              <a:solidFill>
                <a:schemeClr val="tx1"/>
              </a:solidFill>
              <a:effectLst/>
              <a:latin typeface="+mn-lt"/>
              <a:ea typeface="+mn-ea"/>
              <a:cs typeface="+mn-cs"/>
            </a:endParaRPr>
          </a:p>
          <a:p>
            <a:r>
              <a:rPr lang="ar-EG" sz="1200" i="0" dirty="0">
                <a:solidFill>
                  <a:schemeClr val="tx1"/>
                </a:solidFill>
                <a:latin typeface="+mn-lt"/>
                <a:ea typeface="+mn-ea"/>
                <a:cs typeface="+mn-cs"/>
              </a:rPr>
              <a:t>كما جرى في السابق، حاول تكوين شراكات مع طلاب آخرين </a:t>
            </a:r>
            <a:r>
              <a:rPr lang="ar-EG" sz="1200" i="0" baseline="0" dirty="0">
                <a:solidFill>
                  <a:schemeClr val="tx1"/>
                </a:solidFill>
                <a:latin typeface="+mn-lt"/>
                <a:ea typeface="+mn-ea"/>
                <a:cs typeface="+mn-cs"/>
              </a:rPr>
              <a:t>تعرفهم بشكل أقل من الآخرين، وإذا أمكن، مع أشخاص مختلفين من مفاوضاتك السابقة. سيصبح القيام بذلك أكثر صعوبة مع تقدم الدورة، لذا لا بأس إذا تعاونت في بعض الأحيان مع نفس الشخص الذي تعاونت معه من قبل مرةً أخرى.  [يتعاون الطلاب، ويوزع المُحاضر مواد الأدوار، ويتفاوض الطلاب.]  </a:t>
            </a:r>
          </a:p>
          <a:p>
            <a:endParaRPr lang="en-US" sz="1200" b="0" i="0" kern="1200" baseline="0" dirty="0">
              <a:solidFill>
                <a:schemeClr val="tx1"/>
              </a:solidFill>
              <a:effectLst/>
              <a:latin typeface="+mn-lt"/>
              <a:ea typeface="+mn-ea"/>
              <a:cs typeface="+mn-cs"/>
            </a:endParaRPr>
          </a:p>
          <a:p>
            <a:pPr marL="0" marR="0" lvl="0" indent="0" algn="r" defTabSz="914400" rtl="1" eaLnBrk="1" fontAlgn="auto" latinLnBrk="0" hangingPunct="1">
              <a:lnSpc>
                <a:spcPct val="100000"/>
              </a:lnSpc>
              <a:spcBef>
                <a:spcPts val="0"/>
              </a:spcBef>
              <a:spcAft>
                <a:spcPts val="0"/>
              </a:spcAft>
              <a:buClrTx/>
              <a:buSzTx/>
              <a:buFontTx/>
              <a:buNone/>
              <a:tabLst/>
              <a:defRPr/>
            </a:pPr>
            <a:r>
              <a:rPr lang="ar-EG" i="0" baseline="0" dirty="0"/>
              <a:t>[أثناء المفاوضات، يجب على المحاضر أن يتجول ويتذكر الملاحظات ذهنيًا عن بعض تفاعلات الطلاب أو يدونها، لتسليط الضوء على التكتيكات وردود الأفعال التي يمكن طرحها لاحقًا أثناء استخلاص المعلومات عندما يُطلب من الطلاب مشاركة تجاربهم أو عند طرح نقاط التدريس الرئيسية.].</a:t>
            </a:r>
          </a:p>
          <a:p>
            <a:endParaRPr lang="en-US" sz="1200" b="0" i="0" kern="1200" baseline="0" dirty="0">
              <a:solidFill>
                <a:schemeClr val="tx1"/>
              </a:solidFill>
              <a:effectLst/>
              <a:latin typeface="+mn-lt"/>
              <a:ea typeface="+mn-ea"/>
              <a:cs typeface="+mn-cs"/>
            </a:endParaRPr>
          </a:p>
          <a:p>
            <a:r>
              <a:rPr lang="ar-EG" sz="1200" b="0" i="0" baseline="0" dirty="0">
                <a:solidFill>
                  <a:schemeClr val="tx1"/>
                </a:solidFill>
                <a:latin typeface="+mn-lt"/>
                <a:ea typeface="+mn-ea"/>
                <a:cs typeface="+mn-cs"/>
              </a:rPr>
              <a:t>[عندما يعود الطلاب بنتائجهم، يقوم المُحاضر بإنشاء شريحة النتائج للفصل باستخدام جدول بيانات </a:t>
            </a:r>
            <a:r>
              <a:rPr lang="en-US" sz="1200" b="0" i="0" baseline="0" dirty="0">
                <a:solidFill>
                  <a:schemeClr val="tx1"/>
                </a:solidFill>
                <a:latin typeface="+mn-lt"/>
                <a:ea typeface="+mn-ea"/>
                <a:cs typeface="+mn-cs"/>
              </a:rPr>
              <a:t>Excel</a:t>
            </a:r>
            <a:r>
              <a:rPr lang="ar-EG" sz="1200" b="0" i="0" baseline="0" dirty="0">
                <a:solidFill>
                  <a:schemeClr val="tx1"/>
                </a:solidFill>
                <a:latin typeface="+mn-lt"/>
                <a:ea typeface="+mn-ea"/>
                <a:cs typeface="+mn-cs"/>
              </a:rPr>
              <a:t> المسمى "</a:t>
            </a:r>
            <a:r>
              <a:rPr lang="en-US" sz="1200" b="0" i="0" baseline="0" dirty="0" err="1">
                <a:solidFill>
                  <a:schemeClr val="tx1"/>
                </a:solidFill>
                <a:latin typeface="+mn-lt"/>
                <a:ea typeface="+mn-ea"/>
                <a:cs typeface="+mn-cs"/>
              </a:rPr>
              <a:t>Results_Template_The_Football_Transfer</a:t>
            </a:r>
            <a:r>
              <a:rPr lang="ar-EG" sz="1200" b="0" i="0" baseline="0" dirty="0">
                <a:solidFill>
                  <a:schemeClr val="tx1"/>
                </a:solidFill>
                <a:latin typeface="+mn-lt"/>
                <a:ea typeface="+mn-ea"/>
                <a:cs typeface="+mn-cs"/>
              </a:rPr>
              <a:t>" ويلصقها في شريحة </a:t>
            </a:r>
            <a:r>
              <a:rPr lang="en-US" sz="1200" b="0" i="0" baseline="0" dirty="0">
                <a:solidFill>
                  <a:schemeClr val="tx1"/>
                </a:solidFill>
                <a:latin typeface="+mn-lt"/>
                <a:ea typeface="+mn-ea"/>
                <a:cs typeface="+mn-cs"/>
              </a:rPr>
              <a:t>PowerPoint</a:t>
            </a:r>
            <a:r>
              <a:rPr lang="ar-EG" sz="1200" b="0" i="0" baseline="0" dirty="0">
                <a:solidFill>
                  <a:schemeClr val="tx1"/>
                </a:solidFill>
                <a:latin typeface="+mn-lt"/>
                <a:ea typeface="+mn-ea"/>
                <a:cs typeface="+mn-cs"/>
              </a:rPr>
              <a:t> المسماة "</a:t>
            </a:r>
            <a:r>
              <a:rPr lang="ar-EG" sz="1200" b="0" i="0" dirty="0"/>
              <a:t>نتائجك: انتقالات كرة القدم" لاحقًا في </a:t>
            </a:r>
            <a:r>
              <a:rPr lang="ar-EG" sz="1200" b="0" i="0" baseline="0" dirty="0"/>
              <a:t>مجموعة الشرائح هذه.</a:t>
            </a:r>
            <a:r>
              <a:rPr lang="en-US" sz="1200" b="0" i="0" baseline="0" dirty="0"/>
              <a:t> </a:t>
            </a:r>
            <a:r>
              <a:rPr lang="ar-EG" sz="1200" b="0" i="0" baseline="0" dirty="0"/>
              <a:t>يتم إعطاء كل مجموعة من 4 طلاب رقم مجموعة التفاوض الخاصة بهم عندما يقومون بتسليم نتائجهم ويُطلب منهم تذكره للمناقشة].</a:t>
            </a:r>
            <a:r>
              <a:rPr lang="en-US" sz="1200" b="0" i="0" baseline="0" dirty="0"/>
              <a:t> </a:t>
            </a:r>
            <a:r>
              <a:rPr lang="en-US" sz="1200" b="1" i="0" baseline="0" dirty="0"/>
              <a: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i="0" kern="1200" baseline="0" dirty="0">
              <a:solidFill>
                <a:schemeClr val="tx1"/>
              </a:solidFill>
              <a:effectLst/>
              <a:latin typeface="+mn-lt"/>
              <a:ea typeface="+mn-ea"/>
              <a:cs typeface="+mn-cs"/>
            </a:endParaRPr>
          </a:p>
          <a:p>
            <a:pPr marL="0" marR="0" indent="0" algn="r" defTabSz="914400" rtl="1" eaLnBrk="1" fontAlgn="auto" latinLnBrk="0" hangingPunct="1">
              <a:lnSpc>
                <a:spcPct val="100000"/>
              </a:lnSpc>
              <a:spcBef>
                <a:spcPts val="0"/>
              </a:spcBef>
              <a:spcAft>
                <a:spcPts val="0"/>
              </a:spcAft>
              <a:buClrTx/>
              <a:buSzTx/>
              <a:buFontTx/>
              <a:buNone/>
              <a:tabLst/>
              <a:defRPr/>
            </a:pPr>
            <a:r>
              <a:rPr lang="ar-EG" sz="1200" i="0" u="sng" baseline="0" dirty="0">
                <a:solidFill>
                  <a:schemeClr val="tx1"/>
                </a:solidFill>
                <a:latin typeface="+mn-lt"/>
                <a:ea typeface="+mn-ea"/>
                <a:cs typeface="+mn-cs"/>
              </a:rPr>
              <a:t>ملاحظة:</a:t>
            </a:r>
            <a:r>
              <a:rPr lang="en-US" sz="1200" i="0" baseline="0" dirty="0">
                <a:solidFill>
                  <a:schemeClr val="tx1"/>
                </a:solidFill>
                <a:latin typeface="+mn-lt"/>
                <a:ea typeface="+mn-ea"/>
                <a:cs typeface="+mn-cs"/>
              </a:rPr>
              <a:t> </a:t>
            </a:r>
            <a:r>
              <a:rPr lang="ar-EG" sz="1200" i="0" baseline="0" dirty="0">
                <a:solidFill>
                  <a:schemeClr val="tx1"/>
                </a:solidFill>
                <a:latin typeface="+mn-lt"/>
                <a:ea typeface="+mn-ea"/>
                <a:cs typeface="+mn-cs"/>
              </a:rPr>
              <a:t>يوجد نهج بديل لإنشاء أدوار المجموعات الثنائية، وهو أن يتولى المُحاضر بنفسه تقسيم الطلاب إلى مجموعات، إما عن طريق تكوين مجموعات قبل بدء المحاضرة وإما خلال وقت مخصص أثناء المحاضرة.</a:t>
            </a:r>
            <a:r>
              <a:rPr lang="en-US" sz="1200" i="0" baseline="0" dirty="0">
                <a:solidFill>
                  <a:schemeClr val="tx1"/>
                </a:solidFill>
                <a:latin typeface="+mn-lt"/>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i="0" kern="1200" baseline="0" dirty="0">
              <a:solidFill>
                <a:schemeClr val="tx1"/>
              </a:solidFill>
              <a:effectLst/>
              <a:latin typeface="+mn-lt"/>
              <a:ea typeface="+mn-ea"/>
              <a:cs typeface="+mn-cs"/>
            </a:endParaRPr>
          </a:p>
          <a:p>
            <a:pPr marL="0" marR="0" indent="0" algn="r" defTabSz="914400" rtl="1" eaLnBrk="1" fontAlgn="auto" latinLnBrk="0" hangingPunct="1">
              <a:lnSpc>
                <a:spcPct val="100000"/>
              </a:lnSpc>
              <a:spcBef>
                <a:spcPts val="0"/>
              </a:spcBef>
              <a:spcAft>
                <a:spcPts val="0"/>
              </a:spcAft>
              <a:buClrTx/>
              <a:buSzTx/>
              <a:buFontTx/>
              <a:buNone/>
              <a:tabLst/>
              <a:defRPr/>
            </a:pPr>
            <a:r>
              <a:rPr lang="ar-EG" sz="1200" i="0" u="sng" baseline="0" dirty="0">
                <a:solidFill>
                  <a:schemeClr val="tx1"/>
                </a:solidFill>
                <a:latin typeface="+mn-lt"/>
                <a:ea typeface="+mn-ea"/>
                <a:cs typeface="+mn-cs"/>
              </a:rPr>
              <a:t>ملاحظة:</a:t>
            </a:r>
            <a:r>
              <a:rPr lang="en-US" sz="1200" i="0" baseline="0" dirty="0">
                <a:solidFill>
                  <a:schemeClr val="tx1"/>
                </a:solidFill>
                <a:latin typeface="+mn-lt"/>
                <a:ea typeface="+mn-ea"/>
                <a:cs typeface="+mn-cs"/>
              </a:rPr>
              <a:t> </a:t>
            </a:r>
            <a:r>
              <a:rPr lang="ar-EG" sz="1200" i="0" baseline="0" dirty="0">
                <a:solidFill>
                  <a:schemeClr val="tx1"/>
                </a:solidFill>
                <a:latin typeface="+mn-lt"/>
                <a:ea typeface="+mn-ea"/>
                <a:cs typeface="+mn-cs"/>
              </a:rPr>
              <a:t>يجب أن يكون هناك طالب واحد على الأقل في كل دور لهذه المفاوضات.</a:t>
            </a:r>
            <a:r>
              <a:rPr lang="en-US" sz="1200" i="0" baseline="0" dirty="0">
                <a:solidFill>
                  <a:schemeClr val="tx1"/>
                </a:solidFill>
                <a:latin typeface="+mn-lt"/>
                <a:ea typeface="+mn-ea"/>
                <a:cs typeface="+mn-cs"/>
              </a:rPr>
              <a:t> </a:t>
            </a:r>
            <a:r>
              <a:rPr lang="ar-EG" sz="1200" i="0" baseline="0" dirty="0">
                <a:solidFill>
                  <a:schemeClr val="tx1"/>
                </a:solidFill>
                <a:latin typeface="+mn-lt"/>
                <a:ea typeface="+mn-ea"/>
                <a:cs typeface="+mn-cs"/>
              </a:rPr>
              <a:t>إذا لم يكن من الممكن تقسيم الطلاب إلى مجموعات مكونة من 4 طلاب، فيمكن مضاعفة الأدوار (أي أن يكون لديك أكثر من وكيل أو رئيس تنفيذي أو مدرب).</a:t>
            </a:r>
            <a:r>
              <a:rPr lang="en-US" sz="1200" i="0" baseline="0" dirty="0">
                <a:solidFill>
                  <a:schemeClr val="tx1"/>
                </a:solidFill>
                <a:latin typeface="+mn-lt"/>
                <a:ea typeface="+mn-ea"/>
                <a:cs typeface="+mn-cs"/>
              </a:rPr>
              <a:t> </a:t>
            </a:r>
            <a:r>
              <a:rPr lang="ar-EG" sz="1200" i="0" baseline="0" dirty="0">
                <a:solidFill>
                  <a:schemeClr val="tx1"/>
                </a:solidFill>
                <a:latin typeface="+mn-lt"/>
                <a:ea typeface="+mn-ea"/>
                <a:cs typeface="+mn-cs"/>
              </a:rPr>
              <a:t>نوصي بعدم مضاعفة دور اللاعب لأنه المنصب الأكثر تأثيرًا فعليًّا.</a:t>
            </a:r>
            <a:r>
              <a:rPr lang="en-US" sz="1200" i="0" baseline="0" dirty="0">
                <a:solidFill>
                  <a:schemeClr val="tx1"/>
                </a:solidFill>
                <a:latin typeface="+mn-lt"/>
                <a:ea typeface="+mn-ea"/>
                <a:cs typeface="+mn-cs"/>
              </a:rPr>
              <a:t> </a:t>
            </a:r>
          </a:p>
          <a:p>
            <a:endParaRPr lang="en-US" i="0" dirty="0"/>
          </a:p>
          <a:p>
            <a:r>
              <a:rPr lang="ar-EG" i="0" dirty="0"/>
              <a:t>مصدر الصورة:</a:t>
            </a:r>
          </a:p>
          <a:p>
            <a:r>
              <a:rPr lang="en-US" i="0" dirty="0"/>
              <a:t>https://pixabay.com/en/soccer-football-football-boot-ball-155947/</a:t>
            </a:r>
          </a:p>
        </p:txBody>
      </p:sp>
      <p:sp>
        <p:nvSpPr>
          <p:cNvPr id="4" name="Slide Number Placeholder 3"/>
          <p:cNvSpPr>
            <a:spLocks noGrp="1"/>
          </p:cNvSpPr>
          <p:nvPr>
            <p:ph type="sldNum" sz="quarter" idx="5"/>
          </p:nvPr>
        </p:nvSpPr>
        <p:spPr/>
        <p:txBody>
          <a:bodyPr/>
          <a:lstStyle/>
          <a:p>
            <a:pPr>
              <a:defRPr/>
            </a:pPr>
            <a:fld id="{7B8928A0-A706-4BA6-9A4E-81B676E7F25E}" type="slidenum">
              <a:rPr lang="en-US" smtClean="0"/>
              <a:pPr>
                <a:defRPr/>
              </a:pPr>
              <a:t>3</a:t>
            </a:fld>
            <a:endParaRPr lang="en-US"/>
          </a:p>
        </p:txBody>
      </p:sp>
    </p:spTree>
    <p:extLst>
      <p:ext uri="{BB962C8B-B14F-4D97-AF65-F5344CB8AC3E}">
        <p14:creationId xmlns:p14="http://schemas.microsoft.com/office/powerpoint/2010/main" val="226060499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EG" sz="1200" b="0" baseline="0">
                <a:solidFill>
                  <a:schemeClr val="tx1"/>
                </a:solidFill>
                <a:latin typeface="+mn-lt"/>
                <a:ea typeface="+mn-ea"/>
                <a:cs typeface="+mn-cs"/>
              </a:rPr>
              <a:t>أهم ما يمكن أن </a:t>
            </a:r>
            <a:r>
              <a:rPr lang="ar-EG" sz="1200" b="0">
                <a:solidFill>
                  <a:schemeClr val="tx1"/>
                </a:solidFill>
                <a:latin typeface="+mn-lt"/>
                <a:ea typeface="+mn-ea"/>
                <a:cs typeface="+mn-cs"/>
              </a:rPr>
              <a:t>نستفيده </a:t>
            </a:r>
            <a:r>
              <a:rPr lang="ar-EG" b="0"/>
              <a:t>من هذه المحاضرة هو </a:t>
            </a:r>
            <a:r>
              <a:rPr lang="ar-EG" sz="1200" b="0"/>
              <a:t>المشاكل التي تنشأ بين الوكيل والموكل.</a:t>
            </a:r>
            <a:r>
              <a:rPr lang="en-US" sz="1200" b="0"/>
              <a:t> </a:t>
            </a:r>
            <a:r>
              <a:rPr lang="ar-EG" sz="1200" b="0"/>
              <a:t>فقد لا تتوافق مصالحك ومصالح أولئك الذين يمثلونك دائمًا</a:t>
            </a:r>
            <a:r>
              <a:rPr lang="ar-EG" sz="1200"/>
              <a:t>... </a:t>
            </a:r>
            <a:r>
              <a:rPr lang="ar-EG" sz="1200" baseline="0"/>
              <a:t>لذا احذر من هذا الأمر حتى لا تتعرض للتهديد من قِبَل أشخاص من المفترض أن يكونوا حلفاء لك! </a:t>
            </a:r>
            <a:r>
              <a:rPr lang="en-US" sz="1200" baseline="0"/>
              <a:t> </a:t>
            </a:r>
          </a:p>
          <a:p>
            <a:endParaRPr lang="en-US" sz="1200" kern="1200" dirty="0">
              <a:solidFill>
                <a:schemeClr val="tx1"/>
              </a:solidFill>
              <a:effectLst/>
              <a:latin typeface="+mn-lt"/>
              <a:ea typeface="+mn-ea"/>
              <a:cs typeface="+mn-cs"/>
            </a:endParaRPr>
          </a:p>
          <a:p>
            <a:r>
              <a:rPr lang="ar-EG" sz="1200">
                <a:solidFill>
                  <a:schemeClr val="tx1"/>
                </a:solidFill>
                <a:latin typeface="+mn-lt"/>
                <a:ea typeface="+mn-ea"/>
                <a:cs typeface="+mn-cs"/>
              </a:rPr>
              <a:t>كذلك، إذا كنت في موقف الوكيل، مع حوافز مختلفة عن الشخص أو المؤسسة التي تمثلها، فإن عليك اتخاذ قرار بشأن ما إذا كنت تريد تعظيم مصالحك الشخصية لصالح مصالح الآخرين أم لا.</a:t>
            </a:r>
            <a:r>
              <a:rPr lang="en-US" sz="1200">
                <a:solidFill>
                  <a:schemeClr val="tx1"/>
                </a:solidFill>
                <a:latin typeface="+mn-lt"/>
                <a:ea typeface="+mn-ea"/>
                <a:cs typeface="+mn-cs"/>
              </a:rPr>
              <a:t> </a:t>
            </a:r>
            <a:r>
              <a:rPr lang="ar-EG" sz="1200">
                <a:solidFill>
                  <a:schemeClr val="tx1"/>
                </a:solidFill>
                <a:latin typeface="+mn-lt"/>
                <a:ea typeface="+mn-ea"/>
                <a:cs typeface="+mn-cs"/>
              </a:rPr>
              <a:t>وقد يكون القيام بذلك إلى حد ما هو المفتاح لعلاقة مستدامة طويلة الأمد، </a:t>
            </a:r>
            <a:r>
              <a:rPr lang="ar-EG" sz="1200" baseline="0">
                <a:solidFill>
                  <a:schemeClr val="tx1"/>
                </a:solidFill>
                <a:latin typeface="+mn-lt"/>
                <a:ea typeface="+mn-ea"/>
                <a:cs typeface="+mn-cs"/>
              </a:rPr>
              <a:t>كما في حالة جيريمي وديفيد. آمل أن تكون قد استمتعت بالتمرين وتعلمت شيئًا من المحاضرة، شكرًا لك على وقتك. </a:t>
            </a:r>
            <a:br>
              <a:rPr lang="ar-EG" sz="1200">
                <a:solidFill>
                  <a:schemeClr val="tx1"/>
                </a:solidFill>
                <a:latin typeface="+mn-lt"/>
                <a:ea typeface="+mn-ea"/>
                <a:cs typeface="+mn-cs"/>
              </a:rPr>
            </a:br>
            <a:endParaRPr lang="ar-EG" sz="120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7F3D1EF9-5CC1-4238-AAAD-E9DC1B1191CD}" type="slidenum">
              <a:rPr lang="en-SG" smtClean="0"/>
              <a:t>30</a:t>
            </a:fld>
            <a:endParaRPr lang="en-SG"/>
          </a:p>
        </p:txBody>
      </p:sp>
    </p:spTree>
    <p:extLst>
      <p:ext uri="{BB962C8B-B14F-4D97-AF65-F5344CB8AC3E}">
        <p14:creationId xmlns:p14="http://schemas.microsoft.com/office/powerpoint/2010/main" val="8074927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1031"/>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1225">
              <a:defRPr>
                <a:solidFill>
                  <a:schemeClr val="tx1"/>
                </a:solidFill>
                <a:latin typeface="Calibri" panose="020F0502020204030204" pitchFamily="34" charset="0"/>
                <a:cs typeface="Arial" panose="020B0604020202020204" pitchFamily="34" charset="0"/>
              </a:defRPr>
            </a:lvl1pPr>
            <a:lvl2pPr marL="742950" indent="-285750" defTabSz="911225">
              <a:defRPr>
                <a:solidFill>
                  <a:schemeClr val="tx1"/>
                </a:solidFill>
                <a:latin typeface="Calibri" panose="020F0502020204030204" pitchFamily="34" charset="0"/>
                <a:cs typeface="Arial" panose="020B0604020202020204" pitchFamily="34" charset="0"/>
              </a:defRPr>
            </a:lvl2pPr>
            <a:lvl3pPr marL="1143000" indent="-228600" defTabSz="911225">
              <a:defRPr>
                <a:solidFill>
                  <a:schemeClr val="tx1"/>
                </a:solidFill>
                <a:latin typeface="Calibri" panose="020F0502020204030204" pitchFamily="34" charset="0"/>
                <a:cs typeface="Arial" panose="020B0604020202020204" pitchFamily="34" charset="0"/>
              </a:defRPr>
            </a:lvl3pPr>
            <a:lvl4pPr marL="1600200" indent="-228600" defTabSz="911225">
              <a:defRPr>
                <a:solidFill>
                  <a:schemeClr val="tx1"/>
                </a:solidFill>
                <a:latin typeface="Calibri" panose="020F0502020204030204" pitchFamily="34" charset="0"/>
                <a:cs typeface="Arial" panose="020B0604020202020204" pitchFamily="34" charset="0"/>
              </a:defRPr>
            </a:lvl4pPr>
            <a:lvl5pPr marL="2057400" indent="-228600" defTabSz="911225">
              <a:defRPr>
                <a:solidFill>
                  <a:schemeClr val="tx1"/>
                </a:solidFill>
                <a:latin typeface="Calibri" panose="020F0502020204030204" pitchFamily="34" charset="0"/>
                <a:cs typeface="Arial" panose="020B0604020202020204" pitchFamily="34" charset="0"/>
              </a:defRPr>
            </a:lvl5pPr>
            <a:lvl6pPr marL="2514600" indent="-228600" defTabSz="911225"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defTabSz="911225"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defTabSz="911225"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defTabSz="911225"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4B738900-BE51-4194-B099-61141311E5AA}" type="slidenum">
              <a:rPr lang="en-CA" altLang="en-US" smtClean="0"/>
              <a:pPr/>
              <a:t>4</a:t>
            </a:fld>
            <a:endParaRPr lang="en-CA" altLang="en-US"/>
          </a:p>
        </p:txBody>
      </p:sp>
      <p:sp>
        <p:nvSpPr>
          <p:cNvPr id="9219" name="Rectangle 2"/>
          <p:cNvSpPr>
            <a:spLocks noGrp="1" noRot="1" noChangeAspect="1" noChangeArrowheads="1" noTextEdit="1"/>
          </p:cNvSpPr>
          <p:nvPr>
            <p:ph type="sldImg"/>
          </p:nvPr>
        </p:nvSpPr>
        <p:spPr bwMode="auto">
          <a:xfrm>
            <a:off x="1243013" y="0"/>
            <a:ext cx="4297362" cy="32226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20" name="Rectangle 3"/>
          <p:cNvSpPr>
            <a:spLocks noGrp="1" noChangeArrowheads="1"/>
          </p:cNvSpPr>
          <p:nvPr>
            <p:ph type="body" idx="1"/>
          </p:nvPr>
        </p:nvSpPr>
        <p:spPr bwMode="auto">
          <a:xfrm>
            <a:off x="447675" y="3449638"/>
            <a:ext cx="6035675" cy="539591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EG" u="none" dirty="0"/>
              <a:t>إليكم شرائح غرفة النقاش الجانبية المخصصة للمفاوضات.</a:t>
            </a:r>
            <a:r>
              <a:rPr lang="en-US" u="none" dirty="0"/>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u="none" dirty="0"/>
          </a:p>
          <a:p>
            <a:pPr marL="0" marR="0" lvl="0" indent="0" algn="r" defTabSz="914400" rtl="1" eaLnBrk="1" fontAlgn="auto" latinLnBrk="0" hangingPunct="1">
              <a:lnSpc>
                <a:spcPct val="100000"/>
              </a:lnSpc>
              <a:spcBef>
                <a:spcPts val="0"/>
              </a:spcBef>
              <a:spcAft>
                <a:spcPts val="0"/>
              </a:spcAft>
              <a:buClrTx/>
              <a:buSzTx/>
              <a:buFontTx/>
              <a:buNone/>
              <a:tabLst/>
              <a:defRPr/>
            </a:pPr>
            <a:r>
              <a:rPr lang="ar-EG" u="sng" dirty="0"/>
              <a:t>ملاحظة:</a:t>
            </a:r>
            <a:r>
              <a:rPr lang="en-US" dirty="0"/>
              <a:t> </a:t>
            </a:r>
            <a:r>
              <a:rPr lang="ar-EG" dirty="0"/>
              <a:t>يستخدم هذا </a:t>
            </a:r>
            <a:r>
              <a:rPr lang="ar-EG" u="none" baseline="0" dirty="0"/>
              <a:t>القالب الخاص بشريحة تقسيم الطلاب إلى مجموعات ثنائية إذا وضع المُحاضر الطلاب في مجموعات تفاوض مسبقًا.</a:t>
            </a:r>
            <a:r>
              <a:rPr lang="en-US" u="none" baseline="0" dirty="0"/>
              <a:t> </a:t>
            </a:r>
            <a:r>
              <a:rPr lang="ar-EG" u="none" baseline="0" dirty="0"/>
              <a:t>تتم إضافة أسماء الطلاب الفردية في الأعمدة ذات الصلة </a:t>
            </a:r>
            <a:r>
              <a:rPr lang="ar-EG" sz="1200" b="0" i="0" u="none" strike="noStrike" dirty="0">
                <a:solidFill>
                  <a:srgbClr val="000000"/>
                </a:solidFill>
                <a:latin typeface="Cambria"/>
              </a:rPr>
              <a:t>.</a:t>
            </a:r>
            <a:r>
              <a:rPr lang="en-US" sz="1200" b="0" i="0" u="none" strike="noStrike" baseline="0" dirty="0">
                <a:solidFill>
                  <a:schemeClr val="tx1"/>
                </a:solidFill>
                <a:latin typeface="+mn-lt"/>
              </a:rPr>
              <a:t> </a:t>
            </a:r>
            <a:r>
              <a:rPr lang="ar-EG" u="none" dirty="0"/>
              <a:t>إذا </a:t>
            </a:r>
            <a:r>
              <a:rPr lang="ar-EG" u="none" baseline="0" dirty="0"/>
              <a:t>تم استخدام </a:t>
            </a:r>
            <a:r>
              <a:rPr lang="ar-EG" u="none" dirty="0"/>
              <a:t>هذه الشريحة،</a:t>
            </a:r>
            <a:r>
              <a:rPr lang="ar-EG" u="none" baseline="0" dirty="0"/>
              <a:t> فيجب أن يتطابق </a:t>
            </a:r>
            <a:r>
              <a:rPr lang="ar-EG" u="none" dirty="0"/>
              <a:t>لون </a:t>
            </a:r>
            <a:r>
              <a:rPr lang="ar-EG" dirty="0"/>
              <a:t>الخلفية الخاصة بكل دور في الشريحة أعلاه </a:t>
            </a:r>
            <a:r>
              <a:rPr lang="ar-EG" baseline="0" dirty="0"/>
              <a:t>مع لون المواد الخاصة بهذا الدور التي تم توزيعها على الطلاب</a:t>
            </a:r>
            <a:r>
              <a:rPr lang="ar-EG" sz="1200" b="0" i="0" u="none" strike="noStrike" dirty="0">
                <a:solidFill>
                  <a:srgbClr val="000000"/>
                </a:solidFill>
                <a:latin typeface="Cambria"/>
              </a:rPr>
              <a:t>، لتجنب الارتباك </a:t>
            </a:r>
            <a:r>
              <a:rPr lang="ar-EG" baseline="0" dirty="0"/>
              <a:t>. يشير العمود "الغرفة الجانبية" إلى "غرفة النقاش الجانبية" ولا ينطبق إلا إذا كان لدى المُحاضر غرف خاصة للطلاب للتفاوض فيها. يشير العمود "المجموعة" إلى رقم مجموعة التفاوض، بمعنى آخر: كل مجموعة من الطلاب. </a:t>
            </a:r>
          </a:p>
          <a:p>
            <a:pPr eaLnBrk="1" hangingPunct="1"/>
            <a:endParaRPr lang="en-US" altLang="en-US" dirty="0">
              <a:latin typeface="Arial" panose="020B0604020202020204" pitchFamily="34" charset="0"/>
            </a:endParaRPr>
          </a:p>
          <a:p>
            <a:pPr marL="0" marR="0" lvl="0" indent="0" algn="r" defTabSz="914400" rtl="1" eaLnBrk="1" fontAlgn="auto" latinLnBrk="0" hangingPunct="1">
              <a:lnSpc>
                <a:spcPct val="100000"/>
              </a:lnSpc>
              <a:spcBef>
                <a:spcPts val="0"/>
              </a:spcBef>
              <a:spcAft>
                <a:spcPts val="0"/>
              </a:spcAft>
              <a:buClrTx/>
              <a:buSzTx/>
              <a:buFontTx/>
              <a:buNone/>
              <a:tabLst/>
              <a:defRPr/>
            </a:pPr>
            <a:r>
              <a:rPr lang="ar-EG" sz="1200" u="sng" baseline="0" dirty="0">
                <a:solidFill>
                  <a:schemeClr val="tx1"/>
                </a:solidFill>
                <a:latin typeface="+mn-lt"/>
                <a:ea typeface="+mn-ea"/>
                <a:cs typeface="+mn-cs"/>
              </a:rPr>
              <a:t>ملاحظة:</a:t>
            </a:r>
            <a:r>
              <a:rPr lang="en-US" sz="1200" baseline="0" dirty="0">
                <a:solidFill>
                  <a:schemeClr val="tx1"/>
                </a:solidFill>
                <a:latin typeface="+mn-lt"/>
                <a:ea typeface="+mn-ea"/>
                <a:cs typeface="+mn-cs"/>
              </a:rPr>
              <a:t> </a:t>
            </a:r>
            <a:r>
              <a:rPr lang="ar-EG" sz="1200" baseline="0" dirty="0">
                <a:solidFill>
                  <a:schemeClr val="tx1"/>
                </a:solidFill>
                <a:latin typeface="+mn-lt"/>
                <a:ea typeface="+mn-ea"/>
                <a:cs typeface="+mn-cs"/>
              </a:rPr>
              <a:t>يجب أن يكون هناك طالب واحد على الأقل في كل دور لهذه المفاوضات.</a:t>
            </a:r>
            <a:r>
              <a:rPr lang="en-US" sz="1200" baseline="0" dirty="0">
                <a:solidFill>
                  <a:schemeClr val="tx1"/>
                </a:solidFill>
                <a:latin typeface="+mn-lt"/>
                <a:ea typeface="+mn-ea"/>
                <a:cs typeface="+mn-cs"/>
              </a:rPr>
              <a:t> </a:t>
            </a:r>
            <a:r>
              <a:rPr lang="ar-EG" sz="1200" baseline="0" dirty="0">
                <a:solidFill>
                  <a:schemeClr val="tx1"/>
                </a:solidFill>
                <a:latin typeface="+mn-lt"/>
                <a:ea typeface="+mn-ea"/>
                <a:cs typeface="+mn-cs"/>
              </a:rPr>
              <a:t>إذا لم يكن من الممكن تقسيم الطلاب إلى مجموعات مكونة من 4 طلاب، فيمكن مضاعفة الأدوار (أي أن يكون لديك أكثر من وكيل أو رئيس تنفيذي أو مدرب).</a:t>
            </a:r>
            <a:r>
              <a:rPr lang="en-US" sz="1200" baseline="0" dirty="0">
                <a:solidFill>
                  <a:schemeClr val="tx1"/>
                </a:solidFill>
                <a:latin typeface="+mn-lt"/>
                <a:ea typeface="+mn-ea"/>
                <a:cs typeface="+mn-cs"/>
              </a:rPr>
              <a:t> </a:t>
            </a:r>
            <a:r>
              <a:rPr lang="ar-EG" sz="1200" baseline="0" dirty="0">
                <a:solidFill>
                  <a:schemeClr val="tx1"/>
                </a:solidFill>
                <a:latin typeface="+mn-lt"/>
                <a:ea typeface="+mn-ea"/>
                <a:cs typeface="+mn-cs"/>
              </a:rPr>
              <a:t>نوصي بعدم مضاعفة دور اللاعب لأنه المنصب الأكثر تأثيرًا فعليًّا.</a:t>
            </a:r>
            <a:r>
              <a:rPr lang="en-US" sz="1200" baseline="0" dirty="0">
                <a:solidFill>
                  <a:schemeClr val="tx1"/>
                </a:solidFill>
                <a:latin typeface="+mn-lt"/>
                <a:ea typeface="+mn-ea"/>
                <a:cs typeface="+mn-cs"/>
              </a:rPr>
              <a:t> </a:t>
            </a:r>
          </a:p>
          <a:p>
            <a:pPr eaLnBrk="1" hangingPunct="1"/>
            <a:endParaRPr lang="en-US" altLang="en-US" dirty="0">
              <a:latin typeface="Arial" panose="020B0604020202020204" pitchFamily="34" charset="0"/>
            </a:endParaRPr>
          </a:p>
        </p:txBody>
      </p:sp>
    </p:spTree>
    <p:extLst>
      <p:ext uri="{BB962C8B-B14F-4D97-AF65-F5344CB8AC3E}">
        <p14:creationId xmlns:p14="http://schemas.microsoft.com/office/powerpoint/2010/main" val="4621010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defRPr/>
            </a:pPr>
            <a:r>
              <a:rPr lang="ar-EG" sz="1200" i="0" u="none" dirty="0"/>
              <a:t>[عاد الطلاب الآن إلى</a:t>
            </a:r>
            <a:r>
              <a:rPr lang="ar-EG" sz="1200" i="0" u="none" baseline="0" dirty="0"/>
              <a:t> الفصل الدراسي].</a:t>
            </a:r>
            <a:r>
              <a:rPr lang="en-US" sz="1200" i="0" u="none" baseline="0" dirty="0"/>
              <a:t> </a:t>
            </a:r>
            <a:r>
              <a:rPr lang="ar-EG" sz="1200" i="0" u="none" dirty="0"/>
              <a:t>مرحبًا بكم من جديد! يُرجى تخصيص 3 دقائق وتشارك مع الشخص الجالس بجانبك،</a:t>
            </a:r>
            <a:r>
              <a:rPr lang="ar-EG" sz="1200" i="0" u="none" baseline="0" dirty="0"/>
              <a:t> الذي </a:t>
            </a:r>
            <a:r>
              <a:rPr lang="ar-EG" sz="1200" i="0" u="none" dirty="0"/>
              <a:t>لا يجب أن يكون بالضرورة عضوًا في </a:t>
            </a:r>
            <a:r>
              <a:rPr lang="ar-EG" sz="1200" i="0" u="none" baseline="0" dirty="0"/>
              <a:t>مجموعة التفاوض الخاصة بك.</a:t>
            </a:r>
            <a:r>
              <a:rPr lang="en-US" sz="1200" i="0" u="none" dirty="0"/>
              <a:t> </a:t>
            </a:r>
            <a:r>
              <a:rPr lang="ar-EG" sz="1200" i="0" u="none" dirty="0"/>
              <a:t>شيء واحد خلال مفاوضاتك داخل فريقك - الوكيل واللاعب والرئيس التنفيذي والمدرب - قمت به بشكل جيد، وشيء واحد في مفاوضاتك داخل فريقك كان بإمكانك القيام به بشكل مختلف.</a:t>
            </a:r>
            <a:r>
              <a:rPr lang="en-US" sz="1200" i="0" u="none" dirty="0"/>
              <a: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en-US" sz="1200" i="0" baseline="0" dirty="0"/>
          </a:p>
        </p:txBody>
      </p:sp>
      <p:sp>
        <p:nvSpPr>
          <p:cNvPr id="358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6B682898-ADB3-435A-B8E0-862943A65B4F}" type="slidenum">
              <a:rPr lang="en-US" altLang="en-US" smtClean="0"/>
              <a:pPr/>
              <a:t>5</a:t>
            </a:fld>
            <a:endParaRPr lang="en-US" altLang="en-US"/>
          </a:p>
        </p:txBody>
      </p:sp>
    </p:spTree>
    <p:extLst>
      <p:ext uri="{BB962C8B-B14F-4D97-AF65-F5344CB8AC3E}">
        <p14:creationId xmlns:p14="http://schemas.microsoft.com/office/powerpoint/2010/main" val="37055159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EG" sz="1200" b="0" i="0" dirty="0"/>
              <a:t>ما المسائل الرئيسية في انتقالات كرة القدم؟</a:t>
            </a:r>
            <a:r>
              <a:rPr lang="en-US" sz="1200" b="0" i="0" dirty="0"/>
              <a:t> </a:t>
            </a:r>
            <a:r>
              <a:rPr lang="ar-EG" sz="1200" b="0" i="0" baseline="0" dirty="0"/>
              <a:t>[يجيب الطلاب].</a:t>
            </a:r>
          </a:p>
        </p:txBody>
      </p:sp>
      <p:sp>
        <p:nvSpPr>
          <p:cNvPr id="4" name="Slide Number Placeholder 3"/>
          <p:cNvSpPr>
            <a:spLocks noGrp="1"/>
          </p:cNvSpPr>
          <p:nvPr>
            <p:ph type="sldNum" sz="quarter" idx="10"/>
          </p:nvPr>
        </p:nvSpPr>
        <p:spPr/>
        <p:txBody>
          <a:bodyPr/>
          <a:lstStyle/>
          <a:p>
            <a:fld id="{7F3D1EF9-5CC1-4238-AAAD-E9DC1B1191CD}" type="slidenum">
              <a:rPr lang="en-SG" smtClean="0"/>
              <a:t>6</a:t>
            </a:fld>
            <a:endParaRPr lang="en-SG"/>
          </a:p>
        </p:txBody>
      </p:sp>
    </p:spTree>
    <p:extLst>
      <p:ext uri="{BB962C8B-B14F-4D97-AF65-F5344CB8AC3E}">
        <p14:creationId xmlns:p14="http://schemas.microsoft.com/office/powerpoint/2010/main" val="28470528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EG" sz="1200" i="0" dirty="0"/>
              <a:t>الراتب الأسبوعي لديفيد </a:t>
            </a:r>
            <a:r>
              <a:rPr lang="ar-EG" sz="1200" i="0" baseline="0" dirty="0"/>
              <a:t>ومركزه </a:t>
            </a:r>
            <a:r>
              <a:rPr lang="ar-EG" sz="1200" i="0" dirty="0"/>
              <a:t>في اللعب </a:t>
            </a:r>
            <a:r>
              <a:rPr lang="ar-EG" sz="1200" i="0" baseline="0" dirty="0"/>
              <a:t>، والمبلغ </a:t>
            </a:r>
            <a:r>
              <a:rPr lang="ar-EG" sz="1200" i="0" dirty="0"/>
              <a:t>الذي سيستثمره النادي في لاعبين جدد، وما إذا كانت صديقة ديفيد، مارينا، ستحصل على وظيفة المصممة في لندن.</a:t>
            </a:r>
            <a:r>
              <a:rPr lang="en-US" sz="1200" i="0" baseline="0" dirty="0"/>
              <a:t> </a:t>
            </a:r>
            <a:r>
              <a:rPr lang="ar-EG" sz="1200" i="0" baseline="0" dirty="0"/>
              <a:t>وهناك مسألة أخرى، </a:t>
            </a:r>
            <a:r>
              <a:rPr lang="ar-EG" sz="1200" i="0" dirty="0"/>
              <a:t>هل سيستمر </a:t>
            </a:r>
            <a:r>
              <a:rPr lang="ar-EG" sz="1200" i="0" dirty="0" err="1"/>
              <a:t>جيريمي</a:t>
            </a:r>
            <a:r>
              <a:rPr lang="ar-EG" sz="1200" i="0" dirty="0"/>
              <a:t> في العمل كوكيل لديفيد في الأساس؟</a:t>
            </a:r>
            <a:r>
              <a:rPr lang="en-US" sz="1200" i="0" dirty="0"/>
              <a:t> </a:t>
            </a:r>
            <a:r>
              <a:rPr lang="ar-EG" sz="1200" i="0" dirty="0"/>
              <a:t>من أقال وكيله؟</a:t>
            </a:r>
            <a:r>
              <a:rPr lang="ar-EG" sz="1200" b="0" i="0" baseline="0" dirty="0"/>
              <a:t>[يرفع الطلاب أيديهم، ويضحك الفصل]. </a:t>
            </a:r>
          </a:p>
          <a:p>
            <a:r>
              <a:rPr lang="en-US" sz="1200" i="0" dirty="0"/>
              <a:t> </a:t>
            </a:r>
          </a:p>
        </p:txBody>
      </p:sp>
      <p:sp>
        <p:nvSpPr>
          <p:cNvPr id="4" name="Slide Number Placeholder 3"/>
          <p:cNvSpPr>
            <a:spLocks noGrp="1"/>
          </p:cNvSpPr>
          <p:nvPr>
            <p:ph type="sldNum" sz="quarter" idx="10"/>
          </p:nvPr>
        </p:nvSpPr>
        <p:spPr/>
        <p:txBody>
          <a:bodyPr/>
          <a:lstStyle/>
          <a:p>
            <a:fld id="{7F3D1EF9-5CC1-4238-AAAD-E9DC1B1191CD}" type="slidenum">
              <a:rPr lang="en-SG" smtClean="0"/>
              <a:t>7</a:t>
            </a:fld>
            <a:endParaRPr lang="en-SG"/>
          </a:p>
        </p:txBody>
      </p:sp>
    </p:spTree>
    <p:extLst>
      <p:ext uri="{BB962C8B-B14F-4D97-AF65-F5344CB8AC3E}">
        <p14:creationId xmlns:p14="http://schemas.microsoft.com/office/powerpoint/2010/main" val="28328855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EG" sz="1200" i="0" dirty="0">
                <a:solidFill>
                  <a:schemeClr val="tx1"/>
                </a:solidFill>
                <a:latin typeface="+mn-lt"/>
                <a:ea typeface="+mn-ea"/>
                <a:cs typeface="+mn-cs"/>
              </a:rPr>
              <a:t>فيما يلي لدينا مكاسب النقاط </a:t>
            </a:r>
            <a:r>
              <a:rPr lang="ar-EG" sz="1200" i="0" baseline="0" dirty="0">
                <a:solidFill>
                  <a:schemeClr val="tx1"/>
                </a:solidFill>
                <a:latin typeface="+mn-lt"/>
                <a:ea typeface="+mn-ea"/>
                <a:cs typeface="+mn-cs"/>
              </a:rPr>
              <a:t>مقابل </a:t>
            </a:r>
            <a:r>
              <a:rPr lang="ar-EG" sz="1200" i="0" dirty="0">
                <a:solidFill>
                  <a:schemeClr val="tx1"/>
                </a:solidFill>
                <a:latin typeface="+mn-lt"/>
                <a:ea typeface="+mn-ea"/>
                <a:cs typeface="+mn-cs"/>
              </a:rPr>
              <a:t>الراتب.</a:t>
            </a:r>
            <a:r>
              <a:rPr lang="en-US" sz="1200" i="0" dirty="0">
                <a:solidFill>
                  <a:schemeClr val="tx1"/>
                </a:solidFill>
                <a:latin typeface="+mn-lt"/>
                <a:ea typeface="+mn-ea"/>
                <a:cs typeface="+mn-cs"/>
              </a:rPr>
              <a:t> </a:t>
            </a:r>
            <a:r>
              <a:rPr lang="ar-EG" sz="1200" i="0" dirty="0">
                <a:solidFill>
                  <a:schemeClr val="tx1"/>
                </a:solidFill>
                <a:latin typeface="+mn-lt"/>
                <a:ea typeface="+mn-ea"/>
                <a:cs typeface="+mn-cs"/>
              </a:rPr>
              <a:t>يريد اللاعب أن يضاهي جرين بارك عرض جارسيا البالغ 250 ألف دولار ولا يهتم كثيرًا بما هو أبعد من ذلك.</a:t>
            </a:r>
            <a:r>
              <a:rPr lang="en-US" sz="1200" i="0" dirty="0">
                <a:solidFill>
                  <a:schemeClr val="tx1"/>
                </a:solidFill>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0" kern="1200" dirty="0">
              <a:solidFill>
                <a:schemeClr val="tx1"/>
              </a:solidFill>
              <a:effectLst/>
              <a:latin typeface="+mn-lt"/>
              <a:ea typeface="+mn-ea"/>
              <a:cs typeface="+mn-cs"/>
            </a:endParaRPr>
          </a:p>
          <a:p>
            <a:pPr marL="0" marR="0" lvl="0" indent="0" algn="r" defTabSz="914400" rtl="1" eaLnBrk="1" fontAlgn="auto" latinLnBrk="0" hangingPunct="1">
              <a:lnSpc>
                <a:spcPct val="100000"/>
              </a:lnSpc>
              <a:spcBef>
                <a:spcPts val="0"/>
              </a:spcBef>
              <a:spcAft>
                <a:spcPts val="0"/>
              </a:spcAft>
              <a:buClrTx/>
              <a:buSzTx/>
              <a:buFontTx/>
              <a:buNone/>
              <a:tabLst/>
              <a:defRPr/>
            </a:pPr>
            <a:r>
              <a:rPr lang="ar-EG" sz="1200" i="0" dirty="0">
                <a:solidFill>
                  <a:schemeClr val="tx1"/>
                </a:solidFill>
                <a:latin typeface="+mn-lt"/>
                <a:ea typeface="+mn-ea"/>
                <a:cs typeface="+mn-cs"/>
              </a:rPr>
              <a:t>ولكن ماذا </a:t>
            </a:r>
            <a:r>
              <a:rPr lang="ar-EG" sz="1200" i="0" baseline="0" dirty="0">
                <a:solidFill>
                  <a:schemeClr val="tx1"/>
                </a:solidFill>
                <a:latin typeface="+mn-lt"/>
                <a:ea typeface="+mn-ea"/>
                <a:cs typeface="+mn-cs"/>
              </a:rPr>
              <a:t>عن </a:t>
            </a:r>
            <a:r>
              <a:rPr lang="ar-EG" sz="1200" i="0" baseline="0" dirty="0" err="1">
                <a:solidFill>
                  <a:schemeClr val="tx1"/>
                </a:solidFill>
                <a:latin typeface="+mn-lt"/>
                <a:ea typeface="+mn-ea"/>
                <a:cs typeface="+mn-cs"/>
              </a:rPr>
              <a:t>جيريمي</a:t>
            </a:r>
            <a:r>
              <a:rPr lang="ar-EG" sz="1200" i="0" baseline="0" dirty="0">
                <a:solidFill>
                  <a:schemeClr val="tx1"/>
                </a:solidFill>
                <a:latin typeface="+mn-lt"/>
                <a:ea typeface="+mn-ea"/>
                <a:cs typeface="+mn-cs"/>
              </a:rPr>
              <a:t>؟ [يجيب الطلاب].</a:t>
            </a:r>
            <a:r>
              <a:rPr lang="ar-EG" sz="1200" i="0" dirty="0">
                <a:solidFill>
                  <a:schemeClr val="tx1"/>
                </a:solidFill>
                <a:latin typeface="+mn-lt"/>
                <a:ea typeface="+mn-ea"/>
                <a:cs typeface="+mn-cs"/>
              </a:rPr>
              <a:t>يرغب الوكيل في حصول ديفيد على راتب مرتفع، </a:t>
            </a:r>
            <a:r>
              <a:rPr lang="ar-EG" sz="1200" i="0" baseline="0" dirty="0">
                <a:solidFill>
                  <a:schemeClr val="tx1"/>
                </a:solidFill>
                <a:latin typeface="+mn-lt"/>
                <a:ea typeface="+mn-ea"/>
                <a:cs typeface="+mn-cs"/>
              </a:rPr>
              <a:t>أكثر مما يريده ديفيد نفسه، </a:t>
            </a:r>
            <a:r>
              <a:rPr lang="ar-EG" sz="1200" i="0" dirty="0">
                <a:solidFill>
                  <a:schemeClr val="tx1"/>
                </a:solidFill>
                <a:latin typeface="+mn-lt"/>
                <a:ea typeface="+mn-ea"/>
                <a:cs typeface="+mn-cs"/>
              </a:rPr>
              <a:t>وبأعلى قدر ممكن، وأن ينال مكافأة إضافية للحصول على </a:t>
            </a:r>
            <a:r>
              <a:rPr lang="ar-EG" sz="1200" i="0" baseline="0" dirty="0">
                <a:solidFill>
                  <a:schemeClr val="tx1"/>
                </a:solidFill>
                <a:latin typeface="+mn-lt"/>
                <a:ea typeface="+mn-ea"/>
                <a:cs typeface="+mn-cs"/>
              </a:rPr>
              <a:t>أفضل راتب في العالم وهو 300 ألف جنيه إسترليني في الأسبوع.</a:t>
            </a:r>
            <a:r>
              <a:rPr lang="en-US" sz="1200" i="0" baseline="0" dirty="0">
                <a:solidFill>
                  <a:schemeClr val="tx1"/>
                </a:solidFill>
                <a:latin typeface="+mn-lt"/>
                <a:ea typeface="+mn-ea"/>
                <a:cs typeface="+mn-cs"/>
              </a:rPr>
              <a:t> </a:t>
            </a:r>
            <a:r>
              <a:rPr lang="ar-EG" sz="1200" i="0" baseline="0" dirty="0">
                <a:solidFill>
                  <a:schemeClr val="tx1"/>
                </a:solidFill>
                <a:latin typeface="+mn-lt"/>
                <a:ea typeface="+mn-ea"/>
                <a:cs typeface="+mn-cs"/>
              </a:rPr>
              <a:t>وعلى الجانب الآخر فيما يتعلق بالأجر، </a:t>
            </a:r>
            <a:r>
              <a:rPr lang="ar-EG" sz="1200" i="0" dirty="0">
                <a:solidFill>
                  <a:schemeClr val="tx1"/>
                </a:solidFill>
                <a:latin typeface="+mn-lt"/>
                <a:ea typeface="+mn-ea"/>
                <a:cs typeface="+mn-cs"/>
              </a:rPr>
              <a:t>يتلقى الوكيل عقوبة ضخمة بالخصم من نقاطه، إذا بقي راتب اللاعب ثابتًا</a:t>
            </a:r>
            <a:r>
              <a:rPr lang="en-US" sz="1200" i="0" baseline="0" dirty="0">
                <a:solidFill>
                  <a:schemeClr val="tx1"/>
                </a:solidFill>
                <a:latin typeface="+mn-lt"/>
                <a:ea typeface="+mn-ea"/>
                <a:cs typeface="+mn-cs"/>
              </a:rPr>
              <a:t> </a:t>
            </a:r>
            <a:r>
              <a:rPr lang="ar-EG" sz="1200" i="0" dirty="0">
                <a:solidFill>
                  <a:schemeClr val="tx1"/>
                </a:solidFill>
                <a:latin typeface="+mn-lt"/>
                <a:ea typeface="+mn-ea"/>
                <a:cs typeface="+mn-cs"/>
              </a:rPr>
              <a:t>عند مستوى أقل بكثير من السوق.</a:t>
            </a:r>
            <a:r>
              <a:rPr lang="en-US" sz="1200" i="0" dirty="0">
                <a:solidFill>
                  <a:schemeClr val="tx1"/>
                </a:solidFill>
                <a:latin typeface="+mn-lt"/>
                <a:ea typeface="+mn-ea"/>
                <a:cs typeface="+mn-cs"/>
              </a:rPr>
              <a:t> </a:t>
            </a:r>
            <a:r>
              <a:rPr lang="ar-EG" sz="1200" i="0" dirty="0">
                <a:solidFill>
                  <a:schemeClr val="tx1"/>
                </a:solidFill>
                <a:latin typeface="+mn-lt"/>
                <a:ea typeface="+mn-ea"/>
                <a:cs typeface="+mn-cs"/>
              </a:rPr>
              <a:t>إذن ما فائدة وكيل المشاهير الذي </a:t>
            </a:r>
            <a:r>
              <a:rPr lang="ar-EG" sz="1200" i="0" baseline="0" dirty="0">
                <a:solidFill>
                  <a:schemeClr val="tx1"/>
                </a:solidFill>
                <a:latin typeface="+mn-lt"/>
                <a:ea typeface="+mn-ea"/>
                <a:cs typeface="+mn-cs"/>
              </a:rPr>
              <a:t>لا يتمكن من مجرد إقناع الفريق بتقديم عرض مماثل لعرض خارجي؟</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0" kern="1200" dirty="0">
              <a:solidFill>
                <a:schemeClr val="tx1"/>
              </a:solidFill>
              <a:effectLst/>
              <a:latin typeface="+mn-lt"/>
              <a:ea typeface="+mn-ea"/>
              <a:cs typeface="+mn-cs"/>
            </a:endParaRPr>
          </a:p>
          <a:p>
            <a:pPr marL="0" marR="0" lvl="0" indent="0" algn="r" defTabSz="914400" rtl="1" eaLnBrk="1" fontAlgn="auto" latinLnBrk="0" hangingPunct="1">
              <a:lnSpc>
                <a:spcPct val="100000"/>
              </a:lnSpc>
              <a:spcBef>
                <a:spcPts val="0"/>
              </a:spcBef>
              <a:spcAft>
                <a:spcPts val="0"/>
              </a:spcAft>
              <a:buClrTx/>
              <a:buSzTx/>
              <a:buFontTx/>
              <a:buNone/>
              <a:tabLst/>
              <a:defRPr/>
            </a:pPr>
            <a:r>
              <a:rPr lang="ar-EG" sz="1200" i="0" dirty="0">
                <a:solidFill>
                  <a:schemeClr val="tx1"/>
                </a:solidFill>
                <a:latin typeface="+mn-lt"/>
                <a:ea typeface="+mn-ea"/>
                <a:cs typeface="+mn-cs"/>
              </a:rPr>
              <a:t>وكما هو متوقع، وبصفتها </a:t>
            </a:r>
            <a:r>
              <a:rPr lang="ar-EG" sz="1200" i="0" baseline="0" dirty="0">
                <a:solidFill>
                  <a:schemeClr val="tx1"/>
                </a:solidFill>
                <a:latin typeface="+mn-lt"/>
                <a:ea typeface="+mn-ea"/>
                <a:cs typeface="+mn-cs"/>
              </a:rPr>
              <a:t>سيدة أعمال، </a:t>
            </a:r>
            <a:r>
              <a:rPr lang="ar-EG" sz="1200" i="0" dirty="0">
                <a:solidFill>
                  <a:schemeClr val="tx1"/>
                </a:solidFill>
                <a:latin typeface="+mn-lt"/>
                <a:ea typeface="+mn-ea"/>
                <a:cs typeface="+mn-cs"/>
              </a:rPr>
              <a:t>فإن الرئيسة التنفيذية تريد أن تدفع للاعب أقل مبلغ ممكن.</a:t>
            </a:r>
            <a:r>
              <a:rPr lang="en-US" sz="1200" i="0" dirty="0">
                <a:solidFill>
                  <a:schemeClr val="tx1"/>
                </a:solidFill>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0" kern="1200" dirty="0">
              <a:solidFill>
                <a:schemeClr val="tx1"/>
              </a:solidFill>
              <a:effectLst/>
              <a:latin typeface="+mn-lt"/>
              <a:ea typeface="+mn-ea"/>
              <a:cs typeface="+mn-cs"/>
            </a:endParaRPr>
          </a:p>
          <a:p>
            <a:pPr marL="0" marR="0" lvl="0" indent="0" algn="r" defTabSz="914400" rtl="1" eaLnBrk="1" fontAlgn="auto" latinLnBrk="0" hangingPunct="1">
              <a:lnSpc>
                <a:spcPct val="100000"/>
              </a:lnSpc>
              <a:spcBef>
                <a:spcPts val="0"/>
              </a:spcBef>
              <a:spcAft>
                <a:spcPts val="0"/>
              </a:spcAft>
              <a:buClrTx/>
              <a:buSzTx/>
              <a:buFontTx/>
              <a:buNone/>
              <a:tabLst/>
              <a:defRPr/>
            </a:pPr>
            <a:r>
              <a:rPr lang="ar-EG" sz="1200" i="0" dirty="0">
                <a:solidFill>
                  <a:schemeClr val="tx1"/>
                </a:solidFill>
                <a:latin typeface="+mn-lt"/>
                <a:ea typeface="+mn-ea"/>
                <a:cs typeface="+mn-cs"/>
              </a:rPr>
              <a:t>أما المدرب، فيريد أن يحصل ديفيد على راتب في مكان ما</a:t>
            </a:r>
            <a:r>
              <a:rPr lang="en-US" sz="1200" i="0" baseline="0" dirty="0">
                <a:solidFill>
                  <a:schemeClr val="tx1"/>
                </a:solidFill>
                <a:latin typeface="+mn-lt"/>
                <a:ea typeface="+mn-ea"/>
                <a:cs typeface="+mn-cs"/>
              </a:rPr>
              <a:t> </a:t>
            </a:r>
            <a:r>
              <a:rPr lang="ar-EG" sz="1200" i="0" dirty="0">
                <a:solidFill>
                  <a:schemeClr val="tx1"/>
                </a:solidFill>
                <a:latin typeface="+mn-lt"/>
                <a:ea typeface="+mn-ea"/>
                <a:cs typeface="+mn-cs"/>
              </a:rPr>
              <a:t>في الوسط، لتجنب المشاكل السياسية والتحفيزية.</a:t>
            </a:r>
            <a:r>
              <a:rPr lang="en-US" sz="1200" i="0" dirty="0">
                <a:solidFill>
                  <a:schemeClr val="tx1"/>
                </a:solidFill>
                <a:latin typeface="+mn-lt"/>
                <a:ea typeface="+mn-ea"/>
                <a:cs typeface="+mn-cs"/>
              </a:rPr>
              <a:t> </a:t>
            </a:r>
            <a:r>
              <a:rPr lang="ar-EG" sz="1200" i="0" dirty="0">
                <a:solidFill>
                  <a:schemeClr val="tx1"/>
                </a:solidFill>
                <a:latin typeface="+mn-lt"/>
                <a:ea typeface="+mn-ea"/>
                <a:cs typeface="+mn-cs"/>
              </a:rPr>
              <a:t>إذن ماذا يمكن أن يحدث عندما يتقاضى أحد أعضاء الفريق أجرًا أعلى من الآخرين؟</a:t>
            </a:r>
            <a:r>
              <a:rPr lang="ar-EG" sz="1200" i="0" baseline="0" dirty="0">
                <a:solidFill>
                  <a:schemeClr val="tx1"/>
                </a:solidFill>
                <a:latin typeface="+mn-lt"/>
                <a:ea typeface="+mn-ea"/>
                <a:cs typeface="+mn-cs"/>
              </a:rPr>
              <a:t> [يجيب الطلاب].يريد المدرب تجنب الصراع في الفريق.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0" kern="1200" baseline="0" dirty="0">
              <a:solidFill>
                <a:schemeClr val="tx1"/>
              </a:solidFill>
              <a:effectLst/>
              <a:latin typeface="+mn-lt"/>
              <a:ea typeface="+mn-ea"/>
              <a:cs typeface="+mn-cs"/>
            </a:endParaRPr>
          </a:p>
          <a:p>
            <a:pPr marL="0" marR="0" lvl="0" indent="0" algn="r" defTabSz="914400" rtl="1" eaLnBrk="1" fontAlgn="auto" latinLnBrk="0" hangingPunct="1">
              <a:lnSpc>
                <a:spcPct val="100000"/>
              </a:lnSpc>
              <a:spcBef>
                <a:spcPts val="0"/>
              </a:spcBef>
              <a:spcAft>
                <a:spcPts val="0"/>
              </a:spcAft>
              <a:buClrTx/>
              <a:buSzTx/>
              <a:buFontTx/>
              <a:buNone/>
              <a:tabLst/>
              <a:defRPr/>
            </a:pPr>
            <a:r>
              <a:rPr lang="ar-EG" sz="1200" i="0" baseline="0" dirty="0">
                <a:solidFill>
                  <a:schemeClr val="tx1"/>
                </a:solidFill>
                <a:latin typeface="+mn-lt"/>
                <a:ea typeface="+mn-ea"/>
                <a:cs typeface="+mn-cs"/>
              </a:rPr>
              <a:t>ما قيمة الرواتب التي توصلتم إليها في النهاية؟</a:t>
            </a:r>
            <a:r>
              <a:rPr lang="en-US" sz="1200" i="0" baseline="0" dirty="0">
                <a:solidFill>
                  <a:schemeClr val="tx1"/>
                </a:solidFill>
                <a:latin typeface="+mn-lt"/>
                <a:ea typeface="+mn-ea"/>
                <a:cs typeface="+mn-cs"/>
              </a:rPr>
              <a:t> </a:t>
            </a:r>
            <a:r>
              <a:rPr lang="ar-EG" sz="1200" i="0" baseline="0" dirty="0">
                <a:solidFill>
                  <a:schemeClr val="tx1"/>
                </a:solidFill>
                <a:latin typeface="+mn-lt"/>
                <a:ea typeface="+mn-ea"/>
                <a:cs typeface="+mn-cs"/>
              </a:rPr>
              <a:t>[يشارك الطلاب تجاربهم].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0" kern="1200" dirty="0">
              <a:solidFill>
                <a:schemeClr val="tx1"/>
              </a:solidFill>
              <a:effectLst/>
              <a:latin typeface="+mn-lt"/>
              <a:ea typeface="+mn-ea"/>
              <a:cs typeface="+mn-cs"/>
            </a:endParaRPr>
          </a:p>
          <a:p>
            <a:endParaRPr lang="en-SG" i="0" dirty="0"/>
          </a:p>
        </p:txBody>
      </p:sp>
      <p:sp>
        <p:nvSpPr>
          <p:cNvPr id="4" name="Slide Number Placeholder 3"/>
          <p:cNvSpPr>
            <a:spLocks noGrp="1"/>
          </p:cNvSpPr>
          <p:nvPr>
            <p:ph type="sldNum" sz="quarter" idx="10"/>
          </p:nvPr>
        </p:nvSpPr>
        <p:spPr/>
        <p:txBody>
          <a:bodyPr/>
          <a:lstStyle/>
          <a:p>
            <a:fld id="{7F3D1EF9-5CC1-4238-AAAD-E9DC1B1191CD}" type="slidenum">
              <a:rPr lang="en-SG" smtClean="0"/>
              <a:t>8</a:t>
            </a:fld>
            <a:endParaRPr lang="en-SG"/>
          </a:p>
        </p:txBody>
      </p:sp>
    </p:spTree>
    <p:extLst>
      <p:ext uri="{BB962C8B-B14F-4D97-AF65-F5344CB8AC3E}">
        <p14:creationId xmlns:p14="http://schemas.microsoft.com/office/powerpoint/2010/main" val="414572226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EG" sz="1200" i="0" dirty="0">
                <a:solidFill>
                  <a:schemeClr val="tx1"/>
                </a:solidFill>
                <a:latin typeface="+mn-lt"/>
                <a:ea typeface="+mn-ea"/>
                <a:cs typeface="+mn-cs"/>
              </a:rPr>
              <a:t>إليكم نقاط المكافأة التي يحصل عليها اللاعب في </a:t>
            </a:r>
            <a:r>
              <a:rPr lang="ar-EG" sz="1200" i="0" baseline="0" dirty="0">
                <a:solidFill>
                  <a:schemeClr val="tx1"/>
                </a:solidFill>
                <a:latin typeface="+mn-lt"/>
                <a:ea typeface="+mn-ea"/>
                <a:cs typeface="+mn-cs"/>
              </a:rPr>
              <a:t>مركز اللعب.</a:t>
            </a:r>
            <a:r>
              <a:rPr lang="en-US" sz="1200" i="0" baseline="0" dirty="0">
                <a:solidFill>
                  <a:schemeClr val="tx1"/>
                </a:solidFill>
                <a:latin typeface="+mn-lt"/>
                <a:ea typeface="+mn-ea"/>
                <a:cs typeface="+mn-cs"/>
              </a:rPr>
              <a:t> </a:t>
            </a:r>
            <a:r>
              <a:rPr lang="ar-EG" sz="1200" i="0" baseline="0" dirty="0">
                <a:solidFill>
                  <a:schemeClr val="tx1"/>
                </a:solidFill>
                <a:latin typeface="+mn-lt"/>
                <a:ea typeface="+mn-ea"/>
                <a:cs typeface="+mn-cs"/>
              </a:rPr>
              <a:t>ديفيد لاعب وسط ويريد أن يظل لاعب وسط، لكن الرئيس التنفيذي ووكيله الخاص </a:t>
            </a:r>
            <a:r>
              <a:rPr lang="ar-EG" sz="1200" i="0" dirty="0">
                <a:solidFill>
                  <a:schemeClr val="tx1"/>
                </a:solidFill>
                <a:latin typeface="+mn-lt"/>
                <a:ea typeface="+mn-ea"/>
                <a:cs typeface="+mn-cs"/>
              </a:rPr>
              <a:t>يريدان منه أن يلعب كمهاجم قدر الإمكان لزيادة قيمته التسويقية.</a:t>
            </a:r>
            <a:r>
              <a:rPr lang="en-US" sz="1200" i="0" dirty="0">
                <a:solidFill>
                  <a:schemeClr val="tx1"/>
                </a:solidFill>
                <a:latin typeface="+mn-lt"/>
                <a:ea typeface="+mn-ea"/>
                <a:cs typeface="+mn-cs"/>
              </a:rPr>
              <a:t> </a:t>
            </a:r>
            <a:r>
              <a:rPr lang="ar-EG" sz="1200" i="0" dirty="0">
                <a:solidFill>
                  <a:schemeClr val="tx1"/>
                </a:solidFill>
                <a:latin typeface="+mn-lt"/>
                <a:ea typeface="+mn-ea"/>
                <a:cs typeface="+mn-cs"/>
              </a:rPr>
              <a:t>أي </a:t>
            </a:r>
            <a:r>
              <a:rPr lang="ar-EG" sz="1200" i="0" baseline="0" dirty="0">
                <a:solidFill>
                  <a:schemeClr val="tx1"/>
                </a:solidFill>
                <a:latin typeface="+mn-lt"/>
                <a:ea typeface="+mn-ea"/>
                <a:cs typeface="+mn-cs"/>
              </a:rPr>
              <a:t>اللاعبين تحولوا إلى مهاجمين؟[يشارك الطلاب تجاربهم].  المدرب منفتح على فكرة لعب ديفيد بدوام جزئي كمهاجم، ولكن ما من أحد آخر يفضل هذا الخيار.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0" kern="1200" dirty="0">
              <a:solidFill>
                <a:schemeClr val="tx1"/>
              </a:solidFill>
              <a:effectLst/>
              <a:latin typeface="+mn-lt"/>
              <a:ea typeface="+mn-ea"/>
              <a:cs typeface="+mn-cs"/>
            </a:endParaRPr>
          </a:p>
          <a:p>
            <a:endParaRPr lang="en-SG" i="0" dirty="0"/>
          </a:p>
        </p:txBody>
      </p:sp>
      <p:sp>
        <p:nvSpPr>
          <p:cNvPr id="4" name="Slide Number Placeholder 3"/>
          <p:cNvSpPr>
            <a:spLocks noGrp="1"/>
          </p:cNvSpPr>
          <p:nvPr>
            <p:ph type="sldNum" sz="quarter" idx="10"/>
          </p:nvPr>
        </p:nvSpPr>
        <p:spPr/>
        <p:txBody>
          <a:bodyPr/>
          <a:lstStyle/>
          <a:p>
            <a:fld id="{7F3D1EF9-5CC1-4238-AAAD-E9DC1B1191CD}" type="slidenum">
              <a:rPr lang="en-SG" smtClean="0"/>
              <a:t>9</a:t>
            </a:fld>
            <a:endParaRPr lang="en-SG"/>
          </a:p>
        </p:txBody>
      </p:sp>
    </p:spTree>
    <p:extLst>
      <p:ext uri="{BB962C8B-B14F-4D97-AF65-F5344CB8AC3E}">
        <p14:creationId xmlns:p14="http://schemas.microsoft.com/office/powerpoint/2010/main" val="42762867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SG"/>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SG"/>
          </a:p>
        </p:txBody>
      </p:sp>
      <p:sp>
        <p:nvSpPr>
          <p:cNvPr id="4" name="Date Placeholder 3"/>
          <p:cNvSpPr>
            <a:spLocks noGrp="1"/>
          </p:cNvSpPr>
          <p:nvPr>
            <p:ph type="dt" sz="half" idx="10"/>
          </p:nvPr>
        </p:nvSpPr>
        <p:spPr/>
        <p:txBody>
          <a:bodyPr/>
          <a:lstStyle/>
          <a:p>
            <a:fld id="{2238949D-A23C-4DF8-9125-9EFA9125B4A1}" type="datetimeFigureOut">
              <a:rPr lang="en-SG" smtClean="0"/>
              <a:t>22/11/2024</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2C5BF412-85F0-4EE5-B3DD-DDC94FFA9B06}" type="slidenum">
              <a:rPr lang="en-SG" smtClean="0"/>
              <a:t>‹#›</a:t>
            </a:fld>
            <a:endParaRPr lang="en-SG"/>
          </a:p>
        </p:txBody>
      </p:sp>
    </p:spTree>
    <p:extLst>
      <p:ext uri="{BB962C8B-B14F-4D97-AF65-F5344CB8AC3E}">
        <p14:creationId xmlns:p14="http://schemas.microsoft.com/office/powerpoint/2010/main" val="32817677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SG"/>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Date Placeholder 3"/>
          <p:cNvSpPr>
            <a:spLocks noGrp="1"/>
          </p:cNvSpPr>
          <p:nvPr>
            <p:ph type="dt" sz="half" idx="10"/>
          </p:nvPr>
        </p:nvSpPr>
        <p:spPr/>
        <p:txBody>
          <a:bodyPr/>
          <a:lstStyle/>
          <a:p>
            <a:fld id="{2238949D-A23C-4DF8-9125-9EFA9125B4A1}" type="datetimeFigureOut">
              <a:rPr lang="en-SG" smtClean="0"/>
              <a:t>22/11/2024</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2C5BF412-85F0-4EE5-B3DD-DDC94FFA9B06}" type="slidenum">
              <a:rPr lang="en-SG" smtClean="0"/>
              <a:t>‹#›</a:t>
            </a:fld>
            <a:endParaRPr lang="en-SG"/>
          </a:p>
        </p:txBody>
      </p:sp>
    </p:spTree>
    <p:extLst>
      <p:ext uri="{BB962C8B-B14F-4D97-AF65-F5344CB8AC3E}">
        <p14:creationId xmlns:p14="http://schemas.microsoft.com/office/powerpoint/2010/main" val="37740061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SG"/>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Date Placeholder 3"/>
          <p:cNvSpPr>
            <a:spLocks noGrp="1"/>
          </p:cNvSpPr>
          <p:nvPr>
            <p:ph type="dt" sz="half" idx="10"/>
          </p:nvPr>
        </p:nvSpPr>
        <p:spPr/>
        <p:txBody>
          <a:bodyPr/>
          <a:lstStyle/>
          <a:p>
            <a:fld id="{2238949D-A23C-4DF8-9125-9EFA9125B4A1}" type="datetimeFigureOut">
              <a:rPr lang="en-SG" smtClean="0"/>
              <a:t>22/11/2024</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2C5BF412-85F0-4EE5-B3DD-DDC94FFA9B06}" type="slidenum">
              <a:rPr lang="en-SG" smtClean="0"/>
              <a:t>‹#›</a:t>
            </a:fld>
            <a:endParaRPr lang="en-SG"/>
          </a:p>
        </p:txBody>
      </p:sp>
    </p:spTree>
    <p:extLst>
      <p:ext uri="{BB962C8B-B14F-4D97-AF65-F5344CB8AC3E}">
        <p14:creationId xmlns:p14="http://schemas.microsoft.com/office/powerpoint/2010/main" val="29550622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838200" y="228600"/>
            <a:ext cx="7194550" cy="990600"/>
          </a:xfrm>
          <a:prstGeom prst="rect">
            <a:avLst/>
          </a:prstGeom>
        </p:spPr>
        <p:txBody>
          <a:bodyPr/>
          <a:lstStyle/>
          <a:p>
            <a:r>
              <a:rPr lang="en-US"/>
              <a:t>Click to edit Master title style</a:t>
            </a:r>
          </a:p>
        </p:txBody>
      </p:sp>
      <p:sp>
        <p:nvSpPr>
          <p:cNvPr id="3" name="Table Placeholder 2"/>
          <p:cNvSpPr>
            <a:spLocks noGrp="1"/>
          </p:cNvSpPr>
          <p:nvPr>
            <p:ph type="tbl" idx="1"/>
          </p:nvPr>
        </p:nvSpPr>
        <p:spPr>
          <a:xfrm>
            <a:off x="914400" y="1752600"/>
            <a:ext cx="8229600" cy="4648200"/>
          </a:xfrm>
          <a:prstGeom prst="rect">
            <a:avLst/>
          </a:prstGeom>
        </p:spPr>
        <p:txBody>
          <a:bodyPr/>
          <a:lstStyle/>
          <a:p>
            <a:pPr lvl="0"/>
            <a:endParaRPr lang="en-US" noProof="0"/>
          </a:p>
        </p:txBody>
      </p:sp>
    </p:spTree>
    <p:extLst>
      <p:ext uri="{BB962C8B-B14F-4D97-AF65-F5344CB8AC3E}">
        <p14:creationId xmlns:p14="http://schemas.microsoft.com/office/powerpoint/2010/main" val="28113511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4" name="Title Placeholder 4">
            <a:extLst>
              <a:ext uri="{FF2B5EF4-FFF2-40B4-BE49-F238E27FC236}">
                <a16:creationId xmlns:a16="http://schemas.microsoft.com/office/drawing/2014/main" id="{C2A2F298-39D2-753E-8FFC-B46E3365CED3}"/>
              </a:ext>
            </a:extLst>
          </p:cNvPr>
          <p:cNvSpPr>
            <a:spLocks noGrp="1"/>
          </p:cNvSpPr>
          <p:nvPr>
            <p:ph type="title"/>
          </p:nvPr>
        </p:nvSpPr>
        <p:spPr>
          <a:xfrm>
            <a:off x="262294" y="2516451"/>
            <a:ext cx="7886700" cy="1325563"/>
          </a:xfrm>
          <a:prstGeom prst="rect">
            <a:avLst/>
          </a:prstGeom>
        </p:spPr>
        <p:txBody>
          <a:bodyPr vert="horz" lIns="91440" tIns="45720" rIns="91440" bIns="45720" rtlCol="0" anchor="ctr">
            <a:normAutofit/>
          </a:bodyPr>
          <a:lstStyle/>
          <a:p>
            <a:r>
              <a:rPr lang="en-US" dirty="0"/>
              <a:t>Click to edit Master title style</a:t>
            </a:r>
            <a:endParaRPr lang="fr-FR" dirty="0"/>
          </a:p>
        </p:txBody>
      </p:sp>
    </p:spTree>
    <p:extLst>
      <p:ext uri="{BB962C8B-B14F-4D97-AF65-F5344CB8AC3E}">
        <p14:creationId xmlns:p14="http://schemas.microsoft.com/office/powerpoint/2010/main" val="3981868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SG"/>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Date Placeholder 3"/>
          <p:cNvSpPr>
            <a:spLocks noGrp="1"/>
          </p:cNvSpPr>
          <p:nvPr>
            <p:ph type="dt" sz="half" idx="10"/>
          </p:nvPr>
        </p:nvSpPr>
        <p:spPr/>
        <p:txBody>
          <a:bodyPr/>
          <a:lstStyle/>
          <a:p>
            <a:fld id="{2238949D-A23C-4DF8-9125-9EFA9125B4A1}" type="datetimeFigureOut">
              <a:rPr lang="en-SG" smtClean="0"/>
              <a:t>22/11/2024</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2C5BF412-85F0-4EE5-B3DD-DDC94FFA9B06}" type="slidenum">
              <a:rPr lang="en-SG" smtClean="0"/>
              <a:t>‹#›</a:t>
            </a:fld>
            <a:endParaRPr lang="en-SG"/>
          </a:p>
        </p:txBody>
      </p:sp>
    </p:spTree>
    <p:extLst>
      <p:ext uri="{BB962C8B-B14F-4D97-AF65-F5344CB8AC3E}">
        <p14:creationId xmlns:p14="http://schemas.microsoft.com/office/powerpoint/2010/main" val="2372218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a:t>Click to edit Master title style</a:t>
            </a:r>
            <a:endParaRPr lang="en-SG"/>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238949D-A23C-4DF8-9125-9EFA9125B4A1}" type="datetimeFigureOut">
              <a:rPr lang="en-SG" smtClean="0"/>
              <a:t>22/11/2024</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2C5BF412-85F0-4EE5-B3DD-DDC94FFA9B06}" type="slidenum">
              <a:rPr lang="en-SG" smtClean="0"/>
              <a:t>‹#›</a:t>
            </a:fld>
            <a:endParaRPr lang="en-SG"/>
          </a:p>
        </p:txBody>
      </p:sp>
    </p:spTree>
    <p:extLst>
      <p:ext uri="{BB962C8B-B14F-4D97-AF65-F5344CB8AC3E}">
        <p14:creationId xmlns:p14="http://schemas.microsoft.com/office/powerpoint/2010/main" val="42329232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SG"/>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5" name="Date Placeholder 4"/>
          <p:cNvSpPr>
            <a:spLocks noGrp="1"/>
          </p:cNvSpPr>
          <p:nvPr>
            <p:ph type="dt" sz="half" idx="10"/>
          </p:nvPr>
        </p:nvSpPr>
        <p:spPr/>
        <p:txBody>
          <a:bodyPr/>
          <a:lstStyle/>
          <a:p>
            <a:fld id="{2238949D-A23C-4DF8-9125-9EFA9125B4A1}" type="datetimeFigureOut">
              <a:rPr lang="en-SG" smtClean="0"/>
              <a:t>22/11/2024</a:t>
            </a:fld>
            <a:endParaRPr lang="en-SG"/>
          </a:p>
        </p:txBody>
      </p:sp>
      <p:sp>
        <p:nvSpPr>
          <p:cNvPr id="6" name="Footer Placeholder 5"/>
          <p:cNvSpPr>
            <a:spLocks noGrp="1"/>
          </p:cNvSpPr>
          <p:nvPr>
            <p:ph type="ftr" sz="quarter" idx="11"/>
          </p:nvPr>
        </p:nvSpPr>
        <p:spPr/>
        <p:txBody>
          <a:bodyPr/>
          <a:lstStyle/>
          <a:p>
            <a:endParaRPr lang="en-SG"/>
          </a:p>
        </p:txBody>
      </p:sp>
      <p:sp>
        <p:nvSpPr>
          <p:cNvPr id="7" name="Slide Number Placeholder 6"/>
          <p:cNvSpPr>
            <a:spLocks noGrp="1"/>
          </p:cNvSpPr>
          <p:nvPr>
            <p:ph type="sldNum" sz="quarter" idx="12"/>
          </p:nvPr>
        </p:nvSpPr>
        <p:spPr/>
        <p:txBody>
          <a:bodyPr/>
          <a:lstStyle/>
          <a:p>
            <a:fld id="{2C5BF412-85F0-4EE5-B3DD-DDC94FFA9B06}" type="slidenum">
              <a:rPr lang="en-SG" smtClean="0"/>
              <a:t>‹#›</a:t>
            </a:fld>
            <a:endParaRPr lang="en-SG"/>
          </a:p>
        </p:txBody>
      </p:sp>
    </p:spTree>
    <p:extLst>
      <p:ext uri="{BB962C8B-B14F-4D97-AF65-F5344CB8AC3E}">
        <p14:creationId xmlns:p14="http://schemas.microsoft.com/office/powerpoint/2010/main" val="32183818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SG"/>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7" name="Date Placeholder 6"/>
          <p:cNvSpPr>
            <a:spLocks noGrp="1"/>
          </p:cNvSpPr>
          <p:nvPr>
            <p:ph type="dt" sz="half" idx="10"/>
          </p:nvPr>
        </p:nvSpPr>
        <p:spPr/>
        <p:txBody>
          <a:bodyPr/>
          <a:lstStyle/>
          <a:p>
            <a:fld id="{2238949D-A23C-4DF8-9125-9EFA9125B4A1}" type="datetimeFigureOut">
              <a:rPr lang="en-SG" smtClean="0"/>
              <a:t>22/11/2024</a:t>
            </a:fld>
            <a:endParaRPr lang="en-SG"/>
          </a:p>
        </p:txBody>
      </p:sp>
      <p:sp>
        <p:nvSpPr>
          <p:cNvPr id="8" name="Footer Placeholder 7"/>
          <p:cNvSpPr>
            <a:spLocks noGrp="1"/>
          </p:cNvSpPr>
          <p:nvPr>
            <p:ph type="ftr" sz="quarter" idx="11"/>
          </p:nvPr>
        </p:nvSpPr>
        <p:spPr/>
        <p:txBody>
          <a:bodyPr/>
          <a:lstStyle/>
          <a:p>
            <a:endParaRPr lang="en-SG"/>
          </a:p>
        </p:txBody>
      </p:sp>
      <p:sp>
        <p:nvSpPr>
          <p:cNvPr id="9" name="Slide Number Placeholder 8"/>
          <p:cNvSpPr>
            <a:spLocks noGrp="1"/>
          </p:cNvSpPr>
          <p:nvPr>
            <p:ph type="sldNum" sz="quarter" idx="12"/>
          </p:nvPr>
        </p:nvSpPr>
        <p:spPr/>
        <p:txBody>
          <a:bodyPr/>
          <a:lstStyle/>
          <a:p>
            <a:fld id="{2C5BF412-85F0-4EE5-B3DD-DDC94FFA9B06}" type="slidenum">
              <a:rPr lang="en-SG" smtClean="0"/>
              <a:t>‹#›</a:t>
            </a:fld>
            <a:endParaRPr lang="en-SG"/>
          </a:p>
        </p:txBody>
      </p:sp>
    </p:spTree>
    <p:extLst>
      <p:ext uri="{BB962C8B-B14F-4D97-AF65-F5344CB8AC3E}">
        <p14:creationId xmlns:p14="http://schemas.microsoft.com/office/powerpoint/2010/main" val="28181479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SG"/>
          </a:p>
        </p:txBody>
      </p:sp>
      <p:sp>
        <p:nvSpPr>
          <p:cNvPr id="3" name="Date Placeholder 2"/>
          <p:cNvSpPr>
            <a:spLocks noGrp="1"/>
          </p:cNvSpPr>
          <p:nvPr>
            <p:ph type="dt" sz="half" idx="10"/>
          </p:nvPr>
        </p:nvSpPr>
        <p:spPr/>
        <p:txBody>
          <a:bodyPr/>
          <a:lstStyle/>
          <a:p>
            <a:fld id="{2238949D-A23C-4DF8-9125-9EFA9125B4A1}" type="datetimeFigureOut">
              <a:rPr lang="en-SG" smtClean="0"/>
              <a:t>22/11/2024</a:t>
            </a:fld>
            <a:endParaRPr lang="en-SG"/>
          </a:p>
        </p:txBody>
      </p:sp>
      <p:sp>
        <p:nvSpPr>
          <p:cNvPr id="4" name="Footer Placeholder 3"/>
          <p:cNvSpPr>
            <a:spLocks noGrp="1"/>
          </p:cNvSpPr>
          <p:nvPr>
            <p:ph type="ftr" sz="quarter" idx="11"/>
          </p:nvPr>
        </p:nvSpPr>
        <p:spPr/>
        <p:txBody>
          <a:bodyPr/>
          <a:lstStyle/>
          <a:p>
            <a:endParaRPr lang="en-SG"/>
          </a:p>
        </p:txBody>
      </p:sp>
      <p:sp>
        <p:nvSpPr>
          <p:cNvPr id="5" name="Slide Number Placeholder 4"/>
          <p:cNvSpPr>
            <a:spLocks noGrp="1"/>
          </p:cNvSpPr>
          <p:nvPr>
            <p:ph type="sldNum" sz="quarter" idx="12"/>
          </p:nvPr>
        </p:nvSpPr>
        <p:spPr/>
        <p:txBody>
          <a:bodyPr/>
          <a:lstStyle/>
          <a:p>
            <a:fld id="{2C5BF412-85F0-4EE5-B3DD-DDC94FFA9B06}" type="slidenum">
              <a:rPr lang="en-SG" smtClean="0"/>
              <a:t>‹#›</a:t>
            </a:fld>
            <a:endParaRPr lang="en-SG"/>
          </a:p>
        </p:txBody>
      </p:sp>
    </p:spTree>
    <p:extLst>
      <p:ext uri="{BB962C8B-B14F-4D97-AF65-F5344CB8AC3E}">
        <p14:creationId xmlns:p14="http://schemas.microsoft.com/office/powerpoint/2010/main" val="4415808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238949D-A23C-4DF8-9125-9EFA9125B4A1}" type="datetimeFigureOut">
              <a:rPr lang="en-SG" smtClean="0"/>
              <a:t>22/11/2024</a:t>
            </a:fld>
            <a:endParaRPr lang="en-SG"/>
          </a:p>
        </p:txBody>
      </p:sp>
      <p:sp>
        <p:nvSpPr>
          <p:cNvPr id="3" name="Footer Placeholder 2"/>
          <p:cNvSpPr>
            <a:spLocks noGrp="1"/>
          </p:cNvSpPr>
          <p:nvPr>
            <p:ph type="ftr" sz="quarter" idx="11"/>
          </p:nvPr>
        </p:nvSpPr>
        <p:spPr/>
        <p:txBody>
          <a:bodyPr/>
          <a:lstStyle/>
          <a:p>
            <a:endParaRPr lang="en-SG"/>
          </a:p>
        </p:txBody>
      </p:sp>
      <p:sp>
        <p:nvSpPr>
          <p:cNvPr id="4" name="Slide Number Placeholder 3"/>
          <p:cNvSpPr>
            <a:spLocks noGrp="1"/>
          </p:cNvSpPr>
          <p:nvPr>
            <p:ph type="sldNum" sz="quarter" idx="12"/>
          </p:nvPr>
        </p:nvSpPr>
        <p:spPr/>
        <p:txBody>
          <a:bodyPr/>
          <a:lstStyle/>
          <a:p>
            <a:fld id="{2C5BF412-85F0-4EE5-B3DD-DDC94FFA9B06}" type="slidenum">
              <a:rPr lang="en-SG" smtClean="0"/>
              <a:t>‹#›</a:t>
            </a:fld>
            <a:endParaRPr lang="en-SG"/>
          </a:p>
        </p:txBody>
      </p:sp>
    </p:spTree>
    <p:extLst>
      <p:ext uri="{BB962C8B-B14F-4D97-AF65-F5344CB8AC3E}">
        <p14:creationId xmlns:p14="http://schemas.microsoft.com/office/powerpoint/2010/main" val="41311447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a:t>Click to edit Master title style</a:t>
            </a:r>
            <a:endParaRPr lang="en-SG"/>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238949D-A23C-4DF8-9125-9EFA9125B4A1}" type="datetimeFigureOut">
              <a:rPr lang="en-SG" smtClean="0"/>
              <a:t>22/11/2024</a:t>
            </a:fld>
            <a:endParaRPr lang="en-SG"/>
          </a:p>
        </p:txBody>
      </p:sp>
      <p:sp>
        <p:nvSpPr>
          <p:cNvPr id="6" name="Footer Placeholder 5"/>
          <p:cNvSpPr>
            <a:spLocks noGrp="1"/>
          </p:cNvSpPr>
          <p:nvPr>
            <p:ph type="ftr" sz="quarter" idx="11"/>
          </p:nvPr>
        </p:nvSpPr>
        <p:spPr/>
        <p:txBody>
          <a:bodyPr/>
          <a:lstStyle/>
          <a:p>
            <a:endParaRPr lang="en-SG"/>
          </a:p>
        </p:txBody>
      </p:sp>
      <p:sp>
        <p:nvSpPr>
          <p:cNvPr id="7" name="Slide Number Placeholder 6"/>
          <p:cNvSpPr>
            <a:spLocks noGrp="1"/>
          </p:cNvSpPr>
          <p:nvPr>
            <p:ph type="sldNum" sz="quarter" idx="12"/>
          </p:nvPr>
        </p:nvSpPr>
        <p:spPr/>
        <p:txBody>
          <a:bodyPr/>
          <a:lstStyle/>
          <a:p>
            <a:fld id="{2C5BF412-85F0-4EE5-B3DD-DDC94FFA9B06}" type="slidenum">
              <a:rPr lang="en-SG" smtClean="0"/>
              <a:t>‹#›</a:t>
            </a:fld>
            <a:endParaRPr lang="en-SG"/>
          </a:p>
        </p:txBody>
      </p:sp>
    </p:spTree>
    <p:extLst>
      <p:ext uri="{BB962C8B-B14F-4D97-AF65-F5344CB8AC3E}">
        <p14:creationId xmlns:p14="http://schemas.microsoft.com/office/powerpoint/2010/main" val="3229730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a:t>Click to edit Master title style</a:t>
            </a:r>
            <a:endParaRPr lang="en-SG"/>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SG"/>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238949D-A23C-4DF8-9125-9EFA9125B4A1}" type="datetimeFigureOut">
              <a:rPr lang="en-SG" smtClean="0"/>
              <a:t>22/11/2024</a:t>
            </a:fld>
            <a:endParaRPr lang="en-SG"/>
          </a:p>
        </p:txBody>
      </p:sp>
      <p:sp>
        <p:nvSpPr>
          <p:cNvPr id="6" name="Footer Placeholder 5"/>
          <p:cNvSpPr>
            <a:spLocks noGrp="1"/>
          </p:cNvSpPr>
          <p:nvPr>
            <p:ph type="ftr" sz="quarter" idx="11"/>
          </p:nvPr>
        </p:nvSpPr>
        <p:spPr/>
        <p:txBody>
          <a:bodyPr/>
          <a:lstStyle/>
          <a:p>
            <a:endParaRPr lang="en-SG"/>
          </a:p>
        </p:txBody>
      </p:sp>
      <p:sp>
        <p:nvSpPr>
          <p:cNvPr id="7" name="Slide Number Placeholder 6"/>
          <p:cNvSpPr>
            <a:spLocks noGrp="1"/>
          </p:cNvSpPr>
          <p:nvPr>
            <p:ph type="sldNum" sz="quarter" idx="12"/>
          </p:nvPr>
        </p:nvSpPr>
        <p:spPr/>
        <p:txBody>
          <a:bodyPr/>
          <a:lstStyle/>
          <a:p>
            <a:fld id="{2C5BF412-85F0-4EE5-B3DD-DDC94FFA9B06}" type="slidenum">
              <a:rPr lang="en-SG" smtClean="0"/>
              <a:t>‹#›</a:t>
            </a:fld>
            <a:endParaRPr lang="en-SG"/>
          </a:p>
        </p:txBody>
      </p:sp>
    </p:spTree>
    <p:extLst>
      <p:ext uri="{BB962C8B-B14F-4D97-AF65-F5344CB8AC3E}">
        <p14:creationId xmlns:p14="http://schemas.microsoft.com/office/powerpoint/2010/main" val="9045779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2.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SG"/>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238949D-A23C-4DF8-9125-9EFA9125B4A1}" type="datetimeFigureOut">
              <a:rPr lang="en-SG" smtClean="0"/>
              <a:t>22/11/2024</a:t>
            </a:fld>
            <a:endParaRPr lang="en-SG"/>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SG"/>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C5BF412-85F0-4EE5-B3DD-DDC94FFA9B06}" type="slidenum">
              <a:rPr lang="en-SG" smtClean="0"/>
              <a:t>‹#›</a:t>
            </a:fld>
            <a:endParaRPr lang="en-SG"/>
          </a:p>
        </p:txBody>
      </p:sp>
    </p:spTree>
    <p:extLst>
      <p:ext uri="{BB962C8B-B14F-4D97-AF65-F5344CB8AC3E}">
        <p14:creationId xmlns:p14="http://schemas.microsoft.com/office/powerpoint/2010/main" val="41269105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Zone de texte 5">
            <a:extLst>
              <a:ext uri="{FF2B5EF4-FFF2-40B4-BE49-F238E27FC236}">
                <a16:creationId xmlns:a16="http://schemas.microsoft.com/office/drawing/2014/main" id="{CEE01135-CA2C-3E73-E6B2-DE4C1B8B786B}"/>
              </a:ext>
            </a:extLst>
          </p:cNvPr>
          <p:cNvSpPr txBox="1"/>
          <p:nvPr userDrawn="1"/>
        </p:nvSpPr>
        <p:spPr>
          <a:xfrm>
            <a:off x="7254000" y="1618875"/>
            <a:ext cx="1890000" cy="360000"/>
          </a:xfrm>
          <a:prstGeom prst="rect">
            <a:avLst/>
          </a:prstGeom>
          <a:solidFill>
            <a:srgbClr val="1F7DBC"/>
          </a:solidFill>
          <a:ln w="6350">
            <a:noFill/>
          </a:ln>
        </p:spPr>
        <p:txBody>
          <a:bodyPr rot="0" spcFirstLastPara="0" vert="horz" wrap="square" lIns="68580" tIns="34290" rIns="68580" bIns="34290" numCol="1" spcCol="0" rtlCol="0" fromWordArt="0" anchor="ctr" anchorCtr="0" forceAA="0" compatLnSpc="1">
            <a:prstTxWarp prst="textNoShape">
              <a:avLst/>
            </a:prstTxWarp>
            <a:noAutofit/>
          </a:bodyPr>
          <a:lstStyle/>
          <a:p>
            <a:r>
              <a:rPr lang="fr-FR" sz="1350" b="1" dirty="0">
                <a:solidFill>
                  <a:srgbClr val="FFFFFF"/>
                </a:solidFill>
                <a:effectLst/>
                <a:latin typeface="Arial" panose="020B0604020202020204" pitchFamily="34" charset="0"/>
                <a:ea typeface="Roboto Medium" panose="02000000000000000000" pitchFamily="2" charset="0"/>
                <a:cs typeface="Arial" panose="020B0604020202020204" pitchFamily="34" charset="0"/>
              </a:rPr>
              <a:t>Slides</a:t>
            </a:r>
            <a:endParaRPr lang="fr-FR" sz="1350" b="1" dirty="0">
              <a:effectLst/>
              <a:latin typeface="Arial" panose="020B0604020202020204" pitchFamily="34" charset="0"/>
              <a:ea typeface="Roboto Medium" panose="02000000000000000000" pitchFamily="2" charset="0"/>
              <a:cs typeface="Arial" panose="020B0604020202020204" pitchFamily="34" charset="0"/>
            </a:endParaRPr>
          </a:p>
        </p:txBody>
      </p:sp>
      <p:sp>
        <p:nvSpPr>
          <p:cNvPr id="5" name="Title Placeholder 4">
            <a:extLst>
              <a:ext uri="{FF2B5EF4-FFF2-40B4-BE49-F238E27FC236}">
                <a16:creationId xmlns:a16="http://schemas.microsoft.com/office/drawing/2014/main" id="{02BE9ADE-48F4-87E1-87C4-37F2B59229D0}"/>
              </a:ext>
            </a:extLst>
          </p:cNvPr>
          <p:cNvSpPr>
            <a:spLocks noGrp="1"/>
          </p:cNvSpPr>
          <p:nvPr>
            <p:ph type="title"/>
          </p:nvPr>
        </p:nvSpPr>
        <p:spPr>
          <a:xfrm>
            <a:off x="262294" y="2516451"/>
            <a:ext cx="7886700" cy="1325563"/>
          </a:xfrm>
          <a:prstGeom prst="rect">
            <a:avLst/>
          </a:prstGeom>
        </p:spPr>
        <p:txBody>
          <a:bodyPr vert="horz" lIns="91440" tIns="45720" rIns="91440" bIns="45720" rtlCol="0" anchor="ctr">
            <a:normAutofit/>
          </a:bodyPr>
          <a:lstStyle/>
          <a:p>
            <a:r>
              <a:rPr lang="en-US" dirty="0"/>
              <a:t>Click to edit Master title style</a:t>
            </a:r>
            <a:endParaRPr lang="fr-FR" dirty="0"/>
          </a:p>
        </p:txBody>
      </p:sp>
      <p:pic>
        <p:nvPicPr>
          <p:cNvPr id="2" name="Picture 1" descr="A black background with green text&#10;&#10;Description automatically generated">
            <a:extLst>
              <a:ext uri="{FF2B5EF4-FFF2-40B4-BE49-F238E27FC236}">
                <a16:creationId xmlns:a16="http://schemas.microsoft.com/office/drawing/2014/main" id="{EB1AC81B-FB90-19B9-E762-95098AA2565B}"/>
              </a:ext>
            </a:extLst>
          </p:cNvPr>
          <p:cNvPicPr>
            <a:picLocks noChangeAspect="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457200" y="457200"/>
            <a:ext cx="3525520" cy="827405"/>
          </a:xfrm>
          <a:prstGeom prst="rect">
            <a:avLst/>
          </a:prstGeom>
          <a:noFill/>
          <a:ln>
            <a:noFill/>
          </a:ln>
        </p:spPr>
      </p:pic>
    </p:spTree>
    <p:extLst>
      <p:ext uri="{BB962C8B-B14F-4D97-AF65-F5344CB8AC3E}">
        <p14:creationId xmlns:p14="http://schemas.microsoft.com/office/powerpoint/2010/main" val="2806068248"/>
      </p:ext>
    </p:extLst>
  </p:cSld>
  <p:clrMap bg1="lt1" tx1="dk1" bg2="lt2" tx2="dk2" accent1="accent1" accent2="accent2" accent3="accent3" accent4="accent4" accent5="accent5" accent6="accent6" hlink="hlink" folHlink="folHlink"/>
  <p:sldLayoutIdLst>
    <p:sldLayoutId id="2147483662" r:id="rId1"/>
  </p:sldLayoutIdLst>
  <p:txStyles>
    <p:titleStyle>
      <a:lvl1pPr algn="r" defTabSz="914400" rtl="1" eaLnBrk="1" latinLnBrk="0" hangingPunct="1">
        <a:lnSpc>
          <a:spcPct val="90000"/>
        </a:lnSpc>
        <a:spcBef>
          <a:spcPct val="0"/>
        </a:spcBef>
        <a:buNone/>
        <a:defRPr sz="2400" b="1" kern="1200">
          <a:solidFill>
            <a:srgbClr val="00684B"/>
          </a:solidFill>
          <a:latin typeface="Roboto Slab" pitchFamily="2" charset="0"/>
          <a:ea typeface="Roboto Slab" pitchFamily="2" charset="0"/>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publishing.insead.edu/" TargetMode="External"/><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ubtitle 2">
            <a:extLst>
              <a:ext uri="{FF2B5EF4-FFF2-40B4-BE49-F238E27FC236}">
                <a16:creationId xmlns:a16="http://schemas.microsoft.com/office/drawing/2014/main" id="{A91B3043-78BA-5414-CFC1-EA8E3DBC9B0D}"/>
              </a:ext>
            </a:extLst>
          </p:cNvPr>
          <p:cNvSpPr txBox="1">
            <a:spLocks/>
          </p:cNvSpPr>
          <p:nvPr/>
        </p:nvSpPr>
        <p:spPr>
          <a:xfrm>
            <a:off x="334090" y="3029818"/>
            <a:ext cx="8315057" cy="362819"/>
          </a:xfrm>
          <a:prstGeom prst="rect">
            <a:avLst/>
          </a:prstGeom>
        </p:spPr>
        <p:txBody>
          <a:bodyPr vert="horz" lIns="0" tIns="0" rIns="0" bIns="0" rtlCol="0" anchor="t" anchorCtr="0">
            <a:noAutofit/>
          </a:bodyPr>
          <a:lstStyle>
            <a:lvl1pPr marL="0" indent="0" algn="r" defTabSz="914400" rtl="1" eaLnBrk="1" latinLnBrk="0" hangingPunct="1">
              <a:lnSpc>
                <a:spcPct val="90000"/>
              </a:lnSpc>
              <a:spcBef>
                <a:spcPts val="1000"/>
              </a:spcBef>
              <a:buFont typeface="Arial" panose="020B0604020202020204" pitchFamily="34" charset="0"/>
              <a:buNone/>
              <a:defRPr sz="2000" kern="1200">
                <a:solidFill>
                  <a:srgbClr val="00684B"/>
                </a:solidFill>
                <a:latin typeface="+mn-lt"/>
                <a:ea typeface="+mn-ea"/>
                <a:cs typeface="+mn-cs"/>
              </a:defRPr>
            </a:lvl1pPr>
            <a:lvl2pPr marL="457200" indent="0" algn="ctr" defTabSz="914400" rtl="1"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1"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1"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1"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1"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1"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1"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1"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fr-FR" sz="2100" b="1" i="0" u="none" strike="noStrike" kern="1200" cap="none" spc="0" normalizeH="0" baseline="0" noProof="0" dirty="0">
              <a:ln>
                <a:noFill/>
              </a:ln>
              <a:solidFill>
                <a:srgbClr val="00684B"/>
              </a:solidFill>
              <a:effectLst/>
              <a:uLnTx/>
              <a:uFillTx/>
              <a:latin typeface="Roboto Slab" pitchFamily="2" charset="0"/>
              <a:ea typeface="Roboto Slab" pitchFamily="2" charset="0"/>
              <a:cs typeface="+mn-cs"/>
            </a:endParaRPr>
          </a:p>
        </p:txBody>
      </p:sp>
      <p:sp>
        <p:nvSpPr>
          <p:cNvPr id="4" name="Text Placeholder 3">
            <a:extLst>
              <a:ext uri="{FF2B5EF4-FFF2-40B4-BE49-F238E27FC236}">
                <a16:creationId xmlns:a16="http://schemas.microsoft.com/office/drawing/2014/main" id="{804FABF2-BFBF-3295-22DB-AD158BFF06A4}"/>
              </a:ext>
            </a:extLst>
          </p:cNvPr>
          <p:cNvSpPr txBox="1">
            <a:spLocks/>
          </p:cNvSpPr>
          <p:nvPr/>
        </p:nvSpPr>
        <p:spPr>
          <a:xfrm>
            <a:off x="358295" y="4576707"/>
            <a:ext cx="8177899" cy="1065007"/>
          </a:xfrm>
          <a:prstGeom prst="rect">
            <a:avLst/>
          </a:prstGeom>
        </p:spPr>
        <p:txBody>
          <a:bodyPr/>
          <a:lst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300"/>
              </a:spcBef>
              <a:spcAft>
                <a:spcPts val="450"/>
              </a:spcAft>
              <a:buClrTx/>
              <a:buSzTx/>
              <a:buFont typeface="Arial" panose="020B0604020202020204" pitchFamily="34" charset="0"/>
              <a:buNone/>
              <a:tabLst/>
              <a:defRPr/>
            </a:pPr>
            <a:endParaRPr kumimoji="0" lang="en-US" sz="75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endParaRPr>
          </a:p>
        </p:txBody>
      </p:sp>
      <p:sp>
        <p:nvSpPr>
          <p:cNvPr id="5" name="Title Placeholder 4">
            <a:extLst>
              <a:ext uri="{FF2B5EF4-FFF2-40B4-BE49-F238E27FC236}">
                <a16:creationId xmlns:a16="http://schemas.microsoft.com/office/drawing/2014/main" id="{95B59985-71BB-39B0-A25D-A79F4455D554}"/>
              </a:ext>
            </a:extLst>
          </p:cNvPr>
          <p:cNvSpPr>
            <a:spLocks noGrp="1"/>
          </p:cNvSpPr>
          <p:nvPr>
            <p:ph type="title"/>
          </p:nvPr>
        </p:nvSpPr>
        <p:spPr>
          <a:xfrm>
            <a:off x="261938" y="2744391"/>
            <a:ext cx="7886700" cy="994172"/>
          </a:xfrm>
          <a:prstGeom prst="rect">
            <a:avLst/>
          </a:prstGeom>
        </p:spPr>
        <p:txBody>
          <a:bodyPr vert="horz" lIns="68580" tIns="34290" rIns="68580" bIns="34290" rtlCol="0" anchor="ctr">
            <a:normAutofit/>
          </a:bodyPr>
          <a:lstStyle/>
          <a:p>
            <a:r>
              <a:rPr lang="ar-EG"/>
              <a:t>انتقالات كرة القدم</a:t>
            </a:r>
          </a:p>
        </p:txBody>
      </p:sp>
      <p:sp>
        <p:nvSpPr>
          <p:cNvPr id="7" name="Text Placeholder 3">
            <a:extLst>
              <a:ext uri="{FF2B5EF4-FFF2-40B4-BE49-F238E27FC236}">
                <a16:creationId xmlns:a16="http://schemas.microsoft.com/office/drawing/2014/main" id="{A8F4ADC1-E06A-AFED-D132-7A0D134CB25A}"/>
              </a:ext>
            </a:extLst>
          </p:cNvPr>
          <p:cNvSpPr txBox="1">
            <a:spLocks/>
          </p:cNvSpPr>
          <p:nvPr/>
        </p:nvSpPr>
        <p:spPr>
          <a:xfrm>
            <a:off x="261938" y="4576706"/>
            <a:ext cx="8177899" cy="1516590"/>
          </a:xfrm>
          <a:prstGeom prst="rect">
            <a:avLst/>
          </a:prstGeom>
        </p:spPr>
        <p:txBody>
          <a:bodyPr/>
          <a:lst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r" defTabSz="914400" rtl="1" eaLnBrk="1" fontAlgn="auto" latinLnBrk="0" hangingPunct="1">
              <a:lnSpc>
                <a:spcPct val="100000"/>
              </a:lnSpc>
              <a:spcBef>
                <a:spcPts val="300"/>
              </a:spcBef>
              <a:spcAft>
                <a:spcPts val="450"/>
              </a:spcAft>
              <a:buClrTx/>
              <a:buSzTx/>
              <a:buFont typeface="Arial" panose="020B0604020202020204" pitchFamily="34" charset="0"/>
              <a:buNone/>
              <a:tabLst/>
              <a:defRPr/>
            </a:pPr>
            <a:r>
              <a:rPr kumimoji="0" lang="fr-FR" sz="750" b="0" i="0" u="none" strike="noStrike" cap="none" normalizeH="0" baseline="0" noProof="0" dirty="0">
                <a:ln>
                  <a:noFill/>
                </a:ln>
                <a:solidFill>
                  <a:prstClr val="black"/>
                </a:solidFill>
                <a:uLnTx/>
                <a:uFillTx/>
                <a:latin typeface="Roboto" panose="02000000000000000000" pitchFamily="2" charset="0"/>
                <a:ea typeface="Roboto" panose="02000000000000000000" pitchFamily="2" charset="0"/>
                <a:cs typeface="+mn-cs"/>
              </a:rPr>
              <a:t>6919-11/2024</a:t>
            </a:r>
          </a:p>
          <a:p>
            <a:pPr marL="0" marR="0" lvl="0" indent="0" algn="r" defTabSz="914400" rtl="1" eaLnBrk="1" fontAlgn="auto" latinLnBrk="0" hangingPunct="1">
              <a:lnSpc>
                <a:spcPct val="100000"/>
              </a:lnSpc>
              <a:spcBef>
                <a:spcPts val="300"/>
              </a:spcBef>
              <a:spcAft>
                <a:spcPts val="450"/>
              </a:spcAft>
              <a:buClrTx/>
              <a:buSzTx/>
              <a:buFont typeface="Arial" panose="020B0604020202020204" pitchFamily="34" charset="0"/>
              <a:buNone/>
              <a:tabLst/>
              <a:defRPr/>
            </a:pPr>
            <a:r>
              <a:rPr lang="ar-EG" sz="750" dirty="0">
                <a:solidFill>
                  <a:prstClr val="black"/>
                </a:solidFill>
                <a:latin typeface="Roboto" panose="02000000000000000000" pitchFamily="2" charset="0"/>
                <a:ea typeface="Roboto" panose="02000000000000000000" pitchFamily="2" charset="0"/>
              </a:rPr>
              <a:t>هذه الشريحة من إعداد </a:t>
            </a:r>
            <a:r>
              <a:rPr lang="ar-EG" sz="750" dirty="0" err="1">
                <a:solidFill>
                  <a:prstClr val="black"/>
                </a:solidFill>
                <a:latin typeface="Roboto" panose="02000000000000000000" pitchFamily="2" charset="0"/>
                <a:ea typeface="Roboto" panose="02000000000000000000" pitchFamily="2" charset="0"/>
              </a:rPr>
              <a:t>أديتيا</a:t>
            </a:r>
            <a:r>
              <a:rPr lang="ar-EG" sz="750" dirty="0">
                <a:solidFill>
                  <a:prstClr val="black"/>
                </a:solidFill>
                <a:latin typeface="Roboto" panose="02000000000000000000" pitchFamily="2" charset="0"/>
                <a:ea typeface="Roboto" panose="02000000000000000000" pitchFamily="2" charset="0"/>
              </a:rPr>
              <a:t> </a:t>
            </a:r>
            <a:r>
              <a:rPr lang="ar-EG" sz="750" dirty="0" err="1">
                <a:solidFill>
                  <a:prstClr val="black"/>
                </a:solidFill>
                <a:latin typeface="Roboto" panose="02000000000000000000" pitchFamily="2" charset="0"/>
                <a:ea typeface="Roboto" panose="02000000000000000000" pitchFamily="2" charset="0"/>
              </a:rPr>
              <a:t>براساد</a:t>
            </a:r>
            <a:r>
              <a:rPr lang="ar-EG" sz="750" dirty="0">
                <a:solidFill>
                  <a:prstClr val="black"/>
                </a:solidFill>
                <a:latin typeface="Roboto" panose="02000000000000000000" pitchFamily="2" charset="0"/>
                <a:ea typeface="Roboto" panose="02000000000000000000" pitchFamily="2" charset="0"/>
              </a:rPr>
              <a:t>، وآنا سار، ومانويل </a:t>
            </a:r>
            <a:r>
              <a:rPr lang="ar-EG" sz="750" dirty="0" err="1">
                <a:solidFill>
                  <a:prstClr val="black"/>
                </a:solidFill>
                <a:latin typeface="Roboto" panose="02000000000000000000" pitchFamily="2" charset="0"/>
                <a:ea typeface="Roboto" panose="02000000000000000000" pitchFamily="2" charset="0"/>
              </a:rPr>
              <a:t>جانيش</a:t>
            </a:r>
            <a:r>
              <a:rPr lang="ar-EG" sz="750" dirty="0">
                <a:solidFill>
                  <a:prstClr val="black"/>
                </a:solidFill>
                <a:latin typeface="Roboto" panose="02000000000000000000" pitchFamily="2" charset="0"/>
                <a:ea typeface="Roboto" panose="02000000000000000000" pitchFamily="2" charset="0"/>
              </a:rPr>
              <a:t>، </a:t>
            </a:r>
            <a:r>
              <a:rPr lang="ar-EG" sz="750" dirty="0" err="1">
                <a:solidFill>
                  <a:prstClr val="black"/>
                </a:solidFill>
                <a:latin typeface="Roboto" panose="02000000000000000000" pitchFamily="2" charset="0"/>
                <a:ea typeface="Roboto" panose="02000000000000000000" pitchFamily="2" charset="0"/>
              </a:rPr>
              <a:t>وجيريمي</a:t>
            </a:r>
            <a:r>
              <a:rPr lang="ar-EG" sz="750" dirty="0">
                <a:solidFill>
                  <a:prstClr val="black"/>
                </a:solidFill>
                <a:latin typeface="Roboto" panose="02000000000000000000" pitchFamily="2" charset="0"/>
                <a:ea typeface="Roboto" panose="02000000000000000000" pitchFamily="2" charset="0"/>
              </a:rPr>
              <a:t> </a:t>
            </a:r>
            <a:r>
              <a:rPr lang="ar-EG" sz="750" dirty="0" err="1">
                <a:solidFill>
                  <a:prstClr val="black"/>
                </a:solidFill>
                <a:latin typeface="Roboto" panose="02000000000000000000" pitchFamily="2" charset="0"/>
                <a:ea typeface="Roboto" panose="02000000000000000000" pitchFamily="2" charset="0"/>
              </a:rPr>
              <a:t>ليوبولد</a:t>
            </a:r>
            <a:r>
              <a:rPr lang="ar-EG" sz="750" dirty="0">
                <a:solidFill>
                  <a:prstClr val="black"/>
                </a:solidFill>
                <a:latin typeface="Roboto" panose="02000000000000000000" pitchFamily="2" charset="0"/>
                <a:ea typeface="Roboto" panose="02000000000000000000" pitchFamily="2" charset="0"/>
              </a:rPr>
              <a:t> </a:t>
            </a:r>
            <a:r>
              <a:rPr lang="ar-EG" sz="750" dirty="0" err="1">
                <a:solidFill>
                  <a:prstClr val="black"/>
                </a:solidFill>
                <a:latin typeface="Roboto" panose="02000000000000000000" pitchFamily="2" charset="0"/>
                <a:ea typeface="Roboto" panose="02000000000000000000" pitchFamily="2" charset="0"/>
              </a:rPr>
              <a:t>ميتزجر</a:t>
            </a:r>
            <a:r>
              <a:rPr lang="ar-EG" sz="750" dirty="0">
                <a:solidFill>
                  <a:prstClr val="black"/>
                </a:solidFill>
                <a:latin typeface="Roboto" panose="02000000000000000000" pitchFamily="2" charset="0"/>
                <a:ea typeface="Roboto" panose="02000000000000000000" pitchFamily="2" charset="0"/>
              </a:rPr>
              <a:t>، </a:t>
            </a:r>
            <a:r>
              <a:rPr lang="ar-EG" sz="750" dirty="0" err="1">
                <a:solidFill>
                  <a:prstClr val="black"/>
                </a:solidFill>
                <a:latin typeface="Roboto" panose="02000000000000000000" pitchFamily="2" charset="0"/>
                <a:ea typeface="Roboto" panose="02000000000000000000" pitchFamily="2" charset="0"/>
              </a:rPr>
              <a:t>وييرلان</a:t>
            </a:r>
            <a:r>
              <a:rPr lang="ar-EG" sz="750" dirty="0">
                <a:solidFill>
                  <a:prstClr val="black"/>
                </a:solidFill>
                <a:latin typeface="Roboto" panose="02000000000000000000" pitchFamily="2" charset="0"/>
                <a:ea typeface="Roboto" panose="02000000000000000000" pitchFamily="2" charset="0"/>
              </a:rPr>
              <a:t> </a:t>
            </a:r>
            <a:r>
              <a:rPr lang="ar-EG" sz="750" dirty="0" err="1">
                <a:solidFill>
                  <a:prstClr val="black"/>
                </a:solidFill>
                <a:latin typeface="Roboto" panose="02000000000000000000" pitchFamily="2" charset="0"/>
                <a:ea typeface="Roboto" panose="02000000000000000000" pitchFamily="2" charset="0"/>
              </a:rPr>
              <a:t>مينافار</a:t>
            </a:r>
            <a:r>
              <a:rPr lang="ar-EG" sz="750" dirty="0">
                <a:solidFill>
                  <a:prstClr val="black"/>
                </a:solidFill>
                <a:latin typeface="Roboto" panose="02000000000000000000" pitchFamily="2" charset="0"/>
                <a:ea typeface="Roboto" panose="02000000000000000000" pitchFamily="2" charset="0"/>
              </a:rPr>
              <a:t>، خريجي ماجستير إدارة الأعمال في </a:t>
            </a:r>
            <a:r>
              <a:rPr lang="en-US" sz="750" dirty="0">
                <a:solidFill>
                  <a:prstClr val="black"/>
                </a:solidFill>
                <a:latin typeface="Roboto" panose="02000000000000000000" pitchFamily="2" charset="0"/>
                <a:ea typeface="Roboto" panose="02000000000000000000" pitchFamily="2" charset="0"/>
              </a:rPr>
              <a:t>INSEAD</a:t>
            </a:r>
            <a:r>
              <a:rPr lang="ar-EG" sz="750" dirty="0">
                <a:solidFill>
                  <a:prstClr val="black"/>
                </a:solidFill>
                <a:latin typeface="Roboto" panose="02000000000000000000" pitchFamily="2" charset="0"/>
                <a:ea typeface="Roboto" panose="02000000000000000000" pitchFamily="2" charset="0"/>
              </a:rPr>
              <a:t>، </a:t>
            </a:r>
            <a:r>
              <a:rPr lang="ar-EG" sz="750" dirty="0" err="1">
                <a:solidFill>
                  <a:prstClr val="black"/>
                </a:solidFill>
                <a:latin typeface="Roboto" panose="02000000000000000000" pitchFamily="2" charset="0"/>
                <a:ea typeface="Roboto" panose="02000000000000000000" pitchFamily="2" charset="0"/>
              </a:rPr>
              <a:t>ووارن</a:t>
            </a:r>
            <a:r>
              <a:rPr lang="ar-EG" sz="750" dirty="0">
                <a:solidFill>
                  <a:prstClr val="black"/>
                </a:solidFill>
                <a:latin typeface="Roboto" panose="02000000000000000000" pitchFamily="2" charset="0"/>
                <a:ea typeface="Roboto" panose="02000000000000000000" pitchFamily="2" charset="0"/>
              </a:rPr>
              <a:t> </a:t>
            </a:r>
            <a:r>
              <a:rPr lang="ar-EG" sz="750" dirty="0" err="1">
                <a:solidFill>
                  <a:prstClr val="black"/>
                </a:solidFill>
                <a:latin typeface="Roboto" panose="02000000000000000000" pitchFamily="2" charset="0"/>
                <a:ea typeface="Roboto" panose="02000000000000000000" pitchFamily="2" charset="0"/>
              </a:rPr>
              <a:t>تيرني</a:t>
            </a:r>
            <a:r>
              <a:rPr lang="ar-EG" sz="750" dirty="0">
                <a:solidFill>
                  <a:prstClr val="black"/>
                </a:solidFill>
                <a:latin typeface="Roboto" panose="02000000000000000000" pitchFamily="2" charset="0"/>
                <a:ea typeface="Roboto" panose="02000000000000000000" pitchFamily="2" charset="0"/>
              </a:rPr>
              <a:t>، باحث ما بعد الدكتوراه في </a:t>
            </a:r>
            <a:r>
              <a:rPr lang="en-US" sz="750" dirty="0">
                <a:solidFill>
                  <a:prstClr val="black"/>
                </a:solidFill>
                <a:latin typeface="Roboto" panose="02000000000000000000" pitchFamily="2" charset="0"/>
                <a:ea typeface="Roboto" panose="02000000000000000000" pitchFamily="2" charset="0"/>
              </a:rPr>
              <a:t>INSEAD</a:t>
            </a:r>
            <a:r>
              <a:rPr lang="ar-EG" sz="750" dirty="0">
                <a:solidFill>
                  <a:prstClr val="black"/>
                </a:solidFill>
                <a:latin typeface="Roboto" panose="02000000000000000000" pitchFamily="2" charset="0"/>
                <a:ea typeface="Roboto" panose="02000000000000000000" pitchFamily="2" charset="0"/>
              </a:rPr>
              <a:t>، تحت إشراف مارتن </a:t>
            </a:r>
            <a:r>
              <a:rPr lang="ar-EG" sz="750" dirty="0" err="1">
                <a:solidFill>
                  <a:prstClr val="black"/>
                </a:solidFill>
                <a:latin typeface="Roboto" panose="02000000000000000000" pitchFamily="2" charset="0"/>
                <a:ea typeface="Roboto" panose="02000000000000000000" pitchFamily="2" charset="0"/>
              </a:rPr>
              <a:t>شوينسبيرج</a:t>
            </a:r>
            <a:r>
              <a:rPr lang="ar-EG" sz="750" dirty="0">
                <a:solidFill>
                  <a:prstClr val="black"/>
                </a:solidFill>
                <a:latin typeface="Roboto" panose="02000000000000000000" pitchFamily="2" charset="0"/>
                <a:ea typeface="Roboto" panose="02000000000000000000" pitchFamily="2" charset="0"/>
              </a:rPr>
              <a:t>، أستاذ مشارك في السلوك التنظيمي في </a:t>
            </a:r>
            <a:r>
              <a:rPr lang="en-US" sz="750" dirty="0">
                <a:solidFill>
                  <a:prstClr val="black"/>
                </a:solidFill>
                <a:latin typeface="Roboto" panose="02000000000000000000" pitchFamily="2" charset="0"/>
                <a:ea typeface="Roboto" panose="02000000000000000000" pitchFamily="2" charset="0"/>
              </a:rPr>
              <a:t>ESMT</a:t>
            </a:r>
            <a:r>
              <a:rPr lang="ar-EG" sz="750" dirty="0">
                <a:solidFill>
                  <a:prstClr val="black"/>
                </a:solidFill>
                <a:latin typeface="Roboto" panose="02000000000000000000" pitchFamily="2" charset="0"/>
                <a:ea typeface="Roboto" panose="02000000000000000000" pitchFamily="2" charset="0"/>
              </a:rPr>
              <a:t> برلين، </a:t>
            </a:r>
            <a:r>
              <a:rPr lang="ar-EG" sz="750" dirty="0" err="1">
                <a:solidFill>
                  <a:prstClr val="black"/>
                </a:solidFill>
                <a:latin typeface="Roboto" panose="02000000000000000000" pitchFamily="2" charset="0"/>
                <a:ea typeface="Roboto" panose="02000000000000000000" pitchFamily="2" charset="0"/>
              </a:rPr>
              <a:t>وهوراسيو</a:t>
            </a:r>
            <a:r>
              <a:rPr lang="ar-EG" sz="750" dirty="0">
                <a:solidFill>
                  <a:prstClr val="black"/>
                </a:solidFill>
                <a:latin typeface="Roboto" panose="02000000000000000000" pitchFamily="2" charset="0"/>
                <a:ea typeface="Roboto" panose="02000000000000000000" pitchFamily="2" charset="0"/>
              </a:rPr>
              <a:t> فالكاو، أستاذ ممارسة إدارة علوم القرار في </a:t>
            </a:r>
            <a:r>
              <a:rPr lang="en-US" sz="750" dirty="0">
                <a:solidFill>
                  <a:prstClr val="black"/>
                </a:solidFill>
                <a:latin typeface="Roboto" panose="02000000000000000000" pitchFamily="2" charset="0"/>
                <a:ea typeface="Roboto" panose="02000000000000000000" pitchFamily="2" charset="0"/>
              </a:rPr>
              <a:t>INSEAD</a:t>
            </a:r>
            <a:r>
              <a:rPr lang="ar-EG" sz="750" dirty="0">
                <a:solidFill>
                  <a:prstClr val="black"/>
                </a:solidFill>
                <a:latin typeface="Roboto" panose="02000000000000000000" pitchFamily="2" charset="0"/>
                <a:ea typeface="Roboto" panose="02000000000000000000" pitchFamily="2" charset="0"/>
              </a:rPr>
              <a:t>، وإريك لويس </a:t>
            </a:r>
            <a:r>
              <a:rPr lang="ar-EG" sz="750" dirty="0" err="1">
                <a:solidFill>
                  <a:prstClr val="black"/>
                </a:solidFill>
                <a:latin typeface="Roboto" panose="02000000000000000000" pitchFamily="2" charset="0"/>
                <a:ea typeface="Roboto" panose="02000000000000000000" pitchFamily="2" charset="0"/>
              </a:rPr>
              <a:t>أولمان</a:t>
            </a:r>
            <a:r>
              <a:rPr lang="ar-EG" sz="750" dirty="0">
                <a:solidFill>
                  <a:prstClr val="black"/>
                </a:solidFill>
                <a:latin typeface="Roboto" panose="02000000000000000000" pitchFamily="2" charset="0"/>
                <a:ea typeface="Roboto" panose="02000000000000000000" pitchFamily="2" charset="0"/>
              </a:rPr>
              <a:t>، أستاذ السلوك التنظيمي في </a:t>
            </a:r>
            <a:r>
              <a:rPr lang="en-US" sz="750" dirty="0">
                <a:solidFill>
                  <a:prstClr val="black"/>
                </a:solidFill>
                <a:latin typeface="Roboto" panose="02000000000000000000" pitchFamily="2" charset="0"/>
                <a:ea typeface="Roboto" panose="02000000000000000000" pitchFamily="2" charset="0"/>
              </a:rPr>
              <a:t>INSEAD</a:t>
            </a:r>
            <a:r>
              <a:rPr lang="ar-EG" sz="750" dirty="0">
                <a:solidFill>
                  <a:prstClr val="black"/>
                </a:solidFill>
                <a:latin typeface="Roboto" panose="02000000000000000000" pitchFamily="2" charset="0"/>
                <a:ea typeface="Roboto" panose="02000000000000000000" pitchFamily="2" charset="0"/>
              </a:rPr>
              <a:t>، كمادة إضافية لمسرحية تقمص الأدوار "</a:t>
            </a:r>
            <a:r>
              <a:rPr lang="ar-EG" sz="750" i="1" dirty="0">
                <a:solidFill>
                  <a:prstClr val="black"/>
                </a:solidFill>
                <a:latin typeface="Roboto" panose="02000000000000000000" pitchFamily="2" charset="0"/>
                <a:ea typeface="Roboto" panose="02000000000000000000" pitchFamily="2" charset="0"/>
              </a:rPr>
              <a:t>انتقالات كرة القدم</a:t>
            </a:r>
            <a:r>
              <a:rPr lang="ar-EG" sz="750" dirty="0">
                <a:solidFill>
                  <a:prstClr val="black"/>
                </a:solidFill>
                <a:latin typeface="Roboto" panose="02000000000000000000" pitchFamily="2" charset="0"/>
                <a:ea typeface="Roboto" panose="02000000000000000000" pitchFamily="2" charset="0"/>
              </a:rPr>
              <a:t>".</a:t>
            </a:r>
          </a:p>
          <a:p>
            <a:pPr marL="0" marR="0" lvl="0" indent="0" algn="r" defTabSz="914400" rtl="1" eaLnBrk="1" fontAlgn="auto" latinLnBrk="0" hangingPunct="1">
              <a:lnSpc>
                <a:spcPct val="100000"/>
              </a:lnSpc>
              <a:spcBef>
                <a:spcPts val="300"/>
              </a:spcBef>
              <a:spcAft>
                <a:spcPts val="450"/>
              </a:spcAft>
              <a:buClrTx/>
              <a:buSzTx/>
              <a:buFont typeface="Arial" panose="020B0604020202020204" pitchFamily="34" charset="0"/>
              <a:buNone/>
              <a:tabLst/>
              <a:defRPr/>
            </a:pPr>
            <a:r>
              <a:rPr kumimoji="0" lang="ar-EG" sz="750" b="0" i="0" u="none" strike="noStrike" cap="none" normalizeH="0" baseline="0" noProof="0" dirty="0">
                <a:ln>
                  <a:noFill/>
                </a:ln>
                <a:solidFill>
                  <a:prstClr val="black"/>
                </a:solidFill>
                <a:uLnTx/>
                <a:uFillTx/>
                <a:latin typeface="Roboto" panose="02000000000000000000" pitchFamily="2" charset="0"/>
                <a:ea typeface="Roboto" panose="02000000000000000000" pitchFamily="2" charset="0"/>
                <a:cs typeface="+mn-cs"/>
              </a:rPr>
              <a:t>للوصول إلى المواد التعليمية الخاصة بكلية </a:t>
            </a:r>
            <a:r>
              <a:rPr kumimoji="0" lang="en-US" sz="750" b="0" i="0" u="none" strike="noStrike" cap="none" normalizeH="0" baseline="0" noProof="0" dirty="0">
                <a:ln>
                  <a:noFill/>
                </a:ln>
                <a:solidFill>
                  <a:prstClr val="black"/>
                </a:solidFill>
                <a:uLnTx/>
                <a:uFillTx/>
                <a:latin typeface="Roboto" panose="02000000000000000000" pitchFamily="2" charset="0"/>
                <a:ea typeface="Roboto" panose="02000000000000000000" pitchFamily="2" charset="0"/>
                <a:cs typeface="+mn-cs"/>
              </a:rPr>
              <a:t>INSEAD</a:t>
            </a:r>
            <a:r>
              <a:rPr kumimoji="0" lang="ar-EG" sz="750" b="0" i="0" u="none" strike="noStrike" cap="none" normalizeH="0" baseline="0" noProof="0" dirty="0">
                <a:ln>
                  <a:noFill/>
                </a:ln>
                <a:solidFill>
                  <a:prstClr val="black"/>
                </a:solidFill>
                <a:uLnTx/>
                <a:uFillTx/>
                <a:latin typeface="Roboto" panose="02000000000000000000" pitchFamily="2" charset="0"/>
                <a:ea typeface="Roboto" panose="02000000000000000000" pitchFamily="2" charset="0"/>
                <a:cs typeface="+mn-cs"/>
              </a:rPr>
              <a:t>، انتقِل إلى </a:t>
            </a:r>
            <a:r>
              <a:rPr kumimoji="0" lang="en-US" sz="750" b="0" i="0" u="none" strike="noStrike" cap="none" normalizeH="0" baseline="0" noProof="0" dirty="0">
                <a:ln>
                  <a:noFill/>
                </a:ln>
                <a:solidFill>
                  <a:prstClr val="black"/>
                </a:solidFill>
                <a:uLnTx/>
                <a:uFillTx/>
                <a:latin typeface="Roboto" panose="02000000000000000000" pitchFamily="2" charset="0"/>
                <a:ea typeface="Roboto" panose="02000000000000000000" pitchFamily="2" charset="0"/>
                <a:cs typeface="+mn-cs"/>
                <a:hlinkClick r:id="rId3"/>
              </a:rPr>
              <a:t>https://publishing.insead.edu/</a:t>
            </a:r>
            <a:r>
              <a:rPr kumimoji="0" lang="en-US" sz="750" b="0" i="0" u="none" strike="noStrike" cap="none" normalizeH="0" baseline="0" noProof="0" dirty="0">
                <a:ln>
                  <a:noFill/>
                </a:ln>
                <a:solidFill>
                  <a:prstClr val="black"/>
                </a:solidFill>
                <a:uLnTx/>
                <a:uFillTx/>
                <a:latin typeface="Roboto" panose="02000000000000000000" pitchFamily="2" charset="0"/>
                <a:ea typeface="Roboto" panose="02000000000000000000" pitchFamily="2" charset="0"/>
                <a:cs typeface="+mn-cs"/>
              </a:rPr>
              <a:t>. </a:t>
            </a:r>
          </a:p>
          <a:p>
            <a:pPr marL="0" marR="0" lvl="0" indent="0" algn="r" defTabSz="914400" rtl="1" eaLnBrk="1" fontAlgn="auto" latinLnBrk="0" hangingPunct="1">
              <a:lnSpc>
                <a:spcPct val="100000"/>
              </a:lnSpc>
              <a:spcBef>
                <a:spcPts val="300"/>
              </a:spcBef>
              <a:spcAft>
                <a:spcPts val="450"/>
              </a:spcAft>
              <a:buClrTx/>
              <a:buSzTx/>
              <a:buFont typeface="Arial" panose="020B0604020202020204" pitchFamily="34" charset="0"/>
              <a:buNone/>
              <a:tabLst/>
              <a:defRPr/>
            </a:pPr>
            <a:r>
              <a:rPr kumimoji="0" lang="en-US" sz="750" b="0" i="0" u="none" strike="noStrike" cap="none" normalizeH="0" baseline="0" noProof="0" dirty="0">
                <a:ln>
                  <a:noFill/>
                </a:ln>
                <a:solidFill>
                  <a:prstClr val="black"/>
                </a:solidFill>
                <a:uLnTx/>
                <a:uFillTx/>
                <a:latin typeface="Roboto" panose="02000000000000000000" pitchFamily="2" charset="0"/>
                <a:ea typeface="Roboto" panose="02000000000000000000" pitchFamily="2" charset="0"/>
                <a:cs typeface="+mn-cs"/>
              </a:rPr>
              <a:t>Translated using an LLM (Large Language Model) and edited by Tilti Multilingual SIA, with the permission of INSEAD.</a:t>
            </a:r>
          </a:p>
          <a:p>
            <a:pPr marL="0" marR="0" lvl="0" indent="0" algn="r" defTabSz="914400" rtl="1" eaLnBrk="1" fontAlgn="auto" latinLnBrk="0" hangingPunct="1">
              <a:lnSpc>
                <a:spcPct val="100000"/>
              </a:lnSpc>
              <a:spcBef>
                <a:spcPts val="300"/>
              </a:spcBef>
              <a:spcAft>
                <a:spcPts val="450"/>
              </a:spcAft>
              <a:buClrTx/>
              <a:buSzTx/>
              <a:buFont typeface="Arial" panose="020B0604020202020204" pitchFamily="34" charset="0"/>
              <a:buNone/>
              <a:tabLst/>
              <a:defRPr/>
            </a:pPr>
            <a:r>
              <a:rPr kumimoji="0" lang="en-US" sz="750" b="0" i="0" u="none" strike="noStrike" cap="none" normalizeH="0" baseline="0" noProof="0" dirty="0">
                <a:ln>
                  <a:noFill/>
                </a:ln>
                <a:solidFill>
                  <a:prstClr val="black"/>
                </a:solidFill>
                <a:uLnTx/>
                <a:uFillTx/>
                <a:latin typeface="Roboto" panose="02000000000000000000" pitchFamily="2" charset="0"/>
                <a:ea typeface="Roboto" panose="02000000000000000000" pitchFamily="2" charset="0"/>
                <a:cs typeface="+mn-cs"/>
              </a:rPr>
              <a:t>This translation, Copyright © 2024 Martin Schweinsberg, Horacio </a:t>
            </a:r>
            <a:r>
              <a:rPr kumimoji="0" lang="en-US" sz="750" b="0" i="0" u="none" strike="noStrike" cap="none" normalizeH="0" baseline="0" noProof="0" dirty="0" err="1">
                <a:ln>
                  <a:noFill/>
                </a:ln>
                <a:solidFill>
                  <a:prstClr val="black"/>
                </a:solidFill>
                <a:uLnTx/>
                <a:uFillTx/>
                <a:latin typeface="Roboto" panose="02000000000000000000" pitchFamily="2" charset="0"/>
                <a:ea typeface="Roboto" panose="02000000000000000000" pitchFamily="2" charset="0"/>
                <a:cs typeface="+mn-cs"/>
              </a:rPr>
              <a:t>Falcão</a:t>
            </a:r>
            <a:r>
              <a:rPr kumimoji="0" lang="en-US" sz="750" b="0" i="0" u="none" strike="noStrike" cap="none" normalizeH="0" baseline="0" noProof="0" dirty="0">
                <a:ln>
                  <a:noFill/>
                </a:ln>
                <a:solidFill>
                  <a:prstClr val="black"/>
                </a:solidFill>
                <a:uLnTx/>
                <a:uFillTx/>
                <a:latin typeface="Roboto" panose="02000000000000000000" pitchFamily="2" charset="0"/>
                <a:ea typeface="Roboto" panose="02000000000000000000" pitchFamily="2" charset="0"/>
                <a:cs typeface="+mn-cs"/>
              </a:rPr>
              <a:t>, Eric Uhlmann. The original slides are entitled “</a:t>
            </a:r>
            <a:r>
              <a:rPr kumimoji="0" lang="en-US" sz="750" b="0" i="1" u="none" strike="noStrike" cap="none" normalizeH="0" baseline="0" noProof="0" dirty="0">
                <a:ln>
                  <a:noFill/>
                </a:ln>
                <a:solidFill>
                  <a:prstClr val="black"/>
                </a:solidFill>
                <a:uLnTx/>
                <a:uFillTx/>
                <a:latin typeface="Roboto" panose="02000000000000000000" pitchFamily="2" charset="0"/>
                <a:ea typeface="Roboto" panose="02000000000000000000" pitchFamily="2" charset="0"/>
                <a:cs typeface="+mn-cs"/>
              </a:rPr>
              <a:t>The Football Transfer</a:t>
            </a:r>
            <a:r>
              <a:rPr kumimoji="0" lang="en-US" sz="750" b="0" i="0" u="none" strike="noStrike" cap="none" normalizeH="0" baseline="0" noProof="0" dirty="0">
                <a:ln>
                  <a:noFill/>
                </a:ln>
                <a:solidFill>
                  <a:prstClr val="black"/>
                </a:solidFill>
                <a:uLnTx/>
                <a:uFillTx/>
                <a:latin typeface="Roboto" panose="02000000000000000000" pitchFamily="2" charset="0"/>
                <a:ea typeface="Roboto" panose="02000000000000000000" pitchFamily="2" charset="0"/>
                <a:cs typeface="+mn-cs"/>
              </a:rPr>
              <a:t>” (</a:t>
            </a:r>
            <a:r>
              <a:rPr lang="en-US" sz="750" dirty="0">
                <a:solidFill>
                  <a:prstClr val="black"/>
                </a:solidFill>
                <a:latin typeface="Roboto" panose="02000000000000000000" pitchFamily="2" charset="0"/>
                <a:ea typeface="Roboto" panose="02000000000000000000" pitchFamily="2" charset="0"/>
              </a:rPr>
              <a:t>06/2024-6919), Copyright © 2024 Martin Schweinsberg, Horacio </a:t>
            </a:r>
            <a:r>
              <a:rPr lang="en-US" sz="750" dirty="0" err="1">
                <a:solidFill>
                  <a:prstClr val="black"/>
                </a:solidFill>
                <a:latin typeface="Roboto" panose="02000000000000000000" pitchFamily="2" charset="0"/>
                <a:ea typeface="Roboto" panose="02000000000000000000" pitchFamily="2" charset="0"/>
              </a:rPr>
              <a:t>Falcão</a:t>
            </a:r>
            <a:r>
              <a:rPr lang="en-US" sz="750" dirty="0">
                <a:solidFill>
                  <a:prstClr val="black"/>
                </a:solidFill>
                <a:latin typeface="Roboto" panose="02000000000000000000" pitchFamily="2" charset="0"/>
                <a:ea typeface="Roboto" panose="02000000000000000000" pitchFamily="2" charset="0"/>
              </a:rPr>
              <a:t>, Eric Uhlmann</a:t>
            </a:r>
          </a:p>
        </p:txBody>
      </p:sp>
    </p:spTree>
    <p:extLst>
      <p:ext uri="{BB962C8B-B14F-4D97-AF65-F5344CB8AC3E}">
        <p14:creationId xmlns:p14="http://schemas.microsoft.com/office/powerpoint/2010/main" val="14098093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44624"/>
            <a:ext cx="8229600" cy="1143000"/>
          </a:xfrm>
        </p:spPr>
        <p:txBody>
          <a:bodyPr>
            <a:noAutofit/>
          </a:bodyPr>
          <a:lstStyle/>
          <a:p>
            <a:r>
              <a:rPr lang="ar-EG" sz="3600" b="1"/>
              <a:t>مكاسب النقاط:</a:t>
            </a:r>
            <a:r>
              <a:rPr lang="en-US" sz="3600" b="1"/>
              <a:t> </a:t>
            </a:r>
            <a:r>
              <a:rPr lang="ar-EG" sz="3600" b="1"/>
              <a:t>الاستثمار في لاعبين جدد</a:t>
            </a:r>
          </a:p>
        </p:txBody>
      </p:sp>
      <p:sp>
        <p:nvSpPr>
          <p:cNvPr id="5" name="Title 1"/>
          <p:cNvSpPr txBox="1">
            <a:spLocks/>
          </p:cNvSpPr>
          <p:nvPr/>
        </p:nvSpPr>
        <p:spPr>
          <a:xfrm>
            <a:off x="179512" y="4653136"/>
            <a:ext cx="8424936" cy="1143000"/>
          </a:xfrm>
          <a:prstGeom prst="rect">
            <a:avLst/>
          </a:prstGeom>
        </p:spPr>
        <p:txBody>
          <a:bodyPr vert="horz" lIns="91440" tIns="45720" rIns="91440" bIns="45720" rtlCol="0" anchor="ctr">
            <a:noAutofit/>
          </a:bodyPr>
          <a:lstStyle>
            <a:lvl1pPr algn="ctr" defTabSz="914400" rtl="1" eaLnBrk="1" latinLnBrk="0" hangingPunct="1">
              <a:spcBef>
                <a:spcPct val="0"/>
              </a:spcBef>
              <a:buNone/>
              <a:defRPr sz="4400" kern="1200">
                <a:solidFill>
                  <a:schemeClr val="tx1"/>
                </a:solidFill>
                <a:latin typeface="+mj-lt"/>
                <a:ea typeface="+mj-ea"/>
                <a:cs typeface="+mj-cs"/>
              </a:defRPr>
            </a:lvl1pPr>
          </a:lstStyle>
          <a:p>
            <a:pPr algn="r"/>
            <a:r>
              <a:rPr lang="ar-EG" sz="2000" b="1"/>
              <a:t>تمثل أهمية كبيرة للاعب والمدرب،</a:t>
            </a:r>
            <a:r>
              <a:rPr lang="en-US" sz="2000" b="1"/>
              <a:t> </a:t>
            </a:r>
            <a:r>
              <a:rPr lang="ar-EG" sz="2000" b="1"/>
              <a:t>فكلاهما يريدان المزيد من الاستثمار، لأنه يؤثر بشكل مباشر على الأداء في الملعب.</a:t>
            </a:r>
          </a:p>
          <a:p>
            <a:pPr algn="l"/>
            <a:endParaRPr lang="en-US" sz="2000" b="1" dirty="0"/>
          </a:p>
          <a:p>
            <a:pPr algn="r"/>
            <a:r>
              <a:rPr lang="ar-EG" sz="2000" b="1"/>
              <a:t>يرغب الوكيل، جيريمي مانويل، والرئيس التنفيذي، آنا سميث، في أن يكون الاستثمار بقيمة أقل من 100 مليون.</a:t>
            </a:r>
            <a:r>
              <a:rPr lang="en-US" sz="2000" b="1"/>
              <a:t> </a:t>
            </a:r>
            <a:r>
              <a:rPr lang="ar-EG" sz="2000" b="1"/>
              <a:t>تعاني الرئيسة التنفيذية من وجود قيود على الميزانية، ولا يرغب جيريمي مانويل في أن يستأجر الفريق لاعبين نجومًا قد يتفوقون على لاعبه (ديفيد).</a:t>
            </a:r>
            <a:r>
              <a:rPr lang="en-US" sz="2000" b="1"/>
              <a:t> </a:t>
            </a:r>
          </a:p>
          <a:p>
            <a:pPr algn="l"/>
            <a:endParaRPr lang="en-US" sz="2000" b="1" dirty="0"/>
          </a:p>
          <a:p>
            <a:pPr algn="l"/>
            <a:endParaRPr lang="en-US" sz="2000" b="1" dirty="0">
              <a:solidFill>
                <a:srgbClr val="FF0000"/>
              </a:solidFill>
            </a:endParaRPr>
          </a:p>
          <a:p>
            <a:pPr algn="r"/>
            <a:r>
              <a:rPr lang="en-US" sz="2000" b="1"/>
              <a:t> </a:t>
            </a:r>
          </a:p>
        </p:txBody>
      </p:sp>
      <p:graphicFrame>
        <p:nvGraphicFramePr>
          <p:cNvPr id="6" name="Table 5"/>
          <p:cNvGraphicFramePr>
            <a:graphicFrameLocks noGrp="1"/>
          </p:cNvGraphicFramePr>
          <p:nvPr>
            <p:extLst>
              <p:ext uri="{D42A27DB-BD31-4B8C-83A1-F6EECF244321}">
                <p14:modId xmlns:p14="http://schemas.microsoft.com/office/powerpoint/2010/main" val="1708984029"/>
              </p:ext>
            </p:extLst>
          </p:nvPr>
        </p:nvGraphicFramePr>
        <p:xfrm>
          <a:off x="251520" y="1196752"/>
          <a:ext cx="5832649" cy="1738426"/>
        </p:xfrm>
        <a:graphic>
          <a:graphicData uri="http://schemas.openxmlformats.org/drawingml/2006/table">
            <a:tbl>
              <a:tblPr rtl="1"/>
              <a:tblGrid>
                <a:gridCol w="2622431">
                  <a:extLst>
                    <a:ext uri="{9D8B030D-6E8A-4147-A177-3AD203B41FA5}">
                      <a16:colId xmlns:a16="http://schemas.microsoft.com/office/drawing/2014/main" val="20000"/>
                    </a:ext>
                  </a:extLst>
                </a:gridCol>
                <a:gridCol w="904287">
                  <a:extLst>
                    <a:ext uri="{9D8B030D-6E8A-4147-A177-3AD203B41FA5}">
                      <a16:colId xmlns:a16="http://schemas.microsoft.com/office/drawing/2014/main" val="20001"/>
                    </a:ext>
                  </a:extLst>
                </a:gridCol>
                <a:gridCol w="723429">
                  <a:extLst>
                    <a:ext uri="{9D8B030D-6E8A-4147-A177-3AD203B41FA5}">
                      <a16:colId xmlns:a16="http://schemas.microsoft.com/office/drawing/2014/main" val="20002"/>
                    </a:ext>
                  </a:extLst>
                </a:gridCol>
                <a:gridCol w="768644">
                  <a:extLst>
                    <a:ext uri="{9D8B030D-6E8A-4147-A177-3AD203B41FA5}">
                      <a16:colId xmlns:a16="http://schemas.microsoft.com/office/drawing/2014/main" val="20003"/>
                    </a:ext>
                  </a:extLst>
                </a:gridCol>
                <a:gridCol w="813858">
                  <a:extLst>
                    <a:ext uri="{9D8B030D-6E8A-4147-A177-3AD203B41FA5}">
                      <a16:colId xmlns:a16="http://schemas.microsoft.com/office/drawing/2014/main" val="20004"/>
                    </a:ext>
                  </a:extLst>
                </a:gridCol>
              </a:tblGrid>
              <a:tr h="554990">
                <a:tc>
                  <a:txBody>
                    <a:bodyPr/>
                    <a:lstStyle/>
                    <a:p>
                      <a:pPr algn="r" fontAlgn="b"/>
                      <a:r>
                        <a:rPr lang="ar-EG" sz="1800" b="1" i="0" u="none" strike="noStrike">
                          <a:solidFill>
                            <a:srgbClr val="000000"/>
                          </a:solidFill>
                          <a:latin typeface="Calibri" panose="020F0502020204030204" pitchFamily="34" charset="0"/>
                        </a:rPr>
                        <a:t>الميزانية للاعبين الجدد</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ar-EG" sz="1800" b="1" i="0" u="none" strike="noStrike">
                          <a:solidFill>
                            <a:srgbClr val="000000"/>
                          </a:solidFill>
                          <a:latin typeface="Calibri" panose="020F0502020204030204" pitchFamily="34" charset="0"/>
                        </a:rPr>
                        <a:t>جيريمي مانويل</a:t>
                      </a:r>
                    </a:p>
                  </a:txBody>
                  <a:tcPr marL="6350" marR="6350" marT="635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ar-EG" sz="1800" b="1" i="0" u="none" strike="noStrike">
                          <a:solidFill>
                            <a:srgbClr val="000000"/>
                          </a:solidFill>
                          <a:latin typeface="Calibri" panose="020F0502020204030204" pitchFamily="34" charset="0"/>
                        </a:rPr>
                        <a:t>ديفيد سوسا</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ar-EG" sz="1800" b="1" i="0" u="none" strike="noStrike">
                          <a:solidFill>
                            <a:srgbClr val="000000"/>
                          </a:solidFill>
                          <a:latin typeface="Calibri" panose="020F0502020204030204" pitchFamily="34" charset="0"/>
                        </a:rPr>
                        <a:t>آدم نايت</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ar-EG" sz="1800" b="1" i="0" u="none" strike="noStrike">
                          <a:solidFill>
                            <a:srgbClr val="000000"/>
                          </a:solidFill>
                          <a:latin typeface="Calibri" panose="020F0502020204030204" pitchFamily="34" charset="0"/>
                        </a:rPr>
                        <a:t>آنا سميث</a:t>
                      </a:r>
                    </a:p>
                  </a:txBody>
                  <a:tcPr marL="6350" marR="6350" marT="635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291163">
                <a:tc>
                  <a:txBody>
                    <a:bodyPr/>
                    <a:lstStyle/>
                    <a:p>
                      <a:pPr algn="r" fontAlgn="b"/>
                      <a:r>
                        <a:rPr lang="ar-EG" sz="1800" b="1" i="0" u="none" strike="noStrike">
                          <a:solidFill>
                            <a:srgbClr val="000000"/>
                          </a:solidFill>
                          <a:latin typeface="Calibri" panose="020F0502020204030204" pitchFamily="34" charset="0"/>
                        </a:rPr>
                        <a:t>100 مليون جنيه إسترليني</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ar-EG" sz="1800" b="0" i="0" u="none" strike="noStrike">
                          <a:solidFill>
                            <a:srgbClr val="000000"/>
                          </a:solidFill>
                          <a:latin typeface="Times New Roman" panose="02020603050405020304" pitchFamily="18" charset="0"/>
                        </a:rPr>
                        <a:t>-2</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ar-EG" sz="1800" b="0" i="0" u="none" strike="noStrike">
                          <a:solidFill>
                            <a:srgbClr val="000000"/>
                          </a:solidFill>
                          <a:latin typeface="Times New Roman" panose="02020603050405020304" pitchFamily="18" charset="0"/>
                        </a:rPr>
                        <a:t>6</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ar-EG" sz="1800" b="0" i="0" u="none" strike="noStrike">
                          <a:solidFill>
                            <a:srgbClr val="000000"/>
                          </a:solidFill>
                          <a:latin typeface="Times New Roman" panose="02020603050405020304" pitchFamily="18" charset="0"/>
                        </a:rPr>
                        <a:t>4</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ar-EG" sz="1800" b="0" i="0" u="none" strike="noStrike">
                          <a:solidFill>
                            <a:srgbClr val="000000"/>
                          </a:solidFill>
                          <a:latin typeface="Times New Roman" panose="02020603050405020304" pitchFamily="18" charset="0"/>
                        </a:rPr>
                        <a:t>-2</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91163">
                <a:tc>
                  <a:txBody>
                    <a:bodyPr/>
                    <a:lstStyle/>
                    <a:p>
                      <a:pPr algn="r" fontAlgn="b"/>
                      <a:r>
                        <a:rPr lang="ar-EG" sz="1800" b="1" i="0" u="none" strike="noStrike">
                          <a:solidFill>
                            <a:srgbClr val="000000"/>
                          </a:solidFill>
                          <a:latin typeface="Calibri" panose="020F0502020204030204" pitchFamily="34" charset="0"/>
                        </a:rPr>
                        <a:t>75 مليون جنيه إسترليني</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ar-EG" sz="1800" b="0" i="0" u="none" strike="noStrike">
                          <a:solidFill>
                            <a:srgbClr val="000000"/>
                          </a:solidFill>
                          <a:latin typeface="Times New Roman" panose="02020603050405020304" pitchFamily="18" charset="0"/>
                        </a:rPr>
                        <a:t>0</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ar-EG" sz="1800" b="0" i="0" u="none" strike="noStrike">
                          <a:solidFill>
                            <a:srgbClr val="000000"/>
                          </a:solidFill>
                          <a:latin typeface="Times New Roman" panose="02020603050405020304" pitchFamily="18" charset="0"/>
                        </a:rPr>
                        <a:t>1</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ar-EG" sz="1800" b="0" i="0" u="none" strike="noStrike">
                          <a:solidFill>
                            <a:srgbClr val="000000"/>
                          </a:solidFill>
                          <a:latin typeface="Times New Roman" panose="02020603050405020304" pitchFamily="18" charset="0"/>
                        </a:rPr>
                        <a:t>2</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ar-EG" sz="1800" b="0" i="0" u="none" strike="noStrike">
                          <a:solidFill>
                            <a:srgbClr val="000000"/>
                          </a:solidFill>
                          <a:latin typeface="Times New Roman" panose="02020603050405020304" pitchFamily="18" charset="0"/>
                        </a:rPr>
                        <a:t>0</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300555">
                <a:tc>
                  <a:txBody>
                    <a:bodyPr/>
                    <a:lstStyle/>
                    <a:p>
                      <a:pPr algn="r" fontAlgn="b"/>
                      <a:r>
                        <a:rPr lang="ar-EG" sz="1800" b="1" i="0" u="none" strike="noStrike">
                          <a:solidFill>
                            <a:srgbClr val="000000"/>
                          </a:solidFill>
                          <a:latin typeface="Calibri" panose="020F0502020204030204" pitchFamily="34" charset="0"/>
                        </a:rPr>
                        <a:t>50 مليون جنيه إسترليني</a:t>
                      </a:r>
                      <a:r>
                        <a:rPr lang="en-US" sz="1800" b="1" i="0" u="none" strike="noStrike">
                          <a:solidFill>
                            <a:srgbClr val="000000"/>
                          </a:solidFill>
                          <a:latin typeface="Calibri" panose="020F0502020204030204" pitchFamily="34" charset="0"/>
                        </a:rPr>
                        <a:t> </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ar-EG" sz="1800" b="0" i="0" u="none" strike="noStrike">
                          <a:solidFill>
                            <a:srgbClr val="000000"/>
                          </a:solidFill>
                          <a:latin typeface="Times New Roman" panose="02020603050405020304" pitchFamily="18" charset="0"/>
                        </a:rPr>
                        <a:t>1</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ar-EG" sz="1800" b="0" i="0" u="none" strike="noStrike">
                          <a:solidFill>
                            <a:srgbClr val="000000"/>
                          </a:solidFill>
                          <a:latin typeface="Times New Roman" panose="02020603050405020304" pitchFamily="18" charset="0"/>
                        </a:rPr>
                        <a:t>-1</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ar-EG" sz="1800" b="0" i="0" u="none" strike="noStrike">
                          <a:solidFill>
                            <a:srgbClr val="000000"/>
                          </a:solidFill>
                          <a:latin typeface="Times New Roman" panose="02020603050405020304" pitchFamily="18" charset="0"/>
                        </a:rPr>
                        <a:t>-2</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ar-EG" sz="1800" b="0" i="0" u="none" strike="noStrike">
                          <a:solidFill>
                            <a:srgbClr val="000000"/>
                          </a:solidFill>
                          <a:latin typeface="Times New Roman" panose="02020603050405020304" pitchFamily="18" charset="0"/>
                        </a:rPr>
                        <a:t>-1</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300555">
                <a:tc>
                  <a:txBody>
                    <a:bodyPr/>
                    <a:lstStyle/>
                    <a:p>
                      <a:pPr algn="r" fontAlgn="b"/>
                      <a:r>
                        <a:rPr lang="ar-EG" sz="1800" b="1" i="0" u="none" strike="noStrike">
                          <a:solidFill>
                            <a:srgbClr val="000000"/>
                          </a:solidFill>
                          <a:latin typeface="Calibri" panose="020F0502020204030204" pitchFamily="34" charset="0"/>
                        </a:rPr>
                        <a:t>الحصة</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ar-EG" sz="1800" b="0" i="0" u="none" strike="noStrike">
                          <a:solidFill>
                            <a:srgbClr val="000000"/>
                          </a:solidFill>
                          <a:latin typeface="Calibri" panose="020F0502020204030204" pitchFamily="34" charset="0"/>
                        </a:rPr>
                        <a:t>3</a:t>
                      </a:r>
                    </a:p>
                  </a:txBody>
                  <a:tcPr marL="6350" marR="6350" marT="635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ar-EG" sz="1800" b="0" i="0" u="none" strike="noStrike">
                          <a:solidFill>
                            <a:srgbClr val="000000"/>
                          </a:solidFill>
                          <a:latin typeface="Times New Roman" panose="02020603050405020304" pitchFamily="18" charset="0"/>
                        </a:rPr>
                        <a:t>7</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ar-EG" sz="1800" b="0" i="0" u="none" strike="noStrike">
                          <a:solidFill>
                            <a:srgbClr val="000000"/>
                          </a:solidFill>
                          <a:latin typeface="Times New Roman" panose="02020603050405020304" pitchFamily="18" charset="0"/>
                        </a:rPr>
                        <a:t>6</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ar-EG" sz="1800" b="0" i="0" u="none" strike="noStrike">
                          <a:solidFill>
                            <a:srgbClr val="000000"/>
                          </a:solidFill>
                          <a:latin typeface="Times New Roman" panose="02020603050405020304" pitchFamily="18" charset="0"/>
                        </a:rPr>
                        <a:t>2</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
        <p:nvSpPr>
          <p:cNvPr id="7" name="Title 1"/>
          <p:cNvSpPr txBox="1">
            <a:spLocks/>
          </p:cNvSpPr>
          <p:nvPr/>
        </p:nvSpPr>
        <p:spPr>
          <a:xfrm>
            <a:off x="179512" y="2636912"/>
            <a:ext cx="4644895" cy="1143000"/>
          </a:xfrm>
          <a:prstGeom prst="rect">
            <a:avLst/>
          </a:prstGeom>
        </p:spPr>
        <p:txBody>
          <a:bodyPr vert="horz" lIns="91440" tIns="45720" rIns="91440" bIns="45720" rtlCol="0" anchor="ctr">
            <a:noAutofit/>
          </a:bodyPr>
          <a:lstStyle>
            <a:lvl1pPr algn="ctr" defTabSz="914400" rtl="1" eaLnBrk="1" latinLnBrk="0" hangingPunct="1">
              <a:spcBef>
                <a:spcPct val="0"/>
              </a:spcBef>
              <a:buNone/>
              <a:defRPr sz="4400" kern="1200">
                <a:solidFill>
                  <a:schemeClr val="tx1"/>
                </a:solidFill>
                <a:latin typeface="+mj-lt"/>
                <a:ea typeface="+mj-ea"/>
                <a:cs typeface="+mj-cs"/>
              </a:defRPr>
            </a:lvl1pPr>
          </a:lstStyle>
          <a:p>
            <a:pPr algn="r"/>
            <a:r>
              <a:rPr lang="ar-EG" sz="1800" b="1" i="1"/>
              <a:t>الحصة*:</a:t>
            </a:r>
            <a:r>
              <a:rPr lang="en-US" sz="1800" b="1" i="1"/>
              <a:t> </a:t>
            </a:r>
            <a:r>
              <a:rPr lang="ar-EG" sz="1800" b="1" i="1"/>
              <a:t>أعلى – أدنى درجة يمكن تحقيقها</a:t>
            </a:r>
          </a:p>
        </p:txBody>
      </p:sp>
    </p:spTree>
    <p:extLst>
      <p:ext uri="{BB962C8B-B14F-4D97-AF65-F5344CB8AC3E}">
        <p14:creationId xmlns:p14="http://schemas.microsoft.com/office/powerpoint/2010/main" val="11012215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4544" y="-27384"/>
            <a:ext cx="8229600" cy="1143000"/>
          </a:xfrm>
        </p:spPr>
        <p:txBody>
          <a:bodyPr>
            <a:normAutofit/>
          </a:bodyPr>
          <a:lstStyle/>
          <a:p>
            <a:r>
              <a:rPr lang="ar-EG" sz="3600" b="1"/>
              <a:t>مكاسب النقاط:</a:t>
            </a:r>
            <a:r>
              <a:rPr lang="en-US" sz="3600" b="1"/>
              <a:t> </a:t>
            </a:r>
            <a:r>
              <a:rPr lang="ar-EG" sz="3600" b="1"/>
              <a:t>مارينا والحصول على وظيفة في لندن</a:t>
            </a:r>
          </a:p>
        </p:txBody>
      </p:sp>
      <p:sp>
        <p:nvSpPr>
          <p:cNvPr id="5" name="Title 1"/>
          <p:cNvSpPr txBox="1">
            <a:spLocks/>
          </p:cNvSpPr>
          <p:nvPr/>
        </p:nvSpPr>
        <p:spPr>
          <a:xfrm>
            <a:off x="179512" y="3861048"/>
            <a:ext cx="8568952" cy="2736304"/>
          </a:xfrm>
          <a:prstGeom prst="rect">
            <a:avLst/>
          </a:prstGeom>
        </p:spPr>
        <p:txBody>
          <a:bodyPr vert="horz" lIns="91440" tIns="45720" rIns="91440" bIns="45720" rtlCol="0" anchor="ctr">
            <a:noAutofit/>
          </a:bodyPr>
          <a:lstStyle>
            <a:lvl1pPr algn="ctr" defTabSz="914400" rtl="1" eaLnBrk="1" latinLnBrk="0" hangingPunct="1">
              <a:spcBef>
                <a:spcPct val="0"/>
              </a:spcBef>
              <a:buNone/>
              <a:defRPr sz="4400" kern="1200">
                <a:solidFill>
                  <a:schemeClr val="tx1"/>
                </a:solidFill>
                <a:latin typeface="+mj-lt"/>
                <a:ea typeface="+mj-ea"/>
                <a:cs typeface="+mj-cs"/>
              </a:defRPr>
            </a:lvl1pPr>
          </a:lstStyle>
          <a:p>
            <a:pPr algn="r"/>
            <a:r>
              <a:rPr lang="ar-EG" sz="2000" b="1" dirty="0"/>
              <a:t>كانت هذه المسألة محل اهتمام اللاعب والوكيل بشكل أساسي، حيث كان لكل منهما مكافآت متعاكسة على نحو متماثل.</a:t>
            </a:r>
            <a:r>
              <a:rPr lang="en-US" sz="2000" b="1" dirty="0"/>
              <a:t> </a:t>
            </a:r>
          </a:p>
          <a:p>
            <a:pPr algn="l"/>
            <a:endParaRPr lang="en-US" sz="1800" b="1" dirty="0"/>
          </a:p>
          <a:p>
            <a:pPr algn="r"/>
            <a:r>
              <a:rPr lang="ar-EG" sz="2000" b="1" dirty="0"/>
              <a:t>يريد ديفيد سوسا من إدارة الفريق مساعدة صديقته في الحصول على وظيفة كمصممة.</a:t>
            </a:r>
            <a:r>
              <a:rPr lang="en-US" sz="2000" b="1" dirty="0"/>
              <a:t> </a:t>
            </a:r>
            <a:r>
              <a:rPr lang="ar-EG" sz="2000" b="1" dirty="0"/>
              <a:t>أما </a:t>
            </a:r>
            <a:r>
              <a:rPr lang="ar-EG" sz="2000" b="1" dirty="0" err="1"/>
              <a:t>جيريمي</a:t>
            </a:r>
            <a:r>
              <a:rPr lang="ar-EG" sz="2000" b="1" dirty="0"/>
              <a:t> مانويل، </a:t>
            </a:r>
            <a:r>
              <a:rPr lang="ar-EG" sz="2000" b="1" u="sng" dirty="0"/>
              <a:t>فلا </a:t>
            </a:r>
            <a:r>
              <a:rPr lang="ar-EG" sz="2000" b="1" dirty="0"/>
              <a:t>يرغب في أن تحصل على الوظيفة أملًا في أن ترحل، وبالتالي تتوقف عن محاولة تقويضه!</a:t>
            </a:r>
            <a:r>
              <a:rPr lang="en-US" sz="2000" b="1" dirty="0"/>
              <a:t> </a:t>
            </a:r>
            <a:r>
              <a:rPr lang="ar-EG" sz="2000" b="1" dirty="0">
                <a:solidFill>
                  <a:srgbClr val="FF0000"/>
                </a:solidFill>
              </a:rPr>
              <a:t>بالنسبة للأشخاص الذين لعبوا دور </a:t>
            </a:r>
            <a:r>
              <a:rPr lang="ar-EG" sz="2000" b="1" dirty="0" err="1">
                <a:solidFill>
                  <a:srgbClr val="FF0000"/>
                </a:solidFill>
              </a:rPr>
              <a:t>جيريمي</a:t>
            </a:r>
            <a:r>
              <a:rPr lang="ar-EG" sz="2000" b="1" dirty="0">
                <a:solidFill>
                  <a:srgbClr val="FF0000"/>
                </a:solidFill>
              </a:rPr>
              <a:t> مانويل بينكم، كيف تعاملتم مع هذا الموقف؟</a:t>
            </a:r>
          </a:p>
          <a:p>
            <a:pPr algn="l"/>
            <a:endParaRPr lang="en-US" sz="1800" b="1" dirty="0"/>
          </a:p>
          <a:p>
            <a:pPr algn="r"/>
            <a:r>
              <a:rPr lang="ar-EG" sz="2000" b="1" dirty="0"/>
              <a:t>آنا سميث:</a:t>
            </a:r>
            <a:r>
              <a:rPr lang="en-US" sz="2000" b="1" dirty="0"/>
              <a:t> </a:t>
            </a:r>
            <a:r>
              <a:rPr lang="ar-EG" sz="2000" b="1" dirty="0"/>
              <a:t>ترى أن مارينا موهوبة للغاية وكانت ستدعم حصولها على وظيفة المصممة.</a:t>
            </a:r>
            <a:r>
              <a:rPr lang="en-US" sz="2000" b="1" dirty="0"/>
              <a:t> </a:t>
            </a:r>
          </a:p>
          <a:p>
            <a:pPr algn="l"/>
            <a:endParaRPr lang="en-US" sz="1800" b="1" dirty="0"/>
          </a:p>
          <a:p>
            <a:pPr algn="r"/>
            <a:r>
              <a:rPr lang="ar-EG" sz="2000" b="1" dirty="0"/>
              <a:t>المدرب آدم نايت:  لا يهتم بأي شكل من الأشكال.  </a:t>
            </a:r>
          </a:p>
          <a:p>
            <a:pPr algn="l"/>
            <a:endParaRPr lang="en-US" sz="2000" b="1" dirty="0"/>
          </a:p>
          <a:p>
            <a:pPr algn="r"/>
            <a:r>
              <a:rPr lang="en-US" sz="2000" b="1" dirty="0"/>
              <a:t> </a:t>
            </a:r>
          </a:p>
        </p:txBody>
      </p:sp>
      <p:graphicFrame>
        <p:nvGraphicFramePr>
          <p:cNvPr id="10" name="Table 9"/>
          <p:cNvGraphicFramePr>
            <a:graphicFrameLocks noGrp="1"/>
          </p:cNvGraphicFramePr>
          <p:nvPr>
            <p:extLst>
              <p:ext uri="{D42A27DB-BD31-4B8C-83A1-F6EECF244321}">
                <p14:modId xmlns:p14="http://schemas.microsoft.com/office/powerpoint/2010/main" val="3673588145"/>
              </p:ext>
            </p:extLst>
          </p:nvPr>
        </p:nvGraphicFramePr>
        <p:xfrm>
          <a:off x="251520" y="1196752"/>
          <a:ext cx="4829403" cy="1440160"/>
        </p:xfrm>
        <a:graphic>
          <a:graphicData uri="http://schemas.openxmlformats.org/drawingml/2006/table">
            <a:tbl>
              <a:tblPr rtl="1"/>
              <a:tblGrid>
                <a:gridCol w="1438553">
                  <a:extLst>
                    <a:ext uri="{9D8B030D-6E8A-4147-A177-3AD203B41FA5}">
                      <a16:colId xmlns:a16="http://schemas.microsoft.com/office/drawing/2014/main" val="20000"/>
                    </a:ext>
                  </a:extLst>
                </a:gridCol>
                <a:gridCol w="937711">
                  <a:extLst>
                    <a:ext uri="{9D8B030D-6E8A-4147-A177-3AD203B41FA5}">
                      <a16:colId xmlns:a16="http://schemas.microsoft.com/office/drawing/2014/main" val="20001"/>
                    </a:ext>
                  </a:extLst>
                </a:gridCol>
                <a:gridCol w="781593">
                  <a:extLst>
                    <a:ext uri="{9D8B030D-6E8A-4147-A177-3AD203B41FA5}">
                      <a16:colId xmlns:a16="http://schemas.microsoft.com/office/drawing/2014/main" val="20002"/>
                    </a:ext>
                  </a:extLst>
                </a:gridCol>
                <a:gridCol w="811894">
                  <a:extLst>
                    <a:ext uri="{9D8B030D-6E8A-4147-A177-3AD203B41FA5}">
                      <a16:colId xmlns:a16="http://schemas.microsoft.com/office/drawing/2014/main" val="20003"/>
                    </a:ext>
                  </a:extLst>
                </a:gridCol>
                <a:gridCol w="859652">
                  <a:extLst>
                    <a:ext uri="{9D8B030D-6E8A-4147-A177-3AD203B41FA5}">
                      <a16:colId xmlns:a16="http://schemas.microsoft.com/office/drawing/2014/main" val="20004"/>
                    </a:ext>
                  </a:extLst>
                </a:gridCol>
              </a:tblGrid>
              <a:tr h="554990">
                <a:tc>
                  <a:txBody>
                    <a:bodyPr/>
                    <a:lstStyle/>
                    <a:p>
                      <a:pPr algn="r" fontAlgn="b"/>
                      <a:r>
                        <a:rPr lang="ar-EG" sz="1800" b="1" i="0" u="none" strike="noStrike">
                          <a:solidFill>
                            <a:srgbClr val="000000"/>
                          </a:solidFill>
                          <a:latin typeface="Calibri" panose="020F0502020204030204" pitchFamily="34" charset="0"/>
                        </a:rPr>
                        <a:t>وظيفة مارينا</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ar-EG" sz="1800" b="1" i="0" u="none" strike="noStrike">
                          <a:solidFill>
                            <a:srgbClr val="000000"/>
                          </a:solidFill>
                          <a:latin typeface="Calibri" panose="020F0502020204030204" pitchFamily="34" charset="0"/>
                        </a:rPr>
                        <a:t>جيريمي مانويل</a:t>
                      </a:r>
                    </a:p>
                  </a:txBody>
                  <a:tcPr marL="6350" marR="6350" marT="635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ar-EG" sz="1800" b="1" i="0" u="none" strike="noStrike">
                          <a:solidFill>
                            <a:srgbClr val="000000"/>
                          </a:solidFill>
                          <a:latin typeface="Calibri" panose="020F0502020204030204" pitchFamily="34" charset="0"/>
                        </a:rPr>
                        <a:t>ديفيد سوسا</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ar-EG" sz="1800" b="1" i="0" u="none" strike="noStrike">
                          <a:solidFill>
                            <a:srgbClr val="000000"/>
                          </a:solidFill>
                          <a:latin typeface="Calibri" panose="020F0502020204030204" pitchFamily="34" charset="0"/>
                        </a:rPr>
                        <a:t>آدم نايت</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ar-EG" sz="1800" b="1" i="0" u="none" strike="noStrike">
                          <a:solidFill>
                            <a:srgbClr val="000000"/>
                          </a:solidFill>
                          <a:latin typeface="Calibri" panose="020F0502020204030204" pitchFamily="34" charset="0"/>
                        </a:rPr>
                        <a:t>آنا سميث</a:t>
                      </a:r>
                    </a:p>
                  </a:txBody>
                  <a:tcPr marL="6350" marR="6350" marT="635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280670">
                <a:tc>
                  <a:txBody>
                    <a:bodyPr/>
                    <a:lstStyle/>
                    <a:p>
                      <a:pPr algn="r" fontAlgn="b"/>
                      <a:r>
                        <a:rPr lang="ar-EG" sz="1800" b="1" i="0" u="none" strike="noStrike">
                          <a:solidFill>
                            <a:srgbClr val="000000"/>
                          </a:solidFill>
                          <a:latin typeface="Calibri" panose="020F0502020204030204" pitchFamily="34" charset="0"/>
                        </a:rPr>
                        <a:t>نعم</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ar-EG" sz="1800" b="0" i="0" u="none" strike="noStrike">
                          <a:solidFill>
                            <a:srgbClr val="000000"/>
                          </a:solidFill>
                          <a:latin typeface="Times New Roman" panose="02020603050405020304" pitchFamily="18" charset="0"/>
                        </a:rPr>
                        <a:t>-2</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ar-EG" sz="1800" b="0" i="0" u="none" strike="noStrike">
                          <a:solidFill>
                            <a:srgbClr val="000000"/>
                          </a:solidFill>
                          <a:latin typeface="Times New Roman" panose="02020603050405020304" pitchFamily="18" charset="0"/>
                        </a:rPr>
                        <a:t>2</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ar-EG" sz="1800" b="0" i="0" u="none" strike="noStrike">
                          <a:solidFill>
                            <a:srgbClr val="000000"/>
                          </a:solidFill>
                          <a:latin typeface="Times New Roman" panose="02020603050405020304" pitchFamily="18" charset="0"/>
                        </a:rPr>
                        <a:t>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ar-EG" sz="1800" b="0" i="0" u="none" strike="noStrike">
                          <a:solidFill>
                            <a:srgbClr val="000000"/>
                          </a:solidFill>
                          <a:latin typeface="Times New Roman" panose="02020603050405020304" pitchFamily="18" charset="0"/>
                        </a:rPr>
                        <a:t>1</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80670">
                <a:tc>
                  <a:txBody>
                    <a:bodyPr/>
                    <a:lstStyle/>
                    <a:p>
                      <a:pPr algn="r" fontAlgn="b"/>
                      <a:r>
                        <a:rPr lang="ar-EG" sz="1800" b="1" i="0" u="none" strike="noStrike">
                          <a:solidFill>
                            <a:srgbClr val="000000"/>
                          </a:solidFill>
                          <a:latin typeface="Calibri" panose="020F0502020204030204" pitchFamily="34" charset="0"/>
                        </a:rPr>
                        <a:t>لا</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ar-EG" sz="1800" b="0" i="0" u="none" strike="noStrike">
                          <a:solidFill>
                            <a:srgbClr val="000000"/>
                          </a:solidFill>
                          <a:latin typeface="Times New Roman" panose="02020603050405020304" pitchFamily="18" charset="0"/>
                        </a:rPr>
                        <a:t>2</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ar-EG" sz="1800" b="0" i="0" u="none" strike="noStrike">
                          <a:solidFill>
                            <a:srgbClr val="000000"/>
                          </a:solidFill>
                          <a:latin typeface="Times New Roman" panose="02020603050405020304" pitchFamily="18" charset="0"/>
                        </a:rPr>
                        <a:t>-2</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ar-EG" sz="1800" b="0" i="0" u="none" strike="noStrike">
                          <a:solidFill>
                            <a:srgbClr val="000000"/>
                          </a:solidFill>
                          <a:latin typeface="Times New Roman" panose="02020603050405020304" pitchFamily="18" charset="0"/>
                        </a:rPr>
                        <a:t>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ar-EG" sz="1800" b="0" i="0" u="none" strike="noStrike">
                          <a:solidFill>
                            <a:srgbClr val="000000"/>
                          </a:solidFill>
                          <a:latin typeface="Times New Roman" panose="02020603050405020304" pitchFamily="18" charset="0"/>
                        </a:rPr>
                        <a:t>0</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323830">
                <a:tc>
                  <a:txBody>
                    <a:bodyPr/>
                    <a:lstStyle/>
                    <a:p>
                      <a:pPr algn="r" fontAlgn="b"/>
                      <a:r>
                        <a:rPr lang="ar-EG" sz="1800" b="1" i="0" u="none" strike="noStrike">
                          <a:solidFill>
                            <a:srgbClr val="000000"/>
                          </a:solidFill>
                          <a:latin typeface="Calibri" panose="020F0502020204030204" pitchFamily="34" charset="0"/>
                        </a:rPr>
                        <a:t>الحصة</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ar-EG" sz="1800" b="0" i="0" u="none" strike="noStrike">
                          <a:solidFill>
                            <a:srgbClr val="000000"/>
                          </a:solidFill>
                          <a:latin typeface="Calibri" panose="020F0502020204030204" pitchFamily="34" charset="0"/>
                        </a:rPr>
                        <a:t>4</a:t>
                      </a:r>
                    </a:p>
                  </a:txBody>
                  <a:tcPr marL="6350" marR="6350" marT="635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ar-EG" sz="1800" b="0" i="0" u="none" strike="noStrike">
                          <a:solidFill>
                            <a:srgbClr val="000000"/>
                          </a:solidFill>
                          <a:latin typeface="Times New Roman" panose="02020603050405020304" pitchFamily="18" charset="0"/>
                        </a:rPr>
                        <a:t>4</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ar-EG" sz="1800" b="0" i="0" u="none" strike="noStrike">
                          <a:solidFill>
                            <a:srgbClr val="000000"/>
                          </a:solidFill>
                          <a:latin typeface="Times New Roman" panose="02020603050405020304" pitchFamily="18" charset="0"/>
                        </a:rPr>
                        <a:t>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ar-EG" sz="1800" b="0" i="0" u="none" strike="noStrike">
                          <a:solidFill>
                            <a:srgbClr val="000000"/>
                          </a:solidFill>
                          <a:latin typeface="Times New Roman" panose="02020603050405020304" pitchFamily="18" charset="0"/>
                        </a:rPr>
                        <a:t>1</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6" name="Title 1"/>
          <p:cNvSpPr txBox="1">
            <a:spLocks/>
          </p:cNvSpPr>
          <p:nvPr/>
        </p:nvSpPr>
        <p:spPr>
          <a:xfrm>
            <a:off x="179512" y="2286000"/>
            <a:ext cx="4644895" cy="1143000"/>
          </a:xfrm>
          <a:prstGeom prst="rect">
            <a:avLst/>
          </a:prstGeom>
        </p:spPr>
        <p:txBody>
          <a:bodyPr vert="horz" lIns="91440" tIns="45720" rIns="91440" bIns="45720" rtlCol="0" anchor="ctr">
            <a:noAutofit/>
          </a:bodyPr>
          <a:lstStyle>
            <a:lvl1pPr algn="ctr" defTabSz="914400" rtl="1" eaLnBrk="1" latinLnBrk="0" hangingPunct="1">
              <a:spcBef>
                <a:spcPct val="0"/>
              </a:spcBef>
              <a:buNone/>
              <a:defRPr sz="4400" kern="1200">
                <a:solidFill>
                  <a:schemeClr val="tx1"/>
                </a:solidFill>
                <a:latin typeface="+mj-lt"/>
                <a:ea typeface="+mj-ea"/>
                <a:cs typeface="+mj-cs"/>
              </a:defRPr>
            </a:lvl1pPr>
          </a:lstStyle>
          <a:p>
            <a:pPr algn="r"/>
            <a:r>
              <a:rPr lang="ar-EG" sz="1800" b="1" i="1"/>
              <a:t>الحصة*:</a:t>
            </a:r>
            <a:r>
              <a:rPr lang="en-US" sz="1800" b="1" i="1"/>
              <a:t> </a:t>
            </a:r>
            <a:r>
              <a:rPr lang="ar-EG" sz="1800" b="1" i="1"/>
              <a:t>أعلى – أدنى درجة يمكن تحقيقها</a:t>
            </a:r>
          </a:p>
        </p:txBody>
      </p:sp>
    </p:spTree>
    <p:extLst>
      <p:ext uri="{BB962C8B-B14F-4D97-AF65-F5344CB8AC3E}">
        <p14:creationId xmlns:p14="http://schemas.microsoft.com/office/powerpoint/2010/main" val="11012215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6530" y="197768"/>
            <a:ext cx="8229600" cy="1143000"/>
          </a:xfrm>
        </p:spPr>
        <p:txBody>
          <a:bodyPr>
            <a:noAutofit/>
          </a:bodyPr>
          <a:lstStyle/>
          <a:p>
            <a:r>
              <a:rPr lang="ar-EG" sz="3600" b="1"/>
              <a:t>مكاسب النقاط:</a:t>
            </a:r>
            <a:r>
              <a:rPr lang="en-US" sz="3600" b="1"/>
              <a:t> </a:t>
            </a:r>
            <a:r>
              <a:rPr lang="ar-EG" sz="3600" b="1"/>
              <a:t>هل ستتم إقالة جيريمي؟ </a:t>
            </a:r>
            <a:br>
              <a:rPr lang="ar-EG" sz="3600" b="1"/>
            </a:br>
            <a:endParaRPr lang="ar-EG" sz="3600" b="1"/>
          </a:p>
        </p:txBody>
      </p:sp>
      <p:graphicFrame>
        <p:nvGraphicFramePr>
          <p:cNvPr id="6" name="Table 5"/>
          <p:cNvGraphicFramePr>
            <a:graphicFrameLocks noGrp="1"/>
          </p:cNvGraphicFramePr>
          <p:nvPr>
            <p:extLst>
              <p:ext uri="{D42A27DB-BD31-4B8C-83A1-F6EECF244321}">
                <p14:modId xmlns:p14="http://schemas.microsoft.com/office/powerpoint/2010/main" val="1569957627"/>
              </p:ext>
            </p:extLst>
          </p:nvPr>
        </p:nvGraphicFramePr>
        <p:xfrm>
          <a:off x="395536" y="1196752"/>
          <a:ext cx="4705035" cy="2106739"/>
        </p:xfrm>
        <a:graphic>
          <a:graphicData uri="http://schemas.openxmlformats.org/drawingml/2006/table">
            <a:tbl>
              <a:tblPr rtl="1"/>
              <a:tblGrid>
                <a:gridCol w="1584175">
                  <a:extLst>
                    <a:ext uri="{9D8B030D-6E8A-4147-A177-3AD203B41FA5}">
                      <a16:colId xmlns:a16="http://schemas.microsoft.com/office/drawing/2014/main" val="20000"/>
                    </a:ext>
                  </a:extLst>
                </a:gridCol>
                <a:gridCol w="936104">
                  <a:extLst>
                    <a:ext uri="{9D8B030D-6E8A-4147-A177-3AD203B41FA5}">
                      <a16:colId xmlns:a16="http://schemas.microsoft.com/office/drawing/2014/main" val="20001"/>
                    </a:ext>
                  </a:extLst>
                </a:gridCol>
                <a:gridCol w="648072">
                  <a:extLst>
                    <a:ext uri="{9D8B030D-6E8A-4147-A177-3AD203B41FA5}">
                      <a16:colId xmlns:a16="http://schemas.microsoft.com/office/drawing/2014/main" val="20002"/>
                    </a:ext>
                  </a:extLst>
                </a:gridCol>
                <a:gridCol w="880167">
                  <a:extLst>
                    <a:ext uri="{9D8B030D-6E8A-4147-A177-3AD203B41FA5}">
                      <a16:colId xmlns:a16="http://schemas.microsoft.com/office/drawing/2014/main" val="20003"/>
                    </a:ext>
                  </a:extLst>
                </a:gridCol>
                <a:gridCol w="656517">
                  <a:extLst>
                    <a:ext uri="{9D8B030D-6E8A-4147-A177-3AD203B41FA5}">
                      <a16:colId xmlns:a16="http://schemas.microsoft.com/office/drawing/2014/main" val="20004"/>
                    </a:ext>
                  </a:extLst>
                </a:gridCol>
              </a:tblGrid>
              <a:tr h="858841">
                <a:tc>
                  <a:txBody>
                    <a:bodyPr/>
                    <a:lstStyle/>
                    <a:p>
                      <a:pPr algn="r" fontAlgn="b"/>
                      <a:r>
                        <a:rPr lang="ar-EG" sz="1800" b="1" i="0" u="none" strike="noStrike">
                          <a:solidFill>
                            <a:srgbClr val="000000"/>
                          </a:solidFill>
                          <a:latin typeface="Calibri" panose="020F0502020204030204" pitchFamily="34" charset="0"/>
                        </a:rPr>
                        <a:t>هل تمت إقالة جيريمي؟</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ar-EG" sz="1800" b="1" i="0" u="none" strike="noStrike">
                          <a:solidFill>
                            <a:srgbClr val="000000"/>
                          </a:solidFill>
                          <a:latin typeface="Calibri" panose="020F0502020204030204" pitchFamily="34" charset="0"/>
                        </a:rPr>
                        <a:t>جيريمي مانويل</a:t>
                      </a:r>
                    </a:p>
                  </a:txBody>
                  <a:tcPr marL="6350" marR="6350" marT="635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ar-EG" sz="1800" b="1" i="0" u="none" strike="noStrike">
                          <a:solidFill>
                            <a:srgbClr val="000000"/>
                          </a:solidFill>
                          <a:latin typeface="Calibri" panose="020F0502020204030204" pitchFamily="34" charset="0"/>
                        </a:rPr>
                        <a:t>ديفيد سوسا</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ar-EG" sz="1800" b="1" i="0" u="none" strike="noStrike">
                          <a:solidFill>
                            <a:srgbClr val="000000"/>
                          </a:solidFill>
                          <a:latin typeface="Calibri" panose="020F0502020204030204" pitchFamily="34" charset="0"/>
                        </a:rPr>
                        <a:t>آدم نايت</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ar-EG" sz="1800" b="1" i="0" u="none" strike="noStrike">
                          <a:solidFill>
                            <a:srgbClr val="000000"/>
                          </a:solidFill>
                          <a:latin typeface="Calibri" panose="020F0502020204030204" pitchFamily="34" charset="0"/>
                        </a:rPr>
                        <a:t>آنا سميث</a:t>
                      </a:r>
                    </a:p>
                  </a:txBody>
                  <a:tcPr marL="6350" marR="6350" marT="635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459035">
                <a:tc>
                  <a:txBody>
                    <a:bodyPr/>
                    <a:lstStyle/>
                    <a:p>
                      <a:pPr algn="r" fontAlgn="b"/>
                      <a:r>
                        <a:rPr lang="ar-EG" sz="1800" b="1" i="0" u="none" strike="noStrike">
                          <a:solidFill>
                            <a:srgbClr val="000000"/>
                          </a:solidFill>
                          <a:latin typeface="Calibri" panose="020F0502020204030204" pitchFamily="34" charset="0"/>
                        </a:rPr>
                        <a:t>نعم</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ar-EG" sz="1800" b="0" i="0" u="none" strike="noStrike">
                          <a:solidFill>
                            <a:srgbClr val="000000"/>
                          </a:solidFill>
                          <a:latin typeface="Times New Roman" panose="02020603050405020304" pitchFamily="18" charset="0"/>
                          <a:cs typeface="Times New Roman" panose="02020603050405020304" pitchFamily="18" charset="0"/>
                        </a:rPr>
                        <a:t>-20</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ar-EG" sz="1800" b="0" i="0" u="none" strike="noStrike">
                          <a:solidFill>
                            <a:srgbClr val="000000"/>
                          </a:solidFill>
                          <a:latin typeface="Times New Roman" panose="02020603050405020304" pitchFamily="18" charset="0"/>
                          <a:cs typeface="Times New Roman" panose="02020603050405020304" pitchFamily="18" charset="0"/>
                        </a:rPr>
                        <a:t>-3</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ar-EG" sz="1800" b="0" i="0" u="none" strike="noStrike">
                          <a:solidFill>
                            <a:srgbClr val="000000"/>
                          </a:solidFill>
                          <a:latin typeface="Times New Roman" panose="02020603050405020304" pitchFamily="18" charset="0"/>
                          <a:cs typeface="Times New Roman" panose="02020603050405020304" pitchFamily="18" charset="0"/>
                        </a:rPr>
                        <a:t>1</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ar-EG" sz="1800" b="0" i="0" u="none" strike="noStrike">
                          <a:solidFill>
                            <a:srgbClr val="000000"/>
                          </a:solidFill>
                          <a:latin typeface="Times New Roman" panose="02020603050405020304" pitchFamily="18" charset="0"/>
                          <a:cs typeface="Times New Roman" panose="02020603050405020304" pitchFamily="18" charset="0"/>
                        </a:rPr>
                        <a:t>4</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459035">
                <a:tc>
                  <a:txBody>
                    <a:bodyPr/>
                    <a:lstStyle/>
                    <a:p>
                      <a:pPr algn="r" fontAlgn="b"/>
                      <a:r>
                        <a:rPr lang="ar-EG" sz="1800" b="1" i="0" u="none" strike="noStrike">
                          <a:solidFill>
                            <a:srgbClr val="000000"/>
                          </a:solidFill>
                          <a:latin typeface="Calibri" panose="020F0502020204030204" pitchFamily="34" charset="0"/>
                        </a:rPr>
                        <a:t>لا</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ar-EG" sz="1800" b="0" i="0" u="none" strike="noStrike">
                          <a:solidFill>
                            <a:srgbClr val="000000"/>
                          </a:solidFill>
                          <a:latin typeface="Times New Roman" panose="02020603050405020304" pitchFamily="18" charset="0"/>
                          <a:cs typeface="Times New Roman" panose="02020603050405020304" pitchFamily="18" charset="0"/>
                        </a:rPr>
                        <a:t>2</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ar-EG" sz="1800" b="0" i="0" u="none" strike="noStrike">
                          <a:solidFill>
                            <a:srgbClr val="000000"/>
                          </a:solidFill>
                          <a:latin typeface="Times New Roman" panose="02020603050405020304" pitchFamily="18" charset="0"/>
                          <a:cs typeface="Times New Roman" panose="02020603050405020304" pitchFamily="18" charset="0"/>
                        </a:rPr>
                        <a:t>1</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ar-EG" sz="1800" b="0" i="0" u="none" strike="noStrike">
                          <a:solidFill>
                            <a:srgbClr val="000000"/>
                          </a:solidFill>
                          <a:latin typeface="Times New Roman" panose="02020603050405020304" pitchFamily="18" charset="0"/>
                          <a:cs typeface="Times New Roman" panose="02020603050405020304" pitchFamily="18" charset="0"/>
                        </a:rPr>
                        <a:t>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ar-EG" sz="1800" b="0" i="0" u="none" strike="noStrike">
                          <a:solidFill>
                            <a:srgbClr val="000000"/>
                          </a:solidFill>
                          <a:latin typeface="Times New Roman" panose="02020603050405020304" pitchFamily="18" charset="0"/>
                          <a:cs typeface="Times New Roman" panose="02020603050405020304" pitchFamily="18" charset="0"/>
                        </a:rPr>
                        <a:t>0</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329828">
                <a:tc>
                  <a:txBody>
                    <a:bodyPr/>
                    <a:lstStyle/>
                    <a:p>
                      <a:pPr algn="r" fontAlgn="b"/>
                      <a:r>
                        <a:rPr lang="ar-EG" sz="1800" b="1" i="0" u="none" strike="noStrike">
                          <a:solidFill>
                            <a:srgbClr val="000000"/>
                          </a:solidFill>
                          <a:latin typeface="Calibri" panose="020F0502020204030204" pitchFamily="34" charset="0"/>
                        </a:rPr>
                        <a:t>الحصة</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ar-EG" sz="1800" b="0" i="0" u="none" strike="noStrike">
                          <a:solidFill>
                            <a:srgbClr val="000000"/>
                          </a:solidFill>
                          <a:latin typeface="Times New Roman" panose="02020603050405020304" pitchFamily="18" charset="0"/>
                          <a:cs typeface="Times New Roman" panose="02020603050405020304" pitchFamily="18" charset="0"/>
                        </a:rPr>
                        <a:t>22</a:t>
                      </a:r>
                    </a:p>
                  </a:txBody>
                  <a:tcPr marL="6350" marR="6350" marT="635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ar-EG" sz="1800" b="0" i="0" u="none" strike="noStrike">
                          <a:solidFill>
                            <a:srgbClr val="000000"/>
                          </a:solidFill>
                          <a:latin typeface="Times New Roman" panose="02020603050405020304" pitchFamily="18" charset="0"/>
                          <a:cs typeface="Times New Roman" panose="02020603050405020304" pitchFamily="18" charset="0"/>
                        </a:rPr>
                        <a:t>4</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ar-EG" sz="1800" b="0" i="0" u="none" strike="noStrike">
                          <a:solidFill>
                            <a:srgbClr val="000000"/>
                          </a:solidFill>
                          <a:latin typeface="Times New Roman" panose="02020603050405020304" pitchFamily="18" charset="0"/>
                          <a:cs typeface="Times New Roman" panose="02020603050405020304" pitchFamily="18" charset="0"/>
                        </a:rPr>
                        <a:t>1</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ar-EG" sz="1800" b="0" i="0" u="none" strike="noStrike">
                          <a:solidFill>
                            <a:srgbClr val="000000"/>
                          </a:solidFill>
                          <a:latin typeface="Times New Roman" panose="02020603050405020304" pitchFamily="18" charset="0"/>
                          <a:cs typeface="Times New Roman" panose="02020603050405020304" pitchFamily="18" charset="0"/>
                        </a:rPr>
                        <a:t>4</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8" name="Title 1"/>
          <p:cNvSpPr txBox="1">
            <a:spLocks/>
          </p:cNvSpPr>
          <p:nvPr/>
        </p:nvSpPr>
        <p:spPr>
          <a:xfrm>
            <a:off x="-252536" y="3531582"/>
            <a:ext cx="9073008" cy="3641834"/>
          </a:xfrm>
          <a:prstGeom prst="rect">
            <a:avLst/>
          </a:prstGeom>
        </p:spPr>
        <p:txBody>
          <a:bodyPr vert="horz" lIns="91440" tIns="45720" rIns="91440" bIns="45720" rtlCol="0" anchor="ctr">
            <a:noAutofit/>
          </a:bodyPr>
          <a:lstStyle>
            <a:lvl1pPr algn="ctr" defTabSz="914400" rtl="1" eaLnBrk="1" latinLnBrk="0" hangingPunct="1">
              <a:spcBef>
                <a:spcPct val="0"/>
              </a:spcBef>
              <a:buNone/>
              <a:defRPr sz="4400" kern="1200">
                <a:solidFill>
                  <a:schemeClr val="tx1"/>
                </a:solidFill>
                <a:latin typeface="+mj-lt"/>
                <a:ea typeface="+mj-ea"/>
                <a:cs typeface="+mj-cs"/>
              </a:defRPr>
            </a:lvl1pPr>
          </a:lstStyle>
          <a:p>
            <a:pPr algn="r"/>
            <a:r>
              <a:rPr lang="ar-EG" sz="2000" b="1" dirty="0"/>
              <a:t>سيعاني </a:t>
            </a:r>
            <a:r>
              <a:rPr lang="ar-EG" sz="2000" b="1" dirty="0" err="1"/>
              <a:t>جيريمي</a:t>
            </a:r>
            <a:r>
              <a:rPr lang="ar-EG" sz="2000" b="1" dirty="0"/>
              <a:t> مانويل من خسارة كبيرة في النقاط إذا تمت إقالته أو اختار الاستقالة.</a:t>
            </a:r>
            <a:r>
              <a:rPr lang="en-US" sz="2000" b="1" dirty="0"/>
              <a:t> </a:t>
            </a:r>
            <a:r>
              <a:rPr lang="ar-EG" sz="2000" b="1" dirty="0"/>
              <a:t>وتعد خسارة ديفيد سوسا أقل، ولكنها لا تزال كبيرة.</a:t>
            </a:r>
            <a:r>
              <a:rPr lang="en-US" sz="2000" b="1" dirty="0"/>
              <a:t> </a:t>
            </a:r>
          </a:p>
          <a:p>
            <a:pPr algn="l"/>
            <a:endParaRPr lang="en-US" sz="2000" b="1" dirty="0"/>
          </a:p>
          <a:p>
            <a:pPr algn="r"/>
            <a:r>
              <a:rPr lang="ar-EG" sz="2000" b="1" dirty="0"/>
              <a:t>بالنسبة للرئيسة التنفيذية والمدرب، فإنهما يكرهان </a:t>
            </a:r>
            <a:r>
              <a:rPr lang="ar-EG" sz="2000" b="1" dirty="0" err="1"/>
              <a:t>جيريمي</a:t>
            </a:r>
            <a:r>
              <a:rPr lang="ar-EG" sz="2000" b="1" dirty="0"/>
              <a:t> مانويل ويحصلان على نقاط إذا تمت إقالته.</a:t>
            </a:r>
            <a:r>
              <a:rPr lang="en-US" sz="2000" b="1" dirty="0"/>
              <a:t> </a:t>
            </a:r>
            <a:r>
              <a:rPr lang="ar-EG" sz="2000" b="1" dirty="0"/>
              <a:t>الرئيسة التنفيذية، آنا سميث، تكره </a:t>
            </a:r>
            <a:r>
              <a:rPr lang="ar-EG" sz="2000" b="1" dirty="0" err="1"/>
              <a:t>جيريمي</a:t>
            </a:r>
            <a:r>
              <a:rPr lang="ar-EG" sz="2000" b="1" dirty="0"/>
              <a:t> مانويل أكثر من أي شخص آخر، وستحصل على أكبر عدد من النقاط إذا تمت إقالته!</a:t>
            </a:r>
          </a:p>
          <a:p>
            <a:pPr algn="l"/>
            <a:endParaRPr lang="en-US" sz="2000" b="1" dirty="0"/>
          </a:p>
          <a:p>
            <a:pPr algn="r"/>
            <a:r>
              <a:rPr lang="ar-EG" sz="2000" b="1" dirty="0">
                <a:solidFill>
                  <a:srgbClr val="FF0000"/>
                </a:solidFill>
              </a:rPr>
              <a:t>هل تمت إقالة أي من الوكلاء؟</a:t>
            </a:r>
            <a:r>
              <a:rPr lang="en-US" sz="2000" b="1" dirty="0">
                <a:solidFill>
                  <a:srgbClr val="FF0000"/>
                </a:solidFill>
              </a:rPr>
              <a:t> </a:t>
            </a:r>
            <a:r>
              <a:rPr lang="ar-EG" sz="2000" b="1" dirty="0">
                <a:solidFill>
                  <a:srgbClr val="FF0000"/>
                </a:solidFill>
              </a:rPr>
              <a:t>إذا كانت الإجابة بنعم، فكيف حدث ذلك؟</a:t>
            </a:r>
          </a:p>
          <a:p>
            <a:pPr algn="r"/>
            <a:r>
              <a:rPr lang="en-US" sz="2000" b="1" dirty="0"/>
              <a:t> </a:t>
            </a:r>
          </a:p>
        </p:txBody>
      </p:sp>
      <p:sp>
        <p:nvSpPr>
          <p:cNvPr id="7" name="Title 1"/>
          <p:cNvSpPr txBox="1">
            <a:spLocks/>
          </p:cNvSpPr>
          <p:nvPr/>
        </p:nvSpPr>
        <p:spPr>
          <a:xfrm>
            <a:off x="323528" y="3006080"/>
            <a:ext cx="4644895" cy="1143000"/>
          </a:xfrm>
          <a:prstGeom prst="rect">
            <a:avLst/>
          </a:prstGeom>
        </p:spPr>
        <p:txBody>
          <a:bodyPr vert="horz" lIns="91440" tIns="45720" rIns="91440" bIns="45720" rtlCol="0" anchor="ctr">
            <a:noAutofit/>
          </a:bodyPr>
          <a:lstStyle>
            <a:lvl1pPr algn="ctr" defTabSz="914400" rtl="1" eaLnBrk="1" latinLnBrk="0" hangingPunct="1">
              <a:spcBef>
                <a:spcPct val="0"/>
              </a:spcBef>
              <a:buNone/>
              <a:defRPr sz="4400" kern="1200">
                <a:solidFill>
                  <a:schemeClr val="tx1"/>
                </a:solidFill>
                <a:latin typeface="+mj-lt"/>
                <a:ea typeface="+mj-ea"/>
                <a:cs typeface="+mj-cs"/>
              </a:defRPr>
            </a:lvl1pPr>
          </a:lstStyle>
          <a:p>
            <a:pPr algn="r"/>
            <a:r>
              <a:rPr lang="ar-EG" sz="1800" b="1" i="1"/>
              <a:t>الحصة*:</a:t>
            </a:r>
            <a:r>
              <a:rPr lang="en-US" sz="1800" b="1" i="1"/>
              <a:t> </a:t>
            </a:r>
            <a:r>
              <a:rPr lang="ar-EG" sz="1800" b="1" i="1"/>
              <a:t>أعلى – أدنى درجة يمكن تحقيقها</a:t>
            </a:r>
          </a:p>
        </p:txBody>
      </p:sp>
    </p:spTree>
    <p:extLst>
      <p:ext uri="{BB962C8B-B14F-4D97-AF65-F5344CB8AC3E}">
        <p14:creationId xmlns:p14="http://schemas.microsoft.com/office/powerpoint/2010/main" val="11012215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98178"/>
          </a:xfrm>
        </p:spPr>
        <p:txBody>
          <a:bodyPr>
            <a:normAutofit/>
          </a:bodyPr>
          <a:lstStyle/>
          <a:p>
            <a:r>
              <a:rPr lang="ar-EG" sz="3600" b="1"/>
              <a:t>مكاسب النقاط: </a:t>
            </a:r>
            <a:br>
              <a:rPr lang="ar-EG" sz="3600" b="1"/>
            </a:br>
            <a:r>
              <a:rPr lang="ar-EG" sz="3600" b="1"/>
              <a:t>ماذا لو انتقل ديفيد إلى نادي جارسيا إف سي؟</a:t>
            </a:r>
            <a:r>
              <a:rPr lang="en-US" sz="3600" b="1"/>
              <a:t> </a:t>
            </a:r>
          </a:p>
        </p:txBody>
      </p:sp>
    </p:spTree>
    <p:extLst>
      <p:ext uri="{BB962C8B-B14F-4D97-AF65-F5344CB8AC3E}">
        <p14:creationId xmlns:p14="http://schemas.microsoft.com/office/powerpoint/2010/main" val="14593818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98178"/>
          </a:xfrm>
        </p:spPr>
        <p:txBody>
          <a:bodyPr>
            <a:normAutofit/>
          </a:bodyPr>
          <a:lstStyle/>
          <a:p>
            <a:r>
              <a:rPr lang="ar-EG" sz="3600" b="1"/>
              <a:t>مكاسب النقاط: </a:t>
            </a:r>
            <a:br>
              <a:rPr lang="ar-EG" sz="3600" b="1"/>
            </a:br>
            <a:r>
              <a:rPr lang="ar-EG" sz="3600" b="1"/>
              <a:t>ماذا لو انتقل ديفيد إلى نادي جارسيا إف سي؟</a:t>
            </a:r>
            <a:r>
              <a:rPr lang="en-US" sz="3600" b="1"/>
              <a:t> </a:t>
            </a:r>
          </a:p>
        </p:txBody>
      </p:sp>
      <p:graphicFrame>
        <p:nvGraphicFramePr>
          <p:cNvPr id="5" name="Table 4"/>
          <p:cNvGraphicFramePr>
            <a:graphicFrameLocks noGrp="1"/>
          </p:cNvGraphicFramePr>
          <p:nvPr>
            <p:extLst>
              <p:ext uri="{D42A27DB-BD31-4B8C-83A1-F6EECF244321}">
                <p14:modId xmlns:p14="http://schemas.microsoft.com/office/powerpoint/2010/main" val="3803457546"/>
              </p:ext>
            </p:extLst>
          </p:nvPr>
        </p:nvGraphicFramePr>
        <p:xfrm>
          <a:off x="755576" y="1844825"/>
          <a:ext cx="4425912" cy="4154792"/>
        </p:xfrm>
        <a:graphic>
          <a:graphicData uri="http://schemas.openxmlformats.org/drawingml/2006/table">
            <a:tbl>
              <a:tblPr rtl="1"/>
              <a:tblGrid>
                <a:gridCol w="1689608">
                  <a:extLst>
                    <a:ext uri="{9D8B030D-6E8A-4147-A177-3AD203B41FA5}">
                      <a16:colId xmlns:a16="http://schemas.microsoft.com/office/drawing/2014/main" val="20000"/>
                    </a:ext>
                  </a:extLst>
                </a:gridCol>
                <a:gridCol w="2736304">
                  <a:extLst>
                    <a:ext uri="{9D8B030D-6E8A-4147-A177-3AD203B41FA5}">
                      <a16:colId xmlns:a16="http://schemas.microsoft.com/office/drawing/2014/main" val="20001"/>
                    </a:ext>
                  </a:extLst>
                </a:gridCol>
              </a:tblGrid>
              <a:tr h="406243">
                <a:tc>
                  <a:txBody>
                    <a:bodyPr/>
                    <a:lstStyle/>
                    <a:p>
                      <a:pPr algn="r" fontAlgn="b"/>
                      <a:r>
                        <a:rPr lang="ar-EG" sz="2000" b="1" i="0" u="none" strike="noStrike">
                          <a:solidFill>
                            <a:srgbClr val="000000"/>
                          </a:solidFill>
                          <a:latin typeface="Calibri" panose="020F0502020204030204" pitchFamily="34" charset="0"/>
                        </a:rPr>
                        <a:t>النظراء</a:t>
                      </a:r>
                    </a:p>
                  </a:txBody>
                  <a:tcPr marL="6350" marR="6350" marT="6350" marB="0" anchor="b">
                    <a:lnL>
                      <a:noFill/>
                    </a:lnL>
                    <a:lnR>
                      <a:noFill/>
                    </a:lnR>
                    <a:lnT>
                      <a:noFill/>
                    </a:lnT>
                    <a:lnB>
                      <a:noFill/>
                    </a:lnB>
                  </a:tcPr>
                </a:tc>
                <a:tc>
                  <a:txBody>
                    <a:bodyPr/>
                    <a:lstStyle/>
                    <a:p>
                      <a:pPr algn="r" fontAlgn="b"/>
                      <a:r>
                        <a:rPr lang="ar-EG" sz="2000" b="1" i="0" u="none" strike="noStrike">
                          <a:solidFill>
                            <a:srgbClr val="000000"/>
                          </a:solidFill>
                          <a:latin typeface="Calibri" panose="020F0502020204030204" pitchFamily="34" charset="0"/>
                        </a:rPr>
                        <a:t>                                    النقاط</a:t>
                      </a:r>
                    </a:p>
                  </a:txBody>
                  <a:tcPr marL="6350" marR="6350" marT="6350" marB="0" anchor="b">
                    <a:lnL>
                      <a:noFill/>
                    </a:lnL>
                    <a:lnR>
                      <a:noFill/>
                    </a:lnR>
                    <a:lnT>
                      <a:noFill/>
                    </a:lnT>
                    <a:lnB>
                      <a:noFill/>
                    </a:lnB>
                  </a:tcPr>
                </a:tc>
                <a:extLst>
                  <a:ext uri="{0D108BD9-81ED-4DB2-BD59-A6C34878D82A}">
                    <a16:rowId xmlns:a16="http://schemas.microsoft.com/office/drawing/2014/main" val="10000"/>
                  </a:ext>
                </a:extLst>
              </a:tr>
              <a:tr h="406243">
                <a:tc>
                  <a:txBody>
                    <a:bodyPr/>
                    <a:lstStyle/>
                    <a:p>
                      <a:pPr algn="r" rtl="1" fontAlgn="b"/>
                      <a:endParaRPr lang="en-US" sz="2000" b="0" i="0" u="none" strike="noStrike" dirty="0">
                        <a:solidFill>
                          <a:srgbClr val="000000"/>
                        </a:solidFill>
                        <a:effectLst/>
                        <a:latin typeface="Calibri" panose="020F0502020204030204" pitchFamily="34" charset="0"/>
                      </a:endParaRPr>
                    </a:p>
                  </a:txBody>
                  <a:tcPr marL="6350" marR="6350" marT="6350" marB="0" anchor="b">
                    <a:lnL>
                      <a:noFill/>
                    </a:lnL>
                    <a:lnR>
                      <a:noFill/>
                    </a:lnR>
                    <a:lnT>
                      <a:noFill/>
                    </a:lnT>
                    <a:lnB>
                      <a:noFill/>
                    </a:lnB>
                  </a:tcPr>
                </a:tc>
                <a:tc>
                  <a:txBody>
                    <a:bodyPr/>
                    <a:lstStyle/>
                    <a:p>
                      <a:pPr algn="r" rtl="1" fontAlgn="b"/>
                      <a:endParaRPr lang="en-US" sz="2000" b="0" i="0" u="none" strike="noStrike">
                        <a:solidFill>
                          <a:srgbClr val="000000"/>
                        </a:solidFill>
                        <a:effectLst/>
                        <a:latin typeface="Calibri" panose="020F0502020204030204" pitchFamily="34" charset="0"/>
                      </a:endParaRPr>
                    </a:p>
                  </a:txBody>
                  <a:tcPr marL="6350" marR="6350" marT="6350" marB="0" anchor="b">
                    <a:lnL>
                      <a:noFill/>
                    </a:lnL>
                    <a:lnR>
                      <a:noFill/>
                    </a:lnR>
                    <a:lnT>
                      <a:noFill/>
                    </a:lnT>
                    <a:lnB>
                      <a:noFill/>
                    </a:lnB>
                  </a:tcPr>
                </a:tc>
                <a:extLst>
                  <a:ext uri="{0D108BD9-81ED-4DB2-BD59-A6C34878D82A}">
                    <a16:rowId xmlns:a16="http://schemas.microsoft.com/office/drawing/2014/main" val="10001"/>
                  </a:ext>
                </a:extLst>
              </a:tr>
              <a:tr h="627673">
                <a:tc>
                  <a:txBody>
                    <a:bodyPr/>
                    <a:lstStyle/>
                    <a:p>
                      <a:pPr algn="r" fontAlgn="b"/>
                      <a:r>
                        <a:rPr lang="ar-EG" sz="2000" b="1" i="0" u="none" strike="noStrike">
                          <a:solidFill>
                            <a:srgbClr val="548235"/>
                          </a:solidFill>
                          <a:latin typeface="Calibri" panose="020F0502020204030204" pitchFamily="34" charset="0"/>
                        </a:rPr>
                        <a:t>جيريمي </a:t>
                      </a:r>
                      <a:r>
                        <a:rPr lang="ar-EG" sz="2000" b="1" i="0" u="none" strike="noStrike" baseline="0">
                          <a:solidFill>
                            <a:srgbClr val="548235"/>
                          </a:solidFill>
                          <a:latin typeface="Calibri" panose="020F0502020204030204" pitchFamily="34" charset="0"/>
                        </a:rPr>
                        <a:t>مانويل</a:t>
                      </a:r>
                    </a:p>
                  </a:txBody>
                  <a:tcPr marL="6350" marR="6350" marT="6350" marB="0" anchor="b">
                    <a:lnL>
                      <a:noFill/>
                    </a:lnL>
                    <a:lnR>
                      <a:noFill/>
                    </a:lnR>
                    <a:lnT>
                      <a:noFill/>
                    </a:lnT>
                    <a:lnB>
                      <a:noFill/>
                    </a:lnB>
                  </a:tcPr>
                </a:tc>
                <a:tc>
                  <a:txBody>
                    <a:bodyPr/>
                    <a:lstStyle/>
                    <a:p>
                      <a:pPr algn="r" fontAlgn="b"/>
                      <a:r>
                        <a:rPr lang="ar-EG" sz="2000" b="0" i="0" u="none" strike="noStrike">
                          <a:solidFill>
                            <a:srgbClr val="000000"/>
                          </a:solidFill>
                          <a:latin typeface="Calibri" panose="020F0502020204030204" pitchFamily="34" charset="0"/>
                        </a:rPr>
                        <a:t>8</a:t>
                      </a:r>
                    </a:p>
                  </a:txBody>
                  <a:tcPr marL="6350" marR="6350" marT="6350" marB="0" anchor="b">
                    <a:lnL>
                      <a:noFill/>
                    </a:lnL>
                    <a:lnR>
                      <a:noFill/>
                    </a:lnR>
                    <a:lnT>
                      <a:noFill/>
                    </a:lnT>
                    <a:lnB>
                      <a:noFill/>
                    </a:lnB>
                  </a:tcPr>
                </a:tc>
                <a:extLst>
                  <a:ext uri="{0D108BD9-81ED-4DB2-BD59-A6C34878D82A}">
                    <a16:rowId xmlns:a16="http://schemas.microsoft.com/office/drawing/2014/main" val="10002"/>
                  </a:ext>
                </a:extLst>
              </a:tr>
              <a:tr h="576064">
                <a:tc>
                  <a:txBody>
                    <a:bodyPr/>
                    <a:lstStyle/>
                    <a:p>
                      <a:pPr algn="r" fontAlgn="b"/>
                      <a:r>
                        <a:rPr lang="ar-EG" sz="2000" b="1" i="0" u="none" strike="noStrike">
                          <a:solidFill>
                            <a:srgbClr val="548235"/>
                          </a:solidFill>
                          <a:latin typeface="Calibri" panose="020F0502020204030204" pitchFamily="34" charset="0"/>
                        </a:rPr>
                        <a:t>ديفيد </a:t>
                      </a:r>
                      <a:r>
                        <a:rPr lang="ar-EG" sz="2000" b="1" i="0" u="none" strike="noStrike" baseline="0">
                          <a:solidFill>
                            <a:srgbClr val="548235"/>
                          </a:solidFill>
                          <a:latin typeface="Calibri" panose="020F0502020204030204" pitchFamily="34" charset="0"/>
                        </a:rPr>
                        <a:t>سوسا</a:t>
                      </a:r>
                    </a:p>
                  </a:txBody>
                  <a:tcPr marL="6350" marR="6350" marT="6350" marB="0" anchor="b">
                    <a:lnL>
                      <a:noFill/>
                    </a:lnL>
                    <a:lnR>
                      <a:noFill/>
                    </a:lnR>
                    <a:lnT>
                      <a:noFill/>
                    </a:lnT>
                    <a:lnB>
                      <a:noFill/>
                    </a:lnB>
                  </a:tcPr>
                </a:tc>
                <a:tc>
                  <a:txBody>
                    <a:bodyPr/>
                    <a:lstStyle/>
                    <a:p>
                      <a:pPr algn="r" fontAlgn="b"/>
                      <a:r>
                        <a:rPr lang="ar-EG" sz="2000" b="0" i="0" u="none" strike="noStrike">
                          <a:solidFill>
                            <a:srgbClr val="000000"/>
                          </a:solidFill>
                          <a:latin typeface="Calibri" panose="020F0502020204030204" pitchFamily="34" charset="0"/>
                        </a:rPr>
                        <a:t>11</a:t>
                      </a:r>
                    </a:p>
                  </a:txBody>
                  <a:tcPr marL="6350" marR="6350" marT="6350" marB="0" anchor="b">
                    <a:lnL>
                      <a:noFill/>
                    </a:lnL>
                    <a:lnR>
                      <a:noFill/>
                    </a:lnR>
                    <a:lnT>
                      <a:noFill/>
                    </a:lnT>
                    <a:lnB>
                      <a:noFill/>
                    </a:lnB>
                  </a:tcPr>
                </a:tc>
                <a:extLst>
                  <a:ext uri="{0D108BD9-81ED-4DB2-BD59-A6C34878D82A}">
                    <a16:rowId xmlns:a16="http://schemas.microsoft.com/office/drawing/2014/main" val="10003"/>
                  </a:ext>
                </a:extLst>
              </a:tr>
              <a:tr h="504056">
                <a:tc>
                  <a:txBody>
                    <a:bodyPr/>
                    <a:lstStyle/>
                    <a:p>
                      <a:pPr algn="r" fontAlgn="b"/>
                      <a:r>
                        <a:rPr lang="ar-EG" sz="2000" b="1" i="0" u="none" strike="noStrike">
                          <a:solidFill>
                            <a:srgbClr val="548235"/>
                          </a:solidFill>
                          <a:latin typeface="Calibri" panose="020F0502020204030204" pitchFamily="34" charset="0"/>
                        </a:rPr>
                        <a:t>آنا </a:t>
                      </a:r>
                      <a:r>
                        <a:rPr lang="ar-EG" sz="2000" b="1" i="0" u="none" strike="noStrike" baseline="0">
                          <a:solidFill>
                            <a:srgbClr val="548235"/>
                          </a:solidFill>
                          <a:latin typeface="Calibri" panose="020F0502020204030204" pitchFamily="34" charset="0"/>
                        </a:rPr>
                        <a:t>سميث</a:t>
                      </a:r>
                    </a:p>
                  </a:txBody>
                  <a:tcPr marL="6350" marR="6350" marT="6350" marB="0" anchor="b">
                    <a:lnL>
                      <a:noFill/>
                    </a:lnL>
                    <a:lnR>
                      <a:noFill/>
                    </a:lnR>
                    <a:lnT>
                      <a:noFill/>
                    </a:lnT>
                    <a:lnB>
                      <a:noFill/>
                    </a:lnB>
                  </a:tcPr>
                </a:tc>
                <a:tc>
                  <a:txBody>
                    <a:bodyPr/>
                    <a:lstStyle/>
                    <a:p>
                      <a:pPr algn="r" fontAlgn="b"/>
                      <a:r>
                        <a:rPr lang="ar-EG" sz="2000" b="0" i="0" u="none" strike="noStrike">
                          <a:solidFill>
                            <a:srgbClr val="000000"/>
                          </a:solidFill>
                          <a:latin typeface="Calibri" panose="020F0502020204030204" pitchFamily="34" charset="0"/>
                        </a:rPr>
                        <a:t>2</a:t>
                      </a:r>
                    </a:p>
                  </a:txBody>
                  <a:tcPr marL="6350" marR="6350" marT="6350" marB="0" anchor="b">
                    <a:lnL>
                      <a:noFill/>
                    </a:lnL>
                    <a:lnR>
                      <a:noFill/>
                    </a:lnR>
                    <a:lnT>
                      <a:noFill/>
                    </a:lnT>
                    <a:lnB>
                      <a:noFill/>
                    </a:lnB>
                  </a:tcPr>
                </a:tc>
                <a:extLst>
                  <a:ext uri="{0D108BD9-81ED-4DB2-BD59-A6C34878D82A}">
                    <a16:rowId xmlns:a16="http://schemas.microsoft.com/office/drawing/2014/main" val="10004"/>
                  </a:ext>
                </a:extLst>
              </a:tr>
              <a:tr h="504056">
                <a:tc>
                  <a:txBody>
                    <a:bodyPr/>
                    <a:lstStyle/>
                    <a:p>
                      <a:pPr algn="r" fontAlgn="b"/>
                      <a:r>
                        <a:rPr lang="ar-EG" sz="2000" b="1" i="0" u="none" strike="noStrike">
                          <a:solidFill>
                            <a:srgbClr val="548235"/>
                          </a:solidFill>
                          <a:latin typeface="Calibri" panose="020F0502020204030204" pitchFamily="34" charset="0"/>
                        </a:rPr>
                        <a:t>آدم </a:t>
                      </a:r>
                      <a:r>
                        <a:rPr lang="ar-EG" sz="2000" b="1" i="0" u="none" strike="noStrike" baseline="0">
                          <a:solidFill>
                            <a:srgbClr val="548235"/>
                          </a:solidFill>
                          <a:latin typeface="Calibri" panose="020F0502020204030204" pitchFamily="34" charset="0"/>
                        </a:rPr>
                        <a:t>نايت</a:t>
                      </a:r>
                    </a:p>
                  </a:txBody>
                  <a:tcPr marL="6350" marR="6350" marT="6350" marB="0" anchor="b">
                    <a:lnL>
                      <a:noFill/>
                    </a:lnL>
                    <a:lnR>
                      <a:noFill/>
                    </a:lnR>
                    <a:lnT>
                      <a:noFill/>
                    </a:lnT>
                    <a:lnB>
                      <a:noFill/>
                    </a:lnB>
                  </a:tcPr>
                </a:tc>
                <a:tc>
                  <a:txBody>
                    <a:bodyPr/>
                    <a:lstStyle/>
                    <a:p>
                      <a:pPr algn="r" fontAlgn="b"/>
                      <a:r>
                        <a:rPr lang="ar-EG" sz="2000" b="0" i="0" u="none" strike="noStrike">
                          <a:solidFill>
                            <a:srgbClr val="000000"/>
                          </a:solidFill>
                          <a:latin typeface="Calibri" panose="020F0502020204030204" pitchFamily="34" charset="0"/>
                        </a:rPr>
                        <a:t>-3</a:t>
                      </a:r>
                    </a:p>
                  </a:txBody>
                  <a:tcPr marL="6350" marR="6350" marT="6350" marB="0" anchor="b">
                    <a:lnL>
                      <a:noFill/>
                    </a:lnL>
                    <a:lnR>
                      <a:noFill/>
                    </a:lnR>
                    <a:lnT>
                      <a:noFill/>
                    </a:lnT>
                    <a:lnB>
                      <a:noFill/>
                    </a:lnB>
                  </a:tcPr>
                </a:tc>
                <a:extLst>
                  <a:ext uri="{0D108BD9-81ED-4DB2-BD59-A6C34878D82A}">
                    <a16:rowId xmlns:a16="http://schemas.microsoft.com/office/drawing/2014/main" val="10005"/>
                  </a:ext>
                </a:extLst>
              </a:tr>
              <a:tr h="920750">
                <a:tc>
                  <a:txBody>
                    <a:bodyPr/>
                    <a:lstStyle/>
                    <a:p>
                      <a:pPr algn="r" rtl="1" fontAlgn="b"/>
                      <a:endParaRPr lang="en-US" sz="2000" b="1" i="0" u="none" strike="noStrike" kern="1200" baseline="0" dirty="0">
                        <a:solidFill>
                          <a:srgbClr val="548235"/>
                        </a:solidFill>
                        <a:effectLst/>
                        <a:latin typeface="Calibri" panose="020F0502020204030204" pitchFamily="34" charset="0"/>
                        <a:ea typeface="+mn-ea"/>
                        <a:cs typeface="+mn-cs"/>
                      </a:endParaRPr>
                    </a:p>
                    <a:p>
                      <a:pPr algn="r" rtl="1" fontAlgn="b"/>
                      <a:endParaRPr lang="en-US" sz="2000" b="1" i="0" u="none" strike="noStrike" kern="1200" baseline="0" dirty="0">
                        <a:solidFill>
                          <a:srgbClr val="548235"/>
                        </a:solidFill>
                        <a:effectLst/>
                        <a:latin typeface="Calibri" panose="020F0502020204030204" pitchFamily="34" charset="0"/>
                        <a:ea typeface="+mn-ea"/>
                        <a:cs typeface="+mn-cs"/>
                      </a:endParaRPr>
                    </a:p>
                    <a:p>
                      <a:pPr algn="r" fontAlgn="b"/>
                      <a:r>
                        <a:rPr lang="ar-EG" sz="2000" b="1" i="0" u="none" strike="noStrike" baseline="0">
                          <a:solidFill>
                            <a:srgbClr val="548235"/>
                          </a:solidFill>
                          <a:latin typeface="Calibri" panose="020F0502020204030204" pitchFamily="34" charset="0"/>
                          <a:ea typeface="+mn-ea"/>
                          <a:cs typeface="+mn-cs"/>
                        </a:rPr>
                        <a:t>المجموع</a:t>
                      </a:r>
                    </a:p>
                  </a:txBody>
                  <a:tcPr marL="6350" marR="6350" marT="6350" marB="0" anchor="b">
                    <a:lnL>
                      <a:noFill/>
                    </a:lnL>
                    <a:lnR>
                      <a:noFill/>
                    </a:lnR>
                    <a:lnT>
                      <a:noFill/>
                    </a:lnT>
                    <a:lnB>
                      <a:noFill/>
                    </a:lnB>
                  </a:tcPr>
                </a:tc>
                <a:tc>
                  <a:txBody>
                    <a:bodyPr/>
                    <a:lstStyle/>
                    <a:p>
                      <a:pPr algn="r" fontAlgn="b"/>
                      <a:r>
                        <a:rPr lang="ar-EG" sz="2000" b="0" i="0" u="none" strike="noStrike">
                          <a:solidFill>
                            <a:srgbClr val="000000"/>
                          </a:solidFill>
                          <a:latin typeface="Calibri" panose="020F0502020204030204" pitchFamily="34" charset="0"/>
                        </a:rPr>
                        <a:t>18</a:t>
                      </a:r>
                    </a:p>
                  </a:txBody>
                  <a:tcPr marL="6350" marR="6350" marT="6350" marB="0" anchor="b">
                    <a:lnL>
                      <a:noFill/>
                    </a:lnL>
                    <a:lnR>
                      <a:noFill/>
                    </a:lnR>
                    <a:lnT>
                      <a:noFill/>
                    </a:lnT>
                    <a:lnB>
                      <a:noFill/>
                    </a:lnB>
                  </a:tcPr>
                </a:tc>
                <a:extLst>
                  <a:ext uri="{0D108BD9-81ED-4DB2-BD59-A6C34878D82A}">
                    <a16:rowId xmlns:a16="http://schemas.microsoft.com/office/drawing/2014/main" val="10006"/>
                  </a:ext>
                </a:extLst>
              </a:tr>
            </a:tbl>
          </a:graphicData>
        </a:graphic>
      </p:graphicFrame>
      <p:sp>
        <p:nvSpPr>
          <p:cNvPr id="6" name="Right Arrow 5"/>
          <p:cNvSpPr/>
          <p:nvPr/>
        </p:nvSpPr>
        <p:spPr>
          <a:xfrm>
            <a:off x="2627784" y="2972288"/>
            <a:ext cx="1080120" cy="402231"/>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endParaRPr>
          </a:p>
        </p:txBody>
      </p:sp>
      <p:sp>
        <p:nvSpPr>
          <p:cNvPr id="7" name="Right Arrow 6"/>
          <p:cNvSpPr/>
          <p:nvPr/>
        </p:nvSpPr>
        <p:spPr>
          <a:xfrm>
            <a:off x="2627784" y="3596118"/>
            <a:ext cx="1080120" cy="402231"/>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endParaRPr>
          </a:p>
        </p:txBody>
      </p:sp>
      <p:sp>
        <p:nvSpPr>
          <p:cNvPr id="8" name="Right Arrow 7"/>
          <p:cNvSpPr/>
          <p:nvPr/>
        </p:nvSpPr>
        <p:spPr>
          <a:xfrm>
            <a:off x="2627784" y="4042362"/>
            <a:ext cx="1080120" cy="402231"/>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endParaRPr>
          </a:p>
        </p:txBody>
      </p:sp>
      <p:sp>
        <p:nvSpPr>
          <p:cNvPr id="9" name="Right Arrow 8"/>
          <p:cNvSpPr/>
          <p:nvPr/>
        </p:nvSpPr>
        <p:spPr>
          <a:xfrm>
            <a:off x="2627784" y="4615914"/>
            <a:ext cx="1080120" cy="402231"/>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endParaRPr>
          </a:p>
        </p:txBody>
      </p:sp>
      <p:sp>
        <p:nvSpPr>
          <p:cNvPr id="10" name="Right Arrow 9"/>
          <p:cNvSpPr/>
          <p:nvPr/>
        </p:nvSpPr>
        <p:spPr>
          <a:xfrm>
            <a:off x="2627784" y="5427275"/>
            <a:ext cx="1080120" cy="402231"/>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endParaRPr>
          </a:p>
        </p:txBody>
      </p:sp>
      <p:sp>
        <p:nvSpPr>
          <p:cNvPr id="3" name="TextBox 2">
            <a:extLst>
              <a:ext uri="{FF2B5EF4-FFF2-40B4-BE49-F238E27FC236}">
                <a16:creationId xmlns:a16="http://schemas.microsoft.com/office/drawing/2014/main" id="{E5ADB3A0-13B8-4D1F-A356-775DA6676357}"/>
              </a:ext>
            </a:extLst>
          </p:cNvPr>
          <p:cNvSpPr txBox="1"/>
          <p:nvPr/>
        </p:nvSpPr>
        <p:spPr>
          <a:xfrm>
            <a:off x="6012160" y="3218200"/>
            <a:ext cx="2386608" cy="1938992"/>
          </a:xfrm>
          <a:prstGeom prst="rect">
            <a:avLst/>
          </a:prstGeom>
          <a:noFill/>
        </p:spPr>
        <p:txBody>
          <a:bodyPr wrap="square" rtlCol="0">
            <a:spAutoFit/>
          </a:bodyPr>
          <a:lstStyle/>
          <a:p>
            <a:r>
              <a:rPr lang="ar-EG" sz="2400" b="1">
                <a:solidFill>
                  <a:srgbClr val="FF0000"/>
                </a:solidFill>
              </a:rPr>
              <a:t>هل فشل أحد في التوصل إلى اتفاق لإبقاء ديفيد في جرين بارك؟</a:t>
            </a:r>
            <a:r>
              <a:rPr lang="en-US" sz="2400" b="1">
                <a:solidFill>
                  <a:srgbClr val="FF0000"/>
                </a:solidFill>
              </a:rPr>
              <a:t> </a:t>
            </a:r>
            <a:r>
              <a:rPr lang="ar-EG" sz="2400" b="1">
                <a:solidFill>
                  <a:srgbClr val="FF0000"/>
                </a:solidFill>
              </a:rPr>
              <a:t>لماذا؟</a:t>
            </a:r>
          </a:p>
        </p:txBody>
      </p:sp>
    </p:spTree>
    <p:extLst>
      <p:ext uri="{BB962C8B-B14F-4D97-AF65-F5344CB8AC3E}">
        <p14:creationId xmlns:p14="http://schemas.microsoft.com/office/powerpoint/2010/main" val="31514746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D473CDC9-AB75-4706-A74B-99664F9D50D7}"/>
              </a:ext>
            </a:extLst>
          </p:cNvPr>
          <p:cNvGraphicFramePr>
            <a:graphicFrameLocks noGrp="1"/>
          </p:cNvGraphicFramePr>
          <p:nvPr/>
        </p:nvGraphicFramePr>
        <p:xfrm>
          <a:off x="175419" y="1530988"/>
          <a:ext cx="8793162" cy="4346284"/>
        </p:xfrm>
        <a:graphic>
          <a:graphicData uri="http://schemas.openxmlformats.org/drawingml/2006/table">
            <a:tbl>
              <a:tblPr rtl="1"/>
              <a:tblGrid>
                <a:gridCol w="3278287">
                  <a:extLst>
                    <a:ext uri="{9D8B030D-6E8A-4147-A177-3AD203B41FA5}">
                      <a16:colId xmlns:a16="http://schemas.microsoft.com/office/drawing/2014/main" val="20000"/>
                    </a:ext>
                  </a:extLst>
                </a:gridCol>
                <a:gridCol w="3217011">
                  <a:extLst>
                    <a:ext uri="{9D8B030D-6E8A-4147-A177-3AD203B41FA5}">
                      <a16:colId xmlns:a16="http://schemas.microsoft.com/office/drawing/2014/main" val="20001"/>
                    </a:ext>
                  </a:extLst>
                </a:gridCol>
                <a:gridCol w="2297864">
                  <a:extLst>
                    <a:ext uri="{9D8B030D-6E8A-4147-A177-3AD203B41FA5}">
                      <a16:colId xmlns:a16="http://schemas.microsoft.com/office/drawing/2014/main" val="20002"/>
                    </a:ext>
                  </a:extLst>
                </a:gridCol>
              </a:tblGrid>
              <a:tr h="406243">
                <a:tc>
                  <a:txBody>
                    <a:bodyPr/>
                    <a:lstStyle/>
                    <a:p>
                      <a:pPr algn="ctr" fontAlgn="b"/>
                      <a:r>
                        <a:rPr lang="ar-EG" sz="2400" b="1" i="0" u="none" strike="noStrike">
                          <a:solidFill>
                            <a:srgbClr val="000000"/>
                          </a:solidFill>
                          <a:latin typeface="Calibri" panose="020F0502020204030204" pitchFamily="34" charset="0"/>
                        </a:rPr>
                        <a:t>المسألة</a:t>
                      </a:r>
                    </a:p>
                  </a:txBody>
                  <a:tcPr marL="6350" marR="6350" marT="6350" marB="0" anchor="b">
                    <a:lnL>
                      <a:noFill/>
                    </a:lnL>
                    <a:lnR>
                      <a:noFill/>
                    </a:lnR>
                    <a:lnT>
                      <a:noFill/>
                    </a:lnT>
                    <a:lnB>
                      <a:noFill/>
                    </a:lnB>
                    <a:solidFill>
                      <a:schemeClr val="bg1">
                        <a:lumMod val="85000"/>
                      </a:schemeClr>
                    </a:solidFill>
                  </a:tcPr>
                </a:tc>
                <a:tc>
                  <a:txBody>
                    <a:bodyPr/>
                    <a:lstStyle/>
                    <a:p>
                      <a:pPr algn="ctr" fontAlgn="b"/>
                      <a:r>
                        <a:rPr lang="ar-EG" sz="2400" b="1" i="0" u="none" strike="noStrike">
                          <a:solidFill>
                            <a:srgbClr val="000000"/>
                          </a:solidFill>
                          <a:latin typeface="Calibri" panose="020F0502020204030204" pitchFamily="34" charset="0"/>
                        </a:rPr>
                        <a:t>النتيجة</a:t>
                      </a:r>
                    </a:p>
                  </a:txBody>
                  <a:tcPr marL="6350" marR="6350" marT="6350" marB="0" anchor="b">
                    <a:lnL>
                      <a:noFill/>
                    </a:lnL>
                    <a:lnR>
                      <a:noFill/>
                    </a:lnR>
                    <a:lnT>
                      <a:noFill/>
                    </a:lnT>
                    <a:lnB>
                      <a:noFill/>
                    </a:lnB>
                    <a:solidFill>
                      <a:schemeClr val="bg1">
                        <a:lumMod val="85000"/>
                      </a:schemeClr>
                    </a:solidFill>
                  </a:tcPr>
                </a:tc>
                <a:tc>
                  <a:txBody>
                    <a:bodyPr/>
                    <a:lstStyle/>
                    <a:p>
                      <a:pPr algn="ctr" fontAlgn="b"/>
                      <a:r>
                        <a:rPr lang="ar-EG" sz="2400" b="1" i="0" u="none" strike="noStrike">
                          <a:solidFill>
                            <a:srgbClr val="000000"/>
                          </a:solidFill>
                          <a:latin typeface="Calibri" panose="020F0502020204030204" pitchFamily="34" charset="0"/>
                        </a:rPr>
                        <a:t>   القيمة الاجمالية</a:t>
                      </a:r>
                      <a:r>
                        <a:rPr lang="en-US" sz="2400" b="1" i="0" u="none" strike="noStrike">
                          <a:solidFill>
                            <a:srgbClr val="000000"/>
                          </a:solidFill>
                          <a:latin typeface="Calibri" panose="020F0502020204030204" pitchFamily="34" charset="0"/>
                        </a:rPr>
                        <a:t> </a:t>
                      </a:r>
                    </a:p>
                  </a:txBody>
                  <a:tcPr marL="6350" marR="6350" marT="6350" marB="0" anchor="b">
                    <a:lnL>
                      <a:noFill/>
                    </a:lnL>
                    <a:lnR>
                      <a:noFill/>
                    </a:lnR>
                    <a:lnT>
                      <a:noFill/>
                    </a:lnT>
                    <a:lnB>
                      <a:noFill/>
                    </a:lnB>
                    <a:solidFill>
                      <a:schemeClr val="bg1">
                        <a:lumMod val="85000"/>
                      </a:schemeClr>
                    </a:solidFill>
                  </a:tcPr>
                </a:tc>
                <a:extLst>
                  <a:ext uri="{0D108BD9-81ED-4DB2-BD59-A6C34878D82A}">
                    <a16:rowId xmlns:a16="http://schemas.microsoft.com/office/drawing/2014/main" val="10000"/>
                  </a:ext>
                </a:extLst>
              </a:tr>
              <a:tr h="406243">
                <a:tc>
                  <a:txBody>
                    <a:bodyPr/>
                    <a:lstStyle/>
                    <a:p>
                      <a:pPr algn="r" fontAlgn="b"/>
                      <a:r>
                        <a:rPr lang="ar-EG" sz="2000" b="0" i="0" u="none" strike="noStrike">
                          <a:solidFill>
                            <a:srgbClr val="000000"/>
                          </a:solidFill>
                          <a:latin typeface="Calibri" panose="020F0502020204030204" pitchFamily="34" charset="0"/>
                        </a:rPr>
                        <a:t>الراتب الأسبوعي</a:t>
                      </a:r>
                    </a:p>
                  </a:txBody>
                  <a:tcPr marL="6350" marR="6350" marT="6350" marB="0" anchor="b">
                    <a:lnL>
                      <a:noFill/>
                    </a:lnL>
                    <a:lnR>
                      <a:noFill/>
                    </a:lnR>
                    <a:lnT>
                      <a:noFill/>
                    </a:lnT>
                    <a:lnB>
                      <a:noFill/>
                    </a:lnB>
                  </a:tcPr>
                </a:tc>
                <a:tc>
                  <a:txBody>
                    <a:bodyPr/>
                    <a:lstStyle/>
                    <a:p>
                      <a:pPr algn="ctr" fontAlgn="b"/>
                      <a:r>
                        <a:rPr lang="ar-EG" sz="2000" b="1" i="0" u="none" strike="noStrike">
                          <a:solidFill>
                            <a:srgbClr val="548235"/>
                          </a:solidFill>
                          <a:latin typeface="Calibri" panose="020F0502020204030204" pitchFamily="34" charset="0"/>
                        </a:rPr>
                        <a:t>300000 جنيه إسترليني</a:t>
                      </a:r>
                    </a:p>
                  </a:txBody>
                  <a:tcPr marL="6350" marR="6350" marT="6350" marB="0" anchor="b">
                    <a:lnL>
                      <a:noFill/>
                    </a:lnL>
                    <a:lnR>
                      <a:noFill/>
                    </a:lnR>
                    <a:lnT>
                      <a:noFill/>
                    </a:lnT>
                    <a:lnB>
                      <a:noFill/>
                    </a:lnB>
                  </a:tcPr>
                </a:tc>
                <a:tc>
                  <a:txBody>
                    <a:bodyPr/>
                    <a:lstStyle/>
                    <a:p>
                      <a:pPr algn="ctr" fontAlgn="b"/>
                      <a:r>
                        <a:rPr lang="ar-EG" sz="2000" b="0" i="0" u="none" strike="noStrike">
                          <a:solidFill>
                            <a:srgbClr val="000000"/>
                          </a:solidFill>
                          <a:latin typeface="Calibri" panose="020F0502020204030204" pitchFamily="34" charset="0"/>
                        </a:rPr>
                        <a:t>9</a:t>
                      </a:r>
                    </a:p>
                  </a:txBody>
                  <a:tcPr marL="6350" marR="6350" marT="6350" marB="0" anchor="b">
                    <a:lnL>
                      <a:noFill/>
                    </a:lnL>
                    <a:lnR>
                      <a:noFill/>
                    </a:lnR>
                    <a:lnT>
                      <a:noFill/>
                    </a:lnT>
                    <a:lnB>
                      <a:noFill/>
                    </a:lnB>
                  </a:tcPr>
                </a:tc>
                <a:extLst>
                  <a:ext uri="{0D108BD9-81ED-4DB2-BD59-A6C34878D82A}">
                    <a16:rowId xmlns:a16="http://schemas.microsoft.com/office/drawing/2014/main" val="10001"/>
                  </a:ext>
                </a:extLst>
              </a:tr>
              <a:tr h="756453">
                <a:tc>
                  <a:txBody>
                    <a:bodyPr/>
                    <a:lstStyle/>
                    <a:p>
                      <a:pPr algn="r" fontAlgn="b"/>
                      <a:r>
                        <a:rPr lang="ar-EG" sz="2000" b="0" i="0" u="none" strike="noStrike">
                          <a:solidFill>
                            <a:srgbClr val="000000"/>
                          </a:solidFill>
                          <a:latin typeface="Calibri" panose="020F0502020204030204" pitchFamily="34" charset="0"/>
                        </a:rPr>
                        <a:t>مركز اللعب</a:t>
                      </a:r>
                    </a:p>
                  </a:txBody>
                  <a:tcPr marL="6350" marR="6350" marT="6350" marB="0" anchor="b">
                    <a:lnL>
                      <a:noFill/>
                    </a:lnL>
                    <a:lnR>
                      <a:noFill/>
                    </a:lnR>
                    <a:lnT>
                      <a:noFill/>
                    </a:lnT>
                    <a:lnB>
                      <a:noFill/>
                    </a:lnB>
                  </a:tcPr>
                </a:tc>
                <a:tc>
                  <a:txBody>
                    <a:bodyPr/>
                    <a:lstStyle/>
                    <a:p>
                      <a:pPr algn="ctr" fontAlgn="b"/>
                      <a:r>
                        <a:rPr lang="ar-EG" sz="2000" b="1" i="0" u="none" strike="noStrike">
                          <a:solidFill>
                            <a:srgbClr val="548235"/>
                          </a:solidFill>
                          <a:latin typeface="Calibri" panose="020F0502020204030204" pitchFamily="34" charset="0"/>
                        </a:rPr>
                        <a:t>يلعب كمهاجم في جميع المباريات</a:t>
                      </a:r>
                    </a:p>
                  </a:txBody>
                  <a:tcPr marL="6350" marR="6350" marT="6350" marB="0" anchor="b">
                    <a:lnL>
                      <a:noFill/>
                    </a:lnL>
                    <a:lnR>
                      <a:noFill/>
                    </a:lnR>
                    <a:lnT>
                      <a:noFill/>
                    </a:lnT>
                    <a:lnB>
                      <a:noFill/>
                    </a:lnB>
                  </a:tcPr>
                </a:tc>
                <a:tc>
                  <a:txBody>
                    <a:bodyPr/>
                    <a:lstStyle/>
                    <a:p>
                      <a:pPr algn="ctr" fontAlgn="b"/>
                      <a:r>
                        <a:rPr lang="ar-EG" sz="2000" b="0" i="0" u="none" strike="noStrike">
                          <a:solidFill>
                            <a:srgbClr val="000000"/>
                          </a:solidFill>
                          <a:latin typeface="Calibri" panose="020F0502020204030204" pitchFamily="34" charset="0"/>
                        </a:rPr>
                        <a:t>7</a:t>
                      </a:r>
                    </a:p>
                  </a:txBody>
                  <a:tcPr marL="6350" marR="6350" marT="6350" marB="0" anchor="b">
                    <a:lnL>
                      <a:noFill/>
                    </a:lnL>
                    <a:lnR>
                      <a:noFill/>
                    </a:lnR>
                    <a:lnT>
                      <a:noFill/>
                    </a:lnT>
                    <a:lnB>
                      <a:noFill/>
                    </a:lnB>
                  </a:tcPr>
                </a:tc>
                <a:extLst>
                  <a:ext uri="{0D108BD9-81ED-4DB2-BD59-A6C34878D82A}">
                    <a16:rowId xmlns:a16="http://schemas.microsoft.com/office/drawing/2014/main" val="10002"/>
                  </a:ext>
                </a:extLst>
              </a:tr>
              <a:tr h="504301">
                <a:tc>
                  <a:txBody>
                    <a:bodyPr/>
                    <a:lstStyle/>
                    <a:p>
                      <a:pPr algn="r" fontAlgn="b"/>
                      <a:r>
                        <a:rPr lang="ar-EG" sz="2000" b="0" i="0" u="none" strike="noStrike">
                          <a:solidFill>
                            <a:srgbClr val="000000"/>
                          </a:solidFill>
                          <a:latin typeface="Calibri" panose="020F0502020204030204" pitchFamily="34" charset="0"/>
                        </a:rPr>
                        <a:t>الاستثمار في اللاعبين</a:t>
                      </a:r>
                    </a:p>
                  </a:txBody>
                  <a:tcPr marL="6350" marR="6350" marT="6350" marB="0" anchor="b">
                    <a:lnL>
                      <a:noFill/>
                    </a:lnL>
                    <a:lnR>
                      <a:noFill/>
                    </a:lnR>
                    <a:lnT>
                      <a:noFill/>
                    </a:lnT>
                    <a:lnB>
                      <a:noFill/>
                    </a:lnB>
                  </a:tcPr>
                </a:tc>
                <a:tc>
                  <a:txBody>
                    <a:bodyPr/>
                    <a:lstStyle/>
                    <a:p>
                      <a:pPr algn="ctr" fontAlgn="b"/>
                      <a:r>
                        <a:rPr lang="ar-EG" sz="2000" b="1" i="0" u="none" strike="noStrike">
                          <a:solidFill>
                            <a:srgbClr val="548235"/>
                          </a:solidFill>
                          <a:latin typeface="Calibri" panose="020F0502020204030204" pitchFamily="34" charset="0"/>
                        </a:rPr>
                        <a:t>100 مليون جنيه إسترليني</a:t>
                      </a:r>
                    </a:p>
                  </a:txBody>
                  <a:tcPr marL="6350" marR="6350" marT="6350" marB="0" anchor="b">
                    <a:lnL>
                      <a:noFill/>
                    </a:lnL>
                    <a:lnR>
                      <a:noFill/>
                    </a:lnR>
                    <a:lnT>
                      <a:noFill/>
                    </a:lnT>
                    <a:lnB>
                      <a:noFill/>
                    </a:lnB>
                  </a:tcPr>
                </a:tc>
                <a:tc>
                  <a:txBody>
                    <a:bodyPr/>
                    <a:lstStyle/>
                    <a:p>
                      <a:pPr algn="ctr" fontAlgn="b"/>
                      <a:r>
                        <a:rPr lang="ar-EG" sz="2000" b="0" i="0" u="none" strike="noStrike">
                          <a:solidFill>
                            <a:srgbClr val="000000"/>
                          </a:solidFill>
                          <a:latin typeface="Calibri" panose="020F0502020204030204" pitchFamily="34" charset="0"/>
                        </a:rPr>
                        <a:t>6</a:t>
                      </a:r>
                    </a:p>
                  </a:txBody>
                  <a:tcPr marL="6350" marR="6350" marT="6350" marB="0" anchor="b">
                    <a:lnL>
                      <a:noFill/>
                    </a:lnL>
                    <a:lnR>
                      <a:noFill/>
                    </a:lnR>
                    <a:lnT>
                      <a:noFill/>
                    </a:lnT>
                    <a:lnB>
                      <a:noFill/>
                    </a:lnB>
                  </a:tcPr>
                </a:tc>
                <a:extLst>
                  <a:ext uri="{0D108BD9-81ED-4DB2-BD59-A6C34878D82A}">
                    <a16:rowId xmlns:a16="http://schemas.microsoft.com/office/drawing/2014/main" val="10003"/>
                  </a:ext>
                </a:extLst>
              </a:tr>
              <a:tr h="406243">
                <a:tc>
                  <a:txBody>
                    <a:bodyPr/>
                    <a:lstStyle/>
                    <a:p>
                      <a:pPr algn="r" fontAlgn="b"/>
                      <a:r>
                        <a:rPr lang="ar-EG" sz="2000" b="0" i="0" u="none" strike="noStrike">
                          <a:solidFill>
                            <a:srgbClr val="000000"/>
                          </a:solidFill>
                          <a:latin typeface="Calibri" panose="020F0502020204030204" pitchFamily="34" charset="0"/>
                        </a:rPr>
                        <a:t>وظيفة مارينا</a:t>
                      </a:r>
                    </a:p>
                  </a:txBody>
                  <a:tcPr marL="6350" marR="6350" marT="6350" marB="0" anchor="b">
                    <a:lnL>
                      <a:noFill/>
                    </a:lnL>
                    <a:lnR>
                      <a:noFill/>
                    </a:lnR>
                    <a:lnT>
                      <a:noFill/>
                    </a:lnT>
                    <a:lnB>
                      <a:noFill/>
                    </a:lnB>
                  </a:tcPr>
                </a:tc>
                <a:tc>
                  <a:txBody>
                    <a:bodyPr/>
                    <a:lstStyle/>
                    <a:p>
                      <a:pPr algn="ctr" fontAlgn="b"/>
                      <a:r>
                        <a:rPr lang="ar-EG" sz="2000" b="1" i="0" u="none" strike="noStrike">
                          <a:solidFill>
                            <a:srgbClr val="548235"/>
                          </a:solidFill>
                          <a:latin typeface="Calibri" panose="020F0502020204030204" pitchFamily="34" charset="0"/>
                        </a:rPr>
                        <a:t>نعم</a:t>
                      </a:r>
                    </a:p>
                  </a:txBody>
                  <a:tcPr marL="6350" marR="6350" marT="6350" marB="0" anchor="b">
                    <a:lnL>
                      <a:noFill/>
                    </a:lnL>
                    <a:lnR>
                      <a:noFill/>
                    </a:lnR>
                    <a:lnT>
                      <a:noFill/>
                    </a:lnT>
                    <a:lnB>
                      <a:noFill/>
                    </a:lnB>
                  </a:tcPr>
                </a:tc>
                <a:tc>
                  <a:txBody>
                    <a:bodyPr/>
                    <a:lstStyle/>
                    <a:p>
                      <a:pPr algn="ctr" fontAlgn="b"/>
                      <a:r>
                        <a:rPr lang="ar-EG" sz="2000" b="0" i="0" u="none" strike="noStrike">
                          <a:solidFill>
                            <a:srgbClr val="000000"/>
                          </a:solidFill>
                          <a:latin typeface="Calibri" panose="020F0502020204030204" pitchFamily="34" charset="0"/>
                        </a:rPr>
                        <a:t>1</a:t>
                      </a:r>
                    </a:p>
                  </a:txBody>
                  <a:tcPr marL="6350" marR="6350" marT="6350" marB="0" anchor="b">
                    <a:lnL>
                      <a:noFill/>
                    </a:lnL>
                    <a:lnR>
                      <a:noFill/>
                    </a:lnR>
                    <a:lnT>
                      <a:noFill/>
                    </a:lnT>
                    <a:lnB>
                      <a:noFill/>
                    </a:lnB>
                  </a:tcPr>
                </a:tc>
                <a:extLst>
                  <a:ext uri="{0D108BD9-81ED-4DB2-BD59-A6C34878D82A}">
                    <a16:rowId xmlns:a16="http://schemas.microsoft.com/office/drawing/2014/main" val="10004"/>
                  </a:ext>
                </a:extLst>
              </a:tr>
              <a:tr h="406243">
                <a:tc>
                  <a:txBody>
                    <a:bodyPr/>
                    <a:lstStyle/>
                    <a:p>
                      <a:pPr algn="r" fontAlgn="b"/>
                      <a:r>
                        <a:rPr lang="ar-EG" sz="2000" b="0" i="0" u="none" strike="noStrike">
                          <a:solidFill>
                            <a:srgbClr val="000000"/>
                          </a:solidFill>
                          <a:latin typeface="Calibri" panose="020F0502020204030204" pitchFamily="34" charset="0"/>
                        </a:rPr>
                        <a:t>هل يحتفظ جيريمي مانويل بوظيفته؟</a:t>
                      </a:r>
                    </a:p>
                  </a:txBody>
                  <a:tcPr marL="6350" marR="6350" marT="6350" marB="0" anchor="b">
                    <a:lnL>
                      <a:noFill/>
                    </a:lnL>
                    <a:lnR>
                      <a:noFill/>
                    </a:lnR>
                    <a:lnT>
                      <a:noFill/>
                    </a:lnT>
                    <a:lnB>
                      <a:noFill/>
                    </a:lnB>
                  </a:tcPr>
                </a:tc>
                <a:tc>
                  <a:txBody>
                    <a:bodyPr/>
                    <a:lstStyle/>
                    <a:p>
                      <a:pPr algn="ctr" fontAlgn="b"/>
                      <a:r>
                        <a:rPr lang="ar-EG" sz="2000" b="1" i="0" u="none" strike="noStrike">
                          <a:solidFill>
                            <a:srgbClr val="548235"/>
                          </a:solidFill>
                          <a:latin typeface="Calibri" panose="020F0502020204030204" pitchFamily="34" charset="0"/>
                        </a:rPr>
                        <a:t>نعم</a:t>
                      </a:r>
                    </a:p>
                  </a:txBody>
                  <a:tcPr marL="6350" marR="6350" marT="6350" marB="0" anchor="b">
                    <a:lnL>
                      <a:noFill/>
                    </a:lnL>
                    <a:lnR>
                      <a:noFill/>
                    </a:lnR>
                    <a:lnT>
                      <a:noFill/>
                    </a:lnT>
                    <a:lnB>
                      <a:noFill/>
                    </a:lnB>
                  </a:tcPr>
                </a:tc>
                <a:tc>
                  <a:txBody>
                    <a:bodyPr/>
                    <a:lstStyle/>
                    <a:p>
                      <a:pPr algn="ctr" fontAlgn="b"/>
                      <a:r>
                        <a:rPr lang="ar-EG" sz="2000" b="0" i="0" u="none" strike="noStrike">
                          <a:solidFill>
                            <a:srgbClr val="000000"/>
                          </a:solidFill>
                          <a:latin typeface="Calibri" panose="020F0502020204030204" pitchFamily="34" charset="0"/>
                        </a:rPr>
                        <a:t>3</a:t>
                      </a:r>
                    </a:p>
                  </a:txBody>
                  <a:tcPr marL="6350" marR="6350" marT="6350" marB="0" anchor="b">
                    <a:lnL>
                      <a:noFill/>
                    </a:lnL>
                    <a:lnR>
                      <a:noFill/>
                    </a:lnR>
                    <a:lnT>
                      <a:noFill/>
                    </a:lnT>
                    <a:lnB>
                      <a:noFill/>
                    </a:lnB>
                  </a:tcPr>
                </a:tc>
                <a:extLst>
                  <a:ext uri="{0D108BD9-81ED-4DB2-BD59-A6C34878D82A}">
                    <a16:rowId xmlns:a16="http://schemas.microsoft.com/office/drawing/2014/main" val="10005"/>
                  </a:ext>
                </a:extLst>
              </a:tr>
              <a:tr h="884494">
                <a:tc>
                  <a:txBody>
                    <a:bodyPr/>
                    <a:lstStyle/>
                    <a:p>
                      <a:pPr algn="r" fontAlgn="b"/>
                      <a:r>
                        <a:rPr lang="ar-EG" sz="2000" b="0" i="0" u="none" strike="noStrike">
                          <a:solidFill>
                            <a:srgbClr val="000000"/>
                          </a:solidFill>
                          <a:latin typeface="Calibri" panose="020F0502020204030204" pitchFamily="34" charset="0"/>
                          <a:ea typeface="+mn-ea"/>
                          <a:cs typeface="+mn-cs"/>
                        </a:rPr>
                        <a:t>نقاط الاحتفاظ باللاعب لـ"آنا سميث" و"آدم نايت" (6 لكل منهما)</a:t>
                      </a:r>
                    </a:p>
                  </a:txBody>
                  <a:tcPr marL="6350" marR="6350" marT="6350" marB="0" anchor="b">
                    <a:lnL>
                      <a:noFill/>
                    </a:lnL>
                    <a:lnR>
                      <a:noFill/>
                    </a:lnR>
                    <a:lnT>
                      <a:noFill/>
                    </a:lnT>
                    <a:lnB>
                      <a:noFill/>
                    </a:lnB>
                  </a:tcPr>
                </a:tc>
                <a:tc>
                  <a:txBody>
                    <a:bodyPr/>
                    <a:lstStyle/>
                    <a:p>
                      <a:pPr algn="r" rtl="1" fontAlgn="b"/>
                      <a:endParaRPr lang="en-US" sz="2000" b="0" i="0" u="none" strike="noStrike" dirty="0">
                        <a:solidFill>
                          <a:srgbClr val="000000"/>
                        </a:solidFill>
                        <a:effectLst/>
                        <a:latin typeface="Calibri" panose="020F0502020204030204" pitchFamily="34" charset="0"/>
                      </a:endParaRPr>
                    </a:p>
                  </a:txBody>
                  <a:tcPr marL="6350" marR="6350" marT="6350" marB="0" anchor="b">
                    <a:lnL>
                      <a:noFill/>
                    </a:lnL>
                    <a:lnR>
                      <a:noFill/>
                    </a:lnR>
                    <a:lnT>
                      <a:noFill/>
                    </a:lnT>
                    <a:lnB>
                      <a:noFill/>
                    </a:lnB>
                  </a:tcPr>
                </a:tc>
                <a:tc>
                  <a:txBody>
                    <a:bodyPr/>
                    <a:lstStyle/>
                    <a:p>
                      <a:pPr algn="ctr" fontAlgn="b"/>
                      <a:r>
                        <a:rPr lang="ar-EG" sz="2000" b="0" i="0" u="none" strike="noStrike">
                          <a:solidFill>
                            <a:srgbClr val="000000"/>
                          </a:solidFill>
                          <a:latin typeface="Calibri" panose="020F0502020204030204" pitchFamily="34" charset="0"/>
                        </a:rPr>
                        <a:t>12</a:t>
                      </a:r>
                    </a:p>
                    <a:p>
                      <a:pPr algn="ctr" fontAlgn="b"/>
                      <a:r>
                        <a:rPr lang="ar-EG" sz="2000" b="1" i="0" u="none" strike="noStrike">
                          <a:solidFill>
                            <a:srgbClr val="000000"/>
                          </a:solidFill>
                          <a:latin typeface="Calibri" panose="020F0502020204030204" pitchFamily="34" charset="0"/>
                        </a:rPr>
                        <a:t>_____</a:t>
                      </a:r>
                    </a:p>
                  </a:txBody>
                  <a:tcPr marL="6350" marR="6350" marT="6350" marB="0" anchor="b">
                    <a:lnL>
                      <a:noFill/>
                    </a:lnL>
                    <a:lnR>
                      <a:noFill/>
                    </a:lnR>
                    <a:lnT>
                      <a:noFill/>
                    </a:lnT>
                    <a:lnB>
                      <a:noFill/>
                    </a:lnB>
                  </a:tcPr>
                </a:tc>
                <a:extLst>
                  <a:ext uri="{0D108BD9-81ED-4DB2-BD59-A6C34878D82A}">
                    <a16:rowId xmlns:a16="http://schemas.microsoft.com/office/drawing/2014/main" val="10006"/>
                  </a:ext>
                </a:extLst>
              </a:tr>
              <a:tr h="576064">
                <a:tc>
                  <a:txBody>
                    <a:bodyPr/>
                    <a:lstStyle/>
                    <a:p>
                      <a:pPr algn="r" rtl="1" fontAlgn="b"/>
                      <a:endParaRPr lang="en-US" sz="2000" b="0" i="0" u="none" strike="noStrike" dirty="0">
                        <a:solidFill>
                          <a:srgbClr val="000000"/>
                        </a:solidFill>
                        <a:effectLst/>
                        <a:latin typeface="Calibri" panose="020F0502020204030204" pitchFamily="34" charset="0"/>
                      </a:endParaRPr>
                    </a:p>
                  </a:txBody>
                  <a:tcPr marL="6350" marR="6350" marT="6350" marB="0" anchor="b">
                    <a:lnL>
                      <a:noFill/>
                    </a:lnL>
                    <a:lnR>
                      <a:noFill/>
                    </a:lnR>
                    <a:lnT>
                      <a:noFill/>
                    </a:lnT>
                    <a:lnB>
                      <a:noFill/>
                    </a:lnB>
                  </a:tcPr>
                </a:tc>
                <a:tc>
                  <a:txBody>
                    <a:bodyPr/>
                    <a:lstStyle/>
                    <a:p>
                      <a:pPr algn="r" rtl="1" fontAlgn="b"/>
                      <a:endParaRPr lang="en-US" sz="2000" b="0" i="0" u="none" strike="noStrike" dirty="0">
                        <a:solidFill>
                          <a:srgbClr val="000000"/>
                        </a:solidFill>
                        <a:effectLst/>
                        <a:latin typeface="Calibri" panose="020F0502020204030204" pitchFamily="34" charset="0"/>
                      </a:endParaRPr>
                    </a:p>
                  </a:txBody>
                  <a:tcPr marL="6350" marR="6350" marT="6350" marB="0" anchor="b">
                    <a:lnL>
                      <a:noFill/>
                    </a:lnL>
                    <a:lnR>
                      <a:noFill/>
                    </a:lnR>
                    <a:lnT>
                      <a:noFill/>
                    </a:lnT>
                    <a:lnB>
                      <a:noFill/>
                    </a:lnB>
                  </a:tcPr>
                </a:tc>
                <a:tc>
                  <a:txBody>
                    <a:bodyPr/>
                    <a:lstStyle/>
                    <a:p>
                      <a:pPr algn="ctr" fontAlgn="b"/>
                      <a:r>
                        <a:rPr lang="ar-EG" sz="2400" b="1" i="0" u="none" strike="noStrike">
                          <a:solidFill>
                            <a:srgbClr val="000000"/>
                          </a:solidFill>
                          <a:latin typeface="Calibri" panose="020F0502020204030204" pitchFamily="34" charset="0"/>
                        </a:rPr>
                        <a:t>38</a:t>
                      </a:r>
                    </a:p>
                  </a:txBody>
                  <a:tcPr marL="6350" marR="6350" marT="6350" marB="0" anchor="b">
                    <a:lnL>
                      <a:noFill/>
                    </a:lnL>
                    <a:lnR>
                      <a:noFill/>
                    </a:lnR>
                    <a:lnT>
                      <a:noFill/>
                    </a:lnT>
                    <a:lnB>
                      <a:noFill/>
                    </a:lnB>
                  </a:tcPr>
                </a:tc>
                <a:extLst>
                  <a:ext uri="{0D108BD9-81ED-4DB2-BD59-A6C34878D82A}">
                    <a16:rowId xmlns:a16="http://schemas.microsoft.com/office/drawing/2014/main" val="10007"/>
                  </a:ext>
                </a:extLst>
              </a:tr>
            </a:tbl>
          </a:graphicData>
        </a:graphic>
      </p:graphicFrame>
      <p:sp>
        <p:nvSpPr>
          <p:cNvPr id="5" name="Title 1">
            <a:extLst>
              <a:ext uri="{FF2B5EF4-FFF2-40B4-BE49-F238E27FC236}">
                <a16:creationId xmlns:a16="http://schemas.microsoft.com/office/drawing/2014/main" id="{6E3DE769-E12F-4443-BFB8-49C6624666E1}"/>
              </a:ext>
            </a:extLst>
          </p:cNvPr>
          <p:cNvSpPr>
            <a:spLocks noGrp="1"/>
          </p:cNvSpPr>
          <p:nvPr>
            <p:ph type="title"/>
          </p:nvPr>
        </p:nvSpPr>
        <p:spPr>
          <a:xfrm>
            <a:off x="457200" y="116632"/>
            <a:ext cx="8229600" cy="1143000"/>
          </a:xfrm>
        </p:spPr>
        <p:txBody>
          <a:bodyPr>
            <a:normAutofit/>
          </a:bodyPr>
          <a:lstStyle/>
          <a:p>
            <a:r>
              <a:rPr lang="ar-EG" sz="3600" b="1"/>
              <a:t>الصفقة التي تحقق أقصى قيمة إجمالية</a:t>
            </a:r>
          </a:p>
        </p:txBody>
      </p:sp>
    </p:spTree>
    <p:extLst>
      <p:ext uri="{BB962C8B-B14F-4D97-AF65-F5344CB8AC3E}">
        <p14:creationId xmlns:p14="http://schemas.microsoft.com/office/powerpoint/2010/main" val="7204575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8229600" cy="1143000"/>
          </a:xfrm>
        </p:spPr>
        <p:txBody>
          <a:bodyPr>
            <a:normAutofit/>
          </a:bodyPr>
          <a:lstStyle/>
          <a:p>
            <a:r>
              <a:rPr lang="ar-EG" sz="3600" b="1"/>
              <a:t>نتائجك:</a:t>
            </a:r>
            <a:r>
              <a:rPr lang="en-US" sz="3600" b="1"/>
              <a:t> </a:t>
            </a:r>
            <a:r>
              <a:rPr lang="ar-EG" sz="3600" b="1"/>
              <a:t>انتقالات كرة القدم</a:t>
            </a:r>
          </a:p>
        </p:txBody>
      </p:sp>
      <p:graphicFrame>
        <p:nvGraphicFramePr>
          <p:cNvPr id="4" name="Table 3"/>
          <p:cNvGraphicFramePr>
            <a:graphicFrameLocks noGrp="1"/>
          </p:cNvGraphicFramePr>
          <p:nvPr>
            <p:extLst>
              <p:ext uri="{D42A27DB-BD31-4B8C-83A1-F6EECF244321}">
                <p14:modId xmlns:p14="http://schemas.microsoft.com/office/powerpoint/2010/main" val="2041420104"/>
              </p:ext>
            </p:extLst>
          </p:nvPr>
        </p:nvGraphicFramePr>
        <p:xfrm>
          <a:off x="251518" y="1196752"/>
          <a:ext cx="8640963" cy="5112567"/>
        </p:xfrm>
        <a:graphic>
          <a:graphicData uri="http://schemas.openxmlformats.org/drawingml/2006/table">
            <a:tbl>
              <a:tblPr rtl="1">
                <a:tableStyleId>{5C22544A-7EE6-4342-B048-85BDC9FD1C3A}</a:tableStyleId>
              </a:tblPr>
              <a:tblGrid>
                <a:gridCol w="1201351">
                  <a:extLst>
                    <a:ext uri="{9D8B030D-6E8A-4147-A177-3AD203B41FA5}">
                      <a16:colId xmlns:a16="http://schemas.microsoft.com/office/drawing/2014/main" val="20000"/>
                    </a:ext>
                  </a:extLst>
                </a:gridCol>
                <a:gridCol w="1651857">
                  <a:extLst>
                    <a:ext uri="{9D8B030D-6E8A-4147-A177-3AD203B41FA5}">
                      <a16:colId xmlns:a16="http://schemas.microsoft.com/office/drawing/2014/main" val="20001"/>
                    </a:ext>
                  </a:extLst>
                </a:gridCol>
                <a:gridCol w="1482916">
                  <a:extLst>
                    <a:ext uri="{9D8B030D-6E8A-4147-A177-3AD203B41FA5}">
                      <a16:colId xmlns:a16="http://schemas.microsoft.com/office/drawing/2014/main" val="20002"/>
                    </a:ext>
                  </a:extLst>
                </a:gridCol>
                <a:gridCol w="1501688">
                  <a:extLst>
                    <a:ext uri="{9D8B030D-6E8A-4147-A177-3AD203B41FA5}">
                      <a16:colId xmlns:a16="http://schemas.microsoft.com/office/drawing/2014/main" val="20003"/>
                    </a:ext>
                  </a:extLst>
                </a:gridCol>
                <a:gridCol w="1301463">
                  <a:extLst>
                    <a:ext uri="{9D8B030D-6E8A-4147-A177-3AD203B41FA5}">
                      <a16:colId xmlns:a16="http://schemas.microsoft.com/office/drawing/2014/main" val="20004"/>
                    </a:ext>
                  </a:extLst>
                </a:gridCol>
                <a:gridCol w="1501688">
                  <a:extLst>
                    <a:ext uri="{9D8B030D-6E8A-4147-A177-3AD203B41FA5}">
                      <a16:colId xmlns:a16="http://schemas.microsoft.com/office/drawing/2014/main" val="20005"/>
                    </a:ext>
                  </a:extLst>
                </a:gridCol>
              </a:tblGrid>
              <a:tr h="796086">
                <a:tc>
                  <a:txBody>
                    <a:bodyPr/>
                    <a:lstStyle/>
                    <a:p>
                      <a:pPr algn="r" fontAlgn="b"/>
                      <a:r>
                        <a:rPr lang="ar-EG" sz="2400" u="none" strike="noStrike"/>
                        <a:t>المجموعة</a:t>
                      </a:r>
                    </a:p>
                  </a:txBody>
                  <a:tcPr marL="9525" marR="9525" marT="9525" marB="0" anchor="b"/>
                </a:tc>
                <a:tc>
                  <a:txBody>
                    <a:bodyPr/>
                    <a:lstStyle/>
                    <a:p>
                      <a:pPr algn="r" fontAlgn="b"/>
                      <a:r>
                        <a:rPr lang="ar-EG" sz="2400" u="none" strike="noStrike"/>
                        <a:t>مجموع النقاط</a:t>
                      </a:r>
                    </a:p>
                  </a:txBody>
                  <a:tcPr marL="9525" marR="9525" marT="9525" marB="0" anchor="b"/>
                </a:tc>
                <a:tc>
                  <a:txBody>
                    <a:bodyPr/>
                    <a:lstStyle/>
                    <a:p>
                      <a:pPr algn="r" fontAlgn="b"/>
                      <a:r>
                        <a:rPr lang="ar-EG" sz="2400" u="none" strike="noStrike"/>
                        <a:t>نقاط الوكيل</a:t>
                      </a:r>
                    </a:p>
                  </a:txBody>
                  <a:tcPr marL="9525" marR="9525" marT="9525" marB="0" anchor="b"/>
                </a:tc>
                <a:tc>
                  <a:txBody>
                    <a:bodyPr/>
                    <a:lstStyle/>
                    <a:p>
                      <a:pPr algn="r" fontAlgn="b"/>
                      <a:r>
                        <a:rPr lang="ar-EG" sz="2400" u="none" strike="noStrike"/>
                        <a:t>نقاط اللاعب</a:t>
                      </a:r>
                    </a:p>
                  </a:txBody>
                  <a:tcPr marL="9525" marR="9525" marT="9525" marB="0" anchor="b"/>
                </a:tc>
                <a:tc>
                  <a:txBody>
                    <a:bodyPr/>
                    <a:lstStyle/>
                    <a:p>
                      <a:pPr algn="r" fontAlgn="b"/>
                      <a:r>
                        <a:rPr lang="ar-EG" sz="2400" u="none" strike="noStrike"/>
                        <a:t>نقاط الرئيس التنفيذي</a:t>
                      </a:r>
                    </a:p>
                  </a:txBody>
                  <a:tcPr marL="9525" marR="9525" marT="9525" marB="0" anchor="b"/>
                </a:tc>
                <a:tc>
                  <a:txBody>
                    <a:bodyPr/>
                    <a:lstStyle/>
                    <a:p>
                      <a:pPr algn="r" fontAlgn="b"/>
                      <a:r>
                        <a:rPr lang="ar-EG" sz="2400" u="none" strike="noStrike"/>
                        <a:t>نقاط المدرب</a:t>
                      </a:r>
                    </a:p>
                  </a:txBody>
                  <a:tcPr marL="9525" marR="9525" marT="9525" marB="0" anchor="b"/>
                </a:tc>
                <a:extLst>
                  <a:ext uri="{0D108BD9-81ED-4DB2-BD59-A6C34878D82A}">
                    <a16:rowId xmlns:a16="http://schemas.microsoft.com/office/drawing/2014/main" val="10000"/>
                  </a:ext>
                </a:extLst>
              </a:tr>
              <a:tr h="479609">
                <a:tc>
                  <a:txBody>
                    <a:bodyPr/>
                    <a:lstStyle/>
                    <a:p>
                      <a:pPr algn="r" fontAlgn="b"/>
                      <a:r>
                        <a:rPr lang="ar-EG" sz="2400" u="none" strike="noStrike"/>
                        <a:t>1</a:t>
                      </a:r>
                    </a:p>
                  </a:txBody>
                  <a:tcPr marL="9525" marR="9525" marT="9525" marB="0" anchor="b"/>
                </a:tc>
                <a:tc>
                  <a:txBody>
                    <a:bodyPr/>
                    <a:lstStyle/>
                    <a:p>
                      <a:pPr algn="r" fontAlgn="b"/>
                      <a:r>
                        <a:rPr lang="ar-EG" sz="2400" u="none" strike="noStrike"/>
                        <a:t>29.5</a:t>
                      </a:r>
                    </a:p>
                  </a:txBody>
                  <a:tcPr marL="9525" marR="9525" marT="9525" marB="0" anchor="b"/>
                </a:tc>
                <a:tc>
                  <a:txBody>
                    <a:bodyPr/>
                    <a:lstStyle/>
                    <a:p>
                      <a:pPr algn="r" fontAlgn="b"/>
                      <a:r>
                        <a:rPr lang="ar-EG" sz="2400" u="none" strike="noStrike"/>
                        <a:t>6</a:t>
                      </a:r>
                    </a:p>
                  </a:txBody>
                  <a:tcPr marL="9525" marR="9525" marT="9525" marB="0" anchor="b"/>
                </a:tc>
                <a:tc>
                  <a:txBody>
                    <a:bodyPr/>
                    <a:lstStyle/>
                    <a:p>
                      <a:pPr algn="r" fontAlgn="b"/>
                      <a:r>
                        <a:rPr lang="ar-EG" sz="2400" u="none" strike="noStrike"/>
                        <a:t>12.5</a:t>
                      </a:r>
                    </a:p>
                  </a:txBody>
                  <a:tcPr marL="9525" marR="9525" marT="9525" marB="0" anchor="b"/>
                </a:tc>
                <a:tc>
                  <a:txBody>
                    <a:bodyPr/>
                    <a:lstStyle/>
                    <a:p>
                      <a:pPr algn="r" fontAlgn="b"/>
                      <a:r>
                        <a:rPr lang="ar-EG" sz="2400" u="none" strike="noStrike"/>
                        <a:t>3</a:t>
                      </a:r>
                    </a:p>
                  </a:txBody>
                  <a:tcPr marL="9525" marR="9525" marT="9525" marB="0" anchor="b"/>
                </a:tc>
                <a:tc>
                  <a:txBody>
                    <a:bodyPr/>
                    <a:lstStyle/>
                    <a:p>
                      <a:pPr algn="r" fontAlgn="b"/>
                      <a:r>
                        <a:rPr lang="ar-EG" sz="2400" u="none" strike="noStrike"/>
                        <a:t>8</a:t>
                      </a:r>
                    </a:p>
                  </a:txBody>
                  <a:tcPr marL="9525" marR="9525" marT="9525" marB="0" anchor="b"/>
                </a:tc>
                <a:extLst>
                  <a:ext uri="{0D108BD9-81ED-4DB2-BD59-A6C34878D82A}">
                    <a16:rowId xmlns:a16="http://schemas.microsoft.com/office/drawing/2014/main" val="10001"/>
                  </a:ext>
                </a:extLst>
              </a:tr>
              <a:tr h="479609">
                <a:tc>
                  <a:txBody>
                    <a:bodyPr/>
                    <a:lstStyle/>
                    <a:p>
                      <a:pPr algn="r" fontAlgn="b"/>
                      <a:r>
                        <a:rPr lang="ar-EG" sz="2400" u="none" strike="noStrike"/>
                        <a:t>2</a:t>
                      </a:r>
                    </a:p>
                  </a:txBody>
                  <a:tcPr marL="9525" marR="9525" marT="9525" marB="0" anchor="b"/>
                </a:tc>
                <a:tc>
                  <a:txBody>
                    <a:bodyPr/>
                    <a:lstStyle/>
                    <a:p>
                      <a:pPr algn="r" fontAlgn="b"/>
                      <a:r>
                        <a:rPr lang="ar-EG" sz="2400" u="none" strike="noStrike">
                          <a:solidFill>
                            <a:schemeClr val="tx1"/>
                          </a:solidFill>
                        </a:rPr>
                        <a:t>38</a:t>
                      </a:r>
                    </a:p>
                  </a:txBody>
                  <a:tcPr marL="9525" marR="9525" marT="9525" marB="0" anchor="b"/>
                </a:tc>
                <a:tc>
                  <a:txBody>
                    <a:bodyPr/>
                    <a:lstStyle/>
                    <a:p>
                      <a:pPr algn="r" fontAlgn="b"/>
                      <a:r>
                        <a:rPr lang="ar-EG" sz="2400" u="none" strike="noStrike">
                          <a:solidFill>
                            <a:srgbClr val="92D050"/>
                          </a:solidFill>
                        </a:rPr>
                        <a:t>13</a:t>
                      </a:r>
                    </a:p>
                  </a:txBody>
                  <a:tcPr marL="9525" marR="9525" marT="9525" marB="0" anchor="b"/>
                </a:tc>
                <a:tc>
                  <a:txBody>
                    <a:bodyPr/>
                    <a:lstStyle/>
                    <a:p>
                      <a:pPr algn="r" fontAlgn="b"/>
                      <a:r>
                        <a:rPr lang="ar-EG" sz="2400" u="none" strike="noStrike"/>
                        <a:t>15</a:t>
                      </a:r>
                    </a:p>
                  </a:txBody>
                  <a:tcPr marL="9525" marR="9525" marT="9525" marB="0" anchor="b"/>
                </a:tc>
                <a:tc>
                  <a:txBody>
                    <a:bodyPr/>
                    <a:lstStyle/>
                    <a:p>
                      <a:pPr algn="r" fontAlgn="b"/>
                      <a:r>
                        <a:rPr lang="ar-EG" sz="2400" u="none" strike="noStrike"/>
                        <a:t>4</a:t>
                      </a:r>
                    </a:p>
                  </a:txBody>
                  <a:tcPr marL="9525" marR="9525" marT="9525" marB="0" anchor="b"/>
                </a:tc>
                <a:tc>
                  <a:txBody>
                    <a:bodyPr/>
                    <a:lstStyle/>
                    <a:p>
                      <a:pPr algn="r" fontAlgn="b"/>
                      <a:r>
                        <a:rPr lang="ar-EG" sz="2400" u="none" strike="noStrike"/>
                        <a:t>6</a:t>
                      </a:r>
                    </a:p>
                  </a:txBody>
                  <a:tcPr marL="9525" marR="9525" marT="9525" marB="0" anchor="b"/>
                </a:tc>
                <a:extLst>
                  <a:ext uri="{0D108BD9-81ED-4DB2-BD59-A6C34878D82A}">
                    <a16:rowId xmlns:a16="http://schemas.microsoft.com/office/drawing/2014/main" val="10002"/>
                  </a:ext>
                </a:extLst>
              </a:tr>
              <a:tr h="479609">
                <a:tc>
                  <a:txBody>
                    <a:bodyPr/>
                    <a:lstStyle/>
                    <a:p>
                      <a:pPr algn="r" fontAlgn="b"/>
                      <a:r>
                        <a:rPr lang="ar-EG" sz="2400" u="none" strike="noStrike"/>
                        <a:t>3</a:t>
                      </a:r>
                    </a:p>
                  </a:txBody>
                  <a:tcPr marL="9525" marR="9525" marT="9525" marB="0" anchor="b"/>
                </a:tc>
                <a:tc>
                  <a:txBody>
                    <a:bodyPr/>
                    <a:lstStyle/>
                    <a:p>
                      <a:pPr algn="r" fontAlgn="b"/>
                      <a:r>
                        <a:rPr lang="ar-EG" sz="2400" u="none" strike="noStrike"/>
                        <a:t>12</a:t>
                      </a:r>
                    </a:p>
                  </a:txBody>
                  <a:tcPr marL="9525" marR="9525" marT="9525" marB="0" anchor="b"/>
                </a:tc>
                <a:tc>
                  <a:txBody>
                    <a:bodyPr/>
                    <a:lstStyle/>
                    <a:p>
                      <a:pPr algn="r" fontAlgn="b"/>
                      <a:r>
                        <a:rPr lang="ar-EG" sz="2400" u="none" strike="noStrike">
                          <a:solidFill>
                            <a:srgbClr val="FF0000"/>
                          </a:solidFill>
                        </a:rPr>
                        <a:t>-20</a:t>
                      </a:r>
                    </a:p>
                  </a:txBody>
                  <a:tcPr marL="9525" marR="9525" marT="9525" marB="0" anchor="b"/>
                </a:tc>
                <a:tc>
                  <a:txBody>
                    <a:bodyPr/>
                    <a:lstStyle/>
                    <a:p>
                      <a:pPr algn="r" fontAlgn="b"/>
                      <a:r>
                        <a:rPr lang="ar-EG" sz="2400" u="none" strike="noStrike"/>
                        <a:t>11</a:t>
                      </a:r>
                    </a:p>
                  </a:txBody>
                  <a:tcPr marL="9525" marR="9525" marT="9525" marB="0" anchor="b"/>
                </a:tc>
                <a:tc>
                  <a:txBody>
                    <a:bodyPr/>
                    <a:lstStyle/>
                    <a:p>
                      <a:pPr algn="r" fontAlgn="b"/>
                      <a:r>
                        <a:rPr lang="ar-EG" sz="2400" u="none" strike="noStrike">
                          <a:solidFill>
                            <a:srgbClr val="92D050"/>
                          </a:solidFill>
                        </a:rPr>
                        <a:t>10</a:t>
                      </a:r>
                    </a:p>
                  </a:txBody>
                  <a:tcPr marL="9525" marR="9525" marT="9525" marB="0" anchor="b"/>
                </a:tc>
                <a:tc>
                  <a:txBody>
                    <a:bodyPr/>
                    <a:lstStyle/>
                    <a:p>
                      <a:pPr algn="r" fontAlgn="b"/>
                      <a:r>
                        <a:rPr lang="ar-EG" sz="2400" u="none" strike="noStrike">
                          <a:solidFill>
                            <a:srgbClr val="92D050"/>
                          </a:solidFill>
                        </a:rPr>
                        <a:t>11</a:t>
                      </a:r>
                    </a:p>
                  </a:txBody>
                  <a:tcPr marL="9525" marR="9525" marT="9525" marB="0" anchor="b"/>
                </a:tc>
                <a:extLst>
                  <a:ext uri="{0D108BD9-81ED-4DB2-BD59-A6C34878D82A}">
                    <a16:rowId xmlns:a16="http://schemas.microsoft.com/office/drawing/2014/main" val="10003"/>
                  </a:ext>
                </a:extLst>
              </a:tr>
              <a:tr h="479609">
                <a:tc>
                  <a:txBody>
                    <a:bodyPr/>
                    <a:lstStyle/>
                    <a:p>
                      <a:pPr algn="r" fontAlgn="b"/>
                      <a:r>
                        <a:rPr lang="ar-EG" sz="2400" b="0" i="0" u="none" strike="noStrike">
                          <a:solidFill>
                            <a:schemeClr val="dk1"/>
                          </a:solidFill>
                          <a:latin typeface="+mn-lt"/>
                        </a:rPr>
                        <a:t>4</a:t>
                      </a:r>
                    </a:p>
                  </a:txBody>
                  <a:tcPr marL="9525" marR="9525" marT="9525" marB="0" anchor="b"/>
                </a:tc>
                <a:tc>
                  <a:txBody>
                    <a:bodyPr/>
                    <a:lstStyle/>
                    <a:p>
                      <a:pPr algn="r" fontAlgn="b"/>
                      <a:r>
                        <a:rPr lang="ar-EG" sz="2400" u="none" strike="noStrike"/>
                        <a:t>32</a:t>
                      </a:r>
                    </a:p>
                  </a:txBody>
                  <a:tcPr marL="9525" marR="9525" marT="9525" marB="0" anchor="b"/>
                </a:tc>
                <a:tc>
                  <a:txBody>
                    <a:bodyPr/>
                    <a:lstStyle/>
                    <a:p>
                      <a:pPr algn="r" fontAlgn="b"/>
                      <a:r>
                        <a:rPr lang="ar-EG" sz="2400" u="none" strike="noStrike"/>
                        <a:t>3</a:t>
                      </a:r>
                    </a:p>
                  </a:txBody>
                  <a:tcPr marL="9525" marR="9525" marT="9525" marB="0" anchor="b"/>
                </a:tc>
                <a:tc>
                  <a:txBody>
                    <a:bodyPr/>
                    <a:lstStyle/>
                    <a:p>
                      <a:pPr algn="r" fontAlgn="b"/>
                      <a:r>
                        <a:rPr lang="ar-EG" sz="2400" u="none" strike="noStrike">
                          <a:solidFill>
                            <a:srgbClr val="92D050"/>
                          </a:solidFill>
                        </a:rPr>
                        <a:t>16</a:t>
                      </a:r>
                    </a:p>
                  </a:txBody>
                  <a:tcPr marL="9525" marR="9525" marT="9525" marB="0" anchor="b"/>
                </a:tc>
                <a:tc>
                  <a:txBody>
                    <a:bodyPr/>
                    <a:lstStyle/>
                    <a:p>
                      <a:pPr algn="r" fontAlgn="b"/>
                      <a:r>
                        <a:rPr lang="ar-EG" sz="2400" u="none" strike="noStrike"/>
                        <a:t>2</a:t>
                      </a:r>
                    </a:p>
                  </a:txBody>
                  <a:tcPr marL="9525" marR="9525" marT="9525" marB="0" anchor="b"/>
                </a:tc>
                <a:tc>
                  <a:txBody>
                    <a:bodyPr/>
                    <a:lstStyle/>
                    <a:p>
                      <a:pPr algn="r" fontAlgn="b"/>
                      <a:r>
                        <a:rPr lang="ar-EG" sz="2400" u="none" strike="noStrike">
                          <a:solidFill>
                            <a:srgbClr val="92D050"/>
                          </a:solidFill>
                        </a:rPr>
                        <a:t>11</a:t>
                      </a:r>
                    </a:p>
                  </a:txBody>
                  <a:tcPr marL="9525" marR="9525" marT="9525" marB="0" anchor="b"/>
                </a:tc>
                <a:extLst>
                  <a:ext uri="{0D108BD9-81ED-4DB2-BD59-A6C34878D82A}">
                    <a16:rowId xmlns:a16="http://schemas.microsoft.com/office/drawing/2014/main" val="10004"/>
                  </a:ext>
                </a:extLst>
              </a:tr>
              <a:tr h="479609">
                <a:tc>
                  <a:txBody>
                    <a:bodyPr/>
                    <a:lstStyle/>
                    <a:p>
                      <a:pPr algn="r" fontAlgn="b"/>
                      <a:r>
                        <a:rPr lang="ar-EG" sz="2400" u="none" strike="noStrike"/>
                        <a:t>5</a:t>
                      </a:r>
                    </a:p>
                  </a:txBody>
                  <a:tcPr marL="9525" marR="9525" marT="9525" marB="0" anchor="b"/>
                </a:tc>
                <a:tc>
                  <a:txBody>
                    <a:bodyPr/>
                    <a:lstStyle/>
                    <a:p>
                      <a:pPr algn="r" fontAlgn="b"/>
                      <a:r>
                        <a:rPr lang="ar-EG" sz="2400" u="none" strike="noStrike"/>
                        <a:t>36</a:t>
                      </a:r>
                    </a:p>
                  </a:txBody>
                  <a:tcPr marL="9525" marR="9525" marT="9525" marB="0" anchor="b"/>
                </a:tc>
                <a:tc>
                  <a:txBody>
                    <a:bodyPr/>
                    <a:lstStyle/>
                    <a:p>
                      <a:pPr algn="r" fontAlgn="b"/>
                      <a:r>
                        <a:rPr lang="ar-EG" sz="2400" u="none" strike="noStrike"/>
                        <a:t>8</a:t>
                      </a:r>
                    </a:p>
                  </a:txBody>
                  <a:tcPr marL="9525" marR="9525" marT="9525" marB="0" anchor="b"/>
                </a:tc>
                <a:tc>
                  <a:txBody>
                    <a:bodyPr/>
                    <a:lstStyle/>
                    <a:p>
                      <a:pPr algn="r" fontAlgn="b"/>
                      <a:r>
                        <a:rPr lang="ar-EG" sz="2400" u="none" strike="noStrike"/>
                        <a:t>14</a:t>
                      </a:r>
                    </a:p>
                  </a:txBody>
                  <a:tcPr marL="9525" marR="9525" marT="9525" marB="0" anchor="b"/>
                </a:tc>
                <a:tc>
                  <a:txBody>
                    <a:bodyPr/>
                    <a:lstStyle/>
                    <a:p>
                      <a:pPr algn="r" fontAlgn="b"/>
                      <a:r>
                        <a:rPr lang="ar-EG" sz="2400" u="none" strike="noStrike"/>
                        <a:t>6</a:t>
                      </a:r>
                    </a:p>
                  </a:txBody>
                  <a:tcPr marL="9525" marR="9525" marT="9525" marB="0" anchor="b"/>
                </a:tc>
                <a:tc>
                  <a:txBody>
                    <a:bodyPr/>
                    <a:lstStyle/>
                    <a:p>
                      <a:pPr algn="r" fontAlgn="b"/>
                      <a:r>
                        <a:rPr lang="ar-EG" sz="2400" u="none" strike="noStrike"/>
                        <a:t>8</a:t>
                      </a:r>
                    </a:p>
                  </a:txBody>
                  <a:tcPr marL="9525" marR="9525" marT="9525" marB="0" anchor="b"/>
                </a:tc>
                <a:extLst>
                  <a:ext uri="{0D108BD9-81ED-4DB2-BD59-A6C34878D82A}">
                    <a16:rowId xmlns:a16="http://schemas.microsoft.com/office/drawing/2014/main" val="10005"/>
                  </a:ext>
                </a:extLst>
              </a:tr>
              <a:tr h="479609">
                <a:tc>
                  <a:txBody>
                    <a:bodyPr/>
                    <a:lstStyle/>
                    <a:p>
                      <a:pPr algn="r" fontAlgn="b"/>
                      <a:r>
                        <a:rPr lang="ar-EG" sz="2400" u="none" strike="noStrike"/>
                        <a:t>6</a:t>
                      </a:r>
                    </a:p>
                  </a:txBody>
                  <a:tcPr marL="9525" marR="9525" marT="9525" marB="0" anchor="b"/>
                </a:tc>
                <a:tc>
                  <a:txBody>
                    <a:bodyPr/>
                    <a:lstStyle/>
                    <a:p>
                      <a:pPr algn="r" fontAlgn="b"/>
                      <a:r>
                        <a:rPr lang="ar-EG" sz="2400" u="none" strike="noStrike"/>
                        <a:t>36</a:t>
                      </a:r>
                    </a:p>
                  </a:txBody>
                  <a:tcPr marL="9525" marR="9525" marT="9525" marB="0" anchor="b"/>
                </a:tc>
                <a:tc>
                  <a:txBody>
                    <a:bodyPr/>
                    <a:lstStyle/>
                    <a:p>
                      <a:pPr algn="r" fontAlgn="b"/>
                      <a:r>
                        <a:rPr lang="ar-EG" sz="2400" u="none" strike="noStrike"/>
                        <a:t>8</a:t>
                      </a:r>
                    </a:p>
                  </a:txBody>
                  <a:tcPr marL="9525" marR="9525" marT="9525" marB="0" anchor="b"/>
                </a:tc>
                <a:tc>
                  <a:txBody>
                    <a:bodyPr/>
                    <a:lstStyle/>
                    <a:p>
                      <a:pPr algn="r" fontAlgn="b"/>
                      <a:r>
                        <a:rPr lang="ar-EG" sz="2400" u="none" strike="noStrike"/>
                        <a:t>14</a:t>
                      </a:r>
                    </a:p>
                  </a:txBody>
                  <a:tcPr marL="9525" marR="9525" marT="9525" marB="0" anchor="b"/>
                </a:tc>
                <a:tc>
                  <a:txBody>
                    <a:bodyPr/>
                    <a:lstStyle/>
                    <a:p>
                      <a:pPr algn="r" fontAlgn="b"/>
                      <a:r>
                        <a:rPr lang="ar-EG" sz="2400" u="none" strike="noStrike"/>
                        <a:t>6</a:t>
                      </a:r>
                    </a:p>
                  </a:txBody>
                  <a:tcPr marL="9525" marR="9525" marT="9525" marB="0" anchor="b"/>
                </a:tc>
                <a:tc>
                  <a:txBody>
                    <a:bodyPr/>
                    <a:lstStyle/>
                    <a:p>
                      <a:pPr algn="r" fontAlgn="b"/>
                      <a:r>
                        <a:rPr lang="ar-EG" sz="2400" u="none" strike="noStrike"/>
                        <a:t>8</a:t>
                      </a:r>
                    </a:p>
                  </a:txBody>
                  <a:tcPr marL="9525" marR="9525" marT="9525" marB="0" anchor="b"/>
                </a:tc>
                <a:extLst>
                  <a:ext uri="{0D108BD9-81ED-4DB2-BD59-A6C34878D82A}">
                    <a16:rowId xmlns:a16="http://schemas.microsoft.com/office/drawing/2014/main" val="10006"/>
                  </a:ext>
                </a:extLst>
              </a:tr>
              <a:tr h="479609">
                <a:tc>
                  <a:txBody>
                    <a:bodyPr/>
                    <a:lstStyle/>
                    <a:p>
                      <a:pPr algn="r" fontAlgn="b"/>
                      <a:r>
                        <a:rPr lang="ar-EG" sz="2400" u="none" strike="noStrike"/>
                        <a:t>7</a:t>
                      </a:r>
                    </a:p>
                  </a:txBody>
                  <a:tcPr marL="9525" marR="9525" marT="9525" marB="0" anchor="b"/>
                </a:tc>
                <a:tc>
                  <a:txBody>
                    <a:bodyPr/>
                    <a:lstStyle/>
                    <a:p>
                      <a:pPr algn="r" fontAlgn="b"/>
                      <a:r>
                        <a:rPr lang="ar-EG" sz="2400" u="none" strike="noStrike"/>
                        <a:t>9.5</a:t>
                      </a:r>
                    </a:p>
                  </a:txBody>
                  <a:tcPr marL="9525" marR="9525" marT="9525" marB="0" anchor="b"/>
                </a:tc>
                <a:tc>
                  <a:txBody>
                    <a:bodyPr/>
                    <a:lstStyle/>
                    <a:p>
                      <a:pPr algn="r" fontAlgn="b"/>
                      <a:r>
                        <a:rPr lang="ar-EG" sz="2400" u="none" strike="noStrike">
                          <a:solidFill>
                            <a:srgbClr val="FF0000"/>
                          </a:solidFill>
                        </a:rPr>
                        <a:t>-20</a:t>
                      </a:r>
                    </a:p>
                  </a:txBody>
                  <a:tcPr marL="9525" marR="9525" marT="9525" marB="0" anchor="b"/>
                </a:tc>
                <a:tc>
                  <a:txBody>
                    <a:bodyPr/>
                    <a:lstStyle/>
                    <a:p>
                      <a:pPr algn="r" fontAlgn="b"/>
                      <a:r>
                        <a:rPr lang="ar-EG" sz="2400" u="none" strike="noStrike"/>
                        <a:t>12.5</a:t>
                      </a:r>
                    </a:p>
                  </a:txBody>
                  <a:tcPr marL="9525" marR="9525" marT="9525" marB="0" anchor="b"/>
                </a:tc>
                <a:tc>
                  <a:txBody>
                    <a:bodyPr/>
                    <a:lstStyle/>
                    <a:p>
                      <a:pPr algn="r" fontAlgn="b"/>
                      <a:r>
                        <a:rPr lang="ar-EG" sz="2400" u="none" strike="noStrike"/>
                        <a:t>5</a:t>
                      </a:r>
                    </a:p>
                  </a:txBody>
                  <a:tcPr marL="9525" marR="9525" marT="9525" marB="0" anchor="b"/>
                </a:tc>
                <a:tc>
                  <a:txBody>
                    <a:bodyPr/>
                    <a:lstStyle/>
                    <a:p>
                      <a:pPr algn="r" fontAlgn="b"/>
                      <a:r>
                        <a:rPr lang="ar-EG" sz="2400" u="none" strike="noStrike">
                          <a:solidFill>
                            <a:srgbClr val="92D050"/>
                          </a:solidFill>
                        </a:rPr>
                        <a:t>11</a:t>
                      </a:r>
                    </a:p>
                  </a:txBody>
                  <a:tcPr marL="9525" marR="9525" marT="9525" marB="0" anchor="b"/>
                </a:tc>
                <a:extLst>
                  <a:ext uri="{0D108BD9-81ED-4DB2-BD59-A6C34878D82A}">
                    <a16:rowId xmlns:a16="http://schemas.microsoft.com/office/drawing/2014/main" val="10007"/>
                  </a:ext>
                </a:extLst>
              </a:tr>
              <a:tr h="479609">
                <a:tc>
                  <a:txBody>
                    <a:bodyPr/>
                    <a:lstStyle/>
                    <a:p>
                      <a:pPr algn="r" fontAlgn="b"/>
                      <a:r>
                        <a:rPr lang="ar-EG" sz="2400" u="none" strike="noStrike"/>
                        <a:t>8</a:t>
                      </a:r>
                    </a:p>
                  </a:txBody>
                  <a:tcPr marL="9525" marR="9525" marT="9525" marB="0" anchor="b"/>
                </a:tc>
                <a:tc>
                  <a:txBody>
                    <a:bodyPr/>
                    <a:lstStyle/>
                    <a:p>
                      <a:pPr algn="r" fontAlgn="b"/>
                      <a:r>
                        <a:rPr lang="ar-EG" sz="2400" u="none" strike="noStrike"/>
                        <a:t>35.5</a:t>
                      </a:r>
                    </a:p>
                  </a:txBody>
                  <a:tcPr marL="9525" marR="9525" marT="9525" marB="0" anchor="b"/>
                </a:tc>
                <a:tc>
                  <a:txBody>
                    <a:bodyPr/>
                    <a:lstStyle/>
                    <a:p>
                      <a:pPr algn="r" fontAlgn="b"/>
                      <a:r>
                        <a:rPr lang="ar-EG" sz="2400" u="none" strike="noStrike"/>
                        <a:t>9</a:t>
                      </a:r>
                    </a:p>
                  </a:txBody>
                  <a:tcPr marL="9525" marR="9525" marT="9525" marB="0" anchor="b"/>
                </a:tc>
                <a:tc>
                  <a:txBody>
                    <a:bodyPr/>
                    <a:lstStyle/>
                    <a:p>
                      <a:pPr algn="r" fontAlgn="b"/>
                      <a:r>
                        <a:rPr lang="ar-EG" sz="2400" u="none" strike="noStrike"/>
                        <a:t>1.5</a:t>
                      </a:r>
                    </a:p>
                  </a:txBody>
                  <a:tcPr marL="9525" marR="9525" marT="9525" marB="0" anchor="b"/>
                </a:tc>
                <a:tc>
                  <a:txBody>
                    <a:bodyPr/>
                    <a:lstStyle/>
                    <a:p>
                      <a:pPr algn="r" fontAlgn="b"/>
                      <a:r>
                        <a:rPr lang="ar-EG" sz="2400" u="none" strike="noStrike"/>
                        <a:t>5</a:t>
                      </a:r>
                    </a:p>
                  </a:txBody>
                  <a:tcPr marL="9525" marR="9525" marT="9525" marB="0" anchor="b"/>
                </a:tc>
                <a:tc>
                  <a:txBody>
                    <a:bodyPr/>
                    <a:lstStyle/>
                    <a:p>
                      <a:pPr algn="r" fontAlgn="b"/>
                      <a:r>
                        <a:rPr lang="ar-EG" sz="2400" u="none" strike="noStrike"/>
                        <a:t>7</a:t>
                      </a:r>
                    </a:p>
                  </a:txBody>
                  <a:tcPr marL="9525" marR="9525" marT="9525" marB="0" anchor="b"/>
                </a:tc>
                <a:extLst>
                  <a:ext uri="{0D108BD9-81ED-4DB2-BD59-A6C34878D82A}">
                    <a16:rowId xmlns:a16="http://schemas.microsoft.com/office/drawing/2014/main" val="10008"/>
                  </a:ext>
                </a:extLst>
              </a:tr>
              <a:tr h="479609">
                <a:tc>
                  <a:txBody>
                    <a:bodyPr/>
                    <a:lstStyle/>
                    <a:p>
                      <a:pPr algn="r" fontAlgn="b"/>
                      <a:r>
                        <a:rPr lang="ar-EG" sz="2400" u="none" strike="noStrike"/>
                        <a:t>9</a:t>
                      </a:r>
                    </a:p>
                  </a:txBody>
                  <a:tcPr marL="9525" marR="9525" marT="9525" marB="0" anchor="b"/>
                </a:tc>
                <a:tc>
                  <a:txBody>
                    <a:bodyPr/>
                    <a:lstStyle/>
                    <a:p>
                      <a:pPr algn="r" fontAlgn="b"/>
                      <a:r>
                        <a:rPr lang="ar-EG" sz="2400" u="none" strike="noStrike"/>
                        <a:t>10</a:t>
                      </a:r>
                    </a:p>
                  </a:txBody>
                  <a:tcPr marL="9525" marR="9525" marT="9525" marB="0" anchor="b"/>
                </a:tc>
                <a:tc>
                  <a:txBody>
                    <a:bodyPr/>
                    <a:lstStyle/>
                    <a:p>
                      <a:pPr algn="r" fontAlgn="b"/>
                      <a:r>
                        <a:rPr lang="ar-EG" sz="2400" u="none" strike="noStrike">
                          <a:solidFill>
                            <a:srgbClr val="FF0000"/>
                          </a:solidFill>
                        </a:rPr>
                        <a:t>-20</a:t>
                      </a:r>
                    </a:p>
                  </a:txBody>
                  <a:tcPr marL="9525" marR="9525" marT="9525" marB="0" anchor="b"/>
                </a:tc>
                <a:tc>
                  <a:txBody>
                    <a:bodyPr/>
                    <a:lstStyle/>
                    <a:p>
                      <a:pPr algn="r" fontAlgn="b"/>
                      <a:r>
                        <a:rPr lang="ar-EG" sz="2400" u="none" strike="noStrike"/>
                        <a:t>11</a:t>
                      </a:r>
                    </a:p>
                  </a:txBody>
                  <a:tcPr marL="9525" marR="9525" marT="9525" marB="0" anchor="b"/>
                </a:tc>
                <a:tc>
                  <a:txBody>
                    <a:bodyPr/>
                    <a:lstStyle/>
                    <a:p>
                      <a:pPr algn="r" fontAlgn="b"/>
                      <a:r>
                        <a:rPr lang="ar-EG" sz="2400" u="none" strike="noStrike">
                          <a:solidFill>
                            <a:srgbClr val="92D050"/>
                          </a:solidFill>
                        </a:rPr>
                        <a:t>10</a:t>
                      </a:r>
                    </a:p>
                  </a:txBody>
                  <a:tcPr marL="9525" marR="9525" marT="9525" marB="0" anchor="b"/>
                </a:tc>
                <a:tc>
                  <a:txBody>
                    <a:bodyPr/>
                    <a:lstStyle/>
                    <a:p>
                      <a:pPr algn="r" fontAlgn="b"/>
                      <a:r>
                        <a:rPr lang="ar-EG" sz="2400" u="none" strike="noStrike"/>
                        <a:t>9</a:t>
                      </a:r>
                    </a:p>
                  </a:txBody>
                  <a:tcPr marL="9525" marR="9525" marT="9525" marB="0" anchor="b"/>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1218194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32656"/>
            <a:ext cx="9144000" cy="936104"/>
          </a:xfrm>
        </p:spPr>
        <p:txBody>
          <a:bodyPr>
            <a:normAutofit/>
          </a:bodyPr>
          <a:lstStyle/>
          <a:p>
            <a:pPr marL="0" indent="0" algn="ctr">
              <a:buNone/>
            </a:pPr>
            <a:r>
              <a:rPr lang="ar-EG" sz="4400" b="1"/>
              <a:t>مشاكل الوكالة في المفاوضات</a:t>
            </a: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59632" y="1484784"/>
            <a:ext cx="6644984" cy="4824536"/>
          </a:xfrm>
          <a:prstGeom prst="rect">
            <a:avLst/>
          </a:prstGeom>
        </p:spPr>
      </p:pic>
    </p:spTree>
    <p:extLst>
      <p:ext uri="{BB962C8B-B14F-4D97-AF65-F5344CB8AC3E}">
        <p14:creationId xmlns:p14="http://schemas.microsoft.com/office/powerpoint/2010/main" val="38018987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7768"/>
            <a:ext cx="8229600" cy="1143000"/>
          </a:xfrm>
        </p:spPr>
        <p:txBody>
          <a:bodyPr>
            <a:normAutofit/>
          </a:bodyPr>
          <a:lstStyle/>
          <a:p>
            <a:r>
              <a:rPr lang="ar-EG" sz="3600" b="1"/>
              <a:t>تنسيق الفريق</a:t>
            </a:r>
          </a:p>
        </p:txBody>
      </p:sp>
      <p:sp>
        <p:nvSpPr>
          <p:cNvPr id="3" name="Content Placeholder 2"/>
          <p:cNvSpPr>
            <a:spLocks noGrp="1"/>
          </p:cNvSpPr>
          <p:nvPr>
            <p:ph idx="1"/>
          </p:nvPr>
        </p:nvSpPr>
        <p:spPr>
          <a:xfrm>
            <a:off x="457200" y="1484784"/>
            <a:ext cx="8229600" cy="5184576"/>
          </a:xfrm>
        </p:spPr>
        <p:txBody>
          <a:bodyPr>
            <a:normAutofit/>
          </a:bodyPr>
          <a:lstStyle/>
          <a:p>
            <a:r>
              <a:rPr lang="ar-EG" sz="2400"/>
              <a:t>تتمتع الفرق بميزة مقارنة بالأفراد في كل من خلق القيمة والمطالبة بها (تومسون وآخرون، 1996)</a:t>
            </a:r>
          </a:p>
          <a:p>
            <a:pPr lvl="1"/>
            <a:r>
              <a:rPr lang="ar-EG" sz="2400"/>
              <a:t>ولكن يتم ذلك إذا كان الفريق منسقًا بشكل جيد!</a:t>
            </a:r>
          </a:p>
          <a:p>
            <a:endParaRPr lang="en-US" sz="2400" dirty="0"/>
          </a:p>
          <a:p>
            <a:r>
              <a:rPr lang="ar-EG" sz="2400"/>
              <a:t>فغالبًا ما يكون لدى الأعضاء المختلفين من نفس الفريق اهتمامات وحوافز مختلفة</a:t>
            </a:r>
          </a:p>
          <a:p>
            <a:pPr marL="0" indent="0">
              <a:buNone/>
            </a:pPr>
            <a:endParaRPr lang="en-US" sz="2400" dirty="0"/>
          </a:p>
          <a:p>
            <a:r>
              <a:rPr lang="ar-EG" sz="2400"/>
              <a:t>أهمية التحضير الفعال بين أعضاء الفريق من أجل:</a:t>
            </a:r>
          </a:p>
          <a:p>
            <a:pPr lvl="1"/>
            <a:r>
              <a:rPr lang="ar-EG" sz="2400"/>
              <a:t>مواءمة المصالح المتضاربة</a:t>
            </a:r>
          </a:p>
          <a:p>
            <a:pPr lvl="1"/>
            <a:r>
              <a:rPr lang="ar-EG" sz="2400"/>
              <a:t>تنفيذ إستراتيجية منضبطة على طاولة المفاوضات</a:t>
            </a:r>
          </a:p>
        </p:txBody>
      </p:sp>
    </p:spTree>
    <p:extLst>
      <p:ext uri="{BB962C8B-B14F-4D97-AF65-F5344CB8AC3E}">
        <p14:creationId xmlns:p14="http://schemas.microsoft.com/office/powerpoint/2010/main" val="41388072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611560" y="5159350"/>
            <a:ext cx="7776864" cy="4678362"/>
          </a:xfrm>
        </p:spPr>
        <p:txBody>
          <a:bodyPr/>
          <a:lstStyle/>
          <a:p>
            <a:pPr marL="0" indent="0" algn="ctr" eaLnBrk="1" hangingPunct="1">
              <a:buFont typeface="Arial" panose="020B0604020202020204" pitchFamily="34" charset="0"/>
              <a:buNone/>
              <a:defRPr/>
            </a:pPr>
            <a:r>
              <a:rPr lang="ar-EG" sz="2400"/>
              <a:t>كيف حاولتَ إدارة المصالح المتضاربة وإدارة إستراتيجية الفريق في مسرحية "انتقالات كرة القدم"؟</a:t>
            </a:r>
            <a:r>
              <a:rPr lang="en-US" sz="2400"/>
              <a:t> </a:t>
            </a:r>
            <a:r>
              <a:rPr lang="ar-EG" sz="2400"/>
              <a:t>هل نجحت؟</a:t>
            </a:r>
          </a:p>
          <a:p>
            <a:pPr algn="ctr" eaLnBrk="1" hangingPunct="1">
              <a:defRPr/>
            </a:pPr>
            <a:endParaRPr lang="en-US" altLang="en-US" sz="2400" dirty="0"/>
          </a:p>
          <a:p>
            <a:pPr lvl="1" algn="ctr" eaLnBrk="1" hangingPunct="1">
              <a:defRPr/>
            </a:pPr>
            <a:endParaRPr lang="en-US" altLang="en-US" sz="2400" dirty="0">
              <a:solidFill>
                <a:srgbClr val="003399"/>
              </a:solidFill>
            </a:endParaRPr>
          </a:p>
          <a:p>
            <a:pPr lvl="1" algn="ctr" eaLnBrk="1" hangingPunct="1">
              <a:defRPr/>
            </a:pPr>
            <a:endParaRPr lang="en-US" altLang="en-US" sz="2400" dirty="0">
              <a:solidFill>
                <a:srgbClr val="003399"/>
              </a:solidFill>
            </a:endParaRPr>
          </a:p>
          <a:p>
            <a:pPr lvl="1" algn="ctr" eaLnBrk="1" hangingPunct="1">
              <a:defRPr/>
            </a:pPr>
            <a:endParaRPr lang="en-US" altLang="en-US" sz="2400" dirty="0">
              <a:solidFill>
                <a:srgbClr val="003399"/>
              </a:solidFill>
            </a:endParaRPr>
          </a:p>
          <a:p>
            <a:pPr lvl="1" algn="ctr" eaLnBrk="1" hangingPunct="1">
              <a:defRPr/>
            </a:pPr>
            <a:endParaRPr lang="en-US" altLang="en-US" sz="2400" dirty="0">
              <a:solidFill>
                <a:srgbClr val="003399"/>
              </a:solidFill>
            </a:endParaRPr>
          </a:p>
          <a:p>
            <a:pPr algn="ctr" eaLnBrk="1" hangingPunct="1">
              <a:defRPr/>
            </a:pPr>
            <a:endParaRPr lang="en-US" altLang="en-US" sz="2400" dirty="0">
              <a:solidFill>
                <a:srgbClr val="003399"/>
              </a:solidFill>
            </a:endParaRPr>
          </a:p>
          <a:p>
            <a:pPr algn="ctr" eaLnBrk="1" hangingPunct="1">
              <a:defRPr/>
            </a:pPr>
            <a:endParaRPr lang="en-US" altLang="en-US" sz="2400"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83768" y="1176253"/>
            <a:ext cx="4133859" cy="3620899"/>
          </a:xfrm>
          <a:prstGeom prst="rect">
            <a:avLst/>
          </a:prstGeom>
        </p:spPr>
      </p:pic>
    </p:spTree>
    <p:extLst>
      <p:ext uri="{BB962C8B-B14F-4D97-AF65-F5344CB8AC3E}">
        <p14:creationId xmlns:p14="http://schemas.microsoft.com/office/powerpoint/2010/main" val="29200509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stretch>
            <a:fillRect/>
          </a:stretch>
        </p:blipFill>
        <p:spPr>
          <a:xfrm>
            <a:off x="-35170" y="0"/>
            <a:ext cx="9179169" cy="6858000"/>
          </a:xfrm>
          <a:prstGeom prst="rect">
            <a:avLst/>
          </a:prstGeom>
        </p:spPr>
      </p:pic>
    </p:spTree>
    <p:extLst>
      <p:ext uri="{BB962C8B-B14F-4D97-AF65-F5344CB8AC3E}">
        <p14:creationId xmlns:p14="http://schemas.microsoft.com/office/powerpoint/2010/main" val="1316756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EG" sz="3600" b="1"/>
              <a:t>مشاكل الوكيل والمدير</a:t>
            </a:r>
          </a:p>
        </p:txBody>
      </p:sp>
      <p:sp>
        <p:nvSpPr>
          <p:cNvPr id="3" name="Content Placeholder 2"/>
          <p:cNvSpPr>
            <a:spLocks noGrp="1"/>
          </p:cNvSpPr>
          <p:nvPr>
            <p:ph idx="1"/>
          </p:nvPr>
        </p:nvSpPr>
        <p:spPr>
          <a:xfrm>
            <a:off x="457200" y="1711349"/>
            <a:ext cx="8229600" cy="4525963"/>
          </a:xfrm>
        </p:spPr>
        <p:txBody>
          <a:bodyPr>
            <a:normAutofit/>
          </a:bodyPr>
          <a:lstStyle/>
          <a:p>
            <a:r>
              <a:rPr lang="ar-EG" sz="2400"/>
              <a:t>عندما يستطيع شخص واحد (الوكيل) اتخاذ القرارات نيابةً عن شخص آخر (المدير)، ولديه مصالح أساسية مختلفة (جينسن وآخرون، 1976)</a:t>
            </a:r>
          </a:p>
          <a:p>
            <a:endParaRPr lang="en-SG" sz="2400" dirty="0"/>
          </a:p>
          <a:p>
            <a:r>
              <a:rPr lang="ar-EG" sz="2400"/>
              <a:t>من النادر أن تكون هياكل الحوافز للأفراد المختلفين متوافقة تمامًا</a:t>
            </a:r>
          </a:p>
          <a:p>
            <a:endParaRPr lang="en-SG" sz="2400" dirty="0"/>
          </a:p>
          <a:p>
            <a:r>
              <a:rPr lang="ar-EG" sz="2400"/>
              <a:t>تعتبر مشاكل العلاقة بين الوكيل والمدير منتشرة في الحياة التنظيمية</a:t>
            </a:r>
          </a:p>
          <a:p>
            <a:endParaRPr lang="en-SG" sz="2400" dirty="0"/>
          </a:p>
          <a:p>
            <a:endParaRPr lang="en-SG" sz="2400" dirty="0"/>
          </a:p>
          <a:p>
            <a:endParaRPr lang="en-SG" sz="2400" dirty="0"/>
          </a:p>
          <a:p>
            <a:pPr marL="0" indent="0">
              <a:buNone/>
            </a:pPr>
            <a:endParaRPr lang="en-US" sz="2400" dirty="0"/>
          </a:p>
          <a:p>
            <a:endParaRPr lang="en-SG" sz="2400" dirty="0"/>
          </a:p>
          <a:p>
            <a:endParaRPr lang="en-US" sz="2400" dirty="0"/>
          </a:p>
          <a:p>
            <a:endParaRPr lang="en-US" sz="2400" dirty="0"/>
          </a:p>
          <a:p>
            <a:endParaRPr lang="en-SG" sz="2400" dirty="0"/>
          </a:p>
        </p:txBody>
      </p:sp>
    </p:spTree>
    <p:extLst>
      <p:ext uri="{BB962C8B-B14F-4D97-AF65-F5344CB8AC3E}">
        <p14:creationId xmlns:p14="http://schemas.microsoft.com/office/powerpoint/2010/main" val="30081235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EG" sz="3600" b="1"/>
              <a:t>مشكلة وكالة ديفيد مع جيريمي؟</a:t>
            </a:r>
          </a:p>
        </p:txBody>
      </p:sp>
    </p:spTree>
    <p:extLst>
      <p:ext uri="{BB962C8B-B14F-4D97-AF65-F5344CB8AC3E}">
        <p14:creationId xmlns:p14="http://schemas.microsoft.com/office/powerpoint/2010/main" val="14651806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EG" sz="3600" b="1"/>
              <a:t>مشكلة وكالة ديفيد مع جيريمي؟</a:t>
            </a:r>
          </a:p>
        </p:txBody>
      </p:sp>
      <p:sp>
        <p:nvSpPr>
          <p:cNvPr id="3" name="Content Placeholder 2"/>
          <p:cNvSpPr>
            <a:spLocks noGrp="1"/>
          </p:cNvSpPr>
          <p:nvPr>
            <p:ph idx="1"/>
          </p:nvPr>
        </p:nvSpPr>
        <p:spPr>
          <a:xfrm>
            <a:off x="457200" y="1711349"/>
            <a:ext cx="8229600" cy="4525963"/>
          </a:xfrm>
        </p:spPr>
        <p:txBody>
          <a:bodyPr>
            <a:normAutofit/>
          </a:bodyPr>
          <a:lstStyle/>
          <a:p>
            <a:r>
              <a:rPr lang="ar-EG" sz="2400"/>
              <a:t>في انتقالات كرة القدم، غالبًا ما تكون اهتمامات جيريمي مختلفة عن اهتمامات ديفيد</a:t>
            </a:r>
          </a:p>
          <a:p>
            <a:endParaRPr lang="en-US" sz="2400" dirty="0"/>
          </a:p>
          <a:p>
            <a:r>
              <a:rPr lang="ar-EG" sz="2400"/>
              <a:t>يهتم جيريمي بالراتب أكثر من ديفيد لأنه يؤثر بشكل مباشر على عمولته ومكانته</a:t>
            </a:r>
          </a:p>
          <a:p>
            <a:endParaRPr lang="en-US" sz="2400" dirty="0"/>
          </a:p>
          <a:p>
            <a:r>
              <a:rPr lang="ar-EG" sz="2400"/>
              <a:t>يريد ديفيد اللعب في مركز الوسط، لكن جيريمي يريده أن يكون مهاجمًا لزيادة قيمته السوقية</a:t>
            </a:r>
          </a:p>
          <a:p>
            <a:endParaRPr lang="en-US" sz="2400" dirty="0"/>
          </a:p>
          <a:p>
            <a:r>
              <a:rPr lang="ar-EG" sz="2400"/>
              <a:t>جيريمي </a:t>
            </a:r>
            <a:r>
              <a:rPr lang="ar-EG" sz="2400" u="sng"/>
              <a:t>لا </a:t>
            </a:r>
            <a:r>
              <a:rPr lang="ar-EG" sz="2400"/>
              <a:t>يريد أن تحصل مارينا على الوظيفة التي يريدها لها ديفيد!</a:t>
            </a:r>
          </a:p>
          <a:p>
            <a:endParaRPr lang="en-US" sz="2400" dirty="0"/>
          </a:p>
          <a:p>
            <a:endParaRPr lang="en-US" sz="2400" dirty="0"/>
          </a:p>
          <a:p>
            <a:endParaRPr lang="en-US" sz="2400" dirty="0"/>
          </a:p>
          <a:p>
            <a:endParaRPr lang="en-SG" sz="2400" dirty="0"/>
          </a:p>
        </p:txBody>
      </p:sp>
    </p:spTree>
    <p:extLst>
      <p:ext uri="{BB962C8B-B14F-4D97-AF65-F5344CB8AC3E}">
        <p14:creationId xmlns:p14="http://schemas.microsoft.com/office/powerpoint/2010/main" val="83619046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282154"/>
          </a:xfrm>
        </p:spPr>
        <p:txBody>
          <a:bodyPr>
            <a:normAutofit/>
          </a:bodyPr>
          <a:lstStyle/>
          <a:p>
            <a:r>
              <a:rPr lang="ar-EG" sz="3600" b="1"/>
              <a:t>مشكلة وكالة الرئيسة التنفيذية لنادي جرين بارك مع </a:t>
            </a:r>
            <a:br>
              <a:rPr lang="ar-EG" sz="3600" b="1"/>
            </a:br>
            <a:r>
              <a:rPr lang="ar-EG" sz="3600" b="1"/>
              <a:t>المدرب نايت؟</a:t>
            </a:r>
          </a:p>
        </p:txBody>
      </p:sp>
    </p:spTree>
    <p:extLst>
      <p:ext uri="{BB962C8B-B14F-4D97-AF65-F5344CB8AC3E}">
        <p14:creationId xmlns:p14="http://schemas.microsoft.com/office/powerpoint/2010/main" val="56928766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282154"/>
          </a:xfrm>
        </p:spPr>
        <p:txBody>
          <a:bodyPr>
            <a:normAutofit/>
          </a:bodyPr>
          <a:lstStyle/>
          <a:p>
            <a:r>
              <a:rPr lang="ar-EG" sz="3600" b="1"/>
              <a:t>مشكلة وكالة الرئيسة التنفيذية لنادي جرين بارك مع </a:t>
            </a:r>
            <a:br>
              <a:rPr lang="ar-EG" sz="3600" b="1"/>
            </a:br>
            <a:r>
              <a:rPr lang="ar-EG" sz="3600" b="1"/>
              <a:t>المدرب نايت؟</a:t>
            </a:r>
          </a:p>
        </p:txBody>
      </p:sp>
      <p:sp>
        <p:nvSpPr>
          <p:cNvPr id="3" name="Content Placeholder 2"/>
          <p:cNvSpPr>
            <a:spLocks noGrp="1"/>
          </p:cNvSpPr>
          <p:nvPr>
            <p:ph idx="1"/>
          </p:nvPr>
        </p:nvSpPr>
        <p:spPr>
          <a:xfrm>
            <a:off x="457200" y="1855365"/>
            <a:ext cx="8229600" cy="4525963"/>
          </a:xfrm>
        </p:spPr>
        <p:txBody>
          <a:bodyPr>
            <a:normAutofit/>
          </a:bodyPr>
          <a:lstStyle/>
          <a:p>
            <a:r>
              <a:rPr lang="ar-EG" sz="2400"/>
              <a:t>المدرب (آدم نايت) لديه اهتمامات مختلفة عن الرئيسة التنفيذية (آنا سميث)</a:t>
            </a:r>
          </a:p>
          <a:p>
            <a:endParaRPr lang="en-US" sz="2400" dirty="0"/>
          </a:p>
          <a:p>
            <a:r>
              <a:rPr lang="ar-EG" sz="2400"/>
              <a:t>لا يوجد لديه دافع للإبقاء على راتب ديفيد منخفضًا (على الرغم من أن هذا يصب في مصلحة النادي المالية)</a:t>
            </a:r>
          </a:p>
          <a:p>
            <a:endParaRPr lang="en-US" sz="2400" dirty="0"/>
          </a:p>
          <a:p>
            <a:r>
              <a:rPr lang="ar-EG" sz="2400"/>
              <a:t>لا يريد من ديفيد أن يلعب كمهاجم (على الرغم من أن هذا ما يريده النادي لأغراض تسويقية)</a:t>
            </a:r>
          </a:p>
          <a:p>
            <a:endParaRPr lang="en-US" sz="2400" dirty="0"/>
          </a:p>
          <a:p>
            <a:r>
              <a:rPr lang="ar-EG" sz="2400"/>
              <a:t>يريد من النادي أن يقوم باستثمارات كبيرة في لاعبين جدد (لا يكلفه ذلك شيئًا، ويساعده على الفوز بالمباريات)</a:t>
            </a:r>
          </a:p>
          <a:p>
            <a:endParaRPr lang="en-US" sz="2400" dirty="0"/>
          </a:p>
          <a:p>
            <a:endParaRPr lang="en-US" sz="2400" dirty="0"/>
          </a:p>
          <a:p>
            <a:endParaRPr lang="en-US" sz="2400" dirty="0"/>
          </a:p>
          <a:p>
            <a:endParaRPr lang="en-SG" sz="2400" dirty="0"/>
          </a:p>
        </p:txBody>
      </p:sp>
    </p:spTree>
    <p:extLst>
      <p:ext uri="{BB962C8B-B14F-4D97-AF65-F5344CB8AC3E}">
        <p14:creationId xmlns:p14="http://schemas.microsoft.com/office/powerpoint/2010/main" val="41756704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8640"/>
            <a:ext cx="8229600" cy="1498178"/>
          </a:xfrm>
        </p:spPr>
        <p:txBody>
          <a:bodyPr>
            <a:normAutofit/>
          </a:bodyPr>
          <a:lstStyle/>
          <a:p>
            <a:r>
              <a:rPr lang="ar-EG" sz="3600" b="1"/>
              <a:t>المزيد من الأمثلة على </a:t>
            </a:r>
            <a:br>
              <a:rPr lang="ar-EG" sz="3600" b="1"/>
            </a:br>
            <a:r>
              <a:rPr lang="ar-EG" sz="3600" b="1"/>
              <a:t>المشاكل بين الوكيل والرئيس؟</a:t>
            </a:r>
          </a:p>
        </p:txBody>
      </p:sp>
    </p:spTree>
    <p:extLst>
      <p:ext uri="{BB962C8B-B14F-4D97-AF65-F5344CB8AC3E}">
        <p14:creationId xmlns:p14="http://schemas.microsoft.com/office/powerpoint/2010/main" val="48589227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8640"/>
            <a:ext cx="8229600" cy="1498178"/>
          </a:xfrm>
        </p:spPr>
        <p:txBody>
          <a:bodyPr>
            <a:normAutofit/>
          </a:bodyPr>
          <a:lstStyle/>
          <a:p>
            <a:r>
              <a:rPr lang="ar-EG" sz="3600" b="1"/>
              <a:t>المزيد من الأمثلة على </a:t>
            </a:r>
            <a:br>
              <a:rPr lang="ar-EG" sz="3600" b="1"/>
            </a:br>
            <a:r>
              <a:rPr lang="ar-EG" sz="3600" b="1"/>
              <a:t>المشاكل بين الوكيل والرئيس؟</a:t>
            </a:r>
          </a:p>
        </p:txBody>
      </p:sp>
      <p:sp>
        <p:nvSpPr>
          <p:cNvPr id="3" name="Content Placeholder 2"/>
          <p:cNvSpPr>
            <a:spLocks noGrp="1"/>
          </p:cNvSpPr>
          <p:nvPr>
            <p:ph idx="1"/>
          </p:nvPr>
        </p:nvSpPr>
        <p:spPr>
          <a:xfrm>
            <a:off x="457200" y="2204864"/>
            <a:ext cx="8229600" cy="4525963"/>
          </a:xfrm>
        </p:spPr>
        <p:txBody>
          <a:bodyPr>
            <a:noAutofit/>
          </a:bodyPr>
          <a:lstStyle/>
          <a:p>
            <a:r>
              <a:rPr lang="ar-EG" sz="2400"/>
              <a:t>يترك وكلاء العقارات منازلهم في السوق لفترة أطول بكثير من منازل عملائهم (رذرفورد وآخرون، 2005)</a:t>
            </a:r>
          </a:p>
          <a:p>
            <a:pPr lvl="1"/>
            <a:r>
              <a:rPr lang="ar-EG" sz="2400"/>
              <a:t>حافز منحرف لإتمام الصفقات لعملائهم بسرعة وجمع المزيد من العمولات</a:t>
            </a:r>
          </a:p>
          <a:p>
            <a:endParaRPr lang="en-SG" sz="2400" dirty="0"/>
          </a:p>
          <a:p>
            <a:r>
              <a:rPr lang="ar-EG" sz="2400"/>
              <a:t>يقوم الرؤساء التنفيذيون بتضخيم رواتبهم عندما تكون الحوكمة ضعيفة (برتراند ومولايناثان، 2001)</a:t>
            </a:r>
          </a:p>
          <a:p>
            <a:endParaRPr lang="en-SG" sz="2400" dirty="0"/>
          </a:p>
          <a:p>
            <a:r>
              <a:rPr lang="ar-EG" sz="2400"/>
              <a:t>قد يتولى محاميك الدفاع عن التقاضي</a:t>
            </a:r>
          </a:p>
          <a:p>
            <a:endParaRPr lang="en-SG" sz="2400" i="1" dirty="0"/>
          </a:p>
          <a:p>
            <a:endParaRPr lang="en-US" sz="2400" dirty="0"/>
          </a:p>
          <a:p>
            <a:endParaRPr lang="en-SG" sz="2400" dirty="0"/>
          </a:p>
        </p:txBody>
      </p:sp>
    </p:spTree>
    <p:extLst>
      <p:ext uri="{BB962C8B-B14F-4D97-AF65-F5344CB8AC3E}">
        <p14:creationId xmlns:p14="http://schemas.microsoft.com/office/powerpoint/2010/main" val="154712337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ar-EG"/>
            </a:br>
            <a:r>
              <a:rPr lang="ar-EG" sz="4000" b="1"/>
              <a:t>كيفية معالجة مشاكل الوكالة؟</a:t>
            </a:r>
            <a:br>
              <a:rPr lang="ar-EG" sz="4000" b="1"/>
            </a:br>
            <a:endParaRPr lang="ar-EG" sz="4000" b="1"/>
          </a:p>
        </p:txBody>
      </p:sp>
    </p:spTree>
    <p:extLst>
      <p:ext uri="{BB962C8B-B14F-4D97-AF65-F5344CB8AC3E}">
        <p14:creationId xmlns:p14="http://schemas.microsoft.com/office/powerpoint/2010/main" val="424358192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7"/>
            <a:ext cx="8229600" cy="1659037"/>
          </a:xfrm>
        </p:spPr>
        <p:txBody>
          <a:bodyPr>
            <a:normAutofit fontScale="90000"/>
          </a:bodyPr>
          <a:lstStyle/>
          <a:p>
            <a:br>
              <a:rPr lang="ar-EG" dirty="0"/>
            </a:br>
            <a:r>
              <a:rPr lang="ar-EG" sz="4000" b="1" dirty="0"/>
              <a:t>كيفية معالجة مشاكل الوكالة؟</a:t>
            </a:r>
            <a:br>
              <a:rPr lang="ar-EG" sz="4000" b="1" dirty="0"/>
            </a:br>
            <a:endParaRPr lang="ar-EG" sz="4000" b="1" dirty="0"/>
          </a:p>
        </p:txBody>
      </p:sp>
      <p:sp>
        <p:nvSpPr>
          <p:cNvPr id="3" name="Content Placeholder 2"/>
          <p:cNvSpPr>
            <a:spLocks noGrp="1"/>
          </p:cNvSpPr>
          <p:nvPr>
            <p:ph idx="1"/>
          </p:nvPr>
        </p:nvSpPr>
        <p:spPr>
          <a:xfrm>
            <a:off x="457200" y="1417639"/>
            <a:ext cx="8229600" cy="4891682"/>
          </a:xfrm>
        </p:spPr>
        <p:txBody>
          <a:bodyPr>
            <a:normAutofit/>
          </a:bodyPr>
          <a:lstStyle/>
          <a:p>
            <a:pPr marL="0" indent="0">
              <a:buNone/>
            </a:pPr>
            <a:endParaRPr lang="ar-EG" sz="2400" dirty="0"/>
          </a:p>
          <a:p>
            <a:endParaRPr lang="en-SG" sz="2400" dirty="0"/>
          </a:p>
          <a:p>
            <a:r>
              <a:rPr lang="ar-EG" sz="2400" dirty="0"/>
              <a:t>تقاسم الأرباح</a:t>
            </a:r>
          </a:p>
          <a:p>
            <a:endParaRPr lang="en-SG" sz="2400" dirty="0"/>
          </a:p>
          <a:p>
            <a:r>
              <a:rPr lang="ar-EG" sz="2400" dirty="0"/>
              <a:t>تقييمات الأداء</a:t>
            </a:r>
          </a:p>
          <a:p>
            <a:endParaRPr lang="en-SG" sz="2400" dirty="0"/>
          </a:p>
          <a:p>
            <a:r>
              <a:rPr lang="ar-EG" sz="2400" dirty="0"/>
              <a:t>التهديد بالإنهاء</a:t>
            </a:r>
          </a:p>
          <a:p>
            <a:endParaRPr lang="en-SG" sz="2400" dirty="0"/>
          </a:p>
          <a:p>
            <a:r>
              <a:rPr lang="ar-EG" sz="2400" dirty="0"/>
              <a:t>الوعي!</a:t>
            </a:r>
            <a:br>
              <a:rPr lang="ar-EG" sz="2400" dirty="0"/>
            </a:br>
            <a:endParaRPr lang="ar-EG" sz="2400"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95936" y="1417638"/>
            <a:ext cx="4603650" cy="4603650"/>
          </a:xfrm>
          <a:prstGeom prst="rect">
            <a:avLst/>
          </a:prstGeom>
        </p:spPr>
      </p:pic>
      <p:sp>
        <p:nvSpPr>
          <p:cNvPr id="6" name="TextBox 5">
            <a:extLst>
              <a:ext uri="{FF2B5EF4-FFF2-40B4-BE49-F238E27FC236}">
                <a16:creationId xmlns:a16="http://schemas.microsoft.com/office/drawing/2014/main" id="{E4888F9F-74F4-2FBB-EA31-04145CFE986E}"/>
              </a:ext>
            </a:extLst>
          </p:cNvPr>
          <p:cNvSpPr txBox="1"/>
          <p:nvPr/>
        </p:nvSpPr>
        <p:spPr>
          <a:xfrm>
            <a:off x="899592" y="2413338"/>
            <a:ext cx="2016224" cy="3416320"/>
          </a:xfrm>
          <a:prstGeom prst="rect">
            <a:avLst/>
          </a:prstGeom>
          <a:noFill/>
        </p:spPr>
        <p:txBody>
          <a:bodyPr wrap="square">
            <a:spAutoFit/>
          </a:bodyPr>
          <a:lstStyle/>
          <a:p>
            <a:pPr marL="285750" indent="-285750">
              <a:buFont typeface="Arial" panose="020B0604020202020204" pitchFamily="34" charset="0"/>
              <a:buChar char="•"/>
            </a:pPr>
            <a:r>
              <a:rPr lang="ar-EG" sz="2400" dirty="0"/>
              <a:t>العمولات</a:t>
            </a:r>
          </a:p>
          <a:p>
            <a:pPr marL="285750" indent="-285750">
              <a:buFont typeface="Arial" panose="020B0604020202020204" pitchFamily="34" charset="0"/>
              <a:buChar char="•"/>
            </a:pPr>
            <a:endParaRPr lang="en-SG" sz="2400" dirty="0"/>
          </a:p>
          <a:p>
            <a:pPr marL="285750" indent="-285750">
              <a:buFont typeface="Arial" panose="020B0604020202020204" pitchFamily="34" charset="0"/>
              <a:buChar char="•"/>
            </a:pPr>
            <a:r>
              <a:rPr lang="ar-EG" sz="2400" dirty="0"/>
              <a:t>تقاسم الأرباح</a:t>
            </a:r>
          </a:p>
          <a:p>
            <a:pPr marL="285750" indent="-285750">
              <a:buFont typeface="Arial" panose="020B0604020202020204" pitchFamily="34" charset="0"/>
              <a:buChar char="•"/>
            </a:pPr>
            <a:endParaRPr lang="en-SG" sz="2400" dirty="0"/>
          </a:p>
          <a:p>
            <a:pPr marL="285750" indent="-285750">
              <a:buFont typeface="Arial" panose="020B0604020202020204" pitchFamily="34" charset="0"/>
              <a:buChar char="•"/>
            </a:pPr>
            <a:r>
              <a:rPr lang="ar-EG" sz="2400" dirty="0"/>
              <a:t>تقييمات الأداء</a:t>
            </a:r>
          </a:p>
          <a:p>
            <a:pPr marL="285750" indent="-285750">
              <a:buFont typeface="Arial" panose="020B0604020202020204" pitchFamily="34" charset="0"/>
              <a:buChar char="•"/>
            </a:pPr>
            <a:endParaRPr lang="en-SG" sz="2400" dirty="0"/>
          </a:p>
          <a:p>
            <a:pPr marL="285750" indent="-285750">
              <a:buFont typeface="Arial" panose="020B0604020202020204" pitchFamily="34" charset="0"/>
              <a:buChar char="•"/>
            </a:pPr>
            <a:r>
              <a:rPr lang="ar-EG" sz="2400" dirty="0"/>
              <a:t>التهديد بالفصل</a:t>
            </a:r>
          </a:p>
          <a:p>
            <a:pPr marL="285750" indent="-285750">
              <a:buFont typeface="Arial" panose="020B0604020202020204" pitchFamily="34" charset="0"/>
              <a:buChar char="•"/>
            </a:pPr>
            <a:endParaRPr lang="ar-EG" sz="2400" dirty="0"/>
          </a:p>
          <a:p>
            <a:pPr marL="285750" indent="-285750">
              <a:buFont typeface="Arial" panose="020B0604020202020204" pitchFamily="34" charset="0"/>
              <a:buChar char="•"/>
            </a:pPr>
            <a:r>
              <a:rPr lang="ar-EG" sz="2400" dirty="0"/>
              <a:t>التوعية!</a:t>
            </a:r>
            <a:endParaRPr lang="en-SG" sz="2400" dirty="0"/>
          </a:p>
        </p:txBody>
      </p:sp>
    </p:spTree>
    <p:extLst>
      <p:ext uri="{BB962C8B-B14F-4D97-AF65-F5344CB8AC3E}">
        <p14:creationId xmlns:p14="http://schemas.microsoft.com/office/powerpoint/2010/main" val="408129773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EG" sz="3600" b="1"/>
              <a:t>قيمة الثقة</a:t>
            </a:r>
          </a:p>
        </p:txBody>
      </p:sp>
      <p:sp>
        <p:nvSpPr>
          <p:cNvPr id="3" name="Content Placeholder 2"/>
          <p:cNvSpPr>
            <a:spLocks noGrp="1"/>
          </p:cNvSpPr>
          <p:nvPr>
            <p:ph idx="1"/>
          </p:nvPr>
        </p:nvSpPr>
        <p:spPr>
          <a:xfrm>
            <a:off x="457200" y="1772816"/>
            <a:ext cx="8229600" cy="4525963"/>
          </a:xfrm>
        </p:spPr>
        <p:txBody>
          <a:bodyPr>
            <a:normAutofit/>
          </a:bodyPr>
          <a:lstStyle/>
          <a:p>
            <a:pPr lvl="0"/>
            <a:r>
              <a:rPr lang="ar-EG" sz="2400"/>
              <a:t>إن الخداع وعدم التعاون هو إستراتيجية عقلانية قصيرة المدى في حل المعضلات الاجتماعية</a:t>
            </a:r>
          </a:p>
          <a:p>
            <a:pPr lvl="0"/>
            <a:endParaRPr lang="en-US" sz="2400" dirty="0"/>
          </a:p>
          <a:p>
            <a:pPr lvl="0"/>
            <a:r>
              <a:rPr lang="ar-EG" sz="2400"/>
              <a:t>على المدى الطويل، العدالة تأتي في المقام الأول (راند وآخرون، 2013)</a:t>
            </a:r>
          </a:p>
          <a:p>
            <a:endParaRPr lang="en-SG" sz="2400" dirty="0"/>
          </a:p>
          <a:p>
            <a:r>
              <a:rPr lang="ar-EG" sz="2400"/>
              <a:t>إن إلهام الثقة في الأشخاص الذين يعملون معك هو أفضل مؤشر طويل الأمد للنجاح المهني (فيشر، 1998؛ هوارد وبراي، 1988؛ مانزوني وبارسو، 2007؛ تايلور وآخرون، 2000)</a:t>
            </a:r>
          </a:p>
        </p:txBody>
      </p:sp>
    </p:spTree>
    <p:extLst>
      <p:ext uri="{BB962C8B-B14F-4D97-AF65-F5344CB8AC3E}">
        <p14:creationId xmlns:p14="http://schemas.microsoft.com/office/powerpoint/2010/main" val="20365008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Content Placeholder 2"/>
          <p:cNvSpPr>
            <a:spLocks noGrp="1"/>
          </p:cNvSpPr>
          <p:nvPr>
            <p:ph idx="1"/>
          </p:nvPr>
        </p:nvSpPr>
        <p:spPr>
          <a:xfrm>
            <a:off x="457200" y="1772816"/>
            <a:ext cx="4690864" cy="4752528"/>
          </a:xfrm>
        </p:spPr>
        <p:txBody>
          <a:bodyPr>
            <a:normAutofit/>
          </a:bodyPr>
          <a:lstStyle/>
          <a:p>
            <a:pPr eaLnBrk="1" hangingPunct="1"/>
            <a:r>
              <a:rPr lang="ar-EG" sz="2400"/>
              <a:t>اقرأ المواد الخاصة بدورك وخطط مع زميلك في الفريق </a:t>
            </a:r>
            <a:r>
              <a:rPr lang="ar-EG" sz="2400" b="1"/>
              <a:t>(بحد أقصى 45 دقيقة)</a:t>
            </a:r>
          </a:p>
          <a:p>
            <a:pPr lvl="1"/>
            <a:r>
              <a:rPr lang="ar-EG" sz="2400"/>
              <a:t>الرئيس التنفيذي والمدرب معًا</a:t>
            </a:r>
          </a:p>
          <a:p>
            <a:pPr lvl="1"/>
            <a:r>
              <a:rPr lang="ar-EG" sz="2400"/>
              <a:t>اللاعب والوكيل معًا</a:t>
            </a:r>
          </a:p>
          <a:p>
            <a:pPr lvl="1"/>
            <a:endParaRPr lang="en-US" altLang="en-US" sz="2400" dirty="0"/>
          </a:p>
          <a:p>
            <a:pPr eaLnBrk="1" hangingPunct="1"/>
            <a:r>
              <a:rPr lang="ar-EG" sz="2400"/>
              <a:t>التفاوض مع الفريق الآخر (</a:t>
            </a:r>
            <a:r>
              <a:rPr lang="ar-EG" sz="2400" b="1"/>
              <a:t>الحد الأقصى 1 ساعة و15 دقيقة</a:t>
            </a:r>
            <a:r>
              <a:rPr lang="ar-EG" sz="2400"/>
              <a:t>)</a:t>
            </a:r>
          </a:p>
          <a:p>
            <a:pPr eaLnBrk="1" hangingPunct="1"/>
            <a:endParaRPr lang="en-US" altLang="en-US" sz="2400" dirty="0"/>
          </a:p>
          <a:p>
            <a:pPr eaLnBrk="1" hangingPunct="1"/>
            <a:r>
              <a:rPr lang="ar-EG" sz="2400" b="1"/>
              <a:t>تسليم مجموع نقاطك</a:t>
            </a:r>
            <a:r>
              <a:rPr lang="ar-EG" sz="2400"/>
              <a:t>، ثم أخذ استراحة لمدة 20 دقيقة</a:t>
            </a:r>
            <a:r>
              <a:rPr lang="en-US" sz="2400"/>
              <a:t> </a:t>
            </a:r>
          </a:p>
          <a:p>
            <a:pPr eaLnBrk="1" hangingPunct="1"/>
            <a:endParaRPr lang="en-US" altLang="en-US" sz="2400" dirty="0"/>
          </a:p>
          <a:p>
            <a:pPr lvl="1" eaLnBrk="1" hangingPunct="1"/>
            <a:endParaRPr lang="en-US" altLang="en-US" sz="2400" dirty="0">
              <a:solidFill>
                <a:srgbClr val="003399"/>
              </a:solidFill>
            </a:endParaRPr>
          </a:p>
          <a:p>
            <a:pPr lvl="1" eaLnBrk="1" hangingPunct="1"/>
            <a:endParaRPr lang="en-US" altLang="en-US" sz="2400" dirty="0">
              <a:solidFill>
                <a:srgbClr val="003399"/>
              </a:solidFill>
            </a:endParaRPr>
          </a:p>
          <a:p>
            <a:pPr lvl="1" eaLnBrk="1" hangingPunct="1"/>
            <a:endParaRPr lang="en-US" altLang="en-US" sz="2400" dirty="0">
              <a:solidFill>
                <a:srgbClr val="003399"/>
              </a:solidFill>
            </a:endParaRPr>
          </a:p>
          <a:p>
            <a:pPr lvl="1" eaLnBrk="1" hangingPunct="1"/>
            <a:endParaRPr lang="en-US" altLang="en-US" sz="2400" dirty="0">
              <a:solidFill>
                <a:srgbClr val="003399"/>
              </a:solidFill>
            </a:endParaRPr>
          </a:p>
          <a:p>
            <a:pPr eaLnBrk="1" hangingPunct="1"/>
            <a:endParaRPr lang="en-US" altLang="en-US" sz="2400" dirty="0">
              <a:solidFill>
                <a:srgbClr val="003399"/>
              </a:solidFill>
            </a:endParaRPr>
          </a:p>
          <a:p>
            <a:pPr eaLnBrk="1" hangingPunct="1"/>
            <a:endParaRPr lang="en-US" altLang="en-US" sz="2400" dirty="0"/>
          </a:p>
        </p:txBody>
      </p:sp>
      <p:sp>
        <p:nvSpPr>
          <p:cNvPr id="4" name="Rectangle 41"/>
          <p:cNvSpPr txBox="1">
            <a:spLocks noChangeArrowheads="1"/>
          </p:cNvSpPr>
          <p:nvPr/>
        </p:nvSpPr>
        <p:spPr>
          <a:xfrm>
            <a:off x="533400" y="269776"/>
            <a:ext cx="8229600" cy="1143000"/>
          </a:xfrm>
          <a:prstGeom prst="rect">
            <a:avLst/>
          </a:prstGeom>
          <a:noFill/>
          <a:ln/>
        </p:spPr>
        <p:txBody>
          <a:bodyPr anchor="ctr"/>
          <a:lstStyle/>
          <a:p>
            <a:pPr algn="ctr" fontAlgn="auto">
              <a:spcBef>
                <a:spcPts val="0"/>
              </a:spcBef>
              <a:spcAft>
                <a:spcPts val="0"/>
              </a:spcAft>
              <a:defRPr/>
            </a:pPr>
            <a:r>
              <a:rPr lang="ar-EG" sz="3600" b="1">
                <a:latin typeface="+mn-lt"/>
                <a:cs typeface="+mn-cs"/>
              </a:rPr>
              <a:t>تمرين التفاوض الجماعي:</a:t>
            </a:r>
            <a:r>
              <a:rPr lang="en-US" sz="3600" b="1">
                <a:latin typeface="+mn-lt"/>
                <a:cs typeface="+mn-cs"/>
              </a:rPr>
              <a:t> </a:t>
            </a:r>
          </a:p>
          <a:p>
            <a:pPr algn="ctr" fontAlgn="auto">
              <a:spcBef>
                <a:spcPts val="0"/>
              </a:spcBef>
              <a:spcAft>
                <a:spcPts val="0"/>
              </a:spcAft>
              <a:defRPr/>
            </a:pPr>
            <a:r>
              <a:rPr lang="ar-EG" sz="3600" b="1">
                <a:latin typeface="+mn-lt"/>
                <a:cs typeface="+mn-cs"/>
              </a:rPr>
              <a:t>انتقالات كرة القدم</a:t>
            </a: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79657" y="2492896"/>
            <a:ext cx="3452783" cy="3024336"/>
          </a:xfrm>
          <a:prstGeom prst="rect">
            <a:avLst/>
          </a:prstGeom>
        </p:spPr>
      </p:pic>
    </p:spTree>
    <p:extLst>
      <p:ext uri="{BB962C8B-B14F-4D97-AF65-F5344CB8AC3E}">
        <p14:creationId xmlns:p14="http://schemas.microsoft.com/office/powerpoint/2010/main" val="2718113963"/>
      </p:ext>
    </p:extLst>
  </p:cSld>
  <p:clrMapOvr>
    <a:masterClrMapping/>
  </p:clrMapOvr>
  <p:transition spd="slow"/>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EG" sz="3600" b="1"/>
              <a:t>الدروس المستفادة</a:t>
            </a:r>
          </a:p>
        </p:txBody>
      </p:sp>
      <p:sp>
        <p:nvSpPr>
          <p:cNvPr id="3" name="Content Placeholder 2"/>
          <p:cNvSpPr>
            <a:spLocks noGrp="1"/>
          </p:cNvSpPr>
          <p:nvPr>
            <p:ph idx="1"/>
          </p:nvPr>
        </p:nvSpPr>
        <p:spPr>
          <a:xfrm>
            <a:off x="457200" y="1783357"/>
            <a:ext cx="8229600" cy="4525963"/>
          </a:xfrm>
        </p:spPr>
        <p:txBody>
          <a:bodyPr>
            <a:normAutofit/>
          </a:bodyPr>
          <a:lstStyle/>
          <a:p>
            <a:r>
              <a:rPr lang="ar-EG" sz="2400"/>
              <a:t>مشاكل العلاقة بين الوكيل والمدير:</a:t>
            </a:r>
            <a:r>
              <a:rPr lang="en-US" sz="2400"/>
              <a:t> </a:t>
            </a:r>
            <a:r>
              <a:rPr lang="ar-EG" sz="2400"/>
              <a:t>مشاكل العلاقة بين الوكيل والمدير: قد لا تتوافق مصالحك ومصالح الأشخاص الذين يمثلونك دائمًا... احذر من هذا!</a:t>
            </a:r>
          </a:p>
          <a:p>
            <a:endParaRPr lang="en-US" sz="2400" dirty="0"/>
          </a:p>
          <a:p>
            <a:r>
              <a:rPr lang="ar-EG" sz="2400"/>
              <a:t>على المدى الطويل، يعد تطوير علاقات مستدامة وسمعة طيبة بالثقة أفضل إستراتيجية مهنية لديك</a:t>
            </a:r>
          </a:p>
        </p:txBody>
      </p:sp>
    </p:spTree>
    <p:extLst>
      <p:ext uri="{BB962C8B-B14F-4D97-AF65-F5344CB8AC3E}">
        <p14:creationId xmlns:p14="http://schemas.microsoft.com/office/powerpoint/2010/main" val="9283479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aphicFrame>
        <p:nvGraphicFramePr>
          <p:cNvPr id="7" name="Group 76"/>
          <p:cNvGraphicFramePr>
            <a:graphicFrameLocks/>
          </p:cNvGraphicFramePr>
          <p:nvPr>
            <p:extLst>
              <p:ext uri="{D42A27DB-BD31-4B8C-83A1-F6EECF244321}">
                <p14:modId xmlns:p14="http://schemas.microsoft.com/office/powerpoint/2010/main" val="4062386465"/>
              </p:ext>
            </p:extLst>
          </p:nvPr>
        </p:nvGraphicFramePr>
        <p:xfrm>
          <a:off x="250825" y="1099966"/>
          <a:ext cx="8713663" cy="5713410"/>
        </p:xfrm>
        <a:graphic>
          <a:graphicData uri="http://schemas.openxmlformats.org/drawingml/2006/table">
            <a:tbl>
              <a:tblPr/>
              <a:tblGrid>
                <a:gridCol w="1048543">
                  <a:extLst>
                    <a:ext uri="{9D8B030D-6E8A-4147-A177-3AD203B41FA5}">
                      <a16:colId xmlns:a16="http://schemas.microsoft.com/office/drawing/2014/main" val="20000"/>
                    </a:ext>
                  </a:extLst>
                </a:gridCol>
                <a:gridCol w="1596391">
                  <a:extLst>
                    <a:ext uri="{9D8B030D-6E8A-4147-A177-3AD203B41FA5}">
                      <a16:colId xmlns:a16="http://schemas.microsoft.com/office/drawing/2014/main" val="20001"/>
                    </a:ext>
                  </a:extLst>
                </a:gridCol>
                <a:gridCol w="1824093">
                  <a:extLst>
                    <a:ext uri="{9D8B030D-6E8A-4147-A177-3AD203B41FA5}">
                      <a16:colId xmlns:a16="http://schemas.microsoft.com/office/drawing/2014/main" val="20002"/>
                    </a:ext>
                  </a:extLst>
                </a:gridCol>
                <a:gridCol w="1641685">
                  <a:extLst>
                    <a:ext uri="{9D8B030D-6E8A-4147-A177-3AD203B41FA5}">
                      <a16:colId xmlns:a16="http://schemas.microsoft.com/office/drawing/2014/main" val="20003"/>
                    </a:ext>
                  </a:extLst>
                </a:gridCol>
                <a:gridCol w="1417291">
                  <a:extLst>
                    <a:ext uri="{9D8B030D-6E8A-4147-A177-3AD203B41FA5}">
                      <a16:colId xmlns:a16="http://schemas.microsoft.com/office/drawing/2014/main" val="20004"/>
                    </a:ext>
                  </a:extLst>
                </a:gridCol>
                <a:gridCol w="1185660">
                  <a:extLst>
                    <a:ext uri="{9D8B030D-6E8A-4147-A177-3AD203B41FA5}">
                      <a16:colId xmlns:a16="http://schemas.microsoft.com/office/drawing/2014/main" val="20007"/>
                    </a:ext>
                  </a:extLst>
                </a:gridCol>
              </a:tblGrid>
              <a:tr h="1068267">
                <a:tc>
                  <a:txBody>
                    <a:bodyPr/>
                    <a:lstStyle/>
                    <a:p>
                      <a:pPr marL="0" marR="0" lvl="0" indent="0" algn="r" defTabSz="914400" rtl="1" eaLnBrk="1" fontAlgn="b" latinLnBrk="0" hangingPunct="1">
                        <a:lnSpc>
                          <a:spcPct val="100000"/>
                        </a:lnSpc>
                        <a:spcBef>
                          <a:spcPct val="0"/>
                        </a:spcBef>
                        <a:spcAft>
                          <a:spcPct val="0"/>
                        </a:spcAft>
                        <a:buClrTx/>
                        <a:buSzTx/>
                        <a:buFontTx/>
                        <a:buNone/>
                        <a:tabLst/>
                      </a:pPr>
                      <a:r>
                        <a:rPr kumimoji="0" lang="ar-EG" sz="2400" b="1" i="0" u="none" strike="noStrike" cap="none" normalizeH="0" baseline="0">
                          <a:ln>
                            <a:noFill/>
                          </a:ln>
                          <a:solidFill>
                            <a:srgbClr val="000000"/>
                          </a:solidFill>
                          <a:latin typeface="+mj-lt"/>
                          <a:cs typeface="Arial" charset="0"/>
                        </a:rPr>
                        <a:t>المجموعة</a:t>
                      </a:r>
                    </a:p>
                  </a:txBody>
                  <a:tcPr marL="91455" marR="91455" marT="45726" marB="457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 latinLnBrk="0" hangingPunct="1">
                        <a:lnSpc>
                          <a:spcPct val="100000"/>
                        </a:lnSpc>
                        <a:spcBef>
                          <a:spcPct val="0"/>
                        </a:spcBef>
                        <a:spcAft>
                          <a:spcPct val="0"/>
                        </a:spcAft>
                        <a:buClrTx/>
                        <a:buSzTx/>
                        <a:buFontTx/>
                        <a:buNone/>
                        <a:tabLst/>
                      </a:pPr>
                      <a:r>
                        <a:rPr kumimoji="0" lang="ar-EG" sz="2400" b="1" i="0" u="none" strike="noStrike" cap="none" normalizeH="0" baseline="0">
                          <a:ln>
                            <a:noFill/>
                          </a:ln>
                          <a:solidFill>
                            <a:srgbClr val="000000"/>
                          </a:solidFill>
                          <a:latin typeface="+mj-lt"/>
                        </a:rPr>
                        <a:t>اللاعب</a:t>
                      </a:r>
                    </a:p>
                  </a:txBody>
                  <a:tcPr marL="91455" marR="91455" marT="45726" marB="457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1" eaLnBrk="1" fontAlgn="b" latinLnBrk="0" hangingPunct="1">
                        <a:lnSpc>
                          <a:spcPct val="100000"/>
                        </a:lnSpc>
                        <a:spcBef>
                          <a:spcPct val="0"/>
                        </a:spcBef>
                        <a:spcAft>
                          <a:spcPct val="0"/>
                        </a:spcAft>
                        <a:buClrTx/>
                        <a:buSzTx/>
                        <a:buFontTx/>
                        <a:buNone/>
                        <a:tabLst/>
                      </a:pPr>
                      <a:r>
                        <a:rPr kumimoji="0" lang="ar-EG" sz="2400" b="1" i="0" u="none" strike="noStrike" cap="none" normalizeH="0" baseline="0">
                          <a:ln>
                            <a:noFill/>
                          </a:ln>
                          <a:solidFill>
                            <a:srgbClr val="000000"/>
                          </a:solidFill>
                          <a:latin typeface="+mj-lt"/>
                        </a:rPr>
                        <a:t>الوكيل</a:t>
                      </a:r>
                    </a:p>
                  </a:txBody>
                  <a:tcPr marL="91455" marR="91455" marT="45726" marB="457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60000"/>
                        <a:lumOff val="40000"/>
                      </a:schemeClr>
                    </a:solidFill>
                  </a:tcPr>
                </a:tc>
                <a:tc>
                  <a:txBody>
                    <a:bodyPr/>
                    <a:lstStyle/>
                    <a:p>
                      <a:pPr marL="0" marR="0" lvl="0" indent="0" algn="ctr" defTabSz="914400" rtl="1" eaLnBrk="1" fontAlgn="b" latinLnBrk="0" hangingPunct="1">
                        <a:lnSpc>
                          <a:spcPct val="100000"/>
                        </a:lnSpc>
                        <a:spcBef>
                          <a:spcPct val="0"/>
                        </a:spcBef>
                        <a:spcAft>
                          <a:spcPct val="0"/>
                        </a:spcAft>
                        <a:buClrTx/>
                        <a:buSzTx/>
                        <a:buFontTx/>
                        <a:buNone/>
                        <a:tabLst/>
                      </a:pPr>
                      <a:r>
                        <a:rPr kumimoji="0" lang="ar-EG" sz="2400" b="1" i="0" u="none" strike="noStrike" cap="none" normalizeH="0" baseline="0">
                          <a:ln>
                            <a:noFill/>
                          </a:ln>
                          <a:solidFill>
                            <a:srgbClr val="000000"/>
                          </a:solidFill>
                          <a:latin typeface="+mj-lt"/>
                        </a:rPr>
                        <a:t>المدرب</a:t>
                      </a:r>
                    </a:p>
                  </a:txBody>
                  <a:tcPr marL="91455" marR="91455" marT="45726" marB="457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marL="0" marR="0" lvl="0" indent="0" algn="ctr" defTabSz="914400" rtl="1" eaLnBrk="1" fontAlgn="b" latinLnBrk="0" hangingPunct="1">
                        <a:lnSpc>
                          <a:spcPct val="100000"/>
                        </a:lnSpc>
                        <a:spcBef>
                          <a:spcPct val="0"/>
                        </a:spcBef>
                        <a:spcAft>
                          <a:spcPct val="0"/>
                        </a:spcAft>
                        <a:buClrTx/>
                        <a:buSzTx/>
                        <a:buFontTx/>
                        <a:buNone/>
                        <a:tabLst/>
                      </a:pPr>
                      <a:r>
                        <a:rPr kumimoji="0" lang="ar-EG" sz="2400" b="1" i="0" u="none" strike="noStrike" cap="none" normalizeH="0" baseline="0">
                          <a:ln>
                            <a:noFill/>
                          </a:ln>
                          <a:solidFill>
                            <a:srgbClr val="000000"/>
                          </a:solidFill>
                          <a:latin typeface="+mj-lt"/>
                        </a:rPr>
                        <a:t>الرئيس التنفيذي</a:t>
                      </a:r>
                    </a:p>
                  </a:txBody>
                  <a:tcPr marL="91455" marR="91455" marT="45726" marB="457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60000"/>
                        <a:lumOff val="40000"/>
                      </a:schemeClr>
                    </a:solidFill>
                  </a:tcPr>
                </a:tc>
                <a:tc>
                  <a:txBody>
                    <a:bodyPr/>
                    <a:lstStyle/>
                    <a:p>
                      <a:pPr marL="0" marR="0" lvl="0" indent="0" algn="ctr" defTabSz="914400" rtl="1" eaLnBrk="1" fontAlgn="b" latinLnBrk="0" hangingPunct="1">
                        <a:lnSpc>
                          <a:spcPct val="100000"/>
                        </a:lnSpc>
                        <a:spcBef>
                          <a:spcPct val="0"/>
                        </a:spcBef>
                        <a:spcAft>
                          <a:spcPct val="0"/>
                        </a:spcAft>
                        <a:buClrTx/>
                        <a:buSzTx/>
                        <a:buFontTx/>
                        <a:buNone/>
                        <a:tabLst/>
                      </a:pPr>
                      <a:r>
                        <a:rPr kumimoji="0" lang="ar-EG" sz="2000" b="1" i="0" u="none" strike="noStrike" cap="none" normalizeH="0" baseline="0">
                          <a:ln>
                            <a:noFill/>
                          </a:ln>
                          <a:solidFill>
                            <a:srgbClr val="000000"/>
                          </a:solidFill>
                          <a:latin typeface="+mj-lt"/>
                        </a:rPr>
                        <a:t>الغرفة الجانبية</a:t>
                      </a:r>
                    </a:p>
                  </a:txBody>
                  <a:tcPr marL="91455" marR="91455" marT="45726" marB="457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16127">
                <a:tc>
                  <a:txBody>
                    <a:bodyPr/>
                    <a:lstStyle/>
                    <a:p>
                      <a:pPr marL="0" marR="0" lvl="0" indent="0" algn="r" defTabSz="914400" rtl="1" eaLnBrk="1" fontAlgn="b" latinLnBrk="0" hangingPunct="1">
                        <a:lnSpc>
                          <a:spcPct val="100000"/>
                        </a:lnSpc>
                        <a:spcBef>
                          <a:spcPct val="0"/>
                        </a:spcBef>
                        <a:spcAft>
                          <a:spcPct val="0"/>
                        </a:spcAft>
                        <a:buClrTx/>
                        <a:buSzTx/>
                        <a:buFontTx/>
                        <a:buNone/>
                        <a:tabLst/>
                      </a:pPr>
                      <a:r>
                        <a:rPr kumimoji="0" lang="ar-EG" sz="1300" b="0" i="0" u="none" strike="noStrike" cap="none" normalizeH="0" baseline="0">
                          <a:ln>
                            <a:noFill/>
                          </a:ln>
                          <a:solidFill>
                            <a:srgbClr val="262626"/>
                          </a:solidFill>
                          <a:latin typeface="+mj-lt"/>
                          <a:cs typeface="Arial" charset="0"/>
                        </a:rPr>
                        <a:t>المجموعة 1</a:t>
                      </a:r>
                    </a:p>
                  </a:txBody>
                  <a:tcPr marL="91455" marR="91455" marT="45726" marB="457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60000"/>
                        <a:lumOff val="40000"/>
                      </a:schemeClr>
                    </a:solidFill>
                  </a:tcPr>
                </a:tc>
                <a:tc>
                  <a:txBody>
                    <a:bodyPr/>
                    <a:lstStyle/>
                    <a:p>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60000"/>
                        <a:lumOff val="40000"/>
                      </a:schemeClr>
                    </a:solidFill>
                  </a:tcPr>
                </a:tc>
                <a:tc>
                  <a:txBody>
                    <a:bodyPr/>
                    <a:lstStyle/>
                    <a:p>
                      <a:endParaRPr lang="en-US" sz="16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16127">
                <a:tc>
                  <a:txBody>
                    <a:bodyPr/>
                    <a:lstStyle/>
                    <a:p>
                      <a:pPr marL="0" marR="0" lvl="0" indent="0" algn="r" defTabSz="914400" rtl="1" eaLnBrk="1" fontAlgn="b" latinLnBrk="0" hangingPunct="1">
                        <a:lnSpc>
                          <a:spcPct val="100000"/>
                        </a:lnSpc>
                        <a:spcBef>
                          <a:spcPct val="0"/>
                        </a:spcBef>
                        <a:spcAft>
                          <a:spcPct val="0"/>
                        </a:spcAft>
                        <a:buClrTx/>
                        <a:buSzTx/>
                        <a:buFontTx/>
                        <a:buNone/>
                        <a:tabLst/>
                      </a:pPr>
                      <a:r>
                        <a:rPr kumimoji="0" lang="ar-EG" sz="1300" b="0" i="0" u="none" strike="noStrike" cap="none" normalizeH="0" baseline="0">
                          <a:ln>
                            <a:noFill/>
                          </a:ln>
                          <a:solidFill>
                            <a:srgbClr val="262626"/>
                          </a:solidFill>
                          <a:latin typeface="+mj-lt"/>
                        </a:rPr>
                        <a:t>المجموعة 2</a:t>
                      </a:r>
                    </a:p>
                  </a:txBody>
                  <a:tcPr marL="91455" marR="91455" marT="45726" marB="457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60000"/>
                        <a:lumOff val="40000"/>
                      </a:schemeClr>
                    </a:solidFill>
                  </a:tcPr>
                </a:tc>
                <a:tc>
                  <a:txBody>
                    <a:bodyPr/>
                    <a:lstStyle/>
                    <a:p>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60000"/>
                        <a:lumOff val="40000"/>
                      </a:schemeClr>
                    </a:solidFill>
                  </a:tcPr>
                </a:tc>
                <a:tc>
                  <a:txBody>
                    <a:bodyPr/>
                    <a:lstStyle/>
                    <a:p>
                      <a:endParaRPr lang="en-US" sz="180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16127">
                <a:tc>
                  <a:txBody>
                    <a:bodyPr/>
                    <a:lstStyle/>
                    <a:p>
                      <a:pPr marL="0" marR="0" lvl="0" indent="0" algn="r" defTabSz="914400" rtl="1" eaLnBrk="1" fontAlgn="b" latinLnBrk="0" hangingPunct="1">
                        <a:lnSpc>
                          <a:spcPct val="100000"/>
                        </a:lnSpc>
                        <a:spcBef>
                          <a:spcPct val="0"/>
                        </a:spcBef>
                        <a:spcAft>
                          <a:spcPct val="0"/>
                        </a:spcAft>
                        <a:buClrTx/>
                        <a:buSzTx/>
                        <a:buFontTx/>
                        <a:buNone/>
                        <a:tabLst/>
                      </a:pPr>
                      <a:r>
                        <a:rPr kumimoji="0" lang="ar-EG" sz="1300" b="0" i="0" u="none" strike="noStrike" cap="none" normalizeH="0" baseline="0">
                          <a:ln>
                            <a:noFill/>
                          </a:ln>
                          <a:solidFill>
                            <a:srgbClr val="262626"/>
                          </a:solidFill>
                          <a:latin typeface="+mj-lt"/>
                        </a:rPr>
                        <a:t>المجموعة 3</a:t>
                      </a:r>
                    </a:p>
                  </a:txBody>
                  <a:tcPr marL="91455" marR="91455" marT="45726" marB="457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60000"/>
                        <a:lumOff val="40000"/>
                      </a:schemeClr>
                    </a:solidFill>
                  </a:tcPr>
                </a:tc>
                <a:tc>
                  <a:txBody>
                    <a:bodyPr/>
                    <a:lstStyle/>
                    <a:p>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60000"/>
                        <a:lumOff val="40000"/>
                      </a:schemeClr>
                    </a:solidFill>
                  </a:tcPr>
                </a:tc>
                <a:tc>
                  <a:txBody>
                    <a:bodyPr/>
                    <a:lstStyle/>
                    <a:p>
                      <a:endParaRPr lang="en-US" sz="180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516127">
                <a:tc>
                  <a:txBody>
                    <a:bodyPr/>
                    <a:lstStyle/>
                    <a:p>
                      <a:pPr marL="0" marR="0" lvl="0" indent="0" algn="r" defTabSz="914400" rtl="1" eaLnBrk="1" fontAlgn="b" latinLnBrk="0" hangingPunct="1">
                        <a:lnSpc>
                          <a:spcPct val="100000"/>
                        </a:lnSpc>
                        <a:spcBef>
                          <a:spcPct val="0"/>
                        </a:spcBef>
                        <a:spcAft>
                          <a:spcPct val="0"/>
                        </a:spcAft>
                        <a:buClrTx/>
                        <a:buSzTx/>
                        <a:buFontTx/>
                        <a:buNone/>
                        <a:tabLst/>
                      </a:pPr>
                      <a:r>
                        <a:rPr kumimoji="0" lang="ar-EG" sz="1300" b="0" i="0" u="none" strike="noStrike" cap="none" normalizeH="0" baseline="0">
                          <a:ln>
                            <a:noFill/>
                          </a:ln>
                          <a:solidFill>
                            <a:srgbClr val="262626"/>
                          </a:solidFill>
                          <a:latin typeface="+mj-lt"/>
                        </a:rPr>
                        <a:t>المجموعة 4</a:t>
                      </a:r>
                    </a:p>
                  </a:txBody>
                  <a:tcPr marL="91455" marR="91455" marT="45726" marB="457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60000"/>
                        <a:lumOff val="40000"/>
                      </a:schemeClr>
                    </a:solidFill>
                  </a:tcPr>
                </a:tc>
                <a:tc>
                  <a:txBody>
                    <a:bodyPr/>
                    <a:lstStyle/>
                    <a:p>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60000"/>
                        <a:lumOff val="40000"/>
                      </a:schemeClr>
                    </a:solidFill>
                  </a:tcPr>
                </a:tc>
                <a:tc>
                  <a:txBody>
                    <a:bodyPr/>
                    <a:lstStyle/>
                    <a:p>
                      <a:endParaRPr lang="en-US" sz="180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516127">
                <a:tc>
                  <a:txBody>
                    <a:bodyPr/>
                    <a:lstStyle/>
                    <a:p>
                      <a:pPr marL="0" marR="0" lvl="0" indent="0" algn="r" defTabSz="914400" rtl="1" eaLnBrk="1" fontAlgn="b" latinLnBrk="0" hangingPunct="1">
                        <a:lnSpc>
                          <a:spcPct val="100000"/>
                        </a:lnSpc>
                        <a:spcBef>
                          <a:spcPct val="0"/>
                        </a:spcBef>
                        <a:spcAft>
                          <a:spcPct val="0"/>
                        </a:spcAft>
                        <a:buClrTx/>
                        <a:buSzTx/>
                        <a:buFontTx/>
                        <a:buNone/>
                        <a:tabLst/>
                      </a:pPr>
                      <a:r>
                        <a:rPr kumimoji="0" lang="ar-EG" sz="1300" b="0" i="0" u="none" strike="noStrike" cap="none" normalizeH="0" baseline="0">
                          <a:ln>
                            <a:noFill/>
                          </a:ln>
                          <a:solidFill>
                            <a:srgbClr val="262626"/>
                          </a:solidFill>
                          <a:latin typeface="+mj-lt"/>
                        </a:rPr>
                        <a:t>المجموعة 5</a:t>
                      </a:r>
                    </a:p>
                  </a:txBody>
                  <a:tcPr marL="91455" marR="91455" marT="45726" marB="457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60000"/>
                        <a:lumOff val="40000"/>
                      </a:schemeClr>
                    </a:solidFill>
                  </a:tcPr>
                </a:tc>
                <a:tc>
                  <a:txBody>
                    <a:bodyPr/>
                    <a:lstStyle/>
                    <a:p>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60000"/>
                        <a:lumOff val="40000"/>
                      </a:schemeClr>
                    </a:solidFill>
                  </a:tcPr>
                </a:tc>
                <a:tc>
                  <a:txBody>
                    <a:bodyPr/>
                    <a:lstStyle/>
                    <a:p>
                      <a:endParaRPr lang="en-US" sz="180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516127">
                <a:tc>
                  <a:txBody>
                    <a:bodyPr/>
                    <a:lstStyle/>
                    <a:p>
                      <a:pPr marL="0" marR="0" lvl="0" indent="0" algn="r" defTabSz="914400" rtl="1" eaLnBrk="1" fontAlgn="b" latinLnBrk="0" hangingPunct="1">
                        <a:lnSpc>
                          <a:spcPct val="100000"/>
                        </a:lnSpc>
                        <a:spcBef>
                          <a:spcPct val="0"/>
                        </a:spcBef>
                        <a:spcAft>
                          <a:spcPct val="0"/>
                        </a:spcAft>
                        <a:buClrTx/>
                        <a:buSzTx/>
                        <a:buFontTx/>
                        <a:buNone/>
                        <a:tabLst/>
                      </a:pPr>
                      <a:r>
                        <a:rPr kumimoji="0" lang="ar-EG" sz="1300" b="0" i="0" u="none" strike="noStrike" cap="none" normalizeH="0" baseline="0">
                          <a:ln>
                            <a:noFill/>
                          </a:ln>
                          <a:solidFill>
                            <a:srgbClr val="262626"/>
                          </a:solidFill>
                          <a:latin typeface="+mj-lt"/>
                        </a:rPr>
                        <a:t>المجموعة 6</a:t>
                      </a:r>
                    </a:p>
                  </a:txBody>
                  <a:tcPr marL="91455" marR="91455" marT="45726" marB="457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60000"/>
                        <a:lumOff val="40000"/>
                      </a:schemeClr>
                    </a:solidFill>
                  </a:tcPr>
                </a:tc>
                <a:tc>
                  <a:txBody>
                    <a:bodyPr/>
                    <a:lstStyle/>
                    <a:p>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60000"/>
                        <a:lumOff val="40000"/>
                      </a:schemeClr>
                    </a:solidFill>
                  </a:tcPr>
                </a:tc>
                <a:tc>
                  <a:txBody>
                    <a:bodyPr/>
                    <a:lstStyle/>
                    <a:p>
                      <a:endParaRPr lang="en-US" sz="180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516127">
                <a:tc>
                  <a:txBody>
                    <a:bodyPr/>
                    <a:lstStyle/>
                    <a:p>
                      <a:pPr marL="0" marR="0" lvl="0" indent="0" algn="r" defTabSz="914400" rtl="1" eaLnBrk="1" fontAlgn="b" latinLnBrk="0" hangingPunct="1">
                        <a:lnSpc>
                          <a:spcPct val="100000"/>
                        </a:lnSpc>
                        <a:spcBef>
                          <a:spcPct val="0"/>
                        </a:spcBef>
                        <a:spcAft>
                          <a:spcPct val="0"/>
                        </a:spcAft>
                        <a:buClrTx/>
                        <a:buSzTx/>
                        <a:buFontTx/>
                        <a:buNone/>
                        <a:tabLst/>
                      </a:pPr>
                      <a:r>
                        <a:rPr kumimoji="0" lang="ar-EG" sz="1300" b="0" i="0" u="none" strike="noStrike" cap="none" normalizeH="0" baseline="0">
                          <a:ln>
                            <a:noFill/>
                          </a:ln>
                          <a:solidFill>
                            <a:srgbClr val="262626"/>
                          </a:solidFill>
                          <a:latin typeface="+mj-lt"/>
                        </a:rPr>
                        <a:t>المجموعة 7</a:t>
                      </a:r>
                    </a:p>
                  </a:txBody>
                  <a:tcPr marL="91455" marR="91455" marT="45726" marB="457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60000"/>
                        <a:lumOff val="40000"/>
                      </a:schemeClr>
                    </a:solidFill>
                  </a:tcPr>
                </a:tc>
                <a:tc>
                  <a:txBody>
                    <a:bodyPr/>
                    <a:lstStyle/>
                    <a:p>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60000"/>
                        <a:lumOff val="40000"/>
                      </a:schemeClr>
                    </a:solidFill>
                  </a:tcPr>
                </a:tc>
                <a:tc>
                  <a:txBody>
                    <a:bodyPr/>
                    <a:lstStyle/>
                    <a:p>
                      <a:endParaRPr lang="en-US" sz="180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516127">
                <a:tc>
                  <a:txBody>
                    <a:bodyPr/>
                    <a:lstStyle/>
                    <a:p>
                      <a:pPr marL="0" marR="0" lvl="0" indent="0" algn="r" defTabSz="914400" rtl="1" eaLnBrk="1" fontAlgn="b" latinLnBrk="0" hangingPunct="1">
                        <a:lnSpc>
                          <a:spcPct val="100000"/>
                        </a:lnSpc>
                        <a:spcBef>
                          <a:spcPct val="0"/>
                        </a:spcBef>
                        <a:spcAft>
                          <a:spcPct val="0"/>
                        </a:spcAft>
                        <a:buClrTx/>
                        <a:buSzTx/>
                        <a:buFontTx/>
                        <a:buNone/>
                        <a:tabLst/>
                      </a:pPr>
                      <a:r>
                        <a:rPr kumimoji="0" lang="ar-EG" sz="1300" b="0" i="0" u="none" strike="noStrike" cap="none" normalizeH="0" baseline="0">
                          <a:ln>
                            <a:noFill/>
                          </a:ln>
                          <a:solidFill>
                            <a:srgbClr val="262626"/>
                          </a:solidFill>
                          <a:latin typeface="+mj-lt"/>
                        </a:rPr>
                        <a:t>المجموعة 8</a:t>
                      </a:r>
                    </a:p>
                  </a:txBody>
                  <a:tcPr marL="91455" marR="91455" marT="45726" marB="457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60000"/>
                        <a:lumOff val="40000"/>
                      </a:schemeClr>
                    </a:solidFill>
                  </a:tcPr>
                </a:tc>
                <a:tc>
                  <a:txBody>
                    <a:bodyPr/>
                    <a:lstStyle/>
                    <a:p>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60000"/>
                        <a:lumOff val="40000"/>
                      </a:schemeClr>
                    </a:solidFill>
                  </a:tcPr>
                </a:tc>
                <a:tc>
                  <a:txBody>
                    <a:bodyPr/>
                    <a:lstStyle/>
                    <a:p>
                      <a:endParaRPr lang="en-US" sz="180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516127">
                <a:tc>
                  <a:txBody>
                    <a:bodyPr/>
                    <a:lstStyle/>
                    <a:p>
                      <a:pPr marL="0" marR="0" lvl="0" indent="0" algn="r" defTabSz="914400" rtl="1" eaLnBrk="1" fontAlgn="b" latinLnBrk="0" hangingPunct="1">
                        <a:lnSpc>
                          <a:spcPct val="100000"/>
                        </a:lnSpc>
                        <a:spcBef>
                          <a:spcPct val="0"/>
                        </a:spcBef>
                        <a:spcAft>
                          <a:spcPct val="0"/>
                        </a:spcAft>
                        <a:buClrTx/>
                        <a:buSzTx/>
                        <a:buFontTx/>
                        <a:buNone/>
                        <a:tabLst/>
                      </a:pPr>
                      <a:r>
                        <a:rPr kumimoji="0" lang="ar-EG" sz="1300" b="0" i="0" u="none" strike="noStrike" cap="none" normalizeH="0" baseline="0">
                          <a:ln>
                            <a:noFill/>
                          </a:ln>
                          <a:solidFill>
                            <a:srgbClr val="262626"/>
                          </a:solidFill>
                          <a:latin typeface="+mj-lt"/>
                        </a:rPr>
                        <a:t>المجموعة 9</a:t>
                      </a:r>
                    </a:p>
                  </a:txBody>
                  <a:tcPr marL="91455" marR="91455" marT="45726" marB="457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60000"/>
                        <a:lumOff val="40000"/>
                      </a:schemeClr>
                    </a:solidFill>
                  </a:tcPr>
                </a:tc>
                <a:tc>
                  <a:txBody>
                    <a:bodyPr/>
                    <a:lstStyle/>
                    <a:p>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60000"/>
                        <a:lumOff val="40000"/>
                      </a:schemeClr>
                    </a:solidFill>
                  </a:tcPr>
                </a:tc>
                <a:tc>
                  <a:txBody>
                    <a:bodyPr/>
                    <a:lstStyle/>
                    <a:p>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bl>
          </a:graphicData>
        </a:graphic>
      </p:graphicFrame>
      <p:sp>
        <p:nvSpPr>
          <p:cNvPr id="8295" name="TextBox 1"/>
          <p:cNvSpPr txBox="1">
            <a:spLocks noChangeArrowheads="1"/>
          </p:cNvSpPr>
          <p:nvPr/>
        </p:nvSpPr>
        <p:spPr bwMode="auto">
          <a:xfrm>
            <a:off x="9859963" y="2159000"/>
            <a:ext cx="18573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1800"/>
          </a:p>
        </p:txBody>
      </p:sp>
      <p:sp>
        <p:nvSpPr>
          <p:cNvPr id="8296" name="TextBox 2"/>
          <p:cNvSpPr txBox="1">
            <a:spLocks noChangeArrowheads="1"/>
          </p:cNvSpPr>
          <p:nvPr/>
        </p:nvSpPr>
        <p:spPr bwMode="auto">
          <a:xfrm>
            <a:off x="0" y="160338"/>
            <a:ext cx="9144000" cy="892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ar-EG" sz="2800" b="1">
                <a:latin typeface="Ubuntu"/>
                <a:ea typeface="Ubuntu"/>
                <a:cs typeface="Ubuntu"/>
              </a:rPr>
              <a:t>انتقالات كرة القدم</a:t>
            </a:r>
          </a:p>
          <a:p>
            <a:pPr algn="ctr">
              <a:spcBef>
                <a:spcPct val="0"/>
              </a:spcBef>
              <a:buFontTx/>
              <a:buNone/>
            </a:pPr>
            <a:r>
              <a:rPr lang="ar-EG" sz="2400" b="1" i="1">
                <a:solidFill>
                  <a:srgbClr val="FF0000"/>
                </a:solidFill>
                <a:latin typeface="Ubuntu"/>
                <a:ea typeface="Ubuntu"/>
                <a:cs typeface="Ubuntu"/>
              </a:rPr>
              <a:t>يُرجى إخباري إذا كانت مجموعتك ينقصها أحد الأشخاص!</a:t>
            </a:r>
          </a:p>
        </p:txBody>
      </p:sp>
    </p:spTree>
    <p:extLst>
      <p:ext uri="{BB962C8B-B14F-4D97-AF65-F5344CB8AC3E}">
        <p14:creationId xmlns:p14="http://schemas.microsoft.com/office/powerpoint/2010/main" val="1540532587"/>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914400" y="4365104"/>
            <a:ext cx="6969968" cy="4678362"/>
          </a:xfrm>
        </p:spPr>
        <p:txBody>
          <a:bodyPr/>
          <a:lstStyle/>
          <a:p>
            <a:pPr marL="0" indent="0" eaLnBrk="1" hangingPunct="1">
              <a:buFont typeface="Arial" panose="020B0604020202020204" pitchFamily="34" charset="0"/>
              <a:buNone/>
              <a:defRPr/>
            </a:pPr>
            <a:r>
              <a:rPr lang="ar-EG" sz="2400"/>
              <a:t>خصص 3 دقائق وتشارك مع الشخص الجالس بجانبك:</a:t>
            </a:r>
            <a:r>
              <a:rPr lang="en-US" sz="2400"/>
              <a:t> </a:t>
            </a:r>
          </a:p>
          <a:p>
            <a:pPr eaLnBrk="1" hangingPunct="1">
              <a:defRPr/>
            </a:pPr>
            <a:r>
              <a:rPr lang="ar-EG" sz="2400"/>
              <a:t>شيء واحد خلال مفاوضاتك </a:t>
            </a:r>
            <a:r>
              <a:rPr lang="ar-EG" sz="2400" u="sng"/>
              <a:t>داخل فريقك </a:t>
            </a:r>
            <a:r>
              <a:rPr lang="ar-EG" sz="2400"/>
              <a:t>قمت به بشكل جيد (الوكيل واللاعب والمدير التنفيذي والمدرب)</a:t>
            </a:r>
          </a:p>
          <a:p>
            <a:pPr>
              <a:defRPr/>
            </a:pPr>
            <a:r>
              <a:rPr lang="ar-EG" sz="2400"/>
              <a:t>شيء واحد خلال مفاوضاتك </a:t>
            </a:r>
            <a:r>
              <a:rPr lang="ar-EG" sz="2400" u="sng"/>
              <a:t>داخل فريقك </a:t>
            </a:r>
            <a:r>
              <a:rPr lang="ar-EG" sz="2400"/>
              <a:t>كان من الممكن أن تفعله بشكل مختلف</a:t>
            </a:r>
          </a:p>
          <a:p>
            <a:pPr algn="ctr" eaLnBrk="1" hangingPunct="1">
              <a:defRPr/>
            </a:pPr>
            <a:endParaRPr lang="en-US" altLang="en-US" sz="2400" dirty="0"/>
          </a:p>
          <a:p>
            <a:pPr algn="ctr" eaLnBrk="1" hangingPunct="1">
              <a:defRPr/>
            </a:pPr>
            <a:endParaRPr lang="en-US" altLang="en-US" sz="2400" dirty="0"/>
          </a:p>
          <a:p>
            <a:pPr lvl="1" algn="ctr" eaLnBrk="1" hangingPunct="1">
              <a:defRPr/>
            </a:pPr>
            <a:endParaRPr lang="en-US" altLang="en-US" sz="2400" dirty="0">
              <a:solidFill>
                <a:srgbClr val="003399"/>
              </a:solidFill>
            </a:endParaRPr>
          </a:p>
          <a:p>
            <a:pPr lvl="1" algn="ctr" eaLnBrk="1" hangingPunct="1">
              <a:defRPr/>
            </a:pPr>
            <a:endParaRPr lang="en-US" altLang="en-US" sz="2400" dirty="0">
              <a:solidFill>
                <a:srgbClr val="003399"/>
              </a:solidFill>
            </a:endParaRPr>
          </a:p>
          <a:p>
            <a:pPr lvl="1" algn="ctr" eaLnBrk="1" hangingPunct="1">
              <a:defRPr/>
            </a:pPr>
            <a:endParaRPr lang="en-US" altLang="en-US" sz="2400" dirty="0">
              <a:solidFill>
                <a:srgbClr val="003399"/>
              </a:solidFill>
            </a:endParaRPr>
          </a:p>
          <a:p>
            <a:pPr lvl="1" algn="ctr" eaLnBrk="1" hangingPunct="1">
              <a:defRPr/>
            </a:pPr>
            <a:endParaRPr lang="en-US" altLang="en-US" sz="2400" dirty="0">
              <a:solidFill>
                <a:srgbClr val="003399"/>
              </a:solidFill>
            </a:endParaRPr>
          </a:p>
          <a:p>
            <a:pPr algn="ctr" eaLnBrk="1" hangingPunct="1">
              <a:defRPr/>
            </a:pPr>
            <a:endParaRPr lang="en-US" altLang="en-US" sz="2400" dirty="0">
              <a:solidFill>
                <a:srgbClr val="003399"/>
              </a:solidFill>
            </a:endParaRPr>
          </a:p>
          <a:p>
            <a:pPr algn="ctr" eaLnBrk="1" hangingPunct="1">
              <a:defRPr/>
            </a:pPr>
            <a:endParaRPr lang="en-US" altLang="en-US" sz="2400"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27784" y="888221"/>
            <a:ext cx="3805023" cy="3332867"/>
          </a:xfrm>
          <a:prstGeom prst="rect">
            <a:avLst/>
          </a:prstGeom>
        </p:spPr>
      </p:pic>
    </p:spTree>
    <p:extLst>
      <p:ext uri="{BB962C8B-B14F-4D97-AF65-F5344CB8AC3E}">
        <p14:creationId xmlns:p14="http://schemas.microsoft.com/office/powerpoint/2010/main" val="3727852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26170"/>
          </a:xfrm>
        </p:spPr>
        <p:txBody>
          <a:bodyPr>
            <a:normAutofit/>
          </a:bodyPr>
          <a:lstStyle/>
          <a:p>
            <a:r>
              <a:rPr lang="ar-EG" sz="3600" b="1"/>
              <a:t>ما المسائل الرئيسية </a:t>
            </a:r>
            <a:br>
              <a:rPr lang="ar-EG" sz="3600" b="1"/>
            </a:br>
            <a:r>
              <a:rPr lang="ar-EG" sz="3600" b="1"/>
              <a:t>في المفاوضات؟</a:t>
            </a:r>
          </a:p>
        </p:txBody>
      </p:sp>
    </p:spTree>
    <p:extLst>
      <p:ext uri="{BB962C8B-B14F-4D97-AF65-F5344CB8AC3E}">
        <p14:creationId xmlns:p14="http://schemas.microsoft.com/office/powerpoint/2010/main" val="2876778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26170"/>
          </a:xfrm>
        </p:spPr>
        <p:txBody>
          <a:bodyPr>
            <a:normAutofit/>
          </a:bodyPr>
          <a:lstStyle/>
          <a:p>
            <a:r>
              <a:rPr lang="ar-EG" sz="3600" b="1"/>
              <a:t>ما المسائل الرئيسية </a:t>
            </a:r>
            <a:br>
              <a:rPr lang="ar-EG" sz="3600" b="1"/>
            </a:br>
            <a:r>
              <a:rPr lang="ar-EG" sz="3600" b="1"/>
              <a:t>في المفاوضات؟</a:t>
            </a:r>
          </a:p>
        </p:txBody>
      </p:sp>
      <p:sp>
        <p:nvSpPr>
          <p:cNvPr id="3" name="Content Placeholder 2"/>
          <p:cNvSpPr>
            <a:spLocks noGrp="1"/>
          </p:cNvSpPr>
          <p:nvPr>
            <p:ph idx="1"/>
          </p:nvPr>
        </p:nvSpPr>
        <p:spPr>
          <a:xfrm>
            <a:off x="457200" y="1639341"/>
            <a:ext cx="8229600" cy="4525963"/>
          </a:xfrm>
        </p:spPr>
        <p:txBody>
          <a:bodyPr>
            <a:normAutofit/>
          </a:bodyPr>
          <a:lstStyle/>
          <a:p>
            <a:endParaRPr lang="en-US" sz="2400" dirty="0"/>
          </a:p>
          <a:p>
            <a:r>
              <a:rPr lang="ar-EG" sz="2400"/>
              <a:t>راتب ديفيد الأسبوعي</a:t>
            </a:r>
          </a:p>
          <a:p>
            <a:endParaRPr lang="en-US" sz="2400" dirty="0"/>
          </a:p>
          <a:p>
            <a:r>
              <a:rPr lang="ar-EG" sz="2400"/>
              <a:t>مركز لعب ديفيد</a:t>
            </a:r>
            <a:r>
              <a:rPr lang="en-US" sz="2400"/>
              <a:t> </a:t>
            </a:r>
          </a:p>
          <a:p>
            <a:endParaRPr lang="en-US" sz="2400" dirty="0"/>
          </a:p>
          <a:p>
            <a:r>
              <a:rPr lang="ar-EG" sz="2400"/>
              <a:t>مستوى استثمار النادي في اللاعبين الجدد</a:t>
            </a:r>
          </a:p>
          <a:p>
            <a:endParaRPr lang="en-US" sz="2400" dirty="0"/>
          </a:p>
          <a:p>
            <a:r>
              <a:rPr lang="ar-EG" sz="2400"/>
              <a:t>هل تحصل صديقة ديفيد، مارينا، على وظيفة المصممة في لندن؟</a:t>
            </a:r>
          </a:p>
          <a:p>
            <a:endParaRPr lang="en-US" sz="2400" dirty="0"/>
          </a:p>
          <a:p>
            <a:r>
              <a:rPr lang="ar-EG" sz="2400"/>
              <a:t>هل يستمر جيريمي في تمثيل ديفيد؟</a:t>
            </a:r>
          </a:p>
        </p:txBody>
      </p:sp>
    </p:spTree>
    <p:extLst>
      <p:ext uri="{BB962C8B-B14F-4D97-AF65-F5344CB8AC3E}">
        <p14:creationId xmlns:p14="http://schemas.microsoft.com/office/powerpoint/2010/main" val="25203349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90264"/>
            <a:ext cx="5760640" cy="1143000"/>
          </a:xfrm>
        </p:spPr>
        <p:txBody>
          <a:bodyPr>
            <a:normAutofit/>
          </a:bodyPr>
          <a:lstStyle/>
          <a:p>
            <a:r>
              <a:rPr lang="ar-EG" sz="3600" b="1"/>
              <a:t>مكاسب النقاط:</a:t>
            </a:r>
            <a:r>
              <a:rPr lang="en-US" sz="3600" b="1"/>
              <a:t> </a:t>
            </a:r>
            <a:r>
              <a:rPr lang="ar-EG" sz="3600" b="1"/>
              <a:t>الراتب الأسبوعي</a:t>
            </a:r>
          </a:p>
        </p:txBody>
      </p:sp>
      <p:sp>
        <p:nvSpPr>
          <p:cNvPr id="5" name="Title 1"/>
          <p:cNvSpPr txBox="1">
            <a:spLocks/>
          </p:cNvSpPr>
          <p:nvPr/>
        </p:nvSpPr>
        <p:spPr>
          <a:xfrm>
            <a:off x="6602588" y="2132856"/>
            <a:ext cx="2326275" cy="1143000"/>
          </a:xfrm>
          <a:prstGeom prst="rect">
            <a:avLst/>
          </a:prstGeom>
        </p:spPr>
        <p:txBody>
          <a:bodyPr vert="horz" lIns="91440" tIns="45720" rIns="91440" bIns="45720" rtlCol="0" anchor="ctr">
            <a:noAutofit/>
          </a:bodyPr>
          <a:lstStyle>
            <a:lvl1pPr algn="ctr" defTabSz="914400" rtl="1" eaLnBrk="1" latinLnBrk="0" hangingPunct="1">
              <a:spcBef>
                <a:spcPct val="0"/>
              </a:spcBef>
              <a:buNone/>
              <a:defRPr sz="4400" kern="1200">
                <a:solidFill>
                  <a:schemeClr val="tx1"/>
                </a:solidFill>
                <a:latin typeface="+mj-lt"/>
                <a:ea typeface="+mj-ea"/>
                <a:cs typeface="+mj-cs"/>
              </a:defRPr>
            </a:lvl1pPr>
          </a:lstStyle>
          <a:p>
            <a:pPr algn="r"/>
            <a:r>
              <a:rPr lang="ar-EG" sz="1800" b="1" i="1"/>
              <a:t>الحصة*:</a:t>
            </a:r>
            <a:r>
              <a:rPr lang="en-US" sz="1800" b="1" i="1"/>
              <a:t> </a:t>
            </a:r>
            <a:r>
              <a:rPr lang="ar-EG" sz="1800" b="1" i="1"/>
              <a:t>أعلى – أدنى درجة يمكن تحقيقها</a:t>
            </a:r>
          </a:p>
        </p:txBody>
      </p:sp>
      <p:graphicFrame>
        <p:nvGraphicFramePr>
          <p:cNvPr id="9" name="Table 8"/>
          <p:cNvGraphicFramePr>
            <a:graphicFrameLocks noGrp="1"/>
          </p:cNvGraphicFramePr>
          <p:nvPr>
            <p:extLst>
              <p:ext uri="{D42A27DB-BD31-4B8C-83A1-F6EECF244321}">
                <p14:modId xmlns:p14="http://schemas.microsoft.com/office/powerpoint/2010/main" val="750557209"/>
              </p:ext>
            </p:extLst>
          </p:nvPr>
        </p:nvGraphicFramePr>
        <p:xfrm>
          <a:off x="394778" y="1052736"/>
          <a:ext cx="6121439" cy="2239010"/>
        </p:xfrm>
        <a:graphic>
          <a:graphicData uri="http://schemas.openxmlformats.org/drawingml/2006/table">
            <a:tbl>
              <a:tblPr rtl="1"/>
              <a:tblGrid>
                <a:gridCol w="1759914">
                  <a:extLst>
                    <a:ext uri="{9D8B030D-6E8A-4147-A177-3AD203B41FA5}">
                      <a16:colId xmlns:a16="http://schemas.microsoft.com/office/drawing/2014/main" val="20000"/>
                    </a:ext>
                  </a:extLst>
                </a:gridCol>
                <a:gridCol w="1300805">
                  <a:extLst>
                    <a:ext uri="{9D8B030D-6E8A-4147-A177-3AD203B41FA5}">
                      <a16:colId xmlns:a16="http://schemas.microsoft.com/office/drawing/2014/main" val="20001"/>
                    </a:ext>
                  </a:extLst>
                </a:gridCol>
                <a:gridCol w="994734">
                  <a:extLst>
                    <a:ext uri="{9D8B030D-6E8A-4147-A177-3AD203B41FA5}">
                      <a16:colId xmlns:a16="http://schemas.microsoft.com/office/drawing/2014/main" val="20002"/>
                    </a:ext>
                  </a:extLst>
                </a:gridCol>
                <a:gridCol w="1071252">
                  <a:extLst>
                    <a:ext uri="{9D8B030D-6E8A-4147-A177-3AD203B41FA5}">
                      <a16:colId xmlns:a16="http://schemas.microsoft.com/office/drawing/2014/main" val="20003"/>
                    </a:ext>
                  </a:extLst>
                </a:gridCol>
                <a:gridCol w="994734">
                  <a:extLst>
                    <a:ext uri="{9D8B030D-6E8A-4147-A177-3AD203B41FA5}">
                      <a16:colId xmlns:a16="http://schemas.microsoft.com/office/drawing/2014/main" val="20004"/>
                    </a:ext>
                  </a:extLst>
                </a:gridCol>
              </a:tblGrid>
              <a:tr h="554990">
                <a:tc>
                  <a:txBody>
                    <a:bodyPr/>
                    <a:lstStyle/>
                    <a:p>
                      <a:pPr algn="r" fontAlgn="b"/>
                      <a:r>
                        <a:rPr lang="ar-EG" sz="1200" b="1" i="0" u="none" strike="noStrike" dirty="0">
                          <a:solidFill>
                            <a:srgbClr val="000000"/>
                          </a:solidFill>
                          <a:latin typeface="Calibri" panose="020F0502020204030204" pitchFamily="34" charset="0"/>
                        </a:rPr>
                        <a:t>الراتب</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ar-EG" sz="1200" b="1" i="0" u="none" strike="noStrike">
                          <a:solidFill>
                            <a:srgbClr val="000000"/>
                          </a:solidFill>
                          <a:latin typeface="Calibri" panose="020F0502020204030204" pitchFamily="34" charset="0"/>
                        </a:rPr>
                        <a:t>جيريمي مانويل</a:t>
                      </a:r>
                    </a:p>
                  </a:txBody>
                  <a:tcPr marL="6350" marR="6350" marT="635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ar-EG" sz="1200" b="1" i="0" u="none" strike="noStrike">
                          <a:solidFill>
                            <a:srgbClr val="000000"/>
                          </a:solidFill>
                          <a:latin typeface="Calibri" panose="020F0502020204030204" pitchFamily="34" charset="0"/>
                        </a:rPr>
                        <a:t>ديفيد سوسا</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ar-EG" sz="1200" b="1" i="0" u="none" strike="noStrike">
                          <a:solidFill>
                            <a:srgbClr val="000000"/>
                          </a:solidFill>
                          <a:latin typeface="Calibri" panose="020F0502020204030204" pitchFamily="34" charset="0"/>
                        </a:rPr>
                        <a:t>آدم نايت</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ar-EG" sz="1200" b="1" i="0" u="none" strike="noStrike" dirty="0">
                          <a:solidFill>
                            <a:srgbClr val="000000"/>
                          </a:solidFill>
                          <a:latin typeface="Calibri" panose="020F0502020204030204" pitchFamily="34" charset="0"/>
                        </a:rPr>
                        <a:t>آنا سميث</a:t>
                      </a:r>
                    </a:p>
                  </a:txBody>
                  <a:tcPr marL="6350" marR="6350" marT="635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280670">
                <a:tc>
                  <a:txBody>
                    <a:bodyPr/>
                    <a:lstStyle/>
                    <a:p>
                      <a:pPr algn="r" fontAlgn="b"/>
                      <a:r>
                        <a:rPr lang="ar-EG" sz="1200" b="1" i="0" u="none" strike="noStrike">
                          <a:solidFill>
                            <a:srgbClr val="000000"/>
                          </a:solidFill>
                          <a:latin typeface="Calibri" panose="020F0502020204030204" pitchFamily="34" charset="0"/>
                        </a:rPr>
                        <a:t>125000 جنيه إسترليني</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ar-EG" sz="1200" b="0" i="0" u="none" strike="noStrike">
                          <a:solidFill>
                            <a:srgbClr val="000000"/>
                          </a:solidFill>
                          <a:latin typeface="Times New Roman" panose="02020603050405020304" pitchFamily="18" charset="0"/>
                        </a:rPr>
                        <a:t>-25</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ar-EG" sz="1200" b="0" i="0" u="none" strike="noStrike">
                          <a:solidFill>
                            <a:srgbClr val="000000"/>
                          </a:solidFill>
                          <a:latin typeface="Times New Roman" panose="02020603050405020304" pitchFamily="18" charset="0"/>
                        </a:rPr>
                        <a:t>-1</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ar-EG" sz="1200" b="0" i="0" u="none" strike="noStrike">
                          <a:solidFill>
                            <a:srgbClr val="000000"/>
                          </a:solidFill>
                          <a:latin typeface="Times New Roman" panose="02020603050405020304" pitchFamily="18" charset="0"/>
                        </a:rPr>
                        <a:t>-2</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ar-EG" sz="1200" b="0" i="0" u="none" strike="noStrike">
                          <a:solidFill>
                            <a:srgbClr val="000000"/>
                          </a:solidFill>
                          <a:latin typeface="Times New Roman" panose="02020603050405020304" pitchFamily="18" charset="0"/>
                        </a:rPr>
                        <a:t>1</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80670">
                <a:tc>
                  <a:txBody>
                    <a:bodyPr/>
                    <a:lstStyle/>
                    <a:p>
                      <a:pPr algn="r" fontAlgn="b"/>
                      <a:r>
                        <a:rPr lang="ar-EG" sz="1200" b="1" i="0" u="none" strike="noStrike">
                          <a:solidFill>
                            <a:srgbClr val="000000"/>
                          </a:solidFill>
                          <a:latin typeface="Calibri" panose="020F0502020204030204" pitchFamily="34" charset="0"/>
                        </a:rPr>
                        <a:t>200000 جنيه إسترليني</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ar-EG" sz="1200" b="0" i="0" u="none" strike="noStrike">
                          <a:solidFill>
                            <a:srgbClr val="000000"/>
                          </a:solidFill>
                          <a:latin typeface="Times New Roman" panose="02020603050405020304" pitchFamily="18" charset="0"/>
                        </a:rPr>
                        <a:t>-1</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ar-EG" sz="1200" b="0" i="0" u="none" strike="noStrike">
                          <a:solidFill>
                            <a:srgbClr val="000000"/>
                          </a:solidFill>
                          <a:latin typeface="Times New Roman" panose="02020603050405020304" pitchFamily="18" charset="0"/>
                        </a:rPr>
                        <a:t>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ar-EG" sz="1200" b="0" i="0" u="none" strike="noStrike">
                          <a:solidFill>
                            <a:srgbClr val="000000"/>
                          </a:solidFill>
                          <a:latin typeface="Times New Roman" panose="02020603050405020304" pitchFamily="18" charset="0"/>
                        </a:rPr>
                        <a:t>1</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ar-EG" sz="1200" b="0" i="0" u="none" strike="noStrike">
                          <a:solidFill>
                            <a:srgbClr val="000000"/>
                          </a:solidFill>
                          <a:latin typeface="Times New Roman" panose="02020603050405020304" pitchFamily="18" charset="0"/>
                        </a:rPr>
                        <a:t>0</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280670">
                <a:tc>
                  <a:txBody>
                    <a:bodyPr/>
                    <a:lstStyle/>
                    <a:p>
                      <a:pPr algn="r" fontAlgn="b"/>
                      <a:r>
                        <a:rPr lang="ar-EG" sz="1200" b="1" i="0" u="none" strike="noStrike">
                          <a:solidFill>
                            <a:srgbClr val="000000"/>
                          </a:solidFill>
                          <a:latin typeface="Calibri" panose="020F0502020204030204" pitchFamily="34" charset="0"/>
                        </a:rPr>
                        <a:t>250000 جنيه إسترليني</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ar-EG" sz="1200" b="0" i="0" u="none" strike="noStrike">
                          <a:solidFill>
                            <a:srgbClr val="000000"/>
                          </a:solidFill>
                          <a:latin typeface="Times New Roman" panose="02020603050405020304" pitchFamily="18" charset="0"/>
                        </a:rPr>
                        <a:t>5</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ar-EG" sz="1200" b="0" i="0" u="none" strike="noStrike">
                          <a:solidFill>
                            <a:srgbClr val="000000"/>
                          </a:solidFill>
                          <a:latin typeface="Times New Roman" panose="02020603050405020304" pitchFamily="18" charset="0"/>
                        </a:rPr>
                        <a:t>3</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ar-EG" sz="1200" b="0" i="0" u="none" strike="noStrike">
                          <a:solidFill>
                            <a:srgbClr val="000000"/>
                          </a:solidFill>
                          <a:latin typeface="Times New Roman" panose="02020603050405020304" pitchFamily="18" charset="0"/>
                        </a:rPr>
                        <a:t>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ar-EG" sz="1200" b="0" i="0" u="none" strike="noStrike">
                          <a:solidFill>
                            <a:srgbClr val="000000"/>
                          </a:solidFill>
                          <a:latin typeface="Times New Roman" panose="02020603050405020304" pitchFamily="18" charset="0"/>
                        </a:rPr>
                        <a:t>-1</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280670">
                <a:tc>
                  <a:txBody>
                    <a:bodyPr/>
                    <a:lstStyle/>
                    <a:p>
                      <a:pPr algn="r" fontAlgn="b"/>
                      <a:r>
                        <a:rPr lang="ar-EG" sz="1200" b="1" i="0" u="none" strike="noStrike">
                          <a:solidFill>
                            <a:srgbClr val="000000"/>
                          </a:solidFill>
                          <a:latin typeface="Calibri" panose="020F0502020204030204" pitchFamily="34" charset="0"/>
                        </a:rPr>
                        <a:t>275000 جنيه إسترليني</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ar-EG" sz="1200" b="0" i="0" u="none" strike="noStrike">
                          <a:solidFill>
                            <a:srgbClr val="000000"/>
                          </a:solidFill>
                          <a:latin typeface="Times New Roman" panose="02020603050405020304" pitchFamily="18" charset="0"/>
                        </a:rPr>
                        <a:t>6</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ar-EG" sz="1200" b="0" i="0" u="none" strike="noStrike">
                          <a:solidFill>
                            <a:srgbClr val="000000"/>
                          </a:solidFill>
                          <a:latin typeface="Times New Roman" panose="02020603050405020304" pitchFamily="18" charset="0"/>
                        </a:rPr>
                        <a:t>3.5</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ar-EG" sz="1200" b="0" i="0" u="none" strike="noStrike">
                          <a:solidFill>
                            <a:srgbClr val="000000"/>
                          </a:solidFill>
                          <a:latin typeface="Times New Roman" panose="02020603050405020304" pitchFamily="18" charset="0"/>
                        </a:rPr>
                        <a:t>-1</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ar-EG" sz="1200" b="0" i="0" u="none" strike="noStrike">
                          <a:solidFill>
                            <a:srgbClr val="000000"/>
                          </a:solidFill>
                          <a:latin typeface="Times New Roman" panose="02020603050405020304" pitchFamily="18" charset="0"/>
                        </a:rPr>
                        <a:t>-2</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280670">
                <a:tc>
                  <a:txBody>
                    <a:bodyPr/>
                    <a:lstStyle/>
                    <a:p>
                      <a:pPr algn="r" fontAlgn="b"/>
                      <a:r>
                        <a:rPr lang="ar-EG" sz="1200" b="1" i="0" u="none" strike="noStrike">
                          <a:solidFill>
                            <a:srgbClr val="000000"/>
                          </a:solidFill>
                          <a:latin typeface="Calibri" panose="020F0502020204030204" pitchFamily="34" charset="0"/>
                        </a:rPr>
                        <a:t>300000 جنيه إسترليني</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ar-EG" sz="1200" b="0" i="0" u="none" strike="noStrike">
                          <a:solidFill>
                            <a:srgbClr val="000000"/>
                          </a:solidFill>
                          <a:latin typeface="Times New Roman" panose="02020603050405020304" pitchFamily="18" charset="0"/>
                        </a:rPr>
                        <a:t>10</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ar-EG" sz="1200" b="0" i="0" u="none" strike="noStrike">
                          <a:solidFill>
                            <a:srgbClr val="000000"/>
                          </a:solidFill>
                          <a:latin typeface="Times New Roman" panose="02020603050405020304" pitchFamily="18" charset="0"/>
                        </a:rPr>
                        <a:t> 4</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ar-EG" sz="1200" b="0" i="0" u="none" strike="noStrike">
                          <a:solidFill>
                            <a:srgbClr val="000000"/>
                          </a:solidFill>
                          <a:latin typeface="Times New Roman" panose="02020603050405020304" pitchFamily="18" charset="0"/>
                        </a:rPr>
                        <a:t>-2</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ar-EG" sz="1200" b="0" i="0" u="none" strike="noStrike">
                          <a:solidFill>
                            <a:srgbClr val="000000"/>
                          </a:solidFill>
                          <a:latin typeface="Times New Roman" panose="02020603050405020304" pitchFamily="18" charset="0"/>
                        </a:rPr>
                        <a:t>-3</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280670">
                <a:tc>
                  <a:txBody>
                    <a:bodyPr/>
                    <a:lstStyle/>
                    <a:p>
                      <a:pPr algn="r" fontAlgn="b"/>
                      <a:r>
                        <a:rPr lang="ar-EG" sz="1200" b="1" i="0" u="none" strike="noStrike">
                          <a:solidFill>
                            <a:srgbClr val="000000"/>
                          </a:solidFill>
                          <a:latin typeface="Calibri" panose="020F0502020204030204" pitchFamily="34" charset="0"/>
                        </a:rPr>
                        <a:t>الحصة*</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ar-EG" sz="1200" b="0" i="0" u="none" strike="noStrike">
                          <a:solidFill>
                            <a:srgbClr val="000000"/>
                          </a:solidFill>
                          <a:latin typeface="Times New Roman" panose="02020603050405020304" pitchFamily="18" charset="0"/>
                        </a:rPr>
                        <a:t>35</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ar-EG" sz="1200" b="0" i="0" u="none" strike="noStrike">
                          <a:solidFill>
                            <a:srgbClr val="000000"/>
                          </a:solidFill>
                          <a:latin typeface="Times New Roman" panose="02020603050405020304" pitchFamily="18" charset="0"/>
                        </a:rPr>
                        <a:t>5</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ar-EG" sz="1200" b="0" i="0" u="none" strike="noStrike">
                          <a:solidFill>
                            <a:srgbClr val="000000"/>
                          </a:solidFill>
                          <a:latin typeface="Times New Roman" panose="02020603050405020304" pitchFamily="18" charset="0"/>
                        </a:rPr>
                        <a:t>3</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ar-EG" sz="1200" b="0" i="0" u="none" strike="noStrike" dirty="0">
                          <a:solidFill>
                            <a:srgbClr val="000000"/>
                          </a:solidFill>
                          <a:latin typeface="Times New Roman" panose="02020603050405020304" pitchFamily="18" charset="0"/>
                        </a:rPr>
                        <a:t>4</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
        <p:nvSpPr>
          <p:cNvPr id="10" name="Title 1"/>
          <p:cNvSpPr txBox="1">
            <a:spLocks/>
          </p:cNvSpPr>
          <p:nvPr/>
        </p:nvSpPr>
        <p:spPr>
          <a:xfrm>
            <a:off x="179512" y="4662264"/>
            <a:ext cx="9073008" cy="1143000"/>
          </a:xfrm>
          <a:prstGeom prst="rect">
            <a:avLst/>
          </a:prstGeom>
        </p:spPr>
        <p:txBody>
          <a:bodyPr vert="horz" lIns="91440" tIns="45720" rIns="91440" bIns="45720" rtlCol="0" anchor="ctr">
            <a:noAutofit/>
          </a:bodyPr>
          <a:lstStyle>
            <a:lvl1pPr algn="ctr" defTabSz="914400" rtl="1" eaLnBrk="1" latinLnBrk="0" hangingPunct="1">
              <a:spcBef>
                <a:spcPct val="0"/>
              </a:spcBef>
              <a:buNone/>
              <a:defRPr sz="4400" kern="1200">
                <a:solidFill>
                  <a:schemeClr val="tx1"/>
                </a:solidFill>
                <a:latin typeface="+mj-lt"/>
                <a:ea typeface="+mj-ea"/>
                <a:cs typeface="+mj-cs"/>
              </a:defRPr>
            </a:lvl1pPr>
          </a:lstStyle>
          <a:p>
            <a:pPr algn="r"/>
            <a:r>
              <a:rPr lang="ar-EG" sz="2000" b="1" dirty="0" err="1"/>
              <a:t>جيريمي</a:t>
            </a:r>
            <a:r>
              <a:rPr lang="ar-EG" sz="2000" b="1" dirty="0"/>
              <a:t> مانويل:</a:t>
            </a:r>
            <a:r>
              <a:rPr lang="en-US" sz="2000" b="1" dirty="0"/>
              <a:t> </a:t>
            </a:r>
            <a:r>
              <a:rPr lang="ar-EG" sz="2000" b="1" dirty="0"/>
              <a:t>يهتم بالراتب أكثر من أي شيء آخر.</a:t>
            </a:r>
            <a:r>
              <a:rPr lang="en-US" sz="2000" b="1" dirty="0"/>
              <a:t> </a:t>
            </a:r>
            <a:r>
              <a:rPr lang="ar-EG" sz="2000" b="1" dirty="0"/>
              <a:t>يحصل على عقوبة بالخصم من نقاطه عند عدم تعديل الراتب، ومكافأة مقابل الزيادة الكبيرة في الراتب، خاصة عند وصوله لأعلى راتب في العالم.</a:t>
            </a:r>
            <a:r>
              <a:rPr lang="en-US" sz="2000" b="1" dirty="0"/>
              <a:t> </a:t>
            </a:r>
          </a:p>
          <a:p>
            <a:pPr algn="l"/>
            <a:endParaRPr lang="en-US" sz="1800" b="1" dirty="0"/>
          </a:p>
          <a:p>
            <a:pPr algn="r"/>
            <a:r>
              <a:rPr lang="ar-EG" sz="2000" b="1" dirty="0"/>
              <a:t>ديفيد سوسا:</a:t>
            </a:r>
            <a:r>
              <a:rPr lang="en-US" sz="2000" b="1" dirty="0"/>
              <a:t> </a:t>
            </a:r>
            <a:r>
              <a:rPr lang="ar-EG" sz="2000" b="1" dirty="0"/>
              <a:t>يرغب في الحصول على زيادة في الراتب لتتناسب مع العرض الخارجي وليس لديه متطلبات أبعد من ذلك.</a:t>
            </a:r>
            <a:r>
              <a:rPr lang="en-US" sz="2000" b="1" dirty="0"/>
              <a:t> </a:t>
            </a:r>
          </a:p>
          <a:p>
            <a:pPr algn="l"/>
            <a:endParaRPr lang="en-US" sz="1800" b="1" dirty="0"/>
          </a:p>
          <a:p>
            <a:pPr algn="r"/>
            <a:r>
              <a:rPr lang="ar-EG" sz="2000" b="1" dirty="0"/>
              <a:t>آدم نايت:</a:t>
            </a:r>
            <a:r>
              <a:rPr lang="en-US" sz="2000" b="1" dirty="0"/>
              <a:t> </a:t>
            </a:r>
            <a:r>
              <a:rPr lang="ar-EG" sz="2000" b="1" dirty="0"/>
              <a:t>يرغب في زيادة راتب ديفيد، ولكن ليس بشكل مبالغ فيه.</a:t>
            </a:r>
            <a:r>
              <a:rPr lang="en-US" sz="2000" b="1" dirty="0"/>
              <a:t> </a:t>
            </a:r>
            <a:r>
              <a:rPr lang="ar-EG" sz="2000" b="1" dirty="0"/>
              <a:t>إذ يريد أن يتقاضى جميع اللاعبين رواتب متماثلة لتجنب تولد صراعات داخل الفريق.</a:t>
            </a:r>
          </a:p>
          <a:p>
            <a:pPr algn="l"/>
            <a:endParaRPr lang="en-US" sz="1800" b="1" dirty="0"/>
          </a:p>
          <a:p>
            <a:pPr algn="r"/>
            <a:r>
              <a:rPr lang="ar-EG" sz="2000" b="1" dirty="0"/>
              <a:t>آنا سميث:</a:t>
            </a:r>
            <a:r>
              <a:rPr lang="en-US" sz="2000" b="1" dirty="0"/>
              <a:t> </a:t>
            </a:r>
            <a:r>
              <a:rPr lang="ar-EG" sz="2000" b="1" dirty="0"/>
              <a:t>بصفتها الرئيس التنفيذي، فهي ترغب في دفع أقل قدر ممكن لديفيد.</a:t>
            </a:r>
          </a:p>
          <a:p>
            <a:pPr algn="r"/>
            <a:r>
              <a:rPr lang="en-US" sz="2000" b="1" dirty="0"/>
              <a:t> </a:t>
            </a:r>
          </a:p>
        </p:txBody>
      </p:sp>
    </p:spTree>
    <p:extLst>
      <p:ext uri="{BB962C8B-B14F-4D97-AF65-F5344CB8AC3E}">
        <p14:creationId xmlns:p14="http://schemas.microsoft.com/office/powerpoint/2010/main" val="17431359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7280" y="-90264"/>
            <a:ext cx="8229600" cy="1143000"/>
          </a:xfrm>
        </p:spPr>
        <p:txBody>
          <a:bodyPr>
            <a:normAutofit/>
          </a:bodyPr>
          <a:lstStyle/>
          <a:p>
            <a:r>
              <a:rPr lang="ar-EG" sz="3600" b="1"/>
              <a:t>مكاسب النقاط:</a:t>
            </a:r>
            <a:r>
              <a:rPr lang="en-US" sz="3600" b="1"/>
              <a:t> </a:t>
            </a:r>
            <a:r>
              <a:rPr lang="ar-EG" sz="3600" b="1"/>
              <a:t>مركز اللعب</a:t>
            </a:r>
          </a:p>
        </p:txBody>
      </p:sp>
      <p:graphicFrame>
        <p:nvGraphicFramePr>
          <p:cNvPr id="6" name="Table 5"/>
          <p:cNvGraphicFramePr>
            <a:graphicFrameLocks noGrp="1"/>
          </p:cNvGraphicFramePr>
          <p:nvPr>
            <p:extLst>
              <p:ext uri="{D42A27DB-BD31-4B8C-83A1-F6EECF244321}">
                <p14:modId xmlns:p14="http://schemas.microsoft.com/office/powerpoint/2010/main" val="3974109149"/>
              </p:ext>
            </p:extLst>
          </p:nvPr>
        </p:nvGraphicFramePr>
        <p:xfrm>
          <a:off x="395536" y="1052736"/>
          <a:ext cx="8280920" cy="2764085"/>
        </p:xfrm>
        <a:graphic>
          <a:graphicData uri="http://schemas.openxmlformats.org/drawingml/2006/table">
            <a:tbl>
              <a:tblPr rtl="1"/>
              <a:tblGrid>
                <a:gridCol w="4294850">
                  <a:extLst>
                    <a:ext uri="{9D8B030D-6E8A-4147-A177-3AD203B41FA5}">
                      <a16:colId xmlns:a16="http://schemas.microsoft.com/office/drawing/2014/main" val="20000"/>
                    </a:ext>
                  </a:extLst>
                </a:gridCol>
                <a:gridCol w="1122836">
                  <a:extLst>
                    <a:ext uri="{9D8B030D-6E8A-4147-A177-3AD203B41FA5}">
                      <a16:colId xmlns:a16="http://schemas.microsoft.com/office/drawing/2014/main" val="20001"/>
                    </a:ext>
                  </a:extLst>
                </a:gridCol>
                <a:gridCol w="898270">
                  <a:extLst>
                    <a:ext uri="{9D8B030D-6E8A-4147-A177-3AD203B41FA5}">
                      <a16:colId xmlns:a16="http://schemas.microsoft.com/office/drawing/2014/main" val="20002"/>
                    </a:ext>
                  </a:extLst>
                </a:gridCol>
                <a:gridCol w="954412">
                  <a:extLst>
                    <a:ext uri="{9D8B030D-6E8A-4147-A177-3AD203B41FA5}">
                      <a16:colId xmlns:a16="http://schemas.microsoft.com/office/drawing/2014/main" val="20003"/>
                    </a:ext>
                  </a:extLst>
                </a:gridCol>
                <a:gridCol w="1010552">
                  <a:extLst>
                    <a:ext uri="{9D8B030D-6E8A-4147-A177-3AD203B41FA5}">
                      <a16:colId xmlns:a16="http://schemas.microsoft.com/office/drawing/2014/main" val="20004"/>
                    </a:ext>
                  </a:extLst>
                </a:gridCol>
              </a:tblGrid>
              <a:tr h="554990">
                <a:tc>
                  <a:txBody>
                    <a:bodyPr/>
                    <a:lstStyle/>
                    <a:p>
                      <a:pPr algn="r" fontAlgn="b"/>
                      <a:r>
                        <a:rPr lang="ar-EG" sz="1800" b="1" i="0" u="none" strike="noStrike">
                          <a:solidFill>
                            <a:srgbClr val="000000"/>
                          </a:solidFill>
                          <a:latin typeface="Calibri" panose="020F0502020204030204" pitchFamily="34" charset="0"/>
                        </a:rPr>
                        <a:t>نسبة المباريات في المركز</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ar-EG" sz="1800" b="1" i="0" u="none" strike="noStrike">
                          <a:solidFill>
                            <a:srgbClr val="000000"/>
                          </a:solidFill>
                          <a:latin typeface="Calibri" panose="020F0502020204030204" pitchFamily="34" charset="0"/>
                        </a:rPr>
                        <a:t>جيريمي مانويل</a:t>
                      </a:r>
                    </a:p>
                  </a:txBody>
                  <a:tcPr marL="6350" marR="6350" marT="635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ar-EG" sz="1800" b="1" i="0" u="none" strike="noStrike">
                          <a:solidFill>
                            <a:srgbClr val="000000"/>
                          </a:solidFill>
                          <a:latin typeface="Calibri" panose="020F0502020204030204" pitchFamily="34" charset="0"/>
                        </a:rPr>
                        <a:t>ديفيد سوسا</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ar-EG" sz="1800" b="1" i="0" u="none" strike="noStrike">
                          <a:solidFill>
                            <a:srgbClr val="000000"/>
                          </a:solidFill>
                          <a:latin typeface="Calibri" panose="020F0502020204030204" pitchFamily="34" charset="0"/>
                        </a:rPr>
                        <a:t>آدم نايت</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ar-EG" sz="1800" b="1" i="0" u="none" strike="noStrike">
                          <a:solidFill>
                            <a:srgbClr val="000000"/>
                          </a:solidFill>
                          <a:latin typeface="Calibri" panose="020F0502020204030204" pitchFamily="34" charset="0"/>
                        </a:rPr>
                        <a:t>آنا سميث</a:t>
                      </a:r>
                    </a:p>
                  </a:txBody>
                  <a:tcPr marL="6350" marR="6350" marT="635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280670">
                <a:tc>
                  <a:txBody>
                    <a:bodyPr/>
                    <a:lstStyle/>
                    <a:p>
                      <a:pPr algn="r" fontAlgn="b"/>
                      <a:r>
                        <a:rPr lang="ar-EG" sz="1800" b="1" i="0" u="none" strike="noStrike">
                          <a:solidFill>
                            <a:srgbClr val="000000"/>
                          </a:solidFill>
                          <a:latin typeface="Calibri" panose="020F0502020204030204" pitchFamily="34" charset="0"/>
                        </a:rPr>
                        <a:t>يلعب كمهاجم في جميع المباريات</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ar-EG" sz="1800" b="0" i="0" u="none" strike="noStrike">
                          <a:solidFill>
                            <a:srgbClr val="000000"/>
                          </a:solidFill>
                          <a:latin typeface="Times New Roman" panose="02020603050405020304" pitchFamily="18" charset="0"/>
                        </a:rPr>
                        <a:t>5</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ar-EG" sz="1800" b="0" i="0" u="none" strike="noStrike">
                          <a:solidFill>
                            <a:srgbClr val="000000"/>
                          </a:solidFill>
                          <a:latin typeface="Times New Roman" panose="02020603050405020304" pitchFamily="18" charset="0"/>
                        </a:rPr>
                        <a:t>2</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ar-EG" sz="1800" b="0" i="0" u="none" strike="noStrike">
                          <a:solidFill>
                            <a:srgbClr val="000000"/>
                          </a:solidFill>
                          <a:latin typeface="Times New Roman" panose="02020603050405020304" pitchFamily="18" charset="0"/>
                        </a:rPr>
                        <a:t>-2</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ar-EG" sz="1800" b="0" i="0" u="none" strike="noStrike">
                          <a:solidFill>
                            <a:srgbClr val="000000"/>
                          </a:solidFill>
                          <a:latin typeface="Times New Roman" panose="02020603050405020304" pitchFamily="18" charset="0"/>
                        </a:rPr>
                        <a:t>2</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433782">
                <a:tc>
                  <a:txBody>
                    <a:bodyPr/>
                    <a:lstStyle/>
                    <a:p>
                      <a:pPr algn="r" fontAlgn="b"/>
                      <a:r>
                        <a:rPr lang="ar-EG" sz="1800" b="1" i="0" u="none" strike="noStrike">
                          <a:solidFill>
                            <a:srgbClr val="000000"/>
                          </a:solidFill>
                          <a:latin typeface="Calibri" panose="020F0502020204030204" pitchFamily="34" charset="0"/>
                        </a:rPr>
                        <a:t>يلعب 75% من المباريات كمهاجم</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ar-EG" sz="1800" b="0" i="0" u="none" strike="noStrike">
                          <a:solidFill>
                            <a:srgbClr val="000000"/>
                          </a:solidFill>
                          <a:latin typeface="Times New Roman" panose="02020603050405020304" pitchFamily="18" charset="0"/>
                        </a:rPr>
                        <a:t>3</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ar-EG" sz="1800" b="0" i="0" u="none" strike="noStrike">
                          <a:solidFill>
                            <a:srgbClr val="000000"/>
                          </a:solidFill>
                          <a:latin typeface="Times New Roman" panose="02020603050405020304" pitchFamily="18" charset="0"/>
                        </a:rPr>
                        <a:t>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ar-EG" sz="1800" b="0" i="0" u="none" strike="noStrike">
                          <a:solidFill>
                            <a:srgbClr val="000000"/>
                          </a:solidFill>
                          <a:latin typeface="Times New Roman" panose="02020603050405020304" pitchFamily="18" charset="0"/>
                        </a:rPr>
                        <a:t>-1</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ar-EG" sz="1800" b="0" i="0" u="none" strike="noStrike">
                          <a:solidFill>
                            <a:srgbClr val="000000"/>
                          </a:solidFill>
                          <a:latin typeface="Times New Roman" panose="02020603050405020304" pitchFamily="18" charset="0"/>
                        </a:rPr>
                        <a:t>1</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433782">
                <a:tc>
                  <a:txBody>
                    <a:bodyPr/>
                    <a:lstStyle/>
                    <a:p>
                      <a:pPr algn="r" fontAlgn="b"/>
                      <a:r>
                        <a:rPr lang="ar-EG" sz="1800" b="1" i="0" u="none" strike="noStrike">
                          <a:solidFill>
                            <a:srgbClr val="000000"/>
                          </a:solidFill>
                          <a:latin typeface="Calibri" panose="020F0502020204030204" pitchFamily="34" charset="0"/>
                        </a:rPr>
                        <a:t>يلعب 50% من المباريات كمهاجم</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ar-EG" sz="1800" b="0" i="0" u="none" strike="noStrike">
                          <a:solidFill>
                            <a:srgbClr val="000000"/>
                          </a:solidFill>
                          <a:latin typeface="Times New Roman" panose="02020603050405020304" pitchFamily="18" charset="0"/>
                        </a:rPr>
                        <a:t>2</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ar-EG" sz="1800" b="0" i="0" u="none" strike="noStrike">
                          <a:solidFill>
                            <a:srgbClr val="000000"/>
                          </a:solidFill>
                          <a:latin typeface="Times New Roman" panose="02020603050405020304" pitchFamily="18" charset="0"/>
                        </a:rPr>
                        <a:t>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ar-EG" sz="1800" b="0" i="0" u="none" strike="noStrike">
                          <a:solidFill>
                            <a:srgbClr val="000000"/>
                          </a:solidFill>
                          <a:latin typeface="Times New Roman" panose="02020603050405020304" pitchFamily="18" charset="0"/>
                        </a:rPr>
                        <a:t>-1</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ar-EG" sz="1800" b="0" i="0" u="none" strike="noStrike">
                          <a:solidFill>
                            <a:srgbClr val="000000"/>
                          </a:solidFill>
                          <a:latin typeface="Times New Roman" panose="02020603050405020304" pitchFamily="18" charset="0"/>
                        </a:rPr>
                        <a:t>0</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433782">
                <a:tc>
                  <a:txBody>
                    <a:bodyPr/>
                    <a:lstStyle/>
                    <a:p>
                      <a:pPr algn="r" fontAlgn="b"/>
                      <a:r>
                        <a:rPr lang="ar-EG" sz="1800" b="1" i="0" u="none" strike="noStrike">
                          <a:solidFill>
                            <a:srgbClr val="000000"/>
                          </a:solidFill>
                          <a:latin typeface="Calibri" panose="020F0502020204030204" pitchFamily="34" charset="0"/>
                        </a:rPr>
                        <a:t>يلعب 25% من المباريات كمهاجم</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ar-EG" sz="1800" b="0" i="0" u="none" strike="noStrike">
                          <a:solidFill>
                            <a:srgbClr val="000000"/>
                          </a:solidFill>
                          <a:latin typeface="Times New Roman" panose="02020603050405020304" pitchFamily="18" charset="0"/>
                        </a:rPr>
                        <a:t>1</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ar-EG" sz="1800" b="0" i="0" u="none" strike="noStrike">
                          <a:solidFill>
                            <a:srgbClr val="000000"/>
                          </a:solidFill>
                          <a:latin typeface="Times New Roman" panose="02020603050405020304" pitchFamily="18" charset="0"/>
                        </a:rPr>
                        <a:t>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ar-EG" sz="1800" b="0" i="0" u="none" strike="noStrike">
                          <a:solidFill>
                            <a:srgbClr val="000000"/>
                          </a:solidFill>
                          <a:latin typeface="Times New Roman" panose="02020603050405020304" pitchFamily="18" charset="0"/>
                        </a:rPr>
                        <a:t>2</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ar-EG" sz="1800" b="0" i="0" u="none" strike="noStrike">
                          <a:solidFill>
                            <a:srgbClr val="000000"/>
                          </a:solidFill>
                          <a:latin typeface="Times New Roman" panose="02020603050405020304" pitchFamily="18" charset="0"/>
                        </a:rPr>
                        <a:t>-1</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346409">
                <a:tc>
                  <a:txBody>
                    <a:bodyPr/>
                    <a:lstStyle/>
                    <a:p>
                      <a:pPr algn="r" fontAlgn="b"/>
                      <a:r>
                        <a:rPr lang="ar-EG" sz="1800" b="1" i="0" u="none" strike="noStrike">
                          <a:solidFill>
                            <a:srgbClr val="000000"/>
                          </a:solidFill>
                          <a:latin typeface="Calibri" panose="020F0502020204030204" pitchFamily="34" charset="0"/>
                        </a:rPr>
                        <a:t>يبقى كلاعب خط وسط في </a:t>
                      </a:r>
                      <a:r>
                        <a:rPr lang="ar-EG" sz="1800" b="1" i="0" u="none" strike="noStrike" baseline="0">
                          <a:solidFill>
                            <a:srgbClr val="000000"/>
                          </a:solidFill>
                          <a:latin typeface="Calibri" panose="020F0502020204030204" pitchFamily="34" charset="0"/>
                        </a:rPr>
                        <a:t>جميع المباريات</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ar-EG" sz="1800" b="0" i="0" u="none" strike="noStrike">
                          <a:solidFill>
                            <a:srgbClr val="000000"/>
                          </a:solidFill>
                          <a:latin typeface="Times New Roman" panose="02020603050405020304" pitchFamily="18" charset="0"/>
                        </a:rPr>
                        <a:t>0</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ar-EG" sz="1800" b="0" i="0" u="none" strike="noStrike">
                          <a:solidFill>
                            <a:srgbClr val="000000"/>
                          </a:solidFill>
                          <a:latin typeface="Times New Roman" panose="02020603050405020304" pitchFamily="18" charset="0"/>
                        </a:rPr>
                        <a:t>4</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ar-EG" sz="1800" b="0" i="0" u="none" strike="noStrike">
                          <a:solidFill>
                            <a:srgbClr val="000000"/>
                          </a:solidFill>
                          <a:latin typeface="Times New Roman" panose="02020603050405020304" pitchFamily="18" charset="0"/>
                        </a:rPr>
                        <a:t>1</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ar-EG" sz="1800" b="0" i="0" u="none" strike="noStrike">
                          <a:solidFill>
                            <a:srgbClr val="000000"/>
                          </a:solidFill>
                          <a:latin typeface="Times New Roman" panose="02020603050405020304" pitchFamily="18" charset="0"/>
                        </a:rPr>
                        <a:t>-2</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280670">
                <a:tc>
                  <a:txBody>
                    <a:bodyPr/>
                    <a:lstStyle/>
                    <a:p>
                      <a:pPr algn="r" fontAlgn="b"/>
                      <a:r>
                        <a:rPr lang="ar-EG" sz="1800" b="1" i="0" u="none" strike="noStrike">
                          <a:solidFill>
                            <a:srgbClr val="000000"/>
                          </a:solidFill>
                          <a:latin typeface="Calibri" panose="020F0502020204030204" pitchFamily="34" charset="0"/>
                        </a:rPr>
                        <a:t>الحصة</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ar-EG" sz="1800" b="0" i="0" u="none" strike="noStrike">
                          <a:solidFill>
                            <a:srgbClr val="000000"/>
                          </a:solidFill>
                          <a:latin typeface="Times New Roman" panose="02020603050405020304" pitchFamily="18" charset="0"/>
                        </a:rPr>
                        <a:t>5</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ar-EG" sz="1800" b="0" i="0" u="none" strike="noStrike">
                          <a:solidFill>
                            <a:srgbClr val="000000"/>
                          </a:solidFill>
                          <a:latin typeface="Times New Roman" panose="02020603050405020304" pitchFamily="18" charset="0"/>
                        </a:rPr>
                        <a:t>4</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ar-EG" sz="1800" b="0" i="0" u="none" strike="noStrike">
                          <a:solidFill>
                            <a:srgbClr val="000000"/>
                          </a:solidFill>
                          <a:latin typeface="Times New Roman" panose="02020603050405020304" pitchFamily="18" charset="0"/>
                        </a:rPr>
                        <a:t>4</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ar-EG" sz="1800" b="0" i="0" u="none" strike="noStrike">
                          <a:solidFill>
                            <a:srgbClr val="000000"/>
                          </a:solidFill>
                          <a:latin typeface="Times New Roman" panose="02020603050405020304" pitchFamily="18" charset="0"/>
                        </a:rPr>
                        <a:t>4</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
        <p:nvSpPr>
          <p:cNvPr id="7" name="Title 1"/>
          <p:cNvSpPr txBox="1">
            <a:spLocks/>
          </p:cNvSpPr>
          <p:nvPr/>
        </p:nvSpPr>
        <p:spPr>
          <a:xfrm>
            <a:off x="241913" y="4869160"/>
            <a:ext cx="8434543" cy="1224136"/>
          </a:xfrm>
          <a:prstGeom prst="rect">
            <a:avLst/>
          </a:prstGeom>
        </p:spPr>
        <p:txBody>
          <a:bodyPr vert="horz" lIns="91440" tIns="45720" rIns="91440" bIns="45720" rtlCol="0" anchor="ctr">
            <a:noAutofit/>
          </a:bodyPr>
          <a:lstStyle>
            <a:lvl1pPr algn="ctr" defTabSz="914400" rtl="1" eaLnBrk="1" latinLnBrk="0" hangingPunct="1">
              <a:spcBef>
                <a:spcPct val="0"/>
              </a:spcBef>
              <a:buNone/>
              <a:defRPr sz="4400" kern="1200">
                <a:solidFill>
                  <a:schemeClr val="tx1"/>
                </a:solidFill>
                <a:latin typeface="+mj-lt"/>
                <a:ea typeface="+mj-ea"/>
                <a:cs typeface="+mj-cs"/>
              </a:defRPr>
            </a:lvl1pPr>
          </a:lstStyle>
          <a:p>
            <a:pPr algn="r"/>
            <a:r>
              <a:rPr lang="ar-EG" sz="2000" b="1"/>
              <a:t>جيريمي مانويل وآنا سميث:</a:t>
            </a:r>
            <a:r>
              <a:rPr lang="en-US" sz="2000" b="1"/>
              <a:t> </a:t>
            </a:r>
            <a:r>
              <a:rPr lang="ar-EG" sz="2000" b="1"/>
              <a:t>يريدان أن يلعب ديفيد دائمًا كمهاجم لزيادة قيمته التسويقية.</a:t>
            </a:r>
          </a:p>
          <a:p>
            <a:pPr algn="l"/>
            <a:endParaRPr lang="en-US" sz="2000" b="1" dirty="0"/>
          </a:p>
          <a:p>
            <a:pPr algn="r"/>
            <a:r>
              <a:rPr lang="ar-EG" sz="2000" b="1"/>
              <a:t>ديفيد سوسا:</a:t>
            </a:r>
            <a:r>
              <a:rPr lang="en-US" sz="2000" b="1"/>
              <a:t> </a:t>
            </a:r>
            <a:r>
              <a:rPr lang="ar-EG" sz="2000" b="1"/>
              <a:t>يفضل بشدة الاستمرار في مركزه الحالي كلاعب خط وسط أو على الأقل التخصص في أحد المركزين.</a:t>
            </a:r>
            <a:r>
              <a:rPr lang="en-US" sz="2000" b="1"/>
              <a:t> </a:t>
            </a:r>
          </a:p>
          <a:p>
            <a:pPr algn="l"/>
            <a:endParaRPr lang="en-US" sz="2000" b="1" dirty="0"/>
          </a:p>
          <a:p>
            <a:pPr algn="r"/>
            <a:r>
              <a:rPr lang="ar-EG" sz="2000" b="1"/>
              <a:t>آدم نايت:</a:t>
            </a:r>
            <a:r>
              <a:rPr lang="en-US" sz="2000" b="1"/>
              <a:t> </a:t>
            </a:r>
            <a:r>
              <a:rPr lang="ar-EG" sz="2000" b="1"/>
              <a:t>يرغب في تجربة ديفيد كمهاجم بدوام جزئي ولكن ليس بدوام كامل.</a:t>
            </a:r>
          </a:p>
        </p:txBody>
      </p:sp>
      <p:sp>
        <p:nvSpPr>
          <p:cNvPr id="5" name="Title 1"/>
          <p:cNvSpPr txBox="1">
            <a:spLocks/>
          </p:cNvSpPr>
          <p:nvPr/>
        </p:nvSpPr>
        <p:spPr>
          <a:xfrm>
            <a:off x="313921" y="3501008"/>
            <a:ext cx="8290527" cy="1143000"/>
          </a:xfrm>
          <a:prstGeom prst="rect">
            <a:avLst/>
          </a:prstGeom>
        </p:spPr>
        <p:txBody>
          <a:bodyPr vert="horz" lIns="91440" tIns="45720" rIns="91440" bIns="45720" rtlCol="0" anchor="ctr">
            <a:noAutofit/>
          </a:bodyPr>
          <a:lstStyle>
            <a:lvl1pPr algn="ctr" defTabSz="914400" rtl="1" eaLnBrk="1" latinLnBrk="0" hangingPunct="1">
              <a:spcBef>
                <a:spcPct val="0"/>
              </a:spcBef>
              <a:buNone/>
              <a:defRPr sz="4400" kern="1200">
                <a:solidFill>
                  <a:schemeClr val="tx1"/>
                </a:solidFill>
                <a:latin typeface="+mj-lt"/>
                <a:ea typeface="+mj-ea"/>
                <a:cs typeface="+mj-cs"/>
              </a:defRPr>
            </a:lvl1pPr>
          </a:lstStyle>
          <a:p>
            <a:pPr algn="r"/>
            <a:r>
              <a:rPr lang="ar-EG" sz="1800" b="1" i="1"/>
              <a:t>الحصة*:</a:t>
            </a:r>
            <a:r>
              <a:rPr lang="en-US" sz="1800" b="1" i="1"/>
              <a:t> </a:t>
            </a:r>
            <a:r>
              <a:rPr lang="ar-EG" sz="1800" b="1" i="1"/>
              <a:t>أعلى – أدنى درجة يمكن تحقيقها</a:t>
            </a:r>
          </a:p>
        </p:txBody>
      </p:sp>
    </p:spTree>
    <p:extLst>
      <p:ext uri="{BB962C8B-B14F-4D97-AF65-F5344CB8AC3E}">
        <p14:creationId xmlns:p14="http://schemas.microsoft.com/office/powerpoint/2010/main" val="11012215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onception personnalisé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TotalTime>
  <Words>4843</Words>
  <Application>Microsoft Office PowerPoint</Application>
  <PresentationFormat>On-screen Show (4:3)</PresentationFormat>
  <Paragraphs>580</Paragraphs>
  <Slides>30</Slides>
  <Notes>30</Notes>
  <HiddenSlides>1</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30</vt:i4>
      </vt:variant>
    </vt:vector>
  </HeadingPairs>
  <TitlesOfParts>
    <vt:vector size="39" baseType="lpstr">
      <vt:lpstr>Arial</vt:lpstr>
      <vt:lpstr>Calibri</vt:lpstr>
      <vt:lpstr>Cambria</vt:lpstr>
      <vt:lpstr>Roboto</vt:lpstr>
      <vt:lpstr>Roboto Slab</vt:lpstr>
      <vt:lpstr>Times New Roman</vt:lpstr>
      <vt:lpstr>Ubuntu</vt:lpstr>
      <vt:lpstr>Office Theme</vt:lpstr>
      <vt:lpstr>Conception personnalisée</vt:lpstr>
      <vt:lpstr>انتقالات كرة القدم</vt:lpstr>
      <vt:lpstr>PowerPoint Presentation</vt:lpstr>
      <vt:lpstr>PowerPoint Presentation</vt:lpstr>
      <vt:lpstr>PowerPoint Presentation</vt:lpstr>
      <vt:lpstr>PowerPoint Presentation</vt:lpstr>
      <vt:lpstr>ما المسائل الرئيسية  في المفاوضات؟</vt:lpstr>
      <vt:lpstr>ما المسائل الرئيسية  في المفاوضات؟</vt:lpstr>
      <vt:lpstr>مكاسب النقاط: الراتب الأسبوعي</vt:lpstr>
      <vt:lpstr>مكاسب النقاط: مركز اللعب</vt:lpstr>
      <vt:lpstr>مكاسب النقاط: الاستثمار في لاعبين جدد</vt:lpstr>
      <vt:lpstr>مكاسب النقاط: مارينا والحصول على وظيفة في لندن</vt:lpstr>
      <vt:lpstr>مكاسب النقاط: هل ستتم إقالة جيريمي؟  </vt:lpstr>
      <vt:lpstr>مكاسب النقاط:  ماذا لو انتقل ديفيد إلى نادي جارسيا إف سي؟ </vt:lpstr>
      <vt:lpstr>مكاسب النقاط:  ماذا لو انتقل ديفيد إلى نادي جارسيا إف سي؟ </vt:lpstr>
      <vt:lpstr>الصفقة التي تحقق أقصى قيمة إجمالية</vt:lpstr>
      <vt:lpstr>نتائجك: انتقالات كرة القدم</vt:lpstr>
      <vt:lpstr>PowerPoint Presentation</vt:lpstr>
      <vt:lpstr>تنسيق الفريق</vt:lpstr>
      <vt:lpstr>PowerPoint Presentation</vt:lpstr>
      <vt:lpstr>مشاكل الوكيل والمدير</vt:lpstr>
      <vt:lpstr>مشكلة وكالة ديفيد مع جيريمي؟</vt:lpstr>
      <vt:lpstr>مشكلة وكالة ديفيد مع جيريمي؟</vt:lpstr>
      <vt:lpstr>مشكلة وكالة الرئيسة التنفيذية لنادي جرين بارك مع  المدرب نايت؟</vt:lpstr>
      <vt:lpstr>مشكلة وكالة الرئيسة التنفيذية لنادي جرين بارك مع  المدرب نايت؟</vt:lpstr>
      <vt:lpstr>المزيد من الأمثلة على  المشاكل بين الوكيل والرئيس؟</vt:lpstr>
      <vt:lpstr>المزيد من الأمثلة على  المشاكل بين الوكيل والرئيس؟</vt:lpstr>
      <vt:lpstr> كيفية معالجة مشاكل الوكالة؟ </vt:lpstr>
      <vt:lpstr> كيفية معالجة مشاكل الوكالة؟ </vt:lpstr>
      <vt:lpstr>قيمة الثقة</vt:lpstr>
      <vt:lpstr>الدروس المستفادة</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Joint Bid Debrief</dc:title>
  <dc:creator>faidah.rahmad@insead.edu</dc:creator>
  <cp:lastModifiedBy>SHIKHOVA Larisa</cp:lastModifiedBy>
  <cp:revision>206</cp:revision>
  <dcterms:created xsi:type="dcterms:W3CDTF">2016-05-20T07:19:31Z</dcterms:created>
  <dcterms:modified xsi:type="dcterms:W3CDTF">2024-11-22T17:46:52Z</dcterms:modified>
</cp:coreProperties>
</file>