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386" r:id="rId3"/>
    <p:sldId id="330" r:id="rId4"/>
    <p:sldId id="456" r:id="rId5"/>
    <p:sldId id="431" r:id="rId6"/>
    <p:sldId id="399" r:id="rId7"/>
    <p:sldId id="405" r:id="rId8"/>
    <p:sldId id="387" r:id="rId9"/>
    <p:sldId id="401" r:id="rId10"/>
    <p:sldId id="398" r:id="rId11"/>
    <p:sldId id="397" r:id="rId12"/>
    <p:sldId id="394" r:id="rId13"/>
    <p:sldId id="419" r:id="rId14"/>
    <p:sldId id="420" r:id="rId15"/>
    <p:sldId id="391" r:id="rId16"/>
    <p:sldId id="421" r:id="rId17"/>
    <p:sldId id="422" r:id="rId18"/>
    <p:sldId id="416" r:id="rId19"/>
    <p:sldId id="417" r:id="rId20"/>
    <p:sldId id="407" r:id="rId21"/>
    <p:sldId id="428" r:id="rId22"/>
    <p:sldId id="408" r:id="rId23"/>
    <p:sldId id="409" r:id="rId24"/>
    <p:sldId id="410" r:id="rId25"/>
    <p:sldId id="427" r:id="rId26"/>
    <p:sldId id="453" r:id="rId27"/>
    <p:sldId id="432" r:id="rId28"/>
    <p:sldId id="433" r:id="rId29"/>
    <p:sldId id="478" r:id="rId30"/>
    <p:sldId id="429" r:id="rId31"/>
    <p:sldId id="452" r:id="rId32"/>
    <p:sldId id="470" r:id="rId33"/>
    <p:sldId id="454" r:id="rId34"/>
    <p:sldId id="424" r:id="rId35"/>
    <p:sldId id="413" r:id="rId36"/>
    <p:sldId id="477" r:id="rId37"/>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552A2F-4C4D-4025-9422-7E93B00EE3C4}" v="2" dt="2024-06-10T08:14:37.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1" autoAdjust="0"/>
    <p:restoredTop sz="84908" autoAdjust="0"/>
  </p:normalViewPr>
  <p:slideViewPr>
    <p:cSldViewPr>
      <p:cViewPr varScale="1">
        <p:scale>
          <a:sx n="66" d="100"/>
          <a:sy n="66" d="100"/>
        </p:scale>
        <p:origin x="177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38552A2F-4C4D-4025-9422-7E93B00EE3C4}"/>
    <pc:docChg chg="addSld delSld modSld sldOrd">
      <pc:chgData name="LESCALLIER TRAQUET Emilie" userId="ab01feba-5c92-4a33-8ccf-08c553084b8f" providerId="ADAL" clId="{38552A2F-4C4D-4025-9422-7E93B00EE3C4}" dt="2024-06-10T08:21:53.451" v="62" actId="20577"/>
      <pc:docMkLst>
        <pc:docMk/>
      </pc:docMkLst>
      <pc:sldChg chg="modSp add mod">
        <pc:chgData name="LESCALLIER TRAQUET Emilie" userId="ab01feba-5c92-4a33-8ccf-08c553084b8f" providerId="ADAL" clId="{38552A2F-4C4D-4025-9422-7E93B00EE3C4}" dt="2024-06-10T08:21:53.451" v="62" actId="20577"/>
        <pc:sldMkLst>
          <pc:docMk/>
          <pc:sldMk cId="1409809371" sldId="386"/>
        </pc:sldMkLst>
        <pc:spChg chg="mod">
          <ac:chgData name="LESCALLIER TRAQUET Emilie" userId="ab01feba-5c92-4a33-8ccf-08c553084b8f" providerId="ADAL" clId="{38552A2F-4C4D-4025-9422-7E93B00EE3C4}" dt="2024-06-10T08:14:51.261" v="52" actId="20577"/>
          <ac:spMkLst>
            <pc:docMk/>
            <pc:sldMk cId="1409809371" sldId="386"/>
            <ac:spMk id="5" creationId="{95B59985-71BB-39B0-A25D-A79F4455D554}"/>
          </ac:spMkLst>
        </pc:spChg>
        <pc:spChg chg="mod">
          <ac:chgData name="LESCALLIER TRAQUET Emilie" userId="ab01feba-5c92-4a33-8ccf-08c553084b8f" providerId="ADAL" clId="{38552A2F-4C4D-4025-9422-7E93B00EE3C4}" dt="2024-06-10T08:21:53.451" v="62" actId="20577"/>
          <ac:spMkLst>
            <pc:docMk/>
            <pc:sldMk cId="1409809371" sldId="386"/>
            <ac:spMk id="7" creationId="{A8F4ADC1-E06A-AFED-D132-7A0D134CB25A}"/>
          </ac:spMkLst>
        </pc:spChg>
      </pc:sldChg>
      <pc:sldChg chg="new del ord">
        <pc:chgData name="LESCALLIER TRAQUET Emilie" userId="ab01feba-5c92-4a33-8ccf-08c553084b8f" providerId="ADAL" clId="{38552A2F-4C4D-4025-9422-7E93B00EE3C4}" dt="2024-06-10T08:13:37.241" v="4" actId="47"/>
        <pc:sldMkLst>
          <pc:docMk/>
          <pc:sldMk cId="3647007929" sldId="47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E:\M5.Communication\M5_Results_Template_Castaways_Oct_19_201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Georgia" panose="02040502050405020303" pitchFamily="18" charset="0"/>
                <a:ea typeface="+mn-ea"/>
                <a:cs typeface="+mn-cs"/>
              </a:defRPr>
            </a:pPr>
            <a:r>
              <a:rPr lang="ar-EG" sz="2000" b="1">
                <a:latin typeface="Georgia" panose="02040502050405020303" pitchFamily="18" charset="0"/>
              </a:rPr>
              <a:t>الناجون</a:t>
            </a:r>
          </a:p>
        </c:rich>
      </c:tx>
      <c:layout>
        <c:manualLayout>
          <c:xMode val="edge"/>
          <c:yMode val="edge"/>
          <c:x val="0.38970424212236321"/>
          <c:y val="2.5992441293378684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Georgia" panose="02040502050405020303" pitchFamily="18" charset="0"/>
              <a:ea typeface="+mn-ea"/>
              <a:cs typeface="+mn-cs"/>
            </a:defRPr>
          </a:pPr>
          <a:endParaRPr lang="fr-FR"/>
        </a:p>
      </c:txPr>
    </c:title>
    <c:autoTitleDeleted val="0"/>
    <c:plotArea>
      <c:layout>
        <c:manualLayout>
          <c:layoutTarget val="inner"/>
          <c:xMode val="edge"/>
          <c:yMode val="edge"/>
          <c:x val="3.4052270279654094E-2"/>
          <c:y val="0.13613806022633415"/>
          <c:w val="0.96463056454761331"/>
          <c:h val="0.8056792906432293"/>
        </c:manualLayout>
      </c:layout>
      <c:barChart>
        <c:barDir val="col"/>
        <c:grouping val="stacked"/>
        <c:varyColors val="0"/>
        <c:ser>
          <c:idx val="0"/>
          <c:order val="0"/>
          <c:tx>
            <c:strRef>
              <c:f>Graph!$C$4</c:f>
              <c:strCache>
                <c:ptCount val="1"/>
                <c:pt idx="0">
                  <c:v>ساكن الجزيرة</c:v>
                </c:pt>
              </c:strCache>
            </c:strRef>
          </c:tx>
          <c:spPr>
            <a:solidFill>
              <a:schemeClr val="accent3">
                <a:lumMod val="75000"/>
              </a:schemeClr>
            </a:solidFill>
            <a:ln>
              <a:noFill/>
            </a:ln>
            <a:effectLst/>
          </c:spPr>
          <c:invertIfNegative val="0"/>
          <c:val>
            <c:numRef>
              <c:f>Graph!$C$5:$C$16</c:f>
              <c:numCache>
                <c:formatCode>General</c:formatCode>
                <c:ptCount val="12"/>
                <c:pt idx="0">
                  <c:v>1510</c:v>
                </c:pt>
                <c:pt idx="1">
                  <c:v>1490</c:v>
                </c:pt>
                <c:pt idx="2">
                  <c:v>1520</c:v>
                </c:pt>
                <c:pt idx="3">
                  <c:v>1420</c:v>
                </c:pt>
                <c:pt idx="4">
                  <c:v>1395</c:v>
                </c:pt>
                <c:pt idx="5">
                  <c:v>1280</c:v>
                </c:pt>
                <c:pt idx="6">
                  <c:v>1880</c:v>
                </c:pt>
                <c:pt idx="7">
                  <c:v>2017</c:v>
                </c:pt>
                <c:pt idx="8">
                  <c:v>1925</c:v>
                </c:pt>
                <c:pt idx="9">
                  <c:v>1420</c:v>
                </c:pt>
                <c:pt idx="10">
                  <c:v>1500</c:v>
                </c:pt>
                <c:pt idx="11">
                  <c:v>1780</c:v>
                </c:pt>
              </c:numCache>
            </c:numRef>
          </c:val>
          <c:extLst>
            <c:ext xmlns:c16="http://schemas.microsoft.com/office/drawing/2014/chart" uri="{C3380CC4-5D6E-409C-BE32-E72D297353CC}">
              <c16:uniqueId val="{00000000-08F9-4A2A-A0FC-5A974FBF59A7}"/>
            </c:ext>
          </c:extLst>
        </c:ser>
        <c:ser>
          <c:idx val="1"/>
          <c:order val="1"/>
          <c:tx>
            <c:strRef>
              <c:f>Graph!$D$4</c:f>
              <c:strCache>
                <c:ptCount val="1"/>
                <c:pt idx="0">
                  <c:v>الطالب</c:v>
                </c:pt>
              </c:strCache>
            </c:strRef>
          </c:tx>
          <c:spPr>
            <a:solidFill>
              <a:schemeClr val="accent4">
                <a:lumMod val="60000"/>
                <a:lumOff val="40000"/>
              </a:schemeClr>
            </a:solidFill>
            <a:ln>
              <a:noFill/>
            </a:ln>
            <a:effectLst/>
          </c:spPr>
          <c:invertIfNegative val="0"/>
          <c:val>
            <c:numRef>
              <c:f>Graph!$D$5:$D$16</c:f>
              <c:numCache>
                <c:formatCode>General</c:formatCode>
                <c:ptCount val="12"/>
                <c:pt idx="0">
                  <c:v>3025</c:v>
                </c:pt>
                <c:pt idx="1">
                  <c:v>2650</c:v>
                </c:pt>
                <c:pt idx="2">
                  <c:v>2780</c:v>
                </c:pt>
                <c:pt idx="3">
                  <c:v>3475</c:v>
                </c:pt>
                <c:pt idx="4">
                  <c:v>3185</c:v>
                </c:pt>
                <c:pt idx="5">
                  <c:v>2950</c:v>
                </c:pt>
                <c:pt idx="6">
                  <c:v>3050</c:v>
                </c:pt>
                <c:pt idx="7">
                  <c:v>2820</c:v>
                </c:pt>
                <c:pt idx="8">
                  <c:v>2135</c:v>
                </c:pt>
                <c:pt idx="9">
                  <c:v>3050</c:v>
                </c:pt>
                <c:pt idx="10">
                  <c:v>3000</c:v>
                </c:pt>
                <c:pt idx="11">
                  <c:v>2165</c:v>
                </c:pt>
              </c:numCache>
            </c:numRef>
          </c:val>
          <c:extLst>
            <c:ext xmlns:c16="http://schemas.microsoft.com/office/drawing/2014/chart" uri="{C3380CC4-5D6E-409C-BE32-E72D297353CC}">
              <c16:uniqueId val="{00000001-08F9-4A2A-A0FC-5A974FBF59A7}"/>
            </c:ext>
          </c:extLst>
        </c:ser>
        <c:dLbls>
          <c:showLegendKey val="0"/>
          <c:showVal val="0"/>
          <c:showCatName val="0"/>
          <c:showSerName val="0"/>
          <c:showPercent val="0"/>
          <c:showBubbleSize val="0"/>
        </c:dLbls>
        <c:gapWidth val="150"/>
        <c:overlap val="100"/>
        <c:axId val="1223674128"/>
        <c:axId val="1223669136"/>
      </c:barChart>
      <c:catAx>
        <c:axId val="1223674128"/>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23669136"/>
        <c:crosses val="autoZero"/>
        <c:auto val="1"/>
        <c:lblAlgn val="ctr"/>
        <c:lblOffset val="100"/>
        <c:noMultiLvlLbl val="0"/>
      </c:catAx>
      <c:valAx>
        <c:axId val="1223669136"/>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23674128"/>
        <c:crosses val="autoZero"/>
        <c:crossBetween val="between"/>
      </c:valAx>
      <c:spPr>
        <a:noFill/>
        <a:ln>
          <a:noFill/>
        </a:ln>
        <a:effectLst/>
      </c:spPr>
    </c:plotArea>
    <c:legend>
      <c:legendPos val="b"/>
      <c:layout>
        <c:manualLayout>
          <c:xMode val="edge"/>
          <c:yMode val="edge"/>
          <c:x val="0.83490776966622759"/>
          <c:y val="3.2227152242838446E-2"/>
          <c:w val="0.15453973114097483"/>
          <c:h val="5.0256733847763829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Georgia" panose="02040502050405020303" pitchFamily="18" charset="0"/>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r">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57130-C7C3-4DF8-96A6-84DE5EDEEEE5}" type="datetimeFigureOut">
              <a:rPr lang="en-GB" smtClean="0"/>
              <a:t>22/11/2024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r">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D1EF9-5CC1-4238-AAAD-E9DC1B1191CD}" type="slidenum">
              <a:rPr lang="en-GB" smtClean="0"/>
              <a:t>‹#›</a:t>
            </a:fld>
            <a:endParaRPr lang="en-GB" dirty="0"/>
          </a:p>
        </p:txBody>
      </p:sp>
    </p:spTree>
    <p:extLst>
      <p:ext uri="{BB962C8B-B14F-4D97-AF65-F5344CB8AC3E}">
        <p14:creationId xmlns:p14="http://schemas.microsoft.com/office/powerpoint/2010/main" val="41304397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dirty="0"/>
              <a:t>الثاني هو شبه اللفظي - نبرة الصوت ومستواه</a:t>
            </a:r>
          </a:p>
          <a:p>
            <a:endParaRPr lang="en-US" dirty="0"/>
          </a:p>
          <a:p>
            <a:r>
              <a:rPr lang="ar-EG" dirty="0"/>
              <a:t>مصدر الصور</a:t>
            </a:r>
          </a:p>
          <a:p>
            <a:r>
              <a:rPr lang="en-US" dirty="0"/>
              <a:t>https://pixabay.com/en/logos-brain-smart-thinkt-profile-990390/</a:t>
            </a:r>
          </a:p>
          <a:p>
            <a:r>
              <a:rPr lang="en-US" dirty="0"/>
              <a:t>https://pixabay.com/en/singer-singing-audio-sound-wave-29259/</a:t>
            </a:r>
          </a:p>
          <a:p>
            <a:r>
              <a:rPr lang="en-US" dirty="0"/>
              <a:t>https://pixabay.com/en/guy-fashion-eyeglasses-crossed-arms-699195/</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10</a:t>
            </a:fld>
            <a:endParaRPr lang="en-GB"/>
          </a:p>
        </p:txBody>
      </p:sp>
    </p:spTree>
    <p:extLst>
      <p:ext uri="{BB962C8B-B14F-4D97-AF65-F5344CB8AC3E}">
        <p14:creationId xmlns:p14="http://schemas.microsoft.com/office/powerpoint/2010/main" val="368029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الثالث هو </a:t>
            </a:r>
            <a:r>
              <a:rPr lang="ar-EG" sz="1200" i="0" dirty="0"/>
              <a:t>غير اللفظي: تعبيرات الوجه ووضعية </a:t>
            </a:r>
            <a:r>
              <a:rPr lang="ar-EG" sz="1200" i="0" dirty="0" err="1"/>
              <a:t>الجسم.</a:t>
            </a:r>
            <a:r>
              <a:rPr lang="ar-EG" sz="1200" b="0" i="0" dirty="0" err="1"/>
              <a:t>برأيك</a:t>
            </a:r>
            <a:r>
              <a:rPr lang="ar-EG" sz="1200" b="0" i="0" dirty="0"/>
              <a:t> كيف يتم توصيل المعنى في أغلب الأحيان؟ </a:t>
            </a:r>
            <a:r>
              <a:rPr lang="ar-EG" sz="1200" i="0" baseline="0" dirty="0"/>
              <a:t>[يجيب الطلاب].</a:t>
            </a:r>
          </a:p>
          <a:p>
            <a:endParaRPr lang="en-US" i="0" dirty="0"/>
          </a:p>
          <a:p>
            <a:r>
              <a:rPr lang="ar-EG" i="0" dirty="0"/>
              <a:t>مصدر الصور</a:t>
            </a:r>
          </a:p>
          <a:p>
            <a:r>
              <a:rPr lang="en-US" i="0" dirty="0"/>
              <a:t>https://pixabay.com/en/logos-brain-smart-thinkt-profile-990390/</a:t>
            </a:r>
          </a:p>
          <a:p>
            <a:r>
              <a:rPr lang="en-US" i="0" dirty="0"/>
              <a:t>https://pixabay.com/en/singer-singing-audio-sound-wave-29259/</a:t>
            </a:r>
          </a:p>
          <a:p>
            <a:r>
              <a:rPr lang="en-US" i="0" dirty="0"/>
              <a:t>https://pixabay.com/en/guy-fashion-eyeglasses-crossed-arms-699195/</a:t>
            </a:r>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11</a:t>
            </a:fld>
            <a:endParaRPr lang="en-GB"/>
          </a:p>
        </p:txBody>
      </p:sp>
    </p:spTree>
    <p:extLst>
      <p:ext uri="{BB962C8B-B14F-4D97-AF65-F5344CB8AC3E}">
        <p14:creationId xmlns:p14="http://schemas.microsoft.com/office/powerpoint/2010/main" val="357395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ar-EG" sz="1200" dirty="0"/>
              <a:t>عندما تكون الإشارات غير متوافقة، فإن 93% </a:t>
            </a:r>
            <a:r>
              <a:rPr lang="ar-EG" sz="1200" baseline="0" dirty="0"/>
              <a:t>من المعنى الخاص بتواصلنا لا يكون في الكلمات.</a:t>
            </a:r>
            <a:r>
              <a:rPr lang="en-US" sz="1200" baseline="0" dirty="0"/>
              <a:t> </a:t>
            </a:r>
            <a:r>
              <a:rPr lang="ar-EG" sz="1200" dirty="0"/>
              <a:t>55% من المعنى يتم توصيله بطريقة غير لفظية، باستخدام </a:t>
            </a:r>
            <a:r>
              <a:rPr lang="ar-EG" sz="1200" baseline="0" dirty="0"/>
              <a:t>الوجه </a:t>
            </a:r>
            <a:r>
              <a:rPr lang="ar-EG" sz="1200" dirty="0"/>
              <a:t>والجسم.</a:t>
            </a:r>
            <a:r>
              <a:rPr lang="en-US" sz="1200" baseline="0" dirty="0"/>
              <a:t> </a:t>
            </a:r>
            <a:r>
              <a:rPr lang="ar-EG" sz="1200" dirty="0"/>
              <a:t>والأمر </a:t>
            </a:r>
            <a:r>
              <a:rPr lang="ar-EG" sz="1200" baseline="0" dirty="0"/>
              <a:t>الأكثر أهمية بعد ذلك هو التواصل </a:t>
            </a:r>
            <a:r>
              <a:rPr lang="ar-EG" sz="1200" dirty="0"/>
              <a:t>شبه اللفظي، حيث يتم نقل 38% من المعنى </a:t>
            </a:r>
            <a:r>
              <a:rPr lang="ar-EG" sz="1200" baseline="0" dirty="0"/>
              <a:t>من خلال </a:t>
            </a:r>
            <a:r>
              <a:rPr lang="ar-EG" sz="1200" dirty="0"/>
              <a:t>نبرة الصوت.</a:t>
            </a:r>
            <a:r>
              <a:rPr lang="en-US" sz="1200" baseline="0" dirty="0"/>
              <a:t> </a:t>
            </a:r>
            <a:r>
              <a:rPr lang="ar-EG" sz="1200" baseline="0" dirty="0"/>
              <a:t>مرة أخرى في ظل ظروف عدم توافق الإشارات، </a:t>
            </a:r>
            <a:r>
              <a:rPr lang="ar-EG" sz="1200" dirty="0">
                <a:cs typeface="Times New Roman" pitchFamily="18" charset="0"/>
              </a:rPr>
              <a:t>يتم توصيل 7% فقط من المعنى من خلال الكلمات.</a:t>
            </a:r>
            <a:r>
              <a:rPr lang="en-US" sz="1200" dirty="0">
                <a:cs typeface="Times New Roman" pitchFamily="18" charset="0"/>
              </a:rPr>
              <a:t> </a:t>
            </a:r>
          </a:p>
          <a:p>
            <a:endParaRPr lang="en-US" altLang="en-US" dirty="0"/>
          </a:p>
          <a:p>
            <a:r>
              <a:rPr lang="ar-EG" dirty="0"/>
              <a:t>مصدر الصورة:</a:t>
            </a:r>
          </a:p>
          <a:p>
            <a:r>
              <a:rPr lang="en-US" dirty="0"/>
              <a:t>https://pixabay.com/en/internet-usage-rights-e-mail-at-1013673/</a:t>
            </a:r>
          </a:p>
          <a:p>
            <a:endParaRPr lang="en-US" altLang="en-US" dirty="0"/>
          </a:p>
          <a:p>
            <a:r>
              <a:rPr lang="ar-EG" dirty="0"/>
              <a:t>المراجع</a:t>
            </a:r>
          </a:p>
          <a:p>
            <a:endParaRPr lang="en-US" altLang="en-US" dirty="0"/>
          </a:p>
          <a:p>
            <a:r>
              <a:rPr lang="en-US" sz="1200" b="0" dirty="0">
                <a:cs typeface="Times New Roman" pitchFamily="18" charset="0"/>
              </a:rPr>
              <a:t>Mehrabian, A. (1971). Nonverbal betrayal of feeling. Journal of Experimental Research in Personality, 5,64-73.</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D03697-D391-46FD-9BC5-2CA2209C514F}" type="slidenum">
              <a:rPr lang="en-GB" altLang="en-US" smtClean="0"/>
              <a:pPr/>
              <a:t>12</a:t>
            </a:fld>
            <a:endParaRPr lang="en-GB" altLang="en-US"/>
          </a:p>
        </p:txBody>
      </p:sp>
    </p:spTree>
    <p:extLst>
      <p:ext uri="{BB962C8B-B14F-4D97-AF65-F5344CB8AC3E}">
        <p14:creationId xmlns:p14="http://schemas.microsoft.com/office/powerpoint/2010/main" val="363699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t>من منكم أرسل بريدًا إلكترونيًا للعمل تم تفسيره بشكل خاطئ تمامًا؟</a:t>
            </a:r>
            <a:r>
              <a:rPr lang="en-US" sz="1200" i="0" dirty="0"/>
              <a:t> </a:t>
            </a:r>
            <a:r>
              <a:rPr lang="ar-EG" sz="1200" i="0" dirty="0"/>
              <a:t>[يرفع الطلاب أيديهم </a:t>
            </a:r>
            <a:r>
              <a:rPr lang="ar-EG" sz="1200" i="0" baseline="0" dirty="0"/>
              <a:t>ويشاركون تجاربهم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r>
              <a:rPr lang="ar-EG" i="0" dirty="0"/>
              <a:t>مصدر الصورة:</a:t>
            </a:r>
          </a:p>
          <a:p>
            <a:r>
              <a:rPr lang="en-US" i="0" dirty="0"/>
              <a:t>https://pixabay.com/en/internet-usage-rights-e-mail-at-1013673/</a:t>
            </a:r>
          </a:p>
          <a:p>
            <a:endParaRPr lang="en-US" altLang="en-US" i="0"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D03697-D391-46FD-9BC5-2CA2209C514F}" type="slidenum">
              <a:rPr lang="en-GB" altLang="en-US" smtClean="0"/>
              <a:pPr/>
              <a:t>13</a:t>
            </a:fld>
            <a:endParaRPr lang="en-GB" altLang="en-US"/>
          </a:p>
        </p:txBody>
      </p:sp>
    </p:spTree>
    <p:extLst>
      <p:ext uri="{BB962C8B-B14F-4D97-AF65-F5344CB8AC3E}">
        <p14:creationId xmlns:p14="http://schemas.microsoft.com/office/powerpoint/2010/main" val="1653829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ar-EG" sz="1200" dirty="0">
                <a:solidFill>
                  <a:schemeClr val="tx1"/>
                </a:solidFill>
                <a:latin typeface="+mn-lt"/>
                <a:ea typeface="+mn-ea"/>
                <a:cs typeface="Times New Roman" pitchFamily="18" charset="0"/>
              </a:rPr>
              <a:t>يبالغ الناس بشكل كبير في تقدير مدى النبرة المقصودة في رسائل البريد الإلكتروني الخاصة بهم.</a:t>
            </a:r>
            <a:r>
              <a:rPr lang="en-US" sz="1100" baseline="0" dirty="0">
                <a:solidFill>
                  <a:schemeClr val="tx1"/>
                </a:solidFill>
                <a:latin typeface="+mn-lt"/>
                <a:ea typeface="+mn-ea"/>
                <a:cs typeface="Times New Roman" pitchFamily="18" charset="0"/>
              </a:rPr>
              <a:t> </a:t>
            </a:r>
            <a:r>
              <a:rPr lang="ar-EG" sz="1200" dirty="0">
                <a:solidFill>
                  <a:schemeClr val="tx1"/>
                </a:solidFill>
                <a:latin typeface="+mn-lt"/>
                <a:ea typeface="+mn-ea"/>
                <a:cs typeface="Times New Roman" pitchFamily="18" charset="0"/>
              </a:rPr>
              <a:t>لعنة المعرفة أقوى</a:t>
            </a:r>
            <a:r>
              <a:rPr lang="en-US" sz="1200" baseline="0" dirty="0">
                <a:solidFill>
                  <a:schemeClr val="tx1"/>
                </a:solidFill>
                <a:latin typeface="+mn-lt"/>
                <a:ea typeface="+mn-ea"/>
                <a:cs typeface="Times New Roman" pitchFamily="18" charset="0"/>
              </a:rPr>
              <a:t> </a:t>
            </a:r>
            <a:r>
              <a:rPr lang="ar-EG" sz="1200" dirty="0">
                <a:solidFill>
                  <a:schemeClr val="tx1"/>
                </a:solidFill>
                <a:latin typeface="+mn-lt"/>
                <a:ea typeface="+mn-ea"/>
                <a:cs typeface="Times New Roman" pitchFamily="18" charset="0"/>
              </a:rPr>
              <a:t>عبر البريد الإلكتروني. </a:t>
            </a:r>
          </a:p>
          <a:p>
            <a:endParaRPr lang="en-US" altLang="en-US" dirty="0"/>
          </a:p>
          <a:p>
            <a:r>
              <a:rPr lang="ar-EG" dirty="0"/>
              <a:t>مصدر الصورة:</a:t>
            </a:r>
          </a:p>
          <a:p>
            <a:r>
              <a:rPr lang="en-US" dirty="0"/>
              <a:t>https://pixabay.com/en/internet-usage-rights-e-mail-at-1013673/</a:t>
            </a:r>
          </a:p>
          <a:p>
            <a:endParaRPr lang="en-US" altLang="en-US" dirty="0"/>
          </a:p>
          <a:p>
            <a:r>
              <a:rPr lang="ar-EG" dirty="0"/>
              <a:t>المراجع</a:t>
            </a:r>
          </a:p>
          <a:p>
            <a:endParaRPr lang="en-US" altLang="en-US" dirty="0"/>
          </a:p>
          <a:p>
            <a:r>
              <a:rPr lang="en-US" dirty="0"/>
              <a:t>Egocentrism over e-mail: Can we communicate as well as we think? </a:t>
            </a:r>
          </a:p>
          <a:p>
            <a:r>
              <a:rPr lang="en-US" dirty="0"/>
              <a:t>Kruger, Justin; Epley, Nicholas; Parker, Jason; Ng, Zhi-Wen </a:t>
            </a:r>
          </a:p>
          <a:p>
            <a:r>
              <a:rPr lang="en-US" dirty="0"/>
              <a:t>Journal of Personality and Social Psychology, Vol 89(6), Dec 2005, 925-936. </a:t>
            </a:r>
          </a:p>
          <a:p>
            <a:r>
              <a:rPr lang="en-US" sz="1200" b="0" dirty="0">
                <a:solidFill>
                  <a:schemeClr val="tx1"/>
                </a:solidFill>
                <a:latin typeface="+mn-lt"/>
                <a:ea typeface="+mn-ea"/>
                <a:cs typeface="+mn-cs"/>
              </a:rPr>
              <a:t>http://psycnet.apa.org/journals/psp/89/6/925/</a:t>
            </a:r>
          </a:p>
          <a:p>
            <a:endParaRPr lang="en-US" sz="1200" b="0" kern="1200" dirty="0">
              <a:solidFill>
                <a:schemeClr val="tx1"/>
              </a:solidFill>
              <a:effectLst/>
              <a:latin typeface="+mn-lt"/>
              <a:ea typeface="+mn-ea"/>
              <a:cs typeface="+mn-cs"/>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D03697-D391-46FD-9BC5-2CA2209C514F}" type="slidenum">
              <a:rPr lang="en-GB" altLang="en-US" smtClean="0"/>
              <a:pPr/>
              <a:t>14</a:t>
            </a:fld>
            <a:endParaRPr lang="en-GB" altLang="en-US"/>
          </a:p>
        </p:txBody>
      </p:sp>
    </p:spTree>
    <p:extLst>
      <p:ext uri="{BB962C8B-B14F-4D97-AF65-F5344CB8AC3E}">
        <p14:creationId xmlns:p14="http://schemas.microsoft.com/office/powerpoint/2010/main" val="307687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i="0" dirty="0"/>
              <a:t>في ضوء </a:t>
            </a:r>
            <a:r>
              <a:rPr lang="ar-EG" sz="1200" b="0" i="0" baseline="0" dirty="0"/>
              <a:t>كل ما سبق، </a:t>
            </a:r>
            <a:r>
              <a:rPr lang="ar-EG" sz="1200" b="0" i="0" dirty="0"/>
              <a:t>ما قناة الاتصال التي يجب عليك استخدامها للتفاوض؟</a:t>
            </a:r>
            <a:r>
              <a:rPr lang="en-US" sz="1200" i="0" dirty="0"/>
              <a:t> </a:t>
            </a:r>
            <a:r>
              <a:rPr lang="ar-EG" sz="1200" i="0" dirty="0"/>
              <a:t>[يجيب الطلاب</a:t>
            </a:r>
            <a:r>
              <a:rPr lang="ar-EG" sz="1200" i="0" baseline="0" dirty="0"/>
              <a:t>].</a:t>
            </a:r>
          </a:p>
          <a:p>
            <a:endParaRPr lang="en-US" sz="1200" b="1" i="0" dirty="0"/>
          </a:p>
          <a:p>
            <a:r>
              <a:rPr lang="ar-EG" i="0" dirty="0"/>
              <a:t>مصدر الصور:</a:t>
            </a:r>
          </a:p>
          <a:p>
            <a:pPr marL="0" marR="0" indent="0" algn="r" defTabSz="914400" rtl="1" eaLnBrk="1" fontAlgn="auto" latinLnBrk="0" hangingPunct="1">
              <a:lnSpc>
                <a:spcPct val="100000"/>
              </a:lnSpc>
              <a:spcBef>
                <a:spcPts val="0"/>
              </a:spcBef>
              <a:spcAft>
                <a:spcPts val="0"/>
              </a:spcAft>
              <a:buClrTx/>
              <a:buSzTx/>
              <a:buFontTx/>
              <a:buNone/>
              <a:tabLst/>
              <a:defRPr/>
            </a:pPr>
            <a:r>
              <a:rPr lang="en-US" i="0" dirty="0"/>
              <a:t>https://pixabay.com/en/internet-usage-rights-e-mail-at-1013673/</a:t>
            </a:r>
          </a:p>
          <a:p>
            <a:r>
              <a:rPr lang="en-US" i="0" dirty="0"/>
              <a:t>https://pixabay.com/en/phone-red-vintage-vectors-388838/</a:t>
            </a:r>
          </a:p>
          <a:p>
            <a:r>
              <a:rPr lang="en-US" i="0" dirty="0"/>
              <a:t>https://pixabay.com/en/icons-symbols-skype-button-turn-on-847262/</a:t>
            </a:r>
          </a:p>
          <a:p>
            <a:r>
              <a:rPr lang="en-US" i="0" dirty="0"/>
              <a:t>https://pixabay.com/en/man-avator-person-admin-161282/</a:t>
            </a:r>
          </a:p>
        </p:txBody>
      </p:sp>
      <p:sp>
        <p:nvSpPr>
          <p:cNvPr id="4" name="Slide Number Placeholder 3"/>
          <p:cNvSpPr>
            <a:spLocks noGrp="1"/>
          </p:cNvSpPr>
          <p:nvPr>
            <p:ph type="sldNum" sz="quarter" idx="10"/>
          </p:nvPr>
        </p:nvSpPr>
        <p:spPr/>
        <p:txBody>
          <a:bodyPr/>
          <a:lstStyle/>
          <a:p>
            <a:fld id="{7F3D1EF9-5CC1-4238-AAAD-E9DC1B1191CD}" type="slidenum">
              <a:rPr lang="en-GB" smtClean="0"/>
              <a:t>15</a:t>
            </a:fld>
            <a:endParaRPr lang="en-GB"/>
          </a:p>
        </p:txBody>
      </p:sp>
    </p:spTree>
    <p:extLst>
      <p:ext uri="{BB962C8B-B14F-4D97-AF65-F5344CB8AC3E}">
        <p14:creationId xmlns:p14="http://schemas.microsoft.com/office/powerpoint/2010/main" val="2161250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على الرغم من أن كل قناة من القنوات المختلفة لها نقاط قوة، فمن الأفضل عمومًا </a:t>
            </a:r>
            <a:r>
              <a:rPr lang="ar-EG" baseline="0" dirty="0"/>
              <a:t>تجنب </a:t>
            </a:r>
            <a:r>
              <a:rPr lang="ar-EG" sz="1200" dirty="0"/>
              <a:t>التفاوض باستخدام قنوات اتصال رديئة مثل البريد الإلكتروني.</a:t>
            </a:r>
            <a:r>
              <a:rPr lang="en-US" sz="1200" baseline="0" dirty="0"/>
              <a:t> </a:t>
            </a:r>
            <a:r>
              <a:rPr lang="ar-EG" sz="1200" baseline="0" dirty="0"/>
              <a:t>يؤدي التواصل عبر البريد الإلكتروني إلى </a:t>
            </a:r>
            <a:r>
              <a:rPr lang="ar-EG" sz="1200" dirty="0"/>
              <a:t>المزيد من التعاملات الفاشلة، وتقليل خلق القيمة، والمزيد من الصراعات. </a:t>
            </a:r>
          </a:p>
          <a:p>
            <a:endParaRPr lang="en-US" dirty="0"/>
          </a:p>
          <a:p>
            <a:r>
              <a:rPr lang="ar-EG" dirty="0"/>
              <a:t>المراجع</a:t>
            </a:r>
          </a:p>
          <a:p>
            <a:endParaRPr lang="en-US" dirty="0"/>
          </a:p>
          <a:p>
            <a:r>
              <a:rPr lang="en-US" dirty="0" err="1"/>
              <a:t>Swaab</a:t>
            </a:r>
            <a:r>
              <a:rPr lang="en-US" dirty="0"/>
              <a:t>, R.I., Galinsky, A.D., </a:t>
            </a:r>
            <a:r>
              <a:rPr lang="en-US" dirty="0" err="1"/>
              <a:t>Medvec</a:t>
            </a:r>
            <a:r>
              <a:rPr lang="en-US" dirty="0"/>
              <a:t>, V., &amp; </a:t>
            </a:r>
            <a:r>
              <a:rPr lang="en-US" dirty="0" err="1"/>
              <a:t>Diermeier</a:t>
            </a:r>
            <a:r>
              <a:rPr lang="en-US" dirty="0"/>
              <a:t>, D.A. (</a:t>
            </a:r>
            <a:r>
              <a:rPr lang="ar-EG" dirty="0"/>
              <a:t>2012).</a:t>
            </a:r>
            <a:r>
              <a:rPr lang="en-US" dirty="0"/>
              <a:t> The communication orientation model: Explaining the diverse effects of sight, sound, and synchronicity on negotiation and group decision-making outcomes. Personality and Social Psychology Review, 16, 25-53. </a:t>
            </a:r>
          </a:p>
        </p:txBody>
      </p:sp>
      <p:sp>
        <p:nvSpPr>
          <p:cNvPr id="4" name="Slide Number Placeholder 3"/>
          <p:cNvSpPr>
            <a:spLocks noGrp="1"/>
          </p:cNvSpPr>
          <p:nvPr>
            <p:ph type="sldNum" sz="quarter" idx="10"/>
          </p:nvPr>
        </p:nvSpPr>
        <p:spPr/>
        <p:txBody>
          <a:bodyPr/>
          <a:lstStyle/>
          <a:p>
            <a:fld id="{7F3D1EF9-5CC1-4238-AAAD-E9DC1B1191CD}" type="slidenum">
              <a:rPr lang="en-GB" smtClean="0"/>
              <a:t>16</a:t>
            </a:fld>
            <a:endParaRPr lang="en-GB"/>
          </a:p>
        </p:txBody>
      </p:sp>
    </p:spTree>
    <p:extLst>
      <p:ext uri="{BB962C8B-B14F-4D97-AF65-F5344CB8AC3E}">
        <p14:creationId xmlns:p14="http://schemas.microsoft.com/office/powerpoint/2010/main" val="2855852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0" i="0" dirty="0"/>
              <a:t>متى </a:t>
            </a:r>
            <a:r>
              <a:rPr lang="ar-EG" sz="1200" b="0" i="0" u="sng" dirty="0"/>
              <a:t>لا يجب عليك</a:t>
            </a:r>
            <a:r>
              <a:rPr lang="ar-EG" sz="1200" b="0" i="0" dirty="0"/>
              <a:t> التفاوض وجهًا لوجه؟</a:t>
            </a:r>
            <a:r>
              <a:rPr lang="en-US" sz="1200" b="0" i="0" dirty="0"/>
              <a:t> </a:t>
            </a:r>
            <a:r>
              <a:rPr lang="ar-EG" sz="1200" b="0" i="0" dirty="0"/>
              <a:t>[يجيب الطلاب</a:t>
            </a:r>
            <a:r>
              <a:rPr lang="ar-EG" sz="1200" b="0" i="0" baseline="0" dirty="0"/>
              <a:t>].</a:t>
            </a:r>
          </a:p>
          <a:p>
            <a:endParaRPr lang="en-US" sz="1200" b="0" i="0" baseline="0" dirty="0"/>
          </a:p>
          <a:p>
            <a:r>
              <a:rPr lang="ar-EG" sz="1200" b="0" i="0" baseline="0" dirty="0"/>
              <a:t>مصدر الصورة</a:t>
            </a:r>
          </a:p>
          <a:p>
            <a:pPr marL="0" marR="0" lvl="0" indent="0" algn="r" defTabSz="914400" rtl="1" eaLnBrk="1" fontAlgn="auto" latinLnBrk="0" hangingPunct="1">
              <a:lnSpc>
                <a:spcPct val="100000"/>
              </a:lnSpc>
              <a:spcBef>
                <a:spcPts val="0"/>
              </a:spcBef>
              <a:spcAft>
                <a:spcPts val="0"/>
              </a:spcAft>
              <a:buClrTx/>
              <a:buSzTx/>
              <a:buFontTx/>
              <a:buNone/>
              <a:tabLst/>
              <a:defRPr/>
            </a:pPr>
            <a:r>
              <a:rPr lang="en-US" i="0" dirty="0"/>
              <a:t>https://pixabay.com/en/pc-computer-hardware-calculator-1595125/</a:t>
            </a:r>
          </a:p>
          <a:p>
            <a:endParaRPr lang="en-US" b="0" i="0" dirty="0"/>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17</a:t>
            </a:fld>
            <a:endParaRPr lang="en-GB"/>
          </a:p>
        </p:txBody>
      </p:sp>
    </p:spTree>
    <p:extLst>
      <p:ext uri="{BB962C8B-B14F-4D97-AF65-F5344CB8AC3E}">
        <p14:creationId xmlns:p14="http://schemas.microsoft.com/office/powerpoint/2010/main" val="1048004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a:buNone/>
            </a:pPr>
            <a:r>
              <a:rPr lang="ar-EG" sz="1200" dirty="0"/>
              <a:t>… عندما تكرهون بعضكم البعض حقًا، وفعليًّا.</a:t>
            </a:r>
            <a:r>
              <a:rPr lang="en-US" sz="1200" dirty="0"/>
              <a:t> </a:t>
            </a:r>
            <a:r>
              <a:rPr lang="ar-EG" sz="1200" dirty="0"/>
              <a:t>في هذه الحالة، يجب عليك أن تفكر في شكل غير شخصي من أشكال التواصل، أو وسيط.</a:t>
            </a:r>
            <a:r>
              <a:rPr lang="en-US" sz="1200" dirty="0"/>
              <a:t> </a:t>
            </a:r>
          </a:p>
          <a:p>
            <a:endParaRPr lang="en-US" dirty="0"/>
          </a:p>
          <a:p>
            <a:r>
              <a:rPr lang="ar-EG" dirty="0"/>
              <a:t>مصدر الصورة:</a:t>
            </a:r>
          </a:p>
          <a:p>
            <a:r>
              <a:rPr lang="en-US" dirty="0"/>
              <a:t>https://pixabay.com/en/pointing-gun-arm-military-war-gun-1632373/</a:t>
            </a:r>
          </a:p>
          <a:p>
            <a:endParaRPr lang="en-US" dirty="0"/>
          </a:p>
          <a:p>
            <a:r>
              <a:rPr lang="ar-EG" dirty="0"/>
              <a:t>المراجع</a:t>
            </a:r>
          </a:p>
          <a:p>
            <a:endParaRPr lang="en-US" dirty="0"/>
          </a:p>
          <a:p>
            <a:r>
              <a:rPr lang="en-US" dirty="0" err="1"/>
              <a:t>Swaab</a:t>
            </a:r>
            <a:r>
              <a:rPr lang="en-US" dirty="0"/>
              <a:t>, R.I., Galinsky, A.D., </a:t>
            </a:r>
            <a:r>
              <a:rPr lang="en-US" dirty="0" err="1"/>
              <a:t>Medvec</a:t>
            </a:r>
            <a:r>
              <a:rPr lang="en-US" dirty="0"/>
              <a:t>, V., &amp; </a:t>
            </a:r>
            <a:r>
              <a:rPr lang="en-US" dirty="0" err="1"/>
              <a:t>Diermeier</a:t>
            </a:r>
            <a:r>
              <a:rPr lang="en-US" dirty="0"/>
              <a:t>, D.A. (</a:t>
            </a:r>
            <a:r>
              <a:rPr lang="ar-EG" dirty="0"/>
              <a:t>2012).</a:t>
            </a:r>
            <a:r>
              <a:rPr lang="en-US" dirty="0"/>
              <a:t> The communication orientation model: Explaining the diverse effects of sight, sound, and synchronicity on negotiation and group decision-making outcomes. Personality and Social Psychology Review, 16, 25-53.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18</a:t>
            </a:fld>
            <a:endParaRPr lang="en-GB"/>
          </a:p>
        </p:txBody>
      </p:sp>
    </p:spTree>
    <p:extLst>
      <p:ext uri="{BB962C8B-B14F-4D97-AF65-F5344CB8AC3E}">
        <p14:creationId xmlns:p14="http://schemas.microsoft.com/office/powerpoint/2010/main" val="2112664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200" i="0" dirty="0"/>
              <a:t>حسنًا، فلنتحدث عن مسرحية "الناجون". يُرجى تخصيص 3 دقائق وتشارك مع الشخص الجالس بجانبك،</a:t>
            </a:r>
            <a:r>
              <a:rPr lang="ar-EG" sz="1200" i="0" baseline="0" dirty="0"/>
              <a:t> الذي </a:t>
            </a:r>
            <a:r>
              <a:rPr lang="ar-EG" sz="1200" i="0" dirty="0"/>
              <a:t>ليس بالضرورة</a:t>
            </a:r>
            <a:r>
              <a:rPr lang="ar-EG" sz="1200" i="0" baseline="0" dirty="0"/>
              <a:t> أن يكون شريكك في التفاوض.</a:t>
            </a:r>
            <a:r>
              <a:rPr lang="en-US" sz="1200" i="0" dirty="0"/>
              <a:t> </a:t>
            </a:r>
            <a:r>
              <a:rPr lang="ar-EG" sz="1200" i="0" dirty="0"/>
              <a:t>هناك شيء واحد </a:t>
            </a:r>
            <a:r>
              <a:rPr lang="ar-EG" sz="1200" i="0" baseline="0" dirty="0"/>
              <a:t>قام به نظيرك بشكل جيد، وشيء واحد كان بإمكانك القيام به بشكل أفضل في مسرحية "الناجون"، من منظور التواصل.</a:t>
            </a:r>
            <a:r>
              <a:rPr lang="en-US" sz="1200" i="0" baseline="0" dirty="0"/>
              <a:t> </a:t>
            </a:r>
            <a:r>
              <a:rPr lang="ar-EG" sz="1200" i="0" baseline="0" dirty="0"/>
              <a:t>[يتشارك الطلاب مع الآخرين الجالسين بجانبهم لبضع دقائق]. حسنًا، لنبدأ من جديد.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r>
              <a:rPr lang="ar-EG" i="0" dirty="0"/>
              <a:t>مصدر </a:t>
            </a:r>
            <a:r>
              <a:rPr lang="ar-EG" i="0" baseline="0" dirty="0"/>
              <a:t>الصورة</a:t>
            </a:r>
          </a:p>
          <a:p>
            <a:r>
              <a:rPr lang="en-US" i="0" baseline="0" dirty="0"/>
              <a:t>https://pixabay.com/en/palm-trees-the-island-of-koh-kood-966602/</a:t>
            </a:r>
          </a:p>
        </p:txBody>
      </p:sp>
      <p:sp>
        <p:nvSpPr>
          <p:cNvPr id="4" name="Slide Number Placeholder 3"/>
          <p:cNvSpPr>
            <a:spLocks noGrp="1"/>
          </p:cNvSpPr>
          <p:nvPr>
            <p:ph type="sldNum" sz="quarter" idx="10"/>
          </p:nvPr>
        </p:nvSpPr>
        <p:spPr/>
        <p:txBody>
          <a:bodyPr/>
          <a:lstStyle/>
          <a:p>
            <a:fld id="{77C6E43D-BE4C-4A01-9BBF-F3CBDAFB7B5E}" type="slidenum">
              <a:rPr lang="en-US" smtClean="0"/>
              <a:t>19</a:t>
            </a:fld>
            <a:endParaRPr lang="en-US"/>
          </a:p>
        </p:txBody>
      </p:sp>
    </p:spTree>
    <p:extLst>
      <p:ext uri="{BB962C8B-B14F-4D97-AF65-F5344CB8AC3E}">
        <p14:creationId xmlns:p14="http://schemas.microsoft.com/office/powerpoint/2010/main" val="182584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1200" i="0" u="sng" dirty="0">
                <a:solidFill>
                  <a:schemeClr val="tx1"/>
                </a:solidFill>
                <a:latin typeface="+mn-lt"/>
                <a:ea typeface="+mn-ea"/>
                <a:cs typeface="+mn-cs"/>
              </a:rPr>
              <a:t>*ملاحظة مهمة</a:t>
            </a:r>
            <a:r>
              <a:rPr lang="ar-EG" sz="1200" i="0" dirty="0">
                <a:solidFill>
                  <a:schemeClr val="tx1"/>
                </a:solidFill>
                <a:latin typeface="+mn-lt"/>
                <a:ea typeface="+mn-ea"/>
                <a:cs typeface="+mn-cs"/>
              </a:rPr>
              <a:t>:</a:t>
            </a:r>
            <a:r>
              <a:rPr lang="en-US" sz="1200" i="0" dirty="0">
                <a:solidFill>
                  <a:schemeClr val="tx1"/>
                </a:solidFill>
                <a:latin typeface="+mn-lt"/>
                <a:ea typeface="+mn-ea"/>
                <a:cs typeface="+mn-cs"/>
              </a:rPr>
              <a:t> </a:t>
            </a:r>
            <a:r>
              <a:rPr lang="ar-EG" sz="1200" i="0" dirty="0">
                <a:solidFill>
                  <a:schemeClr val="tx1"/>
                </a:solidFill>
                <a:latin typeface="+mn-lt"/>
                <a:ea typeface="+mn-ea"/>
                <a:cs typeface="+mn-cs"/>
              </a:rPr>
              <a:t>يتطلب هذا التمرين </a:t>
            </a:r>
            <a:r>
              <a:rPr lang="ar-EG" sz="1200" i="0" baseline="0" dirty="0">
                <a:solidFill>
                  <a:schemeClr val="tx1"/>
                </a:solidFill>
                <a:latin typeface="+mn-lt"/>
                <a:ea typeface="+mn-ea"/>
                <a:cs typeface="+mn-cs"/>
              </a:rPr>
              <a:t>مستلزمات إضافية، لكل طالب 1) مقص، و2) قلم سميك، و3) بعض الأوراق البيضاء الفارغة. من المهم أيضًا طباعة مواد الدور على جانب واحد حتى يتمكن الطلاب من قص الصور الموجودة في الصفحات الأخيرة واستخدامها وتبادلها مع شريكهم في التفاوض.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محاضرتنا </a:t>
            </a:r>
            <a:r>
              <a:rPr lang="ar-EG" sz="1200" i="0" baseline="0" dirty="0">
                <a:solidFill>
                  <a:schemeClr val="tx1"/>
                </a:solidFill>
                <a:latin typeface="+mn-lt"/>
                <a:ea typeface="+mn-ea"/>
                <a:cs typeface="+mn-cs"/>
              </a:rPr>
              <a:t>في الفصل اليوم </a:t>
            </a:r>
            <a:r>
              <a:rPr lang="ar-EG" sz="1200" i="0" dirty="0">
                <a:solidFill>
                  <a:schemeClr val="tx1"/>
                </a:solidFill>
                <a:latin typeface="+mn-lt"/>
                <a:ea typeface="+mn-ea"/>
                <a:cs typeface="+mn-cs"/>
              </a:rPr>
              <a:t>تسمى "الناجون". أمامك 20 دقيقة لقراءة المواد الخاصة بدورك والتخطيط لإستراتيجيتك، ثم 40 دقيقة للتفاوض مع شريكك. في هذه المرحلة، يرجى مشاركة </a:t>
            </a:r>
            <a:r>
              <a:rPr lang="ar-EG" sz="1200" i="0" baseline="0" dirty="0">
                <a:solidFill>
                  <a:schemeClr val="tx1"/>
                </a:solidFill>
                <a:latin typeface="+mn-lt"/>
                <a:ea typeface="+mn-ea"/>
                <a:cs typeface="+mn-cs"/>
              </a:rPr>
              <a:t>إجمالي نقاطك الفردية </a:t>
            </a:r>
            <a:r>
              <a:rPr lang="ar-EG" sz="1200" i="0" dirty="0">
                <a:solidFill>
                  <a:schemeClr val="tx1"/>
                </a:solidFill>
                <a:latin typeface="+mn-lt"/>
                <a:ea typeface="+mn-ea"/>
                <a:cs typeface="+mn-cs"/>
              </a:rPr>
              <a:t>معي وخذ استراحة لمدة 20 دقيقة. </a:t>
            </a:r>
            <a:r>
              <a:rPr lang="ar-EG" sz="2400" b="0" i="0" dirty="0">
                <a:solidFill>
                  <a:srgbClr val="7030A0"/>
                </a:solidFill>
              </a:rPr>
              <a:t>يرجى حساب إجمالي نقاطك بنفسك، </a:t>
            </a:r>
            <a:r>
              <a:rPr lang="ar-EG" sz="2400" b="0" i="0" baseline="0" dirty="0">
                <a:solidFill>
                  <a:srgbClr val="7030A0"/>
                </a:solidFill>
              </a:rPr>
              <a:t>يجب على كل نظير </a:t>
            </a:r>
            <a:r>
              <a:rPr lang="ar-EG" sz="2400" b="0" i="0" dirty="0">
                <a:solidFill>
                  <a:srgbClr val="7030A0"/>
                </a:solidFill>
              </a:rPr>
              <a:t>جمع نقاطه بشكل منفصل. </a:t>
            </a:r>
            <a:r>
              <a:rPr lang="ar-EG" sz="1200" i="0" dirty="0">
                <a:solidFill>
                  <a:schemeClr val="tx1"/>
                </a:solidFill>
                <a:latin typeface="+mn-lt"/>
                <a:ea typeface="+mn-ea"/>
                <a:cs typeface="+mn-cs"/>
              </a:rPr>
              <a:t>ستبدأ المحاضرة مرة أخرى بعد ساعة وأربعين دقيقة.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يرجى </a:t>
            </a:r>
            <a:r>
              <a:rPr lang="ar-EG" sz="1200" i="0" baseline="0" dirty="0">
                <a:solidFill>
                  <a:schemeClr val="tx1"/>
                </a:solidFill>
                <a:latin typeface="+mn-lt"/>
                <a:ea typeface="+mn-ea"/>
                <a:cs typeface="+mn-cs"/>
              </a:rPr>
              <a:t>قراءة قواعد التواصل في دورك بعناية شديدة. أود التأكيد على أمرين.</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أولًا وقبل كل شيء، شخصيتك لا تعرف اللغة التي يتكلم بها شريكك، لذلك</a:t>
            </a:r>
            <a:r>
              <a:rPr lang="ar-EG" sz="1200" i="0" dirty="0"/>
              <a:t> لا تتحدث بلغة تفهمها </a:t>
            </a:r>
            <a:r>
              <a:rPr lang="ar-EG" sz="1200" i="0" baseline="0" dirty="0"/>
              <a:t>أنت</a:t>
            </a:r>
            <a:r>
              <a:rPr lang="ar-EG" sz="1200" i="0" dirty="0"/>
              <a:t> وهو.</a:t>
            </a:r>
            <a:r>
              <a:rPr lang="en-US" sz="1200" i="0" dirty="0"/>
              <a:t> </a:t>
            </a:r>
            <a:r>
              <a:rPr lang="ar-EG" sz="1200" i="0" dirty="0"/>
              <a:t>يمكنك الإشارة والهمهمة.</a:t>
            </a:r>
            <a:r>
              <a:rPr lang="ar-EG" sz="1200" i="0" baseline="0" dirty="0"/>
              <a:t>[يوضح المُحاضر التواصل باستخدام الهمهمة ويضحك الطلاب]. يمكنك أيضًا الرسم على الرمال للتواصل باستخدام قطعة من الورق والقلم. معي ورق وأقلام لك هنا، يرجى استخدامها [يشير المُحاضر إلى كومة من الورق الأبيض والأقلام السميكة]. ستحتاج أيضًا إلى مقص لقص صور ممتلكاتك في الصفحة الأخيرة من هذه المسرحية [يشير المُحاضر إلى صندوق المقص].</a:t>
            </a:r>
            <a:r>
              <a:rPr lang="en-US" sz="1200" i="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كما هو الحال دائمًا، يُرجى التعاون مع شخص </a:t>
            </a:r>
            <a:r>
              <a:rPr lang="ar-EG" sz="1200" i="0" baseline="0" dirty="0">
                <a:solidFill>
                  <a:schemeClr val="tx1"/>
                </a:solidFill>
                <a:latin typeface="+mn-lt"/>
                <a:ea typeface="+mn-ea"/>
                <a:cs typeface="+mn-cs"/>
              </a:rPr>
              <a:t>تعرفه بشكل أقل من الآخرين، وإذا كان ذلك ممكنًا، شخص مختلف من مفاوضاتك السابقة. [يتعاون الطلاب، ويوزع المُحاضر مواد الأدوار، ويتفاوض الطلاب.]</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i="0" baseline="0" dirty="0"/>
              <a:t>[أثناء المفاوضات، يجب على المُحاضر أن يتجول ويتذكر الملاحظات ذهنيًا أو يدونها عن بعض المفاوضات، لتسليط الضوء على التكتيكات وردود الأفعال التي يمكن طرحها لاحقًا أثناء جلسات المراجعة عندما يُطلب من الطلاب مشاركة تجاربهم أو عند طرح نقاط التدريس الرئيسية].</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baseline="0" dirty="0">
                <a:solidFill>
                  <a:schemeClr val="tx1"/>
                </a:solidFill>
                <a:latin typeface="+mn-lt"/>
                <a:ea typeface="+mn-ea"/>
                <a:cs typeface="+mn-cs"/>
              </a:rPr>
              <a:t>[يجب على المُحاضر التقاط صور لبعض الرسومات الأكثر إمتاعًا والتي استخدمها الطلاب لمحاولة التواصل وتضمينها في شرائح "بعض رسوماتك على الرمال" لاحقًا في هذه المجموعة].</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[عندما يعود الطلاب بمجموع نقاطهم، يقوم المُحاضر بإنشاء شريحة النتائج للفصل باستخدام جدول بيانات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المسمى "</a:t>
            </a:r>
            <a:r>
              <a:rPr lang="en-US" sz="1200" b="0" i="0" baseline="0" dirty="0" err="1">
                <a:solidFill>
                  <a:schemeClr val="tx1"/>
                </a:solidFill>
                <a:latin typeface="+mn-lt"/>
                <a:ea typeface="+mn-ea"/>
                <a:cs typeface="+mn-cs"/>
              </a:rPr>
              <a:t>Results_Template_Castaways</a:t>
            </a:r>
            <a:r>
              <a:rPr lang="ar-EG" sz="1200" b="0" i="0" baseline="0" dirty="0">
                <a:solidFill>
                  <a:schemeClr val="tx1"/>
                </a:solidFill>
                <a:latin typeface="+mn-lt"/>
                <a:ea typeface="+mn-ea"/>
                <a:cs typeface="+mn-cs"/>
              </a:rPr>
              <a:t>" ويلصقها في شريحة </a:t>
            </a:r>
            <a:r>
              <a:rPr lang="en-US" sz="1200" b="0" i="0" baseline="0" dirty="0">
                <a:solidFill>
                  <a:schemeClr val="tx1"/>
                </a:solidFill>
                <a:latin typeface="+mn-lt"/>
                <a:ea typeface="+mn-ea"/>
                <a:cs typeface="+mn-cs"/>
              </a:rPr>
              <a:t>PowerPoint</a:t>
            </a:r>
            <a:r>
              <a:rPr lang="ar-EG" sz="1200" b="0" i="0" baseline="0" dirty="0">
                <a:solidFill>
                  <a:schemeClr val="tx1"/>
                </a:solidFill>
                <a:latin typeface="+mn-lt"/>
                <a:ea typeface="+mn-ea"/>
                <a:cs typeface="+mn-cs"/>
              </a:rPr>
              <a:t> المسماة "</a:t>
            </a:r>
            <a:r>
              <a:rPr lang="en-US" sz="1200" b="0" i="0" dirty="0"/>
              <a:t>Your results:</a:t>
            </a:r>
            <a:r>
              <a:rPr lang="ar-EG" sz="1200" b="0" i="0" dirty="0"/>
              <a:t> الناجون" لاحقًا في هذه </a:t>
            </a:r>
            <a:r>
              <a:rPr lang="ar-EG" sz="1200" b="0" i="0" baseline="0" dirty="0"/>
              <a:t>المجموعة.</a:t>
            </a:r>
            <a:r>
              <a:rPr lang="en-US" sz="1200" b="0" i="0" baseline="0" dirty="0"/>
              <a:t> </a:t>
            </a:r>
            <a:r>
              <a:rPr lang="ar-EG" sz="1200" b="0" i="0" baseline="0" dirty="0"/>
              <a:t>يتم إعطاء مجموعات الطلاب الثنائية رقم مجموعة التفاوض الخاص بهم عندما يسلمون نتائجهم ويُطلب منهم تذكرها لجلسة المناقشة].</a:t>
            </a:r>
            <a:r>
              <a:rPr lang="en-US" sz="1200" b="0" i="0" baseline="0" dirty="0"/>
              <a:t> </a:t>
            </a:r>
            <a:r>
              <a:rPr lang="en-US" sz="1200" b="1" i="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ar-EG" sz="1200" i="0" u="sng" baseline="0" dirty="0">
                <a:solidFill>
                  <a:schemeClr val="tx1"/>
                </a:solidFill>
                <a:latin typeface="+mn-lt"/>
                <a:ea typeface="+mn-ea"/>
                <a:cs typeface="+mn-cs"/>
              </a:rPr>
              <a:t>ملاحظة</a:t>
            </a:r>
            <a:r>
              <a:rPr lang="ar-EG" sz="1200" i="0" baseline="0" dirty="0">
                <a:solidFill>
                  <a:schemeClr val="tx1"/>
                </a:solidFill>
                <a:latin typeface="+mn-lt"/>
                <a:ea typeface="+mn-ea"/>
                <a:cs typeface="+mn-cs"/>
              </a:rPr>
              <a:t>:</a:t>
            </a:r>
            <a:r>
              <a:rPr lang="en-US" sz="1200" i="0" baseline="0" dirty="0">
                <a:solidFill>
                  <a:schemeClr val="tx1"/>
                </a:solidFill>
                <a:latin typeface="+mn-lt"/>
                <a:ea typeface="+mn-ea"/>
                <a:cs typeface="+mn-cs"/>
              </a:rPr>
              <a:t> </a:t>
            </a:r>
            <a:r>
              <a:rPr lang="ar-EG" sz="1200" i="0" baseline="0" dirty="0">
                <a:solidFill>
                  <a:schemeClr val="tx1"/>
                </a:solidFill>
                <a:latin typeface="+mn-lt"/>
                <a:ea typeface="+mn-ea"/>
                <a:cs typeface="+mn-cs"/>
              </a:rPr>
              <a:t>يوجد نهج بديل لإنشاء المجموعات الثنائية، وهو أن يتولى المُحاضر بنفسه تقسيم الطلاب إلى مجموعات، إما عن طريق تكوين مجموعات قبل بدء المحاضرة وإما خلال وقت مخصص أثناء المحاضرة.</a:t>
            </a:r>
            <a:r>
              <a:rPr lang="en-US" sz="1200" i="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r>
              <a:rPr lang="ar-EG" i="0" dirty="0"/>
              <a:t>مصدر </a:t>
            </a:r>
            <a:r>
              <a:rPr lang="ar-EG" i="0" baseline="0" dirty="0"/>
              <a:t>الصورة</a:t>
            </a:r>
          </a:p>
          <a:p>
            <a:r>
              <a:rPr lang="en-US" i="0" baseline="0" dirty="0"/>
              <a:t>https://pixabay.com/en/palm-trees-the-island-of-koh-kood-966602/</a:t>
            </a:r>
          </a:p>
        </p:txBody>
      </p:sp>
      <p:sp>
        <p:nvSpPr>
          <p:cNvPr id="4" name="Slide Number Placeholder 3"/>
          <p:cNvSpPr>
            <a:spLocks noGrp="1"/>
          </p:cNvSpPr>
          <p:nvPr>
            <p:ph type="sldNum" sz="quarter" idx="5"/>
          </p:nvPr>
        </p:nvSpPr>
        <p:spPr/>
        <p:txBody>
          <a:bodyPr/>
          <a:lstStyle/>
          <a:p>
            <a:pPr>
              <a:defRPr/>
            </a:pPr>
            <a:fld id="{7B8928A0-A706-4BA6-9A4E-81B676E7F25E}" type="slidenum">
              <a:rPr lang="en-US" smtClean="0"/>
              <a:pPr>
                <a:defRPr/>
              </a:pPr>
              <a:t>2</a:t>
            </a:fld>
            <a:endParaRPr lang="en-US"/>
          </a:p>
        </p:txBody>
      </p:sp>
    </p:spTree>
    <p:extLst>
      <p:ext uri="{BB962C8B-B14F-4D97-AF65-F5344CB8AC3E}">
        <p14:creationId xmlns:p14="http://schemas.microsoft.com/office/powerpoint/2010/main" val="3409375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dirty="0"/>
              <a:t>ماذا عرفت عن نظيرك؟</a:t>
            </a:r>
            <a:r>
              <a:rPr lang="en-US" sz="1200" b="0" i="0" dirty="0"/>
              <a:t> </a:t>
            </a:r>
            <a:r>
              <a:rPr lang="ar-EG" sz="1200" b="0" i="0" dirty="0"/>
              <a:t>[يجيب الطلاب</a:t>
            </a:r>
            <a:r>
              <a:rPr lang="ar-EG" sz="1200" b="0" i="0" baseline="0" dirty="0"/>
              <a:t>].</a:t>
            </a:r>
          </a:p>
          <a:p>
            <a:endParaRPr lang="en-US" b="0" i="0" dirty="0"/>
          </a:p>
        </p:txBody>
      </p:sp>
      <p:sp>
        <p:nvSpPr>
          <p:cNvPr id="4" name="Slide Number Placeholder 3"/>
          <p:cNvSpPr>
            <a:spLocks noGrp="1"/>
          </p:cNvSpPr>
          <p:nvPr>
            <p:ph type="sldNum" sz="quarter" idx="10"/>
          </p:nvPr>
        </p:nvSpPr>
        <p:spPr/>
        <p:txBody>
          <a:bodyPr/>
          <a:lstStyle/>
          <a:p>
            <a:fld id="{7F3D1EF9-5CC1-4238-AAAD-E9DC1B1191CD}" type="slidenum">
              <a:rPr lang="en-GB" smtClean="0"/>
              <a:t>20</a:t>
            </a:fld>
            <a:endParaRPr lang="en-GB"/>
          </a:p>
        </p:txBody>
      </p:sp>
    </p:spTree>
    <p:extLst>
      <p:ext uri="{BB962C8B-B14F-4D97-AF65-F5344CB8AC3E}">
        <p14:creationId xmlns:p14="http://schemas.microsoft.com/office/powerpoint/2010/main" val="1396412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b="0" u="none" dirty="0"/>
              <a:t>الطلاب </a:t>
            </a:r>
            <a:r>
              <a:rPr lang="ar-EG" b="0" u="none" baseline="0" dirty="0"/>
              <a:t>تقطعت بهم السبل وهم في حاجة ماسة إلى مغادرة الجزيرة.</a:t>
            </a:r>
            <a:r>
              <a:rPr lang="en-US" b="0" u="none" baseline="0" dirty="0"/>
              <a:t> </a:t>
            </a:r>
            <a:r>
              <a:rPr lang="ar-EG" b="0" u="none" baseline="0" dirty="0"/>
              <a:t>إنهم على استعداد لمقايضة ممتلكاتهم الشخصية، وكل شيء تقريبًا إذا لزم الأمر،</a:t>
            </a:r>
            <a:r>
              <a:rPr lang="ar-EG" sz="1200" dirty="0"/>
              <a:t> من أجل بناء طوفهم الخاص والإبحار عائدين. ساكن الجزيرة هو ناسك </a:t>
            </a:r>
            <a:r>
              <a:rPr lang="ar-EG" sz="1200" dirty="0">
                <a:latin typeface="+mn-lt"/>
              </a:rPr>
              <a:t>يعيش بمفرده في جزيرة شبه مهجورة.</a:t>
            </a:r>
            <a:r>
              <a:rPr lang="en-US" sz="1200" baseline="0" dirty="0">
                <a:latin typeface="+mn-lt"/>
              </a:rPr>
              <a:t> </a:t>
            </a:r>
            <a:r>
              <a:rPr lang="ar-EG" sz="1200" baseline="0" dirty="0">
                <a:latin typeface="+mn-lt"/>
              </a:rPr>
              <a:t>ينبهر ساكن الجزيرة ببعض العناصر التي يمتلكها الطلاب، </a:t>
            </a:r>
            <a:r>
              <a:rPr lang="ar-EG" sz="1200" dirty="0">
                <a:latin typeface="+mn-lt"/>
              </a:rPr>
              <a:t>ولكن أكثر ما يهمه هو جعلهم يغادرون الجزيرة في أقرب وقت ممكن. </a:t>
            </a:r>
          </a:p>
          <a:p>
            <a:endParaRPr lang="en-US" sz="1200" dirty="0"/>
          </a:p>
          <a:p>
            <a:endParaRPr lang="en-US" b="1" u="sng" dirty="0"/>
          </a:p>
        </p:txBody>
      </p:sp>
      <p:sp>
        <p:nvSpPr>
          <p:cNvPr id="4" name="Slide Number Placeholder 3"/>
          <p:cNvSpPr>
            <a:spLocks noGrp="1"/>
          </p:cNvSpPr>
          <p:nvPr>
            <p:ph type="sldNum" sz="quarter" idx="10"/>
          </p:nvPr>
        </p:nvSpPr>
        <p:spPr/>
        <p:txBody>
          <a:bodyPr/>
          <a:lstStyle/>
          <a:p>
            <a:fld id="{7F3D1EF9-5CC1-4238-AAAD-E9DC1B1191CD}" type="slidenum">
              <a:rPr lang="en-GB" smtClean="0"/>
              <a:t>21</a:t>
            </a:fld>
            <a:endParaRPr lang="en-GB"/>
          </a:p>
        </p:txBody>
      </p:sp>
    </p:spTree>
    <p:extLst>
      <p:ext uri="{BB962C8B-B14F-4D97-AF65-F5344CB8AC3E}">
        <p14:creationId xmlns:p14="http://schemas.microsoft.com/office/powerpoint/2010/main" val="1615115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dirty="0"/>
              <a:t>تشكل موارد ساكن الجزيرة قيمة أكبر للطلاب بشكل عام من القيمة التي تشكلها له، </a:t>
            </a:r>
            <a:r>
              <a:rPr lang="ar-EG" sz="1200" b="0" dirty="0"/>
              <a:t>وخاصة الحد الأدنى </a:t>
            </a:r>
            <a:r>
              <a:rPr lang="ar-EG" sz="1200" dirty="0"/>
              <a:t>المطلوب لبناء الطوافة، حيث تبلغ قيمة هذه </a:t>
            </a:r>
            <a:r>
              <a:rPr lang="ar-EG" sz="1200" baseline="0" dirty="0"/>
              <a:t>العناصر مجتمعة 2000 نقطة للطلاب و150 نقطة فقط لساكن الجزيرة.</a:t>
            </a:r>
            <a:r>
              <a:rPr lang="en-US"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latin typeface="Arial"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dirty="0"/>
              <a:t>في الوقت نفسه، تحظى موارد ساكن الجزيرة بتقدير الطلاب أكثر من ممتلكاتهم الخاصة.</a:t>
            </a:r>
            <a:r>
              <a:rPr lang="en-US" sz="1200" dirty="0"/>
              <a:t> </a:t>
            </a:r>
            <a:r>
              <a:rPr lang="ar-EG" sz="1200" dirty="0"/>
              <a:t>تعتبر ممتلكات ساكن الجزيرة ذات قيمة أكبر</a:t>
            </a:r>
            <a:r>
              <a:rPr lang="ar-EG" sz="1200" baseline="0" dirty="0"/>
              <a:t> للطلاب من ممتلكاتهم الخاصة التي تقدر بـ 850 نقطة فقط. ويجسد نظام النقاط مدى شعور الطلاب بالإحباط من أجل الخروج من الجزيرة.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aseline="0" dirty="0"/>
              <a:t>مساعدة ساكن الجزيرة في بناء الطوافة، إذا تمكنوا من الوصول إلى هذا التفاهم،</a:t>
            </a:r>
            <a:r>
              <a:rPr lang="ar-EG" sz="1200" dirty="0"/>
              <a:t> فهو خلق للقيمة بشكل كامل - إذ إنها لا تكلف ساكن الجزيرة شيئًا لتقديمها، </a:t>
            </a:r>
            <a:r>
              <a:rPr lang="ar-EG" sz="1200" baseline="0" dirty="0"/>
              <a:t>في حين أن مساعدته الخبيرة تساوي 200 نقطة للطلاب.</a:t>
            </a:r>
            <a:r>
              <a:rPr lang="en-US"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dirty="0"/>
              <a:t>الشيء الوحيد الذي لا يريده الطلاب على الإطلاق هو أحجار ساكن الجزيرة الكبيرة، لأنهم يحاولون بناء طوف.</a:t>
            </a:r>
            <a:r>
              <a:rPr lang="en-US" sz="1200" dirty="0"/>
              <a:t> </a:t>
            </a:r>
            <a:r>
              <a:rPr lang="ar-EG" sz="1200" baseline="0" dirty="0"/>
              <a:t>يعتقد ساكن الجزيرة أن أحجاره ذات قيمة لأنه يحتاجها لبناء كوخه.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22</a:t>
            </a:fld>
            <a:endParaRPr lang="en-GB"/>
          </a:p>
        </p:txBody>
      </p:sp>
    </p:spTree>
    <p:extLst>
      <p:ext uri="{BB962C8B-B14F-4D97-AF65-F5344CB8AC3E}">
        <p14:creationId xmlns:p14="http://schemas.microsoft.com/office/powerpoint/2010/main" val="80501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dirty="0"/>
              <a:t>الآن دعونا نلقِ نظرة على القيمة الممنوحة لممتلكات </a:t>
            </a:r>
            <a:r>
              <a:rPr lang="ar-EG" sz="1200" b="0" dirty="0" err="1"/>
              <a:t>الطلاب.</a:t>
            </a:r>
            <a:r>
              <a:rPr lang="ar-EG" sz="1200" dirty="0" err="1"/>
              <a:t>بعض</a:t>
            </a:r>
            <a:r>
              <a:rPr lang="ar-EG" sz="1200" dirty="0"/>
              <a:t> العناصر، </a:t>
            </a:r>
            <a:r>
              <a:rPr lang="ar-EG" sz="1200" baseline="0" dirty="0"/>
              <a:t>مثل النقود التي يعرف ساكن الجزيرة أنه يمكن استخدامها لشراء أشياء من الزوار أو بدلة الغوص التي يمكن استخدامها للبقاء دافئًا تحت الماء، </a:t>
            </a:r>
            <a:r>
              <a:rPr lang="ar-EG" sz="1200" dirty="0"/>
              <a:t>يتم تقييمها بنفس القدر من قِبل الطرفين.</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dirty="0"/>
              <a:t>ويبدي الآخرون </a:t>
            </a:r>
            <a:r>
              <a:rPr lang="ar-EG" sz="1200" baseline="0" dirty="0"/>
              <a:t>تفضيلات </a:t>
            </a:r>
            <a:r>
              <a:rPr lang="ar-EG" sz="1200" dirty="0"/>
              <a:t>مختلفة - فساكن الجزيرة يقدر حقيبة الظهر والأحذية وكريم الوقاية من الشمس أكثر بكثير مما يقدره الطلاب. </a:t>
            </a:r>
            <a:r>
              <a:rPr lang="ar-EG" sz="1200" baseline="0" dirty="0"/>
              <a:t>كما أنه يريد حقًا أن يحتفظ ب</a:t>
            </a:r>
            <a:r>
              <a:rPr lang="ar-EG" sz="1200" dirty="0">
                <a:latin typeface="+mn-lt"/>
                <a:ea typeface="Calibri" charset="0"/>
                <a:cs typeface="Times New Roman" charset="0"/>
              </a:rPr>
              <a:t>علبهم</a:t>
            </a:r>
            <a:r>
              <a:rPr lang="ar-EG" sz="1200" baseline="0" dirty="0">
                <a:latin typeface="+mn-lt"/>
                <a:ea typeface="Calibri" charset="0"/>
                <a:cs typeface="Times New Roman" charset="0"/>
              </a:rPr>
              <a:t> وزجاجات مشروباتهم الخاصة لتخزين المياه، بينما يريد الطلاب التخلص من هذه العناصر إذا أمكن، وهذا يعني خصم 50 نقطة منهم إذا احتفظوا بها.</a:t>
            </a:r>
            <a:r>
              <a:rPr lang="en-US" sz="1200" baseline="0" dirty="0">
                <a:latin typeface="+mn-lt"/>
                <a:ea typeface="Calibri" charset="0"/>
                <a:cs typeface="Times New Roman"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mn-lt"/>
              <a:ea typeface="Calibri" charset="0"/>
              <a:cs typeface="Times New Roman"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aseline="0" dirty="0">
                <a:latin typeface="+mn-lt"/>
                <a:ea typeface="Calibri" charset="0"/>
                <a:cs typeface="Times New Roman" charset="0"/>
              </a:rPr>
              <a:t>يتم تقييم</a:t>
            </a:r>
            <a:r>
              <a:rPr lang="ar-EG" sz="1200" dirty="0"/>
              <a:t> الأجزاء الفردية لمعدات الغوص بشكل مختلف، حيث يقدر </a:t>
            </a:r>
            <a:r>
              <a:rPr lang="ar-EG" sz="1200" baseline="0" dirty="0"/>
              <a:t>الطلاب بشكل عام العناصر باهظة الثمن مثل أسطوانة الأكسجين والحربة، بينما يريد ساكن الجزر عناصر</a:t>
            </a:r>
            <a:r>
              <a:rPr lang="ar-EG" sz="1200" dirty="0"/>
              <a:t> مثل قناع الغوص </a:t>
            </a:r>
            <a:r>
              <a:rPr lang="ar-EG" sz="1200" baseline="0" dirty="0"/>
              <a:t>والزعانف التي تجعل حياته اليومية أسهل.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latin typeface="Arial"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dirty="0">
                <a:solidFill>
                  <a:schemeClr val="tx1"/>
                </a:solidFill>
                <a:latin typeface="+mn-lt"/>
                <a:ea typeface="+mn-ea"/>
                <a:cs typeface="+mn-cs"/>
              </a:rPr>
              <a:t>نرى هنا أيضًا أنه على الرغم من أن الطلاب يشعرون بإحباط شديد، إلا أن الصفقة ممكنة بالفعل، نظرًا لوجود عناصر يقدرها ساكن الجزيرة بشدة ويجب أن </a:t>
            </a:r>
            <a:r>
              <a:rPr lang="ar-EG" sz="1200" baseline="0" dirty="0">
                <a:solidFill>
                  <a:schemeClr val="tx1"/>
                </a:solidFill>
                <a:latin typeface="+mn-lt"/>
                <a:ea typeface="+mn-ea"/>
                <a:cs typeface="+mn-cs"/>
              </a:rPr>
              <a:t>يكونوا على استعداد للمقايضة بها.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23</a:t>
            </a:fld>
            <a:endParaRPr lang="en-GB"/>
          </a:p>
        </p:txBody>
      </p:sp>
    </p:spTree>
    <p:extLst>
      <p:ext uri="{BB962C8B-B14F-4D97-AF65-F5344CB8AC3E}">
        <p14:creationId xmlns:p14="http://schemas.microsoft.com/office/powerpoint/2010/main" val="4221967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srgbClr val="0070C0"/>
              </a:buClr>
              <a:buSzTx/>
              <a:buFontTx/>
              <a:buNone/>
              <a:tabLst/>
              <a:defRPr/>
            </a:pPr>
            <a:r>
              <a:rPr lang="ar-EG" sz="1200" b="0" i="0" dirty="0"/>
              <a:t>ما الإستراتيجيات</a:t>
            </a:r>
            <a:r>
              <a:rPr lang="en-US" sz="1200" b="0" i="0" baseline="0" dirty="0"/>
              <a:t> </a:t>
            </a:r>
            <a:r>
              <a:rPr lang="ar-EG" sz="1200" b="0" i="0" dirty="0"/>
              <a:t>التي استخدمتها للتغلب على قاعدة "عدم التحدث" </a:t>
            </a:r>
            <a:r>
              <a:rPr lang="ar-EG" sz="1200" b="0" i="0" baseline="0" dirty="0"/>
              <a:t>في مفاوضاتك؟</a:t>
            </a:r>
            <a:r>
              <a:rPr lang="en-US" sz="1200" b="0" i="0" baseline="0" dirty="0"/>
              <a:t> </a:t>
            </a:r>
            <a:r>
              <a:rPr lang="ar-EG" sz="1200" b="0" i="0" dirty="0"/>
              <a:t>[يجيب الطلاب</a:t>
            </a:r>
            <a:r>
              <a:rPr lang="ar-EG" sz="1200" b="0" i="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r>
              <a:rPr lang="ar-EG" i="0" dirty="0"/>
              <a:t>مصدر </a:t>
            </a:r>
            <a:r>
              <a:rPr lang="ar-EG" i="0" baseline="0" dirty="0"/>
              <a:t>الصورة</a:t>
            </a:r>
          </a:p>
          <a:p>
            <a:r>
              <a:rPr lang="en-US" i="0" baseline="0" dirty="0"/>
              <a:t>https://pixabay.com/en/palm-trees-the-island-of-koh-kood-966602/</a:t>
            </a:r>
          </a:p>
        </p:txBody>
      </p:sp>
      <p:sp>
        <p:nvSpPr>
          <p:cNvPr id="4" name="Slide Number Placeholder 3"/>
          <p:cNvSpPr>
            <a:spLocks noGrp="1"/>
          </p:cNvSpPr>
          <p:nvPr>
            <p:ph type="sldNum" sz="quarter" idx="10"/>
          </p:nvPr>
        </p:nvSpPr>
        <p:spPr/>
        <p:txBody>
          <a:bodyPr/>
          <a:lstStyle/>
          <a:p>
            <a:fld id="{77C6E43D-BE4C-4A01-9BBF-F3CBDAFB7B5E}" type="slidenum">
              <a:rPr lang="en-US" smtClean="0"/>
              <a:t>24</a:t>
            </a:fld>
            <a:endParaRPr lang="en-US"/>
          </a:p>
        </p:txBody>
      </p:sp>
    </p:spTree>
    <p:extLst>
      <p:ext uri="{BB962C8B-B14F-4D97-AF65-F5344CB8AC3E}">
        <p14:creationId xmlns:p14="http://schemas.microsoft.com/office/powerpoint/2010/main" val="1745503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srgbClr val="0070C0"/>
              </a:buClr>
              <a:buSzTx/>
              <a:buFontTx/>
              <a:buNone/>
              <a:tabLst/>
              <a:defRPr/>
            </a:pPr>
            <a:r>
              <a:rPr lang="ar-EG" sz="1200" b="0" i="0" baseline="0" dirty="0"/>
              <a:t>هل استخدم أحدكم الإشارات للتواصل؟ </a:t>
            </a:r>
            <a:r>
              <a:rPr lang="ar-EG" i="0" dirty="0"/>
              <a:t>[يومئ جميع الطلاب برأسهم بنعم].</a:t>
            </a:r>
            <a:r>
              <a:rPr lang="en-US" i="0" dirty="0"/>
              <a:t> </a:t>
            </a:r>
            <a:r>
              <a:rPr lang="ar-EG" sz="1200" b="0" i="0" baseline="0" dirty="0"/>
              <a:t>ما أنواع الإشارات؟ [يوضح الطلاب الإشارات التي استخدموها في مسرحية "الناجون"]. ماذا قصدت عندما استخدمت هذه الإشارة؟ </a:t>
            </a:r>
            <a:r>
              <a:rPr lang="ar-EG" i="0" dirty="0"/>
              <a:t>[يجيب الطلاب].</a:t>
            </a:r>
            <a:r>
              <a:rPr lang="en-US" i="0" dirty="0"/>
              <a:t> </a:t>
            </a:r>
            <a:r>
              <a:rPr lang="ar-EG" sz="1200" b="0" i="0" baseline="0" dirty="0"/>
              <a:t>هل تعني شيئًا مختلفًا في ثقافة أي شخص آخر؟ </a:t>
            </a:r>
            <a:r>
              <a:rPr lang="ar-EG" i="0" dirty="0"/>
              <a:t>[يجيب الطلاب].</a:t>
            </a:r>
            <a:r>
              <a:rPr lang="en-US" i="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r>
              <a:rPr lang="ar-EG" i="0" dirty="0"/>
              <a:t>أحد الأشياء التي يجب الانتباه إليها هو المعاني المختلفة للإيماءات عبر الثقافات.</a:t>
            </a:r>
            <a:r>
              <a:rPr lang="en-US" i="0" dirty="0"/>
              <a:t> </a:t>
            </a:r>
            <a:r>
              <a:rPr lang="ar-EG" i="0" dirty="0"/>
              <a:t>ماذا تعني هذه الإيماءات اليدوية الموجودة على الشريحة في ثقافاتك؟</a:t>
            </a:r>
            <a:r>
              <a:rPr lang="en-US" i="0" dirty="0"/>
              <a:t> </a:t>
            </a:r>
            <a:r>
              <a:rPr lang="ar-EG" i="0" dirty="0"/>
              <a:t>[يجيب الطلاب].</a:t>
            </a:r>
            <a:r>
              <a:rPr lang="en-US" i="0" dirty="0"/>
              <a:t> </a:t>
            </a:r>
            <a:r>
              <a:rPr lang="ar-EG" i="0" dirty="0"/>
              <a:t>الإبهام لأعلى هو لفتة إيجابية في الولايات المتحدة وبعض الثقافات الأخرى، ولكن في بعض الأجزاء من الشرق الأوسط، يشير الإبهام إلى "أعلى مؤخرتك"!</a:t>
            </a:r>
            <a:r>
              <a:rPr lang="en-US" i="0" dirty="0"/>
              <a:t> </a:t>
            </a:r>
            <a:r>
              <a:rPr lang="ar-EG" i="0" dirty="0"/>
              <a:t>في البرازيل وتركيا، تُعد إشارة اليد الثانية، التي تعني "حسنًا" في الولايات المتحدة وبعض البلدان الأخرى، وقحة جدًا وقد تسبب لك الكثير من المتاعب أيضًا - فهي تعني فتحة الشرج.  </a:t>
            </a:r>
          </a:p>
          <a:p>
            <a:endParaRPr lang="en-US" i="0" dirty="0"/>
          </a:p>
          <a:p>
            <a:r>
              <a:rPr lang="ar-EG" i="0" dirty="0"/>
              <a:t>في الفلبين وقطر، تُعد الإشارة إلى شخص ما عن طريق مد يدك وراحة اليد لأعلى وتحريك أصابعك إلى الخلف [يوضحها المُحاضر] أمر وقح للغاية.</a:t>
            </a:r>
          </a:p>
          <a:p>
            <a:endParaRPr lang="en-US" i="0" dirty="0"/>
          </a:p>
          <a:p>
            <a:r>
              <a:rPr lang="ar-EG" i="0" dirty="0"/>
              <a:t>لذا، كن حذرًا في استخدام إيماءاتك عند التواصل عبر الثقافات.</a:t>
            </a:r>
            <a:r>
              <a:rPr lang="en-US" i="0" dirty="0"/>
              <a:t> </a:t>
            </a:r>
            <a:r>
              <a:rPr lang="ar-EG" i="0" dirty="0"/>
              <a:t>لا تفترض أن معنى الإيماءة بالنسبة لك أو في ثقافتك هو نفسه في كل مكان.</a:t>
            </a:r>
            <a:r>
              <a:rPr lang="en-US" i="0" dirty="0"/>
              <a:t> </a:t>
            </a:r>
            <a:r>
              <a:rPr lang="ar-EG" i="0" dirty="0"/>
              <a:t>سنتحدث أكثر عن الثقافة في محاضرات لاحقة.</a:t>
            </a:r>
            <a:r>
              <a:rPr lang="en-US" i="0" dirty="0"/>
              <a:t> </a:t>
            </a:r>
          </a:p>
          <a:p>
            <a:endParaRPr lang="en-US" i="0" dirty="0"/>
          </a:p>
          <a:p>
            <a:r>
              <a:rPr lang="ar-EG" i="0" dirty="0"/>
              <a:t>مصدر الصورة</a:t>
            </a:r>
          </a:p>
          <a:p>
            <a:r>
              <a:rPr lang="en-US" i="0" dirty="0"/>
              <a:t>https://pixabay.com/en/fingers-gesture-hand-thumbs-up-1867478/</a:t>
            </a:r>
          </a:p>
        </p:txBody>
      </p:sp>
      <p:sp>
        <p:nvSpPr>
          <p:cNvPr id="4" name="Slide Number Placeholder 3"/>
          <p:cNvSpPr>
            <a:spLocks noGrp="1"/>
          </p:cNvSpPr>
          <p:nvPr>
            <p:ph type="sldNum" sz="quarter" idx="10"/>
          </p:nvPr>
        </p:nvSpPr>
        <p:spPr/>
        <p:txBody>
          <a:bodyPr/>
          <a:lstStyle/>
          <a:p>
            <a:fld id="{7F3D1EF9-5CC1-4238-AAAD-E9DC1B1191CD}" type="slidenum">
              <a:rPr lang="en-GB" smtClean="0"/>
              <a:t>25</a:t>
            </a:fld>
            <a:endParaRPr lang="en-GB"/>
          </a:p>
        </p:txBody>
      </p:sp>
    </p:spTree>
    <p:extLst>
      <p:ext uri="{BB962C8B-B14F-4D97-AF65-F5344CB8AC3E}">
        <p14:creationId xmlns:p14="http://schemas.microsoft.com/office/powerpoint/2010/main" val="1602100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إليك بعض رسوماتك على الرمال.</a:t>
            </a:r>
            <a:r>
              <a:rPr lang="ar-EG" i="0" baseline="0" dirty="0"/>
              <a:t> أي فريق هذا؟ ما الذي كنت تحاول توصيله وهل كان مفهومًا؟ اشرح لنا ذلك. [يجيب الطلاب الذين استُخدمت الرسوم التوضيحية في مفاوضاتهم ].</a:t>
            </a:r>
          </a:p>
          <a:p>
            <a:endParaRPr lang="en-US" i="0" baseline="0" dirty="0"/>
          </a:p>
          <a:p>
            <a:r>
              <a:rPr lang="ar-EG" i="0" u="sng" baseline="0" dirty="0"/>
              <a:t>ملاحظة</a:t>
            </a:r>
            <a:r>
              <a:rPr lang="ar-EG" i="0" baseline="0" dirty="0"/>
              <a:t>:</a:t>
            </a:r>
            <a:r>
              <a:rPr lang="en-US" i="0" baseline="0" dirty="0"/>
              <a:t> </a:t>
            </a:r>
            <a:r>
              <a:rPr lang="ar-EG" i="0" baseline="0" dirty="0"/>
              <a:t>هذه أمثلة على الرسومات من دورة تدريبية تجريبية في </a:t>
            </a:r>
            <a:r>
              <a:rPr lang="en-US" i="0" baseline="0" dirty="0"/>
              <a:t>INSEAD</a:t>
            </a:r>
            <a:r>
              <a:rPr lang="ar-EG" i="0" baseline="0" dirty="0"/>
              <a:t>.</a:t>
            </a:r>
            <a:r>
              <a:rPr lang="en-US" i="0" baseline="0" dirty="0"/>
              <a:t> </a:t>
            </a:r>
            <a:r>
              <a:rPr lang="ar-EG" i="0" baseline="0" dirty="0"/>
              <a:t>يجب على المدرب أن يلصق أمثلة من فصله الدراسي.</a:t>
            </a:r>
            <a:r>
              <a:rPr lang="en-US" i="0" baseline="0" dirty="0"/>
              <a:t> </a:t>
            </a:r>
          </a:p>
        </p:txBody>
      </p:sp>
      <p:sp>
        <p:nvSpPr>
          <p:cNvPr id="4" name="Slide Number Placeholder 3"/>
          <p:cNvSpPr>
            <a:spLocks noGrp="1"/>
          </p:cNvSpPr>
          <p:nvPr>
            <p:ph type="sldNum" sz="quarter" idx="10"/>
          </p:nvPr>
        </p:nvSpPr>
        <p:spPr/>
        <p:txBody>
          <a:bodyPr/>
          <a:lstStyle/>
          <a:p>
            <a:fld id="{7F3D1EF9-5CC1-4238-AAAD-E9DC1B1191CD}" type="slidenum">
              <a:rPr lang="en-GB" smtClean="0"/>
              <a:t>26</a:t>
            </a:fld>
            <a:endParaRPr lang="en-GB"/>
          </a:p>
        </p:txBody>
      </p:sp>
    </p:spTree>
    <p:extLst>
      <p:ext uri="{BB962C8B-B14F-4D97-AF65-F5344CB8AC3E}">
        <p14:creationId xmlns:p14="http://schemas.microsoft.com/office/powerpoint/2010/main" val="1589703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baseline="0" dirty="0"/>
              <a:t>اصطحبنا في جولة عبر هذه الصفحة [يجيب الطلاب الذين استُخدمت الرسوم التوضيحية في مفاوضاتهم ].</a:t>
            </a:r>
            <a:r>
              <a:rPr lang="en-US" i="0" baseline="0" dirty="0"/>
              <a:t> </a:t>
            </a:r>
            <a:r>
              <a:rPr lang="ar-EG" i="0" baseline="0" dirty="0"/>
              <a:t>هل ساعدك هذا في التواصل؟</a:t>
            </a:r>
            <a:r>
              <a:rPr lang="en-US" i="0" baseline="0" dirty="0"/>
              <a:t> </a:t>
            </a:r>
            <a:r>
              <a:rPr lang="ar-EG" i="0" baseline="0" dirty="0"/>
              <a:t>هل كانت هناك أي ثغرات أو فجوات في التواصل؟</a:t>
            </a:r>
            <a:r>
              <a:rPr lang="en-US" i="0" baseline="0" dirty="0"/>
              <a:t> </a:t>
            </a:r>
            <a:r>
              <a:rPr lang="ar-EG" i="0" baseline="0" dirty="0"/>
              <a:t>[يجيب الطلاب الذين استُخدمت الرسوم التوضيحية في مفاوضاتهم ].</a:t>
            </a:r>
            <a:r>
              <a:rPr lang="en-US" i="0" baseline="0" dirty="0"/>
              <a:t> </a:t>
            </a:r>
            <a:r>
              <a:rPr lang="ar-EG" i="0" baseline="0" dirty="0"/>
              <a:t>لذا في بعض الحالات، يمكنك أن ترى لعنة المعرفة بشكل عملي، في هذه الرسومات، فما يبدو منطقيًا تمامًا للشخص الذي رسمها، قد يكون من الصعب جدًا على الآخرين فهمه، وليس بالضرورة واضحًا لهم.</a:t>
            </a:r>
            <a:r>
              <a:rPr lang="en-US" i="0" baseline="0" dirty="0"/>
              <a:t> </a:t>
            </a:r>
          </a:p>
          <a:p>
            <a:endParaRPr lang="en-US" i="0" u="sng" baseline="0" dirty="0"/>
          </a:p>
          <a:p>
            <a:r>
              <a:rPr lang="ar-EG" i="0" u="sng" baseline="0" dirty="0"/>
              <a:t>ملاحظة</a:t>
            </a:r>
            <a:r>
              <a:rPr lang="ar-EG" i="0" baseline="0" dirty="0"/>
              <a:t>:</a:t>
            </a:r>
            <a:r>
              <a:rPr lang="en-US" i="0" baseline="0" dirty="0"/>
              <a:t> </a:t>
            </a:r>
            <a:r>
              <a:rPr lang="ar-EG" i="0" baseline="0" dirty="0"/>
              <a:t>هذه أمثلة على الرسومات من دورة تدريبية تجريبية في </a:t>
            </a:r>
            <a:r>
              <a:rPr lang="en-US" i="0" baseline="0" dirty="0"/>
              <a:t>INSEAD</a:t>
            </a:r>
            <a:r>
              <a:rPr lang="ar-EG" i="0" baseline="0" dirty="0"/>
              <a:t>.</a:t>
            </a:r>
            <a:r>
              <a:rPr lang="en-US" i="0" baseline="0" dirty="0"/>
              <a:t> </a:t>
            </a:r>
            <a:r>
              <a:rPr lang="ar-EG" i="0" baseline="0" dirty="0"/>
              <a:t>يجب على المدرب أن يلصق أمثلة من فصله الدراسي.</a:t>
            </a:r>
            <a:r>
              <a:rPr lang="en-US" i="0" baseline="0" dirty="0"/>
              <a:t> </a:t>
            </a:r>
            <a:r>
              <a:rPr lang="ar-EG" i="0" baseline="0" dirty="0"/>
              <a:t>نوصي باستخدام أكثر من مثالين، إذا سمح الوقت، حتى يشعر الطلاب بالاندماج.</a:t>
            </a:r>
            <a:r>
              <a:rPr lang="en-US" i="0" baseline="0" dirty="0"/>
              <a:t> </a:t>
            </a:r>
          </a:p>
        </p:txBody>
      </p:sp>
      <p:sp>
        <p:nvSpPr>
          <p:cNvPr id="4" name="Slide Number Placeholder 3"/>
          <p:cNvSpPr>
            <a:spLocks noGrp="1"/>
          </p:cNvSpPr>
          <p:nvPr>
            <p:ph type="sldNum" sz="quarter" idx="10"/>
          </p:nvPr>
        </p:nvSpPr>
        <p:spPr/>
        <p:txBody>
          <a:bodyPr/>
          <a:lstStyle/>
          <a:p>
            <a:fld id="{7F3D1EF9-5CC1-4238-AAAD-E9DC1B1191CD}" type="slidenum">
              <a:rPr lang="en-GB" smtClean="0"/>
              <a:t>27</a:t>
            </a:fld>
            <a:endParaRPr lang="en-GB"/>
          </a:p>
        </p:txBody>
      </p:sp>
    </p:spTree>
    <p:extLst>
      <p:ext uri="{BB962C8B-B14F-4D97-AF65-F5344CB8AC3E}">
        <p14:creationId xmlns:p14="http://schemas.microsoft.com/office/powerpoint/2010/main" val="2614750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dirty="0"/>
              <a:t>من كان الطرف الأقوى في مسرحية "الناجون"؟</a:t>
            </a:r>
            <a:r>
              <a:rPr lang="en-US" sz="1200" b="0" i="0" baseline="0" dirty="0"/>
              <a:t> </a:t>
            </a:r>
            <a:r>
              <a:rPr lang="ar-EG" sz="1200" b="0" i="0" dirty="0"/>
              <a:t>لماذا؟</a:t>
            </a:r>
            <a:r>
              <a:rPr lang="en-US" sz="1200" b="0" i="0" dirty="0"/>
              <a:t> </a:t>
            </a:r>
            <a:r>
              <a:rPr lang="ar-EG" sz="1200" b="0" i="0" dirty="0"/>
              <a:t>[يجيب الطلاب</a:t>
            </a:r>
            <a:r>
              <a:rPr lang="ar-EG" sz="1200" b="0" i="0" baseline="0" dirty="0"/>
              <a:t>].</a:t>
            </a:r>
          </a:p>
          <a:p>
            <a:endParaRPr lang="en-US" b="0" i="0" dirty="0"/>
          </a:p>
        </p:txBody>
      </p:sp>
      <p:sp>
        <p:nvSpPr>
          <p:cNvPr id="4" name="Slide Number Placeholder 3"/>
          <p:cNvSpPr>
            <a:spLocks noGrp="1"/>
          </p:cNvSpPr>
          <p:nvPr>
            <p:ph type="sldNum" sz="quarter" idx="10"/>
          </p:nvPr>
        </p:nvSpPr>
        <p:spPr/>
        <p:txBody>
          <a:bodyPr/>
          <a:lstStyle/>
          <a:p>
            <a:fld id="{7F3D1EF9-5CC1-4238-AAAD-E9DC1B1191CD}" type="slidenum">
              <a:rPr lang="en-GB" smtClean="0"/>
              <a:t>28</a:t>
            </a:fld>
            <a:endParaRPr lang="en-GB"/>
          </a:p>
        </p:txBody>
      </p:sp>
    </p:spTree>
    <p:extLst>
      <p:ext uri="{BB962C8B-B14F-4D97-AF65-F5344CB8AC3E}">
        <p14:creationId xmlns:p14="http://schemas.microsoft.com/office/powerpoint/2010/main" val="1744534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dirty="0"/>
              <a:t>إن </a:t>
            </a:r>
            <a:r>
              <a:rPr lang="ar-EG" baseline="0" dirty="0"/>
              <a:t>ساكن الجزيرة فقير وغير متعلم، في حين أن طلاب ماجستير إدارة الأعمال أغنياء ومتعلمون تعليمًا جيدًا </a:t>
            </a:r>
            <a:r>
              <a:rPr lang="ar-EG" baseline="0" dirty="0" err="1"/>
              <a:t>نسبيًا.</a:t>
            </a:r>
            <a:r>
              <a:rPr lang="ar-EG" b="0" dirty="0" err="1">
                <a:latin typeface="+mn-lt"/>
              </a:rPr>
              <a:t>ولكن</a:t>
            </a:r>
            <a:r>
              <a:rPr lang="ar-EG" b="0" dirty="0">
                <a:latin typeface="+mn-lt"/>
              </a:rPr>
              <a:t> قوتك في المفاوضات تعتمد على أفضل بديل لديك لاتفاقية التفاوض أو </a:t>
            </a:r>
            <a:r>
              <a:rPr lang="en-US" b="0" dirty="0">
                <a:latin typeface="+mn-lt"/>
              </a:rPr>
              <a:t>BATNA</a:t>
            </a:r>
            <a:r>
              <a:rPr lang="ar-EG" b="0" dirty="0">
                <a:latin typeface="+mn-lt"/>
              </a:rPr>
              <a:t>، وليس على </a:t>
            </a:r>
            <a:r>
              <a:rPr lang="ar-EG" b="0" dirty="0" err="1">
                <a:latin typeface="+mn-lt"/>
              </a:rPr>
              <a:t>وضعك.إذا</a:t>
            </a:r>
            <a:r>
              <a:rPr lang="ar-EG" b="0" dirty="0">
                <a:latin typeface="+mn-lt"/>
              </a:rPr>
              <a:t> </a:t>
            </a:r>
            <a:r>
              <a:rPr lang="ar-EG" b="0" baseline="0" dirty="0">
                <a:latin typeface="+mn-lt"/>
              </a:rPr>
              <a:t>لم يتم التوصل إلى اتفاق، يفقد ساكن الجزيرة بعض نقاط القيمة بالرغم من أن ذلك لا يزال ملائمًا. تقطعت السبل بالطلاب على جزيرة دون أن يتمكنوا من العودة إلى ديارهم.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29</a:t>
            </a:fld>
            <a:endParaRPr lang="en-GB"/>
          </a:p>
        </p:txBody>
      </p:sp>
    </p:spTree>
    <p:extLst>
      <p:ext uri="{BB962C8B-B14F-4D97-AF65-F5344CB8AC3E}">
        <p14:creationId xmlns:p14="http://schemas.microsoft.com/office/powerpoint/2010/main" val="3863732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إليكم شرائح غرف النقاش الجانبية لإجراء هذا التمرين.</a:t>
            </a:r>
            <a:r>
              <a:rPr lang="en-US" i="0" dirty="0"/>
              <a:t> </a:t>
            </a:r>
            <a:r>
              <a:rPr lang="ar-EG" i="0" dirty="0"/>
              <a:t>يُرجى إحضار المواد الخاصة بدورك - فهي مطبوعة باللون الذي يطابق لون العمود الذي تم إدراج اسمك فيه على الشريحة.</a:t>
            </a:r>
            <a:r>
              <a:rPr lang="en-US" i="0" dirty="0"/>
              <a:t> </a:t>
            </a:r>
            <a:r>
              <a:rPr lang="ar-EG" i="0" dirty="0"/>
              <a:t>ثم كوِّن مجموعة ثنائية مع شريكك واستمتع بالتمرين!</a:t>
            </a:r>
            <a:r>
              <a:rPr lang="en-US" i="0" dirty="0"/>
              <a:t> </a:t>
            </a:r>
            <a:r>
              <a:rPr lang="ar-EG" i="0" dirty="0"/>
              <a:t>[يحصل الطلاب على المواد الخاصة بدورهم ويذهبون للتفاوض].</a:t>
            </a:r>
            <a:r>
              <a:rPr lang="en-US" i="0" dirty="0"/>
              <a:t> </a:t>
            </a:r>
          </a:p>
          <a:p>
            <a:endParaRPr lang="en-US" alt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u="sng" dirty="0"/>
              <a:t>ملاحظة</a:t>
            </a:r>
            <a:r>
              <a:rPr lang="ar-EG" i="0" dirty="0"/>
              <a:t>:</a:t>
            </a:r>
            <a:r>
              <a:rPr lang="en-US" i="0" dirty="0"/>
              <a:t> </a:t>
            </a:r>
            <a:r>
              <a:rPr lang="ar-EG" i="0" dirty="0"/>
              <a:t>يُستخدم هذا </a:t>
            </a:r>
            <a:r>
              <a:rPr lang="ar-EG" i="0" u="none" dirty="0"/>
              <a:t>القالب الخاص بشريحة تقسيم الطلاب إلى مجموعات ثنائية إذا</a:t>
            </a:r>
            <a:r>
              <a:rPr lang="ar-EG" i="0" u="none" baseline="0" dirty="0"/>
              <a:t> وضع المحاضر الطلاب في فرق تفاوض مسبقًا.</a:t>
            </a:r>
            <a:r>
              <a:rPr lang="en-US" i="0" u="none" baseline="0" dirty="0"/>
              <a:t> </a:t>
            </a:r>
            <a:r>
              <a:rPr lang="ar-EG" i="0" u="none" baseline="0" dirty="0"/>
              <a:t>تتم إضافة أسماء الطلاب في الأعمدة الخاصة بكل منهم أسفل </a:t>
            </a:r>
            <a:r>
              <a:rPr lang="ar-EG" b="0" i="0" u="none" baseline="0" dirty="0"/>
              <a:t>دورهم</a:t>
            </a:r>
            <a:r>
              <a:rPr lang="ar-EG" sz="1200" b="0" i="0" u="none" strike="noStrike" dirty="0">
                <a:solidFill>
                  <a:srgbClr val="000000"/>
                </a:solidFill>
                <a:latin typeface="Cambria"/>
              </a:rPr>
              <a:t>.</a:t>
            </a:r>
            <a:r>
              <a:rPr lang="en-US" sz="1200" b="0" i="0" u="none" strike="noStrike" baseline="0" dirty="0">
                <a:solidFill>
                  <a:schemeClr val="tx1"/>
                </a:solidFill>
                <a:latin typeface="+mn-lt"/>
              </a:rPr>
              <a:t> </a:t>
            </a:r>
            <a:r>
              <a:rPr lang="ar-EG" i="0" u="none" dirty="0"/>
              <a:t>إذا </a:t>
            </a:r>
            <a:r>
              <a:rPr lang="ar-EG" i="0" u="none" baseline="0" dirty="0"/>
              <a:t>تم استخدام </a:t>
            </a:r>
            <a:r>
              <a:rPr lang="ar-EG" i="0" u="none" dirty="0"/>
              <a:t>هذه الشريحة،</a:t>
            </a:r>
            <a:r>
              <a:rPr lang="ar-EG" i="0" u="none" baseline="0" dirty="0"/>
              <a:t> فيجب أن يتطابق </a:t>
            </a:r>
            <a:r>
              <a:rPr lang="ar-EG" i="0" u="none" dirty="0"/>
              <a:t>لون </a:t>
            </a:r>
            <a:r>
              <a:rPr lang="ar-EG" i="0" dirty="0"/>
              <a:t>الخلفية الخاصة بكل دور في الشريحة أعلاه </a:t>
            </a:r>
            <a:r>
              <a:rPr lang="ar-EG" i="0" baseline="0" dirty="0"/>
              <a:t>مع لون المواد الخاصة بهذا الدور التي تم توزيعها على الطلاب</a:t>
            </a:r>
            <a:r>
              <a:rPr lang="ar-EG" sz="1200" b="0" i="0" u="none" strike="noStrike" dirty="0">
                <a:solidFill>
                  <a:srgbClr val="000000"/>
                </a:solidFill>
                <a:latin typeface="Cambria"/>
              </a:rPr>
              <a:t>، لتجنب الارتباك </a:t>
            </a:r>
            <a:r>
              <a:rPr lang="ar-EG" i="0" baseline="0" dirty="0"/>
              <a:t>. يشير العمود "الغرفة الجانبية" إلى "غرفة النقاش الجانبية" ولا ينطبق ذلك إلا إذا كان لدى المُحاضر غرف خاصة للطلاب للتفاوض فيها. يشير العمود "المجموعة الثنائية" إلى رقم مجموعة التفاوض، بمعنى آخر: كل مجموعة ثنائية من الطلاب. </a:t>
            </a:r>
          </a:p>
          <a:p>
            <a:endParaRPr lang="en-US" altLang="en-US" i="0" dirty="0"/>
          </a:p>
          <a:p>
            <a:endParaRPr lang="en-US" altLang="en-US" i="0" dirty="0"/>
          </a:p>
          <a:p>
            <a:endParaRPr lang="en-US" altLang="en-US" i="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3</a:t>
            </a:fld>
            <a:endParaRPr lang="en-US" altLang="en-US"/>
          </a:p>
        </p:txBody>
      </p:sp>
    </p:spTree>
    <p:extLst>
      <p:ext uri="{BB962C8B-B14F-4D97-AF65-F5344CB8AC3E}">
        <p14:creationId xmlns:p14="http://schemas.microsoft.com/office/powerpoint/2010/main" val="350849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0" i="0" dirty="0">
                <a:latin typeface="+mn-lt"/>
              </a:rPr>
              <a:t>كيف تتفاوض مع شخص لديه سلطة أكبر منك؟</a:t>
            </a:r>
            <a:r>
              <a:rPr lang="ar-EG" sz="1200" b="0" i="0" dirty="0"/>
              <a:t>[يجيب الطلاب</a:t>
            </a:r>
            <a:r>
              <a:rPr lang="ar-EG" sz="1200" b="0" i="0" baseline="0" dirty="0"/>
              <a:t>].</a:t>
            </a:r>
            <a:r>
              <a:rPr lang="en-US" sz="1200" b="0" i="0" baseline="0" dirty="0">
                <a:solidFill>
                  <a:schemeClr val="bg1"/>
                </a:solidFill>
                <a:latin typeface="+mn-lt"/>
              </a:rPr>
              <a:t> </a:t>
            </a:r>
            <a:r>
              <a:rPr lang="ar-EG" i="0" baseline="0" dirty="0"/>
              <a:t>لا ينبغي لك أن تستخدم تكتيكات تعتمد على القوة والربح إذا كنت الطرف الأقل قوة. فإذا تحول التفاعل إلى مفاوضات تعتمد على الربح والخسارة، فسوف تصبح أنت الطرف الأضعف. </a:t>
            </a:r>
          </a:p>
          <a:p>
            <a:endParaRPr lang="en-US" i="0" dirty="0"/>
          </a:p>
          <a:p>
            <a:r>
              <a:rPr lang="ar-EG" i="0" dirty="0"/>
              <a:t>مصدر الصورة</a:t>
            </a:r>
            <a:r>
              <a:rPr lang="en-US" i="0" dirty="0"/>
              <a:t> </a:t>
            </a:r>
          </a:p>
          <a:p>
            <a:r>
              <a:rPr lang="en-US" i="0" dirty="0"/>
              <a:t>https://pixabay.com/en/trample-push-shoe-shoe-sole-784060/</a:t>
            </a:r>
          </a:p>
        </p:txBody>
      </p:sp>
      <p:sp>
        <p:nvSpPr>
          <p:cNvPr id="4" name="Slide Number Placeholder 3"/>
          <p:cNvSpPr>
            <a:spLocks noGrp="1"/>
          </p:cNvSpPr>
          <p:nvPr>
            <p:ph type="sldNum" sz="quarter" idx="10"/>
          </p:nvPr>
        </p:nvSpPr>
        <p:spPr/>
        <p:txBody>
          <a:bodyPr/>
          <a:lstStyle/>
          <a:p>
            <a:fld id="{9BE1DD1D-0BD5-4E4F-ABDD-53ED947792F1}" type="slidenum">
              <a:rPr lang="en-US" smtClean="0"/>
              <a:t>30</a:t>
            </a:fld>
            <a:endParaRPr lang="en-US"/>
          </a:p>
        </p:txBody>
      </p:sp>
    </p:spTree>
    <p:extLst>
      <p:ext uri="{BB962C8B-B14F-4D97-AF65-F5344CB8AC3E}">
        <p14:creationId xmlns:p14="http://schemas.microsoft.com/office/powerpoint/2010/main" val="980094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baseline="0" dirty="0"/>
              <a:t>هل وافق أي منكم على أن يصطحب ساكن الجزيرة الطلاب فوق الطوافة، وبعدها يبحر عائدًا؟</a:t>
            </a:r>
            <a:r>
              <a:rPr lang="en-US" sz="1200" baseline="0" dirty="0"/>
              <a:t> </a:t>
            </a:r>
            <a:r>
              <a:rPr lang="ar-EG" sz="1200" baseline="0" dirty="0"/>
              <a:t>وبالتالي يمكنه الاحتفاظ بممتلكات الطلاب وموارده أيضًا، وهذا أحد الحلول التي تعظم القيمة إلى الحد الأقصى في مسرحية "الناجون"، ولكن أيضًا اتفاق يصعب التوصل إليه بسبب حاجز اللغة.</a:t>
            </a:r>
            <a:r>
              <a:rPr lang="en-US"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u="sng" baseline="0" dirty="0"/>
              <a:t>ملاحظة</a:t>
            </a:r>
            <a:r>
              <a:rPr lang="ar-EG" sz="1200" baseline="0" dirty="0"/>
              <a:t>:</a:t>
            </a:r>
            <a:r>
              <a:rPr lang="en-US" sz="1200" baseline="0" dirty="0"/>
              <a:t> </a:t>
            </a:r>
            <a:r>
              <a:rPr lang="ar-EG" sz="1200" baseline="0" dirty="0"/>
              <a:t>تصل نسبة صغيرة فقط من المجموعات إلى الحل الأمثل، وهو أن يصطحب ساكن الجزيرة الطلاب فوق الطوافة ثم يبحر عائدًا.</a:t>
            </a:r>
            <a:r>
              <a:rPr lang="en-US" sz="1200" baseline="0" dirty="0"/>
              <a:t> </a:t>
            </a:r>
            <a:r>
              <a:rPr lang="ar-EG" sz="1200" baseline="0" dirty="0"/>
              <a:t>وإذا فعلوا ذلك، فيمكن لساكن الجزيرة الاحتفاظ بالنقاط الخاصة بأي من ممتلكات الطلاب التي حصل عليها، بالإضافة إلى النقاط الخاصة بالمواد التي حصلوا عليها من الطوافة والتي تعود إليه.</a:t>
            </a:r>
            <a:r>
              <a:rPr lang="en-US" sz="1200" baseline="0" dirty="0"/>
              <a:t> </a:t>
            </a:r>
            <a:r>
              <a:rPr lang="ar-EG" sz="1200" baseline="0" dirty="0"/>
              <a:t>يتم منح هذه النقاط الإضافية من قِبل المُحاضر إذا وصف كلا الطالبين الاتفاق على هذا النحو تحت عنوان "التفاهمات المشتركة" في نماذج النتائج الخاصة بهما.</a:t>
            </a:r>
            <a:r>
              <a:rPr lang="en-US" sz="1200" baseline="0" dirty="0"/>
              <a:t> </a:t>
            </a:r>
          </a:p>
          <a:p>
            <a:endParaRPr lang="en-US" b="0" dirty="0"/>
          </a:p>
        </p:txBody>
      </p:sp>
      <p:sp>
        <p:nvSpPr>
          <p:cNvPr id="4" name="Slide Number Placeholder 3"/>
          <p:cNvSpPr>
            <a:spLocks noGrp="1"/>
          </p:cNvSpPr>
          <p:nvPr>
            <p:ph type="sldNum" sz="quarter" idx="10"/>
          </p:nvPr>
        </p:nvSpPr>
        <p:spPr/>
        <p:txBody>
          <a:bodyPr/>
          <a:lstStyle/>
          <a:p>
            <a:fld id="{7F3D1EF9-5CC1-4238-AAAD-E9DC1B1191CD}" type="slidenum">
              <a:rPr lang="en-GB" smtClean="0"/>
              <a:t>31</a:t>
            </a:fld>
            <a:endParaRPr lang="en-GB"/>
          </a:p>
        </p:txBody>
      </p:sp>
    </p:spTree>
    <p:extLst>
      <p:ext uri="{BB962C8B-B14F-4D97-AF65-F5344CB8AC3E}">
        <p14:creationId xmlns:p14="http://schemas.microsoft.com/office/powerpoint/2010/main" val="3392203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وإليكم اتفاقياتكم الخاصة بمسرحية "الناجون"!</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[يتفاعل الطلاب].</a:t>
            </a:r>
            <a:r>
              <a:rPr lang="en-US" sz="1200" b="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baseline="0" dirty="0"/>
              <a:t>إذن أخبروني قليلًا عن صفقاتكم.</a:t>
            </a:r>
            <a:r>
              <a:rPr lang="en-US" sz="1200" i="0" baseline="0" dirty="0"/>
              <a:t> </a:t>
            </a:r>
            <a:r>
              <a:rPr lang="ar-EG" sz="1200" i="0" baseline="0" dirty="0"/>
              <a:t>[يشارك الطلاب تجاربهم في المفاوضات.</a:t>
            </a:r>
            <a:r>
              <a:rPr lang="en-US" sz="1200" i="0" baseline="0" dirty="0"/>
              <a:t> </a:t>
            </a:r>
            <a:r>
              <a:rPr lang="ar-EG" sz="1200" i="0" baseline="0" dirty="0"/>
              <a:t>إذا لم يتحدث عدد كافٍ من الطلاب، يمكن للمُحاضر اختيار نتائج مُبالغ فيها - درجات عالية ومنخفضة، وأعمدة ذات تقسيمات عادلة للغاية، وأخرى غير متناسبة للغاية للقيمة - ويطلب من فريق التفاوض مشاركة كيفية إجراء مفاوضاتهم ].</a:t>
            </a:r>
            <a:r>
              <a:rPr lang="en-US" sz="1200" i="0" baseline="0" dirty="0"/>
              <a:t> </a:t>
            </a:r>
            <a:r>
              <a:rPr lang="ar-EG" sz="1200" i="0" baseline="0" dirty="0"/>
              <a:t>إليكم بعض التفاهمات المشتركة التي توصلتم إليها [يشاركها المُحاضر - لا يتم احتسابها إلا إذا أشار كلا الجانبين إلى نفس الشيء على الرغم من عدم قدرتهم على المحادثة باستخدام الكلمات</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baseline="0" dirty="0"/>
              <a:t>من حصل على قيمة أكبر بشكل عام، الطلاب أم ساكن الجزيرة؟</a:t>
            </a:r>
            <a:r>
              <a:rPr lang="en-US" sz="1200" i="0" baseline="0" dirty="0"/>
              <a:t> </a:t>
            </a:r>
            <a:r>
              <a:rPr lang="ar-EG" sz="1200" i="0" baseline="0" dirty="0"/>
              <a:t>[يقول الطلاب:</a:t>
            </a:r>
            <a:r>
              <a:rPr lang="en-US" sz="1200" i="0" baseline="0" dirty="0"/>
              <a:t> </a:t>
            </a:r>
            <a:r>
              <a:rPr lang="ar-EG" sz="1200" i="0" baseline="0" dirty="0"/>
              <a:t>ساكن الجزيرة!].</a:t>
            </a:r>
            <a:r>
              <a:rPr lang="en-US" sz="1200" i="0" baseline="0" dirty="0"/>
              <a:t> </a:t>
            </a:r>
            <a:r>
              <a:rPr lang="ar-EG" sz="1200" i="0" baseline="0" dirty="0"/>
              <a:t>أليس الأمر مثيرًا للسخرية لأنه كان في موقع القوة؟</a:t>
            </a:r>
            <a:r>
              <a:rPr lang="en-US" sz="1200" i="0" baseline="0" dirty="0"/>
              <a:t> </a:t>
            </a:r>
            <a:r>
              <a:rPr lang="ar-EG" sz="1200" i="0" baseline="0" dirty="0"/>
              <a:t>ما سبب ذلك؟</a:t>
            </a:r>
            <a:r>
              <a:rPr lang="en-US" sz="1200" i="0" baseline="0" dirty="0"/>
              <a:t> </a:t>
            </a:r>
            <a:r>
              <a:rPr lang="ar-EG" sz="1200" i="0" baseline="0" dirty="0"/>
              <a:t>[يجيب الطلاب].  يحدث هذا أحيانًا في المفاوضات عندما يكون لدى أحد الطرفين سلطة أكبر من الآخر، مثل الرئيس والمرؤوس.</a:t>
            </a:r>
            <a:r>
              <a:rPr lang="en-US" sz="1200" i="0" baseline="0" dirty="0"/>
              <a:t> </a:t>
            </a:r>
            <a:r>
              <a:rPr lang="ar-EG" sz="1200" i="0" baseline="0" dirty="0"/>
              <a:t>يكون الطرف ذو القوة العالية أفضل حالًا بدون صفقة مقارنة بالطرف ذي القوة الأقل، بعبارة أخرى، يكون لديه أو لديها أفضل </a:t>
            </a:r>
            <a:r>
              <a:rPr lang="en-US" sz="1200" i="0" baseline="0" dirty="0"/>
              <a:t>BATNA</a:t>
            </a:r>
            <a:r>
              <a:rPr lang="ar-EG" sz="1200" i="0" baseline="0" dirty="0"/>
              <a:t>.</a:t>
            </a:r>
            <a:r>
              <a:rPr lang="en-US" sz="1200" i="0" baseline="0" dirty="0"/>
              <a:t> </a:t>
            </a:r>
            <a:r>
              <a:rPr lang="ar-EG" sz="1200" i="0" baseline="0" dirty="0"/>
              <a:t>تأتي القوة من </a:t>
            </a:r>
            <a:r>
              <a:rPr lang="en-US" sz="1200" i="0" baseline="0" dirty="0"/>
              <a:t>BATNA</a:t>
            </a:r>
            <a:r>
              <a:rPr lang="ar-EG" sz="1200" i="0" baseline="0" dirty="0"/>
              <a:t> الخاص بك.</a:t>
            </a:r>
            <a:r>
              <a:rPr lang="en-US" sz="1200" i="0" baseline="0" dirty="0"/>
              <a:t> </a:t>
            </a:r>
            <a:r>
              <a:rPr lang="ar-EG" sz="1200" i="0" baseline="0" dirty="0"/>
              <a:t>لكنَّ الطرف ذا القوة المنخفضة قد يستفيد أكثر من التوصل إلى صفقة بالفعل.</a:t>
            </a:r>
            <a:r>
              <a:rPr lang="en-US" sz="1200" i="0" baseline="0" dirty="0"/>
              <a:t> </a:t>
            </a:r>
            <a:r>
              <a:rPr lang="ar-EG" sz="1200" i="0" baseline="0" dirty="0"/>
              <a:t>إذا قال الرئيس نعم، فقد يكون ذلك ضخمًا بالنسبة للموظف ويكلف الرئيس القليل.</a:t>
            </a:r>
            <a:r>
              <a:rPr lang="en-US" sz="1200" i="0" baseline="0" dirty="0"/>
              <a:t> </a:t>
            </a:r>
            <a:r>
              <a:rPr lang="ar-EG" sz="1200" i="0" baseline="0" dirty="0"/>
              <a:t>لذا فإن نطاق النتائج المحتملة للطرف ذي القوة المنخفضة، من الأسوأ إلى الأفضل، قد يكون أكبر من الطرف ذي القوة الكبيرة.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u="sng" baseline="0" dirty="0">
                <a:solidFill>
                  <a:schemeClr val="tx1"/>
                </a:solidFill>
                <a:latin typeface="+mn-lt"/>
                <a:ea typeface="+mn-ea"/>
                <a:cs typeface="+mn-cs"/>
              </a:rPr>
              <a:t>ملاحظة</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هذا رسم توضيحي يستند إلى محاضرة تجريبية في </a:t>
            </a:r>
            <a:r>
              <a:rPr lang="en-US" sz="1200" b="0" i="0" baseline="0" dirty="0">
                <a:solidFill>
                  <a:schemeClr val="tx1"/>
                </a:solidFill>
                <a:latin typeface="+mn-lt"/>
                <a:ea typeface="+mn-ea"/>
                <a:cs typeface="+mn-cs"/>
              </a:rPr>
              <a:t>INSEAD</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أثناء الاستراحة، كان على المُحاضر أن ينشئ شريحة النتائج للفصل باستخدام جدول بيانات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المسمى "</a:t>
            </a:r>
            <a:r>
              <a:rPr lang="en-US" sz="1200" b="0" i="0" baseline="0" dirty="0" err="1">
                <a:solidFill>
                  <a:schemeClr val="tx1"/>
                </a:solidFill>
                <a:latin typeface="+mn-lt"/>
                <a:ea typeface="+mn-ea"/>
                <a:cs typeface="+mn-cs"/>
              </a:rPr>
              <a:t>Results_Template_Job</a:t>
            </a:r>
            <a:r>
              <a:rPr lang="en-US" sz="1200" b="0" i="0" baseline="0" dirty="0">
                <a:solidFill>
                  <a:schemeClr val="tx1"/>
                </a:solidFill>
                <a:latin typeface="+mn-lt"/>
                <a:ea typeface="+mn-ea"/>
                <a:cs typeface="+mn-cs"/>
              </a:rPr>
              <a:t> Negotiation</a:t>
            </a:r>
            <a:r>
              <a:rPr lang="ar-EG" sz="1200" b="0" i="0" baseline="0" dirty="0">
                <a:solidFill>
                  <a:schemeClr val="tx1"/>
                </a:solidFill>
                <a:latin typeface="+mn-lt"/>
                <a:ea typeface="+mn-ea"/>
                <a:cs typeface="+mn-cs"/>
              </a:rPr>
              <a:t>" ولصقها في شريحة </a:t>
            </a:r>
            <a:r>
              <a:rPr lang="en-US" sz="1200" b="0" i="0" baseline="0" dirty="0">
                <a:solidFill>
                  <a:schemeClr val="tx1"/>
                </a:solidFill>
                <a:latin typeface="+mn-lt"/>
                <a:ea typeface="+mn-ea"/>
                <a:cs typeface="+mn-cs"/>
              </a:rPr>
              <a:t>PowerPoint</a:t>
            </a:r>
            <a:r>
              <a:rPr lang="ar-EG" sz="1200" b="0" i="0" baseline="0" dirty="0">
                <a:solidFill>
                  <a:schemeClr val="tx1"/>
                </a:solidFill>
                <a:latin typeface="+mn-lt"/>
                <a:ea typeface="+mn-ea"/>
                <a:cs typeface="+mn-cs"/>
              </a:rPr>
              <a:t> هذه</a:t>
            </a:r>
          </a:p>
          <a:p>
            <a:endParaRPr lang="en-US" i="0" dirty="0"/>
          </a:p>
        </p:txBody>
      </p:sp>
      <p:sp>
        <p:nvSpPr>
          <p:cNvPr id="4" name="Slide Number Placeholder 3"/>
          <p:cNvSpPr>
            <a:spLocks noGrp="1"/>
          </p:cNvSpPr>
          <p:nvPr>
            <p:ph type="sldNum" sz="quarter" idx="10"/>
          </p:nvPr>
        </p:nvSpPr>
        <p:spPr/>
        <p:txBody>
          <a:bodyPr/>
          <a:lstStyle/>
          <a:p>
            <a:fld id="{7F3D1EF9-5CC1-4238-AAAD-E9DC1B1191CD}" type="slidenum">
              <a:rPr lang="en-GB" smtClean="0"/>
              <a:t>32</a:t>
            </a:fld>
            <a:endParaRPr lang="en-GB"/>
          </a:p>
        </p:txBody>
      </p:sp>
    </p:spTree>
    <p:extLst>
      <p:ext uri="{BB962C8B-B14F-4D97-AF65-F5344CB8AC3E}">
        <p14:creationId xmlns:p14="http://schemas.microsoft.com/office/powerpoint/2010/main" val="1825366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وإليكم اتفاقاتكم في صورة أرقام.</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يعكس الارتفاع الإجمالي لأعمدة الرسم البياني القيمة المشتركة التي أنشأتموها معًا.</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إذ تشير أعمدة الرسم البياني الأعلى إلى خلق المزيد من القيمة.</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وتعكس الأعمدة الأرجوانية القيمة التي يطالب بها الطلاب، بينما تمثل الأعمدة الخضراء القيمة التي يطالب بها ساكن الجزيرة.</a:t>
            </a:r>
            <a:r>
              <a:rPr lang="en-US" sz="1200" b="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u="sng" baseline="0" dirty="0">
                <a:solidFill>
                  <a:schemeClr val="tx1"/>
                </a:solidFill>
                <a:latin typeface="+mn-lt"/>
                <a:ea typeface="+mn-ea"/>
                <a:cs typeface="+mn-cs"/>
              </a:rPr>
              <a:t>ملاحظة</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هذا رسم توضيحي يستند إلى محاضرة تجريبية في </a:t>
            </a:r>
            <a:r>
              <a:rPr lang="en-US" sz="1200" b="0" i="0" baseline="0" dirty="0">
                <a:solidFill>
                  <a:schemeClr val="tx1"/>
                </a:solidFill>
                <a:latin typeface="+mn-lt"/>
                <a:ea typeface="+mn-ea"/>
                <a:cs typeface="+mn-cs"/>
              </a:rPr>
              <a:t>INSEAD</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أثناء الاستراحة، كان على المُحاضر أن ينشئ شريحة النتائج للفصل باستخدام جدول بيانات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المسمى "</a:t>
            </a:r>
            <a:r>
              <a:rPr lang="en-US" sz="1200" b="0" i="0" baseline="0" dirty="0" err="1">
                <a:solidFill>
                  <a:schemeClr val="tx1"/>
                </a:solidFill>
                <a:latin typeface="+mn-lt"/>
                <a:ea typeface="+mn-ea"/>
                <a:cs typeface="+mn-cs"/>
              </a:rPr>
              <a:t>Results_Template_Job</a:t>
            </a:r>
            <a:r>
              <a:rPr lang="en-US" sz="1200" b="0" i="0" baseline="0" dirty="0">
                <a:solidFill>
                  <a:schemeClr val="tx1"/>
                </a:solidFill>
                <a:latin typeface="+mn-lt"/>
                <a:ea typeface="+mn-ea"/>
                <a:cs typeface="+mn-cs"/>
              </a:rPr>
              <a:t> Negotiation</a:t>
            </a:r>
            <a:r>
              <a:rPr lang="ar-EG" sz="1200" b="0" i="0" baseline="0" dirty="0">
                <a:solidFill>
                  <a:schemeClr val="tx1"/>
                </a:solidFill>
                <a:latin typeface="+mn-lt"/>
                <a:ea typeface="+mn-ea"/>
                <a:cs typeface="+mn-cs"/>
              </a:rPr>
              <a:t>" ولصقها في شريحة </a:t>
            </a:r>
            <a:r>
              <a:rPr lang="en-US" sz="1200" b="0" i="0" baseline="0" dirty="0">
                <a:solidFill>
                  <a:schemeClr val="tx1"/>
                </a:solidFill>
                <a:latin typeface="+mn-lt"/>
                <a:ea typeface="+mn-ea"/>
                <a:cs typeface="+mn-cs"/>
              </a:rPr>
              <a:t>PowerPoint</a:t>
            </a:r>
            <a:r>
              <a:rPr lang="ar-EG" sz="1200" b="0" i="0" baseline="0" dirty="0">
                <a:solidFill>
                  <a:schemeClr val="tx1"/>
                </a:solidFill>
                <a:latin typeface="+mn-lt"/>
                <a:ea typeface="+mn-ea"/>
                <a:cs typeface="+mn-cs"/>
              </a:rPr>
              <a:t> هذه</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u="sng" baseline="0" dirty="0">
                <a:solidFill>
                  <a:schemeClr val="tx1"/>
                </a:solidFill>
                <a:latin typeface="+mn-lt"/>
                <a:ea typeface="+mn-ea"/>
                <a:cs typeface="+mn-cs"/>
              </a:rPr>
              <a:t>ملاحظة</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هذه الشريحة أقل إثارة للاهتمام من الشريحة السابقة، التي تعرض التفاصيل والاتفاقيات الخاصة، ويمكن أيضًا حذفها من العرض التقديمي.  </a:t>
            </a:r>
          </a:p>
        </p:txBody>
      </p:sp>
      <p:sp>
        <p:nvSpPr>
          <p:cNvPr id="4" name="Slide Number Placeholder 3"/>
          <p:cNvSpPr>
            <a:spLocks noGrp="1"/>
          </p:cNvSpPr>
          <p:nvPr>
            <p:ph type="sldNum" sz="quarter" idx="10"/>
          </p:nvPr>
        </p:nvSpPr>
        <p:spPr/>
        <p:txBody>
          <a:bodyPr/>
          <a:lstStyle/>
          <a:p>
            <a:fld id="{7F3D1EF9-5CC1-4238-AAAD-E9DC1B1191CD}" type="slidenum">
              <a:rPr lang="en-GB" smtClean="0"/>
              <a:t>33</a:t>
            </a:fld>
            <a:endParaRPr lang="en-GB"/>
          </a:p>
        </p:txBody>
      </p:sp>
    </p:spTree>
    <p:extLst>
      <p:ext uri="{BB962C8B-B14F-4D97-AF65-F5344CB8AC3E}">
        <p14:creationId xmlns:p14="http://schemas.microsoft.com/office/powerpoint/2010/main" val="2341171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800" b="0" dirty="0"/>
              <a:t>تعتمد مسرحية "الناجون" بشكل كبير للغاية على قصة مجموعة من طلاب ماجستير إدارة الأعمال في </a:t>
            </a:r>
            <a:r>
              <a:rPr lang="en-US" sz="1800" b="0" dirty="0"/>
              <a:t>INSEAD</a:t>
            </a:r>
            <a:r>
              <a:rPr lang="ar-EG" sz="1800" b="0" dirty="0"/>
              <a:t> من دفعة ديسمبر 2016 الذين تقطعت بهم السبل على جزيرة مهجورة تقريبًا واضطروا إلى التفاوض مع أحد السكان المحليين للحصول على </a:t>
            </a:r>
            <a:r>
              <a:rPr lang="ar-EG" sz="1800" b="0" baseline="0" dirty="0"/>
              <a:t>فرصة للمغادرة دون مشاركة نفس اللغة. أجبرهم ساكن الجزيرة الفعلي على التخلي عن ممتلكاتهم الشخصية، ولم يسعهم إلا الموافقة بسبب البديل السيئ المتاح لهم. </a:t>
            </a:r>
            <a:r>
              <a:rPr lang="ar-EG" sz="1800" b="0" dirty="0"/>
              <a:t>إن الموقف في مسرحية تقمص الأدوار مبالغ فيه </a:t>
            </a:r>
            <a:r>
              <a:rPr lang="ar-EG" sz="1800" b="0" baseline="0" dirty="0"/>
              <a:t>إلى حد كبير </a:t>
            </a:r>
            <a:r>
              <a:rPr lang="ar-EG" sz="1800" b="0" dirty="0"/>
              <a:t>، </a:t>
            </a:r>
            <a:r>
              <a:rPr lang="ar-EG" sz="1800" b="0" baseline="0" dirty="0"/>
              <a:t>ولكنه يحتوي على بعض الحقيقة.</a:t>
            </a:r>
            <a:r>
              <a:rPr lang="en-US" sz="1800"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baseline="0" dirty="0"/>
          </a:p>
          <a:p>
            <a:endParaRPr lang="en-CA" sz="1800" b="0" dirty="0"/>
          </a:p>
          <a:p>
            <a:br>
              <a:rPr lang="ar-EG" b="1" dirty="0"/>
            </a:br>
            <a:endParaRPr lang="ar-EG" b="1" dirty="0"/>
          </a:p>
        </p:txBody>
      </p:sp>
      <p:sp>
        <p:nvSpPr>
          <p:cNvPr id="4" name="Slide Number Placeholder 3"/>
          <p:cNvSpPr>
            <a:spLocks noGrp="1"/>
          </p:cNvSpPr>
          <p:nvPr>
            <p:ph type="sldNum" sz="quarter" idx="10"/>
          </p:nvPr>
        </p:nvSpPr>
        <p:spPr/>
        <p:txBody>
          <a:bodyPr/>
          <a:lstStyle/>
          <a:p>
            <a:fld id="{7F3D1EF9-5CC1-4238-AAAD-E9DC1B1191CD}" type="slidenum">
              <a:rPr lang="en-GB" smtClean="0"/>
              <a:t>34</a:t>
            </a:fld>
            <a:endParaRPr lang="en-GB"/>
          </a:p>
        </p:txBody>
      </p:sp>
    </p:spTree>
    <p:extLst>
      <p:ext uri="{BB962C8B-B14F-4D97-AF65-F5344CB8AC3E}">
        <p14:creationId xmlns:p14="http://schemas.microsoft.com/office/powerpoint/2010/main" val="2868042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EG" baseline="0"/>
              <a:t>بعض </a:t>
            </a:r>
            <a:r>
              <a:rPr lang="ar-EG" sz="1200" b="0">
                <a:cs typeface="Times New Roman" panose="02020603050405020304" pitchFamily="18" charset="0"/>
              </a:rPr>
              <a:t>الدروس الرئيسية التي تعلمناها اليوم.</a:t>
            </a:r>
            <a:r>
              <a:rPr lang="ar-EG" sz="1200" b="0" baseline="0">
                <a:cs typeface="Times New Roman" panose="02020603050405020304" pitchFamily="18" charset="0"/>
              </a:rPr>
              <a:t>احذر بشدة من</a:t>
            </a:r>
            <a:r>
              <a:rPr lang="ar-EG" sz="2400">
                <a:solidFill>
                  <a:schemeClr val="tx1"/>
                </a:solidFill>
                <a:latin typeface="+mn-lt"/>
                <a:ea typeface="+mn-ea"/>
                <a:cs typeface="Times New Roman" pitchFamily="18" charset="0"/>
              </a:rPr>
              <a:t> لعنة المعرفة عند التواصل.</a:t>
            </a:r>
            <a:r>
              <a:rPr lang="en-US" sz="2400" baseline="0">
                <a:solidFill>
                  <a:schemeClr val="tx1"/>
                </a:solidFill>
                <a:latin typeface="+mn-lt"/>
                <a:ea typeface="+mn-ea"/>
                <a:cs typeface="Times New Roman" pitchFamily="18" charset="0"/>
              </a:rPr>
              <a:t> </a:t>
            </a:r>
            <a:r>
              <a:rPr lang="ar-EG" sz="2400">
                <a:solidFill>
                  <a:schemeClr val="tx1"/>
                </a:solidFill>
                <a:latin typeface="+mn-lt"/>
                <a:ea typeface="+mn-ea"/>
                <a:cs typeface="Times New Roman" pitchFamily="18" charset="0"/>
              </a:rPr>
              <a:t>لا تفترض أن الشخص الآخر يعرف ما تعرفه أو يفهم ما تقصده، فهذا الافتراض الخاطئ هو تحيز نفسي أساسي وقوي. وكمبدأ عام </a:t>
            </a:r>
            <a:r>
              <a:rPr lang="ar-EG" sz="2400" baseline="0">
                <a:solidFill>
                  <a:schemeClr val="tx1"/>
                </a:solidFill>
                <a:latin typeface="+mn-lt"/>
                <a:ea typeface="+mn-ea"/>
                <a:cs typeface="Times New Roman" pitchFamily="18" charset="0"/>
              </a:rPr>
              <a:t>، </a:t>
            </a:r>
            <a:r>
              <a:rPr lang="ar-EG" sz="2400">
                <a:solidFill>
                  <a:schemeClr val="tx1"/>
                </a:solidFill>
                <a:latin typeface="+mn-lt"/>
                <a:ea typeface="+mn-ea"/>
                <a:cs typeface="Times New Roman" pitchFamily="18" charset="0"/>
              </a:rPr>
              <a:t>استغل قنوات الاتصال الغنية قدر الإمكان. يتم توصيل معظم معنى ما نقوله من خلال نبرة الصوت وسلوكنا غير اللفظي. </a:t>
            </a:r>
          </a:p>
          <a:p>
            <a:endParaRPr lang="en-US" altLang="en-US" baseline="0" dirty="0"/>
          </a:p>
          <a:p>
            <a:endParaRPr lang="en-US" altLang="en-US"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D03697-D391-46FD-9BC5-2CA2209C514F}" type="slidenum">
              <a:rPr lang="en-GB" altLang="en-US" smtClean="0"/>
              <a:pPr/>
              <a:t>35</a:t>
            </a:fld>
            <a:endParaRPr lang="en-GB" altLang="en-US"/>
          </a:p>
        </p:txBody>
      </p:sp>
    </p:spTree>
    <p:extLst>
      <p:ext uri="{BB962C8B-B14F-4D97-AF65-F5344CB8AC3E}">
        <p14:creationId xmlns:p14="http://schemas.microsoft.com/office/powerpoint/2010/main" val="228275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ar-EG" b="0" i="0" dirty="0"/>
              <a:t>[ملاحظة:</a:t>
            </a:r>
            <a:r>
              <a:rPr lang="en-US" b="0" i="0" dirty="0"/>
              <a:t> </a:t>
            </a:r>
            <a:r>
              <a:rPr lang="ar-EG" b="0" i="0" dirty="0"/>
              <a:t>عاد الطلاب الآن إلى الفصل بعد أداء تمرين "الناجون"].مرحبًا بكم من جديد! سنقوم الآن بأداء </a:t>
            </a:r>
            <a:r>
              <a:rPr lang="ar-EG" sz="1200" b="0" i="0" dirty="0"/>
              <a:t>تمرين "النقر". قم بالتعاون مع طالب آخر. لا يُسمح لكما بالتحدث مع بعضكما البعض.</a:t>
            </a:r>
            <a:r>
              <a:rPr lang="en-US" sz="1200" b="0" i="0" baseline="0" dirty="0"/>
              <a:t> </a:t>
            </a:r>
            <a:r>
              <a:rPr lang="ar-EG" sz="1200" i="0" dirty="0"/>
              <a:t>سيختار الناقر أغنية مشهورة تعرفانها معًا وينقرها على الطاولة، من دون إخبار </a:t>
            </a:r>
            <a:r>
              <a:rPr lang="ar-EG" sz="1200" i="0" baseline="0" dirty="0"/>
              <a:t>المستمع باسم </a:t>
            </a:r>
            <a:r>
              <a:rPr lang="ar-EG" sz="1200" i="0" baseline="0" dirty="0" err="1"/>
              <a:t>الأغنية.</a:t>
            </a:r>
            <a:r>
              <a:rPr lang="ar-EG" sz="1200" i="0" dirty="0" err="1"/>
              <a:t>يحاول</a:t>
            </a:r>
            <a:r>
              <a:rPr lang="ar-EG" sz="1200" i="0" dirty="0"/>
              <a:t> المستمع تخمين اسم الأغنية ويكتبه </a:t>
            </a:r>
            <a:r>
              <a:rPr lang="ar-EG" sz="1200" i="0" baseline="0" dirty="0"/>
              <a:t>بهدوء. [يؤدي الطلاب التمرين في صورة مجموعة ثنائية]. أيها المستمعون، كم منكم خمَّن الاسم بشكل صحيح؟ [يرفع الطلاب أيديهم] من أخطأ في تخمين الأغنية؟[يرفع الطلاب أيديهم].</a:t>
            </a:r>
          </a:p>
          <a:p>
            <a:endParaRPr lang="en-US" sz="1200" b="1" i="0" dirty="0"/>
          </a:p>
          <a:p>
            <a:r>
              <a:rPr lang="ar-EG" i="0" dirty="0"/>
              <a:t>مصدر الصورة:</a:t>
            </a:r>
          </a:p>
          <a:p>
            <a:r>
              <a:rPr lang="en-US" i="0" dirty="0"/>
              <a:t>https://pixabay.com/en/sign-language-hand-gesture-28717/</a:t>
            </a:r>
          </a:p>
        </p:txBody>
      </p:sp>
      <p:sp>
        <p:nvSpPr>
          <p:cNvPr id="4" name="Slide Number Placeholder 3"/>
          <p:cNvSpPr>
            <a:spLocks noGrp="1"/>
          </p:cNvSpPr>
          <p:nvPr>
            <p:ph type="sldNum" sz="quarter" idx="10"/>
          </p:nvPr>
        </p:nvSpPr>
        <p:spPr/>
        <p:txBody>
          <a:bodyPr/>
          <a:lstStyle/>
          <a:p>
            <a:fld id="{7F3D1EF9-5CC1-4238-AAAD-E9DC1B1191CD}" type="slidenum">
              <a:rPr lang="en-GB" smtClean="0"/>
              <a:t>4</a:t>
            </a:fld>
            <a:endParaRPr lang="en-GB"/>
          </a:p>
        </p:txBody>
      </p:sp>
    </p:spTree>
    <p:extLst>
      <p:ext uri="{BB962C8B-B14F-4D97-AF65-F5344CB8AC3E}">
        <p14:creationId xmlns:p14="http://schemas.microsoft.com/office/powerpoint/2010/main" val="255361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a:buNone/>
            </a:pPr>
            <a:r>
              <a:rPr lang="ar-EG" sz="1200" i="0" dirty="0"/>
              <a:t>[في هذه المرحلة من الدورة، يتفوق الطلاب كثيرًا </a:t>
            </a:r>
            <a:r>
              <a:rPr lang="ar-EG" sz="1200" i="0" baseline="0" dirty="0"/>
              <a:t>على الشخص العادي في أداء هذه المهمة].</a:t>
            </a:r>
            <a:r>
              <a:rPr lang="ar-EG" sz="1200" i="0" dirty="0"/>
              <a:t>رائع، لقد نجحتم حقًا!</a:t>
            </a:r>
            <a:r>
              <a:rPr lang="en-US" sz="1200" i="0" dirty="0"/>
              <a:t> </a:t>
            </a:r>
            <a:r>
              <a:rPr lang="ar-EG" sz="1200" i="0" dirty="0"/>
              <a:t>في الدراسات العلمية،</a:t>
            </a:r>
            <a:r>
              <a:rPr lang="en-US" sz="1200" i="0" baseline="0" dirty="0"/>
              <a:t> </a:t>
            </a:r>
            <a:r>
              <a:rPr lang="ar-EG" sz="1200" i="0" dirty="0"/>
              <a:t>يعتقد 50% من الناقرين أن المستمعين سوف يتعرفون على الأغنية، ولكن 2.5% فقط من المستمعين يفعلون ذلك.</a:t>
            </a:r>
            <a:r>
              <a:rPr lang="en-US" sz="1200" i="0" dirty="0"/>
              <a:t> </a:t>
            </a:r>
          </a:p>
          <a:p>
            <a:endParaRPr lang="en-US" i="0" dirty="0"/>
          </a:p>
          <a:p>
            <a:r>
              <a:rPr lang="ar-EG" i="0" dirty="0"/>
              <a:t>مصدر الصورة:</a:t>
            </a:r>
          </a:p>
          <a:p>
            <a:r>
              <a:rPr lang="en-US" i="0" dirty="0"/>
              <a:t>https://pixabay.com/en/sign-language-hand-gesture-28717/</a:t>
            </a:r>
          </a:p>
          <a:p>
            <a:endParaRPr lang="en-US" i="0" dirty="0"/>
          </a:p>
          <a:p>
            <a:r>
              <a:rPr lang="ar-EG" i="0" dirty="0"/>
              <a:t>المراجع:</a:t>
            </a:r>
          </a:p>
          <a:p>
            <a:endParaRPr lang="en-US" i="0" dirty="0"/>
          </a:p>
          <a:p>
            <a:r>
              <a:rPr lang="en-US" sz="1200" i="0" dirty="0"/>
              <a:t>Newton, L. (1990). Overconﬁdence in the communication of intent: Heard and unheard melodies. Unpublished doctoral dissertation, Stanford University, Stanford, CA. </a:t>
            </a:r>
          </a:p>
        </p:txBody>
      </p:sp>
      <p:sp>
        <p:nvSpPr>
          <p:cNvPr id="4" name="Slide Number Placeholder 3"/>
          <p:cNvSpPr>
            <a:spLocks noGrp="1"/>
          </p:cNvSpPr>
          <p:nvPr>
            <p:ph type="sldNum" sz="quarter" idx="10"/>
          </p:nvPr>
        </p:nvSpPr>
        <p:spPr/>
        <p:txBody>
          <a:bodyPr/>
          <a:lstStyle/>
          <a:p>
            <a:fld id="{7F3D1EF9-5CC1-4238-AAAD-E9DC1B1191CD}" type="slidenum">
              <a:rPr lang="en-GB" smtClean="0"/>
              <a:t>5</a:t>
            </a:fld>
            <a:endParaRPr lang="en-GB"/>
          </a:p>
        </p:txBody>
      </p:sp>
    </p:spTree>
    <p:extLst>
      <p:ext uri="{BB962C8B-B14F-4D97-AF65-F5344CB8AC3E}">
        <p14:creationId xmlns:p14="http://schemas.microsoft.com/office/powerpoint/2010/main" val="309728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الفجوات</a:t>
            </a:r>
            <a:r>
              <a:rPr lang="ar-EG" i="0" baseline="0" dirty="0"/>
              <a:t> في مثل عمليات التواصل هذه هي نتيجة لما يسمى </a:t>
            </a:r>
            <a:r>
              <a:rPr lang="ar-EG" sz="1200" b="0" i="0" dirty="0"/>
              <a:t>بلعنة المعرفة</a:t>
            </a:r>
            <a:r>
              <a:rPr lang="ar-EG" sz="1200" b="1" i="0" dirty="0"/>
              <a:t>.</a:t>
            </a:r>
            <a:r>
              <a:rPr lang="en-US" sz="1200" b="1" i="0" dirty="0"/>
              <a:t> </a:t>
            </a:r>
            <a:r>
              <a:rPr lang="ar-EG" sz="1200" i="0" dirty="0"/>
              <a:t>نحن نفشل في أن نأخذ في الاعتبار بشكل كامل حقيقة أن الآخرين لا يعرفون ما نعرفه. ما بعض </a:t>
            </a:r>
            <a:r>
              <a:rPr lang="ar-EG" sz="1200" i="0" baseline="0" dirty="0"/>
              <a:t>الأمثلة على ذلك التي يمكنك التفكير فيها؟ [يجيب الطلاب].</a:t>
            </a:r>
          </a:p>
          <a:p>
            <a:endParaRPr lang="en-US" i="0" dirty="0">
              <a:effectLst/>
            </a:endParaRPr>
          </a:p>
          <a:p>
            <a:r>
              <a:rPr lang="ar-EG" i="0" dirty="0"/>
              <a:t>المراجع</a:t>
            </a:r>
          </a:p>
          <a:p>
            <a:r>
              <a:rPr lang="en-US" i="0" dirty="0"/>
              <a:t>Camerer, Colin; Loewenstein, George; Weber, Martin (1989). The Curse of Knowledge in Economic Settings: An Experimental Analysis. Journal of Political Economy. </a:t>
            </a:r>
            <a:r>
              <a:rPr lang="ar-EG" b="0" i="0" dirty="0"/>
              <a:t>97 </a:t>
            </a:r>
            <a:r>
              <a:rPr lang="ar-EG" i="0" dirty="0"/>
              <a:t>(5):</a:t>
            </a:r>
            <a:r>
              <a:rPr lang="en-US" i="0" dirty="0"/>
              <a:t> </a:t>
            </a:r>
            <a:r>
              <a:rPr lang="ar-EG" i="0" dirty="0"/>
              <a:t>1232–1254.</a:t>
            </a:r>
          </a:p>
        </p:txBody>
      </p:sp>
      <p:sp>
        <p:nvSpPr>
          <p:cNvPr id="4" name="Slide Number Placeholder 3"/>
          <p:cNvSpPr>
            <a:spLocks noGrp="1"/>
          </p:cNvSpPr>
          <p:nvPr>
            <p:ph type="sldNum" sz="quarter" idx="10"/>
          </p:nvPr>
        </p:nvSpPr>
        <p:spPr/>
        <p:txBody>
          <a:bodyPr/>
          <a:lstStyle/>
          <a:p>
            <a:fld id="{7F3D1EF9-5CC1-4238-AAAD-E9DC1B1191CD}" type="slidenum">
              <a:rPr lang="en-GB" smtClean="0"/>
              <a:t>6</a:t>
            </a:fld>
            <a:endParaRPr lang="en-GB"/>
          </a:p>
        </p:txBody>
      </p:sp>
    </p:spTree>
    <p:extLst>
      <p:ext uri="{BB962C8B-B14F-4D97-AF65-F5344CB8AC3E}">
        <p14:creationId xmlns:p14="http://schemas.microsoft.com/office/powerpoint/2010/main" val="323385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2400" i="0" dirty="0">
                <a:cs typeface="Times New Roman" pitchFamily="18" charset="0"/>
              </a:rPr>
              <a:t>غالبًا ما تكون التوجيهات إلى شخص غير مألوف بالمنطقة غير كاملة ومربكة </a:t>
            </a:r>
            <a:r>
              <a:rPr lang="ar-EG" sz="2400" i="0" baseline="0" dirty="0">
                <a:cs typeface="Times New Roman" pitchFamily="18" charset="0"/>
              </a:rPr>
              <a:t>لأن من يقدم التوجيهات لا يأخذ وجهة نظر الشخص الآخر. هل سبق لك أن طلبت من صديق أن يوصلك إلى المنزل ونسيت أن تخبره إلى أين يتجه؟ لقد نسيت أنه لا يعرف ما تعرفه. مثال آخر هو مواقف الإرشاد. </a:t>
            </a:r>
            <a:r>
              <a:rPr lang="ar-EG" sz="2400" i="0" dirty="0">
                <a:cs typeface="Times New Roman" pitchFamily="18" charset="0"/>
              </a:rPr>
              <a:t>يواجه المعلمون صعوبة في وضع أنفسهم مكان الطالب، على الرغم </a:t>
            </a:r>
            <a:r>
              <a:rPr lang="ar-EG" sz="2400" i="0" baseline="0" dirty="0">
                <a:cs typeface="Times New Roman" pitchFamily="18" charset="0"/>
              </a:rPr>
              <a:t>من أنهم كانوا طلابًا في السابق، </a:t>
            </a:r>
            <a:r>
              <a:rPr lang="ar-EG" sz="2400" i="0" dirty="0">
                <a:cs typeface="Times New Roman" pitchFamily="18" charset="0"/>
              </a:rPr>
              <a:t>وبالتالي لا يشرحون الأمور بشكل صحيح </a:t>
            </a:r>
            <a:r>
              <a:rPr lang="ar-EG" sz="2400" i="0" baseline="0" dirty="0">
                <a:cs typeface="Times New Roman" pitchFamily="18" charset="0"/>
              </a:rPr>
              <a:t>أو يستخدمون الكثير من المصطلحات الفنية.</a:t>
            </a:r>
            <a:r>
              <a:rPr lang="en-US" sz="2400" i="0" baseline="0" dirty="0">
                <a:cs typeface="Times New Roman" pitchFamily="18" charset="0"/>
              </a:rPr>
              <a:t> </a:t>
            </a:r>
          </a:p>
          <a:p>
            <a:endParaRPr lang="en-US" i="0" dirty="0">
              <a:effectLst/>
            </a:endParaRPr>
          </a:p>
          <a:p>
            <a:r>
              <a:rPr lang="ar-EG" i="0" dirty="0"/>
              <a:t>المراجع</a:t>
            </a:r>
          </a:p>
          <a:p>
            <a:r>
              <a:rPr lang="en-US" i="0" dirty="0"/>
              <a:t>Camerer, Colin; Loewenstein, George; Weber, Martin (1989). The Curse of Knowledge in Economic Settings: An Experimental Analysis. Journal of Political Economy. </a:t>
            </a:r>
            <a:r>
              <a:rPr lang="ar-EG" b="0" i="0" dirty="0"/>
              <a:t>97 </a:t>
            </a:r>
            <a:r>
              <a:rPr lang="ar-EG" i="0" dirty="0"/>
              <a:t>(5):</a:t>
            </a:r>
            <a:r>
              <a:rPr lang="en-US" i="0" dirty="0"/>
              <a:t> </a:t>
            </a:r>
            <a:r>
              <a:rPr lang="ar-EG" i="0" dirty="0"/>
              <a:t>1232–1254.</a:t>
            </a:r>
          </a:p>
        </p:txBody>
      </p:sp>
      <p:sp>
        <p:nvSpPr>
          <p:cNvPr id="4" name="Slide Number Placeholder 3"/>
          <p:cNvSpPr>
            <a:spLocks noGrp="1"/>
          </p:cNvSpPr>
          <p:nvPr>
            <p:ph type="sldNum" sz="quarter" idx="10"/>
          </p:nvPr>
        </p:nvSpPr>
        <p:spPr/>
        <p:txBody>
          <a:bodyPr/>
          <a:lstStyle/>
          <a:p>
            <a:fld id="{7F3D1EF9-5CC1-4238-AAAD-E9DC1B1191CD}" type="slidenum">
              <a:rPr lang="en-GB" smtClean="0"/>
              <a:t>7</a:t>
            </a:fld>
            <a:endParaRPr lang="en-GB"/>
          </a:p>
        </p:txBody>
      </p:sp>
    </p:spTree>
    <p:extLst>
      <p:ext uri="{BB962C8B-B14F-4D97-AF65-F5344CB8AC3E}">
        <p14:creationId xmlns:p14="http://schemas.microsoft.com/office/powerpoint/2010/main" val="334084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dirty="0"/>
              <a:t>تتناول هذه المحاضرة التواصل </a:t>
            </a:r>
            <a:r>
              <a:rPr lang="ar-EG" i="0" baseline="0" dirty="0"/>
              <a:t>وسوء </a:t>
            </a:r>
            <a:r>
              <a:rPr lang="ar-EG" i="0" dirty="0"/>
              <a:t>التواصل </a:t>
            </a:r>
            <a:r>
              <a:rPr lang="ar-EG" i="0" baseline="0" dirty="0"/>
              <a:t>عبر أنواع مختلفة من قنوات الاتصال.</a:t>
            </a:r>
            <a:r>
              <a:rPr lang="en-US" i="0" baseline="0" dirty="0"/>
              <a:t> </a:t>
            </a:r>
          </a:p>
          <a:p>
            <a:endParaRPr lang="en-US" i="0" dirty="0"/>
          </a:p>
          <a:p>
            <a:r>
              <a:rPr lang="ar-EG" i="0" dirty="0"/>
              <a:t>مصدر </a:t>
            </a:r>
            <a:r>
              <a:rPr lang="ar-EG" i="0" baseline="0" dirty="0"/>
              <a:t>الصورة</a:t>
            </a:r>
          </a:p>
          <a:p>
            <a:r>
              <a:rPr lang="en-US" i="0" baseline="0" dirty="0"/>
              <a:t>https://pixabay.com/en/communication-phone-call-message-1015376/</a:t>
            </a:r>
          </a:p>
          <a:p>
            <a:endParaRPr lang="en-US" i="0" baseline="0" dirty="0"/>
          </a:p>
        </p:txBody>
      </p:sp>
      <p:sp>
        <p:nvSpPr>
          <p:cNvPr id="4" name="Slide Number Placeholder 3"/>
          <p:cNvSpPr>
            <a:spLocks noGrp="1"/>
          </p:cNvSpPr>
          <p:nvPr>
            <p:ph type="sldNum" sz="quarter" idx="10"/>
          </p:nvPr>
        </p:nvSpPr>
        <p:spPr/>
        <p:txBody>
          <a:bodyPr/>
          <a:lstStyle/>
          <a:p>
            <a:fld id="{7F3D1EF9-5CC1-4238-AAAD-E9DC1B1191CD}" type="slidenum">
              <a:rPr lang="en-GB" smtClean="0"/>
              <a:t>8</a:t>
            </a:fld>
            <a:endParaRPr lang="en-GB"/>
          </a:p>
        </p:txBody>
      </p:sp>
    </p:spTree>
    <p:extLst>
      <p:ext uri="{BB962C8B-B14F-4D97-AF65-F5344CB8AC3E}">
        <p14:creationId xmlns:p14="http://schemas.microsoft.com/office/powerpoint/2010/main" val="49511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dirty="0"/>
              <a:t>هناك ثلاثة أشكال للتواصل البشري.</a:t>
            </a:r>
            <a:r>
              <a:rPr lang="en-US" sz="1200" b="0" i="0" dirty="0"/>
              <a:t> </a:t>
            </a:r>
            <a:r>
              <a:rPr lang="ar-EG" sz="1200" b="0" i="0" dirty="0"/>
              <a:t>الأول </a:t>
            </a:r>
            <a:r>
              <a:rPr lang="ar-EG" sz="1200" b="0" i="0" baseline="0" dirty="0"/>
              <a:t>هو </a:t>
            </a:r>
            <a:r>
              <a:rPr lang="ar-EG" sz="1200" b="0" i="0" dirty="0"/>
              <a:t>اللفظي - الكلمات واللغة.</a:t>
            </a:r>
            <a:r>
              <a:rPr lang="en-US" sz="1200" b="0" i="0" dirty="0"/>
              <a:t> </a:t>
            </a:r>
          </a:p>
          <a:p>
            <a:endParaRPr lang="en-US" i="0" dirty="0"/>
          </a:p>
          <a:p>
            <a:r>
              <a:rPr lang="ar-EG" i="0" dirty="0"/>
              <a:t>مصدر الصور</a:t>
            </a:r>
          </a:p>
          <a:p>
            <a:r>
              <a:rPr lang="en-US" i="0" dirty="0"/>
              <a:t>https://pixabay.com/en/logos-brain-smart-thinkt-profile-990390/</a:t>
            </a:r>
          </a:p>
          <a:p>
            <a:r>
              <a:rPr lang="en-US" i="0" dirty="0"/>
              <a:t>https://pixabay.com/en/singer-singing-audio-sound-wave-29259/</a:t>
            </a:r>
          </a:p>
          <a:p>
            <a:r>
              <a:rPr lang="en-US" i="0" dirty="0"/>
              <a:t>https://pixabay.com/en/guy-fashion-eyeglasses-crossed-arms-699195/</a:t>
            </a:r>
          </a:p>
        </p:txBody>
      </p:sp>
      <p:sp>
        <p:nvSpPr>
          <p:cNvPr id="4" name="Slide Number Placeholder 3"/>
          <p:cNvSpPr>
            <a:spLocks noGrp="1"/>
          </p:cNvSpPr>
          <p:nvPr>
            <p:ph type="sldNum" sz="quarter" idx="10"/>
          </p:nvPr>
        </p:nvSpPr>
        <p:spPr/>
        <p:txBody>
          <a:bodyPr/>
          <a:lstStyle/>
          <a:p>
            <a:fld id="{7F3D1EF9-5CC1-4238-AAAD-E9DC1B1191CD}" type="slidenum">
              <a:rPr lang="en-GB" smtClean="0"/>
              <a:t>9</a:t>
            </a:fld>
            <a:endParaRPr lang="en-GB"/>
          </a:p>
        </p:txBody>
      </p:sp>
    </p:spTree>
    <p:extLst>
      <p:ext uri="{BB962C8B-B14F-4D97-AF65-F5344CB8AC3E}">
        <p14:creationId xmlns:p14="http://schemas.microsoft.com/office/powerpoint/2010/main" val="126093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8176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77400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955062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331294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3722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GB"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2329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1838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81814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4158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13114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GB"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297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GB"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238949D-A23C-4DF8-9125-9EFA9125B4A1}" type="datetimeFigureOut">
              <a:rPr lang="en-GB" smtClean="0"/>
              <a:t>22/11/2024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90457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8949D-A23C-4DF8-9125-9EFA9125B4A1}" type="datetimeFigureOut">
              <a:rPr lang="en-GB" smtClean="0"/>
              <a:t>22/11/2024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BF412-85F0-4EE5-B3DD-DDC94FFA9B06}" type="slidenum">
              <a:rPr lang="en-GB" smtClean="0"/>
              <a:t>‹#›</a:t>
            </a:fld>
            <a:endParaRPr lang="en-GB" dirty="0"/>
          </a:p>
        </p:txBody>
      </p:sp>
    </p:spTree>
    <p:extLst>
      <p:ext uri="{BB962C8B-B14F-4D97-AF65-F5344CB8AC3E}">
        <p14:creationId xmlns:p14="http://schemas.microsoft.com/office/powerpoint/2010/main" val="4126910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3798725555"/>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ar-EG"/>
              <a:t>الناجون</a:t>
            </a:r>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37257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fr-FR"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6918-11/2024</a:t>
            </a:r>
            <a:endPar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endParaRPr>
          </a:p>
          <a:p>
            <a:pPr marL="0" lvl="0" indent="0" algn="just">
              <a:lnSpc>
                <a:spcPct val="100000"/>
              </a:lnSpc>
              <a:spcBef>
                <a:spcPts val="300"/>
              </a:spcBef>
              <a:spcAft>
                <a:spcPts val="450"/>
              </a:spcAft>
              <a:buNone/>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هذه المجموعة من شرائح العرض من إعداد</a:t>
            </a:r>
            <a:r>
              <a:rPr lang="ar-EG" sz="750" dirty="0">
                <a:solidFill>
                  <a:prstClr val="black"/>
                </a:solidFill>
                <a:latin typeface="Roboto" panose="02000000000000000000" pitchFamily="2" charset="0"/>
                <a:ea typeface="Roboto" panose="02000000000000000000" pitchFamily="2" charset="0"/>
                <a:cs typeface="+mn-cs"/>
              </a:rPr>
              <a:t> أوستن </a:t>
            </a:r>
            <a:r>
              <a:rPr lang="ar-EG" sz="750" dirty="0" err="1">
                <a:solidFill>
                  <a:prstClr val="black"/>
                </a:solidFill>
                <a:latin typeface="Roboto" panose="02000000000000000000" pitchFamily="2" charset="0"/>
                <a:ea typeface="Roboto" panose="02000000000000000000" pitchFamily="2" charset="0"/>
                <a:cs typeface="+mn-cs"/>
              </a:rPr>
              <a:t>دكوستا</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وبايرون</a:t>
            </a:r>
            <a:r>
              <a:rPr lang="ar-EG" sz="750" dirty="0">
                <a:solidFill>
                  <a:prstClr val="black"/>
                </a:solidFill>
                <a:latin typeface="Roboto" panose="02000000000000000000" pitchFamily="2" charset="0"/>
                <a:ea typeface="Roboto" panose="02000000000000000000" pitchFamily="2" charset="0"/>
                <a:cs typeface="+mn-cs"/>
              </a:rPr>
              <a:t> أسكوت </a:t>
            </a:r>
            <a:r>
              <a:rPr lang="ar-EG" sz="750" dirty="0" err="1">
                <a:solidFill>
                  <a:prstClr val="black"/>
                </a:solidFill>
                <a:latin typeface="Roboto" panose="02000000000000000000" pitchFamily="2" charset="0"/>
                <a:ea typeface="Roboto" panose="02000000000000000000" pitchFamily="2" charset="0"/>
                <a:cs typeface="+mn-cs"/>
              </a:rPr>
              <a:t>إيفانز</a:t>
            </a:r>
            <a:r>
              <a:rPr lang="ar-EG" sz="750" dirty="0">
                <a:solidFill>
                  <a:prstClr val="black"/>
                </a:solidFill>
                <a:latin typeface="Roboto" panose="02000000000000000000" pitchFamily="2" charset="0"/>
                <a:ea typeface="Roboto" panose="02000000000000000000" pitchFamily="2" charset="0"/>
                <a:cs typeface="+mn-cs"/>
              </a:rPr>
              <a:t>، وإيمانويل بيناتي، </a:t>
            </a:r>
            <a:r>
              <a:rPr lang="ar-EG" sz="750" dirty="0" err="1">
                <a:solidFill>
                  <a:prstClr val="black"/>
                </a:solidFill>
                <a:latin typeface="Roboto" panose="02000000000000000000" pitchFamily="2" charset="0"/>
                <a:ea typeface="Roboto" panose="02000000000000000000" pitchFamily="2" charset="0"/>
                <a:cs typeface="+mn-cs"/>
              </a:rPr>
              <a:t>وفرناندا</a:t>
            </a:r>
            <a:r>
              <a:rPr lang="ar-EG" sz="750" dirty="0">
                <a:solidFill>
                  <a:prstClr val="black"/>
                </a:solidFill>
                <a:latin typeface="Roboto" panose="02000000000000000000" pitchFamily="2" charset="0"/>
                <a:ea typeface="Roboto" panose="02000000000000000000" pitchFamily="2" charset="0"/>
                <a:cs typeface="+mn-cs"/>
              </a:rPr>
              <a:t> </a:t>
            </a:r>
            <a:r>
              <a:rPr lang="ar-EG" sz="750" dirty="0" err="1">
                <a:solidFill>
                  <a:prstClr val="black"/>
                </a:solidFill>
                <a:latin typeface="Roboto" panose="02000000000000000000" pitchFamily="2" charset="0"/>
                <a:ea typeface="Roboto" panose="02000000000000000000" pitchFamily="2" charset="0"/>
                <a:cs typeface="+mn-cs"/>
              </a:rPr>
              <a:t>أنتونيس</a:t>
            </a:r>
            <a:r>
              <a:rPr lang="ar-EG" sz="750" dirty="0">
                <a:solidFill>
                  <a:prstClr val="black"/>
                </a:solidFill>
                <a:latin typeface="Roboto" panose="02000000000000000000" pitchFamily="2" charset="0"/>
                <a:ea typeface="Roboto" panose="02000000000000000000" pitchFamily="2" charset="0"/>
                <a:cs typeface="+mn-cs"/>
              </a:rPr>
              <a:t>، ولورا فو، وسام كاي، وإريك سوليفان، خريجي ماجستير إدارة الأعمال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وروي لينج، مساعد باحث، تحت إشراف مارتن </a:t>
            </a:r>
            <a:r>
              <a:rPr lang="ar-EG" sz="750" dirty="0" err="1">
                <a:solidFill>
                  <a:prstClr val="black"/>
                </a:solidFill>
                <a:latin typeface="Roboto" panose="02000000000000000000" pitchFamily="2" charset="0"/>
                <a:ea typeface="Roboto" panose="02000000000000000000" pitchFamily="2" charset="0"/>
                <a:cs typeface="+mn-cs"/>
              </a:rPr>
              <a:t>شوينسبيرج</a:t>
            </a:r>
            <a:r>
              <a:rPr lang="ar-EG" sz="750" dirty="0">
                <a:solidFill>
                  <a:prstClr val="black"/>
                </a:solidFill>
                <a:latin typeface="Roboto" panose="02000000000000000000" pitchFamily="2" charset="0"/>
                <a:ea typeface="Roboto" panose="02000000000000000000" pitchFamily="2" charset="0"/>
                <a:cs typeface="+mn-cs"/>
              </a:rPr>
              <a:t>، أستاذ مشارك في السلوك التنظيمي في </a:t>
            </a:r>
            <a:r>
              <a:rPr lang="en-US" sz="750" dirty="0">
                <a:solidFill>
                  <a:prstClr val="black"/>
                </a:solidFill>
                <a:latin typeface="Roboto" panose="02000000000000000000" pitchFamily="2" charset="0"/>
                <a:ea typeface="Roboto" panose="02000000000000000000" pitchFamily="2" charset="0"/>
                <a:cs typeface="+mn-cs"/>
              </a:rPr>
              <a:t>ESMT</a:t>
            </a:r>
            <a:r>
              <a:rPr lang="ar-EG" sz="750" dirty="0">
                <a:solidFill>
                  <a:prstClr val="black"/>
                </a:solidFill>
                <a:latin typeface="Roboto" panose="02000000000000000000" pitchFamily="2" charset="0"/>
                <a:ea typeface="Roboto" panose="02000000000000000000" pitchFamily="2" charset="0"/>
                <a:cs typeface="+mn-cs"/>
              </a:rPr>
              <a:t> برلين، </a:t>
            </a:r>
            <a:r>
              <a:rPr lang="ar-EG" sz="750" dirty="0" err="1">
                <a:solidFill>
                  <a:prstClr val="black"/>
                </a:solidFill>
                <a:latin typeface="Roboto" panose="02000000000000000000" pitchFamily="2" charset="0"/>
                <a:ea typeface="Roboto" panose="02000000000000000000" pitchFamily="2" charset="0"/>
                <a:cs typeface="+mn-cs"/>
              </a:rPr>
              <a:t>وهوراسيو</a:t>
            </a:r>
            <a:r>
              <a:rPr lang="ar-EG" sz="750" dirty="0">
                <a:solidFill>
                  <a:prstClr val="black"/>
                </a:solidFill>
                <a:latin typeface="Roboto" panose="02000000000000000000" pitchFamily="2" charset="0"/>
                <a:ea typeface="Roboto" panose="02000000000000000000" pitchFamily="2" charset="0"/>
                <a:cs typeface="+mn-cs"/>
              </a:rPr>
              <a:t> فالكاو، أستاذ ممارسة إدارة علوم القرار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وإريك </a:t>
            </a:r>
            <a:r>
              <a:rPr lang="ar-EG" sz="750" dirty="0" err="1">
                <a:solidFill>
                  <a:prstClr val="black"/>
                </a:solidFill>
                <a:latin typeface="Roboto" panose="02000000000000000000" pitchFamily="2" charset="0"/>
                <a:ea typeface="Roboto" panose="02000000000000000000" pitchFamily="2" charset="0"/>
                <a:cs typeface="+mn-cs"/>
              </a:rPr>
              <a:t>أولمان</a:t>
            </a:r>
            <a:r>
              <a:rPr lang="ar-EG" sz="750" dirty="0">
                <a:solidFill>
                  <a:prstClr val="black"/>
                </a:solidFill>
                <a:latin typeface="Roboto" panose="02000000000000000000" pitchFamily="2" charset="0"/>
                <a:ea typeface="Roboto" panose="02000000000000000000" pitchFamily="2" charset="0"/>
                <a:cs typeface="+mn-cs"/>
              </a:rPr>
              <a:t>، أستاذ السلوك التنظيمي في </a:t>
            </a:r>
            <a:r>
              <a:rPr lang="en-US" sz="750" dirty="0">
                <a:solidFill>
                  <a:prstClr val="black"/>
                </a:solidFill>
                <a:latin typeface="Roboto" panose="02000000000000000000" pitchFamily="2" charset="0"/>
                <a:ea typeface="Roboto" panose="02000000000000000000" pitchFamily="2" charset="0"/>
                <a:cs typeface="+mn-cs"/>
              </a:rPr>
              <a:t>INSEAD</a:t>
            </a:r>
            <a:r>
              <a:rPr lang="ar-EG" sz="750" dirty="0">
                <a:solidFill>
                  <a:prstClr val="black"/>
                </a:solidFill>
                <a:latin typeface="Roboto" panose="02000000000000000000" pitchFamily="2" charset="0"/>
                <a:ea typeface="Roboto" panose="02000000000000000000" pitchFamily="2" charset="0"/>
                <a:cs typeface="+mn-cs"/>
              </a:rPr>
              <a:t>، </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كمواد إضافية لمسرحية تقمص الأدوار</a:t>
            </a:r>
            <a:r>
              <a:rPr lang="en-US" sz="750" dirty="0">
                <a:solidFill>
                  <a:prstClr val="black"/>
                </a:solidFill>
                <a:latin typeface="Roboto" panose="02000000000000000000" pitchFamily="2" charset="0"/>
                <a:ea typeface="Roboto" panose="02000000000000000000" pitchFamily="2" charset="0"/>
                <a:cs typeface="+mn-cs"/>
              </a:rPr>
              <a:t> </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r>
              <a:rPr kumimoji="0" lang="ar-EG" sz="750" b="0" i="1"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الناجون</a:t>
            </a:r>
            <a:r>
              <a:rPr lang="ar-EG" sz="750" i="1" dirty="0">
                <a:solidFill>
                  <a:prstClr val="black"/>
                </a:solidFill>
                <a:latin typeface="Roboto" panose="02000000000000000000" pitchFamily="2" charset="0"/>
                <a:ea typeface="Roboto" panose="02000000000000000000" pitchFamily="2" charset="0"/>
                <a:cs typeface="+mn-cs"/>
              </a:rPr>
              <a:t>" </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للوصول إلى المواد التعليمية الخاصة بكلية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INSEAD</a:t>
            </a:r>
            <a:r>
              <a:rPr kumimoji="0" lang="ar-EG"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انتقِل إلى </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cap="none" normalizeH="0" baseline="0" noProof="0" dirty="0">
                <a:ln>
                  <a:noFill/>
                </a:ln>
                <a:solidFill>
                  <a:prstClr val="black"/>
                </a:solidFill>
                <a:uLnTx/>
                <a:uFillTx/>
                <a:latin typeface="Roboto" panose="02000000000000000000" pitchFamily="2" charset="0"/>
                <a:ea typeface="Roboto" panose="02000000000000000000" pitchFamily="2" charset="0"/>
                <a:cs typeface="+mn-cs"/>
              </a:rPr>
              <a:t>. </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lang="en-US" sz="750" dirty="0">
                <a:solidFill>
                  <a:prstClr val="black"/>
                </a:solidFill>
                <a:latin typeface="Roboto" panose="02000000000000000000" pitchFamily="2" charset="0"/>
                <a:ea typeface="Roboto" panose="02000000000000000000" pitchFamily="2" charset="0"/>
              </a:rPr>
              <a:t>Translated using an LLM (Large Language Model) and edited by Tilti Multilingual SIA, with the permission of INSEAD.</a:t>
            </a:r>
          </a:p>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lang="fr-FR" sz="750" dirty="0">
                <a:solidFill>
                  <a:prstClr val="black"/>
                </a:solidFill>
                <a:latin typeface="Roboto" panose="02000000000000000000" pitchFamily="2" charset="0"/>
                <a:ea typeface="Roboto" panose="02000000000000000000" pitchFamily="2" charset="0"/>
              </a:rPr>
              <a:t>This translation, Copyright © 2024 Martin Schweinsberg, Horacio </a:t>
            </a:r>
            <a:r>
              <a:rPr lang="fr-FR" sz="750" dirty="0" err="1">
                <a:solidFill>
                  <a:prstClr val="black"/>
                </a:solidFill>
                <a:latin typeface="Roboto" panose="02000000000000000000" pitchFamily="2" charset="0"/>
                <a:ea typeface="Roboto" panose="02000000000000000000" pitchFamily="2" charset="0"/>
              </a:rPr>
              <a:t>Falcão</a:t>
            </a:r>
            <a:r>
              <a:rPr lang="fr-FR" sz="750" dirty="0">
                <a:solidFill>
                  <a:prstClr val="black"/>
                </a:solidFill>
                <a:latin typeface="Roboto" panose="02000000000000000000" pitchFamily="2" charset="0"/>
                <a:ea typeface="Roboto" panose="02000000000000000000" pitchFamily="2" charset="0"/>
              </a:rPr>
              <a:t>, Eric Uhlmann. The original slides are </a:t>
            </a:r>
            <a:r>
              <a:rPr lang="fr-FR" sz="750" dirty="0" err="1">
                <a:solidFill>
                  <a:prstClr val="black"/>
                </a:solidFill>
                <a:latin typeface="Roboto" panose="02000000000000000000" pitchFamily="2" charset="0"/>
                <a:ea typeface="Roboto" panose="02000000000000000000" pitchFamily="2" charset="0"/>
              </a:rPr>
              <a:t>entitled</a:t>
            </a:r>
            <a:r>
              <a:rPr lang="fr-FR" sz="750" dirty="0">
                <a:solidFill>
                  <a:prstClr val="black"/>
                </a:solidFill>
                <a:latin typeface="Roboto" panose="02000000000000000000" pitchFamily="2" charset="0"/>
                <a:ea typeface="Roboto" panose="02000000000000000000" pitchFamily="2" charset="0"/>
              </a:rPr>
              <a:t> “The </a:t>
            </a:r>
            <a:r>
              <a:rPr lang="fr-FR" sz="750" dirty="0" err="1">
                <a:solidFill>
                  <a:prstClr val="black"/>
                </a:solidFill>
                <a:latin typeface="Roboto" panose="02000000000000000000" pitchFamily="2" charset="0"/>
                <a:ea typeface="Roboto" panose="02000000000000000000" pitchFamily="2" charset="0"/>
              </a:rPr>
              <a:t>Castaways</a:t>
            </a:r>
            <a:r>
              <a:rPr lang="fr-FR" sz="750" dirty="0">
                <a:solidFill>
                  <a:prstClr val="black"/>
                </a:solidFill>
                <a:latin typeface="Roboto" panose="02000000000000000000" pitchFamily="2" charset="0"/>
                <a:ea typeface="Roboto" panose="02000000000000000000" pitchFamily="2" charset="0"/>
              </a:rPr>
              <a:t>” (06/2024-6918), </a:t>
            </a:r>
            <a:r>
              <a:rPr lang="en-US" sz="750" dirty="0">
                <a:solidFill>
                  <a:prstClr val="black"/>
                </a:solidFill>
                <a:latin typeface="Roboto" panose="02000000000000000000" pitchFamily="2" charset="0"/>
                <a:ea typeface="Roboto" panose="02000000000000000000" pitchFamily="2" charset="0"/>
              </a:rPr>
              <a:t>Copyright © 2024 Martin Schweinsberg, Horacio </a:t>
            </a:r>
            <a:r>
              <a:rPr lang="en-US" sz="750" dirty="0" err="1">
                <a:solidFill>
                  <a:prstClr val="black"/>
                </a:solidFill>
                <a:latin typeface="Roboto" panose="02000000000000000000" pitchFamily="2" charset="0"/>
                <a:ea typeface="Roboto" panose="02000000000000000000" pitchFamily="2" charset="0"/>
              </a:rPr>
              <a:t>Falcão</a:t>
            </a:r>
            <a:r>
              <a:rPr lang="en-US" sz="750" dirty="0">
                <a:solidFill>
                  <a:prstClr val="black"/>
                </a:solidFill>
                <a:latin typeface="Roboto" panose="02000000000000000000" pitchFamily="2" charset="0"/>
                <a:ea typeface="Roboto" panose="02000000000000000000" pitchFamily="2" charset="0"/>
              </a:rPr>
              <a:t>, Eric Uhlmann</a:t>
            </a:r>
            <a:endParaRPr lang="ar-EG" sz="750" dirty="0">
              <a:solidFill>
                <a:prstClr val="black"/>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t> </a:t>
            </a:r>
            <a:r>
              <a:rPr lang="ar-EG" sz="3600" b="1"/>
              <a:t>ثلاثة أشكال للتواصل الإنساني</a:t>
            </a:r>
          </a:p>
        </p:txBody>
      </p:sp>
      <p:sp>
        <p:nvSpPr>
          <p:cNvPr id="3" name="Content Placeholder 2"/>
          <p:cNvSpPr>
            <a:spLocks noGrp="1"/>
          </p:cNvSpPr>
          <p:nvPr>
            <p:ph idx="1"/>
          </p:nvPr>
        </p:nvSpPr>
        <p:spPr>
          <a:xfrm>
            <a:off x="457200" y="1844824"/>
            <a:ext cx="8229600" cy="4525963"/>
          </a:xfrm>
        </p:spPr>
        <p:txBody>
          <a:bodyPr>
            <a:normAutofit/>
          </a:bodyPr>
          <a:lstStyle/>
          <a:p>
            <a:r>
              <a:rPr lang="ar-EG" sz="2400"/>
              <a:t>لفظي:</a:t>
            </a:r>
            <a:r>
              <a:rPr lang="en-US" sz="2400"/>
              <a:t> </a:t>
            </a:r>
            <a:r>
              <a:rPr lang="ar-EG" sz="2400"/>
              <a:t>الكلمات/اللغة</a:t>
            </a:r>
          </a:p>
          <a:p>
            <a:endParaRPr lang="en-US" sz="2400" dirty="0"/>
          </a:p>
          <a:p>
            <a:r>
              <a:rPr lang="ar-EG" sz="2400"/>
              <a:t>شبه لفظي:</a:t>
            </a:r>
            <a:r>
              <a:rPr lang="en-US" sz="2400"/>
              <a:t> </a:t>
            </a:r>
            <a:r>
              <a:rPr lang="ar-EG" sz="2400"/>
              <a:t>نبرة الصوت ومستواه</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645024"/>
            <a:ext cx="4032448" cy="2633693"/>
          </a:xfrm>
          <a:prstGeom prst="rect">
            <a:avLst/>
          </a:prstGeom>
        </p:spPr>
      </p:pic>
      <p:pic>
        <p:nvPicPr>
          <p:cNvPr id="6" name="Picture 5">
            <a:extLst>
              <a:ext uri="{FF2B5EF4-FFF2-40B4-BE49-F238E27FC236}">
                <a16:creationId xmlns:a16="http://schemas.microsoft.com/office/drawing/2014/main" id="{FD23A1C0-C233-464A-C20F-31E236E43230}"/>
              </a:ext>
            </a:extLst>
          </p:cNvPr>
          <p:cNvPicPr>
            <a:picLocks noChangeAspect="1"/>
          </p:cNvPicPr>
          <p:nvPr/>
        </p:nvPicPr>
        <p:blipFill rotWithShape="1">
          <a:blip r:embed="rId4">
            <a:extLst>
              <a:ext uri="{28A0092B-C50C-407E-A947-70E740481C1C}">
                <a14:useLocalDpi xmlns:a14="http://schemas.microsoft.com/office/drawing/2010/main" val="0"/>
              </a:ext>
            </a:extLst>
          </a:blip>
          <a:srcRect l="51187"/>
          <a:stretch/>
        </p:blipFill>
        <p:spPr>
          <a:xfrm>
            <a:off x="179512" y="3284984"/>
            <a:ext cx="4463480" cy="3248025"/>
          </a:xfrm>
          <a:prstGeom prst="rect">
            <a:avLst/>
          </a:prstGeom>
        </p:spPr>
      </p:pic>
    </p:spTree>
    <p:extLst>
      <p:ext uri="{BB962C8B-B14F-4D97-AF65-F5344CB8AC3E}">
        <p14:creationId xmlns:p14="http://schemas.microsoft.com/office/powerpoint/2010/main" val="1590806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692696"/>
            <a:ext cx="6046553" cy="4815840"/>
          </a:xfrm>
          <a:prstGeom prst="rect">
            <a:avLst/>
          </a:prstGeom>
        </p:spPr>
      </p:pic>
      <p:sp>
        <p:nvSpPr>
          <p:cNvPr id="8" name="Content Placeholder 2"/>
          <p:cNvSpPr txBox="1">
            <a:spLocks/>
          </p:cNvSpPr>
          <p:nvPr/>
        </p:nvSpPr>
        <p:spPr>
          <a:xfrm>
            <a:off x="457200" y="1844824"/>
            <a:ext cx="8229600" cy="4525963"/>
          </a:xfrm>
          <a:prstGeom prst="rect">
            <a:avLst/>
          </a:prstGeom>
        </p:spPr>
        <p:txBody>
          <a:bodyPr vert="horz" lIns="91440" tIns="45720" rIns="91440" bIns="45720" rtlCol="0">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ar-EG" sz="2400"/>
              <a:t>لفظي:</a:t>
            </a:r>
            <a:r>
              <a:rPr lang="en-US" sz="2400"/>
              <a:t> </a:t>
            </a:r>
            <a:r>
              <a:rPr lang="ar-EG" sz="2400"/>
              <a:t>الكلمات/اللغة</a:t>
            </a:r>
          </a:p>
          <a:p>
            <a:endParaRPr lang="en-US" sz="2400" dirty="0"/>
          </a:p>
          <a:p>
            <a:r>
              <a:rPr lang="ar-EG" sz="2400"/>
              <a:t>شبه لفظي:</a:t>
            </a:r>
            <a:r>
              <a:rPr lang="en-US" sz="2400"/>
              <a:t> </a:t>
            </a:r>
            <a:r>
              <a:rPr lang="ar-EG" sz="2400"/>
              <a:t>نبرة الصوت ومستواه</a:t>
            </a:r>
          </a:p>
          <a:p>
            <a:endParaRPr lang="en-US" sz="2400" dirty="0"/>
          </a:p>
          <a:p>
            <a:r>
              <a:rPr lang="ar-EG" sz="2400"/>
              <a:t>غير اللفظي:</a:t>
            </a:r>
            <a:r>
              <a:rPr lang="en-US" sz="2400"/>
              <a:t> </a:t>
            </a:r>
            <a:r>
              <a:rPr lang="ar-EG" sz="2400"/>
              <a:t>تعابير الوجه ووضعية الجسم</a:t>
            </a:r>
          </a:p>
        </p:txBody>
      </p:sp>
      <p:sp>
        <p:nvSpPr>
          <p:cNvPr id="10" name="Title 1"/>
          <p:cNvSpPr>
            <a:spLocks noGrp="1"/>
          </p:cNvSpPr>
          <p:nvPr>
            <p:ph type="title"/>
          </p:nvPr>
        </p:nvSpPr>
        <p:spPr>
          <a:xfrm>
            <a:off x="457200" y="274638"/>
            <a:ext cx="8229600" cy="1143000"/>
          </a:xfrm>
        </p:spPr>
        <p:txBody>
          <a:bodyPr>
            <a:normAutofit/>
          </a:bodyPr>
          <a:lstStyle/>
          <a:p>
            <a:r>
              <a:rPr lang="en-US" sz="3600" b="1"/>
              <a:t> </a:t>
            </a:r>
            <a:r>
              <a:rPr lang="ar-EG" sz="3600" b="1"/>
              <a:t>ثلاثة أشكال للتواصل الإنساني</a:t>
            </a:r>
          </a:p>
        </p:txBody>
      </p:sp>
      <p:sp>
        <p:nvSpPr>
          <p:cNvPr id="2" name="TextBox 1"/>
          <p:cNvSpPr txBox="1"/>
          <p:nvPr/>
        </p:nvSpPr>
        <p:spPr>
          <a:xfrm>
            <a:off x="0" y="5733256"/>
            <a:ext cx="9144000" cy="461665"/>
          </a:xfrm>
          <a:prstGeom prst="rect">
            <a:avLst/>
          </a:prstGeom>
          <a:noFill/>
        </p:spPr>
        <p:txBody>
          <a:bodyPr wrap="square" rtlCol="0">
            <a:spAutoFit/>
          </a:bodyPr>
          <a:lstStyle/>
          <a:p>
            <a:pPr algn="ctr"/>
            <a:r>
              <a:rPr lang="ar-EG" sz="2400" b="1"/>
              <a:t>برأيك كيف يتم توصيل المعنى في أغلب الأحيان؟</a:t>
            </a:r>
          </a:p>
        </p:txBody>
      </p:sp>
    </p:spTree>
    <p:extLst>
      <p:ext uri="{BB962C8B-B14F-4D97-AF65-F5344CB8AC3E}">
        <p14:creationId xmlns:p14="http://schemas.microsoft.com/office/powerpoint/2010/main" val="112262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620688"/>
            <a:ext cx="8229600" cy="1143000"/>
          </a:xfrm>
        </p:spPr>
        <p:txBody>
          <a:bodyPr>
            <a:normAutofit fontScale="90000"/>
          </a:bodyPr>
          <a:lstStyle/>
          <a:p>
            <a:r>
              <a:rPr lang="ar-EG" sz="4000" b="1">
                <a:cs typeface="Times New Roman" panose="02020603050405020304" pitchFamily="18" charset="0"/>
              </a:rPr>
              <a:t>كيف يتواصل البشر؟</a:t>
            </a:r>
            <a:br>
              <a:rPr lang="ar-EG" sz="3600" b="1">
                <a:cs typeface="Times New Roman" panose="02020603050405020304" pitchFamily="18" charset="0"/>
              </a:rPr>
            </a:br>
            <a:r>
              <a:rPr lang="ar-EG" sz="3100" b="1">
                <a:cs typeface="Times New Roman" pitchFamily="18" charset="0"/>
              </a:rPr>
              <a:t>(مهرابيان، 1971)</a:t>
            </a:r>
            <a:br>
              <a:rPr lang="ar-EG" sz="3100" b="1">
                <a:cs typeface="Times New Roman" pitchFamily="18" charset="0"/>
              </a:rPr>
            </a:br>
            <a:endParaRPr lang="ar-EG" sz="3100" b="1">
              <a:cs typeface="Times New Roman" pitchFamily="18" charset="0"/>
            </a:endParaRPr>
          </a:p>
        </p:txBody>
      </p:sp>
      <p:sp>
        <p:nvSpPr>
          <p:cNvPr id="3" name="Content Placeholder 2"/>
          <p:cNvSpPr>
            <a:spLocks noGrp="1"/>
          </p:cNvSpPr>
          <p:nvPr>
            <p:ph idx="1"/>
          </p:nvPr>
        </p:nvSpPr>
        <p:spPr>
          <a:xfrm>
            <a:off x="457200" y="2194446"/>
            <a:ext cx="8229600" cy="4906962"/>
          </a:xfrm>
        </p:spPr>
        <p:txBody>
          <a:bodyPr>
            <a:normAutofit/>
          </a:bodyPr>
          <a:lstStyle/>
          <a:p>
            <a:pPr>
              <a:defRPr/>
            </a:pPr>
            <a:r>
              <a:rPr lang="ar-EG" sz="2400">
                <a:latin typeface="+mj-lt"/>
              </a:rPr>
              <a:t>عندما تكون الإشارات غير متوافقة:</a:t>
            </a:r>
          </a:p>
          <a:p>
            <a:pPr>
              <a:defRPr/>
            </a:pPr>
            <a:endParaRPr lang="en-US" sz="2400" dirty="0">
              <a:latin typeface="+mj-lt"/>
            </a:endParaRPr>
          </a:p>
          <a:p>
            <a:pPr>
              <a:defRPr/>
            </a:pPr>
            <a:r>
              <a:rPr lang="ar-EG" sz="2400">
                <a:latin typeface="+mj-lt"/>
              </a:rPr>
              <a:t>55% من المعنى يتم توصيله بشكل غير لفظي (الوجه/الجسم)</a:t>
            </a:r>
          </a:p>
          <a:p>
            <a:pPr>
              <a:defRPr/>
            </a:pPr>
            <a:endParaRPr lang="en-US" sz="2400" dirty="0">
              <a:latin typeface="+mj-lt"/>
            </a:endParaRPr>
          </a:p>
          <a:p>
            <a:pPr>
              <a:defRPr/>
            </a:pPr>
            <a:r>
              <a:rPr lang="ar-EG" sz="2400">
                <a:latin typeface="+mj-lt"/>
              </a:rPr>
              <a:t>38% شبه لفظي (نبرة الصوت)</a:t>
            </a:r>
          </a:p>
          <a:p>
            <a:pPr>
              <a:defRPr/>
            </a:pPr>
            <a:endParaRPr lang="en-US" sz="2400" dirty="0">
              <a:latin typeface="+mj-lt"/>
              <a:cs typeface="Times New Roman" pitchFamily="18" charset="0"/>
            </a:endParaRPr>
          </a:p>
          <a:p>
            <a:pPr>
              <a:defRPr/>
            </a:pPr>
            <a:r>
              <a:rPr lang="ar-EG" sz="2400">
                <a:latin typeface="+mj-lt"/>
                <a:cs typeface="Times New Roman" pitchFamily="18" charset="0"/>
              </a:rPr>
              <a:t>7% فقط من المعنى يتم توصيله من خلال الكلمات</a:t>
            </a:r>
          </a:p>
          <a:p>
            <a:pPr>
              <a:defRPr/>
            </a:pPr>
            <a:endParaRPr lang="en-US" sz="2400" dirty="0">
              <a:latin typeface="+mj-lt"/>
            </a:endParaRPr>
          </a:p>
          <a:p>
            <a:pPr>
              <a:defRPr/>
            </a:pPr>
            <a:endParaRPr lang="en-US" sz="2400" dirty="0">
              <a:latin typeface="+mj-lt"/>
              <a:cs typeface="Times New Roman" pitchFamily="18" charset="0"/>
            </a:endParaRPr>
          </a:p>
          <a:p>
            <a:pPr>
              <a:buFont typeface="Arial" panose="020B0604020202020204" pitchFamily="34" charset="0"/>
              <a:buNone/>
              <a:defRPr/>
            </a:pPr>
            <a:endParaRPr lang="en-US" sz="2400" dirty="0">
              <a:latin typeface="+mj-lt"/>
              <a:cs typeface="Times New Roman" pitchFamily="18" charset="0"/>
            </a:endParaRPr>
          </a:p>
        </p:txBody>
      </p:sp>
    </p:spTree>
    <p:extLst>
      <p:ext uri="{BB962C8B-B14F-4D97-AF65-F5344CB8AC3E}">
        <p14:creationId xmlns:p14="http://schemas.microsoft.com/office/powerpoint/2010/main" val="271991724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8"/>
            <a:ext cx="8229600" cy="4906962"/>
          </a:xfrm>
        </p:spPr>
        <p:txBody>
          <a:bodyPr>
            <a:normAutofit/>
          </a:bodyPr>
          <a:lstStyle/>
          <a:p>
            <a:pPr>
              <a:defRPr/>
            </a:pPr>
            <a:r>
              <a:rPr lang="ar-EG" sz="2400"/>
              <a:t>من منكم أرسل بريدًا إلكترونيًا تم تفسيره بشكل خاطئ تمامًا؟</a:t>
            </a:r>
            <a:br>
              <a:rPr lang="ar-EG" sz="2400"/>
            </a:br>
            <a:endParaRPr lang="ar-EG" sz="2400"/>
          </a:p>
          <a:p>
            <a:pPr>
              <a:buFont typeface="Arial" panose="020B0604020202020204" pitchFamily="34" charset="0"/>
              <a:buNone/>
              <a:defRP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5170355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260648"/>
            <a:ext cx="8229600" cy="1143000"/>
          </a:xfrm>
        </p:spPr>
        <p:txBody>
          <a:bodyPr/>
          <a:lstStyle/>
          <a:p>
            <a:r>
              <a:rPr lang="ar-EG" sz="3600" b="1">
                <a:cs typeface="Times New Roman" panose="02020603050405020304" pitchFamily="18" charset="0"/>
              </a:rPr>
              <a:t>مشاكل في التواصل عبر البريد الإلكتروني</a:t>
            </a:r>
          </a:p>
        </p:txBody>
      </p:sp>
      <p:sp>
        <p:nvSpPr>
          <p:cNvPr id="3" name="Content Placeholder 2"/>
          <p:cNvSpPr>
            <a:spLocks noGrp="1"/>
          </p:cNvSpPr>
          <p:nvPr>
            <p:ph idx="1"/>
          </p:nvPr>
        </p:nvSpPr>
        <p:spPr>
          <a:xfrm>
            <a:off x="457200" y="1798638"/>
            <a:ext cx="8229600" cy="4906962"/>
          </a:xfrm>
        </p:spPr>
        <p:txBody>
          <a:bodyPr>
            <a:normAutofit/>
          </a:bodyPr>
          <a:lstStyle/>
          <a:p>
            <a:pPr>
              <a:defRPr/>
            </a:pPr>
            <a:r>
              <a:rPr lang="ar-EG" sz="2400"/>
              <a:t>من منكم أرسل بريدًا إلكترونيًا تم تفسيره بشكل خاطئ تمامًا؟</a:t>
            </a:r>
            <a:br>
              <a:rPr lang="ar-EG" sz="2400"/>
            </a:br>
            <a:endParaRPr lang="ar-EG" sz="2400"/>
          </a:p>
          <a:p>
            <a:pPr>
              <a:defRPr/>
            </a:pPr>
            <a:r>
              <a:rPr lang="ar-EG" sz="2400">
                <a:latin typeface="+mj-lt"/>
                <a:cs typeface="Times New Roman" pitchFamily="18" charset="0"/>
              </a:rPr>
              <a:t>يبالغ الناس في تقدير مدى النبرة المقصودة في رسائل البريد الإلكتروني الخاصة بهم </a:t>
            </a:r>
            <a:r>
              <a:rPr lang="ar-EG" sz="2000">
                <a:latin typeface="+mj-lt"/>
                <a:cs typeface="Times New Roman" pitchFamily="18" charset="0"/>
              </a:rPr>
              <a:t>(كروجر وآخرون، 2005)</a:t>
            </a:r>
          </a:p>
          <a:p>
            <a:pPr>
              <a:defRPr/>
            </a:pPr>
            <a:endParaRPr lang="en-US" sz="2000" dirty="0">
              <a:latin typeface="+mj-lt"/>
              <a:cs typeface="Times New Roman" pitchFamily="18" charset="0"/>
            </a:endParaRPr>
          </a:p>
          <a:p>
            <a:pPr>
              <a:defRPr/>
            </a:pPr>
            <a:r>
              <a:rPr lang="ar-EG" sz="2400">
                <a:latin typeface="+mj-lt"/>
                <a:cs typeface="Times New Roman" pitchFamily="18" charset="0"/>
              </a:rPr>
              <a:t>لعنة المعرفة أصبحت قوية عبر البريد الإلكتروني</a:t>
            </a:r>
          </a:p>
          <a:p>
            <a:pPr>
              <a:defRPr/>
            </a:pPr>
            <a:endParaRPr lang="en-US" sz="2400" dirty="0">
              <a:latin typeface="Times New Roman" pitchFamily="18" charset="0"/>
              <a:cs typeface="Times New Roman" pitchFamily="18" charset="0"/>
            </a:endParaRPr>
          </a:p>
          <a:p>
            <a:pPr>
              <a:buFont typeface="Arial" panose="020B0604020202020204" pitchFamily="34" charset="0"/>
              <a:buNone/>
              <a:defRPr/>
            </a:pP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501008"/>
            <a:ext cx="2952328" cy="2952328"/>
          </a:xfrm>
          <a:prstGeom prst="rect">
            <a:avLst/>
          </a:prstGeom>
        </p:spPr>
      </p:pic>
    </p:spTree>
    <p:extLst>
      <p:ext uri="{BB962C8B-B14F-4D97-AF65-F5344CB8AC3E}">
        <p14:creationId xmlns:p14="http://schemas.microsoft.com/office/powerpoint/2010/main" val="4874283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332656"/>
            <a:ext cx="8229600" cy="1143000"/>
          </a:xfrm>
        </p:spPr>
        <p:txBody>
          <a:bodyPr>
            <a:noAutofit/>
          </a:bodyPr>
          <a:lstStyle/>
          <a:p>
            <a:r>
              <a:rPr lang="ar-EG" sz="3600" b="1"/>
              <a:t>ما قناة الاتصال </a:t>
            </a:r>
            <a:br>
              <a:rPr lang="ar-EG" sz="3600" b="1"/>
            </a:br>
            <a:r>
              <a:rPr lang="ar-EG" sz="3600" b="1"/>
              <a:t>التي يجب عليك استخدامها للتفاوض؟</a:t>
            </a:r>
          </a:p>
        </p:txBody>
      </p:sp>
      <p:sp>
        <p:nvSpPr>
          <p:cNvPr id="3" name="Content Placeholder 2"/>
          <p:cNvSpPr>
            <a:spLocks noGrp="1"/>
          </p:cNvSpPr>
          <p:nvPr>
            <p:ph idx="1"/>
          </p:nvPr>
        </p:nvSpPr>
        <p:spPr>
          <a:xfrm>
            <a:off x="1028484" y="4717530"/>
            <a:ext cx="1296144" cy="504056"/>
          </a:xfrm>
        </p:spPr>
        <p:txBody>
          <a:bodyPr>
            <a:normAutofit fontScale="62500" lnSpcReduction="20000"/>
          </a:bodyPr>
          <a:lstStyle/>
          <a:p>
            <a:pPr marL="0" indent="0" algn="ctr">
              <a:buNone/>
            </a:pPr>
            <a:r>
              <a:rPr lang="ar-EG" sz="2400" b="1"/>
              <a:t>البريد الإلكتروني؟</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476" y="3277370"/>
            <a:ext cx="1440160" cy="144016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3376439"/>
            <a:ext cx="2015915" cy="12830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6850" y="3428999"/>
            <a:ext cx="1230485" cy="123048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3212976"/>
            <a:ext cx="1167252" cy="1446509"/>
          </a:xfrm>
          <a:prstGeom prst="rect">
            <a:avLst/>
          </a:prstGeom>
        </p:spPr>
      </p:pic>
      <p:sp>
        <p:nvSpPr>
          <p:cNvPr id="2" name="Content Placeholder 2">
            <a:extLst>
              <a:ext uri="{FF2B5EF4-FFF2-40B4-BE49-F238E27FC236}">
                <a16:creationId xmlns:a16="http://schemas.microsoft.com/office/drawing/2014/main" id="{A12BFF2B-F2DF-3039-53A1-076B4EB64A9F}"/>
              </a:ext>
            </a:extLst>
          </p:cNvPr>
          <p:cNvSpPr txBox="1">
            <a:spLocks/>
          </p:cNvSpPr>
          <p:nvPr/>
        </p:nvSpPr>
        <p:spPr>
          <a:xfrm>
            <a:off x="3191941" y="4717530"/>
            <a:ext cx="1164432" cy="504056"/>
          </a:xfrm>
          <a:prstGeom prst="rect">
            <a:avLst/>
          </a:prstGeom>
        </p:spPr>
        <p:txBody>
          <a:bodyPr vert="horz" lIns="91440" tIns="45720" rIns="91440" bIns="45720" rtlCol="0">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ar-EG" sz="2400" b="1"/>
              <a:t>الهاتف؟</a:t>
            </a:r>
          </a:p>
        </p:txBody>
      </p:sp>
      <p:sp>
        <p:nvSpPr>
          <p:cNvPr id="8" name="Content Placeholder 2">
            <a:extLst>
              <a:ext uri="{FF2B5EF4-FFF2-40B4-BE49-F238E27FC236}">
                <a16:creationId xmlns:a16="http://schemas.microsoft.com/office/drawing/2014/main" id="{30605EB2-BDEF-9856-5555-CD40CA62BA82}"/>
              </a:ext>
            </a:extLst>
          </p:cNvPr>
          <p:cNvSpPr txBox="1">
            <a:spLocks/>
          </p:cNvSpPr>
          <p:nvPr/>
        </p:nvSpPr>
        <p:spPr>
          <a:xfrm>
            <a:off x="5076056" y="4717530"/>
            <a:ext cx="1372072" cy="504056"/>
          </a:xfrm>
          <a:prstGeom prst="rect">
            <a:avLst/>
          </a:prstGeom>
        </p:spPr>
        <p:txBody>
          <a:bodyPr vert="horz" lIns="91440" tIns="45720" rIns="91440" bIns="45720" rtlCol="0">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ar-EG" sz="2400" b="1"/>
              <a:t>سكايب؟</a:t>
            </a:r>
          </a:p>
        </p:txBody>
      </p:sp>
      <p:sp>
        <p:nvSpPr>
          <p:cNvPr id="9" name="Content Placeholder 2">
            <a:extLst>
              <a:ext uri="{FF2B5EF4-FFF2-40B4-BE49-F238E27FC236}">
                <a16:creationId xmlns:a16="http://schemas.microsoft.com/office/drawing/2014/main" id="{B9246F57-6A6B-9797-21B9-BF7974013391}"/>
              </a:ext>
            </a:extLst>
          </p:cNvPr>
          <p:cNvSpPr txBox="1">
            <a:spLocks/>
          </p:cNvSpPr>
          <p:nvPr/>
        </p:nvSpPr>
        <p:spPr>
          <a:xfrm>
            <a:off x="6732240" y="4717530"/>
            <a:ext cx="1897360" cy="504056"/>
          </a:xfrm>
          <a:prstGeom prst="rect">
            <a:avLst/>
          </a:prstGeom>
        </p:spPr>
        <p:txBody>
          <a:bodyPr vert="horz" lIns="91440" tIns="45720" rIns="91440" bIns="45720" rtlCol="0">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ar-EG" sz="2400" b="1"/>
              <a:t>وجهًا لوجه؟</a:t>
            </a:r>
          </a:p>
        </p:txBody>
      </p:sp>
    </p:spTree>
    <p:extLst>
      <p:ext uri="{BB962C8B-B14F-4D97-AF65-F5344CB8AC3E}">
        <p14:creationId xmlns:p14="http://schemas.microsoft.com/office/powerpoint/2010/main" val="270268160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defRPr/>
            </a:pPr>
            <a:r>
              <a:rPr lang="ar-EG" sz="4000" b="1"/>
              <a:t>اختيار قناة اتصال </a:t>
            </a:r>
            <a:br>
              <a:rPr lang="ar-EG" sz="4000" b="1"/>
            </a:br>
            <a:r>
              <a:rPr lang="ar-EG" sz="2900" b="1"/>
              <a:t>(</a:t>
            </a:r>
            <a:r>
              <a:rPr lang="ar-EG" sz="2900" b="1">
                <a:solidFill>
                  <a:srgbClr val="000000"/>
                </a:solidFill>
              </a:rPr>
              <a:t>سواب، ميدفيك وديرمير، 2006)</a:t>
            </a:r>
            <a:br>
              <a:rPr lang="ar-EG" sz="2900">
                <a:solidFill>
                  <a:srgbClr val="000000"/>
                </a:solidFill>
              </a:rPr>
            </a:br>
            <a:endParaRPr lang="ar-EG" sz="2900">
              <a:solidFill>
                <a:srgbClr val="000000"/>
              </a:solidFill>
            </a:endParaRPr>
          </a:p>
        </p:txBody>
      </p:sp>
      <p:sp>
        <p:nvSpPr>
          <p:cNvPr id="100355" name="Content Placeholder 2"/>
          <p:cNvSpPr>
            <a:spLocks noGrp="1"/>
          </p:cNvSpPr>
          <p:nvPr>
            <p:ph idx="1"/>
          </p:nvPr>
        </p:nvSpPr>
        <p:spPr>
          <a:xfrm>
            <a:off x="457200" y="1981200"/>
            <a:ext cx="8001000" cy="4525963"/>
          </a:xfrm>
        </p:spPr>
        <p:txBody>
          <a:bodyPr/>
          <a:lstStyle/>
          <a:p>
            <a:r>
              <a:rPr lang="ar-EG" sz="2400"/>
              <a:t>تجنب عمومًا التفاوض باستخدام قنوات الاتصال الفقيرة مثل البريد الإلكتروني</a:t>
            </a:r>
          </a:p>
          <a:p>
            <a:endParaRPr lang="en-US" altLang="en-US" sz="2400" dirty="0"/>
          </a:p>
          <a:p>
            <a:r>
              <a:rPr lang="ar-EG" sz="2400"/>
              <a:t>مزيد من الصفقات الفاشلة، وتقليل خلق القيمة، ومزيد من الصراعات</a:t>
            </a:r>
          </a:p>
          <a:p>
            <a:pPr lvl="1"/>
            <a:endParaRPr lang="en-US" alt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691" y="4301790"/>
            <a:ext cx="1452661" cy="1800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422" y="4444381"/>
            <a:ext cx="2604426" cy="1657609"/>
          </a:xfrm>
          <a:prstGeom prst="rect">
            <a:avLst/>
          </a:prstGeom>
        </p:spPr>
      </p:pic>
      <p:pic>
        <p:nvPicPr>
          <p:cNvPr id="3" name="Picture 2">
            <a:extLst>
              <a:ext uri="{FF2B5EF4-FFF2-40B4-BE49-F238E27FC236}">
                <a16:creationId xmlns:a16="http://schemas.microsoft.com/office/drawing/2014/main" id="{D49DB7FF-9CD7-0D37-81B9-B30D221DB9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1018" y="4351486"/>
            <a:ext cx="1750504" cy="1750504"/>
          </a:xfrm>
          <a:prstGeom prst="rect">
            <a:avLst/>
          </a:prstGeom>
        </p:spPr>
      </p:pic>
    </p:spTree>
    <p:extLst>
      <p:ext uri="{BB962C8B-B14F-4D97-AF65-F5344CB8AC3E}">
        <p14:creationId xmlns:p14="http://schemas.microsoft.com/office/powerpoint/2010/main" val="86732501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Autofit/>
          </a:bodyPr>
          <a:lstStyle/>
          <a:p>
            <a:r>
              <a:rPr lang="ar-EG" sz="3600" b="1"/>
              <a:t>متى </a:t>
            </a:r>
            <a:r>
              <a:rPr lang="ar-EG" sz="3600" b="1" u="sng"/>
              <a:t>لا يجب عليك</a:t>
            </a:r>
            <a:r>
              <a:rPr lang="ar-EG" sz="3600" b="1"/>
              <a:t> </a:t>
            </a:r>
            <a:br>
              <a:rPr lang="ar-EG" sz="3600" b="1"/>
            </a:br>
            <a:r>
              <a:rPr lang="ar-EG" sz="3600" b="1"/>
              <a:t>التفاوض وجهًا لوجه؟</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988840"/>
            <a:ext cx="7596336" cy="3813994"/>
          </a:xfrm>
          <a:prstGeom prst="rect">
            <a:avLst/>
          </a:prstGeom>
        </p:spPr>
      </p:pic>
    </p:spTree>
    <p:extLst>
      <p:ext uri="{BB962C8B-B14F-4D97-AF65-F5344CB8AC3E}">
        <p14:creationId xmlns:p14="http://schemas.microsoft.com/office/powerpoint/2010/main" val="3767871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Autofit/>
          </a:bodyPr>
          <a:lstStyle/>
          <a:p>
            <a:r>
              <a:rPr lang="ar-EG" sz="3600" b="1"/>
              <a:t>متى </a:t>
            </a:r>
            <a:r>
              <a:rPr lang="ar-EG" sz="3600" b="1" u="sng"/>
              <a:t>لا يجب عليك</a:t>
            </a:r>
            <a:r>
              <a:rPr lang="ar-EG" sz="3600" b="1"/>
              <a:t> </a:t>
            </a:r>
            <a:br>
              <a:rPr lang="ar-EG" sz="3600" b="1"/>
            </a:br>
            <a:r>
              <a:rPr lang="ar-EG" sz="3600" b="1"/>
              <a:t>التفاوض وجهًا لوجه؟</a:t>
            </a:r>
          </a:p>
        </p:txBody>
      </p:sp>
      <p:sp>
        <p:nvSpPr>
          <p:cNvPr id="3" name="Content Placeholder 2"/>
          <p:cNvSpPr>
            <a:spLocks noGrp="1"/>
          </p:cNvSpPr>
          <p:nvPr>
            <p:ph idx="1"/>
          </p:nvPr>
        </p:nvSpPr>
        <p:spPr>
          <a:xfrm>
            <a:off x="457200" y="5085184"/>
            <a:ext cx="8229600" cy="4525963"/>
          </a:xfrm>
        </p:spPr>
        <p:txBody>
          <a:bodyPr>
            <a:normAutofit/>
          </a:bodyPr>
          <a:lstStyle/>
          <a:p>
            <a:pPr marL="0" indent="0" algn="ctr">
              <a:buNone/>
            </a:pPr>
            <a:r>
              <a:rPr lang="ar-EG" sz="2400"/>
              <a:t>… عندما تكرهون بعضكم البعض حقًا، وفعليًّا.</a:t>
            </a:r>
            <a:r>
              <a:rPr lang="en-US" sz="2400"/>
              <a:t> </a:t>
            </a:r>
          </a:p>
          <a:p>
            <a:pPr marL="0" indent="0" algn="ctr">
              <a:buNone/>
            </a:pPr>
            <a:r>
              <a:rPr lang="ar-EG" sz="2400"/>
              <a:t>في هذه الحالة، يجب عليك أن تفكر في شكل غير شخصي من أشكال التواصل، أو وسيط.</a:t>
            </a:r>
            <a:r>
              <a:rPr lang="en-US" sz="240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769962"/>
            <a:ext cx="9144000" cy="5467350"/>
          </a:xfrm>
          <a:prstGeom prst="rect">
            <a:avLst/>
          </a:prstGeom>
        </p:spPr>
      </p:pic>
    </p:spTree>
    <p:extLst>
      <p:ext uri="{BB962C8B-B14F-4D97-AF65-F5344CB8AC3E}">
        <p14:creationId xmlns:p14="http://schemas.microsoft.com/office/powerpoint/2010/main" val="2212830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5536" y="5167733"/>
            <a:ext cx="7992888" cy="4525963"/>
          </a:xfrm>
          <a:prstGeom prst="rect">
            <a:avLst/>
          </a:prstGeom>
        </p:spPr>
        <p:txBody>
          <a:bodyPr vert="horz" lIns="91440" tIns="45720" rIns="91440" bIns="45720" rtlCol="0">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ar-EG" sz="2400"/>
              <a:t>خذ 3 دقائق وتشارك مع الشخص المجاور لك:</a:t>
            </a:r>
            <a:r>
              <a:rPr lang="en-US" sz="2400"/>
              <a:t> </a:t>
            </a:r>
          </a:p>
          <a:p>
            <a:r>
              <a:rPr lang="ar-EG" sz="2400"/>
              <a:t>أحد الأشياء التي قام بها الطرف الآخر بشكل جيد في مفاوضاتك</a:t>
            </a:r>
          </a:p>
          <a:p>
            <a:r>
              <a:rPr lang="ar-EG" sz="2400"/>
              <a:t>شيء واحد كان من الممكن أن تفعله بطريقة أفضل</a:t>
            </a:r>
          </a:p>
          <a:p>
            <a:pPr marL="0" lvl="0" indent="0" algn="ctr">
              <a:spcBef>
                <a:spcPts val="0"/>
              </a:spcBef>
              <a:buClr>
                <a:srgbClr val="0070C0"/>
              </a:buClr>
              <a:buNone/>
              <a:defRPr/>
            </a:pPr>
            <a:endParaRPr lang="en-US" sz="1000" i="1" dirty="0"/>
          </a:p>
          <a:p>
            <a:pPr marL="0" indent="0" algn="ctr">
              <a:buNone/>
            </a:pPr>
            <a:r>
              <a:rPr lang="en-US" sz="2400" i="1"/>
              <a:t> </a:t>
            </a:r>
          </a:p>
          <a:p>
            <a:endParaRPr lang="en-US" altLang="en-US" sz="2400" dirty="0"/>
          </a:p>
          <a:p>
            <a:pPr lvl="1"/>
            <a:endParaRPr lang="en-US" altLang="en-US" sz="2400" dirty="0">
              <a:solidFill>
                <a:srgbClr val="003399"/>
              </a:solidFill>
            </a:endParaRPr>
          </a:p>
          <a:p>
            <a:pPr lvl="1"/>
            <a:endParaRPr lang="en-US" altLang="en-US" sz="2400" dirty="0">
              <a:solidFill>
                <a:srgbClr val="003399"/>
              </a:solidFill>
            </a:endParaRPr>
          </a:p>
          <a:p>
            <a:pPr lvl="1"/>
            <a:endParaRPr lang="en-US" altLang="en-US" sz="2400" dirty="0">
              <a:solidFill>
                <a:srgbClr val="003399"/>
              </a:solidFill>
            </a:endParaRPr>
          </a:p>
          <a:p>
            <a:pPr lvl="1"/>
            <a:endParaRPr lang="en-US" altLang="en-US" sz="2400" dirty="0">
              <a:solidFill>
                <a:srgbClr val="003399"/>
              </a:solidFill>
            </a:endParaRPr>
          </a:p>
          <a:p>
            <a:endParaRPr lang="en-US" altLang="en-US" sz="2400" dirty="0">
              <a:solidFill>
                <a:srgbClr val="003399"/>
              </a:solidFill>
            </a:endParaRPr>
          </a:p>
          <a:p>
            <a:endParaRPr lang="en-US" altLang="en-US" sz="2400" dirty="0"/>
          </a:p>
        </p:txBody>
      </p:sp>
      <p:sp>
        <p:nvSpPr>
          <p:cNvPr id="8" name="Rectangle 41"/>
          <p:cNvSpPr txBox="1">
            <a:spLocks noChangeArrowheads="1"/>
          </p:cNvSpPr>
          <p:nvPr/>
        </p:nvSpPr>
        <p:spPr>
          <a:xfrm>
            <a:off x="533400" y="341784"/>
            <a:ext cx="8229600" cy="1143000"/>
          </a:xfrm>
          <a:prstGeom prst="rect">
            <a:avLst/>
          </a:prstGeom>
          <a:noFill/>
          <a:ln/>
        </p:spPr>
        <p:txBody>
          <a:bodyPr anchor="ctr"/>
          <a:lstStyle/>
          <a:p>
            <a:pPr algn="ctr">
              <a:defRPr/>
            </a:pPr>
            <a:r>
              <a:rPr lang="ar-EG" sz="3600" b="1"/>
              <a:t>استخلاص المعلومات</a:t>
            </a:r>
            <a:r>
              <a:rPr lang="ar-EG" sz="3600" b="1">
                <a:latin typeface="+mn-lt"/>
                <a:cs typeface="+mn-cs"/>
              </a:rPr>
              <a:t>:</a:t>
            </a:r>
            <a:r>
              <a:rPr lang="en-US" sz="3600" b="1"/>
              <a:t> </a:t>
            </a:r>
            <a:r>
              <a:rPr lang="ar-EG" sz="3600" b="1"/>
              <a:t>الناجون</a:t>
            </a:r>
          </a:p>
          <a:p>
            <a:pPr algn="ctr" fontAlgn="auto">
              <a:spcBef>
                <a:spcPts val="0"/>
              </a:spcBef>
              <a:spcAft>
                <a:spcPts val="0"/>
              </a:spcAft>
              <a:defRPr/>
            </a:pPr>
            <a:endParaRPr lang="en-US" sz="3600" dirty="0">
              <a:latin typeface="+mj-lt"/>
              <a:ea typeface="+mj-ea"/>
              <a:cs typeface="+mj-cs"/>
            </a:endParaRPr>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340768"/>
            <a:ext cx="5400600" cy="3600400"/>
          </a:xfrm>
        </p:spPr>
      </p:pic>
    </p:spTree>
    <p:extLst>
      <p:ext uri="{BB962C8B-B14F-4D97-AF65-F5344CB8AC3E}">
        <p14:creationId xmlns:p14="http://schemas.microsoft.com/office/powerpoint/2010/main" val="160134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idx="1"/>
          </p:nvPr>
        </p:nvSpPr>
        <p:spPr>
          <a:xfrm>
            <a:off x="332678" y="1412776"/>
            <a:ext cx="8435280" cy="4752528"/>
          </a:xfrm>
        </p:spPr>
        <p:txBody>
          <a:bodyPr>
            <a:normAutofit/>
          </a:bodyPr>
          <a:lstStyle/>
          <a:p>
            <a:pPr eaLnBrk="1" hangingPunct="1"/>
            <a:r>
              <a:rPr lang="ar-EG" sz="2400"/>
              <a:t>اقرأ المواد الخاصة بدورك وخطط لإستراتيجية التفاوض الخاصة بك </a:t>
            </a:r>
            <a:r>
              <a:rPr lang="ar-EG" sz="2400" b="1"/>
              <a:t>(بحد أقصى 20 دقيقة)</a:t>
            </a:r>
          </a:p>
          <a:p>
            <a:pPr eaLnBrk="1" hangingPunct="1"/>
            <a:endParaRPr lang="en-US" altLang="en-US" sz="2000" dirty="0"/>
          </a:p>
          <a:p>
            <a:pPr eaLnBrk="1" hangingPunct="1"/>
            <a:r>
              <a:rPr lang="ar-EG" sz="2400"/>
              <a:t>تفاوض مع نظيرك (</a:t>
            </a:r>
            <a:r>
              <a:rPr lang="ar-EG" sz="2400" b="1"/>
              <a:t>بحد أقصى 40 دقيقة</a:t>
            </a:r>
            <a:r>
              <a:rPr lang="ar-EG" sz="2400"/>
              <a:t>)</a:t>
            </a:r>
          </a:p>
          <a:p>
            <a:pPr eaLnBrk="1" hangingPunct="1"/>
            <a:endParaRPr lang="en-US" altLang="en-US" sz="2000" dirty="0"/>
          </a:p>
          <a:p>
            <a:pPr eaLnBrk="1" hangingPunct="1"/>
            <a:r>
              <a:rPr lang="ar-EG" sz="2400"/>
              <a:t>يقوم كلا الطرفين </a:t>
            </a:r>
            <a:r>
              <a:rPr lang="ar-EG" sz="2400" b="1"/>
              <a:t>بتسليم نموذج الاتفاق الخاص بهما </a:t>
            </a:r>
            <a:r>
              <a:rPr lang="ar-EG" sz="2400"/>
              <a:t>من مواد دورهما ويأخذان استراحة لمدة 20 دقيقة</a:t>
            </a:r>
          </a:p>
          <a:p>
            <a:pPr eaLnBrk="1" hangingPunct="1"/>
            <a:endParaRPr lang="en-US" altLang="en-US" sz="2400" dirty="0"/>
          </a:p>
          <a:p>
            <a:pPr eaLnBrk="1" hangingPunct="1"/>
            <a:r>
              <a:rPr lang="ar-EG" sz="2400"/>
              <a:t>قواعد الاتصال</a:t>
            </a:r>
          </a:p>
          <a:p>
            <a:pPr lvl="1"/>
            <a:r>
              <a:rPr lang="ar-EG" sz="2400"/>
              <a:t>لا تتحدث بلغة يفهمها كلاكما</a:t>
            </a:r>
          </a:p>
          <a:p>
            <a:pPr lvl="1"/>
            <a:r>
              <a:rPr lang="ar-EG" sz="2400"/>
              <a:t>يُسمح برسم الصور</a:t>
            </a:r>
          </a:p>
          <a:p>
            <a:pPr eaLnBrk="1" hangingPunct="1"/>
            <a:endParaRPr lang="en-US" altLang="en-US" dirty="0"/>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eaLnBrk="1" hangingPunct="1"/>
            <a:endParaRPr lang="en-US" altLang="en-US" sz="2000" dirty="0">
              <a:solidFill>
                <a:srgbClr val="003399"/>
              </a:solidFill>
            </a:endParaRPr>
          </a:p>
          <a:p>
            <a:pPr eaLnBrk="1" hangingPunct="1"/>
            <a:endParaRPr lang="en-US" altLang="en-US" dirty="0"/>
          </a:p>
        </p:txBody>
      </p:sp>
      <p:sp>
        <p:nvSpPr>
          <p:cNvPr id="4" name="Rectangle 41"/>
          <p:cNvSpPr txBox="1">
            <a:spLocks noChangeArrowheads="1"/>
          </p:cNvSpPr>
          <p:nvPr/>
        </p:nvSpPr>
        <p:spPr>
          <a:xfrm>
            <a:off x="533400" y="44624"/>
            <a:ext cx="8229600" cy="1143000"/>
          </a:xfrm>
          <a:prstGeom prst="rect">
            <a:avLst/>
          </a:prstGeom>
          <a:noFill/>
          <a:ln/>
        </p:spPr>
        <p:txBody>
          <a:bodyPr anchor="ctr"/>
          <a:lstStyle/>
          <a:p>
            <a:pPr algn="ctr" fontAlgn="auto">
              <a:spcBef>
                <a:spcPts val="0"/>
              </a:spcBef>
              <a:spcAft>
                <a:spcPts val="0"/>
              </a:spcAft>
              <a:defRPr/>
            </a:pPr>
            <a:r>
              <a:rPr lang="ar-EG" sz="3600" b="1">
                <a:latin typeface="+mn-lt"/>
                <a:cs typeface="+mn-cs"/>
              </a:rPr>
              <a:t>تمرين التفاوض:</a:t>
            </a:r>
            <a:r>
              <a:rPr lang="en-US" sz="3600" b="1">
                <a:latin typeface="+mn-lt"/>
                <a:cs typeface="+mn-cs"/>
              </a:rPr>
              <a:t> </a:t>
            </a:r>
            <a:r>
              <a:rPr lang="ar-EG" sz="3600" b="1">
                <a:latin typeface="+mn-lt"/>
                <a:cs typeface="+mn-cs"/>
              </a:rPr>
              <a:t>الناجون</a:t>
            </a: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4221088"/>
            <a:ext cx="3456383" cy="2304256"/>
          </a:xfrm>
          <a:prstGeom prst="rect">
            <a:avLst/>
          </a:prstGeom>
        </p:spPr>
      </p:pic>
    </p:spTree>
    <p:extLst>
      <p:ext uri="{BB962C8B-B14F-4D97-AF65-F5344CB8AC3E}">
        <p14:creationId xmlns:p14="http://schemas.microsoft.com/office/powerpoint/2010/main" val="397712540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ماذا عرفت عن نظيرك؟</a:t>
            </a:r>
          </a:p>
        </p:txBody>
      </p:sp>
      <p:sp>
        <p:nvSpPr>
          <p:cNvPr id="6" name="Content Placeholder 2"/>
          <p:cNvSpPr>
            <a:spLocks noGrp="1"/>
          </p:cNvSpPr>
          <p:nvPr>
            <p:ph idx="1"/>
          </p:nvPr>
        </p:nvSpPr>
        <p:spPr>
          <a:xfrm>
            <a:off x="384458" y="1873816"/>
            <a:ext cx="4121073" cy="4014534"/>
          </a:xfrm>
        </p:spPr>
        <p:txBody>
          <a:bodyPr/>
          <a:lstStyle/>
          <a:p>
            <a:pPr marL="0" indent="0" algn="ctr" defTabSz="844083">
              <a:spcBef>
                <a:spcPts val="0"/>
              </a:spcBef>
              <a:buClr>
                <a:srgbClr val="0070C0"/>
              </a:buClr>
              <a:buNone/>
              <a:defRPr/>
            </a:pPr>
            <a:r>
              <a:rPr lang="ar-EG" sz="2031" b="1">
                <a:solidFill>
                  <a:schemeClr val="accent2"/>
                </a:solidFill>
              </a:rPr>
              <a:t>الطلاب</a:t>
            </a:r>
          </a:p>
          <a:p>
            <a:pPr defTabSz="844083">
              <a:spcBef>
                <a:spcPts val="0"/>
              </a:spcBef>
              <a:buClr>
                <a:srgbClr val="0070C0"/>
              </a:buClr>
              <a:defRPr/>
            </a:pPr>
            <a:endParaRPr lang="en-US" sz="2031" dirty="0"/>
          </a:p>
          <a:p>
            <a:pPr defTabSz="844083">
              <a:spcBef>
                <a:spcPts val="0"/>
              </a:spcBef>
              <a:buClr>
                <a:srgbClr val="0070C0"/>
              </a:buClr>
              <a:defRPr/>
            </a:pPr>
            <a:endParaRPr lang="en-US" sz="2031" dirty="0"/>
          </a:p>
          <a:p>
            <a:pPr defTabSz="844083">
              <a:spcBef>
                <a:spcPts val="0"/>
              </a:spcBef>
              <a:buClr>
                <a:srgbClr val="0070C0"/>
              </a:buClr>
              <a:defRPr/>
            </a:pPr>
            <a:endParaRPr lang="en-US" sz="2031" dirty="0"/>
          </a:p>
        </p:txBody>
      </p:sp>
      <p:sp>
        <p:nvSpPr>
          <p:cNvPr id="7" name="Content Placeholder 2"/>
          <p:cNvSpPr txBox="1">
            <a:spLocks/>
          </p:cNvSpPr>
          <p:nvPr/>
        </p:nvSpPr>
        <p:spPr>
          <a:xfrm>
            <a:off x="4704938" y="1873816"/>
            <a:ext cx="4121073" cy="4014534"/>
          </a:xfrm>
          <a:prstGeom prst="rect">
            <a:avLst/>
          </a:prstGeom>
        </p:spPr>
        <p:txBody>
          <a:bodyPr vert="horz"/>
          <a:lstStyle>
            <a:lvl1pPr marL="0" indent="0" algn="r" rtl="1" eaLnBrk="0" fontAlgn="base" hangingPunct="0">
              <a:spcBef>
                <a:spcPct val="20000"/>
              </a:spcBef>
              <a:spcAft>
                <a:spcPts val="400"/>
              </a:spcAft>
              <a:buClr>
                <a:srgbClr val="5CA717"/>
              </a:buClr>
              <a:buFontTx/>
              <a:buNone/>
              <a:defRPr sz="2400">
                <a:solidFill>
                  <a:schemeClr val="tx1"/>
                </a:solidFill>
                <a:latin typeface="Rockwell" pitchFamily="18" charset="0"/>
                <a:ea typeface="ＭＳ Ｐゴシック" charset="-128"/>
                <a:cs typeface="ＭＳ Ｐゴシック" charset="-128"/>
              </a:defRPr>
            </a:lvl1pPr>
            <a:lvl2pPr marL="400050" indent="-215900" algn="r" rtl="1" eaLnBrk="0" fontAlgn="base" hangingPunct="0">
              <a:spcBef>
                <a:spcPct val="20000"/>
              </a:spcBef>
              <a:spcAft>
                <a:spcPct val="0"/>
              </a:spcAft>
              <a:buClr>
                <a:srgbClr val="0070C0"/>
              </a:buClr>
              <a:buChar char="•"/>
              <a:defRPr sz="2400">
                <a:solidFill>
                  <a:schemeClr val="tx1"/>
                </a:solidFill>
                <a:latin typeface="Rockwell" pitchFamily="18" charset="0"/>
                <a:ea typeface="ＭＳ Ｐゴシック" charset="-128"/>
              </a:defRPr>
            </a:lvl2pPr>
            <a:lvl3pPr marL="628650" indent="-227013" algn="r" rtl="1" eaLnBrk="0" fontAlgn="base" hangingPunct="0">
              <a:spcBef>
                <a:spcPct val="20000"/>
              </a:spcBef>
              <a:spcAft>
                <a:spcPts val="400"/>
              </a:spcAft>
              <a:buClr>
                <a:srgbClr val="5CA717"/>
              </a:buClr>
              <a:buChar char="•"/>
              <a:defRPr sz="2400">
                <a:solidFill>
                  <a:schemeClr val="tx1"/>
                </a:solidFill>
                <a:latin typeface="Rockwell" pitchFamily="18" charset="0"/>
                <a:ea typeface="ＭＳ Ｐゴシック" charset="-128"/>
              </a:defRPr>
            </a:lvl3pPr>
            <a:lvl4pPr marL="835025" indent="-204788" algn="r" rtl="1"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4pPr>
            <a:lvl5pPr marL="1050925" indent="-214313" algn="r" rtl="1"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5pPr>
            <a:lvl6pPr marL="1508125" indent="-214313" algn="r" rtl="1" fontAlgn="base">
              <a:spcBef>
                <a:spcPct val="20000"/>
              </a:spcBef>
              <a:spcAft>
                <a:spcPct val="0"/>
              </a:spcAft>
              <a:buChar char="•"/>
              <a:defRPr sz="2000">
                <a:solidFill>
                  <a:schemeClr val="tx1"/>
                </a:solidFill>
                <a:latin typeface="+mn-lt"/>
                <a:ea typeface="ＭＳ Ｐゴシック" charset="-128"/>
              </a:defRPr>
            </a:lvl6pPr>
            <a:lvl7pPr marL="1965325" indent="-214313" algn="r" rtl="1" fontAlgn="base">
              <a:spcBef>
                <a:spcPct val="20000"/>
              </a:spcBef>
              <a:spcAft>
                <a:spcPct val="0"/>
              </a:spcAft>
              <a:buChar char="•"/>
              <a:defRPr sz="2000">
                <a:solidFill>
                  <a:schemeClr val="tx1"/>
                </a:solidFill>
                <a:latin typeface="+mn-lt"/>
                <a:ea typeface="ＭＳ Ｐゴシック" charset="-128"/>
              </a:defRPr>
            </a:lvl7pPr>
            <a:lvl8pPr marL="2422525" indent="-214313" algn="r" rtl="1" fontAlgn="base">
              <a:spcBef>
                <a:spcPct val="20000"/>
              </a:spcBef>
              <a:spcAft>
                <a:spcPct val="0"/>
              </a:spcAft>
              <a:buChar char="•"/>
              <a:defRPr sz="2000">
                <a:solidFill>
                  <a:schemeClr val="tx1"/>
                </a:solidFill>
                <a:latin typeface="+mn-lt"/>
                <a:ea typeface="ＭＳ Ｐゴシック" charset="-128"/>
              </a:defRPr>
            </a:lvl8pPr>
            <a:lvl9pPr marL="2879725" indent="-214313" algn="r" rtl="1" fontAlgn="base">
              <a:spcBef>
                <a:spcPct val="20000"/>
              </a:spcBef>
              <a:spcAft>
                <a:spcPct val="0"/>
              </a:spcAft>
              <a:buChar char="•"/>
              <a:defRPr sz="2000">
                <a:solidFill>
                  <a:schemeClr val="tx1"/>
                </a:solidFill>
                <a:latin typeface="+mn-lt"/>
                <a:ea typeface="ＭＳ Ｐゴシック" charset="-128"/>
              </a:defRPr>
            </a:lvl9pPr>
          </a:lstStyle>
          <a:p>
            <a:pPr algn="ctr" eaLnBrk="1" fontAlgn="auto" hangingPunct="1">
              <a:spcBef>
                <a:spcPts val="0"/>
              </a:spcBef>
              <a:spcAft>
                <a:spcPts val="0"/>
              </a:spcAft>
              <a:buClr>
                <a:srgbClr val="0070C0"/>
              </a:buClr>
              <a:defRPr/>
            </a:pPr>
            <a:r>
              <a:rPr lang="ar-EG" sz="2031" b="1">
                <a:solidFill>
                  <a:schemeClr val="accent5">
                    <a:lumMod val="90000"/>
                  </a:schemeClr>
                </a:solidFill>
                <a:latin typeface="+mn-lt"/>
              </a:rPr>
              <a:t>ساكن الجزيرة</a:t>
            </a:r>
            <a:r>
              <a:rPr lang="en-US" sz="2031">
                <a:solidFill>
                  <a:schemeClr val="accent5">
                    <a:lumMod val="90000"/>
                  </a:schemeClr>
                </a:solidFill>
                <a:latin typeface="+mn-lt"/>
              </a:rPr>
              <a:t> </a:t>
            </a:r>
          </a:p>
          <a:p>
            <a:pPr eaLnBrk="1" fontAlgn="auto" hangingPunct="1">
              <a:spcBef>
                <a:spcPts val="0"/>
              </a:spcBef>
              <a:spcAft>
                <a:spcPts val="0"/>
              </a:spcAft>
              <a:buClr>
                <a:srgbClr val="0070C0"/>
              </a:buClr>
              <a:defRPr/>
            </a:pPr>
            <a:endParaRPr lang="en-US" sz="2031" kern="0" dirty="0">
              <a:latin typeface="+mn-lt"/>
            </a:endParaRPr>
          </a:p>
          <a:p>
            <a:pPr eaLnBrk="1" fontAlgn="auto" hangingPunct="1">
              <a:spcBef>
                <a:spcPts val="0"/>
              </a:spcBef>
              <a:spcAft>
                <a:spcPts val="0"/>
              </a:spcAft>
              <a:buClr>
                <a:srgbClr val="0070C0"/>
              </a:buClr>
              <a:defRPr/>
            </a:pPr>
            <a:endParaRPr lang="en-US" sz="2031" kern="0" dirty="0">
              <a:latin typeface="+mn-lt"/>
            </a:endParaRPr>
          </a:p>
        </p:txBody>
      </p:sp>
      <p:sp>
        <p:nvSpPr>
          <p:cNvPr id="3" name="Rectangle 2"/>
          <p:cNvSpPr/>
          <p:nvPr/>
        </p:nvSpPr>
        <p:spPr bwMode="auto">
          <a:xfrm>
            <a:off x="384458" y="1808451"/>
            <a:ext cx="4054604" cy="4013430"/>
          </a:xfrm>
          <a:prstGeom prst="rect">
            <a:avLst/>
          </a:prstGeom>
          <a:noFill/>
          <a:ln w="9525" cap="flat" cmpd="sng" algn="ctr">
            <a:solidFill>
              <a:schemeClr val="accent2"/>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defTabSz="844083" fontAlgn="base">
              <a:lnSpc>
                <a:spcPct val="70000"/>
              </a:lnSpc>
              <a:spcBef>
                <a:spcPct val="20000"/>
              </a:spcBef>
              <a:spcAft>
                <a:spcPts val="369"/>
              </a:spcAft>
            </a:pPr>
            <a:endParaRPr lang="en-CA" sz="2308">
              <a:solidFill>
                <a:srgbClr val="5CA717"/>
              </a:solidFill>
              <a:latin typeface="Arial" charset="0"/>
            </a:endParaRPr>
          </a:p>
        </p:txBody>
      </p:sp>
      <p:sp>
        <p:nvSpPr>
          <p:cNvPr id="8" name="Rectangle 7"/>
          <p:cNvSpPr/>
          <p:nvPr/>
        </p:nvSpPr>
        <p:spPr bwMode="auto">
          <a:xfrm>
            <a:off x="4704938" y="1808451"/>
            <a:ext cx="4054604" cy="4013430"/>
          </a:xfrm>
          <a:prstGeom prst="rect">
            <a:avLst/>
          </a:prstGeom>
          <a:noFill/>
          <a:ln w="9525" cap="flat" cmpd="sng" algn="ctr">
            <a:solidFill>
              <a:schemeClr val="accent5">
                <a:lumMod val="9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defTabSz="844083" fontAlgn="base">
              <a:lnSpc>
                <a:spcPct val="70000"/>
              </a:lnSpc>
              <a:spcBef>
                <a:spcPct val="20000"/>
              </a:spcBef>
              <a:spcAft>
                <a:spcPts val="369"/>
              </a:spcAft>
            </a:pPr>
            <a:endParaRPr lang="en-CA" sz="2308">
              <a:solidFill>
                <a:srgbClr val="5CA717"/>
              </a:solidFill>
              <a:latin typeface="Arial" charset="0"/>
            </a:endParaRPr>
          </a:p>
        </p:txBody>
      </p:sp>
    </p:spTree>
    <p:extLst>
      <p:ext uri="{BB962C8B-B14F-4D97-AF65-F5344CB8AC3E}">
        <p14:creationId xmlns:p14="http://schemas.microsoft.com/office/powerpoint/2010/main" val="4141271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طرفان مشاركان في المفاوضات</a:t>
            </a:r>
          </a:p>
        </p:txBody>
      </p:sp>
      <p:sp>
        <p:nvSpPr>
          <p:cNvPr id="6" name="Content Placeholder 2"/>
          <p:cNvSpPr>
            <a:spLocks noGrp="1"/>
          </p:cNvSpPr>
          <p:nvPr>
            <p:ph idx="1"/>
          </p:nvPr>
        </p:nvSpPr>
        <p:spPr>
          <a:xfrm>
            <a:off x="384458" y="1873816"/>
            <a:ext cx="4121073" cy="4014534"/>
          </a:xfrm>
        </p:spPr>
        <p:txBody>
          <a:bodyPr/>
          <a:lstStyle/>
          <a:p>
            <a:pPr marL="0" indent="0" algn="ctr" defTabSz="844083">
              <a:spcBef>
                <a:spcPts val="0"/>
              </a:spcBef>
              <a:buClr>
                <a:srgbClr val="0070C0"/>
              </a:buClr>
              <a:buNone/>
              <a:defRPr/>
            </a:pPr>
            <a:r>
              <a:rPr lang="ar-EG" sz="2031" b="1">
                <a:solidFill>
                  <a:schemeClr val="accent2"/>
                </a:solidFill>
              </a:rPr>
              <a:t>الطلاب</a:t>
            </a:r>
          </a:p>
          <a:p>
            <a:pPr defTabSz="844083">
              <a:spcBef>
                <a:spcPts val="0"/>
              </a:spcBef>
              <a:buClr>
                <a:srgbClr val="0070C0"/>
              </a:buClr>
              <a:defRPr/>
            </a:pPr>
            <a:endParaRPr lang="en-US" sz="2031" dirty="0"/>
          </a:p>
          <a:p>
            <a:pPr marL="316531" indent="-316531" defTabSz="844083">
              <a:spcBef>
                <a:spcPts val="0"/>
              </a:spcBef>
              <a:buClr>
                <a:srgbClr val="0070C0"/>
              </a:buClr>
              <a:buFont typeface="Arial" charset="0"/>
              <a:buChar char="•"/>
              <a:defRPr/>
            </a:pPr>
            <a:r>
              <a:rPr lang="ar-EG" sz="2031"/>
              <a:t>يزورون جزيرة "كوه جوم" للحصول على شهادة الغوص</a:t>
            </a:r>
          </a:p>
          <a:p>
            <a:pPr marL="316531" indent="-316531" defTabSz="844083">
              <a:spcBef>
                <a:spcPts val="0"/>
              </a:spcBef>
              <a:buClr>
                <a:srgbClr val="0070C0"/>
              </a:buClr>
              <a:buFont typeface="Arial" charset="0"/>
              <a:buChar char="•"/>
              <a:defRPr/>
            </a:pPr>
            <a:endParaRPr lang="en-US" sz="2031" dirty="0"/>
          </a:p>
          <a:p>
            <a:pPr marL="316531" indent="-316531" defTabSz="844083">
              <a:spcBef>
                <a:spcPts val="0"/>
              </a:spcBef>
              <a:buClr>
                <a:srgbClr val="0070C0"/>
              </a:buClr>
              <a:buFont typeface="Arial" charset="0"/>
              <a:buChar char="•"/>
              <a:defRPr/>
            </a:pPr>
            <a:r>
              <a:rPr lang="ar-EG" sz="2031"/>
              <a:t>تقطعت بهم السبل ويحتاجون بشدة إلى الخروج من الجزيرة</a:t>
            </a:r>
          </a:p>
          <a:p>
            <a:pPr marL="316531" indent="-316531" defTabSz="844083">
              <a:spcBef>
                <a:spcPts val="0"/>
              </a:spcBef>
              <a:buClr>
                <a:srgbClr val="0070C0"/>
              </a:buClr>
              <a:buFont typeface="Arial" charset="0"/>
              <a:buChar char="•"/>
              <a:defRPr/>
            </a:pPr>
            <a:endParaRPr lang="en-US" sz="2031" dirty="0"/>
          </a:p>
          <a:p>
            <a:pPr marL="316531" indent="-316531" defTabSz="844083">
              <a:spcBef>
                <a:spcPts val="0"/>
              </a:spcBef>
              <a:buClr>
                <a:srgbClr val="0070C0"/>
              </a:buClr>
              <a:buFont typeface="Arial" charset="0"/>
              <a:buChar char="•"/>
              <a:defRPr/>
            </a:pPr>
            <a:r>
              <a:rPr lang="ar-EG" sz="2031"/>
              <a:t>على استعداد لمقايضة الأشياء الشخصية من أجل بناء طوف خاص بهم والإبحار إلى وطنهم</a:t>
            </a:r>
            <a:r>
              <a:rPr lang="en-US" sz="2031"/>
              <a:t> </a:t>
            </a:r>
          </a:p>
          <a:p>
            <a:pPr defTabSz="844083">
              <a:spcBef>
                <a:spcPts val="0"/>
              </a:spcBef>
              <a:buClr>
                <a:srgbClr val="0070C0"/>
              </a:buClr>
              <a:defRPr/>
            </a:pPr>
            <a:endParaRPr lang="en-US" sz="2031" dirty="0"/>
          </a:p>
          <a:p>
            <a:pPr defTabSz="844083">
              <a:spcBef>
                <a:spcPts val="0"/>
              </a:spcBef>
              <a:buClr>
                <a:srgbClr val="0070C0"/>
              </a:buClr>
              <a:defRPr/>
            </a:pPr>
            <a:endParaRPr lang="en-US" sz="2031" dirty="0"/>
          </a:p>
        </p:txBody>
      </p:sp>
      <p:sp>
        <p:nvSpPr>
          <p:cNvPr id="7" name="Content Placeholder 2"/>
          <p:cNvSpPr txBox="1">
            <a:spLocks/>
          </p:cNvSpPr>
          <p:nvPr/>
        </p:nvSpPr>
        <p:spPr>
          <a:xfrm>
            <a:off x="4704938" y="1873816"/>
            <a:ext cx="4121073" cy="4014534"/>
          </a:xfrm>
          <a:prstGeom prst="rect">
            <a:avLst/>
          </a:prstGeom>
        </p:spPr>
        <p:txBody>
          <a:bodyPr vert="horz"/>
          <a:lstStyle>
            <a:lvl1pPr marL="0" indent="0" algn="r" rtl="1" eaLnBrk="0" fontAlgn="base" hangingPunct="0">
              <a:spcBef>
                <a:spcPct val="20000"/>
              </a:spcBef>
              <a:spcAft>
                <a:spcPts val="400"/>
              </a:spcAft>
              <a:buClr>
                <a:srgbClr val="5CA717"/>
              </a:buClr>
              <a:buFontTx/>
              <a:buNone/>
              <a:defRPr sz="2400">
                <a:solidFill>
                  <a:schemeClr val="tx1"/>
                </a:solidFill>
                <a:latin typeface="Rockwell" pitchFamily="18" charset="0"/>
                <a:ea typeface="ＭＳ Ｐゴシック" charset="-128"/>
                <a:cs typeface="ＭＳ Ｐゴシック" charset="-128"/>
              </a:defRPr>
            </a:lvl1pPr>
            <a:lvl2pPr marL="400050" indent="-215900" algn="r" rtl="1" eaLnBrk="0" fontAlgn="base" hangingPunct="0">
              <a:spcBef>
                <a:spcPct val="20000"/>
              </a:spcBef>
              <a:spcAft>
                <a:spcPct val="0"/>
              </a:spcAft>
              <a:buClr>
                <a:srgbClr val="0070C0"/>
              </a:buClr>
              <a:buChar char="•"/>
              <a:defRPr sz="2400">
                <a:solidFill>
                  <a:schemeClr val="tx1"/>
                </a:solidFill>
                <a:latin typeface="Rockwell" pitchFamily="18" charset="0"/>
                <a:ea typeface="ＭＳ Ｐゴシック" charset="-128"/>
              </a:defRPr>
            </a:lvl2pPr>
            <a:lvl3pPr marL="628650" indent="-227013" algn="r" rtl="1" eaLnBrk="0" fontAlgn="base" hangingPunct="0">
              <a:spcBef>
                <a:spcPct val="20000"/>
              </a:spcBef>
              <a:spcAft>
                <a:spcPts val="400"/>
              </a:spcAft>
              <a:buClr>
                <a:srgbClr val="5CA717"/>
              </a:buClr>
              <a:buChar char="•"/>
              <a:defRPr sz="2400">
                <a:solidFill>
                  <a:schemeClr val="tx1"/>
                </a:solidFill>
                <a:latin typeface="Rockwell" pitchFamily="18" charset="0"/>
                <a:ea typeface="ＭＳ Ｐゴシック" charset="-128"/>
              </a:defRPr>
            </a:lvl3pPr>
            <a:lvl4pPr marL="835025" indent="-204788" algn="r" rtl="1"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4pPr>
            <a:lvl5pPr marL="1050925" indent="-214313" algn="r" rtl="1"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5pPr>
            <a:lvl6pPr marL="1508125" indent="-214313" algn="r" rtl="1" fontAlgn="base">
              <a:spcBef>
                <a:spcPct val="20000"/>
              </a:spcBef>
              <a:spcAft>
                <a:spcPct val="0"/>
              </a:spcAft>
              <a:buChar char="•"/>
              <a:defRPr sz="2000">
                <a:solidFill>
                  <a:schemeClr val="tx1"/>
                </a:solidFill>
                <a:latin typeface="+mn-lt"/>
                <a:ea typeface="ＭＳ Ｐゴシック" charset="-128"/>
              </a:defRPr>
            </a:lvl6pPr>
            <a:lvl7pPr marL="1965325" indent="-214313" algn="r" rtl="1" fontAlgn="base">
              <a:spcBef>
                <a:spcPct val="20000"/>
              </a:spcBef>
              <a:spcAft>
                <a:spcPct val="0"/>
              </a:spcAft>
              <a:buChar char="•"/>
              <a:defRPr sz="2000">
                <a:solidFill>
                  <a:schemeClr val="tx1"/>
                </a:solidFill>
                <a:latin typeface="+mn-lt"/>
                <a:ea typeface="ＭＳ Ｐゴシック" charset="-128"/>
              </a:defRPr>
            </a:lvl7pPr>
            <a:lvl8pPr marL="2422525" indent="-214313" algn="r" rtl="1" fontAlgn="base">
              <a:spcBef>
                <a:spcPct val="20000"/>
              </a:spcBef>
              <a:spcAft>
                <a:spcPct val="0"/>
              </a:spcAft>
              <a:buChar char="•"/>
              <a:defRPr sz="2000">
                <a:solidFill>
                  <a:schemeClr val="tx1"/>
                </a:solidFill>
                <a:latin typeface="+mn-lt"/>
                <a:ea typeface="ＭＳ Ｐゴシック" charset="-128"/>
              </a:defRPr>
            </a:lvl8pPr>
            <a:lvl9pPr marL="2879725" indent="-214313" algn="r" rtl="1" fontAlgn="base">
              <a:spcBef>
                <a:spcPct val="20000"/>
              </a:spcBef>
              <a:spcAft>
                <a:spcPct val="0"/>
              </a:spcAft>
              <a:buChar char="•"/>
              <a:defRPr sz="2000">
                <a:solidFill>
                  <a:schemeClr val="tx1"/>
                </a:solidFill>
                <a:latin typeface="+mn-lt"/>
                <a:ea typeface="ＭＳ Ｐゴシック" charset="-128"/>
              </a:defRPr>
            </a:lvl9pPr>
          </a:lstStyle>
          <a:p>
            <a:pPr algn="ctr" eaLnBrk="1" fontAlgn="auto" hangingPunct="1">
              <a:spcBef>
                <a:spcPts val="0"/>
              </a:spcBef>
              <a:spcAft>
                <a:spcPts val="0"/>
              </a:spcAft>
              <a:buClr>
                <a:srgbClr val="0070C0"/>
              </a:buClr>
              <a:defRPr/>
            </a:pPr>
            <a:r>
              <a:rPr lang="ar-EG" sz="2031" b="1">
                <a:solidFill>
                  <a:schemeClr val="accent5">
                    <a:lumMod val="90000"/>
                  </a:schemeClr>
                </a:solidFill>
                <a:latin typeface="+mn-lt"/>
              </a:rPr>
              <a:t>ساكن الجزيرة</a:t>
            </a:r>
            <a:r>
              <a:rPr lang="en-US" sz="2031">
                <a:solidFill>
                  <a:schemeClr val="accent5">
                    <a:lumMod val="90000"/>
                  </a:schemeClr>
                </a:solidFill>
                <a:latin typeface="+mn-lt"/>
              </a:rPr>
              <a:t> </a:t>
            </a:r>
          </a:p>
          <a:p>
            <a:pPr eaLnBrk="1" fontAlgn="auto" hangingPunct="1">
              <a:spcBef>
                <a:spcPts val="0"/>
              </a:spcBef>
              <a:spcAft>
                <a:spcPts val="0"/>
              </a:spcAft>
              <a:buClr>
                <a:srgbClr val="0070C0"/>
              </a:buClr>
              <a:defRPr/>
            </a:pPr>
            <a:endParaRPr lang="en-US" sz="2031" kern="0" dirty="0">
              <a:latin typeface="+mn-lt"/>
            </a:endParaRPr>
          </a:p>
          <a:p>
            <a:pPr marL="316531" indent="-316531" eaLnBrk="1" fontAlgn="auto" hangingPunct="1">
              <a:spcBef>
                <a:spcPts val="0"/>
              </a:spcBef>
              <a:spcAft>
                <a:spcPts val="0"/>
              </a:spcAft>
              <a:buClr>
                <a:srgbClr val="0070C0"/>
              </a:buClr>
              <a:buFont typeface="Arial" charset="0"/>
              <a:buChar char="•"/>
              <a:defRPr/>
            </a:pPr>
            <a:r>
              <a:rPr lang="ar-EG" sz="2031">
                <a:latin typeface="+mn-lt"/>
              </a:rPr>
              <a:t>من عائلة صيد متواضعة، يتحدث لهجة نادرة</a:t>
            </a:r>
          </a:p>
          <a:p>
            <a:pPr marL="316531" indent="-316531" eaLnBrk="1" fontAlgn="auto" hangingPunct="1">
              <a:spcBef>
                <a:spcPts val="0"/>
              </a:spcBef>
              <a:spcAft>
                <a:spcPts val="0"/>
              </a:spcAft>
              <a:buClr>
                <a:srgbClr val="0070C0"/>
              </a:buClr>
              <a:buFont typeface="Arial" charset="0"/>
              <a:buChar char="•"/>
              <a:defRPr/>
            </a:pPr>
            <a:endParaRPr lang="en-US" sz="2031" kern="0" dirty="0">
              <a:latin typeface="+mn-lt"/>
            </a:endParaRPr>
          </a:p>
          <a:p>
            <a:pPr marL="316531" indent="-316531" eaLnBrk="1" fontAlgn="auto" hangingPunct="1">
              <a:spcBef>
                <a:spcPts val="0"/>
              </a:spcBef>
              <a:spcAft>
                <a:spcPts val="0"/>
              </a:spcAft>
              <a:buClr>
                <a:srgbClr val="0070C0"/>
              </a:buClr>
              <a:buFont typeface="Arial" charset="0"/>
              <a:buChar char="•"/>
              <a:defRPr/>
            </a:pPr>
            <a:r>
              <a:rPr lang="ar-EG" sz="2031">
                <a:latin typeface="+mn-lt"/>
              </a:rPr>
              <a:t>يعيش بمفرده على جزيرة شبه مهجورة</a:t>
            </a:r>
            <a:r>
              <a:rPr lang="en-US" sz="2031">
                <a:latin typeface="+mn-lt"/>
              </a:rPr>
              <a:t> </a:t>
            </a:r>
          </a:p>
          <a:p>
            <a:pPr marL="316531" indent="-316531" eaLnBrk="1" fontAlgn="auto" hangingPunct="1">
              <a:spcBef>
                <a:spcPts val="0"/>
              </a:spcBef>
              <a:spcAft>
                <a:spcPts val="0"/>
              </a:spcAft>
              <a:buClr>
                <a:srgbClr val="0070C0"/>
              </a:buClr>
              <a:buFont typeface="Arial" charset="0"/>
              <a:buChar char="•"/>
              <a:defRPr/>
            </a:pPr>
            <a:endParaRPr lang="en-US" sz="2031" kern="0" dirty="0">
              <a:latin typeface="+mn-lt"/>
            </a:endParaRPr>
          </a:p>
          <a:p>
            <a:pPr marL="316531" indent="-316531" eaLnBrk="1" fontAlgn="auto" hangingPunct="1">
              <a:spcBef>
                <a:spcPts val="0"/>
              </a:spcBef>
              <a:spcAft>
                <a:spcPts val="0"/>
              </a:spcAft>
              <a:buClr>
                <a:srgbClr val="0070C0"/>
              </a:buClr>
              <a:buFont typeface="Arial" charset="0"/>
              <a:buChar char="•"/>
              <a:defRPr/>
            </a:pPr>
            <a:r>
              <a:rPr lang="ar-EG" sz="2031">
                <a:latin typeface="+mn-lt"/>
              </a:rPr>
              <a:t>مهتم بالحصول على العناصر من الطلاب وحثهم على مغادرة الجزيرة في أقرب وقت ممكن</a:t>
            </a:r>
          </a:p>
          <a:p>
            <a:pPr eaLnBrk="1" fontAlgn="auto" hangingPunct="1">
              <a:spcBef>
                <a:spcPts val="0"/>
              </a:spcBef>
              <a:spcAft>
                <a:spcPts val="0"/>
              </a:spcAft>
              <a:buClr>
                <a:srgbClr val="0070C0"/>
              </a:buClr>
              <a:defRPr/>
            </a:pPr>
            <a:endParaRPr lang="en-US" sz="2031" kern="0" dirty="0">
              <a:latin typeface="+mn-lt"/>
            </a:endParaRPr>
          </a:p>
        </p:txBody>
      </p:sp>
      <p:sp>
        <p:nvSpPr>
          <p:cNvPr id="3" name="Rectangle 2"/>
          <p:cNvSpPr/>
          <p:nvPr/>
        </p:nvSpPr>
        <p:spPr bwMode="auto">
          <a:xfrm>
            <a:off x="384458" y="1808451"/>
            <a:ext cx="4054604" cy="4013430"/>
          </a:xfrm>
          <a:prstGeom prst="rect">
            <a:avLst/>
          </a:prstGeom>
          <a:noFill/>
          <a:ln w="9525" cap="flat" cmpd="sng" algn="ctr">
            <a:solidFill>
              <a:schemeClr val="accent2"/>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defTabSz="844083" fontAlgn="base">
              <a:lnSpc>
                <a:spcPct val="70000"/>
              </a:lnSpc>
              <a:spcBef>
                <a:spcPct val="20000"/>
              </a:spcBef>
              <a:spcAft>
                <a:spcPts val="369"/>
              </a:spcAft>
            </a:pPr>
            <a:endParaRPr lang="en-CA" sz="2308">
              <a:solidFill>
                <a:srgbClr val="5CA717"/>
              </a:solidFill>
              <a:latin typeface="Arial" charset="0"/>
            </a:endParaRPr>
          </a:p>
        </p:txBody>
      </p:sp>
      <p:sp>
        <p:nvSpPr>
          <p:cNvPr id="8" name="Rectangle 7"/>
          <p:cNvSpPr/>
          <p:nvPr/>
        </p:nvSpPr>
        <p:spPr bwMode="auto">
          <a:xfrm>
            <a:off x="4704938" y="1808451"/>
            <a:ext cx="4054604" cy="4013430"/>
          </a:xfrm>
          <a:prstGeom prst="rect">
            <a:avLst/>
          </a:prstGeom>
          <a:noFill/>
          <a:ln w="9525" cap="flat" cmpd="sng" algn="ctr">
            <a:solidFill>
              <a:schemeClr val="accent5">
                <a:lumMod val="9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defTabSz="844083" fontAlgn="base">
              <a:lnSpc>
                <a:spcPct val="70000"/>
              </a:lnSpc>
              <a:spcBef>
                <a:spcPct val="20000"/>
              </a:spcBef>
              <a:spcAft>
                <a:spcPts val="369"/>
              </a:spcAft>
            </a:pPr>
            <a:endParaRPr lang="en-CA" sz="2308">
              <a:solidFill>
                <a:srgbClr val="5CA717"/>
              </a:solidFill>
              <a:latin typeface="Arial" charset="0"/>
            </a:endParaRPr>
          </a:p>
        </p:txBody>
      </p:sp>
    </p:spTree>
    <p:extLst>
      <p:ext uri="{BB962C8B-B14F-4D97-AF65-F5344CB8AC3E}">
        <p14:creationId xmlns:p14="http://schemas.microsoft.com/office/powerpoint/2010/main" val="327182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r>
              <a:rPr lang="ar-EG" sz="4000" b="1"/>
              <a:t>نظام السداد:</a:t>
            </a:r>
            <a:r>
              <a:rPr lang="en-US" sz="4000" b="1"/>
              <a:t> </a:t>
            </a:r>
            <a:r>
              <a:rPr lang="ar-EG" sz="4000" b="1"/>
              <a:t>موارد ساكن الجزيرة</a:t>
            </a:r>
            <a:br>
              <a:rPr lang="ar-EG"/>
            </a:br>
            <a:endParaRPr lang="ar-EG"/>
          </a:p>
        </p:txBody>
      </p:sp>
      <p:graphicFrame>
        <p:nvGraphicFramePr>
          <p:cNvPr id="3" name="Table 2"/>
          <p:cNvGraphicFramePr>
            <a:graphicFrameLocks noGrp="1"/>
          </p:cNvGraphicFramePr>
          <p:nvPr>
            <p:extLst>
              <p:ext uri="{D42A27DB-BD31-4B8C-83A1-F6EECF244321}">
                <p14:modId xmlns:p14="http://schemas.microsoft.com/office/powerpoint/2010/main" val="834737108"/>
              </p:ext>
            </p:extLst>
          </p:nvPr>
        </p:nvGraphicFramePr>
        <p:xfrm>
          <a:off x="384458" y="1767277"/>
          <a:ext cx="6115140" cy="3226731"/>
        </p:xfrm>
        <a:graphic>
          <a:graphicData uri="http://schemas.openxmlformats.org/drawingml/2006/table">
            <a:tbl>
              <a:tblPr rtl="1" firstRow="1" bandRow="1"/>
              <a:tblGrid>
                <a:gridCol w="3921666">
                  <a:extLst>
                    <a:ext uri="{9D8B030D-6E8A-4147-A177-3AD203B41FA5}">
                      <a16:colId xmlns:a16="http://schemas.microsoft.com/office/drawing/2014/main" val="20000"/>
                    </a:ext>
                  </a:extLst>
                </a:gridCol>
                <a:gridCol w="1096737">
                  <a:extLst>
                    <a:ext uri="{9D8B030D-6E8A-4147-A177-3AD203B41FA5}">
                      <a16:colId xmlns:a16="http://schemas.microsoft.com/office/drawing/2014/main" val="20001"/>
                    </a:ext>
                  </a:extLst>
                </a:gridCol>
                <a:gridCol w="1096737">
                  <a:extLst>
                    <a:ext uri="{9D8B030D-6E8A-4147-A177-3AD203B41FA5}">
                      <a16:colId xmlns:a16="http://schemas.microsoft.com/office/drawing/2014/main" val="20002"/>
                    </a:ext>
                  </a:extLst>
                </a:gridCol>
              </a:tblGrid>
              <a:tr h="602097">
                <a:tc>
                  <a:txBody>
                    <a:bodyPr/>
                    <a:lstStyle/>
                    <a:p>
                      <a:pPr marL="0" algn="ctr">
                        <a:lnSpc>
                          <a:spcPct val="107000"/>
                        </a:lnSpc>
                        <a:spcAft>
                          <a:spcPts val="0"/>
                        </a:spcAft>
                      </a:pPr>
                      <a:r>
                        <a:rPr lang="ar-EG" sz="1800" b="1">
                          <a:solidFill>
                            <a:sysClr val="windowText" lastClr="000000"/>
                          </a:solidFill>
                          <a:latin typeface="+mn-lt"/>
                          <a:ea typeface="Calibri" charset="0"/>
                          <a:cs typeface="Times New Roman" charset="0"/>
                        </a:rPr>
                        <a:t>الموارد</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a:lnSpc>
                          <a:spcPct val="107000"/>
                        </a:lnSpc>
                        <a:spcAft>
                          <a:spcPts val="0"/>
                        </a:spcAft>
                      </a:pPr>
                      <a:r>
                        <a:rPr lang="ar-EG" sz="1800" b="1">
                          <a:solidFill>
                            <a:srgbClr val="FFFFFF"/>
                          </a:solidFill>
                          <a:latin typeface="+mn-lt"/>
                          <a:ea typeface="Calibri" charset="0"/>
                          <a:cs typeface="Times New Roman" charset="0"/>
                        </a:rPr>
                        <a:t>القيمة للطالب</a:t>
                      </a:r>
                    </a:p>
                  </a:txBody>
                  <a:tcPr marL="63305" marR="63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a:txBody>
                    <a:bodyPr/>
                    <a:lstStyle/>
                    <a:p>
                      <a:pPr marL="0" algn="ctr">
                        <a:lnSpc>
                          <a:spcPct val="107000"/>
                        </a:lnSpc>
                        <a:spcAft>
                          <a:spcPts val="0"/>
                        </a:spcAft>
                      </a:pPr>
                      <a:r>
                        <a:rPr lang="ar-EG" sz="1800" b="1">
                          <a:solidFill>
                            <a:schemeClr val="accent3"/>
                          </a:solidFill>
                          <a:latin typeface="+mn-lt"/>
                          <a:ea typeface="Calibri" charset="0"/>
                          <a:cs typeface="Times New Roman" charset="0"/>
                        </a:rPr>
                        <a:t>القيمة </a:t>
                      </a:r>
                      <a:r>
                        <a:rPr lang="ar-EG" sz="1800" b="1" baseline="0">
                          <a:solidFill>
                            <a:schemeClr val="accent3"/>
                          </a:solidFill>
                          <a:latin typeface="+mn-lt"/>
                          <a:ea typeface="Calibri" charset="0"/>
                          <a:cs typeface="Times New Roman" charset="0"/>
                        </a:rPr>
                        <a:t>بالنسبة لساكن الجزيرة</a:t>
                      </a:r>
                    </a:p>
                  </a:txBody>
                  <a:tcPr marL="63305" marR="6330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0"/>
                  </a:ext>
                </a:extLst>
              </a:tr>
              <a:tr h="301049">
                <a:tc>
                  <a:txBody>
                    <a:bodyPr/>
                    <a:lstStyle/>
                    <a:p>
                      <a:pPr marL="0">
                        <a:lnSpc>
                          <a:spcPct val="107000"/>
                        </a:lnSpc>
                        <a:spcAft>
                          <a:spcPts val="0"/>
                        </a:spcAft>
                      </a:pPr>
                      <a:r>
                        <a:rPr lang="ar-EG" sz="1800">
                          <a:latin typeface="+mn-lt"/>
                          <a:ea typeface="Calibri" charset="0"/>
                          <a:cs typeface="Times New Roman" charset="0"/>
                        </a:rPr>
                        <a:t>4 جذوع أشجار، حبل واحد، قطعتان صغيرتان من الخشب</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solidFill>
                            <a:srgbClr val="000000"/>
                          </a:solidFill>
                          <a:latin typeface="+mn-lt"/>
                          <a:ea typeface="Calibri" charset="0"/>
                          <a:cs typeface="Times New Roman" charset="0"/>
                        </a:rPr>
                        <a:t>2000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150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1"/>
                  </a:ext>
                </a:extLst>
              </a:tr>
              <a:tr h="301049">
                <a:tc>
                  <a:txBody>
                    <a:bodyPr/>
                    <a:lstStyle/>
                    <a:p>
                      <a:pPr marL="0">
                        <a:lnSpc>
                          <a:spcPct val="107000"/>
                        </a:lnSpc>
                        <a:spcAft>
                          <a:spcPts val="0"/>
                        </a:spcAft>
                      </a:pPr>
                      <a:r>
                        <a:rPr lang="ar-EG" sz="1800">
                          <a:latin typeface="+mn-lt"/>
                          <a:ea typeface="Calibri" charset="0"/>
                          <a:cs typeface="Times New Roman" charset="0"/>
                        </a:rPr>
                        <a:t>مساعدة ساكن الجزيرة في بناء الطوافة</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200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301049">
                <a:tc>
                  <a:txBody>
                    <a:bodyPr/>
                    <a:lstStyle/>
                    <a:p>
                      <a:pPr marL="0">
                        <a:lnSpc>
                          <a:spcPct val="107000"/>
                        </a:lnSpc>
                        <a:spcAft>
                          <a:spcPts val="0"/>
                        </a:spcAft>
                      </a:pPr>
                      <a:r>
                        <a:rPr lang="ar-EG" sz="1800">
                          <a:latin typeface="+mn-lt"/>
                          <a:ea typeface="Calibri" charset="0"/>
                          <a:cs typeface="Times New Roman" charset="0"/>
                        </a:rPr>
                        <a:t>الحبال</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200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50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301049">
                <a:tc>
                  <a:txBody>
                    <a:bodyPr/>
                    <a:lstStyle/>
                    <a:p>
                      <a:pPr marL="0">
                        <a:lnSpc>
                          <a:spcPct val="107000"/>
                        </a:lnSpc>
                        <a:spcAft>
                          <a:spcPts val="0"/>
                        </a:spcAft>
                      </a:pPr>
                      <a:r>
                        <a:rPr lang="ar-EG" sz="1800">
                          <a:latin typeface="+mn-lt"/>
                          <a:ea typeface="Calibri" charset="0"/>
                          <a:cs typeface="Times New Roman" charset="0"/>
                        </a:rPr>
                        <a:t>جذوع الأشجار</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100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20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4"/>
                  </a:ext>
                </a:extLst>
              </a:tr>
              <a:tr h="301049">
                <a:tc>
                  <a:txBody>
                    <a:bodyPr/>
                    <a:lstStyle/>
                    <a:p>
                      <a:pPr marL="0">
                        <a:lnSpc>
                          <a:spcPct val="107000"/>
                        </a:lnSpc>
                        <a:spcAft>
                          <a:spcPts val="0"/>
                        </a:spcAft>
                      </a:pPr>
                      <a:r>
                        <a:rPr lang="ar-EG" sz="1800">
                          <a:latin typeface="+mn-lt"/>
                          <a:ea typeface="Calibri" charset="0"/>
                          <a:cs typeface="Times New Roman" charset="0"/>
                        </a:rPr>
                        <a:t>قطعة</a:t>
                      </a:r>
                      <a:r>
                        <a:rPr lang="en-US" sz="1800" baseline="0">
                          <a:latin typeface="+mn-lt"/>
                          <a:ea typeface="Calibri" charset="0"/>
                          <a:cs typeface="Times New Roman" charset="0"/>
                        </a:rPr>
                        <a:t> </a:t>
                      </a:r>
                      <a:r>
                        <a:rPr lang="ar-EG" sz="1800">
                          <a:latin typeface="+mn-lt"/>
                          <a:ea typeface="Calibri" charset="0"/>
                          <a:cs typeface="Times New Roman" charset="0"/>
                        </a:rPr>
                        <a:t>صغيرة من الخشب</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50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10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5"/>
                  </a:ext>
                </a:extLst>
              </a:tr>
              <a:tr h="301049">
                <a:tc>
                  <a:txBody>
                    <a:bodyPr/>
                    <a:lstStyle/>
                    <a:p>
                      <a:pPr marL="0">
                        <a:lnSpc>
                          <a:spcPct val="107000"/>
                        </a:lnSpc>
                        <a:spcAft>
                          <a:spcPts val="0"/>
                        </a:spcAft>
                      </a:pPr>
                      <a:r>
                        <a:rPr lang="ar-EG" sz="1800">
                          <a:latin typeface="+mn-lt"/>
                          <a:ea typeface="Calibri" charset="0"/>
                          <a:cs typeface="Times New Roman" charset="0"/>
                        </a:rPr>
                        <a:t>الحجارة</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20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4" name="Rectangle 3"/>
          <p:cNvSpPr/>
          <p:nvPr/>
        </p:nvSpPr>
        <p:spPr bwMode="auto">
          <a:xfrm>
            <a:off x="6898412" y="1767277"/>
            <a:ext cx="1994068" cy="2454203"/>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83077" tIns="83077" rIns="83077" bIns="83077" numCol="1" rtlCol="0" anchor="ctr" anchorCtr="1" compatLnSpc="1">
            <a:prstTxWarp prst="textNoShape">
              <a:avLst/>
            </a:prstTxWarp>
          </a:bodyPr>
          <a:lstStyle/>
          <a:p>
            <a:pPr algn="ctr" defTabSz="844083" fontAlgn="base">
              <a:spcBef>
                <a:spcPct val="20000"/>
              </a:spcBef>
              <a:spcAft>
                <a:spcPts val="369"/>
              </a:spcAft>
            </a:pPr>
            <a:r>
              <a:rPr lang="ar-EG" sz="1846"/>
              <a:t>تُعتبر موارد ساكن الجزيرة أكثر قيمة للطلاب بشكل عام، </a:t>
            </a:r>
            <a:r>
              <a:rPr lang="ar-EG" sz="1846" b="1"/>
              <a:t>وخاصة الحد الأدنى المطلوب لبناء الطوافة</a:t>
            </a:r>
          </a:p>
        </p:txBody>
      </p:sp>
      <p:sp>
        <p:nvSpPr>
          <p:cNvPr id="7" name="Rectangle 6"/>
          <p:cNvSpPr/>
          <p:nvPr/>
        </p:nvSpPr>
        <p:spPr bwMode="auto">
          <a:xfrm>
            <a:off x="6898412" y="4676121"/>
            <a:ext cx="1994068" cy="1611042"/>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83077" tIns="83077" rIns="83077" bIns="83077" numCol="1" rtlCol="0" anchor="ctr" anchorCtr="1" compatLnSpc="1">
            <a:prstTxWarp prst="textNoShape">
              <a:avLst/>
            </a:prstTxWarp>
          </a:bodyPr>
          <a:lstStyle/>
          <a:p>
            <a:pPr algn="ctr" defTabSz="844083" fontAlgn="base">
              <a:spcBef>
                <a:spcPct val="20000"/>
              </a:spcBef>
              <a:spcAft>
                <a:spcPts val="369"/>
              </a:spcAft>
            </a:pPr>
            <a:r>
              <a:rPr lang="ar-EG" sz="1846"/>
              <a:t>إن المساعدة التي يقدمها ساكن الجزيرة هي مساعدة تخلق القيمة بشكل كامل</a:t>
            </a:r>
            <a:br>
              <a:rPr lang="ar-EG" sz="1846"/>
            </a:br>
            <a:r>
              <a:rPr lang="ar-EG" sz="1846"/>
              <a:t>(لا يكلفه تقديمها أي شيء)</a:t>
            </a:r>
          </a:p>
        </p:txBody>
      </p:sp>
      <p:sp>
        <p:nvSpPr>
          <p:cNvPr id="8" name="Rectangle 7"/>
          <p:cNvSpPr/>
          <p:nvPr/>
        </p:nvSpPr>
        <p:spPr bwMode="auto">
          <a:xfrm>
            <a:off x="916209" y="4891317"/>
            <a:ext cx="1994068" cy="1395847"/>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83077" tIns="83077" rIns="83077" bIns="83077" numCol="1" rtlCol="0" anchor="ctr" anchorCtr="1" compatLnSpc="1">
            <a:prstTxWarp prst="textNoShape">
              <a:avLst/>
            </a:prstTxWarp>
          </a:bodyPr>
          <a:lstStyle/>
          <a:p>
            <a:pPr algn="ctr" defTabSz="844083" fontAlgn="base">
              <a:spcBef>
                <a:spcPct val="20000"/>
              </a:spcBef>
              <a:spcAft>
                <a:spcPts val="369"/>
              </a:spcAft>
            </a:pPr>
            <a:r>
              <a:rPr lang="ar-EG" sz="1846"/>
              <a:t>الطلاب لا يريدون الحجارة الكبيرة التي يملكها ساكن الجزيرة</a:t>
            </a:r>
          </a:p>
        </p:txBody>
      </p:sp>
      <p:sp>
        <p:nvSpPr>
          <p:cNvPr id="9" name="Rectangle 8"/>
          <p:cNvSpPr/>
          <p:nvPr/>
        </p:nvSpPr>
        <p:spPr bwMode="auto">
          <a:xfrm>
            <a:off x="3309091" y="4891317"/>
            <a:ext cx="3190508" cy="1395847"/>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83077" tIns="83077" rIns="83077" bIns="83077" numCol="1" rtlCol="0" anchor="ctr" anchorCtr="1" compatLnSpc="1">
            <a:prstTxWarp prst="textNoShape">
              <a:avLst/>
            </a:prstTxWarp>
          </a:bodyPr>
          <a:lstStyle/>
          <a:p>
            <a:pPr algn="ctr" defTabSz="844083" fontAlgn="base">
              <a:spcBef>
                <a:spcPct val="20000"/>
              </a:spcBef>
              <a:spcAft>
                <a:spcPts val="369"/>
              </a:spcAft>
            </a:pPr>
            <a:r>
              <a:rPr lang="ar-EG" sz="1846"/>
              <a:t>إن موارد ساكن الجزيرة تحظى بتقدير الطلاب أكثر من ممتلكاتهم الخاصة (بقيمة 850 نقطة)</a:t>
            </a:r>
            <a:r>
              <a:rPr lang="en-US" sz="1846"/>
              <a:t> </a:t>
            </a:r>
          </a:p>
        </p:txBody>
      </p:sp>
      <p:cxnSp>
        <p:nvCxnSpPr>
          <p:cNvPr id="11" name="Straight Arrow Connector 10"/>
          <p:cNvCxnSpPr>
            <a:cxnSpLocks/>
          </p:cNvCxnSpPr>
          <p:nvPr/>
        </p:nvCxnSpPr>
        <p:spPr bwMode="auto">
          <a:xfrm flipV="1">
            <a:off x="4832337" y="4221480"/>
            <a:ext cx="27695" cy="669837"/>
          </a:xfrm>
          <a:prstGeom prst="straightConnector1">
            <a:avLst/>
          </a:prstGeom>
          <a:noFill/>
          <a:ln w="9525" cap="flat" cmpd="sng" algn="ctr">
            <a:solidFill>
              <a:srgbClr val="0070C0"/>
            </a:solidFill>
            <a:prstDash val="solid"/>
            <a:round/>
            <a:headEnd type="none" w="med" len="med"/>
            <a:tailEnd type="triangle" w="lg" len="lg"/>
          </a:ln>
          <a:effectLst/>
        </p:spPr>
      </p:cxnSp>
      <p:cxnSp>
        <p:nvCxnSpPr>
          <p:cNvPr id="14" name="Straight Arrow Connector 13"/>
          <p:cNvCxnSpPr/>
          <p:nvPr/>
        </p:nvCxnSpPr>
        <p:spPr bwMode="auto">
          <a:xfrm rot="16200000" flipV="1">
            <a:off x="6699006" y="2291135"/>
            <a:ext cx="0" cy="414602"/>
          </a:xfrm>
          <a:prstGeom prst="straightConnector1">
            <a:avLst/>
          </a:prstGeom>
          <a:noFill/>
          <a:ln w="9525" cap="flat" cmpd="sng" algn="ctr">
            <a:solidFill>
              <a:srgbClr val="0070C0"/>
            </a:solidFill>
            <a:prstDash val="solid"/>
            <a:round/>
            <a:headEnd type="none" w="med" len="med"/>
            <a:tailEnd type="triangle" w="lg" len="lg"/>
          </a:ln>
          <a:effectLst/>
        </p:spPr>
      </p:cxnSp>
      <p:cxnSp>
        <p:nvCxnSpPr>
          <p:cNvPr id="15" name="Straight Arrow Connector 14"/>
          <p:cNvCxnSpPr/>
          <p:nvPr/>
        </p:nvCxnSpPr>
        <p:spPr bwMode="auto">
          <a:xfrm flipH="1" flipV="1">
            <a:off x="6100785" y="2830779"/>
            <a:ext cx="797627" cy="1845342"/>
          </a:xfrm>
          <a:prstGeom prst="straightConnector1">
            <a:avLst/>
          </a:prstGeom>
          <a:noFill/>
          <a:ln w="9525" cap="flat" cmpd="sng" algn="ctr">
            <a:solidFill>
              <a:srgbClr val="0070C0"/>
            </a:solidFill>
            <a:prstDash val="solid"/>
            <a:round/>
            <a:headEnd type="none" w="med" len="med"/>
            <a:tailEnd type="triangle" w="lg" len="lg"/>
          </a:ln>
          <a:effectLst/>
        </p:spPr>
      </p:cxnSp>
      <p:cxnSp>
        <p:nvCxnSpPr>
          <p:cNvPr id="18" name="Straight Arrow Connector 17"/>
          <p:cNvCxnSpPr/>
          <p:nvPr/>
        </p:nvCxnSpPr>
        <p:spPr bwMode="auto">
          <a:xfrm flipV="1">
            <a:off x="2910277" y="4027220"/>
            <a:ext cx="1595254" cy="864096"/>
          </a:xfrm>
          <a:prstGeom prst="straightConnector1">
            <a:avLst/>
          </a:prstGeom>
          <a:noFill/>
          <a:ln w="9525" cap="flat" cmpd="sng" algn="ctr">
            <a:solidFill>
              <a:srgbClr val="0070C0"/>
            </a:solidFill>
            <a:prstDash val="solid"/>
            <a:round/>
            <a:headEnd type="none" w="med" len="med"/>
            <a:tailEnd type="triangle" w="lg" len="lg"/>
          </a:ln>
          <a:effectLst/>
        </p:spPr>
      </p:cxnSp>
    </p:spTree>
    <p:extLst>
      <p:ext uri="{BB962C8B-B14F-4D97-AF65-F5344CB8AC3E}">
        <p14:creationId xmlns:p14="http://schemas.microsoft.com/office/powerpoint/2010/main" val="3064378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Autofit/>
          </a:bodyPr>
          <a:lstStyle/>
          <a:p>
            <a:r>
              <a:rPr lang="ar-EG" sz="3600" b="1"/>
              <a:t>نظام السداد:</a:t>
            </a:r>
            <a:r>
              <a:rPr lang="en-US" sz="3600" b="1"/>
              <a:t> </a:t>
            </a:r>
            <a:r>
              <a:rPr lang="ar-EG" sz="3600" b="1"/>
              <a:t>ممتلكات الطلاب</a:t>
            </a:r>
            <a:br>
              <a:rPr lang="ar-EG" sz="3600" b="1"/>
            </a:br>
            <a:endParaRPr lang="ar-EG" sz="3600" b="1"/>
          </a:p>
        </p:txBody>
      </p:sp>
      <p:graphicFrame>
        <p:nvGraphicFramePr>
          <p:cNvPr id="4" name="Table 3"/>
          <p:cNvGraphicFramePr>
            <a:graphicFrameLocks noGrp="1"/>
          </p:cNvGraphicFramePr>
          <p:nvPr>
            <p:extLst>
              <p:ext uri="{D42A27DB-BD31-4B8C-83A1-F6EECF244321}">
                <p14:modId xmlns:p14="http://schemas.microsoft.com/office/powerpoint/2010/main" val="717138926"/>
              </p:ext>
            </p:extLst>
          </p:nvPr>
        </p:nvGraphicFramePr>
        <p:xfrm>
          <a:off x="384458" y="1767277"/>
          <a:ext cx="6115140" cy="5067877"/>
        </p:xfrm>
        <a:graphic>
          <a:graphicData uri="http://schemas.openxmlformats.org/drawingml/2006/table">
            <a:tbl>
              <a:tblPr rtl="1" firstRow="1" bandRow="1"/>
              <a:tblGrid>
                <a:gridCol w="3921666">
                  <a:extLst>
                    <a:ext uri="{9D8B030D-6E8A-4147-A177-3AD203B41FA5}">
                      <a16:colId xmlns:a16="http://schemas.microsoft.com/office/drawing/2014/main" val="20000"/>
                    </a:ext>
                  </a:extLst>
                </a:gridCol>
                <a:gridCol w="1096737">
                  <a:extLst>
                    <a:ext uri="{9D8B030D-6E8A-4147-A177-3AD203B41FA5}">
                      <a16:colId xmlns:a16="http://schemas.microsoft.com/office/drawing/2014/main" val="20001"/>
                    </a:ext>
                  </a:extLst>
                </a:gridCol>
                <a:gridCol w="1096737">
                  <a:extLst>
                    <a:ext uri="{9D8B030D-6E8A-4147-A177-3AD203B41FA5}">
                      <a16:colId xmlns:a16="http://schemas.microsoft.com/office/drawing/2014/main" val="20002"/>
                    </a:ext>
                  </a:extLst>
                </a:gridCol>
              </a:tblGrid>
              <a:tr h="602097">
                <a:tc>
                  <a:txBody>
                    <a:bodyPr/>
                    <a:lstStyle/>
                    <a:p>
                      <a:pPr marL="0" algn="ctr">
                        <a:lnSpc>
                          <a:spcPct val="107000"/>
                        </a:lnSpc>
                        <a:spcAft>
                          <a:spcPts val="0"/>
                        </a:spcAft>
                      </a:pPr>
                      <a:r>
                        <a:rPr lang="ar-EG" sz="1800" b="1">
                          <a:solidFill>
                            <a:sysClr val="windowText" lastClr="000000"/>
                          </a:solidFill>
                          <a:latin typeface="+mn-lt"/>
                          <a:ea typeface="Calibri" charset="0"/>
                          <a:cs typeface="Times New Roman" charset="0"/>
                        </a:rPr>
                        <a:t>الممتلكات</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a:lnSpc>
                          <a:spcPct val="107000"/>
                        </a:lnSpc>
                        <a:spcAft>
                          <a:spcPts val="0"/>
                        </a:spcAft>
                      </a:pPr>
                      <a:r>
                        <a:rPr lang="ar-EG" sz="1800" b="1">
                          <a:solidFill>
                            <a:srgbClr val="FFFFFF"/>
                          </a:solidFill>
                          <a:latin typeface="+mn-lt"/>
                          <a:ea typeface="Calibri" charset="0"/>
                          <a:cs typeface="Times New Roman" charset="0"/>
                        </a:rPr>
                        <a:t>القيمة للطالب</a:t>
                      </a:r>
                    </a:p>
                  </a:txBody>
                  <a:tcPr marL="63305" marR="6330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2"/>
                    </a:solidFill>
                  </a:tcPr>
                </a:tc>
                <a:tc>
                  <a:txBody>
                    <a:bodyPr/>
                    <a:lstStyle/>
                    <a:p>
                      <a:pPr marL="0" algn="ctr">
                        <a:lnSpc>
                          <a:spcPct val="107000"/>
                        </a:lnSpc>
                        <a:spcAft>
                          <a:spcPts val="0"/>
                        </a:spcAft>
                      </a:pPr>
                      <a:r>
                        <a:rPr lang="ar-EG" sz="1800" b="1">
                          <a:solidFill>
                            <a:schemeClr val="accent3"/>
                          </a:solidFill>
                          <a:latin typeface="+mn-lt"/>
                          <a:ea typeface="Calibri" charset="0"/>
                          <a:cs typeface="Times New Roman" charset="0"/>
                        </a:rPr>
                        <a:t>القيمة </a:t>
                      </a:r>
                      <a:r>
                        <a:rPr lang="ar-EG" sz="1800" b="1" baseline="0">
                          <a:solidFill>
                            <a:schemeClr val="accent3"/>
                          </a:solidFill>
                          <a:latin typeface="+mn-lt"/>
                          <a:ea typeface="Calibri" charset="0"/>
                          <a:cs typeface="Times New Roman" charset="0"/>
                        </a:rPr>
                        <a:t>بالنسبة لساكن الجزيرة</a:t>
                      </a:r>
                    </a:p>
                  </a:txBody>
                  <a:tcPr marL="63305" marR="63305"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0"/>
                  </a:ext>
                </a:extLst>
              </a:tr>
              <a:tr h="301049">
                <a:tc>
                  <a:txBody>
                    <a:bodyPr/>
                    <a:lstStyle/>
                    <a:p>
                      <a:pPr marL="0">
                        <a:lnSpc>
                          <a:spcPct val="107000"/>
                        </a:lnSpc>
                        <a:spcAft>
                          <a:spcPts val="0"/>
                        </a:spcAft>
                      </a:pPr>
                      <a:r>
                        <a:rPr lang="ar-EG" sz="1800">
                          <a:latin typeface="+mn-lt"/>
                          <a:ea typeface="Calibri" charset="0"/>
                          <a:cs typeface="Times New Roman" charset="0"/>
                        </a:rPr>
                        <a:t>250 دولارًا نقدًا</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250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250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1"/>
                  </a:ext>
                </a:extLst>
              </a:tr>
              <a:tr h="301049">
                <a:tc>
                  <a:txBody>
                    <a:bodyPr/>
                    <a:lstStyle/>
                    <a:p>
                      <a:pPr marL="0">
                        <a:lnSpc>
                          <a:spcPct val="107000"/>
                        </a:lnSpc>
                        <a:spcAft>
                          <a:spcPts val="0"/>
                        </a:spcAft>
                      </a:pPr>
                      <a:r>
                        <a:rPr lang="ar-EG" sz="1800">
                          <a:latin typeface="+mn-lt"/>
                          <a:ea typeface="Calibri" charset="0"/>
                          <a:cs typeface="Times New Roman" charset="0"/>
                        </a:rPr>
                        <a:t>ملابس</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100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50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301049">
                <a:tc>
                  <a:txBody>
                    <a:bodyPr/>
                    <a:lstStyle/>
                    <a:p>
                      <a:pPr marL="0">
                        <a:lnSpc>
                          <a:spcPct val="107000"/>
                        </a:lnSpc>
                        <a:spcAft>
                          <a:spcPts val="0"/>
                        </a:spcAft>
                      </a:pPr>
                      <a:r>
                        <a:rPr lang="ar-EG" sz="1800">
                          <a:latin typeface="+mn-lt"/>
                          <a:ea typeface="Calibri" charset="0"/>
                          <a:cs typeface="Times New Roman" charset="0"/>
                        </a:rPr>
                        <a:t>واقي الشمس</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100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200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301049">
                <a:tc>
                  <a:txBody>
                    <a:bodyPr/>
                    <a:lstStyle/>
                    <a:p>
                      <a:pPr marL="0">
                        <a:lnSpc>
                          <a:spcPct val="107000"/>
                        </a:lnSpc>
                        <a:spcAft>
                          <a:spcPts val="0"/>
                        </a:spcAft>
                      </a:pPr>
                      <a:r>
                        <a:rPr lang="ar-EG" sz="1800">
                          <a:latin typeface="+mn-lt"/>
                          <a:ea typeface="Calibri" charset="0"/>
                          <a:cs typeface="Times New Roman" charset="0"/>
                        </a:rPr>
                        <a:t>راديو</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100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100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4"/>
                  </a:ext>
                </a:extLst>
              </a:tr>
              <a:tr h="301049">
                <a:tc>
                  <a:txBody>
                    <a:bodyPr/>
                    <a:lstStyle/>
                    <a:p>
                      <a:pPr marL="0">
                        <a:lnSpc>
                          <a:spcPct val="107000"/>
                        </a:lnSpc>
                        <a:spcAft>
                          <a:spcPts val="0"/>
                        </a:spcAft>
                      </a:pPr>
                      <a:r>
                        <a:rPr lang="ar-EG" sz="1800">
                          <a:latin typeface="+mn-lt"/>
                          <a:ea typeface="Calibri" charset="0"/>
                          <a:cs typeface="Times New Roman" charset="0"/>
                        </a:rPr>
                        <a:t>معدات الغوص: بدلة الغوص</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100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100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5"/>
                  </a:ext>
                </a:extLst>
              </a:tr>
              <a:tr h="301049">
                <a:tc>
                  <a:txBody>
                    <a:bodyPr/>
                    <a:lstStyle/>
                    <a:p>
                      <a:pPr marL="0">
                        <a:lnSpc>
                          <a:spcPct val="107000"/>
                        </a:lnSpc>
                        <a:spcAft>
                          <a:spcPts val="0"/>
                        </a:spcAft>
                      </a:pPr>
                      <a:r>
                        <a:rPr lang="ar-EG" sz="1800">
                          <a:latin typeface="+mn-lt"/>
                          <a:ea typeface="Calibri" charset="0"/>
                          <a:cs typeface="Times New Roman" charset="0"/>
                        </a:rPr>
                        <a:t>معدات الغوص: أسطوانة أكسجين</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75</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10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6"/>
                  </a:ext>
                </a:extLst>
              </a:tr>
              <a:tr h="301049">
                <a:tc>
                  <a:txBody>
                    <a:bodyPr/>
                    <a:lstStyle/>
                    <a:p>
                      <a:pPr marL="0">
                        <a:lnSpc>
                          <a:spcPct val="107000"/>
                        </a:lnSpc>
                        <a:spcAft>
                          <a:spcPts val="0"/>
                        </a:spcAft>
                      </a:pPr>
                      <a:r>
                        <a:rPr lang="ar-EG" sz="1800">
                          <a:latin typeface="+mn-lt"/>
                          <a:ea typeface="Calibri" charset="0"/>
                          <a:cs typeface="Times New Roman" charset="0"/>
                        </a:rPr>
                        <a:t>معدات الغوص: الحربة</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50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25</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7"/>
                  </a:ext>
                </a:extLst>
              </a:tr>
              <a:tr h="301049">
                <a:tc>
                  <a:txBody>
                    <a:bodyPr/>
                    <a:lstStyle/>
                    <a:p>
                      <a:pPr marL="0">
                        <a:lnSpc>
                          <a:spcPct val="107000"/>
                        </a:lnSpc>
                        <a:spcAft>
                          <a:spcPts val="0"/>
                        </a:spcAft>
                      </a:pPr>
                      <a:r>
                        <a:rPr lang="ar-EG" sz="1800">
                          <a:latin typeface="+mn-lt"/>
                          <a:ea typeface="Calibri" charset="0"/>
                          <a:cs typeface="Times New Roman" charset="0"/>
                        </a:rPr>
                        <a:t>حقيبة الظهر</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50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300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8"/>
                  </a:ext>
                </a:extLst>
              </a:tr>
              <a:tr h="301049">
                <a:tc>
                  <a:txBody>
                    <a:bodyPr/>
                    <a:lstStyle/>
                    <a:p>
                      <a:pPr marL="0">
                        <a:lnSpc>
                          <a:spcPct val="107000"/>
                        </a:lnSpc>
                        <a:spcAft>
                          <a:spcPts val="0"/>
                        </a:spcAft>
                      </a:pPr>
                      <a:r>
                        <a:rPr lang="ar-EG" sz="1800">
                          <a:latin typeface="+mn-lt"/>
                          <a:ea typeface="Calibri" charset="0"/>
                          <a:cs typeface="Times New Roman" charset="0"/>
                        </a:rPr>
                        <a:t>أحذية</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50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300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9"/>
                  </a:ext>
                </a:extLst>
              </a:tr>
              <a:tr h="301049">
                <a:tc>
                  <a:txBody>
                    <a:bodyPr/>
                    <a:lstStyle/>
                    <a:p>
                      <a:pPr marL="0">
                        <a:lnSpc>
                          <a:spcPct val="107000"/>
                        </a:lnSpc>
                        <a:spcAft>
                          <a:spcPts val="0"/>
                        </a:spcAft>
                      </a:pPr>
                      <a:r>
                        <a:rPr lang="ar-EG" sz="1800">
                          <a:latin typeface="+mn-lt"/>
                          <a:ea typeface="Calibri" charset="0"/>
                          <a:cs typeface="Times New Roman" charset="0"/>
                        </a:rPr>
                        <a:t>معدات الغوص: القناع</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15</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75</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0"/>
                  </a:ext>
                </a:extLst>
              </a:tr>
              <a:tr h="301049">
                <a:tc>
                  <a:txBody>
                    <a:bodyPr/>
                    <a:lstStyle/>
                    <a:p>
                      <a:pPr marL="0">
                        <a:lnSpc>
                          <a:spcPct val="107000"/>
                        </a:lnSpc>
                        <a:spcAft>
                          <a:spcPts val="0"/>
                        </a:spcAft>
                      </a:pPr>
                      <a:r>
                        <a:rPr lang="ar-EG" sz="1800">
                          <a:latin typeface="+mn-lt"/>
                          <a:ea typeface="Calibri" charset="0"/>
                          <a:cs typeface="Times New Roman" charset="0"/>
                        </a:rPr>
                        <a:t>معدات الغوص: الزعانف</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10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40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1"/>
                  </a:ext>
                </a:extLst>
              </a:tr>
              <a:tr h="301049">
                <a:tc>
                  <a:txBody>
                    <a:bodyPr/>
                    <a:lstStyle/>
                    <a:p>
                      <a:pPr marL="0">
                        <a:lnSpc>
                          <a:spcPct val="107000"/>
                        </a:lnSpc>
                        <a:spcAft>
                          <a:spcPts val="0"/>
                        </a:spcAft>
                      </a:pPr>
                      <a:r>
                        <a:rPr lang="ar-EG" sz="1800">
                          <a:latin typeface="+mn-lt"/>
                          <a:ea typeface="Calibri" charset="0"/>
                          <a:cs typeface="Times New Roman" charset="0"/>
                        </a:rPr>
                        <a:t>علب </a:t>
                      </a:r>
                      <a:r>
                        <a:rPr lang="ar-EG" sz="1800" baseline="0">
                          <a:latin typeface="+mn-lt"/>
                          <a:ea typeface="Calibri" charset="0"/>
                          <a:cs typeface="Times New Roman" charset="0"/>
                        </a:rPr>
                        <a:t>+ زجاجات مشروبات</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-50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algn="ctr">
                        <a:lnSpc>
                          <a:spcPct val="107000"/>
                        </a:lnSpc>
                        <a:spcAft>
                          <a:spcPts val="0"/>
                        </a:spcAft>
                      </a:pPr>
                      <a:r>
                        <a:rPr lang="ar-EG" sz="1800">
                          <a:latin typeface="+mn-lt"/>
                          <a:ea typeface="Calibri" charset="0"/>
                          <a:cs typeface="Times New Roman" charset="0"/>
                        </a:rPr>
                        <a:t>300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2"/>
                  </a:ext>
                </a:extLst>
              </a:tr>
              <a:tr h="301049">
                <a:tc>
                  <a:txBody>
                    <a:bodyPr/>
                    <a:lstStyle/>
                    <a:p>
                      <a:pPr marL="0">
                        <a:lnSpc>
                          <a:spcPct val="107000"/>
                        </a:lnSpc>
                        <a:spcAft>
                          <a:spcPts val="0"/>
                        </a:spcAft>
                      </a:pPr>
                      <a:r>
                        <a:rPr lang="ar-EG" sz="1800" b="1">
                          <a:latin typeface="+mn-lt"/>
                          <a:ea typeface="Calibri" charset="0"/>
                          <a:cs typeface="Times New Roman" charset="0"/>
                        </a:rPr>
                        <a:t>أقصى قيمة يمكن تحقيقها</a:t>
                      </a:r>
                    </a:p>
                  </a:txBody>
                  <a:tcPr marL="63305" marR="63305"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ar-EG" sz="1800" b="1">
                          <a:latin typeface="+mn-lt"/>
                          <a:ea typeface="Calibri" charset="0"/>
                          <a:cs typeface="Times New Roman" charset="0"/>
                        </a:rPr>
                        <a:t>900</a:t>
                      </a:r>
                    </a:p>
                  </a:txBody>
                  <a:tcPr marL="63305" marR="6330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a:lnSpc>
                          <a:spcPct val="107000"/>
                        </a:lnSpc>
                        <a:spcAft>
                          <a:spcPts val="0"/>
                        </a:spcAft>
                      </a:pPr>
                      <a:r>
                        <a:rPr lang="ar-EG" sz="1800" b="1">
                          <a:latin typeface="+mn-lt"/>
                          <a:ea typeface="Calibri" charset="0"/>
                          <a:cs typeface="Times New Roman" charset="0"/>
                        </a:rPr>
                        <a:t>1750</a:t>
                      </a:r>
                    </a:p>
                  </a:txBody>
                  <a:tcPr marL="63305" marR="63305"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bl>
          </a:graphicData>
        </a:graphic>
      </p:graphicFrame>
      <p:sp>
        <p:nvSpPr>
          <p:cNvPr id="6" name="Rectangle 5"/>
          <p:cNvSpPr/>
          <p:nvPr/>
        </p:nvSpPr>
        <p:spPr bwMode="auto">
          <a:xfrm>
            <a:off x="6898412" y="3030187"/>
            <a:ext cx="2127006" cy="1595254"/>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83077" tIns="83077" rIns="83077" bIns="83077" numCol="1" rtlCol="0" anchor="ctr" anchorCtr="1" compatLnSpc="1">
            <a:prstTxWarp prst="textNoShape">
              <a:avLst/>
            </a:prstTxWarp>
          </a:bodyPr>
          <a:lstStyle/>
          <a:p>
            <a:pPr algn="ctr" defTabSz="844083" fontAlgn="base">
              <a:spcBef>
                <a:spcPct val="20000"/>
              </a:spcBef>
              <a:spcAft>
                <a:spcPts val="369"/>
              </a:spcAft>
            </a:pPr>
            <a:r>
              <a:rPr lang="ar-EG" sz="1846"/>
              <a:t>يقدم آخرون تباينات قوية في التقييم - ويقيمها ساكن الجزيرة أكثر من ذلك بكثير</a:t>
            </a:r>
          </a:p>
        </p:txBody>
      </p:sp>
      <p:cxnSp>
        <p:nvCxnSpPr>
          <p:cNvPr id="7" name="Straight Arrow Connector 6"/>
          <p:cNvCxnSpPr/>
          <p:nvPr/>
        </p:nvCxnSpPr>
        <p:spPr bwMode="auto">
          <a:xfrm rot="16200000" flipV="1">
            <a:off x="6699006" y="2291134"/>
            <a:ext cx="0" cy="414602"/>
          </a:xfrm>
          <a:prstGeom prst="straightConnector1">
            <a:avLst/>
          </a:prstGeom>
          <a:noFill/>
          <a:ln w="9525" cap="flat" cmpd="sng" algn="ctr">
            <a:solidFill>
              <a:srgbClr val="0070C0"/>
            </a:solidFill>
            <a:prstDash val="solid"/>
            <a:round/>
            <a:headEnd type="none" w="med" len="med"/>
            <a:tailEnd type="triangle" w="lg" len="lg"/>
          </a:ln>
          <a:effectLst/>
        </p:spPr>
      </p:cxnSp>
      <p:sp>
        <p:nvSpPr>
          <p:cNvPr id="8" name="Rectangle 7"/>
          <p:cNvSpPr/>
          <p:nvPr/>
        </p:nvSpPr>
        <p:spPr bwMode="auto">
          <a:xfrm>
            <a:off x="6898412" y="1767277"/>
            <a:ext cx="2127006" cy="1196441"/>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83077" tIns="83077" rIns="83077" bIns="83077" numCol="1" rtlCol="0" anchor="ctr" anchorCtr="1" compatLnSpc="1">
            <a:prstTxWarp prst="textNoShape">
              <a:avLst/>
            </a:prstTxWarp>
          </a:bodyPr>
          <a:lstStyle/>
          <a:p>
            <a:pPr algn="ctr" defTabSz="844083" fontAlgn="base">
              <a:spcBef>
                <a:spcPct val="20000"/>
              </a:spcBef>
              <a:spcAft>
                <a:spcPts val="369"/>
              </a:spcAft>
            </a:pPr>
            <a:r>
              <a:rPr lang="ar-EG" sz="1846"/>
              <a:t>بعض العناصر يتم تقييمها بنفس القيمة من قِبل الطرفين</a:t>
            </a:r>
          </a:p>
        </p:txBody>
      </p:sp>
      <p:sp>
        <p:nvSpPr>
          <p:cNvPr id="10" name="Rectangle 9"/>
          <p:cNvSpPr/>
          <p:nvPr/>
        </p:nvSpPr>
        <p:spPr bwMode="auto">
          <a:xfrm>
            <a:off x="6898412" y="4691910"/>
            <a:ext cx="2127006" cy="1590107"/>
          </a:xfrm>
          <a:prstGeom prst="rect">
            <a:avLst/>
          </a:prstGeom>
          <a:solidFill>
            <a:srgbClr val="0070C0">
              <a:alpha val="20000"/>
            </a:srgbClr>
          </a:solidFill>
          <a:ln w="9525" cap="flat" cmpd="sng" algn="ctr">
            <a:noFill/>
            <a:prstDash val="solid"/>
            <a:round/>
            <a:headEnd type="none" w="med" len="med"/>
            <a:tailEnd type="none" w="med" len="med"/>
          </a:ln>
          <a:effectLst/>
        </p:spPr>
        <p:txBody>
          <a:bodyPr vert="horz" wrap="square" lIns="83077" tIns="83077" rIns="83077" bIns="83077" numCol="1" rtlCol="0" anchor="ctr" anchorCtr="1" compatLnSpc="1">
            <a:prstTxWarp prst="textNoShape">
              <a:avLst/>
            </a:prstTxWarp>
          </a:bodyPr>
          <a:lstStyle/>
          <a:p>
            <a:pPr algn="ctr" defTabSz="844083" fontAlgn="base">
              <a:spcBef>
                <a:spcPct val="20000"/>
              </a:spcBef>
              <a:spcAft>
                <a:spcPts val="369"/>
              </a:spcAft>
            </a:pPr>
            <a:r>
              <a:rPr lang="ar-EG" sz="1846"/>
              <a:t>يتم تقييم الأجزاء الفردية لأجزاء معدات الغوص بشكل مختلف (على الرغم من أن المجموع هو نفسه)</a:t>
            </a:r>
          </a:p>
        </p:txBody>
      </p:sp>
      <p:cxnSp>
        <p:nvCxnSpPr>
          <p:cNvPr id="11" name="Straight Arrow Connector 10"/>
          <p:cNvCxnSpPr/>
          <p:nvPr/>
        </p:nvCxnSpPr>
        <p:spPr bwMode="auto">
          <a:xfrm flipH="1">
            <a:off x="6491705" y="4359565"/>
            <a:ext cx="414602" cy="265876"/>
          </a:xfrm>
          <a:prstGeom prst="straightConnector1">
            <a:avLst/>
          </a:prstGeom>
          <a:noFill/>
          <a:ln w="9525" cap="flat" cmpd="sng" algn="ctr">
            <a:solidFill>
              <a:srgbClr val="0070C0"/>
            </a:solidFill>
            <a:prstDash val="solid"/>
            <a:round/>
            <a:headEnd type="none" w="med" len="med"/>
            <a:tailEnd type="triangle" w="lg" len="lg"/>
          </a:ln>
          <a:effectLst/>
        </p:spPr>
      </p:cxnSp>
      <p:cxnSp>
        <p:nvCxnSpPr>
          <p:cNvPr id="13" name="Straight Arrow Connector 12"/>
          <p:cNvCxnSpPr/>
          <p:nvPr/>
        </p:nvCxnSpPr>
        <p:spPr bwMode="auto">
          <a:xfrm rot="16200000" flipV="1">
            <a:off x="6699006" y="5282237"/>
            <a:ext cx="0" cy="414602"/>
          </a:xfrm>
          <a:prstGeom prst="straightConnector1">
            <a:avLst/>
          </a:prstGeom>
          <a:noFill/>
          <a:ln w="9525" cap="flat" cmpd="sng" algn="ctr">
            <a:solidFill>
              <a:srgbClr val="0070C0"/>
            </a:solidFill>
            <a:prstDash val="solid"/>
            <a:round/>
            <a:headEnd type="none" w="med" len="med"/>
            <a:tailEnd type="triangle" w="lg" len="lg"/>
          </a:ln>
          <a:effectLst/>
        </p:spPr>
      </p:cxnSp>
    </p:spTree>
    <p:extLst>
      <p:ext uri="{BB962C8B-B14F-4D97-AF65-F5344CB8AC3E}">
        <p14:creationId xmlns:p14="http://schemas.microsoft.com/office/powerpoint/2010/main" val="3050959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79512" y="5085184"/>
            <a:ext cx="8686800" cy="4525963"/>
          </a:xfrm>
          <a:prstGeom prst="rect">
            <a:avLst/>
          </a:prstGeom>
        </p:spPr>
        <p:txBody>
          <a:bodyPr vert="horz" lIns="91440" tIns="45720" rIns="91440" bIns="45720" rtlCol="0">
            <a:norm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ts val="0"/>
              </a:spcBef>
              <a:buClr>
                <a:srgbClr val="0070C0"/>
              </a:buClr>
              <a:buNone/>
              <a:defRPr/>
            </a:pPr>
            <a:r>
              <a:rPr lang="ar-EG" sz="3000" b="1"/>
              <a:t>ما التكتيكات التي استخدمتها للتغلب على</a:t>
            </a:r>
            <a:r>
              <a:rPr lang="en-US" sz="3000" b="1"/>
              <a:t> </a:t>
            </a:r>
          </a:p>
          <a:p>
            <a:pPr marL="0" lvl="0" indent="0" algn="ctr">
              <a:spcBef>
                <a:spcPts val="0"/>
              </a:spcBef>
              <a:buClr>
                <a:srgbClr val="0070C0"/>
              </a:buClr>
              <a:buNone/>
              <a:defRPr/>
            </a:pPr>
            <a:r>
              <a:rPr lang="ar-EG" sz="3000" b="1"/>
              <a:t>قاعدة "عدم التحدث"؟</a:t>
            </a:r>
          </a:p>
          <a:p>
            <a:pPr marL="0" indent="0" algn="ctr">
              <a:buNone/>
            </a:pPr>
            <a:r>
              <a:rPr lang="en-US" sz="3000" b="1"/>
              <a:t> </a:t>
            </a:r>
          </a:p>
          <a:p>
            <a:endParaRPr lang="en-US" altLang="en-US" sz="3000" b="1" dirty="0"/>
          </a:p>
          <a:p>
            <a:pPr lvl="1"/>
            <a:endParaRPr lang="en-US" altLang="en-US" sz="3000" b="1" dirty="0">
              <a:solidFill>
                <a:srgbClr val="003399"/>
              </a:solidFill>
            </a:endParaRPr>
          </a:p>
          <a:p>
            <a:pPr lvl="1"/>
            <a:endParaRPr lang="en-US" altLang="en-US" sz="3000" b="1" dirty="0">
              <a:solidFill>
                <a:srgbClr val="003399"/>
              </a:solidFill>
            </a:endParaRPr>
          </a:p>
          <a:p>
            <a:pPr lvl="1"/>
            <a:endParaRPr lang="en-US" altLang="en-US" sz="3000" b="1" dirty="0">
              <a:solidFill>
                <a:srgbClr val="003399"/>
              </a:solidFill>
            </a:endParaRPr>
          </a:p>
          <a:p>
            <a:pPr lvl="1"/>
            <a:endParaRPr lang="en-US" altLang="en-US" sz="3000" b="1" dirty="0">
              <a:solidFill>
                <a:srgbClr val="003399"/>
              </a:solidFill>
            </a:endParaRPr>
          </a:p>
          <a:p>
            <a:endParaRPr lang="en-US" altLang="en-US" sz="3000" b="1" dirty="0">
              <a:solidFill>
                <a:srgbClr val="003399"/>
              </a:solidFill>
            </a:endParaRPr>
          </a:p>
          <a:p>
            <a:endParaRPr lang="en-US" altLang="en-US" sz="3000" b="1" dirty="0"/>
          </a:p>
        </p:txBody>
      </p:sp>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196752"/>
            <a:ext cx="5400600" cy="3600400"/>
          </a:xfrm>
        </p:spPr>
      </p:pic>
    </p:spTree>
    <p:extLst>
      <p:ext uri="{BB962C8B-B14F-4D97-AF65-F5344CB8AC3E}">
        <p14:creationId xmlns:p14="http://schemas.microsoft.com/office/powerpoint/2010/main" val="1769189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412776"/>
            <a:ext cx="2880320" cy="41887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867" y="1452512"/>
            <a:ext cx="2954085" cy="4176464"/>
          </a:xfrm>
          <a:prstGeom prst="rect">
            <a:avLst/>
          </a:prstGeom>
        </p:spPr>
      </p:pic>
    </p:spTree>
    <p:extLst>
      <p:ext uri="{BB962C8B-B14F-4D97-AF65-F5344CB8AC3E}">
        <p14:creationId xmlns:p14="http://schemas.microsoft.com/office/powerpoint/2010/main" val="1637511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088740"/>
            <a:ext cx="7344816" cy="5508612"/>
          </a:xfrm>
          <a:prstGeom prst="rect">
            <a:avLst/>
          </a:prstGeom>
        </p:spPr>
      </p:pic>
      <p:sp>
        <p:nvSpPr>
          <p:cNvPr id="6" name="Title 1"/>
          <p:cNvSpPr>
            <a:spLocks noGrp="1"/>
          </p:cNvSpPr>
          <p:nvPr>
            <p:ph type="title"/>
          </p:nvPr>
        </p:nvSpPr>
        <p:spPr>
          <a:xfrm>
            <a:off x="457200" y="-18256"/>
            <a:ext cx="8229600" cy="1143000"/>
          </a:xfrm>
        </p:spPr>
        <p:txBody>
          <a:bodyPr>
            <a:normAutofit/>
          </a:bodyPr>
          <a:lstStyle/>
          <a:p>
            <a:r>
              <a:rPr lang="ar-EG" sz="3200" b="1"/>
              <a:t>بعض رسوماتك على الرمال</a:t>
            </a:r>
          </a:p>
        </p:txBody>
      </p:sp>
    </p:spTree>
    <p:extLst>
      <p:ext uri="{BB962C8B-B14F-4D97-AF65-F5344CB8AC3E}">
        <p14:creationId xmlns:p14="http://schemas.microsoft.com/office/powerpoint/2010/main" val="1453173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124744"/>
            <a:ext cx="7200800" cy="5400600"/>
          </a:xfrm>
          <a:prstGeom prst="rect">
            <a:avLst/>
          </a:prstGeom>
        </p:spPr>
      </p:pic>
      <p:sp>
        <p:nvSpPr>
          <p:cNvPr id="5" name="Title 1"/>
          <p:cNvSpPr>
            <a:spLocks noGrp="1"/>
          </p:cNvSpPr>
          <p:nvPr>
            <p:ph type="title"/>
          </p:nvPr>
        </p:nvSpPr>
        <p:spPr>
          <a:xfrm>
            <a:off x="457200" y="-18256"/>
            <a:ext cx="8229600" cy="1143000"/>
          </a:xfrm>
        </p:spPr>
        <p:txBody>
          <a:bodyPr>
            <a:normAutofit/>
          </a:bodyPr>
          <a:lstStyle/>
          <a:p>
            <a:r>
              <a:rPr lang="ar-EG" sz="3200" b="1"/>
              <a:t>بعض رسوماتك على الرمال</a:t>
            </a:r>
          </a:p>
        </p:txBody>
      </p:sp>
    </p:spTree>
    <p:extLst>
      <p:ext uri="{BB962C8B-B14F-4D97-AF65-F5344CB8AC3E}">
        <p14:creationId xmlns:p14="http://schemas.microsoft.com/office/powerpoint/2010/main" val="2972779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196752"/>
            <a:ext cx="5400600" cy="3600400"/>
          </a:xfrm>
        </p:spPr>
      </p:pic>
      <p:sp>
        <p:nvSpPr>
          <p:cNvPr id="13" name="Title 1"/>
          <p:cNvSpPr txBox="1">
            <a:spLocks/>
          </p:cNvSpPr>
          <p:nvPr/>
        </p:nvSpPr>
        <p:spPr>
          <a:xfrm>
            <a:off x="323528" y="5238328"/>
            <a:ext cx="8229600" cy="1143000"/>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3200" b="1"/>
              <a:t>من كان الطرف الأقوى؟</a:t>
            </a:r>
          </a:p>
          <a:p>
            <a:r>
              <a:rPr lang="ar-EG" sz="3200" b="1"/>
              <a:t>لماذا؟</a:t>
            </a:r>
            <a:br>
              <a:rPr lang="ar-EG" sz="3200"/>
            </a:br>
            <a:endParaRPr lang="ar-EG" sz="3200"/>
          </a:p>
        </p:txBody>
      </p:sp>
    </p:spTree>
    <p:extLst>
      <p:ext uri="{BB962C8B-B14F-4D97-AF65-F5344CB8AC3E}">
        <p14:creationId xmlns:p14="http://schemas.microsoft.com/office/powerpoint/2010/main" val="179226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4458" y="1873817"/>
            <a:ext cx="4121073" cy="2092866"/>
          </a:xfrm>
        </p:spPr>
        <p:txBody>
          <a:bodyPr>
            <a:normAutofit fontScale="92500"/>
          </a:bodyPr>
          <a:lstStyle/>
          <a:p>
            <a:pPr marL="0" indent="0" algn="ctr" defTabSz="844083">
              <a:spcBef>
                <a:spcPts val="0"/>
              </a:spcBef>
              <a:buClr>
                <a:srgbClr val="0070C0"/>
              </a:buClr>
              <a:buNone/>
              <a:defRPr/>
            </a:pPr>
            <a:r>
              <a:rPr lang="ar-EG" sz="2031" b="1">
                <a:solidFill>
                  <a:schemeClr val="accent2"/>
                </a:solidFill>
              </a:rPr>
              <a:t>الطلاب</a:t>
            </a:r>
          </a:p>
          <a:p>
            <a:pPr defTabSz="844083">
              <a:spcBef>
                <a:spcPts val="0"/>
              </a:spcBef>
              <a:buClr>
                <a:srgbClr val="0070C0"/>
              </a:buClr>
              <a:defRPr/>
            </a:pPr>
            <a:endParaRPr lang="en-US" sz="1292" dirty="0"/>
          </a:p>
          <a:p>
            <a:pPr marL="0" indent="0" algn="ctr" defTabSz="844083">
              <a:spcBef>
                <a:spcPts val="0"/>
              </a:spcBef>
              <a:buClr>
                <a:srgbClr val="0070C0"/>
              </a:buClr>
              <a:buNone/>
              <a:defRPr/>
            </a:pPr>
            <a:r>
              <a:rPr lang="ar-EG" sz="2031"/>
              <a:t>تبلغ قيمة ممتلكاتهم 850.</a:t>
            </a:r>
          </a:p>
          <a:p>
            <a:pPr marL="0" indent="0" algn="ctr" defTabSz="844083">
              <a:spcBef>
                <a:spcPts val="0"/>
              </a:spcBef>
              <a:buClr>
                <a:srgbClr val="0070C0"/>
              </a:buClr>
              <a:buNone/>
              <a:defRPr/>
            </a:pPr>
            <a:r>
              <a:rPr lang="ar-EG" sz="2031"/>
              <a:t>ومع ذلك، سيتم تغريمهم 3000 نقطة إذا لم يتم التوصل إلى اتفاق.</a:t>
            </a:r>
            <a:r>
              <a:rPr lang="en-US" sz="2031"/>
              <a:t> </a:t>
            </a:r>
          </a:p>
          <a:p>
            <a:pPr algn="ctr" defTabSz="844083">
              <a:spcBef>
                <a:spcPts val="0"/>
              </a:spcBef>
              <a:buClr>
                <a:srgbClr val="0070C0"/>
              </a:buClr>
              <a:defRPr/>
            </a:pPr>
            <a:endParaRPr lang="en-US" sz="1292" dirty="0"/>
          </a:p>
          <a:p>
            <a:pPr marL="0" indent="0" algn="ctr" defTabSz="844083">
              <a:spcBef>
                <a:spcPts val="0"/>
              </a:spcBef>
              <a:buClr>
                <a:srgbClr val="0070C0"/>
              </a:buClr>
              <a:buNone/>
              <a:defRPr/>
            </a:pPr>
            <a:r>
              <a:rPr lang="ar-EG" sz="2031" b="1"/>
              <a:t>أفضل بديل لاتفاقية التفاوض (</a:t>
            </a:r>
            <a:r>
              <a:rPr lang="en-US" sz="2031" b="1"/>
              <a:t>BATNA</a:t>
            </a:r>
            <a:r>
              <a:rPr lang="ar-EG" sz="2031" b="1"/>
              <a:t>):</a:t>
            </a:r>
            <a:r>
              <a:rPr lang="en-US" sz="2031" b="1"/>
              <a:t> </a:t>
            </a:r>
            <a:r>
              <a:rPr lang="ar-EG" sz="2031" b="1"/>
              <a:t>-2150</a:t>
            </a:r>
          </a:p>
        </p:txBody>
      </p:sp>
      <p:sp>
        <p:nvSpPr>
          <p:cNvPr id="6" name="Content Placeholder 2"/>
          <p:cNvSpPr txBox="1">
            <a:spLocks/>
          </p:cNvSpPr>
          <p:nvPr/>
        </p:nvSpPr>
        <p:spPr>
          <a:xfrm>
            <a:off x="4704938" y="1873816"/>
            <a:ext cx="4121073" cy="2685156"/>
          </a:xfrm>
          <a:prstGeom prst="rect">
            <a:avLst/>
          </a:prstGeom>
        </p:spPr>
        <p:txBody>
          <a:bodyPr vert="horz"/>
          <a:lstStyle>
            <a:lvl1pPr marL="0" indent="0" algn="r" rtl="1" eaLnBrk="0" fontAlgn="base" hangingPunct="0">
              <a:spcBef>
                <a:spcPct val="20000"/>
              </a:spcBef>
              <a:spcAft>
                <a:spcPts val="400"/>
              </a:spcAft>
              <a:buClr>
                <a:srgbClr val="5CA717"/>
              </a:buClr>
              <a:buFontTx/>
              <a:buNone/>
              <a:defRPr sz="2400">
                <a:solidFill>
                  <a:schemeClr val="tx1"/>
                </a:solidFill>
                <a:latin typeface="Rockwell" pitchFamily="18" charset="0"/>
                <a:ea typeface="ＭＳ Ｐゴシック" charset="-128"/>
                <a:cs typeface="ＭＳ Ｐゴシック" charset="-128"/>
              </a:defRPr>
            </a:lvl1pPr>
            <a:lvl2pPr marL="400050" indent="-215900" algn="r" rtl="1" eaLnBrk="0" fontAlgn="base" hangingPunct="0">
              <a:spcBef>
                <a:spcPct val="20000"/>
              </a:spcBef>
              <a:spcAft>
                <a:spcPct val="0"/>
              </a:spcAft>
              <a:buClr>
                <a:srgbClr val="0070C0"/>
              </a:buClr>
              <a:buChar char="•"/>
              <a:defRPr sz="2400">
                <a:solidFill>
                  <a:schemeClr val="tx1"/>
                </a:solidFill>
                <a:latin typeface="Rockwell" pitchFamily="18" charset="0"/>
                <a:ea typeface="ＭＳ Ｐゴシック" charset="-128"/>
              </a:defRPr>
            </a:lvl2pPr>
            <a:lvl3pPr marL="628650" indent="-227013" algn="r" rtl="1" eaLnBrk="0" fontAlgn="base" hangingPunct="0">
              <a:spcBef>
                <a:spcPct val="20000"/>
              </a:spcBef>
              <a:spcAft>
                <a:spcPts val="400"/>
              </a:spcAft>
              <a:buClr>
                <a:srgbClr val="5CA717"/>
              </a:buClr>
              <a:buChar char="•"/>
              <a:defRPr sz="2400">
                <a:solidFill>
                  <a:schemeClr val="tx1"/>
                </a:solidFill>
                <a:latin typeface="Rockwell" pitchFamily="18" charset="0"/>
                <a:ea typeface="ＭＳ Ｐゴシック" charset="-128"/>
              </a:defRPr>
            </a:lvl3pPr>
            <a:lvl4pPr marL="835025" indent="-204788" algn="r" rtl="1"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4pPr>
            <a:lvl5pPr marL="1050925" indent="-214313" algn="r" rtl="1"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5pPr>
            <a:lvl6pPr marL="1508125" indent="-214313" algn="r" rtl="1" fontAlgn="base">
              <a:spcBef>
                <a:spcPct val="20000"/>
              </a:spcBef>
              <a:spcAft>
                <a:spcPct val="0"/>
              </a:spcAft>
              <a:buChar char="•"/>
              <a:defRPr sz="2000">
                <a:solidFill>
                  <a:schemeClr val="tx1"/>
                </a:solidFill>
                <a:latin typeface="+mn-lt"/>
                <a:ea typeface="ＭＳ Ｐゴシック" charset="-128"/>
              </a:defRPr>
            </a:lvl6pPr>
            <a:lvl7pPr marL="1965325" indent="-214313" algn="r" rtl="1" fontAlgn="base">
              <a:spcBef>
                <a:spcPct val="20000"/>
              </a:spcBef>
              <a:spcAft>
                <a:spcPct val="0"/>
              </a:spcAft>
              <a:buChar char="•"/>
              <a:defRPr sz="2000">
                <a:solidFill>
                  <a:schemeClr val="tx1"/>
                </a:solidFill>
                <a:latin typeface="+mn-lt"/>
                <a:ea typeface="ＭＳ Ｐゴシック" charset="-128"/>
              </a:defRPr>
            </a:lvl7pPr>
            <a:lvl8pPr marL="2422525" indent="-214313" algn="r" rtl="1" fontAlgn="base">
              <a:spcBef>
                <a:spcPct val="20000"/>
              </a:spcBef>
              <a:spcAft>
                <a:spcPct val="0"/>
              </a:spcAft>
              <a:buChar char="•"/>
              <a:defRPr sz="2000">
                <a:solidFill>
                  <a:schemeClr val="tx1"/>
                </a:solidFill>
                <a:latin typeface="+mn-lt"/>
                <a:ea typeface="ＭＳ Ｐゴシック" charset="-128"/>
              </a:defRPr>
            </a:lvl8pPr>
            <a:lvl9pPr marL="2879725" indent="-214313" algn="r" rtl="1" fontAlgn="base">
              <a:spcBef>
                <a:spcPct val="20000"/>
              </a:spcBef>
              <a:spcAft>
                <a:spcPct val="0"/>
              </a:spcAft>
              <a:buChar char="•"/>
              <a:defRPr sz="2000">
                <a:solidFill>
                  <a:schemeClr val="tx1"/>
                </a:solidFill>
                <a:latin typeface="+mn-lt"/>
                <a:ea typeface="ＭＳ Ｐゴシック" charset="-128"/>
              </a:defRPr>
            </a:lvl9pPr>
          </a:lstStyle>
          <a:p>
            <a:pPr algn="ctr" eaLnBrk="1" fontAlgn="auto" hangingPunct="1">
              <a:spcBef>
                <a:spcPts val="0"/>
              </a:spcBef>
              <a:spcAft>
                <a:spcPts val="0"/>
              </a:spcAft>
              <a:buClr>
                <a:srgbClr val="0070C0"/>
              </a:buClr>
              <a:defRPr/>
            </a:pPr>
            <a:r>
              <a:rPr lang="ar-EG" sz="2031" b="1">
                <a:solidFill>
                  <a:schemeClr val="accent5">
                    <a:lumMod val="90000"/>
                  </a:schemeClr>
                </a:solidFill>
                <a:latin typeface="+mn-lt"/>
              </a:rPr>
              <a:t>ساكن الجزيرة</a:t>
            </a:r>
            <a:r>
              <a:rPr lang="en-US" sz="2031">
                <a:solidFill>
                  <a:schemeClr val="accent5">
                    <a:lumMod val="90000"/>
                  </a:schemeClr>
                </a:solidFill>
                <a:latin typeface="+mn-lt"/>
              </a:rPr>
              <a:t> </a:t>
            </a:r>
          </a:p>
          <a:p>
            <a:pPr eaLnBrk="1" fontAlgn="auto" hangingPunct="1">
              <a:spcBef>
                <a:spcPts val="0"/>
              </a:spcBef>
              <a:spcAft>
                <a:spcPts val="0"/>
              </a:spcAft>
              <a:buClr>
                <a:srgbClr val="0070C0"/>
              </a:buClr>
              <a:defRPr/>
            </a:pPr>
            <a:endParaRPr lang="en-US" sz="1292" kern="0" dirty="0">
              <a:latin typeface="+mn-lt"/>
            </a:endParaRPr>
          </a:p>
          <a:p>
            <a:pPr algn="ctr" defTabSz="844083" eaLnBrk="1" fontAlgn="auto" hangingPunct="1">
              <a:spcBef>
                <a:spcPts val="0"/>
              </a:spcBef>
              <a:spcAft>
                <a:spcPts val="0"/>
              </a:spcAft>
              <a:buClr>
                <a:srgbClr val="0070C0"/>
              </a:buClr>
              <a:defRPr/>
            </a:pPr>
            <a:r>
              <a:rPr lang="ar-EG" sz="2031">
                <a:latin typeface="+mn-lt"/>
              </a:rPr>
              <a:t>موارده تساوي 500 نقطة بالنسبة له.</a:t>
            </a:r>
          </a:p>
          <a:p>
            <a:pPr algn="ctr" defTabSz="844083" eaLnBrk="1" fontAlgn="auto" hangingPunct="1">
              <a:spcBef>
                <a:spcPts val="0"/>
              </a:spcBef>
              <a:spcAft>
                <a:spcPts val="0"/>
              </a:spcAft>
              <a:buClr>
                <a:srgbClr val="0070C0"/>
              </a:buClr>
              <a:defRPr/>
            </a:pPr>
            <a:r>
              <a:rPr lang="ar-EG" sz="2031">
                <a:latin typeface="+mn-lt"/>
              </a:rPr>
              <a:t>ليس لديه أي حافز إضافي لإبرام صفقة.</a:t>
            </a:r>
            <a:r>
              <a:rPr lang="en-US" sz="2031">
                <a:latin typeface="+mn-lt"/>
              </a:rPr>
              <a:t> </a:t>
            </a:r>
          </a:p>
          <a:p>
            <a:pPr algn="ctr" defTabSz="844083" eaLnBrk="1" fontAlgn="auto" hangingPunct="1">
              <a:spcBef>
                <a:spcPts val="0"/>
              </a:spcBef>
              <a:spcAft>
                <a:spcPts val="0"/>
              </a:spcAft>
              <a:buClr>
                <a:srgbClr val="0070C0"/>
              </a:buClr>
              <a:defRPr/>
            </a:pPr>
            <a:endParaRPr lang="en-US" sz="1292" dirty="0">
              <a:latin typeface="+mn-lt"/>
            </a:endParaRPr>
          </a:p>
          <a:p>
            <a:pPr algn="ctr" defTabSz="844083" eaLnBrk="1" fontAlgn="auto" hangingPunct="1">
              <a:spcBef>
                <a:spcPts val="0"/>
              </a:spcBef>
              <a:spcAft>
                <a:spcPts val="0"/>
              </a:spcAft>
              <a:buClr>
                <a:srgbClr val="0070C0"/>
              </a:buClr>
              <a:defRPr/>
            </a:pPr>
            <a:r>
              <a:rPr lang="ar-EG" sz="2031" b="1">
                <a:latin typeface="+mn-lt"/>
              </a:rPr>
              <a:t>أفضل بديل لاتفاقية التفاوض (</a:t>
            </a:r>
            <a:r>
              <a:rPr lang="en-US" sz="2031" b="1">
                <a:latin typeface="+mn-lt"/>
              </a:rPr>
              <a:t>BATNA</a:t>
            </a:r>
            <a:r>
              <a:rPr lang="ar-EG" sz="2031" b="1">
                <a:latin typeface="+mn-lt"/>
              </a:rPr>
              <a:t>):</a:t>
            </a:r>
            <a:r>
              <a:rPr lang="en-US" sz="2031" b="1">
                <a:latin typeface="+mn-lt"/>
              </a:rPr>
              <a:t> </a:t>
            </a:r>
            <a:r>
              <a:rPr lang="ar-EG" sz="2031" b="1">
                <a:latin typeface="+mn-lt"/>
              </a:rPr>
              <a:t>500</a:t>
            </a:r>
          </a:p>
        </p:txBody>
      </p:sp>
      <p:sp>
        <p:nvSpPr>
          <p:cNvPr id="7" name="Rectangle 6"/>
          <p:cNvSpPr/>
          <p:nvPr/>
        </p:nvSpPr>
        <p:spPr bwMode="auto">
          <a:xfrm>
            <a:off x="384458" y="1772816"/>
            <a:ext cx="4054604" cy="2158232"/>
          </a:xfrm>
          <a:prstGeom prst="rect">
            <a:avLst/>
          </a:prstGeom>
          <a:noFill/>
          <a:ln w="9525" cap="flat" cmpd="sng" algn="ctr">
            <a:solidFill>
              <a:schemeClr val="accent2"/>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defTabSz="844083" fontAlgn="base">
              <a:lnSpc>
                <a:spcPct val="70000"/>
              </a:lnSpc>
              <a:spcBef>
                <a:spcPct val="20000"/>
              </a:spcBef>
              <a:spcAft>
                <a:spcPts val="369"/>
              </a:spcAft>
            </a:pPr>
            <a:endParaRPr lang="en-CA" sz="2308">
              <a:solidFill>
                <a:srgbClr val="5CA717"/>
              </a:solidFill>
              <a:latin typeface="Arial" charset="0"/>
            </a:endParaRPr>
          </a:p>
        </p:txBody>
      </p:sp>
      <p:sp>
        <p:nvSpPr>
          <p:cNvPr id="8" name="Rectangle 7"/>
          <p:cNvSpPr/>
          <p:nvPr/>
        </p:nvSpPr>
        <p:spPr bwMode="auto">
          <a:xfrm>
            <a:off x="4704938" y="1808452"/>
            <a:ext cx="4054604" cy="2158231"/>
          </a:xfrm>
          <a:prstGeom prst="rect">
            <a:avLst/>
          </a:prstGeom>
          <a:noFill/>
          <a:ln w="9525" cap="flat" cmpd="sng" algn="ctr">
            <a:solidFill>
              <a:schemeClr val="accent5">
                <a:lumMod val="90000"/>
              </a:schemeClr>
            </a:solidFill>
            <a:prstDash val="sysDash"/>
            <a:round/>
            <a:headEnd type="none" w="med" len="med"/>
            <a:tailEnd type="none" w="med" len="med"/>
          </a:ln>
          <a:effectLst/>
        </p:spPr>
        <p:txBody>
          <a:bodyPr vert="horz" wrap="square" lIns="0" tIns="0" rIns="0" bIns="0" numCol="1" rtlCol="0" anchor="t" anchorCtr="0" compatLnSpc="1">
            <a:prstTxWarp prst="textNoShape">
              <a:avLst/>
            </a:prstTxWarp>
          </a:bodyPr>
          <a:lstStyle/>
          <a:p>
            <a:pPr defTabSz="844083" fontAlgn="base">
              <a:lnSpc>
                <a:spcPct val="70000"/>
              </a:lnSpc>
              <a:spcBef>
                <a:spcPct val="20000"/>
              </a:spcBef>
              <a:spcAft>
                <a:spcPts val="369"/>
              </a:spcAft>
            </a:pPr>
            <a:endParaRPr lang="en-CA" sz="2308" dirty="0">
              <a:solidFill>
                <a:srgbClr val="5CA717"/>
              </a:solidFill>
            </a:endParaRPr>
          </a:p>
        </p:txBody>
      </p:sp>
      <p:sp>
        <p:nvSpPr>
          <p:cNvPr id="9" name="Content Placeholder 2"/>
          <p:cNvSpPr txBox="1">
            <a:spLocks/>
          </p:cNvSpPr>
          <p:nvPr/>
        </p:nvSpPr>
        <p:spPr>
          <a:xfrm>
            <a:off x="457200" y="4509120"/>
            <a:ext cx="8229600" cy="3516922"/>
          </a:xfrm>
          <a:prstGeom prst="rect">
            <a:avLst/>
          </a:prstGeom>
        </p:spPr>
        <p:txBody>
          <a:bodyPr vert="horz"/>
          <a:lstStyle>
            <a:lvl1pPr marL="0" indent="0" algn="r" rtl="1" eaLnBrk="0" fontAlgn="base" hangingPunct="0">
              <a:spcBef>
                <a:spcPct val="20000"/>
              </a:spcBef>
              <a:spcAft>
                <a:spcPts val="400"/>
              </a:spcAft>
              <a:buClr>
                <a:srgbClr val="5CA717"/>
              </a:buClr>
              <a:buFontTx/>
              <a:buNone/>
              <a:defRPr sz="2400">
                <a:solidFill>
                  <a:schemeClr val="tx1"/>
                </a:solidFill>
                <a:latin typeface="Rockwell" pitchFamily="18" charset="0"/>
                <a:ea typeface="ＭＳ Ｐゴシック" charset="-128"/>
                <a:cs typeface="ＭＳ Ｐゴシック" charset="-128"/>
              </a:defRPr>
            </a:lvl1pPr>
            <a:lvl2pPr marL="400050" indent="-215900" algn="r" rtl="1" eaLnBrk="0" fontAlgn="base" hangingPunct="0">
              <a:spcBef>
                <a:spcPct val="20000"/>
              </a:spcBef>
              <a:spcAft>
                <a:spcPct val="0"/>
              </a:spcAft>
              <a:buClr>
                <a:srgbClr val="0070C0"/>
              </a:buClr>
              <a:buChar char="•"/>
              <a:defRPr sz="2400">
                <a:solidFill>
                  <a:schemeClr val="tx1"/>
                </a:solidFill>
                <a:latin typeface="Rockwell" pitchFamily="18" charset="0"/>
                <a:ea typeface="ＭＳ Ｐゴシック" charset="-128"/>
              </a:defRPr>
            </a:lvl2pPr>
            <a:lvl3pPr marL="628650" indent="-227013" algn="r" rtl="1" eaLnBrk="0" fontAlgn="base" hangingPunct="0">
              <a:spcBef>
                <a:spcPct val="20000"/>
              </a:spcBef>
              <a:spcAft>
                <a:spcPts val="400"/>
              </a:spcAft>
              <a:buClr>
                <a:srgbClr val="5CA717"/>
              </a:buClr>
              <a:buChar char="•"/>
              <a:defRPr sz="2400">
                <a:solidFill>
                  <a:schemeClr val="tx1"/>
                </a:solidFill>
                <a:latin typeface="Rockwell" pitchFamily="18" charset="0"/>
                <a:ea typeface="ＭＳ Ｐゴシック" charset="-128"/>
              </a:defRPr>
            </a:lvl3pPr>
            <a:lvl4pPr marL="835025" indent="-204788" algn="r" rtl="1"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4pPr>
            <a:lvl5pPr marL="1050925" indent="-214313" algn="r" rtl="1"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5pPr>
            <a:lvl6pPr marL="1508125" indent="-214313" algn="r" rtl="1" fontAlgn="base">
              <a:spcBef>
                <a:spcPct val="20000"/>
              </a:spcBef>
              <a:spcAft>
                <a:spcPct val="0"/>
              </a:spcAft>
              <a:buChar char="•"/>
              <a:defRPr sz="2000">
                <a:solidFill>
                  <a:schemeClr val="tx1"/>
                </a:solidFill>
                <a:latin typeface="+mn-lt"/>
                <a:ea typeface="ＭＳ Ｐゴシック" charset="-128"/>
              </a:defRPr>
            </a:lvl6pPr>
            <a:lvl7pPr marL="1965325" indent="-214313" algn="r" rtl="1" fontAlgn="base">
              <a:spcBef>
                <a:spcPct val="20000"/>
              </a:spcBef>
              <a:spcAft>
                <a:spcPct val="0"/>
              </a:spcAft>
              <a:buChar char="•"/>
              <a:defRPr sz="2000">
                <a:solidFill>
                  <a:schemeClr val="tx1"/>
                </a:solidFill>
                <a:latin typeface="+mn-lt"/>
                <a:ea typeface="ＭＳ Ｐゴシック" charset="-128"/>
              </a:defRPr>
            </a:lvl7pPr>
            <a:lvl8pPr marL="2422525" indent="-214313" algn="r" rtl="1" fontAlgn="base">
              <a:spcBef>
                <a:spcPct val="20000"/>
              </a:spcBef>
              <a:spcAft>
                <a:spcPct val="0"/>
              </a:spcAft>
              <a:buChar char="•"/>
              <a:defRPr sz="2000">
                <a:solidFill>
                  <a:schemeClr val="tx1"/>
                </a:solidFill>
                <a:latin typeface="+mn-lt"/>
                <a:ea typeface="ＭＳ Ｐゴシック" charset="-128"/>
              </a:defRPr>
            </a:lvl8pPr>
            <a:lvl9pPr marL="2879725" indent="-214313" algn="r" rtl="1" fontAlgn="base">
              <a:spcBef>
                <a:spcPct val="20000"/>
              </a:spcBef>
              <a:spcAft>
                <a:spcPct val="0"/>
              </a:spcAft>
              <a:buChar char="•"/>
              <a:defRPr sz="2000">
                <a:solidFill>
                  <a:schemeClr val="tx1"/>
                </a:solidFill>
                <a:latin typeface="+mn-lt"/>
                <a:ea typeface="ＭＳ Ｐゴシック" charset="-128"/>
              </a:defRPr>
            </a:lvl9pPr>
          </a:lstStyle>
          <a:p>
            <a:pPr algn="ctr" eaLnBrk="1" fontAlgn="auto" hangingPunct="1">
              <a:spcBef>
                <a:spcPts val="0"/>
              </a:spcBef>
              <a:spcAft>
                <a:spcPts val="0"/>
              </a:spcAft>
              <a:buClr>
                <a:srgbClr val="0070C0"/>
              </a:buClr>
              <a:defRPr/>
            </a:pPr>
            <a:r>
              <a:rPr lang="ar-EG" b="1">
                <a:latin typeface="+mn-lt"/>
              </a:rPr>
              <a:t>إن القوة في المفاوضات تعتمد على أفضل بديل لديك لاتفاقية تفاوضية (</a:t>
            </a:r>
            <a:r>
              <a:rPr lang="en-US" b="1">
                <a:latin typeface="+mn-lt"/>
              </a:rPr>
              <a:t>BATNA)</a:t>
            </a:r>
            <a:r>
              <a:rPr lang="ar-EG" b="1">
                <a:latin typeface="+mn-lt"/>
              </a:rPr>
              <a:t>، وليس على وضعك</a:t>
            </a:r>
          </a:p>
          <a:p>
            <a:pPr eaLnBrk="1" fontAlgn="auto" hangingPunct="1">
              <a:spcBef>
                <a:spcPts val="0"/>
              </a:spcBef>
              <a:spcAft>
                <a:spcPts val="0"/>
              </a:spcAft>
              <a:buClr>
                <a:srgbClr val="0070C0"/>
              </a:buClr>
              <a:defRPr/>
            </a:pPr>
            <a:endParaRPr lang="en-US" sz="2215" kern="0" dirty="0">
              <a:latin typeface="+mn-lt"/>
            </a:endParaRPr>
          </a:p>
        </p:txBody>
      </p:sp>
      <p:sp>
        <p:nvSpPr>
          <p:cNvPr id="10" name="Title 1"/>
          <p:cNvSpPr>
            <a:spLocks noGrp="1"/>
          </p:cNvSpPr>
          <p:nvPr>
            <p:ph type="title"/>
          </p:nvPr>
        </p:nvSpPr>
        <p:spPr>
          <a:xfrm>
            <a:off x="457200" y="413792"/>
            <a:ext cx="8229600" cy="1143000"/>
          </a:xfrm>
        </p:spPr>
        <p:txBody>
          <a:bodyPr>
            <a:noAutofit/>
          </a:bodyPr>
          <a:lstStyle/>
          <a:p>
            <a:r>
              <a:rPr lang="ar-EG" sz="3600" b="1"/>
              <a:t>عدم توازن القوة بين الأطراف</a:t>
            </a:r>
            <a:br>
              <a:rPr lang="ar-EG" sz="3600"/>
            </a:br>
            <a:endParaRPr lang="ar-EG" sz="3600"/>
          </a:p>
        </p:txBody>
      </p:sp>
    </p:spTree>
    <p:extLst>
      <p:ext uri="{BB962C8B-B14F-4D97-AF65-F5344CB8AC3E}">
        <p14:creationId xmlns:p14="http://schemas.microsoft.com/office/powerpoint/2010/main" val="136360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14475" y="152400"/>
            <a:ext cx="6102350" cy="381000"/>
          </a:xfrm>
        </p:spPr>
        <p:txBody>
          <a:bodyPr>
            <a:normAutofit fontScale="90000"/>
          </a:bodyPr>
          <a:lstStyle/>
          <a:p>
            <a:r>
              <a:rPr lang="ar-EG" sz="3500" b="1" i="1">
                <a:latin typeface="Cambria" panose="02040503050406030204" pitchFamily="18" charset="0"/>
              </a:rPr>
              <a:t>الناجون</a:t>
            </a:r>
          </a:p>
        </p:txBody>
      </p:sp>
      <p:graphicFrame>
        <p:nvGraphicFramePr>
          <p:cNvPr id="3" name="Table 2"/>
          <p:cNvGraphicFramePr>
            <a:graphicFrameLocks noGrp="1"/>
          </p:cNvGraphicFramePr>
          <p:nvPr>
            <p:extLst>
              <p:ext uri="{D42A27DB-BD31-4B8C-83A1-F6EECF244321}">
                <p14:modId xmlns:p14="http://schemas.microsoft.com/office/powerpoint/2010/main" val="1489705731"/>
              </p:ext>
            </p:extLst>
          </p:nvPr>
        </p:nvGraphicFramePr>
        <p:xfrm>
          <a:off x="0" y="762000"/>
          <a:ext cx="9143999" cy="5980826"/>
        </p:xfrm>
        <a:graphic>
          <a:graphicData uri="http://schemas.openxmlformats.org/drawingml/2006/table">
            <a:tbl>
              <a:tblPr rtl="1"/>
              <a:tblGrid>
                <a:gridCol w="377991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3570093">
                  <a:extLst>
                    <a:ext uri="{9D8B030D-6E8A-4147-A177-3AD203B41FA5}">
                      <a16:colId xmlns:a16="http://schemas.microsoft.com/office/drawing/2014/main" val="20002"/>
                    </a:ext>
                  </a:extLst>
                </a:gridCol>
                <a:gridCol w="929898">
                  <a:extLst>
                    <a:ext uri="{9D8B030D-6E8A-4147-A177-3AD203B41FA5}">
                      <a16:colId xmlns:a16="http://schemas.microsoft.com/office/drawing/2014/main" val="20003"/>
                    </a:ext>
                  </a:extLst>
                </a:gridCol>
              </a:tblGrid>
              <a:tr h="677804">
                <a:tc>
                  <a:txBody>
                    <a:bodyPr/>
                    <a:lstStyle/>
                    <a:p>
                      <a:pPr algn="ctr" rtl="1" fontAlgn="ctr"/>
                      <a:r>
                        <a:rPr lang="ar-EG" sz="2400" b="1" i="0" u="none" strike="noStrike">
                          <a:solidFill>
                            <a:srgbClr val="000000"/>
                          </a:solidFill>
                          <a:latin typeface="Cambria"/>
                        </a:rPr>
                        <a:t>الطالب</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fontAlgn="ctr"/>
                      <a:r>
                        <a:rPr lang="ar-EG" sz="2400" b="1" i="0" u="none" strike="noStrike">
                          <a:solidFill>
                            <a:srgbClr val="000000"/>
                          </a:solidFill>
                          <a:latin typeface="Cambria"/>
                        </a:rPr>
                        <a:t>الثنائي</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EG" sz="2400" b="1" i="0" u="none" strike="noStrike">
                          <a:solidFill>
                            <a:srgbClr val="000000"/>
                          </a:solidFill>
                          <a:latin typeface="Cambria"/>
                        </a:rPr>
                        <a:t>ساكن الجزيرة</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1" i="0" u="none" strike="noStrike">
                          <a:solidFill>
                            <a:srgbClr val="000000"/>
                          </a:solidFill>
                          <a:latin typeface="Cambria"/>
                        </a:rPr>
                        <a:t>الغرفة الجانبية</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6876">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21653">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6876">
                <a:tc>
                  <a:txBody>
                    <a:bodyPr/>
                    <a:lstStyle/>
                    <a:p>
                      <a:pPr marL="0" marR="0" indent="0" algn="r" defTabSz="914400" rtl="1"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9077">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16876">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6876">
                <a:tc>
                  <a:txBody>
                    <a:bodyPr/>
                    <a:lstStyle/>
                    <a:p>
                      <a:pPr algn="r" rtl="1"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16876">
                <a:tc>
                  <a:txBody>
                    <a:bodyPr/>
                    <a:lstStyle/>
                    <a:p>
                      <a:pPr algn="r" rtl="1"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8722616"/>
                  </a:ext>
                </a:extLst>
              </a:tr>
              <a:tr h="616876">
                <a:tc>
                  <a:txBody>
                    <a:bodyPr/>
                    <a:lstStyle/>
                    <a:p>
                      <a:pPr algn="r" rtl="1"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ar-EG" sz="2400" b="0" i="0" u="none" strike="noStrike">
                          <a:solidFill>
                            <a:srgbClr val="000000"/>
                          </a:solidFill>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1" fontAlgn="ctr"/>
                      <a:r>
                        <a:rPr lang="ar-EG" sz="2400" b="0" i="0" u="none" strike="noStrike">
                          <a:solidFill>
                            <a:srgbClr val="000000"/>
                          </a:solidFill>
                          <a:latin typeface="+mj-lt"/>
                          <a:cs typeface="Arial" panose="020B0604020202020204" pitchFamily="34" charset="0"/>
                        </a:rPr>
                        <a:t>258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248967339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591633"/>
            <a:ext cx="5976664" cy="4627095"/>
          </a:xfrm>
          <a:prstGeom prst="rect">
            <a:avLst/>
          </a:prstGeom>
        </p:spPr>
      </p:pic>
      <p:sp>
        <p:nvSpPr>
          <p:cNvPr id="3" name="Content Placeholder 2"/>
          <p:cNvSpPr txBox="1">
            <a:spLocks/>
          </p:cNvSpPr>
          <p:nvPr/>
        </p:nvSpPr>
        <p:spPr>
          <a:xfrm>
            <a:off x="457200" y="-171400"/>
            <a:ext cx="8229600" cy="3516922"/>
          </a:xfrm>
          <a:prstGeom prst="rect">
            <a:avLst/>
          </a:prstGeom>
        </p:spPr>
        <p:txBody>
          <a:bodyPr vert="horz"/>
          <a:lstStyle>
            <a:lvl1pPr marL="0" indent="0" algn="r" rtl="1" eaLnBrk="0" fontAlgn="base" hangingPunct="0">
              <a:spcBef>
                <a:spcPct val="20000"/>
              </a:spcBef>
              <a:spcAft>
                <a:spcPts val="400"/>
              </a:spcAft>
              <a:buClr>
                <a:srgbClr val="5CA717"/>
              </a:buClr>
              <a:buFontTx/>
              <a:buNone/>
              <a:defRPr sz="2400">
                <a:solidFill>
                  <a:schemeClr val="tx1"/>
                </a:solidFill>
                <a:latin typeface="Rockwell" pitchFamily="18" charset="0"/>
                <a:ea typeface="ＭＳ Ｐゴシック" charset="-128"/>
                <a:cs typeface="ＭＳ Ｐゴシック" charset="-128"/>
              </a:defRPr>
            </a:lvl1pPr>
            <a:lvl2pPr marL="400050" indent="-215900" algn="r" rtl="1" eaLnBrk="0" fontAlgn="base" hangingPunct="0">
              <a:spcBef>
                <a:spcPct val="20000"/>
              </a:spcBef>
              <a:spcAft>
                <a:spcPct val="0"/>
              </a:spcAft>
              <a:buClr>
                <a:srgbClr val="0070C0"/>
              </a:buClr>
              <a:buChar char="•"/>
              <a:defRPr sz="2400">
                <a:solidFill>
                  <a:schemeClr val="tx1"/>
                </a:solidFill>
                <a:latin typeface="Rockwell" pitchFamily="18" charset="0"/>
                <a:ea typeface="ＭＳ Ｐゴシック" charset="-128"/>
              </a:defRPr>
            </a:lvl2pPr>
            <a:lvl3pPr marL="628650" indent="-227013" algn="r" rtl="1" eaLnBrk="0" fontAlgn="base" hangingPunct="0">
              <a:spcBef>
                <a:spcPct val="20000"/>
              </a:spcBef>
              <a:spcAft>
                <a:spcPts val="400"/>
              </a:spcAft>
              <a:buClr>
                <a:srgbClr val="5CA717"/>
              </a:buClr>
              <a:buChar char="•"/>
              <a:defRPr sz="2400">
                <a:solidFill>
                  <a:schemeClr val="tx1"/>
                </a:solidFill>
                <a:latin typeface="Rockwell" pitchFamily="18" charset="0"/>
                <a:ea typeface="ＭＳ Ｐゴシック" charset="-128"/>
              </a:defRPr>
            </a:lvl3pPr>
            <a:lvl4pPr marL="835025" indent="-204788" algn="r" rtl="1"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4pPr>
            <a:lvl5pPr marL="1050925" indent="-214313" algn="r" rtl="1" eaLnBrk="0" fontAlgn="base" hangingPunct="0">
              <a:spcBef>
                <a:spcPct val="20000"/>
              </a:spcBef>
              <a:spcAft>
                <a:spcPct val="0"/>
              </a:spcAft>
              <a:buClr>
                <a:srgbClr val="5CA717"/>
              </a:buClr>
              <a:buChar char="•"/>
              <a:defRPr sz="2000">
                <a:solidFill>
                  <a:schemeClr val="tx1"/>
                </a:solidFill>
                <a:latin typeface="Rockwell" pitchFamily="18" charset="0"/>
                <a:ea typeface="ＭＳ Ｐゴシック" charset="-128"/>
              </a:defRPr>
            </a:lvl5pPr>
            <a:lvl6pPr marL="1508125" indent="-214313" algn="r" rtl="1" fontAlgn="base">
              <a:spcBef>
                <a:spcPct val="20000"/>
              </a:spcBef>
              <a:spcAft>
                <a:spcPct val="0"/>
              </a:spcAft>
              <a:buChar char="•"/>
              <a:defRPr sz="2000">
                <a:solidFill>
                  <a:schemeClr val="tx1"/>
                </a:solidFill>
                <a:latin typeface="+mn-lt"/>
                <a:ea typeface="ＭＳ Ｐゴシック" charset="-128"/>
              </a:defRPr>
            </a:lvl6pPr>
            <a:lvl7pPr marL="1965325" indent="-214313" algn="r" rtl="1" fontAlgn="base">
              <a:spcBef>
                <a:spcPct val="20000"/>
              </a:spcBef>
              <a:spcAft>
                <a:spcPct val="0"/>
              </a:spcAft>
              <a:buChar char="•"/>
              <a:defRPr sz="2000">
                <a:solidFill>
                  <a:schemeClr val="tx1"/>
                </a:solidFill>
                <a:latin typeface="+mn-lt"/>
                <a:ea typeface="ＭＳ Ｐゴシック" charset="-128"/>
              </a:defRPr>
            </a:lvl7pPr>
            <a:lvl8pPr marL="2422525" indent="-214313" algn="r" rtl="1" fontAlgn="base">
              <a:spcBef>
                <a:spcPct val="20000"/>
              </a:spcBef>
              <a:spcAft>
                <a:spcPct val="0"/>
              </a:spcAft>
              <a:buChar char="•"/>
              <a:defRPr sz="2000">
                <a:solidFill>
                  <a:schemeClr val="tx1"/>
                </a:solidFill>
                <a:latin typeface="+mn-lt"/>
                <a:ea typeface="ＭＳ Ｐゴシック" charset="-128"/>
              </a:defRPr>
            </a:lvl8pPr>
            <a:lvl9pPr marL="2879725" indent="-214313" algn="r" rtl="1" fontAlgn="base">
              <a:spcBef>
                <a:spcPct val="20000"/>
              </a:spcBef>
              <a:spcAft>
                <a:spcPct val="0"/>
              </a:spcAft>
              <a:buChar char="•"/>
              <a:defRPr sz="2000">
                <a:solidFill>
                  <a:schemeClr val="tx1"/>
                </a:solidFill>
                <a:latin typeface="+mn-lt"/>
                <a:ea typeface="ＭＳ Ｐゴシック" charset="-128"/>
              </a:defRPr>
            </a:lvl9pPr>
          </a:lstStyle>
          <a:p>
            <a:pPr algn="ctr" eaLnBrk="1" fontAlgn="auto" hangingPunct="1">
              <a:spcBef>
                <a:spcPts val="0"/>
              </a:spcBef>
              <a:spcAft>
                <a:spcPts val="0"/>
              </a:spcAft>
              <a:buClr>
                <a:srgbClr val="0070C0"/>
              </a:buClr>
              <a:defRPr/>
            </a:pPr>
            <a:endParaRPr lang="en-US" sz="3200" b="1" kern="0" dirty="0">
              <a:latin typeface="+mn-lt"/>
            </a:endParaRPr>
          </a:p>
          <a:p>
            <a:pPr algn="ctr" eaLnBrk="1" fontAlgn="auto" hangingPunct="1">
              <a:spcBef>
                <a:spcPts val="0"/>
              </a:spcBef>
              <a:spcAft>
                <a:spcPts val="0"/>
              </a:spcAft>
              <a:buClr>
                <a:srgbClr val="0070C0"/>
              </a:buClr>
              <a:defRPr/>
            </a:pPr>
            <a:r>
              <a:rPr lang="ar-EG" sz="3200" b="1">
                <a:latin typeface="+mn-lt"/>
              </a:rPr>
              <a:t>كيف تتفاوض مع شخص لديه سلطة أكبر منك؟</a:t>
            </a:r>
            <a:r>
              <a:rPr lang="en-US" sz="3200" b="1">
                <a:latin typeface="+mn-lt"/>
              </a:rPr>
              <a:t> </a:t>
            </a:r>
          </a:p>
          <a:p>
            <a:pPr eaLnBrk="1" fontAlgn="auto" hangingPunct="1">
              <a:spcBef>
                <a:spcPts val="0"/>
              </a:spcBef>
              <a:spcAft>
                <a:spcPts val="0"/>
              </a:spcAft>
              <a:buClr>
                <a:srgbClr val="0070C0"/>
              </a:buClr>
              <a:defRPr/>
            </a:pPr>
            <a:endParaRPr lang="en-US" sz="3200" kern="0" dirty="0">
              <a:latin typeface="+mn-lt"/>
            </a:endParaRPr>
          </a:p>
        </p:txBody>
      </p:sp>
    </p:spTree>
    <p:extLst>
      <p:ext uri="{BB962C8B-B14F-4D97-AF65-F5344CB8AC3E}">
        <p14:creationId xmlns:p14="http://schemas.microsoft.com/office/powerpoint/2010/main" val="2490797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688" y="1196752"/>
            <a:ext cx="5400600" cy="3600400"/>
          </a:xfrm>
        </p:spPr>
      </p:pic>
      <p:sp>
        <p:nvSpPr>
          <p:cNvPr id="13" name="Title 1"/>
          <p:cNvSpPr txBox="1">
            <a:spLocks/>
          </p:cNvSpPr>
          <p:nvPr/>
        </p:nvSpPr>
        <p:spPr>
          <a:xfrm>
            <a:off x="323528" y="5085184"/>
            <a:ext cx="8229600" cy="1143000"/>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3200" b="1"/>
              <a:t>هل أبرم أي من سكان الجزيرة صفقة مع</a:t>
            </a:r>
            <a:r>
              <a:rPr lang="en-US" sz="3200" b="1"/>
              <a:t> </a:t>
            </a:r>
          </a:p>
          <a:p>
            <a:r>
              <a:rPr lang="ar-EG" sz="3200" b="1"/>
              <a:t>الاحتفاظ بجميع مواردهم؟</a:t>
            </a:r>
          </a:p>
        </p:txBody>
      </p:sp>
    </p:spTree>
    <p:extLst>
      <p:ext uri="{BB962C8B-B14F-4D97-AF65-F5344CB8AC3E}">
        <p14:creationId xmlns:p14="http://schemas.microsoft.com/office/powerpoint/2010/main" val="839229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2"/>
        </p:xfrm>
        <a:graphic>
          <a:graphicData uri="http://schemas.openxmlformats.org/drawingml/2006/table">
            <a:tbl>
              <a:tblPr rtl="1">
                <a:tableStyleId>{5C22544A-7EE6-4342-B048-85BDC9FD1C3A}</a:tableStyleId>
              </a:tblPr>
              <a:tblGrid>
                <a:gridCol w="971600">
                  <a:extLst>
                    <a:ext uri="{9D8B030D-6E8A-4147-A177-3AD203B41FA5}">
                      <a16:colId xmlns:a16="http://schemas.microsoft.com/office/drawing/2014/main" val="2951088221"/>
                    </a:ext>
                  </a:extLst>
                </a:gridCol>
                <a:gridCol w="648072">
                  <a:extLst>
                    <a:ext uri="{9D8B030D-6E8A-4147-A177-3AD203B41FA5}">
                      <a16:colId xmlns:a16="http://schemas.microsoft.com/office/drawing/2014/main" val="102040625"/>
                    </a:ext>
                  </a:extLst>
                </a:gridCol>
                <a:gridCol w="792088">
                  <a:extLst>
                    <a:ext uri="{9D8B030D-6E8A-4147-A177-3AD203B41FA5}">
                      <a16:colId xmlns:a16="http://schemas.microsoft.com/office/drawing/2014/main" val="345950319"/>
                    </a:ext>
                  </a:extLst>
                </a:gridCol>
                <a:gridCol w="6732240">
                  <a:extLst>
                    <a:ext uri="{9D8B030D-6E8A-4147-A177-3AD203B41FA5}">
                      <a16:colId xmlns:a16="http://schemas.microsoft.com/office/drawing/2014/main" val="3128119539"/>
                    </a:ext>
                  </a:extLst>
                </a:gridCol>
              </a:tblGrid>
              <a:tr h="1061355">
                <a:tc>
                  <a:txBody>
                    <a:bodyPr/>
                    <a:lstStyle/>
                    <a:p>
                      <a:pPr algn="r" fontAlgn="b"/>
                      <a:r>
                        <a:rPr lang="ar-EG" sz="1300" b="1" u="sng" strike="noStrike"/>
                        <a:t>ثنائي التفاوض</a:t>
                      </a:r>
                    </a:p>
                  </a:txBody>
                  <a:tcPr marL="7923" marR="7923" marT="7923" marB="0" anchor="b"/>
                </a:tc>
                <a:tc>
                  <a:txBody>
                    <a:bodyPr/>
                    <a:lstStyle/>
                    <a:p>
                      <a:pPr algn="r" fontAlgn="b"/>
                      <a:r>
                        <a:rPr lang="ar-EG" sz="1300" b="1" u="sng" strike="noStrike"/>
                        <a:t>ساكن الجزيرة</a:t>
                      </a:r>
                    </a:p>
                  </a:txBody>
                  <a:tcPr marL="7923" marR="7923" marT="7923" marB="0" anchor="b"/>
                </a:tc>
                <a:tc>
                  <a:txBody>
                    <a:bodyPr/>
                    <a:lstStyle/>
                    <a:p>
                      <a:pPr algn="r" fontAlgn="b"/>
                      <a:r>
                        <a:rPr lang="ar-EG" sz="1300" b="1" u="sng" strike="noStrike"/>
                        <a:t>الطالب</a:t>
                      </a:r>
                    </a:p>
                  </a:txBody>
                  <a:tcPr marL="7923" marR="7923" marT="7923" marB="0" anchor="b"/>
                </a:tc>
                <a:tc>
                  <a:txBody>
                    <a:bodyPr/>
                    <a:lstStyle/>
                    <a:p>
                      <a:pPr algn="r" fontAlgn="b"/>
                      <a:r>
                        <a:rPr lang="ar-EG" sz="1300" b="1" u="sng" strike="noStrike"/>
                        <a:t>تفاصيل حول التفاهمات الإضافية</a:t>
                      </a:r>
                    </a:p>
                  </a:txBody>
                  <a:tcPr marL="7923" marR="7923" marT="7923" marB="0" anchor="b"/>
                </a:tc>
                <a:extLst>
                  <a:ext uri="{0D108BD9-81ED-4DB2-BD59-A6C34878D82A}">
                    <a16:rowId xmlns:a16="http://schemas.microsoft.com/office/drawing/2014/main" val="1324914550"/>
                  </a:ext>
                </a:extLst>
              </a:tr>
              <a:tr h="277586">
                <a:tc>
                  <a:txBody>
                    <a:bodyPr/>
                    <a:lstStyle/>
                    <a:p>
                      <a:pPr algn="r" fontAlgn="b"/>
                      <a:r>
                        <a:rPr lang="ar-EG" sz="1300" u="none" strike="noStrike"/>
                        <a:t>1</a:t>
                      </a:r>
                    </a:p>
                  </a:txBody>
                  <a:tcPr marL="7923" marR="7923" marT="7923" marB="0" anchor="b"/>
                </a:tc>
                <a:tc>
                  <a:txBody>
                    <a:bodyPr/>
                    <a:lstStyle/>
                    <a:p>
                      <a:pPr algn="r" fontAlgn="b"/>
                      <a:r>
                        <a:rPr lang="ar-EG" sz="1300" u="none" strike="noStrike"/>
                        <a:t>1675</a:t>
                      </a:r>
                    </a:p>
                  </a:txBody>
                  <a:tcPr marL="7923" marR="7923" marT="7923" marB="0" anchor="b"/>
                </a:tc>
                <a:tc>
                  <a:txBody>
                    <a:bodyPr/>
                    <a:lstStyle/>
                    <a:p>
                      <a:pPr algn="r" fontAlgn="b"/>
                      <a:r>
                        <a:rPr lang="ar-EG" sz="1300" u="none" strike="noStrike"/>
                        <a:t>3035</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3292571067"/>
                  </a:ext>
                </a:extLst>
              </a:tr>
              <a:tr h="277586">
                <a:tc>
                  <a:txBody>
                    <a:bodyPr/>
                    <a:lstStyle/>
                    <a:p>
                      <a:pPr algn="r" fontAlgn="b"/>
                      <a:r>
                        <a:rPr lang="ar-EG" sz="1300" u="none" strike="noStrike"/>
                        <a:t>2</a:t>
                      </a:r>
                    </a:p>
                  </a:txBody>
                  <a:tcPr marL="7923" marR="7923" marT="7923" marB="0" anchor="b"/>
                </a:tc>
                <a:tc>
                  <a:txBody>
                    <a:bodyPr/>
                    <a:lstStyle/>
                    <a:p>
                      <a:pPr algn="r" fontAlgn="b"/>
                      <a:r>
                        <a:rPr lang="ar-EG" sz="1300" u="none" strike="noStrike"/>
                        <a:t>1365</a:t>
                      </a:r>
                    </a:p>
                  </a:txBody>
                  <a:tcPr marL="7923" marR="7923" marT="7923" marB="0" anchor="b"/>
                </a:tc>
                <a:tc>
                  <a:txBody>
                    <a:bodyPr/>
                    <a:lstStyle/>
                    <a:p>
                      <a:pPr algn="r" fontAlgn="b"/>
                      <a:r>
                        <a:rPr lang="ar-EG" sz="1300" u="none" strike="noStrike"/>
                        <a:t>3700</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3612946079"/>
                  </a:ext>
                </a:extLst>
              </a:tr>
              <a:tr h="277586">
                <a:tc>
                  <a:txBody>
                    <a:bodyPr/>
                    <a:lstStyle/>
                    <a:p>
                      <a:pPr algn="r" fontAlgn="b"/>
                      <a:r>
                        <a:rPr lang="ar-EG" sz="1300" u="none" strike="noStrike"/>
                        <a:t>3</a:t>
                      </a:r>
                    </a:p>
                  </a:txBody>
                  <a:tcPr marL="7923" marR="7923" marT="7923" marB="0" anchor="b"/>
                </a:tc>
                <a:tc>
                  <a:txBody>
                    <a:bodyPr/>
                    <a:lstStyle/>
                    <a:p>
                      <a:pPr algn="r" fontAlgn="b"/>
                      <a:r>
                        <a:rPr lang="ar-EG" sz="1300" u="none" strike="noStrike"/>
                        <a:t>1860</a:t>
                      </a:r>
                    </a:p>
                  </a:txBody>
                  <a:tcPr marL="7923" marR="7923" marT="7923" marB="0" anchor="b"/>
                </a:tc>
                <a:tc>
                  <a:txBody>
                    <a:bodyPr/>
                    <a:lstStyle/>
                    <a:p>
                      <a:pPr algn="r" fontAlgn="b"/>
                      <a:r>
                        <a:rPr lang="ar-EG" sz="1300" u="none" strike="noStrike"/>
                        <a:t>3075</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648005364"/>
                  </a:ext>
                </a:extLst>
              </a:tr>
              <a:tr h="277586">
                <a:tc>
                  <a:txBody>
                    <a:bodyPr/>
                    <a:lstStyle/>
                    <a:p>
                      <a:pPr algn="r" fontAlgn="b"/>
                      <a:r>
                        <a:rPr lang="ar-EG" sz="1300" u="none" strike="noStrike"/>
                        <a:t>4</a:t>
                      </a:r>
                    </a:p>
                  </a:txBody>
                  <a:tcPr marL="7923" marR="7923" marT="7923" marB="0" anchor="b"/>
                </a:tc>
                <a:tc>
                  <a:txBody>
                    <a:bodyPr/>
                    <a:lstStyle/>
                    <a:p>
                      <a:pPr algn="r" fontAlgn="b"/>
                      <a:r>
                        <a:rPr lang="ar-EG" sz="1300" u="none" strike="noStrike"/>
                        <a:t>1620</a:t>
                      </a:r>
                    </a:p>
                  </a:txBody>
                  <a:tcPr marL="7923" marR="7923" marT="7923" marB="0" anchor="b"/>
                </a:tc>
                <a:tc>
                  <a:txBody>
                    <a:bodyPr/>
                    <a:lstStyle/>
                    <a:p>
                      <a:pPr algn="r" fontAlgn="b"/>
                      <a:r>
                        <a:rPr lang="ar-EG" sz="1300" u="none" strike="noStrike"/>
                        <a:t>3080</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3692948218"/>
                  </a:ext>
                </a:extLst>
              </a:tr>
              <a:tr h="277586">
                <a:tc>
                  <a:txBody>
                    <a:bodyPr/>
                    <a:lstStyle/>
                    <a:p>
                      <a:pPr algn="r" fontAlgn="b"/>
                      <a:r>
                        <a:rPr lang="ar-EG" sz="1300" u="none" strike="noStrike"/>
                        <a:t>5</a:t>
                      </a:r>
                    </a:p>
                  </a:txBody>
                  <a:tcPr marL="7923" marR="7923" marT="7923" marB="0" anchor="b"/>
                </a:tc>
                <a:tc>
                  <a:txBody>
                    <a:bodyPr/>
                    <a:lstStyle/>
                    <a:p>
                      <a:pPr algn="r" fontAlgn="b"/>
                      <a:r>
                        <a:rPr lang="ar-EG" sz="1300" u="none" strike="noStrike"/>
                        <a:t>1890</a:t>
                      </a:r>
                    </a:p>
                  </a:txBody>
                  <a:tcPr marL="7923" marR="7923" marT="7923" marB="0" anchor="b"/>
                </a:tc>
                <a:tc>
                  <a:txBody>
                    <a:bodyPr/>
                    <a:lstStyle/>
                    <a:p>
                      <a:pPr algn="r" fontAlgn="b"/>
                      <a:r>
                        <a:rPr lang="ar-EG" sz="1300" u="none" strike="noStrike"/>
                        <a:t>3025</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2928674911"/>
                  </a:ext>
                </a:extLst>
              </a:tr>
              <a:tr h="277586">
                <a:tc>
                  <a:txBody>
                    <a:bodyPr/>
                    <a:lstStyle/>
                    <a:p>
                      <a:pPr algn="r" fontAlgn="b"/>
                      <a:r>
                        <a:rPr lang="ar-EG" sz="1300" u="none" strike="noStrike"/>
                        <a:t>6</a:t>
                      </a:r>
                    </a:p>
                  </a:txBody>
                  <a:tcPr marL="7923" marR="7923" marT="7923" marB="0" anchor="b"/>
                </a:tc>
                <a:tc>
                  <a:txBody>
                    <a:bodyPr/>
                    <a:lstStyle/>
                    <a:p>
                      <a:pPr algn="r" fontAlgn="b"/>
                      <a:r>
                        <a:rPr lang="ar-EG" sz="1300" u="none" strike="noStrike"/>
                        <a:t>1900</a:t>
                      </a:r>
                    </a:p>
                  </a:txBody>
                  <a:tcPr marL="7923" marR="7923" marT="7923" marB="0" anchor="b"/>
                </a:tc>
                <a:tc>
                  <a:txBody>
                    <a:bodyPr/>
                    <a:lstStyle/>
                    <a:p>
                      <a:pPr algn="r" fontAlgn="b"/>
                      <a:r>
                        <a:rPr lang="ar-EG" sz="1300" u="none" strike="noStrike"/>
                        <a:t>3625</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4154202882"/>
                  </a:ext>
                </a:extLst>
              </a:tr>
              <a:tr h="277586">
                <a:tc>
                  <a:txBody>
                    <a:bodyPr/>
                    <a:lstStyle/>
                    <a:p>
                      <a:pPr algn="r" fontAlgn="b"/>
                      <a:r>
                        <a:rPr lang="ar-EG" sz="1300" u="none" strike="noStrike"/>
                        <a:t>7</a:t>
                      </a:r>
                    </a:p>
                  </a:txBody>
                  <a:tcPr marL="7923" marR="7923" marT="7923" marB="0" anchor="b"/>
                </a:tc>
                <a:tc>
                  <a:txBody>
                    <a:bodyPr/>
                    <a:lstStyle/>
                    <a:p>
                      <a:pPr algn="r" fontAlgn="b"/>
                      <a:r>
                        <a:rPr lang="ar-EG" sz="1300" u="none" strike="noStrike"/>
                        <a:t>1600</a:t>
                      </a:r>
                    </a:p>
                  </a:txBody>
                  <a:tcPr marL="7923" marR="7923" marT="7923" marB="0" anchor="b"/>
                </a:tc>
                <a:tc>
                  <a:txBody>
                    <a:bodyPr/>
                    <a:lstStyle/>
                    <a:p>
                      <a:pPr algn="r" fontAlgn="b"/>
                      <a:r>
                        <a:rPr lang="ar-EG" sz="1300" u="none" strike="noStrike"/>
                        <a:t>2700</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321089045"/>
                  </a:ext>
                </a:extLst>
              </a:tr>
              <a:tr h="277586">
                <a:tc>
                  <a:txBody>
                    <a:bodyPr/>
                    <a:lstStyle/>
                    <a:p>
                      <a:pPr algn="r" fontAlgn="b"/>
                      <a:r>
                        <a:rPr lang="ar-EG" sz="1300" u="none" strike="noStrike"/>
                        <a:t>8</a:t>
                      </a:r>
                    </a:p>
                  </a:txBody>
                  <a:tcPr marL="7923" marR="7923" marT="7923" marB="0" anchor="b"/>
                </a:tc>
                <a:tc>
                  <a:txBody>
                    <a:bodyPr/>
                    <a:lstStyle/>
                    <a:p>
                      <a:pPr algn="r" fontAlgn="b"/>
                      <a:r>
                        <a:rPr lang="ar-EG" sz="1300" u="none" strike="noStrike"/>
                        <a:t>1720</a:t>
                      </a:r>
                    </a:p>
                  </a:txBody>
                  <a:tcPr marL="7923" marR="7923" marT="7923" marB="0" anchor="b"/>
                </a:tc>
                <a:tc>
                  <a:txBody>
                    <a:bodyPr/>
                    <a:lstStyle/>
                    <a:p>
                      <a:pPr algn="r" fontAlgn="b"/>
                      <a:r>
                        <a:rPr lang="ar-EG" sz="1300" u="none" strike="noStrike"/>
                        <a:t>2900</a:t>
                      </a:r>
                    </a:p>
                  </a:txBody>
                  <a:tcPr marL="7923" marR="7923" marT="7923" marB="0" anchor="b"/>
                </a:tc>
                <a:tc>
                  <a:txBody>
                    <a:bodyPr/>
                    <a:lstStyle/>
                    <a:p>
                      <a:pPr algn="r" fontAlgn="b"/>
                      <a:r>
                        <a:rPr lang="ar-EG" sz="1300" u="none" strike="noStrike"/>
                        <a:t>يقدم ساكن الجزيرة المساعدة في الملاحة + الاتجاهات، ولكن لا يساعد في إبحار الطوافة إلى البر الرئيسي</a:t>
                      </a:r>
                    </a:p>
                  </a:txBody>
                  <a:tcPr marL="7923" marR="7923" marT="7923" marB="0" anchor="b"/>
                </a:tc>
                <a:extLst>
                  <a:ext uri="{0D108BD9-81ED-4DB2-BD59-A6C34878D82A}">
                    <a16:rowId xmlns:a16="http://schemas.microsoft.com/office/drawing/2014/main" val="283590460"/>
                  </a:ext>
                </a:extLst>
              </a:tr>
              <a:tr h="391885">
                <a:tc>
                  <a:txBody>
                    <a:bodyPr/>
                    <a:lstStyle/>
                    <a:p>
                      <a:pPr algn="r" fontAlgn="b"/>
                      <a:r>
                        <a:rPr lang="ar-EG" sz="1300" u="none" strike="noStrike"/>
                        <a:t>9</a:t>
                      </a:r>
                    </a:p>
                  </a:txBody>
                  <a:tcPr marL="7923" marR="7923" marT="7923" marB="0" anchor="b"/>
                </a:tc>
                <a:tc>
                  <a:txBody>
                    <a:bodyPr/>
                    <a:lstStyle/>
                    <a:p>
                      <a:pPr algn="r" fontAlgn="b"/>
                      <a:r>
                        <a:rPr lang="ar-EG" sz="1300" u="none" strike="noStrike"/>
                        <a:t>2150</a:t>
                      </a:r>
                    </a:p>
                  </a:txBody>
                  <a:tcPr marL="7923" marR="7923" marT="7923" marB="0" anchor="b"/>
                </a:tc>
                <a:tc>
                  <a:txBody>
                    <a:bodyPr/>
                    <a:lstStyle/>
                    <a:p>
                      <a:pPr algn="r" fontAlgn="b"/>
                      <a:r>
                        <a:rPr lang="ar-EG" sz="1300" u="none" strike="noStrike"/>
                        <a:t>3100</a:t>
                      </a:r>
                    </a:p>
                  </a:txBody>
                  <a:tcPr marL="7923" marR="7923" marT="7923" marB="0" anchor="b"/>
                </a:tc>
                <a:tc>
                  <a:txBody>
                    <a:bodyPr/>
                    <a:lstStyle/>
                    <a:p>
                      <a:pPr algn="r" fontAlgn="b"/>
                      <a:r>
                        <a:rPr lang="ar-EG" sz="1300" u="none" strike="noStrike"/>
                        <a:t>يبحر ساكن الجزيرة مع الطالب عبر المياه ثم يعود إلى جزيرته - وبالتالي يستعيد جميع موارد الجزيرة</a:t>
                      </a:r>
                    </a:p>
                  </a:txBody>
                  <a:tcPr marL="7923" marR="7923" marT="7923" marB="0" anchor="b"/>
                </a:tc>
                <a:extLst>
                  <a:ext uri="{0D108BD9-81ED-4DB2-BD59-A6C34878D82A}">
                    <a16:rowId xmlns:a16="http://schemas.microsoft.com/office/drawing/2014/main" val="2135254708"/>
                  </a:ext>
                </a:extLst>
              </a:tr>
              <a:tr h="342900">
                <a:tc>
                  <a:txBody>
                    <a:bodyPr/>
                    <a:lstStyle/>
                    <a:p>
                      <a:pPr algn="r" fontAlgn="b"/>
                      <a:r>
                        <a:rPr lang="ar-EG" sz="1300" u="none" strike="noStrike"/>
                        <a:t>10</a:t>
                      </a:r>
                    </a:p>
                  </a:txBody>
                  <a:tcPr marL="7923" marR="7923" marT="7923" marB="0" anchor="b"/>
                </a:tc>
                <a:tc>
                  <a:txBody>
                    <a:bodyPr/>
                    <a:lstStyle/>
                    <a:p>
                      <a:pPr algn="r" fontAlgn="b"/>
                      <a:r>
                        <a:rPr lang="ar-EG" sz="1300" u="none" strike="noStrike"/>
                        <a:t>1940</a:t>
                      </a:r>
                    </a:p>
                  </a:txBody>
                  <a:tcPr marL="7923" marR="7923" marT="7923" marB="0" anchor="b"/>
                </a:tc>
                <a:tc>
                  <a:txBody>
                    <a:bodyPr/>
                    <a:lstStyle/>
                    <a:p>
                      <a:pPr algn="r" fontAlgn="b"/>
                      <a:r>
                        <a:rPr lang="ar-EG" sz="1300" u="none" strike="noStrike"/>
                        <a:t>3060</a:t>
                      </a:r>
                    </a:p>
                  </a:txBody>
                  <a:tcPr marL="7923" marR="7923" marT="7923" marB="0" anchor="b"/>
                </a:tc>
                <a:tc>
                  <a:txBody>
                    <a:bodyPr/>
                    <a:lstStyle/>
                    <a:p>
                      <a:pPr algn="r" fontAlgn="b"/>
                      <a:r>
                        <a:rPr lang="ar-EG" sz="1300" u="none" strike="noStrike"/>
                        <a:t>يبحر ساكن الجزيرة مع الطالب عبر المياه ثم يعود إلى جزيرته - وبالتالي يستعيد جميع موارد الجزيرة</a:t>
                      </a:r>
                    </a:p>
                  </a:txBody>
                  <a:tcPr marL="7923" marR="7923" marT="7923" marB="0" anchor="b"/>
                </a:tc>
                <a:extLst>
                  <a:ext uri="{0D108BD9-81ED-4DB2-BD59-A6C34878D82A}">
                    <a16:rowId xmlns:a16="http://schemas.microsoft.com/office/drawing/2014/main" val="1043816851"/>
                  </a:ext>
                </a:extLst>
              </a:tr>
              <a:tr h="342900">
                <a:tc>
                  <a:txBody>
                    <a:bodyPr/>
                    <a:lstStyle/>
                    <a:p>
                      <a:pPr algn="r" fontAlgn="b"/>
                      <a:r>
                        <a:rPr lang="ar-EG" sz="1300" u="none" strike="noStrike"/>
                        <a:t>11</a:t>
                      </a:r>
                    </a:p>
                  </a:txBody>
                  <a:tcPr marL="7923" marR="7923" marT="7923" marB="0" anchor="b"/>
                </a:tc>
                <a:tc>
                  <a:txBody>
                    <a:bodyPr/>
                    <a:lstStyle/>
                    <a:p>
                      <a:pPr algn="r" fontAlgn="b"/>
                      <a:r>
                        <a:rPr lang="ar-EG" sz="1300" u="none" strike="noStrike"/>
                        <a:t>1165</a:t>
                      </a:r>
                    </a:p>
                  </a:txBody>
                  <a:tcPr marL="7923" marR="7923" marT="7923" marB="0" anchor="b"/>
                </a:tc>
                <a:tc>
                  <a:txBody>
                    <a:bodyPr/>
                    <a:lstStyle/>
                    <a:p>
                      <a:pPr algn="r" fontAlgn="b"/>
                      <a:r>
                        <a:rPr lang="ar-EG" sz="1300" u="none" strike="noStrike"/>
                        <a:t>2625</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368679467"/>
                  </a:ext>
                </a:extLst>
              </a:tr>
              <a:tr h="277586">
                <a:tc>
                  <a:txBody>
                    <a:bodyPr/>
                    <a:lstStyle/>
                    <a:p>
                      <a:pPr algn="r" fontAlgn="b"/>
                      <a:r>
                        <a:rPr lang="ar-EG" sz="1300" u="none" strike="noStrike"/>
                        <a:t>12</a:t>
                      </a:r>
                    </a:p>
                  </a:txBody>
                  <a:tcPr marL="7923" marR="7923" marT="7923" marB="0" anchor="b"/>
                </a:tc>
                <a:tc>
                  <a:txBody>
                    <a:bodyPr/>
                    <a:lstStyle/>
                    <a:p>
                      <a:pPr algn="r" fontAlgn="b"/>
                      <a:r>
                        <a:rPr lang="ar-EG" sz="1300" u="none" strike="noStrike"/>
                        <a:t>1330</a:t>
                      </a:r>
                    </a:p>
                  </a:txBody>
                  <a:tcPr marL="7923" marR="7923" marT="7923" marB="0" anchor="b"/>
                </a:tc>
                <a:tc>
                  <a:txBody>
                    <a:bodyPr/>
                    <a:lstStyle/>
                    <a:p>
                      <a:pPr algn="r" fontAlgn="b"/>
                      <a:r>
                        <a:rPr lang="ar-EG" sz="1300" u="none" strike="noStrike"/>
                        <a:t>3025</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3049723980"/>
                  </a:ext>
                </a:extLst>
              </a:tr>
              <a:tr h="277586">
                <a:tc>
                  <a:txBody>
                    <a:bodyPr/>
                    <a:lstStyle/>
                    <a:p>
                      <a:pPr algn="r" fontAlgn="b"/>
                      <a:r>
                        <a:rPr lang="ar-EG" sz="1300" u="none" strike="noStrike"/>
                        <a:t>13</a:t>
                      </a:r>
                    </a:p>
                  </a:txBody>
                  <a:tcPr marL="7923" marR="7923" marT="7923" marB="0" anchor="b"/>
                </a:tc>
                <a:tc>
                  <a:txBody>
                    <a:bodyPr/>
                    <a:lstStyle/>
                    <a:p>
                      <a:pPr algn="r" fontAlgn="b"/>
                      <a:r>
                        <a:rPr lang="ar-EG" sz="1300" u="none" strike="noStrike"/>
                        <a:t>1700</a:t>
                      </a:r>
                    </a:p>
                  </a:txBody>
                  <a:tcPr marL="7923" marR="7923" marT="7923" marB="0" anchor="b"/>
                </a:tc>
                <a:tc>
                  <a:txBody>
                    <a:bodyPr/>
                    <a:lstStyle/>
                    <a:p>
                      <a:pPr algn="r" fontAlgn="b"/>
                      <a:r>
                        <a:rPr lang="ar-EG" sz="1300" u="none" strike="noStrike"/>
                        <a:t>3015</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454922318"/>
                  </a:ext>
                </a:extLst>
              </a:tr>
              <a:tr h="277586">
                <a:tc>
                  <a:txBody>
                    <a:bodyPr/>
                    <a:lstStyle/>
                    <a:p>
                      <a:pPr algn="r" fontAlgn="b"/>
                      <a:r>
                        <a:rPr lang="ar-EG" sz="1300" u="none" strike="noStrike"/>
                        <a:t>14</a:t>
                      </a:r>
                    </a:p>
                  </a:txBody>
                  <a:tcPr marL="7923" marR="7923" marT="7923" marB="0" anchor="b"/>
                </a:tc>
                <a:tc>
                  <a:txBody>
                    <a:bodyPr/>
                    <a:lstStyle/>
                    <a:p>
                      <a:pPr algn="r" fontAlgn="b"/>
                      <a:r>
                        <a:rPr lang="ar-EG" sz="1300" u="none" strike="noStrike"/>
                        <a:t>1565</a:t>
                      </a:r>
                    </a:p>
                  </a:txBody>
                  <a:tcPr marL="7923" marR="7923" marT="7923" marB="0" anchor="b"/>
                </a:tc>
                <a:tc>
                  <a:txBody>
                    <a:bodyPr/>
                    <a:lstStyle/>
                    <a:p>
                      <a:pPr algn="r" fontAlgn="b"/>
                      <a:r>
                        <a:rPr lang="ar-EG" sz="1300" u="none" strike="noStrike"/>
                        <a:t>3625</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384103961"/>
                  </a:ext>
                </a:extLst>
              </a:tr>
              <a:tr h="277586">
                <a:tc>
                  <a:txBody>
                    <a:bodyPr/>
                    <a:lstStyle/>
                    <a:p>
                      <a:pPr algn="r" fontAlgn="b"/>
                      <a:r>
                        <a:rPr lang="ar-EG" sz="1300" u="none" strike="noStrike"/>
                        <a:t>15</a:t>
                      </a:r>
                    </a:p>
                  </a:txBody>
                  <a:tcPr marL="7923" marR="7923" marT="7923" marB="0" anchor="b"/>
                </a:tc>
                <a:tc>
                  <a:txBody>
                    <a:bodyPr/>
                    <a:lstStyle/>
                    <a:p>
                      <a:pPr algn="r" fontAlgn="b"/>
                      <a:r>
                        <a:rPr lang="ar-EG" sz="1300" u="none" strike="noStrike"/>
                        <a:t>1810</a:t>
                      </a:r>
                    </a:p>
                  </a:txBody>
                  <a:tcPr marL="7923" marR="7923" marT="7923" marB="0" anchor="b"/>
                </a:tc>
                <a:tc>
                  <a:txBody>
                    <a:bodyPr/>
                    <a:lstStyle/>
                    <a:p>
                      <a:pPr algn="r" fontAlgn="b"/>
                      <a:r>
                        <a:rPr lang="ar-EG" sz="1300" u="none" strike="noStrike"/>
                        <a:t>3300</a:t>
                      </a:r>
                    </a:p>
                  </a:txBody>
                  <a:tcPr marL="7923" marR="7923" marT="7923" marB="0" anchor="b"/>
                </a:tc>
                <a:tc>
                  <a:txBody>
                    <a:bodyPr/>
                    <a:lstStyle/>
                    <a:p>
                      <a:pPr algn="r" fontAlgn="b"/>
                      <a:r>
                        <a:rPr lang="ar-EG" sz="1300" u="none" strike="noStrike"/>
                        <a:t>يصطحب ساكن الجزيرة الطالبة عبر التيار ويقطع كل الطريق ليوصلها إلى منزلها في سنغافورة!</a:t>
                      </a:r>
                    </a:p>
                  </a:txBody>
                  <a:tcPr marL="7923" marR="7923" marT="7923" marB="0" anchor="b"/>
                </a:tc>
                <a:extLst>
                  <a:ext uri="{0D108BD9-81ED-4DB2-BD59-A6C34878D82A}">
                    <a16:rowId xmlns:a16="http://schemas.microsoft.com/office/drawing/2014/main" val="3525110871"/>
                  </a:ext>
                </a:extLst>
              </a:tr>
              <a:tr h="277586">
                <a:tc>
                  <a:txBody>
                    <a:bodyPr/>
                    <a:lstStyle/>
                    <a:p>
                      <a:pPr algn="r" fontAlgn="b"/>
                      <a:r>
                        <a:rPr lang="ar-EG" sz="1300" u="none" strike="noStrike"/>
                        <a:t>16</a:t>
                      </a:r>
                    </a:p>
                  </a:txBody>
                  <a:tcPr marL="7923" marR="7923" marT="7923" marB="0" anchor="b"/>
                </a:tc>
                <a:tc>
                  <a:txBody>
                    <a:bodyPr/>
                    <a:lstStyle/>
                    <a:p>
                      <a:pPr algn="r" fontAlgn="b"/>
                      <a:r>
                        <a:rPr lang="ar-EG" sz="1300" u="none" strike="noStrike"/>
                        <a:t>2060</a:t>
                      </a:r>
                    </a:p>
                  </a:txBody>
                  <a:tcPr marL="7923" marR="7923" marT="7923" marB="0" anchor="b"/>
                </a:tc>
                <a:tc>
                  <a:txBody>
                    <a:bodyPr/>
                    <a:lstStyle/>
                    <a:p>
                      <a:pPr algn="r" fontAlgn="b"/>
                      <a:r>
                        <a:rPr lang="ar-EG" sz="1300" u="none" strike="noStrike"/>
                        <a:t>2700</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524251080"/>
                  </a:ext>
                </a:extLst>
              </a:tr>
              <a:tr h="277586">
                <a:tc>
                  <a:txBody>
                    <a:bodyPr/>
                    <a:lstStyle/>
                    <a:p>
                      <a:pPr algn="r" fontAlgn="b"/>
                      <a:r>
                        <a:rPr lang="ar-EG" sz="1300" u="none" strike="noStrike"/>
                        <a:t>17</a:t>
                      </a:r>
                    </a:p>
                  </a:txBody>
                  <a:tcPr marL="7923" marR="7923" marT="7923" marB="0" anchor="b"/>
                </a:tc>
                <a:tc>
                  <a:txBody>
                    <a:bodyPr/>
                    <a:lstStyle/>
                    <a:p>
                      <a:pPr algn="r" fontAlgn="b"/>
                      <a:r>
                        <a:rPr lang="ar-EG" sz="1300" u="none" strike="noStrike"/>
                        <a:t>1725</a:t>
                      </a:r>
                    </a:p>
                  </a:txBody>
                  <a:tcPr marL="7923" marR="7923" marT="7923" marB="0" anchor="b"/>
                </a:tc>
                <a:tc>
                  <a:txBody>
                    <a:bodyPr/>
                    <a:lstStyle/>
                    <a:p>
                      <a:pPr algn="r" fontAlgn="b"/>
                      <a:r>
                        <a:rPr lang="ar-EG" sz="1300" u="none" strike="noStrike"/>
                        <a:t>3485</a:t>
                      </a:r>
                    </a:p>
                  </a:txBody>
                  <a:tcPr marL="7923" marR="7923" marT="7923" marB="0" anchor="b"/>
                </a:tc>
                <a:tc>
                  <a:txBody>
                    <a:bodyPr/>
                    <a:lstStyle/>
                    <a:p>
                      <a:pPr algn="r" fontAlgn="b"/>
                      <a:r>
                        <a:rPr lang="ar-EG" sz="1300" u="none" strike="noStrike"/>
                        <a:t>غادر الطالب فقط بالملابس والطوافة</a:t>
                      </a:r>
                    </a:p>
                  </a:txBody>
                  <a:tcPr marL="7923" marR="7923" marT="7923" marB="0" anchor="b"/>
                </a:tc>
                <a:extLst>
                  <a:ext uri="{0D108BD9-81ED-4DB2-BD59-A6C34878D82A}">
                    <a16:rowId xmlns:a16="http://schemas.microsoft.com/office/drawing/2014/main" val="1991926737"/>
                  </a:ext>
                </a:extLst>
              </a:tr>
              <a:tr h="277586">
                <a:tc>
                  <a:txBody>
                    <a:bodyPr/>
                    <a:lstStyle/>
                    <a:p>
                      <a:pPr algn="r" fontAlgn="b"/>
                      <a:r>
                        <a:rPr lang="ar-EG" sz="1300" u="none" strike="noStrike"/>
                        <a:t>18</a:t>
                      </a:r>
                    </a:p>
                  </a:txBody>
                  <a:tcPr marL="7923" marR="7923" marT="7923" marB="0" anchor="b"/>
                </a:tc>
                <a:tc>
                  <a:txBody>
                    <a:bodyPr/>
                    <a:lstStyle/>
                    <a:p>
                      <a:pPr algn="r" fontAlgn="b"/>
                      <a:r>
                        <a:rPr lang="ar-EG" sz="1300" u="none" strike="noStrike"/>
                        <a:t>1835</a:t>
                      </a:r>
                    </a:p>
                  </a:txBody>
                  <a:tcPr marL="7923" marR="7923" marT="7923" marB="0" anchor="b"/>
                </a:tc>
                <a:tc>
                  <a:txBody>
                    <a:bodyPr/>
                    <a:lstStyle/>
                    <a:p>
                      <a:pPr algn="r" fontAlgn="b"/>
                      <a:r>
                        <a:rPr lang="ar-EG" sz="1300" u="none" strike="noStrike"/>
                        <a:t>2875</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465186707"/>
                  </a:ext>
                </a:extLst>
              </a:tr>
              <a:tr h="277586">
                <a:tc>
                  <a:txBody>
                    <a:bodyPr/>
                    <a:lstStyle/>
                    <a:p>
                      <a:pPr algn="r" fontAlgn="b"/>
                      <a:r>
                        <a:rPr lang="ar-EG" sz="1300" u="none" strike="noStrike"/>
                        <a:t>19</a:t>
                      </a:r>
                    </a:p>
                  </a:txBody>
                  <a:tcPr marL="7923" marR="7923" marT="7923" marB="0" anchor="b"/>
                </a:tc>
                <a:tc>
                  <a:txBody>
                    <a:bodyPr/>
                    <a:lstStyle/>
                    <a:p>
                      <a:pPr algn="r" fontAlgn="b"/>
                      <a:r>
                        <a:rPr lang="ar-EG" sz="1300" u="none" strike="noStrike"/>
                        <a:t>1535</a:t>
                      </a:r>
                    </a:p>
                  </a:txBody>
                  <a:tcPr marL="7923" marR="7923" marT="7923" marB="0" anchor="b"/>
                </a:tc>
                <a:tc>
                  <a:txBody>
                    <a:bodyPr/>
                    <a:lstStyle/>
                    <a:p>
                      <a:pPr algn="r" fontAlgn="b"/>
                      <a:r>
                        <a:rPr lang="ar-EG" sz="1300" u="none" strike="noStrike"/>
                        <a:t>3300</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610546088"/>
                  </a:ext>
                </a:extLst>
              </a:tr>
              <a:tr h="277586">
                <a:tc>
                  <a:txBody>
                    <a:bodyPr/>
                    <a:lstStyle/>
                    <a:p>
                      <a:pPr algn="r" fontAlgn="b"/>
                      <a:r>
                        <a:rPr lang="ar-EG" sz="1300" u="none" strike="noStrike"/>
                        <a:t>20</a:t>
                      </a:r>
                    </a:p>
                  </a:txBody>
                  <a:tcPr marL="7923" marR="7923" marT="7923" marB="0" anchor="b"/>
                </a:tc>
                <a:tc>
                  <a:txBody>
                    <a:bodyPr/>
                    <a:lstStyle/>
                    <a:p>
                      <a:pPr algn="r" fontAlgn="b"/>
                      <a:r>
                        <a:rPr lang="ar-EG" sz="1300" u="none" strike="noStrike"/>
                        <a:t>1785</a:t>
                      </a:r>
                    </a:p>
                  </a:txBody>
                  <a:tcPr marL="7923" marR="7923" marT="7923" marB="0" anchor="b"/>
                </a:tc>
                <a:tc>
                  <a:txBody>
                    <a:bodyPr/>
                    <a:lstStyle/>
                    <a:p>
                      <a:pPr algn="r" fontAlgn="b"/>
                      <a:r>
                        <a:rPr lang="ar-EG" sz="1300" u="none" strike="noStrike"/>
                        <a:t>2875</a:t>
                      </a:r>
                    </a:p>
                  </a:txBody>
                  <a:tcPr marL="7923" marR="7923" marT="7923" marB="0" anchor="b"/>
                </a:tc>
                <a:tc>
                  <a:txBody>
                    <a:bodyPr/>
                    <a:lstStyle/>
                    <a:p>
                      <a:pPr algn="r" rtl="1" fontAlgn="b"/>
                      <a:endParaRPr lang="en-US" sz="1300" b="0" i="0" u="none" strike="noStrike" dirty="0">
                        <a:solidFill>
                          <a:srgbClr val="000000"/>
                        </a:solidFill>
                        <a:effectLst/>
                        <a:latin typeface="Arial" panose="020B0604020202020204" pitchFamily="34" charset="0"/>
                      </a:endParaRPr>
                    </a:p>
                  </a:txBody>
                  <a:tcPr marL="7923" marR="7923" marT="7923" marB="0" anchor="b"/>
                </a:tc>
                <a:extLst>
                  <a:ext uri="{0D108BD9-81ED-4DB2-BD59-A6C34878D82A}">
                    <a16:rowId xmlns:a16="http://schemas.microsoft.com/office/drawing/2014/main" val="1194902891"/>
                  </a:ext>
                </a:extLst>
              </a:tr>
            </a:tbl>
          </a:graphicData>
        </a:graphic>
      </p:graphicFrame>
      <p:sp>
        <p:nvSpPr>
          <p:cNvPr id="3" name="Title 1"/>
          <p:cNvSpPr txBox="1">
            <a:spLocks/>
          </p:cNvSpPr>
          <p:nvPr/>
        </p:nvSpPr>
        <p:spPr>
          <a:xfrm>
            <a:off x="457200" y="53752"/>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ar-EG" sz="2800" b="1"/>
              <a:t>نتائجك:</a:t>
            </a:r>
            <a:r>
              <a:rPr lang="en-US" sz="2800" b="1"/>
              <a:t> </a:t>
            </a:r>
            <a:r>
              <a:rPr lang="ar-EG" sz="2800" b="1"/>
              <a:t>الناجون</a:t>
            </a:r>
          </a:p>
        </p:txBody>
      </p:sp>
    </p:spTree>
    <p:extLst>
      <p:ext uri="{BB962C8B-B14F-4D97-AF65-F5344CB8AC3E}">
        <p14:creationId xmlns:p14="http://schemas.microsoft.com/office/powerpoint/2010/main" val="4174108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a:bodyPr>
          <a:lstStyle/>
          <a:p>
            <a:pPr algn="r"/>
            <a:r>
              <a:rPr lang="ar-EG" sz="2800" b="1"/>
              <a:t>نتائجك:</a:t>
            </a:r>
            <a:r>
              <a:rPr lang="en-US" sz="2800" b="1"/>
              <a:t> </a:t>
            </a:r>
            <a:r>
              <a:rPr lang="ar-EG" sz="2800" b="1"/>
              <a:t>الناجون</a:t>
            </a:r>
          </a:p>
        </p:txBody>
      </p:sp>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nvGraphicFramePr>
        <p:xfrm>
          <a:off x="53752" y="1340768"/>
          <a:ext cx="9036496"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4515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332656"/>
            <a:ext cx="8229600" cy="1143000"/>
          </a:xfrm>
        </p:spPr>
        <p:txBody>
          <a:bodyPr>
            <a:normAutofit/>
          </a:bodyPr>
          <a:lstStyle/>
          <a:p>
            <a:r>
              <a:rPr lang="ar-EG" sz="3600" b="1"/>
              <a:t>الناجون الحقيقيون </a:t>
            </a:r>
            <a:br>
              <a:rPr lang="ar-EG" b="1"/>
            </a:br>
            <a:r>
              <a:rPr lang="ar-EG" sz="2400" b="1"/>
              <a:t>مجموعة من طلاب ماجستير إدارة الأعمال في </a:t>
            </a:r>
            <a:r>
              <a:rPr lang="en-US" sz="2400" b="1"/>
              <a:t>INSEAD</a:t>
            </a:r>
            <a:r>
              <a:rPr lang="ar-EG" sz="2400" b="1"/>
              <a:t> من دفعة ديسمبر 2016</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900" b="40950"/>
          <a:stretch/>
        </p:blipFill>
        <p:spPr>
          <a:xfrm>
            <a:off x="351692" y="2060848"/>
            <a:ext cx="8440615" cy="2858164"/>
          </a:xfrm>
          <a:prstGeom prst="rect">
            <a:avLst/>
          </a:prstGeom>
        </p:spPr>
      </p:pic>
      <p:sp>
        <p:nvSpPr>
          <p:cNvPr id="4" name="TextBox 3"/>
          <p:cNvSpPr txBox="1"/>
          <p:nvPr/>
        </p:nvSpPr>
        <p:spPr>
          <a:xfrm>
            <a:off x="0" y="5301208"/>
            <a:ext cx="9144000" cy="461665"/>
          </a:xfrm>
          <a:prstGeom prst="rect">
            <a:avLst/>
          </a:prstGeom>
          <a:noFill/>
        </p:spPr>
        <p:txBody>
          <a:bodyPr wrap="square" rtlCol="0">
            <a:spAutoFit/>
          </a:bodyPr>
          <a:lstStyle/>
          <a:p>
            <a:pPr algn="ctr"/>
            <a:r>
              <a:rPr lang="ar-EG" sz="2400" b="1"/>
              <a:t>إن الوضع في مسرحية تقمص الأدوار مبالغ فيه إلى حد كبير...</a:t>
            </a:r>
          </a:p>
        </p:txBody>
      </p:sp>
    </p:spTree>
    <p:extLst>
      <p:ext uri="{BB962C8B-B14F-4D97-AF65-F5344CB8AC3E}">
        <p14:creationId xmlns:p14="http://schemas.microsoft.com/office/powerpoint/2010/main" val="1466105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269776"/>
            <a:ext cx="8229600" cy="1143000"/>
          </a:xfrm>
        </p:spPr>
        <p:txBody>
          <a:bodyPr/>
          <a:lstStyle/>
          <a:p>
            <a:r>
              <a:rPr lang="ar-EG" sz="3600" b="1">
                <a:cs typeface="Times New Roman" panose="02020603050405020304" pitchFamily="18" charset="0"/>
              </a:rPr>
              <a:t>الدروس المستفادة</a:t>
            </a:r>
          </a:p>
        </p:txBody>
      </p:sp>
      <p:sp>
        <p:nvSpPr>
          <p:cNvPr id="3" name="Content Placeholder 2"/>
          <p:cNvSpPr>
            <a:spLocks noGrp="1"/>
          </p:cNvSpPr>
          <p:nvPr>
            <p:ph idx="1"/>
          </p:nvPr>
        </p:nvSpPr>
        <p:spPr>
          <a:xfrm>
            <a:off x="457200" y="2005806"/>
            <a:ext cx="8229600" cy="5239618"/>
          </a:xfrm>
        </p:spPr>
        <p:txBody>
          <a:bodyPr>
            <a:normAutofit/>
          </a:bodyPr>
          <a:lstStyle/>
          <a:p>
            <a:pPr>
              <a:defRPr/>
            </a:pPr>
            <a:r>
              <a:rPr lang="ar-EG" sz="2400">
                <a:latin typeface="+mj-lt"/>
                <a:cs typeface="Times New Roman" pitchFamily="18" charset="0"/>
              </a:rPr>
              <a:t>لعنة المعرفة عند التواصل:</a:t>
            </a:r>
            <a:r>
              <a:rPr lang="en-US" sz="2400">
                <a:latin typeface="+mj-lt"/>
                <a:cs typeface="Times New Roman" pitchFamily="18" charset="0"/>
              </a:rPr>
              <a:t> </a:t>
            </a:r>
            <a:r>
              <a:rPr lang="ar-EG" sz="2400">
                <a:latin typeface="+mj-lt"/>
                <a:cs typeface="Times New Roman" pitchFamily="18" charset="0"/>
              </a:rPr>
              <a:t>تجنب افتراض أن الآخرين يعرفون ما تعرفه</a:t>
            </a:r>
            <a:r>
              <a:rPr lang="en-US" sz="2400">
                <a:latin typeface="+mj-lt"/>
                <a:cs typeface="Times New Roman" pitchFamily="18" charset="0"/>
              </a:rPr>
              <a:t> </a:t>
            </a:r>
          </a:p>
          <a:p>
            <a:pPr>
              <a:defRPr/>
            </a:pPr>
            <a:endParaRPr lang="en-US" sz="2400" dirty="0">
              <a:latin typeface="+mj-lt"/>
              <a:cs typeface="Times New Roman" pitchFamily="18" charset="0"/>
            </a:endParaRPr>
          </a:p>
          <a:p>
            <a:pPr>
              <a:defRPr/>
            </a:pPr>
            <a:r>
              <a:rPr lang="ar-EG" sz="2400">
                <a:latin typeface="+mj-lt"/>
                <a:cs typeface="Times New Roman" pitchFamily="18" charset="0"/>
              </a:rPr>
              <a:t>استخدم قنوات الاتصال الغنية قدر الإمكان لتجنب سوء التواصل</a:t>
            </a:r>
          </a:p>
          <a:p>
            <a:pPr>
              <a:defRPr/>
            </a:pPr>
            <a:endParaRPr lang="en-US" sz="2400" dirty="0">
              <a:cs typeface="Times New Roman" pitchFamily="18" charset="0"/>
            </a:endParaRPr>
          </a:p>
          <a:p>
            <a:pPr>
              <a:defRPr/>
            </a:pPr>
            <a:endParaRPr lang="en-US"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a:p>
            <a:pPr>
              <a:buFont typeface="Arial" panose="020B0604020202020204" pitchFamily="34" charset="0"/>
              <a:buNone/>
              <a:defRP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9404416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5776" y="1340768"/>
            <a:ext cx="6192688" cy="4985980"/>
          </a:xfrm>
          <a:prstGeom prst="rect">
            <a:avLst/>
          </a:prstGeom>
          <a:noFill/>
        </p:spPr>
        <p:txBody>
          <a:bodyPr wrap="square" rtlCol="0">
            <a:spAutoFit/>
          </a:bodyPr>
          <a:lstStyle/>
          <a:p>
            <a:pPr marL="457200" indent="-457200">
              <a:buFont typeface="Arial" panose="020B0604020202020204" pitchFamily="34" charset="0"/>
              <a:buChar char="•"/>
            </a:pPr>
            <a:r>
              <a:rPr lang="ar-EG" sz="2400"/>
              <a:t>انضم إلى طالب آخر.</a:t>
            </a:r>
            <a:r>
              <a:rPr lang="en-US" sz="2400"/>
              <a:t> </a:t>
            </a:r>
            <a:r>
              <a:rPr lang="ar-EG" sz="2400"/>
              <a:t>لا يُسمح لكما بالتحدث مع بعضكما البعض.</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ar-EG" sz="2400"/>
              <a:t>سيختار الناقر أغنية مشهورة تعرفانها معًا وينقرها على الطاولة</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ar-EG" sz="2400"/>
              <a:t>يكتب المستمع اسم الأغنية</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ar-EG" sz="2400"/>
              <a:t>يقدِّر الناقر احتمالية تخمين المستمع للأغنية بشكل صحيح</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44824"/>
            <a:ext cx="2109234" cy="2843911"/>
          </a:xfrm>
          <a:prstGeom prst="rect">
            <a:avLst/>
          </a:prstGeom>
        </p:spPr>
      </p:pic>
      <p:sp>
        <p:nvSpPr>
          <p:cNvPr id="7" name="Title 1"/>
          <p:cNvSpPr>
            <a:spLocks noGrp="1"/>
          </p:cNvSpPr>
          <p:nvPr>
            <p:ph type="title"/>
          </p:nvPr>
        </p:nvSpPr>
        <p:spPr>
          <a:xfrm>
            <a:off x="457200" y="53752"/>
            <a:ext cx="8229600" cy="1143000"/>
          </a:xfrm>
        </p:spPr>
        <p:txBody>
          <a:bodyPr>
            <a:normAutofit/>
          </a:bodyPr>
          <a:lstStyle/>
          <a:p>
            <a:r>
              <a:rPr lang="ar-EG" sz="3600" b="1"/>
              <a:t>تمرين النقر</a:t>
            </a:r>
          </a:p>
        </p:txBody>
      </p:sp>
    </p:spTree>
    <p:extLst>
      <p:ext uri="{BB962C8B-B14F-4D97-AF65-F5344CB8AC3E}">
        <p14:creationId xmlns:p14="http://schemas.microsoft.com/office/powerpoint/2010/main" val="38005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5776" y="1340768"/>
            <a:ext cx="6192688" cy="4616648"/>
          </a:xfrm>
          <a:prstGeom prst="rect">
            <a:avLst/>
          </a:prstGeom>
          <a:noFill/>
        </p:spPr>
        <p:txBody>
          <a:bodyPr wrap="square" rtlCol="0">
            <a:spAutoFit/>
          </a:bodyPr>
          <a:lstStyle/>
          <a:p>
            <a:pPr marL="457200" indent="-457200">
              <a:buFont typeface="Arial" panose="020B0604020202020204" pitchFamily="34" charset="0"/>
              <a:buChar char="•"/>
            </a:pPr>
            <a:r>
              <a:rPr lang="ar-EG" sz="2400"/>
              <a:t>انضم إلى طالب آخر.</a:t>
            </a:r>
            <a:r>
              <a:rPr lang="en-US" sz="2400"/>
              <a:t> </a:t>
            </a:r>
            <a:r>
              <a:rPr lang="ar-EG" sz="2400"/>
              <a:t>لا يُسمح لكما بالتحدث مع بعضكما البعض.</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ar-EG" sz="2400"/>
              <a:t>سيختار الناقر أغنية مشهورة تعرفانها معًا وينقرها على الطاولة</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ar-EG" sz="2400"/>
              <a:t>يكتب المستمع اسم الأغنية</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ar-EG" sz="2400"/>
              <a:t>يقدِّر الناقر احتمالية تخمين المستمع للأغنية بشكل صحيح</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44824"/>
            <a:ext cx="2109234" cy="2843911"/>
          </a:xfrm>
          <a:prstGeom prst="rect">
            <a:avLst/>
          </a:prstGeom>
        </p:spPr>
      </p:pic>
      <p:sp>
        <p:nvSpPr>
          <p:cNvPr id="7" name="Title 1"/>
          <p:cNvSpPr>
            <a:spLocks noGrp="1"/>
          </p:cNvSpPr>
          <p:nvPr>
            <p:ph type="title"/>
          </p:nvPr>
        </p:nvSpPr>
        <p:spPr>
          <a:xfrm>
            <a:off x="457200" y="53752"/>
            <a:ext cx="8229600" cy="1143000"/>
          </a:xfrm>
        </p:spPr>
        <p:txBody>
          <a:bodyPr>
            <a:normAutofit/>
          </a:bodyPr>
          <a:lstStyle/>
          <a:p>
            <a:r>
              <a:rPr lang="ar-EG" sz="3600" b="1"/>
              <a:t>تمرين النقر</a:t>
            </a:r>
          </a:p>
        </p:txBody>
      </p:sp>
      <p:sp>
        <p:nvSpPr>
          <p:cNvPr id="8" name="Content Placeholder 2"/>
          <p:cNvSpPr>
            <a:spLocks noGrp="1"/>
          </p:cNvSpPr>
          <p:nvPr>
            <p:ph idx="1"/>
          </p:nvPr>
        </p:nvSpPr>
        <p:spPr>
          <a:xfrm>
            <a:off x="457200" y="4941168"/>
            <a:ext cx="8229600" cy="4525963"/>
          </a:xfrm>
        </p:spPr>
        <p:txBody>
          <a:bodyPr/>
          <a:lstStyle/>
          <a:p>
            <a:endParaRPr lang="en-US" b="1" u="sng" dirty="0">
              <a:solidFill>
                <a:srgbClr val="FF0000"/>
              </a:solidFill>
            </a:endParaRPr>
          </a:p>
          <a:p>
            <a:pPr marL="0" indent="0" algn="ctr">
              <a:buNone/>
            </a:pPr>
            <a:r>
              <a:rPr lang="ar-EG" sz="2400"/>
              <a:t>يعتقد 50% من الناقرين أن المستمعين سوف يتعرفون على الأغنية</a:t>
            </a:r>
          </a:p>
          <a:p>
            <a:pPr marL="0" indent="0" algn="ctr">
              <a:buNone/>
            </a:pPr>
            <a:r>
              <a:rPr lang="ar-EG" sz="2400"/>
              <a:t>...لكن 2.5% فقط من المستمعين يفعلون ذلك (نيوتن وآخرون، 1990)</a:t>
            </a:r>
          </a:p>
        </p:txBody>
      </p:sp>
    </p:spTree>
    <p:extLst>
      <p:ext uri="{BB962C8B-B14F-4D97-AF65-F5344CB8AC3E}">
        <p14:creationId xmlns:p14="http://schemas.microsoft.com/office/powerpoint/2010/main" val="105031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لعنة المعرفة</a:t>
            </a:r>
          </a:p>
        </p:txBody>
      </p:sp>
      <p:sp>
        <p:nvSpPr>
          <p:cNvPr id="3" name="Content Placeholder 2"/>
          <p:cNvSpPr>
            <a:spLocks noGrp="1"/>
          </p:cNvSpPr>
          <p:nvPr>
            <p:ph idx="1"/>
          </p:nvPr>
        </p:nvSpPr>
        <p:spPr>
          <a:xfrm>
            <a:off x="457200" y="1772816"/>
            <a:ext cx="8229600" cy="4525963"/>
          </a:xfrm>
        </p:spPr>
        <p:txBody>
          <a:bodyPr/>
          <a:lstStyle/>
          <a:p>
            <a:r>
              <a:rPr lang="ar-EG" sz="2400"/>
              <a:t>نحن نفشل في أن نأخذ في الاعتبار بشكل كامل حقيقة أن الآخرين لا يعرفون ما نعرفه </a:t>
            </a:r>
            <a:r>
              <a:rPr lang="ar-EG" sz="2400">
                <a:cs typeface="Times New Roman" pitchFamily="18" charset="0"/>
              </a:rPr>
              <a:t>(كاميرر وآخرون، 1989)</a:t>
            </a:r>
          </a:p>
          <a:p>
            <a:endParaRPr lang="en-US" sz="2400" dirty="0">
              <a:cs typeface="Times New Roman" pitchFamily="18" charset="0"/>
            </a:endParaRPr>
          </a:p>
          <a:p>
            <a:r>
              <a:rPr lang="ar-EG" sz="2400">
                <a:cs typeface="Times New Roman" pitchFamily="18" charset="0"/>
              </a:rPr>
              <a:t>مصدر مهم لسوء التفاهم بين البشر</a:t>
            </a:r>
          </a:p>
          <a:p>
            <a:endParaRPr lang="en-US" sz="2400" dirty="0">
              <a:cs typeface="Times New Roman" pitchFamily="18" charset="0"/>
            </a:endParaRPr>
          </a:p>
          <a:p>
            <a:r>
              <a:rPr lang="ar-EG" sz="2400">
                <a:cs typeface="Times New Roman" pitchFamily="18" charset="0"/>
              </a:rPr>
              <a:t>أمثلة؟</a:t>
            </a:r>
          </a:p>
        </p:txBody>
      </p:sp>
    </p:spTree>
    <p:extLst>
      <p:ext uri="{BB962C8B-B14F-4D97-AF65-F5344CB8AC3E}">
        <p14:creationId xmlns:p14="http://schemas.microsoft.com/office/powerpoint/2010/main" val="75818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sz="3600" b="1"/>
              <a:t>لعنة المعرفة</a:t>
            </a:r>
          </a:p>
        </p:txBody>
      </p:sp>
      <p:sp>
        <p:nvSpPr>
          <p:cNvPr id="3" name="Content Placeholder 2"/>
          <p:cNvSpPr>
            <a:spLocks noGrp="1"/>
          </p:cNvSpPr>
          <p:nvPr>
            <p:ph idx="1"/>
          </p:nvPr>
        </p:nvSpPr>
        <p:spPr>
          <a:xfrm>
            <a:off x="457200" y="1772816"/>
            <a:ext cx="8229600" cy="4525963"/>
          </a:xfrm>
        </p:spPr>
        <p:txBody>
          <a:bodyPr/>
          <a:lstStyle/>
          <a:p>
            <a:r>
              <a:rPr lang="ar-EG" sz="2400"/>
              <a:t>نحن نفشل في أن نأخذ في الاعتبار بشكل كامل حقيقة أن الآخرين لا يعرفون ما نعرفه </a:t>
            </a:r>
            <a:r>
              <a:rPr lang="ar-EG" sz="2400">
                <a:cs typeface="Times New Roman" pitchFamily="18" charset="0"/>
              </a:rPr>
              <a:t>(كاميرر وآخرون، 1989)</a:t>
            </a:r>
          </a:p>
          <a:p>
            <a:endParaRPr lang="en-US" sz="2400" dirty="0">
              <a:cs typeface="Times New Roman" pitchFamily="18" charset="0"/>
            </a:endParaRPr>
          </a:p>
          <a:p>
            <a:r>
              <a:rPr lang="ar-EG" sz="2400">
                <a:cs typeface="Times New Roman" pitchFamily="18" charset="0"/>
              </a:rPr>
              <a:t>مصدر مهم لسوء التفاهم بين البشر</a:t>
            </a:r>
          </a:p>
          <a:p>
            <a:endParaRPr lang="en-US" sz="2400" dirty="0">
              <a:cs typeface="Times New Roman" pitchFamily="18" charset="0"/>
            </a:endParaRPr>
          </a:p>
          <a:p>
            <a:r>
              <a:rPr lang="ar-EG" sz="2400">
                <a:cs typeface="Times New Roman" pitchFamily="18" charset="0"/>
              </a:rPr>
              <a:t>أمثلة؟</a:t>
            </a:r>
          </a:p>
          <a:p>
            <a:pPr lvl="1"/>
            <a:r>
              <a:rPr lang="ar-EG" sz="2400">
                <a:cs typeface="Times New Roman" pitchFamily="18" charset="0"/>
              </a:rPr>
              <a:t>الاتجاهات إلى شخص غير مألوف بالمنطقة غالبًا ما تكون غير كاملة ومربكة</a:t>
            </a:r>
          </a:p>
          <a:p>
            <a:pPr lvl="1"/>
            <a:r>
              <a:rPr lang="ar-EG" sz="2400">
                <a:cs typeface="Times New Roman" pitchFamily="18" charset="0"/>
              </a:rPr>
              <a:t>يواجه المعلمون صعوبة في وضع أنفسهم مكان الطالب وبالتالي يشرحون الأمور بشكل غير واضح</a:t>
            </a:r>
          </a:p>
          <a:p>
            <a:endParaRPr lang="en-US" sz="2400" dirty="0">
              <a:cs typeface="Times New Roman" pitchFamily="18" charset="0"/>
            </a:endParaRPr>
          </a:p>
          <a:p>
            <a:pPr lvl="1"/>
            <a:endParaRPr lang="en-US" sz="2000" dirty="0">
              <a:cs typeface="Times New Roman" pitchFamily="18" charset="0"/>
            </a:endParaRPr>
          </a:p>
          <a:p>
            <a:endParaRPr lang="en-US" dirty="0">
              <a:solidFill>
                <a:srgbClr val="FF0000"/>
              </a:solidFill>
            </a:endParaRPr>
          </a:p>
        </p:txBody>
      </p:sp>
    </p:spTree>
    <p:extLst>
      <p:ext uri="{BB962C8B-B14F-4D97-AF65-F5344CB8AC3E}">
        <p14:creationId xmlns:p14="http://schemas.microsoft.com/office/powerpoint/2010/main" val="204708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ar-EG" b="1"/>
              <a:t>قنوات الاتصال</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882" y="1196752"/>
            <a:ext cx="5245398" cy="5245398"/>
          </a:xfrm>
          <a:prstGeom prst="rect">
            <a:avLst/>
          </a:prstGeom>
        </p:spPr>
      </p:pic>
    </p:spTree>
    <p:extLst>
      <p:ext uri="{BB962C8B-B14F-4D97-AF65-F5344CB8AC3E}">
        <p14:creationId xmlns:p14="http://schemas.microsoft.com/office/powerpoint/2010/main" val="152630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t> </a:t>
            </a:r>
            <a:r>
              <a:rPr lang="ar-EG" sz="3600" b="1"/>
              <a:t>ثلاثة أشكال للتواصل الإنساني</a:t>
            </a:r>
          </a:p>
        </p:txBody>
      </p:sp>
      <p:sp>
        <p:nvSpPr>
          <p:cNvPr id="3" name="Content Placeholder 2"/>
          <p:cNvSpPr>
            <a:spLocks noGrp="1"/>
          </p:cNvSpPr>
          <p:nvPr>
            <p:ph idx="1"/>
          </p:nvPr>
        </p:nvSpPr>
        <p:spPr>
          <a:xfrm>
            <a:off x="457200" y="1844824"/>
            <a:ext cx="8229600" cy="4525963"/>
          </a:xfrm>
        </p:spPr>
        <p:txBody>
          <a:bodyPr>
            <a:normAutofit/>
          </a:bodyPr>
          <a:lstStyle/>
          <a:p>
            <a:r>
              <a:rPr lang="ar-EG" sz="2400"/>
              <a:t>لفظي:</a:t>
            </a:r>
            <a:r>
              <a:rPr lang="en-US" sz="2400"/>
              <a:t> </a:t>
            </a:r>
            <a:r>
              <a:rPr lang="ar-EG" sz="2400"/>
              <a:t>الكلمات/اللغة</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1187"/>
          <a:stretch/>
        </p:blipFill>
        <p:spPr>
          <a:xfrm>
            <a:off x="179512" y="3284984"/>
            <a:ext cx="4463480" cy="3248025"/>
          </a:xfrm>
          <a:prstGeom prst="rect">
            <a:avLst/>
          </a:prstGeom>
        </p:spPr>
      </p:pic>
    </p:spTree>
    <p:extLst>
      <p:ext uri="{BB962C8B-B14F-4D97-AF65-F5344CB8AC3E}">
        <p14:creationId xmlns:p14="http://schemas.microsoft.com/office/powerpoint/2010/main" val="1255509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4819</Words>
  <Application>Microsoft Office PowerPoint</Application>
  <PresentationFormat>On-screen Show (4:3)</PresentationFormat>
  <Paragraphs>548</Paragraphs>
  <Slides>35</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Cambria</vt:lpstr>
      <vt:lpstr>Georgia</vt:lpstr>
      <vt:lpstr>Roboto</vt:lpstr>
      <vt:lpstr>Roboto Slab</vt:lpstr>
      <vt:lpstr>Times New Roman</vt:lpstr>
      <vt:lpstr>Office Theme</vt:lpstr>
      <vt:lpstr>Conception personnalisée</vt:lpstr>
      <vt:lpstr>الناجون</vt:lpstr>
      <vt:lpstr>PowerPoint Presentation</vt:lpstr>
      <vt:lpstr>الناجون</vt:lpstr>
      <vt:lpstr>تمرين النقر</vt:lpstr>
      <vt:lpstr>تمرين النقر</vt:lpstr>
      <vt:lpstr>لعنة المعرفة</vt:lpstr>
      <vt:lpstr>لعنة المعرفة</vt:lpstr>
      <vt:lpstr>قنوات الاتصال</vt:lpstr>
      <vt:lpstr> ثلاثة أشكال للتواصل الإنساني</vt:lpstr>
      <vt:lpstr> ثلاثة أشكال للتواصل الإنساني</vt:lpstr>
      <vt:lpstr> ثلاثة أشكال للتواصل الإنساني</vt:lpstr>
      <vt:lpstr>كيف يتواصل البشر؟ (مهرابيان، 1971) </vt:lpstr>
      <vt:lpstr>PowerPoint Presentation</vt:lpstr>
      <vt:lpstr>مشاكل في التواصل عبر البريد الإلكتروني</vt:lpstr>
      <vt:lpstr>ما قناة الاتصال  التي يجب عليك استخدامها للتفاوض؟</vt:lpstr>
      <vt:lpstr>اختيار قناة اتصال  (سواب، ميدفيك وديرمير، 2006) </vt:lpstr>
      <vt:lpstr>متى لا يجب عليك  التفاوض وجهًا لوجه؟</vt:lpstr>
      <vt:lpstr>متى لا يجب عليك  التفاوض وجهًا لوجه؟</vt:lpstr>
      <vt:lpstr>PowerPoint Presentation</vt:lpstr>
      <vt:lpstr>ماذا عرفت عن نظيرك؟</vt:lpstr>
      <vt:lpstr>طرفان مشاركان في المفاوضات</vt:lpstr>
      <vt:lpstr>نظام السداد: موارد ساكن الجزيرة </vt:lpstr>
      <vt:lpstr>نظام السداد: ممتلكات الطلاب </vt:lpstr>
      <vt:lpstr>PowerPoint Presentation</vt:lpstr>
      <vt:lpstr>PowerPoint Presentation</vt:lpstr>
      <vt:lpstr>بعض رسوماتك على الرمال</vt:lpstr>
      <vt:lpstr>بعض رسوماتك على الرمال</vt:lpstr>
      <vt:lpstr>PowerPoint Presentation</vt:lpstr>
      <vt:lpstr>عدم توازن القوة بين الأطراف </vt:lpstr>
      <vt:lpstr>PowerPoint Presentation</vt:lpstr>
      <vt:lpstr>PowerPoint Presentation</vt:lpstr>
      <vt:lpstr>PowerPoint Presentation</vt:lpstr>
      <vt:lpstr>نتائجك: الناجون</vt:lpstr>
      <vt:lpstr>الناجون الحقيقيون  مجموعة من طلاب ماجستير إدارة الأعمال في INSEAD من دفعة ديسمبر 2016</vt:lpstr>
      <vt:lpstr>الدروس المستفادة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Joint Bid Debrief</dc:title>
  <dc:creator>faidah.rahmad@insead.edu</dc:creator>
  <cp:lastModifiedBy>SHIKHOVA Larisa</cp:lastModifiedBy>
  <cp:revision>344</cp:revision>
  <dcterms:created xsi:type="dcterms:W3CDTF">2016-05-20T07:19:31Z</dcterms:created>
  <dcterms:modified xsi:type="dcterms:W3CDTF">2024-11-22T17:47:38Z</dcterms:modified>
</cp:coreProperties>
</file>