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2"/>
  </p:notesMasterIdLst>
  <p:sldIdLst>
    <p:sldId id="386" r:id="rId3"/>
    <p:sldId id="2368" r:id="rId4"/>
    <p:sldId id="596" r:id="rId5"/>
    <p:sldId id="2373" r:id="rId6"/>
    <p:sldId id="2369" r:id="rId7"/>
    <p:sldId id="2374" r:id="rId8"/>
    <p:sldId id="2246" r:id="rId9"/>
    <p:sldId id="2247" r:id="rId10"/>
    <p:sldId id="2248" r:id="rId11"/>
    <p:sldId id="2214" r:id="rId12"/>
    <p:sldId id="2375" r:id="rId13"/>
    <p:sldId id="2212" r:id="rId14"/>
    <p:sldId id="2249" r:id="rId15"/>
    <p:sldId id="2250" r:id="rId16"/>
    <p:sldId id="2323" r:id="rId17"/>
    <p:sldId id="2326" r:id="rId18"/>
    <p:sldId id="2327" r:id="rId19"/>
    <p:sldId id="2328" r:id="rId20"/>
    <p:sldId id="2339" r:id="rId21"/>
    <p:sldId id="2355" r:id="rId22"/>
    <p:sldId id="2354" r:id="rId23"/>
    <p:sldId id="2357" r:id="rId24"/>
    <p:sldId id="2344" r:id="rId25"/>
    <p:sldId id="2245" r:id="rId26"/>
    <p:sldId id="2241" r:id="rId27"/>
    <p:sldId id="2243" r:id="rId28"/>
    <p:sldId id="2242" r:id="rId29"/>
    <p:sldId id="2231" r:id="rId30"/>
    <p:sldId id="2244" r:id="rId31"/>
  </p:sldIdLst>
  <p:sldSz cx="9144000" cy="6858000" type="screen4x3"/>
  <p:notesSz cx="6858000" cy="9144000"/>
  <p:custDataLst>
    <p:tags r:id="rId33"/>
  </p:custDataLst>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Uhlmann" initials="EU" lastIdx="1" clrIdx="0">
    <p:extLst>
      <p:ext uri="{19B8F6BF-5375-455C-9EA6-DF929625EA0E}">
        <p15:presenceInfo xmlns:p15="http://schemas.microsoft.com/office/powerpoint/2012/main" userId="0e81ed3fa7207827" providerId="Windows Live"/>
      </p:ext>
    </p:extLst>
  </p:cmAuthor>
  <p:cmAuthor id="2" name="Eric Uhlmann" initials="EU [2]" lastIdx="1" clrIdx="1">
    <p:extLst>
      <p:ext uri="{19B8F6BF-5375-455C-9EA6-DF929625EA0E}">
        <p15:presenceInfo xmlns:p15="http://schemas.microsoft.com/office/powerpoint/2012/main" userId="Eric Uhl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66E0A-4EF8-4044-936C-21F8E8B29A69}" v="1" dt="2024-06-10T08:06:21.4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1" autoAdjust="0"/>
    <p:restoredTop sz="95033" autoAdjust="0"/>
  </p:normalViewPr>
  <p:slideViewPr>
    <p:cSldViewPr>
      <p:cViewPr varScale="1">
        <p:scale>
          <a:sx n="79" d="100"/>
          <a:sy n="79" d="100"/>
        </p:scale>
        <p:origin x="16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4CC66E0A-4EF8-4044-936C-21F8E8B29A69}"/>
    <pc:docChg chg="addSld delSld modSld sldOrd">
      <pc:chgData name="LESCALLIER TRAQUET Emilie" userId="ab01feba-5c92-4a33-8ccf-08c553084b8f" providerId="ADAL" clId="{4CC66E0A-4EF8-4044-936C-21F8E8B29A69}" dt="2024-06-10T08:07:39.946" v="71" actId="20577"/>
      <pc:docMkLst>
        <pc:docMk/>
      </pc:docMkLst>
      <pc:sldChg chg="modSp add mod">
        <pc:chgData name="LESCALLIER TRAQUET Emilie" userId="ab01feba-5c92-4a33-8ccf-08c553084b8f" providerId="ADAL" clId="{4CC66E0A-4EF8-4044-936C-21F8E8B29A69}" dt="2024-06-10T08:07:39.946" v="71" actId="20577"/>
        <pc:sldMkLst>
          <pc:docMk/>
          <pc:sldMk cId="1409809371" sldId="386"/>
        </pc:sldMkLst>
        <pc:spChg chg="mod">
          <ac:chgData name="LESCALLIER TRAQUET Emilie" userId="ab01feba-5c92-4a33-8ccf-08c553084b8f" providerId="ADAL" clId="{4CC66E0A-4EF8-4044-936C-21F8E8B29A69}" dt="2024-06-10T08:06:31.593" v="19" actId="20577"/>
          <ac:spMkLst>
            <pc:docMk/>
            <pc:sldMk cId="1409809371" sldId="386"/>
            <ac:spMk id="5" creationId="{95B59985-71BB-39B0-A25D-A79F4455D554}"/>
          </ac:spMkLst>
        </pc:spChg>
        <pc:spChg chg="mod">
          <ac:chgData name="LESCALLIER TRAQUET Emilie" userId="ab01feba-5c92-4a33-8ccf-08c553084b8f" providerId="ADAL" clId="{4CC66E0A-4EF8-4044-936C-21F8E8B29A69}" dt="2024-06-10T08:07:39.946" v="71" actId="20577"/>
          <ac:spMkLst>
            <pc:docMk/>
            <pc:sldMk cId="1409809371" sldId="386"/>
            <ac:spMk id="7" creationId="{A8F4ADC1-E06A-AFED-D132-7A0D134CB25A}"/>
          </ac:spMkLst>
        </pc:spChg>
      </pc:sldChg>
      <pc:sldChg chg="new del ord">
        <pc:chgData name="LESCALLIER TRAQUET Emilie" userId="ab01feba-5c92-4a33-8ccf-08c553084b8f" providerId="ADAL" clId="{4CC66E0A-4EF8-4044-936C-21F8E8B29A69}" dt="2024-06-10T08:06:23.133" v="4" actId="47"/>
        <pc:sldMkLst>
          <pc:docMk/>
          <pc:sldMk cId="283070057" sldId="23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167AA8-F9B5-46CB-B5A9-3F26AC448C2E}" type="datetimeFigureOut">
              <a:rPr lang="en-US" smtClean="0"/>
              <a:t>11/22/2024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ED7BE2-A96B-4E9D-A1D5-8D1855B13D4E}" type="slidenum">
              <a:rPr lang="en-US" smtClean="0"/>
              <a:t>‹#›</a:t>
            </a:fld>
            <a:endParaRPr lang="en-US"/>
          </a:p>
        </p:txBody>
      </p:sp>
    </p:spTree>
    <p:extLst>
      <p:ext uri="{BB962C8B-B14F-4D97-AF65-F5344CB8AC3E}">
        <p14:creationId xmlns:p14="http://schemas.microsoft.com/office/powerpoint/2010/main" val="412387047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a:latin typeface="Calibri" panose="020F0502020204030204" pitchFamily="34" charset="0"/>
                <a:ea typeface="Calibri" panose="020F0502020204030204" pitchFamily="34" charset="0"/>
                <a:cs typeface="Times New Roman" panose="02020603050405020304" pitchFamily="18" charset="0"/>
              </a:rPr>
              <a:t>الشيء الذي يعرفه أليكس وحده هو أن المؤسسين رفعوا أسهم </a:t>
            </a:r>
            <a:r>
              <a:rPr lang="ar-EG" sz="1200">
                <a:latin typeface="Calibri Body"/>
                <a:ea typeface="Calibri" panose="020F0502020204030204" pitchFamily="34" charset="0"/>
                <a:cs typeface="Times New Roman" panose="02020603050405020304" pitchFamily="18" charset="0"/>
              </a:rPr>
              <a:t>منصور من 0.25% إلى 0.325% لإرسال رسالة مفادها أن اهتمامهم لا يتعلق بالمال بل بالمساهمة القيادية. ولكن هذه الإشارة لم تصل إلى منصور.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ويعلم أليكس أيضًا أن مبادرة "السعي وراء الرؤية"، التي كان منصور يرفضها بشدة، نجحت.</a:t>
            </a:r>
            <a:r>
              <a:rPr lang="en-US" sz="1200">
                <a:latin typeface="Calibri Body"/>
                <a:ea typeface="Calibri" panose="020F0502020204030204" pitchFamily="34" charset="0"/>
                <a:cs typeface="Times New Roman" panose="02020603050405020304" pitchFamily="18" charset="0"/>
              </a:rPr>
              <a:t> </a:t>
            </a:r>
            <a:r>
              <a:rPr lang="ar-EG" sz="1200">
                <a:latin typeface="Calibri Body"/>
                <a:ea typeface="Calibri" panose="020F0502020204030204" pitchFamily="34" charset="0"/>
                <a:cs typeface="Times New Roman" panose="02020603050405020304" pitchFamily="18" charset="0"/>
              </a:rPr>
              <a:t>أدت المبادرة إلى زيادة مشاركة الموظفين بشكل كبير.</a:t>
            </a:r>
            <a:r>
              <a:rPr lang="en-US" sz="12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يعرف أليكس أيضًا سبب مكافأة الخروج الضخمة التي حصل عليها الرئيس التنفيذي السابق.</a:t>
            </a:r>
            <a:r>
              <a:rPr lang="en-US" sz="1200">
                <a:latin typeface="Calibri Body"/>
                <a:ea typeface="Calibri" panose="020F0502020204030204" pitchFamily="34" charset="0"/>
                <a:cs typeface="Times New Roman" panose="02020603050405020304" pitchFamily="18" charset="0"/>
              </a:rPr>
              <a:t> </a:t>
            </a:r>
            <a:r>
              <a:rPr lang="ar-EG" sz="1200">
                <a:latin typeface="Calibri Body"/>
                <a:ea typeface="Calibri" panose="020F0502020204030204" pitchFamily="34" charset="0"/>
                <a:cs typeface="Times New Roman" panose="02020603050405020304" pitchFamily="18" charset="0"/>
              </a:rPr>
              <a:t>كان ذلك من أجل إجباره على إعادة حصة العشرين بالمئة في سبيرال فاندز التي منحها له المؤسسون، بدافع من الحماقة إلى حد ما.</a:t>
            </a:r>
            <a:r>
              <a:rPr lang="en-US" sz="12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أخيرًا، يشعر أليكس بالصدمة، من حقيقة أن منصور قد ينتقل إلى شركة أخرى بالنظر إلى تقييماته ومكافأته بعد تجاوز كل الأهداف المالية.</a:t>
            </a:r>
            <a:r>
              <a:rPr lang="en-US" sz="12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2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10</a:t>
            </a:fld>
            <a:endParaRPr lang="en-US"/>
          </a:p>
        </p:txBody>
      </p:sp>
    </p:spTree>
    <p:extLst>
      <p:ext uri="{BB962C8B-B14F-4D97-AF65-F5344CB8AC3E}">
        <p14:creationId xmlns:p14="http://schemas.microsoft.com/office/powerpoint/2010/main" val="22172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a:t>ما الذي يعرفه </a:t>
            </a:r>
            <a:r>
              <a:rPr lang="ar-EG" sz="1200" b="0"/>
              <a:t>منصور </a:t>
            </a:r>
            <a:r>
              <a:rPr lang="ar-EG" sz="1200"/>
              <a:t>فقط؟</a:t>
            </a:r>
            <a:r>
              <a:rPr lang="en-US" sz="1200" i="0" baseline="0"/>
              <a:t> </a:t>
            </a:r>
            <a:r>
              <a:rPr lang="ar-EG" sz="1200" i="0" baseline="0"/>
              <a:t>[</a:t>
            </a:r>
            <a:r>
              <a:rPr lang="ar-EG" sz="1200" i="1" baseline="0"/>
              <a:t>يجيب المشاركون</a:t>
            </a:r>
            <a:r>
              <a:rPr lang="ar-EG" sz="1200" i="0" baseline="0"/>
              <a:t>].</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11</a:t>
            </a:fld>
            <a:endParaRPr lang="en-US"/>
          </a:p>
        </p:txBody>
      </p:sp>
    </p:spTree>
    <p:extLst>
      <p:ext uri="{BB962C8B-B14F-4D97-AF65-F5344CB8AC3E}">
        <p14:creationId xmlns:p14="http://schemas.microsoft.com/office/powerpoint/2010/main" val="2004395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من جانبه، يشك منصور بشدة أن أليكس يتلاعب بتقييمات الأداء لتقليل حصته من جميع الأموال التي حققها للشركة، والتي ترتبط بالتقييم.</a:t>
            </a:r>
            <a:r>
              <a:rPr lang="en-US" sz="1200" b="0">
                <a:latin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يعرف منصور السبب الذي جعله يغيب عن حفل نهاية العام. كان ذلك بسبب طلب عاجل من عميل لم يكن بوسعه سوى الرد عليه. </a:t>
            </a:r>
            <a:r>
              <a:rPr lang="ar-EG" sz="1200" b="0"/>
              <a:t>من وجهة نظر منصور، </a:t>
            </a:r>
            <a:r>
              <a:rPr lang="ar-EG" sz="1200" b="0">
                <a:latin typeface="Calibri Body"/>
                <a:ea typeface="Calibri" panose="020F0502020204030204" pitchFamily="34" charset="0"/>
                <a:cs typeface="Times New Roman" panose="02020603050405020304" pitchFamily="18" charset="0"/>
              </a:rPr>
              <a:t>فهو يرى أن تعيينه كان لتنمية شركة سبيرال فاندز، وليس لحضور الحفلات.</a:t>
            </a:r>
            <a:r>
              <a:rPr lang="en-US" sz="1200" b="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كما أن هناك أسبابًا عائلية وراء الإجازة، وتحديدًا قضاء المزيد من الوقت مع ابنه لتعويضه عن جميع الغيابات طوال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عانى ابنه من مشاكل صحية خطيرة وخضع لعدة عمليات جراحية على مدار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حرص منصور على عدم انقطاع الاتصال هاتفيًا أثناء تلك الفترة، ولم يختفِ فجأة.</a:t>
            </a:r>
            <a:r>
              <a:rPr lang="en-US" sz="1200" b="0">
                <a:latin typeface="Calibri" panose="020F0502020204030204" pitchFamily="34" charset="0"/>
                <a:cs typeface="Times New Roman" panose="02020603050405020304" pitchFamily="18" charset="0"/>
              </a:rPr>
              <a:t> </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12</a:t>
            </a:fld>
            <a:endParaRPr lang="en-US"/>
          </a:p>
        </p:txBody>
      </p:sp>
    </p:spTree>
    <p:extLst>
      <p:ext uri="{BB962C8B-B14F-4D97-AF65-F5344CB8AC3E}">
        <p14:creationId xmlns:p14="http://schemas.microsoft.com/office/powerpoint/2010/main" val="3236663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من جانبه، يشك منصور بشدة أن أليكس يتلاعب بتقييمات الأداء لتقليل حصته من جميع الأموال التي حققها للشركة، والتي ترتبط بالتقييم.</a:t>
            </a:r>
            <a:r>
              <a:rPr lang="en-US" sz="1200" b="0">
                <a:latin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يعرف منصور السبب الذي جعله يغيب عن حفل نهاية العام. كان ذلك بسبب طلب عاجل من عميل لم يكن بوسعه سوى الرد عليه. </a:t>
            </a:r>
            <a:r>
              <a:rPr lang="ar-EG" sz="1200" b="0"/>
              <a:t>من وجهة نظر منصور، </a:t>
            </a:r>
            <a:r>
              <a:rPr lang="ar-EG" sz="1200" b="0">
                <a:latin typeface="Calibri Body"/>
                <a:ea typeface="Calibri" panose="020F0502020204030204" pitchFamily="34" charset="0"/>
                <a:cs typeface="Times New Roman" panose="02020603050405020304" pitchFamily="18" charset="0"/>
              </a:rPr>
              <a:t>فهو يرى أن تعيينه كان لتنمية شركة سبيرال فاندز، وليس لحضور الحفلات.</a:t>
            </a:r>
            <a:r>
              <a:rPr lang="en-US" sz="1200" b="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كما أن هناك أسبابًا عائلية وراء الإجازة، وتحديدًا قضاء المزيد من الوقت مع ابنه لتعويضه عن جميع الغيابات طوال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عانى ابنه من مشاكل صحية خطيرة وخضع لعدة عمليات جراحية على مدار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حرص منصور على عدم انقطاع الاتصال هاتفيًا أثناء تلك الفترة، ولم يختفِ فجأة.</a:t>
            </a:r>
            <a:r>
              <a:rPr lang="en-US" sz="1200" b="0">
                <a:latin typeface="Calibri" panose="020F0502020204030204" pitchFamily="34" charset="0"/>
                <a:cs typeface="Times New Roman" panose="02020603050405020304" pitchFamily="18" charset="0"/>
              </a:rPr>
              <a:t> </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13</a:t>
            </a:fld>
            <a:endParaRPr lang="en-US"/>
          </a:p>
        </p:txBody>
      </p:sp>
    </p:spTree>
    <p:extLst>
      <p:ext uri="{BB962C8B-B14F-4D97-AF65-F5344CB8AC3E}">
        <p14:creationId xmlns:p14="http://schemas.microsoft.com/office/powerpoint/2010/main" val="90299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من جانبه، يشك منصور بشدة أن أليكس يتلاعب بتقييمات الأداء لتقليل حصته من جميع الأموال التي حققها للشركة، والتي ترتبط بالتقييم.</a:t>
            </a:r>
            <a:r>
              <a:rPr lang="en-US" sz="1200" b="0">
                <a:latin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يعرف منصور السبب الذي جعله يغيب عن حفل نهاية العام. كان ذلك بسبب طلب عاجل من عميل لم يكن بوسعه سوى الرد عليه. </a:t>
            </a:r>
            <a:r>
              <a:rPr lang="ar-EG" sz="1200" b="0"/>
              <a:t>من وجهة نظر منصور، </a:t>
            </a:r>
            <a:r>
              <a:rPr lang="ar-EG" sz="1200" b="0">
                <a:latin typeface="Calibri Body"/>
                <a:ea typeface="Calibri" panose="020F0502020204030204" pitchFamily="34" charset="0"/>
                <a:cs typeface="Times New Roman" panose="02020603050405020304" pitchFamily="18" charset="0"/>
              </a:rPr>
              <a:t>فهو يرى أن تعيينه كان لتنمية شركة سبيرال فاندز، وليس لحضور الحفلات.</a:t>
            </a:r>
            <a:r>
              <a:rPr lang="en-US" sz="1200" b="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latin typeface="Calibri" panose="020F0502020204030204" pitchFamily="34" charset="0"/>
                <a:cs typeface="Times New Roman" panose="02020603050405020304" pitchFamily="18" charset="0"/>
              </a:rPr>
              <a:t>كما أن هناك أسبابًا عائلية وراء الإجازة، وتحديدًا قضاء المزيد من الوقت مع ابنه لتعويضه عن جميع الغيابات طوال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عانى ابنه من مشاكل صحية خطيرة وخضع لعدة عمليات جراحية على مدار العام.</a:t>
            </a:r>
            <a:r>
              <a:rPr lang="en-US" sz="1200" b="0">
                <a:latin typeface="Calibri" panose="020F0502020204030204" pitchFamily="34" charset="0"/>
                <a:cs typeface="Times New Roman" panose="02020603050405020304" pitchFamily="18" charset="0"/>
              </a:rPr>
              <a:t> </a:t>
            </a:r>
            <a:r>
              <a:rPr lang="ar-EG" sz="1200" b="0">
                <a:latin typeface="Calibri" panose="020F0502020204030204" pitchFamily="34" charset="0"/>
                <a:cs typeface="Times New Roman" panose="02020603050405020304" pitchFamily="18" charset="0"/>
              </a:rPr>
              <a:t>حرص منصور على عدم انقطاع الاتصال هاتفيًا أثناء تلك الفترة، ولم يختفِ فجأة.</a:t>
            </a:r>
            <a:r>
              <a:rPr lang="en-US" sz="1200" b="0">
                <a:latin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latin typeface="Calibri" panose="020F0502020204030204" pitchFamily="34" charset="0"/>
              <a:cs typeface="Times New Roman" panose="02020603050405020304" pitchFamily="18" charset="0"/>
            </a:endParaRP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14</a:t>
            </a:fld>
            <a:endParaRPr lang="en-US"/>
          </a:p>
        </p:txBody>
      </p:sp>
    </p:spTree>
    <p:extLst>
      <p:ext uri="{BB962C8B-B14F-4D97-AF65-F5344CB8AC3E}">
        <p14:creationId xmlns:p14="http://schemas.microsoft.com/office/powerpoint/2010/main" val="1576701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إليكم نتائجكم الإجمالية.</a:t>
            </a:r>
            <a:r>
              <a:rPr lang="en-US"/>
              <a:t> </a:t>
            </a:r>
            <a:r>
              <a:rPr lang="ar-EG"/>
              <a:t>في أغلب الحالات، يبقى منصور في الشركة.</a:t>
            </a:r>
            <a:r>
              <a:rPr lang="en-US"/>
              <a:t> </a:t>
            </a:r>
            <a:r>
              <a:rPr lang="ar-EG"/>
              <a:t>ولكن ليس في جميع الحالات.</a:t>
            </a:r>
            <a:r>
              <a:rPr lang="en-US"/>
              <a:t> </a:t>
            </a:r>
            <a:r>
              <a:rPr lang="ar-EG"/>
              <a:t>من ترك الشركة؟</a:t>
            </a:r>
            <a:r>
              <a:rPr lang="en-US"/>
              <a:t> </a:t>
            </a:r>
            <a:r>
              <a:rPr lang="ar-EG"/>
              <a:t>[</a:t>
            </a:r>
            <a:r>
              <a:rPr lang="ar-EG" i="1"/>
              <a:t>يرفع المشاركون أيديهم</a:t>
            </a:r>
            <a:r>
              <a:rPr lang="ar-EG"/>
              <a:t>].</a:t>
            </a:r>
            <a:r>
              <a:rPr lang="en-US"/>
              <a:t> </a:t>
            </a:r>
            <a:r>
              <a:rPr lang="ar-EG"/>
              <a:t>لماذا؟</a:t>
            </a:r>
            <a:r>
              <a:rPr lang="en-US"/>
              <a:t> </a:t>
            </a:r>
            <a:r>
              <a:rPr lang="ar-EG"/>
              <a:t>[</a:t>
            </a:r>
            <a:r>
              <a:rPr lang="ar-EG" i="1"/>
              <a:t>يشارك المشاركون تجاربهم في مسرحية تقمُّص الأدوار التفاوضية</a:t>
            </a:r>
            <a:r>
              <a:rPr lang="ar-EG"/>
              <a:t>].</a:t>
            </a:r>
          </a:p>
          <a:p>
            <a:endParaRPr lang="en-US" dirty="0"/>
          </a:p>
          <a:p>
            <a:pPr eaLnBrk="1" hangingPunct="1"/>
            <a:r>
              <a:rPr lang="ar-EG" b="0" u="sng">
                <a:latin typeface="Arial" panose="020B0604020202020204" pitchFamily="34" charset="0"/>
              </a:rPr>
              <a:t>ملاحظة</a:t>
            </a:r>
            <a:r>
              <a:rPr lang="ar-EG" b="0" u="none">
                <a:latin typeface="Arial" panose="020B0604020202020204" pitchFamily="34" charset="0"/>
              </a:rPr>
              <a:t>: يُلخص المحاضر نتائج الفصل على هذه الشريحة، استنادًا إلى نماذج النتائج وقوالب النتائج في </a:t>
            </a:r>
            <a:r>
              <a:rPr lang="en-US" b="0" u="none">
                <a:latin typeface="Arial" panose="020B0604020202020204" pitchFamily="34" charset="0"/>
              </a:rPr>
              <a:t>Excel</a:t>
            </a:r>
            <a:r>
              <a:rPr lang="ar-EG" b="0" u="none">
                <a:latin typeface="Arial" panose="020B0604020202020204" pitchFamily="34"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15</a:t>
            </a:fld>
            <a:endParaRPr lang="en-US"/>
          </a:p>
        </p:txBody>
      </p:sp>
    </p:spTree>
    <p:extLst>
      <p:ext uri="{BB962C8B-B14F-4D97-AF65-F5344CB8AC3E}">
        <p14:creationId xmlns:p14="http://schemas.microsoft.com/office/powerpoint/2010/main" val="868412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a:extLst>
              <a:ext uri="{FF2B5EF4-FFF2-40B4-BE49-F238E27FC236}">
                <a16:creationId xmlns:a16="http://schemas.microsoft.com/office/drawing/2014/main" id="{62CF0DA5-E3BD-436B-B107-60BB4DE953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DD66836-6D26-4396-85BF-64257252C16C}" type="slidenum">
              <a:rPr lang="en-CA" altLang="en-US" smtClean="0"/>
              <a:pPr/>
              <a:t>16</a:t>
            </a:fld>
            <a:endParaRPr lang="en-CA" altLang="en-US"/>
          </a:p>
        </p:txBody>
      </p:sp>
      <p:sp>
        <p:nvSpPr>
          <p:cNvPr id="61443" name="Rectangle 2">
            <a:extLst>
              <a:ext uri="{FF2B5EF4-FFF2-40B4-BE49-F238E27FC236}">
                <a16:creationId xmlns:a16="http://schemas.microsoft.com/office/drawing/2014/main" id="{EA76EEC3-4E9F-425F-8AB1-8A0D1EE26ECC}"/>
              </a:ext>
            </a:extLst>
          </p:cNvPr>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73498112-F221-4FDF-87E1-460D3671758C}"/>
              </a:ext>
            </a:extLst>
          </p:cNvPr>
          <p:cNvSpPr>
            <a:spLocks noGrp="1" noChangeArrowheads="1"/>
          </p:cNvSpPr>
          <p:nvPr>
            <p:ph type="body" idx="1"/>
          </p:nvPr>
        </p:nvSpPr>
        <p:spPr bwMode="auto">
          <a:xfrm>
            <a:off x="447675" y="3449638"/>
            <a:ext cx="6035675" cy="5395912"/>
          </a:xfrm>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فيما يلي أمثلة لبعض اتفاقيات البقاء الخاصة بكم.</a:t>
            </a:r>
            <a:r>
              <a:rPr lang="en-US"/>
              <a:t> </a:t>
            </a:r>
            <a:r>
              <a:rPr lang="ar-EG"/>
              <a:t>[</a:t>
            </a:r>
            <a:r>
              <a:rPr lang="ar-EG" i="1"/>
              <a:t>يقرأ المحاضر بعض الأمثلة بإيجاز</a:t>
            </a:r>
            <a:r>
              <a:rPr lang="ar-EG"/>
              <a:t>].</a:t>
            </a:r>
            <a:r>
              <a:rPr lang="en-US"/>
              <a:t> </a:t>
            </a:r>
            <a:r>
              <a:rPr lang="ar-EG"/>
              <a:t>هل يرغب أي شخص في مشاركة المزيد من الخيارات التي اتفق عليها، أو لديه أسئلة حول صفقة شخص آخر يراها على الشريحة؟</a:t>
            </a:r>
            <a:r>
              <a:rPr lang="en-US"/>
              <a:t> </a:t>
            </a:r>
            <a:r>
              <a:rPr lang="ar-EG"/>
              <a:t>[</a:t>
            </a:r>
            <a:r>
              <a:rPr lang="ar-EG" i="1"/>
              <a:t>يناقش الفصل نتائج المفاوضات</a:t>
            </a:r>
            <a:r>
              <a:rPr lang="ar-EG"/>
              <a:t>].</a:t>
            </a:r>
          </a:p>
          <a:p>
            <a:pPr eaLnBrk="1" fontAlgn="auto" hangingPunct="1">
              <a:spcBef>
                <a:spcPts val="0"/>
              </a:spcBef>
              <a:spcAft>
                <a:spcPts val="0"/>
              </a:spcAft>
              <a:defRPr/>
            </a:pPr>
            <a:endParaRPr lang="en-US" u="sng" dirty="0">
              <a:solidFill>
                <a:srgbClr val="FF0000"/>
              </a:solidFill>
              <a:highlight>
                <a:srgbClr val="FFFF00"/>
              </a:highlight>
            </a:endParaRPr>
          </a:p>
          <a:p>
            <a:pPr eaLnBrk="1" hangingPunct="1"/>
            <a:r>
              <a:rPr lang="ar-EG" b="0" u="sng">
                <a:latin typeface="Arial" panose="020B0604020202020204" pitchFamily="34" charset="0"/>
              </a:rPr>
              <a:t>ملاحظة</a:t>
            </a:r>
            <a:r>
              <a:rPr lang="ar-EG" b="0" u="none">
                <a:latin typeface="Arial" panose="020B0604020202020204" pitchFamily="34" charset="0"/>
              </a:rPr>
              <a:t>: يُلخص المحاضر نتائج الفصل على هذه الشريحة، استنادًا إلى نماذج النتائج وقوالب النتائج في </a:t>
            </a:r>
            <a:r>
              <a:rPr lang="en-US" b="0" u="none">
                <a:latin typeface="Arial" panose="020B0604020202020204" pitchFamily="34" charset="0"/>
              </a:rPr>
              <a:t>Excel</a:t>
            </a:r>
            <a:r>
              <a:rPr lang="ar-EG" b="0" u="none">
                <a:latin typeface="Arial" panose="020B0604020202020204" pitchFamily="34" charset="0"/>
              </a:rPr>
              <a:t>. </a:t>
            </a:r>
          </a:p>
        </p:txBody>
      </p:sp>
    </p:spTree>
    <p:extLst>
      <p:ext uri="{BB962C8B-B14F-4D97-AF65-F5344CB8AC3E}">
        <p14:creationId xmlns:p14="http://schemas.microsoft.com/office/powerpoint/2010/main" val="12191764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a:extLst>
              <a:ext uri="{FF2B5EF4-FFF2-40B4-BE49-F238E27FC236}">
                <a16:creationId xmlns:a16="http://schemas.microsoft.com/office/drawing/2014/main" id="{62CF0DA5-E3BD-436B-B107-60BB4DE953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DD66836-6D26-4396-85BF-64257252C16C}" type="slidenum">
              <a:rPr lang="en-CA" altLang="en-US" smtClean="0"/>
              <a:pPr/>
              <a:t>17</a:t>
            </a:fld>
            <a:endParaRPr lang="en-CA" altLang="en-US"/>
          </a:p>
        </p:txBody>
      </p:sp>
      <p:sp>
        <p:nvSpPr>
          <p:cNvPr id="61443" name="Rectangle 2">
            <a:extLst>
              <a:ext uri="{FF2B5EF4-FFF2-40B4-BE49-F238E27FC236}">
                <a16:creationId xmlns:a16="http://schemas.microsoft.com/office/drawing/2014/main" id="{EA76EEC3-4E9F-425F-8AB1-8A0D1EE26ECC}"/>
              </a:ext>
            </a:extLst>
          </p:cNvPr>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73498112-F221-4FDF-87E1-460D3671758C}"/>
              </a:ext>
            </a:extLst>
          </p:cNvPr>
          <p:cNvSpPr>
            <a:spLocks noGrp="1" noChangeArrowheads="1"/>
          </p:cNvSpPr>
          <p:nvPr>
            <p:ph type="body" idx="1"/>
          </p:nvPr>
        </p:nvSpPr>
        <p:spPr bwMode="auto">
          <a:xfrm>
            <a:off x="447675" y="3449638"/>
            <a:ext cx="6035675" cy="5395912"/>
          </a:xfrm>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فيما يلي أمثلة لبعض اتفاقيات الرحيل الخاصة بكم.</a:t>
            </a:r>
            <a:r>
              <a:rPr lang="en-US"/>
              <a:t> </a:t>
            </a:r>
            <a:r>
              <a:rPr lang="ar-EG"/>
              <a:t>[</a:t>
            </a:r>
            <a:r>
              <a:rPr lang="ar-EG" i="1"/>
              <a:t>يقرأ المحاضر بعض الأمثلة بإيجاز</a:t>
            </a:r>
            <a:r>
              <a:rPr lang="ar-EG"/>
              <a:t>].</a:t>
            </a:r>
            <a:r>
              <a:rPr lang="en-US"/>
              <a:t> </a:t>
            </a:r>
            <a:r>
              <a:rPr lang="ar-EG"/>
              <a:t>هل يرغب أي شخص في مشاركة المزيد من الخيارات التي اتفق عليها، أو لديه أسئلة حول صفقة شخص آخر يراها على الشريحة؟</a:t>
            </a:r>
            <a:r>
              <a:rPr lang="en-US"/>
              <a:t> </a:t>
            </a:r>
            <a:r>
              <a:rPr lang="ar-EG"/>
              <a:t>[</a:t>
            </a:r>
            <a:r>
              <a:rPr lang="ar-EG" i="1"/>
              <a:t>يناقش الفصل نتائج المفاوضات</a:t>
            </a:r>
            <a:r>
              <a:rPr lang="ar-EG"/>
              <a:t>].</a:t>
            </a:r>
          </a:p>
          <a:p>
            <a:pPr eaLnBrk="1" fontAlgn="auto" hangingPunct="1">
              <a:spcBef>
                <a:spcPts val="0"/>
              </a:spcBef>
              <a:spcAft>
                <a:spcPts val="0"/>
              </a:spcAft>
              <a:defRPr/>
            </a:pPr>
            <a:endParaRPr lang="en-US" u="sng" dirty="0">
              <a:solidFill>
                <a:srgbClr val="FF0000"/>
              </a:solidFill>
              <a:highlight>
                <a:srgbClr val="FFFF00"/>
              </a:highlight>
            </a:endParaRPr>
          </a:p>
          <a:p>
            <a:pPr eaLnBrk="1" hangingPunct="1"/>
            <a:r>
              <a:rPr lang="ar-EG" b="0" u="sng">
                <a:latin typeface="Arial" panose="020B0604020202020204" pitchFamily="34" charset="0"/>
              </a:rPr>
              <a:t>ملاحظة</a:t>
            </a:r>
            <a:r>
              <a:rPr lang="ar-EG" b="0" u="none">
                <a:latin typeface="Arial" panose="020B0604020202020204" pitchFamily="34" charset="0"/>
              </a:rPr>
              <a:t>: يُلخص المحاضر نتائج الفصل على هذه الشريحة، استنادًا إلى نماذج النتائج وقوالب النتائج في </a:t>
            </a:r>
            <a:r>
              <a:rPr lang="en-US" b="0" u="none">
                <a:latin typeface="Arial" panose="020B0604020202020204" pitchFamily="34" charset="0"/>
              </a:rPr>
              <a:t>Excel</a:t>
            </a:r>
            <a:r>
              <a:rPr lang="ar-EG" b="0" u="none">
                <a:latin typeface="Arial" panose="020B0604020202020204" pitchFamily="34" charset="0"/>
              </a:rPr>
              <a:t>. </a:t>
            </a:r>
          </a:p>
          <a:p>
            <a:pPr eaLnBrk="1" fontAlgn="auto" hangingPunct="1">
              <a:spcBef>
                <a:spcPts val="0"/>
              </a:spcBef>
              <a:spcAft>
                <a:spcPts val="0"/>
              </a:spcAft>
              <a:defRPr/>
            </a:pPr>
            <a:endParaRPr lang="en-US" dirty="0"/>
          </a:p>
        </p:txBody>
      </p:sp>
    </p:spTree>
    <p:extLst>
      <p:ext uri="{BB962C8B-B14F-4D97-AF65-F5344CB8AC3E}">
        <p14:creationId xmlns:p14="http://schemas.microsoft.com/office/powerpoint/2010/main" val="852136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a:t>النتيجة المهمة الأخرى هي العلاقة بين النظراء.</a:t>
            </a:r>
            <a:r>
              <a:rPr lang="en-US"/>
              <a:t> </a:t>
            </a:r>
          </a:p>
          <a:p>
            <a:endParaRPr 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a:t>من الذي تضررت علاقته بسبب المفاوضات؟</a:t>
            </a:r>
            <a:r>
              <a:rPr lang="en-US"/>
              <a:t> </a:t>
            </a:r>
            <a:r>
              <a:rPr lang="ar-EG"/>
              <a:t>[</a:t>
            </a:r>
            <a:r>
              <a:rPr lang="ar-EG" i="1"/>
              <a:t>يرفع بعض المشاركين أيديهم</a:t>
            </a:r>
            <a:r>
              <a:rPr lang="ar-EG"/>
              <a:t>].</a:t>
            </a:r>
            <a:r>
              <a:rPr lang="en-US"/>
              <a:t> </a:t>
            </a:r>
            <a:r>
              <a:rPr lang="ar-EG"/>
              <a:t>لماذا؟</a:t>
            </a:r>
            <a:r>
              <a:rPr lang="en-US"/>
              <a:t> </a:t>
            </a:r>
            <a:r>
              <a:rPr lang="ar-EG"/>
              <a:t>[</a:t>
            </a:r>
            <a:r>
              <a:rPr lang="ar-EG" i="1"/>
              <a:t>يشارك المشاركون تجاربهم في مسرحية تقمص الأدوار</a:t>
            </a:r>
            <a:r>
              <a:rPr lang="ar-EG"/>
              <a:t>].</a:t>
            </a:r>
          </a:p>
          <a:p>
            <a:endParaRPr lang="en-US" dirty="0"/>
          </a:p>
          <a:p>
            <a:r>
              <a:rPr lang="ar-EG"/>
              <a:t>من الذي تحسنت علاقته بفضل المفاوضات؟</a:t>
            </a:r>
            <a:r>
              <a:rPr lang="en-US"/>
              <a:t> </a:t>
            </a:r>
            <a:r>
              <a:rPr lang="ar-EG"/>
              <a:t>[</a:t>
            </a:r>
            <a:r>
              <a:rPr lang="ar-EG" i="1"/>
              <a:t>يرفع بعض المشاركين أيديهم</a:t>
            </a:r>
            <a:r>
              <a:rPr lang="ar-EG"/>
              <a:t>].</a:t>
            </a:r>
            <a:r>
              <a:rPr lang="en-US"/>
              <a:t> </a:t>
            </a:r>
            <a:r>
              <a:rPr lang="ar-EG"/>
              <a:t>لماذا؟</a:t>
            </a:r>
            <a:r>
              <a:rPr lang="en-US"/>
              <a:t> </a:t>
            </a:r>
            <a:r>
              <a:rPr lang="ar-EG"/>
              <a:t>[</a:t>
            </a:r>
            <a:r>
              <a:rPr lang="ar-EG" i="1"/>
              <a:t>يشارك المشاركون تجاربهم في مسرحية تقمص الأدوار</a:t>
            </a:r>
            <a:r>
              <a:rPr lang="ar-EG"/>
              <a:t>].</a:t>
            </a:r>
          </a:p>
          <a:p>
            <a:pPr eaLnBrk="1" fontAlgn="auto" hangingPunct="1">
              <a:spcBef>
                <a:spcPts val="0"/>
              </a:spcBef>
              <a:spcAft>
                <a:spcPts val="0"/>
              </a:spcAft>
              <a:defRPr/>
            </a:pPr>
            <a:endParaRPr lang="en-US" u="sng" dirty="0">
              <a:solidFill>
                <a:srgbClr val="FF0000"/>
              </a:solidFill>
              <a:highlight>
                <a:srgbClr val="FFFF00"/>
              </a:highlight>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b="0" u="sng">
                <a:latin typeface="Arial" panose="020B0604020202020204" pitchFamily="34" charset="0"/>
              </a:rPr>
              <a:t>ملاحظة</a:t>
            </a:r>
            <a:r>
              <a:rPr lang="ar-EG" b="0" u="none">
                <a:latin typeface="Arial" panose="020B0604020202020204" pitchFamily="34" charset="0"/>
              </a:rPr>
              <a:t>: يُلخص المحاضر نتائج الفصل على هذه الشريحة، استنادًا إلى نماذج النتائج وقوالب النتائج في </a:t>
            </a:r>
            <a:r>
              <a:rPr lang="en-US" b="0" u="none">
                <a:latin typeface="Arial" panose="020B0604020202020204" pitchFamily="34" charset="0"/>
              </a:rPr>
              <a:t>Excel</a:t>
            </a:r>
            <a:r>
              <a:rPr lang="ar-EG" b="0" u="none">
                <a:latin typeface="Arial" panose="020B0604020202020204" pitchFamily="34"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18</a:t>
            </a:fld>
            <a:endParaRPr lang="en-US"/>
          </a:p>
        </p:txBody>
      </p:sp>
    </p:spTree>
    <p:extLst>
      <p:ext uri="{BB962C8B-B14F-4D97-AF65-F5344CB8AC3E}">
        <p14:creationId xmlns:p14="http://schemas.microsoft.com/office/powerpoint/2010/main" val="2713204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a:t>ملاحظة:</a:t>
            </a:r>
            <a:r>
              <a:rPr lang="en-US"/>
              <a:t> </a:t>
            </a:r>
            <a:r>
              <a:rPr lang="ar-EG"/>
              <a:t>أمثلة من نتائج محاضرة في </a:t>
            </a:r>
            <a:r>
              <a:rPr lang="en-US"/>
              <a:t>INSEAD</a:t>
            </a:r>
          </a:p>
        </p:txBody>
      </p:sp>
      <p:sp>
        <p:nvSpPr>
          <p:cNvPr id="4" name="Slide Number Placeholder 3"/>
          <p:cNvSpPr>
            <a:spLocks noGrp="1"/>
          </p:cNvSpPr>
          <p:nvPr>
            <p:ph type="sldNum" sz="quarter" idx="5"/>
          </p:nvPr>
        </p:nvSpPr>
        <p:spPr/>
        <p:txBody>
          <a:bodyPr/>
          <a:lstStyle/>
          <a:p>
            <a:fld id="{DDED7BE2-A96B-4E9D-A1D5-8D1855B13D4E}" type="slidenum">
              <a:rPr lang="en-US" smtClean="0"/>
              <a:t>19</a:t>
            </a:fld>
            <a:endParaRPr lang="en-US"/>
          </a:p>
        </p:txBody>
      </p:sp>
    </p:spTree>
    <p:extLst>
      <p:ext uri="{BB962C8B-B14F-4D97-AF65-F5344CB8AC3E}">
        <p14:creationId xmlns:p14="http://schemas.microsoft.com/office/powerpoint/2010/main" val="1273954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a:t>أود أن أبدأ بمسرحية</a:t>
            </a:r>
            <a:r>
              <a:rPr lang="ar-EG" baseline="0"/>
              <a:t> تقمص أدوار، تسمى </a:t>
            </a:r>
            <a:r>
              <a:rPr lang="en-US" baseline="0"/>
              <a:t>“</a:t>
            </a:r>
            <a:r>
              <a:rPr lang="ar-EG" sz="1200">
                <a:solidFill>
                  <a:srgbClr val="2E85B2"/>
                </a:solidFill>
                <a:latin typeface="Arial Black" pitchFamily="34" charset="0"/>
              </a:rPr>
              <a:t>سبيرال فلو</a:t>
            </a:r>
            <a:r>
              <a:rPr lang="ar-EG" baseline="0"/>
              <a:t>.</a:t>
            </a:r>
            <a:r>
              <a:rPr lang="en-US" baseline="0"/>
              <a:t>” </a:t>
            </a:r>
            <a:r>
              <a:rPr lang="en-US"/>
              <a:t>[</a:t>
            </a:r>
            <a:r>
              <a:rPr lang="ar-EG" i="1"/>
              <a:t>يرفع المُحاضر</a:t>
            </a:r>
            <a:r>
              <a:rPr lang="ar-EG" i="1" baseline="0"/>
              <a:t> النسخ الورقية للأدوار، المطبوعة على ورق ملون بألوان مميزة</a:t>
            </a:r>
            <a:r>
              <a:rPr lang="ar-EG" baseline="0"/>
              <a:t>].</a:t>
            </a:r>
            <a:r>
              <a:rPr lang="en-US" baseline="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r>
              <a:rPr lang="ar-EG" sz="1200"/>
              <a:t>لدينا قاعدتان مهمتان لمسرحية تقمص الأدوار هذه.</a:t>
            </a:r>
            <a:r>
              <a:rPr lang="en-US" sz="1200"/>
              <a:t> </a:t>
            </a:r>
            <a:r>
              <a:rPr lang="ar-EG" sz="1200"/>
              <a:t>أولًا، لا يجوز لك أن تعرض المواد الخاص بدورك على الطرف الآخر.</a:t>
            </a:r>
            <a:r>
              <a:rPr lang="en-US" sz="1200"/>
              <a:t> </a:t>
            </a:r>
            <a:r>
              <a:rPr lang="ar-EG" sz="1200"/>
              <a:t>يجب أن يصدق الطرف الآخر أو لا يصدق، ما تقوله.</a:t>
            </a:r>
            <a:r>
              <a:rPr lang="en-US" sz="1200"/>
              <a:t> </a:t>
            </a:r>
            <a:r>
              <a:rPr lang="ar-EG" sz="1200"/>
              <a:t>لا يمكنك اختلاق أشياء غير موجودة في القضية بالفعل، بمعنى آخر، لا تصنع أكاذيب شنيعة، مثل الميزانيات المزيفة أو القوانين التي تجعل المفاوضات تميل لصالحك.</a:t>
            </a:r>
            <a:r>
              <a:rPr lang="en-US" sz="1200"/>
              <a:t> </a:t>
            </a:r>
            <a:r>
              <a:rPr lang="ar-EG" sz="1200"/>
              <a:t>في الحياة الواقعية، نتفاوض بموجب قيود الموارد والسياسات، ولتجسيد ذلك، يُرجى العمل في إطار القيود الموجودة في القضية.</a:t>
            </a:r>
            <a:r>
              <a:rPr lang="en-US" sz="120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a:solidFill>
                  <a:schemeClr val="tx1"/>
                </a:solidFill>
                <a:latin typeface="+mn-lt"/>
                <a:ea typeface="+mn-ea"/>
                <a:cs typeface="+mn-cs"/>
              </a:rPr>
              <a:t>أمامك 15 دقيقة لقراءة المواد الخاصة بدورك والتخطيط لإستراتيجيتك، و40 دقيقة لمقابلة شريكك. </a:t>
            </a:r>
            <a:r>
              <a:rPr lang="en-US" sz="1200">
                <a:solidFill>
                  <a:schemeClr val="tx1"/>
                </a:solidFill>
                <a:latin typeface="+mn-lt"/>
                <a:ea typeface="+mn-ea"/>
                <a:cs typeface="+mn-cs"/>
              </a:rPr>
              <a:t> </a:t>
            </a:r>
            <a:r>
              <a:rPr lang="ar-EG" sz="1200">
                <a:solidFill>
                  <a:schemeClr val="tx1"/>
                </a:solidFill>
                <a:latin typeface="+mn-lt"/>
                <a:ea typeface="+mn-ea"/>
                <a:cs typeface="+mn-cs"/>
              </a:rPr>
              <a:t>ثم إكمال نموذج النتيجة وتسليمه، والموجود في نهاية </a:t>
            </a:r>
            <a:r>
              <a:rPr lang="ar-EG" sz="1200">
                <a:latin typeface="+mj-lt"/>
                <a:ea typeface="Calibri" panose="020F0502020204030204" pitchFamily="34" charset="0"/>
                <a:cs typeface="Times New Roman" panose="02020603050405020304" pitchFamily="18" charset="0"/>
              </a:rPr>
              <a:t>دور أليكس. تبادل بعض الملاحظات مع نظيرك وخذ استراحة. عد إلى الفصل الدراسي بعد ساعة و15 دقيقة.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a:solidFill>
                  <a:schemeClr val="tx1"/>
                </a:solidFill>
                <a:latin typeface="+mn-lt"/>
                <a:ea typeface="+mn-ea"/>
                <a:cs typeface="+mn-cs"/>
              </a:rPr>
              <a:t>يُرجى التعاون مع شخص</a:t>
            </a:r>
            <a:r>
              <a:rPr lang="ar-EG" sz="1200" baseline="0">
                <a:solidFill>
                  <a:schemeClr val="tx1"/>
                </a:solidFill>
                <a:latin typeface="+mn-lt"/>
                <a:ea typeface="+mn-ea"/>
                <a:cs typeface="+mn-cs"/>
              </a:rPr>
              <a:t> تعرفه بشكل أقل من الآخرين في هذه الغرفة.</a:t>
            </a:r>
            <a:r>
              <a:rPr lang="en-US" sz="1200" baseline="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baseline="0">
                <a:solidFill>
                  <a:schemeClr val="tx1"/>
                </a:solidFill>
                <a:latin typeface="+mn-lt"/>
                <a:ea typeface="+mn-ea"/>
                <a:cs typeface="+mn-cs"/>
              </a:rPr>
              <a:t>[</a:t>
            </a:r>
            <a:r>
              <a:rPr lang="ar-EG" sz="1200" i="1" baseline="0">
                <a:solidFill>
                  <a:schemeClr val="tx1"/>
                </a:solidFill>
                <a:latin typeface="+mn-lt"/>
                <a:ea typeface="+mn-ea"/>
                <a:cs typeface="+mn-cs"/>
              </a:rPr>
              <a:t>يكوّن المشاركون مجموعات ثنائية ويوزع المحاضر المواد الخاصة بالأدوار. يجب على المدرب تعيين الدورين بشكل عشوائي. </a:t>
            </a:r>
            <a:r>
              <a:rPr lang="ar-EG" i="1" baseline="0"/>
              <a:t>أثناء اجتماعات المشاركين، يجب على المحاضر أن يتجول ويتذكر الملاحظات ذهنيًا عن بعض التفاعلات أو يدونها، لتسليط الضوء على التكتيكات وردود الأفعال التي يمكن طرحها لاحقًا أثناء استخلاص المعلومات عندما يُطلب من المشاركين مشاركة تجاربهم أو عند طرح نقاط التدريس الرئيسية.</a:t>
            </a:r>
            <a:r>
              <a:rPr lang="ar-EG" i="0" baseline="0"/>
              <a:t>].</a:t>
            </a:r>
          </a:p>
          <a:p>
            <a:endParaRPr lang="en-US" dirty="0"/>
          </a:p>
        </p:txBody>
      </p:sp>
      <p:sp>
        <p:nvSpPr>
          <p:cNvPr id="4" name="Slide Number Placeholder 3"/>
          <p:cNvSpPr>
            <a:spLocks noGrp="1"/>
          </p:cNvSpPr>
          <p:nvPr>
            <p:ph type="sldNum" sz="quarter" idx="5"/>
          </p:nvPr>
        </p:nvSpPr>
        <p:spPr/>
        <p:txBody>
          <a:bodyPr/>
          <a:lstStyle/>
          <a:p>
            <a:fld id="{F698B64D-8ADA-4BC6-A82E-81F45D6A7E47}" type="slidenum">
              <a:rPr lang="en-GB" smtClean="0"/>
              <a:t>2</a:t>
            </a:fld>
            <a:endParaRPr lang="en-GB"/>
          </a:p>
        </p:txBody>
      </p:sp>
    </p:spTree>
    <p:extLst>
      <p:ext uri="{BB962C8B-B14F-4D97-AF65-F5344CB8AC3E}">
        <p14:creationId xmlns:p14="http://schemas.microsoft.com/office/powerpoint/2010/main" val="8505872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ملاحظة:</a:t>
            </a:r>
            <a:r>
              <a:rPr lang="en-US"/>
              <a:t> </a:t>
            </a:r>
            <a:r>
              <a:rPr lang="ar-EG"/>
              <a:t>أمثلة من نتائج محاضرة في </a:t>
            </a:r>
            <a:r>
              <a:rPr lang="en-US"/>
              <a:t>INSEAD</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20</a:t>
            </a:fld>
            <a:endParaRPr lang="en-US"/>
          </a:p>
        </p:txBody>
      </p:sp>
    </p:spTree>
    <p:extLst>
      <p:ext uri="{BB962C8B-B14F-4D97-AF65-F5344CB8AC3E}">
        <p14:creationId xmlns:p14="http://schemas.microsoft.com/office/powerpoint/2010/main" val="9542526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ملاحظة:</a:t>
            </a:r>
            <a:r>
              <a:rPr lang="en-US"/>
              <a:t> </a:t>
            </a:r>
            <a:r>
              <a:rPr lang="ar-EG"/>
              <a:t>أمثلة من نتائج محاضرة في </a:t>
            </a:r>
            <a:r>
              <a:rPr lang="en-US"/>
              <a:t>INSEAD</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21</a:t>
            </a:fld>
            <a:endParaRPr lang="en-US"/>
          </a:p>
        </p:txBody>
      </p:sp>
    </p:spTree>
    <p:extLst>
      <p:ext uri="{BB962C8B-B14F-4D97-AF65-F5344CB8AC3E}">
        <p14:creationId xmlns:p14="http://schemas.microsoft.com/office/powerpoint/2010/main" val="10197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ملاحظة:</a:t>
            </a:r>
            <a:r>
              <a:rPr lang="en-US"/>
              <a:t> </a:t>
            </a:r>
            <a:r>
              <a:rPr lang="ar-EG"/>
              <a:t>أمثلة من نتائج محاضرة في </a:t>
            </a:r>
            <a:r>
              <a:rPr lang="en-US"/>
              <a:t>INSEAD</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22</a:t>
            </a:fld>
            <a:endParaRPr lang="en-US"/>
          </a:p>
        </p:txBody>
      </p:sp>
    </p:spTree>
    <p:extLst>
      <p:ext uri="{BB962C8B-B14F-4D97-AF65-F5344CB8AC3E}">
        <p14:creationId xmlns:p14="http://schemas.microsoft.com/office/powerpoint/2010/main" val="3603389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ملاحظة:</a:t>
            </a:r>
            <a:r>
              <a:rPr lang="en-US"/>
              <a:t> </a:t>
            </a:r>
            <a:r>
              <a:rPr lang="ar-EG"/>
              <a:t>أمثلة من نتائج محاضرة في </a:t>
            </a:r>
            <a:r>
              <a:rPr lang="en-US"/>
              <a:t>INSEAD</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23</a:t>
            </a:fld>
            <a:endParaRPr lang="en-US"/>
          </a:p>
        </p:txBody>
      </p:sp>
    </p:spTree>
    <p:extLst>
      <p:ext uri="{BB962C8B-B14F-4D97-AF65-F5344CB8AC3E}">
        <p14:creationId xmlns:p14="http://schemas.microsoft.com/office/powerpoint/2010/main" val="27820718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16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1600" b="0">
                <a:latin typeface="Times New Roman" panose="02020603050405020304" pitchFamily="18" charset="0"/>
                <a:ea typeface="Calibri" panose="020F0502020204030204" pitchFamily="34" charset="0"/>
                <a:cs typeface="Times New Roman" panose="02020603050405020304" pitchFamily="18" charset="0"/>
              </a:rPr>
              <a:t> </a:t>
            </a:r>
            <a:r>
              <a:rPr lang="ar-EG" sz="16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16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16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وهذا يمنحه بعض النفوذ.</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200" b="0">
                <a:solidFill>
                  <a:srgbClr val="00B050"/>
                </a:solidFill>
                <a:latin typeface="Times New Roman" panose="02020603050405020304" pitchFamily="18" charset="0"/>
                <a:ea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24</a:t>
            </a:fld>
            <a:endParaRPr lang="en-US"/>
          </a:p>
        </p:txBody>
      </p:sp>
    </p:spTree>
    <p:extLst>
      <p:ext uri="{BB962C8B-B14F-4D97-AF65-F5344CB8AC3E}">
        <p14:creationId xmlns:p14="http://schemas.microsoft.com/office/powerpoint/2010/main" val="9407872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16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1600" b="0">
                <a:latin typeface="Times New Roman" panose="02020603050405020304" pitchFamily="18" charset="0"/>
                <a:ea typeface="Calibri" panose="020F0502020204030204" pitchFamily="34" charset="0"/>
                <a:cs typeface="Times New Roman" panose="02020603050405020304" pitchFamily="18" charset="0"/>
              </a:rPr>
              <a:t> </a:t>
            </a:r>
            <a:r>
              <a:rPr lang="ar-EG" sz="16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16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16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وهذا يمنحه بعض النفوذ.</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200" b="0">
                <a:solidFill>
                  <a:srgbClr val="00B050"/>
                </a:solidFill>
                <a:latin typeface="Times New Roman" panose="02020603050405020304" pitchFamily="18" charset="0"/>
                <a:ea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25</a:t>
            </a:fld>
            <a:endParaRPr lang="en-US"/>
          </a:p>
        </p:txBody>
      </p:sp>
    </p:spTree>
    <p:extLst>
      <p:ext uri="{BB962C8B-B14F-4D97-AF65-F5344CB8AC3E}">
        <p14:creationId xmlns:p14="http://schemas.microsoft.com/office/powerpoint/2010/main" val="28532002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16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1600" b="0">
                <a:latin typeface="Times New Roman" panose="02020603050405020304" pitchFamily="18" charset="0"/>
                <a:ea typeface="Calibri" panose="020F0502020204030204" pitchFamily="34" charset="0"/>
                <a:cs typeface="Times New Roman" panose="02020603050405020304" pitchFamily="18" charset="0"/>
              </a:rPr>
              <a:t> </a:t>
            </a:r>
            <a:r>
              <a:rPr lang="ar-EG" sz="16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16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16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وهذا يمنحه بعض النفوذ.</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200" b="0">
                <a:solidFill>
                  <a:srgbClr val="00B050"/>
                </a:solidFill>
                <a:latin typeface="Times New Roman" panose="02020603050405020304" pitchFamily="18" charset="0"/>
                <a:ea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26</a:t>
            </a:fld>
            <a:endParaRPr lang="en-US"/>
          </a:p>
        </p:txBody>
      </p:sp>
    </p:spTree>
    <p:extLst>
      <p:ext uri="{BB962C8B-B14F-4D97-AF65-F5344CB8AC3E}">
        <p14:creationId xmlns:p14="http://schemas.microsoft.com/office/powerpoint/2010/main" val="2883192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16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1600" b="0">
                <a:latin typeface="Times New Roman" panose="02020603050405020304" pitchFamily="18" charset="0"/>
                <a:ea typeface="Calibri" panose="020F0502020204030204" pitchFamily="34" charset="0"/>
                <a:cs typeface="Times New Roman" panose="02020603050405020304" pitchFamily="18" charset="0"/>
              </a:rPr>
              <a:t> </a:t>
            </a:r>
            <a:r>
              <a:rPr lang="ar-EG" sz="16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16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16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وهذا يمنحه بعض النفوذ.</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200" b="0">
                <a:solidFill>
                  <a:srgbClr val="00B050"/>
                </a:solidFill>
                <a:latin typeface="Times New Roman" panose="02020603050405020304" pitchFamily="18" charset="0"/>
                <a:ea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27</a:t>
            </a:fld>
            <a:endParaRPr lang="en-US"/>
          </a:p>
        </p:txBody>
      </p:sp>
    </p:spTree>
    <p:extLst>
      <p:ext uri="{BB962C8B-B14F-4D97-AF65-F5344CB8AC3E}">
        <p14:creationId xmlns:p14="http://schemas.microsoft.com/office/powerpoint/2010/main" val="3837800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16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1600" b="0">
                <a:latin typeface="Times New Roman" panose="02020603050405020304" pitchFamily="18" charset="0"/>
                <a:ea typeface="Calibri" panose="020F0502020204030204" pitchFamily="34" charset="0"/>
                <a:cs typeface="Times New Roman" panose="02020603050405020304" pitchFamily="18" charset="0"/>
              </a:rPr>
              <a:t> </a:t>
            </a:r>
            <a:r>
              <a:rPr lang="ar-EG" sz="16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16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16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وهذا يمنحه بعض النفوذ.</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2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200" b="0">
                <a:solidFill>
                  <a:srgbClr val="00B050"/>
                </a:solidFill>
                <a:latin typeface="Times New Roman" panose="02020603050405020304" pitchFamily="18" charset="0"/>
                <a:ea typeface="Times New Roman" panose="02020603050405020304" pitchFamily="18" charset="0"/>
              </a:rPr>
              <a:t> </a:t>
            </a:r>
            <a:r>
              <a:rPr lang="ar-EG" sz="12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2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200" b="0">
                <a:solidFill>
                  <a:srgbClr val="00B050"/>
                </a:solidFill>
                <a:latin typeface="Times New Roman" panose="02020603050405020304" pitchFamily="18" charset="0"/>
                <a:ea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28</a:t>
            </a:fld>
            <a:endParaRPr lang="en-US"/>
          </a:p>
        </p:txBody>
      </p:sp>
    </p:spTree>
    <p:extLst>
      <p:ext uri="{BB962C8B-B14F-4D97-AF65-F5344CB8AC3E}">
        <p14:creationId xmlns:p14="http://schemas.microsoft.com/office/powerpoint/2010/main" val="19873433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سأشارككم الآن ما حدث في الحياة الواقعية.</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تدخل </a:t>
            </a:r>
            <a:r>
              <a:rPr lang="ar-EG" sz="2200" b="0">
                <a:latin typeface="Times New Roman" panose="02020603050405020304" pitchFamily="18" charset="0"/>
                <a:ea typeface="Calibri" panose="020F0502020204030204" pitchFamily="34" charset="0"/>
                <a:cs typeface="Times New Roman" panose="02020603050405020304" pitchFamily="18" charset="0"/>
              </a:rPr>
              <a:t>أحد مدربي القادة لمساعدة منصور وكان يبدو أنه قد فهم أن أهمية المساهمة في الشركة أكبر من مجرد المستوى المالي.</a:t>
            </a:r>
            <a:r>
              <a:rPr lang="en-US" sz="2200" b="0">
                <a:latin typeface="Times New Roman" panose="02020603050405020304" pitchFamily="18" charset="0"/>
                <a:ea typeface="Calibri" panose="020F0502020204030204" pitchFamily="34" charset="0"/>
                <a:cs typeface="Times New Roman" panose="02020603050405020304" pitchFamily="18" charset="0"/>
              </a:rPr>
              <a:t> </a:t>
            </a:r>
            <a:r>
              <a:rPr lang="ar-EG" sz="2200" b="0">
                <a:latin typeface="Times New Roman" panose="02020603050405020304" pitchFamily="18" charset="0"/>
                <a:ea typeface="Calibri" panose="020F0502020204030204" pitchFamily="34" charset="0"/>
                <a:cs typeface="Times New Roman" panose="02020603050405020304" pitchFamily="18" charset="0"/>
              </a:rPr>
              <a:t>لقد شارك بأكثر من 20 فكرة عمل تعاونية لشركة سبيرال فلو، وليس فقط سبيرال فاندز، وقد </a:t>
            </a:r>
            <a:r>
              <a:rPr lang="ar-EG" sz="2200" b="0">
                <a:latin typeface="Times New Roman" panose="02020603050405020304" pitchFamily="18" charset="0"/>
                <a:ea typeface="Times New Roman" panose="02020603050405020304" pitchFamily="18" charset="0"/>
                <a:cs typeface="Times New Roman" panose="02020603050405020304" pitchFamily="18" charset="0"/>
              </a:rPr>
              <a:t>وافق المؤسسون على اثنتين منها.</a:t>
            </a:r>
            <a:r>
              <a:rPr lang="en-US" sz="2200" b="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Aft>
                <a:spcPts val="800"/>
              </a:spcAft>
            </a:pPr>
            <a:endParaRPr lang="en-SG" sz="2200" b="0" dirty="0">
              <a:effectLst/>
              <a:ea typeface="Times New Roman" panose="02020603050405020304" pitchFamily="18" charset="0"/>
            </a:endParaRPr>
          </a:p>
          <a:p>
            <a:pPr>
              <a:lnSpc>
                <a:spcPct val="107000"/>
              </a:lnSpc>
              <a:spcAft>
                <a:spcPts val="800"/>
              </a:spcAft>
            </a:pPr>
            <a:r>
              <a:rPr lang="ar-EG" sz="1600" b="0">
                <a:latin typeface="Times New Roman" panose="02020603050405020304" pitchFamily="18" charset="0"/>
                <a:ea typeface="Times New Roman" panose="02020603050405020304" pitchFamily="18" charset="0"/>
              </a:rPr>
              <a:t>رغم ذلك، لم يرضَ المؤسسون </a:t>
            </a:r>
            <a:r>
              <a:rPr lang="ar-EG" sz="1200" b="0">
                <a:solidFill>
                  <a:srgbClr val="00B050"/>
                </a:solidFill>
                <a:latin typeface="Times New Roman" panose="02020603050405020304" pitchFamily="18" charset="0"/>
                <a:ea typeface="Times New Roman" panose="02020603050405020304" pitchFamily="18" charset="0"/>
              </a:rPr>
              <a:t>عن منصور.</a:t>
            </a:r>
            <a:r>
              <a:rPr lang="ar-EG" sz="1800" b="0">
                <a:solidFill>
                  <a:srgbClr val="00B050"/>
                </a:solidFill>
                <a:latin typeface="Times New Roman" panose="02020603050405020304" pitchFamily="18" charset="0"/>
                <a:ea typeface="Times New Roman" panose="02020603050405020304" pitchFamily="18" charset="0"/>
              </a:rPr>
              <a:t> من وجهة نظره، كان منصور أكثر انفتاحًا وتعاونًا، وأقل عنفًا، وأكثر شمولًا، لكنه لم يتحول إلى رجل مطيع. يعتقد أن هذا الجزء الأخير كان هو المشكلة.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Arial" panose="020B0604020202020204" pitchFamily="34" charset="0"/>
                <a:ea typeface="Times New Roman" panose="02020603050405020304" pitchFamily="18" charset="0"/>
                <a:cs typeface="Times New Roman" panose="02020603050405020304" pitchFamily="18" charset="0"/>
              </a:rPr>
              <a:t>تم طرد منصور وهو الآن يتفاوض على حزمة الخروج</a:t>
            </a:r>
          </a:p>
          <a:p>
            <a:pPr>
              <a:lnSpc>
                <a:spcPct val="107000"/>
              </a:lnSpc>
              <a:spcAft>
                <a:spcPts val="800"/>
              </a:spcAft>
            </a:pPr>
            <a:endParaRPr lang="en-SG" sz="18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منح عقد العمل المؤسسين الحق في إعادة شراء أسهم منصور بتقييم العام الماضي.</a:t>
            </a:r>
            <a:r>
              <a:rPr lang="en-US" sz="1800" b="0">
                <a:solidFill>
                  <a:srgbClr val="00B050"/>
                </a:solidFill>
                <a:latin typeface="Times New Roman" panose="02020603050405020304" pitchFamily="18" charset="0"/>
                <a:ea typeface="Times New Roman" panose="02020603050405020304" pitchFamily="18" charset="0"/>
              </a:rPr>
              <a:t> </a:t>
            </a:r>
            <a:r>
              <a:rPr lang="ar-EG" sz="1800" b="0">
                <a:solidFill>
                  <a:srgbClr val="00B050"/>
                </a:solidFill>
                <a:latin typeface="Times New Roman" panose="02020603050405020304" pitchFamily="18" charset="0"/>
                <a:ea typeface="Times New Roman" panose="02020603050405020304" pitchFamily="18" charset="0"/>
              </a:rPr>
              <a:t>يرى منصور أن هذا ليس عدلًا بالنظر إلى النمو السريع للشركة ومساهمته في هذا النمو.</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أخبر المؤسسون منصور قبل ثلاث سنوات ونصف أنهم سيكونون سعداء بالوصول إلى شركة قيمتها 100 مليون خلال عشر سنوات، والآن هم يتطلعون إلى ستة أضعاف ذلك في أقل من خمس سنوات.</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لذلك طلب منصور الاحتفاظ بنسبة 1.4% للاستفادة من بيع الشركة المحتمل.</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كما يريد منصور التفاوض بشأن بند عدم المنافسة في عقده.  حيث يطلب الحصول على 75% من راتبه، والقدرة على العمل في أسواق رأس المال عندما لا تتنافس وظيفته بشكل مباشر مع أنشطة سبيرال فاندز.</a:t>
            </a:r>
          </a:p>
          <a:p>
            <a:pPr>
              <a:lnSpc>
                <a:spcPct val="107000"/>
              </a:lnSpc>
              <a:spcAft>
                <a:spcPts val="800"/>
              </a:spcAft>
            </a:pP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سيُجري المشتري المحتمل مقابلة مع منصور حول سبب رحيله، ولا يريد المؤسسون أن يخبره منصور عن أشياء يمكن أن تدمر فرصتهم.</a:t>
            </a:r>
            <a:r>
              <a:rPr lang="en-US" sz="1800" b="0">
                <a:solidFill>
                  <a:srgbClr val="00B050"/>
                </a:solidFill>
                <a:latin typeface="Times New Roman" panose="02020603050405020304" pitchFamily="18" charset="0"/>
                <a:ea typeface="Times New Roman" panose="02020603050405020304" pitchFamily="18" charset="0"/>
              </a:rPr>
              <a:t> </a:t>
            </a:r>
            <a:r>
              <a:rPr lang="ar-EG" sz="1800" b="0">
                <a:solidFill>
                  <a:srgbClr val="00B050"/>
                </a:solidFill>
                <a:latin typeface="Times New Roman" panose="02020603050405020304" pitchFamily="18" charset="0"/>
                <a:ea typeface="Times New Roman" panose="02020603050405020304" pitchFamily="18" charset="0"/>
              </a:rPr>
              <a:t>وهذا يمنحه بعض النفوذ.</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يعتقد أنه تم فصله بسبب غرور المؤسسين.</a:t>
            </a:r>
            <a:r>
              <a:rPr lang="en-US" sz="1800" b="0">
                <a:solidFill>
                  <a:srgbClr val="00B050"/>
                </a:solidFill>
                <a:latin typeface="Times New Roman" panose="02020603050405020304" pitchFamily="18" charset="0"/>
                <a:ea typeface="Times New Roman" panose="02020603050405020304" pitchFamily="18" charset="0"/>
              </a:rPr>
              <a:t> </a:t>
            </a:r>
            <a:r>
              <a:rPr lang="ar-EG" sz="1800" b="0">
                <a:solidFill>
                  <a:srgbClr val="00B050"/>
                </a:solidFill>
                <a:latin typeface="Times New Roman" panose="02020603050405020304" pitchFamily="18" charset="0"/>
                <a:ea typeface="Times New Roman" panose="02020603050405020304" pitchFamily="18" charset="0"/>
              </a:rPr>
              <a:t>بدلًا من إسعادهم، كانت النتائج المالية التي حققها منصور تبدو كأنها تهدد المؤسسين.</a:t>
            </a:r>
            <a:r>
              <a:rPr lang="en-US" sz="1800" b="0">
                <a:solidFill>
                  <a:srgbClr val="00B050"/>
                </a:solidFill>
                <a:latin typeface="Times New Roman" panose="02020603050405020304" pitchFamily="18" charset="0"/>
                <a:ea typeface="Times New Roman" panose="02020603050405020304" pitchFamily="18" charset="0"/>
              </a:rPr>
              <a:t> </a:t>
            </a:r>
            <a:r>
              <a:rPr lang="ar-EG" sz="1800" b="0">
                <a:solidFill>
                  <a:srgbClr val="00B050"/>
                </a:solidFill>
                <a:latin typeface="Times New Roman" panose="02020603050405020304" pitchFamily="18" charset="0"/>
                <a:ea typeface="Times New Roman" panose="02020603050405020304" pitchFamily="18" charset="0"/>
              </a:rPr>
              <a:t>حتى إنهم قالوا له "إنك تتمتع بنفوذ كبير للغاية وإنهم لم يوقعوا قط على عقود للعمل في شركته، وأن منصور يجب أن يتذكر أنه يعمل في شركتهم".</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ar-EG" sz="1800" b="0">
                <a:solidFill>
                  <a:srgbClr val="00B050"/>
                </a:solidFill>
                <a:latin typeface="Times New Roman" panose="02020603050405020304" pitchFamily="18" charset="0"/>
                <a:ea typeface="Times New Roman" panose="02020603050405020304" pitchFamily="18" charset="0"/>
              </a:rPr>
              <a:t>وهكذا نرى كيف أن قرارات الأعمال التجارية، حتى على المستوى الأعلى مع المخاطر العالية، لا تتعلق فقط بالجوانب المالية، بل تتعلق أيضًا بالتصورات والديناميكيات الشخصية.</a:t>
            </a:r>
            <a:r>
              <a:rPr lang="en-US" sz="1800" b="0">
                <a:solidFill>
                  <a:srgbClr val="00B050"/>
                </a:solidFill>
                <a:latin typeface="Times New Roman" panose="02020603050405020304" pitchFamily="18" charset="0"/>
                <a:ea typeface="Times New Roman" panose="02020603050405020304" pitchFamily="18" charset="0"/>
              </a:rPr>
              <a:t> </a:t>
            </a:r>
          </a:p>
          <a:p>
            <a:pPr>
              <a:lnSpc>
                <a:spcPct val="107000"/>
              </a:lnSpc>
              <a:spcAft>
                <a:spcPts val="800"/>
              </a:spcAft>
            </a:pPr>
            <a:endParaRPr lang="en-SG" sz="1800" b="0" dirty="0">
              <a:effectLst/>
              <a:latin typeface="Times New Roman" panose="02020603050405020304" pitchFamily="18" charset="0"/>
              <a:ea typeface="Times New Roman" panose="02020603050405020304" pitchFamily="18"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29</a:t>
            </a:fld>
            <a:endParaRPr lang="en-US"/>
          </a:p>
        </p:txBody>
      </p:sp>
    </p:spTree>
    <p:extLst>
      <p:ext uri="{BB962C8B-B14F-4D97-AF65-F5344CB8AC3E}">
        <p14:creationId xmlns:p14="http://schemas.microsoft.com/office/powerpoint/2010/main" val="283608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1143000" y="685800"/>
            <a:ext cx="4572000" cy="342900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إليكم شرائح غرف النقاش الجانبية لإجراء هذا التمرين.</a:t>
            </a:r>
            <a:r>
              <a:rPr lang="en-US"/>
              <a:t> </a:t>
            </a:r>
            <a:r>
              <a:rPr lang="ar-EG"/>
              <a:t>يُرجى إحضار المواد الخاصة بدورك - فهي مطبوعة باللون الذي يطابق لون العمود الذي تم إدراج اسمك فيه على الشريحة.</a:t>
            </a:r>
            <a:r>
              <a:rPr lang="en-US"/>
              <a:t> </a:t>
            </a:r>
            <a:r>
              <a:rPr lang="ar-EG"/>
              <a:t>ثم كوّن مجموعة ثنائية مع شريكك واستمتع بالتمرين!</a:t>
            </a:r>
            <a:r>
              <a:rPr lang="en-US"/>
              <a:t> </a:t>
            </a:r>
          </a:p>
          <a:p>
            <a:endParaRPr lang="en-US" alt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u="sng"/>
              <a:t>ملاحظة</a:t>
            </a:r>
            <a:r>
              <a:rPr lang="ar-EG"/>
              <a:t>:</a:t>
            </a:r>
            <a:r>
              <a:rPr lang="en-US"/>
              <a:t> </a:t>
            </a:r>
            <a:r>
              <a:rPr lang="ar-EG"/>
              <a:t>يُستخدم هذا </a:t>
            </a:r>
            <a:r>
              <a:rPr lang="ar-EG" u="none"/>
              <a:t>القالب الخاص بشريحة تقسيم الطلاب إلى مجموعات ثنائية إذا وضع</a:t>
            </a:r>
            <a:r>
              <a:rPr lang="ar-EG" u="none" baseline="0"/>
              <a:t> المُحاضر المشاركين في ثنائيات مسبقًا.</a:t>
            </a:r>
            <a:r>
              <a:rPr lang="en-US" u="none" baseline="0"/>
              <a:t> </a:t>
            </a:r>
            <a:r>
              <a:rPr lang="ar-EG" u="none" baseline="0"/>
              <a:t>تتم إضافة أسماء المشاركين في الأعمدة الخاصة بكل منهم أسفل </a:t>
            </a:r>
            <a:r>
              <a:rPr lang="ar-EG" b="0" u="none" baseline="0"/>
              <a:t>دورهم</a:t>
            </a:r>
            <a:r>
              <a:rPr lang="ar-EG" sz="1200" b="0" i="0" u="none" strike="noStrike">
                <a:solidFill>
                  <a:srgbClr val="000000"/>
                </a:solidFill>
                <a:latin typeface="Cambria"/>
              </a:rPr>
              <a:t>.</a:t>
            </a:r>
            <a:r>
              <a:rPr lang="en-US" sz="1200" b="0" i="0" u="none" strike="noStrike" baseline="0">
                <a:solidFill>
                  <a:schemeClr val="tx1"/>
                </a:solidFill>
                <a:latin typeface="+mn-lt"/>
              </a:rPr>
              <a:t> </a:t>
            </a:r>
            <a:r>
              <a:rPr lang="ar-EG" u="none"/>
              <a:t>إذا</a:t>
            </a:r>
            <a:r>
              <a:rPr lang="ar-EG" u="none" baseline="0"/>
              <a:t> تم استخدام</a:t>
            </a:r>
            <a:r>
              <a:rPr lang="en-US" u="none" baseline="0"/>
              <a:t> </a:t>
            </a:r>
            <a:r>
              <a:rPr lang="ar-EG" u="none"/>
              <a:t>هذه الشريحة،</a:t>
            </a:r>
            <a:r>
              <a:rPr lang="ar-EG"/>
              <a:t> فيجب أن</a:t>
            </a:r>
            <a:r>
              <a:rPr lang="ar-EG" baseline="0"/>
              <a:t> يتطابق لون أوراق كل دور في الشريحة أعلاه مع لون مواد الدور التي يتم توزيعها على المشاركين</a:t>
            </a:r>
            <a:r>
              <a:rPr lang="ar-EG" sz="1200" b="0" i="0" u="none" strike="noStrike">
                <a:solidFill>
                  <a:srgbClr val="000000"/>
                </a:solidFill>
                <a:latin typeface="Cambria"/>
              </a:rPr>
              <a:t>، لتجنب الارتباك</a:t>
            </a:r>
            <a:r>
              <a:rPr lang="ar-EG" baseline="0"/>
              <a:t>.</a:t>
            </a:r>
            <a:r>
              <a:rPr lang="en-US" baseline="0"/>
              <a:t> </a:t>
            </a:r>
            <a:r>
              <a:rPr lang="ar-EG" baseline="0"/>
              <a:t>يشير عمود "الغرفة الجانبية" إلى "غرفة النقاش الجانبية" ولا ينطبق إلا إذا كان لدى المُحاضر غرف خاصة للطلاب للتفاوض فيها. يشير عمود "المجموعة" إلى رقم مجموعة التفاوض، بمعنى آخر: كل ثنائي من الطلاب مكون من </a:t>
            </a:r>
            <a:r>
              <a:rPr lang="ar-EG" sz="1200" b="0">
                <a:solidFill>
                  <a:schemeClr val="tx1"/>
                </a:solidFill>
                <a:latin typeface="+mn-lt"/>
                <a:ea typeface="Calibri" panose="020F0502020204030204" pitchFamily="34" charset="0"/>
                <a:cs typeface="Times New Roman" panose="02020603050405020304" pitchFamily="18" charset="0"/>
              </a:rPr>
              <a:t>أليكس/ منصور</a:t>
            </a:r>
            <a:r>
              <a:rPr lang="ar-EG" baseline="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baseline="0" dirty="0">
              <a:solidFill>
                <a:schemeClr val="tx1"/>
              </a:solidFill>
              <a:effectLst/>
              <a:latin typeface="+mn-lt"/>
              <a:ea typeface="+mn-ea"/>
              <a:cs typeface="+mn-cs"/>
            </a:endParaRPr>
          </a:p>
          <a:p>
            <a:pPr eaLnBrk="1" hangingPunct="1"/>
            <a:endParaRPr lang="en-US" dirty="0">
              <a:latin typeface="Rockwell" pitchFamily="18"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Rockwell" pitchFamily="18" charset="0"/>
                <a:ea typeface="MS PGothic" pitchFamily="34" charset="-128"/>
              </a:defRPr>
            </a:lvl1pPr>
            <a:lvl2pPr marL="742950" indent="-285750" eaLnBrk="0" hangingPunct="0">
              <a:defRPr sz="2400">
                <a:solidFill>
                  <a:schemeClr val="tx1"/>
                </a:solidFill>
                <a:latin typeface="Rockwell" pitchFamily="18" charset="0"/>
                <a:ea typeface="MS PGothic" pitchFamily="34" charset="-128"/>
              </a:defRPr>
            </a:lvl2pPr>
            <a:lvl3pPr marL="1143000" indent="-228600" eaLnBrk="0" hangingPunct="0">
              <a:defRPr sz="2400">
                <a:solidFill>
                  <a:schemeClr val="tx1"/>
                </a:solidFill>
                <a:latin typeface="Rockwell" pitchFamily="18" charset="0"/>
                <a:ea typeface="MS PGothic" pitchFamily="34" charset="-128"/>
              </a:defRPr>
            </a:lvl3pPr>
            <a:lvl4pPr marL="1600200" indent="-228600" eaLnBrk="0" hangingPunct="0">
              <a:defRPr sz="2400">
                <a:solidFill>
                  <a:schemeClr val="tx1"/>
                </a:solidFill>
                <a:latin typeface="Rockwell" pitchFamily="18" charset="0"/>
                <a:ea typeface="MS PGothic" pitchFamily="34" charset="-128"/>
              </a:defRPr>
            </a:lvl4pPr>
            <a:lvl5pPr marL="2057400" indent="-228600" eaLnBrk="0" hangingPunct="0">
              <a:defRPr sz="2400">
                <a:solidFill>
                  <a:schemeClr val="tx1"/>
                </a:solidFill>
                <a:latin typeface="Rockwell" pitchFamily="18"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9pPr>
          </a:lstStyle>
          <a:p>
            <a:pPr eaLnBrk="1" hangingPunct="1"/>
            <a:fld id="{F053B0CE-308E-44FB-888A-BC9C541D99EA}" type="slidenum">
              <a:rPr lang="en-GB" sz="1200" smtClean="0"/>
              <a:pPr eaLnBrk="1" hangingPunct="1"/>
              <a:t>3</a:t>
            </a:fld>
            <a:endParaRPr lang="en-GB" sz="1200"/>
          </a:p>
        </p:txBody>
      </p:sp>
    </p:spTree>
    <p:extLst>
      <p:ext uri="{BB962C8B-B14F-4D97-AF65-F5344CB8AC3E}">
        <p14:creationId xmlns:p14="http://schemas.microsoft.com/office/powerpoint/2010/main" val="197277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u="sng"/>
              <a:t>ملاحظة</a:t>
            </a:r>
            <a:r>
              <a:rPr lang="ar-EG"/>
              <a:t>:</a:t>
            </a:r>
            <a:r>
              <a:rPr lang="en-US"/>
              <a:t> </a:t>
            </a:r>
            <a:r>
              <a:rPr lang="ar-EG"/>
              <a:t>شريحة مؤقتة لتجنب عناصر الإتلاف</a:t>
            </a:r>
          </a:p>
        </p:txBody>
      </p:sp>
      <p:sp>
        <p:nvSpPr>
          <p:cNvPr id="4" name="Slide Number Placeholder 3"/>
          <p:cNvSpPr>
            <a:spLocks noGrp="1"/>
          </p:cNvSpPr>
          <p:nvPr>
            <p:ph type="sldNum" sz="quarter" idx="5"/>
          </p:nvPr>
        </p:nvSpPr>
        <p:spPr/>
        <p:txBody>
          <a:bodyPr/>
          <a:lstStyle/>
          <a:p>
            <a:fld id="{DDED7BE2-A96B-4E9D-A1D5-8D1855B13D4E}" type="slidenum">
              <a:rPr lang="en-US" smtClean="0"/>
              <a:t>4</a:t>
            </a:fld>
            <a:endParaRPr lang="en-US"/>
          </a:p>
        </p:txBody>
      </p:sp>
    </p:spTree>
    <p:extLst>
      <p:ext uri="{BB962C8B-B14F-4D97-AF65-F5344CB8AC3E}">
        <p14:creationId xmlns:p14="http://schemas.microsoft.com/office/powerpoint/2010/main" val="370357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en-US" sz="1200">
                <a:latin typeface="Arial" panose="020B0604020202020204" pitchFamily="34" charset="0"/>
                <a:cs typeface="Arial" panose="020B0604020202020204" pitchFamily="34" charset="0"/>
              </a:rPr>
              <a:t>[</a:t>
            </a:r>
            <a:r>
              <a:rPr lang="ar-EG" sz="1200" i="1">
                <a:latin typeface="Arial" panose="020B0604020202020204" pitchFamily="34" charset="0"/>
                <a:cs typeface="Arial" panose="020B0604020202020204" pitchFamily="34" charset="0"/>
              </a:rPr>
              <a:t>أكمل المشاركون التمرين</a:t>
            </a:r>
            <a:r>
              <a:rPr lang="ar-EG" sz="1200">
                <a:latin typeface="Arial" panose="020B0604020202020204" pitchFamily="34" charset="0"/>
                <a:cs typeface="Arial" panose="020B0604020202020204" pitchFamily="34" charset="0"/>
              </a:rPr>
              <a:t>]. مرحبًا بكم من جديد! حسنًا، دعونا نستخلص معلومات القضية. </a:t>
            </a:r>
            <a:r>
              <a:rPr lang="ar-EG" sz="1200" i="0"/>
              <a:t>يُرجى تخصيص 3 دقائق ومشاركة ذلك مع شخص يجلس بالقرب منك، </a:t>
            </a:r>
            <a:r>
              <a:rPr lang="ar-EG" sz="1200" i="0" baseline="0"/>
              <a:t>ويفضل ألا يكون </a:t>
            </a:r>
            <a:r>
              <a:rPr lang="ar-EG" sz="1200" i="0"/>
              <a:t>شريكك </a:t>
            </a:r>
            <a:r>
              <a:rPr lang="ar-EG" sz="1200" i="0" baseline="0"/>
              <a:t>في مسرحية تقمص الأدوار.</a:t>
            </a:r>
            <a:r>
              <a:rPr lang="en-US" sz="1200" i="0"/>
              <a:t> </a:t>
            </a:r>
            <a:r>
              <a:rPr lang="ar-EG" sz="1200" i="0"/>
              <a:t>شيء واحد</a:t>
            </a:r>
            <a:r>
              <a:rPr lang="ar-EG" sz="1200" i="0" baseline="0"/>
              <a:t> نجح نظيرك في تنفيذه بشكل جيد، وشيء واحد كان بإمكانك تنفيذه بشكل أفضل، في </a:t>
            </a:r>
            <a:r>
              <a:rPr lang="ar-EG" sz="1200" b="0"/>
              <a:t>محادثاتك</a:t>
            </a:r>
            <a:r>
              <a:rPr lang="ar-EG" sz="1200" i="0" baseline="0"/>
              <a:t>. الفكرة هنا هي إعطاؤك نظرة خاطفة على ديناميكيات أزواج التفاوض الآخرين.</a:t>
            </a:r>
            <a:r>
              <a:rPr lang="en-US" sz="1200" i="0" baseline="0"/>
              <a:t> </a:t>
            </a:r>
            <a:r>
              <a:rPr lang="ar-EG" sz="1200" i="0" baseline="0"/>
              <a:t>[</a:t>
            </a:r>
            <a:r>
              <a:rPr lang="ar-EG" sz="1200" i="1" baseline="0"/>
              <a:t>يشارك المشاركون مع الآخرين الجالسين بجانبهم لبضع دقائق</a:t>
            </a:r>
            <a:r>
              <a:rPr lang="ar-EG" sz="1200" i="0" baseline="0"/>
              <a:t>]. حسنًا، لنبدأ من جديد. </a:t>
            </a:r>
          </a:p>
          <a:p>
            <a:pPr eaLnBrk="1" hangingPunct="1">
              <a:spcBef>
                <a:spcPct val="0"/>
              </a:spcBef>
            </a:pPr>
            <a:endParaRPr lang="en-US" altLang="en-US" dirty="0">
              <a:latin typeface="Rockwell"/>
            </a:endParaRPr>
          </a:p>
          <a:p>
            <a:pPr algn="r">
              <a:spcAft>
                <a:spcPts val="800"/>
              </a:spcAft>
            </a:pPr>
            <a:r>
              <a:rPr lang="ar-EG" sz="1200" b="0" i="0">
                <a:solidFill>
                  <a:srgbClr val="1F497D"/>
                </a:solidFill>
                <a:latin typeface="Calibri" panose="020F0502020204030204" pitchFamily="34" charset="0"/>
              </a:rPr>
              <a:t>مصدر الصورة:</a:t>
            </a:r>
          </a:p>
          <a:p>
            <a:pPr eaLnBrk="1" hangingPunct="1">
              <a:spcBef>
                <a:spcPct val="0"/>
              </a:spcBef>
            </a:pPr>
            <a:r>
              <a:rPr lang="en-US">
                <a:latin typeface="Rockwell"/>
              </a:rPr>
              <a:t>https://pixabay.com/photos/etihad-towers-abu-dhabi-skyscraper-289975/</a:t>
            </a:r>
          </a:p>
        </p:txBody>
      </p:sp>
    </p:spTree>
    <p:extLst>
      <p:ext uri="{BB962C8B-B14F-4D97-AF65-F5344CB8AC3E}">
        <p14:creationId xmlns:p14="http://schemas.microsoft.com/office/powerpoint/2010/main" val="1713475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ar-EG" sz="1200">
                <a:latin typeface="Calibri" panose="020F0502020204030204" pitchFamily="34" charset="0"/>
                <a:ea typeface="Calibri" panose="020F0502020204030204" pitchFamily="34" charset="0"/>
              </a:rPr>
              <a:t>كما هو الحال دائمًا في المفاوضات، لدينا بعض الاختلافات في المعلومات، وهي أشياء يعرفها شخص واحد ولا يعرفها الآخر والعكس صحيح، مما يؤثر بشكل مباشر على المفاوضات.</a:t>
            </a:r>
            <a:r>
              <a:rPr lang="en-US" sz="1200">
                <a:latin typeface="Calibri" panose="020F0502020204030204" pitchFamily="34" charset="0"/>
                <a:ea typeface="Calibri" panose="020F0502020204030204" pitchFamily="34" charset="0"/>
              </a:rPr>
              <a:t> </a:t>
            </a: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t>ما الذي يعرفه </a:t>
            </a:r>
            <a:r>
              <a:rPr lang="ar-EG" sz="1200" b="0"/>
              <a:t>أليكس </a:t>
            </a:r>
            <a:r>
              <a:rPr lang="ar-EG" sz="1200"/>
              <a:t>فقط؟</a:t>
            </a:r>
            <a:r>
              <a:rPr lang="en-US" sz="1200" i="0" baseline="0"/>
              <a:t> </a:t>
            </a:r>
            <a:r>
              <a:rPr lang="ar-EG" sz="1200" i="0" baseline="0"/>
              <a:t>[</a:t>
            </a:r>
            <a:r>
              <a:rPr lang="ar-EG" sz="1200" i="1" baseline="0"/>
              <a:t>يجيب المشاركون</a:t>
            </a:r>
            <a:r>
              <a:rPr lang="ar-EG" sz="1200" i="0" baseline="0"/>
              <a:t>].</a:t>
            </a: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6</a:t>
            </a:fld>
            <a:endParaRPr lang="en-US"/>
          </a:p>
        </p:txBody>
      </p:sp>
    </p:spTree>
    <p:extLst>
      <p:ext uri="{BB962C8B-B14F-4D97-AF65-F5344CB8AC3E}">
        <p14:creationId xmlns:p14="http://schemas.microsoft.com/office/powerpoint/2010/main" val="1132974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a:latin typeface="Calibri" panose="020F0502020204030204" pitchFamily="34" charset="0"/>
                <a:ea typeface="Calibri" panose="020F0502020204030204" pitchFamily="34" charset="0"/>
                <a:cs typeface="Times New Roman" panose="02020603050405020304" pitchFamily="18" charset="0"/>
              </a:rPr>
              <a:t>الشيء الذي يعرفه أليكس وحده هو أن المؤسسين رفعوا أسهم </a:t>
            </a:r>
            <a:r>
              <a:rPr lang="ar-EG" sz="1200">
                <a:latin typeface="Calibri Body"/>
                <a:ea typeface="Calibri" panose="020F0502020204030204" pitchFamily="34" charset="0"/>
                <a:cs typeface="Times New Roman" panose="02020603050405020304" pitchFamily="18" charset="0"/>
              </a:rPr>
              <a:t>منصور من 0.25% إلى 0.325% لإرسال رسالة مفادها أن اهتمامهم لا يتعلق بالمال بل بالمساهمة القيادية. ولكن هذه الإشارة لم تصل إلى منصور.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ويعلم أليكس أيضًا أن مبادرة "السعي وراء الرؤية"، التي كان منصور يرفضها بشدة، نجحت.</a:t>
            </a:r>
            <a:r>
              <a:rPr lang="en-US" sz="1200">
                <a:latin typeface="Calibri Body"/>
                <a:ea typeface="Calibri" panose="020F0502020204030204" pitchFamily="34" charset="0"/>
                <a:cs typeface="Times New Roman" panose="02020603050405020304" pitchFamily="18" charset="0"/>
              </a:rPr>
              <a:t> </a:t>
            </a:r>
            <a:r>
              <a:rPr lang="ar-EG" sz="1200">
                <a:latin typeface="Calibri Body"/>
                <a:ea typeface="Calibri" panose="020F0502020204030204" pitchFamily="34" charset="0"/>
                <a:cs typeface="Times New Roman" panose="02020603050405020304" pitchFamily="18" charset="0"/>
              </a:rPr>
              <a:t>أدت المبادرة إلى زيادة مشاركة الموظفين بشكل كبير.</a:t>
            </a:r>
            <a:r>
              <a:rPr lang="en-US" sz="12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يعرف أليكس أيضًا سبب مكافأة الخروج الضخمة التي حصل عليها الرئيس التنفيذي السابق.</a:t>
            </a:r>
            <a:r>
              <a:rPr lang="en-US" sz="1200">
                <a:latin typeface="Calibri Body"/>
                <a:ea typeface="Calibri" panose="020F0502020204030204" pitchFamily="34" charset="0"/>
                <a:cs typeface="Times New Roman" panose="02020603050405020304" pitchFamily="18" charset="0"/>
              </a:rPr>
              <a:t> </a:t>
            </a:r>
            <a:r>
              <a:rPr lang="ar-EG" sz="1200">
                <a:latin typeface="Calibri Body"/>
                <a:ea typeface="Calibri" panose="020F0502020204030204" pitchFamily="34" charset="0"/>
                <a:cs typeface="Times New Roman" panose="02020603050405020304" pitchFamily="18" charset="0"/>
              </a:rPr>
              <a:t>كان ذلك من أجل إجباره على إعادة حصة العشرين بالمئة في سبيرال فاندز التي منحها له المؤسسون، بدافع من الحماقة إلى حد ما.</a:t>
            </a:r>
            <a:r>
              <a:rPr lang="en-US" sz="12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a:latin typeface="Calibri Body"/>
                <a:ea typeface="Calibri" panose="020F0502020204030204" pitchFamily="34" charset="0"/>
                <a:cs typeface="Times New Roman" panose="02020603050405020304" pitchFamily="18" charset="0"/>
              </a:rPr>
              <a:t>أخيرًا، يشعر أليكس بالصدمة، من حقيقة أن منصور قد ينتقل إلى شركة أخرى بالنظر إلى تقييماته ومكافأته بعد تجاوز كل الأهداف المالية.</a:t>
            </a:r>
            <a:r>
              <a:rPr lang="en-US" sz="1200">
                <a:latin typeface="Calibri Body"/>
                <a:ea typeface="Calibri" panose="020F0502020204030204" pitchFamily="34" charset="0"/>
                <a:cs typeface="Times New Roman" panose="02020603050405020304" pitchFamily="18" charset="0"/>
              </a:rPr>
              <a:t>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7</a:t>
            </a:fld>
            <a:endParaRPr lang="en-US"/>
          </a:p>
        </p:txBody>
      </p:sp>
    </p:spTree>
    <p:extLst>
      <p:ext uri="{BB962C8B-B14F-4D97-AF65-F5344CB8AC3E}">
        <p14:creationId xmlns:p14="http://schemas.microsoft.com/office/powerpoint/2010/main" val="1276022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b="0">
                <a:latin typeface="Calibri" panose="020F0502020204030204" pitchFamily="34" charset="0"/>
                <a:ea typeface="Calibri" panose="020F0502020204030204" pitchFamily="34" charset="0"/>
                <a:cs typeface="Times New Roman" panose="02020603050405020304" pitchFamily="18" charset="0"/>
              </a:rPr>
              <a:t>الشيء الذي يعرفه أليكس وحده هو أن المؤسسين رفعوا أسهم </a:t>
            </a:r>
            <a:r>
              <a:rPr lang="ar-EG" sz="1800">
                <a:latin typeface="Calibri Body"/>
                <a:ea typeface="Calibri" panose="020F0502020204030204" pitchFamily="34" charset="0"/>
                <a:cs typeface="Times New Roman" panose="02020603050405020304" pitchFamily="18" charset="0"/>
              </a:rPr>
              <a:t>منصور من 0.25% إلى 0.325% لإرسال رسالة مفادها أن اهتمامهم لا يتعلق بالمال بل بالمساهمة القيادية. ولكن هذه الإشارة لم تصل إلى منصور.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ويعلم أليكس أيضًا أن مبادرة "السعي وراء الرؤية"، التي كان منصور يرفضها بشدة، نجحت.</a:t>
            </a:r>
            <a:r>
              <a:rPr lang="en-US" sz="1800">
                <a:latin typeface="Calibri Body"/>
                <a:ea typeface="Calibri" panose="020F0502020204030204" pitchFamily="34" charset="0"/>
                <a:cs typeface="Times New Roman" panose="02020603050405020304" pitchFamily="18" charset="0"/>
              </a:rPr>
              <a:t> </a:t>
            </a:r>
            <a:r>
              <a:rPr lang="ar-EG" sz="1800">
                <a:latin typeface="Calibri Body"/>
                <a:ea typeface="Calibri" panose="020F0502020204030204" pitchFamily="34" charset="0"/>
                <a:cs typeface="Times New Roman" panose="02020603050405020304" pitchFamily="18" charset="0"/>
              </a:rPr>
              <a:t>أدت المبادرة إلى زيادة مشاركة الموظفين بشكل كبير.</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يعرف أليكس أيضًا سبب مكافأة الخروج الضخمة التي حصل عليها الرئيس التنفيذي السابق.</a:t>
            </a:r>
            <a:r>
              <a:rPr lang="en-US" sz="1800">
                <a:latin typeface="Calibri Body"/>
                <a:ea typeface="Calibri" panose="020F0502020204030204" pitchFamily="34" charset="0"/>
                <a:cs typeface="Times New Roman" panose="02020603050405020304" pitchFamily="18" charset="0"/>
              </a:rPr>
              <a:t> </a:t>
            </a:r>
            <a:r>
              <a:rPr lang="ar-EG" sz="1800">
                <a:latin typeface="Calibri Body"/>
                <a:ea typeface="Calibri" panose="020F0502020204030204" pitchFamily="34" charset="0"/>
                <a:cs typeface="Times New Roman" panose="02020603050405020304" pitchFamily="18" charset="0"/>
              </a:rPr>
              <a:t>كان ذلك من أجل إجباره على إعادة حصة العشرين بالمئة في سبيرال فاندز التي منحها له المؤسسون، بدافع من الحماقة إلى حد ما.</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أخيرًا، يشعر أليكس بالصدمة، من حقيقة أن منصور قد ينتقل إلى شركة أخرى بالنظر إلى تقييماته ومكافأته بعد تجاوز كل الأهداف المالية.</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8</a:t>
            </a:fld>
            <a:endParaRPr lang="en-US"/>
          </a:p>
        </p:txBody>
      </p:sp>
    </p:spTree>
    <p:extLst>
      <p:ext uri="{BB962C8B-B14F-4D97-AF65-F5344CB8AC3E}">
        <p14:creationId xmlns:p14="http://schemas.microsoft.com/office/powerpoint/2010/main" val="3199523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b="0">
                <a:latin typeface="Calibri" panose="020F0502020204030204" pitchFamily="34" charset="0"/>
                <a:ea typeface="Calibri" panose="020F0502020204030204" pitchFamily="34" charset="0"/>
                <a:cs typeface="Times New Roman" panose="02020603050405020304" pitchFamily="18" charset="0"/>
              </a:rPr>
              <a:t>الشيء الذي يعرفه أليكس وحده هو أن المؤسسين رفعوا أسهم </a:t>
            </a:r>
            <a:r>
              <a:rPr lang="ar-EG" sz="1800">
                <a:latin typeface="Calibri Body"/>
                <a:ea typeface="Calibri" panose="020F0502020204030204" pitchFamily="34" charset="0"/>
                <a:cs typeface="Times New Roman" panose="02020603050405020304" pitchFamily="18" charset="0"/>
              </a:rPr>
              <a:t>منصور من 0.25% إلى 0.325% لإرسال رسالة مفادها أن اهتمامهم لا يتعلق بالمال بل بالمساهمة القيادية. ولكن هذه الإشارة لم تصل إلى منصور.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ويعلم أليكس أيضًا أن مبادرة "السعي وراء الرؤية"، التي كان منصور يرفضها بشدة، نجحت.</a:t>
            </a:r>
            <a:r>
              <a:rPr lang="en-US" sz="1800">
                <a:latin typeface="Calibri Body"/>
                <a:ea typeface="Calibri" panose="020F0502020204030204" pitchFamily="34" charset="0"/>
                <a:cs typeface="Times New Roman" panose="02020603050405020304" pitchFamily="18" charset="0"/>
              </a:rPr>
              <a:t> </a:t>
            </a:r>
            <a:r>
              <a:rPr lang="ar-EG" sz="1800">
                <a:latin typeface="Calibri Body"/>
                <a:ea typeface="Calibri" panose="020F0502020204030204" pitchFamily="34" charset="0"/>
                <a:cs typeface="Times New Roman" panose="02020603050405020304" pitchFamily="18" charset="0"/>
              </a:rPr>
              <a:t>أدت المبادرة إلى زيادة مشاركة الموظفين بشكل كبير.</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يعرف أليكس أيضًا سبب مكافأة الخروج الضخمة التي حصل عليها الرئيس التنفيذي السابق.</a:t>
            </a:r>
            <a:r>
              <a:rPr lang="en-US" sz="1800">
                <a:latin typeface="Calibri Body"/>
                <a:ea typeface="Calibri" panose="020F0502020204030204" pitchFamily="34" charset="0"/>
                <a:cs typeface="Times New Roman" panose="02020603050405020304" pitchFamily="18" charset="0"/>
              </a:rPr>
              <a:t> </a:t>
            </a:r>
            <a:r>
              <a:rPr lang="ar-EG" sz="1800">
                <a:latin typeface="Calibri Body"/>
                <a:ea typeface="Calibri" panose="020F0502020204030204" pitchFamily="34" charset="0"/>
                <a:cs typeface="Times New Roman" panose="02020603050405020304" pitchFamily="18" charset="0"/>
              </a:rPr>
              <a:t>كان ذلك من أجل إجباره على إعادة حصة العشرين بالمئة في سبيرال فاندز التي منحها له المؤسسون، بدافع من الحماقة إلى حد ما.</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a:latin typeface="Calibri Body"/>
                <a:ea typeface="Calibri" panose="020F0502020204030204" pitchFamily="34" charset="0"/>
                <a:cs typeface="Times New Roman" panose="02020603050405020304" pitchFamily="18" charset="0"/>
              </a:rPr>
              <a:t>أخيرًا، يشعر أليكس بالصدمة، من حقيقة أن منصور قد ينتقل إلى شركة أخرى بالنظر إلى تقييماته ومكافأته بعد تجاوز كل الأهداف المالية.</a:t>
            </a:r>
            <a:r>
              <a:rPr lang="en-US" sz="1800">
                <a:latin typeface="Calibri Body"/>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9</a:t>
            </a:fld>
            <a:endParaRPr lang="en-US"/>
          </a:p>
        </p:txBody>
      </p:sp>
    </p:spTree>
    <p:extLst>
      <p:ext uri="{BB962C8B-B14F-4D97-AF65-F5344CB8AC3E}">
        <p14:creationId xmlns:p14="http://schemas.microsoft.com/office/powerpoint/2010/main" val="2330993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DB2E255-B3BA-4509-B217-DC95EB0C70E9}"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1426706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33999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1393792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1319A79-84C2-4619-BBBE-43D0BEBAEA6A}" type="slidenum">
              <a:rPr lang="en-US"/>
              <a:pPr/>
              <a:t>‹#›</a:t>
            </a:fld>
            <a:endParaRPr lang="en-US"/>
          </a:p>
        </p:txBody>
      </p:sp>
    </p:spTree>
    <p:extLst>
      <p:ext uri="{BB962C8B-B14F-4D97-AF65-F5344CB8AC3E}">
        <p14:creationId xmlns:p14="http://schemas.microsoft.com/office/powerpoint/2010/main" val="3696831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1097536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233494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B2E255-B3BA-4509-B217-DC95EB0C70E9}"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97532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B2E255-B3BA-4509-B217-DC95EB0C70E9}"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84590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B2E255-B3BA-4509-B217-DC95EB0C70E9}"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940315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B2E255-B3BA-4509-B217-DC95EB0C70E9}"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96041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B2E255-B3BA-4509-B217-DC95EB0C70E9}"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056607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B2E255-B3BA-4509-B217-DC95EB0C70E9}"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32531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B2E255-B3BA-4509-B217-DC95EB0C70E9}"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524804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4"/>
            </p:custDataLst>
            <p:extLst>
              <p:ext uri="{D42A27DB-BD31-4B8C-83A1-F6EECF244321}">
                <p14:modId xmlns:p14="http://schemas.microsoft.com/office/powerpoint/2010/main" val="32997000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6" imgW="152" imgH="152" progId="TCLayout.ActiveDocument.1">
                  <p:embed/>
                </p:oleObj>
              </mc:Choice>
              <mc:Fallback>
                <p:oleObj name="think-cell Slide" r:id="rId16" imgW="152" imgH="152" progId="TCLayout.ActiveDocument.1">
                  <p:embed/>
                  <p:pic>
                    <p:nvPicPr>
                      <p:cNvPr id="8" name="Object 7"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4400" b="0" i="0" baseline="0" dirty="0">
              <a:latin typeface="Calibri" panose="020F0502020204030204" pitchFamily="34" charset="0"/>
              <a:ea typeface="+mj-ea"/>
              <a:cs typeface="+mj-cs"/>
              <a:sym typeface="Calibri" panose="020F0502020204030204" pitchFamily="34" charset="0"/>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B2E255-B3BA-4509-B217-DC95EB0C70E9}" type="datetimeFigureOut">
              <a:rPr lang="en-US" smtClean="0"/>
              <a:t>11/22/2024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245033-86B1-4467-85A2-830145A8E8DE}" type="slidenum">
              <a:rPr lang="en-US" smtClean="0"/>
              <a:t>‹#›</a:t>
            </a:fld>
            <a:endParaRPr lang="en-US"/>
          </a:p>
        </p:txBody>
      </p:sp>
    </p:spTree>
    <p:extLst>
      <p:ext uri="{BB962C8B-B14F-4D97-AF65-F5344CB8AC3E}">
        <p14:creationId xmlns:p14="http://schemas.microsoft.com/office/powerpoint/2010/main" val="1118627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173754008"/>
      </p:ext>
    </p:extLst>
  </p:cSld>
  <p:clrMap bg1="lt1" tx1="dk1" bg2="lt2" tx2="dk2" accent1="accent1" accent2="accent2" accent3="accent3" accent4="accent4" accent5="accent5" accent6="accent6" hlink="hlink" folHlink="folHlink"/>
  <p:sldLayoutIdLst>
    <p:sldLayoutId id="2147483662"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dirty="0" err="1"/>
              <a:t>سبيرال</a:t>
            </a:r>
            <a:r>
              <a:rPr lang="ar-EG"/>
              <a:t> فلو</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519294"/>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6917-11/2024</a:t>
            </a:r>
            <a:endPar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هذه المجموعة من شرائح العرض من إعداد </a:t>
            </a:r>
            <a:r>
              <a:rPr lang="ar-EG" sz="750" dirty="0">
                <a:solidFill>
                  <a:prstClr val="black"/>
                </a:solidFill>
                <a:latin typeface="Roboto" panose="02000000000000000000" pitchFamily="2" charset="0"/>
                <a:ea typeface="Roboto" panose="02000000000000000000" pitchFamily="2" charset="0"/>
                <a:cs typeface="+mn-cs"/>
              </a:rPr>
              <a:t>أستريد </a:t>
            </a:r>
            <a:r>
              <a:rPr lang="ar-EG" sz="750" dirty="0" err="1">
                <a:solidFill>
                  <a:prstClr val="black"/>
                </a:solidFill>
                <a:latin typeface="Roboto" panose="02000000000000000000" pitchFamily="2" charset="0"/>
                <a:ea typeface="Roboto" panose="02000000000000000000" pitchFamily="2" charset="0"/>
                <a:cs typeface="+mn-cs"/>
              </a:rPr>
              <a:t>شرادر</a:t>
            </a:r>
            <a:r>
              <a:rPr lang="ar-EG" sz="750" dirty="0">
                <a:solidFill>
                  <a:prstClr val="black"/>
                </a:solidFill>
                <a:latin typeface="Roboto" panose="02000000000000000000" pitchFamily="2" charset="0"/>
                <a:ea typeface="Roboto" panose="02000000000000000000" pitchFamily="2" charset="0"/>
                <a:cs typeface="+mn-cs"/>
              </a:rPr>
              <a:t>، وجوناثان </a:t>
            </a:r>
            <a:r>
              <a:rPr lang="ar-EG" sz="750" dirty="0" err="1">
                <a:solidFill>
                  <a:prstClr val="black"/>
                </a:solidFill>
                <a:latin typeface="Roboto" panose="02000000000000000000" pitchFamily="2" charset="0"/>
                <a:ea typeface="Roboto" panose="02000000000000000000" pitchFamily="2" charset="0"/>
                <a:cs typeface="+mn-cs"/>
              </a:rPr>
              <a:t>أونج</a:t>
            </a:r>
            <a:r>
              <a:rPr lang="ar-EG" sz="750" dirty="0">
                <a:solidFill>
                  <a:prstClr val="black"/>
                </a:solidFill>
                <a:latin typeface="Roboto" panose="02000000000000000000" pitchFamily="2" charset="0"/>
                <a:ea typeface="Roboto" panose="02000000000000000000" pitchFamily="2" charset="0"/>
                <a:cs typeface="+mn-cs"/>
              </a:rPr>
              <a:t>، وكاترينا </a:t>
            </a:r>
            <a:r>
              <a:rPr lang="ar-EG" sz="750" dirty="0" err="1">
                <a:solidFill>
                  <a:prstClr val="black"/>
                </a:solidFill>
                <a:latin typeface="Roboto" panose="02000000000000000000" pitchFamily="2" charset="0"/>
                <a:ea typeface="Roboto" panose="02000000000000000000" pitchFamily="2" charset="0"/>
                <a:cs typeface="+mn-cs"/>
              </a:rPr>
              <a:t>يافاش</a:t>
            </a:r>
            <a:r>
              <a:rPr lang="ar-EG" sz="750" dirty="0">
                <a:solidFill>
                  <a:prstClr val="black"/>
                </a:solidFill>
                <a:latin typeface="Roboto" panose="02000000000000000000" pitchFamily="2" charset="0"/>
                <a:ea typeface="Roboto" panose="02000000000000000000" pitchFamily="2" charset="0"/>
                <a:cs typeface="+mn-cs"/>
              </a:rPr>
              <a:t>، وأنكيت كيديا، خريجو ماجستير إدارة الأعمال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تحت إشراف مارتن </a:t>
            </a:r>
            <a:r>
              <a:rPr lang="ar-EG" sz="750" dirty="0" err="1">
                <a:solidFill>
                  <a:prstClr val="black"/>
                </a:solidFill>
                <a:latin typeface="Roboto" panose="02000000000000000000" pitchFamily="2" charset="0"/>
                <a:ea typeface="Roboto" panose="02000000000000000000" pitchFamily="2" charset="0"/>
                <a:cs typeface="+mn-cs"/>
              </a:rPr>
              <a:t>شوينسبيرج</a:t>
            </a:r>
            <a:r>
              <a:rPr lang="ar-EG" sz="750" dirty="0">
                <a:solidFill>
                  <a:prstClr val="black"/>
                </a:solidFill>
                <a:latin typeface="Roboto" panose="02000000000000000000" pitchFamily="2" charset="0"/>
                <a:ea typeface="Roboto" panose="02000000000000000000" pitchFamily="2" charset="0"/>
                <a:cs typeface="+mn-cs"/>
              </a:rPr>
              <a:t>، أستاذ مشارك في السلوك التنظيمي في </a:t>
            </a:r>
            <a:r>
              <a:rPr lang="en-US" sz="750" dirty="0">
                <a:solidFill>
                  <a:prstClr val="black"/>
                </a:solidFill>
                <a:latin typeface="Roboto" panose="02000000000000000000" pitchFamily="2" charset="0"/>
                <a:ea typeface="Roboto" panose="02000000000000000000" pitchFamily="2" charset="0"/>
                <a:cs typeface="+mn-cs"/>
              </a:rPr>
              <a:t>ESMT</a:t>
            </a:r>
            <a:r>
              <a:rPr lang="ar-EG" sz="750" dirty="0">
                <a:solidFill>
                  <a:prstClr val="black"/>
                </a:solidFill>
                <a:latin typeface="Roboto" panose="02000000000000000000" pitchFamily="2" charset="0"/>
                <a:ea typeface="Roboto" panose="02000000000000000000" pitchFamily="2" charset="0"/>
                <a:cs typeface="+mn-cs"/>
              </a:rPr>
              <a:t> برلين، </a:t>
            </a:r>
            <a:r>
              <a:rPr lang="ar-EG" sz="750" dirty="0" err="1">
                <a:solidFill>
                  <a:prstClr val="black"/>
                </a:solidFill>
                <a:latin typeface="Roboto" panose="02000000000000000000" pitchFamily="2" charset="0"/>
                <a:ea typeface="Roboto" panose="02000000000000000000" pitchFamily="2" charset="0"/>
                <a:cs typeface="+mn-cs"/>
              </a:rPr>
              <a:t>وهوراسيو</a:t>
            </a:r>
            <a:r>
              <a:rPr lang="ar-EG" sz="750" dirty="0">
                <a:solidFill>
                  <a:prstClr val="black"/>
                </a:solidFill>
                <a:latin typeface="Roboto" panose="02000000000000000000" pitchFamily="2" charset="0"/>
                <a:ea typeface="Roboto" panose="02000000000000000000" pitchFamily="2" charset="0"/>
                <a:cs typeface="+mn-cs"/>
              </a:rPr>
              <a:t> فالكاو، أستاذ ممارسة إدارة علوم القرار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وإريك </a:t>
            </a:r>
            <a:r>
              <a:rPr lang="ar-EG" sz="750" dirty="0" err="1">
                <a:solidFill>
                  <a:prstClr val="black"/>
                </a:solidFill>
                <a:latin typeface="Roboto" panose="02000000000000000000" pitchFamily="2" charset="0"/>
                <a:ea typeface="Roboto" panose="02000000000000000000" pitchFamily="2" charset="0"/>
                <a:cs typeface="+mn-cs"/>
              </a:rPr>
              <a:t>أولمان</a:t>
            </a:r>
            <a:r>
              <a:rPr lang="ar-EG" sz="750" dirty="0">
                <a:solidFill>
                  <a:prstClr val="black"/>
                </a:solidFill>
                <a:latin typeface="Roboto" panose="02000000000000000000" pitchFamily="2" charset="0"/>
                <a:ea typeface="Roboto" panose="02000000000000000000" pitchFamily="2" charset="0"/>
                <a:cs typeface="+mn-cs"/>
              </a:rPr>
              <a:t>، أستاذ السلوك التنظيمي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كمادة إضافية لمسرحية تقمص الأدوار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r>
              <a:rPr lang="ar-EG" sz="750" i="1" dirty="0" err="1">
                <a:solidFill>
                  <a:prstClr val="black"/>
                </a:solidFill>
                <a:latin typeface="Roboto" panose="02000000000000000000" pitchFamily="2" charset="0"/>
                <a:ea typeface="Roboto" panose="02000000000000000000" pitchFamily="2" charset="0"/>
                <a:cs typeface="+mn-cs"/>
              </a:rPr>
              <a:t>سبيرال</a:t>
            </a:r>
            <a:r>
              <a:rPr lang="ar-EG" sz="750" i="1" dirty="0">
                <a:solidFill>
                  <a:prstClr val="black"/>
                </a:solidFill>
                <a:latin typeface="Roboto" panose="02000000000000000000" pitchFamily="2" charset="0"/>
                <a:ea typeface="Roboto" panose="02000000000000000000" pitchFamily="2" charset="0"/>
                <a:cs typeface="+mn-cs"/>
              </a:rPr>
              <a:t> فلو</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حقوق الطبع والنشر © 2024 مارتن </a:t>
            </a:r>
            <a:r>
              <a:rPr kumimoji="0" lang="ar-EG" sz="750" b="0" i="0" u="none" strike="noStrike" cap="none" normalizeH="0" baseline="0" noProof="0" dirty="0" err="1">
                <a:ln>
                  <a:noFill/>
                </a:ln>
                <a:solidFill>
                  <a:prstClr val="black"/>
                </a:solidFill>
                <a:uLnTx/>
                <a:uFillTx/>
                <a:latin typeface="Roboto" panose="02000000000000000000" pitchFamily="2" charset="0"/>
                <a:ea typeface="Roboto" panose="02000000000000000000" pitchFamily="2" charset="0"/>
                <a:cs typeface="+mn-cs"/>
              </a:rPr>
              <a:t>شوينسبيرج</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r>
              <a:rPr kumimoji="0" lang="ar-EG" sz="750" b="0" i="0" u="none" strike="noStrike" cap="none" normalizeH="0" baseline="0" noProof="0" dirty="0" err="1">
                <a:ln>
                  <a:noFill/>
                </a:ln>
                <a:solidFill>
                  <a:prstClr val="black"/>
                </a:solidFill>
                <a:uLnTx/>
                <a:uFillTx/>
                <a:latin typeface="Roboto" panose="02000000000000000000" pitchFamily="2" charset="0"/>
                <a:ea typeface="Roboto" panose="02000000000000000000" pitchFamily="2" charset="0"/>
                <a:cs typeface="+mn-cs"/>
              </a:rPr>
              <a:t>هوراسيو</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فالكاو، إريك </a:t>
            </a:r>
            <a:r>
              <a:rPr kumimoji="0" lang="ar-EG" sz="750" b="0" i="0" u="none" strike="noStrike" cap="none" normalizeH="0" baseline="0" noProof="0" dirty="0" err="1">
                <a:ln>
                  <a:noFill/>
                </a:ln>
                <a:solidFill>
                  <a:prstClr val="black"/>
                </a:solidFill>
                <a:uLnTx/>
                <a:uFillTx/>
                <a:latin typeface="Roboto" panose="02000000000000000000" pitchFamily="2" charset="0"/>
                <a:ea typeface="Roboto" panose="02000000000000000000" pitchFamily="2" charset="0"/>
                <a:cs typeface="+mn-cs"/>
              </a:rPr>
              <a:t>أولمان</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endParaRPr kumimoji="0" lang="ar-EG" sz="8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a:p>
            <a:pPr marL="0" indent="0">
              <a:lnSpc>
                <a:spcPct val="100000"/>
              </a:lnSpc>
              <a:spcBef>
                <a:spcPts val="300"/>
              </a:spcBef>
              <a:spcAft>
                <a:spcPts val="450"/>
              </a:spcAft>
              <a:buNone/>
              <a:defRPr/>
            </a:pPr>
            <a:r>
              <a:rPr lang="en-US" sz="800" dirty="0">
                <a:effectLst/>
                <a:latin typeface="Roboto" panose="02000000000000000000" pitchFamily="2" charset="0"/>
                <a:ea typeface="Roboto" panose="02000000000000000000" pitchFamily="2" charset="0"/>
                <a:cs typeface="Times New Roman" panose="02020603050405020304" pitchFamily="18" charset="0"/>
              </a:rPr>
              <a:t>Translated using an LLM (Large Language Model) and edited by Tilti Multilingual SIA, with the permission of INSEAD.</a:t>
            </a:r>
          </a:p>
          <a:p>
            <a:pPr marL="0" indent="0">
              <a:lnSpc>
                <a:spcPct val="100000"/>
              </a:lnSpc>
              <a:spcBef>
                <a:spcPts val="300"/>
              </a:spcBef>
              <a:spcAft>
                <a:spcPts val="450"/>
              </a:spcAft>
              <a:buNone/>
              <a:defRPr/>
            </a:pPr>
            <a:r>
              <a:rPr lang="en-US" sz="800" dirty="0">
                <a:effectLst/>
                <a:latin typeface="Roboto" panose="02000000000000000000" pitchFamily="2" charset="0"/>
                <a:ea typeface="Roboto" panose="02000000000000000000" pitchFamily="2" charset="0"/>
                <a:cs typeface="Times New Roman" panose="02020603050405020304" pitchFamily="18" charset="0"/>
              </a:rPr>
              <a:t>This translation, Copyright © 2024 Martin Schweinsberg, Horacio </a:t>
            </a:r>
            <a:r>
              <a:rPr lang="en-US" sz="800" dirty="0" err="1">
                <a:effectLst/>
                <a:latin typeface="Roboto" panose="02000000000000000000" pitchFamily="2" charset="0"/>
                <a:ea typeface="Roboto" panose="02000000000000000000" pitchFamily="2" charset="0"/>
                <a:cs typeface="Times New Roman" panose="02020603050405020304" pitchFamily="18" charset="0"/>
              </a:rPr>
              <a:t>Falcão</a:t>
            </a:r>
            <a:r>
              <a:rPr lang="en-US" sz="800" dirty="0">
                <a:effectLst/>
                <a:latin typeface="Roboto" panose="02000000000000000000" pitchFamily="2" charset="0"/>
                <a:ea typeface="Roboto" panose="02000000000000000000" pitchFamily="2" charset="0"/>
                <a:cs typeface="Times New Roman" panose="02020603050405020304" pitchFamily="18" charset="0"/>
              </a:rPr>
              <a:t>, Eric Uhlmann. The original slides are entitled “</a:t>
            </a:r>
            <a:r>
              <a:rPr lang="en-US" sz="800" i="1" dirty="0">
                <a:effectLst/>
                <a:latin typeface="Roboto" panose="02000000000000000000" pitchFamily="2" charset="0"/>
                <a:ea typeface="Roboto" panose="02000000000000000000" pitchFamily="2" charset="0"/>
                <a:cs typeface="Times New Roman" panose="02020603050405020304" pitchFamily="18" charset="0"/>
              </a:rPr>
              <a:t>The Spiral Flow</a:t>
            </a:r>
            <a:r>
              <a:rPr lang="en-US" sz="800" dirty="0">
                <a:effectLst/>
                <a:latin typeface="Roboto" panose="02000000000000000000" pitchFamily="2" charset="0"/>
                <a:ea typeface="Roboto" panose="02000000000000000000" pitchFamily="2" charset="0"/>
                <a:cs typeface="Times New Roman" panose="02020603050405020304" pitchFamily="18" charset="0"/>
              </a:rPr>
              <a:t>” (06/2024-6917), </a:t>
            </a:r>
            <a:r>
              <a:rPr lang="en-US" sz="800" dirty="0">
                <a:latin typeface="Roboto" panose="02000000000000000000" pitchFamily="2" charset="0"/>
              </a:rPr>
              <a:t>Copyright © 2024 Martin Schweinsberg, Horacio </a:t>
            </a:r>
            <a:r>
              <a:rPr lang="en-US" sz="800" dirty="0" err="1">
                <a:latin typeface="Roboto" panose="02000000000000000000" pitchFamily="2" charset="0"/>
              </a:rPr>
              <a:t>Falcão</a:t>
            </a:r>
            <a:r>
              <a:rPr lang="en-US" sz="800" dirty="0">
                <a:latin typeface="Roboto" panose="02000000000000000000" pitchFamily="2" charset="0"/>
              </a:rPr>
              <a:t>, Eric Uhlmann</a:t>
            </a:r>
            <a:endParaRPr lang="en-US" sz="800" dirty="0">
              <a:effectLst/>
              <a:latin typeface="Roboto" panose="02000000000000000000" pitchFamily="2" charset="0"/>
              <a:ea typeface="Roboto" panose="02000000000000000000" pitchFamily="2" charset="0"/>
              <a:cs typeface="Times New Roman" panose="02020603050405020304" pitchFamily="18" charset="0"/>
            </a:endParaRPr>
          </a:p>
          <a:p>
            <a:pPr marL="0" indent="0">
              <a:lnSpc>
                <a:spcPct val="100000"/>
              </a:lnSpc>
              <a:spcBef>
                <a:spcPts val="300"/>
              </a:spcBef>
              <a:spcAft>
                <a:spcPts val="450"/>
              </a:spcAft>
              <a:buNone/>
              <a:defRPr/>
            </a:pPr>
            <a:endPar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أليكس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ar-EG" sz="2400">
                <a:latin typeface="Calibri Body"/>
                <a:ea typeface="Calibri" panose="020F0502020204030204" pitchFamily="34" charset="0"/>
                <a:cs typeface="Times New Roman" panose="02020603050405020304" pitchFamily="18" charset="0"/>
              </a:rPr>
              <a:t>رفع المؤسسون قيمة أسهم منصور من 0.25% إلى 0.325% لإرسال رسالة مفادها أن همهم ليس هو المال بل المساهمة القيادية</a:t>
            </a: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ar-EG" sz="2400">
                <a:latin typeface="Calibri Body"/>
                <a:ea typeface="Calibri" panose="020F0502020204030204" pitchFamily="34" charset="0"/>
                <a:cs typeface="Times New Roman" panose="02020603050405020304" pitchFamily="18" charset="0"/>
              </a:rPr>
              <a:t>وفقًا لاستطلاع رأي حديث للموظفين، زادت مبادرة السعي وراء الرؤية من مشاركة الموظفين بشكل كبير.</a:t>
            </a:r>
          </a:p>
          <a:p>
            <a:pPr lvl="0">
              <a:spcBef>
                <a:spcPts val="0"/>
              </a:spcBef>
            </a:pPr>
            <a:endParaRPr lang="en-GB" sz="2400" dirty="0">
              <a:solidFill>
                <a:srgbClr val="000000"/>
              </a:solidFill>
              <a:latin typeface="Noto Sans Symbols"/>
              <a:ea typeface="Noto Sans Symbols"/>
              <a:cs typeface="Noto Sans Symbols"/>
            </a:endParaRPr>
          </a:p>
          <a:p>
            <a:pPr lvl="0">
              <a:spcBef>
                <a:spcPts val="0"/>
              </a:spcBef>
            </a:pPr>
            <a:r>
              <a:rPr lang="ar-EG" sz="2400">
                <a:solidFill>
                  <a:srgbClr val="000000"/>
                </a:solidFill>
                <a:latin typeface="Noto Sans Symbols"/>
                <a:ea typeface="Noto Sans Symbols"/>
                <a:cs typeface="Noto Sans Symbols"/>
              </a:rPr>
              <a:t>حصل الرئيس التنفيذي السابق على </a:t>
            </a:r>
            <a:r>
              <a:rPr lang="ar-EG" sz="2400">
                <a:latin typeface="Calibri Body"/>
                <a:ea typeface="Calibri" panose="020F0502020204030204" pitchFamily="34" charset="0"/>
                <a:cs typeface="Times New Roman" panose="02020603050405020304" pitchFamily="18" charset="0"/>
              </a:rPr>
              <a:t>مبلغ ضخم قدره 500 ألف دولار أمريكي للمطالبة بحصة 20٪ في سبيرال فاندز التي قدمها له المؤسسون</a:t>
            </a:r>
          </a:p>
          <a:p>
            <a:pPr lvl="0">
              <a:spcBef>
                <a:spcPts val="0"/>
              </a:spcBef>
            </a:pPr>
            <a:endParaRPr lang="en-SG" sz="2400" dirty="0">
              <a:solidFill>
                <a:srgbClr val="000000"/>
              </a:solidFill>
              <a:latin typeface="Calibri Body"/>
              <a:ea typeface="Noto Sans Symbols"/>
              <a:cs typeface="Times New Roman" panose="02020603050405020304" pitchFamily="18" charset="0"/>
            </a:endParaRPr>
          </a:p>
          <a:p>
            <a:pPr lvl="0">
              <a:spcBef>
                <a:spcPts val="0"/>
              </a:spcBef>
            </a:pPr>
            <a:r>
              <a:rPr lang="ar-EG" sz="2400">
                <a:solidFill>
                  <a:srgbClr val="000000"/>
                </a:solidFill>
                <a:latin typeface="Calibri Body"/>
                <a:ea typeface="Noto Sans Symbols"/>
                <a:cs typeface="Times New Roman" panose="02020603050405020304" pitchFamily="18" charset="0"/>
              </a:rPr>
              <a:t>أليكس مصدوم من احتمال رحيل منصور</a:t>
            </a:r>
          </a:p>
          <a:p>
            <a:pPr>
              <a:spcBef>
                <a:spcPts val="0"/>
              </a:spcBef>
            </a:pPr>
            <a:endParaRPr lang="en-SG" sz="2400" dirty="0">
              <a:latin typeface="+mj-lt"/>
            </a:endParaRPr>
          </a:p>
        </p:txBody>
      </p:sp>
    </p:spTree>
    <p:extLst>
      <p:ext uri="{BB962C8B-B14F-4D97-AF65-F5344CB8AC3E}">
        <p14:creationId xmlns:p14="http://schemas.microsoft.com/office/powerpoint/2010/main" val="2640132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a:t>
            </a:r>
            <a:r>
              <a:rPr lang="ar-EG" sz="3200" b="1">
                <a:latin typeface="Calibri" panose="020F0502020204030204" pitchFamily="34" charset="0"/>
                <a:ea typeface="Calibri" panose="020F0502020204030204" pitchFamily="34" charset="0"/>
              </a:rPr>
              <a:t>منصور</a:t>
            </a:r>
            <a:r>
              <a:rPr lang="ar-EG" sz="3200" b="1"/>
              <a:t> فقط؟</a:t>
            </a:r>
          </a:p>
        </p:txBody>
      </p:sp>
    </p:spTree>
    <p:extLst>
      <p:ext uri="{BB962C8B-B14F-4D97-AF65-F5344CB8AC3E}">
        <p14:creationId xmlns:p14="http://schemas.microsoft.com/office/powerpoint/2010/main" val="695849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a:t>
            </a:r>
            <a:r>
              <a:rPr lang="ar-EG" sz="3200" b="1">
                <a:latin typeface="Calibri" panose="020F0502020204030204" pitchFamily="34" charset="0"/>
                <a:ea typeface="Calibri" panose="020F0502020204030204" pitchFamily="34" charset="0"/>
              </a:rPr>
              <a:t>منصور</a:t>
            </a:r>
            <a:r>
              <a:rPr lang="ar-EG" sz="3200" b="1"/>
              <a:t>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ar-EG" sz="2400">
                <a:ea typeface="Calibri" panose="020F0502020204030204" pitchFamily="34" charset="0"/>
                <a:cs typeface="Times New Roman" panose="02020603050405020304" pitchFamily="18" charset="0"/>
              </a:rPr>
              <a:t>يشك منصور في أن المؤسسين تلاعبوا بالنتائج لمنحه أدنى حد ممكن من الأسهم</a:t>
            </a:r>
          </a:p>
          <a:p>
            <a:pPr lvl="0">
              <a:lnSpc>
                <a:spcPct val="107000"/>
              </a:lnSpc>
              <a:spcBef>
                <a:spcPts val="0"/>
              </a:spcBef>
            </a:pP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311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a:t>
            </a:r>
            <a:r>
              <a:rPr lang="ar-EG" sz="3200" b="1">
                <a:latin typeface="Calibri" panose="020F0502020204030204" pitchFamily="34" charset="0"/>
                <a:ea typeface="Calibri" panose="020F0502020204030204" pitchFamily="34" charset="0"/>
              </a:rPr>
              <a:t>منصور</a:t>
            </a:r>
            <a:r>
              <a:rPr lang="ar-EG" sz="3200" b="1"/>
              <a:t>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ar-EG" sz="2400">
                <a:ea typeface="Calibri" panose="020F0502020204030204" pitchFamily="34" charset="0"/>
                <a:cs typeface="Times New Roman" panose="02020603050405020304" pitchFamily="18" charset="0"/>
              </a:rPr>
              <a:t>يشك منصور في أن المؤسسين تلاعبوا بالنتائج لمنحه أدنى حد ممكن من الأسهم</a:t>
            </a:r>
          </a:p>
          <a:p>
            <a:pPr lvl="0">
              <a:lnSpc>
                <a:spcPct val="107000"/>
              </a:lnSpc>
              <a:spcBef>
                <a:spcPts val="0"/>
              </a:spcBef>
            </a:pPr>
            <a:endParaRPr lang="en-SG" sz="2400" dirty="0">
              <a:ea typeface="Calibri" panose="020F0502020204030204" pitchFamily="34" charset="0"/>
              <a:cs typeface="Times New Roman" panose="02020603050405020304" pitchFamily="18" charset="0"/>
            </a:endParaRPr>
          </a:p>
          <a:p>
            <a:pPr lvl="0">
              <a:lnSpc>
                <a:spcPct val="107000"/>
              </a:lnSpc>
              <a:spcBef>
                <a:spcPts val="0"/>
              </a:spcBef>
            </a:pPr>
            <a:r>
              <a:rPr lang="ar-EG" sz="2400">
                <a:ea typeface="Calibri" panose="020F0502020204030204" pitchFamily="34" charset="0"/>
                <a:cs typeface="Times New Roman" panose="02020603050405020304" pitchFamily="18" charset="0"/>
              </a:rPr>
              <a:t>غاب عن حفلة نهاية العام فقط لأنه كان الشخص الوحيد الذي يمكنه تلبية طلب في اللحظة الأخيرة من أكبر عملاء سبيرال فاندز.</a:t>
            </a:r>
          </a:p>
        </p:txBody>
      </p:sp>
    </p:spTree>
    <p:extLst>
      <p:ext uri="{BB962C8B-B14F-4D97-AF65-F5344CB8AC3E}">
        <p14:creationId xmlns:p14="http://schemas.microsoft.com/office/powerpoint/2010/main" val="1690410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a:t>
            </a:r>
            <a:r>
              <a:rPr lang="ar-EG" sz="3200" b="1">
                <a:latin typeface="Calibri" panose="020F0502020204030204" pitchFamily="34" charset="0"/>
                <a:ea typeface="Calibri" panose="020F0502020204030204" pitchFamily="34" charset="0"/>
              </a:rPr>
              <a:t>منصور</a:t>
            </a:r>
            <a:r>
              <a:rPr lang="ar-EG" sz="3200" b="1"/>
              <a:t>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ar-EG" sz="2400">
                <a:ea typeface="Calibri" panose="020F0502020204030204" pitchFamily="34" charset="0"/>
                <a:cs typeface="Times New Roman" panose="02020603050405020304" pitchFamily="18" charset="0"/>
              </a:rPr>
              <a:t>يشك منصور في أن المؤسسين تلاعبوا بالنتائج لمنحه أدنى حد ممكن من الأسهم</a:t>
            </a:r>
          </a:p>
          <a:p>
            <a:pPr lvl="0">
              <a:lnSpc>
                <a:spcPct val="107000"/>
              </a:lnSpc>
              <a:spcBef>
                <a:spcPts val="0"/>
              </a:spcBef>
            </a:pPr>
            <a:endParaRPr lang="en-SG" sz="2400" dirty="0">
              <a:ea typeface="Calibri" panose="020F0502020204030204" pitchFamily="34" charset="0"/>
              <a:cs typeface="Times New Roman" panose="02020603050405020304" pitchFamily="18" charset="0"/>
            </a:endParaRPr>
          </a:p>
          <a:p>
            <a:pPr lvl="0">
              <a:lnSpc>
                <a:spcPct val="107000"/>
              </a:lnSpc>
              <a:spcBef>
                <a:spcPts val="0"/>
              </a:spcBef>
            </a:pPr>
            <a:r>
              <a:rPr lang="ar-EG" sz="2400">
                <a:ea typeface="Calibri" panose="020F0502020204030204" pitchFamily="34" charset="0"/>
                <a:cs typeface="Times New Roman" panose="02020603050405020304" pitchFamily="18" charset="0"/>
              </a:rPr>
              <a:t>غاب عن حفلة نهاية العام فقط لأنه كان الشخص الوحيد الذي يمكنه تلبية طلب في اللحظة الأخيرة من أكبر عملاء سبيرال فاندز.</a:t>
            </a:r>
          </a:p>
          <a:p>
            <a:pPr lvl="0">
              <a:lnSpc>
                <a:spcPct val="107000"/>
              </a:lnSpc>
              <a:spcBef>
                <a:spcPts val="0"/>
              </a:spcBef>
            </a:pPr>
            <a:endParaRPr lang="en-GB" sz="2400" dirty="0">
              <a:effectLst/>
              <a:ea typeface="Calibri" panose="020F0502020204030204" pitchFamily="34" charset="0"/>
              <a:cs typeface="Times New Roman" panose="02020603050405020304" pitchFamily="18" charset="0"/>
            </a:endParaRPr>
          </a:p>
          <a:p>
            <a:pPr lvl="0">
              <a:lnSpc>
                <a:spcPct val="107000"/>
              </a:lnSpc>
              <a:spcBef>
                <a:spcPts val="0"/>
              </a:spcBef>
            </a:pPr>
            <a:r>
              <a:rPr lang="ar-EG" sz="2400">
                <a:ea typeface="Calibri" panose="020F0502020204030204" pitchFamily="34" charset="0"/>
                <a:cs typeface="Times New Roman" panose="02020603050405020304" pitchFamily="18" charset="0"/>
              </a:rPr>
              <a:t>عانى نجل منصور من مشكلة صحية خطيرة أثناء العام، وغاب عنه منصور أثناء هذه الفترة كثيرًا بسبب العمل</a:t>
            </a:r>
          </a:p>
          <a:p>
            <a:pPr lvl="1">
              <a:lnSpc>
                <a:spcPct val="107000"/>
              </a:lnSpc>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كانت الإجازة لمدة أسبوعين بمثابة تعويض له</a:t>
            </a:r>
          </a:p>
          <a:p>
            <a:pPr lvl="1">
              <a:lnSpc>
                <a:spcPct val="107000"/>
              </a:lnSpc>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ظل منصور متاحًا للتواصل مع فريقه عبر الهاتف</a:t>
            </a:r>
          </a:p>
        </p:txBody>
      </p:sp>
    </p:spTree>
    <p:extLst>
      <p:ext uri="{BB962C8B-B14F-4D97-AF65-F5344CB8AC3E}">
        <p14:creationId xmlns:p14="http://schemas.microsoft.com/office/powerpoint/2010/main" val="2398686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CAB9-5A6D-49C8-9492-025EFA01A2BE}"/>
              </a:ext>
            </a:extLst>
          </p:cNvPr>
          <p:cNvSpPr>
            <a:spLocks noGrp="1"/>
          </p:cNvSpPr>
          <p:nvPr>
            <p:ph type="title"/>
          </p:nvPr>
        </p:nvSpPr>
        <p:spPr>
          <a:xfrm>
            <a:off x="457200" y="381000"/>
            <a:ext cx="8229600" cy="1143000"/>
          </a:xfrm>
        </p:spPr>
        <p:txBody>
          <a:bodyPr>
            <a:normAutofit/>
          </a:bodyPr>
          <a:lstStyle/>
          <a:p>
            <a:r>
              <a:rPr lang="ar-EG" sz="3200" b="1"/>
              <a:t>نتائجكم:</a:t>
            </a:r>
            <a:r>
              <a:rPr lang="en-US" sz="3200" b="1"/>
              <a:t> </a:t>
            </a:r>
            <a:r>
              <a:rPr lang="ar-EG" sz="3200" b="1"/>
              <a:t>مستقبل منصور في الشركة</a:t>
            </a:r>
          </a:p>
        </p:txBody>
      </p:sp>
      <p:sp>
        <p:nvSpPr>
          <p:cNvPr id="3" name="Content Placeholder 2">
            <a:extLst>
              <a:ext uri="{FF2B5EF4-FFF2-40B4-BE49-F238E27FC236}">
                <a16:creationId xmlns:a16="http://schemas.microsoft.com/office/drawing/2014/main" id="{E87EF34B-5B87-4B74-950C-04633C381945}"/>
              </a:ext>
            </a:extLst>
          </p:cNvPr>
          <p:cNvSpPr>
            <a:spLocks noGrp="1"/>
          </p:cNvSpPr>
          <p:nvPr>
            <p:ph idx="1"/>
          </p:nvPr>
        </p:nvSpPr>
        <p:spPr>
          <a:xfrm>
            <a:off x="457200" y="2057400"/>
            <a:ext cx="8229600" cy="5791200"/>
          </a:xfrm>
        </p:spPr>
        <p:txBody>
          <a:bodyPr>
            <a:noAutofit/>
          </a:bodyPr>
          <a:lstStyle/>
          <a:p>
            <a:r>
              <a:rPr lang="ar-EG" sz="2400"/>
              <a:t>**% البقاء في سبيرال فاندز</a:t>
            </a:r>
          </a:p>
          <a:p>
            <a:endParaRPr lang="en-GB" sz="2400" dirty="0">
              <a:latin typeface="Calibri" panose="020F0502020204030204" pitchFamily="34" charset="0"/>
              <a:cs typeface="Times New Roman" panose="02020603050405020304" pitchFamily="18" charset="0"/>
            </a:endParaRPr>
          </a:p>
          <a:p>
            <a:r>
              <a:rPr lang="ar-EG" sz="2400"/>
              <a:t>**% </a:t>
            </a:r>
            <a:r>
              <a:rPr lang="ar-EG" sz="2400">
                <a:latin typeface="Calibri" panose="020F0502020204030204" pitchFamily="34" charset="0"/>
                <a:ea typeface="Calibri" panose="020F0502020204030204" pitchFamily="34" charset="0"/>
                <a:cs typeface="Times New Roman" panose="02020603050405020304" pitchFamily="18" charset="0"/>
              </a:rPr>
              <a:t>مغادرة </a:t>
            </a:r>
            <a:r>
              <a:rPr lang="ar-EG" sz="2400"/>
              <a:t>سبيرال فاندز</a:t>
            </a:r>
          </a:p>
          <a:p>
            <a:endParaRPr lang="en-SG" sz="2400" dirty="0">
              <a:latin typeface="Calibri" panose="020F0502020204030204" pitchFamily="34" charset="0"/>
              <a:cs typeface="Times New Roman" panose="02020603050405020304" pitchFamily="18" charset="0"/>
            </a:endParaRPr>
          </a:p>
          <a:p>
            <a:r>
              <a:rPr lang="ar-EG" sz="2400"/>
              <a:t>**٪ </a:t>
            </a:r>
            <a:r>
              <a:rPr lang="ar-EG" sz="2400">
                <a:latin typeface="Calibri" panose="020F0502020204030204" pitchFamily="34" charset="0"/>
                <a:cs typeface="Times New Roman" panose="02020603050405020304" pitchFamily="18" charset="0"/>
              </a:rPr>
              <a:t>نتيجة أخرى</a:t>
            </a:r>
          </a:p>
          <a:p>
            <a:endParaRPr lang="en-SG" sz="2400" dirty="0">
              <a:latin typeface="Calibri" panose="020F0502020204030204" pitchFamily="34" charset="0"/>
              <a:cs typeface="Times New Roman" panose="02020603050405020304" pitchFamily="18" charset="0"/>
            </a:endParaRPr>
          </a:p>
          <a:p>
            <a:pPr lvl="1">
              <a:buFont typeface="Arial" panose="020B0604020202020204" pitchFamily="34" charset="0"/>
              <a:buChar char="•"/>
            </a:pPr>
            <a:endParaRPr lang="en-SG" sz="2400" dirty="0"/>
          </a:p>
        </p:txBody>
      </p:sp>
    </p:spTree>
    <p:extLst>
      <p:ext uri="{BB962C8B-B14F-4D97-AF65-F5344CB8AC3E}">
        <p14:creationId xmlns:p14="http://schemas.microsoft.com/office/powerpoint/2010/main" val="862342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1">
            <a:extLst>
              <a:ext uri="{FF2B5EF4-FFF2-40B4-BE49-F238E27FC236}">
                <a16:creationId xmlns:a16="http://schemas.microsoft.com/office/drawing/2014/main" id="{6E5FF763-8DF8-4369-86E1-397D2D81A373}"/>
              </a:ext>
            </a:extLst>
          </p:cNvPr>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8" name="Group 76">
            <a:extLst>
              <a:ext uri="{FF2B5EF4-FFF2-40B4-BE49-F238E27FC236}">
                <a16:creationId xmlns:a16="http://schemas.microsoft.com/office/drawing/2014/main" id="{09D22990-429D-41C9-85A4-29B42BA90FB5}"/>
              </a:ext>
            </a:extLst>
          </p:cNvPr>
          <p:cNvGraphicFramePr>
            <a:graphicFrameLocks/>
          </p:cNvGraphicFramePr>
          <p:nvPr>
            <p:extLst>
              <p:ext uri="{D42A27DB-BD31-4B8C-83A1-F6EECF244321}">
                <p14:modId xmlns:p14="http://schemas.microsoft.com/office/powerpoint/2010/main" val="366692741"/>
              </p:ext>
            </p:extLst>
          </p:nvPr>
        </p:nvGraphicFramePr>
        <p:xfrm>
          <a:off x="76200" y="104061"/>
          <a:ext cx="8991600" cy="6680199"/>
        </p:xfrm>
        <a:graphic>
          <a:graphicData uri="http://schemas.openxmlformats.org/drawingml/2006/table">
            <a:tbl>
              <a:tblPr/>
              <a:tblGrid>
                <a:gridCol w="1085194">
                  <a:extLst>
                    <a:ext uri="{9D8B030D-6E8A-4147-A177-3AD203B41FA5}">
                      <a16:colId xmlns:a16="http://schemas.microsoft.com/office/drawing/2014/main" val="20000"/>
                    </a:ext>
                  </a:extLst>
                </a:gridCol>
                <a:gridCol w="7906406">
                  <a:extLst>
                    <a:ext uri="{9D8B030D-6E8A-4147-A177-3AD203B41FA5}">
                      <a16:colId xmlns:a16="http://schemas.microsoft.com/office/drawing/2014/main" val="20001"/>
                    </a:ext>
                  </a:extLst>
                </a:gridCol>
              </a:tblGrid>
              <a:tr h="52289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cs typeface="Arial" charset="0"/>
                        </a:rPr>
                        <a:t>المجموعة</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أمثلة على اتفاقيات البقاء</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158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7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SG"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20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43428613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1">
            <a:extLst>
              <a:ext uri="{FF2B5EF4-FFF2-40B4-BE49-F238E27FC236}">
                <a16:creationId xmlns:a16="http://schemas.microsoft.com/office/drawing/2014/main" id="{6E5FF763-8DF8-4369-86E1-397D2D81A373}"/>
              </a:ext>
            </a:extLst>
          </p:cNvPr>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8" name="Group 76">
            <a:extLst>
              <a:ext uri="{FF2B5EF4-FFF2-40B4-BE49-F238E27FC236}">
                <a16:creationId xmlns:a16="http://schemas.microsoft.com/office/drawing/2014/main" id="{09D22990-429D-41C9-85A4-29B42BA90FB5}"/>
              </a:ext>
            </a:extLst>
          </p:cNvPr>
          <p:cNvGraphicFramePr>
            <a:graphicFrameLocks/>
          </p:cNvGraphicFramePr>
          <p:nvPr>
            <p:extLst>
              <p:ext uri="{D42A27DB-BD31-4B8C-83A1-F6EECF244321}">
                <p14:modId xmlns:p14="http://schemas.microsoft.com/office/powerpoint/2010/main" val="2360176833"/>
              </p:ext>
            </p:extLst>
          </p:nvPr>
        </p:nvGraphicFramePr>
        <p:xfrm>
          <a:off x="152400" y="76200"/>
          <a:ext cx="8915400" cy="6680199"/>
        </p:xfrm>
        <a:graphic>
          <a:graphicData uri="http://schemas.openxmlformats.org/drawingml/2006/table">
            <a:tbl>
              <a:tblPr rtl="1"/>
              <a:tblGrid>
                <a:gridCol w="1075997">
                  <a:extLst>
                    <a:ext uri="{9D8B030D-6E8A-4147-A177-3AD203B41FA5}">
                      <a16:colId xmlns:a16="http://schemas.microsoft.com/office/drawing/2014/main" val="20000"/>
                    </a:ext>
                  </a:extLst>
                </a:gridCol>
                <a:gridCol w="7839403">
                  <a:extLst>
                    <a:ext uri="{9D8B030D-6E8A-4147-A177-3AD203B41FA5}">
                      <a16:colId xmlns:a16="http://schemas.microsoft.com/office/drawing/2014/main" val="20001"/>
                    </a:ext>
                  </a:extLst>
                </a:gridCol>
              </a:tblGrid>
              <a:tr h="52289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cs typeface="Arial" charset="0"/>
                        </a:rPr>
                        <a:t>المجموعة</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أمثلة على اتفاقيات الرحيل</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b"/>
                      <a:endParaRPr lang="en-US" sz="2400" b="0" i="0" u="none" strike="noStrike" dirty="0">
                        <a:solidFill>
                          <a:srgbClr val="FF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1582">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1" fontAlgn="b"/>
                      <a:endParaRPr lang="en-SG"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20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43215">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65488827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7DB68F9E-C1EF-42B9-A3E7-9A3B5D25293F}"/>
              </a:ext>
            </a:extLst>
          </p:cNvPr>
          <p:cNvSpPr>
            <a:spLocks noGrp="1"/>
          </p:cNvSpPr>
          <p:nvPr>
            <p:ph type="title"/>
          </p:nvPr>
        </p:nvSpPr>
        <p:spPr>
          <a:xfrm>
            <a:off x="457200" y="-76200"/>
            <a:ext cx="8229600" cy="1143000"/>
          </a:xfrm>
        </p:spPr>
        <p:txBody>
          <a:bodyPr/>
          <a:lstStyle/>
          <a:p>
            <a:r>
              <a:rPr lang="ar-EG" sz="3200" b="1"/>
              <a:t>علاقاتك بعد المفاوضات</a:t>
            </a:r>
          </a:p>
        </p:txBody>
      </p:sp>
      <p:graphicFrame>
        <p:nvGraphicFramePr>
          <p:cNvPr id="6" name="Table 5">
            <a:extLst>
              <a:ext uri="{FF2B5EF4-FFF2-40B4-BE49-F238E27FC236}">
                <a16:creationId xmlns:a16="http://schemas.microsoft.com/office/drawing/2014/main" id="{BB3AC251-9601-4CF7-814F-279C156EF5A8}"/>
              </a:ext>
            </a:extLst>
          </p:cNvPr>
          <p:cNvGraphicFramePr>
            <a:graphicFrameLocks noGrp="1"/>
          </p:cNvGraphicFramePr>
          <p:nvPr/>
        </p:nvGraphicFramePr>
        <p:xfrm>
          <a:off x="457200" y="999457"/>
          <a:ext cx="8458201" cy="5553743"/>
        </p:xfrm>
        <a:graphic>
          <a:graphicData uri="http://schemas.openxmlformats.org/drawingml/2006/table">
            <a:tbl>
              <a:tblPr rtl="1">
                <a:tableStyleId>{5C22544A-7EE6-4342-B048-85BDC9FD1C3A}</a:tableStyleId>
              </a:tblPr>
              <a:tblGrid>
                <a:gridCol w="2358537">
                  <a:extLst>
                    <a:ext uri="{9D8B030D-6E8A-4147-A177-3AD203B41FA5}">
                      <a16:colId xmlns:a16="http://schemas.microsoft.com/office/drawing/2014/main" val="20000"/>
                    </a:ext>
                  </a:extLst>
                </a:gridCol>
                <a:gridCol w="2846510">
                  <a:extLst>
                    <a:ext uri="{9D8B030D-6E8A-4147-A177-3AD203B41FA5}">
                      <a16:colId xmlns:a16="http://schemas.microsoft.com/office/drawing/2014/main" val="20001"/>
                    </a:ext>
                  </a:extLst>
                </a:gridCol>
                <a:gridCol w="3253154">
                  <a:extLst>
                    <a:ext uri="{9D8B030D-6E8A-4147-A177-3AD203B41FA5}">
                      <a16:colId xmlns:a16="http://schemas.microsoft.com/office/drawing/2014/main" val="20002"/>
                    </a:ext>
                  </a:extLst>
                </a:gridCol>
              </a:tblGrid>
              <a:tr h="788697">
                <a:tc>
                  <a:txBody>
                    <a:bodyPr/>
                    <a:lstStyle/>
                    <a:p>
                      <a:pPr algn="r" fontAlgn="b"/>
                      <a:r>
                        <a:rPr lang="ar-EG" sz="2400" u="none" strike="noStrike"/>
                        <a:t> </a:t>
                      </a:r>
                    </a:p>
                  </a:txBody>
                  <a:tcPr marL="0" marR="0" marT="0" marB="0" anchor="b"/>
                </a:tc>
                <a:tc>
                  <a:txBody>
                    <a:bodyPr/>
                    <a:lstStyle/>
                    <a:p>
                      <a:pPr algn="r" fontAlgn="b"/>
                      <a:r>
                        <a:rPr lang="ar-EG" sz="2400" u="none" strike="noStrike"/>
                        <a:t>تقييم علاقة</a:t>
                      </a:r>
                      <a:r>
                        <a:rPr lang="en-US" sz="2400" u="none" strike="noStrike"/>
                        <a:t> </a:t>
                      </a:r>
                    </a:p>
                    <a:p>
                      <a:pPr algn="r" fontAlgn="b"/>
                      <a:r>
                        <a:rPr lang="ar-EG" sz="2400" u="none" strike="noStrike"/>
                        <a:t>أليكس</a:t>
                      </a:r>
                    </a:p>
                  </a:txBody>
                  <a:tcPr marL="0" marR="0" marT="0" marB="0" anchor="b"/>
                </a:tc>
                <a:tc>
                  <a:txBody>
                    <a:bodyPr/>
                    <a:lstStyle/>
                    <a:p>
                      <a:pPr algn="r" fontAlgn="b"/>
                      <a:r>
                        <a:rPr lang="ar-EG" sz="2400" u="none" strike="noStrike"/>
                        <a:t>تقييم علاقة</a:t>
                      </a:r>
                      <a:r>
                        <a:rPr lang="en-US" sz="2400" u="none" strike="noStrike"/>
                        <a:t> </a:t>
                      </a:r>
                    </a:p>
                    <a:p>
                      <a:pPr algn="r" fontAlgn="b"/>
                      <a:r>
                        <a:rPr lang="ar-EG" sz="2400" u="none" strike="noStrike"/>
                        <a:t>منصور</a:t>
                      </a:r>
                    </a:p>
                  </a:txBody>
                  <a:tcPr marL="0" marR="0" marT="0" marB="0" anchor="b"/>
                </a:tc>
                <a:extLst>
                  <a:ext uri="{0D108BD9-81ED-4DB2-BD59-A6C34878D82A}">
                    <a16:rowId xmlns:a16="http://schemas.microsoft.com/office/drawing/2014/main" val="10000"/>
                  </a:ext>
                </a:extLst>
              </a:tr>
              <a:tr h="788697">
                <a:tc>
                  <a:txBody>
                    <a:bodyPr/>
                    <a:lstStyle/>
                    <a:p>
                      <a:pPr algn="r" fontAlgn="b"/>
                      <a:r>
                        <a:rPr lang="ar-EG" sz="2400" u="none" strike="noStrike"/>
                        <a:t>الحد الأدنى</a:t>
                      </a:r>
                    </a:p>
                  </a:txBody>
                  <a:tcPr marL="0" marR="0" marT="0"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788697">
                <a:tc>
                  <a:txBody>
                    <a:bodyPr/>
                    <a:lstStyle/>
                    <a:p>
                      <a:pPr algn="r" fontAlgn="b"/>
                      <a:r>
                        <a:rPr lang="ar-EG" sz="2400" u="none" strike="noStrike"/>
                        <a:t>الحد الأقصى</a:t>
                      </a:r>
                    </a:p>
                  </a:txBody>
                  <a:tcPr marL="0" marR="0" marT="0"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788697">
                <a:tc>
                  <a:txBody>
                    <a:bodyPr/>
                    <a:lstStyle/>
                    <a:p>
                      <a:pPr algn="r" fontAlgn="b"/>
                      <a:r>
                        <a:rPr lang="ar-EG" sz="2400" u="none" strike="noStrike"/>
                        <a:t>المتوسط</a:t>
                      </a:r>
                    </a:p>
                  </a:txBody>
                  <a:tcPr marL="0" marR="0" marT="0"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788697">
                <a:tc>
                  <a:txBody>
                    <a:bodyPr/>
                    <a:lstStyle/>
                    <a:p>
                      <a:pPr algn="r" fontAlgn="b"/>
                      <a:r>
                        <a:rPr lang="ar-EG" sz="2400"/>
                        <a:t>الانحراف المعياري</a:t>
                      </a:r>
                    </a:p>
                  </a:txBody>
                  <a:tcPr marL="0" marR="0" marT="0"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788697">
                <a:tc>
                  <a:txBody>
                    <a:bodyPr/>
                    <a:lstStyle/>
                    <a:p>
                      <a:pPr algn="r" fontAlgn="b"/>
                      <a:r>
                        <a:rPr lang="ar-EG" sz="2400" u="none" strike="noStrike"/>
                        <a:t>المنوال</a:t>
                      </a:r>
                    </a:p>
                  </a:txBody>
                  <a:tcPr marL="0" marR="0" marT="0" marB="0" anchor="b"/>
                </a:tc>
                <a:tc>
                  <a:txBody>
                    <a:bodyPr/>
                    <a:lstStyle/>
                    <a:p>
                      <a:pPr algn="r" rtl="1" fontAlgn="b"/>
                      <a:endParaRPr lang="en-SG" sz="2400" b="0" i="0" u="none" strike="noStrike">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821561">
                <a:tc>
                  <a:txBody>
                    <a:bodyPr/>
                    <a:lstStyle/>
                    <a:p>
                      <a:pPr algn="r" fontAlgn="b"/>
                      <a:r>
                        <a:rPr lang="ar-EG" sz="2400" u="none" strike="noStrike"/>
                        <a:t>الوسيط</a:t>
                      </a:r>
                    </a:p>
                  </a:txBody>
                  <a:tcPr marL="0" marR="0" marT="0"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1"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807015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CAB9-5A6D-49C8-9492-025EFA01A2BE}"/>
              </a:ext>
            </a:extLst>
          </p:cNvPr>
          <p:cNvSpPr>
            <a:spLocks noGrp="1"/>
          </p:cNvSpPr>
          <p:nvPr>
            <p:ph type="title"/>
          </p:nvPr>
        </p:nvSpPr>
        <p:spPr>
          <a:xfrm>
            <a:off x="457200" y="381000"/>
            <a:ext cx="8229600" cy="1143000"/>
          </a:xfrm>
        </p:spPr>
        <p:txBody>
          <a:bodyPr>
            <a:normAutofit/>
          </a:bodyPr>
          <a:lstStyle/>
          <a:p>
            <a:r>
              <a:rPr lang="ar-EG" sz="3200" b="1"/>
              <a:t>نتائجكم:</a:t>
            </a:r>
            <a:r>
              <a:rPr lang="en-US" sz="3200" b="1"/>
              <a:t> </a:t>
            </a:r>
            <a:r>
              <a:rPr lang="ar-EG" sz="3200" b="1"/>
              <a:t>مستقبل منصور في الشركة</a:t>
            </a:r>
          </a:p>
        </p:txBody>
      </p:sp>
      <p:sp>
        <p:nvSpPr>
          <p:cNvPr id="3" name="Content Placeholder 2">
            <a:extLst>
              <a:ext uri="{FF2B5EF4-FFF2-40B4-BE49-F238E27FC236}">
                <a16:creationId xmlns:a16="http://schemas.microsoft.com/office/drawing/2014/main" id="{E87EF34B-5B87-4B74-950C-04633C381945}"/>
              </a:ext>
            </a:extLst>
          </p:cNvPr>
          <p:cNvSpPr>
            <a:spLocks noGrp="1"/>
          </p:cNvSpPr>
          <p:nvPr>
            <p:ph idx="1"/>
          </p:nvPr>
        </p:nvSpPr>
        <p:spPr>
          <a:xfrm>
            <a:off x="457200" y="2057400"/>
            <a:ext cx="8229600" cy="5791200"/>
          </a:xfrm>
        </p:spPr>
        <p:txBody>
          <a:bodyPr>
            <a:noAutofit/>
          </a:bodyPr>
          <a:lstStyle/>
          <a:p>
            <a:r>
              <a:rPr lang="ar-EG" sz="2400"/>
              <a:t>81.25% البقاء في سبيرال فاندز</a:t>
            </a:r>
          </a:p>
          <a:p>
            <a:endParaRPr lang="en-GB" sz="2400" dirty="0">
              <a:latin typeface="Calibri" panose="020F0502020204030204" pitchFamily="34" charset="0"/>
              <a:cs typeface="Times New Roman" panose="02020603050405020304" pitchFamily="18" charset="0"/>
            </a:endParaRPr>
          </a:p>
          <a:p>
            <a:r>
              <a:rPr lang="ar-EG" sz="2400"/>
              <a:t>18.75% </a:t>
            </a:r>
            <a:r>
              <a:rPr lang="ar-EG" sz="2400">
                <a:latin typeface="Calibri" panose="020F0502020204030204" pitchFamily="34" charset="0"/>
                <a:ea typeface="Calibri" panose="020F0502020204030204" pitchFamily="34" charset="0"/>
                <a:cs typeface="Times New Roman" panose="02020603050405020304" pitchFamily="18" charset="0"/>
              </a:rPr>
              <a:t>مغادرة </a:t>
            </a:r>
            <a:r>
              <a:rPr lang="ar-EG" sz="2400"/>
              <a:t>سبيرال فاندز</a:t>
            </a:r>
          </a:p>
          <a:p>
            <a:endParaRPr lang="en-SG" sz="2400" dirty="0">
              <a:latin typeface="Calibri" panose="020F0502020204030204" pitchFamily="34" charset="0"/>
              <a:cs typeface="Times New Roman" panose="02020603050405020304" pitchFamily="18" charset="0"/>
            </a:endParaRPr>
          </a:p>
          <a:p>
            <a:r>
              <a:rPr lang="ar-EG" sz="2400"/>
              <a:t>0% </a:t>
            </a:r>
            <a:r>
              <a:rPr lang="ar-EG" sz="2400">
                <a:latin typeface="Calibri" panose="020F0502020204030204" pitchFamily="34" charset="0"/>
                <a:cs typeface="Times New Roman" panose="02020603050405020304" pitchFamily="18" charset="0"/>
              </a:rPr>
              <a:t>نتيجة أخرى</a:t>
            </a:r>
          </a:p>
          <a:p>
            <a:endParaRPr lang="en-SG" sz="2400" dirty="0">
              <a:latin typeface="Calibri" panose="020F0502020204030204" pitchFamily="34" charset="0"/>
              <a:cs typeface="Times New Roman" panose="02020603050405020304" pitchFamily="18" charset="0"/>
            </a:endParaRPr>
          </a:p>
          <a:p>
            <a:pPr lvl="1">
              <a:buFont typeface="Arial" panose="020B0604020202020204" pitchFamily="34" charset="0"/>
              <a:buChar char="•"/>
            </a:pPr>
            <a:endParaRPr lang="en-SG" sz="2400" dirty="0"/>
          </a:p>
        </p:txBody>
      </p:sp>
    </p:spTree>
    <p:extLst>
      <p:ext uri="{BB962C8B-B14F-4D97-AF65-F5344CB8AC3E}">
        <p14:creationId xmlns:p14="http://schemas.microsoft.com/office/powerpoint/2010/main" val="365636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Slide" r:id="rId5" imgW="152" imgH="152" progId="TCLayout.ActiveDocument.1">
                  <p:embed/>
                </p:oleObj>
              </mc:Choice>
              <mc:Fallback>
                <p:oleObj name="think-cell Slide" r:id="rId5" imgW="152" imgH="152" progId="TCLayout.ActiveDocument.1">
                  <p:embed/>
                  <p:pic>
                    <p:nvPicPr>
                      <p:cNvPr id="4" name="Object 3" hidden="1"/>
                      <p:cNvPicPr/>
                      <p:nvPr/>
                    </p:nvPicPr>
                    <p:blipFill>
                      <a:blip r:embed="rId6"/>
                      <a:stretch>
                        <a:fillRect/>
                      </a:stretch>
                    </p:blipFill>
                    <p:spPr>
                      <a:xfrm>
                        <a:off x="1191" y="858441"/>
                        <a:ext cx="1191" cy="1191"/>
                      </a:xfrm>
                      <a:prstGeom prst="rect">
                        <a:avLst/>
                      </a:prstGeom>
                    </p:spPr>
                  </p:pic>
                </p:oleObj>
              </mc:Fallback>
            </mc:AlternateContent>
          </a:graphicData>
        </a:graphic>
      </p:graphicFrame>
      <p:sp>
        <p:nvSpPr>
          <p:cNvPr id="3" name="Rectangle 2" hidden="1"/>
          <p:cNvSpPr/>
          <p:nvPr>
            <p:custDataLst>
              <p:tags r:id="rId2"/>
            </p:custDataLst>
          </p:nvPr>
        </p:nvSpPr>
        <p:spPr>
          <a:xfrm>
            <a:off x="0" y="857250"/>
            <a:ext cx="119063" cy="1190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850" b="1" dirty="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4B234C76-0F86-4C61-BB7A-9D91C95DB641}"/>
              </a:ext>
            </a:extLst>
          </p:cNvPr>
          <p:cNvSpPr>
            <a:spLocks noGrp="1"/>
          </p:cNvSpPr>
          <p:nvPr>
            <p:ph type="title"/>
          </p:nvPr>
        </p:nvSpPr>
        <p:spPr>
          <a:xfrm>
            <a:off x="439072" y="362076"/>
            <a:ext cx="8094239" cy="704724"/>
          </a:xfrm>
        </p:spPr>
        <p:txBody>
          <a:bodyPr>
            <a:noAutofit/>
          </a:bodyPr>
          <a:lstStyle/>
          <a:p>
            <a:r>
              <a:rPr lang="ar-EG" sz="3600" b="1"/>
              <a:t>مسرحية تقمص الأدوار سبيرال فلو</a:t>
            </a:r>
          </a:p>
        </p:txBody>
      </p:sp>
      <p:sp>
        <p:nvSpPr>
          <p:cNvPr id="5" name="TextBox 4">
            <a:extLst>
              <a:ext uri="{FF2B5EF4-FFF2-40B4-BE49-F238E27FC236}">
                <a16:creationId xmlns:a16="http://schemas.microsoft.com/office/drawing/2014/main" id="{88048186-6D99-4EB6-963D-6DA92CF4D2C8}"/>
              </a:ext>
            </a:extLst>
          </p:cNvPr>
          <p:cNvSpPr txBox="1"/>
          <p:nvPr/>
        </p:nvSpPr>
        <p:spPr>
          <a:xfrm>
            <a:off x="512735" y="1371600"/>
            <a:ext cx="8555065" cy="5816977"/>
          </a:xfrm>
          <a:prstGeom prst="rect">
            <a:avLst/>
          </a:prstGeom>
          <a:noFill/>
        </p:spPr>
        <p:txBody>
          <a:bodyPr wrap="square" rtlCol="0">
            <a:spAutoFit/>
          </a:bodyPr>
          <a:lstStyle/>
          <a:p>
            <a:pPr marL="257175" indent="-257175" defTabSz="685800">
              <a:spcAft>
                <a:spcPts val="600"/>
              </a:spcAft>
              <a:buFont typeface="Arial" panose="020B0604020202020204" pitchFamily="34" charset="0"/>
              <a:buChar char="•"/>
              <a:defRPr/>
            </a:pPr>
            <a:r>
              <a:rPr lang="ar-EG" sz="2400">
                <a:solidFill>
                  <a:srgbClr val="000000"/>
                </a:solidFill>
              </a:rPr>
              <a:t>قواعد هذا التمرين:</a:t>
            </a:r>
            <a:r>
              <a:rPr lang="en-US" sz="2400">
                <a:solidFill>
                  <a:srgbClr val="000000"/>
                </a:solidFill>
              </a:rPr>
              <a:t> </a:t>
            </a:r>
          </a:p>
          <a:p>
            <a:pPr marL="600075" lvl="1" indent="-257175" defTabSz="685800">
              <a:spcAft>
                <a:spcPts val="600"/>
              </a:spcAft>
              <a:buFont typeface="Arial" panose="020B0604020202020204" pitchFamily="34" charset="0"/>
              <a:buChar char="•"/>
              <a:defRPr/>
            </a:pPr>
            <a:r>
              <a:rPr lang="ar-EG" sz="2400">
                <a:solidFill>
                  <a:srgbClr val="000000"/>
                </a:solidFill>
              </a:rPr>
              <a:t>اقرأ الدور الخاص بك فقط (</a:t>
            </a:r>
            <a:r>
              <a:rPr lang="ar-EG" sz="2400">
                <a:latin typeface="+mj-lt"/>
                <a:ea typeface="Calibri" panose="020F0502020204030204" pitchFamily="34" charset="0"/>
                <a:cs typeface="Times New Roman" panose="02020603050405020304" pitchFamily="18" charset="0"/>
              </a:rPr>
              <a:t>أليكس </a:t>
            </a:r>
            <a:r>
              <a:rPr lang="ar-EG" sz="2400">
                <a:solidFill>
                  <a:srgbClr val="000000"/>
                </a:solidFill>
                <a:latin typeface="+mj-lt"/>
                <a:ea typeface="Calibri" panose="020F0502020204030204" pitchFamily="34" charset="0"/>
                <a:cs typeface="Times New Roman" panose="02020603050405020304" pitchFamily="18" charset="0"/>
              </a:rPr>
              <a:t>أو </a:t>
            </a:r>
            <a:r>
              <a:rPr lang="ar-EG" sz="2400">
                <a:latin typeface="+mj-lt"/>
                <a:ea typeface="Calibri" panose="020F0502020204030204" pitchFamily="34" charset="0"/>
                <a:cs typeface="Times New Roman" panose="02020603050405020304" pitchFamily="18" charset="0"/>
              </a:rPr>
              <a:t>منصور)</a:t>
            </a:r>
          </a:p>
          <a:p>
            <a:pPr marL="600075" lvl="1" indent="-257175" defTabSz="685800">
              <a:spcAft>
                <a:spcPts val="600"/>
              </a:spcAft>
              <a:buFont typeface="Arial" panose="020B0604020202020204" pitchFamily="34" charset="0"/>
              <a:buChar char="•"/>
              <a:defRPr/>
            </a:pPr>
            <a:r>
              <a:rPr lang="ar-EG" sz="2400">
                <a:solidFill>
                  <a:srgbClr val="000000"/>
                </a:solidFill>
              </a:rPr>
              <a:t>لا يمكنكما إظهار مواد دوركما لبعضكما البعض</a:t>
            </a:r>
          </a:p>
          <a:p>
            <a:pPr marL="600075" lvl="1" indent="-257175" defTabSz="685800">
              <a:spcAft>
                <a:spcPts val="600"/>
              </a:spcAft>
              <a:buFont typeface="Arial" panose="020B0604020202020204" pitchFamily="34" charset="0"/>
              <a:buChar char="•"/>
              <a:defRPr/>
            </a:pPr>
            <a:r>
              <a:rPr lang="ar-EG" sz="2400">
                <a:solidFill>
                  <a:srgbClr val="000000"/>
                </a:solidFill>
              </a:rPr>
              <a:t>التزم بالمعلومات المتعلقة بدورك (لا أكاذيب فظيعة!)</a:t>
            </a:r>
          </a:p>
          <a:p>
            <a:pPr defTabSz="685800">
              <a:spcAft>
                <a:spcPts val="600"/>
              </a:spcAft>
              <a:defRPr/>
            </a:pPr>
            <a:endParaRPr lang="en-US" sz="2400" dirty="0">
              <a:solidFill>
                <a:srgbClr val="000000"/>
              </a:solidFill>
              <a:latin typeface="+mj-lt"/>
            </a:endParaRPr>
          </a:p>
          <a:p>
            <a:pPr marL="257175" indent="-257175" defTabSz="685800">
              <a:spcAft>
                <a:spcPts val="600"/>
              </a:spcAft>
              <a:buFont typeface="Arial" panose="020B0604020202020204" pitchFamily="34" charset="0"/>
              <a:buChar char="•"/>
              <a:defRPr/>
            </a:pPr>
            <a:r>
              <a:rPr lang="ar-EG" sz="2400">
                <a:solidFill>
                  <a:srgbClr val="000000"/>
                </a:solidFill>
                <a:latin typeface="+mj-lt"/>
              </a:rPr>
              <a:t>الجدول الزمني (1 ساعة و15 دقيقة):</a:t>
            </a:r>
          </a:p>
          <a:p>
            <a:pPr marL="600075" lvl="1" indent="-257175" defTabSz="685800">
              <a:spcAft>
                <a:spcPts val="600"/>
              </a:spcAft>
              <a:buFont typeface="Arial" panose="020B0604020202020204" pitchFamily="34" charset="0"/>
              <a:buChar char="•"/>
              <a:defRPr/>
            </a:pPr>
            <a:r>
              <a:rPr lang="ar-EG" sz="2400">
                <a:solidFill>
                  <a:srgbClr val="000000"/>
                </a:solidFill>
                <a:latin typeface="+mj-lt"/>
              </a:rPr>
              <a:t>اقرأ دورك وخطط لإستراتيجية (بحد أقصى - 15 دقيقة)</a:t>
            </a:r>
          </a:p>
          <a:p>
            <a:pPr marL="600075" lvl="1" indent="-257175" defTabSz="685800">
              <a:spcAft>
                <a:spcPts val="600"/>
              </a:spcAft>
              <a:buFont typeface="Arial" panose="020B0604020202020204" pitchFamily="34" charset="0"/>
              <a:buChar char="•"/>
              <a:defRPr/>
            </a:pPr>
            <a:r>
              <a:rPr lang="ar-EG" sz="2400">
                <a:solidFill>
                  <a:srgbClr val="000000"/>
                </a:solidFill>
                <a:latin typeface="+mj-lt"/>
              </a:rPr>
              <a:t>تفاوض مع نظيرك (بحد أقصى - 40 دقيقة)</a:t>
            </a:r>
          </a:p>
          <a:p>
            <a:pPr marL="600075" lvl="1" indent="-257175">
              <a:spcAft>
                <a:spcPts val="600"/>
              </a:spcAft>
              <a:buFont typeface="Arial" panose="020B0604020202020204" pitchFamily="34" charset="0"/>
              <a:buChar char="•"/>
              <a:defRPr/>
            </a:pPr>
            <a:r>
              <a:rPr lang="ar-EG" sz="2400">
                <a:latin typeface="+mj-lt"/>
                <a:ea typeface="Calibri" panose="020F0502020204030204" pitchFamily="34" charset="0"/>
                <a:cs typeface="Times New Roman" panose="02020603050405020304" pitchFamily="18" charset="0"/>
              </a:rPr>
              <a:t>يكمل أليكس</a:t>
            </a:r>
            <a:r>
              <a:rPr lang="ar-EG" sz="2400">
                <a:solidFill>
                  <a:srgbClr val="000000"/>
                </a:solidFill>
                <a:latin typeface="+mj-lt"/>
                <a:ea typeface="Calibri" panose="020F0502020204030204" pitchFamily="34" charset="0"/>
                <a:cs typeface="Times New Roman" panose="02020603050405020304" pitchFamily="18" charset="0"/>
              </a:rPr>
              <a:t> نموذج النتيجة في دوره</a:t>
            </a:r>
            <a:r>
              <a:rPr lang="en-US" sz="2400">
                <a:solidFill>
                  <a:srgbClr val="000000"/>
                </a:solidFill>
                <a:latin typeface="+mj-lt"/>
                <a:ea typeface="Calibri" panose="020F0502020204030204" pitchFamily="34" charset="0"/>
                <a:cs typeface="Times New Roman" panose="02020603050405020304" pitchFamily="18" charset="0"/>
              </a:rPr>
              <a:t> </a:t>
            </a:r>
          </a:p>
          <a:p>
            <a:pPr marL="600075" lvl="1" indent="-257175">
              <a:spcAft>
                <a:spcPts val="600"/>
              </a:spcAft>
              <a:buFont typeface="Arial" panose="020B0604020202020204" pitchFamily="34" charset="0"/>
              <a:buChar char="•"/>
              <a:defRPr/>
            </a:pPr>
            <a:r>
              <a:rPr lang="ar-EG" sz="2400">
                <a:solidFill>
                  <a:srgbClr val="000000"/>
                </a:solidFill>
                <a:latin typeface="+mj-lt"/>
              </a:rPr>
              <a:t>تبادل الملاحظات مع شريكك (5 دقائق)</a:t>
            </a:r>
          </a:p>
          <a:p>
            <a:pPr marL="600075" lvl="1" indent="-257175" defTabSz="685800">
              <a:spcAft>
                <a:spcPts val="600"/>
              </a:spcAft>
              <a:buFont typeface="Arial" panose="020B0604020202020204" pitchFamily="34" charset="0"/>
              <a:buChar char="•"/>
              <a:defRPr/>
            </a:pPr>
            <a:r>
              <a:rPr lang="ar-EG" sz="2400">
                <a:solidFill>
                  <a:srgbClr val="000000"/>
                </a:solidFill>
                <a:latin typeface="+mj-lt"/>
              </a:rPr>
              <a:t>خذ استراحة لمدة 15 دقيقة</a:t>
            </a:r>
          </a:p>
          <a:p>
            <a:pPr marL="557213" lvl="1" indent="-214313" defTabSz="685800">
              <a:spcAft>
                <a:spcPts val="600"/>
              </a:spcAft>
              <a:buFont typeface="Arial" panose="020B0604020202020204" pitchFamily="34" charset="0"/>
              <a:buChar char="•"/>
              <a:defRPr/>
            </a:pPr>
            <a:endParaRPr lang="en-US" sz="2400" dirty="0">
              <a:solidFill>
                <a:srgbClr val="000000"/>
              </a:solidFill>
              <a:latin typeface="+mj-lt"/>
            </a:endParaRPr>
          </a:p>
          <a:p>
            <a:pPr marL="257175" indent="-257175" defTabSz="685800">
              <a:spcAft>
                <a:spcPts val="600"/>
              </a:spcAft>
              <a:buFont typeface="Arial" panose="020B0604020202020204" pitchFamily="34" charset="0"/>
              <a:buChar char="•"/>
              <a:defRPr/>
            </a:pPr>
            <a:endParaRPr lang="en-US" sz="2400" dirty="0">
              <a:solidFill>
                <a:srgbClr val="000000"/>
              </a:solidFill>
              <a:latin typeface="Arial" panose="020B0604020202020204"/>
            </a:endParaRPr>
          </a:p>
        </p:txBody>
      </p:sp>
    </p:spTree>
    <p:extLst>
      <p:ext uri="{BB962C8B-B14F-4D97-AF65-F5344CB8AC3E}">
        <p14:creationId xmlns:p14="http://schemas.microsoft.com/office/powerpoint/2010/main" val="829938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B9824F4-6284-4DF6-8F4F-6C6BDF281594}"/>
              </a:ext>
            </a:extLst>
          </p:cNvPr>
          <p:cNvGraphicFramePr>
            <a:graphicFrameLocks noGrp="1"/>
          </p:cNvGraphicFramePr>
          <p:nvPr>
            <p:extLst>
              <p:ext uri="{D42A27DB-BD31-4B8C-83A1-F6EECF244321}">
                <p14:modId xmlns:p14="http://schemas.microsoft.com/office/powerpoint/2010/main" val="943068864"/>
              </p:ext>
            </p:extLst>
          </p:nvPr>
        </p:nvGraphicFramePr>
        <p:xfrm>
          <a:off x="76200" y="609600"/>
          <a:ext cx="9067800" cy="6620717"/>
        </p:xfrm>
        <a:graphic>
          <a:graphicData uri="http://schemas.openxmlformats.org/drawingml/2006/table">
            <a:tbl>
              <a:tblPr>
                <a:tableStyleId>{5C22544A-7EE6-4342-B048-85BDC9FD1C3A}</a:tableStyleId>
              </a:tblPr>
              <a:tblGrid>
                <a:gridCol w="9067800">
                  <a:extLst>
                    <a:ext uri="{9D8B030D-6E8A-4147-A177-3AD203B41FA5}">
                      <a16:colId xmlns:a16="http://schemas.microsoft.com/office/drawing/2014/main" val="860626424"/>
                    </a:ext>
                  </a:extLst>
                </a:gridCol>
              </a:tblGrid>
              <a:tr h="1187488">
                <a:tc>
                  <a:txBody>
                    <a:bodyPr/>
                    <a:lstStyle/>
                    <a:p>
                      <a:pPr algn="r" fontAlgn="b"/>
                      <a:r>
                        <a:rPr lang="ar-EG" sz="1600" u="none" strike="noStrike"/>
                        <a:t>- مؤشرات أداء رئيسية قوية/ ملموسة بشكل أكبر لجوانب الأداء غير المالية </a:t>
                      </a:r>
                      <a:br>
                        <a:rPr lang="ar-EG" sz="1600" u="none" strike="noStrike"/>
                      </a:br>
                      <a:r>
                        <a:rPr lang="ar-EG" sz="1600" u="none" strike="noStrike"/>
                        <a:t>- مزيد من التعاون بين الفِرق المختلفة ودعم المبادرات على مستوى الشركة </a:t>
                      </a:r>
                      <a:br>
                        <a:rPr lang="ar-EG" sz="1600" u="none" strike="noStrike"/>
                      </a:br>
                      <a:r>
                        <a:rPr lang="ar-EG" sz="1600" u="none" strike="noStrike"/>
                        <a:t>- </a:t>
                      </a:r>
                      <a:r>
                        <a:rPr lang="ar-EG" sz="1600" u="none" strike="noStrike">
                          <a:solidFill>
                            <a:srgbClr val="FF0000"/>
                          </a:solidFill>
                        </a:rPr>
                        <a:t>منح الأسهم بأثر رجعي عند مستوى التقييم "أعلى من التوقعات" إذا تم استيفاء معايير تقييم "أعلى من التوقعات" في المستقبل</a:t>
                      </a:r>
                      <a:r>
                        <a:rPr lang="ar-EG" sz="1600" u="none" strike="noStrike"/>
                        <a:t>.</a:t>
                      </a:r>
                      <a:r>
                        <a:rPr lang="en-US" sz="1600" u="none" strike="noStrike"/>
                        <a:t> </a:t>
                      </a:r>
                      <a:r>
                        <a:rPr lang="ar-EG" sz="1600" u="none" strike="noStrike"/>
                        <a:t>بمعنى منح نسبة 0.75% من الأسهم لتقييم "أعلى من التوقعات" في الفترات نصف السنوية الثلاثة المقبلة للتعويض عن الأسهم المفقودة بسبب انخفاض تقييمات الأداء السابقة</a:t>
                      </a:r>
                    </a:p>
                  </a:txBody>
                  <a:tcPr marL="3367" marR="3367" marT="3367" marB="0" anchor="b"/>
                </a:tc>
                <a:extLst>
                  <a:ext uri="{0D108BD9-81ED-4DB2-BD59-A6C34878D82A}">
                    <a16:rowId xmlns:a16="http://schemas.microsoft.com/office/drawing/2014/main" val="725261657"/>
                  </a:ext>
                </a:extLst>
              </a:tr>
              <a:tr h="240114">
                <a:tc>
                  <a:txBody>
                    <a:bodyPr/>
                    <a:lstStyle/>
                    <a:p>
                      <a:pPr algn="r" fontAlgn="b"/>
                      <a:r>
                        <a:rPr lang="ar-EG" sz="1600" u="none" strike="noStrike"/>
                        <a:t>زيادة الأسهم المخصصة إذا تجاوز الأداء التوقعات في الفترة نصف السنوية المقبلة</a:t>
                      </a:r>
                    </a:p>
                  </a:txBody>
                  <a:tcPr marL="3367" marR="3367" marT="3367" marB="0" anchor="b"/>
                </a:tc>
                <a:extLst>
                  <a:ext uri="{0D108BD9-81ED-4DB2-BD59-A6C34878D82A}">
                    <a16:rowId xmlns:a16="http://schemas.microsoft.com/office/drawing/2014/main" val="1844274984"/>
                  </a:ext>
                </a:extLst>
              </a:tr>
              <a:tr h="713801">
                <a:tc>
                  <a:txBody>
                    <a:bodyPr/>
                    <a:lstStyle/>
                    <a:p>
                      <a:pPr algn="r" fontAlgn="b"/>
                      <a:r>
                        <a:rPr lang="ar-EG" sz="1600" u="none" strike="noStrike"/>
                        <a:t>1) الاعتراف بقنوات الاتصال وفتحها لتعزيز التواصل بشكل أفضل 2) تصحيح عملية استحقاق الأسهم بالكامل بأثر رجعي 3) تحديد الفرد الذي سيتولى المهام/ المشاريع ليكون في النهاية خليفته في المستقبل</a:t>
                      </a:r>
                      <a:r>
                        <a:rPr lang="en-US" sz="1600" u="none" strike="noStrike"/>
                        <a:t> </a:t>
                      </a:r>
                    </a:p>
                  </a:txBody>
                  <a:tcPr marL="3367" marR="3367" marT="3367" marB="0" anchor="b"/>
                </a:tc>
                <a:extLst>
                  <a:ext uri="{0D108BD9-81ED-4DB2-BD59-A6C34878D82A}">
                    <a16:rowId xmlns:a16="http://schemas.microsoft.com/office/drawing/2014/main" val="3116371434"/>
                  </a:ext>
                </a:extLst>
              </a:tr>
              <a:tr h="476957">
                <a:tc>
                  <a:txBody>
                    <a:bodyPr/>
                    <a:lstStyle/>
                    <a:p>
                      <a:pPr algn="r" fontAlgn="b"/>
                      <a:r>
                        <a:rPr lang="ar-EG" sz="1600" u="none" strike="noStrike"/>
                        <a:t>مراجعة نتيجة التقييم باعتبارها "أعلى من التوقعات"؛ تصحيح منح الأسهم إلى القيم الكاملة؛ </a:t>
                      </a:r>
                      <a:r>
                        <a:rPr lang="ar-EG" sz="1600" u="none" strike="noStrike">
                          <a:solidFill>
                            <a:srgbClr val="FF0000"/>
                          </a:solidFill>
                        </a:rPr>
                        <a:t>يتعهد منصور بقضاء 20% من وقته وجهوده في بناء ثقافة ومبادرات سبيرال فلو الأخرى</a:t>
                      </a:r>
                    </a:p>
                  </a:txBody>
                  <a:tcPr marL="3367" marR="3367" marT="3367" marB="0" anchor="b"/>
                </a:tc>
                <a:extLst>
                  <a:ext uri="{0D108BD9-81ED-4DB2-BD59-A6C34878D82A}">
                    <a16:rowId xmlns:a16="http://schemas.microsoft.com/office/drawing/2014/main" val="2244882649"/>
                  </a:ext>
                </a:extLst>
              </a:tr>
              <a:tr h="240114">
                <a:tc>
                  <a:txBody>
                    <a:bodyPr/>
                    <a:lstStyle/>
                    <a:p>
                      <a:pPr algn="r" fontAlgn="b"/>
                      <a:r>
                        <a:rPr lang="ar-EG" sz="1600" u="none" strike="noStrike"/>
                        <a:t>استحقاق الأسهم إلى 3.25%</a:t>
                      </a:r>
                    </a:p>
                  </a:txBody>
                  <a:tcPr marL="3367" marR="3367" marT="3367" marB="0" anchor="b"/>
                </a:tc>
                <a:extLst>
                  <a:ext uri="{0D108BD9-81ED-4DB2-BD59-A6C34878D82A}">
                    <a16:rowId xmlns:a16="http://schemas.microsoft.com/office/drawing/2014/main" val="3066105989"/>
                  </a:ext>
                </a:extLst>
              </a:tr>
              <a:tr h="240114">
                <a:tc>
                  <a:txBody>
                    <a:bodyPr/>
                    <a:lstStyle/>
                    <a:p>
                      <a:pPr algn="r" fontAlgn="b"/>
                      <a:r>
                        <a:rPr lang="ar-EG" sz="1600" u="none" strike="noStrike"/>
                        <a:t>مكافأة خروج 1.5 مليون بعد الطرح العام الأولي</a:t>
                      </a:r>
                      <a:r>
                        <a:rPr lang="en-US" sz="1600" u="none" strike="noStrike"/>
                        <a:t> </a:t>
                      </a:r>
                    </a:p>
                  </a:txBody>
                  <a:tcPr marL="3367" marR="3367" marT="3367" marB="0" anchor="b"/>
                </a:tc>
                <a:extLst>
                  <a:ext uri="{0D108BD9-81ED-4DB2-BD59-A6C34878D82A}">
                    <a16:rowId xmlns:a16="http://schemas.microsoft.com/office/drawing/2014/main" val="537303773"/>
                  </a:ext>
                </a:extLst>
              </a:tr>
              <a:tr h="240114">
                <a:tc>
                  <a:txBody>
                    <a:bodyPr/>
                    <a:lstStyle/>
                    <a:p>
                      <a:pPr algn="r" fontAlgn="b"/>
                      <a:r>
                        <a:rPr lang="ar-EG" sz="1600" u="none" strike="noStrike"/>
                        <a:t>تحديد خليفة/ عضو فريق للتعامل مع المشاريع؛ تصحيح منح الأسهم إلى القيمة الكاملة</a:t>
                      </a:r>
                    </a:p>
                  </a:txBody>
                  <a:tcPr marL="3367" marR="3367" marT="3367" marB="0" anchor="b"/>
                </a:tc>
                <a:extLst>
                  <a:ext uri="{0D108BD9-81ED-4DB2-BD59-A6C34878D82A}">
                    <a16:rowId xmlns:a16="http://schemas.microsoft.com/office/drawing/2014/main" val="2054170245"/>
                  </a:ext>
                </a:extLst>
              </a:tr>
              <a:tr h="713801">
                <a:tc>
                  <a:txBody>
                    <a:bodyPr/>
                    <a:lstStyle/>
                    <a:p>
                      <a:pPr algn="r" fontAlgn="b"/>
                      <a:r>
                        <a:rPr lang="ar-EG" sz="1600" u="none" strike="noStrike"/>
                        <a:t>منح 0.5% من الأسهم، وزيادة الراتب بنسبة 50%، ومراجعة منصبه في مراجعة الأداء التالية لتقييم أسلوبه القيادي، وسيعمل مع فريق التكنولوجيا والعمليات للعمل في إدارة الثقافة والتغيير داخل سبيرال فاندز.</a:t>
                      </a:r>
                    </a:p>
                  </a:txBody>
                  <a:tcPr marL="3367" marR="3367" marT="3367" marB="0" anchor="b"/>
                </a:tc>
                <a:extLst>
                  <a:ext uri="{0D108BD9-81ED-4DB2-BD59-A6C34878D82A}">
                    <a16:rowId xmlns:a16="http://schemas.microsoft.com/office/drawing/2014/main" val="4123511909"/>
                  </a:ext>
                </a:extLst>
              </a:tr>
              <a:tr h="476957">
                <a:tc>
                  <a:txBody>
                    <a:bodyPr/>
                    <a:lstStyle/>
                    <a:p>
                      <a:pPr algn="r" fontAlgn="b"/>
                      <a:r>
                        <a:rPr lang="ar-EG" sz="1600" u="none" strike="noStrike"/>
                        <a:t>توضيح الأهداف وخطة استحقاق الأسهم، وترشيحه كعضو مجلس إدارة في الشركة، وإضافة مؤشر أداء رئيسي جديد لتقييم منصور فيما يتعلق بالإدارة بين الأقسام والفِرق المختلفة</a:t>
                      </a:r>
                    </a:p>
                  </a:txBody>
                  <a:tcPr marL="3367" marR="3367" marT="3367" marB="0" anchor="b"/>
                </a:tc>
                <a:extLst>
                  <a:ext uri="{0D108BD9-81ED-4DB2-BD59-A6C34878D82A}">
                    <a16:rowId xmlns:a16="http://schemas.microsoft.com/office/drawing/2014/main" val="4100720687"/>
                  </a:ext>
                </a:extLst>
              </a:tr>
              <a:tr h="950644">
                <a:tc>
                  <a:txBody>
                    <a:bodyPr/>
                    <a:lstStyle/>
                    <a:p>
                      <a:pPr algn="r" fontAlgn="b"/>
                      <a:r>
                        <a:rPr lang="ar-EG" sz="1600" u="none" strike="noStrike"/>
                        <a:t>تم تعديل التقييم إلى "أعلى من التوقعات" لهذا العام، وتقسيم التقييم في المستقبل إلى قسمين، ليتعلق بشركة سبيرال فلو وأعمال </a:t>
                      </a:r>
                      <a:r>
                        <a:rPr lang="en-US" sz="1600" u="none" strike="noStrike"/>
                        <a:t>Spiral Fund</a:t>
                      </a:r>
                      <a:r>
                        <a:rPr lang="ar-EG" sz="1600" u="none" strike="noStrike"/>
                        <a:t> الأخرى.</a:t>
                      </a:r>
                      <a:r>
                        <a:rPr lang="en-US" sz="1600" u="none" strike="noStrike"/>
                        <a:t> </a:t>
                      </a:r>
                      <a:r>
                        <a:rPr lang="ar-EG" sz="1600" u="none" strike="noStrike"/>
                        <a:t>يمكن أن تكون التوقعات بنسبة 80% من الهدف الأصلي لشركة سبيرال فلو، وفي </a:t>
                      </a:r>
                      <a:r>
                        <a:rPr lang="en-US" sz="1600" u="none" strike="noStrike"/>
                        <a:t>Spiral Fund</a:t>
                      </a:r>
                      <a:r>
                        <a:rPr lang="ar-EG" sz="1600" u="none" strike="noStrike"/>
                        <a:t>، </a:t>
                      </a:r>
                      <a:r>
                        <a:rPr lang="ar-EG" sz="1600" u="none" strike="noStrike">
                          <a:solidFill>
                            <a:srgbClr val="FF0000"/>
                          </a:solidFill>
                        </a:rPr>
                        <a:t>سنطلب التقييمات من قادة الأعمال الآخرين، </a:t>
                      </a:r>
                      <a:r>
                        <a:rPr lang="ar-EG" sz="1600" u="none" strike="noStrike"/>
                        <a:t>لذا في المستقبل، سيكون إجراء التقييم عبر سبيرال فلو وأعمال </a:t>
                      </a:r>
                      <a:r>
                        <a:rPr lang="en-US" sz="1600" u="none" strike="noStrike"/>
                        <a:t>Spiral Fund</a:t>
                      </a:r>
                      <a:r>
                        <a:rPr lang="ar-EG" sz="1600" u="none" strike="noStrike"/>
                        <a:t> الأخرى بشكل منفصل لتوفير المزيد من الشفافية.</a:t>
                      </a:r>
                    </a:p>
                  </a:txBody>
                  <a:tcPr marL="3367" marR="3367" marT="3367" marB="0" anchor="b"/>
                </a:tc>
                <a:extLst>
                  <a:ext uri="{0D108BD9-81ED-4DB2-BD59-A6C34878D82A}">
                    <a16:rowId xmlns:a16="http://schemas.microsoft.com/office/drawing/2014/main" val="2324250081"/>
                  </a:ext>
                </a:extLst>
              </a:tr>
              <a:tr h="950644">
                <a:tc>
                  <a:txBody>
                    <a:bodyPr/>
                    <a:lstStyle/>
                    <a:p>
                      <a:pPr marL="0" marR="0" lvl="0" indent="0" algn="r" defTabSz="914400" rtl="1" eaLnBrk="1" fontAlgn="b" latinLnBrk="0" hangingPunct="1">
                        <a:lnSpc>
                          <a:spcPct val="100000"/>
                        </a:lnSpc>
                        <a:spcBef>
                          <a:spcPts val="0"/>
                        </a:spcBef>
                        <a:spcAft>
                          <a:spcPts val="0"/>
                        </a:spcAft>
                        <a:buClrTx/>
                        <a:buSzTx/>
                        <a:buFontTx/>
                        <a:buNone/>
                        <a:tabLst/>
                        <a:defRPr/>
                      </a:pPr>
                      <a:r>
                        <a:rPr lang="ar-EG" sz="1600" u="none" strike="noStrike"/>
                        <a:t>100% من المكافأة وتقييم أعلى من المتوقع في الفترة نصف السنوية القادمة إذا نجح منصور في تحسين ثقافة الشركة</a:t>
                      </a:r>
                      <a:r>
                        <a:rPr lang="en-US" sz="1600" u="none" strike="noStrike"/>
                        <a:t> </a:t>
                      </a:r>
                    </a:p>
                    <a:p>
                      <a:pPr algn="r" fontAlgn="b"/>
                      <a:br>
                        <a:rPr lang="ar-EG" sz="1600" u="none" strike="noStrike"/>
                      </a:br>
                      <a:endParaRPr lang="ar-EG" sz="1600" u="none" strike="noStrike"/>
                    </a:p>
                  </a:txBody>
                  <a:tcPr marL="3367" marR="3367" marT="3367" marB="0" anchor="b"/>
                </a:tc>
                <a:extLst>
                  <a:ext uri="{0D108BD9-81ED-4DB2-BD59-A6C34878D82A}">
                    <a16:rowId xmlns:a16="http://schemas.microsoft.com/office/drawing/2014/main" val="3952648412"/>
                  </a:ext>
                </a:extLst>
              </a:tr>
            </a:tbl>
          </a:graphicData>
        </a:graphic>
      </p:graphicFrame>
      <p:sp>
        <p:nvSpPr>
          <p:cNvPr id="4" name="Title 1">
            <a:extLst>
              <a:ext uri="{FF2B5EF4-FFF2-40B4-BE49-F238E27FC236}">
                <a16:creationId xmlns:a16="http://schemas.microsoft.com/office/drawing/2014/main" id="{3E16FCF2-C7B5-40E1-8AF8-8E1F7BDAC3EA}"/>
              </a:ext>
            </a:extLst>
          </p:cNvPr>
          <p:cNvSpPr txBox="1">
            <a:spLocks/>
          </p:cNvSpPr>
          <p:nvPr/>
        </p:nvSpPr>
        <p:spPr>
          <a:xfrm>
            <a:off x="457200" y="76200"/>
            <a:ext cx="8229600" cy="1143000"/>
          </a:xfrm>
          <a:prstGeom prst="rect">
            <a:avLst/>
          </a:prstGeom>
        </p:spPr>
        <p:txBody>
          <a:bodyP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2400" b="1"/>
              <a:t>أمثلة على اتفاقيات البقاء</a:t>
            </a:r>
          </a:p>
        </p:txBody>
      </p:sp>
    </p:spTree>
    <p:extLst>
      <p:ext uri="{BB962C8B-B14F-4D97-AF65-F5344CB8AC3E}">
        <p14:creationId xmlns:p14="http://schemas.microsoft.com/office/powerpoint/2010/main" val="983379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B9824F4-6284-4DF6-8F4F-6C6BDF281594}"/>
              </a:ext>
            </a:extLst>
          </p:cNvPr>
          <p:cNvGraphicFramePr>
            <a:graphicFrameLocks noGrp="1"/>
          </p:cNvGraphicFramePr>
          <p:nvPr>
            <p:extLst>
              <p:ext uri="{D42A27DB-BD31-4B8C-83A1-F6EECF244321}">
                <p14:modId xmlns:p14="http://schemas.microsoft.com/office/powerpoint/2010/main" val="4070033833"/>
              </p:ext>
            </p:extLst>
          </p:nvPr>
        </p:nvGraphicFramePr>
        <p:xfrm>
          <a:off x="76200" y="655854"/>
          <a:ext cx="9067800" cy="6125946"/>
        </p:xfrm>
        <a:graphic>
          <a:graphicData uri="http://schemas.openxmlformats.org/drawingml/2006/table">
            <a:tbl>
              <a:tblPr rtl="1">
                <a:tableStyleId>{5C22544A-7EE6-4342-B048-85BDC9FD1C3A}</a:tableStyleId>
              </a:tblPr>
              <a:tblGrid>
                <a:gridCol w="9067800">
                  <a:extLst>
                    <a:ext uri="{9D8B030D-6E8A-4147-A177-3AD203B41FA5}">
                      <a16:colId xmlns:a16="http://schemas.microsoft.com/office/drawing/2014/main" val="860626424"/>
                    </a:ext>
                  </a:extLst>
                </a:gridCol>
              </a:tblGrid>
              <a:tr h="1020406">
                <a:tc>
                  <a:txBody>
                    <a:bodyPr/>
                    <a:lstStyle/>
                    <a:p>
                      <a:pPr algn="r" fontAlgn="b"/>
                      <a:r>
                        <a:rPr lang="ar-EG" sz="1600" u="none" strike="noStrike"/>
                        <a:t>لن يتم تعديل أهداف منصور خلال العام القادم.</a:t>
                      </a:r>
                      <a:r>
                        <a:rPr lang="en-US" sz="1600" u="none" strike="noStrike"/>
                        <a:t> </a:t>
                      </a:r>
                      <a:r>
                        <a:rPr lang="ar-EG" sz="1600" u="none" strike="noStrike"/>
                        <a:t>سيحضر الفعاليات التي تمت مناقشتها مسبقًا.</a:t>
                      </a:r>
                      <a:r>
                        <a:rPr lang="en-US" sz="1600" u="none" strike="noStrike"/>
                        <a:t> </a:t>
                      </a:r>
                      <a:r>
                        <a:rPr lang="ar-EG" sz="1600" u="none" strike="noStrike">
                          <a:solidFill>
                            <a:srgbClr val="FF0000"/>
                          </a:solidFill>
                        </a:rPr>
                        <a:t>سوف يركز منصور على تحقيق الأهداف المالية وسيكون هناك رئيس آخر أكثر مشاركة في دعم المشاريع الصغيرة</a:t>
                      </a:r>
                      <a:r>
                        <a:rPr lang="ar-EG" sz="1600" u="none" strike="noStrike"/>
                        <a:t>.</a:t>
                      </a:r>
                      <a:r>
                        <a:rPr lang="en-US" sz="1600" u="none" strike="noStrike"/>
                        <a:t> </a:t>
                      </a:r>
                      <a:r>
                        <a:rPr lang="ar-EG" sz="1600" u="none" strike="noStrike">
                          <a:solidFill>
                            <a:srgbClr val="FF0000"/>
                          </a:solidFill>
                        </a:rPr>
                        <a:t>لن يتحدث منصور عن أي شيء في الاجتماعات من شأنه أن ينتقص من المؤسسين</a:t>
                      </a:r>
                      <a:r>
                        <a:rPr lang="ar-EG" sz="1600" u="none" strike="noStrike"/>
                        <a:t>.</a:t>
                      </a:r>
                      <a:r>
                        <a:rPr lang="en-US" sz="1600" u="none" strike="noStrike"/>
                        <a:t> </a:t>
                      </a:r>
                      <a:r>
                        <a:rPr lang="ar-EG" sz="1600" u="none" strike="noStrike"/>
                        <a:t>سيركز بشكل أساسي على أعمال </a:t>
                      </a:r>
                      <a:r>
                        <a:rPr lang="en-US" sz="1600" u="none" strike="noStrike"/>
                        <a:t>Spiral Fund</a:t>
                      </a:r>
                      <a:r>
                        <a:rPr lang="ar-EG" sz="1600" u="none" strike="noStrike"/>
                        <a:t> ولكنه سيحضر الاجتماعات المتفق عليها مسبقًا على مستوى المجموعة.</a:t>
                      </a:r>
                      <a:r>
                        <a:rPr lang="en-US" sz="1600" u="none" strike="noStrike"/>
                        <a:t> </a:t>
                      </a:r>
                    </a:p>
                  </a:txBody>
                  <a:tcPr marL="3367" marR="3367" marT="3367" marB="0" anchor="b"/>
                </a:tc>
                <a:extLst>
                  <a:ext uri="{0D108BD9-81ED-4DB2-BD59-A6C34878D82A}">
                    <a16:rowId xmlns:a16="http://schemas.microsoft.com/office/drawing/2014/main" val="1075527089"/>
                  </a:ext>
                </a:extLst>
              </a:tr>
              <a:tr h="1020406">
                <a:tc>
                  <a:txBody>
                    <a:bodyPr/>
                    <a:lstStyle/>
                    <a:p>
                      <a:pPr algn="r" fontAlgn="b"/>
                      <a:r>
                        <a:rPr lang="ar-EG" sz="1600" u="none" strike="noStrike"/>
                        <a:t>1.</a:t>
                      </a:r>
                      <a:r>
                        <a:rPr lang="en-US" sz="1600" u="none" strike="noStrike"/>
                        <a:t> </a:t>
                      </a:r>
                      <a:r>
                        <a:rPr lang="ar-EG" sz="1600" u="none" strike="noStrike"/>
                        <a:t>زيادة الراتب بنسبة 10% الآن (50 ألف درهم إماراتي) </a:t>
                      </a:r>
                      <a:br>
                        <a:rPr lang="ar-EG" sz="1600" u="none" strike="noStrike"/>
                      </a:br>
                      <a:r>
                        <a:rPr lang="ar-EG" sz="1600" u="none" strike="noStrike"/>
                        <a:t>2.</a:t>
                      </a:r>
                      <a:r>
                        <a:rPr lang="en-US" sz="1600" u="none" strike="noStrike"/>
                        <a:t> </a:t>
                      </a:r>
                      <a:r>
                        <a:rPr lang="ar-EG" sz="1600" u="none" strike="noStrike"/>
                        <a:t>تقديم مكافأة إضافية بنسبة 0.25% في الدورة التالية، إذا تم تحقيق 100% من أهداف القيادة/ الثقافة.</a:t>
                      </a:r>
                      <a:br>
                        <a:rPr lang="ar-EG" sz="1600" u="none" strike="noStrike"/>
                      </a:br>
                      <a:r>
                        <a:rPr lang="ar-EG" sz="1600" u="none" strike="noStrike"/>
                        <a:t>3.</a:t>
                      </a:r>
                      <a:r>
                        <a:rPr lang="en-US" sz="1600" u="none" strike="noStrike"/>
                        <a:t> </a:t>
                      </a:r>
                      <a:r>
                        <a:rPr lang="ar-EG" sz="1600" u="none" strike="noStrike">
                          <a:solidFill>
                            <a:srgbClr val="FF0000"/>
                          </a:solidFill>
                        </a:rPr>
                        <a:t>خطة تطوير القيادة لتحسين ركيزتين أخريين </a:t>
                      </a:r>
                      <a:r>
                        <a:rPr lang="ar-EG" sz="1600" u="none" strike="noStrike"/>
                        <a:t>بأهداف واضحة كجزء من مؤشر الأداء الرئيسي.</a:t>
                      </a:r>
                    </a:p>
                  </a:txBody>
                  <a:tcPr marL="3367" marR="3367" marT="3367" marB="0" anchor="b"/>
                </a:tc>
                <a:extLst>
                  <a:ext uri="{0D108BD9-81ED-4DB2-BD59-A6C34878D82A}">
                    <a16:rowId xmlns:a16="http://schemas.microsoft.com/office/drawing/2014/main" val="699255193"/>
                  </a:ext>
                </a:extLst>
              </a:tr>
              <a:tr h="257734">
                <a:tc>
                  <a:txBody>
                    <a:bodyPr/>
                    <a:lstStyle/>
                    <a:p>
                      <a:pPr algn="r" fontAlgn="b"/>
                      <a:r>
                        <a:rPr lang="ar-EG" sz="1600" u="none" strike="noStrike"/>
                        <a:t>"أعلى من التوقعات"، لكن رفع منح الأسهم إلى 0.5%،</a:t>
                      </a:r>
                      <a:r>
                        <a:rPr lang="en-US" sz="1600" u="none" strike="noStrike"/>
                        <a:t> </a:t>
                      </a:r>
                    </a:p>
                  </a:txBody>
                  <a:tcPr marL="3367" marR="3367" marT="3367" marB="0" anchor="b"/>
                </a:tc>
                <a:extLst>
                  <a:ext uri="{0D108BD9-81ED-4DB2-BD59-A6C34878D82A}">
                    <a16:rowId xmlns:a16="http://schemas.microsoft.com/office/drawing/2014/main" val="1445574651"/>
                  </a:ext>
                </a:extLst>
              </a:tr>
              <a:tr h="2037302">
                <a:tc>
                  <a:txBody>
                    <a:bodyPr/>
                    <a:lstStyle/>
                    <a:p>
                      <a:pPr algn="r" fontAlgn="b"/>
                      <a:r>
                        <a:rPr lang="ar-EG" sz="1600" u="none" strike="noStrike"/>
                        <a:t>1.</a:t>
                      </a:r>
                      <a:r>
                        <a:rPr lang="en-US" sz="1600" u="none" strike="noStrike"/>
                        <a:t> </a:t>
                      </a:r>
                      <a:r>
                        <a:rPr lang="ar-EG" sz="1600" u="none" strike="noStrike"/>
                        <a:t>توقعات أداء محددة بوضوح بشأن ركائز الأداء غير المالية </a:t>
                      </a:r>
                      <a:br>
                        <a:rPr lang="ar-EG" sz="1600" u="none" strike="noStrike"/>
                      </a:br>
                      <a:r>
                        <a:rPr lang="ar-EG" sz="1600" u="none" strike="noStrike"/>
                        <a:t>2.</a:t>
                      </a:r>
                      <a:r>
                        <a:rPr lang="en-US" sz="1600" u="none" strike="noStrike"/>
                        <a:t> </a:t>
                      </a:r>
                      <a:r>
                        <a:rPr lang="ar-EG" sz="1600" u="none" strike="noStrike"/>
                        <a:t>اتفاق على عدم تعديل تلك التوقعات لمدة عام واحد (بما يتجاوز ما هو معقول للنمو) </a:t>
                      </a:r>
                      <a:br>
                        <a:rPr lang="ar-EG" sz="1600" u="none" strike="noStrike"/>
                      </a:br>
                      <a:r>
                        <a:rPr lang="ar-EG" sz="1600" u="none" strike="noStrike"/>
                        <a:t>3.</a:t>
                      </a:r>
                      <a:r>
                        <a:rPr lang="en-US" sz="1600" u="none" strike="noStrike"/>
                        <a:t> </a:t>
                      </a:r>
                      <a:r>
                        <a:rPr lang="ar-EG" sz="1600" u="none" strike="noStrike">
                          <a:solidFill>
                            <a:srgbClr val="FF0000"/>
                          </a:solidFill>
                        </a:rPr>
                        <a:t>سيتولى منصور تدريب نائب لتولي بعض مسؤولياته،</a:t>
                      </a:r>
                      <a:r>
                        <a:rPr lang="ar-EG" sz="1600" u="none" strike="noStrike"/>
                        <a:t> حتى يتمكن منصور من أداء دور مزدوج (مجموعة سبيرال فاندز، وسبيرال فلو) في فترة محددة بعام واحد، تتضمن وصول منصور إلى مستوى توقعات الركائز غير المالية في فترتين نصف سنويتين</a:t>
                      </a:r>
                      <a:br>
                        <a:rPr lang="ar-EG" sz="1600" u="none" strike="noStrike"/>
                      </a:br>
                      <a:r>
                        <a:rPr lang="ar-EG" sz="1600" u="none" strike="noStrike"/>
                        <a:t>4.</a:t>
                      </a:r>
                      <a:r>
                        <a:rPr lang="en-US" sz="1600" u="none" strike="noStrike"/>
                        <a:t> </a:t>
                      </a:r>
                      <a:r>
                        <a:rPr lang="ar-EG" sz="1600" u="none" strike="noStrike"/>
                        <a:t>إذا لم يلبِ منصور التوقعات بشأن الركائز غير المالية في غضون 6 أشهر، فسيبدأ في التخطيط لخروجه وتدريب خليفته.</a:t>
                      </a:r>
                      <a:r>
                        <a:rPr lang="en-US" sz="1600" u="none" strike="noStrike"/>
                        <a:t> </a:t>
                      </a:r>
                      <a:r>
                        <a:rPr lang="ar-EG" sz="1600" u="none" strike="noStrike"/>
                        <a:t>سيغادر سبيرال فاندز في غضون عام واحد في بقاء فترة لمدة 6 أشهر من شرط عدم المنافسة.</a:t>
                      </a:r>
                    </a:p>
                  </a:txBody>
                  <a:tcPr marL="3367" marR="3367" marT="3367" marB="0" anchor="b"/>
                </a:tc>
                <a:extLst>
                  <a:ext uri="{0D108BD9-81ED-4DB2-BD59-A6C34878D82A}">
                    <a16:rowId xmlns:a16="http://schemas.microsoft.com/office/drawing/2014/main" val="2739192219"/>
                  </a:ext>
                </a:extLst>
              </a:tr>
              <a:tr h="257734">
                <a:tc>
                  <a:txBody>
                    <a:bodyPr/>
                    <a:lstStyle/>
                    <a:p>
                      <a:pPr algn="r" fontAlgn="b"/>
                      <a:r>
                        <a:rPr lang="ar-EG" sz="1600" u="none" strike="noStrike"/>
                        <a:t>سيبقى ولكننا سنضيف مؤشر أداء رئيسيًا حول إدارة الأشخاص</a:t>
                      </a:r>
                    </a:p>
                  </a:txBody>
                  <a:tcPr marL="3367" marR="3367" marT="3367" marB="0" anchor="b"/>
                </a:tc>
                <a:extLst>
                  <a:ext uri="{0D108BD9-81ED-4DB2-BD59-A6C34878D82A}">
                    <a16:rowId xmlns:a16="http://schemas.microsoft.com/office/drawing/2014/main" val="1429339401"/>
                  </a:ext>
                </a:extLst>
              </a:tr>
              <a:tr h="1274630">
                <a:tc>
                  <a:txBody>
                    <a:bodyPr/>
                    <a:lstStyle/>
                    <a:p>
                      <a:pPr algn="r" fontAlgn="b"/>
                      <a:r>
                        <a:rPr lang="ar-EG" sz="1600" u="none" strike="noStrike">
                          <a:solidFill>
                            <a:srgbClr val="FF0000"/>
                          </a:solidFill>
                        </a:rPr>
                        <a:t>سيحصل منصور على مرشد قيادي </a:t>
                      </a:r>
                      <a:r>
                        <a:rPr lang="ar-EG" sz="1600" u="none" strike="noStrike"/>
                        <a:t>يرشحه أليكس ومنصور.</a:t>
                      </a:r>
                      <a:r>
                        <a:rPr lang="en-US" sz="1600" u="none" strike="noStrike"/>
                        <a:t> </a:t>
                      </a:r>
                      <a:r>
                        <a:rPr lang="ar-EG" sz="1600" u="none" strike="noStrike"/>
                        <a:t>سيتولى المرشد عملية تقييمه من حيث القيادة والثقافة للفترات النصف سنوية الثلاثة القادمة.</a:t>
                      </a:r>
                      <a:br>
                        <a:rPr lang="ar-EG" sz="1600" u="none" strike="noStrike"/>
                      </a:br>
                      <a:r>
                        <a:rPr lang="ar-EG" sz="1600" u="none" strike="noStrike"/>
                        <a:t>بالنسبة للفترات النصف سنوية الثلاثة القادمة، ستكون أقصى إمكانية لاستحقاق الأسهم هي 0.65%.</a:t>
                      </a:r>
                      <a:r>
                        <a:rPr lang="en-US" sz="1600" u="none" strike="noStrike"/>
                        <a:t> </a:t>
                      </a:r>
                      <a:r>
                        <a:rPr lang="ar-EG" sz="1600" u="none" strike="noStrike"/>
                        <a:t>سيتم منح نسبة 0.3% إضافية من الأسهم في نهاية الفترات النصف سنوية الثلاثة (سواء بقي أم لا). </a:t>
                      </a:r>
                      <a:br>
                        <a:rPr lang="ar-EG" sz="1600" u="none" strike="noStrike"/>
                      </a:br>
                      <a:r>
                        <a:rPr lang="ar-EG" sz="1600" u="none" strike="noStrike"/>
                        <a:t>سيجتمع أليكس ومنصور كل شهر للحديث عن أولويات الشركة.</a:t>
                      </a:r>
                    </a:p>
                  </a:txBody>
                  <a:tcPr marL="3367" marR="3367" marT="3367" marB="0" anchor="b"/>
                </a:tc>
                <a:extLst>
                  <a:ext uri="{0D108BD9-81ED-4DB2-BD59-A6C34878D82A}">
                    <a16:rowId xmlns:a16="http://schemas.microsoft.com/office/drawing/2014/main" val="1012475445"/>
                  </a:ext>
                </a:extLst>
              </a:tr>
              <a:tr h="257734">
                <a:tc>
                  <a:txBody>
                    <a:bodyPr/>
                    <a:lstStyle/>
                    <a:p>
                      <a:pPr algn="r" fontAlgn="b"/>
                      <a:r>
                        <a:rPr lang="ar-EG" sz="1600" u="none" strike="noStrike"/>
                        <a:t>عدم المنافسة في جميع أنحاء العالم، 450 ألف درهم إماراتي، سكن، سيارة، بدل مدرسة</a:t>
                      </a:r>
                    </a:p>
                  </a:txBody>
                  <a:tcPr marL="3367" marR="3367" marT="3367" marB="0" anchor="b"/>
                </a:tc>
                <a:extLst>
                  <a:ext uri="{0D108BD9-81ED-4DB2-BD59-A6C34878D82A}">
                    <a16:rowId xmlns:a16="http://schemas.microsoft.com/office/drawing/2014/main" val="4263647428"/>
                  </a:ext>
                </a:extLst>
              </a:tr>
            </a:tbl>
          </a:graphicData>
        </a:graphic>
      </p:graphicFrame>
      <p:sp>
        <p:nvSpPr>
          <p:cNvPr id="4" name="Title 1">
            <a:extLst>
              <a:ext uri="{FF2B5EF4-FFF2-40B4-BE49-F238E27FC236}">
                <a16:creationId xmlns:a16="http://schemas.microsoft.com/office/drawing/2014/main" id="{3E16FCF2-C7B5-40E1-8AF8-8E1F7BDAC3EA}"/>
              </a:ext>
            </a:extLst>
          </p:cNvPr>
          <p:cNvSpPr txBox="1">
            <a:spLocks/>
          </p:cNvSpPr>
          <p:nvPr/>
        </p:nvSpPr>
        <p:spPr>
          <a:xfrm>
            <a:off x="457200" y="76200"/>
            <a:ext cx="8229600" cy="1143000"/>
          </a:xfrm>
          <a:prstGeom prst="rect">
            <a:avLst/>
          </a:prstGeom>
        </p:spPr>
        <p:txBody>
          <a:bodyP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2400" b="1"/>
              <a:t>أمثلة على اتفاقيات البقاء</a:t>
            </a:r>
          </a:p>
        </p:txBody>
      </p:sp>
    </p:spTree>
    <p:extLst>
      <p:ext uri="{BB962C8B-B14F-4D97-AF65-F5344CB8AC3E}">
        <p14:creationId xmlns:p14="http://schemas.microsoft.com/office/powerpoint/2010/main" val="1084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59D05D8-D34C-4494-BE8F-FD9DB18A86CC}"/>
              </a:ext>
            </a:extLst>
          </p:cNvPr>
          <p:cNvGraphicFramePr>
            <a:graphicFrameLocks noGrp="1"/>
          </p:cNvGraphicFramePr>
          <p:nvPr>
            <p:extLst>
              <p:ext uri="{D42A27DB-BD31-4B8C-83A1-F6EECF244321}">
                <p14:modId xmlns:p14="http://schemas.microsoft.com/office/powerpoint/2010/main" val="3677030568"/>
              </p:ext>
            </p:extLst>
          </p:nvPr>
        </p:nvGraphicFramePr>
        <p:xfrm>
          <a:off x="76200" y="731022"/>
          <a:ext cx="8991599" cy="5974578"/>
        </p:xfrm>
        <a:graphic>
          <a:graphicData uri="http://schemas.openxmlformats.org/drawingml/2006/table">
            <a:tbl>
              <a:tblPr rtl="1">
                <a:tableStyleId>{5C22544A-7EE6-4342-B048-85BDC9FD1C3A}</a:tableStyleId>
              </a:tblPr>
              <a:tblGrid>
                <a:gridCol w="8991599">
                  <a:extLst>
                    <a:ext uri="{9D8B030D-6E8A-4147-A177-3AD203B41FA5}">
                      <a16:colId xmlns:a16="http://schemas.microsoft.com/office/drawing/2014/main" val="158734705"/>
                    </a:ext>
                  </a:extLst>
                </a:gridCol>
              </a:tblGrid>
              <a:tr h="552701">
                <a:tc>
                  <a:txBody>
                    <a:bodyPr/>
                    <a:lstStyle/>
                    <a:p>
                      <a:pPr algn="r" fontAlgn="b"/>
                      <a:r>
                        <a:rPr lang="ar-EG" sz="2200" u="none" strike="noStrike">
                          <a:solidFill>
                            <a:srgbClr val="FF0000"/>
                          </a:solidFill>
                        </a:rPr>
                        <a:t>لم يتم الوصول إلى اتفاق</a:t>
                      </a:r>
                      <a:r>
                        <a:rPr lang="en-US" sz="2200" u="none" strike="noStrike">
                          <a:solidFill>
                            <a:srgbClr val="FF0000"/>
                          </a:solidFill>
                        </a:rPr>
                        <a:t> </a:t>
                      </a:r>
                    </a:p>
                    <a:p>
                      <a:pPr algn="r" rtl="1" fontAlgn="b"/>
                      <a:endParaRPr lang="en-SG"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1109944230"/>
                  </a:ext>
                </a:extLst>
              </a:tr>
              <a:tr h="943164">
                <a:tc>
                  <a:txBody>
                    <a:bodyPr/>
                    <a:lstStyle/>
                    <a:p>
                      <a:pPr algn="r" fontAlgn="b"/>
                      <a:r>
                        <a:rPr lang="ar-EG" sz="2200" u="none" strike="noStrike">
                          <a:solidFill>
                            <a:srgbClr val="FF0000"/>
                          </a:solidFill>
                        </a:rPr>
                        <a:t>ندفع له ثلاثة أضعاف راتبه الأساسي، أي ما يعادل أربعة أشهر،</a:t>
                      </a:r>
                      <a:r>
                        <a:rPr lang="en-US" sz="2200" u="none" strike="noStrike">
                          <a:solidFill>
                            <a:srgbClr val="FF0000"/>
                          </a:solidFill>
                        </a:rPr>
                        <a:t> </a:t>
                      </a:r>
                      <a:r>
                        <a:rPr lang="ar-EG" sz="2200" u="none" strike="noStrike">
                          <a:solidFill>
                            <a:srgbClr val="FF0000"/>
                          </a:solidFill>
                        </a:rPr>
                        <a:t>سيرحل </a:t>
                      </a:r>
                      <a:r>
                        <a:rPr lang="ar-EG" sz="2200" u="none" strike="noStrike"/>
                        <a:t>الأسبوع المقبل، </a:t>
                      </a:r>
                      <a:r>
                        <a:rPr lang="ar-EG" sz="2200" u="none" strike="noStrike">
                          <a:solidFill>
                            <a:srgbClr val="FF0000"/>
                          </a:solidFill>
                        </a:rPr>
                        <a:t>ولن يكشف قرار رحيله علنيًا.</a:t>
                      </a:r>
                    </a:p>
                    <a:p>
                      <a:pPr algn="r" rtl="1" fontAlgn="b"/>
                      <a:endParaRPr lang="en-US"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298386420"/>
                  </a:ext>
                </a:extLst>
              </a:tr>
              <a:tr h="943164">
                <a:tc>
                  <a:txBody>
                    <a:bodyPr/>
                    <a:lstStyle/>
                    <a:p>
                      <a:pPr algn="r" fontAlgn="b"/>
                      <a:r>
                        <a:rPr lang="ar-EG" sz="2200" u="none" strike="noStrike"/>
                        <a:t>لم يتم الاتفاق على الشروط والأحكام، وتم التفاوض على بعض البنود، لكن لم يتم التوصل إلى أي نتيجة في النهاية.  بخلاف فترة </a:t>
                      </a:r>
                      <a:r>
                        <a:rPr lang="ar-EG" sz="2200" u="none" strike="noStrike">
                          <a:solidFill>
                            <a:srgbClr val="FF0000"/>
                          </a:solidFill>
                        </a:rPr>
                        <a:t>عدم المنافسة لمدة عام واحد.</a:t>
                      </a:r>
                    </a:p>
                    <a:p>
                      <a:pPr algn="r" rtl="1" fontAlgn="b"/>
                      <a:endParaRPr lang="en-US"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117283535"/>
                  </a:ext>
                </a:extLst>
              </a:tr>
              <a:tr h="2933070">
                <a:tc>
                  <a:txBody>
                    <a:bodyPr/>
                    <a:lstStyle/>
                    <a:p>
                      <a:pPr algn="r" fontAlgn="b"/>
                      <a:r>
                        <a:rPr lang="ar-EG" sz="2200" u="none" strike="noStrike"/>
                        <a:t>عامان (أي </a:t>
                      </a:r>
                      <a:r>
                        <a:rPr lang="ar-EG" sz="2200" u="none" strike="noStrike">
                          <a:solidFill>
                            <a:srgbClr val="FF0000"/>
                          </a:solidFill>
                        </a:rPr>
                        <a:t>1 مليون دولار تعويض عن الرحيل</a:t>
                      </a:r>
                      <a:r>
                        <a:rPr lang="ar-EG" sz="2200" u="none" strike="noStrike"/>
                        <a:t>) </a:t>
                      </a:r>
                      <a:br>
                        <a:rPr lang="ar-EG" sz="2200" u="none" strike="noStrike"/>
                      </a:br>
                      <a:r>
                        <a:rPr lang="ar-EG" sz="2200" u="none" strike="noStrike"/>
                        <a:t>تحويل بند عدم المنافسة إلى </a:t>
                      </a:r>
                      <a:r>
                        <a:rPr lang="ar-EG" sz="2200" u="none" strike="noStrike">
                          <a:solidFill>
                            <a:srgbClr val="FF0000"/>
                          </a:solidFill>
                        </a:rPr>
                        <a:t>حق النقض على التوظيف المستقبلي لمدة عامين </a:t>
                      </a:r>
                      <a:br>
                        <a:rPr lang="ar-EG" sz="2200" u="none" strike="noStrike"/>
                      </a:br>
                      <a:r>
                        <a:rPr lang="ar-EG" sz="2200" u="none" strike="noStrike">
                          <a:solidFill>
                            <a:srgbClr val="FF0000"/>
                          </a:solidFill>
                        </a:rPr>
                        <a:t>50% من الراتب أثناء استمرار عدم المنافسة، </a:t>
                      </a:r>
                      <a:r>
                        <a:rPr lang="ar-EG" sz="2200" u="none" strike="noStrike"/>
                        <a:t> ولكن يتوقف الراتب إذا تم تأمين التوظيف في أسواق رأس المال </a:t>
                      </a:r>
                      <a:br>
                        <a:rPr lang="ar-EG" sz="2200" u="none" strike="noStrike"/>
                      </a:br>
                      <a:r>
                        <a:rPr lang="ar-EG" sz="2200" u="none" strike="noStrike">
                          <a:solidFill>
                            <a:srgbClr val="FF0000"/>
                          </a:solidFill>
                        </a:rPr>
                        <a:t>إعادة شراء الأسهم </a:t>
                      </a:r>
                      <a:r>
                        <a:rPr lang="ar-EG" sz="2200" u="none" strike="noStrike"/>
                        <a:t>عند تقييم </a:t>
                      </a:r>
                      <a:r>
                        <a:rPr lang="en-US" sz="2200" u="none" strike="noStrike"/>
                        <a:t>EBITDA</a:t>
                      </a:r>
                      <a:r>
                        <a:rPr lang="ar-EG" sz="2200" u="none" strike="noStrike"/>
                        <a:t> بنسبة </a:t>
                      </a:r>
                      <a:r>
                        <a:rPr lang="en-US" sz="2200" u="none" strike="noStrike"/>
                        <a:t>8.5x Y-1</a:t>
                      </a:r>
                    </a:p>
                  </a:txBody>
                  <a:tcPr marL="7996" marR="7996" marT="7996" marB="0" anchor="b"/>
                </a:tc>
                <a:extLst>
                  <a:ext uri="{0D108BD9-81ED-4DB2-BD59-A6C34878D82A}">
                    <a16:rowId xmlns:a16="http://schemas.microsoft.com/office/drawing/2014/main" val="4281398549"/>
                  </a:ext>
                </a:extLst>
              </a:tr>
            </a:tbl>
          </a:graphicData>
        </a:graphic>
      </p:graphicFrame>
      <p:sp>
        <p:nvSpPr>
          <p:cNvPr id="3" name="Title 1">
            <a:extLst>
              <a:ext uri="{FF2B5EF4-FFF2-40B4-BE49-F238E27FC236}">
                <a16:creationId xmlns:a16="http://schemas.microsoft.com/office/drawing/2014/main" id="{88CC0676-4D57-44D2-AA59-8D87DDD58F0A}"/>
              </a:ext>
            </a:extLst>
          </p:cNvPr>
          <p:cNvSpPr txBox="1">
            <a:spLocks/>
          </p:cNvSpPr>
          <p:nvPr/>
        </p:nvSpPr>
        <p:spPr>
          <a:xfrm>
            <a:off x="457200" y="76200"/>
            <a:ext cx="8229600" cy="1143000"/>
          </a:xfrm>
          <a:prstGeom prst="rect">
            <a:avLst/>
          </a:prstGeom>
        </p:spPr>
        <p:txBody>
          <a:bodyP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2400" b="1"/>
              <a:t>اتفاقيات الرحيل</a:t>
            </a:r>
          </a:p>
        </p:txBody>
      </p:sp>
    </p:spTree>
    <p:extLst>
      <p:ext uri="{BB962C8B-B14F-4D97-AF65-F5344CB8AC3E}">
        <p14:creationId xmlns:p14="http://schemas.microsoft.com/office/powerpoint/2010/main" val="2376587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7DB68F9E-C1EF-42B9-A3E7-9A3B5D25293F}"/>
              </a:ext>
            </a:extLst>
          </p:cNvPr>
          <p:cNvSpPr>
            <a:spLocks noGrp="1"/>
          </p:cNvSpPr>
          <p:nvPr>
            <p:ph type="title"/>
          </p:nvPr>
        </p:nvSpPr>
        <p:spPr>
          <a:xfrm>
            <a:off x="457200" y="-76200"/>
            <a:ext cx="8229600" cy="1143000"/>
          </a:xfrm>
        </p:spPr>
        <p:txBody>
          <a:bodyPr/>
          <a:lstStyle/>
          <a:p>
            <a:r>
              <a:rPr lang="ar-EG" sz="3200" b="1"/>
              <a:t>علاقاتك بعد المفاوضات</a:t>
            </a:r>
          </a:p>
        </p:txBody>
      </p:sp>
      <p:graphicFrame>
        <p:nvGraphicFramePr>
          <p:cNvPr id="6" name="Table 5">
            <a:extLst>
              <a:ext uri="{FF2B5EF4-FFF2-40B4-BE49-F238E27FC236}">
                <a16:creationId xmlns:a16="http://schemas.microsoft.com/office/drawing/2014/main" id="{BB3AC251-9601-4CF7-814F-279C156EF5A8}"/>
              </a:ext>
            </a:extLst>
          </p:cNvPr>
          <p:cNvGraphicFramePr>
            <a:graphicFrameLocks noGrp="1"/>
          </p:cNvGraphicFramePr>
          <p:nvPr>
            <p:extLst>
              <p:ext uri="{D42A27DB-BD31-4B8C-83A1-F6EECF244321}">
                <p14:modId xmlns:p14="http://schemas.microsoft.com/office/powerpoint/2010/main" val="3186772307"/>
              </p:ext>
            </p:extLst>
          </p:nvPr>
        </p:nvGraphicFramePr>
        <p:xfrm>
          <a:off x="457200" y="999457"/>
          <a:ext cx="8458201" cy="5553743"/>
        </p:xfrm>
        <a:graphic>
          <a:graphicData uri="http://schemas.openxmlformats.org/drawingml/2006/table">
            <a:tbl>
              <a:tblPr rtl="1">
                <a:tableStyleId>{5C22544A-7EE6-4342-B048-85BDC9FD1C3A}</a:tableStyleId>
              </a:tblPr>
              <a:tblGrid>
                <a:gridCol w="2358537">
                  <a:extLst>
                    <a:ext uri="{9D8B030D-6E8A-4147-A177-3AD203B41FA5}">
                      <a16:colId xmlns:a16="http://schemas.microsoft.com/office/drawing/2014/main" val="20000"/>
                    </a:ext>
                  </a:extLst>
                </a:gridCol>
                <a:gridCol w="2846510">
                  <a:extLst>
                    <a:ext uri="{9D8B030D-6E8A-4147-A177-3AD203B41FA5}">
                      <a16:colId xmlns:a16="http://schemas.microsoft.com/office/drawing/2014/main" val="20001"/>
                    </a:ext>
                  </a:extLst>
                </a:gridCol>
                <a:gridCol w="3253154">
                  <a:extLst>
                    <a:ext uri="{9D8B030D-6E8A-4147-A177-3AD203B41FA5}">
                      <a16:colId xmlns:a16="http://schemas.microsoft.com/office/drawing/2014/main" val="20002"/>
                    </a:ext>
                  </a:extLst>
                </a:gridCol>
              </a:tblGrid>
              <a:tr h="788697">
                <a:tc>
                  <a:txBody>
                    <a:bodyPr/>
                    <a:lstStyle/>
                    <a:p>
                      <a:pPr algn="r" fontAlgn="b"/>
                      <a:r>
                        <a:rPr lang="ar-EG" sz="2400" u="none" strike="noStrike"/>
                        <a:t> </a:t>
                      </a:r>
                    </a:p>
                  </a:txBody>
                  <a:tcPr marL="0" marR="0" marT="0" marB="0" anchor="b"/>
                </a:tc>
                <a:tc>
                  <a:txBody>
                    <a:bodyPr/>
                    <a:lstStyle/>
                    <a:p>
                      <a:pPr algn="r" fontAlgn="b"/>
                      <a:r>
                        <a:rPr lang="ar-EG" sz="2400" u="none" strike="noStrike"/>
                        <a:t>تقييم علاقة</a:t>
                      </a:r>
                      <a:r>
                        <a:rPr lang="en-US" sz="2400" u="none" strike="noStrike"/>
                        <a:t> </a:t>
                      </a:r>
                    </a:p>
                    <a:p>
                      <a:pPr algn="r" fontAlgn="b"/>
                      <a:r>
                        <a:rPr lang="ar-EG" sz="2400" u="none" strike="noStrike"/>
                        <a:t>منصور</a:t>
                      </a:r>
                    </a:p>
                  </a:txBody>
                  <a:tcPr marL="0" marR="0" marT="0" marB="0" anchor="b"/>
                </a:tc>
                <a:tc>
                  <a:txBody>
                    <a:bodyPr/>
                    <a:lstStyle/>
                    <a:p>
                      <a:pPr algn="r" fontAlgn="b"/>
                      <a:r>
                        <a:rPr lang="ar-EG" sz="2400" u="none" strike="noStrike"/>
                        <a:t>تقييم علاقة</a:t>
                      </a:r>
                      <a:r>
                        <a:rPr lang="en-US" sz="2400" u="none" strike="noStrike"/>
                        <a:t> </a:t>
                      </a:r>
                    </a:p>
                    <a:p>
                      <a:pPr algn="r" fontAlgn="b"/>
                      <a:r>
                        <a:rPr lang="ar-EG" sz="2400" u="none" strike="noStrike"/>
                        <a:t>منصور</a:t>
                      </a:r>
                    </a:p>
                  </a:txBody>
                  <a:tcPr marL="0" marR="0" marT="0" marB="0" anchor="b"/>
                </a:tc>
                <a:extLst>
                  <a:ext uri="{0D108BD9-81ED-4DB2-BD59-A6C34878D82A}">
                    <a16:rowId xmlns:a16="http://schemas.microsoft.com/office/drawing/2014/main" val="10000"/>
                  </a:ext>
                </a:extLst>
              </a:tr>
              <a:tr h="788697">
                <a:tc>
                  <a:txBody>
                    <a:bodyPr/>
                    <a:lstStyle/>
                    <a:p>
                      <a:pPr algn="r" fontAlgn="b"/>
                      <a:r>
                        <a:rPr lang="ar-EG" sz="2400" u="none" strike="noStrike"/>
                        <a:t>الحد الأدنى</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1</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1</a:t>
                      </a:r>
                    </a:p>
                  </a:txBody>
                  <a:tcPr marL="9525" marR="9525" marT="9525" marB="0" anchor="b"/>
                </a:tc>
                <a:extLst>
                  <a:ext uri="{0D108BD9-81ED-4DB2-BD59-A6C34878D82A}">
                    <a16:rowId xmlns:a16="http://schemas.microsoft.com/office/drawing/2014/main" val="10001"/>
                  </a:ext>
                </a:extLst>
              </a:tr>
              <a:tr h="788697">
                <a:tc>
                  <a:txBody>
                    <a:bodyPr/>
                    <a:lstStyle/>
                    <a:p>
                      <a:pPr algn="r" fontAlgn="b"/>
                      <a:r>
                        <a:rPr lang="ar-EG" sz="2400" u="none" strike="noStrike"/>
                        <a:t>الحد الأقصى</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7</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7</a:t>
                      </a:r>
                    </a:p>
                  </a:txBody>
                  <a:tcPr marL="9525" marR="9525" marT="9525" marB="0" anchor="b"/>
                </a:tc>
                <a:extLst>
                  <a:ext uri="{0D108BD9-81ED-4DB2-BD59-A6C34878D82A}">
                    <a16:rowId xmlns:a16="http://schemas.microsoft.com/office/drawing/2014/main" val="10002"/>
                  </a:ext>
                </a:extLst>
              </a:tr>
              <a:tr h="788697">
                <a:tc>
                  <a:txBody>
                    <a:bodyPr/>
                    <a:lstStyle/>
                    <a:p>
                      <a:pPr algn="r" fontAlgn="b"/>
                      <a:r>
                        <a:rPr lang="ar-EG" sz="2400" u="none" strike="noStrike"/>
                        <a:t>المتوسط</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5.15</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5.25</a:t>
                      </a:r>
                    </a:p>
                  </a:txBody>
                  <a:tcPr marL="9525" marR="9525" marT="9525" marB="0" anchor="b"/>
                </a:tc>
                <a:extLst>
                  <a:ext uri="{0D108BD9-81ED-4DB2-BD59-A6C34878D82A}">
                    <a16:rowId xmlns:a16="http://schemas.microsoft.com/office/drawing/2014/main" val="10003"/>
                  </a:ext>
                </a:extLst>
              </a:tr>
              <a:tr h="788697">
                <a:tc>
                  <a:txBody>
                    <a:bodyPr/>
                    <a:lstStyle/>
                    <a:p>
                      <a:pPr algn="r" fontAlgn="b"/>
                      <a:r>
                        <a:rPr lang="ar-EG" sz="2400"/>
                        <a:t>الانحراف المعياري</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1.75</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1.50</a:t>
                      </a:r>
                    </a:p>
                  </a:txBody>
                  <a:tcPr marL="9525" marR="9525" marT="9525" marB="0" anchor="b"/>
                </a:tc>
                <a:extLst>
                  <a:ext uri="{0D108BD9-81ED-4DB2-BD59-A6C34878D82A}">
                    <a16:rowId xmlns:a16="http://schemas.microsoft.com/office/drawing/2014/main" val="10004"/>
                  </a:ext>
                </a:extLst>
              </a:tr>
              <a:tr h="788697">
                <a:tc>
                  <a:txBody>
                    <a:bodyPr/>
                    <a:lstStyle/>
                    <a:p>
                      <a:pPr algn="r" fontAlgn="b"/>
                      <a:r>
                        <a:rPr lang="ar-EG" sz="2400" u="none" strike="noStrike"/>
                        <a:t>المنوال</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6</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6</a:t>
                      </a:r>
                    </a:p>
                  </a:txBody>
                  <a:tcPr marL="9525" marR="9525" marT="9525" marB="0" anchor="b"/>
                </a:tc>
                <a:extLst>
                  <a:ext uri="{0D108BD9-81ED-4DB2-BD59-A6C34878D82A}">
                    <a16:rowId xmlns:a16="http://schemas.microsoft.com/office/drawing/2014/main" val="10005"/>
                  </a:ext>
                </a:extLst>
              </a:tr>
              <a:tr h="821561">
                <a:tc>
                  <a:txBody>
                    <a:bodyPr/>
                    <a:lstStyle/>
                    <a:p>
                      <a:pPr algn="r" fontAlgn="b"/>
                      <a:r>
                        <a:rPr lang="ar-EG" sz="2400" u="none" strike="noStrike"/>
                        <a:t>الوسيط</a:t>
                      </a:r>
                    </a:p>
                  </a:txBody>
                  <a:tcPr marL="0" marR="0" marT="0" marB="0" anchor="b"/>
                </a:tc>
                <a:tc>
                  <a:txBody>
                    <a:bodyPr/>
                    <a:lstStyle/>
                    <a:p>
                      <a:pPr algn="ctr" fontAlgn="b"/>
                      <a:r>
                        <a:rPr lang="ar-EG" sz="2400" b="0" i="0" u="none" strike="noStrike">
                          <a:solidFill>
                            <a:srgbClr val="000000"/>
                          </a:solidFill>
                          <a:latin typeface="Calibri" panose="020F0502020204030204" pitchFamily="34" charset="0"/>
                        </a:rPr>
                        <a:t>6</a:t>
                      </a:r>
                    </a:p>
                  </a:txBody>
                  <a:tcPr marL="9525" marR="9525" marT="9525" marB="0" anchor="b"/>
                </a:tc>
                <a:tc>
                  <a:txBody>
                    <a:bodyPr/>
                    <a:lstStyle/>
                    <a:p>
                      <a:pPr algn="ctr" fontAlgn="b"/>
                      <a:r>
                        <a:rPr lang="ar-EG" sz="2400" b="0" i="0" u="none" strike="noStrike">
                          <a:solidFill>
                            <a:srgbClr val="000000"/>
                          </a:solidFill>
                          <a:latin typeface="Calibri" panose="020F0502020204030204" pitchFamily="34" charset="0"/>
                        </a:rPr>
                        <a:t>5.5</a:t>
                      </a:r>
                    </a:p>
                  </a:txBody>
                  <a:tcPr marL="9525" marR="9525" marT="9525"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5535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2017986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ar-EG" sz="2200">
                <a:ea typeface="Calibri" panose="020F0502020204030204" pitchFamily="34" charset="0"/>
                <a:cs typeface="Times New Roman" panose="02020603050405020304" pitchFamily="18" charset="0"/>
              </a:rPr>
              <a:t>بعد تدخل من مدرب القيادة، شارك منصور أكثر من 20 فكرة عمل تعاونية لصالح سبيرال فلو (وليس فقط سبيرال فاندز)</a:t>
            </a: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4147716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ar-EG" sz="2200">
                <a:ea typeface="Calibri" panose="020F0502020204030204" pitchFamily="34" charset="0"/>
                <a:cs typeface="Times New Roman" panose="02020603050405020304" pitchFamily="18" charset="0"/>
              </a:rPr>
              <a:t>بعد تدخل من مدرب القيادة، شارك منصور أكثر من 20 فكرة عمل تعاونية لصالح سبيرال فلو (وليس فقط سبيرال فاندز)</a:t>
            </a:r>
          </a:p>
          <a:p>
            <a:pPr lvl="1">
              <a:spcBef>
                <a:spcPts val="0"/>
              </a:spcBef>
              <a:buFont typeface="Arial" panose="020B0604020202020204" pitchFamily="34" charset="0"/>
              <a:buChar char="•"/>
            </a:pPr>
            <a:r>
              <a:rPr lang="ar-EG" sz="2200">
                <a:ea typeface="Calibri" panose="020F0502020204030204" pitchFamily="34" charset="0"/>
                <a:cs typeface="Times New Roman" panose="02020603050405020304" pitchFamily="18" charset="0"/>
              </a:rPr>
              <a:t>وافق أليكس وجاكوب </a:t>
            </a:r>
            <a:r>
              <a:rPr lang="ar-EG" sz="2200">
                <a:ea typeface="Times New Roman" panose="02020603050405020304" pitchFamily="18" charset="0"/>
                <a:cs typeface="Times New Roman" panose="02020603050405020304" pitchFamily="18" charset="0"/>
              </a:rPr>
              <a:t>على فكرتين من هذه الأفكار</a:t>
            </a:r>
          </a:p>
          <a:p>
            <a:pPr>
              <a:spcBef>
                <a:spcPts val="0"/>
              </a:spcBef>
            </a:pPr>
            <a:endParaRPr lang="en-SG" sz="2200" dirty="0">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3957239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ar-EG" sz="2200">
                <a:ea typeface="Calibri" panose="020F0502020204030204" pitchFamily="34" charset="0"/>
                <a:cs typeface="Times New Roman" panose="02020603050405020304" pitchFamily="18" charset="0"/>
              </a:rPr>
              <a:t>بعد تدخل من مدرب القيادة، شارك منصور أكثر من 20 فكرة عمل تعاونية لصالح سبيرال فلو (وليس فقط سبيرال فاندز)</a:t>
            </a:r>
          </a:p>
          <a:p>
            <a:pPr lvl="1">
              <a:spcBef>
                <a:spcPts val="0"/>
              </a:spcBef>
              <a:buFont typeface="Arial" panose="020B0604020202020204" pitchFamily="34" charset="0"/>
              <a:buChar char="•"/>
            </a:pPr>
            <a:r>
              <a:rPr lang="ar-EG" sz="2200">
                <a:ea typeface="Calibri" panose="020F0502020204030204" pitchFamily="34" charset="0"/>
                <a:cs typeface="Times New Roman" panose="02020603050405020304" pitchFamily="18" charset="0"/>
              </a:rPr>
              <a:t>وافق أليكس وجاكوب </a:t>
            </a:r>
            <a:r>
              <a:rPr lang="ar-EG" sz="2200">
                <a:ea typeface="Times New Roman" panose="02020603050405020304" pitchFamily="18" charset="0"/>
                <a:cs typeface="Times New Roman" panose="02020603050405020304" pitchFamily="18" charset="0"/>
              </a:rPr>
              <a:t>على فكرتين من هذه الأفكار</a:t>
            </a:r>
          </a:p>
          <a:p>
            <a:pPr>
              <a:spcBef>
                <a:spcPts val="0"/>
              </a:spcBef>
            </a:pPr>
            <a:endParaRPr lang="en-SG" sz="2200" dirty="0">
              <a:ea typeface="Times New Roman" panose="02020603050405020304" pitchFamily="18" charset="0"/>
            </a:endParaRPr>
          </a:p>
          <a:p>
            <a:pPr>
              <a:spcBef>
                <a:spcPts val="0"/>
              </a:spcBef>
            </a:pPr>
            <a:r>
              <a:rPr lang="ar-EG" sz="2200">
                <a:ea typeface="Times New Roman" panose="02020603050405020304" pitchFamily="18" charset="0"/>
              </a:rPr>
              <a:t>تم طرد منصور وهو الآن يتفاوض على حزمة الخروج</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2373609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ar-EG" sz="2200">
                <a:ea typeface="Calibri" panose="020F0502020204030204" pitchFamily="34" charset="0"/>
                <a:cs typeface="Times New Roman" panose="02020603050405020304" pitchFamily="18" charset="0"/>
              </a:rPr>
              <a:t>بعد تدخل من مدرب القيادة، شارك منصور أكثر من 20 فكرة عمل تعاونية لصالح سبيرال فلو (وليس فقط سبيرال فاندز)</a:t>
            </a:r>
          </a:p>
          <a:p>
            <a:pPr lvl="1">
              <a:spcBef>
                <a:spcPts val="0"/>
              </a:spcBef>
              <a:buFont typeface="Arial" panose="020B0604020202020204" pitchFamily="34" charset="0"/>
              <a:buChar char="•"/>
            </a:pPr>
            <a:r>
              <a:rPr lang="ar-EG" sz="2200">
                <a:ea typeface="Calibri" panose="020F0502020204030204" pitchFamily="34" charset="0"/>
                <a:cs typeface="Times New Roman" panose="02020603050405020304" pitchFamily="18" charset="0"/>
              </a:rPr>
              <a:t>وافق أليكس وجاكوب </a:t>
            </a:r>
            <a:r>
              <a:rPr lang="ar-EG" sz="2200">
                <a:ea typeface="Times New Roman" panose="02020603050405020304" pitchFamily="18" charset="0"/>
                <a:cs typeface="Times New Roman" panose="02020603050405020304" pitchFamily="18" charset="0"/>
              </a:rPr>
              <a:t>على فكرتين من هذه الأفكار</a:t>
            </a:r>
          </a:p>
          <a:p>
            <a:pPr>
              <a:spcBef>
                <a:spcPts val="0"/>
              </a:spcBef>
            </a:pPr>
            <a:endParaRPr lang="en-SG" sz="2200" dirty="0">
              <a:ea typeface="Times New Roman" panose="02020603050405020304" pitchFamily="18" charset="0"/>
            </a:endParaRPr>
          </a:p>
          <a:p>
            <a:pPr>
              <a:spcBef>
                <a:spcPts val="0"/>
              </a:spcBef>
            </a:pPr>
            <a:r>
              <a:rPr lang="ar-EG" sz="2200">
                <a:ea typeface="Times New Roman" panose="02020603050405020304" pitchFamily="18" charset="0"/>
              </a:rPr>
              <a:t>تم طرد منصور وهو الآن يتفاوض على حزمة الخروج</a:t>
            </a:r>
          </a:p>
          <a:p>
            <a:pPr lvl="1">
              <a:spcBef>
                <a:spcPts val="0"/>
              </a:spcBef>
              <a:buFont typeface="Arial" panose="020B0604020202020204" pitchFamily="34" charset="0"/>
              <a:buChar char="•"/>
            </a:pPr>
            <a:r>
              <a:rPr lang="ar-EG" sz="2200">
                <a:ea typeface="Times New Roman" panose="02020603050405020304" pitchFamily="18" charset="0"/>
              </a:rPr>
              <a:t>يريد المؤسسون إعادة شراء أسهمه</a:t>
            </a:r>
            <a:r>
              <a:rPr lang="en-US" sz="2200">
                <a:ea typeface="Times New Roman" panose="02020603050405020304" pitchFamily="18" charset="0"/>
              </a:rPr>
              <a:t> </a:t>
            </a:r>
          </a:p>
          <a:p>
            <a:pPr lvl="1">
              <a:spcBef>
                <a:spcPts val="0"/>
              </a:spcBef>
              <a:buFont typeface="Arial" panose="020B0604020202020204" pitchFamily="34" charset="0"/>
              <a:buChar char="•"/>
            </a:pPr>
            <a:r>
              <a:rPr lang="ar-EG" sz="2200">
                <a:ea typeface="Times New Roman" panose="02020603050405020304" pitchFamily="18" charset="0"/>
              </a:rPr>
              <a:t>يطلب منصور الاحتفاظ بنسبة 1.4% (النصف) للاستفادة من البيع الوشيك للشركة</a:t>
            </a:r>
          </a:p>
          <a:p>
            <a:pPr lvl="1">
              <a:spcBef>
                <a:spcPts val="0"/>
              </a:spcBef>
              <a:buFont typeface="Arial" panose="020B0604020202020204" pitchFamily="34" charset="0"/>
              <a:buChar char="•"/>
            </a:pPr>
            <a:r>
              <a:rPr lang="ar-EG" sz="2200">
                <a:ea typeface="Times New Roman" panose="02020603050405020304" pitchFamily="18" charset="0"/>
              </a:rPr>
              <a:t>يعيد منصور التفاوض للحصول على 75% من راتبه وقدرته على العمل في أسواق رأس المال عندما لا تتنافس وظيفته بشكل مباشر مع أنشطة سبيرال فاندز</a:t>
            </a:r>
          </a:p>
          <a:p>
            <a:pPr lvl="1">
              <a:spcBef>
                <a:spcPts val="0"/>
              </a:spcBef>
              <a:buFont typeface="Arial" panose="020B0604020202020204" pitchFamily="34" charset="0"/>
              <a:buChar char="•"/>
            </a:pPr>
            <a:r>
              <a:rPr lang="ar-EG" sz="2200">
                <a:ea typeface="Times New Roman" panose="02020603050405020304" pitchFamily="18" charset="0"/>
                <a:cs typeface="Times New Roman" panose="02020603050405020304" pitchFamily="18" charset="0"/>
              </a:rPr>
              <a:t>سيُجري المشتري المحتمل مقابلة مع منصور ولا يريد المؤسسون أن يخبره منصور عن أشياء يمكن أن تدمر فرصتهم.</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4277674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ar-EG" sz="2200">
                <a:ea typeface="Calibri" panose="020F0502020204030204" pitchFamily="34" charset="0"/>
                <a:cs typeface="Times New Roman" panose="02020603050405020304" pitchFamily="18" charset="0"/>
              </a:rPr>
              <a:t>بعد تدخل من مدرب القيادة، شارك منصور أكثر من 20 فكرة عمل تعاونية لصالح سبيرال فلو (وليس فقط سبيرال فاندز)</a:t>
            </a:r>
          </a:p>
          <a:p>
            <a:pPr lvl="1">
              <a:spcBef>
                <a:spcPts val="0"/>
              </a:spcBef>
              <a:buFont typeface="Arial" panose="020B0604020202020204" pitchFamily="34" charset="0"/>
              <a:buChar char="•"/>
            </a:pPr>
            <a:r>
              <a:rPr lang="ar-EG" sz="2200">
                <a:ea typeface="Calibri" panose="020F0502020204030204" pitchFamily="34" charset="0"/>
                <a:cs typeface="Times New Roman" panose="02020603050405020304" pitchFamily="18" charset="0"/>
              </a:rPr>
              <a:t>وافق أليكس وجاكوب </a:t>
            </a:r>
            <a:r>
              <a:rPr lang="ar-EG" sz="2200">
                <a:ea typeface="Times New Roman" panose="02020603050405020304" pitchFamily="18" charset="0"/>
                <a:cs typeface="Times New Roman" panose="02020603050405020304" pitchFamily="18" charset="0"/>
              </a:rPr>
              <a:t>على فكرتين من هذه الأفكار</a:t>
            </a:r>
          </a:p>
          <a:p>
            <a:pPr>
              <a:spcBef>
                <a:spcPts val="0"/>
              </a:spcBef>
            </a:pPr>
            <a:endParaRPr lang="en-SG" sz="2200" dirty="0">
              <a:ea typeface="Times New Roman" panose="02020603050405020304" pitchFamily="18" charset="0"/>
            </a:endParaRPr>
          </a:p>
          <a:p>
            <a:pPr>
              <a:spcBef>
                <a:spcPts val="0"/>
              </a:spcBef>
            </a:pPr>
            <a:r>
              <a:rPr lang="ar-EG" sz="2200">
                <a:ea typeface="Times New Roman" panose="02020603050405020304" pitchFamily="18" charset="0"/>
              </a:rPr>
              <a:t>تم طرد منصور وهو الآن يتفاوض على حزمة الخروج</a:t>
            </a:r>
          </a:p>
          <a:p>
            <a:pPr lvl="1">
              <a:spcBef>
                <a:spcPts val="0"/>
              </a:spcBef>
              <a:buFont typeface="Arial" panose="020B0604020202020204" pitchFamily="34" charset="0"/>
              <a:buChar char="•"/>
            </a:pPr>
            <a:r>
              <a:rPr lang="ar-EG" sz="2200">
                <a:ea typeface="Times New Roman" panose="02020603050405020304" pitchFamily="18" charset="0"/>
              </a:rPr>
              <a:t>يريد المؤسسون إعادة شراء أسهمه</a:t>
            </a:r>
            <a:r>
              <a:rPr lang="en-US" sz="2200">
                <a:ea typeface="Times New Roman" panose="02020603050405020304" pitchFamily="18" charset="0"/>
              </a:rPr>
              <a:t> </a:t>
            </a:r>
          </a:p>
          <a:p>
            <a:pPr lvl="1">
              <a:spcBef>
                <a:spcPts val="0"/>
              </a:spcBef>
              <a:buFont typeface="Arial" panose="020B0604020202020204" pitchFamily="34" charset="0"/>
              <a:buChar char="•"/>
            </a:pPr>
            <a:r>
              <a:rPr lang="ar-EG" sz="2200">
                <a:ea typeface="Times New Roman" panose="02020603050405020304" pitchFamily="18" charset="0"/>
              </a:rPr>
              <a:t>يطلب منصور الاحتفاظ بنسبة 1.4% (النصف) للاستفادة من البيع الوشيك للشركة</a:t>
            </a:r>
          </a:p>
          <a:p>
            <a:pPr lvl="1">
              <a:spcBef>
                <a:spcPts val="0"/>
              </a:spcBef>
              <a:buFont typeface="Arial" panose="020B0604020202020204" pitchFamily="34" charset="0"/>
              <a:buChar char="•"/>
            </a:pPr>
            <a:r>
              <a:rPr lang="ar-EG" sz="2200">
                <a:ea typeface="Times New Roman" panose="02020603050405020304" pitchFamily="18" charset="0"/>
              </a:rPr>
              <a:t>يعيد منصور التفاوض للحصول على 75% من راتبه وقدرته على العمل في أسواق رأس المال عندما لا تتنافس وظيفته بشكل مباشر مع أنشطة سبيرال فاندز</a:t>
            </a:r>
          </a:p>
          <a:p>
            <a:pPr lvl="1">
              <a:spcBef>
                <a:spcPts val="0"/>
              </a:spcBef>
              <a:buFont typeface="Arial" panose="020B0604020202020204" pitchFamily="34" charset="0"/>
              <a:buChar char="•"/>
            </a:pPr>
            <a:r>
              <a:rPr lang="ar-EG" sz="2200">
                <a:ea typeface="Times New Roman" panose="02020603050405020304" pitchFamily="18" charset="0"/>
                <a:cs typeface="Times New Roman" panose="02020603050405020304" pitchFamily="18" charset="0"/>
              </a:rPr>
              <a:t>سيُجري المشتري المحتمل مقابلة مع منصور ولا يريد المؤسسون أن يخبره منصور عن أشياء يمكن أن تدمر فرصتهم.</a:t>
            </a:r>
          </a:p>
          <a:p>
            <a:pPr lvl="1">
              <a:spcBef>
                <a:spcPts val="0"/>
              </a:spcBef>
              <a:buFont typeface="Arial" panose="020B0604020202020204" pitchFamily="34" charset="0"/>
              <a:buChar char="•"/>
            </a:pPr>
            <a:endParaRPr lang="en-SG" sz="2200" dirty="0">
              <a:effectLst/>
              <a:ea typeface="Times New Roman" panose="02020603050405020304" pitchFamily="18" charset="0"/>
            </a:endParaRPr>
          </a:p>
          <a:p>
            <a:pPr>
              <a:spcBef>
                <a:spcPts val="0"/>
              </a:spcBef>
            </a:pPr>
            <a:r>
              <a:rPr lang="ar-EG" sz="2200">
                <a:ea typeface="Times New Roman" panose="02020603050405020304" pitchFamily="18" charset="0"/>
              </a:rPr>
              <a:t>من الممكن أن يقرر منصور التنافس بشكل مباشر مع سبيرال فاندز بعد عامين من الآن بمجرد انتهاء فترة عدم المنافسة</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ar-EG" sz="3200" b="1"/>
            </a:br>
            <a:r>
              <a:rPr lang="ar-EG" sz="3200" b="1"/>
              <a:t>ماذا حدث في الحياة الواقعية</a:t>
            </a:r>
            <a:br>
              <a:rPr lang="ar-EG" sz="3200"/>
            </a:br>
            <a:endParaRPr lang="ar-EG" sz="3200"/>
          </a:p>
        </p:txBody>
      </p:sp>
    </p:spTree>
    <p:extLst>
      <p:ext uri="{BB962C8B-B14F-4D97-AF65-F5344CB8AC3E}">
        <p14:creationId xmlns:p14="http://schemas.microsoft.com/office/powerpoint/2010/main" val="1834114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76"/>
          <p:cNvGraphicFramePr>
            <a:graphicFrameLocks/>
          </p:cNvGraphicFramePr>
          <p:nvPr>
            <p:extLst>
              <p:ext uri="{D42A27DB-BD31-4B8C-83A1-F6EECF244321}">
                <p14:modId xmlns:p14="http://schemas.microsoft.com/office/powerpoint/2010/main" val="523028064"/>
              </p:ext>
            </p:extLst>
          </p:nvPr>
        </p:nvGraphicFramePr>
        <p:xfrm>
          <a:off x="378068" y="1181217"/>
          <a:ext cx="8315005" cy="5424894"/>
        </p:xfrm>
        <a:graphic>
          <a:graphicData uri="http://schemas.openxmlformats.org/drawingml/2006/table">
            <a:tbl>
              <a:tblPr rtl="1"/>
              <a:tblGrid>
                <a:gridCol w="1005577">
                  <a:extLst>
                    <a:ext uri="{9D8B030D-6E8A-4147-A177-3AD203B41FA5}">
                      <a16:colId xmlns:a16="http://schemas.microsoft.com/office/drawing/2014/main" val="20000"/>
                    </a:ext>
                  </a:extLst>
                </a:gridCol>
                <a:gridCol w="2998149">
                  <a:extLst>
                    <a:ext uri="{9D8B030D-6E8A-4147-A177-3AD203B41FA5}">
                      <a16:colId xmlns:a16="http://schemas.microsoft.com/office/drawing/2014/main" val="20001"/>
                    </a:ext>
                  </a:extLst>
                </a:gridCol>
                <a:gridCol w="2992778">
                  <a:extLst>
                    <a:ext uri="{9D8B030D-6E8A-4147-A177-3AD203B41FA5}">
                      <a16:colId xmlns:a16="http://schemas.microsoft.com/office/drawing/2014/main" val="20002"/>
                    </a:ext>
                  </a:extLst>
                </a:gridCol>
                <a:gridCol w="1318501">
                  <a:extLst>
                    <a:ext uri="{9D8B030D-6E8A-4147-A177-3AD203B41FA5}">
                      <a16:colId xmlns:a16="http://schemas.microsoft.com/office/drawing/2014/main" val="20003"/>
                    </a:ext>
                  </a:extLst>
                </a:gridCol>
              </a:tblGrid>
              <a:tr h="373237">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800" b="1" i="0" u="none" strike="noStrike" cap="none" normalizeH="0" baseline="0">
                          <a:ln>
                            <a:noFill/>
                          </a:ln>
                          <a:solidFill>
                            <a:srgbClr val="000000"/>
                          </a:solidFill>
                          <a:latin typeface="+mn-lt"/>
                          <a:cs typeface="Arial" pitchFamily="34" charset="0"/>
                        </a:rPr>
                        <a:t>المجموعة</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174625" marR="0" lvl="0" indent="3175" algn="ctr" defTabSz="914400" rtl="1" eaLnBrk="1" fontAlgn="b" latinLnBrk="0" hangingPunct="1">
                        <a:lnSpc>
                          <a:spcPct val="100000"/>
                        </a:lnSpc>
                        <a:spcBef>
                          <a:spcPct val="0"/>
                        </a:spcBef>
                        <a:spcAft>
                          <a:spcPct val="0"/>
                        </a:spcAft>
                        <a:buClrTx/>
                        <a:buSzTx/>
                        <a:buFontTx/>
                        <a:buNone/>
                        <a:tabLst/>
                      </a:pPr>
                      <a:r>
                        <a:rPr lang="ar-EG" sz="2000" b="1">
                          <a:solidFill>
                            <a:schemeClr val="tx1"/>
                          </a:solidFill>
                          <a:latin typeface="+mn-lt"/>
                          <a:ea typeface="Calibri" panose="020F0502020204030204" pitchFamily="34" charset="0"/>
                          <a:cs typeface="Times New Roman" panose="02020603050405020304" pitchFamily="18" charset="0"/>
                        </a:rPr>
                        <a:t>أليكس</a:t>
                      </a: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177800" marR="0" lvl="0" indent="0" algn="ctr" defTabSz="914400" rtl="1" eaLnBrk="1" fontAlgn="b" latinLnBrk="0" hangingPunct="1">
                        <a:lnSpc>
                          <a:spcPct val="100000"/>
                        </a:lnSpc>
                        <a:spcBef>
                          <a:spcPct val="0"/>
                        </a:spcBef>
                        <a:spcAft>
                          <a:spcPct val="0"/>
                        </a:spcAft>
                        <a:buClrTx/>
                        <a:buSzTx/>
                        <a:buFontTx/>
                        <a:buNone/>
                        <a:tabLst/>
                      </a:pPr>
                      <a:r>
                        <a:rPr lang="ar-EG" sz="2000" b="1">
                          <a:solidFill>
                            <a:schemeClr val="tx1"/>
                          </a:solidFill>
                          <a:latin typeface="+mn-lt"/>
                          <a:ea typeface="Calibri" panose="020F0502020204030204" pitchFamily="34" charset="0"/>
                          <a:cs typeface="Times New Roman" panose="02020603050405020304" pitchFamily="18" charset="0"/>
                        </a:rPr>
                        <a:t>منصور</a:t>
                      </a: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800" b="1" i="0" u="none" strike="noStrike" cap="none" normalizeH="0" baseline="0">
                          <a:ln>
                            <a:noFill/>
                          </a:ln>
                          <a:solidFill>
                            <a:srgbClr val="000000"/>
                          </a:solidFill>
                          <a:latin typeface="+mn-lt"/>
                          <a:cs typeface="Arial" pitchFamily="34" charset="0"/>
                        </a:rPr>
                        <a:t>الغرفة الجانبية</a:t>
                      </a: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2</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3</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4</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5</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6</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7</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8</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9</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10</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11</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12</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13</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14</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15</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5"/>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16</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6"/>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17</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7"/>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18</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8"/>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19</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9"/>
                  </a:ext>
                </a:extLst>
              </a:tr>
              <a:tr h="251434">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050" b="0" i="0" u="none" strike="noStrike" cap="none" normalizeH="0" baseline="0">
                          <a:ln>
                            <a:noFill/>
                          </a:ln>
                          <a:solidFill>
                            <a:srgbClr val="000000"/>
                          </a:solidFill>
                          <a:latin typeface="+mn-lt"/>
                          <a:cs typeface="Arial" pitchFamily="34" charset="0"/>
                        </a:rPr>
                        <a:t>المجموعة 20</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20"/>
                  </a:ext>
                </a:extLst>
              </a:tr>
            </a:tbl>
          </a:graphicData>
        </a:graphic>
      </p:graphicFrame>
      <p:sp>
        <p:nvSpPr>
          <p:cNvPr id="5" name="TextBox 4"/>
          <p:cNvSpPr txBox="1"/>
          <p:nvPr/>
        </p:nvSpPr>
        <p:spPr>
          <a:xfrm>
            <a:off x="0" y="304800"/>
            <a:ext cx="9144000" cy="584775"/>
          </a:xfrm>
          <a:prstGeom prst="rect">
            <a:avLst/>
          </a:prstGeom>
          <a:noFill/>
        </p:spPr>
        <p:txBody>
          <a:bodyPr wrap="square" rtlCol="0">
            <a:spAutoFit/>
          </a:bodyPr>
          <a:lstStyle/>
          <a:p>
            <a:pPr algn="ctr"/>
            <a:r>
              <a:rPr lang="ar-EG" sz="3200" b="1"/>
              <a:t>أدوار سبيرال فلو</a:t>
            </a:r>
          </a:p>
        </p:txBody>
      </p:sp>
    </p:spTree>
    <p:extLst>
      <p:ext uri="{BB962C8B-B14F-4D97-AF65-F5344CB8AC3E}">
        <p14:creationId xmlns:p14="http://schemas.microsoft.com/office/powerpoint/2010/main" val="96555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92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Placeholder 2"/>
          <p:cNvSpPr txBox="1">
            <a:spLocks/>
          </p:cNvSpPr>
          <p:nvPr/>
        </p:nvSpPr>
        <p:spPr bwMode="auto">
          <a:xfrm>
            <a:off x="457200" y="0"/>
            <a:ext cx="86106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buFont typeface="Arial" pitchFamily="34" charset="0"/>
              <a:buNone/>
            </a:pPr>
            <a:r>
              <a:rPr lang="ar-EG" b="1"/>
              <a:t>استخلاص المعلومات:</a:t>
            </a:r>
            <a:r>
              <a:rPr lang="en-US" b="1"/>
              <a:t> </a:t>
            </a:r>
            <a:r>
              <a:rPr lang="ar-EG" b="1"/>
              <a:t>سبيرال فلو</a:t>
            </a:r>
          </a:p>
          <a:p>
            <a:pPr algn="ctr" eaLnBrk="1" hangingPunct="1">
              <a:buFont typeface="Arial" pitchFamily="34" charset="0"/>
              <a:buNone/>
            </a:pPr>
            <a:r>
              <a:rPr lang="ar-EG" b="1" i="1"/>
              <a:t>(استنادًا لقصة حقيقية)</a:t>
            </a:r>
          </a:p>
          <a:p>
            <a:pPr eaLnBrk="1" hangingPunct="1">
              <a:buFont typeface="Arial" pitchFamily="34" charset="0"/>
              <a:buNone/>
            </a:pPr>
            <a:endParaRPr lang="en-US" altLang="en-US" sz="4000" b="1" dirty="0">
              <a:solidFill>
                <a:srgbClr val="898989"/>
              </a:solidFill>
            </a:endParaRPr>
          </a:p>
        </p:txBody>
      </p:sp>
      <p:sp>
        <p:nvSpPr>
          <p:cNvPr id="2" name="TextBox 1">
            <a:extLst>
              <a:ext uri="{FF2B5EF4-FFF2-40B4-BE49-F238E27FC236}">
                <a16:creationId xmlns:a16="http://schemas.microsoft.com/office/drawing/2014/main" id="{37C3C714-4C0A-6490-6DF2-F47912B4C650}"/>
              </a:ext>
            </a:extLst>
          </p:cNvPr>
          <p:cNvSpPr txBox="1"/>
          <p:nvPr/>
        </p:nvSpPr>
        <p:spPr>
          <a:xfrm>
            <a:off x="533400" y="5257800"/>
            <a:ext cx="8153400" cy="1246495"/>
          </a:xfrm>
          <a:prstGeom prst="rect">
            <a:avLst/>
          </a:prstGeom>
          <a:noFill/>
        </p:spPr>
        <p:txBody>
          <a:bodyPr wrap="square" rtlCol="0">
            <a:spAutoFit/>
          </a:bodyPr>
          <a:lstStyle/>
          <a:p>
            <a:pPr algn="ctr"/>
            <a:r>
              <a:rPr lang="ar-EG" sz="2500"/>
              <a:t>خصص 3 دقائق وتشارك مع الشخص الجالس بجانبك:</a:t>
            </a:r>
            <a:r>
              <a:rPr lang="en-US" sz="2500"/>
              <a:t> </a:t>
            </a:r>
          </a:p>
          <a:p>
            <a:pPr marL="342900" indent="-342900">
              <a:buFont typeface="Arial" panose="020B0604020202020204" pitchFamily="34" charset="0"/>
              <a:buChar char="•"/>
            </a:pPr>
            <a:r>
              <a:rPr lang="ar-EG" sz="2500"/>
              <a:t>شيء واحد نجح نظيرك في تنفيذه بشكل جيد</a:t>
            </a:r>
          </a:p>
          <a:p>
            <a:pPr marL="342900" indent="-342900">
              <a:buFont typeface="Arial" panose="020B0604020202020204" pitchFamily="34" charset="0"/>
              <a:buChar char="•"/>
            </a:pPr>
            <a:r>
              <a:rPr lang="ar-EG" sz="2500"/>
              <a:t>شيء واحد كان من الممكن تنفيذه بشكل مختلف</a:t>
            </a:r>
          </a:p>
        </p:txBody>
      </p:sp>
      <p:pic>
        <p:nvPicPr>
          <p:cNvPr id="19458" name="Picture 2" descr="Free Etihad Towers Abu Dhabi photo and picture">
            <a:extLst>
              <a:ext uri="{FF2B5EF4-FFF2-40B4-BE49-F238E27FC236}">
                <a16:creationId xmlns:a16="http://schemas.microsoft.com/office/drawing/2014/main" id="{314E207E-023B-288F-8034-EB02A2EDE8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3696" y="1524000"/>
            <a:ext cx="2399904" cy="360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649991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أليكس فقط؟</a:t>
            </a:r>
          </a:p>
        </p:txBody>
      </p:sp>
    </p:spTree>
    <p:extLst>
      <p:ext uri="{BB962C8B-B14F-4D97-AF65-F5344CB8AC3E}">
        <p14:creationId xmlns:p14="http://schemas.microsoft.com/office/powerpoint/2010/main" val="3531504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أليكس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ar-EG" sz="2400">
                <a:latin typeface="Calibri Body"/>
                <a:ea typeface="Calibri" panose="020F0502020204030204" pitchFamily="34" charset="0"/>
                <a:cs typeface="Times New Roman" panose="02020603050405020304" pitchFamily="18" charset="0"/>
              </a:rPr>
              <a:t>رفع المؤسسون قيمة أسهم منصور من 0.25% إلى 0.325% لإرسال رسالة مفادها أن همهم ليس هو المال بل المساهمة القيادية</a:t>
            </a:r>
          </a:p>
          <a:p>
            <a:pPr>
              <a:spcBef>
                <a:spcPts val="0"/>
              </a:spcBef>
            </a:pPr>
            <a:endParaRPr lang="en-SG" sz="2400" dirty="0">
              <a:latin typeface="+mj-lt"/>
            </a:endParaRPr>
          </a:p>
        </p:txBody>
      </p:sp>
    </p:spTree>
    <p:extLst>
      <p:ext uri="{BB962C8B-B14F-4D97-AF65-F5344CB8AC3E}">
        <p14:creationId xmlns:p14="http://schemas.microsoft.com/office/powerpoint/2010/main" val="365794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أليكس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ar-EG" sz="2400">
                <a:latin typeface="Calibri Body"/>
                <a:ea typeface="Calibri" panose="020F0502020204030204" pitchFamily="34" charset="0"/>
                <a:cs typeface="Times New Roman" panose="02020603050405020304" pitchFamily="18" charset="0"/>
              </a:rPr>
              <a:t>رفع المؤسسون قيمة أسهم منصور من 0.25% إلى 0.325% لإرسال رسالة مفادها أن همهم ليس هو المال بل المساهمة القيادية</a:t>
            </a: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ar-EG" sz="2400">
                <a:latin typeface="Calibri Body"/>
                <a:ea typeface="Calibri" panose="020F0502020204030204" pitchFamily="34" charset="0"/>
                <a:cs typeface="Times New Roman" panose="02020603050405020304" pitchFamily="18" charset="0"/>
              </a:rPr>
              <a:t>وفقًا لاستطلاع رأي حديث للموظفين، زادت مبادرة السعي وراء الرؤية من مشاركة الموظفين بشكل كبير.</a:t>
            </a:r>
          </a:p>
          <a:p>
            <a:pPr>
              <a:spcBef>
                <a:spcPts val="0"/>
              </a:spcBef>
            </a:pPr>
            <a:endParaRPr lang="en-SG" sz="2400" dirty="0">
              <a:latin typeface="+mj-lt"/>
            </a:endParaRPr>
          </a:p>
        </p:txBody>
      </p:sp>
    </p:spTree>
    <p:extLst>
      <p:ext uri="{BB962C8B-B14F-4D97-AF65-F5344CB8AC3E}">
        <p14:creationId xmlns:p14="http://schemas.microsoft.com/office/powerpoint/2010/main" val="226487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ar-EG" sz="3200" b="1"/>
              <a:t>عدم تطابق المعلومات:</a:t>
            </a:r>
            <a:br>
              <a:rPr lang="ar-EG" sz="3200" b="1"/>
            </a:br>
            <a:r>
              <a:rPr lang="ar-EG" sz="3200" b="1"/>
              <a:t>ما الذي يعرفه أليكس فقط؟</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ar-EG" sz="2400">
                <a:latin typeface="Calibri Body"/>
                <a:ea typeface="Calibri" panose="020F0502020204030204" pitchFamily="34" charset="0"/>
                <a:cs typeface="Times New Roman" panose="02020603050405020304" pitchFamily="18" charset="0"/>
              </a:rPr>
              <a:t>رفع المؤسسون قيمة أسهم منصور من 0.25% إلى 0.325% لإرسال رسالة مفادها أن همهم ليس هو المال بل المساهمة القيادية</a:t>
            </a: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ar-EG" sz="2400">
                <a:latin typeface="Calibri Body"/>
                <a:ea typeface="Calibri" panose="020F0502020204030204" pitchFamily="34" charset="0"/>
                <a:cs typeface="Times New Roman" panose="02020603050405020304" pitchFamily="18" charset="0"/>
              </a:rPr>
              <a:t>وفقًا لاستطلاع رأي حديث للموظفين، زادت مبادرة السعي وراء الرؤية من مشاركة الموظفين بشكل كبير.</a:t>
            </a:r>
          </a:p>
          <a:p>
            <a:pPr lvl="0">
              <a:spcBef>
                <a:spcPts val="0"/>
              </a:spcBef>
            </a:pPr>
            <a:endParaRPr lang="en-GB" sz="2400" dirty="0">
              <a:solidFill>
                <a:srgbClr val="000000"/>
              </a:solidFill>
              <a:latin typeface="Noto Sans Symbols"/>
              <a:ea typeface="Noto Sans Symbols"/>
              <a:cs typeface="Noto Sans Symbols"/>
            </a:endParaRPr>
          </a:p>
          <a:p>
            <a:pPr lvl="0">
              <a:spcBef>
                <a:spcPts val="0"/>
              </a:spcBef>
            </a:pPr>
            <a:r>
              <a:rPr lang="ar-EG" sz="2400">
                <a:solidFill>
                  <a:srgbClr val="000000"/>
                </a:solidFill>
                <a:latin typeface="Noto Sans Symbols"/>
                <a:ea typeface="Noto Sans Symbols"/>
                <a:cs typeface="Noto Sans Symbols"/>
              </a:rPr>
              <a:t>حصل الرئيس التنفيذي السابق على </a:t>
            </a:r>
            <a:r>
              <a:rPr lang="ar-EG" sz="2400">
                <a:latin typeface="Calibri Body"/>
                <a:ea typeface="Calibri" panose="020F0502020204030204" pitchFamily="34" charset="0"/>
                <a:cs typeface="Times New Roman" panose="02020603050405020304" pitchFamily="18" charset="0"/>
              </a:rPr>
              <a:t>مبلغ ضخم قدره 500 ألف دولار أمريكي للمطالبة بحصة 20٪ في سبيرال فاندز التي قدمها له المؤسسون</a:t>
            </a:r>
          </a:p>
          <a:p>
            <a:pPr>
              <a:spcBef>
                <a:spcPts val="0"/>
              </a:spcBef>
            </a:pPr>
            <a:endParaRPr lang="en-SG" sz="2400" dirty="0">
              <a:latin typeface="+mj-lt"/>
            </a:endParaRPr>
          </a:p>
        </p:txBody>
      </p:sp>
    </p:spTree>
    <p:extLst>
      <p:ext uri="{BB962C8B-B14F-4D97-AF65-F5344CB8AC3E}">
        <p14:creationId xmlns:p14="http://schemas.microsoft.com/office/powerpoint/2010/main" val="41618861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g1X3oaQtLq.iQT2fTE0L1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2sp.awf2Ro22uuwHYLwX_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5849</Words>
  <Application>Microsoft Office PowerPoint</Application>
  <PresentationFormat>On-screen Show (4:3)</PresentationFormat>
  <Paragraphs>498</Paragraphs>
  <Slides>29</Slides>
  <Notes>29</Notes>
  <HiddenSlides>5</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29</vt:i4>
      </vt:variant>
    </vt:vector>
  </HeadingPairs>
  <TitlesOfParts>
    <vt:vector size="42" baseType="lpstr">
      <vt:lpstr>Arial</vt:lpstr>
      <vt:lpstr>Arial Black</vt:lpstr>
      <vt:lpstr>Calibri</vt:lpstr>
      <vt:lpstr>Calibri Body</vt:lpstr>
      <vt:lpstr>Cambria</vt:lpstr>
      <vt:lpstr>Noto Sans Symbols</vt:lpstr>
      <vt:lpstr>Roboto</vt:lpstr>
      <vt:lpstr>Roboto Slab</vt:lpstr>
      <vt:lpstr>Rockwell</vt:lpstr>
      <vt:lpstr>Times New Roman</vt:lpstr>
      <vt:lpstr>Office Theme</vt:lpstr>
      <vt:lpstr>Conception personnalisée</vt:lpstr>
      <vt:lpstr>think-cell Slide</vt:lpstr>
      <vt:lpstr>سبيرال فلو</vt:lpstr>
      <vt:lpstr>مسرحية تقمص الأدوار سبيرال فلو</vt:lpstr>
      <vt:lpstr>PowerPoint Presentation</vt:lpstr>
      <vt:lpstr>PowerPoint Presentation</vt:lpstr>
      <vt:lpstr>PowerPoint Presentation</vt:lpstr>
      <vt:lpstr>عدم تطابق المعلومات: ما الذي يعرفه أليكس فقط؟</vt:lpstr>
      <vt:lpstr>عدم تطابق المعلومات: ما الذي يعرفه أليكس فقط؟</vt:lpstr>
      <vt:lpstr>عدم تطابق المعلومات: ما الذي يعرفه أليكس فقط؟</vt:lpstr>
      <vt:lpstr>عدم تطابق المعلومات: ما الذي يعرفه أليكس فقط؟</vt:lpstr>
      <vt:lpstr>عدم تطابق المعلومات: ما الذي يعرفه أليكس فقط؟</vt:lpstr>
      <vt:lpstr>عدم تطابق المعلومات: ما الذي يعرفه منصور فقط؟</vt:lpstr>
      <vt:lpstr>عدم تطابق المعلومات: ما الذي يعرفه منصور فقط؟</vt:lpstr>
      <vt:lpstr>عدم تطابق المعلومات: ما الذي يعرفه منصور فقط؟</vt:lpstr>
      <vt:lpstr>عدم تطابق المعلومات: ما الذي يعرفه منصور فقط؟</vt:lpstr>
      <vt:lpstr>نتائجكم: مستقبل منصور في الشركة</vt:lpstr>
      <vt:lpstr>PowerPoint Presentation</vt:lpstr>
      <vt:lpstr>PowerPoint Presentation</vt:lpstr>
      <vt:lpstr>علاقاتك بعد المفاوضات</vt:lpstr>
      <vt:lpstr>نتائجكم: مستقبل منصور في الشركة</vt:lpstr>
      <vt:lpstr>PowerPoint Presentation</vt:lpstr>
      <vt:lpstr>PowerPoint Presentation</vt:lpstr>
      <vt:lpstr>PowerPoint Presentation</vt:lpstr>
      <vt:lpstr>علاقاتك بعد المفاوضات</vt:lpstr>
      <vt:lpstr> ماذا حدث في الحياة الواقعية </vt:lpstr>
      <vt:lpstr> ماذا حدث في الحياة الواقعية </vt:lpstr>
      <vt:lpstr> ماذا حدث في الحياة الواقعية </vt:lpstr>
      <vt:lpstr> ماذا حدث في الحياة الواقعية </vt:lpstr>
      <vt:lpstr> ماذا حدث في الحياة الواقعية </vt:lpstr>
      <vt:lpstr> ماذا حدث في الحياة الواقعية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Framing Gladiator</dc:title>
  <dc:creator>Eric Uhlmann</dc:creator>
  <cp:lastModifiedBy>SHIKHOVA Larisa</cp:lastModifiedBy>
  <cp:revision>833</cp:revision>
  <dcterms:created xsi:type="dcterms:W3CDTF">2016-02-14T09:46:09Z</dcterms:created>
  <dcterms:modified xsi:type="dcterms:W3CDTF">2024-11-22T17:48:18Z</dcterms:modified>
</cp:coreProperties>
</file>