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3" r:id="rId2"/>
  </p:sldMasterIdLst>
  <p:notesMasterIdLst>
    <p:notesMasterId r:id="rId10"/>
  </p:notesMasterIdLst>
  <p:sldIdLst>
    <p:sldId id="386" r:id="rId3"/>
    <p:sldId id="441" r:id="rId4"/>
    <p:sldId id="446" r:id="rId5"/>
    <p:sldId id="464" r:id="rId6"/>
    <p:sldId id="463" r:id="rId7"/>
    <p:sldId id="459" r:id="rId8"/>
    <p:sldId id="461" r:id="rId9"/>
  </p:sldIdLst>
  <p:sldSz cx="9144000" cy="6858000" type="screen4x3"/>
  <p:notesSz cx="6858000" cy="9144000"/>
  <p:defaultText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2F83E81-665B-47C4-89B8-CC3C6D8877BD}" v="1" dt="2024-06-10T08:03:05.42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968" autoAdjust="0"/>
    <p:restoredTop sz="95033" autoAdjust="0"/>
  </p:normalViewPr>
  <p:slideViewPr>
    <p:cSldViewPr>
      <p:cViewPr varScale="1">
        <p:scale>
          <a:sx n="75" d="100"/>
          <a:sy n="75" d="100"/>
        </p:scale>
        <p:origin x="1531" y="53"/>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ESCALLIER TRAQUET Emilie" userId="ab01feba-5c92-4a33-8ccf-08c553084b8f" providerId="ADAL" clId="{E2F83E81-665B-47C4-89B8-CC3C6D8877BD}"/>
    <pc:docChg chg="addSld delSld modSld sldOrd">
      <pc:chgData name="LESCALLIER TRAQUET Emilie" userId="ab01feba-5c92-4a33-8ccf-08c553084b8f" providerId="ADAL" clId="{E2F83E81-665B-47C4-89B8-CC3C6D8877BD}" dt="2024-06-10T08:04:38.786" v="93" actId="108"/>
      <pc:docMkLst>
        <pc:docMk/>
      </pc:docMkLst>
      <pc:sldChg chg="modSp add mod">
        <pc:chgData name="LESCALLIER TRAQUET Emilie" userId="ab01feba-5c92-4a33-8ccf-08c553084b8f" providerId="ADAL" clId="{E2F83E81-665B-47C4-89B8-CC3C6D8877BD}" dt="2024-06-10T08:04:38.786" v="93" actId="108"/>
        <pc:sldMkLst>
          <pc:docMk/>
          <pc:sldMk cId="1409809371" sldId="386"/>
        </pc:sldMkLst>
        <pc:spChg chg="mod">
          <ac:chgData name="LESCALLIER TRAQUET Emilie" userId="ab01feba-5c92-4a33-8ccf-08c553084b8f" providerId="ADAL" clId="{E2F83E81-665B-47C4-89B8-CC3C6D8877BD}" dt="2024-06-10T08:04:07.604" v="91" actId="20577"/>
          <ac:spMkLst>
            <pc:docMk/>
            <pc:sldMk cId="1409809371" sldId="386"/>
            <ac:spMk id="5" creationId="{95B59985-71BB-39B0-A25D-A79F4455D554}"/>
          </ac:spMkLst>
        </pc:spChg>
        <pc:spChg chg="mod">
          <ac:chgData name="LESCALLIER TRAQUET Emilie" userId="ab01feba-5c92-4a33-8ccf-08c553084b8f" providerId="ADAL" clId="{E2F83E81-665B-47C4-89B8-CC3C6D8877BD}" dt="2024-06-10T08:04:38.786" v="93" actId="108"/>
          <ac:spMkLst>
            <pc:docMk/>
            <pc:sldMk cId="1409809371" sldId="386"/>
            <ac:spMk id="7" creationId="{A8F4ADC1-E06A-AFED-D132-7A0D134CB25A}"/>
          </ac:spMkLst>
        </pc:spChg>
      </pc:sldChg>
      <pc:sldChg chg="new del ord">
        <pc:chgData name="LESCALLIER TRAQUET Emilie" userId="ab01feba-5c92-4a33-8ccf-08c553084b8f" providerId="ADAL" clId="{E2F83E81-665B-47C4-89B8-CC3C6D8877BD}" dt="2024-06-10T08:03:07.363" v="4" actId="47"/>
        <pc:sldMkLst>
          <pc:docMk/>
          <pc:sldMk cId="3263660965" sldId="465"/>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r">
              <a:defRPr sz="1200"/>
            </a:lvl1pPr>
          </a:lstStyle>
          <a:p>
            <a:endParaRPr lang="en-GB"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5657130-C7C3-4DF8-96A6-84DE5EDEEEE5}" type="datetimeFigureOut">
              <a:rPr lang="en-GB" smtClean="0"/>
              <a:t>22/11/2024</a:t>
            </a:fld>
            <a:endParaRPr lang="en-GB"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SG"/>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r">
              <a:defRPr sz="1200"/>
            </a:lvl1pPr>
          </a:lstStyle>
          <a:p>
            <a:endParaRPr lang="en-GB"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F3D1EF9-5CC1-4238-AAAD-E9DC1B1191CD}" type="slidenum">
              <a:rPr lang="en-GB" smtClean="0"/>
              <a:t>‹#›</a:t>
            </a:fld>
            <a:endParaRPr lang="en-GB" dirty="0"/>
          </a:p>
        </p:txBody>
      </p:sp>
    </p:spTree>
    <p:extLst>
      <p:ext uri="{BB962C8B-B14F-4D97-AF65-F5344CB8AC3E}">
        <p14:creationId xmlns:p14="http://schemas.microsoft.com/office/powerpoint/2010/main" val="4130439739"/>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5"/>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fld id="{DDED7BE2-A96B-4E9D-A1D5-8D1855B13D4E}"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97119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06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EG" sz="1200" i="0" u="sng" dirty="0">
                <a:solidFill>
                  <a:schemeClr val="tx1"/>
                </a:solidFill>
                <a:latin typeface="+mn-lt"/>
                <a:ea typeface="+mn-ea"/>
                <a:cs typeface="+mn-cs"/>
              </a:rPr>
              <a:t>*ملاحظة مهمة</a:t>
            </a:r>
            <a:r>
              <a:rPr lang="ar-EG" sz="1200" i="0" u="none" dirty="0">
                <a:solidFill>
                  <a:schemeClr val="tx1"/>
                </a:solidFill>
                <a:latin typeface="+mn-lt"/>
                <a:ea typeface="+mn-ea"/>
                <a:cs typeface="+mn-cs"/>
              </a:rPr>
              <a:t>: إن هذا التفاوض</a:t>
            </a:r>
            <a:r>
              <a:rPr lang="ar-EG" sz="1200" i="0" u="none" baseline="0" dirty="0">
                <a:solidFill>
                  <a:schemeClr val="tx1"/>
                </a:solidFill>
                <a:latin typeface="+mn-lt"/>
                <a:ea typeface="+mn-ea"/>
                <a:cs typeface="+mn-cs"/>
              </a:rPr>
              <a:t> عبر البريد الإلكتروني عبارة عن مهمة تُنجز في المنزل من محاضرة سابقة ويتم عرض نتائجها خلال محاضرة لاحقة، حول التواصل. لذلك يجب تقديم هذه الشريحة في نهاية المحاضرة السابقة. والأفضل هو تعيين حالة التفاوض حول المنحة الدراسية كمفاوضة يتم إنجازها في المنزل في نهاية المحاضرة الأولى لإعطاء الطلاب متسعًا من الوقت؛ نظرًا لأن المفاوضات عبر البريد الإلكتروني يمكن أن تكون بطيئة للغاية. يجب أن تكون النتائج مستحقة قبل أسبوع من محاضرة التواصل (في دورة المفاوضات للعالم، محاضرة المفاوضات على الوظيفة)، لإعطاء المُحاضر الوقت لإدخال النتائج وإنشاء شريحة النتائج.</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i="0" kern="1200" baseline="0" dirty="0">
              <a:solidFill>
                <a:schemeClr val="tx1"/>
              </a:solidFill>
              <a:effectLst/>
              <a:latin typeface="+mn-lt"/>
              <a:ea typeface="+mn-ea"/>
              <a:cs typeface="+mn-cs"/>
            </a:endParaRPr>
          </a:p>
          <a:p>
            <a:pPr marL="0" marR="0" indent="0" algn="r" defTabSz="914400" rtl="1" eaLnBrk="1" fontAlgn="auto" latinLnBrk="0" hangingPunct="1">
              <a:lnSpc>
                <a:spcPct val="100000"/>
              </a:lnSpc>
              <a:spcBef>
                <a:spcPts val="0"/>
              </a:spcBef>
              <a:spcAft>
                <a:spcPts val="0"/>
              </a:spcAft>
              <a:buClrTx/>
              <a:buSzTx/>
              <a:buFontTx/>
              <a:buNone/>
              <a:tabLst/>
              <a:defRPr/>
            </a:pPr>
            <a:r>
              <a:rPr lang="ar-EG" sz="1200" i="0" dirty="0">
                <a:solidFill>
                  <a:schemeClr val="tx1"/>
                </a:solidFill>
                <a:latin typeface="+mn-lt"/>
                <a:ea typeface="+mn-ea"/>
                <a:cs typeface="+mn-cs"/>
              </a:rPr>
              <a:t>لدي تمرين حول التفاوض عبر رسائل البريد الإلكتروني لإنجازه في المنزل.</a:t>
            </a:r>
            <a:r>
              <a:rPr lang="en-US" sz="1200" i="0" dirty="0">
                <a:solidFill>
                  <a:schemeClr val="tx1"/>
                </a:solidFill>
                <a:latin typeface="+mn-lt"/>
                <a:ea typeface="+mn-ea"/>
                <a:cs typeface="+mn-cs"/>
              </a:rPr>
              <a:t> </a:t>
            </a:r>
            <a:r>
              <a:rPr lang="ar-EG" sz="1200" i="0" dirty="0">
                <a:solidFill>
                  <a:schemeClr val="tx1"/>
                </a:solidFill>
                <a:latin typeface="+mn-lt"/>
                <a:ea typeface="+mn-ea"/>
                <a:cs typeface="+mn-cs"/>
              </a:rPr>
              <a:t>يُسمى هذا التمرين </a:t>
            </a:r>
            <a:r>
              <a:rPr lang="ar-EG" sz="1200" i="0" u="none" baseline="0" dirty="0">
                <a:solidFill>
                  <a:schemeClr val="tx1"/>
                </a:solidFill>
                <a:latin typeface="+mn-lt"/>
                <a:ea typeface="+mn-ea"/>
                <a:cs typeface="+mn-cs"/>
              </a:rPr>
              <a:t>التفاوض على المنحة الدراسية </a:t>
            </a:r>
            <a:r>
              <a:rPr lang="ar-EG" sz="1200" b="0" i="0" dirty="0"/>
              <a:t>[يرفع المُحاضر نسخًا مطبوعة من الدورين]</a:t>
            </a:r>
            <a:r>
              <a:rPr lang="ar-EG" sz="1200" b="0" i="0" dirty="0">
                <a:solidFill>
                  <a:schemeClr val="tx1"/>
                </a:solidFill>
                <a:latin typeface="+mn-lt"/>
                <a:ea typeface="+mn-ea"/>
                <a:cs typeface="+mn-cs"/>
              </a:rPr>
              <a:t>.</a:t>
            </a:r>
            <a:r>
              <a:rPr lang="en-US" sz="1200" b="0" i="0" dirty="0">
                <a:solidFill>
                  <a:schemeClr val="tx1"/>
                </a:solidFill>
                <a:latin typeface="+mn-lt"/>
                <a:ea typeface="+mn-ea"/>
                <a:cs typeface="+mn-cs"/>
              </a:rPr>
              <a:t> </a:t>
            </a:r>
            <a:r>
              <a:rPr lang="ar-EG" sz="1200" i="0" dirty="0">
                <a:solidFill>
                  <a:schemeClr val="tx1"/>
                </a:solidFill>
                <a:latin typeface="+mn-lt"/>
                <a:ea typeface="+mn-ea"/>
                <a:cs typeface="+mn-cs"/>
              </a:rPr>
              <a:t>لديك وقت حتى بداية محاضرتنا</a:t>
            </a:r>
            <a:r>
              <a:rPr lang="ar-EG" sz="1200" i="0" baseline="0" dirty="0">
                <a:solidFill>
                  <a:schemeClr val="tx1"/>
                </a:solidFill>
                <a:latin typeface="+mn-lt"/>
                <a:ea typeface="+mn-ea"/>
                <a:cs typeface="+mn-cs"/>
              </a:rPr>
              <a:t> حول</a:t>
            </a:r>
            <a:r>
              <a:rPr lang="ar-EG" sz="1200" i="0" dirty="0">
                <a:solidFill>
                  <a:schemeClr val="tx1"/>
                </a:solidFill>
                <a:latin typeface="+mn-lt"/>
                <a:ea typeface="+mn-ea"/>
                <a:cs typeface="+mn-cs"/>
              </a:rPr>
              <a:t> المفاوضات على الوظائف</a:t>
            </a:r>
            <a:r>
              <a:rPr lang="en-US" sz="1200" i="0" baseline="0" dirty="0">
                <a:solidFill>
                  <a:schemeClr val="tx1"/>
                </a:solidFill>
                <a:latin typeface="+mn-lt"/>
                <a:ea typeface="+mn-ea"/>
                <a:cs typeface="+mn-cs"/>
              </a:rPr>
              <a:t> </a:t>
            </a:r>
            <a:r>
              <a:rPr lang="ar-EG" sz="1200" i="0" dirty="0">
                <a:solidFill>
                  <a:schemeClr val="tx1"/>
                </a:solidFill>
                <a:latin typeface="+mn-lt"/>
                <a:ea typeface="+mn-ea"/>
                <a:cs typeface="+mn-cs"/>
              </a:rPr>
              <a:t>لإكمال التمرين عبر البريد الإلكتروني مع شريكك. يجب</a:t>
            </a:r>
            <a:r>
              <a:rPr lang="ar-EG" sz="1200" i="0" baseline="0" dirty="0">
                <a:solidFill>
                  <a:schemeClr val="tx1"/>
                </a:solidFill>
                <a:latin typeface="+mn-lt"/>
                <a:ea typeface="+mn-ea"/>
                <a:cs typeface="+mn-cs"/>
              </a:rPr>
              <a:t> أن تقوموا بالتفاوض عبر البريد الإلكتروني، بينما لا تتواجدون في نفس الغرفة مع بعضكم البعض. هل فهم الجميع ذلك؟ [يقول الطلاب إنهم يفهمون]. يمكن إجراء الكثير من المفاوضات عبر البريد الإلكتروني، أريدك أن تتدرب على هذا.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i="0" kern="1200" baseline="0" dirty="0">
              <a:solidFill>
                <a:schemeClr val="tx1"/>
              </a:solidFill>
              <a:effectLst/>
              <a:latin typeface="+mn-lt"/>
              <a:ea typeface="+mn-ea"/>
              <a:cs typeface="+mn-cs"/>
            </a:endParaRPr>
          </a:p>
          <a:p>
            <a:pPr marL="0" marR="0" indent="0" algn="r" defTabSz="914400" rtl="1" eaLnBrk="1" fontAlgn="auto" latinLnBrk="0" hangingPunct="1">
              <a:lnSpc>
                <a:spcPct val="100000"/>
              </a:lnSpc>
              <a:spcBef>
                <a:spcPts val="0"/>
              </a:spcBef>
              <a:spcAft>
                <a:spcPts val="0"/>
              </a:spcAft>
              <a:buClrTx/>
              <a:buSzTx/>
              <a:buFontTx/>
              <a:buNone/>
              <a:tabLst/>
              <a:defRPr/>
            </a:pPr>
            <a:r>
              <a:rPr lang="ar-EG" sz="1200" i="0" dirty="0">
                <a:solidFill>
                  <a:schemeClr val="tx1"/>
                </a:solidFill>
                <a:latin typeface="+mn-lt"/>
                <a:ea typeface="+mn-ea"/>
                <a:cs typeface="+mn-cs"/>
              </a:rPr>
              <a:t>يُرجى إيجاد نظير في المفاوضات قبل مغادرة قاعة المحاضرات هذه.</a:t>
            </a:r>
            <a:r>
              <a:rPr lang="en-US" sz="1200" i="0" dirty="0">
                <a:solidFill>
                  <a:schemeClr val="tx1"/>
                </a:solidFill>
                <a:latin typeface="+mn-lt"/>
                <a:ea typeface="+mn-ea"/>
                <a:cs typeface="+mn-cs"/>
              </a:rPr>
              <a:t> </a:t>
            </a:r>
            <a:r>
              <a:rPr lang="ar-EG" sz="1200" i="0" dirty="0">
                <a:solidFill>
                  <a:schemeClr val="tx1"/>
                </a:solidFill>
                <a:latin typeface="+mn-lt"/>
                <a:ea typeface="+mn-ea"/>
                <a:cs typeface="+mn-cs"/>
              </a:rPr>
              <a:t>يُرجى التعاون مع شخص</a:t>
            </a:r>
            <a:r>
              <a:rPr lang="ar-EG" sz="1200" i="0" baseline="0" dirty="0">
                <a:solidFill>
                  <a:schemeClr val="tx1"/>
                </a:solidFill>
                <a:latin typeface="+mn-lt"/>
                <a:ea typeface="+mn-ea"/>
                <a:cs typeface="+mn-cs"/>
              </a:rPr>
              <a:t> لا تعرفه جيدًا مقارنةً بالآخرين. [يوزع المُحاضر الأدوار ويتعاون الطلاب]. تأكدوا من أن لديكم عناوين البريد الإلكتروني الخاصة ببعضكم البعض قبل مغادرة هذه الغرفة. نراكم في المحاضرة القادمة!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i="0" kern="1200" baseline="0" dirty="0">
              <a:solidFill>
                <a:schemeClr val="tx1"/>
              </a:solidFill>
              <a:effectLst/>
              <a:latin typeface="+mn-lt"/>
              <a:ea typeface="+mn-ea"/>
              <a:cs typeface="+mn-cs"/>
            </a:endParaRPr>
          </a:p>
          <a:p>
            <a:pPr marL="0" marR="0" indent="0" algn="r" defTabSz="914400" rtl="1" eaLnBrk="1" fontAlgn="auto" latinLnBrk="0" hangingPunct="1">
              <a:lnSpc>
                <a:spcPct val="100000"/>
              </a:lnSpc>
              <a:spcBef>
                <a:spcPts val="0"/>
              </a:spcBef>
              <a:spcAft>
                <a:spcPts val="0"/>
              </a:spcAft>
              <a:buClrTx/>
              <a:buSzTx/>
              <a:buFontTx/>
              <a:buNone/>
              <a:tabLst/>
              <a:defRPr/>
            </a:pPr>
            <a:r>
              <a:rPr lang="ar-EG" sz="1200" b="0" i="0" u="none" baseline="0" dirty="0">
                <a:solidFill>
                  <a:schemeClr val="tx1"/>
                </a:solidFill>
                <a:latin typeface="+mn-lt"/>
                <a:ea typeface="+mn-ea"/>
                <a:cs typeface="+mn-cs"/>
              </a:rPr>
              <a:t>[يستخدم المُحاضر لاحقًا نتائج البريد الإلكتروني التي أرسلها الطلاب الذين يؤدون دور لجنة المِنح الدراسية لإنشاء عرض النتائج للفصل الدراسي</a:t>
            </a:r>
            <a:r>
              <a:rPr lang="ar-EG" sz="1200" b="0" i="0" u="none" dirty="0"/>
              <a:t> وبعد ذلك في مجموعة الشراح "قنوات التواصل"</a:t>
            </a:r>
            <a:r>
              <a:rPr lang="ar-EG" sz="1200" b="0" i="0" u="none" baseline="0" dirty="0"/>
              <a:t>، في الشريحة المسماة "</a:t>
            </a:r>
            <a:r>
              <a:rPr lang="ar-EG" b="0" i="0" dirty="0">
                <a:solidFill>
                  <a:schemeClr val="tx1"/>
                </a:solidFill>
                <a:latin typeface="+mn-lt"/>
                <a:cs typeface="Rockwell"/>
              </a:rPr>
              <a:t>عروضك الأولية والاتفاقيات النهائية</a:t>
            </a:r>
            <a:r>
              <a:rPr lang="en-US" b="0" i="0" dirty="0">
                <a:solidFill>
                  <a:schemeClr val="tx1"/>
                </a:solidFill>
                <a:latin typeface="+mn-lt"/>
                <a:cs typeface="Rockwell"/>
              </a:rPr>
              <a:t> </a:t>
            </a:r>
            <a:r>
              <a:rPr lang="ar-EG" b="0" i="0" dirty="0">
                <a:solidFill>
                  <a:schemeClr val="tx1"/>
                </a:solidFill>
                <a:latin typeface="+mn-lt"/>
                <a:cs typeface="Rockwell"/>
              </a:rPr>
              <a:t>مفاوضات المنحة الدراسية"</a:t>
            </a:r>
            <a:r>
              <a:rPr lang="ar-EG" sz="1200" b="0" i="0" u="none" baseline="0" dirty="0"/>
              <a:t>].</a:t>
            </a:r>
            <a:r>
              <a:rPr lang="en-US" sz="1200" b="0" i="0" u="none" baseline="0" dirty="0"/>
              <a:t> </a:t>
            </a:r>
            <a:r>
              <a:rPr lang="en-US" sz="1200" b="1" i="0" u="none" baseline="0" dirty="0"/>
              <a: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i="0" kern="1200" baseline="0" dirty="0">
              <a:solidFill>
                <a:schemeClr val="tx1"/>
              </a:solidFill>
              <a:effectLst/>
              <a:latin typeface="+mn-lt"/>
              <a:ea typeface="+mn-ea"/>
              <a:cs typeface="+mn-cs"/>
            </a:endParaRPr>
          </a:p>
          <a:p>
            <a:pPr marL="0" marR="0" indent="0" algn="r" defTabSz="914400" rtl="1" eaLnBrk="1" fontAlgn="auto" latinLnBrk="0" hangingPunct="1">
              <a:lnSpc>
                <a:spcPct val="100000"/>
              </a:lnSpc>
              <a:spcBef>
                <a:spcPts val="0"/>
              </a:spcBef>
              <a:spcAft>
                <a:spcPts val="0"/>
              </a:spcAft>
              <a:buClrTx/>
              <a:buSzTx/>
              <a:buFontTx/>
              <a:buNone/>
              <a:tabLst/>
              <a:defRPr/>
            </a:pPr>
            <a:r>
              <a:rPr lang="ar-EG" sz="1200" i="0" u="sng" baseline="0" dirty="0">
                <a:solidFill>
                  <a:schemeClr val="tx1"/>
                </a:solidFill>
                <a:latin typeface="+mn-lt"/>
                <a:ea typeface="+mn-ea"/>
                <a:cs typeface="+mn-cs"/>
              </a:rPr>
              <a:t>ملاحظة</a:t>
            </a:r>
            <a:r>
              <a:rPr lang="ar-EG" sz="1200" i="0" baseline="0" dirty="0">
                <a:solidFill>
                  <a:schemeClr val="tx1"/>
                </a:solidFill>
                <a:latin typeface="+mn-lt"/>
                <a:ea typeface="+mn-ea"/>
                <a:cs typeface="+mn-cs"/>
              </a:rPr>
              <a:t>:</a:t>
            </a:r>
            <a:r>
              <a:rPr lang="en-US" sz="1200" i="0" baseline="0" dirty="0">
                <a:solidFill>
                  <a:schemeClr val="tx1"/>
                </a:solidFill>
                <a:latin typeface="+mn-lt"/>
                <a:ea typeface="+mn-ea"/>
                <a:cs typeface="+mn-cs"/>
              </a:rPr>
              <a:t> </a:t>
            </a:r>
            <a:r>
              <a:rPr lang="ar-EG" sz="1200" i="0" baseline="0" dirty="0">
                <a:solidFill>
                  <a:schemeClr val="tx1"/>
                </a:solidFill>
                <a:latin typeface="+mn-lt"/>
                <a:ea typeface="+mn-ea"/>
                <a:cs typeface="+mn-cs"/>
              </a:rPr>
              <a:t>يوجد نهج بديل لإنشاء المجموعات الثنائية، وهو أن يتولى المُحاضر بنفسه تقسيم الطلاب إلى مجموعات، إما عن طريق تكوين مجموعات قبل بدء المحاضرة وإما خلال وقت مخصص أثناء المحاضرة.</a:t>
            </a:r>
            <a:r>
              <a:rPr lang="en-US" sz="1200" i="0" baseline="0" dirty="0">
                <a:solidFill>
                  <a:schemeClr val="tx1"/>
                </a:solidFill>
                <a:latin typeface="+mn-lt"/>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i="0" kern="1200" baseline="0" dirty="0">
              <a:solidFill>
                <a:schemeClr val="tx1"/>
              </a:solidFill>
              <a:effectLst/>
              <a:latin typeface="+mn-lt"/>
              <a:ea typeface="+mn-ea"/>
              <a:cs typeface="+mn-cs"/>
            </a:endParaRPr>
          </a:p>
          <a:p>
            <a:pPr marL="0" marR="0" indent="0" algn="r" defTabSz="914400" rtl="1" eaLnBrk="1" fontAlgn="auto" latinLnBrk="0" hangingPunct="1">
              <a:lnSpc>
                <a:spcPct val="100000"/>
              </a:lnSpc>
              <a:spcBef>
                <a:spcPts val="0"/>
              </a:spcBef>
              <a:spcAft>
                <a:spcPts val="0"/>
              </a:spcAft>
              <a:buClrTx/>
              <a:buSzTx/>
              <a:buFontTx/>
              <a:buNone/>
              <a:tabLst/>
              <a:defRPr/>
            </a:pPr>
            <a:r>
              <a:rPr lang="ar-EG" sz="1200" i="0" u="sng" baseline="0" dirty="0">
                <a:solidFill>
                  <a:schemeClr val="tx1"/>
                </a:solidFill>
                <a:latin typeface="+mn-lt"/>
                <a:ea typeface="+mn-ea"/>
                <a:cs typeface="+mn-cs"/>
              </a:rPr>
              <a:t>ملاحظة</a:t>
            </a:r>
            <a:r>
              <a:rPr lang="ar-EG" sz="1200" i="0" u="none" baseline="0" dirty="0">
                <a:solidFill>
                  <a:schemeClr val="tx1"/>
                </a:solidFill>
                <a:latin typeface="+mn-lt"/>
                <a:ea typeface="+mn-ea"/>
                <a:cs typeface="+mn-cs"/>
              </a:rPr>
              <a:t>: يمكن أيضًا إكمال هذه المفاوضات عبر البريد الإلكتروني في الفصل الدراسي باستخدام أجهزة آيفون، مع إرسال الطلاب إلى مناطق مختلفة من المبنى أو الحرم الجامعي للتفاوض عبر البريد الإلكتروني. </a:t>
            </a:r>
          </a:p>
          <a:p>
            <a:endParaRPr lang="en-US" i="0" baseline="0" dirty="0"/>
          </a:p>
          <a:p>
            <a:r>
              <a:rPr lang="ar-EG" i="0" dirty="0"/>
              <a:t>مصدر</a:t>
            </a:r>
            <a:r>
              <a:rPr lang="ar-EG" i="0" baseline="0" dirty="0"/>
              <a:t> الصورة</a:t>
            </a:r>
          </a:p>
          <a:p>
            <a:r>
              <a:rPr lang="en-US" i="0" baseline="0" dirty="0"/>
              <a:t>https://pixabay.com/en/justitia-horizontal-paragraph-globe-429717/</a:t>
            </a:r>
          </a:p>
        </p:txBody>
      </p:sp>
      <p:sp>
        <p:nvSpPr>
          <p:cNvPr id="4" name="Slide Number Placeholder 3"/>
          <p:cNvSpPr>
            <a:spLocks noGrp="1"/>
          </p:cNvSpPr>
          <p:nvPr>
            <p:ph type="sldNum" sz="quarter" idx="5"/>
          </p:nvPr>
        </p:nvSpPr>
        <p:spPr/>
        <p:txBody>
          <a:bodyPr/>
          <a:lstStyle/>
          <a:p>
            <a:pPr>
              <a:defRPr/>
            </a:pPr>
            <a:fld id="{7B8928A0-A706-4BA6-9A4E-81B676E7F25E}" type="slidenum">
              <a:rPr lang="en-US" smtClean="0"/>
              <a:pPr>
                <a:defRPr/>
              </a:pPr>
              <a:t>2</a:t>
            </a:fld>
            <a:endParaRPr lang="en-US"/>
          </a:p>
        </p:txBody>
      </p:sp>
    </p:spTree>
    <p:extLst>
      <p:ext uri="{BB962C8B-B14F-4D97-AF65-F5344CB8AC3E}">
        <p14:creationId xmlns:p14="http://schemas.microsoft.com/office/powerpoint/2010/main" val="2488853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EG" sz="1200" i="0" dirty="0"/>
              <a:t>خصص 3 دقائق وتشارك مع الشخص الجالس بجانبك</a:t>
            </a:r>
            <a:r>
              <a:rPr lang="ar-EG" sz="1200" i="0" baseline="0" dirty="0"/>
              <a:t>.</a:t>
            </a:r>
            <a:r>
              <a:rPr lang="en-US" sz="1200" i="0" dirty="0"/>
              <a:t> </a:t>
            </a:r>
            <a:r>
              <a:rPr lang="ar-EG" sz="1200" i="0" dirty="0"/>
              <a:t>هناك شيء واحد قام به نظيرك في </a:t>
            </a:r>
            <a:r>
              <a:rPr lang="ar-EG" sz="1200" b="0" i="0" baseline="0" dirty="0">
                <a:solidFill>
                  <a:schemeClr val="tx1"/>
                </a:solidFill>
                <a:latin typeface="+mn-lt"/>
                <a:ea typeface="+mn-ea"/>
                <a:cs typeface="+mn-cs"/>
              </a:rPr>
              <a:t>مفاوضات المنحة الدراسية</a:t>
            </a:r>
            <a:r>
              <a:rPr lang="ar-EG" sz="1200" i="0" dirty="0"/>
              <a:t> بشكل جيد، من منطلق التواصل، وشيء واحد كان بإمكانك القيام به بشكل أفضل.</a:t>
            </a:r>
            <a:r>
              <a:rPr lang="en-US" sz="1200" i="0" dirty="0"/>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sz="1200" i="0" dirty="0"/>
          </a:p>
          <a:p>
            <a:r>
              <a:rPr lang="ar-EG" i="0" dirty="0"/>
              <a:t>مصدر</a:t>
            </a:r>
            <a:r>
              <a:rPr lang="ar-EG" i="0" baseline="0" dirty="0"/>
              <a:t> الصورة</a:t>
            </a:r>
          </a:p>
          <a:p>
            <a:r>
              <a:rPr lang="en-US" i="0" baseline="0" dirty="0"/>
              <a:t>https://pixabay.com/en/justitia-horizontal-paragraph-globe-429717/</a:t>
            </a:r>
          </a:p>
          <a:p>
            <a:endParaRPr lang="en-US" i="0" baseline="0" dirty="0"/>
          </a:p>
          <a:p>
            <a:r>
              <a:rPr lang="ar-EG" i="0" u="sng" baseline="0" dirty="0"/>
              <a:t>ملاحظة: </a:t>
            </a:r>
            <a:r>
              <a:rPr lang="ar-EG" i="0" u="none" baseline="0" dirty="0"/>
              <a:t>يتم عرض هذه الشريحة في المحاضرة التي يتم فيها استعراض الحالة. </a:t>
            </a:r>
          </a:p>
        </p:txBody>
      </p:sp>
      <p:sp>
        <p:nvSpPr>
          <p:cNvPr id="4" name="Slide Number Placeholder 3"/>
          <p:cNvSpPr>
            <a:spLocks noGrp="1"/>
          </p:cNvSpPr>
          <p:nvPr>
            <p:ph type="sldNum" sz="quarter" idx="10"/>
          </p:nvPr>
        </p:nvSpPr>
        <p:spPr/>
        <p:txBody>
          <a:bodyPr/>
          <a:lstStyle/>
          <a:p>
            <a:fld id="{77C6E43D-BE4C-4A01-9BBF-F3CBDAFB7B5E}" type="slidenum">
              <a:rPr lang="en-US" smtClean="0"/>
              <a:t>3</a:t>
            </a:fld>
            <a:endParaRPr lang="en-US"/>
          </a:p>
        </p:txBody>
      </p:sp>
    </p:spTree>
    <p:extLst>
      <p:ext uri="{BB962C8B-B14F-4D97-AF65-F5344CB8AC3E}">
        <p14:creationId xmlns:p14="http://schemas.microsoft.com/office/powerpoint/2010/main" val="12002857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EG" sz="1200" b="0" i="0" u="none" baseline="0" dirty="0">
                <a:solidFill>
                  <a:schemeClr val="accent2"/>
                </a:solidFill>
              </a:rPr>
              <a:t>من يتذكر سعر التحفظ؟ [يجيب الطلاب].  حسنًا، سعر التحفظ هو أسوأ صفقة ممكنة تكون على استعداد لقبولها قبل الانسحاب.</a:t>
            </a:r>
            <a:r>
              <a:rPr lang="en-US" sz="1200" b="0" i="0" u="none" baseline="0" dirty="0">
                <a:solidFill>
                  <a:schemeClr val="accent2"/>
                </a:solidFill>
              </a:rPr>
              <a:t> </a:t>
            </a:r>
            <a:r>
              <a:rPr lang="ar-EG" sz="1200" b="0" i="0" u="none" baseline="0" dirty="0">
                <a:solidFill>
                  <a:schemeClr val="accent2"/>
                </a:solidFill>
              </a:rPr>
              <a:t>ما </a:t>
            </a:r>
            <a:r>
              <a:rPr lang="ar-EG" sz="1200" b="0" i="0" u="none" dirty="0"/>
              <a:t>أسعار التحفظ التي حددتها مرشحة دراسة ماجستير إدارة الأعمال ولجنة المنح الدراسية في مفاوضات المنح الدراسية؟</a:t>
            </a:r>
            <a:r>
              <a:rPr lang="en-US" sz="1200" b="0" i="0" u="none" dirty="0"/>
              <a:t> </a:t>
            </a:r>
            <a:r>
              <a:rPr lang="ar-EG" sz="1200" b="0" i="0" u="none" baseline="0" dirty="0">
                <a:solidFill>
                  <a:schemeClr val="accent2"/>
                </a:solidFill>
              </a:rPr>
              <a:t>[يجيب الطلاب]. </a:t>
            </a:r>
            <a:r>
              <a:rPr lang="en-US" sz="1200" b="0" i="0" u="none" dirty="0"/>
              <a:t> </a:t>
            </a:r>
            <a:r>
              <a:rPr lang="en-US" sz="1200" b="1" i="0" dirty="0"/>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1" i="0" dirty="0"/>
          </a:p>
          <a:p>
            <a:pPr marL="0" marR="0" lvl="0" indent="0" algn="r" defTabSz="914400" rtl="1" eaLnBrk="1" fontAlgn="auto" latinLnBrk="0" hangingPunct="1">
              <a:lnSpc>
                <a:spcPct val="100000"/>
              </a:lnSpc>
              <a:spcBef>
                <a:spcPts val="0"/>
              </a:spcBef>
              <a:spcAft>
                <a:spcPts val="0"/>
              </a:spcAft>
              <a:buClrTx/>
              <a:buSzTx/>
              <a:buFontTx/>
              <a:buNone/>
              <a:tabLst/>
              <a:defRPr/>
            </a:pPr>
            <a:r>
              <a:rPr lang="ar-EG" sz="1200" b="0" i="0" dirty="0"/>
              <a:t>كيف يمكن أن يكون أفضل البدائل لاتفاقية تفاوضية (</a:t>
            </a:r>
            <a:r>
              <a:rPr lang="en-US" sz="1200" b="0" i="0" dirty="0"/>
              <a:t>BATNA)</a:t>
            </a:r>
            <a:r>
              <a:rPr lang="ar-EG" sz="1200" b="0" i="0" dirty="0"/>
              <a:t>، ما هو؟</a:t>
            </a:r>
            <a:r>
              <a:rPr lang="en-US" sz="1200" b="0" i="0" dirty="0"/>
              <a:t> </a:t>
            </a:r>
            <a:r>
              <a:rPr lang="ar-EG" sz="1200" b="0" i="0" dirty="0"/>
              <a:t>حسنًا، </a:t>
            </a:r>
            <a:r>
              <a:rPr lang="ar-EG" sz="1200" i="0" dirty="0"/>
              <a:t>أفضل البدائل لاتفاقية تفاوضية، هو ما سيفعله الطرفان إذا لم يتوصلوا إلى اتفاق.</a:t>
            </a:r>
            <a:r>
              <a:rPr lang="en-US" sz="1200" i="0" dirty="0"/>
              <a:t> </a:t>
            </a:r>
            <a:r>
              <a:rPr lang="ar-EG" sz="1200" i="0" dirty="0"/>
              <a:t>ما أفضل البدائل لاتفاقية تفاوضية (</a:t>
            </a:r>
            <a:r>
              <a:rPr lang="en-US" sz="1200" i="0" dirty="0"/>
              <a:t>BATNA</a:t>
            </a:r>
            <a:r>
              <a:rPr lang="ar-EG" sz="1200" i="0" dirty="0"/>
              <a:t>) لدى كل طرف من الأطراف المعنية؟</a:t>
            </a:r>
            <a:r>
              <a:rPr lang="en-US" sz="1200" i="0" dirty="0"/>
              <a:t> </a:t>
            </a:r>
            <a:r>
              <a:rPr lang="ar-EG" sz="1200" b="0" i="0" u="none" baseline="0" dirty="0">
                <a:solidFill>
                  <a:schemeClr val="accent2"/>
                </a:solidFill>
              </a:rPr>
              <a:t>[يجيب الطلاب]. </a:t>
            </a:r>
            <a:br>
              <a:rPr lang="ar-EG" sz="1200" b="1" i="0" dirty="0"/>
            </a:br>
            <a:endParaRPr lang="ar-EG" sz="1200" b="1" i="0" dirty="0"/>
          </a:p>
          <a:p>
            <a:pPr marL="0" marR="0" lvl="0" indent="0" algn="r" defTabSz="914400" rtl="1" eaLnBrk="1" fontAlgn="auto" latinLnBrk="0" hangingPunct="1">
              <a:lnSpc>
                <a:spcPct val="100000"/>
              </a:lnSpc>
              <a:spcBef>
                <a:spcPts val="0"/>
              </a:spcBef>
              <a:spcAft>
                <a:spcPts val="0"/>
              </a:spcAft>
              <a:buClrTx/>
              <a:buSzTx/>
              <a:buFontTx/>
              <a:buNone/>
              <a:tabLst/>
              <a:defRPr/>
            </a:pPr>
            <a:r>
              <a:rPr lang="ar-EG" sz="1200" b="0" i="0" u="sng" baseline="0" dirty="0">
                <a:solidFill>
                  <a:schemeClr val="accent2"/>
                </a:solidFill>
              </a:rPr>
              <a:t>ملاحظة</a:t>
            </a:r>
            <a:r>
              <a:rPr lang="ar-EG" sz="1200" b="0" i="0" u="none" baseline="0" dirty="0">
                <a:solidFill>
                  <a:schemeClr val="accent2"/>
                </a:solidFill>
              </a:rPr>
              <a:t>: في دورة المفاوضات للعالم، يتم تناول أفضل بديل لاتفاقية تفاوضية (</a:t>
            </a:r>
            <a:r>
              <a:rPr lang="en-US" sz="1200" b="0" i="0" u="none" baseline="0" dirty="0">
                <a:solidFill>
                  <a:schemeClr val="accent2"/>
                </a:solidFill>
              </a:rPr>
              <a:t>BATNA)</a:t>
            </a:r>
            <a:r>
              <a:rPr lang="ar-EG" sz="1200" b="0" i="0" u="none" baseline="0" dirty="0">
                <a:solidFill>
                  <a:schemeClr val="accent2"/>
                </a:solidFill>
              </a:rPr>
              <a:t>، وسعر التحفظ، ومناطق المساومة، والشرعية في المحاضرة بعنوان "المطالبة بالقيمة". </a:t>
            </a:r>
          </a:p>
          <a:p>
            <a:endParaRPr lang="en-US" i="0" dirty="0"/>
          </a:p>
        </p:txBody>
      </p:sp>
      <p:sp>
        <p:nvSpPr>
          <p:cNvPr id="4" name="Slide Number Placeholder 3"/>
          <p:cNvSpPr>
            <a:spLocks noGrp="1"/>
          </p:cNvSpPr>
          <p:nvPr>
            <p:ph type="sldNum" sz="quarter" idx="10"/>
          </p:nvPr>
        </p:nvSpPr>
        <p:spPr/>
        <p:txBody>
          <a:bodyPr/>
          <a:lstStyle/>
          <a:p>
            <a:fld id="{7F3D1EF9-5CC1-4238-AAAD-E9DC1B1191CD}" type="slidenum">
              <a:rPr lang="en-GB" smtClean="0"/>
              <a:t>4</a:t>
            </a:fld>
            <a:endParaRPr lang="en-GB"/>
          </a:p>
        </p:txBody>
      </p:sp>
    </p:spTree>
    <p:extLst>
      <p:ext uri="{BB962C8B-B14F-4D97-AF65-F5344CB8AC3E}">
        <p14:creationId xmlns:p14="http://schemas.microsoft.com/office/powerpoint/2010/main" val="12503392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EG" sz="1200" b="0" i="0" dirty="0"/>
              <a:t>كانت هذه الكلية هي الخيار الأول بالنسبة للمرشحة، وكانت على استعداد لقبول منحة دراسية بقيمة 5 آلاف فقط.</a:t>
            </a:r>
            <a:r>
              <a:rPr lang="en-US" sz="1200" b="0" i="0" dirty="0"/>
              <a:t> </a:t>
            </a:r>
            <a:r>
              <a:rPr lang="ar-EG" sz="1200" b="0" i="0" dirty="0"/>
              <a:t>وكان أفضل بديل لاتفاقية تفاوضية، أو </a:t>
            </a:r>
            <a:r>
              <a:rPr lang="en-US" sz="1200" b="0" i="0" dirty="0"/>
              <a:t>BATNA</a:t>
            </a:r>
            <a:r>
              <a:rPr lang="ar-EG" sz="1200" b="0" i="0" dirty="0"/>
              <a:t> بالنسبة لها، هو الالتحاق بكلية ذات تصنيف أقل ولكنها تقدم منحة دراسية أفضل بقيمة 20 ألفًا.</a:t>
            </a:r>
            <a:r>
              <a:rPr lang="en-US" sz="1200" b="0" i="0" dirty="0"/>
              <a:t> </a:t>
            </a:r>
            <a:r>
              <a:rPr lang="ar-EG" sz="1200" b="0" i="0" dirty="0"/>
              <a:t>لكن لا يمثل خيارها المفضل إذا كان بإمكانها الحصول على منحة دراسية بقيمة 5 آلاف على الأقل من </a:t>
            </a:r>
            <a:r>
              <a:rPr lang="ar-EG" sz="1200" b="0" i="0" dirty="0" err="1"/>
              <a:t>فاندلانس</a:t>
            </a:r>
            <a:r>
              <a:rPr lang="ar-EG" sz="1200" b="0" i="0" dirty="0"/>
              <a:t>، التي بالإضافة إلى كونها أكثر شهرة؛ لديها حرم جامعي في موقعها المفضل في سنغافورة.</a:t>
            </a:r>
            <a:r>
              <a:rPr lang="en-US" sz="1200" b="0" i="0" dirty="0"/>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dirty="0"/>
          </a:p>
          <a:p>
            <a:pPr marL="0" marR="0" lvl="0" indent="0" algn="r" defTabSz="914400" rtl="1" eaLnBrk="1" fontAlgn="auto" latinLnBrk="0" hangingPunct="1">
              <a:lnSpc>
                <a:spcPct val="100000"/>
              </a:lnSpc>
              <a:spcBef>
                <a:spcPts val="0"/>
              </a:spcBef>
              <a:spcAft>
                <a:spcPts val="0"/>
              </a:spcAft>
              <a:buClrTx/>
              <a:buSzTx/>
              <a:buFontTx/>
              <a:buNone/>
              <a:tabLst/>
              <a:defRPr/>
            </a:pPr>
            <a:r>
              <a:rPr lang="ar-EG" sz="1200" b="0" i="0" dirty="0"/>
              <a:t>كانت لجنة المنح الدراسية مصرة على استقدام المرشحة وكانت على استعداد مبدئيًا للتنازل عن الرسوم الدراسية الكاملة البالغة 75 ألفًا للاحتفاظ بها.</a:t>
            </a:r>
            <a:r>
              <a:rPr lang="en-US" sz="1200" b="0" i="0" dirty="0"/>
              <a:t> </a:t>
            </a:r>
            <a:r>
              <a:rPr lang="ar-EG" sz="1200" b="0" i="0" dirty="0"/>
              <a:t>وكان البديل لديهم هو خسارة مرشحة بارزة ووجود مجموعة أقل تنوعًا، مما يؤثر سلبًا على بيئة الفصول الدراسية وتصنيف كلية إدارة الأعمال.</a:t>
            </a:r>
            <a:r>
              <a:rPr lang="en-US" sz="1200" b="0" i="0" dirty="0"/>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kern="1200" baseline="0" dirty="0">
              <a:solidFill>
                <a:schemeClr val="tx1"/>
              </a:solidFill>
              <a:effectLst/>
              <a:latin typeface="+mn-lt"/>
              <a:ea typeface="+mn-ea"/>
              <a:cs typeface="+mn-cs"/>
            </a:endParaRPr>
          </a:p>
          <a:p>
            <a:pPr marL="0" marR="0" lvl="0" indent="0" algn="r" defTabSz="914400" rtl="1" eaLnBrk="1" fontAlgn="auto" latinLnBrk="0" hangingPunct="1">
              <a:lnSpc>
                <a:spcPct val="100000"/>
              </a:lnSpc>
              <a:spcBef>
                <a:spcPts val="0"/>
              </a:spcBef>
              <a:spcAft>
                <a:spcPts val="0"/>
              </a:spcAft>
              <a:buClrTx/>
              <a:buSzTx/>
              <a:buFontTx/>
              <a:buNone/>
              <a:tabLst/>
              <a:defRPr/>
            </a:pPr>
            <a:r>
              <a:rPr lang="ar-EG" sz="1200" b="0" i="0" baseline="0" dirty="0">
                <a:solidFill>
                  <a:schemeClr val="tx1"/>
                </a:solidFill>
                <a:latin typeface="+mn-lt"/>
                <a:ea typeface="+mn-ea"/>
                <a:cs typeface="+mn-cs"/>
              </a:rPr>
              <a:t>لذا فإن منطقة التفاوض ــ المسافة بين نقاط التحفظ أو أسوأ عرض مقبول ــ كانت ضخمة.</a:t>
            </a:r>
            <a:r>
              <a:rPr lang="en-US" sz="1200" b="0" i="0" baseline="0" dirty="0">
                <a:solidFill>
                  <a:schemeClr val="tx1"/>
                </a:solidFill>
                <a:latin typeface="+mn-lt"/>
                <a:ea typeface="+mn-ea"/>
                <a:cs typeface="+mn-cs"/>
              </a:rPr>
              <a:t> </a:t>
            </a:r>
            <a:r>
              <a:rPr lang="ar-EG" sz="1200" b="0" i="0" baseline="0" dirty="0">
                <a:solidFill>
                  <a:schemeClr val="tx1"/>
                </a:solidFill>
                <a:latin typeface="+mn-lt"/>
                <a:ea typeface="+mn-ea"/>
                <a:cs typeface="+mn-cs"/>
              </a:rPr>
              <a:t>فقد كنتما كلاكما ترغبان حقًا في التوصل إلى صفقة، وكان أمامكما بدائل ضعيفة للوصول إلى اتفاق تفاوضي.</a:t>
            </a:r>
            <a:r>
              <a:rPr lang="en-US" sz="1200" b="0" i="0" baseline="0" dirty="0">
                <a:solidFill>
                  <a:schemeClr val="tx1"/>
                </a:solidFill>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kern="1200" baseline="0" dirty="0">
              <a:solidFill>
                <a:schemeClr val="tx1"/>
              </a:solidFill>
              <a:effectLst/>
              <a:latin typeface="+mn-lt"/>
              <a:ea typeface="+mn-ea"/>
              <a:cs typeface="+mn-cs"/>
            </a:endParaRPr>
          </a:p>
          <a:p>
            <a:pPr marL="0" marR="0" lvl="0" indent="0" algn="r" defTabSz="914400" rtl="1" eaLnBrk="1" fontAlgn="auto" latinLnBrk="0" hangingPunct="1">
              <a:lnSpc>
                <a:spcPct val="100000"/>
              </a:lnSpc>
              <a:spcBef>
                <a:spcPts val="0"/>
              </a:spcBef>
              <a:spcAft>
                <a:spcPts val="0"/>
              </a:spcAft>
              <a:buClrTx/>
              <a:buSzTx/>
              <a:buFontTx/>
              <a:buNone/>
              <a:tabLst/>
              <a:defRPr/>
            </a:pPr>
            <a:r>
              <a:rPr lang="ar-EG" sz="1200" b="0" i="0" u="sng" baseline="0" dirty="0">
                <a:solidFill>
                  <a:schemeClr val="accent2"/>
                </a:solidFill>
              </a:rPr>
              <a:t>ملاحظة</a:t>
            </a:r>
            <a:r>
              <a:rPr lang="ar-EG" sz="1200" b="0" i="0" u="none" baseline="0" dirty="0">
                <a:solidFill>
                  <a:schemeClr val="accent2"/>
                </a:solidFill>
              </a:rPr>
              <a:t>: في دورة المفاوضات للعالم، يتم تناول أفضل بديل لاتفاقية تفاوضية (</a:t>
            </a:r>
            <a:r>
              <a:rPr lang="en-US" sz="1200" b="0" i="0" u="none" baseline="0" dirty="0">
                <a:solidFill>
                  <a:schemeClr val="accent2"/>
                </a:solidFill>
              </a:rPr>
              <a:t>BATNA)</a:t>
            </a:r>
            <a:r>
              <a:rPr lang="ar-EG" sz="1200" b="0" i="0" u="none" baseline="0" dirty="0">
                <a:solidFill>
                  <a:schemeClr val="accent2"/>
                </a:solidFill>
              </a:rPr>
              <a:t>، وسعر التحفظ، ومناطق المساومة، والشرعية في المحاضرة بعنوان "المطالبة بالقيمة". </a:t>
            </a:r>
          </a:p>
          <a:p>
            <a:endParaRPr lang="en-US" i="0" dirty="0"/>
          </a:p>
        </p:txBody>
      </p:sp>
      <p:sp>
        <p:nvSpPr>
          <p:cNvPr id="4" name="Slide Number Placeholder 3"/>
          <p:cNvSpPr>
            <a:spLocks noGrp="1"/>
          </p:cNvSpPr>
          <p:nvPr>
            <p:ph type="sldNum" sz="quarter" idx="10"/>
          </p:nvPr>
        </p:nvSpPr>
        <p:spPr/>
        <p:txBody>
          <a:bodyPr/>
          <a:lstStyle/>
          <a:p>
            <a:fld id="{7F3D1EF9-5CC1-4238-AAAD-E9DC1B1191CD}" type="slidenum">
              <a:rPr lang="en-GB" smtClean="0"/>
              <a:t>5</a:t>
            </a:fld>
            <a:endParaRPr lang="en-GB"/>
          </a:p>
        </p:txBody>
      </p:sp>
    </p:spTree>
    <p:extLst>
      <p:ext uri="{BB962C8B-B14F-4D97-AF65-F5344CB8AC3E}">
        <p14:creationId xmlns:p14="http://schemas.microsoft.com/office/powerpoint/2010/main" val="23564141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Rockwell" charset="0"/>
                <a:ea typeface="ＭＳ Ｐゴシック" charset="0"/>
                <a:cs typeface="ＭＳ Ｐゴシック" charset="0"/>
              </a:defRPr>
            </a:lvl1pPr>
            <a:lvl2pPr marL="37931725" indent="-37474525" eaLnBrk="0" hangingPunct="0">
              <a:defRPr sz="2400">
                <a:solidFill>
                  <a:schemeClr val="tx1"/>
                </a:solidFill>
                <a:latin typeface="Rockwell" charset="0"/>
                <a:ea typeface="ＭＳ Ｐゴシック" charset="0"/>
              </a:defRPr>
            </a:lvl2pPr>
            <a:lvl3pPr eaLnBrk="0" hangingPunct="0">
              <a:defRPr sz="2400">
                <a:solidFill>
                  <a:schemeClr val="tx1"/>
                </a:solidFill>
                <a:latin typeface="Rockwell" charset="0"/>
                <a:ea typeface="ＭＳ Ｐゴシック" charset="0"/>
              </a:defRPr>
            </a:lvl3pPr>
            <a:lvl4pPr eaLnBrk="0" hangingPunct="0">
              <a:defRPr sz="2400">
                <a:solidFill>
                  <a:schemeClr val="tx1"/>
                </a:solidFill>
                <a:latin typeface="Rockwell" charset="0"/>
                <a:ea typeface="ＭＳ Ｐゴシック" charset="0"/>
              </a:defRPr>
            </a:lvl4pPr>
            <a:lvl5pPr eaLnBrk="0" hangingPunct="0">
              <a:defRPr sz="2400">
                <a:solidFill>
                  <a:schemeClr val="tx1"/>
                </a:solidFill>
                <a:latin typeface="Rockwell" charset="0"/>
                <a:ea typeface="ＭＳ Ｐゴシック" charset="0"/>
              </a:defRPr>
            </a:lvl5pPr>
            <a:lvl6pPr marL="457200" eaLnBrk="0" fontAlgn="base" hangingPunct="0">
              <a:spcBef>
                <a:spcPct val="0"/>
              </a:spcBef>
              <a:spcAft>
                <a:spcPct val="0"/>
              </a:spcAft>
              <a:defRPr sz="2400">
                <a:solidFill>
                  <a:schemeClr val="tx1"/>
                </a:solidFill>
                <a:latin typeface="Rockwell" charset="0"/>
                <a:ea typeface="ＭＳ Ｐゴシック" charset="0"/>
              </a:defRPr>
            </a:lvl6pPr>
            <a:lvl7pPr marL="914400" eaLnBrk="0" fontAlgn="base" hangingPunct="0">
              <a:spcBef>
                <a:spcPct val="0"/>
              </a:spcBef>
              <a:spcAft>
                <a:spcPct val="0"/>
              </a:spcAft>
              <a:defRPr sz="2400">
                <a:solidFill>
                  <a:schemeClr val="tx1"/>
                </a:solidFill>
                <a:latin typeface="Rockwell" charset="0"/>
                <a:ea typeface="ＭＳ Ｐゴシック" charset="0"/>
              </a:defRPr>
            </a:lvl7pPr>
            <a:lvl8pPr marL="1371600" eaLnBrk="0" fontAlgn="base" hangingPunct="0">
              <a:spcBef>
                <a:spcPct val="0"/>
              </a:spcBef>
              <a:spcAft>
                <a:spcPct val="0"/>
              </a:spcAft>
              <a:defRPr sz="2400">
                <a:solidFill>
                  <a:schemeClr val="tx1"/>
                </a:solidFill>
                <a:latin typeface="Rockwell" charset="0"/>
                <a:ea typeface="ＭＳ Ｐゴシック" charset="0"/>
              </a:defRPr>
            </a:lvl8pPr>
            <a:lvl9pPr marL="1828800" eaLnBrk="0" fontAlgn="base" hangingPunct="0">
              <a:spcBef>
                <a:spcPct val="0"/>
              </a:spcBef>
              <a:spcAft>
                <a:spcPct val="0"/>
              </a:spcAft>
              <a:defRPr sz="2400">
                <a:solidFill>
                  <a:schemeClr val="tx1"/>
                </a:solidFill>
                <a:latin typeface="Rockwell" charset="0"/>
                <a:ea typeface="ＭＳ Ｐゴシック" charset="0"/>
              </a:defRPr>
            </a:lvl9pPr>
          </a:lstStyle>
          <a:p>
            <a:pPr eaLnBrk="1" hangingPunct="1"/>
            <a:fld id="{C55108E8-EC9A-C043-B32D-CE60E39466E6}" type="slidenum">
              <a:rPr lang="en-GB" sz="1200"/>
              <a:pPr eaLnBrk="1" hangingPunct="1"/>
              <a:t>6</a:t>
            </a:fld>
            <a:endParaRPr lang="en-GB" sz="1200"/>
          </a:p>
        </p:txBody>
      </p:sp>
      <p:sp>
        <p:nvSpPr>
          <p:cNvPr id="100355" name="Rectangle 2"/>
          <p:cNvSpPr>
            <a:spLocks noGrp="1" noRot="1" noChangeAspect="1" noChangeArrowheads="1" noTextEdit="1"/>
          </p:cNvSpPr>
          <p:nvPr>
            <p:ph type="sldImg"/>
          </p:nvPr>
        </p:nvSpPr>
        <p:spPr>
          <a:ln/>
        </p:spPr>
      </p:sp>
      <p:sp>
        <p:nvSpPr>
          <p:cNvPr id="100356"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EG" sz="1200" b="0" i="0" baseline="0" dirty="0">
                <a:solidFill>
                  <a:schemeClr val="tx1"/>
                </a:solidFill>
                <a:latin typeface="+mn-lt"/>
                <a:ea typeface="+mn-ea"/>
                <a:cs typeface="+mn-cs"/>
              </a:rPr>
              <a:t>الفضل:</a:t>
            </a:r>
            <a:r>
              <a:rPr lang="en-US" sz="1200" b="0" i="0" baseline="0" dirty="0">
                <a:solidFill>
                  <a:schemeClr val="tx1"/>
                </a:solidFill>
                <a:latin typeface="+mn-lt"/>
                <a:ea typeface="+mn-ea"/>
                <a:cs typeface="+mn-cs"/>
              </a:rPr>
              <a:t> </a:t>
            </a:r>
            <a:r>
              <a:rPr lang="ar-EG" sz="1200" b="0" i="0" baseline="0" dirty="0">
                <a:solidFill>
                  <a:schemeClr val="tx1"/>
                </a:solidFill>
                <a:latin typeface="+mn-lt"/>
                <a:ea typeface="+mn-ea"/>
                <a:cs typeface="+mn-cs"/>
              </a:rPr>
              <a:t>تم إنشاء شريحة قالب النتائج هذه بواسطة البروفيسور مايكل </a:t>
            </a:r>
            <a:r>
              <a:rPr lang="ar-EG" i="0" dirty="0" err="1"/>
              <a:t>شيرير</a:t>
            </a:r>
            <a:endParaRPr lang="ar-EG" i="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kern="1200" baseline="0" dirty="0">
              <a:solidFill>
                <a:schemeClr val="tx1"/>
              </a:solidFill>
              <a:effectLst/>
              <a:latin typeface="+mn-lt"/>
              <a:ea typeface="+mn-ea"/>
              <a:cs typeface="+mn-cs"/>
            </a:endParaRPr>
          </a:p>
          <a:p>
            <a:pPr marL="0" marR="0" lvl="0" indent="0" algn="r" defTabSz="914400" rtl="1" eaLnBrk="1" fontAlgn="auto" latinLnBrk="0" hangingPunct="1">
              <a:lnSpc>
                <a:spcPct val="100000"/>
              </a:lnSpc>
              <a:spcBef>
                <a:spcPts val="0"/>
              </a:spcBef>
              <a:spcAft>
                <a:spcPts val="0"/>
              </a:spcAft>
              <a:buClrTx/>
              <a:buSzTx/>
              <a:buFontTx/>
              <a:buNone/>
              <a:tabLst/>
              <a:defRPr/>
            </a:pPr>
            <a:r>
              <a:rPr lang="ar-EG" sz="1200" b="0" i="0" baseline="0" dirty="0">
                <a:solidFill>
                  <a:schemeClr val="tx1"/>
                </a:solidFill>
                <a:latin typeface="+mn-lt"/>
                <a:ea typeface="+mn-ea"/>
                <a:cs typeface="+mn-cs"/>
              </a:rPr>
              <a:t>وإليكم نتائجكم من مفاوضات المنحة الدراسية. وكما ترون، كان النطاق في العروض الأولية والاتفاقيات النهائية بشأن مبلغ المنحة ضخمًا. </a:t>
            </a:r>
            <a:r>
              <a:rPr lang="ar-EG" sz="1200" i="0" baseline="0" dirty="0"/>
              <a:t>هل لدى أي شخص منكم شيء مثير للاهتمام ليشاركه حول مفاوضاته؟</a:t>
            </a:r>
            <a:r>
              <a:rPr lang="en-US" sz="1200" i="0" baseline="0" dirty="0"/>
              <a:t> </a:t>
            </a:r>
            <a:r>
              <a:rPr lang="ar-EG" sz="1200" i="0" baseline="0" dirty="0"/>
              <a:t>كيف وصلت إلى عقد صفقاتك؟</a:t>
            </a:r>
            <a:r>
              <a:rPr lang="en-US" sz="1200" i="0" baseline="0" dirty="0"/>
              <a:t> </a:t>
            </a:r>
            <a:r>
              <a:rPr lang="ar-EG" sz="1200" i="0" baseline="0" dirty="0"/>
              <a:t>ما المعايير المشروعة التي استخدمتها لتقديم حججك؟</a:t>
            </a:r>
            <a:r>
              <a:rPr lang="en-US" sz="1200" i="0" baseline="0" dirty="0"/>
              <a:t> </a:t>
            </a:r>
            <a:r>
              <a:rPr lang="ar-EG" sz="1200" i="0" baseline="0" dirty="0"/>
              <a:t>[يتشارك الطلاب].  تتضمن شرعية الطالبة هدفها للعمل في مجال ريادة الأعمال الاجتماعية في مجال التعليم، وهو نوع المرشح الذي تريده الكلية، وكذلك ما تقدمه من حيث زيادة التنوع بين الجنسين في الكلية.</a:t>
            </a:r>
            <a:r>
              <a:rPr lang="en-US" sz="1200" i="0" baseline="0" dirty="0"/>
              <a:t> </a:t>
            </a:r>
            <a:r>
              <a:rPr lang="ar-EG" sz="1200" i="0" baseline="0" dirty="0"/>
              <a:t>يمكنها أيضًا الإشارة إلى منحتها الدراسية الأكثر سخاءً في كلية أخرى كاعتراف خارجي بقيمتها.</a:t>
            </a:r>
            <a:r>
              <a:rPr lang="en-US" sz="1200" i="0" baseline="0" dirty="0"/>
              <a:t> </a:t>
            </a:r>
            <a:r>
              <a:rPr lang="ar-EG" sz="1200" i="0" baseline="0" dirty="0"/>
              <a:t>تتضمن شرعية لجنة المنح الدراسية درجاتها المنخفضة في الاختبارات القياسية وفقًا لمعايير كلية إدارة الأعمال النخبوية والحاجة إلى تقديم منح دراسية للطلاب الآخرين أيضًا.</a:t>
            </a:r>
            <a:r>
              <a:rPr lang="en-US" sz="1200" i="0" baseline="0" dirty="0"/>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0" baseline="0" dirty="0"/>
          </a:p>
          <a:p>
            <a:pPr marL="0" marR="0" lvl="0" indent="0" algn="r" defTabSz="914400" rtl="1" eaLnBrk="1" fontAlgn="auto" latinLnBrk="0" hangingPunct="1">
              <a:lnSpc>
                <a:spcPct val="100000"/>
              </a:lnSpc>
              <a:spcBef>
                <a:spcPts val="0"/>
              </a:spcBef>
              <a:spcAft>
                <a:spcPts val="0"/>
              </a:spcAft>
              <a:buClrTx/>
              <a:buSzTx/>
              <a:buFontTx/>
              <a:buNone/>
              <a:tabLst/>
              <a:defRPr/>
            </a:pPr>
            <a:r>
              <a:rPr lang="ar-EG" sz="1200" b="0" i="0" u="sng" baseline="0" dirty="0">
                <a:solidFill>
                  <a:schemeClr val="tx1"/>
                </a:solidFill>
                <a:latin typeface="+mn-lt"/>
                <a:ea typeface="+mn-ea"/>
                <a:cs typeface="+mn-cs"/>
              </a:rPr>
              <a:t>ملاحظة</a:t>
            </a:r>
            <a:r>
              <a:rPr lang="ar-EG" sz="1200" b="0" i="0" baseline="0" dirty="0">
                <a:solidFill>
                  <a:schemeClr val="tx1"/>
                </a:solidFill>
                <a:latin typeface="+mn-lt"/>
                <a:ea typeface="+mn-ea"/>
                <a:cs typeface="+mn-cs"/>
              </a:rPr>
              <a:t>:</a:t>
            </a:r>
            <a:r>
              <a:rPr lang="en-US" sz="1200" b="0" i="0" baseline="0" dirty="0">
                <a:solidFill>
                  <a:schemeClr val="tx1"/>
                </a:solidFill>
                <a:latin typeface="+mn-lt"/>
                <a:ea typeface="+mn-ea"/>
                <a:cs typeface="+mn-cs"/>
              </a:rPr>
              <a:t> </a:t>
            </a:r>
            <a:r>
              <a:rPr lang="ar-EG" sz="1200" b="0" i="0" baseline="0" dirty="0">
                <a:solidFill>
                  <a:schemeClr val="tx1"/>
                </a:solidFill>
                <a:latin typeface="+mn-lt"/>
                <a:ea typeface="+mn-ea"/>
                <a:cs typeface="+mn-cs"/>
              </a:rPr>
              <a:t>قبل المحاضرة، يجب على المُحاضر إنشاء نظرة عامة على النتائج للطلاب باستخدام البيانات المستخلصة من نتائج البريد الإلكتروني التي أرسلها الطالب الذي يؤدي دور الطالبة المحتملة لدراسة ماجستير إدارة الأعمال.</a:t>
            </a:r>
            <a:r>
              <a:rPr lang="en-US" sz="1200" b="0" i="0" baseline="0" dirty="0">
                <a:solidFill>
                  <a:schemeClr val="tx1"/>
                </a:solidFill>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kern="1200" baseline="0" dirty="0">
              <a:solidFill>
                <a:schemeClr val="tx1"/>
              </a:solidFill>
              <a:effectLst/>
              <a:latin typeface="+mn-lt"/>
              <a:ea typeface="+mn-ea"/>
              <a:cs typeface="+mn-cs"/>
            </a:endParaRPr>
          </a:p>
          <a:p>
            <a:pPr marL="0" marR="0" lvl="0" indent="0" algn="r" defTabSz="914400" rtl="1" eaLnBrk="1" fontAlgn="auto" latinLnBrk="0" hangingPunct="1">
              <a:lnSpc>
                <a:spcPct val="100000"/>
              </a:lnSpc>
              <a:spcBef>
                <a:spcPts val="0"/>
              </a:spcBef>
              <a:spcAft>
                <a:spcPts val="0"/>
              </a:spcAft>
              <a:buClrTx/>
              <a:buSzTx/>
              <a:buFontTx/>
              <a:buNone/>
              <a:tabLst/>
              <a:defRPr/>
            </a:pPr>
            <a:r>
              <a:rPr lang="ar-EG" sz="1200" b="0" i="0" u="sng" baseline="0" dirty="0">
                <a:solidFill>
                  <a:schemeClr val="accent2"/>
                </a:solidFill>
              </a:rPr>
              <a:t>ملاحظة</a:t>
            </a:r>
            <a:r>
              <a:rPr lang="ar-EG" sz="1200" b="0" i="0" u="none" baseline="0" dirty="0">
                <a:solidFill>
                  <a:schemeClr val="accent2"/>
                </a:solidFill>
              </a:rPr>
              <a:t>: في دورة المفاوضات للعالم، يتم تناول أفضل بديل لاتفاقية تفاوضية (</a:t>
            </a:r>
            <a:r>
              <a:rPr lang="en-US" sz="1200" b="0" i="0" u="none" baseline="0" dirty="0">
                <a:solidFill>
                  <a:schemeClr val="accent2"/>
                </a:solidFill>
              </a:rPr>
              <a:t>BATNA)</a:t>
            </a:r>
            <a:r>
              <a:rPr lang="ar-EG" sz="1200" b="0" i="0" u="none" baseline="0" dirty="0">
                <a:solidFill>
                  <a:schemeClr val="accent2"/>
                </a:solidFill>
              </a:rPr>
              <a:t>، وسعر التحفظ، ومناطق المساومة، والشرعية في المحاضرة بعنوان "المطالبة بالقيمة".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u="none" baseline="0" dirty="0">
              <a:solidFill>
                <a:schemeClr val="accent2"/>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baseline="0" dirty="0">
              <a:solidFill>
                <a:schemeClr val="accent2"/>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u="none" baseline="0" dirty="0">
              <a:solidFill>
                <a:schemeClr val="accent2"/>
              </a:solidFill>
            </a:endParaRPr>
          </a:p>
          <a:p>
            <a:pPr eaLnBrk="1" hangingPunct="1"/>
            <a:endParaRPr lang="en-US" i="0" dirty="0">
              <a:latin typeface="Rockwell" charset="0"/>
              <a:ea typeface="ＭＳ Ｐゴシック" charset="0"/>
              <a:cs typeface="ＭＳ Ｐゴシック" charset="0"/>
            </a:endParaRPr>
          </a:p>
        </p:txBody>
      </p:sp>
    </p:spTree>
    <p:extLst>
      <p:ext uri="{BB962C8B-B14F-4D97-AF65-F5344CB8AC3E}">
        <p14:creationId xmlns:p14="http://schemas.microsoft.com/office/powerpoint/2010/main" val="9902785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B2E0FE3-FE46-9E4D-85B9-BF2F265B213E}" type="slidenum">
              <a:rPr lang="en-US"/>
              <a:pPr/>
              <a:t>7</a:t>
            </a:fld>
            <a:endParaRPr lang="en-US"/>
          </a:p>
        </p:txBody>
      </p:sp>
      <p:sp>
        <p:nvSpPr>
          <p:cNvPr id="159746"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59747" name="Rectangle 3"/>
          <p:cNvSpPr>
            <a:spLocks noGrp="1" noChangeArrowheads="1"/>
          </p:cNvSpPr>
          <p:nvPr>
            <p:ph type="body" idx="1"/>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EG" sz="1200" b="0" i="0" baseline="0" dirty="0"/>
              <a:t>تستند مفاوضات المنحة الدراسية إلى قصة حقيقية، ولكننا سنترك هوية الطالبة مجهولة نظرًا لذكر درجات اختبارها وتفاصيلها الشخصية في الحالة.</a:t>
            </a:r>
            <a:r>
              <a:rPr lang="en-US" sz="1200" b="0" i="0" baseline="0" dirty="0"/>
              <a:t> </a:t>
            </a:r>
            <a:r>
              <a:rPr lang="ar-EG" sz="1200" b="0" i="0" baseline="0" dirty="0"/>
              <a:t>فقد حصلت على منحة دراسية بقيمة 18 ألف يورو في حال كنت تتساءل، وهو مبلغ قريب من عرض المنحة الدراسية البديلة في كلية أقل تصنيفًا.</a:t>
            </a:r>
            <a:r>
              <a:rPr lang="en-US" sz="1200" b="0" i="0" baseline="0" dirty="0"/>
              <a:t> </a:t>
            </a:r>
            <a:r>
              <a:rPr lang="ar-EG" sz="1200" b="0" i="0" baseline="0" dirty="0"/>
              <a:t>قررت الالتحاق بالكلية، التي غيرنا اسمها إلى </a:t>
            </a:r>
            <a:r>
              <a:rPr lang="ar-EG" sz="1200" b="0" i="0" baseline="0" dirty="0" err="1"/>
              <a:t>فاندلانس</a:t>
            </a:r>
            <a:r>
              <a:rPr lang="ar-EG" sz="1200" b="0" i="0" baseline="0" dirty="0"/>
              <a:t>.</a:t>
            </a:r>
            <a:r>
              <a:rPr lang="en-US" sz="1200" b="0" i="0" baseline="0" dirty="0"/>
              <a:t> </a:t>
            </a:r>
          </a:p>
          <a:p>
            <a:pPr marL="0" marR="0" lvl="0" indent="0" algn="r" defTabSz="914400" rtl="1" eaLnBrk="1" fontAlgn="auto" latinLnBrk="0" hangingPunct="1">
              <a:lnSpc>
                <a:spcPct val="100000"/>
              </a:lnSpc>
              <a:spcBef>
                <a:spcPts val="0"/>
              </a:spcBef>
              <a:spcAft>
                <a:spcPts val="0"/>
              </a:spcAft>
              <a:buClrTx/>
              <a:buSzTx/>
              <a:buFontTx/>
              <a:buNone/>
              <a:tabLst/>
              <a:defRPr/>
            </a:pPr>
            <a:br>
              <a:rPr lang="ar-EG" sz="1200" b="1" i="0" dirty="0"/>
            </a:br>
            <a:endParaRPr lang="ar-EG" sz="1200" b="1" i="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baseline="0" dirty="0">
              <a:solidFill>
                <a:schemeClr val="accent2"/>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u="none" baseline="0" dirty="0">
              <a:solidFill>
                <a:schemeClr val="accent2"/>
              </a:solidFill>
            </a:endParaRPr>
          </a:p>
          <a:p>
            <a:endParaRPr lang="en-US" i="0" dirty="0"/>
          </a:p>
        </p:txBody>
      </p:sp>
    </p:spTree>
    <p:extLst>
      <p:ext uri="{BB962C8B-B14F-4D97-AF65-F5344CB8AC3E}">
        <p14:creationId xmlns:p14="http://schemas.microsoft.com/office/powerpoint/2010/main" val="24059232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dirty="0"/>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dirty="0"/>
              <a:t>Click to edit Master subtitle style</a:t>
            </a:r>
          </a:p>
        </p:txBody>
      </p:sp>
      <p:sp>
        <p:nvSpPr>
          <p:cNvPr id="4" name="Date Placeholder 3"/>
          <p:cNvSpPr>
            <a:spLocks noGrp="1"/>
          </p:cNvSpPr>
          <p:nvPr>
            <p:ph type="dt" sz="half" idx="10"/>
          </p:nvPr>
        </p:nvSpPr>
        <p:spPr/>
        <p:txBody>
          <a:bodyPr/>
          <a:lstStyle/>
          <a:p>
            <a:fld id="{2238949D-A23C-4DF8-9125-9EFA9125B4A1}" type="datetimeFigureOut">
              <a:rPr lang="en-GB" smtClean="0"/>
              <a:t>22/11/2024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2C5BF412-85F0-4EE5-B3DD-DDC94FFA9B06}" type="slidenum">
              <a:rPr lang="en-GB" smtClean="0"/>
              <a:t>‹#›</a:t>
            </a:fld>
            <a:endParaRPr lang="en-GB" dirty="0"/>
          </a:p>
        </p:txBody>
      </p:sp>
    </p:spTree>
    <p:extLst>
      <p:ext uri="{BB962C8B-B14F-4D97-AF65-F5344CB8AC3E}">
        <p14:creationId xmlns:p14="http://schemas.microsoft.com/office/powerpoint/2010/main" val="32817677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Click to edit Master title style</a:t>
            </a:r>
          </a:p>
        </p:txBody>
      </p:sp>
      <p:sp>
        <p:nvSpPr>
          <p:cNvPr id="3" name="Vertical Text Placeholder 2"/>
          <p:cNvSpPr>
            <a:spLocks noGrp="1"/>
          </p:cNvSpPr>
          <p:nvPr>
            <p:ph type="body" orient="vert" idx="1"/>
          </p:nvPr>
        </p:nvSpPr>
        <p:spPr/>
        <p:txBody>
          <a:bodyPr vert="eaVert"/>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4" name="Date Placeholder 3"/>
          <p:cNvSpPr>
            <a:spLocks noGrp="1"/>
          </p:cNvSpPr>
          <p:nvPr>
            <p:ph type="dt" sz="half" idx="10"/>
          </p:nvPr>
        </p:nvSpPr>
        <p:spPr/>
        <p:txBody>
          <a:bodyPr/>
          <a:lstStyle/>
          <a:p>
            <a:fld id="{2238949D-A23C-4DF8-9125-9EFA9125B4A1}" type="datetimeFigureOut">
              <a:rPr lang="en-GB" smtClean="0"/>
              <a:t>22/11/2024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2C5BF412-85F0-4EE5-B3DD-DDC94FFA9B06}" type="slidenum">
              <a:rPr lang="en-GB" smtClean="0"/>
              <a:t>‹#›</a:t>
            </a:fld>
            <a:endParaRPr lang="en-GB" dirty="0"/>
          </a:p>
        </p:txBody>
      </p:sp>
    </p:spTree>
    <p:extLst>
      <p:ext uri="{BB962C8B-B14F-4D97-AF65-F5344CB8AC3E}">
        <p14:creationId xmlns:p14="http://schemas.microsoft.com/office/powerpoint/2010/main" val="37740061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dirty="0"/>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4" name="Date Placeholder 3"/>
          <p:cNvSpPr>
            <a:spLocks noGrp="1"/>
          </p:cNvSpPr>
          <p:nvPr>
            <p:ph type="dt" sz="half" idx="10"/>
          </p:nvPr>
        </p:nvSpPr>
        <p:spPr/>
        <p:txBody>
          <a:bodyPr/>
          <a:lstStyle/>
          <a:p>
            <a:fld id="{2238949D-A23C-4DF8-9125-9EFA9125B4A1}" type="datetimeFigureOut">
              <a:rPr lang="en-GB" smtClean="0"/>
              <a:t>22/11/2024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2C5BF412-85F0-4EE5-B3DD-DDC94FFA9B06}" type="slidenum">
              <a:rPr lang="en-GB" smtClean="0"/>
              <a:t>‹#›</a:t>
            </a:fld>
            <a:endParaRPr lang="en-GB" dirty="0"/>
          </a:p>
        </p:txBody>
      </p:sp>
    </p:spTree>
    <p:extLst>
      <p:ext uri="{BB962C8B-B14F-4D97-AF65-F5344CB8AC3E}">
        <p14:creationId xmlns:p14="http://schemas.microsoft.com/office/powerpoint/2010/main" val="29550622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64769" cy="1143000"/>
          </a:xfrm>
          <a:prstGeom prst="rect">
            <a:avLst/>
          </a:prstGeom>
        </p:spPr>
        <p:txBody>
          <a:bodyPr vert="horz"/>
          <a:lstStyle/>
          <a:p>
            <a:r>
              <a:rPr lang="en-US"/>
              <a:t>Click to edit Master title style</a:t>
            </a:r>
            <a:endParaRPr lang="en-US" dirty="0"/>
          </a:p>
        </p:txBody>
      </p:sp>
      <p:sp>
        <p:nvSpPr>
          <p:cNvPr id="3" name="Chart Placeholder 2"/>
          <p:cNvSpPr>
            <a:spLocks noGrp="1"/>
          </p:cNvSpPr>
          <p:nvPr>
            <p:ph type="chart" idx="1"/>
          </p:nvPr>
        </p:nvSpPr>
        <p:spPr>
          <a:xfrm>
            <a:off x="457200" y="1600201"/>
            <a:ext cx="8229600" cy="3657600"/>
          </a:xfrm>
          <a:prstGeom prst="rect">
            <a:avLst/>
          </a:prstGeom>
        </p:spPr>
        <p:txBody>
          <a:bodyPr vert="horz"/>
          <a:lstStyle>
            <a:lvl1pPr>
              <a:buClr>
                <a:srgbClr val="5CA717"/>
              </a:buClr>
              <a:defRPr/>
            </a:lvl1pPr>
          </a:lstStyle>
          <a:p>
            <a:pPr lvl="0"/>
            <a:r>
              <a:rPr lang="en-US" noProof="0" dirty="0"/>
              <a:t>Click icon to add chart</a:t>
            </a:r>
          </a:p>
        </p:txBody>
      </p:sp>
    </p:spTree>
    <p:extLst>
      <p:ext uri="{BB962C8B-B14F-4D97-AF65-F5344CB8AC3E}">
        <p14:creationId xmlns:p14="http://schemas.microsoft.com/office/powerpoint/2010/main" val="1219799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4" name="Title Placeholder 4">
            <a:extLst>
              <a:ext uri="{FF2B5EF4-FFF2-40B4-BE49-F238E27FC236}">
                <a16:creationId xmlns:a16="http://schemas.microsoft.com/office/drawing/2014/main" id="{C2A2F298-39D2-753E-8FFC-B46E3365CED3}"/>
              </a:ext>
            </a:extLst>
          </p:cNvPr>
          <p:cNvSpPr>
            <a:spLocks noGrp="1"/>
          </p:cNvSpPr>
          <p:nvPr>
            <p:ph type="title"/>
          </p:nvPr>
        </p:nvSpPr>
        <p:spPr>
          <a:xfrm>
            <a:off x="262294" y="2516451"/>
            <a:ext cx="7886700" cy="1325563"/>
          </a:xfrm>
          <a:prstGeom prst="rect">
            <a:avLst/>
          </a:prstGeom>
        </p:spPr>
        <p:txBody>
          <a:bodyPr vert="horz" lIns="91440" tIns="45720" rIns="91440" bIns="45720" rtlCol="0" anchor="ctr">
            <a:normAutofit/>
          </a:bodyPr>
          <a:lstStyle/>
          <a:p>
            <a:r>
              <a:rPr lang="en-US" dirty="0"/>
              <a:t>Click to edit Master title style</a:t>
            </a:r>
            <a:endParaRPr lang="fr-FR" dirty="0"/>
          </a:p>
        </p:txBody>
      </p:sp>
    </p:spTree>
    <p:extLst>
      <p:ext uri="{BB962C8B-B14F-4D97-AF65-F5344CB8AC3E}">
        <p14:creationId xmlns:p14="http://schemas.microsoft.com/office/powerpoint/2010/main" val="36795125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Click to edit Master title style</a:t>
            </a:r>
          </a:p>
        </p:txBody>
      </p:sp>
      <p:sp>
        <p:nvSpPr>
          <p:cNvPr id="3" name="Content Placeholder 2"/>
          <p:cNvSpPr>
            <a:spLocks noGrp="1"/>
          </p:cNvSpPr>
          <p:nvPr>
            <p:ph idx="1"/>
          </p:nvPr>
        </p:nvSpPr>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4" name="Date Placeholder 3"/>
          <p:cNvSpPr>
            <a:spLocks noGrp="1"/>
          </p:cNvSpPr>
          <p:nvPr>
            <p:ph type="dt" sz="half" idx="10"/>
          </p:nvPr>
        </p:nvSpPr>
        <p:spPr/>
        <p:txBody>
          <a:bodyPr/>
          <a:lstStyle/>
          <a:p>
            <a:fld id="{2238949D-A23C-4DF8-9125-9EFA9125B4A1}" type="datetimeFigureOut">
              <a:rPr lang="en-GB" smtClean="0"/>
              <a:t>22/11/2024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2C5BF412-85F0-4EE5-B3DD-DDC94FFA9B06}" type="slidenum">
              <a:rPr lang="en-GB" smtClean="0"/>
              <a:t>‹#›</a:t>
            </a:fld>
            <a:endParaRPr lang="en-GB" dirty="0"/>
          </a:p>
        </p:txBody>
      </p:sp>
    </p:spTree>
    <p:extLst>
      <p:ext uri="{BB962C8B-B14F-4D97-AF65-F5344CB8AC3E}">
        <p14:creationId xmlns:p14="http://schemas.microsoft.com/office/powerpoint/2010/main" val="2372218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GB" dirty="0"/>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dirty="0"/>
              <a:t>Click to edit Master text styles</a:t>
            </a:r>
          </a:p>
        </p:txBody>
      </p:sp>
      <p:sp>
        <p:nvSpPr>
          <p:cNvPr id="4" name="Date Placeholder 3"/>
          <p:cNvSpPr>
            <a:spLocks noGrp="1"/>
          </p:cNvSpPr>
          <p:nvPr>
            <p:ph type="dt" sz="half" idx="10"/>
          </p:nvPr>
        </p:nvSpPr>
        <p:spPr/>
        <p:txBody>
          <a:bodyPr/>
          <a:lstStyle/>
          <a:p>
            <a:fld id="{2238949D-A23C-4DF8-9125-9EFA9125B4A1}" type="datetimeFigureOut">
              <a:rPr lang="en-GB" smtClean="0"/>
              <a:t>22/11/2024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2C5BF412-85F0-4EE5-B3DD-DDC94FFA9B06}" type="slidenum">
              <a:rPr lang="en-GB" smtClean="0"/>
              <a:t>‹#›</a:t>
            </a:fld>
            <a:endParaRPr lang="en-GB" dirty="0"/>
          </a:p>
        </p:txBody>
      </p:sp>
    </p:spTree>
    <p:extLst>
      <p:ext uri="{BB962C8B-B14F-4D97-AF65-F5344CB8AC3E}">
        <p14:creationId xmlns:p14="http://schemas.microsoft.com/office/powerpoint/2010/main" val="42329232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5" name="Date Placeholder 4"/>
          <p:cNvSpPr>
            <a:spLocks noGrp="1"/>
          </p:cNvSpPr>
          <p:nvPr>
            <p:ph type="dt" sz="half" idx="10"/>
          </p:nvPr>
        </p:nvSpPr>
        <p:spPr/>
        <p:txBody>
          <a:bodyPr/>
          <a:lstStyle/>
          <a:p>
            <a:fld id="{2238949D-A23C-4DF8-9125-9EFA9125B4A1}" type="datetimeFigureOut">
              <a:rPr lang="en-GB" smtClean="0"/>
              <a:t>22/11/2024</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2C5BF412-85F0-4EE5-B3DD-DDC94FFA9B06}" type="slidenum">
              <a:rPr lang="en-GB" smtClean="0"/>
              <a:t>‹#›</a:t>
            </a:fld>
            <a:endParaRPr lang="en-GB" dirty="0"/>
          </a:p>
        </p:txBody>
      </p:sp>
    </p:spTree>
    <p:extLst>
      <p:ext uri="{BB962C8B-B14F-4D97-AF65-F5344CB8AC3E}">
        <p14:creationId xmlns:p14="http://schemas.microsoft.com/office/powerpoint/2010/main" val="32183818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dirty="0"/>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7" name="Date Placeholder 6"/>
          <p:cNvSpPr>
            <a:spLocks noGrp="1"/>
          </p:cNvSpPr>
          <p:nvPr>
            <p:ph type="dt" sz="half" idx="10"/>
          </p:nvPr>
        </p:nvSpPr>
        <p:spPr/>
        <p:txBody>
          <a:bodyPr/>
          <a:lstStyle/>
          <a:p>
            <a:fld id="{2238949D-A23C-4DF8-9125-9EFA9125B4A1}" type="datetimeFigureOut">
              <a:rPr lang="en-GB" smtClean="0"/>
              <a:t>22/11/2024</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2C5BF412-85F0-4EE5-B3DD-DDC94FFA9B06}" type="slidenum">
              <a:rPr lang="en-GB" smtClean="0"/>
              <a:t>‹#›</a:t>
            </a:fld>
            <a:endParaRPr lang="en-GB" dirty="0"/>
          </a:p>
        </p:txBody>
      </p:sp>
    </p:spTree>
    <p:extLst>
      <p:ext uri="{BB962C8B-B14F-4D97-AF65-F5344CB8AC3E}">
        <p14:creationId xmlns:p14="http://schemas.microsoft.com/office/powerpoint/2010/main" val="28181479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Click to edit Master title style</a:t>
            </a:r>
          </a:p>
        </p:txBody>
      </p:sp>
      <p:sp>
        <p:nvSpPr>
          <p:cNvPr id="3" name="Date Placeholder 2"/>
          <p:cNvSpPr>
            <a:spLocks noGrp="1"/>
          </p:cNvSpPr>
          <p:nvPr>
            <p:ph type="dt" sz="half" idx="10"/>
          </p:nvPr>
        </p:nvSpPr>
        <p:spPr/>
        <p:txBody>
          <a:bodyPr/>
          <a:lstStyle/>
          <a:p>
            <a:fld id="{2238949D-A23C-4DF8-9125-9EFA9125B4A1}" type="datetimeFigureOut">
              <a:rPr lang="en-GB" smtClean="0"/>
              <a:t>22/11/2024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2C5BF412-85F0-4EE5-B3DD-DDC94FFA9B06}" type="slidenum">
              <a:rPr lang="en-GB" smtClean="0"/>
              <a:t>‹#›</a:t>
            </a:fld>
            <a:endParaRPr lang="en-GB" dirty="0"/>
          </a:p>
        </p:txBody>
      </p:sp>
    </p:spTree>
    <p:extLst>
      <p:ext uri="{BB962C8B-B14F-4D97-AF65-F5344CB8AC3E}">
        <p14:creationId xmlns:p14="http://schemas.microsoft.com/office/powerpoint/2010/main" val="4415808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238949D-A23C-4DF8-9125-9EFA9125B4A1}" type="datetimeFigureOut">
              <a:rPr lang="en-GB" smtClean="0"/>
              <a:t>22/11/2024</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2C5BF412-85F0-4EE5-B3DD-DDC94FFA9B06}" type="slidenum">
              <a:rPr lang="en-GB" smtClean="0"/>
              <a:t>‹#›</a:t>
            </a:fld>
            <a:endParaRPr lang="en-GB" dirty="0"/>
          </a:p>
        </p:txBody>
      </p:sp>
    </p:spTree>
    <p:extLst>
      <p:ext uri="{BB962C8B-B14F-4D97-AF65-F5344CB8AC3E}">
        <p14:creationId xmlns:p14="http://schemas.microsoft.com/office/powerpoint/2010/main" val="41311447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GB" dirty="0"/>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dirty="0"/>
              <a:t>Click to edit Master text styles</a:t>
            </a:r>
          </a:p>
        </p:txBody>
      </p:sp>
      <p:sp>
        <p:nvSpPr>
          <p:cNvPr id="5" name="Date Placeholder 4"/>
          <p:cNvSpPr>
            <a:spLocks noGrp="1"/>
          </p:cNvSpPr>
          <p:nvPr>
            <p:ph type="dt" sz="half" idx="10"/>
          </p:nvPr>
        </p:nvSpPr>
        <p:spPr/>
        <p:txBody>
          <a:bodyPr/>
          <a:lstStyle/>
          <a:p>
            <a:fld id="{2238949D-A23C-4DF8-9125-9EFA9125B4A1}" type="datetimeFigureOut">
              <a:rPr lang="en-GB" smtClean="0"/>
              <a:t>22/11/2024</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2C5BF412-85F0-4EE5-B3DD-DDC94FFA9B06}" type="slidenum">
              <a:rPr lang="en-GB" smtClean="0"/>
              <a:t>‹#›</a:t>
            </a:fld>
            <a:endParaRPr lang="en-GB" dirty="0"/>
          </a:p>
        </p:txBody>
      </p:sp>
    </p:spTree>
    <p:extLst>
      <p:ext uri="{BB962C8B-B14F-4D97-AF65-F5344CB8AC3E}">
        <p14:creationId xmlns:p14="http://schemas.microsoft.com/office/powerpoint/2010/main" val="3229730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GB" dirty="0"/>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SG"/>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dirty="0"/>
              <a:t>Click to edit Master text styles</a:t>
            </a:r>
          </a:p>
        </p:txBody>
      </p:sp>
      <p:sp>
        <p:nvSpPr>
          <p:cNvPr id="5" name="Date Placeholder 4"/>
          <p:cNvSpPr>
            <a:spLocks noGrp="1"/>
          </p:cNvSpPr>
          <p:nvPr>
            <p:ph type="dt" sz="half" idx="10"/>
          </p:nvPr>
        </p:nvSpPr>
        <p:spPr/>
        <p:txBody>
          <a:bodyPr/>
          <a:lstStyle/>
          <a:p>
            <a:fld id="{2238949D-A23C-4DF8-9125-9EFA9125B4A1}" type="datetimeFigureOut">
              <a:rPr lang="en-GB" smtClean="0"/>
              <a:t>22/11/2024</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2C5BF412-85F0-4EE5-B3DD-DDC94FFA9B06}" type="slidenum">
              <a:rPr lang="en-GB" smtClean="0"/>
              <a:t>‹#›</a:t>
            </a:fld>
            <a:endParaRPr lang="en-GB" dirty="0"/>
          </a:p>
        </p:txBody>
      </p:sp>
    </p:spTree>
    <p:extLst>
      <p:ext uri="{BB962C8B-B14F-4D97-AF65-F5344CB8AC3E}">
        <p14:creationId xmlns:p14="http://schemas.microsoft.com/office/powerpoint/2010/main" val="9045779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2.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GB"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238949D-A23C-4DF8-9125-9EFA9125B4A1}" type="datetimeFigureOut">
              <a:rPr lang="en-GB" smtClean="0"/>
              <a:t>22/11/2024</a:t>
            </a:fld>
            <a:endParaRPr lang="en-GB"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C5BF412-85F0-4EE5-B3DD-DDC94FFA9B06}" type="slidenum">
              <a:rPr lang="en-GB" smtClean="0"/>
              <a:t>‹#›</a:t>
            </a:fld>
            <a:endParaRPr lang="en-GB" dirty="0"/>
          </a:p>
        </p:txBody>
      </p:sp>
    </p:spTree>
    <p:extLst>
      <p:ext uri="{BB962C8B-B14F-4D97-AF65-F5344CB8AC3E}">
        <p14:creationId xmlns:p14="http://schemas.microsoft.com/office/powerpoint/2010/main" val="41269105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2" r:id="rId12"/>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Zone de texte 5">
            <a:extLst>
              <a:ext uri="{FF2B5EF4-FFF2-40B4-BE49-F238E27FC236}">
                <a16:creationId xmlns:a16="http://schemas.microsoft.com/office/drawing/2014/main" id="{CEE01135-CA2C-3E73-E6B2-DE4C1B8B786B}"/>
              </a:ext>
            </a:extLst>
          </p:cNvPr>
          <p:cNvSpPr txBox="1"/>
          <p:nvPr userDrawn="1"/>
        </p:nvSpPr>
        <p:spPr>
          <a:xfrm>
            <a:off x="7254000" y="1618875"/>
            <a:ext cx="1890000" cy="360000"/>
          </a:xfrm>
          <a:prstGeom prst="rect">
            <a:avLst/>
          </a:prstGeom>
          <a:solidFill>
            <a:srgbClr val="1F7DBC"/>
          </a:solidFill>
          <a:ln w="6350">
            <a:noFill/>
          </a:ln>
        </p:spPr>
        <p:txBody>
          <a:bodyPr rot="0" spcFirstLastPara="0" vert="horz" wrap="square" lIns="68580" tIns="34290" rIns="68580" bIns="34290" numCol="1" spcCol="0" rtlCol="0" fromWordArt="0" anchor="ctr" anchorCtr="0" forceAA="0" compatLnSpc="1">
            <a:prstTxWarp prst="textNoShape">
              <a:avLst/>
            </a:prstTxWarp>
            <a:noAutofit/>
          </a:bodyPr>
          <a:lstStyle/>
          <a:p>
            <a:r>
              <a:rPr lang="fr-FR" sz="1350" b="1" dirty="0">
                <a:solidFill>
                  <a:srgbClr val="FFFFFF"/>
                </a:solidFill>
                <a:effectLst/>
                <a:latin typeface="Arial" panose="020B0604020202020204" pitchFamily="34" charset="0"/>
                <a:ea typeface="Roboto Medium" panose="02000000000000000000" pitchFamily="2" charset="0"/>
                <a:cs typeface="Arial" panose="020B0604020202020204" pitchFamily="34" charset="0"/>
              </a:rPr>
              <a:t>Slides</a:t>
            </a:r>
            <a:endParaRPr lang="fr-FR" sz="1350" b="1" dirty="0">
              <a:effectLst/>
              <a:latin typeface="Arial" panose="020B0604020202020204" pitchFamily="34" charset="0"/>
              <a:ea typeface="Roboto Medium" panose="02000000000000000000" pitchFamily="2" charset="0"/>
              <a:cs typeface="Arial" panose="020B0604020202020204" pitchFamily="34" charset="0"/>
            </a:endParaRPr>
          </a:p>
        </p:txBody>
      </p:sp>
      <p:sp>
        <p:nvSpPr>
          <p:cNvPr id="5" name="Title Placeholder 4">
            <a:extLst>
              <a:ext uri="{FF2B5EF4-FFF2-40B4-BE49-F238E27FC236}">
                <a16:creationId xmlns:a16="http://schemas.microsoft.com/office/drawing/2014/main" id="{02BE9ADE-48F4-87E1-87C4-37F2B59229D0}"/>
              </a:ext>
            </a:extLst>
          </p:cNvPr>
          <p:cNvSpPr>
            <a:spLocks noGrp="1"/>
          </p:cNvSpPr>
          <p:nvPr>
            <p:ph type="title"/>
          </p:nvPr>
        </p:nvSpPr>
        <p:spPr>
          <a:xfrm>
            <a:off x="262294" y="2516451"/>
            <a:ext cx="7886700" cy="1325563"/>
          </a:xfrm>
          <a:prstGeom prst="rect">
            <a:avLst/>
          </a:prstGeom>
        </p:spPr>
        <p:txBody>
          <a:bodyPr vert="horz" lIns="91440" tIns="45720" rIns="91440" bIns="45720" rtlCol="0" anchor="ctr">
            <a:normAutofit/>
          </a:bodyPr>
          <a:lstStyle/>
          <a:p>
            <a:r>
              <a:rPr lang="en-US" dirty="0"/>
              <a:t>Click to edit Master title style</a:t>
            </a:r>
            <a:endParaRPr lang="fr-FR" dirty="0"/>
          </a:p>
        </p:txBody>
      </p:sp>
      <p:pic>
        <p:nvPicPr>
          <p:cNvPr id="2" name="Picture 1" descr="A black background with green text&#10;&#10;Description automatically generated">
            <a:extLst>
              <a:ext uri="{FF2B5EF4-FFF2-40B4-BE49-F238E27FC236}">
                <a16:creationId xmlns:a16="http://schemas.microsoft.com/office/drawing/2014/main" id="{EB1AC81B-FB90-19B9-E762-95098AA2565B}"/>
              </a:ext>
            </a:extLst>
          </p:cNvPr>
          <p:cNvPicPr>
            <a:picLocks noChangeAspect="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457200" y="457200"/>
            <a:ext cx="3525520" cy="827405"/>
          </a:xfrm>
          <a:prstGeom prst="rect">
            <a:avLst/>
          </a:prstGeom>
          <a:noFill/>
          <a:ln>
            <a:noFill/>
          </a:ln>
        </p:spPr>
      </p:pic>
    </p:spTree>
    <p:extLst>
      <p:ext uri="{BB962C8B-B14F-4D97-AF65-F5344CB8AC3E}">
        <p14:creationId xmlns:p14="http://schemas.microsoft.com/office/powerpoint/2010/main" val="3635924056"/>
      </p:ext>
    </p:extLst>
  </p:cSld>
  <p:clrMap bg1="lt1" tx1="dk1" bg2="lt2" tx2="dk2" accent1="accent1" accent2="accent2" accent3="accent3" accent4="accent4" accent5="accent5" accent6="accent6" hlink="hlink" folHlink="folHlink"/>
  <p:sldLayoutIdLst>
    <p:sldLayoutId id="2147483664" r:id="rId1"/>
  </p:sldLayoutIdLst>
  <p:txStyles>
    <p:titleStyle>
      <a:lvl1pPr algn="r" defTabSz="914400" rtl="1" eaLnBrk="1" latinLnBrk="0" hangingPunct="1">
        <a:lnSpc>
          <a:spcPct val="90000"/>
        </a:lnSpc>
        <a:spcBef>
          <a:spcPct val="0"/>
        </a:spcBef>
        <a:buNone/>
        <a:defRPr sz="2400" b="1" kern="1200">
          <a:solidFill>
            <a:srgbClr val="00684B"/>
          </a:solidFill>
          <a:latin typeface="Roboto Slab" pitchFamily="2" charset="0"/>
          <a:ea typeface="Roboto Slab" pitchFamily="2" charset="0"/>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publishing.insead.edu/" TargetMode="External"/><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ubtitle 2">
            <a:extLst>
              <a:ext uri="{FF2B5EF4-FFF2-40B4-BE49-F238E27FC236}">
                <a16:creationId xmlns:a16="http://schemas.microsoft.com/office/drawing/2014/main" id="{A91B3043-78BA-5414-CFC1-EA8E3DBC9B0D}"/>
              </a:ext>
            </a:extLst>
          </p:cNvPr>
          <p:cNvSpPr txBox="1">
            <a:spLocks/>
          </p:cNvSpPr>
          <p:nvPr/>
        </p:nvSpPr>
        <p:spPr>
          <a:xfrm>
            <a:off x="334090" y="3029818"/>
            <a:ext cx="8315057" cy="362819"/>
          </a:xfrm>
          <a:prstGeom prst="rect">
            <a:avLst/>
          </a:prstGeom>
        </p:spPr>
        <p:txBody>
          <a:bodyPr vert="horz" lIns="0" tIns="0" rIns="0" bIns="0" rtlCol="0" anchor="t" anchorCtr="0">
            <a:noAutofit/>
          </a:bodyPr>
          <a:lstStyle>
            <a:lvl1pPr marL="0" indent="0" algn="r" defTabSz="914400" rtl="1" eaLnBrk="1" latinLnBrk="0" hangingPunct="1">
              <a:lnSpc>
                <a:spcPct val="90000"/>
              </a:lnSpc>
              <a:spcBef>
                <a:spcPts val="1000"/>
              </a:spcBef>
              <a:buFont typeface="Arial" panose="020B0604020202020204" pitchFamily="34" charset="0"/>
              <a:buNone/>
              <a:defRPr sz="2000" kern="1200">
                <a:solidFill>
                  <a:srgbClr val="00684B"/>
                </a:solidFill>
                <a:latin typeface="+mn-lt"/>
                <a:ea typeface="+mn-ea"/>
                <a:cs typeface="+mn-cs"/>
              </a:defRPr>
            </a:lvl1pPr>
            <a:lvl2pPr marL="457200" indent="0" algn="ctr" defTabSz="914400" rtl="1"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1"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1"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1"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1"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1"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1"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1"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fr-FR" sz="2100" b="1" i="0" u="none" strike="noStrike" kern="1200" cap="none" spc="0" normalizeH="0" baseline="0" noProof="0" dirty="0">
              <a:ln>
                <a:noFill/>
              </a:ln>
              <a:solidFill>
                <a:srgbClr val="00684B"/>
              </a:solidFill>
              <a:effectLst/>
              <a:uLnTx/>
              <a:uFillTx/>
              <a:latin typeface="Roboto Slab" pitchFamily="2" charset="0"/>
              <a:ea typeface="Roboto Slab" pitchFamily="2" charset="0"/>
              <a:cs typeface="+mn-cs"/>
            </a:endParaRPr>
          </a:p>
        </p:txBody>
      </p:sp>
      <p:sp>
        <p:nvSpPr>
          <p:cNvPr id="4" name="Text Placeholder 3">
            <a:extLst>
              <a:ext uri="{FF2B5EF4-FFF2-40B4-BE49-F238E27FC236}">
                <a16:creationId xmlns:a16="http://schemas.microsoft.com/office/drawing/2014/main" id="{804FABF2-BFBF-3295-22DB-AD158BFF06A4}"/>
              </a:ext>
            </a:extLst>
          </p:cNvPr>
          <p:cNvSpPr txBox="1">
            <a:spLocks/>
          </p:cNvSpPr>
          <p:nvPr/>
        </p:nvSpPr>
        <p:spPr>
          <a:xfrm>
            <a:off x="358295" y="4576707"/>
            <a:ext cx="8177899" cy="1065007"/>
          </a:xfrm>
          <a:prstGeom prst="rect">
            <a:avLst/>
          </a:prstGeom>
        </p:spPr>
        <p:txBody>
          <a:bodyPr/>
          <a:lst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300"/>
              </a:spcBef>
              <a:spcAft>
                <a:spcPts val="450"/>
              </a:spcAft>
              <a:buClrTx/>
              <a:buSzTx/>
              <a:buFont typeface="Arial" panose="020B0604020202020204" pitchFamily="34" charset="0"/>
              <a:buNone/>
              <a:tabLst/>
              <a:defRPr/>
            </a:pPr>
            <a:endParaRPr kumimoji="0" lang="en-US" sz="75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endParaRPr>
          </a:p>
        </p:txBody>
      </p:sp>
      <p:sp>
        <p:nvSpPr>
          <p:cNvPr id="5" name="Title Placeholder 4">
            <a:extLst>
              <a:ext uri="{FF2B5EF4-FFF2-40B4-BE49-F238E27FC236}">
                <a16:creationId xmlns:a16="http://schemas.microsoft.com/office/drawing/2014/main" id="{95B59985-71BB-39B0-A25D-A79F4455D554}"/>
              </a:ext>
            </a:extLst>
          </p:cNvPr>
          <p:cNvSpPr>
            <a:spLocks noGrp="1"/>
          </p:cNvSpPr>
          <p:nvPr>
            <p:ph type="title"/>
          </p:nvPr>
        </p:nvSpPr>
        <p:spPr>
          <a:xfrm>
            <a:off x="261938" y="2744391"/>
            <a:ext cx="7886700" cy="994172"/>
          </a:xfrm>
          <a:prstGeom prst="rect">
            <a:avLst/>
          </a:prstGeom>
        </p:spPr>
        <p:txBody>
          <a:bodyPr vert="horz" lIns="68580" tIns="34290" rIns="68580" bIns="34290" rtlCol="0" anchor="ctr">
            <a:normAutofit/>
          </a:bodyPr>
          <a:lstStyle/>
          <a:p>
            <a:r>
              <a:rPr lang="ar-EG"/>
              <a:t>مفاوضات المنحة الدراسية</a:t>
            </a:r>
          </a:p>
        </p:txBody>
      </p:sp>
      <p:sp>
        <p:nvSpPr>
          <p:cNvPr id="7" name="Text Placeholder 3">
            <a:extLst>
              <a:ext uri="{FF2B5EF4-FFF2-40B4-BE49-F238E27FC236}">
                <a16:creationId xmlns:a16="http://schemas.microsoft.com/office/drawing/2014/main" id="{A8F4ADC1-E06A-AFED-D132-7A0D134CB25A}"/>
              </a:ext>
            </a:extLst>
          </p:cNvPr>
          <p:cNvSpPr txBox="1">
            <a:spLocks/>
          </p:cNvSpPr>
          <p:nvPr/>
        </p:nvSpPr>
        <p:spPr>
          <a:xfrm>
            <a:off x="261938" y="4576706"/>
            <a:ext cx="8177899" cy="1516590"/>
          </a:xfrm>
          <a:prstGeom prst="rect">
            <a:avLst/>
          </a:prstGeom>
        </p:spPr>
        <p:txBody>
          <a:bodyPr/>
          <a:lst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r" defTabSz="914400" rtl="1" eaLnBrk="1" fontAlgn="auto" latinLnBrk="0" hangingPunct="1">
              <a:lnSpc>
                <a:spcPct val="100000"/>
              </a:lnSpc>
              <a:spcBef>
                <a:spcPts val="300"/>
              </a:spcBef>
              <a:spcAft>
                <a:spcPts val="450"/>
              </a:spcAft>
              <a:buClrTx/>
              <a:buSzTx/>
              <a:buFont typeface="Arial" panose="020B0604020202020204" pitchFamily="34" charset="0"/>
              <a:buNone/>
              <a:tabLst/>
              <a:defRPr/>
            </a:pPr>
            <a:r>
              <a:rPr kumimoji="0" lang="fr-FR" sz="750" b="0" i="0" u="none" strike="noStrike" cap="none" normalizeH="0" baseline="0" noProof="0" dirty="0">
                <a:ln>
                  <a:noFill/>
                </a:ln>
                <a:solidFill>
                  <a:prstClr val="black"/>
                </a:solidFill>
                <a:uLnTx/>
                <a:uFillTx/>
                <a:latin typeface="Roboto" panose="02000000000000000000" pitchFamily="2" charset="0"/>
                <a:ea typeface="Roboto" panose="02000000000000000000" pitchFamily="2" charset="0"/>
                <a:cs typeface="+mn-cs"/>
              </a:rPr>
              <a:t>11/2024</a:t>
            </a:r>
            <a:r>
              <a:rPr kumimoji="0" lang="ar-EG" sz="750" b="0" i="0" u="none" strike="noStrike" cap="none" normalizeH="0" baseline="0" noProof="0" dirty="0">
                <a:ln>
                  <a:noFill/>
                </a:ln>
                <a:solidFill>
                  <a:prstClr val="black"/>
                </a:solidFill>
                <a:uLnTx/>
                <a:uFillTx/>
                <a:latin typeface="Roboto" panose="02000000000000000000" pitchFamily="2" charset="0"/>
                <a:ea typeface="Roboto" panose="02000000000000000000" pitchFamily="2" charset="0"/>
                <a:cs typeface="+mn-cs"/>
              </a:rPr>
              <a:t>-6916</a:t>
            </a:r>
          </a:p>
          <a:p>
            <a:pPr marL="0" marR="0" lvl="0" indent="0" algn="just" defTabSz="914400" rtl="1" eaLnBrk="1" fontAlgn="auto" latinLnBrk="0" hangingPunct="1">
              <a:lnSpc>
                <a:spcPct val="100000"/>
              </a:lnSpc>
              <a:spcBef>
                <a:spcPts val="300"/>
              </a:spcBef>
              <a:spcAft>
                <a:spcPts val="450"/>
              </a:spcAft>
              <a:buClrTx/>
              <a:buSzTx/>
              <a:buFont typeface="Arial" panose="020B0604020202020204" pitchFamily="34" charset="0"/>
              <a:buNone/>
              <a:tabLst/>
              <a:defRPr/>
            </a:pPr>
            <a:r>
              <a:rPr kumimoji="0" lang="ar-EG" sz="750" b="0" i="0" u="none" strike="noStrike" cap="none" normalizeH="0" baseline="0" noProof="0" dirty="0">
                <a:ln>
                  <a:noFill/>
                </a:ln>
                <a:solidFill>
                  <a:prstClr val="black"/>
                </a:solidFill>
                <a:uLnTx/>
                <a:uFillTx/>
                <a:latin typeface="Roboto" panose="02000000000000000000" pitchFamily="2" charset="0"/>
                <a:ea typeface="Roboto" panose="02000000000000000000" pitchFamily="2" charset="0"/>
                <a:cs typeface="+mn-cs"/>
              </a:rPr>
              <a:t>هذه المجموعة من شرائح العرض من إعداد </a:t>
            </a:r>
            <a:r>
              <a:rPr lang="ar-EG" sz="750" dirty="0" err="1">
                <a:solidFill>
                  <a:prstClr val="black"/>
                </a:solidFill>
                <a:latin typeface="Roboto" panose="02000000000000000000" pitchFamily="2" charset="0"/>
                <a:ea typeface="Roboto" panose="02000000000000000000" pitchFamily="2" charset="0"/>
                <a:cs typeface="+mn-cs"/>
              </a:rPr>
              <a:t>بالافي</a:t>
            </a:r>
            <a:r>
              <a:rPr lang="ar-EG" sz="750" dirty="0">
                <a:solidFill>
                  <a:prstClr val="black"/>
                </a:solidFill>
                <a:latin typeface="Roboto" panose="02000000000000000000" pitchFamily="2" charset="0"/>
                <a:ea typeface="Roboto" panose="02000000000000000000" pitchFamily="2" charset="0"/>
                <a:cs typeface="+mn-cs"/>
              </a:rPr>
              <a:t> </a:t>
            </a:r>
            <a:r>
              <a:rPr lang="ar-EG" sz="750" dirty="0" err="1">
                <a:solidFill>
                  <a:prstClr val="black"/>
                </a:solidFill>
                <a:latin typeface="Roboto" panose="02000000000000000000" pitchFamily="2" charset="0"/>
                <a:ea typeface="Roboto" panose="02000000000000000000" pitchFamily="2" charset="0"/>
                <a:cs typeface="+mn-cs"/>
              </a:rPr>
              <a:t>بونفاني</a:t>
            </a:r>
            <a:r>
              <a:rPr lang="ar-EG" sz="750" dirty="0">
                <a:solidFill>
                  <a:prstClr val="black"/>
                </a:solidFill>
                <a:latin typeface="Roboto" panose="02000000000000000000" pitchFamily="2" charset="0"/>
                <a:ea typeface="Roboto" panose="02000000000000000000" pitchFamily="2" charset="0"/>
                <a:cs typeface="+mn-cs"/>
              </a:rPr>
              <a:t>، ونيكول </a:t>
            </a:r>
            <a:r>
              <a:rPr lang="ar-EG" sz="750" dirty="0" err="1">
                <a:solidFill>
                  <a:prstClr val="black"/>
                </a:solidFill>
                <a:latin typeface="Roboto" panose="02000000000000000000" pitchFamily="2" charset="0"/>
                <a:ea typeface="Roboto" panose="02000000000000000000" pitchFamily="2" charset="0"/>
                <a:cs typeface="+mn-cs"/>
              </a:rPr>
              <a:t>أدارمي</a:t>
            </a:r>
            <a:r>
              <a:rPr lang="ar-EG" sz="750" dirty="0">
                <a:solidFill>
                  <a:prstClr val="black"/>
                </a:solidFill>
                <a:latin typeface="Roboto" panose="02000000000000000000" pitchFamily="2" charset="0"/>
                <a:ea typeface="Roboto" panose="02000000000000000000" pitchFamily="2" charset="0"/>
                <a:cs typeface="+mn-cs"/>
              </a:rPr>
              <a:t>، وعدنان </a:t>
            </a:r>
            <a:r>
              <a:rPr lang="ar-EG" sz="750" dirty="0" err="1">
                <a:solidFill>
                  <a:prstClr val="black"/>
                </a:solidFill>
                <a:latin typeface="Roboto" panose="02000000000000000000" pitchFamily="2" charset="0"/>
                <a:ea typeface="Roboto" panose="02000000000000000000" pitchFamily="2" charset="0"/>
                <a:cs typeface="+mn-cs"/>
              </a:rPr>
              <a:t>بينيتو</a:t>
            </a:r>
            <a:r>
              <a:rPr lang="ar-EG" sz="750" dirty="0">
                <a:solidFill>
                  <a:prstClr val="black"/>
                </a:solidFill>
                <a:latin typeface="Roboto" panose="02000000000000000000" pitchFamily="2" charset="0"/>
                <a:ea typeface="Roboto" panose="02000000000000000000" pitchFamily="2" charset="0"/>
                <a:cs typeface="+mn-cs"/>
              </a:rPr>
              <a:t>، ومارك </a:t>
            </a:r>
            <a:r>
              <a:rPr lang="ar-EG" sz="750" dirty="0" err="1">
                <a:solidFill>
                  <a:prstClr val="black"/>
                </a:solidFill>
                <a:latin typeface="Roboto" panose="02000000000000000000" pitchFamily="2" charset="0"/>
                <a:ea typeface="Roboto" panose="02000000000000000000" pitchFamily="2" charset="0"/>
                <a:cs typeface="+mn-cs"/>
              </a:rPr>
              <a:t>هوشار</a:t>
            </a:r>
            <a:r>
              <a:rPr lang="ar-EG" sz="750" dirty="0">
                <a:solidFill>
                  <a:prstClr val="black"/>
                </a:solidFill>
                <a:latin typeface="Roboto" panose="02000000000000000000" pitchFamily="2" charset="0"/>
                <a:ea typeface="Roboto" panose="02000000000000000000" pitchFamily="2" charset="0"/>
                <a:cs typeface="+mn-cs"/>
              </a:rPr>
              <a:t>، وجاكوب كابلان، وهوارد </a:t>
            </a:r>
            <a:r>
              <a:rPr lang="ar-EG" sz="750" dirty="0" err="1">
                <a:solidFill>
                  <a:prstClr val="black"/>
                </a:solidFill>
                <a:latin typeface="Roboto" panose="02000000000000000000" pitchFamily="2" charset="0"/>
                <a:ea typeface="Roboto" panose="02000000000000000000" pitchFamily="2" charset="0"/>
                <a:cs typeface="+mn-cs"/>
              </a:rPr>
              <a:t>تشانج</a:t>
            </a:r>
            <a:r>
              <a:rPr lang="ar-EG" sz="750" dirty="0">
                <a:solidFill>
                  <a:prstClr val="black"/>
                </a:solidFill>
                <a:latin typeface="Roboto" panose="02000000000000000000" pitchFamily="2" charset="0"/>
                <a:ea typeface="Roboto" panose="02000000000000000000" pitchFamily="2" charset="0"/>
                <a:cs typeface="+mn-cs"/>
              </a:rPr>
              <a:t>، خريجي ماجستير إدارة الأعمال في </a:t>
            </a:r>
            <a:r>
              <a:rPr lang="en-US" sz="750" dirty="0">
                <a:solidFill>
                  <a:prstClr val="black"/>
                </a:solidFill>
                <a:latin typeface="Roboto" panose="02000000000000000000" pitchFamily="2" charset="0"/>
                <a:ea typeface="Roboto" panose="02000000000000000000" pitchFamily="2" charset="0"/>
                <a:cs typeface="+mn-cs"/>
              </a:rPr>
              <a:t>INSEAD</a:t>
            </a:r>
            <a:r>
              <a:rPr lang="ar-EG" sz="750" dirty="0">
                <a:solidFill>
                  <a:prstClr val="black"/>
                </a:solidFill>
                <a:latin typeface="Roboto" panose="02000000000000000000" pitchFamily="2" charset="0"/>
                <a:ea typeface="Roboto" panose="02000000000000000000" pitchFamily="2" charset="0"/>
                <a:cs typeface="+mn-cs"/>
              </a:rPr>
              <a:t>، تحت إشراف مارتن </a:t>
            </a:r>
            <a:r>
              <a:rPr lang="ar-EG" sz="750" dirty="0" err="1">
                <a:solidFill>
                  <a:prstClr val="black"/>
                </a:solidFill>
                <a:latin typeface="Roboto" panose="02000000000000000000" pitchFamily="2" charset="0"/>
                <a:ea typeface="Roboto" panose="02000000000000000000" pitchFamily="2" charset="0"/>
                <a:cs typeface="+mn-cs"/>
              </a:rPr>
              <a:t>شوينسبيرج</a:t>
            </a:r>
            <a:r>
              <a:rPr lang="ar-EG" sz="750" dirty="0">
                <a:solidFill>
                  <a:prstClr val="black"/>
                </a:solidFill>
                <a:latin typeface="Roboto" panose="02000000000000000000" pitchFamily="2" charset="0"/>
                <a:ea typeface="Roboto" panose="02000000000000000000" pitchFamily="2" charset="0"/>
                <a:cs typeface="+mn-cs"/>
              </a:rPr>
              <a:t>، أستاذ مشارك في السلوك التنظيمي في </a:t>
            </a:r>
            <a:r>
              <a:rPr lang="en-US" sz="750" dirty="0">
                <a:solidFill>
                  <a:prstClr val="black"/>
                </a:solidFill>
                <a:latin typeface="Roboto" panose="02000000000000000000" pitchFamily="2" charset="0"/>
                <a:ea typeface="Roboto" panose="02000000000000000000" pitchFamily="2" charset="0"/>
                <a:cs typeface="+mn-cs"/>
              </a:rPr>
              <a:t>ESMT</a:t>
            </a:r>
            <a:r>
              <a:rPr lang="ar-EG" sz="750" dirty="0">
                <a:solidFill>
                  <a:prstClr val="black"/>
                </a:solidFill>
                <a:latin typeface="Roboto" panose="02000000000000000000" pitchFamily="2" charset="0"/>
                <a:ea typeface="Roboto" panose="02000000000000000000" pitchFamily="2" charset="0"/>
                <a:cs typeface="+mn-cs"/>
              </a:rPr>
              <a:t> برلين، </a:t>
            </a:r>
            <a:r>
              <a:rPr lang="ar-EG" sz="750" dirty="0" err="1">
                <a:solidFill>
                  <a:prstClr val="black"/>
                </a:solidFill>
                <a:latin typeface="Roboto" panose="02000000000000000000" pitchFamily="2" charset="0"/>
                <a:ea typeface="Roboto" panose="02000000000000000000" pitchFamily="2" charset="0"/>
                <a:cs typeface="+mn-cs"/>
              </a:rPr>
              <a:t>وهوراسيو</a:t>
            </a:r>
            <a:r>
              <a:rPr lang="ar-EG" sz="750" dirty="0">
                <a:solidFill>
                  <a:prstClr val="black"/>
                </a:solidFill>
                <a:latin typeface="Roboto" panose="02000000000000000000" pitchFamily="2" charset="0"/>
                <a:ea typeface="Roboto" panose="02000000000000000000" pitchFamily="2" charset="0"/>
                <a:cs typeface="+mn-cs"/>
              </a:rPr>
              <a:t> فالكاو، أستاذ ممارسة إدارة علوم القرارات في </a:t>
            </a:r>
            <a:r>
              <a:rPr lang="en-US" sz="750" dirty="0">
                <a:solidFill>
                  <a:prstClr val="black"/>
                </a:solidFill>
                <a:latin typeface="Roboto" panose="02000000000000000000" pitchFamily="2" charset="0"/>
                <a:ea typeface="Roboto" panose="02000000000000000000" pitchFamily="2" charset="0"/>
                <a:cs typeface="+mn-cs"/>
              </a:rPr>
              <a:t>INSEAD</a:t>
            </a:r>
            <a:r>
              <a:rPr lang="ar-EG" sz="750" dirty="0">
                <a:solidFill>
                  <a:prstClr val="black"/>
                </a:solidFill>
                <a:latin typeface="Roboto" panose="02000000000000000000" pitchFamily="2" charset="0"/>
                <a:ea typeface="Roboto" panose="02000000000000000000" pitchFamily="2" charset="0"/>
                <a:cs typeface="+mn-cs"/>
              </a:rPr>
              <a:t>، وإريك </a:t>
            </a:r>
            <a:r>
              <a:rPr lang="ar-EG" sz="750" dirty="0" err="1">
                <a:solidFill>
                  <a:prstClr val="black"/>
                </a:solidFill>
                <a:latin typeface="Roboto" panose="02000000000000000000" pitchFamily="2" charset="0"/>
                <a:ea typeface="Roboto" panose="02000000000000000000" pitchFamily="2" charset="0"/>
                <a:cs typeface="+mn-cs"/>
              </a:rPr>
              <a:t>أولمان</a:t>
            </a:r>
            <a:r>
              <a:rPr lang="ar-EG" sz="750" dirty="0">
                <a:solidFill>
                  <a:prstClr val="black"/>
                </a:solidFill>
                <a:latin typeface="Roboto" panose="02000000000000000000" pitchFamily="2" charset="0"/>
                <a:ea typeface="Roboto" panose="02000000000000000000" pitchFamily="2" charset="0"/>
                <a:cs typeface="+mn-cs"/>
              </a:rPr>
              <a:t>، أستاذ السلوك التنظيمي في </a:t>
            </a:r>
            <a:r>
              <a:rPr lang="en-US" sz="750" dirty="0">
                <a:solidFill>
                  <a:prstClr val="black"/>
                </a:solidFill>
                <a:latin typeface="Roboto" panose="02000000000000000000" pitchFamily="2" charset="0"/>
                <a:ea typeface="Roboto" panose="02000000000000000000" pitchFamily="2" charset="0"/>
                <a:cs typeface="+mn-cs"/>
              </a:rPr>
              <a:t>INSEAD</a:t>
            </a:r>
            <a:r>
              <a:rPr kumimoji="0" lang="ar-EG" sz="750" b="0" i="0" u="none" strike="noStrike" cap="none" normalizeH="0" baseline="0" noProof="0" dirty="0">
                <a:ln>
                  <a:noFill/>
                </a:ln>
                <a:solidFill>
                  <a:prstClr val="black"/>
                </a:solidFill>
                <a:uLnTx/>
                <a:uFillTx/>
                <a:latin typeface="Roboto" panose="02000000000000000000" pitchFamily="2" charset="0"/>
                <a:ea typeface="Roboto" panose="02000000000000000000" pitchFamily="2" charset="0"/>
                <a:cs typeface="+mn-cs"/>
              </a:rPr>
              <a:t>، كمادة إضافية لمسرحية تقمص الأدوار </a:t>
            </a:r>
            <a:r>
              <a:rPr kumimoji="0" lang="ar-EG" sz="750" b="0" i="1" u="none" strike="noStrike" cap="none" normalizeH="0" baseline="0" noProof="0" dirty="0">
                <a:ln>
                  <a:noFill/>
                </a:ln>
                <a:solidFill>
                  <a:prstClr val="black"/>
                </a:solidFill>
                <a:uLnTx/>
                <a:uFillTx/>
                <a:latin typeface="Roboto" panose="02000000000000000000" pitchFamily="2" charset="0"/>
                <a:ea typeface="Roboto" panose="02000000000000000000" pitchFamily="2" charset="0"/>
                <a:cs typeface="+mn-cs"/>
              </a:rPr>
              <a:t>"</a:t>
            </a:r>
            <a:r>
              <a:rPr kumimoji="0" lang="en-US" sz="750" b="0" i="0" u="none" strike="noStrike" cap="none" normalizeH="0" baseline="0" noProof="0" dirty="0">
                <a:ln>
                  <a:noFill/>
                </a:ln>
                <a:solidFill>
                  <a:prstClr val="black"/>
                </a:solidFill>
                <a:uLnTx/>
                <a:uFillTx/>
                <a:latin typeface="Roboto" panose="02000000000000000000" pitchFamily="2" charset="0"/>
                <a:ea typeface="Roboto" panose="02000000000000000000" pitchFamily="2" charset="0"/>
                <a:cs typeface="+mn-cs"/>
              </a:rPr>
              <a:t> </a:t>
            </a:r>
            <a:r>
              <a:rPr lang="ar-EG" sz="750" i="1" dirty="0">
                <a:solidFill>
                  <a:prstClr val="black"/>
                </a:solidFill>
                <a:latin typeface="Roboto" panose="02000000000000000000" pitchFamily="2" charset="0"/>
                <a:ea typeface="Roboto" panose="02000000000000000000" pitchFamily="2" charset="0"/>
                <a:cs typeface="+mn-cs"/>
              </a:rPr>
              <a:t>التفاوض على المنحة الدراسية</a:t>
            </a:r>
            <a:r>
              <a:rPr kumimoji="0" lang="ar-EG" sz="750" b="0" i="0" u="none" strike="noStrike" cap="none" normalizeH="0" baseline="0" noProof="0" dirty="0">
                <a:ln>
                  <a:noFill/>
                </a:ln>
                <a:solidFill>
                  <a:prstClr val="black"/>
                </a:solidFill>
                <a:uLnTx/>
                <a:uFillTx/>
                <a:latin typeface="Roboto" panose="02000000000000000000" pitchFamily="2" charset="0"/>
                <a:ea typeface="Roboto" panose="02000000000000000000" pitchFamily="2" charset="0"/>
                <a:cs typeface="+mn-cs"/>
              </a:rPr>
              <a:t>".</a:t>
            </a:r>
          </a:p>
          <a:p>
            <a:pPr marL="0" marR="0" lvl="0" indent="0" algn="just" defTabSz="914400" rtl="1" eaLnBrk="1" fontAlgn="auto" latinLnBrk="0" hangingPunct="1">
              <a:lnSpc>
                <a:spcPct val="100000"/>
              </a:lnSpc>
              <a:spcBef>
                <a:spcPts val="300"/>
              </a:spcBef>
              <a:spcAft>
                <a:spcPts val="450"/>
              </a:spcAft>
              <a:buClrTx/>
              <a:buSzTx/>
              <a:buFont typeface="Arial" panose="020B0604020202020204" pitchFamily="34" charset="0"/>
              <a:buNone/>
              <a:tabLst/>
              <a:defRPr/>
            </a:pPr>
            <a:r>
              <a:rPr kumimoji="0" lang="ar-EG" sz="750" b="0" i="0" u="none" strike="noStrike" cap="none" normalizeH="0" baseline="0" noProof="0" dirty="0">
                <a:ln>
                  <a:noFill/>
                </a:ln>
                <a:solidFill>
                  <a:prstClr val="black"/>
                </a:solidFill>
                <a:uLnTx/>
                <a:uFillTx/>
                <a:latin typeface="Roboto" panose="02000000000000000000" pitchFamily="2" charset="0"/>
                <a:ea typeface="Roboto" panose="02000000000000000000" pitchFamily="2" charset="0"/>
                <a:cs typeface="+mn-cs"/>
              </a:rPr>
              <a:t>للوصول إلى المواد التعليمية الخاصة بكلية </a:t>
            </a:r>
            <a:r>
              <a:rPr kumimoji="0" lang="en-US" sz="750" b="0" i="0" u="none" strike="noStrike" cap="none" normalizeH="0" baseline="0" noProof="0" dirty="0">
                <a:ln>
                  <a:noFill/>
                </a:ln>
                <a:solidFill>
                  <a:prstClr val="black"/>
                </a:solidFill>
                <a:uLnTx/>
                <a:uFillTx/>
                <a:latin typeface="Roboto" panose="02000000000000000000" pitchFamily="2" charset="0"/>
                <a:ea typeface="Roboto" panose="02000000000000000000" pitchFamily="2" charset="0"/>
                <a:cs typeface="+mn-cs"/>
              </a:rPr>
              <a:t>INSEAD</a:t>
            </a:r>
            <a:r>
              <a:rPr kumimoji="0" lang="ar-EG" sz="750" b="0" i="0" u="none" strike="noStrike" cap="none" normalizeH="0" baseline="0" noProof="0" dirty="0">
                <a:ln>
                  <a:noFill/>
                </a:ln>
                <a:solidFill>
                  <a:prstClr val="black"/>
                </a:solidFill>
                <a:uLnTx/>
                <a:uFillTx/>
                <a:latin typeface="Roboto" panose="02000000000000000000" pitchFamily="2" charset="0"/>
                <a:ea typeface="Roboto" panose="02000000000000000000" pitchFamily="2" charset="0"/>
                <a:cs typeface="+mn-cs"/>
              </a:rPr>
              <a:t>، انتقِل إلى </a:t>
            </a:r>
            <a:r>
              <a:rPr kumimoji="0" lang="en-US" sz="750" b="0" i="0" u="none" strike="noStrike" cap="none" normalizeH="0" baseline="0" noProof="0" dirty="0">
                <a:ln>
                  <a:noFill/>
                </a:ln>
                <a:solidFill>
                  <a:prstClr val="black"/>
                </a:solidFill>
                <a:uLnTx/>
                <a:uFillTx/>
                <a:latin typeface="Roboto" panose="02000000000000000000" pitchFamily="2" charset="0"/>
                <a:ea typeface="Roboto" panose="02000000000000000000" pitchFamily="2" charset="0"/>
                <a:cs typeface="+mn-cs"/>
                <a:hlinkClick r:id="rId3"/>
              </a:rPr>
              <a:t>https://publishing.insead.edu/</a:t>
            </a:r>
            <a:r>
              <a:rPr kumimoji="0" lang="en-US" sz="750" b="0" i="0" u="none" strike="noStrike" cap="none" normalizeH="0" baseline="0" noProof="0" dirty="0">
                <a:ln>
                  <a:noFill/>
                </a:ln>
                <a:solidFill>
                  <a:prstClr val="black"/>
                </a:solidFill>
                <a:uLnTx/>
                <a:uFillTx/>
                <a:latin typeface="Roboto" panose="02000000000000000000" pitchFamily="2" charset="0"/>
                <a:ea typeface="Roboto" panose="02000000000000000000" pitchFamily="2" charset="0"/>
                <a:cs typeface="+mn-cs"/>
              </a:rPr>
              <a:t>. </a:t>
            </a:r>
          </a:p>
          <a:p>
            <a:pPr marL="0" indent="0" algn="just">
              <a:lnSpc>
                <a:spcPct val="100000"/>
              </a:lnSpc>
              <a:spcBef>
                <a:spcPts val="300"/>
              </a:spcBef>
              <a:spcAft>
                <a:spcPts val="450"/>
              </a:spcAft>
              <a:buNone/>
              <a:defRPr/>
            </a:pPr>
            <a:r>
              <a:rPr lang="en-US" sz="800" b="0" i="0" u="none" strike="noStrike" baseline="0" dirty="0">
                <a:latin typeface="Roboto" panose="02000000000000000000" pitchFamily="2" charset="0"/>
              </a:rPr>
              <a:t>Translated using an LLM (Large Language Model) and edited by Tilti Multilingual SIA, with the permission of INSEAD.</a:t>
            </a:r>
          </a:p>
          <a:p>
            <a:pPr marL="0" indent="0" algn="just">
              <a:lnSpc>
                <a:spcPct val="100000"/>
              </a:lnSpc>
              <a:spcBef>
                <a:spcPts val="300"/>
              </a:spcBef>
              <a:spcAft>
                <a:spcPts val="450"/>
              </a:spcAft>
              <a:buNone/>
              <a:defRPr/>
            </a:pPr>
            <a:r>
              <a:rPr lang="en-US" sz="800" dirty="0">
                <a:latin typeface="Roboto" panose="02000000000000000000" pitchFamily="2" charset="0"/>
                <a:ea typeface="Roboto" panose="02000000000000000000" pitchFamily="2" charset="0"/>
              </a:rPr>
              <a:t>This translation, Copyright © 2024 Martin Schweinsberg, Horacio </a:t>
            </a:r>
            <a:r>
              <a:rPr lang="en-US" sz="800" dirty="0" err="1">
                <a:latin typeface="Roboto" panose="02000000000000000000" pitchFamily="2" charset="0"/>
                <a:ea typeface="Roboto" panose="02000000000000000000" pitchFamily="2" charset="0"/>
              </a:rPr>
              <a:t>Falcão</a:t>
            </a:r>
            <a:r>
              <a:rPr lang="en-US" sz="800" dirty="0">
                <a:latin typeface="Roboto" panose="02000000000000000000" pitchFamily="2" charset="0"/>
                <a:ea typeface="Roboto" panose="02000000000000000000" pitchFamily="2" charset="0"/>
              </a:rPr>
              <a:t>, Eric Uhlmann. The original slides are entitled “</a:t>
            </a:r>
            <a:r>
              <a:rPr lang="en-US" sz="800" i="1" dirty="0">
                <a:latin typeface="Roboto" panose="02000000000000000000" pitchFamily="2" charset="0"/>
                <a:ea typeface="Roboto" panose="02000000000000000000" pitchFamily="2" charset="0"/>
              </a:rPr>
              <a:t>The Scholarship Negotiation</a:t>
            </a:r>
            <a:r>
              <a:rPr lang="en-US" sz="800" dirty="0">
                <a:latin typeface="Roboto" panose="02000000000000000000" pitchFamily="2" charset="0"/>
                <a:ea typeface="Roboto" panose="02000000000000000000" pitchFamily="2" charset="0"/>
              </a:rPr>
              <a:t>” (06/2024-6916), </a:t>
            </a:r>
            <a:r>
              <a:rPr lang="en-US" sz="800" dirty="0">
                <a:latin typeface="Roboto" panose="02000000000000000000" pitchFamily="2" charset="0"/>
              </a:rPr>
              <a:t>Copyright © 2024 Martin Schweinsberg, Horacio </a:t>
            </a:r>
            <a:r>
              <a:rPr lang="en-US" sz="800" dirty="0" err="1">
                <a:latin typeface="Roboto" panose="02000000000000000000" pitchFamily="2" charset="0"/>
              </a:rPr>
              <a:t>Falcão</a:t>
            </a:r>
            <a:r>
              <a:rPr lang="en-US" sz="800">
                <a:latin typeface="Roboto" panose="02000000000000000000" pitchFamily="2" charset="0"/>
              </a:rPr>
              <a:t>, Eric Uhlmann</a:t>
            </a:r>
            <a:endParaRPr lang="en-US" sz="800" dirty="0">
              <a:latin typeface="Roboto" panose="02000000000000000000" pitchFamily="2" charset="0"/>
              <a:ea typeface="Roboto" panose="02000000000000000000" pitchFamily="2" charset="0"/>
            </a:endParaRPr>
          </a:p>
          <a:p>
            <a:pPr marL="0" indent="0" algn="just">
              <a:lnSpc>
                <a:spcPct val="100000"/>
              </a:lnSpc>
              <a:spcBef>
                <a:spcPts val="300"/>
              </a:spcBef>
              <a:spcAft>
                <a:spcPts val="450"/>
              </a:spcAft>
              <a:buNone/>
              <a:defRPr/>
            </a:pPr>
            <a:endParaRPr lang="en-US" sz="800" b="0" i="0" u="none" strike="noStrike" baseline="0" dirty="0">
              <a:latin typeface="Roboto" panose="02000000000000000000" pitchFamily="2" charset="0"/>
            </a:endParaRPr>
          </a:p>
          <a:p>
            <a:pPr marL="0" marR="0" lvl="0" indent="0" algn="just" defTabSz="914400" rtl="1" eaLnBrk="1" fontAlgn="auto" latinLnBrk="0" hangingPunct="1">
              <a:lnSpc>
                <a:spcPct val="100000"/>
              </a:lnSpc>
              <a:spcBef>
                <a:spcPts val="300"/>
              </a:spcBef>
              <a:spcAft>
                <a:spcPts val="450"/>
              </a:spcAft>
              <a:buClrTx/>
              <a:buSzTx/>
              <a:buFont typeface="Arial" panose="020B0604020202020204" pitchFamily="34" charset="0"/>
              <a:buNone/>
              <a:tabLst/>
              <a:defRPr/>
            </a:pPr>
            <a:endParaRPr kumimoji="0" lang="en-US" sz="750" b="0" i="0" u="none" strike="noStrike" cap="none" normalizeH="0" baseline="0" noProof="0" dirty="0">
              <a:ln>
                <a:noFill/>
              </a:ln>
              <a:solidFill>
                <a:prstClr val="black"/>
              </a:solidFill>
              <a:uLnTx/>
              <a:uFillTx/>
              <a:latin typeface="Roboto" panose="02000000000000000000" pitchFamily="2" charset="0"/>
              <a:ea typeface="Roboto" panose="02000000000000000000" pitchFamily="2" charset="0"/>
              <a:cs typeface="+mn-cs"/>
            </a:endParaRPr>
          </a:p>
        </p:txBody>
      </p:sp>
    </p:spTree>
    <p:extLst>
      <p:ext uri="{BB962C8B-B14F-4D97-AF65-F5344CB8AC3E}">
        <p14:creationId xmlns:p14="http://schemas.microsoft.com/office/powerpoint/2010/main" val="14098093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Content Placeholder 2"/>
          <p:cNvSpPr>
            <a:spLocks noGrp="1"/>
          </p:cNvSpPr>
          <p:nvPr>
            <p:ph idx="1"/>
          </p:nvPr>
        </p:nvSpPr>
        <p:spPr>
          <a:xfrm>
            <a:off x="457200" y="2060848"/>
            <a:ext cx="8435280" cy="4752528"/>
          </a:xfrm>
        </p:spPr>
        <p:txBody>
          <a:bodyPr>
            <a:normAutofit/>
          </a:bodyPr>
          <a:lstStyle/>
          <a:p>
            <a:pPr eaLnBrk="1" hangingPunct="1"/>
            <a:r>
              <a:rPr lang="ar-EG" sz="2400"/>
              <a:t>تفاوض مع الطرف الآخر </a:t>
            </a:r>
            <a:r>
              <a:rPr lang="ar-EG" sz="2400" b="1" u="sng"/>
              <a:t>عبر البريد الإلكتروني</a:t>
            </a:r>
            <a:r>
              <a:rPr lang="ar-EG" sz="2400"/>
              <a:t> قبل المحاضرة الثالثة</a:t>
            </a:r>
          </a:p>
          <a:p>
            <a:pPr eaLnBrk="1" hangingPunct="1"/>
            <a:endParaRPr lang="en-US" altLang="en-US" sz="2400" dirty="0"/>
          </a:p>
          <a:p>
            <a:pPr eaLnBrk="1" hangingPunct="1"/>
            <a:r>
              <a:rPr lang="ar-EG" sz="2400"/>
              <a:t>أعطني نموذج النتيجة الخاص بك في بداية المحاضرة الثالثة</a:t>
            </a:r>
          </a:p>
          <a:p>
            <a:pPr eaLnBrk="1" hangingPunct="1"/>
            <a:endParaRPr lang="en-US" altLang="en-US" dirty="0"/>
          </a:p>
          <a:p>
            <a:pPr lvl="1" eaLnBrk="1" hangingPunct="1"/>
            <a:endParaRPr lang="en-US" altLang="en-US" sz="2000" dirty="0">
              <a:solidFill>
                <a:srgbClr val="003399"/>
              </a:solidFill>
            </a:endParaRPr>
          </a:p>
          <a:p>
            <a:pPr lvl="1" eaLnBrk="1" hangingPunct="1"/>
            <a:endParaRPr lang="en-US" altLang="en-US" sz="2000" dirty="0">
              <a:solidFill>
                <a:srgbClr val="003399"/>
              </a:solidFill>
            </a:endParaRPr>
          </a:p>
          <a:p>
            <a:pPr lvl="1" eaLnBrk="1" hangingPunct="1"/>
            <a:endParaRPr lang="en-US" altLang="en-US" sz="2000" dirty="0">
              <a:solidFill>
                <a:srgbClr val="003399"/>
              </a:solidFill>
            </a:endParaRPr>
          </a:p>
          <a:p>
            <a:pPr lvl="1" eaLnBrk="1" hangingPunct="1"/>
            <a:endParaRPr lang="en-US" altLang="en-US" sz="2000" dirty="0">
              <a:solidFill>
                <a:srgbClr val="003399"/>
              </a:solidFill>
            </a:endParaRPr>
          </a:p>
          <a:p>
            <a:pPr eaLnBrk="1" hangingPunct="1"/>
            <a:endParaRPr lang="en-US" altLang="en-US" sz="2000" dirty="0">
              <a:solidFill>
                <a:srgbClr val="003399"/>
              </a:solidFill>
            </a:endParaRPr>
          </a:p>
          <a:p>
            <a:pPr eaLnBrk="1" hangingPunct="1"/>
            <a:endParaRPr lang="en-US" altLang="en-US" dirty="0"/>
          </a:p>
        </p:txBody>
      </p:sp>
      <p:sp>
        <p:nvSpPr>
          <p:cNvPr id="4" name="Rectangle 41"/>
          <p:cNvSpPr txBox="1">
            <a:spLocks noChangeArrowheads="1"/>
          </p:cNvSpPr>
          <p:nvPr/>
        </p:nvSpPr>
        <p:spPr>
          <a:xfrm>
            <a:off x="533400" y="404664"/>
            <a:ext cx="8229600" cy="1143000"/>
          </a:xfrm>
          <a:prstGeom prst="rect">
            <a:avLst/>
          </a:prstGeom>
          <a:noFill/>
          <a:ln/>
        </p:spPr>
        <p:txBody>
          <a:bodyPr anchor="ctr"/>
          <a:lstStyle/>
          <a:p>
            <a:pPr algn="ctr" fontAlgn="auto">
              <a:spcBef>
                <a:spcPts val="0"/>
              </a:spcBef>
              <a:spcAft>
                <a:spcPts val="0"/>
              </a:spcAft>
              <a:defRPr/>
            </a:pPr>
            <a:r>
              <a:rPr lang="ar-EG" sz="3600" b="1">
                <a:latin typeface="+mn-lt"/>
                <a:cs typeface="+mn-cs"/>
              </a:rPr>
              <a:t>تمرين منزلي حول التفاوض عبر رسائل البريد الإلكتروني:</a:t>
            </a:r>
            <a:r>
              <a:rPr lang="en-US" sz="3600" b="1">
                <a:latin typeface="+mn-lt"/>
                <a:cs typeface="+mn-cs"/>
              </a:rPr>
              <a:t> </a:t>
            </a:r>
          </a:p>
          <a:p>
            <a:pPr algn="ctr" fontAlgn="auto">
              <a:spcBef>
                <a:spcPts val="0"/>
              </a:spcBef>
              <a:spcAft>
                <a:spcPts val="0"/>
              </a:spcAft>
              <a:defRPr/>
            </a:pPr>
            <a:r>
              <a:rPr lang="ar-EG" sz="3600" b="1">
                <a:latin typeface="+mn-lt"/>
                <a:cs typeface="+mn-cs"/>
              </a:rPr>
              <a:t>مفاوضات </a:t>
            </a:r>
            <a:r>
              <a:rPr lang="ar-EG" sz="3600" b="1"/>
              <a:t>المنحة الدراسية</a:t>
            </a: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83768" y="3645024"/>
            <a:ext cx="4199852" cy="2966146"/>
          </a:xfrm>
          <a:prstGeom prst="rect">
            <a:avLst/>
          </a:prstGeom>
        </p:spPr>
      </p:pic>
    </p:spTree>
    <p:extLst>
      <p:ext uri="{BB962C8B-B14F-4D97-AF65-F5344CB8AC3E}">
        <p14:creationId xmlns:p14="http://schemas.microsoft.com/office/powerpoint/2010/main" val="3740783403"/>
      </p:ext>
    </p:extLst>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228600" y="5239741"/>
            <a:ext cx="8686800" cy="4525963"/>
          </a:xfrm>
          <a:prstGeom prst="rect">
            <a:avLst/>
          </a:prstGeom>
        </p:spPr>
        <p:txBody>
          <a:bodyPr vert="horz" lIns="91440" tIns="45720" rIns="91440" bIns="45720" rtlCol="0">
            <a:normAutofit/>
          </a:bodyPr>
          <a:lstStyle>
            <a:lvl1pPr marL="342900" indent="-342900" algn="r" defTabSz="914400" rtl="1"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ar-EG" sz="2400"/>
              <a:t>خصص 3 دقائق وتشارك مع الطالب الذي بجانبك:</a:t>
            </a:r>
            <a:r>
              <a:rPr lang="en-US" sz="2400"/>
              <a:t> </a:t>
            </a:r>
          </a:p>
          <a:p>
            <a:r>
              <a:rPr lang="ar-EG" sz="2400"/>
              <a:t>أحد الأشياء التي قام بها الطرف الآخر بشكل جيد في مفاوضاتك</a:t>
            </a:r>
          </a:p>
          <a:p>
            <a:r>
              <a:rPr lang="ar-EG" sz="2400"/>
              <a:t>شيء واحد كان من الممكن أن تفعله بطريقة أفضل</a:t>
            </a:r>
          </a:p>
          <a:p>
            <a:endParaRPr lang="en-US" altLang="en-US" sz="2400" dirty="0"/>
          </a:p>
          <a:p>
            <a:pPr lvl="1"/>
            <a:endParaRPr lang="en-US" altLang="en-US" sz="2400" dirty="0">
              <a:solidFill>
                <a:srgbClr val="003399"/>
              </a:solidFill>
            </a:endParaRPr>
          </a:p>
          <a:p>
            <a:pPr lvl="1"/>
            <a:endParaRPr lang="en-US" altLang="en-US" sz="2400" dirty="0">
              <a:solidFill>
                <a:srgbClr val="003399"/>
              </a:solidFill>
            </a:endParaRPr>
          </a:p>
          <a:p>
            <a:pPr lvl="1"/>
            <a:endParaRPr lang="en-US" altLang="en-US" sz="2400" dirty="0">
              <a:solidFill>
                <a:srgbClr val="003399"/>
              </a:solidFill>
            </a:endParaRPr>
          </a:p>
          <a:p>
            <a:pPr lvl="1"/>
            <a:endParaRPr lang="en-US" altLang="en-US" sz="2400" dirty="0">
              <a:solidFill>
                <a:srgbClr val="003399"/>
              </a:solidFill>
            </a:endParaRPr>
          </a:p>
          <a:p>
            <a:endParaRPr lang="en-US" altLang="en-US" sz="2400" dirty="0">
              <a:solidFill>
                <a:srgbClr val="003399"/>
              </a:solidFill>
            </a:endParaRPr>
          </a:p>
          <a:p>
            <a:endParaRPr lang="en-US" altLang="en-US" sz="2400" dirty="0"/>
          </a:p>
        </p:txBody>
      </p:sp>
      <p:sp>
        <p:nvSpPr>
          <p:cNvPr id="8" name="Rectangle 41"/>
          <p:cNvSpPr txBox="1">
            <a:spLocks noChangeArrowheads="1"/>
          </p:cNvSpPr>
          <p:nvPr/>
        </p:nvSpPr>
        <p:spPr>
          <a:xfrm>
            <a:off x="533400" y="476672"/>
            <a:ext cx="8229600" cy="1143000"/>
          </a:xfrm>
          <a:prstGeom prst="rect">
            <a:avLst/>
          </a:prstGeom>
          <a:noFill/>
          <a:ln/>
        </p:spPr>
        <p:txBody>
          <a:bodyPr anchor="ctr"/>
          <a:lstStyle/>
          <a:p>
            <a:pPr algn="ctr">
              <a:defRPr/>
            </a:pPr>
            <a:r>
              <a:rPr lang="ar-EG" sz="3200" b="1"/>
              <a:t>استخلاص المعلومات</a:t>
            </a:r>
            <a:r>
              <a:rPr lang="ar-EG" sz="3200" b="1">
                <a:latin typeface="+mn-lt"/>
                <a:cs typeface="+mn-cs"/>
              </a:rPr>
              <a:t>:</a:t>
            </a:r>
            <a:r>
              <a:rPr lang="en-US" sz="3200" b="1">
                <a:latin typeface="+mn-lt"/>
                <a:cs typeface="+mn-cs"/>
              </a:rPr>
              <a:t> </a:t>
            </a:r>
          </a:p>
          <a:p>
            <a:pPr algn="ctr">
              <a:defRPr/>
            </a:pPr>
            <a:r>
              <a:rPr lang="ar-EG" sz="3200" b="1"/>
              <a:t>مفاوضات المنحة الدراسية</a:t>
            </a:r>
          </a:p>
          <a:p>
            <a:pPr algn="ctr" fontAlgn="auto">
              <a:spcBef>
                <a:spcPts val="0"/>
              </a:spcBef>
              <a:spcAft>
                <a:spcPts val="0"/>
              </a:spcAft>
              <a:defRPr/>
            </a:pPr>
            <a:endParaRPr lang="en-US" sz="3200" dirty="0">
              <a:latin typeface="+mj-lt"/>
              <a:ea typeface="+mj-ea"/>
              <a:cs typeface="+mj-cs"/>
            </a:endParaRPr>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51720" y="1484784"/>
            <a:ext cx="5112568" cy="3610752"/>
          </a:xfrm>
          <a:prstGeom prst="rect">
            <a:avLst/>
          </a:prstGeom>
        </p:spPr>
      </p:pic>
    </p:spTree>
    <p:extLst>
      <p:ext uri="{BB962C8B-B14F-4D97-AF65-F5344CB8AC3E}">
        <p14:creationId xmlns:p14="http://schemas.microsoft.com/office/powerpoint/2010/main" val="10437161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55365"/>
            <a:ext cx="8229600" cy="4525963"/>
          </a:xfrm>
        </p:spPr>
        <p:txBody>
          <a:bodyPr>
            <a:normAutofit/>
          </a:bodyPr>
          <a:lstStyle/>
          <a:p>
            <a:r>
              <a:rPr lang="ar-EG" sz="2400"/>
              <a:t>أسعار التحفظ </a:t>
            </a:r>
            <a:r>
              <a:rPr lang="ar-EG" sz="2400">
                <a:solidFill>
                  <a:schemeClr val="bg1"/>
                </a:solidFill>
              </a:rPr>
              <a:t>(أسوأ الصفقات المقبولة)</a:t>
            </a:r>
          </a:p>
          <a:p>
            <a:pPr lvl="1"/>
            <a:r>
              <a:rPr lang="ar-EG" sz="2400"/>
              <a:t>المرشح:</a:t>
            </a:r>
            <a:r>
              <a:rPr lang="en-US" sz="2400"/>
              <a:t> </a:t>
            </a:r>
            <a:r>
              <a:rPr lang="ar-EG" sz="2400">
                <a:solidFill>
                  <a:schemeClr val="bg1"/>
                </a:solidFill>
              </a:rPr>
              <a:t>منحة دراسية بقيمة 5 آلاف</a:t>
            </a:r>
          </a:p>
          <a:p>
            <a:pPr lvl="1"/>
            <a:r>
              <a:rPr lang="ar-EG" sz="2400"/>
              <a:t>لجنة المنح الدراسية:</a:t>
            </a:r>
            <a:r>
              <a:rPr lang="en-US" sz="2400"/>
              <a:t> </a:t>
            </a:r>
            <a:r>
              <a:rPr lang="ar-EG" sz="2400">
                <a:solidFill>
                  <a:schemeClr val="bg1"/>
                </a:solidFill>
              </a:rPr>
              <a:t>الرسوم الدراسية الكاملة 75 ألفًا</a:t>
            </a:r>
          </a:p>
          <a:p>
            <a:pPr lvl="1"/>
            <a:endParaRPr lang="en-US" sz="2400" dirty="0"/>
          </a:p>
          <a:p>
            <a:r>
              <a:rPr lang="en-US" sz="2400"/>
              <a:t>BATNAs </a:t>
            </a:r>
            <a:r>
              <a:rPr lang="ar-EG" sz="2400">
                <a:solidFill>
                  <a:schemeClr val="bg1"/>
                </a:solidFill>
              </a:rPr>
              <a:t>(أفضل البدائل لاتفاقية تفاوضية)</a:t>
            </a:r>
          </a:p>
          <a:p>
            <a:pPr lvl="1"/>
            <a:r>
              <a:rPr lang="ar-EG" sz="2400"/>
              <a:t>المرشح:</a:t>
            </a:r>
            <a:r>
              <a:rPr lang="en-US" sz="2400"/>
              <a:t> </a:t>
            </a:r>
            <a:r>
              <a:rPr lang="ar-EG" sz="2400">
                <a:solidFill>
                  <a:schemeClr val="bg1"/>
                </a:solidFill>
              </a:rPr>
              <a:t>منحة دراسية بقيمة 20 ألف دولار في كلية ذات تصنيف أقل </a:t>
            </a:r>
          </a:p>
          <a:p>
            <a:pPr lvl="1"/>
            <a:r>
              <a:rPr lang="ar-EG" sz="2400"/>
              <a:t>لجنة المنح الدراسية : </a:t>
            </a:r>
            <a:r>
              <a:rPr lang="ar-EG" sz="2400">
                <a:solidFill>
                  <a:schemeClr val="bg1"/>
                </a:solidFill>
              </a:rPr>
              <a:t>خسارة مرشحة بارزة ووجود مجموعة أقل تنوعًا بين الجنسين</a:t>
            </a:r>
          </a:p>
          <a:p>
            <a:endParaRPr lang="en-US" sz="2400" dirty="0"/>
          </a:p>
          <a:p>
            <a:endParaRPr lang="en-US" sz="2400" dirty="0"/>
          </a:p>
        </p:txBody>
      </p:sp>
      <p:sp>
        <p:nvSpPr>
          <p:cNvPr id="6" name="Rectangle 41"/>
          <p:cNvSpPr txBox="1">
            <a:spLocks noChangeArrowheads="1"/>
          </p:cNvSpPr>
          <p:nvPr/>
        </p:nvSpPr>
        <p:spPr>
          <a:xfrm>
            <a:off x="533400" y="476672"/>
            <a:ext cx="8229600" cy="1143000"/>
          </a:xfrm>
          <a:prstGeom prst="rect">
            <a:avLst/>
          </a:prstGeom>
          <a:noFill/>
          <a:ln/>
        </p:spPr>
        <p:txBody>
          <a:bodyPr anchor="ctr"/>
          <a:lstStyle/>
          <a:p>
            <a:pPr algn="ctr">
              <a:defRPr/>
            </a:pPr>
            <a:r>
              <a:rPr lang="ar-EG" sz="3200" b="1"/>
              <a:t>استخلاص المعلومات</a:t>
            </a:r>
            <a:r>
              <a:rPr lang="ar-EG" sz="3200" b="1">
                <a:latin typeface="+mn-lt"/>
                <a:cs typeface="+mn-cs"/>
              </a:rPr>
              <a:t>:</a:t>
            </a:r>
            <a:r>
              <a:rPr lang="en-US" sz="3200" b="1">
                <a:latin typeface="+mn-lt"/>
                <a:cs typeface="+mn-cs"/>
              </a:rPr>
              <a:t> </a:t>
            </a:r>
          </a:p>
          <a:p>
            <a:pPr algn="ctr">
              <a:defRPr/>
            </a:pPr>
            <a:r>
              <a:rPr lang="ar-EG" sz="3200" b="1"/>
              <a:t>مفاوضات المنحة الدراسية</a:t>
            </a:r>
          </a:p>
          <a:p>
            <a:pPr algn="ctr" fontAlgn="auto">
              <a:spcBef>
                <a:spcPts val="0"/>
              </a:spcBef>
              <a:spcAft>
                <a:spcPts val="0"/>
              </a:spcAft>
              <a:defRPr/>
            </a:pPr>
            <a:endParaRPr lang="en-US" sz="3200" dirty="0">
              <a:latin typeface="+mj-lt"/>
              <a:ea typeface="+mj-ea"/>
              <a:cs typeface="+mj-cs"/>
            </a:endParaRPr>
          </a:p>
        </p:txBody>
      </p:sp>
    </p:spTree>
    <p:extLst>
      <p:ext uri="{BB962C8B-B14F-4D97-AF65-F5344CB8AC3E}">
        <p14:creationId xmlns:p14="http://schemas.microsoft.com/office/powerpoint/2010/main" val="12576118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55365"/>
            <a:ext cx="8229600" cy="4525963"/>
          </a:xfrm>
        </p:spPr>
        <p:txBody>
          <a:bodyPr>
            <a:normAutofit/>
          </a:bodyPr>
          <a:lstStyle/>
          <a:p>
            <a:r>
              <a:rPr lang="ar-EG" sz="2400"/>
              <a:t>أسعار التحفظ (أسوأ الصفقات المقبولة)</a:t>
            </a:r>
          </a:p>
          <a:p>
            <a:pPr lvl="1"/>
            <a:r>
              <a:rPr lang="ar-EG" sz="2400"/>
              <a:t>المرشح:</a:t>
            </a:r>
            <a:r>
              <a:rPr lang="en-US" sz="2400"/>
              <a:t> </a:t>
            </a:r>
            <a:r>
              <a:rPr lang="ar-EG" sz="2400"/>
              <a:t>منحة دراسية بقيمة 5 آلاف</a:t>
            </a:r>
          </a:p>
          <a:p>
            <a:pPr lvl="1"/>
            <a:r>
              <a:rPr lang="ar-EG" sz="2400"/>
              <a:t>لجنة المنح الدراسية:</a:t>
            </a:r>
            <a:r>
              <a:rPr lang="en-US" sz="2400"/>
              <a:t> </a:t>
            </a:r>
            <a:r>
              <a:rPr lang="ar-EG" sz="2400"/>
              <a:t>الرسوم الدراسية الكاملة 75 ألفًا</a:t>
            </a:r>
          </a:p>
          <a:p>
            <a:pPr lvl="1"/>
            <a:endParaRPr lang="en-US" sz="2400" dirty="0"/>
          </a:p>
          <a:p>
            <a:r>
              <a:rPr lang="en-US" sz="2400"/>
              <a:t>BATNAs</a:t>
            </a:r>
            <a:r>
              <a:rPr lang="ar-EG" sz="2400"/>
              <a:t> (أفضل البدائل لاتفاقية تفاوضية)</a:t>
            </a:r>
          </a:p>
          <a:p>
            <a:pPr lvl="1"/>
            <a:r>
              <a:rPr lang="ar-EG" sz="2400"/>
              <a:t>المرشح:</a:t>
            </a:r>
            <a:r>
              <a:rPr lang="en-US" sz="2400"/>
              <a:t> </a:t>
            </a:r>
            <a:r>
              <a:rPr lang="ar-EG" sz="2400"/>
              <a:t>منحة دراسية بقيمة 20 ألف دولار في كلية ذات تصنيف أقل</a:t>
            </a:r>
            <a:r>
              <a:rPr lang="en-US" sz="2400"/>
              <a:t> </a:t>
            </a:r>
          </a:p>
          <a:p>
            <a:pPr lvl="1"/>
            <a:r>
              <a:rPr lang="ar-EG" sz="2400"/>
              <a:t>لجنة المنح الدراسية: خسارة مرشحة بارزة ووجود مجموعة أقل تنوعًا بين الجنسين</a:t>
            </a:r>
          </a:p>
          <a:p>
            <a:endParaRPr lang="en-US" sz="2400" dirty="0"/>
          </a:p>
          <a:p>
            <a:endParaRPr lang="en-US" sz="2400" dirty="0"/>
          </a:p>
        </p:txBody>
      </p:sp>
      <p:sp>
        <p:nvSpPr>
          <p:cNvPr id="7" name="Rectangle 41"/>
          <p:cNvSpPr txBox="1">
            <a:spLocks noChangeArrowheads="1"/>
          </p:cNvSpPr>
          <p:nvPr/>
        </p:nvSpPr>
        <p:spPr>
          <a:xfrm>
            <a:off x="533400" y="476672"/>
            <a:ext cx="8229600" cy="1143000"/>
          </a:xfrm>
          <a:prstGeom prst="rect">
            <a:avLst/>
          </a:prstGeom>
          <a:noFill/>
          <a:ln/>
        </p:spPr>
        <p:txBody>
          <a:bodyPr anchor="ctr"/>
          <a:lstStyle/>
          <a:p>
            <a:pPr algn="ctr">
              <a:defRPr/>
            </a:pPr>
            <a:r>
              <a:rPr lang="ar-EG" sz="3200" b="1"/>
              <a:t>استخلاص المعلومات</a:t>
            </a:r>
            <a:r>
              <a:rPr lang="ar-EG" sz="3200" b="1">
                <a:latin typeface="+mn-lt"/>
                <a:cs typeface="+mn-cs"/>
              </a:rPr>
              <a:t>:</a:t>
            </a:r>
            <a:r>
              <a:rPr lang="en-US" sz="3200" b="1">
                <a:latin typeface="+mn-lt"/>
                <a:cs typeface="+mn-cs"/>
              </a:rPr>
              <a:t> </a:t>
            </a:r>
          </a:p>
          <a:p>
            <a:pPr algn="ctr">
              <a:defRPr/>
            </a:pPr>
            <a:r>
              <a:rPr lang="ar-EG" sz="3200" b="1"/>
              <a:t>مفاوضات المنحة الدراسية</a:t>
            </a:r>
          </a:p>
          <a:p>
            <a:pPr algn="ctr" fontAlgn="auto">
              <a:spcBef>
                <a:spcPts val="0"/>
              </a:spcBef>
              <a:spcAft>
                <a:spcPts val="0"/>
              </a:spcAft>
              <a:defRPr/>
            </a:pPr>
            <a:endParaRPr lang="en-US" sz="3200" dirty="0">
              <a:latin typeface="+mj-lt"/>
              <a:ea typeface="+mj-ea"/>
              <a:cs typeface="+mj-cs"/>
            </a:endParaRPr>
          </a:p>
        </p:txBody>
      </p:sp>
    </p:spTree>
    <p:extLst>
      <p:ext uri="{BB962C8B-B14F-4D97-AF65-F5344CB8AC3E}">
        <p14:creationId xmlns:p14="http://schemas.microsoft.com/office/powerpoint/2010/main" val="19869383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5"/>
          <p:cNvSpPr txBox="1">
            <a:spLocks/>
          </p:cNvSpPr>
          <p:nvPr/>
        </p:nvSpPr>
        <p:spPr>
          <a:xfrm>
            <a:off x="3142337" y="1833746"/>
            <a:ext cx="1687350" cy="338655"/>
          </a:xfrm>
          <a:prstGeom prst="rect">
            <a:avLst/>
          </a:prstGeom>
          <a:solidFill>
            <a:srgbClr val="EEECE1">
              <a:lumMod val="90000"/>
            </a:srgbClr>
          </a:solidFill>
          <a:ln>
            <a:noFill/>
          </a:ln>
        </p:spPr>
        <p:txBody>
          <a:bodyPr vert="horz" lIns="84406" tIns="42203" rIns="84406" bIns="42203" rtlCol="0" anchor="ctr">
            <a:noAutofit/>
          </a:bodyPr>
          <a:lstStyle/>
          <a:p>
            <a:pPr defTabSz="844083">
              <a:defRPr/>
            </a:pPr>
            <a:r>
              <a:rPr lang="ar-EG" sz="2585" b="1">
                <a:solidFill>
                  <a:prstClr val="black"/>
                </a:solidFill>
                <a:latin typeface="Arial"/>
                <a:cs typeface="Arial"/>
              </a:rPr>
              <a:t>الحد الأدنى </a:t>
            </a:r>
            <a:r>
              <a:rPr lang="ar-EG" sz="2585">
                <a:solidFill>
                  <a:prstClr val="black"/>
                </a:solidFill>
                <a:latin typeface="Arial"/>
                <a:cs typeface="Arial"/>
              </a:rPr>
              <a:t>(</a:t>
            </a:r>
            <a:r>
              <a:rPr lang="ar-EG" sz="2585">
                <a:solidFill>
                  <a:srgbClr val="4D4D4D"/>
                </a:solidFill>
                <a:latin typeface="Arial"/>
                <a:cs typeface="Arial"/>
              </a:rPr>
              <a:t>يورو)</a:t>
            </a:r>
          </a:p>
        </p:txBody>
      </p:sp>
      <p:sp>
        <p:nvSpPr>
          <p:cNvPr id="9" name="Text Placeholder 5"/>
          <p:cNvSpPr txBox="1">
            <a:spLocks/>
          </p:cNvSpPr>
          <p:nvPr/>
        </p:nvSpPr>
        <p:spPr>
          <a:xfrm>
            <a:off x="4993358" y="1833746"/>
            <a:ext cx="1741005" cy="338655"/>
          </a:xfrm>
          <a:prstGeom prst="rect">
            <a:avLst/>
          </a:prstGeom>
          <a:solidFill>
            <a:srgbClr val="EEECE1">
              <a:lumMod val="90000"/>
            </a:srgbClr>
          </a:solidFill>
          <a:ln>
            <a:noFill/>
          </a:ln>
        </p:spPr>
        <p:txBody>
          <a:bodyPr vert="horz" lIns="84406" tIns="42203" rIns="84406" bIns="42203" rtlCol="0" anchor="ctr">
            <a:noAutofit/>
          </a:bodyPr>
          <a:lstStyle/>
          <a:p>
            <a:pPr defTabSz="844083">
              <a:defRPr/>
            </a:pPr>
            <a:r>
              <a:rPr lang="ar-EG" sz="2585" b="1">
                <a:solidFill>
                  <a:prstClr val="black"/>
                </a:solidFill>
                <a:latin typeface="Arial"/>
                <a:cs typeface="Arial"/>
              </a:rPr>
              <a:t>الحد الأقصى </a:t>
            </a:r>
            <a:r>
              <a:rPr lang="ar-EG" sz="2585">
                <a:solidFill>
                  <a:prstClr val="black"/>
                </a:solidFill>
                <a:latin typeface="Arial"/>
                <a:cs typeface="Arial"/>
              </a:rPr>
              <a:t>(</a:t>
            </a:r>
            <a:r>
              <a:rPr lang="ar-EG" sz="2585">
                <a:solidFill>
                  <a:srgbClr val="4D4D4D"/>
                </a:solidFill>
                <a:latin typeface="Arial"/>
                <a:cs typeface="Arial"/>
              </a:rPr>
              <a:t>يورو)</a:t>
            </a:r>
          </a:p>
        </p:txBody>
      </p:sp>
      <p:sp>
        <p:nvSpPr>
          <p:cNvPr id="10" name="Text Placeholder 5"/>
          <p:cNvSpPr txBox="1">
            <a:spLocks/>
          </p:cNvSpPr>
          <p:nvPr/>
        </p:nvSpPr>
        <p:spPr>
          <a:xfrm>
            <a:off x="6902697" y="1833746"/>
            <a:ext cx="1634895" cy="338655"/>
          </a:xfrm>
          <a:prstGeom prst="rect">
            <a:avLst/>
          </a:prstGeom>
          <a:solidFill>
            <a:srgbClr val="EEECE1">
              <a:lumMod val="90000"/>
            </a:srgbClr>
          </a:solidFill>
          <a:ln>
            <a:noFill/>
          </a:ln>
        </p:spPr>
        <p:txBody>
          <a:bodyPr vert="horz" lIns="84406" tIns="42203" rIns="84406" bIns="42203" rtlCol="0" anchor="ctr">
            <a:noAutofit/>
          </a:bodyPr>
          <a:lstStyle/>
          <a:p>
            <a:pPr defTabSz="844083">
              <a:defRPr/>
            </a:pPr>
            <a:r>
              <a:rPr lang="ar-EG" sz="2585" b="1">
                <a:solidFill>
                  <a:prstClr val="black"/>
                </a:solidFill>
                <a:latin typeface="Arial"/>
                <a:cs typeface="Arial"/>
              </a:rPr>
              <a:t>المتوسط </a:t>
            </a:r>
            <a:r>
              <a:rPr lang="ar-EG" sz="2585">
                <a:solidFill>
                  <a:prstClr val="black"/>
                </a:solidFill>
                <a:latin typeface="Arial"/>
                <a:cs typeface="Arial"/>
              </a:rPr>
              <a:t>(</a:t>
            </a:r>
            <a:r>
              <a:rPr lang="ar-EG" sz="2585">
                <a:solidFill>
                  <a:srgbClr val="4D4D4D"/>
                </a:solidFill>
                <a:latin typeface="Arial"/>
                <a:cs typeface="Arial"/>
              </a:rPr>
              <a:t>يورو)</a:t>
            </a:r>
          </a:p>
        </p:txBody>
      </p:sp>
      <p:sp>
        <p:nvSpPr>
          <p:cNvPr id="15" name="Text Placeholder 5"/>
          <p:cNvSpPr txBox="1">
            <a:spLocks/>
          </p:cNvSpPr>
          <p:nvPr/>
        </p:nvSpPr>
        <p:spPr>
          <a:xfrm>
            <a:off x="583865" y="2202129"/>
            <a:ext cx="2459350" cy="1025538"/>
          </a:xfrm>
          <a:prstGeom prst="rect">
            <a:avLst/>
          </a:prstGeom>
          <a:solidFill>
            <a:srgbClr val="EEECE1">
              <a:lumMod val="90000"/>
            </a:srgbClr>
          </a:solidFill>
          <a:ln>
            <a:noFill/>
          </a:ln>
        </p:spPr>
        <p:txBody>
          <a:bodyPr vert="horz" lIns="33231" tIns="42203" rIns="33231" bIns="42203" rtlCol="0" anchor="ctr">
            <a:noAutofit/>
          </a:bodyPr>
          <a:lstStyle>
            <a:defPPr>
              <a:defRPr lang="en-GB"/>
            </a:defPPr>
            <a:lvl1pPr marL="0" marR="0" lvl="0" indent="0" defTabSz="914400" eaLnBrk="1" fontAlgn="auto" latinLnBrk="0" hangingPunct="1">
              <a:lnSpc>
                <a:spcPct val="100000"/>
              </a:lnSpc>
              <a:spcBef>
                <a:spcPts val="0"/>
              </a:spcBef>
              <a:spcAft>
                <a:spcPts val="0"/>
              </a:spcAft>
              <a:buClrTx/>
              <a:buSzTx/>
              <a:buFontTx/>
              <a:buNone/>
              <a:tabLst/>
              <a:defRPr kumimoji="0" sz="2800" b="1" i="0" u="none" strike="noStrike" kern="0" cap="none" spc="0" normalizeH="0" baseline="0">
                <a:ln>
                  <a:noFill/>
                </a:ln>
                <a:solidFill>
                  <a:prstClr val="black"/>
                </a:solidFill>
                <a:effectLst/>
                <a:uLnTx/>
                <a:uFillTx/>
                <a:latin typeface="Arial"/>
                <a:cs typeface="Arial"/>
              </a:defRPr>
            </a:lvl1pPr>
          </a:lstStyle>
          <a:p>
            <a:r>
              <a:rPr lang="ar-EG" sz="2500" b="0"/>
              <a:t>المقترح </a:t>
            </a:r>
            <a:r>
              <a:rPr lang="ar-EG" sz="2500" b="0" u="sng"/>
              <a:t>الأولي</a:t>
            </a:r>
            <a:r>
              <a:rPr lang="ar-EG" sz="2500" b="0"/>
              <a:t> للمرشح</a:t>
            </a:r>
          </a:p>
        </p:txBody>
      </p:sp>
      <p:sp>
        <p:nvSpPr>
          <p:cNvPr id="16" name="Text Placeholder 5"/>
          <p:cNvSpPr txBox="1">
            <a:spLocks/>
          </p:cNvSpPr>
          <p:nvPr/>
        </p:nvSpPr>
        <p:spPr>
          <a:xfrm>
            <a:off x="583865" y="3339988"/>
            <a:ext cx="2459350" cy="1025538"/>
          </a:xfrm>
          <a:prstGeom prst="rect">
            <a:avLst/>
          </a:prstGeom>
          <a:solidFill>
            <a:srgbClr val="EEECE1">
              <a:lumMod val="90000"/>
            </a:srgbClr>
          </a:solidFill>
          <a:ln>
            <a:noFill/>
          </a:ln>
        </p:spPr>
        <p:txBody>
          <a:bodyPr vert="horz" lIns="33231" tIns="42203" rIns="33231" bIns="42203" rtlCol="0" anchor="ctr">
            <a:noAutofit/>
          </a:bodyPr>
          <a:lstStyle>
            <a:defPPr>
              <a:defRPr lang="en-GB"/>
            </a:defPPr>
            <a:lvl1pPr marL="0" marR="0" lvl="0" indent="0" defTabSz="914400" eaLnBrk="1" fontAlgn="auto" latinLnBrk="0" hangingPunct="1">
              <a:lnSpc>
                <a:spcPct val="100000"/>
              </a:lnSpc>
              <a:spcBef>
                <a:spcPts val="0"/>
              </a:spcBef>
              <a:spcAft>
                <a:spcPts val="0"/>
              </a:spcAft>
              <a:buClrTx/>
              <a:buSzTx/>
              <a:buFontTx/>
              <a:buNone/>
              <a:tabLst/>
              <a:defRPr kumimoji="0" sz="2800" b="1" i="0" u="none" strike="noStrike" kern="0" cap="none" spc="0" normalizeH="0" baseline="0">
                <a:ln>
                  <a:noFill/>
                </a:ln>
                <a:solidFill>
                  <a:prstClr val="black"/>
                </a:solidFill>
                <a:effectLst/>
                <a:uLnTx/>
                <a:uFillTx/>
                <a:latin typeface="Arial"/>
                <a:cs typeface="Arial"/>
              </a:defRPr>
            </a:lvl1pPr>
          </a:lstStyle>
          <a:p>
            <a:r>
              <a:rPr lang="ar-EG" sz="2500" b="0"/>
              <a:t>المقترح الأولي</a:t>
            </a:r>
          </a:p>
          <a:p>
            <a:r>
              <a:rPr lang="ar-EG" sz="2500" b="0" u="sng"/>
              <a:t>للجنة</a:t>
            </a:r>
            <a:r>
              <a:rPr lang="ar-EG" sz="2500" b="0"/>
              <a:t> المنح الدراسية</a:t>
            </a:r>
          </a:p>
        </p:txBody>
      </p:sp>
      <p:grpSp>
        <p:nvGrpSpPr>
          <p:cNvPr id="13" name="Group 12"/>
          <p:cNvGrpSpPr/>
          <p:nvPr/>
        </p:nvGrpSpPr>
        <p:grpSpPr>
          <a:xfrm>
            <a:off x="583865" y="3271447"/>
            <a:ext cx="7976271" cy="1145795"/>
            <a:chOff x="632520" y="3474341"/>
            <a:chExt cx="8147135" cy="1241278"/>
          </a:xfrm>
        </p:grpSpPr>
        <p:cxnSp>
          <p:nvCxnSpPr>
            <p:cNvPr id="17" name="Straight Connector 16"/>
            <p:cNvCxnSpPr/>
            <p:nvPr/>
          </p:nvCxnSpPr>
          <p:spPr>
            <a:xfrm flipH="1">
              <a:off x="632520" y="3474341"/>
              <a:ext cx="8147135" cy="0"/>
            </a:xfrm>
            <a:prstGeom prst="line">
              <a:avLst/>
            </a:prstGeom>
            <a:ln w="12700">
              <a:solidFill>
                <a:schemeClr val="bg1">
                  <a:lumMod val="6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flipH="1">
              <a:off x="632520" y="4715619"/>
              <a:ext cx="8147135" cy="0"/>
            </a:xfrm>
            <a:prstGeom prst="line">
              <a:avLst/>
            </a:prstGeom>
            <a:ln w="12700">
              <a:solidFill>
                <a:schemeClr val="bg1">
                  <a:lumMod val="65000"/>
                </a:scheme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44" name="Text Placeholder 5"/>
          <p:cNvSpPr txBox="1">
            <a:spLocks/>
          </p:cNvSpPr>
          <p:nvPr/>
        </p:nvSpPr>
        <p:spPr>
          <a:xfrm>
            <a:off x="583865" y="4503775"/>
            <a:ext cx="2442427" cy="928423"/>
          </a:xfrm>
          <a:prstGeom prst="rect">
            <a:avLst/>
          </a:prstGeom>
          <a:solidFill>
            <a:srgbClr val="EEECE1">
              <a:lumMod val="90000"/>
            </a:srgbClr>
          </a:solidFill>
          <a:ln>
            <a:noFill/>
          </a:ln>
        </p:spPr>
        <p:txBody>
          <a:bodyPr vert="horz" lIns="33231" tIns="42203" rIns="33231" bIns="42203" rtlCol="0" anchor="ctr">
            <a:noAutofit/>
          </a:bodyPr>
          <a:lstStyle/>
          <a:p>
            <a:pPr defTabSz="844083">
              <a:defRPr/>
            </a:pPr>
            <a:r>
              <a:rPr lang="ar-EG" sz="2500" b="1">
                <a:solidFill>
                  <a:prstClr val="black"/>
                </a:solidFill>
                <a:latin typeface="Arial"/>
                <a:cs typeface="Arial"/>
              </a:rPr>
              <a:t>الاتفاق</a:t>
            </a:r>
          </a:p>
          <a:p>
            <a:pPr defTabSz="844083">
              <a:defRPr/>
            </a:pPr>
            <a:r>
              <a:rPr lang="ar-EG" sz="2500" b="1">
                <a:solidFill>
                  <a:prstClr val="black"/>
                </a:solidFill>
                <a:latin typeface="Arial"/>
                <a:cs typeface="Arial"/>
              </a:rPr>
              <a:t>النهائي</a:t>
            </a:r>
          </a:p>
        </p:txBody>
      </p:sp>
      <p:sp>
        <p:nvSpPr>
          <p:cNvPr id="45" name="Rectangle 44"/>
          <p:cNvSpPr/>
          <p:nvPr/>
        </p:nvSpPr>
        <p:spPr>
          <a:xfrm>
            <a:off x="3706036" y="4376576"/>
            <a:ext cx="710451" cy="839332"/>
          </a:xfrm>
          <a:prstGeom prst="rect">
            <a:avLst/>
          </a:prstGeom>
        </p:spPr>
        <p:txBody>
          <a:bodyPr wrap="none">
            <a:spAutoFit/>
          </a:bodyPr>
          <a:lstStyle/>
          <a:p>
            <a:pPr eaLnBrk="0" hangingPunct="0">
              <a:lnSpc>
                <a:spcPct val="150000"/>
              </a:lnSpc>
              <a:spcBef>
                <a:spcPct val="20000"/>
              </a:spcBef>
              <a:spcAft>
                <a:spcPts val="369"/>
              </a:spcAft>
              <a:buClr>
                <a:srgbClr val="5CA717"/>
              </a:buClr>
            </a:pPr>
            <a:r>
              <a:rPr lang="ar-EG" sz="3692" b="1">
                <a:solidFill>
                  <a:srgbClr val="4D4D4D"/>
                </a:solidFill>
                <a:latin typeface="Arial"/>
              </a:rPr>
              <a:t>5 آلاف</a:t>
            </a:r>
          </a:p>
        </p:txBody>
      </p:sp>
      <p:sp>
        <p:nvSpPr>
          <p:cNvPr id="46" name="Rectangle 45"/>
          <p:cNvSpPr/>
          <p:nvPr/>
        </p:nvSpPr>
        <p:spPr>
          <a:xfrm>
            <a:off x="5436096" y="4376576"/>
            <a:ext cx="973343" cy="839332"/>
          </a:xfrm>
          <a:prstGeom prst="rect">
            <a:avLst/>
          </a:prstGeom>
        </p:spPr>
        <p:txBody>
          <a:bodyPr wrap="none">
            <a:spAutoFit/>
          </a:bodyPr>
          <a:lstStyle/>
          <a:p>
            <a:pPr eaLnBrk="0" hangingPunct="0">
              <a:lnSpc>
                <a:spcPct val="150000"/>
              </a:lnSpc>
              <a:spcBef>
                <a:spcPct val="20000"/>
              </a:spcBef>
              <a:spcAft>
                <a:spcPts val="369"/>
              </a:spcAft>
              <a:buClr>
                <a:srgbClr val="5CA717"/>
              </a:buClr>
            </a:pPr>
            <a:r>
              <a:rPr lang="ar-EG" sz="3692" b="1">
                <a:solidFill>
                  <a:srgbClr val="4D4D4D"/>
                </a:solidFill>
                <a:latin typeface="Arial"/>
              </a:rPr>
              <a:t>75 ألفًا</a:t>
            </a:r>
          </a:p>
        </p:txBody>
      </p:sp>
      <p:sp>
        <p:nvSpPr>
          <p:cNvPr id="47" name="Rectangle 46"/>
          <p:cNvSpPr/>
          <p:nvPr/>
        </p:nvSpPr>
        <p:spPr>
          <a:xfrm>
            <a:off x="7172089" y="4396520"/>
            <a:ext cx="1367682" cy="839332"/>
          </a:xfrm>
          <a:prstGeom prst="rect">
            <a:avLst/>
          </a:prstGeom>
        </p:spPr>
        <p:txBody>
          <a:bodyPr wrap="none">
            <a:spAutoFit/>
          </a:bodyPr>
          <a:lstStyle/>
          <a:p>
            <a:pPr eaLnBrk="0" hangingPunct="0">
              <a:lnSpc>
                <a:spcPct val="150000"/>
              </a:lnSpc>
              <a:spcBef>
                <a:spcPct val="20000"/>
              </a:spcBef>
              <a:spcAft>
                <a:spcPts val="369"/>
              </a:spcAft>
              <a:buClr>
                <a:srgbClr val="5CA717"/>
              </a:buClr>
            </a:pPr>
            <a:r>
              <a:rPr lang="ar-EG" sz="3692" b="1">
                <a:solidFill>
                  <a:srgbClr val="4D4D4D"/>
                </a:solidFill>
                <a:latin typeface="Arial"/>
              </a:rPr>
              <a:t>26.4 ألف</a:t>
            </a:r>
          </a:p>
        </p:txBody>
      </p:sp>
      <p:sp>
        <p:nvSpPr>
          <p:cNvPr id="51" name="Oval 50"/>
          <p:cNvSpPr/>
          <p:nvPr/>
        </p:nvSpPr>
        <p:spPr>
          <a:xfrm>
            <a:off x="7031351" y="4480069"/>
            <a:ext cx="1648910" cy="997035"/>
          </a:xfrm>
          <a:prstGeom prst="ellipse">
            <a:avLst/>
          </a:prstGeom>
          <a:noFill/>
          <a:ln w="28575">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CH" sz="1662"/>
          </a:p>
        </p:txBody>
      </p:sp>
      <p:sp>
        <p:nvSpPr>
          <p:cNvPr id="43" name="Rectangle 2"/>
          <p:cNvSpPr txBox="1">
            <a:spLocks noChangeArrowheads="1"/>
          </p:cNvSpPr>
          <p:nvPr/>
        </p:nvSpPr>
        <p:spPr>
          <a:xfrm>
            <a:off x="0" y="285691"/>
            <a:ext cx="9144000" cy="1055077"/>
          </a:xfrm>
          <a:prstGeom prst="rect">
            <a:avLst/>
          </a:prstGeom>
        </p:spPr>
        <p:txBody>
          <a:bodyPr vert="horz"/>
          <a:lstStyle>
            <a:lvl1pPr algn="r" rtl="1" eaLnBrk="0" fontAlgn="base" hangingPunct="0">
              <a:spcBef>
                <a:spcPct val="0"/>
              </a:spcBef>
              <a:spcAft>
                <a:spcPct val="0"/>
              </a:spcAft>
              <a:defRPr sz="3800">
                <a:solidFill>
                  <a:srgbClr val="006E51"/>
                </a:solidFill>
                <a:latin typeface="+mj-lt"/>
                <a:ea typeface="MS PGothic" pitchFamily="34" charset="-128"/>
                <a:cs typeface="ＭＳ Ｐゴシック" charset="-128"/>
              </a:defRPr>
            </a:lvl1pPr>
            <a:lvl2pPr algn="r" rtl="1" eaLnBrk="0" fontAlgn="base" hangingPunct="0">
              <a:spcBef>
                <a:spcPct val="0"/>
              </a:spcBef>
              <a:spcAft>
                <a:spcPct val="0"/>
              </a:spcAft>
              <a:defRPr sz="3800">
                <a:solidFill>
                  <a:srgbClr val="006E51"/>
                </a:solidFill>
                <a:latin typeface="Arial" charset="0"/>
                <a:ea typeface="MS PGothic" pitchFamily="34" charset="-128"/>
                <a:cs typeface="ＭＳ Ｐゴシック" charset="-128"/>
              </a:defRPr>
            </a:lvl2pPr>
            <a:lvl3pPr algn="r" rtl="1" eaLnBrk="0" fontAlgn="base" hangingPunct="0">
              <a:spcBef>
                <a:spcPct val="0"/>
              </a:spcBef>
              <a:spcAft>
                <a:spcPct val="0"/>
              </a:spcAft>
              <a:defRPr sz="3800">
                <a:solidFill>
                  <a:srgbClr val="006E51"/>
                </a:solidFill>
                <a:latin typeface="Arial" charset="0"/>
                <a:ea typeface="MS PGothic" pitchFamily="34" charset="-128"/>
                <a:cs typeface="ＭＳ Ｐゴシック" charset="-128"/>
              </a:defRPr>
            </a:lvl3pPr>
            <a:lvl4pPr algn="r" rtl="1" eaLnBrk="0" fontAlgn="base" hangingPunct="0">
              <a:spcBef>
                <a:spcPct val="0"/>
              </a:spcBef>
              <a:spcAft>
                <a:spcPct val="0"/>
              </a:spcAft>
              <a:defRPr sz="3800">
                <a:solidFill>
                  <a:srgbClr val="006E51"/>
                </a:solidFill>
                <a:latin typeface="Arial" charset="0"/>
                <a:ea typeface="MS PGothic" pitchFamily="34" charset="-128"/>
                <a:cs typeface="ＭＳ Ｐゴシック" charset="-128"/>
              </a:defRPr>
            </a:lvl4pPr>
            <a:lvl5pPr algn="r" rtl="1" eaLnBrk="0" fontAlgn="base" hangingPunct="0">
              <a:spcBef>
                <a:spcPct val="0"/>
              </a:spcBef>
              <a:spcAft>
                <a:spcPct val="0"/>
              </a:spcAft>
              <a:defRPr sz="3800">
                <a:solidFill>
                  <a:srgbClr val="006E51"/>
                </a:solidFill>
                <a:latin typeface="Arial" charset="0"/>
                <a:ea typeface="MS PGothic" pitchFamily="34" charset="-128"/>
                <a:cs typeface="ＭＳ Ｐゴシック" charset="-128"/>
              </a:defRPr>
            </a:lvl5pPr>
            <a:lvl6pPr marL="457200" algn="r" rtl="1" eaLnBrk="1" fontAlgn="base" hangingPunct="1">
              <a:spcBef>
                <a:spcPct val="0"/>
              </a:spcBef>
              <a:spcAft>
                <a:spcPct val="0"/>
              </a:spcAft>
              <a:defRPr sz="3800">
                <a:solidFill>
                  <a:srgbClr val="006E51"/>
                </a:solidFill>
                <a:latin typeface="Arial" charset="0"/>
              </a:defRPr>
            </a:lvl6pPr>
            <a:lvl7pPr marL="914400" algn="r" rtl="1" eaLnBrk="1" fontAlgn="base" hangingPunct="1">
              <a:spcBef>
                <a:spcPct val="0"/>
              </a:spcBef>
              <a:spcAft>
                <a:spcPct val="0"/>
              </a:spcAft>
              <a:defRPr sz="3800">
                <a:solidFill>
                  <a:srgbClr val="006E51"/>
                </a:solidFill>
                <a:latin typeface="Arial" charset="0"/>
              </a:defRPr>
            </a:lvl7pPr>
            <a:lvl8pPr marL="1371600" algn="r" rtl="1" eaLnBrk="1" fontAlgn="base" hangingPunct="1">
              <a:spcBef>
                <a:spcPct val="0"/>
              </a:spcBef>
              <a:spcAft>
                <a:spcPct val="0"/>
              </a:spcAft>
              <a:defRPr sz="3800">
                <a:solidFill>
                  <a:srgbClr val="006E51"/>
                </a:solidFill>
                <a:latin typeface="Arial" charset="0"/>
              </a:defRPr>
            </a:lvl8pPr>
            <a:lvl9pPr marL="1828800" algn="r" rtl="1" eaLnBrk="1" fontAlgn="base" hangingPunct="1">
              <a:spcBef>
                <a:spcPct val="0"/>
              </a:spcBef>
              <a:spcAft>
                <a:spcPct val="0"/>
              </a:spcAft>
              <a:defRPr sz="3800">
                <a:solidFill>
                  <a:srgbClr val="006E51"/>
                </a:solidFill>
                <a:latin typeface="Arial" charset="0"/>
              </a:defRPr>
            </a:lvl9pPr>
          </a:lstStyle>
          <a:p>
            <a:pPr algn="ctr"/>
            <a:r>
              <a:rPr lang="ar-EG" sz="3200" b="1">
                <a:solidFill>
                  <a:schemeClr val="tx1"/>
                </a:solidFill>
                <a:latin typeface="+mn-lt"/>
                <a:cs typeface="Rockwell"/>
              </a:rPr>
              <a:t>مقترحاتك الأولية واتفاقياتك النهائية:</a:t>
            </a:r>
            <a:r>
              <a:rPr lang="en-US" sz="3200" b="1">
                <a:solidFill>
                  <a:schemeClr val="tx1"/>
                </a:solidFill>
                <a:latin typeface="+mn-lt"/>
                <a:cs typeface="Rockwell"/>
              </a:rPr>
              <a:t> </a:t>
            </a:r>
          </a:p>
          <a:p>
            <a:pPr algn="ctr"/>
            <a:r>
              <a:rPr lang="ar-EG" sz="3200" b="1">
                <a:solidFill>
                  <a:schemeClr val="tx1"/>
                </a:solidFill>
                <a:latin typeface="+mn-lt"/>
                <a:cs typeface="Rockwell"/>
              </a:rPr>
              <a:t>مفاوضات المنحة الدراسية</a:t>
            </a:r>
          </a:p>
        </p:txBody>
      </p:sp>
      <p:sp>
        <p:nvSpPr>
          <p:cNvPr id="52" name="Rectangle 51"/>
          <p:cNvSpPr/>
          <p:nvPr/>
        </p:nvSpPr>
        <p:spPr>
          <a:xfrm>
            <a:off x="3587661" y="2122165"/>
            <a:ext cx="947695" cy="839332"/>
          </a:xfrm>
          <a:prstGeom prst="rect">
            <a:avLst/>
          </a:prstGeom>
        </p:spPr>
        <p:txBody>
          <a:bodyPr wrap="none">
            <a:spAutoFit/>
          </a:bodyPr>
          <a:lstStyle/>
          <a:p>
            <a:pPr eaLnBrk="0" hangingPunct="0">
              <a:lnSpc>
                <a:spcPct val="150000"/>
              </a:lnSpc>
              <a:spcBef>
                <a:spcPct val="20000"/>
              </a:spcBef>
              <a:spcAft>
                <a:spcPts val="369"/>
              </a:spcAft>
              <a:buClr>
                <a:srgbClr val="5CA717"/>
              </a:buClr>
            </a:pPr>
            <a:r>
              <a:rPr lang="ar-EG" sz="3692">
                <a:solidFill>
                  <a:srgbClr val="4D4D4D"/>
                </a:solidFill>
                <a:latin typeface="Arial"/>
              </a:rPr>
              <a:t>11 ألفًا</a:t>
            </a:r>
          </a:p>
        </p:txBody>
      </p:sp>
      <p:sp>
        <p:nvSpPr>
          <p:cNvPr id="53" name="Rectangle 52"/>
          <p:cNvSpPr/>
          <p:nvPr/>
        </p:nvSpPr>
        <p:spPr>
          <a:xfrm>
            <a:off x="5436096" y="2122165"/>
            <a:ext cx="947695" cy="839332"/>
          </a:xfrm>
          <a:prstGeom prst="rect">
            <a:avLst/>
          </a:prstGeom>
        </p:spPr>
        <p:txBody>
          <a:bodyPr wrap="none">
            <a:spAutoFit/>
          </a:bodyPr>
          <a:lstStyle/>
          <a:p>
            <a:pPr eaLnBrk="0" hangingPunct="0">
              <a:lnSpc>
                <a:spcPct val="150000"/>
              </a:lnSpc>
              <a:spcBef>
                <a:spcPct val="20000"/>
              </a:spcBef>
              <a:spcAft>
                <a:spcPts val="369"/>
              </a:spcAft>
              <a:buClr>
                <a:srgbClr val="5CA717"/>
              </a:buClr>
            </a:pPr>
            <a:r>
              <a:rPr lang="ar-EG" sz="3692">
                <a:solidFill>
                  <a:srgbClr val="4D4D4D"/>
                </a:solidFill>
                <a:latin typeface="Arial"/>
              </a:rPr>
              <a:t>75 ألفًا</a:t>
            </a:r>
          </a:p>
        </p:txBody>
      </p:sp>
      <p:sp>
        <p:nvSpPr>
          <p:cNvPr id="54" name="Rectangle 53"/>
          <p:cNvSpPr/>
          <p:nvPr/>
        </p:nvSpPr>
        <p:spPr>
          <a:xfrm>
            <a:off x="7185407" y="2142109"/>
            <a:ext cx="1342034" cy="839332"/>
          </a:xfrm>
          <a:prstGeom prst="rect">
            <a:avLst/>
          </a:prstGeom>
        </p:spPr>
        <p:txBody>
          <a:bodyPr wrap="none">
            <a:spAutoFit/>
          </a:bodyPr>
          <a:lstStyle/>
          <a:p>
            <a:pPr eaLnBrk="0" hangingPunct="0">
              <a:lnSpc>
                <a:spcPct val="150000"/>
              </a:lnSpc>
              <a:spcBef>
                <a:spcPct val="20000"/>
              </a:spcBef>
              <a:spcAft>
                <a:spcPts val="369"/>
              </a:spcAft>
              <a:buClr>
                <a:srgbClr val="5CA717"/>
              </a:buClr>
            </a:pPr>
            <a:r>
              <a:rPr lang="ar-EG" sz="3692">
                <a:solidFill>
                  <a:srgbClr val="4D4D4D"/>
                </a:solidFill>
                <a:latin typeface="Arial"/>
              </a:rPr>
              <a:t>45.3 ألف</a:t>
            </a:r>
          </a:p>
        </p:txBody>
      </p:sp>
      <p:sp>
        <p:nvSpPr>
          <p:cNvPr id="55" name="Rectangle 54"/>
          <p:cNvSpPr/>
          <p:nvPr/>
        </p:nvSpPr>
        <p:spPr>
          <a:xfrm>
            <a:off x="3707904" y="3256398"/>
            <a:ext cx="671979" cy="820674"/>
          </a:xfrm>
          <a:prstGeom prst="rect">
            <a:avLst/>
          </a:prstGeom>
        </p:spPr>
        <p:txBody>
          <a:bodyPr wrap="none">
            <a:spAutoFit/>
          </a:bodyPr>
          <a:lstStyle/>
          <a:p>
            <a:pPr eaLnBrk="0" hangingPunct="0">
              <a:lnSpc>
                <a:spcPct val="150000"/>
              </a:lnSpc>
              <a:spcBef>
                <a:spcPct val="20000"/>
              </a:spcBef>
              <a:spcAft>
                <a:spcPts val="369"/>
              </a:spcAft>
              <a:buClr>
                <a:srgbClr val="5CA717"/>
              </a:buClr>
            </a:pPr>
            <a:r>
              <a:rPr lang="ar-EG" sz="3600">
                <a:solidFill>
                  <a:srgbClr val="4D4D4D"/>
                </a:solidFill>
                <a:latin typeface="Arial"/>
              </a:rPr>
              <a:t>ألفان</a:t>
            </a:r>
          </a:p>
        </p:txBody>
      </p:sp>
      <p:sp>
        <p:nvSpPr>
          <p:cNvPr id="56" name="Rectangle 55"/>
          <p:cNvSpPr/>
          <p:nvPr/>
        </p:nvSpPr>
        <p:spPr>
          <a:xfrm>
            <a:off x="5479976" y="3239704"/>
            <a:ext cx="947695" cy="839332"/>
          </a:xfrm>
          <a:prstGeom prst="rect">
            <a:avLst/>
          </a:prstGeom>
        </p:spPr>
        <p:txBody>
          <a:bodyPr wrap="none">
            <a:spAutoFit/>
          </a:bodyPr>
          <a:lstStyle/>
          <a:p>
            <a:pPr eaLnBrk="0" hangingPunct="0">
              <a:lnSpc>
                <a:spcPct val="150000"/>
              </a:lnSpc>
              <a:spcBef>
                <a:spcPct val="20000"/>
              </a:spcBef>
              <a:spcAft>
                <a:spcPts val="369"/>
              </a:spcAft>
              <a:buClr>
                <a:srgbClr val="5CA717"/>
              </a:buClr>
            </a:pPr>
            <a:r>
              <a:rPr lang="ar-EG" sz="3692">
                <a:solidFill>
                  <a:srgbClr val="4D4D4D"/>
                </a:solidFill>
                <a:latin typeface="Arial"/>
              </a:rPr>
              <a:t>40 ألفًا</a:t>
            </a:r>
          </a:p>
        </p:txBody>
      </p:sp>
      <p:sp>
        <p:nvSpPr>
          <p:cNvPr id="57" name="Rectangle 56"/>
          <p:cNvSpPr/>
          <p:nvPr/>
        </p:nvSpPr>
        <p:spPr>
          <a:xfrm>
            <a:off x="7199738" y="3259648"/>
            <a:ext cx="1079142" cy="839332"/>
          </a:xfrm>
          <a:prstGeom prst="rect">
            <a:avLst/>
          </a:prstGeom>
        </p:spPr>
        <p:txBody>
          <a:bodyPr wrap="none">
            <a:spAutoFit/>
          </a:bodyPr>
          <a:lstStyle/>
          <a:p>
            <a:pPr eaLnBrk="0" hangingPunct="0">
              <a:lnSpc>
                <a:spcPct val="150000"/>
              </a:lnSpc>
              <a:spcBef>
                <a:spcPct val="20000"/>
              </a:spcBef>
              <a:spcAft>
                <a:spcPts val="369"/>
              </a:spcAft>
              <a:buClr>
                <a:srgbClr val="5CA717"/>
              </a:buClr>
            </a:pPr>
            <a:r>
              <a:rPr lang="ar-EG" sz="3692">
                <a:solidFill>
                  <a:srgbClr val="4D4D4D"/>
                </a:solidFill>
                <a:latin typeface="Arial"/>
              </a:rPr>
              <a:t>8.7 ألف</a:t>
            </a:r>
          </a:p>
        </p:txBody>
      </p:sp>
      <p:sp>
        <p:nvSpPr>
          <p:cNvPr id="22" name="Rectangle 2">
            <a:extLst>
              <a:ext uri="{FF2B5EF4-FFF2-40B4-BE49-F238E27FC236}">
                <a16:creationId xmlns:a16="http://schemas.microsoft.com/office/drawing/2014/main" id="{82919DC2-B013-4171-85AE-A3164B8A9080}"/>
              </a:ext>
            </a:extLst>
          </p:cNvPr>
          <p:cNvSpPr txBox="1">
            <a:spLocks noChangeArrowheads="1"/>
          </p:cNvSpPr>
          <p:nvPr/>
        </p:nvSpPr>
        <p:spPr>
          <a:xfrm>
            <a:off x="35496" y="5830307"/>
            <a:ext cx="9144000" cy="1055077"/>
          </a:xfrm>
          <a:prstGeom prst="rect">
            <a:avLst/>
          </a:prstGeom>
        </p:spPr>
        <p:txBody>
          <a:bodyPr vert="horz"/>
          <a:lstStyle>
            <a:lvl1pPr algn="r" rtl="1" eaLnBrk="0" fontAlgn="base" hangingPunct="0">
              <a:spcBef>
                <a:spcPct val="0"/>
              </a:spcBef>
              <a:spcAft>
                <a:spcPct val="0"/>
              </a:spcAft>
              <a:defRPr sz="3800">
                <a:solidFill>
                  <a:srgbClr val="006E51"/>
                </a:solidFill>
                <a:latin typeface="+mj-lt"/>
                <a:ea typeface="MS PGothic" pitchFamily="34" charset="-128"/>
                <a:cs typeface="ＭＳ Ｐゴシック" charset="-128"/>
              </a:defRPr>
            </a:lvl1pPr>
            <a:lvl2pPr algn="r" rtl="1" eaLnBrk="0" fontAlgn="base" hangingPunct="0">
              <a:spcBef>
                <a:spcPct val="0"/>
              </a:spcBef>
              <a:spcAft>
                <a:spcPct val="0"/>
              </a:spcAft>
              <a:defRPr sz="3800">
                <a:solidFill>
                  <a:srgbClr val="006E51"/>
                </a:solidFill>
                <a:latin typeface="Arial" charset="0"/>
                <a:ea typeface="MS PGothic" pitchFamily="34" charset="-128"/>
                <a:cs typeface="ＭＳ Ｐゴシック" charset="-128"/>
              </a:defRPr>
            </a:lvl2pPr>
            <a:lvl3pPr algn="r" rtl="1" eaLnBrk="0" fontAlgn="base" hangingPunct="0">
              <a:spcBef>
                <a:spcPct val="0"/>
              </a:spcBef>
              <a:spcAft>
                <a:spcPct val="0"/>
              </a:spcAft>
              <a:defRPr sz="3800">
                <a:solidFill>
                  <a:srgbClr val="006E51"/>
                </a:solidFill>
                <a:latin typeface="Arial" charset="0"/>
                <a:ea typeface="MS PGothic" pitchFamily="34" charset="-128"/>
                <a:cs typeface="ＭＳ Ｐゴシック" charset="-128"/>
              </a:defRPr>
            </a:lvl3pPr>
            <a:lvl4pPr algn="r" rtl="1" eaLnBrk="0" fontAlgn="base" hangingPunct="0">
              <a:spcBef>
                <a:spcPct val="0"/>
              </a:spcBef>
              <a:spcAft>
                <a:spcPct val="0"/>
              </a:spcAft>
              <a:defRPr sz="3800">
                <a:solidFill>
                  <a:srgbClr val="006E51"/>
                </a:solidFill>
                <a:latin typeface="Arial" charset="0"/>
                <a:ea typeface="MS PGothic" pitchFamily="34" charset="-128"/>
                <a:cs typeface="ＭＳ Ｐゴシック" charset="-128"/>
              </a:defRPr>
            </a:lvl4pPr>
            <a:lvl5pPr algn="r" rtl="1" eaLnBrk="0" fontAlgn="base" hangingPunct="0">
              <a:spcBef>
                <a:spcPct val="0"/>
              </a:spcBef>
              <a:spcAft>
                <a:spcPct val="0"/>
              </a:spcAft>
              <a:defRPr sz="3800">
                <a:solidFill>
                  <a:srgbClr val="006E51"/>
                </a:solidFill>
                <a:latin typeface="Arial" charset="0"/>
                <a:ea typeface="MS PGothic" pitchFamily="34" charset="-128"/>
                <a:cs typeface="ＭＳ Ｐゴシック" charset="-128"/>
              </a:defRPr>
            </a:lvl5pPr>
            <a:lvl6pPr marL="457200" algn="r" rtl="1" eaLnBrk="1" fontAlgn="base" hangingPunct="1">
              <a:spcBef>
                <a:spcPct val="0"/>
              </a:spcBef>
              <a:spcAft>
                <a:spcPct val="0"/>
              </a:spcAft>
              <a:defRPr sz="3800">
                <a:solidFill>
                  <a:srgbClr val="006E51"/>
                </a:solidFill>
                <a:latin typeface="Arial" charset="0"/>
              </a:defRPr>
            </a:lvl6pPr>
            <a:lvl7pPr marL="914400" algn="r" rtl="1" eaLnBrk="1" fontAlgn="base" hangingPunct="1">
              <a:spcBef>
                <a:spcPct val="0"/>
              </a:spcBef>
              <a:spcAft>
                <a:spcPct val="0"/>
              </a:spcAft>
              <a:defRPr sz="3800">
                <a:solidFill>
                  <a:srgbClr val="006E51"/>
                </a:solidFill>
                <a:latin typeface="Arial" charset="0"/>
              </a:defRPr>
            </a:lvl7pPr>
            <a:lvl8pPr marL="1371600" algn="r" rtl="1" eaLnBrk="1" fontAlgn="base" hangingPunct="1">
              <a:spcBef>
                <a:spcPct val="0"/>
              </a:spcBef>
              <a:spcAft>
                <a:spcPct val="0"/>
              </a:spcAft>
              <a:defRPr sz="3800">
                <a:solidFill>
                  <a:srgbClr val="006E51"/>
                </a:solidFill>
                <a:latin typeface="Arial" charset="0"/>
              </a:defRPr>
            </a:lvl8pPr>
            <a:lvl9pPr marL="1828800" algn="r" rtl="1" eaLnBrk="1" fontAlgn="base" hangingPunct="1">
              <a:spcBef>
                <a:spcPct val="0"/>
              </a:spcBef>
              <a:spcAft>
                <a:spcPct val="0"/>
              </a:spcAft>
              <a:defRPr sz="3800">
                <a:solidFill>
                  <a:srgbClr val="006E51"/>
                </a:solidFill>
                <a:latin typeface="Arial" charset="0"/>
              </a:defRPr>
            </a:lvl9pPr>
          </a:lstStyle>
          <a:p>
            <a:pPr algn="ctr"/>
            <a:r>
              <a:rPr lang="ar-EG" sz="3200" b="1" i="1">
                <a:solidFill>
                  <a:schemeClr val="tx1"/>
                </a:solidFill>
                <a:latin typeface="+mn-lt"/>
                <a:cs typeface="Rockwell"/>
              </a:rPr>
              <a:t>12% من المفاوضات وصلت إلى طريق مسدود</a:t>
            </a:r>
          </a:p>
        </p:txBody>
      </p:sp>
    </p:spTree>
    <p:extLst>
      <p:ext uri="{BB962C8B-B14F-4D97-AF65-F5344CB8AC3E}">
        <p14:creationId xmlns:p14="http://schemas.microsoft.com/office/powerpoint/2010/main" val="3499596338"/>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19672" y="1417638"/>
            <a:ext cx="6028917" cy="4257923"/>
          </a:xfrm>
          <a:prstGeom prst="rect">
            <a:avLst/>
          </a:prstGeom>
        </p:spPr>
      </p:pic>
      <p:sp>
        <p:nvSpPr>
          <p:cNvPr id="10" name="Title 9"/>
          <p:cNvSpPr>
            <a:spLocks noGrp="1"/>
          </p:cNvSpPr>
          <p:nvPr>
            <p:ph type="title"/>
          </p:nvPr>
        </p:nvSpPr>
        <p:spPr>
          <a:xfrm>
            <a:off x="457200" y="188640"/>
            <a:ext cx="8229600" cy="1143000"/>
          </a:xfrm>
        </p:spPr>
        <p:txBody>
          <a:bodyPr>
            <a:normAutofit/>
          </a:bodyPr>
          <a:lstStyle/>
          <a:p>
            <a:r>
              <a:rPr lang="ar-EG" sz="3200" b="1"/>
              <a:t>بناءً على مفاوضات المنح الدراسية الحقيقية</a:t>
            </a:r>
          </a:p>
        </p:txBody>
      </p:sp>
      <p:sp>
        <p:nvSpPr>
          <p:cNvPr id="4" name="Title 9"/>
          <p:cNvSpPr txBox="1">
            <a:spLocks/>
          </p:cNvSpPr>
          <p:nvPr/>
        </p:nvSpPr>
        <p:spPr>
          <a:xfrm>
            <a:off x="467544" y="5598368"/>
            <a:ext cx="8229600" cy="1143000"/>
          </a:xfrm>
          <a:prstGeom prst="rect">
            <a:avLst/>
          </a:prstGeom>
        </p:spPr>
        <p:txBody>
          <a:bodyPr vert="horz" lIns="91440" tIns="45720" rIns="91440" bIns="45720" rtlCol="0" anchor="ctr">
            <a:normAutofit/>
          </a:bodyPr>
          <a:lstStyle>
            <a:lvl1pPr algn="ctr" defTabSz="914400" rtl="1" eaLnBrk="1" latinLnBrk="0" hangingPunct="1">
              <a:spcBef>
                <a:spcPct val="0"/>
              </a:spcBef>
              <a:buNone/>
              <a:defRPr sz="4400" kern="1200">
                <a:solidFill>
                  <a:schemeClr val="tx1"/>
                </a:solidFill>
                <a:latin typeface="+mj-lt"/>
                <a:ea typeface="+mj-ea"/>
                <a:cs typeface="+mj-cs"/>
              </a:defRPr>
            </a:lvl1pPr>
          </a:lstStyle>
          <a:p>
            <a:r>
              <a:rPr lang="ar-EG" sz="2800" b="1"/>
              <a:t>كانت النتيجة النهائية هي منحة دراسية بقيمة 18 ألف يورو</a:t>
            </a:r>
          </a:p>
        </p:txBody>
      </p:sp>
    </p:spTree>
    <p:extLst>
      <p:ext uri="{BB962C8B-B14F-4D97-AF65-F5344CB8AC3E}">
        <p14:creationId xmlns:p14="http://schemas.microsoft.com/office/powerpoint/2010/main" val="1691783298"/>
      </p:ext>
    </p:extLst>
  </p:cSld>
  <p:clrMapOvr>
    <a:masterClrMapping/>
  </p:clrMapOvr>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onception personnalisé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1440</Words>
  <Application>Microsoft Office PowerPoint</Application>
  <PresentationFormat>On-screen Show (4:3)</PresentationFormat>
  <Paragraphs>116</Paragraphs>
  <Slides>7</Slides>
  <Notes>7</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7</vt:i4>
      </vt:variant>
    </vt:vector>
  </HeadingPairs>
  <TitlesOfParts>
    <vt:vector size="14" baseType="lpstr">
      <vt:lpstr>Arial</vt:lpstr>
      <vt:lpstr>Calibri</vt:lpstr>
      <vt:lpstr>Roboto</vt:lpstr>
      <vt:lpstr>Roboto Slab</vt:lpstr>
      <vt:lpstr>Rockwell</vt:lpstr>
      <vt:lpstr>Office Theme</vt:lpstr>
      <vt:lpstr>Conception personnalisée</vt:lpstr>
      <vt:lpstr>مفاوضات المنحة الدراسية</vt:lpstr>
      <vt:lpstr>PowerPoint Presentation</vt:lpstr>
      <vt:lpstr>PowerPoint Presentation</vt:lpstr>
      <vt:lpstr>PowerPoint Presentation</vt:lpstr>
      <vt:lpstr>PowerPoint Presentation</vt:lpstr>
      <vt:lpstr>PowerPoint Presentation</vt:lpstr>
      <vt:lpstr>بناءً على مفاوضات المنح الدراسية الحقيقية</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Joint Bid Debrief</dc:title>
  <dc:creator>faidah.rahmad@insead.edu</dc:creator>
  <cp:lastModifiedBy>SHIKHOVA Larisa</cp:lastModifiedBy>
  <cp:revision>419</cp:revision>
  <dcterms:created xsi:type="dcterms:W3CDTF">2016-05-20T07:19:31Z</dcterms:created>
  <dcterms:modified xsi:type="dcterms:W3CDTF">2024-11-22T17:49:04Z</dcterms:modified>
</cp:coreProperties>
</file>