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6"/>
  </p:notesMasterIdLst>
  <p:sldIdLst>
    <p:sldId id="386" r:id="rId3"/>
    <p:sldId id="2150" r:id="rId4"/>
    <p:sldId id="789" r:id="rId5"/>
    <p:sldId id="2293" r:id="rId6"/>
    <p:sldId id="395" r:id="rId7"/>
    <p:sldId id="403" r:id="rId8"/>
    <p:sldId id="2315" r:id="rId9"/>
    <p:sldId id="2323" r:id="rId10"/>
    <p:sldId id="2324" r:id="rId11"/>
    <p:sldId id="2325" r:id="rId12"/>
    <p:sldId id="2326" r:id="rId13"/>
    <p:sldId id="2314" r:id="rId14"/>
    <p:sldId id="2316" r:id="rId15"/>
    <p:sldId id="2327" r:id="rId16"/>
    <p:sldId id="2328" r:id="rId17"/>
    <p:sldId id="2329" r:id="rId18"/>
    <p:sldId id="2330" r:id="rId19"/>
    <p:sldId id="2313" r:id="rId20"/>
    <p:sldId id="2312" r:id="rId21"/>
    <p:sldId id="2359" r:id="rId22"/>
    <p:sldId id="2306" r:id="rId23"/>
    <p:sldId id="2357" r:id="rId24"/>
    <p:sldId id="2360" r:id="rId25"/>
    <p:sldId id="2173" r:id="rId26"/>
    <p:sldId id="1482" r:id="rId27"/>
    <p:sldId id="2305" r:id="rId28"/>
    <p:sldId id="396" r:id="rId29"/>
    <p:sldId id="473" r:id="rId30"/>
    <p:sldId id="2309" r:id="rId31"/>
    <p:sldId id="1000" r:id="rId32"/>
    <p:sldId id="2290" r:id="rId33"/>
    <p:sldId id="2307" r:id="rId34"/>
    <p:sldId id="2258" r:id="rId35"/>
    <p:sldId id="2308" r:id="rId36"/>
    <p:sldId id="2299" r:id="rId37"/>
    <p:sldId id="2337" r:id="rId38"/>
    <p:sldId id="2331" r:id="rId39"/>
    <p:sldId id="2332" r:id="rId40"/>
    <p:sldId id="2333" r:id="rId41"/>
    <p:sldId id="2334" r:id="rId42"/>
    <p:sldId id="2335" r:id="rId43"/>
    <p:sldId id="2336" r:id="rId44"/>
    <p:sldId id="2358" r:id="rId45"/>
  </p:sldIdLst>
  <p:sldSz cx="9144000" cy="6858000" type="screen4x3"/>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155115-ED43-412B-B816-4CA4126A0F58}" v="1" dt="2024-06-10T07:59:48.5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199" autoAdjust="0"/>
    <p:restoredTop sz="95033" autoAdjust="0"/>
  </p:normalViewPr>
  <p:slideViewPr>
    <p:cSldViewPr>
      <p:cViewPr varScale="1">
        <p:scale>
          <a:sx n="75" d="100"/>
          <a:sy n="75" d="100"/>
        </p:scale>
        <p:origin x="1013" y="5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viewProps" Target="viewProps.xml"/><Relationship Id="rId8" Type="http://schemas.openxmlformats.org/officeDocument/2006/relationships/slide" Target="slides/slide6.xml"/><Relationship Id="rId51" Type="http://schemas.microsoft.com/office/2016/11/relationships/changesInfo" Target="changesInfos/changesInfo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7155115-ED43-412B-B816-4CA4126A0F58}"/>
    <pc:docChg chg="addSld delSld modSld sldOrd">
      <pc:chgData name="LESCALLIER TRAQUET Emilie" userId="ab01feba-5c92-4a33-8ccf-08c553084b8f" providerId="ADAL" clId="{E7155115-ED43-412B-B816-4CA4126A0F58}" dt="2024-06-10T08:01:06.129" v="70" actId="108"/>
      <pc:docMkLst>
        <pc:docMk/>
      </pc:docMkLst>
      <pc:sldChg chg="modSp add mod">
        <pc:chgData name="LESCALLIER TRAQUET Emilie" userId="ab01feba-5c92-4a33-8ccf-08c553084b8f" providerId="ADAL" clId="{E7155115-ED43-412B-B816-4CA4126A0F58}" dt="2024-06-10T08:01:06.129" v="70" actId="108"/>
        <pc:sldMkLst>
          <pc:docMk/>
          <pc:sldMk cId="1409809371" sldId="386"/>
        </pc:sldMkLst>
        <pc:spChg chg="mod">
          <ac:chgData name="LESCALLIER TRAQUET Emilie" userId="ab01feba-5c92-4a33-8ccf-08c553084b8f" providerId="ADAL" clId="{E7155115-ED43-412B-B816-4CA4126A0F58}" dt="2024-06-10T08:00:03.131" v="35" actId="20577"/>
          <ac:spMkLst>
            <pc:docMk/>
            <pc:sldMk cId="1409809371" sldId="386"/>
            <ac:spMk id="5" creationId="{95B59985-71BB-39B0-A25D-A79F4455D554}"/>
          </ac:spMkLst>
        </pc:spChg>
        <pc:spChg chg="mod">
          <ac:chgData name="LESCALLIER TRAQUET Emilie" userId="ab01feba-5c92-4a33-8ccf-08c553084b8f" providerId="ADAL" clId="{E7155115-ED43-412B-B816-4CA4126A0F58}" dt="2024-06-10T08:01:06.129" v="70" actId="108"/>
          <ac:spMkLst>
            <pc:docMk/>
            <pc:sldMk cId="1409809371" sldId="386"/>
            <ac:spMk id="7" creationId="{A8F4ADC1-E06A-AFED-D132-7A0D134CB25A}"/>
          </ac:spMkLst>
        </pc:spChg>
      </pc:sldChg>
      <pc:sldChg chg="new del ord">
        <pc:chgData name="LESCALLIER TRAQUET Emilie" userId="ab01feba-5c92-4a33-8ccf-08c553084b8f" providerId="ADAL" clId="{E7155115-ED43-412B-B816-4CA4126A0F58}" dt="2024-06-10T07:59:51.255" v="4" actId="47"/>
        <pc:sldMkLst>
          <pc:docMk/>
          <pc:sldMk cId="215872694" sldId="236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r">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8AF117-99C8-4DD2-85F8-EA897BAD4BC3}" type="datetimeFigureOut">
              <a:rPr lang="en-US" smtClean="0"/>
              <a:t>11/22/2024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r">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7123A3-F868-4D16-A1D7-E0B030EF5C1D}" type="slidenum">
              <a:rPr lang="en-US" smtClean="0"/>
              <a:t>‹#›</a:t>
            </a:fld>
            <a:endParaRPr lang="en-US"/>
          </a:p>
        </p:txBody>
      </p:sp>
    </p:spTree>
    <p:extLst>
      <p:ext uri="{BB962C8B-B14F-4D97-AF65-F5344CB8AC3E}">
        <p14:creationId xmlns:p14="http://schemas.microsoft.com/office/powerpoint/2010/main" val="16429116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psychologytoday.com/blog/living-single/201404/unconscious-gut-level-lie-detection"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psycnet.apa.org/doi/10.1037/0003-066X.46.9.913"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كينيث وحده يعلم أنه سيترك مصرف </a:t>
            </a:r>
            <a:r>
              <a:rPr lang="ar-EG" i="0" dirty="0" err="1"/>
              <a:t>بيفوت</a:t>
            </a:r>
            <a:r>
              <a:rPr lang="ar-EG" i="0" dirty="0"/>
              <a:t> بنك في ديسمبر المقبل ليحصل على درجة الماجستير في إدارة الأعمال، ولا يريد سوى الترقية إلى منصب نائب الرئيس حتى يتمكن من الحصول على وظيفة أحلامه في الصين بعد حصوله على درجة الماجستير في إدارة الأعمال.</a:t>
            </a:r>
            <a:r>
              <a:rPr lang="en-US" i="0" dirty="0"/>
              <a:t> </a:t>
            </a:r>
            <a:r>
              <a:rPr lang="ar-EG" i="0" dirty="0"/>
              <a:t>والراتب أقل أهمية بالنسبة لكينيث لأنه لن يبقى في الشركة إلا لفترة قصيرة، وبالتالي فإن الزيادة لن تكون إلا لبضعة أشهر.</a:t>
            </a:r>
            <a:r>
              <a:rPr lang="en-US" i="0" dirty="0"/>
              <a:t> </a:t>
            </a:r>
          </a:p>
          <a:p>
            <a:endParaRPr lang="en-SG" sz="1050" i="0" dirty="0"/>
          </a:p>
          <a:p>
            <a:r>
              <a:rPr lang="ar-EG" i="0" dirty="0"/>
              <a:t>حصل كينيث على عرض حقيقي يرقى لمنصب بمستوى نائب الرئيس بزيادة في الراتب بنسبة 50% من مصرف ستريت </a:t>
            </a:r>
            <a:r>
              <a:rPr lang="ar-EG" i="0" dirty="0" err="1"/>
              <a:t>فورورد</a:t>
            </a:r>
            <a:r>
              <a:rPr lang="ar-EG" i="0" dirty="0"/>
              <a:t> بنك، لكنه لا يستطيع قبوله لأنه لن يعمل هناك إلا لفترة وجيزة قبل حصوله على ماجستير إدارة الأعمال.</a:t>
            </a:r>
            <a:r>
              <a:rPr lang="en-US" i="0" dirty="0"/>
              <a:t> </a:t>
            </a:r>
            <a:r>
              <a:rPr lang="ar-EG" i="0" dirty="0"/>
              <a:t>ويعتقد أن هذا سيكون بمثابة نقطة سوداء في سيرته الذاتية، لذا فهو يريد الحصول على لقب نائب الرئيس من مصرف </a:t>
            </a:r>
            <a:r>
              <a:rPr lang="ar-EG" i="0" dirty="0" err="1"/>
              <a:t>بيفوت</a:t>
            </a:r>
            <a:r>
              <a:rPr lang="ar-EG" i="0" dirty="0"/>
              <a:t> بنك قبل مغادرته للحصول على ماجستير إدارة الأعمال.</a:t>
            </a:r>
            <a:r>
              <a:rPr lang="en-US" i="0" dirty="0"/>
              <a:t> </a:t>
            </a:r>
          </a:p>
          <a:p>
            <a:endParaRPr lang="en-SG" sz="1050" i="0" dirty="0"/>
          </a:p>
          <a:p>
            <a:r>
              <a:rPr lang="ar-EG" sz="1050" i="0" dirty="0"/>
              <a:t>هناك أمر يعرفه كينيث ولا ينبغي له معرفته.</a:t>
            </a:r>
            <a:r>
              <a:rPr lang="en-US" sz="1050" i="0" dirty="0"/>
              <a:t> </a:t>
            </a:r>
            <a:r>
              <a:rPr lang="ar-EG" sz="1050" i="0" dirty="0"/>
              <a:t>على وجه التحديد، ليس </a:t>
            </a:r>
            <a:r>
              <a:rPr lang="ar-EG" i="0" dirty="0"/>
              <a:t>كينيث وحده بل وجميع الموظفين المبتدئين يعرفون أن ديفيد والشركاء الآخرين منحوا أنفسهم زيادات في الرواتب سرًا أثناء عملية الاندماج، في حين جمدوا رواتب وترقيات الموظفين المبتدئين للسيطرة على التكاليف.</a:t>
            </a:r>
            <a:r>
              <a:rPr lang="en-US" i="0" dirty="0"/>
              <a:t> </a:t>
            </a:r>
            <a:r>
              <a:rPr lang="ar-EG" i="0" dirty="0"/>
              <a:t>ثمل أحد المديرين الإداريين وسمح لهذا الخبر بالتسرب إلى أحد مساعديه ثم انتشر إلى الجميع على نفس المستوى.</a:t>
            </a:r>
            <a:r>
              <a:rPr lang="en-US" i="0" dirty="0"/>
              <a:t> </a:t>
            </a:r>
            <a:r>
              <a:rPr lang="ar-EG" i="0" dirty="0"/>
              <a:t>وهذا أحد الأسباب التي ساهمت في ارتفاع معدل دوران الموظفين المبتدئين في المؤسسة.</a:t>
            </a:r>
            <a:r>
              <a:rPr lang="en-US" i="0" dirty="0"/>
              <a:t> </a:t>
            </a:r>
          </a:p>
          <a:p>
            <a:endParaRPr lang="en-SG" i="0" dirty="0"/>
          </a:p>
          <a:p>
            <a:r>
              <a:rPr lang="ar-EG" i="0" dirty="0"/>
              <a:t>المشاركون الذين يؤدون دور كينيث، هل أخبرت ديفيد أن الموظفين المبتدئين يعرفون بأمر الزيادات السرية في رواتب كبار الموظفين، وأن هذا جزء من سبب رحيل الجميع؟</a:t>
            </a:r>
            <a:r>
              <a:rPr lang="en-US" i="0" dirty="0"/>
              <a:t> </a:t>
            </a:r>
            <a:r>
              <a:rPr lang="ar-EG" i="0" dirty="0"/>
              <a:t>يُرجى رفع أيديكم إذا كشفتم عن هذا الأمر لديفيد.</a:t>
            </a:r>
            <a:r>
              <a:rPr lang="en-US" i="0" dirty="0"/>
              <a:t> </a:t>
            </a:r>
            <a:r>
              <a:rPr lang="ar-EG" i="0" dirty="0"/>
              <a:t>[يرفع المشاركون أيديهم].</a:t>
            </a:r>
            <a:r>
              <a:rPr lang="en-US" i="0" dirty="0"/>
              <a:t> </a:t>
            </a:r>
            <a:r>
              <a:rPr lang="ar-EG" i="0" dirty="0"/>
              <a:t>كيف كان رد فعل ديفيد؟</a:t>
            </a:r>
            <a:r>
              <a:rPr lang="en-US" i="0" dirty="0"/>
              <a:t> </a:t>
            </a:r>
            <a:r>
              <a:rPr lang="ar-EG" i="0" dirty="0"/>
              <a:t>[يشارك المشاركون تجربة مسرحية تقمص الأدوار].</a:t>
            </a:r>
            <a:r>
              <a:rPr lang="en-US" i="0" dirty="0"/>
              <a:t> </a:t>
            </a:r>
            <a:r>
              <a:rPr lang="ar-EG" i="0" dirty="0"/>
              <a:t>في الحياة الواقعية، أرى أن انتقاد شريك تفاوض، يمتلك سلطة أعلى بسبب سلوك مشكوك فيه أخلاقيًا، يُشكل مخاطرة كبيرة ومحدودة المكاسب.</a:t>
            </a:r>
            <a:r>
              <a:rPr lang="en-US" i="0" dirty="0"/>
              <a:t> </a:t>
            </a:r>
            <a:r>
              <a:rPr lang="ar-EG" i="0" dirty="0"/>
              <a:t>الحياة ليست عادلة، اعتد عليها وإلا فستجلس وتغضب للغاية، أو الأسوأ من ذلك أن تنفس عن نفسك أمام زملاء العمل وسيستخدم واحد منهم أو أكثر ذلك الأمر ضدك.  </a:t>
            </a:r>
          </a:p>
        </p:txBody>
      </p:sp>
      <p:sp>
        <p:nvSpPr>
          <p:cNvPr id="4" name="Slide Number Placeholder 3"/>
          <p:cNvSpPr>
            <a:spLocks noGrp="1"/>
          </p:cNvSpPr>
          <p:nvPr>
            <p:ph type="sldNum" sz="quarter" idx="5"/>
          </p:nvPr>
        </p:nvSpPr>
        <p:spPr/>
        <p:txBody>
          <a:bodyPr/>
          <a:lstStyle/>
          <a:p>
            <a:fld id="{D37123A3-F868-4D16-A1D7-E0B030EF5C1D}" type="slidenum">
              <a:rPr lang="en-US" smtClean="0"/>
              <a:t>10</a:t>
            </a:fld>
            <a:endParaRPr lang="en-US"/>
          </a:p>
        </p:txBody>
      </p:sp>
    </p:spTree>
    <p:extLst>
      <p:ext uri="{BB962C8B-B14F-4D97-AF65-F5344CB8AC3E}">
        <p14:creationId xmlns:p14="http://schemas.microsoft.com/office/powerpoint/2010/main" val="1596229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كينيث وحده يعلم أنه سيترك مصرف </a:t>
            </a:r>
            <a:r>
              <a:rPr lang="ar-EG" i="0" dirty="0" err="1"/>
              <a:t>بيفوت</a:t>
            </a:r>
            <a:r>
              <a:rPr lang="ar-EG" i="0" dirty="0"/>
              <a:t> بنك في ديسمبر المقبل ليحصل على درجة الماجستير في إدارة الأعمال، ولا يريد سوى الترقية إلى منصب نائب الرئيس حتى يتمكن من الحصول على وظيفة أحلامه في الصين بعد حصوله على درجة الماجستير في إدارة الأعمال.</a:t>
            </a:r>
            <a:r>
              <a:rPr lang="en-US" i="0" dirty="0"/>
              <a:t> </a:t>
            </a:r>
            <a:r>
              <a:rPr lang="ar-EG" i="0" dirty="0"/>
              <a:t>والراتب أقل أهمية بالنسبة لكينيث لأنه لن يبقى في الشركة إلا لفترة قصيرة، وبالتالي فإن الزيادة لن تكون إلا لبضعة أشهر.</a:t>
            </a:r>
            <a:r>
              <a:rPr lang="en-US" i="0" dirty="0"/>
              <a:t> </a:t>
            </a:r>
          </a:p>
          <a:p>
            <a:endParaRPr lang="en-SG" sz="1050" i="0" dirty="0"/>
          </a:p>
          <a:p>
            <a:r>
              <a:rPr lang="ar-EG" i="0" dirty="0"/>
              <a:t>حصل كينيث على عرض حقيقي يرقى لمنصب بمستوى نائب الرئيس بزيادة في الراتب بنسبة 50% من مصرف ستريت </a:t>
            </a:r>
            <a:r>
              <a:rPr lang="ar-EG" i="0" dirty="0" err="1"/>
              <a:t>فورورد</a:t>
            </a:r>
            <a:r>
              <a:rPr lang="ar-EG" i="0" dirty="0"/>
              <a:t> بنك، لكنه لا يستطيع قبوله لأنه لن يعمل هناك إلا لفترة وجيزة قبل حصوله على ماجستير إدارة الأعمال.</a:t>
            </a:r>
            <a:r>
              <a:rPr lang="en-US" i="0" dirty="0"/>
              <a:t> </a:t>
            </a:r>
            <a:r>
              <a:rPr lang="ar-EG" i="0" dirty="0"/>
              <a:t>ويعتقد أن هذا سيكون بمثابة نقطة سوداء في سيرته الذاتية، لذا فهو يريد الحصول على لقب نائب الرئيس من مصرف </a:t>
            </a:r>
            <a:r>
              <a:rPr lang="ar-EG" i="0" dirty="0" err="1"/>
              <a:t>بيفوت</a:t>
            </a:r>
            <a:r>
              <a:rPr lang="ar-EG" i="0" dirty="0"/>
              <a:t> بنك قبل مغادرته للحصول على ماجستير إدارة الأعمال.</a:t>
            </a:r>
            <a:r>
              <a:rPr lang="en-US" i="0" dirty="0"/>
              <a:t> </a:t>
            </a:r>
          </a:p>
          <a:p>
            <a:endParaRPr lang="en-SG" sz="1050" i="0" dirty="0"/>
          </a:p>
          <a:p>
            <a:r>
              <a:rPr lang="ar-EG" sz="1050" i="0" dirty="0"/>
              <a:t>هناك أمر يعرفه كينيث ولا ينبغي له معرفته.</a:t>
            </a:r>
            <a:r>
              <a:rPr lang="en-US" sz="1050" i="0" dirty="0"/>
              <a:t> </a:t>
            </a:r>
            <a:r>
              <a:rPr lang="ar-EG" sz="1050" i="0" dirty="0"/>
              <a:t>على وجه التحديد، ليس </a:t>
            </a:r>
            <a:r>
              <a:rPr lang="ar-EG" i="0" dirty="0"/>
              <a:t>كينيث وحده بل وجميع الموظفين المبتدئين يعرفون أن ديفيد والشركاء الآخرين منحوا أنفسهم زيادات في الرواتب سرًا أثناء عملية الاندماج، في حين جمدوا رواتب وترقيات الموظفين المبتدئين للسيطرة على التكاليف.</a:t>
            </a:r>
            <a:r>
              <a:rPr lang="en-US" i="0" dirty="0"/>
              <a:t> </a:t>
            </a:r>
            <a:r>
              <a:rPr lang="ar-EG" i="0" dirty="0"/>
              <a:t>ثمل أحد المديرين الإداريين وسمح لهذا الخبر بالتسرب إلى أحد مساعديه ثم انتشر إلى الجميع على نفس المستوى.</a:t>
            </a:r>
            <a:r>
              <a:rPr lang="en-US" i="0" dirty="0"/>
              <a:t> </a:t>
            </a:r>
            <a:r>
              <a:rPr lang="ar-EG" i="0" dirty="0"/>
              <a:t>وهذا أحد الأسباب التي ساهمت في ارتفاع معدل دوران الموظفين المبتدئين في المؤسسة.</a:t>
            </a:r>
            <a:r>
              <a:rPr lang="en-US" i="0" dirty="0"/>
              <a:t> </a:t>
            </a:r>
          </a:p>
          <a:p>
            <a:endParaRPr lang="en-SG" i="0" dirty="0"/>
          </a:p>
          <a:p>
            <a:r>
              <a:rPr lang="ar-EG" i="0" dirty="0"/>
              <a:t>المشاركون الذين يؤدون دور كينيث، هل أخبرت ديفيد أن الموظفين المبتدئين يعرفون بأمر الزيادات السرية في رواتب كبار الموظفين، وأن هذا جزء من سبب رحيل الجميع؟</a:t>
            </a:r>
            <a:r>
              <a:rPr lang="en-US" i="0" dirty="0"/>
              <a:t> </a:t>
            </a:r>
            <a:r>
              <a:rPr lang="ar-EG" i="0" dirty="0"/>
              <a:t>يُرجى رفع أيديكم إذا كشفتم عن هذا الأمر لديفيد.</a:t>
            </a:r>
            <a:r>
              <a:rPr lang="en-US" i="0" dirty="0"/>
              <a:t> </a:t>
            </a:r>
            <a:r>
              <a:rPr lang="ar-EG" i="0" dirty="0"/>
              <a:t>[يرفع المشاركون أيديهم].</a:t>
            </a:r>
            <a:r>
              <a:rPr lang="en-US" i="0" dirty="0"/>
              <a:t> </a:t>
            </a:r>
            <a:r>
              <a:rPr lang="ar-EG" i="0" dirty="0"/>
              <a:t>كيف كان رد فعل ديفيد؟</a:t>
            </a:r>
            <a:r>
              <a:rPr lang="en-US" i="0" dirty="0"/>
              <a:t> </a:t>
            </a:r>
            <a:r>
              <a:rPr lang="ar-EG" i="0" dirty="0"/>
              <a:t>[يشارك المشاركون تجربة مسرحية تقمص الأدوار].</a:t>
            </a:r>
            <a:r>
              <a:rPr lang="en-US" i="0" dirty="0"/>
              <a:t> </a:t>
            </a:r>
            <a:r>
              <a:rPr lang="ar-EG" i="0" dirty="0"/>
              <a:t>في الحياة الواقعية، أرى أن انتقاد شريك تفاوض، يمتلك سلطة أعلى بسبب سلوك مشكوك فيه أخلاقيًا، يُشكل مخاطرة كبيرة ومحدودة المكاسب.</a:t>
            </a:r>
            <a:r>
              <a:rPr lang="en-US" i="0" dirty="0"/>
              <a:t> </a:t>
            </a:r>
            <a:r>
              <a:rPr lang="ar-EG" i="0" dirty="0"/>
              <a:t>الحياة ليست عادلة، اعتد عليها وإلا فستجلس وتغضب للغاية، أو الأسوأ من ذلك أن تنفس عن نفسك أمام زملاء العمل وسيستخدم واحد منهم أو أكثر ذلك الأمر ضدك.  </a:t>
            </a:r>
          </a:p>
        </p:txBody>
      </p:sp>
      <p:sp>
        <p:nvSpPr>
          <p:cNvPr id="4" name="Slide Number Placeholder 3"/>
          <p:cNvSpPr>
            <a:spLocks noGrp="1"/>
          </p:cNvSpPr>
          <p:nvPr>
            <p:ph type="sldNum" sz="quarter" idx="5"/>
          </p:nvPr>
        </p:nvSpPr>
        <p:spPr/>
        <p:txBody>
          <a:bodyPr/>
          <a:lstStyle/>
          <a:p>
            <a:fld id="{D37123A3-F868-4D16-A1D7-E0B030EF5C1D}" type="slidenum">
              <a:rPr lang="en-US" smtClean="0"/>
              <a:t>11</a:t>
            </a:fld>
            <a:endParaRPr lang="en-US"/>
          </a:p>
        </p:txBody>
      </p:sp>
    </p:spTree>
    <p:extLst>
      <p:ext uri="{BB962C8B-B14F-4D97-AF65-F5344CB8AC3E}">
        <p14:creationId xmlns:p14="http://schemas.microsoft.com/office/powerpoint/2010/main" val="6184439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كينيث وحده يعلم أنه سيترك مصرف </a:t>
            </a:r>
            <a:r>
              <a:rPr lang="ar-EG" i="0" dirty="0" err="1"/>
              <a:t>بيفوت</a:t>
            </a:r>
            <a:r>
              <a:rPr lang="ar-EG" i="0" dirty="0"/>
              <a:t> بنك في ديسمبر المقبل ليحصل على درجة الماجستير في إدارة الأعمال، ولا يريد سوى الترقية إلى منصب نائب الرئيس حتى يتمكن من الحصول على وظيفة أحلامه في الصين بعد حصوله على درجة الماجستير في إدارة الأعمال.</a:t>
            </a:r>
            <a:r>
              <a:rPr lang="en-US" i="0" dirty="0"/>
              <a:t> </a:t>
            </a:r>
            <a:r>
              <a:rPr lang="ar-EG" i="0" dirty="0"/>
              <a:t>والراتب أقل أهمية بالنسبة لكينيث لأنه لن يبقى في الشركة إلا لفترة قصيرة، وبالتالي فإن الزيادة لن تكون إلا لبضعة أشهر.</a:t>
            </a:r>
            <a:r>
              <a:rPr lang="en-US" i="0" dirty="0"/>
              <a:t> </a:t>
            </a:r>
          </a:p>
          <a:p>
            <a:endParaRPr lang="en-SG" sz="1050" i="0" dirty="0"/>
          </a:p>
          <a:p>
            <a:r>
              <a:rPr lang="ar-EG" i="0" dirty="0"/>
              <a:t>حصل كينيث على عرض حقيقي يرقى لمنصب بمستوى نائب الرئيس بزيادة في الراتب بنسبة 50% من مصرف ستريت </a:t>
            </a:r>
            <a:r>
              <a:rPr lang="ar-EG" i="0" dirty="0" err="1"/>
              <a:t>فورورد</a:t>
            </a:r>
            <a:r>
              <a:rPr lang="ar-EG" i="0" dirty="0"/>
              <a:t> بنك، لكنه لا يستطيع قبوله لأنه لن يعمل هناك إلا لفترة وجيزة قبل حصوله على ماجستير إدارة الأعمال.</a:t>
            </a:r>
            <a:r>
              <a:rPr lang="en-US" i="0" dirty="0"/>
              <a:t> </a:t>
            </a:r>
            <a:r>
              <a:rPr lang="ar-EG" i="0" dirty="0"/>
              <a:t>ويعتقد أن هذا سيكون بمثابة نقطة سوداء في سيرته الذاتية، لذا فهو يريد الحصول على لقب نائب الرئيس من مصرف </a:t>
            </a:r>
            <a:r>
              <a:rPr lang="ar-EG" i="0" dirty="0" err="1"/>
              <a:t>بيفوت</a:t>
            </a:r>
            <a:r>
              <a:rPr lang="ar-EG" i="0" dirty="0"/>
              <a:t> بنك قبل مغادرته للحصول على ماجستير إدارة الأعمال.</a:t>
            </a:r>
            <a:r>
              <a:rPr lang="en-US" i="0" dirty="0"/>
              <a:t> </a:t>
            </a:r>
          </a:p>
          <a:p>
            <a:endParaRPr lang="en-SG" sz="1050" i="0" dirty="0"/>
          </a:p>
          <a:p>
            <a:r>
              <a:rPr lang="ar-EG" sz="1050" i="0" dirty="0"/>
              <a:t>هناك أمر يعرفه كينيث ولا ينبغي له معرفته.</a:t>
            </a:r>
            <a:r>
              <a:rPr lang="en-US" sz="1050" i="0" dirty="0"/>
              <a:t> </a:t>
            </a:r>
            <a:r>
              <a:rPr lang="ar-EG" sz="1050" i="0" dirty="0"/>
              <a:t>على وجه التحديد، ليس </a:t>
            </a:r>
            <a:r>
              <a:rPr lang="ar-EG" i="0" dirty="0"/>
              <a:t>كينيث وحده بل وجميع الموظفين المبتدئين يعرفون أن ديفيد والشركاء الآخرين منحوا أنفسهم زيادات في الرواتب سرًا أثناء عملية الاندماج، في حين جمدوا رواتب وترقيات الموظفين المبتدئين للسيطرة على التكاليف.</a:t>
            </a:r>
            <a:r>
              <a:rPr lang="en-US" i="0" dirty="0"/>
              <a:t> </a:t>
            </a:r>
            <a:r>
              <a:rPr lang="ar-EG" i="0" dirty="0"/>
              <a:t>ثمل أحد المديرين الإداريين وسمح لهذا الخبر بالتسرب إلى أحد مساعديه ثم انتشر إلى الجميع على نفس المستوى.</a:t>
            </a:r>
            <a:r>
              <a:rPr lang="en-US" i="0" dirty="0"/>
              <a:t> </a:t>
            </a:r>
            <a:r>
              <a:rPr lang="ar-EG" i="0" dirty="0"/>
              <a:t>وهذا أحد الأسباب التي ساهمت في ارتفاع معدل دوران الموظفين المبتدئين في المؤسسة.</a:t>
            </a:r>
            <a:r>
              <a:rPr lang="en-US" i="0" dirty="0"/>
              <a:t> </a:t>
            </a:r>
          </a:p>
          <a:p>
            <a:endParaRPr lang="en-SG" i="0" dirty="0"/>
          </a:p>
          <a:p>
            <a:r>
              <a:rPr lang="ar-EG" i="0" dirty="0"/>
              <a:t>المشاركون الذين يؤدون دور كينيث، هل أخبرت ديفيد أن الموظفين المبتدئين يعرفون بأمر الزيادات السرية في رواتب كبار الموظفين، وأن هذا جزء من سبب رحيل الجميع؟</a:t>
            </a:r>
            <a:r>
              <a:rPr lang="en-US" i="0" dirty="0"/>
              <a:t> </a:t>
            </a:r>
            <a:r>
              <a:rPr lang="ar-EG" i="0" dirty="0"/>
              <a:t>يُرجى رفع أيديكم إذا كشفتم عن هذا الأمر لديفيد.</a:t>
            </a:r>
            <a:r>
              <a:rPr lang="en-US" i="0" dirty="0"/>
              <a:t> </a:t>
            </a:r>
            <a:r>
              <a:rPr lang="ar-EG" i="0" dirty="0"/>
              <a:t>[يرفع المشاركون أيديهم].</a:t>
            </a:r>
            <a:r>
              <a:rPr lang="en-US" i="0" dirty="0"/>
              <a:t> </a:t>
            </a:r>
            <a:r>
              <a:rPr lang="ar-EG" i="0" dirty="0"/>
              <a:t>كيف كان رد فعل ديفيد؟</a:t>
            </a:r>
            <a:r>
              <a:rPr lang="en-US" i="0" dirty="0"/>
              <a:t> </a:t>
            </a:r>
            <a:r>
              <a:rPr lang="ar-EG" i="0" dirty="0"/>
              <a:t>[يشارك المشاركون تجربة مسرحية تقمص الأدوار].</a:t>
            </a:r>
            <a:r>
              <a:rPr lang="en-US" i="0" dirty="0"/>
              <a:t> </a:t>
            </a:r>
            <a:r>
              <a:rPr lang="ar-EG" i="0" dirty="0"/>
              <a:t>في الحياة الواقعية، أرى أن انتقاد شريك تفاوض، يمتلك سلطة أعلى بسبب سلوك مشكوك فيه أخلاقيًا، يُشكل مخاطرة كبيرة ومحدودة المكاسب.</a:t>
            </a:r>
            <a:r>
              <a:rPr lang="en-US" i="0" dirty="0"/>
              <a:t> </a:t>
            </a:r>
            <a:r>
              <a:rPr lang="ar-EG" i="0" dirty="0"/>
              <a:t>الحياة ليست عادلة، اعتد عليها وإلا فستجلس وتغضب للغاية، أو الأسوأ من ذلك أن تنفس عن نفسك أمام زملاء العمل وسيستخدم واحد منهم أو أكثر ذلك الأمر ضدك.  </a:t>
            </a:r>
          </a:p>
        </p:txBody>
      </p:sp>
      <p:sp>
        <p:nvSpPr>
          <p:cNvPr id="4" name="Slide Number Placeholder 3"/>
          <p:cNvSpPr>
            <a:spLocks noGrp="1"/>
          </p:cNvSpPr>
          <p:nvPr>
            <p:ph type="sldNum" sz="quarter" idx="5"/>
          </p:nvPr>
        </p:nvSpPr>
        <p:spPr/>
        <p:txBody>
          <a:bodyPr/>
          <a:lstStyle/>
          <a:p>
            <a:fld id="{D37123A3-F868-4D16-A1D7-E0B030EF5C1D}" type="slidenum">
              <a:rPr lang="en-US" smtClean="0"/>
              <a:t>12</a:t>
            </a:fld>
            <a:endParaRPr lang="en-US"/>
          </a:p>
        </p:txBody>
      </p:sp>
    </p:spTree>
    <p:extLst>
      <p:ext uri="{BB962C8B-B14F-4D97-AF65-F5344CB8AC3E}">
        <p14:creationId xmlns:p14="http://schemas.microsoft.com/office/powerpoint/2010/main" val="297089524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dirty="0">
                <a:solidFill>
                  <a:srgbClr val="FF0000"/>
                </a:solidFill>
              </a:rPr>
              <a:t>هناك بعض الأمور التي يعرفها ديفيد فقط</a:t>
            </a:r>
            <a:r>
              <a:rPr lang="ar-EG" sz="1200" b="0" baseline="0" dirty="0">
                <a:solidFill>
                  <a:srgbClr val="FF0000"/>
                </a:solidFill>
              </a:rPr>
              <a:t> عند الدخول في المفاوضات.</a:t>
            </a:r>
          </a:p>
        </p:txBody>
      </p:sp>
      <p:sp>
        <p:nvSpPr>
          <p:cNvPr id="4" name="Slide Number Placeholder 3"/>
          <p:cNvSpPr>
            <a:spLocks noGrp="1"/>
          </p:cNvSpPr>
          <p:nvPr>
            <p:ph type="sldNum" sz="quarter" idx="5"/>
          </p:nvPr>
        </p:nvSpPr>
        <p:spPr/>
        <p:txBody>
          <a:bodyPr/>
          <a:lstStyle/>
          <a:p>
            <a:fld id="{D37123A3-F868-4D16-A1D7-E0B030EF5C1D}" type="slidenum">
              <a:rPr lang="en-US" smtClean="0"/>
              <a:t>13</a:t>
            </a:fld>
            <a:endParaRPr lang="en-US"/>
          </a:p>
        </p:txBody>
      </p:sp>
    </p:spTree>
    <p:extLst>
      <p:ext uri="{BB962C8B-B14F-4D97-AF65-F5344CB8AC3E}">
        <p14:creationId xmlns:p14="http://schemas.microsoft.com/office/powerpoint/2010/main" val="19938284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ديفيد يقدر كينيث حقًا، ويرى فيه شريكًا محتملًا في المستقبل.</a:t>
            </a:r>
            <a:r>
              <a:rPr lang="en-US" i="0" dirty="0"/>
              <a:t> </a:t>
            </a:r>
            <a:r>
              <a:rPr lang="ar-EG" i="0" dirty="0"/>
              <a:t>وهناك سبب آخر يجعله يرغب في بقائه وهو أن أي حالة مغادرة أخرى من فريق ديفيد ستحال إلى اللجنة التنفيذية نظرًا لأن معدل دوران الموظفين أصبح خارج نطاق السيطرة.</a:t>
            </a:r>
            <a:r>
              <a:rPr lang="en-US" i="0" dirty="0"/>
              <a:t> </a:t>
            </a:r>
          </a:p>
          <a:p>
            <a:pPr marL="0" indent="0">
              <a:buNone/>
            </a:pPr>
            <a:endParaRPr lang="en-SG" sz="1050" i="0" dirty="0"/>
          </a:p>
          <a:p>
            <a:r>
              <a:rPr lang="ar-EG" i="0" dirty="0"/>
              <a:t>يعرف ديفيد بعض القيود السياسية المفروضة عليه.</a:t>
            </a:r>
            <a:r>
              <a:rPr lang="en-US" i="0" dirty="0"/>
              <a:t> </a:t>
            </a:r>
            <a:r>
              <a:rPr lang="ar-EG" i="0" dirty="0"/>
              <a:t>فهو يستطيع زيادة راتب كينيث بنسبة تصل إلى 10% دون التسبب في صراع داخل الفريق.</a:t>
            </a:r>
            <a:r>
              <a:rPr lang="en-US" i="0" dirty="0"/>
              <a:t> </a:t>
            </a:r>
            <a:r>
              <a:rPr lang="ar-EG" i="0" dirty="0"/>
              <a:t>أما زيادة الراتب بنسبة تزيد عن 20%، و/أو الترقية المبكرة فمن الصعب تبريرها أمام الشركاء الآخرين، وهو ما قد يسبب له مشاكل على مستوى أعلى في المؤسسة.</a:t>
            </a:r>
            <a:r>
              <a:rPr lang="en-US" i="0" dirty="0"/>
              <a:t> </a:t>
            </a:r>
            <a:r>
              <a:rPr lang="ar-EG" i="0" dirty="0"/>
              <a:t>وهو يستطيع أن يفعل ذلك، ولكنه متردد للغاية لأنه من المفترض أن يحترم الشركاء تجميد الرواتب والترقية.</a:t>
            </a:r>
            <a:r>
              <a:rPr lang="en-US" i="0" dirty="0"/>
              <a:t> </a:t>
            </a:r>
          </a:p>
          <a:p>
            <a:endParaRPr lang="en-SG" sz="1050" i="0" dirty="0"/>
          </a:p>
          <a:p>
            <a:r>
              <a:rPr lang="ar-EG" i="0" dirty="0"/>
              <a:t>لا يصدق ديفيد أن أحدًا من المساعدين قد يحصل على عرض خارجي في ظل هذا الوضع الاقتصادي، ويشك في أن كينيث قد يزعم حصوله على عرض خارجي زائف لكسب أفضلية في المفاوضات.</a:t>
            </a:r>
            <a:r>
              <a:rPr lang="en-US" i="0" dirty="0"/>
              <a:t> </a:t>
            </a:r>
            <a:r>
              <a:rPr lang="ar-EG" i="0" dirty="0"/>
              <a:t>تذكر أن كينيث مقيد بقواعد السرية بحيث لا يظهر الوثيقة الفعلية لعرض مصرف ستريت </a:t>
            </a:r>
            <a:r>
              <a:rPr lang="ar-EG" i="0" dirty="0" err="1"/>
              <a:t>فورورد</a:t>
            </a:r>
            <a:r>
              <a:rPr lang="ar-EG" i="0" dirty="0"/>
              <a:t> بنك، لذا يتعين على ديفيد تصديق كلامه - أو عدم تصديقه.</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14</a:t>
            </a:fld>
            <a:endParaRPr lang="en-US"/>
          </a:p>
        </p:txBody>
      </p:sp>
    </p:spTree>
    <p:extLst>
      <p:ext uri="{BB962C8B-B14F-4D97-AF65-F5344CB8AC3E}">
        <p14:creationId xmlns:p14="http://schemas.microsoft.com/office/powerpoint/2010/main" val="25815319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ديفيد يقدر كينيث حقًا، ويرى فيه شريكًا محتملًا في المستقبل.</a:t>
            </a:r>
            <a:r>
              <a:rPr lang="en-US" i="0" dirty="0"/>
              <a:t> </a:t>
            </a:r>
            <a:r>
              <a:rPr lang="ar-EG" i="0" dirty="0"/>
              <a:t>وهناك سبب آخر يجعله يرغب في بقائه وهو أن أي حالة مغادرة أخرى من فريق ديفيد ستحال إلى اللجنة التنفيذية نظرًا لأن معدل دوران الموظفين أصبح خارج نطاق السيطرة.</a:t>
            </a:r>
            <a:r>
              <a:rPr lang="en-US" i="0" dirty="0"/>
              <a:t> </a:t>
            </a:r>
          </a:p>
          <a:p>
            <a:pPr marL="0" indent="0">
              <a:buNone/>
            </a:pPr>
            <a:endParaRPr lang="en-SG" sz="1050" i="0" dirty="0"/>
          </a:p>
          <a:p>
            <a:r>
              <a:rPr lang="ar-EG" i="0" dirty="0"/>
              <a:t>يعرف ديفيد بعض القيود السياسية المفروضة عليه.</a:t>
            </a:r>
            <a:r>
              <a:rPr lang="en-US" i="0" dirty="0"/>
              <a:t> </a:t>
            </a:r>
            <a:r>
              <a:rPr lang="ar-EG" i="0" dirty="0"/>
              <a:t>فهو يستطيع زيادة راتب كينيث بنسبة تصل إلى 10% دون التسبب في صراع داخل الفريق.</a:t>
            </a:r>
            <a:r>
              <a:rPr lang="en-US" i="0" dirty="0"/>
              <a:t> </a:t>
            </a:r>
            <a:r>
              <a:rPr lang="ar-EG" i="0" dirty="0"/>
              <a:t>أما زيادة الراتب بنسبة تزيد عن 20%، و/أو الترقية المبكرة فمن الصعب تبريرها أمام الشركاء الآخرين، وهو ما قد يسبب له مشاكل على مستوى أعلى في المؤسسة.</a:t>
            </a:r>
            <a:r>
              <a:rPr lang="en-US" i="0" dirty="0"/>
              <a:t> </a:t>
            </a:r>
            <a:r>
              <a:rPr lang="ar-EG" i="0" dirty="0"/>
              <a:t>وهو يستطيع أن يفعل ذلك، ولكنه متردد للغاية لأنه من المفترض أن يحترم الشركاء تجميد الرواتب والترقية.</a:t>
            </a:r>
            <a:r>
              <a:rPr lang="en-US" i="0" dirty="0"/>
              <a:t> </a:t>
            </a:r>
          </a:p>
          <a:p>
            <a:endParaRPr lang="en-SG" sz="1050" i="0" dirty="0"/>
          </a:p>
          <a:p>
            <a:r>
              <a:rPr lang="ar-EG" i="0" dirty="0"/>
              <a:t>لا يصدق ديفيد أن أحدًا من المساعدين قد يحصل على عرض خارجي في ظل هذا الوضع الاقتصادي، ويشك في أن كينيث قد يزعم حصوله على عرض خارجي زائف لكسب أفضلية في المفاوضات.</a:t>
            </a:r>
            <a:r>
              <a:rPr lang="en-US" i="0" dirty="0"/>
              <a:t> </a:t>
            </a:r>
            <a:r>
              <a:rPr lang="ar-EG" i="0" dirty="0"/>
              <a:t>تذكر أن كينيث مقيد بقواعد السرية بحيث لا يظهر الوثيقة الفعلية لعرض مصرف ستريت </a:t>
            </a:r>
            <a:r>
              <a:rPr lang="ar-EG" i="0" dirty="0" err="1"/>
              <a:t>فورورد</a:t>
            </a:r>
            <a:r>
              <a:rPr lang="ar-EG" i="0" dirty="0"/>
              <a:t> بنك، لذا يتعين على ديفيد تصديق كلامه - أو عدم تصديقه.</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15</a:t>
            </a:fld>
            <a:endParaRPr lang="en-US"/>
          </a:p>
        </p:txBody>
      </p:sp>
    </p:spTree>
    <p:extLst>
      <p:ext uri="{BB962C8B-B14F-4D97-AF65-F5344CB8AC3E}">
        <p14:creationId xmlns:p14="http://schemas.microsoft.com/office/powerpoint/2010/main" val="4022897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ديفيد يقدر كينيث حقًا، ويرى فيه شريكًا محتملًا في المستقبل.</a:t>
            </a:r>
            <a:r>
              <a:rPr lang="en-US" i="0" dirty="0"/>
              <a:t> </a:t>
            </a:r>
            <a:r>
              <a:rPr lang="ar-EG" i="0" dirty="0"/>
              <a:t>وهناك سبب آخر يجعله يرغب في بقائه وهو أن أي حالة مغادرة أخرى من فريق ديفيد ستحال إلى اللجنة التنفيذية نظرًا لأن معدل دوران الموظفين أصبح خارج نطاق السيطرة.</a:t>
            </a:r>
            <a:r>
              <a:rPr lang="en-US" i="0" dirty="0"/>
              <a:t> </a:t>
            </a:r>
          </a:p>
          <a:p>
            <a:pPr marL="0" indent="0">
              <a:buNone/>
            </a:pPr>
            <a:endParaRPr lang="en-SG" sz="1050" i="0" dirty="0"/>
          </a:p>
          <a:p>
            <a:r>
              <a:rPr lang="ar-EG" i="0" dirty="0"/>
              <a:t>يعرف ديفيد بعض القيود السياسية المفروضة عليه.</a:t>
            </a:r>
            <a:r>
              <a:rPr lang="en-US" i="0" dirty="0"/>
              <a:t> </a:t>
            </a:r>
            <a:r>
              <a:rPr lang="ar-EG" i="0" dirty="0"/>
              <a:t>فهو يستطيع زيادة راتب كينيث بنسبة تصل إلى 10% دون التسبب في صراع داخل الفريق.</a:t>
            </a:r>
            <a:r>
              <a:rPr lang="en-US" i="0" dirty="0"/>
              <a:t> </a:t>
            </a:r>
            <a:r>
              <a:rPr lang="ar-EG" i="0" dirty="0"/>
              <a:t>أما زيادة الراتب بنسبة تزيد عن 20%، و/أو الترقية المبكرة فمن الصعب تبريرها أمام الشركاء الآخرين، وهو ما قد يسبب له مشاكل على مستوى أعلى في المؤسسة.</a:t>
            </a:r>
            <a:r>
              <a:rPr lang="en-US" i="0" dirty="0"/>
              <a:t> </a:t>
            </a:r>
            <a:r>
              <a:rPr lang="ar-EG" i="0" dirty="0"/>
              <a:t>وهو يستطيع أن يفعل ذلك، ولكنه متردد للغاية لأنه من المفترض أن يحترم الشركاء تجميد الرواتب والترقية.</a:t>
            </a:r>
            <a:r>
              <a:rPr lang="en-US" i="0" dirty="0"/>
              <a:t> </a:t>
            </a:r>
          </a:p>
          <a:p>
            <a:endParaRPr lang="en-SG" sz="1050" i="0" dirty="0"/>
          </a:p>
          <a:p>
            <a:r>
              <a:rPr lang="ar-EG" i="0" dirty="0"/>
              <a:t>لا يصدق ديفيد أن أحدًا من المساعدين قد يحصل على عرض خارجي في ظل هذا الوضع الاقتصادي، ويشك في أن كينيث قد يزعم حصوله على عرض خارجي زائف لكسب أفضلية في المفاوضات.</a:t>
            </a:r>
            <a:r>
              <a:rPr lang="en-US" i="0" dirty="0"/>
              <a:t> </a:t>
            </a:r>
            <a:r>
              <a:rPr lang="ar-EG" i="0" dirty="0"/>
              <a:t>تذكر أن كينيث مقيد بقواعد السرية بحيث لا يظهر الوثيقة الفعلية لعرض مصرف ستريت </a:t>
            </a:r>
            <a:r>
              <a:rPr lang="ar-EG" i="0" dirty="0" err="1"/>
              <a:t>فورورد</a:t>
            </a:r>
            <a:r>
              <a:rPr lang="ar-EG" i="0" dirty="0"/>
              <a:t> بنك، لذا يتعين على ديفيد تصديق كلامه - أو عدم تصديقه.</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16</a:t>
            </a:fld>
            <a:endParaRPr lang="en-US"/>
          </a:p>
        </p:txBody>
      </p:sp>
    </p:spTree>
    <p:extLst>
      <p:ext uri="{BB962C8B-B14F-4D97-AF65-F5344CB8AC3E}">
        <p14:creationId xmlns:p14="http://schemas.microsoft.com/office/powerpoint/2010/main" val="11781589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ديفيد يقدر كينيث حقًا، ويرى فيه شريكًا محتملًا في المستقبل.</a:t>
            </a:r>
            <a:r>
              <a:rPr lang="en-US" i="0" dirty="0"/>
              <a:t> </a:t>
            </a:r>
            <a:r>
              <a:rPr lang="ar-EG" i="0" dirty="0"/>
              <a:t>وهناك سبب آخر يجعله يرغب في بقائه وهو أن أي حالة مغادرة أخرى من فريق ديفيد ستحال إلى اللجنة التنفيذية نظرًا لأن معدل دوران الموظفين أصبح خارج نطاق السيطرة.</a:t>
            </a:r>
            <a:r>
              <a:rPr lang="en-US" i="0" dirty="0"/>
              <a:t> </a:t>
            </a:r>
          </a:p>
          <a:p>
            <a:pPr marL="0" indent="0">
              <a:buNone/>
            </a:pPr>
            <a:endParaRPr lang="en-SG" sz="1050" i="0" dirty="0"/>
          </a:p>
          <a:p>
            <a:r>
              <a:rPr lang="ar-EG" i="0" dirty="0"/>
              <a:t>يعرف ديفيد بعض القيود السياسية المفروضة عليه.</a:t>
            </a:r>
            <a:r>
              <a:rPr lang="en-US" i="0" dirty="0"/>
              <a:t> </a:t>
            </a:r>
            <a:r>
              <a:rPr lang="ar-EG" i="0" dirty="0"/>
              <a:t>فهو يستطيع زيادة راتب كينيث بنسبة تصل إلى 10% دون التسبب في صراع داخل الفريق.</a:t>
            </a:r>
            <a:r>
              <a:rPr lang="en-US" i="0" dirty="0"/>
              <a:t> </a:t>
            </a:r>
            <a:r>
              <a:rPr lang="ar-EG" i="0" dirty="0"/>
              <a:t>أما زيادة الراتب بنسبة تزيد عن 20%، و/أو الترقية المبكرة فمن الصعب تبريرها أمام الشركاء الآخرين، وهو ما قد يسبب له مشاكل على مستوى أعلى في المؤسسة.</a:t>
            </a:r>
            <a:r>
              <a:rPr lang="en-US" i="0" dirty="0"/>
              <a:t> </a:t>
            </a:r>
            <a:r>
              <a:rPr lang="ar-EG" i="0" dirty="0"/>
              <a:t>وهو يستطيع أن يفعل ذلك، ولكنه متردد للغاية لأنه من المفترض أن يحترم الشركاء تجميد الرواتب والترقية.</a:t>
            </a:r>
            <a:r>
              <a:rPr lang="en-US" i="0" dirty="0"/>
              <a:t> </a:t>
            </a:r>
          </a:p>
          <a:p>
            <a:endParaRPr lang="en-SG" sz="1050" i="0" dirty="0"/>
          </a:p>
          <a:p>
            <a:r>
              <a:rPr lang="ar-EG" i="0" dirty="0"/>
              <a:t>لا يصدق ديفيد أن أحدًا من المساعدين قد يحصل على عرض خارجي في ظل هذا الوضع الاقتصادي، ويشك في أن كينيث قد يزعم حصوله على عرض خارجي زائف لكسب أفضلية في المفاوضات.</a:t>
            </a:r>
            <a:r>
              <a:rPr lang="en-US" i="0" dirty="0"/>
              <a:t> </a:t>
            </a:r>
            <a:r>
              <a:rPr lang="ar-EG" i="0" dirty="0"/>
              <a:t>تذكر أن كينيث مقيد بقواعد السرية بحيث لا يظهر الوثيقة الفعلية لعرض مصرف ستريت </a:t>
            </a:r>
            <a:r>
              <a:rPr lang="ar-EG" i="0" dirty="0" err="1"/>
              <a:t>فورورد</a:t>
            </a:r>
            <a:r>
              <a:rPr lang="ar-EG" i="0" dirty="0"/>
              <a:t> بنك، لذا يتعين على ديفيد تصديق كلامه - أو عدم تصديقه.</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17</a:t>
            </a:fld>
            <a:endParaRPr lang="en-US"/>
          </a:p>
        </p:txBody>
      </p:sp>
    </p:spTree>
    <p:extLst>
      <p:ext uri="{BB962C8B-B14F-4D97-AF65-F5344CB8AC3E}">
        <p14:creationId xmlns:p14="http://schemas.microsoft.com/office/powerpoint/2010/main" val="2609303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ديفيد يقدر كينيث حقًا، ويرى فيه شريكًا محتملًا في المستقبل.</a:t>
            </a:r>
            <a:r>
              <a:rPr lang="en-US" i="0" dirty="0"/>
              <a:t> </a:t>
            </a:r>
            <a:r>
              <a:rPr lang="ar-EG" i="0" dirty="0"/>
              <a:t>وهناك سبب آخر يجعله يرغب في بقائه وهو أن أي حالة مغادرة أخرى من فريق ديفيد ستحال إلى اللجنة التنفيذية نظرًا لأن معدل دوران الموظفين أصبح خارج نطاق السيطرة.</a:t>
            </a:r>
            <a:r>
              <a:rPr lang="en-US" i="0" dirty="0"/>
              <a:t> </a:t>
            </a:r>
          </a:p>
          <a:p>
            <a:pPr marL="0" indent="0">
              <a:buNone/>
            </a:pPr>
            <a:endParaRPr lang="en-SG" sz="1050" i="0" dirty="0"/>
          </a:p>
          <a:p>
            <a:r>
              <a:rPr lang="ar-EG" i="0" dirty="0"/>
              <a:t>يعرف ديفيد بعض القيود السياسية المفروضة عليه.</a:t>
            </a:r>
            <a:r>
              <a:rPr lang="en-US" i="0" dirty="0"/>
              <a:t> </a:t>
            </a:r>
            <a:r>
              <a:rPr lang="ar-EG" i="0" dirty="0"/>
              <a:t>فهو يستطيع زيادة راتب كينيث بنسبة تصل إلى 10% دون التسبب في صراع داخل الفريق.</a:t>
            </a:r>
            <a:r>
              <a:rPr lang="en-US" i="0" dirty="0"/>
              <a:t> </a:t>
            </a:r>
            <a:r>
              <a:rPr lang="ar-EG" i="0" dirty="0"/>
              <a:t>أما زيادة الراتب بنسبة تزيد عن 20%، و/أو الترقية المبكرة فمن الصعب تبريرها أمام الشركاء الآخرين، وهو ما قد يسبب له مشاكل على مستوى أعلى في المؤسسة.</a:t>
            </a:r>
            <a:r>
              <a:rPr lang="en-US" i="0" dirty="0"/>
              <a:t> </a:t>
            </a:r>
            <a:r>
              <a:rPr lang="ar-EG" i="0" dirty="0"/>
              <a:t>وهو يستطيع أن يفعل ذلك، ولكنه متردد للغاية لأنه من المفترض أن يحترم الشركاء تجميد الرواتب والترقية.</a:t>
            </a:r>
            <a:r>
              <a:rPr lang="en-US" i="0" dirty="0"/>
              <a:t> </a:t>
            </a:r>
          </a:p>
          <a:p>
            <a:endParaRPr lang="en-SG" sz="1050" i="0" dirty="0"/>
          </a:p>
          <a:p>
            <a:r>
              <a:rPr lang="ar-EG" i="0" dirty="0"/>
              <a:t>لا يصدق ديفيد أن أحدًا من المساعدين قد يحصل على عرض خارجي في ظل هذا الوضع الاقتصادي، ويشك في أن كينيث قد يزعم حصوله على عرض خارجي زائف لكسب أفضلية في المفاوضات.</a:t>
            </a:r>
            <a:r>
              <a:rPr lang="en-US" i="0" dirty="0"/>
              <a:t> </a:t>
            </a:r>
            <a:r>
              <a:rPr lang="ar-EG" i="0" dirty="0"/>
              <a:t>تذكر أن كينيث مقيد بقواعد السرية بحيث لا يظهر الوثيقة الفعلية لعرض مصرف ستريت </a:t>
            </a:r>
            <a:r>
              <a:rPr lang="ar-EG" i="0" dirty="0" err="1"/>
              <a:t>فورورد</a:t>
            </a:r>
            <a:r>
              <a:rPr lang="ar-EG" i="0" dirty="0"/>
              <a:t> بنك، لذا يتعين على ديفيد تصديق كلامه - أو عدم تصديقه.</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18</a:t>
            </a:fld>
            <a:endParaRPr lang="en-US"/>
          </a:p>
        </p:txBody>
      </p:sp>
    </p:spTree>
    <p:extLst>
      <p:ext uri="{BB962C8B-B14F-4D97-AF65-F5344CB8AC3E}">
        <p14:creationId xmlns:p14="http://schemas.microsoft.com/office/powerpoint/2010/main" val="1204987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دعونا نلقِ نظرة على صفقاتكم فيما يتعلق بالراتب والتعويضات. ألقِ نظرة على النتائج </a:t>
            </a:r>
            <a:r>
              <a:rPr lang="ar-EG" b="0" i="0" baseline="0" dirty="0"/>
              <a:t>ويُرجى طرح الأسئلة على بعضكم البعض.</a:t>
            </a:r>
            <a:r>
              <a:rPr lang="en-US" b="0" i="0" baseline="0" dirty="0"/>
              <a:t> </a:t>
            </a:r>
            <a:r>
              <a:rPr lang="ar-EG" sz="1200" i="0" dirty="0"/>
              <a:t>[يطرح الطلاب الأسئلة</a:t>
            </a:r>
            <a:r>
              <a:rPr lang="ar-EG" sz="1200" i="0" baseline="0" dirty="0"/>
              <a:t> ويشاركون الخبرات، أثناء عمل المُحاضر على نقاط التدريس كلما أمكن ذلك.</a:t>
            </a:r>
            <a:r>
              <a:rPr lang="en-US" sz="1200" i="0" baseline="0" dirty="0"/>
              <a:t> </a:t>
            </a:r>
            <a:r>
              <a:rPr lang="ar-EG" sz="1200" i="0" baseline="0" dirty="0"/>
              <a:t>قد يطرح المُحاضر أيضًا أسئلة بنفسه، على المجموعات ذات النتائج المبالغ فيها أو المثيرة للاهتمام].</a:t>
            </a:r>
            <a:r>
              <a:rPr lang="en-US" sz="12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u="none"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none" dirty="0"/>
              <a:t>ديفيد الذي تولى ترقية كينيث، ما رأيك في رحيله؟</a:t>
            </a:r>
            <a:r>
              <a:rPr lang="en-US" i="0" u="none" dirty="0"/>
              <a:t> </a:t>
            </a:r>
            <a:r>
              <a:rPr lang="ar-EG" i="0" u="none" dirty="0"/>
              <a:t>[ديفيد يشاركنا ردة فعله، عادةً الخيانة].</a:t>
            </a:r>
            <a:r>
              <a:rPr lang="en-US" i="0" u="none"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u="sng"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u="sng" dirty="0"/>
              <a:t>ملاحظة</a:t>
            </a:r>
            <a:r>
              <a:rPr lang="ar-EG" b="0" i="0" dirty="0"/>
              <a:t>:</a:t>
            </a:r>
            <a:r>
              <a:rPr lang="en-US" b="0" i="0" dirty="0"/>
              <a:t> </a:t>
            </a:r>
            <a:r>
              <a:rPr lang="ar-EG" b="0" i="0" dirty="0"/>
              <a:t>الشريحة مخصصة لحصة مكونة من 50 طالبًا</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u="sng"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لدى المُحاضر خيار</a:t>
            </a:r>
            <a:r>
              <a:rPr lang="ar-EG" i="0" baseline="0" dirty="0"/>
              <a:t> كتابة ملخصات سريعة لكل اتفاقية هنا في مربع النص المقابل لكل مجموعة تفاوض ومشاركة شريحة الملخص مع الفصل بدلًا من الاعتماد على نماذج النتائج فقط.</a:t>
            </a:r>
            <a:r>
              <a:rPr lang="en-US" i="0" baseline="0" dirty="0"/>
              <a:t> </a:t>
            </a: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19</a:t>
            </a:fld>
            <a:endParaRPr lang="en-US"/>
          </a:p>
        </p:txBody>
      </p:sp>
    </p:spTree>
    <p:extLst>
      <p:ext uri="{BB962C8B-B14F-4D97-AF65-F5344CB8AC3E}">
        <p14:creationId xmlns:p14="http://schemas.microsoft.com/office/powerpoint/2010/main" val="2316109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4DCBE15C-5931-4705-B355-8398968D454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A825E10E-EE4C-4EBC-B957-46E12867E51E}"/>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تُسمى مسرحية تقمص الأدوار التي سنؤديها اليوم "</a:t>
            </a:r>
            <a:r>
              <a:rPr lang="ar-EG" sz="1200" i="0" dirty="0" err="1">
                <a:solidFill>
                  <a:schemeClr val="tx1"/>
                </a:solidFill>
                <a:latin typeface="+mn-lt"/>
                <a:ea typeface="+mn-ea"/>
                <a:cs typeface="+mn-cs"/>
              </a:rPr>
              <a:t>بيفوت</a:t>
            </a:r>
            <a:r>
              <a:rPr lang="ar-EG" sz="1200" i="0" dirty="0">
                <a:solidFill>
                  <a:schemeClr val="tx1"/>
                </a:solidFill>
                <a:latin typeface="+mn-lt"/>
                <a:ea typeface="+mn-ea"/>
                <a:cs typeface="+mn-cs"/>
              </a:rPr>
              <a:t> بنك".</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أمامك 15 دقيقة لقراءة المواد الخاصة بدورك والتخطيط لإستراتيجيتك، ثم 40 دقيقة للتفاوض مع شريكك.</a:t>
            </a:r>
            <a:r>
              <a:rPr lang="en-US" sz="1200" i="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u="none" dirty="0">
                <a:solidFill>
                  <a:srgbClr val="FF0000"/>
                </a:solidFill>
              </a:rPr>
              <a:t>معلومة مهمة: يُرجى عدم قراءة أو إكمال نموذج النتائج إلا بعد الانتهاء من التفاوض، لأنه يحتوي على تفاصيل تحرق الأحداث أثناء التمرين.</a:t>
            </a:r>
            <a:r>
              <a:rPr lang="en-US" sz="1200" b="0" i="0" u="none" dirty="0">
                <a:solidFill>
                  <a:srgbClr val="FF0000"/>
                </a:solidFill>
              </a:rPr>
              <a:t> </a:t>
            </a:r>
            <a:r>
              <a:rPr lang="ar-EG" sz="1200" b="0" i="0" u="none" dirty="0">
                <a:solidFill>
                  <a:srgbClr val="FF0000"/>
                </a:solidFill>
              </a:rPr>
              <a:t>لا تنظر إلى أسئلة نموذج النتيجة إلا بعد الانتهاء تمامًا من التفاعل في مسرحية تقمص الأدوار.</a:t>
            </a:r>
            <a:r>
              <a:rPr lang="en-US" sz="1200" b="0" i="0" u="none" dirty="0">
                <a:solidFill>
                  <a:srgbClr val="FF0000"/>
                </a:solidFill>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يُرجى تخصيص 5 دقائق في النهاية لتبادل بعض الملاحظات مع الطرف الآخر.</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ضع في اعتبارك استخدام إطار العمل؛ توقف، وبدء، واستمرار.</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يخبر كل مفاوض الطرف الآخر بشيء لم يفعله في المفاوضات وعليه أن يفكر في القيام به، وشيء فعله ولم ينجح وعليه التوقف عنه كتكتيك، وأخيرًا شيء قام به الطرف الآخر بشكل جيد ويجب أن يستمر في فعله في المفاوضات المستقبلية.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يُرجى توفير بعض الوقت لمناقشة هذه الملاحظات، فقد تكون أكثر خمس دقائق فائدة في جلسة اليوم.</a:t>
            </a:r>
            <a:r>
              <a:rPr lang="en-US" sz="1200" i="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ثم خذ استراحة لمدة 15 دقيقة.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تبدأ المُحاضرة مرةً أخرى بعد ساعة و15 دقيقة.</a:t>
            </a:r>
            <a:r>
              <a:rPr lang="en-US" sz="1200" i="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dirty="0">
                <a:solidFill>
                  <a:schemeClr val="tx1"/>
                </a:solidFill>
                <a:latin typeface="+mn-lt"/>
                <a:ea typeface="+mn-ea"/>
                <a:cs typeface="+mn-cs"/>
              </a:rPr>
              <a:t>يُرجى التعاون مع شخص</a:t>
            </a:r>
            <a:r>
              <a:rPr lang="ar-EG" sz="1200" i="0" baseline="0" dirty="0">
                <a:solidFill>
                  <a:schemeClr val="tx1"/>
                </a:solidFill>
                <a:latin typeface="+mn-lt"/>
                <a:ea typeface="+mn-ea"/>
                <a:cs typeface="+mn-cs"/>
              </a:rPr>
              <a:t> تعرفه بشكل أقل من الآخرين، وإذا كان ذلك ممكنًا، شخص مختلف عن المرة السابقة.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baseline="0" dirty="0">
                <a:solidFill>
                  <a:schemeClr val="tx1"/>
                </a:solidFill>
                <a:latin typeface="+mn-lt"/>
                <a:ea typeface="+mn-ea"/>
                <a:cs typeface="+mn-cs"/>
              </a:rPr>
              <a:t>[يتعاون الطلاب، ويقوم المُحاضر بتوزيع المواد الخاصة بالدور، ويقوم الطلاب بالتفاوض.]</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i="0" baseline="0" dirty="0"/>
              <a:t>[أثناء المفاوضات، يجب على المُحاضر أن يتجول ويتذكر الملاحظات ذهنيًا أو يدونها عن بعض المفاوضات، لتسليط الضوء على التكتيكات وردود الأفعال التي يمكن طرحها لاحقًا أثناء جلسات المراجعة عندما يُطلب من الطلاب مشاركة تجاربهم أو عند طرح نقاط التدريس الرئيسية].</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baseline="0" dirty="0">
                <a:solidFill>
                  <a:schemeClr val="tx1"/>
                </a:solidFill>
                <a:latin typeface="+mn-lt"/>
                <a:ea typeface="+mn-ea"/>
                <a:cs typeface="+mn-cs"/>
              </a:rPr>
              <a:t>[عندما يعود الطلاب بنماذج النتائج الخاصة بهم، يكون لدى المُحاضر خيار تلخيص اتفاقاتهم </a:t>
            </a:r>
            <a:r>
              <a:rPr lang="ar-EG" sz="1200" b="0" i="0" baseline="0" dirty="0"/>
              <a:t>في شرائح النتائج لاحقًا في هذه المجموعة. يتم إخبار كل مجموعة مكونة من طالبين برقم مجموعة التفاوض الخاصة بهما عندما ينتهيان من تسليم نتائجهما ويُطلب منهما تذكرها لاستخلاص المعلومات. </a:t>
            </a:r>
            <a:r>
              <a:rPr lang="ar-EG" sz="1200" b="0" i="0" dirty="0"/>
              <a:t>خيار آخر هو ببساطة</a:t>
            </a:r>
            <a:r>
              <a:rPr lang="ar-EG" sz="1200" b="0" i="0" baseline="0" dirty="0"/>
              <a:t> اختيار النتائج المثيرة للاهتمام من نموذج النتائج واستخلاص المعلومات شفهيًا</a:t>
            </a:r>
            <a:r>
              <a:rPr lang="ar-EG" sz="1200" b="0" i="0"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ar-EG" sz="1200" i="0" baseline="0" dirty="0">
                <a:solidFill>
                  <a:schemeClr val="tx1"/>
                </a:solidFill>
                <a:latin typeface="+mn-lt"/>
                <a:ea typeface="+mn-ea"/>
                <a:cs typeface="+mn-cs"/>
              </a:rPr>
              <a:t>:</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يوجد نهج بديل لإنشاء المجموعات الثنائية، وهو أن يتولى المُحاضر بنفسه تقسيم الطلاب إلى مجموعات، إما عن طريق تكوين مجموعات قبل بدء المحاضرة وإما خلال وقت مخصص أثناء المحاضرة.</a:t>
            </a:r>
            <a:r>
              <a:rPr lang="en-US" sz="1200" i="0" baseline="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i="0" kern="1200" baseline="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solidFill>
                  <a:schemeClr val="tx1"/>
                </a:solidFill>
                <a:latin typeface="+mn-lt"/>
                <a:ea typeface="+mn-ea"/>
                <a:cs typeface="+mn-cs"/>
              </a:rPr>
              <a:t>ملاحظة</a:t>
            </a:r>
            <a:r>
              <a:rPr lang="ar-EG" sz="1200" i="0" baseline="0" dirty="0">
                <a:solidFill>
                  <a:schemeClr val="tx1"/>
                </a:solidFill>
                <a:latin typeface="+mn-lt"/>
                <a:ea typeface="+mn-ea"/>
                <a:cs typeface="+mn-cs"/>
              </a:rPr>
              <a:t>:</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يمكن أيضًا تمديد وقت التمرين إلى 90 دقيقة بدلًا من ساعة، بإضافة +25 دقيقة إلى وقت مسرحية تقمص الأدوار و+5 دقائق إلى وقت الملاحظات.  </a:t>
            </a:r>
          </a:p>
        </p:txBody>
      </p:sp>
      <p:sp>
        <p:nvSpPr>
          <p:cNvPr id="12292" name="Slide Number Placeholder 3">
            <a:extLst>
              <a:ext uri="{FF2B5EF4-FFF2-40B4-BE49-F238E27FC236}">
                <a16:creationId xmlns:a16="http://schemas.microsoft.com/office/drawing/2014/main" id="{9936B717-630F-4545-8F0E-49D0D478EC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5377B94-E076-417E-A938-B65553E42302}" type="slidenum">
              <a:rPr lang="en-US" altLang="en-US" smtClean="0"/>
              <a:pPr/>
              <a:t>2</a:t>
            </a:fld>
            <a:endParaRPr lang="en-US" altLang="en-US"/>
          </a:p>
        </p:txBody>
      </p:sp>
    </p:spTree>
    <p:extLst>
      <p:ext uri="{BB962C8B-B14F-4D97-AF65-F5344CB8AC3E}">
        <p14:creationId xmlns:p14="http://schemas.microsoft.com/office/powerpoint/2010/main" val="38333361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u="sng" dirty="0"/>
              <a:t>ملاحظة</a:t>
            </a:r>
            <a:r>
              <a:rPr lang="ar-EG" b="0" i="0" dirty="0"/>
              <a:t>:</a:t>
            </a:r>
            <a:r>
              <a:rPr lang="en-US" b="0" i="0" dirty="0"/>
              <a:t> </a:t>
            </a:r>
            <a:r>
              <a:rPr lang="ar-EG" b="0" i="0" dirty="0"/>
              <a:t>شريحة نتائج نموذجية من محاضرة في </a:t>
            </a:r>
            <a:r>
              <a:rPr lang="en-US" b="0" i="0" dirty="0"/>
              <a:t>INSEAD</a:t>
            </a: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20</a:t>
            </a:fld>
            <a:endParaRPr lang="en-US"/>
          </a:p>
        </p:txBody>
      </p:sp>
    </p:spTree>
    <p:extLst>
      <p:ext uri="{BB962C8B-B14F-4D97-AF65-F5344CB8AC3E}">
        <p14:creationId xmlns:p14="http://schemas.microsoft.com/office/powerpoint/2010/main" val="32118424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هل كذبت في </a:t>
            </a:r>
            <a:r>
              <a:rPr lang="ar-EG" sz="1200" b="0" i="0" dirty="0" err="1"/>
              <a:t>بيفوت</a:t>
            </a:r>
            <a:r>
              <a:rPr lang="ar-EG" sz="1200" b="0" i="0" dirty="0"/>
              <a:t> بنك؟ من يعترف بالكذب؟ [يرفع المشاركون أيديهم]. ما الذي كذبت بشأنه؟ [يشارك المشاركون قصصًا من التمرين].</a:t>
            </a:r>
            <a:r>
              <a:rPr lang="en-US" sz="1200" b="1" i="0" dirty="0"/>
              <a:t> </a:t>
            </a:r>
            <a:r>
              <a:rPr lang="ar-EG" sz="1200" i="0" dirty="0"/>
              <a:t>أيها النظراء، هل صدقتم الكذبة؟</a:t>
            </a:r>
            <a:r>
              <a:rPr lang="ar-EG" sz="1200" b="0" i="0" dirty="0"/>
              <a:t> [يشارك الشركاء ما إذا كانوا قد صدقوا الكذبة أم لا].</a:t>
            </a:r>
            <a:r>
              <a:rPr lang="en-US" sz="1200" b="1"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كينيث، كيف تعاملت مع الأسئلة المتعلقة بخططك المهنية؟ هل كشفت عن نيتك في الحصول على درجة ماجستير إدارة الأعمال؟ هل كذبت بشأن خططك؟</a:t>
            </a:r>
            <a:r>
              <a:rPr lang="en-US" sz="1200" b="0" i="0" dirty="0">
                <a:latin typeface="+mj-lt"/>
                <a:ea typeface="+mj-ea"/>
                <a:cs typeface="+mj-cs"/>
              </a:rPr>
              <a:t> </a:t>
            </a:r>
            <a:r>
              <a:rPr lang="ar-EG" sz="1200" b="0" i="0" dirty="0">
                <a:latin typeface="+mj-lt"/>
                <a:ea typeface="+mj-ea"/>
                <a:cs typeface="+mj-cs"/>
              </a:rPr>
              <a:t>[يشارك المشاركون تجاربهم في مسرحية تقمص الأدوار]. ما بعض البدائل للكذب؟</a:t>
            </a:r>
            <a:r>
              <a:rPr lang="en-US" sz="1200" b="0" i="0" dirty="0">
                <a:latin typeface="+mj-lt"/>
                <a:ea typeface="+mj-ea"/>
                <a:cs typeface="+mj-cs"/>
              </a:rPr>
              <a:t> </a:t>
            </a:r>
            <a:r>
              <a:rPr lang="ar-EG" sz="1200" b="0" i="0" dirty="0">
                <a:latin typeface="+mj-lt"/>
                <a:ea typeface="+mj-ea"/>
                <a:cs typeface="+mj-cs"/>
              </a:rPr>
              <a:t>[يشارك المشاركون أفكارهم]. يمكنك محاولة تغيير الموضوع أو تقديم إجابة عامة، أو التركيز على المصالح. ومع ذلك، قد لا تنجح هذه التكتيكات دائمًا. لن تكون هذه هي المرة الأخيرة التي يطرح عليك فيها أسئلة محرجة.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21</a:t>
            </a:fld>
            <a:endParaRPr lang="en-US"/>
          </a:p>
        </p:txBody>
      </p:sp>
    </p:spTree>
    <p:extLst>
      <p:ext uri="{BB962C8B-B14F-4D97-AF65-F5344CB8AC3E}">
        <p14:creationId xmlns:p14="http://schemas.microsoft.com/office/powerpoint/2010/main" val="19064385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dirty="0"/>
              <a:t>فيما يلي ملخصات عن أقوالكم الكاذبة والصادقة</a:t>
            </a:r>
            <a:r>
              <a:rPr lang="ar-EG" b="0" i="0" baseline="0" dirty="0"/>
              <a:t>. من يريد أن يشاركنا بالمزيد عن مفاوضاته بشأن هذه النقطة؟ </a:t>
            </a:r>
            <a:r>
              <a:rPr lang="ar-EG" sz="1200" i="0" dirty="0"/>
              <a:t>[يشارك</a:t>
            </a:r>
            <a:r>
              <a:rPr lang="ar-EG" sz="1200" i="0" baseline="0" dirty="0"/>
              <a:t> الطلاب تجاربهم، مع إمكانية اختيار المُحاضر للنتائج المبالغ فيها أو المثيرة للاهتمام].</a:t>
            </a:r>
            <a:r>
              <a:rPr lang="en-US" sz="12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baseline="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b="0" i="0" u="sng" dirty="0"/>
              <a:t>ملاحظة</a:t>
            </a:r>
            <a:r>
              <a:rPr lang="ar-EG" b="0" i="0" dirty="0"/>
              <a:t>:</a:t>
            </a:r>
            <a:r>
              <a:rPr lang="en-US" b="0" i="0" dirty="0"/>
              <a:t> </a:t>
            </a:r>
            <a:r>
              <a:rPr lang="ar-EG" b="0" i="0" dirty="0"/>
              <a:t>الشريحة مخصصة لحصة مكونة من 50 طالبًا</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u="sng" baseline="0" dirty="0"/>
              <a:t>ملاحظة</a:t>
            </a:r>
            <a:r>
              <a:rPr lang="ar-EG" sz="1200" i="0" baseline="0" dirty="0"/>
              <a:t>:</a:t>
            </a:r>
            <a:r>
              <a:rPr lang="en-US" sz="1200" i="0" baseline="0" dirty="0"/>
              <a:t> </a:t>
            </a:r>
            <a:r>
              <a:rPr lang="ar-EG" sz="1200" i="0" baseline="0" dirty="0"/>
              <a:t>يمكن للمُحاضر حذف أرقام المجموعة، وتغيير ترتيب عرض النتائج، للحفاظ على سرية هوية الطالب هنا.  </a:t>
            </a: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22</a:t>
            </a:fld>
            <a:endParaRPr lang="en-US"/>
          </a:p>
        </p:txBody>
      </p:sp>
    </p:spTree>
    <p:extLst>
      <p:ext uri="{BB962C8B-B14F-4D97-AF65-F5344CB8AC3E}">
        <p14:creationId xmlns:p14="http://schemas.microsoft.com/office/powerpoint/2010/main" val="12182332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i="0" u="sng" dirty="0"/>
              <a:t>ملاحظة</a:t>
            </a:r>
            <a:r>
              <a:rPr lang="ar-EG" b="0" i="0" dirty="0"/>
              <a:t>:</a:t>
            </a:r>
            <a:r>
              <a:rPr lang="en-US" b="0" i="0" dirty="0"/>
              <a:t> </a:t>
            </a:r>
            <a:r>
              <a:rPr lang="ar-EG" b="0" i="0" dirty="0"/>
              <a:t>شريحة نتائج نموذجية من محاضرة في </a:t>
            </a:r>
            <a:r>
              <a:rPr lang="en-US" b="0" i="0" dirty="0"/>
              <a:t>INSEAD</a:t>
            </a: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23</a:t>
            </a:fld>
            <a:endParaRPr lang="en-US"/>
          </a:p>
        </p:txBody>
      </p:sp>
    </p:spTree>
    <p:extLst>
      <p:ext uri="{BB962C8B-B14F-4D97-AF65-F5344CB8AC3E}">
        <p14:creationId xmlns:p14="http://schemas.microsoft.com/office/powerpoint/2010/main" val="41381274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0" fontAlgn="base" latinLnBrk="0" hangingPunct="0">
              <a:lnSpc>
                <a:spcPct val="100000"/>
              </a:lnSpc>
              <a:spcBef>
                <a:spcPct val="30000"/>
              </a:spcBef>
              <a:spcAft>
                <a:spcPct val="0"/>
              </a:spcAft>
              <a:buClrTx/>
              <a:buSzTx/>
              <a:buFontTx/>
              <a:buNone/>
              <a:tabLst/>
              <a:defRPr/>
            </a:pPr>
            <a:r>
              <a:rPr lang="ar-EG" i="0" dirty="0"/>
              <a:t>الأكاذيب</a:t>
            </a:r>
            <a:r>
              <a:rPr lang="ar-EG" i="0" baseline="0" dirty="0"/>
              <a:t> شائعة وكذلك الخداع. نرى ذلك الأمر في </a:t>
            </a:r>
            <a:r>
              <a:rPr lang="ar-EG" i="0" baseline="0" dirty="0" err="1"/>
              <a:t>بيفوت</a:t>
            </a:r>
            <a:r>
              <a:rPr lang="ar-EG" i="0" baseline="0" dirty="0"/>
              <a:t> بنك. </a:t>
            </a:r>
            <a:r>
              <a:rPr lang="ar-EG" sz="1200" b="0" i="0" dirty="0">
                <a:solidFill>
                  <a:schemeClr val="tx1"/>
                </a:solidFill>
              </a:rPr>
              <a:t>ولكن</a:t>
            </a:r>
            <a:r>
              <a:rPr lang="ar-EG" sz="1200" b="0" i="0" baseline="0" dirty="0">
                <a:solidFill>
                  <a:schemeClr val="tx1"/>
                </a:solidFill>
              </a:rPr>
              <a:t> في</a:t>
            </a:r>
            <a:r>
              <a:rPr lang="ar-EG" sz="1200" b="0" i="0" dirty="0">
                <a:solidFill>
                  <a:schemeClr val="tx1"/>
                </a:solidFill>
              </a:rPr>
              <a:t> اعتقادك، ما مدى دقة الناس بشكل عام</a:t>
            </a:r>
            <a:r>
              <a:rPr lang="en-US" sz="1200" b="0" i="0" baseline="0" dirty="0">
                <a:solidFill>
                  <a:schemeClr val="tx1"/>
                </a:solidFill>
              </a:rPr>
              <a:t> </a:t>
            </a:r>
            <a:r>
              <a:rPr lang="ar-EG" sz="1200" b="0" i="0" dirty="0">
                <a:solidFill>
                  <a:schemeClr val="tx1"/>
                </a:solidFill>
              </a:rPr>
              <a:t>في كشف الكذب؟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b="0" i="0" dirty="0">
              <a:solidFill>
                <a:schemeClr val="tx1"/>
              </a:solidFill>
            </a:endParaRPr>
          </a:p>
          <a:p>
            <a:pPr eaLnBrk="1" hangingPunct="1">
              <a:spcBef>
                <a:spcPct val="0"/>
              </a:spcBef>
            </a:pPr>
            <a:r>
              <a:rPr lang="ar-EG" sz="1200" b="0" i="0" dirty="0">
                <a:solidFill>
                  <a:schemeClr val="tx1"/>
                </a:solidFill>
              </a:rPr>
              <a:t>الطريقة التي تتم بها هذه الدراسات هي</a:t>
            </a:r>
            <a:r>
              <a:rPr lang="ar-EG" sz="1200" b="0" i="0" baseline="0" dirty="0">
                <a:solidFill>
                  <a:schemeClr val="tx1"/>
                </a:solidFill>
              </a:rPr>
              <a:t> عرض مقاطع فيديو على المشاركين في البحث لأشخاص يدلون بادعاءات، نصفها أكاذيب ونصفها الآخر صحيح. يُطلب منهم التمييز بين الكاذبين والصادقين.</a:t>
            </a:r>
            <a:r>
              <a:rPr lang="en-US" sz="1200" b="0" i="0" baseline="0" dirty="0">
                <a:solidFill>
                  <a:schemeClr val="tx1"/>
                </a:solidFill>
              </a:rPr>
              <a:t> </a:t>
            </a:r>
            <a:r>
              <a:rPr lang="ar-EG" sz="1200" b="0" i="0" baseline="0" dirty="0">
                <a:solidFill>
                  <a:schemeClr val="tx1"/>
                </a:solidFill>
              </a:rPr>
              <a:t>لذا </a:t>
            </a:r>
            <a:r>
              <a:rPr lang="ar-EG" sz="1100" b="0" i="0" dirty="0">
                <a:solidFill>
                  <a:schemeClr val="tx1"/>
                </a:solidFill>
              </a:rPr>
              <a:t>فإن الدقة بنسبة 50% ستكون دقة عشوائية،</a:t>
            </a:r>
            <a:r>
              <a:rPr lang="ar-EG" sz="1100" b="0" i="0" baseline="0" dirty="0">
                <a:solidFill>
                  <a:schemeClr val="tx1"/>
                </a:solidFill>
              </a:rPr>
              <a:t> لا تختلف عن رمي العملة المعدنية. أي نسبة أعلى من 50% ستكون أكبر من الصدفة، و100% ستكون دقة مثالية. [يجري الطلاب التقديرات]. </a:t>
            </a:r>
            <a:br>
              <a:rPr lang="ar-EG" sz="1100" b="1" i="0" dirty="0">
                <a:solidFill>
                  <a:schemeClr val="tx1"/>
                </a:solidFill>
              </a:rPr>
            </a:br>
            <a:endParaRPr lang="ar-EG" sz="1100" b="1" i="0" dirty="0">
              <a:solidFill>
                <a:schemeClr val="tx1"/>
              </a:solidFill>
            </a:endParaRPr>
          </a:p>
          <a:p>
            <a:pPr eaLnBrk="1" hangingPunct="1">
              <a:spcBef>
                <a:spcPct val="0"/>
              </a:spcBef>
            </a:pPr>
            <a:r>
              <a:rPr lang="ar-EG" sz="1100" i="0" dirty="0">
                <a:latin typeface="Rockwell" pitchFamily="18" charset="0"/>
              </a:rPr>
              <a:t>مصدر الصورة:</a:t>
            </a:r>
          </a:p>
          <a:p>
            <a:pPr eaLnBrk="1" hangingPunct="1">
              <a:spcBef>
                <a:spcPct val="0"/>
              </a:spcBef>
            </a:pPr>
            <a:r>
              <a:rPr lang="en-US" sz="1100" i="0" dirty="0">
                <a:latin typeface="Rockwell" pitchFamily="18" charset="0"/>
              </a:rPr>
              <a:t>https://www.freepik.com/premium-photo/business-woman-holding-knife-his-back_8859885.htm</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100" b="1" i="0" dirty="0">
              <a:solidFill>
                <a:schemeClr val="tx1"/>
              </a:solidFill>
            </a:endParaRPr>
          </a:p>
          <a:p>
            <a:endParaRPr lang="en-SG" i="0" dirty="0"/>
          </a:p>
        </p:txBody>
      </p:sp>
      <p:sp>
        <p:nvSpPr>
          <p:cNvPr id="4" name="Slide Number Placeholder 3"/>
          <p:cNvSpPr>
            <a:spLocks noGrp="1"/>
          </p:cNvSpPr>
          <p:nvPr>
            <p:ph type="sldNum" sz="quarter" idx="5"/>
          </p:nvPr>
        </p:nvSpPr>
        <p:spPr/>
        <p:txBody>
          <a:bodyPr/>
          <a:lstStyle/>
          <a:p>
            <a:pPr>
              <a:defRPr/>
            </a:pPr>
            <a:fld id="{95E496D6-9C5A-E74F-811B-671DFF27A51B}" type="slidenum">
              <a:rPr lang="en-GB" smtClean="0"/>
              <a:pPr>
                <a:defRPr/>
              </a:pPr>
              <a:t>24</a:t>
            </a:fld>
            <a:endParaRPr lang="en-GB"/>
          </a:p>
        </p:txBody>
      </p:sp>
    </p:spTree>
    <p:extLst>
      <p:ext uri="{BB962C8B-B14F-4D97-AF65-F5344CB8AC3E}">
        <p14:creationId xmlns:p14="http://schemas.microsoft.com/office/powerpoint/2010/main" val="39052371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في المتوسط، عبر العديد من الدراسات التي أجريت حول كشف الكذب فيما يطلق عليه العلماء التحليل التلوي، فإن نسبة الدقة لا تتجاوز 55% ـ وهي نسبة أفضل قليلًا</a:t>
            </a:r>
            <a:r>
              <a:rPr lang="ar-EG" i="0" baseline="0" dirty="0"/>
              <a:t> من الصدفة. ومرةً أخرى، قد تحصل على دقة بنسبة 50% بمجرد رمي العملة المعدنية.</a:t>
            </a:r>
            <a:r>
              <a:rPr lang="en-US" i="0" baseline="0" dirty="0"/>
              <a:t> </a:t>
            </a:r>
            <a:r>
              <a:rPr lang="ar-EG" i="0" baseline="0" dirty="0"/>
              <a:t>والحدس البشري لا يمنحنا سوى ميزة بنسبة </a:t>
            </a:r>
            <a:r>
              <a:rPr lang="ar-EG" i="0" dirty="0"/>
              <a:t>5%</a:t>
            </a:r>
            <a:r>
              <a:rPr lang="ar-EG" i="0" baseline="0" dirty="0"/>
              <a:t> في كشف الكذب. كما تظهر الأبحاث أن البشر واثقون بشدة من قدرتهم على كشف الأكاذيب. </a:t>
            </a:r>
            <a:r>
              <a:rPr lang="ar-EG" sz="1200" i="0" dirty="0">
                <a:ea typeface="Times New Roman"/>
                <a:cs typeface="Times New Roman" pitchFamily="18" charset="0"/>
              </a:rPr>
              <a:t>فنحن نتصور أنفسنا كأشخاص بارعين </a:t>
            </a:r>
            <a:r>
              <a:rPr lang="ar-EG" i="0" dirty="0"/>
              <a:t>في كشف الكذب، ولكننا في الواقع لسنا كذلك.</a:t>
            </a:r>
            <a:r>
              <a:rPr lang="en-US" i="0" dirty="0"/>
              <a:t> </a:t>
            </a:r>
          </a:p>
          <a:p>
            <a:endParaRPr lang="en-US" sz="1200" i="0" kern="1800" dirty="0">
              <a:ea typeface="Times New Roman"/>
              <a:cs typeface="Times New Roman" pitchFamily="18" charset="0"/>
            </a:endParaRPr>
          </a:p>
          <a:p>
            <a:r>
              <a:rPr lang="ar-EG" sz="1200" i="0" dirty="0">
                <a:ea typeface="Times New Roman"/>
                <a:cs typeface="Times New Roman" pitchFamily="18" charset="0"/>
              </a:rPr>
              <a:t>المراجع/الروابط الداعمة والقراءات الإضافية</a:t>
            </a:r>
          </a:p>
          <a:p>
            <a:endParaRPr lang="en-US" sz="1200" i="0" kern="1800" dirty="0">
              <a:ea typeface="Times New Roman"/>
              <a:cs typeface="Times New Roman" pitchFamily="18" charset="0"/>
            </a:endParaRPr>
          </a:p>
          <a:p>
            <a:r>
              <a:rPr lang="en-US" sz="1200" i="0" dirty="0">
                <a:ea typeface="Times New Roman"/>
                <a:cs typeface="Times New Roman" pitchFamily="18" charset="0"/>
              </a:rPr>
              <a:t>Ekman, 1983, </a:t>
            </a:r>
          </a:p>
          <a:p>
            <a:r>
              <a:rPr lang="en-US" b="0" i="0" dirty="0"/>
              <a:t>Telling lies: Clues to deceit in the marketplace, politics, and marriage </a:t>
            </a:r>
          </a:p>
          <a:p>
            <a:r>
              <a:rPr lang="en-US" sz="1200" i="0" dirty="0">
                <a:ea typeface="Times New Roman"/>
                <a:cs typeface="Times New Roman" pitchFamily="18" charset="0"/>
              </a:rPr>
              <a:t>https://www.amazon.com/Telling-Lies-Marketplace-Politics-Marriage/dp/0393337456</a:t>
            </a:r>
          </a:p>
          <a:p>
            <a:endParaRPr lang="en-US" sz="1200" i="0" kern="1800" dirty="0">
              <a:ea typeface="Times New Roman"/>
              <a:cs typeface="Times New Roman" pitchFamily="18" charset="0"/>
            </a:endParaRPr>
          </a:p>
          <a:p>
            <a:pPr>
              <a:lnSpc>
                <a:spcPct val="107000"/>
              </a:lnSpc>
              <a:spcAft>
                <a:spcPts val="800"/>
              </a:spcAft>
            </a:pPr>
            <a:r>
              <a:rPr lang="en-US" sz="1800" i="0" dirty="0">
                <a:latin typeface="Calibri" panose="020F0502020204030204" pitchFamily="34" charset="0"/>
                <a:ea typeface="Calibri" panose="020F0502020204030204" pitchFamily="34" charset="0"/>
                <a:cs typeface="Times New Roman" panose="02020603050405020304" pitchFamily="18" charset="0"/>
              </a:rPr>
              <a:t>Bond, C. F. Jr., &amp; DePaulo, B. M. (2006). Accuracy of deception judgments. Personality and Social Psychology Review, 10, </a:t>
            </a:r>
            <a:r>
              <a:rPr lang="ar-EG" sz="1800" i="0" dirty="0">
                <a:latin typeface="Calibri" panose="020F0502020204030204" pitchFamily="34" charset="0"/>
                <a:ea typeface="Calibri" panose="020F0502020204030204" pitchFamily="34" charset="0"/>
                <a:cs typeface="Times New Roman" panose="02020603050405020304" pitchFamily="18" charset="0"/>
              </a:rPr>
              <a:t>214–34.</a:t>
            </a:r>
          </a:p>
          <a:p>
            <a:r>
              <a:rPr lang="en-US" sz="1200" b="0" i="0" dirty="0">
                <a:ea typeface="Times New Roman"/>
                <a:cs typeface="Times New Roman" pitchFamily="18" charset="0"/>
              </a:rPr>
              <a:t>http://psr.sagepub.com/content/10/3/214.short</a:t>
            </a:r>
          </a:p>
          <a:p>
            <a:endParaRPr lang="en-GB" sz="1200" i="0" dirty="0">
              <a:cs typeface="Times New Roman" pitchFamily="18" charset="0"/>
            </a:endParaRPr>
          </a:p>
          <a:p>
            <a:pPr fontAlgn="t"/>
            <a:r>
              <a:rPr lang="en-US" sz="1200" b="0" i="0" dirty="0">
                <a:solidFill>
                  <a:schemeClr val="tx1"/>
                </a:solidFill>
                <a:latin typeface="Rockwell" pitchFamily="-110" charset="0"/>
                <a:ea typeface="MS PGothic" pitchFamily="34" charset="-128"/>
                <a:cs typeface="MS PGothic" charset="0"/>
              </a:rPr>
              <a:t>Buller, D. B. (2005). Methods for measuring speech rate. In V. </a:t>
            </a:r>
            <a:r>
              <a:rPr lang="en-US" sz="1200" b="0" i="0" dirty="0" err="1">
                <a:solidFill>
                  <a:schemeClr val="tx1"/>
                </a:solidFill>
                <a:latin typeface="Rockwell" pitchFamily="-110" charset="0"/>
                <a:ea typeface="MS PGothic" pitchFamily="34" charset="-128"/>
                <a:cs typeface="MS PGothic" charset="0"/>
              </a:rPr>
              <a:t>Manusov</a:t>
            </a:r>
            <a:r>
              <a:rPr lang="en-US" sz="1200" b="0" i="0" dirty="0">
                <a:solidFill>
                  <a:schemeClr val="tx1"/>
                </a:solidFill>
                <a:latin typeface="Rockwell" pitchFamily="-110" charset="0"/>
                <a:ea typeface="MS PGothic" pitchFamily="34" charset="-128"/>
                <a:cs typeface="MS PGothic" charset="0"/>
              </a:rPr>
              <a:t> (Ed.), The sourcebook of nonverbal measures: Going beyond words (pp. 317-324). Mahwah, NJ: Lawrence Erlbaum.</a:t>
            </a:r>
          </a:p>
          <a:p>
            <a:pPr fontAlgn="t"/>
            <a:endParaRPr lang="en-US" sz="1200" b="0" i="0" kern="1200" dirty="0">
              <a:solidFill>
                <a:schemeClr val="tx1"/>
              </a:solidFill>
              <a:effectLst/>
              <a:latin typeface="Rockwell" pitchFamily="-110" charset="0"/>
              <a:ea typeface="MS PGothic" pitchFamily="34" charset="-128"/>
              <a:cs typeface="MS PGothic"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sz="1200" b="0" i="0" dirty="0">
                <a:solidFill>
                  <a:schemeClr val="tx1"/>
                </a:solidFill>
                <a:latin typeface="Rockwell" pitchFamily="-110" charset="0"/>
                <a:ea typeface="MS PGothic" pitchFamily="34" charset="-128"/>
                <a:cs typeface="MS PGothic" charset="0"/>
              </a:rPr>
              <a:t>DePaulo, B. M., Lindsay, J. J., Malone, B. E., </a:t>
            </a:r>
            <a:r>
              <a:rPr lang="en-US" sz="1200" b="0" i="0" dirty="0" err="1">
                <a:solidFill>
                  <a:schemeClr val="tx1"/>
                </a:solidFill>
                <a:latin typeface="Rockwell" pitchFamily="-110" charset="0"/>
                <a:ea typeface="MS PGothic" pitchFamily="34" charset="-128"/>
                <a:cs typeface="MS PGothic" charset="0"/>
              </a:rPr>
              <a:t>Muhlenbruck</a:t>
            </a:r>
            <a:r>
              <a:rPr lang="en-US" sz="1200" b="0" i="0" dirty="0">
                <a:solidFill>
                  <a:schemeClr val="tx1"/>
                </a:solidFill>
                <a:latin typeface="Rockwell" pitchFamily="-110" charset="0"/>
                <a:ea typeface="MS PGothic" pitchFamily="34" charset="-128"/>
                <a:cs typeface="MS PGothic" charset="0"/>
              </a:rPr>
              <a:t>, L., Charlton, K., &amp; Cooper, H. (2003). Cues to deception. Psychological Bulletin, </a:t>
            </a:r>
            <a:r>
              <a:rPr lang="ar-EG" sz="1200" b="0" i="0" dirty="0">
                <a:solidFill>
                  <a:schemeClr val="tx1"/>
                </a:solidFill>
                <a:latin typeface="Rockwell" pitchFamily="-110" charset="0"/>
                <a:ea typeface="MS PGothic" pitchFamily="34" charset="-128"/>
                <a:cs typeface="MS PGothic" charset="0"/>
              </a:rPr>
              <a:t>1, 74-118.</a:t>
            </a:r>
          </a:p>
          <a:p>
            <a:endParaRPr lang="en-US" sz="1200" b="0" i="0" kern="1200" dirty="0">
              <a:solidFill>
                <a:schemeClr val="tx1"/>
              </a:solidFill>
              <a:effectLst/>
              <a:latin typeface="Rockwell" pitchFamily="-110" charset="0"/>
              <a:ea typeface="MS PGothic" pitchFamily="34" charset="-128"/>
              <a:cs typeface="MS PGothic" charset="0"/>
            </a:endParaRPr>
          </a:p>
          <a:p>
            <a:r>
              <a:rPr lang="en-US" sz="1200" b="0" i="0" dirty="0">
                <a:solidFill>
                  <a:schemeClr val="tx1"/>
                </a:solidFill>
                <a:latin typeface="Rockwell" pitchFamily="-110" charset="0"/>
                <a:ea typeface="MS PGothic" pitchFamily="34" charset="-128"/>
                <a:cs typeface="MS PGothic" charset="0"/>
              </a:rPr>
              <a:t>DePaulo, Bella. </a:t>
            </a:r>
            <a:r>
              <a:rPr lang="en-US" b="0" i="0" dirty="0"/>
              <a:t>Unconscious, Gut-Level Lie Detection?</a:t>
            </a:r>
          </a:p>
          <a:p>
            <a:r>
              <a:rPr lang="en-US" sz="1200" b="0" i="0" u="sng" dirty="0">
                <a:solidFill>
                  <a:schemeClr val="tx1"/>
                </a:solidFill>
                <a:latin typeface="Rockwell" pitchFamily="-110" charset="0"/>
                <a:ea typeface="MS PGothic" pitchFamily="34" charset="-128"/>
                <a:cs typeface="MS PGothic" charset="0"/>
                <a:hlinkClick r:id="rId3"/>
              </a:rPr>
              <a:t>https://www.psychologytoday.com/blog/living-single/201404/unconscious-gut-level-lie-detection</a:t>
            </a:r>
          </a:p>
          <a:p>
            <a:endParaRPr lang="en-US" i="0" dirty="0"/>
          </a:p>
          <a:p>
            <a:r>
              <a:rPr lang="en-US" i="0" dirty="0"/>
              <a:t>Who can catch a liar? </a:t>
            </a:r>
          </a:p>
          <a:p>
            <a:r>
              <a:rPr lang="en-US" i="0" dirty="0"/>
              <a:t>Ekman, Paul; O'Sullivan, Maureen </a:t>
            </a:r>
          </a:p>
          <a:p>
            <a:r>
              <a:rPr lang="en-US" i="0" dirty="0"/>
              <a:t>American Psychologist, Vol 46(9), Sep 1991, 913-920. </a:t>
            </a:r>
            <a:r>
              <a:rPr lang="en-US" i="0" dirty="0">
                <a:hlinkClick r:id="rId4"/>
              </a:rPr>
              <a:t>http://dx.doi.org/10.1037/0003-066X.46.9.913</a:t>
            </a:r>
            <a:r>
              <a:rPr lang="en-US" i="0" dirty="0"/>
              <a:t> </a:t>
            </a:r>
          </a:p>
          <a:p>
            <a:r>
              <a:rPr lang="en-US" i="0" dirty="0"/>
              <a:t>http://psycnet.apa.org/journals/amp/46/9/913/</a:t>
            </a:r>
          </a:p>
          <a:p>
            <a:endParaRPr 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sz="1200" b="0" i="0" dirty="0">
                <a:solidFill>
                  <a:schemeClr val="tx1"/>
                </a:solidFill>
                <a:latin typeface="Rockwell" pitchFamily="-110" charset="0"/>
                <a:ea typeface="MS PGothic" pitchFamily="34" charset="-128"/>
                <a:cs typeface="MS PGothic" charset="0"/>
              </a:rPr>
              <a:t>Ekman, P., &amp; Friesen, W. V. (1969). Nonverbal leakage and clues to deception. Psychiatry: Journal for the Study of Interpersonal Processes, </a:t>
            </a:r>
            <a:r>
              <a:rPr lang="ar-EG" sz="1200" b="0" i="0" dirty="0">
                <a:solidFill>
                  <a:schemeClr val="tx1"/>
                </a:solidFill>
                <a:latin typeface="Rockwell" pitchFamily="-110" charset="0"/>
                <a:ea typeface="MS PGothic" pitchFamily="34" charset="-128"/>
                <a:cs typeface="MS PGothic" charset="0"/>
              </a:rPr>
              <a:t>1, 88-106.</a:t>
            </a:r>
            <a:r>
              <a:rPr lang="en-US" sz="1200" b="0" i="0" dirty="0">
                <a:solidFill>
                  <a:schemeClr val="tx1"/>
                </a:solidFill>
                <a:latin typeface="Rockwell" pitchFamily="-110" charset="0"/>
                <a:ea typeface="MS PGothic" pitchFamily="34" charset="-128"/>
                <a:cs typeface="MS PGothic" charset="0"/>
              </a:rPr>
              <a:t> </a:t>
            </a:r>
          </a:p>
          <a:p>
            <a:endParaRPr lang="en-US" i="0" dirty="0"/>
          </a:p>
          <a:p>
            <a:pPr fontAlgn="t"/>
            <a:r>
              <a:rPr lang="en-US" sz="1200" b="0" i="0" dirty="0">
                <a:solidFill>
                  <a:schemeClr val="tx1"/>
                </a:solidFill>
                <a:latin typeface="Rockwell" pitchFamily="-110" charset="0"/>
                <a:ea typeface="MS PGothic" pitchFamily="34" charset="-128"/>
                <a:cs typeface="MS PGothic" charset="0"/>
              </a:rPr>
              <a:t>Ekman, P., Friesen, W. V., &amp; Scherer, K. R. (1976). Body movement and voice pitch in deceptive interaction. </a:t>
            </a:r>
            <a:r>
              <a:rPr lang="en-US" sz="1200" b="0" i="0" dirty="0" err="1">
                <a:solidFill>
                  <a:schemeClr val="tx1"/>
                </a:solidFill>
                <a:latin typeface="Rockwell" pitchFamily="-110" charset="0"/>
                <a:ea typeface="MS PGothic" pitchFamily="34" charset="-128"/>
                <a:cs typeface="MS PGothic" charset="0"/>
              </a:rPr>
              <a:t>Semiotica</a:t>
            </a:r>
            <a:r>
              <a:rPr lang="en-US" sz="1200" b="0" i="0" dirty="0">
                <a:solidFill>
                  <a:schemeClr val="tx1"/>
                </a:solidFill>
                <a:latin typeface="Rockwell" pitchFamily="-110" charset="0"/>
                <a:ea typeface="MS PGothic" pitchFamily="34" charset="-128"/>
                <a:cs typeface="MS PGothic" charset="0"/>
              </a:rPr>
              <a:t>, </a:t>
            </a:r>
            <a:r>
              <a:rPr lang="ar-EG" sz="1200" b="0" i="0" dirty="0">
                <a:solidFill>
                  <a:schemeClr val="tx1"/>
                </a:solidFill>
                <a:latin typeface="Rockwell" pitchFamily="-110" charset="0"/>
                <a:ea typeface="MS PGothic" pitchFamily="34" charset="-128"/>
                <a:cs typeface="MS PGothic" charset="0"/>
              </a:rPr>
              <a:t>1, 23-27.</a:t>
            </a:r>
            <a:r>
              <a:rPr lang="en-US" sz="1200" b="0" i="0" dirty="0">
                <a:solidFill>
                  <a:schemeClr val="tx1"/>
                </a:solidFill>
                <a:latin typeface="Rockwell" pitchFamily="-110" charset="0"/>
                <a:ea typeface="MS PGothic" pitchFamily="34" charset="-128"/>
                <a:cs typeface="MS PGothic" charset="0"/>
              </a:rPr>
              <a:t> </a:t>
            </a:r>
          </a:p>
          <a:p>
            <a:pPr marL="0" marR="0" lvl="0" indent="0" algn="l" defTabSz="914400" rtl="0" eaLnBrk="1" fontAlgn="base" latinLnBrk="0" hangingPunct="1">
              <a:lnSpc>
                <a:spcPct val="100000"/>
              </a:lnSpc>
              <a:spcBef>
                <a:spcPct val="0"/>
              </a:spcBef>
              <a:spcAft>
                <a:spcPct val="0"/>
              </a:spcAft>
              <a:buClrTx/>
              <a:buSzTx/>
              <a:buFontTx/>
              <a:buNone/>
              <a:tabLst/>
              <a:defRPr/>
            </a:pPr>
            <a:endParaRPr lang="en-US" i="0" dirty="0"/>
          </a:p>
          <a:p>
            <a:pPr marL="0" marR="0" lvl="0" indent="0" algn="r" defTabSz="914400" rtl="1" eaLnBrk="1" fontAlgn="base" latinLnBrk="0" hangingPunct="1">
              <a:lnSpc>
                <a:spcPct val="100000"/>
              </a:lnSpc>
              <a:spcBef>
                <a:spcPct val="0"/>
              </a:spcBef>
              <a:spcAft>
                <a:spcPct val="0"/>
              </a:spcAft>
              <a:buClrTx/>
              <a:buSzTx/>
              <a:buFontTx/>
              <a:buNone/>
              <a:tabLst/>
              <a:defRPr/>
            </a:pPr>
            <a:r>
              <a:rPr lang="en-US" b="0" i="0" dirty="0"/>
              <a:t>Ekman, P.; Davidson, R.J.; Friesen, W.V. (</a:t>
            </a:r>
            <a:r>
              <a:rPr lang="ar-EG" b="0" i="0" dirty="0"/>
              <a:t>1990).</a:t>
            </a:r>
            <a:r>
              <a:rPr lang="en-US" b="0" i="0" dirty="0"/>
              <a:t> "The Duchenne smile: Emotional expression and brain </a:t>
            </a:r>
            <a:r>
              <a:rPr lang="en-US" b="0" i="0" dirty="0" err="1"/>
              <a:t>psysiology</a:t>
            </a:r>
            <a:r>
              <a:rPr lang="en-US" b="0" i="0" dirty="0"/>
              <a:t> II.". Journal of Personality and Social Psychology. </a:t>
            </a:r>
            <a:r>
              <a:rPr lang="ar-EG" b="0" i="0" dirty="0"/>
              <a:t>58:</a:t>
            </a:r>
            <a:r>
              <a:rPr lang="en-US" b="0" i="0" dirty="0"/>
              <a:t> </a:t>
            </a:r>
            <a:r>
              <a:rPr lang="ar-EG" b="0" i="0" dirty="0"/>
              <a:t>342–353.</a:t>
            </a:r>
          </a:p>
          <a:p>
            <a:pPr marL="0" marR="0" indent="0" algn="l" defTabSz="914400" rtl="0" eaLnBrk="1" fontAlgn="base" latinLnBrk="0" hangingPunct="1">
              <a:lnSpc>
                <a:spcPct val="100000"/>
              </a:lnSpc>
              <a:spcBef>
                <a:spcPct val="0"/>
              </a:spcBef>
              <a:spcAft>
                <a:spcPct val="0"/>
              </a:spcAft>
              <a:buClrTx/>
              <a:buSzTx/>
              <a:buFontTx/>
              <a:buNone/>
              <a:tabLst/>
              <a:defRPr/>
            </a:pPr>
            <a:endParaRPr lang="en-US" sz="1200" b="0" i="0" kern="1200" dirty="0">
              <a:solidFill>
                <a:schemeClr val="tx1"/>
              </a:solidFill>
              <a:effectLst/>
              <a:latin typeface="Rockwell" pitchFamily="-110" charset="0"/>
              <a:ea typeface="MS PGothic" pitchFamily="34" charset="-128"/>
              <a:cs typeface="MS PGothic" charset="0"/>
            </a:endParaRPr>
          </a:p>
          <a:p>
            <a:r>
              <a:rPr lang="en-US" i="0" dirty="0"/>
              <a:t>Fischer, Leah B.; Kennison, Shelia M.</a:t>
            </a:r>
          </a:p>
          <a:p>
            <a:r>
              <a:rPr lang="en-US" b="0" i="0" dirty="0"/>
              <a:t>Detecting Lies Told by Friends and Strangers.</a:t>
            </a:r>
          </a:p>
          <a:p>
            <a:r>
              <a:rPr lang="en-US" b="0" i="0" dirty="0"/>
              <a:t>Psi Chi Journal of Undergraduate Research . Winter2007, Vol. 12 Issue 4, p170-179. 10p. 6 Charts. </a:t>
            </a:r>
          </a:p>
          <a:p>
            <a:endParaRPr lang="en-US" sz="1200" b="0" i="0" kern="1200" dirty="0">
              <a:solidFill>
                <a:schemeClr val="tx1"/>
              </a:solidFill>
              <a:effectLst/>
              <a:latin typeface="Rockwell" pitchFamily="-110" charset="0"/>
              <a:ea typeface="MS PGothic" pitchFamily="34" charset="-128"/>
              <a:cs typeface="MS PGothic" charset="0"/>
            </a:endParaRPr>
          </a:p>
          <a:p>
            <a:pPr marL="0" marR="0" indent="0" algn="r" defTabSz="914400" rtl="1" eaLnBrk="1" fontAlgn="base" latinLnBrk="0" hangingPunct="1">
              <a:lnSpc>
                <a:spcPct val="100000"/>
              </a:lnSpc>
              <a:spcBef>
                <a:spcPct val="0"/>
              </a:spcBef>
              <a:spcAft>
                <a:spcPct val="0"/>
              </a:spcAft>
              <a:buClrTx/>
              <a:buSzTx/>
              <a:buFontTx/>
              <a:buNone/>
              <a:tabLst/>
              <a:defRPr/>
            </a:pPr>
            <a:r>
              <a:rPr lang="en-US" i="0" dirty="0"/>
              <a:t>Freitas-</a:t>
            </a:r>
            <a:r>
              <a:rPr lang="en-US" i="0" dirty="0" err="1"/>
              <a:t>Magalhães</a:t>
            </a:r>
            <a:r>
              <a:rPr lang="en-US" i="0" dirty="0"/>
              <a:t>, A. (2006). The Psychology of human smile. Oporto: University Fernando Pessoa Press.</a:t>
            </a:r>
          </a:p>
          <a:p>
            <a:pPr marL="0" marR="0" indent="0" algn="l" defTabSz="914400" rtl="0" eaLnBrk="1" fontAlgn="base" latinLnBrk="0" hangingPunct="1">
              <a:lnSpc>
                <a:spcPct val="100000"/>
              </a:lnSpc>
              <a:spcBef>
                <a:spcPct val="0"/>
              </a:spcBef>
              <a:spcAft>
                <a:spcPct val="0"/>
              </a:spcAft>
              <a:buClrTx/>
              <a:buSzTx/>
              <a:buFontTx/>
              <a:buNone/>
              <a:tabLst/>
              <a:defRPr/>
            </a:pPr>
            <a:endParaRPr lang="en-US" sz="1200" b="0" i="0" kern="1200" dirty="0">
              <a:solidFill>
                <a:schemeClr val="tx1"/>
              </a:solidFill>
              <a:effectLst/>
              <a:latin typeface="Rockwell" pitchFamily="-110" charset="0"/>
              <a:ea typeface="MS PGothic" pitchFamily="34" charset="-128"/>
              <a:cs typeface="MS PGothic" charset="0"/>
            </a:endParaRPr>
          </a:p>
          <a:p>
            <a:r>
              <a:rPr lang="en-US" i="0" dirty="0"/>
              <a:t>Kozel, F.A., Padgett, T.M. &amp; George, M.S. (</a:t>
            </a:r>
            <a:r>
              <a:rPr lang="ar-EG" i="0" dirty="0"/>
              <a:t>2004).</a:t>
            </a:r>
            <a:r>
              <a:rPr lang="en-US" i="0" dirty="0"/>
              <a:t> A Replication Study of the Neural Correlates of Deception. Behavioral Neuroscience, 118(</a:t>
            </a:r>
            <a:r>
              <a:rPr lang="ar-EG" i="0" dirty="0"/>
              <a:t>4):</a:t>
            </a:r>
            <a:r>
              <a:rPr lang="en-US" i="0" dirty="0"/>
              <a:t> </a:t>
            </a:r>
            <a:r>
              <a:rPr lang="ar-EG" i="0" dirty="0"/>
              <a:t>852-56.</a:t>
            </a:r>
          </a:p>
          <a:p>
            <a:endParaRPr lang="en-US" i="0" dirty="0"/>
          </a:p>
          <a:p>
            <a:r>
              <a:rPr lang="en-US" i="0" dirty="0"/>
              <a:t>Lykken, D. (1998). A Tremor in the Blood: Uses and Abuses of the Lie Detector, 2d ed. New York: Perseus.</a:t>
            </a:r>
          </a:p>
          <a:p>
            <a:r>
              <a:rPr lang="en-US" i="0" dirty="0"/>
              <a:t>National Academy of Sciences (2002). The Polygraph and Lie Detection. Washington, DC: National Academy Press.</a:t>
            </a:r>
          </a:p>
          <a:p>
            <a:endParaRPr lang="en-US" i="0" dirty="0"/>
          </a:p>
          <a:p>
            <a:r>
              <a:rPr lang="en-US" i="0" dirty="0"/>
              <a:t>Mann, S., Vrij, A., Leal, S., </a:t>
            </a:r>
            <a:r>
              <a:rPr lang="en-US" i="0" dirty="0" err="1"/>
              <a:t>Granhag</a:t>
            </a:r>
            <a:r>
              <a:rPr lang="en-US" i="0" dirty="0"/>
              <a:t>, P. A., </a:t>
            </a:r>
            <a:r>
              <a:rPr lang="en-US" i="0" dirty="0" err="1"/>
              <a:t>Warmeling</a:t>
            </a:r>
            <a:r>
              <a:rPr lang="en-US" i="0" dirty="0"/>
              <a:t>, L., &amp; Forrester, D. (2012). Windows to the soul? Deliberate eye contact as a cue to deceit. Journal on Nonverbal Behavior, 36, 205-215.</a:t>
            </a:r>
            <a:r>
              <a:rPr lang="en-US" i="0" baseline="0" dirty="0"/>
              <a:t> </a:t>
            </a:r>
          </a:p>
          <a:p>
            <a:endParaRPr lang="en-US" i="0" baseline="0" dirty="0"/>
          </a:p>
          <a:p>
            <a:pPr marL="0" marR="0" indent="0" algn="r" defTabSz="914400" rtl="1" eaLnBrk="1" fontAlgn="base" latinLnBrk="0" hangingPunct="1">
              <a:lnSpc>
                <a:spcPct val="100000"/>
              </a:lnSpc>
              <a:spcBef>
                <a:spcPct val="0"/>
              </a:spcBef>
              <a:spcAft>
                <a:spcPct val="0"/>
              </a:spcAft>
              <a:buClrTx/>
              <a:buSzTx/>
              <a:buFontTx/>
              <a:buNone/>
              <a:tabLst/>
              <a:defRPr/>
            </a:pPr>
            <a:r>
              <a:rPr lang="en-US" i="0" dirty="0"/>
              <a:t>Russell and Fernandez-Dols, eds. (</a:t>
            </a:r>
            <a:r>
              <a:rPr lang="ar-EG" i="0" dirty="0"/>
              <a:t>1997).</a:t>
            </a:r>
            <a:r>
              <a:rPr lang="en-US" i="0" dirty="0"/>
              <a:t> The Psychology of Facial Expression. Cambridge.</a:t>
            </a:r>
          </a:p>
          <a:p>
            <a:endParaRPr lang="en-US" i="0" dirty="0"/>
          </a:p>
          <a:p>
            <a:r>
              <a:rPr lang="en-US" i="0" dirty="0"/>
              <a:t>Saxe, L. (1991). Lying: Thoughts of an applied social psychologist. American Psychologist, 46(</a:t>
            </a:r>
            <a:r>
              <a:rPr lang="ar-EG" i="0" dirty="0"/>
              <a:t>4):</a:t>
            </a:r>
            <a:r>
              <a:rPr lang="en-US" i="0" dirty="0"/>
              <a:t> </a:t>
            </a:r>
            <a:r>
              <a:rPr lang="ar-EG" i="0" dirty="0"/>
              <a:t>409-15.</a:t>
            </a:r>
          </a:p>
          <a:p>
            <a:endParaRPr 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Saxe, L. &amp; Ben-</a:t>
            </a:r>
            <a:r>
              <a:rPr lang="en-US" i="0" dirty="0" err="1"/>
              <a:t>Shakhar</a:t>
            </a:r>
            <a:r>
              <a:rPr lang="en-US" i="0" dirty="0"/>
              <a:t>, G. (1999). Admissibility of polygraph tests: The application of scientific standards post-Daubert. Psychology, Public Policy and the Law, 5(</a:t>
            </a:r>
            <a:r>
              <a:rPr lang="ar-EG" i="0" dirty="0"/>
              <a:t>1):</a:t>
            </a:r>
            <a:r>
              <a:rPr lang="en-US" i="0" dirty="0"/>
              <a:t> </a:t>
            </a:r>
            <a:r>
              <a:rPr lang="ar-EG" i="0" dirty="0"/>
              <a:t>203-23.</a:t>
            </a:r>
          </a:p>
          <a:p>
            <a:endParaRPr lang="en-US" i="0" dirty="0"/>
          </a:p>
          <a:p>
            <a:r>
              <a:rPr lang="en-US" i="0" dirty="0"/>
              <a:t>Wiseman R, Watt C, ten </a:t>
            </a:r>
            <a:r>
              <a:rPr lang="en-US" i="0" dirty="0" err="1"/>
              <a:t>Brinke</a:t>
            </a:r>
            <a:r>
              <a:rPr lang="en-US" i="0" dirty="0"/>
              <a:t> L, Porter S, Couper S-L, Rankin C (2012) The Eyes Don’t Have It: Lie Detection and Neuro-Linguistic Programming. </a:t>
            </a:r>
            <a:r>
              <a:rPr lang="en-US" i="0" dirty="0" err="1"/>
              <a:t>PLoS</a:t>
            </a:r>
            <a:r>
              <a:rPr lang="en-US" i="0" dirty="0"/>
              <a:t> ONE 7(7): e40259. doi:10.1371/journal.pone.0040259</a:t>
            </a:r>
          </a:p>
          <a:p>
            <a:r>
              <a:rPr lang="en-US" i="0" dirty="0"/>
              <a:t>http://journals.plos.org/plosone/article?id=10.1371/journal.pone.0040259</a:t>
            </a:r>
          </a:p>
          <a:p>
            <a:endParaRPr lang="en-US" i="0" dirty="0"/>
          </a:p>
          <a:p>
            <a:r>
              <a:rPr lang="en-US" i="0" baseline="0" dirty="0"/>
              <a:t>Summary for laypersons (no paywall)</a:t>
            </a:r>
          </a:p>
          <a:p>
            <a:r>
              <a:rPr lang="en-US" i="0" baseline="0" dirty="0"/>
              <a:t>https://www.psychologytoday.com/blog/let-their-words-do-the-talking/201403/how-detect-liar</a:t>
            </a:r>
          </a:p>
          <a:p>
            <a:endParaRPr lang="en-US" i="0" dirty="0"/>
          </a:p>
          <a:p>
            <a:r>
              <a:rPr lang="en-US" i="0" dirty="0"/>
              <a:t>Position</a:t>
            </a:r>
            <a:r>
              <a:rPr lang="en-US" i="0" baseline="0" dirty="0"/>
              <a:t> statement by the American Psychological Association</a:t>
            </a:r>
          </a:p>
          <a:p>
            <a:r>
              <a:rPr lang="en-US" i="0" dirty="0"/>
              <a:t>http://www.apa.org/research/action/polygraph.aspx</a:t>
            </a:r>
          </a:p>
          <a:p>
            <a:endParaRPr lang="en-US" i="0" dirty="0"/>
          </a:p>
          <a:p>
            <a:r>
              <a:rPr lang="ar-EG" sz="1200" b="0" i="0" u="sng" dirty="0">
                <a:ea typeface="Times New Roman"/>
                <a:cs typeface="Times New Roman" pitchFamily="18" charset="0"/>
              </a:rPr>
              <a:t>ملاحظة</a:t>
            </a:r>
            <a:r>
              <a:rPr lang="ar-EG" sz="1200" b="0" i="0" dirty="0">
                <a:ea typeface="Times New Roman"/>
                <a:cs typeface="Times New Roman" pitchFamily="18" charset="0"/>
              </a:rPr>
              <a:t>:</a:t>
            </a:r>
            <a:r>
              <a:rPr lang="en-US" sz="1200" b="0" i="0" dirty="0">
                <a:ea typeface="Times New Roman"/>
                <a:cs typeface="Times New Roman" pitchFamily="18" charset="0"/>
              </a:rPr>
              <a:t> </a:t>
            </a:r>
            <a:r>
              <a:rPr lang="ar-EG" sz="1200" b="0" i="0" dirty="0">
                <a:ea typeface="Times New Roman"/>
                <a:cs typeface="Times New Roman" pitchFamily="18" charset="0"/>
              </a:rPr>
              <a:t>لدى فريق المؤلف هذا محاضرة أطول حول كشف الكذب مرتبطة بالحالة التي لدينا الاستجواب.</a:t>
            </a:r>
            <a:r>
              <a:rPr lang="en-US" sz="1200" b="0" i="0" dirty="0">
                <a:ea typeface="Times New Roman"/>
                <a:cs typeface="Times New Roman" pitchFamily="18" charset="0"/>
              </a:rPr>
              <a:t> </a:t>
            </a:r>
          </a:p>
          <a:p>
            <a:endParaRPr lang="en-US" i="0" kern="1800" dirty="0">
              <a:cs typeface="Times New Roman" pitchFamily="18" charset="0"/>
            </a:endParaRPr>
          </a:p>
          <a:p>
            <a:endParaRPr lang="en-US" i="0" dirty="0"/>
          </a:p>
        </p:txBody>
      </p:sp>
      <p:sp>
        <p:nvSpPr>
          <p:cNvPr id="4" name="Slide Number Placeholder 3"/>
          <p:cNvSpPr>
            <a:spLocks noGrp="1"/>
          </p:cNvSpPr>
          <p:nvPr>
            <p:ph type="sldNum" sz="quarter" idx="10"/>
          </p:nvPr>
        </p:nvSpPr>
        <p:spPr/>
        <p:txBody>
          <a:bodyPr/>
          <a:lstStyle/>
          <a:p>
            <a:pPr>
              <a:defRPr/>
            </a:pPr>
            <a:fld id="{95E496D6-9C5A-E74F-811B-671DFF27A51B}" type="slidenum">
              <a:rPr lang="en-GB" smtClean="0"/>
              <a:pPr>
                <a:defRPr/>
              </a:pPr>
              <a:t>25</a:t>
            </a:fld>
            <a:endParaRPr lang="en-GB"/>
          </a:p>
        </p:txBody>
      </p:sp>
    </p:spTree>
    <p:extLst>
      <p:ext uri="{BB962C8B-B14F-4D97-AF65-F5344CB8AC3E}">
        <p14:creationId xmlns:p14="http://schemas.microsoft.com/office/powerpoint/2010/main" val="6043438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هل من الخطأ أن تكذب في بنك </a:t>
            </a:r>
            <a:r>
              <a:rPr lang="ar-EG" sz="1200" b="0" i="0" dirty="0" err="1"/>
              <a:t>بيفوت</a:t>
            </a:r>
            <a:r>
              <a:rPr lang="ar-EG" sz="1200" b="0" i="0" dirty="0"/>
              <a:t> إذا كنت مكان كينيث، بمعنى آخر أن تقول إنك ستبقى في المصرف بينما في الحقيقة ستغادره للحصول على ماجستير إدارة الأعمال؟</a:t>
            </a:r>
            <a:r>
              <a:rPr lang="en-US" sz="1200" b="0" i="0" dirty="0"/>
              <a:t> </a:t>
            </a:r>
            <a:r>
              <a:rPr lang="ar-EG" sz="1200" b="0" i="0" dirty="0"/>
              <a:t>من قال إن هذا خطأ؟</a:t>
            </a:r>
            <a:r>
              <a:rPr lang="en-US" sz="1200" b="0" i="0" dirty="0"/>
              <a:t> </a:t>
            </a:r>
            <a:r>
              <a:rPr lang="ar-EG" sz="1200" b="0" i="0" dirty="0"/>
              <a:t>[يرفع المشاركون أيديهم].</a:t>
            </a:r>
            <a:r>
              <a:rPr lang="en-US" sz="1200" b="0" i="0" dirty="0"/>
              <a:t> </a:t>
            </a:r>
            <a:r>
              <a:rPr lang="ar-EG" sz="1200" b="0" i="0" dirty="0"/>
              <a:t>من قال إن هذا مقبول؟</a:t>
            </a:r>
            <a:r>
              <a:rPr lang="en-US" sz="1200" b="0" i="0" dirty="0"/>
              <a:t> </a:t>
            </a:r>
            <a:r>
              <a:rPr lang="ar-EG" sz="1200" b="0" i="0" dirty="0"/>
              <a:t>[يرفع المشاركون أيديهم].</a:t>
            </a:r>
            <a:r>
              <a:rPr lang="en-US" sz="1200"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هل من الخطأ أن تكذب في بنك </a:t>
            </a:r>
            <a:r>
              <a:rPr lang="ar-EG" sz="1200" b="0" i="0" dirty="0" err="1"/>
              <a:t>بيفوت</a:t>
            </a:r>
            <a:r>
              <a:rPr lang="ar-EG" sz="1200" b="0" i="0" dirty="0"/>
              <a:t> إذا كنت مكان ديفيد، بمعنى آخر أن تمتنع عن ذكر منح الشركاء لأنفسهم زيادات في الرواتب بينما فرضوا تجميدًا على الموظفين المبتدئين؟</a:t>
            </a:r>
            <a:r>
              <a:rPr lang="en-US" sz="1200" b="0" i="0" dirty="0"/>
              <a:t> </a:t>
            </a:r>
            <a:r>
              <a:rPr lang="ar-EG" sz="1200" b="0" i="0" dirty="0"/>
              <a:t>من قال إن هذا خطأ؟</a:t>
            </a:r>
            <a:r>
              <a:rPr lang="en-US" sz="1200" b="0" i="0" dirty="0"/>
              <a:t> </a:t>
            </a:r>
            <a:r>
              <a:rPr lang="ar-EG" sz="1200" b="0" i="0" dirty="0"/>
              <a:t>[يرفع المشاركون أيديهم].</a:t>
            </a:r>
            <a:r>
              <a:rPr lang="en-US" sz="1200" b="0" i="0" dirty="0"/>
              <a:t> </a:t>
            </a:r>
            <a:r>
              <a:rPr lang="ar-EG" sz="1200" b="0" i="0" dirty="0"/>
              <a:t>من قال إن هذا مقبول؟</a:t>
            </a:r>
            <a:r>
              <a:rPr lang="en-US" sz="1200" b="0" i="0" dirty="0"/>
              <a:t> </a:t>
            </a:r>
            <a:r>
              <a:rPr lang="ar-EG" sz="1200" b="0" i="0" dirty="0"/>
              <a:t>[يرفع المشاركون أيديهم].</a:t>
            </a:r>
            <a:r>
              <a:rPr lang="en-US" sz="1200"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في الحصص الدراسية السابقة، قال أغلب الطلاب أن الكذب مقبول في حالة كينيث، ولكنه ليس مقبولًا في حالة ديفيد. لماذا أو لماذا لا؟ [يتناقش الطلاب].</a:t>
            </a:r>
            <a:r>
              <a:rPr lang="en-US" sz="1200" b="1" i="0" dirty="0"/>
              <a:t> </a:t>
            </a:r>
            <a:r>
              <a:rPr lang="ar-EG" sz="1200" b="0" i="0" dirty="0"/>
              <a:t>أحد الأسباب المحتملة يكمن في أن الحكم على الأشخاص ذوي المكانة والسلطة الأقل يميل إلى أن يكون أقل سلبية إزاء نفس السلوك الذي يفعله الأشخاص ذوو المكانة العالية. هناك تعاطف تجاه الشخص الضعيف - أو على الأقل الضعيف نسبيًا في مصرف </a:t>
            </a:r>
            <a:r>
              <a:rPr lang="ar-EG" sz="1200" b="0" i="0" dirty="0" err="1"/>
              <a:t>بيفوت</a:t>
            </a:r>
            <a:r>
              <a:rPr lang="ar-EG" sz="1200" b="0" i="0" dirty="0"/>
              <a:t> بنك - والواقع تحت ضغط الموقف. سبب آخر هو التسلسل. فقد كذب ديفيد أولًا. لذا فإن كينيث يكذب على كاذب، وهو أمر مختلف عن الكذب على شخص كان صادقًا وأمينًا معك. إذ تم فسخ العقد الاجتماعي بين صاحب العمل والموظف بالفعل قبل أن يكذب كينيث، ولكن ليس من جانبه.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وتشير الأبحاث إلى أن الناس يجدون عمومًا أن حجب المعلومات أقل خطأ من الكذب الفعال.</a:t>
            </a:r>
            <a:r>
              <a:rPr lang="en-US" sz="1200" b="0" i="0" dirty="0"/>
              <a:t> </a:t>
            </a:r>
            <a:r>
              <a:rPr lang="ar-EG" sz="1200" b="0" i="0" dirty="0"/>
              <a:t>بعبارة أخرى، يتم الحكم على خطايا الفعل بقسوة أكبر من خطايا الإهمال.</a:t>
            </a:r>
            <a:r>
              <a:rPr lang="en-US" sz="1200" b="0" i="0" dirty="0"/>
              <a:t> </a:t>
            </a:r>
            <a:r>
              <a:rPr lang="ar-EG" sz="1200" b="0" i="0" dirty="0"/>
              <a:t>وبالتالي، سواء تهربت من الإجابة على السؤال أو كذبت بفاعلية في </a:t>
            </a:r>
            <a:r>
              <a:rPr lang="ar-EG" sz="1200" b="0" i="0" dirty="0" err="1"/>
              <a:t>بيفوت</a:t>
            </a:r>
            <a:r>
              <a:rPr lang="ar-EG" sz="1200" b="0" i="0" dirty="0"/>
              <a:t> بنك، فقد يكون لذلك أهمية في نظر الآخرين.</a:t>
            </a:r>
            <a:r>
              <a:rPr lang="en-US" sz="1200" b="0" i="0" dirty="0"/>
              <a:t> </a:t>
            </a:r>
          </a:p>
          <a:p>
            <a:endParaRPr lang="en-SG" i="0" dirty="0"/>
          </a:p>
          <a:p>
            <a:r>
              <a:rPr lang="ar-EG" i="0" dirty="0"/>
              <a:t>المراجع</a:t>
            </a:r>
          </a:p>
          <a:p>
            <a:endParaRPr lang="en-SG" i="0" dirty="0"/>
          </a:p>
          <a:p>
            <a:r>
              <a:rPr lang="en-US" i="0" dirty="0"/>
              <a:t>Frieze, I. H., &amp; </a:t>
            </a:r>
            <a:r>
              <a:rPr lang="en-US" i="0" dirty="0" err="1"/>
              <a:t>Boneva</a:t>
            </a:r>
            <a:r>
              <a:rPr lang="en-US" i="0" dirty="0"/>
              <a:t>, B. S. (2001). Power motivation and motivation to help others. In A. Y. Lee-Chai &amp; J. A. </a:t>
            </a:r>
            <a:r>
              <a:rPr lang="en-US" i="0" dirty="0" err="1"/>
              <a:t>Bargh</a:t>
            </a:r>
            <a:r>
              <a:rPr lang="en-US" i="0" dirty="0"/>
              <a:t> (Eds.), The use and abuse of power (pp. 75-92). New York, NY: Psychology Press.</a:t>
            </a:r>
          </a:p>
          <a:p>
            <a:endParaRPr lang="en-SG" i="0" dirty="0"/>
          </a:p>
          <a:p>
            <a:r>
              <a:rPr lang="en-US" i="0" dirty="0"/>
              <a:t>Gardner, W. L., &amp; Seeley, E. A. (2001). Confucius, “Jen,” and the benevolent use of power: The interdependent self as a psychological contract preventing exploitation. In A. Y. Lee-Chai &amp; J. A. </a:t>
            </a:r>
            <a:r>
              <a:rPr lang="en-US" i="0" dirty="0" err="1"/>
              <a:t>Bargh</a:t>
            </a:r>
            <a:r>
              <a:rPr lang="en-US" i="0" dirty="0"/>
              <a:t> (Eds.), The use and abuse of power (pp. 263-280). New York, NY: Psychology Press.</a:t>
            </a:r>
          </a:p>
          <a:p>
            <a:r>
              <a:rPr lang="en-US" i="0" dirty="0"/>
              <a:t>Lee &amp; </a:t>
            </a:r>
            <a:r>
              <a:rPr lang="en-US" i="0" dirty="0" err="1"/>
              <a:t>Tiedens</a:t>
            </a:r>
            <a:r>
              <a:rPr lang="en-US" i="0" dirty="0"/>
              <a:t>, 2001). </a:t>
            </a:r>
          </a:p>
          <a:p>
            <a:endParaRPr lang="en-SG" i="0" dirty="0"/>
          </a:p>
          <a:p>
            <a:r>
              <a:rPr lang="en-US" i="0" dirty="0" err="1"/>
              <a:t>Handgraaf</a:t>
            </a:r>
            <a:r>
              <a:rPr lang="en-US" i="0" dirty="0"/>
              <a:t>, M. J. J., Van Dijk, E., </a:t>
            </a:r>
            <a:r>
              <a:rPr lang="en-US" i="0" dirty="0" err="1"/>
              <a:t>Vermunt</a:t>
            </a:r>
            <a:r>
              <a:rPr lang="en-US" i="0" dirty="0"/>
              <a:t>, R., Wilke, H. A. M., &amp; De </a:t>
            </a:r>
            <a:r>
              <a:rPr lang="en-US" i="0" dirty="0" err="1"/>
              <a:t>Dreu</a:t>
            </a:r>
            <a:r>
              <a:rPr lang="en-US" i="0" dirty="0"/>
              <a:t>, C. K. W. (2008). Less power or powerless? Egocentric empathy gaps and the irony of having little versus no power in social decision making. Journal of Personality and Social Psychology, 95, </a:t>
            </a:r>
            <a:r>
              <a:rPr lang="ar-EG" i="0" dirty="0"/>
              <a:t>1136-1149. </a:t>
            </a:r>
            <a:r>
              <a:rPr lang="en-US" i="0" dirty="0"/>
              <a:t>doi:10.1037/0022-3514.95.5.1136</a:t>
            </a:r>
          </a:p>
          <a:p>
            <a:endParaRPr lang="en-SG" i="0" dirty="0"/>
          </a:p>
          <a:p>
            <a:r>
              <a:rPr lang="en-US" i="0" dirty="0"/>
              <a:t>Jeffries, C. H., Hornsey, M. J., Sutton, R. M., Douglas, K. M., &amp; Bain, P. G. (2012). The David and Goliath principle: Cultural, ideological, and attitudinal underpinnings of the normative protection of low-status groups from criticism. Personality and Social Psychology Bulletin, 38, </a:t>
            </a:r>
            <a:r>
              <a:rPr lang="ar-EG" i="0" dirty="0"/>
              <a:t>1053-1065.</a:t>
            </a:r>
          </a:p>
          <a:p>
            <a:r>
              <a:rPr lang="en-US" i="0" dirty="0"/>
              <a:t>https://journals.sagepub.com/doi/full/10.1177/0146167212444454</a:t>
            </a:r>
          </a:p>
          <a:p>
            <a:endParaRPr lang="en-US" i="0" dirty="0"/>
          </a:p>
          <a:p>
            <a:r>
              <a:rPr lang="en-US" i="0" dirty="0" err="1"/>
              <a:t>Ritov</a:t>
            </a:r>
            <a:r>
              <a:rPr lang="en-US" i="0" dirty="0"/>
              <a:t>, I., Baron, J. (1990). Reluctance to vaccinate: Omission bias and ambiguity. Journal of Behavioral Decision Making, 3, </a:t>
            </a:r>
            <a:r>
              <a:rPr lang="ar-EG" i="0" dirty="0"/>
              <a:t>263–277.</a:t>
            </a:r>
            <a:r>
              <a:rPr lang="en-US" i="0" dirty="0"/>
              <a:t> </a:t>
            </a:r>
          </a:p>
          <a:p>
            <a:endParaRPr lang="en-US" i="0" dirty="0"/>
          </a:p>
          <a:p>
            <a:r>
              <a:rPr lang="en-US" i="0" dirty="0" err="1"/>
              <a:t>Ritov</a:t>
            </a:r>
            <a:r>
              <a:rPr lang="en-US" i="0" dirty="0"/>
              <a:t>, I., &amp; Baron, J. (1992). Status-quo and omission bias. Journal of Risk and Uncertainty, 5, </a:t>
            </a:r>
            <a:r>
              <a:rPr lang="ar-EG" i="0" dirty="0"/>
              <a:t>49–61.</a:t>
            </a:r>
          </a:p>
          <a:p>
            <a:endParaRPr lang="en-US" i="0" dirty="0"/>
          </a:p>
          <a:p>
            <a:r>
              <a:rPr lang="en-US" i="0" dirty="0" err="1"/>
              <a:t>Ritov</a:t>
            </a:r>
            <a:r>
              <a:rPr lang="en-US" i="0" dirty="0"/>
              <a:t>, I., &amp; Baron, J. (1999). Protected values and omission bias. Organizational Behavior and Human Decision Processes, 79, </a:t>
            </a:r>
            <a:r>
              <a:rPr lang="ar-EG" i="0" dirty="0"/>
              <a:t>79-94.</a:t>
            </a:r>
          </a:p>
          <a:p>
            <a:endParaRPr lang="en-US" i="0" dirty="0"/>
          </a:p>
          <a:p>
            <a:r>
              <a:rPr lang="en-US" i="0" dirty="0"/>
              <a:t>van Dijk, E., &amp; </a:t>
            </a:r>
            <a:r>
              <a:rPr lang="en-US" i="0" dirty="0" err="1"/>
              <a:t>Vermunt</a:t>
            </a:r>
            <a:r>
              <a:rPr lang="en-US" i="0" dirty="0"/>
              <a:t>, R. (2000). Strategy and fairness in social decision making: Sometimes it pays to be powerless. Journal of Experimental Social Psychology, 36, </a:t>
            </a:r>
            <a:r>
              <a:rPr lang="ar-EG" i="0" dirty="0"/>
              <a:t>1-25. </a:t>
            </a:r>
            <a:r>
              <a:rPr lang="en-US" i="0" dirty="0"/>
              <a:t>doi:10.1006/ jesp.1999.1392</a:t>
            </a:r>
          </a:p>
          <a:p>
            <a:endParaRPr lang="en-SG"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26</a:t>
            </a:fld>
            <a:endParaRPr lang="en-US"/>
          </a:p>
        </p:txBody>
      </p:sp>
    </p:spTree>
    <p:extLst>
      <p:ext uri="{BB962C8B-B14F-4D97-AF65-F5344CB8AC3E}">
        <p14:creationId xmlns:p14="http://schemas.microsoft.com/office/powerpoint/2010/main" val="13936256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ar-EG" sz="1200" i="0" dirty="0">
                <a:solidFill>
                  <a:schemeClr val="tx1"/>
                </a:solidFill>
                <a:latin typeface="+mn-lt"/>
                <a:ea typeface="+mn-ea"/>
                <a:cs typeface="+mn-cs"/>
              </a:rPr>
              <a:t>هناك</a:t>
            </a:r>
            <a:r>
              <a:rPr lang="ar-EG" sz="1200" i="0" baseline="0" dirty="0">
                <a:solidFill>
                  <a:schemeClr val="tx1"/>
                </a:solidFill>
                <a:latin typeface="+mn-lt"/>
                <a:ea typeface="+mn-ea"/>
                <a:cs typeface="+mn-cs"/>
              </a:rPr>
              <a:t> ثلاث مدارس رئيسية للفكر الفلسفي حول الأخلاق.</a:t>
            </a:r>
            <a:r>
              <a:rPr lang="en-US" sz="1200" i="0" baseline="0" dirty="0">
                <a:solidFill>
                  <a:schemeClr val="tx1"/>
                </a:solidFill>
                <a:latin typeface="+mn-lt"/>
                <a:ea typeface="+mn-ea"/>
                <a:cs typeface="+mn-cs"/>
              </a:rPr>
              <a:t> </a:t>
            </a:r>
          </a:p>
          <a:p>
            <a:pPr lvl="0"/>
            <a:endParaRPr lang="en-US" sz="1200" i="0" kern="1200" baseline="0" dirty="0">
              <a:solidFill>
                <a:schemeClr val="tx1"/>
              </a:solidFill>
              <a:effectLst/>
              <a:latin typeface="+mn-lt"/>
              <a:ea typeface="+mn-ea"/>
              <a:cs typeface="+mn-cs"/>
            </a:endParaRPr>
          </a:p>
          <a:p>
            <a:pPr lvl="0"/>
            <a:r>
              <a:rPr lang="ar-EG" sz="1200" i="0" baseline="0" dirty="0">
                <a:solidFill>
                  <a:schemeClr val="tx1"/>
                </a:solidFill>
                <a:latin typeface="+mn-lt"/>
                <a:ea typeface="+mn-ea"/>
                <a:cs typeface="+mn-cs"/>
              </a:rPr>
              <a:t>إن أول هذه المذاهب هو </a:t>
            </a:r>
            <a:r>
              <a:rPr lang="ar-EG" sz="1200" i="0" dirty="0">
                <a:solidFill>
                  <a:schemeClr val="tx1"/>
                </a:solidFill>
                <a:latin typeface="+mn-lt"/>
                <a:ea typeface="+mn-ea"/>
                <a:cs typeface="+mn-cs"/>
              </a:rPr>
              <a:t>المذهب النفعي. ومن هذا المنظور الفلسفي، فإن الأفعال الأخلاقية هي تلك التي تنتج أفضل النتائج أو تعظم المنفعة.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وعادةً ما يكون ذلك وفقًا</a:t>
            </a:r>
            <a:r>
              <a:rPr lang="ar-EG" sz="1200" i="0" baseline="0" dirty="0">
                <a:solidFill>
                  <a:schemeClr val="tx1"/>
                </a:solidFill>
                <a:latin typeface="+mn-lt"/>
                <a:ea typeface="+mn-ea"/>
                <a:cs typeface="+mn-cs"/>
              </a:rPr>
              <a:t> لمقياس كمي، مثل المال أو الأرواح التي يتم إنقاذها.</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وينعكس هذا المنظور في القول المأثور "الغاية تبرر الوسيلة".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فكل ما يهم هو الحصول على نتيجة جيدة.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وهذه مدرسة فكرية أخلاقية مشروعة تمامًا.</a:t>
            </a:r>
            <a:r>
              <a:rPr lang="en-US" sz="1200" i="0" dirty="0">
                <a:solidFill>
                  <a:schemeClr val="tx1"/>
                </a:solidFill>
                <a:latin typeface="+mn-lt"/>
                <a:ea typeface="+mn-ea"/>
                <a:cs typeface="+mn-cs"/>
              </a:rPr>
              <a:t> </a:t>
            </a:r>
          </a:p>
          <a:p>
            <a:pPr lvl="0"/>
            <a:endParaRPr lang="en-US" sz="1200" i="0" kern="1200" dirty="0">
              <a:solidFill>
                <a:schemeClr val="tx1"/>
              </a:solidFill>
              <a:effectLst/>
              <a:latin typeface="+mn-lt"/>
              <a:ea typeface="+mn-ea"/>
              <a:cs typeface="+mn-cs"/>
            </a:endParaRPr>
          </a:p>
          <a:p>
            <a:pPr lvl="0"/>
            <a:r>
              <a:rPr lang="ar-EG" sz="1200" i="0" dirty="0">
                <a:solidFill>
                  <a:schemeClr val="tx1"/>
                </a:solidFill>
                <a:latin typeface="+mn-lt"/>
                <a:ea typeface="+mn-ea"/>
                <a:cs typeface="+mn-cs"/>
              </a:rPr>
              <a:t>ثانيًا، هناك التزامات أخلاقية.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ومن هذا المنظور، فإن الأخلاقيات هي مسألة مبدأ.</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فبعض الأشياء صحيحة</a:t>
            </a:r>
            <a:r>
              <a:rPr lang="ar-EG" sz="1200" i="0" baseline="0" dirty="0">
                <a:solidFill>
                  <a:schemeClr val="tx1"/>
                </a:solidFill>
                <a:latin typeface="+mn-lt"/>
                <a:ea typeface="+mn-ea"/>
                <a:cs typeface="+mn-cs"/>
              </a:rPr>
              <a:t> أو خاطئة بغض النظر عن العواقب.</a:t>
            </a:r>
            <a:r>
              <a:rPr lang="en-US" sz="1200" i="0" baseline="0" dirty="0">
                <a:solidFill>
                  <a:schemeClr val="tx1"/>
                </a:solidFill>
                <a:latin typeface="+mn-lt"/>
                <a:ea typeface="+mn-ea"/>
                <a:cs typeface="+mn-cs"/>
              </a:rPr>
              <a:t> </a:t>
            </a:r>
            <a:r>
              <a:rPr lang="ar-EG" sz="1200" i="0" baseline="0" dirty="0">
                <a:solidFill>
                  <a:schemeClr val="tx1"/>
                </a:solidFill>
                <a:latin typeface="+mn-lt"/>
                <a:ea typeface="+mn-ea"/>
                <a:cs typeface="+mn-cs"/>
              </a:rPr>
              <a:t>والأديان الرئيسية عادةً ما تكون </a:t>
            </a:r>
            <a:r>
              <a:rPr lang="ar-EG" sz="1200" i="0" dirty="0">
                <a:solidFill>
                  <a:schemeClr val="tx1"/>
                </a:solidFill>
                <a:latin typeface="+mn-lt"/>
                <a:ea typeface="+mn-ea"/>
                <a:cs typeface="+mn-cs"/>
              </a:rPr>
              <a:t>أخلاقية.</a:t>
            </a:r>
            <a:r>
              <a:rPr lang="en-US" sz="1200" i="0" baseline="0" dirty="0">
                <a:solidFill>
                  <a:schemeClr val="tx1"/>
                </a:solidFill>
                <a:latin typeface="+mn-lt"/>
                <a:ea typeface="+mn-ea"/>
                <a:cs typeface="+mn-cs"/>
              </a:rPr>
              <a:t> </a:t>
            </a:r>
          </a:p>
          <a:p>
            <a:pPr lvl="0"/>
            <a:endParaRPr lang="en-US" sz="1200" i="0" kern="1200" dirty="0">
              <a:solidFill>
                <a:schemeClr val="tx1"/>
              </a:solidFill>
              <a:effectLst/>
              <a:latin typeface="+mn-lt"/>
              <a:ea typeface="+mn-ea"/>
              <a:cs typeface="+mn-cs"/>
            </a:endParaRPr>
          </a:p>
          <a:p>
            <a:pPr lvl="0"/>
            <a:r>
              <a:rPr lang="ar-EG" sz="1200" i="0" dirty="0">
                <a:solidFill>
                  <a:schemeClr val="tx1"/>
                </a:solidFill>
                <a:latin typeface="+mn-lt"/>
                <a:ea typeface="+mn-ea"/>
                <a:cs typeface="+mn-cs"/>
              </a:rPr>
              <a:t>ثالثًا، هناك التعاقدية.</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وهي تتعلق بما يدين به الناس لبعضهم البعض.</a:t>
            </a:r>
            <a:r>
              <a:rPr lang="en-US" sz="1200" i="0" dirty="0">
                <a:solidFill>
                  <a:schemeClr val="tx1"/>
                </a:solidFill>
                <a:latin typeface="+mn-lt"/>
                <a:ea typeface="+mn-ea"/>
                <a:cs typeface="+mn-cs"/>
              </a:rPr>
              <a:t> </a:t>
            </a:r>
          </a:p>
          <a:p>
            <a:pPr lvl="0"/>
            <a:endParaRPr lang="en-US" sz="1200" i="0" kern="1200" dirty="0">
              <a:solidFill>
                <a:schemeClr val="tx1"/>
              </a:solidFill>
              <a:effectLst/>
              <a:latin typeface="+mn-lt"/>
              <a:ea typeface="+mn-ea"/>
              <a:cs typeface="+mn-cs"/>
            </a:endParaRPr>
          </a:p>
          <a:p>
            <a:pPr lvl="0"/>
            <a:r>
              <a:rPr lang="ar-EG" sz="1200" i="0" dirty="0"/>
              <a:t>ماذا يحدث عندما نطبق هذه المعايير الأخلاقية على مصرف </a:t>
            </a:r>
            <a:r>
              <a:rPr lang="ar-EG" sz="1200" i="0" dirty="0" err="1"/>
              <a:t>بيفون</a:t>
            </a:r>
            <a:r>
              <a:rPr lang="ar-EG" sz="1200" i="0" dirty="0"/>
              <a:t> بنك؟</a:t>
            </a:r>
            <a:r>
              <a:rPr lang="en-US" sz="1200" i="0" dirty="0"/>
              <a:t> </a:t>
            </a:r>
            <a:r>
              <a:rPr lang="ar-EG" sz="1200" i="0" dirty="0"/>
              <a:t>[يتناقش الطلاب].</a:t>
            </a:r>
            <a:r>
              <a:rPr lang="en-US" sz="1200" i="0" dirty="0"/>
              <a:t> </a:t>
            </a:r>
          </a:p>
          <a:p>
            <a:pPr lvl="0"/>
            <a:endParaRPr lang="en-US" sz="1200" i="0" kern="1200" dirty="0">
              <a:solidFill>
                <a:schemeClr val="tx1"/>
              </a:solidFill>
              <a:effectLst/>
              <a:latin typeface="+mn-lt"/>
              <a:ea typeface="+mn-ea"/>
              <a:cs typeface="+mn-cs"/>
            </a:endParaRPr>
          </a:p>
          <a:p>
            <a:r>
              <a:rPr lang="ar-EG" i="0" dirty="0"/>
              <a:t>إن الكذب يعتبر عادةً خطأ من حيث المبدأ.</a:t>
            </a:r>
            <a:r>
              <a:rPr lang="en-US" i="0" dirty="0"/>
              <a:t> </a:t>
            </a:r>
            <a:r>
              <a:rPr lang="ar-EG" i="0" dirty="0"/>
              <a:t>فنحن نستطيع أن نكذب إذا كان هناك مبدأ آخر أكثر أهمية على المحك، مثل إنقاذ أرواح الأبرياء.</a:t>
            </a:r>
            <a:r>
              <a:rPr lang="en-US" i="0" dirty="0"/>
              <a:t> </a:t>
            </a:r>
            <a:r>
              <a:rPr lang="ar-EG" i="0" dirty="0"/>
              <a:t>ومع ذلك، فإن الحصول على زيادة في الراتب وترقية لنفسك ليسا مبادئ أخلاقية أكثر أهمية من الصدق.</a:t>
            </a:r>
            <a:r>
              <a:rPr lang="en-US" i="0" dirty="0"/>
              <a:t> </a:t>
            </a:r>
            <a:r>
              <a:rPr lang="ar-EG" i="0" dirty="0"/>
              <a:t>وبشكل عام، فإن الأخلاقيات واجبة، ومعظم الأديان الرئيسية، تحد بشدة من قدرتنا على الكذب.</a:t>
            </a:r>
            <a:r>
              <a:rPr lang="en-US" i="0" dirty="0"/>
              <a:t> </a:t>
            </a:r>
          </a:p>
          <a:p>
            <a:endParaRPr lang="en-US" i="0" dirty="0"/>
          </a:p>
          <a:p>
            <a:r>
              <a:rPr lang="ar-EG" i="0" dirty="0"/>
              <a:t>ولكن من منظور النفعية، فإن الغاية قد تبرر الوسيلة.</a:t>
            </a:r>
            <a:r>
              <a:rPr lang="en-US" i="0" dirty="0"/>
              <a:t> </a:t>
            </a:r>
            <a:r>
              <a:rPr lang="ar-EG" i="0" dirty="0"/>
              <a:t>فانتهاك العملية المتمثل في الكذب قد يكون مبررًا إذا كانت النتيجة جيدة.</a:t>
            </a:r>
            <a:r>
              <a:rPr lang="en-US" i="0" dirty="0"/>
              <a:t> </a:t>
            </a:r>
            <a:r>
              <a:rPr lang="ar-EG" i="0" dirty="0"/>
              <a:t>ولكن كن حذرًا من التبريرات الأخلاقية ــ فقد تبدو الغاية كأنها تبرر الوسيلة أكثر عندما تكون أنت المستفيد من النتيجة، بينما يتضرر شخص آخر.  </a:t>
            </a:r>
          </a:p>
          <a:p>
            <a:endParaRPr lang="en-US" i="0" baseline="0" dirty="0"/>
          </a:p>
          <a:p>
            <a:r>
              <a:rPr lang="ar-EG" i="0" baseline="0" dirty="0"/>
              <a:t>من المنظور التعاقدي</a:t>
            </a:r>
            <a:r>
              <a:rPr lang="ar-EG" sz="1200" i="0" dirty="0">
                <a:solidFill>
                  <a:schemeClr val="tx1"/>
                </a:solidFill>
                <a:latin typeface="+mn-lt"/>
                <a:ea typeface="+mn-ea"/>
                <a:cs typeface="+mn-cs"/>
              </a:rPr>
              <a:t>، علينا أن نعامل أعضاء مجتمعنا الآخرين بشكل جيد وأن نعتبر الصدق أمرًا أساسيًا. ولكن إذا عاملونا بشكل سيئ وغير نزيه أولًا، فإنهم قد خالفوا العقد الاجتماعي أولًا ولم نعد مدينين لهم بالكثير. بما أن ديفيد والشركاء الآخرين كذبوا على كينيث والموظفين المبتدئين الآخرين أولًا، فقد أصبح كينيث الآن مسموحًا له بالكذب على ديفيد. ما المشكلة في التعاقدية؟ يمكن أن تؤدي إلى تصعيد سريع للصراع. </a:t>
            </a:r>
          </a:p>
          <a:p>
            <a:endParaRPr lang="en-US" i="0" baseline="0" dirty="0"/>
          </a:p>
          <a:p>
            <a:r>
              <a:rPr lang="ar-EG" i="0" u="sng" baseline="0" dirty="0"/>
              <a:t>ملاحظة</a:t>
            </a:r>
            <a:r>
              <a:rPr lang="ar-EG" i="0" baseline="0" dirty="0"/>
              <a:t>:</a:t>
            </a:r>
            <a:r>
              <a:rPr lang="en-US" i="0" baseline="0" dirty="0"/>
              <a:t> </a:t>
            </a:r>
            <a:r>
              <a:rPr lang="ar-EG" i="0" baseline="0" dirty="0"/>
              <a:t>هذه الشرائح اختيارية في حالة رغبة المُحاضر في التعمق أكثر في موضوع الأخلاق</a:t>
            </a:r>
          </a:p>
          <a:p>
            <a:endParaRPr lang="en-US" i="0" baseline="0" dirty="0"/>
          </a:p>
          <a:p>
            <a:r>
              <a:rPr lang="ar-EG" i="0" dirty="0"/>
              <a:t>المراجع</a:t>
            </a:r>
          </a:p>
          <a:p>
            <a:endParaRPr lang="en-US" i="0" dirty="0"/>
          </a:p>
          <a:p>
            <a:r>
              <a:rPr lang="en-US" sz="1200" i="0" dirty="0">
                <a:solidFill>
                  <a:schemeClr val="tx1"/>
                </a:solidFill>
                <a:latin typeface="+mn-lt"/>
                <a:ea typeface="+mn-ea"/>
                <a:cs typeface="+mn-cs"/>
              </a:rPr>
              <a:t>Aristotle (4th Century, B.C.E./1998). The Nicomachean ethics. Oxford: Oxford University Press.</a:t>
            </a:r>
          </a:p>
          <a:p>
            <a:endParaRPr lang="en-US" i="0" dirty="0"/>
          </a:p>
          <a:p>
            <a:r>
              <a:rPr lang="en-US" sz="1200" i="0" u="none" strike="noStrike" dirty="0" err="1">
                <a:solidFill>
                  <a:schemeClr val="tx1"/>
                </a:solidFill>
                <a:latin typeface="+mn-lt"/>
                <a:ea typeface="+mn-ea"/>
                <a:cs typeface="+mn-cs"/>
              </a:rPr>
              <a:t>Côté</a:t>
            </a:r>
            <a:r>
              <a:rPr lang="en-US" sz="1200" i="0" u="none" strike="noStrike" dirty="0">
                <a:solidFill>
                  <a:schemeClr val="tx1"/>
                </a:solidFill>
                <a:latin typeface="+mn-lt"/>
                <a:ea typeface="+mn-ea"/>
                <a:cs typeface="+mn-cs"/>
              </a:rPr>
              <a:t>, S., Piff, P.K., &amp; Willer, R</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2013). </a:t>
            </a:r>
            <a:r>
              <a:rPr lang="en-US" sz="1200" i="0" dirty="0">
                <a:solidFill>
                  <a:schemeClr val="tx1"/>
                </a:solidFill>
                <a:latin typeface="+mn-lt"/>
                <a:ea typeface="+mn-ea"/>
                <a:cs typeface="+mn-cs"/>
              </a:rPr>
              <a:t>For whom do the ends justify the means? Social class and utilitarian moral judgment. Journal of Personality and Social Psychology, 104(</a:t>
            </a:r>
            <a:r>
              <a:rPr lang="ar-EG" sz="1200" i="0" dirty="0">
                <a:solidFill>
                  <a:schemeClr val="tx1"/>
                </a:solidFill>
                <a:latin typeface="+mn-lt"/>
                <a:ea typeface="+mn-ea"/>
                <a:cs typeface="+mn-cs"/>
              </a:rPr>
              <a:t>3), 490-503.</a:t>
            </a:r>
            <a:r>
              <a:rPr lang="en-US" sz="1200" i="0" dirty="0">
                <a:solidFill>
                  <a:schemeClr val="tx1"/>
                </a:solidFill>
                <a:latin typeface="+mn-lt"/>
                <a:ea typeface="+mn-ea"/>
                <a:cs typeface="+mn-cs"/>
              </a:rPr>
              <a:t> </a:t>
            </a:r>
          </a:p>
          <a:p>
            <a:endParaRPr lang="en-US" i="0" dirty="0"/>
          </a:p>
          <a:p>
            <a:r>
              <a:rPr lang="en-US" sz="1200" i="0" dirty="0">
                <a:solidFill>
                  <a:schemeClr val="tx1"/>
                </a:solidFill>
                <a:latin typeface="+mn-lt"/>
                <a:ea typeface="+mn-ea"/>
                <a:cs typeface="+mn-cs"/>
              </a:rPr>
              <a:t>Hume, D. (1739/1888). A treatise of human nature. Oxford: Oxford University Press.</a:t>
            </a:r>
          </a:p>
          <a:p>
            <a:r>
              <a:rPr lang="en-US" sz="1200" i="0" dirty="0">
                <a:solidFill>
                  <a:schemeClr val="tx1"/>
                </a:solidFill>
                <a:latin typeface="+mn-lt"/>
                <a:ea typeface="+mn-ea"/>
                <a:cs typeface="+mn-cs"/>
              </a:rPr>
              <a:t> </a:t>
            </a:r>
          </a:p>
          <a:p>
            <a:r>
              <a:rPr lang="en-US" sz="1200" i="0" dirty="0">
                <a:solidFill>
                  <a:schemeClr val="tx1"/>
                </a:solidFill>
                <a:latin typeface="+mn-lt"/>
                <a:ea typeface="+mn-ea"/>
                <a:cs typeface="+mn-cs"/>
              </a:rPr>
              <a:t>Kant, I. (1796/2002). Groundwork for the metaphysics of morals. New York: Oxford University Press.</a:t>
            </a:r>
          </a:p>
          <a:p>
            <a:endParaRPr lang="en-US" i="0" dirty="0"/>
          </a:p>
          <a:p>
            <a:pPr marL="0" marR="0" indent="0" algn="r" defTabSz="914400" rtl="1" eaLnBrk="1" fontAlgn="auto" latinLnBrk="0" hangingPunct="1">
              <a:lnSpc>
                <a:spcPct val="100000"/>
              </a:lnSpc>
              <a:spcBef>
                <a:spcPts val="0"/>
              </a:spcBef>
              <a:spcAft>
                <a:spcPts val="0"/>
              </a:spcAft>
              <a:buClrTx/>
              <a:buSzTx/>
              <a:buFontTx/>
              <a:buNone/>
              <a:tabLst/>
              <a:defRPr/>
            </a:pPr>
            <a:r>
              <a:rPr lang="en-US" sz="1200" i="0" dirty="0">
                <a:solidFill>
                  <a:schemeClr val="tx1"/>
                </a:solidFill>
                <a:latin typeface="+mn-lt"/>
                <a:ea typeface="+mn-ea"/>
                <a:cs typeface="+mn-cs"/>
              </a:rPr>
              <a:t>Mill, J.S. (</a:t>
            </a:r>
            <a:r>
              <a:rPr lang="ar-EG" sz="1200" i="0" dirty="0">
                <a:solidFill>
                  <a:schemeClr val="tx1"/>
                </a:solidFill>
                <a:latin typeface="+mn-lt"/>
                <a:ea typeface="+mn-ea"/>
                <a:cs typeface="+mn-cs"/>
              </a:rPr>
              <a:t>1863/1998).</a:t>
            </a:r>
            <a:r>
              <a:rPr lang="en-US" sz="1200" i="0" dirty="0">
                <a:solidFill>
                  <a:schemeClr val="tx1"/>
                </a:solidFill>
                <a:latin typeface="+mn-lt"/>
                <a:ea typeface="+mn-ea"/>
                <a:cs typeface="+mn-cs"/>
              </a:rPr>
              <a:t> Utilitarianism. Oxford University Press.</a:t>
            </a:r>
          </a:p>
          <a:p>
            <a:endParaRPr lang="en-US" i="0" dirty="0"/>
          </a:p>
          <a:p>
            <a:r>
              <a:rPr lang="en-US" sz="1200" i="0" dirty="0">
                <a:solidFill>
                  <a:schemeClr val="tx1"/>
                </a:solidFill>
                <a:latin typeface="+mn-lt"/>
                <a:ea typeface="+mn-ea"/>
                <a:cs typeface="+mn-cs"/>
              </a:rPr>
              <a:t>Molinsky, A.L., &amp; Margolis, J.D. (2005). Necessary evils and interpersonal sensitivity in organizations. Academy of Management Review, 30, </a:t>
            </a:r>
            <a:r>
              <a:rPr lang="ar-EG" sz="1200" i="0" dirty="0">
                <a:solidFill>
                  <a:schemeClr val="tx1"/>
                </a:solidFill>
                <a:latin typeface="+mn-lt"/>
                <a:ea typeface="+mn-ea"/>
                <a:cs typeface="+mn-cs"/>
              </a:rPr>
              <a:t>245-268.</a:t>
            </a:r>
            <a:r>
              <a:rPr lang="en-US" sz="1200" i="0" dirty="0">
                <a:solidFill>
                  <a:schemeClr val="tx1"/>
                </a:solidFill>
                <a:latin typeface="+mn-lt"/>
                <a:ea typeface="+mn-ea"/>
                <a:cs typeface="+mn-cs"/>
              </a:rPr>
              <a:t> </a:t>
            </a:r>
          </a:p>
          <a:p>
            <a:endParaRPr 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333333"/>
                </a:solidFill>
                <a:latin typeface="Arial" panose="020B0604020202020204" pitchFamily="34" charset="0"/>
              </a:rPr>
              <a:t>Morris, C. (1996). A Contractarian Account of Moral Justification. In Moral Knowledge?: New Readings in Moral Epistemology. Edited by Walter Sinnott-Armstrong and Mark Timmons, 215–242. New York: Oxford University Press.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sng"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333333"/>
                </a:solidFill>
                <a:latin typeface="Arial" panose="020B0604020202020204" pitchFamily="34" charset="0"/>
              </a:rPr>
              <a:t>Sayre-McCord, G. (2000). Contractarianism. In The Blackwell Guide to Ethical Theory. Edited by Hugh Lafollette, 247–267. Malden, MA: Blackwell.</a:t>
            </a:r>
          </a:p>
          <a:p>
            <a:endParaRPr lang="en-US" i="0" dirty="0"/>
          </a:p>
          <a:p>
            <a:r>
              <a:rPr lang="en-US" sz="1800" i="0" dirty="0">
                <a:latin typeface="Times New Roman" panose="02020603050405020304" pitchFamily="18" charset="0"/>
                <a:ea typeface="Times New Roman" panose="02020603050405020304" pitchFamily="18" charset="0"/>
              </a:rPr>
              <a:t>Uhlmann, E.L., Pizarro, D., &amp; </a:t>
            </a:r>
            <a:r>
              <a:rPr lang="en-US" sz="1800" i="0" dirty="0" err="1">
                <a:latin typeface="Times New Roman" panose="02020603050405020304" pitchFamily="18" charset="0"/>
                <a:ea typeface="Times New Roman" panose="02020603050405020304" pitchFamily="18" charset="0"/>
              </a:rPr>
              <a:t>Diermeier</a:t>
            </a:r>
            <a:r>
              <a:rPr lang="en-US" sz="1800" i="0" dirty="0">
                <a:latin typeface="Times New Roman" panose="02020603050405020304" pitchFamily="18" charset="0"/>
                <a:ea typeface="Times New Roman" panose="02020603050405020304" pitchFamily="18" charset="0"/>
              </a:rPr>
              <a:t>, D. (2015). </a:t>
            </a:r>
            <a:r>
              <a:rPr lang="en-US" sz="1800" i="0" dirty="0">
                <a:solidFill>
                  <a:srgbClr val="000000"/>
                </a:solidFill>
                <a:latin typeface="Times New Roman" panose="02020603050405020304" pitchFamily="18" charset="0"/>
                <a:ea typeface="Times New Roman" panose="02020603050405020304" pitchFamily="18" charset="0"/>
              </a:rPr>
              <a:t>A person-centered approach to moral judgment.</a:t>
            </a:r>
            <a:r>
              <a:rPr lang="en-US" sz="1800" i="0" dirty="0">
                <a:latin typeface="Times New Roman" panose="02020603050405020304" pitchFamily="18" charset="0"/>
                <a:ea typeface="Times New Roman" panose="02020603050405020304" pitchFamily="18" charset="0"/>
              </a:rPr>
              <a:t> Perspectives on Psychological Science, 10, </a:t>
            </a:r>
            <a:r>
              <a:rPr lang="ar-EG" sz="1800" i="0" dirty="0">
                <a:latin typeface="Times New Roman" panose="02020603050405020304" pitchFamily="18" charset="0"/>
                <a:ea typeface="Times New Roman" panose="02020603050405020304" pitchFamily="18" charset="0"/>
              </a:rPr>
              <a:t>72-81.</a:t>
            </a:r>
            <a:r>
              <a:rPr lang="en-US" sz="1800" i="0" dirty="0">
                <a:latin typeface="Times New Roman" panose="02020603050405020304" pitchFamily="18" charset="0"/>
                <a:ea typeface="Times New Roman" panose="02020603050405020304" pitchFamily="18" charset="0"/>
              </a:rPr>
              <a:t> </a:t>
            </a:r>
          </a:p>
          <a:p>
            <a:endParaRPr lang="en-US" sz="1200" i="0" dirty="0">
              <a:effectLst/>
              <a:latin typeface="Times New Roman" panose="02020603050405020304" pitchFamily="18" charset="0"/>
              <a:ea typeface="SimSun" panose="02010600030101010101" pitchFamily="2" charset="-122"/>
            </a:endParaRPr>
          </a:p>
          <a:p>
            <a:r>
              <a:rPr lang="en-US" sz="1200" i="0" dirty="0">
                <a:latin typeface="Times New Roman" panose="02020603050405020304" pitchFamily="18" charset="0"/>
                <a:ea typeface="SimSun" panose="02010600030101010101" pitchFamily="2" charset="-122"/>
              </a:rPr>
              <a:t>Uhlmann, E.L., Pizarro, D.A., Tannenbaum, D., &amp; Ditto, P.H. (</a:t>
            </a:r>
            <a:r>
              <a:rPr lang="ar-EG" sz="1200" i="0" dirty="0">
                <a:latin typeface="Times New Roman" panose="02020603050405020304" pitchFamily="18" charset="0"/>
                <a:ea typeface="SimSun" panose="02010600030101010101" pitchFamily="2" charset="-122"/>
              </a:rPr>
              <a:t>2009).</a:t>
            </a:r>
            <a:r>
              <a:rPr lang="en-US" sz="1200" i="0" dirty="0">
                <a:latin typeface="Times New Roman" panose="02020603050405020304" pitchFamily="18" charset="0"/>
                <a:ea typeface="SimSun" panose="02010600030101010101" pitchFamily="2" charset="-122"/>
              </a:rPr>
              <a:t> The motivated use of moral principles. Judgment and Decision Making, </a:t>
            </a:r>
            <a:r>
              <a:rPr lang="ar-EG" sz="1200" i="0" dirty="0">
                <a:latin typeface="Times New Roman" panose="02020603050405020304" pitchFamily="18" charset="0"/>
                <a:ea typeface="SimSun" panose="02010600030101010101" pitchFamily="2" charset="-122"/>
              </a:rPr>
              <a:t>4, 476–491.</a:t>
            </a:r>
            <a:r>
              <a:rPr lang="en-US" sz="1200" i="0" dirty="0">
                <a:latin typeface="Times New Roman" panose="02020603050405020304" pitchFamily="18" charset="0"/>
                <a:ea typeface="SimSun" panose="02010600030101010101" pitchFamily="2" charset="-122"/>
              </a:rPr>
              <a:t> </a:t>
            </a:r>
          </a:p>
          <a:p>
            <a:endParaRPr lang="en-US" i="0" dirty="0"/>
          </a:p>
          <a:p>
            <a:r>
              <a:rPr lang="en-US" sz="1200" i="0" dirty="0">
                <a:solidFill>
                  <a:schemeClr val="tx1"/>
                </a:solidFill>
                <a:latin typeface="+mn-lt"/>
                <a:ea typeface="+mn-ea"/>
                <a:cs typeface="+mn-cs"/>
              </a:rPr>
              <a:t>Uhlmann, E.L., Zhu, L., &amp; Tannenbaum, D. (2013). When it takes a bad person to do the right thing. Cognition, 126, </a:t>
            </a:r>
            <a:r>
              <a:rPr lang="ar-EG" sz="1200" i="0" dirty="0">
                <a:solidFill>
                  <a:schemeClr val="tx1"/>
                </a:solidFill>
                <a:latin typeface="+mn-lt"/>
                <a:ea typeface="+mn-ea"/>
                <a:cs typeface="+mn-cs"/>
              </a:rPr>
              <a:t>326-334.</a:t>
            </a:r>
          </a:p>
          <a:p>
            <a:endParaRPr lang="en-US" i="0" dirty="0"/>
          </a:p>
          <a:p>
            <a:endParaRPr lang="en-US" i="0" dirty="0"/>
          </a:p>
        </p:txBody>
      </p:sp>
      <p:sp>
        <p:nvSpPr>
          <p:cNvPr id="4" name="Slide Number Placeholder 3"/>
          <p:cNvSpPr>
            <a:spLocks noGrp="1"/>
          </p:cNvSpPr>
          <p:nvPr>
            <p:ph type="sldNum" sz="quarter" idx="10"/>
          </p:nvPr>
        </p:nvSpPr>
        <p:spPr/>
        <p:txBody>
          <a:bodyPr/>
          <a:lstStyle/>
          <a:p>
            <a:fld id="{7565BE2C-A84C-4C05-BBC9-CF8AE720A423}" type="slidenum">
              <a:rPr lang="en-US" smtClean="0"/>
              <a:t>27</a:t>
            </a:fld>
            <a:endParaRPr lang="en-US"/>
          </a:p>
        </p:txBody>
      </p:sp>
    </p:spTree>
    <p:extLst>
      <p:ext uri="{BB962C8B-B14F-4D97-AF65-F5344CB8AC3E}">
        <p14:creationId xmlns:p14="http://schemas.microsoft.com/office/powerpoint/2010/main" val="32639082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ar-EG" sz="1200" i="0" dirty="0">
                <a:solidFill>
                  <a:schemeClr val="tx1"/>
                </a:solidFill>
                <a:latin typeface="+mn-lt"/>
                <a:ea typeface="+mn-ea"/>
                <a:cs typeface="+mn-cs"/>
              </a:rPr>
              <a:t>هناك أيضًا عدد من المعايير الأخلاقية التي يمكنك تطبيقها.</a:t>
            </a:r>
            <a:r>
              <a:rPr lang="en-US" sz="1200" i="0" dirty="0">
                <a:solidFill>
                  <a:schemeClr val="tx1"/>
                </a:solidFill>
                <a:latin typeface="+mn-lt"/>
                <a:ea typeface="+mn-ea"/>
                <a:cs typeface="+mn-cs"/>
              </a:rPr>
              <a:t> </a:t>
            </a:r>
            <a:r>
              <a:rPr lang="ar-EG" sz="1200" i="0" dirty="0">
                <a:solidFill>
                  <a:schemeClr val="tx1"/>
                </a:solidFill>
                <a:latin typeface="+mn-lt"/>
                <a:ea typeface="+mn-ea"/>
                <a:cs typeface="+mn-cs"/>
              </a:rPr>
              <a:t>وتتلخص هذه المعايير بشكل عام فيما إذا كنت ستشعر بالذنب عند التفكير في هذا الأمر لاحقًا أو بالخجل إذا اكتشفه الآخرون.</a:t>
            </a:r>
            <a:r>
              <a:rPr lang="en-US" sz="1200" i="0" dirty="0">
                <a:solidFill>
                  <a:schemeClr val="tx1"/>
                </a:solidFill>
                <a:latin typeface="+mn-lt"/>
                <a:ea typeface="+mn-ea"/>
                <a:cs typeface="+mn-cs"/>
              </a:rPr>
              <a:t> </a:t>
            </a:r>
          </a:p>
          <a:p>
            <a:endParaRPr lang="en-US" baseline="0" dirty="0"/>
          </a:p>
          <a:p>
            <a:r>
              <a:rPr lang="ar-EG" u="sng" baseline="0" dirty="0"/>
              <a:t>ملاحظة</a:t>
            </a:r>
            <a:r>
              <a:rPr lang="ar-EG" baseline="0" dirty="0"/>
              <a:t>:</a:t>
            </a:r>
            <a:r>
              <a:rPr lang="en-US" baseline="0" dirty="0"/>
              <a:t> </a:t>
            </a:r>
            <a:r>
              <a:rPr lang="ar-EG" baseline="0" dirty="0"/>
              <a:t>ليست هناك حاجة لقراءة هذه النقاط بصوت عالٍ، فهي متكررة إلى حد ما.</a:t>
            </a:r>
            <a:r>
              <a:rPr lang="en-US" baseline="0" dirty="0"/>
              <a:t> </a:t>
            </a:r>
          </a:p>
          <a:p>
            <a:endParaRPr lang="en-US" baseline="0" dirty="0"/>
          </a:p>
          <a:p>
            <a:r>
              <a:rPr lang="ar-EG" u="sng" baseline="0" dirty="0"/>
              <a:t>ملاحظة</a:t>
            </a:r>
            <a:r>
              <a:rPr lang="ar-EG" baseline="0" dirty="0"/>
              <a:t>:</a:t>
            </a:r>
            <a:r>
              <a:rPr lang="en-US" baseline="0" dirty="0"/>
              <a:t> </a:t>
            </a:r>
            <a:r>
              <a:rPr lang="ar-EG" baseline="0" dirty="0"/>
              <a:t>هذه الشرائح اختيارية في حالة رغبة المُحاضر في التعمق أكثر في موضوع الأخلاق</a:t>
            </a:r>
          </a:p>
          <a:p>
            <a:pPr lvl="0"/>
            <a:endParaRPr lang="en-US" sz="1200" i="0" kern="1200" dirty="0">
              <a:solidFill>
                <a:schemeClr val="tx1"/>
              </a:solidFill>
              <a:effectLst/>
              <a:latin typeface="+mn-lt"/>
              <a:ea typeface="+mn-ea"/>
              <a:cs typeface="+mn-cs"/>
            </a:endParaRPr>
          </a:p>
          <a:p>
            <a:pPr lvl="0"/>
            <a:endParaRPr lang="en-US" sz="120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37123A3-F868-4D16-A1D7-E0B030EF5C1D}" type="slidenum">
              <a:rPr lang="en-US" smtClean="0"/>
              <a:t>28</a:t>
            </a:fld>
            <a:endParaRPr lang="en-US"/>
          </a:p>
        </p:txBody>
      </p:sp>
    </p:spTree>
    <p:extLst>
      <p:ext uri="{BB962C8B-B14F-4D97-AF65-F5344CB8AC3E}">
        <p14:creationId xmlns:p14="http://schemas.microsoft.com/office/powerpoint/2010/main" val="18285241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هل من المنطقي أن تكون أخلاقيًا في مسيرتك المهنية؟</a:t>
            </a:r>
            <a:r>
              <a:rPr lang="en-US" sz="1200" b="0" i="0" dirty="0"/>
              <a:t> </a:t>
            </a:r>
            <a:r>
              <a:rPr lang="ar-EG" sz="1200" b="0" i="0" dirty="0"/>
              <a:t>من يقول نعم؟</a:t>
            </a:r>
            <a:r>
              <a:rPr lang="en-US" sz="1200" b="0" i="0" dirty="0"/>
              <a:t> </a:t>
            </a:r>
            <a:r>
              <a:rPr lang="ar-EG" sz="1200" b="0" i="0" dirty="0"/>
              <a:t>[يرفع المشاركون أيديهم].</a:t>
            </a:r>
            <a:r>
              <a:rPr lang="en-US" sz="1200" b="0" i="0" dirty="0"/>
              <a:t> </a:t>
            </a:r>
            <a:r>
              <a:rPr lang="ar-EG" sz="1200" b="0" i="0" dirty="0"/>
              <a:t>من يقول لا؟</a:t>
            </a:r>
            <a:r>
              <a:rPr lang="en-US" sz="1200" b="0" i="0" dirty="0"/>
              <a:t> </a:t>
            </a:r>
            <a:r>
              <a:rPr lang="ar-EG" sz="1200" b="0" i="0" dirty="0"/>
              <a:t>[يرفع المشاركون أيديهم].</a:t>
            </a:r>
            <a:r>
              <a:rPr lang="en-US" sz="1200" b="0" i="0" dirty="0"/>
              <a:t> </a:t>
            </a:r>
            <a:r>
              <a:rPr lang="ar-EG" sz="1200" b="0" i="0" dirty="0"/>
              <a:t>لماذا أو لماذا لا؟</a:t>
            </a:r>
            <a:r>
              <a:rPr lang="en-US" sz="1200" b="0" i="0" dirty="0"/>
              <a:t> </a:t>
            </a:r>
            <a:r>
              <a:rPr lang="ar-EG" sz="1200" b="0" i="0" dirty="0"/>
              <a:t>[يتناقش الطلاب].</a:t>
            </a:r>
            <a:r>
              <a:rPr lang="en-US" sz="1200" b="1" i="0" dirty="0"/>
              <a:t> </a:t>
            </a:r>
          </a:p>
          <a:p>
            <a:endParaRPr lang="en-SG" sz="1200" b="1" i="0" dirty="0"/>
          </a:p>
          <a:p>
            <a:r>
              <a:rPr lang="ar-EG" sz="1200" b="0" i="0" dirty="0"/>
              <a:t>مصدر الصورة</a:t>
            </a:r>
          </a:p>
          <a:p>
            <a:r>
              <a:rPr lang="en-US" b="0" i="0" dirty="0"/>
              <a:t>https://pixabay.com/photos/doors-choices-choose-decision-1690423/</a:t>
            </a:r>
          </a:p>
          <a:p>
            <a:endParaRPr lang="en-SG" b="0" i="0" dirty="0"/>
          </a:p>
        </p:txBody>
      </p:sp>
      <p:sp>
        <p:nvSpPr>
          <p:cNvPr id="4" name="Slide Number Placeholder 3"/>
          <p:cNvSpPr>
            <a:spLocks noGrp="1"/>
          </p:cNvSpPr>
          <p:nvPr>
            <p:ph type="sldNum" sz="quarter" idx="5"/>
          </p:nvPr>
        </p:nvSpPr>
        <p:spPr/>
        <p:txBody>
          <a:bodyPr/>
          <a:lstStyle/>
          <a:p>
            <a:fld id="{D37123A3-F868-4D16-A1D7-E0B030EF5C1D}" type="slidenum">
              <a:rPr lang="en-US" smtClean="0"/>
              <a:t>29</a:t>
            </a:fld>
            <a:endParaRPr lang="en-US"/>
          </a:p>
        </p:txBody>
      </p:sp>
    </p:spTree>
    <p:extLst>
      <p:ext uri="{BB962C8B-B14F-4D97-AF65-F5344CB8AC3E}">
        <p14:creationId xmlns:p14="http://schemas.microsoft.com/office/powerpoint/2010/main" val="19292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t>إليكم شرائح غرف النقاش الجانبية لإجراء هذا التمرين.</a:t>
            </a:r>
            <a:r>
              <a:rPr lang="en-US" i="0" dirty="0"/>
              <a:t> </a:t>
            </a:r>
            <a:r>
              <a:rPr lang="ar-EG" i="0" dirty="0"/>
              <a:t>يُرجى إحضار مواد دورك - فهي مطبوعة باللون الذي يطابق لون العمود الذي يظهر فيه اسمك على الشريحة.</a:t>
            </a:r>
            <a:r>
              <a:rPr lang="en-US" i="0" dirty="0"/>
              <a:t> </a:t>
            </a:r>
            <a:r>
              <a:rPr lang="ar-EG" i="0" dirty="0"/>
              <a:t>ثم كوِّن مجموعة ثنائية مع شريكك واستمتع بالتمرين!</a:t>
            </a:r>
            <a:r>
              <a:rPr lang="en-US" i="0" dirty="0"/>
              <a:t> </a:t>
            </a:r>
            <a:r>
              <a:rPr lang="ar-EG" i="0" dirty="0"/>
              <a:t>[يحصل الطلاب على المواد الخاصة بدورهم ويذهبون للتفاوض].</a:t>
            </a:r>
            <a:r>
              <a:rPr lang="en-US" i="0" dirty="0"/>
              <a:t> </a:t>
            </a:r>
          </a:p>
          <a:p>
            <a:endParaRPr lang="en-US" alt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شريحة لتدريس فصل دراسي مباشر بالكامل عندما تكون الغرف الجانبية متاحة وتتم طباعة نسخ مطبوعة من الأدوار.</a:t>
            </a:r>
            <a:r>
              <a:rPr lang="en-US"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i="0" u="sng" dirty="0"/>
              <a:t>ملاحظة</a:t>
            </a:r>
            <a:r>
              <a:rPr lang="ar-EG" i="0" dirty="0"/>
              <a:t>:</a:t>
            </a:r>
            <a:r>
              <a:rPr lang="en-US" i="0" dirty="0"/>
              <a:t> </a:t>
            </a:r>
            <a:r>
              <a:rPr lang="ar-EG" i="0" dirty="0"/>
              <a:t>يُستخدم هذا</a:t>
            </a:r>
            <a:r>
              <a:rPr lang="ar-EG" i="0" u="none" dirty="0"/>
              <a:t> القالب الخاص بشريحة تقسيم الطلاب إلى مجموعات ثنائية إذا</a:t>
            </a:r>
            <a:r>
              <a:rPr lang="ar-EG" i="0" u="none" baseline="0" dirty="0"/>
              <a:t> وضع المُحاضر الطلاب في فِرق تفاوض مسبقًا.</a:t>
            </a:r>
            <a:r>
              <a:rPr lang="en-US" i="0" u="none" baseline="0" dirty="0"/>
              <a:t> </a:t>
            </a:r>
            <a:r>
              <a:rPr lang="ar-EG" i="0" u="none" baseline="0" dirty="0"/>
              <a:t>تتم إضافة أسماء الطلاب في الأعمدة الخاصة بكل منهم أسفل </a:t>
            </a:r>
            <a:r>
              <a:rPr lang="ar-EG" b="0" i="0" u="none" baseline="0" dirty="0"/>
              <a:t>دورهم</a:t>
            </a:r>
            <a:r>
              <a:rPr lang="ar-EG" sz="1200" b="0" i="0" u="none" strike="noStrike" dirty="0">
                <a:solidFill>
                  <a:srgbClr val="000000"/>
                </a:solidFill>
                <a:latin typeface="Cambria"/>
              </a:rPr>
              <a:t>.</a:t>
            </a:r>
            <a:r>
              <a:rPr lang="en-US" sz="1200" b="0" i="0" u="none" strike="noStrike" baseline="0" dirty="0">
                <a:solidFill>
                  <a:schemeClr val="tx1"/>
                </a:solidFill>
                <a:latin typeface="+mn-lt"/>
              </a:rPr>
              <a:t> </a:t>
            </a:r>
            <a:r>
              <a:rPr lang="ar-EG" i="0" u="none" dirty="0"/>
              <a:t>إذا</a:t>
            </a:r>
            <a:r>
              <a:rPr lang="ar-EG" i="0" u="none" baseline="0" dirty="0"/>
              <a:t> تم استخدام</a:t>
            </a:r>
            <a:r>
              <a:rPr lang="en-US" i="0" u="none" baseline="0" dirty="0"/>
              <a:t> </a:t>
            </a:r>
            <a:r>
              <a:rPr lang="ar-EG" i="0" u="none" dirty="0"/>
              <a:t>هذه الشريحة،</a:t>
            </a:r>
            <a:r>
              <a:rPr lang="ar-EG" i="0" dirty="0"/>
              <a:t> فيجب أن</a:t>
            </a:r>
            <a:r>
              <a:rPr lang="ar-EG" i="0" baseline="0" dirty="0"/>
              <a:t> يتطابق لون أوراق كل دور في الشريحة أعلاه مع لون مواد الدور التي يتم توزيعها على الطلاب</a:t>
            </a:r>
            <a:r>
              <a:rPr lang="ar-EG" sz="1200" b="0" i="0" u="none" strike="noStrike" dirty="0">
                <a:solidFill>
                  <a:srgbClr val="000000"/>
                </a:solidFill>
                <a:latin typeface="Cambria"/>
              </a:rPr>
              <a:t>، لتجنب الارتباك</a:t>
            </a:r>
            <a:r>
              <a:rPr lang="ar-EG" i="0" baseline="0" dirty="0"/>
              <a:t>. يشير العمود "الغرفة الجانبية" إلى "غرفة النقاش الجانبية" ولا ينطبق ذلك إلا إذا كان لدى المُحاضر غرف خاصة للطلاب للتفاوض فيها. يشير العمود "المجموعة الثنائية" إلى رقم مجموعة التفاوض، بمعنى آخر: كل مجموعة ثنائية من الطلاب. </a:t>
            </a:r>
          </a:p>
          <a:p>
            <a:endParaRPr lang="en-US" altLang="en-US" i="0" dirty="0"/>
          </a:p>
          <a:p>
            <a:endParaRPr lang="en-US" altLang="en-US" i="0" dirty="0"/>
          </a:p>
          <a:p>
            <a:endParaRPr lang="en-US" altLang="en-US" i="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4B835D0-1B3D-4677-B13B-3473C6142D4C}" type="slidenum">
              <a:rPr lang="en-US" altLang="en-US" smtClean="0"/>
              <a:pPr/>
              <a:t>3</a:t>
            </a:fld>
            <a:endParaRPr lang="en-US" altLang="en-US"/>
          </a:p>
        </p:txBody>
      </p:sp>
    </p:spTree>
    <p:extLst>
      <p:ext uri="{BB962C8B-B14F-4D97-AF65-F5344CB8AC3E}">
        <p14:creationId xmlns:p14="http://schemas.microsoft.com/office/powerpoint/2010/main" val="22884764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dirty="0"/>
              <a:t>إن عدم استحقاق الثقة</a:t>
            </a:r>
            <a:r>
              <a:rPr lang="ar-EG" sz="1200" baseline="0" dirty="0"/>
              <a:t> وخيانة الآخرين قد يؤديان إلى فوائد قصيرة الأجل. لقد رأينا هذا جميعًا. فكر في المعضلة الاجتماعية الكلاسيكية. في قرار التعاون أو إكمال المهمة مرة واحدة، تتمثل الإستراتيجية الأكثر عقلانية لتحقيق المصلحة الذاتية في الانشقاق. إذا تعاونوا بينما انشققت، يمكنك المطالبة بقيمة من الآخر. وإذا انشقوا وانشققت أنت، فأنت محمي من التعرض للاستغلال. </a:t>
            </a:r>
          </a:p>
          <a:p>
            <a:endParaRPr lang="en-US" sz="1200" b="0" u="none" kern="1200" dirty="0">
              <a:solidFill>
                <a:schemeClr val="tx1"/>
              </a:solidFill>
              <a:effectLst/>
              <a:latin typeface="+mn-lt"/>
              <a:ea typeface="+mn-ea"/>
              <a:cs typeface="+mn-cs"/>
            </a:endParaRPr>
          </a:p>
          <a:p>
            <a:r>
              <a:rPr lang="ar-EG" sz="1200" b="0" u="none" dirty="0">
                <a:solidFill>
                  <a:schemeClr val="tx1"/>
                </a:solidFill>
                <a:latin typeface="+mn-lt"/>
                <a:ea typeface="+mn-ea"/>
                <a:cs typeface="+mn-cs"/>
              </a:rPr>
              <a:t>المراجع</a:t>
            </a:r>
          </a:p>
          <a:p>
            <a:endParaRPr lang="en-US" sz="1200" b="0" u="none" kern="1200" dirty="0">
              <a:solidFill>
                <a:schemeClr val="tx1"/>
              </a:solidFill>
              <a:effectLst/>
              <a:latin typeface="+mn-lt"/>
              <a:ea typeface="+mn-ea"/>
              <a:cs typeface="+mn-cs"/>
            </a:endParaRPr>
          </a:p>
          <a:p>
            <a:r>
              <a:rPr lang="en-US" sz="1200" b="0" i="0" u="none" strike="noStrike" dirty="0">
                <a:solidFill>
                  <a:schemeClr val="tx1"/>
                </a:solidFill>
                <a:latin typeface="+mn-lt"/>
                <a:ea typeface="+mn-ea"/>
                <a:cs typeface="+mn-cs"/>
              </a:rPr>
              <a:t>Microeconomics </a:t>
            </a:r>
            <a:r>
              <a:rPr lang="en-US" sz="1200" b="0" u="none" dirty="0">
                <a:solidFill>
                  <a:schemeClr val="tx1"/>
                </a:solidFill>
                <a:latin typeface="+mn-lt"/>
                <a:ea typeface="+mn-ea"/>
                <a:cs typeface="+mn-cs"/>
              </a:rPr>
              <a:t>by Robert Pindyck &amp; Daniel Rubinfeld </a:t>
            </a:r>
          </a:p>
          <a:p>
            <a:r>
              <a:rPr lang="en-US" sz="1200" b="0" u="none" dirty="0">
                <a:solidFill>
                  <a:schemeClr val="tx1"/>
                </a:solidFill>
                <a:latin typeface="+mn-lt"/>
                <a:ea typeface="+mn-ea"/>
                <a:cs typeface="+mn-cs"/>
              </a:rPr>
              <a:t>https://www.amazon.com/Microeconomics-Student-Value-Robert-</a:t>
            </a:r>
          </a:p>
          <a:p>
            <a:r>
              <a:rPr lang="en-US" sz="1200" b="0" u="none" dirty="0">
                <a:solidFill>
                  <a:schemeClr val="tx1"/>
                </a:solidFill>
                <a:latin typeface="+mn-lt"/>
                <a:ea typeface="+mn-ea"/>
                <a:cs typeface="+mn-cs"/>
              </a:rPr>
              <a:t>Pindyck/</a:t>
            </a:r>
            <a:r>
              <a:rPr lang="en-US" sz="1200" b="0" u="none" dirty="0" err="1">
                <a:solidFill>
                  <a:schemeClr val="tx1"/>
                </a:solidFill>
                <a:latin typeface="+mn-lt"/>
                <a:ea typeface="+mn-ea"/>
                <a:cs typeface="+mn-cs"/>
              </a:rPr>
              <a:t>dp</a:t>
            </a:r>
            <a:r>
              <a:rPr lang="en-US" sz="1200" b="0" u="none" dirty="0">
                <a:solidFill>
                  <a:schemeClr val="tx1"/>
                </a:solidFill>
                <a:latin typeface="+mn-lt"/>
                <a:ea typeface="+mn-ea"/>
                <a:cs typeface="+mn-cs"/>
              </a:rPr>
              <a:t>/0136111858</a:t>
            </a:r>
          </a:p>
          <a:p>
            <a:endParaRPr lang="en-US" sz="1200" b="0" u="none"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sz="1200" b="0" u="none" dirty="0">
                <a:solidFill>
                  <a:schemeClr val="tx1"/>
                </a:solidFill>
                <a:latin typeface="+mn-lt"/>
                <a:ea typeface="+mn-ea"/>
                <a:cs typeface="+mn-cs"/>
              </a:rPr>
              <a:t>James W. Friedman (1990). Game theory with applications to economics. New York: Oxford University Press. </a:t>
            </a:r>
          </a:p>
          <a:p>
            <a:endParaRPr lang="en-US" sz="1200" b="0" u="none" kern="1200" dirty="0">
              <a:solidFill>
                <a:schemeClr val="tx1"/>
              </a:solidFill>
              <a:effectLst/>
              <a:latin typeface="+mn-lt"/>
              <a:ea typeface="+mn-ea"/>
              <a:cs typeface="+mn-cs"/>
            </a:endParaRPr>
          </a:p>
          <a:p>
            <a:endParaRPr lang="en-US" sz="1200" b="0" u="none" kern="1200" dirty="0">
              <a:solidFill>
                <a:schemeClr val="tx1"/>
              </a:solidFill>
              <a:effectLst/>
              <a:latin typeface="+mn-lt"/>
              <a:ea typeface="+mn-ea"/>
              <a:cs typeface="+mn-cs"/>
            </a:endParaRPr>
          </a:p>
          <a:p>
            <a:endParaRPr lang="en-US" sz="1200" b="0" u="none"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GB" smtClean="0"/>
              <a:t>30</a:t>
            </a:fld>
            <a:endParaRPr lang="en-GB"/>
          </a:p>
        </p:txBody>
      </p:sp>
    </p:spTree>
    <p:extLst>
      <p:ext uri="{BB962C8B-B14F-4D97-AF65-F5344CB8AC3E}">
        <p14:creationId xmlns:p14="http://schemas.microsoft.com/office/powerpoint/2010/main" val="29228395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000" i="0" dirty="0"/>
              <a:t>إن الانشقاق ينجح على المدى القصير، ونرى ذلك في بنك </a:t>
            </a:r>
            <a:r>
              <a:rPr lang="ar-EG" sz="1000" i="0" dirty="0" err="1"/>
              <a:t>بيفوت</a:t>
            </a:r>
            <a:r>
              <a:rPr lang="ar-EG" sz="1000" i="0" dirty="0"/>
              <a:t>.</a:t>
            </a:r>
            <a:r>
              <a:rPr lang="en-US" sz="1000" i="0" dirty="0"/>
              <a:t> </a:t>
            </a:r>
          </a:p>
          <a:p>
            <a:endParaRPr lang="en-US" sz="10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00" i="0" baseline="0" dirty="0"/>
              <a:t>ولكن على المدى الطويل، أظهرت الأبحاث أن أفضل النتائج تأتي عند تحليك بالشرف.</a:t>
            </a:r>
            <a:r>
              <a:rPr lang="en-US" sz="1000" b="0" i="0" baseline="0" dirty="0"/>
              <a:t> </a:t>
            </a:r>
            <a:r>
              <a:rPr lang="ar-EG" sz="500" b="0" i="0" dirty="0">
                <a:solidFill>
                  <a:srgbClr val="00B050"/>
                </a:solidFill>
                <a:latin typeface="Rockwell" pitchFamily="-110" charset="0"/>
                <a:ea typeface="MS PGothic" pitchFamily="34" charset="-128"/>
                <a:cs typeface="ＭＳ Ｐゴシック" pitchFamily="-65" charset="-128"/>
              </a:rPr>
              <a:t>تبادل المعاملة بالمثل مع الآخرين بتصرف ودي في البداية.</a:t>
            </a:r>
            <a:r>
              <a:rPr lang="en-US" sz="500" b="0" i="0" dirty="0">
                <a:solidFill>
                  <a:srgbClr val="00B050"/>
                </a:solidFill>
                <a:latin typeface="Rockwell" pitchFamily="-110" charset="0"/>
                <a:ea typeface="MS PGothic" pitchFamily="34" charset="-128"/>
                <a:cs typeface="ＭＳ Ｐゴシック" pitchFamily="-65" charset="-128"/>
              </a:rPr>
              <a:t> </a:t>
            </a:r>
            <a:r>
              <a:rPr lang="ar-EG" sz="500" b="0" i="0" dirty="0">
                <a:solidFill>
                  <a:srgbClr val="00B050"/>
                </a:solidFill>
                <a:latin typeface="Rockwell" pitchFamily="-110" charset="0"/>
                <a:ea typeface="MS PGothic" pitchFamily="34" charset="-128"/>
                <a:cs typeface="ＭＳ Ｐゴシック" pitchFamily="-65" charset="-128"/>
              </a:rPr>
              <a:t>ابدأ بالتعامل</a:t>
            </a:r>
            <a:r>
              <a:rPr lang="ar-EG" sz="500" b="0" i="0" baseline="0" dirty="0">
                <a:solidFill>
                  <a:srgbClr val="00B050"/>
                </a:solidFill>
                <a:latin typeface="Rockwell" pitchFamily="-110" charset="0"/>
                <a:ea typeface="MS PGothic" pitchFamily="34" charset="-128"/>
                <a:cs typeface="ＭＳ Ｐゴシック" pitchFamily="-65" charset="-128"/>
              </a:rPr>
              <a:t> بلطف وكرم مع الآخرين، </a:t>
            </a:r>
            <a:r>
              <a:rPr lang="ar-EG" sz="1000" b="0" i="0" baseline="0" dirty="0">
                <a:solidFill>
                  <a:schemeClr val="tx1"/>
                </a:solidFill>
                <a:latin typeface="Rockwell" pitchFamily="-110" charset="0"/>
                <a:ea typeface="MS PGothic" pitchFamily="34" charset="-128"/>
                <a:cs typeface="+mn-cs"/>
              </a:rPr>
              <a:t>واستمر في التعامل بلطف</a:t>
            </a:r>
            <a:r>
              <a:rPr lang="ar-EG" sz="1000" i="0" dirty="0"/>
              <a:t> مع أولئك الذين يبادلونك نفس المعاملة. ثم قم ببناء علاقة معهم. وإذا</a:t>
            </a:r>
            <a:r>
              <a:rPr lang="ar-EG" sz="1000" i="0" baseline="0" dirty="0"/>
              <a:t> لم يتعاونوا معك، فتوقف عن التعاون معهم.</a:t>
            </a:r>
            <a:r>
              <a:rPr lang="en-US" sz="1000" i="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00" b="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ولكن على الأمد القريب، قد تغريك فكرة الكذب. رغم أن الأكاذيب مرهقة للذات، فهي تستنزف الطاقة العقلية، وتجعلنا نشعر بالذنب.</a:t>
            </a:r>
            <a:r>
              <a:rPr lang="en-US" sz="1000" b="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 </a:t>
            </a:r>
            <a:r>
              <a:rPr lang="ar-EG" sz="1000" b="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كما أن الأكاذيب </a:t>
            </a:r>
            <a:r>
              <a:rPr lang="ar-EG" sz="1000" b="0" i="0" dirty="0">
                <a:latin typeface="Calibri" panose="020F0502020204030204" pitchFamily="34" charset="0"/>
                <a:ea typeface="Calibri" panose="020F0502020204030204" pitchFamily="34" charset="0"/>
                <a:cs typeface="Times New Roman" panose="02020603050405020304" pitchFamily="18" charset="0"/>
              </a:rPr>
              <a:t>مرهقة</a:t>
            </a:r>
            <a:r>
              <a:rPr lang="ar-EG" sz="1000" b="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 أيضًا بالنسبة للعلاقات. فمن الصعب بناء الثقة، ومن السهل تدميرها، ومن الصعب للغاية إصلاحها. </a:t>
            </a:r>
            <a:r>
              <a:rPr lang="ar-EG" sz="1000" b="0" i="0" dirty="0"/>
              <a:t>وعدم القدرة على بناء علاقات قائمة على الثقة هو العامل الأول الذي يتنبأ بفشل المسيرة المهنية التنفيذية في 83% من حالات فشل المسيرة المهنية.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000" b="0" i="0" dirty="0"/>
              <a:t>يجب أن تكون السمعة مهمة بالنسبة لك كمبدأ وقيم، ولكنها أيضًا مسألة إستراتيجية. </a:t>
            </a:r>
            <a:r>
              <a:rPr lang="ar-EG" sz="1200" b="0" i="0" dirty="0">
                <a:solidFill>
                  <a:srgbClr val="555555"/>
                </a:solidFill>
                <a:latin typeface="Times New Roman" panose="02020603050405020304" pitchFamily="18" charset="0"/>
                <a:ea typeface="Calibri" panose="020F0502020204030204" pitchFamily="34" charset="0"/>
                <a:cs typeface="Times New Roman" panose="02020603050405020304" pitchFamily="18" charset="0"/>
              </a:rPr>
              <a:t>لذا تفاوض من أجل التمتع بسمعة طيبة. لن تعرف أبدًا الصفقات التي لم تُعرض عليك بسبب السمعة السيئة. </a:t>
            </a:r>
          </a:p>
          <a:p>
            <a:pPr>
              <a:lnSpc>
                <a:spcPct val="107000"/>
              </a:lnSpc>
              <a:spcAft>
                <a:spcPts val="800"/>
              </a:spcAft>
            </a:pPr>
            <a:endParaRPr lang="en-US" sz="1200" b="1" i="0" dirty="0">
              <a:solidFill>
                <a:srgbClr val="555555"/>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chemeClr val="tx1"/>
                </a:solidFill>
                <a:latin typeface="+mn-lt"/>
                <a:ea typeface="+mn-ea"/>
                <a:cs typeface="+mn-cs"/>
              </a:rPr>
              <a:t>المراجع</a:t>
            </a:r>
            <a:r>
              <a:rPr lang="en-US" sz="1200" b="0" i="0" baseline="0" dirty="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202122"/>
                </a:solidFill>
                <a:latin typeface="Arial" panose="020B0604020202020204" pitchFamily="34" charset="0"/>
              </a:rPr>
              <a:t>Galinsky, Adam D., &amp; Schweitzer, Maurice (2015). Friend and foe: When to cooperate, when to compete, and how to succeed at both.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1E1E1E"/>
              </a:solidFill>
              <a:effectLst/>
              <a:latin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1E1E1E"/>
                </a:solidFill>
                <a:latin typeface="Arial" panose="020B0604020202020204" pitchFamily="34" charset="0"/>
              </a:rPr>
              <a:t>Henrich, J, and </a:t>
            </a:r>
            <a:r>
              <a:rPr lang="en-US" b="0" i="0" dirty="0" err="1">
                <a:solidFill>
                  <a:srgbClr val="1E1E1E"/>
                </a:solidFill>
                <a:latin typeface="Arial" panose="020B0604020202020204" pitchFamily="34" charset="0"/>
              </a:rPr>
              <a:t>Muthukrishna</a:t>
            </a:r>
            <a:r>
              <a:rPr lang="en-US" b="0" i="0" dirty="0">
                <a:solidFill>
                  <a:srgbClr val="1E1E1E"/>
                </a:solidFill>
                <a:latin typeface="Arial" panose="020B0604020202020204" pitchFamily="34" charset="0"/>
              </a:rPr>
              <a:t>, M. (2021). The Origins and Psychology of Human Cooperation.  Annual Review of Psychology, </a:t>
            </a:r>
            <a:r>
              <a:rPr lang="ar-EG" b="0" i="0" dirty="0">
                <a:solidFill>
                  <a:srgbClr val="1E1E1E"/>
                </a:solidFill>
                <a:latin typeface="Arial" panose="020B0604020202020204" pitchFamily="34" charset="0"/>
              </a:rPr>
              <a:t>72, 207-240.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i="0" baseline="0" dirty="0"/>
              <a:t>Howard, A., and Bray, D. (1988). Managerial lives in transition: Advancing age and changing times. New York: Guilford Press.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Tx/>
              <a:buNone/>
              <a:tabLst/>
              <a:defRPr/>
            </a:pPr>
            <a:r>
              <a:rPr lang="en-US" sz="1200" b="0" i="0" dirty="0">
                <a:solidFill>
                  <a:schemeClr val="tx1"/>
                </a:solidFill>
                <a:latin typeface="+mn-lt"/>
                <a:ea typeface="+mn-ea"/>
                <a:cs typeface="+mn-cs"/>
              </a:rPr>
              <a:t>Manzoni, J.-F., </a:t>
            </a:r>
            <a:r>
              <a:rPr lang="en-US" sz="1200" b="0" i="0" dirty="0" err="1">
                <a:solidFill>
                  <a:schemeClr val="tx1"/>
                </a:solidFill>
                <a:latin typeface="+mn-lt"/>
                <a:ea typeface="+mn-ea"/>
                <a:cs typeface="+mn-cs"/>
              </a:rPr>
              <a:t>Barsoux</a:t>
            </a:r>
            <a:r>
              <a:rPr lang="en-US" sz="1200" b="0" i="0" dirty="0">
                <a:solidFill>
                  <a:schemeClr val="tx1"/>
                </a:solidFill>
                <a:latin typeface="+mn-lt"/>
                <a:ea typeface="+mn-ea"/>
                <a:cs typeface="+mn-cs"/>
              </a:rPr>
              <a:t>, J.-L. (2007). The set-up-to-fail syndrome - Overcoming the undertow of expectations. Boston: Harvard Business School Press.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i="0" baseline="0" dirty="0"/>
          </a:p>
          <a:p>
            <a:pPr marL="0" marR="0" indent="0" algn="r" defTabSz="914400" rtl="1" eaLnBrk="1" fontAlgn="auto" latinLnBrk="0" hangingPunct="1">
              <a:lnSpc>
                <a:spcPct val="100000"/>
              </a:lnSpc>
              <a:spcBef>
                <a:spcPts val="0"/>
              </a:spcBef>
              <a:spcAft>
                <a:spcPts val="0"/>
              </a:spcAft>
              <a:buClrTx/>
              <a:buSzTx/>
              <a:buFontTx/>
              <a:buNone/>
              <a:tabLst/>
              <a:defRPr/>
            </a:pPr>
            <a:r>
              <a:rPr lang="en-US" i="0" dirty="0"/>
              <a:t>Schweitzer, M., Hershey, J., &amp; Bradlow, E. (2006). Promises and lies: Restoring violated trust. Organizational Behavior and Human Decision Processes, 101(</a:t>
            </a:r>
            <a:r>
              <a:rPr lang="ar-EG" i="0" dirty="0"/>
              <a:t>1), 1-19.</a:t>
            </a:r>
          </a:p>
          <a:p>
            <a:endParaRPr lang="en-SG" i="0" dirty="0"/>
          </a:p>
          <a:p>
            <a:r>
              <a:rPr lang="en-US" i="0" dirty="0"/>
              <a:t>Schweitzer, M., </a:t>
            </a:r>
            <a:r>
              <a:rPr lang="en-US" i="0" dirty="0" err="1"/>
              <a:t>DeChurch</a:t>
            </a:r>
            <a:r>
              <a:rPr lang="en-US" i="0" dirty="0"/>
              <a:t>, L., &amp; Gibson, D. (2005). Conflict frames and the use of deception: Are competitive negotiators less ethical? Journal of Applied Social Psychology, 35(</a:t>
            </a:r>
            <a:r>
              <a:rPr lang="ar-EG" i="0" dirty="0"/>
              <a:t>10), 2123-2149.</a:t>
            </a:r>
          </a:p>
          <a:p>
            <a:endParaRPr lang="en-SG" i="0" dirty="0"/>
          </a:p>
          <a:p>
            <a:r>
              <a:rPr lang="en-US" i="0" dirty="0"/>
              <a:t>Seibert, S. E., </a:t>
            </a:r>
            <a:r>
              <a:rPr lang="en-US" i="0" dirty="0" err="1"/>
              <a:t>Kraimer</a:t>
            </a:r>
            <a:r>
              <a:rPr lang="en-US" i="0" dirty="0"/>
              <a:t>, M. L., &amp; Liden, R. C. 2001. A social capital theory of career success. Academy of Management Journal, 44, </a:t>
            </a:r>
            <a:r>
              <a:rPr lang="ar-EG" i="0" dirty="0"/>
              <a:t>219–237.</a:t>
            </a:r>
            <a:r>
              <a:rPr lang="en-US" i="0" dirty="0"/>
              <a:t> </a:t>
            </a:r>
          </a:p>
          <a:p>
            <a:endParaRPr lang="en-SG" i="0" dirty="0"/>
          </a:p>
          <a:p>
            <a:pPr marL="0" marR="0" indent="0" algn="r" defTabSz="914400" rtl="1" eaLnBrk="1" fontAlgn="auto" latinLnBrk="0" hangingPunct="1">
              <a:lnSpc>
                <a:spcPct val="100000"/>
              </a:lnSpc>
              <a:spcBef>
                <a:spcPts val="0"/>
              </a:spcBef>
              <a:spcAft>
                <a:spcPts val="0"/>
              </a:spcAft>
              <a:buClrTx/>
              <a:buSzTx/>
              <a:buFontTx/>
              <a:buNone/>
              <a:tabLst/>
              <a:defRPr/>
            </a:pPr>
            <a:r>
              <a:rPr lang="en-US" i="0" dirty="0"/>
              <a:t>Gerald</a:t>
            </a:r>
            <a:r>
              <a:rPr lang="en-US" i="0" baseline="0" dirty="0"/>
              <a:t> Williams (1983), “legal negotiation and settlement”, pp 111-114. </a:t>
            </a:r>
          </a:p>
          <a:p>
            <a:pPr marL="0" marR="0" indent="0" algn="r" defTabSz="914400" rtl="1" eaLnBrk="1" fontAlgn="auto" latinLnBrk="0" hangingPunct="1">
              <a:lnSpc>
                <a:spcPct val="100000"/>
              </a:lnSpc>
              <a:spcBef>
                <a:spcPts val="0"/>
              </a:spcBef>
              <a:spcAft>
                <a:spcPts val="0"/>
              </a:spcAft>
              <a:buClrTx/>
              <a:buSzTx/>
              <a:buFontTx/>
              <a:buNone/>
              <a:tabLst/>
              <a:defRPr/>
            </a:pPr>
            <a:r>
              <a:rPr lang="en-US" i="0" baseline="0" dirty="0"/>
              <a:t>Replicated in:</a:t>
            </a:r>
          </a:p>
          <a:p>
            <a:pPr marL="0" marR="0" indent="0" algn="r" defTabSz="914400" rtl="1" eaLnBrk="1" fontAlgn="auto" latinLnBrk="0" hangingPunct="1">
              <a:lnSpc>
                <a:spcPct val="100000"/>
              </a:lnSpc>
              <a:spcBef>
                <a:spcPts val="0"/>
              </a:spcBef>
              <a:spcAft>
                <a:spcPts val="0"/>
              </a:spcAft>
              <a:buClrTx/>
              <a:buSzTx/>
              <a:buFontTx/>
              <a:buNone/>
              <a:tabLst/>
              <a:defRPr/>
            </a:pPr>
            <a:r>
              <a:rPr lang="en-US" i="0" dirty="0"/>
              <a:t>Schneider, "Shattering Negotiation Myths," 7 Harvard Negotiation Law Review 143 (2002).</a:t>
            </a:r>
          </a:p>
          <a:p>
            <a:pPr marL="0" marR="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2021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D37123A3-F868-4D16-A1D7-E0B030EF5C1D}" type="slidenum">
              <a:rPr lang="en-US" smtClean="0"/>
              <a:t>31</a:t>
            </a:fld>
            <a:endParaRPr lang="en-US"/>
          </a:p>
        </p:txBody>
      </p:sp>
    </p:spTree>
    <p:extLst>
      <p:ext uri="{BB962C8B-B14F-4D97-AF65-F5344CB8AC3E}">
        <p14:creationId xmlns:p14="http://schemas.microsoft.com/office/powerpoint/2010/main" val="100982381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مَن هنا عمل مع رئيس لاأخلاقي؟</a:t>
            </a:r>
            <a:r>
              <a:rPr lang="en-US" sz="1200" b="0" i="0" dirty="0"/>
              <a:t> </a:t>
            </a:r>
            <a:r>
              <a:rPr lang="ar-EG" sz="1200" b="0" i="0" dirty="0"/>
              <a:t>[يشارك المشاركون قصصهم].</a:t>
            </a:r>
            <a:r>
              <a:rPr lang="en-US" sz="1200" b="0" i="0" dirty="0"/>
              <a:t> </a:t>
            </a:r>
          </a:p>
          <a:p>
            <a:endParaRPr lang="en-SG"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[اختياري]:</a:t>
            </a:r>
            <a:r>
              <a:rPr lang="en-US" sz="1200" b="0" i="0" dirty="0"/>
              <a:t> </a:t>
            </a:r>
            <a:r>
              <a:rPr lang="ar-EG" sz="1200" b="0" i="0" dirty="0"/>
              <a:t>يُرجى تخصيص ثلاث دقائق لمشاركة قصة عن رئيسك الأقل أخلاقية مع الأشخاص الجالسين بجوارك.</a:t>
            </a:r>
            <a:r>
              <a:rPr lang="en-US" sz="1200" b="0" i="0" dirty="0"/>
              <a:t> </a:t>
            </a:r>
            <a:r>
              <a:rPr lang="ar-EG" sz="1200" b="0" i="0" dirty="0"/>
              <a:t>[</a:t>
            </a:r>
            <a:r>
              <a:rPr lang="ar-EG" sz="1200" b="0" i="0" u="none" dirty="0"/>
              <a:t>يشارك المشاركون القصص في المجموعات التفاعلية</a:t>
            </a:r>
            <a:r>
              <a:rPr lang="ar-EG" sz="1200" b="0" i="0" dirty="0"/>
              <a:t>].</a:t>
            </a:r>
            <a:r>
              <a:rPr lang="en-US" sz="1200" b="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b="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t>مصدر الصورة</a:t>
            </a: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https://pixabay.com/photos/laptop-computer-browser-research-2561221/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i="0" dirty="0"/>
          </a:p>
          <a:p>
            <a:endParaRPr lang="en-SG" b="0" i="0" dirty="0"/>
          </a:p>
        </p:txBody>
      </p:sp>
      <p:sp>
        <p:nvSpPr>
          <p:cNvPr id="4" name="Slide Number Placeholder 3"/>
          <p:cNvSpPr>
            <a:spLocks noGrp="1"/>
          </p:cNvSpPr>
          <p:nvPr>
            <p:ph type="sldNum" sz="quarter" idx="5"/>
          </p:nvPr>
        </p:nvSpPr>
        <p:spPr/>
        <p:txBody>
          <a:bodyPr/>
          <a:lstStyle/>
          <a:p>
            <a:fld id="{D37123A3-F868-4D16-A1D7-E0B030EF5C1D}" type="slidenum">
              <a:rPr lang="en-US" smtClean="0"/>
              <a:t>32</a:t>
            </a:fld>
            <a:endParaRPr lang="en-US"/>
          </a:p>
        </p:txBody>
      </p:sp>
    </p:spTree>
    <p:extLst>
      <p:ext uri="{BB962C8B-B14F-4D97-AF65-F5344CB8AC3E}">
        <p14:creationId xmlns:p14="http://schemas.microsoft.com/office/powerpoint/2010/main" val="39710847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b="0" u="none" dirty="0">
                <a:latin typeface="Rockwell" pitchFamily="18" charset="0"/>
              </a:rPr>
              <a:t>تشير الأبحاث إلى أن الرؤساء التنفيذيين أكثر عرضة بشكل كبير من عامة الناس للإصابة باضطراب الشخصية المعادية للمجتمع.</a:t>
            </a:r>
            <a:r>
              <a:rPr lang="en-US" b="0" u="none" dirty="0">
                <a:latin typeface="Rockwell" pitchFamily="18" charset="0"/>
              </a:rPr>
              <a:t> </a:t>
            </a:r>
            <a:r>
              <a:rPr lang="ar-EG" b="0" u="none" dirty="0">
                <a:latin typeface="Rockwell" pitchFamily="18" charset="0"/>
              </a:rPr>
              <a:t>وبعبارة عامة، فإنهم مرضى نفسيون، ويفتقرون إلى أي تعاطف مع الآخرين.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u="none" dirty="0">
              <a:latin typeface="Rockwell"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b="0" u="none" dirty="0">
                <a:latin typeface="Rockwell" pitchFamily="18" charset="0"/>
              </a:rPr>
              <a:t>وهكذا نجد أن القادة منقسمون أخلاقيًا ــ فمن المرجح أن يكونوا جديرين بالثقة أكثر من المرؤوس العادي، ولكن من المرجح أيضًا أن يكونوا أشخاصًا فاسدين.</a:t>
            </a:r>
            <a:r>
              <a:rPr lang="en-US" b="0" u="none" dirty="0">
                <a:latin typeface="Rockwell" pitchFamily="18" charset="0"/>
              </a:rPr>
              <a:t> </a:t>
            </a:r>
            <a:r>
              <a:rPr lang="ar-EG" b="0" u="none" dirty="0">
                <a:latin typeface="Rockwell" pitchFamily="18" charset="0"/>
              </a:rPr>
              <a:t>ويمثل بناء الثقة في نزاهتك وكفاءتك الطريق الملكي إلى القيادة، ولكن هناك أيضًا طريق مظلم ينطوي على الكثير من الكذب، والتلاعب، والخيانة.</a:t>
            </a:r>
            <a:r>
              <a:rPr lang="en-US" b="0" u="none" dirty="0">
                <a:latin typeface="Rockwell" pitchFamily="18" charset="0"/>
              </a:rPr>
              <a:t> </a:t>
            </a:r>
            <a:r>
              <a:rPr lang="ar-EG" b="0" u="none" dirty="0">
                <a:latin typeface="Rockwell" pitchFamily="18" charset="0"/>
              </a:rPr>
              <a:t>وبالنسبة للبعض، تؤتي سلسلة من هذه المقامرات الخطرة ثمارها ويصلون إلى القمة.</a:t>
            </a:r>
            <a:r>
              <a:rPr lang="en-US" b="0" u="none" dirty="0">
                <a:latin typeface="Rockwell" pitchFamily="18" charset="0"/>
              </a:rPr>
              <a:t> </a:t>
            </a:r>
            <a:r>
              <a:rPr lang="ar-EG" b="0" u="none" dirty="0">
                <a:latin typeface="Rockwell" pitchFamily="18" charset="0"/>
              </a:rPr>
              <a:t>ومع تقدمك في حياتك المهنية، ستواجه بعض الشخصيات المتطرفة أخلاقيًا في مناصب قيادية، لذا كن مستعدًا لهذا.</a:t>
            </a:r>
            <a:r>
              <a:rPr lang="en-US" b="0" u="none" dirty="0">
                <a:latin typeface="Rockwell"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u="none" dirty="0">
              <a:latin typeface="Rockwell"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b="0" u="none" dirty="0">
                <a:latin typeface="Rockwell" pitchFamily="18" charset="0"/>
              </a:rPr>
              <a:t>هناك فروق فردية مستقرة في </a:t>
            </a:r>
            <a:r>
              <a:rPr lang="ar-EG" b="0" u="none" dirty="0" err="1">
                <a:latin typeface="Rockwell" pitchFamily="18" charset="0"/>
              </a:rPr>
              <a:t>الميكافيلية</a:t>
            </a:r>
            <a:r>
              <a:rPr lang="ar-EG" b="0" u="none" dirty="0">
                <a:latin typeface="Rockwell" pitchFamily="18" charset="0"/>
              </a:rPr>
              <a:t>، أو الميل إلى الانخراط في تكتيكات التلاعب والخداع في التعاملات الشخصية.</a:t>
            </a:r>
            <a:r>
              <a:rPr lang="en-US" b="0" u="none" dirty="0">
                <a:latin typeface="Rockwell" pitchFamily="18" charset="0"/>
              </a:rPr>
              <a:t> </a:t>
            </a:r>
          </a:p>
          <a:p>
            <a:endParaRPr lang="en-SG" b="1" u="sng" dirty="0">
              <a:solidFill>
                <a:srgbClr val="FF0000"/>
              </a:solidFill>
            </a:endParaRPr>
          </a:p>
          <a:p>
            <a:r>
              <a:rPr lang="ar-EG" b="0" u="none" dirty="0">
                <a:solidFill>
                  <a:srgbClr val="FF0000"/>
                </a:solidFill>
              </a:rPr>
              <a:t>المراجع</a:t>
            </a:r>
            <a:r>
              <a:rPr lang="en-US" b="0" u="none" dirty="0">
                <a:solidFill>
                  <a:srgbClr val="FF0000"/>
                </a:solidFill>
              </a:rPr>
              <a:t> </a:t>
            </a:r>
          </a:p>
          <a:p>
            <a:endParaRPr lang="en-SG" b="1" u="sng" dirty="0">
              <a:solidFill>
                <a:srgbClr val="FF0000"/>
              </a:solidFill>
            </a:endParaRPr>
          </a:p>
          <a:p>
            <a:r>
              <a:rPr lang="en-US" dirty="0"/>
              <a:t>Corporate Psychopathy: Talking the Walk </a:t>
            </a:r>
          </a:p>
          <a:p>
            <a:r>
              <a:rPr lang="en-US" dirty="0"/>
              <a:t>Paul </a:t>
            </a:r>
            <a:r>
              <a:rPr lang="en-US" dirty="0" err="1"/>
              <a:t>Babiak</a:t>
            </a:r>
            <a:r>
              <a:rPr lang="en-US" dirty="0"/>
              <a:t>, Craig S. Neumann, and Robert D. Hare</a:t>
            </a:r>
          </a:p>
          <a:p>
            <a:r>
              <a:rPr lang="en-US" dirty="0"/>
              <a:t>Behavioral Sciences and the Law </a:t>
            </a:r>
            <a:r>
              <a:rPr lang="en-US" dirty="0" err="1"/>
              <a:t>Behav</a:t>
            </a:r>
            <a:r>
              <a:rPr lang="en-US" dirty="0"/>
              <a:t>. Sci. Law 28: </a:t>
            </a:r>
            <a:r>
              <a:rPr lang="ar-EG" dirty="0"/>
              <a:t>174–193 (2010)</a:t>
            </a:r>
          </a:p>
          <a:p>
            <a:endParaRPr lang="en-SG" b="1" u="sng" dirty="0">
              <a:solidFill>
                <a:srgbClr val="FF0000"/>
              </a:solidFill>
            </a:endParaRPr>
          </a:p>
          <a:p>
            <a:r>
              <a:rPr lang="en-US" dirty="0"/>
              <a:t>Moore, C., &amp; </a:t>
            </a:r>
            <a:r>
              <a:rPr lang="en-US" dirty="0" err="1"/>
              <a:t>Oc</a:t>
            </a:r>
            <a:r>
              <a:rPr lang="en-US" dirty="0"/>
              <a:t>, B. (2019, August 11-13). Do snakes get ahead? The role of moral disengagement in career advancement. Paper presented at the symposium “Consequences of Unethical Behavior at Work” at the Annual Academy of Management Meeting, Boston, MA.</a:t>
            </a:r>
          </a:p>
          <a:p>
            <a:endParaRPr lang="en-SG" b="0" u="sng" dirty="0">
              <a:solidFill>
                <a:srgbClr val="FF0000"/>
              </a:solidFill>
            </a:endParaRPr>
          </a:p>
          <a:p>
            <a:r>
              <a:rPr lang="en-US" b="0" i="0" dirty="0">
                <a:solidFill>
                  <a:srgbClr val="333333"/>
                </a:solidFill>
                <a:latin typeface="Arial" panose="020B0604020202020204" pitchFamily="34" charset="0"/>
              </a:rPr>
              <a:t>Trevino, L. K., &amp; Youngblood, S. A. (1990). Bad apples in bad barrels: A causal analysis of ethical decision-making behavior. </a:t>
            </a:r>
            <a:r>
              <a:rPr lang="en-US" b="0" i="1" dirty="0">
                <a:solidFill>
                  <a:srgbClr val="333333"/>
                </a:solidFill>
                <a:latin typeface="Arial" panose="020B0604020202020204" pitchFamily="34" charset="0"/>
              </a:rPr>
              <a:t>Journal of Applied Psychology, 75</a:t>
            </a:r>
            <a:r>
              <a:rPr lang="en-US" b="0" i="0" dirty="0">
                <a:solidFill>
                  <a:srgbClr val="333333"/>
                </a:solidFill>
                <a:latin typeface="Arial" panose="020B0604020202020204" pitchFamily="34" charset="0"/>
              </a:rPr>
              <a:t>(</a:t>
            </a:r>
            <a:r>
              <a:rPr lang="ar-EG" b="0" i="0" dirty="0">
                <a:solidFill>
                  <a:srgbClr val="333333"/>
                </a:solidFill>
                <a:latin typeface="Arial" panose="020B0604020202020204" pitchFamily="34" charset="0"/>
              </a:rPr>
              <a:t>4), 378–385.</a:t>
            </a:r>
          </a:p>
          <a:p>
            <a:endParaRPr lang="en-US" b="0" i="0" dirty="0">
              <a:solidFill>
                <a:srgbClr val="333333"/>
              </a:solidFill>
              <a:effectLst/>
              <a:latin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3E4855"/>
                </a:solidFill>
                <a:latin typeface="Averta"/>
              </a:rPr>
              <a:t>1 in 5 business leaders may have psychopathic tendencies—here’s why, according to a psychology professor</a:t>
            </a:r>
          </a:p>
          <a:p>
            <a:r>
              <a:rPr lang="en-US" b="0" u="sng" dirty="0">
                <a:solidFill>
                  <a:srgbClr val="FF0000"/>
                </a:solidFill>
              </a:rPr>
              <a:t>https://www.cnbc.com/2019/04/08/the-science-behind-why-so-many-successful-millionaires-are-psychopaths-and-why-it-doesnt-have-to-be-a-bad-thing.html</a:t>
            </a:r>
          </a:p>
          <a:p>
            <a:endParaRPr lang="en-US"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333333"/>
                </a:solidFill>
                <a:latin typeface="Merriweather"/>
              </a:rPr>
              <a:t>The Psychopathic CEO</a:t>
            </a:r>
          </a:p>
          <a:p>
            <a:r>
              <a:rPr lang="en-US" b="0" u="sng" dirty="0">
                <a:solidFill>
                  <a:srgbClr val="FF0000"/>
                </a:solidFill>
              </a:rPr>
              <a:t>https://www.forbes.com/sites/jackmccullough/2019/12/09/the-psychopathic-ceo/?sh=618bba81791e</a:t>
            </a:r>
          </a:p>
          <a:p>
            <a:endParaRPr lang="en-SG" b="1" u="sng" dirty="0">
              <a:solidFill>
                <a:srgbClr val="FF0000"/>
              </a:solidFill>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414141"/>
                </a:solidFill>
                <a:latin typeface="Gotham SSm A"/>
              </a:rPr>
              <a:t>Corporate psychopaths common and can wreak havoc in business, researcher says</a:t>
            </a:r>
          </a:p>
          <a:p>
            <a:r>
              <a:rPr lang="en-US" b="0" u="sng" dirty="0">
                <a:solidFill>
                  <a:srgbClr val="FF0000"/>
                </a:solidFill>
              </a:rPr>
              <a:t>https://www.psychology.org.au/news/media_releases/13September2016/Brooks/</a:t>
            </a:r>
          </a:p>
          <a:p>
            <a:endParaRPr lang="en-SG" b="1" u="sng"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333333"/>
                </a:solidFill>
                <a:latin typeface="Georgia" panose="02040502050405020303" pitchFamily="18" charset="0"/>
              </a:rPr>
              <a:t>Psychopathic Leadership A Case Study of a Corporate Psychopath CEO</a:t>
            </a:r>
          </a:p>
          <a:p>
            <a:r>
              <a:rPr lang="en-US" b="0" u="sng" dirty="0"/>
              <a:t>https://link.springer.com/article/10.1007/s10551-015-2908-6</a:t>
            </a:r>
          </a:p>
          <a:p>
            <a:endParaRPr lang="en-SG" b="0" u="sng" dirty="0"/>
          </a:p>
          <a:p>
            <a:r>
              <a:rPr lang="ar-EG" b="0" u="none" dirty="0"/>
              <a:t>مصدر الصورة</a:t>
            </a:r>
          </a:p>
          <a:p>
            <a:r>
              <a:rPr lang="en-US" b="0" u="none" dirty="0"/>
              <a:t>https://pixabay.com/photos/hand-puppet-snowman-political-alex-784077/</a:t>
            </a:r>
          </a:p>
          <a:p>
            <a:endParaRPr lang="en-SG" b="0" u="sng" dirty="0"/>
          </a:p>
          <a:p>
            <a:endParaRPr lang="en-SG" b="1" u="sng" dirty="0"/>
          </a:p>
        </p:txBody>
      </p:sp>
      <p:sp>
        <p:nvSpPr>
          <p:cNvPr id="4" name="Slide Number Placeholder 3"/>
          <p:cNvSpPr>
            <a:spLocks noGrp="1"/>
          </p:cNvSpPr>
          <p:nvPr>
            <p:ph type="sldNum" sz="quarter" idx="5"/>
          </p:nvPr>
        </p:nvSpPr>
        <p:spPr/>
        <p:txBody>
          <a:bodyPr/>
          <a:lstStyle/>
          <a:p>
            <a:fld id="{D37123A3-F868-4D16-A1D7-E0B030EF5C1D}" type="slidenum">
              <a:rPr lang="en-US" smtClean="0"/>
              <a:t>33</a:t>
            </a:fld>
            <a:endParaRPr lang="en-US"/>
          </a:p>
        </p:txBody>
      </p:sp>
    </p:spTree>
    <p:extLst>
      <p:ext uri="{BB962C8B-B14F-4D97-AF65-F5344CB8AC3E}">
        <p14:creationId xmlns:p14="http://schemas.microsoft.com/office/powerpoint/2010/main" val="4976874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مَن هنا عمل في منظمة مزعجة مثل </a:t>
            </a:r>
            <a:r>
              <a:rPr lang="ar-EG" sz="1200" b="0" i="0" dirty="0" err="1"/>
              <a:t>بيفوت</a:t>
            </a:r>
            <a:r>
              <a:rPr lang="ar-EG" sz="1200" b="0" i="0" dirty="0"/>
              <a:t> بنك؟</a:t>
            </a:r>
            <a:r>
              <a:rPr lang="en-US" sz="1200" b="0" i="0" dirty="0"/>
              <a:t> </a:t>
            </a:r>
            <a:r>
              <a:rPr lang="ar-EG" sz="1200" b="0" i="0" dirty="0"/>
              <a:t>[يرفع المشاركون أيديهم].  </a:t>
            </a:r>
          </a:p>
          <a:p>
            <a:endParaRPr lang="en-SG" sz="1200" b="0" i="0" dirty="0"/>
          </a:p>
          <a:p>
            <a:r>
              <a:rPr lang="ar-EG" sz="1200" b="0" i="0" dirty="0"/>
              <a:t>[اختياري]:</a:t>
            </a:r>
            <a:r>
              <a:rPr lang="en-US" sz="1200" b="0" i="0" dirty="0"/>
              <a:t> </a:t>
            </a:r>
            <a:r>
              <a:rPr lang="ar-EG" sz="1200" b="0" i="0" dirty="0"/>
              <a:t>يُرجى تخصيص ثلاث دقائق لمشاركة قصة عن مكان عملك الأقل أخلاقية مع الأشخاص الجالسين بجوارك.</a:t>
            </a:r>
            <a:r>
              <a:rPr lang="en-US" sz="1200" b="0" i="0" dirty="0"/>
              <a:t> </a:t>
            </a:r>
            <a:r>
              <a:rPr lang="ar-EG" sz="1200" b="0" i="0" dirty="0"/>
              <a:t>[</a:t>
            </a:r>
            <a:r>
              <a:rPr lang="ar-EG" sz="1200" b="0" i="0" u="none" dirty="0"/>
              <a:t>يشارك المشاركون القصص في المجموعات التفاعلية</a:t>
            </a:r>
            <a:r>
              <a:rPr lang="ar-EG" sz="1200" b="0" i="0" dirty="0"/>
              <a:t>].</a:t>
            </a:r>
            <a:r>
              <a:rPr lang="en-US" sz="1200" b="0" i="0" dirty="0"/>
              <a:t> </a:t>
            </a:r>
          </a:p>
          <a:p>
            <a:endParaRPr lang="en-SG" sz="1200" b="0" i="0" dirty="0"/>
          </a:p>
          <a:p>
            <a:r>
              <a:rPr lang="ar-EG" sz="1200" b="0" i="0" dirty="0"/>
              <a:t>مصدر الصورة</a:t>
            </a:r>
          </a:p>
          <a:p>
            <a:r>
              <a:rPr lang="en-US" i="0" dirty="0"/>
              <a:t>https://pixabay.com/photos/skyline-skyscraper-skyscrapers-1925943/</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34</a:t>
            </a:fld>
            <a:endParaRPr lang="en-US"/>
          </a:p>
        </p:txBody>
      </p:sp>
    </p:spTree>
    <p:extLst>
      <p:ext uri="{BB962C8B-B14F-4D97-AF65-F5344CB8AC3E}">
        <p14:creationId xmlns:p14="http://schemas.microsoft.com/office/powerpoint/2010/main" val="389463141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latin typeface="Rockwell" pitchFamily="18" charset="0"/>
              </a:rPr>
              <a:t>من المؤكد أن هناك العديد من أماكن العمل المزعجة.</a:t>
            </a:r>
            <a:r>
              <a:rPr lang="en-US" i="0" dirty="0">
                <a:latin typeface="Rockwell"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pPr>
              <a:spcBef>
                <a:spcPts val="0"/>
              </a:spcBef>
            </a:pPr>
            <a:r>
              <a:rPr lang="ar-EG" sz="2400" i="0" dirty="0">
                <a:ea typeface="Calibri" panose="020F0502020204030204" pitchFamily="34" charset="0"/>
                <a:cs typeface="Times New Roman" panose="02020603050405020304" pitchFamily="18" charset="0"/>
              </a:rPr>
              <a:t>توجد توازنات مختلفة ممكنة في أي مجموعة.</a:t>
            </a:r>
            <a:r>
              <a:rPr lang="en-US" sz="2400" i="0" dirty="0">
                <a:ea typeface="Calibri" panose="020F0502020204030204" pitchFamily="34" charset="0"/>
                <a:cs typeface="Times New Roman" panose="02020603050405020304" pitchFamily="18" charset="0"/>
              </a:rPr>
              <a:t> </a:t>
            </a:r>
            <a:r>
              <a:rPr lang="ar-EG" sz="2400" i="0" dirty="0">
                <a:ea typeface="Calibri" panose="020F0502020204030204" pitchFamily="34" charset="0"/>
                <a:cs typeface="Times New Roman" panose="02020603050405020304" pitchFamily="18" charset="0"/>
              </a:rPr>
              <a:t>يمكن مكافأة التعاون، إذا كانت القاعدة هي التعاون.</a:t>
            </a:r>
            <a:r>
              <a:rPr lang="en-US" sz="2400" i="0" dirty="0">
                <a:ea typeface="Calibri" panose="020F0502020204030204" pitchFamily="34" charset="0"/>
                <a:cs typeface="Times New Roman" panose="02020603050405020304" pitchFamily="18" charset="0"/>
              </a:rPr>
              <a:t> </a:t>
            </a:r>
            <a:r>
              <a:rPr lang="ar-EG" sz="2400" i="0" dirty="0">
                <a:ea typeface="Calibri" panose="020F0502020204030204" pitchFamily="34" charset="0"/>
                <a:cs typeface="Times New Roman" panose="02020603050405020304" pitchFamily="18" charset="0"/>
              </a:rPr>
              <a:t>ويمكن مكافأة الانشقاق، إذا كانت القاعدة هي الانشقاق، كما هو الحال في </a:t>
            </a:r>
            <a:r>
              <a:rPr lang="ar-EG" sz="2400" i="0" dirty="0" err="1">
                <a:ea typeface="Calibri" panose="020F0502020204030204" pitchFamily="34" charset="0"/>
                <a:cs typeface="Times New Roman" panose="02020603050405020304" pitchFamily="18" charset="0"/>
              </a:rPr>
              <a:t>بيفوت</a:t>
            </a:r>
            <a:r>
              <a:rPr lang="ar-EG" sz="2400" i="0" dirty="0">
                <a:ea typeface="Calibri" panose="020F0502020204030204" pitchFamily="34" charset="0"/>
                <a:cs typeface="Times New Roman" panose="02020603050405020304" pitchFamily="18" charset="0"/>
              </a:rPr>
              <a:t> بنك.</a:t>
            </a:r>
            <a:r>
              <a:rPr lang="en-US" sz="2400" i="0" dirty="0">
                <a:ea typeface="Calibri" panose="020F0502020204030204" pitchFamily="34" charset="0"/>
                <a:cs typeface="Times New Roman" panose="02020603050405020304" pitchFamily="18" charset="0"/>
              </a:rPr>
              <a:t> </a:t>
            </a:r>
            <a:r>
              <a:rPr lang="ar-EG" sz="2400" i="0" dirty="0">
                <a:ea typeface="Calibri" panose="020F0502020204030204" pitchFamily="34" charset="0"/>
                <a:cs typeface="Times New Roman" panose="02020603050405020304" pitchFamily="18" charset="0"/>
              </a:rPr>
              <a:t>إن التعاون </a:t>
            </a:r>
            <a:r>
              <a:rPr lang="ar-EG" sz="2400" i="0" dirty="0" err="1">
                <a:ea typeface="Calibri" panose="020F0502020204030204" pitchFamily="34" charset="0"/>
                <a:cs typeface="Times New Roman" panose="02020603050405020304" pitchFamily="18" charset="0"/>
              </a:rPr>
              <a:t>واللاتعاون</a:t>
            </a:r>
            <a:r>
              <a:rPr lang="ar-EG" sz="2400" i="0" dirty="0">
                <a:ea typeface="Calibri" panose="020F0502020204030204" pitchFamily="34" charset="0"/>
                <a:cs typeface="Times New Roman" panose="02020603050405020304" pitchFamily="18" charset="0"/>
              </a:rPr>
              <a:t> معديان.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latin typeface="Rockwell" pitchFamily="18" charset="0"/>
                <a:ea typeface="Calibri" panose="020F0502020204030204" pitchFamily="34" charset="0"/>
                <a:cs typeface="Times New Roman" panose="02020603050405020304" pitchFamily="18" charset="0"/>
              </a:rPr>
              <a:t>وهذا ما يجعل الثقافة التنظيمية مهمة للغاية.</a:t>
            </a:r>
            <a:r>
              <a:rPr lang="en-US" i="0" dirty="0">
                <a:latin typeface="Rockwell" pitchFamily="18" charset="0"/>
                <a:ea typeface="Calibri" panose="020F0502020204030204" pitchFamily="34" charset="0"/>
                <a:cs typeface="Times New Roman" panose="02020603050405020304" pitchFamily="18" charset="0"/>
              </a:rPr>
              <a:t> </a:t>
            </a:r>
            <a:r>
              <a:rPr lang="ar-EG" sz="2400" i="0" dirty="0">
                <a:latin typeface="Rockwell" pitchFamily="18" charset="0"/>
                <a:ea typeface="Calibri" panose="020F0502020204030204" pitchFamily="34" charset="0"/>
                <a:cs typeface="Times New Roman" panose="02020603050405020304" pitchFamily="18" charset="0"/>
              </a:rPr>
              <a:t>فكر في ثقافة المنظمات والمجموعات التي تنضم إليها، وابحث عن مكان تُكافأ فيه التحركات التعاونية بدلًا من استغلالها.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pPr>
              <a:spcBef>
                <a:spcPts val="0"/>
              </a:spcBef>
            </a:pPr>
            <a:r>
              <a:rPr lang="ar-EG" sz="2400" i="0" dirty="0">
                <a:ea typeface="Calibri" panose="020F0502020204030204" pitchFamily="34" charset="0"/>
                <a:cs typeface="Times New Roman" panose="02020603050405020304" pitchFamily="18" charset="0"/>
              </a:rPr>
              <a:t>إن تعظيم التوافق بين الشخص والمنظمة أسهل من تغيير أسلوب عملك مع الآخرين.</a:t>
            </a:r>
            <a:r>
              <a:rPr lang="en-US" sz="2400" i="0" dirty="0">
                <a:ea typeface="Calibri" panose="020F0502020204030204" pitchFamily="34" charset="0"/>
                <a:cs typeface="Times New Roman" panose="02020603050405020304" pitchFamily="18" charset="0"/>
              </a:rPr>
              <a:t> </a:t>
            </a:r>
            <a:r>
              <a:rPr lang="ar-EG" sz="2400" i="0" dirty="0">
                <a:ea typeface="Calibri" panose="020F0502020204030204" pitchFamily="34" charset="0"/>
                <a:cs typeface="Times New Roman" panose="02020603050405020304" pitchFamily="18" charset="0"/>
              </a:rPr>
              <a:t>أولًا، يتم تعزيز فعالية التفاوض لديك عندما تتمكن من الاستفادة من نقاط قوتك الطبيعية.</a:t>
            </a:r>
            <a:r>
              <a:rPr lang="en-US" sz="2400" i="0" dirty="0">
                <a:ea typeface="Calibri" panose="020F0502020204030204" pitchFamily="34" charset="0"/>
                <a:cs typeface="Times New Roman" panose="02020603050405020304" pitchFamily="18" charset="0"/>
              </a:rPr>
              <a:t> </a:t>
            </a:r>
            <a:r>
              <a:rPr lang="ar-EG" sz="2400" i="0" dirty="0">
                <a:ea typeface="Calibri" panose="020F0502020204030204" pitchFamily="34" charset="0"/>
                <a:cs typeface="Times New Roman" panose="02020603050405020304" pitchFamily="18" charset="0"/>
              </a:rPr>
              <a:t>ثانيًا، والأهم من ذلك، أن دورك في العمل ومتطلباته سيكونان أكثر اتساقًا مع هويتك وقيمك الأخلاقية.</a:t>
            </a:r>
            <a:r>
              <a:rPr lang="en-US" sz="2400" i="0" dirty="0">
                <a:ea typeface="Calibri" panose="020F0502020204030204" pitchFamily="34" charset="0"/>
                <a:cs typeface="Times New Roman" panose="02020603050405020304" pitchFamily="18" charset="0"/>
              </a:rPr>
              <a:t> </a:t>
            </a:r>
          </a:p>
          <a:p>
            <a:pPr lvl="1">
              <a:spcBef>
                <a:spcPts val="0"/>
              </a:spcBef>
              <a:buFont typeface="Arial" panose="020B0604020202020204" pitchFamily="34" charset="0"/>
              <a:buChar char="•"/>
            </a:pPr>
            <a:endParaRPr lang="en-US" altLang="en-US" i="0" dirty="0">
              <a:latin typeface="Rockwell"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ar-EG" i="0" dirty="0">
                <a:latin typeface="Rockwell" pitchFamily="18" charset="0"/>
              </a:rPr>
              <a:t>المراجع</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b="0" i="0" dirty="0">
                <a:solidFill>
                  <a:srgbClr val="1E1E1E"/>
                </a:solidFill>
                <a:latin typeface="Arial" panose="020B0604020202020204" pitchFamily="34" charset="0"/>
              </a:rPr>
              <a:t>Henrich, J, and </a:t>
            </a:r>
            <a:r>
              <a:rPr lang="en-US" b="0" i="0" dirty="0" err="1">
                <a:solidFill>
                  <a:srgbClr val="1E1E1E"/>
                </a:solidFill>
                <a:latin typeface="Arial" panose="020B0604020202020204" pitchFamily="34" charset="0"/>
              </a:rPr>
              <a:t>Muthukrishna</a:t>
            </a:r>
            <a:r>
              <a:rPr lang="en-US" b="0" i="0" dirty="0">
                <a:solidFill>
                  <a:srgbClr val="1E1E1E"/>
                </a:solidFill>
                <a:latin typeface="Arial" panose="020B0604020202020204" pitchFamily="34" charset="0"/>
              </a:rPr>
              <a:t>, M. (2021). The Origins and Psychology of Human Cooperation.  Annual Review of Psychology, </a:t>
            </a:r>
            <a:r>
              <a:rPr lang="ar-EG" b="0" i="0" dirty="0">
                <a:solidFill>
                  <a:srgbClr val="1E1E1E"/>
                </a:solidFill>
                <a:latin typeface="Arial" panose="020B0604020202020204" pitchFamily="34" charset="0"/>
              </a:rPr>
              <a:t>72, 207-240.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Mayer, D., </a:t>
            </a:r>
            <a:r>
              <a:rPr lang="en-US" i="0" dirty="0" err="1"/>
              <a:t>Thau</a:t>
            </a:r>
            <a:r>
              <a:rPr lang="en-US" i="0" dirty="0"/>
              <a:t>, S., Workman, K.M., Van </a:t>
            </a:r>
            <a:r>
              <a:rPr lang="en-US" i="0" dirty="0" err="1"/>
              <a:t>Dijke</a:t>
            </a:r>
            <a:r>
              <a:rPr lang="en-US" i="0" dirty="0"/>
              <a:t>, M., &amp; De Cremer, D. (2012). Leader mistreatment, employee hostility, and deviant behaviors: Integrating self-uncertainty and thwarted needs perspectives on deviance. Organizational Behavior and Human Decision Processes, 117, </a:t>
            </a:r>
            <a:r>
              <a:rPr lang="ar-EG" i="0" dirty="0"/>
              <a:t>24–40.</a:t>
            </a:r>
            <a:r>
              <a:rPr lang="en-US"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err="1"/>
              <a:t>Thau</a:t>
            </a:r>
            <a:r>
              <a:rPr lang="en-US" i="0" dirty="0"/>
              <a:t>, S. &amp; Mitchell, M. S. (2010) Self-gain or self-regulation impairment: Competitive tests of the relationship between abuse and deviance through distributive justice perceptions. Journal of Applied Psychology, 95, </a:t>
            </a:r>
            <a:r>
              <a:rPr lang="ar-EG" i="0" dirty="0"/>
              <a:t>1009–1031.</a:t>
            </a:r>
            <a:r>
              <a:rPr lang="en-US"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b="0" i="0" dirty="0">
              <a:solidFill>
                <a:srgbClr val="1E1E1E"/>
              </a:solidFill>
              <a:effectLst/>
              <a:latin typeface="Arial" panose="020B0604020202020204" pitchFamily="34" charset="0"/>
            </a:endParaRPr>
          </a:p>
          <a:p>
            <a:r>
              <a:rPr lang="en-US" b="0" i="0" dirty="0">
                <a:solidFill>
                  <a:srgbClr val="333333"/>
                </a:solidFill>
                <a:latin typeface="Arial" panose="020B0604020202020204" pitchFamily="34" charset="0"/>
              </a:rPr>
              <a:t>Trevino, L. K., &amp; Youngblood, S. A. (1990). Bad apples in bad barrels: A causal analysis of ethical decision-making behavior. Journal of Applied Psychology, 75(</a:t>
            </a:r>
            <a:r>
              <a:rPr lang="ar-EG" b="0" i="0" dirty="0">
                <a:solidFill>
                  <a:srgbClr val="333333"/>
                </a:solidFill>
                <a:latin typeface="Arial" panose="020B0604020202020204" pitchFamily="34" charset="0"/>
              </a:rPr>
              <a:t>4), 378–385.</a:t>
            </a:r>
          </a:p>
          <a:p>
            <a:endParaRPr lang="en-US" b="0" i="0" dirty="0">
              <a:solidFill>
                <a:srgbClr val="333333"/>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35</a:t>
            </a:fld>
            <a:endParaRPr lang="en-US"/>
          </a:p>
        </p:txBody>
      </p:sp>
    </p:spTree>
    <p:extLst>
      <p:ext uri="{BB962C8B-B14F-4D97-AF65-F5344CB8AC3E}">
        <p14:creationId xmlns:p14="http://schemas.microsoft.com/office/powerpoint/2010/main" val="389567725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36</a:t>
            </a:fld>
            <a:endParaRPr lang="en-US"/>
          </a:p>
        </p:txBody>
      </p:sp>
    </p:spTree>
    <p:extLst>
      <p:ext uri="{BB962C8B-B14F-4D97-AF65-F5344CB8AC3E}">
        <p14:creationId xmlns:p14="http://schemas.microsoft.com/office/powerpoint/2010/main" val="14593643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37</a:t>
            </a:fld>
            <a:endParaRPr lang="en-US"/>
          </a:p>
        </p:txBody>
      </p:sp>
    </p:spTree>
    <p:extLst>
      <p:ext uri="{BB962C8B-B14F-4D97-AF65-F5344CB8AC3E}">
        <p14:creationId xmlns:p14="http://schemas.microsoft.com/office/powerpoint/2010/main" val="11381791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38</a:t>
            </a:fld>
            <a:endParaRPr lang="en-US"/>
          </a:p>
        </p:txBody>
      </p:sp>
    </p:spTree>
    <p:extLst>
      <p:ext uri="{BB962C8B-B14F-4D97-AF65-F5344CB8AC3E}">
        <p14:creationId xmlns:p14="http://schemas.microsoft.com/office/powerpoint/2010/main" val="1935175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39</a:t>
            </a:fld>
            <a:endParaRPr lang="en-US"/>
          </a:p>
        </p:txBody>
      </p:sp>
    </p:spTree>
    <p:extLst>
      <p:ext uri="{BB962C8B-B14F-4D97-AF65-F5344CB8AC3E}">
        <p14:creationId xmlns:p14="http://schemas.microsoft.com/office/powerpoint/2010/main" val="40386168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u="sng" dirty="0"/>
              <a:t>ملاحظة</a:t>
            </a:r>
            <a:r>
              <a:rPr lang="ar-EG" dirty="0"/>
              <a:t>:</a:t>
            </a:r>
            <a:r>
              <a:rPr lang="en-US" dirty="0"/>
              <a:t> </a:t>
            </a:r>
            <a:r>
              <a:rPr lang="ar-EG" dirty="0"/>
              <a:t>شريحة مؤقتة لتجنب تفاصيل حرق الأحداث</a:t>
            </a:r>
            <a:r>
              <a:rPr lang="en-US" dirty="0"/>
              <a:t> </a:t>
            </a:r>
          </a:p>
          <a:p>
            <a:endParaRPr lang="en-SG" dirty="0"/>
          </a:p>
        </p:txBody>
      </p:sp>
      <p:sp>
        <p:nvSpPr>
          <p:cNvPr id="4" name="Slide Number Placeholder 3"/>
          <p:cNvSpPr>
            <a:spLocks noGrp="1"/>
          </p:cNvSpPr>
          <p:nvPr>
            <p:ph type="sldNum" sz="quarter" idx="5"/>
          </p:nvPr>
        </p:nvSpPr>
        <p:spPr/>
        <p:txBody>
          <a:bodyPr/>
          <a:lstStyle/>
          <a:p>
            <a:fld id="{D37123A3-F868-4D16-A1D7-E0B030EF5C1D}" type="slidenum">
              <a:rPr lang="en-US" smtClean="0"/>
              <a:t>4</a:t>
            </a:fld>
            <a:endParaRPr lang="en-US"/>
          </a:p>
        </p:txBody>
      </p:sp>
    </p:spTree>
    <p:extLst>
      <p:ext uri="{BB962C8B-B14F-4D97-AF65-F5344CB8AC3E}">
        <p14:creationId xmlns:p14="http://schemas.microsoft.com/office/powerpoint/2010/main" val="30152295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40</a:t>
            </a:fld>
            <a:endParaRPr lang="en-US"/>
          </a:p>
        </p:txBody>
      </p:sp>
    </p:spTree>
    <p:extLst>
      <p:ext uri="{BB962C8B-B14F-4D97-AF65-F5344CB8AC3E}">
        <p14:creationId xmlns:p14="http://schemas.microsoft.com/office/powerpoint/2010/main" val="427615579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41</a:t>
            </a:fld>
            <a:endParaRPr lang="en-US"/>
          </a:p>
        </p:txBody>
      </p:sp>
    </p:spTree>
    <p:extLst>
      <p:ext uri="{BB962C8B-B14F-4D97-AF65-F5344CB8AC3E}">
        <p14:creationId xmlns:p14="http://schemas.microsoft.com/office/powerpoint/2010/main" val="38879599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sz="1200" b="0" i="0" dirty="0"/>
              <a:t>سأشارككم الآن القصة الحقيقية لمصرف </a:t>
            </a:r>
            <a:r>
              <a:rPr lang="ar-EG" sz="1200" b="0" i="0" dirty="0" err="1"/>
              <a:t>بيفوت</a:t>
            </a:r>
            <a:r>
              <a:rPr lang="ar-EG" sz="1200" b="0" i="0" dirty="0"/>
              <a:t> بنك.</a:t>
            </a:r>
            <a:r>
              <a:rPr lang="en-US" sz="1200" b="0" i="0" dirty="0"/>
              <a:t> </a:t>
            </a:r>
            <a:r>
              <a:rPr lang="ar-EG" i="0" dirty="0"/>
              <a:t>كذب كينيث بشأن خططه طويلة المدى، وأخبر ديفيد أنه ينوي البقاء في مصرف </a:t>
            </a:r>
            <a:r>
              <a:rPr lang="ar-EG" i="0" dirty="0" err="1"/>
              <a:t>بيفوت</a:t>
            </a:r>
            <a:r>
              <a:rPr lang="ar-EG" i="0" dirty="0"/>
              <a:t> بنك لمدة طويلة.</a:t>
            </a:r>
            <a:r>
              <a:rPr lang="en-US" i="0" dirty="0"/>
              <a:t> </a:t>
            </a:r>
            <a:r>
              <a:rPr lang="ar-EG" i="0" dirty="0"/>
              <a:t>كما حاول كينيث استغلال العرض الخارجي كوسيلة ضغط للتفاوض على الترقية لمنصب نائب الرئيس في سبتمبر.</a:t>
            </a:r>
            <a:r>
              <a:rPr lang="en-US" i="0" dirty="0"/>
              <a:t> </a:t>
            </a:r>
            <a:r>
              <a:rPr lang="ar-EG" i="0" dirty="0"/>
              <a:t>ومع ذلك، لم يصدق ديفيد أن كينيث حصل حقًا على عرض خارجي، ولم يمنحه ترقية أو زيادة في الراتب.</a:t>
            </a:r>
            <a:r>
              <a:rPr lang="en-US" i="0" dirty="0"/>
              <a:t> </a:t>
            </a:r>
            <a:r>
              <a:rPr lang="ar-EG" i="0" dirty="0"/>
              <a:t>غادر كينيث المصرف في ديسمبر من ذلك العام للحصول على درجة الماجستير في إدارة الأعمال ومتابعة مستقبله في الصين.</a:t>
            </a:r>
            <a:r>
              <a:rPr lang="en-US" i="0" dirty="0"/>
              <a:t> </a:t>
            </a:r>
            <a:r>
              <a:rPr lang="ar-EG" i="0" dirty="0"/>
              <a:t>يتم التحقيق مع ديفيد حاليًا من قِبل المصرف بسبب ارتفاع معدل دوران الموظفين بين موظفيه المبتدئين.</a:t>
            </a:r>
            <a:r>
              <a:rPr lang="en-US" i="0" dirty="0"/>
              <a:t> </a:t>
            </a:r>
          </a:p>
          <a:p>
            <a:endParaRPr lang="en-SG" i="0" dirty="0"/>
          </a:p>
          <a:p>
            <a:r>
              <a:rPr lang="ar-EG" i="0" dirty="0"/>
              <a:t>بعد رحيله، وظف المصرف نائبًا للرئيس للقيام بوظيفة نائب الرئيس التي كان كينيث يشغلها كمساعد أول.</a:t>
            </a:r>
            <a:r>
              <a:rPr lang="en-US" i="0" dirty="0"/>
              <a:t> </a:t>
            </a:r>
            <a:r>
              <a:rPr lang="ar-EG" i="0" dirty="0"/>
              <a:t>وانتهى الأمر برفع رواتب المساعدين المبتدئين بنسبة 25% وترقية العديد من الأشخاص إلى مناصب أعلى، في محاولة لمواجهة بيئة العمل المزعجة والإحباط الذي يعاني منه المساعدون المبتدئون.</a:t>
            </a:r>
            <a:r>
              <a:rPr lang="en-US" i="0" dirty="0"/>
              <a:t> </a:t>
            </a:r>
          </a:p>
          <a:p>
            <a:endParaRPr lang="en-SG" i="0" dirty="0"/>
          </a:p>
          <a:p>
            <a:r>
              <a:rPr lang="ar-EG" i="0" dirty="0"/>
              <a:t>إن العديد من المنظمات تشبه مصرف </a:t>
            </a:r>
            <a:r>
              <a:rPr lang="ar-EG" i="0" dirty="0" err="1"/>
              <a:t>بيفوت</a:t>
            </a:r>
            <a:r>
              <a:rPr lang="ar-EG" i="0" dirty="0"/>
              <a:t> بنك.</a:t>
            </a:r>
            <a:r>
              <a:rPr lang="en-US" i="0" dirty="0"/>
              <a:t> </a:t>
            </a:r>
            <a:r>
              <a:rPr lang="ar-EG" i="0" dirty="0"/>
              <a:t>فهو مأساة الثقافة التنظيمية والتوازن الذي يتخلى فيه الجميع عن قيمهم، وتدمر فيه القيمة لدى الجميع.</a:t>
            </a:r>
            <a:r>
              <a:rPr lang="en-US" i="0" dirty="0"/>
              <a:t> </a:t>
            </a:r>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42</a:t>
            </a:fld>
            <a:endParaRPr lang="en-US"/>
          </a:p>
        </p:txBody>
      </p:sp>
    </p:spTree>
    <p:extLst>
      <p:ext uri="{BB962C8B-B14F-4D97-AF65-F5344CB8AC3E}">
        <p14:creationId xmlns:p14="http://schemas.microsoft.com/office/powerpoint/2010/main" val="213010769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بعض النقاط التي يمكن استخلاصها والاستفادة منها.</a:t>
            </a:r>
            <a:r>
              <a:rPr lang="en-US" sz="1200" i="0" dirty="0"/>
              <a:t> </a:t>
            </a:r>
            <a:r>
              <a:rPr lang="ar-EG" sz="1200" i="0" dirty="0"/>
              <a:t>يمكن تحليل الكذب على المستوى الأخلاقي والإستراتيجي.</a:t>
            </a:r>
            <a:r>
              <a:rPr lang="en-US" sz="1200" i="0" dirty="0"/>
              <a:t> </a:t>
            </a:r>
            <a:r>
              <a:rPr lang="ar-EG" sz="1200" i="0" dirty="0"/>
              <a:t>على المستوى الأخلاقي، أدعوك إلى التفكير في عدم الكذب على الآخرين في الغالبية العظمى من الظروف، باعتباره مبدأ أخلاقيًا.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وعلى المستوى الإستراتيجي، يمثل الكذب إستراتيجية قصيرة الأجل، تنطوي على مخاطر عالية، ولكنها أيضًا إستراتيجية عالية المكافأة.</a:t>
            </a:r>
            <a:r>
              <a:rPr lang="en-US" sz="1200" i="0" dirty="0"/>
              <a:t> </a:t>
            </a:r>
            <a:r>
              <a:rPr lang="ar-EG" sz="1200" i="0" dirty="0"/>
              <a:t>قد يكون لها معنى إستراتيجي كبير على الأمد القريب، لكنها عادةً لا تكون كذلك على الأمد البعيد.</a:t>
            </a:r>
            <a:r>
              <a:rPr lang="en-US" sz="1200" i="0" dirty="0"/>
              <a:t> </a:t>
            </a:r>
            <a:r>
              <a:rPr lang="ar-EG" sz="1200" i="0" dirty="0"/>
              <a:t>فغالبًا ما أُسأل عما يجب فعله لإصلاح العلاقة إذا اكتشف شخص ما كذبك.</a:t>
            </a:r>
            <a:r>
              <a:rPr lang="en-US" sz="1200" i="0" dirty="0"/>
              <a:t> </a:t>
            </a:r>
            <a:r>
              <a:rPr lang="ar-EG" sz="1200" i="0" dirty="0"/>
              <a:t>وإجابتي هي أنه في حال غياب ظرف استثنائي يسمح لك بإعادة إثبات حسن نواياك تجاه ذلك الشخص، فقد لا تتمكن من إصلاح الموقف.</a:t>
            </a:r>
            <a:r>
              <a:rPr lang="en-US" sz="1200" i="0" dirty="0"/>
              <a:t> </a:t>
            </a:r>
            <a:r>
              <a:rPr lang="ar-EG" sz="1200" i="0" dirty="0"/>
              <a:t>ستعاني من تكاليف الكذب طويلة الأجل التي تؤثر على السمعة والعلاقات.</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وبالتالي، ليس عليك الاختيار بين الالتزام بالأخلاق والحصول على مهنة ناجحة، خاصةً إذا كان بإمكانك اختيار منظمة تتم فيها مكافأة التوجه المربح للجانبين، وخلق القيمة، والتركيز على العلاقات، واتباع النهج طويل الأمد.</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إن التكتيكات الخادعة شائعة جدًا في سياقات التفاوض - حيث يمتنع المفاوضون عادةً عن تقديم المعلومات ذات الصلة، وقد يختلقون معلومات كاذبة.</a:t>
            </a:r>
            <a:r>
              <a:rPr lang="en-US" sz="1200" i="0" dirty="0"/>
              <a:t> </a:t>
            </a:r>
            <a:r>
              <a:rPr lang="ar-EG" sz="1200" i="0" dirty="0"/>
              <a:t>لذا أنصحك بالسعي إلى التحلي بالأخلاق، ولكن لا تفترض جدارة الآخرين بالثقة وحسن نيتهم.</a:t>
            </a:r>
            <a:r>
              <a:rPr lang="en-US" sz="1200" i="0" dirty="0"/>
              <a:t> </a:t>
            </a:r>
            <a:r>
              <a:rPr lang="ar-EG" sz="1200" i="0" dirty="0"/>
              <a:t>كن إيجابيًا، ولكن لا تكن ساذجًا.</a:t>
            </a:r>
            <a:r>
              <a:rPr lang="en-US" sz="1200" i="0" dirty="0"/>
              <a:t> </a:t>
            </a:r>
            <a:r>
              <a:rPr lang="ar-EG" sz="1200" i="0" dirty="0"/>
              <a:t>أو على حد تعبير شكسبير، كن لطيفًا وكريمًا مع الكثيرين، ولكن لا تثق إلا في القليل.</a:t>
            </a:r>
            <a:r>
              <a:rPr lang="en-US" sz="1200" i="0" dirty="0"/>
              <a:t> </a:t>
            </a:r>
            <a:r>
              <a:rPr lang="ar-EG" sz="1200" i="0" dirty="0"/>
              <a:t>حِكم نسير على هديها.</a:t>
            </a:r>
            <a:r>
              <a:rPr lang="en-US" sz="1200"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ar-EG" sz="1200" i="0" dirty="0"/>
              <a:t>المراجع والقراءات الإضافية:</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err="1"/>
              <a:t>DeCremer</a:t>
            </a:r>
            <a:r>
              <a:rPr lang="en-US" i="0" dirty="0"/>
              <a:t>, D. D., &amp; Moore, C. (2020). Towards a better understanding of behavioral ethics in the workplace. Annual Review of Organizational Psychology and Organizational Behavior, 7, </a:t>
            </a:r>
            <a:r>
              <a:rPr lang="ar-EG" i="0" dirty="0"/>
              <a:t>369- 393.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Moore, C., Mayer, D. M., Chiang, F., Crossley, C.D., † </a:t>
            </a:r>
            <a:r>
              <a:rPr lang="en-US" i="0" dirty="0" err="1"/>
              <a:t>Karlesky</a:t>
            </a:r>
            <a:r>
              <a:rPr lang="en-US" i="0" dirty="0"/>
              <a:t>, M. J., &amp; </a:t>
            </a:r>
            <a:r>
              <a:rPr lang="en-US" i="0" dirty="0" err="1"/>
              <a:t>Birtch</a:t>
            </a:r>
            <a:r>
              <a:rPr lang="en-US" i="0" dirty="0"/>
              <a:t>, T.T.A. (</a:t>
            </a:r>
            <a:r>
              <a:rPr lang="ar-EG" i="0" dirty="0"/>
              <a:t>2019).</a:t>
            </a:r>
            <a:r>
              <a:rPr lang="en-US" i="0" dirty="0"/>
              <a:t> Leaders matter morally: The role of ethical leadership in shaping moral cognition and misconduct. Journal of Applied Psychology, 104(</a:t>
            </a:r>
            <a:r>
              <a:rPr lang="ar-EG" i="0" dirty="0"/>
              <a:t>1), 123-145.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Moore, C. (2015). Moral disengagement. Current Opinion in Psychology, 6, </a:t>
            </a:r>
            <a:r>
              <a:rPr lang="ar-EG" i="0" dirty="0"/>
              <a:t>199-204.</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Moore, C., &amp; Gino, F. (2013). Ethically adrift: How others pull our moral compass from True North, and how we can fix it. </a:t>
            </a:r>
            <a:r>
              <a:rPr lang="en-US" i="0" u="none" dirty="0"/>
              <a:t>Research in Organizational Behavior, 33</a:t>
            </a:r>
            <a:r>
              <a:rPr lang="en-US" i="0" dirty="0"/>
              <a:t>, </a:t>
            </a:r>
            <a:r>
              <a:rPr lang="ar-EG" i="0" dirty="0"/>
              <a:t>53-77.</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Moore, C., </a:t>
            </a:r>
            <a:r>
              <a:rPr lang="en-US" i="0" dirty="0" err="1"/>
              <a:t>Detert</a:t>
            </a:r>
            <a:r>
              <a:rPr lang="en-US" i="0" dirty="0"/>
              <a:t>, J. R., </a:t>
            </a:r>
            <a:r>
              <a:rPr lang="en-US" i="0" dirty="0" err="1"/>
              <a:t>Treviño</a:t>
            </a:r>
            <a:r>
              <a:rPr lang="en-US" i="0" dirty="0"/>
              <a:t>, L. K., Baker, V. L., &amp; Mayer, D. M. (2012). Why employees do bad things: Moral disengagement and unethical organizational behavior. Personnel Psychology, 65, </a:t>
            </a:r>
            <a:r>
              <a:rPr lang="ar-EG" i="0" dirty="0"/>
              <a:t>1-48.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Moore, C. (2008). Moral disengagement in processes of organizational corruption. Journal of Business Ethics, 80(</a:t>
            </a:r>
            <a:r>
              <a:rPr lang="ar-EG" i="0" dirty="0"/>
              <a:t>1), 129-139.</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err="1"/>
              <a:t>Pillutla</a:t>
            </a:r>
            <a:r>
              <a:rPr lang="en-US" i="0" dirty="0"/>
              <a:t>, M. M. &amp; </a:t>
            </a:r>
            <a:r>
              <a:rPr lang="en-US" i="0" dirty="0" err="1"/>
              <a:t>Thau</a:t>
            </a:r>
            <a:r>
              <a:rPr lang="en-US" i="0" dirty="0"/>
              <a:t>, S. (2009). Actual and potential exclusion as determinants of individuals’ unethical behavior in groups. In D. De Cremer (Ed.), Psychological perspectives on ethical behavior and decision-making (pp.121-131). Charlotte, NC: Information Age Publishing.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err="1"/>
              <a:t>Pitesa</a:t>
            </a:r>
            <a:r>
              <a:rPr lang="en-US" i="0" dirty="0"/>
              <a:t>, M. &amp; </a:t>
            </a:r>
            <a:r>
              <a:rPr lang="en-US" i="0" dirty="0" err="1"/>
              <a:t>Thau</a:t>
            </a:r>
            <a:r>
              <a:rPr lang="en-US" i="0" dirty="0"/>
              <a:t>, S. (2013). Masters of the universe: How power and accountability influence self-serving financial investment decisions under moral hazard. Journal of Applied Psychology, 98, </a:t>
            </a:r>
            <a:r>
              <a:rPr lang="ar-EG" i="0" dirty="0"/>
              <a:t>550–558.</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i="0" dirty="0"/>
              <a:t>Schweitzer, M., Hershey, J., &amp; Bradlow, E. (2006). Promises and lies: Restoring violated trust. Organizational Behavior and Human Decision Processes, 101(</a:t>
            </a:r>
            <a:r>
              <a:rPr lang="ar-EG" i="0" dirty="0"/>
              <a:t>1), 1-19.</a:t>
            </a:r>
            <a:r>
              <a:rPr lang="en-US" i="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r" defTabSz="914400" rtl="1" eaLnBrk="1" fontAlgn="auto" latinLnBrk="0" hangingPunct="1">
              <a:lnSpc>
                <a:spcPct val="100000"/>
              </a:lnSpc>
              <a:spcBef>
                <a:spcPts val="0"/>
              </a:spcBef>
              <a:spcAft>
                <a:spcPts val="0"/>
              </a:spcAft>
              <a:buClrTx/>
              <a:buSzTx/>
              <a:buFontTx/>
              <a:buNone/>
              <a:tabLst/>
              <a:defRPr/>
            </a:pPr>
            <a:r>
              <a:rPr lang="en-US" sz="1200" i="0" dirty="0"/>
              <a:t>https://www.goodreads.com/quotes/363377-love-all-trust-a-few-do-wrong-to-none-be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0" dirty="0"/>
          </a:p>
          <a:p>
            <a:endParaRPr lang="en-SG" i="0" dirty="0"/>
          </a:p>
        </p:txBody>
      </p:sp>
      <p:sp>
        <p:nvSpPr>
          <p:cNvPr id="4" name="Slide Number Placeholder 3"/>
          <p:cNvSpPr>
            <a:spLocks noGrp="1"/>
          </p:cNvSpPr>
          <p:nvPr>
            <p:ph type="sldNum" sz="quarter" idx="5"/>
          </p:nvPr>
        </p:nvSpPr>
        <p:spPr/>
        <p:txBody>
          <a:bodyPr/>
          <a:lstStyle/>
          <a:p>
            <a:fld id="{D37123A3-F868-4D16-A1D7-E0B030EF5C1D}" type="slidenum">
              <a:rPr lang="en-US" smtClean="0"/>
              <a:t>43</a:t>
            </a:fld>
            <a:endParaRPr lang="en-US"/>
          </a:p>
        </p:txBody>
      </p:sp>
    </p:spTree>
    <p:extLst>
      <p:ext uri="{BB962C8B-B14F-4D97-AF65-F5344CB8AC3E}">
        <p14:creationId xmlns:p14="http://schemas.microsoft.com/office/powerpoint/2010/main" val="2014107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1026"/>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5" name="Rectangle 1027"/>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ar-EG" dirty="0">
                <a:latin typeface="Rockwell" pitchFamily="18" charset="0"/>
              </a:rPr>
              <a:t>مرحبًا بكم من جديد!</a:t>
            </a:r>
            <a:r>
              <a:rPr lang="en-US" dirty="0">
                <a:latin typeface="Rockwell" pitchFamily="18" charset="0"/>
              </a:rPr>
              <a:t> </a:t>
            </a:r>
            <a:r>
              <a:rPr lang="ar-EG" dirty="0">
                <a:latin typeface="Rockwell" pitchFamily="18" charset="0"/>
              </a:rPr>
              <a:t>سنستخلص الآن معلومات عن </a:t>
            </a:r>
            <a:r>
              <a:rPr lang="ar-EG" dirty="0" err="1">
                <a:latin typeface="Rockwell" pitchFamily="18" charset="0"/>
              </a:rPr>
              <a:t>بيفوت</a:t>
            </a:r>
            <a:r>
              <a:rPr lang="ar-EG" dirty="0">
                <a:latin typeface="Rockwell" pitchFamily="18" charset="0"/>
              </a:rPr>
              <a:t> بنك ونتحدث قليلًا عن أخلاقيات التفاوض.</a:t>
            </a:r>
            <a:r>
              <a:rPr lang="en-US" dirty="0">
                <a:latin typeface="Rockwell" pitchFamily="18" charset="0"/>
              </a:rPr>
              <a:t> </a:t>
            </a:r>
          </a:p>
          <a:p>
            <a:pPr eaLnBrk="1" hangingPunct="1">
              <a:spcBef>
                <a:spcPct val="0"/>
              </a:spcBef>
            </a:pPr>
            <a:endParaRPr lang="en-US" altLang="en-US" dirty="0">
              <a:latin typeface="Rockwell" pitchFamily="18" charset="0"/>
            </a:endParaRPr>
          </a:p>
          <a:p>
            <a:pPr eaLnBrk="1" hangingPunct="1">
              <a:spcBef>
                <a:spcPct val="0"/>
              </a:spcBef>
            </a:pPr>
            <a:r>
              <a:rPr lang="ar-EG" dirty="0">
                <a:latin typeface="Rockwell" pitchFamily="18" charset="0"/>
              </a:rPr>
              <a:t>مصدر الصورة:</a:t>
            </a:r>
          </a:p>
          <a:p>
            <a:pPr eaLnBrk="1" hangingPunct="1">
              <a:spcBef>
                <a:spcPct val="0"/>
              </a:spcBef>
            </a:pPr>
            <a:r>
              <a:rPr lang="en-US" dirty="0">
                <a:latin typeface="Rockwell" pitchFamily="18" charset="0"/>
              </a:rPr>
              <a:t>https://www.freepik.com/premium-photo/business-woman-holding-knife-his-back_8859885.htm</a:t>
            </a:r>
          </a:p>
        </p:txBody>
      </p:sp>
    </p:spTree>
    <p:extLst>
      <p:ext uri="{BB962C8B-B14F-4D97-AF65-F5344CB8AC3E}">
        <p14:creationId xmlns:p14="http://schemas.microsoft.com/office/powerpoint/2010/main" val="2612607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بماذا شعرت أثناء تأدية التمرين؟</a:t>
            </a:r>
            <a:r>
              <a:rPr lang="en-US" sz="1200" b="0" i="0" dirty="0">
                <a:latin typeface="+mj-lt"/>
                <a:ea typeface="+mj-ea"/>
                <a:cs typeface="+mj-cs"/>
              </a:rPr>
              <a:t> </a:t>
            </a:r>
            <a:r>
              <a:rPr lang="ar-EG" sz="1200" b="0" i="0" dirty="0">
                <a:latin typeface="+mj-lt"/>
                <a:ea typeface="+mj-ea"/>
                <a:cs typeface="+mj-cs"/>
              </a:rPr>
              <a:t>[يشارك المشاركون تجاربهم في مسرحية تقمص الأدوار، وقد يقولون إنهم شعروا "بالاشمئزاز" أثناء ممارسة التمرين بسبب الدافع إلى حجب المعلومات أو الكذب بكثرة]. هل أزعجك أي شيء؟</a:t>
            </a:r>
            <a:r>
              <a:rPr lang="en-US" sz="1200" b="0" i="0" dirty="0">
                <a:latin typeface="+mj-lt"/>
                <a:ea typeface="+mj-ea"/>
                <a:cs typeface="+mj-cs"/>
              </a:rPr>
              <a:t> </a:t>
            </a:r>
            <a:r>
              <a:rPr lang="ar-EG" sz="1200" b="0" i="0" dirty="0">
                <a:latin typeface="+mj-lt"/>
                <a:ea typeface="+mj-ea"/>
                <a:cs typeface="+mj-cs"/>
              </a:rPr>
              <a:t>[يشارك المشاركون تجاربهم في مسرحية تقمص الأدوار].</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ديفيد، ما الذي عرفته عن كينيث؟ ديفيد، ما خطط كينيث المهنية؟ بماذا أخبرك كينيث أثناء المفاوضات؟</a:t>
            </a:r>
            <a:r>
              <a:rPr lang="en-US" sz="1200" b="0" i="0" dirty="0">
                <a:latin typeface="+mj-lt"/>
                <a:ea typeface="+mj-ea"/>
                <a:cs typeface="+mj-cs"/>
              </a:rPr>
              <a:t> </a:t>
            </a:r>
            <a:r>
              <a:rPr lang="ar-EG" sz="1200" b="0" i="0" dirty="0">
                <a:latin typeface="+mj-lt"/>
                <a:ea typeface="+mj-ea"/>
                <a:cs typeface="+mj-cs"/>
              </a:rPr>
              <a:t>[إجابة ديفيد، غالبًا ما يعتقدون أن كينيث يخطط للبقاء في المؤسسة لمدة طويلة ويصبح شريكًا].</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كينيث، ماذا تعرف عن ديفيد؟ ما شعورك تجاه البدائل المتاحة لديه؟</a:t>
            </a:r>
            <a:r>
              <a:rPr lang="en-US" sz="1200" b="0" i="0" dirty="0">
                <a:latin typeface="+mj-lt"/>
                <a:ea typeface="+mj-ea"/>
                <a:cs typeface="+mj-cs"/>
              </a:rPr>
              <a:t> </a:t>
            </a:r>
            <a:r>
              <a:rPr lang="ar-EG" sz="1200" b="0" i="0" dirty="0">
                <a:latin typeface="+mj-lt"/>
                <a:ea typeface="+mj-ea"/>
                <a:cs typeface="+mj-cs"/>
              </a:rPr>
              <a:t>[إجابة كينيث، في بعض الأحيان كان لديه شعور بأن ديفيد كان يائسًا للاحتفاظ به، ولكن في أوقات أخرى لم يكن كذلك].</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ما مصالحك وأهدافك باعتبارك كينيث؟</a:t>
            </a:r>
            <a:r>
              <a:rPr lang="en-US" sz="1200" b="0" i="0" dirty="0">
                <a:latin typeface="+mj-lt"/>
                <a:ea typeface="+mj-ea"/>
                <a:cs typeface="+mj-cs"/>
              </a:rPr>
              <a:t> </a:t>
            </a:r>
            <a:r>
              <a:rPr lang="ar-EG" sz="1200" b="0" i="0" dirty="0">
                <a:latin typeface="+mj-lt"/>
                <a:ea typeface="+mj-ea"/>
                <a:cs typeface="+mj-cs"/>
              </a:rPr>
              <a:t>[يجيب المشاركون: الذهاب لدراسة ماجستير إدارة الأعمال، والحصول على لقب نائب الرئيس أولًا لتجهيز نفسه لخطوته التالية]</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ما مصالحك وأهدافك باعتبارك ديفيد؟</a:t>
            </a:r>
            <a:r>
              <a:rPr lang="en-US" sz="1200" b="0" i="0" dirty="0">
                <a:latin typeface="+mj-lt"/>
                <a:ea typeface="+mj-ea"/>
                <a:cs typeface="+mj-cs"/>
              </a:rPr>
              <a:t> </a:t>
            </a:r>
            <a:r>
              <a:rPr lang="ar-EG" sz="1200" b="0" i="0" dirty="0">
                <a:latin typeface="+mj-lt"/>
                <a:ea typeface="+mj-ea"/>
                <a:cs typeface="+mj-cs"/>
              </a:rPr>
              <a:t>[يجيب المشاركون:</a:t>
            </a:r>
            <a:r>
              <a:rPr lang="en-US" sz="1200" b="0" i="0" dirty="0">
                <a:latin typeface="+mj-lt"/>
                <a:ea typeface="+mj-ea"/>
                <a:cs typeface="+mj-cs"/>
              </a:rPr>
              <a:t> </a:t>
            </a:r>
            <a:r>
              <a:rPr lang="ar-EG" sz="1200" b="0" i="0" dirty="0">
                <a:latin typeface="+mj-lt"/>
                <a:ea typeface="+mj-ea"/>
                <a:cs typeface="+mj-cs"/>
              </a:rPr>
              <a:t>الاحتفاظ بكينيث مع تجنب ترقيته أو منحه زيادة كبيرة إذا أمكن ذلك].</a:t>
            </a:r>
            <a:r>
              <a:rPr lang="en-US" sz="1200" b="0" i="0" dirty="0">
                <a:latin typeface="+mj-lt"/>
                <a:ea typeface="+mj-ea"/>
                <a:cs typeface="+mj-cs"/>
              </a:rPr>
              <a:t> </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r" defTabSz="914400" rtl="1" eaLnBrk="1" fontAlgn="auto" latinLnBrk="0" hangingPunct="1">
              <a:lnSpc>
                <a:spcPct val="107000"/>
              </a:lnSpc>
              <a:spcBef>
                <a:spcPts val="0"/>
              </a:spcBef>
              <a:spcAft>
                <a:spcPts val="800"/>
              </a:spcAft>
              <a:buClrTx/>
              <a:buSzTx/>
              <a:buFontTx/>
              <a:buNone/>
              <a:tabLst/>
              <a:defRPr/>
            </a:pPr>
            <a:r>
              <a:rPr lang="ar-EG" sz="1200" b="0" i="0" dirty="0">
                <a:latin typeface="+mj-lt"/>
                <a:ea typeface="+mj-ea"/>
                <a:cs typeface="+mj-cs"/>
              </a:rPr>
              <a:t>ما الذي تلاحظونه بشأن هذه الأهداف؟</a:t>
            </a:r>
            <a:r>
              <a:rPr lang="en-US" sz="1200" b="0" i="0" dirty="0">
                <a:latin typeface="+mj-lt"/>
                <a:ea typeface="+mj-ea"/>
                <a:cs typeface="+mj-cs"/>
              </a:rPr>
              <a:t> </a:t>
            </a:r>
            <a:r>
              <a:rPr lang="ar-EG" sz="1200" b="0" i="0" dirty="0">
                <a:latin typeface="+mj-lt"/>
                <a:ea typeface="+mj-ea"/>
                <a:cs typeface="+mj-cs"/>
              </a:rPr>
              <a:t>[يجيب المشاركون].  إنها متضاربة. هناك منطقة مساومة سلبية، أو منطقة سلبية للاتفاق المحتمل. بالنسبة للبعض، قد يكون هذا التمرين صادمًا. تميل تمارين التفاوض إلى التركيز على خلق القيمة والمطالبة بها. ولكن في بعض الأحيان لا يكون من الممكن التوصل إلى صفقة مرضية للطرفين على المدى الطويل. </a:t>
            </a:r>
          </a:p>
          <a:p>
            <a:pPr eaLnBrk="1" hangingPunct="1">
              <a:spcBef>
                <a:spcPct val="0"/>
              </a:spcBef>
            </a:pPr>
            <a:endParaRPr lang="en-US" altLang="en-US" i="0" dirty="0">
              <a:latin typeface="Rockwell" pitchFamily="18" charset="0"/>
            </a:endParaRPr>
          </a:p>
          <a:p>
            <a:pPr eaLnBrk="1" hangingPunct="1">
              <a:spcBef>
                <a:spcPct val="0"/>
              </a:spcBef>
            </a:pPr>
            <a:r>
              <a:rPr lang="ar-EG" i="0" dirty="0">
                <a:latin typeface="Rockwell" pitchFamily="18" charset="0"/>
              </a:rPr>
              <a:t>مصدر الصورة:</a:t>
            </a:r>
          </a:p>
          <a:p>
            <a:pPr eaLnBrk="1" hangingPunct="1">
              <a:spcBef>
                <a:spcPct val="0"/>
              </a:spcBef>
            </a:pPr>
            <a:r>
              <a:rPr lang="en-US" i="0" dirty="0">
                <a:latin typeface="Rockwell" pitchFamily="18" charset="0"/>
              </a:rPr>
              <a:t>https://www.freepik.com/premium-photo/business-woman-holding-knife-his-back_8859885.htm</a:t>
            </a: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marL="0" marR="0" lvl="0" indent="0" algn="l" defTabSz="914400" rtl="0" eaLnBrk="1" fontAlgn="auto" latinLnBrk="0" hangingPunct="1">
              <a:lnSpc>
                <a:spcPct val="107000"/>
              </a:lnSpc>
              <a:spcBef>
                <a:spcPts val="0"/>
              </a:spcBef>
              <a:spcAft>
                <a:spcPts val="800"/>
              </a:spcAft>
              <a:buClrTx/>
              <a:buSzTx/>
              <a:buFontTx/>
              <a:buNone/>
              <a:tabLst/>
              <a:defRPr/>
            </a:pPr>
            <a:endParaRPr lang="en-US" sz="1200" b="0" i="0" dirty="0">
              <a:latin typeface="+mj-lt"/>
              <a:ea typeface="+mj-ea"/>
              <a:cs typeface="+mj-cs"/>
            </a:endParaRPr>
          </a:p>
          <a:p>
            <a:pPr>
              <a:lnSpc>
                <a:spcPct val="107000"/>
              </a:lnSpc>
              <a:spcAft>
                <a:spcPts val="800"/>
              </a:spcAft>
            </a:pPr>
            <a:endParaRPr lang="en-US" sz="1200" b="0" i="0" dirty="0">
              <a:latin typeface="+mj-lt"/>
              <a:ea typeface="+mj-ea"/>
              <a:cs typeface="+mj-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i="0" dirty="0">
              <a:latin typeface="Rockwell" pitchFamily="18" charset="0"/>
            </a:endParaRPr>
          </a:p>
          <a:p>
            <a:pPr eaLnBrk="1" hangingPunct="1"/>
            <a:endParaRPr lang="en-US" altLang="en-US" i="0" dirty="0"/>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6</a:t>
            </a:fld>
            <a:endParaRPr lang="en-US"/>
          </a:p>
        </p:txBody>
      </p:sp>
    </p:spTree>
    <p:extLst>
      <p:ext uri="{BB962C8B-B14F-4D97-AF65-F5344CB8AC3E}">
        <p14:creationId xmlns:p14="http://schemas.microsoft.com/office/powerpoint/2010/main" val="36965465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lang="ar-EG" sz="1200" b="0" i="0" dirty="0">
                <a:solidFill>
                  <a:srgbClr val="FF0000"/>
                </a:solidFill>
              </a:rPr>
              <a:t>هناك بعض الأمور التي يعرفها كينيث فقط</a:t>
            </a:r>
            <a:r>
              <a:rPr lang="ar-EG" sz="1200" b="0" i="0" baseline="0" dirty="0">
                <a:solidFill>
                  <a:srgbClr val="FF0000"/>
                </a:solidFill>
              </a:rPr>
              <a:t> عند الدخول في المفاوضات.</a:t>
            </a:r>
          </a:p>
        </p:txBody>
      </p:sp>
      <p:sp>
        <p:nvSpPr>
          <p:cNvPr id="4" name="Slide Number Placeholder 3"/>
          <p:cNvSpPr>
            <a:spLocks noGrp="1"/>
          </p:cNvSpPr>
          <p:nvPr>
            <p:ph type="sldNum" sz="quarter" idx="5"/>
          </p:nvPr>
        </p:nvSpPr>
        <p:spPr/>
        <p:txBody>
          <a:bodyPr/>
          <a:lstStyle/>
          <a:p>
            <a:fld id="{D37123A3-F868-4D16-A1D7-E0B030EF5C1D}" type="slidenum">
              <a:rPr lang="en-US" smtClean="0"/>
              <a:t>7</a:t>
            </a:fld>
            <a:endParaRPr lang="en-US"/>
          </a:p>
        </p:txBody>
      </p:sp>
    </p:spTree>
    <p:extLst>
      <p:ext uri="{BB962C8B-B14F-4D97-AF65-F5344CB8AC3E}">
        <p14:creationId xmlns:p14="http://schemas.microsoft.com/office/powerpoint/2010/main" val="1504419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كينيث وحده يعلم أنه سيترك مصرف </a:t>
            </a:r>
            <a:r>
              <a:rPr lang="ar-EG" i="0" dirty="0" err="1"/>
              <a:t>بيفوت</a:t>
            </a:r>
            <a:r>
              <a:rPr lang="ar-EG" i="0" dirty="0"/>
              <a:t> بنك في ديسمبر المقبل ليحصل على درجة الماجستير في إدارة الأعمال، ولا يريد سوى الترقية إلى منصب نائب الرئيس حتى يتمكن من الحصول على وظيفة أحلامه في الصين بعد حصوله على درجة الماجستير في إدارة الأعمال.</a:t>
            </a:r>
            <a:r>
              <a:rPr lang="en-US" i="0" dirty="0"/>
              <a:t> </a:t>
            </a:r>
            <a:r>
              <a:rPr lang="ar-EG" i="0" dirty="0"/>
              <a:t>والراتب أقل أهمية بالنسبة لكينيث لأنه لن يبقى في الشركة إلا لفترة قصيرة، وبالتالي فإن الزيادة لن تكون إلا لبضعة أشهر.</a:t>
            </a:r>
            <a:r>
              <a:rPr lang="en-US" i="0" dirty="0"/>
              <a:t> </a:t>
            </a:r>
          </a:p>
          <a:p>
            <a:endParaRPr lang="en-SG" sz="1050" i="0" dirty="0"/>
          </a:p>
          <a:p>
            <a:r>
              <a:rPr lang="ar-EG" i="0" dirty="0"/>
              <a:t>حصل كينيث على عرض حقيقي يرقى لمنصب بمستوى نائب الرئيس بزيادة في الراتب بنسبة 50% من مصرف ستريت </a:t>
            </a:r>
            <a:r>
              <a:rPr lang="ar-EG" i="0" dirty="0" err="1"/>
              <a:t>فورورد</a:t>
            </a:r>
            <a:r>
              <a:rPr lang="ar-EG" i="0" dirty="0"/>
              <a:t> بنك، لكنه لا يستطيع قبوله لأنه لن يعمل هناك إلا لفترة وجيزة قبل حصوله على ماجستير إدارة الأعمال.</a:t>
            </a:r>
            <a:r>
              <a:rPr lang="en-US" i="0" dirty="0"/>
              <a:t> </a:t>
            </a:r>
            <a:r>
              <a:rPr lang="ar-EG" i="0" dirty="0"/>
              <a:t>ويعتقد أن هذا سيكون بمثابة نقطة سوداء في سيرته الذاتية، لذا فهو يريد الحصول على لقب نائب الرئيس من مصرف </a:t>
            </a:r>
            <a:r>
              <a:rPr lang="ar-EG" i="0" dirty="0" err="1"/>
              <a:t>بيفوت</a:t>
            </a:r>
            <a:r>
              <a:rPr lang="ar-EG" i="0" dirty="0"/>
              <a:t> بنك قبل مغادرته للحصول على ماجستير إدارة الأعمال.</a:t>
            </a:r>
            <a:r>
              <a:rPr lang="en-US" i="0" dirty="0"/>
              <a:t> </a:t>
            </a:r>
          </a:p>
          <a:p>
            <a:endParaRPr lang="en-SG" sz="1050" i="0" dirty="0"/>
          </a:p>
          <a:p>
            <a:r>
              <a:rPr lang="ar-EG" sz="1050" i="0" dirty="0"/>
              <a:t>هناك أمر يعرفه كينيث ولا ينبغي له معرفته.</a:t>
            </a:r>
            <a:r>
              <a:rPr lang="en-US" sz="1050" i="0" dirty="0"/>
              <a:t> </a:t>
            </a:r>
            <a:r>
              <a:rPr lang="ar-EG" sz="1050" i="0" dirty="0"/>
              <a:t>على وجه التحديد، ليس </a:t>
            </a:r>
            <a:r>
              <a:rPr lang="ar-EG" i="0" dirty="0"/>
              <a:t>كينيث وحده بل وجميع الموظفين المبتدئين يعرفون أن ديفيد والشركاء الآخرين منحوا أنفسهم زيادات في الرواتب سرًا أثناء عملية الاندماج، في حين جمدوا رواتب وترقيات الموظفين المبتدئين للسيطرة على التكاليف.</a:t>
            </a:r>
            <a:r>
              <a:rPr lang="en-US" i="0" dirty="0"/>
              <a:t> </a:t>
            </a:r>
            <a:r>
              <a:rPr lang="ar-EG" i="0" dirty="0"/>
              <a:t>ثمل أحد المديرين الإداريين وسمح لهذا الخبر بالتسرب إلى أحد مساعديه ثم انتشر إلى الجميع على نفس المستوى.</a:t>
            </a:r>
            <a:r>
              <a:rPr lang="en-US" i="0" dirty="0"/>
              <a:t> </a:t>
            </a:r>
            <a:r>
              <a:rPr lang="ar-EG" i="0" dirty="0"/>
              <a:t>وهذا أحد الأسباب التي ساهمت في ارتفاع معدل دوران الموظفين المبتدئين في المؤسسة.</a:t>
            </a:r>
            <a:r>
              <a:rPr lang="en-US" i="0" dirty="0"/>
              <a:t> </a:t>
            </a:r>
          </a:p>
          <a:p>
            <a:endParaRPr lang="en-SG" i="0" dirty="0"/>
          </a:p>
          <a:p>
            <a:r>
              <a:rPr lang="ar-EG" i="0" dirty="0"/>
              <a:t>المشاركون الذين يؤدون دور كينيث، هل أخبرت ديفيد أن الموظفين المبتدئين يعرفون بأمر الزيادات السرية في رواتب كبار الموظفين، وأن هذا جزء من سبب رحيل الجميع؟</a:t>
            </a:r>
            <a:r>
              <a:rPr lang="en-US" i="0" dirty="0"/>
              <a:t> </a:t>
            </a:r>
            <a:r>
              <a:rPr lang="ar-EG" i="0" dirty="0"/>
              <a:t>يُرجى رفع أيديكم إذا كشفتم عن هذا الأمر لديفيد.</a:t>
            </a:r>
            <a:r>
              <a:rPr lang="en-US" i="0" dirty="0"/>
              <a:t> </a:t>
            </a:r>
            <a:r>
              <a:rPr lang="ar-EG" i="0" dirty="0"/>
              <a:t>[يرفع المشاركون أيديهم].</a:t>
            </a:r>
            <a:r>
              <a:rPr lang="en-US" i="0" dirty="0"/>
              <a:t> </a:t>
            </a:r>
            <a:r>
              <a:rPr lang="ar-EG" i="0" dirty="0"/>
              <a:t>كيف كان رد فعل ديفيد؟</a:t>
            </a:r>
            <a:r>
              <a:rPr lang="en-US" i="0" dirty="0"/>
              <a:t> </a:t>
            </a:r>
            <a:r>
              <a:rPr lang="ar-EG" i="0" dirty="0"/>
              <a:t>[يشارك المشاركون تجربة مسرحية تقمص الأدوار].</a:t>
            </a:r>
            <a:r>
              <a:rPr lang="en-US" i="0" dirty="0"/>
              <a:t> </a:t>
            </a:r>
            <a:r>
              <a:rPr lang="ar-EG" i="0" dirty="0"/>
              <a:t>في الحياة الواقعية، أرى أن انتقاد شريك تفاوض، يمتلك سلطة أعلى بسبب سلوك مشكوك فيه أخلاقيًا، يُشكل مخاطرة كبيرة ومحدودة المكاسب.</a:t>
            </a:r>
            <a:r>
              <a:rPr lang="en-US" i="0" dirty="0"/>
              <a:t> </a:t>
            </a:r>
            <a:r>
              <a:rPr lang="ar-EG" i="0" dirty="0"/>
              <a:t>الحياة ليست عادلة، اعتد عليها وإلا فستجلس وتغضب للغاية، أو الأسوأ من ذلك أن تنفس عن نفسك أمام زملاء العمل وسيستخدم واحد منهم أو أكثر ذلك الأمر ضدك.  </a:t>
            </a:r>
          </a:p>
        </p:txBody>
      </p:sp>
      <p:sp>
        <p:nvSpPr>
          <p:cNvPr id="4" name="Slide Number Placeholder 3"/>
          <p:cNvSpPr>
            <a:spLocks noGrp="1"/>
          </p:cNvSpPr>
          <p:nvPr>
            <p:ph type="sldNum" sz="quarter" idx="5"/>
          </p:nvPr>
        </p:nvSpPr>
        <p:spPr/>
        <p:txBody>
          <a:bodyPr/>
          <a:lstStyle/>
          <a:p>
            <a:fld id="{D37123A3-F868-4D16-A1D7-E0B030EF5C1D}" type="slidenum">
              <a:rPr lang="en-US" smtClean="0"/>
              <a:t>8</a:t>
            </a:fld>
            <a:endParaRPr lang="en-US"/>
          </a:p>
        </p:txBody>
      </p:sp>
    </p:spTree>
    <p:extLst>
      <p:ext uri="{BB962C8B-B14F-4D97-AF65-F5344CB8AC3E}">
        <p14:creationId xmlns:p14="http://schemas.microsoft.com/office/powerpoint/2010/main" val="2428719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EG" i="0" dirty="0"/>
              <a:t>إن كينيث وحده يعلم أنه سيترك مصرف </a:t>
            </a:r>
            <a:r>
              <a:rPr lang="ar-EG" i="0" dirty="0" err="1"/>
              <a:t>بيفوت</a:t>
            </a:r>
            <a:r>
              <a:rPr lang="ar-EG" i="0" dirty="0"/>
              <a:t> بنك في ديسمبر المقبل ليحصل على درجة الماجستير في إدارة الأعمال، ولا يريد سوى الترقية إلى منصب نائب الرئيس حتى يتمكن من الحصول على وظيفة أحلامه في الصين بعد حصوله على درجة الماجستير في إدارة الأعمال.</a:t>
            </a:r>
            <a:r>
              <a:rPr lang="en-US" i="0" dirty="0"/>
              <a:t> </a:t>
            </a:r>
            <a:r>
              <a:rPr lang="ar-EG" i="0" dirty="0"/>
              <a:t>والراتب أقل أهمية بالنسبة لكينيث لأنه لن يبقى في الشركة إلا لفترة قصيرة، وبالتالي فإن الزيادة لن تكون إلا لبضعة أشهر.</a:t>
            </a:r>
            <a:r>
              <a:rPr lang="en-US" i="0" dirty="0"/>
              <a:t> </a:t>
            </a:r>
          </a:p>
          <a:p>
            <a:endParaRPr lang="en-SG" sz="1050" i="0" dirty="0"/>
          </a:p>
          <a:p>
            <a:r>
              <a:rPr lang="ar-EG" i="0" dirty="0"/>
              <a:t>حصل كينيث على عرض حقيقي يرقى لمنصب بمستوى نائب الرئيس بزيادة في الراتب بنسبة 50% من مصرف ستريت </a:t>
            </a:r>
            <a:r>
              <a:rPr lang="ar-EG" i="0" dirty="0" err="1"/>
              <a:t>فورورد</a:t>
            </a:r>
            <a:r>
              <a:rPr lang="ar-EG" i="0" dirty="0"/>
              <a:t> بنك، لكنه لا يستطيع قبوله لأنه لن يعمل هناك إلا لفترة وجيزة قبل حصوله على ماجستير إدارة الأعمال.</a:t>
            </a:r>
            <a:r>
              <a:rPr lang="en-US" i="0" dirty="0"/>
              <a:t> </a:t>
            </a:r>
            <a:r>
              <a:rPr lang="ar-EG" i="0" dirty="0"/>
              <a:t>ويعتقد أن هذا سيكون بمثابة نقطة سوداء في سيرته الذاتية، لذا فهو يريد الحصول على لقب نائب الرئيس من مصرف </a:t>
            </a:r>
            <a:r>
              <a:rPr lang="ar-EG" i="0" dirty="0" err="1"/>
              <a:t>بيفوت</a:t>
            </a:r>
            <a:r>
              <a:rPr lang="ar-EG" i="0" dirty="0"/>
              <a:t> بنك قبل مغادرته للحصول على ماجستير إدارة الأعمال.</a:t>
            </a:r>
            <a:r>
              <a:rPr lang="en-US" i="0" dirty="0"/>
              <a:t> </a:t>
            </a:r>
          </a:p>
          <a:p>
            <a:endParaRPr lang="en-SG" sz="1050" i="0" dirty="0"/>
          </a:p>
          <a:p>
            <a:r>
              <a:rPr lang="ar-EG" sz="1050" i="0" dirty="0"/>
              <a:t>هناك أمر يعرفه كينيث ولا ينبغي له معرفته.</a:t>
            </a:r>
            <a:r>
              <a:rPr lang="en-US" sz="1050" i="0" dirty="0"/>
              <a:t> </a:t>
            </a:r>
            <a:r>
              <a:rPr lang="ar-EG" sz="1050" i="0" dirty="0"/>
              <a:t>على وجه التحديد، ليس </a:t>
            </a:r>
            <a:r>
              <a:rPr lang="ar-EG" i="0" dirty="0"/>
              <a:t>كينيث وحده بل وجميع الموظفين المبتدئين يعرفون أن ديفيد والشركاء الآخرين منحوا أنفسهم زيادات في الرواتب سرًا أثناء عملية الاندماج، في حين جمدوا رواتب وترقيات الموظفين المبتدئين للسيطرة على التكاليف.</a:t>
            </a:r>
            <a:r>
              <a:rPr lang="en-US" i="0" dirty="0"/>
              <a:t> </a:t>
            </a:r>
            <a:r>
              <a:rPr lang="ar-EG" i="0" dirty="0"/>
              <a:t>ثمل أحد المديرين الإداريين وسمح لهذا الخبر بالتسرب إلى أحد مساعديه ثم انتشر إلى الجميع على نفس المستوى.</a:t>
            </a:r>
            <a:r>
              <a:rPr lang="en-US" i="0" dirty="0"/>
              <a:t> </a:t>
            </a:r>
            <a:r>
              <a:rPr lang="ar-EG" i="0" dirty="0"/>
              <a:t>وهذا أحد الأسباب التي ساهمت في ارتفاع معدل دوران الموظفين المبتدئين في المؤسسة.</a:t>
            </a:r>
            <a:r>
              <a:rPr lang="en-US" i="0" dirty="0"/>
              <a:t> </a:t>
            </a:r>
          </a:p>
          <a:p>
            <a:endParaRPr lang="en-SG" i="0" dirty="0"/>
          </a:p>
          <a:p>
            <a:r>
              <a:rPr lang="ar-EG" i="0" dirty="0"/>
              <a:t>المشاركون الذين يؤدون دور كينيث، هل أخبرت ديفيد أن الموظفين المبتدئين يعرفون بأمر الزيادات السرية في رواتب كبار الموظفين، وأن هذا جزء من سبب رحيل الجميع؟</a:t>
            </a:r>
            <a:r>
              <a:rPr lang="en-US" i="0" dirty="0"/>
              <a:t> </a:t>
            </a:r>
            <a:r>
              <a:rPr lang="ar-EG" i="0" dirty="0"/>
              <a:t>يُرجى رفع أيديكم إذا كشفتم عن هذا الأمر لديفيد.</a:t>
            </a:r>
            <a:r>
              <a:rPr lang="en-US" i="0" dirty="0"/>
              <a:t> </a:t>
            </a:r>
            <a:r>
              <a:rPr lang="ar-EG" i="0" dirty="0"/>
              <a:t>[يرفع المشاركون أيديهم].</a:t>
            </a:r>
            <a:r>
              <a:rPr lang="en-US" i="0" dirty="0"/>
              <a:t> </a:t>
            </a:r>
            <a:r>
              <a:rPr lang="ar-EG" i="0" dirty="0"/>
              <a:t>كيف كان رد فعل ديفيد؟</a:t>
            </a:r>
            <a:r>
              <a:rPr lang="en-US" i="0" dirty="0"/>
              <a:t> </a:t>
            </a:r>
            <a:r>
              <a:rPr lang="ar-EG" i="0" dirty="0"/>
              <a:t>[يشارك المشاركون تجربة مسرحية تقمص الأدوار].</a:t>
            </a:r>
            <a:r>
              <a:rPr lang="en-US" i="0" dirty="0"/>
              <a:t> </a:t>
            </a:r>
            <a:r>
              <a:rPr lang="ar-EG" i="0" dirty="0"/>
              <a:t>في الحياة الواقعية، أرى أن انتقاد شريك تفاوض، يمتلك سلطة أعلى بسبب سلوك مشكوك فيه أخلاقيًا، يُشكل مخاطرة كبيرة ومحدودة المكاسب.</a:t>
            </a:r>
            <a:r>
              <a:rPr lang="en-US" i="0" dirty="0"/>
              <a:t> </a:t>
            </a:r>
            <a:r>
              <a:rPr lang="ar-EG" i="0" dirty="0"/>
              <a:t>الحياة ليست عادلة، اعتد عليها وإلا فستجلس وتغضب للغاية، أو الأسوأ من ذلك أن تنفس عن نفسك أمام زملاء العمل وسيستخدم واحد منهم أو أكثر ذلك الأمر ضدك.  </a:t>
            </a:r>
          </a:p>
        </p:txBody>
      </p:sp>
      <p:sp>
        <p:nvSpPr>
          <p:cNvPr id="4" name="Slide Number Placeholder 3"/>
          <p:cNvSpPr>
            <a:spLocks noGrp="1"/>
          </p:cNvSpPr>
          <p:nvPr>
            <p:ph type="sldNum" sz="quarter" idx="5"/>
          </p:nvPr>
        </p:nvSpPr>
        <p:spPr/>
        <p:txBody>
          <a:bodyPr/>
          <a:lstStyle/>
          <a:p>
            <a:fld id="{D37123A3-F868-4D16-A1D7-E0B030EF5C1D}" type="slidenum">
              <a:rPr lang="en-US" smtClean="0"/>
              <a:t>9</a:t>
            </a:fld>
            <a:endParaRPr lang="en-US"/>
          </a:p>
        </p:txBody>
      </p:sp>
    </p:spTree>
    <p:extLst>
      <p:ext uri="{BB962C8B-B14F-4D97-AF65-F5344CB8AC3E}">
        <p14:creationId xmlns:p14="http://schemas.microsoft.com/office/powerpoint/2010/main" val="3526909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47F15F1-388F-4053-B6EB-31E7FEAB0F56}"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38648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879575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150520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37092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47F15F1-388F-4053-B6EB-31E7FEAB0F56}"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603496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47F15F1-388F-4053-B6EB-31E7FEAB0F56}" type="datetimeFigureOut">
              <a:rPr lang="en-US" smtClean="0"/>
              <a:t>11/22/2024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087331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47F15F1-388F-4053-B6EB-31E7FEAB0F56}"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76664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47F15F1-388F-4053-B6EB-31E7FEAB0F56}" type="datetimeFigureOut">
              <a:rPr lang="en-US" smtClean="0"/>
              <a:t>11/22/2024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086125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47F15F1-388F-4053-B6EB-31E7FEAB0F56}" type="datetimeFigureOut">
              <a:rPr lang="en-US" smtClean="0"/>
              <a:t>11/22/2024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137615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7F15F1-388F-4053-B6EB-31E7FEAB0F56}" type="datetimeFigureOut">
              <a:rPr lang="en-US" smtClean="0"/>
              <a:t>11/22/2024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25585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7F15F1-388F-4053-B6EB-31E7FEAB0F56}"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2742645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47F15F1-388F-4053-B6EB-31E7FEAB0F56}" type="datetimeFigureOut">
              <a:rPr lang="en-US" smtClean="0"/>
              <a:t>11/22/2024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32E9E6-4C57-4F0D-AD75-3ABC3AFFCB4E}" type="slidenum">
              <a:rPr lang="en-US" smtClean="0"/>
              <a:t>‹#›</a:t>
            </a:fld>
            <a:endParaRPr lang="en-US"/>
          </a:p>
        </p:txBody>
      </p:sp>
    </p:spTree>
    <p:extLst>
      <p:ext uri="{BB962C8B-B14F-4D97-AF65-F5344CB8AC3E}">
        <p14:creationId xmlns:p14="http://schemas.microsoft.com/office/powerpoint/2010/main" val="3431815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7F15F1-388F-4053-B6EB-31E7FEAB0F56}" type="datetimeFigureOut">
              <a:rPr lang="en-US" smtClean="0"/>
              <a:t>11/22/2024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2E9E6-4C57-4F0D-AD75-3ABC3AFFCB4E}" type="slidenum">
              <a:rPr lang="en-US" smtClean="0"/>
              <a:t>‹#›</a:t>
            </a:fld>
            <a:endParaRPr lang="en-US"/>
          </a:p>
        </p:txBody>
      </p:sp>
    </p:spTree>
    <p:extLst>
      <p:ext uri="{BB962C8B-B14F-4D97-AF65-F5344CB8AC3E}">
        <p14:creationId xmlns:p14="http://schemas.microsoft.com/office/powerpoint/2010/main" val="1887523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3084663378"/>
      </p:ext>
    </p:extLst>
  </p:cSld>
  <p:clrMap bg1="lt1" tx1="dk1" bg2="lt2" tx2="dk2" accent1="accent1" accent2="accent2" accent3="accent3" accent4="accent4" accent5="accent5" accent6="accent6" hlink="hlink" folHlink="folHlink"/>
  <p:sldLayoutIdLst>
    <p:sldLayoutId id="2147483661" r:id="rId1"/>
  </p:sldLayoutIdLst>
  <p:txStyles>
    <p:titleStyle>
      <a:lvl1pPr algn="r" defTabSz="914400" rtl="1"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r" defTabSz="914400" rtl="1"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1"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1"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1"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ar-EG"/>
              <a:t>بيفوت بنك</a:t>
            </a:r>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671694"/>
          </a:xfrm>
          <a:prstGeom prst="rect">
            <a:avLst/>
          </a:prstGeom>
        </p:spPr>
        <p:txBody>
          <a:bodyPr/>
          <a:lst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fr-FR"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11/2024</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-6915</a:t>
            </a:r>
          </a:p>
          <a:p>
            <a:pPr marL="0" marR="0" lvl="0" indent="0" algn="just"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هذه المجموعة من شريحة العرض من إعداد </a:t>
            </a:r>
            <a:r>
              <a:rPr lang="ar-EG" sz="750" dirty="0">
                <a:solidFill>
                  <a:prstClr val="black"/>
                </a:solidFill>
                <a:latin typeface="Roboto" panose="02000000000000000000" pitchFamily="2" charset="0"/>
                <a:ea typeface="Roboto" panose="02000000000000000000" pitchFamily="2" charset="0"/>
                <a:cs typeface="+mn-cs"/>
              </a:rPr>
              <a:t>جيلا جو، وجوليا لي، ولي لي، </a:t>
            </a:r>
            <a:r>
              <a:rPr lang="ar-EG" sz="750" dirty="0" err="1">
                <a:solidFill>
                  <a:prstClr val="black"/>
                </a:solidFill>
                <a:latin typeface="Roboto" panose="02000000000000000000" pitchFamily="2" charset="0"/>
                <a:ea typeface="Roboto" panose="02000000000000000000" pitchFamily="2" charset="0"/>
                <a:cs typeface="+mn-cs"/>
              </a:rPr>
              <a:t>وفولوديمير</a:t>
            </a:r>
            <a:r>
              <a:rPr lang="ar-EG" sz="750" dirty="0">
                <a:solidFill>
                  <a:prstClr val="black"/>
                </a:solidFill>
                <a:latin typeface="Roboto" panose="02000000000000000000" pitchFamily="2" charset="0"/>
                <a:ea typeface="Roboto" panose="02000000000000000000" pitchFamily="2" charset="0"/>
                <a:cs typeface="+mn-cs"/>
              </a:rPr>
              <a:t> </a:t>
            </a:r>
            <a:r>
              <a:rPr lang="ar-EG" sz="750" dirty="0" err="1">
                <a:solidFill>
                  <a:prstClr val="black"/>
                </a:solidFill>
                <a:latin typeface="Roboto" panose="02000000000000000000" pitchFamily="2" charset="0"/>
                <a:ea typeface="Roboto" panose="02000000000000000000" pitchFamily="2" charset="0"/>
                <a:cs typeface="+mn-cs"/>
              </a:rPr>
              <a:t>إيوراسوف</a:t>
            </a:r>
            <a:r>
              <a:rPr lang="ar-EG" sz="750" dirty="0">
                <a:solidFill>
                  <a:prstClr val="black"/>
                </a:solidFill>
                <a:latin typeface="Roboto" panose="02000000000000000000" pitchFamily="2" charset="0"/>
                <a:ea typeface="Roboto" panose="02000000000000000000" pitchFamily="2" charset="0"/>
                <a:cs typeface="+mn-cs"/>
              </a:rPr>
              <a:t>، خريجي ماجستير إدارة الأعمال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تحت إشراف أنكيت كيديا، خريج ماجستير إدارة الأعمال 14'</a:t>
            </a:r>
            <a:r>
              <a:rPr lang="en-US" sz="750" dirty="0">
                <a:solidFill>
                  <a:prstClr val="black"/>
                </a:solidFill>
                <a:latin typeface="Roboto" panose="02000000000000000000" pitchFamily="2" charset="0"/>
                <a:ea typeface="Roboto" panose="02000000000000000000" pitchFamily="2" charset="0"/>
                <a:cs typeface="+mn-cs"/>
              </a:rPr>
              <a:t>D</a:t>
            </a:r>
            <a:r>
              <a:rPr lang="ar-EG" sz="750" dirty="0">
                <a:solidFill>
                  <a:prstClr val="black"/>
                </a:solidFill>
                <a:latin typeface="Roboto" panose="02000000000000000000" pitchFamily="2" charset="0"/>
                <a:ea typeface="Roboto" panose="02000000000000000000" pitchFamily="2" charset="0"/>
                <a:cs typeface="+mn-cs"/>
              </a:rPr>
              <a:t>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ومارتن </a:t>
            </a:r>
            <a:r>
              <a:rPr lang="ar-EG" sz="750" dirty="0" err="1">
                <a:solidFill>
                  <a:prstClr val="black"/>
                </a:solidFill>
                <a:latin typeface="Roboto" panose="02000000000000000000" pitchFamily="2" charset="0"/>
                <a:ea typeface="Roboto" panose="02000000000000000000" pitchFamily="2" charset="0"/>
                <a:cs typeface="+mn-cs"/>
              </a:rPr>
              <a:t>شواينسبيرج</a:t>
            </a:r>
            <a:r>
              <a:rPr lang="ar-EG" sz="750" dirty="0">
                <a:solidFill>
                  <a:prstClr val="black"/>
                </a:solidFill>
                <a:latin typeface="Roboto" panose="02000000000000000000" pitchFamily="2" charset="0"/>
                <a:ea typeface="Roboto" panose="02000000000000000000" pitchFamily="2" charset="0"/>
                <a:cs typeface="+mn-cs"/>
              </a:rPr>
              <a:t>، أستاذ مشارك في السلوك التنظيمي في </a:t>
            </a:r>
            <a:r>
              <a:rPr lang="en-US" sz="750" dirty="0">
                <a:solidFill>
                  <a:prstClr val="black"/>
                </a:solidFill>
                <a:latin typeface="Roboto" panose="02000000000000000000" pitchFamily="2" charset="0"/>
                <a:ea typeface="Roboto" panose="02000000000000000000" pitchFamily="2" charset="0"/>
                <a:cs typeface="+mn-cs"/>
              </a:rPr>
              <a:t>ESMT</a:t>
            </a:r>
            <a:r>
              <a:rPr lang="ar-EG" sz="750" dirty="0">
                <a:solidFill>
                  <a:prstClr val="black"/>
                </a:solidFill>
                <a:latin typeface="Roboto" panose="02000000000000000000" pitchFamily="2" charset="0"/>
                <a:ea typeface="Roboto" panose="02000000000000000000" pitchFamily="2" charset="0"/>
                <a:cs typeface="+mn-cs"/>
              </a:rPr>
              <a:t> برلين، </a:t>
            </a:r>
            <a:r>
              <a:rPr lang="ar-EG" sz="750" dirty="0" err="1">
                <a:solidFill>
                  <a:prstClr val="black"/>
                </a:solidFill>
                <a:latin typeface="Roboto" panose="02000000000000000000" pitchFamily="2" charset="0"/>
                <a:ea typeface="Roboto" panose="02000000000000000000" pitchFamily="2" charset="0"/>
                <a:cs typeface="+mn-cs"/>
              </a:rPr>
              <a:t>وهوراسيو</a:t>
            </a:r>
            <a:r>
              <a:rPr lang="ar-EG" sz="750" dirty="0">
                <a:solidFill>
                  <a:prstClr val="black"/>
                </a:solidFill>
                <a:latin typeface="Roboto" panose="02000000000000000000" pitchFamily="2" charset="0"/>
                <a:ea typeface="Roboto" panose="02000000000000000000" pitchFamily="2" charset="0"/>
                <a:cs typeface="+mn-cs"/>
              </a:rPr>
              <a:t> فالكاو، أستاذ ممارسات إدارة علوم القرارات في </a:t>
            </a:r>
            <a:r>
              <a:rPr lang="en-US" sz="750" dirty="0">
                <a:solidFill>
                  <a:prstClr val="black"/>
                </a:solidFill>
                <a:latin typeface="Roboto" panose="02000000000000000000" pitchFamily="2" charset="0"/>
                <a:ea typeface="Roboto" panose="02000000000000000000" pitchFamily="2" charset="0"/>
                <a:cs typeface="+mn-cs"/>
              </a:rPr>
              <a:t>INSEAD</a:t>
            </a:r>
            <a:r>
              <a:rPr lang="ar-EG" sz="750" dirty="0">
                <a:solidFill>
                  <a:prstClr val="black"/>
                </a:solidFill>
                <a:latin typeface="Roboto" panose="02000000000000000000" pitchFamily="2" charset="0"/>
                <a:ea typeface="Roboto" panose="02000000000000000000" pitchFamily="2" charset="0"/>
                <a:cs typeface="+mn-cs"/>
              </a:rPr>
              <a:t>، وإريك </a:t>
            </a:r>
            <a:r>
              <a:rPr lang="ar-EG" sz="750" dirty="0" err="1">
                <a:solidFill>
                  <a:prstClr val="black"/>
                </a:solidFill>
                <a:latin typeface="Roboto" panose="02000000000000000000" pitchFamily="2" charset="0"/>
                <a:ea typeface="Roboto" panose="02000000000000000000" pitchFamily="2" charset="0"/>
                <a:cs typeface="+mn-cs"/>
              </a:rPr>
              <a:t>أولمان</a:t>
            </a:r>
            <a:r>
              <a:rPr lang="ar-EG" sz="750" dirty="0">
                <a:solidFill>
                  <a:prstClr val="black"/>
                </a:solidFill>
                <a:latin typeface="Roboto" panose="02000000000000000000" pitchFamily="2" charset="0"/>
                <a:ea typeface="Roboto" panose="02000000000000000000" pitchFamily="2" charset="0"/>
                <a:cs typeface="+mn-cs"/>
              </a:rPr>
              <a:t>، أستاذ السلوك التنظيمي في </a:t>
            </a:r>
            <a:r>
              <a:rPr lang="en-US" sz="750" dirty="0">
                <a:solidFill>
                  <a:prstClr val="black"/>
                </a:solidFill>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كمادة إضافية لمسرحية تقمص الأدوار "</a:t>
            </a:r>
            <a:r>
              <a:rPr lang="ar-EG" sz="750" i="1" dirty="0" err="1">
                <a:solidFill>
                  <a:prstClr val="black"/>
                </a:solidFill>
                <a:latin typeface="Roboto" panose="02000000000000000000" pitchFamily="2" charset="0"/>
                <a:ea typeface="Roboto" panose="02000000000000000000" pitchFamily="2" charset="0"/>
                <a:cs typeface="+mn-cs"/>
              </a:rPr>
              <a:t>بيفوت</a:t>
            </a:r>
            <a:r>
              <a:rPr lang="ar-EG" sz="750" i="1" dirty="0">
                <a:solidFill>
                  <a:prstClr val="black"/>
                </a:solidFill>
                <a:latin typeface="Roboto" panose="02000000000000000000" pitchFamily="2" charset="0"/>
                <a:ea typeface="Roboto" panose="02000000000000000000" pitchFamily="2" charset="0"/>
                <a:cs typeface="+mn-cs"/>
              </a:rPr>
              <a:t> بنك</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للوصول إلى المواد التعليمية الخاصة بكلية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INSEAD</a:t>
            </a:r>
            <a:r>
              <a:rPr kumimoji="0" lang="ar-EG"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انتقِل إلى </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 </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9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rPr>
              <a:t>Translated using an LLM (Large Language Model) and edited by Tilti Multilingual SIA, with the permission of INSEAD.</a:t>
            </a: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r>
              <a:rPr lang="en-US" sz="900" dirty="0">
                <a:solidFill>
                  <a:prstClr val="black"/>
                </a:solidFill>
                <a:latin typeface="Roboto" panose="02000000000000000000" pitchFamily="2" charset="0"/>
                <a:ea typeface="Roboto" panose="02000000000000000000" pitchFamily="2" charset="0"/>
              </a:rPr>
              <a:t>This translation, Copyright © 2024 Martin Schweinsberg, </a:t>
            </a:r>
            <a:r>
              <a:rPr lang="en-US" sz="900">
                <a:solidFill>
                  <a:prstClr val="black"/>
                </a:solidFill>
                <a:latin typeface="Roboto" panose="02000000000000000000" pitchFamily="2" charset="0"/>
                <a:ea typeface="Roboto" panose="02000000000000000000" pitchFamily="2" charset="0"/>
              </a:rPr>
              <a:t>Horacio Falcão</a:t>
            </a:r>
            <a:r>
              <a:rPr lang="en-US" sz="900" dirty="0">
                <a:solidFill>
                  <a:prstClr val="black"/>
                </a:solidFill>
                <a:latin typeface="Roboto" panose="02000000000000000000" pitchFamily="2" charset="0"/>
                <a:ea typeface="Roboto" panose="02000000000000000000" pitchFamily="2" charset="0"/>
              </a:rPr>
              <a:t>, Eric Uhlmann. The original slides are </a:t>
            </a:r>
            <a:r>
              <a:rPr lang="en-US" sz="900">
                <a:solidFill>
                  <a:prstClr val="black"/>
                </a:solidFill>
                <a:latin typeface="Roboto" panose="02000000000000000000" pitchFamily="2" charset="0"/>
                <a:ea typeface="Roboto" panose="02000000000000000000" pitchFamily="2" charset="0"/>
              </a:rPr>
              <a:t>entitled “</a:t>
            </a:r>
            <a:r>
              <a:rPr lang="en-US" sz="900" dirty="0">
                <a:solidFill>
                  <a:prstClr val="black"/>
                </a:solidFill>
                <a:latin typeface="Roboto" panose="02000000000000000000" pitchFamily="2" charset="0"/>
                <a:ea typeface="Roboto" panose="02000000000000000000" pitchFamily="2" charset="0"/>
              </a:rPr>
              <a:t>The </a:t>
            </a:r>
            <a:r>
              <a:rPr lang="en-US" sz="900">
                <a:solidFill>
                  <a:prstClr val="black"/>
                </a:solidFill>
                <a:latin typeface="Roboto" panose="02000000000000000000" pitchFamily="2" charset="0"/>
                <a:ea typeface="Roboto" panose="02000000000000000000" pitchFamily="2" charset="0"/>
              </a:rPr>
              <a:t>Pivot Bank</a:t>
            </a:r>
            <a:r>
              <a:rPr lang="en-US" sz="900" dirty="0">
                <a:solidFill>
                  <a:prstClr val="black"/>
                </a:solidFill>
                <a:latin typeface="Roboto" panose="02000000000000000000" pitchFamily="2" charset="0"/>
                <a:ea typeface="Roboto" panose="02000000000000000000" pitchFamily="2" charset="0"/>
              </a:rPr>
              <a:t>” (06/2024-6915</a:t>
            </a:r>
            <a:r>
              <a:rPr lang="en-US" sz="900">
                <a:solidFill>
                  <a:prstClr val="black"/>
                </a:solidFill>
                <a:latin typeface="Roboto" panose="02000000000000000000" pitchFamily="2" charset="0"/>
                <a:ea typeface="Roboto" panose="02000000000000000000" pitchFamily="2" charset="0"/>
              </a:rPr>
              <a:t>), </a:t>
            </a:r>
            <a:r>
              <a:rPr lang="en-US" sz="900" dirty="0">
                <a:solidFill>
                  <a:prstClr val="black"/>
                </a:solidFill>
                <a:latin typeface="Roboto" panose="02000000000000000000" pitchFamily="2" charset="0"/>
                <a:ea typeface="Roboto" panose="02000000000000000000" pitchFamily="2" charset="0"/>
              </a:rPr>
              <a:t>Copyright © 2024 Martin Schweinsberg, </a:t>
            </a:r>
            <a:r>
              <a:rPr lang="en-US" sz="900">
                <a:solidFill>
                  <a:prstClr val="black"/>
                </a:solidFill>
                <a:latin typeface="Roboto" panose="02000000000000000000" pitchFamily="2" charset="0"/>
                <a:ea typeface="Roboto" panose="02000000000000000000" pitchFamily="2" charset="0"/>
              </a:rPr>
              <a:t>Horacio Falcão</a:t>
            </a:r>
            <a:r>
              <a:rPr lang="en-US" sz="900" dirty="0">
                <a:solidFill>
                  <a:prstClr val="black"/>
                </a:solidFill>
                <a:latin typeface="Roboto" panose="02000000000000000000" pitchFamily="2" charset="0"/>
                <a:ea typeface="Roboto" panose="02000000000000000000" pitchFamily="2" charset="0"/>
              </a:rPr>
              <a:t>, </a:t>
            </a:r>
            <a:r>
              <a:rPr lang="en-US" sz="900">
                <a:solidFill>
                  <a:prstClr val="black"/>
                </a:solidFill>
                <a:latin typeface="Roboto" panose="02000000000000000000" pitchFamily="2" charset="0"/>
                <a:ea typeface="Roboto" panose="02000000000000000000" pitchFamily="2" charset="0"/>
              </a:rPr>
              <a:t>Eric Uhlmann</a:t>
            </a:r>
            <a:endParaRPr lang="en-US" sz="900" dirty="0">
              <a:solidFill>
                <a:prstClr val="black"/>
              </a:solidFill>
              <a:latin typeface="Roboto" panose="02000000000000000000" pitchFamily="2" charset="0"/>
              <a:ea typeface="Roboto" panose="02000000000000000000" pitchFamily="2" charset="0"/>
            </a:endParaRP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endParaRPr lang="en-US" sz="900" dirty="0">
              <a:solidFill>
                <a:prstClr val="black"/>
              </a:solidFill>
              <a:latin typeface="Roboto" panose="02000000000000000000" pitchFamily="2" charset="0"/>
              <a:ea typeface="Roboto" panose="02000000000000000000" pitchFamily="2" charset="0"/>
            </a:endParaRP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9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90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a:p>
            <a:pPr marL="0" marR="0" lvl="0" indent="0" algn="r" defTabSz="914400" rtl="1"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cap="none" normalizeH="0" baseline="0" noProof="0" dirty="0">
              <a:ln>
                <a:noFill/>
              </a:ln>
              <a:solidFill>
                <a:prstClr val="black"/>
              </a:solidFill>
              <a:uLnTx/>
              <a:uFillTx/>
              <a:latin typeface="Roboto" panose="02000000000000000000" pitchFamily="2" charset="0"/>
              <a:ea typeface="Roboto" panose="02000000000000000000" pitchFamily="2" charset="0"/>
              <a:cs typeface="+mn-cs"/>
            </a:endParaRP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ar-EG" sz="3200" b="1"/>
              <a:t>عدم تماثل المعلومات: </a:t>
            </a:r>
            <a:br>
              <a:rPr lang="ar-EG" sz="3200" b="1"/>
            </a:br>
            <a:r>
              <a:rPr lang="ar-EG" sz="3200" b="1"/>
              <a:t>ما الذي يعرفه كينيث فقط؟</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ar-EG"/>
              <a:t>سيغادر كينيث مصرف بيفوت بنك في ديسمبر المقبل للحصول على درجة الماجستير في إدارة الأعمال</a:t>
            </a:r>
          </a:p>
          <a:p>
            <a:endParaRPr lang="en-SG" sz="2300" dirty="0"/>
          </a:p>
          <a:p>
            <a:r>
              <a:rPr lang="ar-EG"/>
              <a:t>يرغب في الحصول على ترقية لمنصب نائب الرئيس ليحصل على وظيفة أحلامه في الصين بعد حصوله على ماجستير إدارة الأعمال</a:t>
            </a:r>
          </a:p>
          <a:p>
            <a:endParaRPr lang="en-SG" sz="2300" dirty="0"/>
          </a:p>
          <a:p>
            <a:r>
              <a:rPr lang="ar-EG"/>
              <a:t>الراتب أقل أهمية لأنه لن يبقى في الشركة إلا لفترة قصيرة</a:t>
            </a:r>
          </a:p>
          <a:p>
            <a:endParaRPr lang="en-SG" sz="2300" dirty="0">
              <a:solidFill>
                <a:schemeClr val="bg1"/>
              </a:solidFill>
            </a:endParaRPr>
          </a:p>
          <a:p>
            <a:r>
              <a:rPr lang="ar-EG">
                <a:solidFill>
                  <a:schemeClr val="bg1"/>
                </a:solidFill>
              </a:rPr>
              <a:t>حصل على عرض يرقى لمنصب بمستوى نائب الرئيس بزيادة في الراتب بنسبة 50% من مصرف ستريت فورورد بنك، لكنه لا يستطيع قبوله لأنه لن يعمل هناك إلا لفترة وجيزة قبل حصوله على ماجستير إدارة الأعمال (نقطة سوداء في سيرته الذاتية)</a:t>
            </a:r>
          </a:p>
          <a:p>
            <a:endParaRPr lang="en-SG" sz="2300" dirty="0">
              <a:solidFill>
                <a:schemeClr val="bg1"/>
              </a:solidFill>
            </a:endParaRPr>
          </a:p>
          <a:p>
            <a:r>
              <a:rPr lang="ar-EG">
                <a:solidFill>
                  <a:schemeClr val="bg1"/>
                </a:solidFill>
              </a:rPr>
              <a:t>كينيث والموظفون المبتدئون يعرفون أن ديفيد والشركاء الآخرين منحوا أنفسهم زيادات في الرواتب سرًا</a:t>
            </a:r>
            <a:r>
              <a:rPr lang="en-US">
                <a:solidFill>
                  <a:schemeClr val="bg1"/>
                </a:solidFill>
              </a:rPr>
              <a:t> </a:t>
            </a:r>
          </a:p>
        </p:txBody>
      </p:sp>
    </p:spTree>
    <p:extLst>
      <p:ext uri="{BB962C8B-B14F-4D97-AF65-F5344CB8AC3E}">
        <p14:creationId xmlns:p14="http://schemas.microsoft.com/office/powerpoint/2010/main" val="48082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ar-EG" sz="3200" b="1"/>
              <a:t>عدم تماثل المعلومات: </a:t>
            </a:r>
            <a:br>
              <a:rPr lang="ar-EG" sz="3200" b="1"/>
            </a:br>
            <a:r>
              <a:rPr lang="ar-EG" sz="3200" b="1"/>
              <a:t>ما الذي يعرفه كينيث فقط؟</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ar-EG"/>
              <a:t>سيغادر كينيث مصرف بيفوت بنك في ديسمبر المقبل للحصول على درجة الماجستير في إدارة الأعمال</a:t>
            </a:r>
          </a:p>
          <a:p>
            <a:endParaRPr lang="en-SG" sz="2300" dirty="0"/>
          </a:p>
          <a:p>
            <a:r>
              <a:rPr lang="ar-EG"/>
              <a:t>يرغب في الحصول على ترقية لمنصب نائب الرئيس ليحصل على وظيفة أحلامه في الصين بعد حصوله على ماجستير إدارة الأعمال</a:t>
            </a:r>
          </a:p>
          <a:p>
            <a:endParaRPr lang="en-SG" sz="2300" dirty="0"/>
          </a:p>
          <a:p>
            <a:r>
              <a:rPr lang="ar-EG"/>
              <a:t>الراتب أقل أهمية لأنه لن يبقى في الشركة إلا لفترة قصيرة</a:t>
            </a:r>
          </a:p>
          <a:p>
            <a:endParaRPr lang="en-SG" sz="2300" dirty="0"/>
          </a:p>
          <a:p>
            <a:r>
              <a:rPr lang="ar-EG"/>
              <a:t>حصل على عرض يرقى لمنصب بمستوى نائب الرئيس بزيادة في الراتب بنسبة 50% من مصرف ستريت فورورد بنك، لكنه لا يستطيع قبوله لأنه لن يعمل هناك إلا لفترة وجيزة قبل حصوله على ماجستير إدارة الأعمال (نقطة سوداء في سيرته الذاتية)</a:t>
            </a:r>
          </a:p>
          <a:p>
            <a:endParaRPr lang="en-SG" sz="2300" dirty="0">
              <a:solidFill>
                <a:schemeClr val="bg1"/>
              </a:solidFill>
            </a:endParaRPr>
          </a:p>
          <a:p>
            <a:r>
              <a:rPr lang="ar-EG">
                <a:solidFill>
                  <a:schemeClr val="bg1"/>
                </a:solidFill>
              </a:rPr>
              <a:t>كينيث والموظفون المبتدئون يعرفون أن ديفيد والشركاء الآخرين منحوا أنفسهم زيادات في الرواتب سرًا</a:t>
            </a:r>
            <a:r>
              <a:rPr lang="en-US">
                <a:solidFill>
                  <a:schemeClr val="bg1"/>
                </a:solidFill>
              </a:rPr>
              <a:t> </a:t>
            </a:r>
          </a:p>
        </p:txBody>
      </p:sp>
    </p:spTree>
    <p:extLst>
      <p:ext uri="{BB962C8B-B14F-4D97-AF65-F5344CB8AC3E}">
        <p14:creationId xmlns:p14="http://schemas.microsoft.com/office/powerpoint/2010/main" val="3656802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ar-EG" sz="3200" b="1"/>
              <a:t>عدم تماثل المعلومات: </a:t>
            </a:r>
            <a:br>
              <a:rPr lang="ar-EG" sz="3200" b="1"/>
            </a:br>
            <a:r>
              <a:rPr lang="ar-EG" sz="3200" b="1"/>
              <a:t>ما الذي يعرفه كينيث فقط؟</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ar-EG"/>
              <a:t>سيغادر كينيث مصرف بيفوت بنك في ديسمبر المقبل للحصول على درجة الماجستير في إدارة الأعمال</a:t>
            </a:r>
          </a:p>
          <a:p>
            <a:endParaRPr lang="en-SG" sz="2300" dirty="0"/>
          </a:p>
          <a:p>
            <a:r>
              <a:rPr lang="ar-EG"/>
              <a:t>يرغب في الحصول على ترقية لمنصب نائب الرئيس ليحصل على وظيفة أحلامه في الصين بعد حصوله على ماجستير إدارة الأعمال</a:t>
            </a:r>
          </a:p>
          <a:p>
            <a:endParaRPr lang="en-SG" sz="2300" dirty="0"/>
          </a:p>
          <a:p>
            <a:r>
              <a:rPr lang="ar-EG"/>
              <a:t>الراتب أقل أهمية لأنه لن يبقى في الشركة إلا لفترة قصيرة</a:t>
            </a:r>
          </a:p>
          <a:p>
            <a:endParaRPr lang="en-SG" sz="2300" dirty="0"/>
          </a:p>
          <a:p>
            <a:r>
              <a:rPr lang="ar-EG"/>
              <a:t>حصل على عرض يرقى لمنصب بمستوى نائب الرئيس بزيادة في الراتب بنسبة 50% من مصرف ستريت فورورد بنك، لكنه لا يستطيع قبوله لأنه لن يعمل هناك إلا لفترة وجيزة قبل حصوله على ماجستير إدارة الأعمال (نقطة سوداء في سيرته الذاتية)</a:t>
            </a:r>
          </a:p>
          <a:p>
            <a:endParaRPr lang="en-SG" sz="2300" dirty="0"/>
          </a:p>
          <a:p>
            <a:r>
              <a:rPr lang="ar-EG"/>
              <a:t>كينيث والموظفون المبتدئون يعرفون أن ديفيد والشركاء الآخرين منحوا أنفسهم زيادات في الرواتب سرًا</a:t>
            </a:r>
            <a:r>
              <a:rPr lang="en-US"/>
              <a:t> </a:t>
            </a:r>
          </a:p>
        </p:txBody>
      </p:sp>
    </p:spTree>
    <p:extLst>
      <p:ext uri="{BB962C8B-B14F-4D97-AF65-F5344CB8AC3E}">
        <p14:creationId xmlns:p14="http://schemas.microsoft.com/office/powerpoint/2010/main" val="3281308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
        <p:nvSpPr>
          <p:cNvPr id="5" name="Content Placeholder 4">
            <a:extLst>
              <a:ext uri="{FF2B5EF4-FFF2-40B4-BE49-F238E27FC236}">
                <a16:creationId xmlns:a16="http://schemas.microsoft.com/office/drawing/2014/main" id="{EF1EB422-10D1-42FA-BA67-339A2EC4D613}"/>
              </a:ext>
            </a:extLst>
          </p:cNvPr>
          <p:cNvSpPr>
            <a:spLocks noGrp="1"/>
          </p:cNvSpPr>
          <p:nvPr>
            <p:ph idx="1"/>
          </p:nvPr>
        </p:nvSpPr>
        <p:spPr/>
        <p:txBody>
          <a:bodyPr/>
          <a:lstStyle/>
          <a:p>
            <a:endParaRPr lang="en-SG"/>
          </a:p>
        </p:txBody>
      </p:sp>
    </p:spTree>
    <p:extLst>
      <p:ext uri="{BB962C8B-B14F-4D97-AF65-F5344CB8AC3E}">
        <p14:creationId xmlns:p14="http://schemas.microsoft.com/office/powerpoint/2010/main" val="2457446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
        <p:nvSpPr>
          <p:cNvPr id="7" name="Content Placeholder 2">
            <a:extLst>
              <a:ext uri="{FF2B5EF4-FFF2-40B4-BE49-F238E27FC236}">
                <a16:creationId xmlns:a16="http://schemas.microsoft.com/office/drawing/2014/main" id="{93F072F5-7B3F-4370-A2C2-21C925A9A2EA}"/>
              </a:ext>
            </a:extLst>
          </p:cNvPr>
          <p:cNvSpPr>
            <a:spLocks noGrp="1"/>
          </p:cNvSpPr>
          <p:nvPr>
            <p:ph idx="1"/>
          </p:nvPr>
        </p:nvSpPr>
        <p:spPr>
          <a:xfrm>
            <a:off x="457200" y="1600200"/>
            <a:ext cx="8229600" cy="5181600"/>
          </a:xfrm>
        </p:spPr>
        <p:txBody>
          <a:bodyPr>
            <a:normAutofit fontScale="85000" lnSpcReduction="10000"/>
          </a:bodyPr>
          <a:lstStyle/>
          <a:p>
            <a:r>
              <a:rPr lang="ar-EG"/>
              <a:t>يرى كينيث كشريك مستقبلي ويريده أن يبقى</a:t>
            </a:r>
          </a:p>
          <a:p>
            <a:endParaRPr lang="en-SG" sz="2100" dirty="0">
              <a:solidFill>
                <a:schemeClr val="bg1"/>
              </a:solidFill>
            </a:endParaRPr>
          </a:p>
          <a:p>
            <a:r>
              <a:rPr lang="ar-EG">
                <a:solidFill>
                  <a:schemeClr val="bg1"/>
                </a:solidFill>
              </a:rPr>
              <a:t>سيتم تصعيد المزيد من حالات المغادرة التي تحدث في فريق ديفيد إلى اللجنة التنفيذية بسبب انتشار حالة دوران الموظفين</a:t>
            </a:r>
          </a:p>
          <a:p>
            <a:pPr marL="0" indent="0">
              <a:buNone/>
            </a:pPr>
            <a:endParaRPr lang="en-SG" sz="2100" dirty="0">
              <a:solidFill>
                <a:schemeClr val="bg1"/>
              </a:solidFill>
            </a:endParaRPr>
          </a:p>
          <a:p>
            <a:r>
              <a:rPr lang="ar-EG">
                <a:solidFill>
                  <a:schemeClr val="bg1"/>
                </a:solidFill>
              </a:rPr>
              <a:t>يمكنه زيادة راتب كينيث بنسبة تصل إلى 10% دون التسبب في صراع داخل الفريق</a:t>
            </a:r>
          </a:p>
          <a:p>
            <a:endParaRPr lang="en-SG" sz="2100" dirty="0">
              <a:solidFill>
                <a:schemeClr val="bg1"/>
              </a:solidFill>
            </a:endParaRPr>
          </a:p>
          <a:p>
            <a:r>
              <a:rPr lang="ar-EG">
                <a:solidFill>
                  <a:schemeClr val="bg1"/>
                </a:solidFill>
              </a:rPr>
              <a:t>لديه سلطة اتخاذ القرار، ولكن زيادة الراتب بنسبة تزيد عن 20% أو الترقية المبكرة سيكون من الصعب تبريرها للشركاء الآخرين</a:t>
            </a:r>
          </a:p>
          <a:p>
            <a:endParaRPr lang="en-SG" sz="2100" dirty="0">
              <a:solidFill>
                <a:schemeClr val="bg1"/>
              </a:solidFill>
            </a:endParaRPr>
          </a:p>
          <a:p>
            <a:r>
              <a:rPr lang="ar-EG">
                <a:solidFill>
                  <a:schemeClr val="bg1"/>
                </a:solidFill>
              </a:rPr>
              <a:t>لا يعتقد أن أحدًا من المساعدين قد يحصل على عرض خارجي في هذا الوضع الاقتصادي، ويشك في العروض الكاذبة</a:t>
            </a:r>
          </a:p>
        </p:txBody>
      </p:sp>
    </p:spTree>
    <p:extLst>
      <p:ext uri="{BB962C8B-B14F-4D97-AF65-F5344CB8AC3E}">
        <p14:creationId xmlns:p14="http://schemas.microsoft.com/office/powerpoint/2010/main" val="3041036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
        <p:nvSpPr>
          <p:cNvPr id="7" name="Content Placeholder 2">
            <a:extLst>
              <a:ext uri="{FF2B5EF4-FFF2-40B4-BE49-F238E27FC236}">
                <a16:creationId xmlns:a16="http://schemas.microsoft.com/office/drawing/2014/main" id="{F6D139FA-AB44-49A0-8945-FBB27368C5DC}"/>
              </a:ext>
            </a:extLst>
          </p:cNvPr>
          <p:cNvSpPr>
            <a:spLocks noGrp="1"/>
          </p:cNvSpPr>
          <p:nvPr>
            <p:ph idx="1"/>
          </p:nvPr>
        </p:nvSpPr>
        <p:spPr>
          <a:xfrm>
            <a:off x="457200" y="1600200"/>
            <a:ext cx="8229600" cy="5181600"/>
          </a:xfrm>
        </p:spPr>
        <p:txBody>
          <a:bodyPr>
            <a:normAutofit fontScale="85000" lnSpcReduction="10000"/>
          </a:bodyPr>
          <a:lstStyle/>
          <a:p>
            <a:r>
              <a:rPr lang="ar-EG"/>
              <a:t>يرى كينيث كشريك مستقبلي ويريده أن يبقى</a:t>
            </a:r>
          </a:p>
          <a:p>
            <a:endParaRPr lang="en-SG" sz="2100" dirty="0"/>
          </a:p>
          <a:p>
            <a:r>
              <a:rPr lang="ar-EG"/>
              <a:t>سيتم تصعيد المزيد من حالات المغادرة التي تحدث في فريق ديفيد إلى اللجنة التنفيذية بسبب انتشار حالة دوران الموظفين</a:t>
            </a:r>
          </a:p>
          <a:p>
            <a:pPr marL="0" indent="0">
              <a:buNone/>
            </a:pPr>
            <a:endParaRPr lang="en-SG" sz="2100" dirty="0">
              <a:solidFill>
                <a:schemeClr val="bg1"/>
              </a:solidFill>
            </a:endParaRPr>
          </a:p>
          <a:p>
            <a:r>
              <a:rPr lang="ar-EG">
                <a:solidFill>
                  <a:schemeClr val="bg1"/>
                </a:solidFill>
              </a:rPr>
              <a:t>يمكنه زيادة راتب كينيث بنسبة تصل إلى 10% دون التسبب في صراع داخل الفريق</a:t>
            </a:r>
          </a:p>
          <a:p>
            <a:endParaRPr lang="en-SG" sz="2100" dirty="0">
              <a:solidFill>
                <a:schemeClr val="bg1"/>
              </a:solidFill>
            </a:endParaRPr>
          </a:p>
          <a:p>
            <a:r>
              <a:rPr lang="ar-EG">
                <a:solidFill>
                  <a:schemeClr val="bg1"/>
                </a:solidFill>
              </a:rPr>
              <a:t>لديه سلطة اتخاذ القرار، ولكن زيادة الراتب بنسبة تزيد عن 20% أو الترقية المبكرة سيكون من الصعب تبريرها للشركاء الآخرين</a:t>
            </a:r>
          </a:p>
          <a:p>
            <a:endParaRPr lang="en-SG" sz="2100" dirty="0">
              <a:solidFill>
                <a:schemeClr val="bg1"/>
              </a:solidFill>
            </a:endParaRPr>
          </a:p>
          <a:p>
            <a:r>
              <a:rPr lang="ar-EG">
                <a:solidFill>
                  <a:schemeClr val="bg1"/>
                </a:solidFill>
              </a:rPr>
              <a:t>لا يعتقد أن أحدًا من المساعدين قد يحصل على عرض خارجي في هذا الوضع الاقتصادي، ويشك في العروض الكاذبة</a:t>
            </a:r>
          </a:p>
        </p:txBody>
      </p:sp>
    </p:spTree>
    <p:extLst>
      <p:ext uri="{BB962C8B-B14F-4D97-AF65-F5344CB8AC3E}">
        <p14:creationId xmlns:p14="http://schemas.microsoft.com/office/powerpoint/2010/main" val="244521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
        <p:nvSpPr>
          <p:cNvPr id="7" name="Content Placeholder 2">
            <a:extLst>
              <a:ext uri="{FF2B5EF4-FFF2-40B4-BE49-F238E27FC236}">
                <a16:creationId xmlns:a16="http://schemas.microsoft.com/office/drawing/2014/main" id="{089BCEC7-38A1-4CE5-B8CE-836829414837}"/>
              </a:ext>
            </a:extLst>
          </p:cNvPr>
          <p:cNvSpPr>
            <a:spLocks noGrp="1"/>
          </p:cNvSpPr>
          <p:nvPr>
            <p:ph idx="1"/>
          </p:nvPr>
        </p:nvSpPr>
        <p:spPr>
          <a:xfrm>
            <a:off x="457200" y="1600200"/>
            <a:ext cx="8229600" cy="5181600"/>
          </a:xfrm>
        </p:spPr>
        <p:txBody>
          <a:bodyPr>
            <a:normAutofit fontScale="85000" lnSpcReduction="10000"/>
          </a:bodyPr>
          <a:lstStyle/>
          <a:p>
            <a:r>
              <a:rPr lang="ar-EG"/>
              <a:t>يرى كينيث كشريك مستقبلي ويريده أن يبقى</a:t>
            </a:r>
          </a:p>
          <a:p>
            <a:endParaRPr lang="en-SG" sz="2100" dirty="0"/>
          </a:p>
          <a:p>
            <a:r>
              <a:rPr lang="ar-EG"/>
              <a:t>سيتم تصعيد المزيد من حالات المغادرة التي تحدث في فريق ديفيد إلى اللجنة التنفيذية بسبب انتشار حالة دوران الموظفين</a:t>
            </a:r>
          </a:p>
          <a:p>
            <a:pPr marL="0" indent="0">
              <a:buNone/>
            </a:pPr>
            <a:endParaRPr lang="en-SG" sz="2100" dirty="0"/>
          </a:p>
          <a:p>
            <a:r>
              <a:rPr lang="ar-EG"/>
              <a:t>يمكنه زيادة راتب كينيث بنسبة تصل إلى 10% دون التسبب في صراع داخل الفريق</a:t>
            </a:r>
          </a:p>
          <a:p>
            <a:endParaRPr lang="en-SG" sz="2100" dirty="0">
              <a:solidFill>
                <a:schemeClr val="bg1"/>
              </a:solidFill>
            </a:endParaRPr>
          </a:p>
          <a:p>
            <a:r>
              <a:rPr lang="ar-EG">
                <a:solidFill>
                  <a:schemeClr val="bg1"/>
                </a:solidFill>
              </a:rPr>
              <a:t>لديه سلطة اتخاذ القرار، ولكن زيادة الراتب بنسبة تزيد عن 20% أو الترقية المبكرة سيكون من الصعب تبريرها للشركاء الآخرين</a:t>
            </a:r>
          </a:p>
          <a:p>
            <a:endParaRPr lang="en-SG" sz="2100" dirty="0">
              <a:solidFill>
                <a:schemeClr val="bg1"/>
              </a:solidFill>
            </a:endParaRPr>
          </a:p>
          <a:p>
            <a:r>
              <a:rPr lang="ar-EG">
                <a:solidFill>
                  <a:schemeClr val="bg1"/>
                </a:solidFill>
              </a:rPr>
              <a:t>لا يعتقد أن أحدًا من المساعدين قد يحصل على عرض خارجي في هذا الوضع الاقتصادي، ويشك في العروض الكاذبة</a:t>
            </a:r>
          </a:p>
        </p:txBody>
      </p:sp>
    </p:spTree>
    <p:extLst>
      <p:ext uri="{BB962C8B-B14F-4D97-AF65-F5344CB8AC3E}">
        <p14:creationId xmlns:p14="http://schemas.microsoft.com/office/powerpoint/2010/main" val="1803752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
        <p:nvSpPr>
          <p:cNvPr id="7" name="Content Placeholder 2">
            <a:extLst>
              <a:ext uri="{FF2B5EF4-FFF2-40B4-BE49-F238E27FC236}">
                <a16:creationId xmlns:a16="http://schemas.microsoft.com/office/drawing/2014/main" id="{2317E109-27A5-4D62-8556-E24AF604C989}"/>
              </a:ext>
            </a:extLst>
          </p:cNvPr>
          <p:cNvSpPr>
            <a:spLocks noGrp="1"/>
          </p:cNvSpPr>
          <p:nvPr>
            <p:ph idx="1"/>
          </p:nvPr>
        </p:nvSpPr>
        <p:spPr>
          <a:xfrm>
            <a:off x="457200" y="1600200"/>
            <a:ext cx="8229600" cy="5181600"/>
          </a:xfrm>
        </p:spPr>
        <p:txBody>
          <a:bodyPr>
            <a:normAutofit fontScale="85000" lnSpcReduction="10000"/>
          </a:bodyPr>
          <a:lstStyle/>
          <a:p>
            <a:r>
              <a:rPr lang="ar-EG"/>
              <a:t>يرى كينيث كشريك مستقبلي ويريده أن يبقى</a:t>
            </a:r>
          </a:p>
          <a:p>
            <a:endParaRPr lang="en-SG" sz="2100" dirty="0"/>
          </a:p>
          <a:p>
            <a:r>
              <a:rPr lang="ar-EG"/>
              <a:t>سيتم تصعيد المزيد من حالات المغادرة التي تحدث في فريق ديفيد إلى اللجنة التنفيذية بسبب انتشار حالة دوران الموظفين</a:t>
            </a:r>
          </a:p>
          <a:p>
            <a:pPr marL="0" indent="0">
              <a:buNone/>
            </a:pPr>
            <a:endParaRPr lang="en-SG" sz="2100" dirty="0"/>
          </a:p>
          <a:p>
            <a:r>
              <a:rPr lang="ar-EG"/>
              <a:t>يمكنه زيادة راتب كينيث بنسبة تصل إلى 10% دون التسبب في صراع داخل الفريق</a:t>
            </a:r>
          </a:p>
          <a:p>
            <a:endParaRPr lang="en-SG" sz="2100" dirty="0"/>
          </a:p>
          <a:p>
            <a:r>
              <a:rPr lang="ar-EG"/>
              <a:t>لديه سلطة اتخاذ القرار، ولكن زيادة الراتب بنسبة تزيد عن 20% أو الترقية المبكرة سيكون من الصعب تبريرها للشركاء الآخرين</a:t>
            </a:r>
          </a:p>
          <a:p>
            <a:endParaRPr lang="en-SG" sz="2100" dirty="0">
              <a:solidFill>
                <a:schemeClr val="bg1"/>
              </a:solidFill>
            </a:endParaRPr>
          </a:p>
          <a:p>
            <a:r>
              <a:rPr lang="ar-EG">
                <a:solidFill>
                  <a:schemeClr val="bg1"/>
                </a:solidFill>
              </a:rPr>
              <a:t>لا يعتقد أن أحدًا من المساعدين قد يحصل على عرض خارجي في هذا الوضع الاقتصادي، ويشك في العروض الكاذبة</a:t>
            </a:r>
          </a:p>
        </p:txBody>
      </p:sp>
    </p:spTree>
    <p:extLst>
      <p:ext uri="{BB962C8B-B14F-4D97-AF65-F5344CB8AC3E}">
        <p14:creationId xmlns:p14="http://schemas.microsoft.com/office/powerpoint/2010/main" val="1423500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600200"/>
            <a:ext cx="8229600" cy="5181600"/>
          </a:xfrm>
        </p:spPr>
        <p:txBody>
          <a:bodyPr>
            <a:normAutofit fontScale="85000" lnSpcReduction="10000"/>
          </a:bodyPr>
          <a:lstStyle/>
          <a:p>
            <a:r>
              <a:rPr lang="ar-EG"/>
              <a:t>يرى كينيث كشريك مستقبلي ويريده أن يبقى</a:t>
            </a:r>
          </a:p>
          <a:p>
            <a:endParaRPr lang="en-SG" sz="2100" dirty="0"/>
          </a:p>
          <a:p>
            <a:r>
              <a:rPr lang="ar-EG"/>
              <a:t>سيتم تصعيد المزيد من حالات المغادرة التي تحدث في فريق ديفيد إلى اللجنة التنفيذية بسبب انتشار حالة دوران الموظفين</a:t>
            </a:r>
          </a:p>
          <a:p>
            <a:pPr marL="0" indent="0">
              <a:buNone/>
            </a:pPr>
            <a:endParaRPr lang="en-SG" sz="2100" dirty="0"/>
          </a:p>
          <a:p>
            <a:r>
              <a:rPr lang="ar-EG"/>
              <a:t>يمكنه زيادة راتب كينيث بنسبة تصل إلى 10% دون التسبب في صراع داخل الفريق</a:t>
            </a:r>
          </a:p>
          <a:p>
            <a:endParaRPr lang="en-SG" sz="2100" dirty="0"/>
          </a:p>
          <a:p>
            <a:r>
              <a:rPr lang="ar-EG"/>
              <a:t>لديه سلطة اتخاذ القرار، ولكن زيادة الراتب بنسبة تزيد عن 20% أو الترقية المبكرة سيكون من الصعب تبريرها للشركاء الآخرين</a:t>
            </a:r>
          </a:p>
          <a:p>
            <a:endParaRPr lang="en-SG" sz="2100" dirty="0"/>
          </a:p>
          <a:p>
            <a:r>
              <a:rPr lang="ar-EG"/>
              <a:t>لا يعتقد أن أحدًا من المساعدين قد يحصل على عرض خارجي في هذا الوضع الاقتصادي، ويشك في العروض الكاذبة</a:t>
            </a:r>
          </a:p>
        </p:txBody>
      </p:sp>
      <p:sp>
        <p:nvSpPr>
          <p:cNvPr id="6" name="Title 1">
            <a:extLst>
              <a:ext uri="{FF2B5EF4-FFF2-40B4-BE49-F238E27FC236}">
                <a16:creationId xmlns:a16="http://schemas.microsoft.com/office/drawing/2014/main" id="{2CAB43D1-C342-4806-A53D-DA710FA5F9A3}"/>
              </a:ext>
            </a:extLst>
          </p:cNvPr>
          <p:cNvSpPr>
            <a:spLocks noGrp="1"/>
          </p:cNvSpPr>
          <p:nvPr>
            <p:ph type="title"/>
          </p:nvPr>
        </p:nvSpPr>
        <p:spPr>
          <a:xfrm>
            <a:off x="457200" y="228600"/>
            <a:ext cx="8229600" cy="1143000"/>
          </a:xfrm>
        </p:spPr>
        <p:txBody>
          <a:bodyPr>
            <a:normAutofit/>
          </a:bodyPr>
          <a:lstStyle/>
          <a:p>
            <a:r>
              <a:rPr lang="ar-EG" sz="3200" b="1"/>
              <a:t>عدم تماثل المعلومات: </a:t>
            </a:r>
            <a:br>
              <a:rPr lang="ar-EG" sz="3200" b="1"/>
            </a:br>
            <a:r>
              <a:rPr lang="ar-EG" sz="3200" b="1"/>
              <a:t>ما الذي يعرفه ديفيد فقط؟</a:t>
            </a:r>
          </a:p>
        </p:txBody>
      </p:sp>
    </p:spTree>
    <p:extLst>
      <p:ext uri="{BB962C8B-B14F-4D97-AF65-F5344CB8AC3E}">
        <p14:creationId xmlns:p14="http://schemas.microsoft.com/office/powerpoint/2010/main" val="34195949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nvGraphicFramePr>
        <p:xfrm>
          <a:off x="15075" y="1"/>
          <a:ext cx="9128925" cy="7121937"/>
        </p:xfrm>
        <a:graphic>
          <a:graphicData uri="http://schemas.openxmlformats.org/drawingml/2006/table">
            <a:tbl>
              <a:tblPr rtl="1" firstRow="1" firstCol="1" bandRow="1">
                <a:tableStyleId>{5C22544A-7EE6-4342-B048-85BDC9FD1C3A}</a:tableStyleId>
              </a:tblPr>
              <a:tblGrid>
                <a:gridCol w="1455113">
                  <a:extLst>
                    <a:ext uri="{9D8B030D-6E8A-4147-A177-3AD203B41FA5}">
                      <a16:colId xmlns:a16="http://schemas.microsoft.com/office/drawing/2014/main" val="3450875390"/>
                    </a:ext>
                  </a:extLst>
                </a:gridCol>
                <a:gridCol w="1806411">
                  <a:extLst>
                    <a:ext uri="{9D8B030D-6E8A-4147-A177-3AD203B41FA5}">
                      <a16:colId xmlns:a16="http://schemas.microsoft.com/office/drawing/2014/main" val="687819384"/>
                    </a:ext>
                  </a:extLst>
                </a:gridCol>
                <a:gridCol w="1295400">
                  <a:extLst>
                    <a:ext uri="{9D8B030D-6E8A-4147-A177-3AD203B41FA5}">
                      <a16:colId xmlns:a16="http://schemas.microsoft.com/office/drawing/2014/main" val="3737529888"/>
                    </a:ext>
                  </a:extLst>
                </a:gridCol>
                <a:gridCol w="4572001">
                  <a:extLst>
                    <a:ext uri="{9D8B030D-6E8A-4147-A177-3AD203B41FA5}">
                      <a16:colId xmlns:a16="http://schemas.microsoft.com/office/drawing/2014/main" val="1819587420"/>
                    </a:ext>
                  </a:extLst>
                </a:gridCol>
              </a:tblGrid>
              <a:tr h="559013">
                <a:tc>
                  <a:txBody>
                    <a:bodyPr/>
                    <a:lstStyle/>
                    <a:p>
                      <a:pPr fontAlgn="base"/>
                      <a:r>
                        <a:rPr lang="ar-EG" sz="1800"/>
                        <a:t>رقم المجموعة</a:t>
                      </a:r>
                    </a:p>
                  </a:txBody>
                  <a:tcPr marL="68580" marR="68580" marT="0" marB="0"/>
                </a:tc>
                <a:tc>
                  <a:txBody>
                    <a:bodyPr/>
                    <a:lstStyle/>
                    <a:p>
                      <a:pPr fontAlgn="base"/>
                      <a:r>
                        <a:rPr lang="ar-EG" sz="1800"/>
                        <a:t>هل ستتم الترقية إلى منصب نائب الرئيس في هذه الدورة؟</a:t>
                      </a:r>
                    </a:p>
                  </a:txBody>
                  <a:tcPr marL="68580" marR="68580" marT="0" marB="0"/>
                </a:tc>
                <a:tc>
                  <a:txBody>
                    <a:bodyPr/>
                    <a:lstStyle/>
                    <a:p>
                      <a:pPr fontAlgn="base"/>
                      <a:r>
                        <a:rPr lang="ar-EG" sz="1800"/>
                        <a:t>% زيادة الراتب</a:t>
                      </a:r>
                    </a:p>
                  </a:txBody>
                  <a:tcPr marL="68580" marR="68580" marT="0" marB="0"/>
                </a:tc>
                <a:tc>
                  <a:txBody>
                    <a:bodyPr/>
                    <a:lstStyle/>
                    <a:p>
                      <a:pPr fontAlgn="base"/>
                      <a:r>
                        <a:rPr lang="ar-EG" sz="1800"/>
                        <a:t>جوانب أخرى من الصفقة</a:t>
                      </a:r>
                    </a:p>
                  </a:txBody>
                  <a:tcPr marL="68580" marR="68580" marT="0" marB="0"/>
                </a:tc>
                <a:extLst>
                  <a:ext uri="{0D108BD9-81ED-4DB2-BD59-A6C34878D82A}">
                    <a16:rowId xmlns:a16="http://schemas.microsoft.com/office/drawing/2014/main" val="4124533126"/>
                  </a:ext>
                </a:extLst>
              </a:tr>
              <a:tr h="248450">
                <a:tc>
                  <a:txBody>
                    <a:bodyPr/>
                    <a:lstStyle/>
                    <a:p>
                      <a:pPr fontAlgn="base"/>
                      <a:r>
                        <a:rPr lang="ar-EG" sz="1600"/>
                        <a:t>1</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269326323"/>
                  </a:ext>
                </a:extLst>
              </a:tr>
              <a:tr h="248450">
                <a:tc>
                  <a:txBody>
                    <a:bodyPr/>
                    <a:lstStyle/>
                    <a:p>
                      <a:pPr fontAlgn="base"/>
                      <a:r>
                        <a:rPr lang="ar-EG" sz="1600"/>
                        <a:t>2</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457605348"/>
                  </a:ext>
                </a:extLst>
              </a:tr>
              <a:tr h="248450">
                <a:tc>
                  <a:txBody>
                    <a:bodyPr/>
                    <a:lstStyle/>
                    <a:p>
                      <a:pPr fontAlgn="base"/>
                      <a:r>
                        <a:rPr lang="ar-EG" sz="1600"/>
                        <a:t>3</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560405371"/>
                  </a:ext>
                </a:extLst>
              </a:tr>
              <a:tr h="248450">
                <a:tc>
                  <a:txBody>
                    <a:bodyPr/>
                    <a:lstStyle/>
                    <a:p>
                      <a:pPr fontAlgn="base"/>
                      <a:r>
                        <a:rPr lang="ar-EG" sz="1600"/>
                        <a:t>4</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970130812"/>
                  </a:ext>
                </a:extLst>
              </a:tr>
              <a:tr h="248450">
                <a:tc>
                  <a:txBody>
                    <a:bodyPr/>
                    <a:lstStyle/>
                    <a:p>
                      <a:pPr fontAlgn="base"/>
                      <a:r>
                        <a:rPr lang="ar-EG" sz="1600"/>
                        <a:t>5</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960049507"/>
                  </a:ext>
                </a:extLst>
              </a:tr>
              <a:tr h="248450">
                <a:tc>
                  <a:txBody>
                    <a:bodyPr/>
                    <a:lstStyle/>
                    <a:p>
                      <a:pPr fontAlgn="base"/>
                      <a:r>
                        <a:rPr lang="ar-EG" sz="1600"/>
                        <a:t>6</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837710198"/>
                  </a:ext>
                </a:extLst>
              </a:tr>
              <a:tr h="248450">
                <a:tc>
                  <a:txBody>
                    <a:bodyPr/>
                    <a:lstStyle/>
                    <a:p>
                      <a:pPr fontAlgn="base"/>
                      <a:r>
                        <a:rPr lang="ar-EG" sz="1600"/>
                        <a:t>7</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3224436479"/>
                  </a:ext>
                </a:extLst>
              </a:tr>
              <a:tr h="248450">
                <a:tc>
                  <a:txBody>
                    <a:bodyPr/>
                    <a:lstStyle/>
                    <a:p>
                      <a:pPr fontAlgn="base"/>
                      <a:r>
                        <a:rPr lang="ar-EG" sz="1600"/>
                        <a:t>8</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487887915"/>
                  </a:ext>
                </a:extLst>
              </a:tr>
              <a:tr h="248450">
                <a:tc>
                  <a:txBody>
                    <a:bodyPr/>
                    <a:lstStyle/>
                    <a:p>
                      <a:pPr fontAlgn="base"/>
                      <a:r>
                        <a:rPr lang="ar-EG" sz="1600"/>
                        <a:t>9</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828513886"/>
                  </a:ext>
                </a:extLst>
              </a:tr>
              <a:tr h="248450">
                <a:tc>
                  <a:txBody>
                    <a:bodyPr/>
                    <a:lstStyle/>
                    <a:p>
                      <a:pPr fontAlgn="base"/>
                      <a:r>
                        <a:rPr lang="ar-EG" sz="1600"/>
                        <a:t>10</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3213333788"/>
                  </a:ext>
                </a:extLst>
              </a:tr>
              <a:tr h="248450">
                <a:tc>
                  <a:txBody>
                    <a:bodyPr/>
                    <a:lstStyle/>
                    <a:p>
                      <a:pPr fontAlgn="base"/>
                      <a:r>
                        <a:rPr lang="ar-EG" sz="1600"/>
                        <a:t>11</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020820552"/>
                  </a:ext>
                </a:extLst>
              </a:tr>
              <a:tr h="248450">
                <a:tc>
                  <a:txBody>
                    <a:bodyPr/>
                    <a:lstStyle/>
                    <a:p>
                      <a:pPr fontAlgn="base"/>
                      <a:r>
                        <a:rPr lang="ar-EG" sz="1600"/>
                        <a:t>12</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4253019280"/>
                  </a:ext>
                </a:extLst>
              </a:tr>
              <a:tr h="248450">
                <a:tc>
                  <a:txBody>
                    <a:bodyPr/>
                    <a:lstStyle/>
                    <a:p>
                      <a:pPr fontAlgn="base"/>
                      <a:r>
                        <a:rPr lang="ar-EG" sz="1600"/>
                        <a:t>13</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469114153"/>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0966"/>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9586451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7228517"/>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990784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4411194"/>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93642686"/>
                  </a:ext>
                </a:extLst>
              </a:tr>
              <a:tr h="336177">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77167851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64544263"/>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22</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7366823"/>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0605132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52106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25</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631304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60998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Content Placeholder 2">
            <a:extLst>
              <a:ext uri="{FF2B5EF4-FFF2-40B4-BE49-F238E27FC236}">
                <a16:creationId xmlns:a16="http://schemas.microsoft.com/office/drawing/2014/main" id="{70A419E2-B98A-4C6A-B7B3-F7582A1B7C3F}"/>
              </a:ext>
            </a:extLst>
          </p:cNvPr>
          <p:cNvSpPr>
            <a:spLocks noGrp="1"/>
          </p:cNvSpPr>
          <p:nvPr>
            <p:ph idx="1"/>
          </p:nvPr>
        </p:nvSpPr>
        <p:spPr>
          <a:xfrm>
            <a:off x="228600" y="1905000"/>
            <a:ext cx="8610600" cy="5059362"/>
          </a:xfrm>
        </p:spPr>
        <p:txBody>
          <a:bodyPr>
            <a:normAutofit/>
          </a:bodyPr>
          <a:lstStyle/>
          <a:p>
            <a:pPr eaLnBrk="1" hangingPunct="1">
              <a:lnSpc>
                <a:spcPct val="90000"/>
              </a:lnSpc>
              <a:defRPr/>
            </a:pPr>
            <a:r>
              <a:rPr lang="ar-EG" sz="2400"/>
              <a:t>اقرأ المواد الخاصة بدورك وخطتك (</a:t>
            </a:r>
            <a:r>
              <a:rPr lang="ar-EG" sz="2400" b="1"/>
              <a:t>بحد أقصى 15 دقيقة</a:t>
            </a:r>
            <a:r>
              <a:rPr lang="ar-EG" sz="2400"/>
              <a:t>)</a:t>
            </a:r>
          </a:p>
          <a:p>
            <a:pPr eaLnBrk="1" hangingPunct="1">
              <a:lnSpc>
                <a:spcPct val="90000"/>
              </a:lnSpc>
              <a:defRPr/>
            </a:pPr>
            <a:endParaRPr lang="en-US" altLang="en-US" sz="2400" dirty="0"/>
          </a:p>
          <a:p>
            <a:pPr eaLnBrk="1" hangingPunct="1">
              <a:lnSpc>
                <a:spcPct val="90000"/>
              </a:lnSpc>
              <a:defRPr/>
            </a:pPr>
            <a:r>
              <a:rPr lang="ar-EG" sz="2400"/>
              <a:t>تفاوض مع شريكك (</a:t>
            </a:r>
            <a:r>
              <a:rPr lang="ar-EG" sz="2400" b="1"/>
              <a:t>بحد أقصى 40 دقيقة</a:t>
            </a:r>
            <a:r>
              <a:rPr lang="ar-EG" sz="2400"/>
              <a:t>!)</a:t>
            </a:r>
          </a:p>
          <a:p>
            <a:pPr marL="0" indent="0" eaLnBrk="1" hangingPunct="1">
              <a:lnSpc>
                <a:spcPct val="90000"/>
              </a:lnSpc>
              <a:buNone/>
              <a:defRPr/>
            </a:pPr>
            <a:endParaRPr lang="en-US" altLang="en-US" sz="2400" dirty="0"/>
          </a:p>
          <a:p>
            <a:pPr eaLnBrk="1" hangingPunct="1">
              <a:lnSpc>
                <a:spcPct val="90000"/>
              </a:lnSpc>
              <a:defRPr/>
            </a:pPr>
            <a:r>
              <a:rPr lang="ar-EG" sz="2400" b="1" u="sng">
                <a:solidFill>
                  <a:srgbClr val="FF0000"/>
                </a:solidFill>
              </a:rPr>
              <a:t>*هام:</a:t>
            </a:r>
            <a:r>
              <a:rPr lang="en-US" sz="2400">
                <a:solidFill>
                  <a:srgbClr val="FF0000"/>
                </a:solidFill>
              </a:rPr>
              <a:t> </a:t>
            </a:r>
            <a:r>
              <a:rPr lang="ar-EG" sz="2400">
                <a:solidFill>
                  <a:srgbClr val="FF0000"/>
                </a:solidFill>
              </a:rPr>
              <a:t>يُرجى عدم قراءة واستكمال نموذج النتيجة إلا </a:t>
            </a:r>
            <a:r>
              <a:rPr lang="ar-EG" sz="2400" b="1" u="sng">
                <a:solidFill>
                  <a:srgbClr val="FF0000"/>
                </a:solidFill>
              </a:rPr>
              <a:t>بعد</a:t>
            </a:r>
            <a:r>
              <a:rPr lang="ar-EG" sz="2400">
                <a:solidFill>
                  <a:srgbClr val="FF0000"/>
                </a:solidFill>
              </a:rPr>
              <a:t> الانتهاء من التفاوض، (لأنه يحتوي على تفاصيل الأحداث أثناء التمرين)</a:t>
            </a:r>
          </a:p>
          <a:p>
            <a:pPr eaLnBrk="1" hangingPunct="1">
              <a:lnSpc>
                <a:spcPct val="90000"/>
              </a:lnSpc>
              <a:defRPr/>
            </a:pPr>
            <a:endParaRPr lang="en-US" altLang="en-US" sz="2400" dirty="0"/>
          </a:p>
          <a:p>
            <a:pPr eaLnBrk="1" hangingPunct="1">
              <a:lnSpc>
                <a:spcPct val="90000"/>
              </a:lnSpc>
              <a:defRPr/>
            </a:pPr>
            <a:r>
              <a:rPr lang="ar-EG" sz="2400"/>
              <a:t>ردود الفعل مع الشريك (ابدأ في تطبيق </a:t>
            </a:r>
            <a:r>
              <a:rPr lang="en-US" sz="2400"/>
              <a:t>X</a:t>
            </a:r>
            <a:r>
              <a:rPr lang="ar-EG" sz="2400"/>
              <a:t>، توقف عن تطبيق </a:t>
            </a:r>
            <a:r>
              <a:rPr lang="en-US" sz="2400"/>
              <a:t>Y</a:t>
            </a:r>
            <a:r>
              <a:rPr lang="ar-EG" sz="2400"/>
              <a:t>، واستمر في تطبيق </a:t>
            </a:r>
            <a:r>
              <a:rPr lang="en-US" sz="2400"/>
              <a:t>Z</a:t>
            </a:r>
            <a:r>
              <a:rPr lang="ar-EG" sz="2400"/>
              <a:t>) (بحد أقصى </a:t>
            </a:r>
            <a:r>
              <a:rPr lang="ar-EG" sz="2400" b="1"/>
              <a:t>5 دقائق</a:t>
            </a:r>
            <a:r>
              <a:rPr lang="ar-EG" sz="2400"/>
              <a:t>)</a:t>
            </a:r>
          </a:p>
          <a:p>
            <a:pPr eaLnBrk="1" hangingPunct="1">
              <a:lnSpc>
                <a:spcPct val="90000"/>
              </a:lnSpc>
              <a:defRPr/>
            </a:pPr>
            <a:endParaRPr lang="en-US" altLang="en-US" sz="2400" dirty="0"/>
          </a:p>
          <a:p>
            <a:pPr eaLnBrk="1" hangingPunct="1">
              <a:lnSpc>
                <a:spcPct val="90000"/>
              </a:lnSpc>
              <a:defRPr/>
            </a:pPr>
            <a:r>
              <a:rPr lang="ar-EG" sz="2400"/>
              <a:t>خذ استراحة (لمدة </a:t>
            </a:r>
            <a:r>
              <a:rPr lang="ar-EG" sz="2400" b="1"/>
              <a:t>15 دقيقة</a:t>
            </a:r>
            <a:r>
              <a:rPr lang="ar-EG" sz="2400"/>
              <a:t> بحد أقصى)</a:t>
            </a:r>
          </a:p>
          <a:p>
            <a:pPr marL="457200" lvl="1" indent="0" eaLnBrk="1" hangingPunct="1">
              <a:lnSpc>
                <a:spcPct val="90000"/>
              </a:lnSpc>
              <a:buFont typeface="Arial" panose="020B0604020202020204" pitchFamily="34" charset="0"/>
              <a:buNone/>
              <a:defRPr/>
            </a:pPr>
            <a:endParaRPr lang="en-US" altLang="en-US" sz="2400" dirty="0">
              <a:solidFill>
                <a:srgbClr val="FF0000"/>
              </a:solidFill>
            </a:endParaRPr>
          </a:p>
          <a:p>
            <a:pPr lvl="1" eaLnBrk="1" hangingPunct="1">
              <a:lnSpc>
                <a:spcPct val="90000"/>
              </a:lnSpc>
              <a:buFont typeface="Arial" panose="020B0604020202020204" pitchFamily="34" charset="0"/>
              <a:buChar char="•"/>
              <a:defRPr/>
            </a:pPr>
            <a:endParaRPr lang="en-US" altLang="en-US" sz="2400" dirty="0">
              <a:solidFill>
                <a:srgbClr val="FF0000"/>
              </a:solidFill>
            </a:endParaRPr>
          </a:p>
          <a:p>
            <a:pPr lvl="1" eaLnBrk="1" hangingPunct="1">
              <a:lnSpc>
                <a:spcPct val="90000"/>
              </a:lnSpc>
              <a:buFont typeface="Arial" panose="020B0604020202020204" pitchFamily="34" charset="0"/>
              <a:buChar char="•"/>
              <a:defRPr/>
            </a:pPr>
            <a:endParaRPr lang="en-US" altLang="en-US" sz="2400" dirty="0">
              <a:solidFill>
                <a:srgbClr val="003399"/>
              </a:solidFill>
            </a:endParaRPr>
          </a:p>
          <a:p>
            <a:pPr lvl="1" eaLnBrk="1" hangingPunct="1">
              <a:lnSpc>
                <a:spcPct val="90000"/>
              </a:lnSpc>
              <a:buFont typeface="Arial" panose="020B0604020202020204" pitchFamily="34" charset="0"/>
              <a:buChar char="•"/>
              <a:defRPr/>
            </a:pPr>
            <a:endParaRPr lang="en-US" altLang="en-US" sz="2400" dirty="0">
              <a:solidFill>
                <a:srgbClr val="003399"/>
              </a:solidFill>
            </a:endParaRPr>
          </a:p>
          <a:p>
            <a:pPr eaLnBrk="1" hangingPunct="1">
              <a:lnSpc>
                <a:spcPct val="90000"/>
              </a:lnSpc>
              <a:defRPr/>
            </a:pPr>
            <a:endParaRPr lang="en-US" altLang="en-US" sz="2400" dirty="0">
              <a:solidFill>
                <a:srgbClr val="003399"/>
              </a:solidFill>
            </a:endParaRPr>
          </a:p>
          <a:p>
            <a:pPr eaLnBrk="1" hangingPunct="1">
              <a:lnSpc>
                <a:spcPct val="90000"/>
              </a:lnSpc>
              <a:defRPr/>
            </a:pPr>
            <a:endParaRPr lang="en-US" altLang="en-US" sz="2400" dirty="0"/>
          </a:p>
        </p:txBody>
      </p:sp>
      <p:sp>
        <p:nvSpPr>
          <p:cNvPr id="11267" name="Rectangle 41">
            <a:extLst>
              <a:ext uri="{FF2B5EF4-FFF2-40B4-BE49-F238E27FC236}">
                <a16:creationId xmlns:a16="http://schemas.microsoft.com/office/drawing/2014/main" id="{46A6ECF6-3A4F-43CD-8320-8593068885E9}"/>
              </a:ext>
            </a:extLst>
          </p:cNvPr>
          <p:cNvSpPr txBox="1">
            <a:spLocks noChangeArrowheads="1"/>
          </p:cNvSpPr>
          <p:nvPr/>
        </p:nvSpPr>
        <p:spPr bwMode="auto">
          <a:xfrm>
            <a:off x="533400" y="3810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None/>
            </a:pPr>
            <a:r>
              <a:rPr lang="ar-EG" sz="3600" b="1"/>
              <a:t>تمرين مسرحية تقمص الأدوار</a:t>
            </a:r>
            <a:r>
              <a:rPr lang="ar-EG" sz="3600"/>
              <a:t>:</a:t>
            </a:r>
          </a:p>
          <a:p>
            <a:pPr algn="ctr">
              <a:spcBef>
                <a:spcPct val="0"/>
              </a:spcBef>
              <a:buNone/>
            </a:pPr>
            <a:r>
              <a:rPr lang="ar-EG" sz="3600" b="1"/>
              <a:t>بيفوت بنك</a:t>
            </a:r>
          </a:p>
        </p:txBody>
      </p:sp>
    </p:spTree>
    <p:extLst>
      <p:ext uri="{BB962C8B-B14F-4D97-AF65-F5344CB8AC3E}">
        <p14:creationId xmlns:p14="http://schemas.microsoft.com/office/powerpoint/2010/main" val="243430547"/>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3920640915"/>
              </p:ext>
            </p:extLst>
          </p:nvPr>
        </p:nvGraphicFramePr>
        <p:xfrm>
          <a:off x="0" y="155601"/>
          <a:ext cx="9128925" cy="7062396"/>
        </p:xfrm>
        <a:graphic>
          <a:graphicData uri="http://schemas.openxmlformats.org/drawingml/2006/table">
            <a:tbl>
              <a:tblPr rtl="1" firstRow="1" firstCol="1" bandRow="1">
                <a:tableStyleId>{5C22544A-7EE6-4342-B048-85BDC9FD1C3A}</a:tableStyleId>
              </a:tblPr>
              <a:tblGrid>
                <a:gridCol w="838200">
                  <a:extLst>
                    <a:ext uri="{9D8B030D-6E8A-4147-A177-3AD203B41FA5}">
                      <a16:colId xmlns:a16="http://schemas.microsoft.com/office/drawing/2014/main" val="3450875390"/>
                    </a:ext>
                  </a:extLst>
                </a:gridCol>
                <a:gridCol w="1447800">
                  <a:extLst>
                    <a:ext uri="{9D8B030D-6E8A-4147-A177-3AD203B41FA5}">
                      <a16:colId xmlns:a16="http://schemas.microsoft.com/office/drawing/2014/main" val="687819384"/>
                    </a:ext>
                  </a:extLst>
                </a:gridCol>
                <a:gridCol w="990600">
                  <a:extLst>
                    <a:ext uri="{9D8B030D-6E8A-4147-A177-3AD203B41FA5}">
                      <a16:colId xmlns:a16="http://schemas.microsoft.com/office/drawing/2014/main" val="3737529888"/>
                    </a:ext>
                  </a:extLst>
                </a:gridCol>
                <a:gridCol w="5852325">
                  <a:extLst>
                    <a:ext uri="{9D8B030D-6E8A-4147-A177-3AD203B41FA5}">
                      <a16:colId xmlns:a16="http://schemas.microsoft.com/office/drawing/2014/main" val="1819587420"/>
                    </a:ext>
                  </a:extLst>
                </a:gridCol>
              </a:tblGrid>
              <a:tr h="559013">
                <a:tc>
                  <a:txBody>
                    <a:bodyPr/>
                    <a:lstStyle/>
                    <a:p>
                      <a:pPr fontAlgn="base"/>
                      <a:r>
                        <a:rPr lang="ar-EG" sz="1800"/>
                        <a:t>المجموعة #</a:t>
                      </a:r>
                    </a:p>
                  </a:txBody>
                  <a:tcPr marL="68580" marR="68580" marT="0" marB="0"/>
                </a:tc>
                <a:tc>
                  <a:txBody>
                    <a:bodyPr/>
                    <a:lstStyle/>
                    <a:p>
                      <a:pPr fontAlgn="base"/>
                      <a:r>
                        <a:rPr lang="ar-EG" sz="1800"/>
                        <a:t>هل ستتم الترقية إلى منصب نائب الرئيس في هذه الدورة؟</a:t>
                      </a:r>
                    </a:p>
                  </a:txBody>
                  <a:tcPr marL="68580" marR="68580" marT="0" marB="0"/>
                </a:tc>
                <a:tc>
                  <a:txBody>
                    <a:bodyPr/>
                    <a:lstStyle/>
                    <a:p>
                      <a:pPr fontAlgn="base"/>
                      <a:r>
                        <a:rPr lang="ar-EG" sz="1800"/>
                        <a:t>% زيادة الراتب</a:t>
                      </a:r>
                    </a:p>
                  </a:txBody>
                  <a:tcPr marL="68580" marR="68580" marT="0" marB="0"/>
                </a:tc>
                <a:tc>
                  <a:txBody>
                    <a:bodyPr/>
                    <a:lstStyle/>
                    <a:p>
                      <a:pPr fontAlgn="base"/>
                      <a:r>
                        <a:rPr lang="ar-EG" sz="1800"/>
                        <a:t>جوانب أخرى من الصفقة</a:t>
                      </a:r>
                    </a:p>
                  </a:txBody>
                  <a:tcPr marL="68580" marR="68580" marT="0" marB="0"/>
                </a:tc>
                <a:extLst>
                  <a:ext uri="{0D108BD9-81ED-4DB2-BD59-A6C34878D82A}">
                    <a16:rowId xmlns:a16="http://schemas.microsoft.com/office/drawing/2014/main" val="4124533126"/>
                  </a:ext>
                </a:extLst>
              </a:tr>
              <a:tr h="248450">
                <a:tc>
                  <a:txBody>
                    <a:bodyPr/>
                    <a:lstStyle/>
                    <a:p>
                      <a:pPr fontAlgn="base"/>
                      <a:r>
                        <a:rPr lang="ar-EG" sz="1600"/>
                        <a:t>3</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5 </a:t>
                      </a:r>
                    </a:p>
                  </a:txBody>
                  <a:tcPr marL="68580" marR="68580" marT="0" marB="0"/>
                </a:tc>
                <a:tc>
                  <a:txBody>
                    <a:bodyPr/>
                    <a:lstStyle/>
                    <a:p>
                      <a:pPr fontAlgn="base"/>
                      <a:r>
                        <a:rPr lang="ar-EG" sz="1400">
                          <a:latin typeface="+mn-lt"/>
                        </a:rPr>
                        <a:t> </a:t>
                      </a:r>
                    </a:p>
                  </a:txBody>
                  <a:tcPr marL="68580" marR="68580" marT="0" marB="0"/>
                </a:tc>
                <a:extLst>
                  <a:ext uri="{0D108BD9-81ED-4DB2-BD59-A6C34878D82A}">
                    <a16:rowId xmlns:a16="http://schemas.microsoft.com/office/drawing/2014/main" val="2560405371"/>
                  </a:ext>
                </a:extLst>
              </a:tr>
              <a:tr h="248450">
                <a:tc>
                  <a:txBody>
                    <a:bodyPr/>
                    <a:lstStyle/>
                    <a:p>
                      <a:pPr fontAlgn="base"/>
                      <a:r>
                        <a:rPr lang="ar-EG" sz="1600"/>
                        <a:t>4</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10 </a:t>
                      </a:r>
                    </a:p>
                  </a:txBody>
                  <a:tcPr marL="68580" marR="68580" marT="0" marB="0"/>
                </a:tc>
                <a:tc>
                  <a:txBody>
                    <a:bodyPr/>
                    <a:lstStyle/>
                    <a:p>
                      <a:pPr marL="0" marR="0" lvl="0" indent="0" algn="r" defTabSz="914400" rtl="1" eaLnBrk="1" fontAlgn="base" latinLnBrk="0" hangingPunct="1">
                        <a:lnSpc>
                          <a:spcPct val="100000"/>
                        </a:lnSpc>
                        <a:spcBef>
                          <a:spcPts val="0"/>
                        </a:spcBef>
                        <a:spcAft>
                          <a:spcPts val="0"/>
                        </a:spcAft>
                        <a:buClrTx/>
                        <a:buSzTx/>
                        <a:buFontTx/>
                        <a:buNone/>
                        <a:tabLst/>
                        <a:defRPr/>
                      </a:pPr>
                      <a:r>
                        <a:rPr lang="ar-EG" sz="1400">
                          <a:solidFill>
                            <a:schemeClr val="dk1"/>
                          </a:solidFill>
                          <a:latin typeface="+mn-lt"/>
                          <a:ea typeface="+mn-ea"/>
                          <a:cs typeface="+mn-cs"/>
                        </a:rPr>
                        <a:t>--لقب مساعد أول</a:t>
                      </a:r>
                    </a:p>
                    <a:p>
                      <a:pPr marL="0" marR="0" lvl="0" indent="0" algn="r" defTabSz="914400" rtl="1" eaLnBrk="1" fontAlgn="base" latinLnBrk="0" hangingPunct="1">
                        <a:lnSpc>
                          <a:spcPct val="100000"/>
                        </a:lnSpc>
                        <a:spcBef>
                          <a:spcPts val="0"/>
                        </a:spcBef>
                        <a:spcAft>
                          <a:spcPts val="0"/>
                        </a:spcAft>
                        <a:buClrTx/>
                        <a:buSzTx/>
                        <a:buFontTx/>
                        <a:buNone/>
                        <a:tabLst/>
                        <a:defRPr/>
                      </a:pPr>
                      <a:r>
                        <a:rPr lang="ar-EG" sz="1400">
                          <a:solidFill>
                            <a:schemeClr val="dk1"/>
                          </a:solidFill>
                          <a:latin typeface="+mn-lt"/>
                          <a:ea typeface="+mn-ea"/>
                          <a:cs typeface="+mn-cs"/>
                        </a:rPr>
                        <a:t>--قيادة حملة الطاقة المتجددة</a:t>
                      </a:r>
                    </a:p>
                    <a:p>
                      <a:pPr marL="0" marR="0" lvl="0" indent="0" algn="r" defTabSz="914400" rtl="1" eaLnBrk="1" fontAlgn="base" latinLnBrk="0" hangingPunct="1">
                        <a:lnSpc>
                          <a:spcPct val="100000"/>
                        </a:lnSpc>
                        <a:spcBef>
                          <a:spcPts val="0"/>
                        </a:spcBef>
                        <a:spcAft>
                          <a:spcPts val="0"/>
                        </a:spcAft>
                        <a:buClrTx/>
                        <a:buSzTx/>
                        <a:buFontTx/>
                        <a:buNone/>
                        <a:tabLst/>
                        <a:defRPr/>
                      </a:pPr>
                      <a:r>
                        <a:rPr lang="ar-EG" sz="1400">
                          <a:solidFill>
                            <a:schemeClr val="dk1"/>
                          </a:solidFill>
                          <a:latin typeface="+mn-lt"/>
                          <a:ea typeface="+mn-ea"/>
                          <a:cs typeface="+mn-cs"/>
                        </a:rPr>
                        <a:t>--</a:t>
                      </a:r>
                      <a:r>
                        <a:rPr lang="ar-EG" sz="1400">
                          <a:solidFill>
                            <a:srgbClr val="FF0000"/>
                          </a:solidFill>
                          <a:latin typeface="+mn-lt"/>
                          <a:ea typeface="+mn-ea"/>
                          <a:cs typeface="+mn-cs"/>
                        </a:rPr>
                        <a:t>اجتماع مع لجنة الترقيات لمناقشة خيار ترقية كينيث (لم يكن ديفيد يخطط للضغط بقوة على هذا الأمر أو محاولة القيام بذلك على الإطلاق).  </a:t>
                      </a:r>
                    </a:p>
                  </a:txBody>
                  <a:tcPr marL="68580" marR="68580" marT="0" marB="0"/>
                </a:tc>
                <a:extLst>
                  <a:ext uri="{0D108BD9-81ED-4DB2-BD59-A6C34878D82A}">
                    <a16:rowId xmlns:a16="http://schemas.microsoft.com/office/drawing/2014/main" val="970130812"/>
                  </a:ext>
                </a:extLst>
              </a:tr>
              <a:tr h="248450">
                <a:tc>
                  <a:txBody>
                    <a:bodyPr/>
                    <a:lstStyle/>
                    <a:p>
                      <a:pPr fontAlgn="base"/>
                      <a:r>
                        <a:rPr lang="ar-EG" sz="1600"/>
                        <a:t>5</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0 </a:t>
                      </a:r>
                    </a:p>
                  </a:txBody>
                  <a:tcPr marL="68580" marR="68580" marT="0" marB="0"/>
                </a:tc>
                <a:tc>
                  <a:txBody>
                    <a:bodyPr/>
                    <a:lstStyle/>
                    <a:p>
                      <a:pPr fontAlgn="base"/>
                      <a:r>
                        <a:rPr lang="ar-EG" sz="1400">
                          <a:latin typeface="+mn-lt"/>
                        </a:rPr>
                        <a:t>زيادة الرواتب في مارس المقبل بنسبة تتراوح بين 10% و20% ومكاتب فاخرة ابتداءً من سبتمبر  </a:t>
                      </a:r>
                    </a:p>
                  </a:txBody>
                  <a:tcPr marL="68580" marR="68580" marT="0" marB="0"/>
                </a:tc>
                <a:extLst>
                  <a:ext uri="{0D108BD9-81ED-4DB2-BD59-A6C34878D82A}">
                    <a16:rowId xmlns:a16="http://schemas.microsoft.com/office/drawing/2014/main" val="1960049507"/>
                  </a:ext>
                </a:extLst>
              </a:tr>
              <a:tr h="248450">
                <a:tc>
                  <a:txBody>
                    <a:bodyPr/>
                    <a:lstStyle/>
                    <a:p>
                      <a:pPr fontAlgn="base"/>
                      <a:r>
                        <a:rPr lang="ar-EG" sz="1600"/>
                        <a:t>6</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30 </a:t>
                      </a:r>
                    </a:p>
                  </a:txBody>
                  <a:tcPr marL="68580" marR="68580" marT="0" marB="0"/>
                </a:tc>
                <a:tc>
                  <a:txBody>
                    <a:bodyPr/>
                    <a:lstStyle/>
                    <a:p>
                      <a:pPr fontAlgn="base"/>
                      <a:r>
                        <a:rPr lang="ar-EG" sz="1400">
                          <a:latin typeface="+mn-lt"/>
                        </a:rPr>
                        <a:t> </a:t>
                      </a:r>
                      <a:r>
                        <a:rPr lang="ar-EG" sz="1400">
                          <a:solidFill>
                            <a:srgbClr val="FF0000"/>
                          </a:solidFill>
                          <a:latin typeface="+mn-lt"/>
                        </a:rPr>
                        <a:t>تم الاتفاق على الحصول على ماجستير إدارة الأعمال والعودة إلى المؤسسة لمدة عامين</a:t>
                      </a:r>
                    </a:p>
                  </a:txBody>
                  <a:tcPr marL="68580" marR="68580" marT="0" marB="0"/>
                </a:tc>
                <a:extLst>
                  <a:ext uri="{0D108BD9-81ED-4DB2-BD59-A6C34878D82A}">
                    <a16:rowId xmlns:a16="http://schemas.microsoft.com/office/drawing/2014/main" val="837710198"/>
                  </a:ext>
                </a:extLst>
              </a:tr>
              <a:tr h="248450">
                <a:tc>
                  <a:txBody>
                    <a:bodyPr/>
                    <a:lstStyle/>
                    <a:p>
                      <a:pPr fontAlgn="base"/>
                      <a:r>
                        <a:rPr lang="ar-EG" sz="1600"/>
                        <a:t>7</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5 </a:t>
                      </a:r>
                    </a:p>
                  </a:txBody>
                  <a:tcPr marL="68580" marR="68580" marT="0" marB="0"/>
                </a:tc>
                <a:tc>
                  <a:txBody>
                    <a:bodyPr/>
                    <a:lstStyle/>
                    <a:p>
                      <a:pPr fontAlgn="base"/>
                      <a:r>
                        <a:rPr lang="ar-EG" sz="1400">
                          <a:latin typeface="+mn-lt"/>
                        </a:rPr>
                        <a:t>لقب جديد "المساعد الأول" </a:t>
                      </a:r>
                    </a:p>
                  </a:txBody>
                  <a:tcPr marL="68580" marR="68580" marT="0" marB="0"/>
                </a:tc>
                <a:extLst>
                  <a:ext uri="{0D108BD9-81ED-4DB2-BD59-A6C34878D82A}">
                    <a16:rowId xmlns:a16="http://schemas.microsoft.com/office/drawing/2014/main" val="3224436479"/>
                  </a:ext>
                </a:extLst>
              </a:tr>
              <a:tr h="248450">
                <a:tc>
                  <a:txBody>
                    <a:bodyPr/>
                    <a:lstStyle/>
                    <a:p>
                      <a:pPr fontAlgn="base"/>
                      <a:r>
                        <a:rPr lang="ar-EG" sz="1600"/>
                        <a:t>8</a:t>
                      </a:r>
                    </a:p>
                  </a:txBody>
                  <a:tcPr marL="68580" marR="68580" marT="0" marB="0"/>
                </a:tc>
                <a:tc>
                  <a:txBody>
                    <a:bodyPr/>
                    <a:lstStyle/>
                    <a:p>
                      <a:pPr fontAlgn="base"/>
                      <a:r>
                        <a:rPr lang="ar-EG" sz="1400">
                          <a:latin typeface="+mn-lt"/>
                        </a:rPr>
                        <a:t> ربما</a:t>
                      </a:r>
                    </a:p>
                  </a:txBody>
                  <a:tcPr marL="68580" marR="68580" marT="0" marB="0"/>
                </a:tc>
                <a:tc>
                  <a:txBody>
                    <a:bodyPr/>
                    <a:lstStyle/>
                    <a:p>
                      <a:pPr fontAlgn="base"/>
                      <a:r>
                        <a:rPr lang="ar-EG" sz="1400">
                          <a:latin typeface="+mn-lt"/>
                        </a:rPr>
                        <a:t>(فارغ) </a:t>
                      </a:r>
                    </a:p>
                  </a:txBody>
                  <a:tcPr marL="68580" marR="68580" marT="0" marB="0"/>
                </a:tc>
                <a:tc>
                  <a:txBody>
                    <a:bodyPr/>
                    <a:lstStyle/>
                    <a:p>
                      <a:pPr fontAlgn="base"/>
                      <a:r>
                        <a:rPr lang="ar-EG" sz="1400">
                          <a:latin typeface="+mn-lt"/>
                        </a:rPr>
                        <a:t>يعمل كينيث على مشروع داخلي لتوفير بيئة عمل أفضل للفريق.</a:t>
                      </a:r>
                      <a:r>
                        <a:rPr lang="en-US" sz="1400">
                          <a:latin typeface="+mn-lt"/>
                        </a:rPr>
                        <a:t> </a:t>
                      </a:r>
                      <a:r>
                        <a:rPr lang="ar-EG" sz="1400">
                          <a:solidFill>
                            <a:srgbClr val="FF0000"/>
                          </a:solidFill>
                          <a:latin typeface="+mn-lt"/>
                        </a:rPr>
                        <a:t>الترقية مشروطة</a:t>
                      </a:r>
                      <a:r>
                        <a:rPr lang="ar-EG" sz="1400">
                          <a:latin typeface="+mn-lt"/>
                        </a:rPr>
                        <a:t> بنجاح المشروع.   </a:t>
                      </a:r>
                    </a:p>
                  </a:txBody>
                  <a:tcPr marL="68580" marR="68580" marT="0" marB="0"/>
                </a:tc>
                <a:extLst>
                  <a:ext uri="{0D108BD9-81ED-4DB2-BD59-A6C34878D82A}">
                    <a16:rowId xmlns:a16="http://schemas.microsoft.com/office/drawing/2014/main" val="1487887915"/>
                  </a:ext>
                </a:extLst>
              </a:tr>
              <a:tr h="248450">
                <a:tc>
                  <a:txBody>
                    <a:bodyPr/>
                    <a:lstStyle/>
                    <a:p>
                      <a:pPr fontAlgn="base"/>
                      <a:r>
                        <a:rPr lang="ar-EG" sz="1600"/>
                        <a:t>9</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20 </a:t>
                      </a:r>
                    </a:p>
                  </a:txBody>
                  <a:tcPr marL="68580" marR="68580" marT="0" marB="0"/>
                </a:tc>
                <a:tc>
                  <a:txBody>
                    <a:bodyPr/>
                    <a:lstStyle/>
                    <a:p>
                      <a:r>
                        <a:rPr lang="ar-EG" sz="1400">
                          <a:latin typeface="+mn-lt"/>
                        </a:rPr>
                        <a:t> </a:t>
                      </a:r>
                    </a:p>
                  </a:txBody>
                  <a:tcPr marL="68580" marR="68580" marT="0" marB="0"/>
                </a:tc>
                <a:extLst>
                  <a:ext uri="{0D108BD9-81ED-4DB2-BD59-A6C34878D82A}">
                    <a16:rowId xmlns:a16="http://schemas.microsoft.com/office/drawing/2014/main" val="828513886"/>
                  </a:ext>
                </a:extLst>
              </a:tr>
              <a:tr h="248450">
                <a:tc>
                  <a:txBody>
                    <a:bodyPr/>
                    <a:lstStyle/>
                    <a:p>
                      <a:pPr fontAlgn="base"/>
                      <a:r>
                        <a:rPr lang="ar-EG" sz="1600"/>
                        <a:t>10</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5 </a:t>
                      </a:r>
                    </a:p>
                  </a:txBody>
                  <a:tcPr marL="68580" marR="68580" marT="0" marB="0"/>
                </a:tc>
                <a:tc>
                  <a:txBody>
                    <a:bodyPr/>
                    <a:lstStyle/>
                    <a:p>
                      <a:pPr fontAlgn="base"/>
                      <a:r>
                        <a:rPr lang="ar-EG" sz="1400">
                          <a:latin typeface="+mn-lt"/>
                          <a:ea typeface="+mn-ea"/>
                          <a:cs typeface="+mn-cs"/>
                        </a:rPr>
                        <a:t> </a:t>
                      </a:r>
                      <a:r>
                        <a:rPr lang="ar-EG" sz="1400">
                          <a:solidFill>
                            <a:srgbClr val="FF0000"/>
                          </a:solidFill>
                          <a:latin typeface="+mn-lt"/>
                          <a:ea typeface="+mn-ea"/>
                          <a:cs typeface="+mn-cs"/>
                        </a:rPr>
                        <a:t>بعد مرور عام على تولي منصب نائب الرئيس، سيصبح الراتب الكامل لمنصب نائب الرئيس متاحًا </a:t>
                      </a:r>
                      <a:r>
                        <a:rPr lang="ar-EG" sz="1400">
                          <a:solidFill>
                            <a:schemeClr val="dk1"/>
                          </a:solidFill>
                          <a:latin typeface="+mn-lt"/>
                          <a:ea typeface="+mn-ea"/>
                          <a:cs typeface="+mn-cs"/>
                        </a:rPr>
                        <a:t>- ولكن الزيادة الإضافية المقدرة بنسبة 30% ستكون بمثابة مكافأة بناءً على الأداء</a:t>
                      </a:r>
                    </a:p>
                  </a:txBody>
                  <a:tcPr marL="68580" marR="68580" marT="0" marB="0"/>
                </a:tc>
                <a:extLst>
                  <a:ext uri="{0D108BD9-81ED-4DB2-BD59-A6C34878D82A}">
                    <a16:rowId xmlns:a16="http://schemas.microsoft.com/office/drawing/2014/main" val="3213333788"/>
                  </a:ext>
                </a:extLst>
              </a:tr>
              <a:tr h="248450">
                <a:tc>
                  <a:txBody>
                    <a:bodyPr/>
                    <a:lstStyle/>
                    <a:p>
                      <a:pPr fontAlgn="base"/>
                      <a:r>
                        <a:rPr lang="ar-EG" sz="1600"/>
                        <a:t>11</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0 </a:t>
                      </a:r>
                    </a:p>
                  </a:txBody>
                  <a:tcPr marL="68580" marR="68580" marT="0" marB="0"/>
                </a:tc>
                <a:tc>
                  <a:txBody>
                    <a:bodyPr/>
                    <a:lstStyle/>
                    <a:p>
                      <a:pPr fontAlgn="base"/>
                      <a:r>
                        <a:rPr lang="ar-EG" sz="1400">
                          <a:solidFill>
                            <a:schemeClr val="dk1"/>
                          </a:solidFill>
                          <a:latin typeface="+mn-lt"/>
                          <a:ea typeface="+mn-ea"/>
                          <a:cs typeface="+mn-cs"/>
                        </a:rPr>
                        <a:t>تم الاتفاق على تسريع هذه المحادثة مع الشركاء</a:t>
                      </a:r>
                    </a:p>
                  </a:txBody>
                  <a:tcPr marL="68580" marR="68580" marT="0" marB="0"/>
                </a:tc>
                <a:extLst>
                  <a:ext uri="{0D108BD9-81ED-4DB2-BD59-A6C34878D82A}">
                    <a16:rowId xmlns:a16="http://schemas.microsoft.com/office/drawing/2014/main" val="1020820552"/>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20</a:t>
                      </a:r>
                    </a:p>
                  </a:txBody>
                  <a:tcPr marL="68580" marR="68580" marT="0" marB="0"/>
                </a:tc>
                <a:tc>
                  <a:txBody>
                    <a:bodyPr/>
                    <a:lstStyle/>
                    <a:p>
                      <a:pPr algn="r" rtl="1"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10966"/>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fontAlgn="base"/>
                      <a:r>
                        <a:rPr lang="ar-EG" sz="1400">
                          <a:solidFill>
                            <a:schemeClr val="dk1"/>
                          </a:solidFill>
                          <a:latin typeface="+mn-lt"/>
                          <a:ea typeface="+mn-ea"/>
                          <a:cs typeface="+mn-cs"/>
                        </a:rPr>
                        <a:t>تمديد زيادة الرواتب حتى سبتمبر من العام المقبل</a:t>
                      </a:r>
                    </a:p>
                  </a:txBody>
                  <a:tcPr marL="68580" marR="68580" marT="0" marB="0"/>
                </a:tc>
                <a:extLst>
                  <a:ext uri="{0D108BD9-81ED-4DB2-BD59-A6C34878D82A}">
                    <a16:rowId xmlns:a16="http://schemas.microsoft.com/office/drawing/2014/main" val="379586451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7</a:t>
                      </a:r>
                    </a:p>
                  </a:txBody>
                  <a:tcPr marL="68580" marR="68580" marT="0" marB="0"/>
                </a:tc>
                <a:tc>
                  <a:txBody>
                    <a:bodyPr/>
                    <a:lstStyle/>
                    <a:p>
                      <a:pPr algn="r" rtl="1"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07228517"/>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fontAlgn="base"/>
                      <a:r>
                        <a:rPr lang="ar-EG" sz="1400" u="none">
                          <a:solidFill>
                            <a:srgbClr val="FF0000"/>
                          </a:solidFill>
                          <a:latin typeface="+mn-lt"/>
                          <a:ea typeface="+mn-ea"/>
                          <a:cs typeface="+mn-cs"/>
                        </a:rPr>
                        <a:t>تم تأجيل الزيادة </a:t>
                      </a:r>
                      <a:r>
                        <a:rPr lang="ar-EG" sz="1400" u="none">
                          <a:solidFill>
                            <a:schemeClr val="dk1"/>
                          </a:solidFill>
                          <a:latin typeface="+mn-lt"/>
                          <a:ea typeface="+mn-ea"/>
                          <a:cs typeface="+mn-cs"/>
                        </a:rPr>
                        <a:t>إلى مارس من العام المقبل</a:t>
                      </a:r>
                    </a:p>
                  </a:txBody>
                  <a:tcPr marL="68580" marR="68580" marT="0" marB="0"/>
                </a:tc>
                <a:extLst>
                  <a:ext uri="{0D108BD9-81ED-4DB2-BD59-A6C34878D82A}">
                    <a16:rowId xmlns:a16="http://schemas.microsoft.com/office/drawing/2014/main" val="392990784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20</a:t>
                      </a:r>
                    </a:p>
                  </a:txBody>
                  <a:tcPr marL="68580" marR="68580" marT="0" marB="0"/>
                </a:tc>
                <a:tc>
                  <a:txBody>
                    <a:bodyPr/>
                    <a:lstStyle/>
                    <a:p>
                      <a:pPr algn="r" rtl="1"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84411194"/>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10</a:t>
                      </a:r>
                    </a:p>
                  </a:txBody>
                  <a:tcPr marL="68580" marR="68580" marT="0" marB="0"/>
                </a:tc>
                <a:tc>
                  <a:txBody>
                    <a:bodyPr/>
                    <a:lstStyle/>
                    <a:p>
                      <a:pPr fontAlgn="base"/>
                      <a:r>
                        <a:rPr lang="ar-EG" sz="1400" b="0" i="0">
                          <a:solidFill>
                            <a:schemeClr val="dk1"/>
                          </a:solidFill>
                          <a:latin typeface="+mn-lt"/>
                          <a:ea typeface="+mn-ea"/>
                          <a:cs typeface="+mn-cs"/>
                        </a:rPr>
                        <a:t>ترقية مشروطة</a:t>
                      </a:r>
                    </a:p>
                  </a:txBody>
                  <a:tcPr marL="68580" marR="68580" marT="0" marB="0"/>
                </a:tc>
                <a:extLst>
                  <a:ext uri="{0D108BD9-81ED-4DB2-BD59-A6C34878D82A}">
                    <a16:rowId xmlns:a16="http://schemas.microsoft.com/office/drawing/2014/main" val="793642686"/>
                  </a:ext>
                </a:extLst>
              </a:tr>
              <a:tr h="283036">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fontAlgn="base"/>
                      <a:r>
                        <a:rPr lang="ar-EG" sz="1400" u="none">
                          <a:solidFill>
                            <a:schemeClr val="dk1"/>
                          </a:solidFill>
                          <a:latin typeface="+mn-lt"/>
                          <a:ea typeface="+mn-ea"/>
                          <a:cs typeface="+mn-cs"/>
                        </a:rPr>
                        <a:t>لقد أضاع كينيث الفرصة عند تركه لدراسة ماجستير إدارة الأعمال في مثل هذا الإطار الزمني القصير</a:t>
                      </a:r>
                    </a:p>
                  </a:txBody>
                  <a:tcPr marL="68580" marR="68580" marT="0" marB="0"/>
                </a:tc>
                <a:extLst>
                  <a:ext uri="{0D108BD9-81ED-4DB2-BD59-A6C34878D82A}">
                    <a16:rowId xmlns:a16="http://schemas.microsoft.com/office/drawing/2014/main" val="177167851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marL="0" marR="0" lvl="0" indent="0" algn="r" defTabSz="914400" rtl="1" eaLnBrk="1" fontAlgn="base" latinLnBrk="0" hangingPunct="1">
                        <a:lnSpc>
                          <a:spcPct val="100000"/>
                        </a:lnSpc>
                        <a:spcBef>
                          <a:spcPts val="0"/>
                        </a:spcBef>
                        <a:spcAft>
                          <a:spcPts val="0"/>
                        </a:spcAft>
                        <a:buClrTx/>
                        <a:buSzTx/>
                        <a:buFontTx/>
                        <a:buNone/>
                        <a:tabLst/>
                        <a:defRPr/>
                      </a:pPr>
                      <a:r>
                        <a:rPr lang="ar-EG" sz="1400">
                          <a:solidFill>
                            <a:schemeClr val="dk1"/>
                          </a:solidFill>
                          <a:latin typeface="+mn-lt"/>
                          <a:ea typeface="+mn-ea"/>
                          <a:cs typeface="+mn-cs"/>
                        </a:rPr>
                        <a:t>تغيير اللقب المتوسط </a:t>
                      </a:r>
                      <a:r>
                        <a:rPr lang="ar-EG" sz="1400">
                          <a:solidFill>
                            <a:srgbClr val="FF0000"/>
                          </a:solidFill>
                          <a:latin typeface="+mn-lt"/>
                          <a:ea typeface="+mn-ea"/>
                          <a:cs typeface="+mn-cs"/>
                        </a:rPr>
                        <a:t>(نائب الرئيس المساعد</a:t>
                      </a:r>
                      <a:r>
                        <a:rPr lang="ar-EG" sz="1400">
                          <a:solidFill>
                            <a:schemeClr val="dk1"/>
                          </a:solidFill>
                          <a:latin typeface="+mn-lt"/>
                          <a:ea typeface="+mn-ea"/>
                          <a:cs typeface="+mn-cs"/>
                        </a:rPr>
                        <a:t>) معروف ضمن المجموعة فقط ولكن ليس للعملاء/الموظفين الداخليين.</a:t>
                      </a:r>
                      <a:r>
                        <a:rPr lang="en-US" sz="1400">
                          <a:solidFill>
                            <a:schemeClr val="dk1"/>
                          </a:solidFill>
                          <a:latin typeface="+mn-lt"/>
                          <a:ea typeface="+mn-ea"/>
                          <a:cs typeface="+mn-cs"/>
                        </a:rPr>
                        <a:t> </a:t>
                      </a:r>
                    </a:p>
                  </a:txBody>
                  <a:tcPr marL="68580" marR="68580" marT="0" marB="0"/>
                </a:tc>
                <a:extLst>
                  <a:ext uri="{0D108BD9-81ED-4DB2-BD59-A6C34878D82A}">
                    <a16:rowId xmlns:a16="http://schemas.microsoft.com/office/drawing/2014/main" val="564544263"/>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0</a:t>
                      </a:r>
                    </a:p>
                  </a:txBody>
                  <a:tcPr marL="68580" marR="68580" marT="0" marB="0"/>
                </a:tc>
                <a:tc>
                  <a:txBody>
                    <a:bodyPr/>
                    <a:lstStyle/>
                    <a:p>
                      <a:pPr fontAlgn="base"/>
                      <a:r>
                        <a:rPr lang="ar-EG" sz="1400" u="none">
                          <a:solidFill>
                            <a:schemeClr val="dk1"/>
                          </a:solidFill>
                          <a:latin typeface="+mn-lt"/>
                          <a:ea typeface="+mn-ea"/>
                          <a:cs typeface="+mn-cs"/>
                        </a:rPr>
                        <a:t>زيادة الراتب بنسبة 30% خلال سنة واحدة	</a:t>
                      </a:r>
                    </a:p>
                  </a:txBody>
                  <a:tcPr marL="68580" marR="68580" marT="0" marB="0"/>
                </a:tc>
                <a:extLst>
                  <a:ext uri="{0D108BD9-81ED-4DB2-BD59-A6C34878D82A}">
                    <a16:rowId xmlns:a16="http://schemas.microsoft.com/office/drawing/2014/main" val="390605132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35</a:t>
                      </a:r>
                    </a:p>
                  </a:txBody>
                  <a:tcPr marL="68580" marR="68580" marT="0" marB="0"/>
                </a:tc>
                <a:tc>
                  <a:txBody>
                    <a:bodyPr/>
                    <a:lstStyle/>
                    <a:p>
                      <a:pPr algn="r" rtl="1"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24521065"/>
                  </a:ext>
                </a:extLst>
              </a:tr>
              <a:tr h="248450">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26</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19</a:t>
                      </a:r>
                    </a:p>
                  </a:txBody>
                  <a:tcPr marL="68580" marR="68580" marT="0" marB="0"/>
                </a:tc>
                <a:tc>
                  <a:txBody>
                    <a:bodyPr/>
                    <a:lstStyle/>
                    <a:p>
                      <a:pPr algn="r" rtl="1" fontAlgn="base"/>
                      <a:endParaRPr lang="en-SG" sz="14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631304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596228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ar-EG" sz="3200" b="1"/>
              <a:t>هل كذبت في </a:t>
            </a:r>
            <a:r>
              <a:rPr lang="ar-EG" sz="3200" b="1" i="1"/>
              <a:t>بيفوت بنك</a:t>
            </a:r>
            <a:r>
              <a:rPr lang="ar-EG" sz="3200" b="1"/>
              <a:t>؟</a:t>
            </a:r>
          </a:p>
        </p:txBody>
      </p:sp>
      <p:sp>
        <p:nvSpPr>
          <p:cNvPr id="6" name="Content Placeholder 2">
            <a:extLst>
              <a:ext uri="{FF2B5EF4-FFF2-40B4-BE49-F238E27FC236}">
                <a16:creationId xmlns:a16="http://schemas.microsoft.com/office/drawing/2014/main" id="{8FAD5360-ADA1-47BE-BFE3-1E25708AEB3E}"/>
              </a:ext>
            </a:extLst>
          </p:cNvPr>
          <p:cNvSpPr>
            <a:spLocks noGrp="1"/>
          </p:cNvSpPr>
          <p:nvPr>
            <p:ph idx="1"/>
          </p:nvPr>
        </p:nvSpPr>
        <p:spPr>
          <a:xfrm>
            <a:off x="457200" y="1828800"/>
            <a:ext cx="8229600" cy="3352800"/>
          </a:xfrm>
        </p:spPr>
        <p:txBody>
          <a:bodyPr>
            <a:normAutofit/>
          </a:bodyPr>
          <a:lstStyle/>
          <a:p>
            <a:r>
              <a:rPr lang="ar-EG" sz="2400"/>
              <a:t>إذا كانت الإجابة بنعم، فما الذي كذبت بشأنه؟</a:t>
            </a:r>
          </a:p>
          <a:p>
            <a:endParaRPr lang="en-US" sz="2400" dirty="0"/>
          </a:p>
          <a:p>
            <a:r>
              <a:rPr lang="ar-EG" sz="2400"/>
              <a:t>أيها النظراء، هل صدقتم الكذبة؟</a:t>
            </a:r>
          </a:p>
          <a:p>
            <a:endParaRPr lang="en-US" sz="2400" dirty="0"/>
          </a:p>
          <a:p>
            <a:r>
              <a:rPr lang="ar-EG" sz="2400"/>
              <a:t>كينيث، كيف تعاملت مع الأسئلة المتعلقة بخططك المهنية؟</a:t>
            </a:r>
            <a:r>
              <a:rPr lang="en-US" sz="2400"/>
              <a:t> </a:t>
            </a:r>
          </a:p>
          <a:p>
            <a:endParaRPr lang="en-US" sz="2400" dirty="0"/>
          </a:p>
          <a:p>
            <a:pPr marL="0" indent="0">
              <a:buNone/>
            </a:pPr>
            <a:endParaRPr lang="en-US" sz="2400" dirty="0"/>
          </a:p>
        </p:txBody>
      </p:sp>
    </p:spTree>
    <p:extLst>
      <p:ext uri="{BB962C8B-B14F-4D97-AF65-F5344CB8AC3E}">
        <p14:creationId xmlns:p14="http://schemas.microsoft.com/office/powerpoint/2010/main" val="29439160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761358191"/>
              </p:ext>
            </p:extLst>
          </p:nvPr>
        </p:nvGraphicFramePr>
        <p:xfrm>
          <a:off x="15074" y="0"/>
          <a:ext cx="9128926" cy="7071360"/>
        </p:xfrm>
        <a:graphic>
          <a:graphicData uri="http://schemas.openxmlformats.org/drawingml/2006/table">
            <a:tbl>
              <a:tblPr rtl="1" firstRow="1" firstCol="1" bandRow="1">
                <a:tableStyleId>{5C22544A-7EE6-4342-B048-85BDC9FD1C3A}</a:tableStyleId>
              </a:tblPr>
              <a:tblGrid>
                <a:gridCol w="1143142">
                  <a:extLst>
                    <a:ext uri="{9D8B030D-6E8A-4147-A177-3AD203B41FA5}">
                      <a16:colId xmlns:a16="http://schemas.microsoft.com/office/drawing/2014/main" val="3450875390"/>
                    </a:ext>
                  </a:extLst>
                </a:gridCol>
                <a:gridCol w="2009862">
                  <a:extLst>
                    <a:ext uri="{9D8B030D-6E8A-4147-A177-3AD203B41FA5}">
                      <a16:colId xmlns:a16="http://schemas.microsoft.com/office/drawing/2014/main" val="687819384"/>
                    </a:ext>
                  </a:extLst>
                </a:gridCol>
                <a:gridCol w="2152629">
                  <a:extLst>
                    <a:ext uri="{9D8B030D-6E8A-4147-A177-3AD203B41FA5}">
                      <a16:colId xmlns:a16="http://schemas.microsoft.com/office/drawing/2014/main" val="3737529888"/>
                    </a:ext>
                  </a:extLst>
                </a:gridCol>
                <a:gridCol w="1866083">
                  <a:extLst>
                    <a:ext uri="{9D8B030D-6E8A-4147-A177-3AD203B41FA5}">
                      <a16:colId xmlns:a16="http://schemas.microsoft.com/office/drawing/2014/main" val="1819587420"/>
                    </a:ext>
                  </a:extLst>
                </a:gridCol>
                <a:gridCol w="1957210">
                  <a:extLst>
                    <a:ext uri="{9D8B030D-6E8A-4147-A177-3AD203B41FA5}">
                      <a16:colId xmlns:a16="http://schemas.microsoft.com/office/drawing/2014/main" val="474921653"/>
                    </a:ext>
                  </a:extLst>
                </a:gridCol>
              </a:tblGrid>
              <a:tr h="636814">
                <a:tc>
                  <a:txBody>
                    <a:bodyPr/>
                    <a:lstStyle/>
                    <a:p>
                      <a:pPr fontAlgn="base"/>
                      <a:r>
                        <a:rPr lang="ar-EG" sz="1600"/>
                        <a:t>رقم المجموعة</a:t>
                      </a:r>
                    </a:p>
                  </a:txBody>
                  <a:tcPr marL="68580" marR="68580" marT="0" marB="0"/>
                </a:tc>
                <a:tc>
                  <a:txBody>
                    <a:bodyPr/>
                    <a:lstStyle/>
                    <a:p>
                      <a:pPr fontAlgn="base"/>
                      <a:r>
                        <a:rPr lang="ar-EG" sz="1600"/>
                        <a:t>هل تعهد كينيث شفهيًا بالبقاء؟</a:t>
                      </a:r>
                    </a:p>
                  </a:txBody>
                  <a:tcPr marL="68580" marR="68580" marT="0" marB="0"/>
                </a:tc>
                <a:tc>
                  <a:txBody>
                    <a:bodyPr/>
                    <a:lstStyle/>
                    <a:p>
                      <a:pPr fontAlgn="base"/>
                      <a:r>
                        <a:rPr lang="ar-EG" sz="1600"/>
                        <a:t>هل كشف كينيث عن نواياه في المغادرة في ديسمبر المقبل للحصول على ماجستير إدارة الأعمال؟</a:t>
                      </a:r>
                    </a:p>
                  </a:txBody>
                  <a:tcPr marL="68580" marR="68580" marT="0" marB="0"/>
                </a:tc>
                <a:tc>
                  <a:txBody>
                    <a:bodyPr/>
                    <a:lstStyle/>
                    <a:p>
                      <a:pPr fontAlgn="base"/>
                      <a:r>
                        <a:rPr lang="ar-EG" sz="1600"/>
                        <a:t>هل أخبر كينيث ديفيد لماذا معدل دوران الموظفين مرتفع للغاية؟</a:t>
                      </a:r>
                    </a:p>
                  </a:txBody>
                  <a:tcPr marL="68580" marR="68580" marT="0" marB="0"/>
                </a:tc>
                <a:tc>
                  <a:txBody>
                    <a:bodyPr/>
                    <a:lstStyle/>
                    <a:p>
                      <a:pPr fontAlgn="base"/>
                      <a:r>
                        <a:rPr lang="ar-EG" sz="1600"/>
                        <a:t>ديفيد، هل صدقت أن كينيث حصل على عرض خارجي؟</a:t>
                      </a:r>
                    </a:p>
                  </a:txBody>
                  <a:tcPr marL="68580" marR="68580" marT="0" marB="0"/>
                </a:tc>
                <a:extLst>
                  <a:ext uri="{0D108BD9-81ED-4DB2-BD59-A6C34878D82A}">
                    <a16:rowId xmlns:a16="http://schemas.microsoft.com/office/drawing/2014/main" val="4124533126"/>
                  </a:ext>
                </a:extLst>
              </a:tr>
              <a:tr h="212271">
                <a:tc>
                  <a:txBody>
                    <a:bodyPr/>
                    <a:lstStyle/>
                    <a:p>
                      <a:pPr fontAlgn="base"/>
                      <a:r>
                        <a:rPr lang="ar-EG" sz="1600"/>
                        <a:t>1</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269326323"/>
                  </a:ext>
                </a:extLst>
              </a:tr>
              <a:tr h="212271">
                <a:tc>
                  <a:txBody>
                    <a:bodyPr/>
                    <a:lstStyle/>
                    <a:p>
                      <a:pPr fontAlgn="base"/>
                      <a:r>
                        <a:rPr lang="ar-EG" sz="1600"/>
                        <a:t>2</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457605348"/>
                  </a:ext>
                </a:extLst>
              </a:tr>
              <a:tr h="212271">
                <a:tc>
                  <a:txBody>
                    <a:bodyPr/>
                    <a:lstStyle/>
                    <a:p>
                      <a:pPr fontAlgn="base"/>
                      <a:r>
                        <a:rPr lang="ar-EG" sz="1600"/>
                        <a:t>3</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560405371"/>
                  </a:ext>
                </a:extLst>
              </a:tr>
              <a:tr h="212271">
                <a:tc>
                  <a:txBody>
                    <a:bodyPr/>
                    <a:lstStyle/>
                    <a:p>
                      <a:pPr fontAlgn="base"/>
                      <a:r>
                        <a:rPr lang="ar-EG" sz="1600"/>
                        <a:t>4</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970130812"/>
                  </a:ext>
                </a:extLst>
              </a:tr>
              <a:tr h="212271">
                <a:tc>
                  <a:txBody>
                    <a:bodyPr/>
                    <a:lstStyle/>
                    <a:p>
                      <a:pPr fontAlgn="base"/>
                      <a:r>
                        <a:rPr lang="ar-EG" sz="1600"/>
                        <a:t>5</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960049507"/>
                  </a:ext>
                </a:extLst>
              </a:tr>
              <a:tr h="212271">
                <a:tc>
                  <a:txBody>
                    <a:bodyPr/>
                    <a:lstStyle/>
                    <a:p>
                      <a:pPr fontAlgn="base"/>
                      <a:r>
                        <a:rPr lang="ar-EG" sz="1600"/>
                        <a:t>6</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837710198"/>
                  </a:ext>
                </a:extLst>
              </a:tr>
              <a:tr h="212271">
                <a:tc>
                  <a:txBody>
                    <a:bodyPr/>
                    <a:lstStyle/>
                    <a:p>
                      <a:pPr fontAlgn="base"/>
                      <a:r>
                        <a:rPr lang="ar-EG" sz="1600"/>
                        <a:t>7</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3224436479"/>
                  </a:ext>
                </a:extLst>
              </a:tr>
              <a:tr h="212271">
                <a:tc>
                  <a:txBody>
                    <a:bodyPr/>
                    <a:lstStyle/>
                    <a:p>
                      <a:pPr fontAlgn="base"/>
                      <a:r>
                        <a:rPr lang="ar-EG" sz="1600"/>
                        <a:t>8</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487887915"/>
                  </a:ext>
                </a:extLst>
              </a:tr>
              <a:tr h="212271">
                <a:tc>
                  <a:txBody>
                    <a:bodyPr/>
                    <a:lstStyle/>
                    <a:p>
                      <a:pPr fontAlgn="base"/>
                      <a:r>
                        <a:rPr lang="ar-EG" sz="1600"/>
                        <a:t>9</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828513886"/>
                  </a:ext>
                </a:extLst>
              </a:tr>
              <a:tr h="212271">
                <a:tc>
                  <a:txBody>
                    <a:bodyPr/>
                    <a:lstStyle/>
                    <a:p>
                      <a:pPr fontAlgn="base"/>
                      <a:r>
                        <a:rPr lang="ar-EG" sz="1600"/>
                        <a:t>10</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3213333788"/>
                  </a:ext>
                </a:extLst>
              </a:tr>
              <a:tr h="212271">
                <a:tc>
                  <a:txBody>
                    <a:bodyPr/>
                    <a:lstStyle/>
                    <a:p>
                      <a:pPr fontAlgn="base"/>
                      <a:r>
                        <a:rPr lang="ar-EG" sz="1600"/>
                        <a:t>11</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1020820552"/>
                  </a:ext>
                </a:extLst>
              </a:tr>
              <a:tr h="212271">
                <a:tc>
                  <a:txBody>
                    <a:bodyPr/>
                    <a:lstStyle/>
                    <a:p>
                      <a:pPr fontAlgn="base"/>
                      <a:r>
                        <a:rPr lang="ar-EG" sz="1600"/>
                        <a:t>12</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4253019280"/>
                  </a:ext>
                </a:extLst>
              </a:tr>
              <a:tr h="212271">
                <a:tc>
                  <a:txBody>
                    <a:bodyPr/>
                    <a:lstStyle/>
                    <a:p>
                      <a:pPr fontAlgn="base"/>
                      <a:r>
                        <a:rPr lang="ar-EG" sz="1600"/>
                        <a:t>13</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tc>
                  <a:txBody>
                    <a:bodyPr/>
                    <a:lstStyle/>
                    <a:p>
                      <a:pPr fontAlgn="base"/>
                      <a:r>
                        <a:rPr lang="ar-EG" sz="1100"/>
                        <a:t> </a:t>
                      </a:r>
                    </a:p>
                  </a:txBody>
                  <a:tcPr marL="68580" marR="68580" marT="0" marB="0"/>
                </a:tc>
                <a:extLst>
                  <a:ext uri="{0D108BD9-81ED-4DB2-BD59-A6C34878D82A}">
                    <a16:rowId xmlns:a16="http://schemas.microsoft.com/office/drawing/2014/main" val="2469114153"/>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209960382"/>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596538"/>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37487608"/>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607839111"/>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50122058"/>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05821579"/>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76674387"/>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2491984"/>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22</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98043126"/>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33885050"/>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50596246"/>
                  </a:ext>
                </a:extLst>
              </a:tr>
              <a:tr h="2122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25</a:t>
                      </a: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r" rtl="1" fontAlgn="base"/>
                      <a:endParaRPr lang="en-SG" sz="12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538347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10803891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E9472579-6482-485F-9E32-E2C4C47E6074}"/>
              </a:ext>
            </a:extLst>
          </p:cNvPr>
          <p:cNvGraphicFramePr>
            <a:graphicFrameLocks noGrp="1"/>
          </p:cNvGraphicFramePr>
          <p:nvPr>
            <p:extLst>
              <p:ext uri="{D42A27DB-BD31-4B8C-83A1-F6EECF244321}">
                <p14:modId xmlns:p14="http://schemas.microsoft.com/office/powerpoint/2010/main" val="3703472683"/>
              </p:ext>
            </p:extLst>
          </p:nvPr>
        </p:nvGraphicFramePr>
        <p:xfrm>
          <a:off x="15074" y="76200"/>
          <a:ext cx="9128926" cy="6859866"/>
        </p:xfrm>
        <a:graphic>
          <a:graphicData uri="http://schemas.openxmlformats.org/drawingml/2006/table">
            <a:tbl>
              <a:tblPr rtl="1" firstRow="1" firstCol="1" bandRow="1">
                <a:tableStyleId>{5C22544A-7EE6-4342-B048-85BDC9FD1C3A}</a:tableStyleId>
              </a:tblPr>
              <a:tblGrid>
                <a:gridCol w="670726">
                  <a:extLst>
                    <a:ext uri="{9D8B030D-6E8A-4147-A177-3AD203B41FA5}">
                      <a16:colId xmlns:a16="http://schemas.microsoft.com/office/drawing/2014/main" val="3450875390"/>
                    </a:ext>
                  </a:extLst>
                </a:gridCol>
                <a:gridCol w="2514600">
                  <a:extLst>
                    <a:ext uri="{9D8B030D-6E8A-4147-A177-3AD203B41FA5}">
                      <a16:colId xmlns:a16="http://schemas.microsoft.com/office/drawing/2014/main" val="687819384"/>
                    </a:ext>
                  </a:extLst>
                </a:gridCol>
                <a:gridCol w="2120307">
                  <a:extLst>
                    <a:ext uri="{9D8B030D-6E8A-4147-A177-3AD203B41FA5}">
                      <a16:colId xmlns:a16="http://schemas.microsoft.com/office/drawing/2014/main" val="3737529888"/>
                    </a:ext>
                  </a:extLst>
                </a:gridCol>
                <a:gridCol w="1866083">
                  <a:extLst>
                    <a:ext uri="{9D8B030D-6E8A-4147-A177-3AD203B41FA5}">
                      <a16:colId xmlns:a16="http://schemas.microsoft.com/office/drawing/2014/main" val="1819587420"/>
                    </a:ext>
                  </a:extLst>
                </a:gridCol>
                <a:gridCol w="1957210">
                  <a:extLst>
                    <a:ext uri="{9D8B030D-6E8A-4147-A177-3AD203B41FA5}">
                      <a16:colId xmlns:a16="http://schemas.microsoft.com/office/drawing/2014/main" val="474921653"/>
                    </a:ext>
                  </a:extLst>
                </a:gridCol>
              </a:tblGrid>
              <a:tr h="821094">
                <a:tc>
                  <a:txBody>
                    <a:bodyPr/>
                    <a:lstStyle/>
                    <a:p>
                      <a:pPr fontAlgn="base"/>
                      <a:r>
                        <a:rPr lang="ar-EG" sz="1600"/>
                        <a:t>المجموعة #</a:t>
                      </a:r>
                    </a:p>
                  </a:txBody>
                  <a:tcPr marL="68580" marR="68580" marT="0" marB="0"/>
                </a:tc>
                <a:tc>
                  <a:txBody>
                    <a:bodyPr/>
                    <a:lstStyle/>
                    <a:p>
                      <a:pPr fontAlgn="base"/>
                      <a:r>
                        <a:rPr lang="ar-EG" sz="1600"/>
                        <a:t>هل تعهد كينيث شفهيًا بالبقاء؟</a:t>
                      </a:r>
                    </a:p>
                  </a:txBody>
                  <a:tcPr marL="68580" marR="68580" marT="0" marB="0"/>
                </a:tc>
                <a:tc>
                  <a:txBody>
                    <a:bodyPr/>
                    <a:lstStyle/>
                    <a:p>
                      <a:pPr fontAlgn="base"/>
                      <a:r>
                        <a:rPr lang="ar-EG" sz="1600"/>
                        <a:t>هل كشف كينيث عن نواياه في المغادرة في ديسمبر المقبل للحصول على ماجستير إدارة الأعمال؟</a:t>
                      </a:r>
                    </a:p>
                  </a:txBody>
                  <a:tcPr marL="68580" marR="68580" marT="0" marB="0"/>
                </a:tc>
                <a:tc>
                  <a:txBody>
                    <a:bodyPr/>
                    <a:lstStyle/>
                    <a:p>
                      <a:pPr fontAlgn="base"/>
                      <a:r>
                        <a:rPr lang="ar-EG" sz="1600"/>
                        <a:t>هل أخبر كينيث ديفيد لماذا معدل دوران الموظفين مرتفع للغاية؟</a:t>
                      </a:r>
                    </a:p>
                  </a:txBody>
                  <a:tcPr marL="68580" marR="68580" marT="0" marB="0"/>
                </a:tc>
                <a:tc>
                  <a:txBody>
                    <a:bodyPr/>
                    <a:lstStyle/>
                    <a:p>
                      <a:pPr fontAlgn="base"/>
                      <a:r>
                        <a:rPr lang="ar-EG" sz="1600"/>
                        <a:t>ديفيد، هل صدقت أن كينيث حصل على عرض خارجي؟</a:t>
                      </a:r>
                    </a:p>
                  </a:txBody>
                  <a:tcPr marL="68580" marR="68580" marT="0" marB="0"/>
                </a:tc>
                <a:extLst>
                  <a:ext uri="{0D108BD9-81ED-4DB2-BD59-A6C34878D82A}">
                    <a16:rowId xmlns:a16="http://schemas.microsoft.com/office/drawing/2014/main" val="4124533126"/>
                  </a:ext>
                </a:extLst>
              </a:tr>
              <a:tr h="273698">
                <a:tc>
                  <a:txBody>
                    <a:bodyPr/>
                    <a:lstStyle/>
                    <a:p>
                      <a:pPr fontAlgn="base"/>
                      <a:r>
                        <a:rPr lang="ar-EG" sz="1600"/>
                        <a:t>3</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غير متأكد </a:t>
                      </a:r>
                    </a:p>
                  </a:txBody>
                  <a:tcPr marL="68580" marR="68580" marT="0" marB="0"/>
                </a:tc>
                <a:extLst>
                  <a:ext uri="{0D108BD9-81ED-4DB2-BD59-A6C34878D82A}">
                    <a16:rowId xmlns:a16="http://schemas.microsoft.com/office/drawing/2014/main" val="2560405371"/>
                  </a:ext>
                </a:extLst>
              </a:tr>
              <a:tr h="273698">
                <a:tc>
                  <a:txBody>
                    <a:bodyPr/>
                    <a:lstStyle/>
                    <a:p>
                      <a:pPr fontAlgn="base"/>
                      <a:r>
                        <a:rPr lang="ar-EG" sz="1600"/>
                        <a:t>4</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extLst>
                  <a:ext uri="{0D108BD9-81ED-4DB2-BD59-A6C34878D82A}">
                    <a16:rowId xmlns:a16="http://schemas.microsoft.com/office/drawing/2014/main" val="970130812"/>
                  </a:ext>
                </a:extLst>
              </a:tr>
              <a:tr h="273698">
                <a:tc>
                  <a:txBody>
                    <a:bodyPr/>
                    <a:lstStyle/>
                    <a:p>
                      <a:pPr fontAlgn="base"/>
                      <a:r>
                        <a:rPr lang="ar-EG" sz="1600"/>
                        <a:t>5</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extLst>
                  <a:ext uri="{0D108BD9-81ED-4DB2-BD59-A6C34878D82A}">
                    <a16:rowId xmlns:a16="http://schemas.microsoft.com/office/drawing/2014/main" val="1960049507"/>
                  </a:ext>
                </a:extLst>
              </a:tr>
              <a:tr h="273698">
                <a:tc>
                  <a:txBody>
                    <a:bodyPr/>
                    <a:lstStyle/>
                    <a:p>
                      <a:pPr fontAlgn="base"/>
                      <a:r>
                        <a:rPr lang="ar-EG" sz="1600"/>
                        <a:t>6</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highlight>
                            <a:srgbClr val="FFFF00"/>
                          </a:highlight>
                          <a:latin typeface="+mn-lt"/>
                        </a:rPr>
                        <a:t>نعم</a:t>
                      </a:r>
                      <a:r>
                        <a:rPr lang="ar-EG" sz="1400">
                          <a:latin typeface="+mn-lt"/>
                        </a:rPr>
                        <a:t>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غير متأكد</a:t>
                      </a:r>
                    </a:p>
                  </a:txBody>
                  <a:tcPr marL="68580" marR="68580" marT="0" marB="0"/>
                </a:tc>
                <a:extLst>
                  <a:ext uri="{0D108BD9-81ED-4DB2-BD59-A6C34878D82A}">
                    <a16:rowId xmlns:a16="http://schemas.microsoft.com/office/drawing/2014/main" val="837710198"/>
                  </a:ext>
                </a:extLst>
              </a:tr>
              <a:tr h="273698">
                <a:tc>
                  <a:txBody>
                    <a:bodyPr/>
                    <a:lstStyle/>
                    <a:p>
                      <a:pPr fontAlgn="base"/>
                      <a:r>
                        <a:rPr lang="ar-EG" sz="1600"/>
                        <a:t>7</a:t>
                      </a:r>
                    </a:p>
                  </a:txBody>
                  <a:tcPr marL="68580" marR="68580" marT="0" marB="0"/>
                </a:tc>
                <a:tc>
                  <a:txBody>
                    <a:bodyPr/>
                    <a:lstStyle/>
                    <a:p>
                      <a:pPr fontAlgn="base"/>
                      <a:r>
                        <a:rPr lang="en-US" sz="1400">
                          <a:latin typeface="+mn-lt"/>
                        </a:rPr>
                        <a:t> </a:t>
                      </a:r>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غير متأكد </a:t>
                      </a:r>
                    </a:p>
                  </a:txBody>
                  <a:tcPr marL="68580" marR="68580" marT="0" marB="0"/>
                </a:tc>
                <a:extLst>
                  <a:ext uri="{0D108BD9-81ED-4DB2-BD59-A6C34878D82A}">
                    <a16:rowId xmlns:a16="http://schemas.microsoft.com/office/drawing/2014/main" val="3224436479"/>
                  </a:ext>
                </a:extLst>
              </a:tr>
              <a:tr h="273698">
                <a:tc>
                  <a:txBody>
                    <a:bodyPr/>
                    <a:lstStyle/>
                    <a:p>
                      <a:pPr fontAlgn="base"/>
                      <a:r>
                        <a:rPr lang="ar-EG" sz="1600"/>
                        <a:t>8</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extLst>
                  <a:ext uri="{0D108BD9-81ED-4DB2-BD59-A6C34878D82A}">
                    <a16:rowId xmlns:a16="http://schemas.microsoft.com/office/drawing/2014/main" val="1487887915"/>
                  </a:ext>
                </a:extLst>
              </a:tr>
              <a:tr h="273698">
                <a:tc>
                  <a:txBody>
                    <a:bodyPr/>
                    <a:lstStyle/>
                    <a:p>
                      <a:pPr fontAlgn="base"/>
                      <a:r>
                        <a:rPr lang="ar-EG" sz="1600"/>
                        <a:t>9</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extLst>
                  <a:ext uri="{0D108BD9-81ED-4DB2-BD59-A6C34878D82A}">
                    <a16:rowId xmlns:a16="http://schemas.microsoft.com/office/drawing/2014/main" val="828513886"/>
                  </a:ext>
                </a:extLst>
              </a:tr>
              <a:tr h="273698">
                <a:tc>
                  <a:txBody>
                    <a:bodyPr/>
                    <a:lstStyle/>
                    <a:p>
                      <a:pPr fontAlgn="base"/>
                      <a:r>
                        <a:rPr lang="ar-EG" sz="1600"/>
                        <a:t>10</a:t>
                      </a:r>
                    </a:p>
                  </a:txBody>
                  <a:tcPr marL="68580" marR="68580" marT="0" marB="0"/>
                </a:tc>
                <a:tc>
                  <a:txBody>
                    <a:bodyPr/>
                    <a:lstStyle/>
                    <a:p>
                      <a:pPr fontAlgn="base"/>
                      <a:r>
                        <a:rPr lang="ar-EG" sz="1400">
                          <a:latin typeface="+mn-lt"/>
                        </a:rPr>
                        <a:t> نعم</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نعم </a:t>
                      </a:r>
                    </a:p>
                  </a:txBody>
                  <a:tcPr marL="68580" marR="68580" marT="0" marB="0"/>
                </a:tc>
                <a:extLst>
                  <a:ext uri="{0D108BD9-81ED-4DB2-BD59-A6C34878D82A}">
                    <a16:rowId xmlns:a16="http://schemas.microsoft.com/office/drawing/2014/main" val="3213333788"/>
                  </a:ext>
                </a:extLst>
              </a:tr>
              <a:tr h="273698">
                <a:tc>
                  <a:txBody>
                    <a:bodyPr/>
                    <a:lstStyle/>
                    <a:p>
                      <a:pPr fontAlgn="base"/>
                      <a:r>
                        <a:rPr lang="ar-EG" sz="1600"/>
                        <a:t>11</a:t>
                      </a:r>
                    </a:p>
                  </a:txBody>
                  <a:tcPr marL="68580" marR="68580" marT="0" marB="0"/>
                </a:tc>
                <a:tc>
                  <a:txBody>
                    <a:bodyPr/>
                    <a:lstStyle/>
                    <a:p>
                      <a:pPr fontAlgn="base"/>
                      <a:r>
                        <a:rPr lang="ar-EG" sz="1400">
                          <a:latin typeface="+mn-lt"/>
                        </a:rPr>
                        <a:t> لا</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لا </a:t>
                      </a:r>
                    </a:p>
                  </a:txBody>
                  <a:tcPr marL="68580" marR="68580" marT="0" marB="0"/>
                </a:tc>
                <a:tc>
                  <a:txBody>
                    <a:bodyPr/>
                    <a:lstStyle/>
                    <a:p>
                      <a:pPr fontAlgn="base"/>
                      <a:r>
                        <a:rPr lang="ar-EG" sz="1400">
                          <a:latin typeface="+mn-lt"/>
                        </a:rPr>
                        <a:t>غير متأكد </a:t>
                      </a:r>
                    </a:p>
                  </a:txBody>
                  <a:tcPr marL="68580" marR="68580" marT="0" marB="0"/>
                </a:tc>
                <a:extLst>
                  <a:ext uri="{0D108BD9-81ED-4DB2-BD59-A6C34878D82A}">
                    <a16:rowId xmlns:a16="http://schemas.microsoft.com/office/drawing/2014/main" val="1020820552"/>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14</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extLst>
                  <a:ext uri="{0D108BD9-81ED-4DB2-BD59-A6C34878D82A}">
                    <a16:rowId xmlns:a16="http://schemas.microsoft.com/office/drawing/2014/main" val="3209960382"/>
                  </a:ext>
                </a:extLst>
              </a:tr>
              <a:tr h="4789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نوعًا من ("العمل من أجل مستقبل أفضل للمؤسسة")</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غير متأكد</a:t>
                      </a:r>
                    </a:p>
                  </a:txBody>
                  <a:tcPr marL="68580" marR="68580" marT="0" marB="0"/>
                </a:tc>
                <a:extLst>
                  <a:ext uri="{0D108BD9-81ED-4DB2-BD59-A6C34878D82A}">
                    <a16:rowId xmlns:a16="http://schemas.microsoft.com/office/drawing/2014/main" val="24596538"/>
                  </a:ext>
                </a:extLst>
              </a:tr>
              <a:tr h="478971">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16</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نوعًا من ("لا تذهب أبدًا إلى المنافس")</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extLst>
                  <a:ext uri="{0D108BD9-81ED-4DB2-BD59-A6C34878D82A}">
                    <a16:rowId xmlns:a16="http://schemas.microsoft.com/office/drawing/2014/main" val="2837487608"/>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17</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extLst>
                  <a:ext uri="{0D108BD9-81ED-4DB2-BD59-A6C34878D82A}">
                    <a16:rowId xmlns:a16="http://schemas.microsoft.com/office/drawing/2014/main" val="1607839111"/>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18</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غير متأكد</a:t>
                      </a:r>
                    </a:p>
                  </a:txBody>
                  <a:tcPr marL="68580" marR="68580" marT="0" marB="0"/>
                </a:tc>
                <a:extLst>
                  <a:ext uri="{0D108BD9-81ED-4DB2-BD59-A6C34878D82A}">
                    <a16:rowId xmlns:a16="http://schemas.microsoft.com/office/drawing/2014/main" val="1850122058"/>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19</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extLst>
                  <a:ext uri="{0D108BD9-81ED-4DB2-BD59-A6C34878D82A}">
                    <a16:rowId xmlns:a16="http://schemas.microsoft.com/office/drawing/2014/main" val="2605821579"/>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غير متأكد</a:t>
                      </a:r>
                    </a:p>
                  </a:txBody>
                  <a:tcPr marL="68580" marR="68580" marT="0" marB="0"/>
                </a:tc>
                <a:extLst>
                  <a:ext uri="{0D108BD9-81ED-4DB2-BD59-A6C34878D82A}">
                    <a16:rowId xmlns:a16="http://schemas.microsoft.com/office/drawing/2014/main" val="3976674387"/>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21</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r>
                        <a:rPr lang="en-US" sz="1400">
                          <a:latin typeface="+mn-lt"/>
                          <a:ea typeface="Times New Roman" panose="02020603050405020304" pitchFamily="18" charset="0"/>
                          <a:cs typeface="Times New Roman" panose="02020603050405020304" pitchFamily="18" charset="0"/>
                        </a:rPr>
                        <a:t> </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extLst>
                  <a:ext uri="{0D108BD9-81ED-4DB2-BD59-A6C34878D82A}">
                    <a16:rowId xmlns:a16="http://schemas.microsoft.com/office/drawing/2014/main" val="1242491984"/>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23</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extLst>
                  <a:ext uri="{0D108BD9-81ED-4DB2-BD59-A6C34878D82A}">
                    <a16:rowId xmlns:a16="http://schemas.microsoft.com/office/drawing/2014/main" val="3733885050"/>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24</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extLst>
                  <a:ext uri="{0D108BD9-81ED-4DB2-BD59-A6C34878D82A}">
                    <a16:rowId xmlns:a16="http://schemas.microsoft.com/office/drawing/2014/main" val="1450596246"/>
                  </a:ext>
                </a:extLst>
              </a:tr>
              <a:tr h="273698">
                <a:tc>
                  <a:txBody>
                    <a:bodyPr/>
                    <a:lstStyle/>
                    <a:p>
                      <a:pPr fontAlgn="base"/>
                      <a:r>
                        <a:rPr lang="ar-EG" sz="1600">
                          <a:latin typeface="Times New Roman" panose="02020603050405020304" pitchFamily="18" charset="0"/>
                          <a:ea typeface="Times New Roman" panose="02020603050405020304" pitchFamily="18" charset="0"/>
                          <a:cs typeface="Times New Roman" panose="02020603050405020304" pitchFamily="18" charset="0"/>
                        </a:rPr>
                        <a:t>26</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لا</a:t>
                      </a:r>
                    </a:p>
                  </a:txBody>
                  <a:tcPr marL="68580" marR="68580" marT="0" marB="0"/>
                </a:tc>
                <a:tc>
                  <a:txBody>
                    <a:bodyPr/>
                    <a:lstStyle/>
                    <a:p>
                      <a:pPr fontAlgn="base"/>
                      <a:r>
                        <a:rPr lang="ar-EG" sz="1400">
                          <a:latin typeface="+mn-lt"/>
                          <a:ea typeface="Times New Roman" panose="02020603050405020304" pitchFamily="18" charset="0"/>
                          <a:cs typeface="Times New Roman" panose="02020603050405020304" pitchFamily="18" charset="0"/>
                        </a:rPr>
                        <a:t>نعم</a:t>
                      </a:r>
                    </a:p>
                  </a:txBody>
                  <a:tcPr marL="68580" marR="68580" marT="0" marB="0"/>
                </a:tc>
                <a:extLst>
                  <a:ext uri="{0D108BD9-81ED-4DB2-BD59-A6C34878D82A}">
                    <a16:rowId xmlns:a16="http://schemas.microsoft.com/office/drawing/2014/main" val="2845383473"/>
                  </a:ext>
                </a:extLst>
              </a:tr>
            </a:tbl>
          </a:graphicData>
        </a:graphic>
      </p:graphicFrame>
      <p:sp>
        <p:nvSpPr>
          <p:cNvPr id="5" name="Rectangle 2">
            <a:extLst>
              <a:ext uri="{FF2B5EF4-FFF2-40B4-BE49-F238E27FC236}">
                <a16:creationId xmlns:a16="http://schemas.microsoft.com/office/drawing/2014/main" id="{59A63C62-EF04-469B-BDDB-C6E5ED452485}"/>
              </a:ext>
            </a:extLst>
          </p:cNvPr>
          <p:cNvSpPr>
            <a:spLocks noChangeArrowheads="1"/>
          </p:cNvSpPr>
          <p:nvPr/>
        </p:nvSpPr>
        <p:spPr bwMode="auto">
          <a:xfrm>
            <a:off x="-914400" y="2362208"/>
            <a:ext cx="1451524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SG"/>
          </a:p>
        </p:txBody>
      </p:sp>
    </p:spTree>
    <p:extLst>
      <p:ext uri="{BB962C8B-B14F-4D97-AF65-F5344CB8AC3E}">
        <p14:creationId xmlns:p14="http://schemas.microsoft.com/office/powerpoint/2010/main" val="20901885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078523"/>
            <a:ext cx="9143999" cy="1055077"/>
          </a:xfrm>
        </p:spPr>
        <p:txBody>
          <a:bodyPr>
            <a:noAutofit/>
          </a:bodyPr>
          <a:lstStyle/>
          <a:p>
            <a:pPr marL="422041" lvl="2" indent="-211021" algn="ctr">
              <a:spcBef>
                <a:spcPct val="20000"/>
              </a:spcBef>
            </a:pPr>
            <a:r>
              <a:rPr lang="ar-EG" sz="2800" b="1">
                <a:solidFill>
                  <a:schemeClr val="tx1"/>
                </a:solidFill>
              </a:rPr>
              <a:t>ما مدى دقة الأشخاص في اكتشاف الكذب؟ </a:t>
            </a:r>
            <a:br>
              <a:rPr lang="ar-EG" sz="2800" b="1">
                <a:solidFill>
                  <a:schemeClr val="tx1"/>
                </a:solidFill>
              </a:rPr>
            </a:br>
            <a:r>
              <a:rPr lang="ar-EG" sz="2800" b="1">
                <a:solidFill>
                  <a:schemeClr val="tx1"/>
                </a:solidFill>
              </a:rPr>
              <a:t>(50% من الدقة تعتمد على الصدفة)</a:t>
            </a:r>
            <a:br>
              <a:rPr lang="ar-EG" sz="2800" b="1">
                <a:solidFill>
                  <a:schemeClr val="tx1"/>
                </a:solidFill>
              </a:rPr>
            </a:br>
            <a:br>
              <a:rPr lang="ar-EG" sz="2800" b="1">
                <a:solidFill>
                  <a:schemeClr val="tx1"/>
                </a:solidFill>
              </a:rPr>
            </a:br>
            <a:br>
              <a:rPr lang="ar-EG" sz="2800" b="1">
                <a:solidFill>
                  <a:schemeClr val="tx1"/>
                </a:solidFill>
              </a:rPr>
            </a:br>
            <a:endParaRPr lang="ar-EG" sz="2800" b="1">
              <a:solidFill>
                <a:schemeClr val="tx1"/>
              </a:solidFill>
            </a:endParaRPr>
          </a:p>
        </p:txBody>
      </p:sp>
      <p:pic>
        <p:nvPicPr>
          <p:cNvPr id="4" name="Picture 2" descr="Business woman holding knife behind his back Premium Photo">
            <a:extLst>
              <a:ext uri="{FF2B5EF4-FFF2-40B4-BE49-F238E27FC236}">
                <a16:creationId xmlns:a16="http://schemas.microsoft.com/office/drawing/2014/main" id="{5F95741B-4B01-D25D-1159-CB9487E736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1721" y="1679199"/>
            <a:ext cx="6859279" cy="456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64405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55077"/>
          </a:xfrm>
        </p:spPr>
        <p:txBody>
          <a:bodyPr>
            <a:normAutofit/>
          </a:bodyPr>
          <a:lstStyle/>
          <a:p>
            <a:pPr marL="422041" lvl="2" indent="-211021" algn="ctr">
              <a:spcBef>
                <a:spcPct val="20000"/>
              </a:spcBef>
            </a:pPr>
            <a:r>
              <a:rPr lang="ar-EG" sz="2954" b="1"/>
              <a:t>الثقة المفرطة في كشف الكذب</a:t>
            </a:r>
          </a:p>
        </p:txBody>
      </p:sp>
      <p:sp>
        <p:nvSpPr>
          <p:cNvPr id="7" name="Content Placeholder 3"/>
          <p:cNvSpPr>
            <a:spLocks noGrp="1"/>
          </p:cNvSpPr>
          <p:nvPr>
            <p:ph idx="1"/>
          </p:nvPr>
        </p:nvSpPr>
        <p:spPr>
          <a:xfrm>
            <a:off x="457200" y="1918188"/>
            <a:ext cx="8229600" cy="4177812"/>
          </a:xfrm>
        </p:spPr>
        <p:txBody>
          <a:bodyPr>
            <a:normAutofit/>
          </a:bodyPr>
          <a:lstStyle/>
          <a:p>
            <a:pPr marL="316531" lvl="2" indent="-316531">
              <a:lnSpc>
                <a:spcPct val="110000"/>
              </a:lnSpc>
              <a:spcBef>
                <a:spcPts val="0"/>
              </a:spcBef>
            </a:pPr>
            <a:r>
              <a:rPr lang="ar-EG"/>
              <a:t>معدل دقة بنسبة 55% = أعلى بقليل من الصدفة</a:t>
            </a:r>
          </a:p>
          <a:p>
            <a:pPr marL="0" lvl="2" indent="0">
              <a:lnSpc>
                <a:spcPct val="110000"/>
              </a:lnSpc>
              <a:spcBef>
                <a:spcPts val="0"/>
              </a:spcBef>
              <a:buNone/>
            </a:pPr>
            <a:endParaRPr lang="en-US" kern="1800" dirty="0">
              <a:ea typeface="Times New Roman"/>
              <a:cs typeface="Times New Roman" pitchFamily="18" charset="0"/>
            </a:endParaRPr>
          </a:p>
          <a:p>
            <a:pPr marL="316531" lvl="2" indent="-316531">
              <a:lnSpc>
                <a:spcPct val="110000"/>
              </a:lnSpc>
              <a:spcBef>
                <a:spcPts val="0"/>
              </a:spcBef>
            </a:pPr>
            <a:r>
              <a:rPr lang="ar-EG"/>
              <a:t>نرى أنفسنا كأجهزة كشف كذب بارعة ولكننا لسنا كذلك</a:t>
            </a:r>
          </a:p>
          <a:p>
            <a:pPr marL="316531" lvl="2" indent="-316531">
              <a:lnSpc>
                <a:spcPct val="110000"/>
              </a:lnSpc>
              <a:spcBef>
                <a:spcPts val="0"/>
              </a:spcBef>
            </a:pPr>
            <a:endParaRPr lang="en-US" kern="1800" dirty="0">
              <a:ea typeface="Times New Roman"/>
              <a:cs typeface="Times New Roman" pitchFamily="18" charset="0"/>
            </a:endParaRPr>
          </a:p>
          <a:p>
            <a:endParaRPr lang="en-US" sz="2400" dirty="0"/>
          </a:p>
        </p:txBody>
      </p:sp>
    </p:spTree>
    <p:extLst>
      <p:ext uri="{BB962C8B-B14F-4D97-AF65-F5344CB8AC3E}">
        <p14:creationId xmlns:p14="http://schemas.microsoft.com/office/powerpoint/2010/main" val="3900421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ar-EG" sz="3200" b="1"/>
              <a:t>هل من الخطأ الكذب في </a:t>
            </a:r>
            <a:r>
              <a:rPr lang="ar-EG" sz="3200" b="1" i="1"/>
              <a:t>بيفوت بنك</a:t>
            </a:r>
            <a:r>
              <a:rPr lang="ar-EG" sz="3200" b="1"/>
              <a:t>؟</a:t>
            </a:r>
          </a:p>
        </p:txBody>
      </p:sp>
      <p:sp>
        <p:nvSpPr>
          <p:cNvPr id="7" name="Content Placeholder 2">
            <a:extLst>
              <a:ext uri="{FF2B5EF4-FFF2-40B4-BE49-F238E27FC236}">
                <a16:creationId xmlns:a16="http://schemas.microsoft.com/office/drawing/2014/main" id="{0021F2FD-F406-9922-9331-F80433C9C6D7}"/>
              </a:ext>
            </a:extLst>
          </p:cNvPr>
          <p:cNvSpPr>
            <a:spLocks noGrp="1"/>
          </p:cNvSpPr>
          <p:nvPr>
            <p:ph idx="1"/>
          </p:nvPr>
        </p:nvSpPr>
        <p:spPr>
          <a:xfrm>
            <a:off x="533400" y="1341438"/>
            <a:ext cx="8229600" cy="5287962"/>
          </a:xfrm>
        </p:spPr>
        <p:txBody>
          <a:bodyPr>
            <a:noAutofit/>
          </a:bodyPr>
          <a:lstStyle/>
          <a:p>
            <a:r>
              <a:rPr lang="ar-EG" sz="2300"/>
              <a:t>هل من الخطأ أن يكذب كينيث بشأن مغادرته للحصول على ماجستير إدارة الأعمال؟</a:t>
            </a:r>
          </a:p>
          <a:p>
            <a:endParaRPr lang="en-SG" sz="1800" dirty="0"/>
          </a:p>
          <a:p>
            <a:r>
              <a:rPr lang="ar-EG" sz="2300"/>
              <a:t>هل من الخطأ أن يكذب ديفيد بشأن زيادات الأجور السرية للرؤساء؟</a:t>
            </a:r>
          </a:p>
          <a:p>
            <a:endParaRPr lang="en-SG" sz="1800" dirty="0"/>
          </a:p>
          <a:p>
            <a:r>
              <a:rPr lang="ar-EG" sz="2300"/>
              <a:t>لماذا أو لماذا لا؟</a:t>
            </a:r>
          </a:p>
          <a:p>
            <a:endParaRPr lang="en-SG" sz="1800" dirty="0"/>
          </a:p>
          <a:p>
            <a:r>
              <a:rPr lang="ar-EG" sz="2300"/>
              <a:t>البحث:</a:t>
            </a:r>
          </a:p>
          <a:p>
            <a:pPr lvl="1"/>
            <a:r>
              <a:rPr lang="ar-EG" sz="2300"/>
              <a:t>يُحكم على الأشخاص أصحاب السلطة الأقل بأنهم أقل استحقاقًا للوم بسبب الخداع</a:t>
            </a:r>
          </a:p>
          <a:p>
            <a:pPr lvl="1"/>
            <a:r>
              <a:rPr lang="ar-EG" sz="2300"/>
              <a:t>تعتبر حالات الإغفال (حجب المعلومات) أقل استحقاقًا للوم من حالات التعمد (تقديم معلومات كاذبة بشكل فعال).</a:t>
            </a:r>
          </a:p>
          <a:p>
            <a:pPr lvl="1"/>
            <a:r>
              <a:rPr lang="ar-EG" sz="2300"/>
              <a:t>يميل الناس إلى التسامح مع الخداع الذي يقوم به كينيث</a:t>
            </a:r>
          </a:p>
        </p:txBody>
      </p:sp>
    </p:spTree>
    <p:extLst>
      <p:ext uri="{BB962C8B-B14F-4D97-AF65-F5344CB8AC3E}">
        <p14:creationId xmlns:p14="http://schemas.microsoft.com/office/powerpoint/2010/main" val="2697164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3505200"/>
          </a:xfrm>
        </p:spPr>
        <p:txBody>
          <a:bodyPr>
            <a:normAutofit/>
          </a:bodyPr>
          <a:lstStyle/>
          <a:p>
            <a:r>
              <a:rPr lang="ar-EG" sz="2400"/>
              <a:t>الأخلاق النفعية/العواقبية:</a:t>
            </a:r>
            <a:r>
              <a:rPr lang="en-US" sz="2400"/>
              <a:t> </a:t>
            </a:r>
            <a:r>
              <a:rPr lang="ar-EG" sz="2400"/>
              <a:t>تعظيم </a:t>
            </a:r>
            <a:r>
              <a:rPr lang="ar-EG" sz="2400" b="1"/>
              <a:t>النتائج الجيدة</a:t>
            </a:r>
            <a:r>
              <a:rPr lang="ar-EG" sz="2400"/>
              <a:t> (جون ستيوارت ميل)</a:t>
            </a:r>
          </a:p>
          <a:p>
            <a:pPr marL="457200" lvl="1" indent="0">
              <a:buNone/>
            </a:pPr>
            <a:r>
              <a:rPr lang="ar-EG" sz="2400" i="1"/>
              <a:t>"الغاية تبرر الوسيلة"</a:t>
            </a:r>
          </a:p>
          <a:p>
            <a:pPr lvl="1">
              <a:buFont typeface="Arial" panose="020B0604020202020204" pitchFamily="34" charset="0"/>
              <a:buChar char="•"/>
            </a:pPr>
            <a:endParaRPr lang="en-US" sz="2000" dirty="0"/>
          </a:p>
          <a:p>
            <a:r>
              <a:rPr lang="ar-EG" sz="2400"/>
              <a:t>الأخلاقيات الواجبة/اللاعواقبية:</a:t>
            </a:r>
            <a:r>
              <a:rPr lang="en-US" sz="2400"/>
              <a:t> </a:t>
            </a:r>
            <a:r>
              <a:rPr lang="ar-EG" sz="2400"/>
              <a:t>الأخلاق مسألة </a:t>
            </a:r>
            <a:r>
              <a:rPr lang="ar-EG" sz="2400" b="1"/>
              <a:t>مبدأ</a:t>
            </a:r>
            <a:r>
              <a:rPr lang="ar-EG" sz="2400"/>
              <a:t> (إيمانويل كانط)</a:t>
            </a:r>
          </a:p>
          <a:p>
            <a:endParaRPr lang="en-US" sz="2400" dirty="0"/>
          </a:p>
          <a:p>
            <a:r>
              <a:rPr lang="ar-EG" sz="2400"/>
              <a:t>التعاقدية:</a:t>
            </a:r>
            <a:r>
              <a:rPr lang="en-US" sz="2400"/>
              <a:t> </a:t>
            </a:r>
            <a:r>
              <a:rPr lang="ar-EG" sz="2400"/>
              <a:t>الأخلاق تتعلق بما </a:t>
            </a:r>
            <a:r>
              <a:rPr lang="ar-EG" sz="2400" b="1"/>
              <a:t>ندين به </a:t>
            </a:r>
            <a:r>
              <a:rPr lang="ar-EG" sz="2400"/>
              <a:t>لبعضنا البعض (توماس هوبز)</a:t>
            </a:r>
          </a:p>
        </p:txBody>
      </p:sp>
      <p:sp>
        <p:nvSpPr>
          <p:cNvPr id="10" name="Title 1"/>
          <p:cNvSpPr txBox="1">
            <a:spLocks/>
          </p:cNvSpPr>
          <p:nvPr/>
        </p:nvSpPr>
        <p:spPr>
          <a:xfrm>
            <a:off x="228600" y="228600"/>
            <a:ext cx="8763000" cy="1143000"/>
          </a:xfrm>
          <a:prstGeom prst="rect">
            <a:avLst/>
          </a:prstGeom>
        </p:spPr>
        <p:txBody>
          <a:bodyPr vert="horz" lIns="91440" tIns="45720" rIns="91440" bIns="45720" rtlCol="0" anchor="ctr">
            <a:noAutofit/>
          </a:bodyPr>
          <a:lstStyle>
            <a:lvl1pPr algn="ctr" defTabSz="914400" rtl="1" eaLnBrk="1" latinLnBrk="0" hangingPunct="1">
              <a:spcBef>
                <a:spcPct val="0"/>
              </a:spcBef>
              <a:buNone/>
              <a:defRPr sz="4400" kern="1200">
                <a:solidFill>
                  <a:schemeClr val="tx1"/>
                </a:solidFill>
                <a:latin typeface="+mj-lt"/>
                <a:ea typeface="+mj-ea"/>
                <a:cs typeface="+mj-cs"/>
              </a:defRPr>
            </a:lvl1pPr>
          </a:lstStyle>
          <a:p>
            <a:r>
              <a:rPr lang="ar-EG" sz="3600" b="1"/>
              <a:t>ثلاث وجهات نظر حول الأخلاق</a:t>
            </a:r>
          </a:p>
        </p:txBody>
      </p:sp>
      <p:sp>
        <p:nvSpPr>
          <p:cNvPr id="2" name="TextBox 1"/>
          <p:cNvSpPr txBox="1"/>
          <p:nvPr/>
        </p:nvSpPr>
        <p:spPr>
          <a:xfrm>
            <a:off x="0" y="5410200"/>
            <a:ext cx="9144000" cy="830997"/>
          </a:xfrm>
          <a:prstGeom prst="rect">
            <a:avLst/>
          </a:prstGeom>
          <a:noFill/>
        </p:spPr>
        <p:txBody>
          <a:bodyPr wrap="square" rtlCol="0">
            <a:spAutoFit/>
          </a:bodyPr>
          <a:lstStyle/>
          <a:p>
            <a:pPr algn="ctr"/>
            <a:r>
              <a:rPr lang="ar-EG" sz="2400" i="1"/>
              <a:t>ماذا يحدث عندما نطبق هذه</a:t>
            </a:r>
            <a:r>
              <a:rPr lang="en-US" sz="2400" i="1"/>
              <a:t> </a:t>
            </a:r>
          </a:p>
          <a:p>
            <a:pPr algn="ctr"/>
            <a:r>
              <a:rPr lang="ar-EG" sz="2400" i="1"/>
              <a:t>المعايير الأخلاقية على مصرف بيفوت بنك؟</a:t>
            </a:r>
          </a:p>
        </p:txBody>
      </p:sp>
    </p:spTree>
    <p:extLst>
      <p:ext uri="{BB962C8B-B14F-4D97-AF65-F5344CB8AC3E}">
        <p14:creationId xmlns:p14="http://schemas.microsoft.com/office/powerpoint/2010/main" val="1567479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685800" y="1143000"/>
            <a:ext cx="8001000" cy="4191000"/>
          </a:xfrm>
          <a:prstGeom prst="rect">
            <a:avLst/>
          </a:prstGeom>
          <a:noFill/>
          <a:ln w="12700">
            <a:noFill/>
            <a:miter lim="800000"/>
            <a:headEnd/>
            <a:tailEnd/>
          </a:ln>
        </p:spPr>
        <p:txBody>
          <a:bodyPr lIns="50800" tIns="50800" bIns="50800"/>
          <a:lstStyle/>
          <a:p>
            <a:pPr marL="466725" indent="-466725" eaLnBrk="0" hangingPunct="0"/>
            <a:r>
              <a:rPr lang="ar-EG" sz="2400"/>
              <a:t>اختبار النوم:</a:t>
            </a:r>
            <a:r>
              <a:rPr lang="en-US" sz="2400"/>
              <a:t> </a:t>
            </a:r>
            <a:r>
              <a:rPr lang="ar-EG" sz="2400" i="1"/>
              <a:t>"إذا قمت بهذا الفعل، فهل أستطيع النوم جيدًا في الليل؟"</a:t>
            </a:r>
          </a:p>
          <a:p>
            <a:pPr marL="466725" indent="-466725" eaLnBrk="0" hangingPunct="0"/>
            <a:endParaRPr lang="en-GB" sz="1000" i="1" dirty="0"/>
          </a:p>
          <a:p>
            <a:pPr marL="466725" indent="-466725" eaLnBrk="0" hangingPunct="0"/>
            <a:r>
              <a:rPr lang="ar-EG" sz="2400"/>
              <a:t>اختبار الصحيفة:</a:t>
            </a:r>
            <a:r>
              <a:rPr lang="en-US" sz="2400"/>
              <a:t> </a:t>
            </a:r>
            <a:r>
              <a:rPr lang="ar-EG" sz="2400" i="1"/>
              <a:t>"هل سيبدو هذا لائقًا على الصفحة الأولى من الصحيفة؟</a:t>
            </a:r>
          </a:p>
          <a:p>
            <a:pPr marL="466725" indent="-466725" eaLnBrk="0" hangingPunct="0"/>
            <a:endParaRPr lang="en-GB" sz="1000" i="1" dirty="0"/>
          </a:p>
          <a:p>
            <a:pPr marL="466725" indent="-466725" eaLnBrk="0" hangingPunct="0"/>
            <a:r>
              <a:rPr lang="ar-EG" sz="2400"/>
              <a:t>اختبار المرآة:</a:t>
            </a:r>
            <a:r>
              <a:rPr lang="en-US" sz="2400"/>
              <a:t> </a:t>
            </a:r>
            <a:r>
              <a:rPr lang="ar-EG" sz="2400" i="1"/>
              <a:t>"إذا فعلت هذا، فهل سأشعر بالراحة عند مواجهة مرآتي؟"</a:t>
            </a:r>
          </a:p>
          <a:p>
            <a:pPr marL="466725" indent="-466725" eaLnBrk="0" hangingPunct="0"/>
            <a:endParaRPr lang="en-GB" sz="1000" dirty="0"/>
          </a:p>
          <a:p>
            <a:pPr marL="466725" indent="-466725" eaLnBrk="0" hangingPunct="0"/>
            <a:r>
              <a:rPr lang="ar-EG" sz="2400"/>
              <a:t>اختبار المراقب:</a:t>
            </a:r>
            <a:r>
              <a:rPr lang="en-US" sz="2400"/>
              <a:t> </a:t>
            </a:r>
            <a:r>
              <a:rPr lang="ar-EG" sz="2400"/>
              <a:t>"</a:t>
            </a:r>
            <a:r>
              <a:rPr lang="ar-EG" sz="2400" i="1"/>
              <a:t>كيف سأشعر تجاه شخص آخر كان على ما يرام عند فعل هذا؟"</a:t>
            </a:r>
          </a:p>
          <a:p>
            <a:pPr marL="466725" indent="-466725" eaLnBrk="0" hangingPunct="0"/>
            <a:endParaRPr lang="en-GB" sz="1000" dirty="0"/>
          </a:p>
          <a:p>
            <a:pPr marL="466725" indent="-466725" eaLnBrk="0" hangingPunct="0"/>
            <a:r>
              <a:rPr lang="ar-EG" sz="2400"/>
              <a:t>اختبار الابنة/الابن:</a:t>
            </a:r>
            <a:r>
              <a:rPr lang="en-US" sz="2400"/>
              <a:t> </a:t>
            </a:r>
            <a:r>
              <a:rPr lang="ar-EG" sz="2400" i="1"/>
              <a:t>"إذا فعلت هذا، فهل أرغب في إخبار طفلي البالغ من العمر 16 عامًا بذلك؟"</a:t>
            </a:r>
          </a:p>
          <a:p>
            <a:pPr marL="466725" indent="-466725" eaLnBrk="0" hangingPunct="0"/>
            <a:endParaRPr lang="en-GB" sz="1000" i="1" dirty="0"/>
          </a:p>
          <a:p>
            <a:pPr marL="466725" indent="-466725" eaLnBrk="0" hangingPunct="0"/>
            <a:r>
              <a:rPr lang="ar-EG" sz="2400"/>
              <a:t>اختبار البطل:</a:t>
            </a:r>
            <a:r>
              <a:rPr lang="en-US" sz="2400"/>
              <a:t> </a:t>
            </a:r>
            <a:r>
              <a:rPr lang="ar-EG" sz="2400" i="1"/>
              <a:t>"هل هذا يجعلني أشعر كأنني بطل قصتي؟"</a:t>
            </a:r>
          </a:p>
          <a:p>
            <a:pPr marL="466725" indent="-466725" eaLnBrk="0" hangingPunct="0"/>
            <a:endParaRPr lang="en-GB" sz="1000" dirty="0"/>
          </a:p>
          <a:p>
            <a:pPr marL="466725" indent="-466725" eaLnBrk="0" hangingPunct="0"/>
            <a:r>
              <a:rPr lang="ar-EG" sz="2400"/>
              <a:t>اختبار الرثاء/الإرث:</a:t>
            </a:r>
            <a:r>
              <a:rPr lang="en-US" sz="2400"/>
              <a:t> </a:t>
            </a:r>
            <a:r>
              <a:rPr lang="ar-EG" sz="2400" i="1"/>
              <a:t>"هل أحب أن يكون هذا هو الشيء الوحيد الذي يذكر عني بعد رحيلي؟"</a:t>
            </a:r>
            <a:r>
              <a:rPr lang="en-US" sz="2400"/>
              <a:t> </a:t>
            </a:r>
          </a:p>
          <a:p>
            <a:pPr marL="466725" indent="-466725" eaLnBrk="0" hangingPunct="0"/>
            <a:endParaRPr lang="en-GB" sz="2400" dirty="0"/>
          </a:p>
        </p:txBody>
      </p:sp>
      <p:sp>
        <p:nvSpPr>
          <p:cNvPr id="5" name="Title 1"/>
          <p:cNvSpPr>
            <a:spLocks noGrp="1"/>
          </p:cNvSpPr>
          <p:nvPr>
            <p:ph type="title"/>
          </p:nvPr>
        </p:nvSpPr>
        <p:spPr>
          <a:xfrm>
            <a:off x="457200" y="304800"/>
            <a:ext cx="8229600" cy="1143000"/>
          </a:xfrm>
        </p:spPr>
        <p:txBody>
          <a:bodyPr>
            <a:normAutofit fontScale="90000"/>
          </a:bodyPr>
          <a:lstStyle/>
          <a:p>
            <a:r>
              <a:rPr lang="ar-EG" sz="3600" b="1"/>
              <a:t>المعايير الأخلاقية السليمة</a:t>
            </a:r>
            <a:br>
              <a:rPr lang="ar-EG" sz="3600" b="1"/>
            </a:br>
            <a:endParaRPr lang="ar-EG" sz="3600" b="1"/>
          </a:p>
        </p:txBody>
      </p:sp>
    </p:spTree>
    <p:extLst>
      <p:ext uri="{BB962C8B-B14F-4D97-AF65-F5344CB8AC3E}">
        <p14:creationId xmlns:p14="http://schemas.microsoft.com/office/powerpoint/2010/main" val="35530998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98111-58E7-4535-86E9-88DFC3167F26}"/>
              </a:ext>
            </a:extLst>
          </p:cNvPr>
          <p:cNvSpPr>
            <a:spLocks noGrp="1"/>
          </p:cNvSpPr>
          <p:nvPr>
            <p:ph type="title"/>
          </p:nvPr>
        </p:nvSpPr>
        <p:spPr/>
        <p:txBody>
          <a:bodyPr>
            <a:normAutofit/>
          </a:bodyPr>
          <a:lstStyle/>
          <a:p>
            <a:r>
              <a:rPr lang="ar-EG" sz="3200" b="1"/>
              <a:t>هل من المنطقي أن تكون أخلاقيًا في مسيرتك المهنية؟</a:t>
            </a:r>
          </a:p>
        </p:txBody>
      </p:sp>
      <p:pic>
        <p:nvPicPr>
          <p:cNvPr id="1026" name="Picture 2" descr="Free Doors Choices photo and picture">
            <a:extLst>
              <a:ext uri="{FF2B5EF4-FFF2-40B4-BE49-F238E27FC236}">
                <a16:creationId xmlns:a16="http://schemas.microsoft.com/office/drawing/2014/main" id="{ACBEB7E2-51ED-8369-16A4-B8FAD552DB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524000"/>
            <a:ext cx="8534400" cy="4554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8338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14475" y="228600"/>
            <a:ext cx="6102350" cy="381000"/>
          </a:xfrm>
        </p:spPr>
        <p:txBody>
          <a:bodyPr>
            <a:normAutofit fontScale="90000"/>
          </a:bodyPr>
          <a:lstStyle/>
          <a:p>
            <a:r>
              <a:rPr lang="ar-EG" sz="3500" b="1" i="1">
                <a:latin typeface="Cambria" panose="02040503050406030204" pitchFamily="18" charset="0"/>
              </a:rPr>
              <a:t>بيفوت بنك</a:t>
            </a:r>
          </a:p>
        </p:txBody>
      </p:sp>
      <p:graphicFrame>
        <p:nvGraphicFramePr>
          <p:cNvPr id="3" name="Table 2"/>
          <p:cNvGraphicFramePr>
            <a:graphicFrameLocks noGrp="1"/>
          </p:cNvGraphicFramePr>
          <p:nvPr>
            <p:extLst>
              <p:ext uri="{D42A27DB-BD31-4B8C-83A1-F6EECF244321}">
                <p14:modId xmlns:p14="http://schemas.microsoft.com/office/powerpoint/2010/main" val="3606526450"/>
              </p:ext>
            </p:extLst>
          </p:nvPr>
        </p:nvGraphicFramePr>
        <p:xfrm>
          <a:off x="0" y="914400"/>
          <a:ext cx="9143999" cy="5980826"/>
        </p:xfrm>
        <a:graphic>
          <a:graphicData uri="http://schemas.openxmlformats.org/drawingml/2006/table">
            <a:tbl>
              <a:tblPr rtl="1"/>
              <a:tblGrid>
                <a:gridCol w="3276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3429000">
                  <a:extLst>
                    <a:ext uri="{9D8B030D-6E8A-4147-A177-3AD203B41FA5}">
                      <a16:colId xmlns:a16="http://schemas.microsoft.com/office/drawing/2014/main" val="20002"/>
                    </a:ext>
                  </a:extLst>
                </a:gridCol>
                <a:gridCol w="1295399">
                  <a:extLst>
                    <a:ext uri="{9D8B030D-6E8A-4147-A177-3AD203B41FA5}">
                      <a16:colId xmlns:a16="http://schemas.microsoft.com/office/drawing/2014/main" val="20003"/>
                    </a:ext>
                  </a:extLst>
                </a:gridCol>
              </a:tblGrid>
              <a:tr h="449204">
                <a:tc>
                  <a:txBody>
                    <a:bodyPr/>
                    <a:lstStyle/>
                    <a:p>
                      <a:pPr algn="ctr" rtl="1" fontAlgn="ctr"/>
                      <a:r>
                        <a:rPr lang="ar-EG" sz="2400" b="1" i="0" u="none" strike="noStrike">
                          <a:solidFill>
                            <a:srgbClr val="000000"/>
                          </a:solidFill>
                          <a:latin typeface="Cambria"/>
                        </a:rPr>
                        <a:t>ديفيد</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rtl="1" fontAlgn="ctr"/>
                      <a:r>
                        <a:rPr lang="ar-EG" sz="2400" b="1" i="0" u="none" strike="noStrike">
                          <a:solidFill>
                            <a:srgbClr val="000000"/>
                          </a:solidFill>
                          <a:latin typeface="Cambria"/>
                        </a:rPr>
                        <a:t>الثنائي</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rtl="1" fontAlgn="ctr"/>
                      <a:r>
                        <a:rPr lang="ar-EG" sz="2400" b="1" i="0" u="none" strike="noStrike">
                          <a:solidFill>
                            <a:srgbClr val="000000"/>
                          </a:solidFill>
                          <a:latin typeface="Cambria"/>
                        </a:rPr>
                        <a:t>كينيث</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1" i="0" u="none" strike="noStrike">
                          <a:solidFill>
                            <a:srgbClr val="000000"/>
                          </a:solidFill>
                          <a:latin typeface="Cambria"/>
                        </a:rPr>
                        <a:t>الغرفة الجانبية</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16876">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21653">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16876">
                <a:tc>
                  <a:txBody>
                    <a:bodyPr/>
                    <a:lstStyle/>
                    <a:p>
                      <a:pPr marL="0" marR="0" indent="0" algn="r" defTabSz="914400" rtl="1" eaLnBrk="1" fontAlgn="ctr" latinLnBrk="0" hangingPunct="1">
                        <a:lnSpc>
                          <a:spcPct val="100000"/>
                        </a:lnSpc>
                        <a:spcBef>
                          <a:spcPts val="0"/>
                        </a:spcBef>
                        <a:spcAft>
                          <a:spcPts val="0"/>
                        </a:spcAft>
                        <a:buClrTx/>
                        <a:buSzTx/>
                        <a:buFontTx/>
                        <a:buNone/>
                        <a:tabLst/>
                        <a:defRPr/>
                      </a:pP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19077">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16876">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16876">
                <a:tc>
                  <a:txBody>
                    <a:bodyPr/>
                    <a:lstStyle/>
                    <a:p>
                      <a:pPr algn="r" rtl="1"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16876">
                <a:tc>
                  <a:txBody>
                    <a:bodyPr/>
                    <a:lstStyle/>
                    <a:p>
                      <a:pPr algn="r" rtl="1"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88722616"/>
                  </a:ext>
                </a:extLst>
              </a:tr>
              <a:tr h="616876">
                <a:tc>
                  <a:txBody>
                    <a:bodyPr/>
                    <a:lstStyle/>
                    <a:p>
                      <a:pPr algn="r" rtl="1"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r>
                        <a:rPr lang="ar-EG" sz="2400" b="0" i="0" u="none" strike="noStrike">
                          <a:solidFill>
                            <a:srgbClr val="000000"/>
                          </a:solidFill>
                          <a:latin typeface="+mj-lt"/>
                        </a:rPr>
                        <a:t>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r" rtl="1"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ctr" rtl="1" fontAlgn="ctr"/>
                      <a:r>
                        <a:rPr lang="ar-EG" sz="2400" b="0" i="0" u="none" strike="noStrike">
                          <a:solidFill>
                            <a:srgbClr val="000000"/>
                          </a:solidFill>
                          <a:latin typeface="+mj-lt"/>
                          <a:cs typeface="Arial" panose="020B0604020202020204" pitchFamily="34" charset="0"/>
                        </a:rPr>
                        <a:t>258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90653050"/>
                  </a:ext>
                </a:extLst>
              </a:tr>
            </a:tbl>
          </a:graphicData>
        </a:graphic>
      </p:graphicFrame>
    </p:spTree>
    <p:extLst>
      <p:ext uri="{BB962C8B-B14F-4D97-AF65-F5344CB8AC3E}">
        <p14:creationId xmlns:p14="http://schemas.microsoft.com/office/powerpoint/2010/main" val="637118479"/>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3E9EF-2168-4A90-B561-58F0B77DAEE9}"/>
              </a:ext>
            </a:extLst>
          </p:cNvPr>
          <p:cNvSpPr>
            <a:spLocks noGrp="1"/>
          </p:cNvSpPr>
          <p:nvPr>
            <p:ph type="title"/>
          </p:nvPr>
        </p:nvSpPr>
        <p:spPr>
          <a:xfrm>
            <a:off x="457200" y="188640"/>
            <a:ext cx="8229600" cy="1143000"/>
          </a:xfrm>
        </p:spPr>
        <p:txBody>
          <a:bodyPr>
            <a:normAutofit/>
          </a:bodyPr>
          <a:lstStyle/>
          <a:p>
            <a:r>
              <a:rPr lang="ar-EG" sz="3200" b="1"/>
              <a:t>نظرية اللعبة ومعضلة السجين</a:t>
            </a:r>
          </a:p>
        </p:txBody>
      </p:sp>
      <p:graphicFrame>
        <p:nvGraphicFramePr>
          <p:cNvPr id="5" name="Number_Column_Table">
            <a:extLst>
              <a:ext uri="{FF2B5EF4-FFF2-40B4-BE49-F238E27FC236}">
                <a16:creationId xmlns:a16="http://schemas.microsoft.com/office/drawing/2014/main" id="{34BA4F02-30D1-4328-A553-B126F15E8E78}"/>
              </a:ext>
            </a:extLst>
          </p:cNvPr>
          <p:cNvGraphicFramePr>
            <a:graphicFrameLocks noGrp="1"/>
          </p:cNvGraphicFramePr>
          <p:nvPr>
            <p:extLst>
              <p:ext uri="{D42A27DB-BD31-4B8C-83A1-F6EECF244321}">
                <p14:modId xmlns:p14="http://schemas.microsoft.com/office/powerpoint/2010/main" val="2565115711"/>
              </p:ext>
            </p:extLst>
          </p:nvPr>
        </p:nvGraphicFramePr>
        <p:xfrm>
          <a:off x="590872" y="1737048"/>
          <a:ext cx="7941567" cy="3825552"/>
        </p:xfrm>
        <a:graphic>
          <a:graphicData uri="http://schemas.openxmlformats.org/drawingml/2006/table">
            <a:tbl>
              <a:tblPr rtl="1" bandRow="1"/>
              <a:tblGrid>
                <a:gridCol w="1445640">
                  <a:extLst>
                    <a:ext uri="{9D8B030D-6E8A-4147-A177-3AD203B41FA5}">
                      <a16:colId xmlns:a16="http://schemas.microsoft.com/office/drawing/2014/main" val="20000"/>
                    </a:ext>
                  </a:extLst>
                </a:gridCol>
                <a:gridCol w="1425935">
                  <a:extLst>
                    <a:ext uri="{9D8B030D-6E8A-4147-A177-3AD203B41FA5}">
                      <a16:colId xmlns:a16="http://schemas.microsoft.com/office/drawing/2014/main" val="72442359"/>
                    </a:ext>
                  </a:extLst>
                </a:gridCol>
                <a:gridCol w="2534996">
                  <a:extLst>
                    <a:ext uri="{9D8B030D-6E8A-4147-A177-3AD203B41FA5}">
                      <a16:colId xmlns:a16="http://schemas.microsoft.com/office/drawing/2014/main" val="20001"/>
                    </a:ext>
                  </a:extLst>
                </a:gridCol>
                <a:gridCol w="2534996">
                  <a:extLst>
                    <a:ext uri="{9D8B030D-6E8A-4147-A177-3AD203B41FA5}">
                      <a16:colId xmlns:a16="http://schemas.microsoft.com/office/drawing/2014/main" val="20002"/>
                    </a:ext>
                  </a:extLst>
                </a:gridCol>
              </a:tblGrid>
              <a:tr h="426350">
                <a:tc rowSpan="2" gridSpan="2">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algn="r" rtl="1"/>
                      <a:endParaRPr lang="en-US" sz="1400" b="1" dirty="0">
                        <a:solidFill>
                          <a:schemeClr val="tx1"/>
                        </a:solidFill>
                        <a:latin typeface="Arial" pitchFamily="34" charset="0"/>
                        <a:cs typeface="Arial" pitchFamily="34" charset="0"/>
                      </a:endParaRP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rowSpan="2" hMerge="1">
                  <a:txBody>
                    <a:bodyPr/>
                    <a:lstStyle/>
                    <a:p>
                      <a:pPr algn="r" rtl="1"/>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gridSpan="2">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algn="ctr"/>
                      <a:r>
                        <a:rPr kumimoji="0" lang="ar-EG" sz="1400" b="1" u="none" strike="noStrike" cap="none" normalizeH="0" baseline="0">
                          <a:ln>
                            <a:noFill/>
                          </a:ln>
                          <a:solidFill>
                            <a:schemeClr val="bg1"/>
                          </a:solidFill>
                          <a:uLnTx/>
                          <a:uFillTx/>
                          <a:latin typeface="Arial" pitchFamily="34" charset="0"/>
                          <a:ea typeface="+mn-ea"/>
                          <a:cs typeface="Arial" pitchFamily="34" charset="0"/>
                        </a:rPr>
                        <a:t>السجين 2</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hMerge="1">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algn="r" rtl="1"/>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0000"/>
                  </a:ext>
                </a:extLst>
              </a:tr>
              <a:tr h="651970">
                <a:tc gridSpan="2" vMerge="1">
                  <a:txBody>
                    <a:bodyPr/>
                    <a:lstStyle/>
                    <a:p>
                      <a:pPr algn="r" rtl="1"/>
                      <a:endParaRPr lang="en-US" sz="1050" b="1" dirty="0">
                        <a:solidFill>
                          <a:schemeClr val="tx1"/>
                        </a:solidFill>
                        <a:latin typeface="Arial" pitchFamily="34" charset="0"/>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hMerge="1" vMerge="1">
                  <a:txBody>
                    <a:bodyPr/>
                    <a:lstStyle/>
                    <a:p>
                      <a:pPr algn="r" rtl="1"/>
                      <a:endParaRPr kumimoji="0" lang="en-US" sz="1050" b="1" u="none" strike="noStrike" kern="1200" cap="none" spc="0" normalizeH="0" baseline="0" dirty="0">
                        <a:ln>
                          <a:noFill/>
                        </a:ln>
                        <a:solidFill>
                          <a:schemeClr val="bg1"/>
                        </a:solidFill>
                        <a:effectLst/>
                        <a:uLnTx/>
                        <a:uFillTx/>
                        <a:latin typeface="Arial" pitchFamily="34" charset="0"/>
                        <a:ea typeface="+mn-ea"/>
                        <a:cs typeface="Arial" pitchFamily="34" charset="0"/>
                      </a:endParaRPr>
                    </a:p>
                  </a:txBody>
                  <a:tcPr marT="0" marB="9000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algn="ctr"/>
                      <a:r>
                        <a:rPr kumimoji="0" lang="ar-EG" sz="1400" b="1" u="none" strike="noStrike" cap="none" normalizeH="0" baseline="0">
                          <a:ln>
                            <a:noFill/>
                          </a:ln>
                          <a:solidFill>
                            <a:schemeClr val="bg1"/>
                          </a:solidFill>
                          <a:uLnTx/>
                          <a:uFillTx/>
                          <a:latin typeface="Arial" pitchFamily="34" charset="0"/>
                          <a:ea typeface="+mn-ea"/>
                          <a:cs typeface="Arial" pitchFamily="34" charset="0"/>
                        </a:rPr>
                        <a:t>اعترف</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p>
                      <a:pPr algn="ctr"/>
                      <a:r>
                        <a:rPr kumimoji="0" lang="ar-EG" sz="1400" b="1" u="none" strike="noStrike" cap="none" normalizeH="0" baseline="0">
                          <a:ln>
                            <a:noFill/>
                          </a:ln>
                          <a:solidFill>
                            <a:schemeClr val="bg1"/>
                          </a:solidFill>
                          <a:uLnTx/>
                          <a:uFillTx/>
                          <a:latin typeface="Arial" pitchFamily="34" charset="0"/>
                          <a:ea typeface="+mn-ea"/>
                          <a:cs typeface="Arial" pitchFamily="34" charset="0"/>
                        </a:rPr>
                        <a:t>لا تعترف</a:t>
                      </a:r>
                    </a:p>
                  </a:txBody>
                  <a:tcPr marT="0" marB="90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a16="http://schemas.microsoft.com/office/drawing/2014/main" val="2311611874"/>
                  </a:ext>
                </a:extLst>
              </a:tr>
              <a:tr h="1373616">
                <a:tc rowSpan="2">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r" defTabSz="914400" rtl="1" eaLnBrk="1" fontAlgn="base" latinLnBrk="0" hangingPunct="1">
                        <a:lnSpc>
                          <a:spcPct val="100000"/>
                        </a:lnSpc>
                        <a:spcBef>
                          <a:spcPct val="0"/>
                        </a:spcBef>
                        <a:spcAft>
                          <a:spcPct val="0"/>
                        </a:spcAft>
                        <a:buClr>
                          <a:srgbClr val="177B57"/>
                        </a:buClr>
                        <a:buSzTx/>
                        <a:buFontTx/>
                        <a:buNone/>
                        <a:tabLst/>
                        <a:defRPr/>
                      </a:pPr>
                      <a:r>
                        <a:rPr kumimoji="0" lang="ar-EG" sz="1400" b="1" u="none" strike="noStrike" cap="none" normalizeH="0" baseline="0" noProof="0">
                          <a:ln>
                            <a:noFill/>
                          </a:ln>
                          <a:solidFill>
                            <a:schemeClr val="bg1"/>
                          </a:solidFill>
                          <a:uLnTx/>
                          <a:uFillTx/>
                          <a:latin typeface="Arial" pitchFamily="34" charset="0"/>
                          <a:cs typeface="Arial" pitchFamily="34" charset="0"/>
                        </a:rPr>
                        <a:t>السجين 1</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u="none" strike="noStrike" cap="none" normalizeH="0" baseline="0" noProof="0">
                          <a:ln>
                            <a:noFill/>
                          </a:ln>
                          <a:solidFill>
                            <a:schemeClr val="bg1"/>
                          </a:solidFill>
                          <a:uLnTx/>
                          <a:uFillTx/>
                          <a:latin typeface="Arial" pitchFamily="34" charset="0"/>
                          <a:cs typeface="Arial" pitchFamily="34" charset="0"/>
                        </a:rPr>
                        <a:t>اعترف</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B050"/>
                    </a:solidFill>
                  </a:tcPr>
                </a:tc>
                <a:tc>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u="none" strike="noStrike" cap="none" normalizeH="0" baseline="0" noProof="0">
                          <a:ln>
                            <a:noFill/>
                          </a:ln>
                          <a:uLnTx/>
                          <a:uFillTx/>
                          <a:latin typeface="Arial" pitchFamily="34" charset="0"/>
                          <a:cs typeface="Arial" pitchFamily="34" charset="0"/>
                        </a:rPr>
                        <a:t>كلاهما سيذهبان إلى السجن لمدة 15 عامًا</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i="0" u="none" strike="noStrike" cap="none" normalizeH="0" baseline="0" noProof="0">
                          <a:ln>
                            <a:noFill/>
                          </a:ln>
                          <a:solidFill>
                            <a:srgbClr val="000000"/>
                          </a:solidFill>
                          <a:uLnTx/>
                          <a:uFillTx/>
                          <a:latin typeface="Arial" pitchFamily="34" charset="0"/>
                          <a:ea typeface="+mn-ea"/>
                          <a:cs typeface="Arial" pitchFamily="34" charset="0"/>
                        </a:rPr>
                        <a:t>السجين 2 يقضي عقوبة السجن مدى الحياة، والسجين 1 يُطلق سراحه</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r h="1373616">
                <a:tc vMerge="1">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r" defTabSz="914400" rtl="1" eaLnBrk="1" fontAlgn="base" latinLnBrk="0" hangingPunct="1">
                        <a:lnSpc>
                          <a:spcPct val="100000"/>
                        </a:lnSpc>
                        <a:spcBef>
                          <a:spcPct val="0"/>
                        </a:spcBef>
                        <a:spcAft>
                          <a:spcPct val="0"/>
                        </a:spcAft>
                        <a:buClr>
                          <a:srgbClr val="177B57"/>
                        </a:buClr>
                        <a:buSzTx/>
                        <a:buFontTx/>
                        <a:buNone/>
                        <a:tabLst/>
                        <a:defRPr/>
                      </a:pPr>
                      <a:endParaRPr kumimoji="0" lang="en-US" sz="1050" b="1" i="0" u="none" strike="noStrike" kern="1200" cap="none" spc="0" normalizeH="0" baseline="0" noProof="0" dirty="0">
                        <a:ln>
                          <a:noFill/>
                        </a:ln>
                        <a:solidFill>
                          <a:schemeClr val="bg1"/>
                        </a:solidFill>
                        <a:effectLst/>
                        <a:uLnTx/>
                        <a:uFillTx/>
                        <a:latin typeface="Arial" pitchFamily="34" charset="0"/>
                        <a:ea typeface="+mn-ea"/>
                        <a:cs typeface="Arial" pitchFamily="34" charset="0"/>
                      </a:endParaRPr>
                    </a:p>
                  </a:txBody>
                  <a:tcPr marL="141491" marR="141491" marT="137160" marB="13716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i="0" u="none" strike="noStrike" cap="none" normalizeH="0" baseline="0" noProof="0">
                          <a:ln>
                            <a:noFill/>
                          </a:ln>
                          <a:solidFill>
                            <a:schemeClr val="bg1"/>
                          </a:solidFill>
                          <a:uLnTx/>
                          <a:uFillTx/>
                          <a:latin typeface="Arial" pitchFamily="34" charset="0"/>
                          <a:ea typeface="+mn-ea"/>
                          <a:cs typeface="Arial" pitchFamily="34" charset="0"/>
                        </a:rPr>
                        <a:t>لا تعترف</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i="0" u="none" strike="noStrike" cap="none" normalizeH="0" baseline="0" noProof="0">
                          <a:ln>
                            <a:noFill/>
                          </a:ln>
                          <a:solidFill>
                            <a:srgbClr val="000000"/>
                          </a:solidFill>
                          <a:uLnTx/>
                          <a:uFillTx/>
                          <a:latin typeface="Arial" pitchFamily="34" charset="0"/>
                          <a:ea typeface="+mn-ea"/>
                          <a:cs typeface="Arial" pitchFamily="34" charset="0"/>
                        </a:rPr>
                        <a:t>السجين 1 يقضي عقوبة السجن مدى الحياة، والسجين 2 يُطلق سراحه</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r" defTabSz="914400" rtl="1" eaLnBrk="1" latinLnBrk="0" hangingPunct="1">
                        <a:defRPr sz="1800" kern="1200">
                          <a:solidFill>
                            <a:schemeClr val="tx1"/>
                          </a:solidFill>
                          <a:latin typeface="Arial"/>
                        </a:defRPr>
                      </a:lvl1pPr>
                      <a:lvl2pPr marL="457200" algn="r" defTabSz="914400" rtl="1" eaLnBrk="1" latinLnBrk="0" hangingPunct="1">
                        <a:defRPr sz="1800" kern="1200">
                          <a:solidFill>
                            <a:schemeClr val="tx1"/>
                          </a:solidFill>
                          <a:latin typeface="Arial"/>
                        </a:defRPr>
                      </a:lvl2pPr>
                      <a:lvl3pPr marL="914400" algn="r" defTabSz="914400" rtl="1" eaLnBrk="1" latinLnBrk="0" hangingPunct="1">
                        <a:defRPr sz="1800" kern="1200">
                          <a:solidFill>
                            <a:schemeClr val="tx1"/>
                          </a:solidFill>
                          <a:latin typeface="Arial"/>
                        </a:defRPr>
                      </a:lvl3pPr>
                      <a:lvl4pPr marL="1371600" algn="r" defTabSz="914400" rtl="1" eaLnBrk="1" latinLnBrk="0" hangingPunct="1">
                        <a:defRPr sz="1800" kern="1200">
                          <a:solidFill>
                            <a:schemeClr val="tx1"/>
                          </a:solidFill>
                          <a:latin typeface="Arial"/>
                        </a:defRPr>
                      </a:lvl4pPr>
                      <a:lvl5pPr marL="1828800" algn="r" defTabSz="914400" rtl="1" eaLnBrk="1" latinLnBrk="0" hangingPunct="1">
                        <a:defRPr sz="1800" kern="1200">
                          <a:solidFill>
                            <a:schemeClr val="tx1"/>
                          </a:solidFill>
                          <a:latin typeface="Arial"/>
                        </a:defRPr>
                      </a:lvl5pPr>
                      <a:lvl6pPr marL="2286000" algn="r" defTabSz="914400" rtl="1" eaLnBrk="1" latinLnBrk="0" hangingPunct="1">
                        <a:defRPr sz="1800" kern="1200">
                          <a:solidFill>
                            <a:schemeClr val="tx1"/>
                          </a:solidFill>
                          <a:latin typeface="Arial"/>
                        </a:defRPr>
                      </a:lvl6pPr>
                      <a:lvl7pPr marL="2743200" algn="r" defTabSz="914400" rtl="1" eaLnBrk="1" latinLnBrk="0" hangingPunct="1">
                        <a:defRPr sz="1800" kern="1200">
                          <a:solidFill>
                            <a:schemeClr val="tx1"/>
                          </a:solidFill>
                          <a:latin typeface="Arial"/>
                        </a:defRPr>
                      </a:lvl7pPr>
                      <a:lvl8pPr marL="3200400" algn="r" defTabSz="914400" rtl="1" eaLnBrk="1" latinLnBrk="0" hangingPunct="1">
                        <a:defRPr sz="1800" kern="1200">
                          <a:solidFill>
                            <a:schemeClr val="tx1"/>
                          </a:solidFill>
                          <a:latin typeface="Arial"/>
                        </a:defRPr>
                      </a:lvl8pPr>
                      <a:lvl9pPr marL="3657600" algn="r" defTabSz="914400" rtl="1" eaLnBrk="1" latinLnBrk="0" hangingPunct="1">
                        <a:defRPr sz="1800" kern="1200">
                          <a:solidFill>
                            <a:schemeClr val="tx1"/>
                          </a:solidFill>
                          <a:latin typeface="Arial"/>
                        </a:defRPr>
                      </a:lvl9pPr>
                    </a:lstStyle>
                    <a:p>
                      <a:pPr marL="0" marR="0" lvl="0" indent="0" algn="ctr" defTabSz="914400" rtl="1" eaLnBrk="1" fontAlgn="base" latinLnBrk="0" hangingPunct="1">
                        <a:lnSpc>
                          <a:spcPct val="100000"/>
                        </a:lnSpc>
                        <a:spcBef>
                          <a:spcPct val="0"/>
                        </a:spcBef>
                        <a:spcAft>
                          <a:spcPct val="0"/>
                        </a:spcAft>
                        <a:buClr>
                          <a:srgbClr val="177B57"/>
                        </a:buClr>
                        <a:buSzTx/>
                        <a:buFontTx/>
                        <a:buNone/>
                        <a:tabLst/>
                        <a:defRPr/>
                      </a:pPr>
                      <a:r>
                        <a:rPr kumimoji="0" lang="ar-EG" sz="1400" b="1" i="0" u="none" strike="noStrike" cap="none" normalizeH="0" baseline="0" noProof="0">
                          <a:ln>
                            <a:noFill/>
                          </a:ln>
                          <a:solidFill>
                            <a:srgbClr val="000000"/>
                          </a:solidFill>
                          <a:uLnTx/>
                          <a:uFillTx/>
                          <a:latin typeface="Arial" pitchFamily="34" charset="0"/>
                          <a:ea typeface="+mn-ea"/>
                          <a:cs typeface="Arial" pitchFamily="34" charset="0"/>
                        </a:rPr>
                        <a:t>كلاهما سيذهبان إلى السجن لمدة عام</a:t>
                      </a:r>
                    </a:p>
                  </a:txBody>
                  <a:tcPr marL="141491" marR="141491" marT="137160" marB="13716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402474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5181600"/>
          </a:xfrm>
        </p:spPr>
        <p:txBody>
          <a:bodyPr>
            <a:normAutofit/>
          </a:bodyPr>
          <a:lstStyle/>
          <a:p>
            <a:r>
              <a:rPr lang="ar-EG" sz="2400"/>
              <a:t>الانشقاق ينجح على المدى القصير (نرى ذلك في </a:t>
            </a:r>
            <a:r>
              <a:rPr lang="ar-EG" sz="2400" i="1"/>
              <a:t>بيفوت بنك</a:t>
            </a:r>
            <a:r>
              <a:rPr lang="ar-EG" sz="2400"/>
              <a:t>)</a:t>
            </a:r>
          </a:p>
          <a:p>
            <a:endParaRPr lang="en-US" sz="2400" dirty="0"/>
          </a:p>
          <a:p>
            <a:r>
              <a:rPr lang="ar-EG" sz="2400"/>
              <a:t>أفضل إستراتيجية </a:t>
            </a:r>
            <a:r>
              <a:rPr lang="ar-EG" sz="2400" i="1"/>
              <a:t>طويلة المدى</a:t>
            </a:r>
            <a:r>
              <a:rPr lang="ar-EG" sz="2400"/>
              <a:t> هي محاولة التعاون أولًا، ثم الرد بالمثل على تحركات الطرف الآخر ("العدالة تأتي أولًا")</a:t>
            </a:r>
          </a:p>
          <a:p>
            <a:pPr lvl="1">
              <a:buFont typeface="Arial" panose="020B0604020202020204" pitchFamily="34" charset="0"/>
              <a:buChar char="•"/>
            </a:pPr>
            <a:endParaRPr lang="en-US" sz="2400" dirty="0"/>
          </a:p>
          <a:p>
            <a:r>
              <a:rPr lang="ar-EG" sz="2400"/>
              <a:t>تمثل عدم القدرة على بناء علاقات الثقة العامل الأول في التنبؤ بفشل المسيرة المهنية التنفيذية (83% من حالات الفشل)</a:t>
            </a:r>
            <a:r>
              <a:rPr lang="en-US" sz="2400"/>
              <a:t> </a:t>
            </a:r>
          </a:p>
          <a:p>
            <a:endParaRPr lang="en-US" sz="2400" dirty="0">
              <a:latin typeface="Ubuntu"/>
              <a:cs typeface="Ubuntu"/>
            </a:endParaRPr>
          </a:p>
          <a:p>
            <a:r>
              <a:rPr lang="ar-EG" sz="2400">
                <a:cs typeface="Ubuntu"/>
              </a:rPr>
              <a:t>لن تعرف أبدًا الصفقات التي</a:t>
            </a:r>
            <a:r>
              <a:rPr lang="ar-EG" sz="2400" baseline="0">
                <a:cs typeface="Ubuntu"/>
              </a:rPr>
              <a:t> لم تُعرض عليك بسبب السمعة السيئة</a:t>
            </a:r>
          </a:p>
          <a:p>
            <a:endParaRPr lang="en-US" sz="2400" dirty="0"/>
          </a:p>
          <a:p>
            <a:endParaRPr lang="en-US" sz="2400" dirty="0"/>
          </a:p>
          <a:p>
            <a:pPr lvl="1">
              <a:buFont typeface="Arial" panose="020B0604020202020204" pitchFamily="34" charset="0"/>
              <a:buChar char="•"/>
            </a:pPr>
            <a:endParaRPr lang="en-US" sz="2400" dirty="0"/>
          </a:p>
        </p:txBody>
      </p:sp>
      <p:sp>
        <p:nvSpPr>
          <p:cNvPr id="6" name="Title 1">
            <a:extLst>
              <a:ext uri="{FF2B5EF4-FFF2-40B4-BE49-F238E27FC236}">
                <a16:creationId xmlns:a16="http://schemas.microsoft.com/office/drawing/2014/main" id="{51EE1D82-AA29-4B1F-9C22-3EDC658CF990}"/>
              </a:ext>
            </a:extLst>
          </p:cNvPr>
          <p:cNvSpPr>
            <a:spLocks noGrp="1"/>
          </p:cNvSpPr>
          <p:nvPr>
            <p:ph type="title"/>
          </p:nvPr>
        </p:nvSpPr>
        <p:spPr>
          <a:xfrm>
            <a:off x="457200" y="457200"/>
            <a:ext cx="8229600" cy="1143000"/>
          </a:xfrm>
        </p:spPr>
        <p:txBody>
          <a:bodyPr>
            <a:noAutofit/>
          </a:bodyPr>
          <a:lstStyle/>
          <a:p>
            <a:r>
              <a:rPr lang="ar-EG" sz="3200" b="1"/>
              <a:t>ظل الماضي </a:t>
            </a:r>
            <a:br>
              <a:rPr lang="ar-EG" sz="3200" b="1"/>
            </a:br>
            <a:endParaRPr lang="ar-EG" sz="3200" b="1"/>
          </a:p>
        </p:txBody>
      </p:sp>
    </p:spTree>
    <p:extLst>
      <p:ext uri="{BB962C8B-B14F-4D97-AF65-F5344CB8AC3E}">
        <p14:creationId xmlns:p14="http://schemas.microsoft.com/office/powerpoint/2010/main" val="1156964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AADF-7F50-4838-BEA3-F472DEA9001E}"/>
              </a:ext>
            </a:extLst>
          </p:cNvPr>
          <p:cNvSpPr>
            <a:spLocks noGrp="1"/>
          </p:cNvSpPr>
          <p:nvPr>
            <p:ph type="title"/>
          </p:nvPr>
        </p:nvSpPr>
        <p:spPr/>
        <p:txBody>
          <a:bodyPr>
            <a:normAutofit/>
          </a:bodyPr>
          <a:lstStyle/>
          <a:p>
            <a:r>
              <a:rPr lang="ar-EG" sz="3200" b="1"/>
              <a:t>مَن هنا عمل مع رئيس لاأخلاقي؟</a:t>
            </a:r>
          </a:p>
        </p:txBody>
      </p:sp>
      <p:pic>
        <p:nvPicPr>
          <p:cNvPr id="2050" name="Picture 2" descr="Free Laptop Computer photo and picture">
            <a:extLst>
              <a:ext uri="{FF2B5EF4-FFF2-40B4-BE49-F238E27FC236}">
                <a16:creationId xmlns:a16="http://schemas.microsoft.com/office/drawing/2014/main" id="{766032A4-F923-F172-ADDC-DA72721682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417638"/>
            <a:ext cx="64008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0377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ar-EG" sz="3200" b="1"/>
              <a:t>أخلاقيات القادة التنظيميين</a:t>
            </a:r>
          </a:p>
        </p:txBody>
      </p:sp>
      <p:sp>
        <p:nvSpPr>
          <p:cNvPr id="4" name="TextBox 3"/>
          <p:cNvSpPr txBox="1"/>
          <p:nvPr/>
        </p:nvSpPr>
        <p:spPr>
          <a:xfrm>
            <a:off x="609600" y="1828800"/>
            <a:ext cx="4495800" cy="3416320"/>
          </a:xfrm>
          <a:prstGeom prst="rect">
            <a:avLst/>
          </a:prstGeom>
          <a:noFill/>
        </p:spPr>
        <p:txBody>
          <a:bodyPr wrap="square" rtlCol="0">
            <a:spAutoFit/>
          </a:bodyPr>
          <a:lstStyle/>
          <a:p>
            <a:pPr marL="342900" indent="-342900">
              <a:buFont typeface="Arial" panose="020B0604020202020204" pitchFamily="34" charset="0"/>
              <a:buChar char="•"/>
            </a:pPr>
            <a:r>
              <a:rPr lang="ar-EG" sz="2400"/>
              <a:t>4% من الرؤساء التنفيذيين مصابون باضطراب نفسي مقابل 1% من عامة السكان</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ar-EG" sz="2400"/>
              <a:t>القادة مستقطبون أخلاقيًا</a:t>
            </a:r>
          </a:p>
          <a:p>
            <a:pPr marL="800100" lvl="1" indent="-342900">
              <a:buFont typeface="Arial" panose="020B0604020202020204" pitchFamily="34" charset="0"/>
              <a:buChar char="•"/>
            </a:pPr>
            <a:r>
              <a:rPr lang="ar-EG" sz="2400"/>
              <a:t>مزيد من التفاح الجيد</a:t>
            </a:r>
          </a:p>
          <a:p>
            <a:pPr marL="800100" lvl="1" indent="-342900">
              <a:buFont typeface="Arial" panose="020B0604020202020204" pitchFamily="34" charset="0"/>
              <a:buChar char="•"/>
            </a:pPr>
            <a:r>
              <a:rPr lang="ar-EG" sz="2400"/>
              <a:t>مزيد من التفاح الفاسد للغاية</a:t>
            </a:r>
          </a:p>
          <a:p>
            <a:pPr marL="342900" indent="-342900">
              <a:buFont typeface="Arial" panose="020B0604020202020204" pitchFamily="34" charset="0"/>
              <a:buChar char="•"/>
            </a:pPr>
            <a:endParaRPr lang="en-US" sz="2400" dirty="0"/>
          </a:p>
          <a:p>
            <a:pPr marL="342900" indent="-342900">
              <a:buFont typeface="Arial" panose="020B0604020202020204" pitchFamily="34" charset="0"/>
              <a:buChar char="•"/>
            </a:pPr>
            <a:r>
              <a:rPr lang="ar-EG" sz="2400"/>
              <a:t>الفروق الفردية في الميكافيلية</a:t>
            </a:r>
          </a:p>
        </p:txBody>
      </p:sp>
      <p:pic>
        <p:nvPicPr>
          <p:cNvPr id="3074" name="Picture 2" descr="Free Hand Puppet photo and picture">
            <a:extLst>
              <a:ext uri="{FF2B5EF4-FFF2-40B4-BE49-F238E27FC236}">
                <a16:creationId xmlns:a16="http://schemas.microsoft.com/office/drawing/2014/main" id="{1609A4A4-873E-14F8-D2DB-15DE8FB273C5}"/>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21329" y="1317889"/>
            <a:ext cx="3541671" cy="47019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313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AADF-7F50-4838-BEA3-F472DEA9001E}"/>
              </a:ext>
            </a:extLst>
          </p:cNvPr>
          <p:cNvSpPr>
            <a:spLocks noGrp="1"/>
          </p:cNvSpPr>
          <p:nvPr>
            <p:ph type="title"/>
          </p:nvPr>
        </p:nvSpPr>
        <p:spPr>
          <a:xfrm>
            <a:off x="457200" y="304800"/>
            <a:ext cx="8229600" cy="1143000"/>
          </a:xfrm>
        </p:spPr>
        <p:txBody>
          <a:bodyPr>
            <a:normAutofit/>
          </a:bodyPr>
          <a:lstStyle/>
          <a:p>
            <a:r>
              <a:rPr lang="ar-EG" sz="3200" b="1"/>
              <a:t>مَن هنا عمل في </a:t>
            </a:r>
            <a:br>
              <a:rPr lang="ar-EG" sz="3200" b="1"/>
            </a:br>
            <a:r>
              <a:rPr lang="ar-EG" sz="3200" b="1"/>
              <a:t>منظمة مزعجة مثل </a:t>
            </a:r>
            <a:r>
              <a:rPr lang="ar-EG" sz="3200" b="1" i="1"/>
              <a:t>بيفوت بنك</a:t>
            </a:r>
            <a:r>
              <a:rPr lang="ar-EG" sz="3200" b="1"/>
              <a:t>؟</a:t>
            </a:r>
          </a:p>
        </p:txBody>
      </p:sp>
      <p:pic>
        <p:nvPicPr>
          <p:cNvPr id="4098" name="Picture 2" descr="Free Skyline Skyscraper photo and picture">
            <a:extLst>
              <a:ext uri="{FF2B5EF4-FFF2-40B4-BE49-F238E27FC236}">
                <a16:creationId xmlns:a16="http://schemas.microsoft.com/office/drawing/2014/main" id="{CB10A8D0-3C5D-E292-9A3D-AE131976C7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600200"/>
            <a:ext cx="9144000" cy="48799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356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A7F14-0FA0-44EA-83AB-ABA5A3E22DC6}"/>
              </a:ext>
            </a:extLst>
          </p:cNvPr>
          <p:cNvSpPr>
            <a:spLocks noGrp="1"/>
          </p:cNvSpPr>
          <p:nvPr>
            <p:ph type="title"/>
          </p:nvPr>
        </p:nvSpPr>
        <p:spPr>
          <a:xfrm>
            <a:off x="457200" y="76200"/>
            <a:ext cx="8229600" cy="1143000"/>
          </a:xfrm>
        </p:spPr>
        <p:txBody>
          <a:bodyPr>
            <a:normAutofit/>
          </a:bodyPr>
          <a:lstStyle/>
          <a:p>
            <a:r>
              <a:rPr lang="ar-EG" sz="3200" b="1"/>
              <a:t>الثقافة والأخلاقيات التنظيمية</a:t>
            </a:r>
          </a:p>
        </p:txBody>
      </p:sp>
      <p:sp>
        <p:nvSpPr>
          <p:cNvPr id="4" name="Content Placeholder 3">
            <a:extLst>
              <a:ext uri="{FF2B5EF4-FFF2-40B4-BE49-F238E27FC236}">
                <a16:creationId xmlns:a16="http://schemas.microsoft.com/office/drawing/2014/main" id="{D838405D-3E41-450B-9344-29E396345320}"/>
              </a:ext>
            </a:extLst>
          </p:cNvPr>
          <p:cNvSpPr txBox="1">
            <a:spLocks noGrp="1"/>
          </p:cNvSpPr>
          <p:nvPr>
            <p:ph idx="1"/>
          </p:nvPr>
        </p:nvSpPr>
        <p:spPr>
          <a:xfrm>
            <a:off x="457200" y="1301889"/>
            <a:ext cx="8229600" cy="5262979"/>
          </a:xfrm>
          <a:prstGeom prst="rect">
            <a:avLst/>
          </a:prstGeom>
          <a:noFill/>
        </p:spPr>
        <p:txBody>
          <a:bodyPr wrap="square">
            <a:spAutoFit/>
          </a:bodyPr>
          <a:lstStyle/>
          <a:p>
            <a:pPr>
              <a:spcBef>
                <a:spcPts val="0"/>
              </a:spcBef>
            </a:pPr>
            <a:r>
              <a:rPr lang="ar-EG" sz="2400">
                <a:ea typeface="Calibri" panose="020F0502020204030204" pitchFamily="34" charset="0"/>
                <a:cs typeface="Times New Roman" panose="02020603050405020304" pitchFamily="18" charset="0"/>
              </a:rPr>
              <a:t>توجد توازنات مختلفة ممكنة في أي مجموعة</a:t>
            </a:r>
          </a:p>
          <a:p>
            <a:pPr lvl="1">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يمكن مكافأة التعاون، إذا كانت القاعدة هي التعاون</a:t>
            </a:r>
          </a:p>
          <a:p>
            <a:pPr lvl="1">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يمكن مكافأة الانشقاق، إذا كانت القاعدة هي الانشقاق (كما هو الحال في </a:t>
            </a:r>
            <a:r>
              <a:rPr lang="ar-EG" sz="2400" i="1">
                <a:ea typeface="Calibri" panose="020F0502020204030204" pitchFamily="34" charset="0"/>
                <a:cs typeface="Times New Roman" panose="02020603050405020304" pitchFamily="18" charset="0"/>
              </a:rPr>
              <a:t>بيفوت بنك</a:t>
            </a:r>
            <a:r>
              <a:rPr lang="ar-EG" sz="2400">
                <a:ea typeface="Calibri" panose="020F0502020204030204" pitchFamily="34" charset="0"/>
                <a:cs typeface="Times New Roman" panose="02020603050405020304" pitchFamily="18" charset="0"/>
              </a:rPr>
              <a:t>)</a:t>
            </a:r>
          </a:p>
          <a:p>
            <a:pPr lvl="1">
              <a:spcBef>
                <a:spcPts val="0"/>
              </a:spcBef>
              <a:buFont typeface="Arial" panose="020B0604020202020204" pitchFamily="34" charset="0"/>
              <a:buChar char="•"/>
            </a:pPr>
            <a:endParaRPr lang="en-SG" sz="2400" dirty="0">
              <a:ea typeface="Calibri" panose="020F0502020204030204" pitchFamily="34" charset="0"/>
              <a:cs typeface="Times New Roman" panose="02020603050405020304" pitchFamily="18" charset="0"/>
            </a:endParaRPr>
          </a:p>
          <a:p>
            <a:pPr>
              <a:spcBef>
                <a:spcPts val="0"/>
              </a:spcBef>
            </a:pPr>
            <a:r>
              <a:rPr lang="ar-EG" sz="2400">
                <a:ea typeface="Calibri" panose="020F0502020204030204" pitchFamily="34" charset="0"/>
                <a:cs typeface="Times New Roman" panose="02020603050405020304" pitchFamily="18" charset="0"/>
              </a:rPr>
              <a:t>ضع في اعتبارك ثقافة المنظمات والمجموعات التي تنضم إليها</a:t>
            </a:r>
          </a:p>
          <a:p>
            <a:pPr lvl="1">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ابحث عن مكان تُكافأ فيه التحركات التعاونية بدلًا من استغلالها</a:t>
            </a:r>
          </a:p>
          <a:p>
            <a:pPr>
              <a:spcBef>
                <a:spcPts val="0"/>
              </a:spcBef>
            </a:pPr>
            <a:endParaRPr lang="en-SG" sz="2400" dirty="0">
              <a:ea typeface="Calibri" panose="020F0502020204030204" pitchFamily="34" charset="0"/>
              <a:cs typeface="Times New Roman" panose="02020603050405020304" pitchFamily="18" charset="0"/>
            </a:endParaRPr>
          </a:p>
          <a:p>
            <a:pPr>
              <a:spcBef>
                <a:spcPts val="0"/>
              </a:spcBef>
            </a:pPr>
            <a:r>
              <a:rPr lang="ar-EG" sz="2400">
                <a:ea typeface="Calibri" panose="020F0502020204030204" pitchFamily="34" charset="0"/>
                <a:cs typeface="Times New Roman" panose="02020603050405020304" pitchFamily="18" charset="0"/>
              </a:rPr>
              <a:t>إن تعظيم التوافق بين الشخص والمنظمة أسهل من تغيير أسلوب عملك مع الآخرين</a:t>
            </a:r>
            <a:r>
              <a:rPr lang="en-US" sz="2400">
                <a:ea typeface="Calibri" panose="020F0502020204030204" pitchFamily="34" charset="0"/>
                <a:cs typeface="Times New Roman" panose="02020603050405020304" pitchFamily="18" charset="0"/>
              </a:rPr>
              <a:t> </a:t>
            </a:r>
          </a:p>
          <a:p>
            <a:pPr lvl="1">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يتم تعزيز فعالية التفاوض لديك عندما تتمكن من الاستفادة من نقاط قوتك الطبيعية</a:t>
            </a:r>
          </a:p>
          <a:p>
            <a:pPr lvl="1">
              <a:spcBef>
                <a:spcPts val="0"/>
              </a:spcBef>
              <a:buFont typeface="Arial" panose="020B0604020202020204" pitchFamily="34" charset="0"/>
              <a:buChar char="•"/>
            </a:pPr>
            <a:r>
              <a:rPr lang="ar-EG" sz="2400">
                <a:ea typeface="Calibri" panose="020F0502020204030204" pitchFamily="34" charset="0"/>
                <a:cs typeface="Times New Roman" panose="02020603050405020304" pitchFamily="18" charset="0"/>
              </a:rPr>
              <a:t>أكثر اتساقًا مع هويتك وقيمك الأخلاقية</a:t>
            </a:r>
            <a:r>
              <a:rPr lang="en-US" sz="240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1682608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Tree>
    <p:extLst>
      <p:ext uri="{BB962C8B-B14F-4D97-AF65-F5344CB8AC3E}">
        <p14:creationId xmlns:p14="http://schemas.microsoft.com/office/powerpoint/2010/main" val="14084748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solidFill>
                  <a:schemeClr val="bg1"/>
                </a:solidFill>
              </a:rPr>
              <a:t>كما حاول استغلال العرض الخارجي كوسيلة ضغط</a:t>
            </a:r>
          </a:p>
          <a:p>
            <a:pPr>
              <a:spcAft>
                <a:spcPts val="1200"/>
              </a:spcAft>
            </a:pPr>
            <a:r>
              <a:rPr lang="ar-EG">
                <a:solidFill>
                  <a:schemeClr val="bg1"/>
                </a:solidFill>
              </a:rPr>
              <a:t>لم يصدق ديفيد أنه حصل حقًا على عرض خارجي</a:t>
            </a:r>
          </a:p>
          <a:p>
            <a:pPr>
              <a:spcAft>
                <a:spcPts val="1200"/>
              </a:spcAft>
            </a:pPr>
            <a:r>
              <a:rPr lang="ar-EG">
                <a:solidFill>
                  <a:schemeClr val="bg1"/>
                </a:solidFill>
              </a:rPr>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solidFill>
                  <a:schemeClr val="bg1"/>
                </a:solidFill>
              </a:rPr>
              <a:t>قام المصرف بتعيين نائب رئيس للقيام بالمهمة التي كان يؤديها كينيث كمساعد أول</a:t>
            </a:r>
          </a:p>
          <a:p>
            <a:pPr>
              <a:spcAft>
                <a:spcPts val="1200"/>
              </a:spcAft>
            </a:pPr>
            <a:r>
              <a:rPr lang="ar-EG">
                <a:solidFill>
                  <a:schemeClr val="bg1"/>
                </a:solidFill>
              </a:rPr>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38093546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t>كما حاول استغلال العرض الخارجي كوسيلة ضغط</a:t>
            </a:r>
          </a:p>
          <a:p>
            <a:pPr>
              <a:spcAft>
                <a:spcPts val="1200"/>
              </a:spcAft>
            </a:pPr>
            <a:r>
              <a:rPr lang="ar-EG">
                <a:solidFill>
                  <a:schemeClr val="bg1"/>
                </a:solidFill>
              </a:rPr>
              <a:t>لم يصدق ديفيد أنه حصل حقًا على عرض خارجي</a:t>
            </a:r>
          </a:p>
          <a:p>
            <a:pPr>
              <a:spcAft>
                <a:spcPts val="1200"/>
              </a:spcAft>
            </a:pPr>
            <a:r>
              <a:rPr lang="ar-EG">
                <a:solidFill>
                  <a:schemeClr val="bg1"/>
                </a:solidFill>
              </a:rPr>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solidFill>
                  <a:schemeClr val="bg1"/>
                </a:solidFill>
              </a:rPr>
              <a:t>قام المصرف بتعيين نائب رئيس للقيام بالمهمة التي كان يؤديها كينيث كمساعد أول</a:t>
            </a:r>
          </a:p>
          <a:p>
            <a:pPr>
              <a:spcAft>
                <a:spcPts val="1200"/>
              </a:spcAft>
            </a:pPr>
            <a:r>
              <a:rPr lang="ar-EG">
                <a:solidFill>
                  <a:schemeClr val="bg1"/>
                </a:solidFill>
              </a:rPr>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935936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t>كما حاول استغلال العرض الخارجي كوسيلة ضغط</a:t>
            </a:r>
          </a:p>
          <a:p>
            <a:pPr>
              <a:spcAft>
                <a:spcPts val="1200"/>
              </a:spcAft>
            </a:pPr>
            <a:r>
              <a:rPr lang="ar-EG"/>
              <a:t>لم يصدق ديفيد أنه حصل حقًا على عرض خارجي</a:t>
            </a:r>
          </a:p>
          <a:p>
            <a:pPr>
              <a:spcAft>
                <a:spcPts val="1200"/>
              </a:spcAft>
            </a:pPr>
            <a:r>
              <a:rPr lang="ar-EG">
                <a:solidFill>
                  <a:schemeClr val="bg1"/>
                </a:solidFill>
              </a:rPr>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solidFill>
                  <a:schemeClr val="bg1"/>
                </a:solidFill>
              </a:rPr>
              <a:t>قام المصرف بتعيين نائب رئيس للقيام بالمهمة التي كان يؤديها كينيث كمساعد أول</a:t>
            </a:r>
          </a:p>
          <a:p>
            <a:pPr>
              <a:spcAft>
                <a:spcPts val="1200"/>
              </a:spcAft>
            </a:pPr>
            <a:r>
              <a:rPr lang="ar-EG">
                <a:solidFill>
                  <a:schemeClr val="bg1"/>
                </a:solidFill>
              </a:rPr>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4188443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11304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t>كما حاول استغلال العرض الخارجي كوسيلة ضغط</a:t>
            </a:r>
          </a:p>
          <a:p>
            <a:pPr>
              <a:spcAft>
                <a:spcPts val="1200"/>
              </a:spcAft>
            </a:pPr>
            <a:r>
              <a:rPr lang="ar-EG"/>
              <a:t>لم يصدق ديفيد أنه حصل حقًا على عرض خارجي</a:t>
            </a:r>
          </a:p>
          <a:p>
            <a:pPr>
              <a:spcAft>
                <a:spcPts val="1200"/>
              </a:spcAft>
            </a:pPr>
            <a:r>
              <a:rPr lang="ar-EG"/>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solidFill>
                  <a:schemeClr val="bg1"/>
                </a:solidFill>
              </a:rPr>
              <a:t>قام المصرف بتعيين نائب رئيس للقيام بالمهمة التي كان يؤديها كينيث كمساعد أول</a:t>
            </a:r>
          </a:p>
          <a:p>
            <a:pPr>
              <a:spcAft>
                <a:spcPts val="1200"/>
              </a:spcAft>
            </a:pPr>
            <a:r>
              <a:rPr lang="ar-EG">
                <a:solidFill>
                  <a:schemeClr val="bg1"/>
                </a:solidFill>
              </a:rPr>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19200938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t>كما حاول استغلال العرض الخارجي كوسيلة ضغط</a:t>
            </a:r>
          </a:p>
          <a:p>
            <a:pPr>
              <a:spcAft>
                <a:spcPts val="1200"/>
              </a:spcAft>
            </a:pPr>
            <a:r>
              <a:rPr lang="ar-EG"/>
              <a:t>لم يصدق ديفيد أنه حصل حقًا على عرض خارجي</a:t>
            </a:r>
          </a:p>
          <a:p>
            <a:pPr>
              <a:spcAft>
                <a:spcPts val="1200"/>
              </a:spcAft>
            </a:pPr>
            <a:r>
              <a:rPr lang="ar-EG"/>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t>قام البنك بتعيين نائب رئيس للقيام بنفس العمل الذي كان كينيث يقوم به كشريك أول</a:t>
            </a:r>
          </a:p>
          <a:p>
            <a:pPr>
              <a:spcAft>
                <a:spcPts val="1200"/>
              </a:spcAft>
            </a:pPr>
            <a:r>
              <a:rPr lang="ar-EG">
                <a:solidFill>
                  <a:schemeClr val="bg1"/>
                </a:solidFill>
              </a:rPr>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32051935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D42FE-318A-4A8C-A3F6-BF2F6D5DF848}"/>
              </a:ext>
            </a:extLst>
          </p:cNvPr>
          <p:cNvSpPr>
            <a:spLocks noGrp="1"/>
          </p:cNvSpPr>
          <p:nvPr>
            <p:ph type="title"/>
          </p:nvPr>
        </p:nvSpPr>
        <p:spPr>
          <a:xfrm>
            <a:off x="457200" y="76200"/>
            <a:ext cx="8229600" cy="1143000"/>
          </a:xfrm>
        </p:spPr>
        <p:txBody>
          <a:bodyPr>
            <a:normAutofit/>
          </a:bodyPr>
          <a:lstStyle/>
          <a:p>
            <a:r>
              <a:rPr lang="ar-EG" sz="3200" b="1"/>
              <a:t>القصة الحقيقية لمصرف </a:t>
            </a:r>
            <a:r>
              <a:rPr lang="ar-EG" sz="3200" b="1" i="1"/>
              <a:t>بيفوت بنك</a:t>
            </a:r>
          </a:p>
        </p:txBody>
      </p:sp>
      <p:sp>
        <p:nvSpPr>
          <p:cNvPr id="3" name="Content Placeholder 2">
            <a:extLst>
              <a:ext uri="{FF2B5EF4-FFF2-40B4-BE49-F238E27FC236}">
                <a16:creationId xmlns:a16="http://schemas.microsoft.com/office/drawing/2014/main" id="{44D19E58-7021-4F8A-BDE7-BC8686C1848A}"/>
              </a:ext>
            </a:extLst>
          </p:cNvPr>
          <p:cNvSpPr>
            <a:spLocks noGrp="1"/>
          </p:cNvSpPr>
          <p:nvPr>
            <p:ph idx="1"/>
          </p:nvPr>
        </p:nvSpPr>
        <p:spPr>
          <a:xfrm>
            <a:off x="457200" y="1219200"/>
            <a:ext cx="8229600" cy="5638800"/>
          </a:xfrm>
        </p:spPr>
        <p:txBody>
          <a:bodyPr>
            <a:normAutofit fontScale="92500" lnSpcReduction="20000"/>
          </a:bodyPr>
          <a:lstStyle/>
          <a:p>
            <a:pPr>
              <a:spcAft>
                <a:spcPts val="1200"/>
              </a:spcAft>
            </a:pPr>
            <a:r>
              <a:rPr lang="ar-EG"/>
              <a:t>كذب كينيث بشأن خططه طويلة المدى، وأخبر ديفيد أنه ينوي البقاء في مصرف بيفوت بنك لمدة طويلة</a:t>
            </a:r>
          </a:p>
          <a:p>
            <a:pPr>
              <a:spcAft>
                <a:spcPts val="1200"/>
              </a:spcAft>
            </a:pPr>
            <a:r>
              <a:rPr lang="ar-EG"/>
              <a:t>كما حاول استغلال العرض الخارجي كوسيلة ضغط</a:t>
            </a:r>
          </a:p>
          <a:p>
            <a:pPr>
              <a:spcAft>
                <a:spcPts val="1200"/>
              </a:spcAft>
            </a:pPr>
            <a:r>
              <a:rPr lang="ar-EG"/>
              <a:t>لم يصدق ديفيد أنه حصل حقًا على عرض خارجي</a:t>
            </a:r>
          </a:p>
          <a:p>
            <a:pPr>
              <a:spcAft>
                <a:spcPts val="1200"/>
              </a:spcAft>
            </a:pPr>
            <a:r>
              <a:rPr lang="ar-EG"/>
              <a:t>لم يحصل كينيث على الزيادة أو الترقية إلى منصب نائب الرئيس وغادر المصرف للحصول على درجة الماجستير في إدارة الأعمال ومتابعة مستقبله في الصين</a:t>
            </a:r>
          </a:p>
          <a:p>
            <a:pPr>
              <a:spcAft>
                <a:spcPts val="1200"/>
              </a:spcAft>
            </a:pPr>
            <a:r>
              <a:rPr lang="ar-EG"/>
              <a:t>قام البنك بتعيين نائب رئيس للقيام بنفس العمل الذي كان كينيث يقوم به كشريك أول</a:t>
            </a:r>
          </a:p>
          <a:p>
            <a:pPr>
              <a:spcAft>
                <a:spcPts val="1200"/>
              </a:spcAft>
            </a:pPr>
            <a:r>
              <a:rPr lang="ar-EG"/>
              <a:t>يتم التحقيق مع ديفيد حاليًا من قِبل المصرف بسبب ارتفاع معدل دوران الموظفين بين موظفيه المبتدئين</a:t>
            </a:r>
          </a:p>
          <a:p>
            <a:pPr>
              <a:spcAft>
                <a:spcPts val="1200"/>
              </a:spcAft>
            </a:pPr>
            <a:endParaRPr lang="en-SG" dirty="0"/>
          </a:p>
        </p:txBody>
      </p:sp>
    </p:spTree>
    <p:extLst>
      <p:ext uri="{BB962C8B-B14F-4D97-AF65-F5344CB8AC3E}">
        <p14:creationId xmlns:p14="http://schemas.microsoft.com/office/powerpoint/2010/main" val="37427302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ar-EG" sz="3200" b="1"/>
              <a:t>الدروس المستفادة:</a:t>
            </a:r>
            <a:r>
              <a:rPr lang="en-US" sz="3200" b="1"/>
              <a:t> </a:t>
            </a:r>
            <a:r>
              <a:rPr lang="ar-EG" sz="3200" b="1"/>
              <a:t>أخلاقيات التفاوض</a:t>
            </a:r>
          </a:p>
        </p:txBody>
      </p:sp>
      <p:sp>
        <p:nvSpPr>
          <p:cNvPr id="3" name="Content Placeholder 2"/>
          <p:cNvSpPr>
            <a:spLocks noGrp="1"/>
          </p:cNvSpPr>
          <p:nvPr>
            <p:ph idx="1"/>
          </p:nvPr>
        </p:nvSpPr>
        <p:spPr>
          <a:xfrm>
            <a:off x="533400" y="1570037"/>
            <a:ext cx="8229600" cy="5364163"/>
          </a:xfrm>
        </p:spPr>
        <p:txBody>
          <a:bodyPr>
            <a:noAutofit/>
          </a:bodyPr>
          <a:lstStyle/>
          <a:p>
            <a:r>
              <a:rPr lang="ar-EG" sz="2400"/>
              <a:t>الاعتبارات الأخلاقية</a:t>
            </a:r>
          </a:p>
          <a:p>
            <a:endParaRPr lang="en-US" sz="2400" dirty="0"/>
          </a:p>
          <a:p>
            <a:r>
              <a:rPr lang="ar-EG" sz="2400"/>
              <a:t>الاعتبارات الإستراتيجية:</a:t>
            </a:r>
            <a:r>
              <a:rPr lang="en-US" sz="2400"/>
              <a:t> </a:t>
            </a:r>
            <a:r>
              <a:rPr lang="ar-EG" sz="2400"/>
              <a:t>الكذب هو إستراتيجية تحتمل الربح والخسارة، وقصيرة الأمد، وعالية المخاطر</a:t>
            </a:r>
          </a:p>
          <a:p>
            <a:endParaRPr lang="en-US" sz="2400" dirty="0"/>
          </a:p>
          <a:p>
            <a:r>
              <a:rPr lang="ar-EG" sz="2400"/>
              <a:t>إن السمعة الطيبة التي تتمتع بالثقة هي إستراتيجية جديرة بالثقة وطويلة الأجل، كما أنها من الأصول القيمة خاصةً في المنظمات المناسبة</a:t>
            </a:r>
          </a:p>
          <a:p>
            <a:pPr lvl="1">
              <a:buFont typeface="Arial" panose="020B0604020202020204" pitchFamily="34" charset="0"/>
              <a:buChar char="•"/>
            </a:pPr>
            <a:endParaRPr lang="en-US" sz="2400" dirty="0"/>
          </a:p>
          <a:p>
            <a:r>
              <a:rPr lang="ar-EG" sz="2400"/>
              <a:t>لا تفترض الثقة في الآخرين وحسن نيتهم</a:t>
            </a:r>
          </a:p>
          <a:p>
            <a:pPr lvl="1">
              <a:buFont typeface="Arial" panose="020B0604020202020204" pitchFamily="34" charset="0"/>
              <a:buChar char="•"/>
            </a:pPr>
            <a:r>
              <a:rPr lang="ar-EG" sz="2400"/>
              <a:t>كن إيجابيًا، ولكن لا تكن ساذجًا</a:t>
            </a:r>
          </a:p>
          <a:p>
            <a:endParaRPr lang="en-US" sz="2400" dirty="0"/>
          </a:p>
          <a:p>
            <a:endParaRPr lang="en-US" sz="2400" dirty="0"/>
          </a:p>
        </p:txBody>
      </p:sp>
    </p:spTree>
    <p:extLst>
      <p:ext uri="{BB962C8B-B14F-4D97-AF65-F5344CB8AC3E}">
        <p14:creationId xmlns:p14="http://schemas.microsoft.com/office/powerpoint/2010/main" val="14239488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Placeholder 2"/>
          <p:cNvSpPr txBox="1">
            <a:spLocks/>
          </p:cNvSpPr>
          <p:nvPr/>
        </p:nvSpPr>
        <p:spPr bwMode="auto">
          <a:xfrm>
            <a:off x="741363" y="-76200"/>
            <a:ext cx="7772400"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ct val="20000"/>
              </a:spcBef>
              <a:buFont typeface="Arial" pitchFamily="34" charset="0"/>
              <a:buChar char="•"/>
              <a:defRPr sz="3200">
                <a:solidFill>
                  <a:schemeClr val="tx1"/>
                </a:solidFill>
                <a:latin typeface="Calibri" pitchFamily="34" charset="0"/>
              </a:defRPr>
            </a:lvl1pPr>
            <a:lvl2pPr marL="742950" indent="-285750">
              <a:spcBef>
                <a:spcPct val="20000"/>
              </a:spcBef>
              <a:buFont typeface="Arial" pitchFamily="34" charset="0"/>
              <a:buChar char="–"/>
              <a:defRPr sz="2800">
                <a:solidFill>
                  <a:schemeClr val="tx1"/>
                </a:solidFill>
                <a:latin typeface="Calibri" pitchFamily="34" charset="0"/>
              </a:defRPr>
            </a:lvl2pPr>
            <a:lvl3pPr marL="1143000" indent="-228600">
              <a:spcBef>
                <a:spcPct val="20000"/>
              </a:spcBef>
              <a:buFont typeface="Arial" pitchFamily="34" charset="0"/>
              <a:buChar char="•"/>
              <a:defRPr sz="2400">
                <a:solidFill>
                  <a:schemeClr val="tx1"/>
                </a:solidFill>
                <a:latin typeface="Calibri" pitchFamily="34" charset="0"/>
              </a:defRPr>
            </a:lvl3pPr>
            <a:lvl4pPr marL="1600200" indent="-228600">
              <a:spcBef>
                <a:spcPct val="20000"/>
              </a:spcBef>
              <a:buFont typeface="Arial" pitchFamily="34" charset="0"/>
              <a:buChar char="–"/>
              <a:defRPr sz="2000">
                <a:solidFill>
                  <a:schemeClr val="tx1"/>
                </a:solidFill>
                <a:latin typeface="Calibri" pitchFamily="34" charset="0"/>
              </a:defRPr>
            </a:lvl4pPr>
            <a:lvl5pPr marL="2057400" indent="-228600">
              <a:spcBef>
                <a:spcPct val="20000"/>
              </a:spcBef>
              <a:buFont typeface="Arial" pitchFamily="34"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pitchFamily="34" charset="0"/>
              <a:buChar char="»"/>
              <a:defRPr sz="2000">
                <a:solidFill>
                  <a:schemeClr val="tx1"/>
                </a:solidFill>
                <a:latin typeface="Calibri" pitchFamily="34" charset="0"/>
              </a:defRPr>
            </a:lvl9pPr>
          </a:lstStyle>
          <a:p>
            <a:pPr algn="ctr" eaLnBrk="1" hangingPunct="1">
              <a:buFont typeface="Arial" pitchFamily="34" charset="0"/>
              <a:buNone/>
            </a:pPr>
            <a:r>
              <a:rPr lang="ar-EG" sz="4800" b="1"/>
              <a:t>أخلاقيات التفاوض</a:t>
            </a:r>
          </a:p>
          <a:p>
            <a:pPr eaLnBrk="1" hangingPunct="1">
              <a:buFont typeface="Arial" pitchFamily="34" charset="0"/>
              <a:buNone/>
            </a:pPr>
            <a:endParaRPr lang="en-US" altLang="en-US" sz="4800" b="1" dirty="0">
              <a:solidFill>
                <a:srgbClr val="898989"/>
              </a:solidFill>
            </a:endParaRPr>
          </a:p>
        </p:txBody>
      </p:sp>
      <p:pic>
        <p:nvPicPr>
          <p:cNvPr id="1026" name="Picture 2" descr="Business woman holding knife behind his back Premium Photo">
            <a:extLst>
              <a:ext uri="{FF2B5EF4-FFF2-40B4-BE49-F238E27FC236}">
                <a16:creationId xmlns:a16="http://schemas.microsoft.com/office/drawing/2014/main" id="{E3CD367A-6EE3-4462-9629-64711106E8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371600"/>
            <a:ext cx="5257800" cy="3502401"/>
          </a:xfrm>
          <a:prstGeom prst="rect">
            <a:avLst/>
          </a:prstGeom>
          <a:noFill/>
          <a:extLst>
            <a:ext uri="{909E8E84-426E-40DD-AFC4-6F175D3DCCD1}">
              <a14:hiddenFill xmlns:a14="http://schemas.microsoft.com/office/drawing/2010/main">
                <a:solidFill>
                  <a:srgbClr val="FFFFFF"/>
                </a:solidFill>
              </a14:hiddenFill>
            </a:ext>
          </a:extLst>
        </p:spPr>
      </p:pic>
      <p:sp>
        <p:nvSpPr>
          <p:cNvPr id="4" name="Text Placeholder 2">
            <a:extLst>
              <a:ext uri="{FF2B5EF4-FFF2-40B4-BE49-F238E27FC236}">
                <a16:creationId xmlns:a16="http://schemas.microsoft.com/office/drawing/2014/main" id="{27DD4890-767B-453B-848C-EB33BA364C6A}"/>
              </a:ext>
            </a:extLst>
          </p:cNvPr>
          <p:cNvSpPr>
            <a:spLocks noGrp="1"/>
          </p:cNvSpPr>
          <p:nvPr>
            <p:ph type="body" idx="1"/>
          </p:nvPr>
        </p:nvSpPr>
        <p:spPr>
          <a:xfrm>
            <a:off x="588963" y="4773612"/>
            <a:ext cx="7772400" cy="2160588"/>
          </a:xfrm>
        </p:spPr>
        <p:txBody>
          <a:bodyPr/>
          <a:lstStyle/>
          <a:p>
            <a:pPr algn="ctr" eaLnBrk="1" hangingPunct="1"/>
            <a:r>
              <a:rPr lang="ar-EG" sz="2500" b="1">
                <a:solidFill>
                  <a:schemeClr val="tx1"/>
                </a:solidFill>
              </a:rPr>
              <a:t>إريك لويس أولمان</a:t>
            </a:r>
          </a:p>
          <a:p>
            <a:pPr algn="ctr" eaLnBrk="1" hangingPunct="1"/>
            <a:r>
              <a:rPr lang="ar-EG" sz="2500" b="1">
                <a:solidFill>
                  <a:schemeClr val="tx1"/>
                </a:solidFill>
              </a:rPr>
              <a:t>أستاذ مشارك في السلوك التنظيمي</a:t>
            </a:r>
          </a:p>
          <a:p>
            <a:pPr algn="ctr" eaLnBrk="1" hangingPunct="1"/>
            <a:r>
              <a:rPr lang="en-US" sz="2500" b="1">
                <a:solidFill>
                  <a:schemeClr val="tx1"/>
                </a:solidFill>
              </a:rPr>
              <a:t>INSEAD</a:t>
            </a:r>
          </a:p>
          <a:p>
            <a:pPr algn="ctr" eaLnBrk="1" hangingPunct="1"/>
            <a:endParaRPr lang="en-US" altLang="en-US" sz="2500" b="1" dirty="0">
              <a:solidFill>
                <a:srgbClr val="898989"/>
              </a:solidFill>
            </a:endParaRPr>
          </a:p>
        </p:txBody>
      </p:sp>
    </p:spTree>
    <p:extLst>
      <p:ext uri="{BB962C8B-B14F-4D97-AF65-F5344CB8AC3E}">
        <p14:creationId xmlns:p14="http://schemas.microsoft.com/office/powerpoint/2010/main" val="2449223587"/>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1"/>
          <p:cNvSpPr txBox="1">
            <a:spLocks noChangeArrowheads="1"/>
          </p:cNvSpPr>
          <p:nvPr/>
        </p:nvSpPr>
        <p:spPr>
          <a:xfrm>
            <a:off x="533400" y="152400"/>
            <a:ext cx="8229600" cy="1143000"/>
          </a:xfrm>
          <a:prstGeom prst="rect">
            <a:avLst/>
          </a:prstGeom>
          <a:noFill/>
          <a:ln/>
        </p:spPr>
        <p:txBody>
          <a:bodyPr anchor="ctr"/>
          <a:lstStyle/>
          <a:p>
            <a:pPr algn="ctr" fontAlgn="auto">
              <a:spcBef>
                <a:spcPts val="0"/>
              </a:spcBef>
              <a:spcAft>
                <a:spcPts val="0"/>
              </a:spcAft>
              <a:defRPr/>
            </a:pPr>
            <a:r>
              <a:rPr lang="ar-EG" sz="3600" b="1">
                <a:latin typeface="+mn-lt"/>
                <a:cs typeface="+mn-cs"/>
              </a:rPr>
              <a:t>استخلاص المعلومات:</a:t>
            </a:r>
            <a:r>
              <a:rPr lang="en-US" sz="3600" b="1">
                <a:latin typeface="+mn-lt"/>
                <a:cs typeface="+mn-cs"/>
              </a:rPr>
              <a:t> </a:t>
            </a:r>
            <a:r>
              <a:rPr lang="ar-EG" sz="3600" b="1">
                <a:latin typeface="+mn-lt"/>
                <a:cs typeface="+mn-cs"/>
              </a:rPr>
              <a:t>بيفوت بنك</a:t>
            </a:r>
          </a:p>
        </p:txBody>
      </p:sp>
      <p:sp>
        <p:nvSpPr>
          <p:cNvPr id="5" name="Rectangle 41">
            <a:extLst>
              <a:ext uri="{FF2B5EF4-FFF2-40B4-BE49-F238E27FC236}">
                <a16:creationId xmlns:a16="http://schemas.microsoft.com/office/drawing/2014/main" id="{31511012-0CF0-4212-A82F-203467525337}"/>
              </a:ext>
            </a:extLst>
          </p:cNvPr>
          <p:cNvSpPr txBox="1">
            <a:spLocks noChangeArrowheads="1"/>
          </p:cNvSpPr>
          <p:nvPr/>
        </p:nvSpPr>
        <p:spPr>
          <a:xfrm>
            <a:off x="533400" y="5334000"/>
            <a:ext cx="8229600" cy="1143000"/>
          </a:xfrm>
          <a:prstGeom prst="rect">
            <a:avLst/>
          </a:prstGeom>
          <a:noFill/>
          <a:ln/>
        </p:spPr>
        <p:txBody>
          <a:bodyPr anchor="ctr"/>
          <a:lstStyle/>
          <a:p>
            <a:pPr algn="ctr" fontAlgn="auto">
              <a:spcBef>
                <a:spcPts val="0"/>
              </a:spcBef>
              <a:spcAft>
                <a:spcPts val="0"/>
              </a:spcAft>
              <a:defRPr/>
            </a:pPr>
            <a:r>
              <a:rPr lang="ar-EG" sz="2800" b="1" i="1">
                <a:latin typeface="+mj-lt"/>
                <a:ea typeface="+mj-ea"/>
                <a:cs typeface="+mj-cs"/>
              </a:rPr>
              <a:t>كيف شعرت أثناء تأدية التمرين؟</a:t>
            </a:r>
          </a:p>
          <a:p>
            <a:pPr algn="ctr">
              <a:defRPr/>
            </a:pPr>
            <a:r>
              <a:rPr lang="ar-EG" sz="2800" b="1" i="1">
                <a:latin typeface="+mn-lt"/>
                <a:cs typeface="+mn-cs"/>
              </a:rPr>
              <a:t>ماذا عرفت عن</a:t>
            </a:r>
            <a:r>
              <a:rPr lang="ar-EG" sz="2800" b="1" i="1"/>
              <a:t> الطرف الآخر؟</a:t>
            </a:r>
          </a:p>
          <a:p>
            <a:pPr algn="ctr" fontAlgn="auto">
              <a:spcBef>
                <a:spcPts val="0"/>
              </a:spcBef>
              <a:spcAft>
                <a:spcPts val="0"/>
              </a:spcAft>
              <a:defRPr/>
            </a:pPr>
            <a:endParaRPr lang="en-US" sz="2800" i="1" dirty="0">
              <a:latin typeface="+mj-lt"/>
              <a:ea typeface="+mj-ea"/>
              <a:cs typeface="+mj-cs"/>
            </a:endParaRPr>
          </a:p>
        </p:txBody>
      </p:sp>
      <p:pic>
        <p:nvPicPr>
          <p:cNvPr id="2" name="Picture 2" descr="Business woman holding knife behind his back Premium Photo">
            <a:extLst>
              <a:ext uri="{FF2B5EF4-FFF2-40B4-BE49-F238E27FC236}">
                <a16:creationId xmlns:a16="http://schemas.microsoft.com/office/drawing/2014/main" id="{03D9316D-6353-1220-0C9F-AC9384F867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1371600"/>
            <a:ext cx="5257800" cy="3502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5864529"/>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59F704F-5BE3-433A-8883-2DB0459E07AF}"/>
              </a:ext>
            </a:extLst>
          </p:cNvPr>
          <p:cNvSpPr>
            <a:spLocks noGrp="1"/>
          </p:cNvSpPr>
          <p:nvPr>
            <p:ph type="title"/>
          </p:nvPr>
        </p:nvSpPr>
        <p:spPr>
          <a:xfrm>
            <a:off x="457200" y="274638"/>
            <a:ext cx="8229600" cy="1143000"/>
          </a:xfrm>
        </p:spPr>
        <p:txBody>
          <a:bodyPr>
            <a:normAutofit/>
          </a:bodyPr>
          <a:lstStyle/>
          <a:p>
            <a:r>
              <a:rPr lang="ar-EG" sz="3200" b="1"/>
              <a:t>عدم تماثل المعلومات: </a:t>
            </a:r>
            <a:br>
              <a:rPr lang="ar-EG" sz="3200" b="1"/>
            </a:br>
            <a:r>
              <a:rPr lang="ar-EG" sz="3200" b="1"/>
              <a:t>ما الذي يعرفه كينيث فقط؟</a:t>
            </a:r>
          </a:p>
        </p:txBody>
      </p:sp>
    </p:spTree>
    <p:extLst>
      <p:ext uri="{BB962C8B-B14F-4D97-AF65-F5344CB8AC3E}">
        <p14:creationId xmlns:p14="http://schemas.microsoft.com/office/powerpoint/2010/main" val="2136278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ar-EG" sz="3200" b="1"/>
              <a:t>عدم تماثل المعلومات: </a:t>
            </a:r>
            <a:br>
              <a:rPr lang="ar-EG" sz="3200" b="1"/>
            </a:br>
            <a:r>
              <a:rPr lang="ar-EG" sz="3200" b="1"/>
              <a:t>ما الذي يعرفه كينيث فقط؟</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ar-EG"/>
              <a:t>سيغادر كينيث مصرف بيفوت بنك في ديسمبر المقبل للحصول على درجة الماجستير في إدارة الأعمال</a:t>
            </a:r>
          </a:p>
          <a:p>
            <a:endParaRPr lang="en-SG" sz="2300" dirty="0">
              <a:solidFill>
                <a:schemeClr val="bg1"/>
              </a:solidFill>
            </a:endParaRPr>
          </a:p>
          <a:p>
            <a:r>
              <a:rPr lang="ar-EG">
                <a:solidFill>
                  <a:schemeClr val="bg1"/>
                </a:solidFill>
              </a:rPr>
              <a:t>يرغب في الحصول على ترقية لمنصب نائب الرئيس ليحصل على وظيفة أحلامه في الصين بعد حصوله على ماجستير إدارة الأعمال</a:t>
            </a:r>
          </a:p>
          <a:p>
            <a:endParaRPr lang="en-SG" sz="2300" dirty="0">
              <a:solidFill>
                <a:schemeClr val="bg1"/>
              </a:solidFill>
            </a:endParaRPr>
          </a:p>
          <a:p>
            <a:r>
              <a:rPr lang="ar-EG">
                <a:solidFill>
                  <a:schemeClr val="bg1"/>
                </a:solidFill>
              </a:rPr>
              <a:t>الراتب أقل أهمية لأنه لن يبقى في الشركة إلا لفترة قصيرة</a:t>
            </a:r>
          </a:p>
          <a:p>
            <a:endParaRPr lang="en-SG" sz="2300" dirty="0">
              <a:solidFill>
                <a:schemeClr val="bg1"/>
              </a:solidFill>
            </a:endParaRPr>
          </a:p>
          <a:p>
            <a:r>
              <a:rPr lang="ar-EG">
                <a:solidFill>
                  <a:schemeClr val="bg1"/>
                </a:solidFill>
              </a:rPr>
              <a:t>حصل على عرض يرقى لمنصب بمستوى نائب الرئيس بزيادة في الراتب بنسبة 50% من مصرف ستريت فورورد بنك، لكنه لا يستطيع قبوله لأنه لن يعمل هناك إلا لفترة وجيزة قبل حصوله على ماجستير إدارة الأعمال (نقطة سوداء في سيرته الذاتية)</a:t>
            </a:r>
          </a:p>
          <a:p>
            <a:endParaRPr lang="en-SG" sz="2300" dirty="0">
              <a:solidFill>
                <a:schemeClr val="bg1"/>
              </a:solidFill>
            </a:endParaRPr>
          </a:p>
          <a:p>
            <a:r>
              <a:rPr lang="ar-EG">
                <a:solidFill>
                  <a:schemeClr val="bg1"/>
                </a:solidFill>
              </a:rPr>
              <a:t>كينيث والموظفون المبتدئون يعرفون أن ديفيد والشركاء الآخرين منحوا أنفسهم زيادات في الرواتب سرًا</a:t>
            </a:r>
            <a:r>
              <a:rPr lang="en-US">
                <a:solidFill>
                  <a:schemeClr val="bg1"/>
                </a:solidFill>
              </a:rPr>
              <a:t> </a:t>
            </a:r>
          </a:p>
        </p:txBody>
      </p:sp>
    </p:spTree>
    <p:extLst>
      <p:ext uri="{BB962C8B-B14F-4D97-AF65-F5344CB8AC3E}">
        <p14:creationId xmlns:p14="http://schemas.microsoft.com/office/powerpoint/2010/main" val="990328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B2061-4F5C-45FD-B631-43D13017E833}"/>
              </a:ext>
            </a:extLst>
          </p:cNvPr>
          <p:cNvSpPr>
            <a:spLocks noGrp="1"/>
          </p:cNvSpPr>
          <p:nvPr>
            <p:ph type="title"/>
          </p:nvPr>
        </p:nvSpPr>
        <p:spPr/>
        <p:txBody>
          <a:bodyPr>
            <a:normAutofit/>
          </a:bodyPr>
          <a:lstStyle/>
          <a:p>
            <a:r>
              <a:rPr lang="ar-EG" sz="3200" b="1"/>
              <a:t>عدم تماثل المعلومات: </a:t>
            </a:r>
            <a:br>
              <a:rPr lang="ar-EG" sz="3200" b="1"/>
            </a:br>
            <a:r>
              <a:rPr lang="ar-EG" sz="3200" b="1"/>
              <a:t>ما الذي يعرفه كينيث فقط؟</a:t>
            </a:r>
          </a:p>
        </p:txBody>
      </p:sp>
      <p:sp>
        <p:nvSpPr>
          <p:cNvPr id="3" name="Content Placeholder 2">
            <a:extLst>
              <a:ext uri="{FF2B5EF4-FFF2-40B4-BE49-F238E27FC236}">
                <a16:creationId xmlns:a16="http://schemas.microsoft.com/office/drawing/2014/main" id="{BF118503-F971-4878-A5C6-EDA3E3F15F79}"/>
              </a:ext>
            </a:extLst>
          </p:cNvPr>
          <p:cNvSpPr>
            <a:spLocks noGrp="1"/>
          </p:cNvSpPr>
          <p:nvPr>
            <p:ph idx="1"/>
          </p:nvPr>
        </p:nvSpPr>
        <p:spPr>
          <a:xfrm>
            <a:off x="457200" y="1752600"/>
            <a:ext cx="8229600" cy="5105400"/>
          </a:xfrm>
        </p:spPr>
        <p:txBody>
          <a:bodyPr>
            <a:normAutofit fontScale="77500" lnSpcReduction="20000"/>
          </a:bodyPr>
          <a:lstStyle/>
          <a:p>
            <a:r>
              <a:rPr lang="ar-EG"/>
              <a:t>سيغادر كينيث مصرف بيفوت بنك في ديسمبر المقبل للحصول على درجة الماجستير في إدارة الأعمال</a:t>
            </a:r>
          </a:p>
          <a:p>
            <a:endParaRPr lang="en-SG" sz="2300" dirty="0"/>
          </a:p>
          <a:p>
            <a:r>
              <a:rPr lang="ar-EG"/>
              <a:t>يرغب في الحصول على ترقية لمنصب نائب الرئيس ليحصل على وظيفة أحلامه في الصين بعد حصوله على ماجستير إدارة الأعمال</a:t>
            </a:r>
          </a:p>
          <a:p>
            <a:endParaRPr lang="en-SG" sz="2300" dirty="0">
              <a:solidFill>
                <a:schemeClr val="bg1"/>
              </a:solidFill>
            </a:endParaRPr>
          </a:p>
          <a:p>
            <a:r>
              <a:rPr lang="ar-EG">
                <a:solidFill>
                  <a:schemeClr val="bg1"/>
                </a:solidFill>
              </a:rPr>
              <a:t>الراتب أقل أهمية لأنه لن يبقى في الشركة إلا لفترة قصيرة</a:t>
            </a:r>
          </a:p>
          <a:p>
            <a:endParaRPr lang="en-SG" sz="2300" dirty="0">
              <a:solidFill>
                <a:schemeClr val="bg1"/>
              </a:solidFill>
            </a:endParaRPr>
          </a:p>
          <a:p>
            <a:r>
              <a:rPr lang="ar-EG">
                <a:solidFill>
                  <a:schemeClr val="bg1"/>
                </a:solidFill>
              </a:rPr>
              <a:t>حصل على عرض يرقى لمنصب بمستوى نائب الرئيس بزيادة في الراتب بنسبة 50% من مصرف ستريت فورورد بنك، لكنه لا يستطيع قبوله لأنه لن يعمل هناك إلا لفترة وجيزة قبل حصوله على ماجستير إدارة الأعمال (نقطة سوداء في سيرته الذاتية)</a:t>
            </a:r>
          </a:p>
          <a:p>
            <a:endParaRPr lang="en-SG" sz="2300" dirty="0">
              <a:solidFill>
                <a:schemeClr val="bg1"/>
              </a:solidFill>
            </a:endParaRPr>
          </a:p>
          <a:p>
            <a:r>
              <a:rPr lang="ar-EG">
                <a:solidFill>
                  <a:schemeClr val="bg1"/>
                </a:solidFill>
              </a:rPr>
              <a:t>كينيث والموظفون المبتدئون يعرفون أن ديفيد والشركاء الآخرين منحوا أنفسهم زيادات في الرواتب سرًا</a:t>
            </a:r>
            <a:r>
              <a:rPr lang="en-US">
                <a:solidFill>
                  <a:schemeClr val="bg1"/>
                </a:solidFill>
              </a:rPr>
              <a:t> </a:t>
            </a:r>
          </a:p>
        </p:txBody>
      </p:sp>
    </p:spTree>
    <p:extLst>
      <p:ext uri="{BB962C8B-B14F-4D97-AF65-F5344CB8AC3E}">
        <p14:creationId xmlns:p14="http://schemas.microsoft.com/office/powerpoint/2010/main" val="16612075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12786</Words>
  <Application>Microsoft Office PowerPoint</Application>
  <PresentationFormat>On-screen Show (4:3)</PresentationFormat>
  <Paragraphs>1104</Paragraphs>
  <Slides>43</Slides>
  <Notes>43</Notes>
  <HiddenSlides>2</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43</vt:i4>
      </vt:variant>
    </vt:vector>
  </HeadingPairs>
  <TitlesOfParts>
    <vt:vector size="57" baseType="lpstr">
      <vt:lpstr>Arial</vt:lpstr>
      <vt:lpstr>Averta</vt:lpstr>
      <vt:lpstr>Calibri</vt:lpstr>
      <vt:lpstr>Cambria</vt:lpstr>
      <vt:lpstr>Georgia</vt:lpstr>
      <vt:lpstr>Gotham SSm A</vt:lpstr>
      <vt:lpstr>Merriweather</vt:lpstr>
      <vt:lpstr>Roboto</vt:lpstr>
      <vt:lpstr>Roboto Slab</vt:lpstr>
      <vt:lpstr>Rockwell</vt:lpstr>
      <vt:lpstr>Times New Roman</vt:lpstr>
      <vt:lpstr>Ubuntu</vt:lpstr>
      <vt:lpstr>Office Theme</vt:lpstr>
      <vt:lpstr>Conception personnalisée</vt:lpstr>
      <vt:lpstr>بيفوت بنك</vt:lpstr>
      <vt:lpstr>PowerPoint Presentation</vt:lpstr>
      <vt:lpstr>بيفوت بنك</vt:lpstr>
      <vt:lpstr>PowerPoint Presentation</vt:lpstr>
      <vt:lpstr>PowerPoint Presentation</vt:lpstr>
      <vt:lpstr>PowerPoint Presentation</vt:lpstr>
      <vt:lpstr>عدم تماثل المعلومات:  ما الذي يعرفه كينيث فقط؟</vt:lpstr>
      <vt:lpstr>عدم تماثل المعلومات:  ما الذي يعرفه كينيث فقط؟</vt:lpstr>
      <vt:lpstr>عدم تماثل المعلومات:  ما الذي يعرفه كينيث فقط؟</vt:lpstr>
      <vt:lpstr>عدم تماثل المعلومات:  ما الذي يعرفه كينيث فقط؟</vt:lpstr>
      <vt:lpstr>عدم تماثل المعلومات:  ما الذي يعرفه كينيث فقط؟</vt:lpstr>
      <vt:lpstr>عدم تماثل المعلومات:  ما الذي يعرفه كينيث فقط؟</vt:lpstr>
      <vt:lpstr>عدم تماثل المعلومات:  ما الذي يعرفه ديفيد فقط؟</vt:lpstr>
      <vt:lpstr>عدم تماثل المعلومات:  ما الذي يعرفه ديفيد فقط؟</vt:lpstr>
      <vt:lpstr>عدم تماثل المعلومات:  ما الذي يعرفه ديفيد فقط؟</vt:lpstr>
      <vt:lpstr>عدم تماثل المعلومات:  ما الذي يعرفه ديفيد فقط؟</vt:lpstr>
      <vt:lpstr>عدم تماثل المعلومات:  ما الذي يعرفه ديفيد فقط؟</vt:lpstr>
      <vt:lpstr>عدم تماثل المعلومات:  ما الذي يعرفه ديفيد فقط؟</vt:lpstr>
      <vt:lpstr>PowerPoint Presentation</vt:lpstr>
      <vt:lpstr>PowerPoint Presentation</vt:lpstr>
      <vt:lpstr>هل كذبت في بيفوت بنك؟</vt:lpstr>
      <vt:lpstr>PowerPoint Presentation</vt:lpstr>
      <vt:lpstr>PowerPoint Presentation</vt:lpstr>
      <vt:lpstr>ما مدى دقة الأشخاص في اكتشاف الكذب؟  (50% من الدقة تعتمد على الصدفة)   </vt:lpstr>
      <vt:lpstr>الثقة المفرطة في كشف الكذب</vt:lpstr>
      <vt:lpstr>هل من الخطأ الكذب في بيفوت بنك؟</vt:lpstr>
      <vt:lpstr>PowerPoint Presentation</vt:lpstr>
      <vt:lpstr>المعايير الأخلاقية السليمة </vt:lpstr>
      <vt:lpstr>هل من المنطقي أن تكون أخلاقيًا في مسيرتك المهنية؟</vt:lpstr>
      <vt:lpstr>نظرية اللعبة ومعضلة السجين</vt:lpstr>
      <vt:lpstr>ظل الماضي  </vt:lpstr>
      <vt:lpstr>مَن هنا عمل مع رئيس لاأخلاقي؟</vt:lpstr>
      <vt:lpstr>أخلاقيات القادة التنظيميين</vt:lpstr>
      <vt:lpstr>مَن هنا عمل في  منظمة مزعجة مثل بيفوت بنك؟</vt:lpstr>
      <vt:lpstr>الثقافة والأخلاقيات التنظيمية</vt:lpstr>
      <vt:lpstr>القصة الحقيقية لمصرف بيفوت بنك</vt:lpstr>
      <vt:lpstr>القصة الحقيقية لمصرف بيفوت بنك</vt:lpstr>
      <vt:lpstr>القصة الحقيقية لمصرف بيفوت بنك</vt:lpstr>
      <vt:lpstr>القصة الحقيقية لمصرف بيفوت بنك</vt:lpstr>
      <vt:lpstr>القصة الحقيقية لمصرف بيفوت بنك</vt:lpstr>
      <vt:lpstr>القصة الحقيقية لمصرف بيفوت بنك</vt:lpstr>
      <vt:lpstr>القصة الحقيقية لمصرف بيفوت بنك</vt:lpstr>
      <vt:lpstr>الدروس المستفادة: أخلاقيات التفاوض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Optional Lies Lecture</dc:title>
  <dc:creator>Eric Uhlmann</dc:creator>
  <cp:lastModifiedBy>SHIKHOVA Larisa</cp:lastModifiedBy>
  <cp:revision>332</cp:revision>
  <dcterms:created xsi:type="dcterms:W3CDTF">2015-09-13T10:03:43Z</dcterms:created>
  <dcterms:modified xsi:type="dcterms:W3CDTF">2024-11-22T17:49:51Z</dcterms:modified>
</cp:coreProperties>
</file>