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61"/>
  </p:notesMasterIdLst>
  <p:sldIdLst>
    <p:sldId id="386" r:id="rId3"/>
    <p:sldId id="323" r:id="rId4"/>
    <p:sldId id="275" r:id="rId5"/>
    <p:sldId id="361" r:id="rId6"/>
    <p:sldId id="348" r:id="rId7"/>
    <p:sldId id="256" r:id="rId8"/>
    <p:sldId id="290" r:id="rId9"/>
    <p:sldId id="291" r:id="rId10"/>
    <p:sldId id="292" r:id="rId11"/>
    <p:sldId id="330" r:id="rId12"/>
    <p:sldId id="327" r:id="rId13"/>
    <p:sldId id="336" r:id="rId14"/>
    <p:sldId id="335" r:id="rId15"/>
    <p:sldId id="286" r:id="rId16"/>
    <p:sldId id="350" r:id="rId17"/>
    <p:sldId id="294" r:id="rId18"/>
    <p:sldId id="296" r:id="rId19"/>
    <p:sldId id="301" r:id="rId20"/>
    <p:sldId id="360" r:id="rId21"/>
    <p:sldId id="357" r:id="rId22"/>
    <p:sldId id="349" r:id="rId23"/>
    <p:sldId id="276" r:id="rId24"/>
    <p:sldId id="316" r:id="rId25"/>
    <p:sldId id="353" r:id="rId26"/>
    <p:sldId id="352" r:id="rId27"/>
    <p:sldId id="320" r:id="rId28"/>
    <p:sldId id="311" r:id="rId29"/>
    <p:sldId id="312" r:id="rId30"/>
    <p:sldId id="313" r:id="rId31"/>
    <p:sldId id="314" r:id="rId32"/>
    <p:sldId id="308" r:id="rId33"/>
    <p:sldId id="345" r:id="rId34"/>
    <p:sldId id="354" r:id="rId35"/>
    <p:sldId id="306" r:id="rId36"/>
    <p:sldId id="319" r:id="rId37"/>
    <p:sldId id="355" r:id="rId38"/>
    <p:sldId id="346" r:id="rId39"/>
    <p:sldId id="347" r:id="rId40"/>
    <p:sldId id="310" r:id="rId41"/>
    <p:sldId id="318" r:id="rId42"/>
    <p:sldId id="283" r:id="rId43"/>
    <p:sldId id="259" r:id="rId44"/>
    <p:sldId id="282" r:id="rId45"/>
    <p:sldId id="289" r:id="rId46"/>
    <p:sldId id="288" r:id="rId47"/>
    <p:sldId id="339" r:id="rId48"/>
    <p:sldId id="333" r:id="rId49"/>
    <p:sldId id="287" r:id="rId50"/>
    <p:sldId id="303" r:id="rId51"/>
    <p:sldId id="326" r:id="rId52"/>
    <p:sldId id="265" r:id="rId53"/>
    <p:sldId id="272" r:id="rId54"/>
    <p:sldId id="269" r:id="rId55"/>
    <p:sldId id="285" r:id="rId56"/>
    <p:sldId id="281" r:id="rId57"/>
    <p:sldId id="340" r:id="rId58"/>
    <p:sldId id="279" r:id="rId59"/>
    <p:sldId id="341" r:id="rId60"/>
  </p:sldIdLst>
  <p:sldSz cx="9144000" cy="6858000" type="screen4x3"/>
  <p:notesSz cx="6858000" cy="9144000"/>
  <p:defaultTextStyle>
    <a:defPPr>
      <a:defRPr lang="es-E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CE25"/>
    <a:srgbClr val="006E5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54F584-9810-4A32-814B-4E5E0F88C152}" v="1" dt="2024-06-10T07:44:23.4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033" autoAdjust="0"/>
  </p:normalViewPr>
  <p:slideViewPr>
    <p:cSldViewPr snapToGrid="0" snapToObjects="1">
      <p:cViewPr varScale="1">
        <p:scale>
          <a:sx n="79" d="100"/>
          <a:sy n="79" d="100"/>
        </p:scale>
        <p:origin x="149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microsoft.com/office/2015/10/relationships/revisionInfo" Target="revisionInfo.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r">
              <a:defRPr sz="1200"/>
            </a:lvl1pPr>
          </a:lstStyle>
          <a:p>
            <a:endParaRPr lang="en-GB" dirty="0"/>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5FAE71-027C-9B48-906C-48978FA1ED1D}" type="datetimeFigureOut">
              <a:rPr lang="es-ES" smtClean="0"/>
              <a:t>22/11/2024</a:t>
            </a:fld>
            <a:endParaRPr lang="en-GB" dirty="0"/>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r">
              <a:defRPr sz="1200"/>
            </a:lvl1pPr>
          </a:lstStyle>
          <a:p>
            <a:endParaRPr lang="en-GB" dirty="0"/>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6B43BC-DDC6-264D-A129-A11F564D47CA}" type="slidenum">
              <a:rPr lang="en-GB" smtClean="0"/>
              <a:t>‹#›</a:t>
            </a:fld>
            <a:endParaRPr lang="en-GB" dirty="0"/>
          </a:p>
        </p:txBody>
      </p:sp>
    </p:spTree>
    <p:extLst>
      <p:ext uri="{BB962C8B-B14F-4D97-AF65-F5344CB8AC3E}">
        <p14:creationId xmlns:p14="http://schemas.microsoft.com/office/powerpoint/2010/main" val="2306237779"/>
      </p:ext>
    </p:extLst>
  </p:cSld>
  <p:clrMap bg1="lt1" tx1="dk1" bg2="lt2" tx2="dk2" accent1="accent1" accent2="accent2" accent3="accent3" accent4="accent4" accent5="accent5" accent6="accent6" hlink="hlink" folHlink="folHlink"/>
  <p:notesStyle>
    <a:lvl1pPr marL="0" algn="r" defTabSz="457200" rtl="1" eaLnBrk="1" latinLnBrk="0" hangingPunct="1">
      <a:defRPr sz="1200" kern="1200">
        <a:solidFill>
          <a:schemeClr val="tx1"/>
        </a:solidFill>
        <a:latin typeface="+mn-lt"/>
        <a:ea typeface="+mn-ea"/>
        <a:cs typeface="+mn-cs"/>
      </a:defRPr>
    </a:lvl1pPr>
    <a:lvl2pPr marL="457200" algn="r" defTabSz="457200" rtl="1" eaLnBrk="1" latinLnBrk="0" hangingPunct="1">
      <a:defRPr sz="1200" kern="1200">
        <a:solidFill>
          <a:schemeClr val="tx1"/>
        </a:solidFill>
        <a:latin typeface="+mn-lt"/>
        <a:ea typeface="+mn-ea"/>
        <a:cs typeface="+mn-cs"/>
      </a:defRPr>
    </a:lvl2pPr>
    <a:lvl3pPr marL="914400" algn="r" defTabSz="457200" rtl="1" eaLnBrk="1" latinLnBrk="0" hangingPunct="1">
      <a:defRPr sz="1200" kern="1200">
        <a:solidFill>
          <a:schemeClr val="tx1"/>
        </a:solidFill>
        <a:latin typeface="+mn-lt"/>
        <a:ea typeface="+mn-ea"/>
        <a:cs typeface="+mn-cs"/>
      </a:defRPr>
    </a:lvl3pPr>
    <a:lvl4pPr marL="1371600" algn="r" defTabSz="457200" rtl="1" eaLnBrk="1" latinLnBrk="0" hangingPunct="1">
      <a:defRPr sz="1200" kern="1200">
        <a:solidFill>
          <a:schemeClr val="tx1"/>
        </a:solidFill>
        <a:latin typeface="+mn-lt"/>
        <a:ea typeface="+mn-ea"/>
        <a:cs typeface="+mn-cs"/>
      </a:defRPr>
    </a:lvl4pPr>
    <a:lvl5pPr marL="1828800" algn="r" defTabSz="457200" rtl="1" eaLnBrk="1" latinLnBrk="0" hangingPunct="1">
      <a:defRPr sz="1200" kern="1200">
        <a:solidFill>
          <a:schemeClr val="tx1"/>
        </a:solidFill>
        <a:latin typeface="+mn-lt"/>
        <a:ea typeface="+mn-ea"/>
        <a:cs typeface="+mn-cs"/>
      </a:defRPr>
    </a:lvl5pPr>
    <a:lvl6pPr marL="2286000" algn="r" defTabSz="457200" rtl="1" eaLnBrk="1" latinLnBrk="0" hangingPunct="1">
      <a:defRPr sz="1200" kern="1200">
        <a:solidFill>
          <a:schemeClr val="tx1"/>
        </a:solidFill>
        <a:latin typeface="+mn-lt"/>
        <a:ea typeface="+mn-ea"/>
        <a:cs typeface="+mn-cs"/>
      </a:defRPr>
    </a:lvl6pPr>
    <a:lvl7pPr marL="2743200" algn="r" defTabSz="457200" rtl="1" eaLnBrk="1" latinLnBrk="0" hangingPunct="1">
      <a:defRPr sz="1200" kern="1200">
        <a:solidFill>
          <a:schemeClr val="tx1"/>
        </a:solidFill>
        <a:latin typeface="+mn-lt"/>
        <a:ea typeface="+mn-ea"/>
        <a:cs typeface="+mn-cs"/>
      </a:defRPr>
    </a:lvl7pPr>
    <a:lvl8pPr marL="3200400" algn="r" defTabSz="457200" rtl="1" eaLnBrk="1" latinLnBrk="0" hangingPunct="1">
      <a:defRPr sz="1200" kern="1200">
        <a:solidFill>
          <a:schemeClr val="tx1"/>
        </a:solidFill>
        <a:latin typeface="+mn-lt"/>
        <a:ea typeface="+mn-ea"/>
        <a:cs typeface="+mn-cs"/>
      </a:defRPr>
    </a:lvl8pPr>
    <a:lvl9pPr marL="3657600" algn="r" defTabSz="4572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DDED7BE2-A96B-4E9D-A1D5-8D1855B13D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11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i="0"/>
              <a:t>إذن، </a:t>
            </a:r>
            <a:r>
              <a:rPr lang="ar-EG" i="0" baseline="0"/>
              <a:t>كيف يمكنك تعريف الثقافة؟ أتحدث هنا عن تلك الأشياء العميقة التي تجعل مجموعات من الأشخاص فريدة من نوعها، وليس الطقس.</a:t>
            </a:r>
            <a:r>
              <a:rPr lang="en-US" i="0" baseline="0"/>
              <a:t> </a:t>
            </a:r>
            <a:r>
              <a:rPr lang="ar-EG" i="0" baseline="0"/>
              <a:t>[</a:t>
            </a:r>
            <a:r>
              <a:rPr lang="ar-EG" i="1" baseline="0"/>
              <a:t>يجيب الطلاب</a:t>
            </a:r>
            <a:r>
              <a:rPr lang="ar-EG" i="0" baseline="0"/>
              <a:t>].</a:t>
            </a:r>
          </a:p>
          <a:p>
            <a:endParaRPr lang="en-US" i="0" baseline="0" dirty="0">
              <a:effectLst/>
            </a:endParaRPr>
          </a:p>
          <a:p>
            <a:r>
              <a:rPr lang="ar-EG" i="0" baseline="0"/>
              <a:t>مصدر الصورة</a:t>
            </a:r>
          </a:p>
          <a:p>
            <a:pPr marL="0" marR="0" lvl="0" indent="0" algn="r" defTabSz="457200" rtl="1" eaLnBrk="1" fontAlgn="auto" latinLnBrk="0" hangingPunct="1">
              <a:lnSpc>
                <a:spcPct val="100000"/>
              </a:lnSpc>
              <a:spcBef>
                <a:spcPts val="0"/>
              </a:spcBef>
              <a:spcAft>
                <a:spcPts val="0"/>
              </a:spcAft>
              <a:buClrTx/>
              <a:buSzTx/>
              <a:buFontTx/>
              <a:buNone/>
              <a:tabLst/>
              <a:defRPr/>
            </a:pPr>
            <a:r>
              <a:rPr lang="en-US"/>
              <a:t>https://pixabay.com/en/hand-keep-lens-photography-1030554/</a:t>
            </a:r>
          </a:p>
          <a:p>
            <a:endParaRPr lang="en-US" i="0" dirty="0"/>
          </a:p>
        </p:txBody>
      </p:sp>
      <p:sp>
        <p:nvSpPr>
          <p:cNvPr id="4" name="Slide Number Placeholder 3"/>
          <p:cNvSpPr>
            <a:spLocks noGrp="1"/>
          </p:cNvSpPr>
          <p:nvPr>
            <p:ph type="sldNum" sz="quarter" idx="10"/>
          </p:nvPr>
        </p:nvSpPr>
        <p:spPr/>
        <p:txBody>
          <a:bodyPr/>
          <a:lstStyle/>
          <a:p>
            <a:fld id="{456B43BC-DDC6-264D-A129-A11F564D47CA}" type="slidenum">
              <a:rPr lang="en-GB" smtClean="0"/>
              <a:t>10</a:t>
            </a:fld>
            <a:endParaRPr lang="en-GB"/>
          </a:p>
        </p:txBody>
      </p:sp>
    </p:spTree>
    <p:extLst>
      <p:ext uri="{BB962C8B-B14F-4D97-AF65-F5344CB8AC3E}">
        <p14:creationId xmlns:p14="http://schemas.microsoft.com/office/powerpoint/2010/main" val="3946193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EG" i="0"/>
              <a:t>توجد </a:t>
            </a:r>
            <a:r>
              <a:rPr lang="ar-EG" i="0" baseline="0"/>
              <a:t>عدة تعريفات للثقافة.</a:t>
            </a:r>
            <a:r>
              <a:rPr lang="en-US" i="0" baseline="0"/>
              <a:t> </a:t>
            </a:r>
            <a:r>
              <a:rPr lang="ar-EG" i="0" baseline="0"/>
              <a:t>إليكم تعريفًا جميلًا خاصًا من </a:t>
            </a:r>
            <a:r>
              <a:rPr lang="ar-EG" sz="1200"/>
              <a:t>قاموس كامبريدج الإنجليزي:</a:t>
            </a:r>
            <a:r>
              <a:rPr lang="en-US" sz="1200" baseline="0"/>
              <a:t> </a:t>
            </a:r>
            <a:r>
              <a:rPr lang="ar-EG" sz="1200" i="0"/>
              <a:t>"أسلوب الحياة، وخاصة العادات، والتقاليد، والمعتقدات العامة، لدى مجموعة معينة من الأشخاص في وقت معين".</a:t>
            </a:r>
            <a:r>
              <a:rPr lang="en-US" sz="1200" i="0"/>
              <a:t> </a:t>
            </a:r>
            <a:r>
              <a:rPr lang="ar-EG" sz="1200" i="0"/>
              <a:t>الثقافة</a:t>
            </a:r>
            <a:r>
              <a:rPr lang="ar-EG" sz="1200"/>
              <a:t> هي العدسة التي نستخدمها لنفهم العالم، والتي تشكل تصوراتنا وسلوكياتنا، </a:t>
            </a:r>
            <a:r>
              <a:rPr lang="ar-EG" sz="1200" baseline="0"/>
              <a:t>ونتعلمها من المحيطين بنا - غالبًا في سن مبكرة جدًا - كما أنها تُميز مجموعة من الأشخاص عن غيرهم، وهي راسخة نسبيًا عبر الزمن.</a:t>
            </a:r>
            <a:r>
              <a:rPr lang="en-US" sz="1200" baseline="0"/>
              <a:t> </a:t>
            </a:r>
          </a:p>
          <a:p>
            <a:endParaRPr lang="en-US" i="0" dirty="0">
              <a:effectLst/>
            </a:endParaRPr>
          </a:p>
          <a:p>
            <a:r>
              <a:rPr lang="ar-EG" i="0"/>
              <a:t>المراجع</a:t>
            </a:r>
          </a:p>
          <a:p>
            <a:endParaRPr lang="en-US" i="0" dirty="0">
              <a:effectLst/>
            </a:endParaRPr>
          </a:p>
          <a:p>
            <a:r>
              <a:rPr lang="ar-EG" i="0"/>
              <a:t>"الثقافة".</a:t>
            </a:r>
            <a:r>
              <a:rPr lang="en-US" i="0"/>
              <a:t> </a:t>
            </a:r>
            <a:r>
              <a:rPr lang="ar-EG" i="0"/>
              <a:t>قاموس كامبريدج الإنجليزي. </a:t>
            </a:r>
            <a:r>
              <a:rPr lang="en-US" i="0"/>
              <a:t>dictionary.cambridge.org</a:t>
            </a:r>
            <a:r>
              <a:rPr lang="ar-EG" i="0"/>
              <a:t>.</a:t>
            </a:r>
            <a:r>
              <a:rPr lang="en-US" i="0"/>
              <a:t> </a:t>
            </a:r>
            <a:r>
              <a:rPr lang="ar-EG" i="0"/>
              <a:t>تم الاطلاع عليه بتاريخ 26 يوليو، 2015.</a:t>
            </a:r>
          </a:p>
          <a:p>
            <a:r>
              <a:rPr lang="en-US" i="0"/>
              <a:t>http://dictionary.cambridge.org/dictionary/english/culture?a=british</a:t>
            </a:r>
          </a:p>
        </p:txBody>
      </p:sp>
      <p:sp>
        <p:nvSpPr>
          <p:cNvPr id="4" name="Slide Number Placeholder 3"/>
          <p:cNvSpPr>
            <a:spLocks noGrp="1"/>
          </p:cNvSpPr>
          <p:nvPr>
            <p:ph type="sldNum" sz="quarter" idx="10"/>
          </p:nvPr>
        </p:nvSpPr>
        <p:spPr/>
        <p:txBody>
          <a:bodyPr/>
          <a:lstStyle/>
          <a:p>
            <a:fld id="{456B43BC-DDC6-264D-A129-A11F564D47CA}" type="slidenum">
              <a:rPr lang="en-GB" smtClean="0"/>
              <a:t>11</a:t>
            </a:fld>
            <a:endParaRPr lang="en-GB"/>
          </a:p>
        </p:txBody>
      </p:sp>
    </p:spTree>
    <p:extLst>
      <p:ext uri="{BB962C8B-B14F-4D97-AF65-F5344CB8AC3E}">
        <p14:creationId xmlns:p14="http://schemas.microsoft.com/office/powerpoint/2010/main" val="2263398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1200"/>
              <a:t>سمكة تسأل سمكة أخرى "كيف يبدو الماء؟"</a:t>
            </a:r>
          </a:p>
          <a:p>
            <a:endParaRPr lang="en-US" dirty="0"/>
          </a:p>
        </p:txBody>
      </p:sp>
      <p:sp>
        <p:nvSpPr>
          <p:cNvPr id="4" name="Slide Number Placeholder 3"/>
          <p:cNvSpPr>
            <a:spLocks noGrp="1"/>
          </p:cNvSpPr>
          <p:nvPr>
            <p:ph type="sldNum" sz="quarter" idx="10"/>
          </p:nvPr>
        </p:nvSpPr>
        <p:spPr/>
        <p:txBody>
          <a:bodyPr/>
          <a:lstStyle/>
          <a:p>
            <a:fld id="{456B43BC-DDC6-264D-A129-A11F564D47CA}" type="slidenum">
              <a:rPr lang="en-GB" smtClean="0"/>
              <a:t>12</a:t>
            </a:fld>
            <a:endParaRPr lang="en-GB"/>
          </a:p>
        </p:txBody>
      </p:sp>
    </p:spTree>
    <p:extLst>
      <p:ext uri="{BB962C8B-B14F-4D97-AF65-F5344CB8AC3E}">
        <p14:creationId xmlns:p14="http://schemas.microsoft.com/office/powerpoint/2010/main" val="1115201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1200"/>
              <a:t>سمكة تسأل سمكة أخرى "كيف يبدو الماء؟"</a:t>
            </a:r>
            <a:r>
              <a:rPr lang="en-US" sz="1200"/>
              <a:t> </a:t>
            </a:r>
            <a:r>
              <a:rPr lang="ar-EG" sz="1200"/>
              <a:t>فردت السمكة الأخرى "ما المقصود بالماء؟"</a:t>
            </a:r>
            <a:r>
              <a:rPr lang="en-US" sz="1200"/>
              <a:t> </a:t>
            </a:r>
            <a:r>
              <a:rPr lang="ar-EG" sz="1200"/>
              <a:t>الأسماك لا تعلم أنها في الماء.</a:t>
            </a:r>
            <a:r>
              <a:rPr lang="en-US" sz="1200"/>
              <a:t> </a:t>
            </a:r>
            <a:r>
              <a:rPr lang="ar-EG" sz="1200"/>
              <a:t>والثقافة كذلك، فهي راسخة في حياتنا إلى الحد الذي يجعلنا قد نفشل في إدراك أن قيمنا، ومعاييرنا، ومعتقداتنا ليست عالمية ما لم </a:t>
            </a:r>
            <a:r>
              <a:rPr lang="ar-EG" sz="1200" baseline="0"/>
              <a:t>نتفاعل بانتظام مع أفراد من ثقافات أخرى.</a:t>
            </a:r>
            <a:r>
              <a:rPr lang="en-US" sz="1200" baseline="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en-US" sz="1200" baseline="0" dirty="0"/>
          </a:p>
          <a:p>
            <a:pPr marL="0" marR="0" lvl="0" indent="0" algn="r" defTabSz="457200" rtl="1" eaLnBrk="1" fontAlgn="auto" latinLnBrk="0" hangingPunct="1">
              <a:lnSpc>
                <a:spcPct val="100000"/>
              </a:lnSpc>
              <a:spcBef>
                <a:spcPts val="0"/>
              </a:spcBef>
              <a:spcAft>
                <a:spcPts val="0"/>
              </a:spcAft>
              <a:buClrTx/>
              <a:buSzTx/>
              <a:buFontTx/>
              <a:buNone/>
              <a:tabLst/>
              <a:defRPr/>
            </a:pPr>
            <a:r>
              <a:rPr lang="ar-EG" sz="1200" i="0" baseline="0"/>
              <a:t>مصدر الصورة</a:t>
            </a:r>
          </a:p>
          <a:p>
            <a:pPr marL="0" marR="0" lvl="0" indent="0" algn="r" defTabSz="457200" rtl="1" eaLnBrk="1" fontAlgn="auto" latinLnBrk="0" hangingPunct="1">
              <a:lnSpc>
                <a:spcPct val="100000"/>
              </a:lnSpc>
              <a:spcBef>
                <a:spcPts val="0"/>
              </a:spcBef>
              <a:spcAft>
                <a:spcPts val="0"/>
              </a:spcAft>
              <a:buClrTx/>
              <a:buSzTx/>
              <a:buFontTx/>
              <a:buNone/>
              <a:tabLst/>
              <a:defRPr/>
            </a:pPr>
            <a:r>
              <a:rPr lang="en-US" sz="1200" i="0" baseline="0"/>
              <a:t>https://pixabay.com/en/fish-aquarium-water-1607380/</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i="0" baseline="0" dirty="0">
              <a:effectLst/>
            </a:endParaRPr>
          </a:p>
          <a:p>
            <a:r>
              <a:rPr lang="ar-EG" i="0"/>
              <a:t>اقتباس ذو صلة</a:t>
            </a:r>
          </a:p>
          <a:p>
            <a:endParaRPr lang="en-US" i="0" dirty="0">
              <a:effectLst/>
            </a:endParaRPr>
          </a:p>
          <a:p>
            <a:pPr marL="0" marR="0" lvl="0" indent="0" algn="r" defTabSz="457200" rtl="1" eaLnBrk="1" fontAlgn="auto" latinLnBrk="0" hangingPunct="1">
              <a:lnSpc>
                <a:spcPct val="100000"/>
              </a:lnSpc>
              <a:spcBef>
                <a:spcPts val="0"/>
              </a:spcBef>
              <a:spcAft>
                <a:spcPts val="0"/>
              </a:spcAft>
              <a:buClrTx/>
              <a:buSzTx/>
              <a:buFontTx/>
              <a:buNone/>
              <a:tabLst/>
              <a:defRPr/>
            </a:pPr>
            <a:r>
              <a:rPr lang="ar-EG" sz="1200"/>
              <a:t>"الشيء الوحيد الذي لا تعرفه الأسماك على الإطلاق هو الماء، لأنها ليس لديها بيئة مضادة تجعلها قادرة على إدراك العنصر الذي تعيش فيه". - مارشال ماكلوهان</a:t>
            </a:r>
          </a:p>
          <a:p>
            <a:endParaRPr lang="en-US" i="0" dirty="0">
              <a:effectLst/>
            </a:endParaRPr>
          </a:p>
          <a:p>
            <a:r>
              <a:rPr lang="ar-EG" i="0"/>
              <a:t>المراجع</a:t>
            </a:r>
          </a:p>
          <a:p>
            <a:endParaRPr lang="en-US" i="0" dirty="0">
              <a:effectLst/>
            </a:endParaRPr>
          </a:p>
          <a:p>
            <a:r>
              <a:rPr lang="en-US" b="0" u="none"/>
              <a:t>Adam Dachis</a:t>
            </a:r>
            <a:r>
              <a:rPr lang="en-US" b="0" u="sng"/>
              <a:t>, </a:t>
            </a:r>
            <a:r>
              <a:rPr lang="en-US" sz="1200" b="0"/>
              <a:t>Fish don’t know they are in water</a:t>
            </a:r>
          </a:p>
          <a:p>
            <a:r>
              <a:rPr lang="en-US" i="0"/>
              <a:t>http://lifehacker.com/5821126/fish-dont-know-theyre-in-water</a:t>
            </a:r>
          </a:p>
          <a:p>
            <a:endParaRPr lang="en-US" i="0" dirty="0">
              <a:effectLst/>
            </a:endParaRPr>
          </a:p>
          <a:p>
            <a:r>
              <a:rPr lang="en-US" sz="1200" b="0" i="0">
                <a:solidFill>
                  <a:schemeClr val="tx1"/>
                </a:solidFill>
                <a:latin typeface="+mn-lt"/>
                <a:ea typeface="+mn-ea"/>
                <a:cs typeface="+mn-cs"/>
              </a:rPr>
              <a:t>Derek</a:t>
            </a:r>
            <a:r>
              <a:rPr lang="en-US" sz="1200" b="0" i="0" baseline="0">
                <a:solidFill>
                  <a:schemeClr val="tx1"/>
                </a:solidFill>
                <a:latin typeface="+mn-lt"/>
                <a:ea typeface="+mn-ea"/>
                <a:cs typeface="+mn-cs"/>
              </a:rPr>
              <a:t> </a:t>
            </a:r>
            <a:r>
              <a:rPr lang="en-US" sz="1200" b="0" i="0">
                <a:solidFill>
                  <a:schemeClr val="tx1"/>
                </a:solidFill>
                <a:latin typeface="+mn-lt"/>
                <a:ea typeface="+mn-ea"/>
                <a:cs typeface="+mn-cs"/>
              </a:rPr>
              <a:t>Sivers,</a:t>
            </a:r>
            <a:r>
              <a:rPr lang="en-US" sz="1200" b="0" i="0" baseline="0">
                <a:solidFill>
                  <a:schemeClr val="tx1"/>
                </a:solidFill>
                <a:latin typeface="+mn-lt"/>
                <a:ea typeface="+mn-ea"/>
                <a:cs typeface="+mn-cs"/>
              </a:rPr>
              <a:t> “</a:t>
            </a:r>
            <a:r>
              <a:rPr lang="en-US" sz="1200" b="0">
                <a:solidFill>
                  <a:schemeClr val="tx1"/>
                </a:solidFill>
                <a:latin typeface="+mn-lt"/>
                <a:ea typeface="+mn-ea"/>
                <a:cs typeface="+mn-cs"/>
              </a:rPr>
              <a:t>Fish don’t know they’re in water”</a:t>
            </a:r>
          </a:p>
          <a:p>
            <a:r>
              <a:rPr lang="en-US" sz="1200" b="0">
                <a:solidFill>
                  <a:schemeClr val="tx1"/>
                </a:solidFill>
                <a:latin typeface="+mn-lt"/>
                <a:ea typeface="+mn-ea"/>
                <a:cs typeface="+mn-cs"/>
              </a:rPr>
              <a:t>https://sivers.org/fish</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i="0" dirty="0">
              <a:effectLst/>
            </a:endParaRPr>
          </a:p>
          <a:p>
            <a:endParaRPr lang="en-US" dirty="0"/>
          </a:p>
        </p:txBody>
      </p:sp>
      <p:sp>
        <p:nvSpPr>
          <p:cNvPr id="4" name="Slide Number Placeholder 3"/>
          <p:cNvSpPr>
            <a:spLocks noGrp="1"/>
          </p:cNvSpPr>
          <p:nvPr>
            <p:ph type="sldNum" sz="quarter" idx="10"/>
          </p:nvPr>
        </p:nvSpPr>
        <p:spPr/>
        <p:txBody>
          <a:bodyPr/>
          <a:lstStyle/>
          <a:p>
            <a:fld id="{456B43BC-DDC6-264D-A129-A11F564D47CA}" type="slidenum">
              <a:rPr lang="en-GB" smtClean="0"/>
              <a:t>13</a:t>
            </a:fld>
            <a:endParaRPr lang="en-GB"/>
          </a:p>
        </p:txBody>
      </p:sp>
    </p:spTree>
    <p:extLst>
      <p:ext uri="{BB962C8B-B14F-4D97-AF65-F5344CB8AC3E}">
        <p14:creationId xmlns:p14="http://schemas.microsoft.com/office/powerpoint/2010/main" val="931397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a:t>حددت الأبحاث </a:t>
            </a:r>
            <a:r>
              <a:rPr lang="ar-EG" i="0"/>
              <a:t>العلمية</a:t>
            </a:r>
            <a:r>
              <a:rPr lang="en-US" i="0" baseline="0"/>
              <a:t> </a:t>
            </a:r>
            <a:r>
              <a:rPr lang="ar-EG" i="0"/>
              <a:t>عددًا من الأبعاد المهمة للثقافة.سأتناول هنا بعضًا من تلك الأبعاد الأكثر أهمية في المفاوضات.</a:t>
            </a:r>
            <a:r>
              <a:rPr lang="en-US" i="0" baseline="0"/>
              <a:t> </a:t>
            </a:r>
            <a:r>
              <a:rPr lang="ar-EG" sz="1200">
                <a:solidFill>
                  <a:schemeClr val="tx1"/>
                </a:solidFill>
                <a:latin typeface="+mn-lt"/>
                <a:ea typeface="+mn-ea"/>
                <a:cs typeface="+mn-cs"/>
              </a:rPr>
              <a:t>إن أول هذه الأبعاد التي ربما تعرفونها جميعكم هي الفردية - الجماعية. وهذا هو النطاق الذي ينصب عليه تركيز ثقافة ما للمجموعات أو الأفراد. </a:t>
            </a:r>
          </a:p>
          <a:p>
            <a:endParaRPr lang="en-US" i="0" baseline="0" dirty="0">
              <a:effectLst/>
            </a:endParaRPr>
          </a:p>
          <a:p>
            <a:r>
              <a:rPr lang="ar-EG" i="0"/>
              <a:t>المراجع</a:t>
            </a:r>
          </a:p>
          <a:p>
            <a:endParaRPr lang="en-US" i="0" dirty="0">
              <a:effectLst/>
            </a:endParaRPr>
          </a:p>
          <a:p>
            <a:r>
              <a:rPr lang="en-US" i="0"/>
              <a:t>Hofstede, Geert (2001). Culture's Consequences: comparing values, behaviors, institutions, and organizations across nations (2nd ed.). Thousand Oaks, CA: Sage.</a:t>
            </a:r>
          </a:p>
          <a:p>
            <a:endParaRPr lang="en-US" i="0" dirty="0">
              <a:effectLst/>
            </a:endParaRPr>
          </a:p>
          <a:p>
            <a:r>
              <a:rPr lang="en-US" i="0"/>
              <a:t>Meyer, E.</a:t>
            </a:r>
            <a:r>
              <a:rPr lang="en-US" i="0" baseline="0"/>
              <a:t> (</a:t>
            </a:r>
            <a:r>
              <a:rPr lang="ar-EG" i="0" baseline="0"/>
              <a:t>2014).</a:t>
            </a:r>
            <a:r>
              <a:rPr lang="en-US" i="0" baseline="0"/>
              <a:t> </a:t>
            </a:r>
            <a:r>
              <a:rPr lang="en-US"/>
              <a:t>The Culture Map: Breaking Through the Invisible Boundaries of Global Business.</a:t>
            </a:r>
          </a:p>
          <a:p>
            <a:r>
              <a:rPr lang="en-US" i="0"/>
              <a:t>https://www.insead.edu/faculty-research/publications/books/the-culture-map-breaking-through-the-invisible-boundaries-of-global-business-32867</a:t>
            </a:r>
          </a:p>
          <a:p>
            <a:endParaRPr lang="en-US" i="0" dirty="0">
              <a:effectLst/>
            </a:endParaRPr>
          </a:p>
          <a:p>
            <a:endParaRPr lang="en-US" i="0" dirty="0">
              <a:effectLst/>
            </a:endParaRPr>
          </a:p>
          <a:p>
            <a:endParaRPr lang="en-US" i="0" dirty="0"/>
          </a:p>
        </p:txBody>
      </p:sp>
      <p:sp>
        <p:nvSpPr>
          <p:cNvPr id="4" name="Slide Number Placeholder 3"/>
          <p:cNvSpPr>
            <a:spLocks noGrp="1"/>
          </p:cNvSpPr>
          <p:nvPr>
            <p:ph type="sldNum" sz="quarter" idx="10"/>
          </p:nvPr>
        </p:nvSpPr>
        <p:spPr/>
        <p:txBody>
          <a:bodyPr/>
          <a:lstStyle/>
          <a:p>
            <a:fld id="{456B43BC-DDC6-264D-A129-A11F564D47CA}" type="slidenum">
              <a:rPr lang="en-GB" smtClean="0"/>
              <a:t>14</a:t>
            </a:fld>
            <a:endParaRPr lang="en-GB"/>
          </a:p>
        </p:txBody>
      </p:sp>
    </p:spTree>
    <p:extLst>
      <p:ext uri="{BB962C8B-B14F-4D97-AF65-F5344CB8AC3E}">
        <p14:creationId xmlns:p14="http://schemas.microsoft.com/office/powerpoint/2010/main" val="3008070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1200">
                <a:solidFill>
                  <a:schemeClr val="tx1"/>
                </a:solidFill>
                <a:latin typeface="+mn-lt"/>
                <a:ea typeface="+mn-ea"/>
                <a:cs typeface="+mn-cs"/>
              </a:rPr>
              <a:t>معي ورقة عمل لكم، تعرض التصنيفات الوطنية التي تتعلق بالفردية والجماعية من الاستقصاء الوطني الشهير من إعداد هوفستيد.</a:t>
            </a:r>
            <a:r>
              <a:rPr lang="en-US" sz="1200">
                <a:solidFill>
                  <a:schemeClr val="tx1"/>
                </a:solidFill>
                <a:latin typeface="+mn-lt"/>
                <a:ea typeface="+mn-ea"/>
                <a:cs typeface="+mn-cs"/>
              </a:rPr>
              <a:t> </a:t>
            </a:r>
            <a:r>
              <a:rPr lang="ar-EG" sz="1200">
                <a:solidFill>
                  <a:schemeClr val="tx1"/>
                </a:solidFill>
                <a:latin typeface="+mn-lt"/>
                <a:ea typeface="+mn-ea"/>
                <a:cs typeface="+mn-cs"/>
              </a:rPr>
              <a:t>يمكنك البحث عن الأماكن التي</a:t>
            </a:r>
            <a:r>
              <a:rPr lang="ar-EG" sz="1200" baseline="0">
                <a:solidFill>
                  <a:schemeClr val="tx1"/>
                </a:solidFill>
                <a:latin typeface="+mn-lt"/>
                <a:ea typeface="+mn-ea"/>
                <a:cs typeface="+mn-cs"/>
              </a:rPr>
              <a:t> عشت فيها، والبلد الذي أتيت منه، والبلدان التي تثير اهتمامك. تشير النتائج الأعلى إلى فردية أكثر. [</a:t>
            </a:r>
            <a:r>
              <a:rPr lang="ar-EG" sz="1200" i="1" baseline="0">
                <a:solidFill>
                  <a:schemeClr val="tx1"/>
                </a:solidFill>
                <a:latin typeface="+mn-lt"/>
                <a:ea typeface="+mn-ea"/>
                <a:cs typeface="+mn-cs"/>
              </a:rPr>
              <a:t>يوزع المحاضر نسخًا مطبوعة من "ورقة عمل-الفردية"</a:t>
            </a:r>
            <a:r>
              <a:rPr lang="ar-EG" sz="1200" baseline="0">
                <a:solidFill>
                  <a:schemeClr val="tx1"/>
                </a:solidFill>
                <a:latin typeface="+mn-lt"/>
                <a:ea typeface="+mn-ea"/>
                <a:cs typeface="+mn-cs"/>
              </a:rPr>
              <a:t>]. </a:t>
            </a:r>
            <a:br>
              <a:rPr lang="ar-EG" sz="1200">
                <a:solidFill>
                  <a:schemeClr val="tx1"/>
                </a:solidFill>
                <a:latin typeface="+mn-lt"/>
                <a:ea typeface="+mn-ea"/>
                <a:cs typeface="+mn-cs"/>
              </a:rPr>
            </a:br>
            <a:endParaRPr lang="ar-EG" sz="1200">
              <a:solidFill>
                <a:schemeClr val="tx1"/>
              </a:solidFill>
              <a:latin typeface="+mn-lt"/>
              <a:ea typeface="+mn-ea"/>
              <a:cs typeface="+mn-cs"/>
            </a:endParaRPr>
          </a:p>
          <a:p>
            <a:r>
              <a:rPr lang="ar-EG" sz="1200" i="0" u="sng">
                <a:solidFill>
                  <a:schemeClr val="tx1"/>
                </a:solidFill>
                <a:latin typeface="+mn-lt"/>
                <a:ea typeface="+mn-ea"/>
                <a:cs typeface="+mn-cs"/>
              </a:rPr>
              <a:t>ملاحظة</a:t>
            </a:r>
            <a:r>
              <a:rPr lang="ar-EG" sz="1200">
                <a:solidFill>
                  <a:schemeClr val="tx1"/>
                </a:solidFill>
                <a:latin typeface="+mn-lt"/>
                <a:ea typeface="+mn-ea"/>
                <a:cs typeface="+mn-cs"/>
              </a:rPr>
              <a:t>:</a:t>
            </a:r>
            <a:r>
              <a:rPr lang="en-US" sz="1200">
                <a:solidFill>
                  <a:schemeClr val="tx1"/>
                </a:solidFill>
                <a:latin typeface="+mn-lt"/>
                <a:ea typeface="+mn-ea"/>
                <a:cs typeface="+mn-cs"/>
              </a:rPr>
              <a:t> </a:t>
            </a:r>
            <a:r>
              <a:rPr lang="ar-EG" sz="1200">
                <a:solidFill>
                  <a:schemeClr val="tx1"/>
                </a:solidFill>
                <a:latin typeface="+mn-lt"/>
                <a:ea typeface="+mn-ea"/>
                <a:cs typeface="+mn-cs"/>
              </a:rPr>
              <a:t>تعتمد نتائج هوفستد على دراسة استقصائية ضخمة عبر الحدود الوطنية لموظفي </a:t>
            </a:r>
            <a:r>
              <a:rPr lang="en-US" sz="1200">
                <a:solidFill>
                  <a:schemeClr val="tx1"/>
                </a:solidFill>
                <a:latin typeface="+mn-lt"/>
                <a:ea typeface="+mn-ea"/>
                <a:cs typeface="+mn-cs"/>
              </a:rPr>
              <a:t>IBM</a:t>
            </a:r>
            <a:r>
              <a:rPr lang="ar-EG" sz="1200">
                <a:solidFill>
                  <a:schemeClr val="tx1"/>
                </a:solidFill>
                <a:latin typeface="+mn-lt"/>
                <a:ea typeface="+mn-ea"/>
                <a:cs typeface="+mn-cs"/>
              </a:rPr>
              <a:t>، وقد تحققت من صحتها لاحقًا دراسات </a:t>
            </a:r>
            <a:r>
              <a:rPr lang="en-US" sz="1200">
                <a:solidFill>
                  <a:schemeClr val="tx1"/>
                </a:solidFill>
                <a:latin typeface="+mn-lt"/>
                <a:ea typeface="+mn-ea"/>
                <a:cs typeface="+mn-cs"/>
              </a:rPr>
              <a:t>GLOBE</a:t>
            </a:r>
            <a:r>
              <a:rPr lang="ar-EG" sz="1200">
                <a:solidFill>
                  <a:schemeClr val="tx1"/>
                </a:solidFill>
                <a:latin typeface="+mn-lt"/>
                <a:ea typeface="+mn-ea"/>
                <a:cs typeface="+mn-cs"/>
              </a:rPr>
              <a:t> الاستقصائية الضخمة التي لم تكن ضمن شركة واحدة فقط.</a:t>
            </a:r>
            <a:r>
              <a:rPr lang="en-US" sz="1200">
                <a:solidFill>
                  <a:schemeClr val="tx1"/>
                </a:solidFill>
                <a:latin typeface="+mn-lt"/>
                <a:ea typeface="+mn-ea"/>
                <a:cs typeface="+mn-cs"/>
              </a:rPr>
              <a:t> </a:t>
            </a:r>
          </a:p>
          <a:p>
            <a:endParaRPr lang="en-US" sz="1200" kern="1200" dirty="0">
              <a:solidFill>
                <a:schemeClr val="tx1"/>
              </a:solidFill>
              <a:effectLst/>
              <a:latin typeface="+mn-lt"/>
              <a:ea typeface="+mn-ea"/>
              <a:cs typeface="+mn-cs"/>
            </a:endParaRPr>
          </a:p>
          <a:p>
            <a:r>
              <a:rPr lang="ar-EG"/>
              <a:t>مصدر الصورة:</a:t>
            </a:r>
          </a:p>
          <a:p>
            <a:r>
              <a:rPr lang="en-US"/>
              <a:t>https://pixabay.com/en/banner-header-continents-country-1158378/</a:t>
            </a:r>
          </a:p>
        </p:txBody>
      </p:sp>
      <p:sp>
        <p:nvSpPr>
          <p:cNvPr id="4" name="Slide Number Placeholder 3"/>
          <p:cNvSpPr>
            <a:spLocks noGrp="1"/>
          </p:cNvSpPr>
          <p:nvPr>
            <p:ph type="sldNum" sz="quarter" idx="10"/>
          </p:nvPr>
        </p:nvSpPr>
        <p:spPr/>
        <p:txBody>
          <a:bodyPr/>
          <a:lstStyle/>
          <a:p>
            <a:fld id="{456B43BC-DDC6-264D-A129-A11F564D47CA}" type="slidenum">
              <a:rPr lang="en-GB" smtClean="0"/>
              <a:t>15</a:t>
            </a:fld>
            <a:endParaRPr lang="en-GB"/>
          </a:p>
        </p:txBody>
      </p:sp>
    </p:spTree>
    <p:extLst>
      <p:ext uri="{BB962C8B-B14F-4D97-AF65-F5344CB8AC3E}">
        <p14:creationId xmlns:p14="http://schemas.microsoft.com/office/powerpoint/2010/main" val="212777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i="0"/>
              <a:t>يجسد هذا الاقتباس من </a:t>
            </a:r>
            <a:r>
              <a:rPr lang="ar-EG" sz="1200" i="0">
                <a:latin typeface="+mn-lt"/>
                <a:cs typeface="Times New Roman" pitchFamily="18" charset="0"/>
              </a:rPr>
              <a:t>جوش بيلينغز -"ما ضاع حق وراءه مطالب"- </a:t>
            </a:r>
            <a:r>
              <a:rPr lang="ar-EG" sz="1200" i="0" baseline="0">
                <a:latin typeface="+mn-lt"/>
                <a:cs typeface="Times New Roman" pitchFamily="18" charset="0"/>
              </a:rPr>
              <a:t>الفردية في موطنه الولايات المتحدة. يحصل الأفراد على مكافأة مقابل تميزهم، حتى لو كان ذلك عن طريق الشكوى. </a:t>
            </a:r>
          </a:p>
          <a:p>
            <a:endParaRPr lang="en-US" dirty="0"/>
          </a:p>
          <a:p>
            <a:r>
              <a:rPr lang="ar-EG"/>
              <a:t>مصدر الصورة:</a:t>
            </a:r>
          </a:p>
          <a:p>
            <a:r>
              <a:rPr lang="en-US"/>
              <a:t>https://pixabay.com/en/america-borders-country-flag-map-1295554/</a:t>
            </a:r>
          </a:p>
        </p:txBody>
      </p:sp>
      <p:sp>
        <p:nvSpPr>
          <p:cNvPr id="4" name="Slide Number Placeholder 3"/>
          <p:cNvSpPr>
            <a:spLocks noGrp="1"/>
          </p:cNvSpPr>
          <p:nvPr>
            <p:ph type="sldNum" sz="quarter" idx="10"/>
          </p:nvPr>
        </p:nvSpPr>
        <p:spPr/>
        <p:txBody>
          <a:bodyPr/>
          <a:lstStyle/>
          <a:p>
            <a:fld id="{456B43BC-DDC6-264D-A129-A11F564D47CA}" type="slidenum">
              <a:rPr lang="en-GB" smtClean="0"/>
              <a:t>16</a:t>
            </a:fld>
            <a:endParaRPr lang="en-GB"/>
          </a:p>
        </p:txBody>
      </p:sp>
    </p:spTree>
    <p:extLst>
      <p:ext uri="{BB962C8B-B14F-4D97-AF65-F5344CB8AC3E}">
        <p14:creationId xmlns:p14="http://schemas.microsoft.com/office/powerpoint/2010/main" val="2406972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i="0"/>
              <a:t>وهنا </a:t>
            </a:r>
            <a:r>
              <a:rPr lang="ar-EG" i="0" baseline="0"/>
              <a:t>اقتباس متناقض من اليابان، </a:t>
            </a:r>
            <a:r>
              <a:rPr lang="ar-EG" sz="1200" i="0">
                <a:latin typeface="+mn-lt"/>
                <a:cs typeface="Times New Roman" pitchFamily="18" charset="0"/>
              </a:rPr>
              <a:t>"لا يُرمى بالحجر إلا الشجرة المثمرة".</a:t>
            </a:r>
            <a:r>
              <a:rPr lang="en-US" sz="1200" i="0">
                <a:latin typeface="+mn-lt"/>
                <a:cs typeface="Times New Roman" pitchFamily="18" charset="0"/>
              </a:rPr>
              <a:t> </a:t>
            </a:r>
            <a:r>
              <a:rPr lang="ar-EG" sz="1200" i="0">
                <a:latin typeface="+mn-lt"/>
                <a:cs typeface="Times New Roman" pitchFamily="18" charset="0"/>
              </a:rPr>
              <a:t>[</a:t>
            </a:r>
            <a:r>
              <a:rPr lang="ar-EG" sz="1200" i="1">
                <a:latin typeface="+mn-lt"/>
                <a:cs typeface="Times New Roman" pitchFamily="18" charset="0"/>
              </a:rPr>
              <a:t>يقوم المعلم بتقليد حركة قذف الحجر بيده</a:t>
            </a:r>
            <a:r>
              <a:rPr lang="ar-EG" sz="1200" i="0">
                <a:latin typeface="+mn-lt"/>
                <a:cs typeface="Times New Roman" pitchFamily="18" charset="0"/>
              </a:rPr>
              <a:t>]. وهذا شعور مختلف تمامًا، </a:t>
            </a:r>
            <a:r>
              <a:rPr lang="ar-EG" sz="1200" i="0" baseline="0">
                <a:latin typeface="+mn-lt"/>
                <a:cs typeface="Times New Roman" pitchFamily="18" charset="0"/>
              </a:rPr>
              <a:t>يشير إلى أن أولئك الذين يتسمون بالفردية المفرطة سيعاقبون على ذلك.</a:t>
            </a:r>
            <a:r>
              <a:rPr lang="en-US" sz="1200" i="0" baseline="0">
                <a:latin typeface="+mn-lt"/>
                <a:cs typeface="Times New Roman" pitchFamily="18" charset="0"/>
              </a:rPr>
              <a:t> </a:t>
            </a:r>
          </a:p>
          <a:p>
            <a:endParaRPr lang="en-US" baseline="0" dirty="0"/>
          </a:p>
          <a:p>
            <a:r>
              <a:rPr lang="ar-EG"/>
              <a:t>مصدر الصورة:</a:t>
            </a:r>
          </a:p>
          <a:p>
            <a:r>
              <a:rPr lang="en-US"/>
              <a:t>https://pixabay.com/en/japan-japanese-map-flag-red-112722/</a:t>
            </a:r>
          </a:p>
          <a:p>
            <a:endParaRPr lang="en-US" dirty="0"/>
          </a:p>
        </p:txBody>
      </p:sp>
      <p:sp>
        <p:nvSpPr>
          <p:cNvPr id="4" name="Slide Number Placeholder 3"/>
          <p:cNvSpPr>
            <a:spLocks noGrp="1"/>
          </p:cNvSpPr>
          <p:nvPr>
            <p:ph type="sldNum" sz="quarter" idx="10"/>
          </p:nvPr>
        </p:nvSpPr>
        <p:spPr/>
        <p:txBody>
          <a:bodyPr/>
          <a:lstStyle/>
          <a:p>
            <a:fld id="{456B43BC-DDC6-264D-A129-A11F564D47CA}" type="slidenum">
              <a:rPr lang="en-GB" smtClean="0"/>
              <a:t>17</a:t>
            </a:fld>
            <a:endParaRPr lang="en-GB"/>
          </a:p>
        </p:txBody>
      </p:sp>
    </p:spTree>
    <p:extLst>
      <p:ext uri="{BB962C8B-B14F-4D97-AF65-F5344CB8AC3E}">
        <p14:creationId xmlns:p14="http://schemas.microsoft.com/office/powerpoint/2010/main" val="2140555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ar-EG" sz="1200">
                <a:solidFill>
                  <a:schemeClr val="tx1"/>
                </a:solidFill>
                <a:latin typeface="+mn-lt"/>
                <a:ea typeface="+mn-ea"/>
                <a:cs typeface="+mn-cs"/>
              </a:rPr>
              <a:t>تشمل بعض الثقافات الأكثر فردية في العالم </a:t>
            </a:r>
            <a:r>
              <a:rPr lang="ar-EG" sz="1200" baseline="0">
                <a:solidFill>
                  <a:schemeClr val="tx1"/>
                </a:solidFill>
                <a:latin typeface="+mn-lt"/>
                <a:ea typeface="+mn-ea"/>
                <a:cs typeface="+mn-cs"/>
              </a:rPr>
              <a:t>الولايات </a:t>
            </a:r>
            <a:r>
              <a:rPr lang="ar-EG"/>
              <a:t>المتحدة،</a:t>
            </a:r>
            <a:r>
              <a:rPr lang="en-US" baseline="0"/>
              <a:t> </a:t>
            </a:r>
            <a:r>
              <a:rPr lang="ar-EG"/>
              <a:t>وأستراليا،</a:t>
            </a:r>
            <a:r>
              <a:rPr lang="en-US" baseline="0"/>
              <a:t> </a:t>
            </a:r>
            <a:r>
              <a:rPr lang="ar-EG"/>
              <a:t>والمملكة المتحدة،</a:t>
            </a:r>
            <a:r>
              <a:rPr lang="en-US" baseline="0"/>
              <a:t> </a:t>
            </a:r>
            <a:r>
              <a:rPr lang="ar-EG"/>
              <a:t>وكندا، </a:t>
            </a:r>
            <a:r>
              <a:rPr lang="ar-EG" baseline="0"/>
              <a:t>والمجر</a:t>
            </a:r>
            <a:r>
              <a:rPr lang="ar-EG"/>
              <a:t>.</a:t>
            </a:r>
            <a:r>
              <a:rPr lang="en-US"/>
              <a:t> </a:t>
            </a:r>
            <a:r>
              <a:rPr lang="ar-EG" baseline="0"/>
              <a:t>تُعدّ الولايات المتحدة -بما يتفق مع بعض الصور النمطية الشائعة- الدولة الأكثر فردية في العالم، على الأقل في دراسة هوفستيد الاستقصائية.</a:t>
            </a:r>
            <a:r>
              <a:rPr lang="en-US" baseline="0"/>
              <a:t> </a:t>
            </a:r>
          </a:p>
          <a:p>
            <a:pPr marL="0" indent="0">
              <a:buFont typeface="Arial"/>
              <a:buNone/>
            </a:pPr>
            <a:br>
              <a:rPr lang="ar-EG" sz="1200">
                <a:solidFill>
                  <a:schemeClr val="tx1"/>
                </a:solidFill>
                <a:latin typeface="+mn-lt"/>
                <a:ea typeface="+mn-ea"/>
                <a:cs typeface="+mn-cs"/>
              </a:rPr>
            </a:br>
            <a:r>
              <a:rPr lang="ar-EG" sz="1200">
                <a:solidFill>
                  <a:schemeClr val="tx1"/>
                </a:solidFill>
                <a:latin typeface="+mn-lt"/>
                <a:ea typeface="+mn-ea"/>
                <a:cs typeface="+mn-cs"/>
              </a:rPr>
              <a:t>تشمل بعض البلدان الأكثر جماعية </a:t>
            </a:r>
            <a:r>
              <a:rPr lang="ar-EG" baseline="0"/>
              <a:t>في </a:t>
            </a:r>
            <a:r>
              <a:rPr lang="ar-EG" sz="1200">
                <a:solidFill>
                  <a:schemeClr val="tx1"/>
                </a:solidFill>
                <a:latin typeface="+mn-lt"/>
                <a:ea typeface="+mn-ea"/>
                <a:cs typeface="+mn-cs"/>
              </a:rPr>
              <a:t>العالم</a:t>
            </a:r>
            <a:r>
              <a:rPr lang="en-US" sz="1200" baseline="0">
                <a:solidFill>
                  <a:schemeClr val="tx1"/>
                </a:solidFill>
                <a:latin typeface="+mn-lt"/>
                <a:ea typeface="+mn-ea"/>
                <a:cs typeface="+mn-cs"/>
              </a:rPr>
              <a:t> </a:t>
            </a:r>
            <a:r>
              <a:rPr lang="ar-EG"/>
              <a:t>غواتيمالا</a:t>
            </a:r>
            <a:r>
              <a:rPr lang="ar-EG">
                <a:solidFill>
                  <a:srgbClr val="FF0000"/>
                </a:solidFill>
              </a:rPr>
              <a:t>،</a:t>
            </a:r>
            <a:r>
              <a:rPr lang="en-US" baseline="0">
                <a:solidFill>
                  <a:srgbClr val="FF0000"/>
                </a:solidFill>
              </a:rPr>
              <a:t> </a:t>
            </a:r>
            <a:r>
              <a:rPr lang="ar-EG"/>
              <a:t>والإكوادور،</a:t>
            </a:r>
            <a:r>
              <a:rPr lang="en-US" baseline="0"/>
              <a:t> </a:t>
            </a:r>
            <a:r>
              <a:rPr lang="ar-EG"/>
              <a:t>وبنما،</a:t>
            </a:r>
            <a:r>
              <a:rPr lang="en-US" baseline="0"/>
              <a:t> </a:t>
            </a:r>
            <a:r>
              <a:rPr lang="ar-EG"/>
              <a:t>وفنزويلا،</a:t>
            </a:r>
            <a:r>
              <a:rPr lang="en-US" baseline="0"/>
              <a:t> </a:t>
            </a:r>
            <a:r>
              <a:rPr lang="ar-EG"/>
              <a:t>وكولومبيا.</a:t>
            </a:r>
            <a:r>
              <a:rPr lang="en-US"/>
              <a:t> </a:t>
            </a:r>
            <a:r>
              <a:rPr lang="ar-EG" sz="1200">
                <a:solidFill>
                  <a:schemeClr val="tx1"/>
                </a:solidFill>
                <a:latin typeface="+mn-lt"/>
                <a:ea typeface="+mn-ea"/>
                <a:cs typeface="+mn-cs"/>
              </a:rPr>
              <a:t>يتفاجأ الكثير من الأشخاص بهذا الأمر، فهم يتوقعون أن تكون بلدان شرق آسيا هي الأعلى في الجماعية، ولكن العديد من المناطق الأخرى، مثل أمريكا اللاتينية، لا تقل عنها -- إن لم تكن أكثر -- جماعية.</a:t>
            </a:r>
            <a:br>
              <a:rPr lang="ar-EG" sz="1200">
                <a:solidFill>
                  <a:schemeClr val="tx1"/>
                </a:solidFill>
                <a:latin typeface="+mn-lt"/>
                <a:ea typeface="+mn-ea"/>
                <a:cs typeface="+mn-cs"/>
              </a:rPr>
            </a:br>
            <a:endParaRPr lang="ar-EG" sz="120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6B43BC-DDC6-264D-A129-A11F564D47CA}" type="slidenum">
              <a:rPr lang="en-GB" smtClean="0"/>
              <a:t>18</a:t>
            </a:fld>
            <a:endParaRPr lang="en-GB"/>
          </a:p>
        </p:txBody>
      </p:sp>
    </p:spTree>
    <p:extLst>
      <p:ext uri="{BB962C8B-B14F-4D97-AF65-F5344CB8AC3E}">
        <p14:creationId xmlns:p14="http://schemas.microsoft.com/office/powerpoint/2010/main" val="2337755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a:t>دعوني أحدثكم عن دراسة كلاسيكية توضح كيف يمكن للسلوك نفسه أن يحمل معاني مختلفة في ثقافات مختلفة.</a:t>
            </a:r>
            <a:r>
              <a:rPr lang="en-US"/>
              <a:t> </a:t>
            </a:r>
            <a:r>
              <a:rPr lang="ar-EG"/>
              <a:t>اكتشفت الدراسة أن </a:t>
            </a:r>
            <a:r>
              <a:rPr lang="ar-EG" sz="1200">
                <a:cs typeface="Times New Roman" pitchFamily="18" charset="0"/>
              </a:rPr>
              <a:t>موظفي البنوك المكسيكيين كانوا يميلون أكثر للتوصية بصديق غير مؤهل لوظيفة ما من موظفي البنوك الأمريكية. وهذا يتفق مع الصور النمطية الشائعة وليس مفاجئًا. </a:t>
            </a:r>
          </a:p>
          <a:p>
            <a:endParaRPr lang="en-US" dirty="0"/>
          </a:p>
          <a:p>
            <a:r>
              <a:rPr lang="ar-EG"/>
              <a:t>المرجع</a:t>
            </a:r>
          </a:p>
          <a:p>
            <a:endParaRPr lang="en-US" dirty="0"/>
          </a:p>
          <a:p>
            <a:r>
              <a:rPr lang="en-US"/>
              <a:t>Zurcher, L. A., Medow, A., &amp; Zurcher, S. L. (1965). Value orientation, role conflict and alienation from work: A cross-cultural study. American Sociological Review, 30, 539-548. </a:t>
            </a:r>
          </a:p>
        </p:txBody>
      </p:sp>
      <p:sp>
        <p:nvSpPr>
          <p:cNvPr id="4" name="Slide Number Placeholder 3"/>
          <p:cNvSpPr>
            <a:spLocks noGrp="1"/>
          </p:cNvSpPr>
          <p:nvPr>
            <p:ph type="sldNum" sz="quarter" idx="10"/>
          </p:nvPr>
        </p:nvSpPr>
        <p:spPr/>
        <p:txBody>
          <a:bodyPr/>
          <a:lstStyle/>
          <a:p>
            <a:fld id="{456B43BC-DDC6-264D-A129-A11F564D47CA}" type="slidenum">
              <a:rPr lang="en-GB" smtClean="0"/>
              <a:t>19</a:t>
            </a:fld>
            <a:endParaRPr lang="en-GB"/>
          </a:p>
        </p:txBody>
      </p:sp>
    </p:spTree>
    <p:extLst>
      <p:ext uri="{BB962C8B-B14F-4D97-AF65-F5344CB8AC3E}">
        <p14:creationId xmlns:p14="http://schemas.microsoft.com/office/powerpoint/2010/main" val="1699850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baseline="0"/>
              <a:t>قبل أن نفعل أي شيء آخر، يُرجى تخصيص بضع دقائق أو نحو ذلك لتذكر ما تعلمتموه في جلستنا الأخيرة. لا يجب أن يكون مما علمتكم إياه، بل شيئًا تعلمتموه شخصيًا، ما الذي استفدتموه من الدرس الأخير؟ نفعل ذلك لأن هذا عائد استثمار كبير: نقضي بضع دقائق في هذه المراجعة الآن حتى لا تضيع الساعات القليلة الماضية التي قضيناها معًا. [</a:t>
            </a:r>
            <a:r>
              <a:rPr lang="ar-EG" i="1" baseline="0"/>
              <a:t>يقدم الطلاب النقاط المستفادة التي تعلموها.</a:t>
            </a:r>
            <a:r>
              <a:rPr lang="en-US" i="1" baseline="0"/>
              <a:t> </a:t>
            </a:r>
            <a:r>
              <a:rPr lang="ar-EG" i="1" baseline="0"/>
              <a:t>يمكن أن يُطلب منهم كتابة ما تعلموه شخصيًا على ورقة لمدة دقيقة ثم مشاركته مع الفصل، أو مشاركة ما تعلموه مع الفصل مباشرةً دون الكتابة بمفردهم أولًا</a:t>
            </a:r>
            <a:r>
              <a:rPr lang="ar-EG" i="0" baseline="0"/>
              <a:t>].</a:t>
            </a:r>
            <a:r>
              <a:rPr lang="en-US" i="0" baseline="0"/>
              <a:t> </a:t>
            </a:r>
          </a:p>
          <a:p>
            <a:endParaRPr lang="en-US" baseline="0" dirty="0"/>
          </a:p>
          <a:p>
            <a:pPr marL="0" marR="0" indent="0" algn="r" defTabSz="914400" rtl="1" eaLnBrk="1" fontAlgn="auto" latinLnBrk="0" hangingPunct="1">
              <a:lnSpc>
                <a:spcPct val="100000"/>
              </a:lnSpc>
              <a:spcBef>
                <a:spcPts val="0"/>
              </a:spcBef>
              <a:spcAft>
                <a:spcPts val="0"/>
              </a:spcAft>
              <a:buClrTx/>
              <a:buSzTx/>
              <a:buFontTx/>
              <a:buNone/>
              <a:tabLst/>
              <a:defRPr/>
            </a:pPr>
            <a:r>
              <a:rPr lang="ar-EG"/>
              <a:t>مصدر </a:t>
            </a:r>
            <a:r>
              <a:rPr lang="ar-EG" baseline="0"/>
              <a:t>الصورة</a:t>
            </a:r>
          </a:p>
          <a:p>
            <a:r>
              <a:rPr lang="en-US"/>
              <a:t>https://pixabay.com/en/time-timer-clock-watch-hour-371226/</a:t>
            </a:r>
          </a:p>
          <a:p>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2</a:t>
            </a:fld>
            <a:endParaRPr lang="en-US"/>
          </a:p>
        </p:txBody>
      </p:sp>
    </p:spTree>
    <p:extLst>
      <p:ext uri="{BB962C8B-B14F-4D97-AF65-F5344CB8AC3E}">
        <p14:creationId xmlns:p14="http://schemas.microsoft.com/office/powerpoint/2010/main" val="1297381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1200">
                <a:cs typeface="Times New Roman" pitchFamily="18" charset="0"/>
              </a:rPr>
              <a:t>الجزء المثير للاهتمام حقًا جاء في نهاية الدراسة، عندما سأل الباحثون المشاركين عن رأيهم في ما هو موضوع الدراسة.</a:t>
            </a:r>
            <a:r>
              <a:rPr lang="en-US" sz="1200">
                <a:cs typeface="Times New Roman" pitchFamily="18" charset="0"/>
              </a:rPr>
              <a:t> </a:t>
            </a:r>
            <a:r>
              <a:rPr lang="ar-EG" sz="1200">
                <a:cs typeface="Times New Roman" pitchFamily="18" charset="0"/>
              </a:rPr>
              <a:t>قال المشاركون من الولايات المتحدة إن هذه دراسة حول صدقي ونزاهتي، فأنت تريد أن تعرف ما إذا كنت صادقًا بما يكفي لتوصية الفرد الذي يستحق الوظيفة.</a:t>
            </a:r>
            <a:r>
              <a:rPr lang="en-US" sz="1200">
                <a:cs typeface="Times New Roman" pitchFamily="18" charset="0"/>
              </a:rPr>
              <a:t> </a:t>
            </a:r>
            <a:r>
              <a:rPr lang="ar-EG" sz="1200">
                <a:cs typeface="Times New Roman" pitchFamily="18" charset="0"/>
              </a:rPr>
              <a:t>قال المكسيكيون إن هذه دراسة حول ولائي، فأنت تريد أن تعرف ما إذا كنت صديقًا جيدًا.</a:t>
            </a:r>
            <a:r>
              <a:rPr lang="en-US" sz="1200">
                <a:cs typeface="Times New Roman" pitchFamily="18" charset="0"/>
              </a:rPr>
              <a:t> </a:t>
            </a:r>
            <a:r>
              <a:rPr lang="ar-EG" sz="1200">
                <a:cs typeface="Times New Roman" pitchFamily="18" charset="0"/>
              </a:rPr>
              <a:t>مَن يمكنه أن يترك صديقًا عاطلًا عن العمل ولا يستطيع إعالة أسرته ويساعد شخصًا غريبًا تمامًا بدلًا من صديقه؟</a:t>
            </a:r>
            <a:r>
              <a:rPr lang="en-US" sz="1200">
                <a:cs typeface="Times New Roman" pitchFamily="18" charset="0"/>
              </a:rPr>
              <a:t> </a:t>
            </a:r>
            <a:r>
              <a:rPr lang="ar-EG" sz="1200">
                <a:cs typeface="Times New Roman" pitchFamily="18" charset="0"/>
              </a:rPr>
              <a:t>هذه هي الاختلافات الثقافية في الفردية والجماعية.</a:t>
            </a:r>
            <a:r>
              <a:rPr lang="en-US" sz="1200">
                <a:cs typeface="Times New Roman" pitchFamily="18" charset="0"/>
              </a:rPr>
              <a:t> </a:t>
            </a:r>
          </a:p>
          <a:p>
            <a:endParaRPr lang="en-US" sz="1200" dirty="0">
              <a:cs typeface="Times New Roman" pitchFamily="18" charset="0"/>
            </a:endParaRPr>
          </a:p>
          <a:p>
            <a:r>
              <a:rPr lang="ar-EG" sz="1200">
                <a:cs typeface="Times New Roman" pitchFamily="18" charset="0"/>
              </a:rPr>
              <a:t>لذا فإن الأمر لا يتعلق بثقافة أخلاقية وأخرى أقل أخلاقًا.</a:t>
            </a:r>
            <a:r>
              <a:rPr lang="en-US" sz="1200">
                <a:cs typeface="Times New Roman" pitchFamily="18" charset="0"/>
              </a:rPr>
              <a:t> </a:t>
            </a:r>
            <a:r>
              <a:rPr lang="ar-EG" sz="1200">
                <a:cs typeface="Times New Roman" pitchFamily="18" charset="0"/>
              </a:rPr>
              <a:t>الأشخاص من هاتين الثقافتين المختلفتين يستخدمون عدستين أخلاقيتين مختلفتين لنفس الموقف.</a:t>
            </a:r>
            <a:r>
              <a:rPr lang="en-US" sz="1200">
                <a:cs typeface="Times New Roman" pitchFamily="18" charset="0"/>
              </a:rPr>
              <a:t> </a:t>
            </a:r>
          </a:p>
          <a:p>
            <a:endParaRPr lang="en-US" dirty="0"/>
          </a:p>
          <a:p>
            <a:r>
              <a:rPr lang="ar-EG"/>
              <a:t>المرجع</a:t>
            </a:r>
          </a:p>
          <a:p>
            <a:endParaRPr lang="en-US" dirty="0"/>
          </a:p>
          <a:p>
            <a:r>
              <a:rPr lang="en-US"/>
              <a:t>Zurcher, L. A., Medow, A., &amp; Zurcher, S. L. (1965). Value orientation, role conflict and alienation from work: A cross-cultural study. American Sociological Review, 30, 539-548. </a:t>
            </a:r>
          </a:p>
        </p:txBody>
      </p:sp>
      <p:sp>
        <p:nvSpPr>
          <p:cNvPr id="4" name="Slide Number Placeholder 3"/>
          <p:cNvSpPr>
            <a:spLocks noGrp="1"/>
          </p:cNvSpPr>
          <p:nvPr>
            <p:ph type="sldNum" sz="quarter" idx="10"/>
          </p:nvPr>
        </p:nvSpPr>
        <p:spPr/>
        <p:txBody>
          <a:bodyPr/>
          <a:lstStyle/>
          <a:p>
            <a:fld id="{456B43BC-DDC6-264D-A129-A11F564D47CA}" type="slidenum">
              <a:rPr lang="en-GB" smtClean="0"/>
              <a:t>20</a:t>
            </a:fld>
            <a:endParaRPr lang="en-GB"/>
          </a:p>
        </p:txBody>
      </p:sp>
    </p:spTree>
    <p:extLst>
      <p:ext uri="{BB962C8B-B14F-4D97-AF65-F5344CB8AC3E}">
        <p14:creationId xmlns:p14="http://schemas.microsoft.com/office/powerpoint/2010/main" val="1453798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1200">
                <a:solidFill>
                  <a:schemeClr val="tx1"/>
                </a:solidFill>
                <a:latin typeface="+mn-lt"/>
                <a:ea typeface="+mn-ea"/>
                <a:cs typeface="+mn-cs"/>
              </a:rPr>
              <a:t>معي أيضًا ورقة عمل أخرى لكم، تُوضح التصنيفات الوطنية حول </a:t>
            </a:r>
            <a:r>
              <a:rPr lang="ar-EG" sz="1200" baseline="0">
                <a:solidFill>
                  <a:schemeClr val="tx1"/>
                </a:solidFill>
                <a:latin typeface="+mn-lt"/>
                <a:ea typeface="+mn-ea"/>
                <a:cs typeface="+mn-cs"/>
              </a:rPr>
              <a:t>ثلاثة أبعاد ثقافية </a:t>
            </a:r>
            <a:r>
              <a:rPr lang="ar-EG" sz="1200">
                <a:solidFill>
                  <a:schemeClr val="tx1"/>
                </a:solidFill>
                <a:latin typeface="+mn-lt"/>
                <a:ea typeface="+mn-ea"/>
                <a:cs typeface="+mn-cs"/>
              </a:rPr>
              <a:t>حددتها الأستاذة</a:t>
            </a:r>
            <a:r>
              <a:rPr lang="en-US" sz="1200" baseline="0">
                <a:solidFill>
                  <a:schemeClr val="tx1"/>
                </a:solidFill>
                <a:latin typeface="+mn-lt"/>
                <a:ea typeface="+mn-ea"/>
                <a:cs typeface="+mn-cs"/>
              </a:rPr>
              <a:t> </a:t>
            </a:r>
            <a:r>
              <a:rPr lang="ar-EG" sz="1200">
                <a:solidFill>
                  <a:schemeClr val="tx1"/>
                </a:solidFill>
                <a:latin typeface="+mn-lt"/>
                <a:ea typeface="+mn-ea"/>
                <a:cs typeface="+mn-cs"/>
              </a:rPr>
              <a:t>إيرين ماير في كتابها "خريطة الثقافة".</a:t>
            </a:r>
            <a:r>
              <a:rPr lang="en-US" sz="1200">
                <a:solidFill>
                  <a:schemeClr val="tx1"/>
                </a:solidFill>
                <a:latin typeface="+mn-lt"/>
                <a:ea typeface="+mn-ea"/>
                <a:cs typeface="+mn-cs"/>
              </a:rPr>
              <a:t> </a:t>
            </a:r>
            <a:r>
              <a:rPr lang="ar-EG" sz="1200" baseline="0">
                <a:solidFill>
                  <a:schemeClr val="tx1"/>
                </a:solidFill>
                <a:latin typeface="+mn-lt"/>
                <a:ea typeface="+mn-ea"/>
                <a:cs typeface="+mn-cs"/>
              </a:rPr>
              <a:t>[</a:t>
            </a:r>
            <a:r>
              <a:rPr lang="ar-EG" sz="1200" i="1" baseline="0">
                <a:solidFill>
                  <a:schemeClr val="tx1"/>
                </a:solidFill>
                <a:latin typeface="+mn-lt"/>
                <a:ea typeface="+mn-ea"/>
                <a:cs typeface="+mn-cs"/>
              </a:rPr>
              <a:t>يوزع المحاضر نسخًا مطبوعة من "ورقة عمل التواصل-الاختلاف-التخطيط الزمني"</a:t>
            </a:r>
            <a:r>
              <a:rPr lang="ar-EG" sz="1200" baseline="0">
                <a:solidFill>
                  <a:schemeClr val="tx1"/>
                </a:solidFill>
                <a:latin typeface="+mn-lt"/>
                <a:ea typeface="+mn-ea"/>
                <a:cs typeface="+mn-cs"/>
              </a:rPr>
              <a:t>]. </a:t>
            </a:r>
            <a:r>
              <a:rPr lang="ar-EG" sz="1200">
                <a:solidFill>
                  <a:schemeClr val="tx1"/>
                </a:solidFill>
                <a:latin typeface="+mn-lt"/>
                <a:ea typeface="+mn-ea"/>
                <a:cs typeface="+mn-cs"/>
              </a:rPr>
              <a:t>تستند هذه التصنيفات الوطنية إلى مقابلات مع مديري الشركات التنفيذيين في جميع أنحاء العالم ممن لديهم خبرة في الثقافات المعنية، وهي ترتبط ارتباطًا وثيقًا بالاختلافات الثقافية في التواصل. </a:t>
            </a:r>
            <a:br>
              <a:rPr lang="ar-EG" sz="1200">
                <a:solidFill>
                  <a:schemeClr val="tx1"/>
                </a:solidFill>
                <a:latin typeface="+mn-lt"/>
                <a:ea typeface="+mn-ea"/>
                <a:cs typeface="+mn-cs"/>
              </a:rPr>
            </a:br>
            <a:endParaRPr lang="ar-EG" sz="1200">
              <a:solidFill>
                <a:schemeClr val="tx1"/>
              </a:solidFill>
              <a:latin typeface="+mn-lt"/>
              <a:ea typeface="+mn-ea"/>
              <a:cs typeface="+mn-cs"/>
            </a:endParaRPr>
          </a:p>
          <a:p>
            <a:r>
              <a:rPr lang="ar-EG" sz="1200" i="0" u="sng">
                <a:solidFill>
                  <a:schemeClr val="tx1"/>
                </a:solidFill>
                <a:latin typeface="+mn-lt"/>
                <a:ea typeface="+mn-ea"/>
                <a:cs typeface="+mn-cs"/>
              </a:rPr>
              <a:t>ملاحظة</a:t>
            </a:r>
            <a:r>
              <a:rPr lang="ar-EG" sz="1200">
                <a:solidFill>
                  <a:schemeClr val="tx1"/>
                </a:solidFill>
                <a:latin typeface="+mn-lt"/>
                <a:ea typeface="+mn-ea"/>
                <a:cs typeface="+mn-cs"/>
              </a:rPr>
              <a:t>:</a:t>
            </a:r>
            <a:r>
              <a:rPr lang="en-US" sz="1200">
                <a:solidFill>
                  <a:schemeClr val="tx1"/>
                </a:solidFill>
                <a:latin typeface="+mn-lt"/>
                <a:ea typeface="+mn-ea"/>
                <a:cs typeface="+mn-cs"/>
              </a:rPr>
              <a:t> </a:t>
            </a:r>
            <a:r>
              <a:rPr lang="ar-EG" sz="1200">
                <a:solidFill>
                  <a:schemeClr val="tx1"/>
                </a:solidFill>
                <a:latin typeface="+mn-lt"/>
                <a:ea typeface="+mn-ea"/>
                <a:cs typeface="+mn-cs"/>
              </a:rPr>
              <a:t>تعتمد نتائج خريطة الثقافة على تصورات المديرين التنفيذيين من خارج تلك الثقافة والذين عملوا في تلك الثقافة.  </a:t>
            </a:r>
          </a:p>
          <a:p>
            <a:endParaRPr lang="en-US" sz="1200" kern="1200" dirty="0">
              <a:solidFill>
                <a:schemeClr val="tx1"/>
              </a:solidFill>
              <a:effectLst/>
              <a:latin typeface="+mn-lt"/>
              <a:ea typeface="+mn-ea"/>
              <a:cs typeface="+mn-cs"/>
            </a:endParaRPr>
          </a:p>
          <a:p>
            <a:r>
              <a:rPr lang="ar-EG"/>
              <a:t>مصدر الصورة:</a:t>
            </a:r>
          </a:p>
          <a:p>
            <a:r>
              <a:rPr lang="en-US"/>
              <a:t>https://pixabay.com/en/banner-header-continents-country-1158378</a:t>
            </a:r>
          </a:p>
        </p:txBody>
      </p:sp>
      <p:sp>
        <p:nvSpPr>
          <p:cNvPr id="4" name="Slide Number Placeholder 3"/>
          <p:cNvSpPr>
            <a:spLocks noGrp="1"/>
          </p:cNvSpPr>
          <p:nvPr>
            <p:ph type="sldNum" sz="quarter" idx="10"/>
          </p:nvPr>
        </p:nvSpPr>
        <p:spPr/>
        <p:txBody>
          <a:bodyPr/>
          <a:lstStyle/>
          <a:p>
            <a:fld id="{456B43BC-DDC6-264D-A129-A11F564D47CA}" type="slidenum">
              <a:rPr lang="en-GB" smtClean="0"/>
              <a:t>21</a:t>
            </a:fld>
            <a:endParaRPr lang="en-GB"/>
          </a:p>
        </p:txBody>
      </p:sp>
    </p:spTree>
    <p:extLst>
      <p:ext uri="{BB962C8B-B14F-4D97-AF65-F5344CB8AC3E}">
        <p14:creationId xmlns:p14="http://schemas.microsoft.com/office/powerpoint/2010/main" val="2032177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1200">
                <a:solidFill>
                  <a:schemeClr val="tx1"/>
                </a:solidFill>
                <a:latin typeface="+mn-lt"/>
                <a:ea typeface="+mn-ea"/>
                <a:cs typeface="+mn-cs"/>
              </a:rPr>
              <a:t>البعد الأول في هذه الأبعاد هو التواصل في السياقات العالية مقابل السياقات المنخفضة.</a:t>
            </a:r>
            <a:r>
              <a:rPr lang="en-US" sz="1200">
                <a:solidFill>
                  <a:schemeClr val="tx1"/>
                </a:solidFill>
                <a:latin typeface="+mn-lt"/>
                <a:ea typeface="+mn-ea"/>
                <a:cs typeface="+mn-cs"/>
              </a:rPr>
              <a:t> </a:t>
            </a:r>
            <a:r>
              <a:rPr lang="ar-EG" sz="1200">
                <a:solidFill>
                  <a:schemeClr val="tx1"/>
                </a:solidFill>
                <a:latin typeface="+mn-lt"/>
                <a:ea typeface="+mn-ea"/>
                <a:cs typeface="+mn-cs"/>
              </a:rPr>
              <a:t>في الثقافة ذات السياقات المنخفضة، يكون التواصل واضحًا ومباشرًا.</a:t>
            </a:r>
            <a:r>
              <a:rPr lang="en-US" sz="1200">
                <a:solidFill>
                  <a:schemeClr val="tx1"/>
                </a:solidFill>
                <a:latin typeface="+mn-lt"/>
                <a:ea typeface="+mn-ea"/>
                <a:cs typeface="+mn-cs"/>
              </a:rPr>
              <a:t> </a:t>
            </a:r>
            <a:r>
              <a:rPr lang="ar-EG" sz="1200">
                <a:solidFill>
                  <a:schemeClr val="tx1"/>
                </a:solidFill>
                <a:latin typeface="+mn-lt"/>
                <a:ea typeface="+mn-ea"/>
                <a:cs typeface="+mn-cs"/>
              </a:rPr>
              <a:t>صريحًا، وبسيطًا، وواضحًا.</a:t>
            </a:r>
            <a:r>
              <a:rPr lang="en-US" sz="1200">
                <a:solidFill>
                  <a:schemeClr val="tx1"/>
                </a:solidFill>
                <a:latin typeface="+mn-lt"/>
                <a:ea typeface="+mn-ea"/>
                <a:cs typeface="+mn-cs"/>
              </a:rPr>
              <a:t> </a:t>
            </a:r>
            <a:r>
              <a:rPr lang="ar-EG" sz="1200">
                <a:solidFill>
                  <a:schemeClr val="tx1"/>
                </a:solidFill>
                <a:latin typeface="+mn-lt"/>
                <a:ea typeface="+mn-ea"/>
                <a:cs typeface="+mn-cs"/>
              </a:rPr>
              <a:t>اللون الأزرق يعني أزرق.</a:t>
            </a:r>
            <a:r>
              <a:rPr lang="en-US" sz="1200">
                <a:solidFill>
                  <a:schemeClr val="tx1"/>
                </a:solidFill>
                <a:latin typeface="+mn-lt"/>
                <a:ea typeface="+mn-ea"/>
                <a:cs typeface="+mn-cs"/>
              </a:rPr>
              <a:t> </a:t>
            </a:r>
            <a:r>
              <a:rPr lang="ar-EG" sz="1200">
                <a:solidFill>
                  <a:schemeClr val="tx1"/>
                </a:solidFill>
                <a:latin typeface="+mn-lt"/>
                <a:ea typeface="+mn-ea"/>
                <a:cs typeface="+mn-cs"/>
              </a:rPr>
              <a:t>أما في الثقافة ذات السياقات العالية، فإن التواصل الجيد والفعال يكون أكثر دقة.</a:t>
            </a:r>
            <a:r>
              <a:rPr lang="en-US" sz="1200">
                <a:solidFill>
                  <a:schemeClr val="tx1"/>
                </a:solidFill>
                <a:latin typeface="+mn-lt"/>
                <a:ea typeface="+mn-ea"/>
                <a:cs typeface="+mn-cs"/>
              </a:rPr>
              <a:t> </a:t>
            </a:r>
            <a:r>
              <a:rPr lang="ar-EG" sz="1200">
                <a:solidFill>
                  <a:schemeClr val="tx1"/>
                </a:solidFill>
                <a:latin typeface="+mn-lt"/>
                <a:ea typeface="+mn-ea"/>
                <a:cs typeface="+mn-cs"/>
              </a:rPr>
              <a:t>تفترض نقاطًا مرجعية مشتركة.</a:t>
            </a:r>
            <a:r>
              <a:rPr lang="en-US" sz="1200">
                <a:solidFill>
                  <a:schemeClr val="tx1"/>
                </a:solidFill>
                <a:latin typeface="+mn-lt"/>
                <a:ea typeface="+mn-ea"/>
                <a:cs typeface="+mn-cs"/>
              </a:rPr>
              <a:t> </a:t>
            </a:r>
          </a:p>
          <a:p>
            <a:endParaRPr lang="en-US" sz="1200" kern="1200" dirty="0">
              <a:solidFill>
                <a:schemeClr val="tx1"/>
              </a:solidFill>
              <a:effectLst/>
              <a:latin typeface="+mn-lt"/>
              <a:ea typeface="+mn-ea"/>
              <a:cs typeface="+mn-cs"/>
            </a:endParaRPr>
          </a:p>
          <a:p>
            <a:r>
              <a:rPr lang="ar-EG" sz="1200">
                <a:solidFill>
                  <a:schemeClr val="tx1"/>
                </a:solidFill>
                <a:latin typeface="+mn-lt"/>
                <a:ea typeface="+mn-ea"/>
                <a:cs typeface="+mn-cs"/>
              </a:rPr>
              <a:t>في الثقافات ذات السياق المنخفض، يتواصل الأشخاص بشكل مباشر، ويقصدون ما يقولون ويقولون ما يقصدون، كما </a:t>
            </a:r>
            <a:r>
              <a:rPr lang="ar-EG" sz="1200" baseline="0">
                <a:solidFill>
                  <a:schemeClr val="tx1"/>
                </a:solidFill>
                <a:latin typeface="+mn-lt"/>
                <a:ea typeface="+mn-ea"/>
                <a:cs typeface="+mn-cs"/>
              </a:rPr>
              <a:t>يقول المثل في الولايات المتحدة.</a:t>
            </a:r>
            <a:r>
              <a:rPr lang="en-US" sz="1200" baseline="0">
                <a:solidFill>
                  <a:schemeClr val="tx1"/>
                </a:solidFill>
                <a:latin typeface="+mn-lt"/>
                <a:ea typeface="+mn-ea"/>
                <a:cs typeface="+mn-cs"/>
              </a:rPr>
              <a:t> </a:t>
            </a:r>
            <a:r>
              <a:rPr lang="ar-EG" sz="1200">
                <a:solidFill>
                  <a:schemeClr val="tx1"/>
                </a:solidFill>
                <a:latin typeface="+mn-lt"/>
                <a:ea typeface="+mn-ea"/>
                <a:cs typeface="+mn-cs"/>
              </a:rPr>
              <a:t>أما في الثقافات ذات السياقات العالية، يكون التواصل بشكل مباشر، غالبًا من خلال نبرة الصوت، والتلميحات، ولغة الجسد.</a:t>
            </a:r>
            <a:r>
              <a:rPr lang="en-US" sz="1200">
                <a:solidFill>
                  <a:schemeClr val="tx1"/>
                </a:solidFill>
                <a:latin typeface="+mn-lt"/>
                <a:ea typeface="+mn-ea"/>
                <a:cs typeface="+mn-cs"/>
              </a:rPr>
              <a:t> </a:t>
            </a:r>
          </a:p>
          <a:p>
            <a:br>
              <a:rPr lang="ar-EG" sz="1200">
                <a:solidFill>
                  <a:schemeClr val="tx1"/>
                </a:solidFill>
                <a:latin typeface="+mn-lt"/>
                <a:ea typeface="+mn-ea"/>
                <a:cs typeface="+mn-cs"/>
              </a:rPr>
            </a:br>
            <a:r>
              <a:rPr lang="ar-EG" i="0"/>
              <a:t>المراجع</a:t>
            </a:r>
          </a:p>
          <a:p>
            <a:endParaRPr lang="en-US" i="0" dirty="0">
              <a:effectLst/>
            </a:endParaRPr>
          </a:p>
          <a:p>
            <a:r>
              <a:rPr lang="en-US" i="0"/>
              <a:t>Hofstede, Geert (2001). Culture's Consequences: comparing values, behaviors, institutions, and organizations across nations (2nd ed.). Thousand Oaks, CA: Sage.</a:t>
            </a:r>
          </a:p>
          <a:p>
            <a:endParaRPr lang="en-US" i="0" dirty="0">
              <a:effectLst/>
            </a:endParaRPr>
          </a:p>
          <a:p>
            <a:r>
              <a:rPr lang="en-US" i="0"/>
              <a:t>Meyer, E.</a:t>
            </a:r>
            <a:r>
              <a:rPr lang="en-US" i="0" baseline="0"/>
              <a:t> (</a:t>
            </a:r>
            <a:r>
              <a:rPr lang="ar-EG" i="0" baseline="0"/>
              <a:t>2014).</a:t>
            </a:r>
            <a:r>
              <a:rPr lang="en-US" i="0" baseline="0"/>
              <a:t> </a:t>
            </a:r>
            <a:r>
              <a:rPr lang="en-US"/>
              <a:t>The Culture Map: Breaking Through the Invisible Boundaries of Global Business.</a:t>
            </a:r>
          </a:p>
          <a:p>
            <a:r>
              <a:rPr lang="en-US" i="0"/>
              <a:t>https://www.insead.edu/faculty-research/publications/books/the-culture-map-breaking-through-the-invisible-boundaries-of-global-business-32867</a:t>
            </a:r>
          </a:p>
          <a:p>
            <a:endParaRPr lang="en-US" i="0" dirty="0">
              <a:effectLst/>
            </a:endParaRPr>
          </a:p>
          <a:p>
            <a:endParaRPr lang="en-US" i="0" dirty="0">
              <a:effectLst/>
            </a:endParaRPr>
          </a:p>
          <a:p>
            <a:endParaRPr lang="en-US" i="0" dirty="0"/>
          </a:p>
        </p:txBody>
      </p:sp>
      <p:sp>
        <p:nvSpPr>
          <p:cNvPr id="4" name="Slide Number Placeholder 3"/>
          <p:cNvSpPr>
            <a:spLocks noGrp="1"/>
          </p:cNvSpPr>
          <p:nvPr>
            <p:ph type="sldNum" sz="quarter" idx="10"/>
          </p:nvPr>
        </p:nvSpPr>
        <p:spPr/>
        <p:txBody>
          <a:bodyPr/>
          <a:lstStyle/>
          <a:p>
            <a:fld id="{456B43BC-DDC6-264D-A129-A11F564D47CA}" type="slidenum">
              <a:rPr lang="en-GB" smtClean="0"/>
              <a:t>22</a:t>
            </a:fld>
            <a:endParaRPr lang="en-GB"/>
          </a:p>
        </p:txBody>
      </p:sp>
    </p:spTree>
    <p:extLst>
      <p:ext uri="{BB962C8B-B14F-4D97-AF65-F5344CB8AC3E}">
        <p14:creationId xmlns:p14="http://schemas.microsoft.com/office/powerpoint/2010/main" val="5296986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ar-EG" sz="1200" b="0">
                <a:solidFill>
                  <a:schemeClr val="tx1"/>
                </a:solidFill>
                <a:latin typeface="+mn-lt"/>
                <a:ea typeface="+mn-ea"/>
                <a:cs typeface="+mn-cs"/>
              </a:rPr>
              <a:t>تشمل </a:t>
            </a:r>
            <a:r>
              <a:rPr lang="ar-EG" sz="1200" b="0">
                <a:latin typeface="+mn-lt"/>
                <a:ea typeface="+mn-ea"/>
                <a:cs typeface="+mn-cs"/>
              </a:rPr>
              <a:t>بعض الثقافات ذات أكثر سياق منخفض</a:t>
            </a:r>
            <a:r>
              <a:rPr lang="ar-EG" sz="1200" b="0">
                <a:solidFill>
                  <a:schemeClr val="tx1"/>
                </a:solidFill>
                <a:latin typeface="+mn-lt"/>
                <a:ea typeface="+mn-ea"/>
                <a:cs typeface="+mn-cs"/>
              </a:rPr>
              <a:t> في العالم</a:t>
            </a:r>
            <a:r>
              <a:rPr lang="en-US" sz="1200" b="0" baseline="0">
                <a:solidFill>
                  <a:schemeClr val="tx1"/>
                </a:solidFill>
                <a:latin typeface="+mn-lt"/>
                <a:ea typeface="+mn-ea"/>
                <a:cs typeface="+mn-cs"/>
              </a:rPr>
              <a:t> </a:t>
            </a:r>
            <a:r>
              <a:rPr lang="ar-EG" b="0"/>
              <a:t>الولايات المتحدة،</a:t>
            </a:r>
            <a:r>
              <a:rPr lang="en-US" b="0" baseline="0"/>
              <a:t> </a:t>
            </a:r>
            <a:r>
              <a:rPr lang="ar-EG" b="0"/>
              <a:t>وأستراليا،</a:t>
            </a:r>
            <a:r>
              <a:rPr lang="en-US" b="0" baseline="0"/>
              <a:t> </a:t>
            </a:r>
            <a:r>
              <a:rPr lang="ar-EG" b="0"/>
              <a:t>وكندا،</a:t>
            </a:r>
            <a:r>
              <a:rPr lang="ar-EG" b="0" baseline="0"/>
              <a:t> وهولندا، </a:t>
            </a:r>
            <a:r>
              <a:rPr lang="ar-EG" b="0"/>
              <a:t>وألمانيا. </a:t>
            </a:r>
            <a:r>
              <a:rPr lang="ar-EG" sz="1200" b="0">
                <a:solidFill>
                  <a:schemeClr val="tx1"/>
                </a:solidFill>
                <a:latin typeface="+mn-lt"/>
                <a:ea typeface="+mn-ea"/>
                <a:cs typeface="+mn-cs"/>
              </a:rPr>
              <a:t>تشمل بعض </a:t>
            </a:r>
            <a:r>
              <a:rPr lang="ar-EG" sz="1200" b="0">
                <a:latin typeface="+mn-lt"/>
                <a:ea typeface="+mn-ea"/>
                <a:cs typeface="+mn-cs"/>
              </a:rPr>
              <a:t>الثقافات </a:t>
            </a:r>
            <a:r>
              <a:rPr lang="en-US" b="0" baseline="0"/>
              <a:t> </a:t>
            </a:r>
            <a:r>
              <a:rPr lang="ar-EG" sz="1200" b="0">
                <a:solidFill>
                  <a:schemeClr val="tx1"/>
                </a:solidFill>
                <a:latin typeface="+mn-lt"/>
                <a:ea typeface="+mn-ea"/>
                <a:cs typeface="+mn-cs"/>
              </a:rPr>
              <a:t>ذات أكثر </a:t>
            </a:r>
            <a:r>
              <a:rPr lang="en-US" sz="1200" b="0" baseline="0">
                <a:solidFill>
                  <a:schemeClr val="tx1"/>
                </a:solidFill>
                <a:latin typeface="+mn-lt"/>
                <a:ea typeface="+mn-ea"/>
                <a:cs typeface="+mn-cs"/>
              </a:rPr>
              <a:t> </a:t>
            </a:r>
            <a:r>
              <a:rPr lang="ar-EG"/>
              <a:t>سياق عالٍ اليابان،</a:t>
            </a:r>
            <a:r>
              <a:rPr lang="ar-EG">
                <a:solidFill>
                  <a:srgbClr val="FF0000"/>
                </a:solidFill>
              </a:rPr>
              <a:t>,</a:t>
            </a:r>
            <a:r>
              <a:rPr lang="en-US" baseline="0">
                <a:solidFill>
                  <a:srgbClr val="FF0000"/>
                </a:solidFill>
              </a:rPr>
              <a:t> </a:t>
            </a:r>
            <a:r>
              <a:rPr lang="ar-EG"/>
              <a:t>وفيتنام،</a:t>
            </a:r>
            <a:r>
              <a:rPr lang="en-US" baseline="0"/>
              <a:t> </a:t>
            </a:r>
            <a:r>
              <a:rPr lang="ar-EG"/>
              <a:t>وكوريا،</a:t>
            </a:r>
            <a:r>
              <a:rPr lang="en-US" baseline="0"/>
              <a:t> </a:t>
            </a:r>
            <a:r>
              <a:rPr lang="ar-EG"/>
              <a:t>والفلبين، </a:t>
            </a:r>
            <a:r>
              <a:rPr lang="ar-EG" baseline="0"/>
              <a:t>و</a:t>
            </a:r>
            <a:r>
              <a:rPr lang="ar-EG"/>
              <a:t>إندونيسيا.</a:t>
            </a:r>
            <a:r>
              <a:rPr lang="en-US"/>
              <a:t> </a:t>
            </a:r>
          </a:p>
          <a:p>
            <a:pPr marL="0" indent="0">
              <a:buNone/>
            </a:pPr>
            <a:endParaRPr lang="en-US" dirty="0"/>
          </a:p>
        </p:txBody>
      </p:sp>
      <p:sp>
        <p:nvSpPr>
          <p:cNvPr id="4" name="Slide Number Placeholder 3"/>
          <p:cNvSpPr>
            <a:spLocks noGrp="1"/>
          </p:cNvSpPr>
          <p:nvPr>
            <p:ph type="sldNum" sz="quarter" idx="10"/>
          </p:nvPr>
        </p:nvSpPr>
        <p:spPr/>
        <p:txBody>
          <a:bodyPr/>
          <a:lstStyle/>
          <a:p>
            <a:fld id="{456B43BC-DDC6-264D-A129-A11F564D47CA}" type="slidenum">
              <a:rPr lang="en-GB" smtClean="0"/>
              <a:t>23</a:t>
            </a:fld>
            <a:endParaRPr lang="en-GB"/>
          </a:p>
        </p:txBody>
      </p:sp>
    </p:spTree>
    <p:extLst>
      <p:ext uri="{BB962C8B-B14F-4D97-AF65-F5344CB8AC3E}">
        <p14:creationId xmlns:p14="http://schemas.microsoft.com/office/powerpoint/2010/main" val="3569738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ar-EG" sz="1200" b="0" baseline="0"/>
              <a:t>لماذا تُعتبر اليابان أعلى ثقافة سياقية في العالم بينما الولايات المتحدة هي الأقل؟</a:t>
            </a:r>
            <a:r>
              <a:rPr lang="en-US" sz="1200" b="0" baseline="0"/>
              <a:t> </a:t>
            </a:r>
            <a:r>
              <a:rPr lang="ar-EG" sz="1200" b="0" baseline="0"/>
              <a:t>[</a:t>
            </a:r>
            <a:r>
              <a:rPr lang="ar-EG" sz="1200" b="0" i="1" baseline="0"/>
              <a:t>يجيب الطلاب</a:t>
            </a:r>
            <a:r>
              <a:rPr lang="ar-EG" sz="1200" b="0" baseline="0"/>
              <a:t>].</a:t>
            </a:r>
            <a:r>
              <a:rPr lang="en-US" sz="1200" b="0" baseline="0"/>
              <a:t> </a:t>
            </a:r>
            <a:r>
              <a:rPr lang="ar-EG" sz="1200" b="0" baseline="0"/>
              <a:t>اليابان مجتمع يعيش على جزيرة، مغلق نسبيًا وله تاريخ طويل.</a:t>
            </a:r>
            <a:r>
              <a:rPr lang="en-US" sz="1200" b="0" baseline="0"/>
              <a:t> </a:t>
            </a:r>
            <a:r>
              <a:rPr lang="ar-EG" sz="1200" b="0" baseline="0"/>
              <a:t>تميل الثقافات ذات التنوع الأكبر والأقصر تاريخيًا إلى أن تكون ذات سياق منخفض.</a:t>
            </a:r>
            <a:r>
              <a:rPr lang="en-US" sz="1200" b="0" baseline="0"/>
              <a:t> </a:t>
            </a:r>
            <a:r>
              <a:rPr lang="ar-EG" sz="1200" b="0" baseline="0"/>
              <a:t>في الولايات المتحدة، اجتمع أشخاص من جميع أنحاء العالم معًا وكان عليهم إيجاد طرق للتواصل، لذلك تعلموا أن يكونوا مباشرين للغاية مع بعضهم البعض.</a:t>
            </a:r>
            <a:r>
              <a:rPr lang="en-US" sz="1200" b="0" baseline="0"/>
              <a:t> </a:t>
            </a:r>
          </a:p>
          <a:p>
            <a:pPr marL="0" indent="0">
              <a:buNone/>
            </a:pPr>
            <a:endParaRPr lang="en-US" sz="1200" b="0" baseline="0" dirty="0"/>
          </a:p>
          <a:p>
            <a:pPr marL="0" indent="0">
              <a:buNone/>
            </a:pPr>
            <a:r>
              <a:rPr lang="ar-EG" sz="1200" b="0" baseline="0"/>
              <a:t>إذا كان لديك أشخاص من السياق المنخفض والعالي يعملون معًا، فكيف يفهمون بعضهم البعض؟</a:t>
            </a:r>
            <a:r>
              <a:rPr lang="en-US" sz="1200" b="0" baseline="0"/>
              <a:t> </a:t>
            </a:r>
            <a:r>
              <a:rPr lang="ar-EG" sz="1200" b="0" baseline="0"/>
              <a:t>[</a:t>
            </a:r>
            <a:r>
              <a:rPr lang="ar-EG" sz="1200" b="0" i="1" baseline="0"/>
              <a:t>يجيب الطلاب</a:t>
            </a:r>
            <a:r>
              <a:rPr lang="ar-EG" sz="1200" b="0" baseline="0"/>
              <a:t>].</a:t>
            </a:r>
            <a:r>
              <a:rPr lang="en-US" sz="1200" b="0" baseline="0"/>
              <a:t> </a:t>
            </a:r>
            <a:r>
              <a:rPr lang="ar-EG" sz="1200" b="0" baseline="0"/>
              <a:t>يرى المنخفضون المرتفعين غامضين، ويفتقرون إلى الشفافية، وغير جديرين بالثقة.</a:t>
            </a:r>
            <a:r>
              <a:rPr lang="en-US" sz="1200" b="0" baseline="0"/>
              <a:t> </a:t>
            </a:r>
            <a:r>
              <a:rPr lang="ar-EG" sz="1200" b="0" baseline="0"/>
              <a:t>ينظر المرتفعون إلى المنخفضين على أنهم متعالون: يقولون إننا أغبياء.</a:t>
            </a:r>
            <a:r>
              <a:rPr lang="en-US" sz="1200" b="0" baseline="0"/>
              <a:t> </a:t>
            </a:r>
            <a:r>
              <a:rPr lang="ar-EG" sz="1200" b="0" baseline="0"/>
              <a:t>إذا اتفقنا على شيء ما ثم تابعت ذلك بملخص عبر البريد الإلكتروني، فهذا يعني أنك لا تثق بي.</a:t>
            </a:r>
            <a:r>
              <a:rPr lang="en-US" sz="1200" b="0" baseline="0"/>
              <a:t> </a:t>
            </a:r>
          </a:p>
          <a:p>
            <a:pPr marL="0" indent="0">
              <a:buNone/>
            </a:pPr>
            <a:endParaRPr lang="en-US" sz="1200" b="0" baseline="0" dirty="0"/>
          </a:p>
          <a:p>
            <a:pPr marL="0" indent="0">
              <a:buNone/>
            </a:pPr>
            <a:r>
              <a:rPr lang="ar-EG" sz="1200" b="0" baseline="0"/>
              <a:t>يمكن للأشخاص من الثقافات ذات السياق المنخفض أن يسيؤوا حقًا </a:t>
            </a:r>
            <a:r>
              <a:rPr lang="ar-EG" sz="1200">
                <a:solidFill>
                  <a:schemeClr val="tx1"/>
                </a:solidFill>
                <a:latin typeface="+mn-lt"/>
                <a:ea typeface="+mn-ea"/>
                <a:cs typeface="+mn-cs"/>
              </a:rPr>
              <a:t>إلى أولئك الذين ينتمون إلى ثقافات السياق العالي بما </a:t>
            </a:r>
            <a:r>
              <a:rPr lang="ar-EG" sz="1200" baseline="0">
                <a:solidFill>
                  <a:schemeClr val="tx1"/>
                </a:solidFill>
                <a:latin typeface="+mn-lt"/>
                <a:ea typeface="+mn-ea"/>
                <a:cs typeface="+mn-cs"/>
              </a:rPr>
              <a:t>يُنظر إليه على أنه تصريحات </a:t>
            </a:r>
            <a:r>
              <a:rPr lang="ar-EG" sz="1200">
                <a:solidFill>
                  <a:schemeClr val="tx1"/>
                </a:solidFill>
                <a:latin typeface="+mn-lt"/>
                <a:ea typeface="+mn-ea"/>
                <a:cs typeface="+mn-cs"/>
              </a:rPr>
              <a:t>صريحة للغاية</a:t>
            </a:r>
            <a:r>
              <a:rPr lang="ar-EG" sz="1200" baseline="0">
                <a:solidFill>
                  <a:schemeClr val="tx1"/>
                </a:solidFill>
                <a:latin typeface="+mn-lt"/>
                <a:ea typeface="+mn-ea"/>
                <a:cs typeface="+mn-cs"/>
              </a:rPr>
              <a:t> وبغيضة.</a:t>
            </a:r>
            <a:r>
              <a:rPr lang="en-US" sz="1200" baseline="0">
                <a:solidFill>
                  <a:schemeClr val="tx1"/>
                </a:solidFill>
                <a:latin typeface="+mn-lt"/>
                <a:ea typeface="+mn-ea"/>
                <a:cs typeface="+mn-cs"/>
              </a:rPr>
              <a:t> </a:t>
            </a:r>
            <a:r>
              <a:rPr lang="ar-EG" sz="1200" baseline="0">
                <a:solidFill>
                  <a:schemeClr val="tx1"/>
                </a:solidFill>
                <a:latin typeface="+mn-lt"/>
                <a:ea typeface="+mn-ea"/>
                <a:cs typeface="+mn-cs"/>
              </a:rPr>
              <a:t>في الطرف النقيض</a:t>
            </a:r>
            <a:r>
              <a:rPr lang="ar-EG" sz="1200">
                <a:solidFill>
                  <a:schemeClr val="tx1"/>
                </a:solidFill>
                <a:latin typeface="+mn-lt"/>
                <a:ea typeface="+mn-ea"/>
                <a:cs typeface="+mn-cs"/>
              </a:rPr>
              <a:t>، يغضب الأشخاص من الثقافات ذات السياق المنخفض بالغضب والإحباط عندما يبدو أن أعضاء الثقافات ذات السياق العالي يقولون شيئًا ويفعلون شيئًا آخر. على سبيل المثال، يقولون إنهم سينفذون مهمة ما بحلول تاريخ معين، لكن نبرة الصوت توحي بأن هذا لن يحدث بالفعل. رغم ذلك، لا يفهم هذا المعنى الضمني شخص </a:t>
            </a:r>
            <a:r>
              <a:rPr lang="ar-EG" sz="1200" baseline="0">
                <a:solidFill>
                  <a:schemeClr val="tx1"/>
                </a:solidFill>
                <a:latin typeface="+mn-lt"/>
                <a:ea typeface="+mn-ea"/>
                <a:cs typeface="+mn-cs"/>
              </a:rPr>
              <a:t>من ثقافة السياق المنخفض، يفهم الكلام حرفيًا.</a:t>
            </a:r>
            <a:r>
              <a:rPr lang="en-US" sz="1200" baseline="0">
                <a:solidFill>
                  <a:schemeClr val="tx1"/>
                </a:solidFill>
                <a:latin typeface="+mn-lt"/>
                <a:ea typeface="+mn-ea"/>
                <a:cs typeface="+mn-cs"/>
              </a:rPr>
              <a:t> </a:t>
            </a:r>
          </a:p>
          <a:p>
            <a:pPr marL="0" indent="0">
              <a:buNone/>
            </a:pPr>
            <a:endParaRPr lang="en-US" sz="1200" kern="1200" baseline="0" dirty="0">
              <a:solidFill>
                <a:schemeClr val="tx1"/>
              </a:solidFill>
              <a:effectLst/>
              <a:latin typeface="+mn-lt"/>
              <a:ea typeface="+mn-ea"/>
              <a:cs typeface="+mn-cs"/>
            </a:endParaRPr>
          </a:p>
          <a:p>
            <a:pPr marL="0" indent="0">
              <a:buFont typeface="Arial"/>
              <a:buNone/>
            </a:pPr>
            <a:r>
              <a:rPr lang="en-US" b="0"/>
              <a:t> </a:t>
            </a:r>
          </a:p>
          <a:p>
            <a:endParaRPr lang="en-US" dirty="0"/>
          </a:p>
        </p:txBody>
      </p:sp>
      <p:sp>
        <p:nvSpPr>
          <p:cNvPr id="4" name="Slide Number Placeholder 3"/>
          <p:cNvSpPr>
            <a:spLocks noGrp="1"/>
          </p:cNvSpPr>
          <p:nvPr>
            <p:ph type="sldNum" sz="quarter" idx="10"/>
          </p:nvPr>
        </p:nvSpPr>
        <p:spPr/>
        <p:txBody>
          <a:bodyPr/>
          <a:lstStyle/>
          <a:p>
            <a:fld id="{456B43BC-DDC6-264D-A129-A11F564D47CA}" type="slidenum">
              <a:rPr lang="en-GB" smtClean="0"/>
              <a:t>24</a:t>
            </a:fld>
            <a:endParaRPr lang="en-GB"/>
          </a:p>
        </p:txBody>
      </p:sp>
    </p:spTree>
    <p:extLst>
      <p:ext uri="{BB962C8B-B14F-4D97-AF65-F5344CB8AC3E}">
        <p14:creationId xmlns:p14="http://schemas.microsoft.com/office/powerpoint/2010/main" val="21255349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ar-EG" sz="1200" baseline="0">
                <a:solidFill>
                  <a:schemeClr val="tx1"/>
                </a:solidFill>
                <a:latin typeface="+mn-lt"/>
                <a:ea typeface="+mn-ea"/>
                <a:cs typeface="+mn-cs"/>
              </a:rPr>
              <a:t>دعونا نجرِ بعض المناقشات في مجموعات مكونة من 2-4 أشخاص، مع الأشخاص الجالسين بالقرب منكم حتى لا تضطروا لترك مقاعدكم.</a:t>
            </a:r>
            <a:r>
              <a:rPr lang="en-US" sz="1200" baseline="0">
                <a:solidFill>
                  <a:schemeClr val="tx1"/>
                </a:solidFill>
                <a:latin typeface="+mn-lt"/>
                <a:ea typeface="+mn-ea"/>
                <a:cs typeface="+mn-cs"/>
              </a:rPr>
              <a:t> </a:t>
            </a:r>
          </a:p>
          <a:p>
            <a:pPr marL="0" indent="0">
              <a:buNone/>
            </a:pPr>
            <a:endParaRPr lang="en-US" sz="1200" kern="1200" baseline="0" dirty="0">
              <a:solidFill>
                <a:schemeClr val="tx1"/>
              </a:solidFill>
              <a:effectLst/>
              <a:latin typeface="+mn-lt"/>
              <a:ea typeface="+mn-ea"/>
              <a:cs typeface="+mn-cs"/>
            </a:endParaRPr>
          </a:p>
          <a:p>
            <a:pPr marL="0" indent="0">
              <a:buNone/>
            </a:pPr>
            <a:r>
              <a:rPr lang="ar-EG" sz="1200" baseline="0">
                <a:solidFill>
                  <a:schemeClr val="tx1"/>
                </a:solidFill>
                <a:latin typeface="+mn-lt"/>
                <a:ea typeface="+mn-ea"/>
                <a:cs typeface="+mn-cs"/>
              </a:rPr>
              <a:t>ثلاثة أسئلة:</a:t>
            </a:r>
          </a:p>
          <a:p>
            <a:pPr marL="228600" indent="-228600">
              <a:buAutoNum type="arabicPeriod"/>
            </a:pPr>
            <a:r>
              <a:rPr lang="ar-EG" sz="1200" baseline="0">
                <a:solidFill>
                  <a:schemeClr val="tx1"/>
                </a:solidFill>
                <a:latin typeface="+mn-lt"/>
                <a:ea typeface="+mn-ea"/>
                <a:cs typeface="+mn-cs"/>
              </a:rPr>
              <a:t>هل تتوافق تجربتك مع البحث؟</a:t>
            </a:r>
            <a:r>
              <a:rPr lang="en-US" sz="1200" baseline="0">
                <a:solidFill>
                  <a:schemeClr val="tx1"/>
                </a:solidFill>
                <a:latin typeface="+mn-lt"/>
                <a:ea typeface="+mn-ea"/>
                <a:cs typeface="+mn-cs"/>
              </a:rPr>
              <a:t> </a:t>
            </a:r>
          </a:p>
          <a:p>
            <a:pPr marL="228600" indent="-228600">
              <a:buAutoNum type="arabicPeriod"/>
            </a:pPr>
            <a:r>
              <a:rPr lang="ar-EG" sz="1200"/>
              <a:t>شارك تجاربك الشخصية التي رأيت فيها هذا البعد الثقافي يتسبب في سوء فهم</a:t>
            </a:r>
          </a:p>
          <a:p>
            <a:pPr marL="228600" indent="-228600">
              <a:buAutoNum type="arabicPeriod"/>
            </a:pPr>
            <a:r>
              <a:rPr lang="ar-EG" sz="1200"/>
              <a:t>ما بعض الطرق غير المباشرة لقول نعم أو لا من ثقافاتكم؟</a:t>
            </a:r>
            <a:r>
              <a:rPr lang="en-US" sz="1200"/>
              <a:t> </a:t>
            </a:r>
            <a:br>
              <a:rPr lang="ar-EG" sz="1200">
                <a:solidFill>
                  <a:schemeClr val="tx1"/>
                </a:solidFill>
                <a:latin typeface="+mn-lt"/>
                <a:ea typeface="+mn-ea"/>
                <a:cs typeface="+mn-cs"/>
              </a:rPr>
            </a:br>
            <a:endParaRPr lang="ar-EG" sz="1200">
              <a:solidFill>
                <a:schemeClr val="tx1"/>
              </a:solidFill>
              <a:latin typeface="+mn-lt"/>
              <a:ea typeface="+mn-ea"/>
              <a:cs typeface="+mn-cs"/>
            </a:endParaRPr>
          </a:p>
          <a:p>
            <a:pPr marL="0" indent="0">
              <a:buNone/>
            </a:pPr>
            <a:r>
              <a:rPr lang="ar-EG" sz="1200">
                <a:solidFill>
                  <a:schemeClr val="tx1"/>
                </a:solidFill>
                <a:latin typeface="+mn-lt"/>
                <a:ea typeface="+mn-ea"/>
                <a:cs typeface="+mn-cs"/>
              </a:rPr>
              <a:t>يُرجى المناقشة لمدة خمس دقائق.</a:t>
            </a:r>
            <a:r>
              <a:rPr lang="en-US" sz="1200">
                <a:solidFill>
                  <a:schemeClr val="tx1"/>
                </a:solidFill>
                <a:latin typeface="+mn-lt"/>
                <a:ea typeface="+mn-ea"/>
                <a:cs typeface="+mn-cs"/>
              </a:rPr>
              <a:t> </a:t>
            </a:r>
            <a:r>
              <a:rPr lang="ar-EG" sz="1200">
                <a:solidFill>
                  <a:schemeClr val="tx1"/>
                </a:solidFill>
                <a:latin typeface="+mn-lt"/>
                <a:ea typeface="+mn-ea"/>
                <a:cs typeface="+mn-cs"/>
              </a:rPr>
              <a:t>[</a:t>
            </a:r>
            <a:r>
              <a:rPr lang="ar-EG" sz="1200" i="1">
                <a:solidFill>
                  <a:schemeClr val="tx1"/>
                </a:solidFill>
                <a:latin typeface="+mn-lt"/>
                <a:ea typeface="+mn-ea"/>
                <a:cs typeface="+mn-cs"/>
              </a:rPr>
              <a:t>يناقش الطلاب في مجموعات تفاعلية</a:t>
            </a:r>
            <a:r>
              <a:rPr lang="ar-EG" sz="1200">
                <a:solidFill>
                  <a:schemeClr val="tx1"/>
                </a:solidFill>
                <a:latin typeface="+mn-lt"/>
                <a:ea typeface="+mn-ea"/>
                <a:cs typeface="+mn-cs"/>
              </a:rPr>
              <a:t>].</a:t>
            </a:r>
            <a:r>
              <a:rPr lang="en-US" sz="1200">
                <a:solidFill>
                  <a:schemeClr val="tx1"/>
                </a:solidFill>
                <a:latin typeface="+mn-lt"/>
                <a:ea typeface="+mn-ea"/>
                <a:cs typeface="+mn-cs"/>
              </a:rPr>
              <a:t> </a:t>
            </a:r>
          </a:p>
          <a:p>
            <a:pPr marL="0" indent="0">
              <a:buNone/>
            </a:pPr>
            <a:endParaRPr lang="en-US" sz="1200" kern="1200" dirty="0">
              <a:solidFill>
                <a:schemeClr val="tx1"/>
              </a:solidFill>
              <a:effectLst/>
              <a:latin typeface="+mn-lt"/>
              <a:ea typeface="+mn-ea"/>
              <a:cs typeface="+mn-cs"/>
            </a:endParaRPr>
          </a:p>
          <a:p>
            <a:pPr marL="0" indent="0">
              <a:buNone/>
            </a:pPr>
            <a:r>
              <a:rPr lang="ar-EG"/>
              <a:t>هل مر </a:t>
            </a:r>
            <a:r>
              <a:rPr lang="ar-EG" baseline="0"/>
              <a:t>أي </a:t>
            </a:r>
            <a:r>
              <a:rPr lang="ar-EG" b="0" baseline="0"/>
              <a:t>منكم بتجارب مثيرة للاهتمام في ظل وجود اختلافات في </a:t>
            </a:r>
            <a:r>
              <a:rPr lang="ar-EG" sz="1200" b="0"/>
              <a:t>التواصل بين السياقات العالية والمنخفضة </a:t>
            </a:r>
            <a:r>
              <a:rPr lang="ar-EG" sz="1200" b="0" baseline="0"/>
              <a:t>ويرغب في مشاركتها؟ على سبيل المثال، سوء التواصل بين أفراد من ثقافات مختلفة؟ [</a:t>
            </a:r>
            <a:r>
              <a:rPr lang="ar-EG" sz="1200" b="0" i="1" baseline="0"/>
              <a:t>يشارك الطلاب تجاربهم</a:t>
            </a:r>
            <a:r>
              <a:rPr lang="ar-EG" sz="1200" b="0" baseline="0"/>
              <a:t>]. </a:t>
            </a:r>
          </a:p>
          <a:p>
            <a:pPr marL="0" indent="0">
              <a:buNone/>
            </a:pPr>
            <a:br>
              <a:rPr lang="ar-EG" sz="1200">
                <a:solidFill>
                  <a:schemeClr val="tx1"/>
                </a:solidFill>
                <a:latin typeface="+mn-lt"/>
                <a:ea typeface="+mn-ea"/>
                <a:cs typeface="+mn-cs"/>
              </a:rPr>
            </a:br>
            <a:r>
              <a:rPr lang="ar-EG" sz="1200">
                <a:solidFill>
                  <a:schemeClr val="tx1"/>
                </a:solidFill>
                <a:latin typeface="+mn-lt"/>
                <a:ea typeface="+mn-ea"/>
                <a:cs typeface="+mn-cs"/>
              </a:rPr>
              <a:t>ما بعض الطرق غير المباشرة لقول نعم أو لا من ثقافاتكم؟ </a:t>
            </a:r>
            <a:r>
              <a:rPr lang="ar-EG" sz="1200" b="0" baseline="0"/>
              <a:t>[</a:t>
            </a:r>
            <a:r>
              <a:rPr lang="ar-EG" sz="1200" b="0" i="1" baseline="0"/>
              <a:t>يتشارك الطلاب</a:t>
            </a:r>
            <a:r>
              <a:rPr lang="ar-EG" sz="1200" b="0" baseline="0"/>
              <a:t>]. </a:t>
            </a:r>
          </a:p>
          <a:p>
            <a:pPr marL="0" indent="0">
              <a:buNone/>
            </a:pPr>
            <a:br>
              <a:rPr lang="ar-EG" sz="1200">
                <a:solidFill>
                  <a:schemeClr val="tx1"/>
                </a:solidFill>
                <a:latin typeface="+mn-lt"/>
                <a:ea typeface="+mn-ea"/>
                <a:cs typeface="+mn-cs"/>
              </a:rPr>
            </a:br>
            <a:endParaRPr lang="ar-EG" sz="120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6B43BC-DDC6-264D-A129-A11F564D47CA}" type="slidenum">
              <a:rPr lang="en-GB" smtClean="0"/>
              <a:t>25</a:t>
            </a:fld>
            <a:endParaRPr lang="en-GB"/>
          </a:p>
        </p:txBody>
      </p:sp>
    </p:spTree>
    <p:extLst>
      <p:ext uri="{BB962C8B-B14F-4D97-AF65-F5344CB8AC3E}">
        <p14:creationId xmlns:p14="http://schemas.microsoft.com/office/powerpoint/2010/main" val="32871896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1200" b="0"/>
              <a:t>إليكم </a:t>
            </a:r>
            <a:r>
              <a:rPr lang="ar-EG" sz="1200" b="0" baseline="0"/>
              <a:t>بعض الطرق </a:t>
            </a:r>
            <a:r>
              <a:rPr lang="ar-EG" sz="1200" b="0"/>
              <a:t>لتقول "لا" في اليابان، وفقًا للكاتب الأمريكي الساخر، ديفيد</a:t>
            </a:r>
            <a:r>
              <a:rPr lang="en-US" sz="1200" b="0" baseline="0"/>
              <a:t> </a:t>
            </a:r>
            <a:r>
              <a:rPr lang="ar-EG" sz="1100" b="0"/>
              <a:t>باري.</a:t>
            </a:r>
            <a:r>
              <a:rPr lang="en-US" sz="1100" b="0"/>
              <a:t> </a:t>
            </a:r>
          </a:p>
        </p:txBody>
      </p:sp>
      <p:sp>
        <p:nvSpPr>
          <p:cNvPr id="4" name="Slide Number Placeholder 3"/>
          <p:cNvSpPr>
            <a:spLocks noGrp="1"/>
          </p:cNvSpPr>
          <p:nvPr>
            <p:ph type="sldNum" sz="quarter" idx="10"/>
          </p:nvPr>
        </p:nvSpPr>
        <p:spPr/>
        <p:txBody>
          <a:bodyPr/>
          <a:lstStyle/>
          <a:p>
            <a:fld id="{456B43BC-DDC6-264D-A129-A11F564D47CA}" type="slidenum">
              <a:rPr lang="en-GB" smtClean="0"/>
              <a:t>26</a:t>
            </a:fld>
            <a:endParaRPr lang="en-GB"/>
          </a:p>
        </p:txBody>
      </p:sp>
    </p:spTree>
    <p:extLst>
      <p:ext uri="{BB962C8B-B14F-4D97-AF65-F5344CB8AC3E}">
        <p14:creationId xmlns:p14="http://schemas.microsoft.com/office/powerpoint/2010/main" val="18095368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EG" sz="1200"/>
              <a:t>"فهمت".</a:t>
            </a:r>
          </a:p>
          <a:p>
            <a:endParaRPr lang="en-US" dirty="0"/>
          </a:p>
        </p:txBody>
      </p:sp>
      <p:sp>
        <p:nvSpPr>
          <p:cNvPr id="4" name="Slide Number Placeholder 3"/>
          <p:cNvSpPr>
            <a:spLocks noGrp="1"/>
          </p:cNvSpPr>
          <p:nvPr>
            <p:ph type="sldNum" sz="quarter" idx="10"/>
          </p:nvPr>
        </p:nvSpPr>
        <p:spPr/>
        <p:txBody>
          <a:bodyPr/>
          <a:lstStyle/>
          <a:p>
            <a:fld id="{456B43BC-DDC6-264D-A129-A11F564D47CA}" type="slidenum">
              <a:rPr lang="en-GB" smtClean="0"/>
              <a:t>27</a:t>
            </a:fld>
            <a:endParaRPr lang="en-GB"/>
          </a:p>
        </p:txBody>
      </p:sp>
    </p:spTree>
    <p:extLst>
      <p:ext uri="{BB962C8B-B14F-4D97-AF65-F5344CB8AC3E}">
        <p14:creationId xmlns:p14="http://schemas.microsoft.com/office/powerpoint/2010/main" val="10748513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EG" sz="1200"/>
              <a:t>"آه".</a:t>
            </a:r>
          </a:p>
          <a:p>
            <a:endParaRPr lang="en-US" dirty="0"/>
          </a:p>
        </p:txBody>
      </p:sp>
      <p:sp>
        <p:nvSpPr>
          <p:cNvPr id="4" name="Slide Number Placeholder 3"/>
          <p:cNvSpPr>
            <a:spLocks noGrp="1"/>
          </p:cNvSpPr>
          <p:nvPr>
            <p:ph type="sldNum" sz="quarter" idx="10"/>
          </p:nvPr>
        </p:nvSpPr>
        <p:spPr/>
        <p:txBody>
          <a:bodyPr/>
          <a:lstStyle/>
          <a:p>
            <a:fld id="{456B43BC-DDC6-264D-A129-A11F564D47CA}" type="slidenum">
              <a:rPr lang="en-GB" smtClean="0"/>
              <a:t>28</a:t>
            </a:fld>
            <a:endParaRPr lang="en-GB"/>
          </a:p>
        </p:txBody>
      </p:sp>
    </p:spTree>
    <p:extLst>
      <p:ext uri="{BB962C8B-B14F-4D97-AF65-F5344CB8AC3E}">
        <p14:creationId xmlns:p14="http://schemas.microsoft.com/office/powerpoint/2010/main" val="13477991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EG" sz="1200"/>
              <a:t>"أه-هاه".</a:t>
            </a:r>
          </a:p>
          <a:p>
            <a:endParaRPr lang="en-US" dirty="0"/>
          </a:p>
        </p:txBody>
      </p:sp>
      <p:sp>
        <p:nvSpPr>
          <p:cNvPr id="4" name="Slide Number Placeholder 3"/>
          <p:cNvSpPr>
            <a:spLocks noGrp="1"/>
          </p:cNvSpPr>
          <p:nvPr>
            <p:ph type="sldNum" sz="quarter" idx="10"/>
          </p:nvPr>
        </p:nvSpPr>
        <p:spPr/>
        <p:txBody>
          <a:bodyPr/>
          <a:lstStyle/>
          <a:p>
            <a:fld id="{456B43BC-DDC6-264D-A129-A11F564D47CA}" type="slidenum">
              <a:rPr lang="en-GB" smtClean="0"/>
              <a:t>29</a:t>
            </a:fld>
            <a:endParaRPr lang="en-GB"/>
          </a:p>
        </p:txBody>
      </p:sp>
    </p:spTree>
    <p:extLst>
      <p:ext uri="{BB962C8B-B14F-4D97-AF65-F5344CB8AC3E}">
        <p14:creationId xmlns:p14="http://schemas.microsoft.com/office/powerpoint/2010/main" val="3452890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a:t>اليوم </a:t>
            </a:r>
            <a:r>
              <a:rPr lang="ar-EG" baseline="0"/>
              <a:t>لدينا تمرين التفاوض بين فريقين. سيُكوِّن كل منكم مجموعة مع زميلين في الفريق ثم يتفاوض مع فريق آخر مكون من ثلاثة أفراد. لذا، فهو تفاوض بين ثلاثة أفراد ضد ثلاثة أفراد، في فريقين. ستكونون في مجموعات مكونة من 6 أفراد. </a:t>
            </a:r>
          </a:p>
          <a:p>
            <a:endParaRPr lang="en-US" baseline="0" dirty="0"/>
          </a:p>
          <a:p>
            <a:r>
              <a:rPr lang="ar-EG" baseline="0"/>
              <a:t>القضية هي قصة ماغوس وشركة تالا كوميكس، والمشهد هو صناعة الكتب المصورة.</a:t>
            </a:r>
            <a:r>
              <a:rPr lang="en-US" baseline="0"/>
              <a:t> </a:t>
            </a:r>
          </a:p>
          <a:p>
            <a:endParaRPr lang="en-US" sz="1200" kern="1200" baseline="0" dirty="0">
              <a:solidFill>
                <a:schemeClr val="tx1"/>
              </a:solidFill>
              <a:effectLst/>
              <a:latin typeface="+mn-lt"/>
              <a:ea typeface="+mn-ea"/>
              <a:cs typeface="+mn-cs"/>
            </a:endParaRPr>
          </a:p>
          <a:p>
            <a:r>
              <a:rPr lang="ar-EG" sz="1200">
                <a:solidFill>
                  <a:schemeClr val="tx1"/>
                </a:solidFill>
                <a:latin typeface="+mn-lt"/>
                <a:ea typeface="+mn-ea"/>
                <a:cs typeface="+mn-cs"/>
              </a:rPr>
              <a:t>سيكون أمامك 35 دقيقة لقراءة المواد الخاصة بدورك والتخطيط لإستراتيجيتك مع </a:t>
            </a:r>
            <a:r>
              <a:rPr lang="ar-EG" sz="1200" baseline="0">
                <a:solidFill>
                  <a:schemeClr val="tx1"/>
                </a:solidFill>
                <a:latin typeface="+mn-lt"/>
                <a:ea typeface="+mn-ea"/>
                <a:cs typeface="+mn-cs"/>
              </a:rPr>
              <a:t>زميلك في الفريق، </a:t>
            </a:r>
            <a:r>
              <a:rPr lang="ar-EG" sz="1200">
                <a:solidFill>
                  <a:schemeClr val="tx1"/>
                </a:solidFill>
                <a:latin typeface="+mn-lt"/>
                <a:ea typeface="+mn-ea"/>
                <a:cs typeface="+mn-cs"/>
              </a:rPr>
              <a:t>ثم 45 دقيقة للتفاوض مع الفريق الآخر. </a:t>
            </a:r>
            <a:r>
              <a:rPr lang="ar-EG" sz="2400" b="0" baseline="0">
                <a:solidFill>
                  <a:srgbClr val="7030A0"/>
                </a:solidFill>
              </a:rPr>
              <a:t>ثم تأخذ استراحة لمدة 10 دقائق. </a:t>
            </a:r>
            <a:r>
              <a:rPr lang="ar-EG" sz="1200">
                <a:solidFill>
                  <a:schemeClr val="tx1"/>
                </a:solidFill>
                <a:latin typeface="+mn-lt"/>
                <a:ea typeface="+mn-ea"/>
                <a:cs typeface="+mn-cs"/>
              </a:rPr>
              <a:t>ستبدأ المحاضرة مرةً أخرى في غضون 90 دقيقة. سنناقش نتائجك أثناء المحاضرة. هل يبدو هذا جيدًا؟ [</a:t>
            </a:r>
            <a:r>
              <a:rPr lang="ar-EG" sz="1200" i="1">
                <a:solidFill>
                  <a:schemeClr val="tx1"/>
                </a:solidFill>
                <a:latin typeface="+mn-lt"/>
                <a:ea typeface="+mn-ea"/>
                <a:cs typeface="+mn-cs"/>
              </a:rPr>
              <a:t>يقول الطلاب</a:t>
            </a:r>
            <a:r>
              <a:rPr lang="ar-EG" sz="1200" i="1" baseline="0">
                <a:solidFill>
                  <a:schemeClr val="tx1"/>
                </a:solidFill>
                <a:latin typeface="+mn-lt"/>
                <a:ea typeface="+mn-ea"/>
                <a:cs typeface="+mn-cs"/>
              </a:rPr>
              <a:t> نعم</a:t>
            </a:r>
            <a:r>
              <a:rPr lang="ar-EG" sz="1200" baseline="0">
                <a:solidFill>
                  <a:schemeClr val="tx1"/>
                </a:solidFill>
                <a:latin typeface="+mn-lt"/>
                <a:ea typeface="+mn-ea"/>
                <a:cs typeface="+mn-cs"/>
              </a:rPr>
              <a:t>].</a:t>
            </a:r>
            <a:r>
              <a:rPr lang="en-US" sz="1200" baseline="0">
                <a:solidFill>
                  <a:schemeClr val="tx1"/>
                </a:solidFill>
                <a:latin typeface="+mn-lt"/>
                <a:ea typeface="+mn-ea"/>
                <a:cs typeface="+mn-cs"/>
              </a:rPr>
              <a:t> </a:t>
            </a:r>
          </a:p>
          <a:p>
            <a:endParaRPr lang="en-US" sz="1200" kern="1200" dirty="0">
              <a:solidFill>
                <a:schemeClr val="tx1"/>
              </a:solidFill>
              <a:effectLst/>
              <a:latin typeface="+mn-lt"/>
              <a:ea typeface="+mn-ea"/>
              <a:cs typeface="+mn-cs"/>
            </a:endParaRPr>
          </a:p>
          <a:p>
            <a:r>
              <a:rPr lang="ar-EG" sz="1200">
                <a:solidFill>
                  <a:schemeClr val="tx1"/>
                </a:solidFill>
                <a:latin typeface="+mn-lt"/>
                <a:ea typeface="+mn-ea"/>
                <a:cs typeface="+mn-cs"/>
              </a:rPr>
              <a:t>كما جرى في السابق، تأكد من تكوين شراكات مع طلاب آخرين </a:t>
            </a:r>
            <a:r>
              <a:rPr lang="ar-EG" sz="1200" baseline="0">
                <a:solidFill>
                  <a:schemeClr val="tx1"/>
                </a:solidFill>
                <a:latin typeface="+mn-lt"/>
                <a:ea typeface="+mn-ea"/>
                <a:cs typeface="+mn-cs"/>
              </a:rPr>
              <a:t>تعرفهم بشكل أقل من الآخرين، وبقدر الإمكان، مع أشخاص مختلفين من مفاوضاتك السابقة. لقد أجرينا الكثير من المفاوضات في هذه المرحلة، لذا فلا بأس إذا وجدت نفسك أحيانًا مع نفس الأشخاص من قبل مرة أخرى. [</a:t>
            </a:r>
            <a:r>
              <a:rPr lang="ar-EG" sz="1200" i="1" baseline="0">
                <a:solidFill>
                  <a:schemeClr val="tx1"/>
                </a:solidFill>
                <a:latin typeface="+mn-lt"/>
                <a:ea typeface="+mn-ea"/>
                <a:cs typeface="+mn-cs"/>
              </a:rPr>
              <a:t>يتعاون الطلاب، ويوزع المُحاضر مواد الأدوار، ويتفاوض الطلاب</a:t>
            </a:r>
            <a:r>
              <a:rPr lang="ar-EG" sz="1200" baseline="0">
                <a:solidFill>
                  <a:schemeClr val="tx1"/>
                </a:solidFill>
                <a:latin typeface="+mn-lt"/>
                <a:ea typeface="+mn-ea"/>
                <a:cs typeface="+mn-cs"/>
              </a:rPr>
              <a:t>.] </a:t>
            </a:r>
          </a:p>
          <a:p>
            <a:endParaRPr lang="en-US" sz="1200" kern="1200" baseline="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EG" baseline="0"/>
              <a:t>[</a:t>
            </a:r>
            <a:r>
              <a:rPr lang="ar-EG" i="1" baseline="0"/>
              <a:t>أثناء المفاوضات، يجب على المحاضر أن يتجول ويتذكر الملاحظات ذهنيًا عن بعض تفاعلات الطلاب أو يدونها، لتسليط الضوء على التكتيكات وردود الأفعال التي يمكن طرحها لاحقًا أثناء استخلاص المعلومات عندما يُطلب من الطلاب مشاركة تجاربهم أو عند طرح نقاط التدريس الرئيسية.</a:t>
            </a:r>
            <a:r>
              <a:rPr lang="ar-EG" i="0" baseline="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b="0" i="1" baseline="0">
                <a:solidFill>
                  <a:schemeClr val="tx1"/>
                </a:solidFill>
                <a:latin typeface="+mn-lt"/>
                <a:ea typeface="+mn-ea"/>
                <a:cs typeface="+mn-cs"/>
              </a:rPr>
              <a:t>[عندما يعود الطلاب بنماذج النتائج الخاصة بهم، يكون لدى المحاضر خيار تلخيص اتفاقاتهم </a:t>
            </a:r>
            <a:r>
              <a:rPr lang="ar-EG" sz="1200" b="0" i="1" baseline="0"/>
              <a:t>في الشريحة المسماة "قصة ماغوس</a:t>
            </a:r>
            <a:r>
              <a:rPr lang="ar-EG" b="0" i="1">
                <a:latin typeface="Ubuntu"/>
                <a:ea typeface="Ubuntu"/>
                <a:cs typeface="Ubuntu"/>
              </a:rPr>
              <a:t>وتالا كوميكس </a:t>
            </a:r>
            <a:r>
              <a:rPr lang="ar-EG" b="0" i="1" baseline="0">
                <a:latin typeface="Ubuntu"/>
                <a:ea typeface="Ubuntu"/>
                <a:cs typeface="Ubuntu"/>
              </a:rPr>
              <a:t>:</a:t>
            </a:r>
            <a:r>
              <a:rPr lang="en-US" b="0" i="1" baseline="0">
                <a:latin typeface="Ubuntu"/>
                <a:ea typeface="Ubuntu"/>
                <a:cs typeface="Ubuntu"/>
              </a:rPr>
              <a:t> </a:t>
            </a:r>
            <a:r>
              <a:rPr lang="ar-EG" b="0" i="1" baseline="0">
                <a:latin typeface="Ubuntu"/>
                <a:ea typeface="Ubuntu"/>
                <a:cs typeface="Ubuntu"/>
              </a:rPr>
              <a:t>صفقاتك</a:t>
            </a:r>
            <a:r>
              <a:rPr lang="ar-EG" sz="1200" b="0" i="1"/>
              <a:t>".</a:t>
            </a:r>
            <a:r>
              <a:rPr lang="en-US" sz="1200" b="0" i="1"/>
              <a:t> </a:t>
            </a:r>
            <a:r>
              <a:rPr lang="ar-EG" sz="1200" b="0" i="1" baseline="0"/>
              <a:t>يتم إخبار كل مجموعة برقم مجموعة التفاوض الخاصة بهم عندما ينتهون من تسليم نتائجهم ويُطلب منهم تذكرها لاستخلاص المعلومات. </a:t>
            </a:r>
            <a:r>
              <a:rPr lang="ar-EG" sz="1200" b="0" i="1"/>
              <a:t>خيار آخر هو ببساطة</a:t>
            </a:r>
            <a:r>
              <a:rPr lang="ar-EG" sz="1200" b="0" i="1" baseline="0"/>
              <a:t> اختيار النتائج المثيرة للاهتمام من نموذج النتائج واستخلاص المعلومات شفهيًا</a:t>
            </a:r>
            <a:r>
              <a:rPr lang="ar-EG" sz="1200" b="0" i="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ar-EG" sz="1200" u="sng" baseline="0">
                <a:solidFill>
                  <a:schemeClr val="tx1"/>
                </a:solidFill>
                <a:latin typeface="+mn-lt"/>
                <a:ea typeface="+mn-ea"/>
                <a:cs typeface="+mn-cs"/>
              </a:rPr>
              <a:t>ملاحظة</a:t>
            </a:r>
            <a:r>
              <a:rPr lang="ar-EG" sz="1200" baseline="0">
                <a:solidFill>
                  <a:schemeClr val="tx1"/>
                </a:solidFill>
                <a:latin typeface="+mn-lt"/>
                <a:ea typeface="+mn-ea"/>
                <a:cs typeface="+mn-cs"/>
              </a:rPr>
              <a:t>:</a:t>
            </a:r>
            <a:r>
              <a:rPr lang="en-US" sz="1200" baseline="0">
                <a:solidFill>
                  <a:schemeClr val="tx1"/>
                </a:solidFill>
                <a:latin typeface="+mn-lt"/>
                <a:ea typeface="+mn-ea"/>
                <a:cs typeface="+mn-cs"/>
              </a:rPr>
              <a:t> </a:t>
            </a:r>
            <a:r>
              <a:rPr lang="ar-EG" sz="1200" baseline="0">
                <a:solidFill>
                  <a:schemeClr val="tx1"/>
                </a:solidFill>
                <a:latin typeface="+mn-lt"/>
                <a:ea typeface="+mn-ea"/>
                <a:cs typeface="+mn-cs"/>
              </a:rPr>
              <a:t>يوجد نهج بديل لإنشاء المجموعات الثنائية، وهو أن يتولى المُحاضر بنفسه تقسيم الطلاب إلى مجموعات، إما عن طريق تكوين مجموعات قبل بدء المحاضرة أو أثناء وقت مخصص أثناء المحاضرة.</a:t>
            </a:r>
            <a:r>
              <a:rPr lang="en-US" sz="1200" baseline="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ar-EG" sz="1200" u="sng" baseline="0">
                <a:solidFill>
                  <a:schemeClr val="tx1"/>
                </a:solidFill>
                <a:latin typeface="+mn-lt"/>
                <a:ea typeface="+mn-ea"/>
                <a:cs typeface="+mn-cs"/>
              </a:rPr>
              <a:t>ملاحظة</a:t>
            </a:r>
            <a:r>
              <a:rPr lang="ar-EG" sz="1200" baseline="0">
                <a:solidFill>
                  <a:schemeClr val="tx1"/>
                </a:solidFill>
                <a:latin typeface="+mn-lt"/>
                <a:ea typeface="+mn-ea"/>
                <a:cs typeface="+mn-cs"/>
              </a:rPr>
              <a:t>:</a:t>
            </a:r>
            <a:r>
              <a:rPr lang="en-US" sz="1200" baseline="0">
                <a:solidFill>
                  <a:schemeClr val="tx1"/>
                </a:solidFill>
                <a:latin typeface="+mn-lt"/>
                <a:ea typeface="+mn-ea"/>
                <a:cs typeface="+mn-cs"/>
              </a:rPr>
              <a:t> </a:t>
            </a:r>
            <a:r>
              <a:rPr lang="ar-EG" sz="1200" baseline="0">
                <a:solidFill>
                  <a:schemeClr val="tx1"/>
                </a:solidFill>
                <a:latin typeface="+mn-lt"/>
                <a:ea typeface="+mn-ea"/>
                <a:cs typeface="+mn-cs"/>
              </a:rPr>
              <a:t>يجب تنفيذ هذا التمرين في فرق مكونة من 3 أفراد ضد 3 أفراد لزيادة احتمالية أن يكون لدى شخص واحد على الأقل من كل فريق القدرة على التمثيل وتقمص دوره.</a:t>
            </a:r>
            <a:r>
              <a:rPr lang="en-US" sz="1200" baseline="0">
                <a:solidFill>
                  <a:schemeClr val="tx1"/>
                </a:solidFill>
                <a:latin typeface="+mn-lt"/>
                <a:ea typeface="+mn-ea"/>
                <a:cs typeface="+mn-cs"/>
              </a:rPr>
              <a:t> </a:t>
            </a:r>
            <a:r>
              <a:rPr lang="ar-EG" sz="1200" baseline="0">
                <a:solidFill>
                  <a:schemeClr val="tx1"/>
                </a:solidFill>
                <a:latin typeface="+mn-lt"/>
                <a:ea typeface="+mn-ea"/>
                <a:cs typeface="+mn-cs"/>
              </a:rPr>
              <a:t>إن استخدام تمرين قصة ماغوس وشركة </a:t>
            </a:r>
            <a:r>
              <a:rPr lang="en-US" sz="1200" baseline="0">
                <a:solidFill>
                  <a:schemeClr val="tx1"/>
                </a:solidFill>
                <a:latin typeface="+mn-lt"/>
                <a:ea typeface="+mn-ea"/>
                <a:cs typeface="+mn-cs"/>
              </a:rPr>
              <a:t>TC</a:t>
            </a:r>
            <a:r>
              <a:rPr lang="ar-EG" sz="1200" baseline="0">
                <a:solidFill>
                  <a:schemeClr val="tx1"/>
                </a:solidFill>
                <a:latin typeface="+mn-lt"/>
                <a:ea typeface="+mn-ea"/>
                <a:cs typeface="+mn-cs"/>
              </a:rPr>
              <a:t> سيكون محفوفًا بالمخاطر بالنسبة لجمهور متحفظ أو غير مهتم لأنهم قد لا يهتمون بالإرشادات الخاصة بأنماط الاتصال الثقافي.</a:t>
            </a:r>
            <a:r>
              <a:rPr lang="en-US" sz="1200" baseline="0">
                <a:solidFill>
                  <a:schemeClr val="tx1"/>
                </a:solidFill>
                <a:latin typeface="+mn-lt"/>
                <a:ea typeface="+mn-ea"/>
                <a:cs typeface="+mn-cs"/>
              </a:rPr>
              <a:t> </a:t>
            </a:r>
          </a:p>
          <a:p>
            <a:endParaRPr lang="en-US" dirty="0"/>
          </a:p>
          <a:p>
            <a:r>
              <a:rPr lang="ar-EG"/>
              <a:t>مصدر </a:t>
            </a:r>
            <a:r>
              <a:rPr lang="ar-EG" baseline="0"/>
              <a:t>الصورة</a:t>
            </a:r>
          </a:p>
          <a:p>
            <a:r>
              <a:rPr lang="en-US" baseline="0"/>
              <a:t>https://pixabay.com/en/folders-comiccon-dortmund-fair-1143684/</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9BE1DD1D-0BD5-4E4F-ABDD-53ED947792F1}" type="slidenum">
              <a:rPr lang="en-US" smtClean="0"/>
              <a:t>3</a:t>
            </a:fld>
            <a:endParaRPr lang="en-US"/>
          </a:p>
        </p:txBody>
      </p:sp>
    </p:spTree>
    <p:extLst>
      <p:ext uri="{BB962C8B-B14F-4D97-AF65-F5344CB8AC3E}">
        <p14:creationId xmlns:p14="http://schemas.microsoft.com/office/powerpoint/2010/main" val="25093763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EG" sz="1200"/>
              <a:t>"نعم".</a:t>
            </a:r>
            <a:r>
              <a:rPr lang="en-US" sz="1200"/>
              <a:t> </a:t>
            </a:r>
            <a:r>
              <a:rPr lang="ar-EG" sz="1200"/>
              <a:t>قد تعني كلمة "نعم"</a:t>
            </a:r>
            <a:r>
              <a:rPr lang="ar-EG" sz="1200" baseline="0"/>
              <a:t> "لا" إذا قيلت بنبرة صوت معينة في بعض الثقافات.</a:t>
            </a:r>
            <a:r>
              <a:rPr lang="en-US" sz="1200" baseline="0"/>
              <a:t> </a:t>
            </a:r>
          </a:p>
          <a:p>
            <a:endParaRPr lang="en-US" dirty="0"/>
          </a:p>
        </p:txBody>
      </p:sp>
      <p:sp>
        <p:nvSpPr>
          <p:cNvPr id="4" name="Slide Number Placeholder 3"/>
          <p:cNvSpPr>
            <a:spLocks noGrp="1"/>
          </p:cNvSpPr>
          <p:nvPr>
            <p:ph type="sldNum" sz="quarter" idx="10"/>
          </p:nvPr>
        </p:nvSpPr>
        <p:spPr/>
        <p:txBody>
          <a:bodyPr/>
          <a:lstStyle/>
          <a:p>
            <a:fld id="{456B43BC-DDC6-264D-A129-A11F564D47CA}" type="slidenum">
              <a:rPr lang="en-GB" smtClean="0"/>
              <a:t>30</a:t>
            </a:fld>
            <a:endParaRPr lang="en-GB"/>
          </a:p>
        </p:txBody>
      </p:sp>
    </p:spTree>
    <p:extLst>
      <p:ext uri="{BB962C8B-B14F-4D97-AF65-F5344CB8AC3E}">
        <p14:creationId xmlns:p14="http://schemas.microsoft.com/office/powerpoint/2010/main" val="5219063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EG" sz="1200"/>
              <a:t>"هذا مثير للاهتمام جدًا".</a:t>
            </a:r>
            <a:r>
              <a:rPr lang="en-US" sz="1200"/>
              <a:t> </a:t>
            </a:r>
            <a:r>
              <a:rPr lang="ar-EG" sz="1200"/>
              <a:t>وهذا </a:t>
            </a:r>
            <a:r>
              <a:rPr lang="ar-EG" sz="1200" baseline="0"/>
              <a:t>يعني في الأساس أن هذه أسوأ فكرة سمعتها على الإطلاق، ولا يوجد أي سبيل لنفعل ذلك! لذا فإن الكثير من العبارات قد تعني "لا" في ثقافة ذات سياق عالٍ حيث تكون نبرة الصوت والتلميحات غير اللفظية مهمة للغاية. في اليابان، حتى كلمة "لا" البسيطة تعني "لا" حقًا. أما في فرنسا، فلا تقل "لا" فحسب، بل لا لا لا لا لا! [</a:t>
            </a:r>
            <a:r>
              <a:rPr lang="ar-EG" sz="1200" i="1" baseline="0"/>
              <a:t>يضحك الفصل</a:t>
            </a:r>
            <a:r>
              <a:rPr lang="ar-EG" sz="1200" baseline="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r" defTabSz="457200" rtl="1" eaLnBrk="1" fontAlgn="auto" latinLnBrk="0" hangingPunct="1">
              <a:lnSpc>
                <a:spcPct val="100000"/>
              </a:lnSpc>
              <a:spcBef>
                <a:spcPts val="0"/>
              </a:spcBef>
              <a:spcAft>
                <a:spcPts val="0"/>
              </a:spcAft>
              <a:buClrTx/>
              <a:buSzTx/>
              <a:buFontTx/>
              <a:buNone/>
              <a:tabLst/>
              <a:defRPr/>
            </a:pPr>
            <a:r>
              <a:rPr lang="ar-EG" sz="1200" baseline="0"/>
              <a:t>يمكنك أن ترى كيف يمكن أن يتسبب هذا في حدوث مشكلات في التفاوض، إذا كان قول "نعم" لمقترح ما قد يعني حرفيًا "لا" في بعض الثقافات.</a:t>
            </a:r>
            <a:r>
              <a:rPr lang="en-US" sz="1200" baseline="0"/>
              <a:t> </a:t>
            </a:r>
            <a:r>
              <a:rPr lang="ar-EG" sz="1200" baseline="0"/>
              <a:t>سيعود عميد لكلية إدارة أعمال دولية وُلد في الغرب إلى منزله متحمسًا اعتقادًا منه أنه قد أبرم عقدًا تعليميًا تنفيذيًا مربحًا مع شركة آسيوية، وبينما يتابع العقد يتلقى ردًا مشوشًا لأن الشركة الآسيوية لم توافق فعليًا، من وجهة نظرهم.</a:t>
            </a:r>
            <a:r>
              <a:rPr lang="en-US" sz="1200" baseline="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456B43BC-DDC6-264D-A129-A11F564D47CA}" type="slidenum">
              <a:rPr lang="en-GB" smtClean="0"/>
              <a:t>31</a:t>
            </a:fld>
            <a:endParaRPr lang="en-GB"/>
          </a:p>
        </p:txBody>
      </p:sp>
    </p:spTree>
    <p:extLst>
      <p:ext uri="{BB962C8B-B14F-4D97-AF65-F5344CB8AC3E}">
        <p14:creationId xmlns:p14="http://schemas.microsoft.com/office/powerpoint/2010/main" val="39947046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a:t>إليكم بعض الأمثلة الأخرى للتواصل في سياق عالٍ.</a:t>
            </a:r>
            <a:r>
              <a:rPr lang="en-US"/>
              <a:t> </a:t>
            </a:r>
          </a:p>
          <a:p>
            <a:endParaRPr lang="en-US" dirty="0"/>
          </a:p>
          <a:p>
            <a:r>
              <a:rPr lang="ar-EG"/>
              <a:t>من يستطيع أن يوضح لنا ما تعنيه حركات الرأس الهندية؟</a:t>
            </a:r>
            <a:r>
              <a:rPr lang="en-US"/>
              <a:t> </a:t>
            </a:r>
            <a:r>
              <a:rPr lang="ar-EG"/>
              <a:t>[</a:t>
            </a:r>
            <a:r>
              <a:rPr lang="ar-EG" i="1"/>
              <a:t>من الأفضل أن يوضحها لنا طالب هندي ويشرحها </a:t>
            </a:r>
            <a:r>
              <a:rPr lang="ar-EG"/>
              <a:t>].</a:t>
            </a:r>
            <a:r>
              <a:rPr lang="en-US"/>
              <a:t> </a:t>
            </a:r>
            <a:r>
              <a:rPr lang="ar-EG"/>
              <a:t>في الهند، لا تعني حركات الرأس نفس الشيء الذي تعنيه في بلدان أخرى.</a:t>
            </a:r>
            <a:r>
              <a:rPr lang="en-US"/>
              <a:t> </a:t>
            </a:r>
            <a:r>
              <a:rPr lang="ar-EG"/>
              <a:t>أحيانًا، يمكنك أن تهز رأسك من جانب لآخر لتقول نعم.</a:t>
            </a:r>
            <a:r>
              <a:rPr lang="en-US"/>
              <a:t> </a:t>
            </a:r>
          </a:p>
          <a:p>
            <a:endParaRPr lang="en-US" dirty="0"/>
          </a:p>
          <a:p>
            <a:pPr marL="0" marR="0" lvl="0" indent="0" algn="r" defTabSz="457200" rtl="1" eaLnBrk="1" fontAlgn="auto" latinLnBrk="0" hangingPunct="1">
              <a:lnSpc>
                <a:spcPct val="100000"/>
              </a:lnSpc>
              <a:spcBef>
                <a:spcPts val="0"/>
              </a:spcBef>
              <a:spcAft>
                <a:spcPts val="0"/>
              </a:spcAft>
              <a:buClrTx/>
              <a:buSzTx/>
              <a:buFontTx/>
              <a:buNone/>
              <a:tabLst/>
              <a:defRPr/>
            </a:pPr>
            <a:r>
              <a:rPr lang="ar-EG"/>
              <a:t>... مَن يعرف ماذا تعني عبارة "الآن الآن" في نيجيريا؟</a:t>
            </a:r>
            <a:r>
              <a:rPr lang="en-US"/>
              <a:t> </a:t>
            </a:r>
            <a:r>
              <a:rPr lang="ar-EG"/>
              <a:t>[</a:t>
            </a:r>
            <a:r>
              <a:rPr lang="ar-EG" i="1"/>
              <a:t>يجيب الطلاب</a:t>
            </a:r>
            <a:r>
              <a:rPr lang="ar-EG"/>
              <a:t>].</a:t>
            </a:r>
            <a:r>
              <a:rPr lang="en-US"/>
              <a:t> </a:t>
            </a:r>
            <a:r>
              <a:rPr lang="ar-EG"/>
              <a:t>تعني عبارة "الآن الآن" في نيجيريا "على الفور".</a:t>
            </a:r>
            <a:r>
              <a:rPr lang="en-US"/>
              <a:t> </a:t>
            </a:r>
            <a:r>
              <a:rPr lang="ar-EG"/>
              <a:t>"الآن" فقط لا تعني الآن حقًا، بل يجب أن تقول الآن الآن وإلا فلن يعني ذلك على الفور.</a:t>
            </a:r>
            <a:r>
              <a:rPr lang="en-US"/>
              <a:t> </a:t>
            </a:r>
          </a:p>
          <a:p>
            <a:endParaRPr lang="en-US" dirty="0"/>
          </a:p>
          <a:p>
            <a:pPr marL="0" marR="0" lvl="0" indent="0" algn="r" defTabSz="457200" rtl="1" eaLnBrk="1" fontAlgn="auto" latinLnBrk="0" hangingPunct="1">
              <a:lnSpc>
                <a:spcPct val="100000"/>
              </a:lnSpc>
              <a:spcBef>
                <a:spcPts val="0"/>
              </a:spcBef>
              <a:spcAft>
                <a:spcPts val="0"/>
              </a:spcAft>
              <a:buClrTx/>
              <a:buSzTx/>
              <a:buFontTx/>
              <a:buNone/>
              <a:tabLst/>
              <a:defRPr/>
            </a:pPr>
            <a:r>
              <a:rPr lang="ar-EG"/>
              <a:t>ماذا عن معنى "يمكن يمكن" في اللغة السنغافورية، وهي لغة الكريول التي يتحدثون بها أحيانًا في سنغافورة وتجمع بين كلمات من لغات مختلفة؟</a:t>
            </a:r>
            <a:r>
              <a:rPr lang="en-US"/>
              <a:t> </a:t>
            </a:r>
            <a:r>
              <a:rPr lang="ar-EG"/>
              <a:t>[</a:t>
            </a:r>
            <a:r>
              <a:rPr lang="ar-EG" i="1"/>
              <a:t>يجيب الطلاب</a:t>
            </a:r>
            <a:r>
              <a:rPr lang="ar-EG"/>
              <a:t>].</a:t>
            </a:r>
            <a:r>
              <a:rPr lang="en-US"/>
              <a:t> </a:t>
            </a:r>
            <a:r>
              <a:rPr lang="ar-EG"/>
              <a:t>تعني كلمة "يمكن يمكن" في اللغة السنغافورية "نعم، لا توجد مشكلة!"</a:t>
            </a:r>
          </a:p>
          <a:p>
            <a:endParaRPr lang="en-US" dirty="0"/>
          </a:p>
          <a:p>
            <a:r>
              <a:rPr lang="ar-EG"/>
              <a:t>ماذا عن "إن شاء الله"؟</a:t>
            </a:r>
            <a:r>
              <a:rPr lang="en-US"/>
              <a:t> </a:t>
            </a:r>
            <a:r>
              <a:rPr lang="ar-EG"/>
              <a:t>[</a:t>
            </a:r>
            <a:r>
              <a:rPr lang="ar-EG" i="1"/>
              <a:t>يجيب الطلاب</a:t>
            </a:r>
            <a:r>
              <a:rPr lang="ar-EG"/>
              <a:t>].</a:t>
            </a:r>
            <a:r>
              <a:rPr lang="en-US"/>
              <a:t> </a:t>
            </a:r>
            <a:r>
              <a:rPr lang="ar-EG"/>
              <a:t>"إن شاء الله" تعني حرفيًا يحدث بمشيئة الله.</a:t>
            </a:r>
            <a:r>
              <a:rPr lang="en-US"/>
              <a:t> </a:t>
            </a:r>
            <a:r>
              <a:rPr lang="ar-EG"/>
              <a:t>يمكن أن تعني بشكل غير مباشر "هذا سيحدث" أو "لا، هذا لن </a:t>
            </a:r>
            <a:r>
              <a:rPr lang="ar-EG" u="sng"/>
              <a:t>يحدث </a:t>
            </a:r>
            <a:r>
              <a:rPr lang="ar-EG"/>
              <a:t>" حسب البلد.</a:t>
            </a:r>
            <a:r>
              <a:rPr lang="en-US"/>
              <a:t> </a:t>
            </a:r>
            <a:r>
              <a:rPr lang="ar-EG" u="none"/>
              <a:t>في الكويت، "إن شاء الله" تعني أظن أنه سيحدث. في قطر، "إن شاء الله" تعني أظن أنه لن يحدث. </a:t>
            </a:r>
          </a:p>
          <a:p>
            <a:endParaRPr lang="en-US" dirty="0"/>
          </a:p>
          <a:p>
            <a:r>
              <a:rPr lang="ar-EG"/>
              <a:t>ماذا عن معنى "</a:t>
            </a:r>
            <a:r>
              <a:rPr lang="en-US"/>
              <a:t>Deuxieme degree</a:t>
            </a:r>
            <a:r>
              <a:rPr lang="ar-EG"/>
              <a:t>" في فرنسا؟</a:t>
            </a:r>
            <a:r>
              <a:rPr lang="en-US"/>
              <a:t> </a:t>
            </a:r>
            <a:r>
              <a:rPr lang="ar-EG"/>
              <a:t>[</a:t>
            </a:r>
            <a:r>
              <a:rPr lang="ar-EG" i="1"/>
              <a:t>يجيب الطلاب</a:t>
            </a:r>
            <a:r>
              <a:rPr lang="ar-EG"/>
              <a:t>].</a:t>
            </a:r>
            <a:r>
              <a:rPr lang="en-US"/>
              <a:t> </a:t>
            </a:r>
            <a:r>
              <a:rPr lang="ar-EG" sz="800"/>
              <a:t>يشير هذا المصطلح إلى التواصل في السياق العالي نفسه. </a:t>
            </a:r>
            <a:r>
              <a:rPr lang="ar-EG"/>
              <a:t>تعني عبارة "</a:t>
            </a:r>
            <a:r>
              <a:rPr lang="en-US"/>
              <a:t>Deuxieme degree</a:t>
            </a:r>
            <a:r>
              <a:rPr lang="ar-EG"/>
              <a:t>" في فرنسا أن تقول شيئًا ما من الدرجة الثانية.</a:t>
            </a:r>
            <a:r>
              <a:rPr lang="en-US"/>
              <a:t> </a:t>
            </a:r>
            <a:r>
              <a:rPr lang="ar-EG"/>
              <a:t>الدرجة الثانية هي المعنى الفعلي لما يُقال، وغالبًا ما يتم التعبير عنها بشكل غير مباشر في الحديث الفكاهي.</a:t>
            </a:r>
            <a:r>
              <a:rPr lang="en-US"/>
              <a:t> </a:t>
            </a:r>
          </a:p>
          <a:p>
            <a:endParaRPr lang="en-US" dirty="0"/>
          </a:p>
          <a:p>
            <a:r>
              <a:rPr lang="ar-EG"/>
              <a:t>... ماذا عن </a:t>
            </a:r>
            <a:r>
              <a:rPr lang="ar-EG">
                <a:solidFill>
                  <a:schemeClr val="bg1"/>
                </a:solidFill>
              </a:rPr>
              <a:t>معنى </a:t>
            </a:r>
            <a:r>
              <a:rPr lang="ar-EG"/>
              <a:t>التعبير "</a:t>
            </a:r>
            <a:r>
              <a:rPr lang="en-US"/>
              <a:t>KY</a:t>
            </a:r>
            <a:r>
              <a:rPr lang="ar-EG"/>
              <a:t>" في اليابان؟</a:t>
            </a:r>
            <a:r>
              <a:rPr lang="en-US"/>
              <a:t> </a:t>
            </a:r>
            <a:r>
              <a:rPr lang="ar-EG"/>
              <a:t>[</a:t>
            </a:r>
            <a:r>
              <a:rPr lang="ar-EG" i="1"/>
              <a:t>يجيب الطلاب</a:t>
            </a:r>
            <a:r>
              <a:rPr lang="ar-EG"/>
              <a:t>].</a:t>
            </a:r>
            <a:r>
              <a:rPr lang="en-US"/>
              <a:t> </a:t>
            </a:r>
            <a:r>
              <a:rPr lang="ar-EG"/>
              <a:t>في اليابان، </a:t>
            </a:r>
            <a:r>
              <a:rPr lang="en-US"/>
              <a:t>KY</a:t>
            </a:r>
            <a:r>
              <a:rPr lang="ar-EG"/>
              <a:t> تعني "لا يستطيع قراءة الأفكار"، أو غير قادر على معرفة ما يحاول الشخص الآخر التعبير عنه حقًا.</a:t>
            </a:r>
            <a:r>
              <a:rPr lang="en-US"/>
              <a:t> </a:t>
            </a:r>
            <a:r>
              <a:rPr lang="ar-EG"/>
              <a:t>كلمات وراء كلمات، إذا جاز التعبير.</a:t>
            </a:r>
            <a:r>
              <a:rPr lang="en-US"/>
              <a:t> </a:t>
            </a:r>
          </a:p>
          <a:p>
            <a:endParaRPr lang="en-US" dirty="0"/>
          </a:p>
        </p:txBody>
      </p:sp>
      <p:sp>
        <p:nvSpPr>
          <p:cNvPr id="4" name="Slide Number Placeholder 3"/>
          <p:cNvSpPr>
            <a:spLocks noGrp="1"/>
          </p:cNvSpPr>
          <p:nvPr>
            <p:ph type="sldNum" sz="quarter" idx="10"/>
          </p:nvPr>
        </p:nvSpPr>
        <p:spPr/>
        <p:txBody>
          <a:bodyPr/>
          <a:lstStyle/>
          <a:p>
            <a:pPr>
              <a:defRPr/>
            </a:pPr>
            <a:fld id="{8A263F00-CD26-8341-9D02-FAE8191036AE}" type="slidenum">
              <a:rPr lang="en-GB" smtClean="0"/>
              <a:pPr>
                <a:defRPr/>
              </a:pPr>
              <a:t>32</a:t>
            </a:fld>
            <a:endParaRPr lang="en-GB"/>
          </a:p>
        </p:txBody>
      </p:sp>
    </p:spTree>
    <p:extLst>
      <p:ext uri="{BB962C8B-B14F-4D97-AF65-F5344CB8AC3E}">
        <p14:creationId xmlns:p14="http://schemas.microsoft.com/office/powerpoint/2010/main" val="3445851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EG"/>
              <a:t>كيف يمكنك إدارة الاختلافات الثقافية في التواصل؟</a:t>
            </a:r>
            <a:r>
              <a:rPr lang="en-US"/>
              <a:t> </a:t>
            </a:r>
            <a:r>
              <a:rPr lang="ar-EG" sz="1200"/>
              <a:t>ماذا لو كان القرار لك بشأن طريقة تواصل المجموعة؟ ماذا لو لم يكن </a:t>
            </a:r>
            <a:r>
              <a:rPr lang="ar-EG" sz="1200" u="sng"/>
              <a:t>قرارك؟</a:t>
            </a:r>
            <a:r>
              <a:rPr lang="ar-EG" sz="1200"/>
              <a:t>? يُرجى مناقشة الموضوع في مجموعات تفاعلية تتكون من 2-4 أشخاص لمدة ثلاث دقائق. </a:t>
            </a:r>
            <a:r>
              <a:rPr lang="ar-EG"/>
              <a:t>[</a:t>
            </a:r>
            <a:r>
              <a:rPr lang="ar-EG" i="1"/>
              <a:t>يناقش الطلاب في مجموعات</a:t>
            </a:r>
            <a:r>
              <a:rPr lang="ar-EG"/>
              <a:t>].</a:t>
            </a:r>
            <a:r>
              <a:rPr lang="en-US"/>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r" defTabSz="457200" rtl="1" eaLnBrk="1" fontAlgn="auto" latinLnBrk="0" hangingPunct="1">
              <a:lnSpc>
                <a:spcPct val="100000"/>
              </a:lnSpc>
              <a:spcBef>
                <a:spcPts val="0"/>
              </a:spcBef>
              <a:spcAft>
                <a:spcPts val="0"/>
              </a:spcAft>
              <a:buClrTx/>
              <a:buSzTx/>
              <a:buFontTx/>
              <a:buNone/>
              <a:tabLst/>
              <a:defRPr/>
            </a:pPr>
            <a:r>
              <a:rPr lang="ar-EG"/>
              <a:t>حسنًا، لنتناقش كصف دراسي.</a:t>
            </a:r>
            <a:r>
              <a:rPr lang="en-US"/>
              <a:t> </a:t>
            </a:r>
            <a:r>
              <a:rPr lang="ar-EG"/>
              <a:t>كيف نتعامل مع الاختلافات الثقافية في التواصل؟</a:t>
            </a:r>
            <a:r>
              <a:rPr lang="en-US"/>
              <a:t> </a:t>
            </a:r>
            <a:r>
              <a:rPr lang="ar-EG"/>
              <a:t>[</a:t>
            </a:r>
            <a:r>
              <a:rPr lang="ar-EG" i="1"/>
              <a:t>يتشارك الطلاب</a:t>
            </a:r>
            <a:r>
              <a:rPr lang="ar-EG"/>
              <a:t>].</a:t>
            </a:r>
            <a:r>
              <a:rPr lang="en-US"/>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r" defTabSz="457200" rtl="1" eaLnBrk="1" fontAlgn="auto" latinLnBrk="0" hangingPunct="1">
              <a:lnSpc>
                <a:spcPct val="100000"/>
              </a:lnSpc>
              <a:spcBef>
                <a:spcPts val="0"/>
              </a:spcBef>
              <a:spcAft>
                <a:spcPts val="0"/>
              </a:spcAft>
              <a:buClrTx/>
              <a:buSzTx/>
              <a:buFontTx/>
              <a:buNone/>
              <a:tabLst/>
              <a:defRPr/>
            </a:pPr>
            <a:r>
              <a:rPr lang="ar-EG"/>
              <a:t>إذا كنت صاحب القرار، يمكنك إنشاء إجراءات سياق منخفض للمجموعات العالمية.</a:t>
            </a:r>
            <a:r>
              <a:rPr lang="en-US"/>
              <a:t> </a:t>
            </a:r>
            <a:r>
              <a:rPr lang="ar-EG"/>
              <a:t>الهدف من ذلك هو تجنب سوء الفهم الذي لا يعتمد على الاختلافات الثقافية في التواصل بين الثقافات ذات السياق العالي والسياق المنخفض فقط، بل وبين الثقافات ذات السياق العالي المختلفة كذلك.</a:t>
            </a:r>
            <a:r>
              <a:rPr lang="en-US"/>
              <a:t> </a:t>
            </a:r>
            <a:r>
              <a:rPr lang="ar-EG"/>
              <a:t>من المحتمل أن شخصًا من الكويت لن يعرف ما تعنيه هزة الرأس الهندية أو ما تعنيه "يمكن يمكن" أو "الآن الآن" عند التواصل مع شخص من سنغافورة أو نيجيريا.</a:t>
            </a:r>
            <a:r>
              <a:rPr lang="en-US"/>
              <a:t> </a:t>
            </a:r>
            <a:r>
              <a:rPr lang="ar-EG"/>
              <a:t>من المفيد أن تتمكن من التحول إلى التواصل ذي السياق المنخفض، ليكون حديثك حرفيًا للغاية، حتى تتمكن من الوصول إلى اتفاق وتجنب سوء الفهم والصراع.</a:t>
            </a:r>
            <a:r>
              <a:rPr lang="en-US"/>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r" defTabSz="457200" rtl="1" eaLnBrk="1" fontAlgn="auto" latinLnBrk="0" hangingPunct="1">
              <a:lnSpc>
                <a:spcPct val="100000"/>
              </a:lnSpc>
              <a:spcBef>
                <a:spcPts val="0"/>
              </a:spcBef>
              <a:spcAft>
                <a:spcPts val="0"/>
              </a:spcAft>
              <a:buClrTx/>
              <a:buSzTx/>
              <a:buFontTx/>
              <a:buNone/>
              <a:tabLst/>
              <a:defRPr/>
            </a:pPr>
            <a:r>
              <a:rPr lang="ar-EG"/>
              <a:t>رغم ذلك، أحيانًا لا يعود القرار إليك في طريقة التواصل.</a:t>
            </a:r>
            <a:r>
              <a:rPr lang="en-US"/>
              <a:t> </a:t>
            </a:r>
            <a:r>
              <a:rPr lang="ar-EG"/>
              <a:t>عند التفاوض أو العمل مع أفراد من ثقافات ذات سياقات منخفضة، كن واضحًا ومباشرًا.</a:t>
            </a:r>
            <a:r>
              <a:rPr lang="en-US"/>
              <a:t> </a:t>
            </a:r>
            <a:r>
              <a:rPr lang="ar-EG"/>
              <a:t>فهذا يعزز الثقة.</a:t>
            </a:r>
            <a:r>
              <a:rPr lang="en-US"/>
              <a:t> </a:t>
            </a:r>
            <a:r>
              <a:rPr lang="ar-EG"/>
              <a:t>لخص وكرر.</a:t>
            </a:r>
            <a:r>
              <a:rPr lang="en-US"/>
              <a:t> </a:t>
            </a:r>
            <a:r>
              <a:rPr lang="ar-EG"/>
              <a:t>استخدم نقاطًا أساسية.</a:t>
            </a:r>
            <a:r>
              <a:rPr lang="en-US"/>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r" defTabSz="457200" rtl="1" eaLnBrk="1" fontAlgn="auto" latinLnBrk="0" hangingPunct="1">
              <a:lnSpc>
                <a:spcPct val="100000"/>
              </a:lnSpc>
              <a:spcBef>
                <a:spcPts val="0"/>
              </a:spcBef>
              <a:spcAft>
                <a:spcPts val="0"/>
              </a:spcAft>
              <a:buClrTx/>
              <a:buSzTx/>
              <a:buFontTx/>
              <a:buNone/>
              <a:tabLst/>
              <a:defRPr/>
            </a:pPr>
            <a:r>
              <a:rPr lang="ar-EG"/>
              <a:t>عند التفاوض أو العمل مع أفراد من ثقافات ذات سياقات عالية، لا تكثر من التكرار.</a:t>
            </a:r>
            <a:r>
              <a:rPr lang="en-US"/>
              <a:t> </a:t>
            </a:r>
            <a:r>
              <a:rPr lang="ar-EG"/>
              <a:t>اطلب توضيحات.</a:t>
            </a:r>
            <a:r>
              <a:rPr lang="en-US"/>
              <a:t> </a:t>
            </a:r>
            <a:r>
              <a:rPr lang="ar-EG"/>
              <a:t>استخدم جسرًا ثقافيًا، شخصًا على دراية بكلتا الثقافتين، إذا كنت تعرف شخصًا كهذا.</a:t>
            </a:r>
            <a:r>
              <a:rPr lang="en-US"/>
              <a:t> </a:t>
            </a:r>
            <a:r>
              <a:rPr lang="ar-EG"/>
              <a:t>وحاول تعلم قراءة الأفكار.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r" defTabSz="457200" rtl="1" eaLnBrk="1" fontAlgn="auto" latinLnBrk="0" hangingPunct="1">
              <a:lnSpc>
                <a:spcPct val="100000"/>
              </a:lnSpc>
              <a:spcBef>
                <a:spcPts val="0"/>
              </a:spcBef>
              <a:spcAft>
                <a:spcPts val="0"/>
              </a:spcAft>
              <a:buClrTx/>
              <a:buSzTx/>
              <a:buFontTx/>
              <a:buNone/>
              <a:tabLst/>
              <a:defRPr/>
            </a:pPr>
            <a:r>
              <a:rPr lang="ar-EG"/>
              <a:t>  </a:t>
            </a:r>
          </a:p>
          <a:p>
            <a:endParaRPr lang="en-US" dirty="0"/>
          </a:p>
        </p:txBody>
      </p:sp>
      <p:sp>
        <p:nvSpPr>
          <p:cNvPr id="4" name="Slide Number Placeholder 3"/>
          <p:cNvSpPr>
            <a:spLocks noGrp="1"/>
          </p:cNvSpPr>
          <p:nvPr>
            <p:ph type="sldNum" sz="quarter" idx="10"/>
          </p:nvPr>
        </p:nvSpPr>
        <p:spPr/>
        <p:txBody>
          <a:bodyPr/>
          <a:lstStyle/>
          <a:p>
            <a:fld id="{456B43BC-DDC6-264D-A129-A11F564D47CA}" type="slidenum">
              <a:rPr lang="en-GB" smtClean="0"/>
              <a:t>33</a:t>
            </a:fld>
            <a:endParaRPr lang="en-GB"/>
          </a:p>
        </p:txBody>
      </p:sp>
    </p:spTree>
    <p:extLst>
      <p:ext uri="{BB962C8B-B14F-4D97-AF65-F5344CB8AC3E}">
        <p14:creationId xmlns:p14="http://schemas.microsoft.com/office/powerpoint/2010/main" val="21481871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EG"/>
              <a:t>يوجد بُعد ثقافي </a:t>
            </a:r>
            <a:r>
              <a:rPr lang="ar-EG" i="0"/>
              <a:t>آخر</a:t>
            </a:r>
            <a:r>
              <a:rPr lang="ar-EG" i="0" baseline="0"/>
              <a:t> ذو أهمية كبيرة في المفاوضات وهو المعايير المرتبطة </a:t>
            </a:r>
            <a:r>
              <a:rPr lang="ar-EG" sz="1200"/>
              <a:t>بالخلاف. هل الأشخاص </a:t>
            </a:r>
            <a:r>
              <a:rPr lang="ar-EG" sz="1200" baseline="0"/>
              <a:t>في هذه الثقافة </a:t>
            </a:r>
            <a:r>
              <a:rPr lang="ar-EG" sz="1200"/>
              <a:t>على استعداد للدخول في المواجهة، أم أنهم يتجنبون المواجهة ويقدرون قيمة الانسجام؟</a:t>
            </a:r>
          </a:p>
          <a:p>
            <a:endParaRPr lang="en-US" i="0" dirty="0">
              <a:effectLst/>
            </a:endParaRPr>
          </a:p>
          <a:p>
            <a:r>
              <a:rPr lang="ar-EG" i="0"/>
              <a:t>المراجع</a:t>
            </a:r>
          </a:p>
          <a:p>
            <a:endParaRPr lang="en-US" i="0" dirty="0">
              <a:effectLst/>
            </a:endParaRPr>
          </a:p>
          <a:p>
            <a:r>
              <a:rPr lang="en-US" i="0"/>
              <a:t>Hofstede, Geert (2001). Culture's Consequences: comparing values, behaviors, institutions, and organizations across nations (2nd ed.). Thousand Oaks, CA: Sage.</a:t>
            </a:r>
          </a:p>
          <a:p>
            <a:endParaRPr lang="en-US" i="0" dirty="0">
              <a:effectLst/>
            </a:endParaRPr>
          </a:p>
          <a:p>
            <a:r>
              <a:rPr lang="en-US" i="0"/>
              <a:t>Meyer, E.</a:t>
            </a:r>
            <a:r>
              <a:rPr lang="en-US" i="0" baseline="0"/>
              <a:t> (</a:t>
            </a:r>
            <a:r>
              <a:rPr lang="ar-EG" i="0" baseline="0"/>
              <a:t>2014).</a:t>
            </a:r>
            <a:r>
              <a:rPr lang="en-US" i="0" baseline="0"/>
              <a:t> </a:t>
            </a:r>
            <a:r>
              <a:rPr lang="en-US"/>
              <a:t>The Culture Map: Breaking Through the Invisible Boundaries of Global Business.</a:t>
            </a:r>
          </a:p>
          <a:p>
            <a:r>
              <a:rPr lang="en-US" i="0"/>
              <a:t>https://www.insead.edu/faculty-research/publications/books/the-culture-map-breaking-through-the-invisible-boundaries-of-global-business-32867</a:t>
            </a:r>
          </a:p>
          <a:p>
            <a:endParaRPr lang="en-US" i="0" dirty="0">
              <a:effectLst/>
            </a:endParaRPr>
          </a:p>
          <a:p>
            <a:endParaRPr lang="en-US" i="0" dirty="0">
              <a:effectLst/>
            </a:endParaRPr>
          </a:p>
          <a:p>
            <a:endParaRPr lang="en-US" i="0" dirty="0"/>
          </a:p>
        </p:txBody>
      </p:sp>
      <p:sp>
        <p:nvSpPr>
          <p:cNvPr id="4" name="Slide Number Placeholder 3"/>
          <p:cNvSpPr>
            <a:spLocks noGrp="1"/>
          </p:cNvSpPr>
          <p:nvPr>
            <p:ph type="sldNum" sz="quarter" idx="10"/>
          </p:nvPr>
        </p:nvSpPr>
        <p:spPr/>
        <p:txBody>
          <a:bodyPr/>
          <a:lstStyle/>
          <a:p>
            <a:fld id="{456B43BC-DDC6-264D-A129-A11F564D47CA}" type="slidenum">
              <a:rPr lang="en-GB" smtClean="0"/>
              <a:t>34</a:t>
            </a:fld>
            <a:endParaRPr lang="en-GB"/>
          </a:p>
        </p:txBody>
      </p:sp>
    </p:spTree>
    <p:extLst>
      <p:ext uri="{BB962C8B-B14F-4D97-AF65-F5344CB8AC3E}">
        <p14:creationId xmlns:p14="http://schemas.microsoft.com/office/powerpoint/2010/main" val="4014495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ar-EG" sz="1200" b="0">
                <a:solidFill>
                  <a:schemeClr val="tx1"/>
                </a:solidFill>
                <a:latin typeface="+mn-lt"/>
                <a:ea typeface="+mn-ea"/>
                <a:cs typeface="+mn-cs"/>
              </a:rPr>
              <a:t>تشمل بعض الثقافات الأكثر </a:t>
            </a:r>
            <a:r>
              <a:rPr lang="ar-EG" sz="1200" b="0">
                <a:latin typeface="+mn-lt"/>
                <a:ea typeface="+mn-ea"/>
                <a:cs typeface="+mn-cs"/>
              </a:rPr>
              <a:t>مواجهة </a:t>
            </a:r>
            <a:r>
              <a:rPr lang="ar-EG" sz="1200" b="0">
                <a:solidFill>
                  <a:schemeClr val="tx1"/>
                </a:solidFill>
                <a:latin typeface="+mn-lt"/>
                <a:ea typeface="+mn-ea"/>
                <a:cs typeface="+mn-cs"/>
              </a:rPr>
              <a:t>في العالم</a:t>
            </a:r>
            <a:r>
              <a:rPr lang="ar-EG" sz="1200" b="0" baseline="0">
                <a:solidFill>
                  <a:schemeClr val="tx1"/>
                </a:solidFill>
                <a:latin typeface="+mn-lt"/>
                <a:ea typeface="+mn-ea"/>
                <a:cs typeface="+mn-cs"/>
              </a:rPr>
              <a:t>، </a:t>
            </a:r>
            <a:r>
              <a:rPr lang="ar-EG"/>
              <a:t>إسرائيل،</a:t>
            </a:r>
            <a:r>
              <a:rPr lang="en-US" baseline="0"/>
              <a:t> </a:t>
            </a:r>
            <a:r>
              <a:rPr lang="ar-EG"/>
              <a:t>وفرنسا،</a:t>
            </a:r>
            <a:r>
              <a:rPr lang="en-US" baseline="0"/>
              <a:t> </a:t>
            </a:r>
            <a:r>
              <a:rPr lang="ar-EG"/>
              <a:t>وروسيا،</a:t>
            </a:r>
            <a:r>
              <a:rPr lang="en-US" baseline="0"/>
              <a:t> </a:t>
            </a:r>
            <a:r>
              <a:rPr lang="ar-EG"/>
              <a:t>واليونان، </a:t>
            </a:r>
            <a:r>
              <a:rPr lang="ar-EG" baseline="0"/>
              <a:t>وألمانيا.</a:t>
            </a:r>
            <a:r>
              <a:rPr lang="en-US"/>
              <a:t> </a:t>
            </a:r>
          </a:p>
          <a:p>
            <a:pPr marL="0" indent="0">
              <a:buNone/>
            </a:pPr>
            <a:endParaRPr lang="en-US" sz="1200" b="0" kern="1200" dirty="0">
              <a:solidFill>
                <a:schemeClr val="tx1"/>
              </a:solidFill>
              <a:effectLst/>
              <a:latin typeface="+mn-lt"/>
              <a:ea typeface="+mn-ea"/>
              <a:cs typeface="+mn-cs"/>
            </a:endParaRPr>
          </a:p>
          <a:p>
            <a:pPr marL="0" indent="0">
              <a:buNone/>
            </a:pPr>
            <a:r>
              <a:rPr lang="ar-EG" sz="1200" b="0">
                <a:solidFill>
                  <a:schemeClr val="tx1"/>
                </a:solidFill>
                <a:latin typeface="+mn-lt"/>
                <a:ea typeface="+mn-ea"/>
                <a:cs typeface="+mn-cs"/>
              </a:rPr>
              <a:t>تشمل بعض </a:t>
            </a:r>
            <a:r>
              <a:rPr lang="ar-EG" sz="1200" b="0">
                <a:latin typeface="+mn-lt"/>
                <a:ea typeface="+mn-ea"/>
                <a:cs typeface="+mn-cs"/>
              </a:rPr>
              <a:t>الثقافات الأكثر </a:t>
            </a:r>
            <a:r>
              <a:rPr lang="ar-EG" sz="1200" b="0">
                <a:solidFill>
                  <a:schemeClr val="tx1"/>
                </a:solidFill>
                <a:latin typeface="+mn-lt"/>
                <a:ea typeface="+mn-ea"/>
                <a:cs typeface="+mn-cs"/>
              </a:rPr>
              <a:t>تجنبًا للنزاع </a:t>
            </a:r>
            <a:r>
              <a:rPr lang="ar-EG" sz="1200" b="0" baseline="0">
                <a:solidFill>
                  <a:schemeClr val="tx1"/>
                </a:solidFill>
                <a:latin typeface="+mn-lt"/>
                <a:ea typeface="+mn-ea"/>
                <a:cs typeface="+mn-cs"/>
              </a:rPr>
              <a:t>في العالم، وهي الأماكن التي يكره فيها الأشخاص الجدال العلني والمفتوح، </a:t>
            </a:r>
            <a:r>
              <a:rPr lang="ar-EG" sz="1200" b="0">
                <a:latin typeface="+mn-lt"/>
                <a:ea typeface="+mn-ea"/>
                <a:cs typeface="+mn-cs"/>
              </a:rPr>
              <a:t>تايلاند </a:t>
            </a:r>
            <a:r>
              <a:rPr lang="ar-EG" sz="1200" b="0">
                <a:solidFill>
                  <a:srgbClr val="FF0000"/>
                </a:solidFill>
                <a:latin typeface="+mn-lt"/>
                <a:ea typeface="+mn-ea"/>
                <a:cs typeface="+mn-cs"/>
              </a:rPr>
              <a:t>،</a:t>
            </a:r>
            <a:r>
              <a:rPr lang="en-US" sz="1200" b="0" baseline="0">
                <a:solidFill>
                  <a:srgbClr val="FF0000"/>
                </a:solidFill>
                <a:latin typeface="+mn-lt"/>
                <a:ea typeface="+mn-ea"/>
                <a:cs typeface="+mn-cs"/>
              </a:rPr>
              <a:t> </a:t>
            </a:r>
            <a:r>
              <a:rPr lang="ar-EG" sz="1200" b="0">
                <a:latin typeface="+mn-lt"/>
                <a:ea typeface="+mn-ea"/>
                <a:cs typeface="+mn-cs"/>
              </a:rPr>
              <a:t>وإندونيسيا،</a:t>
            </a:r>
            <a:r>
              <a:rPr lang="en-US" sz="1200" b="0" baseline="0">
                <a:latin typeface="+mn-lt"/>
                <a:ea typeface="+mn-ea"/>
                <a:cs typeface="+mn-cs"/>
              </a:rPr>
              <a:t> </a:t>
            </a:r>
            <a:r>
              <a:rPr lang="ar-EG" sz="1200" b="0">
                <a:latin typeface="+mn-lt"/>
                <a:ea typeface="+mn-ea"/>
                <a:cs typeface="+mn-cs"/>
              </a:rPr>
              <a:t>واليابان،</a:t>
            </a:r>
            <a:r>
              <a:rPr lang="ar-EG" sz="1200" b="0" baseline="0">
                <a:latin typeface="+mn-lt"/>
                <a:ea typeface="+mn-ea"/>
                <a:cs typeface="+mn-cs"/>
              </a:rPr>
              <a:t> والفلبين، وغانا</a:t>
            </a:r>
            <a:r>
              <a:rPr lang="ar-EG" sz="1200" b="0">
                <a:latin typeface="+mn-lt"/>
                <a:ea typeface="+mn-ea"/>
                <a:cs typeface="+mn-cs"/>
              </a:rPr>
              <a:t>.​</a:t>
            </a:r>
            <a:r>
              <a:rPr lang="en-US"/>
              <a:t> </a:t>
            </a:r>
          </a:p>
          <a:p>
            <a:endParaRPr lang="en-US" dirty="0"/>
          </a:p>
          <a:p>
            <a:r>
              <a:rPr lang="ar-EG" sz="1200" b="0"/>
              <a:t>هل سبق أن واجهتم أي تجارب شخصية مع الاختلافات الثقافية في التوجه نحو الخلاف والصراع وترغبون في مشاركتها؟</a:t>
            </a:r>
            <a:r>
              <a:rPr lang="en-US" sz="1200" b="0"/>
              <a:t> </a:t>
            </a:r>
            <a:r>
              <a:rPr lang="ar-EG" sz="1200" b="0" baseline="0"/>
              <a:t>[</a:t>
            </a:r>
            <a:r>
              <a:rPr lang="ar-EG" sz="1200" b="0" i="1" baseline="0"/>
              <a:t>يشارك الطلاب تجاربهم</a:t>
            </a:r>
            <a:r>
              <a:rPr lang="ar-EG" sz="1200" b="0" baseline="0"/>
              <a:t>]. </a:t>
            </a:r>
          </a:p>
          <a:p>
            <a:endParaRPr lang="en-US" dirty="0"/>
          </a:p>
        </p:txBody>
      </p:sp>
      <p:sp>
        <p:nvSpPr>
          <p:cNvPr id="4" name="Slide Number Placeholder 3"/>
          <p:cNvSpPr>
            <a:spLocks noGrp="1"/>
          </p:cNvSpPr>
          <p:nvPr>
            <p:ph type="sldNum" sz="quarter" idx="10"/>
          </p:nvPr>
        </p:nvSpPr>
        <p:spPr/>
        <p:txBody>
          <a:bodyPr/>
          <a:lstStyle/>
          <a:p>
            <a:fld id="{456B43BC-DDC6-264D-A129-A11F564D47CA}" type="slidenum">
              <a:rPr lang="en-GB" smtClean="0"/>
              <a:t>35</a:t>
            </a:fld>
            <a:endParaRPr lang="en-GB"/>
          </a:p>
        </p:txBody>
      </p:sp>
    </p:spTree>
    <p:extLst>
      <p:ext uri="{BB962C8B-B14F-4D97-AF65-F5344CB8AC3E}">
        <p14:creationId xmlns:p14="http://schemas.microsoft.com/office/powerpoint/2010/main" val="32475235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a:t>فيما يلي بقية الدراسة التي تبحث في ما يقوله أعضاء ثلاث ثقافات رئيسية حول ما ينبغي أن يحدث في الاجتماع الجيد.</a:t>
            </a:r>
            <a:r>
              <a:rPr lang="en-US"/>
              <a:t> </a:t>
            </a:r>
          </a:p>
          <a:p>
            <a:endParaRPr lang="en-US" dirty="0"/>
          </a:p>
          <a:p>
            <a:r>
              <a:rPr lang="ar-EG" sz="1200"/>
              <a:t>يقول 72% من رجال الأعمال الصينيين "نضع ختمًا رسميًا على القرار المتخذ قبل الاجتماع في اجتماعات غير رسمية تسبق الاجتماع".</a:t>
            </a:r>
          </a:p>
          <a:p>
            <a:endParaRPr lang="en-US" sz="1200" dirty="0"/>
          </a:p>
          <a:p>
            <a:r>
              <a:rPr lang="ar-EG" sz="1200"/>
              <a:t>يقول 79% من رجال الأعمال الأمريكيين "تم اتخاذ قرار".</a:t>
            </a:r>
          </a:p>
          <a:p>
            <a:endParaRPr lang="en-US" sz="1200" dirty="0"/>
          </a:p>
          <a:p>
            <a:r>
              <a:rPr lang="ar-EG" sz="1200"/>
              <a:t>يقول 54% من رجال الأعمال الفرنسيين "نحن نتناقش ونتبادل الآراء".</a:t>
            </a:r>
          </a:p>
          <a:p>
            <a:endParaRPr lang="en-US" sz="1200" dirty="0"/>
          </a:p>
          <a:p>
            <a:r>
              <a:rPr lang="ar-EG" sz="1200"/>
              <a:t>تشير هذه الإجابات إلى الاختلافات الثقافية في التوجه نحو الخلاف.</a:t>
            </a:r>
            <a:r>
              <a:rPr lang="en-US" sz="1200"/>
              <a:t> </a:t>
            </a:r>
            <a:r>
              <a:rPr lang="ar-EG" sz="1200"/>
              <a:t>ففي الصين، ينبغي تجنب الخلاف علنيًا، لذا فإن القرارات الحقيقية تُتخذ في اجتماعات تمهيدية أصغر حجمًا خلف الكواليس، لتجنب الصراعات والجدالات العلنية.</a:t>
            </a:r>
            <a:r>
              <a:rPr lang="en-US" sz="1200"/>
              <a:t> </a:t>
            </a:r>
          </a:p>
          <a:p>
            <a:endParaRPr lang="en-US" sz="1200" dirty="0"/>
          </a:p>
          <a:p>
            <a:r>
              <a:rPr lang="ar-EG" sz="1200"/>
              <a:t>في فرنسا، الاجتماع الجيد هو كل ما يتعلق بالاختلاف في الآراء، ويمكن أن يظل الاجتماع جيدًا حتى لو لم يتم اتخاذ أي قرار.</a:t>
            </a:r>
            <a:r>
              <a:rPr lang="en-US" sz="1200"/>
              <a:t> </a:t>
            </a:r>
          </a:p>
          <a:p>
            <a:endParaRPr lang="en-US" dirty="0"/>
          </a:p>
          <a:p>
            <a:r>
              <a:rPr lang="ar-EG"/>
              <a:t>إذا أتى أشخاص من ثقافات مختلفة إلى المفاوضات أو الاجتماع بأجندات مختلفة، فسيغادر الكثير منهم في استياء أو في غضب وإحباط.</a:t>
            </a:r>
            <a:r>
              <a:rPr lang="en-US"/>
              <a:t> </a:t>
            </a:r>
          </a:p>
          <a:p>
            <a:endParaRPr lang="en-US" dirty="0"/>
          </a:p>
          <a:p>
            <a:r>
              <a:rPr lang="ar-EG"/>
              <a:t>المراجع</a:t>
            </a:r>
          </a:p>
          <a:p>
            <a:br>
              <a:rPr lang="ar-EG" b="0"/>
            </a:br>
            <a:r>
              <a:rPr lang="ar-EG" b="0"/>
              <a:t>إيرين ماير:</a:t>
            </a:r>
            <a:r>
              <a:rPr lang="en-US" b="0"/>
              <a:t> </a:t>
            </a:r>
            <a:r>
              <a:rPr lang="ar-EG" b="0"/>
              <a:t>هذا السؤال البسيط حول الاجتماعات يكشف الكثير عن ثقافتك</a:t>
            </a:r>
          </a:p>
          <a:p>
            <a:r>
              <a:rPr lang="en-US" b="0"/>
              <a:t>http://uk.businessinsider.com/there-are-three-totally-different-approaches-to-meeting-around-the-world-2015-2?r=US&amp;IR=T</a:t>
            </a:r>
          </a:p>
        </p:txBody>
      </p:sp>
      <p:sp>
        <p:nvSpPr>
          <p:cNvPr id="4" name="Slide Number Placeholder 3"/>
          <p:cNvSpPr>
            <a:spLocks noGrp="1"/>
          </p:cNvSpPr>
          <p:nvPr>
            <p:ph type="sldNum" sz="quarter" idx="10"/>
          </p:nvPr>
        </p:nvSpPr>
        <p:spPr/>
        <p:txBody>
          <a:bodyPr/>
          <a:lstStyle/>
          <a:p>
            <a:fld id="{456B43BC-DDC6-264D-A129-A11F564D47CA}" type="slidenum">
              <a:rPr lang="en-GB" smtClean="0"/>
              <a:t>36</a:t>
            </a:fld>
            <a:endParaRPr lang="en-GB"/>
          </a:p>
        </p:txBody>
      </p:sp>
    </p:spTree>
    <p:extLst>
      <p:ext uri="{BB962C8B-B14F-4D97-AF65-F5344CB8AC3E}">
        <p14:creationId xmlns:p14="http://schemas.microsoft.com/office/powerpoint/2010/main" val="37227381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89ED8C9-E142-444B-8189-7B06EA8D2085}" type="slidenum">
              <a:rPr lang="en-US" altLang="en-US" smtClean="0"/>
              <a:pPr/>
              <a:t>37</a:t>
            </a:fld>
            <a:endParaRPr lang="en-US" altLang="en-US"/>
          </a:p>
        </p:txBody>
      </p:sp>
      <p:sp>
        <p:nvSpPr>
          <p:cNvPr id="31747" name="Rectangle 2"/>
          <p:cNvSpPr>
            <a:spLocks noGrp="1" noRot="1" noChangeAspect="1" noChangeArrowheads="1" noTextEdit="1"/>
          </p:cNvSpPr>
          <p:nvPr>
            <p:ph type="sldImg"/>
          </p:nvPr>
        </p:nvSpPr>
        <p:spPr>
          <a:xfrm>
            <a:off x="1143000" y="685800"/>
            <a:ext cx="4572000" cy="3429000"/>
          </a:xfrm>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EG" sz="1200" b="0"/>
              <a:t>فيما يلي نتائج إحدى الدراسات المثيرة للاهتمام حقًا.</a:t>
            </a:r>
            <a:r>
              <a:rPr lang="en-US" sz="1200" b="0"/>
              <a:t> </a:t>
            </a:r>
            <a:r>
              <a:rPr lang="ar-EG" sz="1200" b="0"/>
              <a:t>تم تسجيل مقطع فيديو </a:t>
            </a:r>
            <a:r>
              <a:rPr lang="ar-EG" sz="1200" b="0" baseline="0"/>
              <a:t> لمفاوضين </a:t>
            </a:r>
            <a:r>
              <a:rPr lang="ar-EG" sz="1200" b="0"/>
              <a:t>من ثلاث ثقافات </a:t>
            </a:r>
            <a:r>
              <a:rPr lang="ar-EG" sz="1200" b="0" baseline="0"/>
              <a:t>- اليابان، والولايات المتحدة، والبرازيل، وتحليل سلوكياتهم أثناء التفاوض. نظر الباحثون في عدد فترات الصمت والاتصال البصري. كما ترون هنا، كان المفاوضون اليابانيون أكثر ميلًا إلى الصمت وأقل ميلًا إلى التواصل البصري من المفاوضين الأمريكيين وكذلك المفاوضين البرازيليين بشكل خاص. </a:t>
            </a:r>
          </a:p>
          <a:p>
            <a:endParaRPr lang="pt-BR" altLang="en-US" dirty="0">
              <a:latin typeface="Arial" charset="0"/>
            </a:endParaRPr>
          </a:p>
          <a:p>
            <a:r>
              <a:rPr lang="ar-EG">
                <a:latin typeface="Arial" charset="0"/>
              </a:rPr>
              <a:t>المراجع</a:t>
            </a:r>
          </a:p>
          <a:p>
            <a:endParaRPr lang="pt-BR" altLang="en-US" dirty="0">
              <a:latin typeface="Arial" charset="0"/>
            </a:endParaRPr>
          </a:p>
          <a:p>
            <a:r>
              <a:rPr lang="en-US" i="0"/>
              <a:t>John L </a:t>
            </a:r>
            <a:r>
              <a:rPr lang="en-US">
                <a:latin typeface="Arial" charset="0"/>
              </a:rPr>
              <a:t>Graham, 1985, Journal of International</a:t>
            </a:r>
            <a:r>
              <a:rPr lang="en-US" baseline="0">
                <a:latin typeface="Arial" charset="0"/>
              </a:rPr>
              <a:t> Business Studies, </a:t>
            </a:r>
            <a:r>
              <a:rPr lang="en-US"/>
              <a:t>vol. 16, issue 1, pages 81-96 </a:t>
            </a:r>
          </a:p>
        </p:txBody>
      </p:sp>
    </p:spTree>
    <p:extLst>
      <p:ext uri="{BB962C8B-B14F-4D97-AF65-F5344CB8AC3E}">
        <p14:creationId xmlns:p14="http://schemas.microsoft.com/office/powerpoint/2010/main" val="23614191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89ED8C9-E142-444B-8189-7B06EA8D2085}" type="slidenum">
              <a:rPr lang="en-US" altLang="en-US" smtClean="0"/>
              <a:pPr/>
              <a:t>38</a:t>
            </a:fld>
            <a:endParaRPr lang="en-US" altLang="en-US"/>
          </a:p>
        </p:txBody>
      </p:sp>
      <p:sp>
        <p:nvSpPr>
          <p:cNvPr id="31747" name="Rectangle 2"/>
          <p:cNvSpPr>
            <a:spLocks noGrp="1" noRot="1" noChangeAspect="1" noChangeArrowheads="1" noTextEdit="1"/>
          </p:cNvSpPr>
          <p:nvPr>
            <p:ph type="sldImg"/>
          </p:nvPr>
        </p:nvSpPr>
        <p:spPr>
          <a:xfrm>
            <a:off x="1143000" y="685800"/>
            <a:ext cx="4572000" cy="3429000"/>
          </a:xfrm>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EG" sz="1200" b="0" baseline="0"/>
              <a:t>كما نظر الباحثون إلى عدد المرات التي وردت فيها كلمة "لا" مباشرة من طرف واحد أو أكثر أثناء المفاوضات.</a:t>
            </a:r>
            <a:r>
              <a:rPr lang="en-US" sz="1200" b="0" baseline="0"/>
              <a:t> </a:t>
            </a:r>
            <a:r>
              <a:rPr lang="ar-EG" sz="1200" b="0" baseline="0"/>
              <a:t>[</a:t>
            </a:r>
            <a:r>
              <a:rPr lang="ar-EG" sz="1200" b="0" i="1" baseline="0"/>
              <a:t>ضحكة كبيرة من الفصل عند ظهور العمود الثالث</a:t>
            </a:r>
            <a:r>
              <a:rPr lang="ar-EG" sz="1200" b="0" baseline="0"/>
              <a:t>].</a:t>
            </a:r>
            <a:r>
              <a:rPr lang="en-US" sz="1200" b="0" baseline="0"/>
              <a:t> </a:t>
            </a:r>
            <a:r>
              <a:rPr lang="ar-EG" sz="1200" b="0" baseline="0"/>
              <a:t>لذا فإن الاختلافات الثقافية يمكن أن تكون مؤثرة للغاية.</a:t>
            </a:r>
            <a:r>
              <a:rPr lang="en-US" sz="1200" b="0" baseline="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baseline="0" dirty="0"/>
          </a:p>
          <a:p>
            <a:pPr marL="0" marR="0" lvl="0" indent="0" algn="r" defTabSz="457200" rtl="1" eaLnBrk="1" fontAlgn="auto" latinLnBrk="0" hangingPunct="1">
              <a:lnSpc>
                <a:spcPct val="100000"/>
              </a:lnSpc>
              <a:spcBef>
                <a:spcPts val="0"/>
              </a:spcBef>
              <a:spcAft>
                <a:spcPts val="0"/>
              </a:spcAft>
              <a:buClrTx/>
              <a:buSzTx/>
              <a:buFontTx/>
              <a:buNone/>
              <a:tabLst/>
              <a:defRPr/>
            </a:pPr>
            <a:r>
              <a:rPr lang="ar-EG" sz="1200" b="0" baseline="0"/>
              <a:t>يمكنك أن تتخيل شخصًا يابانيًا يتفاوض مع شخص برازيلي، والمفاوض الآخر يستمر في لمسه ويقول لا مرارًا وتكرارًا، "لا، النجدة، توقف عن لمسي!"</a:t>
            </a:r>
            <a:r>
              <a:rPr lang="en-US" sz="1200" b="0" baseline="0"/>
              <a:t> </a:t>
            </a:r>
            <a:r>
              <a:rPr lang="ar-EG" sz="1200" b="0" baseline="0"/>
              <a:t>[</a:t>
            </a:r>
            <a:r>
              <a:rPr lang="ar-EG" sz="1200" b="0" i="1" baseline="0"/>
              <a:t>يقلد المحاضر شخصًا يابانيًا يتم لمسه بشكل متكرر ويضحك الفصل</a:t>
            </a:r>
            <a:r>
              <a:rPr lang="ar-EG" sz="1200" b="0" baseline="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baseline="0" dirty="0"/>
          </a:p>
          <a:p>
            <a:pPr marL="0" marR="0" lvl="0" indent="0" algn="r" defTabSz="457200" rtl="1" eaLnBrk="1" fontAlgn="auto" latinLnBrk="0" hangingPunct="1">
              <a:lnSpc>
                <a:spcPct val="100000"/>
              </a:lnSpc>
              <a:spcBef>
                <a:spcPts val="0"/>
              </a:spcBef>
              <a:spcAft>
                <a:spcPts val="0"/>
              </a:spcAft>
              <a:buClrTx/>
              <a:buSzTx/>
              <a:buFontTx/>
              <a:buNone/>
              <a:tabLst/>
              <a:defRPr/>
            </a:pPr>
            <a:r>
              <a:rPr lang="ar-EG" sz="1200" b="0" baseline="0"/>
              <a:t>قد تلاحظ أن هذه النتائج </a:t>
            </a:r>
            <a:r>
              <a:rPr lang="ar-EG" sz="1200" b="0" u="none" baseline="0"/>
              <a:t>ليست مسجلة بالضبط في النتائج الوطنية فيما يتصل بالبعد الخلافي. يوجد المزيد من التفاعلات التي تجري في هذه المجالات وليس مجرد بُعد واحد من أبعاد الثقافة، كما هو الحال في جميع المفاوضات تقريبًا. رغم ذلك، فإن الاختلافات بين الولايات المتحدة واليابان في التوجه نحو الخلاف - في الاستعداد لقول لا -- ربما تكون جزءًا من ذلك. </a:t>
            </a:r>
          </a:p>
          <a:p>
            <a:endParaRPr lang="pt-BR" altLang="en-US" dirty="0">
              <a:latin typeface="Arial" charset="0"/>
            </a:endParaRPr>
          </a:p>
          <a:p>
            <a:r>
              <a:rPr lang="ar-EG">
                <a:latin typeface="Arial" charset="0"/>
              </a:rPr>
              <a:t>المراجع</a:t>
            </a:r>
          </a:p>
          <a:p>
            <a:endParaRPr lang="pt-BR" altLang="en-US" dirty="0">
              <a:latin typeface="Arial" charset="0"/>
            </a:endParaRPr>
          </a:p>
          <a:p>
            <a:r>
              <a:rPr lang="en-US" i="0"/>
              <a:t>John L </a:t>
            </a:r>
            <a:r>
              <a:rPr lang="en-US">
                <a:latin typeface="Arial" charset="0"/>
              </a:rPr>
              <a:t>Graham, 1985, Journal of International</a:t>
            </a:r>
            <a:r>
              <a:rPr lang="en-US" baseline="0">
                <a:latin typeface="Arial" charset="0"/>
              </a:rPr>
              <a:t> Business Studies, </a:t>
            </a:r>
            <a:r>
              <a:rPr lang="en-US"/>
              <a:t>vol. 16, issue 1, pages 81-96 </a:t>
            </a:r>
          </a:p>
        </p:txBody>
      </p:sp>
    </p:spTree>
    <p:extLst>
      <p:ext uri="{BB962C8B-B14F-4D97-AF65-F5344CB8AC3E}">
        <p14:creationId xmlns:p14="http://schemas.microsoft.com/office/powerpoint/2010/main" val="15914690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a:t>البُعد </a:t>
            </a:r>
            <a:r>
              <a:rPr lang="ar-EG" i="0"/>
              <a:t>الأخير </a:t>
            </a:r>
            <a:r>
              <a:rPr lang="ar-EG" i="0" baseline="0"/>
              <a:t>الذي أود أن أتناوله هو ما تسميه ماير </a:t>
            </a:r>
            <a:r>
              <a:rPr lang="ar-EG" sz="2400"/>
              <a:t>"التخطيط الزمني".</a:t>
            </a:r>
            <a:r>
              <a:rPr lang="en-US" sz="2400" baseline="0"/>
              <a:t> </a:t>
            </a:r>
            <a:r>
              <a:rPr lang="ar-EG" sz="2400" baseline="0"/>
              <a:t>هل تشجع المعايير في هذه الثقافة على تبني </a:t>
            </a:r>
            <a:r>
              <a:rPr lang="ar-EG" sz="2000"/>
              <a:t>موقف مرن أم حازم تجاه الوقت؟</a:t>
            </a:r>
            <a:r>
              <a:rPr lang="ar-EG" sz="2000" baseline="0"/>
              <a:t> على سبيل المثال، هل من المقبول أن يتأخر الشخص عن موعد اجتماع ما أم أن هذا يعتبر وقاحة وعدم احترام تجاه الشخص الآخر؟ </a:t>
            </a:r>
          </a:p>
          <a:p>
            <a:endParaRPr lang="en-US" i="0" dirty="0">
              <a:effectLst/>
            </a:endParaRPr>
          </a:p>
          <a:p>
            <a:r>
              <a:rPr lang="ar-EG" i="0"/>
              <a:t>المراجع</a:t>
            </a:r>
          </a:p>
          <a:p>
            <a:endParaRPr lang="en-US" i="0" dirty="0">
              <a:effectLst/>
            </a:endParaRPr>
          </a:p>
          <a:p>
            <a:r>
              <a:rPr lang="en-US" i="0"/>
              <a:t>Hofstede, Geert (2001). Culture's Consequences: comparing values, behaviors, institutions, and organizations across nations (2nd ed.). Thousand Oaks, CA: Sage.</a:t>
            </a:r>
          </a:p>
          <a:p>
            <a:endParaRPr lang="en-US" i="0" dirty="0">
              <a:effectLst/>
            </a:endParaRPr>
          </a:p>
          <a:p>
            <a:r>
              <a:rPr lang="en-US" i="0"/>
              <a:t>Meyer, E.</a:t>
            </a:r>
            <a:r>
              <a:rPr lang="en-US" i="0" baseline="0"/>
              <a:t> (</a:t>
            </a:r>
            <a:r>
              <a:rPr lang="ar-EG" i="0" baseline="0"/>
              <a:t>2014).</a:t>
            </a:r>
            <a:r>
              <a:rPr lang="en-US" i="0" baseline="0"/>
              <a:t> </a:t>
            </a:r>
            <a:r>
              <a:rPr lang="en-US"/>
              <a:t>The Culture Map: Breaking Through the Invisible Boundaries of Global Business.</a:t>
            </a:r>
          </a:p>
          <a:p>
            <a:r>
              <a:rPr lang="en-US" i="0"/>
              <a:t>https://www.insead.edu/faculty-research/publications/books/the-culture-map-breaking-through-the-invisible-boundaries-of-global-business-32867</a:t>
            </a:r>
          </a:p>
          <a:p>
            <a:endParaRPr lang="en-US" i="0" dirty="0">
              <a:effectLst/>
            </a:endParaRPr>
          </a:p>
          <a:p>
            <a:endParaRPr lang="en-US" i="0" dirty="0">
              <a:effectLst/>
            </a:endParaRPr>
          </a:p>
          <a:p>
            <a:endParaRPr lang="en-US" i="0" dirty="0"/>
          </a:p>
        </p:txBody>
      </p:sp>
      <p:sp>
        <p:nvSpPr>
          <p:cNvPr id="4" name="Slide Number Placeholder 3"/>
          <p:cNvSpPr>
            <a:spLocks noGrp="1"/>
          </p:cNvSpPr>
          <p:nvPr>
            <p:ph type="sldNum" sz="quarter" idx="10"/>
          </p:nvPr>
        </p:nvSpPr>
        <p:spPr/>
        <p:txBody>
          <a:bodyPr/>
          <a:lstStyle/>
          <a:p>
            <a:fld id="{456B43BC-DDC6-264D-A129-A11F564D47CA}" type="slidenum">
              <a:rPr lang="en-GB" smtClean="0"/>
              <a:t>39</a:t>
            </a:fld>
            <a:endParaRPr lang="en-GB"/>
          </a:p>
        </p:txBody>
      </p:sp>
    </p:spTree>
    <p:extLst>
      <p:ext uri="{BB962C8B-B14F-4D97-AF65-F5344CB8AC3E}">
        <p14:creationId xmlns:p14="http://schemas.microsoft.com/office/powerpoint/2010/main" val="3860343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a:t>إليكم شرائح غرف النقاش الجانبية لإجراء هذا التمرين.</a:t>
            </a:r>
            <a:r>
              <a:rPr lang="en-US"/>
              <a:t> </a:t>
            </a:r>
            <a:r>
              <a:rPr lang="ar-EG"/>
              <a:t>يُرجى إحضار المواد الخاصة بدورك - فهي مطبوعة باللون الذي يطابق لون العمود الذي تم إدراج اسمك فيه على الشريحة.</a:t>
            </a:r>
            <a:r>
              <a:rPr lang="en-US"/>
              <a:t> </a:t>
            </a:r>
            <a:r>
              <a:rPr lang="ar-EG"/>
              <a:t>ثم كوّن مجموعة مع فريق التفاوض الخاص بك، واتخذ الترتيبات اللازمة لتقابل الفريق المواجه لك على الطاولة، واستمتع بالتمرين!</a:t>
            </a:r>
            <a:r>
              <a:rPr lang="en-US"/>
              <a:t> </a:t>
            </a:r>
            <a:r>
              <a:rPr lang="ar-EG"/>
              <a:t>[</a:t>
            </a:r>
            <a:r>
              <a:rPr lang="ar-EG" i="1"/>
              <a:t>يحصل الطلاب على المواد الخاصة بدورهم ويذهبون للتفاوض</a:t>
            </a:r>
            <a:r>
              <a:rPr lang="ar-EG"/>
              <a:t>].</a:t>
            </a:r>
            <a:r>
              <a:rPr lang="en-US"/>
              <a:t> </a:t>
            </a:r>
          </a:p>
          <a:p>
            <a:endParaRPr lang="en-US" altLang="en-US"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u="sng"/>
              <a:t>ملاحظة</a:t>
            </a:r>
            <a:r>
              <a:rPr lang="ar-EG"/>
              <a:t>:</a:t>
            </a:r>
            <a:r>
              <a:rPr lang="en-US"/>
              <a:t> </a:t>
            </a:r>
            <a:r>
              <a:rPr lang="ar-EG"/>
              <a:t>يُستخدم</a:t>
            </a:r>
            <a:r>
              <a:rPr lang="ar-EG" u="none"/>
              <a:t>هذا القالب الخاص بشريحة تقسيم</a:t>
            </a:r>
            <a:r>
              <a:rPr lang="ar-EG" u="none" baseline="0"/>
              <a:t> الطلاب إلى مجموعات ثنائية إذا وضع المحاضر الطلاب في فرق تفاوض مسبقًا.</a:t>
            </a:r>
            <a:r>
              <a:rPr lang="en-US" u="none" baseline="0"/>
              <a:t> </a:t>
            </a:r>
            <a:r>
              <a:rPr lang="ar-EG" u="none" baseline="0"/>
              <a:t>تتم إضافة أسماء الطلاب في الأعمدة الخاصة بكل منهم أسفل </a:t>
            </a:r>
            <a:r>
              <a:rPr lang="ar-EG" b="0" u="none" baseline="0"/>
              <a:t>دورهم</a:t>
            </a:r>
            <a:r>
              <a:rPr lang="ar-EG" sz="1200" b="0" i="0" u="none" strike="noStrike">
                <a:solidFill>
                  <a:srgbClr val="000000"/>
                </a:solidFill>
                <a:latin typeface="Cambria"/>
              </a:rPr>
              <a:t>.</a:t>
            </a:r>
            <a:r>
              <a:rPr lang="en-US" sz="1200" b="0" i="0" u="none" strike="noStrike" baseline="0">
                <a:solidFill>
                  <a:schemeClr val="tx1"/>
                </a:solidFill>
                <a:latin typeface="+mn-lt"/>
              </a:rPr>
              <a:t> </a:t>
            </a:r>
            <a:r>
              <a:rPr lang="ar-EG" u="none"/>
              <a:t>إذا </a:t>
            </a:r>
            <a:r>
              <a:rPr lang="ar-EG" u="none" baseline="0"/>
              <a:t>تم استخدام </a:t>
            </a:r>
            <a:r>
              <a:rPr lang="ar-EG" u="none"/>
              <a:t>هذه الشريحة،</a:t>
            </a:r>
            <a:r>
              <a:rPr lang="ar-EG" u="none" baseline="0"/>
              <a:t> فيجب أن يتطابق </a:t>
            </a:r>
            <a:r>
              <a:rPr lang="ar-EG" u="none"/>
              <a:t>لون </a:t>
            </a:r>
            <a:r>
              <a:rPr lang="ar-EG"/>
              <a:t>الخلفية الخاصة بكل دور في الشريحة أعلاه </a:t>
            </a:r>
            <a:r>
              <a:rPr lang="ar-EG" baseline="0"/>
              <a:t>مع لون المواد الخاصة بهذا الدور التي تم توزيعها على الطلاب</a:t>
            </a:r>
            <a:r>
              <a:rPr lang="ar-EG" sz="1200" b="0" i="0" u="none" strike="noStrike">
                <a:solidFill>
                  <a:srgbClr val="000000"/>
                </a:solidFill>
                <a:latin typeface="Cambria"/>
              </a:rPr>
              <a:t>، لتجنب الارتباك </a:t>
            </a:r>
            <a:r>
              <a:rPr lang="ar-EG" baseline="0"/>
              <a:t>.يشير عمود "الغرفة الجانبية" إلى "غرفة النقاش الجانبية" ولا ينطبق ذلك إلا إذا كان لدى المحاضر غرف خاصة للطلاب للتفاوض فيها. يشير عمود "المجموعة الثنائية" إلى رقم مجموعة التفاوض، بمعنى آخر: كل مجموعة ثنائية من الطلاب.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u="sng" baseline="0"/>
              <a:t>ملاحظة</a:t>
            </a:r>
            <a:r>
              <a:rPr lang="ar-EG" u="none" baseline="0"/>
              <a:t>: يوجد العديد من الممثلين لكل من ماغوس وتالا كوميكس، لذا يجب أن يوجد العديد من أسماء الطلاب في كل مربع في الجدول.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u="non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endParaRPr lang="en-US" altLang="en-US" dirty="0"/>
          </a:p>
          <a:p>
            <a:endParaRPr lang="en-US" altLang="en-US" dirty="0"/>
          </a:p>
          <a:p>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4B835D0-1B3D-4677-B13B-3473C6142D4C}" type="slidenum">
              <a:rPr lang="en-US" altLang="en-US" smtClean="0"/>
              <a:pPr/>
              <a:t>4</a:t>
            </a:fld>
            <a:endParaRPr lang="en-US" altLang="en-US"/>
          </a:p>
        </p:txBody>
      </p:sp>
    </p:spTree>
    <p:extLst>
      <p:ext uri="{BB962C8B-B14F-4D97-AF65-F5344CB8AC3E}">
        <p14:creationId xmlns:p14="http://schemas.microsoft.com/office/powerpoint/2010/main" val="29536561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a:t>تشمل بعض الثقافات الأكثر حزمًا فيما يتعلق بالوقت ألمانيا واليابان، ومن بين أقل الثقافات حزمًا</a:t>
            </a:r>
            <a:r>
              <a:rPr lang="en-US" baseline="0"/>
              <a:t> </a:t>
            </a:r>
            <a:r>
              <a:rPr lang="ar-EG"/>
              <a:t>نيجيريا وكينيا.</a:t>
            </a:r>
            <a:r>
              <a:rPr lang="en-US"/>
              <a:t> </a:t>
            </a:r>
            <a:r>
              <a:rPr lang="ar-EG"/>
              <a:t>في نيجيريا، يمكن أن تكون متأخرًا حسب المعايير الألمانية ورغم ذلك تظل لست متأخرًا.</a:t>
            </a:r>
            <a:r>
              <a:rPr lang="en-US"/>
              <a:t> </a:t>
            </a:r>
          </a:p>
          <a:p>
            <a:endParaRPr lang="en-US" dirty="0"/>
          </a:p>
          <a:p>
            <a:r>
              <a:rPr lang="ar-EG" sz="1200" b="0"/>
              <a:t>هل سبق أن واجهتم أي تجارب شخصية مع الاختلافات الثقافية في التخطيط الزمني وترغبون في مشاركتها؟</a:t>
            </a:r>
            <a:r>
              <a:rPr lang="en-US" sz="1200" b="0"/>
              <a:t> </a:t>
            </a:r>
            <a:r>
              <a:rPr lang="ar-EG" sz="1200" b="0" baseline="0"/>
              <a:t>[</a:t>
            </a:r>
            <a:r>
              <a:rPr lang="ar-EG" sz="1200" b="0" i="1" baseline="0"/>
              <a:t>يشارك الطلاب تجاربهم</a:t>
            </a:r>
            <a:r>
              <a:rPr lang="ar-EG" sz="1200" b="0" baseline="0"/>
              <a:t>]. </a:t>
            </a:r>
          </a:p>
          <a:p>
            <a:endParaRPr lang="en-US" dirty="0"/>
          </a:p>
          <a:p>
            <a:r>
              <a:rPr lang="ar-EG"/>
              <a:t>المراجع</a:t>
            </a:r>
          </a:p>
          <a:p>
            <a:br>
              <a:rPr lang="ar-EG" b="0"/>
            </a:br>
            <a:r>
              <a:rPr lang="ar-EG" b="0"/>
              <a:t>إيرين ماير:</a:t>
            </a:r>
            <a:r>
              <a:rPr lang="en-US" b="0"/>
              <a:t> </a:t>
            </a:r>
            <a:r>
              <a:rPr lang="ar-EG" b="0"/>
              <a:t>من سويسرا إلى نيجيريا، إليكم الدول الأكثر والأقل التزامًا بالمواعيد</a:t>
            </a:r>
          </a:p>
          <a:p>
            <a:r>
              <a:rPr lang="en-US" b="0"/>
              <a:t>http://uk.businessinsider.com/here-are-the-most-and-least-poughtal-countries-2015-2?r=US&amp;IR=T</a:t>
            </a:r>
          </a:p>
        </p:txBody>
      </p:sp>
      <p:sp>
        <p:nvSpPr>
          <p:cNvPr id="4" name="Slide Number Placeholder 3"/>
          <p:cNvSpPr>
            <a:spLocks noGrp="1"/>
          </p:cNvSpPr>
          <p:nvPr>
            <p:ph type="sldNum" sz="quarter" idx="10"/>
          </p:nvPr>
        </p:nvSpPr>
        <p:spPr/>
        <p:txBody>
          <a:bodyPr/>
          <a:lstStyle/>
          <a:p>
            <a:fld id="{456B43BC-DDC6-264D-A129-A11F564D47CA}" type="slidenum">
              <a:rPr lang="en-GB" smtClean="0"/>
              <a:t>40</a:t>
            </a:fld>
            <a:endParaRPr lang="en-GB"/>
          </a:p>
        </p:txBody>
      </p:sp>
    </p:spTree>
    <p:extLst>
      <p:ext uri="{BB962C8B-B14F-4D97-AF65-F5344CB8AC3E}">
        <p14:creationId xmlns:p14="http://schemas.microsoft.com/office/powerpoint/2010/main" val="5965833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EG" b="0"/>
              <a:t>لذا، عند التفكير من </a:t>
            </a:r>
            <a:r>
              <a:rPr lang="ar-EG" b="0" baseline="0"/>
              <a:t>منطلق هذه الأبعاد، ما بعض</a:t>
            </a:r>
            <a:r>
              <a:rPr lang="ar-EG" sz="1200" b="0">
                <a:cs typeface="Rockwell"/>
              </a:rPr>
              <a:t>الاختلافات الثقافية في قصة ماغوس وشركة تالا كوميكس،</a:t>
            </a:r>
            <a:r>
              <a:rPr lang="ar-EG" sz="1200" b="0" baseline="0">
                <a:cs typeface="Rockwell"/>
              </a:rPr>
              <a:t>بين </a:t>
            </a:r>
            <a:r>
              <a:rPr lang="ar-EG" sz="1200" b="0">
                <a:solidFill>
                  <a:schemeClr val="bg1"/>
                </a:solidFill>
              </a:rPr>
              <a:t>البوزيان والمازيان؟</a:t>
            </a:r>
            <a:r>
              <a:rPr lang="en-US" sz="1200" b="0" baseline="0">
                <a:solidFill>
                  <a:schemeClr val="bg1"/>
                </a:solidFill>
              </a:rPr>
              <a:t> </a:t>
            </a:r>
            <a:r>
              <a:rPr lang="ar-EG" sz="1200" baseline="0">
                <a:solidFill>
                  <a:schemeClr val="bg1"/>
                </a:solidFill>
                <a:cs typeface="Times New Roman" pitchFamily="18" charset="0"/>
              </a:rPr>
              <a:t>[</a:t>
            </a:r>
            <a:r>
              <a:rPr lang="ar-EG" sz="1200" i="1" baseline="0">
                <a:solidFill>
                  <a:schemeClr val="bg1"/>
                </a:solidFill>
                <a:cs typeface="Times New Roman" pitchFamily="18" charset="0"/>
              </a:rPr>
              <a:t>يجيب الطلاب</a:t>
            </a:r>
            <a:r>
              <a:rPr lang="ar-EG" sz="1200" baseline="0">
                <a:solidFill>
                  <a:schemeClr val="bg1"/>
                </a:solidFill>
                <a:cs typeface="Times New Roman"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1" dirty="0">
              <a:solidFill>
                <a:schemeClr val="bg1"/>
              </a:solidFill>
            </a:endParaRPr>
          </a:p>
          <a:p>
            <a:r>
              <a:rPr lang="en-US"/>
              <a:t> </a:t>
            </a:r>
          </a:p>
        </p:txBody>
      </p:sp>
      <p:sp>
        <p:nvSpPr>
          <p:cNvPr id="4" name="Slide Number Placeholder 3"/>
          <p:cNvSpPr>
            <a:spLocks noGrp="1"/>
          </p:cNvSpPr>
          <p:nvPr>
            <p:ph type="sldNum" sz="quarter" idx="10"/>
          </p:nvPr>
        </p:nvSpPr>
        <p:spPr/>
        <p:txBody>
          <a:bodyPr/>
          <a:lstStyle/>
          <a:p>
            <a:fld id="{456B43BC-DDC6-264D-A129-A11F564D47CA}" type="slidenum">
              <a:rPr lang="en-GB" smtClean="0"/>
              <a:t>41</a:t>
            </a:fld>
            <a:endParaRPr lang="en-GB"/>
          </a:p>
        </p:txBody>
      </p:sp>
    </p:spTree>
    <p:extLst>
      <p:ext uri="{BB962C8B-B14F-4D97-AF65-F5344CB8AC3E}">
        <p14:creationId xmlns:p14="http://schemas.microsoft.com/office/powerpoint/2010/main" val="22379292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EG"/>
              <a:t>توفر </a:t>
            </a:r>
            <a:r>
              <a:rPr lang="ar-EG" sz="1200">
                <a:latin typeface="Helvetica" charset="0"/>
                <a:cs typeface="Helvetica" charset="0"/>
                <a:sym typeface="Helvetica" charset="0"/>
              </a:rPr>
              <a:t>مسرحية تقمّص الأدوار</a:t>
            </a:r>
            <a:r>
              <a:rPr lang="en-US" sz="1200" baseline="0">
                <a:latin typeface="Helvetica" charset="0"/>
                <a:cs typeface="Helvetica" charset="0"/>
                <a:sym typeface="Helvetica" charset="0"/>
              </a:rPr>
              <a:t> </a:t>
            </a:r>
            <a:r>
              <a:rPr lang="ar-EG" sz="1200">
                <a:latin typeface="Helvetica" charset="0"/>
                <a:cs typeface="Helvetica" charset="0"/>
                <a:sym typeface="Helvetica" charset="0"/>
              </a:rPr>
              <a:t>فرصة لتجربة التحديات والإحباطات التي تنشأ عند التفاوض مع أشخاص لديهم أسلوب تفاوض مختلف عن أسلوبك.  لتوضيح هذه النقطة، جعلناكم تحاكون الصور النمطية الثقافية المبالغ فيها. </a:t>
            </a:r>
            <a:r>
              <a:rPr lang="ar-EG" b="0"/>
              <a:t>بناءً على إرشادات التواصل</a:t>
            </a:r>
            <a:r>
              <a:rPr lang="ar-EG" b="0" baseline="0"/>
              <a:t> التي قدمناها لكم، فإن </a:t>
            </a:r>
            <a:r>
              <a:rPr lang="ar-EG" sz="1200" b="0">
                <a:solidFill>
                  <a:schemeClr val="bg1"/>
                </a:solidFill>
              </a:rPr>
              <a:t>البوزيان أكثر </a:t>
            </a:r>
            <a:r>
              <a:rPr lang="ar-EG" sz="1200" b="0"/>
              <a:t>جماعية، ويهتمون </a:t>
            </a:r>
            <a:r>
              <a:rPr lang="ar-EG" sz="1200" b="0" baseline="0"/>
              <a:t>بالسياق العالي في أسلوب </a:t>
            </a:r>
            <a:r>
              <a:rPr lang="ar-EG" sz="1200" b="0"/>
              <a:t>التواصل الخاص بهم، ويقدرون قيمة </a:t>
            </a:r>
            <a:r>
              <a:rPr lang="ar-EG" sz="1200" b="0" baseline="0"/>
              <a:t>الانسجام، لكنهم حازمون للغاية بشأن الالتزام بالمواعيد.</a:t>
            </a:r>
            <a:r>
              <a:rPr lang="en-US" sz="1200" b="0" baseline="0"/>
              <a:t> </a:t>
            </a:r>
            <a:r>
              <a:rPr lang="ar-EG" sz="1200" b="0">
                <a:solidFill>
                  <a:schemeClr val="bg1"/>
                </a:solidFill>
              </a:rPr>
              <a:t>من جهة أخرى،</a:t>
            </a:r>
            <a:r>
              <a:rPr lang="ar-EG" sz="1200" b="0" baseline="0">
                <a:solidFill>
                  <a:schemeClr val="bg1"/>
                </a:solidFill>
              </a:rPr>
              <a:t> فإن المازيان </a:t>
            </a:r>
            <a:r>
              <a:rPr lang="ar-EG" sz="1200" b="0">
                <a:latin typeface="+mn-lt"/>
              </a:rPr>
              <a:t>أكثر فردية، ويتحدثون بصراحة تامة </a:t>
            </a:r>
            <a:r>
              <a:rPr lang="ar-EG" sz="1200" b="0" baseline="0">
                <a:latin typeface="+mn-lt"/>
              </a:rPr>
              <a:t>وبشكل</a:t>
            </a:r>
            <a:r>
              <a:rPr lang="ar-EG" sz="1200" b="0">
                <a:latin typeface="+mn-lt"/>
              </a:rPr>
              <a:t> مباشر،</a:t>
            </a:r>
            <a:r>
              <a:rPr lang="ar-EG" sz="1200" b="0" baseline="0">
                <a:latin typeface="+mn-lt"/>
              </a:rPr>
              <a:t> ويميلون إلى المواجهة، ولديهم مرونة بشأن الوقت.</a:t>
            </a:r>
            <a:r>
              <a:rPr lang="en-US" sz="1200" b="0" baseline="0">
                <a:latin typeface="+mn-lt"/>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baseline="0" dirty="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1" dirty="0">
              <a:solidFill>
                <a:schemeClr val="bg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1" dirty="0">
              <a:solidFill>
                <a:schemeClr val="bg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1" dirty="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456B43BC-DDC6-264D-A129-A11F564D47CA}" type="slidenum">
              <a:rPr lang="en-GB" smtClean="0"/>
              <a:t>42</a:t>
            </a:fld>
            <a:endParaRPr lang="en-GB"/>
          </a:p>
        </p:txBody>
      </p:sp>
    </p:spTree>
    <p:extLst>
      <p:ext uri="{BB962C8B-B14F-4D97-AF65-F5344CB8AC3E}">
        <p14:creationId xmlns:p14="http://schemas.microsoft.com/office/powerpoint/2010/main" val="39864109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1200" b="0">
                <a:latin typeface="+mn-lt"/>
                <a:cs typeface="Rockwell"/>
              </a:rPr>
              <a:t>ماذا كانت تجربتكم في التفاوض بين الثقافات في قصة ماغوس وشركة تالا كوميكس؟ </a:t>
            </a:r>
            <a:r>
              <a:rPr lang="ar-EG" sz="1200" b="0" baseline="0"/>
              <a:t>[</a:t>
            </a:r>
            <a:r>
              <a:rPr lang="ar-EG" sz="1200" b="0" i="1" baseline="0"/>
              <a:t>يشارك الطلاب تجاربهم</a:t>
            </a:r>
            <a:r>
              <a:rPr lang="ar-EG" sz="1200" b="0" baseline="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r" defTabSz="914400" rtl="1" eaLnBrk="1" fontAlgn="auto" latinLnBrk="0" hangingPunct="1">
              <a:lnSpc>
                <a:spcPct val="100000"/>
              </a:lnSpc>
              <a:spcBef>
                <a:spcPts val="0"/>
              </a:spcBef>
              <a:spcAft>
                <a:spcPts val="0"/>
              </a:spcAft>
              <a:buClrTx/>
              <a:buSzTx/>
              <a:buFontTx/>
              <a:buNone/>
              <a:tabLst/>
              <a:defRPr/>
            </a:pPr>
            <a:r>
              <a:rPr lang="ar-EG"/>
              <a:t>مصدر</a:t>
            </a:r>
            <a:r>
              <a:rPr lang="ar-EG" baseline="0"/>
              <a:t> الصورة</a:t>
            </a:r>
          </a:p>
          <a:p>
            <a:r>
              <a:rPr lang="en-US"/>
              <a:t>https://pixabay.com/en/meeting-businessmen-personal-1219527/</a:t>
            </a:r>
          </a:p>
          <a:p>
            <a:endParaRPr lang="en-US" dirty="0"/>
          </a:p>
        </p:txBody>
      </p:sp>
      <p:sp>
        <p:nvSpPr>
          <p:cNvPr id="4" name="Slide Number Placeholder 3"/>
          <p:cNvSpPr>
            <a:spLocks noGrp="1"/>
          </p:cNvSpPr>
          <p:nvPr>
            <p:ph type="sldNum" sz="quarter" idx="10"/>
          </p:nvPr>
        </p:nvSpPr>
        <p:spPr/>
        <p:txBody>
          <a:bodyPr/>
          <a:lstStyle/>
          <a:p>
            <a:fld id="{456B43BC-DDC6-264D-A129-A11F564D47CA}" type="slidenum">
              <a:rPr lang="en-GB" smtClean="0"/>
              <a:t>43</a:t>
            </a:fld>
            <a:endParaRPr lang="en-GB"/>
          </a:p>
        </p:txBody>
      </p:sp>
    </p:spTree>
    <p:extLst>
      <p:ext uri="{BB962C8B-B14F-4D97-AF65-F5344CB8AC3E}">
        <p14:creationId xmlns:p14="http://schemas.microsoft.com/office/powerpoint/2010/main" val="9901803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EG" b="0"/>
              <a:t>كيف يؤثر التفاوض بين الثقافات على نتائج المفاوضات؟</a:t>
            </a:r>
            <a:r>
              <a:rPr lang="en-US" b="0"/>
              <a:t> </a:t>
            </a:r>
            <a:r>
              <a:rPr lang="ar-EG" b="0"/>
              <a:t>هل</a:t>
            </a:r>
            <a:r>
              <a:rPr lang="ar-EG" b="0" baseline="0"/>
              <a:t> من الأسهل أم الأصعب خلق القيمة والتوصل إلى صفقات مقبولة للطرفين؟</a:t>
            </a:r>
            <a:r>
              <a:rPr lang="en-US" b="0" baseline="0"/>
              <a:t> </a:t>
            </a:r>
            <a:r>
              <a:rPr lang="ar-EG" sz="1200" b="0" baseline="0"/>
              <a:t>[</a:t>
            </a:r>
            <a:r>
              <a:rPr lang="ar-EG" sz="1200" b="0" i="1" baseline="0"/>
              <a:t>يجيب الطلاب</a:t>
            </a:r>
            <a:r>
              <a:rPr lang="ar-EG" sz="1200" b="0" i="0" baseline="0"/>
              <a:t>]</a:t>
            </a:r>
            <a:r>
              <a:rPr lang="ar-EG" sz="1200" b="0" i="1" baseline="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r" defTabSz="914400" rtl="1" eaLnBrk="1" fontAlgn="auto" latinLnBrk="0" hangingPunct="1">
              <a:lnSpc>
                <a:spcPct val="100000"/>
              </a:lnSpc>
              <a:spcBef>
                <a:spcPts val="0"/>
              </a:spcBef>
              <a:spcAft>
                <a:spcPts val="0"/>
              </a:spcAft>
              <a:buClrTx/>
              <a:buSzTx/>
              <a:buFontTx/>
              <a:buNone/>
              <a:tabLst/>
              <a:defRPr/>
            </a:pPr>
            <a:r>
              <a:rPr lang="ar-EG"/>
              <a:t>مصدر </a:t>
            </a:r>
            <a:r>
              <a:rPr lang="ar-EG" baseline="0"/>
              <a:t>الصورة</a:t>
            </a:r>
          </a:p>
          <a:p>
            <a:r>
              <a:rPr lang="en-US"/>
              <a:t>https://pixabay.com/en/meeting-businessmen-personal-1219527/</a:t>
            </a:r>
          </a:p>
          <a:p>
            <a:endParaRPr lang="en-US" dirty="0"/>
          </a:p>
          <a:p>
            <a:endParaRPr lang="en-US" dirty="0"/>
          </a:p>
        </p:txBody>
      </p:sp>
      <p:sp>
        <p:nvSpPr>
          <p:cNvPr id="4" name="Slide Number Placeholder 3"/>
          <p:cNvSpPr>
            <a:spLocks noGrp="1"/>
          </p:cNvSpPr>
          <p:nvPr>
            <p:ph type="sldNum" sz="quarter" idx="10"/>
          </p:nvPr>
        </p:nvSpPr>
        <p:spPr/>
        <p:txBody>
          <a:bodyPr/>
          <a:lstStyle/>
          <a:p>
            <a:fld id="{53A8445B-D4C8-486B-A05B-FA7ECB162EBF}" type="slidenum">
              <a:rPr lang="en-US" smtClean="0"/>
              <a:t>44</a:t>
            </a:fld>
            <a:endParaRPr lang="en-US"/>
          </a:p>
        </p:txBody>
      </p:sp>
    </p:spTree>
    <p:extLst>
      <p:ext uri="{BB962C8B-B14F-4D97-AF65-F5344CB8AC3E}">
        <p14:creationId xmlns:p14="http://schemas.microsoft.com/office/powerpoint/2010/main" val="22697418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a:t>تظهر الأبحاث أن </a:t>
            </a:r>
            <a:r>
              <a:rPr lang="ar-EG" sz="1200"/>
              <a:t>المفاوضات بين الثقافات المختلفة عادة ما تؤدي إلى نتائج أسوأ لكلا </a:t>
            </a:r>
            <a:r>
              <a:rPr lang="ar-EG" sz="1200" baseline="0"/>
              <a:t>الجانبين </a:t>
            </a:r>
            <a:r>
              <a:rPr lang="ar-EG" sz="1200"/>
              <a:t>مقارنة بالمفاوضات داخل الثقافات. يرجع هذا إلى </a:t>
            </a:r>
            <a:r>
              <a:rPr lang="ar-EG" sz="1200">
                <a:cs typeface="Gill Sans Light" charset="0"/>
                <a:sym typeface="Gill Sans Light" charset="0"/>
              </a:rPr>
              <a:t>الاختلافات الثقافية في السلوكيات، وأساليب التواصل، والمعايير التي </a:t>
            </a:r>
            <a:r>
              <a:rPr lang="ar-EG" sz="1200" baseline="0">
                <a:cs typeface="Gill Sans Light" charset="0"/>
                <a:sym typeface="Gill Sans Light" charset="0"/>
              </a:rPr>
              <a:t>تؤدي إلى سوء الفهم وتجعل من الصعب التوصل إلى اتفاقات بناءة.</a:t>
            </a:r>
            <a:r>
              <a:rPr lang="en-US" sz="1200" baseline="0">
                <a:cs typeface="Gill Sans Light" charset="0"/>
                <a:sym typeface="Gill Sans Light" charset="0"/>
              </a:rPr>
              <a:t> </a:t>
            </a:r>
            <a:r>
              <a:rPr lang="ar-EG" sz="1200"/>
              <a:t>تحاكي قصة ماغوس وشركة تالا كوميكس الصور النمطية المبالغ فيها، لكن هذه الأبعاد تختلف فيها الثقافات حقًا، </a:t>
            </a:r>
            <a:r>
              <a:rPr lang="ar-EG" sz="1200" baseline="0"/>
              <a:t>ويمكن أن تؤدي مثل هذه الاختلافات حقًا إلى حدوث مشكلات ضخمة في سياقات التفاوض.</a:t>
            </a:r>
            <a:r>
              <a:rPr lang="en-US" sz="1200" baseline="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r" defTabSz="914400" rtl="1" eaLnBrk="1" fontAlgn="auto" latinLnBrk="0" hangingPunct="1">
              <a:lnSpc>
                <a:spcPct val="100000"/>
              </a:lnSpc>
              <a:spcBef>
                <a:spcPts val="0"/>
              </a:spcBef>
              <a:spcAft>
                <a:spcPts val="0"/>
              </a:spcAft>
              <a:buClrTx/>
              <a:buSzTx/>
              <a:buFontTx/>
              <a:buNone/>
              <a:tabLst/>
              <a:defRPr/>
            </a:pPr>
            <a:r>
              <a:rPr lang="ar-EG"/>
              <a:t>المراجع</a:t>
            </a:r>
          </a:p>
          <a:p>
            <a:pPr marL="0" marR="0" indent="0" algn="r" defTabSz="914400" rtl="1" eaLnBrk="1" fontAlgn="auto" latinLnBrk="0" hangingPunct="1">
              <a:lnSpc>
                <a:spcPct val="100000"/>
              </a:lnSpc>
              <a:spcBef>
                <a:spcPts val="0"/>
              </a:spcBef>
              <a:spcAft>
                <a:spcPts val="0"/>
              </a:spcAft>
              <a:buClrTx/>
              <a:buSzTx/>
              <a:buFontTx/>
              <a:buNone/>
              <a:tabLst/>
              <a:defRPr/>
            </a:pPr>
            <a:r>
              <a:rPr lang="ar-EG" b="0"/>
              <a:t>جين بريت</a:t>
            </a:r>
            <a:r>
              <a:rPr lang="ar-EG" b="0" baseline="0"/>
              <a:t> (2000).</a:t>
            </a:r>
            <a:r>
              <a:rPr lang="en-US" b="0" baseline="0"/>
              <a:t> </a:t>
            </a:r>
            <a:r>
              <a:rPr lang="ar-EG" b="0"/>
              <a:t>الثقافة والتفاوض</a:t>
            </a:r>
          </a:p>
          <a:p>
            <a:pPr marL="0" marR="0" indent="0" algn="r" defTabSz="914400" rtl="1" eaLnBrk="1" fontAlgn="auto" latinLnBrk="0" hangingPunct="1">
              <a:lnSpc>
                <a:spcPct val="100000"/>
              </a:lnSpc>
              <a:spcBef>
                <a:spcPts val="0"/>
              </a:spcBef>
              <a:spcAft>
                <a:spcPts val="0"/>
              </a:spcAft>
              <a:buClrTx/>
              <a:buSzTx/>
              <a:buFontTx/>
              <a:buNone/>
              <a:tabLst/>
              <a:defRPr/>
            </a:pPr>
            <a:r>
              <a:rPr lang="en-US"/>
              <a:t>http://onlinelibrary.wiley.com/doi/10.1080/002075900399385/abstract</a:t>
            </a:r>
          </a:p>
        </p:txBody>
      </p:sp>
      <p:sp>
        <p:nvSpPr>
          <p:cNvPr id="4" name="Slide Number Placeholder 3"/>
          <p:cNvSpPr>
            <a:spLocks noGrp="1"/>
          </p:cNvSpPr>
          <p:nvPr>
            <p:ph type="sldNum" sz="quarter" idx="10"/>
          </p:nvPr>
        </p:nvSpPr>
        <p:spPr/>
        <p:txBody>
          <a:bodyPr/>
          <a:lstStyle/>
          <a:p>
            <a:fld id="{53A8445B-D4C8-486B-A05B-FA7ECB162EBF}" type="slidenum">
              <a:rPr lang="en-US" smtClean="0"/>
              <a:t>45</a:t>
            </a:fld>
            <a:endParaRPr lang="en-US"/>
          </a:p>
        </p:txBody>
      </p:sp>
    </p:spTree>
    <p:extLst>
      <p:ext uri="{BB962C8B-B14F-4D97-AF65-F5344CB8AC3E}">
        <p14:creationId xmlns:p14="http://schemas.microsoft.com/office/powerpoint/2010/main" val="21870086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E78E26B-6CCF-4045-A6EA-97ECD674C93D}" type="slidenum">
              <a:rPr lang="en-US" altLang="en-US" smtClean="0"/>
              <a:pPr/>
              <a:t>46</a:t>
            </a:fld>
            <a:endParaRPr lang="en-US" altLang="en-US"/>
          </a:p>
        </p:txBody>
      </p:sp>
      <p:sp>
        <p:nvSpPr>
          <p:cNvPr id="29699" name="Rectangle 2"/>
          <p:cNvSpPr>
            <a:spLocks noGrp="1" noRot="1" noChangeAspect="1" noChangeArrowheads="1" noTextEdit="1"/>
          </p:cNvSpPr>
          <p:nvPr>
            <p:ph type="sldImg"/>
          </p:nvPr>
        </p:nvSpPr>
        <p:spPr>
          <a:xfrm>
            <a:off x="1143000" y="685800"/>
            <a:ext cx="4572000" cy="3429000"/>
          </a:xfrm>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ar-EG"/>
              <a:t>على الرغم من أهمية الوعي </a:t>
            </a:r>
            <a:r>
              <a:rPr lang="ar-EG" baseline="0"/>
              <a:t>بالاختلافات الثقافية </a:t>
            </a:r>
            <a:r>
              <a:rPr lang="ar-EG"/>
              <a:t>والحساسية</a:t>
            </a:r>
            <a:r>
              <a:rPr lang="ar-EG" baseline="0"/>
              <a:t> تجاه هذه الاختلافات مثل الاختلافات التي تحدثنا عنها، فإن عدم التنميط أيضًا في منتهى الأهمية. لذا فمن جهة، قد ترتكب خطأ في معاملتك لثقافتك الخاصة كما لو كانت ماءً، وعدم إدراك أن الآخرين لديهم قيم، ومعايير، وتفضيلات مختلفة. ومن جهة أخرى، قد ترتكب خطأ في معاملة أفراد الثقافات الأخرى على أنهم أكثر اختلافًا منك مما هم عليه في الواقع.</a:t>
            </a:r>
            <a:r>
              <a:rPr lang="en-US" baseline="0"/>
              <a:t> </a:t>
            </a:r>
            <a:r>
              <a:rPr lang="ar-EG" baseline="0"/>
              <a:t>ما تظهره </a:t>
            </a:r>
            <a:r>
              <a:rPr lang="ar-EG"/>
              <a:t>الأبحاث هو أن </a:t>
            </a:r>
            <a:r>
              <a:rPr lang="ar-EG" sz="1200"/>
              <a:t>الاختلافات الثقافية المتصورة أكبر من الاختلافات الفعلية.</a:t>
            </a:r>
            <a:r>
              <a:rPr lang="ar-EG" sz="1200" baseline="0"/>
              <a:t>على سبيل المثال، يتم تصنيف الأشخاص من الولايات المتحدة نمطيًا على أنهم أكثر فردية مما هم عليه في الواقع، ويتم تصنيف الصينيين على أنهم أكثر جماعية مما هم عليه في الواقع. </a:t>
            </a:r>
          </a:p>
          <a:p>
            <a:endParaRPr lang="en-US" dirty="0"/>
          </a:p>
          <a:p>
            <a:r>
              <a:rPr lang="ar-EG"/>
              <a:t>المراجع</a:t>
            </a:r>
          </a:p>
          <a:p>
            <a:endParaRPr lang="en-US" dirty="0"/>
          </a:p>
          <a:p>
            <a:r>
              <a:rPr lang="ar-EG"/>
              <a:t>تشيو، سي-واي، وجيلفاند، إم جيه تي. ياماجيشي، وشتاينبيرج، جي، ووان، سي. (2010).</a:t>
            </a:r>
            <a:r>
              <a:rPr lang="en-US"/>
              <a:t> </a:t>
            </a:r>
            <a:r>
              <a:rPr lang="ar-EG"/>
              <a:t>ثقافة التوافق بين الأشخاص:</a:t>
            </a:r>
            <a:r>
              <a:rPr lang="en-US"/>
              <a:t> </a:t>
            </a:r>
            <a:r>
              <a:rPr lang="ar-EG"/>
              <a:t>دور التصورات بين الأشخاص في البحث بين الثقافات.</a:t>
            </a:r>
            <a:r>
              <a:rPr lang="en-US"/>
              <a:t> </a:t>
            </a:r>
            <a:r>
              <a:rPr lang="ar-EG" i="1"/>
              <a:t>وجهات نظر حول العلوم النفسية، 5،</a:t>
            </a:r>
            <a:r>
              <a:rPr lang="ar-EG"/>
              <a:t> 482-493.</a:t>
            </a:r>
          </a:p>
          <a:p>
            <a:endParaRPr lang="en-US" dirty="0"/>
          </a:p>
          <a:p>
            <a:r>
              <a:rPr lang="ar-EG" i="0"/>
              <a:t>كواترون، جورج إيه؛ جونز، إدوارد إي (1980).</a:t>
            </a:r>
            <a:r>
              <a:rPr lang="en-US" i="0"/>
              <a:t> </a:t>
            </a:r>
            <a:r>
              <a:rPr lang="ar-EG" i="0"/>
              <a:t>"إدراك التباين داخل المجموعات وخارج المجموعات:</a:t>
            </a:r>
            <a:r>
              <a:rPr lang="en-US" i="0"/>
              <a:t> </a:t>
            </a:r>
            <a:r>
              <a:rPr lang="ar-EG" i="0"/>
              <a:t>الآثار المترتبة على قانون الأعداد الصغيرة".</a:t>
            </a:r>
            <a:r>
              <a:rPr lang="en-US" i="0"/>
              <a:t> </a:t>
            </a:r>
            <a:r>
              <a:rPr lang="ar-EG" i="0"/>
              <a:t>مجلة الشخصية وعلم النفس الاجتماعي.</a:t>
            </a:r>
            <a:r>
              <a:rPr lang="en-US" i="0"/>
              <a:t> </a:t>
            </a:r>
            <a:r>
              <a:rPr lang="ar-EG" b="0" i="0"/>
              <a:t>38 (1</a:t>
            </a:r>
            <a:r>
              <a:rPr lang="ar-EG" i="0"/>
              <a:t>):</a:t>
            </a:r>
            <a:r>
              <a:rPr lang="en-US" i="0"/>
              <a:t> </a:t>
            </a:r>
            <a:r>
              <a:rPr lang="ar-EG" i="0"/>
              <a:t>141-152.</a:t>
            </a:r>
          </a:p>
          <a:p>
            <a:pPr lvl="1" eaLnBrk="1" hangingPunct="1"/>
            <a:endParaRPr lang="pt-BR" altLang="en-US" dirty="0">
              <a:solidFill>
                <a:schemeClr val="tx2"/>
              </a:solidFill>
              <a:latin typeface="Arial" charset="0"/>
            </a:endParaRPr>
          </a:p>
          <a:p>
            <a:pPr lvl="1" eaLnBrk="1" hangingPunct="1"/>
            <a:endParaRPr lang="pt-BR" altLang="en-US" dirty="0">
              <a:solidFill>
                <a:schemeClr val="tx2"/>
              </a:solidFill>
              <a:latin typeface="Arial" charset="0"/>
            </a:endParaRPr>
          </a:p>
        </p:txBody>
      </p:sp>
    </p:spTree>
    <p:extLst>
      <p:ext uri="{BB962C8B-B14F-4D97-AF65-F5344CB8AC3E}">
        <p14:creationId xmlns:p14="http://schemas.microsoft.com/office/powerpoint/2010/main" val="13233717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E78E26B-6CCF-4045-A6EA-97ECD674C93D}" type="slidenum">
              <a:rPr lang="en-US" altLang="en-US" smtClean="0"/>
              <a:pPr/>
              <a:t>47</a:t>
            </a:fld>
            <a:endParaRPr lang="en-US" altLang="en-US"/>
          </a:p>
        </p:txBody>
      </p:sp>
      <p:sp>
        <p:nvSpPr>
          <p:cNvPr id="29699" name="Rectangle 2"/>
          <p:cNvSpPr>
            <a:spLocks noGrp="1" noRot="1" noChangeAspect="1" noChangeArrowheads="1" noTextEdit="1"/>
          </p:cNvSpPr>
          <p:nvPr>
            <p:ph type="sldImg"/>
          </p:nvPr>
        </p:nvSpPr>
        <p:spPr>
          <a:xfrm>
            <a:off x="1143000" y="685800"/>
            <a:ext cx="4572000" cy="3429000"/>
          </a:xfrm>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ar-EG"/>
              <a:t>تبدو التوزيعات الاجتماعية الحقيقية شبيهة أكثر بهذا.</a:t>
            </a:r>
            <a:r>
              <a:rPr lang="ar-EG" baseline="0"/>
              <a:t> فهناك اختلاف في التوجهات المركزية، وفي المستوى المتوسط للفردية، بين الولايات المتحدة والصين. رغم ذلك، فإن الفارق ليس كبيرًا كما قد تتصور. فضلًا عن ذلك فإن توزيعات الفردية والجماعية في كل ثقافة تتداخل إلى حد كبير. وهذا يعني أن هناك الكثير من الأشخاص الجماعيين الأكثر توجهًا نحو المجموعات في الولايات المتحدة، والكثير من الأشخاص الفرديين في الصين. فضلًا عن ذلك فإن بعض الأشخاص من الولايات المتحدة أكثر جماعية من الشخص الصيني العادي، وبعض الصينيين أكثر جماعية من الشخص العادي في الولايات المتحدة.</a:t>
            </a:r>
          </a:p>
          <a:p>
            <a:endParaRPr lang="en-US" dirty="0"/>
          </a:p>
          <a:p>
            <a:r>
              <a:rPr lang="ar-EG"/>
              <a:t>المراجع</a:t>
            </a:r>
          </a:p>
          <a:p>
            <a:endParaRPr lang="en-US" dirty="0"/>
          </a:p>
          <a:p>
            <a:r>
              <a:rPr lang="ar-EG"/>
              <a:t>تشيو، سي-واي، وجيلفاند، إم جيه تي. ياماجيشي، وشتاينبيرج، جي، ووان، سي. (2010).</a:t>
            </a:r>
            <a:r>
              <a:rPr lang="en-US"/>
              <a:t> </a:t>
            </a:r>
            <a:r>
              <a:rPr lang="ar-EG"/>
              <a:t>ثقافة التوافق بين الأشخاص:</a:t>
            </a:r>
            <a:r>
              <a:rPr lang="en-US"/>
              <a:t> </a:t>
            </a:r>
            <a:r>
              <a:rPr lang="ar-EG"/>
              <a:t>دور التصورات بين الأشخاص في البحث بين الثقافات.</a:t>
            </a:r>
            <a:r>
              <a:rPr lang="en-US"/>
              <a:t> </a:t>
            </a:r>
            <a:r>
              <a:rPr lang="ar-EG" i="1"/>
              <a:t>وجهات نظر حول العلوم النفسية، 5،</a:t>
            </a:r>
            <a:r>
              <a:rPr lang="ar-EG"/>
              <a:t> 482-493.</a:t>
            </a:r>
          </a:p>
          <a:p>
            <a:pPr lvl="1" eaLnBrk="1" hangingPunct="1"/>
            <a:endParaRPr lang="pt-BR" altLang="en-US" dirty="0">
              <a:solidFill>
                <a:schemeClr val="tx2"/>
              </a:solidFill>
              <a:latin typeface="Arial" charset="0"/>
            </a:endParaRPr>
          </a:p>
        </p:txBody>
      </p:sp>
    </p:spTree>
    <p:extLst>
      <p:ext uri="{BB962C8B-B14F-4D97-AF65-F5344CB8AC3E}">
        <p14:creationId xmlns:p14="http://schemas.microsoft.com/office/powerpoint/2010/main" val="1095362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1200"/>
              <a:t>لذا كن على دراية بالاختلافات الثقافية في القيم والتواصل وحاول أن تكون أكثر حساسية تجاهها، ولكن</a:t>
            </a:r>
            <a:r>
              <a:rPr lang="en-US" sz="1200" baseline="0"/>
              <a:t> </a:t>
            </a:r>
            <a:r>
              <a:rPr lang="ar-EG" sz="1200"/>
              <a:t>تعامل مع نظيرك في المفاوضات باعتباره فردًا وليس </a:t>
            </a:r>
            <a:r>
              <a:rPr lang="ar-EG" sz="1200" baseline="0"/>
              <a:t>مجرد صورة نمطية.</a:t>
            </a:r>
            <a:r>
              <a:rPr lang="en-US" sz="1200" baseline="0"/>
              <a:t> </a:t>
            </a:r>
          </a:p>
        </p:txBody>
      </p:sp>
      <p:sp>
        <p:nvSpPr>
          <p:cNvPr id="4" name="Slide Number Placeholder 3"/>
          <p:cNvSpPr>
            <a:spLocks noGrp="1"/>
          </p:cNvSpPr>
          <p:nvPr>
            <p:ph type="sldNum" sz="quarter" idx="10"/>
          </p:nvPr>
        </p:nvSpPr>
        <p:spPr/>
        <p:txBody>
          <a:bodyPr/>
          <a:lstStyle/>
          <a:p>
            <a:fld id="{C377ACEE-48F5-4A43-88C5-A1BA9901F988}" type="slidenum">
              <a:rPr lang="en-US" smtClean="0"/>
              <a:t>48</a:t>
            </a:fld>
            <a:endParaRPr lang="en-US"/>
          </a:p>
        </p:txBody>
      </p:sp>
    </p:spTree>
    <p:extLst>
      <p:ext uri="{BB962C8B-B14F-4D97-AF65-F5344CB8AC3E}">
        <p14:creationId xmlns:p14="http://schemas.microsoft.com/office/powerpoint/2010/main" val="15311642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EG" sz="1200" b="0"/>
              <a:t>تستند قصة ماغوس وشركة تالا كوميكس جزئيًا إلى قصة حقيقية. هل تعرف الكتاب الساخر لانفوست؟ </a:t>
            </a:r>
            <a:r>
              <a:rPr lang="ar-EG" sz="1200" b="0" baseline="0"/>
              <a:t>[</a:t>
            </a:r>
            <a:r>
              <a:rPr lang="ar-EG" sz="1200" b="0" i="1" baseline="0"/>
              <a:t>يجيب الطلاب</a:t>
            </a:r>
            <a:r>
              <a:rPr lang="ar-EG" sz="1200" b="0" i="0" baseline="0"/>
              <a:t>]</a:t>
            </a:r>
            <a:r>
              <a:rPr lang="ar-EG" sz="1200" b="0" i="1" baseline="0"/>
              <a:t>.</a:t>
            </a:r>
            <a:r>
              <a:rPr lang="ar-EG" sz="1200" b="0" i="0" baseline="0"/>
              <a:t>ربما لن تعرفه </a:t>
            </a:r>
            <a:r>
              <a:rPr lang="ar-EG" sz="1200" b="0" i="0" u="none" baseline="0"/>
              <a:t>إلا إذا كنت من فرنسا.</a:t>
            </a:r>
            <a:r>
              <a:rPr lang="en-US" sz="1200" b="0" i="0" u="none" baseline="0"/>
              <a:t> </a:t>
            </a:r>
            <a:r>
              <a:rPr lang="ar-EG" sz="1200" b="0" u="none"/>
              <a:t>لانفوست هي</a:t>
            </a:r>
            <a:r>
              <a:rPr lang="ar-EG" sz="1200" b="0" i="0" u="none" baseline="0"/>
              <a:t> قصة مغامرات خيال علمي فرنسية </a:t>
            </a:r>
            <a:r>
              <a:rPr lang="ar-EG" sz="1200" u="none"/>
              <a:t>تتحدث عن شاب </a:t>
            </a:r>
            <a:r>
              <a:rPr lang="ar-EG" sz="1200" u="none" baseline="0"/>
              <a:t> لديه </a:t>
            </a:r>
            <a:r>
              <a:rPr lang="ar-EG" sz="1200" u="none"/>
              <a:t>قوى سحرية</a:t>
            </a:r>
            <a:r>
              <a:rPr lang="en-US" sz="1200" u="none" baseline="0"/>
              <a:t> </a:t>
            </a:r>
            <a:r>
              <a:rPr lang="ar-EG" sz="1200" u="none"/>
              <a:t>-لانفوست-- وصديقه هيبوس القزم المستأنس. حققت هذه القصة</a:t>
            </a:r>
            <a:r>
              <a:rPr lang="ar-EG" sz="1200" u="none" baseline="0"/>
              <a:t> نجاحًا ساحقًا في فرنسا، حيث بيعت ملايين النسخ.</a:t>
            </a:r>
            <a:r>
              <a:rPr lang="en-US" sz="1200" u="none" baseline="0"/>
              <a:t> </a:t>
            </a:r>
            <a:r>
              <a:rPr lang="ar-EG" sz="1200" u="none"/>
              <a:t>في عام 2010، كانت شركة </a:t>
            </a:r>
            <a:r>
              <a:rPr lang="en-US" sz="1200" u="none"/>
              <a:t>DC Comics</a:t>
            </a:r>
            <a:r>
              <a:rPr lang="ar-EG" sz="1200" u="none"/>
              <a:t>، إحدى شركات القصص المصورة الكبرى في</a:t>
            </a:r>
            <a:r>
              <a:rPr lang="ar-EG" sz="1200" u="none" baseline="0"/>
              <a:t> الولايات المتحدة، </a:t>
            </a:r>
            <a:r>
              <a:rPr lang="ar-EG" sz="1200" u="none"/>
              <a:t>مهتمة حقًا بترجمة القصة وبيعها في الولايات المتحدة، لكن انتهت الصفقة </a:t>
            </a:r>
            <a:r>
              <a:rPr lang="ar-EG" sz="1200" u="none" baseline="0"/>
              <a:t>بالفشل.</a:t>
            </a:r>
            <a:r>
              <a:rPr lang="en-US" sz="1200" u="none" baseline="0"/>
              <a:t> </a:t>
            </a:r>
            <a:r>
              <a:rPr lang="ar-EG" sz="1200" u="none"/>
              <a:t>منذ عام 2016، لا تزال قصة </a:t>
            </a:r>
            <a:r>
              <a:rPr lang="en-US" sz="1200" u="none"/>
              <a:t>Lanfeust</a:t>
            </a:r>
            <a:r>
              <a:rPr lang="ar-EG" sz="1200" u="none"/>
              <a:t> ظاهرة في فرنسا، لكنها لم تحقق النجاح الذي كان من الممكن أن تحققه.</a:t>
            </a:r>
            <a:r>
              <a:rPr lang="ar-EG" sz="1200" u="none" baseline="0"/>
              <a:t> أحد الاحتمالات هو أن الجانبين ربما كان لديهما تقييمات مختلفة للقصة المصورة وتوقعات مختلفة للمبيعات المستقبلية. </a:t>
            </a:r>
          </a:p>
          <a:p>
            <a:endParaRPr lang="en-US" b="0" u="sng" dirty="0"/>
          </a:p>
        </p:txBody>
      </p:sp>
      <p:sp>
        <p:nvSpPr>
          <p:cNvPr id="4" name="Slide Number Placeholder 3"/>
          <p:cNvSpPr>
            <a:spLocks noGrp="1"/>
          </p:cNvSpPr>
          <p:nvPr>
            <p:ph type="sldNum" sz="quarter" idx="10"/>
          </p:nvPr>
        </p:nvSpPr>
        <p:spPr/>
        <p:txBody>
          <a:bodyPr/>
          <a:lstStyle/>
          <a:p>
            <a:fld id="{456B43BC-DDC6-264D-A129-A11F564D47CA}" type="slidenum">
              <a:rPr lang="en-GB" smtClean="0"/>
              <a:t>49</a:t>
            </a:fld>
            <a:endParaRPr lang="en-GB"/>
          </a:p>
        </p:txBody>
      </p:sp>
    </p:spTree>
    <p:extLst>
      <p:ext uri="{BB962C8B-B14F-4D97-AF65-F5344CB8AC3E}">
        <p14:creationId xmlns:p14="http://schemas.microsoft.com/office/powerpoint/2010/main" val="3064014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sz="1200" i="0"/>
              <a:t>[</a:t>
            </a:r>
            <a:r>
              <a:rPr lang="ar-EG" sz="1200" i="1"/>
              <a:t>عاد الطلاب الآن إلى</a:t>
            </a:r>
            <a:r>
              <a:rPr lang="ar-EG" sz="1200" i="1" baseline="0"/>
              <a:t> الفصل</a:t>
            </a:r>
            <a:r>
              <a:rPr lang="ar-EG" sz="1200" i="0" baseline="0"/>
              <a:t>].</a:t>
            </a:r>
            <a:r>
              <a:rPr lang="en-US" sz="1200" i="0" baseline="0"/>
              <a:t> </a:t>
            </a:r>
            <a:r>
              <a:rPr lang="ar-EG" sz="1200" i="0"/>
              <a:t>مرحبًا بكم من جديد! يُرجى تخصيص 3 دقائق وتشارك مع الشخص الجالس بجانبك،</a:t>
            </a:r>
            <a:r>
              <a:rPr lang="ar-EG" sz="1200" i="0" baseline="0"/>
              <a:t> الذي </a:t>
            </a:r>
            <a:r>
              <a:rPr lang="ar-EG" sz="1200" i="0"/>
              <a:t>لا يجب أن يكون بالضرورة عضوًا في </a:t>
            </a:r>
            <a:r>
              <a:rPr lang="ar-EG" sz="1200" i="0" baseline="0"/>
              <a:t>مجموعة التفاوض الخاصة بك.</a:t>
            </a:r>
            <a:r>
              <a:rPr lang="en-US" sz="1200" i="0"/>
              <a:t> </a:t>
            </a:r>
            <a:r>
              <a:rPr lang="ar-EG" sz="1200" i="0"/>
              <a:t>شيء واحد نجح الفريق الآخر في </a:t>
            </a:r>
            <a:r>
              <a:rPr lang="ar-EG" sz="1200" i="0" baseline="0"/>
              <a:t>تنفيذه بشكل جيد، وشيء واحد كان بإمكان فريقك تنفيذه بشكل أفضل.</a:t>
            </a:r>
            <a:r>
              <a:rPr lang="en-US" sz="1200" i="0" baseline="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r" defTabSz="914400" rtl="1" eaLnBrk="1" fontAlgn="auto" latinLnBrk="0" hangingPunct="1">
              <a:lnSpc>
                <a:spcPct val="100000"/>
              </a:lnSpc>
              <a:spcBef>
                <a:spcPts val="0"/>
              </a:spcBef>
              <a:spcAft>
                <a:spcPts val="0"/>
              </a:spcAft>
              <a:buClrTx/>
              <a:buSzTx/>
              <a:buFontTx/>
              <a:buNone/>
              <a:tabLst/>
              <a:defRPr/>
            </a:pPr>
            <a:r>
              <a:rPr lang="ar-EG"/>
              <a:t>مصدر </a:t>
            </a:r>
            <a:r>
              <a:rPr lang="ar-EG" baseline="0"/>
              <a:t>الصورة</a:t>
            </a:r>
          </a:p>
          <a:p>
            <a:r>
              <a:rPr lang="en-US"/>
              <a:t>https://pixabay.com/en/meeting-businessmen-personal-1219527/</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B682898-ADB3-435A-B8E0-862943A65B4F}" type="slidenum">
              <a:rPr lang="en-US" altLang="en-US" smtClean="0"/>
              <a:pPr/>
              <a:t>5</a:t>
            </a:fld>
            <a:endParaRPr lang="en-US" altLang="en-US"/>
          </a:p>
        </p:txBody>
      </p:sp>
    </p:spTree>
    <p:extLst>
      <p:ext uri="{BB962C8B-B14F-4D97-AF65-F5344CB8AC3E}">
        <p14:creationId xmlns:p14="http://schemas.microsoft.com/office/powerpoint/2010/main" val="9276138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1200" b="0">
                <a:cs typeface="Rockwell"/>
              </a:rPr>
              <a:t>ما توقعاتك لمبيعات قصة ماغوس المستقبلية؟</a:t>
            </a:r>
            <a:r>
              <a:rPr lang="ar-EG" sz="1200" b="0" baseline="0">
                <a:cs typeface="Rockwell"/>
              </a:rPr>
              <a:t> هل كانت مختلفة بين الجانبين؟</a:t>
            </a:r>
            <a:r>
              <a:rPr lang="ar-EG" sz="1200" b="0" baseline="0"/>
              <a:t> [</a:t>
            </a:r>
            <a:r>
              <a:rPr lang="ar-EG" sz="1200" b="0" i="1" baseline="0"/>
              <a:t>يجيب الطلاب</a:t>
            </a:r>
            <a:r>
              <a:rPr lang="ar-EG" sz="1200" b="0" i="0" baseline="0"/>
              <a:t>]</a:t>
            </a:r>
            <a:r>
              <a:rPr lang="ar-EG" sz="1200" b="0" i="1" baseline="0"/>
              <a:t>.</a:t>
            </a:r>
          </a:p>
        </p:txBody>
      </p:sp>
      <p:sp>
        <p:nvSpPr>
          <p:cNvPr id="4" name="Slide Number Placeholder 3"/>
          <p:cNvSpPr>
            <a:spLocks noGrp="1"/>
          </p:cNvSpPr>
          <p:nvPr>
            <p:ph type="sldNum" sz="quarter" idx="10"/>
          </p:nvPr>
        </p:nvSpPr>
        <p:spPr/>
        <p:txBody>
          <a:bodyPr/>
          <a:lstStyle/>
          <a:p>
            <a:fld id="{456B43BC-DDC6-264D-A129-A11F564D47CA}" type="slidenum">
              <a:rPr lang="en-GB" smtClean="0"/>
              <a:t>50</a:t>
            </a:fld>
            <a:endParaRPr lang="en-GB"/>
          </a:p>
        </p:txBody>
      </p:sp>
    </p:spTree>
    <p:extLst>
      <p:ext uri="{BB962C8B-B14F-4D97-AF65-F5344CB8AC3E}">
        <p14:creationId xmlns:p14="http://schemas.microsoft.com/office/powerpoint/2010/main" val="11902893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EG"/>
              <a:t>يتوقع جانب ماغوس تحقيق مبيعات ضخمة </a:t>
            </a:r>
            <a:r>
              <a:rPr lang="ar-EG" b="0"/>
              <a:t>للكتاب </a:t>
            </a:r>
            <a:r>
              <a:rPr lang="ar-EG" b="0" baseline="0"/>
              <a:t>الساخر في هذه السوق الجديدة المثيرة، في حين أن </a:t>
            </a:r>
            <a:r>
              <a:rPr lang="ar-EG" sz="1200" b="0"/>
              <a:t>شركة تالا كوميكس مهتمة بالملكية ولكنها</a:t>
            </a:r>
            <a:r>
              <a:rPr lang="en-US" sz="1200" b="0" baseline="0"/>
              <a:t> </a:t>
            </a:r>
            <a:r>
              <a:rPr lang="ar-EG" sz="1200" b="0"/>
              <a:t>أقل تفاؤلًا بكثير.</a:t>
            </a:r>
            <a:r>
              <a:rPr lang="en-US" sz="1200" b="1" baseline="0"/>
              <a:t> </a:t>
            </a:r>
            <a:r>
              <a:rPr lang="ar-EG"/>
              <a:t>نرى هنا </a:t>
            </a:r>
            <a:r>
              <a:rPr lang="ar-EG" baseline="0"/>
              <a:t>الجداول في الأدوار الخاصة بكم.</a:t>
            </a:r>
            <a:r>
              <a:rPr lang="en-US" baseline="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r" defTabSz="457200" rtl="1" eaLnBrk="1" fontAlgn="auto" latinLnBrk="0" hangingPunct="1">
              <a:lnSpc>
                <a:spcPct val="100000"/>
              </a:lnSpc>
              <a:spcBef>
                <a:spcPts val="0"/>
              </a:spcBef>
              <a:spcAft>
                <a:spcPts val="0"/>
              </a:spcAft>
              <a:buClrTx/>
              <a:buSzTx/>
              <a:buFontTx/>
              <a:buNone/>
              <a:tabLst/>
              <a:defRPr/>
            </a:pPr>
            <a:r>
              <a:rPr lang="ar-EG" sz="1200" b="0">
                <a:latin typeface="+mn-lt"/>
                <a:cs typeface="Rockwell"/>
              </a:rPr>
              <a:t>كيف يمكنك محاولة سد هذه الفجوة في التوقعات بشأن المستقبل؟</a:t>
            </a:r>
            <a:r>
              <a:rPr lang="ar-EG" sz="1200" b="0" baseline="0"/>
              <a:t> ماذا فعلت في مفاوضاتك [</a:t>
            </a:r>
            <a:r>
              <a:rPr lang="ar-EG" sz="1200" b="0" i="1" baseline="0"/>
              <a:t>يجيب الطلاب، وعادة ما يذكرون ما إذا كان المحتوى الجنسي سيخضع للرقابة أم لا</a:t>
            </a:r>
            <a:r>
              <a:rPr lang="ar-EG" sz="1200" b="0" i="0" baseline="0"/>
              <a:t>]</a:t>
            </a:r>
            <a:r>
              <a:rPr lang="ar-EG" sz="1200" b="0" i="1" baseline="0"/>
              <a:t>.</a:t>
            </a:r>
            <a:r>
              <a:rPr lang="en-US" sz="1200" b="0" i="1" baseline="0"/>
              <a:t> </a:t>
            </a:r>
            <a:r>
              <a:rPr lang="ar-EG" sz="1200" b="0" i="0" baseline="0"/>
              <a:t>سواء كان المحتوى سيتغير أم لا، كان ذلك بمثابة محاولة لتشتيت الانتباه أو شيء من شأنه أن يقودك إلى طريق خاطئ ويجعل المفاوضات أكثر صعوبة، ولكنه ليس الحل الحقيقي للمشكلة.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dirty="0"/>
          </a:p>
          <a:p>
            <a:endParaRPr lang="en-US" dirty="0"/>
          </a:p>
        </p:txBody>
      </p:sp>
      <p:sp>
        <p:nvSpPr>
          <p:cNvPr id="4" name="Slide Number Placeholder 3"/>
          <p:cNvSpPr>
            <a:spLocks noGrp="1"/>
          </p:cNvSpPr>
          <p:nvPr>
            <p:ph type="sldNum" sz="quarter" idx="10"/>
          </p:nvPr>
        </p:nvSpPr>
        <p:spPr/>
        <p:txBody>
          <a:bodyPr/>
          <a:lstStyle/>
          <a:p>
            <a:fld id="{456B43BC-DDC6-264D-A129-A11F564D47CA}" type="slidenum">
              <a:rPr lang="en-GB" smtClean="0"/>
              <a:t>51</a:t>
            </a:fld>
            <a:endParaRPr lang="en-GB"/>
          </a:p>
        </p:txBody>
      </p:sp>
    </p:spTree>
    <p:extLst>
      <p:ext uri="{BB962C8B-B14F-4D97-AF65-F5344CB8AC3E}">
        <p14:creationId xmlns:p14="http://schemas.microsoft.com/office/powerpoint/2010/main" val="21052090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a:t>هناك شيء واحد يمكنك القيام به </a:t>
            </a:r>
            <a:r>
              <a:rPr lang="ar-EG" b="0"/>
              <a:t>عند اختلاف التوقعات</a:t>
            </a:r>
            <a:r>
              <a:rPr lang="ar-EG" b="0" baseline="0"/>
              <a:t> بشأن المستقبل، سواءً كان ناتجًا عن اختلاف الثقافات أو شيء آخر، وهو استخدام ما يسمى </a:t>
            </a:r>
            <a:r>
              <a:rPr lang="ar-EG" sz="1200" b="0">
                <a:latin typeface="+mn-lt"/>
                <a:cs typeface="Rockwell"/>
              </a:rPr>
              <a:t>"العقد المشروط". </a:t>
            </a:r>
            <a:r>
              <a:rPr lang="en-US" sz="1200" b="0">
                <a:latin typeface="+mn-lt"/>
                <a:cs typeface="Rockwell"/>
              </a:rPr>
              <a:t> </a:t>
            </a:r>
            <a:r>
              <a:rPr lang="ar-EG" sz="2400"/>
              <a:t>ترتبط شروط العقد بأحداث مستقبلية تتسم بعدم اليقين،</a:t>
            </a:r>
            <a:r>
              <a:rPr lang="ar-EG" sz="2400" baseline="0"/>
              <a:t> في هذه الحالة </a:t>
            </a:r>
            <a:r>
              <a:rPr lang="ar-EG" sz="2400"/>
              <a:t>مبيعات المنتج المستقبلية. لذا ينص</a:t>
            </a:r>
            <a:r>
              <a:rPr lang="ar-EG" sz="2400" baseline="0"/>
              <a:t> العقد على أن أجر جانب ماغوس سيعتمد على المستقبل، إذا كانت المبيعات مرتفعة كما يتوقع فسيحصل على الأجر الذي يطلبه، ولكن إذا كانت المبيعات أكثر توافقًا مع توقعات تالا كوميكس فإن مدفوعاتهم إلى مبدعي ماغوس ستكون أقل.</a:t>
            </a:r>
            <a:r>
              <a:rPr lang="en-US" sz="2400" baseline="0"/>
              <a:t> </a:t>
            </a:r>
            <a:r>
              <a:rPr lang="ar-EG" sz="2400"/>
              <a:t>ولهذا</a:t>
            </a:r>
            <a:r>
              <a:rPr lang="ar-EG" sz="2400" baseline="0"/>
              <a:t> فائدة </a:t>
            </a:r>
            <a:r>
              <a:rPr lang="ar-EG" sz="2400"/>
              <a:t>تتمثل في تعظيم القيمة المستقبلية المتوقعة لكل جانب من الاتفاقية. </a:t>
            </a:r>
          </a:p>
          <a:p>
            <a:endParaRPr lang="en-US" sz="2400" dirty="0"/>
          </a:p>
          <a:p>
            <a:r>
              <a:rPr lang="ar-EG" sz="2400"/>
              <a:t>كما يمكن أن</a:t>
            </a:r>
            <a:r>
              <a:rPr lang="ar-EG" sz="2400" baseline="0"/>
              <a:t> يكشف ذلك عن الخداع </a:t>
            </a:r>
            <a:r>
              <a:rPr lang="ar-EG" sz="2400"/>
              <a:t>إن وجد.</a:t>
            </a:r>
            <a:r>
              <a:rPr lang="en-US" sz="2400"/>
              <a:t> </a:t>
            </a:r>
            <a:r>
              <a:rPr lang="ar-EG" sz="2400"/>
              <a:t>فإذا كان المورد "يؤكد" لك أنه</a:t>
            </a:r>
            <a:r>
              <a:rPr lang="ar-EG" sz="2400" baseline="0"/>
              <a:t> سيسلم في يوم معين، فاطلب منه التوقيع على عقد مشروط بمقابل أقل سيحصل عليه إذا لم يتم التسليم في الموعد المحدد. وإذا لم يوقع، فربما لا يصدق حقًا فيما يقوله. </a:t>
            </a:r>
          </a:p>
          <a:p>
            <a:endParaRPr lang="en-US" sz="2400" dirty="0"/>
          </a:p>
          <a:p>
            <a:r>
              <a:rPr lang="ar-EG" sz="2400" b="0">
                <a:latin typeface="+mn-lt"/>
                <a:cs typeface="Rockwell"/>
              </a:rPr>
              <a:t>تتسم العقود المشروطة </a:t>
            </a:r>
            <a:r>
              <a:rPr lang="ar-EG" sz="2400" b="0"/>
              <a:t>بفاعلية أكبر إذا كانت مرتبطة بنتائج موضوعية يمكن لكلا الطرفين التحقق منها، مثل مبيعات</a:t>
            </a:r>
            <a:r>
              <a:rPr lang="ar-EG" sz="2400" b="0" baseline="0"/>
              <a:t> كتاب القصة المصورة في هذه الحالة.</a:t>
            </a:r>
            <a:r>
              <a:rPr lang="en-US" sz="2400" b="0" baseline="0"/>
              <a:t> </a:t>
            </a:r>
          </a:p>
          <a:p>
            <a:endParaRPr lang="en-US" dirty="0"/>
          </a:p>
          <a:p>
            <a:r>
              <a:rPr lang="ar-EG"/>
              <a:t>مصدر </a:t>
            </a:r>
            <a:r>
              <a:rPr lang="ar-EG" baseline="0"/>
              <a:t>الصورة</a:t>
            </a:r>
          </a:p>
          <a:p>
            <a:r>
              <a:rPr lang="en-US"/>
              <a:t>https://pixabay.com/en/binding-contract-contract-secure-948442/</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56B43BC-DDC6-264D-A129-A11F564D47CA}" type="slidenum">
              <a:rPr lang="en-GB" smtClean="0"/>
              <a:t>52</a:t>
            </a:fld>
            <a:endParaRPr lang="en-GB"/>
          </a:p>
        </p:txBody>
      </p:sp>
    </p:spTree>
    <p:extLst>
      <p:ext uri="{BB962C8B-B14F-4D97-AF65-F5344CB8AC3E}">
        <p14:creationId xmlns:p14="http://schemas.microsoft.com/office/powerpoint/2010/main" val="50173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1200" b="0">
                <a:latin typeface="+mn-lt"/>
                <a:cs typeface="Rockwell"/>
              </a:rPr>
              <a:t>برفع </a:t>
            </a:r>
            <a:r>
              <a:rPr lang="ar-EG" sz="1200" b="0" baseline="0">
                <a:latin typeface="+mn-lt"/>
                <a:cs typeface="Rockwell"/>
              </a:rPr>
              <a:t>الأيدي، كم طالبًا منكم استخدم </a:t>
            </a:r>
            <a:r>
              <a:rPr lang="ar-EG" sz="1200" b="0">
                <a:latin typeface="+mn-lt"/>
                <a:cs typeface="Rockwell"/>
              </a:rPr>
              <a:t>عقدًا مشروطًا؟</a:t>
            </a:r>
            <a:r>
              <a:rPr lang="en-US" sz="1200" b="0">
                <a:latin typeface="+mn-lt"/>
                <a:cs typeface="Rockwell"/>
              </a:rPr>
              <a:t> </a:t>
            </a:r>
            <a:r>
              <a:rPr lang="ar-EG" sz="1200" b="0">
                <a:latin typeface="+mn-lt"/>
                <a:cs typeface="Rockwell"/>
              </a:rPr>
              <a:t>[</a:t>
            </a:r>
            <a:r>
              <a:rPr lang="ar-EG" sz="1200" b="0" i="1">
                <a:latin typeface="+mn-lt"/>
                <a:cs typeface="Rockwell"/>
              </a:rPr>
              <a:t>يرفع الطلاب أيديهم</a:t>
            </a:r>
            <a:r>
              <a:rPr lang="ar-EG" sz="1200" b="0">
                <a:latin typeface="+mn-lt"/>
                <a:cs typeface="Rockwell"/>
              </a:rPr>
              <a:t>].</a:t>
            </a:r>
            <a:r>
              <a:rPr lang="en-US" sz="1200" b="0">
                <a:latin typeface="+mn-lt"/>
                <a:cs typeface="Rockwell"/>
              </a:rPr>
              <a:t> </a:t>
            </a:r>
            <a:r>
              <a:rPr lang="ar-EG" sz="1200" b="0">
                <a:latin typeface="+mn-lt"/>
                <a:cs typeface="Rockwell"/>
              </a:rPr>
              <a:t>هذه هي أفضل طريقة للوصول إلى اتفاق مقبول للطرفين في قصة ماغوس وشركة تالا كوميكس.</a:t>
            </a:r>
            <a:r>
              <a:rPr lang="en-US" sz="1200" b="0">
                <a:latin typeface="+mn-lt"/>
                <a:cs typeface="Rockwell"/>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r" defTabSz="914400" rtl="1" eaLnBrk="1" fontAlgn="auto" latinLnBrk="0" hangingPunct="1">
              <a:lnSpc>
                <a:spcPct val="100000"/>
              </a:lnSpc>
              <a:spcBef>
                <a:spcPts val="0"/>
              </a:spcBef>
              <a:spcAft>
                <a:spcPts val="0"/>
              </a:spcAft>
              <a:buClrTx/>
              <a:buSzTx/>
              <a:buFontTx/>
              <a:buNone/>
              <a:tabLst/>
              <a:defRPr/>
            </a:pPr>
            <a:r>
              <a:rPr lang="ar-EG"/>
              <a:t>مصدر </a:t>
            </a:r>
            <a:r>
              <a:rPr lang="ar-EG" baseline="0"/>
              <a:t>الصورة</a:t>
            </a:r>
          </a:p>
          <a:p>
            <a:r>
              <a:rPr lang="en-US"/>
              <a:t>https://pixabay.com/en/meeting-businessmen-personal-1219527/</a:t>
            </a:r>
          </a:p>
          <a:p>
            <a:endParaRPr lang="en-US" b="0" dirty="0"/>
          </a:p>
        </p:txBody>
      </p:sp>
      <p:sp>
        <p:nvSpPr>
          <p:cNvPr id="4" name="Slide Number Placeholder 3"/>
          <p:cNvSpPr>
            <a:spLocks noGrp="1"/>
          </p:cNvSpPr>
          <p:nvPr>
            <p:ph type="sldNum" sz="quarter" idx="10"/>
          </p:nvPr>
        </p:nvSpPr>
        <p:spPr/>
        <p:txBody>
          <a:bodyPr/>
          <a:lstStyle/>
          <a:p>
            <a:fld id="{456B43BC-DDC6-264D-A129-A11F564D47CA}" type="slidenum">
              <a:rPr lang="en-GB" smtClean="0"/>
              <a:t>53</a:t>
            </a:fld>
            <a:endParaRPr lang="en-GB"/>
          </a:p>
        </p:txBody>
      </p:sp>
    </p:spTree>
    <p:extLst>
      <p:ext uri="{BB962C8B-B14F-4D97-AF65-F5344CB8AC3E}">
        <p14:creationId xmlns:p14="http://schemas.microsoft.com/office/powerpoint/2010/main" val="25304213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1200" b="0"/>
              <a:t>هل أضفت أي قضايا جديدة لخلق المزيد من القيمة؟</a:t>
            </a:r>
            <a:r>
              <a:rPr lang="en-US" sz="1200" b="0"/>
              <a:t> </a:t>
            </a:r>
            <a:r>
              <a:rPr lang="ar-EG" sz="1200" b="0" baseline="0"/>
              <a:t>[</a:t>
            </a:r>
            <a:r>
              <a:rPr lang="ar-EG" sz="1200" b="0" i="1" baseline="0"/>
              <a:t>يجيب الطلاب</a:t>
            </a:r>
            <a:r>
              <a:rPr lang="ar-EG" sz="1200" b="0" i="0" baseline="0"/>
              <a:t>].</a:t>
            </a:r>
          </a:p>
        </p:txBody>
      </p:sp>
      <p:sp>
        <p:nvSpPr>
          <p:cNvPr id="4" name="Slide Number Placeholder 3"/>
          <p:cNvSpPr>
            <a:spLocks noGrp="1"/>
          </p:cNvSpPr>
          <p:nvPr>
            <p:ph type="sldNum" sz="quarter" idx="10"/>
          </p:nvPr>
        </p:nvSpPr>
        <p:spPr/>
        <p:txBody>
          <a:bodyPr/>
          <a:lstStyle/>
          <a:p>
            <a:fld id="{456B43BC-DDC6-264D-A129-A11F564D47CA}" type="slidenum">
              <a:rPr lang="en-GB" smtClean="0"/>
              <a:t>54</a:t>
            </a:fld>
            <a:endParaRPr lang="en-GB"/>
          </a:p>
        </p:txBody>
      </p:sp>
    </p:spTree>
    <p:extLst>
      <p:ext uri="{BB962C8B-B14F-4D97-AF65-F5344CB8AC3E}">
        <p14:creationId xmlns:p14="http://schemas.microsoft.com/office/powerpoint/2010/main" val="39527552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a:t>يمكنك وضع</a:t>
            </a:r>
            <a:r>
              <a:rPr lang="ar-EG" baseline="0"/>
              <a:t> خطط مبدئية لفيلم </a:t>
            </a:r>
            <a:r>
              <a:rPr lang="ar-EG" sz="1200"/>
              <a:t>ماغوس، أو </a:t>
            </a:r>
            <a:r>
              <a:rPr lang="ar-EG" sz="1200" baseline="0"/>
              <a:t>مسلسل تلفزيوني، أو تسويقها</a:t>
            </a:r>
            <a:r>
              <a:rPr lang="ar-EG" sz="1200"/>
              <a:t> إذا كانت القصة المصورة</a:t>
            </a:r>
            <a:r>
              <a:rPr lang="ar-EG" sz="1200" baseline="0"/>
              <a:t> ناجحة للغاية.</a:t>
            </a:r>
            <a:r>
              <a:rPr lang="en-US" sz="1200" baseline="0"/>
              <a:t> </a:t>
            </a:r>
            <a:r>
              <a:rPr lang="ar-EG" sz="1200" baseline="0"/>
              <a:t>أو إبداع مؤلفات مستقبلية بمحتوى موجه بشكل أكبر إلى </a:t>
            </a:r>
            <a:r>
              <a:rPr lang="ar-EG" sz="1200"/>
              <a:t>سوق البوزيان. ومرة أخرى، </a:t>
            </a:r>
            <a:r>
              <a:rPr lang="ar-EG" sz="1200" baseline="0"/>
              <a:t>قد يعتمد بعض كل هذا على المبيعات وقدرة </a:t>
            </a:r>
            <a:r>
              <a:rPr lang="en-US" sz="1200" baseline="0"/>
              <a:t>TC</a:t>
            </a:r>
            <a:r>
              <a:rPr lang="ar-EG" sz="1200" baseline="0"/>
              <a:t> على تكوين شراكات مع شركات أخرى مثل استوديوهات الأفلام.</a:t>
            </a:r>
            <a:r>
              <a:rPr lang="en-US" sz="1200" baseline="0"/>
              <a:t> </a:t>
            </a:r>
          </a:p>
          <a:p>
            <a:endParaRPr lang="en-US" dirty="0"/>
          </a:p>
          <a:p>
            <a:r>
              <a:rPr lang="ar-EG"/>
              <a:t>مصدر </a:t>
            </a:r>
            <a:r>
              <a:rPr lang="ar-EG" baseline="0"/>
              <a:t>الصورة</a:t>
            </a:r>
          </a:p>
          <a:p>
            <a:r>
              <a:rPr lang="en-US" baseline="0"/>
              <a:t>https://pixabay.com/en/clapper-board-film-movie-152088/</a:t>
            </a:r>
          </a:p>
          <a:p>
            <a:endParaRPr lang="en-US" dirty="0"/>
          </a:p>
        </p:txBody>
      </p:sp>
      <p:sp>
        <p:nvSpPr>
          <p:cNvPr id="4" name="Slide Number Placeholder 3"/>
          <p:cNvSpPr>
            <a:spLocks noGrp="1"/>
          </p:cNvSpPr>
          <p:nvPr>
            <p:ph type="sldNum" sz="quarter" idx="10"/>
          </p:nvPr>
        </p:nvSpPr>
        <p:spPr/>
        <p:txBody>
          <a:bodyPr/>
          <a:lstStyle/>
          <a:p>
            <a:fld id="{456B43BC-DDC6-264D-A129-A11F564D47CA}" type="slidenum">
              <a:rPr lang="en-GB" smtClean="0"/>
              <a:t>55</a:t>
            </a:fld>
            <a:endParaRPr lang="en-GB"/>
          </a:p>
        </p:txBody>
      </p:sp>
    </p:spTree>
    <p:extLst>
      <p:ext uri="{BB962C8B-B14F-4D97-AF65-F5344CB8AC3E}">
        <p14:creationId xmlns:p14="http://schemas.microsoft.com/office/powerpoint/2010/main" val="28845333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Calibri" panose="020F0502020204030204" pitchFamily="34" charset="0"/>
                <a:cs typeface="Arial" panose="020B0604020202020204" pitchFamily="34" charset="0"/>
              </a:defRPr>
            </a:lvl1pPr>
            <a:lvl2pPr marL="742950" indent="-285750" defTabSz="911225">
              <a:defRPr>
                <a:solidFill>
                  <a:schemeClr val="tx1"/>
                </a:solidFill>
                <a:latin typeface="Calibri" panose="020F0502020204030204" pitchFamily="34" charset="0"/>
                <a:cs typeface="Arial" panose="020B0604020202020204" pitchFamily="34" charset="0"/>
              </a:defRPr>
            </a:lvl2pPr>
            <a:lvl3pPr marL="1143000" indent="-228600" defTabSz="911225">
              <a:defRPr>
                <a:solidFill>
                  <a:schemeClr val="tx1"/>
                </a:solidFill>
                <a:latin typeface="Calibri" panose="020F0502020204030204" pitchFamily="34" charset="0"/>
                <a:cs typeface="Arial" panose="020B0604020202020204" pitchFamily="34" charset="0"/>
              </a:defRPr>
            </a:lvl3pPr>
            <a:lvl4pPr marL="1600200" indent="-228600" defTabSz="911225">
              <a:defRPr>
                <a:solidFill>
                  <a:schemeClr val="tx1"/>
                </a:solidFill>
                <a:latin typeface="Calibri" panose="020F0502020204030204" pitchFamily="34" charset="0"/>
                <a:cs typeface="Arial" panose="020B0604020202020204" pitchFamily="34" charset="0"/>
              </a:defRPr>
            </a:lvl4pPr>
            <a:lvl5pPr marL="2057400" indent="-228600" defTabSz="911225">
              <a:defRPr>
                <a:solidFill>
                  <a:schemeClr val="tx1"/>
                </a:solidFill>
                <a:latin typeface="Calibri" panose="020F0502020204030204" pitchFamily="34" charset="0"/>
                <a:cs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DFC553A-0E2A-4F8B-A5D6-1FF6DDA999B4}" type="slidenum">
              <a:rPr lang="en-CA" altLang="en-US" smtClean="0"/>
              <a:pPr/>
              <a:t>56</a:t>
            </a:fld>
            <a:endParaRPr lang="en-CA" altLang="en-US"/>
          </a:p>
        </p:txBody>
      </p:sp>
      <p:sp>
        <p:nvSpPr>
          <p:cNvPr id="11267" name="Rectangle 2"/>
          <p:cNvSpPr>
            <a:spLocks noGrp="1" noRot="1" noChangeAspect="1" noChangeArrowheads="1" noTextEdit="1"/>
          </p:cNvSpPr>
          <p:nvPr>
            <p:ph type="sldImg"/>
          </p:nvPr>
        </p:nvSpPr>
        <p:spPr bwMode="auto">
          <a:xfrm>
            <a:off x="1243013" y="0"/>
            <a:ext cx="4297362" cy="3222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8" name="Rectangle 3"/>
          <p:cNvSpPr>
            <a:spLocks noGrp="1" noChangeArrowheads="1"/>
          </p:cNvSpPr>
          <p:nvPr>
            <p:ph type="body" idx="1"/>
          </p:nvPr>
        </p:nvSpPr>
        <p:spPr bwMode="auto">
          <a:xfrm>
            <a:off x="447675" y="3449638"/>
            <a:ext cx="6035675" cy="5395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b="0"/>
              <a:t>فيما يلي ملخصات لاتفاقكما، يُرجى إبلاغي إذا</a:t>
            </a:r>
            <a:r>
              <a:rPr lang="ar-EG" b="0" baseline="0"/>
              <a:t> كان هناك أي شيء ليس دقيقًا.</a:t>
            </a:r>
            <a:r>
              <a:rPr lang="en-US" b="0" baseline="0"/>
              <a:t> </a:t>
            </a:r>
            <a:r>
              <a:rPr lang="ar-EG" sz="1200"/>
              <a:t>[يشارك</a:t>
            </a:r>
            <a:r>
              <a:rPr lang="ar-EG" sz="1200" i="1"/>
              <a:t>الطلاب</a:t>
            </a:r>
            <a:r>
              <a:rPr lang="ar-EG" sz="1200" i="1" baseline="0"/>
              <a:t> تجاربهم، مع إمكانية اختيار المحاضر للنتائج المذهلة أو المثيرة للاهتمام</a:t>
            </a:r>
            <a:r>
              <a:rPr lang="ar-EG" sz="1200" baseline="0"/>
              <a:t>].</a:t>
            </a:r>
            <a:r>
              <a:rPr lang="en-US" sz="1200" baseline="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u="sng"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u="sng"/>
              <a:t>ملاحظة</a:t>
            </a:r>
            <a:r>
              <a:rPr lang="ar-EG"/>
              <a:t>:</a:t>
            </a:r>
            <a:r>
              <a:rPr lang="en-US"/>
              <a:t> </a:t>
            </a:r>
            <a:r>
              <a:rPr lang="ar-EG"/>
              <a:t>لدى المحاضر خيار</a:t>
            </a:r>
            <a:r>
              <a:rPr lang="ar-EG" baseline="0"/>
              <a:t> كتابة ملخصات سريعة لكل اتفاق هنا في مربع النص المقابل لكل مجموعة تفاوض (على سبيل المثال، ما إذا كانت المجموعة قد استخدمت عقدًا مشروطًا أم لا) ومشاركة شريحة الملخص مع الفصل.</a:t>
            </a:r>
            <a:r>
              <a:rPr lang="en-US" baseline="0"/>
              <a:t> </a:t>
            </a:r>
          </a:p>
        </p:txBody>
      </p:sp>
    </p:spTree>
    <p:extLst>
      <p:ext uri="{BB962C8B-B14F-4D97-AF65-F5344CB8AC3E}">
        <p14:creationId xmlns:p14="http://schemas.microsoft.com/office/powerpoint/2010/main" val="8431040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EG" b="0"/>
              <a:t>بعض </a:t>
            </a:r>
            <a:r>
              <a:rPr lang="ar-EG" sz="1200" b="0">
                <a:latin typeface="+mn-lt"/>
                <a:cs typeface="Rockwell"/>
              </a:rPr>
              <a:t>الدروس المستفادة حول الثقافة والتفاوض.</a:t>
            </a:r>
            <a:r>
              <a:rPr lang="en-US" sz="1200" b="0">
                <a:latin typeface="+mn-lt"/>
                <a:cs typeface="Rockwell"/>
              </a:rPr>
              <a:t> </a:t>
            </a:r>
            <a:r>
              <a:rPr lang="ar-EG" sz="1200"/>
              <a:t>ضع في اعتبارك الاختلافات الثقافية المهمة في القيم وأساليب التواصل</a:t>
            </a:r>
            <a:r>
              <a:rPr lang="ar-EG" sz="1200" b="0"/>
              <a:t>،</a:t>
            </a:r>
            <a:r>
              <a:rPr lang="ar-EG" sz="1200" b="0" baseline="0"/>
              <a:t> مثل </a:t>
            </a:r>
            <a:r>
              <a:rPr lang="ar-EG" sz="2400"/>
              <a:t>الجماعية والفردية،</a:t>
            </a:r>
            <a:r>
              <a:rPr lang="en-US" sz="2400" baseline="0"/>
              <a:t> </a:t>
            </a:r>
            <a:r>
              <a:rPr lang="ar-EG" sz="2400"/>
              <a:t>والتواصل في سياق مرتفع مقابل السياق المنخفض، </a:t>
            </a:r>
            <a:r>
              <a:rPr lang="ar-EG" sz="2400" baseline="0"/>
              <a:t>والاستعداد للدخول في مواجهة مفتوحة</a:t>
            </a:r>
            <a:r>
              <a:rPr lang="ar-EG" sz="2400"/>
              <a:t>، </a:t>
            </a:r>
            <a:r>
              <a:rPr lang="ar-EG" sz="2400" baseline="0"/>
              <a:t>والمواقف الحازمة مقابل المواقف المرنة تجاه الوقت.</a:t>
            </a:r>
            <a:r>
              <a:rPr lang="en-US" sz="2400" baseline="0"/>
              <a:t> </a:t>
            </a:r>
            <a:r>
              <a:rPr lang="ar-EG" sz="2400" baseline="0"/>
              <a:t>ولكن </a:t>
            </a:r>
            <a:r>
              <a:rPr lang="ar-EG" sz="2400"/>
              <a:t>استخدم معرفتك بثقافة شخص ما كفرضية عمل أو دليل إرشادي </a:t>
            </a:r>
            <a:r>
              <a:rPr lang="ar-EG" sz="2400" baseline="0"/>
              <a:t>فيما يتعلق بالأشياء التي يجب أن تنتبه إليها </a:t>
            </a:r>
            <a:r>
              <a:rPr lang="ar-EG" sz="2400"/>
              <a:t>، وليس كافتراض قوي. </a:t>
            </a:r>
            <a:r>
              <a:rPr lang="ar-EG" sz="2400" i="0"/>
              <a:t>تعامل مع شريكك في التفاوض باعتباره</a:t>
            </a:r>
            <a:r>
              <a:rPr lang="en-US" sz="2400" i="0" baseline="0"/>
              <a:t> </a:t>
            </a:r>
            <a:r>
              <a:rPr lang="ar-EG" sz="2400" i="0"/>
              <a:t>فردًا، وليس صورة نمطية، </a:t>
            </a:r>
            <a:r>
              <a:rPr lang="ar-EG" sz="2400" i="0" baseline="0"/>
              <a:t>وستكون أكثر فعالية كمفاوض.</a:t>
            </a:r>
            <a:r>
              <a:rPr lang="en-US" sz="2400" i="0" baseline="0"/>
              <a:t> </a:t>
            </a:r>
            <a:r>
              <a:rPr lang="en-US" sz="2400" i="0"/>
              <a:t> </a:t>
            </a:r>
            <a:r>
              <a:rPr lang="ar-EG" sz="2400"/>
              <a:t>وأخيرًا، يمكنك استخدام العقود المشروطة لسد الفجوة بين التوقعات المختلفة بشأن المستقبل، سواء كانت مبنية على الثقافة أو أي شيء آخر.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456B43BC-DDC6-264D-A129-A11F564D47CA}" type="slidenum">
              <a:rPr lang="en-GB" smtClean="0"/>
              <a:t>57</a:t>
            </a:fld>
            <a:endParaRPr lang="en-GB"/>
          </a:p>
        </p:txBody>
      </p:sp>
    </p:spTree>
    <p:extLst>
      <p:ext uri="{BB962C8B-B14F-4D97-AF65-F5344CB8AC3E}">
        <p14:creationId xmlns:p14="http://schemas.microsoft.com/office/powerpoint/2010/main" val="20008524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ar-EG" b="0" baseline="0"/>
              <a:t>على الرغم من </a:t>
            </a:r>
            <a:r>
              <a:rPr lang="ar-EG" sz="1200" b="0"/>
              <a:t>وجود العديد من</a:t>
            </a:r>
            <a:r>
              <a:rPr lang="en-US" sz="1200" b="0" baseline="0"/>
              <a:t> </a:t>
            </a:r>
            <a:r>
              <a:rPr lang="ar-EG" sz="1200" b="0"/>
              <a:t>الثقافات العالمية، هناك </a:t>
            </a:r>
            <a:r>
              <a:rPr lang="ar-EG" sz="1200" b="0" baseline="0"/>
              <a:t>ثقافتان </a:t>
            </a:r>
            <a:r>
              <a:rPr lang="ar-EG" sz="1200" b="0"/>
              <a:t>فقط للتفاوض: الفوز والخسارة والربح المتبادل. هل</a:t>
            </a:r>
            <a:r>
              <a:rPr lang="ar-EG" sz="1200" b="0" baseline="0"/>
              <a:t>ستحاول التغلب على الطرف الآخر بالقوة، أم ستبدأ -بحذر واحتياط- بمحاولة العمل معه للحصول على أكبر قدر ممكن من القيمة؟</a:t>
            </a:r>
            <a:r>
              <a:rPr lang="en-US" sz="1200" b="0" baseline="0"/>
              <a:t> </a:t>
            </a:r>
            <a:r>
              <a:rPr lang="ar-EG" sz="1200" b="0"/>
              <a:t>أتمنى أن تستفيدوا من الدروس المستفادة من هذه الدورة وأن تحاولوا </a:t>
            </a:r>
            <a:r>
              <a:rPr lang="ar-EG" sz="1200" b="0" baseline="0"/>
              <a:t>إيجاد </a:t>
            </a:r>
            <a:r>
              <a:rPr lang="ar-EG" sz="1200" b="0"/>
              <a:t>حلول مربحة للطرفين في </a:t>
            </a:r>
            <a:r>
              <a:rPr lang="ar-EG" sz="1200" b="0" baseline="0"/>
              <a:t>مفاوضاتكم المستقبلية - سواء كانت بين الثقافات أو داخلها.</a:t>
            </a:r>
            <a:r>
              <a:rPr lang="en-US" sz="1200" b="0" baseline="0"/>
              <a:t> </a:t>
            </a:r>
          </a:p>
          <a:p>
            <a:endParaRPr lang="en-US" altLang="en-US" sz="1200" b="0" baseline="0" dirty="0"/>
          </a:p>
          <a:p>
            <a:r>
              <a:rPr lang="ar-EG"/>
              <a:t>مصدر </a:t>
            </a:r>
            <a:r>
              <a:rPr lang="ar-EG" baseline="0"/>
              <a:t>الصورة</a:t>
            </a:r>
          </a:p>
          <a:p>
            <a:r>
              <a:rPr lang="en-US" baseline="0"/>
              <a:t>https://pixabay.com/en/connect-connection-cooperation-20333/</a:t>
            </a:r>
          </a:p>
          <a:p>
            <a:endParaRPr lang="en-US" altLang="en-US" b="0" dirty="0"/>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60207CF-9EC0-4E21-8485-1534FA8A2CEC}" type="slidenum">
              <a:rPr lang="en-US" altLang="en-US" smtClean="0"/>
              <a:pPr/>
              <a:t>58</a:t>
            </a:fld>
            <a:endParaRPr lang="en-US" altLang="en-US"/>
          </a:p>
        </p:txBody>
      </p:sp>
    </p:spTree>
    <p:extLst>
      <p:ext uri="{BB962C8B-B14F-4D97-AF65-F5344CB8AC3E}">
        <p14:creationId xmlns:p14="http://schemas.microsoft.com/office/powerpoint/2010/main" val="4192222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EG" baseline="0"/>
              <a:t>برفع الأيدي، كم منكم قضى ما لا يقل عن 30% من وقته في وظيفته الأخيرة في العمل مع أشخاص من ثقافات أخرى غير ثقافته؟</a:t>
            </a:r>
            <a:r>
              <a:rPr lang="en-US" baseline="0"/>
              <a:t> </a:t>
            </a:r>
            <a:r>
              <a:rPr lang="ar-EG" baseline="0"/>
              <a:t>[</a:t>
            </a:r>
            <a:r>
              <a:rPr lang="ar-EG" i="1" baseline="0"/>
              <a:t>يرفع الطلاب أيديهم</a:t>
            </a:r>
            <a:r>
              <a:rPr lang="ar-EG" baseline="0"/>
              <a:t>].</a:t>
            </a:r>
            <a:r>
              <a:rPr lang="en-US" baseline="0"/>
              <a:t> </a:t>
            </a:r>
            <a:r>
              <a:rPr lang="ar-EG" baseline="0"/>
              <a:t>60%؟</a:t>
            </a:r>
            <a:r>
              <a:rPr lang="en-US" baseline="0"/>
              <a:t> </a:t>
            </a:r>
            <a:r>
              <a:rPr lang="ar-EG" baseline="0"/>
              <a:t>[</a:t>
            </a:r>
            <a:r>
              <a:rPr lang="ar-EG" i="1" baseline="0"/>
              <a:t>يرفع الطلاب أيديهم</a:t>
            </a:r>
            <a:r>
              <a:rPr lang="ar-EG" baseline="0"/>
              <a:t>].</a:t>
            </a:r>
            <a:r>
              <a:rPr lang="en-US" baseline="0"/>
              <a:t> </a:t>
            </a:r>
            <a:r>
              <a:rPr lang="ar-EG" baseline="0"/>
              <a:t>هل تقضي 90% من وقتك في العمل مع أشخاص من ثقافات مختلفة عن ثقافتك؟</a:t>
            </a:r>
            <a:r>
              <a:rPr lang="en-US" baseline="0"/>
              <a:t> </a:t>
            </a:r>
            <a:r>
              <a:rPr lang="ar-EG" baseline="0"/>
              <a:t>[</a:t>
            </a:r>
            <a:r>
              <a:rPr lang="ar-EG" i="1" baseline="0"/>
              <a:t>يرفع الطلاب أيديهم</a:t>
            </a:r>
            <a:r>
              <a:rPr lang="ar-EG" baseline="0"/>
              <a:t>].</a:t>
            </a:r>
            <a:r>
              <a:rPr lang="en-US" baseline="0"/>
              <a:t> </a:t>
            </a:r>
            <a:r>
              <a:rPr lang="ar-EG" baseline="0"/>
              <a:t>هؤلاء الذين يقضون 90٪ من أوقاتهم، أخبروني عن ذلك.</a:t>
            </a:r>
            <a:r>
              <a:rPr lang="en-US" baseline="0"/>
              <a:t> </a:t>
            </a:r>
            <a:r>
              <a:rPr lang="ar-EG" baseline="0"/>
              <a:t>[</a:t>
            </a:r>
            <a:r>
              <a:rPr lang="ar-EG" i="1" baseline="0"/>
              <a:t>يشارك هؤلاء الطلاب تجاربهم - غالبًا ما تكون هذه المجموعة الفرعية من المغتربين</a:t>
            </a:r>
            <a:r>
              <a:rPr lang="ar-EG" baseline="0"/>
              <a:t>].  ارفع يدك، إذا كنت قد عشت في بلد آخر غير بلدك.</a:t>
            </a:r>
            <a:r>
              <a:rPr lang="en-US" baseline="0"/>
              <a:t> </a:t>
            </a:r>
            <a:r>
              <a:rPr lang="ar-EG" baseline="0"/>
              <a:t>[</a:t>
            </a:r>
            <a:r>
              <a:rPr lang="ar-EG" i="1" baseline="0"/>
              <a:t>يرفع الطلاب أيديهم</a:t>
            </a:r>
            <a:r>
              <a:rPr lang="ar-EG" baseline="0"/>
              <a:t>].</a:t>
            </a:r>
            <a:r>
              <a:rPr lang="en-US" baseline="0"/>
              <a:t> </a:t>
            </a:r>
            <a:r>
              <a:rPr lang="ar-EG" baseline="0"/>
              <a:t>لنسمع من بعضكم.</a:t>
            </a:r>
            <a:r>
              <a:rPr lang="en-US" baseline="0"/>
              <a:t> </a:t>
            </a:r>
            <a:r>
              <a:rPr lang="ar-EG" baseline="0"/>
              <a:t>[</a:t>
            </a:r>
            <a:r>
              <a:rPr lang="ar-EG" i="1" baseline="0"/>
              <a:t>يشير المحاضر إلى طالب تلو الآخر، وهم يجيبون "روسي عاش في هولندا"، و"بلغاري عمل في الولايات المتحدة"، وهكذا</a:t>
            </a:r>
            <a:r>
              <a:rPr lang="ar-EG" baseline="0"/>
              <a:t>].</a:t>
            </a:r>
            <a:r>
              <a:rPr lang="en-US" baseline="0"/>
              <a:t> </a:t>
            </a:r>
            <a:r>
              <a:rPr lang="ar-EG" baseline="0"/>
              <a:t>يا لكم من مجموعة مثيرة للاهتمام للغاية.</a:t>
            </a:r>
            <a:r>
              <a:rPr lang="en-US" baseline="0"/>
              <a:t> </a:t>
            </a:r>
            <a:r>
              <a:rPr lang="ar-EG" baseline="0"/>
              <a:t>تتمتعون بالكثير من الخبرة الدولية، ولكنها تجربة مختلفة عن الشخص الذي بجانبكم.</a:t>
            </a:r>
            <a:r>
              <a:rPr lang="en-US" baseline="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r" defTabSz="914400" rtl="1" eaLnBrk="1" fontAlgn="auto" latinLnBrk="0" hangingPunct="1">
              <a:lnSpc>
                <a:spcPct val="100000"/>
              </a:lnSpc>
              <a:spcBef>
                <a:spcPts val="0"/>
              </a:spcBef>
              <a:spcAft>
                <a:spcPts val="0"/>
              </a:spcAft>
              <a:buClrTx/>
              <a:buSzTx/>
              <a:buFontTx/>
              <a:buNone/>
              <a:tabLst/>
              <a:defRPr/>
            </a:pPr>
            <a:r>
              <a:rPr lang="ar-EG" i="0" u="sng" baseline="0"/>
              <a:t>ملاحظة</a:t>
            </a:r>
            <a:r>
              <a:rPr lang="ar-EG" i="1" baseline="0"/>
              <a:t>:</a:t>
            </a:r>
            <a:r>
              <a:rPr lang="en-US" i="1" baseline="0"/>
              <a:t> </a:t>
            </a:r>
            <a:r>
              <a:rPr lang="ar-EG" i="0" baseline="0"/>
              <a:t>هذا الجزء من نص المحاضرة مناسب أكثر لجمهور يتمتع بخبرة عمل دولية كبيرة، على سبيل المثال، جمهور ماجستير إدارة الأعمال الدولية أو جمهور تنفيذي.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r" defTabSz="914400" rtl="1" eaLnBrk="1" fontAlgn="auto" latinLnBrk="0" hangingPunct="1">
              <a:lnSpc>
                <a:spcPct val="100000"/>
              </a:lnSpc>
              <a:spcBef>
                <a:spcPts val="0"/>
              </a:spcBef>
              <a:spcAft>
                <a:spcPts val="0"/>
              </a:spcAft>
              <a:buClrTx/>
              <a:buSzTx/>
              <a:buFontTx/>
              <a:buNone/>
              <a:tabLst/>
              <a:defRPr/>
            </a:pPr>
            <a:r>
              <a:rPr lang="ar-EG"/>
              <a:t>مصدر </a:t>
            </a:r>
            <a:r>
              <a:rPr lang="ar-EG" baseline="0"/>
              <a:t>الصورة</a:t>
            </a:r>
          </a:p>
          <a:p>
            <a:r>
              <a:rPr lang="en-US"/>
              <a:t>https://pixabay.com/en/meeting-businessmen-personal-1219527/</a:t>
            </a:r>
          </a:p>
          <a:p>
            <a:endParaRPr lang="en-US" dirty="0"/>
          </a:p>
        </p:txBody>
      </p:sp>
      <p:sp>
        <p:nvSpPr>
          <p:cNvPr id="4" name="Slide Number Placeholder 3"/>
          <p:cNvSpPr>
            <a:spLocks noGrp="1"/>
          </p:cNvSpPr>
          <p:nvPr>
            <p:ph type="sldNum" sz="quarter" idx="10"/>
          </p:nvPr>
        </p:nvSpPr>
        <p:spPr/>
        <p:txBody>
          <a:bodyPr/>
          <a:lstStyle/>
          <a:p>
            <a:fld id="{456B43BC-DDC6-264D-A129-A11F564D47CA}" type="slidenum">
              <a:rPr lang="en-GB" smtClean="0"/>
              <a:t>6</a:t>
            </a:fld>
            <a:endParaRPr lang="en-GB"/>
          </a:p>
        </p:txBody>
      </p:sp>
    </p:spTree>
    <p:extLst>
      <p:ext uri="{BB962C8B-B14F-4D97-AF65-F5344CB8AC3E}">
        <p14:creationId xmlns:p14="http://schemas.microsoft.com/office/powerpoint/2010/main" val="1627279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a:t>أود </a:t>
            </a:r>
            <a:r>
              <a:rPr lang="ar-EG" baseline="0"/>
              <a:t> أن أعرض موضوع المفاوضات بين الثقافات من خلال حالة صغيرة.</a:t>
            </a:r>
            <a:r>
              <a:rPr lang="en-US" baseline="0"/>
              <a:t> </a:t>
            </a:r>
            <a:r>
              <a:rPr lang="ar-EG" sz="2400" baseline="0">
                <a:cs typeface="Times New Roman" pitchFamily="18" charset="0"/>
              </a:rPr>
              <a:t>كانت </a:t>
            </a:r>
            <a:r>
              <a:rPr lang="ar-EG" sz="2400">
                <a:cs typeface="Times New Roman" pitchFamily="18" charset="0"/>
              </a:rPr>
              <a:t>شركة كاتربيلر تحاول بيع توربينات غازية بقيمة 30 مليون دولار لمشروع خط أنابيب الغاز الطبيعي </a:t>
            </a:r>
            <a:r>
              <a:rPr lang="ar-EG" sz="2400" baseline="0">
                <a:cs typeface="Times New Roman" pitchFamily="18" charset="0"/>
              </a:rPr>
              <a:t>الروسي </a:t>
            </a:r>
            <a:r>
              <a:rPr lang="ar-EG" sz="2400">
                <a:cs typeface="Times New Roman" pitchFamily="18" charset="0"/>
              </a:rPr>
              <a:t>. كانت هناك </a:t>
            </a:r>
            <a:r>
              <a:rPr lang="ar-EG" sz="2400" baseline="0">
                <a:cs typeface="Times New Roman" pitchFamily="18" charset="0"/>
              </a:rPr>
              <a:t>جولات عديدة من المفاوضات، وكلها سارت على ما يرام.</a:t>
            </a:r>
            <a:r>
              <a:rPr lang="en-US" sz="2400" baseline="0">
                <a:cs typeface="Times New Roman" pitchFamily="18" charset="0"/>
              </a:rPr>
              <a:t> </a:t>
            </a:r>
            <a:r>
              <a:rPr lang="ar-EG" sz="2400" baseline="0">
                <a:cs typeface="Times New Roman" pitchFamily="18" charset="0"/>
              </a:rPr>
              <a:t>لكن </a:t>
            </a:r>
            <a:r>
              <a:rPr lang="ar-EG" sz="2400">
                <a:cs typeface="Times New Roman" pitchFamily="18" charset="0"/>
              </a:rPr>
              <a:t>تعثرت المفاوضات النهائية في نيس بفرنسا. يبدو أن الروس لم يعد لديهم اهتمام بالصفقة. ماذا ستفعل لو كنت مكان شركة كاتربيلر؟</a:t>
            </a:r>
            <a:r>
              <a:rPr lang="ar-EG" sz="2400" baseline="0">
                <a:solidFill>
                  <a:schemeClr val="bg1"/>
                </a:solidFill>
                <a:cs typeface="Times New Roman" pitchFamily="18" charset="0"/>
              </a:rPr>
              <a:t> [</a:t>
            </a:r>
            <a:r>
              <a:rPr lang="ar-EG" sz="2400" i="1" baseline="0">
                <a:solidFill>
                  <a:schemeClr val="bg1"/>
                </a:solidFill>
                <a:cs typeface="Times New Roman" pitchFamily="18" charset="0"/>
              </a:rPr>
              <a:t>يجيب الطلاب</a:t>
            </a:r>
            <a:r>
              <a:rPr lang="ar-EG" sz="2400" baseline="0">
                <a:solidFill>
                  <a:schemeClr val="bg1"/>
                </a:solidFill>
                <a:cs typeface="Times New Roman" pitchFamily="18" charset="0"/>
              </a:rPr>
              <a:t>]. </a:t>
            </a:r>
          </a:p>
          <a:p>
            <a:endParaRPr lang="en-US" sz="2400" baseline="0" dirty="0">
              <a:solidFill>
                <a:schemeClr val="bg1"/>
              </a:solidFill>
              <a:cs typeface="Times New Roman" pitchFamily="18" charset="0"/>
            </a:endParaRPr>
          </a:p>
          <a:p>
            <a:r>
              <a:rPr lang="ar-EG" sz="2400" baseline="0">
                <a:solidFill>
                  <a:schemeClr val="bg1"/>
                </a:solidFill>
                <a:cs typeface="Times New Roman" pitchFamily="18" charset="0"/>
              </a:rPr>
              <a:t>المرجع</a:t>
            </a:r>
          </a:p>
          <a:p>
            <a:endParaRPr lang="en-US" sz="2400" baseline="0" dirty="0">
              <a:solidFill>
                <a:schemeClr val="bg1"/>
              </a:solidFill>
              <a:cs typeface="Times New Roman" pitchFamily="18" charset="0"/>
            </a:endParaRPr>
          </a:p>
          <a:p>
            <a:r>
              <a:rPr lang="en-US" sz="2400" baseline="0">
                <a:solidFill>
                  <a:schemeClr val="bg1"/>
                </a:solidFill>
                <a:cs typeface="Times New Roman" pitchFamily="18" charset="0"/>
              </a:rPr>
              <a:t>Monippally, M. (2010). The persuasive manager: Communication styles for 21</a:t>
            </a:r>
            <a:r>
              <a:rPr lang="en-US" sz="2400" baseline="30000">
                <a:solidFill>
                  <a:schemeClr val="bg1"/>
                </a:solidFill>
                <a:cs typeface="Times New Roman" pitchFamily="18" charset="0"/>
              </a:rPr>
              <a:t>st</a:t>
            </a:r>
            <a:r>
              <a:rPr lang="en-US" sz="2400" baseline="0">
                <a:solidFill>
                  <a:schemeClr val="bg1"/>
                </a:solidFill>
                <a:cs typeface="Times New Roman" pitchFamily="18" charset="0"/>
              </a:rPr>
              <a:t> century managers. </a:t>
            </a:r>
          </a:p>
        </p:txBody>
      </p:sp>
      <p:sp>
        <p:nvSpPr>
          <p:cNvPr id="4" name="Slide Number Placeholder 3"/>
          <p:cNvSpPr>
            <a:spLocks noGrp="1"/>
          </p:cNvSpPr>
          <p:nvPr>
            <p:ph type="sldNum" sz="quarter" idx="10"/>
          </p:nvPr>
        </p:nvSpPr>
        <p:spPr/>
        <p:txBody>
          <a:bodyPr/>
          <a:lstStyle/>
          <a:p>
            <a:fld id="{456B43BC-DDC6-264D-A129-A11F564D47CA}" type="slidenum">
              <a:rPr lang="en-GB" smtClean="0"/>
              <a:t>7</a:t>
            </a:fld>
            <a:endParaRPr lang="en-GB"/>
          </a:p>
        </p:txBody>
      </p:sp>
    </p:spTree>
    <p:extLst>
      <p:ext uri="{BB962C8B-B14F-4D97-AF65-F5344CB8AC3E}">
        <p14:creationId xmlns:p14="http://schemas.microsoft.com/office/powerpoint/2010/main" val="1670246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a:t>أدركوا في النهاية</a:t>
            </a:r>
            <a:r>
              <a:rPr lang="en-US" baseline="0"/>
              <a:t> </a:t>
            </a:r>
            <a:r>
              <a:rPr lang="ar-EG" sz="1200">
                <a:cs typeface="Times New Roman" pitchFamily="18" charset="0"/>
              </a:rPr>
              <a:t>أن الروس لا يريدون العودة إلى وطنهم أثناء فصل الشتاء. روسيا بلد جميل، لكن طقسها بارد، فأراد المفاوضون الروس البقاء </a:t>
            </a:r>
            <a:r>
              <a:rPr lang="ar-EG" sz="1200" baseline="0">
                <a:cs typeface="Times New Roman" pitchFamily="18" charset="0"/>
              </a:rPr>
              <a:t>في مدينة نيس بفرنسا الجميلة، والدافئة.</a:t>
            </a:r>
            <a:r>
              <a:rPr lang="en-US" sz="1200">
                <a:cs typeface="Times New Roman" pitchFamily="18" charset="0"/>
              </a:rPr>
              <a:t> </a:t>
            </a:r>
            <a:r>
              <a:rPr lang="ar-EG" sz="1200">
                <a:cs typeface="Times New Roman" pitchFamily="18" charset="0"/>
              </a:rPr>
              <a:t>بعد أن أدركت ذلك، ماذا كنت ستفعل لو كنت مكان كاتربيلر؟</a:t>
            </a:r>
            <a:r>
              <a:rPr lang="en-US" sz="1200" baseline="0">
                <a:cs typeface="Times New Roman" pitchFamily="18" charset="0"/>
              </a:rPr>
              <a:t> </a:t>
            </a:r>
            <a:r>
              <a:rPr lang="ar-EG" sz="1200" baseline="0">
                <a:solidFill>
                  <a:schemeClr val="bg1"/>
                </a:solidFill>
                <a:cs typeface="Times New Roman" pitchFamily="18" charset="0"/>
              </a:rPr>
              <a:t>[</a:t>
            </a:r>
            <a:r>
              <a:rPr lang="ar-EG" sz="1200" i="1" baseline="0">
                <a:solidFill>
                  <a:schemeClr val="bg1"/>
                </a:solidFill>
                <a:cs typeface="Times New Roman" pitchFamily="18" charset="0"/>
              </a:rPr>
              <a:t>يجيب الطلاب</a:t>
            </a:r>
            <a:r>
              <a:rPr lang="ar-EG" sz="1200" baseline="0">
                <a:solidFill>
                  <a:schemeClr val="bg1"/>
                </a:solidFill>
                <a:cs typeface="Times New Roman" pitchFamily="18" charset="0"/>
              </a:rPr>
              <a:t>]. </a:t>
            </a:r>
          </a:p>
          <a:p>
            <a:endParaRPr lang="en-US" sz="1200" baseline="0" dirty="0">
              <a:solidFill>
                <a:schemeClr val="bg1"/>
              </a:solidFill>
              <a:cs typeface="Times New Roman" pitchFamily="18" charset="0"/>
            </a:endParaRPr>
          </a:p>
          <a:p>
            <a:r>
              <a:rPr lang="ar-EG" sz="1200" baseline="0">
                <a:solidFill>
                  <a:schemeClr val="bg1"/>
                </a:solidFill>
                <a:cs typeface="Times New Roman" pitchFamily="18" charset="0"/>
              </a:rPr>
              <a:t>المرجع</a:t>
            </a:r>
          </a:p>
          <a:p>
            <a:endParaRPr lang="en-US" sz="1200" baseline="0" dirty="0">
              <a:solidFill>
                <a:schemeClr val="bg1"/>
              </a:solidFill>
              <a:cs typeface="Times New Roman" pitchFamily="18" charset="0"/>
            </a:endParaRPr>
          </a:p>
          <a:p>
            <a:r>
              <a:rPr lang="en-US" sz="1200" baseline="0">
                <a:solidFill>
                  <a:schemeClr val="bg1"/>
                </a:solidFill>
                <a:cs typeface="Times New Roman" pitchFamily="18" charset="0"/>
              </a:rPr>
              <a:t>Monippally, M. (2010). The persuasive manager: Communication styles for 21</a:t>
            </a:r>
            <a:r>
              <a:rPr lang="en-US" sz="1200" baseline="30000">
                <a:solidFill>
                  <a:schemeClr val="bg1"/>
                </a:solidFill>
                <a:cs typeface="Times New Roman" pitchFamily="18" charset="0"/>
              </a:rPr>
              <a:t>st</a:t>
            </a:r>
            <a:r>
              <a:rPr lang="en-US" sz="1200" baseline="0">
                <a:solidFill>
                  <a:schemeClr val="bg1"/>
                </a:solidFill>
                <a:cs typeface="Times New Roman" pitchFamily="18" charset="0"/>
              </a:rPr>
              <a:t> century managers. </a:t>
            </a:r>
          </a:p>
          <a:p>
            <a:endParaRPr lang="en-US" dirty="0"/>
          </a:p>
        </p:txBody>
      </p:sp>
      <p:sp>
        <p:nvSpPr>
          <p:cNvPr id="4" name="Slide Number Placeholder 3"/>
          <p:cNvSpPr>
            <a:spLocks noGrp="1"/>
          </p:cNvSpPr>
          <p:nvPr>
            <p:ph type="sldNum" sz="quarter" idx="10"/>
          </p:nvPr>
        </p:nvSpPr>
        <p:spPr/>
        <p:txBody>
          <a:bodyPr/>
          <a:lstStyle/>
          <a:p>
            <a:fld id="{456B43BC-DDC6-264D-A129-A11F564D47CA}" type="slidenum">
              <a:rPr lang="en-GB" smtClean="0"/>
              <a:t>8</a:t>
            </a:fld>
            <a:endParaRPr lang="en-GB"/>
          </a:p>
        </p:txBody>
      </p:sp>
    </p:spTree>
    <p:extLst>
      <p:ext uri="{BB962C8B-B14F-4D97-AF65-F5344CB8AC3E}">
        <p14:creationId xmlns:p14="http://schemas.microsoft.com/office/powerpoint/2010/main" val="1692682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1200">
                <a:cs typeface="Times New Roman" pitchFamily="18" charset="0"/>
              </a:rPr>
              <a:t>سمحت لهم شركة كاتربيلر بإطالة وقت المفاوضات.</a:t>
            </a:r>
            <a:r>
              <a:rPr lang="en-US" sz="1200">
                <a:cs typeface="Times New Roman" pitchFamily="18" charset="0"/>
              </a:rPr>
              <a:t> </a:t>
            </a:r>
            <a:r>
              <a:rPr lang="ar-EG" sz="1200">
                <a:cs typeface="Times New Roman" pitchFamily="18" charset="0"/>
              </a:rPr>
              <a:t>ماذا سيكون موقف المفاوضين الروس</a:t>
            </a:r>
            <a:r>
              <a:rPr lang="ar-EG" sz="1200" baseline="0">
                <a:cs typeface="Times New Roman" pitchFamily="18" charset="0"/>
              </a:rPr>
              <a:t> إذا سافروا في رحلة طويلة للغاية إلى مدينة نيس الفرنسية ثم عادوا إلى وطنهم دون التوصل إلى اتفاق؟ ينبغي عليهم إبرام اتفاق. </a:t>
            </a:r>
            <a:r>
              <a:rPr lang="en-US" sz="1200">
                <a:cs typeface="Times New Roman" pitchFamily="18" charset="0"/>
              </a:rPr>
              <a:t> </a:t>
            </a:r>
            <a:r>
              <a:rPr lang="ar-EG" sz="1200">
                <a:cs typeface="Times New Roman" pitchFamily="18" charset="0"/>
              </a:rPr>
              <a:t>حصلت شركة كاتربيلر على تنازلات</a:t>
            </a:r>
            <a:r>
              <a:rPr lang="ar-EG" sz="1200" baseline="0">
                <a:cs typeface="Times New Roman" pitchFamily="18" charset="0"/>
              </a:rPr>
              <a:t> كبيرة في النهاية. كان ذلك بالطبع مجرد اختلافات وطنية في الطقس. كما تختلف الثقافات بطرق أعمق، وأكثر أهمية ووضوحًا. </a:t>
            </a:r>
          </a:p>
          <a:p>
            <a:endParaRPr lang="en-US" sz="1200" baseline="0" dirty="0">
              <a:solidFill>
                <a:schemeClr val="bg1"/>
              </a:solidFill>
              <a:cs typeface="Times New Roman" pitchFamily="18" charset="0"/>
            </a:endParaRPr>
          </a:p>
          <a:p>
            <a:r>
              <a:rPr lang="ar-EG" sz="1200" baseline="0">
                <a:solidFill>
                  <a:schemeClr val="bg1"/>
                </a:solidFill>
                <a:cs typeface="Times New Roman" pitchFamily="18" charset="0"/>
              </a:rPr>
              <a:t>المرجع</a:t>
            </a:r>
          </a:p>
          <a:p>
            <a:endParaRPr lang="en-US" sz="1200" baseline="0" dirty="0">
              <a:solidFill>
                <a:schemeClr val="bg1"/>
              </a:solidFill>
              <a:cs typeface="Times New Roman" pitchFamily="18" charset="0"/>
            </a:endParaRPr>
          </a:p>
          <a:p>
            <a:r>
              <a:rPr lang="en-US" sz="1200" baseline="0">
                <a:solidFill>
                  <a:schemeClr val="bg1"/>
                </a:solidFill>
                <a:cs typeface="Times New Roman" pitchFamily="18" charset="0"/>
              </a:rPr>
              <a:t>Monippally, M. (2010). The persuasive manager: Communication styles for 21</a:t>
            </a:r>
            <a:r>
              <a:rPr lang="en-US" sz="1200" baseline="30000">
                <a:solidFill>
                  <a:schemeClr val="bg1"/>
                </a:solidFill>
                <a:cs typeface="Times New Roman" pitchFamily="18" charset="0"/>
              </a:rPr>
              <a:t>st</a:t>
            </a:r>
            <a:r>
              <a:rPr lang="en-US" sz="1200" baseline="0">
                <a:solidFill>
                  <a:schemeClr val="bg1"/>
                </a:solidFill>
                <a:cs typeface="Times New Roman" pitchFamily="18" charset="0"/>
              </a:rPr>
              <a:t> century managers. </a:t>
            </a:r>
          </a:p>
          <a:p>
            <a:endParaRPr lang="en-US" dirty="0"/>
          </a:p>
        </p:txBody>
      </p:sp>
      <p:sp>
        <p:nvSpPr>
          <p:cNvPr id="4" name="Slide Number Placeholder 3"/>
          <p:cNvSpPr>
            <a:spLocks noGrp="1"/>
          </p:cNvSpPr>
          <p:nvPr>
            <p:ph type="sldNum" sz="quarter" idx="10"/>
          </p:nvPr>
        </p:nvSpPr>
        <p:spPr/>
        <p:txBody>
          <a:bodyPr/>
          <a:lstStyle/>
          <a:p>
            <a:fld id="{456B43BC-DDC6-264D-A129-A11F564D47CA}" type="slidenum">
              <a:rPr lang="en-GB" smtClean="0"/>
              <a:t>9</a:t>
            </a:fld>
            <a:endParaRPr lang="en-GB"/>
          </a:p>
        </p:txBody>
      </p:sp>
    </p:spTree>
    <p:extLst>
      <p:ext uri="{BB962C8B-B14F-4D97-AF65-F5344CB8AC3E}">
        <p14:creationId xmlns:p14="http://schemas.microsoft.com/office/powerpoint/2010/main" val="131810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n-GB"/>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n-GB"/>
          </a:p>
        </p:txBody>
      </p:sp>
      <p:sp>
        <p:nvSpPr>
          <p:cNvPr id="4" name="Marcador de fecha 3"/>
          <p:cNvSpPr>
            <a:spLocks noGrp="1"/>
          </p:cNvSpPr>
          <p:nvPr>
            <p:ph type="dt" sz="half" idx="10"/>
          </p:nvPr>
        </p:nvSpPr>
        <p:spPr/>
        <p:txBody>
          <a:bodyPr/>
          <a:lstStyle/>
          <a:p>
            <a:fld id="{02149F91-4DFC-A04A-813B-31012BDFEB5F}" type="datetimeFigureOut">
              <a:rPr lang="es-ES" smtClean="0"/>
              <a:t>22/11/2024</a:t>
            </a:fld>
            <a:endParaRPr lang="en-GB" dirty="0"/>
          </a:p>
        </p:txBody>
      </p:sp>
      <p:sp>
        <p:nvSpPr>
          <p:cNvPr id="5" name="Marcador de pie de página 4"/>
          <p:cNvSpPr>
            <a:spLocks noGrp="1"/>
          </p:cNvSpPr>
          <p:nvPr>
            <p:ph type="ftr" sz="quarter" idx="11"/>
          </p:nvPr>
        </p:nvSpPr>
        <p:spPr/>
        <p:txBody>
          <a:bodyPr/>
          <a:lstStyle/>
          <a:p>
            <a:endParaRPr lang="en-GB" dirty="0"/>
          </a:p>
        </p:txBody>
      </p:sp>
      <p:sp>
        <p:nvSpPr>
          <p:cNvPr id="6" name="Marcador de número de diapositiva 5"/>
          <p:cNvSpPr>
            <a:spLocks noGrp="1"/>
          </p:cNvSpPr>
          <p:nvPr>
            <p:ph type="sldNum" sz="quarter" idx="12"/>
          </p:nvPr>
        </p:nvSpPr>
        <p:spPr/>
        <p:txBody>
          <a:bodyPr/>
          <a:lstStyle/>
          <a:p>
            <a:fld id="{4972C990-BCED-F34E-AD0A-32AACBD9317A}" type="slidenum">
              <a:rPr lang="en-GB" smtClean="0"/>
              <a:t>‹#›</a:t>
            </a:fld>
            <a:endParaRPr lang="en-GB" dirty="0"/>
          </a:p>
        </p:txBody>
      </p:sp>
    </p:spTree>
    <p:extLst>
      <p:ext uri="{BB962C8B-B14F-4D97-AF65-F5344CB8AC3E}">
        <p14:creationId xmlns:p14="http://schemas.microsoft.com/office/powerpoint/2010/main" val="3559944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n-GB"/>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
        <p:nvSpPr>
          <p:cNvPr id="4" name="Marcador de fecha 3"/>
          <p:cNvSpPr>
            <a:spLocks noGrp="1"/>
          </p:cNvSpPr>
          <p:nvPr>
            <p:ph type="dt" sz="half" idx="10"/>
          </p:nvPr>
        </p:nvSpPr>
        <p:spPr/>
        <p:txBody>
          <a:bodyPr/>
          <a:lstStyle/>
          <a:p>
            <a:fld id="{02149F91-4DFC-A04A-813B-31012BDFEB5F}" type="datetimeFigureOut">
              <a:rPr lang="es-ES" smtClean="0"/>
              <a:t>22/11/2024</a:t>
            </a:fld>
            <a:endParaRPr lang="en-GB" dirty="0"/>
          </a:p>
        </p:txBody>
      </p:sp>
      <p:sp>
        <p:nvSpPr>
          <p:cNvPr id="5" name="Marcador de pie de página 4"/>
          <p:cNvSpPr>
            <a:spLocks noGrp="1"/>
          </p:cNvSpPr>
          <p:nvPr>
            <p:ph type="ftr" sz="quarter" idx="11"/>
          </p:nvPr>
        </p:nvSpPr>
        <p:spPr/>
        <p:txBody>
          <a:bodyPr/>
          <a:lstStyle/>
          <a:p>
            <a:endParaRPr lang="en-GB" dirty="0"/>
          </a:p>
        </p:txBody>
      </p:sp>
      <p:sp>
        <p:nvSpPr>
          <p:cNvPr id="6" name="Marcador de número de diapositiva 5"/>
          <p:cNvSpPr>
            <a:spLocks noGrp="1"/>
          </p:cNvSpPr>
          <p:nvPr>
            <p:ph type="sldNum" sz="quarter" idx="12"/>
          </p:nvPr>
        </p:nvSpPr>
        <p:spPr/>
        <p:txBody>
          <a:bodyPr/>
          <a:lstStyle/>
          <a:p>
            <a:fld id="{4972C990-BCED-F34E-AD0A-32AACBD9317A}" type="slidenum">
              <a:rPr lang="en-GB" smtClean="0"/>
              <a:t>‹#›</a:t>
            </a:fld>
            <a:endParaRPr lang="en-GB" dirty="0"/>
          </a:p>
        </p:txBody>
      </p:sp>
    </p:spTree>
    <p:extLst>
      <p:ext uri="{BB962C8B-B14F-4D97-AF65-F5344CB8AC3E}">
        <p14:creationId xmlns:p14="http://schemas.microsoft.com/office/powerpoint/2010/main" val="1587062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n-GB"/>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
        <p:nvSpPr>
          <p:cNvPr id="4" name="Marcador de fecha 3"/>
          <p:cNvSpPr>
            <a:spLocks noGrp="1"/>
          </p:cNvSpPr>
          <p:nvPr>
            <p:ph type="dt" sz="half" idx="10"/>
          </p:nvPr>
        </p:nvSpPr>
        <p:spPr/>
        <p:txBody>
          <a:bodyPr/>
          <a:lstStyle/>
          <a:p>
            <a:fld id="{02149F91-4DFC-A04A-813B-31012BDFEB5F}" type="datetimeFigureOut">
              <a:rPr lang="es-ES" smtClean="0"/>
              <a:t>22/11/2024</a:t>
            </a:fld>
            <a:endParaRPr lang="en-GB" dirty="0"/>
          </a:p>
        </p:txBody>
      </p:sp>
      <p:sp>
        <p:nvSpPr>
          <p:cNvPr id="5" name="Marcador de pie de página 4"/>
          <p:cNvSpPr>
            <a:spLocks noGrp="1"/>
          </p:cNvSpPr>
          <p:nvPr>
            <p:ph type="ftr" sz="quarter" idx="11"/>
          </p:nvPr>
        </p:nvSpPr>
        <p:spPr/>
        <p:txBody>
          <a:bodyPr/>
          <a:lstStyle/>
          <a:p>
            <a:endParaRPr lang="en-GB" dirty="0"/>
          </a:p>
        </p:txBody>
      </p:sp>
      <p:sp>
        <p:nvSpPr>
          <p:cNvPr id="6" name="Marcador de número de diapositiva 5"/>
          <p:cNvSpPr>
            <a:spLocks noGrp="1"/>
          </p:cNvSpPr>
          <p:nvPr>
            <p:ph type="sldNum" sz="quarter" idx="12"/>
          </p:nvPr>
        </p:nvSpPr>
        <p:spPr/>
        <p:txBody>
          <a:bodyPr/>
          <a:lstStyle/>
          <a:p>
            <a:fld id="{4972C990-BCED-F34E-AD0A-32AACBD9317A}" type="slidenum">
              <a:rPr lang="en-GB" smtClean="0"/>
              <a:t>‹#›</a:t>
            </a:fld>
            <a:endParaRPr lang="en-GB" dirty="0"/>
          </a:p>
        </p:txBody>
      </p:sp>
    </p:spTree>
    <p:extLst>
      <p:ext uri="{BB962C8B-B14F-4D97-AF65-F5344CB8AC3E}">
        <p14:creationId xmlns:p14="http://schemas.microsoft.com/office/powerpoint/2010/main" val="902797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endParaRPr lang="en-US" dirty="0"/>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91319A79-84C2-4619-BBBE-43D0BEBAEA6A}" type="slidenum">
              <a:rPr lang="en-US"/>
              <a:pPr/>
              <a:t>‹#›</a:t>
            </a:fld>
            <a:endParaRPr lang="en-US" dirty="0"/>
          </a:p>
        </p:txBody>
      </p:sp>
    </p:spTree>
    <p:extLst>
      <p:ext uri="{BB962C8B-B14F-4D97-AF65-F5344CB8AC3E}">
        <p14:creationId xmlns:p14="http://schemas.microsoft.com/office/powerpoint/2010/main" val="2217155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Title Placeholder 4">
            <a:extLst>
              <a:ext uri="{FF2B5EF4-FFF2-40B4-BE49-F238E27FC236}">
                <a16:creationId xmlns:a16="http://schemas.microsoft.com/office/drawing/2014/main" id="{C2A2F298-39D2-753E-8FFC-B46E3365CED3}"/>
              </a:ext>
            </a:extLst>
          </p:cNvPr>
          <p:cNvSpPr>
            <a:spLocks noGrp="1"/>
          </p:cNvSpPr>
          <p:nvPr>
            <p:ph type="title"/>
          </p:nvPr>
        </p:nvSpPr>
        <p:spPr>
          <a:xfrm>
            <a:off x="262294" y="2516451"/>
            <a:ext cx="7886700" cy="1325563"/>
          </a:xfrm>
          <a:prstGeom prst="rect">
            <a:avLst/>
          </a:prstGeom>
        </p:spPr>
        <p:txBody>
          <a:bodyPr vert="horz" lIns="91440" tIns="45720" rIns="91440" bIns="45720" rtlCol="0" anchor="ctr">
            <a:normAutofit/>
          </a:bodyPr>
          <a:lstStyle/>
          <a:p>
            <a:r>
              <a:rPr lang="en-US" dirty="0"/>
              <a:t>Click to edit Master title style</a:t>
            </a:r>
            <a:endParaRPr lang="fr-FR" dirty="0"/>
          </a:p>
        </p:txBody>
      </p:sp>
    </p:spTree>
    <p:extLst>
      <p:ext uri="{BB962C8B-B14F-4D97-AF65-F5344CB8AC3E}">
        <p14:creationId xmlns:p14="http://schemas.microsoft.com/office/powerpoint/2010/main" val="1552125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n-GB"/>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
        <p:nvSpPr>
          <p:cNvPr id="4" name="Marcador de fecha 3"/>
          <p:cNvSpPr>
            <a:spLocks noGrp="1"/>
          </p:cNvSpPr>
          <p:nvPr>
            <p:ph type="dt" sz="half" idx="10"/>
          </p:nvPr>
        </p:nvSpPr>
        <p:spPr/>
        <p:txBody>
          <a:bodyPr/>
          <a:lstStyle/>
          <a:p>
            <a:fld id="{02149F91-4DFC-A04A-813B-31012BDFEB5F}" type="datetimeFigureOut">
              <a:rPr lang="es-ES" smtClean="0"/>
              <a:t>22/11/2024</a:t>
            </a:fld>
            <a:endParaRPr lang="en-GB" dirty="0"/>
          </a:p>
        </p:txBody>
      </p:sp>
      <p:sp>
        <p:nvSpPr>
          <p:cNvPr id="5" name="Marcador de pie de página 4"/>
          <p:cNvSpPr>
            <a:spLocks noGrp="1"/>
          </p:cNvSpPr>
          <p:nvPr>
            <p:ph type="ftr" sz="quarter" idx="11"/>
          </p:nvPr>
        </p:nvSpPr>
        <p:spPr/>
        <p:txBody>
          <a:bodyPr/>
          <a:lstStyle/>
          <a:p>
            <a:endParaRPr lang="en-GB" dirty="0"/>
          </a:p>
        </p:txBody>
      </p:sp>
      <p:sp>
        <p:nvSpPr>
          <p:cNvPr id="6" name="Marcador de número de diapositiva 5"/>
          <p:cNvSpPr>
            <a:spLocks noGrp="1"/>
          </p:cNvSpPr>
          <p:nvPr>
            <p:ph type="sldNum" sz="quarter" idx="12"/>
          </p:nvPr>
        </p:nvSpPr>
        <p:spPr/>
        <p:txBody>
          <a:bodyPr/>
          <a:lstStyle/>
          <a:p>
            <a:fld id="{4972C990-BCED-F34E-AD0A-32AACBD9317A}" type="slidenum">
              <a:rPr lang="en-GB" smtClean="0"/>
              <a:t>‹#›</a:t>
            </a:fld>
            <a:endParaRPr lang="en-GB" dirty="0"/>
          </a:p>
        </p:txBody>
      </p:sp>
    </p:spTree>
    <p:extLst>
      <p:ext uri="{BB962C8B-B14F-4D97-AF65-F5344CB8AC3E}">
        <p14:creationId xmlns:p14="http://schemas.microsoft.com/office/powerpoint/2010/main" val="1080027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r">
              <a:defRPr sz="4000" b="1" cap="all"/>
            </a:lvl1pPr>
          </a:lstStyle>
          <a:p>
            <a:r>
              <a:rPr lang="es-ES_tradnl"/>
              <a:t>Clic para editar título</a:t>
            </a:r>
            <a:endParaRPr lang="en-GB"/>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2149F91-4DFC-A04A-813B-31012BDFEB5F}" type="datetimeFigureOut">
              <a:rPr lang="es-ES" smtClean="0"/>
              <a:t>22/11/2024</a:t>
            </a:fld>
            <a:endParaRPr lang="en-GB" dirty="0"/>
          </a:p>
        </p:txBody>
      </p:sp>
      <p:sp>
        <p:nvSpPr>
          <p:cNvPr id="5" name="Marcador de pie de página 4"/>
          <p:cNvSpPr>
            <a:spLocks noGrp="1"/>
          </p:cNvSpPr>
          <p:nvPr>
            <p:ph type="ftr" sz="quarter" idx="11"/>
          </p:nvPr>
        </p:nvSpPr>
        <p:spPr/>
        <p:txBody>
          <a:bodyPr/>
          <a:lstStyle/>
          <a:p>
            <a:endParaRPr lang="en-GB" dirty="0"/>
          </a:p>
        </p:txBody>
      </p:sp>
      <p:sp>
        <p:nvSpPr>
          <p:cNvPr id="6" name="Marcador de número de diapositiva 5"/>
          <p:cNvSpPr>
            <a:spLocks noGrp="1"/>
          </p:cNvSpPr>
          <p:nvPr>
            <p:ph type="sldNum" sz="quarter" idx="12"/>
          </p:nvPr>
        </p:nvSpPr>
        <p:spPr/>
        <p:txBody>
          <a:bodyPr/>
          <a:lstStyle/>
          <a:p>
            <a:fld id="{4972C990-BCED-F34E-AD0A-32AACBD9317A}" type="slidenum">
              <a:rPr lang="en-GB" smtClean="0"/>
              <a:t>‹#›</a:t>
            </a:fld>
            <a:endParaRPr lang="en-GB" dirty="0"/>
          </a:p>
        </p:txBody>
      </p:sp>
    </p:spTree>
    <p:extLst>
      <p:ext uri="{BB962C8B-B14F-4D97-AF65-F5344CB8AC3E}">
        <p14:creationId xmlns:p14="http://schemas.microsoft.com/office/powerpoint/2010/main" val="3497123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n-GB"/>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
        <p:nvSpPr>
          <p:cNvPr id="5" name="Marcador de fecha 4"/>
          <p:cNvSpPr>
            <a:spLocks noGrp="1"/>
          </p:cNvSpPr>
          <p:nvPr>
            <p:ph type="dt" sz="half" idx="10"/>
          </p:nvPr>
        </p:nvSpPr>
        <p:spPr/>
        <p:txBody>
          <a:bodyPr/>
          <a:lstStyle/>
          <a:p>
            <a:fld id="{02149F91-4DFC-A04A-813B-31012BDFEB5F}" type="datetimeFigureOut">
              <a:rPr lang="es-ES" smtClean="0"/>
              <a:t>22/11/2024</a:t>
            </a:fld>
            <a:endParaRPr lang="en-GB" dirty="0"/>
          </a:p>
        </p:txBody>
      </p:sp>
      <p:sp>
        <p:nvSpPr>
          <p:cNvPr id="6" name="Marcador de pie de página 5"/>
          <p:cNvSpPr>
            <a:spLocks noGrp="1"/>
          </p:cNvSpPr>
          <p:nvPr>
            <p:ph type="ftr" sz="quarter" idx="11"/>
          </p:nvPr>
        </p:nvSpPr>
        <p:spPr/>
        <p:txBody>
          <a:bodyPr/>
          <a:lstStyle/>
          <a:p>
            <a:endParaRPr lang="en-GB" dirty="0"/>
          </a:p>
        </p:txBody>
      </p:sp>
      <p:sp>
        <p:nvSpPr>
          <p:cNvPr id="7" name="Marcador de número de diapositiva 6"/>
          <p:cNvSpPr>
            <a:spLocks noGrp="1"/>
          </p:cNvSpPr>
          <p:nvPr>
            <p:ph type="sldNum" sz="quarter" idx="12"/>
          </p:nvPr>
        </p:nvSpPr>
        <p:spPr/>
        <p:txBody>
          <a:bodyPr/>
          <a:lstStyle/>
          <a:p>
            <a:fld id="{4972C990-BCED-F34E-AD0A-32AACBD9317A}" type="slidenum">
              <a:rPr lang="en-GB" smtClean="0"/>
              <a:t>‹#›</a:t>
            </a:fld>
            <a:endParaRPr lang="en-GB" dirty="0"/>
          </a:p>
        </p:txBody>
      </p:sp>
    </p:spTree>
    <p:extLst>
      <p:ext uri="{BB962C8B-B14F-4D97-AF65-F5344CB8AC3E}">
        <p14:creationId xmlns:p14="http://schemas.microsoft.com/office/powerpoint/2010/main" val="1412026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n-GB"/>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
        <p:nvSpPr>
          <p:cNvPr id="7" name="Marcador de fecha 6"/>
          <p:cNvSpPr>
            <a:spLocks noGrp="1"/>
          </p:cNvSpPr>
          <p:nvPr>
            <p:ph type="dt" sz="half" idx="10"/>
          </p:nvPr>
        </p:nvSpPr>
        <p:spPr/>
        <p:txBody>
          <a:bodyPr/>
          <a:lstStyle/>
          <a:p>
            <a:fld id="{02149F91-4DFC-A04A-813B-31012BDFEB5F}" type="datetimeFigureOut">
              <a:rPr lang="es-ES" smtClean="0"/>
              <a:t>22/11/2024</a:t>
            </a:fld>
            <a:endParaRPr lang="en-GB" dirty="0"/>
          </a:p>
        </p:txBody>
      </p:sp>
      <p:sp>
        <p:nvSpPr>
          <p:cNvPr id="8" name="Marcador de pie de página 7"/>
          <p:cNvSpPr>
            <a:spLocks noGrp="1"/>
          </p:cNvSpPr>
          <p:nvPr>
            <p:ph type="ftr" sz="quarter" idx="11"/>
          </p:nvPr>
        </p:nvSpPr>
        <p:spPr/>
        <p:txBody>
          <a:bodyPr/>
          <a:lstStyle/>
          <a:p>
            <a:endParaRPr lang="en-GB" dirty="0"/>
          </a:p>
        </p:txBody>
      </p:sp>
      <p:sp>
        <p:nvSpPr>
          <p:cNvPr id="9" name="Marcador de número de diapositiva 8"/>
          <p:cNvSpPr>
            <a:spLocks noGrp="1"/>
          </p:cNvSpPr>
          <p:nvPr>
            <p:ph type="sldNum" sz="quarter" idx="12"/>
          </p:nvPr>
        </p:nvSpPr>
        <p:spPr/>
        <p:txBody>
          <a:bodyPr/>
          <a:lstStyle/>
          <a:p>
            <a:fld id="{4972C990-BCED-F34E-AD0A-32AACBD9317A}" type="slidenum">
              <a:rPr lang="en-GB" smtClean="0"/>
              <a:t>‹#›</a:t>
            </a:fld>
            <a:endParaRPr lang="en-GB" dirty="0"/>
          </a:p>
        </p:txBody>
      </p:sp>
    </p:spTree>
    <p:extLst>
      <p:ext uri="{BB962C8B-B14F-4D97-AF65-F5344CB8AC3E}">
        <p14:creationId xmlns:p14="http://schemas.microsoft.com/office/powerpoint/2010/main" val="442725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n-GB"/>
          </a:p>
        </p:txBody>
      </p:sp>
      <p:sp>
        <p:nvSpPr>
          <p:cNvPr id="3" name="Marcador de fecha 2"/>
          <p:cNvSpPr>
            <a:spLocks noGrp="1"/>
          </p:cNvSpPr>
          <p:nvPr>
            <p:ph type="dt" sz="half" idx="10"/>
          </p:nvPr>
        </p:nvSpPr>
        <p:spPr/>
        <p:txBody>
          <a:bodyPr/>
          <a:lstStyle/>
          <a:p>
            <a:fld id="{02149F91-4DFC-A04A-813B-31012BDFEB5F}" type="datetimeFigureOut">
              <a:rPr lang="es-ES" smtClean="0"/>
              <a:t>22/11/2024</a:t>
            </a:fld>
            <a:endParaRPr lang="en-GB" dirty="0"/>
          </a:p>
        </p:txBody>
      </p:sp>
      <p:sp>
        <p:nvSpPr>
          <p:cNvPr id="4" name="Marcador de pie de página 3"/>
          <p:cNvSpPr>
            <a:spLocks noGrp="1"/>
          </p:cNvSpPr>
          <p:nvPr>
            <p:ph type="ftr" sz="quarter" idx="11"/>
          </p:nvPr>
        </p:nvSpPr>
        <p:spPr/>
        <p:txBody>
          <a:bodyPr/>
          <a:lstStyle/>
          <a:p>
            <a:endParaRPr lang="en-GB" dirty="0"/>
          </a:p>
        </p:txBody>
      </p:sp>
      <p:sp>
        <p:nvSpPr>
          <p:cNvPr id="5" name="Marcador de número de diapositiva 4"/>
          <p:cNvSpPr>
            <a:spLocks noGrp="1"/>
          </p:cNvSpPr>
          <p:nvPr>
            <p:ph type="sldNum" sz="quarter" idx="12"/>
          </p:nvPr>
        </p:nvSpPr>
        <p:spPr/>
        <p:txBody>
          <a:bodyPr/>
          <a:lstStyle/>
          <a:p>
            <a:fld id="{4972C990-BCED-F34E-AD0A-32AACBD9317A}" type="slidenum">
              <a:rPr lang="en-GB" smtClean="0"/>
              <a:t>‹#›</a:t>
            </a:fld>
            <a:endParaRPr lang="en-GB" dirty="0"/>
          </a:p>
        </p:txBody>
      </p:sp>
    </p:spTree>
    <p:extLst>
      <p:ext uri="{BB962C8B-B14F-4D97-AF65-F5344CB8AC3E}">
        <p14:creationId xmlns:p14="http://schemas.microsoft.com/office/powerpoint/2010/main" val="2440631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2149F91-4DFC-A04A-813B-31012BDFEB5F}" type="datetimeFigureOut">
              <a:rPr lang="es-ES" smtClean="0"/>
              <a:t>22/11/2024</a:t>
            </a:fld>
            <a:endParaRPr lang="en-GB" dirty="0"/>
          </a:p>
        </p:txBody>
      </p:sp>
      <p:sp>
        <p:nvSpPr>
          <p:cNvPr id="3" name="Marcador de pie de página 2"/>
          <p:cNvSpPr>
            <a:spLocks noGrp="1"/>
          </p:cNvSpPr>
          <p:nvPr>
            <p:ph type="ftr" sz="quarter" idx="11"/>
          </p:nvPr>
        </p:nvSpPr>
        <p:spPr/>
        <p:txBody>
          <a:bodyPr/>
          <a:lstStyle/>
          <a:p>
            <a:endParaRPr lang="en-GB" dirty="0"/>
          </a:p>
        </p:txBody>
      </p:sp>
      <p:sp>
        <p:nvSpPr>
          <p:cNvPr id="4" name="Marcador de número de diapositiva 3"/>
          <p:cNvSpPr>
            <a:spLocks noGrp="1"/>
          </p:cNvSpPr>
          <p:nvPr>
            <p:ph type="sldNum" sz="quarter" idx="12"/>
          </p:nvPr>
        </p:nvSpPr>
        <p:spPr/>
        <p:txBody>
          <a:bodyPr/>
          <a:lstStyle/>
          <a:p>
            <a:fld id="{4972C990-BCED-F34E-AD0A-32AACBD9317A}" type="slidenum">
              <a:rPr lang="en-GB" smtClean="0"/>
              <a:t>‹#›</a:t>
            </a:fld>
            <a:endParaRPr lang="en-GB" dirty="0"/>
          </a:p>
        </p:txBody>
      </p:sp>
    </p:spTree>
    <p:extLst>
      <p:ext uri="{BB962C8B-B14F-4D97-AF65-F5344CB8AC3E}">
        <p14:creationId xmlns:p14="http://schemas.microsoft.com/office/powerpoint/2010/main" val="2827465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r">
              <a:defRPr sz="2000" b="1"/>
            </a:lvl1pPr>
          </a:lstStyle>
          <a:p>
            <a:r>
              <a:rPr lang="es-ES_tradnl"/>
              <a:t>Clic para editar título</a:t>
            </a:r>
            <a:endParaRPr lang="en-GB"/>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2149F91-4DFC-A04A-813B-31012BDFEB5F}" type="datetimeFigureOut">
              <a:rPr lang="es-ES" smtClean="0"/>
              <a:t>22/11/2024</a:t>
            </a:fld>
            <a:endParaRPr lang="en-GB" dirty="0"/>
          </a:p>
        </p:txBody>
      </p:sp>
      <p:sp>
        <p:nvSpPr>
          <p:cNvPr id="6" name="Marcador de pie de página 5"/>
          <p:cNvSpPr>
            <a:spLocks noGrp="1"/>
          </p:cNvSpPr>
          <p:nvPr>
            <p:ph type="ftr" sz="quarter" idx="11"/>
          </p:nvPr>
        </p:nvSpPr>
        <p:spPr/>
        <p:txBody>
          <a:bodyPr/>
          <a:lstStyle/>
          <a:p>
            <a:endParaRPr lang="en-GB" dirty="0"/>
          </a:p>
        </p:txBody>
      </p:sp>
      <p:sp>
        <p:nvSpPr>
          <p:cNvPr id="7" name="Marcador de número de diapositiva 6"/>
          <p:cNvSpPr>
            <a:spLocks noGrp="1"/>
          </p:cNvSpPr>
          <p:nvPr>
            <p:ph type="sldNum" sz="quarter" idx="12"/>
          </p:nvPr>
        </p:nvSpPr>
        <p:spPr/>
        <p:txBody>
          <a:bodyPr/>
          <a:lstStyle/>
          <a:p>
            <a:fld id="{4972C990-BCED-F34E-AD0A-32AACBD9317A}" type="slidenum">
              <a:rPr lang="en-GB" smtClean="0"/>
              <a:t>‹#›</a:t>
            </a:fld>
            <a:endParaRPr lang="en-GB" dirty="0"/>
          </a:p>
        </p:txBody>
      </p:sp>
    </p:spTree>
    <p:extLst>
      <p:ext uri="{BB962C8B-B14F-4D97-AF65-F5344CB8AC3E}">
        <p14:creationId xmlns:p14="http://schemas.microsoft.com/office/powerpoint/2010/main" val="140596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r">
              <a:defRPr sz="2000" b="1"/>
            </a:lvl1pPr>
          </a:lstStyle>
          <a:p>
            <a:r>
              <a:rPr lang="es-ES_tradnl"/>
              <a:t>Clic para editar título</a:t>
            </a:r>
            <a:endParaRPr lang="en-GB"/>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2149F91-4DFC-A04A-813B-31012BDFEB5F}" type="datetimeFigureOut">
              <a:rPr lang="es-ES" smtClean="0"/>
              <a:t>22/11/2024</a:t>
            </a:fld>
            <a:endParaRPr lang="en-GB" dirty="0"/>
          </a:p>
        </p:txBody>
      </p:sp>
      <p:sp>
        <p:nvSpPr>
          <p:cNvPr id="6" name="Marcador de pie de página 5"/>
          <p:cNvSpPr>
            <a:spLocks noGrp="1"/>
          </p:cNvSpPr>
          <p:nvPr>
            <p:ph type="ftr" sz="quarter" idx="11"/>
          </p:nvPr>
        </p:nvSpPr>
        <p:spPr/>
        <p:txBody>
          <a:bodyPr/>
          <a:lstStyle/>
          <a:p>
            <a:endParaRPr lang="en-GB" dirty="0"/>
          </a:p>
        </p:txBody>
      </p:sp>
      <p:sp>
        <p:nvSpPr>
          <p:cNvPr id="7" name="Marcador de número de diapositiva 6"/>
          <p:cNvSpPr>
            <a:spLocks noGrp="1"/>
          </p:cNvSpPr>
          <p:nvPr>
            <p:ph type="sldNum" sz="quarter" idx="12"/>
          </p:nvPr>
        </p:nvSpPr>
        <p:spPr/>
        <p:txBody>
          <a:bodyPr/>
          <a:lstStyle/>
          <a:p>
            <a:fld id="{4972C990-BCED-F34E-AD0A-32AACBD9317A}" type="slidenum">
              <a:rPr lang="en-GB" smtClean="0"/>
              <a:t>‹#›</a:t>
            </a:fld>
            <a:endParaRPr lang="en-GB" dirty="0"/>
          </a:p>
        </p:txBody>
      </p:sp>
    </p:spTree>
    <p:extLst>
      <p:ext uri="{BB962C8B-B14F-4D97-AF65-F5344CB8AC3E}">
        <p14:creationId xmlns:p14="http://schemas.microsoft.com/office/powerpoint/2010/main" val="2753071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n-GB"/>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149F91-4DFC-A04A-813B-31012BDFEB5F}" type="datetimeFigureOut">
              <a:rPr lang="es-ES" smtClean="0"/>
              <a:t>22/11/2024</a:t>
            </a:fld>
            <a:endParaRPr lang="en-GB" dirty="0"/>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72C990-BCED-F34E-AD0A-32AACBD9317A}" type="slidenum">
              <a:rPr lang="en-GB" smtClean="0"/>
              <a:t>‹#›</a:t>
            </a:fld>
            <a:endParaRPr lang="en-GB" dirty="0"/>
          </a:p>
        </p:txBody>
      </p:sp>
    </p:spTree>
    <p:extLst>
      <p:ext uri="{BB962C8B-B14F-4D97-AF65-F5344CB8AC3E}">
        <p14:creationId xmlns:p14="http://schemas.microsoft.com/office/powerpoint/2010/main" val="4161717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457200" rtl="1" eaLnBrk="1" latinLnBrk="0" hangingPunct="1">
        <a:spcBef>
          <a:spcPct val="20000"/>
        </a:spcBef>
        <a:buFont typeface="Arial"/>
        <a:buChar char="•"/>
        <a:defRPr sz="3200" kern="1200">
          <a:solidFill>
            <a:schemeClr val="tx1"/>
          </a:solidFill>
          <a:latin typeface="+mn-lt"/>
          <a:ea typeface="+mn-ea"/>
          <a:cs typeface="+mn-cs"/>
        </a:defRPr>
      </a:lvl1pPr>
      <a:lvl2pPr marL="742950" indent="-285750" algn="r" defTabSz="457200" rtl="1" eaLnBrk="1" latinLnBrk="0" hangingPunct="1">
        <a:spcBef>
          <a:spcPct val="20000"/>
        </a:spcBef>
        <a:buFont typeface="Arial"/>
        <a:buChar char="–"/>
        <a:defRPr sz="2800" kern="1200">
          <a:solidFill>
            <a:schemeClr val="tx1"/>
          </a:solidFill>
          <a:latin typeface="+mn-lt"/>
          <a:ea typeface="+mn-ea"/>
          <a:cs typeface="+mn-cs"/>
        </a:defRPr>
      </a:lvl2pPr>
      <a:lvl3pPr marL="1143000" indent="-228600" algn="r" defTabSz="457200" rtl="1" eaLnBrk="1" latinLnBrk="0" hangingPunct="1">
        <a:spcBef>
          <a:spcPct val="20000"/>
        </a:spcBef>
        <a:buFont typeface="Arial"/>
        <a:buChar char="•"/>
        <a:defRPr sz="2400" kern="1200">
          <a:solidFill>
            <a:schemeClr val="tx1"/>
          </a:solidFill>
          <a:latin typeface="+mn-lt"/>
          <a:ea typeface="+mn-ea"/>
          <a:cs typeface="+mn-cs"/>
        </a:defRPr>
      </a:lvl3pPr>
      <a:lvl4pPr marL="1600200" indent="-228600" algn="r" defTabSz="457200" rtl="1" eaLnBrk="1" latinLnBrk="0" hangingPunct="1">
        <a:spcBef>
          <a:spcPct val="20000"/>
        </a:spcBef>
        <a:buFont typeface="Arial"/>
        <a:buChar char="–"/>
        <a:defRPr sz="2000" kern="1200">
          <a:solidFill>
            <a:schemeClr val="tx1"/>
          </a:solidFill>
          <a:latin typeface="+mn-lt"/>
          <a:ea typeface="+mn-ea"/>
          <a:cs typeface="+mn-cs"/>
        </a:defRPr>
      </a:lvl4pPr>
      <a:lvl5pPr marL="2057400" indent="-228600" algn="r" defTabSz="457200" rtl="1" eaLnBrk="1" latinLnBrk="0" hangingPunct="1">
        <a:spcBef>
          <a:spcPct val="20000"/>
        </a:spcBef>
        <a:buFont typeface="Arial"/>
        <a:buChar char="»"/>
        <a:defRPr sz="2000" kern="1200">
          <a:solidFill>
            <a:schemeClr val="tx1"/>
          </a:solidFill>
          <a:latin typeface="+mn-lt"/>
          <a:ea typeface="+mn-ea"/>
          <a:cs typeface="+mn-cs"/>
        </a:defRPr>
      </a:lvl5pPr>
      <a:lvl6pPr marL="2514600" indent="-228600" algn="r" defTabSz="457200" rtl="1" eaLnBrk="1" latinLnBrk="0" hangingPunct="1">
        <a:spcBef>
          <a:spcPct val="20000"/>
        </a:spcBef>
        <a:buFont typeface="Arial"/>
        <a:buChar char="•"/>
        <a:defRPr sz="2000" kern="1200">
          <a:solidFill>
            <a:schemeClr val="tx1"/>
          </a:solidFill>
          <a:latin typeface="+mn-lt"/>
          <a:ea typeface="+mn-ea"/>
          <a:cs typeface="+mn-cs"/>
        </a:defRPr>
      </a:lvl6pPr>
      <a:lvl7pPr marL="2971800" indent="-228600" algn="r" defTabSz="457200" rtl="1" eaLnBrk="1" latinLnBrk="0" hangingPunct="1">
        <a:spcBef>
          <a:spcPct val="20000"/>
        </a:spcBef>
        <a:buFont typeface="Arial"/>
        <a:buChar char="•"/>
        <a:defRPr sz="2000" kern="1200">
          <a:solidFill>
            <a:schemeClr val="tx1"/>
          </a:solidFill>
          <a:latin typeface="+mn-lt"/>
          <a:ea typeface="+mn-ea"/>
          <a:cs typeface="+mn-cs"/>
        </a:defRPr>
      </a:lvl7pPr>
      <a:lvl8pPr marL="3429000" indent="-228600" algn="r" defTabSz="457200" rtl="1" eaLnBrk="1" latinLnBrk="0" hangingPunct="1">
        <a:spcBef>
          <a:spcPct val="20000"/>
        </a:spcBef>
        <a:buFont typeface="Arial"/>
        <a:buChar char="•"/>
        <a:defRPr sz="2000" kern="1200">
          <a:solidFill>
            <a:schemeClr val="tx1"/>
          </a:solidFill>
          <a:latin typeface="+mn-lt"/>
          <a:ea typeface="+mn-ea"/>
          <a:cs typeface="+mn-cs"/>
        </a:defRPr>
      </a:lvl8pPr>
      <a:lvl9pPr marL="3886200" indent="-228600" algn="r" defTabSz="457200" rtl="1"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 de texte 5">
            <a:extLst>
              <a:ext uri="{FF2B5EF4-FFF2-40B4-BE49-F238E27FC236}">
                <a16:creationId xmlns:a16="http://schemas.microsoft.com/office/drawing/2014/main" id="{CEE01135-CA2C-3E73-E6B2-DE4C1B8B786B}"/>
              </a:ext>
            </a:extLst>
          </p:cNvPr>
          <p:cNvSpPr txBox="1"/>
          <p:nvPr userDrawn="1"/>
        </p:nvSpPr>
        <p:spPr>
          <a:xfrm>
            <a:off x="7254000" y="1618875"/>
            <a:ext cx="1890000" cy="360000"/>
          </a:xfrm>
          <a:prstGeom prst="rect">
            <a:avLst/>
          </a:prstGeom>
          <a:solidFill>
            <a:srgbClr val="1F7DBC"/>
          </a:solid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r>
              <a:rPr lang="fr-FR" sz="1350" b="1" dirty="0">
                <a:solidFill>
                  <a:srgbClr val="FFFFFF"/>
                </a:solidFill>
                <a:effectLst/>
                <a:latin typeface="Arial" panose="020B0604020202020204" pitchFamily="34" charset="0"/>
                <a:ea typeface="Roboto Medium" panose="02000000000000000000" pitchFamily="2" charset="0"/>
                <a:cs typeface="Arial" panose="020B0604020202020204" pitchFamily="34" charset="0"/>
              </a:rPr>
              <a:t>Slides</a:t>
            </a:r>
            <a:endParaRPr lang="fr-FR" sz="1350" b="1" dirty="0">
              <a:effectLst/>
              <a:latin typeface="Arial" panose="020B0604020202020204" pitchFamily="34" charset="0"/>
              <a:ea typeface="Roboto Medium" panose="02000000000000000000" pitchFamily="2" charset="0"/>
              <a:cs typeface="Arial" panose="020B0604020202020204" pitchFamily="34" charset="0"/>
            </a:endParaRPr>
          </a:p>
        </p:txBody>
      </p:sp>
      <p:sp>
        <p:nvSpPr>
          <p:cNvPr id="5" name="Title Placeholder 4">
            <a:extLst>
              <a:ext uri="{FF2B5EF4-FFF2-40B4-BE49-F238E27FC236}">
                <a16:creationId xmlns:a16="http://schemas.microsoft.com/office/drawing/2014/main" id="{02BE9ADE-48F4-87E1-87C4-37F2B59229D0}"/>
              </a:ext>
            </a:extLst>
          </p:cNvPr>
          <p:cNvSpPr>
            <a:spLocks noGrp="1"/>
          </p:cNvSpPr>
          <p:nvPr>
            <p:ph type="title"/>
          </p:nvPr>
        </p:nvSpPr>
        <p:spPr>
          <a:xfrm>
            <a:off x="262294" y="2516451"/>
            <a:ext cx="7886700" cy="1325563"/>
          </a:xfrm>
          <a:prstGeom prst="rect">
            <a:avLst/>
          </a:prstGeom>
        </p:spPr>
        <p:txBody>
          <a:bodyPr vert="horz" lIns="91440" tIns="45720" rIns="91440" bIns="45720" rtlCol="0" anchor="ctr">
            <a:normAutofit/>
          </a:bodyPr>
          <a:lstStyle/>
          <a:p>
            <a:r>
              <a:rPr lang="en-US" dirty="0"/>
              <a:t>Click to edit Master title style</a:t>
            </a:r>
            <a:endParaRPr lang="fr-FR" dirty="0"/>
          </a:p>
        </p:txBody>
      </p:sp>
      <p:pic>
        <p:nvPicPr>
          <p:cNvPr id="2" name="Picture 1" descr="A black background with green text&#10;&#10;Description automatically generated">
            <a:extLst>
              <a:ext uri="{FF2B5EF4-FFF2-40B4-BE49-F238E27FC236}">
                <a16:creationId xmlns:a16="http://schemas.microsoft.com/office/drawing/2014/main" id="{EB1AC81B-FB90-19B9-E762-95098AA2565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3525520" cy="827405"/>
          </a:xfrm>
          <a:prstGeom prst="rect">
            <a:avLst/>
          </a:prstGeom>
          <a:noFill/>
          <a:ln>
            <a:noFill/>
          </a:ln>
        </p:spPr>
      </p:pic>
    </p:spTree>
    <p:extLst>
      <p:ext uri="{BB962C8B-B14F-4D97-AF65-F5344CB8AC3E}">
        <p14:creationId xmlns:p14="http://schemas.microsoft.com/office/powerpoint/2010/main" val="1307490694"/>
      </p:ext>
    </p:extLst>
  </p:cSld>
  <p:clrMap bg1="lt1" tx1="dk1" bg2="lt2" tx2="dk2" accent1="accent1" accent2="accent2" accent3="accent3" accent4="accent4" accent5="accent5" accent6="accent6" hlink="hlink" folHlink="folHlink"/>
  <p:sldLayoutIdLst>
    <p:sldLayoutId id="2147483662" r:id="rId1"/>
  </p:sldLayoutIdLst>
  <p:txStyles>
    <p:titleStyle>
      <a:lvl1pPr algn="r" defTabSz="914400" rtl="1" eaLnBrk="1" latinLnBrk="0" hangingPunct="1">
        <a:lnSpc>
          <a:spcPct val="90000"/>
        </a:lnSpc>
        <a:spcBef>
          <a:spcPct val="0"/>
        </a:spcBef>
        <a:buNone/>
        <a:defRPr sz="2400" b="1" kern="1200">
          <a:solidFill>
            <a:srgbClr val="00684B"/>
          </a:solidFill>
          <a:latin typeface="Roboto Slab" pitchFamily="2" charset="0"/>
          <a:ea typeface="Roboto Slab" pitchFamily="2" charset="0"/>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ublishing.insead.edu/"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10.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10.e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A91B3043-78BA-5414-CFC1-EA8E3DBC9B0D}"/>
              </a:ext>
            </a:extLst>
          </p:cNvPr>
          <p:cNvSpPr txBox="1">
            <a:spLocks/>
          </p:cNvSpPr>
          <p:nvPr/>
        </p:nvSpPr>
        <p:spPr>
          <a:xfrm>
            <a:off x="334090" y="3029818"/>
            <a:ext cx="8315057" cy="362819"/>
          </a:xfrm>
          <a:prstGeom prst="rect">
            <a:avLst/>
          </a:prstGeom>
        </p:spPr>
        <p:txBody>
          <a:bodyPr vert="horz" lIns="0" tIns="0" rIns="0" bIns="0" rtlCol="0" anchor="t" anchorCtr="0">
            <a:noAutofit/>
          </a:bodyPr>
          <a:lstStyle>
            <a:lvl1pPr marL="0" indent="0" algn="r" defTabSz="914400" rtl="1" eaLnBrk="1" latinLnBrk="0" hangingPunct="1">
              <a:lnSpc>
                <a:spcPct val="90000"/>
              </a:lnSpc>
              <a:spcBef>
                <a:spcPts val="1000"/>
              </a:spcBef>
              <a:buFont typeface="Arial" panose="020B0604020202020204" pitchFamily="34" charset="0"/>
              <a:buNone/>
              <a:defRPr sz="2000" kern="1200">
                <a:solidFill>
                  <a:srgbClr val="00684B"/>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100" b="1" i="0" u="none" strike="noStrike" kern="1200" cap="none" spc="0" normalizeH="0" baseline="0" noProof="0" dirty="0">
              <a:ln>
                <a:noFill/>
              </a:ln>
              <a:solidFill>
                <a:srgbClr val="00684B"/>
              </a:solidFill>
              <a:effectLst/>
              <a:uLnTx/>
              <a:uFillTx/>
              <a:latin typeface="Roboto Slab" pitchFamily="2" charset="0"/>
              <a:ea typeface="Roboto Slab" pitchFamily="2" charset="0"/>
              <a:cs typeface="+mn-cs"/>
            </a:endParaRPr>
          </a:p>
        </p:txBody>
      </p:sp>
      <p:sp>
        <p:nvSpPr>
          <p:cNvPr id="4" name="Text Placeholder 3">
            <a:extLst>
              <a:ext uri="{FF2B5EF4-FFF2-40B4-BE49-F238E27FC236}">
                <a16:creationId xmlns:a16="http://schemas.microsoft.com/office/drawing/2014/main" id="{804FABF2-BFBF-3295-22DB-AD158BFF06A4}"/>
              </a:ext>
            </a:extLst>
          </p:cNvPr>
          <p:cNvSpPr txBox="1">
            <a:spLocks/>
          </p:cNvSpPr>
          <p:nvPr/>
        </p:nvSpPr>
        <p:spPr>
          <a:xfrm>
            <a:off x="358295" y="4576707"/>
            <a:ext cx="8177899" cy="126529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endPar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5" name="Title Placeholder 4">
            <a:extLst>
              <a:ext uri="{FF2B5EF4-FFF2-40B4-BE49-F238E27FC236}">
                <a16:creationId xmlns:a16="http://schemas.microsoft.com/office/drawing/2014/main" id="{95B59985-71BB-39B0-A25D-A79F4455D554}"/>
              </a:ext>
            </a:extLst>
          </p:cNvPr>
          <p:cNvSpPr>
            <a:spLocks noGrp="1"/>
          </p:cNvSpPr>
          <p:nvPr>
            <p:ph type="title"/>
          </p:nvPr>
        </p:nvSpPr>
        <p:spPr>
          <a:xfrm>
            <a:off x="261938" y="2744391"/>
            <a:ext cx="7886700" cy="994172"/>
          </a:xfrm>
          <a:prstGeom prst="rect">
            <a:avLst/>
          </a:prstGeom>
        </p:spPr>
        <p:txBody>
          <a:bodyPr vert="horz" lIns="68580" tIns="34290" rIns="68580" bIns="34290" rtlCol="0" anchor="ctr">
            <a:normAutofit/>
          </a:bodyPr>
          <a:lstStyle/>
          <a:p>
            <a:r>
              <a:rPr lang="ar-EG"/>
              <a:t>ماغوس وتالا كوميكس</a:t>
            </a:r>
          </a:p>
        </p:txBody>
      </p:sp>
      <p:sp>
        <p:nvSpPr>
          <p:cNvPr id="7" name="Text Placeholder 3">
            <a:extLst>
              <a:ext uri="{FF2B5EF4-FFF2-40B4-BE49-F238E27FC236}">
                <a16:creationId xmlns:a16="http://schemas.microsoft.com/office/drawing/2014/main" id="{A8F4ADC1-E06A-AFED-D132-7A0D134CB25A}"/>
              </a:ext>
            </a:extLst>
          </p:cNvPr>
          <p:cNvSpPr txBox="1">
            <a:spLocks/>
          </p:cNvSpPr>
          <p:nvPr/>
        </p:nvSpPr>
        <p:spPr>
          <a:xfrm>
            <a:off x="261938" y="4576706"/>
            <a:ext cx="8177899" cy="1559934"/>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fr-FR"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6914-11/2024</a:t>
            </a:r>
            <a:endPar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endParaRPr>
          </a:p>
          <a:p>
            <a:pPr marL="0" marR="0" lvl="0" indent="0" algn="just" defTabSz="914400" rtl="1"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هذه المجموعة من شرائح العرض من إعداد </a:t>
            </a:r>
            <a:r>
              <a:rPr lang="ar-EG" sz="750" dirty="0">
                <a:solidFill>
                  <a:prstClr val="black"/>
                </a:solidFill>
                <a:latin typeface="Roboto" panose="02000000000000000000" pitchFamily="2" charset="0"/>
                <a:ea typeface="Roboto" panose="02000000000000000000" pitchFamily="2" charset="0"/>
                <a:cs typeface="+mn-cs"/>
              </a:rPr>
              <a:t>كارمن </a:t>
            </a:r>
            <a:r>
              <a:rPr lang="ar-EG" sz="750" dirty="0" err="1">
                <a:solidFill>
                  <a:prstClr val="black"/>
                </a:solidFill>
                <a:latin typeface="Roboto" panose="02000000000000000000" pitchFamily="2" charset="0"/>
                <a:ea typeface="Roboto" panose="02000000000000000000" pitchFamily="2" charset="0"/>
                <a:cs typeface="+mn-cs"/>
              </a:rPr>
              <a:t>رويز</a:t>
            </a:r>
            <a:r>
              <a:rPr lang="ar-EG" sz="750" dirty="0">
                <a:solidFill>
                  <a:prstClr val="black"/>
                </a:solidFill>
                <a:latin typeface="Roboto" panose="02000000000000000000" pitchFamily="2" charset="0"/>
                <a:ea typeface="Roboto" panose="02000000000000000000" pitchFamily="2" charset="0"/>
                <a:cs typeface="+mn-cs"/>
              </a:rPr>
              <a:t> </a:t>
            </a:r>
            <a:r>
              <a:rPr lang="ar-EG" sz="750" dirty="0" err="1">
                <a:solidFill>
                  <a:prstClr val="black"/>
                </a:solidFill>
                <a:latin typeface="Roboto" panose="02000000000000000000" pitchFamily="2" charset="0"/>
                <a:ea typeface="Roboto" panose="02000000000000000000" pitchFamily="2" charset="0"/>
                <a:cs typeface="+mn-cs"/>
              </a:rPr>
              <a:t>بوزويلو</a:t>
            </a:r>
            <a:r>
              <a:rPr lang="ar-EG" sz="750" dirty="0">
                <a:solidFill>
                  <a:prstClr val="black"/>
                </a:solidFill>
                <a:latin typeface="Roboto" panose="02000000000000000000" pitchFamily="2" charset="0"/>
                <a:ea typeface="Roboto" panose="02000000000000000000" pitchFamily="2" charset="0"/>
                <a:cs typeface="+mn-cs"/>
              </a:rPr>
              <a:t>، وأليساندرو </a:t>
            </a:r>
            <a:r>
              <a:rPr lang="ar-EG" sz="750" dirty="0" err="1">
                <a:solidFill>
                  <a:prstClr val="black"/>
                </a:solidFill>
                <a:latin typeface="Roboto" panose="02000000000000000000" pitchFamily="2" charset="0"/>
                <a:ea typeface="Roboto" panose="02000000000000000000" pitchFamily="2" charset="0"/>
                <a:cs typeface="+mn-cs"/>
              </a:rPr>
              <a:t>مازاريني</a:t>
            </a:r>
            <a:r>
              <a:rPr lang="ar-EG" sz="750" dirty="0">
                <a:solidFill>
                  <a:prstClr val="black"/>
                </a:solidFill>
                <a:latin typeface="Roboto" panose="02000000000000000000" pitchFamily="2" charset="0"/>
                <a:ea typeface="Roboto" panose="02000000000000000000" pitchFamily="2" charset="0"/>
                <a:cs typeface="+mn-cs"/>
              </a:rPr>
              <a:t>، خريجَي ماجستير إدارة الأعمال في </a:t>
            </a:r>
            <a:r>
              <a:rPr lang="en-US" sz="750" dirty="0">
                <a:solidFill>
                  <a:prstClr val="black"/>
                </a:solidFill>
                <a:latin typeface="Roboto" panose="02000000000000000000" pitchFamily="2" charset="0"/>
                <a:ea typeface="Roboto" panose="02000000000000000000" pitchFamily="2" charset="0"/>
                <a:cs typeface="+mn-cs"/>
              </a:rPr>
              <a:t>INSEAD</a:t>
            </a:r>
            <a:r>
              <a:rPr lang="ar-EG" sz="750" dirty="0">
                <a:solidFill>
                  <a:prstClr val="black"/>
                </a:solidFill>
                <a:latin typeface="Roboto" panose="02000000000000000000" pitchFamily="2" charset="0"/>
                <a:ea typeface="Roboto" panose="02000000000000000000" pitchFamily="2" charset="0"/>
                <a:cs typeface="+mn-cs"/>
              </a:rPr>
              <a:t>، </a:t>
            </a:r>
            <a:r>
              <a:rPr lang="ar-EG" sz="750" dirty="0" err="1">
                <a:solidFill>
                  <a:prstClr val="black"/>
                </a:solidFill>
                <a:latin typeface="Roboto" panose="02000000000000000000" pitchFamily="2" charset="0"/>
                <a:ea typeface="Roboto" panose="02000000000000000000" pitchFamily="2" charset="0"/>
                <a:cs typeface="+mn-cs"/>
              </a:rPr>
              <a:t>ووارن</a:t>
            </a:r>
            <a:r>
              <a:rPr lang="ar-EG" sz="750" dirty="0">
                <a:solidFill>
                  <a:prstClr val="black"/>
                </a:solidFill>
                <a:latin typeface="Roboto" panose="02000000000000000000" pitchFamily="2" charset="0"/>
                <a:ea typeface="Roboto" panose="02000000000000000000" pitchFamily="2" charset="0"/>
                <a:cs typeface="+mn-cs"/>
              </a:rPr>
              <a:t> </a:t>
            </a:r>
            <a:r>
              <a:rPr lang="ar-EG" sz="750" dirty="0" err="1">
                <a:solidFill>
                  <a:prstClr val="black"/>
                </a:solidFill>
                <a:latin typeface="Roboto" panose="02000000000000000000" pitchFamily="2" charset="0"/>
                <a:ea typeface="Roboto" panose="02000000000000000000" pitchFamily="2" charset="0"/>
                <a:cs typeface="+mn-cs"/>
              </a:rPr>
              <a:t>تيرني</a:t>
            </a:r>
            <a:r>
              <a:rPr lang="ar-EG" sz="750" dirty="0">
                <a:solidFill>
                  <a:prstClr val="black"/>
                </a:solidFill>
                <a:latin typeface="Roboto" panose="02000000000000000000" pitchFamily="2" charset="0"/>
                <a:ea typeface="Roboto" panose="02000000000000000000" pitchFamily="2" charset="0"/>
                <a:cs typeface="+mn-cs"/>
              </a:rPr>
              <a:t>، باحث ما بعد الدكتوراه في </a:t>
            </a:r>
            <a:r>
              <a:rPr lang="en-US" sz="750" dirty="0">
                <a:solidFill>
                  <a:prstClr val="black"/>
                </a:solidFill>
                <a:latin typeface="Roboto" panose="02000000000000000000" pitchFamily="2" charset="0"/>
                <a:ea typeface="Roboto" panose="02000000000000000000" pitchFamily="2" charset="0"/>
                <a:cs typeface="+mn-cs"/>
              </a:rPr>
              <a:t>INSEAD</a:t>
            </a:r>
            <a:r>
              <a:rPr lang="ar-EG" sz="750" dirty="0">
                <a:solidFill>
                  <a:prstClr val="black"/>
                </a:solidFill>
                <a:latin typeface="Roboto" panose="02000000000000000000" pitchFamily="2" charset="0"/>
                <a:ea typeface="Roboto" panose="02000000000000000000" pitchFamily="2" charset="0"/>
                <a:cs typeface="+mn-cs"/>
              </a:rPr>
              <a:t>، تحت إشراف مارتن </a:t>
            </a:r>
            <a:r>
              <a:rPr lang="ar-EG" sz="750" dirty="0" err="1">
                <a:solidFill>
                  <a:prstClr val="black"/>
                </a:solidFill>
                <a:latin typeface="Roboto" panose="02000000000000000000" pitchFamily="2" charset="0"/>
                <a:ea typeface="Roboto" panose="02000000000000000000" pitchFamily="2" charset="0"/>
                <a:cs typeface="+mn-cs"/>
              </a:rPr>
              <a:t>شوينسبيرج</a:t>
            </a:r>
            <a:r>
              <a:rPr lang="ar-EG" sz="750" dirty="0">
                <a:solidFill>
                  <a:prstClr val="black"/>
                </a:solidFill>
                <a:latin typeface="Roboto" panose="02000000000000000000" pitchFamily="2" charset="0"/>
                <a:ea typeface="Roboto" panose="02000000000000000000" pitchFamily="2" charset="0"/>
                <a:cs typeface="+mn-cs"/>
              </a:rPr>
              <a:t>، أستاذ مشارك في السلوك التنظيمي في </a:t>
            </a:r>
            <a:r>
              <a:rPr lang="en-US" sz="750" dirty="0">
                <a:solidFill>
                  <a:prstClr val="black"/>
                </a:solidFill>
                <a:latin typeface="Roboto" panose="02000000000000000000" pitchFamily="2" charset="0"/>
                <a:ea typeface="Roboto" panose="02000000000000000000" pitchFamily="2" charset="0"/>
                <a:cs typeface="+mn-cs"/>
              </a:rPr>
              <a:t>ESMT</a:t>
            </a:r>
            <a:r>
              <a:rPr lang="ar-EG" sz="750" dirty="0">
                <a:solidFill>
                  <a:prstClr val="black"/>
                </a:solidFill>
                <a:latin typeface="Roboto" panose="02000000000000000000" pitchFamily="2" charset="0"/>
                <a:ea typeface="Roboto" panose="02000000000000000000" pitchFamily="2" charset="0"/>
                <a:cs typeface="+mn-cs"/>
              </a:rPr>
              <a:t> برلين، </a:t>
            </a:r>
            <a:r>
              <a:rPr lang="ar-EG" sz="750" dirty="0" err="1">
                <a:solidFill>
                  <a:prstClr val="black"/>
                </a:solidFill>
                <a:latin typeface="Roboto" panose="02000000000000000000" pitchFamily="2" charset="0"/>
                <a:ea typeface="Roboto" panose="02000000000000000000" pitchFamily="2" charset="0"/>
                <a:cs typeface="+mn-cs"/>
              </a:rPr>
              <a:t>وهوراسيو</a:t>
            </a:r>
            <a:r>
              <a:rPr lang="ar-EG" sz="750" dirty="0">
                <a:solidFill>
                  <a:prstClr val="black"/>
                </a:solidFill>
                <a:latin typeface="Roboto" panose="02000000000000000000" pitchFamily="2" charset="0"/>
                <a:ea typeface="Roboto" panose="02000000000000000000" pitchFamily="2" charset="0"/>
                <a:cs typeface="+mn-cs"/>
              </a:rPr>
              <a:t> فالك أو، أستاذ ممارسات الإدارة في علوم القرار في </a:t>
            </a:r>
            <a:r>
              <a:rPr lang="en-US" sz="750" dirty="0">
                <a:solidFill>
                  <a:prstClr val="black"/>
                </a:solidFill>
                <a:latin typeface="Roboto" panose="02000000000000000000" pitchFamily="2" charset="0"/>
                <a:ea typeface="Roboto" panose="02000000000000000000" pitchFamily="2" charset="0"/>
                <a:cs typeface="+mn-cs"/>
              </a:rPr>
              <a:t>INSEAD</a:t>
            </a:r>
            <a:r>
              <a:rPr lang="ar-EG" sz="750" dirty="0">
                <a:solidFill>
                  <a:prstClr val="black"/>
                </a:solidFill>
                <a:latin typeface="Roboto" panose="02000000000000000000" pitchFamily="2" charset="0"/>
                <a:ea typeface="Roboto" panose="02000000000000000000" pitchFamily="2" charset="0"/>
                <a:cs typeface="+mn-cs"/>
              </a:rPr>
              <a:t>، وإريك </a:t>
            </a:r>
            <a:r>
              <a:rPr lang="ar-EG" sz="750" dirty="0" err="1">
                <a:solidFill>
                  <a:prstClr val="black"/>
                </a:solidFill>
                <a:latin typeface="Roboto" panose="02000000000000000000" pitchFamily="2" charset="0"/>
                <a:ea typeface="Roboto" panose="02000000000000000000" pitchFamily="2" charset="0"/>
                <a:cs typeface="+mn-cs"/>
              </a:rPr>
              <a:t>أولمان</a:t>
            </a:r>
            <a:r>
              <a:rPr lang="ar-EG" sz="750" dirty="0">
                <a:solidFill>
                  <a:prstClr val="black"/>
                </a:solidFill>
                <a:latin typeface="Roboto" panose="02000000000000000000" pitchFamily="2" charset="0"/>
                <a:ea typeface="Roboto" panose="02000000000000000000" pitchFamily="2" charset="0"/>
                <a:cs typeface="+mn-cs"/>
              </a:rPr>
              <a:t>، أستاذ السلوك التنظيمي في </a:t>
            </a:r>
            <a:r>
              <a:rPr lang="en-US" sz="750" dirty="0">
                <a:solidFill>
                  <a:prstClr val="black"/>
                </a:solidFill>
                <a:latin typeface="Roboto" panose="02000000000000000000" pitchFamily="2" charset="0"/>
                <a:ea typeface="Roboto" panose="02000000000000000000" pitchFamily="2" charset="0"/>
                <a:cs typeface="+mn-cs"/>
              </a:rPr>
              <a:t>INSEAD</a:t>
            </a:r>
            <a:r>
              <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 كمادة إضافية لمسرحية تقمص الأدوار </a:t>
            </a:r>
            <a:r>
              <a:rPr lang="ar-EG" sz="750" i="1" dirty="0">
                <a:solidFill>
                  <a:prstClr val="black"/>
                </a:solidFill>
                <a:latin typeface="Roboto" panose="02000000000000000000" pitchFamily="2" charset="0"/>
                <a:ea typeface="Roboto" panose="02000000000000000000" pitchFamily="2" charset="0"/>
                <a:cs typeface="+mn-cs"/>
              </a:rPr>
              <a:t>"قصة </a:t>
            </a:r>
            <a:r>
              <a:rPr lang="ar-EG" sz="750" i="1" dirty="0" err="1">
                <a:solidFill>
                  <a:prstClr val="black"/>
                </a:solidFill>
                <a:latin typeface="Roboto" panose="02000000000000000000" pitchFamily="2" charset="0"/>
                <a:ea typeface="Roboto" panose="02000000000000000000" pitchFamily="2" charset="0"/>
                <a:cs typeface="+mn-cs"/>
              </a:rPr>
              <a:t>ماغوس</a:t>
            </a:r>
            <a:r>
              <a:rPr lang="ar-EG" sz="750" i="1" dirty="0">
                <a:solidFill>
                  <a:prstClr val="black"/>
                </a:solidFill>
                <a:latin typeface="Roboto" panose="02000000000000000000" pitchFamily="2" charset="0"/>
                <a:ea typeface="Roboto" panose="02000000000000000000" pitchFamily="2" charset="0"/>
                <a:cs typeface="+mn-cs"/>
              </a:rPr>
              <a:t> وتالا </a:t>
            </a:r>
            <a:r>
              <a:rPr lang="ar-EG" sz="750" i="1" dirty="0" err="1">
                <a:solidFill>
                  <a:prstClr val="black"/>
                </a:solidFill>
                <a:latin typeface="Roboto" panose="02000000000000000000" pitchFamily="2" charset="0"/>
                <a:ea typeface="Roboto" panose="02000000000000000000" pitchFamily="2" charset="0"/>
                <a:cs typeface="+mn-cs"/>
              </a:rPr>
              <a:t>كوميكس</a:t>
            </a:r>
            <a:r>
              <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a:t>
            </a:r>
          </a:p>
          <a:p>
            <a:pPr marL="0" marR="0" lvl="0" indent="0" algn="r" defTabSz="914400" rtl="1"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للوصول إلى المواد التعليمية الخاصة بكلية </a:t>
            </a:r>
            <a:r>
              <a:rPr kumimoji="0" lang="en-US"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INSEAD</a:t>
            </a:r>
            <a:r>
              <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 انتقل إلى </a:t>
            </a:r>
            <a:r>
              <a:rPr kumimoji="0" lang="en-US"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hlinkClick r:id="rId3"/>
              </a:rPr>
              <a:t>https://publishing.insead.edu/</a:t>
            </a:r>
            <a:r>
              <a:rPr kumimoji="0" lang="en-US"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 </a:t>
            </a:r>
          </a:p>
          <a:p>
            <a:pPr marL="0" marR="0" lvl="0" indent="0" algn="r" defTabSz="914400" rtl="1"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en-US"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Translated using an LLM (Large Language Model) and edited by Tilti Multilingual SIA, with the permission of INSEAD.</a:t>
            </a:r>
            <a:endParaRPr kumimoji="0" lang="fr-FR"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endParaRPr>
          </a:p>
          <a:p>
            <a:pPr marL="0" marR="0" lvl="0" indent="0" algn="r" defTabSz="914400" rtl="1" eaLnBrk="1" fontAlgn="auto" latinLnBrk="0" hangingPunct="1">
              <a:lnSpc>
                <a:spcPct val="100000"/>
              </a:lnSpc>
              <a:spcBef>
                <a:spcPts val="300"/>
              </a:spcBef>
              <a:spcAft>
                <a:spcPts val="450"/>
              </a:spcAft>
              <a:buClrTx/>
              <a:buSzTx/>
              <a:buFont typeface="Arial" panose="020B0604020202020204" pitchFamily="34" charset="0"/>
              <a:buNone/>
              <a:tabLst/>
              <a:defRPr/>
            </a:pPr>
            <a:r>
              <a:rPr lang="fr-FR" sz="750" dirty="0">
                <a:solidFill>
                  <a:prstClr val="black"/>
                </a:solidFill>
                <a:latin typeface="Roboto" panose="02000000000000000000" pitchFamily="2" charset="0"/>
                <a:ea typeface="Roboto" panose="02000000000000000000" pitchFamily="2" charset="0"/>
              </a:rPr>
              <a:t>This translation, Copyright © 2024 Martin Schweinsberg, Horacio </a:t>
            </a:r>
            <a:r>
              <a:rPr lang="fr-FR" sz="750" dirty="0" err="1">
                <a:solidFill>
                  <a:prstClr val="black"/>
                </a:solidFill>
                <a:latin typeface="Roboto" panose="02000000000000000000" pitchFamily="2" charset="0"/>
                <a:ea typeface="Roboto" panose="02000000000000000000" pitchFamily="2" charset="0"/>
              </a:rPr>
              <a:t>Falcão</a:t>
            </a:r>
            <a:r>
              <a:rPr lang="fr-FR" sz="750" dirty="0">
                <a:solidFill>
                  <a:prstClr val="black"/>
                </a:solidFill>
                <a:latin typeface="Roboto" panose="02000000000000000000" pitchFamily="2" charset="0"/>
                <a:ea typeface="Roboto" panose="02000000000000000000" pitchFamily="2" charset="0"/>
              </a:rPr>
              <a:t>, Eric Uhlmann. The original slides are </a:t>
            </a:r>
            <a:r>
              <a:rPr lang="fr-FR" sz="750" dirty="0" err="1">
                <a:solidFill>
                  <a:prstClr val="black"/>
                </a:solidFill>
                <a:latin typeface="Roboto" panose="02000000000000000000" pitchFamily="2" charset="0"/>
                <a:ea typeface="Roboto" panose="02000000000000000000" pitchFamily="2" charset="0"/>
              </a:rPr>
              <a:t>entitled</a:t>
            </a:r>
            <a:r>
              <a:rPr lang="fr-FR" sz="750" dirty="0">
                <a:solidFill>
                  <a:prstClr val="black"/>
                </a:solidFill>
                <a:latin typeface="Roboto" panose="02000000000000000000" pitchFamily="2" charset="0"/>
                <a:ea typeface="Roboto" panose="02000000000000000000" pitchFamily="2" charset="0"/>
              </a:rPr>
              <a:t> “</a:t>
            </a:r>
            <a:r>
              <a:rPr lang="fr-FR" sz="750" dirty="0" err="1">
                <a:solidFill>
                  <a:prstClr val="black"/>
                </a:solidFill>
                <a:latin typeface="Roboto" panose="02000000000000000000" pitchFamily="2" charset="0"/>
                <a:ea typeface="Roboto" panose="02000000000000000000" pitchFamily="2" charset="0"/>
              </a:rPr>
              <a:t>Magos</a:t>
            </a:r>
            <a:r>
              <a:rPr lang="fr-FR" sz="750" dirty="0">
                <a:solidFill>
                  <a:prstClr val="black"/>
                </a:solidFill>
                <a:latin typeface="Roboto" panose="02000000000000000000" pitchFamily="2" charset="0"/>
                <a:ea typeface="Roboto" panose="02000000000000000000" pitchFamily="2" charset="0"/>
              </a:rPr>
              <a:t> and Tala Comics” (06/2024-6914), </a:t>
            </a:r>
            <a:r>
              <a:rPr lang="en-US" sz="750" dirty="0">
                <a:solidFill>
                  <a:prstClr val="black"/>
                </a:solidFill>
                <a:latin typeface="Roboto" panose="02000000000000000000" pitchFamily="2" charset="0"/>
                <a:ea typeface="Roboto" panose="02000000000000000000" pitchFamily="2" charset="0"/>
              </a:rPr>
              <a:t>Copyright © 2024 Martin Schweinsberg, Horacio </a:t>
            </a:r>
            <a:r>
              <a:rPr lang="en-US" sz="750" dirty="0" err="1">
                <a:solidFill>
                  <a:prstClr val="black"/>
                </a:solidFill>
                <a:latin typeface="Roboto" panose="02000000000000000000" pitchFamily="2" charset="0"/>
                <a:ea typeface="Roboto" panose="02000000000000000000" pitchFamily="2" charset="0"/>
              </a:rPr>
              <a:t>Falcão</a:t>
            </a:r>
            <a:r>
              <a:rPr lang="en-US" sz="750" dirty="0">
                <a:solidFill>
                  <a:prstClr val="black"/>
                </a:solidFill>
                <a:latin typeface="Roboto" panose="02000000000000000000" pitchFamily="2" charset="0"/>
                <a:ea typeface="Roboto" panose="02000000000000000000" pitchFamily="2" charset="0"/>
              </a:rPr>
              <a:t>, Eric Uhlmann</a:t>
            </a:r>
            <a:endParaRPr lang="ar-EG" sz="750" dirty="0">
              <a:solidFill>
                <a:prstClr val="black"/>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409809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3200" b="1"/>
              <a:t>تعريف الثقافة؟</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114" y="1432152"/>
            <a:ext cx="7358743" cy="4829175"/>
          </a:xfrm>
          <a:prstGeom prst="rect">
            <a:avLst/>
          </a:prstGeom>
        </p:spPr>
      </p:pic>
    </p:spTree>
    <p:extLst>
      <p:ext uri="{BB962C8B-B14F-4D97-AF65-F5344CB8AC3E}">
        <p14:creationId xmlns:p14="http://schemas.microsoft.com/office/powerpoint/2010/main" val="2636202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3200" b="1"/>
              <a:t>تعريف الثقافة؟</a:t>
            </a:r>
          </a:p>
        </p:txBody>
      </p:sp>
      <p:sp>
        <p:nvSpPr>
          <p:cNvPr id="3" name="Content Placeholder 2"/>
          <p:cNvSpPr>
            <a:spLocks noGrp="1"/>
          </p:cNvSpPr>
          <p:nvPr>
            <p:ph idx="1"/>
          </p:nvPr>
        </p:nvSpPr>
        <p:spPr/>
        <p:txBody>
          <a:bodyPr>
            <a:normAutofit/>
          </a:bodyPr>
          <a:lstStyle/>
          <a:p>
            <a:pPr marL="0" indent="0">
              <a:buNone/>
            </a:pPr>
            <a:r>
              <a:rPr lang="ar-EG" sz="2600" i="1"/>
              <a:t>"أسلوب الحياة، وخاصة العادات، والتقاليد، والمعتقدات العامة، لدى مجموعة معينة من الأشخاص في وقت معين".</a:t>
            </a:r>
            <a:r>
              <a:rPr lang="en-US" sz="2600" i="1" baseline="30000"/>
              <a:t> </a:t>
            </a:r>
          </a:p>
          <a:p>
            <a:pPr marL="0" indent="0">
              <a:buNone/>
            </a:pPr>
            <a:r>
              <a:rPr lang="ar-EG" sz="2600"/>
              <a:t>-- قاموس كامبريدج الإنجليزي</a:t>
            </a:r>
          </a:p>
          <a:p>
            <a:endParaRPr lang="en-US" altLang="en-US" sz="2600" b="1" baseline="30000" dirty="0"/>
          </a:p>
          <a:p>
            <a:r>
              <a:rPr lang="ar-EG" sz="2600"/>
              <a:t>الثقافة هي العدسة التي نستخدمها للتفاعل مع العالم</a:t>
            </a:r>
          </a:p>
          <a:p>
            <a:pPr lvl="1"/>
            <a:r>
              <a:rPr lang="ar-EG" sz="2600"/>
              <a:t>تؤثر على الأفكار والسلوكيات</a:t>
            </a:r>
          </a:p>
          <a:p>
            <a:pPr lvl="1"/>
            <a:r>
              <a:rPr lang="ar-EG" sz="2600"/>
              <a:t>نتعلمها من خلال التنشئة الاجتماعية</a:t>
            </a:r>
          </a:p>
          <a:p>
            <a:pPr lvl="1"/>
            <a:r>
              <a:rPr lang="ar-EG" sz="2600"/>
              <a:t>تُميز المجموعات</a:t>
            </a:r>
          </a:p>
          <a:p>
            <a:pPr lvl="1"/>
            <a:r>
              <a:rPr lang="ar-EG" sz="2600"/>
              <a:t>راسخة نسبيًا</a:t>
            </a:r>
            <a:br>
              <a:rPr lang="ar-EG" sz="2600"/>
            </a:br>
            <a:endParaRPr lang="ar-EG" sz="2600"/>
          </a:p>
          <a:p>
            <a:endParaRPr lang="en-US" dirty="0"/>
          </a:p>
        </p:txBody>
      </p:sp>
    </p:spTree>
    <p:extLst>
      <p:ext uri="{BB962C8B-B14F-4D97-AF65-F5344CB8AC3E}">
        <p14:creationId xmlns:p14="http://schemas.microsoft.com/office/powerpoint/2010/main" val="1893097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66057" y="1669143"/>
            <a:ext cx="4093029" cy="1384995"/>
          </a:xfrm>
          <a:prstGeom prst="rect">
            <a:avLst/>
          </a:prstGeom>
          <a:noFill/>
        </p:spPr>
        <p:txBody>
          <a:bodyPr wrap="square" rtlCol="0">
            <a:spAutoFit/>
          </a:bodyPr>
          <a:lstStyle/>
          <a:p>
            <a:r>
              <a:rPr lang="ar-EG" sz="2800"/>
              <a:t>سمكة تسأل سمكة أخرى "كيف يبدو الماء؟"</a:t>
            </a:r>
            <a:r>
              <a:rPr lang="en-US" sz="2800"/>
              <a:t> </a:t>
            </a:r>
          </a:p>
          <a:p>
            <a:endParaRPr lang="en-US" sz="2800" dirty="0"/>
          </a:p>
        </p:txBody>
      </p:sp>
      <p:pic>
        <p:nvPicPr>
          <p:cNvPr id="6" name="Picture 5"/>
          <p:cNvPicPr>
            <a:picLocks noChangeAspect="1"/>
          </p:cNvPicPr>
          <p:nvPr/>
        </p:nvPicPr>
        <p:blipFill>
          <a:blip r:embed="rId3"/>
          <a:stretch>
            <a:fillRect/>
          </a:stretch>
        </p:blipFill>
        <p:spPr>
          <a:xfrm>
            <a:off x="4939391" y="696544"/>
            <a:ext cx="3812721" cy="5403857"/>
          </a:xfrm>
          <a:prstGeom prst="rect">
            <a:avLst/>
          </a:prstGeom>
        </p:spPr>
      </p:pic>
    </p:spTree>
    <p:extLst>
      <p:ext uri="{BB962C8B-B14F-4D97-AF65-F5344CB8AC3E}">
        <p14:creationId xmlns:p14="http://schemas.microsoft.com/office/powerpoint/2010/main" val="1411417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66057" y="1669143"/>
            <a:ext cx="4093029" cy="2246769"/>
          </a:xfrm>
          <a:prstGeom prst="rect">
            <a:avLst/>
          </a:prstGeom>
          <a:noFill/>
        </p:spPr>
        <p:txBody>
          <a:bodyPr wrap="square" rtlCol="0">
            <a:spAutoFit/>
          </a:bodyPr>
          <a:lstStyle/>
          <a:p>
            <a:r>
              <a:rPr lang="ar-EG" sz="2800"/>
              <a:t>سمكة تسأل سمكة أخرى "كيف يبدو الماء؟"</a:t>
            </a:r>
            <a:r>
              <a:rPr lang="en-US" sz="2800"/>
              <a:t> </a:t>
            </a:r>
          </a:p>
          <a:p>
            <a:endParaRPr lang="en-US" sz="2800" dirty="0"/>
          </a:p>
          <a:p>
            <a:r>
              <a:rPr lang="ar-EG" sz="2800"/>
              <a:t>فردت السمكة الأخرى "ما المقصود بالماء؟"</a:t>
            </a:r>
            <a:r>
              <a:rPr lang="en-US" sz="2800"/>
              <a:t> </a:t>
            </a:r>
          </a:p>
        </p:txBody>
      </p:sp>
      <p:pic>
        <p:nvPicPr>
          <p:cNvPr id="6" name="Picture 5"/>
          <p:cNvPicPr>
            <a:picLocks noChangeAspect="1"/>
          </p:cNvPicPr>
          <p:nvPr/>
        </p:nvPicPr>
        <p:blipFill>
          <a:blip r:embed="rId3"/>
          <a:stretch>
            <a:fillRect/>
          </a:stretch>
        </p:blipFill>
        <p:spPr>
          <a:xfrm>
            <a:off x="4939391" y="786485"/>
            <a:ext cx="3812721" cy="5403857"/>
          </a:xfrm>
          <a:prstGeom prst="rect">
            <a:avLst/>
          </a:prstGeom>
        </p:spPr>
      </p:pic>
    </p:spTree>
    <p:extLst>
      <p:ext uri="{BB962C8B-B14F-4D97-AF65-F5344CB8AC3E}">
        <p14:creationId xmlns:p14="http://schemas.microsoft.com/office/powerpoint/2010/main" val="1297882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8076"/>
            <a:ext cx="8229600" cy="1143000"/>
          </a:xfrm>
        </p:spPr>
        <p:txBody>
          <a:bodyPr>
            <a:noAutofit/>
          </a:bodyPr>
          <a:lstStyle/>
          <a:p>
            <a:r>
              <a:rPr lang="ar-EG" sz="3600" b="1"/>
              <a:t>بعض الأبعاد الثقافية المهمة </a:t>
            </a:r>
            <a:br>
              <a:rPr lang="ar-EG" sz="3600" b="1"/>
            </a:br>
            <a:r>
              <a:rPr lang="ar-EG" sz="2800"/>
              <a:t>(هوفستيد، 2001؛ ماير، 2014)</a:t>
            </a:r>
          </a:p>
        </p:txBody>
      </p:sp>
      <p:sp>
        <p:nvSpPr>
          <p:cNvPr id="3" name="Content Placeholder 2"/>
          <p:cNvSpPr>
            <a:spLocks noGrp="1"/>
          </p:cNvSpPr>
          <p:nvPr>
            <p:ph idx="1"/>
          </p:nvPr>
        </p:nvSpPr>
        <p:spPr>
          <a:xfrm>
            <a:off x="457200" y="1694470"/>
            <a:ext cx="8229600" cy="4525963"/>
          </a:xfrm>
        </p:spPr>
        <p:txBody>
          <a:bodyPr>
            <a:normAutofit/>
          </a:bodyPr>
          <a:lstStyle/>
          <a:p>
            <a:r>
              <a:rPr lang="ar-EG" sz="2400"/>
              <a:t>الجماعية-الفردية</a:t>
            </a:r>
            <a:r>
              <a:rPr lang="en-US" sz="2400"/>
              <a:t> </a:t>
            </a:r>
          </a:p>
          <a:p>
            <a:pPr lvl="1"/>
            <a:r>
              <a:rPr lang="ar-EG" sz="2000"/>
              <a:t>تقييم أهداف المجموعة (نحن، لنا) مقابل الأهداف الفردية (أنا، لي، ملكي)</a:t>
            </a:r>
          </a:p>
        </p:txBody>
      </p:sp>
    </p:spTree>
    <p:extLst>
      <p:ext uri="{BB962C8B-B14F-4D97-AF65-F5344CB8AC3E}">
        <p14:creationId xmlns:p14="http://schemas.microsoft.com/office/powerpoint/2010/main" val="1019122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2763"/>
            <a:ext cx="8229600" cy="1143000"/>
          </a:xfrm>
        </p:spPr>
        <p:txBody>
          <a:bodyPr>
            <a:noAutofit/>
          </a:bodyPr>
          <a:lstStyle/>
          <a:p>
            <a:r>
              <a:rPr lang="ar-EG" sz="3600" b="1" dirty="0"/>
              <a:t>ورقة عمل:</a:t>
            </a:r>
            <a:r>
              <a:rPr lang="en-US" sz="3600" b="1" dirty="0"/>
              <a:t> </a:t>
            </a:r>
            <a:r>
              <a:rPr lang="ar-EG" sz="3600" b="1" dirty="0"/>
              <a:t>التصنيفات الوطنية للفردية والجماعية</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103" y="2208810"/>
            <a:ext cx="8673329" cy="2719450"/>
          </a:xfrm>
          <a:prstGeom prst="rect">
            <a:avLst/>
          </a:prstGeom>
        </p:spPr>
      </p:pic>
    </p:spTree>
    <p:extLst>
      <p:ext uri="{BB962C8B-B14F-4D97-AF65-F5344CB8AC3E}">
        <p14:creationId xmlns:p14="http://schemas.microsoft.com/office/powerpoint/2010/main" val="1448645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381000" y="517938"/>
            <a:ext cx="8305800" cy="2492375"/>
          </a:xfrm>
        </p:spPr>
        <p:txBody>
          <a:bodyPr rIns="81279">
            <a:noAutofit/>
          </a:bodyPr>
          <a:lstStyle/>
          <a:p>
            <a:pPr algn="r" eaLnBrk="1" hangingPunct="1"/>
            <a:br>
              <a:rPr lang="ar-EG" sz="3600"/>
            </a:br>
            <a:br>
              <a:rPr lang="ar-EG" sz="3600">
                <a:latin typeface="Times New Roman" pitchFamily="18" charset="0"/>
                <a:cs typeface="Times New Roman" pitchFamily="18" charset="0"/>
              </a:rPr>
            </a:br>
            <a:br>
              <a:rPr lang="ar-EG" sz="3600">
                <a:latin typeface="Times New Roman" pitchFamily="18" charset="0"/>
                <a:cs typeface="Times New Roman" pitchFamily="18" charset="0"/>
              </a:rPr>
            </a:br>
            <a:r>
              <a:rPr lang="ar-EG" sz="3600"/>
              <a:t> </a:t>
            </a:r>
            <a:br>
              <a:rPr lang="ar-EG" sz="3600"/>
            </a:br>
            <a:br>
              <a:rPr lang="ar-EG" sz="3600"/>
            </a:br>
            <a:r>
              <a:rPr lang="ar-EG" sz="3600" i="1">
                <a:latin typeface="+mn-lt"/>
                <a:cs typeface="Times New Roman" pitchFamily="18" charset="0"/>
              </a:rPr>
              <a:t>"ما ضاع حق وراءه مطالب". </a:t>
            </a:r>
            <a:br>
              <a:rPr lang="ar-EG" sz="3600" i="1">
                <a:latin typeface="+mn-lt"/>
                <a:cs typeface="Times New Roman" pitchFamily="18" charset="0"/>
              </a:rPr>
            </a:br>
            <a:br>
              <a:rPr lang="ar-EG" sz="3600" i="1">
                <a:latin typeface="Times New Roman" pitchFamily="18" charset="0"/>
                <a:cs typeface="Times New Roman" pitchFamily="18" charset="0"/>
              </a:rPr>
            </a:br>
            <a:r>
              <a:rPr lang="ar-EG" sz="3600" i="1">
                <a:latin typeface="+mn-lt"/>
                <a:cs typeface="Times New Roman" pitchFamily="18" charset="0"/>
              </a:rPr>
              <a:t>                - جوش بيلنغز، </a:t>
            </a:r>
            <a:br>
              <a:rPr lang="ar-EG" sz="3600" i="1">
                <a:latin typeface="+mn-lt"/>
                <a:cs typeface="Times New Roman" pitchFamily="18" charset="0"/>
              </a:rPr>
            </a:br>
            <a:r>
              <a:rPr lang="ar-EG" sz="3600" i="1">
                <a:latin typeface="+mn-lt"/>
                <a:cs typeface="Times New Roman" pitchFamily="18" charset="0"/>
              </a:rPr>
              <a:t>الكاتب الأمريكي الساخر</a:t>
            </a:r>
            <a:br>
              <a:rPr lang="ar-EG" sz="3600" i="1">
                <a:latin typeface="Times New Roman" pitchFamily="18" charset="0"/>
                <a:cs typeface="Times New Roman" pitchFamily="18" charset="0"/>
              </a:rPr>
            </a:br>
            <a:endParaRPr lang="ar-EG" sz="3600" i="1">
              <a:latin typeface="Times New Roman" pitchFamily="18"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602258"/>
            <a:ext cx="3950589" cy="2510270"/>
          </a:xfrm>
          <a:prstGeom prst="rect">
            <a:avLst/>
          </a:prstGeom>
        </p:spPr>
      </p:pic>
    </p:spTree>
    <p:extLst>
      <p:ext uri="{BB962C8B-B14F-4D97-AF65-F5344CB8AC3E}">
        <p14:creationId xmlns:p14="http://schemas.microsoft.com/office/powerpoint/2010/main" val="408560714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208809"/>
            <a:ext cx="6146767" cy="4232305"/>
          </a:xfrm>
          <a:prstGeom prst="rect">
            <a:avLst/>
          </a:prstGeom>
        </p:spPr>
      </p:pic>
      <p:sp>
        <p:nvSpPr>
          <p:cNvPr id="5" name="Rectangle 1"/>
          <p:cNvSpPr txBox="1">
            <a:spLocks noChangeArrowheads="1"/>
          </p:cNvSpPr>
          <p:nvPr/>
        </p:nvSpPr>
        <p:spPr>
          <a:xfrm>
            <a:off x="381000" y="730085"/>
            <a:ext cx="8305800" cy="2492375"/>
          </a:xfrm>
          <a:prstGeom prst="rect">
            <a:avLst/>
          </a:prstGeom>
        </p:spPr>
        <p:txBody>
          <a:bodyPr vert="horz" lIns="91440" tIns="45720" rIns="81279" bIns="45720" rtlCol="0" anchor="ctr">
            <a:noAutofit/>
          </a:bodyPr>
          <a:lstStyle>
            <a:lvl1pPr algn="ctr" defTabSz="457200" rtl="1" eaLnBrk="1" latinLnBrk="0" hangingPunct="1">
              <a:spcBef>
                <a:spcPct val="0"/>
              </a:spcBef>
              <a:buNone/>
              <a:defRPr sz="4400" kern="1200">
                <a:solidFill>
                  <a:schemeClr val="tx1"/>
                </a:solidFill>
                <a:latin typeface="+mj-lt"/>
                <a:ea typeface="+mj-ea"/>
                <a:cs typeface="+mj-cs"/>
              </a:defRPr>
            </a:lvl1pPr>
          </a:lstStyle>
          <a:p>
            <a:pPr algn="r"/>
            <a:br>
              <a:rPr lang="ar-EG" sz="3600" dirty="0"/>
            </a:br>
            <a:br>
              <a:rPr lang="ar-EG" sz="3600" dirty="0">
                <a:latin typeface="Times New Roman" pitchFamily="18" charset="0"/>
                <a:cs typeface="Times New Roman" pitchFamily="18" charset="0"/>
              </a:rPr>
            </a:br>
            <a:br>
              <a:rPr lang="ar-EG" sz="3600" dirty="0">
                <a:latin typeface="Times New Roman" pitchFamily="18" charset="0"/>
                <a:cs typeface="Times New Roman" pitchFamily="18" charset="0"/>
              </a:rPr>
            </a:br>
            <a:r>
              <a:rPr lang="ar-EG" sz="3600" dirty="0"/>
              <a:t> </a:t>
            </a:r>
            <a:br>
              <a:rPr lang="ar-EG" sz="3600" dirty="0"/>
            </a:br>
            <a:br>
              <a:rPr lang="ar-EG" sz="3600" dirty="0"/>
            </a:br>
            <a:r>
              <a:rPr lang="ar-EG" sz="3600" i="1" dirty="0">
                <a:latin typeface="+mn-lt"/>
                <a:cs typeface="Times New Roman" pitchFamily="18" charset="0"/>
              </a:rPr>
              <a:t>"لا يُرمى بالحجر إلا الشجرة المثمرة". </a:t>
            </a:r>
            <a:br>
              <a:rPr lang="ar-EG" sz="3600" dirty="0">
                <a:latin typeface="+mn-lt"/>
                <a:cs typeface="Times New Roman" pitchFamily="18" charset="0"/>
              </a:rPr>
            </a:br>
            <a:br>
              <a:rPr lang="ar-EG" sz="3600" dirty="0">
                <a:latin typeface="Times New Roman" pitchFamily="18" charset="0"/>
                <a:cs typeface="Times New Roman" pitchFamily="18" charset="0"/>
              </a:rPr>
            </a:br>
            <a:r>
              <a:rPr lang="ar-EG" sz="3600" dirty="0">
                <a:latin typeface="+mn-lt"/>
                <a:cs typeface="Times New Roman" pitchFamily="18" charset="0"/>
              </a:rPr>
              <a:t>                </a:t>
            </a:r>
            <a:r>
              <a:rPr lang="ar-EG" sz="3600" i="1" dirty="0">
                <a:latin typeface="+mn-lt"/>
                <a:cs typeface="Times New Roman" pitchFamily="18" charset="0"/>
              </a:rPr>
              <a:t>- </a:t>
            </a:r>
            <a:br>
              <a:rPr lang="ar-EG" sz="3600" i="1" dirty="0">
                <a:latin typeface="+mn-lt"/>
                <a:cs typeface="Times New Roman" pitchFamily="18" charset="0"/>
              </a:rPr>
            </a:br>
            <a:r>
              <a:rPr lang="ar-EG" sz="3600" i="1" dirty="0">
                <a:latin typeface="+mn-lt"/>
                <a:cs typeface="Times New Roman" pitchFamily="18" charset="0"/>
              </a:rPr>
              <a:t>المثل الياباني التقليدي</a:t>
            </a:r>
            <a:br>
              <a:rPr lang="ar-EG" sz="3600" i="1" dirty="0">
                <a:latin typeface="+mn-lt"/>
                <a:cs typeface="Times New Roman" pitchFamily="18" charset="0"/>
              </a:rPr>
            </a:br>
            <a:br>
              <a:rPr lang="ar-EG" sz="3600" i="1" dirty="0">
                <a:latin typeface="Times New Roman" pitchFamily="18" charset="0"/>
                <a:cs typeface="Times New Roman" pitchFamily="18" charset="0"/>
              </a:rPr>
            </a:br>
            <a:endParaRPr lang="ar-EG" sz="3600" i="1" dirty="0">
              <a:latin typeface="Times New Roman" pitchFamily="18" charset="0"/>
              <a:cs typeface="Times New Roman" pitchFamily="18" charset="0"/>
            </a:endParaRPr>
          </a:p>
        </p:txBody>
      </p:sp>
    </p:spTree>
    <p:extLst>
      <p:ext uri="{BB962C8B-B14F-4D97-AF65-F5344CB8AC3E}">
        <p14:creationId xmlns:p14="http://schemas.microsoft.com/office/powerpoint/2010/main" val="358496742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810" y="1204365"/>
            <a:ext cx="8229600" cy="1143000"/>
          </a:xfrm>
        </p:spPr>
        <p:txBody>
          <a:bodyPr>
            <a:normAutofit/>
          </a:bodyPr>
          <a:lstStyle/>
          <a:p>
            <a:pPr marL="0" indent="0" algn="r"/>
            <a:r>
              <a:rPr lang="ar-EG" sz="3200" b="1">
                <a:latin typeface="+mn-lt"/>
              </a:rPr>
              <a:t>              الأكثر فردية</a:t>
            </a:r>
          </a:p>
        </p:txBody>
      </p:sp>
      <p:sp>
        <p:nvSpPr>
          <p:cNvPr id="3" name="Content Placeholder 2"/>
          <p:cNvSpPr>
            <a:spLocks noGrp="1"/>
          </p:cNvSpPr>
          <p:nvPr>
            <p:ph idx="1"/>
          </p:nvPr>
        </p:nvSpPr>
        <p:spPr>
          <a:xfrm>
            <a:off x="457200" y="2417616"/>
            <a:ext cx="8534400" cy="4876800"/>
          </a:xfrm>
        </p:spPr>
        <p:txBody>
          <a:bodyPr>
            <a:normAutofit/>
          </a:bodyPr>
          <a:lstStyle/>
          <a:p>
            <a:pPr marL="0" indent="0">
              <a:buNone/>
            </a:pPr>
            <a:r>
              <a:rPr lang="ar-EG" dirty="0"/>
              <a:t>1.</a:t>
            </a:r>
            <a:r>
              <a:rPr lang="en-US" dirty="0"/>
              <a:t> </a:t>
            </a:r>
            <a:r>
              <a:rPr lang="ar-EG" dirty="0"/>
              <a:t>الولايات المتحدة</a:t>
            </a:r>
          </a:p>
          <a:p>
            <a:pPr marL="0" indent="0">
              <a:buNone/>
            </a:pPr>
            <a:r>
              <a:rPr lang="ar-EG" dirty="0"/>
              <a:t>2.</a:t>
            </a:r>
            <a:r>
              <a:rPr lang="en-US" dirty="0"/>
              <a:t> </a:t>
            </a:r>
            <a:r>
              <a:rPr lang="ar-EG" dirty="0"/>
              <a:t>أستراليا</a:t>
            </a:r>
          </a:p>
          <a:p>
            <a:pPr marL="0" indent="0">
              <a:buNone/>
            </a:pPr>
            <a:r>
              <a:rPr lang="ar-EG" dirty="0"/>
              <a:t>3.</a:t>
            </a:r>
            <a:r>
              <a:rPr lang="en-US" dirty="0"/>
              <a:t> </a:t>
            </a:r>
            <a:r>
              <a:rPr lang="ar-EG" dirty="0"/>
              <a:t>المملكة المتحدة</a:t>
            </a:r>
          </a:p>
          <a:p>
            <a:pPr marL="0" indent="0">
              <a:buNone/>
            </a:pPr>
            <a:r>
              <a:rPr lang="ar-EG" dirty="0"/>
              <a:t>4.</a:t>
            </a:r>
            <a:r>
              <a:rPr lang="en-US" dirty="0"/>
              <a:t> </a:t>
            </a:r>
            <a:r>
              <a:rPr lang="ar-EG" dirty="0"/>
              <a:t>كندا</a:t>
            </a:r>
          </a:p>
          <a:p>
            <a:pPr marL="0" indent="0">
              <a:buNone/>
            </a:pPr>
            <a:r>
              <a:rPr lang="ar-EG" dirty="0"/>
              <a:t>5.</a:t>
            </a:r>
            <a:r>
              <a:rPr lang="en-US" dirty="0"/>
              <a:t> </a:t>
            </a:r>
            <a:r>
              <a:rPr lang="ar-EG" dirty="0"/>
              <a:t>المجر</a:t>
            </a:r>
          </a:p>
        </p:txBody>
      </p:sp>
      <p:sp>
        <p:nvSpPr>
          <p:cNvPr id="6" name="Content Placeholder 2"/>
          <p:cNvSpPr txBox="1">
            <a:spLocks/>
          </p:cNvSpPr>
          <p:nvPr/>
        </p:nvSpPr>
        <p:spPr>
          <a:xfrm>
            <a:off x="4797431" y="2411645"/>
            <a:ext cx="8534400" cy="4876800"/>
          </a:xfrm>
          <a:prstGeom prst="rect">
            <a:avLst/>
          </a:prstGeom>
        </p:spPr>
        <p:txBody>
          <a:bodyPr vert="horz" lIns="91440" tIns="45720" rIns="91440" bIns="45720" rtlCol="0">
            <a:normAutofit/>
          </a:bodyPr>
          <a:lstStyle>
            <a:lvl1pPr marL="342900" indent="-342900" algn="r" defTabSz="457200" rtl="1" eaLnBrk="1" latinLnBrk="0" hangingPunct="1">
              <a:spcBef>
                <a:spcPct val="20000"/>
              </a:spcBef>
              <a:buFont typeface="Arial"/>
              <a:buChar char="•"/>
              <a:defRPr sz="3200" kern="1200">
                <a:solidFill>
                  <a:schemeClr val="tx1"/>
                </a:solidFill>
                <a:latin typeface="+mn-lt"/>
                <a:ea typeface="+mn-ea"/>
                <a:cs typeface="+mn-cs"/>
              </a:defRPr>
            </a:lvl1pPr>
            <a:lvl2pPr marL="742950" indent="-285750" algn="r" defTabSz="457200" rtl="1" eaLnBrk="1" latinLnBrk="0" hangingPunct="1">
              <a:spcBef>
                <a:spcPct val="20000"/>
              </a:spcBef>
              <a:buFont typeface="Arial"/>
              <a:buChar char="–"/>
              <a:defRPr sz="2800" kern="1200">
                <a:solidFill>
                  <a:schemeClr val="tx1"/>
                </a:solidFill>
                <a:latin typeface="+mn-lt"/>
                <a:ea typeface="+mn-ea"/>
                <a:cs typeface="+mn-cs"/>
              </a:defRPr>
            </a:lvl2pPr>
            <a:lvl3pPr marL="1143000" indent="-228600" algn="r" defTabSz="457200" rtl="1" eaLnBrk="1" latinLnBrk="0" hangingPunct="1">
              <a:spcBef>
                <a:spcPct val="20000"/>
              </a:spcBef>
              <a:buFont typeface="Arial"/>
              <a:buChar char="•"/>
              <a:defRPr sz="2400" kern="1200">
                <a:solidFill>
                  <a:schemeClr val="tx1"/>
                </a:solidFill>
                <a:latin typeface="+mn-lt"/>
                <a:ea typeface="+mn-ea"/>
                <a:cs typeface="+mn-cs"/>
              </a:defRPr>
            </a:lvl3pPr>
            <a:lvl4pPr marL="1600200" indent="-228600" algn="r" defTabSz="457200" rtl="1" eaLnBrk="1" latinLnBrk="0" hangingPunct="1">
              <a:spcBef>
                <a:spcPct val="20000"/>
              </a:spcBef>
              <a:buFont typeface="Arial"/>
              <a:buChar char="–"/>
              <a:defRPr sz="2000" kern="1200">
                <a:solidFill>
                  <a:schemeClr val="tx1"/>
                </a:solidFill>
                <a:latin typeface="+mn-lt"/>
                <a:ea typeface="+mn-ea"/>
                <a:cs typeface="+mn-cs"/>
              </a:defRPr>
            </a:lvl4pPr>
            <a:lvl5pPr marL="2057400" indent="-228600" algn="r" defTabSz="457200" rtl="1" eaLnBrk="1" latinLnBrk="0" hangingPunct="1">
              <a:spcBef>
                <a:spcPct val="20000"/>
              </a:spcBef>
              <a:buFont typeface="Arial"/>
              <a:buChar char="»"/>
              <a:defRPr sz="2000" kern="1200">
                <a:solidFill>
                  <a:schemeClr val="tx1"/>
                </a:solidFill>
                <a:latin typeface="+mn-lt"/>
                <a:ea typeface="+mn-ea"/>
                <a:cs typeface="+mn-cs"/>
              </a:defRPr>
            </a:lvl5pPr>
            <a:lvl6pPr marL="2514600" indent="-228600" algn="r" defTabSz="457200" rtl="1" eaLnBrk="1" latinLnBrk="0" hangingPunct="1">
              <a:spcBef>
                <a:spcPct val="20000"/>
              </a:spcBef>
              <a:buFont typeface="Arial"/>
              <a:buChar char="•"/>
              <a:defRPr sz="2000" kern="1200">
                <a:solidFill>
                  <a:schemeClr val="tx1"/>
                </a:solidFill>
                <a:latin typeface="+mn-lt"/>
                <a:ea typeface="+mn-ea"/>
                <a:cs typeface="+mn-cs"/>
              </a:defRPr>
            </a:lvl6pPr>
            <a:lvl7pPr marL="2971800" indent="-228600" algn="r" defTabSz="457200" rtl="1" eaLnBrk="1" latinLnBrk="0" hangingPunct="1">
              <a:spcBef>
                <a:spcPct val="20000"/>
              </a:spcBef>
              <a:buFont typeface="Arial"/>
              <a:buChar char="•"/>
              <a:defRPr sz="2000" kern="1200">
                <a:solidFill>
                  <a:schemeClr val="tx1"/>
                </a:solidFill>
                <a:latin typeface="+mn-lt"/>
                <a:ea typeface="+mn-ea"/>
                <a:cs typeface="+mn-cs"/>
              </a:defRPr>
            </a:lvl7pPr>
            <a:lvl8pPr marL="3429000" indent="-228600" algn="r" defTabSz="457200" rtl="1" eaLnBrk="1" latinLnBrk="0" hangingPunct="1">
              <a:spcBef>
                <a:spcPct val="20000"/>
              </a:spcBef>
              <a:buFont typeface="Arial"/>
              <a:buChar char="•"/>
              <a:defRPr sz="2000" kern="1200">
                <a:solidFill>
                  <a:schemeClr val="tx1"/>
                </a:solidFill>
                <a:latin typeface="+mn-lt"/>
                <a:ea typeface="+mn-ea"/>
                <a:cs typeface="+mn-cs"/>
              </a:defRPr>
            </a:lvl8pPr>
            <a:lvl9pPr marL="3886200" indent="-228600" algn="r" defTabSz="457200" rtl="1"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ar-EG"/>
              <a:t>1.</a:t>
            </a:r>
            <a:r>
              <a:rPr lang="en-US"/>
              <a:t> </a:t>
            </a:r>
            <a:r>
              <a:rPr lang="ar-EG"/>
              <a:t>جواتيمالا</a:t>
            </a:r>
          </a:p>
          <a:p>
            <a:pPr marL="0" indent="0">
              <a:buFont typeface="Arial"/>
              <a:buNone/>
            </a:pPr>
            <a:r>
              <a:rPr lang="ar-EG"/>
              <a:t>2.</a:t>
            </a:r>
            <a:r>
              <a:rPr lang="en-US"/>
              <a:t> </a:t>
            </a:r>
            <a:r>
              <a:rPr lang="ar-EG"/>
              <a:t>الإكوادور</a:t>
            </a:r>
          </a:p>
          <a:p>
            <a:pPr marL="0" indent="0">
              <a:buFont typeface="Arial"/>
              <a:buNone/>
            </a:pPr>
            <a:r>
              <a:rPr lang="ar-EG"/>
              <a:t>3.</a:t>
            </a:r>
            <a:r>
              <a:rPr lang="en-US"/>
              <a:t> </a:t>
            </a:r>
            <a:r>
              <a:rPr lang="ar-EG"/>
              <a:t>بنما</a:t>
            </a:r>
          </a:p>
          <a:p>
            <a:pPr marL="0" indent="0">
              <a:buFont typeface="Arial"/>
              <a:buNone/>
            </a:pPr>
            <a:r>
              <a:rPr lang="ar-EG"/>
              <a:t>4.</a:t>
            </a:r>
            <a:r>
              <a:rPr lang="en-US"/>
              <a:t> </a:t>
            </a:r>
            <a:r>
              <a:rPr lang="ar-EG"/>
              <a:t>فنزويلا</a:t>
            </a:r>
          </a:p>
          <a:p>
            <a:pPr marL="0" indent="0">
              <a:buFont typeface="Arial"/>
              <a:buNone/>
            </a:pPr>
            <a:r>
              <a:rPr lang="ar-EG"/>
              <a:t>5.</a:t>
            </a:r>
            <a:r>
              <a:rPr lang="en-US"/>
              <a:t> </a:t>
            </a:r>
            <a:r>
              <a:rPr lang="ar-EG"/>
              <a:t>كولومبيا</a:t>
            </a:r>
          </a:p>
        </p:txBody>
      </p:sp>
      <p:sp>
        <p:nvSpPr>
          <p:cNvPr id="8" name="Title 1"/>
          <p:cNvSpPr txBox="1">
            <a:spLocks/>
          </p:cNvSpPr>
          <p:nvPr/>
        </p:nvSpPr>
        <p:spPr>
          <a:xfrm>
            <a:off x="562572" y="990442"/>
            <a:ext cx="8229600" cy="1143000"/>
          </a:xfrm>
          <a:prstGeom prst="rect">
            <a:avLst/>
          </a:prstGeom>
        </p:spPr>
        <p:txBody>
          <a:bodyPr vert="horz" lIns="91440" tIns="45720" rIns="91440" bIns="45720" rtlCol="0" anchor="ctr">
            <a:normAutofit/>
          </a:bodyPr>
          <a:lstStyle>
            <a:lvl1pPr algn="ctr" defTabSz="457200" rtl="1" eaLnBrk="1" latinLnBrk="0" hangingPunct="1">
              <a:spcBef>
                <a:spcPct val="0"/>
              </a:spcBef>
              <a:buNone/>
              <a:defRPr sz="4400" kern="1200">
                <a:solidFill>
                  <a:schemeClr val="tx1"/>
                </a:solidFill>
                <a:latin typeface="+mj-lt"/>
                <a:ea typeface="+mj-ea"/>
                <a:cs typeface="+mj-cs"/>
              </a:defRPr>
            </a:lvl1pPr>
          </a:lstStyle>
          <a:p>
            <a:pPr algn="r"/>
            <a:r>
              <a:rPr lang="ar-EG" sz="3200" b="1" dirty="0">
                <a:latin typeface="+mn-lt"/>
              </a:rPr>
              <a:t>              الأكثر جماعية</a:t>
            </a:r>
          </a:p>
        </p:txBody>
      </p:sp>
      <p:sp>
        <p:nvSpPr>
          <p:cNvPr id="9" name="Title 1"/>
          <p:cNvSpPr txBox="1">
            <a:spLocks/>
          </p:cNvSpPr>
          <p:nvPr/>
        </p:nvSpPr>
        <p:spPr>
          <a:xfrm>
            <a:off x="457200" y="2825"/>
            <a:ext cx="8229600" cy="1143000"/>
          </a:xfrm>
          <a:prstGeom prst="rect">
            <a:avLst/>
          </a:prstGeom>
        </p:spPr>
        <p:txBody>
          <a:bodyPr vert="horz" lIns="91440" tIns="45720" rIns="91440" bIns="45720" rtlCol="0" anchor="ctr">
            <a:noAutofit/>
          </a:bodyPr>
          <a:lstStyle>
            <a:lvl1pPr algn="ctr" defTabSz="457200" rtl="1" eaLnBrk="1" latinLnBrk="0" hangingPunct="1">
              <a:spcBef>
                <a:spcPct val="0"/>
              </a:spcBef>
              <a:buNone/>
              <a:defRPr sz="4400" kern="1200">
                <a:solidFill>
                  <a:schemeClr val="tx1"/>
                </a:solidFill>
                <a:latin typeface="+mj-lt"/>
                <a:ea typeface="+mj-ea"/>
                <a:cs typeface="+mj-cs"/>
              </a:defRPr>
            </a:lvl1pPr>
          </a:lstStyle>
          <a:p>
            <a:r>
              <a:rPr lang="en-US" sz="3600" b="1"/>
              <a:t>National Differences (Hofstede, 2001)</a:t>
            </a:r>
          </a:p>
        </p:txBody>
      </p:sp>
    </p:spTree>
    <p:extLst>
      <p:ext uri="{BB962C8B-B14F-4D97-AF65-F5344CB8AC3E}">
        <p14:creationId xmlns:p14="http://schemas.microsoft.com/office/powerpoint/2010/main" val="2860620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a:xfrm>
            <a:off x="384458" y="423046"/>
            <a:ext cx="8229600" cy="867508"/>
          </a:xfrm>
        </p:spPr>
        <p:txBody>
          <a:bodyPr vert="horz" lIns="91440" tIns="45720" rIns="75027" bIns="45720" rtlCol="0" anchor="ctr">
            <a:normAutofit/>
          </a:bodyPr>
          <a:lstStyle/>
          <a:p>
            <a:pPr eaLnBrk="1" hangingPunct="1"/>
            <a:r>
              <a:rPr lang="ar-EG" sz="3600" b="1">
                <a:cs typeface="Times New Roman" pitchFamily="18" charset="0"/>
              </a:rPr>
              <a:t>دراسة موظفي البنوك</a:t>
            </a:r>
          </a:p>
        </p:txBody>
      </p:sp>
      <p:sp>
        <p:nvSpPr>
          <p:cNvPr id="32771" name="Rectangle 2"/>
          <p:cNvSpPr>
            <a:spLocks noGrp="1" noChangeArrowheads="1"/>
          </p:cNvSpPr>
          <p:nvPr>
            <p:ph type="body" idx="1"/>
          </p:nvPr>
        </p:nvSpPr>
        <p:spPr>
          <a:xfrm>
            <a:off x="457200" y="1833746"/>
            <a:ext cx="8229600" cy="2133600"/>
          </a:xfrm>
        </p:spPr>
        <p:txBody>
          <a:bodyPr vert="horz" lIns="91440" tIns="45720" rIns="75027" bIns="45720" rtlCol="0">
            <a:noAutofit/>
          </a:bodyPr>
          <a:lstStyle/>
          <a:p>
            <a:pPr eaLnBrk="1" hangingPunct="1"/>
            <a:r>
              <a:rPr lang="ar-EG" sz="2400">
                <a:cs typeface="Times New Roman" pitchFamily="18" charset="0"/>
              </a:rPr>
              <a:t>يبدو أن موظفي البنوك المكسيكيين أكثر ميلًا إلى التوصية بصديق غير مؤهل للوظيفة من موظفي البنوك الأمريكية (زورشر وآخرون، 1965)</a:t>
            </a:r>
          </a:p>
          <a:p>
            <a:pPr eaLnBrk="1" hangingPunct="1">
              <a:buClr>
                <a:srgbClr val="000066"/>
              </a:buClr>
            </a:pPr>
            <a:endParaRPr lang="en-US" sz="2400" dirty="0">
              <a:latin typeface="Times New Roman" pitchFamily="18" charset="0"/>
              <a:cs typeface="Times New Roman" pitchFamily="18" charset="0"/>
              <a:sym typeface="Times New Roman" pitchFamily="18" charset="0"/>
            </a:endParaRPr>
          </a:p>
        </p:txBody>
      </p:sp>
    </p:spTree>
    <p:extLst>
      <p:ext uri="{BB962C8B-B14F-4D97-AF65-F5344CB8AC3E}">
        <p14:creationId xmlns:p14="http://schemas.microsoft.com/office/powerpoint/2010/main" val="1891249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5170" y="0"/>
            <a:ext cx="9179169" cy="6858000"/>
          </a:xfrm>
          <a:prstGeom prst="rect">
            <a:avLst/>
          </a:prstGeom>
        </p:spPr>
      </p:pic>
    </p:spTree>
    <p:extLst>
      <p:ext uri="{BB962C8B-B14F-4D97-AF65-F5344CB8AC3E}">
        <p14:creationId xmlns:p14="http://schemas.microsoft.com/office/powerpoint/2010/main" val="1488717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a:xfrm>
            <a:off x="384458" y="423046"/>
            <a:ext cx="8229600" cy="867508"/>
          </a:xfrm>
        </p:spPr>
        <p:txBody>
          <a:bodyPr vert="horz" lIns="91440" tIns="45720" rIns="75027" bIns="45720" rtlCol="0" anchor="ctr">
            <a:normAutofit/>
          </a:bodyPr>
          <a:lstStyle/>
          <a:p>
            <a:pPr eaLnBrk="1" hangingPunct="1"/>
            <a:r>
              <a:rPr lang="ar-EG" sz="3600" b="1">
                <a:cs typeface="Times New Roman" pitchFamily="18" charset="0"/>
              </a:rPr>
              <a:t>دراسة موظفي البنوك</a:t>
            </a:r>
          </a:p>
        </p:txBody>
      </p:sp>
      <p:sp>
        <p:nvSpPr>
          <p:cNvPr id="32771" name="Rectangle 2"/>
          <p:cNvSpPr>
            <a:spLocks noGrp="1" noChangeArrowheads="1"/>
          </p:cNvSpPr>
          <p:nvPr>
            <p:ph type="body" idx="1"/>
          </p:nvPr>
        </p:nvSpPr>
        <p:spPr>
          <a:xfrm>
            <a:off x="457200" y="1833746"/>
            <a:ext cx="8229600" cy="2133600"/>
          </a:xfrm>
        </p:spPr>
        <p:txBody>
          <a:bodyPr vert="horz" lIns="91440" tIns="45720" rIns="75027" bIns="45720" rtlCol="0">
            <a:noAutofit/>
          </a:bodyPr>
          <a:lstStyle/>
          <a:p>
            <a:pPr eaLnBrk="1" hangingPunct="1"/>
            <a:r>
              <a:rPr lang="ar-EG" sz="2400">
                <a:cs typeface="Times New Roman" pitchFamily="18" charset="0"/>
              </a:rPr>
              <a:t>يبدو أن موظفي البنوك المكسيكيين أكثر ميلًا إلى التوصية بصديق غير مؤهل للوظيفة من موظفي البنوك الأمريكية (زورشر وآخرون، 1965)</a:t>
            </a:r>
          </a:p>
          <a:p>
            <a:pPr eaLnBrk="1" hangingPunct="1"/>
            <a:endParaRPr lang="en-US" sz="2400" dirty="0">
              <a:cs typeface="Times New Roman" pitchFamily="18" charset="0"/>
            </a:endParaRPr>
          </a:p>
          <a:p>
            <a:pPr eaLnBrk="1" hangingPunct="1"/>
            <a:r>
              <a:rPr lang="ar-EG" sz="2400">
                <a:cs typeface="Times New Roman" pitchFamily="18" charset="0"/>
              </a:rPr>
              <a:t>تفسير موضوع الدراسة</a:t>
            </a:r>
          </a:p>
          <a:p>
            <a:pPr lvl="1" eaLnBrk="1" hangingPunct="1"/>
            <a:r>
              <a:rPr lang="ar-EG" sz="2400">
                <a:cs typeface="Times New Roman" pitchFamily="18" charset="0"/>
              </a:rPr>
              <a:t>الموظفون في الولايات المتحدة = الصدق</a:t>
            </a:r>
            <a:r>
              <a:rPr lang="en-US" sz="2400">
                <a:cs typeface="Times New Roman" pitchFamily="18" charset="0"/>
              </a:rPr>
              <a:t> </a:t>
            </a:r>
          </a:p>
          <a:p>
            <a:pPr lvl="1" eaLnBrk="1" hangingPunct="1"/>
            <a:r>
              <a:rPr lang="ar-EG" sz="2400">
                <a:cs typeface="Times New Roman" pitchFamily="18" charset="0"/>
              </a:rPr>
              <a:t>الموظفون المكسيكيون = الصداقة</a:t>
            </a:r>
            <a:r>
              <a:rPr lang="en-US" sz="2400">
                <a:cs typeface="Times New Roman" pitchFamily="18" charset="0"/>
              </a:rPr>
              <a:t> </a:t>
            </a:r>
          </a:p>
          <a:p>
            <a:pPr eaLnBrk="1" hangingPunct="1">
              <a:buClr>
                <a:srgbClr val="000066"/>
              </a:buClr>
            </a:pPr>
            <a:endParaRPr lang="en-US" sz="2400" dirty="0">
              <a:latin typeface="Times New Roman" pitchFamily="18" charset="0"/>
              <a:cs typeface="Times New Roman" pitchFamily="18" charset="0"/>
              <a:sym typeface="Times New Roman" pitchFamily="18" charset="0"/>
            </a:endParaRPr>
          </a:p>
        </p:txBody>
      </p:sp>
    </p:spTree>
    <p:extLst>
      <p:ext uri="{BB962C8B-B14F-4D97-AF65-F5344CB8AC3E}">
        <p14:creationId xmlns:p14="http://schemas.microsoft.com/office/powerpoint/2010/main" val="2229824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9372" y="4545796"/>
            <a:ext cx="8229600" cy="1143000"/>
          </a:xfrm>
        </p:spPr>
        <p:txBody>
          <a:bodyPr>
            <a:noAutofit/>
          </a:bodyPr>
          <a:lstStyle/>
          <a:p>
            <a:pPr algn="r"/>
            <a:br>
              <a:rPr lang="ar-EG" sz="3200" b="1"/>
            </a:br>
            <a:br>
              <a:rPr lang="ar-EG" sz="3200" b="1"/>
            </a:br>
            <a:r>
              <a:rPr lang="ar-EG" sz="3200" b="1"/>
              <a:t>1.</a:t>
            </a:r>
            <a:r>
              <a:rPr lang="en-US" sz="3200" b="1"/>
              <a:t> </a:t>
            </a:r>
            <a:r>
              <a:rPr lang="ar-EG" sz="3200" b="1"/>
              <a:t>تواصل السياق العالي مقابل تواصل السياق المنخفض </a:t>
            </a:r>
            <a:br>
              <a:rPr lang="ar-EG" sz="3200" b="1"/>
            </a:br>
            <a:r>
              <a:rPr lang="ar-EG" sz="3200" b="1"/>
              <a:t>2.</a:t>
            </a:r>
            <a:r>
              <a:rPr lang="en-US" sz="3200" b="1"/>
              <a:t> </a:t>
            </a:r>
            <a:r>
              <a:rPr lang="ar-EG" sz="3200" b="1"/>
              <a:t>الخلاف </a:t>
            </a:r>
            <a:br>
              <a:rPr lang="ar-EG" sz="3200" b="1"/>
            </a:br>
            <a:r>
              <a:rPr lang="ar-EG" sz="3200" b="1"/>
              <a:t>3.</a:t>
            </a:r>
            <a:r>
              <a:rPr lang="en-US" sz="3200" b="1"/>
              <a:t> </a:t>
            </a:r>
            <a:r>
              <a:rPr lang="ar-EG" sz="3200" b="1"/>
              <a:t>التخطيط الزمني</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561" y="1848912"/>
            <a:ext cx="8673329" cy="2719450"/>
          </a:xfrm>
          <a:prstGeom prst="rect">
            <a:avLst/>
          </a:prstGeom>
        </p:spPr>
      </p:pic>
      <p:sp>
        <p:nvSpPr>
          <p:cNvPr id="3" name="TextBox 2"/>
          <p:cNvSpPr txBox="1"/>
          <p:nvPr/>
        </p:nvSpPr>
        <p:spPr>
          <a:xfrm>
            <a:off x="457200" y="319314"/>
            <a:ext cx="8229600" cy="1261884"/>
          </a:xfrm>
          <a:prstGeom prst="rect">
            <a:avLst/>
          </a:prstGeom>
          <a:noFill/>
        </p:spPr>
        <p:txBody>
          <a:bodyPr wrap="square" rtlCol="0">
            <a:spAutoFit/>
          </a:bodyPr>
          <a:lstStyle/>
          <a:p>
            <a:pPr algn="ctr"/>
            <a:r>
              <a:rPr lang="ar-EG" sz="3800" b="1"/>
              <a:t>ورقة عمل:</a:t>
            </a:r>
            <a:r>
              <a:rPr lang="en-US" sz="3800" b="1"/>
              <a:t> </a:t>
            </a:r>
            <a:r>
              <a:rPr lang="ar-EG" sz="3800" b="1"/>
              <a:t>التصنيفات الوطنية</a:t>
            </a:r>
            <a:r>
              <a:rPr lang="en-US" sz="3800" b="1"/>
              <a:t> </a:t>
            </a:r>
          </a:p>
          <a:p>
            <a:pPr algn="ctr"/>
            <a:r>
              <a:rPr lang="ar-EG" sz="3800" b="1"/>
              <a:t>حول ثلاثة أبعاد رئيسية للثقافة</a:t>
            </a:r>
          </a:p>
        </p:txBody>
      </p:sp>
    </p:spTree>
    <p:extLst>
      <p:ext uri="{BB962C8B-B14F-4D97-AF65-F5344CB8AC3E}">
        <p14:creationId xmlns:p14="http://schemas.microsoft.com/office/powerpoint/2010/main" val="864150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8076"/>
            <a:ext cx="8229600" cy="1143000"/>
          </a:xfrm>
        </p:spPr>
        <p:txBody>
          <a:bodyPr>
            <a:noAutofit/>
          </a:bodyPr>
          <a:lstStyle/>
          <a:p>
            <a:r>
              <a:rPr lang="ar-EG" sz="3600" b="1"/>
              <a:t>بعض الأبعاد الثقافية المهمة </a:t>
            </a:r>
            <a:br>
              <a:rPr lang="ar-EG" sz="3600" b="1"/>
            </a:br>
            <a:r>
              <a:rPr lang="ar-EG" sz="2800"/>
              <a:t>(هوفستيد، 2001؛ ماير، 2014)</a:t>
            </a:r>
          </a:p>
        </p:txBody>
      </p:sp>
      <p:sp>
        <p:nvSpPr>
          <p:cNvPr id="3" name="Content Placeholder 2"/>
          <p:cNvSpPr>
            <a:spLocks noGrp="1"/>
          </p:cNvSpPr>
          <p:nvPr>
            <p:ph idx="1"/>
          </p:nvPr>
        </p:nvSpPr>
        <p:spPr>
          <a:xfrm>
            <a:off x="457200" y="1694470"/>
            <a:ext cx="8229600" cy="4525963"/>
          </a:xfrm>
        </p:spPr>
        <p:txBody>
          <a:bodyPr>
            <a:normAutofit lnSpcReduction="10000"/>
          </a:bodyPr>
          <a:lstStyle/>
          <a:p>
            <a:r>
              <a:rPr lang="ar-EG" sz="2400">
                <a:solidFill>
                  <a:schemeClr val="bg1">
                    <a:lumMod val="75000"/>
                  </a:schemeClr>
                </a:solidFill>
              </a:rPr>
              <a:t>الجماعية-الفردية</a:t>
            </a:r>
            <a:r>
              <a:rPr lang="en-US" sz="2400">
                <a:solidFill>
                  <a:schemeClr val="bg1">
                    <a:lumMod val="75000"/>
                  </a:schemeClr>
                </a:solidFill>
              </a:rPr>
              <a:t> </a:t>
            </a:r>
          </a:p>
          <a:p>
            <a:pPr lvl="1"/>
            <a:r>
              <a:rPr lang="ar-EG" sz="2000">
                <a:solidFill>
                  <a:schemeClr val="bg1">
                    <a:lumMod val="75000"/>
                  </a:schemeClr>
                </a:solidFill>
              </a:rPr>
              <a:t>تقييم أهداف المجموعة (نحن، لنا) مقابل الأهداف الفردية (أنا، لي، ملكي)</a:t>
            </a:r>
          </a:p>
          <a:p>
            <a:endParaRPr lang="en-US" sz="2400" dirty="0"/>
          </a:p>
          <a:p>
            <a:r>
              <a:rPr lang="ar-EG" sz="2400"/>
              <a:t>تواصل السياق العالي مقابل تواصل السياق المنخفض</a:t>
            </a:r>
          </a:p>
          <a:p>
            <a:pPr lvl="1"/>
            <a:r>
              <a:rPr lang="ar-EG" sz="2000"/>
              <a:t>التواصل بشكل غير مباشر (نبرة الصوت، التلميحات) مقابل التواصل المباشر ("أقصد ما أقوله وأقول ما أقصده")</a:t>
            </a:r>
          </a:p>
          <a:p>
            <a:endParaRPr lang="en-US" sz="2400" dirty="0"/>
          </a:p>
          <a:p>
            <a:r>
              <a:rPr lang="ar-EG" sz="2400">
                <a:solidFill>
                  <a:schemeClr val="bg1"/>
                </a:solidFill>
              </a:rPr>
              <a:t>المواجهة مقابل الانسجام</a:t>
            </a:r>
          </a:p>
          <a:p>
            <a:pPr lvl="1"/>
            <a:r>
              <a:rPr lang="ar-EG" sz="2000">
                <a:solidFill>
                  <a:schemeClr val="bg1"/>
                </a:solidFill>
              </a:rPr>
              <a:t>الاستعداد للدخول في مواجهة مقابل تجنب الخلاف</a:t>
            </a:r>
          </a:p>
          <a:p>
            <a:endParaRPr lang="en-US" sz="2400" dirty="0">
              <a:solidFill>
                <a:schemeClr val="bg1"/>
              </a:solidFill>
            </a:endParaRPr>
          </a:p>
          <a:p>
            <a:r>
              <a:rPr lang="ar-EG" sz="2400">
                <a:solidFill>
                  <a:schemeClr val="bg1"/>
                </a:solidFill>
              </a:rPr>
              <a:t>التوجه الزمني</a:t>
            </a:r>
          </a:p>
          <a:p>
            <a:pPr lvl="1"/>
            <a:r>
              <a:rPr lang="ar-EG" sz="2000">
                <a:solidFill>
                  <a:schemeClr val="bg1"/>
                </a:solidFill>
              </a:rPr>
              <a:t>الأسلوب المرن مقابل الأسلوب الصارم تجاه الوقت</a:t>
            </a:r>
          </a:p>
        </p:txBody>
      </p:sp>
    </p:spTree>
    <p:extLst>
      <p:ext uri="{BB962C8B-B14F-4D97-AF65-F5344CB8AC3E}">
        <p14:creationId xmlns:p14="http://schemas.microsoft.com/office/powerpoint/2010/main" val="567120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810" y="1204365"/>
            <a:ext cx="8229600" cy="1143000"/>
          </a:xfrm>
        </p:spPr>
        <p:txBody>
          <a:bodyPr>
            <a:normAutofit/>
          </a:bodyPr>
          <a:lstStyle/>
          <a:p>
            <a:pPr marL="0" indent="0" algn="r"/>
            <a:r>
              <a:rPr lang="ar-EG" sz="3200" b="1">
                <a:latin typeface="+mn-lt"/>
              </a:rPr>
              <a:t>              السياق العالي</a:t>
            </a:r>
          </a:p>
        </p:txBody>
      </p:sp>
      <p:sp>
        <p:nvSpPr>
          <p:cNvPr id="3" name="Content Placeholder 2"/>
          <p:cNvSpPr>
            <a:spLocks noGrp="1"/>
          </p:cNvSpPr>
          <p:nvPr>
            <p:ph idx="1"/>
          </p:nvPr>
        </p:nvSpPr>
        <p:spPr>
          <a:xfrm>
            <a:off x="457200" y="2417616"/>
            <a:ext cx="8534400" cy="4876800"/>
          </a:xfrm>
        </p:spPr>
        <p:txBody>
          <a:bodyPr>
            <a:normAutofit/>
          </a:bodyPr>
          <a:lstStyle/>
          <a:p>
            <a:pPr marL="0" indent="0">
              <a:buNone/>
            </a:pPr>
            <a:r>
              <a:rPr lang="ar-EG"/>
              <a:t>1.</a:t>
            </a:r>
            <a:r>
              <a:rPr lang="en-US"/>
              <a:t> </a:t>
            </a:r>
            <a:r>
              <a:rPr lang="ar-EG"/>
              <a:t>الولايات المتحدة</a:t>
            </a:r>
          </a:p>
          <a:p>
            <a:pPr marL="0" indent="0">
              <a:buNone/>
            </a:pPr>
            <a:r>
              <a:rPr lang="ar-EG"/>
              <a:t>2.</a:t>
            </a:r>
            <a:r>
              <a:rPr lang="en-US"/>
              <a:t> </a:t>
            </a:r>
            <a:r>
              <a:rPr lang="ar-EG"/>
              <a:t>أستراليا</a:t>
            </a:r>
          </a:p>
          <a:p>
            <a:pPr marL="0" indent="0">
              <a:buNone/>
            </a:pPr>
            <a:r>
              <a:rPr lang="ar-EG"/>
              <a:t>3.</a:t>
            </a:r>
            <a:r>
              <a:rPr lang="en-US"/>
              <a:t> </a:t>
            </a:r>
            <a:r>
              <a:rPr lang="ar-EG"/>
              <a:t>كندا</a:t>
            </a:r>
          </a:p>
          <a:p>
            <a:pPr marL="0" indent="0">
              <a:buNone/>
            </a:pPr>
            <a:r>
              <a:rPr lang="ar-EG"/>
              <a:t>4.</a:t>
            </a:r>
            <a:r>
              <a:rPr lang="en-US"/>
              <a:t> </a:t>
            </a:r>
            <a:r>
              <a:rPr lang="ar-EG"/>
              <a:t>هولندا</a:t>
            </a:r>
          </a:p>
          <a:p>
            <a:pPr marL="0" indent="0">
              <a:buNone/>
            </a:pPr>
            <a:r>
              <a:rPr lang="ar-EG"/>
              <a:t>5.</a:t>
            </a:r>
            <a:r>
              <a:rPr lang="en-US"/>
              <a:t> </a:t>
            </a:r>
            <a:r>
              <a:rPr lang="ar-EG"/>
              <a:t>ألمانيا</a:t>
            </a:r>
          </a:p>
          <a:p>
            <a:pPr marL="0" indent="0">
              <a:buNone/>
            </a:pPr>
            <a:endParaRPr lang="en-US" u="sng" dirty="0"/>
          </a:p>
        </p:txBody>
      </p:sp>
      <p:sp>
        <p:nvSpPr>
          <p:cNvPr id="6" name="Content Placeholder 2"/>
          <p:cNvSpPr txBox="1">
            <a:spLocks/>
          </p:cNvSpPr>
          <p:nvPr/>
        </p:nvSpPr>
        <p:spPr>
          <a:xfrm>
            <a:off x="4797431" y="2411645"/>
            <a:ext cx="8534400" cy="4876800"/>
          </a:xfrm>
          <a:prstGeom prst="rect">
            <a:avLst/>
          </a:prstGeom>
        </p:spPr>
        <p:txBody>
          <a:bodyPr vert="horz" lIns="91440" tIns="45720" rIns="91440" bIns="45720" rtlCol="0">
            <a:normAutofit/>
          </a:bodyPr>
          <a:lstStyle>
            <a:lvl1pPr marL="342900" indent="-342900" algn="r" defTabSz="457200" rtl="1" eaLnBrk="1" latinLnBrk="0" hangingPunct="1">
              <a:spcBef>
                <a:spcPct val="20000"/>
              </a:spcBef>
              <a:buFont typeface="Arial"/>
              <a:buChar char="•"/>
              <a:defRPr sz="3200" kern="1200">
                <a:solidFill>
                  <a:schemeClr val="tx1"/>
                </a:solidFill>
                <a:latin typeface="+mn-lt"/>
                <a:ea typeface="+mn-ea"/>
                <a:cs typeface="+mn-cs"/>
              </a:defRPr>
            </a:lvl1pPr>
            <a:lvl2pPr marL="742950" indent="-285750" algn="r" defTabSz="457200" rtl="1" eaLnBrk="1" latinLnBrk="0" hangingPunct="1">
              <a:spcBef>
                <a:spcPct val="20000"/>
              </a:spcBef>
              <a:buFont typeface="Arial"/>
              <a:buChar char="–"/>
              <a:defRPr sz="2800" kern="1200">
                <a:solidFill>
                  <a:schemeClr val="tx1"/>
                </a:solidFill>
                <a:latin typeface="+mn-lt"/>
                <a:ea typeface="+mn-ea"/>
                <a:cs typeface="+mn-cs"/>
              </a:defRPr>
            </a:lvl2pPr>
            <a:lvl3pPr marL="1143000" indent="-228600" algn="r" defTabSz="457200" rtl="1" eaLnBrk="1" latinLnBrk="0" hangingPunct="1">
              <a:spcBef>
                <a:spcPct val="20000"/>
              </a:spcBef>
              <a:buFont typeface="Arial"/>
              <a:buChar char="•"/>
              <a:defRPr sz="2400" kern="1200">
                <a:solidFill>
                  <a:schemeClr val="tx1"/>
                </a:solidFill>
                <a:latin typeface="+mn-lt"/>
                <a:ea typeface="+mn-ea"/>
                <a:cs typeface="+mn-cs"/>
              </a:defRPr>
            </a:lvl3pPr>
            <a:lvl4pPr marL="1600200" indent="-228600" algn="r" defTabSz="457200" rtl="1" eaLnBrk="1" latinLnBrk="0" hangingPunct="1">
              <a:spcBef>
                <a:spcPct val="20000"/>
              </a:spcBef>
              <a:buFont typeface="Arial"/>
              <a:buChar char="–"/>
              <a:defRPr sz="2000" kern="1200">
                <a:solidFill>
                  <a:schemeClr val="tx1"/>
                </a:solidFill>
                <a:latin typeface="+mn-lt"/>
                <a:ea typeface="+mn-ea"/>
                <a:cs typeface="+mn-cs"/>
              </a:defRPr>
            </a:lvl4pPr>
            <a:lvl5pPr marL="2057400" indent="-228600" algn="r" defTabSz="457200" rtl="1" eaLnBrk="1" latinLnBrk="0" hangingPunct="1">
              <a:spcBef>
                <a:spcPct val="20000"/>
              </a:spcBef>
              <a:buFont typeface="Arial"/>
              <a:buChar char="»"/>
              <a:defRPr sz="2000" kern="1200">
                <a:solidFill>
                  <a:schemeClr val="tx1"/>
                </a:solidFill>
                <a:latin typeface="+mn-lt"/>
                <a:ea typeface="+mn-ea"/>
                <a:cs typeface="+mn-cs"/>
              </a:defRPr>
            </a:lvl5pPr>
            <a:lvl6pPr marL="2514600" indent="-228600" algn="r" defTabSz="457200" rtl="1" eaLnBrk="1" latinLnBrk="0" hangingPunct="1">
              <a:spcBef>
                <a:spcPct val="20000"/>
              </a:spcBef>
              <a:buFont typeface="Arial"/>
              <a:buChar char="•"/>
              <a:defRPr sz="2000" kern="1200">
                <a:solidFill>
                  <a:schemeClr val="tx1"/>
                </a:solidFill>
                <a:latin typeface="+mn-lt"/>
                <a:ea typeface="+mn-ea"/>
                <a:cs typeface="+mn-cs"/>
              </a:defRPr>
            </a:lvl6pPr>
            <a:lvl7pPr marL="2971800" indent="-228600" algn="r" defTabSz="457200" rtl="1" eaLnBrk="1" latinLnBrk="0" hangingPunct="1">
              <a:spcBef>
                <a:spcPct val="20000"/>
              </a:spcBef>
              <a:buFont typeface="Arial"/>
              <a:buChar char="•"/>
              <a:defRPr sz="2000" kern="1200">
                <a:solidFill>
                  <a:schemeClr val="tx1"/>
                </a:solidFill>
                <a:latin typeface="+mn-lt"/>
                <a:ea typeface="+mn-ea"/>
                <a:cs typeface="+mn-cs"/>
              </a:defRPr>
            </a:lvl7pPr>
            <a:lvl8pPr marL="3429000" indent="-228600" algn="r" defTabSz="457200" rtl="1" eaLnBrk="1" latinLnBrk="0" hangingPunct="1">
              <a:spcBef>
                <a:spcPct val="20000"/>
              </a:spcBef>
              <a:buFont typeface="Arial"/>
              <a:buChar char="•"/>
              <a:defRPr sz="2000" kern="1200">
                <a:solidFill>
                  <a:schemeClr val="tx1"/>
                </a:solidFill>
                <a:latin typeface="+mn-lt"/>
                <a:ea typeface="+mn-ea"/>
                <a:cs typeface="+mn-cs"/>
              </a:defRPr>
            </a:lvl8pPr>
            <a:lvl9pPr marL="3886200" indent="-228600" algn="r" defTabSz="457200" rtl="1"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ar-EG"/>
              <a:t>1.</a:t>
            </a:r>
            <a:r>
              <a:rPr lang="en-US"/>
              <a:t> </a:t>
            </a:r>
            <a:r>
              <a:rPr lang="ar-EG"/>
              <a:t>اليابان</a:t>
            </a:r>
          </a:p>
          <a:p>
            <a:pPr marL="0" indent="0">
              <a:buFont typeface="Arial"/>
              <a:buNone/>
            </a:pPr>
            <a:r>
              <a:rPr lang="ar-EG"/>
              <a:t>2.</a:t>
            </a:r>
            <a:r>
              <a:rPr lang="en-US"/>
              <a:t> </a:t>
            </a:r>
            <a:r>
              <a:rPr lang="ar-EG"/>
              <a:t>فيتنام</a:t>
            </a:r>
          </a:p>
          <a:p>
            <a:pPr marL="0" indent="0">
              <a:buFont typeface="Arial"/>
              <a:buNone/>
            </a:pPr>
            <a:r>
              <a:rPr lang="ar-EG"/>
              <a:t>3.</a:t>
            </a:r>
            <a:r>
              <a:rPr lang="en-US"/>
              <a:t> </a:t>
            </a:r>
            <a:r>
              <a:rPr lang="ar-EG"/>
              <a:t>كوريا</a:t>
            </a:r>
          </a:p>
          <a:p>
            <a:pPr marL="0" indent="0">
              <a:buFont typeface="Arial"/>
              <a:buNone/>
            </a:pPr>
            <a:r>
              <a:rPr lang="ar-EG"/>
              <a:t>4.</a:t>
            </a:r>
            <a:r>
              <a:rPr lang="en-US"/>
              <a:t> </a:t>
            </a:r>
            <a:r>
              <a:rPr lang="ar-EG"/>
              <a:t>الفلبين</a:t>
            </a:r>
          </a:p>
          <a:p>
            <a:pPr marL="0" indent="0">
              <a:buFont typeface="Arial"/>
              <a:buNone/>
            </a:pPr>
            <a:r>
              <a:rPr lang="ar-EG"/>
              <a:t>5.</a:t>
            </a:r>
            <a:r>
              <a:rPr lang="en-US"/>
              <a:t> </a:t>
            </a:r>
            <a:r>
              <a:rPr lang="ar-EG"/>
              <a:t>إندونيسيا</a:t>
            </a:r>
          </a:p>
        </p:txBody>
      </p:sp>
      <p:sp>
        <p:nvSpPr>
          <p:cNvPr id="8" name="Title 1"/>
          <p:cNvSpPr txBox="1">
            <a:spLocks/>
          </p:cNvSpPr>
          <p:nvPr/>
        </p:nvSpPr>
        <p:spPr>
          <a:xfrm>
            <a:off x="3455673" y="1185314"/>
            <a:ext cx="8229600" cy="1143000"/>
          </a:xfrm>
          <a:prstGeom prst="rect">
            <a:avLst/>
          </a:prstGeom>
        </p:spPr>
        <p:txBody>
          <a:bodyPr vert="horz" lIns="91440" tIns="45720" rIns="91440" bIns="45720" rtlCol="0" anchor="ctr">
            <a:normAutofit/>
          </a:bodyPr>
          <a:lstStyle>
            <a:lvl1pPr algn="ctr" defTabSz="457200" rtl="1" eaLnBrk="1" latinLnBrk="0" hangingPunct="1">
              <a:spcBef>
                <a:spcPct val="0"/>
              </a:spcBef>
              <a:buNone/>
              <a:defRPr sz="4400" kern="1200">
                <a:solidFill>
                  <a:schemeClr val="tx1"/>
                </a:solidFill>
                <a:latin typeface="+mj-lt"/>
                <a:ea typeface="+mj-ea"/>
                <a:cs typeface="+mj-cs"/>
              </a:defRPr>
            </a:lvl1pPr>
          </a:lstStyle>
          <a:p>
            <a:pPr algn="r"/>
            <a:r>
              <a:rPr lang="ar-EG" sz="3200" b="1">
                <a:latin typeface="+mn-lt"/>
              </a:rPr>
              <a:t>              السياق المنخفض</a:t>
            </a:r>
          </a:p>
        </p:txBody>
      </p:sp>
      <p:sp>
        <p:nvSpPr>
          <p:cNvPr id="9" name="Title 1"/>
          <p:cNvSpPr txBox="1">
            <a:spLocks/>
          </p:cNvSpPr>
          <p:nvPr/>
        </p:nvSpPr>
        <p:spPr>
          <a:xfrm>
            <a:off x="457200" y="2825"/>
            <a:ext cx="8229600" cy="1143000"/>
          </a:xfrm>
          <a:prstGeom prst="rect">
            <a:avLst/>
          </a:prstGeom>
        </p:spPr>
        <p:txBody>
          <a:bodyPr vert="horz" lIns="91440" tIns="45720" rIns="91440" bIns="45720" rtlCol="0" anchor="ctr">
            <a:noAutofit/>
          </a:bodyPr>
          <a:lstStyle>
            <a:lvl1pPr algn="ctr" defTabSz="457200" rtl="1" eaLnBrk="1" latinLnBrk="0" hangingPunct="1">
              <a:spcBef>
                <a:spcPct val="0"/>
              </a:spcBef>
              <a:buNone/>
              <a:defRPr sz="4400" kern="1200">
                <a:solidFill>
                  <a:schemeClr val="tx1"/>
                </a:solidFill>
                <a:latin typeface="+mj-lt"/>
                <a:ea typeface="+mj-ea"/>
                <a:cs typeface="+mj-cs"/>
              </a:defRPr>
            </a:lvl1pPr>
          </a:lstStyle>
          <a:p>
            <a:r>
              <a:rPr lang="ar-EG" sz="3600" b="1"/>
              <a:t>السياق العالي مقابل السياق المنخفض (ماير، 2014)</a:t>
            </a:r>
          </a:p>
        </p:txBody>
      </p:sp>
    </p:spTree>
    <p:extLst>
      <p:ext uri="{BB962C8B-B14F-4D97-AF65-F5344CB8AC3E}">
        <p14:creationId xmlns:p14="http://schemas.microsoft.com/office/powerpoint/2010/main" val="3479301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3600" b="1"/>
              <a:t>أسئلة للمناقشة</a:t>
            </a:r>
          </a:p>
        </p:txBody>
      </p:sp>
      <p:sp>
        <p:nvSpPr>
          <p:cNvPr id="3" name="Content Placeholder 2"/>
          <p:cNvSpPr>
            <a:spLocks noGrp="1"/>
          </p:cNvSpPr>
          <p:nvPr>
            <p:ph idx="1"/>
          </p:nvPr>
        </p:nvSpPr>
        <p:spPr>
          <a:xfrm>
            <a:off x="457200" y="1864893"/>
            <a:ext cx="8229600" cy="4525963"/>
          </a:xfrm>
        </p:spPr>
        <p:txBody>
          <a:bodyPr>
            <a:normAutofit/>
          </a:bodyPr>
          <a:lstStyle/>
          <a:p>
            <a:r>
              <a:rPr lang="ar-EG" sz="2400"/>
              <a:t>لماذا تُعتبر اليابان أعلى ثقافة سياقية في العالم بينما الولايات المتحدة هي الأقل؟</a:t>
            </a:r>
          </a:p>
          <a:p>
            <a:endParaRPr lang="en-US" sz="2400" dirty="0"/>
          </a:p>
          <a:p>
            <a:r>
              <a:rPr lang="ar-EG" sz="2400"/>
              <a:t>إذا كان لديك أشخاص من السياق المنخفض والعالي يعملون معًا، فكيف يفهمون بعضهم البعض؟  </a:t>
            </a:r>
          </a:p>
        </p:txBody>
      </p:sp>
    </p:spTree>
    <p:extLst>
      <p:ext uri="{BB962C8B-B14F-4D97-AF65-F5344CB8AC3E}">
        <p14:creationId xmlns:p14="http://schemas.microsoft.com/office/powerpoint/2010/main" val="2655765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3600" b="1"/>
              <a:t>مناقشات المجموعات التفاعلية</a:t>
            </a:r>
          </a:p>
        </p:txBody>
      </p:sp>
      <p:sp>
        <p:nvSpPr>
          <p:cNvPr id="3" name="Content Placeholder 2"/>
          <p:cNvSpPr>
            <a:spLocks noGrp="1"/>
          </p:cNvSpPr>
          <p:nvPr>
            <p:ph idx="1"/>
          </p:nvPr>
        </p:nvSpPr>
        <p:spPr>
          <a:xfrm>
            <a:off x="457200" y="1816767"/>
            <a:ext cx="8229600" cy="4525963"/>
          </a:xfrm>
        </p:spPr>
        <p:txBody>
          <a:bodyPr>
            <a:normAutofit/>
          </a:bodyPr>
          <a:lstStyle/>
          <a:p>
            <a:r>
              <a:rPr lang="ar-EG" sz="2400"/>
              <a:t>هل تتوافق تجربتك مع البحث؟</a:t>
            </a:r>
            <a:r>
              <a:rPr lang="en-US" sz="2400"/>
              <a:t> </a:t>
            </a:r>
          </a:p>
          <a:p>
            <a:endParaRPr lang="en-US" sz="2400" dirty="0"/>
          </a:p>
          <a:p>
            <a:r>
              <a:rPr lang="ar-EG" sz="2400"/>
              <a:t>شارك تجاربك الشخصية التي رأيت فيها هذا البعد الثقافي يتسبب في سوء فهم</a:t>
            </a:r>
          </a:p>
          <a:p>
            <a:endParaRPr lang="en-US" sz="2400" dirty="0"/>
          </a:p>
          <a:p>
            <a:r>
              <a:rPr lang="ar-EG" sz="2400"/>
              <a:t>ما بعض الطرق غير المباشرة لقول نعم أو لا من ثقافاتكم؟  </a:t>
            </a:r>
          </a:p>
        </p:txBody>
      </p:sp>
    </p:spTree>
    <p:extLst>
      <p:ext uri="{BB962C8B-B14F-4D97-AF65-F5344CB8AC3E}">
        <p14:creationId xmlns:p14="http://schemas.microsoft.com/office/powerpoint/2010/main" val="3233608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3600" b="1"/>
              <a:t>كيف تقول "لا" في اليابان </a:t>
            </a:r>
            <a:br>
              <a:rPr lang="ar-EG" sz="3600" b="1"/>
            </a:br>
            <a:r>
              <a:rPr lang="ar-EG" sz="3100" b="1"/>
              <a:t>(باري، 1992)</a:t>
            </a:r>
          </a:p>
        </p:txBody>
      </p:sp>
    </p:spTree>
    <p:extLst>
      <p:ext uri="{BB962C8B-B14F-4D97-AF65-F5344CB8AC3E}">
        <p14:creationId xmlns:p14="http://schemas.microsoft.com/office/powerpoint/2010/main" val="207000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3600" b="1"/>
              <a:t>كيف تقول "لا" في اليابان </a:t>
            </a:r>
            <a:br>
              <a:rPr lang="ar-EG" sz="3600" b="1"/>
            </a:br>
            <a:r>
              <a:rPr lang="ar-EG" sz="3100" b="1"/>
              <a:t>(باري، 1992)</a:t>
            </a:r>
          </a:p>
        </p:txBody>
      </p:sp>
      <p:sp>
        <p:nvSpPr>
          <p:cNvPr id="3" name="Content Placeholder 2"/>
          <p:cNvSpPr>
            <a:spLocks noGrp="1"/>
          </p:cNvSpPr>
          <p:nvPr>
            <p:ph idx="1"/>
          </p:nvPr>
        </p:nvSpPr>
        <p:spPr>
          <a:xfrm>
            <a:off x="457200" y="2003960"/>
            <a:ext cx="8229600" cy="4907478"/>
          </a:xfrm>
        </p:spPr>
        <p:txBody>
          <a:bodyPr>
            <a:normAutofit/>
          </a:bodyPr>
          <a:lstStyle/>
          <a:p>
            <a:pPr marL="0" indent="0" algn="ctr">
              <a:buNone/>
            </a:pPr>
            <a:r>
              <a:rPr lang="ar-EG" sz="2500"/>
              <a:t>فهمت.</a:t>
            </a:r>
          </a:p>
          <a:p>
            <a:pPr marL="0" indent="0" algn="ctr">
              <a:buNone/>
            </a:pPr>
            <a:endParaRPr lang="en-US" sz="2500" dirty="0">
              <a:solidFill>
                <a:schemeClr val="bg1"/>
              </a:solidFill>
            </a:endParaRPr>
          </a:p>
          <a:p>
            <a:pPr marL="0" indent="0" algn="ctr">
              <a:buNone/>
            </a:pPr>
            <a:r>
              <a:rPr lang="ar-EG" sz="2500">
                <a:solidFill>
                  <a:schemeClr val="bg1"/>
                </a:solidFill>
              </a:rPr>
              <a:t>آه.</a:t>
            </a:r>
          </a:p>
          <a:p>
            <a:pPr marL="0" indent="0" algn="ctr">
              <a:buNone/>
            </a:pPr>
            <a:endParaRPr lang="en-US" sz="2500" dirty="0">
              <a:solidFill>
                <a:schemeClr val="bg1"/>
              </a:solidFill>
            </a:endParaRPr>
          </a:p>
          <a:p>
            <a:pPr marL="0" indent="0" algn="ctr">
              <a:buNone/>
            </a:pPr>
            <a:r>
              <a:rPr lang="ar-EG" sz="2500">
                <a:solidFill>
                  <a:schemeClr val="bg1"/>
                </a:solidFill>
              </a:rPr>
              <a:t>آه-هاه.</a:t>
            </a:r>
          </a:p>
          <a:p>
            <a:pPr marL="0" indent="0" algn="ctr">
              <a:buNone/>
            </a:pPr>
            <a:endParaRPr lang="en-US" sz="2500" dirty="0">
              <a:solidFill>
                <a:schemeClr val="bg1"/>
              </a:solidFill>
            </a:endParaRPr>
          </a:p>
          <a:p>
            <a:pPr marL="0" indent="0" algn="ctr">
              <a:buNone/>
            </a:pPr>
            <a:r>
              <a:rPr lang="ar-EG" sz="2500">
                <a:solidFill>
                  <a:schemeClr val="bg1"/>
                </a:solidFill>
              </a:rPr>
              <a:t>نعم.</a:t>
            </a:r>
          </a:p>
          <a:p>
            <a:pPr marL="0" indent="0" algn="ctr">
              <a:buNone/>
            </a:pPr>
            <a:endParaRPr lang="en-US" sz="2500" dirty="0">
              <a:solidFill>
                <a:schemeClr val="bg1"/>
              </a:solidFill>
            </a:endParaRPr>
          </a:p>
          <a:p>
            <a:pPr marL="0" indent="0" algn="ctr">
              <a:buNone/>
            </a:pPr>
            <a:r>
              <a:rPr lang="ar-EG" sz="2500">
                <a:solidFill>
                  <a:schemeClr val="bg1"/>
                </a:solidFill>
              </a:rPr>
              <a:t>هذا مثير للاهتمام جدًا.</a:t>
            </a:r>
          </a:p>
        </p:txBody>
      </p:sp>
    </p:spTree>
    <p:extLst>
      <p:ext uri="{BB962C8B-B14F-4D97-AF65-F5344CB8AC3E}">
        <p14:creationId xmlns:p14="http://schemas.microsoft.com/office/powerpoint/2010/main" val="2826394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3600" b="1"/>
              <a:t>كيف تقول "لا" في اليابان </a:t>
            </a:r>
            <a:br>
              <a:rPr lang="ar-EG" sz="3600" b="1"/>
            </a:br>
            <a:r>
              <a:rPr lang="ar-EG" sz="3100" b="1"/>
              <a:t>(باري، 1992)</a:t>
            </a:r>
          </a:p>
        </p:txBody>
      </p:sp>
      <p:sp>
        <p:nvSpPr>
          <p:cNvPr id="3" name="Content Placeholder 2"/>
          <p:cNvSpPr>
            <a:spLocks noGrp="1"/>
          </p:cNvSpPr>
          <p:nvPr>
            <p:ph idx="1"/>
          </p:nvPr>
        </p:nvSpPr>
        <p:spPr>
          <a:xfrm>
            <a:off x="457200" y="2003960"/>
            <a:ext cx="8229600" cy="4907478"/>
          </a:xfrm>
        </p:spPr>
        <p:txBody>
          <a:bodyPr>
            <a:normAutofit/>
          </a:bodyPr>
          <a:lstStyle/>
          <a:p>
            <a:pPr marL="0" indent="0" algn="ctr">
              <a:buNone/>
            </a:pPr>
            <a:r>
              <a:rPr lang="ar-EG" sz="2500"/>
              <a:t>فهمت.</a:t>
            </a:r>
          </a:p>
          <a:p>
            <a:pPr marL="0" indent="0" algn="ctr">
              <a:buNone/>
            </a:pPr>
            <a:endParaRPr lang="en-US" sz="2500" dirty="0"/>
          </a:p>
          <a:p>
            <a:pPr marL="0" indent="0" algn="ctr">
              <a:buNone/>
            </a:pPr>
            <a:r>
              <a:rPr lang="ar-EG" sz="2500"/>
              <a:t>آه.</a:t>
            </a:r>
          </a:p>
          <a:p>
            <a:pPr marL="0" indent="0" algn="ctr">
              <a:buNone/>
            </a:pPr>
            <a:endParaRPr lang="en-US" sz="2500" dirty="0">
              <a:solidFill>
                <a:schemeClr val="bg1"/>
              </a:solidFill>
            </a:endParaRPr>
          </a:p>
          <a:p>
            <a:pPr marL="0" indent="0" algn="ctr">
              <a:buNone/>
            </a:pPr>
            <a:r>
              <a:rPr lang="ar-EG" sz="2500">
                <a:solidFill>
                  <a:schemeClr val="bg1"/>
                </a:solidFill>
              </a:rPr>
              <a:t>آه-هاه.</a:t>
            </a:r>
          </a:p>
          <a:p>
            <a:pPr marL="0" indent="0" algn="ctr">
              <a:buNone/>
            </a:pPr>
            <a:endParaRPr lang="en-US" sz="2500" dirty="0">
              <a:solidFill>
                <a:schemeClr val="bg1"/>
              </a:solidFill>
            </a:endParaRPr>
          </a:p>
          <a:p>
            <a:pPr marL="0" indent="0" algn="ctr">
              <a:buNone/>
            </a:pPr>
            <a:r>
              <a:rPr lang="ar-EG" sz="2500">
                <a:solidFill>
                  <a:schemeClr val="bg1"/>
                </a:solidFill>
              </a:rPr>
              <a:t>نعم.</a:t>
            </a:r>
          </a:p>
          <a:p>
            <a:pPr marL="0" indent="0" algn="ctr">
              <a:buNone/>
            </a:pPr>
            <a:endParaRPr lang="en-US" sz="2500" dirty="0">
              <a:solidFill>
                <a:schemeClr val="bg1"/>
              </a:solidFill>
            </a:endParaRPr>
          </a:p>
          <a:p>
            <a:pPr marL="0" indent="0" algn="ctr">
              <a:buNone/>
            </a:pPr>
            <a:r>
              <a:rPr lang="ar-EG" sz="2500">
                <a:solidFill>
                  <a:schemeClr val="bg1"/>
                </a:solidFill>
              </a:rPr>
              <a:t>هذا مثير للاهتمام جدًا.</a:t>
            </a:r>
          </a:p>
        </p:txBody>
      </p:sp>
    </p:spTree>
    <p:extLst>
      <p:ext uri="{BB962C8B-B14F-4D97-AF65-F5344CB8AC3E}">
        <p14:creationId xmlns:p14="http://schemas.microsoft.com/office/powerpoint/2010/main" val="3829902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3600" b="1"/>
              <a:t>كيف تقول "لا" في اليابان </a:t>
            </a:r>
            <a:br>
              <a:rPr lang="ar-EG" sz="3600" b="1"/>
            </a:br>
            <a:r>
              <a:rPr lang="ar-EG" sz="3100" b="1"/>
              <a:t>(باري، 1992)</a:t>
            </a:r>
          </a:p>
        </p:txBody>
      </p:sp>
      <p:sp>
        <p:nvSpPr>
          <p:cNvPr id="3" name="Content Placeholder 2"/>
          <p:cNvSpPr>
            <a:spLocks noGrp="1"/>
          </p:cNvSpPr>
          <p:nvPr>
            <p:ph idx="1"/>
          </p:nvPr>
        </p:nvSpPr>
        <p:spPr>
          <a:xfrm>
            <a:off x="457200" y="2003960"/>
            <a:ext cx="8229600" cy="4907478"/>
          </a:xfrm>
        </p:spPr>
        <p:txBody>
          <a:bodyPr>
            <a:normAutofit/>
          </a:bodyPr>
          <a:lstStyle/>
          <a:p>
            <a:pPr marL="0" indent="0" algn="ctr">
              <a:buNone/>
            </a:pPr>
            <a:r>
              <a:rPr lang="ar-EG" sz="2500"/>
              <a:t>فهمت.</a:t>
            </a:r>
          </a:p>
          <a:p>
            <a:pPr marL="0" indent="0" algn="ctr">
              <a:buNone/>
            </a:pPr>
            <a:endParaRPr lang="en-US" sz="2500" dirty="0"/>
          </a:p>
          <a:p>
            <a:pPr marL="0" indent="0" algn="ctr">
              <a:buNone/>
            </a:pPr>
            <a:r>
              <a:rPr lang="ar-EG" sz="2500"/>
              <a:t>آه.</a:t>
            </a:r>
          </a:p>
          <a:p>
            <a:pPr marL="0" indent="0" algn="ctr">
              <a:buNone/>
            </a:pPr>
            <a:endParaRPr lang="en-US" sz="2500" dirty="0"/>
          </a:p>
          <a:p>
            <a:pPr marL="0" indent="0" algn="ctr">
              <a:buNone/>
            </a:pPr>
            <a:r>
              <a:rPr lang="ar-EG" sz="2500"/>
              <a:t>آه-هاه.</a:t>
            </a:r>
          </a:p>
          <a:p>
            <a:pPr marL="0" indent="0" algn="ctr">
              <a:buNone/>
            </a:pPr>
            <a:endParaRPr lang="en-US" sz="2500" dirty="0">
              <a:solidFill>
                <a:schemeClr val="bg1"/>
              </a:solidFill>
            </a:endParaRPr>
          </a:p>
          <a:p>
            <a:pPr marL="0" indent="0" algn="ctr">
              <a:buNone/>
            </a:pPr>
            <a:r>
              <a:rPr lang="ar-EG" sz="2500">
                <a:solidFill>
                  <a:schemeClr val="bg1"/>
                </a:solidFill>
              </a:rPr>
              <a:t>نعم.</a:t>
            </a:r>
          </a:p>
          <a:p>
            <a:pPr marL="0" indent="0" algn="ctr">
              <a:buNone/>
            </a:pPr>
            <a:endParaRPr lang="en-US" sz="2500" dirty="0">
              <a:solidFill>
                <a:schemeClr val="bg1"/>
              </a:solidFill>
            </a:endParaRPr>
          </a:p>
          <a:p>
            <a:pPr marL="0" indent="0" algn="ctr">
              <a:buNone/>
            </a:pPr>
            <a:r>
              <a:rPr lang="ar-EG" sz="2500">
                <a:solidFill>
                  <a:schemeClr val="bg1"/>
                </a:solidFill>
              </a:rPr>
              <a:t>هذا مثير للاهتمام جدًا.</a:t>
            </a:r>
          </a:p>
        </p:txBody>
      </p:sp>
    </p:spTree>
    <p:extLst>
      <p:ext uri="{BB962C8B-B14F-4D97-AF65-F5344CB8AC3E}">
        <p14:creationId xmlns:p14="http://schemas.microsoft.com/office/powerpoint/2010/main" val="3261017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ar-EG" sz="3600" b="1"/>
              <a:t>تمرين التفاوض بين فريقين: </a:t>
            </a:r>
            <a:br>
              <a:rPr lang="ar-EG" sz="3600" b="1"/>
            </a:br>
            <a:r>
              <a:rPr lang="ar-EG" sz="3600" b="1"/>
              <a:t>ماغوس وتالا كوميكس</a:t>
            </a:r>
          </a:p>
        </p:txBody>
      </p:sp>
      <p:sp>
        <p:nvSpPr>
          <p:cNvPr id="12" name="Content Placeholder 2"/>
          <p:cNvSpPr>
            <a:spLocks noGrp="1"/>
          </p:cNvSpPr>
          <p:nvPr>
            <p:ph idx="1"/>
          </p:nvPr>
        </p:nvSpPr>
        <p:spPr>
          <a:xfrm>
            <a:off x="464515" y="2122811"/>
            <a:ext cx="7942065" cy="3729118"/>
          </a:xfrm>
        </p:spPr>
        <p:txBody>
          <a:bodyPr>
            <a:normAutofit/>
          </a:bodyPr>
          <a:lstStyle/>
          <a:p>
            <a:pPr eaLnBrk="1" hangingPunct="1"/>
            <a:r>
              <a:rPr lang="ar-EG" sz="2400"/>
              <a:t>اقرأ المواد الخاصة بدورك وخطط لإستراتيجيتك مع عضوي فريقك (</a:t>
            </a:r>
            <a:r>
              <a:rPr lang="ar-EG" sz="2400" b="1"/>
              <a:t>الحد الأقصى 35 دقيقة</a:t>
            </a:r>
            <a:r>
              <a:rPr lang="ar-EG" sz="2400"/>
              <a:t>)</a:t>
            </a:r>
          </a:p>
          <a:p>
            <a:pPr eaLnBrk="1" hangingPunct="1"/>
            <a:endParaRPr lang="en-US" altLang="en-US" sz="2400" dirty="0"/>
          </a:p>
          <a:p>
            <a:pPr eaLnBrk="1" hangingPunct="1"/>
            <a:r>
              <a:rPr lang="ar-EG" sz="2400"/>
              <a:t>تفاوض مع نظرائك كفريق مكون من 3 ضد 3 (</a:t>
            </a:r>
            <a:r>
              <a:rPr lang="ar-EG" sz="2400" b="1"/>
              <a:t>الحد الأقصى 45 دقيقة</a:t>
            </a:r>
            <a:r>
              <a:rPr lang="ar-EG" sz="2400"/>
              <a:t>)</a:t>
            </a:r>
            <a:r>
              <a:rPr lang="en-US" sz="2400"/>
              <a:t> </a:t>
            </a:r>
          </a:p>
          <a:p>
            <a:pPr eaLnBrk="1" hangingPunct="1"/>
            <a:endParaRPr lang="en-US" altLang="en-US" sz="2400" dirty="0"/>
          </a:p>
          <a:p>
            <a:pPr eaLnBrk="1" hangingPunct="1"/>
            <a:r>
              <a:rPr lang="ar-EG" sz="2400"/>
              <a:t>يُرجى تسليم نموذج النتيجة الخاص بك وأخذ </a:t>
            </a:r>
            <a:r>
              <a:rPr lang="ar-EG" sz="2400" b="1"/>
              <a:t>استراحة لمدة 10 دقائق</a:t>
            </a:r>
            <a:r>
              <a:rPr lang="en-US" sz="2400" b="1"/>
              <a:t> </a:t>
            </a:r>
          </a:p>
          <a:p>
            <a:pPr eaLnBrk="1" hangingPunct="1"/>
            <a:endParaRPr lang="en-US" altLang="en-US" sz="2400" b="1" dirty="0"/>
          </a:p>
          <a:p>
            <a:pPr lvl="1" eaLnBrk="1" hangingPunct="1"/>
            <a:endParaRPr lang="en-US" altLang="en-US" sz="2000" dirty="0">
              <a:solidFill>
                <a:srgbClr val="003399"/>
              </a:solidFill>
            </a:endParaRPr>
          </a:p>
          <a:p>
            <a:pPr lvl="1" eaLnBrk="1" hangingPunct="1"/>
            <a:endParaRPr lang="en-US" altLang="en-US" sz="2000" dirty="0">
              <a:solidFill>
                <a:srgbClr val="003399"/>
              </a:solidFill>
            </a:endParaRPr>
          </a:p>
          <a:p>
            <a:pPr eaLnBrk="1" hangingPunct="1"/>
            <a:endParaRPr lang="en-US" altLang="en-US" dirty="0"/>
          </a:p>
        </p:txBody>
      </p:sp>
    </p:spTree>
    <p:extLst>
      <p:ext uri="{BB962C8B-B14F-4D97-AF65-F5344CB8AC3E}">
        <p14:creationId xmlns:p14="http://schemas.microsoft.com/office/powerpoint/2010/main" val="16665019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3600" b="1"/>
              <a:t>كيف تقول "لا" في اليابان </a:t>
            </a:r>
            <a:br>
              <a:rPr lang="ar-EG" sz="3600" b="1"/>
            </a:br>
            <a:r>
              <a:rPr lang="ar-EG" sz="3100" b="1"/>
              <a:t>(باري، 1992)</a:t>
            </a:r>
          </a:p>
        </p:txBody>
      </p:sp>
      <p:sp>
        <p:nvSpPr>
          <p:cNvPr id="3" name="Content Placeholder 2"/>
          <p:cNvSpPr>
            <a:spLocks noGrp="1"/>
          </p:cNvSpPr>
          <p:nvPr>
            <p:ph idx="1"/>
          </p:nvPr>
        </p:nvSpPr>
        <p:spPr>
          <a:xfrm>
            <a:off x="457200" y="2003960"/>
            <a:ext cx="8229600" cy="4907478"/>
          </a:xfrm>
        </p:spPr>
        <p:txBody>
          <a:bodyPr>
            <a:normAutofit/>
          </a:bodyPr>
          <a:lstStyle/>
          <a:p>
            <a:pPr marL="0" indent="0" algn="ctr">
              <a:buNone/>
            </a:pPr>
            <a:r>
              <a:rPr lang="ar-EG" sz="2500"/>
              <a:t>فهمت.</a:t>
            </a:r>
          </a:p>
          <a:p>
            <a:pPr marL="0" indent="0" algn="ctr">
              <a:buNone/>
            </a:pPr>
            <a:endParaRPr lang="en-US" sz="2500" dirty="0"/>
          </a:p>
          <a:p>
            <a:pPr marL="0" indent="0" algn="ctr">
              <a:buNone/>
            </a:pPr>
            <a:r>
              <a:rPr lang="ar-EG" sz="2500"/>
              <a:t>آه.</a:t>
            </a:r>
          </a:p>
          <a:p>
            <a:pPr marL="0" indent="0" algn="ctr">
              <a:buNone/>
            </a:pPr>
            <a:endParaRPr lang="en-US" sz="2500" dirty="0"/>
          </a:p>
          <a:p>
            <a:pPr marL="0" indent="0" algn="ctr">
              <a:buNone/>
            </a:pPr>
            <a:r>
              <a:rPr lang="ar-EG" sz="2500"/>
              <a:t>آه-هاه.</a:t>
            </a:r>
          </a:p>
          <a:p>
            <a:pPr marL="0" indent="0" algn="ctr">
              <a:buNone/>
            </a:pPr>
            <a:endParaRPr lang="en-US" sz="2500" dirty="0"/>
          </a:p>
          <a:p>
            <a:pPr marL="0" indent="0" algn="ctr">
              <a:buNone/>
            </a:pPr>
            <a:r>
              <a:rPr lang="ar-EG" sz="2500"/>
              <a:t>نعم.</a:t>
            </a:r>
          </a:p>
          <a:p>
            <a:pPr marL="0" indent="0" algn="ctr">
              <a:buNone/>
            </a:pPr>
            <a:endParaRPr lang="en-US" sz="2500" dirty="0">
              <a:solidFill>
                <a:schemeClr val="bg1"/>
              </a:solidFill>
            </a:endParaRPr>
          </a:p>
          <a:p>
            <a:pPr marL="0" indent="0" algn="ctr">
              <a:buNone/>
            </a:pPr>
            <a:r>
              <a:rPr lang="ar-EG" sz="2500">
                <a:solidFill>
                  <a:schemeClr val="bg1"/>
                </a:solidFill>
              </a:rPr>
              <a:t>هذا مثير للاهتمام جدًا.</a:t>
            </a:r>
          </a:p>
        </p:txBody>
      </p:sp>
    </p:spTree>
    <p:extLst>
      <p:ext uri="{BB962C8B-B14F-4D97-AF65-F5344CB8AC3E}">
        <p14:creationId xmlns:p14="http://schemas.microsoft.com/office/powerpoint/2010/main" val="32443926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3600" b="1"/>
              <a:t>كيف تقول "لا" في اليابان </a:t>
            </a:r>
            <a:br>
              <a:rPr lang="ar-EG" sz="3600" b="1"/>
            </a:br>
            <a:r>
              <a:rPr lang="ar-EG" sz="3100" b="1"/>
              <a:t>(باري، 1992)</a:t>
            </a:r>
          </a:p>
        </p:txBody>
      </p:sp>
      <p:sp>
        <p:nvSpPr>
          <p:cNvPr id="3" name="Content Placeholder 2"/>
          <p:cNvSpPr>
            <a:spLocks noGrp="1"/>
          </p:cNvSpPr>
          <p:nvPr>
            <p:ph idx="1"/>
          </p:nvPr>
        </p:nvSpPr>
        <p:spPr>
          <a:xfrm>
            <a:off x="457200" y="2003960"/>
            <a:ext cx="8229600" cy="4907478"/>
          </a:xfrm>
        </p:spPr>
        <p:txBody>
          <a:bodyPr>
            <a:normAutofit/>
          </a:bodyPr>
          <a:lstStyle/>
          <a:p>
            <a:pPr marL="0" indent="0" algn="ctr">
              <a:buNone/>
            </a:pPr>
            <a:r>
              <a:rPr lang="ar-EG" sz="2500"/>
              <a:t>فهمت.</a:t>
            </a:r>
          </a:p>
          <a:p>
            <a:pPr marL="0" indent="0" algn="ctr">
              <a:buNone/>
            </a:pPr>
            <a:endParaRPr lang="en-US" sz="2500" dirty="0"/>
          </a:p>
          <a:p>
            <a:pPr marL="0" indent="0" algn="ctr">
              <a:buNone/>
            </a:pPr>
            <a:r>
              <a:rPr lang="ar-EG" sz="2500"/>
              <a:t>آه.</a:t>
            </a:r>
          </a:p>
          <a:p>
            <a:pPr marL="0" indent="0" algn="ctr">
              <a:buNone/>
            </a:pPr>
            <a:endParaRPr lang="en-US" sz="2500" dirty="0"/>
          </a:p>
          <a:p>
            <a:pPr marL="0" indent="0" algn="ctr">
              <a:buNone/>
            </a:pPr>
            <a:r>
              <a:rPr lang="ar-EG" sz="2500"/>
              <a:t>آه-هاه.</a:t>
            </a:r>
          </a:p>
          <a:p>
            <a:pPr marL="0" indent="0" algn="ctr">
              <a:buNone/>
            </a:pPr>
            <a:endParaRPr lang="en-US" sz="2500" dirty="0"/>
          </a:p>
          <a:p>
            <a:pPr marL="0" indent="0" algn="ctr">
              <a:buNone/>
            </a:pPr>
            <a:r>
              <a:rPr lang="ar-EG" sz="2500"/>
              <a:t>نعم.</a:t>
            </a:r>
          </a:p>
          <a:p>
            <a:pPr marL="0" indent="0" algn="ctr">
              <a:buNone/>
            </a:pPr>
            <a:endParaRPr lang="en-US" sz="2500" dirty="0"/>
          </a:p>
          <a:p>
            <a:pPr marL="0" indent="0" algn="ctr">
              <a:buNone/>
            </a:pPr>
            <a:r>
              <a:rPr lang="ar-EG" sz="2500"/>
              <a:t>هذا مثير للاهتمام جدًا.</a:t>
            </a:r>
          </a:p>
        </p:txBody>
      </p:sp>
    </p:spTree>
    <p:extLst>
      <p:ext uri="{BB962C8B-B14F-4D97-AF65-F5344CB8AC3E}">
        <p14:creationId xmlns:p14="http://schemas.microsoft.com/office/powerpoint/2010/main" val="1978162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1143000"/>
          </a:xfrm>
        </p:spPr>
        <p:txBody>
          <a:bodyPr>
            <a:noAutofit/>
          </a:bodyPr>
          <a:lstStyle/>
          <a:p>
            <a:r>
              <a:rPr lang="ar-EG" sz="3600" b="1"/>
              <a:t>التواصل في سياقات عالية: </a:t>
            </a:r>
            <a:br>
              <a:rPr lang="ar-EG" sz="3600" b="1"/>
            </a:br>
            <a:r>
              <a:rPr lang="ar-EG" sz="3600" b="1"/>
              <a:t>مزيد من الأمثلة</a:t>
            </a:r>
          </a:p>
        </p:txBody>
      </p:sp>
      <p:sp>
        <p:nvSpPr>
          <p:cNvPr id="9" name="Content Placeholder 2"/>
          <p:cNvSpPr>
            <a:spLocks noGrp="1"/>
          </p:cNvSpPr>
          <p:nvPr>
            <p:ph idx="1"/>
          </p:nvPr>
        </p:nvSpPr>
        <p:spPr>
          <a:xfrm>
            <a:off x="457200" y="1807157"/>
            <a:ext cx="8229600" cy="4465625"/>
          </a:xfrm>
        </p:spPr>
        <p:txBody>
          <a:bodyPr>
            <a:noAutofit/>
          </a:bodyPr>
          <a:lstStyle/>
          <a:p>
            <a:r>
              <a:rPr lang="ar-EG" sz="2400"/>
              <a:t>هز الرأس الهندي</a:t>
            </a:r>
          </a:p>
          <a:p>
            <a:endParaRPr lang="en-US" sz="2400" dirty="0"/>
          </a:p>
          <a:p>
            <a:r>
              <a:rPr lang="ar-EG" sz="2400"/>
              <a:t>"الآن الآن" في نيجيريا</a:t>
            </a:r>
          </a:p>
          <a:p>
            <a:endParaRPr lang="en-US" sz="2400" dirty="0"/>
          </a:p>
          <a:p>
            <a:r>
              <a:rPr lang="ar-EG" sz="2400"/>
              <a:t>"يمكن يمكن" بلغة سنغافورة</a:t>
            </a:r>
            <a:r>
              <a:rPr lang="en-US" sz="2400"/>
              <a:t> </a:t>
            </a:r>
          </a:p>
          <a:p>
            <a:endParaRPr lang="en-US" sz="2400" dirty="0"/>
          </a:p>
          <a:p>
            <a:r>
              <a:rPr lang="ar-EG" sz="2400"/>
              <a:t>"إن شاء الله" أو "بإذن الله" </a:t>
            </a:r>
            <a:r>
              <a:rPr lang="ar-EG" sz="2400">
                <a:solidFill>
                  <a:schemeClr val="bg1"/>
                </a:solidFill>
              </a:rPr>
              <a:t>يمكن أن تعني "هذا سيحدث" أو "لا، هذا لن </a:t>
            </a:r>
            <a:r>
              <a:rPr lang="ar-EG" sz="2400" u="sng">
                <a:solidFill>
                  <a:schemeClr val="bg1"/>
                </a:solidFill>
              </a:rPr>
              <a:t>يحدث </a:t>
            </a:r>
            <a:r>
              <a:rPr lang="ar-EG" sz="2400">
                <a:solidFill>
                  <a:schemeClr val="bg1"/>
                </a:solidFill>
              </a:rPr>
              <a:t>" حسب البلد</a:t>
            </a:r>
          </a:p>
          <a:p>
            <a:r>
              <a:rPr lang="en-US" sz="2400"/>
              <a:t>“Deuxième Degré” </a:t>
            </a:r>
            <a:r>
              <a:rPr lang="ar-EG" sz="2400"/>
              <a:t>في فرنسا </a:t>
            </a:r>
            <a:r>
              <a:rPr lang="ar-EG" sz="2400">
                <a:solidFill>
                  <a:schemeClr val="bg1"/>
                </a:solidFill>
              </a:rPr>
              <a:t>يُقصد بها المعنى الحرفي</a:t>
            </a:r>
          </a:p>
          <a:p>
            <a:endParaRPr lang="en-US" sz="2400" dirty="0"/>
          </a:p>
          <a:p>
            <a:r>
              <a:rPr lang="ar-EG" sz="2400"/>
              <a:t>التعبير "</a:t>
            </a:r>
            <a:r>
              <a:rPr lang="en-US" sz="2400"/>
              <a:t>KY</a:t>
            </a:r>
            <a:r>
              <a:rPr lang="ar-EG" sz="2400"/>
              <a:t>" في اليابان </a:t>
            </a:r>
            <a:r>
              <a:rPr lang="ar-EG" sz="2400">
                <a:solidFill>
                  <a:schemeClr val="bg1"/>
                </a:solidFill>
              </a:rPr>
              <a:t>يعني "لا يستطيع قراءة الأفكار"</a:t>
            </a:r>
          </a:p>
          <a:p>
            <a:endParaRPr lang="en-US" sz="2400" dirty="0"/>
          </a:p>
          <a:p>
            <a:endParaRPr lang="en-US" sz="2400" dirty="0"/>
          </a:p>
        </p:txBody>
      </p:sp>
    </p:spTree>
    <p:extLst>
      <p:ext uri="{BB962C8B-B14F-4D97-AF65-F5344CB8AC3E}">
        <p14:creationId xmlns:p14="http://schemas.microsoft.com/office/powerpoint/2010/main" val="2805091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9016"/>
            <a:ext cx="8229600" cy="1143000"/>
          </a:xfrm>
        </p:spPr>
        <p:txBody>
          <a:bodyPr>
            <a:noAutofit/>
          </a:bodyPr>
          <a:lstStyle/>
          <a:p>
            <a:r>
              <a:rPr lang="ar-EG" sz="3600" b="1"/>
              <a:t>كيف يمكنك إدارة </a:t>
            </a:r>
            <a:br>
              <a:rPr lang="ar-EG" sz="3600" b="1"/>
            </a:br>
            <a:r>
              <a:rPr lang="ar-EG" sz="3600" b="1"/>
              <a:t>الاختلافات الثقافية في التواصل؟</a:t>
            </a:r>
            <a:r>
              <a:rPr lang="en-US" sz="3600" b="1"/>
              <a:t> </a:t>
            </a:r>
          </a:p>
        </p:txBody>
      </p:sp>
      <p:sp>
        <p:nvSpPr>
          <p:cNvPr id="3" name="Content Placeholder 2"/>
          <p:cNvSpPr>
            <a:spLocks noGrp="1"/>
          </p:cNvSpPr>
          <p:nvPr>
            <p:ph idx="1"/>
          </p:nvPr>
        </p:nvSpPr>
        <p:spPr>
          <a:xfrm>
            <a:off x="457200" y="1744578"/>
            <a:ext cx="8229600" cy="4525963"/>
          </a:xfrm>
        </p:spPr>
        <p:txBody>
          <a:bodyPr>
            <a:normAutofit/>
          </a:bodyPr>
          <a:lstStyle/>
          <a:p>
            <a:endParaRPr lang="en-US" sz="2400" dirty="0"/>
          </a:p>
          <a:p>
            <a:r>
              <a:rPr lang="ar-EG" sz="2400"/>
              <a:t>ماذا لو كان القرار لك بشأن طريقة تواصل المجموعة؟</a:t>
            </a:r>
          </a:p>
          <a:p>
            <a:endParaRPr lang="en-US" sz="2400" dirty="0"/>
          </a:p>
          <a:p>
            <a:r>
              <a:rPr lang="ar-EG" sz="2400"/>
              <a:t>ماذا لو </a:t>
            </a:r>
            <a:r>
              <a:rPr lang="ar-EG" sz="2400" u="sng"/>
              <a:t>لم يكن</a:t>
            </a:r>
            <a:r>
              <a:rPr lang="ar-EG" sz="2400"/>
              <a:t> قرارك؟</a:t>
            </a:r>
          </a:p>
          <a:p>
            <a:endParaRPr lang="en-US" sz="2400" dirty="0"/>
          </a:p>
          <a:p>
            <a:r>
              <a:rPr lang="ar-EG" sz="2400"/>
              <a:t>يُرجى المناقشة في مجموعات تفاعلية لمدة ثلاث دقائق</a:t>
            </a:r>
            <a:r>
              <a:rPr lang="en-US" sz="2400"/>
              <a:t> </a:t>
            </a:r>
          </a:p>
          <a:p>
            <a:pPr lvl="1"/>
            <a:endParaRPr lang="en-US" sz="2400" dirty="0"/>
          </a:p>
        </p:txBody>
      </p:sp>
    </p:spTree>
    <p:extLst>
      <p:ext uri="{BB962C8B-B14F-4D97-AF65-F5344CB8AC3E}">
        <p14:creationId xmlns:p14="http://schemas.microsoft.com/office/powerpoint/2010/main" val="39254767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8076"/>
            <a:ext cx="8229600" cy="1143000"/>
          </a:xfrm>
        </p:spPr>
        <p:txBody>
          <a:bodyPr>
            <a:noAutofit/>
          </a:bodyPr>
          <a:lstStyle/>
          <a:p>
            <a:r>
              <a:rPr lang="ar-EG" sz="3600" b="1"/>
              <a:t>بعض الأبعاد الثقافية المهمة </a:t>
            </a:r>
            <a:br>
              <a:rPr lang="ar-EG" sz="3600" b="1"/>
            </a:br>
            <a:r>
              <a:rPr lang="ar-EG" sz="2800"/>
              <a:t>(هوفستيد، 2001؛ ماير، 2014)</a:t>
            </a:r>
          </a:p>
        </p:txBody>
      </p:sp>
      <p:sp>
        <p:nvSpPr>
          <p:cNvPr id="3" name="Content Placeholder 2"/>
          <p:cNvSpPr>
            <a:spLocks noGrp="1"/>
          </p:cNvSpPr>
          <p:nvPr>
            <p:ph idx="1"/>
          </p:nvPr>
        </p:nvSpPr>
        <p:spPr>
          <a:xfrm>
            <a:off x="457200" y="1694470"/>
            <a:ext cx="8229600" cy="4525963"/>
          </a:xfrm>
        </p:spPr>
        <p:txBody>
          <a:bodyPr>
            <a:normAutofit lnSpcReduction="10000"/>
          </a:bodyPr>
          <a:lstStyle/>
          <a:p>
            <a:r>
              <a:rPr lang="ar-EG" sz="2400">
                <a:solidFill>
                  <a:schemeClr val="bg1">
                    <a:lumMod val="75000"/>
                  </a:schemeClr>
                </a:solidFill>
              </a:rPr>
              <a:t>الجماعية-الفردية</a:t>
            </a:r>
            <a:r>
              <a:rPr lang="en-US" sz="2400">
                <a:solidFill>
                  <a:schemeClr val="bg1">
                    <a:lumMod val="75000"/>
                  </a:schemeClr>
                </a:solidFill>
              </a:rPr>
              <a:t> </a:t>
            </a:r>
          </a:p>
          <a:p>
            <a:pPr lvl="1"/>
            <a:r>
              <a:rPr lang="ar-EG" sz="2000">
                <a:solidFill>
                  <a:schemeClr val="bg1">
                    <a:lumMod val="75000"/>
                  </a:schemeClr>
                </a:solidFill>
              </a:rPr>
              <a:t>تقييم أهداف المجموعة (نحن، لنا) مقابل الأهداف الفردية (أنا، لي، ملكي)</a:t>
            </a:r>
          </a:p>
          <a:p>
            <a:endParaRPr lang="en-US" sz="2400" dirty="0"/>
          </a:p>
          <a:p>
            <a:r>
              <a:rPr lang="ar-EG" sz="2400">
                <a:solidFill>
                  <a:schemeClr val="bg1">
                    <a:lumMod val="75000"/>
                  </a:schemeClr>
                </a:solidFill>
              </a:rPr>
              <a:t>تواصل السياق العالي مقابل تواصل السياق المنخفض</a:t>
            </a:r>
          </a:p>
          <a:p>
            <a:pPr lvl="1"/>
            <a:r>
              <a:rPr lang="ar-EG" sz="2000">
                <a:solidFill>
                  <a:schemeClr val="bg1">
                    <a:lumMod val="75000"/>
                  </a:schemeClr>
                </a:solidFill>
              </a:rPr>
              <a:t>التواصل بشكل غير مباشر (نبرة الصوت، التلميحات) مقابل التواصل المباشر ("أقصد ما أقوله وأقول ما أقصده")</a:t>
            </a:r>
          </a:p>
          <a:p>
            <a:endParaRPr lang="en-US" sz="2400" dirty="0">
              <a:solidFill>
                <a:schemeClr val="bg1">
                  <a:lumMod val="75000"/>
                </a:schemeClr>
              </a:solidFill>
            </a:endParaRPr>
          </a:p>
          <a:p>
            <a:r>
              <a:rPr lang="ar-EG" sz="2400"/>
              <a:t>الخلاف</a:t>
            </a:r>
          </a:p>
          <a:p>
            <a:pPr lvl="1"/>
            <a:r>
              <a:rPr lang="ar-EG" sz="2000"/>
              <a:t>الاستعداد للدخول في مواجهة مقابل تجنب المواجهة</a:t>
            </a:r>
          </a:p>
          <a:p>
            <a:endParaRPr lang="en-US" sz="2400" dirty="0">
              <a:solidFill>
                <a:schemeClr val="bg1"/>
              </a:solidFill>
            </a:endParaRPr>
          </a:p>
          <a:p>
            <a:r>
              <a:rPr lang="ar-EG" sz="2400">
                <a:solidFill>
                  <a:schemeClr val="bg1"/>
                </a:solidFill>
              </a:rPr>
              <a:t>التوجه الزمني</a:t>
            </a:r>
          </a:p>
          <a:p>
            <a:pPr lvl="1"/>
            <a:r>
              <a:rPr lang="ar-EG" sz="2000">
                <a:solidFill>
                  <a:schemeClr val="bg1"/>
                </a:solidFill>
              </a:rPr>
              <a:t>الأسلوب المرن مقابل الأسلوب الصارم تجاه الوقت</a:t>
            </a:r>
          </a:p>
        </p:txBody>
      </p:sp>
    </p:spTree>
    <p:extLst>
      <p:ext uri="{BB962C8B-B14F-4D97-AF65-F5344CB8AC3E}">
        <p14:creationId xmlns:p14="http://schemas.microsoft.com/office/powerpoint/2010/main" val="25190014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810" y="1204365"/>
            <a:ext cx="8229600" cy="1143000"/>
          </a:xfrm>
        </p:spPr>
        <p:txBody>
          <a:bodyPr>
            <a:normAutofit/>
          </a:bodyPr>
          <a:lstStyle/>
          <a:p>
            <a:pPr marL="0" indent="0" algn="r"/>
            <a:r>
              <a:rPr lang="ar-EG" sz="3200" b="1">
                <a:latin typeface="+mn-lt"/>
              </a:rPr>
              <a:t>              تميل للمواجهة</a:t>
            </a:r>
          </a:p>
        </p:txBody>
      </p:sp>
      <p:sp>
        <p:nvSpPr>
          <p:cNvPr id="3" name="Content Placeholder 2"/>
          <p:cNvSpPr>
            <a:spLocks noGrp="1"/>
          </p:cNvSpPr>
          <p:nvPr>
            <p:ph idx="1"/>
          </p:nvPr>
        </p:nvSpPr>
        <p:spPr>
          <a:xfrm>
            <a:off x="457200" y="2417616"/>
            <a:ext cx="8534400" cy="4876800"/>
          </a:xfrm>
        </p:spPr>
        <p:txBody>
          <a:bodyPr>
            <a:normAutofit/>
          </a:bodyPr>
          <a:lstStyle/>
          <a:p>
            <a:pPr marL="0" indent="0">
              <a:buNone/>
            </a:pPr>
            <a:r>
              <a:rPr lang="ar-EG"/>
              <a:t>1.</a:t>
            </a:r>
            <a:r>
              <a:rPr lang="en-US"/>
              <a:t> </a:t>
            </a:r>
            <a:r>
              <a:rPr lang="ar-EG"/>
              <a:t>إسرائيل</a:t>
            </a:r>
          </a:p>
          <a:p>
            <a:pPr marL="0" indent="0">
              <a:buNone/>
            </a:pPr>
            <a:r>
              <a:rPr lang="ar-EG"/>
              <a:t>2.</a:t>
            </a:r>
            <a:r>
              <a:rPr lang="en-US"/>
              <a:t> </a:t>
            </a:r>
            <a:r>
              <a:rPr lang="ar-EG"/>
              <a:t>فرنسا</a:t>
            </a:r>
          </a:p>
          <a:p>
            <a:pPr marL="0" indent="0">
              <a:buNone/>
            </a:pPr>
            <a:r>
              <a:rPr lang="ar-EG"/>
              <a:t>3.</a:t>
            </a:r>
            <a:r>
              <a:rPr lang="en-US"/>
              <a:t> </a:t>
            </a:r>
            <a:r>
              <a:rPr lang="ar-EG"/>
              <a:t>روسيا</a:t>
            </a:r>
          </a:p>
          <a:p>
            <a:pPr marL="0" indent="0">
              <a:buNone/>
            </a:pPr>
            <a:r>
              <a:rPr lang="ar-EG"/>
              <a:t>4.</a:t>
            </a:r>
            <a:r>
              <a:rPr lang="en-US"/>
              <a:t> </a:t>
            </a:r>
            <a:r>
              <a:rPr lang="ar-EG"/>
              <a:t>اليونان</a:t>
            </a:r>
          </a:p>
          <a:p>
            <a:pPr marL="0" indent="0">
              <a:buNone/>
            </a:pPr>
            <a:r>
              <a:rPr lang="ar-EG"/>
              <a:t>5.</a:t>
            </a:r>
            <a:r>
              <a:rPr lang="en-US"/>
              <a:t> </a:t>
            </a:r>
            <a:r>
              <a:rPr lang="ar-EG"/>
              <a:t>ألمانيا</a:t>
            </a:r>
          </a:p>
          <a:p>
            <a:pPr marL="0" indent="0">
              <a:buNone/>
            </a:pPr>
            <a:endParaRPr lang="en-US" u="sng" dirty="0"/>
          </a:p>
        </p:txBody>
      </p:sp>
      <p:sp>
        <p:nvSpPr>
          <p:cNvPr id="6" name="Content Placeholder 2"/>
          <p:cNvSpPr txBox="1">
            <a:spLocks/>
          </p:cNvSpPr>
          <p:nvPr/>
        </p:nvSpPr>
        <p:spPr>
          <a:xfrm>
            <a:off x="4797431" y="2411645"/>
            <a:ext cx="8534400" cy="4876800"/>
          </a:xfrm>
          <a:prstGeom prst="rect">
            <a:avLst/>
          </a:prstGeom>
        </p:spPr>
        <p:txBody>
          <a:bodyPr vert="horz" lIns="91440" tIns="45720" rIns="91440" bIns="45720" rtlCol="0">
            <a:normAutofit/>
          </a:bodyPr>
          <a:lstStyle>
            <a:lvl1pPr marL="342900" indent="-342900" algn="r" defTabSz="457200" rtl="1" eaLnBrk="1" latinLnBrk="0" hangingPunct="1">
              <a:spcBef>
                <a:spcPct val="20000"/>
              </a:spcBef>
              <a:buFont typeface="Arial"/>
              <a:buChar char="•"/>
              <a:defRPr sz="3200" kern="1200">
                <a:solidFill>
                  <a:schemeClr val="tx1"/>
                </a:solidFill>
                <a:latin typeface="+mn-lt"/>
                <a:ea typeface="+mn-ea"/>
                <a:cs typeface="+mn-cs"/>
              </a:defRPr>
            </a:lvl1pPr>
            <a:lvl2pPr marL="742950" indent="-285750" algn="r" defTabSz="457200" rtl="1" eaLnBrk="1" latinLnBrk="0" hangingPunct="1">
              <a:spcBef>
                <a:spcPct val="20000"/>
              </a:spcBef>
              <a:buFont typeface="Arial"/>
              <a:buChar char="–"/>
              <a:defRPr sz="2800" kern="1200">
                <a:solidFill>
                  <a:schemeClr val="tx1"/>
                </a:solidFill>
                <a:latin typeface="+mn-lt"/>
                <a:ea typeface="+mn-ea"/>
                <a:cs typeface="+mn-cs"/>
              </a:defRPr>
            </a:lvl2pPr>
            <a:lvl3pPr marL="1143000" indent="-228600" algn="r" defTabSz="457200" rtl="1" eaLnBrk="1" latinLnBrk="0" hangingPunct="1">
              <a:spcBef>
                <a:spcPct val="20000"/>
              </a:spcBef>
              <a:buFont typeface="Arial"/>
              <a:buChar char="•"/>
              <a:defRPr sz="2400" kern="1200">
                <a:solidFill>
                  <a:schemeClr val="tx1"/>
                </a:solidFill>
                <a:latin typeface="+mn-lt"/>
                <a:ea typeface="+mn-ea"/>
                <a:cs typeface="+mn-cs"/>
              </a:defRPr>
            </a:lvl3pPr>
            <a:lvl4pPr marL="1600200" indent="-228600" algn="r" defTabSz="457200" rtl="1" eaLnBrk="1" latinLnBrk="0" hangingPunct="1">
              <a:spcBef>
                <a:spcPct val="20000"/>
              </a:spcBef>
              <a:buFont typeface="Arial"/>
              <a:buChar char="–"/>
              <a:defRPr sz="2000" kern="1200">
                <a:solidFill>
                  <a:schemeClr val="tx1"/>
                </a:solidFill>
                <a:latin typeface="+mn-lt"/>
                <a:ea typeface="+mn-ea"/>
                <a:cs typeface="+mn-cs"/>
              </a:defRPr>
            </a:lvl4pPr>
            <a:lvl5pPr marL="2057400" indent="-228600" algn="r" defTabSz="457200" rtl="1" eaLnBrk="1" latinLnBrk="0" hangingPunct="1">
              <a:spcBef>
                <a:spcPct val="20000"/>
              </a:spcBef>
              <a:buFont typeface="Arial"/>
              <a:buChar char="»"/>
              <a:defRPr sz="2000" kern="1200">
                <a:solidFill>
                  <a:schemeClr val="tx1"/>
                </a:solidFill>
                <a:latin typeface="+mn-lt"/>
                <a:ea typeface="+mn-ea"/>
                <a:cs typeface="+mn-cs"/>
              </a:defRPr>
            </a:lvl5pPr>
            <a:lvl6pPr marL="2514600" indent="-228600" algn="r" defTabSz="457200" rtl="1" eaLnBrk="1" latinLnBrk="0" hangingPunct="1">
              <a:spcBef>
                <a:spcPct val="20000"/>
              </a:spcBef>
              <a:buFont typeface="Arial"/>
              <a:buChar char="•"/>
              <a:defRPr sz="2000" kern="1200">
                <a:solidFill>
                  <a:schemeClr val="tx1"/>
                </a:solidFill>
                <a:latin typeface="+mn-lt"/>
                <a:ea typeface="+mn-ea"/>
                <a:cs typeface="+mn-cs"/>
              </a:defRPr>
            </a:lvl6pPr>
            <a:lvl7pPr marL="2971800" indent="-228600" algn="r" defTabSz="457200" rtl="1" eaLnBrk="1" latinLnBrk="0" hangingPunct="1">
              <a:spcBef>
                <a:spcPct val="20000"/>
              </a:spcBef>
              <a:buFont typeface="Arial"/>
              <a:buChar char="•"/>
              <a:defRPr sz="2000" kern="1200">
                <a:solidFill>
                  <a:schemeClr val="tx1"/>
                </a:solidFill>
                <a:latin typeface="+mn-lt"/>
                <a:ea typeface="+mn-ea"/>
                <a:cs typeface="+mn-cs"/>
              </a:defRPr>
            </a:lvl7pPr>
            <a:lvl8pPr marL="3429000" indent="-228600" algn="r" defTabSz="457200" rtl="1" eaLnBrk="1" latinLnBrk="0" hangingPunct="1">
              <a:spcBef>
                <a:spcPct val="20000"/>
              </a:spcBef>
              <a:buFont typeface="Arial"/>
              <a:buChar char="•"/>
              <a:defRPr sz="2000" kern="1200">
                <a:solidFill>
                  <a:schemeClr val="tx1"/>
                </a:solidFill>
                <a:latin typeface="+mn-lt"/>
                <a:ea typeface="+mn-ea"/>
                <a:cs typeface="+mn-cs"/>
              </a:defRPr>
            </a:lvl8pPr>
            <a:lvl9pPr marL="3886200" indent="-228600" algn="r" defTabSz="457200" rtl="1"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ar-EG"/>
              <a:t>1.</a:t>
            </a:r>
            <a:r>
              <a:rPr lang="en-US"/>
              <a:t> </a:t>
            </a:r>
            <a:r>
              <a:rPr lang="ar-EG"/>
              <a:t>تايلاند</a:t>
            </a:r>
          </a:p>
          <a:p>
            <a:pPr marL="0" indent="0">
              <a:buNone/>
            </a:pPr>
            <a:r>
              <a:rPr lang="ar-EG"/>
              <a:t>2.</a:t>
            </a:r>
            <a:r>
              <a:rPr lang="en-US"/>
              <a:t> </a:t>
            </a:r>
            <a:r>
              <a:rPr lang="ar-EG"/>
              <a:t>إندونيسيا</a:t>
            </a:r>
          </a:p>
          <a:p>
            <a:pPr marL="0" indent="0">
              <a:buNone/>
            </a:pPr>
            <a:r>
              <a:rPr lang="ar-EG"/>
              <a:t>3.</a:t>
            </a:r>
            <a:r>
              <a:rPr lang="en-US"/>
              <a:t> </a:t>
            </a:r>
            <a:r>
              <a:rPr lang="ar-EG"/>
              <a:t>اليابان</a:t>
            </a:r>
          </a:p>
          <a:p>
            <a:pPr marL="0" indent="0">
              <a:buNone/>
            </a:pPr>
            <a:r>
              <a:rPr lang="ar-EG"/>
              <a:t>4.</a:t>
            </a:r>
            <a:r>
              <a:rPr lang="en-US"/>
              <a:t> </a:t>
            </a:r>
            <a:r>
              <a:rPr lang="ar-EG"/>
              <a:t>الفلبين</a:t>
            </a:r>
          </a:p>
          <a:p>
            <a:pPr marL="0" indent="0">
              <a:buFont typeface="Arial"/>
              <a:buNone/>
            </a:pPr>
            <a:r>
              <a:rPr lang="ar-EG"/>
              <a:t>5.</a:t>
            </a:r>
            <a:r>
              <a:rPr lang="en-US"/>
              <a:t> </a:t>
            </a:r>
            <a:r>
              <a:rPr lang="ar-EG"/>
              <a:t>غانا</a:t>
            </a:r>
          </a:p>
        </p:txBody>
      </p:sp>
      <p:sp>
        <p:nvSpPr>
          <p:cNvPr id="8" name="Title 1"/>
          <p:cNvSpPr txBox="1">
            <a:spLocks/>
          </p:cNvSpPr>
          <p:nvPr/>
        </p:nvSpPr>
        <p:spPr>
          <a:xfrm>
            <a:off x="3455673" y="1185314"/>
            <a:ext cx="8229600" cy="1143000"/>
          </a:xfrm>
          <a:prstGeom prst="rect">
            <a:avLst/>
          </a:prstGeom>
        </p:spPr>
        <p:txBody>
          <a:bodyPr vert="horz" lIns="91440" tIns="45720" rIns="91440" bIns="45720" rtlCol="0" anchor="ctr">
            <a:normAutofit/>
          </a:bodyPr>
          <a:lstStyle>
            <a:lvl1pPr algn="ctr" defTabSz="457200" rtl="1" eaLnBrk="1" latinLnBrk="0" hangingPunct="1">
              <a:spcBef>
                <a:spcPct val="0"/>
              </a:spcBef>
              <a:buNone/>
              <a:defRPr sz="4400" kern="1200">
                <a:solidFill>
                  <a:schemeClr val="tx1"/>
                </a:solidFill>
                <a:latin typeface="+mj-lt"/>
                <a:ea typeface="+mj-ea"/>
                <a:cs typeface="+mj-cs"/>
              </a:defRPr>
            </a:lvl1pPr>
          </a:lstStyle>
          <a:p>
            <a:pPr algn="r"/>
            <a:r>
              <a:rPr lang="ar-EG" sz="3200" b="1">
                <a:latin typeface="+mn-lt"/>
              </a:rPr>
              <a:t>              تتجنب المواجهة</a:t>
            </a:r>
          </a:p>
        </p:txBody>
      </p:sp>
      <p:sp>
        <p:nvSpPr>
          <p:cNvPr id="9" name="Title 1"/>
          <p:cNvSpPr txBox="1">
            <a:spLocks/>
          </p:cNvSpPr>
          <p:nvPr/>
        </p:nvSpPr>
        <p:spPr>
          <a:xfrm>
            <a:off x="457200" y="2825"/>
            <a:ext cx="8229600" cy="1143000"/>
          </a:xfrm>
          <a:prstGeom prst="rect">
            <a:avLst/>
          </a:prstGeom>
        </p:spPr>
        <p:txBody>
          <a:bodyPr vert="horz" lIns="91440" tIns="45720" rIns="91440" bIns="45720" rtlCol="0" anchor="ctr">
            <a:noAutofit/>
          </a:bodyPr>
          <a:lstStyle>
            <a:lvl1pPr algn="ctr" defTabSz="457200" rtl="1" eaLnBrk="1" latinLnBrk="0" hangingPunct="1">
              <a:spcBef>
                <a:spcPct val="0"/>
              </a:spcBef>
              <a:buNone/>
              <a:defRPr sz="4400" kern="1200">
                <a:solidFill>
                  <a:schemeClr val="tx1"/>
                </a:solidFill>
                <a:latin typeface="+mj-lt"/>
                <a:ea typeface="+mj-ea"/>
                <a:cs typeface="+mj-cs"/>
              </a:defRPr>
            </a:lvl1pPr>
          </a:lstStyle>
          <a:p>
            <a:r>
              <a:rPr lang="ar-EG" sz="3600" b="1"/>
              <a:t>الخلاف (ماير، 2014)</a:t>
            </a:r>
          </a:p>
        </p:txBody>
      </p:sp>
      <p:sp>
        <p:nvSpPr>
          <p:cNvPr id="7" name="TextBox 6"/>
          <p:cNvSpPr txBox="1"/>
          <p:nvPr/>
        </p:nvSpPr>
        <p:spPr>
          <a:xfrm>
            <a:off x="0" y="5751094"/>
            <a:ext cx="9144000" cy="584775"/>
          </a:xfrm>
          <a:prstGeom prst="rect">
            <a:avLst/>
          </a:prstGeom>
          <a:noFill/>
        </p:spPr>
        <p:txBody>
          <a:bodyPr wrap="square" rtlCol="0">
            <a:spAutoFit/>
          </a:bodyPr>
          <a:lstStyle/>
          <a:p>
            <a:pPr algn="ctr"/>
            <a:r>
              <a:rPr lang="ar-EG" sz="3200" b="1"/>
              <a:t>هل لديكم تجارب شخصية لمشاركتها معنا؟</a:t>
            </a:r>
          </a:p>
        </p:txBody>
      </p:sp>
    </p:spTree>
    <p:extLst>
      <p:ext uri="{BB962C8B-B14F-4D97-AF65-F5344CB8AC3E}">
        <p14:creationId xmlns:p14="http://schemas.microsoft.com/office/powerpoint/2010/main" val="9499137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2449"/>
            <a:ext cx="8229600" cy="1770730"/>
          </a:xfrm>
        </p:spPr>
        <p:txBody>
          <a:bodyPr>
            <a:normAutofit/>
          </a:bodyPr>
          <a:lstStyle/>
          <a:p>
            <a:r>
              <a:rPr lang="ar-EG" sz="3600" b="1" i="1"/>
              <a:t>"في الاجتماع الجيد..."</a:t>
            </a:r>
            <a:br>
              <a:rPr lang="ar-EG" sz="3600" b="1" i="1"/>
            </a:br>
            <a:r>
              <a:rPr lang="ar-EG" sz="3600" b="1"/>
              <a:t>أفضل الإجابات من ثلاث ثقافات</a:t>
            </a:r>
          </a:p>
        </p:txBody>
      </p:sp>
      <p:sp>
        <p:nvSpPr>
          <p:cNvPr id="3" name="Content Placeholder 2"/>
          <p:cNvSpPr>
            <a:spLocks noGrp="1"/>
          </p:cNvSpPr>
          <p:nvPr>
            <p:ph idx="1"/>
          </p:nvPr>
        </p:nvSpPr>
        <p:spPr>
          <a:xfrm>
            <a:off x="457200" y="2273966"/>
            <a:ext cx="8229600" cy="4525963"/>
          </a:xfrm>
        </p:spPr>
        <p:txBody>
          <a:bodyPr>
            <a:normAutofit/>
          </a:bodyPr>
          <a:lstStyle/>
          <a:p>
            <a:r>
              <a:rPr lang="ar-EG" sz="2400"/>
              <a:t>يقول 72% من رجال الأعمال الصينيين "نضع ختمًا رسميًا على القرار المتخذ قبل الاجتماع في اجتماعات غير رسمية تسبق الاجتماع".</a:t>
            </a:r>
          </a:p>
          <a:p>
            <a:endParaRPr lang="en-US" sz="2400" dirty="0"/>
          </a:p>
          <a:p>
            <a:r>
              <a:rPr lang="ar-EG" sz="2400"/>
              <a:t>يقول 79% من رجال الأعمال الأمريكيين "تم اتخاذ قرار"</a:t>
            </a:r>
          </a:p>
          <a:p>
            <a:endParaRPr lang="en-US" sz="2400" dirty="0"/>
          </a:p>
          <a:p>
            <a:r>
              <a:rPr lang="ar-EG" sz="2400"/>
              <a:t>يقول 54% من رجال الأعمال الفرنسيين "نحن نتناقش ونتبادل الآراء"</a:t>
            </a:r>
          </a:p>
          <a:p>
            <a:endParaRPr lang="en-US" sz="2400" dirty="0"/>
          </a:p>
        </p:txBody>
      </p:sp>
    </p:spTree>
    <p:extLst>
      <p:ext uri="{BB962C8B-B14F-4D97-AF65-F5344CB8AC3E}">
        <p14:creationId xmlns:p14="http://schemas.microsoft.com/office/powerpoint/2010/main" val="23178438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p:cNvSpPr>
          <p:nvPr/>
        </p:nvSpPr>
        <p:spPr bwMode="auto">
          <a:xfrm>
            <a:off x="419100" y="644525"/>
            <a:ext cx="8521700" cy="609600"/>
          </a:xfrm>
          <a:prstGeom prst="rect">
            <a:avLst/>
          </a:prstGeom>
          <a:noFill/>
          <a:ln w="12700">
            <a:noFill/>
            <a:miter lim="800000"/>
            <a:headEnd/>
            <a:tailEnd/>
          </a:ln>
        </p:spPr>
        <p:txBody>
          <a:bodyPr lIns="0" tIns="0" rIns="40639" bIns="0"/>
          <a:lstStyle/>
          <a:p>
            <a:pPr marL="39688">
              <a:spcBef>
                <a:spcPts val="2000"/>
              </a:spcBef>
            </a:pPr>
            <a:r>
              <a:rPr lang="ar-EG" sz="4000">
                <a:solidFill>
                  <a:srgbClr val="FFFFFF"/>
                </a:solidFill>
                <a:latin typeface="Arial Black" pitchFamily="34" charset="0"/>
              </a:rPr>
              <a:t>في روما تكون مثل الرومان؟</a:t>
            </a:r>
          </a:p>
        </p:txBody>
      </p:sp>
      <p:graphicFrame>
        <p:nvGraphicFramePr>
          <p:cNvPr id="4" name="Table 3"/>
          <p:cNvGraphicFramePr>
            <a:graphicFrameLocks noGrp="1"/>
          </p:cNvGraphicFramePr>
          <p:nvPr>
            <p:extLst>
              <p:ext uri="{D42A27DB-BD31-4B8C-83A1-F6EECF244321}">
                <p14:modId xmlns:p14="http://schemas.microsoft.com/office/powerpoint/2010/main" val="1886416610"/>
              </p:ext>
            </p:extLst>
          </p:nvPr>
        </p:nvGraphicFramePr>
        <p:xfrm>
          <a:off x="2073274" y="1929782"/>
          <a:ext cx="5982156" cy="4216300"/>
        </p:xfrm>
        <a:graphic>
          <a:graphicData uri="http://schemas.openxmlformats.org/drawingml/2006/table">
            <a:tbl>
              <a:tblPr rtl="1" firstRow="1" bandRow="1">
                <a:tableStyleId>{5C22544A-7EE6-4342-B048-85BDC9FD1C3A}</a:tableStyleId>
              </a:tblPr>
              <a:tblGrid>
                <a:gridCol w="1994052">
                  <a:extLst>
                    <a:ext uri="{9D8B030D-6E8A-4147-A177-3AD203B41FA5}">
                      <a16:colId xmlns:a16="http://schemas.microsoft.com/office/drawing/2014/main" val="20000"/>
                    </a:ext>
                  </a:extLst>
                </a:gridCol>
                <a:gridCol w="1994052">
                  <a:extLst>
                    <a:ext uri="{9D8B030D-6E8A-4147-A177-3AD203B41FA5}">
                      <a16:colId xmlns:a16="http://schemas.microsoft.com/office/drawing/2014/main" val="20001"/>
                    </a:ext>
                  </a:extLst>
                </a:gridCol>
                <a:gridCol w="1994052">
                  <a:extLst>
                    <a:ext uri="{9D8B030D-6E8A-4147-A177-3AD203B41FA5}">
                      <a16:colId xmlns:a16="http://schemas.microsoft.com/office/drawing/2014/main" val="20002"/>
                    </a:ext>
                  </a:extLst>
                </a:gridCol>
              </a:tblGrid>
              <a:tr h="1371600">
                <a:tc>
                  <a:txBody>
                    <a:bodyPr/>
                    <a:lstStyle/>
                    <a:p>
                      <a:pPr marL="0" marR="0" lvl="2" indent="0" algn="ctr" defTabSz="457200" rtl="1" eaLnBrk="1" fontAlgn="auto" latinLnBrk="0" hangingPunct="1">
                        <a:lnSpc>
                          <a:spcPct val="100000"/>
                        </a:lnSpc>
                        <a:spcBef>
                          <a:spcPts val="0"/>
                        </a:spcBef>
                        <a:spcAft>
                          <a:spcPts val="0"/>
                        </a:spcAft>
                        <a:buClrTx/>
                        <a:buSzTx/>
                        <a:buFontTx/>
                        <a:buNone/>
                        <a:tabLst/>
                        <a:defRPr/>
                      </a:pPr>
                      <a:r>
                        <a:rPr lang="ar-EG" sz="2800" b="1">
                          <a:solidFill>
                            <a:schemeClr val="tx1"/>
                          </a:solidFill>
                        </a:rPr>
                        <a:t>دقائق من الصمت</a:t>
                      </a:r>
                      <a:r>
                        <a:rPr lang="en-US" sz="2800" b="1">
                          <a:solidFill>
                            <a:schemeClr val="tx1"/>
                          </a:solidFill>
                        </a:rPr>
                        <a:t> </a:t>
                      </a:r>
                    </a:p>
                    <a:p>
                      <a:pPr marL="0" marR="0" lvl="2" indent="0" algn="ctr" defTabSz="457200" rtl="1" eaLnBrk="1" fontAlgn="auto" latinLnBrk="0" hangingPunct="1">
                        <a:lnSpc>
                          <a:spcPct val="100000"/>
                        </a:lnSpc>
                        <a:spcBef>
                          <a:spcPts val="0"/>
                        </a:spcBef>
                        <a:spcAft>
                          <a:spcPts val="0"/>
                        </a:spcAft>
                        <a:buClrTx/>
                        <a:buSzTx/>
                        <a:buFontTx/>
                        <a:buNone/>
                        <a:tabLst/>
                        <a:defRPr/>
                      </a:pPr>
                      <a:r>
                        <a:rPr lang="ar-EG" sz="2800" b="1">
                          <a:solidFill>
                            <a:schemeClr val="tx1"/>
                          </a:solidFill>
                        </a:rPr>
                        <a:t>(في 10 دقائق)</a:t>
                      </a:r>
                    </a:p>
                    <a:p>
                      <a:pPr marL="0" marR="0" lvl="2" indent="0" algn="r" defTabSz="457200" rtl="1" eaLnBrk="1" fontAlgn="auto" latinLnBrk="0" hangingPunct="1">
                        <a:lnSpc>
                          <a:spcPct val="100000"/>
                        </a:lnSpc>
                        <a:spcBef>
                          <a:spcPts val="0"/>
                        </a:spcBef>
                        <a:spcAft>
                          <a:spcPts val="0"/>
                        </a:spcAft>
                        <a:buClrTx/>
                        <a:buSzTx/>
                        <a:buFontTx/>
                        <a:buNone/>
                        <a:tabLst/>
                        <a:defRPr/>
                      </a:pPr>
                      <a:endParaRPr lang="en-US" altLang="en-US" sz="2800" b="1" dirty="0">
                        <a:solidFill>
                          <a:schemeClr val="tx1"/>
                        </a:solidFill>
                      </a:endParaRPr>
                    </a:p>
                  </a:txBody>
                  <a:tcPr>
                    <a:noFill/>
                  </a:tcPr>
                </a:tc>
                <a:tc>
                  <a:txBody>
                    <a:bodyPr/>
                    <a:lstStyle/>
                    <a:p>
                      <a:pPr marL="0" marR="0" lvl="2" indent="0" algn="ctr" defTabSz="457200" rtl="1" eaLnBrk="1" fontAlgn="auto" latinLnBrk="0" hangingPunct="1">
                        <a:lnSpc>
                          <a:spcPct val="100000"/>
                        </a:lnSpc>
                        <a:spcBef>
                          <a:spcPts val="0"/>
                        </a:spcBef>
                        <a:spcAft>
                          <a:spcPts val="0"/>
                        </a:spcAft>
                        <a:buClrTx/>
                        <a:buSzTx/>
                        <a:buFontTx/>
                        <a:buNone/>
                        <a:tabLst/>
                        <a:defRPr/>
                      </a:pPr>
                      <a:r>
                        <a:rPr lang="ar-EG" sz="2800" b="1">
                          <a:solidFill>
                            <a:schemeClr val="tx1"/>
                          </a:solidFill>
                        </a:rPr>
                        <a:t>التواصل البصري</a:t>
                      </a:r>
                      <a:r>
                        <a:rPr lang="en-US" sz="2800" b="1">
                          <a:solidFill>
                            <a:schemeClr val="tx1"/>
                          </a:solidFill>
                        </a:rPr>
                        <a:t> </a:t>
                      </a:r>
                    </a:p>
                  </a:txBody>
                  <a:tcPr>
                    <a:noFill/>
                  </a:tcPr>
                </a:tc>
                <a:tc>
                  <a:txBody>
                    <a:bodyPr/>
                    <a:lstStyle/>
                    <a:p>
                      <a:pPr marL="0" marR="0" lvl="2" indent="0" algn="r" defTabSz="457200" rtl="1" eaLnBrk="1" fontAlgn="auto" latinLnBrk="0" hangingPunct="1">
                        <a:lnSpc>
                          <a:spcPct val="100000"/>
                        </a:lnSpc>
                        <a:spcBef>
                          <a:spcPts val="0"/>
                        </a:spcBef>
                        <a:spcAft>
                          <a:spcPts val="0"/>
                        </a:spcAft>
                        <a:buClrTx/>
                        <a:buSzTx/>
                        <a:buFontTx/>
                        <a:buNone/>
                        <a:tabLst/>
                        <a:defRPr/>
                      </a:pPr>
                      <a:endParaRPr lang="en-US" altLang="en-US" sz="2800" b="1" dirty="0">
                        <a:solidFill>
                          <a:schemeClr val="bg1"/>
                        </a:solidFill>
                      </a:endParaRPr>
                    </a:p>
                  </a:txBody>
                  <a:tcPr>
                    <a:noFill/>
                  </a:tcPr>
                </a:tc>
                <a:extLst>
                  <a:ext uri="{0D108BD9-81ED-4DB2-BD59-A6C34878D82A}">
                    <a16:rowId xmlns:a16="http://schemas.microsoft.com/office/drawing/2014/main" val="10000"/>
                  </a:ext>
                </a:extLst>
              </a:tr>
              <a:tr h="944880">
                <a:tc>
                  <a:txBody>
                    <a:bodyPr/>
                    <a:lstStyle/>
                    <a:p>
                      <a:pPr algn="ctr"/>
                      <a:r>
                        <a:rPr lang="ar-EG" sz="2800" b="1">
                          <a:solidFill>
                            <a:schemeClr val="tx1"/>
                          </a:solidFill>
                        </a:rPr>
                        <a:t>5.5</a:t>
                      </a:r>
                    </a:p>
                    <a:p>
                      <a:pPr algn="r" rtl="1"/>
                      <a:endParaRPr lang="en-US" sz="2800" b="1" dirty="0">
                        <a:solidFill>
                          <a:schemeClr val="tx1"/>
                        </a:solidFill>
                      </a:endParaRPr>
                    </a:p>
                  </a:txBody>
                  <a:tcPr>
                    <a:noFill/>
                  </a:tcPr>
                </a:tc>
                <a:tc>
                  <a:txBody>
                    <a:bodyPr/>
                    <a:lstStyle/>
                    <a:p>
                      <a:pPr algn="ctr"/>
                      <a:r>
                        <a:rPr lang="ar-EG" sz="2800" b="1">
                          <a:solidFill>
                            <a:schemeClr val="tx1"/>
                          </a:solidFill>
                        </a:rPr>
                        <a:t>1.3</a:t>
                      </a:r>
                    </a:p>
                  </a:txBody>
                  <a:tcPr>
                    <a:noFill/>
                  </a:tcPr>
                </a:tc>
                <a:tc>
                  <a:txBody>
                    <a:bodyPr/>
                    <a:lstStyle/>
                    <a:p>
                      <a:pPr algn="r" rtl="1"/>
                      <a:endParaRPr lang="en-US" sz="2800" b="1" dirty="0">
                        <a:solidFill>
                          <a:schemeClr val="bg1"/>
                        </a:solidFill>
                      </a:endParaRPr>
                    </a:p>
                  </a:txBody>
                  <a:tcPr>
                    <a:noFill/>
                  </a:tcPr>
                </a:tc>
                <a:extLst>
                  <a:ext uri="{0D108BD9-81ED-4DB2-BD59-A6C34878D82A}">
                    <a16:rowId xmlns:a16="http://schemas.microsoft.com/office/drawing/2014/main" val="10001"/>
                  </a:ext>
                </a:extLst>
              </a:tr>
              <a:tr h="944880">
                <a:tc>
                  <a:txBody>
                    <a:bodyPr/>
                    <a:lstStyle/>
                    <a:p>
                      <a:pPr algn="ctr"/>
                      <a:r>
                        <a:rPr lang="ar-EG" sz="2800" b="1">
                          <a:solidFill>
                            <a:schemeClr val="tx1"/>
                          </a:solidFill>
                        </a:rPr>
                        <a:t>3.5</a:t>
                      </a:r>
                    </a:p>
                    <a:p>
                      <a:pPr algn="r" rtl="1"/>
                      <a:endParaRPr lang="en-US" sz="2800" b="1" dirty="0">
                        <a:solidFill>
                          <a:schemeClr val="tx1"/>
                        </a:solidFill>
                      </a:endParaRPr>
                    </a:p>
                  </a:txBody>
                  <a:tcPr>
                    <a:noFill/>
                  </a:tcPr>
                </a:tc>
                <a:tc>
                  <a:txBody>
                    <a:bodyPr/>
                    <a:lstStyle/>
                    <a:p>
                      <a:pPr algn="ctr"/>
                      <a:r>
                        <a:rPr lang="ar-EG" sz="2800" b="1">
                          <a:solidFill>
                            <a:schemeClr val="tx1"/>
                          </a:solidFill>
                        </a:rPr>
                        <a:t>3.3</a:t>
                      </a:r>
                    </a:p>
                  </a:txBody>
                  <a:tcPr>
                    <a:noFill/>
                  </a:tcPr>
                </a:tc>
                <a:tc>
                  <a:txBody>
                    <a:bodyPr/>
                    <a:lstStyle/>
                    <a:p>
                      <a:pPr algn="r" rtl="1"/>
                      <a:endParaRPr lang="en-US" sz="2800" b="1" dirty="0">
                        <a:solidFill>
                          <a:schemeClr val="bg1"/>
                        </a:solidFill>
                      </a:endParaRPr>
                    </a:p>
                  </a:txBody>
                  <a:tcPr>
                    <a:noFill/>
                  </a:tcPr>
                </a:tc>
                <a:extLst>
                  <a:ext uri="{0D108BD9-81ED-4DB2-BD59-A6C34878D82A}">
                    <a16:rowId xmlns:a16="http://schemas.microsoft.com/office/drawing/2014/main" val="10002"/>
                  </a:ext>
                </a:extLst>
              </a:tr>
              <a:tr h="528220">
                <a:tc>
                  <a:txBody>
                    <a:bodyPr/>
                    <a:lstStyle/>
                    <a:p>
                      <a:pPr algn="ctr"/>
                      <a:r>
                        <a:rPr lang="ar-EG" sz="2800" b="1">
                          <a:solidFill>
                            <a:schemeClr val="tx1"/>
                          </a:solidFill>
                        </a:rPr>
                        <a:t>0</a:t>
                      </a:r>
                    </a:p>
                  </a:txBody>
                  <a:tcPr>
                    <a:noFill/>
                  </a:tcPr>
                </a:tc>
                <a:tc>
                  <a:txBody>
                    <a:bodyPr/>
                    <a:lstStyle/>
                    <a:p>
                      <a:pPr algn="ctr"/>
                      <a:r>
                        <a:rPr lang="ar-EG" sz="2800" b="1">
                          <a:solidFill>
                            <a:schemeClr val="tx1"/>
                          </a:solidFill>
                        </a:rPr>
                        <a:t>5.2</a:t>
                      </a:r>
                    </a:p>
                  </a:txBody>
                  <a:tcPr>
                    <a:noFill/>
                  </a:tcPr>
                </a:tc>
                <a:tc>
                  <a:txBody>
                    <a:bodyPr/>
                    <a:lstStyle/>
                    <a:p>
                      <a:pPr algn="r" rtl="1"/>
                      <a:endParaRPr lang="en-US" sz="2800" b="1" dirty="0">
                        <a:solidFill>
                          <a:schemeClr val="bg1"/>
                        </a:solidFill>
                      </a:endParaRPr>
                    </a:p>
                  </a:txBody>
                  <a:tcPr>
                    <a:noFill/>
                  </a:tcPr>
                </a:tc>
                <a:extLst>
                  <a:ext uri="{0D108BD9-81ED-4DB2-BD59-A6C34878D82A}">
                    <a16:rowId xmlns:a16="http://schemas.microsoft.com/office/drawing/2014/main" val="10003"/>
                  </a:ext>
                </a:extLst>
              </a:tr>
            </a:tbl>
          </a:graphicData>
        </a:graphic>
      </p:graphicFrame>
      <p:sp>
        <p:nvSpPr>
          <p:cNvPr id="3" name="TextBox 2"/>
          <p:cNvSpPr txBox="1"/>
          <p:nvPr/>
        </p:nvSpPr>
        <p:spPr>
          <a:xfrm>
            <a:off x="1098383" y="3258890"/>
            <a:ext cx="1074057" cy="523220"/>
          </a:xfrm>
          <a:prstGeom prst="rect">
            <a:avLst/>
          </a:prstGeom>
          <a:noFill/>
        </p:spPr>
        <p:txBody>
          <a:bodyPr wrap="square" rtlCol="0">
            <a:spAutoFit/>
          </a:bodyPr>
          <a:lstStyle/>
          <a:p>
            <a:r>
              <a:rPr lang="ar-EG" sz="2800" b="1"/>
              <a:t>اليابان</a:t>
            </a:r>
          </a:p>
        </p:txBody>
      </p:sp>
      <p:sp>
        <p:nvSpPr>
          <p:cNvPr id="11" name="TextBox 10"/>
          <p:cNvSpPr txBox="1"/>
          <p:nvPr/>
        </p:nvSpPr>
        <p:spPr>
          <a:xfrm>
            <a:off x="304800" y="4238600"/>
            <a:ext cx="2307771" cy="523220"/>
          </a:xfrm>
          <a:prstGeom prst="rect">
            <a:avLst/>
          </a:prstGeom>
          <a:noFill/>
        </p:spPr>
        <p:txBody>
          <a:bodyPr wrap="square" rtlCol="0">
            <a:spAutoFit/>
          </a:bodyPr>
          <a:lstStyle/>
          <a:p>
            <a:r>
              <a:rPr lang="ar-EG" sz="2800" b="1"/>
              <a:t>الولايات المتحدة</a:t>
            </a:r>
          </a:p>
        </p:txBody>
      </p:sp>
      <p:sp>
        <p:nvSpPr>
          <p:cNvPr id="12" name="TextBox 11"/>
          <p:cNvSpPr txBox="1"/>
          <p:nvPr/>
        </p:nvSpPr>
        <p:spPr>
          <a:xfrm>
            <a:off x="355600" y="5174774"/>
            <a:ext cx="2307771" cy="523220"/>
          </a:xfrm>
          <a:prstGeom prst="rect">
            <a:avLst/>
          </a:prstGeom>
          <a:noFill/>
        </p:spPr>
        <p:txBody>
          <a:bodyPr wrap="square" rtlCol="0">
            <a:spAutoFit/>
          </a:bodyPr>
          <a:lstStyle/>
          <a:p>
            <a:pPr algn="ctr"/>
            <a:r>
              <a:rPr lang="ar-EG" sz="2800" b="1"/>
              <a:t>البرازيل</a:t>
            </a:r>
          </a:p>
        </p:txBody>
      </p:sp>
      <p:sp>
        <p:nvSpPr>
          <p:cNvPr id="13" name="Title 1"/>
          <p:cNvSpPr txBox="1">
            <a:spLocks/>
          </p:cNvSpPr>
          <p:nvPr/>
        </p:nvSpPr>
        <p:spPr>
          <a:xfrm>
            <a:off x="457200" y="351168"/>
            <a:ext cx="8229600" cy="1143000"/>
          </a:xfrm>
          <a:prstGeom prst="rect">
            <a:avLst/>
          </a:prstGeom>
        </p:spPr>
        <p:txBody>
          <a:bodyPr vert="horz" lIns="91440" tIns="45720" rIns="91440" bIns="45720" rtlCol="0" anchor="ctr">
            <a:noAutofit/>
          </a:bodyPr>
          <a:lstStyle>
            <a:lvl1pPr algn="ctr" defTabSz="457200" rtl="1" eaLnBrk="1" latinLnBrk="0" hangingPunct="1">
              <a:spcBef>
                <a:spcPct val="0"/>
              </a:spcBef>
              <a:buNone/>
              <a:defRPr sz="4400" kern="1200">
                <a:solidFill>
                  <a:schemeClr val="tx1"/>
                </a:solidFill>
                <a:latin typeface="+mj-lt"/>
                <a:ea typeface="+mj-ea"/>
                <a:cs typeface="+mj-cs"/>
              </a:defRPr>
            </a:lvl1pPr>
          </a:lstStyle>
          <a:p>
            <a:r>
              <a:rPr lang="ar-EG" sz="3200" b="1"/>
              <a:t>الاختلافات الثقافية في سلوك التفاوض</a:t>
            </a:r>
          </a:p>
          <a:p>
            <a:r>
              <a:rPr lang="ar-EG" sz="2800" b="1"/>
              <a:t>(جراهام، 1985)</a:t>
            </a:r>
          </a:p>
        </p:txBody>
      </p:sp>
    </p:spTree>
    <p:extLst>
      <p:ext uri="{BB962C8B-B14F-4D97-AF65-F5344CB8AC3E}">
        <p14:creationId xmlns:p14="http://schemas.microsoft.com/office/powerpoint/2010/main" val="27001246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p:cNvSpPr>
          <p:nvPr/>
        </p:nvSpPr>
        <p:spPr bwMode="auto">
          <a:xfrm>
            <a:off x="419100" y="644525"/>
            <a:ext cx="8521700" cy="609600"/>
          </a:xfrm>
          <a:prstGeom prst="rect">
            <a:avLst/>
          </a:prstGeom>
          <a:noFill/>
          <a:ln w="12700">
            <a:noFill/>
            <a:miter lim="800000"/>
            <a:headEnd/>
            <a:tailEnd/>
          </a:ln>
        </p:spPr>
        <p:txBody>
          <a:bodyPr lIns="0" tIns="0" rIns="40639" bIns="0"/>
          <a:lstStyle/>
          <a:p>
            <a:pPr marL="39688">
              <a:spcBef>
                <a:spcPts val="2000"/>
              </a:spcBef>
            </a:pPr>
            <a:r>
              <a:rPr lang="ar-EG" sz="4000">
                <a:solidFill>
                  <a:srgbClr val="FFFFFF"/>
                </a:solidFill>
                <a:latin typeface="Arial Black" pitchFamily="34" charset="0"/>
              </a:rPr>
              <a:t>في روما تكون مثل الرومان؟</a:t>
            </a:r>
          </a:p>
        </p:txBody>
      </p:sp>
      <p:graphicFrame>
        <p:nvGraphicFramePr>
          <p:cNvPr id="4" name="Table 3"/>
          <p:cNvGraphicFramePr>
            <a:graphicFrameLocks noGrp="1"/>
          </p:cNvGraphicFramePr>
          <p:nvPr/>
        </p:nvGraphicFramePr>
        <p:xfrm>
          <a:off x="2073274" y="1929782"/>
          <a:ext cx="5982156" cy="4216300"/>
        </p:xfrm>
        <a:graphic>
          <a:graphicData uri="http://schemas.openxmlformats.org/drawingml/2006/table">
            <a:tbl>
              <a:tblPr rtl="1" firstRow="1" bandRow="1">
                <a:tableStyleId>{5C22544A-7EE6-4342-B048-85BDC9FD1C3A}</a:tableStyleId>
              </a:tblPr>
              <a:tblGrid>
                <a:gridCol w="1994052">
                  <a:extLst>
                    <a:ext uri="{9D8B030D-6E8A-4147-A177-3AD203B41FA5}">
                      <a16:colId xmlns:a16="http://schemas.microsoft.com/office/drawing/2014/main" val="20000"/>
                    </a:ext>
                  </a:extLst>
                </a:gridCol>
                <a:gridCol w="1994052">
                  <a:extLst>
                    <a:ext uri="{9D8B030D-6E8A-4147-A177-3AD203B41FA5}">
                      <a16:colId xmlns:a16="http://schemas.microsoft.com/office/drawing/2014/main" val="20001"/>
                    </a:ext>
                  </a:extLst>
                </a:gridCol>
                <a:gridCol w="1994052">
                  <a:extLst>
                    <a:ext uri="{9D8B030D-6E8A-4147-A177-3AD203B41FA5}">
                      <a16:colId xmlns:a16="http://schemas.microsoft.com/office/drawing/2014/main" val="20002"/>
                    </a:ext>
                  </a:extLst>
                </a:gridCol>
              </a:tblGrid>
              <a:tr h="1371600">
                <a:tc>
                  <a:txBody>
                    <a:bodyPr/>
                    <a:lstStyle/>
                    <a:p>
                      <a:pPr marL="0" marR="0" lvl="2" indent="0" algn="ctr" defTabSz="457200" rtl="1" eaLnBrk="1" fontAlgn="auto" latinLnBrk="0" hangingPunct="1">
                        <a:lnSpc>
                          <a:spcPct val="100000"/>
                        </a:lnSpc>
                        <a:spcBef>
                          <a:spcPts val="0"/>
                        </a:spcBef>
                        <a:spcAft>
                          <a:spcPts val="0"/>
                        </a:spcAft>
                        <a:buClrTx/>
                        <a:buSzTx/>
                        <a:buFontTx/>
                        <a:buNone/>
                        <a:tabLst/>
                        <a:defRPr/>
                      </a:pPr>
                      <a:r>
                        <a:rPr lang="ar-EG" sz="2800" b="1">
                          <a:solidFill>
                            <a:schemeClr val="tx1"/>
                          </a:solidFill>
                        </a:rPr>
                        <a:t>دقائق من الصمت</a:t>
                      </a:r>
                      <a:r>
                        <a:rPr lang="en-US" sz="2800" b="1">
                          <a:solidFill>
                            <a:schemeClr val="tx1"/>
                          </a:solidFill>
                        </a:rPr>
                        <a:t> </a:t>
                      </a:r>
                    </a:p>
                    <a:p>
                      <a:pPr marL="0" marR="0" lvl="2" indent="0" algn="ctr" defTabSz="457200" rtl="1" eaLnBrk="1" fontAlgn="auto" latinLnBrk="0" hangingPunct="1">
                        <a:lnSpc>
                          <a:spcPct val="100000"/>
                        </a:lnSpc>
                        <a:spcBef>
                          <a:spcPts val="0"/>
                        </a:spcBef>
                        <a:spcAft>
                          <a:spcPts val="0"/>
                        </a:spcAft>
                        <a:buClrTx/>
                        <a:buSzTx/>
                        <a:buFontTx/>
                        <a:buNone/>
                        <a:tabLst/>
                        <a:defRPr/>
                      </a:pPr>
                      <a:r>
                        <a:rPr lang="ar-EG" sz="2800" b="1">
                          <a:solidFill>
                            <a:schemeClr val="tx1"/>
                          </a:solidFill>
                        </a:rPr>
                        <a:t>(في 10 دقائق)</a:t>
                      </a:r>
                    </a:p>
                    <a:p>
                      <a:pPr marL="0" marR="0" lvl="2" indent="0" algn="r" defTabSz="457200" rtl="1" eaLnBrk="1" fontAlgn="auto" latinLnBrk="0" hangingPunct="1">
                        <a:lnSpc>
                          <a:spcPct val="100000"/>
                        </a:lnSpc>
                        <a:spcBef>
                          <a:spcPts val="0"/>
                        </a:spcBef>
                        <a:spcAft>
                          <a:spcPts val="0"/>
                        </a:spcAft>
                        <a:buClrTx/>
                        <a:buSzTx/>
                        <a:buFontTx/>
                        <a:buNone/>
                        <a:tabLst/>
                        <a:defRPr/>
                      </a:pPr>
                      <a:endParaRPr lang="en-US" altLang="en-US" sz="2800" b="1" dirty="0">
                        <a:solidFill>
                          <a:schemeClr val="tx1"/>
                        </a:solidFill>
                      </a:endParaRPr>
                    </a:p>
                  </a:txBody>
                  <a:tcPr>
                    <a:noFill/>
                  </a:tcPr>
                </a:tc>
                <a:tc>
                  <a:txBody>
                    <a:bodyPr/>
                    <a:lstStyle/>
                    <a:p>
                      <a:pPr marL="0" marR="0" lvl="2" indent="0" algn="ctr" defTabSz="457200" rtl="1" eaLnBrk="1" fontAlgn="auto" latinLnBrk="0" hangingPunct="1">
                        <a:lnSpc>
                          <a:spcPct val="100000"/>
                        </a:lnSpc>
                        <a:spcBef>
                          <a:spcPts val="0"/>
                        </a:spcBef>
                        <a:spcAft>
                          <a:spcPts val="0"/>
                        </a:spcAft>
                        <a:buClrTx/>
                        <a:buSzTx/>
                        <a:buFontTx/>
                        <a:buNone/>
                        <a:tabLst/>
                        <a:defRPr/>
                      </a:pPr>
                      <a:r>
                        <a:rPr lang="ar-EG" sz="2800" b="1">
                          <a:solidFill>
                            <a:schemeClr val="tx1"/>
                          </a:solidFill>
                        </a:rPr>
                        <a:t>التواصل البصري</a:t>
                      </a:r>
                      <a:r>
                        <a:rPr lang="en-US" sz="2800" b="1">
                          <a:solidFill>
                            <a:schemeClr val="tx1"/>
                          </a:solidFill>
                        </a:rPr>
                        <a:t> </a:t>
                      </a:r>
                    </a:p>
                  </a:txBody>
                  <a:tcPr>
                    <a:noFill/>
                  </a:tcPr>
                </a:tc>
                <a:tc>
                  <a:txBody>
                    <a:bodyPr/>
                    <a:lstStyle/>
                    <a:p>
                      <a:pPr marL="0" marR="0" lvl="2" indent="0" algn="ctr" defTabSz="457200" rtl="1" eaLnBrk="1" fontAlgn="auto" latinLnBrk="0" hangingPunct="1">
                        <a:lnSpc>
                          <a:spcPct val="100000"/>
                        </a:lnSpc>
                        <a:spcBef>
                          <a:spcPts val="0"/>
                        </a:spcBef>
                        <a:spcAft>
                          <a:spcPts val="0"/>
                        </a:spcAft>
                        <a:buClrTx/>
                        <a:buSzTx/>
                        <a:buFontTx/>
                        <a:buNone/>
                        <a:tabLst/>
                        <a:defRPr/>
                      </a:pPr>
                      <a:r>
                        <a:rPr lang="ar-EG" sz="2800" b="1">
                          <a:solidFill>
                            <a:schemeClr val="tx1"/>
                          </a:solidFill>
                        </a:rPr>
                        <a:t>"لا"</a:t>
                      </a:r>
                    </a:p>
                    <a:p>
                      <a:pPr marL="0" marR="0" lvl="2" indent="0" algn="ctr" defTabSz="457200" rtl="1" eaLnBrk="1" fontAlgn="auto" latinLnBrk="0" hangingPunct="1">
                        <a:lnSpc>
                          <a:spcPct val="100000"/>
                        </a:lnSpc>
                        <a:spcBef>
                          <a:spcPts val="0"/>
                        </a:spcBef>
                        <a:spcAft>
                          <a:spcPts val="0"/>
                        </a:spcAft>
                        <a:buClrTx/>
                        <a:buSzTx/>
                        <a:buFontTx/>
                        <a:buNone/>
                        <a:tabLst/>
                        <a:defRPr/>
                      </a:pPr>
                      <a:r>
                        <a:rPr lang="ar-EG" sz="2800" b="1">
                          <a:solidFill>
                            <a:schemeClr val="tx1"/>
                          </a:solidFill>
                        </a:rPr>
                        <a:t>(في</a:t>
                      </a:r>
                      <a:r>
                        <a:rPr lang="en-US" sz="2800" b="1" baseline="0">
                          <a:solidFill>
                            <a:schemeClr val="tx1"/>
                          </a:solidFill>
                        </a:rPr>
                        <a:t> </a:t>
                      </a:r>
                      <a:r>
                        <a:rPr lang="ar-EG" sz="2800" b="1">
                          <a:solidFill>
                            <a:schemeClr val="tx1"/>
                          </a:solidFill>
                        </a:rPr>
                        <a:t>30 دقيقة)</a:t>
                      </a:r>
                    </a:p>
                  </a:txBody>
                  <a:tcPr>
                    <a:noFill/>
                  </a:tcPr>
                </a:tc>
                <a:extLst>
                  <a:ext uri="{0D108BD9-81ED-4DB2-BD59-A6C34878D82A}">
                    <a16:rowId xmlns:a16="http://schemas.microsoft.com/office/drawing/2014/main" val="10000"/>
                  </a:ext>
                </a:extLst>
              </a:tr>
              <a:tr h="944880">
                <a:tc>
                  <a:txBody>
                    <a:bodyPr/>
                    <a:lstStyle/>
                    <a:p>
                      <a:pPr algn="ctr"/>
                      <a:r>
                        <a:rPr lang="ar-EG" sz="2800" b="1">
                          <a:solidFill>
                            <a:schemeClr val="tx1"/>
                          </a:solidFill>
                        </a:rPr>
                        <a:t>5.5</a:t>
                      </a:r>
                    </a:p>
                    <a:p>
                      <a:pPr algn="r" rtl="1"/>
                      <a:endParaRPr lang="en-US" sz="2800" b="1" dirty="0">
                        <a:solidFill>
                          <a:schemeClr val="tx1"/>
                        </a:solidFill>
                      </a:endParaRPr>
                    </a:p>
                  </a:txBody>
                  <a:tcPr>
                    <a:noFill/>
                  </a:tcPr>
                </a:tc>
                <a:tc>
                  <a:txBody>
                    <a:bodyPr/>
                    <a:lstStyle/>
                    <a:p>
                      <a:pPr algn="ctr"/>
                      <a:r>
                        <a:rPr lang="ar-EG" sz="2800" b="1">
                          <a:solidFill>
                            <a:schemeClr val="tx1"/>
                          </a:solidFill>
                        </a:rPr>
                        <a:t>1.3</a:t>
                      </a:r>
                    </a:p>
                  </a:txBody>
                  <a:tcPr>
                    <a:noFill/>
                  </a:tcPr>
                </a:tc>
                <a:tc>
                  <a:txBody>
                    <a:bodyPr/>
                    <a:lstStyle/>
                    <a:p>
                      <a:pPr algn="ctr"/>
                      <a:r>
                        <a:rPr lang="ar-EG" sz="2800" b="1">
                          <a:solidFill>
                            <a:schemeClr val="tx1"/>
                          </a:solidFill>
                        </a:rPr>
                        <a:t>5.7</a:t>
                      </a:r>
                    </a:p>
                  </a:txBody>
                  <a:tcPr>
                    <a:noFill/>
                  </a:tcPr>
                </a:tc>
                <a:extLst>
                  <a:ext uri="{0D108BD9-81ED-4DB2-BD59-A6C34878D82A}">
                    <a16:rowId xmlns:a16="http://schemas.microsoft.com/office/drawing/2014/main" val="10001"/>
                  </a:ext>
                </a:extLst>
              </a:tr>
              <a:tr h="944880">
                <a:tc>
                  <a:txBody>
                    <a:bodyPr/>
                    <a:lstStyle/>
                    <a:p>
                      <a:pPr algn="ctr"/>
                      <a:r>
                        <a:rPr lang="ar-EG" sz="2800" b="1">
                          <a:solidFill>
                            <a:schemeClr val="tx1"/>
                          </a:solidFill>
                        </a:rPr>
                        <a:t>3.5</a:t>
                      </a:r>
                    </a:p>
                    <a:p>
                      <a:pPr algn="r" rtl="1"/>
                      <a:endParaRPr lang="en-US" sz="2800" b="1" dirty="0">
                        <a:solidFill>
                          <a:schemeClr val="tx1"/>
                        </a:solidFill>
                      </a:endParaRPr>
                    </a:p>
                  </a:txBody>
                  <a:tcPr>
                    <a:noFill/>
                  </a:tcPr>
                </a:tc>
                <a:tc>
                  <a:txBody>
                    <a:bodyPr/>
                    <a:lstStyle/>
                    <a:p>
                      <a:pPr algn="ctr"/>
                      <a:r>
                        <a:rPr lang="ar-EG" sz="2800" b="1">
                          <a:solidFill>
                            <a:schemeClr val="tx1"/>
                          </a:solidFill>
                        </a:rPr>
                        <a:t>3.3</a:t>
                      </a:r>
                    </a:p>
                  </a:txBody>
                  <a:tcPr>
                    <a:noFill/>
                  </a:tcPr>
                </a:tc>
                <a:tc>
                  <a:txBody>
                    <a:bodyPr/>
                    <a:lstStyle/>
                    <a:p>
                      <a:pPr algn="ctr"/>
                      <a:r>
                        <a:rPr lang="ar-EG" sz="2800" b="1">
                          <a:solidFill>
                            <a:schemeClr val="tx1"/>
                          </a:solidFill>
                        </a:rPr>
                        <a:t>9.0</a:t>
                      </a:r>
                    </a:p>
                  </a:txBody>
                  <a:tcPr>
                    <a:noFill/>
                  </a:tcPr>
                </a:tc>
                <a:extLst>
                  <a:ext uri="{0D108BD9-81ED-4DB2-BD59-A6C34878D82A}">
                    <a16:rowId xmlns:a16="http://schemas.microsoft.com/office/drawing/2014/main" val="10002"/>
                  </a:ext>
                </a:extLst>
              </a:tr>
              <a:tr h="528220">
                <a:tc>
                  <a:txBody>
                    <a:bodyPr/>
                    <a:lstStyle/>
                    <a:p>
                      <a:pPr algn="ctr"/>
                      <a:r>
                        <a:rPr lang="ar-EG" sz="2800" b="1">
                          <a:solidFill>
                            <a:schemeClr val="tx1"/>
                          </a:solidFill>
                        </a:rPr>
                        <a:t>0</a:t>
                      </a:r>
                    </a:p>
                  </a:txBody>
                  <a:tcPr>
                    <a:noFill/>
                  </a:tcPr>
                </a:tc>
                <a:tc>
                  <a:txBody>
                    <a:bodyPr/>
                    <a:lstStyle/>
                    <a:p>
                      <a:pPr algn="ctr"/>
                      <a:r>
                        <a:rPr lang="ar-EG" sz="2800" b="1">
                          <a:solidFill>
                            <a:schemeClr val="tx1"/>
                          </a:solidFill>
                        </a:rPr>
                        <a:t>5.2</a:t>
                      </a:r>
                    </a:p>
                  </a:txBody>
                  <a:tcPr>
                    <a:noFill/>
                  </a:tcPr>
                </a:tc>
                <a:tc>
                  <a:txBody>
                    <a:bodyPr/>
                    <a:lstStyle/>
                    <a:p>
                      <a:pPr algn="ctr"/>
                      <a:r>
                        <a:rPr lang="ar-EG" sz="2800" b="1">
                          <a:solidFill>
                            <a:schemeClr val="tx1"/>
                          </a:solidFill>
                        </a:rPr>
                        <a:t>83.4</a:t>
                      </a:r>
                    </a:p>
                  </a:txBody>
                  <a:tcPr>
                    <a:noFill/>
                  </a:tcPr>
                </a:tc>
                <a:extLst>
                  <a:ext uri="{0D108BD9-81ED-4DB2-BD59-A6C34878D82A}">
                    <a16:rowId xmlns:a16="http://schemas.microsoft.com/office/drawing/2014/main" val="10003"/>
                  </a:ext>
                </a:extLst>
              </a:tr>
            </a:tbl>
          </a:graphicData>
        </a:graphic>
      </p:graphicFrame>
      <p:sp>
        <p:nvSpPr>
          <p:cNvPr id="3" name="TextBox 2"/>
          <p:cNvSpPr txBox="1"/>
          <p:nvPr/>
        </p:nvSpPr>
        <p:spPr>
          <a:xfrm>
            <a:off x="1098383" y="3258890"/>
            <a:ext cx="1074057" cy="523220"/>
          </a:xfrm>
          <a:prstGeom prst="rect">
            <a:avLst/>
          </a:prstGeom>
          <a:noFill/>
        </p:spPr>
        <p:txBody>
          <a:bodyPr wrap="square" rtlCol="0">
            <a:spAutoFit/>
          </a:bodyPr>
          <a:lstStyle/>
          <a:p>
            <a:r>
              <a:rPr lang="ar-EG" sz="2800" b="1"/>
              <a:t>اليابان</a:t>
            </a:r>
          </a:p>
        </p:txBody>
      </p:sp>
      <p:sp>
        <p:nvSpPr>
          <p:cNvPr id="11" name="TextBox 10"/>
          <p:cNvSpPr txBox="1"/>
          <p:nvPr/>
        </p:nvSpPr>
        <p:spPr>
          <a:xfrm>
            <a:off x="304800" y="4238600"/>
            <a:ext cx="2307771" cy="523220"/>
          </a:xfrm>
          <a:prstGeom prst="rect">
            <a:avLst/>
          </a:prstGeom>
          <a:noFill/>
        </p:spPr>
        <p:txBody>
          <a:bodyPr wrap="square" rtlCol="0">
            <a:spAutoFit/>
          </a:bodyPr>
          <a:lstStyle/>
          <a:p>
            <a:r>
              <a:rPr lang="ar-EG" sz="2800" b="1"/>
              <a:t>الولايات المتحدة</a:t>
            </a:r>
          </a:p>
        </p:txBody>
      </p:sp>
      <p:sp>
        <p:nvSpPr>
          <p:cNvPr id="12" name="TextBox 11"/>
          <p:cNvSpPr txBox="1"/>
          <p:nvPr/>
        </p:nvSpPr>
        <p:spPr>
          <a:xfrm>
            <a:off x="355600" y="5174774"/>
            <a:ext cx="2307771" cy="523220"/>
          </a:xfrm>
          <a:prstGeom prst="rect">
            <a:avLst/>
          </a:prstGeom>
          <a:noFill/>
        </p:spPr>
        <p:txBody>
          <a:bodyPr wrap="square" rtlCol="0">
            <a:spAutoFit/>
          </a:bodyPr>
          <a:lstStyle/>
          <a:p>
            <a:pPr algn="ctr"/>
            <a:r>
              <a:rPr lang="ar-EG" sz="2800" b="1"/>
              <a:t>البرازيل</a:t>
            </a:r>
          </a:p>
        </p:txBody>
      </p:sp>
      <p:sp>
        <p:nvSpPr>
          <p:cNvPr id="13" name="Title 1"/>
          <p:cNvSpPr txBox="1">
            <a:spLocks/>
          </p:cNvSpPr>
          <p:nvPr/>
        </p:nvSpPr>
        <p:spPr>
          <a:xfrm>
            <a:off x="457200" y="351168"/>
            <a:ext cx="8229600" cy="1143000"/>
          </a:xfrm>
          <a:prstGeom prst="rect">
            <a:avLst/>
          </a:prstGeom>
        </p:spPr>
        <p:txBody>
          <a:bodyPr vert="horz" lIns="91440" tIns="45720" rIns="91440" bIns="45720" rtlCol="0" anchor="ctr">
            <a:noAutofit/>
          </a:bodyPr>
          <a:lstStyle>
            <a:lvl1pPr algn="ctr" defTabSz="457200" rtl="1" eaLnBrk="1" latinLnBrk="0" hangingPunct="1">
              <a:spcBef>
                <a:spcPct val="0"/>
              </a:spcBef>
              <a:buNone/>
              <a:defRPr sz="4400" kern="1200">
                <a:solidFill>
                  <a:schemeClr val="tx1"/>
                </a:solidFill>
                <a:latin typeface="+mj-lt"/>
                <a:ea typeface="+mj-ea"/>
                <a:cs typeface="+mj-cs"/>
              </a:defRPr>
            </a:lvl1pPr>
          </a:lstStyle>
          <a:p>
            <a:r>
              <a:rPr lang="ar-EG" sz="3200" b="1"/>
              <a:t>الاختلافات الثقافية في سلوك التفاوض</a:t>
            </a:r>
          </a:p>
          <a:p>
            <a:r>
              <a:rPr lang="ar-EG" sz="2800" b="1"/>
              <a:t>(جراهام، 1985)</a:t>
            </a:r>
          </a:p>
        </p:txBody>
      </p:sp>
    </p:spTree>
    <p:extLst>
      <p:ext uri="{BB962C8B-B14F-4D97-AF65-F5344CB8AC3E}">
        <p14:creationId xmlns:p14="http://schemas.microsoft.com/office/powerpoint/2010/main" val="15689164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8076"/>
            <a:ext cx="8229600" cy="1143000"/>
          </a:xfrm>
        </p:spPr>
        <p:txBody>
          <a:bodyPr>
            <a:noAutofit/>
          </a:bodyPr>
          <a:lstStyle/>
          <a:p>
            <a:r>
              <a:rPr lang="ar-EG" sz="3600" b="1"/>
              <a:t>بعض الأبعاد الثقافية المهمة </a:t>
            </a:r>
            <a:br>
              <a:rPr lang="ar-EG" sz="3600" b="1"/>
            </a:br>
            <a:r>
              <a:rPr lang="ar-EG" sz="2800"/>
              <a:t>(هوفستيد، 2001؛ ماير، 2014)</a:t>
            </a:r>
          </a:p>
        </p:txBody>
      </p:sp>
      <p:sp>
        <p:nvSpPr>
          <p:cNvPr id="3" name="Content Placeholder 2"/>
          <p:cNvSpPr>
            <a:spLocks noGrp="1"/>
          </p:cNvSpPr>
          <p:nvPr>
            <p:ph idx="1"/>
          </p:nvPr>
        </p:nvSpPr>
        <p:spPr>
          <a:xfrm>
            <a:off x="457200" y="1694470"/>
            <a:ext cx="8229600" cy="4525963"/>
          </a:xfrm>
        </p:spPr>
        <p:txBody>
          <a:bodyPr>
            <a:normAutofit lnSpcReduction="10000"/>
          </a:bodyPr>
          <a:lstStyle/>
          <a:p>
            <a:r>
              <a:rPr lang="ar-EG" sz="2400">
                <a:solidFill>
                  <a:schemeClr val="bg1">
                    <a:lumMod val="75000"/>
                  </a:schemeClr>
                </a:solidFill>
              </a:rPr>
              <a:t>الجماعية-الفردية</a:t>
            </a:r>
            <a:r>
              <a:rPr lang="en-US" sz="2400">
                <a:solidFill>
                  <a:schemeClr val="bg1">
                    <a:lumMod val="75000"/>
                  </a:schemeClr>
                </a:solidFill>
              </a:rPr>
              <a:t> </a:t>
            </a:r>
          </a:p>
          <a:p>
            <a:pPr lvl="1"/>
            <a:r>
              <a:rPr lang="ar-EG" sz="2000">
                <a:solidFill>
                  <a:schemeClr val="bg1">
                    <a:lumMod val="75000"/>
                  </a:schemeClr>
                </a:solidFill>
              </a:rPr>
              <a:t>تقييم أهداف المجموعة (نحن، لنا) مقابل الأهداف الفردية (أنا، لي، ملكي)</a:t>
            </a:r>
          </a:p>
          <a:p>
            <a:endParaRPr lang="en-US" sz="2400" dirty="0"/>
          </a:p>
          <a:p>
            <a:r>
              <a:rPr lang="ar-EG" sz="2400">
                <a:solidFill>
                  <a:schemeClr val="bg1">
                    <a:lumMod val="75000"/>
                  </a:schemeClr>
                </a:solidFill>
              </a:rPr>
              <a:t>تواصل السياق العالي مقابل تواصل السياق المنخفض</a:t>
            </a:r>
          </a:p>
          <a:p>
            <a:pPr lvl="1"/>
            <a:r>
              <a:rPr lang="ar-EG" sz="2000">
                <a:solidFill>
                  <a:schemeClr val="bg1">
                    <a:lumMod val="75000"/>
                  </a:schemeClr>
                </a:solidFill>
              </a:rPr>
              <a:t>التواصل بشكل غير مباشر (نبرة الصوت، التلميحات) مقابل التواصل المباشر ("أقصد ما أقوله وأقول ما أقصده")</a:t>
            </a:r>
          </a:p>
          <a:p>
            <a:endParaRPr lang="en-US" sz="2400" dirty="0">
              <a:solidFill>
                <a:schemeClr val="bg1">
                  <a:lumMod val="75000"/>
                </a:schemeClr>
              </a:solidFill>
            </a:endParaRPr>
          </a:p>
          <a:p>
            <a:r>
              <a:rPr lang="ar-EG" sz="2400">
                <a:solidFill>
                  <a:schemeClr val="bg1">
                    <a:lumMod val="75000"/>
                  </a:schemeClr>
                </a:solidFill>
              </a:rPr>
              <a:t>الخلاف</a:t>
            </a:r>
          </a:p>
          <a:p>
            <a:pPr lvl="1"/>
            <a:r>
              <a:rPr lang="ar-EG" sz="2000">
                <a:solidFill>
                  <a:schemeClr val="bg1">
                    <a:lumMod val="75000"/>
                  </a:schemeClr>
                </a:solidFill>
              </a:rPr>
              <a:t>الاستعداد للدخول في مواجهة مقابل تجنب الخلاف</a:t>
            </a:r>
          </a:p>
          <a:p>
            <a:endParaRPr lang="en-US" sz="2400" dirty="0">
              <a:solidFill>
                <a:schemeClr val="bg1">
                  <a:lumMod val="75000"/>
                </a:schemeClr>
              </a:solidFill>
            </a:endParaRPr>
          </a:p>
          <a:p>
            <a:r>
              <a:rPr lang="ar-EG" sz="2400"/>
              <a:t>التخطيط الزمني</a:t>
            </a:r>
          </a:p>
          <a:p>
            <a:pPr lvl="1"/>
            <a:r>
              <a:rPr lang="ar-EG" sz="2000"/>
              <a:t>الأسلوب المرن مقابل الأسلوب الصارم تجاه الوقت</a:t>
            </a:r>
          </a:p>
        </p:txBody>
      </p:sp>
    </p:spTree>
    <p:extLst>
      <p:ext uri="{BB962C8B-B14F-4D97-AF65-F5344CB8AC3E}">
        <p14:creationId xmlns:p14="http://schemas.microsoft.com/office/powerpoint/2010/main" val="2677636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14475" y="152400"/>
            <a:ext cx="6102350" cy="381000"/>
          </a:xfrm>
        </p:spPr>
        <p:txBody>
          <a:bodyPr>
            <a:normAutofit fontScale="90000"/>
          </a:bodyPr>
          <a:lstStyle/>
          <a:p>
            <a:r>
              <a:rPr lang="ar-EG" sz="3500" b="1" i="1">
                <a:latin typeface="Cambria" panose="02040503050406030204" pitchFamily="18" charset="0"/>
              </a:rPr>
              <a:t>ماغوس وتالا كوميكس</a:t>
            </a:r>
          </a:p>
        </p:txBody>
      </p:sp>
      <p:graphicFrame>
        <p:nvGraphicFramePr>
          <p:cNvPr id="3" name="Table 2"/>
          <p:cNvGraphicFramePr>
            <a:graphicFrameLocks noGrp="1"/>
          </p:cNvGraphicFramePr>
          <p:nvPr>
            <p:extLst>
              <p:ext uri="{D42A27DB-BD31-4B8C-83A1-F6EECF244321}">
                <p14:modId xmlns:p14="http://schemas.microsoft.com/office/powerpoint/2010/main" val="3318637932"/>
              </p:ext>
            </p:extLst>
          </p:nvPr>
        </p:nvGraphicFramePr>
        <p:xfrm>
          <a:off x="0" y="762000"/>
          <a:ext cx="9143999" cy="5980826"/>
        </p:xfrm>
        <a:graphic>
          <a:graphicData uri="http://schemas.openxmlformats.org/drawingml/2006/table">
            <a:tbl>
              <a:tblPr/>
              <a:tblGrid>
                <a:gridCol w="32766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3327115">
                  <a:extLst>
                    <a:ext uri="{9D8B030D-6E8A-4147-A177-3AD203B41FA5}">
                      <a16:colId xmlns:a16="http://schemas.microsoft.com/office/drawing/2014/main" val="20002"/>
                    </a:ext>
                  </a:extLst>
                </a:gridCol>
                <a:gridCol w="1397284">
                  <a:extLst>
                    <a:ext uri="{9D8B030D-6E8A-4147-A177-3AD203B41FA5}">
                      <a16:colId xmlns:a16="http://schemas.microsoft.com/office/drawing/2014/main" val="20003"/>
                    </a:ext>
                  </a:extLst>
                </a:gridCol>
              </a:tblGrid>
              <a:tr h="677804">
                <a:tc>
                  <a:txBody>
                    <a:bodyPr/>
                    <a:lstStyle/>
                    <a:p>
                      <a:pPr algn="ctr" rtl="1" fontAlgn="ctr"/>
                      <a:r>
                        <a:rPr lang="ar-EG" sz="2400" b="1" i="0" u="none" strike="noStrike">
                          <a:solidFill>
                            <a:srgbClr val="000000"/>
                          </a:solidFill>
                          <a:latin typeface="Cambria"/>
                        </a:rPr>
                        <a:t>قصة ماغوس</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1" fontAlgn="ctr"/>
                      <a:r>
                        <a:rPr lang="ar-EG" sz="2400" b="1" i="0" u="none" strike="noStrike">
                          <a:solidFill>
                            <a:srgbClr val="000000"/>
                          </a:solidFill>
                          <a:latin typeface="Cambria"/>
                        </a:rPr>
                        <a:t>المجموعة الثنائية</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ctr"/>
                      <a:r>
                        <a:rPr lang="ar-EG" sz="2400" b="1" i="0" u="none" strike="noStrike">
                          <a:solidFill>
                            <a:srgbClr val="000000"/>
                          </a:solidFill>
                          <a:latin typeface="Cambria"/>
                        </a:rPr>
                        <a:t>تالا</a:t>
                      </a:r>
                      <a:r>
                        <a:rPr lang="ar-EG" sz="2400" b="1" i="0" u="none" strike="noStrike" baseline="0">
                          <a:solidFill>
                            <a:srgbClr val="000000"/>
                          </a:solidFill>
                          <a:latin typeface="Cambria"/>
                        </a:rPr>
                        <a:t> كوميكس</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1" fontAlgn="ctr"/>
                      <a:r>
                        <a:rPr lang="ar-EG" sz="2400" b="1" i="0" u="none" strike="noStrike">
                          <a:solidFill>
                            <a:srgbClr val="000000"/>
                          </a:solidFill>
                          <a:latin typeface="Cambria"/>
                        </a:rPr>
                        <a:t>الغرفة الجانبية</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16876">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ar-EG" sz="2400" b="0" i="0" u="none" strike="noStrike">
                          <a:solidFill>
                            <a:srgbClr val="000000"/>
                          </a:solidFill>
                          <a:latin typeface="+mj-lt"/>
                        </a:rPr>
                        <a:t>1</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1" fontAlgn="ctr"/>
                      <a:r>
                        <a:rPr lang="ar-EG" sz="2400" b="0" i="0" u="none" strike="noStrike">
                          <a:solidFill>
                            <a:srgbClr val="000000"/>
                          </a:solidFill>
                          <a:latin typeface="+mj-lt"/>
                          <a:cs typeface="Arial" panose="020B0604020202020204" pitchFamily="34" charset="0"/>
                        </a:rPr>
                        <a:t>251</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21653">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ar-EG" sz="2400" b="0" i="0" u="none" strike="noStrike">
                          <a:solidFill>
                            <a:srgbClr val="000000"/>
                          </a:solidFill>
                          <a:latin typeface="+mj-lt"/>
                        </a:rPr>
                        <a:t>2</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1" fontAlgn="ctr"/>
                      <a:r>
                        <a:rPr lang="ar-EG" sz="2400" b="0" i="0" u="none" strike="noStrike">
                          <a:solidFill>
                            <a:srgbClr val="000000"/>
                          </a:solidFill>
                          <a:latin typeface="+mj-lt"/>
                          <a:cs typeface="Arial" panose="020B0604020202020204" pitchFamily="34" charset="0"/>
                        </a:rPr>
                        <a:t>252</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1687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ar-EG" sz="2400" b="0" i="0" u="none" strike="noStrike">
                          <a:solidFill>
                            <a:srgbClr val="000000"/>
                          </a:solidFill>
                          <a:latin typeface="+mj-lt"/>
                        </a:rPr>
                        <a:t>3</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1" fontAlgn="ctr"/>
                      <a:r>
                        <a:rPr lang="ar-EG" sz="2400" b="0" i="0" u="none" strike="noStrike">
                          <a:solidFill>
                            <a:srgbClr val="000000"/>
                          </a:solidFill>
                          <a:latin typeface="+mj-lt"/>
                          <a:cs typeface="Arial" panose="020B0604020202020204" pitchFamily="34" charset="0"/>
                        </a:rPr>
                        <a:t>253</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19077">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ar-EG" sz="2400" b="0" i="0" u="none" strike="noStrike">
                          <a:solidFill>
                            <a:srgbClr val="000000"/>
                          </a:solidFill>
                          <a:latin typeface="+mj-lt"/>
                        </a:rPr>
                        <a:t>4</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1" fontAlgn="ctr"/>
                      <a:r>
                        <a:rPr lang="ar-EG" sz="2400" b="0" i="0" u="none" strike="noStrike">
                          <a:solidFill>
                            <a:srgbClr val="000000"/>
                          </a:solidFill>
                          <a:latin typeface="+mj-lt"/>
                          <a:cs typeface="Arial" panose="020B0604020202020204" pitchFamily="34" charset="0"/>
                        </a:rPr>
                        <a:t>254</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16876">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ar-EG" sz="2400" b="0" i="0" u="none" strike="noStrike">
                          <a:solidFill>
                            <a:srgbClr val="000000"/>
                          </a:solidFill>
                          <a:latin typeface="+mj-lt"/>
                        </a:rPr>
                        <a:t>5</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1" fontAlgn="ctr"/>
                      <a:r>
                        <a:rPr lang="ar-EG" sz="2400" b="0" i="0" u="none" strike="noStrike">
                          <a:solidFill>
                            <a:srgbClr val="000000"/>
                          </a:solidFill>
                          <a:latin typeface="+mj-lt"/>
                          <a:cs typeface="Arial" panose="020B0604020202020204" pitchFamily="34" charset="0"/>
                        </a:rPr>
                        <a:t>255</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616876">
                <a:tc>
                  <a:txBody>
                    <a:bodyPr/>
                    <a:lstStyle/>
                    <a:p>
                      <a:pPr algn="ctr" fontAlgn="ctr"/>
                      <a:endParaRPr lang="fi-FI"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ar-EG" sz="2400" b="0" i="0" u="none" strike="noStrike">
                          <a:solidFill>
                            <a:srgbClr val="000000"/>
                          </a:solidFill>
                          <a:latin typeface="+mj-lt"/>
                        </a:rPr>
                        <a:t>6</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1" fontAlgn="ctr"/>
                      <a:r>
                        <a:rPr lang="ar-EG" sz="2400" b="0" i="0" u="none" strike="noStrike">
                          <a:solidFill>
                            <a:srgbClr val="000000"/>
                          </a:solidFill>
                          <a:latin typeface="+mj-lt"/>
                          <a:cs typeface="Arial" panose="020B0604020202020204" pitchFamily="34" charset="0"/>
                        </a:rPr>
                        <a:t>256</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616876">
                <a:tc>
                  <a:txBody>
                    <a:bodyPr/>
                    <a:lstStyle/>
                    <a:p>
                      <a:pPr algn="ctr" fontAlgn="ctr"/>
                      <a:endParaRPr lang="fi-FI"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ar-EG" sz="2400" b="0" i="0" u="none" strike="noStrike">
                          <a:solidFill>
                            <a:srgbClr val="000000"/>
                          </a:solidFill>
                          <a:latin typeface="+mj-lt"/>
                        </a:rPr>
                        <a:t>7</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1" fontAlgn="ctr"/>
                      <a:r>
                        <a:rPr lang="ar-EG" sz="2400" b="0" i="0" u="none" strike="noStrike">
                          <a:solidFill>
                            <a:srgbClr val="000000"/>
                          </a:solidFill>
                          <a:latin typeface="+mj-lt"/>
                          <a:cs typeface="Arial" panose="020B0604020202020204" pitchFamily="34" charset="0"/>
                        </a:rPr>
                        <a:t>257</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88722616"/>
                  </a:ext>
                </a:extLst>
              </a:tr>
              <a:tr h="616876">
                <a:tc>
                  <a:txBody>
                    <a:bodyPr/>
                    <a:lstStyle/>
                    <a:p>
                      <a:pPr algn="ctr" fontAlgn="ctr"/>
                      <a:endParaRPr lang="fi-FI"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ar-EG" sz="2400" b="0" i="0" u="none" strike="noStrike">
                          <a:solidFill>
                            <a:srgbClr val="000000"/>
                          </a:solidFill>
                          <a:latin typeface="+mj-lt"/>
                        </a:rPr>
                        <a:t>8</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1" fontAlgn="ctr"/>
                      <a:r>
                        <a:rPr lang="ar-EG" sz="2400" b="0" i="0" u="none" strike="noStrike">
                          <a:solidFill>
                            <a:srgbClr val="000000"/>
                          </a:solidFill>
                          <a:latin typeface="+mj-lt"/>
                          <a:cs typeface="Arial" panose="020B0604020202020204" pitchFamily="34" charset="0"/>
                        </a:rPr>
                        <a:t>258</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90653050"/>
                  </a:ext>
                </a:extLst>
              </a:tr>
            </a:tbl>
          </a:graphicData>
        </a:graphic>
      </p:graphicFrame>
    </p:spTree>
    <p:extLst>
      <p:ext uri="{BB962C8B-B14F-4D97-AF65-F5344CB8AC3E}">
        <p14:creationId xmlns:p14="http://schemas.microsoft.com/office/powerpoint/2010/main" val="637118479"/>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810" y="1204365"/>
            <a:ext cx="8229600" cy="1143000"/>
          </a:xfrm>
        </p:spPr>
        <p:txBody>
          <a:bodyPr>
            <a:normAutofit/>
          </a:bodyPr>
          <a:lstStyle/>
          <a:p>
            <a:pPr marL="0" indent="0" algn="r"/>
            <a:r>
              <a:rPr lang="ar-EG" sz="3200" b="1">
                <a:latin typeface="+mn-lt"/>
              </a:rPr>
              <a:t>              حازم</a:t>
            </a:r>
          </a:p>
        </p:txBody>
      </p:sp>
      <p:sp>
        <p:nvSpPr>
          <p:cNvPr id="3" name="Content Placeholder 2"/>
          <p:cNvSpPr>
            <a:spLocks noGrp="1"/>
          </p:cNvSpPr>
          <p:nvPr>
            <p:ph idx="1"/>
          </p:nvPr>
        </p:nvSpPr>
        <p:spPr>
          <a:xfrm>
            <a:off x="457200" y="2417616"/>
            <a:ext cx="8534400" cy="4876800"/>
          </a:xfrm>
        </p:spPr>
        <p:txBody>
          <a:bodyPr>
            <a:normAutofit/>
          </a:bodyPr>
          <a:lstStyle/>
          <a:p>
            <a:pPr marL="0" indent="0">
              <a:buNone/>
            </a:pPr>
            <a:r>
              <a:rPr lang="ar-EG"/>
              <a:t>1.</a:t>
            </a:r>
            <a:r>
              <a:rPr lang="en-US"/>
              <a:t> </a:t>
            </a:r>
            <a:r>
              <a:rPr lang="ar-EG"/>
              <a:t>ألمانيا</a:t>
            </a:r>
          </a:p>
          <a:p>
            <a:pPr marL="0" indent="0">
              <a:buNone/>
            </a:pPr>
            <a:r>
              <a:rPr lang="ar-EG"/>
              <a:t>2.</a:t>
            </a:r>
            <a:r>
              <a:rPr lang="en-US"/>
              <a:t> </a:t>
            </a:r>
            <a:r>
              <a:rPr lang="ar-EG"/>
              <a:t>اليابان</a:t>
            </a:r>
          </a:p>
          <a:p>
            <a:pPr marL="0" indent="0">
              <a:buNone/>
            </a:pPr>
            <a:r>
              <a:rPr lang="ar-EG"/>
              <a:t>3.</a:t>
            </a:r>
            <a:r>
              <a:rPr lang="en-US"/>
              <a:t> </a:t>
            </a:r>
            <a:r>
              <a:rPr lang="ar-EG"/>
              <a:t>السويد</a:t>
            </a:r>
          </a:p>
          <a:p>
            <a:pPr marL="0" indent="0">
              <a:buNone/>
            </a:pPr>
            <a:r>
              <a:rPr lang="ar-EG"/>
              <a:t>4.</a:t>
            </a:r>
            <a:r>
              <a:rPr lang="en-US"/>
              <a:t> </a:t>
            </a:r>
            <a:r>
              <a:rPr lang="ar-EG"/>
              <a:t>جمهورية التشيك</a:t>
            </a:r>
          </a:p>
          <a:p>
            <a:pPr marL="0" indent="0">
              <a:buNone/>
            </a:pPr>
            <a:r>
              <a:rPr lang="ar-EG"/>
              <a:t>5.</a:t>
            </a:r>
            <a:r>
              <a:rPr lang="en-US"/>
              <a:t> </a:t>
            </a:r>
            <a:r>
              <a:rPr lang="ar-EG"/>
              <a:t>النرويج</a:t>
            </a:r>
          </a:p>
          <a:p>
            <a:pPr marL="0" indent="0">
              <a:buNone/>
            </a:pPr>
            <a:endParaRPr lang="en-US" u="sng" dirty="0"/>
          </a:p>
        </p:txBody>
      </p:sp>
      <p:sp>
        <p:nvSpPr>
          <p:cNvPr id="6" name="Content Placeholder 2"/>
          <p:cNvSpPr txBox="1">
            <a:spLocks/>
          </p:cNvSpPr>
          <p:nvPr/>
        </p:nvSpPr>
        <p:spPr>
          <a:xfrm>
            <a:off x="4797431" y="2401706"/>
            <a:ext cx="8534400" cy="4876800"/>
          </a:xfrm>
          <a:prstGeom prst="rect">
            <a:avLst/>
          </a:prstGeom>
        </p:spPr>
        <p:txBody>
          <a:bodyPr vert="horz" lIns="91440" tIns="45720" rIns="91440" bIns="45720" rtlCol="0">
            <a:normAutofit/>
          </a:bodyPr>
          <a:lstStyle>
            <a:lvl1pPr marL="342900" indent="-342900" algn="r" defTabSz="457200" rtl="1" eaLnBrk="1" latinLnBrk="0" hangingPunct="1">
              <a:spcBef>
                <a:spcPct val="20000"/>
              </a:spcBef>
              <a:buFont typeface="Arial"/>
              <a:buChar char="•"/>
              <a:defRPr sz="3200" kern="1200">
                <a:solidFill>
                  <a:schemeClr val="tx1"/>
                </a:solidFill>
                <a:latin typeface="+mn-lt"/>
                <a:ea typeface="+mn-ea"/>
                <a:cs typeface="+mn-cs"/>
              </a:defRPr>
            </a:lvl1pPr>
            <a:lvl2pPr marL="742950" indent="-285750" algn="r" defTabSz="457200" rtl="1" eaLnBrk="1" latinLnBrk="0" hangingPunct="1">
              <a:spcBef>
                <a:spcPct val="20000"/>
              </a:spcBef>
              <a:buFont typeface="Arial"/>
              <a:buChar char="–"/>
              <a:defRPr sz="2800" kern="1200">
                <a:solidFill>
                  <a:schemeClr val="tx1"/>
                </a:solidFill>
                <a:latin typeface="+mn-lt"/>
                <a:ea typeface="+mn-ea"/>
                <a:cs typeface="+mn-cs"/>
              </a:defRPr>
            </a:lvl2pPr>
            <a:lvl3pPr marL="1143000" indent="-228600" algn="r" defTabSz="457200" rtl="1" eaLnBrk="1" latinLnBrk="0" hangingPunct="1">
              <a:spcBef>
                <a:spcPct val="20000"/>
              </a:spcBef>
              <a:buFont typeface="Arial"/>
              <a:buChar char="•"/>
              <a:defRPr sz="2400" kern="1200">
                <a:solidFill>
                  <a:schemeClr val="tx1"/>
                </a:solidFill>
                <a:latin typeface="+mn-lt"/>
                <a:ea typeface="+mn-ea"/>
                <a:cs typeface="+mn-cs"/>
              </a:defRPr>
            </a:lvl3pPr>
            <a:lvl4pPr marL="1600200" indent="-228600" algn="r" defTabSz="457200" rtl="1" eaLnBrk="1" latinLnBrk="0" hangingPunct="1">
              <a:spcBef>
                <a:spcPct val="20000"/>
              </a:spcBef>
              <a:buFont typeface="Arial"/>
              <a:buChar char="–"/>
              <a:defRPr sz="2000" kern="1200">
                <a:solidFill>
                  <a:schemeClr val="tx1"/>
                </a:solidFill>
                <a:latin typeface="+mn-lt"/>
                <a:ea typeface="+mn-ea"/>
                <a:cs typeface="+mn-cs"/>
              </a:defRPr>
            </a:lvl4pPr>
            <a:lvl5pPr marL="2057400" indent="-228600" algn="r" defTabSz="457200" rtl="1" eaLnBrk="1" latinLnBrk="0" hangingPunct="1">
              <a:spcBef>
                <a:spcPct val="20000"/>
              </a:spcBef>
              <a:buFont typeface="Arial"/>
              <a:buChar char="»"/>
              <a:defRPr sz="2000" kern="1200">
                <a:solidFill>
                  <a:schemeClr val="tx1"/>
                </a:solidFill>
                <a:latin typeface="+mn-lt"/>
                <a:ea typeface="+mn-ea"/>
                <a:cs typeface="+mn-cs"/>
              </a:defRPr>
            </a:lvl5pPr>
            <a:lvl6pPr marL="2514600" indent="-228600" algn="r" defTabSz="457200" rtl="1" eaLnBrk="1" latinLnBrk="0" hangingPunct="1">
              <a:spcBef>
                <a:spcPct val="20000"/>
              </a:spcBef>
              <a:buFont typeface="Arial"/>
              <a:buChar char="•"/>
              <a:defRPr sz="2000" kern="1200">
                <a:solidFill>
                  <a:schemeClr val="tx1"/>
                </a:solidFill>
                <a:latin typeface="+mn-lt"/>
                <a:ea typeface="+mn-ea"/>
                <a:cs typeface="+mn-cs"/>
              </a:defRPr>
            </a:lvl6pPr>
            <a:lvl7pPr marL="2971800" indent="-228600" algn="r" defTabSz="457200" rtl="1" eaLnBrk="1" latinLnBrk="0" hangingPunct="1">
              <a:spcBef>
                <a:spcPct val="20000"/>
              </a:spcBef>
              <a:buFont typeface="Arial"/>
              <a:buChar char="•"/>
              <a:defRPr sz="2000" kern="1200">
                <a:solidFill>
                  <a:schemeClr val="tx1"/>
                </a:solidFill>
                <a:latin typeface="+mn-lt"/>
                <a:ea typeface="+mn-ea"/>
                <a:cs typeface="+mn-cs"/>
              </a:defRPr>
            </a:lvl7pPr>
            <a:lvl8pPr marL="3429000" indent="-228600" algn="r" defTabSz="457200" rtl="1" eaLnBrk="1" latinLnBrk="0" hangingPunct="1">
              <a:spcBef>
                <a:spcPct val="20000"/>
              </a:spcBef>
              <a:buFont typeface="Arial"/>
              <a:buChar char="•"/>
              <a:defRPr sz="2000" kern="1200">
                <a:solidFill>
                  <a:schemeClr val="tx1"/>
                </a:solidFill>
                <a:latin typeface="+mn-lt"/>
                <a:ea typeface="+mn-ea"/>
                <a:cs typeface="+mn-cs"/>
              </a:defRPr>
            </a:lvl8pPr>
            <a:lvl9pPr marL="3886200" indent="-228600" algn="r" defTabSz="457200" rtl="1"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ar-EG"/>
              <a:t>1.</a:t>
            </a:r>
            <a:r>
              <a:rPr lang="en-US"/>
              <a:t> </a:t>
            </a:r>
            <a:r>
              <a:rPr lang="ar-EG"/>
              <a:t>نيجيريا</a:t>
            </a:r>
          </a:p>
          <a:p>
            <a:pPr marL="0" indent="0">
              <a:buFont typeface="Arial"/>
              <a:buNone/>
            </a:pPr>
            <a:r>
              <a:rPr lang="ar-EG"/>
              <a:t>2.</a:t>
            </a:r>
            <a:r>
              <a:rPr lang="en-US"/>
              <a:t> </a:t>
            </a:r>
            <a:r>
              <a:rPr lang="ar-EG"/>
              <a:t>كينيا</a:t>
            </a:r>
          </a:p>
          <a:p>
            <a:pPr marL="0" indent="0">
              <a:buFont typeface="Arial"/>
              <a:buNone/>
            </a:pPr>
            <a:r>
              <a:rPr lang="ar-EG"/>
              <a:t>3.</a:t>
            </a:r>
            <a:r>
              <a:rPr lang="en-US"/>
              <a:t> </a:t>
            </a:r>
            <a:r>
              <a:rPr lang="ar-EG"/>
              <a:t>أنجولا</a:t>
            </a:r>
          </a:p>
          <a:p>
            <a:pPr marL="0" indent="0">
              <a:buFont typeface="Arial"/>
              <a:buNone/>
            </a:pPr>
            <a:r>
              <a:rPr lang="ar-EG"/>
              <a:t>4.</a:t>
            </a:r>
            <a:r>
              <a:rPr lang="en-US"/>
              <a:t> </a:t>
            </a:r>
            <a:r>
              <a:rPr lang="ar-EG"/>
              <a:t>بوتسوانا</a:t>
            </a:r>
          </a:p>
          <a:p>
            <a:pPr marL="0" indent="0">
              <a:buFont typeface="Arial"/>
              <a:buNone/>
            </a:pPr>
            <a:r>
              <a:rPr lang="ar-EG"/>
              <a:t>5.</a:t>
            </a:r>
            <a:r>
              <a:rPr lang="en-US"/>
              <a:t> </a:t>
            </a:r>
            <a:r>
              <a:rPr lang="ar-EG"/>
              <a:t>زيمبابوي</a:t>
            </a:r>
          </a:p>
        </p:txBody>
      </p:sp>
      <p:sp>
        <p:nvSpPr>
          <p:cNvPr id="8" name="Title 1"/>
          <p:cNvSpPr txBox="1">
            <a:spLocks/>
          </p:cNvSpPr>
          <p:nvPr/>
        </p:nvSpPr>
        <p:spPr>
          <a:xfrm>
            <a:off x="3455673" y="1185314"/>
            <a:ext cx="8229600" cy="1143000"/>
          </a:xfrm>
          <a:prstGeom prst="rect">
            <a:avLst/>
          </a:prstGeom>
        </p:spPr>
        <p:txBody>
          <a:bodyPr vert="horz" lIns="91440" tIns="45720" rIns="91440" bIns="45720" rtlCol="0" anchor="ctr">
            <a:normAutofit/>
          </a:bodyPr>
          <a:lstStyle>
            <a:lvl1pPr algn="ctr" defTabSz="457200" rtl="1" eaLnBrk="1" latinLnBrk="0" hangingPunct="1">
              <a:spcBef>
                <a:spcPct val="0"/>
              </a:spcBef>
              <a:buNone/>
              <a:defRPr sz="4400" kern="1200">
                <a:solidFill>
                  <a:schemeClr val="tx1"/>
                </a:solidFill>
                <a:latin typeface="+mj-lt"/>
                <a:ea typeface="+mj-ea"/>
                <a:cs typeface="+mj-cs"/>
              </a:defRPr>
            </a:lvl1pPr>
          </a:lstStyle>
          <a:p>
            <a:pPr algn="r"/>
            <a:r>
              <a:rPr lang="ar-EG" sz="3200" b="1">
                <a:latin typeface="+mn-lt"/>
              </a:rPr>
              <a:t>              مرن</a:t>
            </a:r>
          </a:p>
        </p:txBody>
      </p:sp>
      <p:sp>
        <p:nvSpPr>
          <p:cNvPr id="9" name="Title 1"/>
          <p:cNvSpPr txBox="1">
            <a:spLocks/>
          </p:cNvSpPr>
          <p:nvPr/>
        </p:nvSpPr>
        <p:spPr>
          <a:xfrm>
            <a:off x="457200" y="2825"/>
            <a:ext cx="8229600" cy="1143000"/>
          </a:xfrm>
          <a:prstGeom prst="rect">
            <a:avLst/>
          </a:prstGeom>
        </p:spPr>
        <p:txBody>
          <a:bodyPr vert="horz" lIns="91440" tIns="45720" rIns="91440" bIns="45720" rtlCol="0" anchor="ctr">
            <a:noAutofit/>
          </a:bodyPr>
          <a:lstStyle>
            <a:lvl1pPr algn="ctr" defTabSz="457200" rtl="1" eaLnBrk="1" latinLnBrk="0" hangingPunct="1">
              <a:spcBef>
                <a:spcPct val="0"/>
              </a:spcBef>
              <a:buNone/>
              <a:defRPr sz="4400" kern="1200">
                <a:solidFill>
                  <a:schemeClr val="tx1"/>
                </a:solidFill>
                <a:latin typeface="+mj-lt"/>
                <a:ea typeface="+mj-ea"/>
                <a:cs typeface="+mj-cs"/>
              </a:defRPr>
            </a:lvl1pPr>
          </a:lstStyle>
          <a:p>
            <a:r>
              <a:rPr lang="ar-EG" sz="3600" b="1"/>
              <a:t>التخطيط الزمني (ماير، 2014).</a:t>
            </a:r>
          </a:p>
        </p:txBody>
      </p:sp>
      <p:sp>
        <p:nvSpPr>
          <p:cNvPr id="4" name="TextBox 3"/>
          <p:cNvSpPr txBox="1"/>
          <p:nvPr/>
        </p:nvSpPr>
        <p:spPr>
          <a:xfrm>
            <a:off x="0" y="5751094"/>
            <a:ext cx="9144000" cy="584775"/>
          </a:xfrm>
          <a:prstGeom prst="rect">
            <a:avLst/>
          </a:prstGeom>
          <a:noFill/>
        </p:spPr>
        <p:txBody>
          <a:bodyPr wrap="square" rtlCol="0">
            <a:spAutoFit/>
          </a:bodyPr>
          <a:lstStyle/>
          <a:p>
            <a:pPr algn="ctr"/>
            <a:r>
              <a:rPr lang="ar-EG" sz="3200" b="1"/>
              <a:t>هل لديكم تجارب شخصية لمشاركتها معنا؟</a:t>
            </a:r>
          </a:p>
        </p:txBody>
      </p:sp>
    </p:spTree>
    <p:extLst>
      <p:ext uri="{BB962C8B-B14F-4D97-AF65-F5344CB8AC3E}">
        <p14:creationId xmlns:p14="http://schemas.microsoft.com/office/powerpoint/2010/main" val="7858543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9210" y="-8168"/>
            <a:ext cx="8391895" cy="1143000"/>
          </a:xfrm>
        </p:spPr>
        <p:txBody>
          <a:bodyPr>
            <a:noAutofit/>
          </a:bodyPr>
          <a:lstStyle/>
          <a:p>
            <a:r>
              <a:rPr lang="ar-EG" sz="2800" b="1">
                <a:cs typeface="Rockwell"/>
              </a:rPr>
              <a:t>ما الاختلافات الثقافية في قصة ماغوس وشركة تالا كوميكس؟</a:t>
            </a:r>
          </a:p>
        </p:txBody>
      </p:sp>
      <p:sp>
        <p:nvSpPr>
          <p:cNvPr id="18" name="Title 1"/>
          <p:cNvSpPr txBox="1">
            <a:spLocks/>
          </p:cNvSpPr>
          <p:nvPr/>
        </p:nvSpPr>
        <p:spPr>
          <a:xfrm>
            <a:off x="339210" y="1255408"/>
            <a:ext cx="3953929" cy="578224"/>
          </a:xfrm>
          <a:prstGeom prst="rect">
            <a:avLst/>
          </a:prstGeom>
          <a:solidFill>
            <a:srgbClr val="006E50"/>
          </a:solidFill>
        </p:spPr>
        <p:txBody>
          <a:bodyPr vert="horz" lIns="68580" tIns="34290" rIns="68580" bIns="34290" rtlCol="0" anchor="ctr">
            <a:no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ar-EG" sz="2400" b="1">
                <a:solidFill>
                  <a:schemeClr val="bg1"/>
                </a:solidFill>
              </a:rPr>
              <a:t>البوزيان</a:t>
            </a:r>
          </a:p>
        </p:txBody>
      </p:sp>
      <p:sp>
        <p:nvSpPr>
          <p:cNvPr id="20" name="Title 1"/>
          <p:cNvSpPr txBox="1">
            <a:spLocks/>
          </p:cNvSpPr>
          <p:nvPr/>
        </p:nvSpPr>
        <p:spPr>
          <a:xfrm>
            <a:off x="4777176" y="1232261"/>
            <a:ext cx="3953929" cy="601371"/>
          </a:xfrm>
          <a:prstGeom prst="rect">
            <a:avLst/>
          </a:prstGeom>
          <a:solidFill>
            <a:srgbClr val="006E50"/>
          </a:solidFill>
        </p:spPr>
        <p:txBody>
          <a:bodyPr vert="horz" lIns="68580" tIns="34290" rIns="68580" bIns="34290" rtlCol="0" anchor="ctr">
            <a:no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ar-EG" sz="2400" b="1">
                <a:solidFill>
                  <a:schemeClr val="bg1"/>
                </a:solidFill>
              </a:rPr>
              <a:t>المازيان</a:t>
            </a:r>
          </a:p>
        </p:txBody>
      </p:sp>
    </p:spTree>
    <p:extLst>
      <p:ext uri="{BB962C8B-B14F-4D97-AF65-F5344CB8AC3E}">
        <p14:creationId xmlns:p14="http://schemas.microsoft.com/office/powerpoint/2010/main" val="2372997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9210" y="-8168"/>
            <a:ext cx="8391895" cy="1143000"/>
          </a:xfrm>
        </p:spPr>
        <p:txBody>
          <a:bodyPr>
            <a:noAutofit/>
          </a:bodyPr>
          <a:lstStyle/>
          <a:p>
            <a:r>
              <a:rPr lang="ar-EG" sz="2800" b="1">
                <a:cs typeface="Rockwell"/>
              </a:rPr>
              <a:t>ما الاختلافات الثقافية في قصة ماغوس وشركة تالا كوميكس؟</a:t>
            </a:r>
          </a:p>
        </p:txBody>
      </p:sp>
      <p:sp>
        <p:nvSpPr>
          <p:cNvPr id="15" name="Title 1"/>
          <p:cNvSpPr txBox="1">
            <a:spLocks/>
          </p:cNvSpPr>
          <p:nvPr/>
        </p:nvSpPr>
        <p:spPr>
          <a:xfrm>
            <a:off x="339209" y="1945394"/>
            <a:ext cx="3953929" cy="3998206"/>
          </a:xfrm>
          <a:prstGeom prst="rect">
            <a:avLst/>
          </a:prstGeom>
          <a:ln>
            <a:solidFill>
              <a:srgbClr val="A0CE25"/>
            </a:solidFill>
          </a:ln>
        </p:spPr>
        <p:txBody>
          <a:bodyPr vert="horz" lIns="68580" tIns="34290" rIns="68580" bIns="34290" rtlCol="0" anchor="t">
            <a:no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1600" b="1" dirty="0">
              <a:latin typeface="+mn-lt"/>
            </a:endParaRPr>
          </a:p>
          <a:p>
            <a:pPr algn="r"/>
            <a:r>
              <a:rPr lang="ar-EG" sz="1600" b="1"/>
              <a:t>جماعيون</a:t>
            </a:r>
          </a:p>
          <a:p>
            <a:pPr algn="r"/>
            <a:r>
              <a:rPr lang="ar-EG" sz="1600">
                <a:latin typeface="+mn-lt"/>
              </a:rPr>
              <a:t>يقدرون التواضع بشكل كبير ولا يحبون التفاخر.</a:t>
            </a:r>
          </a:p>
          <a:p>
            <a:pPr algn="r"/>
            <a:r>
              <a:rPr lang="en-US" sz="1600">
                <a:latin typeface="+mn-lt"/>
              </a:rPr>
              <a:t> </a:t>
            </a:r>
          </a:p>
          <a:p>
            <a:pPr algn="r"/>
            <a:r>
              <a:rPr lang="ar-EG" sz="1600" b="1"/>
              <a:t>التواصل في سياق عالٍ</a:t>
            </a:r>
          </a:p>
          <a:p>
            <a:pPr algn="r"/>
            <a:r>
              <a:rPr lang="ar-EG" sz="1600">
                <a:latin typeface="+mn-lt"/>
              </a:rPr>
              <a:t>يتم توصيل المعنى بطريقة غير مباشرة في كثير من الأحيان.</a:t>
            </a:r>
            <a:r>
              <a:rPr lang="en-US" sz="1600">
                <a:latin typeface="+mn-lt"/>
              </a:rPr>
              <a:t> </a:t>
            </a:r>
          </a:p>
          <a:p>
            <a:pPr algn="l"/>
            <a:endParaRPr lang="en-GB" sz="1600" dirty="0">
              <a:latin typeface="+mn-lt"/>
            </a:endParaRPr>
          </a:p>
          <a:p>
            <a:pPr algn="r"/>
            <a:r>
              <a:rPr lang="ar-EG" sz="1600" b="1">
                <a:latin typeface="+mn-lt"/>
              </a:rPr>
              <a:t>الخلاف:</a:t>
            </a:r>
            <a:r>
              <a:rPr lang="en-US" sz="1600" b="1">
                <a:latin typeface="+mn-lt"/>
              </a:rPr>
              <a:t> </a:t>
            </a:r>
            <a:r>
              <a:rPr lang="ar-EG" sz="1600" b="1">
                <a:latin typeface="+mn-lt"/>
              </a:rPr>
              <a:t>تقدير قيمة الانسجام</a:t>
            </a:r>
            <a:r>
              <a:rPr lang="en-US" sz="1600" b="1">
                <a:latin typeface="+mn-lt"/>
              </a:rPr>
              <a:t> </a:t>
            </a:r>
          </a:p>
          <a:p>
            <a:pPr algn="r"/>
            <a:r>
              <a:rPr lang="ar-EG" sz="1600">
                <a:latin typeface="+mn-lt"/>
              </a:rPr>
              <a:t>الحفاظ على الهدوء طوال فترة التفاوض.</a:t>
            </a:r>
            <a:r>
              <a:rPr lang="en-US" sz="1600">
                <a:latin typeface="+mn-lt"/>
              </a:rPr>
              <a:t> </a:t>
            </a:r>
            <a:r>
              <a:rPr lang="ar-EG" sz="1600">
                <a:latin typeface="+mn-lt"/>
              </a:rPr>
              <a:t>عدم إظهار مشاعر سلبية أو التسبب في حدوث صراع.</a:t>
            </a:r>
            <a:r>
              <a:rPr lang="en-US" sz="1600">
                <a:latin typeface="+mn-lt"/>
              </a:rPr>
              <a:t> </a:t>
            </a:r>
          </a:p>
          <a:p>
            <a:pPr algn="l"/>
            <a:endParaRPr lang="en-GB" sz="1600" dirty="0">
              <a:latin typeface="+mn-lt"/>
            </a:endParaRPr>
          </a:p>
          <a:p>
            <a:pPr algn="r"/>
            <a:r>
              <a:rPr lang="ar-EG" sz="1600" b="1">
                <a:latin typeface="+mn-lt"/>
              </a:rPr>
              <a:t>التخطيط الزمني:</a:t>
            </a:r>
            <a:r>
              <a:rPr lang="en-US" sz="1600" b="1">
                <a:latin typeface="+mn-lt"/>
              </a:rPr>
              <a:t> </a:t>
            </a:r>
            <a:r>
              <a:rPr lang="ar-EG" sz="1600" b="1">
                <a:latin typeface="+mn-lt"/>
              </a:rPr>
              <a:t>الحزم فيما يتعلق بالوقت</a:t>
            </a:r>
          </a:p>
          <a:p>
            <a:pPr algn="r"/>
            <a:r>
              <a:rPr lang="ar-EG" sz="1600">
                <a:latin typeface="+mn-lt"/>
              </a:rPr>
              <a:t>فعّالون ومنتجون.</a:t>
            </a:r>
            <a:r>
              <a:rPr lang="en-US" sz="1600">
                <a:latin typeface="+mn-lt"/>
              </a:rPr>
              <a:t> </a:t>
            </a:r>
            <a:r>
              <a:rPr lang="ar-EG" sz="1600">
                <a:latin typeface="+mn-lt"/>
              </a:rPr>
              <a:t>يريدون التوصل إلى اتفاق بسرعة.</a:t>
            </a:r>
          </a:p>
          <a:p>
            <a:pPr algn="r"/>
            <a:r>
              <a:rPr lang="en-US" sz="1600">
                <a:latin typeface="+mn-lt"/>
              </a:rPr>
              <a:t> </a:t>
            </a:r>
          </a:p>
          <a:p>
            <a:pPr algn="l"/>
            <a:endParaRPr lang="en-GB" sz="1600" dirty="0">
              <a:latin typeface="+mn-lt"/>
            </a:endParaRPr>
          </a:p>
        </p:txBody>
      </p:sp>
      <p:sp>
        <p:nvSpPr>
          <p:cNvPr id="18" name="Title 1"/>
          <p:cNvSpPr txBox="1">
            <a:spLocks/>
          </p:cNvSpPr>
          <p:nvPr/>
        </p:nvSpPr>
        <p:spPr>
          <a:xfrm>
            <a:off x="339210" y="1255408"/>
            <a:ext cx="3953929" cy="578224"/>
          </a:xfrm>
          <a:prstGeom prst="rect">
            <a:avLst/>
          </a:prstGeom>
          <a:solidFill>
            <a:srgbClr val="006E50"/>
          </a:solidFill>
        </p:spPr>
        <p:txBody>
          <a:bodyPr vert="horz" lIns="68580" tIns="34290" rIns="68580" bIns="34290" rtlCol="0" anchor="ctr">
            <a:no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ar-EG" sz="2400" b="1">
                <a:solidFill>
                  <a:schemeClr val="bg1"/>
                </a:solidFill>
              </a:rPr>
              <a:t>البوزيان</a:t>
            </a:r>
          </a:p>
        </p:txBody>
      </p:sp>
      <p:sp>
        <p:nvSpPr>
          <p:cNvPr id="19" name="Title 1"/>
          <p:cNvSpPr txBox="1">
            <a:spLocks/>
          </p:cNvSpPr>
          <p:nvPr/>
        </p:nvSpPr>
        <p:spPr>
          <a:xfrm>
            <a:off x="4777176" y="1945394"/>
            <a:ext cx="3953929" cy="3998206"/>
          </a:xfrm>
          <a:prstGeom prst="rect">
            <a:avLst/>
          </a:prstGeom>
          <a:ln>
            <a:solidFill>
              <a:srgbClr val="A0CE25"/>
            </a:solidFill>
          </a:ln>
        </p:spPr>
        <p:txBody>
          <a:bodyPr vert="horz" lIns="68580" tIns="34290" rIns="68580" bIns="34290" rtlCol="0" anchor="t">
            <a:no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1600" b="1" dirty="0">
              <a:latin typeface="+mn-lt"/>
            </a:endParaRPr>
          </a:p>
          <a:p>
            <a:pPr algn="r"/>
            <a:r>
              <a:rPr lang="ar-EG" sz="1600" b="1">
                <a:latin typeface="+mn-lt"/>
              </a:rPr>
              <a:t>فرديون</a:t>
            </a:r>
          </a:p>
          <a:p>
            <a:pPr algn="r"/>
            <a:r>
              <a:rPr lang="ar-EG" sz="1600">
                <a:latin typeface="+mn-lt"/>
              </a:rPr>
              <a:t>واثقون من أنفسهم ومن نشأتهم.</a:t>
            </a:r>
            <a:r>
              <a:rPr lang="en-US" sz="1600">
                <a:latin typeface="+mn-lt"/>
              </a:rPr>
              <a:t> </a:t>
            </a:r>
          </a:p>
          <a:p>
            <a:pPr marL="685800" lvl="1" indent="-342900">
              <a:buAutoNum type="arabicPeriod"/>
            </a:pPr>
            <a:endParaRPr lang="en-GB" sz="300" dirty="0"/>
          </a:p>
          <a:p>
            <a:pPr algn="l"/>
            <a:endParaRPr lang="en-GB" sz="1600" b="1" dirty="0">
              <a:latin typeface="+mn-lt"/>
            </a:endParaRPr>
          </a:p>
          <a:p>
            <a:pPr algn="r"/>
            <a:r>
              <a:rPr lang="ar-EG" sz="1600" b="1">
                <a:latin typeface="+mn-lt"/>
              </a:rPr>
              <a:t>التواصل في سياق منخفض</a:t>
            </a:r>
          </a:p>
          <a:p>
            <a:pPr algn="r"/>
            <a:r>
              <a:rPr lang="ar-EG" sz="1600">
                <a:latin typeface="+mn-lt"/>
              </a:rPr>
              <a:t>التحدث بصراحة يعتبر شكلًا من أشكال الاحترام.</a:t>
            </a:r>
            <a:r>
              <a:rPr lang="en-US" sz="1600">
                <a:latin typeface="+mn-lt"/>
              </a:rPr>
              <a:t> </a:t>
            </a:r>
          </a:p>
          <a:p>
            <a:pPr algn="l"/>
            <a:endParaRPr lang="en-GB" sz="1600" b="1" dirty="0">
              <a:latin typeface="+mn-lt"/>
            </a:endParaRPr>
          </a:p>
          <a:p>
            <a:pPr algn="r"/>
            <a:r>
              <a:rPr lang="ar-EG" sz="1600" b="1">
                <a:latin typeface="+mn-lt"/>
              </a:rPr>
              <a:t>الخلاف:</a:t>
            </a:r>
            <a:r>
              <a:rPr lang="en-US" sz="1600" b="1">
                <a:latin typeface="+mn-lt"/>
              </a:rPr>
              <a:t> </a:t>
            </a:r>
            <a:r>
              <a:rPr lang="ar-EG" sz="1600" b="1">
                <a:latin typeface="+mn-lt"/>
              </a:rPr>
              <a:t>تقدير قيمة المواجهة</a:t>
            </a:r>
          </a:p>
          <a:p>
            <a:pPr algn="r"/>
            <a:r>
              <a:rPr lang="ar-EG" sz="1600">
                <a:latin typeface="+mn-lt"/>
              </a:rPr>
              <a:t>التعبير عن المشاعر السلبية والاستعداد لمواجهة الصراع.</a:t>
            </a:r>
            <a:r>
              <a:rPr lang="en-US" sz="1600">
                <a:latin typeface="+mn-lt"/>
              </a:rPr>
              <a:t> </a:t>
            </a:r>
          </a:p>
          <a:p>
            <a:pPr algn="l"/>
            <a:endParaRPr lang="en-GB" sz="1600" b="1" dirty="0">
              <a:latin typeface="+mn-lt"/>
            </a:endParaRPr>
          </a:p>
          <a:p>
            <a:pPr algn="r"/>
            <a:r>
              <a:rPr lang="ar-EG" sz="1600" b="1">
                <a:latin typeface="+mn-lt"/>
              </a:rPr>
              <a:t>التخطيط الزمني:</a:t>
            </a:r>
            <a:r>
              <a:rPr lang="en-US" sz="1600" b="1">
                <a:latin typeface="+mn-lt"/>
              </a:rPr>
              <a:t> </a:t>
            </a:r>
            <a:r>
              <a:rPr lang="ar-EG" sz="1600" b="1">
                <a:latin typeface="+mn-lt"/>
              </a:rPr>
              <a:t>المرونة فيما يتعلق بالوقت</a:t>
            </a:r>
          </a:p>
          <a:p>
            <a:pPr algn="r"/>
            <a:r>
              <a:rPr lang="ar-EG" sz="1600">
                <a:latin typeface="+mn-lt"/>
              </a:rPr>
              <a:t>لا يلتزمون بالمواعيد.</a:t>
            </a:r>
            <a:r>
              <a:rPr lang="en-US" sz="1600">
                <a:latin typeface="+mn-lt"/>
              </a:rPr>
              <a:t> </a:t>
            </a:r>
            <a:r>
              <a:rPr lang="ar-EG" sz="1600">
                <a:latin typeface="+mn-lt"/>
              </a:rPr>
              <a:t>يفضلون قضاء وقت في التعرف على الطرف الآخر بدلًا من بدء العمل مباشرةً.</a:t>
            </a:r>
            <a:r>
              <a:rPr lang="en-US" sz="1600">
                <a:latin typeface="+mn-lt"/>
              </a:rPr>
              <a:t> </a:t>
            </a:r>
          </a:p>
          <a:p>
            <a:pPr algn="l"/>
            <a:endParaRPr lang="en-GB" sz="1600" dirty="0">
              <a:latin typeface="+mn-lt"/>
            </a:endParaRPr>
          </a:p>
        </p:txBody>
      </p:sp>
      <p:sp>
        <p:nvSpPr>
          <p:cNvPr id="20" name="Title 1"/>
          <p:cNvSpPr txBox="1">
            <a:spLocks/>
          </p:cNvSpPr>
          <p:nvPr/>
        </p:nvSpPr>
        <p:spPr>
          <a:xfrm>
            <a:off x="4777176" y="1232261"/>
            <a:ext cx="3953929" cy="601371"/>
          </a:xfrm>
          <a:prstGeom prst="rect">
            <a:avLst/>
          </a:prstGeom>
          <a:solidFill>
            <a:srgbClr val="006E50"/>
          </a:solidFill>
        </p:spPr>
        <p:txBody>
          <a:bodyPr vert="horz" lIns="68580" tIns="34290" rIns="68580" bIns="34290" rtlCol="0" anchor="ctr">
            <a:no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ar-EG" sz="2400" b="1">
                <a:solidFill>
                  <a:schemeClr val="bg1"/>
                </a:solidFill>
              </a:rPr>
              <a:t>المازيان</a:t>
            </a:r>
          </a:p>
        </p:txBody>
      </p:sp>
    </p:spTree>
    <p:extLst>
      <p:ext uri="{BB962C8B-B14F-4D97-AF65-F5344CB8AC3E}">
        <p14:creationId xmlns:p14="http://schemas.microsoft.com/office/powerpoint/2010/main" val="6212693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0" y="405343"/>
            <a:ext cx="9144000" cy="1143000"/>
          </a:xfrm>
          <a:prstGeom prst="rect">
            <a:avLst/>
          </a:prstGeom>
        </p:spPr>
        <p:txBody>
          <a:bodyPr vert="horz" lIns="91440" tIns="45720" rIns="91440" bIns="45720" rtlCol="0" anchor="ctr">
            <a:normAutofit lnSpcReduction="10000"/>
          </a:bodyPr>
          <a:lstStyle>
            <a:lvl1pPr algn="ctr" defTabSz="457200" rtl="1" eaLnBrk="1" latinLnBrk="0" hangingPunct="1">
              <a:spcBef>
                <a:spcPct val="0"/>
              </a:spcBef>
              <a:buNone/>
              <a:defRPr sz="4400" kern="1200">
                <a:solidFill>
                  <a:schemeClr val="tx1"/>
                </a:solidFill>
                <a:latin typeface="+mj-lt"/>
                <a:ea typeface="+mj-ea"/>
                <a:cs typeface="+mj-cs"/>
              </a:defRPr>
            </a:lvl1pPr>
          </a:lstStyle>
          <a:p>
            <a:r>
              <a:rPr lang="ar-EG" sz="3600" b="1">
                <a:latin typeface="+mn-lt"/>
                <a:cs typeface="Rockwell"/>
              </a:rPr>
              <a:t>ماذا كانت تجربتكم في التفاوض</a:t>
            </a:r>
            <a:r>
              <a:rPr lang="en-US" sz="3600" b="1">
                <a:latin typeface="+mn-lt"/>
                <a:cs typeface="Rockwell"/>
              </a:rPr>
              <a:t> </a:t>
            </a:r>
          </a:p>
          <a:p>
            <a:r>
              <a:rPr lang="ar-EG" sz="3600" b="1">
                <a:latin typeface="+mn-lt"/>
                <a:cs typeface="Rockwell"/>
              </a:rPr>
              <a:t>بين الثقافات في ماغوس وشركة </a:t>
            </a:r>
            <a:r>
              <a:rPr lang="en-US" sz="3600" b="1">
                <a:latin typeface="+mn-lt"/>
                <a:cs typeface="Rockwell"/>
              </a:rPr>
              <a:t>TC</a:t>
            </a:r>
            <a:r>
              <a:rPr lang="ar-EG" sz="3600" b="1">
                <a:latin typeface="+mn-lt"/>
                <a:cs typeface="Rockwell"/>
              </a:rPr>
              <a:t>؟</a:t>
            </a:r>
          </a:p>
        </p:txBody>
      </p:sp>
      <p:pic>
        <p:nvPicPr>
          <p:cNvPr id="8"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341" y="1996347"/>
            <a:ext cx="8693318" cy="2888717"/>
          </a:xfrm>
          <a:prstGeom prst="rect">
            <a:avLst/>
          </a:prstGeom>
        </p:spPr>
      </p:pic>
    </p:spTree>
    <p:extLst>
      <p:ext uri="{BB962C8B-B14F-4D97-AF65-F5344CB8AC3E}">
        <p14:creationId xmlns:p14="http://schemas.microsoft.com/office/powerpoint/2010/main" val="35739615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3850"/>
            <a:ext cx="8229600" cy="1143000"/>
          </a:xfrm>
        </p:spPr>
        <p:txBody>
          <a:bodyPr>
            <a:normAutofit fontScale="90000"/>
          </a:bodyPr>
          <a:lstStyle/>
          <a:p>
            <a:r>
              <a:rPr lang="ar-EG" b="1"/>
              <a:t>كيف يؤثر التفاوض بين الثقافات على نتائج المفاوضات؟</a:t>
            </a:r>
          </a:p>
        </p:txBody>
      </p:sp>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341" y="1996347"/>
            <a:ext cx="8693318" cy="2888717"/>
          </a:xfrm>
          <a:prstGeom prst="rect">
            <a:avLst/>
          </a:prstGeom>
        </p:spPr>
      </p:pic>
    </p:spTree>
    <p:extLst>
      <p:ext uri="{BB962C8B-B14F-4D97-AF65-F5344CB8AC3E}">
        <p14:creationId xmlns:p14="http://schemas.microsoft.com/office/powerpoint/2010/main" val="705405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ar-EG" sz="3200" b="1"/>
              <a:t>الثقافة ونتائج التفاوض</a:t>
            </a:r>
          </a:p>
        </p:txBody>
      </p:sp>
      <p:sp>
        <p:nvSpPr>
          <p:cNvPr id="3" name="Content Placeholder 2"/>
          <p:cNvSpPr>
            <a:spLocks noGrp="1"/>
          </p:cNvSpPr>
          <p:nvPr>
            <p:ph idx="1"/>
          </p:nvPr>
        </p:nvSpPr>
        <p:spPr>
          <a:xfrm>
            <a:off x="457200" y="1798637"/>
            <a:ext cx="8058150" cy="4525963"/>
          </a:xfrm>
        </p:spPr>
        <p:txBody>
          <a:bodyPr>
            <a:normAutofit/>
          </a:bodyPr>
          <a:lstStyle/>
          <a:p>
            <a:r>
              <a:rPr lang="ar-EG" sz="2400"/>
              <a:t>تؤدي المفاوضات بين الثقافات المختلفة إلى نتائج أسوأ (انخفاض القيمة الإجمالية) من المفاوضات داخل الثقافات</a:t>
            </a:r>
          </a:p>
          <a:p>
            <a:endParaRPr lang="en-US" sz="2400" dirty="0"/>
          </a:p>
          <a:p>
            <a:r>
              <a:rPr lang="ar-EG" sz="2400">
                <a:cs typeface="Gill Sans Light" charset="0"/>
                <a:sym typeface="Gill Sans Light" charset="0"/>
              </a:rPr>
              <a:t>بسبب الاختلافات الثقافية في السلوكيات، وأساليب التواصل، والمعايير</a:t>
            </a:r>
          </a:p>
          <a:p>
            <a:endParaRPr lang="en-US" sz="2400" dirty="0"/>
          </a:p>
          <a:p>
            <a:r>
              <a:rPr lang="ar-EG" sz="2400"/>
              <a:t>تحاكي قصة ماغوس وشركة تالا كوميكس الصور النمطية المبالغ فيها، ولكن تظل هذه الأبعاد هي التي تختلف فيها الثقافات حقًا</a:t>
            </a:r>
            <a:r>
              <a:rPr lang="en-US" sz="2400"/>
              <a:t> </a:t>
            </a:r>
          </a:p>
          <a:p>
            <a:endParaRPr lang="en-US" sz="2400" dirty="0"/>
          </a:p>
        </p:txBody>
      </p:sp>
    </p:spTree>
    <p:extLst>
      <p:ext uri="{BB962C8B-B14F-4D97-AF65-F5344CB8AC3E}">
        <p14:creationId xmlns:p14="http://schemas.microsoft.com/office/powerpoint/2010/main" val="16348880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2499" name="Object 3"/>
          <p:cNvGraphicFramePr>
            <a:graphicFrameLocks noGrp="1" noChangeAspect="1"/>
          </p:cNvGraphicFramePr>
          <p:nvPr>
            <p:ph sz="half" idx="1"/>
          </p:nvPr>
        </p:nvGraphicFramePr>
        <p:xfrm>
          <a:off x="5199744" y="2085975"/>
          <a:ext cx="2725056" cy="3095625"/>
        </p:xfrm>
        <a:graphic>
          <a:graphicData uri="http://schemas.openxmlformats.org/presentationml/2006/ole">
            <mc:AlternateContent xmlns:mc="http://schemas.openxmlformats.org/markup-compatibility/2006">
              <mc:Choice xmlns:v="urn:schemas-microsoft-com:vml" Requires="v">
                <p:oleObj name="Chart" r:id="rId3" imgW="3686188" imgH="2381098" progId="Excel.Chart.8">
                  <p:embed/>
                </p:oleObj>
              </mc:Choice>
              <mc:Fallback>
                <p:oleObj name="Chart" r:id="rId3" imgW="3686188" imgH="2381098" progId="Excel.Chart.8">
                  <p:embed/>
                  <p:pic>
                    <p:nvPicPr>
                      <p:cNvPr id="362499" name="Object 3"/>
                      <p:cNvPicPr>
                        <a:picLocks noChangeAspect="1" noChangeArrowheads="1"/>
                      </p:cNvPicPr>
                      <p:nvPr/>
                    </p:nvPicPr>
                    <p:blipFill>
                      <a:blip r:embed="rId4">
                        <a:extLst>
                          <a:ext uri="{28A0092B-C50C-407E-A947-70E740481C1C}">
                            <a14:useLocalDpi xmlns:a14="http://schemas.microsoft.com/office/drawing/2010/main" val="0"/>
                          </a:ext>
                        </a:extLst>
                      </a:blip>
                      <a:srcRect l="19066" t="15851" r="19774"/>
                      <a:stretch>
                        <a:fillRect/>
                      </a:stretch>
                    </p:blipFill>
                    <p:spPr bwMode="auto">
                      <a:xfrm>
                        <a:off x="5199744" y="2085975"/>
                        <a:ext cx="2725056" cy="3095625"/>
                      </a:xfrm>
                      <a:prstGeom prst="rect">
                        <a:avLst/>
                      </a:prstGeom>
                      <a:noFill/>
                      <a:ln>
                        <a:noFill/>
                      </a:ln>
                      <a:effectLst/>
                    </p:spPr>
                  </p:pic>
                </p:oleObj>
              </mc:Fallback>
            </mc:AlternateContent>
          </a:graphicData>
        </a:graphic>
      </p:graphicFrame>
      <p:sp>
        <p:nvSpPr>
          <p:cNvPr id="362500" name="AutoShape 4" descr="ma_flash"/>
          <p:cNvSpPr>
            <a:spLocks noChangeAspect="1" noChangeArrowheads="1"/>
          </p:cNvSpPr>
          <p:nvPr/>
        </p:nvSpPr>
        <p:spPr bwMode="auto">
          <a:xfrm>
            <a:off x="4648200" y="2286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62501" name="Line 5"/>
          <p:cNvSpPr>
            <a:spLocks noChangeShapeType="1"/>
          </p:cNvSpPr>
          <p:nvPr/>
        </p:nvSpPr>
        <p:spPr bwMode="auto">
          <a:xfrm>
            <a:off x="381000" y="5105400"/>
            <a:ext cx="7620000" cy="0"/>
          </a:xfrm>
          <a:prstGeom prst="line">
            <a:avLst/>
          </a:prstGeom>
          <a:noFill/>
          <a:ln w="38100">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362502" name="Object 6"/>
          <p:cNvGraphicFramePr>
            <a:graphicFrameLocks noGrp="1" noChangeAspect="1"/>
          </p:cNvGraphicFramePr>
          <p:nvPr>
            <p:ph sz="half" idx="2"/>
          </p:nvPr>
        </p:nvGraphicFramePr>
        <p:xfrm>
          <a:off x="442687" y="1219200"/>
          <a:ext cx="4191000" cy="4056063"/>
        </p:xfrm>
        <a:graphic>
          <a:graphicData uri="http://schemas.openxmlformats.org/presentationml/2006/ole">
            <mc:AlternateContent xmlns:mc="http://schemas.openxmlformats.org/markup-compatibility/2006">
              <mc:Choice xmlns:v="urn:schemas-microsoft-com:vml" Requires="v">
                <p:oleObj name="Chart" r:id="rId3" imgW="3686188" imgH="2381098" progId="Excel.Chart.8">
                  <p:embed/>
                </p:oleObj>
              </mc:Choice>
              <mc:Fallback>
                <p:oleObj name="Chart" r:id="rId3" imgW="3686188" imgH="2381098" progId="Excel.Chart.8">
                  <p:embed/>
                  <p:pic>
                    <p:nvPicPr>
                      <p:cNvPr id="362502" name="Object 6"/>
                      <p:cNvPicPr>
                        <a:picLocks noChangeAspect="1" noChangeArrowheads="1"/>
                      </p:cNvPicPr>
                      <p:nvPr/>
                    </p:nvPicPr>
                    <p:blipFill>
                      <a:blip r:embed="rId4">
                        <a:extLst>
                          <a:ext uri="{28A0092B-C50C-407E-A947-70E740481C1C}">
                            <a14:useLocalDpi xmlns:a14="http://schemas.microsoft.com/office/drawing/2010/main" val="0"/>
                          </a:ext>
                        </a:extLst>
                      </a:blip>
                      <a:srcRect l="19066" t="15851" r="19774"/>
                      <a:stretch>
                        <a:fillRect/>
                      </a:stretch>
                    </p:blipFill>
                    <p:spPr bwMode="auto">
                      <a:xfrm>
                        <a:off x="442687" y="1219200"/>
                        <a:ext cx="4191000" cy="4056063"/>
                      </a:xfrm>
                      <a:prstGeom prst="rect">
                        <a:avLst/>
                      </a:prstGeom>
                      <a:noFill/>
                      <a:ln>
                        <a:noFill/>
                      </a:ln>
                      <a:effectLst/>
                    </p:spPr>
                  </p:pic>
                </p:oleObj>
              </mc:Fallback>
            </mc:AlternateContent>
          </a:graphicData>
        </a:graphic>
      </p:graphicFrame>
      <p:sp>
        <p:nvSpPr>
          <p:cNvPr id="362503" name="Line 7"/>
          <p:cNvSpPr>
            <a:spLocks noChangeShapeType="1"/>
          </p:cNvSpPr>
          <p:nvPr/>
        </p:nvSpPr>
        <p:spPr bwMode="auto">
          <a:xfrm>
            <a:off x="2576290" y="1600200"/>
            <a:ext cx="0" cy="3505200"/>
          </a:xfrm>
          <a:prstGeom prst="line">
            <a:avLst/>
          </a:prstGeom>
          <a:noFill/>
          <a:ln w="2857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2504" name="Line 8"/>
          <p:cNvSpPr>
            <a:spLocks noChangeShapeType="1"/>
          </p:cNvSpPr>
          <p:nvPr/>
        </p:nvSpPr>
        <p:spPr bwMode="auto">
          <a:xfrm>
            <a:off x="6618518" y="2362200"/>
            <a:ext cx="0" cy="2743200"/>
          </a:xfrm>
          <a:prstGeom prst="line">
            <a:avLst/>
          </a:prstGeom>
          <a:noFill/>
          <a:ln w="2857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2505" name="Text Box 9"/>
          <p:cNvSpPr txBox="1">
            <a:spLocks noChangeArrowheads="1"/>
          </p:cNvSpPr>
          <p:nvPr/>
        </p:nvSpPr>
        <p:spPr bwMode="auto">
          <a:xfrm>
            <a:off x="1919509" y="5233080"/>
            <a:ext cx="1219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ar-EG" sz="2400" b="1">
                <a:latin typeface="+mn-lt"/>
              </a:rPr>
              <a:t>متوسط</a:t>
            </a:r>
            <a:br>
              <a:rPr lang="ar-EG" sz="2400" b="1">
                <a:latin typeface="+mn-lt"/>
              </a:rPr>
            </a:br>
            <a:r>
              <a:rPr lang="ar-EG" sz="2400" b="1">
                <a:latin typeface="+mn-lt"/>
              </a:rPr>
              <a:t>الصين</a:t>
            </a:r>
          </a:p>
        </p:txBody>
      </p:sp>
      <p:sp>
        <p:nvSpPr>
          <p:cNvPr id="362513" name="Line 17"/>
          <p:cNvSpPr>
            <a:spLocks noChangeShapeType="1"/>
          </p:cNvSpPr>
          <p:nvPr/>
        </p:nvSpPr>
        <p:spPr bwMode="auto">
          <a:xfrm flipV="1">
            <a:off x="395288" y="1373922"/>
            <a:ext cx="3175" cy="3744177"/>
          </a:xfrm>
          <a:prstGeom prst="line">
            <a:avLst/>
          </a:prstGeom>
          <a:noFill/>
          <a:ln w="38100">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2514" name="Text Box 18"/>
          <p:cNvSpPr txBox="1">
            <a:spLocks noChangeArrowheads="1"/>
          </p:cNvSpPr>
          <p:nvPr/>
        </p:nvSpPr>
        <p:spPr bwMode="auto">
          <a:xfrm>
            <a:off x="5199744" y="5275263"/>
            <a:ext cx="27250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ar-EG" sz="2400" b="1" dirty="0">
                <a:latin typeface="+mn-lt"/>
              </a:rPr>
              <a:t>متوسط الولايات المتحدة الأمريكية</a:t>
            </a:r>
          </a:p>
        </p:txBody>
      </p:sp>
    </p:spTree>
    <p:extLst>
      <p:ext uri="{BB962C8B-B14F-4D97-AF65-F5344CB8AC3E}">
        <p14:creationId xmlns:p14="http://schemas.microsoft.com/office/powerpoint/2010/main" val="9704047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2499" name="Object 3"/>
          <p:cNvGraphicFramePr>
            <a:graphicFrameLocks noGrp="1" noChangeAspect="1"/>
          </p:cNvGraphicFramePr>
          <p:nvPr>
            <p:ph sz="half" idx="1"/>
          </p:nvPr>
        </p:nvGraphicFramePr>
        <p:xfrm>
          <a:off x="1143000" y="2085975"/>
          <a:ext cx="6781800" cy="3095625"/>
        </p:xfrm>
        <a:graphic>
          <a:graphicData uri="http://schemas.openxmlformats.org/presentationml/2006/ole">
            <mc:AlternateContent xmlns:mc="http://schemas.openxmlformats.org/markup-compatibility/2006">
              <mc:Choice xmlns:v="urn:schemas-microsoft-com:vml" Requires="v">
                <p:oleObj name="Chart" r:id="rId3" imgW="3686188" imgH="2381098" progId="Excel.Chart.8">
                  <p:embed/>
                </p:oleObj>
              </mc:Choice>
              <mc:Fallback>
                <p:oleObj name="Chart" r:id="rId3" imgW="3686188" imgH="2381098" progId="Excel.Chart.8">
                  <p:embed/>
                  <p:pic>
                    <p:nvPicPr>
                      <p:cNvPr id="362499" name="Object 3"/>
                      <p:cNvPicPr>
                        <a:picLocks noChangeAspect="1" noChangeArrowheads="1"/>
                      </p:cNvPicPr>
                      <p:nvPr/>
                    </p:nvPicPr>
                    <p:blipFill>
                      <a:blip r:embed="rId4">
                        <a:extLst>
                          <a:ext uri="{28A0092B-C50C-407E-A947-70E740481C1C}">
                            <a14:useLocalDpi xmlns:a14="http://schemas.microsoft.com/office/drawing/2010/main" val="0"/>
                          </a:ext>
                        </a:extLst>
                      </a:blip>
                      <a:srcRect l="19066" t="15851" r="19774"/>
                      <a:stretch>
                        <a:fillRect/>
                      </a:stretch>
                    </p:blipFill>
                    <p:spPr bwMode="auto">
                      <a:xfrm>
                        <a:off x="1143000" y="2085975"/>
                        <a:ext cx="6781800"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2500" name="AutoShape 4" descr="ma_flash"/>
          <p:cNvSpPr>
            <a:spLocks noChangeAspect="1" noChangeArrowheads="1"/>
          </p:cNvSpPr>
          <p:nvPr/>
        </p:nvSpPr>
        <p:spPr bwMode="auto">
          <a:xfrm>
            <a:off x="4648200" y="2286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62501" name="Line 5"/>
          <p:cNvSpPr>
            <a:spLocks noChangeShapeType="1"/>
          </p:cNvSpPr>
          <p:nvPr/>
        </p:nvSpPr>
        <p:spPr bwMode="auto">
          <a:xfrm>
            <a:off x="381000" y="5105400"/>
            <a:ext cx="7620000" cy="0"/>
          </a:xfrm>
          <a:prstGeom prst="line">
            <a:avLst/>
          </a:prstGeom>
          <a:noFill/>
          <a:ln w="38100">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362502" name="Object 6"/>
          <p:cNvGraphicFramePr>
            <a:graphicFrameLocks noGrp="1" noChangeAspect="1"/>
          </p:cNvGraphicFramePr>
          <p:nvPr>
            <p:ph sz="half" idx="2"/>
          </p:nvPr>
        </p:nvGraphicFramePr>
        <p:xfrm>
          <a:off x="457200" y="1219200"/>
          <a:ext cx="6049963" cy="4056063"/>
        </p:xfrm>
        <a:graphic>
          <a:graphicData uri="http://schemas.openxmlformats.org/presentationml/2006/ole">
            <mc:AlternateContent xmlns:mc="http://schemas.openxmlformats.org/markup-compatibility/2006">
              <mc:Choice xmlns:v="urn:schemas-microsoft-com:vml" Requires="v">
                <p:oleObj name="Chart" r:id="rId3" imgW="3686188" imgH="2381098" progId="Excel.Chart.8">
                  <p:embed/>
                </p:oleObj>
              </mc:Choice>
              <mc:Fallback>
                <p:oleObj name="Chart" r:id="rId3" imgW="3686188" imgH="2381098" progId="Excel.Chart.8">
                  <p:embed/>
                  <p:pic>
                    <p:nvPicPr>
                      <p:cNvPr id="362502" name="Object 6"/>
                      <p:cNvPicPr>
                        <a:picLocks noChangeAspect="1" noChangeArrowheads="1"/>
                      </p:cNvPicPr>
                      <p:nvPr/>
                    </p:nvPicPr>
                    <p:blipFill>
                      <a:blip r:embed="rId4">
                        <a:extLst>
                          <a:ext uri="{28A0092B-C50C-407E-A947-70E740481C1C}">
                            <a14:useLocalDpi xmlns:a14="http://schemas.microsoft.com/office/drawing/2010/main" val="0"/>
                          </a:ext>
                        </a:extLst>
                      </a:blip>
                      <a:srcRect l="19066" t="15851" r="19774"/>
                      <a:stretch>
                        <a:fillRect/>
                      </a:stretch>
                    </p:blipFill>
                    <p:spPr bwMode="auto">
                      <a:xfrm>
                        <a:off x="457200" y="1219200"/>
                        <a:ext cx="6049963" cy="4056063"/>
                      </a:xfrm>
                      <a:prstGeom prst="rect">
                        <a:avLst/>
                      </a:prstGeom>
                      <a:noFill/>
                      <a:ln>
                        <a:noFill/>
                      </a:ln>
                      <a:effectLst/>
                    </p:spPr>
                  </p:pic>
                </p:oleObj>
              </mc:Fallback>
            </mc:AlternateContent>
          </a:graphicData>
        </a:graphic>
      </p:graphicFrame>
      <p:sp>
        <p:nvSpPr>
          <p:cNvPr id="362503" name="Line 7"/>
          <p:cNvSpPr>
            <a:spLocks noChangeShapeType="1"/>
          </p:cNvSpPr>
          <p:nvPr/>
        </p:nvSpPr>
        <p:spPr bwMode="auto">
          <a:xfrm>
            <a:off x="3505200" y="1600200"/>
            <a:ext cx="0" cy="3505200"/>
          </a:xfrm>
          <a:prstGeom prst="line">
            <a:avLst/>
          </a:prstGeom>
          <a:noFill/>
          <a:ln w="2857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2504" name="Line 8"/>
          <p:cNvSpPr>
            <a:spLocks noChangeShapeType="1"/>
          </p:cNvSpPr>
          <p:nvPr/>
        </p:nvSpPr>
        <p:spPr bwMode="auto">
          <a:xfrm>
            <a:off x="4572000" y="2362200"/>
            <a:ext cx="0" cy="2743200"/>
          </a:xfrm>
          <a:prstGeom prst="line">
            <a:avLst/>
          </a:prstGeom>
          <a:noFill/>
          <a:ln w="2857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2513" name="Line 17"/>
          <p:cNvSpPr>
            <a:spLocks noChangeShapeType="1"/>
          </p:cNvSpPr>
          <p:nvPr/>
        </p:nvSpPr>
        <p:spPr bwMode="auto">
          <a:xfrm flipV="1">
            <a:off x="395288" y="1373922"/>
            <a:ext cx="3175" cy="3744177"/>
          </a:xfrm>
          <a:prstGeom prst="line">
            <a:avLst/>
          </a:prstGeom>
          <a:noFill/>
          <a:ln w="38100">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 name="Text Box 9"/>
          <p:cNvSpPr txBox="1">
            <a:spLocks noChangeArrowheads="1"/>
          </p:cNvSpPr>
          <p:nvPr/>
        </p:nvSpPr>
        <p:spPr bwMode="auto">
          <a:xfrm>
            <a:off x="2819396" y="5233080"/>
            <a:ext cx="1219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ar-EG" sz="2400" b="1" dirty="0">
                <a:latin typeface="+mn-lt"/>
              </a:rPr>
              <a:t>متوسط</a:t>
            </a:r>
            <a:br>
              <a:rPr lang="ar-EG" sz="2400" b="1" dirty="0">
                <a:latin typeface="+mn-lt"/>
              </a:rPr>
            </a:br>
            <a:r>
              <a:rPr lang="ar-EG" sz="2400" b="1" dirty="0">
                <a:latin typeface="+mn-lt"/>
              </a:rPr>
              <a:t>الصين</a:t>
            </a:r>
          </a:p>
        </p:txBody>
      </p:sp>
      <p:sp>
        <p:nvSpPr>
          <p:cNvPr id="19" name="Text Box 18"/>
          <p:cNvSpPr txBox="1">
            <a:spLocks noChangeArrowheads="1"/>
          </p:cNvSpPr>
          <p:nvPr/>
        </p:nvSpPr>
        <p:spPr bwMode="auto">
          <a:xfrm>
            <a:off x="4011748" y="5233082"/>
            <a:ext cx="187938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ar-EG" sz="2400" b="1" dirty="0">
                <a:latin typeface="+mn-lt"/>
              </a:rPr>
              <a:t>متوسط الولايات المتحدة الأمريكية</a:t>
            </a:r>
          </a:p>
        </p:txBody>
      </p:sp>
    </p:spTree>
    <p:extLst>
      <p:ext uri="{BB962C8B-B14F-4D97-AF65-F5344CB8AC3E}">
        <p14:creationId xmlns:p14="http://schemas.microsoft.com/office/powerpoint/2010/main" val="33718952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
            <a:ext cx="8229600" cy="1143000"/>
          </a:xfrm>
        </p:spPr>
        <p:txBody>
          <a:bodyPr>
            <a:normAutofit/>
          </a:bodyPr>
          <a:lstStyle/>
          <a:p>
            <a:r>
              <a:rPr lang="ar-EG" sz="3600" b="1"/>
              <a:t>تجنب النمطية</a:t>
            </a:r>
          </a:p>
        </p:txBody>
      </p:sp>
      <p:sp>
        <p:nvSpPr>
          <p:cNvPr id="3" name="Content Placeholder 2"/>
          <p:cNvSpPr>
            <a:spLocks noGrp="1"/>
          </p:cNvSpPr>
          <p:nvPr>
            <p:ph idx="1"/>
          </p:nvPr>
        </p:nvSpPr>
        <p:spPr>
          <a:xfrm>
            <a:off x="457200" y="1902643"/>
            <a:ext cx="8229600" cy="3886200"/>
          </a:xfrm>
        </p:spPr>
        <p:txBody>
          <a:bodyPr>
            <a:normAutofit/>
          </a:bodyPr>
          <a:lstStyle/>
          <a:p>
            <a:r>
              <a:rPr lang="ar-EG" sz="2400"/>
              <a:t>تشكل الثقافات نزعة مركزية.</a:t>
            </a:r>
            <a:r>
              <a:rPr lang="en-US" sz="2400"/>
              <a:t> </a:t>
            </a:r>
            <a:r>
              <a:rPr lang="ar-EG" sz="2400"/>
              <a:t>وهناك تباين أكبر في القيم </a:t>
            </a:r>
            <a:r>
              <a:rPr lang="ar-EG" sz="2400" i="1"/>
              <a:t>داخل</a:t>
            </a:r>
            <a:r>
              <a:rPr lang="ar-EG" sz="2400"/>
              <a:t> الثقافات مقارنة بما هو عليه بين الثقافات </a:t>
            </a:r>
            <a:r>
              <a:rPr lang="ar-EG" sz="2400" i="1"/>
              <a:t>المختلفة</a:t>
            </a:r>
            <a:r>
              <a:rPr lang="ar-EG" sz="2400"/>
              <a:t>.</a:t>
            </a:r>
            <a:r>
              <a:rPr lang="en-US" sz="2400"/>
              <a:t> </a:t>
            </a:r>
          </a:p>
          <a:p>
            <a:pPr marL="0" indent="0">
              <a:buNone/>
            </a:pPr>
            <a:r>
              <a:rPr lang="en-US" sz="2400"/>
              <a:t> </a:t>
            </a:r>
          </a:p>
          <a:p>
            <a:r>
              <a:rPr lang="ar-EG" sz="2400"/>
              <a:t>كن على دراية بالاختلافات الثقافية في القيم وأساليب التواصل، لكن تجنب النمطية</a:t>
            </a:r>
          </a:p>
          <a:p>
            <a:pPr marL="0" indent="0">
              <a:buNone/>
            </a:pPr>
            <a:endParaRPr lang="en-US" sz="2400" dirty="0"/>
          </a:p>
          <a:p>
            <a:r>
              <a:rPr lang="ar-EG" sz="2400"/>
              <a:t>تعامل مع الطرف الآخر في المفاوضات باعتباره فردًا</a:t>
            </a:r>
          </a:p>
        </p:txBody>
      </p:sp>
    </p:spTree>
    <p:extLst>
      <p:ext uri="{BB962C8B-B14F-4D97-AF65-F5344CB8AC3E}">
        <p14:creationId xmlns:p14="http://schemas.microsoft.com/office/powerpoint/2010/main" val="38121911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3600" b="1"/>
              <a:t>قصة ماغوس وشركة </a:t>
            </a:r>
            <a:r>
              <a:rPr lang="en-US" sz="3600" b="1"/>
              <a:t>TC</a:t>
            </a:r>
            <a:r>
              <a:rPr lang="ar-EG" sz="3600" b="1"/>
              <a:t> مستوحاة من قصة حقيقية</a:t>
            </a:r>
          </a:p>
        </p:txBody>
      </p:sp>
      <p:sp>
        <p:nvSpPr>
          <p:cNvPr id="3" name="Content Placeholder 2"/>
          <p:cNvSpPr>
            <a:spLocks noGrp="1"/>
          </p:cNvSpPr>
          <p:nvPr>
            <p:ph idx="1"/>
          </p:nvPr>
        </p:nvSpPr>
        <p:spPr>
          <a:xfrm>
            <a:off x="457200" y="1800225"/>
            <a:ext cx="8229600" cy="4525963"/>
          </a:xfrm>
        </p:spPr>
        <p:txBody>
          <a:bodyPr>
            <a:normAutofit lnSpcReduction="10000"/>
          </a:bodyPr>
          <a:lstStyle/>
          <a:p>
            <a:r>
              <a:rPr lang="ar-EG" sz="2400"/>
              <a:t>في عام 2010، أبدت شركة </a:t>
            </a:r>
            <a:r>
              <a:rPr lang="en-US" sz="2400"/>
              <a:t>DC Comics</a:t>
            </a:r>
            <a:r>
              <a:rPr lang="ar-EG" sz="2400"/>
              <a:t> التي يقع مقرها في الولايات المتحدة اهتمامها بترجمة وبيع الكتاب الفرنسي الساخر الشهير </a:t>
            </a:r>
            <a:r>
              <a:rPr lang="en-US" sz="2400" i="1"/>
              <a:t>Lanfeust</a:t>
            </a:r>
            <a:r>
              <a:rPr lang="ar-EG" sz="2400"/>
              <a:t> من تأليف كريستوف أرليستون وديدييه تاركوين</a:t>
            </a:r>
          </a:p>
          <a:p>
            <a:endParaRPr lang="en-US" sz="2400" dirty="0"/>
          </a:p>
          <a:p>
            <a:r>
              <a:rPr lang="ar-EG" sz="2400"/>
              <a:t>قصص خيال علمي عن مغامر يتمتع بقوى سحرية (لانفوست) وصديقه هيبوس، القزم المستأنس</a:t>
            </a:r>
          </a:p>
          <a:p>
            <a:endParaRPr lang="en-US" sz="2400" dirty="0"/>
          </a:p>
          <a:p>
            <a:r>
              <a:rPr lang="ar-EG" sz="2400"/>
              <a:t>انتهت المفاوضات إلى طريق مسدود</a:t>
            </a:r>
          </a:p>
          <a:p>
            <a:endParaRPr lang="en-US" sz="2400" dirty="0"/>
          </a:p>
          <a:p>
            <a:r>
              <a:rPr lang="ar-EG" sz="2400"/>
              <a:t>منذ عام 2016، كانت لانفوست لا تزال ظاهرة في فرنسا، لكنها لم تحقق النجاح الكبير الذي كان من الممكن أن تحققه</a:t>
            </a:r>
          </a:p>
        </p:txBody>
      </p:sp>
    </p:spTree>
    <p:extLst>
      <p:ext uri="{BB962C8B-B14F-4D97-AF65-F5344CB8AC3E}">
        <p14:creationId xmlns:p14="http://schemas.microsoft.com/office/powerpoint/2010/main" val="1871554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00873" y="4896806"/>
            <a:ext cx="9144000" cy="4678362"/>
          </a:xfrm>
        </p:spPr>
        <p:txBody>
          <a:bodyPr/>
          <a:lstStyle/>
          <a:p>
            <a:pPr marL="0" indent="0" eaLnBrk="1" hangingPunct="1">
              <a:buFont typeface="Arial" panose="020B0604020202020204" pitchFamily="34" charset="0"/>
              <a:buNone/>
              <a:defRPr/>
            </a:pPr>
            <a:r>
              <a:rPr lang="ar-EG" sz="2400" dirty="0"/>
              <a:t>خصص 3 دقائق وتشارك مع الشخص الجالس بجانبك:</a:t>
            </a:r>
            <a:r>
              <a:rPr lang="en-US" sz="2400" dirty="0"/>
              <a:t> </a:t>
            </a:r>
          </a:p>
          <a:p>
            <a:pPr eaLnBrk="1" hangingPunct="1">
              <a:defRPr/>
            </a:pPr>
            <a:r>
              <a:rPr lang="ar-EG" sz="2400" dirty="0"/>
              <a:t>شيء واحد نجح فريقك في تنفيذه بشكل جيد في المفاوضات</a:t>
            </a:r>
          </a:p>
          <a:p>
            <a:pPr eaLnBrk="1" hangingPunct="1">
              <a:defRPr/>
            </a:pPr>
            <a:r>
              <a:rPr lang="ar-EG" sz="2400" dirty="0"/>
              <a:t>شيء واحد كان من الممكن أن يفعله فريقك بشكل مختلف</a:t>
            </a:r>
          </a:p>
          <a:p>
            <a:pPr algn="ctr" eaLnBrk="1" hangingPunct="1">
              <a:defRPr/>
            </a:pPr>
            <a:endParaRPr lang="en-US" altLang="en-US" sz="2400" dirty="0"/>
          </a:p>
          <a:p>
            <a:pPr algn="ctr" eaLnBrk="1" hangingPunct="1">
              <a:defRPr/>
            </a:pPr>
            <a:endParaRPr lang="en-US" altLang="en-US" sz="2400" dirty="0"/>
          </a:p>
          <a:p>
            <a:pPr lvl="1" algn="ctr" eaLnBrk="1" hangingPunct="1">
              <a:defRPr/>
            </a:pPr>
            <a:endParaRPr lang="en-US" altLang="en-US" sz="2400" dirty="0">
              <a:solidFill>
                <a:srgbClr val="003399"/>
              </a:solidFill>
            </a:endParaRPr>
          </a:p>
          <a:p>
            <a:pPr lvl="1" algn="ctr" eaLnBrk="1" hangingPunct="1">
              <a:defRPr/>
            </a:pPr>
            <a:endParaRPr lang="en-US" altLang="en-US" sz="2400" dirty="0">
              <a:solidFill>
                <a:srgbClr val="003399"/>
              </a:solidFill>
            </a:endParaRPr>
          </a:p>
          <a:p>
            <a:pPr lvl="1" algn="ctr" eaLnBrk="1" hangingPunct="1">
              <a:defRPr/>
            </a:pPr>
            <a:endParaRPr lang="en-US" altLang="en-US" sz="2400" dirty="0">
              <a:solidFill>
                <a:srgbClr val="003399"/>
              </a:solidFill>
            </a:endParaRPr>
          </a:p>
          <a:p>
            <a:pPr lvl="1" algn="ctr" eaLnBrk="1" hangingPunct="1">
              <a:defRPr/>
            </a:pPr>
            <a:endParaRPr lang="en-US" altLang="en-US" sz="2400" dirty="0">
              <a:solidFill>
                <a:srgbClr val="003399"/>
              </a:solidFill>
            </a:endParaRPr>
          </a:p>
          <a:p>
            <a:pPr algn="ctr" eaLnBrk="1" hangingPunct="1">
              <a:defRPr/>
            </a:pPr>
            <a:endParaRPr lang="en-US" altLang="en-US" sz="2400" dirty="0">
              <a:solidFill>
                <a:srgbClr val="003399"/>
              </a:solidFill>
            </a:endParaRPr>
          </a:p>
          <a:p>
            <a:pPr algn="ctr" eaLnBrk="1" hangingPunct="1">
              <a:defRPr/>
            </a:pPr>
            <a:endParaRPr lang="en-US" altLang="en-US" sz="2400" dirty="0"/>
          </a:p>
        </p:txBody>
      </p:sp>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809" y="1662972"/>
            <a:ext cx="8693318" cy="2888717"/>
          </a:xfrm>
          <a:prstGeom prst="rect">
            <a:avLst/>
          </a:prstGeom>
        </p:spPr>
      </p:pic>
    </p:spTree>
    <p:extLst>
      <p:ext uri="{BB962C8B-B14F-4D97-AF65-F5344CB8AC3E}">
        <p14:creationId xmlns:p14="http://schemas.microsoft.com/office/powerpoint/2010/main" val="27291499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339210" y="342265"/>
            <a:ext cx="8391895" cy="1143000"/>
          </a:xfrm>
          <a:prstGeom prst="rect">
            <a:avLst/>
          </a:prstGeom>
        </p:spPr>
        <p:txBody>
          <a:bodyPr>
            <a:noAutofit/>
          </a:bodyPr>
          <a:lstStyle>
            <a:lvl1pPr algn="ctr" defTabSz="457200" rtl="1" eaLnBrk="1" latinLnBrk="0" hangingPunct="1">
              <a:spcBef>
                <a:spcPct val="0"/>
              </a:spcBef>
              <a:buNone/>
              <a:defRPr sz="4400" kern="1200">
                <a:solidFill>
                  <a:schemeClr val="tx1"/>
                </a:solidFill>
                <a:latin typeface="+mj-lt"/>
                <a:ea typeface="+mj-ea"/>
                <a:cs typeface="+mj-cs"/>
              </a:defRPr>
            </a:lvl1pPr>
          </a:lstStyle>
          <a:p>
            <a:r>
              <a:rPr lang="ar-EG" sz="3600" b="1">
                <a:cs typeface="Rockwell"/>
              </a:rPr>
              <a:t>توقعات مختلفة لمبيعات المنتج في المستقبل</a:t>
            </a:r>
          </a:p>
        </p:txBody>
      </p:sp>
    </p:spTree>
    <p:extLst>
      <p:ext uri="{BB962C8B-B14F-4D97-AF65-F5344CB8AC3E}">
        <p14:creationId xmlns:p14="http://schemas.microsoft.com/office/powerpoint/2010/main" val="33145619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ítulo 1"/>
          <p:cNvSpPr>
            <a:spLocks noGrp="1"/>
          </p:cNvSpPr>
          <p:nvPr>
            <p:ph type="title"/>
          </p:nvPr>
        </p:nvSpPr>
        <p:spPr>
          <a:xfrm>
            <a:off x="339210" y="95525"/>
            <a:ext cx="8391895" cy="1143000"/>
          </a:xfrm>
        </p:spPr>
        <p:txBody>
          <a:bodyPr>
            <a:noAutofit/>
          </a:bodyPr>
          <a:lstStyle/>
          <a:p>
            <a:r>
              <a:rPr lang="ar-EG" sz="3600" b="1">
                <a:cs typeface="Rockwell"/>
              </a:rPr>
              <a:t>توقعات مختلفة لمبيعات المنتج في المستقبل</a:t>
            </a:r>
          </a:p>
        </p:txBody>
      </p:sp>
      <p:pic>
        <p:nvPicPr>
          <p:cNvPr id="2" name="Picture 1">
            <a:extLst>
              <a:ext uri="{FF2B5EF4-FFF2-40B4-BE49-F238E27FC236}">
                <a16:creationId xmlns:a16="http://schemas.microsoft.com/office/drawing/2014/main" id="{665E9AF9-E29D-4DCE-B650-9A518D77A5AD}"/>
              </a:ext>
            </a:extLst>
          </p:cNvPr>
          <p:cNvPicPr>
            <a:picLocks noChangeAspect="1"/>
          </p:cNvPicPr>
          <p:nvPr/>
        </p:nvPicPr>
        <p:blipFill>
          <a:blip r:embed="rId3"/>
          <a:stretch>
            <a:fillRect/>
          </a:stretch>
        </p:blipFill>
        <p:spPr>
          <a:xfrm>
            <a:off x="0" y="1818891"/>
            <a:ext cx="9144000" cy="2053864"/>
          </a:xfrm>
          <a:prstGeom prst="rect">
            <a:avLst/>
          </a:prstGeom>
        </p:spPr>
      </p:pic>
      <p:sp>
        <p:nvSpPr>
          <p:cNvPr id="3" name="Rectangle 2">
            <a:extLst>
              <a:ext uri="{FF2B5EF4-FFF2-40B4-BE49-F238E27FC236}">
                <a16:creationId xmlns:a16="http://schemas.microsoft.com/office/drawing/2014/main" id="{2906EE4E-B858-48D8-BEE1-C48F8D1CEFD1}"/>
              </a:ext>
            </a:extLst>
          </p:cNvPr>
          <p:cNvSpPr/>
          <p:nvPr/>
        </p:nvSpPr>
        <p:spPr>
          <a:xfrm>
            <a:off x="202925" y="1225560"/>
            <a:ext cx="4421018" cy="532903"/>
          </a:xfrm>
          <a:prstGeom prst="rect">
            <a:avLst/>
          </a:prstGeom>
        </p:spPr>
        <p:txBody>
          <a:bodyPr wrap="none">
            <a:spAutoFit/>
          </a:bodyPr>
          <a:lstStyle/>
          <a:p>
            <a:pPr algn="ctr">
              <a:lnSpc>
                <a:spcPct val="107000"/>
              </a:lnSpc>
            </a:pPr>
            <a:r>
              <a:rPr lang="ar-EG" sz="2800" b="1" i="1">
                <a:latin typeface="Calibri" panose="020F0502020204030204" pitchFamily="34" charset="0"/>
                <a:ea typeface="Calibri" panose="020F0502020204030204" pitchFamily="34" charset="0"/>
                <a:cs typeface="Times New Roman" panose="02020603050405020304" pitchFamily="18" charset="0"/>
              </a:rPr>
              <a:t>دور </a:t>
            </a:r>
            <a:r>
              <a:rPr lang="en-US" sz="2800" b="1" i="1">
                <a:latin typeface="Calibri" panose="020F0502020204030204" pitchFamily="34" charset="0"/>
                <a:ea typeface="Calibri" panose="020F0502020204030204" pitchFamily="34" charset="0"/>
                <a:cs typeface="Times New Roman" panose="02020603050405020304" pitchFamily="18" charset="0"/>
              </a:rPr>
              <a:t>B.B</a:t>
            </a:r>
            <a:r>
              <a:rPr lang="ar-EG" sz="2800" b="1" i="1">
                <a:latin typeface="Calibri" panose="020F0502020204030204" pitchFamily="34" charset="0"/>
                <a:ea typeface="Calibri" panose="020F0502020204030204" pitchFamily="34" charset="0"/>
                <a:cs typeface="Times New Roman" panose="02020603050405020304" pitchFamily="18" charset="0"/>
              </a:rPr>
              <a:t>.</a:t>
            </a:r>
            <a:r>
              <a:rPr lang="en-US" sz="2800" b="1" i="1">
                <a:latin typeface="Calibri" panose="020F0502020204030204" pitchFamily="34" charset="0"/>
                <a:ea typeface="Calibri" panose="020F0502020204030204" pitchFamily="34" charset="0"/>
                <a:cs typeface="Times New Roman" panose="02020603050405020304" pitchFamily="18" charset="0"/>
              </a:rPr>
              <a:t> </a:t>
            </a:r>
            <a:r>
              <a:rPr lang="ar-EG" sz="2800" b="1" i="1">
                <a:latin typeface="Calibri" panose="020F0502020204030204" pitchFamily="34" charset="0"/>
                <a:ea typeface="Calibri" panose="020F0502020204030204" pitchFamily="34" charset="0"/>
                <a:cs typeface="Times New Roman" panose="02020603050405020304" pitchFamily="18" charset="0"/>
              </a:rPr>
              <a:t>– مؤلف ماغوس</a:t>
            </a:r>
          </a:p>
        </p:txBody>
      </p:sp>
      <p:pic>
        <p:nvPicPr>
          <p:cNvPr id="4" name="Picture 3">
            <a:extLst>
              <a:ext uri="{FF2B5EF4-FFF2-40B4-BE49-F238E27FC236}">
                <a16:creationId xmlns:a16="http://schemas.microsoft.com/office/drawing/2014/main" id="{24081DFA-2E27-4993-ACA5-F64AA75C988B}"/>
              </a:ext>
            </a:extLst>
          </p:cNvPr>
          <p:cNvPicPr>
            <a:picLocks noChangeAspect="1"/>
          </p:cNvPicPr>
          <p:nvPr/>
        </p:nvPicPr>
        <p:blipFill>
          <a:blip r:embed="rId4"/>
          <a:stretch>
            <a:fillRect/>
          </a:stretch>
        </p:blipFill>
        <p:spPr>
          <a:xfrm>
            <a:off x="0" y="4688528"/>
            <a:ext cx="9144000" cy="1926584"/>
          </a:xfrm>
          <a:prstGeom prst="rect">
            <a:avLst/>
          </a:prstGeom>
        </p:spPr>
      </p:pic>
      <p:sp>
        <p:nvSpPr>
          <p:cNvPr id="5" name="Rectangle 4">
            <a:extLst>
              <a:ext uri="{FF2B5EF4-FFF2-40B4-BE49-F238E27FC236}">
                <a16:creationId xmlns:a16="http://schemas.microsoft.com/office/drawing/2014/main" id="{DE9B6BAB-88F4-44A2-9576-C39DDC38B5B7}"/>
              </a:ext>
            </a:extLst>
          </p:cNvPr>
          <p:cNvSpPr/>
          <p:nvPr/>
        </p:nvSpPr>
        <p:spPr>
          <a:xfrm>
            <a:off x="274866" y="4101837"/>
            <a:ext cx="4827284" cy="532903"/>
          </a:xfrm>
          <a:prstGeom prst="rect">
            <a:avLst/>
          </a:prstGeom>
        </p:spPr>
        <p:txBody>
          <a:bodyPr wrap="none">
            <a:spAutoFit/>
          </a:bodyPr>
          <a:lstStyle/>
          <a:p>
            <a:pPr algn="ctr">
              <a:lnSpc>
                <a:spcPct val="107000"/>
              </a:lnSpc>
            </a:pPr>
            <a:r>
              <a:rPr lang="ar-EG" sz="2800" b="1" i="1">
                <a:latin typeface="Calibri" panose="020F0502020204030204" pitchFamily="34" charset="0"/>
                <a:ea typeface="Calibri" panose="020F0502020204030204" pitchFamily="34" charset="0"/>
                <a:cs typeface="Times New Roman" panose="02020603050405020304" pitchFamily="18" charset="0"/>
              </a:rPr>
              <a:t>دور </a:t>
            </a:r>
            <a:r>
              <a:rPr lang="en-US" sz="2800" b="1" i="1">
                <a:latin typeface="Calibri" panose="020F0502020204030204" pitchFamily="34" charset="0"/>
                <a:ea typeface="Calibri" panose="020F0502020204030204" pitchFamily="34" charset="0"/>
                <a:cs typeface="Times New Roman" panose="02020603050405020304" pitchFamily="18" charset="0"/>
              </a:rPr>
              <a:t>D.W</a:t>
            </a:r>
            <a:r>
              <a:rPr lang="ar-EG" sz="2800" b="1" i="1">
                <a:latin typeface="Calibri" panose="020F0502020204030204" pitchFamily="34" charset="0"/>
                <a:ea typeface="Calibri" panose="020F0502020204030204" pitchFamily="34" charset="0"/>
                <a:cs typeface="Times New Roman" panose="02020603050405020304" pitchFamily="18" charset="0"/>
              </a:rPr>
              <a:t>.</a:t>
            </a:r>
            <a:r>
              <a:rPr lang="en-US" sz="2800" b="1" i="1">
                <a:latin typeface="Calibri" panose="020F0502020204030204" pitchFamily="34" charset="0"/>
                <a:ea typeface="Calibri" panose="020F0502020204030204" pitchFamily="34" charset="0"/>
                <a:cs typeface="Times New Roman" panose="02020603050405020304" pitchFamily="18" charset="0"/>
              </a:rPr>
              <a:t> </a:t>
            </a:r>
            <a:r>
              <a:rPr lang="ar-EG" sz="2800" b="1" i="1">
                <a:latin typeface="Calibri" panose="020F0502020204030204" pitchFamily="34" charset="0"/>
                <a:ea typeface="Calibri" panose="020F0502020204030204" pitchFamily="34" charset="0"/>
                <a:cs typeface="Times New Roman" panose="02020603050405020304" pitchFamily="18" charset="0"/>
              </a:rPr>
              <a:t>– الرئيس التنفيذي لشركة تالا كوميكس</a:t>
            </a:r>
          </a:p>
        </p:txBody>
      </p:sp>
    </p:spTree>
    <p:extLst>
      <p:ext uri="{BB962C8B-B14F-4D97-AF65-F5344CB8AC3E}">
        <p14:creationId xmlns:p14="http://schemas.microsoft.com/office/powerpoint/2010/main" val="40760623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791075"/>
          </a:xfrm>
        </p:spPr>
        <p:txBody>
          <a:bodyPr>
            <a:normAutofit/>
          </a:bodyPr>
          <a:lstStyle/>
          <a:p>
            <a:r>
              <a:rPr lang="ar-EG" sz="2400"/>
              <a:t>ترتبط شروط العقد بأحداث مستقبلية تتسم بعدم اليقين	</a:t>
            </a:r>
          </a:p>
          <a:p>
            <a:pPr lvl="1"/>
            <a:r>
              <a:rPr lang="ar-EG" sz="2400"/>
              <a:t>مبيعات المنتجات المستقبلية</a:t>
            </a:r>
          </a:p>
          <a:p>
            <a:pPr lvl="1"/>
            <a:r>
              <a:rPr lang="ar-EG" sz="2400"/>
              <a:t>أداء الموظف في المستقبل</a:t>
            </a:r>
          </a:p>
          <a:p>
            <a:endParaRPr lang="en-US" sz="2400" dirty="0"/>
          </a:p>
          <a:p>
            <a:r>
              <a:rPr lang="ar-EG" sz="2400"/>
              <a:t>يمكن تعظيم القيمة المستقبلية المتوقعة لدى كل جانب</a:t>
            </a:r>
          </a:p>
          <a:p>
            <a:endParaRPr lang="en-US" sz="2400" dirty="0"/>
          </a:p>
          <a:p>
            <a:r>
              <a:rPr lang="ar-EG" sz="2400"/>
              <a:t>يمكن أن تكشف الخداع إذا كان موجودًا</a:t>
            </a:r>
          </a:p>
          <a:p>
            <a:endParaRPr lang="en-US" sz="2400" dirty="0"/>
          </a:p>
          <a:p>
            <a:r>
              <a:rPr lang="ar-EG" sz="2400"/>
              <a:t>أكثر فعالية إذا ارتبطت                                                                 بنتائج موضوعية</a:t>
            </a:r>
          </a:p>
          <a:p>
            <a:endParaRPr lang="en-US" sz="2400" u="sng" dirty="0"/>
          </a:p>
        </p:txBody>
      </p:sp>
      <p:sp>
        <p:nvSpPr>
          <p:cNvPr id="4" name="Título 1"/>
          <p:cNvSpPr>
            <a:spLocks noGrp="1"/>
          </p:cNvSpPr>
          <p:nvPr>
            <p:ph type="title"/>
          </p:nvPr>
        </p:nvSpPr>
        <p:spPr>
          <a:xfrm>
            <a:off x="339210" y="76965"/>
            <a:ext cx="8391895" cy="1143000"/>
          </a:xfrm>
        </p:spPr>
        <p:txBody>
          <a:bodyPr>
            <a:noAutofit/>
          </a:bodyPr>
          <a:lstStyle/>
          <a:p>
            <a:r>
              <a:rPr lang="ar-EG" sz="3600" b="1">
                <a:latin typeface="+mn-lt"/>
                <a:cs typeface="Rockwell"/>
              </a:rPr>
              <a:t>العقود المشروطة</a:t>
            </a:r>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111528"/>
            <a:ext cx="3510052" cy="2340035"/>
          </a:xfrm>
          <a:prstGeom prst="rect">
            <a:avLst/>
          </a:prstGeom>
        </p:spPr>
      </p:pic>
    </p:spTree>
    <p:extLst>
      <p:ext uri="{BB962C8B-B14F-4D97-AF65-F5344CB8AC3E}">
        <p14:creationId xmlns:p14="http://schemas.microsoft.com/office/powerpoint/2010/main" val="18319461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386345" y="4878374"/>
            <a:ext cx="8391895" cy="1569660"/>
          </a:xfrm>
          <a:prstGeom prst="rect">
            <a:avLst/>
          </a:prstGeom>
          <a:noFill/>
        </p:spPr>
        <p:txBody>
          <a:bodyPr wrap="square" rtlCol="0">
            <a:spAutoFit/>
          </a:bodyPr>
          <a:lstStyle/>
          <a:p>
            <a:r>
              <a:rPr lang="ar-EG" sz="2400" i="1"/>
              <a:t>العقد المشروط:</a:t>
            </a:r>
          </a:p>
          <a:p>
            <a:pPr marL="342900" indent="-342900">
              <a:buFont typeface="Arial" panose="020B0604020202020204" pitchFamily="34" charset="0"/>
              <a:buChar char="•"/>
            </a:pPr>
            <a:r>
              <a:rPr lang="ar-EG" sz="2400" i="1"/>
              <a:t>إذا كانت توقعات </a:t>
            </a:r>
            <a:r>
              <a:rPr lang="en-US" sz="2400" i="1"/>
              <a:t>TC</a:t>
            </a:r>
            <a:r>
              <a:rPr lang="ar-EG" sz="2400" i="1"/>
              <a:t> صحيحة فيما يتعلق بالمبيعات المستقبلية، فإنها ستدفع لجانب ماغوس مبلغًا أقل.</a:t>
            </a:r>
            <a:r>
              <a:rPr lang="en-US" sz="2400" i="1"/>
              <a:t> </a:t>
            </a:r>
          </a:p>
          <a:p>
            <a:pPr marL="342900" indent="-342900">
              <a:buFont typeface="Arial" panose="020B0604020202020204" pitchFamily="34" charset="0"/>
              <a:buChar char="•"/>
            </a:pPr>
            <a:r>
              <a:rPr lang="ar-EG" sz="2400" i="1"/>
              <a:t>إذا كان توقع جانب ماغوس صحيحًا بشأن المبيعات المستقبلية، فستزيد شركة </a:t>
            </a:r>
            <a:r>
              <a:rPr lang="en-US" sz="2400" i="1"/>
              <a:t>TC</a:t>
            </a:r>
            <a:r>
              <a:rPr lang="ar-EG" sz="2400" i="1"/>
              <a:t> من المقابل المادي.</a:t>
            </a:r>
          </a:p>
        </p:txBody>
      </p:sp>
      <p:sp>
        <p:nvSpPr>
          <p:cNvPr id="23" name="Título 1"/>
          <p:cNvSpPr>
            <a:spLocks noGrp="1"/>
          </p:cNvSpPr>
          <p:nvPr>
            <p:ph type="title"/>
          </p:nvPr>
        </p:nvSpPr>
        <p:spPr>
          <a:xfrm>
            <a:off x="339210" y="192765"/>
            <a:ext cx="8391895" cy="1143000"/>
          </a:xfrm>
        </p:spPr>
        <p:txBody>
          <a:bodyPr>
            <a:noAutofit/>
          </a:bodyPr>
          <a:lstStyle/>
          <a:p>
            <a:r>
              <a:rPr lang="ar-EG" sz="3200" b="1">
                <a:latin typeface="+mn-lt"/>
                <a:cs typeface="Rockwell"/>
              </a:rPr>
              <a:t>هل استخدمت عقدًا مشروطًا </a:t>
            </a:r>
            <a:br>
              <a:rPr lang="ar-EG" sz="3200" b="1">
                <a:latin typeface="+mn-lt"/>
                <a:cs typeface="Rockwell"/>
              </a:rPr>
            </a:br>
            <a:r>
              <a:rPr lang="ar-EG" sz="3200" b="1">
                <a:latin typeface="+mn-lt"/>
                <a:cs typeface="Rockwell"/>
              </a:rPr>
              <a:t>في قصة ماغوس وشركة تالا كوميكس؟</a:t>
            </a:r>
          </a:p>
        </p:txBody>
      </p:sp>
      <p:pic>
        <p:nvPicPr>
          <p:cNvPr id="10" name="Content Placeholder 3">
            <a:extLst>
              <a:ext uri="{FF2B5EF4-FFF2-40B4-BE49-F238E27FC236}">
                <a16:creationId xmlns:a16="http://schemas.microsoft.com/office/drawing/2014/main" id="{2C7921B7-849B-483C-95D4-B6B2B8E764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809" y="1662972"/>
            <a:ext cx="8693318" cy="2888717"/>
          </a:xfrm>
          <a:prstGeom prst="rect">
            <a:avLst/>
          </a:prstGeom>
        </p:spPr>
      </p:pic>
    </p:spTree>
    <p:extLst>
      <p:ext uri="{BB962C8B-B14F-4D97-AF65-F5344CB8AC3E}">
        <p14:creationId xmlns:p14="http://schemas.microsoft.com/office/powerpoint/2010/main" val="22024103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2263"/>
            <a:ext cx="8229600" cy="1143000"/>
          </a:xfrm>
        </p:spPr>
        <p:txBody>
          <a:bodyPr>
            <a:noAutofit/>
          </a:bodyPr>
          <a:lstStyle/>
          <a:p>
            <a:r>
              <a:rPr lang="ar-EG" sz="3600" b="1"/>
              <a:t>هل أضفت أي قضايا جديدة </a:t>
            </a:r>
            <a:br>
              <a:rPr lang="ar-EG" sz="3600" b="1"/>
            </a:br>
            <a:r>
              <a:rPr lang="ar-EG" sz="3600" b="1"/>
              <a:t>لخلق المزيد من القيمة؟</a:t>
            </a:r>
          </a:p>
        </p:txBody>
      </p:sp>
    </p:spTree>
    <p:extLst>
      <p:ext uri="{BB962C8B-B14F-4D97-AF65-F5344CB8AC3E}">
        <p14:creationId xmlns:p14="http://schemas.microsoft.com/office/powerpoint/2010/main" val="30566841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2263"/>
            <a:ext cx="8229600" cy="1143000"/>
          </a:xfrm>
        </p:spPr>
        <p:txBody>
          <a:bodyPr>
            <a:noAutofit/>
          </a:bodyPr>
          <a:lstStyle/>
          <a:p>
            <a:r>
              <a:rPr lang="ar-EG" sz="3600" b="1"/>
              <a:t>هل أضفت أي قضايا جديدة </a:t>
            </a:r>
            <a:br>
              <a:rPr lang="ar-EG" sz="3600" b="1"/>
            </a:br>
            <a:r>
              <a:rPr lang="ar-EG" sz="3600" b="1"/>
              <a:t>لخلق المزيد من القيمة؟</a:t>
            </a:r>
          </a:p>
        </p:txBody>
      </p:sp>
      <p:sp>
        <p:nvSpPr>
          <p:cNvPr id="3" name="Content Placeholder 2"/>
          <p:cNvSpPr>
            <a:spLocks noGrp="1"/>
          </p:cNvSpPr>
          <p:nvPr>
            <p:ph idx="1"/>
          </p:nvPr>
        </p:nvSpPr>
        <p:spPr>
          <a:xfrm>
            <a:off x="457200" y="2028825"/>
            <a:ext cx="4667510" cy="4525963"/>
          </a:xfrm>
        </p:spPr>
        <p:txBody>
          <a:bodyPr>
            <a:normAutofit/>
          </a:bodyPr>
          <a:lstStyle/>
          <a:p>
            <a:r>
              <a:rPr lang="ar-EG" sz="2400"/>
              <a:t>فيلم ماغوس المحتمل؟</a:t>
            </a:r>
          </a:p>
          <a:p>
            <a:endParaRPr lang="en-US" sz="2400" dirty="0"/>
          </a:p>
          <a:p>
            <a:r>
              <a:rPr lang="ar-EG" sz="2400"/>
              <a:t>مسلسل ماغوس تلفزيوني محتمل؟</a:t>
            </a:r>
          </a:p>
          <a:p>
            <a:endParaRPr lang="en-US" sz="2400" dirty="0"/>
          </a:p>
          <a:p>
            <a:r>
              <a:rPr lang="ar-EG" sz="2400"/>
              <a:t>تسويق ماغوس المحتمل؟</a:t>
            </a:r>
          </a:p>
          <a:p>
            <a:endParaRPr lang="en-US" sz="2400" dirty="0"/>
          </a:p>
          <a:p>
            <a:r>
              <a:rPr lang="ar-EG" sz="2400"/>
              <a:t>تطوير مؤلفات قصص مصورة جديدة لسوق البوزيان؟</a:t>
            </a:r>
            <a:r>
              <a:rPr lang="en-US" sz="2400"/>
              <a:t> </a:t>
            </a:r>
          </a:p>
          <a:p>
            <a:endParaRPr lang="en-US" sz="2400"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0637" y="2218296"/>
            <a:ext cx="3274452" cy="3582988"/>
          </a:xfrm>
          <a:prstGeom prst="rect">
            <a:avLst/>
          </a:prstGeom>
        </p:spPr>
      </p:pic>
    </p:spTree>
    <p:extLst>
      <p:ext uri="{BB962C8B-B14F-4D97-AF65-F5344CB8AC3E}">
        <p14:creationId xmlns:p14="http://schemas.microsoft.com/office/powerpoint/2010/main" val="22175486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76"/>
          <p:cNvGraphicFramePr>
            <a:graphicFrameLocks/>
          </p:cNvGraphicFramePr>
          <p:nvPr/>
        </p:nvGraphicFramePr>
        <p:xfrm>
          <a:off x="152400" y="762000"/>
          <a:ext cx="8839200" cy="5873070"/>
        </p:xfrm>
        <a:graphic>
          <a:graphicData uri="http://schemas.openxmlformats.org/drawingml/2006/table">
            <a:tbl>
              <a:tblPr rtl="1"/>
              <a:tblGrid>
                <a:gridCol w="1066800">
                  <a:extLst>
                    <a:ext uri="{9D8B030D-6E8A-4147-A177-3AD203B41FA5}">
                      <a16:colId xmlns:a16="http://schemas.microsoft.com/office/drawing/2014/main" val="20000"/>
                    </a:ext>
                  </a:extLst>
                </a:gridCol>
                <a:gridCol w="7772400">
                  <a:extLst>
                    <a:ext uri="{9D8B030D-6E8A-4147-A177-3AD203B41FA5}">
                      <a16:colId xmlns:a16="http://schemas.microsoft.com/office/drawing/2014/main" val="20007"/>
                    </a:ext>
                  </a:extLst>
                </a:gridCol>
              </a:tblGrid>
              <a:tr h="817302">
                <a:tc>
                  <a:txBody>
                    <a:bodyPr/>
                    <a:lstStyle/>
                    <a:p>
                      <a:pPr marL="0" marR="0" lvl="0" indent="0" algn="r" defTabSz="914400" rtl="1" eaLnBrk="1" fontAlgn="b" latinLnBrk="0" hangingPunct="1">
                        <a:lnSpc>
                          <a:spcPct val="100000"/>
                        </a:lnSpc>
                        <a:spcBef>
                          <a:spcPct val="0"/>
                        </a:spcBef>
                        <a:spcAft>
                          <a:spcPct val="0"/>
                        </a:spcAft>
                        <a:buClrTx/>
                        <a:buSzTx/>
                        <a:buFontTx/>
                        <a:buNone/>
                        <a:tabLst/>
                      </a:pPr>
                      <a:r>
                        <a:rPr kumimoji="0" lang="ar-EG" sz="2400" b="1" i="0" u="none" strike="noStrike" cap="none" normalizeH="0" baseline="0">
                          <a:ln>
                            <a:noFill/>
                          </a:ln>
                          <a:solidFill>
                            <a:srgbClr val="000000"/>
                          </a:solidFill>
                          <a:latin typeface="+mj-lt"/>
                          <a:cs typeface="Arial" charset="0"/>
                        </a:rPr>
                        <a:t>المجموعة</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 latinLnBrk="0" hangingPunct="1">
                        <a:lnSpc>
                          <a:spcPct val="100000"/>
                        </a:lnSpc>
                        <a:spcBef>
                          <a:spcPct val="0"/>
                        </a:spcBef>
                        <a:spcAft>
                          <a:spcPct val="0"/>
                        </a:spcAft>
                        <a:buClrTx/>
                        <a:buSzTx/>
                        <a:buFontTx/>
                        <a:buNone/>
                        <a:tabLst/>
                      </a:pPr>
                      <a:r>
                        <a:rPr kumimoji="0" lang="ar-EG" sz="2400" b="1" i="0" u="none" strike="noStrike" cap="none" normalizeH="0" baseline="0">
                          <a:ln>
                            <a:noFill/>
                          </a:ln>
                          <a:solidFill>
                            <a:srgbClr val="000000"/>
                          </a:solidFill>
                          <a:latin typeface="+mj-lt"/>
                        </a:rPr>
                        <a:t>النتيجة</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1122">
                <a:tc>
                  <a:txBody>
                    <a:bodyPr/>
                    <a:lstStyle/>
                    <a:p>
                      <a:pPr marL="0" marR="0" lvl="0" indent="0" algn="r" defTabSz="914400" rtl="1" eaLnBrk="1" fontAlgn="b" latinLnBrk="0" hangingPunct="1">
                        <a:lnSpc>
                          <a:spcPct val="100000"/>
                        </a:lnSpc>
                        <a:spcBef>
                          <a:spcPct val="0"/>
                        </a:spcBef>
                        <a:spcAft>
                          <a:spcPct val="0"/>
                        </a:spcAft>
                        <a:buClrTx/>
                        <a:buSzTx/>
                        <a:buFontTx/>
                        <a:buNone/>
                        <a:tabLst/>
                      </a:pPr>
                      <a:r>
                        <a:rPr kumimoji="0" lang="ar-EG" sz="2400" b="0" i="0" u="none" strike="noStrike" cap="none" normalizeH="0" baseline="0">
                          <a:ln>
                            <a:noFill/>
                          </a:ln>
                          <a:solidFill>
                            <a:srgbClr val="262626"/>
                          </a:solidFill>
                          <a:latin typeface="+mj-lt"/>
                          <a:cs typeface="Arial" charset="0"/>
                        </a:rPr>
                        <a:t>1</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1122">
                <a:tc>
                  <a:txBody>
                    <a:bodyPr/>
                    <a:lstStyle/>
                    <a:p>
                      <a:pPr marL="0" marR="0" lvl="0" indent="0" algn="r" defTabSz="914400" rtl="1" eaLnBrk="1" fontAlgn="b" latinLnBrk="0" hangingPunct="1">
                        <a:lnSpc>
                          <a:spcPct val="100000"/>
                        </a:lnSpc>
                        <a:spcBef>
                          <a:spcPct val="0"/>
                        </a:spcBef>
                        <a:spcAft>
                          <a:spcPct val="0"/>
                        </a:spcAft>
                        <a:buClrTx/>
                        <a:buSzTx/>
                        <a:buFontTx/>
                        <a:buNone/>
                        <a:tabLst/>
                      </a:pPr>
                      <a:r>
                        <a:rPr kumimoji="0" lang="ar-EG" sz="2400" b="0" i="0" u="none" strike="noStrike" cap="none" normalizeH="0" baseline="0">
                          <a:ln>
                            <a:noFill/>
                          </a:ln>
                          <a:solidFill>
                            <a:srgbClr val="262626"/>
                          </a:solidFill>
                          <a:latin typeface="+mj-lt"/>
                        </a:rPr>
                        <a:t>2</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1122">
                <a:tc>
                  <a:txBody>
                    <a:bodyPr/>
                    <a:lstStyle/>
                    <a:p>
                      <a:pPr marL="0" marR="0" lvl="0" indent="0" algn="r" defTabSz="914400" rtl="1" eaLnBrk="1" fontAlgn="b" latinLnBrk="0" hangingPunct="1">
                        <a:lnSpc>
                          <a:spcPct val="100000"/>
                        </a:lnSpc>
                        <a:spcBef>
                          <a:spcPct val="0"/>
                        </a:spcBef>
                        <a:spcAft>
                          <a:spcPct val="0"/>
                        </a:spcAft>
                        <a:buClrTx/>
                        <a:buSzTx/>
                        <a:buFontTx/>
                        <a:buNone/>
                        <a:tabLst/>
                      </a:pPr>
                      <a:r>
                        <a:rPr kumimoji="0" lang="ar-EG" sz="2400" b="0" i="0" u="none" strike="noStrike" cap="none" normalizeH="0" baseline="0">
                          <a:ln>
                            <a:noFill/>
                          </a:ln>
                          <a:solidFill>
                            <a:srgbClr val="262626"/>
                          </a:solidFill>
                          <a:latin typeface="+mj-lt"/>
                        </a:rPr>
                        <a:t>3</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61122">
                <a:tc>
                  <a:txBody>
                    <a:bodyPr/>
                    <a:lstStyle/>
                    <a:p>
                      <a:pPr marL="0" marR="0" lvl="0" indent="0" algn="r" defTabSz="914400" rtl="1" eaLnBrk="1" fontAlgn="b" latinLnBrk="0" hangingPunct="1">
                        <a:lnSpc>
                          <a:spcPct val="100000"/>
                        </a:lnSpc>
                        <a:spcBef>
                          <a:spcPct val="0"/>
                        </a:spcBef>
                        <a:spcAft>
                          <a:spcPct val="0"/>
                        </a:spcAft>
                        <a:buClrTx/>
                        <a:buSzTx/>
                        <a:buFontTx/>
                        <a:buNone/>
                        <a:tabLst/>
                      </a:pPr>
                      <a:r>
                        <a:rPr kumimoji="0" lang="ar-EG" sz="2400" b="0" i="0" u="none" strike="noStrike" cap="none" normalizeH="0" baseline="0">
                          <a:ln>
                            <a:noFill/>
                          </a:ln>
                          <a:solidFill>
                            <a:srgbClr val="262626"/>
                          </a:solidFill>
                          <a:latin typeface="+mj-lt"/>
                        </a:rPr>
                        <a:t>4</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61122">
                <a:tc>
                  <a:txBody>
                    <a:bodyPr/>
                    <a:lstStyle/>
                    <a:p>
                      <a:pPr marL="0" marR="0" lvl="0" indent="0" algn="r" defTabSz="914400" rtl="1" eaLnBrk="1" fontAlgn="b" latinLnBrk="0" hangingPunct="1">
                        <a:lnSpc>
                          <a:spcPct val="100000"/>
                        </a:lnSpc>
                        <a:spcBef>
                          <a:spcPct val="0"/>
                        </a:spcBef>
                        <a:spcAft>
                          <a:spcPct val="0"/>
                        </a:spcAft>
                        <a:buClrTx/>
                        <a:buSzTx/>
                        <a:buFontTx/>
                        <a:buNone/>
                        <a:tabLst/>
                      </a:pPr>
                      <a:r>
                        <a:rPr kumimoji="0" lang="ar-EG" sz="2400" b="0" i="0" u="none" strike="noStrike" cap="none" normalizeH="0" baseline="0">
                          <a:ln>
                            <a:noFill/>
                          </a:ln>
                          <a:solidFill>
                            <a:srgbClr val="262626"/>
                          </a:solidFill>
                          <a:latin typeface="+mj-lt"/>
                        </a:rPr>
                        <a:t>5</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61122">
                <a:tc>
                  <a:txBody>
                    <a:bodyPr/>
                    <a:lstStyle/>
                    <a:p>
                      <a:pPr marL="0" marR="0" lvl="0" indent="0" algn="r" defTabSz="914400" rtl="1" eaLnBrk="1" fontAlgn="b" latinLnBrk="0" hangingPunct="1">
                        <a:lnSpc>
                          <a:spcPct val="100000"/>
                        </a:lnSpc>
                        <a:spcBef>
                          <a:spcPct val="0"/>
                        </a:spcBef>
                        <a:spcAft>
                          <a:spcPct val="0"/>
                        </a:spcAft>
                        <a:buClrTx/>
                        <a:buSzTx/>
                        <a:buFontTx/>
                        <a:buNone/>
                        <a:tabLst/>
                      </a:pPr>
                      <a:r>
                        <a:rPr kumimoji="0" lang="ar-EG" sz="2400" b="0" i="0" u="none" strike="noStrike" cap="none" normalizeH="0" baseline="0">
                          <a:ln>
                            <a:noFill/>
                          </a:ln>
                          <a:solidFill>
                            <a:srgbClr val="262626"/>
                          </a:solidFill>
                          <a:latin typeface="+mj-lt"/>
                        </a:rPr>
                        <a:t>6</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61122">
                <a:tc>
                  <a:txBody>
                    <a:bodyPr/>
                    <a:lstStyle/>
                    <a:p>
                      <a:pPr marL="0" marR="0" lvl="0" indent="0" algn="r" defTabSz="914400" rtl="1" eaLnBrk="1" fontAlgn="b" latinLnBrk="0" hangingPunct="1">
                        <a:lnSpc>
                          <a:spcPct val="100000"/>
                        </a:lnSpc>
                        <a:spcBef>
                          <a:spcPct val="0"/>
                        </a:spcBef>
                        <a:spcAft>
                          <a:spcPct val="0"/>
                        </a:spcAft>
                        <a:buClrTx/>
                        <a:buSzTx/>
                        <a:buFontTx/>
                        <a:buNone/>
                        <a:tabLst/>
                      </a:pPr>
                      <a:r>
                        <a:rPr kumimoji="0" lang="ar-EG" sz="2400" b="0" i="0" u="none" strike="noStrike" cap="none" normalizeH="0" baseline="0">
                          <a:ln>
                            <a:noFill/>
                          </a:ln>
                          <a:solidFill>
                            <a:srgbClr val="262626"/>
                          </a:solidFill>
                          <a:latin typeface="+mj-lt"/>
                        </a:rPr>
                        <a:t>7</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61122">
                <a:tc>
                  <a:txBody>
                    <a:bodyPr/>
                    <a:lstStyle/>
                    <a:p>
                      <a:pPr marL="0" marR="0" lvl="0" indent="0" algn="r" defTabSz="914400" rtl="1" eaLnBrk="1" fontAlgn="b" latinLnBrk="0" hangingPunct="1">
                        <a:lnSpc>
                          <a:spcPct val="100000"/>
                        </a:lnSpc>
                        <a:spcBef>
                          <a:spcPct val="0"/>
                        </a:spcBef>
                        <a:spcAft>
                          <a:spcPct val="0"/>
                        </a:spcAft>
                        <a:buClrTx/>
                        <a:buSzTx/>
                        <a:buFontTx/>
                        <a:buNone/>
                        <a:tabLst/>
                      </a:pPr>
                      <a:r>
                        <a:rPr kumimoji="0" lang="ar-EG" sz="2400" b="0" i="0" u="none" strike="noStrike" cap="none" normalizeH="0" baseline="0">
                          <a:ln>
                            <a:noFill/>
                          </a:ln>
                          <a:solidFill>
                            <a:srgbClr val="262626"/>
                          </a:solidFill>
                          <a:latin typeface="+mj-lt"/>
                        </a:rPr>
                        <a:t>8</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61122">
                <a:tc>
                  <a:txBody>
                    <a:bodyPr/>
                    <a:lstStyle/>
                    <a:p>
                      <a:pPr marL="0" marR="0" lvl="0" indent="0" algn="r" defTabSz="914400" rtl="1" eaLnBrk="1" fontAlgn="b" latinLnBrk="0" hangingPunct="1">
                        <a:lnSpc>
                          <a:spcPct val="100000"/>
                        </a:lnSpc>
                        <a:spcBef>
                          <a:spcPct val="0"/>
                        </a:spcBef>
                        <a:spcAft>
                          <a:spcPct val="0"/>
                        </a:spcAft>
                        <a:buClrTx/>
                        <a:buSzTx/>
                        <a:buFontTx/>
                        <a:buNone/>
                        <a:tabLst/>
                      </a:pPr>
                      <a:r>
                        <a:rPr kumimoji="0" lang="ar-EG" sz="2400" b="0" i="0" u="none" strike="noStrike" cap="none" normalizeH="0" baseline="0">
                          <a:ln>
                            <a:noFill/>
                          </a:ln>
                          <a:solidFill>
                            <a:srgbClr val="262626"/>
                          </a:solidFill>
                          <a:latin typeface="+mj-lt"/>
                        </a:rPr>
                        <a:t>9</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10343" name="TextBox 1"/>
          <p:cNvSpPr txBox="1">
            <a:spLocks noChangeArrowheads="1"/>
          </p:cNvSpPr>
          <p:nvPr/>
        </p:nvSpPr>
        <p:spPr bwMode="auto">
          <a:xfrm>
            <a:off x="9859963" y="2159000"/>
            <a:ext cx="185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p>
        </p:txBody>
      </p:sp>
      <p:sp>
        <p:nvSpPr>
          <p:cNvPr id="10344" name="TextBox 2"/>
          <p:cNvSpPr txBox="1">
            <a:spLocks noChangeArrowheads="1"/>
          </p:cNvSpPr>
          <p:nvPr/>
        </p:nvSpPr>
        <p:spPr bwMode="auto">
          <a:xfrm>
            <a:off x="0" y="101025"/>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ar-EG" b="1">
                <a:latin typeface="Ubuntu"/>
                <a:ea typeface="Ubuntu"/>
                <a:cs typeface="Ubuntu"/>
              </a:rPr>
              <a:t>ماغوس وتالا كوميكس</a:t>
            </a:r>
            <a:r>
              <a:rPr lang="en-US" b="1">
                <a:latin typeface="Ubuntu"/>
                <a:ea typeface="Ubuntu"/>
                <a:cs typeface="Ubuntu"/>
              </a:rPr>
              <a:t> </a:t>
            </a:r>
            <a:r>
              <a:rPr lang="ar-EG" b="1">
                <a:latin typeface="Ubuntu"/>
                <a:ea typeface="Ubuntu"/>
                <a:cs typeface="Ubuntu"/>
              </a:rPr>
              <a:t>صفقاتك</a:t>
            </a:r>
          </a:p>
        </p:txBody>
      </p:sp>
    </p:spTree>
    <p:extLst>
      <p:ext uri="{BB962C8B-B14F-4D97-AF65-F5344CB8AC3E}">
        <p14:creationId xmlns:p14="http://schemas.microsoft.com/office/powerpoint/2010/main" val="3776849228"/>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ar-EG" sz="2400"/>
              <a:t>الاختلافات الثقافية المهمة في القيم وأساليب التواصل</a:t>
            </a:r>
          </a:p>
          <a:p>
            <a:pPr lvl="1"/>
            <a:r>
              <a:rPr lang="ar-EG" sz="2400"/>
              <a:t>الجماعية-الفردية</a:t>
            </a:r>
          </a:p>
          <a:p>
            <a:pPr lvl="1"/>
            <a:r>
              <a:rPr lang="ar-EG" sz="2400"/>
              <a:t>تواصل السياق العالي مقابل تواصل السياق المنخفض</a:t>
            </a:r>
          </a:p>
          <a:p>
            <a:pPr lvl="1"/>
            <a:r>
              <a:rPr lang="ar-EG" sz="2400"/>
              <a:t>الخلاف</a:t>
            </a:r>
          </a:p>
          <a:p>
            <a:pPr lvl="1"/>
            <a:r>
              <a:rPr lang="ar-EG" sz="2400"/>
              <a:t>التخطيط الزمني</a:t>
            </a:r>
          </a:p>
          <a:p>
            <a:endParaRPr lang="en-US" sz="2400" dirty="0"/>
          </a:p>
          <a:p>
            <a:r>
              <a:rPr lang="ar-EG" sz="2400"/>
              <a:t>استخدم معرفتك بثقافة شخص ما كفرضية عمل، وليس كافتراض قوي.</a:t>
            </a:r>
            <a:r>
              <a:rPr lang="en-US" sz="2400"/>
              <a:t> </a:t>
            </a:r>
            <a:r>
              <a:rPr lang="ar-EG" sz="2400" i="1"/>
              <a:t>تعامل مع الآخرين كأفراد، وليس كنماذج نمطية. </a:t>
            </a:r>
          </a:p>
          <a:p>
            <a:endParaRPr lang="en-US" sz="2400" dirty="0"/>
          </a:p>
          <a:p>
            <a:r>
              <a:rPr lang="ar-EG" sz="2400"/>
              <a:t>استخدم العقود المشروطة لسد الفجوة بين التوقعات المختلفة بشأن المستقبل</a:t>
            </a:r>
          </a:p>
        </p:txBody>
      </p:sp>
      <p:sp>
        <p:nvSpPr>
          <p:cNvPr id="4" name="Título 1"/>
          <p:cNvSpPr>
            <a:spLocks noGrp="1"/>
          </p:cNvSpPr>
          <p:nvPr>
            <p:ph type="title"/>
          </p:nvPr>
        </p:nvSpPr>
        <p:spPr>
          <a:xfrm>
            <a:off x="339210" y="133233"/>
            <a:ext cx="8391895" cy="1143000"/>
          </a:xfrm>
        </p:spPr>
        <p:txBody>
          <a:bodyPr>
            <a:noAutofit/>
          </a:bodyPr>
          <a:lstStyle/>
          <a:p>
            <a:r>
              <a:rPr lang="ar-EG" sz="3600" b="1">
                <a:latin typeface="+mn-lt"/>
                <a:cs typeface="Rockwell"/>
              </a:rPr>
              <a:t>الدروس المستفادة</a:t>
            </a:r>
          </a:p>
        </p:txBody>
      </p:sp>
    </p:spTree>
    <p:extLst>
      <p:ext uri="{BB962C8B-B14F-4D97-AF65-F5344CB8AC3E}">
        <p14:creationId xmlns:p14="http://schemas.microsoft.com/office/powerpoint/2010/main" val="13722872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a:xfrm>
            <a:off x="457200" y="304800"/>
            <a:ext cx="8229600" cy="1143000"/>
          </a:xfrm>
        </p:spPr>
        <p:txBody>
          <a:bodyPr>
            <a:normAutofit fontScale="90000"/>
          </a:bodyPr>
          <a:lstStyle/>
          <a:p>
            <a:r>
              <a:rPr lang="ar-EG" sz="3600" b="1"/>
              <a:t>هناك العديد من الثقافات العالمية، </a:t>
            </a:r>
            <a:br>
              <a:rPr lang="ar-EG" sz="3600" b="1"/>
            </a:br>
            <a:r>
              <a:rPr lang="ar-EG" sz="3600" b="1"/>
              <a:t>ولكن هناك ثقافتان فقط للتفاوض</a:t>
            </a:r>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4114800"/>
            <a:ext cx="3886200" cy="2590800"/>
          </a:xfrm>
          <a:prstGeom prst="rect">
            <a:avLst/>
          </a:prstGeom>
        </p:spPr>
      </p:pic>
      <p:sp>
        <p:nvSpPr>
          <p:cNvPr id="6" name="Content Placeholder 2"/>
          <p:cNvSpPr>
            <a:spLocks noGrp="1"/>
          </p:cNvSpPr>
          <p:nvPr>
            <p:ph idx="1"/>
          </p:nvPr>
        </p:nvSpPr>
        <p:spPr>
          <a:xfrm>
            <a:off x="457200" y="1981200"/>
            <a:ext cx="8229600" cy="4525962"/>
          </a:xfrm>
        </p:spPr>
        <p:txBody>
          <a:bodyPr/>
          <a:lstStyle/>
          <a:p>
            <a:r>
              <a:rPr lang="ar-EG" sz="2400"/>
              <a:t>الفوز والخسارة:</a:t>
            </a:r>
            <a:r>
              <a:rPr lang="en-US" sz="2400"/>
              <a:t> </a:t>
            </a:r>
            <a:r>
              <a:rPr lang="ar-EG" sz="2400"/>
              <a:t>هزيمة الجانب الآخر باستخدام القوة والتهديدات</a:t>
            </a:r>
          </a:p>
          <a:p>
            <a:endParaRPr lang="en-US" altLang="en-US" sz="2400" dirty="0"/>
          </a:p>
          <a:p>
            <a:r>
              <a:rPr lang="ar-EG" sz="2400"/>
              <a:t>الربح المتبادل:</a:t>
            </a:r>
            <a:r>
              <a:rPr lang="en-US" sz="2400"/>
              <a:t> </a:t>
            </a:r>
            <a:r>
              <a:rPr lang="ar-EG" sz="2400"/>
              <a:t>العمل مع الآخرين للحصول على أكبر قدر ممكن لنفسي والتعاون بحذر</a:t>
            </a:r>
          </a:p>
          <a:p>
            <a:pPr lvl="1"/>
            <a:r>
              <a:rPr lang="ar-EG" sz="2400"/>
              <a:t>كن إيجابيًا، لا ساذجًا</a:t>
            </a:r>
          </a:p>
          <a:p>
            <a:pPr lvl="1"/>
            <a:endParaRPr lang="en-US" altLang="en-US" dirty="0"/>
          </a:p>
        </p:txBody>
      </p:sp>
    </p:spTree>
    <p:extLst>
      <p:ext uri="{BB962C8B-B14F-4D97-AF65-F5344CB8AC3E}">
        <p14:creationId xmlns:p14="http://schemas.microsoft.com/office/powerpoint/2010/main" val="2095096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0" y="383284"/>
            <a:ext cx="9144000" cy="1143000"/>
          </a:xfrm>
          <a:prstGeom prst="rect">
            <a:avLst/>
          </a:prstGeom>
        </p:spPr>
        <p:txBody>
          <a:bodyPr vert="horz" lIns="91440" tIns="45720" rIns="91440" bIns="45720" rtlCol="0" anchor="ctr">
            <a:normAutofit/>
          </a:bodyPr>
          <a:lstStyle>
            <a:lvl1pPr algn="ctr" defTabSz="457200" rtl="1" eaLnBrk="1" latinLnBrk="0" hangingPunct="1">
              <a:spcBef>
                <a:spcPct val="0"/>
              </a:spcBef>
              <a:buNone/>
              <a:defRPr sz="4400" kern="1200">
                <a:solidFill>
                  <a:schemeClr val="tx1"/>
                </a:solidFill>
                <a:latin typeface="+mj-lt"/>
                <a:ea typeface="+mj-ea"/>
                <a:cs typeface="+mj-cs"/>
              </a:defRPr>
            </a:lvl1pPr>
          </a:lstStyle>
          <a:p>
            <a:r>
              <a:rPr lang="ar-EG" sz="3600" b="1">
                <a:latin typeface="+mn-lt"/>
                <a:cs typeface="Rockwell"/>
              </a:rPr>
              <a:t>التفاوض بين الثقافات</a:t>
            </a:r>
          </a:p>
        </p:txBody>
      </p:sp>
      <p:pic>
        <p:nvPicPr>
          <p:cNvPr id="7" name="Imagen 6"/>
          <p:cNvPicPr>
            <a:picLocks noChangeAspect="1"/>
          </p:cNvPicPr>
          <p:nvPr/>
        </p:nvPicPr>
        <p:blipFill rotWithShape="1">
          <a:blip r:embed="rId3"/>
          <a:srcRect l="26748" t="16534" b="8216"/>
          <a:stretch/>
        </p:blipFill>
        <p:spPr>
          <a:xfrm>
            <a:off x="367770" y="5792268"/>
            <a:ext cx="1027303" cy="641998"/>
          </a:xfrm>
          <a:prstGeom prst="rect">
            <a:avLst/>
          </a:prstGeom>
        </p:spPr>
      </p:pic>
      <p:pic>
        <p:nvPicPr>
          <p:cNvPr id="8"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809" y="1975791"/>
            <a:ext cx="8693318" cy="2888717"/>
          </a:xfrm>
          <a:prstGeom prst="rect">
            <a:avLst/>
          </a:prstGeom>
        </p:spPr>
      </p:pic>
    </p:spTree>
    <p:extLst>
      <p:ext uri="{BB962C8B-B14F-4D97-AF65-F5344CB8AC3E}">
        <p14:creationId xmlns:p14="http://schemas.microsoft.com/office/powerpoint/2010/main" val="1601269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19075"/>
            <a:ext cx="8229600" cy="1143000"/>
          </a:xfrm>
        </p:spPr>
        <p:txBody>
          <a:bodyPr>
            <a:normAutofit/>
          </a:bodyPr>
          <a:lstStyle/>
          <a:p>
            <a:r>
              <a:rPr lang="ar-EG" sz="3600" b="1">
                <a:cs typeface="Times New Roman" pitchFamily="18" charset="0"/>
              </a:rPr>
              <a:t>اتخاذ وجهات النظر بين الثقافات</a:t>
            </a:r>
          </a:p>
        </p:txBody>
      </p:sp>
      <p:sp>
        <p:nvSpPr>
          <p:cNvPr id="5" name="Content Placeholder 2"/>
          <p:cNvSpPr txBox="1">
            <a:spLocks/>
          </p:cNvSpPr>
          <p:nvPr/>
        </p:nvSpPr>
        <p:spPr>
          <a:xfrm>
            <a:off x="457200" y="1752600"/>
            <a:ext cx="8229600" cy="4476751"/>
          </a:xfrm>
          <a:prstGeom prst="rect">
            <a:avLst/>
          </a:prstGeom>
          <a:solidFill>
            <a:srgbClr val="FFFFFF">
              <a:alpha val="74902"/>
            </a:srgbClr>
          </a:solidFill>
        </p:spPr>
        <p:txBody>
          <a:bodyPr vert="horz" lIns="91440" tIns="45720" rIns="91440" bIns="45720" rtlCol="0">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ar-EG" sz="2400" dirty="0">
                <a:cs typeface="Times New Roman" pitchFamily="18" charset="0"/>
              </a:rPr>
              <a:t>تحاول </a:t>
            </a:r>
            <a:r>
              <a:rPr lang="ar-EG" sz="2400" dirty="0" err="1">
                <a:cs typeface="Times New Roman" pitchFamily="18" charset="0"/>
              </a:rPr>
              <a:t>كاتربيلر</a:t>
            </a:r>
            <a:r>
              <a:rPr lang="ar-EG" sz="2400" dirty="0">
                <a:cs typeface="Times New Roman" pitchFamily="18" charset="0"/>
              </a:rPr>
              <a:t> بيع </a:t>
            </a:r>
            <a:r>
              <a:rPr lang="ar-EG" sz="2400" dirty="0" err="1">
                <a:cs typeface="Times New Roman" pitchFamily="18" charset="0"/>
              </a:rPr>
              <a:t>توربينات</a:t>
            </a:r>
            <a:r>
              <a:rPr lang="ar-EG" sz="2400" dirty="0">
                <a:cs typeface="Times New Roman" pitchFamily="18" charset="0"/>
              </a:rPr>
              <a:t> غازية بقيمة 30 مليون دولار</a:t>
            </a:r>
            <a:r>
              <a:rPr lang="en-US" sz="2400" dirty="0">
                <a:cs typeface="Times New Roman" pitchFamily="18" charset="0"/>
              </a:rPr>
              <a:t> </a:t>
            </a:r>
          </a:p>
          <a:p>
            <a:pPr>
              <a:buFont typeface="Arial" pitchFamily="34" charset="0"/>
              <a:buNone/>
            </a:pPr>
            <a:r>
              <a:rPr lang="ar-EG" sz="2400" dirty="0">
                <a:cs typeface="Times New Roman" pitchFamily="18" charset="0"/>
              </a:rPr>
              <a:t>	لمشروع خط أنابيب الغاز الطبيعي الروسي</a:t>
            </a:r>
          </a:p>
          <a:p>
            <a:pPr lvl="1"/>
            <a:r>
              <a:rPr lang="ar-EG" sz="2400" dirty="0">
                <a:cs typeface="Times New Roman" pitchFamily="18" charset="0"/>
              </a:rPr>
              <a:t>كانت المفاوضات السابقة ناجحة</a:t>
            </a:r>
          </a:p>
          <a:p>
            <a:pPr lvl="1"/>
            <a:r>
              <a:rPr lang="ar-EG" sz="2400" dirty="0">
                <a:cs typeface="Times New Roman" pitchFamily="18" charset="0"/>
              </a:rPr>
              <a:t>تعثرت المفاوضات النهائية في مدينة نيس الفرنسية</a:t>
            </a:r>
          </a:p>
          <a:p>
            <a:endParaRPr lang="en-US" sz="2400" dirty="0">
              <a:cs typeface="Times New Roman" pitchFamily="18" charset="0"/>
            </a:endParaRPr>
          </a:p>
          <a:p>
            <a:r>
              <a:rPr lang="ar-EG" sz="2400" dirty="0">
                <a:cs typeface="Times New Roman" pitchFamily="18" charset="0"/>
              </a:rPr>
              <a:t>ماذا ستفعل لو كنت مكان شركة </a:t>
            </a:r>
            <a:r>
              <a:rPr lang="ar-EG" sz="2400" dirty="0" err="1">
                <a:cs typeface="Times New Roman" pitchFamily="18" charset="0"/>
              </a:rPr>
              <a:t>كاتربيلر</a:t>
            </a:r>
            <a:r>
              <a:rPr lang="ar-EG" sz="2400" dirty="0">
                <a:cs typeface="Times New Roman" pitchFamily="18" charset="0"/>
              </a:rPr>
              <a:t>؟ أدركت أن الروس لا يريدون العودة إلى وطنهم أثناء فصل الشتاء</a:t>
            </a:r>
          </a:p>
          <a:p>
            <a:endParaRPr lang="en-US" sz="2400" dirty="0">
              <a:cs typeface="Times New Roman" pitchFamily="18" charset="0"/>
            </a:endParaRPr>
          </a:p>
          <a:p>
            <a:r>
              <a:rPr lang="ar-EG" sz="2400" dirty="0">
                <a:cs typeface="Times New Roman" pitchFamily="18" charset="0"/>
              </a:rPr>
              <a:t>أطالت شركة </a:t>
            </a:r>
            <a:r>
              <a:rPr lang="ar-EG" sz="2400" dirty="0" err="1">
                <a:cs typeface="Times New Roman" pitchFamily="18" charset="0"/>
              </a:rPr>
              <a:t>كاتربيلر</a:t>
            </a:r>
            <a:r>
              <a:rPr lang="ar-EG" sz="2400" dirty="0">
                <a:cs typeface="Times New Roman" pitchFamily="18" charset="0"/>
              </a:rPr>
              <a:t> المفاوضات. لم يتمكن المفاوضون الروس من العودة دون التوصل إلى اتفاق</a:t>
            </a: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pPr>
              <a:buFont typeface="Arial" pitchFamily="34" charset="0"/>
              <a:buNone/>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116025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1752600"/>
            <a:ext cx="8229600" cy="4476751"/>
          </a:xfrm>
          <a:prstGeom prst="rect">
            <a:avLst/>
          </a:prstGeom>
          <a:solidFill>
            <a:srgbClr val="FFFFFF">
              <a:alpha val="74902"/>
            </a:srgbClr>
          </a:solidFill>
        </p:spPr>
        <p:txBody>
          <a:bodyPr vert="horz" lIns="91440" tIns="45720" rIns="91440" bIns="45720" rtlCol="0">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ar-EG" sz="2400" dirty="0">
                <a:cs typeface="Times New Roman" pitchFamily="18" charset="0"/>
              </a:rPr>
              <a:t>تحاول كاتربيلر بيع توربينات غازية بقيمة 30 مليون دولار</a:t>
            </a:r>
            <a:r>
              <a:rPr lang="en-US" sz="2400" dirty="0">
                <a:cs typeface="Times New Roman" pitchFamily="18" charset="0"/>
              </a:rPr>
              <a:t> </a:t>
            </a:r>
          </a:p>
          <a:p>
            <a:pPr>
              <a:buFont typeface="Arial" pitchFamily="34" charset="0"/>
              <a:buNone/>
            </a:pPr>
            <a:r>
              <a:rPr lang="ar-EG" sz="2400" dirty="0">
                <a:cs typeface="Times New Roman" pitchFamily="18" charset="0"/>
              </a:rPr>
              <a:t>	لمشروع خط أنابيب الغاز الطبيعي الروسي</a:t>
            </a:r>
          </a:p>
          <a:p>
            <a:pPr lvl="1"/>
            <a:r>
              <a:rPr lang="ar-EG" sz="2400" dirty="0">
                <a:cs typeface="Times New Roman" pitchFamily="18" charset="0"/>
              </a:rPr>
              <a:t>كانت المفاوضات السابقة ناجحة</a:t>
            </a:r>
          </a:p>
          <a:p>
            <a:pPr lvl="1"/>
            <a:r>
              <a:rPr lang="ar-EG" sz="2400" dirty="0">
                <a:cs typeface="Times New Roman" pitchFamily="18" charset="0"/>
              </a:rPr>
              <a:t>تعثرت المفاوضات النهائية في مدينة نيس الفرنسية</a:t>
            </a:r>
          </a:p>
          <a:p>
            <a:endParaRPr lang="en-US" sz="2400" dirty="0">
              <a:cs typeface="Times New Roman" pitchFamily="18" charset="0"/>
            </a:endParaRPr>
          </a:p>
          <a:p>
            <a:r>
              <a:rPr lang="ar-EG" sz="2400" dirty="0">
                <a:cs typeface="Times New Roman" pitchFamily="18" charset="0"/>
              </a:rPr>
              <a:t>أدركت أن الروس لا يريدون العودة إلى وطنهم أثناء فصل الشتاء</a:t>
            </a:r>
          </a:p>
          <a:p>
            <a:endParaRPr lang="en-US" sz="2400" dirty="0">
              <a:cs typeface="Times New Roman" pitchFamily="18" charset="0"/>
            </a:endParaRPr>
          </a:p>
          <a:p>
            <a:r>
              <a:rPr lang="ar-EG" sz="2400" dirty="0">
                <a:cs typeface="Times New Roman" pitchFamily="18" charset="0"/>
              </a:rPr>
              <a:t>إذن ماذا ستفعل حينها؟ لم يتمكن المفاوضون الروس من العودة دون التوصل إلى اتفاق</a:t>
            </a: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pPr>
              <a:buFont typeface="Arial" pitchFamily="34" charset="0"/>
              <a:buNone/>
            </a:pPr>
            <a:endParaRPr lang="en-US" sz="2400" dirty="0">
              <a:latin typeface="Times New Roman" pitchFamily="18" charset="0"/>
              <a:cs typeface="Times New Roman" pitchFamily="18" charset="0"/>
            </a:endParaRPr>
          </a:p>
        </p:txBody>
      </p:sp>
      <p:sp>
        <p:nvSpPr>
          <p:cNvPr id="9" name="Title 1"/>
          <p:cNvSpPr>
            <a:spLocks noGrp="1"/>
          </p:cNvSpPr>
          <p:nvPr>
            <p:ph type="title"/>
          </p:nvPr>
        </p:nvSpPr>
        <p:spPr>
          <a:xfrm>
            <a:off x="457200" y="219075"/>
            <a:ext cx="8229600" cy="1143000"/>
          </a:xfrm>
        </p:spPr>
        <p:txBody>
          <a:bodyPr>
            <a:normAutofit/>
          </a:bodyPr>
          <a:lstStyle/>
          <a:p>
            <a:r>
              <a:rPr lang="ar-EG" sz="3600" b="1">
                <a:cs typeface="Times New Roman" pitchFamily="18" charset="0"/>
              </a:rPr>
              <a:t>اتخاذ وجهات النظر بين الثقافات</a:t>
            </a:r>
          </a:p>
        </p:txBody>
      </p:sp>
    </p:spTree>
    <p:extLst>
      <p:ext uri="{BB962C8B-B14F-4D97-AF65-F5344CB8AC3E}">
        <p14:creationId xmlns:p14="http://schemas.microsoft.com/office/powerpoint/2010/main" val="2235187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1752600"/>
            <a:ext cx="8229600" cy="4476751"/>
          </a:xfrm>
          <a:prstGeom prst="rect">
            <a:avLst/>
          </a:prstGeom>
          <a:solidFill>
            <a:srgbClr val="FFFFFF">
              <a:alpha val="74902"/>
            </a:srgbClr>
          </a:solidFill>
        </p:spPr>
        <p:txBody>
          <a:bodyPr vert="horz" lIns="91440" tIns="45720" rIns="91440" bIns="45720" rtlCol="0">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ar-EG" sz="2400" dirty="0">
                <a:cs typeface="Times New Roman" pitchFamily="18" charset="0"/>
              </a:rPr>
              <a:t>تحاول كاتربيلر بيع توربينات غازية بقيمة 30 مليون دولار</a:t>
            </a:r>
            <a:r>
              <a:rPr lang="en-US" sz="2400" dirty="0">
                <a:cs typeface="Times New Roman" pitchFamily="18" charset="0"/>
              </a:rPr>
              <a:t> </a:t>
            </a:r>
          </a:p>
          <a:p>
            <a:pPr>
              <a:buFont typeface="Arial" pitchFamily="34" charset="0"/>
              <a:buNone/>
            </a:pPr>
            <a:r>
              <a:rPr lang="ar-EG" sz="2400" dirty="0">
                <a:cs typeface="Times New Roman" pitchFamily="18" charset="0"/>
              </a:rPr>
              <a:t>	لمشروع خط أنابيب الغاز الطبيعي الروسي</a:t>
            </a:r>
          </a:p>
          <a:p>
            <a:pPr lvl="1"/>
            <a:r>
              <a:rPr lang="ar-EG" sz="2400" dirty="0">
                <a:cs typeface="Times New Roman" pitchFamily="18" charset="0"/>
              </a:rPr>
              <a:t>كانت المفاوضات السابقة ناجحة</a:t>
            </a:r>
          </a:p>
          <a:p>
            <a:pPr lvl="1"/>
            <a:r>
              <a:rPr lang="ar-EG" sz="2400" dirty="0">
                <a:cs typeface="Times New Roman" pitchFamily="18" charset="0"/>
              </a:rPr>
              <a:t>تعثرت المفاوضات النهائية في مدينة نيس الفرنسية</a:t>
            </a:r>
          </a:p>
          <a:p>
            <a:endParaRPr lang="en-US" sz="2400" dirty="0">
              <a:cs typeface="Times New Roman" pitchFamily="18" charset="0"/>
            </a:endParaRPr>
          </a:p>
          <a:p>
            <a:r>
              <a:rPr lang="ar-EG" sz="2400" dirty="0">
                <a:cs typeface="Times New Roman" pitchFamily="18" charset="0"/>
              </a:rPr>
              <a:t>أدركت أن الروس لا يريدون العودة إلى وطنهم أثناء فصل الشتاء</a:t>
            </a:r>
          </a:p>
          <a:p>
            <a:endParaRPr lang="en-US" sz="2400" dirty="0">
              <a:cs typeface="Times New Roman" pitchFamily="18" charset="0"/>
            </a:endParaRPr>
          </a:p>
          <a:p>
            <a:r>
              <a:rPr lang="ar-EG" sz="2400" dirty="0">
                <a:cs typeface="Times New Roman" pitchFamily="18" charset="0"/>
              </a:rPr>
              <a:t>أطالت شركة كاتربيلر المفاوضات.</a:t>
            </a:r>
            <a:r>
              <a:rPr lang="en-US" sz="2400" dirty="0">
                <a:cs typeface="Times New Roman" pitchFamily="18" charset="0"/>
              </a:rPr>
              <a:t> </a:t>
            </a:r>
            <a:r>
              <a:rPr lang="ar-EG" sz="2400" dirty="0">
                <a:cs typeface="Times New Roman" pitchFamily="18" charset="0"/>
              </a:rPr>
              <a:t>لم يتمكن المفاوضون الروس من العودة دون التوصل إلى اتفاق، فقدموا تنازلات كبيرة.                              </a:t>
            </a: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pPr>
              <a:buFont typeface="Arial" pitchFamily="34" charset="0"/>
              <a:buNone/>
            </a:pPr>
            <a:endParaRPr lang="en-US" sz="2400" dirty="0">
              <a:latin typeface="Times New Roman" pitchFamily="18" charset="0"/>
              <a:cs typeface="Times New Roman" pitchFamily="18" charset="0"/>
            </a:endParaRPr>
          </a:p>
        </p:txBody>
      </p:sp>
      <p:sp>
        <p:nvSpPr>
          <p:cNvPr id="9" name="Title 1"/>
          <p:cNvSpPr>
            <a:spLocks noGrp="1"/>
          </p:cNvSpPr>
          <p:nvPr>
            <p:ph type="title"/>
          </p:nvPr>
        </p:nvSpPr>
        <p:spPr>
          <a:xfrm>
            <a:off x="457200" y="219075"/>
            <a:ext cx="8229600" cy="1143000"/>
          </a:xfrm>
        </p:spPr>
        <p:txBody>
          <a:bodyPr>
            <a:normAutofit/>
          </a:bodyPr>
          <a:lstStyle/>
          <a:p>
            <a:r>
              <a:rPr lang="ar-EG" sz="3600" b="1">
                <a:cs typeface="Times New Roman" pitchFamily="18" charset="0"/>
              </a:rPr>
              <a:t>اتخاذ وجهات النظر بين الثقافات</a:t>
            </a:r>
          </a:p>
        </p:txBody>
      </p:sp>
    </p:spTree>
    <p:extLst>
      <p:ext uri="{BB962C8B-B14F-4D97-AF65-F5344CB8AC3E}">
        <p14:creationId xmlns:p14="http://schemas.microsoft.com/office/powerpoint/2010/main" val="30598433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187</TotalTime>
  <Words>8251</Words>
  <Application>Microsoft Office PowerPoint</Application>
  <PresentationFormat>On-screen Show (4:3)</PresentationFormat>
  <Paragraphs>799</Paragraphs>
  <Slides>58</Slides>
  <Notes>58</Notes>
  <HiddenSlides>1</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58</vt:i4>
      </vt:variant>
    </vt:vector>
  </HeadingPairs>
  <TitlesOfParts>
    <vt:vector size="72" baseType="lpstr">
      <vt:lpstr>Arial</vt:lpstr>
      <vt:lpstr>Arial Black</vt:lpstr>
      <vt:lpstr>Calibri</vt:lpstr>
      <vt:lpstr>Cambria</vt:lpstr>
      <vt:lpstr>Gill Sans Light</vt:lpstr>
      <vt:lpstr>Helvetica</vt:lpstr>
      <vt:lpstr>Roboto</vt:lpstr>
      <vt:lpstr>Roboto Slab</vt:lpstr>
      <vt:lpstr>Rockwell</vt:lpstr>
      <vt:lpstr>Times New Roman</vt:lpstr>
      <vt:lpstr>Ubuntu</vt:lpstr>
      <vt:lpstr>Tema de Office</vt:lpstr>
      <vt:lpstr>Conception personnalisée</vt:lpstr>
      <vt:lpstr>Chart</vt:lpstr>
      <vt:lpstr>ماغوس وتالا كوميكس</vt:lpstr>
      <vt:lpstr>PowerPoint Presentation</vt:lpstr>
      <vt:lpstr>تمرين التفاوض بين فريقين:  ماغوس وتالا كوميكس</vt:lpstr>
      <vt:lpstr>ماغوس وتالا كوميكس</vt:lpstr>
      <vt:lpstr>PowerPoint Presentation</vt:lpstr>
      <vt:lpstr>PowerPoint Presentation</vt:lpstr>
      <vt:lpstr>اتخاذ وجهات النظر بين الثقافات</vt:lpstr>
      <vt:lpstr>اتخاذ وجهات النظر بين الثقافات</vt:lpstr>
      <vt:lpstr>اتخاذ وجهات النظر بين الثقافات</vt:lpstr>
      <vt:lpstr>تعريف الثقافة؟</vt:lpstr>
      <vt:lpstr>تعريف الثقافة؟</vt:lpstr>
      <vt:lpstr>PowerPoint Presentation</vt:lpstr>
      <vt:lpstr>PowerPoint Presentation</vt:lpstr>
      <vt:lpstr>بعض الأبعاد الثقافية المهمة  (هوفستيد، 2001؛ ماير، 2014)</vt:lpstr>
      <vt:lpstr>ورقة عمل: التصنيفات الوطنية للفردية والجماعية</vt:lpstr>
      <vt:lpstr>      "ما ضاع حق وراءه مطالب".                   - جوش بيلنغز،  الكاتب الأمريكي الساخر </vt:lpstr>
      <vt:lpstr>PowerPoint Presentation</vt:lpstr>
      <vt:lpstr>              الأكثر فردية</vt:lpstr>
      <vt:lpstr>دراسة موظفي البنوك</vt:lpstr>
      <vt:lpstr>دراسة موظفي البنوك</vt:lpstr>
      <vt:lpstr>  1. تواصل السياق العالي مقابل تواصل السياق المنخفض  2. الخلاف  3. التخطيط الزمني</vt:lpstr>
      <vt:lpstr>بعض الأبعاد الثقافية المهمة  (هوفستيد، 2001؛ ماير، 2014)</vt:lpstr>
      <vt:lpstr>              السياق العالي</vt:lpstr>
      <vt:lpstr>أسئلة للمناقشة</vt:lpstr>
      <vt:lpstr>مناقشات المجموعات التفاعلية</vt:lpstr>
      <vt:lpstr>كيف تقول "لا" في اليابان  (باري، 1992)</vt:lpstr>
      <vt:lpstr>كيف تقول "لا" في اليابان  (باري، 1992)</vt:lpstr>
      <vt:lpstr>كيف تقول "لا" في اليابان  (باري، 1992)</vt:lpstr>
      <vt:lpstr>كيف تقول "لا" في اليابان  (باري، 1992)</vt:lpstr>
      <vt:lpstr>كيف تقول "لا" في اليابان  (باري، 1992)</vt:lpstr>
      <vt:lpstr>كيف تقول "لا" في اليابان  (باري، 1992)</vt:lpstr>
      <vt:lpstr>التواصل في سياقات عالية:  مزيد من الأمثلة</vt:lpstr>
      <vt:lpstr>كيف يمكنك إدارة  الاختلافات الثقافية في التواصل؟ </vt:lpstr>
      <vt:lpstr>بعض الأبعاد الثقافية المهمة  (هوفستيد، 2001؛ ماير، 2014)</vt:lpstr>
      <vt:lpstr>              تميل للمواجهة</vt:lpstr>
      <vt:lpstr>"في الاجتماع الجيد..." أفضل الإجابات من ثلاث ثقافات</vt:lpstr>
      <vt:lpstr>PowerPoint Presentation</vt:lpstr>
      <vt:lpstr>PowerPoint Presentation</vt:lpstr>
      <vt:lpstr>بعض الأبعاد الثقافية المهمة  (هوفستيد، 2001؛ ماير، 2014)</vt:lpstr>
      <vt:lpstr>              حازم</vt:lpstr>
      <vt:lpstr>ما الاختلافات الثقافية في قصة ماغوس وشركة تالا كوميكس؟</vt:lpstr>
      <vt:lpstr>ما الاختلافات الثقافية في قصة ماغوس وشركة تالا كوميكس؟</vt:lpstr>
      <vt:lpstr>PowerPoint Presentation</vt:lpstr>
      <vt:lpstr>كيف يؤثر التفاوض بين الثقافات على نتائج المفاوضات؟</vt:lpstr>
      <vt:lpstr>الثقافة ونتائج التفاوض</vt:lpstr>
      <vt:lpstr>PowerPoint Presentation</vt:lpstr>
      <vt:lpstr>PowerPoint Presentation</vt:lpstr>
      <vt:lpstr>تجنب النمطية</vt:lpstr>
      <vt:lpstr>قصة ماغوس وشركة TC مستوحاة من قصة حقيقية</vt:lpstr>
      <vt:lpstr>PowerPoint Presentation</vt:lpstr>
      <vt:lpstr>توقعات مختلفة لمبيعات المنتج في المستقبل</vt:lpstr>
      <vt:lpstr>العقود المشروطة</vt:lpstr>
      <vt:lpstr>هل استخدمت عقدًا مشروطًا  في قصة ماغوس وشركة تالا كوميكس؟</vt:lpstr>
      <vt:lpstr>هل أضفت أي قضايا جديدة  لخلق المزيد من القيمة؟</vt:lpstr>
      <vt:lpstr>هل أضفت أي قضايا جديدة  لخلق المزيد من القيمة؟</vt:lpstr>
      <vt:lpstr>PowerPoint Presentation</vt:lpstr>
      <vt:lpstr>الدروس المستفادة</vt:lpstr>
      <vt:lpstr>هناك العديد من الثقافات العالمية،  ولكن هناك ثقافتان فقط للتفاوض</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Carmen Ruiz Pozuelo</dc:creator>
  <cp:lastModifiedBy>SHIKHOVA Larisa</cp:lastModifiedBy>
  <cp:revision>173</cp:revision>
  <dcterms:created xsi:type="dcterms:W3CDTF">2016-02-02T04:58:21Z</dcterms:created>
  <dcterms:modified xsi:type="dcterms:W3CDTF">2024-11-22T17:50:31Z</dcterms:modified>
</cp:coreProperties>
</file>