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8"/>
  </p:notesMasterIdLst>
  <p:sldIdLst>
    <p:sldId id="386" r:id="rId3"/>
    <p:sldId id="2400" r:id="rId4"/>
    <p:sldId id="2312" r:id="rId5"/>
    <p:sldId id="2401" r:id="rId6"/>
    <p:sldId id="2384" r:id="rId7"/>
    <p:sldId id="2377" r:id="rId8"/>
    <p:sldId id="396" r:id="rId9"/>
    <p:sldId id="2409" r:id="rId10"/>
    <p:sldId id="2395" r:id="rId11"/>
    <p:sldId id="2394" r:id="rId12"/>
    <p:sldId id="2405" r:id="rId13"/>
    <p:sldId id="2407" r:id="rId14"/>
    <p:sldId id="2408" r:id="rId15"/>
    <p:sldId id="741" r:id="rId16"/>
    <p:sldId id="2404" r:id="rId17"/>
    <p:sldId id="2391" r:id="rId18"/>
    <p:sldId id="2387" r:id="rId19"/>
    <p:sldId id="2388" r:id="rId20"/>
    <p:sldId id="2389" r:id="rId21"/>
    <p:sldId id="2390" r:id="rId22"/>
    <p:sldId id="2386" r:id="rId23"/>
    <p:sldId id="370" r:id="rId24"/>
    <p:sldId id="339" r:id="rId25"/>
    <p:sldId id="2365" r:id="rId26"/>
    <p:sldId id="487" r:id="rId27"/>
    <p:sldId id="2410" r:id="rId28"/>
    <p:sldId id="2266" r:id="rId29"/>
    <p:sldId id="2371" r:id="rId30"/>
    <p:sldId id="2272" r:id="rId31"/>
    <p:sldId id="2361" r:id="rId32"/>
    <p:sldId id="2362" r:id="rId33"/>
    <p:sldId id="2351" r:id="rId34"/>
    <p:sldId id="2396" r:id="rId35"/>
    <p:sldId id="2376" r:id="rId36"/>
    <p:sldId id="2335" r:id="rId37"/>
  </p:sldIdLst>
  <p:sldSz cx="9144000" cy="6858000" type="screen4x3"/>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C766B3-5E9F-49E4-8155-2DA00BC6D468}" v="1" dt="2024-06-10T07:39:00.1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330" autoAdjust="0"/>
    <p:restoredTop sz="87974" autoAdjust="0"/>
  </p:normalViewPr>
  <p:slideViewPr>
    <p:cSldViewPr>
      <p:cViewPr>
        <p:scale>
          <a:sx n="80" d="100"/>
          <a:sy n="80" d="100"/>
        </p:scale>
        <p:origin x="1234" y="-18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microsoft.com/office/2016/11/relationships/changesInfo" Target="changesInfos/changesInfo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SCALLIER TRAQUET Emilie" userId="ab01feba-5c92-4a33-8ccf-08c553084b8f" providerId="ADAL" clId="{10C766B3-5E9F-49E4-8155-2DA00BC6D468}"/>
    <pc:docChg chg="addSld delSld modSld sldOrd">
      <pc:chgData name="LESCALLIER TRAQUET Emilie" userId="ab01feba-5c92-4a33-8ccf-08c553084b8f" providerId="ADAL" clId="{10C766B3-5E9F-49E4-8155-2DA00BC6D468}" dt="2024-06-10T07:40:47.952" v="87" actId="20577"/>
      <pc:docMkLst>
        <pc:docMk/>
      </pc:docMkLst>
      <pc:sldChg chg="modSp add mod">
        <pc:chgData name="LESCALLIER TRAQUET Emilie" userId="ab01feba-5c92-4a33-8ccf-08c553084b8f" providerId="ADAL" clId="{10C766B3-5E9F-49E4-8155-2DA00BC6D468}" dt="2024-06-10T07:40:47.952" v="87" actId="20577"/>
        <pc:sldMkLst>
          <pc:docMk/>
          <pc:sldMk cId="1409809371" sldId="386"/>
        </pc:sldMkLst>
        <pc:spChg chg="mod">
          <ac:chgData name="LESCALLIER TRAQUET Emilie" userId="ab01feba-5c92-4a33-8ccf-08c553084b8f" providerId="ADAL" clId="{10C766B3-5E9F-49E4-8155-2DA00BC6D468}" dt="2024-06-10T07:40:04.953" v="84" actId="20577"/>
          <ac:spMkLst>
            <pc:docMk/>
            <pc:sldMk cId="1409809371" sldId="386"/>
            <ac:spMk id="5" creationId="{95B59985-71BB-39B0-A25D-A79F4455D554}"/>
          </ac:spMkLst>
        </pc:spChg>
        <pc:spChg chg="mod">
          <ac:chgData name="LESCALLIER TRAQUET Emilie" userId="ab01feba-5c92-4a33-8ccf-08c553084b8f" providerId="ADAL" clId="{10C766B3-5E9F-49E4-8155-2DA00BC6D468}" dt="2024-06-10T07:40:47.952" v="87" actId="20577"/>
          <ac:spMkLst>
            <pc:docMk/>
            <pc:sldMk cId="1409809371" sldId="386"/>
            <ac:spMk id="7" creationId="{A8F4ADC1-E06A-AFED-D132-7A0D134CB25A}"/>
          </ac:spMkLst>
        </pc:spChg>
      </pc:sldChg>
      <pc:sldChg chg="new del ord">
        <pc:chgData name="LESCALLIER TRAQUET Emilie" userId="ab01feba-5c92-4a33-8ccf-08c553084b8f" providerId="ADAL" clId="{10C766B3-5E9F-49E4-8155-2DA00BC6D468}" dt="2024-06-10T07:39:02.135" v="4" actId="47"/>
        <pc:sldMkLst>
          <pc:docMk/>
          <pc:sldMk cId="2397340047" sldId="241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r">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052208-F506-45EE-844F-3CB1F027403A}" type="datetimeFigureOut">
              <a:rPr lang="en-US" smtClean="0"/>
              <a:t>11/22/2024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r">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E1DD1D-0BD5-4E4F-ABDD-53ED947792F1}" type="slidenum">
              <a:rPr lang="en-US" smtClean="0"/>
              <a:t>‹#›</a:t>
            </a:fld>
            <a:endParaRPr lang="en-US"/>
          </a:p>
        </p:txBody>
      </p:sp>
    </p:spTree>
    <p:extLst>
      <p:ext uri="{BB962C8B-B14F-4D97-AF65-F5344CB8AC3E}">
        <p14:creationId xmlns:p14="http://schemas.microsoft.com/office/powerpoint/2010/main" val="429093600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DDED7BE2-A96B-4E9D-A1D5-8D1855B13D4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7119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b="0" i="0" dirty="0"/>
              <a:t>إن إحدى القضايا الحساسة هي البيع المحتمل في المستقبل لشركة منافسة.</a:t>
            </a:r>
            <a:r>
              <a:rPr lang="en-US" b="0" i="0" dirty="0"/>
              <a:t> </a:t>
            </a:r>
            <a:r>
              <a:rPr lang="ar-EG" b="0" i="0" dirty="0"/>
              <a:t>ويريد فيشر التزامًا راسخًا بعدم حدوث ذلك، ويصر </a:t>
            </a:r>
            <a:r>
              <a:rPr lang="ar-EG" b="0" i="0" dirty="0" err="1"/>
              <a:t>تراختنر</a:t>
            </a:r>
            <a:r>
              <a:rPr lang="ar-EG" b="0" i="0" dirty="0"/>
              <a:t> على عدم التنازل عن هذه القضية.</a:t>
            </a:r>
            <a:r>
              <a:rPr lang="en-US" b="0" i="0" dirty="0"/>
              <a:t> </a:t>
            </a:r>
          </a:p>
          <a:p>
            <a:endParaRPr lang="en-SG" b="0" i="0" dirty="0"/>
          </a:p>
          <a:p>
            <a:r>
              <a:rPr lang="ar-EG" b="0" i="0" dirty="0"/>
              <a:t>إذا كنت في مكان </a:t>
            </a:r>
            <a:r>
              <a:rPr lang="ar-EG" b="0" i="0" dirty="0" err="1"/>
              <a:t>هالديرمان</a:t>
            </a:r>
            <a:r>
              <a:rPr lang="ar-EG" b="0" i="0" dirty="0"/>
              <a:t>، فكيف كنت ستتصرف في هذه المشكلة مع فيشر، ومع المشترين أيضًا؟</a:t>
            </a:r>
            <a:r>
              <a:rPr lang="en-US" b="0" i="0" dirty="0"/>
              <a:t> </a:t>
            </a:r>
            <a:r>
              <a:rPr lang="ar-EG" b="0" i="0" dirty="0"/>
              <a:t>إذا لم تسعَ إلى تحقيق هذه الغاية في المناقشة بين الفريقين، فإنك لا تحقق أحد التفضيلات الرئيسية لعميلك.</a:t>
            </a:r>
            <a:r>
              <a:rPr lang="en-US" b="0" i="0" dirty="0"/>
              <a:t> </a:t>
            </a:r>
            <a:r>
              <a:rPr lang="ar-EG" b="0" i="0" dirty="0"/>
              <a:t>ولكن إذا فعلت ذلك، فإنك بذلك تشير إلى المشترين بأن لديك بدائل أقل، وهو ما قد يدفعهم إلى تقديم عروض مالية أسوأ لك.</a:t>
            </a:r>
            <a:r>
              <a:rPr lang="en-US" b="0" i="0" dirty="0"/>
              <a:t> </a:t>
            </a:r>
            <a:r>
              <a:rPr lang="ar-EG" b="0" i="0" dirty="0"/>
              <a:t>[يشارك الطلاب الذين لعبوا دور </a:t>
            </a:r>
            <a:r>
              <a:rPr lang="ar-EG" b="0" i="0" dirty="0" err="1"/>
              <a:t>هالدرمان</a:t>
            </a:r>
            <a:r>
              <a:rPr lang="ar-EG" b="0" i="0" dirty="0"/>
              <a:t> تجاربهم في المفاوضات].</a:t>
            </a:r>
            <a:r>
              <a:rPr lang="en-US" b="0" i="0" dirty="0"/>
              <a:t> </a:t>
            </a:r>
          </a:p>
          <a:p>
            <a:endParaRPr lang="en-SG" b="0" i="0" dirty="0"/>
          </a:p>
          <a:p>
            <a:r>
              <a:rPr lang="ar-EG" b="0" i="0" dirty="0"/>
              <a:t>إن حجب المعلومات عن الفريق الآخر يعتبر عادة أقل خطأ من حجبها عن العميل.</a:t>
            </a:r>
            <a:r>
              <a:rPr lang="en-US" b="0" i="0" dirty="0"/>
              <a:t> </a:t>
            </a:r>
            <a:r>
              <a:rPr lang="ar-EG" b="0" i="0" dirty="0"/>
              <a:t>والواقع أن الكشف عن كل شيء من جانب واحد ليس بالأمر المفيد على الإطلاق، بل إنه في واقع الأمر من المرجح أن يكون أمرًا أحمق.</a:t>
            </a:r>
            <a:r>
              <a:rPr lang="en-US" b="0" i="0" dirty="0"/>
              <a:t> </a:t>
            </a:r>
            <a:r>
              <a:rPr lang="ar-EG" b="0" i="0" dirty="0"/>
              <a:t>ويتعين عليك مشاركة المعلومات بصورة متبادلة، وليس من جانب واحد مع فريق آخر في مفاوضات بين فريقين.</a:t>
            </a:r>
            <a:r>
              <a:rPr lang="en-US" b="0" i="0" dirty="0"/>
              <a:t> </a:t>
            </a:r>
          </a:p>
          <a:p>
            <a:endParaRPr lang="en-SG" b="1" i="0" u="sng" dirty="0"/>
          </a:p>
          <a:p>
            <a:r>
              <a:rPr lang="ar-EG" b="0" i="0" dirty="0"/>
              <a:t>إن أحد الخيارات الإبداعية التي قد تعالج مخاوف فيشر بشأن نزاهة الشركة هو الموافقة على أن الشركة ستحتفظ باسمها حتى لو بيعت إلى منافس.</a:t>
            </a:r>
            <a:r>
              <a:rPr lang="en-US" b="0" i="0" dirty="0"/>
              <a:t> </a:t>
            </a:r>
            <a:r>
              <a:rPr lang="ar-EG" b="0" i="0" dirty="0"/>
              <a:t>هل ناقش أحد الخيارات على هذا النحو؟</a:t>
            </a:r>
            <a:r>
              <a:rPr lang="en-US" b="0" i="0" dirty="0"/>
              <a:t> </a:t>
            </a:r>
            <a:r>
              <a:rPr lang="ar-EG" b="0" i="0" dirty="0"/>
              <a:t>[يشارك الطلاب تجاربهم في المفاوضات].</a:t>
            </a:r>
            <a:r>
              <a:rPr lang="en-US" b="0" i="0" dirty="0"/>
              <a:t> </a:t>
            </a:r>
          </a:p>
          <a:p>
            <a:endParaRPr lang="en-SG" b="1"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b="0" i="0" dirty="0"/>
              <a:t>هل تجاهل أي شخص في دور بريس السيد </a:t>
            </a:r>
            <a:r>
              <a:rPr lang="ar-EG" b="0" i="0" dirty="0" err="1"/>
              <a:t>تراختنر</a:t>
            </a:r>
            <a:r>
              <a:rPr lang="ar-EG" b="0" i="0" dirty="0"/>
              <a:t> وقام بإتمام الصفقة مع البائعين بمفرده؟</a:t>
            </a:r>
            <a:r>
              <a:rPr lang="en-US" b="0" i="0" dirty="0"/>
              <a:t> </a:t>
            </a:r>
            <a:r>
              <a:rPr lang="ar-EG" b="0" i="0" dirty="0"/>
              <a:t>لديك سلطة اتخاذ القرار.</a:t>
            </a:r>
            <a:r>
              <a:rPr lang="en-US" b="0" i="0" dirty="0"/>
              <a:t> </a:t>
            </a:r>
            <a:r>
              <a:rPr lang="ar-EG" b="0" i="0" dirty="0"/>
              <a:t>[يشارك الطلاب في دور بريس تجاربهم في المفاوضات].</a:t>
            </a:r>
            <a:r>
              <a:rPr lang="en-US" b="0" i="0" dirty="0"/>
              <a:t> </a:t>
            </a:r>
          </a:p>
          <a:p>
            <a:endParaRPr lang="en-SG" b="0" i="0" dirty="0"/>
          </a:p>
          <a:p>
            <a:r>
              <a:rPr lang="ar-EG" b="0" i="0" dirty="0"/>
              <a:t>إذا اقترح فيشر </a:t>
            </a:r>
            <a:r>
              <a:rPr lang="ar-EG" b="0" i="0" dirty="0" err="1"/>
              <a:t>وهالديرمان</a:t>
            </a:r>
            <a:r>
              <a:rPr lang="ar-EG" b="0" i="0" dirty="0"/>
              <a:t> سعرًا مرتفعًا وشروطًا منخفضة، فقد يؤدي هذا إلى إثارة الشكوك لدى جانب المشتري.</a:t>
            </a:r>
            <a:r>
              <a:rPr lang="en-US" b="0" i="0" dirty="0"/>
              <a:t> </a:t>
            </a:r>
            <a:r>
              <a:rPr lang="ar-EG" b="0" i="0" dirty="0"/>
              <a:t>هل حدث هذا في أي من فِرق المشترين؟</a:t>
            </a:r>
            <a:r>
              <a:rPr lang="en-US" b="0" i="0" dirty="0"/>
              <a:t> </a:t>
            </a:r>
            <a:r>
              <a:rPr lang="ar-EG" b="0" i="0" dirty="0"/>
              <a:t>[يشارك الطلاب في دور بريس تجاربهم في المفاوضات].</a:t>
            </a:r>
            <a:r>
              <a:rPr lang="en-US" b="0" i="0" dirty="0"/>
              <a:t> </a:t>
            </a:r>
            <a:r>
              <a:rPr lang="ar-EG" b="0" i="0" dirty="0"/>
              <a:t>يمكنك محاولة معالجة هذا الأمر من خلال الكشف عن هدف فيشر الشخصي المتمثل في التقاعد والتركيز على العمل الخيري.</a:t>
            </a:r>
            <a:r>
              <a:rPr lang="en-US" b="0" i="0" dirty="0"/>
              <a:t> </a:t>
            </a:r>
          </a:p>
          <a:p>
            <a:endParaRPr lang="en-SG" b="1" i="0" dirty="0"/>
          </a:p>
        </p:txBody>
      </p:sp>
      <p:sp>
        <p:nvSpPr>
          <p:cNvPr id="4" name="Slide Number Placeholder 3"/>
          <p:cNvSpPr>
            <a:spLocks noGrp="1"/>
          </p:cNvSpPr>
          <p:nvPr>
            <p:ph type="sldNum" sz="quarter" idx="5"/>
          </p:nvPr>
        </p:nvSpPr>
        <p:spPr/>
        <p:txBody>
          <a:bodyPr/>
          <a:lstStyle/>
          <a:p>
            <a:fld id="{9BE1DD1D-0BD5-4E4F-ABDD-53ED947792F1}" type="slidenum">
              <a:rPr lang="en-US" smtClean="0"/>
              <a:t>10</a:t>
            </a:fld>
            <a:endParaRPr lang="en-US"/>
          </a:p>
        </p:txBody>
      </p:sp>
    </p:spTree>
    <p:extLst>
      <p:ext uri="{BB962C8B-B14F-4D97-AF65-F5344CB8AC3E}">
        <p14:creationId xmlns:p14="http://schemas.microsoft.com/office/powerpoint/2010/main" val="11695841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31"/>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8986F62-EC0B-47A6-B0AD-6D7640D5BE3E}" type="slidenum">
              <a:rPr lang="en-CA" altLang="en-US" smtClean="0">
                <a:latin typeface="MyriaMM_400 RG 600 NO"/>
              </a:rPr>
              <a:pPr/>
              <a:t>11</a:t>
            </a:fld>
            <a:endParaRPr lang="en-CA" altLang="en-US">
              <a:latin typeface="MyriaMM_400 RG 600 NO"/>
            </a:endParaRPr>
          </a:p>
        </p:txBody>
      </p:sp>
      <p:sp>
        <p:nvSpPr>
          <p:cNvPr id="19459" name="Rectangle 2"/>
          <p:cNvSpPr>
            <a:spLocks noGrp="1" noRot="1" noChangeAspect="1" noChangeArrowheads="1" noTextEdit="1"/>
          </p:cNvSpPr>
          <p:nvPr>
            <p:ph type="sldImg"/>
          </p:nvPr>
        </p:nvSpPr>
        <p:spPr bwMode="auto">
          <a:xfrm>
            <a:off x="1243013" y="0"/>
            <a:ext cx="4297362" cy="32226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0" name="Rectangle 3"/>
          <p:cNvSpPr>
            <a:spLocks noGrp="1" noChangeArrowheads="1"/>
          </p:cNvSpPr>
          <p:nvPr>
            <p:ph type="body" idx="1"/>
          </p:nvPr>
        </p:nvSpPr>
        <p:spPr bwMode="auto">
          <a:xfrm>
            <a:off x="447675" y="3449638"/>
            <a:ext cx="6035675" cy="53959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ar-EG" sz="2400" i="0" dirty="0"/>
              <a:t>وإليكم نتائجكم!</a:t>
            </a:r>
            <a:r>
              <a:rPr lang="en-US" sz="2400" i="0" dirty="0"/>
              <a:t> </a:t>
            </a:r>
            <a:r>
              <a:rPr lang="ar-EG" sz="2400" i="0" dirty="0"/>
              <a:t>لا تترددوا في رفع أيديكم لمشاركة ما حدث في مجموعتكم، أو رفع أيديكم والاستفسار عن صفقة مجموعة أخرى.</a:t>
            </a:r>
            <a:r>
              <a:rPr lang="en-US" sz="2400" i="0" dirty="0"/>
              <a:t> </a:t>
            </a:r>
            <a:r>
              <a:rPr lang="ar-EG" sz="2400" i="0" dirty="0"/>
              <a:t>[تتناقش المجموعة وتشارك النتائج].</a:t>
            </a:r>
            <a:r>
              <a:rPr lang="en-US" sz="2400" i="0" dirty="0"/>
              <a:t> </a:t>
            </a:r>
          </a:p>
          <a:p>
            <a:endParaRPr lang="en-US" sz="2400" i="0" dirty="0"/>
          </a:p>
          <a:p>
            <a:r>
              <a:rPr lang="ar-EG" sz="2400" i="0" dirty="0"/>
              <a:t>*</a:t>
            </a:r>
            <a:r>
              <a:rPr lang="ar-EG" sz="2400" i="0" u="sng" dirty="0"/>
              <a:t>ملاحظة هامة</a:t>
            </a:r>
            <a:r>
              <a:rPr lang="ar-EG" sz="2400" i="0" dirty="0"/>
              <a:t>:</a:t>
            </a:r>
            <a:r>
              <a:rPr lang="en-US" sz="2400" i="0" dirty="0"/>
              <a:t> </a:t>
            </a:r>
            <a:r>
              <a:rPr lang="ar-EG" sz="2400" i="0" dirty="0"/>
              <a:t>هذه </a:t>
            </a:r>
            <a:r>
              <a:rPr lang="ar-EG" sz="2400" i="0" baseline="0" dirty="0"/>
              <a:t>شريحة النتائج الخاصة بـ "إنهاء </a:t>
            </a:r>
            <a:r>
              <a:rPr lang="ar-EG" sz="2400" i="0" baseline="0" dirty="0" err="1"/>
              <a:t>الصفقة".ويحق</a:t>
            </a:r>
            <a:r>
              <a:rPr lang="ar-EG" sz="2400" i="0" baseline="0" dirty="0"/>
              <a:t> للمُحاضر إدخال النتائج من نموذج النتائج هنا أثناء الاستراحة. وهناك خيار آخر وهو تلخيص النتائج برفع الأيدي كما جرى في شريحة سابقة في هذه المجموعة، أو إلقاء نظرة على نماذج النتائج التي سلمتها المجموعة واختيار النتائج المثيرة للاهتمام لتسليط الضوء عليها. </a:t>
            </a:r>
          </a:p>
          <a:p>
            <a:endParaRPr lang="en-US" sz="2400" i="0" baseline="0" dirty="0"/>
          </a:p>
          <a:p>
            <a:endParaRPr lang="fr-FR" sz="2400" i="0" kern="1200" baseline="0" dirty="0">
              <a:solidFill>
                <a:schemeClr val="tx1"/>
              </a:solidFill>
              <a:effectLst/>
              <a:latin typeface="+mn-lt"/>
              <a:ea typeface="+mn-ea"/>
              <a:cs typeface="+mn-cs"/>
            </a:endParaRPr>
          </a:p>
          <a:p>
            <a:pPr eaLnBrk="1" hangingPunct="1"/>
            <a:endParaRPr lang="en-US" altLang="en-US" b="1" i="0" u="sng" dirty="0">
              <a:latin typeface="Arial" panose="020B0604020202020204" pitchFamily="34" charset="0"/>
            </a:endParaRPr>
          </a:p>
        </p:txBody>
      </p:sp>
    </p:spTree>
    <p:extLst>
      <p:ext uri="{BB962C8B-B14F-4D97-AF65-F5344CB8AC3E}">
        <p14:creationId xmlns:p14="http://schemas.microsoft.com/office/powerpoint/2010/main" val="18177864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31"/>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8986F62-EC0B-47A6-B0AD-6D7640D5BE3E}" type="slidenum">
              <a:rPr lang="en-CA" altLang="en-US" smtClean="0">
                <a:latin typeface="MyriaMM_400 RG 600 NO"/>
              </a:rPr>
              <a:pPr/>
              <a:t>12</a:t>
            </a:fld>
            <a:endParaRPr lang="en-CA" altLang="en-US">
              <a:latin typeface="MyriaMM_400 RG 600 NO"/>
            </a:endParaRPr>
          </a:p>
        </p:txBody>
      </p:sp>
      <p:sp>
        <p:nvSpPr>
          <p:cNvPr id="19459" name="Rectangle 2"/>
          <p:cNvSpPr>
            <a:spLocks noGrp="1" noRot="1" noChangeAspect="1" noChangeArrowheads="1" noTextEdit="1"/>
          </p:cNvSpPr>
          <p:nvPr>
            <p:ph type="sldImg"/>
          </p:nvPr>
        </p:nvSpPr>
        <p:spPr bwMode="auto">
          <a:xfrm>
            <a:off x="1243013" y="0"/>
            <a:ext cx="4297362" cy="32226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0" name="Rectangle 3"/>
          <p:cNvSpPr>
            <a:spLocks noGrp="1" noChangeArrowheads="1"/>
          </p:cNvSpPr>
          <p:nvPr>
            <p:ph type="body" idx="1"/>
          </p:nvPr>
        </p:nvSpPr>
        <p:spPr bwMode="auto">
          <a:xfrm>
            <a:off x="447675" y="3449638"/>
            <a:ext cx="6035675" cy="53959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ar-EG" sz="2400" u="sng"/>
              <a:t>ملاحظة:</a:t>
            </a:r>
            <a:r>
              <a:rPr lang="en-US" sz="2400"/>
              <a:t> </a:t>
            </a:r>
            <a:r>
              <a:rPr lang="ar-EG" sz="2400"/>
              <a:t>نتائج نموذجية من محاضرة في </a:t>
            </a:r>
            <a:r>
              <a:rPr lang="en-US" sz="2400"/>
              <a:t>INSEAD</a:t>
            </a:r>
          </a:p>
          <a:p>
            <a:endParaRPr lang="fr-FR" sz="2400" kern="1200" baseline="0" dirty="0">
              <a:solidFill>
                <a:schemeClr val="tx1"/>
              </a:solidFill>
              <a:effectLst/>
              <a:latin typeface="+mn-lt"/>
              <a:ea typeface="+mn-ea"/>
              <a:cs typeface="+mn-cs"/>
            </a:endParaRPr>
          </a:p>
          <a:p>
            <a:pPr eaLnBrk="1" hangingPunct="1"/>
            <a:endParaRPr lang="en-US" altLang="en-US" b="1" u="sng" dirty="0">
              <a:latin typeface="Arial" panose="020B0604020202020204" pitchFamily="34" charset="0"/>
            </a:endParaRPr>
          </a:p>
        </p:txBody>
      </p:sp>
    </p:spTree>
    <p:extLst>
      <p:ext uri="{BB962C8B-B14F-4D97-AF65-F5344CB8AC3E}">
        <p14:creationId xmlns:p14="http://schemas.microsoft.com/office/powerpoint/2010/main" val="18177864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31"/>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8986F62-EC0B-47A6-B0AD-6D7640D5BE3E}" type="slidenum">
              <a:rPr lang="en-CA" altLang="en-US" smtClean="0">
                <a:latin typeface="MyriaMM_400 RG 600 NO"/>
              </a:rPr>
              <a:pPr/>
              <a:t>13</a:t>
            </a:fld>
            <a:endParaRPr lang="en-CA" altLang="en-US">
              <a:latin typeface="MyriaMM_400 RG 600 NO"/>
            </a:endParaRPr>
          </a:p>
        </p:txBody>
      </p:sp>
      <p:sp>
        <p:nvSpPr>
          <p:cNvPr id="19459" name="Rectangle 2"/>
          <p:cNvSpPr>
            <a:spLocks noGrp="1" noRot="1" noChangeAspect="1" noChangeArrowheads="1" noTextEdit="1"/>
          </p:cNvSpPr>
          <p:nvPr>
            <p:ph type="sldImg"/>
          </p:nvPr>
        </p:nvSpPr>
        <p:spPr bwMode="auto">
          <a:xfrm>
            <a:off x="1243013" y="0"/>
            <a:ext cx="4297362" cy="32226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0" name="Rectangle 3"/>
          <p:cNvSpPr>
            <a:spLocks noGrp="1" noChangeArrowheads="1"/>
          </p:cNvSpPr>
          <p:nvPr>
            <p:ph type="body" idx="1"/>
          </p:nvPr>
        </p:nvSpPr>
        <p:spPr bwMode="auto">
          <a:xfrm>
            <a:off x="447675" y="3449638"/>
            <a:ext cx="6035675" cy="53959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ar-EG" sz="2400" u="sng"/>
              <a:t>ملاحظة:</a:t>
            </a:r>
            <a:r>
              <a:rPr lang="en-US" sz="2400"/>
              <a:t> </a:t>
            </a:r>
            <a:r>
              <a:rPr lang="ar-EG" sz="2400"/>
              <a:t>نتائج نموذجية من محاضرة في </a:t>
            </a:r>
            <a:r>
              <a:rPr lang="en-US" sz="2400"/>
              <a:t>INSEAD</a:t>
            </a:r>
          </a:p>
          <a:p>
            <a:endParaRPr lang="fr-FR" sz="2400" kern="1200" baseline="0" dirty="0">
              <a:solidFill>
                <a:schemeClr val="tx1"/>
              </a:solidFill>
              <a:effectLst/>
              <a:latin typeface="+mn-lt"/>
              <a:ea typeface="+mn-ea"/>
              <a:cs typeface="+mn-cs"/>
            </a:endParaRPr>
          </a:p>
          <a:p>
            <a:pPr eaLnBrk="1" hangingPunct="1"/>
            <a:endParaRPr lang="en-US" altLang="en-US" b="1" u="sng" dirty="0">
              <a:latin typeface="Arial" panose="020B0604020202020204" pitchFamily="34" charset="0"/>
            </a:endParaRPr>
          </a:p>
        </p:txBody>
      </p:sp>
    </p:spTree>
    <p:extLst>
      <p:ext uri="{BB962C8B-B14F-4D97-AF65-F5344CB8AC3E}">
        <p14:creationId xmlns:p14="http://schemas.microsoft.com/office/powerpoint/2010/main" val="23245240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31"/>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8986F62-EC0B-47A6-B0AD-6D7640D5BE3E}" type="slidenum">
              <a:rPr lang="en-CA" altLang="en-US" smtClean="0">
                <a:latin typeface="MyriaMM_400 RG 600 NO"/>
              </a:rPr>
              <a:pPr/>
              <a:t>14</a:t>
            </a:fld>
            <a:endParaRPr lang="en-CA" altLang="en-US">
              <a:latin typeface="MyriaMM_400 RG 600 NO"/>
            </a:endParaRPr>
          </a:p>
        </p:txBody>
      </p:sp>
      <p:sp>
        <p:nvSpPr>
          <p:cNvPr id="19459" name="Rectangle 2"/>
          <p:cNvSpPr>
            <a:spLocks noGrp="1" noRot="1" noChangeAspect="1" noChangeArrowheads="1" noTextEdit="1"/>
          </p:cNvSpPr>
          <p:nvPr>
            <p:ph type="sldImg"/>
          </p:nvPr>
        </p:nvSpPr>
        <p:spPr bwMode="auto">
          <a:xfrm>
            <a:off x="1243013" y="0"/>
            <a:ext cx="4297362" cy="32226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0" name="Rectangle 3"/>
          <p:cNvSpPr>
            <a:spLocks noGrp="1" noChangeArrowheads="1"/>
          </p:cNvSpPr>
          <p:nvPr>
            <p:ph type="body" idx="1"/>
          </p:nvPr>
        </p:nvSpPr>
        <p:spPr bwMode="auto">
          <a:xfrm>
            <a:off x="447675" y="3449638"/>
            <a:ext cx="6035675" cy="53959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ar-EG" sz="2400" u="sng"/>
              <a:t>ملاحظة:</a:t>
            </a:r>
            <a:r>
              <a:rPr lang="en-US" sz="2400"/>
              <a:t> </a:t>
            </a:r>
            <a:r>
              <a:rPr lang="ar-EG" sz="2400"/>
              <a:t>نتائج نموذجية من محاضرة في </a:t>
            </a:r>
            <a:r>
              <a:rPr lang="en-US" sz="2400"/>
              <a:t>INSEAD</a:t>
            </a:r>
          </a:p>
          <a:p>
            <a:endParaRPr lang="fr-FR" sz="2400" kern="1200" baseline="0" dirty="0">
              <a:solidFill>
                <a:schemeClr val="tx1"/>
              </a:solidFill>
              <a:effectLst/>
              <a:latin typeface="+mn-lt"/>
              <a:ea typeface="+mn-ea"/>
              <a:cs typeface="+mn-cs"/>
            </a:endParaRPr>
          </a:p>
          <a:p>
            <a:pPr eaLnBrk="1" hangingPunct="1"/>
            <a:endParaRPr lang="en-US" altLang="en-US" b="1" u="sng" dirty="0">
              <a:latin typeface="Arial" panose="020B0604020202020204" pitchFamily="34" charset="0"/>
            </a:endParaRPr>
          </a:p>
        </p:txBody>
      </p:sp>
    </p:spTree>
    <p:extLst>
      <p:ext uri="{BB962C8B-B14F-4D97-AF65-F5344CB8AC3E}">
        <p14:creationId xmlns:p14="http://schemas.microsoft.com/office/powerpoint/2010/main" val="6107909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31"/>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8986F62-EC0B-47A6-B0AD-6D7640D5BE3E}" type="slidenum">
              <a:rPr lang="en-CA" altLang="en-US" smtClean="0">
                <a:latin typeface="MyriaMM_400 RG 600 NO"/>
              </a:rPr>
              <a:pPr/>
              <a:t>15</a:t>
            </a:fld>
            <a:endParaRPr lang="en-CA" altLang="en-US">
              <a:latin typeface="MyriaMM_400 RG 600 NO"/>
            </a:endParaRPr>
          </a:p>
        </p:txBody>
      </p:sp>
      <p:sp>
        <p:nvSpPr>
          <p:cNvPr id="19459" name="Rectangle 2"/>
          <p:cNvSpPr>
            <a:spLocks noGrp="1" noRot="1" noChangeAspect="1" noChangeArrowheads="1" noTextEdit="1"/>
          </p:cNvSpPr>
          <p:nvPr>
            <p:ph type="sldImg"/>
          </p:nvPr>
        </p:nvSpPr>
        <p:spPr bwMode="auto">
          <a:xfrm>
            <a:off x="1243013" y="0"/>
            <a:ext cx="4297362" cy="32226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0" name="Rectangle 3"/>
          <p:cNvSpPr>
            <a:spLocks noGrp="1" noChangeArrowheads="1"/>
          </p:cNvSpPr>
          <p:nvPr>
            <p:ph type="body" idx="1"/>
          </p:nvPr>
        </p:nvSpPr>
        <p:spPr bwMode="auto">
          <a:xfrm>
            <a:off x="447675" y="3449638"/>
            <a:ext cx="6035675" cy="53959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ar-EG" sz="2400" u="sng"/>
              <a:t>ملحوظة </a:t>
            </a:r>
            <a:r>
              <a:rPr lang="ar-EG" sz="2400"/>
              <a:t>:</a:t>
            </a:r>
            <a:r>
              <a:rPr lang="en-US" sz="2400"/>
              <a:t> </a:t>
            </a:r>
            <a:r>
              <a:rPr lang="ar-EG" sz="2400"/>
              <a:t>نتائج نموذجية من محاضرة في </a:t>
            </a:r>
            <a:r>
              <a:rPr lang="en-US" sz="2400"/>
              <a:t>INSEAD</a:t>
            </a:r>
          </a:p>
          <a:p>
            <a:endParaRPr lang="fr-FR" sz="2400" kern="1200" baseline="0" dirty="0">
              <a:solidFill>
                <a:schemeClr val="tx1"/>
              </a:solidFill>
              <a:effectLst/>
              <a:latin typeface="+mn-lt"/>
              <a:ea typeface="+mn-ea"/>
              <a:cs typeface="+mn-cs"/>
            </a:endParaRPr>
          </a:p>
          <a:p>
            <a:pPr eaLnBrk="1" hangingPunct="1"/>
            <a:endParaRPr lang="en-US" altLang="en-US" b="1" u="sng" dirty="0">
              <a:latin typeface="Arial" panose="020B0604020202020204" pitchFamily="34" charset="0"/>
            </a:endParaRPr>
          </a:p>
        </p:txBody>
      </p:sp>
    </p:spTree>
    <p:extLst>
      <p:ext uri="{BB962C8B-B14F-4D97-AF65-F5344CB8AC3E}">
        <p14:creationId xmlns:p14="http://schemas.microsoft.com/office/powerpoint/2010/main" val="34047354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050" b="0" i="0" u="none" dirty="0"/>
              <a:t>والآن، القصة الحقيقية وراء هذه القضية.</a:t>
            </a:r>
            <a:r>
              <a:rPr lang="en-US" sz="1050" b="0" i="0" u="none" dirty="0"/>
              <a:t> </a:t>
            </a:r>
            <a:r>
              <a:rPr lang="ar-EG" sz="1050" b="0" i="0" u="none" dirty="0"/>
              <a:t>لقد تم تغيير أسماء الأشخاص والشركات، لكن القضية مبنية على أحداث حقيقية.</a:t>
            </a:r>
            <a:r>
              <a:rPr lang="en-US" sz="1050" b="0" i="0" u="none" dirty="0"/>
              <a:t> </a:t>
            </a:r>
          </a:p>
          <a:p>
            <a:endParaRPr lang="en-SG" sz="1050" b="0" i="0" u="none"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050" i="0" dirty="0">
                <a:latin typeface="Calibri" panose="020F0502020204030204" pitchFamily="34" charset="0"/>
                <a:ea typeface="Calibri" panose="020F0502020204030204" pitchFamily="34" charset="0"/>
              </a:rPr>
              <a:t>قدمت شركة </a:t>
            </a:r>
            <a:r>
              <a:rPr lang="en-US" sz="1050" i="0" dirty="0">
                <a:latin typeface="Calibri" panose="020F0502020204030204" pitchFamily="34" charset="0"/>
                <a:ea typeface="Calibri" panose="020F0502020204030204" pitchFamily="34" charset="0"/>
              </a:rPr>
              <a:t>TCP</a:t>
            </a:r>
            <a:r>
              <a:rPr lang="ar-EG" sz="1050" i="0" dirty="0">
                <a:latin typeface="Calibri" panose="020F0502020204030204" pitchFamily="34" charset="0"/>
                <a:ea typeface="Calibri" panose="020F0502020204030204" pitchFamily="34" charset="0"/>
              </a:rPr>
              <a:t> العرض بأعلى سعر والخيار ب.</a:t>
            </a:r>
            <a:r>
              <a:rPr lang="en-US" sz="1050" i="0" dirty="0">
                <a:latin typeface="Calibri" panose="020F0502020204030204" pitchFamily="34" charset="0"/>
                <a:ea typeface="Calibri" panose="020F0502020204030204" pitchFamily="34" charset="0"/>
              </a:rPr>
              <a:t> </a:t>
            </a:r>
          </a:p>
          <a:p>
            <a:endParaRPr lang="en-SG" sz="1050" b="0" i="0" u="none" dirty="0"/>
          </a:p>
          <a:p>
            <a:pPr>
              <a:spcBef>
                <a:spcPts val="0"/>
              </a:spcBef>
            </a:pPr>
            <a:r>
              <a:rPr lang="ar-EG" sz="1200" i="0" dirty="0">
                <a:latin typeface="Calibri" panose="020F0502020204030204" pitchFamily="34" charset="0"/>
                <a:ea typeface="Calibri" panose="020F0502020204030204" pitchFamily="34" charset="0"/>
              </a:rPr>
              <a:t>ولكن مؤسِّسة الشركة، السيدة فيشر، رفضت عرض </a:t>
            </a:r>
            <a:r>
              <a:rPr lang="en-US" sz="1200" i="0" dirty="0">
                <a:latin typeface="Calibri" panose="020F0502020204030204" pitchFamily="34" charset="0"/>
                <a:ea typeface="Calibri" panose="020F0502020204030204" pitchFamily="34" charset="0"/>
              </a:rPr>
              <a:t>TCP</a:t>
            </a:r>
            <a:r>
              <a:rPr lang="ar-EG" sz="1200" i="0" dirty="0">
                <a:latin typeface="Calibri" panose="020F0502020204030204" pitchFamily="34" charset="0"/>
                <a:ea typeface="Calibri" panose="020F0502020204030204" pitchFamily="34" charset="0"/>
              </a:rPr>
              <a:t> وقبلت عرضًا أقل بتمويل أكثر أمانًا، وعوامل كانت تهتم بها مثل حقها في اختيار الرئيس التنفيذي، والعمل عن بعد فقط في تطوير المنتجات، والاتفاق على عدم بيع الشركة إلى منافس.</a:t>
            </a:r>
            <a:r>
              <a:rPr lang="en-US" sz="1200" i="0"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وعلى هذا فإن العرض الفائز لم يكن "لتحقيق أقصى قدر من الرسوم" بالنسبة للبنك الاستثماري الاستشاري، بل كان لتحقيق أقصى قدر من الاستفادة بالنسبة للمؤسس والبائع.  </a:t>
            </a:r>
          </a:p>
          <a:p>
            <a:endParaRPr lang="en-US" sz="1200" b="1" i="0" u="sng" dirty="0">
              <a:effectLst/>
              <a:latin typeface="Calibri" panose="020F0502020204030204" pitchFamily="34" charset="0"/>
            </a:endParaRPr>
          </a:p>
          <a:p>
            <a:pPr>
              <a:spcBef>
                <a:spcPts val="0"/>
              </a:spcBef>
            </a:pPr>
            <a:r>
              <a:rPr lang="ar-EG" sz="1200" i="0" dirty="0">
                <a:latin typeface="Calibri" panose="020F0502020204030204" pitchFamily="34" charset="0"/>
                <a:ea typeface="Calibri" panose="020F0502020204030204" pitchFamily="34" charset="0"/>
              </a:rPr>
              <a:t>لم تكن فيشر من أصحاب العقلية التجارية.</a:t>
            </a:r>
            <a:r>
              <a:rPr lang="en-US" sz="1200" i="0"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فقد قامت أولًا بإنشاء </a:t>
            </a:r>
            <a:r>
              <a:rPr lang="ar-EG" sz="1200" b="0" i="0" u="none" dirty="0">
                <a:latin typeface="Calibri" panose="020F0502020204030204" pitchFamily="34" charset="0"/>
                <a:ea typeface="Calibri" panose="020F0502020204030204" pitchFamily="34" charset="0"/>
              </a:rPr>
              <a:t>الأتمتة لمنزلها ثم قررت بدء عمل تجاري. لم تكن فيشر فعليًا على استعداد لبيع منتجاتها إلى أحد المنافسين حتى لو احتفظوا بالعلامة التجارية. كانت فيشر تكرههم لأنهم سخروا من </a:t>
            </a:r>
            <a:r>
              <a:rPr lang="en-US" sz="1200" b="0" i="0" u="none" dirty="0">
                <a:latin typeface="Calibri" panose="020F0502020204030204" pitchFamily="34" charset="0"/>
                <a:ea typeface="Calibri" panose="020F0502020204030204" pitchFamily="34" charset="0"/>
              </a:rPr>
              <a:t>IBS</a:t>
            </a:r>
            <a:r>
              <a:rPr lang="ar-EG" sz="1200" b="0" i="0" u="none" dirty="0">
                <a:latin typeface="Calibri" panose="020F0502020204030204" pitchFamily="34" charset="0"/>
                <a:ea typeface="Calibri" panose="020F0502020204030204" pitchFamily="34" charset="0"/>
              </a:rPr>
              <a:t> عندما كانت شركتها صغيرة وجديدة. </a:t>
            </a:r>
          </a:p>
          <a:p>
            <a:endParaRPr lang="en-US" sz="1200" b="1" i="0" u="none" dirty="0">
              <a:effectLst/>
              <a:latin typeface="Calibri" panose="020F0502020204030204" pitchFamily="34" charset="0"/>
            </a:endParaRPr>
          </a:p>
          <a:p>
            <a:pPr>
              <a:spcBef>
                <a:spcPts val="0"/>
              </a:spcBef>
            </a:pPr>
            <a:r>
              <a:rPr lang="ar-EG" sz="1200" i="0" dirty="0">
                <a:latin typeface="Calibri" panose="020F0502020204030204" pitchFamily="34" charset="0"/>
                <a:ea typeface="Calibri" panose="020F0502020204030204" pitchFamily="34" charset="0"/>
              </a:rPr>
              <a:t>شهدت شركة </a:t>
            </a:r>
            <a:r>
              <a:rPr lang="en-US" sz="1200" i="0" dirty="0">
                <a:latin typeface="Calibri" panose="020F0502020204030204" pitchFamily="34" charset="0"/>
                <a:ea typeface="Calibri" panose="020F0502020204030204" pitchFamily="34" charset="0"/>
              </a:rPr>
              <a:t>IBS</a:t>
            </a:r>
            <a:r>
              <a:rPr lang="ar-EG" sz="1200" i="0" dirty="0">
                <a:latin typeface="Calibri" panose="020F0502020204030204" pitchFamily="34" charset="0"/>
                <a:ea typeface="Calibri" panose="020F0502020204030204" pitchFamily="34" charset="0"/>
              </a:rPr>
              <a:t> نموًا متسارعًا خلال جائحة كوفيد-19 مع انطلاق سوق الأتمتة المنزلية.</a:t>
            </a:r>
            <a:r>
              <a:rPr lang="en-US" sz="1200" i="0"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وتضاعفت قيمة شركة </a:t>
            </a:r>
            <a:r>
              <a:rPr lang="en-US" sz="1200" i="0" dirty="0">
                <a:latin typeface="Calibri" panose="020F0502020204030204" pitchFamily="34" charset="0"/>
                <a:ea typeface="Calibri" panose="020F0502020204030204" pitchFamily="34" charset="0"/>
              </a:rPr>
              <a:t>IBS</a:t>
            </a:r>
            <a:r>
              <a:rPr lang="ar-EG" sz="1200" i="0" dirty="0">
                <a:latin typeface="Calibri" panose="020F0502020204030204" pitchFamily="34" charset="0"/>
                <a:ea typeface="Calibri" panose="020F0502020204030204" pitchFamily="34" charset="0"/>
              </a:rPr>
              <a:t> في غضون عامين فقط.</a:t>
            </a:r>
            <a:r>
              <a:rPr lang="en-US" sz="1200" i="0"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وكانت عملية البيع في نهاية المطاف صفقة رائعة للبنك وتعزيزًا إضافيًا لسمعة </a:t>
            </a:r>
            <a:r>
              <a:rPr lang="ar-EG" sz="1200" i="0" dirty="0" err="1">
                <a:latin typeface="Calibri" panose="020F0502020204030204" pitchFamily="34" charset="0"/>
                <a:ea typeface="Calibri" panose="020F0502020204030204" pitchFamily="34" charset="0"/>
              </a:rPr>
              <a:t>هالديرمان</a:t>
            </a:r>
            <a:r>
              <a:rPr lang="ar-EG" sz="1200" i="0" dirty="0">
                <a:latin typeface="Calibri" panose="020F0502020204030204" pitchFamily="34" charset="0"/>
                <a:ea typeface="Calibri" panose="020F0502020204030204" pitchFamily="34" charset="0"/>
              </a:rPr>
              <a:t> القوية بالفعل.</a:t>
            </a:r>
            <a:r>
              <a:rPr lang="en-US" sz="1200" i="0" dirty="0">
                <a:latin typeface="Calibri" panose="020F0502020204030204" pitchFamily="34" charset="0"/>
                <a:ea typeface="Calibri" panose="020F0502020204030204" pitchFamily="34" charset="0"/>
              </a:rPr>
              <a:t> </a:t>
            </a:r>
          </a:p>
          <a:p>
            <a:pPr>
              <a:spcBef>
                <a:spcPts val="0"/>
              </a:spcBef>
            </a:pPr>
            <a:endParaRPr lang="en-US" sz="1200" i="0" dirty="0">
              <a:effectLst/>
              <a:latin typeface="Calibri" panose="020F0502020204030204" pitchFamily="34" charset="0"/>
              <a:ea typeface="Calibri" panose="020F0502020204030204" pitchFamily="34" charset="0"/>
            </a:endParaRPr>
          </a:p>
          <a:p>
            <a:pPr>
              <a:spcBef>
                <a:spcPts val="0"/>
              </a:spcBef>
            </a:pPr>
            <a:r>
              <a:rPr lang="ar-EG" sz="1200" i="0" dirty="0">
                <a:latin typeface="Calibri" panose="020F0502020204030204" pitchFamily="34" charset="0"/>
                <a:ea typeface="Calibri" panose="020F0502020204030204" pitchFamily="34" charset="0"/>
              </a:rPr>
              <a:t>لقد فشلت شركة </a:t>
            </a:r>
            <a:r>
              <a:rPr lang="en-US" sz="1200" i="0" dirty="0">
                <a:latin typeface="Calibri" panose="020F0502020204030204" pitchFamily="34" charset="0"/>
                <a:ea typeface="Calibri" panose="020F0502020204030204" pitchFamily="34" charset="0"/>
              </a:rPr>
              <a:t>TCP</a:t>
            </a:r>
            <a:r>
              <a:rPr lang="ar-EG" sz="1200" i="0" dirty="0">
                <a:latin typeface="Calibri" panose="020F0502020204030204" pitchFamily="34" charset="0"/>
                <a:ea typeface="Calibri" panose="020F0502020204030204" pitchFamily="34" charset="0"/>
              </a:rPr>
              <a:t> بشكل مأساوي في الحصول على صفقة كانت لتكون صفقة عظيمة بسبب تقويض السيد </a:t>
            </a:r>
            <a:r>
              <a:rPr lang="ar-EG" sz="1200" i="0" dirty="0" err="1">
                <a:latin typeface="Calibri" panose="020F0502020204030204" pitchFamily="34" charset="0"/>
                <a:ea typeface="Calibri" panose="020F0502020204030204" pitchFamily="34" charset="0"/>
              </a:rPr>
              <a:t>تراختنر</a:t>
            </a:r>
            <a:r>
              <a:rPr lang="ar-EG" sz="1200" i="0" dirty="0">
                <a:latin typeface="Calibri" panose="020F0502020204030204" pitchFamily="34" charset="0"/>
                <a:ea typeface="Calibri" panose="020F0502020204030204" pitchFamily="34" charset="0"/>
              </a:rPr>
              <a:t> للصفقة. </a:t>
            </a:r>
            <a:r>
              <a:rPr lang="ar-EG" sz="1200" b="0" i="0" dirty="0">
                <a:latin typeface="Calibri" panose="020F0502020204030204" pitchFamily="34" charset="0"/>
                <a:ea typeface="Calibri" panose="020F0502020204030204" pitchFamily="34" charset="0"/>
              </a:rPr>
              <a:t>فمنذ لقائهما الأول، اعتقد </a:t>
            </a:r>
            <a:r>
              <a:rPr lang="ar-EG" sz="1200" b="0" i="0" dirty="0" err="1">
                <a:latin typeface="Calibri" panose="020F0502020204030204" pitchFamily="34" charset="0"/>
                <a:ea typeface="Calibri" panose="020F0502020204030204" pitchFamily="34" charset="0"/>
              </a:rPr>
              <a:t>تراختنر</a:t>
            </a:r>
            <a:r>
              <a:rPr lang="ar-EG" sz="1200" b="0" i="0" dirty="0">
                <a:latin typeface="Calibri" panose="020F0502020204030204" pitchFamily="34" charset="0"/>
                <a:ea typeface="Calibri" panose="020F0502020204030204" pitchFamily="34" charset="0"/>
              </a:rPr>
              <a:t> أن فيشر كانت مغرورة للغاية، وقد </a:t>
            </a:r>
            <a:r>
              <a:rPr lang="ar-EG" sz="1200" b="0" i="0" u="none" dirty="0">
                <a:latin typeface="Calibri" panose="020F0502020204030204" pitchFamily="34" charset="0"/>
                <a:ea typeface="Calibri" panose="020F0502020204030204" pitchFamily="34" charset="0"/>
              </a:rPr>
              <a:t>أثر انزعاجه على تصورات الناس لقيمة شركة </a:t>
            </a:r>
            <a:r>
              <a:rPr lang="en-US" sz="1200" b="0" i="0" u="none" dirty="0">
                <a:latin typeface="Calibri" panose="020F0502020204030204" pitchFamily="34" charset="0"/>
                <a:ea typeface="Calibri" panose="020F0502020204030204" pitchFamily="34" charset="0"/>
              </a:rPr>
              <a:t>IBS</a:t>
            </a:r>
            <a:r>
              <a:rPr lang="ar-EG" sz="1200" b="0" i="0" u="none" dirty="0">
                <a:latin typeface="Calibri" panose="020F0502020204030204" pitchFamily="34" charset="0"/>
                <a:ea typeface="Calibri" panose="020F0502020204030204" pitchFamily="34" charset="0"/>
              </a:rPr>
              <a:t>.</a:t>
            </a:r>
            <a:r>
              <a:rPr lang="en-US" sz="1200" b="0" i="0" u="none"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وكان لمحاولة السيد </a:t>
            </a:r>
            <a:r>
              <a:rPr lang="ar-EG" sz="1200" i="0" dirty="0" err="1">
                <a:latin typeface="Calibri" panose="020F0502020204030204" pitchFamily="34" charset="0"/>
                <a:ea typeface="Calibri" panose="020F0502020204030204" pitchFamily="34" charset="0"/>
              </a:rPr>
              <a:t>تراختنر</a:t>
            </a:r>
            <a:r>
              <a:rPr lang="ar-EG" sz="1200" i="0" dirty="0">
                <a:latin typeface="Calibri" panose="020F0502020204030204" pitchFamily="34" charset="0"/>
                <a:ea typeface="Calibri" panose="020F0502020204030204" pitchFamily="34" charset="0"/>
              </a:rPr>
              <a:t> إفساد الصفقة في وقت لاحق تأثير ثقافي دائم على شركة </a:t>
            </a:r>
            <a:r>
              <a:rPr lang="en-US" sz="1200" i="0" dirty="0">
                <a:latin typeface="Calibri" panose="020F0502020204030204" pitchFamily="34" charset="0"/>
                <a:ea typeface="Calibri" panose="020F0502020204030204" pitchFamily="34" charset="0"/>
              </a:rPr>
              <a:t>TCP</a:t>
            </a:r>
            <a:r>
              <a:rPr lang="ar-EG" sz="1200" i="0" dirty="0">
                <a:latin typeface="Calibri" panose="020F0502020204030204" pitchFamily="34" charset="0"/>
                <a:ea typeface="Calibri" panose="020F0502020204030204" pitchFamily="34" charset="0"/>
              </a:rPr>
              <a:t>، وتجنب جميع المشاركين العمل معه.  وقد استقال العديد من الأشخاص من الشركة بسبب كل هذا الصراع، حتى أعضاء فريق بريس. </a:t>
            </a:r>
            <a:r>
              <a:rPr lang="ar-EG" sz="1050" b="0" i="0" u="none" dirty="0">
                <a:latin typeface="Calibri" panose="020F0502020204030204" pitchFamily="34" charset="0"/>
                <a:ea typeface="Calibri" panose="020F0502020204030204" pitchFamily="34" charset="0"/>
              </a:rPr>
              <a:t>وحتى يومنا هذا، يكره </a:t>
            </a:r>
            <a:r>
              <a:rPr lang="ar-EG" sz="1050" b="0" i="0" u="none" dirty="0" err="1">
                <a:latin typeface="Calibri" panose="020F0502020204030204" pitchFamily="34" charset="0"/>
                <a:ea typeface="Calibri" panose="020F0502020204030204" pitchFamily="34" charset="0"/>
              </a:rPr>
              <a:t>تراختنر</a:t>
            </a:r>
            <a:r>
              <a:rPr lang="ar-EG" sz="1050" b="0" i="0" u="none" dirty="0">
                <a:latin typeface="Calibri" panose="020F0502020204030204" pitchFamily="34" charset="0"/>
                <a:ea typeface="Calibri" panose="020F0502020204030204" pitchFamily="34" charset="0"/>
              </a:rPr>
              <a:t> مناقشة صفقة </a:t>
            </a:r>
            <a:r>
              <a:rPr lang="en-US" sz="1050" b="0" i="0" u="none" dirty="0">
                <a:latin typeface="Calibri" panose="020F0502020204030204" pitchFamily="34" charset="0"/>
                <a:ea typeface="Calibri" panose="020F0502020204030204" pitchFamily="34" charset="0"/>
              </a:rPr>
              <a:t>IBS</a:t>
            </a:r>
            <a:r>
              <a:rPr lang="ar-EG" sz="1050" b="0" i="0" u="none" dirty="0">
                <a:latin typeface="Calibri" panose="020F0502020204030204" pitchFamily="34" charset="0"/>
                <a:ea typeface="Calibri" panose="020F0502020204030204" pitchFamily="34" charset="0"/>
              </a:rPr>
              <a:t> الفاشلة. ويتعايش بريس </a:t>
            </a:r>
            <a:r>
              <a:rPr lang="ar-EG" sz="1050" b="0" i="0" u="none" dirty="0" err="1">
                <a:latin typeface="Calibri" panose="020F0502020204030204" pitchFamily="34" charset="0"/>
                <a:ea typeface="Calibri" panose="020F0502020204030204" pitchFamily="34" charset="0"/>
              </a:rPr>
              <a:t>وتراختنر</a:t>
            </a:r>
            <a:r>
              <a:rPr lang="ar-EG" sz="1050" b="0" i="0" u="none" dirty="0">
                <a:latin typeface="Calibri" panose="020F0502020204030204" pitchFamily="34" charset="0"/>
                <a:ea typeface="Calibri" panose="020F0502020204030204" pitchFamily="34" charset="0"/>
              </a:rPr>
              <a:t> في الشركة من دون أن يتعاملا مع بعضهما. وفي النهاية تمت ترقية بريس إلى منصب المدير الإداري للشركة، بينما بقي </a:t>
            </a:r>
            <a:r>
              <a:rPr lang="ar-EG" sz="1050" b="0" i="0" u="none" dirty="0" err="1">
                <a:latin typeface="Calibri" panose="020F0502020204030204" pitchFamily="34" charset="0"/>
                <a:ea typeface="Calibri" panose="020F0502020204030204" pitchFamily="34" charset="0"/>
              </a:rPr>
              <a:t>تراختنر</a:t>
            </a:r>
            <a:r>
              <a:rPr lang="ar-EG" sz="1050" b="0" i="0" u="none" dirty="0">
                <a:latin typeface="Calibri" panose="020F0502020204030204" pitchFamily="34" charset="0"/>
                <a:ea typeface="Calibri" panose="020F0502020204030204" pitchFamily="34" charset="0"/>
              </a:rPr>
              <a:t> حيث كان ولا يزال، كشريك.</a:t>
            </a:r>
            <a:r>
              <a:rPr lang="en-US" sz="1050" b="1" i="0" u="sng" dirty="0">
                <a:latin typeface="Calibri" panose="020F0502020204030204" pitchFamily="34" charset="0"/>
                <a:ea typeface="Calibri" panose="020F0502020204030204" pitchFamily="34" charset="0"/>
              </a:rPr>
              <a:t> </a:t>
            </a:r>
          </a:p>
          <a:p>
            <a:endParaRPr lang="en-SG" i="0" dirty="0"/>
          </a:p>
        </p:txBody>
      </p:sp>
      <p:sp>
        <p:nvSpPr>
          <p:cNvPr id="4" name="Slide Number Placeholder 3"/>
          <p:cNvSpPr>
            <a:spLocks noGrp="1"/>
          </p:cNvSpPr>
          <p:nvPr>
            <p:ph type="sldNum" sz="quarter" idx="5"/>
          </p:nvPr>
        </p:nvSpPr>
        <p:spPr/>
        <p:txBody>
          <a:bodyPr/>
          <a:lstStyle/>
          <a:p>
            <a:fld id="{9BE1DD1D-0BD5-4E4F-ABDD-53ED947792F1}" type="slidenum">
              <a:rPr lang="en-US" smtClean="0"/>
              <a:t>16</a:t>
            </a:fld>
            <a:endParaRPr lang="en-US"/>
          </a:p>
        </p:txBody>
      </p:sp>
    </p:spTree>
    <p:extLst>
      <p:ext uri="{BB962C8B-B14F-4D97-AF65-F5344CB8AC3E}">
        <p14:creationId xmlns:p14="http://schemas.microsoft.com/office/powerpoint/2010/main" val="17552845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050" b="0" i="0" u="none" dirty="0"/>
              <a:t>والآن، القصة الحقيقية وراء هذه القضية.</a:t>
            </a:r>
            <a:r>
              <a:rPr lang="en-US" sz="1050" b="0" i="0" u="none" dirty="0"/>
              <a:t> </a:t>
            </a:r>
            <a:r>
              <a:rPr lang="ar-EG" sz="1050" b="0" i="0" u="none" dirty="0"/>
              <a:t>لقد تم تغيير أسماء الأشخاص والشركات، لكن القضية مبنية على أحداث حقيقية.</a:t>
            </a:r>
            <a:r>
              <a:rPr lang="en-US" sz="1050" b="0" i="0" u="none" dirty="0"/>
              <a:t> </a:t>
            </a:r>
          </a:p>
          <a:p>
            <a:endParaRPr lang="en-SG" sz="1050" b="0" i="0" u="none"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050" i="0" dirty="0">
                <a:latin typeface="Calibri" panose="020F0502020204030204" pitchFamily="34" charset="0"/>
                <a:ea typeface="Calibri" panose="020F0502020204030204" pitchFamily="34" charset="0"/>
              </a:rPr>
              <a:t>قدمت شركة </a:t>
            </a:r>
            <a:r>
              <a:rPr lang="en-US" sz="1050" i="0" dirty="0">
                <a:latin typeface="Calibri" panose="020F0502020204030204" pitchFamily="34" charset="0"/>
                <a:ea typeface="Calibri" panose="020F0502020204030204" pitchFamily="34" charset="0"/>
              </a:rPr>
              <a:t>TCP</a:t>
            </a:r>
            <a:r>
              <a:rPr lang="ar-EG" sz="1050" i="0" dirty="0">
                <a:latin typeface="Calibri" panose="020F0502020204030204" pitchFamily="34" charset="0"/>
                <a:ea typeface="Calibri" panose="020F0502020204030204" pitchFamily="34" charset="0"/>
              </a:rPr>
              <a:t> العرض بأعلى سعر والخيار ب.</a:t>
            </a:r>
            <a:r>
              <a:rPr lang="en-US" sz="1050" i="0" dirty="0">
                <a:latin typeface="Calibri" panose="020F0502020204030204" pitchFamily="34" charset="0"/>
                <a:ea typeface="Calibri" panose="020F0502020204030204" pitchFamily="34" charset="0"/>
              </a:rPr>
              <a:t> </a:t>
            </a:r>
          </a:p>
          <a:p>
            <a:endParaRPr lang="en-SG" sz="1050" b="0" i="0" u="none" dirty="0"/>
          </a:p>
          <a:p>
            <a:pPr>
              <a:spcBef>
                <a:spcPts val="0"/>
              </a:spcBef>
            </a:pPr>
            <a:r>
              <a:rPr lang="ar-EG" sz="1200" i="0" dirty="0">
                <a:latin typeface="Calibri" panose="020F0502020204030204" pitchFamily="34" charset="0"/>
                <a:ea typeface="Calibri" panose="020F0502020204030204" pitchFamily="34" charset="0"/>
              </a:rPr>
              <a:t>ولكن مؤسِّسة الشركة، السيدة فيشر، رفضت عرض </a:t>
            </a:r>
            <a:r>
              <a:rPr lang="en-US" sz="1200" i="0" dirty="0">
                <a:latin typeface="Calibri" panose="020F0502020204030204" pitchFamily="34" charset="0"/>
                <a:ea typeface="Calibri" panose="020F0502020204030204" pitchFamily="34" charset="0"/>
              </a:rPr>
              <a:t>TCP</a:t>
            </a:r>
            <a:r>
              <a:rPr lang="ar-EG" sz="1200" i="0" dirty="0">
                <a:latin typeface="Calibri" panose="020F0502020204030204" pitchFamily="34" charset="0"/>
                <a:ea typeface="Calibri" panose="020F0502020204030204" pitchFamily="34" charset="0"/>
              </a:rPr>
              <a:t> وقبلت عرضًا أقل بتمويل أكثر أمانًا، وعوامل كانت تهتم بها مثل حقها في اختيار الرئيس التنفيذي، والعمل عن بعد فقط في تطوير المنتجات، والاتفاق على عدم بيع الشركة إلى منافس.</a:t>
            </a:r>
            <a:r>
              <a:rPr lang="en-US" sz="1200" i="0"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وعلى هذا فإن العرض الفائز لم يكن "لتحقيق أقصى قدر من الرسوم" بالنسبة للبنك الاستثماري الاستشاري، بل كان لتحقيق أقصى قدر من الاستفادة بالنسبة للمؤسس والبائع.  </a:t>
            </a:r>
          </a:p>
          <a:p>
            <a:endParaRPr lang="en-US" sz="1200" b="1" i="0" u="sng" dirty="0">
              <a:effectLst/>
              <a:latin typeface="Calibri" panose="020F0502020204030204" pitchFamily="34" charset="0"/>
            </a:endParaRPr>
          </a:p>
          <a:p>
            <a:pPr>
              <a:spcBef>
                <a:spcPts val="0"/>
              </a:spcBef>
            </a:pPr>
            <a:r>
              <a:rPr lang="ar-EG" sz="1200" i="0" dirty="0">
                <a:latin typeface="Calibri" panose="020F0502020204030204" pitchFamily="34" charset="0"/>
                <a:ea typeface="Calibri" panose="020F0502020204030204" pitchFamily="34" charset="0"/>
              </a:rPr>
              <a:t>لم تكن فيشر من أصحاب العقلية التجارية.</a:t>
            </a:r>
            <a:r>
              <a:rPr lang="en-US" sz="1200" i="0"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فقد قامت أولًا ببناء </a:t>
            </a:r>
            <a:r>
              <a:rPr lang="ar-EG" sz="1200" b="0" i="0" u="none" dirty="0">
                <a:latin typeface="Calibri" panose="020F0502020204030204" pitchFamily="34" charset="0"/>
                <a:ea typeface="Calibri" panose="020F0502020204030204" pitchFamily="34" charset="0"/>
              </a:rPr>
              <a:t>الأتمتة لمنزلها ثم قررت بدء عمل تجاري. لم تكن فيشر فعليًا على استعداد لبيع منتجاتها إلى أحد المنافسين حتى لو احتفظوا بالعلامة التجارية. كانت فيشر تكرههم لأنهم سخروا من </a:t>
            </a:r>
            <a:r>
              <a:rPr lang="en-US" sz="1200" b="0" i="0" u="none" dirty="0">
                <a:latin typeface="Calibri" panose="020F0502020204030204" pitchFamily="34" charset="0"/>
                <a:ea typeface="Calibri" panose="020F0502020204030204" pitchFamily="34" charset="0"/>
              </a:rPr>
              <a:t>IBS</a:t>
            </a:r>
            <a:r>
              <a:rPr lang="ar-EG" sz="1200" b="0" i="0" u="none" dirty="0">
                <a:latin typeface="Calibri" panose="020F0502020204030204" pitchFamily="34" charset="0"/>
                <a:ea typeface="Calibri" panose="020F0502020204030204" pitchFamily="34" charset="0"/>
              </a:rPr>
              <a:t> عندما كانت شركتها صغيرة وجديدة. </a:t>
            </a:r>
          </a:p>
          <a:p>
            <a:endParaRPr lang="en-US" sz="1200" b="1" i="0" u="none" dirty="0">
              <a:effectLst/>
              <a:latin typeface="Calibri" panose="020F0502020204030204" pitchFamily="34" charset="0"/>
            </a:endParaRPr>
          </a:p>
          <a:p>
            <a:pPr>
              <a:spcBef>
                <a:spcPts val="0"/>
              </a:spcBef>
            </a:pPr>
            <a:r>
              <a:rPr lang="ar-EG" sz="1200" i="0" dirty="0">
                <a:latin typeface="Calibri" panose="020F0502020204030204" pitchFamily="34" charset="0"/>
                <a:ea typeface="Calibri" panose="020F0502020204030204" pitchFamily="34" charset="0"/>
              </a:rPr>
              <a:t>شهدت شركة </a:t>
            </a:r>
            <a:r>
              <a:rPr lang="en-US" sz="1200" i="0" dirty="0">
                <a:latin typeface="Calibri" panose="020F0502020204030204" pitchFamily="34" charset="0"/>
                <a:ea typeface="Calibri" panose="020F0502020204030204" pitchFamily="34" charset="0"/>
              </a:rPr>
              <a:t>IBS</a:t>
            </a:r>
            <a:r>
              <a:rPr lang="ar-EG" sz="1200" i="0" dirty="0">
                <a:latin typeface="Calibri" panose="020F0502020204030204" pitchFamily="34" charset="0"/>
                <a:ea typeface="Calibri" panose="020F0502020204030204" pitchFamily="34" charset="0"/>
              </a:rPr>
              <a:t> نموًا متسارعًا خلال جائحة كوفيد-19 مع انطلاق سوق الأتمتة المنزلية.</a:t>
            </a:r>
            <a:r>
              <a:rPr lang="en-US" sz="1200" i="0"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وتضاعفت قيمة شركة </a:t>
            </a:r>
            <a:r>
              <a:rPr lang="en-US" sz="1200" i="0" dirty="0">
                <a:latin typeface="Calibri" panose="020F0502020204030204" pitchFamily="34" charset="0"/>
                <a:ea typeface="Calibri" panose="020F0502020204030204" pitchFamily="34" charset="0"/>
              </a:rPr>
              <a:t>IBS</a:t>
            </a:r>
            <a:r>
              <a:rPr lang="ar-EG" sz="1200" i="0" dirty="0">
                <a:latin typeface="Calibri" panose="020F0502020204030204" pitchFamily="34" charset="0"/>
                <a:ea typeface="Calibri" panose="020F0502020204030204" pitchFamily="34" charset="0"/>
              </a:rPr>
              <a:t> في غضون عامين فقط.</a:t>
            </a:r>
            <a:r>
              <a:rPr lang="en-US" sz="1200" i="0"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وكانت عملية البيع في نهاية المطاف صفقة رائعة للبنك وتعزيزًا إضافيًا لسمعة </a:t>
            </a:r>
            <a:r>
              <a:rPr lang="ar-EG" sz="1200" i="0" dirty="0" err="1">
                <a:latin typeface="Calibri" panose="020F0502020204030204" pitchFamily="34" charset="0"/>
                <a:ea typeface="Calibri" panose="020F0502020204030204" pitchFamily="34" charset="0"/>
              </a:rPr>
              <a:t>هالديرمان</a:t>
            </a:r>
            <a:r>
              <a:rPr lang="ar-EG" sz="1200" i="0" dirty="0">
                <a:latin typeface="Calibri" panose="020F0502020204030204" pitchFamily="34" charset="0"/>
                <a:ea typeface="Calibri" panose="020F0502020204030204" pitchFamily="34" charset="0"/>
              </a:rPr>
              <a:t> القوية بالفعل.</a:t>
            </a:r>
            <a:r>
              <a:rPr lang="en-US" sz="1200" i="0" dirty="0">
                <a:latin typeface="Calibri" panose="020F0502020204030204" pitchFamily="34" charset="0"/>
                <a:ea typeface="Calibri" panose="020F0502020204030204" pitchFamily="34" charset="0"/>
              </a:rPr>
              <a:t> </a:t>
            </a:r>
          </a:p>
          <a:p>
            <a:pPr>
              <a:spcBef>
                <a:spcPts val="0"/>
              </a:spcBef>
            </a:pPr>
            <a:endParaRPr lang="en-US" sz="1200" i="0" dirty="0">
              <a:effectLst/>
              <a:latin typeface="Calibri" panose="020F0502020204030204" pitchFamily="34" charset="0"/>
              <a:ea typeface="Calibri" panose="020F0502020204030204" pitchFamily="34" charset="0"/>
            </a:endParaRPr>
          </a:p>
          <a:p>
            <a:pPr>
              <a:spcBef>
                <a:spcPts val="0"/>
              </a:spcBef>
            </a:pPr>
            <a:r>
              <a:rPr lang="ar-EG" sz="1200" i="0" dirty="0">
                <a:latin typeface="Calibri" panose="020F0502020204030204" pitchFamily="34" charset="0"/>
                <a:ea typeface="Calibri" panose="020F0502020204030204" pitchFamily="34" charset="0"/>
              </a:rPr>
              <a:t>لقد فشلت شركة </a:t>
            </a:r>
            <a:r>
              <a:rPr lang="en-US" sz="1200" i="0" dirty="0">
                <a:latin typeface="Calibri" panose="020F0502020204030204" pitchFamily="34" charset="0"/>
                <a:ea typeface="Calibri" panose="020F0502020204030204" pitchFamily="34" charset="0"/>
              </a:rPr>
              <a:t>TCP</a:t>
            </a:r>
            <a:r>
              <a:rPr lang="ar-EG" sz="1200" i="0" dirty="0">
                <a:latin typeface="Calibri" panose="020F0502020204030204" pitchFamily="34" charset="0"/>
                <a:ea typeface="Calibri" panose="020F0502020204030204" pitchFamily="34" charset="0"/>
              </a:rPr>
              <a:t> بشكل مأساوي في الحصول على صفقة كانت لتكون صفقة عظيمة بسبب تقويض السيد </a:t>
            </a:r>
            <a:r>
              <a:rPr lang="ar-EG" sz="1200" i="0" dirty="0" err="1">
                <a:latin typeface="Calibri" panose="020F0502020204030204" pitchFamily="34" charset="0"/>
                <a:ea typeface="Calibri" panose="020F0502020204030204" pitchFamily="34" charset="0"/>
              </a:rPr>
              <a:t>تراختنر</a:t>
            </a:r>
            <a:r>
              <a:rPr lang="ar-EG" sz="1200" i="0" dirty="0">
                <a:latin typeface="Calibri" panose="020F0502020204030204" pitchFamily="34" charset="0"/>
                <a:ea typeface="Calibri" panose="020F0502020204030204" pitchFamily="34" charset="0"/>
              </a:rPr>
              <a:t> للصفقة. </a:t>
            </a:r>
            <a:r>
              <a:rPr lang="ar-EG" sz="1200" b="0" i="0" dirty="0">
                <a:latin typeface="Calibri" panose="020F0502020204030204" pitchFamily="34" charset="0"/>
                <a:ea typeface="Calibri" panose="020F0502020204030204" pitchFamily="34" charset="0"/>
              </a:rPr>
              <a:t>فمنذ لقائهما الأول، اعتقد </a:t>
            </a:r>
            <a:r>
              <a:rPr lang="ar-EG" sz="1200" b="0" i="0" dirty="0" err="1">
                <a:latin typeface="Calibri" panose="020F0502020204030204" pitchFamily="34" charset="0"/>
                <a:ea typeface="Calibri" panose="020F0502020204030204" pitchFamily="34" charset="0"/>
              </a:rPr>
              <a:t>تراختنر</a:t>
            </a:r>
            <a:r>
              <a:rPr lang="ar-EG" sz="1200" b="0" i="0" dirty="0">
                <a:latin typeface="Calibri" panose="020F0502020204030204" pitchFamily="34" charset="0"/>
                <a:ea typeface="Calibri" panose="020F0502020204030204" pitchFamily="34" charset="0"/>
              </a:rPr>
              <a:t> أن فيشر كانت مغرورة للغاية، وقد </a:t>
            </a:r>
            <a:r>
              <a:rPr lang="ar-EG" sz="1200" b="0" i="0" u="none" dirty="0">
                <a:latin typeface="Calibri" panose="020F0502020204030204" pitchFamily="34" charset="0"/>
                <a:ea typeface="Calibri" panose="020F0502020204030204" pitchFamily="34" charset="0"/>
              </a:rPr>
              <a:t>أثر انزعاجه على تصورات الناس لقيمة شركة </a:t>
            </a:r>
            <a:r>
              <a:rPr lang="en-US" sz="1200" b="0" i="0" u="none" dirty="0">
                <a:latin typeface="Calibri" panose="020F0502020204030204" pitchFamily="34" charset="0"/>
                <a:ea typeface="Calibri" panose="020F0502020204030204" pitchFamily="34" charset="0"/>
              </a:rPr>
              <a:t>IBS</a:t>
            </a:r>
            <a:r>
              <a:rPr lang="ar-EG" sz="1200" b="0" i="0" u="none" dirty="0">
                <a:latin typeface="Calibri" panose="020F0502020204030204" pitchFamily="34" charset="0"/>
                <a:ea typeface="Calibri" panose="020F0502020204030204" pitchFamily="34" charset="0"/>
              </a:rPr>
              <a:t>.</a:t>
            </a:r>
            <a:r>
              <a:rPr lang="en-US" sz="1200" b="0" i="0" u="none"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وكان لمحاولة السيد </a:t>
            </a:r>
            <a:r>
              <a:rPr lang="ar-EG" sz="1200" i="0" dirty="0" err="1">
                <a:latin typeface="Calibri" panose="020F0502020204030204" pitchFamily="34" charset="0"/>
                <a:ea typeface="Calibri" panose="020F0502020204030204" pitchFamily="34" charset="0"/>
              </a:rPr>
              <a:t>تراختنر</a:t>
            </a:r>
            <a:r>
              <a:rPr lang="ar-EG" sz="1200" i="0" dirty="0">
                <a:latin typeface="Calibri" panose="020F0502020204030204" pitchFamily="34" charset="0"/>
                <a:ea typeface="Calibri" panose="020F0502020204030204" pitchFamily="34" charset="0"/>
              </a:rPr>
              <a:t> إفساد الصفقة في وقت لاحق تأثير ثقافي دائم على شركة </a:t>
            </a:r>
            <a:r>
              <a:rPr lang="en-US" sz="1200" i="0" dirty="0">
                <a:latin typeface="Calibri" panose="020F0502020204030204" pitchFamily="34" charset="0"/>
                <a:ea typeface="Calibri" panose="020F0502020204030204" pitchFamily="34" charset="0"/>
              </a:rPr>
              <a:t>TCP</a:t>
            </a:r>
            <a:r>
              <a:rPr lang="ar-EG" sz="1200" i="0" dirty="0">
                <a:latin typeface="Calibri" panose="020F0502020204030204" pitchFamily="34" charset="0"/>
                <a:ea typeface="Calibri" panose="020F0502020204030204" pitchFamily="34" charset="0"/>
              </a:rPr>
              <a:t>، وتجنب جميع المشاركين العمل معه.  وقد استقال العديد من الأشخاص من الشركة بسبب كل هذا الصراع، حتى أعضاء فريق بريس. </a:t>
            </a:r>
            <a:r>
              <a:rPr lang="ar-EG" sz="1050" b="0" i="0" u="none" dirty="0">
                <a:latin typeface="Calibri" panose="020F0502020204030204" pitchFamily="34" charset="0"/>
                <a:ea typeface="Calibri" panose="020F0502020204030204" pitchFamily="34" charset="0"/>
              </a:rPr>
              <a:t>وحتى يومنا هذا، يكره </a:t>
            </a:r>
            <a:r>
              <a:rPr lang="ar-EG" sz="1050" b="0" i="0" u="none" dirty="0" err="1">
                <a:latin typeface="Calibri" panose="020F0502020204030204" pitchFamily="34" charset="0"/>
                <a:ea typeface="Calibri" panose="020F0502020204030204" pitchFamily="34" charset="0"/>
              </a:rPr>
              <a:t>تراختنر</a:t>
            </a:r>
            <a:r>
              <a:rPr lang="ar-EG" sz="1050" b="0" i="0" u="none" dirty="0">
                <a:latin typeface="Calibri" panose="020F0502020204030204" pitchFamily="34" charset="0"/>
                <a:ea typeface="Calibri" panose="020F0502020204030204" pitchFamily="34" charset="0"/>
              </a:rPr>
              <a:t> مناقشة صفقة </a:t>
            </a:r>
            <a:r>
              <a:rPr lang="en-US" sz="1050" b="0" i="0" u="none" dirty="0">
                <a:latin typeface="Calibri" panose="020F0502020204030204" pitchFamily="34" charset="0"/>
                <a:ea typeface="Calibri" panose="020F0502020204030204" pitchFamily="34" charset="0"/>
              </a:rPr>
              <a:t>IBS</a:t>
            </a:r>
            <a:r>
              <a:rPr lang="ar-EG" sz="1050" b="0" i="0" u="none" dirty="0">
                <a:latin typeface="Calibri" panose="020F0502020204030204" pitchFamily="34" charset="0"/>
                <a:ea typeface="Calibri" panose="020F0502020204030204" pitchFamily="34" charset="0"/>
              </a:rPr>
              <a:t> الفاشلة. ويتعايش بريس </a:t>
            </a:r>
            <a:r>
              <a:rPr lang="ar-EG" sz="1050" b="0" i="0" u="none" dirty="0" err="1">
                <a:latin typeface="Calibri" panose="020F0502020204030204" pitchFamily="34" charset="0"/>
                <a:ea typeface="Calibri" panose="020F0502020204030204" pitchFamily="34" charset="0"/>
              </a:rPr>
              <a:t>وتراختنر</a:t>
            </a:r>
            <a:r>
              <a:rPr lang="ar-EG" sz="1050" b="0" i="0" u="none" dirty="0">
                <a:latin typeface="Calibri" panose="020F0502020204030204" pitchFamily="34" charset="0"/>
                <a:ea typeface="Calibri" panose="020F0502020204030204" pitchFamily="34" charset="0"/>
              </a:rPr>
              <a:t> في الشركة من دون أن يتعاملا مع بعضهما. وفي النهاية تمت ترقية بريس إلى منصب المدير الإداري للشركة، بينما بقي </a:t>
            </a:r>
            <a:r>
              <a:rPr lang="ar-EG" sz="1050" b="0" i="0" u="none" dirty="0" err="1">
                <a:latin typeface="Calibri" panose="020F0502020204030204" pitchFamily="34" charset="0"/>
                <a:ea typeface="Calibri" panose="020F0502020204030204" pitchFamily="34" charset="0"/>
              </a:rPr>
              <a:t>تراختنر</a:t>
            </a:r>
            <a:r>
              <a:rPr lang="ar-EG" sz="1050" b="0" i="0" u="none" dirty="0">
                <a:latin typeface="Calibri" panose="020F0502020204030204" pitchFamily="34" charset="0"/>
                <a:ea typeface="Calibri" panose="020F0502020204030204" pitchFamily="34" charset="0"/>
              </a:rPr>
              <a:t> حيث كان ولا يزال، كشريك.</a:t>
            </a:r>
            <a:r>
              <a:rPr lang="en-US" sz="1050" b="1" i="0" u="sng" dirty="0">
                <a:latin typeface="Calibri" panose="020F0502020204030204" pitchFamily="34" charset="0"/>
                <a:ea typeface="Calibri" panose="020F0502020204030204" pitchFamily="34" charset="0"/>
              </a:rPr>
              <a:t> </a:t>
            </a:r>
          </a:p>
          <a:p>
            <a:endParaRPr lang="en-SG" i="0" dirty="0"/>
          </a:p>
        </p:txBody>
      </p:sp>
      <p:sp>
        <p:nvSpPr>
          <p:cNvPr id="4" name="Slide Number Placeholder 3"/>
          <p:cNvSpPr>
            <a:spLocks noGrp="1"/>
          </p:cNvSpPr>
          <p:nvPr>
            <p:ph type="sldNum" sz="quarter" idx="5"/>
          </p:nvPr>
        </p:nvSpPr>
        <p:spPr/>
        <p:txBody>
          <a:bodyPr/>
          <a:lstStyle/>
          <a:p>
            <a:fld id="{9BE1DD1D-0BD5-4E4F-ABDD-53ED947792F1}" type="slidenum">
              <a:rPr lang="en-US" smtClean="0"/>
              <a:t>17</a:t>
            </a:fld>
            <a:endParaRPr lang="en-US"/>
          </a:p>
        </p:txBody>
      </p:sp>
    </p:spTree>
    <p:extLst>
      <p:ext uri="{BB962C8B-B14F-4D97-AF65-F5344CB8AC3E}">
        <p14:creationId xmlns:p14="http://schemas.microsoft.com/office/powerpoint/2010/main" val="32681021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050" b="0" i="0" u="none" dirty="0"/>
              <a:t>والآن، القصة الحقيقية وراء هذه القضية.</a:t>
            </a:r>
            <a:r>
              <a:rPr lang="en-US" sz="1050" b="0" i="0" u="none" dirty="0"/>
              <a:t> </a:t>
            </a:r>
            <a:r>
              <a:rPr lang="ar-EG" sz="1050" b="0" i="0" u="none" dirty="0"/>
              <a:t>لقد تم تغيير أسماء الأشخاص والشركات، لكن القضية مبنية على أحداث حقيقية.</a:t>
            </a:r>
            <a:r>
              <a:rPr lang="en-US" sz="1050" b="0" i="0" u="none" dirty="0"/>
              <a:t> </a:t>
            </a:r>
          </a:p>
          <a:p>
            <a:endParaRPr lang="en-SG" sz="1050" b="0" i="0" u="none"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050" i="0" dirty="0">
                <a:latin typeface="Calibri" panose="020F0502020204030204" pitchFamily="34" charset="0"/>
                <a:ea typeface="Calibri" panose="020F0502020204030204" pitchFamily="34" charset="0"/>
              </a:rPr>
              <a:t>قدمت شركة </a:t>
            </a:r>
            <a:r>
              <a:rPr lang="en-US" sz="1050" i="0" dirty="0">
                <a:latin typeface="Calibri" panose="020F0502020204030204" pitchFamily="34" charset="0"/>
                <a:ea typeface="Calibri" panose="020F0502020204030204" pitchFamily="34" charset="0"/>
              </a:rPr>
              <a:t>TCP</a:t>
            </a:r>
            <a:r>
              <a:rPr lang="ar-EG" sz="1050" i="0" dirty="0">
                <a:latin typeface="Calibri" panose="020F0502020204030204" pitchFamily="34" charset="0"/>
                <a:ea typeface="Calibri" panose="020F0502020204030204" pitchFamily="34" charset="0"/>
              </a:rPr>
              <a:t> العرض بأعلى سعر والخيار ب.</a:t>
            </a:r>
            <a:r>
              <a:rPr lang="en-US" sz="1050" i="0" dirty="0">
                <a:latin typeface="Calibri" panose="020F0502020204030204" pitchFamily="34" charset="0"/>
                <a:ea typeface="Calibri" panose="020F0502020204030204" pitchFamily="34" charset="0"/>
              </a:rPr>
              <a:t> </a:t>
            </a:r>
          </a:p>
          <a:p>
            <a:endParaRPr lang="en-SG" sz="1050" b="0" i="0" u="none" dirty="0"/>
          </a:p>
          <a:p>
            <a:pPr>
              <a:spcBef>
                <a:spcPts val="0"/>
              </a:spcBef>
            </a:pPr>
            <a:r>
              <a:rPr lang="ar-EG" sz="1200" i="0" dirty="0">
                <a:latin typeface="Calibri" panose="020F0502020204030204" pitchFamily="34" charset="0"/>
                <a:ea typeface="Calibri" panose="020F0502020204030204" pitchFamily="34" charset="0"/>
              </a:rPr>
              <a:t>ولكن مؤسِّسة الشركة، السيدة فيشر، رفضت عرض </a:t>
            </a:r>
            <a:r>
              <a:rPr lang="en-US" sz="1200" i="0" dirty="0">
                <a:latin typeface="Calibri" panose="020F0502020204030204" pitchFamily="34" charset="0"/>
                <a:ea typeface="Calibri" panose="020F0502020204030204" pitchFamily="34" charset="0"/>
              </a:rPr>
              <a:t>TCP</a:t>
            </a:r>
            <a:r>
              <a:rPr lang="ar-EG" sz="1200" i="0" dirty="0">
                <a:latin typeface="Calibri" panose="020F0502020204030204" pitchFamily="34" charset="0"/>
                <a:ea typeface="Calibri" panose="020F0502020204030204" pitchFamily="34" charset="0"/>
              </a:rPr>
              <a:t> وقبلت عرضًا أقل بتمويل أكثر أمانًا، وعوامل كانت تهتم بها مثل حقها في اختيار الرئيس التنفيذي، والعمل عن بعد فقط في تطوير المنتجات، والاتفاق على عدم بيع الشركة إلى منافس.</a:t>
            </a:r>
            <a:r>
              <a:rPr lang="en-US" sz="1200" i="0"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وعلى هذا فإن العرض الفائز لم يكن "لتحقيق أقصى قدر من الرسوم" بالنسبة للبنك الاستثماري الاستشاري، بل كان لتحقيق أقصى قدر من الاستفادة بالنسبة للمؤسس والبائع.  </a:t>
            </a:r>
          </a:p>
          <a:p>
            <a:endParaRPr lang="en-US" sz="1200" b="1" i="0" u="sng" dirty="0">
              <a:effectLst/>
              <a:latin typeface="Calibri" panose="020F0502020204030204" pitchFamily="34" charset="0"/>
            </a:endParaRPr>
          </a:p>
          <a:p>
            <a:pPr>
              <a:spcBef>
                <a:spcPts val="0"/>
              </a:spcBef>
            </a:pPr>
            <a:r>
              <a:rPr lang="ar-EG" sz="1200" i="0" dirty="0">
                <a:latin typeface="Calibri" panose="020F0502020204030204" pitchFamily="34" charset="0"/>
                <a:ea typeface="Calibri" panose="020F0502020204030204" pitchFamily="34" charset="0"/>
              </a:rPr>
              <a:t>لم تكن فيشر من أصحاب العقلية التجارية.</a:t>
            </a:r>
            <a:r>
              <a:rPr lang="en-US" sz="1200" i="0"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فقد قامت أولًا بإنشاء </a:t>
            </a:r>
            <a:r>
              <a:rPr lang="ar-EG" sz="1200" b="0" i="0" u="none" dirty="0">
                <a:latin typeface="Calibri" panose="020F0502020204030204" pitchFamily="34" charset="0"/>
                <a:ea typeface="Calibri" panose="020F0502020204030204" pitchFamily="34" charset="0"/>
              </a:rPr>
              <a:t>الأتمتة لمنزلها ثم قررت بدء عمل تجاري. لم تكن فيشر فعليًا على استعداد لبيع منتجاتها إلى أحد المنافسين حتى لو احتفظوا بالعلامة التجارية. كانت فيشر تكرههم لأنهم سخروا من </a:t>
            </a:r>
            <a:r>
              <a:rPr lang="en-US" sz="1200" b="0" i="0" u="none" dirty="0">
                <a:latin typeface="Calibri" panose="020F0502020204030204" pitchFamily="34" charset="0"/>
                <a:ea typeface="Calibri" panose="020F0502020204030204" pitchFamily="34" charset="0"/>
              </a:rPr>
              <a:t>IBS</a:t>
            </a:r>
            <a:r>
              <a:rPr lang="ar-EG" sz="1200" b="0" i="0" u="none" dirty="0">
                <a:latin typeface="Calibri" panose="020F0502020204030204" pitchFamily="34" charset="0"/>
                <a:ea typeface="Calibri" panose="020F0502020204030204" pitchFamily="34" charset="0"/>
              </a:rPr>
              <a:t> عندما كانت شركتها صغيرة وجديدة. </a:t>
            </a:r>
          </a:p>
          <a:p>
            <a:endParaRPr lang="en-US" sz="1200" b="1" i="0" u="none" dirty="0">
              <a:effectLst/>
              <a:latin typeface="Calibri" panose="020F0502020204030204" pitchFamily="34" charset="0"/>
            </a:endParaRPr>
          </a:p>
          <a:p>
            <a:pPr>
              <a:spcBef>
                <a:spcPts val="0"/>
              </a:spcBef>
            </a:pPr>
            <a:r>
              <a:rPr lang="ar-EG" sz="1200" i="0" dirty="0">
                <a:latin typeface="Calibri" panose="020F0502020204030204" pitchFamily="34" charset="0"/>
                <a:ea typeface="Calibri" panose="020F0502020204030204" pitchFamily="34" charset="0"/>
              </a:rPr>
              <a:t>شهدت شركة </a:t>
            </a:r>
            <a:r>
              <a:rPr lang="en-US" sz="1200" i="0" dirty="0">
                <a:latin typeface="Calibri" panose="020F0502020204030204" pitchFamily="34" charset="0"/>
                <a:ea typeface="Calibri" panose="020F0502020204030204" pitchFamily="34" charset="0"/>
              </a:rPr>
              <a:t>IBS</a:t>
            </a:r>
            <a:r>
              <a:rPr lang="ar-EG" sz="1200" i="0" dirty="0">
                <a:latin typeface="Calibri" panose="020F0502020204030204" pitchFamily="34" charset="0"/>
                <a:ea typeface="Calibri" panose="020F0502020204030204" pitchFamily="34" charset="0"/>
              </a:rPr>
              <a:t> نموًا متسارعًا خلال جائحة كوفيد-19 مع انطلاق سوق الأتمتة المنزلية.</a:t>
            </a:r>
            <a:r>
              <a:rPr lang="en-US" sz="1200" i="0"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وتضاعفت قيمة شركة </a:t>
            </a:r>
            <a:r>
              <a:rPr lang="en-US" sz="1200" i="0" dirty="0">
                <a:latin typeface="Calibri" panose="020F0502020204030204" pitchFamily="34" charset="0"/>
                <a:ea typeface="Calibri" panose="020F0502020204030204" pitchFamily="34" charset="0"/>
              </a:rPr>
              <a:t>IBS</a:t>
            </a:r>
            <a:r>
              <a:rPr lang="ar-EG" sz="1200" i="0" dirty="0">
                <a:latin typeface="Calibri" panose="020F0502020204030204" pitchFamily="34" charset="0"/>
                <a:ea typeface="Calibri" panose="020F0502020204030204" pitchFamily="34" charset="0"/>
              </a:rPr>
              <a:t> في غضون عامين فقط.</a:t>
            </a:r>
            <a:r>
              <a:rPr lang="en-US" sz="1200" i="0"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وكانت عملية البيع في نهاية المطاف صفقة رائعة للبنك وتعزيزًا إضافيًا لسمعة </a:t>
            </a:r>
            <a:r>
              <a:rPr lang="ar-EG" sz="1200" i="0" dirty="0" err="1">
                <a:latin typeface="Calibri" panose="020F0502020204030204" pitchFamily="34" charset="0"/>
                <a:ea typeface="Calibri" panose="020F0502020204030204" pitchFamily="34" charset="0"/>
              </a:rPr>
              <a:t>هالديرمان</a:t>
            </a:r>
            <a:r>
              <a:rPr lang="ar-EG" sz="1200" i="0" dirty="0">
                <a:latin typeface="Calibri" panose="020F0502020204030204" pitchFamily="34" charset="0"/>
                <a:ea typeface="Calibri" panose="020F0502020204030204" pitchFamily="34" charset="0"/>
              </a:rPr>
              <a:t> القوية بالفعل.</a:t>
            </a:r>
            <a:r>
              <a:rPr lang="en-US" sz="1200" i="0" dirty="0">
                <a:latin typeface="Calibri" panose="020F0502020204030204" pitchFamily="34" charset="0"/>
                <a:ea typeface="Calibri" panose="020F0502020204030204" pitchFamily="34" charset="0"/>
              </a:rPr>
              <a:t> </a:t>
            </a:r>
          </a:p>
          <a:p>
            <a:pPr>
              <a:spcBef>
                <a:spcPts val="0"/>
              </a:spcBef>
            </a:pPr>
            <a:endParaRPr lang="en-US" sz="1200" i="0" dirty="0">
              <a:effectLst/>
              <a:latin typeface="Calibri" panose="020F0502020204030204" pitchFamily="34" charset="0"/>
              <a:ea typeface="Calibri" panose="020F0502020204030204" pitchFamily="34" charset="0"/>
            </a:endParaRPr>
          </a:p>
          <a:p>
            <a:pPr>
              <a:spcBef>
                <a:spcPts val="0"/>
              </a:spcBef>
            </a:pPr>
            <a:r>
              <a:rPr lang="ar-EG" sz="1200" i="0" dirty="0">
                <a:latin typeface="Calibri" panose="020F0502020204030204" pitchFamily="34" charset="0"/>
                <a:ea typeface="Calibri" panose="020F0502020204030204" pitchFamily="34" charset="0"/>
              </a:rPr>
              <a:t>لقد فشلت شركة </a:t>
            </a:r>
            <a:r>
              <a:rPr lang="en-US" sz="1200" i="0" dirty="0">
                <a:latin typeface="Calibri" panose="020F0502020204030204" pitchFamily="34" charset="0"/>
                <a:ea typeface="Calibri" panose="020F0502020204030204" pitchFamily="34" charset="0"/>
              </a:rPr>
              <a:t>TCP</a:t>
            </a:r>
            <a:r>
              <a:rPr lang="ar-EG" sz="1200" i="0" dirty="0">
                <a:latin typeface="Calibri" panose="020F0502020204030204" pitchFamily="34" charset="0"/>
                <a:ea typeface="Calibri" panose="020F0502020204030204" pitchFamily="34" charset="0"/>
              </a:rPr>
              <a:t> بشكل مأساوي في الحصول على صفقة كانت لتكون صفقة عظيمة بسبب تقويض السيد </a:t>
            </a:r>
            <a:r>
              <a:rPr lang="ar-EG" sz="1200" i="0" dirty="0" err="1">
                <a:latin typeface="Calibri" panose="020F0502020204030204" pitchFamily="34" charset="0"/>
                <a:ea typeface="Calibri" panose="020F0502020204030204" pitchFamily="34" charset="0"/>
              </a:rPr>
              <a:t>تراختنر</a:t>
            </a:r>
            <a:r>
              <a:rPr lang="ar-EG" sz="1200" i="0" dirty="0">
                <a:latin typeface="Calibri" panose="020F0502020204030204" pitchFamily="34" charset="0"/>
                <a:ea typeface="Calibri" panose="020F0502020204030204" pitchFamily="34" charset="0"/>
              </a:rPr>
              <a:t> للصفقة. </a:t>
            </a:r>
            <a:r>
              <a:rPr lang="ar-EG" sz="1200" b="0" i="0" dirty="0">
                <a:latin typeface="Calibri" panose="020F0502020204030204" pitchFamily="34" charset="0"/>
                <a:ea typeface="Calibri" panose="020F0502020204030204" pitchFamily="34" charset="0"/>
              </a:rPr>
              <a:t>فمنذ لقائهما الأول، اعتقد </a:t>
            </a:r>
            <a:r>
              <a:rPr lang="ar-EG" sz="1200" b="0" i="0" dirty="0" err="1">
                <a:latin typeface="Calibri" panose="020F0502020204030204" pitchFamily="34" charset="0"/>
                <a:ea typeface="Calibri" panose="020F0502020204030204" pitchFamily="34" charset="0"/>
              </a:rPr>
              <a:t>تراختنر</a:t>
            </a:r>
            <a:r>
              <a:rPr lang="ar-EG" sz="1200" b="0" i="0" dirty="0">
                <a:latin typeface="Calibri" panose="020F0502020204030204" pitchFamily="34" charset="0"/>
                <a:ea typeface="Calibri" panose="020F0502020204030204" pitchFamily="34" charset="0"/>
              </a:rPr>
              <a:t> أن فيشر كانت مغرورة للغاية، وقد </a:t>
            </a:r>
            <a:r>
              <a:rPr lang="ar-EG" sz="1200" b="0" i="0" u="none" dirty="0">
                <a:latin typeface="Calibri" panose="020F0502020204030204" pitchFamily="34" charset="0"/>
                <a:ea typeface="Calibri" panose="020F0502020204030204" pitchFamily="34" charset="0"/>
              </a:rPr>
              <a:t>أثر انزعاجه على تصورات الناس لقيمة شركة </a:t>
            </a:r>
            <a:r>
              <a:rPr lang="en-US" sz="1200" b="0" i="0" u="none" dirty="0">
                <a:latin typeface="Calibri" panose="020F0502020204030204" pitchFamily="34" charset="0"/>
                <a:ea typeface="Calibri" panose="020F0502020204030204" pitchFamily="34" charset="0"/>
              </a:rPr>
              <a:t>IBS</a:t>
            </a:r>
            <a:r>
              <a:rPr lang="ar-EG" sz="1200" b="0" i="0" u="none" dirty="0">
                <a:latin typeface="Calibri" panose="020F0502020204030204" pitchFamily="34" charset="0"/>
                <a:ea typeface="Calibri" panose="020F0502020204030204" pitchFamily="34" charset="0"/>
              </a:rPr>
              <a:t>.</a:t>
            </a:r>
            <a:r>
              <a:rPr lang="en-US" sz="1200" b="0" i="0" u="none"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وكان لمحاولة السيد </a:t>
            </a:r>
            <a:r>
              <a:rPr lang="ar-EG" sz="1200" i="0" dirty="0" err="1">
                <a:latin typeface="Calibri" panose="020F0502020204030204" pitchFamily="34" charset="0"/>
                <a:ea typeface="Calibri" panose="020F0502020204030204" pitchFamily="34" charset="0"/>
              </a:rPr>
              <a:t>تراختنر</a:t>
            </a:r>
            <a:r>
              <a:rPr lang="ar-EG" sz="1200" i="0" dirty="0">
                <a:latin typeface="Calibri" panose="020F0502020204030204" pitchFamily="34" charset="0"/>
                <a:ea typeface="Calibri" panose="020F0502020204030204" pitchFamily="34" charset="0"/>
              </a:rPr>
              <a:t> إفساد الصفقة في وقت لاحق تأثير ثقافي دائم على شركة </a:t>
            </a:r>
            <a:r>
              <a:rPr lang="en-US" sz="1200" i="0" dirty="0">
                <a:latin typeface="Calibri" panose="020F0502020204030204" pitchFamily="34" charset="0"/>
                <a:ea typeface="Calibri" panose="020F0502020204030204" pitchFamily="34" charset="0"/>
              </a:rPr>
              <a:t>TCP</a:t>
            </a:r>
            <a:r>
              <a:rPr lang="ar-EG" sz="1200" i="0" dirty="0">
                <a:latin typeface="Calibri" panose="020F0502020204030204" pitchFamily="34" charset="0"/>
                <a:ea typeface="Calibri" panose="020F0502020204030204" pitchFamily="34" charset="0"/>
              </a:rPr>
              <a:t>، وتجنب جميع المشاركين العمل معه.  وقد استقال العديد من الأشخاص من الشركة بسبب كل هذا الصراع، حتى أعضاء فريق بريس. </a:t>
            </a:r>
            <a:r>
              <a:rPr lang="ar-EG" sz="1050" b="0" i="0" u="none" dirty="0">
                <a:latin typeface="Calibri" panose="020F0502020204030204" pitchFamily="34" charset="0"/>
                <a:ea typeface="Calibri" panose="020F0502020204030204" pitchFamily="34" charset="0"/>
              </a:rPr>
              <a:t>وحتى يومنا هذا، يكره </a:t>
            </a:r>
            <a:r>
              <a:rPr lang="ar-EG" sz="1050" b="0" i="0" u="none" dirty="0" err="1">
                <a:latin typeface="Calibri" panose="020F0502020204030204" pitchFamily="34" charset="0"/>
                <a:ea typeface="Calibri" panose="020F0502020204030204" pitchFamily="34" charset="0"/>
              </a:rPr>
              <a:t>تراختنر</a:t>
            </a:r>
            <a:r>
              <a:rPr lang="ar-EG" sz="1050" b="0" i="0" u="none" dirty="0">
                <a:latin typeface="Calibri" panose="020F0502020204030204" pitchFamily="34" charset="0"/>
                <a:ea typeface="Calibri" panose="020F0502020204030204" pitchFamily="34" charset="0"/>
              </a:rPr>
              <a:t> مناقشة صفقة </a:t>
            </a:r>
            <a:r>
              <a:rPr lang="en-US" sz="1050" b="0" i="0" u="none" dirty="0">
                <a:latin typeface="Calibri" panose="020F0502020204030204" pitchFamily="34" charset="0"/>
                <a:ea typeface="Calibri" panose="020F0502020204030204" pitchFamily="34" charset="0"/>
              </a:rPr>
              <a:t>IBS</a:t>
            </a:r>
            <a:r>
              <a:rPr lang="ar-EG" sz="1050" b="0" i="0" u="none" dirty="0">
                <a:latin typeface="Calibri" panose="020F0502020204030204" pitchFamily="34" charset="0"/>
                <a:ea typeface="Calibri" panose="020F0502020204030204" pitchFamily="34" charset="0"/>
              </a:rPr>
              <a:t> الفاشلة. ويتعايش بريس </a:t>
            </a:r>
            <a:r>
              <a:rPr lang="ar-EG" sz="1050" b="0" i="0" u="none" dirty="0" err="1">
                <a:latin typeface="Calibri" panose="020F0502020204030204" pitchFamily="34" charset="0"/>
                <a:ea typeface="Calibri" panose="020F0502020204030204" pitchFamily="34" charset="0"/>
              </a:rPr>
              <a:t>وتراختنر</a:t>
            </a:r>
            <a:r>
              <a:rPr lang="ar-EG" sz="1050" b="0" i="0" u="none" dirty="0">
                <a:latin typeface="Calibri" panose="020F0502020204030204" pitchFamily="34" charset="0"/>
                <a:ea typeface="Calibri" panose="020F0502020204030204" pitchFamily="34" charset="0"/>
              </a:rPr>
              <a:t> في الشركة من دون أن يتعاملا مع بعضهما. وفي النهاية تمت ترقية بريس إلى منصب المدير الإداري للشركة، بينما بقي </a:t>
            </a:r>
            <a:r>
              <a:rPr lang="ar-EG" sz="1050" b="0" i="0" u="none" dirty="0" err="1">
                <a:latin typeface="Calibri" panose="020F0502020204030204" pitchFamily="34" charset="0"/>
                <a:ea typeface="Calibri" panose="020F0502020204030204" pitchFamily="34" charset="0"/>
              </a:rPr>
              <a:t>تراختنر</a:t>
            </a:r>
            <a:r>
              <a:rPr lang="ar-EG" sz="1050" b="0" i="0" u="none" dirty="0">
                <a:latin typeface="Calibri" panose="020F0502020204030204" pitchFamily="34" charset="0"/>
                <a:ea typeface="Calibri" panose="020F0502020204030204" pitchFamily="34" charset="0"/>
              </a:rPr>
              <a:t> حيث كان ولا يزال، كشريك.</a:t>
            </a:r>
            <a:r>
              <a:rPr lang="en-US" sz="1050" b="1" i="0" u="sng" dirty="0">
                <a:latin typeface="Calibri" panose="020F0502020204030204" pitchFamily="34" charset="0"/>
                <a:ea typeface="Calibri" panose="020F0502020204030204" pitchFamily="34" charset="0"/>
              </a:rPr>
              <a:t> </a:t>
            </a:r>
          </a:p>
          <a:p>
            <a:endParaRPr lang="en-SG" i="0" dirty="0"/>
          </a:p>
        </p:txBody>
      </p:sp>
      <p:sp>
        <p:nvSpPr>
          <p:cNvPr id="4" name="Slide Number Placeholder 3"/>
          <p:cNvSpPr>
            <a:spLocks noGrp="1"/>
          </p:cNvSpPr>
          <p:nvPr>
            <p:ph type="sldNum" sz="quarter" idx="5"/>
          </p:nvPr>
        </p:nvSpPr>
        <p:spPr/>
        <p:txBody>
          <a:bodyPr/>
          <a:lstStyle/>
          <a:p>
            <a:fld id="{9BE1DD1D-0BD5-4E4F-ABDD-53ED947792F1}" type="slidenum">
              <a:rPr lang="en-US" smtClean="0"/>
              <a:t>18</a:t>
            </a:fld>
            <a:endParaRPr lang="en-US"/>
          </a:p>
        </p:txBody>
      </p:sp>
    </p:spTree>
    <p:extLst>
      <p:ext uri="{BB962C8B-B14F-4D97-AF65-F5344CB8AC3E}">
        <p14:creationId xmlns:p14="http://schemas.microsoft.com/office/powerpoint/2010/main" val="32057169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050" b="0" i="0" u="none" dirty="0"/>
              <a:t>والآن، القصة الحقيقية وراء هذه القضية.</a:t>
            </a:r>
            <a:r>
              <a:rPr lang="en-US" sz="1050" b="0" i="0" u="none" dirty="0"/>
              <a:t> </a:t>
            </a:r>
            <a:r>
              <a:rPr lang="ar-EG" sz="1050" b="0" i="0" u="none" dirty="0"/>
              <a:t>لقد تم تغيير أسماء الأشخاص والشركات، لكن القضية مبنية على أحداث حقيقية.</a:t>
            </a:r>
            <a:r>
              <a:rPr lang="en-US" sz="1050" b="0" i="0" u="none" dirty="0"/>
              <a:t> </a:t>
            </a:r>
          </a:p>
          <a:p>
            <a:endParaRPr lang="en-SG" sz="1050" b="0" i="0" u="none"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050" i="0" dirty="0">
                <a:latin typeface="Calibri" panose="020F0502020204030204" pitchFamily="34" charset="0"/>
                <a:ea typeface="Calibri" panose="020F0502020204030204" pitchFamily="34" charset="0"/>
              </a:rPr>
              <a:t>قدمت شركة </a:t>
            </a:r>
            <a:r>
              <a:rPr lang="en-US" sz="1050" i="0" dirty="0">
                <a:latin typeface="Calibri" panose="020F0502020204030204" pitchFamily="34" charset="0"/>
                <a:ea typeface="Calibri" panose="020F0502020204030204" pitchFamily="34" charset="0"/>
              </a:rPr>
              <a:t>TCP</a:t>
            </a:r>
            <a:r>
              <a:rPr lang="ar-EG" sz="1050" i="0" dirty="0">
                <a:latin typeface="Calibri" panose="020F0502020204030204" pitchFamily="34" charset="0"/>
                <a:ea typeface="Calibri" panose="020F0502020204030204" pitchFamily="34" charset="0"/>
              </a:rPr>
              <a:t> العرض بأعلى سعر والخيار ب.</a:t>
            </a:r>
            <a:r>
              <a:rPr lang="en-US" sz="1050" i="0" dirty="0">
                <a:latin typeface="Calibri" panose="020F0502020204030204" pitchFamily="34" charset="0"/>
                <a:ea typeface="Calibri" panose="020F0502020204030204" pitchFamily="34" charset="0"/>
              </a:rPr>
              <a:t> </a:t>
            </a:r>
          </a:p>
          <a:p>
            <a:endParaRPr lang="en-SG" sz="1050" b="0" i="0" u="none" dirty="0"/>
          </a:p>
          <a:p>
            <a:pPr>
              <a:spcBef>
                <a:spcPts val="0"/>
              </a:spcBef>
            </a:pPr>
            <a:r>
              <a:rPr lang="ar-EG" sz="1200" i="0" dirty="0">
                <a:latin typeface="Calibri" panose="020F0502020204030204" pitchFamily="34" charset="0"/>
                <a:ea typeface="Calibri" panose="020F0502020204030204" pitchFamily="34" charset="0"/>
              </a:rPr>
              <a:t>ولكن مؤسِّسة الشركة، السيدة فيشر، رفضت عرض </a:t>
            </a:r>
            <a:r>
              <a:rPr lang="en-US" sz="1200" i="0" dirty="0">
                <a:latin typeface="Calibri" panose="020F0502020204030204" pitchFamily="34" charset="0"/>
                <a:ea typeface="Calibri" panose="020F0502020204030204" pitchFamily="34" charset="0"/>
              </a:rPr>
              <a:t>TCP</a:t>
            </a:r>
            <a:r>
              <a:rPr lang="ar-EG" sz="1200" i="0" dirty="0">
                <a:latin typeface="Calibri" panose="020F0502020204030204" pitchFamily="34" charset="0"/>
                <a:ea typeface="Calibri" panose="020F0502020204030204" pitchFamily="34" charset="0"/>
              </a:rPr>
              <a:t> وقبلت عرضًا أقل بتمويل أكثر أمانًا، وعوامل كانت تهتم بها مثل حقها في اختيار الرئيس التنفيذي، والعمل عن بعد فقط في تطوير المنتجات، والاتفاق على عدم بيع الشركة إلى منافس.</a:t>
            </a:r>
            <a:r>
              <a:rPr lang="en-US" sz="1200" i="0"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وعلى هذا فإن العرض الفائز لم يكن "لتحقيق أقصى قدر من الرسوم" بالنسبة للبنك الاستثماري الاستشاري، بل كان لتحقيق أقصى قدر من الاستفادة بالنسبة للمؤسس والبائع.  </a:t>
            </a:r>
          </a:p>
          <a:p>
            <a:endParaRPr lang="en-US" sz="1200" b="1" i="0" u="sng" dirty="0">
              <a:effectLst/>
              <a:latin typeface="Calibri" panose="020F0502020204030204" pitchFamily="34" charset="0"/>
            </a:endParaRPr>
          </a:p>
          <a:p>
            <a:pPr>
              <a:spcBef>
                <a:spcPts val="0"/>
              </a:spcBef>
            </a:pPr>
            <a:r>
              <a:rPr lang="ar-EG" sz="1200" i="0" dirty="0">
                <a:latin typeface="Calibri" panose="020F0502020204030204" pitchFamily="34" charset="0"/>
                <a:ea typeface="Calibri" panose="020F0502020204030204" pitchFamily="34" charset="0"/>
              </a:rPr>
              <a:t>لم تكن فيشر من أصحاب العقلية التجارية.</a:t>
            </a:r>
            <a:r>
              <a:rPr lang="en-US" sz="1200" i="0"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فقد قامت أولًا بإنشاء </a:t>
            </a:r>
            <a:r>
              <a:rPr lang="ar-EG" sz="1200" b="0" i="0" u="none" dirty="0">
                <a:latin typeface="Calibri" panose="020F0502020204030204" pitchFamily="34" charset="0"/>
                <a:ea typeface="Calibri" panose="020F0502020204030204" pitchFamily="34" charset="0"/>
              </a:rPr>
              <a:t>الأتمتة لمنزلها ثم قررت بدء عمل تجاري. لم تكن فيشر فعليًا على استعداد لبيع منتجاتها إلى أحد المنافسين حتى لو احتفظوا بالعلامة التجارية. كانت فيشر تكرههم لأنهم سخروا من </a:t>
            </a:r>
            <a:r>
              <a:rPr lang="en-US" sz="1200" b="0" i="0" u="none" dirty="0">
                <a:latin typeface="Calibri" panose="020F0502020204030204" pitchFamily="34" charset="0"/>
                <a:ea typeface="Calibri" panose="020F0502020204030204" pitchFamily="34" charset="0"/>
              </a:rPr>
              <a:t>IBS</a:t>
            </a:r>
            <a:r>
              <a:rPr lang="ar-EG" sz="1200" b="0" i="0" u="none" dirty="0">
                <a:latin typeface="Calibri" panose="020F0502020204030204" pitchFamily="34" charset="0"/>
                <a:ea typeface="Calibri" panose="020F0502020204030204" pitchFamily="34" charset="0"/>
              </a:rPr>
              <a:t> عندما كانت شركتها صغيرة وجديدة. </a:t>
            </a:r>
          </a:p>
          <a:p>
            <a:endParaRPr lang="en-US" sz="1200" b="1" i="0" u="none" dirty="0">
              <a:effectLst/>
              <a:latin typeface="Calibri" panose="020F0502020204030204" pitchFamily="34" charset="0"/>
            </a:endParaRPr>
          </a:p>
          <a:p>
            <a:pPr>
              <a:spcBef>
                <a:spcPts val="0"/>
              </a:spcBef>
            </a:pPr>
            <a:r>
              <a:rPr lang="ar-EG" sz="1200" i="0" dirty="0">
                <a:latin typeface="Calibri" panose="020F0502020204030204" pitchFamily="34" charset="0"/>
                <a:ea typeface="Calibri" panose="020F0502020204030204" pitchFamily="34" charset="0"/>
              </a:rPr>
              <a:t>شهدت شركة </a:t>
            </a:r>
            <a:r>
              <a:rPr lang="en-US" sz="1200" i="0" dirty="0">
                <a:latin typeface="Calibri" panose="020F0502020204030204" pitchFamily="34" charset="0"/>
                <a:ea typeface="Calibri" panose="020F0502020204030204" pitchFamily="34" charset="0"/>
              </a:rPr>
              <a:t>IBS</a:t>
            </a:r>
            <a:r>
              <a:rPr lang="ar-EG" sz="1200" i="0" dirty="0">
                <a:latin typeface="Calibri" panose="020F0502020204030204" pitchFamily="34" charset="0"/>
                <a:ea typeface="Calibri" panose="020F0502020204030204" pitchFamily="34" charset="0"/>
              </a:rPr>
              <a:t> نموًا متسارعًا خلال جائحة كوفيد-19 مع انطلاق سوق الأتمتة المنزلية.</a:t>
            </a:r>
            <a:r>
              <a:rPr lang="en-US" sz="1200" i="0"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وتضاعفت قيمة شركة </a:t>
            </a:r>
            <a:r>
              <a:rPr lang="en-US" sz="1200" i="0" dirty="0">
                <a:latin typeface="Calibri" panose="020F0502020204030204" pitchFamily="34" charset="0"/>
                <a:ea typeface="Calibri" panose="020F0502020204030204" pitchFamily="34" charset="0"/>
              </a:rPr>
              <a:t>IBS</a:t>
            </a:r>
            <a:r>
              <a:rPr lang="ar-EG" sz="1200" i="0" dirty="0">
                <a:latin typeface="Calibri" panose="020F0502020204030204" pitchFamily="34" charset="0"/>
                <a:ea typeface="Calibri" panose="020F0502020204030204" pitchFamily="34" charset="0"/>
              </a:rPr>
              <a:t> في غضون عامين فقط.</a:t>
            </a:r>
            <a:r>
              <a:rPr lang="en-US" sz="1200" i="0"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وكانت عملية البيع في نهاية المطاف صفقة رائعة للبنك وتعزيزًا إضافيًا لسمعة </a:t>
            </a:r>
            <a:r>
              <a:rPr lang="ar-EG" sz="1200" i="0" dirty="0" err="1">
                <a:latin typeface="Calibri" panose="020F0502020204030204" pitchFamily="34" charset="0"/>
                <a:ea typeface="Calibri" panose="020F0502020204030204" pitchFamily="34" charset="0"/>
              </a:rPr>
              <a:t>هالديرمان</a:t>
            </a:r>
            <a:r>
              <a:rPr lang="ar-EG" sz="1200" i="0" dirty="0">
                <a:latin typeface="Calibri" panose="020F0502020204030204" pitchFamily="34" charset="0"/>
                <a:ea typeface="Calibri" panose="020F0502020204030204" pitchFamily="34" charset="0"/>
              </a:rPr>
              <a:t> القوية بالفعل.</a:t>
            </a:r>
            <a:r>
              <a:rPr lang="en-US" sz="1200" i="0" dirty="0">
                <a:latin typeface="Calibri" panose="020F0502020204030204" pitchFamily="34" charset="0"/>
                <a:ea typeface="Calibri" panose="020F0502020204030204" pitchFamily="34" charset="0"/>
              </a:rPr>
              <a:t> </a:t>
            </a:r>
          </a:p>
          <a:p>
            <a:pPr>
              <a:spcBef>
                <a:spcPts val="0"/>
              </a:spcBef>
            </a:pPr>
            <a:endParaRPr lang="en-US" sz="1200" i="0" dirty="0">
              <a:effectLst/>
              <a:latin typeface="Calibri" panose="020F0502020204030204" pitchFamily="34" charset="0"/>
              <a:ea typeface="Calibri" panose="020F0502020204030204" pitchFamily="34" charset="0"/>
            </a:endParaRPr>
          </a:p>
          <a:p>
            <a:pPr>
              <a:spcBef>
                <a:spcPts val="0"/>
              </a:spcBef>
            </a:pPr>
            <a:r>
              <a:rPr lang="ar-EG" sz="1200" i="0" dirty="0">
                <a:latin typeface="Calibri" panose="020F0502020204030204" pitchFamily="34" charset="0"/>
                <a:ea typeface="Calibri" panose="020F0502020204030204" pitchFamily="34" charset="0"/>
              </a:rPr>
              <a:t>لقد فشلت شركة </a:t>
            </a:r>
            <a:r>
              <a:rPr lang="en-US" sz="1200" i="0" dirty="0">
                <a:latin typeface="Calibri" panose="020F0502020204030204" pitchFamily="34" charset="0"/>
                <a:ea typeface="Calibri" panose="020F0502020204030204" pitchFamily="34" charset="0"/>
              </a:rPr>
              <a:t>TCP</a:t>
            </a:r>
            <a:r>
              <a:rPr lang="ar-EG" sz="1200" i="0" dirty="0">
                <a:latin typeface="Calibri" panose="020F0502020204030204" pitchFamily="34" charset="0"/>
                <a:ea typeface="Calibri" panose="020F0502020204030204" pitchFamily="34" charset="0"/>
              </a:rPr>
              <a:t> بشكل مأساوي في الحصول على صفقة كانت لتكون صفقة عظيمة بسبب تقويض السيد </a:t>
            </a:r>
            <a:r>
              <a:rPr lang="ar-EG" sz="1200" i="0" dirty="0" err="1">
                <a:latin typeface="Calibri" panose="020F0502020204030204" pitchFamily="34" charset="0"/>
                <a:ea typeface="Calibri" panose="020F0502020204030204" pitchFamily="34" charset="0"/>
              </a:rPr>
              <a:t>تراختنر</a:t>
            </a:r>
            <a:r>
              <a:rPr lang="ar-EG" sz="1200" i="0" dirty="0">
                <a:latin typeface="Calibri" panose="020F0502020204030204" pitchFamily="34" charset="0"/>
                <a:ea typeface="Calibri" panose="020F0502020204030204" pitchFamily="34" charset="0"/>
              </a:rPr>
              <a:t> للصفقة. </a:t>
            </a:r>
            <a:r>
              <a:rPr lang="ar-EG" sz="1200" b="0" i="0" dirty="0">
                <a:latin typeface="Calibri" panose="020F0502020204030204" pitchFamily="34" charset="0"/>
                <a:ea typeface="Calibri" panose="020F0502020204030204" pitchFamily="34" charset="0"/>
              </a:rPr>
              <a:t>فمنذ لقائهما الأول، اعتقد </a:t>
            </a:r>
            <a:r>
              <a:rPr lang="ar-EG" sz="1200" b="0" i="0" dirty="0" err="1">
                <a:latin typeface="Calibri" panose="020F0502020204030204" pitchFamily="34" charset="0"/>
                <a:ea typeface="Calibri" panose="020F0502020204030204" pitchFamily="34" charset="0"/>
              </a:rPr>
              <a:t>تراختنر</a:t>
            </a:r>
            <a:r>
              <a:rPr lang="ar-EG" sz="1200" b="0" i="0" dirty="0">
                <a:latin typeface="Calibri" panose="020F0502020204030204" pitchFamily="34" charset="0"/>
                <a:ea typeface="Calibri" panose="020F0502020204030204" pitchFamily="34" charset="0"/>
              </a:rPr>
              <a:t> أن فيشر كانت مغرورة للغاية، وقد </a:t>
            </a:r>
            <a:r>
              <a:rPr lang="ar-EG" sz="1200" b="0" i="0" u="none" dirty="0">
                <a:latin typeface="Calibri" panose="020F0502020204030204" pitchFamily="34" charset="0"/>
                <a:ea typeface="Calibri" panose="020F0502020204030204" pitchFamily="34" charset="0"/>
              </a:rPr>
              <a:t>أثر انزعاجه على تصورات الناس لقيمة شركة </a:t>
            </a:r>
            <a:r>
              <a:rPr lang="en-US" sz="1200" b="0" i="0" u="none" dirty="0">
                <a:latin typeface="Calibri" panose="020F0502020204030204" pitchFamily="34" charset="0"/>
                <a:ea typeface="Calibri" panose="020F0502020204030204" pitchFamily="34" charset="0"/>
              </a:rPr>
              <a:t>IBS</a:t>
            </a:r>
            <a:r>
              <a:rPr lang="ar-EG" sz="1200" b="0" i="0" u="none" dirty="0">
                <a:latin typeface="Calibri" panose="020F0502020204030204" pitchFamily="34" charset="0"/>
                <a:ea typeface="Calibri" panose="020F0502020204030204" pitchFamily="34" charset="0"/>
              </a:rPr>
              <a:t>.</a:t>
            </a:r>
            <a:r>
              <a:rPr lang="en-US" sz="1200" b="0" i="0" u="none"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وكان لمحاولة السيد </a:t>
            </a:r>
            <a:r>
              <a:rPr lang="ar-EG" sz="1200" i="0" dirty="0" err="1">
                <a:latin typeface="Calibri" panose="020F0502020204030204" pitchFamily="34" charset="0"/>
                <a:ea typeface="Calibri" panose="020F0502020204030204" pitchFamily="34" charset="0"/>
              </a:rPr>
              <a:t>تراختنر</a:t>
            </a:r>
            <a:r>
              <a:rPr lang="ar-EG" sz="1200" i="0" dirty="0">
                <a:latin typeface="Calibri" panose="020F0502020204030204" pitchFamily="34" charset="0"/>
                <a:ea typeface="Calibri" panose="020F0502020204030204" pitchFamily="34" charset="0"/>
              </a:rPr>
              <a:t> إفساد الصفقة في وقت لاحق تأثير ثقافي دائم على شركة </a:t>
            </a:r>
            <a:r>
              <a:rPr lang="en-US" sz="1200" i="0" dirty="0">
                <a:latin typeface="Calibri" panose="020F0502020204030204" pitchFamily="34" charset="0"/>
                <a:ea typeface="Calibri" panose="020F0502020204030204" pitchFamily="34" charset="0"/>
              </a:rPr>
              <a:t>TCP</a:t>
            </a:r>
            <a:r>
              <a:rPr lang="ar-EG" sz="1200" i="0" dirty="0">
                <a:latin typeface="Calibri" panose="020F0502020204030204" pitchFamily="34" charset="0"/>
                <a:ea typeface="Calibri" panose="020F0502020204030204" pitchFamily="34" charset="0"/>
              </a:rPr>
              <a:t>، وتجنب جميع المشاركين العمل معه.  وقد استقال العديد من الأشخاص من الشركة بسبب كل هذا الصراع، حتى أعضاء فريق بريس. </a:t>
            </a:r>
            <a:r>
              <a:rPr lang="ar-EG" sz="1050" b="0" i="0" u="none" dirty="0">
                <a:latin typeface="Calibri" panose="020F0502020204030204" pitchFamily="34" charset="0"/>
                <a:ea typeface="Calibri" panose="020F0502020204030204" pitchFamily="34" charset="0"/>
              </a:rPr>
              <a:t>وحتى يومنا هذا، يكره </a:t>
            </a:r>
            <a:r>
              <a:rPr lang="ar-EG" sz="1050" b="0" i="0" u="none" dirty="0" err="1">
                <a:latin typeface="Calibri" panose="020F0502020204030204" pitchFamily="34" charset="0"/>
                <a:ea typeface="Calibri" panose="020F0502020204030204" pitchFamily="34" charset="0"/>
              </a:rPr>
              <a:t>تراختنر</a:t>
            </a:r>
            <a:r>
              <a:rPr lang="ar-EG" sz="1050" b="0" i="0" u="none" dirty="0">
                <a:latin typeface="Calibri" panose="020F0502020204030204" pitchFamily="34" charset="0"/>
                <a:ea typeface="Calibri" panose="020F0502020204030204" pitchFamily="34" charset="0"/>
              </a:rPr>
              <a:t> مناقشة صفقة </a:t>
            </a:r>
            <a:r>
              <a:rPr lang="en-US" sz="1050" b="0" i="0" u="none" dirty="0">
                <a:latin typeface="Calibri" panose="020F0502020204030204" pitchFamily="34" charset="0"/>
                <a:ea typeface="Calibri" panose="020F0502020204030204" pitchFamily="34" charset="0"/>
              </a:rPr>
              <a:t>IBS</a:t>
            </a:r>
            <a:r>
              <a:rPr lang="ar-EG" sz="1050" b="0" i="0" u="none" dirty="0">
                <a:latin typeface="Calibri" panose="020F0502020204030204" pitchFamily="34" charset="0"/>
                <a:ea typeface="Calibri" panose="020F0502020204030204" pitchFamily="34" charset="0"/>
              </a:rPr>
              <a:t> الفاشلة. ويتعايش بريس </a:t>
            </a:r>
            <a:r>
              <a:rPr lang="ar-EG" sz="1050" b="0" i="0" u="none" dirty="0" err="1">
                <a:latin typeface="Calibri" panose="020F0502020204030204" pitchFamily="34" charset="0"/>
                <a:ea typeface="Calibri" panose="020F0502020204030204" pitchFamily="34" charset="0"/>
              </a:rPr>
              <a:t>وتراختنر</a:t>
            </a:r>
            <a:r>
              <a:rPr lang="ar-EG" sz="1050" b="0" i="0" u="none" dirty="0">
                <a:latin typeface="Calibri" panose="020F0502020204030204" pitchFamily="34" charset="0"/>
                <a:ea typeface="Calibri" panose="020F0502020204030204" pitchFamily="34" charset="0"/>
              </a:rPr>
              <a:t> في الشركة من دون أن يتعاملا مع بعضهما. وفي النهاية تمت ترقية بريس إلى منصب المدير الإداري للشركة، بينما بقي </a:t>
            </a:r>
            <a:r>
              <a:rPr lang="ar-EG" sz="1050" b="0" i="0" u="none" dirty="0" err="1">
                <a:latin typeface="Calibri" panose="020F0502020204030204" pitchFamily="34" charset="0"/>
                <a:ea typeface="Calibri" panose="020F0502020204030204" pitchFamily="34" charset="0"/>
              </a:rPr>
              <a:t>تراختنر</a:t>
            </a:r>
            <a:r>
              <a:rPr lang="ar-EG" sz="1050" b="0" i="0" u="none" dirty="0">
                <a:latin typeface="Calibri" panose="020F0502020204030204" pitchFamily="34" charset="0"/>
                <a:ea typeface="Calibri" panose="020F0502020204030204" pitchFamily="34" charset="0"/>
              </a:rPr>
              <a:t> حيث كان ولا يزال، كشريك.</a:t>
            </a:r>
            <a:r>
              <a:rPr lang="en-US" sz="1050" b="1" i="0" u="sng" dirty="0">
                <a:latin typeface="Calibri" panose="020F0502020204030204" pitchFamily="34" charset="0"/>
                <a:ea typeface="Calibri" panose="020F0502020204030204" pitchFamily="34" charset="0"/>
              </a:rPr>
              <a:t> </a:t>
            </a:r>
          </a:p>
          <a:p>
            <a:endParaRPr lang="en-SG" i="0" dirty="0"/>
          </a:p>
        </p:txBody>
      </p:sp>
      <p:sp>
        <p:nvSpPr>
          <p:cNvPr id="4" name="Slide Number Placeholder 3"/>
          <p:cNvSpPr>
            <a:spLocks noGrp="1"/>
          </p:cNvSpPr>
          <p:nvPr>
            <p:ph type="sldNum" sz="quarter" idx="5"/>
          </p:nvPr>
        </p:nvSpPr>
        <p:spPr/>
        <p:txBody>
          <a:bodyPr/>
          <a:lstStyle/>
          <a:p>
            <a:fld id="{9BE1DD1D-0BD5-4E4F-ABDD-53ED947792F1}" type="slidenum">
              <a:rPr lang="en-US" smtClean="0"/>
              <a:t>19</a:t>
            </a:fld>
            <a:endParaRPr lang="en-US"/>
          </a:p>
        </p:txBody>
      </p:sp>
    </p:spTree>
    <p:extLst>
      <p:ext uri="{BB962C8B-B14F-4D97-AF65-F5344CB8AC3E}">
        <p14:creationId xmlns:p14="http://schemas.microsoft.com/office/powerpoint/2010/main" val="42548037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0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ar-EG" i="0" baseline="0" dirty="0"/>
              <a:t>سنجري الآن تمرين تفاوض بين فريقين، بعنوان "إنهاء الصفقة".</a:t>
            </a:r>
            <a:r>
              <a:rPr lang="en-US" i="0" baseline="0" dirty="0"/>
              <a:t> </a:t>
            </a:r>
            <a:r>
              <a:rPr lang="ar-EG" i="0" baseline="0" dirty="0"/>
              <a:t>سيكوِّن كل منكم ثنائيًا مع زميل في الفريق وسيتفاوض مع اثنين من نظرائه.  لذا ستكونون في مجموعات تفاوض تتألف من 4 أفراد إجمالًا.</a:t>
            </a:r>
            <a:r>
              <a:rPr lang="en-US" i="0" baseline="0" dirty="0"/>
              <a:t> </a:t>
            </a:r>
          </a:p>
          <a:p>
            <a:endParaRPr lang="en-US" sz="1200" i="0" kern="1200" baseline="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solidFill>
                  <a:schemeClr val="tx1"/>
                </a:solidFill>
                <a:latin typeface="+mn-lt"/>
                <a:ea typeface="+mn-ea"/>
                <a:cs typeface="+mn-cs"/>
              </a:rPr>
              <a:t>سيكون لديك 45 دقيقة لقراءة مواد دورك والتخطيط لإستراتيجيتك مع </a:t>
            </a:r>
            <a:r>
              <a:rPr lang="ar-EG" sz="1200" i="0" baseline="0" dirty="0">
                <a:solidFill>
                  <a:schemeClr val="tx1"/>
                </a:solidFill>
                <a:latin typeface="+mn-lt"/>
                <a:ea typeface="+mn-ea"/>
                <a:cs typeface="+mn-cs"/>
              </a:rPr>
              <a:t>زميلك في الفريق </a:t>
            </a:r>
            <a:r>
              <a:rPr lang="ar-EG" sz="1200" i="0" dirty="0">
                <a:solidFill>
                  <a:schemeClr val="tx1"/>
                </a:solidFill>
                <a:latin typeface="+mn-lt"/>
                <a:ea typeface="+mn-ea"/>
                <a:cs typeface="+mn-cs"/>
              </a:rPr>
              <a:t>: </a:t>
            </a:r>
            <a:r>
              <a:rPr lang="ar-EG" sz="1200" i="0" dirty="0">
                <a:latin typeface="+mn-lt"/>
                <a:ea typeface="Times New Roman" panose="02020603050405020304" pitchFamily="18" charset="0"/>
                <a:cs typeface="+mn-cs"/>
              </a:rPr>
              <a:t>فيشر </a:t>
            </a:r>
            <a:r>
              <a:rPr lang="ar-EG" sz="1200" i="0" dirty="0" err="1">
                <a:latin typeface="+mn-lt"/>
                <a:ea typeface="Times New Roman" panose="02020603050405020304" pitchFamily="18" charset="0"/>
                <a:cs typeface="+mn-cs"/>
              </a:rPr>
              <a:t>وهالديرمان</a:t>
            </a:r>
            <a:r>
              <a:rPr lang="en-US" sz="1200" i="0" dirty="0"/>
              <a:t> </a:t>
            </a:r>
            <a:r>
              <a:rPr lang="ar-EG" sz="1200" i="0" dirty="0">
                <a:solidFill>
                  <a:schemeClr val="tx1"/>
                </a:solidFill>
                <a:latin typeface="+mn-lt"/>
                <a:ea typeface="+mn-ea"/>
                <a:cs typeface="+mn-cs"/>
              </a:rPr>
              <a:t>معًا</a:t>
            </a:r>
            <a:r>
              <a:rPr lang="ar-EG" sz="1200" i="0" dirty="0">
                <a:ea typeface="Times New Roman" panose="02020603050405020304" pitchFamily="18" charset="0"/>
              </a:rPr>
              <a:t>، وبريس </a:t>
            </a:r>
            <a:r>
              <a:rPr lang="ar-EG" sz="1200" i="0" dirty="0" err="1">
                <a:ea typeface="Times New Roman" panose="02020603050405020304" pitchFamily="18" charset="0"/>
              </a:rPr>
              <a:t>وتراختنر</a:t>
            </a:r>
            <a:r>
              <a:rPr lang="ar-EG" sz="1200" i="0" baseline="0" dirty="0">
                <a:solidFill>
                  <a:schemeClr val="tx1"/>
                </a:solidFill>
                <a:latin typeface="+mn-lt"/>
                <a:ea typeface="+mn-ea"/>
                <a:cs typeface="+mn-cs"/>
              </a:rPr>
              <a:t> معًا.</a:t>
            </a:r>
            <a:r>
              <a:rPr lang="en-US" sz="1200" i="0" baseline="0" dirty="0">
                <a:solidFill>
                  <a:schemeClr val="tx1"/>
                </a:solidFill>
                <a:latin typeface="+mn-lt"/>
                <a:ea typeface="+mn-ea"/>
                <a:cs typeface="+mn-cs"/>
              </a:rPr>
              <a:t> </a:t>
            </a:r>
          </a:p>
          <a:p>
            <a:endParaRPr lang="en-US" sz="1200" i="0"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solidFill>
                  <a:schemeClr val="tx1"/>
                </a:solidFill>
                <a:latin typeface="+mn-lt"/>
                <a:ea typeface="+mn-ea"/>
                <a:cs typeface="+mn-cs"/>
              </a:rPr>
              <a:t>سيكون لديك بعد ذلك 50 دقيقة للتفاوض مع الفريق الآخر.</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عند الانتهاء، </a:t>
            </a:r>
            <a:r>
              <a:rPr lang="ar-EG" sz="2400" b="0" i="0" baseline="0" dirty="0">
                <a:solidFill>
                  <a:srgbClr val="7030A0"/>
                </a:solidFill>
              </a:rPr>
              <a:t>يجب على كل مجموعة مكونة من 4 أفراد استكمال نموذج النتيجة.</a:t>
            </a:r>
            <a:r>
              <a:rPr lang="en-US" sz="2400" i="0" dirty="0">
                <a:ea typeface="Times New Roman" panose="02020603050405020304" pitchFamily="18" charset="0"/>
                <a:cs typeface="Times New Roman" panose="02020603050405020304" pitchFamily="18" charset="0"/>
              </a:rPr>
              <a:t> </a:t>
            </a:r>
            <a:r>
              <a:rPr lang="ar-EG" sz="2400" i="0" dirty="0">
                <a:solidFill>
                  <a:srgbClr val="FF0000"/>
                </a:solidFill>
                <a:ea typeface="Times New Roman" panose="02020603050405020304" pitchFamily="18" charset="0"/>
                <a:cs typeface="Times New Roman" panose="02020603050405020304" pitchFamily="18" charset="0"/>
              </a:rPr>
              <a:t> لا تقرأه </a:t>
            </a:r>
            <a:r>
              <a:rPr lang="ar-EG" sz="2400" b="1" i="0" u="sng" dirty="0">
                <a:solidFill>
                  <a:srgbClr val="FF0000"/>
                </a:solidFill>
                <a:ea typeface="Times New Roman" panose="02020603050405020304" pitchFamily="18" charset="0"/>
                <a:cs typeface="Times New Roman" panose="02020603050405020304" pitchFamily="18" charset="0"/>
              </a:rPr>
              <a:t>إلا</a:t>
            </a:r>
            <a:r>
              <a:rPr lang="en-US" sz="2400" i="0" dirty="0">
                <a:solidFill>
                  <a:srgbClr val="FF0000"/>
                </a:solidFill>
                <a:ea typeface="Times New Roman" panose="02020603050405020304" pitchFamily="18" charset="0"/>
                <a:cs typeface="Times New Roman" panose="02020603050405020304" pitchFamily="18" charset="0"/>
              </a:rPr>
              <a:t> </a:t>
            </a:r>
            <a:r>
              <a:rPr lang="ar-EG" sz="2400" b="1" i="0" u="sng" dirty="0">
                <a:solidFill>
                  <a:srgbClr val="FF0000"/>
                </a:solidFill>
                <a:ea typeface="Times New Roman" panose="02020603050405020304" pitchFamily="18" charset="0"/>
                <a:cs typeface="Times New Roman" panose="02020603050405020304" pitchFamily="18" charset="0"/>
              </a:rPr>
              <a:t>بعد انتهائك</a:t>
            </a:r>
            <a:r>
              <a:rPr lang="ar-EG" sz="2400" i="0" dirty="0">
                <a:solidFill>
                  <a:srgbClr val="FF0000"/>
                </a:solidFill>
                <a:ea typeface="Times New Roman" panose="02020603050405020304" pitchFamily="18" charset="0"/>
                <a:cs typeface="Times New Roman" panose="02020603050405020304" pitchFamily="18" charset="0"/>
              </a:rPr>
              <a:t> من التفاوض، فهو يحتوي على عناصر تحرق الأحداث من شأنها أن تفسد القضية بالنسبة لك ولمجموعتك بأكملها. </a:t>
            </a:r>
          </a:p>
          <a:p>
            <a:endParaRPr lang="en-US" altLang="en-US" sz="2400" b="0" i="0" baseline="0" dirty="0">
              <a:solidFill>
                <a:srgbClr val="7030A0"/>
              </a:solidFill>
            </a:endParaRPr>
          </a:p>
          <a:p>
            <a:r>
              <a:rPr lang="ar-EG" sz="2400" b="0" i="0" baseline="0" dirty="0">
                <a:solidFill>
                  <a:srgbClr val="7030A0"/>
                </a:solidFill>
              </a:rPr>
              <a:t>ثم قم بتبادل بعض الملاحظات مع زملائك وخذ استراحة لمدة 20 دقيقة.</a:t>
            </a:r>
            <a:r>
              <a:rPr lang="en-US" sz="2400" b="0" i="0" baseline="0" dirty="0">
                <a:solidFill>
                  <a:srgbClr val="7030A0"/>
                </a:solidFill>
              </a:rPr>
              <a:t> </a:t>
            </a:r>
            <a:r>
              <a:rPr lang="ar-EG" sz="1200" i="0" dirty="0">
                <a:solidFill>
                  <a:schemeClr val="tx1"/>
                </a:solidFill>
                <a:latin typeface="+mn-lt"/>
                <a:ea typeface="+mn-ea"/>
                <a:cs typeface="+mn-cs"/>
              </a:rPr>
              <a:t>ستبدأ المحاضرة مرة أخرى بعد ساعتين </a:t>
            </a:r>
            <a:r>
              <a:rPr lang="ar-EG" sz="1200" i="0" baseline="0" dirty="0">
                <a:solidFill>
                  <a:schemeClr val="tx1"/>
                </a:solidFill>
                <a:latin typeface="+mn-lt"/>
                <a:ea typeface="+mn-ea"/>
                <a:cs typeface="+mn-cs"/>
              </a:rPr>
              <a:t>.</a:t>
            </a:r>
            <a:r>
              <a:rPr lang="en-US" sz="1200" i="0" baseline="0" dirty="0">
                <a:solidFill>
                  <a:schemeClr val="tx1"/>
                </a:solidFill>
                <a:latin typeface="+mn-lt"/>
                <a:ea typeface="+mn-ea"/>
                <a:cs typeface="+mn-cs"/>
              </a:rPr>
              <a:t> </a:t>
            </a:r>
          </a:p>
          <a:p>
            <a:endParaRPr lang="en-US" sz="1200" i="0" kern="1200" dirty="0">
              <a:solidFill>
                <a:schemeClr val="tx1"/>
              </a:solidFill>
              <a:effectLst/>
              <a:latin typeface="+mn-lt"/>
              <a:ea typeface="+mn-ea"/>
              <a:cs typeface="+mn-cs"/>
            </a:endParaRPr>
          </a:p>
          <a:p>
            <a:r>
              <a:rPr lang="ar-EG" sz="1200" i="0" dirty="0">
                <a:solidFill>
                  <a:schemeClr val="tx1"/>
                </a:solidFill>
                <a:latin typeface="+mn-lt"/>
                <a:ea typeface="+mn-ea"/>
                <a:cs typeface="+mn-cs"/>
              </a:rPr>
              <a:t>كما جرى في السابق، حاول تكوين شراكات مع طلاب آخرين </a:t>
            </a:r>
            <a:r>
              <a:rPr lang="ar-EG" sz="1200" i="0" baseline="0" dirty="0">
                <a:solidFill>
                  <a:schemeClr val="tx1"/>
                </a:solidFill>
                <a:latin typeface="+mn-lt"/>
                <a:ea typeface="+mn-ea"/>
                <a:cs typeface="+mn-cs"/>
              </a:rPr>
              <a:t>تعرفهم بشكل أقل من الآخرين، وإذا أمكن، مع أشخاص مختلفين من مفاوضاتك السابقة. سيصبح القيام بذلك أكثر صعوبة مع تقدم الدورة، لذا لا بأس إذا تعاونت في بعض الأحيان مع نفس الشخص الذي تعاونت معه من قبل مرةً أخرى.  [يتعاون الطلاب، ويوزع المُحاضر مواد الأدوار، ويتفاوض الطلاب.]  </a:t>
            </a:r>
          </a:p>
          <a:p>
            <a:endParaRPr lang="en-US" sz="1200" b="0" i="0" kern="1200" baseline="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i="0" baseline="0" dirty="0"/>
              <a:t>[ أثناء المفاوضات، يجب على المدرب التجول وتدوين ملاحظات ذهنية أو مكتوبة حول بعض تفاعلات الطلاب، مع تسليط الضوء على التكتيكات وردود الفعل التي يمكن طرحها لاحقًا أثناء جلسات الإيجاز عندما يُطلب من الطلاب مشاركة تجاربهم أو عند طرح نقاط التدريس الرئيسية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sz="1200" i="0" u="sng" baseline="0" dirty="0">
                <a:solidFill>
                  <a:schemeClr val="tx1"/>
                </a:solidFill>
                <a:latin typeface="+mn-lt"/>
                <a:ea typeface="+mn-ea"/>
                <a:cs typeface="+mn-cs"/>
              </a:rPr>
              <a:t>ملاحظة:</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يوجد نهج بديل لإنشاء أدوار المجموعات الثنائية، وهو أن يتولى المُحاضر بنفسه تقسيم الطلاب إلى مجموعات، إما عن طريق تكوين مجموعات قبل بدء المحاضرة وإما خلال وقت مخصص أثناء المحاضرة.</a:t>
            </a:r>
            <a:r>
              <a:rPr lang="en-US" sz="1200" i="0" baseline="0" dirty="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sz="1200" i="0" u="sng" baseline="0" dirty="0">
                <a:solidFill>
                  <a:schemeClr val="tx1"/>
                </a:solidFill>
                <a:latin typeface="+mn-lt"/>
                <a:ea typeface="+mn-ea"/>
                <a:cs typeface="+mn-cs"/>
              </a:rPr>
              <a:t>ملاحظة:</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يجب أن يكون هناك طالب واحد على الأقل في كل دور لهذه المفاوضات.</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إذا تعذر تقسيم الطلاب إلى مجموعات مكونة من 4 طلاب، فيمكن أن يشترك أكثر من طالب واحد في أداء دور واحد أو أكثر.</a:t>
            </a:r>
            <a:r>
              <a:rPr lang="en-US" sz="1200" i="0" baseline="0" dirty="0">
                <a:solidFill>
                  <a:schemeClr val="tx1"/>
                </a:solidFill>
                <a:latin typeface="+mn-lt"/>
                <a:ea typeface="+mn-ea"/>
                <a:cs typeface="+mn-cs"/>
              </a:rPr>
              <a:t> </a:t>
            </a:r>
          </a:p>
          <a:p>
            <a:endParaRPr lang="en-US" i="0" dirty="0"/>
          </a:p>
          <a:p>
            <a:r>
              <a:rPr lang="ar-EG" i="0" dirty="0"/>
              <a:t>مصدر الصورة:</a:t>
            </a:r>
          </a:p>
          <a:p>
            <a:r>
              <a:rPr lang="en-US" i="0" dirty="0"/>
              <a:t>https://pixabay.com/en/soccer-football-football-boot-ball-155947/</a:t>
            </a:r>
          </a:p>
        </p:txBody>
      </p:sp>
      <p:sp>
        <p:nvSpPr>
          <p:cNvPr id="4" name="Slide Number Placeholder 3"/>
          <p:cNvSpPr>
            <a:spLocks noGrp="1"/>
          </p:cNvSpPr>
          <p:nvPr>
            <p:ph type="sldNum" sz="quarter" idx="5"/>
          </p:nvPr>
        </p:nvSpPr>
        <p:spPr/>
        <p:txBody>
          <a:bodyPr/>
          <a:lstStyle/>
          <a:p>
            <a:pPr>
              <a:defRPr/>
            </a:pPr>
            <a:fld id="{7B8928A0-A706-4BA6-9A4E-81B676E7F25E}" type="slidenum">
              <a:rPr lang="en-US" smtClean="0"/>
              <a:pPr>
                <a:defRPr/>
              </a:pPr>
              <a:t>2</a:t>
            </a:fld>
            <a:endParaRPr lang="en-US"/>
          </a:p>
        </p:txBody>
      </p:sp>
    </p:spTree>
    <p:extLst>
      <p:ext uri="{BB962C8B-B14F-4D97-AF65-F5344CB8AC3E}">
        <p14:creationId xmlns:p14="http://schemas.microsoft.com/office/powerpoint/2010/main" val="40285448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050" b="0" i="0" u="none" dirty="0"/>
              <a:t>والآن، القصة الحقيقية وراء هذه القضية.</a:t>
            </a:r>
            <a:r>
              <a:rPr lang="en-US" sz="1050" b="0" i="0" u="none" dirty="0"/>
              <a:t> </a:t>
            </a:r>
            <a:r>
              <a:rPr lang="ar-EG" sz="1050" b="0" i="0" u="none" dirty="0"/>
              <a:t>لقد تم تغيير أسماء الأشخاص والشركات، لكن القضية مبنية على أحداث حقيقية.</a:t>
            </a:r>
            <a:r>
              <a:rPr lang="en-US" sz="1050" b="0" i="0" u="none" dirty="0"/>
              <a:t> </a:t>
            </a:r>
          </a:p>
          <a:p>
            <a:endParaRPr lang="en-SG" sz="1050" b="0" i="0" u="none"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050" i="0" dirty="0">
                <a:latin typeface="Calibri" panose="020F0502020204030204" pitchFamily="34" charset="0"/>
                <a:ea typeface="Calibri" panose="020F0502020204030204" pitchFamily="34" charset="0"/>
              </a:rPr>
              <a:t>قدمت شركة </a:t>
            </a:r>
            <a:r>
              <a:rPr lang="en-US" sz="1050" i="0" dirty="0">
                <a:latin typeface="Calibri" panose="020F0502020204030204" pitchFamily="34" charset="0"/>
                <a:ea typeface="Calibri" panose="020F0502020204030204" pitchFamily="34" charset="0"/>
              </a:rPr>
              <a:t>TCP</a:t>
            </a:r>
            <a:r>
              <a:rPr lang="ar-EG" sz="1050" i="0" dirty="0">
                <a:latin typeface="Calibri" panose="020F0502020204030204" pitchFamily="34" charset="0"/>
                <a:ea typeface="Calibri" panose="020F0502020204030204" pitchFamily="34" charset="0"/>
              </a:rPr>
              <a:t> العرض بأعلى سعر والخيار ب.</a:t>
            </a:r>
            <a:r>
              <a:rPr lang="en-US" sz="1050" i="0" dirty="0">
                <a:latin typeface="Calibri" panose="020F0502020204030204" pitchFamily="34" charset="0"/>
                <a:ea typeface="Calibri" panose="020F0502020204030204" pitchFamily="34" charset="0"/>
              </a:rPr>
              <a:t> </a:t>
            </a:r>
          </a:p>
          <a:p>
            <a:endParaRPr lang="en-SG" sz="1050" b="0" i="0" u="none" dirty="0"/>
          </a:p>
          <a:p>
            <a:pPr>
              <a:spcBef>
                <a:spcPts val="0"/>
              </a:spcBef>
            </a:pPr>
            <a:r>
              <a:rPr lang="ar-EG" sz="1200" i="0" dirty="0">
                <a:latin typeface="Calibri" panose="020F0502020204030204" pitchFamily="34" charset="0"/>
                <a:ea typeface="Calibri" panose="020F0502020204030204" pitchFamily="34" charset="0"/>
              </a:rPr>
              <a:t>ولكن مؤسِّسة الشركة، السيدة فيشر، رفضت عرض </a:t>
            </a:r>
            <a:r>
              <a:rPr lang="en-US" sz="1200" i="0" dirty="0">
                <a:latin typeface="Calibri" panose="020F0502020204030204" pitchFamily="34" charset="0"/>
                <a:ea typeface="Calibri" panose="020F0502020204030204" pitchFamily="34" charset="0"/>
              </a:rPr>
              <a:t>TCP</a:t>
            </a:r>
            <a:r>
              <a:rPr lang="ar-EG" sz="1200" i="0" dirty="0">
                <a:latin typeface="Calibri" panose="020F0502020204030204" pitchFamily="34" charset="0"/>
                <a:ea typeface="Calibri" panose="020F0502020204030204" pitchFamily="34" charset="0"/>
              </a:rPr>
              <a:t> وقبلت عرضًا أقل بتمويل أكثر أمانًا، وعوامل كانت تهتم بها مثل حقها في اختيار الرئيس التنفيذي، والعمل عن بعد فقط في تطوير المنتجات، والاتفاق على عدم بيع الشركة إلى منافس.</a:t>
            </a:r>
            <a:r>
              <a:rPr lang="en-US" sz="1200" i="0"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وعلى هذا فإن العرض الفائز لم يكن "لتحقيق أقصى قدر من الرسوم" بالنسبة للبنك الاستثماري الاستشاري، بل كان لتحقيق أقصى قدر من الاستفادة بالنسبة للمؤسس والبائع.  </a:t>
            </a:r>
          </a:p>
          <a:p>
            <a:endParaRPr lang="en-US" sz="1200" b="1" i="0" u="sng" dirty="0">
              <a:effectLst/>
              <a:latin typeface="Calibri" panose="020F0502020204030204" pitchFamily="34" charset="0"/>
            </a:endParaRPr>
          </a:p>
          <a:p>
            <a:pPr>
              <a:spcBef>
                <a:spcPts val="0"/>
              </a:spcBef>
            </a:pPr>
            <a:r>
              <a:rPr lang="ar-EG" sz="1200" i="0" dirty="0">
                <a:latin typeface="Calibri" panose="020F0502020204030204" pitchFamily="34" charset="0"/>
                <a:ea typeface="Calibri" panose="020F0502020204030204" pitchFamily="34" charset="0"/>
              </a:rPr>
              <a:t>لم تكن فيشر من أصحاب العقلية التجارية.</a:t>
            </a:r>
            <a:r>
              <a:rPr lang="en-US" sz="1200" i="0"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فقد قامت أولًا بإنشاء </a:t>
            </a:r>
            <a:r>
              <a:rPr lang="ar-EG" sz="1200" b="0" i="0" u="none" dirty="0">
                <a:latin typeface="Calibri" panose="020F0502020204030204" pitchFamily="34" charset="0"/>
                <a:ea typeface="Calibri" panose="020F0502020204030204" pitchFamily="34" charset="0"/>
              </a:rPr>
              <a:t>الأتمتة لمنزلها ثم قررت بدء عمل تجاري. لم تكن فيشر فعليًا على استعداد لبيع منتجاتها إلى أحد المنافسين حتى لو احتفظوا بالعلامة التجارية. كانت فيشر تكرههم لأنهم سخروا من </a:t>
            </a:r>
            <a:r>
              <a:rPr lang="en-US" sz="1200" b="0" i="0" u="none" dirty="0">
                <a:latin typeface="Calibri" panose="020F0502020204030204" pitchFamily="34" charset="0"/>
                <a:ea typeface="Calibri" panose="020F0502020204030204" pitchFamily="34" charset="0"/>
              </a:rPr>
              <a:t>IBS</a:t>
            </a:r>
            <a:r>
              <a:rPr lang="ar-EG" sz="1200" b="0" i="0" u="none" dirty="0">
                <a:latin typeface="Calibri" panose="020F0502020204030204" pitchFamily="34" charset="0"/>
                <a:ea typeface="Calibri" panose="020F0502020204030204" pitchFamily="34" charset="0"/>
              </a:rPr>
              <a:t> عندما كانت شركتها صغيرة وجديدة. </a:t>
            </a:r>
          </a:p>
          <a:p>
            <a:endParaRPr lang="en-US" sz="1200" b="1" i="0" u="none" dirty="0">
              <a:effectLst/>
              <a:latin typeface="Calibri" panose="020F0502020204030204" pitchFamily="34" charset="0"/>
            </a:endParaRPr>
          </a:p>
          <a:p>
            <a:pPr>
              <a:spcBef>
                <a:spcPts val="0"/>
              </a:spcBef>
            </a:pPr>
            <a:r>
              <a:rPr lang="ar-EG" sz="1200" i="0" dirty="0">
                <a:latin typeface="Calibri" panose="020F0502020204030204" pitchFamily="34" charset="0"/>
                <a:ea typeface="Calibri" panose="020F0502020204030204" pitchFamily="34" charset="0"/>
              </a:rPr>
              <a:t>شهدت شركة </a:t>
            </a:r>
            <a:r>
              <a:rPr lang="en-US" sz="1200" i="0" dirty="0">
                <a:latin typeface="Calibri" panose="020F0502020204030204" pitchFamily="34" charset="0"/>
                <a:ea typeface="Calibri" panose="020F0502020204030204" pitchFamily="34" charset="0"/>
              </a:rPr>
              <a:t>IBS</a:t>
            </a:r>
            <a:r>
              <a:rPr lang="ar-EG" sz="1200" i="0" dirty="0">
                <a:latin typeface="Calibri" panose="020F0502020204030204" pitchFamily="34" charset="0"/>
                <a:ea typeface="Calibri" panose="020F0502020204030204" pitchFamily="34" charset="0"/>
              </a:rPr>
              <a:t> نموًا متسارعًا خلال جائحة كوفيد-19 مع انطلاق سوق الأتمتة المنزلية.</a:t>
            </a:r>
            <a:r>
              <a:rPr lang="en-US" sz="1200" i="0"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وتضاعفت قيمة شركة </a:t>
            </a:r>
            <a:r>
              <a:rPr lang="en-US" sz="1200" i="0" dirty="0">
                <a:latin typeface="Calibri" panose="020F0502020204030204" pitchFamily="34" charset="0"/>
                <a:ea typeface="Calibri" panose="020F0502020204030204" pitchFamily="34" charset="0"/>
              </a:rPr>
              <a:t>IBS</a:t>
            </a:r>
            <a:r>
              <a:rPr lang="ar-EG" sz="1200" i="0" dirty="0">
                <a:latin typeface="Calibri" panose="020F0502020204030204" pitchFamily="34" charset="0"/>
                <a:ea typeface="Calibri" panose="020F0502020204030204" pitchFamily="34" charset="0"/>
              </a:rPr>
              <a:t> في غضون عامين فقط.</a:t>
            </a:r>
            <a:r>
              <a:rPr lang="en-US" sz="1200" i="0"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وكانت عملية البيع في نهاية المطاف صفقة رائعة للبنك وتعزيزًا إضافيًا لسمعة </a:t>
            </a:r>
            <a:r>
              <a:rPr lang="ar-EG" sz="1200" i="0" dirty="0" err="1">
                <a:latin typeface="Calibri" panose="020F0502020204030204" pitchFamily="34" charset="0"/>
                <a:ea typeface="Calibri" panose="020F0502020204030204" pitchFamily="34" charset="0"/>
              </a:rPr>
              <a:t>هالديرمان</a:t>
            </a:r>
            <a:r>
              <a:rPr lang="ar-EG" sz="1200" i="0" dirty="0">
                <a:latin typeface="Calibri" panose="020F0502020204030204" pitchFamily="34" charset="0"/>
                <a:ea typeface="Calibri" panose="020F0502020204030204" pitchFamily="34" charset="0"/>
              </a:rPr>
              <a:t> القوية بالفعل.</a:t>
            </a:r>
            <a:r>
              <a:rPr lang="en-US" sz="1200" i="0" dirty="0">
                <a:latin typeface="Calibri" panose="020F0502020204030204" pitchFamily="34" charset="0"/>
                <a:ea typeface="Calibri" panose="020F0502020204030204" pitchFamily="34" charset="0"/>
              </a:rPr>
              <a:t> </a:t>
            </a:r>
          </a:p>
          <a:p>
            <a:pPr>
              <a:spcBef>
                <a:spcPts val="0"/>
              </a:spcBef>
            </a:pPr>
            <a:endParaRPr lang="en-US" sz="1200" i="0" dirty="0">
              <a:effectLst/>
              <a:latin typeface="Calibri" panose="020F0502020204030204" pitchFamily="34" charset="0"/>
              <a:ea typeface="Calibri" panose="020F0502020204030204" pitchFamily="34" charset="0"/>
            </a:endParaRPr>
          </a:p>
          <a:p>
            <a:pPr>
              <a:spcBef>
                <a:spcPts val="0"/>
              </a:spcBef>
            </a:pPr>
            <a:r>
              <a:rPr lang="ar-EG" sz="1200" i="0" dirty="0">
                <a:latin typeface="Calibri" panose="020F0502020204030204" pitchFamily="34" charset="0"/>
                <a:ea typeface="Calibri" panose="020F0502020204030204" pitchFamily="34" charset="0"/>
              </a:rPr>
              <a:t>لقد فشلت شركة </a:t>
            </a:r>
            <a:r>
              <a:rPr lang="en-US" sz="1200" i="0" dirty="0">
                <a:latin typeface="Calibri" panose="020F0502020204030204" pitchFamily="34" charset="0"/>
                <a:ea typeface="Calibri" panose="020F0502020204030204" pitchFamily="34" charset="0"/>
              </a:rPr>
              <a:t>TCP</a:t>
            </a:r>
            <a:r>
              <a:rPr lang="ar-EG" sz="1200" i="0" dirty="0">
                <a:latin typeface="Calibri" panose="020F0502020204030204" pitchFamily="34" charset="0"/>
                <a:ea typeface="Calibri" panose="020F0502020204030204" pitchFamily="34" charset="0"/>
              </a:rPr>
              <a:t> بشكل مأساوي في الحصول على صفقة كانت لتكون صفقة عظيمة بسبب تقويض السيد </a:t>
            </a:r>
            <a:r>
              <a:rPr lang="ar-EG" sz="1200" i="0" dirty="0" err="1">
                <a:latin typeface="Calibri" panose="020F0502020204030204" pitchFamily="34" charset="0"/>
                <a:ea typeface="Calibri" panose="020F0502020204030204" pitchFamily="34" charset="0"/>
              </a:rPr>
              <a:t>تراختنر</a:t>
            </a:r>
            <a:r>
              <a:rPr lang="ar-EG" sz="1200" i="0" dirty="0">
                <a:latin typeface="Calibri" panose="020F0502020204030204" pitchFamily="34" charset="0"/>
                <a:ea typeface="Calibri" panose="020F0502020204030204" pitchFamily="34" charset="0"/>
              </a:rPr>
              <a:t> للصفقة. </a:t>
            </a:r>
            <a:r>
              <a:rPr lang="ar-EG" sz="1200" b="0" i="0" dirty="0">
                <a:latin typeface="Calibri" panose="020F0502020204030204" pitchFamily="34" charset="0"/>
                <a:ea typeface="Calibri" panose="020F0502020204030204" pitchFamily="34" charset="0"/>
              </a:rPr>
              <a:t>فمنذ لقائهما الأول، اعتقد </a:t>
            </a:r>
            <a:r>
              <a:rPr lang="ar-EG" sz="1200" b="0" i="0" dirty="0" err="1">
                <a:latin typeface="Calibri" panose="020F0502020204030204" pitchFamily="34" charset="0"/>
                <a:ea typeface="Calibri" panose="020F0502020204030204" pitchFamily="34" charset="0"/>
              </a:rPr>
              <a:t>تراختنر</a:t>
            </a:r>
            <a:r>
              <a:rPr lang="ar-EG" sz="1200" b="0" i="0" dirty="0">
                <a:latin typeface="Calibri" panose="020F0502020204030204" pitchFamily="34" charset="0"/>
                <a:ea typeface="Calibri" panose="020F0502020204030204" pitchFamily="34" charset="0"/>
              </a:rPr>
              <a:t> أن فيشر كانت مغرورة للغاية، وقد </a:t>
            </a:r>
            <a:r>
              <a:rPr lang="ar-EG" sz="1200" b="0" i="0" u="none" dirty="0">
                <a:latin typeface="Calibri" panose="020F0502020204030204" pitchFamily="34" charset="0"/>
                <a:ea typeface="Calibri" panose="020F0502020204030204" pitchFamily="34" charset="0"/>
              </a:rPr>
              <a:t>أثر انزعاجه على تصورات الناس لقيمة شركة </a:t>
            </a:r>
            <a:r>
              <a:rPr lang="en-US" sz="1200" b="0" i="0" u="none" dirty="0">
                <a:latin typeface="Calibri" panose="020F0502020204030204" pitchFamily="34" charset="0"/>
                <a:ea typeface="Calibri" panose="020F0502020204030204" pitchFamily="34" charset="0"/>
              </a:rPr>
              <a:t>IBS</a:t>
            </a:r>
            <a:r>
              <a:rPr lang="ar-EG" sz="1200" b="0" i="0" u="none" dirty="0">
                <a:latin typeface="Calibri" panose="020F0502020204030204" pitchFamily="34" charset="0"/>
                <a:ea typeface="Calibri" panose="020F0502020204030204" pitchFamily="34" charset="0"/>
              </a:rPr>
              <a:t>.</a:t>
            </a:r>
            <a:r>
              <a:rPr lang="en-US" sz="1200" b="0" i="0" u="none" dirty="0">
                <a:latin typeface="Calibri" panose="020F0502020204030204" pitchFamily="34" charset="0"/>
                <a:ea typeface="Calibri" panose="020F0502020204030204" pitchFamily="34" charset="0"/>
              </a:rPr>
              <a:t> </a:t>
            </a:r>
            <a:r>
              <a:rPr lang="ar-EG" sz="1200" i="0" dirty="0">
                <a:latin typeface="Calibri" panose="020F0502020204030204" pitchFamily="34" charset="0"/>
                <a:ea typeface="Calibri" panose="020F0502020204030204" pitchFamily="34" charset="0"/>
              </a:rPr>
              <a:t>وكان لمحاولة السيد </a:t>
            </a:r>
            <a:r>
              <a:rPr lang="ar-EG" sz="1200" i="0" dirty="0" err="1">
                <a:latin typeface="Calibri" panose="020F0502020204030204" pitchFamily="34" charset="0"/>
                <a:ea typeface="Calibri" panose="020F0502020204030204" pitchFamily="34" charset="0"/>
              </a:rPr>
              <a:t>تراختنر</a:t>
            </a:r>
            <a:r>
              <a:rPr lang="ar-EG" sz="1200" i="0" dirty="0">
                <a:latin typeface="Calibri" panose="020F0502020204030204" pitchFamily="34" charset="0"/>
                <a:ea typeface="Calibri" panose="020F0502020204030204" pitchFamily="34" charset="0"/>
              </a:rPr>
              <a:t> إفساد الصفقة في وقت لاحق تأثير ثقافي دائم على شركة </a:t>
            </a:r>
            <a:r>
              <a:rPr lang="en-US" sz="1200" i="0" dirty="0">
                <a:latin typeface="Calibri" panose="020F0502020204030204" pitchFamily="34" charset="0"/>
                <a:ea typeface="Calibri" panose="020F0502020204030204" pitchFamily="34" charset="0"/>
              </a:rPr>
              <a:t>TCP</a:t>
            </a:r>
            <a:r>
              <a:rPr lang="ar-EG" sz="1200" i="0" dirty="0">
                <a:latin typeface="Calibri" panose="020F0502020204030204" pitchFamily="34" charset="0"/>
                <a:ea typeface="Calibri" panose="020F0502020204030204" pitchFamily="34" charset="0"/>
              </a:rPr>
              <a:t>، وتجنب جميع المشاركين العمل معه.  وقد استقال العديد من الأشخاص من الشركة بسبب كل هذا الصراع، حتى أعضاء فريق بريس. </a:t>
            </a:r>
            <a:r>
              <a:rPr lang="ar-EG" sz="1050" b="0" i="0" u="none" dirty="0">
                <a:latin typeface="Calibri" panose="020F0502020204030204" pitchFamily="34" charset="0"/>
                <a:ea typeface="Calibri" panose="020F0502020204030204" pitchFamily="34" charset="0"/>
              </a:rPr>
              <a:t>وحتى يومنا هذا، يكره </a:t>
            </a:r>
            <a:r>
              <a:rPr lang="ar-EG" sz="1050" b="0" i="0" u="none" dirty="0" err="1">
                <a:latin typeface="Calibri" panose="020F0502020204030204" pitchFamily="34" charset="0"/>
                <a:ea typeface="Calibri" panose="020F0502020204030204" pitchFamily="34" charset="0"/>
              </a:rPr>
              <a:t>تراختنر</a:t>
            </a:r>
            <a:r>
              <a:rPr lang="ar-EG" sz="1050" b="0" i="0" u="none" dirty="0">
                <a:latin typeface="Calibri" panose="020F0502020204030204" pitchFamily="34" charset="0"/>
                <a:ea typeface="Calibri" panose="020F0502020204030204" pitchFamily="34" charset="0"/>
              </a:rPr>
              <a:t> مناقشة صفقة </a:t>
            </a:r>
            <a:r>
              <a:rPr lang="en-US" sz="1050" b="0" i="0" u="none" dirty="0">
                <a:latin typeface="Calibri" panose="020F0502020204030204" pitchFamily="34" charset="0"/>
                <a:ea typeface="Calibri" panose="020F0502020204030204" pitchFamily="34" charset="0"/>
              </a:rPr>
              <a:t>IBS</a:t>
            </a:r>
            <a:r>
              <a:rPr lang="ar-EG" sz="1050" b="0" i="0" u="none" dirty="0">
                <a:latin typeface="Calibri" panose="020F0502020204030204" pitchFamily="34" charset="0"/>
                <a:ea typeface="Calibri" panose="020F0502020204030204" pitchFamily="34" charset="0"/>
              </a:rPr>
              <a:t> الفاشلة. ويتعايش بريس </a:t>
            </a:r>
            <a:r>
              <a:rPr lang="ar-EG" sz="1050" b="0" i="0" u="none" dirty="0" err="1">
                <a:latin typeface="Calibri" panose="020F0502020204030204" pitchFamily="34" charset="0"/>
                <a:ea typeface="Calibri" panose="020F0502020204030204" pitchFamily="34" charset="0"/>
              </a:rPr>
              <a:t>وتراختنر</a:t>
            </a:r>
            <a:r>
              <a:rPr lang="ar-EG" sz="1050" b="0" i="0" u="none" dirty="0">
                <a:latin typeface="Calibri" panose="020F0502020204030204" pitchFamily="34" charset="0"/>
                <a:ea typeface="Calibri" panose="020F0502020204030204" pitchFamily="34" charset="0"/>
              </a:rPr>
              <a:t> في الشركة من دون أن يتعاملا مع بعضهما. وفي النهاية تمت ترقية بريس إلى منصب المدير الإداري للشركة، بينما بقي </a:t>
            </a:r>
            <a:r>
              <a:rPr lang="ar-EG" sz="1050" b="0" i="0" u="none" dirty="0" err="1">
                <a:latin typeface="Calibri" panose="020F0502020204030204" pitchFamily="34" charset="0"/>
                <a:ea typeface="Calibri" panose="020F0502020204030204" pitchFamily="34" charset="0"/>
              </a:rPr>
              <a:t>تراختنر</a:t>
            </a:r>
            <a:r>
              <a:rPr lang="ar-EG" sz="1050" b="0" i="0" u="none" dirty="0">
                <a:latin typeface="Calibri" panose="020F0502020204030204" pitchFamily="34" charset="0"/>
                <a:ea typeface="Calibri" panose="020F0502020204030204" pitchFamily="34" charset="0"/>
              </a:rPr>
              <a:t> حيث كان ولا يزال، كشريك.</a:t>
            </a:r>
            <a:r>
              <a:rPr lang="en-US" sz="1050" b="1" i="0" u="sng" dirty="0">
                <a:latin typeface="Calibri" panose="020F0502020204030204" pitchFamily="34" charset="0"/>
                <a:ea typeface="Calibri" panose="020F0502020204030204" pitchFamily="34" charset="0"/>
              </a:rPr>
              <a:t> </a:t>
            </a:r>
          </a:p>
          <a:p>
            <a:endParaRPr lang="en-SG" i="0" dirty="0"/>
          </a:p>
        </p:txBody>
      </p:sp>
      <p:sp>
        <p:nvSpPr>
          <p:cNvPr id="4" name="Slide Number Placeholder 3"/>
          <p:cNvSpPr>
            <a:spLocks noGrp="1"/>
          </p:cNvSpPr>
          <p:nvPr>
            <p:ph type="sldNum" sz="quarter" idx="5"/>
          </p:nvPr>
        </p:nvSpPr>
        <p:spPr/>
        <p:txBody>
          <a:bodyPr/>
          <a:lstStyle/>
          <a:p>
            <a:fld id="{9BE1DD1D-0BD5-4E4F-ABDD-53ED947792F1}" type="slidenum">
              <a:rPr lang="en-US" smtClean="0"/>
              <a:t>20</a:t>
            </a:fld>
            <a:endParaRPr lang="en-US"/>
          </a:p>
        </p:txBody>
      </p:sp>
    </p:spTree>
    <p:extLst>
      <p:ext uri="{BB962C8B-B14F-4D97-AF65-F5344CB8AC3E}">
        <p14:creationId xmlns:p14="http://schemas.microsoft.com/office/powerpoint/2010/main" val="10312935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800" b="0" i="0" u="none" dirty="0"/>
              <a:t>والآن، القصة الحقيقية وراء هذه القضية.</a:t>
            </a:r>
            <a:r>
              <a:rPr lang="en-US" sz="1800" b="0" i="0" u="none" dirty="0"/>
              <a:t> </a:t>
            </a:r>
            <a:r>
              <a:rPr lang="ar-EG" sz="1800" b="0" i="0" u="none" dirty="0"/>
              <a:t>لقد تم تغيير أسماء الأشخاص والشركات، لكن القضية مبنية على أحداث حقيقية.</a:t>
            </a:r>
            <a:r>
              <a:rPr lang="en-US" sz="1800" b="0" i="0" u="none" dirty="0"/>
              <a:t> </a:t>
            </a:r>
          </a:p>
          <a:p>
            <a:endParaRPr lang="en-SG" sz="1800" b="0" i="0" u="none"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800" i="0" dirty="0">
                <a:latin typeface="Calibri" panose="020F0502020204030204" pitchFamily="34" charset="0"/>
                <a:ea typeface="Calibri" panose="020F0502020204030204" pitchFamily="34" charset="0"/>
              </a:rPr>
              <a:t>قدمت شركة </a:t>
            </a:r>
            <a:r>
              <a:rPr lang="en-US" sz="1800" i="0" dirty="0">
                <a:latin typeface="Calibri" panose="020F0502020204030204" pitchFamily="34" charset="0"/>
                <a:ea typeface="Calibri" panose="020F0502020204030204" pitchFamily="34" charset="0"/>
              </a:rPr>
              <a:t>TCP</a:t>
            </a:r>
            <a:r>
              <a:rPr lang="ar-EG" sz="1800" i="0" dirty="0">
                <a:latin typeface="Calibri" panose="020F0502020204030204" pitchFamily="34" charset="0"/>
                <a:ea typeface="Calibri" panose="020F0502020204030204" pitchFamily="34" charset="0"/>
              </a:rPr>
              <a:t> العرض بأعلى سعر والخيار ب.</a:t>
            </a:r>
            <a:r>
              <a:rPr lang="en-US" sz="1800" i="0" dirty="0">
                <a:latin typeface="Calibri" panose="020F0502020204030204" pitchFamily="34" charset="0"/>
                <a:ea typeface="Calibri" panose="020F0502020204030204" pitchFamily="34" charset="0"/>
              </a:rPr>
              <a:t> </a:t>
            </a:r>
          </a:p>
          <a:p>
            <a:endParaRPr lang="en-SG" sz="1800" b="0" i="0" u="none" dirty="0"/>
          </a:p>
          <a:p>
            <a:pPr>
              <a:spcBef>
                <a:spcPts val="0"/>
              </a:spcBef>
            </a:pPr>
            <a:r>
              <a:rPr lang="ar-EG" sz="2400" i="0" dirty="0">
                <a:latin typeface="Calibri" panose="020F0502020204030204" pitchFamily="34" charset="0"/>
                <a:ea typeface="Calibri" panose="020F0502020204030204" pitchFamily="34" charset="0"/>
              </a:rPr>
              <a:t>ولكن مؤسِّسة الشركة، السيدة فيشر، رفضت عرض </a:t>
            </a:r>
            <a:r>
              <a:rPr lang="en-US" sz="2400" i="0" dirty="0">
                <a:latin typeface="Calibri" panose="020F0502020204030204" pitchFamily="34" charset="0"/>
                <a:ea typeface="Calibri" panose="020F0502020204030204" pitchFamily="34" charset="0"/>
              </a:rPr>
              <a:t>TCP</a:t>
            </a:r>
            <a:r>
              <a:rPr lang="ar-EG" sz="2400" i="0" dirty="0">
                <a:latin typeface="Calibri" panose="020F0502020204030204" pitchFamily="34" charset="0"/>
                <a:ea typeface="Calibri" panose="020F0502020204030204" pitchFamily="34" charset="0"/>
              </a:rPr>
              <a:t> وقبلت عرضًا أقل بتمويل أكثر أمانًا، وعوامل كانت تهتم بها مثل حقها في اختيار الرئيس التنفيذي، والعمل عن بعد فقط في تطوير المنتجات، والاتفاق على عدم بيع الشركة إلى منافس.</a:t>
            </a:r>
            <a:r>
              <a:rPr lang="en-US" sz="2400" i="0" dirty="0">
                <a:latin typeface="Calibri" panose="020F0502020204030204" pitchFamily="34" charset="0"/>
                <a:ea typeface="Calibri" panose="020F0502020204030204" pitchFamily="34" charset="0"/>
              </a:rPr>
              <a:t> </a:t>
            </a:r>
            <a:r>
              <a:rPr lang="ar-EG" sz="2400" i="0" dirty="0">
                <a:latin typeface="Calibri" panose="020F0502020204030204" pitchFamily="34" charset="0"/>
                <a:ea typeface="Calibri" panose="020F0502020204030204" pitchFamily="34" charset="0"/>
              </a:rPr>
              <a:t>وعلى هذا فإن العرض الفائز لم يكن "لتحقيق أقصى قدر من الرسوم" بالنسبة للبنك الاستثماري الاستشاري، بل كان لتحقيق أقصى قدر من الاستفادة بالنسبة للمؤسس والبائع.  </a:t>
            </a:r>
          </a:p>
          <a:p>
            <a:endParaRPr lang="en-US" sz="2400" b="1" i="0" u="sng" dirty="0">
              <a:effectLst/>
              <a:latin typeface="Calibri" panose="020F0502020204030204" pitchFamily="34" charset="0"/>
            </a:endParaRPr>
          </a:p>
          <a:p>
            <a:pPr>
              <a:spcBef>
                <a:spcPts val="0"/>
              </a:spcBef>
            </a:pPr>
            <a:r>
              <a:rPr lang="ar-EG" sz="2400" i="0" dirty="0">
                <a:latin typeface="Calibri" panose="020F0502020204030204" pitchFamily="34" charset="0"/>
                <a:ea typeface="Calibri" panose="020F0502020204030204" pitchFamily="34" charset="0"/>
              </a:rPr>
              <a:t>لم تكن فيشر من أصحاب العقلية التجارية.</a:t>
            </a:r>
            <a:r>
              <a:rPr lang="en-US" sz="2400" i="0" dirty="0">
                <a:latin typeface="Calibri" panose="020F0502020204030204" pitchFamily="34" charset="0"/>
                <a:ea typeface="Calibri" panose="020F0502020204030204" pitchFamily="34" charset="0"/>
              </a:rPr>
              <a:t> </a:t>
            </a:r>
            <a:r>
              <a:rPr lang="ar-EG" sz="2400" i="0" dirty="0">
                <a:latin typeface="Calibri" panose="020F0502020204030204" pitchFamily="34" charset="0"/>
                <a:ea typeface="Calibri" panose="020F0502020204030204" pitchFamily="34" charset="0"/>
              </a:rPr>
              <a:t>فقد قامت أولًا بإنشاء </a:t>
            </a:r>
            <a:r>
              <a:rPr lang="ar-EG" sz="2400" b="0" i="0" u="none" dirty="0">
                <a:latin typeface="Calibri" panose="020F0502020204030204" pitchFamily="34" charset="0"/>
                <a:ea typeface="Calibri" panose="020F0502020204030204" pitchFamily="34" charset="0"/>
              </a:rPr>
              <a:t>الأتمتة لمنزلها ثم قررت بدء عمل تجاري. لم تكن فيشر فعليًا على استعداد لبيع منتجاتها إلى أحد المنافسين حتى لو احتفظوا بالعلامة التجارية. كانت فيشر تكرههم لأنهم سخروا من </a:t>
            </a:r>
            <a:r>
              <a:rPr lang="en-US" sz="2400" b="0" i="0" u="none" dirty="0">
                <a:latin typeface="Calibri" panose="020F0502020204030204" pitchFamily="34" charset="0"/>
                <a:ea typeface="Calibri" panose="020F0502020204030204" pitchFamily="34" charset="0"/>
              </a:rPr>
              <a:t>IBS</a:t>
            </a:r>
            <a:r>
              <a:rPr lang="ar-EG" sz="2400" b="0" i="0" u="none" dirty="0">
                <a:latin typeface="Calibri" panose="020F0502020204030204" pitchFamily="34" charset="0"/>
                <a:ea typeface="Calibri" panose="020F0502020204030204" pitchFamily="34" charset="0"/>
              </a:rPr>
              <a:t> عندما كانت شركتها صغيرة وجديدة. </a:t>
            </a:r>
          </a:p>
          <a:p>
            <a:endParaRPr lang="en-US" sz="2400" b="1" i="0" u="none" dirty="0">
              <a:effectLst/>
              <a:latin typeface="Calibri" panose="020F0502020204030204" pitchFamily="34" charset="0"/>
            </a:endParaRPr>
          </a:p>
          <a:p>
            <a:pPr>
              <a:spcBef>
                <a:spcPts val="0"/>
              </a:spcBef>
            </a:pPr>
            <a:r>
              <a:rPr lang="ar-EG" sz="2400" i="0" dirty="0">
                <a:latin typeface="Calibri" panose="020F0502020204030204" pitchFamily="34" charset="0"/>
                <a:ea typeface="Calibri" panose="020F0502020204030204" pitchFamily="34" charset="0"/>
              </a:rPr>
              <a:t>شهدت شركة </a:t>
            </a:r>
            <a:r>
              <a:rPr lang="en-US" sz="2400" i="0" dirty="0">
                <a:latin typeface="Calibri" panose="020F0502020204030204" pitchFamily="34" charset="0"/>
                <a:ea typeface="Calibri" panose="020F0502020204030204" pitchFamily="34" charset="0"/>
              </a:rPr>
              <a:t>IBS</a:t>
            </a:r>
            <a:r>
              <a:rPr lang="ar-EG" sz="2400" i="0" dirty="0">
                <a:latin typeface="Calibri" panose="020F0502020204030204" pitchFamily="34" charset="0"/>
                <a:ea typeface="Calibri" panose="020F0502020204030204" pitchFamily="34" charset="0"/>
              </a:rPr>
              <a:t> نموًا متسارعًا خلال جائحة كوفيد-19 مع انطلاق سوق الأتمتة المنزلية.</a:t>
            </a:r>
            <a:r>
              <a:rPr lang="en-US" sz="2400" i="0" dirty="0">
                <a:latin typeface="Calibri" panose="020F0502020204030204" pitchFamily="34" charset="0"/>
                <a:ea typeface="Calibri" panose="020F0502020204030204" pitchFamily="34" charset="0"/>
              </a:rPr>
              <a:t> </a:t>
            </a:r>
            <a:r>
              <a:rPr lang="ar-EG" sz="2400" i="0" dirty="0">
                <a:latin typeface="Calibri" panose="020F0502020204030204" pitchFamily="34" charset="0"/>
                <a:ea typeface="Calibri" panose="020F0502020204030204" pitchFamily="34" charset="0"/>
              </a:rPr>
              <a:t>وتضاعفت قيمة شركة </a:t>
            </a:r>
            <a:r>
              <a:rPr lang="en-US" sz="2400" i="0" dirty="0">
                <a:latin typeface="Calibri" panose="020F0502020204030204" pitchFamily="34" charset="0"/>
                <a:ea typeface="Calibri" panose="020F0502020204030204" pitchFamily="34" charset="0"/>
              </a:rPr>
              <a:t>IBS</a:t>
            </a:r>
            <a:r>
              <a:rPr lang="ar-EG" sz="2400" i="0" dirty="0">
                <a:latin typeface="Calibri" panose="020F0502020204030204" pitchFamily="34" charset="0"/>
                <a:ea typeface="Calibri" panose="020F0502020204030204" pitchFamily="34" charset="0"/>
              </a:rPr>
              <a:t> في غضون عامين فقط.</a:t>
            </a:r>
            <a:r>
              <a:rPr lang="en-US" sz="2400" i="0" dirty="0">
                <a:latin typeface="Calibri" panose="020F0502020204030204" pitchFamily="34" charset="0"/>
                <a:ea typeface="Calibri" panose="020F0502020204030204" pitchFamily="34" charset="0"/>
              </a:rPr>
              <a:t> </a:t>
            </a:r>
            <a:r>
              <a:rPr lang="ar-EG" sz="2400" i="0" dirty="0">
                <a:latin typeface="Calibri" panose="020F0502020204030204" pitchFamily="34" charset="0"/>
                <a:ea typeface="Calibri" panose="020F0502020204030204" pitchFamily="34" charset="0"/>
              </a:rPr>
              <a:t>وكانت عملية البيع في نهاية المطاف صفقة رائعة للبنك وتعزيزًا إضافيًا لسمعة </a:t>
            </a:r>
            <a:r>
              <a:rPr lang="ar-EG" sz="2400" i="0" dirty="0" err="1">
                <a:latin typeface="Calibri" panose="020F0502020204030204" pitchFamily="34" charset="0"/>
                <a:ea typeface="Calibri" panose="020F0502020204030204" pitchFamily="34" charset="0"/>
              </a:rPr>
              <a:t>هالديرمان</a:t>
            </a:r>
            <a:r>
              <a:rPr lang="ar-EG" sz="2400" i="0" dirty="0">
                <a:latin typeface="Calibri" panose="020F0502020204030204" pitchFamily="34" charset="0"/>
                <a:ea typeface="Calibri" panose="020F0502020204030204" pitchFamily="34" charset="0"/>
              </a:rPr>
              <a:t> القوية بالفعل.</a:t>
            </a:r>
            <a:r>
              <a:rPr lang="en-US" sz="2400" i="0" dirty="0">
                <a:latin typeface="Calibri" panose="020F0502020204030204" pitchFamily="34" charset="0"/>
                <a:ea typeface="Calibri" panose="020F0502020204030204" pitchFamily="34" charset="0"/>
              </a:rPr>
              <a:t> </a:t>
            </a:r>
          </a:p>
          <a:p>
            <a:pPr>
              <a:spcBef>
                <a:spcPts val="0"/>
              </a:spcBef>
            </a:pPr>
            <a:endParaRPr lang="en-US" sz="2400" i="0" dirty="0">
              <a:effectLst/>
              <a:latin typeface="Calibri" panose="020F0502020204030204" pitchFamily="34" charset="0"/>
              <a:ea typeface="Calibri" panose="020F0502020204030204" pitchFamily="34" charset="0"/>
            </a:endParaRPr>
          </a:p>
          <a:p>
            <a:pPr>
              <a:spcBef>
                <a:spcPts val="0"/>
              </a:spcBef>
            </a:pPr>
            <a:r>
              <a:rPr lang="ar-EG" sz="2400" i="0" dirty="0">
                <a:latin typeface="Calibri" panose="020F0502020204030204" pitchFamily="34" charset="0"/>
                <a:ea typeface="Calibri" panose="020F0502020204030204" pitchFamily="34" charset="0"/>
              </a:rPr>
              <a:t>لقد فشلت شركة </a:t>
            </a:r>
            <a:r>
              <a:rPr lang="en-US" sz="2400" i="0" dirty="0">
                <a:latin typeface="Calibri" panose="020F0502020204030204" pitchFamily="34" charset="0"/>
                <a:ea typeface="Calibri" panose="020F0502020204030204" pitchFamily="34" charset="0"/>
              </a:rPr>
              <a:t>TCP</a:t>
            </a:r>
            <a:r>
              <a:rPr lang="ar-EG" sz="2400" i="0" dirty="0">
                <a:latin typeface="Calibri" panose="020F0502020204030204" pitchFamily="34" charset="0"/>
                <a:ea typeface="Calibri" panose="020F0502020204030204" pitchFamily="34" charset="0"/>
              </a:rPr>
              <a:t> بشكل مأساوي في الحصول على صفقة كانت لتكون صفقة عظيمة بسبب تقويض السيد </a:t>
            </a:r>
            <a:r>
              <a:rPr lang="ar-EG" sz="2400" i="0" dirty="0" err="1">
                <a:latin typeface="Calibri" panose="020F0502020204030204" pitchFamily="34" charset="0"/>
                <a:ea typeface="Calibri" panose="020F0502020204030204" pitchFamily="34" charset="0"/>
              </a:rPr>
              <a:t>تراختنر</a:t>
            </a:r>
            <a:r>
              <a:rPr lang="ar-EG" sz="2400" i="0" dirty="0">
                <a:latin typeface="Calibri" panose="020F0502020204030204" pitchFamily="34" charset="0"/>
                <a:ea typeface="Calibri" panose="020F0502020204030204" pitchFamily="34" charset="0"/>
              </a:rPr>
              <a:t> للصفقة. </a:t>
            </a:r>
            <a:r>
              <a:rPr lang="ar-EG" sz="2400" b="0" i="0" dirty="0">
                <a:latin typeface="Calibri" panose="020F0502020204030204" pitchFamily="34" charset="0"/>
                <a:ea typeface="Calibri" panose="020F0502020204030204" pitchFamily="34" charset="0"/>
              </a:rPr>
              <a:t>فمنذ لقائهما الأول، اعتقد </a:t>
            </a:r>
            <a:r>
              <a:rPr lang="ar-EG" sz="2400" b="0" i="0" dirty="0" err="1">
                <a:latin typeface="Calibri" panose="020F0502020204030204" pitchFamily="34" charset="0"/>
                <a:ea typeface="Calibri" panose="020F0502020204030204" pitchFamily="34" charset="0"/>
              </a:rPr>
              <a:t>تراختنر</a:t>
            </a:r>
            <a:r>
              <a:rPr lang="ar-EG" sz="2400" b="0" i="0" dirty="0">
                <a:latin typeface="Calibri" panose="020F0502020204030204" pitchFamily="34" charset="0"/>
                <a:ea typeface="Calibri" panose="020F0502020204030204" pitchFamily="34" charset="0"/>
              </a:rPr>
              <a:t> أن فيشر كانت مغرورة للغاية، وقد </a:t>
            </a:r>
            <a:r>
              <a:rPr lang="ar-EG" sz="2400" b="0" i="0" u="none" dirty="0">
                <a:latin typeface="Calibri" panose="020F0502020204030204" pitchFamily="34" charset="0"/>
                <a:ea typeface="Calibri" panose="020F0502020204030204" pitchFamily="34" charset="0"/>
              </a:rPr>
              <a:t>أثر انزعاجه على تصورات الناس لقيمة شركة </a:t>
            </a:r>
            <a:r>
              <a:rPr lang="en-US" sz="2400" b="0" i="0" u="none" dirty="0">
                <a:latin typeface="Calibri" panose="020F0502020204030204" pitchFamily="34" charset="0"/>
                <a:ea typeface="Calibri" panose="020F0502020204030204" pitchFamily="34" charset="0"/>
              </a:rPr>
              <a:t>IBS</a:t>
            </a:r>
            <a:r>
              <a:rPr lang="ar-EG" sz="2400" b="0" i="0" u="none" dirty="0">
                <a:latin typeface="Calibri" panose="020F0502020204030204" pitchFamily="34" charset="0"/>
                <a:ea typeface="Calibri" panose="020F0502020204030204" pitchFamily="34" charset="0"/>
              </a:rPr>
              <a:t>.</a:t>
            </a:r>
            <a:r>
              <a:rPr lang="en-US" sz="2400" b="0" i="0" u="none" dirty="0">
                <a:latin typeface="Calibri" panose="020F0502020204030204" pitchFamily="34" charset="0"/>
                <a:ea typeface="Calibri" panose="020F0502020204030204" pitchFamily="34" charset="0"/>
              </a:rPr>
              <a:t> </a:t>
            </a:r>
            <a:r>
              <a:rPr lang="ar-EG" sz="2400" i="0" dirty="0">
                <a:latin typeface="Calibri" panose="020F0502020204030204" pitchFamily="34" charset="0"/>
                <a:ea typeface="Calibri" panose="020F0502020204030204" pitchFamily="34" charset="0"/>
              </a:rPr>
              <a:t>وكان لمحاولة السيد </a:t>
            </a:r>
            <a:r>
              <a:rPr lang="ar-EG" sz="2400" i="0" dirty="0" err="1">
                <a:latin typeface="Calibri" panose="020F0502020204030204" pitchFamily="34" charset="0"/>
                <a:ea typeface="Calibri" panose="020F0502020204030204" pitchFamily="34" charset="0"/>
              </a:rPr>
              <a:t>تراختنر</a:t>
            </a:r>
            <a:r>
              <a:rPr lang="ar-EG" sz="2400" i="0" dirty="0">
                <a:latin typeface="Calibri" panose="020F0502020204030204" pitchFamily="34" charset="0"/>
                <a:ea typeface="Calibri" panose="020F0502020204030204" pitchFamily="34" charset="0"/>
              </a:rPr>
              <a:t> إفساد الصفقة في وقت لاحق تأثير ثقافي دائم على شركة </a:t>
            </a:r>
            <a:r>
              <a:rPr lang="en-US" sz="2400" i="0" dirty="0">
                <a:latin typeface="Calibri" panose="020F0502020204030204" pitchFamily="34" charset="0"/>
                <a:ea typeface="Calibri" panose="020F0502020204030204" pitchFamily="34" charset="0"/>
              </a:rPr>
              <a:t>TCP</a:t>
            </a:r>
            <a:r>
              <a:rPr lang="ar-EG" sz="2400" i="0" dirty="0">
                <a:latin typeface="Calibri" panose="020F0502020204030204" pitchFamily="34" charset="0"/>
                <a:ea typeface="Calibri" panose="020F0502020204030204" pitchFamily="34" charset="0"/>
              </a:rPr>
              <a:t>، وتجنب جميع المشاركين العمل معه.  وقد استقال العديد من الأشخاص من الشركة بسبب كل هذا الصراع، حتى أعضاء فريق بريس. </a:t>
            </a:r>
            <a:r>
              <a:rPr lang="ar-EG" sz="1800" b="0" i="0" u="none" dirty="0">
                <a:latin typeface="Calibri" panose="020F0502020204030204" pitchFamily="34" charset="0"/>
                <a:ea typeface="Calibri" panose="020F0502020204030204" pitchFamily="34" charset="0"/>
              </a:rPr>
              <a:t>وحتى يومنا هذا، يكره </a:t>
            </a:r>
            <a:r>
              <a:rPr lang="ar-EG" sz="1800" b="0" i="0" u="none" dirty="0" err="1">
                <a:latin typeface="Calibri" panose="020F0502020204030204" pitchFamily="34" charset="0"/>
                <a:ea typeface="Calibri" panose="020F0502020204030204" pitchFamily="34" charset="0"/>
              </a:rPr>
              <a:t>تراختنر</a:t>
            </a:r>
            <a:r>
              <a:rPr lang="ar-EG" sz="1800" b="0" i="0" u="none" dirty="0">
                <a:latin typeface="Calibri" panose="020F0502020204030204" pitchFamily="34" charset="0"/>
                <a:ea typeface="Calibri" panose="020F0502020204030204" pitchFamily="34" charset="0"/>
              </a:rPr>
              <a:t> مناقشة صفقة </a:t>
            </a:r>
            <a:r>
              <a:rPr lang="en-US" sz="1800" b="0" i="0" u="none" dirty="0">
                <a:latin typeface="Calibri" panose="020F0502020204030204" pitchFamily="34" charset="0"/>
                <a:ea typeface="Calibri" panose="020F0502020204030204" pitchFamily="34" charset="0"/>
              </a:rPr>
              <a:t>IBS</a:t>
            </a:r>
            <a:r>
              <a:rPr lang="ar-EG" sz="1800" b="0" i="0" u="none" dirty="0">
                <a:latin typeface="Calibri" panose="020F0502020204030204" pitchFamily="34" charset="0"/>
                <a:ea typeface="Calibri" panose="020F0502020204030204" pitchFamily="34" charset="0"/>
              </a:rPr>
              <a:t> الفاشلة. ويتعايش بريس </a:t>
            </a:r>
            <a:r>
              <a:rPr lang="ar-EG" sz="1800" b="0" i="0" u="none" dirty="0" err="1">
                <a:latin typeface="Calibri" panose="020F0502020204030204" pitchFamily="34" charset="0"/>
                <a:ea typeface="Calibri" panose="020F0502020204030204" pitchFamily="34" charset="0"/>
              </a:rPr>
              <a:t>وتراختنر</a:t>
            </a:r>
            <a:r>
              <a:rPr lang="ar-EG" sz="1800" b="0" i="0" u="none" dirty="0">
                <a:latin typeface="Calibri" panose="020F0502020204030204" pitchFamily="34" charset="0"/>
                <a:ea typeface="Calibri" panose="020F0502020204030204" pitchFamily="34" charset="0"/>
              </a:rPr>
              <a:t> في الشركة من دون أن يتعاملا مع بعضهما. وفي النهاية تمت ترقية بريس إلى منصب المدير الإداري للشركة، بينما بقي </a:t>
            </a:r>
            <a:r>
              <a:rPr lang="ar-EG" sz="1800" b="0" i="0" u="none" dirty="0" err="1">
                <a:latin typeface="Calibri" panose="020F0502020204030204" pitchFamily="34" charset="0"/>
                <a:ea typeface="Calibri" panose="020F0502020204030204" pitchFamily="34" charset="0"/>
              </a:rPr>
              <a:t>تراختنر</a:t>
            </a:r>
            <a:r>
              <a:rPr lang="ar-EG" sz="1800" b="0" i="0" u="none" dirty="0">
                <a:latin typeface="Calibri" panose="020F0502020204030204" pitchFamily="34" charset="0"/>
                <a:ea typeface="Calibri" panose="020F0502020204030204" pitchFamily="34" charset="0"/>
              </a:rPr>
              <a:t> حيث كان ولا يزال، كشريك.</a:t>
            </a:r>
            <a:r>
              <a:rPr lang="en-US" sz="1800" b="1" i="0" u="sng" dirty="0">
                <a:latin typeface="Calibri" panose="020F0502020204030204" pitchFamily="34" charset="0"/>
                <a:ea typeface="Calibri" panose="020F0502020204030204" pitchFamily="34" charset="0"/>
              </a:rPr>
              <a:t> </a:t>
            </a:r>
          </a:p>
          <a:p>
            <a:endParaRPr lang="en-US" sz="1800" b="1" i="0" u="sng" dirty="0">
              <a:effectLst/>
              <a:latin typeface="Calibri" panose="020F0502020204030204" pitchFamily="34" charset="0"/>
            </a:endParaRPr>
          </a:p>
          <a:p>
            <a:endParaRPr lang="en-US" sz="1800" b="1" i="0" u="sng" dirty="0">
              <a:effectLst/>
              <a:latin typeface="Calibri" panose="020F0502020204030204" pitchFamily="34" charset="0"/>
            </a:endParaRPr>
          </a:p>
        </p:txBody>
      </p:sp>
      <p:sp>
        <p:nvSpPr>
          <p:cNvPr id="4" name="Slide Number Placeholder 3"/>
          <p:cNvSpPr>
            <a:spLocks noGrp="1"/>
          </p:cNvSpPr>
          <p:nvPr>
            <p:ph type="sldNum" sz="quarter" idx="5"/>
          </p:nvPr>
        </p:nvSpPr>
        <p:spPr/>
        <p:txBody>
          <a:bodyPr/>
          <a:lstStyle/>
          <a:p>
            <a:fld id="{9BE1DD1D-0BD5-4E4F-ABDD-53ED947792F1}" type="slidenum">
              <a:rPr lang="en-US" smtClean="0"/>
              <a:t>21</a:t>
            </a:fld>
            <a:endParaRPr lang="en-US"/>
          </a:p>
        </p:txBody>
      </p:sp>
    </p:spTree>
    <p:extLst>
      <p:ext uri="{BB962C8B-B14F-4D97-AF65-F5344CB8AC3E}">
        <p14:creationId xmlns:p14="http://schemas.microsoft.com/office/powerpoint/2010/main" val="40726505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dirty="0"/>
              <a:t>من الأفضل عند المطالبة بالقيمة، الأفراد أم الفرق؟</a:t>
            </a:r>
            <a:r>
              <a:rPr lang="en-US" sz="1200" b="0" i="0" dirty="0"/>
              <a:t> </a:t>
            </a:r>
            <a:r>
              <a:rPr lang="ar-EG" sz="1200" b="0" i="0" baseline="0" dirty="0">
                <a:solidFill>
                  <a:schemeClr val="tx1"/>
                </a:solidFill>
                <a:latin typeface="+mn-lt"/>
                <a:ea typeface="+mn-ea"/>
                <a:cs typeface="+mn-cs"/>
              </a:rPr>
              <a:t>[إجابة الطلاب ].</a:t>
            </a:r>
            <a:r>
              <a:rPr lang="en-US" sz="1200" b="0" i="0" baseline="0" dirty="0">
                <a:solidFill>
                  <a:schemeClr val="tx1"/>
                </a:solidFill>
                <a:latin typeface="+mn-lt"/>
                <a:ea typeface="+mn-ea"/>
                <a:cs typeface="+mn-cs"/>
              </a:rPr>
              <a:t> </a:t>
            </a:r>
            <a:r>
              <a:rPr lang="ar-EG" sz="1200" b="0" i="0" dirty="0"/>
              <a:t>ماذا عن خلق القيمة؟</a:t>
            </a:r>
            <a:r>
              <a:rPr lang="en-US" sz="1200" b="0" i="0" dirty="0"/>
              <a:t> </a:t>
            </a:r>
            <a:r>
              <a:rPr lang="ar-EG" sz="1200" b="0" i="0" baseline="0" dirty="0">
                <a:solidFill>
                  <a:schemeClr val="tx1"/>
                </a:solidFill>
                <a:latin typeface="+mn-lt"/>
                <a:ea typeface="+mn-ea"/>
                <a:cs typeface="+mn-cs"/>
              </a:rPr>
              <a:t>[إجابة الطلاب ].</a:t>
            </a:r>
            <a:r>
              <a:rPr lang="en-US" sz="1200" b="0" i="0" baseline="0" dirty="0">
                <a:solidFill>
                  <a:schemeClr val="tx1"/>
                </a:solidFill>
                <a:latin typeface="+mn-lt"/>
                <a:ea typeface="+mn-ea"/>
                <a:cs typeface="+mn-cs"/>
              </a:rPr>
              <a:t> </a:t>
            </a:r>
          </a:p>
          <a:p>
            <a:endParaRPr lang="en-US" i="0" dirty="0"/>
          </a:p>
          <a:p>
            <a:r>
              <a:rPr lang="ar-EG" i="0" dirty="0"/>
              <a:t>مصدر </a:t>
            </a:r>
            <a:r>
              <a:rPr lang="ar-EG" i="0" baseline="0" dirty="0"/>
              <a:t>الصورة</a:t>
            </a:r>
          </a:p>
          <a:p>
            <a:r>
              <a:rPr lang="en-US" i="0" baseline="0" dirty="0"/>
              <a:t>https://pixabay.com/en/chess-figure-game-play-board-1215079/</a:t>
            </a:r>
          </a:p>
          <a:p>
            <a:endParaRPr lang="en-US" i="0" dirty="0"/>
          </a:p>
        </p:txBody>
      </p:sp>
      <p:sp>
        <p:nvSpPr>
          <p:cNvPr id="4" name="Slide Number Placeholder 3"/>
          <p:cNvSpPr>
            <a:spLocks noGrp="1"/>
          </p:cNvSpPr>
          <p:nvPr>
            <p:ph type="sldNum" sz="quarter" idx="10"/>
          </p:nvPr>
        </p:nvSpPr>
        <p:spPr/>
        <p:txBody>
          <a:bodyPr/>
          <a:lstStyle/>
          <a:p>
            <a:fld id="{7F3D1EF9-5CC1-4238-AAAD-E9DC1B1191CD}" type="slidenum">
              <a:rPr lang="en-GB" smtClean="0"/>
              <a:t>22</a:t>
            </a:fld>
            <a:endParaRPr lang="en-GB"/>
          </a:p>
        </p:txBody>
      </p:sp>
    </p:spTree>
    <p:extLst>
      <p:ext uri="{BB962C8B-B14F-4D97-AF65-F5344CB8AC3E}">
        <p14:creationId xmlns:p14="http://schemas.microsoft.com/office/powerpoint/2010/main" val="20592067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200" u="none" dirty="0">
                <a:solidFill>
                  <a:schemeClr val="tx1"/>
                </a:solidFill>
                <a:latin typeface="+mn-lt"/>
                <a:ea typeface="+mn-ea"/>
                <a:cs typeface="+mn-cs"/>
              </a:rPr>
              <a:t>إن ما</a:t>
            </a:r>
            <a:r>
              <a:rPr lang="ar-EG" sz="1200" u="none" baseline="0" dirty="0">
                <a:solidFill>
                  <a:schemeClr val="tx1"/>
                </a:solidFill>
                <a:latin typeface="+mn-lt"/>
                <a:ea typeface="+mn-ea"/>
                <a:cs typeface="+mn-cs"/>
              </a:rPr>
              <a:t> تظهره الأبحاث هو أن </a:t>
            </a:r>
            <a:r>
              <a:rPr lang="ar-EG" sz="2400" u="none" dirty="0"/>
              <a:t>الفرق تتفوق على الأفراد في خلق القيمة والمطالبة بها.</a:t>
            </a:r>
            <a:r>
              <a:rPr lang="en-US" sz="2400" u="none" baseline="0" dirty="0"/>
              <a:t> </a:t>
            </a:r>
            <a:r>
              <a:rPr lang="ar-EG" sz="2400" u="none" baseline="0" dirty="0"/>
              <a:t>إن خلق القيمة يعني التحدث أكثر وتبادل </a:t>
            </a:r>
            <a:r>
              <a:rPr lang="ar-EG" sz="2400" u="none" dirty="0"/>
              <a:t>المزيد من المعلومات والتوصل إلى مصالح أفضل. أما المطالبة</a:t>
            </a:r>
            <a:r>
              <a:rPr lang="ar-EG" sz="2400" u="none" baseline="0" dirty="0"/>
              <a:t> بالقيمة بسبب الميل البشري إلى التوافق مع المجموعات، فإن القوة النفسية تكمن في الأعداد.</a:t>
            </a:r>
            <a:r>
              <a:rPr lang="en-US" sz="2400" u="none" baseline="0" dirty="0"/>
              <a:t> </a:t>
            </a:r>
            <a:r>
              <a:rPr lang="ar-EG" sz="2400" u="none" baseline="0" dirty="0"/>
              <a:t>ولكن ميزة الفريق هذه لا تتحقق إلا إذا تم تنسيق أدوار الفريق </a:t>
            </a:r>
            <a:r>
              <a:rPr lang="ar-EG" sz="2400" u="none" dirty="0"/>
              <a:t>وإستراتيجياته بشكل جيد.</a:t>
            </a:r>
            <a:r>
              <a:rPr lang="ar-EG" sz="2400" u="none" baseline="0" dirty="0"/>
              <a:t> فأنت بحاجة إلى أن تكون على نفس الموجة مع زملائك في الفريق، وإلا فإن التفاوض كجزء من فريق قد يكون أسوأ من العمل بمفردك.</a:t>
            </a:r>
            <a:r>
              <a:rPr lang="en-US" sz="2400" u="none" baseline="0" dirty="0"/>
              <a:t> </a:t>
            </a:r>
            <a:r>
              <a:rPr lang="ar-EG" sz="2400" u="none" baseline="0" dirty="0"/>
              <a:t>لذا فمن الأهمية بمكان الاستعداد معًا بشكل فعال قبل التفاوض </a:t>
            </a:r>
            <a:r>
              <a:rPr lang="ar-EG" sz="2400" u="none" dirty="0"/>
              <a:t>لتقليل فرص الصراع داخل الفريق أثناء المفاوضات النهائية.</a:t>
            </a:r>
            <a:r>
              <a:rPr lang="en-US" sz="2400" u="none" baseline="0" dirty="0"/>
              <a:t> </a:t>
            </a:r>
          </a:p>
          <a:p>
            <a:endParaRPr lang="en-SG" sz="1200" kern="1200" dirty="0">
              <a:solidFill>
                <a:schemeClr val="tx1"/>
              </a:solidFill>
              <a:effectLst/>
              <a:latin typeface="+mn-lt"/>
              <a:ea typeface="+mn-ea"/>
              <a:cs typeface="+mn-cs"/>
            </a:endParaRPr>
          </a:p>
          <a:p>
            <a:r>
              <a:rPr lang="ar-EG" sz="1200" dirty="0">
                <a:solidFill>
                  <a:schemeClr val="tx1"/>
                </a:solidFill>
                <a:latin typeface="+mn-lt"/>
                <a:ea typeface="+mn-ea"/>
                <a:cs typeface="+mn-cs"/>
              </a:rPr>
              <a:t>المراجع</a:t>
            </a:r>
          </a:p>
          <a:p>
            <a:pPr marL="0" marR="0" indent="0" algn="l" defTabSz="914400" rtl="0" eaLnBrk="1" fontAlgn="auto" latinLnBrk="0" hangingPunct="1">
              <a:lnSpc>
                <a:spcPct val="100000"/>
              </a:lnSpc>
              <a:spcBef>
                <a:spcPts val="0"/>
              </a:spcBef>
              <a:spcAft>
                <a:spcPts val="0"/>
              </a:spcAft>
              <a:buClrTx/>
              <a:buSzTx/>
              <a:buFontTx/>
              <a:buNone/>
              <a:tabLst/>
              <a:defRPr/>
            </a:pPr>
            <a:endParaRPr lang="en-SG"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SG" dirty="0"/>
              <a:t>Morgan PM, Tindale RS. 2002. Group versus individual performance in mixed-motive situations: exploring an inconsistency. Organ. </a:t>
            </a:r>
            <a:r>
              <a:rPr lang="en-SG" dirty="0" err="1"/>
              <a:t>Behav</a:t>
            </a:r>
            <a:r>
              <a:rPr lang="en-SG" dirty="0"/>
              <a:t>. Hum. </a:t>
            </a:r>
            <a:r>
              <a:rPr lang="en-SG" dirty="0" err="1"/>
              <a:t>Decis</a:t>
            </a:r>
            <a:r>
              <a:rPr lang="en-SG" dirty="0"/>
              <a:t>. Process. 87(1):44–65</a:t>
            </a:r>
          </a:p>
          <a:p>
            <a:pPr marL="0" marR="0" indent="0" algn="l" defTabSz="914400" rtl="0" eaLnBrk="1" fontAlgn="auto" latinLnBrk="0" hangingPunct="1">
              <a:lnSpc>
                <a:spcPct val="100000"/>
              </a:lnSpc>
              <a:spcBef>
                <a:spcPts val="0"/>
              </a:spcBef>
              <a:spcAft>
                <a:spcPts val="0"/>
              </a:spcAft>
              <a:buClrTx/>
              <a:buSzTx/>
              <a:buFontTx/>
              <a:buNone/>
              <a:tabLst/>
              <a:defRPr/>
            </a:pPr>
            <a:endParaRPr lang="en-SG"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SG" sz="1200" kern="1200" dirty="0">
                <a:solidFill>
                  <a:schemeClr val="tx1"/>
                </a:solidFill>
                <a:effectLst/>
                <a:latin typeface="+mn-lt"/>
                <a:ea typeface="+mn-ea"/>
                <a:cs typeface="+mn-cs"/>
              </a:rPr>
              <a:t>Thompson, L., E., Peterson, S. W., Brodt,</a:t>
            </a:r>
            <a:r>
              <a:rPr lang="en-SG" sz="1200" kern="1200" baseline="0" dirty="0">
                <a:solidFill>
                  <a:schemeClr val="tx1"/>
                </a:solidFill>
                <a:effectLst/>
                <a:latin typeface="+mn-lt"/>
                <a:ea typeface="+mn-ea"/>
                <a:cs typeface="+mn-cs"/>
              </a:rPr>
              <a:t> S.</a:t>
            </a:r>
            <a:r>
              <a:rPr lang="en-SG" sz="1200" kern="1200" dirty="0">
                <a:solidFill>
                  <a:schemeClr val="tx1"/>
                </a:solidFill>
                <a:effectLst/>
                <a:latin typeface="+mn-lt"/>
                <a:ea typeface="+mn-ea"/>
                <a:cs typeface="+mn-cs"/>
              </a:rPr>
              <a:t> (1996). Team negotiation: An examination of integrative and distributive bargaining. </a:t>
            </a:r>
            <a:r>
              <a:rPr lang="en-SG" sz="1200" i="1" kern="1200" dirty="0">
                <a:solidFill>
                  <a:schemeClr val="tx1"/>
                </a:solidFill>
                <a:effectLst/>
                <a:latin typeface="+mn-lt"/>
                <a:ea typeface="+mn-ea"/>
                <a:cs typeface="+mn-cs"/>
              </a:rPr>
              <a:t>Journal of Personality and Social Psychology, 70(1)</a:t>
            </a:r>
            <a:r>
              <a:rPr lang="en-SG" sz="1200" kern="1200" dirty="0">
                <a:solidFill>
                  <a:schemeClr val="tx1"/>
                </a:solidFill>
                <a:effectLst/>
                <a:latin typeface="+mn-lt"/>
                <a:ea typeface="+mn-ea"/>
                <a:cs typeface="+mn-cs"/>
              </a:rPr>
              <a:t>, 66–78.</a:t>
            </a:r>
          </a:p>
          <a:p>
            <a:br>
              <a:rPr lang="ar-EG" sz="1200" dirty="0">
                <a:solidFill>
                  <a:schemeClr val="tx1"/>
                </a:solidFill>
                <a:latin typeface="+mn-lt"/>
                <a:ea typeface="+mn-ea"/>
                <a:cs typeface="+mn-cs"/>
              </a:rPr>
            </a:br>
            <a:br>
              <a:rPr lang="ar-EG" sz="1200" dirty="0">
                <a:solidFill>
                  <a:schemeClr val="tx1"/>
                </a:solidFill>
                <a:latin typeface="+mn-lt"/>
                <a:ea typeface="+mn-ea"/>
                <a:cs typeface="+mn-cs"/>
              </a:rPr>
            </a:br>
            <a:endParaRPr lang="ar-EG" sz="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7F3D1EF9-5CC1-4238-AAAD-E9DC1B1191CD}" type="slidenum">
              <a:rPr lang="en-SG" smtClean="0"/>
              <a:t>23</a:t>
            </a:fld>
            <a:endParaRPr lang="en-SG"/>
          </a:p>
        </p:txBody>
      </p:sp>
    </p:spTree>
    <p:extLst>
      <p:ext uri="{BB962C8B-B14F-4D97-AF65-F5344CB8AC3E}">
        <p14:creationId xmlns:p14="http://schemas.microsoft.com/office/powerpoint/2010/main" val="32621105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b="0" u="none" dirty="0"/>
              <a:t>هناك جانب مظلم للفرق.</a:t>
            </a:r>
            <a:r>
              <a:rPr lang="en-US" b="0" u="none" dirty="0"/>
              <a:t> </a:t>
            </a:r>
            <a:r>
              <a:rPr lang="ar-EG" b="0" u="none" dirty="0"/>
              <a:t>فمن المرجح أن تُصعّد فرق التفاوض الصراع، وتكذب على الطرف الآخر، وتنسحب عندما يكون من الممكن التوصل إلى اتفاق.</a:t>
            </a:r>
            <a:r>
              <a:rPr lang="en-US" b="0" u="none" dirty="0"/>
              <a:t> </a:t>
            </a:r>
            <a:r>
              <a:rPr lang="ar-EG" b="0" u="none" dirty="0"/>
              <a:t>والواقع أن البشر كائنات اجتماعية، ويقعون غريزيًا في فخ التفكير من منظور المجموعة الداخلية والمجموعة الخارجية.</a:t>
            </a:r>
            <a:r>
              <a:rPr lang="en-US" b="0" u="none" dirty="0"/>
              <a:t> </a:t>
            </a:r>
            <a:r>
              <a:rPr lang="ar-EG" b="0" u="none" dirty="0"/>
              <a:t>ونحن نميل إلى عدم الثقة في فريق التفاوض الآخر إلا بقدر ثقتنا في العضو الأقل جدارة بالثقة في تلك المجموعة.</a:t>
            </a:r>
            <a:r>
              <a:rPr lang="en-US" b="0" u="none" dirty="0"/>
              <a:t> </a:t>
            </a:r>
            <a:r>
              <a:rPr lang="ar-EG" b="0" u="none" dirty="0"/>
              <a:t>كما أن المسؤولية في المجموعات موزعة على نحو يجعل أعضاء الفريق الفرديين لا يشعرون بالمسؤولية الشخصية عن التكتيكات المشكوك فيها التي ينتهجها الفريق.</a:t>
            </a:r>
            <a:r>
              <a:rPr lang="en-US" b="0" u="none"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b="1" dirty="0">
              <a:solidFill>
                <a:schemeClr val="tx1"/>
              </a:solidFill>
              <a:latin typeface="+mn-lt"/>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900" i="0" dirty="0">
                <a:solidFill>
                  <a:srgbClr val="000000"/>
                </a:solidFill>
                <a:latin typeface="Ubuntu"/>
              </a:rPr>
              <a:t>المراجع</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i="1" dirty="0">
              <a:solidFill>
                <a:srgbClr val="000000"/>
              </a:solidFill>
              <a:latin typeface="Ubuntu"/>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Cohen TR, </a:t>
            </a:r>
            <a:r>
              <a:rPr lang="en-US" sz="1100" dirty="0" err="1"/>
              <a:t>Leonardelli</a:t>
            </a:r>
            <a:r>
              <a:rPr lang="en-US" sz="1100" dirty="0"/>
              <a:t> GJ, Thompson L. 2014. Avoiding the agreement trap: Teams facilitate impasse in negotiations with negative bargaining zones. </a:t>
            </a:r>
            <a:r>
              <a:rPr lang="en-US" sz="1100" dirty="0" err="1"/>
              <a:t>Negot</a:t>
            </a:r>
            <a:r>
              <a:rPr lang="en-US" sz="1100" dirty="0"/>
              <a:t>. </a:t>
            </a:r>
            <a:r>
              <a:rPr lang="en-US" sz="1100" dirty="0" err="1"/>
              <a:t>Confl</a:t>
            </a:r>
            <a:r>
              <a:rPr lang="en-US" sz="1100" dirty="0"/>
              <a:t>. </a:t>
            </a:r>
            <a:r>
              <a:rPr lang="en-US" sz="1100" dirty="0" err="1"/>
              <a:t>Manag</a:t>
            </a:r>
            <a:r>
              <a:rPr lang="en-US" sz="1100" dirty="0"/>
              <a:t>. Res. 7(4):232–42</a:t>
            </a:r>
            <a:endParaRPr lang="en-US" sz="900" i="1" dirty="0">
              <a:solidFill>
                <a:srgbClr val="000000"/>
              </a:solidFill>
              <a:latin typeface="Ubuntu"/>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i="1" dirty="0">
              <a:solidFill>
                <a:srgbClr val="000000"/>
              </a:solidFill>
              <a:latin typeface="Ubuntu"/>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Howard ES, Gardner WL, Thompson L. 2007. The role of the self-concept and the social context in determining the behavior of power holders: self-construal in intergroup versus dyadic dispute resolution negotiations. J. Pers. Soc. Psychol. 93(4):614–31</a:t>
            </a:r>
            <a:endParaRPr lang="en-US" sz="900" i="1" dirty="0">
              <a:solidFill>
                <a:srgbClr val="000000"/>
              </a:solidFill>
              <a:latin typeface="Ubuntu"/>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i="1" dirty="0">
              <a:solidFill>
                <a:srgbClr val="000000"/>
              </a:solidFill>
              <a:latin typeface="Ubuntu"/>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SG" sz="1100" dirty="0" err="1"/>
              <a:t>Insko</a:t>
            </a:r>
            <a:r>
              <a:rPr lang="en-SG" sz="1100" dirty="0"/>
              <a:t>, C. A., </a:t>
            </a:r>
            <a:r>
              <a:rPr lang="en-SG" sz="1100" dirty="0" err="1"/>
              <a:t>Pinkley</a:t>
            </a:r>
            <a:r>
              <a:rPr lang="en-SG" sz="1100" dirty="0"/>
              <a:t>, R. L., Hoyle, R. H., Dalton, B., Hong, G. 1987. Individual versus group discontinuity: the role of intergroup contact. J. Exp. Soc. Psychol. 23:250-67</a:t>
            </a:r>
            <a:endParaRPr lang="en-US" sz="900" i="1" dirty="0">
              <a:solidFill>
                <a:srgbClr val="000000"/>
              </a:solidFill>
              <a:latin typeface="Ubuntu"/>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i="1" dirty="0">
              <a:solidFill>
                <a:srgbClr val="000000"/>
              </a:solidFill>
              <a:latin typeface="Ubuntu"/>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Naquin, C. E., &amp; </a:t>
            </a:r>
            <a:r>
              <a:rPr lang="en-US" sz="1600" dirty="0" err="1"/>
              <a:t>Kurtzberg</a:t>
            </a:r>
            <a:r>
              <a:rPr lang="en-US" sz="1600" dirty="0"/>
              <a:t>, T. R. (2009). Team negotiation and perceptions of trustworthiness: The whole versus the sum of the parts. Group Dynamics: Theory, Research, and Practice, 13(2), 133–150.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Naquin, C. E., &amp; </a:t>
            </a:r>
            <a:r>
              <a:rPr lang="en-US" sz="1100" dirty="0" err="1"/>
              <a:t>Kurtzberg</a:t>
            </a:r>
            <a:r>
              <a:rPr lang="en-US" sz="1100" dirty="0"/>
              <a:t>, T. R. 2018. Leadership selection and cooperative behavior in social dilemmas: An empirical exploration of assigned versus group‐chosen leadership. Negotiation and Conflict Management Research, 11: 29-52.</a:t>
            </a:r>
            <a:endParaRPr lang="en-US" sz="900" i="1" dirty="0">
              <a:solidFill>
                <a:srgbClr val="000000"/>
              </a:solidFill>
              <a:latin typeface="Ubuntu"/>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i="1" dirty="0">
              <a:solidFill>
                <a:srgbClr val="000000"/>
              </a:solidFill>
              <a:latin typeface="Ubuntu"/>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err="1"/>
              <a:t>Polzer</a:t>
            </a:r>
            <a:r>
              <a:rPr lang="en-US" sz="1100" dirty="0"/>
              <a:t> JT. 1996. Intergroup negotiations: the effects of negotiating teams. J. </a:t>
            </a:r>
            <a:r>
              <a:rPr lang="en-US" sz="1100" dirty="0" err="1"/>
              <a:t>Confl</a:t>
            </a:r>
            <a:r>
              <a:rPr lang="en-US" sz="1100" dirty="0"/>
              <a:t>. </a:t>
            </a:r>
            <a:r>
              <a:rPr lang="en-US" sz="1100" dirty="0" err="1"/>
              <a:t>Resolut</a:t>
            </a:r>
            <a:r>
              <a:rPr lang="en-US" sz="1100" dirty="0"/>
              <a:t>. 40(4):678–98</a:t>
            </a:r>
            <a:endParaRPr lang="en-US" sz="900" i="1" dirty="0"/>
          </a:p>
          <a:p>
            <a:pPr marL="0" indent="0" algn="l">
              <a:buFontTx/>
              <a:buNone/>
            </a:pPr>
            <a:endParaRPr lang="en-US" sz="900" b="0" i="0" baseline="0" dirty="0">
              <a:solidFill>
                <a:schemeClr val="tx1"/>
              </a:solidFill>
              <a:latin typeface="Ubuntu" panose="020B0504030602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Tajfel H, Turner J. 1979. An integrative theory of intergroup conflict. In The Social Psychology of Intergroup Relations, ed. WG Austin, S </a:t>
            </a:r>
            <a:r>
              <a:rPr lang="en-US" sz="1100" dirty="0" err="1"/>
              <a:t>Worchel</a:t>
            </a:r>
            <a:r>
              <a:rPr lang="en-US" sz="1100" dirty="0"/>
              <a:t>, pp. 33–47. Monterey, CA: Brooks/Cole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sz="900" dirty="0"/>
              <a:t>Wildschut, T., Pinter, B., </a:t>
            </a:r>
            <a:r>
              <a:rPr lang="en-SG" sz="900" dirty="0" err="1"/>
              <a:t>Vevea</a:t>
            </a:r>
            <a:r>
              <a:rPr lang="en-SG" sz="900" dirty="0"/>
              <a:t>, J. L., </a:t>
            </a:r>
            <a:r>
              <a:rPr lang="en-SG" sz="900" dirty="0" err="1"/>
              <a:t>Insko</a:t>
            </a:r>
            <a:r>
              <a:rPr lang="en-SG" sz="900" dirty="0"/>
              <a:t>, C. A., &amp; </a:t>
            </a:r>
            <a:r>
              <a:rPr lang="en-SG" sz="900" dirty="0" err="1"/>
              <a:t>Schopler</a:t>
            </a:r>
            <a:r>
              <a:rPr lang="en-SG" sz="900" dirty="0"/>
              <a:t>, J. 2003. Beyond the group mind: a quantitative review of the interindividual-intergroup discontinuity effect. Psychological Bulletin, 129: 698-722.</a:t>
            </a:r>
            <a:endParaRPr lang="en-US" sz="800" i="1" dirty="0">
              <a:solidFill>
                <a:srgbClr val="000000"/>
              </a:solidFill>
              <a:latin typeface="Ubuntu"/>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dirty="0">
              <a:solidFill>
                <a:srgbClr val="000000"/>
              </a:solidFill>
              <a:latin typeface="Ubuntu"/>
              <a:cs typeface="Ubuntu"/>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a:solidFill>
                <a:srgbClr val="000000"/>
              </a:solidFill>
              <a:latin typeface="Ubuntu"/>
              <a:cs typeface="Ubuntu"/>
            </a:endParaRPr>
          </a:p>
          <a:p>
            <a:endParaRPr lang="en-SG" dirty="0"/>
          </a:p>
        </p:txBody>
      </p:sp>
      <p:sp>
        <p:nvSpPr>
          <p:cNvPr id="4" name="Slide Number Placeholder 3"/>
          <p:cNvSpPr>
            <a:spLocks noGrp="1"/>
          </p:cNvSpPr>
          <p:nvPr>
            <p:ph type="sldNum" sz="quarter" idx="5"/>
          </p:nvPr>
        </p:nvSpPr>
        <p:spPr/>
        <p:txBody>
          <a:bodyPr/>
          <a:lstStyle/>
          <a:p>
            <a:fld id="{9BE1DD1D-0BD5-4E4F-ABDD-53ED947792F1}" type="slidenum">
              <a:rPr lang="en-US" smtClean="0"/>
              <a:t>24</a:t>
            </a:fld>
            <a:endParaRPr lang="en-US"/>
          </a:p>
        </p:txBody>
      </p:sp>
    </p:spTree>
    <p:extLst>
      <p:ext uri="{BB962C8B-B14F-4D97-AF65-F5344CB8AC3E}">
        <p14:creationId xmlns:p14="http://schemas.microsoft.com/office/powerpoint/2010/main" val="334358026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ar-EG" sz="1800" b="0" i="0" dirty="0"/>
              <a:t>وتثير المفاوضات الجماعية أيضًا قضايا أخلاقية عندما تكون هناك حوافز مختلطة داخل كل فريق.</a:t>
            </a:r>
            <a:r>
              <a:rPr lang="en-US" sz="1800" b="0" i="0" dirty="0"/>
              <a:t> </a:t>
            </a:r>
          </a:p>
          <a:p>
            <a:endParaRPr lang="en-SG" sz="1800" b="1" i="0" dirty="0">
              <a:solidFill>
                <a:srgbClr val="006C53"/>
              </a:solidFill>
            </a:endParaRPr>
          </a:p>
          <a:p>
            <a:pPr algn="r"/>
            <a:r>
              <a:rPr lang="ar-EG" sz="1800" i="0" dirty="0">
                <a:latin typeface="Arial" panose="020B0604020202020204" pitchFamily="34" charset="0"/>
              </a:rPr>
              <a:t>ظاهريًا، يقف هالديرمان وفيشر، وبريس وتراختنر، على نفس الجانب في مفاوضات الفريق ضد الفريق الآخر.</a:t>
            </a:r>
            <a:r>
              <a:rPr lang="en-US" sz="1800" i="0" dirty="0">
                <a:latin typeface="Arial" panose="020B0604020202020204" pitchFamily="34" charset="0"/>
              </a:rPr>
              <a:t> </a:t>
            </a:r>
            <a:r>
              <a:rPr lang="ar-EG" sz="1800" i="0" dirty="0">
                <a:latin typeface="Arial" panose="020B0604020202020204" pitchFamily="34" charset="0"/>
              </a:rPr>
              <a:t>ومع ذلك، فإن بريس وتراختنر لديهما حوافز شخصية تختلف عن بعضها البعض.</a:t>
            </a:r>
            <a:r>
              <a:rPr lang="en-US" sz="1800" i="0" dirty="0">
                <a:latin typeface="Arial" panose="020B0604020202020204" pitchFamily="34" charset="0"/>
              </a:rPr>
              <a:t> </a:t>
            </a:r>
          </a:p>
          <a:p>
            <a:pPr algn="l"/>
            <a:endParaRPr lang="en-US" sz="1800" i="0" dirty="0">
              <a:latin typeface="Arial" panose="020B0604020202020204" pitchFamily="34" charset="0"/>
            </a:endParaRPr>
          </a:p>
          <a:p>
            <a:pPr marL="0" marR="0" lvl="0" indent="0" algn="r" defTabSz="914400" rtl="1" eaLnBrk="1" fontAlgn="auto" latinLnBrk="0" hangingPunct="1">
              <a:lnSpc>
                <a:spcPct val="107000"/>
              </a:lnSpc>
              <a:spcBef>
                <a:spcPts val="0"/>
              </a:spcBef>
              <a:spcAft>
                <a:spcPts val="800"/>
              </a:spcAft>
              <a:buClrTx/>
              <a:buSzTx/>
              <a:buFontTx/>
              <a:buNone/>
              <a:tabLst/>
              <a:defRPr/>
            </a:pPr>
            <a:r>
              <a:rPr lang="ar-EG" sz="1800" b="0" i="0" dirty="0"/>
              <a:t>كيف حاولت إدارة المصالح المتضاربة وإستراتيجية الفريق في مسرحية "إنهاء الصفقة"؟</a:t>
            </a:r>
            <a:r>
              <a:rPr lang="en-US" sz="1800" b="0" i="0" dirty="0"/>
              <a:t> </a:t>
            </a:r>
            <a:r>
              <a:rPr lang="ar-EG" sz="1800" i="0" dirty="0">
                <a:solidFill>
                  <a:srgbClr val="555555"/>
                </a:solidFill>
                <a:latin typeface="Times New Roman" panose="02020603050405020304" pitchFamily="18" charset="0"/>
                <a:ea typeface="Calibri" panose="020F0502020204030204" pitchFamily="34" charset="0"/>
                <a:cs typeface="Times New Roman" panose="02020603050405020304" pitchFamily="18" charset="0"/>
              </a:rPr>
              <a:t>هل ناقشت الإستراتيجية مسبقًا، أم أن الأمر حدث من تلقاء نفسه؟</a:t>
            </a:r>
            <a:r>
              <a:rPr lang="en-US" sz="1800" i="0"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ar-EG" sz="1800" i="0" dirty="0">
                <a:solidFill>
                  <a:srgbClr val="555555"/>
                </a:solidFill>
                <a:latin typeface="Times New Roman" panose="02020603050405020304" pitchFamily="18" charset="0"/>
                <a:ea typeface="Calibri" panose="020F0502020204030204" pitchFamily="34" charset="0"/>
                <a:cs typeface="Times New Roman" panose="02020603050405020304" pitchFamily="18" charset="0"/>
              </a:rPr>
              <a:t>كيف حافظت على التوافق مع شريكك؟ هل كشف لك شيئًا كنت تتمنى لو لم يكشفه؟ </a:t>
            </a:r>
            <a:r>
              <a:rPr lang="ar-EG" sz="1800" b="0" i="0" dirty="0"/>
              <a:t>[ يناقش الطلاب التجارب التي مروا بها في فِرقهم ]. عند العمل ضمن فريق، </a:t>
            </a:r>
            <a:r>
              <a:rPr lang="ar-EG" sz="1800" b="0" i="0" u="none" dirty="0">
                <a:solidFill>
                  <a:schemeClr val="tx1"/>
                </a:solidFill>
                <a:latin typeface="+mn-lt"/>
                <a:ea typeface="+mn-ea"/>
                <a:cs typeface="+mn-cs"/>
              </a:rPr>
              <a:t>ستحدث أشياء تربكك.</a:t>
            </a:r>
            <a:r>
              <a:rPr lang="en-US" sz="1800" b="0" i="0" u="none" dirty="0">
                <a:solidFill>
                  <a:schemeClr val="tx1"/>
                </a:solidFill>
                <a:latin typeface="+mn-lt"/>
                <a:ea typeface="+mn-ea"/>
                <a:cs typeface="+mn-cs"/>
              </a:rPr>
              <a: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US" altLang="en-US" sz="1800" b="0" i="0" dirty="0"/>
          </a:p>
          <a:p>
            <a:pPr algn="r"/>
            <a:r>
              <a:rPr lang="ar-EG" sz="1800" b="0" i="0" dirty="0">
                <a:latin typeface="Arial" panose="020B0604020202020204" pitchFamily="34" charset="0"/>
                <a:ea typeface="+mn-ea"/>
                <a:cs typeface="+mn-cs"/>
              </a:rPr>
              <a:t>كأفضل ممارسة، أنصحك بالاستثمار بشكل كبير في التحضير المسبق داخل فريقك، والتفكير في ذلك باعتباره تفاوضًا أيضًا.</a:t>
            </a:r>
            <a:r>
              <a:rPr lang="en-US" sz="1800" b="0" i="0" dirty="0">
                <a:latin typeface="Arial" panose="020B0604020202020204" pitchFamily="34" charset="0"/>
                <a:ea typeface="+mn-ea"/>
                <a:cs typeface="+mn-cs"/>
              </a:rPr>
              <a:t> </a:t>
            </a:r>
            <a:r>
              <a:rPr lang="ar-EG" sz="1800" i="0" u="none" dirty="0">
                <a:solidFill>
                  <a:schemeClr val="tx1"/>
                </a:solidFill>
                <a:latin typeface="+mn-lt"/>
                <a:ea typeface="+mn-ea"/>
                <a:cs typeface="+mn-cs"/>
              </a:rPr>
              <a:t>تحتاج إلى القلق بشأن المفاوضات الداخلية داخل فريقك.</a:t>
            </a:r>
            <a:r>
              <a:rPr lang="en-US" sz="1800" i="0" u="none" dirty="0">
                <a:solidFill>
                  <a:schemeClr val="tx1"/>
                </a:solidFill>
                <a:latin typeface="+mn-lt"/>
                <a:ea typeface="+mn-ea"/>
                <a:cs typeface="+mn-cs"/>
              </a:rPr>
              <a:t> </a:t>
            </a:r>
            <a:r>
              <a:rPr lang="ar-EG" sz="1800" b="0" i="0" dirty="0">
                <a:latin typeface="Arial" panose="020B0604020202020204" pitchFamily="34" charset="0"/>
              </a:rPr>
              <a:t>استعرض المصالح المختلفة والخيارات المفضلة وتفاوض عليها مسبقًا حتى تتمكن من تقديم جبهة موحدة على طاولة المفاوضات.</a:t>
            </a:r>
            <a:r>
              <a:rPr lang="en-US" sz="1800" b="0" i="0" dirty="0">
                <a:latin typeface="Arial" panose="020B0604020202020204" pitchFamily="34" charset="0"/>
              </a:rPr>
              <a:t> </a:t>
            </a:r>
            <a:r>
              <a:rPr lang="ar-EG" sz="1800" b="0" i="0" dirty="0">
                <a:latin typeface="Arial" panose="020B0604020202020204" pitchFamily="34" charset="0"/>
              </a:rPr>
              <a:t>تشير الأبحاث إلى أنه قد يكون من المفيد التأكيد على أوجه التشابه بينك وبين شخص آخر عند محاولة إقامة علاقة وتواصل.</a:t>
            </a:r>
            <a:r>
              <a:rPr lang="en-US" sz="1800" b="0" i="0" dirty="0">
                <a:latin typeface="Arial" panose="020B0604020202020204" pitchFamily="34" charset="0"/>
              </a:rPr>
              <a:t> </a:t>
            </a:r>
            <a:r>
              <a:rPr lang="ar-EG" sz="1800" b="0" i="0" dirty="0">
                <a:latin typeface="Arial" panose="020B0604020202020204" pitchFamily="34" charset="0"/>
              </a:rPr>
              <a:t>قد يكون من المفيد أيضًا تعزيز هوية مشتركة للمجموعة أو الفريق.</a:t>
            </a:r>
            <a:r>
              <a:rPr lang="en-US" sz="1800" b="0" i="0" dirty="0">
                <a:latin typeface="Arial" panose="020B0604020202020204" pitchFamily="34" charset="0"/>
              </a:rPr>
              <a:t> </a:t>
            </a:r>
            <a:r>
              <a:rPr lang="ar-EG" sz="1800" b="0" i="0" dirty="0">
                <a:latin typeface="Arial" panose="020B0604020202020204" pitchFamily="34" charset="0"/>
              </a:rPr>
              <a:t>كلما كانت هذه السمعة عامة وسلوكها واضحًا، وكلما تمكنت من التأكيد على احتمالية التعاون مرة أخرى في المستقبل، زادت احتمالية تصرف زميلك في الفريق بشكل تعاوني تجاهك ومواءمة نهجه مع ما هو الأفضل للفريق.</a:t>
            </a:r>
            <a:r>
              <a:rPr lang="en-US" sz="1800" b="0" i="0" dirty="0">
                <a:latin typeface="Arial" panose="020B0604020202020204" pitchFamily="34" charset="0"/>
              </a:rPr>
              <a:t> </a:t>
            </a:r>
          </a:p>
          <a:p>
            <a:endParaRPr lang="en-US" sz="1200" i="0" kern="120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sz="1200" i="0" dirty="0"/>
              <a:t>المراجع</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sz="1200" i="0" dirty="0"/>
          </a:p>
          <a:p>
            <a:pPr marL="0" marR="0" indent="0" algn="l" defTabSz="914400" rtl="0" eaLnBrk="1" fontAlgn="auto" latinLnBrk="0" hangingPunct="1">
              <a:lnSpc>
                <a:spcPct val="100000"/>
              </a:lnSpc>
              <a:spcBef>
                <a:spcPts val="0"/>
              </a:spcBef>
              <a:spcAft>
                <a:spcPts val="0"/>
              </a:spcAft>
              <a:buClrTx/>
              <a:buSzTx/>
              <a:buFontTx/>
              <a:buNone/>
              <a:tabLst/>
              <a:defRPr/>
            </a:pPr>
            <a:r>
              <a:rPr lang="en-US" i="0" dirty="0"/>
              <a:t>Barnes, C. M., Hollenbeck, J. R., </a:t>
            </a:r>
            <a:r>
              <a:rPr lang="en-US" i="0" dirty="0" err="1"/>
              <a:t>Jundt</a:t>
            </a:r>
            <a:r>
              <a:rPr lang="en-US" i="0" dirty="0"/>
              <a:t>, D. K., </a:t>
            </a:r>
            <a:r>
              <a:rPr lang="en-US" i="0" dirty="0" err="1"/>
              <a:t>DeRue</a:t>
            </a:r>
            <a:r>
              <a:rPr lang="en-US" i="0" dirty="0"/>
              <a:t>, D. S., &amp; Harmon, S. J. (2011). Mixing individual and group incentives: Best of both worlds or social dilemma? Journal of Management, 37, 1611-1635.</a:t>
            </a:r>
            <a:endParaRPr lang="en-US" sz="1200" i="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sz="1200" i="0" dirty="0"/>
          </a:p>
          <a:p>
            <a:pPr algn="l"/>
            <a:r>
              <a:rPr lang="en-US" i="0" dirty="0"/>
              <a:t>Byrne, D. 1961. Interpersonal attraction and attitude similarity. Journal of Abnormal and Social Psychology, 62: 713–715.</a:t>
            </a:r>
            <a:endParaRPr lang="en-SG" sz="1200" b="1" i="0" dirty="0">
              <a:solidFill>
                <a:srgbClr val="FF0000"/>
              </a:solidFill>
            </a:endParaRPr>
          </a:p>
          <a:p>
            <a:pPr algn="l"/>
            <a:endParaRPr lang="en-SG" sz="1200" b="1" i="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SG" i="0" dirty="0"/>
              <a:t>Gaertner, S. L., &amp; Dovidio, J. F. (2012). Reducing intergroup bias: The Common Ingroup Identity Model. In Van Lange, P. A. M., </a:t>
            </a:r>
            <a:r>
              <a:rPr lang="en-SG" i="0" dirty="0" err="1"/>
              <a:t>Kruglanski</a:t>
            </a:r>
            <a:r>
              <a:rPr lang="en-SG" i="0" dirty="0"/>
              <a:t>, A. W., &amp; Higgins, E. T. (Eds). </a:t>
            </a:r>
            <a:r>
              <a:rPr lang="en-US" i="0" dirty="0"/>
              <a:t>Handbook of theories of social psychology (Vol. 2, pp. 439-457). Thousand Oaks, CA: Sage.</a:t>
            </a:r>
          </a:p>
          <a:p>
            <a:pPr marL="0" marR="0" indent="0" algn="l" defTabSz="914400" rtl="0" eaLnBrk="1" fontAlgn="auto" latinLnBrk="0" hangingPunct="1">
              <a:lnSpc>
                <a:spcPct val="100000"/>
              </a:lnSpc>
              <a:spcBef>
                <a:spcPts val="0"/>
              </a:spcBef>
              <a:spcAft>
                <a:spcPts val="0"/>
              </a:spcAft>
              <a:buClrTx/>
              <a:buSzTx/>
              <a:buFontTx/>
              <a:buNone/>
              <a:tabLst/>
              <a:defRPr/>
            </a:pPr>
            <a:endParaRPr lang="en-US" i="0" dirty="0"/>
          </a:p>
          <a:p>
            <a:pPr marL="0" marR="0" indent="0" algn="l" defTabSz="914400" rtl="0" eaLnBrk="1" fontAlgn="auto" latinLnBrk="0" hangingPunct="1">
              <a:lnSpc>
                <a:spcPct val="100000"/>
              </a:lnSpc>
              <a:spcBef>
                <a:spcPts val="0"/>
              </a:spcBef>
              <a:spcAft>
                <a:spcPts val="0"/>
              </a:spcAft>
              <a:buClrTx/>
              <a:buSzTx/>
              <a:buFontTx/>
              <a:buNone/>
              <a:tabLst/>
              <a:defRPr/>
            </a:pPr>
            <a:r>
              <a:rPr lang="en-US" i="0" dirty="0"/>
              <a:t>Halevy N. 2008. Team negotiation: social, epistemic, economic, and psychological consequences of subgroup conflict. Pers. Soc. Psychol. Bull. 34(12):1687–702</a:t>
            </a:r>
            <a:endParaRPr lang="en-US" sz="1200" i="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sz="1200"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sz="1800" i="0" dirty="0">
                <a:effectLst/>
                <a:latin typeface="Arial" panose="020B0604020202020204" pitchFamily="34" charset="0"/>
                <a:ea typeface="Calibri" panose="020F0502020204030204" pitchFamily="34" charset="0"/>
                <a:cs typeface="Times New Roman" panose="02020603050405020304" pitchFamily="18" charset="0"/>
              </a:rPr>
              <a:t>Jordan, J.J., Rand, D.G., </a:t>
            </a:r>
            <a:r>
              <a:rPr lang="en-SG" sz="1800" i="0" dirty="0" err="1">
                <a:effectLst/>
                <a:latin typeface="Arial" panose="020B0604020202020204" pitchFamily="34" charset="0"/>
                <a:ea typeface="Calibri" panose="020F0502020204030204" pitchFamily="34" charset="0"/>
                <a:cs typeface="Times New Roman" panose="02020603050405020304" pitchFamily="18" charset="0"/>
              </a:rPr>
              <a:t>Arbesman</a:t>
            </a:r>
            <a:r>
              <a:rPr lang="en-SG" sz="1800" i="0" dirty="0">
                <a:effectLst/>
                <a:latin typeface="Arial" panose="020B0604020202020204" pitchFamily="34" charset="0"/>
                <a:ea typeface="Calibri" panose="020F0502020204030204" pitchFamily="34" charset="0"/>
                <a:cs typeface="Times New Roman" panose="02020603050405020304" pitchFamily="18" charset="0"/>
              </a:rPr>
              <a:t>, S., Fowler, J.H., &amp; Christakis, N.A. (2013). Contagion of cooperation in static and fluid social networks. </a:t>
            </a:r>
            <a:r>
              <a:rPr lang="en-SG" sz="1800" i="0" dirty="0" err="1">
                <a:effectLst/>
                <a:latin typeface="Arial" panose="020B0604020202020204" pitchFamily="34" charset="0"/>
                <a:ea typeface="Calibri" panose="020F0502020204030204" pitchFamily="34" charset="0"/>
                <a:cs typeface="Times New Roman" panose="02020603050405020304" pitchFamily="18" charset="0"/>
              </a:rPr>
              <a:t>PLoS</a:t>
            </a:r>
            <a:r>
              <a:rPr lang="en-SG" sz="1800" i="0" dirty="0">
                <a:effectLst/>
                <a:latin typeface="Arial" panose="020B0604020202020204" pitchFamily="34" charset="0"/>
                <a:ea typeface="Calibri" panose="020F0502020204030204" pitchFamily="34" charset="0"/>
                <a:cs typeface="Times New Roman" panose="02020603050405020304" pitchFamily="18" charset="0"/>
              </a:rPr>
              <a:t> ONE, 8(6), e66199.</a:t>
            </a:r>
            <a:endParaRPr lang="en-SG" sz="1800" i="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sz="1200" i="0" dirty="0"/>
          </a:p>
          <a:p>
            <a:pPr algn="l"/>
            <a:r>
              <a:rPr lang="en-SG" i="0" dirty="0"/>
              <a:t>Kraft-Todd GT, </a:t>
            </a:r>
            <a:r>
              <a:rPr lang="en-SG" i="0" dirty="0" err="1"/>
              <a:t>BollingerB</a:t>
            </a:r>
            <a:r>
              <a:rPr lang="en-SG" i="0" dirty="0"/>
              <a:t>, Gillingham K, Lamp S, Rand DG (2018) Credibility-Enhancing Displays Promote the Provision of Non-Normative Public Goods. Nature</a:t>
            </a:r>
            <a:endParaRPr lang="en-SG" sz="1200" b="1" i="0" dirty="0">
              <a:solidFill>
                <a:srgbClr val="FF0000"/>
              </a:solidFill>
            </a:endParaRPr>
          </a:p>
          <a:p>
            <a:pPr algn="l"/>
            <a:endParaRPr lang="en-SG" sz="1200" b="1" i="0" dirty="0">
              <a:solidFill>
                <a:srgbClr val="FF000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i="0" dirty="0"/>
              <a:t>McPherson, M., Smith-Lovin, L., &amp; Cook, J. M. 2001. Birds of a feather: Homophily in social networks. Annual Review of Sociology, 27: 415–444. </a:t>
            </a:r>
          </a:p>
          <a:p>
            <a:pPr marL="0" marR="0" indent="0" algn="l" defTabSz="914400" rtl="0" eaLnBrk="1" fontAlgn="auto" latinLnBrk="0" hangingPunct="1">
              <a:lnSpc>
                <a:spcPct val="100000"/>
              </a:lnSpc>
              <a:spcBef>
                <a:spcPts val="0"/>
              </a:spcBef>
              <a:spcAft>
                <a:spcPts val="0"/>
              </a:spcAft>
              <a:buClrTx/>
              <a:buSzTx/>
              <a:buFontTx/>
              <a:buNone/>
              <a:tabLst/>
              <a:defRPr/>
            </a:pPr>
            <a:endParaRPr lang="en-US" i="0" dirty="0"/>
          </a:p>
          <a:p>
            <a:pPr marL="0" marR="0" indent="0" algn="l" defTabSz="914400" rtl="0" eaLnBrk="1" fontAlgn="auto" latinLnBrk="0" hangingPunct="1">
              <a:lnSpc>
                <a:spcPct val="100000"/>
              </a:lnSpc>
              <a:spcBef>
                <a:spcPts val="0"/>
              </a:spcBef>
              <a:spcAft>
                <a:spcPts val="0"/>
              </a:spcAft>
              <a:buClrTx/>
              <a:buSzTx/>
              <a:buFontTx/>
              <a:buNone/>
              <a:tabLst/>
              <a:defRPr/>
            </a:pPr>
            <a:r>
              <a:rPr lang="en-US" i="0" dirty="0"/>
              <a:t>Montoya, R. M., &amp; Horton, R. S. 2013. A meta-analytic investigation of the processes underlying the similarity-attraction effect. Journal of Social and Personal Relationships, 30: 64–94.</a:t>
            </a:r>
          </a:p>
          <a:p>
            <a:pPr marL="0" marR="0" indent="0" algn="l" defTabSz="914400" rtl="0" eaLnBrk="1" fontAlgn="auto" latinLnBrk="0" hangingPunct="1">
              <a:lnSpc>
                <a:spcPct val="100000"/>
              </a:lnSpc>
              <a:spcBef>
                <a:spcPts val="0"/>
              </a:spcBef>
              <a:spcAft>
                <a:spcPts val="0"/>
              </a:spcAft>
              <a:buClrTx/>
              <a:buSzTx/>
              <a:buFontTx/>
              <a:buNone/>
              <a:tabLst/>
              <a:defRPr/>
            </a:pPr>
            <a:endParaRPr lang="en-SG" altLang="en-US" sz="1200" i="0" dirty="0"/>
          </a:p>
          <a:p>
            <a:pPr algn="l"/>
            <a:r>
              <a:rPr lang="en-SG" i="0" dirty="0"/>
              <a:t>Rand DG, </a:t>
            </a:r>
            <a:r>
              <a:rPr lang="en-SG" i="0" dirty="0" err="1"/>
              <a:t>Dreber</a:t>
            </a:r>
            <a:r>
              <a:rPr lang="en-SG" i="0" dirty="0"/>
              <a:t> A, </a:t>
            </a:r>
            <a:r>
              <a:rPr lang="en-SG" i="0" dirty="0" err="1"/>
              <a:t>Ellingsen</a:t>
            </a:r>
            <a:r>
              <a:rPr lang="en-SG" i="0" dirty="0"/>
              <a:t> T, </a:t>
            </a:r>
            <a:r>
              <a:rPr lang="en-SG" i="0" dirty="0" err="1"/>
              <a:t>Fudenberg</a:t>
            </a:r>
            <a:r>
              <a:rPr lang="en-SG" i="0" dirty="0"/>
              <a:t> D, Nowak MA (2009) Positive interactions promote public cooperation. Science, 325 1272-1275.</a:t>
            </a:r>
            <a:endParaRPr lang="en-SG" sz="1200" b="1" i="0" dirty="0">
              <a:solidFill>
                <a:srgbClr val="FF0000"/>
              </a:solidFill>
            </a:endParaRPr>
          </a:p>
          <a:p>
            <a:pPr algn="l"/>
            <a:endParaRPr lang="en-US" sz="120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SG" sz="1800" i="0" dirty="0">
                <a:effectLst/>
                <a:latin typeface="Arial" panose="020B0604020202020204" pitchFamily="34" charset="0"/>
                <a:ea typeface="Calibri" panose="020F0502020204030204" pitchFamily="34" charset="0"/>
                <a:cs typeface="Times New Roman" panose="02020603050405020304" pitchFamily="18" charset="0"/>
              </a:rPr>
              <a:t>Rand, D.G., </a:t>
            </a:r>
            <a:r>
              <a:rPr lang="en-SG" sz="1800" i="0" dirty="0" err="1">
                <a:effectLst/>
                <a:latin typeface="Arial" panose="020B0604020202020204" pitchFamily="34" charset="0"/>
                <a:ea typeface="Calibri" panose="020F0502020204030204" pitchFamily="34" charset="0"/>
                <a:cs typeface="Times New Roman" panose="02020603050405020304" pitchFamily="18" charset="0"/>
              </a:rPr>
              <a:t>Arbesman</a:t>
            </a:r>
            <a:r>
              <a:rPr lang="en-SG" sz="1800" i="0" dirty="0">
                <a:effectLst/>
                <a:latin typeface="Arial" panose="020B0604020202020204" pitchFamily="34" charset="0"/>
                <a:ea typeface="Calibri" panose="020F0502020204030204" pitchFamily="34" charset="0"/>
                <a:cs typeface="Times New Roman" panose="02020603050405020304" pitchFamily="18" charset="0"/>
              </a:rPr>
              <a:t>, S., &amp; Christakis, N.A. (2011). Dynamic networks promote cooperation in experiments with humans. Proceedings of the National Academy of Sciences, 108, 19193-19198.</a:t>
            </a:r>
            <a:endParaRPr lang="en-SG" sz="1800" i="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US" sz="120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SG" sz="1800" i="0" dirty="0">
                <a:effectLst/>
                <a:latin typeface="Arial" panose="020B0604020202020204" pitchFamily="34" charset="0"/>
                <a:ea typeface="Calibri" panose="020F0502020204030204" pitchFamily="34" charset="0"/>
                <a:cs typeface="Times New Roman" panose="02020603050405020304" pitchFamily="18" charset="0"/>
              </a:rPr>
              <a:t>Rand, D.G., &amp; Nowak, M.A. (2013) Human cooperation. Trends in Cognitive Sciences, 17, 413-425.</a:t>
            </a:r>
            <a:endParaRPr lang="en-SG" sz="1800" i="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sz="1800" i="0" dirty="0">
                <a:effectLst/>
                <a:latin typeface="Arial" panose="020B0604020202020204" pitchFamily="34" charset="0"/>
                <a:ea typeface="Calibri" panose="020F0502020204030204" pitchFamily="34" charset="0"/>
                <a:cs typeface="Times New Roman" panose="02020603050405020304" pitchFamily="18" charset="0"/>
              </a:rPr>
              <a:t>Rand, D.G., Nowak, M.A. Fowler, J.H., &amp; Christakis, N.A. (2014). Static network structure can stabilize human cooperation. Proceedings of the National Academy of Sciences, 111, 17093–17098.</a:t>
            </a:r>
            <a:endParaRPr lang="en-SG" sz="1800" i="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i="0" dirty="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6B682898-ADB3-435A-B8E0-862943A65B4F}" type="slidenum">
              <a:rPr lang="en-US" altLang="en-US" smtClean="0"/>
              <a:pPr/>
              <a:t>25</a:t>
            </a:fld>
            <a:endParaRPr lang="en-US" altLang="en-US"/>
          </a:p>
        </p:txBody>
      </p:sp>
    </p:spTree>
    <p:extLst>
      <p:ext uri="{BB962C8B-B14F-4D97-AF65-F5344CB8AC3E}">
        <p14:creationId xmlns:p14="http://schemas.microsoft.com/office/powerpoint/2010/main" val="34029503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i="0" baseline="0" dirty="0"/>
              <a:t>هل سمعت عن </a:t>
            </a:r>
            <a:r>
              <a:rPr lang="ar-EG" sz="1200" b="0" i="0" dirty="0"/>
              <a:t>مشاكل الوكيل والمدير، ربما في فئات أخرى؟</a:t>
            </a:r>
            <a:r>
              <a:rPr lang="en-US" sz="1200" b="0" i="0" baseline="0" dirty="0"/>
              <a:t> </a:t>
            </a:r>
            <a:r>
              <a:rPr lang="ar-EG" b="0" i="0" u="none" baseline="0" dirty="0"/>
              <a:t>[يجيب الطلاب]. </a:t>
            </a:r>
          </a:p>
        </p:txBody>
      </p:sp>
      <p:sp>
        <p:nvSpPr>
          <p:cNvPr id="4" name="Slide Number Placeholder 3"/>
          <p:cNvSpPr>
            <a:spLocks noGrp="1"/>
          </p:cNvSpPr>
          <p:nvPr>
            <p:ph type="sldNum" sz="quarter" idx="10"/>
          </p:nvPr>
        </p:nvSpPr>
        <p:spPr/>
        <p:txBody>
          <a:bodyPr/>
          <a:lstStyle/>
          <a:p>
            <a:fld id="{7F3D1EF9-5CC1-4238-AAAD-E9DC1B1191CD}" type="slidenum">
              <a:rPr lang="en-SG" smtClean="0"/>
              <a:t>26</a:t>
            </a:fld>
            <a:endParaRPr lang="en-SG"/>
          </a:p>
        </p:txBody>
      </p:sp>
    </p:spTree>
    <p:extLst>
      <p:ext uri="{BB962C8B-B14F-4D97-AF65-F5344CB8AC3E}">
        <p14:creationId xmlns:p14="http://schemas.microsoft.com/office/powerpoint/2010/main" val="4277440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200" b="0" dirty="0"/>
              <a:t>وتحدث مشاكل الوكيل والمدير</a:t>
            </a:r>
            <a:r>
              <a:rPr lang="ar-EG" sz="1200" b="0" baseline="0" dirty="0"/>
              <a:t> عندما</a:t>
            </a:r>
            <a:r>
              <a:rPr lang="ar-EG" sz="1200" dirty="0"/>
              <a:t> يقوم شخص واحد</a:t>
            </a:r>
            <a:r>
              <a:rPr lang="en-US" sz="1200" baseline="0" dirty="0"/>
              <a:t> </a:t>
            </a:r>
            <a:r>
              <a:rPr lang="ar-EG" sz="1200" dirty="0"/>
              <a:t>بما يلي: يمكن للوكيل اتخاذ القرارات نيابةً عن شخص آخر، وهو المدير، ولكن لديه </a:t>
            </a:r>
            <a:r>
              <a:rPr lang="ar-EG" sz="1200" baseline="0" dirty="0"/>
              <a:t>هيكل</a:t>
            </a:r>
            <a:r>
              <a:rPr lang="ar-EG" sz="1200" dirty="0"/>
              <a:t> حوافز مختلف.</a:t>
            </a:r>
            <a:r>
              <a:rPr lang="ar-EG" sz="1200" baseline="0" dirty="0"/>
              <a:t> وكثيرًا ما يكون لدى الوكيل معلومات أفضل من المدير ويمكنه استغلال هذا التباين في المعلومات. </a:t>
            </a:r>
          </a:p>
          <a:p>
            <a:endParaRPr lang="en-SG" sz="1200" baseline="0" dirty="0"/>
          </a:p>
          <a:p>
            <a:r>
              <a:rPr lang="ar-EG" sz="1200" baseline="0" dirty="0"/>
              <a:t>يحدث هذا النوع من المواقف طوال الوقت، </a:t>
            </a:r>
            <a:r>
              <a:rPr lang="ar-EG" sz="1200" dirty="0"/>
              <a:t>ومن النادر أن تكون هياكل الحوافز للأفراد المختلفين متوافقة تمامًا، حتى عندما يكونون على الجانب نفسه.</a:t>
            </a:r>
            <a:r>
              <a:rPr lang="en-US" sz="1200" dirty="0"/>
              <a:t> </a:t>
            </a:r>
          </a:p>
          <a:p>
            <a:endParaRPr lang="en-SG" baseline="0" dirty="0"/>
          </a:p>
          <a:p>
            <a:r>
              <a:rPr lang="ar-EG" baseline="0" dirty="0"/>
              <a:t>المراجع</a:t>
            </a:r>
          </a:p>
          <a:p>
            <a:pPr algn="l"/>
            <a:r>
              <a:rPr lang="en-SG" sz="1200" kern="1200" dirty="0">
                <a:solidFill>
                  <a:schemeClr val="tx1"/>
                </a:solidFill>
                <a:effectLst/>
                <a:latin typeface="+mn-lt"/>
                <a:ea typeface="+mn-ea"/>
                <a:cs typeface="+mn-cs"/>
              </a:rPr>
              <a:t>Jensen, M. C., &amp; </a:t>
            </a:r>
            <a:r>
              <a:rPr lang="en-SG" sz="1200" kern="1200" dirty="0" err="1">
                <a:solidFill>
                  <a:schemeClr val="tx1"/>
                </a:solidFill>
                <a:effectLst/>
                <a:latin typeface="+mn-lt"/>
                <a:ea typeface="+mn-ea"/>
                <a:cs typeface="+mn-cs"/>
              </a:rPr>
              <a:t>Meckling</a:t>
            </a:r>
            <a:r>
              <a:rPr lang="en-SG" sz="1200" kern="1200" dirty="0">
                <a:solidFill>
                  <a:schemeClr val="tx1"/>
                </a:solidFill>
                <a:effectLst/>
                <a:latin typeface="+mn-lt"/>
                <a:ea typeface="+mn-ea"/>
                <a:cs typeface="+mn-cs"/>
              </a:rPr>
              <a:t>, W.H. (1976). Theory of the firm: Managerial </a:t>
            </a:r>
            <a:r>
              <a:rPr lang="en-SG" sz="1200" kern="1200" dirty="0" err="1">
                <a:solidFill>
                  <a:schemeClr val="tx1"/>
                </a:solidFill>
                <a:effectLst/>
                <a:latin typeface="+mn-lt"/>
                <a:ea typeface="+mn-ea"/>
                <a:cs typeface="+mn-cs"/>
              </a:rPr>
              <a:t>behavior</a:t>
            </a:r>
            <a:r>
              <a:rPr lang="en-SG" sz="1200" kern="1200" dirty="0">
                <a:solidFill>
                  <a:schemeClr val="tx1"/>
                </a:solidFill>
                <a:effectLst/>
                <a:latin typeface="+mn-lt"/>
                <a:ea typeface="+mn-ea"/>
                <a:cs typeface="+mn-cs"/>
              </a:rPr>
              <a:t>, agency costs and ownership structure. </a:t>
            </a:r>
            <a:r>
              <a:rPr lang="en-SG" sz="1200" i="1" kern="1200" dirty="0">
                <a:solidFill>
                  <a:schemeClr val="tx1"/>
                </a:solidFill>
                <a:effectLst/>
                <a:latin typeface="+mn-lt"/>
                <a:ea typeface="+mn-ea"/>
                <a:cs typeface="+mn-cs"/>
              </a:rPr>
              <a:t>Journal of Financial Economics, 3(4)</a:t>
            </a:r>
            <a:r>
              <a:rPr lang="en-SG" sz="1200" kern="1200" dirty="0">
                <a:solidFill>
                  <a:schemeClr val="tx1"/>
                </a:solidFill>
                <a:effectLst/>
                <a:latin typeface="+mn-lt"/>
                <a:ea typeface="+mn-ea"/>
                <a:cs typeface="+mn-cs"/>
              </a:rPr>
              <a:t>, 305-360. </a:t>
            </a:r>
            <a:endParaRPr lang="en-US" sz="1200" kern="1200" dirty="0">
              <a:solidFill>
                <a:schemeClr val="tx1"/>
              </a:solidFill>
              <a:effectLst/>
              <a:latin typeface="+mn-lt"/>
              <a:ea typeface="+mn-ea"/>
              <a:cs typeface="+mn-cs"/>
            </a:endParaRPr>
          </a:p>
          <a:p>
            <a:endParaRPr lang="en-SG" dirty="0"/>
          </a:p>
        </p:txBody>
      </p:sp>
      <p:sp>
        <p:nvSpPr>
          <p:cNvPr id="4" name="Slide Number Placeholder 3"/>
          <p:cNvSpPr>
            <a:spLocks noGrp="1"/>
          </p:cNvSpPr>
          <p:nvPr>
            <p:ph type="sldNum" sz="quarter" idx="10"/>
          </p:nvPr>
        </p:nvSpPr>
        <p:spPr/>
        <p:txBody>
          <a:bodyPr/>
          <a:lstStyle/>
          <a:p>
            <a:fld id="{7F3D1EF9-5CC1-4238-AAAD-E9DC1B1191CD}" type="slidenum">
              <a:rPr lang="en-SG" smtClean="0"/>
              <a:t>27</a:t>
            </a:fld>
            <a:endParaRPr lang="en-SG"/>
          </a:p>
        </p:txBody>
      </p:sp>
    </p:spTree>
    <p:extLst>
      <p:ext uri="{BB962C8B-B14F-4D97-AF65-F5344CB8AC3E}">
        <p14:creationId xmlns:p14="http://schemas.microsoft.com/office/powerpoint/2010/main" val="1583601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2400" i="0" dirty="0"/>
              <a:t>هل يمكنك أن تفكر في بعض الأمثلة على المشاكل بين المدير والوكيل؟</a:t>
            </a:r>
            <a:r>
              <a:rPr lang="en-US" sz="2400" i="0" dirty="0"/>
              <a:t> </a:t>
            </a:r>
            <a:r>
              <a:rPr lang="ar-EG" sz="2400" i="0" dirty="0"/>
              <a:t>[يضرب الفصل أمثلة ].</a:t>
            </a:r>
            <a:r>
              <a:rPr lang="en-US" sz="2400" i="0" dirty="0"/>
              <a:t> </a:t>
            </a:r>
          </a:p>
          <a:p>
            <a:endParaRPr lang="en-SG" i="0" dirty="0">
              <a:effectLst/>
            </a:endParaRPr>
          </a:p>
        </p:txBody>
      </p:sp>
      <p:sp>
        <p:nvSpPr>
          <p:cNvPr id="4" name="Slide Number Placeholder 3"/>
          <p:cNvSpPr>
            <a:spLocks noGrp="1"/>
          </p:cNvSpPr>
          <p:nvPr>
            <p:ph type="sldNum" sz="quarter" idx="10"/>
          </p:nvPr>
        </p:nvSpPr>
        <p:spPr/>
        <p:txBody>
          <a:bodyPr/>
          <a:lstStyle/>
          <a:p>
            <a:fld id="{7F3D1EF9-5CC1-4238-AAAD-E9DC1B1191CD}" type="slidenum">
              <a:rPr lang="en-SG" smtClean="0"/>
              <a:t>28</a:t>
            </a:fld>
            <a:endParaRPr lang="en-SG"/>
          </a:p>
        </p:txBody>
      </p:sp>
    </p:spTree>
    <p:extLst>
      <p:ext uri="{BB962C8B-B14F-4D97-AF65-F5344CB8AC3E}">
        <p14:creationId xmlns:p14="http://schemas.microsoft.com/office/powerpoint/2010/main" val="17703836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2400" i="0" dirty="0"/>
              <a:t>وهنا مثال مثير للاهتمام. فالوكلاء العقاريون يتركون منازلهم في السوق لفترة أطول كثيرًا من منازل عملائهم. لماذا؟ لأنهم يكسبون </a:t>
            </a:r>
            <a:r>
              <a:rPr lang="ar-EG" sz="2400" i="0" baseline="0" dirty="0"/>
              <a:t>عمولات أكبر وأسرع بهذه الطريقة، وبالتالي يبرمون الصفقات بسرعة.</a:t>
            </a:r>
            <a:r>
              <a:rPr lang="en-US" sz="2400" i="0" baseline="0" dirty="0"/>
              <a:t> </a:t>
            </a:r>
            <a:r>
              <a:rPr lang="ar-EG" sz="2400" i="0" baseline="0" dirty="0"/>
              <a:t>ومن الأمثلة </a:t>
            </a:r>
            <a:r>
              <a:rPr lang="ar-EG" sz="2400" i="0" dirty="0"/>
              <a:t>الأخرى أن الرؤساء التنفيذيين يبالغون في رواتبهم عندما يكون مجلس إدارتهم ضعيفًا.</a:t>
            </a:r>
            <a:r>
              <a:rPr lang="en-US" sz="2400" i="0" dirty="0"/>
              <a:t> </a:t>
            </a:r>
            <a:r>
              <a:rPr lang="ar-EG" sz="2400" i="0" dirty="0"/>
              <a:t>وهناك </a:t>
            </a:r>
            <a:r>
              <a:rPr lang="ar-EG" sz="2400" i="0" baseline="0" dirty="0"/>
              <a:t>مثال آخر شائع وهو المحامون، الذين قد يوصونك بمقاضاة أحد العملاء </a:t>
            </a:r>
            <a:r>
              <a:rPr lang="ar-EG" sz="1200" i="0" dirty="0"/>
              <a:t>لزيادة أتعابه، </a:t>
            </a:r>
            <a:r>
              <a:rPr lang="ar-EG" sz="1200" i="0" baseline="0" dirty="0"/>
              <a:t>حتى لو لم تكن هذه أفضل إستراتيجية لديك.</a:t>
            </a:r>
            <a:r>
              <a:rPr lang="en-US" sz="1200" i="0" baseline="0" dirty="0"/>
              <a:t> </a:t>
            </a:r>
          </a:p>
          <a:p>
            <a:endParaRPr lang="en-SG" sz="1200" i="0" baseline="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baseline="0" dirty="0"/>
              <a:t>في مسرحية إنهاء الصفقة، </a:t>
            </a:r>
            <a:r>
              <a:rPr lang="ar-EG" sz="1200" i="0" dirty="0"/>
              <a:t>لا تهتم هالديرمان شخصيًا بالمصادر غير النقدية للقيمة التي تعتبر مهمة بالنسبة لفيشر.</a:t>
            </a:r>
            <a:r>
              <a:rPr lang="en-US" sz="1200" i="0" dirty="0"/>
              <a:t> </a:t>
            </a:r>
          </a:p>
          <a:p>
            <a:endParaRPr lang="en-SG" sz="1200" i="0" baseline="0" dirty="0"/>
          </a:p>
          <a:p>
            <a:r>
              <a:rPr lang="ar-EG" sz="1200" i="0" baseline="0" dirty="0"/>
              <a:t>المراجع</a:t>
            </a:r>
            <a:br>
              <a:rPr lang="ar-EG" sz="1200" i="0" dirty="0"/>
            </a:br>
            <a:endParaRPr lang="ar-EG" sz="1200" i="0" dirty="0"/>
          </a:p>
          <a:p>
            <a:pPr algn="l"/>
            <a:r>
              <a:rPr lang="en-SG" sz="1200" i="0" kern="1200" dirty="0">
                <a:solidFill>
                  <a:schemeClr val="tx1"/>
                </a:solidFill>
                <a:effectLst/>
                <a:latin typeface="+mn-lt"/>
                <a:ea typeface="+mn-ea"/>
                <a:cs typeface="+mn-cs"/>
              </a:rPr>
              <a:t>Rutherford, R., Springer, T. &amp; </a:t>
            </a:r>
            <a:r>
              <a:rPr lang="en-SG" sz="1200" i="0" kern="1200" dirty="0" err="1">
                <a:solidFill>
                  <a:schemeClr val="tx1"/>
                </a:solidFill>
                <a:effectLst/>
                <a:latin typeface="+mn-lt"/>
                <a:ea typeface="+mn-ea"/>
                <a:cs typeface="+mn-cs"/>
              </a:rPr>
              <a:t>Yavas</a:t>
            </a:r>
            <a:r>
              <a:rPr lang="en-SG" sz="1200" i="0" kern="1200" dirty="0">
                <a:solidFill>
                  <a:schemeClr val="tx1"/>
                </a:solidFill>
                <a:effectLst/>
                <a:latin typeface="+mn-lt"/>
                <a:ea typeface="+mn-ea"/>
                <a:cs typeface="+mn-cs"/>
              </a:rPr>
              <a:t>, A. (2005). Conflicts between principals and agents: evidence from residential brokerage. Journal of Financial Economics, 76, 627-665.</a:t>
            </a:r>
            <a:endParaRPr lang="en-US" sz="1200" i="0" kern="1200" dirty="0">
              <a:solidFill>
                <a:schemeClr val="tx1"/>
              </a:solidFill>
              <a:effectLst/>
              <a:latin typeface="+mn-lt"/>
              <a:ea typeface="+mn-ea"/>
              <a:cs typeface="+mn-cs"/>
            </a:endParaRPr>
          </a:p>
          <a:p>
            <a:pPr algn="l"/>
            <a:endParaRPr lang="en-SG" sz="1200" i="0" dirty="0"/>
          </a:p>
          <a:p>
            <a:pPr algn="l"/>
            <a:r>
              <a:rPr lang="en-SG" sz="1200" i="0" kern="1200" dirty="0">
                <a:solidFill>
                  <a:schemeClr val="tx1"/>
                </a:solidFill>
                <a:effectLst/>
                <a:latin typeface="+mn-lt"/>
                <a:ea typeface="+mn-ea"/>
                <a:cs typeface="+mn-cs"/>
              </a:rPr>
              <a:t>Bertrand, M., &amp; Mullainathan, S. (2001). Are CEOs rewarded for luck? The ones without principals Are. Quarterly Journal of Economics, 116, 901–932</a:t>
            </a:r>
            <a:endParaRPr lang="en-US" sz="1200" i="0" kern="1200" dirty="0">
              <a:solidFill>
                <a:schemeClr val="tx1"/>
              </a:solidFill>
              <a:effectLst/>
              <a:latin typeface="+mn-lt"/>
              <a:ea typeface="+mn-ea"/>
              <a:cs typeface="+mn-cs"/>
            </a:endParaRPr>
          </a:p>
          <a:p>
            <a:pPr algn="l"/>
            <a:r>
              <a:rPr lang="en-SG" i="0" dirty="0">
                <a:effectLst/>
              </a:rPr>
              <a:t>http://m.qje.oxfordjournals.org/content/116/3/901.abstract</a:t>
            </a:r>
          </a:p>
        </p:txBody>
      </p:sp>
      <p:sp>
        <p:nvSpPr>
          <p:cNvPr id="4" name="Slide Number Placeholder 3"/>
          <p:cNvSpPr>
            <a:spLocks noGrp="1"/>
          </p:cNvSpPr>
          <p:nvPr>
            <p:ph type="sldNum" sz="quarter" idx="10"/>
          </p:nvPr>
        </p:nvSpPr>
        <p:spPr/>
        <p:txBody>
          <a:bodyPr/>
          <a:lstStyle/>
          <a:p>
            <a:fld id="{7F3D1EF9-5CC1-4238-AAAD-E9DC1B1191CD}" type="slidenum">
              <a:rPr lang="en-SG" smtClean="0"/>
              <a:t>29</a:t>
            </a:fld>
            <a:endParaRPr lang="en-SG"/>
          </a:p>
        </p:txBody>
      </p:sp>
    </p:spTree>
    <p:extLst>
      <p:ext uri="{BB962C8B-B14F-4D97-AF65-F5344CB8AC3E}">
        <p14:creationId xmlns:p14="http://schemas.microsoft.com/office/powerpoint/2010/main" val="34552253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EG" sz="1200" i="0" dirty="0"/>
              <a:t>[ لقد عاد الطلاب الآن من التمرين ].</a:t>
            </a:r>
            <a:r>
              <a:rPr lang="en-US" sz="1200" i="0" dirty="0"/>
              <a:t> </a:t>
            </a:r>
            <a:r>
              <a:rPr lang="ar-EG" sz="1200" i="0" dirty="0"/>
              <a:t>مرحبًا بكم من جديد!</a:t>
            </a:r>
            <a:r>
              <a:rPr lang="en-US" sz="1200" i="0" dirty="0"/>
              <a:t> </a:t>
            </a:r>
            <a:r>
              <a:rPr lang="ar-EG" sz="1200" i="0" dirty="0"/>
              <a:t>يرجى مشاركة شخص ما في المقاعد المجاورة لك، ومن الأفضل أن يكون شخصًا من مجموعة تفاوض مختلفة:</a:t>
            </a:r>
            <a:r>
              <a:rPr lang="en-US" sz="1200" i="0" dirty="0"/>
              <a:t> </a:t>
            </a:r>
            <a:r>
              <a:rPr lang="ar-EG" sz="1200" i="0" dirty="0"/>
              <a:t>شيء واحد قام به الفريق الآخر بشكل جيد في "إنهاء الصفقة"، وشيء واحد كان بإمكان فريقك القيام به بشكل مختلف.</a:t>
            </a:r>
            <a:r>
              <a:rPr lang="en-US" sz="1200" i="0" dirty="0"/>
              <a:t> </a:t>
            </a:r>
          </a:p>
          <a:p>
            <a:endParaRPr lang="en-SG" sz="1200" i="0" dirty="0"/>
          </a:p>
          <a:p>
            <a:r>
              <a:rPr lang="ar-EG" sz="1200" i="0" u="sng" dirty="0"/>
              <a:t>ملاحظة:</a:t>
            </a:r>
            <a:r>
              <a:rPr lang="en-US" sz="1200" i="0" dirty="0"/>
              <a:t> </a:t>
            </a:r>
            <a:r>
              <a:rPr lang="ar-EG" sz="1200" i="0" dirty="0"/>
              <a:t>يمكن مناقشة قضية "إنهاء الصفقة" كفريق في مفاوضات الفريق، أو كموضوع يتعلق بأخلاقيات الخداع والإفصاح، أو كليهما (الأخلاقيات في مواقف الفريق).</a:t>
            </a:r>
            <a:r>
              <a:rPr lang="en-US" sz="1200" i="0" dirty="0"/>
              <a:t> </a:t>
            </a:r>
            <a:r>
              <a:rPr lang="ar-EG" sz="1200" i="0" dirty="0"/>
              <a:t>في </a:t>
            </a:r>
            <a:r>
              <a:rPr lang="en-US" sz="1200" i="0" dirty="0"/>
              <a:t>INSEAD</a:t>
            </a:r>
            <a:r>
              <a:rPr lang="ar-EG" sz="1200" i="0" dirty="0"/>
              <a:t>، غالبًا ما نقدم محاضرة تمهيدية حول أخلاقيات التفاوض مبنية حول الحالة الأبسط بين الطرفين "</a:t>
            </a:r>
            <a:r>
              <a:rPr lang="ar-EG" sz="1200" i="0" dirty="0" err="1"/>
              <a:t>بيفوت</a:t>
            </a:r>
            <a:r>
              <a:rPr lang="ar-EG" sz="1200" i="0" dirty="0"/>
              <a:t> بنك"، ثم نتبعها بقضية "إنهاء الصفقة" كحالة فريق داخل فريق ونطرح المزيد من النقاط حول علم نفس أخلاقيات المجموعة.  </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sz="1200" i="0" dirty="0"/>
          </a:p>
          <a:p>
            <a:pPr marL="0" marR="0" indent="0" algn="r" defTabSz="914400" rtl="1" eaLnBrk="1" fontAlgn="auto" latinLnBrk="0" hangingPunct="1">
              <a:lnSpc>
                <a:spcPct val="100000"/>
              </a:lnSpc>
              <a:spcBef>
                <a:spcPts val="0"/>
              </a:spcBef>
              <a:spcAft>
                <a:spcPts val="0"/>
              </a:spcAft>
              <a:buClrTx/>
              <a:buSzTx/>
              <a:buFontTx/>
              <a:buNone/>
              <a:tabLst/>
              <a:defRPr/>
            </a:pPr>
            <a:r>
              <a:rPr lang="ar-EG" sz="1200" i="0" dirty="0"/>
              <a:t>مصدر الصورة:</a:t>
            </a:r>
          </a:p>
          <a:p>
            <a:pPr marL="0" marR="0" indent="0" algn="r" defTabSz="914400" rtl="1" eaLnBrk="1" fontAlgn="auto" latinLnBrk="0" hangingPunct="1">
              <a:lnSpc>
                <a:spcPct val="100000"/>
              </a:lnSpc>
              <a:spcBef>
                <a:spcPts val="0"/>
              </a:spcBef>
              <a:spcAft>
                <a:spcPts val="0"/>
              </a:spcAft>
              <a:buClrTx/>
              <a:buSzTx/>
              <a:buFontTx/>
              <a:buNone/>
              <a:tabLst/>
              <a:defRPr/>
            </a:pPr>
            <a:r>
              <a:rPr lang="en-US" sz="1200" i="0" dirty="0"/>
              <a:t>https://pixabay.com/photos/candle-wick-water-wax-candle-mood-1042087/</a:t>
            </a:r>
          </a:p>
        </p:txBody>
      </p:sp>
      <p:sp>
        <p:nvSpPr>
          <p:cNvPr id="4" name="Slide Number Placeholder 3"/>
          <p:cNvSpPr>
            <a:spLocks noGrp="1"/>
          </p:cNvSpPr>
          <p:nvPr>
            <p:ph type="sldNum" sz="quarter" idx="10"/>
          </p:nvPr>
        </p:nvSpPr>
        <p:spPr/>
        <p:txBody>
          <a:bodyPr/>
          <a:lstStyle/>
          <a:p>
            <a:fld id="{77C6E43D-BE4C-4A01-9BBF-F3CBDAFB7B5E}" type="slidenum">
              <a:rPr lang="en-US" smtClean="0"/>
              <a:t>3</a:t>
            </a:fld>
            <a:endParaRPr lang="en-US"/>
          </a:p>
        </p:txBody>
      </p:sp>
    </p:spTree>
    <p:extLst>
      <p:ext uri="{BB962C8B-B14F-4D97-AF65-F5344CB8AC3E}">
        <p14:creationId xmlns:p14="http://schemas.microsoft.com/office/powerpoint/2010/main" val="191048561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i="0" dirty="0"/>
              <a:t>ما بعض الطرق </a:t>
            </a:r>
            <a:r>
              <a:rPr lang="ar-EG" sz="1200" b="0" i="0" dirty="0"/>
              <a:t>لمعالجة مشاكل الوكالة؟</a:t>
            </a:r>
            <a:r>
              <a:rPr lang="ar-EG" b="0" i="0" u="none" baseline="0" dirty="0"/>
              <a:t> [يجيب الطلاب]. </a:t>
            </a:r>
          </a:p>
          <a:p>
            <a:endParaRPr lang="en-SG" sz="1200" b="0" i="0" u="none" baseline="0" dirty="0"/>
          </a:p>
          <a:p>
            <a:br>
              <a:rPr lang="ar-EG" sz="1200" b="1" i="0" dirty="0"/>
            </a:br>
            <a:endParaRPr lang="ar-EG" sz="1200" b="1" i="0" dirty="0"/>
          </a:p>
        </p:txBody>
      </p:sp>
      <p:sp>
        <p:nvSpPr>
          <p:cNvPr id="4" name="Slide Number Placeholder 3"/>
          <p:cNvSpPr>
            <a:spLocks noGrp="1"/>
          </p:cNvSpPr>
          <p:nvPr>
            <p:ph type="sldNum" sz="quarter" idx="10"/>
          </p:nvPr>
        </p:nvSpPr>
        <p:spPr/>
        <p:txBody>
          <a:bodyPr/>
          <a:lstStyle/>
          <a:p>
            <a:fld id="{7F3D1EF9-5CC1-4238-AAAD-E9DC1B1191CD}" type="slidenum">
              <a:rPr lang="en-SG" smtClean="0"/>
              <a:t>30</a:t>
            </a:fld>
            <a:endParaRPr lang="en-SG"/>
          </a:p>
        </p:txBody>
      </p:sp>
    </p:spTree>
    <p:extLst>
      <p:ext uri="{BB962C8B-B14F-4D97-AF65-F5344CB8AC3E}">
        <p14:creationId xmlns:p14="http://schemas.microsoft.com/office/powerpoint/2010/main" val="204205322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200"/>
              <a:t>يمكنك محاولة </a:t>
            </a:r>
            <a:r>
              <a:rPr lang="ar-EG" sz="1200" baseline="0"/>
              <a:t>هيكلة رواتبهم بحيث تتوافق حوافزهم بشكل أفضل مع حوافزك، باستخدام </a:t>
            </a:r>
            <a:r>
              <a:rPr lang="ar-EG" sz="1200"/>
              <a:t>العمولات </a:t>
            </a:r>
            <a:r>
              <a:rPr lang="ar-EG" sz="1200" baseline="0"/>
              <a:t>أو </a:t>
            </a:r>
            <a:r>
              <a:rPr lang="ar-EG" sz="1200"/>
              <a:t>تقاسم الأرباح.</a:t>
            </a:r>
            <a:r>
              <a:rPr lang="en-US" sz="1200"/>
              <a:t> </a:t>
            </a:r>
            <a:r>
              <a:rPr lang="ar-EG" sz="1200" b="0" u="none"/>
              <a:t>إن رسوم "العمل الجيد" المحتملة التي قد تحصل عليها هالديرمان تحفزها على إسعاد فيشر. </a:t>
            </a:r>
          </a:p>
          <a:p>
            <a:endParaRPr lang="en-SG" sz="1200" dirty="0"/>
          </a:p>
          <a:p>
            <a:r>
              <a:rPr lang="ar-EG" sz="1200"/>
              <a:t>وهناك أيضًا تقييمات الأداء وتهديد بالفصل إذا تصرف الشخص ضد </a:t>
            </a:r>
            <a:r>
              <a:rPr lang="ar-EG" sz="1200" baseline="0"/>
              <a:t>مصالحك.</a:t>
            </a:r>
            <a:r>
              <a:rPr lang="en-US" sz="1200" baseline="0"/>
              <a:t> </a:t>
            </a:r>
          </a:p>
          <a:p>
            <a:endParaRPr lang="en-SG" sz="1200" baseline="0" dirty="0"/>
          </a:p>
          <a:p>
            <a:r>
              <a:rPr lang="ar-EG" sz="1200" baseline="0"/>
              <a:t>لتجنب ابتعاد العميل عن اهتماماتك وتفضيلاتك، تواصل معه بعناية مع منحه تعليمات دقيقة، حتى لا يكون هناك مجال لسوء الفهم الصادق أو غير الصادق.</a:t>
            </a:r>
            <a:r>
              <a:rPr lang="en-US" sz="1200" baseline="0"/>
              <a:t> </a:t>
            </a:r>
          </a:p>
          <a:p>
            <a:endParaRPr lang="en-SG" sz="1200" baseline="0" dirty="0"/>
          </a:p>
          <a:p>
            <a:r>
              <a:rPr lang="ar-EG" sz="1200" baseline="0"/>
              <a:t>على مستوى الصناعة، قد تكون التنشئة الاجتماعية المهنية لمن يشغلون منصب الممثل مفيدة.</a:t>
            </a:r>
            <a:r>
              <a:rPr lang="en-US" sz="1200" baseline="0"/>
              <a:t> </a:t>
            </a:r>
            <a:r>
              <a:rPr lang="ar-EG" sz="1200" baseline="0"/>
              <a:t>قد تشعر هالديرمان بمسؤولية مهنية لتعظيم القيمة لفيشر، عميلتها.</a:t>
            </a:r>
            <a:r>
              <a:rPr lang="en-US" sz="1200" baseline="0"/>
              <a:t> </a:t>
            </a:r>
          </a:p>
          <a:p>
            <a:endParaRPr lang="en-SG" sz="1200" baseline="0" dirty="0"/>
          </a:p>
          <a:p>
            <a:r>
              <a:rPr lang="ar-EG" sz="1200" baseline="0"/>
              <a:t>مع مرور الوقت، ومن خلال الاستفادة من المعلومات من شبكتك، يمكنك تحديد الأفراد المعروفين بكونهم وكلاء موثوقًا بهم وأخلاقيين وتفضلهم للتفاوض نيابةً عنك.</a:t>
            </a:r>
            <a:r>
              <a:rPr lang="en-US" sz="1200" baseline="0"/>
              <a:t> </a:t>
            </a:r>
          </a:p>
          <a:p>
            <a:endParaRPr lang="en-SG" sz="1200" baseline="0" dirty="0"/>
          </a:p>
          <a:p>
            <a:r>
              <a:rPr lang="ar-EG" sz="1200" baseline="0"/>
              <a:t>وأخيرًا، هناك الوعي.</a:t>
            </a:r>
            <a:r>
              <a:rPr lang="en-US" sz="1200" baseline="0"/>
              <a:t> </a:t>
            </a:r>
            <a:r>
              <a:rPr lang="ar-EG" sz="1200" baseline="0"/>
              <a:t>فكر في الحوافز الحقيقية التي قد تدفع زميلك في الفريق أو وكيلك إلى القيام بها لمساعدتك على توقع تحركاتهم التي قد تقوض مصالحك.</a:t>
            </a:r>
            <a:r>
              <a:rPr lang="en-US" sz="1200" baseline="0"/>
              <a:t> </a:t>
            </a:r>
          </a:p>
          <a:p>
            <a:endParaRPr lang="en-SG" sz="1200" b="1" u="sng" dirty="0"/>
          </a:p>
          <a:p>
            <a:r>
              <a:rPr lang="ar-EG"/>
              <a:t>مصدر الصورة:</a:t>
            </a:r>
          </a:p>
          <a:p>
            <a:r>
              <a:rPr lang="en-US"/>
              <a:t>https://pixabay.com/en/refugees- Economy</a:t>
            </a:r>
            <a:r>
              <a:rPr lang="ar-EG"/>
              <a:t>-مهاجرين-1020256/</a:t>
            </a:r>
          </a:p>
          <a:p>
            <a:endParaRPr lang="en-US" dirty="0"/>
          </a:p>
        </p:txBody>
      </p:sp>
      <p:sp>
        <p:nvSpPr>
          <p:cNvPr id="4" name="Slide Number Placeholder 3"/>
          <p:cNvSpPr>
            <a:spLocks noGrp="1"/>
          </p:cNvSpPr>
          <p:nvPr>
            <p:ph type="sldNum" sz="quarter" idx="10"/>
          </p:nvPr>
        </p:nvSpPr>
        <p:spPr/>
        <p:txBody>
          <a:bodyPr/>
          <a:lstStyle/>
          <a:p>
            <a:fld id="{7F3D1EF9-5CC1-4238-AAAD-E9DC1B1191CD}" type="slidenum">
              <a:rPr lang="en-SG" smtClean="0"/>
              <a:t>31</a:t>
            </a:fld>
            <a:endParaRPr lang="en-SG"/>
          </a:p>
        </p:txBody>
      </p:sp>
    </p:spTree>
    <p:extLst>
      <p:ext uri="{BB962C8B-B14F-4D97-AF65-F5344CB8AC3E}">
        <p14:creationId xmlns:p14="http://schemas.microsoft.com/office/powerpoint/2010/main" val="329737611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i="0" dirty="0"/>
              <a:t>من هذا؟</a:t>
            </a:r>
            <a:r>
              <a:rPr lang="en-US" i="0" dirty="0"/>
              <a:t> </a:t>
            </a:r>
            <a:r>
              <a:rPr lang="ar-EG" i="0" dirty="0"/>
              <a:t>[يخمن الطلاب، وعادة ما يكون البعض محقًا].</a:t>
            </a:r>
            <a:r>
              <a:rPr lang="en-US" i="0" dirty="0"/>
              <a:t> </a:t>
            </a:r>
            <a:r>
              <a:rPr lang="ar-EG" i="0" dirty="0"/>
              <a:t>نيكو مكيافيلي.</a:t>
            </a:r>
            <a:r>
              <a:rPr lang="en-US" i="0" dirty="0"/>
              <a:t> </a:t>
            </a:r>
            <a:r>
              <a:rPr lang="ar-EG" i="0" dirty="0"/>
              <a:t>ما الذي اشتهر به؟</a:t>
            </a:r>
            <a:r>
              <a:rPr lang="en-US" i="0" dirty="0"/>
              <a:t> </a:t>
            </a:r>
            <a:r>
              <a:rPr lang="ar-EG" i="0" dirty="0"/>
              <a:t>[يخمن الطلاب، وعادة ما يكون البعض محقًا].</a:t>
            </a:r>
            <a:r>
              <a:rPr lang="en-US" i="0" dirty="0"/>
              <a:t> </a:t>
            </a:r>
            <a:r>
              <a:rPr lang="ar-EG" sz="1200" b="0" i="0" dirty="0"/>
              <a:t>لقد صاغ نظرية براجماتية لتحقيق القوة من خلال التلاعب الإستراتيجي في كتابه الأمير.</a:t>
            </a:r>
            <a:r>
              <a:rPr lang="en-US" sz="1200" b="0" i="0" dirty="0"/>
              <a:t> </a:t>
            </a:r>
            <a:r>
              <a:rPr lang="ar-EG" sz="1200" b="0" i="0" dirty="0"/>
              <a:t>ولهذا السبب، أدانته الكنيسة الكاثوليكية بتهمة الفجور. </a:t>
            </a:r>
            <a:r>
              <a:rPr lang="ar-EG" sz="1200" i="0" dirty="0"/>
              <a:t>في الوقت الحاضر، يشير مصطلح "مكيافيلي" إلى شخص متلاعب، أناني، خاسر أو رابح، وربما غير أمين وغير أخلاقي. </a:t>
            </a:r>
            <a:r>
              <a:rPr lang="ar-EG" b="0" i="0" dirty="0"/>
              <a:t>وهو غير عادل إلى حد ما، </a:t>
            </a:r>
            <a:r>
              <a:rPr lang="ar-EG" sz="1200" b="0" i="0" dirty="0"/>
              <a:t>فقد كتب مكيافيلي بصورة مستفيضة عن </a:t>
            </a:r>
            <a:r>
              <a:rPr lang="ar-EG" b="0" i="0" dirty="0"/>
              <a:t>أن كسب حب الناس لا يقل أهمية عن جعل الجميع يخافون قوتك. ومع ذلك، فقد قال إنه إذا كان عليك الاختيار بين الحب والخوف، فاختر فقط أن تكون محل خشية من الآخرين. </a:t>
            </a:r>
          </a:p>
          <a:p>
            <a:endParaRPr lang="en-US" sz="1200" b="0" i="0" dirty="0"/>
          </a:p>
          <a:p>
            <a:r>
              <a:rPr lang="ar-EG" b="0" i="0" dirty="0">
                <a:solidFill>
                  <a:srgbClr val="202122"/>
                </a:solidFill>
                <a:latin typeface="Arial" panose="020B0604020202020204" pitchFamily="34" charset="0"/>
              </a:rPr>
              <a:t>المراجع</a:t>
            </a:r>
          </a:p>
          <a:p>
            <a:endParaRPr lang="en-US" b="0" i="0" dirty="0">
              <a:solidFill>
                <a:srgbClr val="202122"/>
              </a:solidFill>
              <a:effectLst/>
              <a:latin typeface="Arial" panose="020B0604020202020204" pitchFamily="34" charset="0"/>
            </a:endParaRPr>
          </a:p>
          <a:p>
            <a:pPr algn="l"/>
            <a:r>
              <a:rPr lang="en-US" b="0" i="0" dirty="0">
                <a:solidFill>
                  <a:srgbClr val="202122"/>
                </a:solidFill>
                <a:effectLst/>
                <a:latin typeface="Arial" panose="020B0604020202020204" pitchFamily="34" charset="0"/>
              </a:rPr>
              <a:t>Baron, H. (1961). Machiavelli: The Republican Citizen and the Author of 'the Prince'. The English Historical Review, 76(299), 217–253.</a:t>
            </a:r>
          </a:p>
          <a:p>
            <a:pPr algn="l"/>
            <a:endParaRPr lang="en-US" b="0" i="0" dirty="0">
              <a:solidFill>
                <a:srgbClr val="202122"/>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err="1">
                <a:solidFill>
                  <a:srgbClr val="202122"/>
                </a:solidFill>
                <a:effectLst/>
                <a:latin typeface="Arial" panose="020B0604020202020204" pitchFamily="34" charset="0"/>
              </a:rPr>
              <a:t>Capponi</a:t>
            </a:r>
            <a:r>
              <a:rPr lang="en-US" b="0" i="0" dirty="0">
                <a:solidFill>
                  <a:srgbClr val="202122"/>
                </a:solidFill>
                <a:effectLst/>
                <a:latin typeface="Arial" panose="020B0604020202020204" pitchFamily="34" charset="0"/>
              </a:rPr>
              <a:t>, N. (2010). An Unlikely Prince: The Life and Times of Machiavelli. Da Capo Press. </a:t>
            </a:r>
          </a:p>
          <a:p>
            <a:pPr algn="l"/>
            <a:endParaRPr lang="en-US" b="0" i="0" dirty="0">
              <a:solidFill>
                <a:srgbClr val="202122"/>
              </a:solidFill>
              <a:effectLst/>
              <a:latin typeface="Arial" panose="020B0604020202020204" pitchFamily="34" charset="0"/>
            </a:endParaRPr>
          </a:p>
          <a:p>
            <a:pPr algn="l"/>
            <a:r>
              <a:rPr lang="en-SG" b="0" i="0" dirty="0" err="1">
                <a:solidFill>
                  <a:srgbClr val="202122"/>
                </a:solidFill>
                <a:effectLst/>
                <a:latin typeface="Arial" panose="020B0604020202020204" pitchFamily="34" charset="0"/>
              </a:rPr>
              <a:t>Celenza</a:t>
            </a:r>
            <a:r>
              <a:rPr lang="en-SG" b="0" i="0" dirty="0">
                <a:solidFill>
                  <a:srgbClr val="202122"/>
                </a:solidFill>
                <a:effectLst/>
                <a:latin typeface="Arial" panose="020B0604020202020204" pitchFamily="34" charset="0"/>
              </a:rPr>
              <a:t>, C.S. (2015). Machiavelli: A Portrait. Cambridge, Massachusetts: Harvard University Press.</a:t>
            </a:r>
            <a:endParaRPr lang="en-US" b="0" i="0" dirty="0">
              <a:solidFill>
                <a:srgbClr val="202122"/>
              </a:solidFill>
              <a:effectLst/>
              <a:latin typeface="Arial" panose="020B0604020202020204" pitchFamily="34" charset="0"/>
            </a:endParaRPr>
          </a:p>
          <a:p>
            <a:pPr algn="l"/>
            <a:endParaRPr lang="en-US" b="0" i="0" dirty="0">
              <a:solidFill>
                <a:srgbClr val="202122"/>
              </a:solidFill>
              <a:effectLst/>
              <a:latin typeface="Arial" panose="020B0604020202020204" pitchFamily="34" charset="0"/>
            </a:endParaRPr>
          </a:p>
          <a:p>
            <a:pPr algn="l"/>
            <a:r>
              <a:rPr lang="en-US" b="0" i="0" dirty="0">
                <a:solidFill>
                  <a:srgbClr val="202122"/>
                </a:solidFill>
                <a:effectLst/>
                <a:latin typeface="Arial" panose="020B0604020202020204" pitchFamily="34" charset="0"/>
              </a:rPr>
              <a:t>Machiavelli, N. (1981). The Prince and Selected Discourses. Translated by Daniel </a:t>
            </a:r>
            <a:r>
              <a:rPr lang="en-US" b="0" i="0" dirty="0" err="1">
                <a:solidFill>
                  <a:srgbClr val="202122"/>
                </a:solidFill>
                <a:effectLst/>
                <a:latin typeface="Arial" panose="020B0604020202020204" pitchFamily="34" charset="0"/>
              </a:rPr>
              <a:t>Donno</a:t>
            </a:r>
            <a:r>
              <a:rPr lang="en-US" b="0" i="0" dirty="0">
                <a:solidFill>
                  <a:srgbClr val="202122"/>
                </a:solidFill>
                <a:effectLst/>
                <a:latin typeface="Arial" panose="020B0604020202020204" pitchFamily="34" charset="0"/>
              </a:rPr>
              <a:t> (Bantam Classic ed.). New York: Bantam Books.</a:t>
            </a:r>
            <a:endParaRPr lang="en-SG" b="0" i="0" dirty="0">
              <a:solidFill>
                <a:srgbClr val="202122"/>
              </a:solidFill>
              <a:effectLst/>
              <a:latin typeface="Arial" panose="020B0604020202020204" pitchFamily="34" charset="0"/>
            </a:endParaRPr>
          </a:p>
          <a:p>
            <a:pPr algn="l"/>
            <a:endParaRPr lang="en-US" b="0" i="0" dirty="0">
              <a:solidFill>
                <a:srgbClr val="202122"/>
              </a:solidFill>
              <a:effectLst/>
              <a:latin typeface="Arial" panose="020B0604020202020204" pitchFamily="34" charset="0"/>
            </a:endParaRPr>
          </a:p>
          <a:p>
            <a:pPr algn="l"/>
            <a:r>
              <a:rPr lang="en-US" b="0" i="0" dirty="0">
                <a:solidFill>
                  <a:srgbClr val="202122"/>
                </a:solidFill>
                <a:effectLst/>
                <a:latin typeface="Arial" panose="020B0604020202020204" pitchFamily="34" charset="0"/>
              </a:rPr>
              <a:t>Oppenheimer, P. (2011). Machiavelli: A Life Beyond Ideology. London; New York: Continuum. </a:t>
            </a:r>
          </a:p>
          <a:p>
            <a:endParaRPr lang="en-SG" i="0" dirty="0"/>
          </a:p>
          <a:p>
            <a:r>
              <a:rPr lang="ar-EG" i="0" dirty="0"/>
              <a:t>مصدر الصورة</a:t>
            </a:r>
          </a:p>
          <a:p>
            <a:r>
              <a:rPr lang="en-US" i="0" dirty="0"/>
              <a:t>https://picryl.com/media/portrait-of-niccolo-machiavelli-by-santi-di-tito-edb3e1</a:t>
            </a:r>
          </a:p>
          <a:p>
            <a:endParaRPr lang="en-SG" i="0" dirty="0"/>
          </a:p>
        </p:txBody>
      </p:sp>
      <p:sp>
        <p:nvSpPr>
          <p:cNvPr id="4" name="Slide Number Placeholder 3"/>
          <p:cNvSpPr>
            <a:spLocks noGrp="1"/>
          </p:cNvSpPr>
          <p:nvPr>
            <p:ph type="sldNum" sz="quarter" idx="5"/>
          </p:nvPr>
        </p:nvSpPr>
        <p:spPr/>
        <p:txBody>
          <a:bodyPr/>
          <a:lstStyle/>
          <a:p>
            <a:fld id="{9BE1DD1D-0BD5-4E4F-ABDD-53ED947792F1}" type="slidenum">
              <a:rPr lang="en-US" smtClean="0"/>
              <a:t>32</a:t>
            </a:fld>
            <a:endParaRPr lang="en-US"/>
          </a:p>
        </p:txBody>
      </p:sp>
    </p:spTree>
    <p:extLst>
      <p:ext uri="{BB962C8B-B14F-4D97-AF65-F5344CB8AC3E}">
        <p14:creationId xmlns:p14="http://schemas.microsoft.com/office/powerpoint/2010/main" val="147436604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t>يقيس علماء النفس المكيافيلية باعتبارها اختلافًا فرديًا باستخدام الاستبيانات.</a:t>
            </a:r>
            <a:r>
              <a:rPr lang="en-US" sz="1200" i="0" dirty="0"/>
              <a:t> </a:t>
            </a:r>
            <a:r>
              <a:rPr lang="ar-EG" sz="1200" i="0" dirty="0"/>
              <a:t>وهي جزء مما يسمى سمات الثالوث المظلم، وهي ثلاثة أبعاد شخصية مترابطة تتنبأ بسلوك مشكوك فيه أخلاقيًا.</a:t>
            </a:r>
            <a:r>
              <a:rPr lang="en-US" sz="1200" i="0" dirty="0"/>
              <a:t> </a:t>
            </a:r>
            <a:r>
              <a:rPr lang="ar-EG" sz="1200" i="0" dirty="0"/>
              <a:t>المكيافيلية، استخدام التلاعب والخداع.</a:t>
            </a:r>
            <a:r>
              <a:rPr lang="en-US" sz="1200" i="0" dirty="0"/>
              <a:t> </a:t>
            </a:r>
            <a:r>
              <a:rPr lang="ar-EG" sz="1200" i="0" dirty="0"/>
              <a:t>النرجسية، الشعور بالتفوق الشخصي على الآخرين.</a:t>
            </a:r>
            <a:r>
              <a:rPr lang="en-US" sz="1200" i="0" dirty="0"/>
              <a:t> </a:t>
            </a:r>
            <a:r>
              <a:rPr lang="ar-EG" sz="1200" i="0" dirty="0"/>
              <a:t>والشخصية المعادية للمجتمع، والتي تسمى أيضًا الاعتلال النفسي، والتي تشير إلى الافتقار إلى التعاطف مع الآخرين.</a:t>
            </a:r>
            <a:r>
              <a:rPr lang="en-US" sz="1200"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t>إن ممثلي الثالوث المظلم أقل خوفًا وأكثر سيطرة، مما قد يجعلهم يبدون كأنهم سيكونون قادة جيدين.</a:t>
            </a:r>
            <a:r>
              <a:rPr lang="en-US" sz="1200" i="0" dirty="0"/>
              <a:t> </a:t>
            </a:r>
            <a:r>
              <a:rPr lang="ar-EG" sz="1200" i="0" dirty="0"/>
              <a:t>لكن أنانيتهم وخداعهم يضر بعلاقاتهم مع الآخرين، مما يضر بفرصهم في الوصول إلى مناصب قيادية.</a:t>
            </a:r>
            <a:r>
              <a:rPr lang="en-US" sz="1200"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t>إن النقيض من الثالوث المظلم هو سمة الشخصية المتمثلة في الصدق والتواضع.</a:t>
            </a:r>
            <a:r>
              <a:rPr lang="en-US" sz="1200" i="0" dirty="0"/>
              <a:t> </a:t>
            </a:r>
            <a:r>
              <a:rPr lang="ar-EG" sz="1200" i="0" dirty="0"/>
              <a:t>وإذا كنت من هؤلاء، فاستخدم كرمك لبناء الثقة والتحالفات التي تحتاج إليها للوصول إلى مناصب قيادية.</a:t>
            </a:r>
            <a:r>
              <a:rPr lang="en-US" sz="1200" i="0" dirty="0"/>
              <a:t> </a:t>
            </a:r>
            <a:r>
              <a:rPr lang="ar-EG" sz="1200" i="0" dirty="0"/>
              <a:t>وإذا كنت تتمتع بمستوى عالٍ من الصدق والتواضع، فلا يزال بوسعك استخدام السلطة، ولكن مع الشرعية، وشرح أسبابك وراء استغلالك لبديل، أو اتخاذ قرار قيادي أحادي الجانب، أو التصرف بحزم في المفاوضات.</a:t>
            </a:r>
            <a:r>
              <a:rPr lang="en-US" sz="1200"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t>بالطبع، في مسرحية "إنهاء الصفقة" فإن الكذب أو حجب المعلومات هو وظيفة الدور الذي تم تكليفك به، وليس تصرفًا ثابتًا للشخصية.</a:t>
            </a:r>
            <a:r>
              <a:rPr lang="en-US" sz="1200" i="0" dirty="0"/>
              <a:t> </a:t>
            </a:r>
            <a:r>
              <a:rPr lang="ar-EG" sz="1200" i="0" dirty="0"/>
              <a:t>لا تعتقد أنه لمجرد أن زميلك في الفصل كان يلعب دور تراختنر، فإنه يمثل الثالوث المظلم.</a:t>
            </a:r>
            <a:r>
              <a:rPr lang="en-US" sz="1200"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i="0" dirty="0"/>
              <a:t>المراجع والروابط</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b="0" i="0" dirty="0">
                <a:solidFill>
                  <a:srgbClr val="0B0B0B"/>
                </a:solidFill>
                <a:latin typeface="Montserrat" panose="00000500000000000000" pitchFamily="2" charset="0"/>
              </a:rPr>
              <a:t>لا يتمتع الأشخاص ذوو الشخصيات غير المرغوب فيها (الأنانية، والعدوانية، والتلاعب) بميزة في السعي وراء السلطة في العمل</a:t>
            </a:r>
          </a:p>
          <a:p>
            <a:pPr marL="0" marR="0" lvl="0" indent="0" algn="r" defTabSz="914400" rtl="1" eaLnBrk="1" fontAlgn="auto" latinLnBrk="0" hangingPunct="1">
              <a:lnSpc>
                <a:spcPct val="100000"/>
              </a:lnSpc>
              <a:spcBef>
                <a:spcPts val="0"/>
              </a:spcBef>
              <a:spcAft>
                <a:spcPts val="0"/>
              </a:spcAft>
              <a:buClrTx/>
              <a:buSzTx/>
              <a:buFontTx/>
              <a:buNone/>
              <a:tabLst/>
              <a:defRPr/>
            </a:pPr>
            <a:r>
              <a:rPr lang="en-US" i="0" dirty="0"/>
              <a:t>https://www.pnas.org/doi/abs/10.1073/pnas.2005088117</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b="0" i="0" dirty="0">
                <a:solidFill>
                  <a:srgbClr val="282828"/>
                </a:solidFill>
                <a:latin typeface="GT America"/>
              </a:rPr>
              <a:t>لماذا يحصل الأشخاص السامُّون على ترقية؟</a:t>
            </a:r>
            <a:r>
              <a:rPr lang="en-US" b="0" i="0" dirty="0">
                <a:solidFill>
                  <a:srgbClr val="282828"/>
                </a:solidFill>
                <a:latin typeface="GT America"/>
              </a:rPr>
              <a:t> </a:t>
            </a:r>
            <a:r>
              <a:rPr lang="ar-EG" b="0" i="0" dirty="0">
                <a:solidFill>
                  <a:srgbClr val="282828"/>
                </a:solidFill>
                <a:latin typeface="GT America"/>
              </a:rPr>
              <a:t>لنفس السبب الذي يجعل الأشخاص المتواضعين يحصلون عليها:</a:t>
            </a:r>
            <a:r>
              <a:rPr lang="en-US" b="0" i="0" dirty="0">
                <a:solidFill>
                  <a:srgbClr val="282828"/>
                </a:solidFill>
                <a:latin typeface="GT America"/>
              </a:rPr>
              <a:t> </a:t>
            </a:r>
            <a:r>
              <a:rPr lang="ar-EG" b="0" i="0" dirty="0">
                <a:solidFill>
                  <a:srgbClr val="282828"/>
                </a:solidFill>
                <a:latin typeface="GT America"/>
              </a:rPr>
              <a:t>المهارة السياسية</a:t>
            </a:r>
          </a:p>
          <a:p>
            <a:pPr marL="0" marR="0" lvl="0" indent="0" algn="r" defTabSz="914400" rtl="1" eaLnBrk="1" fontAlgn="auto" latinLnBrk="0" hangingPunct="1">
              <a:lnSpc>
                <a:spcPct val="100000"/>
              </a:lnSpc>
              <a:spcBef>
                <a:spcPts val="0"/>
              </a:spcBef>
              <a:spcAft>
                <a:spcPts val="0"/>
              </a:spcAft>
              <a:buClrTx/>
              <a:buSzTx/>
              <a:buFontTx/>
              <a:buNone/>
              <a:tabLst/>
              <a:defRPr/>
            </a:pPr>
            <a:r>
              <a:rPr lang="en-US" i="0" dirty="0"/>
              <a:t>https://hbr.org/2018/07/why-do-oxy-people-get-promoted-for-the-same-reason-humble-people-do-policies-skill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b="0" i="0" dirty="0">
                <a:solidFill>
                  <a:srgbClr val="333333"/>
                </a:solidFill>
                <a:latin typeface="Georgia" panose="02040502050405020303" pitchFamily="18" charset="0"/>
              </a:rPr>
              <a:t>العلاقة الإيجابية بين سمات الثالوث المظلم ومستويات القيادة في تقييم الذات والآخرين</a:t>
            </a:r>
          </a:p>
          <a:p>
            <a:pPr marL="0" marR="0" lvl="0" indent="0" algn="r" defTabSz="914400" rtl="1" eaLnBrk="1" fontAlgn="auto" latinLnBrk="0" hangingPunct="1">
              <a:lnSpc>
                <a:spcPct val="100000"/>
              </a:lnSpc>
              <a:spcBef>
                <a:spcPts val="0"/>
              </a:spcBef>
              <a:spcAft>
                <a:spcPts val="0"/>
              </a:spcAft>
              <a:buClrTx/>
              <a:buSzTx/>
              <a:buFontTx/>
              <a:buNone/>
              <a:tabLst/>
              <a:defRPr/>
            </a:pPr>
            <a:r>
              <a:rPr lang="en-US" i="0" dirty="0"/>
              <a:t>https://link.springer.com/article/10.1365/s42681-021-00025-6</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i="0" dirty="0"/>
              <a:t>الهيمنة الجريئة ورئاسة الولايات المتحدة:</a:t>
            </a:r>
            <a:r>
              <a:rPr lang="en-US" i="0" dirty="0"/>
              <a:t> </a:t>
            </a:r>
            <a:r>
              <a:rPr lang="ar-EG" i="0" dirty="0"/>
              <a:t>آثار السمات الشخصية السيكوباتية على القيادة السياسية الناجحة وغير الناجحة</a:t>
            </a:r>
          </a:p>
          <a:p>
            <a:pPr marL="0" marR="0" lvl="0" indent="0" algn="r" defTabSz="914400" rtl="1" eaLnBrk="1" fontAlgn="auto" latinLnBrk="0" hangingPunct="1">
              <a:lnSpc>
                <a:spcPct val="100000"/>
              </a:lnSpc>
              <a:spcBef>
                <a:spcPts val="0"/>
              </a:spcBef>
              <a:spcAft>
                <a:spcPts val="0"/>
              </a:spcAft>
              <a:buClrTx/>
              <a:buSzTx/>
              <a:buFontTx/>
              <a:buNone/>
              <a:tabLst/>
              <a:defRPr/>
            </a:pPr>
            <a:r>
              <a:rPr lang="en-US" i="0" dirty="0"/>
              <a:t>https://scottlilienfeld.com/wp-content/uploads/2021/01/lilienfeld2012-2.pdf</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i="0" dirty="0"/>
          </a:p>
          <a:p>
            <a:endParaRPr lang="en-SG" i="0" dirty="0"/>
          </a:p>
        </p:txBody>
      </p:sp>
      <p:sp>
        <p:nvSpPr>
          <p:cNvPr id="4" name="Slide Number Placeholder 3"/>
          <p:cNvSpPr>
            <a:spLocks noGrp="1"/>
          </p:cNvSpPr>
          <p:nvPr>
            <p:ph type="sldNum" sz="quarter" idx="5"/>
          </p:nvPr>
        </p:nvSpPr>
        <p:spPr/>
        <p:txBody>
          <a:bodyPr/>
          <a:lstStyle/>
          <a:p>
            <a:fld id="{9BE1DD1D-0BD5-4E4F-ABDD-53ED947792F1}" type="slidenum">
              <a:rPr lang="en-US" smtClean="0"/>
              <a:t>33</a:t>
            </a:fld>
            <a:endParaRPr lang="en-US"/>
          </a:p>
        </p:txBody>
      </p:sp>
    </p:spTree>
    <p:extLst>
      <p:ext uri="{BB962C8B-B14F-4D97-AF65-F5344CB8AC3E}">
        <p14:creationId xmlns:p14="http://schemas.microsoft.com/office/powerpoint/2010/main" val="422884192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800" b="0" i="0" dirty="0">
                <a:latin typeface="+mj-lt"/>
                <a:ea typeface="Times New Roman" panose="02020603050405020304" pitchFamily="18" charset="0"/>
              </a:rPr>
              <a:t>من لعب دور بريس ولم </a:t>
            </a:r>
            <a:r>
              <a:rPr lang="ar-EG" sz="1800" b="0" i="0" u="sng" dirty="0">
                <a:latin typeface="+mj-lt"/>
                <a:ea typeface="Times New Roman" panose="02020603050405020304" pitchFamily="18" charset="0"/>
              </a:rPr>
              <a:t>يدرك </a:t>
            </a:r>
            <a:r>
              <a:rPr lang="ar-EG" sz="1800" b="0" i="0" dirty="0">
                <a:latin typeface="+mj-lt"/>
                <a:ea typeface="Times New Roman" panose="02020603050405020304" pitchFamily="18" charset="0"/>
              </a:rPr>
              <a:t>أن تراختنر كان يخفي معلومات؟</a:t>
            </a:r>
            <a:r>
              <a:rPr lang="en-US" sz="1800" b="0" i="0" dirty="0">
                <a:latin typeface="+mj-lt"/>
                <a:ea typeface="Times New Roman" panose="02020603050405020304" pitchFamily="18" charset="0"/>
              </a:rPr>
              <a:t> </a:t>
            </a:r>
            <a:r>
              <a:rPr lang="ar-EG" sz="1800" b="0" i="0" dirty="0">
                <a:latin typeface="+mj-lt"/>
                <a:ea typeface="Times New Roman" panose="02020603050405020304" pitchFamily="18" charset="0"/>
              </a:rPr>
              <a:t>[يرفع الطلاب أيديهم].</a:t>
            </a:r>
            <a:r>
              <a:rPr lang="en-US" sz="1800" b="0" i="0" dirty="0">
                <a:latin typeface="+mj-lt"/>
                <a:ea typeface="Times New Roman" panose="02020603050405020304" pitchFamily="18" charset="0"/>
              </a:rPr>
              <a:t> </a:t>
            </a:r>
            <a:r>
              <a:rPr lang="ar-EG" sz="1800" b="0" i="0" dirty="0">
                <a:latin typeface="+mj-lt"/>
                <a:ea typeface="Times New Roman" panose="02020603050405020304" pitchFamily="18" charset="0"/>
              </a:rPr>
              <a:t>كيف حدث هذا في مفاوضاتكم؟</a:t>
            </a:r>
            <a:r>
              <a:rPr lang="en-US" sz="1800" b="0" i="0" dirty="0">
                <a:latin typeface="+mj-lt"/>
                <a:ea typeface="Times New Roman" panose="02020603050405020304" pitchFamily="18" charset="0"/>
              </a:rPr>
              <a:t> </a:t>
            </a:r>
            <a:r>
              <a:rPr lang="ar-EG" sz="1800" b="0" i="0" dirty="0">
                <a:latin typeface="+mj-lt"/>
                <a:ea typeface="Times New Roman" panose="02020603050405020304" pitchFamily="18" charset="0"/>
              </a:rPr>
              <a:t>[يتبادل بريس وتراختنر الخبرات].</a:t>
            </a:r>
            <a:r>
              <a:rPr lang="en-US" sz="1800" b="0" i="0" dirty="0">
                <a:latin typeface="+mj-lt"/>
                <a:ea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0" dirty="0">
              <a:effectLst/>
              <a:latin typeface="+mj-lt"/>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800" b="0" i="0" dirty="0">
                <a:latin typeface="+mj-lt"/>
                <a:ea typeface="Times New Roman" panose="02020603050405020304" pitchFamily="18" charset="0"/>
              </a:rPr>
              <a:t>من لعب دور فيشر وشكك </a:t>
            </a:r>
            <a:r>
              <a:rPr lang="ar-EG" sz="1800" b="0" i="0" u="sng" dirty="0">
                <a:latin typeface="+mj-lt"/>
                <a:ea typeface="Times New Roman" panose="02020603050405020304" pitchFamily="18" charset="0"/>
              </a:rPr>
              <a:t>زورًا </a:t>
            </a:r>
            <a:r>
              <a:rPr lang="ar-EG" sz="1800" b="0" i="0" dirty="0">
                <a:latin typeface="+mj-lt"/>
                <a:ea typeface="Times New Roman" panose="02020603050405020304" pitchFamily="18" charset="0"/>
              </a:rPr>
              <a:t>في هالديرمان؟</a:t>
            </a:r>
            <a:r>
              <a:rPr lang="en-US" sz="1800" b="0" i="0" dirty="0">
                <a:latin typeface="+mj-lt"/>
                <a:ea typeface="Times New Roman" panose="02020603050405020304" pitchFamily="18" charset="0"/>
              </a:rPr>
              <a:t> </a:t>
            </a:r>
            <a:r>
              <a:rPr lang="ar-EG" sz="1800" b="0" i="0" dirty="0">
                <a:latin typeface="+mj-lt"/>
                <a:ea typeface="Times New Roman" panose="02020603050405020304" pitchFamily="18" charset="0"/>
              </a:rPr>
              <a:t>[يرفع الطلاب أيديهم].</a:t>
            </a:r>
            <a:r>
              <a:rPr lang="en-US" sz="1800" b="0" i="0" dirty="0">
                <a:latin typeface="+mj-lt"/>
                <a:ea typeface="Times New Roman" panose="02020603050405020304" pitchFamily="18" charset="0"/>
              </a:rPr>
              <a:t> </a:t>
            </a:r>
            <a:r>
              <a:rPr lang="ar-EG" sz="1800" b="0" i="0" dirty="0">
                <a:latin typeface="+mj-lt"/>
                <a:ea typeface="Times New Roman" panose="02020603050405020304" pitchFamily="18" charset="0"/>
              </a:rPr>
              <a:t>كيف أثر هذا على ديناميكية فريقك في المفاوضات؟</a:t>
            </a:r>
            <a:r>
              <a:rPr lang="en-US" sz="1800" b="0" i="0" dirty="0">
                <a:latin typeface="+mj-lt"/>
                <a:ea typeface="Times New Roman" panose="02020603050405020304" pitchFamily="18" charset="0"/>
              </a:rPr>
              <a:t> </a:t>
            </a:r>
            <a:r>
              <a:rPr lang="ar-EG" sz="1800" b="0" i="0" dirty="0">
                <a:latin typeface="+mj-lt"/>
                <a:ea typeface="Times New Roman" panose="02020603050405020304" pitchFamily="18" charset="0"/>
              </a:rPr>
              <a:t>[يتبادل فيشر وهالدرمان الخبرات].</a:t>
            </a:r>
            <a:r>
              <a:rPr lang="en-US" sz="1800" b="0" i="0" dirty="0">
                <a:latin typeface="+mj-lt"/>
                <a:ea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0" dirty="0">
              <a:effectLst/>
              <a:latin typeface="+mj-lt"/>
              <a:ea typeface="Times New Roman" panose="02020603050405020304" pitchFamily="18" charset="0"/>
            </a:endParaRPr>
          </a:p>
          <a:p>
            <a:r>
              <a:rPr lang="ar-EG" sz="1800" i="0" dirty="0"/>
              <a:t>في المتوسط، عبر العديد من الدراسات التي تناولت كشف الكذب، تبلغ دقة البشر 55%، في حين أن 50% من هذه الدقة تعود إلى التخمين العشوائي.</a:t>
            </a:r>
            <a:r>
              <a:rPr lang="en-US" sz="1800" i="0" dirty="0"/>
              <a:t> </a:t>
            </a:r>
            <a:r>
              <a:rPr lang="ar-EG" sz="1800" i="0" dirty="0"/>
              <a:t>لذا فإن الحدس البشري حول ما إذا كان شخص آخر يكذب علينا لا يرتقي إلا لمستوى </a:t>
            </a:r>
            <a:r>
              <a:rPr lang="ar-EG" sz="1800" i="0" baseline="0" dirty="0"/>
              <a:t>الصدفة</a:t>
            </a:r>
            <a:r>
              <a:rPr lang="ar-EG" sz="1800" i="0" dirty="0"/>
              <a:t> في أفضل الأحوال.</a:t>
            </a:r>
            <a:r>
              <a:rPr lang="en-US" sz="1800" i="0" baseline="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altLang="en-US" sz="1800" b="1" i="0" u="sng" dirty="0">
              <a:latin typeface="+mj-lt"/>
            </a:endParaRPr>
          </a:p>
          <a:p>
            <a:pPr>
              <a:lnSpc>
                <a:spcPct val="107000"/>
              </a:lnSpc>
              <a:spcAft>
                <a:spcPts val="800"/>
              </a:spcAft>
            </a:pPr>
            <a:r>
              <a:rPr lang="ar-EG" sz="1800" b="0" i="0" u="none" dirty="0">
                <a:solidFill>
                  <a:srgbClr val="555555"/>
                </a:solidFill>
                <a:latin typeface="Times New Roman" panose="02020603050405020304" pitchFamily="18" charset="0"/>
                <a:ea typeface="Calibri" panose="020F0502020204030204" pitchFamily="34" charset="0"/>
                <a:cs typeface="Times New Roman" panose="02020603050405020304" pitchFamily="18" charset="0"/>
              </a:rPr>
              <a:t>في حين أن الكذب على الأقران كما فعل تراختر قد يبدو مبررًا إذا كان من الممكن أن يؤدي إلى إنقاذ الشركة من عملية استحواذ مروعة.</a:t>
            </a:r>
            <a:r>
              <a:rPr lang="en-US" sz="1800" b="0" i="0" u="none" dirty="0">
                <a:solidFill>
                  <a:srgbClr val="555555"/>
                </a:solidFill>
                <a:latin typeface="Times New Roman" panose="02020603050405020304" pitchFamily="18" charset="0"/>
                <a:ea typeface="Calibri" panose="020F0502020204030204" pitchFamily="34" charset="0"/>
                <a:cs typeface="Times New Roman" panose="02020603050405020304" pitchFamily="18" charset="0"/>
              </a:rPr>
              <a:t> </a:t>
            </a:r>
            <a:r>
              <a:rPr lang="ar-EG" sz="1800" b="0" i="0" u="none" dirty="0">
                <a:solidFill>
                  <a:srgbClr val="555555"/>
                </a:solidFill>
                <a:latin typeface="Times New Roman" panose="02020603050405020304" pitchFamily="18" charset="0"/>
                <a:ea typeface="Calibri" panose="020F0502020204030204" pitchFamily="34" charset="0"/>
                <a:cs typeface="Times New Roman" panose="02020603050405020304" pitchFamily="18" charset="0"/>
              </a:rPr>
              <a:t>ومع ذلك، كانت هالديرمان صادقة بشكل غير عادي في مسرحية "إطفاء الأنور"، انطلاقًا من شعورها بالمسؤولية التي تقتضي عدم الكذب على العميل عند تقديم المشورة له.</a:t>
            </a:r>
            <a:r>
              <a:rPr lang="en-US" sz="1800" b="0" i="0" u="none" dirty="0">
                <a:solidFill>
                  <a:srgbClr val="555555"/>
                </a:solidFill>
                <a:latin typeface="Times New Roman" panose="02020603050405020304" pitchFamily="18" charset="0"/>
                <a:ea typeface="Calibri" panose="020F0502020204030204" pitchFamily="34" charset="0"/>
                <a:cs typeface="Times New Roman" panose="02020603050405020304" pitchFamily="18" charset="0"/>
              </a:rPr>
              <a:t> </a:t>
            </a:r>
            <a:r>
              <a:rPr lang="ar-EG" sz="1800" b="0" i="0" u="none" dirty="0">
                <a:solidFill>
                  <a:srgbClr val="555555"/>
                </a:solidFill>
                <a:latin typeface="Times New Roman" panose="02020603050405020304" pitchFamily="18" charset="0"/>
                <a:ea typeface="Calibri" panose="020F0502020204030204" pitchFamily="34" charset="0"/>
                <a:cs typeface="Times New Roman" panose="02020603050405020304" pitchFamily="18" charset="0"/>
              </a:rPr>
              <a:t>لكن الجانب الآخر من صعوبة اكتشاف الكذب يعني أن الناس غالبًا لا يستطيعون معرفة أنك تقول الحقيقة.</a:t>
            </a:r>
            <a:r>
              <a:rPr lang="en-US" sz="1800" b="0" i="0" u="none" dirty="0">
                <a:solidFill>
                  <a:srgbClr val="555555"/>
                </a:solidFill>
                <a:latin typeface="Times New Roman" panose="02020603050405020304" pitchFamily="18" charset="0"/>
                <a:ea typeface="Calibri" panose="020F0502020204030204" pitchFamily="34" charset="0"/>
                <a:cs typeface="Times New Roman" panose="02020603050405020304" pitchFamily="18" charset="0"/>
              </a:rPr>
              <a:t> </a:t>
            </a:r>
          </a:p>
          <a:p>
            <a:pPr>
              <a:lnSpc>
                <a:spcPct val="107000"/>
              </a:lnSpc>
              <a:spcAft>
                <a:spcPts val="800"/>
              </a:spcAft>
            </a:pPr>
            <a:endParaRPr lang="en-US" sz="1800" b="1" i="0" u="sng" dirty="0">
              <a:solidFill>
                <a:srgbClr val="555555"/>
              </a:solidFill>
              <a:effectLst/>
              <a:latin typeface="Times New Roman" panose="02020603050405020304" pitchFamily="18" charset="0"/>
              <a:ea typeface="Calibri" panose="020F0502020204030204" pitchFamily="34" charset="0"/>
              <a:cs typeface="Times New Roman" panose="02020603050405020304" pitchFamily="18" charset="0"/>
            </a:endParaRPr>
          </a:p>
          <a:p>
            <a:r>
              <a:rPr lang="ar-EG" sz="1200" i="0" dirty="0">
                <a:ea typeface="Times New Roman"/>
                <a:cs typeface="Times New Roman" pitchFamily="18" charset="0"/>
              </a:rPr>
              <a:t>المراجع</a:t>
            </a:r>
          </a:p>
          <a:p>
            <a:endParaRPr lang="en-US" sz="1200" i="0" kern="1800" dirty="0">
              <a:ea typeface="Times New Roman"/>
              <a:cs typeface="Times New Roman" pitchFamily="18" charset="0"/>
            </a:endParaRPr>
          </a:p>
          <a:p>
            <a:pPr algn="l"/>
            <a:r>
              <a:rPr lang="en-US" sz="1200" i="0" kern="1800" dirty="0">
                <a:ea typeface="Times New Roman"/>
                <a:cs typeface="Times New Roman" pitchFamily="18" charset="0"/>
              </a:rPr>
              <a:t>Ekman, 1983, </a:t>
            </a:r>
          </a:p>
          <a:p>
            <a:pPr algn="l"/>
            <a:r>
              <a:rPr lang="en-US" sz="1200" b="0" i="0" dirty="0">
                <a:effectLst/>
              </a:rPr>
              <a:t>Telling lies: Clues to deceit in the marketplace, politics, and marriage </a:t>
            </a:r>
            <a:endParaRPr lang="en-US" sz="1200" b="0" i="0" kern="1800" dirty="0">
              <a:ea typeface="Times New Roman"/>
              <a:cs typeface="Times New Roman" pitchFamily="18" charset="0"/>
            </a:endParaRPr>
          </a:p>
          <a:p>
            <a:pPr algn="l"/>
            <a:r>
              <a:rPr lang="en-US" sz="1200" i="0" kern="1800" dirty="0">
                <a:ea typeface="Times New Roman"/>
                <a:cs typeface="Times New Roman" pitchFamily="18" charset="0"/>
              </a:rPr>
              <a:t>https://www.amazon.com/Telling-Lies-Marketplace-Politics-Marriage/dp/0393337456</a:t>
            </a:r>
          </a:p>
          <a:p>
            <a:pPr algn="l"/>
            <a:endParaRPr lang="en-US" sz="1200" i="0" kern="1800" dirty="0">
              <a:ea typeface="Times New Roman"/>
              <a:cs typeface="Times New Roman" pitchFamily="18" charset="0"/>
            </a:endParaRPr>
          </a:p>
          <a:p>
            <a:pPr algn="l"/>
            <a:r>
              <a:rPr lang="en-US" sz="1200" i="0" kern="1800" dirty="0">
                <a:ea typeface="Times New Roman"/>
                <a:cs typeface="Times New Roman" pitchFamily="18" charset="0"/>
              </a:rPr>
              <a:t>Bond &amp; DePaulo, 2006</a:t>
            </a:r>
          </a:p>
          <a:p>
            <a:pPr algn="l"/>
            <a:r>
              <a:rPr lang="en-US" sz="1200" b="0" i="0" dirty="0">
                <a:effectLst/>
              </a:rPr>
              <a:t>Accuracy of Deception Judgments</a:t>
            </a:r>
          </a:p>
          <a:p>
            <a:pPr algn="l"/>
            <a:r>
              <a:rPr lang="en-US" sz="1200" b="0" i="0" kern="1800" dirty="0">
                <a:ea typeface="Times New Roman"/>
                <a:cs typeface="Times New Roman" pitchFamily="18" charset="0"/>
              </a:rPr>
              <a:t>http://psr.sagepub.com/content/10/3/214.short</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sz="1200" i="0" dirty="0"/>
          </a:p>
          <a:p>
            <a:pPr marL="0" marR="0" indent="0" algn="r" defTabSz="914400" rtl="1" eaLnBrk="1" fontAlgn="auto" latinLnBrk="0" hangingPunct="1">
              <a:lnSpc>
                <a:spcPct val="100000"/>
              </a:lnSpc>
              <a:spcBef>
                <a:spcPts val="0"/>
              </a:spcBef>
              <a:spcAft>
                <a:spcPts val="0"/>
              </a:spcAft>
              <a:buClrTx/>
              <a:buSzTx/>
              <a:buFontTx/>
              <a:buNone/>
              <a:tabLst/>
              <a:defRPr/>
            </a:pPr>
            <a:r>
              <a:rPr lang="ar-EG" sz="1200" i="0" dirty="0"/>
              <a:t>مصدر الصورة:</a:t>
            </a:r>
          </a:p>
          <a:p>
            <a:pPr marL="0" marR="0" indent="0" algn="r" defTabSz="914400" rtl="1" eaLnBrk="1" fontAlgn="auto" latinLnBrk="0" hangingPunct="1">
              <a:lnSpc>
                <a:spcPct val="100000"/>
              </a:lnSpc>
              <a:spcBef>
                <a:spcPts val="0"/>
              </a:spcBef>
              <a:spcAft>
                <a:spcPts val="0"/>
              </a:spcAft>
              <a:buClrTx/>
              <a:buSzTx/>
              <a:buFontTx/>
              <a:buNone/>
              <a:tabLst/>
              <a:defRPr/>
            </a:pPr>
            <a:r>
              <a:rPr lang="en-US" sz="1200" i="0" dirty="0"/>
              <a:t>https://pixabay.com/photos/candle-wick-water-wax-candle-mood-1042087/</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b="1" i="0" u="sng" dirty="0"/>
          </a:p>
          <a:p>
            <a:endParaRPr lang="en-US" sz="1200" i="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i="0" dirty="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6B682898-ADB3-435A-B8E0-862943A65B4F}" type="slidenum">
              <a:rPr lang="en-US" altLang="en-US" smtClean="0"/>
              <a:pPr/>
              <a:t>34</a:t>
            </a:fld>
            <a:endParaRPr lang="en-US" altLang="en-US"/>
          </a:p>
        </p:txBody>
      </p:sp>
    </p:spTree>
    <p:extLst>
      <p:ext uri="{BB962C8B-B14F-4D97-AF65-F5344CB8AC3E}">
        <p14:creationId xmlns:p14="http://schemas.microsoft.com/office/powerpoint/2010/main" val="284614705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u="none" dirty="0"/>
              <a:t>بعض الدروس المستفادة من قضية إنهاء الصفقة.</a:t>
            </a:r>
            <a:r>
              <a:rPr lang="en-US" sz="1200" b="0" i="0" u="none"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b="0" i="0" u="none" dirty="0"/>
          </a:p>
          <a:p>
            <a:r>
              <a:rPr lang="ar-EG" sz="2400" i="0" dirty="0"/>
              <a:t>إن فِرق التفاوض تطالب وتخلق قيمة أكبر من الأفراد المنفردين، إذا كانت منسقة بشكل جيد.</a:t>
            </a:r>
            <a:r>
              <a:rPr lang="en-US" sz="2400" i="0" dirty="0"/>
              <a:t> </a:t>
            </a:r>
            <a:r>
              <a:rPr lang="ar-EG" sz="2400" i="0" dirty="0"/>
              <a:t>ومع ذلك، فإن الفرق التي لا يتم تنسيقها بشكل جيد تكون أقل فعالية من المفاوضين المنفردين.</a:t>
            </a:r>
            <a:r>
              <a:rPr lang="en-US" sz="2400" i="0" dirty="0"/>
              <a:t> </a:t>
            </a:r>
            <a:r>
              <a:rPr lang="ar-EG" sz="2400" i="0" dirty="0"/>
              <a:t>لذا استثمر الوقت في إعداد فريقك لتنسيق المصالح والأهداف لتقديم جبهة موحدة على طاولة المفاوضات.</a:t>
            </a:r>
            <a:r>
              <a:rPr lang="en-US" sz="2400" i="0" dirty="0"/>
              <a:t> </a:t>
            </a:r>
          </a:p>
          <a:p>
            <a:endParaRPr lang="en-US" sz="2400" i="0" dirty="0"/>
          </a:p>
          <a:p>
            <a:r>
              <a:rPr lang="ar-EG" sz="2400" i="0" dirty="0"/>
              <a:t>كما أن الفرق لها جانب مظلم.</a:t>
            </a:r>
            <a:r>
              <a:rPr lang="en-US" sz="2400" i="0" dirty="0"/>
              <a:t> </a:t>
            </a:r>
            <a:r>
              <a:rPr lang="ar-EG" sz="2400" i="0" dirty="0"/>
              <a:t>فالمجموعات أكثر عرضة للتصرف بشكل غير أخلاقي وتصعيد الصراع مقارنة بالأفراد، لذا تفاوض للحفاظ على التوافق بين تصرفات </a:t>
            </a:r>
            <a:r>
              <a:rPr lang="ar-EG" sz="1200" b="0" i="0" u="none" dirty="0"/>
              <a:t>فريقك وهويتك الأخلاقية الفردية.</a:t>
            </a:r>
            <a:r>
              <a:rPr lang="en-US" sz="1200" b="0" i="0" u="none"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dirty="0">
                <a:solidFill>
                  <a:schemeClr val="tx1"/>
                </a:solidFill>
                <a:latin typeface="+mn-lt"/>
                <a:ea typeface="+mn-ea"/>
                <a:cs typeface="+mn-cs"/>
              </a:rPr>
              <a:t>وتذكر أيضًا </a:t>
            </a:r>
            <a:r>
              <a:rPr lang="ar-EG" sz="1200" b="0" i="0" dirty="0"/>
              <a:t>أن مصالحك ومصالح الآخرين الذين يبدو أنهم على الجانب نفسه</a:t>
            </a:r>
            <a:r>
              <a:rPr lang="ar-EG" sz="1200" i="0" dirty="0"/>
              <a:t> قد لا تكون متوافقة دائمًا... احذر من هذا </a:t>
            </a:r>
            <a:r>
              <a:rPr lang="ar-EG" sz="1200" i="0" baseline="0" dirty="0"/>
              <a:t>لتجنب تقويضك من قِبل زميلك في الفريق أو وكيلك.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baseline="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dirty="0">
                <a:solidFill>
                  <a:schemeClr val="tx1"/>
                </a:solidFill>
                <a:latin typeface="+mn-lt"/>
                <a:ea typeface="+mn-ea"/>
                <a:cs typeface="+mn-cs"/>
              </a:rPr>
              <a:t>إذا كنت في موقف الوكيل، ولديك حوافز مختلفة عن الشخص أو المؤسسة التي تمثلها، فإنك تتحمل مسؤولية اتخاذ قرار أخلاقي حول ما إذا كنت تريد تغليب مصالحك الشخصية على مصالح الآخرين أم لا.</a:t>
            </a:r>
            <a:r>
              <a:rPr lang="en-US" sz="1200" b="0" i="0" dirty="0">
                <a:solidFill>
                  <a:schemeClr val="tx1"/>
                </a:solidFill>
                <a:latin typeface="+mn-lt"/>
                <a:ea typeface="+mn-ea"/>
                <a:cs typeface="+mn-cs"/>
              </a:rPr>
              <a:t> </a:t>
            </a:r>
          </a:p>
          <a:p>
            <a:endParaRPr lang="en-US" sz="1200" b="1" i="0" kern="1200" baseline="0" dirty="0">
              <a:solidFill>
                <a:schemeClr val="tx1"/>
              </a:solidFill>
              <a:effectLst/>
              <a:latin typeface="+mn-lt"/>
              <a:ea typeface="+mn-ea"/>
              <a:cs typeface="+mn-cs"/>
            </a:endParaRPr>
          </a:p>
          <a:p>
            <a:r>
              <a:rPr lang="ar-EG" sz="1200" b="0" i="0" baseline="0" dirty="0">
                <a:solidFill>
                  <a:schemeClr val="tx1"/>
                </a:solidFill>
                <a:latin typeface="+mn-lt"/>
                <a:ea typeface="+mn-ea"/>
                <a:cs typeface="+mn-cs"/>
              </a:rPr>
              <a:t>آمل أن تكون قد استمتعت بالتمرين وتعلمت شيئًا من المحاضرة، شكرًا لك على وقتك.</a:t>
            </a:r>
            <a:r>
              <a:rPr lang="en-US" sz="1200" b="0" i="0" baseline="0" dirty="0">
                <a:solidFill>
                  <a:schemeClr val="tx1"/>
                </a:solidFill>
                <a:latin typeface="+mn-lt"/>
                <a:ea typeface="+mn-ea"/>
                <a:cs typeface="+mn-cs"/>
              </a:rPr>
              <a:t> </a:t>
            </a:r>
            <a:br>
              <a:rPr lang="ar-EG" sz="1200" b="0" i="0" dirty="0">
                <a:solidFill>
                  <a:schemeClr val="tx1"/>
                </a:solidFill>
                <a:latin typeface="+mn-lt"/>
                <a:ea typeface="+mn-ea"/>
                <a:cs typeface="+mn-cs"/>
              </a:rPr>
            </a:br>
            <a:endParaRPr lang="ar-EG" sz="1200" b="0" i="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7F3D1EF9-5CC1-4238-AAAD-E9DC1B1191CD}" type="slidenum">
              <a:rPr lang="en-SG" smtClean="0"/>
              <a:t>35</a:t>
            </a:fld>
            <a:endParaRPr lang="en-SG"/>
          </a:p>
        </p:txBody>
      </p:sp>
    </p:spTree>
    <p:extLst>
      <p:ext uri="{BB962C8B-B14F-4D97-AF65-F5344CB8AC3E}">
        <p14:creationId xmlns:p14="http://schemas.microsoft.com/office/powerpoint/2010/main" val="41419270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Aft>
                <a:spcPts val="600"/>
              </a:spcAft>
              <a:buFont typeface="Arial" panose="020B0604020202020204" pitchFamily="34" charset="0"/>
              <a:buNone/>
            </a:pPr>
            <a:r>
              <a:rPr lang="ar-EG" sz="1200" i="0" dirty="0"/>
              <a:t>من توصل إلى اتفاق، برفع الأيدي؟</a:t>
            </a:r>
            <a:r>
              <a:rPr lang="en-US" sz="1200" i="0" dirty="0"/>
              <a:t> </a:t>
            </a:r>
            <a:r>
              <a:rPr lang="ar-EG" sz="1200" i="0" dirty="0"/>
              <a:t>[يرفع الطلاب أيديهم].</a:t>
            </a:r>
            <a:r>
              <a:rPr lang="en-US" sz="1200" i="0" dirty="0"/>
              <a:t> </a:t>
            </a:r>
            <a:r>
              <a:rPr lang="ar-EG" sz="1200" i="0" dirty="0"/>
              <a:t>من لم يوافق؟</a:t>
            </a:r>
            <a:r>
              <a:rPr lang="en-US" sz="1200" i="0" dirty="0"/>
              <a:t> </a:t>
            </a:r>
            <a:r>
              <a:rPr lang="ar-EG" sz="1200" i="0" dirty="0"/>
              <a:t>[يرفع الطلاب أيديهم].</a:t>
            </a:r>
            <a:r>
              <a:rPr lang="en-US" sz="1200" i="0" dirty="0"/>
              <a:t> </a:t>
            </a:r>
            <a:r>
              <a:rPr lang="ar-EG" sz="1200" i="0" dirty="0"/>
              <a:t>من منكم لم يتوصل إلى اتفاق، لماذا؟</a:t>
            </a:r>
            <a:r>
              <a:rPr lang="en-US" sz="1200" i="0" dirty="0"/>
              <a:t> </a:t>
            </a:r>
            <a:r>
              <a:rPr lang="ar-EG" sz="1200" i="0" dirty="0"/>
              <a:t>[تتشارك المجموعات التي لم تتوصل إلى اتفاق في سبب عدم التوصل إلى اتفاق].</a:t>
            </a:r>
            <a:r>
              <a:rPr lang="en-US" sz="1200" i="0" dirty="0"/>
              <a:t> </a:t>
            </a:r>
          </a:p>
          <a:p>
            <a:pPr marL="0" indent="0">
              <a:spcAft>
                <a:spcPts val="600"/>
              </a:spcAft>
              <a:buFont typeface="Arial" panose="020B0604020202020204" pitchFamily="34" charset="0"/>
              <a:buNone/>
            </a:pPr>
            <a:endParaRPr lang="en-SG" sz="1200" i="0" dirty="0"/>
          </a:p>
          <a:p>
            <a:pPr marL="0" indent="0">
              <a:spcAft>
                <a:spcPts val="600"/>
              </a:spcAft>
              <a:buFont typeface="Arial" panose="020B0604020202020204" pitchFamily="34" charset="0"/>
              <a:buNone/>
            </a:pPr>
            <a:r>
              <a:rPr lang="ar-EG" sz="1200" i="0" dirty="0"/>
              <a:t>بالنسبة للمجموعات التي توصلت إلى اتفاق، ما التقييم الإجمالي؟</a:t>
            </a:r>
            <a:r>
              <a:rPr lang="en-US" sz="1200" i="0" dirty="0"/>
              <a:t> </a:t>
            </a:r>
            <a:r>
              <a:rPr lang="ar-EG" sz="1200" i="0" dirty="0"/>
              <a:t>[ يمكن للمُحاضر أن يطلب من المشاركين رفع أيديهم استجابة لشرائح الأجور المختلفة للإشارة إلى صفقاتهم، أو كتابة التقييمات الإجمالية على السبورة البيضاء أو الرسم البياني أثناء الاستراحة بدلًا من ذلك].</a:t>
            </a:r>
            <a:r>
              <a:rPr lang="en-US" sz="1200" i="0" dirty="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t>من الذي قدم أو تلقى عرضًا مُبالغًا فيه؟</a:t>
            </a:r>
            <a:r>
              <a:rPr lang="en-US" sz="1200" i="0" dirty="0"/>
              <a:t> </a:t>
            </a:r>
            <a:r>
              <a:rPr lang="ar-EG" sz="1200" i="0" dirty="0"/>
              <a:t>[ المشاركون الذين كانت مفاوضاتهم تتضمن عروضًا افتتاحية مبالغًا فيها يشاركون العروض التي قُدِّمَت، مما يتسبب عادةً في الضحك، على سبيل المثال، أسعار بالمليارات].</a:t>
            </a:r>
            <a:r>
              <a:rPr lang="en-US" sz="1200" i="0" dirty="0"/>
              <a:t> </a:t>
            </a:r>
            <a:r>
              <a:rPr lang="ar-EG" sz="1200" i="0" dirty="0"/>
              <a:t>إذا رفعت السعر، فإنك تزيد من فرصك في الحصول على صفقة تصب في مصلحتك من حيث السعر.</a:t>
            </a:r>
            <a:r>
              <a:rPr lang="en-US" sz="1200" i="0" dirty="0"/>
              <a:t> </a:t>
            </a:r>
            <a:r>
              <a:rPr lang="ar-EG" sz="1200" i="0" dirty="0"/>
              <a:t>ولكنك تزيد أيضًا من فرص عدم التوصل إلى صفقة على الإطلاق.</a:t>
            </a:r>
            <a:r>
              <a:rPr lang="en-US" sz="1200"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b="0" i="0" dirty="0"/>
              <a:t>إن نفسية المؤسسين هي المبالغة في تقدير قيمة شركتهم بسبب تأثير الحيازة.</a:t>
            </a:r>
            <a:r>
              <a:rPr lang="en-US" b="0" i="0" dirty="0"/>
              <a:t> </a:t>
            </a:r>
            <a:r>
              <a:rPr lang="ar-EG" b="0" i="0" dirty="0"/>
              <a:t>كما أن ريادة الأعمال تنتقي الأشخاص المتفائلين.</a:t>
            </a:r>
            <a:r>
              <a:rPr lang="en-US" b="0" i="0" dirty="0"/>
              <a:t> </a:t>
            </a:r>
            <a:r>
              <a:rPr lang="ar-EG" b="0" i="0" dirty="0"/>
              <a:t>ويميل المشترون إلى أن يكونوا أكثر حساسية لقيمة السوق.</a:t>
            </a:r>
            <a:r>
              <a:rPr lang="en-US" b="0"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t>المؤسسون، ما مدى عمق مشاركتكم في الشركة بعد الاستحواذ؟</a:t>
            </a:r>
            <a:r>
              <a:rPr lang="en-US" sz="1200" i="0" dirty="0"/>
              <a:t> </a:t>
            </a:r>
            <a:r>
              <a:rPr lang="ar-EG" sz="1200" i="0" dirty="0"/>
              <a:t>[يشارك الطلاب بدور فيشر؛ وعادةً ما يظلون مشاركين بشكل معتدل أو بالكاد، بناءً على النسبة المئوية للشركة التي ما زالوا يحتفظون بها أو عدد أيام عملهم هناك في الأسبوع].</a:t>
            </a:r>
            <a:r>
              <a:rPr lang="en-US" sz="1200"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t>من وافق على أن يبيع المشتري لشركة منافسة؟</a:t>
            </a:r>
            <a:r>
              <a:rPr lang="en-US" sz="1200" i="0" dirty="0"/>
              <a:t> </a:t>
            </a:r>
            <a:r>
              <a:rPr lang="ar-EG" sz="1200" i="0" dirty="0"/>
              <a:t>[يرفع الطلاب أيديهم].</a:t>
            </a:r>
            <a:r>
              <a:rPr lang="en-US" sz="1200" i="0" dirty="0"/>
              <a:t> </a:t>
            </a:r>
            <a:r>
              <a:rPr lang="ar-EG" sz="1200" i="0" dirty="0"/>
              <a:t>من لم يوافق؟</a:t>
            </a:r>
            <a:r>
              <a:rPr lang="en-US" sz="1200" i="0" dirty="0"/>
              <a:t> </a:t>
            </a:r>
            <a:r>
              <a:rPr lang="ar-EG" sz="1200" i="0" dirty="0"/>
              <a:t>[يرفع الطلاب أيديهم].</a:t>
            </a:r>
            <a:r>
              <a:rPr lang="en-US" sz="1200"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t>أخيرًا، هل حصلت السيدة هالديرمان على رسوم العمل الجيد البالغة 0.25% من السيدة فيشر؟</a:t>
            </a:r>
            <a:r>
              <a:rPr lang="en-US" sz="1200" i="0" dirty="0"/>
              <a:t> </a:t>
            </a:r>
            <a:r>
              <a:rPr lang="ar-EG" sz="1200" i="0" dirty="0"/>
              <a:t>رسوم كاملة؟</a:t>
            </a:r>
            <a:r>
              <a:rPr lang="en-US" sz="1200" i="0" dirty="0"/>
              <a:t> </a:t>
            </a:r>
            <a:r>
              <a:rPr lang="ar-EG" sz="1200" i="0" dirty="0"/>
              <a:t>[يرفع الطلاب أيديهم].</a:t>
            </a:r>
            <a:r>
              <a:rPr lang="en-US" sz="1200" i="0" dirty="0"/>
              <a:t> </a:t>
            </a:r>
            <a:r>
              <a:rPr lang="ar-EG" sz="1200" i="0" dirty="0"/>
              <a:t>جزئية؟</a:t>
            </a:r>
            <a:r>
              <a:rPr lang="en-US" sz="1200" i="0" dirty="0"/>
              <a:t> </a:t>
            </a:r>
            <a:r>
              <a:rPr lang="ar-EG" sz="1200" i="0" dirty="0"/>
              <a:t>[يرفع الطلاب أيديهم].</a:t>
            </a:r>
            <a:r>
              <a:rPr lang="en-US" sz="1200" i="0" dirty="0"/>
              <a:t> </a:t>
            </a:r>
            <a:r>
              <a:rPr lang="ar-EG" sz="1200" i="0" dirty="0"/>
              <a:t>لا شيء؟</a:t>
            </a:r>
            <a:r>
              <a:rPr lang="en-US" sz="1200" i="0" dirty="0"/>
              <a:t> </a:t>
            </a:r>
            <a:r>
              <a:rPr lang="ar-EG" sz="1200" i="0" dirty="0"/>
              <a:t>[يرفع الطلاب أيديهم].</a:t>
            </a:r>
            <a:r>
              <a:rPr lang="en-US" sz="1200" i="0" dirty="0"/>
              <a:t> </a:t>
            </a:r>
            <a:r>
              <a:rPr lang="ar-EG" sz="1200" i="0" dirty="0"/>
              <a:t>لماذا لا شيء على الإطلاق؟</a:t>
            </a:r>
            <a:r>
              <a:rPr lang="en-US" sz="1200" i="0" dirty="0"/>
              <a:t> </a:t>
            </a:r>
            <a:r>
              <a:rPr lang="ar-EG" sz="1200" i="0" dirty="0"/>
              <a:t>[تشرح المجموعات التي لم تحصل فيها هالديرمان على أجر مقابل كونها ممثلة جيدة السبب وراء ذلك].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u="sng" dirty="0"/>
              <a:t>ملاحظة:</a:t>
            </a:r>
            <a:r>
              <a:rPr lang="en-US" sz="1200" i="0" dirty="0"/>
              <a:t> </a:t>
            </a:r>
            <a:r>
              <a:rPr lang="ar-EG" sz="1200" i="0" dirty="0"/>
              <a:t>أحد الخيارات هو مناقشة النتائج برفع الأيدي، كما هو موضح أعلاه.</a:t>
            </a:r>
            <a:r>
              <a:rPr lang="en-US" sz="1200" i="0" dirty="0"/>
              <a:t> </a:t>
            </a:r>
            <a:r>
              <a:rPr lang="ar-EG" sz="1200" i="0" dirty="0"/>
              <a:t>خيار آخر هو إعداد شريحة النتائج باستخدام نماذج النتائج، كما هو موضح لاحقًا في هذه المجموعة من الشرائح.</a:t>
            </a:r>
            <a:r>
              <a:rPr lang="en-US" sz="1200" i="0" dirty="0"/>
              <a:t> </a:t>
            </a:r>
          </a:p>
          <a:p>
            <a:endParaRPr lang="en-IE" i="0" dirty="0"/>
          </a:p>
          <a:p>
            <a:r>
              <a:rPr lang="ar-EG" i="0" dirty="0"/>
              <a:t>المراجع:</a:t>
            </a:r>
          </a:p>
          <a:p>
            <a:pPr algn="l"/>
            <a:endParaRPr lang="en-IE" i="0" dirty="0"/>
          </a:p>
          <a:p>
            <a:pPr algn="l"/>
            <a:r>
              <a:rPr lang="en-SG" b="0" i="0" dirty="0">
                <a:solidFill>
                  <a:srgbClr val="333333"/>
                </a:solidFill>
                <a:effectLst/>
                <a:latin typeface="Arial" panose="020B0604020202020204" pitchFamily="34" charset="0"/>
              </a:rPr>
              <a:t>Crane, F. G., &amp; Crane, E. C. (2007). Dispositional optimism and entrepreneurial success. The Psychologist-Manager Journal, 10(1), 13–25.</a:t>
            </a:r>
            <a:endParaRPr lang="en-IE" b="0" i="0" dirty="0">
              <a:solidFill>
                <a:srgbClr val="333333"/>
              </a:solidFill>
              <a:effectLst/>
              <a:latin typeface="Arial" panose="020B0604020202020204" pitchFamily="34" charset="0"/>
            </a:endParaRPr>
          </a:p>
          <a:p>
            <a:pPr algn="l"/>
            <a:endParaRPr lang="en-IE" b="0" i="0" dirty="0">
              <a:solidFill>
                <a:srgbClr val="333333"/>
              </a:solidFill>
              <a:effectLst/>
              <a:latin typeface="Arial" panose="020B0604020202020204" pitchFamily="34" charset="0"/>
            </a:endParaRPr>
          </a:p>
          <a:p>
            <a:pPr algn="l"/>
            <a:r>
              <a:rPr lang="en-SG" i="0" dirty="0" err="1"/>
              <a:t>Hmieleski</a:t>
            </a:r>
            <a:r>
              <a:rPr lang="en-SG" i="0" dirty="0"/>
              <a:t>, K. M., &amp; Baron, R. A. (2009). Entrepreneurs’ optimism and new venture performance: A social cognitive perspective. Academy of Management Journal, 52, 473–488. </a:t>
            </a:r>
            <a:endParaRPr lang="en-IE" b="0" i="0" dirty="0">
              <a:solidFill>
                <a:srgbClr val="333333"/>
              </a:solidFill>
              <a:effectLst/>
              <a:latin typeface="Arial" panose="020B0604020202020204" pitchFamily="34" charset="0"/>
            </a:endParaRPr>
          </a:p>
          <a:p>
            <a:pPr algn="l"/>
            <a:endParaRPr lang="en-IE"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Kahneman, D. et al. (1990) Experimental tests of the endowment effect and the Coase theorem. J. Polit. Econ. 98, 1325–1348</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Martin </a:t>
            </a:r>
            <a:r>
              <a:rPr lang="en-US" i="0" dirty="0" err="1"/>
              <a:t>Schweinsberg</a:t>
            </a:r>
            <a:r>
              <a:rPr lang="en-US" i="0" dirty="0"/>
              <a:t>, Gillian </a:t>
            </a:r>
            <a:r>
              <a:rPr lang="en-US" i="0" dirty="0" err="1"/>
              <a:t>Kua</a:t>
            </a:r>
            <a:r>
              <a:rPr lang="en-US" i="0" dirty="0"/>
              <a:t>, Cynthia S. </a:t>
            </a:r>
            <a:r>
              <a:rPr lang="en-US" i="0" dirty="0" err="1"/>
              <a:t>Wangb</a:t>
            </a:r>
            <a:r>
              <a:rPr lang="en-US" i="0" dirty="0"/>
              <a:t>, Madan M </a:t>
            </a:r>
            <a:r>
              <a:rPr lang="en-US" i="0" dirty="0" err="1"/>
              <a:t>Pillutlaa</a:t>
            </a:r>
            <a:r>
              <a:rPr lang="en-US" i="0" dirty="0"/>
              <a:t> (2012). Starting high and ending with nothing: The role of anchors and power in negotiations. Journal of Experimental Social Psychology 48(1): 226–231.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Thaler, R. (1980) Toward a positive theory of consumer choice. J. Econ. </a:t>
            </a:r>
            <a:r>
              <a:rPr lang="en-US" i="0" dirty="0" err="1"/>
              <a:t>Behav</a:t>
            </a:r>
            <a:r>
              <a:rPr lang="en-US" i="0" dirty="0"/>
              <a:t>. Organ. 1, 39–60 2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b="1" i="0" u="sng" dirty="0"/>
              <a:t>**مرجع متفائل لريادة الأعمال</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sz="1200" i="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sz="1200" i="0" dirty="0"/>
          </a:p>
        </p:txBody>
      </p:sp>
      <p:sp>
        <p:nvSpPr>
          <p:cNvPr id="4" name="Slide Number Placeholder 3"/>
          <p:cNvSpPr>
            <a:spLocks noGrp="1"/>
          </p:cNvSpPr>
          <p:nvPr>
            <p:ph type="sldNum" sz="quarter" idx="10"/>
          </p:nvPr>
        </p:nvSpPr>
        <p:spPr/>
        <p:txBody>
          <a:bodyPr/>
          <a:lstStyle/>
          <a:p>
            <a:fld id="{77C6E43D-BE4C-4A01-9BBF-F3CBDAFB7B5E}" type="slidenum">
              <a:rPr lang="en-US" smtClean="0"/>
              <a:t>4</a:t>
            </a:fld>
            <a:endParaRPr lang="en-US"/>
          </a:p>
        </p:txBody>
      </p:sp>
    </p:spTree>
    <p:extLst>
      <p:ext uri="{BB962C8B-B14F-4D97-AF65-F5344CB8AC3E}">
        <p14:creationId xmlns:p14="http://schemas.microsoft.com/office/powerpoint/2010/main" val="9887760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b="0" i="0" dirty="0"/>
              <a:t>دعونا نحل بعض التناقضات في المعلومات بين الشخصيات في هذه الحالة.</a:t>
            </a:r>
            <a:r>
              <a:rPr lang="en-US" b="0" i="0" dirty="0"/>
              <a:t> </a:t>
            </a:r>
            <a:r>
              <a:rPr lang="ar-EG" b="0" i="0" dirty="0"/>
              <a:t>فيما يتعلق بالتقييم الإجمالي للشركة، فإن فيشر تجهل كل شيء تقريبًا، وتخضع لرحمة </a:t>
            </a:r>
            <a:r>
              <a:rPr lang="ar-EG" b="0" i="0" dirty="0" err="1"/>
              <a:t>هالديرمان</a:t>
            </a:r>
            <a:r>
              <a:rPr lang="ar-EG" b="0" i="0" dirty="0"/>
              <a:t> التي تعرف كلًا من تقييم السوق وما قد يدفعه المنافس.</a:t>
            </a:r>
            <a:r>
              <a:rPr lang="en-US" b="0" i="0" dirty="0"/>
              <a:t> </a:t>
            </a:r>
          </a:p>
          <a:p>
            <a:endParaRPr lang="en-SG" b="0" i="0" dirty="0"/>
          </a:p>
          <a:p>
            <a:r>
              <a:rPr lang="ar-EG" b="0" i="0" dirty="0"/>
              <a:t>يمكن </a:t>
            </a:r>
            <a:r>
              <a:rPr lang="ar-EG" b="0" i="0" dirty="0" err="1"/>
              <a:t>لهالديرمان</a:t>
            </a:r>
            <a:r>
              <a:rPr lang="ar-EG" b="0" i="0" dirty="0"/>
              <a:t> أن تحجب المعلومات المتعلقة بالحد الأدنى عن فيشر بشكل إستراتيجي للضغط من أجل الحصول على سعر بيع أعلى، هل حدث هذا في أي مجموعات؟</a:t>
            </a:r>
            <a:r>
              <a:rPr lang="ar-EG" sz="1200" i="0" dirty="0"/>
              <a:t>[يرفع الطلاب أيديهم - عادة ما تكون هذه أقلية من المجموعات، حتى لو لم يكن هناك أي مجموعات].  لماذا حدث هذا، وهل نجح؟[يشارك الطلاب تجاربهم]</a:t>
            </a:r>
            <a:r>
              <a:rPr lang="ar-EG" i="0" dirty="0"/>
              <a:t>.</a:t>
            </a:r>
            <a:r>
              <a:rPr lang="ar-EG" sz="1200" i="0" dirty="0"/>
              <a:t> في كم مجموعة كانت فيشر شفافة للغاية مع </a:t>
            </a:r>
            <a:r>
              <a:rPr lang="ar-EG" sz="1200" i="0" dirty="0" err="1"/>
              <a:t>هالديرمان</a:t>
            </a:r>
            <a:r>
              <a:rPr lang="ar-EG" sz="1200" i="0" dirty="0"/>
              <a:t>؟[يرفع الطلاب أيديهم - عادة ما تكون هذه أغلبية المجموعات]. في المحاضرات السابقة، تميل </a:t>
            </a:r>
            <a:r>
              <a:rPr lang="ar-EG" sz="1200" i="0" dirty="0" err="1"/>
              <a:t>هالديرمان</a:t>
            </a:r>
            <a:r>
              <a:rPr lang="ar-EG" sz="1200" i="0" dirty="0"/>
              <a:t> إلى أن تكون منفتحة إلى حد ما مع فيشر بسبب الشعور بالمسؤولية المهنية، بالإضافة إلى الآمال في الحصول على أجر "الوظيفة الجيدة" في النهاية. </a:t>
            </a:r>
          </a:p>
          <a:p>
            <a:endParaRPr lang="en-SG" sz="1200" b="0" i="0" dirty="0"/>
          </a:p>
          <a:p>
            <a:r>
              <a:rPr lang="ar-EG" sz="1200" b="0" i="0" dirty="0"/>
              <a:t>فيما يخص المشتري، لدى بريس تقييم أعلى بكثير للشركة من </a:t>
            </a:r>
            <a:r>
              <a:rPr lang="ar-EG" sz="1200" b="0" i="0" dirty="0" err="1"/>
              <a:t>تراشنر</a:t>
            </a:r>
            <a:r>
              <a:rPr lang="ar-EG" sz="1200" b="0" i="0" dirty="0"/>
              <a:t>.</a:t>
            </a:r>
            <a:r>
              <a:rPr lang="en-US" sz="1200" b="0" i="0" dirty="0"/>
              <a:t> </a:t>
            </a:r>
            <a:r>
              <a:rPr lang="ar-EG" sz="1200" b="0" i="0" dirty="0"/>
              <a:t>في الواقع، صوت </a:t>
            </a:r>
            <a:r>
              <a:rPr lang="ar-EG" sz="1200" b="0" i="0" dirty="0" err="1"/>
              <a:t>تراشنر</a:t>
            </a:r>
            <a:r>
              <a:rPr lang="ar-EG" sz="1200" b="0" i="0" dirty="0"/>
              <a:t> سرًا ضد الصفقة وقد يحاول تخريبها.</a:t>
            </a:r>
            <a:r>
              <a:rPr lang="en-US" sz="1200" b="0" i="0" dirty="0"/>
              <a:t> </a:t>
            </a:r>
          </a:p>
          <a:p>
            <a:endParaRPr lang="en-SG" sz="1200" b="0" i="0" dirty="0"/>
          </a:p>
          <a:p>
            <a:r>
              <a:rPr lang="ar-EG" sz="1200" b="0" i="0" dirty="0"/>
              <a:t>فيما يتعلق بالعنصر المشروط للصفقة، يجب أن تكون فيشر منفتحة على هذا لأنها متفائلة حقًا بشأن مستقبل الشركة. ومع ذلك، لدى </a:t>
            </a:r>
            <a:r>
              <a:rPr lang="ar-EG" sz="1200" b="0" i="0" dirty="0" err="1"/>
              <a:t>هالديمان</a:t>
            </a:r>
            <a:r>
              <a:rPr lang="ar-EG" sz="1200" b="0" i="0" dirty="0"/>
              <a:t> حافز فردي لخفض الاتفاقية المشروطة لتقليل المخاطر على مؤسستها بالإضافة إلى الرسوم الشخصية. من جانب المشتري، يريد </a:t>
            </a:r>
            <a:r>
              <a:rPr lang="ar-EG" sz="1200" b="0" i="0" dirty="0" err="1"/>
              <a:t>تراشنر</a:t>
            </a:r>
            <a:r>
              <a:rPr lang="ar-EG" sz="1200" b="0" i="0" dirty="0"/>
              <a:t> مكونًا مشروطًا أعلى بكثير من بريس، بسبب شكوكه حول مستقبل الشركة بالإضافة إلى البيع ككل. كيف لعبت الأسعار المشروطة دورًا في مجموعاتكم؟ </a:t>
            </a:r>
            <a:r>
              <a:rPr lang="ar-EG" sz="1200" i="0" dirty="0"/>
              <a:t>[يشارك الطلاب تجاربهم].</a:t>
            </a:r>
            <a:r>
              <a:rPr lang="en-US" sz="1200" i="0" dirty="0"/>
              <a:t> </a:t>
            </a:r>
          </a:p>
          <a:p>
            <a:endParaRPr lang="en-SG" sz="1200" b="0" i="0" dirty="0"/>
          </a:p>
          <a:p>
            <a:r>
              <a:rPr lang="ar-EG" b="0" i="0" dirty="0"/>
              <a:t>إن السعر المرتفع المشروط قد يكون وسيلة لإقناع </a:t>
            </a:r>
            <a:r>
              <a:rPr lang="ar-EG" b="0" i="0" dirty="0" err="1"/>
              <a:t>تراختنر</a:t>
            </a:r>
            <a:r>
              <a:rPr lang="ar-EG" b="0" i="0" dirty="0"/>
              <a:t> بالانضمام إلى الصفقة على الرغم من تشككه في عملية الاستحواذ، كما يمثل تفضيلًا متوافقًا بين فيشر </a:t>
            </a:r>
            <a:r>
              <a:rPr lang="ar-EG" b="0" i="0" dirty="0" err="1"/>
              <a:t>وتراختنر</a:t>
            </a:r>
            <a:r>
              <a:rPr lang="ar-EG" b="0" i="0" dirty="0"/>
              <a:t>.</a:t>
            </a:r>
            <a:r>
              <a:rPr lang="en-US" b="0" i="0" dirty="0"/>
              <a:t> </a:t>
            </a:r>
            <a:r>
              <a:rPr lang="ar-EG" b="0" i="0" u="none" dirty="0"/>
              <a:t>وقد يدفع السعر المرتفع المشروط السيد </a:t>
            </a:r>
            <a:r>
              <a:rPr lang="ar-EG" b="0" i="0" u="none" dirty="0" err="1"/>
              <a:t>تراشنر</a:t>
            </a:r>
            <a:r>
              <a:rPr lang="ar-EG" b="0" i="0" u="none" dirty="0"/>
              <a:t> إلى تفضيل الصفقة بالفعل، حيث يعمل على سد الفجوة في التوقعات بينه وبين الأطراف الثلاثة الأخرى. </a:t>
            </a:r>
            <a:r>
              <a:rPr lang="ar-EG" b="0" i="0" dirty="0"/>
              <a:t>ومع ذلك، قد تحتاج </a:t>
            </a:r>
            <a:r>
              <a:rPr lang="ar-EG" b="0" i="0" dirty="0" err="1"/>
              <a:t>هالديرمان</a:t>
            </a:r>
            <a:r>
              <a:rPr lang="ar-EG" b="0" i="0" dirty="0"/>
              <a:t> إلى التضحية بمصالحها الشخصية إذا كان هذا جزءًا من الاتفاق.</a:t>
            </a:r>
            <a:r>
              <a:rPr lang="en-US" b="0" i="0" dirty="0"/>
              <a:t> </a:t>
            </a:r>
          </a:p>
          <a:p>
            <a:endParaRPr lang="en-SG" b="1" i="0" dirty="0"/>
          </a:p>
          <a:p>
            <a:endParaRPr lang="en-SG" b="0" i="0" dirty="0"/>
          </a:p>
          <a:p>
            <a:endParaRPr lang="en-SG" b="0" i="0" dirty="0"/>
          </a:p>
          <a:p>
            <a:endParaRPr lang="en-SG" b="0" i="0" dirty="0"/>
          </a:p>
          <a:p>
            <a:endParaRPr lang="en-SG" b="0" i="0" dirty="0"/>
          </a:p>
          <a:p>
            <a:endParaRPr lang="en-SG" b="0" i="0" dirty="0"/>
          </a:p>
        </p:txBody>
      </p:sp>
      <p:sp>
        <p:nvSpPr>
          <p:cNvPr id="4" name="Slide Number Placeholder 3"/>
          <p:cNvSpPr>
            <a:spLocks noGrp="1"/>
          </p:cNvSpPr>
          <p:nvPr>
            <p:ph type="sldNum" sz="quarter" idx="5"/>
          </p:nvPr>
        </p:nvSpPr>
        <p:spPr/>
        <p:txBody>
          <a:bodyPr/>
          <a:lstStyle/>
          <a:p>
            <a:fld id="{9BE1DD1D-0BD5-4E4F-ABDD-53ED947792F1}" type="slidenum">
              <a:rPr lang="en-US" smtClean="0"/>
              <a:t>5</a:t>
            </a:fld>
            <a:endParaRPr lang="en-US"/>
          </a:p>
        </p:txBody>
      </p:sp>
    </p:spTree>
    <p:extLst>
      <p:ext uri="{BB962C8B-B14F-4D97-AF65-F5344CB8AC3E}">
        <p14:creationId xmlns:p14="http://schemas.microsoft.com/office/powerpoint/2010/main" val="38928750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b="0" i="0" dirty="0"/>
              <a:t>لدى </a:t>
            </a:r>
            <a:r>
              <a:rPr lang="ar-EG" b="0" i="0" dirty="0" err="1"/>
              <a:t>تراشنر</a:t>
            </a:r>
            <a:r>
              <a:rPr lang="ar-EG" b="0" i="0" dirty="0"/>
              <a:t> بعض المعلومات الفريدة التي لا تعرفها بريس. </a:t>
            </a:r>
            <a:r>
              <a:rPr lang="ar-EG" sz="1200" b="0" i="0" dirty="0">
                <a:solidFill>
                  <a:srgbClr val="00B0F0"/>
                </a:solidFill>
              </a:rPr>
              <a:t>على وجه التحديد، اكتشف توافر التمويل الذي يجعل الخيار (أ) ليس أكثر أو أقل خطورة من الخيار (ب). في كم مجموعة تفاوض شارك </a:t>
            </a:r>
            <a:r>
              <a:rPr lang="ar-EG" sz="1200" b="0" i="0" dirty="0" err="1">
                <a:solidFill>
                  <a:srgbClr val="00B0F0"/>
                </a:solidFill>
              </a:rPr>
              <a:t>تراشنر</a:t>
            </a:r>
            <a:r>
              <a:rPr lang="ar-EG" sz="1200" b="0" i="0" dirty="0">
                <a:solidFill>
                  <a:srgbClr val="00B0F0"/>
                </a:solidFill>
              </a:rPr>
              <a:t> هذه المعلومات مع بريس؟</a:t>
            </a:r>
            <a:r>
              <a:rPr lang="en-US" sz="1200" b="0" i="0" dirty="0">
                <a:solidFill>
                  <a:srgbClr val="00B0F0"/>
                </a:solidFill>
              </a:rPr>
              <a:t> </a:t>
            </a:r>
            <a:r>
              <a:rPr lang="ar-EG" sz="1200" b="0" i="0" dirty="0">
                <a:solidFill>
                  <a:srgbClr val="00B0F0"/>
                </a:solidFill>
              </a:rPr>
              <a:t>[ </a:t>
            </a:r>
            <a:r>
              <a:rPr lang="ar-EG" sz="1200" i="0" dirty="0"/>
              <a:t>يرفع الطلاب أيديهم].</a:t>
            </a:r>
            <a:r>
              <a:rPr lang="en-US" sz="1200" i="0" dirty="0"/>
              <a:t> </a:t>
            </a:r>
            <a:r>
              <a:rPr lang="ar-EG" sz="1200" b="0" i="0" dirty="0">
                <a:solidFill>
                  <a:srgbClr val="00B0F0"/>
                </a:solidFill>
              </a:rPr>
              <a:t>في كم مجموعة تفاوض حجبها؟</a:t>
            </a:r>
            <a:r>
              <a:rPr lang="en-US" sz="1200" b="0" i="0" dirty="0">
                <a:solidFill>
                  <a:srgbClr val="00B0F0"/>
                </a:solidFill>
              </a:rPr>
              <a:t> </a:t>
            </a:r>
            <a:r>
              <a:rPr lang="ar-EG" sz="1200" b="0" i="0" dirty="0">
                <a:solidFill>
                  <a:srgbClr val="00B0F0"/>
                </a:solidFill>
              </a:rPr>
              <a:t>[ </a:t>
            </a:r>
            <a:r>
              <a:rPr lang="ar-EG" sz="1200" i="0" dirty="0"/>
              <a:t>يرفع الطلاب أيديهم - هذا ليس بالأمر غير المعتاد].كيف أثر ذلك على المفاوضات، وعلى بريس، وكيف تشعر حيال ذلك الآن؟ [يشارك الطلاب تجاربهم]</a:t>
            </a:r>
            <a:r>
              <a:rPr lang="ar-EG" i="0" dirty="0"/>
              <a:t>.</a:t>
            </a:r>
            <a:r>
              <a:rPr lang="ar-EG" sz="1200" i="0" dirty="0"/>
              <a:t>في معظم الفصول الدراسية، يكون </a:t>
            </a:r>
            <a:r>
              <a:rPr lang="ar-EG" sz="1200" i="0" dirty="0" err="1"/>
              <a:t>تراشنر</a:t>
            </a:r>
            <a:r>
              <a:rPr lang="ar-EG" sz="1200" i="0" dirty="0"/>
              <a:t> أكثر عرضة لحجب المعلومات عن زميله في الفريق من </a:t>
            </a:r>
            <a:r>
              <a:rPr lang="ar-EG" sz="1200" i="0" dirty="0" err="1"/>
              <a:t>هالديرمان</a:t>
            </a:r>
            <a:r>
              <a:rPr lang="ar-EG" sz="1200" i="0" dirty="0"/>
              <a:t>. بالنسبة للبعض، يبدو حجب المعلومات عن شريك آخر أو زميل أقل خطأ من حجب المعلومات عن شخص من المفترض أن تمثله في المفاوضات. </a:t>
            </a:r>
          </a:p>
          <a:p>
            <a:endParaRPr lang="en-SG" sz="1200" b="0" i="0" dirty="0">
              <a:solidFill>
                <a:srgbClr val="00B0F0"/>
              </a:solidFill>
              <a:effectLst/>
            </a:endParaRPr>
          </a:p>
          <a:p>
            <a:r>
              <a:rPr lang="ar-EG" b="0" i="0" dirty="0"/>
              <a:t>هل تعتقد أنه من غير الأخلاقي أن يقوم </a:t>
            </a:r>
            <a:r>
              <a:rPr lang="ar-EG" b="0" i="0" dirty="0" err="1"/>
              <a:t>تراختنر</a:t>
            </a:r>
            <a:r>
              <a:rPr lang="ar-EG" b="0" i="0" dirty="0"/>
              <a:t> بحجب المعلومات عن بريس؟</a:t>
            </a:r>
            <a:r>
              <a:rPr lang="en-US" b="0" i="0" dirty="0"/>
              <a:t> </a:t>
            </a:r>
            <a:r>
              <a:rPr lang="ar-EG" b="0" i="0" dirty="0"/>
              <a:t>[تتم مناقشة ذلك في الفصل].</a:t>
            </a:r>
            <a:r>
              <a:rPr lang="en-US" b="0" i="0" dirty="0"/>
              <a:t> </a:t>
            </a:r>
          </a:p>
          <a:p>
            <a:endParaRPr lang="en-SG" sz="1200" b="0" i="0" dirty="0">
              <a:solidFill>
                <a:srgbClr val="00B0F0"/>
              </a:solidFill>
              <a:effectLst/>
            </a:endParaRPr>
          </a:p>
          <a:p>
            <a:endParaRPr lang="en-SG" b="1" i="0" dirty="0"/>
          </a:p>
          <a:p>
            <a:endParaRPr lang="en-SG" b="1" i="0" dirty="0"/>
          </a:p>
        </p:txBody>
      </p:sp>
      <p:sp>
        <p:nvSpPr>
          <p:cNvPr id="4" name="Slide Number Placeholder 3"/>
          <p:cNvSpPr>
            <a:spLocks noGrp="1"/>
          </p:cNvSpPr>
          <p:nvPr>
            <p:ph type="sldNum" sz="quarter" idx="5"/>
          </p:nvPr>
        </p:nvSpPr>
        <p:spPr/>
        <p:txBody>
          <a:bodyPr/>
          <a:lstStyle/>
          <a:p>
            <a:fld id="{9BE1DD1D-0BD5-4E4F-ABDD-53ED947792F1}" type="slidenum">
              <a:rPr lang="en-US" smtClean="0"/>
              <a:t>6</a:t>
            </a:fld>
            <a:endParaRPr lang="en-US"/>
          </a:p>
        </p:txBody>
      </p:sp>
    </p:spTree>
    <p:extLst>
      <p:ext uri="{BB962C8B-B14F-4D97-AF65-F5344CB8AC3E}">
        <p14:creationId xmlns:p14="http://schemas.microsoft.com/office/powerpoint/2010/main" val="1814108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ar-EG" sz="1200" i="0" dirty="0">
                <a:solidFill>
                  <a:schemeClr val="tx1"/>
                </a:solidFill>
                <a:latin typeface="+mn-lt"/>
                <a:ea typeface="+mn-ea"/>
                <a:cs typeface="+mn-cs"/>
              </a:rPr>
              <a:t>هناك </a:t>
            </a:r>
            <a:r>
              <a:rPr lang="ar-EG" sz="1200" i="0" baseline="0" dirty="0">
                <a:solidFill>
                  <a:schemeClr val="tx1"/>
                </a:solidFill>
                <a:latin typeface="+mn-lt"/>
                <a:ea typeface="+mn-ea"/>
                <a:cs typeface="+mn-cs"/>
              </a:rPr>
              <a:t>ثلاث مدارس رئيسية للفكر الفلسفي حول أخلاقيات الكذب.</a:t>
            </a:r>
            <a:r>
              <a:rPr lang="en-US" sz="1200" i="0" baseline="0" dirty="0">
                <a:solidFill>
                  <a:schemeClr val="tx1"/>
                </a:solidFill>
                <a:latin typeface="+mn-lt"/>
                <a:ea typeface="+mn-ea"/>
                <a:cs typeface="+mn-cs"/>
              </a:rPr>
              <a:t> </a:t>
            </a:r>
          </a:p>
          <a:p>
            <a:pPr lvl="0"/>
            <a:endParaRPr lang="en-US" sz="1200" i="0" kern="1200" baseline="0" dirty="0">
              <a:solidFill>
                <a:schemeClr val="tx1"/>
              </a:solidFill>
              <a:effectLst/>
              <a:latin typeface="+mn-lt"/>
              <a:ea typeface="+mn-ea"/>
              <a:cs typeface="+mn-cs"/>
            </a:endParaRPr>
          </a:p>
          <a:p>
            <a:pPr lvl="0"/>
            <a:r>
              <a:rPr lang="ar-EG" sz="1200" i="0" dirty="0">
                <a:solidFill>
                  <a:schemeClr val="tx1"/>
                </a:solidFill>
                <a:latin typeface="+mn-lt"/>
                <a:ea typeface="+mn-ea"/>
                <a:cs typeface="+mn-cs"/>
              </a:rPr>
              <a:t>أولًا، هناك التزامات أخلاقية. ومن هذا المنظور، فإن الأخلاقيات هي مسألة مبدأ. فبعض الأشياء صحيحة </a:t>
            </a:r>
            <a:r>
              <a:rPr lang="ar-EG" sz="1200" i="0" baseline="0" dirty="0">
                <a:solidFill>
                  <a:schemeClr val="tx1"/>
                </a:solidFill>
                <a:latin typeface="+mn-lt"/>
                <a:ea typeface="+mn-ea"/>
                <a:cs typeface="+mn-cs"/>
              </a:rPr>
              <a:t>أو خاطئة بغض النظر عن العواقب.</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والأديان الرئيسية عادة ما تكون </a:t>
            </a:r>
            <a:r>
              <a:rPr lang="ar-EG" sz="1200" i="0" dirty="0">
                <a:solidFill>
                  <a:schemeClr val="tx1"/>
                </a:solidFill>
                <a:latin typeface="+mn-lt"/>
                <a:ea typeface="+mn-ea"/>
                <a:cs typeface="+mn-cs"/>
              </a:rPr>
              <a:t>أخلاقية.</a:t>
            </a:r>
            <a:r>
              <a:rPr lang="en-US" sz="1200" i="0" baseline="0" dirty="0">
                <a:solidFill>
                  <a:schemeClr val="tx1"/>
                </a:solidFill>
                <a:latin typeface="+mn-lt"/>
                <a:ea typeface="+mn-ea"/>
                <a:cs typeface="+mn-cs"/>
              </a:rPr>
              <a:t> </a:t>
            </a:r>
            <a:r>
              <a:rPr lang="ar-EG" i="0" dirty="0"/>
              <a:t>إن الكذب يعتبر عادة خطأ من حيث المبدأ.</a:t>
            </a:r>
            <a:r>
              <a:rPr lang="en-US" i="0" dirty="0"/>
              <a:t> </a:t>
            </a:r>
            <a:r>
              <a:rPr lang="ar-EG" i="0" dirty="0"/>
              <a:t>فنحن نستطيع أن نكذب إذا كان هناك مبدأ آخر أكثر أهمية على المحك، مثل إنقاذ أرواح الأبرياء.</a:t>
            </a:r>
            <a:r>
              <a:rPr lang="en-US" i="0" dirty="0"/>
              <a:t> </a:t>
            </a:r>
            <a:r>
              <a:rPr lang="ar-EG" i="0" dirty="0"/>
              <a:t>ومع ذلك، فإن كسب المال لنفسك ليس مبدأ أخلاقيًا أكثر أهمية من الصدق.</a:t>
            </a:r>
            <a:r>
              <a:rPr lang="en-US" i="0" dirty="0"/>
              <a:t> </a:t>
            </a:r>
            <a:r>
              <a:rPr lang="ar-EG" i="0" dirty="0"/>
              <a:t>وبشكل عام، فإن الأخلاقيات واجبة، ومعظم الأديان الرئيسية، تحد بشدة من قدرتنا على الكذب.</a:t>
            </a:r>
            <a:r>
              <a:rPr lang="en-US" i="0" dirty="0"/>
              <a:t> </a:t>
            </a:r>
          </a:p>
          <a:p>
            <a:pPr lvl="0"/>
            <a:endParaRPr lang="en-US" sz="1200" i="0" kern="1200" dirty="0">
              <a:solidFill>
                <a:schemeClr val="tx1"/>
              </a:solidFill>
              <a:effectLst/>
              <a:latin typeface="+mn-lt"/>
              <a:ea typeface="+mn-ea"/>
              <a:cs typeface="+mn-cs"/>
            </a:endParaRPr>
          </a:p>
          <a:p>
            <a:pPr lvl="0"/>
            <a:r>
              <a:rPr lang="ar-EG" sz="1200" i="0" baseline="0" dirty="0">
                <a:solidFill>
                  <a:schemeClr val="tx1"/>
                </a:solidFill>
                <a:latin typeface="+mn-lt"/>
                <a:ea typeface="+mn-ea"/>
                <a:cs typeface="+mn-cs"/>
              </a:rPr>
              <a:t>أما الاتجاه الثاني فهو </a:t>
            </a:r>
            <a:r>
              <a:rPr lang="ar-EG" sz="1200" i="0" dirty="0">
                <a:solidFill>
                  <a:schemeClr val="tx1"/>
                </a:solidFill>
                <a:latin typeface="+mn-lt"/>
                <a:ea typeface="+mn-ea"/>
                <a:cs typeface="+mn-cs"/>
              </a:rPr>
              <a:t>النزعة النفعية. ومن هذا المنظور الفلسفي، فإن الأفعال الأخلاقية هي تلك التي تنتج أفضل النتائج أو تعظم المنفعة. وينعكس هذا المنظور في القول المأثور "الغاية تبرر الوسيلة". فكل ما يهم هو الحصول على نتيجة جيدة. وهذه مدرسة فكرية أخلاقية مشروعة تمامًا، وإن كانت مثيرة للجدل. </a:t>
            </a:r>
            <a:r>
              <a:rPr lang="ar-EG" b="0" i="0" dirty="0"/>
              <a:t>وفي ظل النزعة النفعية، فإن انتهاك العملية المتمثل في حجب المعلومات ذات الصلة عن زميلك في الفريق لتخريب الصفقة يمكن تبريره إذا أسفر عن نتيجة جيدة. وفي رأي تراختنر، فإن منع الدفع الزائد مقابل هذا الاستحواذ المبالغ في قيمته من شأنه أن ينقذ شركة </a:t>
            </a:r>
            <a:r>
              <a:rPr lang="en-US" b="0" i="0" dirty="0"/>
              <a:t>TCP</a:t>
            </a:r>
            <a:r>
              <a:rPr lang="ar-EG" b="0" i="0" dirty="0"/>
              <a:t> من أضرار اقتصادية رهيبة. ومن ناحية أخرى، فإن ذلك هو رأيه فقط، وهو يفرض ذلك من جانب واحد على الشركاء الآخرين. </a:t>
            </a:r>
          </a:p>
          <a:p>
            <a:pPr lvl="0"/>
            <a:endParaRPr lang="en-US" sz="1200" i="0" kern="1200" dirty="0">
              <a:solidFill>
                <a:schemeClr val="tx1"/>
              </a:solidFill>
              <a:effectLst/>
              <a:latin typeface="+mn-lt"/>
              <a:ea typeface="+mn-ea"/>
              <a:cs typeface="+mn-cs"/>
            </a:endParaRPr>
          </a:p>
          <a:p>
            <a:pPr lvl="0"/>
            <a:r>
              <a:rPr lang="ar-EG" sz="1200" i="0" dirty="0">
                <a:solidFill>
                  <a:schemeClr val="tx1"/>
                </a:solidFill>
                <a:latin typeface="+mn-lt"/>
                <a:ea typeface="+mn-ea"/>
                <a:cs typeface="+mn-cs"/>
              </a:rPr>
              <a:t>ثالثًا، هناك التعاقدية.</a:t>
            </a:r>
            <a:r>
              <a:rPr lang="ar-EG" i="0" baseline="0" dirty="0"/>
              <a:t>من المنظور التعاقدي</a:t>
            </a:r>
            <a:r>
              <a:rPr lang="ar-EG" sz="1200" i="0" dirty="0">
                <a:solidFill>
                  <a:schemeClr val="tx1"/>
                </a:solidFill>
                <a:latin typeface="+mn-lt"/>
                <a:ea typeface="+mn-ea"/>
                <a:cs typeface="+mn-cs"/>
              </a:rPr>
              <a:t>، علينا أن نعامل أعضاء مجتمعنا الآخرين بشكل جيد وأن نعتبر الصدق أمرًا أساسيًا. ولكن إذا عاملونا بشكل سيئ وغير نزيه أولًا، فإنهم خالفوا العقد الاجتماعي أولًا ولم نعد مدينين لهم بالكثير. لذا يمكن لتراختنر أن يكذب على بريس، ولكن فقط إذا كذبت عليه بريس أولًا. </a:t>
            </a:r>
          </a:p>
          <a:p>
            <a:pPr lvl="0"/>
            <a:endParaRPr lang="en-US" sz="1200" i="0" kern="1200" dirty="0">
              <a:solidFill>
                <a:schemeClr val="tx1"/>
              </a:solidFill>
              <a:effectLst/>
              <a:latin typeface="+mn-lt"/>
              <a:ea typeface="+mn-ea"/>
              <a:cs typeface="+mn-cs"/>
            </a:endParaRPr>
          </a:p>
          <a:p>
            <a:pPr lvl="0"/>
            <a:r>
              <a:rPr lang="ar-EG" sz="1200" i="0" dirty="0">
                <a:solidFill>
                  <a:schemeClr val="tx1"/>
                </a:solidFill>
                <a:latin typeface="+mn-lt"/>
                <a:ea typeface="+mn-ea"/>
                <a:cs typeface="+mn-cs"/>
              </a:rPr>
              <a:t>كما أن هناك ميلًا نفسيًا في الأحكام الأخلاقية يُطلق عليه "تحيز الإغفال". </a:t>
            </a:r>
            <a:r>
              <a:rPr lang="ar-EG" sz="1200" i="0" dirty="0"/>
              <a:t>وعادة ما يُحكم على الإغفال (حجب المعلومات) بأنه أقل استحقاقًا للَّوم من العمولات (تقديم معلومات كاذبة بشكل فعال).</a:t>
            </a:r>
            <a:r>
              <a:rPr lang="en-US" sz="1200" i="0" dirty="0"/>
              <a:t> </a:t>
            </a:r>
          </a:p>
          <a:p>
            <a:endParaRPr lang="en-US" i="0" baseline="0" dirty="0"/>
          </a:p>
          <a:p>
            <a:r>
              <a:rPr lang="ar-EG" i="0" u="sng" baseline="0" dirty="0"/>
              <a:t>ملاحظة:</a:t>
            </a:r>
            <a:r>
              <a:rPr lang="en-US" i="0" baseline="0" dirty="0"/>
              <a:t> </a:t>
            </a:r>
            <a:r>
              <a:rPr lang="ar-EG" i="0" baseline="0" dirty="0"/>
              <a:t>هذه الشرائح اختيارية في حالة رغبة المُحاضر في التعمق أكثر في موضوع الأخلاق</a:t>
            </a:r>
          </a:p>
          <a:p>
            <a:endParaRPr lang="en-US" i="0" baseline="0" dirty="0"/>
          </a:p>
          <a:p>
            <a:r>
              <a:rPr lang="ar-EG" i="0" dirty="0"/>
              <a:t>المراجع</a:t>
            </a:r>
          </a:p>
          <a:p>
            <a:endParaRPr lang="en-US" i="0" dirty="0"/>
          </a:p>
          <a:p>
            <a:pPr algn="l"/>
            <a:r>
              <a:rPr lang="en-US" sz="1200" i="0" kern="1200" dirty="0">
                <a:solidFill>
                  <a:schemeClr val="tx1"/>
                </a:solidFill>
                <a:effectLst/>
                <a:latin typeface="+mn-lt"/>
                <a:ea typeface="+mn-ea"/>
                <a:cs typeface="+mn-cs"/>
              </a:rPr>
              <a:t>Aristotle (4th Century, B.C.E./1998). The Nicomachean ethics. Oxford: Oxford University Press.</a:t>
            </a:r>
          </a:p>
          <a:p>
            <a:pPr algn="l"/>
            <a:endParaRPr lang="en-US" i="0" dirty="0"/>
          </a:p>
          <a:p>
            <a:pPr algn="l"/>
            <a:r>
              <a:rPr lang="fr-FR" sz="1200" i="0" u="none" strike="noStrike" kern="1200" dirty="0">
                <a:solidFill>
                  <a:schemeClr val="tx1"/>
                </a:solidFill>
                <a:effectLst/>
                <a:latin typeface="+mn-lt"/>
                <a:ea typeface="+mn-ea"/>
                <a:cs typeface="+mn-cs"/>
              </a:rPr>
              <a:t>Côté, S., </a:t>
            </a:r>
            <a:r>
              <a:rPr lang="fr-FR" sz="1200" i="0" u="none" strike="noStrike" kern="1200" dirty="0" err="1">
                <a:solidFill>
                  <a:schemeClr val="tx1"/>
                </a:solidFill>
                <a:effectLst/>
                <a:latin typeface="+mn-lt"/>
                <a:ea typeface="+mn-ea"/>
                <a:cs typeface="+mn-cs"/>
              </a:rPr>
              <a:t>Piff</a:t>
            </a:r>
            <a:r>
              <a:rPr lang="fr-FR" sz="1200" i="0" u="none" strike="noStrike" kern="1200" dirty="0">
                <a:solidFill>
                  <a:schemeClr val="tx1"/>
                </a:solidFill>
                <a:effectLst/>
                <a:latin typeface="+mn-lt"/>
                <a:ea typeface="+mn-ea"/>
                <a:cs typeface="+mn-cs"/>
              </a:rPr>
              <a:t>, P.K., &amp; Willer, R</a:t>
            </a:r>
            <a:r>
              <a:rPr lang="en-SG" sz="1200" i="0" kern="1200" dirty="0">
                <a:solidFill>
                  <a:schemeClr val="tx1"/>
                </a:solidFill>
                <a:effectLst/>
                <a:latin typeface="+mn-lt"/>
                <a:ea typeface="+mn-ea"/>
                <a:cs typeface="+mn-cs"/>
              </a:rPr>
              <a:t>. (2013). For whom do the ends justify the means? Social class and utilitarian moral judgment. Journal of Personality and Social Psychology, 104(3), 490-503. </a:t>
            </a:r>
            <a:endParaRPr lang="en-US" sz="1200" i="0" kern="1200" dirty="0">
              <a:solidFill>
                <a:schemeClr val="tx1"/>
              </a:solidFill>
              <a:effectLst/>
              <a:latin typeface="+mn-lt"/>
              <a:ea typeface="+mn-ea"/>
              <a:cs typeface="+mn-cs"/>
            </a:endParaRPr>
          </a:p>
          <a:p>
            <a:pPr algn="l"/>
            <a:endParaRPr lang="en-US" i="0" dirty="0"/>
          </a:p>
          <a:p>
            <a:pPr algn="l"/>
            <a:r>
              <a:rPr lang="en-US" sz="1200" i="0" kern="1200" dirty="0">
                <a:solidFill>
                  <a:schemeClr val="tx1"/>
                </a:solidFill>
                <a:effectLst/>
                <a:latin typeface="+mn-lt"/>
                <a:ea typeface="+mn-ea"/>
                <a:cs typeface="+mn-cs"/>
              </a:rPr>
              <a:t>Hume, D. (1739/1888). A treatise of human nature. Oxford: Oxford University Press.</a:t>
            </a:r>
          </a:p>
          <a:p>
            <a:pPr algn="l"/>
            <a:r>
              <a:rPr lang="en-SG" sz="1200" i="0" kern="1200" dirty="0">
                <a:solidFill>
                  <a:schemeClr val="tx1"/>
                </a:solidFill>
                <a:effectLst/>
                <a:latin typeface="+mn-lt"/>
                <a:ea typeface="+mn-ea"/>
                <a:cs typeface="+mn-cs"/>
              </a:rPr>
              <a:t> </a:t>
            </a:r>
            <a:endParaRPr lang="en-US" sz="1200" i="0" kern="1200" dirty="0">
              <a:solidFill>
                <a:schemeClr val="tx1"/>
              </a:solidFill>
              <a:effectLst/>
              <a:latin typeface="+mn-lt"/>
              <a:ea typeface="+mn-ea"/>
              <a:cs typeface="+mn-cs"/>
            </a:endParaRPr>
          </a:p>
          <a:p>
            <a:pPr algn="l"/>
            <a:r>
              <a:rPr lang="en-US" sz="1200" i="0" kern="1200" dirty="0">
                <a:solidFill>
                  <a:schemeClr val="tx1"/>
                </a:solidFill>
                <a:effectLst/>
                <a:latin typeface="+mn-lt"/>
                <a:ea typeface="+mn-ea"/>
                <a:cs typeface="+mn-cs"/>
              </a:rPr>
              <a:t>Kant, I. (1796/2002). Groundwork for the metaphysics of morals. New York: Oxford University Press.</a:t>
            </a:r>
          </a:p>
          <a:p>
            <a:pPr algn="l"/>
            <a:endParaRPr lang="en-US" i="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i="0" kern="1200" dirty="0">
                <a:solidFill>
                  <a:schemeClr val="tx1"/>
                </a:solidFill>
                <a:effectLst/>
                <a:latin typeface="+mn-lt"/>
                <a:ea typeface="+mn-ea"/>
                <a:cs typeface="+mn-cs"/>
              </a:rPr>
              <a:t>Mill, J.S. (1863/1998). Utilitarianism. Oxford University Press.</a:t>
            </a:r>
          </a:p>
          <a:p>
            <a:pPr algn="l"/>
            <a:endParaRPr lang="en-US" i="0" dirty="0"/>
          </a:p>
          <a:p>
            <a:pPr algn="l"/>
            <a:r>
              <a:rPr lang="en-US" sz="1200" i="0" kern="1200" dirty="0">
                <a:solidFill>
                  <a:schemeClr val="tx1"/>
                </a:solidFill>
                <a:effectLst/>
                <a:latin typeface="+mn-lt"/>
                <a:ea typeface="+mn-ea"/>
                <a:cs typeface="+mn-cs"/>
              </a:rPr>
              <a:t>Molinsky, A.L., &amp; Margolis, J.D. (2005). Necessary evils and interpersonal sensitivity in organizations. Academy of Management Review, 30, 245-268. </a:t>
            </a:r>
          </a:p>
          <a:p>
            <a:pPr algn="l"/>
            <a:endParaRPr 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333333"/>
                </a:solidFill>
                <a:effectLst/>
                <a:latin typeface="Arial" panose="020B0604020202020204" pitchFamily="34" charset="0"/>
              </a:rPr>
              <a:t>Morris, C. (1996). A Contractarian Account of Moral Justification. In Moral Knowledge?: New Readings in Moral Epistemology. Edited by Walter Sinnott-Armstrong and Mark Timmons, 215–242. New York: Oxford University Press.</a:t>
            </a:r>
            <a:endParaRPr lang="en-US" sz="1200" b="0" i="0" u="sng"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sng" kern="1200" dirty="0">
              <a:solidFill>
                <a:schemeClr val="tx1"/>
              </a:solidFill>
              <a:effectLst/>
              <a:latin typeface="+mn-lt"/>
              <a:ea typeface="+mn-ea"/>
              <a:cs typeface="+mn-cs"/>
            </a:endParaRPr>
          </a:p>
          <a:p>
            <a:pPr algn="l"/>
            <a:r>
              <a:rPr lang="en-US" i="0" dirty="0" err="1"/>
              <a:t>Ritov</a:t>
            </a:r>
            <a:r>
              <a:rPr lang="en-US" i="0" dirty="0"/>
              <a:t>, I., Baron, J. (1990). Reluctance to vaccinate: Omission bias and ambiguity. Journal of Behavioral Decision Making, 3, 263–277. </a:t>
            </a:r>
          </a:p>
          <a:p>
            <a:pPr algn="l"/>
            <a:endParaRPr lang="en-US" i="0" dirty="0"/>
          </a:p>
          <a:p>
            <a:pPr algn="l"/>
            <a:r>
              <a:rPr lang="en-US" i="0" dirty="0" err="1"/>
              <a:t>Ritov</a:t>
            </a:r>
            <a:r>
              <a:rPr lang="en-US" i="0" dirty="0"/>
              <a:t>, I., &amp; Baron, J. (1992). Status-quo and omission bias. Journal of Risk and Uncertainty, 5, 49–61.</a:t>
            </a:r>
          </a:p>
          <a:p>
            <a:pPr algn="l"/>
            <a:endParaRPr lang="en-US" i="0" dirty="0"/>
          </a:p>
          <a:p>
            <a:pPr algn="l"/>
            <a:r>
              <a:rPr lang="en-US" i="0" dirty="0" err="1"/>
              <a:t>Ritov</a:t>
            </a:r>
            <a:r>
              <a:rPr lang="en-US" i="0" dirty="0"/>
              <a:t>, I., &amp; Baron, J. (1999). Protected values and omission bias. Organizational Behavior and Human Decision Processes, 79, 79-94.</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sng"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333333"/>
                </a:solidFill>
                <a:effectLst/>
                <a:latin typeface="Arial" panose="020B0604020202020204" pitchFamily="34" charset="0"/>
              </a:rPr>
              <a:t>Sayre-McCord, G. (2000). Contractarianism. In The Blackwell Guide to Ethical Theory. Edited by Hugh Lafollette, 247–267. Malden, MA: Blackwell.</a:t>
            </a:r>
            <a:endParaRPr lang="en-US" sz="1200" b="0" i="0" u="sng" kern="1200" dirty="0">
              <a:solidFill>
                <a:schemeClr val="tx1"/>
              </a:solidFill>
              <a:effectLst/>
              <a:latin typeface="+mn-lt"/>
              <a:ea typeface="+mn-ea"/>
              <a:cs typeface="+mn-cs"/>
            </a:endParaRPr>
          </a:p>
          <a:p>
            <a:pPr algn="l"/>
            <a:endParaRPr lang="en-US" i="0" dirty="0"/>
          </a:p>
          <a:p>
            <a:pPr algn="l"/>
            <a:r>
              <a:rPr lang="en-US" sz="1800" i="0" dirty="0">
                <a:effectLst/>
                <a:latin typeface="Times New Roman" panose="02020603050405020304" pitchFamily="18" charset="0"/>
                <a:ea typeface="Times New Roman" panose="02020603050405020304" pitchFamily="18" charset="0"/>
              </a:rPr>
              <a:t>Uhlmann, E.L., Pizarro, D., &amp; </a:t>
            </a:r>
            <a:r>
              <a:rPr lang="en-US" sz="1800" i="0" dirty="0" err="1">
                <a:effectLst/>
                <a:latin typeface="Times New Roman" panose="02020603050405020304" pitchFamily="18" charset="0"/>
                <a:ea typeface="Times New Roman" panose="02020603050405020304" pitchFamily="18" charset="0"/>
              </a:rPr>
              <a:t>Diermeier</a:t>
            </a:r>
            <a:r>
              <a:rPr lang="en-US" sz="1800" i="0" dirty="0">
                <a:effectLst/>
                <a:latin typeface="Times New Roman" panose="02020603050405020304" pitchFamily="18" charset="0"/>
                <a:ea typeface="Times New Roman" panose="02020603050405020304" pitchFamily="18" charset="0"/>
              </a:rPr>
              <a:t>, D. (2015). </a:t>
            </a:r>
            <a:r>
              <a:rPr lang="en-US" sz="1800" i="0" dirty="0">
                <a:solidFill>
                  <a:srgbClr val="000000"/>
                </a:solidFill>
                <a:effectLst/>
                <a:latin typeface="Times New Roman" panose="02020603050405020304" pitchFamily="18" charset="0"/>
                <a:ea typeface="Times New Roman" panose="02020603050405020304" pitchFamily="18" charset="0"/>
              </a:rPr>
              <a:t>A person-centered approach to moral judgment.</a:t>
            </a:r>
            <a:r>
              <a:rPr lang="en-US" sz="1800" i="0" dirty="0">
                <a:effectLst/>
                <a:latin typeface="Times New Roman" panose="02020603050405020304" pitchFamily="18" charset="0"/>
                <a:ea typeface="Times New Roman" panose="02020603050405020304" pitchFamily="18" charset="0"/>
              </a:rPr>
              <a:t> Perspectives on Psychological Science, 10, 72-81. </a:t>
            </a:r>
            <a:endParaRPr lang="en-SG" sz="1800" i="0" dirty="0">
              <a:effectLst/>
              <a:latin typeface="Times New Roman" panose="02020603050405020304" pitchFamily="18" charset="0"/>
              <a:ea typeface="Times New Roman" panose="02020603050405020304" pitchFamily="18" charset="0"/>
            </a:endParaRPr>
          </a:p>
          <a:p>
            <a:pPr algn="l"/>
            <a:endParaRPr lang="en-US" sz="1200" i="0" dirty="0">
              <a:effectLst/>
              <a:latin typeface="Times New Roman" panose="02020603050405020304" pitchFamily="18" charset="0"/>
              <a:ea typeface="SimSun" panose="02010600030101010101" pitchFamily="2" charset="-122"/>
            </a:endParaRPr>
          </a:p>
          <a:p>
            <a:pPr algn="l"/>
            <a:r>
              <a:rPr lang="en-US" sz="1200" i="0" dirty="0">
                <a:effectLst/>
                <a:latin typeface="Times New Roman" panose="02020603050405020304" pitchFamily="18" charset="0"/>
                <a:ea typeface="SimSun" panose="02010600030101010101" pitchFamily="2" charset="-122"/>
              </a:rPr>
              <a:t>Uhlmann, E.L., Pizarro, D.A., Tannenbaum, D., &amp; Ditto, P.H. (2009). The motivated use of moral principles. Judgment and Decision Making, 4, 476–491. </a:t>
            </a:r>
            <a:endParaRPr lang="en-SG" sz="1200" i="0" dirty="0">
              <a:effectLst/>
              <a:latin typeface="Times New Roman" panose="02020603050405020304" pitchFamily="18" charset="0"/>
              <a:ea typeface="SimSun" panose="02010600030101010101" pitchFamily="2" charset="-122"/>
            </a:endParaRPr>
          </a:p>
          <a:p>
            <a:pPr algn="l"/>
            <a:endParaRPr lang="en-US" i="0" dirty="0"/>
          </a:p>
          <a:p>
            <a:pPr algn="l"/>
            <a:r>
              <a:rPr lang="en-US" sz="1200" i="0" kern="1200" dirty="0">
                <a:solidFill>
                  <a:schemeClr val="tx1"/>
                </a:solidFill>
                <a:effectLst/>
                <a:latin typeface="+mn-lt"/>
                <a:ea typeface="+mn-ea"/>
                <a:cs typeface="+mn-cs"/>
              </a:rPr>
              <a:t>Uhlmann, E.L., Zhu, L., &amp; Tannenbaum, D. (2013). When it takes a bad person to do the right thing. Cognition, 126, 326-334.</a:t>
            </a:r>
            <a:endParaRPr lang="en-US" i="0" dirty="0"/>
          </a:p>
          <a:p>
            <a:endParaRPr lang="en-US" i="0" dirty="0"/>
          </a:p>
        </p:txBody>
      </p:sp>
      <p:sp>
        <p:nvSpPr>
          <p:cNvPr id="4" name="Slide Number Placeholder 3"/>
          <p:cNvSpPr>
            <a:spLocks noGrp="1"/>
          </p:cNvSpPr>
          <p:nvPr>
            <p:ph type="sldNum" sz="quarter" idx="10"/>
          </p:nvPr>
        </p:nvSpPr>
        <p:spPr/>
        <p:txBody>
          <a:bodyPr/>
          <a:lstStyle/>
          <a:p>
            <a:fld id="{7565BE2C-A84C-4C05-BBC9-CF8AE720A423}" type="slidenum">
              <a:rPr lang="en-US" smtClean="0"/>
              <a:t>7</a:t>
            </a:fld>
            <a:endParaRPr lang="en-US"/>
          </a:p>
        </p:txBody>
      </p:sp>
    </p:spTree>
    <p:extLst>
      <p:ext uri="{BB962C8B-B14F-4D97-AF65-F5344CB8AC3E}">
        <p14:creationId xmlns:p14="http://schemas.microsoft.com/office/powerpoint/2010/main" val="32639082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200" b="0" i="0" dirty="0">
                <a:solidFill>
                  <a:srgbClr val="00B0F0"/>
                </a:solidFill>
              </a:rPr>
              <a:t>في الفِرق التي كشف فيها </a:t>
            </a:r>
            <a:r>
              <a:rPr lang="ar-EG" sz="1200" b="0" i="0" dirty="0" err="1">
                <a:solidFill>
                  <a:srgbClr val="00B0F0"/>
                </a:solidFill>
              </a:rPr>
              <a:t>تراشنر</a:t>
            </a:r>
            <a:r>
              <a:rPr lang="ar-EG" sz="1200" b="0" i="0" dirty="0">
                <a:solidFill>
                  <a:srgbClr val="00B0F0"/>
                </a:solidFill>
              </a:rPr>
              <a:t> عن هذا الأمر </a:t>
            </a:r>
            <a:r>
              <a:rPr lang="ar-EG" sz="1200" b="0" i="0" dirty="0" err="1">
                <a:solidFill>
                  <a:srgbClr val="00B0F0"/>
                </a:solidFill>
              </a:rPr>
              <a:t>لبريس</a:t>
            </a:r>
            <a:r>
              <a:rPr lang="ar-EG" sz="1200" b="0" i="0" dirty="0">
                <a:solidFill>
                  <a:srgbClr val="00B0F0"/>
                </a:solidFill>
              </a:rPr>
              <a:t>، هل كشفته للفريق الآخر، بعبارة أخرى </a:t>
            </a:r>
            <a:r>
              <a:rPr lang="ar-EG" sz="1200" b="0" i="0" dirty="0" err="1">
                <a:solidFill>
                  <a:srgbClr val="00B0F0"/>
                </a:solidFill>
              </a:rPr>
              <a:t>هالديرمان</a:t>
            </a:r>
            <a:r>
              <a:rPr lang="ar-EG" sz="1200" b="0" i="0" dirty="0">
                <a:solidFill>
                  <a:srgbClr val="00B0F0"/>
                </a:solidFill>
              </a:rPr>
              <a:t> </a:t>
            </a:r>
            <a:r>
              <a:rPr lang="ar-EG" sz="1200" b="0" i="0" dirty="0" err="1">
                <a:solidFill>
                  <a:srgbClr val="00B0F0"/>
                </a:solidFill>
              </a:rPr>
              <a:t>وفيشر</a:t>
            </a:r>
            <a:r>
              <a:rPr lang="ar-EG" sz="1200" b="0" i="0" dirty="0">
                <a:solidFill>
                  <a:srgbClr val="00B0F0"/>
                </a:solidFill>
              </a:rPr>
              <a:t>؟ من فعل ذلك؟ [يرفع الطلاب أيديهم].</a:t>
            </a:r>
            <a:r>
              <a:rPr lang="en-US" sz="1200" b="0" i="0" dirty="0">
                <a:solidFill>
                  <a:srgbClr val="00B0F0"/>
                </a:solidFill>
              </a:rPr>
              <a:t> </a:t>
            </a:r>
            <a:r>
              <a:rPr lang="ar-EG" sz="1200" b="0" i="0" dirty="0">
                <a:solidFill>
                  <a:srgbClr val="00B0F0"/>
                </a:solidFill>
              </a:rPr>
              <a:t>من لم يفعل؟</a:t>
            </a:r>
            <a:r>
              <a:rPr lang="en-US" sz="1200" b="0" i="0" dirty="0">
                <a:solidFill>
                  <a:srgbClr val="00B0F0"/>
                </a:solidFill>
              </a:rPr>
              <a:t> </a:t>
            </a:r>
            <a:r>
              <a:rPr lang="ar-EG" sz="1200" b="0" i="0" dirty="0">
                <a:solidFill>
                  <a:srgbClr val="00B0F0"/>
                </a:solidFill>
              </a:rPr>
              <a:t>[يرفع الطلاب أيديهم - عادةً معظم الفصل</a:t>
            </a:r>
            <a:r>
              <a:rPr lang="ar-EG" sz="1200" i="0" dirty="0"/>
              <a:t>].</a:t>
            </a:r>
            <a:r>
              <a:rPr lang="en-US" sz="1200" i="0" dirty="0"/>
              <a:t> </a:t>
            </a:r>
            <a:r>
              <a:rPr lang="ar-EG" sz="1200" i="0" dirty="0"/>
              <a:t>غالبًا ما يحجب المشترون هذه المعلومات بشكل إستراتيجي، ثم يبدو أنهم يتنازلون عن الأمر للطرف الآخر في مقابل تنازلات متبادلة مثل خفض السعر.</a:t>
            </a:r>
            <a:r>
              <a:rPr lang="en-US" sz="1200" i="0" dirty="0"/>
              <a:t> </a:t>
            </a:r>
            <a:r>
              <a:rPr lang="ar-EG" sz="1200" i="0" dirty="0"/>
              <a:t>قد يكون هذا غير قانوني في بعض البلدان، لكن بالطبع لم تكن تعلم ذلك في التمرين.</a:t>
            </a:r>
            <a:r>
              <a:rPr lang="en-US" sz="1200" i="0" dirty="0"/>
              <a:t> </a:t>
            </a:r>
          </a:p>
          <a:p>
            <a:endParaRPr lang="en-SG" sz="1200" b="0" i="0" dirty="0">
              <a:solidFill>
                <a:srgbClr val="00B0F0"/>
              </a:solidFill>
              <a:effectLst/>
            </a:endParaRPr>
          </a:p>
          <a:p>
            <a:endParaRPr lang="en-SG" b="1" i="0" dirty="0"/>
          </a:p>
          <a:p>
            <a:endParaRPr lang="en-SG" b="1" i="0" dirty="0"/>
          </a:p>
        </p:txBody>
      </p:sp>
      <p:sp>
        <p:nvSpPr>
          <p:cNvPr id="4" name="Slide Number Placeholder 3"/>
          <p:cNvSpPr>
            <a:spLocks noGrp="1"/>
          </p:cNvSpPr>
          <p:nvPr>
            <p:ph type="sldNum" sz="quarter" idx="5"/>
          </p:nvPr>
        </p:nvSpPr>
        <p:spPr/>
        <p:txBody>
          <a:bodyPr/>
          <a:lstStyle/>
          <a:p>
            <a:fld id="{9BE1DD1D-0BD5-4E4F-ABDD-53ED947792F1}" type="slidenum">
              <a:rPr lang="en-US" smtClean="0"/>
              <a:t>8</a:t>
            </a:fld>
            <a:endParaRPr lang="en-US"/>
          </a:p>
        </p:txBody>
      </p:sp>
    </p:spTree>
    <p:extLst>
      <p:ext uri="{BB962C8B-B14F-4D97-AF65-F5344CB8AC3E}">
        <p14:creationId xmlns:p14="http://schemas.microsoft.com/office/powerpoint/2010/main" val="8303396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b="0" i="0" dirty="0"/>
              <a:t>كيف تمكنتم من إدارة التفضيلات المتنافسة داخل الفِرق وعبرها فيما يتعلق بدور الرئيس التنفيذي؟</a:t>
            </a:r>
            <a:r>
              <a:rPr lang="en-US" b="0" i="0" dirty="0"/>
              <a:t> </a:t>
            </a:r>
            <a:r>
              <a:rPr lang="ar-EG" b="0" i="0" dirty="0"/>
              <a:t>فيشر، التي تريد التنحي، وبريس، التي تريدها أن تتولى المنصب، هما الأكثر اختلافًا بشأن الدور المستقبلي والاحتفاظ بالأسهم.</a:t>
            </a:r>
            <a:r>
              <a:rPr lang="en-US" b="0" i="0" dirty="0"/>
              <a:t> </a:t>
            </a:r>
            <a:r>
              <a:rPr lang="ar-EG" b="0" i="0" dirty="0" err="1"/>
              <a:t>وتراختنر</a:t>
            </a:r>
            <a:r>
              <a:rPr lang="ar-EG" b="0" i="0" dirty="0"/>
              <a:t>، الذي يريد من فيشر أن تترك الشركة بالكامل، يتفق في الواقع مع فيشر في هذه المسائل المحددة.</a:t>
            </a:r>
            <a:r>
              <a:rPr lang="en-US" b="0"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b="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b="0" i="0" dirty="0"/>
              <a:t>ومع ذلك، فيما يتعلق باختيار الرئيس التنفيذي، فإن فيشر </a:t>
            </a:r>
            <a:r>
              <a:rPr lang="ar-EG" b="0" i="0" dirty="0" err="1"/>
              <a:t>وتراختنر</a:t>
            </a:r>
            <a:r>
              <a:rPr lang="ar-EG" b="0" i="0" dirty="0"/>
              <a:t> في صراع: فهو يريد ألا يكون لها أي رأي على الإطلاق، وهي تريد أن تشارك بعمق في اختيار خليفتها.</a:t>
            </a:r>
            <a:r>
              <a:rPr lang="en-US" b="0" i="0" dirty="0"/>
              <a:t> </a:t>
            </a:r>
            <a:r>
              <a:rPr lang="ar-EG" b="0" i="0" dirty="0"/>
              <a:t>[يشارك طلاب الفصل تجاربهم في المفاوضات].</a:t>
            </a:r>
            <a:r>
              <a:rPr lang="en-US" b="0" i="0" dirty="0"/>
              <a:t> </a:t>
            </a:r>
          </a:p>
        </p:txBody>
      </p:sp>
      <p:sp>
        <p:nvSpPr>
          <p:cNvPr id="4" name="Slide Number Placeholder 3"/>
          <p:cNvSpPr>
            <a:spLocks noGrp="1"/>
          </p:cNvSpPr>
          <p:nvPr>
            <p:ph type="sldNum" sz="quarter" idx="5"/>
          </p:nvPr>
        </p:nvSpPr>
        <p:spPr/>
        <p:txBody>
          <a:bodyPr/>
          <a:lstStyle/>
          <a:p>
            <a:fld id="{9BE1DD1D-0BD5-4E4F-ABDD-53ED947792F1}" type="slidenum">
              <a:rPr lang="en-US" smtClean="0"/>
              <a:t>9</a:t>
            </a:fld>
            <a:endParaRPr lang="en-US"/>
          </a:p>
        </p:txBody>
      </p:sp>
    </p:spTree>
    <p:extLst>
      <p:ext uri="{BB962C8B-B14F-4D97-AF65-F5344CB8AC3E}">
        <p14:creationId xmlns:p14="http://schemas.microsoft.com/office/powerpoint/2010/main" val="4264469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3992D32-A709-47DC-8A50-FC85535ECA5F}"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4024796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992D32-A709-47DC-8A50-FC85535ECA5F}"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1908303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992D32-A709-47DC-8A50-FC85535ECA5F}"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2081712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Title Placeholder 4">
            <a:extLst>
              <a:ext uri="{FF2B5EF4-FFF2-40B4-BE49-F238E27FC236}">
                <a16:creationId xmlns:a16="http://schemas.microsoft.com/office/drawing/2014/main" id="{C2A2F298-39D2-753E-8FFC-B46E3365CED3}"/>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spTree>
    <p:extLst>
      <p:ext uri="{BB962C8B-B14F-4D97-AF65-F5344CB8AC3E}">
        <p14:creationId xmlns:p14="http://schemas.microsoft.com/office/powerpoint/2010/main" val="2299263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992D32-A709-47DC-8A50-FC85535ECA5F}"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272109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992D32-A709-47DC-8A50-FC85535ECA5F}"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951690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3992D32-A709-47DC-8A50-FC85535ECA5F}" type="datetimeFigureOut">
              <a:rPr lang="en-US" smtClean="0"/>
              <a:t>11/22/2024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4231224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3992D32-A709-47DC-8A50-FC85535ECA5F}" type="datetimeFigureOut">
              <a:rPr lang="en-US" smtClean="0"/>
              <a:t>11/22/2024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1983208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3992D32-A709-47DC-8A50-FC85535ECA5F}" type="datetimeFigureOut">
              <a:rPr lang="en-US" smtClean="0"/>
              <a:t>11/22/2024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3023611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992D32-A709-47DC-8A50-FC85535ECA5F}" type="datetimeFigureOut">
              <a:rPr lang="en-US" smtClean="0"/>
              <a:t>11/22/2024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1621019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992D32-A709-47DC-8A50-FC85535ECA5F}" type="datetimeFigureOut">
              <a:rPr lang="en-US" smtClean="0"/>
              <a:t>11/22/2024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1801885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992D32-A709-47DC-8A50-FC85535ECA5F}" type="datetimeFigureOut">
              <a:rPr lang="en-US" smtClean="0"/>
              <a:t>11/22/2024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988FCD-3837-449C-869C-8E617DE98A25}" type="slidenum">
              <a:rPr lang="en-US" smtClean="0"/>
              <a:t>‹#›</a:t>
            </a:fld>
            <a:endParaRPr lang="en-US"/>
          </a:p>
        </p:txBody>
      </p:sp>
    </p:spTree>
    <p:extLst>
      <p:ext uri="{BB962C8B-B14F-4D97-AF65-F5344CB8AC3E}">
        <p14:creationId xmlns:p14="http://schemas.microsoft.com/office/powerpoint/2010/main" val="865805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992D32-A709-47DC-8A50-FC85535ECA5F}" type="datetimeFigureOut">
              <a:rPr lang="en-US" smtClean="0"/>
              <a:t>11/22/2024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988FCD-3837-449C-869C-8E617DE98A25}" type="slidenum">
              <a:rPr lang="en-US" smtClean="0"/>
              <a:t>‹#›</a:t>
            </a:fld>
            <a:endParaRPr lang="en-US"/>
          </a:p>
        </p:txBody>
      </p:sp>
    </p:spTree>
    <p:extLst>
      <p:ext uri="{BB962C8B-B14F-4D97-AF65-F5344CB8AC3E}">
        <p14:creationId xmlns:p14="http://schemas.microsoft.com/office/powerpoint/2010/main" val="35123450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Zone de texte 5">
            <a:extLst>
              <a:ext uri="{FF2B5EF4-FFF2-40B4-BE49-F238E27FC236}">
                <a16:creationId xmlns:a16="http://schemas.microsoft.com/office/drawing/2014/main" id="{CEE01135-CA2C-3E73-E6B2-DE4C1B8B786B}"/>
              </a:ext>
            </a:extLst>
          </p:cNvPr>
          <p:cNvSpPr txBox="1"/>
          <p:nvPr userDrawn="1"/>
        </p:nvSpPr>
        <p:spPr>
          <a:xfrm>
            <a:off x="7254000" y="1618875"/>
            <a:ext cx="1890000" cy="360000"/>
          </a:xfrm>
          <a:prstGeom prst="rect">
            <a:avLst/>
          </a:prstGeom>
          <a:solidFill>
            <a:srgbClr val="1F7DBC"/>
          </a:solidFill>
          <a:ln w="6350">
            <a:noFill/>
          </a:ln>
        </p:spPr>
        <p:txBody>
          <a:bodyPr rot="0" spcFirstLastPara="0" vert="horz" wrap="square" lIns="68580" tIns="34290" rIns="68580" bIns="34290" numCol="1" spcCol="0" rtlCol="0" fromWordArt="0" anchor="ctr" anchorCtr="0" forceAA="0" compatLnSpc="1">
            <a:prstTxWarp prst="textNoShape">
              <a:avLst/>
            </a:prstTxWarp>
            <a:noAutofit/>
          </a:bodyPr>
          <a:lstStyle/>
          <a:p>
            <a:r>
              <a:rPr lang="fr-FR" sz="1350" b="1" dirty="0">
                <a:solidFill>
                  <a:srgbClr val="FFFFFF"/>
                </a:solidFill>
                <a:effectLst/>
                <a:latin typeface="Arial" panose="020B0604020202020204" pitchFamily="34" charset="0"/>
                <a:ea typeface="Roboto Medium" panose="02000000000000000000" pitchFamily="2" charset="0"/>
                <a:cs typeface="Arial" panose="020B0604020202020204" pitchFamily="34" charset="0"/>
              </a:rPr>
              <a:t>Slides</a:t>
            </a:r>
            <a:endParaRPr lang="fr-FR" sz="1350" b="1" dirty="0">
              <a:effectLst/>
              <a:latin typeface="Arial" panose="020B0604020202020204" pitchFamily="34" charset="0"/>
              <a:ea typeface="Roboto Medium" panose="02000000000000000000" pitchFamily="2" charset="0"/>
              <a:cs typeface="Arial" panose="020B0604020202020204" pitchFamily="34" charset="0"/>
            </a:endParaRPr>
          </a:p>
        </p:txBody>
      </p:sp>
      <p:sp>
        <p:nvSpPr>
          <p:cNvPr id="5" name="Title Placeholder 4">
            <a:extLst>
              <a:ext uri="{FF2B5EF4-FFF2-40B4-BE49-F238E27FC236}">
                <a16:creationId xmlns:a16="http://schemas.microsoft.com/office/drawing/2014/main" id="{02BE9ADE-48F4-87E1-87C4-37F2B59229D0}"/>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pic>
        <p:nvPicPr>
          <p:cNvPr id="2" name="Picture 1" descr="A black background with green text&#10;&#10;Description automatically generated">
            <a:extLst>
              <a:ext uri="{FF2B5EF4-FFF2-40B4-BE49-F238E27FC236}">
                <a16:creationId xmlns:a16="http://schemas.microsoft.com/office/drawing/2014/main" id="{EB1AC81B-FB90-19B9-E762-95098AA2565B}"/>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3525520" cy="827405"/>
          </a:xfrm>
          <a:prstGeom prst="rect">
            <a:avLst/>
          </a:prstGeom>
          <a:noFill/>
          <a:ln>
            <a:noFill/>
          </a:ln>
        </p:spPr>
      </p:pic>
    </p:spTree>
    <p:extLst>
      <p:ext uri="{BB962C8B-B14F-4D97-AF65-F5344CB8AC3E}">
        <p14:creationId xmlns:p14="http://schemas.microsoft.com/office/powerpoint/2010/main" val="3580706661"/>
      </p:ext>
    </p:extLst>
  </p:cSld>
  <p:clrMap bg1="lt1" tx1="dk1" bg2="lt2" tx2="dk2" accent1="accent1" accent2="accent2" accent3="accent3" accent4="accent4" accent5="accent5" accent6="accent6" hlink="hlink" folHlink="folHlink"/>
  <p:sldLayoutIdLst>
    <p:sldLayoutId id="2147483661" r:id="rId1"/>
  </p:sldLayoutIdLst>
  <p:txStyles>
    <p:titleStyle>
      <a:lvl1pPr algn="r" defTabSz="914400" rtl="1" eaLnBrk="1" latinLnBrk="0" hangingPunct="1">
        <a:lnSpc>
          <a:spcPct val="90000"/>
        </a:lnSpc>
        <a:spcBef>
          <a:spcPct val="0"/>
        </a:spcBef>
        <a:buNone/>
        <a:defRPr sz="2400" b="1" kern="1200">
          <a:solidFill>
            <a:srgbClr val="00684B"/>
          </a:solidFill>
          <a:latin typeface="Roboto Slab" pitchFamily="2" charset="0"/>
          <a:ea typeface="Roboto Slab" pitchFamily="2" charset="0"/>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ublishing.insead.edu/"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a:extLst>
              <a:ext uri="{FF2B5EF4-FFF2-40B4-BE49-F238E27FC236}">
                <a16:creationId xmlns:a16="http://schemas.microsoft.com/office/drawing/2014/main" id="{A91B3043-78BA-5414-CFC1-EA8E3DBC9B0D}"/>
              </a:ext>
            </a:extLst>
          </p:cNvPr>
          <p:cNvSpPr txBox="1">
            <a:spLocks/>
          </p:cNvSpPr>
          <p:nvPr/>
        </p:nvSpPr>
        <p:spPr>
          <a:xfrm>
            <a:off x="334090" y="3029818"/>
            <a:ext cx="8315057" cy="362819"/>
          </a:xfrm>
          <a:prstGeom prst="rect">
            <a:avLst/>
          </a:prstGeom>
        </p:spPr>
        <p:txBody>
          <a:bodyPr vert="horz" lIns="0" tIns="0" rIns="0" bIns="0" rtlCol="0" anchor="t" anchorCtr="0">
            <a:noAutofit/>
          </a:bodyPr>
          <a:lstStyle>
            <a:lvl1pPr marL="0" indent="0" algn="r" defTabSz="914400" rtl="1" eaLnBrk="1" latinLnBrk="0" hangingPunct="1">
              <a:lnSpc>
                <a:spcPct val="90000"/>
              </a:lnSpc>
              <a:spcBef>
                <a:spcPts val="1000"/>
              </a:spcBef>
              <a:buFont typeface="Arial" panose="020B0604020202020204" pitchFamily="34" charset="0"/>
              <a:buNone/>
              <a:defRPr sz="2000" kern="1200">
                <a:solidFill>
                  <a:srgbClr val="00684B"/>
                </a:solidFill>
                <a:latin typeface="+mn-lt"/>
                <a:ea typeface="+mn-ea"/>
                <a:cs typeface="+mn-cs"/>
              </a:defRPr>
            </a:lvl1pPr>
            <a:lvl2pPr marL="457200" indent="0" algn="ctr" defTabSz="914400" rtl="1"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1"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100" b="1" i="0" u="none" strike="noStrike" kern="1200" cap="none" spc="0" normalizeH="0" baseline="0" noProof="0" dirty="0">
              <a:ln>
                <a:noFill/>
              </a:ln>
              <a:solidFill>
                <a:srgbClr val="00684B"/>
              </a:solidFill>
              <a:effectLst/>
              <a:uLnTx/>
              <a:uFillTx/>
              <a:latin typeface="Roboto Slab" pitchFamily="2" charset="0"/>
              <a:ea typeface="Roboto Slab" pitchFamily="2" charset="0"/>
              <a:cs typeface="+mn-cs"/>
            </a:endParaRPr>
          </a:p>
        </p:txBody>
      </p:sp>
      <p:sp>
        <p:nvSpPr>
          <p:cNvPr id="4" name="Text Placeholder 3">
            <a:extLst>
              <a:ext uri="{FF2B5EF4-FFF2-40B4-BE49-F238E27FC236}">
                <a16:creationId xmlns:a16="http://schemas.microsoft.com/office/drawing/2014/main" id="{804FABF2-BFBF-3295-22DB-AD158BFF06A4}"/>
              </a:ext>
            </a:extLst>
          </p:cNvPr>
          <p:cNvSpPr txBox="1">
            <a:spLocks/>
          </p:cNvSpPr>
          <p:nvPr/>
        </p:nvSpPr>
        <p:spPr>
          <a:xfrm>
            <a:off x="358295" y="4576707"/>
            <a:ext cx="8177899" cy="1065007"/>
          </a:xfrm>
          <a:prstGeom prst="rect">
            <a:avLst/>
          </a:prstGeom>
        </p:spPr>
        <p:txBody>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endPar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p:txBody>
      </p:sp>
      <p:sp>
        <p:nvSpPr>
          <p:cNvPr id="5" name="Title Placeholder 4">
            <a:extLst>
              <a:ext uri="{FF2B5EF4-FFF2-40B4-BE49-F238E27FC236}">
                <a16:creationId xmlns:a16="http://schemas.microsoft.com/office/drawing/2014/main" id="{95B59985-71BB-39B0-A25D-A79F4455D554}"/>
              </a:ext>
            </a:extLst>
          </p:cNvPr>
          <p:cNvSpPr>
            <a:spLocks noGrp="1"/>
          </p:cNvSpPr>
          <p:nvPr>
            <p:ph type="title"/>
          </p:nvPr>
        </p:nvSpPr>
        <p:spPr>
          <a:xfrm>
            <a:off x="261938" y="2744391"/>
            <a:ext cx="7886700" cy="994172"/>
          </a:xfrm>
          <a:prstGeom prst="rect">
            <a:avLst/>
          </a:prstGeom>
        </p:spPr>
        <p:txBody>
          <a:bodyPr vert="horz" lIns="68580" tIns="34290" rIns="68580" bIns="34290" rtlCol="0" anchor="ctr">
            <a:normAutofit/>
          </a:bodyPr>
          <a:lstStyle/>
          <a:p>
            <a:r>
              <a:rPr lang="ar-EG"/>
              <a:t>إنهاء الصفقة</a:t>
            </a:r>
            <a:r>
              <a:rPr lang="en-US"/>
              <a:t>‎</a:t>
            </a:r>
          </a:p>
        </p:txBody>
      </p:sp>
      <p:sp>
        <p:nvSpPr>
          <p:cNvPr id="7" name="Text Placeholder 3">
            <a:extLst>
              <a:ext uri="{FF2B5EF4-FFF2-40B4-BE49-F238E27FC236}">
                <a16:creationId xmlns:a16="http://schemas.microsoft.com/office/drawing/2014/main" id="{A8F4ADC1-E06A-AFED-D132-7A0D134CB25A}"/>
              </a:ext>
            </a:extLst>
          </p:cNvPr>
          <p:cNvSpPr txBox="1">
            <a:spLocks/>
          </p:cNvSpPr>
          <p:nvPr/>
        </p:nvSpPr>
        <p:spPr>
          <a:xfrm>
            <a:off x="261938" y="4576706"/>
            <a:ext cx="8177899" cy="1443094"/>
          </a:xfrm>
          <a:prstGeom prst="rect">
            <a:avLst/>
          </a:prstGeom>
        </p:spPr>
        <p:txBody>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fr-FR"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6913-11/2024</a:t>
            </a:r>
            <a:endParaRPr kumimoji="0" lang="ar-EG"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panose="020B0604020202020204" pitchFamily="34" charset="0"/>
            </a:endParaRPr>
          </a:p>
          <a:p>
            <a:pPr marL="0" marR="0" lvl="0" indent="0" algn="just"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هذه الشريحة من إعداد </a:t>
            </a:r>
            <a:r>
              <a:rPr lang="ar-EG" sz="750" dirty="0">
                <a:solidFill>
                  <a:prstClr val="black"/>
                </a:solidFill>
                <a:latin typeface="Roboto" panose="02000000000000000000" pitchFamily="2" charset="0"/>
                <a:ea typeface="Roboto" panose="02000000000000000000" pitchFamily="2" charset="0"/>
                <a:cs typeface="+mn-cs"/>
              </a:rPr>
              <a:t>إيفا شين، وجون </a:t>
            </a:r>
            <a:r>
              <a:rPr lang="ar-EG" sz="750" dirty="0" err="1">
                <a:solidFill>
                  <a:prstClr val="black"/>
                </a:solidFill>
                <a:latin typeface="Roboto" panose="02000000000000000000" pitchFamily="2" charset="0"/>
                <a:ea typeface="Roboto" panose="02000000000000000000" pitchFamily="2" charset="0"/>
                <a:cs typeface="+mn-cs"/>
              </a:rPr>
              <a:t>ريزيتو</a:t>
            </a:r>
            <a:r>
              <a:rPr lang="ar-EG" sz="750" dirty="0">
                <a:solidFill>
                  <a:prstClr val="black"/>
                </a:solidFill>
                <a:latin typeface="Roboto" panose="02000000000000000000" pitchFamily="2" charset="0"/>
                <a:ea typeface="Roboto" panose="02000000000000000000" pitchFamily="2" charset="0"/>
                <a:cs typeface="+mn-cs"/>
              </a:rPr>
              <a:t>، ويوسف </a:t>
            </a:r>
            <a:r>
              <a:rPr lang="ar-EG" sz="750" dirty="0" err="1">
                <a:solidFill>
                  <a:prstClr val="black"/>
                </a:solidFill>
                <a:latin typeface="Roboto" panose="02000000000000000000" pitchFamily="2" charset="0"/>
                <a:ea typeface="Roboto" panose="02000000000000000000" pitchFamily="2" charset="0"/>
                <a:cs typeface="+mn-cs"/>
              </a:rPr>
              <a:t>ميروخ</a:t>
            </a:r>
            <a:r>
              <a:rPr lang="ar-EG" sz="750" dirty="0">
                <a:solidFill>
                  <a:prstClr val="black"/>
                </a:solidFill>
                <a:latin typeface="Roboto" panose="02000000000000000000" pitchFamily="2" charset="0"/>
                <a:ea typeface="Roboto" panose="02000000000000000000" pitchFamily="2" charset="0"/>
                <a:cs typeface="+mn-cs"/>
              </a:rPr>
              <a:t>، </a:t>
            </a:r>
            <a:r>
              <a:rPr lang="ar-EG" sz="750" dirty="0" err="1">
                <a:solidFill>
                  <a:prstClr val="black"/>
                </a:solidFill>
                <a:latin typeface="Roboto" panose="02000000000000000000" pitchFamily="2" charset="0"/>
                <a:ea typeface="Roboto" panose="02000000000000000000" pitchFamily="2" charset="0"/>
                <a:cs typeface="+mn-cs"/>
              </a:rPr>
              <a:t>وتوبياس</a:t>
            </a:r>
            <a:r>
              <a:rPr lang="ar-EG" sz="750" dirty="0">
                <a:solidFill>
                  <a:prstClr val="black"/>
                </a:solidFill>
                <a:latin typeface="Roboto" panose="02000000000000000000" pitchFamily="2" charset="0"/>
                <a:ea typeface="Roboto" panose="02000000000000000000" pitchFamily="2" charset="0"/>
                <a:cs typeface="+mn-cs"/>
              </a:rPr>
              <a:t> </a:t>
            </a:r>
            <a:r>
              <a:rPr lang="ar-EG" sz="750" dirty="0" err="1">
                <a:solidFill>
                  <a:prstClr val="black"/>
                </a:solidFill>
                <a:latin typeface="Roboto" panose="02000000000000000000" pitchFamily="2" charset="0"/>
                <a:ea typeface="Roboto" panose="02000000000000000000" pitchFamily="2" charset="0"/>
                <a:cs typeface="+mn-cs"/>
              </a:rPr>
              <a:t>فونكي</a:t>
            </a:r>
            <a:r>
              <a:rPr lang="ar-EG" sz="750" dirty="0">
                <a:solidFill>
                  <a:prstClr val="black"/>
                </a:solidFill>
                <a:latin typeface="Roboto" panose="02000000000000000000" pitchFamily="2" charset="0"/>
                <a:ea typeface="Roboto" panose="02000000000000000000" pitchFamily="2" charset="0"/>
                <a:cs typeface="+mn-cs"/>
              </a:rPr>
              <a:t>، خريجي ماجستير إدارة الأعمال في </a:t>
            </a:r>
            <a:r>
              <a:rPr lang="en-US" sz="750" dirty="0">
                <a:solidFill>
                  <a:prstClr val="black"/>
                </a:solidFill>
                <a:latin typeface="Roboto" panose="02000000000000000000" pitchFamily="2" charset="0"/>
                <a:ea typeface="Roboto" panose="02000000000000000000" pitchFamily="2" charset="0"/>
                <a:cs typeface="+mn-cs"/>
              </a:rPr>
              <a:t>INSEAD</a:t>
            </a:r>
            <a:r>
              <a:rPr lang="ar-EG" sz="750" dirty="0">
                <a:solidFill>
                  <a:prstClr val="black"/>
                </a:solidFill>
                <a:latin typeface="Roboto" panose="02000000000000000000" pitchFamily="2" charset="0"/>
                <a:ea typeface="Roboto" panose="02000000000000000000" pitchFamily="2" charset="0"/>
                <a:cs typeface="+mn-cs"/>
              </a:rPr>
              <a:t>، تحت إشراف مارتن </a:t>
            </a:r>
            <a:r>
              <a:rPr lang="ar-EG" sz="750" dirty="0" err="1">
                <a:solidFill>
                  <a:prstClr val="black"/>
                </a:solidFill>
                <a:latin typeface="Roboto" panose="02000000000000000000" pitchFamily="2" charset="0"/>
                <a:ea typeface="Roboto" panose="02000000000000000000" pitchFamily="2" charset="0"/>
                <a:cs typeface="+mn-cs"/>
              </a:rPr>
              <a:t>شواينسبيرج</a:t>
            </a:r>
            <a:r>
              <a:rPr lang="ar-EG" sz="750" dirty="0">
                <a:solidFill>
                  <a:prstClr val="black"/>
                </a:solidFill>
                <a:latin typeface="Roboto" panose="02000000000000000000" pitchFamily="2" charset="0"/>
                <a:ea typeface="Roboto" panose="02000000000000000000" pitchFamily="2" charset="0"/>
                <a:cs typeface="+mn-cs"/>
              </a:rPr>
              <a:t>، الأستاذ المشارك في السلوك التنظيمي في </a:t>
            </a:r>
            <a:r>
              <a:rPr lang="en-US" sz="750" dirty="0">
                <a:solidFill>
                  <a:prstClr val="black"/>
                </a:solidFill>
                <a:latin typeface="Roboto" panose="02000000000000000000" pitchFamily="2" charset="0"/>
                <a:ea typeface="Roboto" panose="02000000000000000000" pitchFamily="2" charset="0"/>
                <a:cs typeface="+mn-cs"/>
              </a:rPr>
              <a:t>ESMT</a:t>
            </a:r>
            <a:r>
              <a:rPr lang="ar-EG" sz="750" dirty="0">
                <a:solidFill>
                  <a:prstClr val="black"/>
                </a:solidFill>
                <a:latin typeface="Roboto" panose="02000000000000000000" pitchFamily="2" charset="0"/>
                <a:ea typeface="Roboto" panose="02000000000000000000" pitchFamily="2" charset="0"/>
                <a:cs typeface="+mn-cs"/>
              </a:rPr>
              <a:t> برلين، </a:t>
            </a:r>
            <a:r>
              <a:rPr lang="ar-EG" sz="750" dirty="0" err="1">
                <a:solidFill>
                  <a:prstClr val="black"/>
                </a:solidFill>
                <a:latin typeface="Roboto" panose="02000000000000000000" pitchFamily="2" charset="0"/>
                <a:ea typeface="Roboto" panose="02000000000000000000" pitchFamily="2" charset="0"/>
                <a:cs typeface="+mn-cs"/>
              </a:rPr>
              <a:t>وهوراسيو</a:t>
            </a:r>
            <a:r>
              <a:rPr lang="ar-EG" sz="750" dirty="0">
                <a:solidFill>
                  <a:prstClr val="black"/>
                </a:solidFill>
                <a:latin typeface="Roboto" panose="02000000000000000000" pitchFamily="2" charset="0"/>
                <a:ea typeface="Roboto" panose="02000000000000000000" pitchFamily="2" charset="0"/>
                <a:cs typeface="+mn-cs"/>
              </a:rPr>
              <a:t> فالكاو، أستاذ ممارسات الإدارة في علوم القرار في </a:t>
            </a:r>
            <a:r>
              <a:rPr lang="en-US" sz="750" dirty="0">
                <a:solidFill>
                  <a:prstClr val="black"/>
                </a:solidFill>
                <a:latin typeface="Roboto" panose="02000000000000000000" pitchFamily="2" charset="0"/>
                <a:ea typeface="Roboto" panose="02000000000000000000" pitchFamily="2" charset="0"/>
                <a:cs typeface="+mn-cs"/>
              </a:rPr>
              <a:t>INSEAD</a:t>
            </a:r>
            <a:r>
              <a:rPr lang="ar-EG" sz="750" dirty="0">
                <a:solidFill>
                  <a:prstClr val="black"/>
                </a:solidFill>
                <a:latin typeface="Roboto" panose="02000000000000000000" pitchFamily="2" charset="0"/>
                <a:ea typeface="Roboto" panose="02000000000000000000" pitchFamily="2" charset="0"/>
                <a:cs typeface="+mn-cs"/>
              </a:rPr>
              <a:t>، وإريك </a:t>
            </a:r>
            <a:r>
              <a:rPr lang="ar-EG" sz="750" dirty="0" err="1">
                <a:solidFill>
                  <a:prstClr val="black"/>
                </a:solidFill>
                <a:latin typeface="Roboto" panose="02000000000000000000" pitchFamily="2" charset="0"/>
                <a:ea typeface="Roboto" panose="02000000000000000000" pitchFamily="2" charset="0"/>
                <a:cs typeface="+mn-cs"/>
              </a:rPr>
              <a:t>أولمان</a:t>
            </a:r>
            <a:r>
              <a:rPr lang="ar-EG" sz="750" dirty="0">
                <a:solidFill>
                  <a:prstClr val="black"/>
                </a:solidFill>
                <a:latin typeface="Roboto" panose="02000000000000000000" pitchFamily="2" charset="0"/>
                <a:ea typeface="Roboto" panose="02000000000000000000" pitchFamily="2" charset="0"/>
                <a:cs typeface="+mn-cs"/>
              </a:rPr>
              <a:t>، أستاذ السلوك التنظيمي في </a:t>
            </a:r>
            <a:r>
              <a:rPr lang="en-US" sz="750" dirty="0">
                <a:solidFill>
                  <a:prstClr val="black"/>
                </a:solidFill>
                <a:latin typeface="Roboto" panose="02000000000000000000" pitchFamily="2" charset="0"/>
                <a:ea typeface="Roboto" panose="02000000000000000000" pitchFamily="2" charset="0"/>
                <a:cs typeface="+mn-cs"/>
              </a:rPr>
              <a:t>INSEAD</a:t>
            </a:r>
            <a:r>
              <a:rPr lang="ar-EG" sz="750" dirty="0">
                <a:solidFill>
                  <a:prstClr val="black"/>
                </a:solidFill>
                <a:latin typeface="Roboto" panose="02000000000000000000" pitchFamily="2" charset="0"/>
                <a:ea typeface="Roboto" panose="02000000000000000000" pitchFamily="2" charset="0"/>
                <a:cs typeface="+mn-cs"/>
              </a:rPr>
              <a:t> </a:t>
            </a: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 كمواد إضافية لمسرحية تقمص الأدوار "</a:t>
            </a:r>
            <a:r>
              <a:rPr lang="en-US" sz="750" i="1" dirty="0">
                <a:solidFill>
                  <a:prstClr val="black"/>
                </a:solidFill>
                <a:latin typeface="Roboto" panose="02000000000000000000" pitchFamily="2" charset="0"/>
                <a:ea typeface="Roboto" panose="02000000000000000000" pitchFamily="2" charset="0"/>
                <a:cs typeface="+mn-cs"/>
              </a:rPr>
              <a:t>Lich </a:t>
            </a:r>
            <a:r>
              <a:rPr lang="en-US" sz="750" i="1" dirty="0" err="1">
                <a:solidFill>
                  <a:prstClr val="black"/>
                </a:solidFill>
                <a:latin typeface="Roboto" panose="02000000000000000000" pitchFamily="2" charset="0"/>
                <a:ea typeface="Roboto" panose="02000000000000000000" pitchFamily="2" charset="0"/>
                <a:cs typeface="+mn-cs"/>
              </a:rPr>
              <a:t>aus</a:t>
            </a:r>
            <a:r>
              <a:rPr lang="ar-EG" sz="750" i="1" dirty="0">
                <a:solidFill>
                  <a:prstClr val="black"/>
                </a:solidFill>
                <a:latin typeface="Roboto" panose="02000000000000000000" pitchFamily="2" charset="0"/>
                <a:ea typeface="Roboto" panose="02000000000000000000" pitchFamily="2" charset="0"/>
                <a:cs typeface="+mn-cs"/>
              </a:rPr>
              <a:t> (إنهاء الصفقة) </a:t>
            </a: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a:t>
            </a:r>
          </a:p>
          <a:p>
            <a:pPr marL="0" marR="0" lvl="0" indent="0" algn="r"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للوصول إلى المواد التعليمية الخاصة بكلية </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INSEAD</a:t>
            </a: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 انتقِل إلى </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hlinkClick r:id="rId3"/>
              </a:rPr>
              <a:t>https://publishing.insead.edu/</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 </a:t>
            </a:r>
          </a:p>
          <a:p>
            <a:pPr marL="0" marR="0" lvl="0" indent="0" algn="r"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GB" sz="90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Translated using an LLM (Large Language Model) and edited by </a:t>
            </a:r>
            <a:r>
              <a:rPr kumimoji="0" lang="en-GB" sz="900" b="0" i="0" u="none" strike="noStrike" cap="none" normalizeH="0" baseline="0" noProof="0" dirty="0" err="1">
                <a:ln>
                  <a:noFill/>
                </a:ln>
                <a:solidFill>
                  <a:prstClr val="black"/>
                </a:solidFill>
                <a:uLnTx/>
                <a:uFillTx/>
                <a:latin typeface="Roboto" panose="02000000000000000000" pitchFamily="2" charset="0"/>
                <a:ea typeface="Roboto" panose="02000000000000000000" pitchFamily="2" charset="0"/>
                <a:cs typeface="+mn-cs"/>
              </a:rPr>
              <a:t>Tilti</a:t>
            </a:r>
            <a:r>
              <a:rPr kumimoji="0" lang="en-GB" sz="90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 Multilingual SIA, with the permission of INSEAD.</a:t>
            </a:r>
          </a:p>
          <a:p>
            <a:pPr marL="0" marR="0" lvl="0" indent="0" algn="r"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lang="en-US" sz="900" dirty="0">
                <a:solidFill>
                  <a:prstClr val="black"/>
                </a:solidFill>
                <a:latin typeface="Roboto" panose="02000000000000000000" pitchFamily="2" charset="0"/>
                <a:ea typeface="Roboto" panose="02000000000000000000" pitchFamily="2" charset="0"/>
              </a:rPr>
              <a:t>This translation, Copyright © 2024 Martin Schweinsberg, Horacio </a:t>
            </a:r>
            <a:r>
              <a:rPr lang="en-US" sz="900" dirty="0" err="1">
                <a:solidFill>
                  <a:prstClr val="black"/>
                </a:solidFill>
                <a:latin typeface="Roboto" panose="02000000000000000000" pitchFamily="2" charset="0"/>
                <a:ea typeface="Roboto" panose="02000000000000000000" pitchFamily="2" charset="0"/>
              </a:rPr>
              <a:t>Falcão</a:t>
            </a:r>
            <a:r>
              <a:rPr lang="en-US" sz="900" dirty="0">
                <a:solidFill>
                  <a:prstClr val="black"/>
                </a:solidFill>
                <a:latin typeface="Roboto" panose="02000000000000000000" pitchFamily="2" charset="0"/>
                <a:ea typeface="Roboto" panose="02000000000000000000" pitchFamily="2" charset="0"/>
              </a:rPr>
              <a:t>, Eric Uhlmann. The original slides are entitled “Licht </a:t>
            </a:r>
            <a:r>
              <a:rPr lang="en-US" sz="900" dirty="0" err="1">
                <a:solidFill>
                  <a:prstClr val="black"/>
                </a:solidFill>
                <a:latin typeface="Roboto" panose="02000000000000000000" pitchFamily="2" charset="0"/>
                <a:ea typeface="Roboto" panose="02000000000000000000" pitchFamily="2" charset="0"/>
              </a:rPr>
              <a:t>aus</a:t>
            </a:r>
            <a:r>
              <a:rPr lang="en-US" sz="900" dirty="0">
                <a:solidFill>
                  <a:prstClr val="black"/>
                </a:solidFill>
                <a:latin typeface="Roboto" panose="02000000000000000000" pitchFamily="2" charset="0"/>
                <a:ea typeface="Roboto" panose="02000000000000000000" pitchFamily="2" charset="0"/>
              </a:rPr>
              <a:t> (Lights Out)” (06/2024-6913), Copyright © 2024 Martin Schweinsberg, Horacio </a:t>
            </a:r>
            <a:r>
              <a:rPr lang="en-US" sz="900" dirty="0" err="1">
                <a:solidFill>
                  <a:prstClr val="black"/>
                </a:solidFill>
                <a:latin typeface="Roboto" panose="02000000000000000000" pitchFamily="2" charset="0"/>
                <a:ea typeface="Roboto" panose="02000000000000000000" pitchFamily="2" charset="0"/>
              </a:rPr>
              <a:t>Falcão</a:t>
            </a:r>
            <a:r>
              <a:rPr lang="en-US" sz="900" dirty="0">
                <a:solidFill>
                  <a:prstClr val="black"/>
                </a:solidFill>
                <a:latin typeface="Roboto" panose="02000000000000000000" pitchFamily="2" charset="0"/>
                <a:ea typeface="Roboto" panose="02000000000000000000" pitchFamily="2" charset="0"/>
              </a:rPr>
              <a:t>, Eric Uhlmann</a:t>
            </a:r>
          </a:p>
        </p:txBody>
      </p:sp>
    </p:spTree>
    <p:extLst>
      <p:ext uri="{BB962C8B-B14F-4D97-AF65-F5344CB8AC3E}">
        <p14:creationId xmlns:p14="http://schemas.microsoft.com/office/powerpoint/2010/main" val="1409809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02FE9E7-5015-EA1A-3718-4AD689695815}"/>
              </a:ext>
            </a:extLst>
          </p:cNvPr>
          <p:cNvGraphicFramePr>
            <a:graphicFrameLocks noGrp="1"/>
          </p:cNvGraphicFramePr>
          <p:nvPr>
            <p:extLst>
              <p:ext uri="{D42A27DB-BD31-4B8C-83A1-F6EECF244321}">
                <p14:modId xmlns:p14="http://schemas.microsoft.com/office/powerpoint/2010/main" val="2215077586"/>
              </p:ext>
            </p:extLst>
          </p:nvPr>
        </p:nvGraphicFramePr>
        <p:xfrm>
          <a:off x="0" y="0"/>
          <a:ext cx="9143999" cy="6858000"/>
        </p:xfrm>
        <a:graphic>
          <a:graphicData uri="http://schemas.openxmlformats.org/drawingml/2006/table">
            <a:tbl>
              <a:tblPr rtl="1" firstRow="1" firstCol="1" bandRow="1">
                <a:tableStyleId>{5C22544A-7EE6-4342-B048-85BDC9FD1C3A}</a:tableStyleId>
              </a:tblPr>
              <a:tblGrid>
                <a:gridCol w="1290334">
                  <a:extLst>
                    <a:ext uri="{9D8B030D-6E8A-4147-A177-3AD203B41FA5}">
                      <a16:colId xmlns:a16="http://schemas.microsoft.com/office/drawing/2014/main" val="3477824566"/>
                    </a:ext>
                  </a:extLst>
                </a:gridCol>
                <a:gridCol w="1873465">
                  <a:extLst>
                    <a:ext uri="{9D8B030D-6E8A-4147-A177-3AD203B41FA5}">
                      <a16:colId xmlns:a16="http://schemas.microsoft.com/office/drawing/2014/main" val="1478913593"/>
                    </a:ext>
                  </a:extLst>
                </a:gridCol>
                <a:gridCol w="1993400">
                  <a:extLst>
                    <a:ext uri="{9D8B030D-6E8A-4147-A177-3AD203B41FA5}">
                      <a16:colId xmlns:a16="http://schemas.microsoft.com/office/drawing/2014/main" val="2686846980"/>
                    </a:ext>
                  </a:extLst>
                </a:gridCol>
                <a:gridCol w="1993400">
                  <a:extLst>
                    <a:ext uri="{9D8B030D-6E8A-4147-A177-3AD203B41FA5}">
                      <a16:colId xmlns:a16="http://schemas.microsoft.com/office/drawing/2014/main" val="2226088197"/>
                    </a:ext>
                  </a:extLst>
                </a:gridCol>
                <a:gridCol w="1993400">
                  <a:extLst>
                    <a:ext uri="{9D8B030D-6E8A-4147-A177-3AD203B41FA5}">
                      <a16:colId xmlns:a16="http://schemas.microsoft.com/office/drawing/2014/main" val="3164014600"/>
                    </a:ext>
                  </a:extLst>
                </a:gridCol>
              </a:tblGrid>
              <a:tr h="260131">
                <a:tc>
                  <a:txBody>
                    <a:bodyPr/>
                    <a:lstStyle/>
                    <a:p>
                      <a:pPr algn="just">
                        <a:lnSpc>
                          <a:spcPct val="107000"/>
                        </a:lnSpc>
                        <a:spcAft>
                          <a:spcPts val="800"/>
                        </a:spcAft>
                      </a:pPr>
                      <a:r>
                        <a:rPr lang="ar-EG" sz="1600"/>
                        <a:t>المسألة</a:t>
                      </a:r>
                      <a:r>
                        <a:rPr lang="en-US" sz="1600"/>
                        <a:t> </a:t>
                      </a:r>
                    </a:p>
                  </a:txBody>
                  <a:tcPr marL="48832" marR="48832" marT="0" marB="0"/>
                </a:tc>
                <a:tc>
                  <a:txBody>
                    <a:bodyPr/>
                    <a:lstStyle/>
                    <a:p>
                      <a:pPr algn="just">
                        <a:lnSpc>
                          <a:spcPct val="107000"/>
                        </a:lnSpc>
                        <a:spcAft>
                          <a:spcPts val="800"/>
                        </a:spcAft>
                      </a:pPr>
                      <a:r>
                        <a:rPr lang="ar-EG" sz="1600"/>
                        <a:t>السيدة فيشر</a:t>
                      </a:r>
                    </a:p>
                  </a:txBody>
                  <a:tcPr marL="48832" marR="48832" marT="0" marB="0"/>
                </a:tc>
                <a:tc>
                  <a:txBody>
                    <a:bodyPr/>
                    <a:lstStyle/>
                    <a:p>
                      <a:pPr algn="just">
                        <a:lnSpc>
                          <a:spcPct val="107000"/>
                        </a:lnSpc>
                        <a:spcAft>
                          <a:spcPts val="800"/>
                        </a:spcAft>
                      </a:pPr>
                      <a:r>
                        <a:rPr lang="ar-EG" sz="1600"/>
                        <a:t>السيدة هالديرمان</a:t>
                      </a:r>
                    </a:p>
                  </a:txBody>
                  <a:tcPr marL="48832" marR="48832" marT="0" marB="0"/>
                </a:tc>
                <a:tc>
                  <a:txBody>
                    <a:bodyPr/>
                    <a:lstStyle/>
                    <a:p>
                      <a:pPr algn="just">
                        <a:lnSpc>
                          <a:spcPct val="107000"/>
                        </a:lnSpc>
                        <a:spcAft>
                          <a:spcPts val="800"/>
                        </a:spcAft>
                      </a:pPr>
                      <a:r>
                        <a:rPr lang="ar-EG" sz="1600"/>
                        <a:t>السيدة بريس</a:t>
                      </a:r>
                    </a:p>
                  </a:txBody>
                  <a:tcPr marL="48832" marR="48832" marT="0" marB="0"/>
                </a:tc>
                <a:tc>
                  <a:txBody>
                    <a:bodyPr/>
                    <a:lstStyle/>
                    <a:p>
                      <a:pPr algn="just">
                        <a:lnSpc>
                          <a:spcPct val="107000"/>
                        </a:lnSpc>
                        <a:spcAft>
                          <a:spcPts val="800"/>
                        </a:spcAft>
                      </a:pPr>
                      <a:r>
                        <a:rPr lang="ar-EG" sz="1600"/>
                        <a:t>السيد تراختنر</a:t>
                      </a:r>
                    </a:p>
                  </a:txBody>
                  <a:tcPr marL="48832" marR="48832" marT="0" marB="0"/>
                </a:tc>
                <a:extLst>
                  <a:ext uri="{0D108BD9-81ED-4DB2-BD59-A6C34878D82A}">
                    <a16:rowId xmlns:a16="http://schemas.microsoft.com/office/drawing/2014/main" val="3769371488"/>
                  </a:ext>
                </a:extLst>
              </a:tr>
              <a:tr h="1189841">
                <a:tc>
                  <a:txBody>
                    <a:bodyPr/>
                    <a:lstStyle/>
                    <a:p>
                      <a:pPr>
                        <a:lnSpc>
                          <a:spcPct val="107000"/>
                        </a:lnSpc>
                        <a:spcAft>
                          <a:spcPts val="800"/>
                        </a:spcAft>
                      </a:pPr>
                      <a:r>
                        <a:rPr lang="ar-EG" sz="1600"/>
                        <a:t>الدور المستقبلي</a:t>
                      </a:r>
                    </a:p>
                  </a:txBody>
                  <a:tcPr marL="48832" marR="48832" marT="0" marB="0"/>
                </a:tc>
                <a:tc>
                  <a:txBody>
                    <a:bodyPr/>
                    <a:lstStyle/>
                    <a:p>
                      <a:pPr>
                        <a:lnSpc>
                          <a:spcPct val="107000"/>
                        </a:lnSpc>
                        <a:spcAft>
                          <a:spcPts val="800"/>
                        </a:spcAft>
                      </a:pPr>
                      <a:r>
                        <a:rPr lang="ar-EG" sz="1600"/>
                        <a:t>تفضل التقاعد بالكامل، أو على الأكثر العمل عن بعد لمدة يومين في الأسبوع.</a:t>
                      </a:r>
                    </a:p>
                  </a:txBody>
                  <a:tcPr marL="48832" marR="48832" marT="0" marB="0"/>
                </a:tc>
                <a:tc>
                  <a:txBody>
                    <a:bodyPr/>
                    <a:lstStyle/>
                    <a:p>
                      <a:pPr>
                        <a:lnSpc>
                          <a:spcPct val="107000"/>
                        </a:lnSpc>
                        <a:spcAft>
                          <a:spcPts val="800"/>
                        </a:spcAft>
                      </a:pPr>
                      <a:r>
                        <a:rPr lang="ar-EG" sz="1600"/>
                        <a:t>غير مبالية</a:t>
                      </a:r>
                    </a:p>
                  </a:txBody>
                  <a:tcPr marL="48832" marR="48832" marT="0" marB="0"/>
                </a:tc>
                <a:tc>
                  <a:txBody>
                    <a:bodyPr/>
                    <a:lstStyle/>
                    <a:p>
                      <a:pPr>
                        <a:lnSpc>
                          <a:spcPct val="107000"/>
                        </a:lnSpc>
                        <a:spcAft>
                          <a:spcPts val="800"/>
                        </a:spcAft>
                      </a:pPr>
                      <a:r>
                        <a:rPr lang="ar-EG" sz="1600"/>
                        <a:t>التفضيل:</a:t>
                      </a:r>
                      <a:r>
                        <a:rPr lang="en-US" sz="1600"/>
                        <a:t> </a:t>
                      </a:r>
                      <a:r>
                        <a:rPr lang="ar-EG" sz="1600"/>
                        <a:t>دوام كامل يُعد مثاليًا، وعلى الأقل يوم واحد في الأسبوع</a:t>
                      </a:r>
                    </a:p>
                  </a:txBody>
                  <a:tcPr marL="48832" marR="48832" marT="0" marB="0"/>
                </a:tc>
                <a:tc>
                  <a:txBody>
                    <a:bodyPr/>
                    <a:lstStyle/>
                    <a:p>
                      <a:pPr>
                        <a:lnSpc>
                          <a:spcPct val="107000"/>
                        </a:lnSpc>
                        <a:spcAft>
                          <a:spcPts val="800"/>
                        </a:spcAft>
                      </a:pPr>
                      <a:r>
                        <a:rPr lang="ar-EG" sz="1600"/>
                        <a:t>يريد من السيدة فيشر أن تترك الشركة</a:t>
                      </a:r>
                    </a:p>
                  </a:txBody>
                  <a:tcPr marL="48832" marR="48832" marT="0" marB="0"/>
                </a:tc>
                <a:extLst>
                  <a:ext uri="{0D108BD9-81ED-4DB2-BD59-A6C34878D82A}">
                    <a16:rowId xmlns:a16="http://schemas.microsoft.com/office/drawing/2014/main" val="712525696"/>
                  </a:ext>
                </a:extLst>
              </a:tr>
              <a:tr h="804558">
                <a:tc>
                  <a:txBody>
                    <a:bodyPr/>
                    <a:lstStyle/>
                    <a:p>
                      <a:pPr>
                        <a:lnSpc>
                          <a:spcPct val="107000"/>
                        </a:lnSpc>
                        <a:spcAft>
                          <a:spcPts val="800"/>
                        </a:spcAft>
                      </a:pPr>
                      <a:r>
                        <a:rPr lang="ar-EG" sz="1600"/>
                        <a:t>الرئيس التنفيذي المستقبلي</a:t>
                      </a:r>
                    </a:p>
                  </a:txBody>
                  <a:tcPr marL="48832" marR="48832" marT="0" marB="0"/>
                </a:tc>
                <a:tc>
                  <a:txBody>
                    <a:bodyPr/>
                    <a:lstStyle/>
                    <a:p>
                      <a:pPr>
                        <a:lnSpc>
                          <a:spcPct val="107000"/>
                        </a:lnSpc>
                        <a:spcAft>
                          <a:spcPts val="800"/>
                        </a:spcAft>
                      </a:pPr>
                      <a:r>
                        <a:rPr lang="ar-EG" sz="1600"/>
                        <a:t>المشاركة في التوظيف مهمة جدًا بالنسبة لها.</a:t>
                      </a:r>
                    </a:p>
                  </a:txBody>
                  <a:tcPr marL="48832" marR="48832" marT="0" marB="0"/>
                </a:tc>
                <a:tc>
                  <a:txBody>
                    <a:bodyPr/>
                    <a:lstStyle/>
                    <a:p>
                      <a:pPr>
                        <a:lnSpc>
                          <a:spcPct val="107000"/>
                        </a:lnSpc>
                        <a:spcAft>
                          <a:spcPts val="800"/>
                        </a:spcAft>
                      </a:pPr>
                      <a:r>
                        <a:rPr lang="ar-EG" sz="1600"/>
                        <a:t>غير مبالية</a:t>
                      </a:r>
                    </a:p>
                  </a:txBody>
                  <a:tcPr marL="48832" marR="48832" marT="0" marB="0"/>
                </a:tc>
                <a:tc>
                  <a:txBody>
                    <a:bodyPr/>
                    <a:lstStyle/>
                    <a:p>
                      <a:pPr>
                        <a:lnSpc>
                          <a:spcPct val="107000"/>
                        </a:lnSpc>
                        <a:spcAft>
                          <a:spcPts val="800"/>
                        </a:spcAft>
                      </a:pPr>
                      <a:r>
                        <a:rPr lang="ar-EG" sz="1600"/>
                        <a:t>غير مبالية</a:t>
                      </a:r>
                    </a:p>
                  </a:txBody>
                  <a:tcPr marL="48832" marR="48832" marT="0" marB="0"/>
                </a:tc>
                <a:tc>
                  <a:txBody>
                    <a:bodyPr/>
                    <a:lstStyle/>
                    <a:p>
                      <a:pPr>
                        <a:lnSpc>
                          <a:spcPct val="107000"/>
                        </a:lnSpc>
                        <a:spcAft>
                          <a:spcPts val="800"/>
                        </a:spcAft>
                      </a:pPr>
                      <a:r>
                        <a:rPr lang="ar-EG" sz="1600"/>
                        <a:t>يفضل أن لا يكون للسيدة فيشر رأي في اختيار الرئيس التنفيذي.</a:t>
                      </a:r>
                    </a:p>
                  </a:txBody>
                  <a:tcPr marL="48832" marR="48832" marT="0" marB="0"/>
                </a:tc>
                <a:extLst>
                  <a:ext uri="{0D108BD9-81ED-4DB2-BD59-A6C34878D82A}">
                    <a16:rowId xmlns:a16="http://schemas.microsoft.com/office/drawing/2014/main" val="4285694173"/>
                  </a:ext>
                </a:extLst>
              </a:tr>
              <a:tr h="1076772">
                <a:tc>
                  <a:txBody>
                    <a:bodyPr/>
                    <a:lstStyle/>
                    <a:p>
                      <a:pPr>
                        <a:lnSpc>
                          <a:spcPct val="107000"/>
                        </a:lnSpc>
                        <a:spcAft>
                          <a:spcPts val="800"/>
                        </a:spcAft>
                      </a:pPr>
                      <a:r>
                        <a:rPr lang="ar-EG" sz="1600"/>
                        <a:t>إعادة الاستثمار (الأسهم التي تحتفظ بها شركة فيشر)</a:t>
                      </a:r>
                    </a:p>
                  </a:txBody>
                  <a:tcPr marL="48832" marR="48832" marT="0" marB="0"/>
                </a:tc>
                <a:tc>
                  <a:txBody>
                    <a:bodyPr/>
                    <a:lstStyle/>
                    <a:p>
                      <a:pPr>
                        <a:lnSpc>
                          <a:spcPct val="107000"/>
                        </a:lnSpc>
                        <a:spcAft>
                          <a:spcPts val="800"/>
                        </a:spcAft>
                      </a:pPr>
                      <a:r>
                        <a:rPr lang="ar-EG" sz="1600" u="none"/>
                        <a:t>0-15%، ويمكن أن ترتفع إذا تمت تلبية الطلبات الأخرى</a:t>
                      </a:r>
                    </a:p>
                  </a:txBody>
                  <a:tcPr marL="48832" marR="48832" marT="0" marB="0"/>
                </a:tc>
                <a:tc>
                  <a:txBody>
                    <a:bodyPr/>
                    <a:lstStyle/>
                    <a:p>
                      <a:pPr>
                        <a:lnSpc>
                          <a:spcPct val="107000"/>
                        </a:lnSpc>
                        <a:spcAft>
                          <a:spcPts val="800"/>
                        </a:spcAft>
                      </a:pPr>
                      <a:r>
                        <a:rPr lang="ar-EG" sz="1600" u="none"/>
                        <a:t>غير مبالية</a:t>
                      </a:r>
                      <a:r>
                        <a:rPr lang="en-US" sz="1600" u="none"/>
                        <a:t> </a:t>
                      </a:r>
                    </a:p>
                  </a:txBody>
                  <a:tcPr marL="48832" marR="48832" marT="0" marB="0"/>
                </a:tc>
                <a:tc>
                  <a:txBody>
                    <a:bodyPr/>
                    <a:lstStyle/>
                    <a:p>
                      <a:pPr>
                        <a:lnSpc>
                          <a:spcPct val="107000"/>
                        </a:lnSpc>
                        <a:spcAft>
                          <a:spcPts val="800"/>
                        </a:spcAft>
                      </a:pPr>
                      <a:r>
                        <a:rPr lang="ar-EG" sz="1600" u="none"/>
                        <a:t>10-30%</a:t>
                      </a:r>
                    </a:p>
                    <a:p>
                      <a:pPr>
                        <a:lnSpc>
                          <a:spcPct val="107000"/>
                        </a:lnSpc>
                        <a:spcAft>
                          <a:spcPts val="800"/>
                        </a:spcAft>
                      </a:pPr>
                      <a:r>
                        <a:rPr lang="ar-EG" sz="1600" u="none"/>
                        <a:t> </a:t>
                      </a:r>
                    </a:p>
                  </a:txBody>
                  <a:tcPr marL="48832" marR="48832" marT="0" marB="0"/>
                </a:tc>
                <a:tc>
                  <a:txBody>
                    <a:bodyPr/>
                    <a:lstStyle/>
                    <a:p>
                      <a:pPr>
                        <a:lnSpc>
                          <a:spcPct val="107000"/>
                        </a:lnSpc>
                        <a:spcAft>
                          <a:spcPts val="800"/>
                        </a:spcAft>
                      </a:pPr>
                      <a:r>
                        <a:rPr lang="ar-EG" sz="1600" u="none"/>
                        <a:t>0%</a:t>
                      </a:r>
                    </a:p>
                  </a:txBody>
                  <a:tcPr marL="48832" marR="48832" marT="0" marB="0"/>
                </a:tc>
                <a:extLst>
                  <a:ext uri="{0D108BD9-81ED-4DB2-BD59-A6C34878D82A}">
                    <a16:rowId xmlns:a16="http://schemas.microsoft.com/office/drawing/2014/main" val="3124634158"/>
                  </a:ext>
                </a:extLst>
              </a:tr>
              <a:tr h="3526698">
                <a:tc>
                  <a:txBody>
                    <a:bodyPr/>
                    <a:lstStyle/>
                    <a:p>
                      <a:pPr>
                        <a:lnSpc>
                          <a:spcPct val="107000"/>
                        </a:lnSpc>
                        <a:spcAft>
                          <a:spcPts val="800"/>
                        </a:spcAft>
                      </a:pPr>
                      <a:r>
                        <a:rPr lang="ar-EG" sz="1600"/>
                        <a:t>البيع المستقبلي للمنافس</a:t>
                      </a:r>
                    </a:p>
                  </a:txBody>
                  <a:tcPr marL="48832" marR="48832" marT="0" marB="0"/>
                </a:tc>
                <a:tc>
                  <a:txBody>
                    <a:bodyPr/>
                    <a:lstStyle/>
                    <a:p>
                      <a:pPr>
                        <a:lnSpc>
                          <a:spcPct val="107000"/>
                        </a:lnSpc>
                        <a:spcAft>
                          <a:spcPts val="800"/>
                        </a:spcAft>
                      </a:pPr>
                      <a:r>
                        <a:rPr lang="ar-EG" sz="1600"/>
                        <a:t>تريد التزامًا ثابتًا من المشتري بعدم البيع إلى المنافس في المستقبل.</a:t>
                      </a:r>
                      <a:r>
                        <a:rPr lang="en-US" sz="1600"/>
                        <a:t> </a:t>
                      </a:r>
                      <a:r>
                        <a:rPr lang="ar-EG" sz="1600"/>
                        <a:t>ومن المرجح أن يؤدي الكشف عن هذا التفضيل إلى خفض السعر الذي تقدمه شركات الأسهم الخاصة التي ستعتبر ذلك بمثابة إضعاف </a:t>
                      </a:r>
                      <a:br>
                        <a:rPr lang="ar-EG" sz="1600"/>
                      </a:br>
                      <a:r>
                        <a:rPr lang="ar-EG" sz="1600"/>
                        <a:t>لبدائل البائع.</a:t>
                      </a:r>
                      <a:r>
                        <a:rPr lang="en-US" sz="1600"/>
                        <a:t> </a:t>
                      </a:r>
                    </a:p>
                  </a:txBody>
                  <a:tcPr marL="48832" marR="48832" marT="0" marB="0"/>
                </a:tc>
                <a:tc>
                  <a:txBody>
                    <a:bodyPr/>
                    <a:lstStyle/>
                    <a:p>
                      <a:pPr>
                        <a:lnSpc>
                          <a:spcPct val="107000"/>
                        </a:lnSpc>
                        <a:spcAft>
                          <a:spcPts val="800"/>
                        </a:spcAft>
                      </a:pPr>
                      <a:r>
                        <a:rPr lang="ar-EG" sz="1600"/>
                        <a:t>تفضل البيع لمنافس لتحقيق رسوم أعلى من شركة أسهم خاصة مثل </a:t>
                      </a:r>
                      <a:r>
                        <a:rPr lang="en-US" sz="1600"/>
                        <a:t>TCP Capital Partners</a:t>
                      </a:r>
                      <a:r>
                        <a:rPr lang="ar-EG" sz="1600"/>
                        <a:t>.</a:t>
                      </a:r>
                      <a:r>
                        <a:rPr lang="en-US" sz="1600"/>
                        <a:t> </a:t>
                      </a:r>
                      <a:r>
                        <a:rPr lang="ar-EG" sz="1600"/>
                        <a:t>عدم إبرام صفقة مع </a:t>
                      </a:r>
                      <a:r>
                        <a:rPr lang="en-US" sz="1600"/>
                        <a:t>TCP</a:t>
                      </a:r>
                      <a:r>
                        <a:rPr lang="ar-EG" sz="1600"/>
                        <a:t> هو نتيجة جيدة.</a:t>
                      </a:r>
                      <a:r>
                        <a:rPr lang="en-US" sz="1600"/>
                        <a:t> </a:t>
                      </a:r>
                      <a:r>
                        <a:rPr lang="ar-EG" sz="1600">
                          <a:solidFill>
                            <a:srgbClr val="0070C0"/>
                          </a:solidFill>
                        </a:rPr>
                        <a:t>قد تلمح بشكل كاذب أو تدعي بشكل مباشر لشركة </a:t>
                      </a:r>
                      <a:r>
                        <a:rPr lang="en-US" sz="1600">
                          <a:solidFill>
                            <a:srgbClr val="0070C0"/>
                          </a:solidFill>
                        </a:rPr>
                        <a:t>TCP Capital Partners</a:t>
                      </a:r>
                      <a:r>
                        <a:rPr lang="ar-EG" sz="1600">
                          <a:solidFill>
                            <a:srgbClr val="0070C0"/>
                          </a:solidFill>
                        </a:rPr>
                        <a:t> أن هناك مشترين آخرين مهتمين.</a:t>
                      </a:r>
                    </a:p>
                  </a:txBody>
                  <a:tcPr marL="48832" marR="48832" marT="0" marB="0"/>
                </a:tc>
                <a:tc>
                  <a:txBody>
                    <a:bodyPr/>
                    <a:lstStyle/>
                    <a:p>
                      <a:pPr>
                        <a:lnSpc>
                          <a:spcPct val="107000"/>
                        </a:lnSpc>
                        <a:spcAft>
                          <a:spcPts val="800"/>
                        </a:spcAft>
                      </a:pPr>
                      <a:r>
                        <a:rPr lang="ar-EG" sz="1600"/>
                        <a:t>سمعت شائعات تفيد بأن الشركات المنافسة مهتمة أيضًا بشراء </a:t>
                      </a:r>
                      <a:r>
                        <a:rPr lang="en-US" sz="1600"/>
                        <a:t>IBS</a:t>
                      </a:r>
                      <a:r>
                        <a:rPr lang="ar-EG" sz="1600"/>
                        <a:t>؛ وتشتبه في وجود </a:t>
                      </a:r>
                      <a:r>
                        <a:rPr lang="en-US" sz="1600"/>
                        <a:t>BATNA</a:t>
                      </a:r>
                      <a:r>
                        <a:rPr lang="ar-EG" sz="1600"/>
                        <a:t> قوي من جانب البائع</a:t>
                      </a:r>
                    </a:p>
                  </a:txBody>
                  <a:tcPr marL="48832" marR="48832" marT="0" marB="0"/>
                </a:tc>
                <a:tc>
                  <a:txBody>
                    <a:bodyPr/>
                    <a:lstStyle/>
                    <a:p>
                      <a:pPr>
                        <a:lnSpc>
                          <a:spcPct val="107000"/>
                        </a:lnSpc>
                        <a:spcAft>
                          <a:spcPts val="800"/>
                        </a:spcAft>
                      </a:pPr>
                      <a:r>
                        <a:rPr lang="ar-EG" sz="1600"/>
                        <a:t>يعتقد أن البيع للمنافس هو خيار واعد للغاية ويريد الاحتفاظ بهذه القدرة.  </a:t>
                      </a:r>
                    </a:p>
                  </a:txBody>
                  <a:tcPr marL="48832" marR="48832" marT="0" marB="0"/>
                </a:tc>
                <a:extLst>
                  <a:ext uri="{0D108BD9-81ED-4DB2-BD59-A6C34878D82A}">
                    <a16:rowId xmlns:a16="http://schemas.microsoft.com/office/drawing/2014/main" val="27353310"/>
                  </a:ext>
                </a:extLst>
              </a:tr>
            </a:tbl>
          </a:graphicData>
        </a:graphic>
      </p:graphicFrame>
    </p:spTree>
    <p:extLst>
      <p:ext uri="{BB962C8B-B14F-4D97-AF65-F5344CB8AC3E}">
        <p14:creationId xmlns:p14="http://schemas.microsoft.com/office/powerpoint/2010/main" val="3834455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ChangeArrowheads="1"/>
          </p:cNvSpPr>
          <p:nvPr/>
        </p:nvSpPr>
        <p:spPr bwMode="auto">
          <a:xfrm>
            <a:off x="0" y="114300"/>
            <a:ext cx="9144000" cy="6743700"/>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70000"/>
              </a:lnSpc>
              <a:spcAft>
                <a:spcPts val="400"/>
              </a:spcAft>
              <a:buFontTx/>
              <a:buNone/>
            </a:pPr>
            <a:endParaRPr lang="en-US" altLang="en-US" sz="2500">
              <a:solidFill>
                <a:srgbClr val="5CA717"/>
              </a:solidFill>
              <a:latin typeface="Arial" panose="020B0604020202020204" pitchFamily="34" charset="0"/>
            </a:endParaRPr>
          </a:p>
        </p:txBody>
      </p:sp>
      <p:sp>
        <p:nvSpPr>
          <p:cNvPr id="18435" name="TextBox 5"/>
          <p:cNvSpPr txBox="1">
            <a:spLocks noChangeArrowheads="1"/>
          </p:cNvSpPr>
          <p:nvPr/>
        </p:nvSpPr>
        <p:spPr bwMode="auto">
          <a:xfrm>
            <a:off x="-147638" y="0"/>
            <a:ext cx="9704388"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sp>
        <p:nvSpPr>
          <p:cNvPr id="18436" name="TextBox 3"/>
          <p:cNvSpPr txBox="1">
            <a:spLocks noChangeArrowheads="1"/>
          </p:cNvSpPr>
          <p:nvPr/>
        </p:nvSpPr>
        <p:spPr bwMode="auto">
          <a:xfrm>
            <a:off x="8161338" y="5445125"/>
            <a:ext cx="982662"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graphicFrame>
        <p:nvGraphicFramePr>
          <p:cNvPr id="2" name="Table 1"/>
          <p:cNvGraphicFramePr>
            <a:graphicFrameLocks noGrp="1"/>
          </p:cNvGraphicFramePr>
          <p:nvPr/>
        </p:nvGraphicFramePr>
        <p:xfrm>
          <a:off x="0" y="1"/>
          <a:ext cx="9144001" cy="6857999"/>
        </p:xfrm>
        <a:graphic>
          <a:graphicData uri="http://schemas.openxmlformats.org/drawingml/2006/table">
            <a:tbl>
              <a:tblPr rtl="1"/>
              <a:tblGrid>
                <a:gridCol w="550016">
                  <a:extLst>
                    <a:ext uri="{9D8B030D-6E8A-4147-A177-3AD203B41FA5}">
                      <a16:colId xmlns:a16="http://schemas.microsoft.com/office/drawing/2014/main" val="20001"/>
                    </a:ext>
                  </a:extLst>
                </a:gridCol>
                <a:gridCol w="794466">
                  <a:extLst>
                    <a:ext uri="{9D8B030D-6E8A-4147-A177-3AD203B41FA5}">
                      <a16:colId xmlns:a16="http://schemas.microsoft.com/office/drawing/2014/main" val="20002"/>
                    </a:ext>
                  </a:extLst>
                </a:gridCol>
                <a:gridCol w="977804">
                  <a:extLst>
                    <a:ext uri="{9D8B030D-6E8A-4147-A177-3AD203B41FA5}">
                      <a16:colId xmlns:a16="http://schemas.microsoft.com/office/drawing/2014/main" val="20003"/>
                    </a:ext>
                  </a:extLst>
                </a:gridCol>
                <a:gridCol w="565293">
                  <a:extLst>
                    <a:ext uri="{9D8B030D-6E8A-4147-A177-3AD203B41FA5}">
                      <a16:colId xmlns:a16="http://schemas.microsoft.com/office/drawing/2014/main" val="20004"/>
                    </a:ext>
                  </a:extLst>
                </a:gridCol>
                <a:gridCol w="893775">
                  <a:extLst>
                    <a:ext uri="{9D8B030D-6E8A-4147-A177-3AD203B41FA5}">
                      <a16:colId xmlns:a16="http://schemas.microsoft.com/office/drawing/2014/main" val="20005"/>
                    </a:ext>
                  </a:extLst>
                </a:gridCol>
                <a:gridCol w="893775">
                  <a:extLst>
                    <a:ext uri="{9D8B030D-6E8A-4147-A177-3AD203B41FA5}">
                      <a16:colId xmlns:a16="http://schemas.microsoft.com/office/drawing/2014/main" val="2636117957"/>
                    </a:ext>
                  </a:extLst>
                </a:gridCol>
                <a:gridCol w="687519">
                  <a:extLst>
                    <a:ext uri="{9D8B030D-6E8A-4147-A177-3AD203B41FA5}">
                      <a16:colId xmlns:a16="http://schemas.microsoft.com/office/drawing/2014/main" val="20006"/>
                    </a:ext>
                  </a:extLst>
                </a:gridCol>
                <a:gridCol w="962527">
                  <a:extLst>
                    <a:ext uri="{9D8B030D-6E8A-4147-A177-3AD203B41FA5}">
                      <a16:colId xmlns:a16="http://schemas.microsoft.com/office/drawing/2014/main" val="20007"/>
                    </a:ext>
                  </a:extLst>
                </a:gridCol>
                <a:gridCol w="481263">
                  <a:extLst>
                    <a:ext uri="{9D8B030D-6E8A-4147-A177-3AD203B41FA5}">
                      <a16:colId xmlns:a16="http://schemas.microsoft.com/office/drawing/2014/main" val="20008"/>
                    </a:ext>
                  </a:extLst>
                </a:gridCol>
                <a:gridCol w="2337563">
                  <a:extLst>
                    <a:ext uri="{9D8B030D-6E8A-4147-A177-3AD203B41FA5}">
                      <a16:colId xmlns:a16="http://schemas.microsoft.com/office/drawing/2014/main" val="3168335079"/>
                    </a:ext>
                  </a:extLst>
                </a:gridCol>
              </a:tblGrid>
              <a:tr h="1329186">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defRPr/>
                      </a:pPr>
                      <a:r>
                        <a:rPr kumimoji="0" lang="ar-EG" sz="1400" b="1" i="0" u="none" strike="noStrike" cap="none" normalizeH="0" baseline="0" noProof="0">
                          <a:ln>
                            <a:noFill/>
                          </a:ln>
                          <a:solidFill>
                            <a:srgbClr val="000000"/>
                          </a:solidFill>
                          <a:uLnTx/>
                          <a:uFillTx/>
                          <a:latin typeface="Calibri" panose="020F0502020204030204" pitchFamily="34" charset="0"/>
                          <a:ea typeface="+mn-ea"/>
                          <a:cs typeface="Arial" panose="020B0604020202020204" pitchFamily="34" charset="0"/>
                        </a:rPr>
                        <a:t>المجموعة</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defRPr/>
                      </a:pPr>
                      <a:r>
                        <a:rPr kumimoji="0" lang="ar-EG" sz="1400" b="1" i="0" u="none" strike="noStrike" cap="none" normalizeH="0" baseline="0">
                          <a:ln>
                            <a:noFill/>
                          </a:ln>
                          <a:solidFill>
                            <a:srgbClr val="000000"/>
                          </a:solidFill>
                          <a:latin typeface="Calibri" panose="020F0502020204030204" pitchFamily="34" charset="0"/>
                          <a:ea typeface="+mn-ea"/>
                          <a:cs typeface="Arial" panose="020B0604020202020204" pitchFamily="34" charset="0"/>
                        </a:rPr>
                        <a:t>التقييم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defRPr/>
                      </a:pPr>
                      <a:r>
                        <a:rPr kumimoji="0" lang="ar-EG" sz="1400" b="1" i="0" u="none" strike="noStrike" cap="none" normalizeH="0" baseline="0">
                          <a:ln>
                            <a:noFill/>
                          </a:ln>
                          <a:solidFill>
                            <a:srgbClr val="000000"/>
                          </a:solidFill>
                          <a:latin typeface="Calibri" panose="020F0502020204030204" pitchFamily="34" charset="0"/>
                          <a:ea typeface="+mn-ea"/>
                          <a:cs typeface="Arial" panose="020B0604020202020204" pitchFamily="34" charset="0"/>
                        </a:rPr>
                        <a:t>الدفع المشروط</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altLang="en-US" sz="1400" b="1" i="0" u="none" strike="noStrike" cap="none" normalizeH="0" baseline="0" dirty="0">
                        <a:ln>
                          <a:noFill/>
                        </a:ln>
                        <a:solidFill>
                          <a:srgbClr val="000000"/>
                        </a:solidFill>
                        <a:effectLst/>
                        <a:latin typeface="+mn-lt"/>
                        <a:cs typeface="Arial" panose="020B0604020202020204" pitchFamily="34" charset="0"/>
                      </a:endParaRPr>
                    </a:p>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الخيار</a:t>
                      </a:r>
                      <a:r>
                        <a:rPr kumimoji="0" lang="en-US" sz="1400" b="1" i="0" u="none" strike="noStrike" cap="none" normalizeH="0" baseline="0">
                          <a:ln>
                            <a:noFill/>
                          </a:ln>
                          <a:solidFill>
                            <a:srgbClr val="000000"/>
                          </a:solidFill>
                          <a:latin typeface="+mn-lt"/>
                          <a:cs typeface="Arial" panose="020B0604020202020204" pitchFamily="34" charset="0"/>
                        </a:rPr>
                        <a:t> </a:t>
                      </a:r>
                    </a:p>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أ/ب</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ar-EG" sz="1400" b="1">
                          <a:latin typeface="+mn-lt"/>
                        </a:rPr>
                        <a:t>الموافقة على</a:t>
                      </a:r>
                      <a:r>
                        <a:rPr lang="en-US" sz="1400" b="1">
                          <a:latin typeface="+mn-lt"/>
                        </a:rPr>
                        <a:t> </a:t>
                      </a:r>
                    </a:p>
                    <a:p>
                      <a:pPr algn="ctr"/>
                      <a:r>
                        <a:rPr lang="ar-EG" sz="1400" b="1">
                          <a:latin typeface="+mn-lt"/>
                        </a:rPr>
                        <a:t>عدم البيع</a:t>
                      </a:r>
                      <a:r>
                        <a:rPr lang="en-US" sz="1400" b="1">
                          <a:latin typeface="+mn-lt"/>
                        </a:rPr>
                        <a:t> </a:t>
                      </a:r>
                    </a:p>
                    <a:p>
                      <a:pPr algn="ctr"/>
                      <a:r>
                        <a:rPr lang="ar-EG" sz="1400" b="1">
                          <a:latin typeface="+mn-lt"/>
                        </a:rPr>
                        <a:t>للمنافس</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ar-EG" sz="1400" b="1">
                          <a:latin typeface="+mn-lt"/>
                        </a:rPr>
                        <a:t>حصة فيشر</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رأي فيشر</a:t>
                      </a:r>
                      <a:r>
                        <a:rPr kumimoji="0" lang="en-US" sz="1400" b="1" i="0" u="none" strike="noStrike" cap="none" normalizeH="0" baseline="0">
                          <a:ln>
                            <a:noFill/>
                          </a:ln>
                          <a:solidFill>
                            <a:srgbClr val="000000"/>
                          </a:solidFill>
                          <a:latin typeface="+mn-lt"/>
                          <a:cs typeface="Arial" panose="020B0604020202020204" pitchFamily="34" charset="0"/>
                        </a:rPr>
                        <a:t> </a:t>
                      </a:r>
                    </a:p>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في الرئيس التنفيذي</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أيام العمل</a:t>
                      </a:r>
                    </a:p>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في الأسبوع</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ar-EG" sz="1600" b="1"/>
                        <a:t>أتعاب</a:t>
                      </a:r>
                    </a:p>
                    <a:p>
                      <a:pPr algn="ctr"/>
                      <a:r>
                        <a:rPr lang="ar-EG" sz="1600" b="1"/>
                        <a:t>هالديرمان</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ar-EG" sz="1600" b="1"/>
                        <a:t>تفاصيل</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extLst>
                  <a:ext uri="{0D108BD9-81ED-4DB2-BD59-A6C34878D82A}">
                    <a16:rowId xmlns:a16="http://schemas.microsoft.com/office/drawing/2014/main" val="10000"/>
                  </a:ext>
                </a:extLst>
              </a:tr>
              <a:tr h="113052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34775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defTabSz="45720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defTabSz="45720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defTabSz="4572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defTabSz="4572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defTabSz="4572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4572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defTabSz="45720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defTabSz="45720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defTabSz="4572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defTabSz="4572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defTabSz="4572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4572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13052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6001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96001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b"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248209086"/>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434" name="Rectangle 4"/>
          <p:cNvSpPr>
            <a:spLocks noChangeArrowheads="1"/>
          </p:cNvSpPr>
          <p:nvPr/>
        </p:nvSpPr>
        <p:spPr bwMode="auto">
          <a:xfrm>
            <a:off x="0" y="114300"/>
            <a:ext cx="9144000" cy="6743700"/>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70000"/>
              </a:lnSpc>
              <a:spcAft>
                <a:spcPts val="400"/>
              </a:spcAft>
              <a:buFontTx/>
              <a:buNone/>
            </a:pPr>
            <a:endParaRPr lang="en-US" altLang="en-US" sz="2500">
              <a:solidFill>
                <a:srgbClr val="5CA717"/>
              </a:solidFill>
              <a:latin typeface="Arial" panose="020B0604020202020204" pitchFamily="34" charset="0"/>
            </a:endParaRPr>
          </a:p>
        </p:txBody>
      </p:sp>
      <p:sp>
        <p:nvSpPr>
          <p:cNvPr id="18435" name="TextBox 5"/>
          <p:cNvSpPr txBox="1">
            <a:spLocks noChangeArrowheads="1"/>
          </p:cNvSpPr>
          <p:nvPr/>
        </p:nvSpPr>
        <p:spPr bwMode="auto">
          <a:xfrm>
            <a:off x="-147638" y="0"/>
            <a:ext cx="9704388"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sp>
        <p:nvSpPr>
          <p:cNvPr id="18436" name="TextBox 3"/>
          <p:cNvSpPr txBox="1">
            <a:spLocks noChangeArrowheads="1"/>
          </p:cNvSpPr>
          <p:nvPr/>
        </p:nvSpPr>
        <p:spPr bwMode="auto">
          <a:xfrm>
            <a:off x="8161338" y="5445125"/>
            <a:ext cx="982662"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graphicFrame>
        <p:nvGraphicFramePr>
          <p:cNvPr id="2" name="Table 1"/>
          <p:cNvGraphicFramePr>
            <a:graphicFrameLocks noGrp="1"/>
          </p:cNvGraphicFramePr>
          <p:nvPr/>
        </p:nvGraphicFramePr>
        <p:xfrm>
          <a:off x="0" y="1"/>
          <a:ext cx="9144001" cy="6857999"/>
        </p:xfrm>
        <a:graphic>
          <a:graphicData uri="http://schemas.openxmlformats.org/drawingml/2006/table">
            <a:tbl>
              <a:tblPr/>
              <a:tblGrid>
                <a:gridCol w="550016">
                  <a:extLst>
                    <a:ext uri="{9D8B030D-6E8A-4147-A177-3AD203B41FA5}">
                      <a16:colId xmlns:a16="http://schemas.microsoft.com/office/drawing/2014/main" val="20001"/>
                    </a:ext>
                  </a:extLst>
                </a:gridCol>
                <a:gridCol w="794466">
                  <a:extLst>
                    <a:ext uri="{9D8B030D-6E8A-4147-A177-3AD203B41FA5}">
                      <a16:colId xmlns:a16="http://schemas.microsoft.com/office/drawing/2014/main" val="20002"/>
                    </a:ext>
                  </a:extLst>
                </a:gridCol>
                <a:gridCol w="977804">
                  <a:extLst>
                    <a:ext uri="{9D8B030D-6E8A-4147-A177-3AD203B41FA5}">
                      <a16:colId xmlns:a16="http://schemas.microsoft.com/office/drawing/2014/main" val="20003"/>
                    </a:ext>
                  </a:extLst>
                </a:gridCol>
                <a:gridCol w="565293">
                  <a:extLst>
                    <a:ext uri="{9D8B030D-6E8A-4147-A177-3AD203B41FA5}">
                      <a16:colId xmlns:a16="http://schemas.microsoft.com/office/drawing/2014/main" val="20004"/>
                    </a:ext>
                  </a:extLst>
                </a:gridCol>
                <a:gridCol w="893775">
                  <a:extLst>
                    <a:ext uri="{9D8B030D-6E8A-4147-A177-3AD203B41FA5}">
                      <a16:colId xmlns:a16="http://schemas.microsoft.com/office/drawing/2014/main" val="20005"/>
                    </a:ext>
                  </a:extLst>
                </a:gridCol>
                <a:gridCol w="893775">
                  <a:extLst>
                    <a:ext uri="{9D8B030D-6E8A-4147-A177-3AD203B41FA5}">
                      <a16:colId xmlns:a16="http://schemas.microsoft.com/office/drawing/2014/main" val="2636117957"/>
                    </a:ext>
                  </a:extLst>
                </a:gridCol>
                <a:gridCol w="687519">
                  <a:extLst>
                    <a:ext uri="{9D8B030D-6E8A-4147-A177-3AD203B41FA5}">
                      <a16:colId xmlns:a16="http://schemas.microsoft.com/office/drawing/2014/main" val="20006"/>
                    </a:ext>
                  </a:extLst>
                </a:gridCol>
                <a:gridCol w="962527">
                  <a:extLst>
                    <a:ext uri="{9D8B030D-6E8A-4147-A177-3AD203B41FA5}">
                      <a16:colId xmlns:a16="http://schemas.microsoft.com/office/drawing/2014/main" val="20007"/>
                    </a:ext>
                  </a:extLst>
                </a:gridCol>
                <a:gridCol w="481263">
                  <a:extLst>
                    <a:ext uri="{9D8B030D-6E8A-4147-A177-3AD203B41FA5}">
                      <a16:colId xmlns:a16="http://schemas.microsoft.com/office/drawing/2014/main" val="20008"/>
                    </a:ext>
                  </a:extLst>
                </a:gridCol>
                <a:gridCol w="2337563">
                  <a:extLst>
                    <a:ext uri="{9D8B030D-6E8A-4147-A177-3AD203B41FA5}">
                      <a16:colId xmlns:a16="http://schemas.microsoft.com/office/drawing/2014/main" val="3168335079"/>
                    </a:ext>
                  </a:extLst>
                </a:gridCol>
              </a:tblGrid>
              <a:tr h="1329186">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defRPr/>
                      </a:pPr>
                      <a:r>
                        <a:rPr kumimoji="0" lang="ar-EG" sz="1400" b="1" i="0" u="none" strike="noStrike" cap="none" normalizeH="0" baseline="0" noProof="0">
                          <a:ln>
                            <a:noFill/>
                          </a:ln>
                          <a:solidFill>
                            <a:srgbClr val="000000"/>
                          </a:solidFill>
                          <a:uLnTx/>
                          <a:uFillTx/>
                          <a:latin typeface="Calibri" panose="020F0502020204030204" pitchFamily="34" charset="0"/>
                          <a:ea typeface="+mn-ea"/>
                          <a:cs typeface="Arial" panose="020B0604020202020204" pitchFamily="34" charset="0"/>
                        </a:rPr>
                        <a:t>المجموعة</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defRPr/>
                      </a:pPr>
                      <a:r>
                        <a:rPr kumimoji="0" lang="ar-EG" sz="1400" b="1" i="0" u="none" strike="noStrike" cap="none" normalizeH="0" baseline="0">
                          <a:ln>
                            <a:noFill/>
                          </a:ln>
                          <a:solidFill>
                            <a:srgbClr val="000000"/>
                          </a:solidFill>
                          <a:latin typeface="Calibri" panose="020F0502020204030204" pitchFamily="34" charset="0"/>
                          <a:ea typeface="+mn-ea"/>
                          <a:cs typeface="Arial" panose="020B0604020202020204" pitchFamily="34" charset="0"/>
                        </a:rPr>
                        <a:t>التقييم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defRPr/>
                      </a:pPr>
                      <a:r>
                        <a:rPr kumimoji="0" lang="ar-EG" sz="1400" b="1" i="0" u="none" strike="noStrike" cap="none" normalizeH="0" baseline="0">
                          <a:ln>
                            <a:noFill/>
                          </a:ln>
                          <a:solidFill>
                            <a:srgbClr val="000000"/>
                          </a:solidFill>
                          <a:latin typeface="Calibri" panose="020F0502020204030204" pitchFamily="34" charset="0"/>
                          <a:ea typeface="+mn-ea"/>
                          <a:cs typeface="Arial" panose="020B0604020202020204" pitchFamily="34" charset="0"/>
                        </a:rPr>
                        <a:t>الدفع المشروط</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1" i="0" u="none" strike="noStrike" cap="none" normalizeH="0" baseline="0" dirty="0">
                        <a:ln>
                          <a:noFill/>
                        </a:ln>
                        <a:solidFill>
                          <a:srgbClr val="000000"/>
                        </a:solidFill>
                        <a:effectLst/>
                        <a:latin typeface="+mn-lt"/>
                        <a:cs typeface="Arial" panose="020B0604020202020204" pitchFamily="34" charset="0"/>
                      </a:endParaRPr>
                    </a:p>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الخيار</a:t>
                      </a:r>
                      <a:r>
                        <a:rPr kumimoji="0" lang="en-US" sz="1400" b="1" i="0" u="none" strike="noStrike" cap="none" normalizeH="0" baseline="0">
                          <a:ln>
                            <a:noFill/>
                          </a:ln>
                          <a:solidFill>
                            <a:srgbClr val="000000"/>
                          </a:solidFill>
                          <a:latin typeface="+mn-lt"/>
                          <a:cs typeface="Arial" panose="020B0604020202020204" pitchFamily="34" charset="0"/>
                        </a:rPr>
                        <a:t> </a:t>
                      </a:r>
                    </a:p>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أ/ب</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ar-EG" sz="1400" b="1">
                          <a:latin typeface="+mn-lt"/>
                        </a:rPr>
                        <a:t>الموافقة على</a:t>
                      </a:r>
                      <a:r>
                        <a:rPr lang="en-US" sz="1400" b="1">
                          <a:latin typeface="+mn-lt"/>
                        </a:rPr>
                        <a:t> </a:t>
                      </a:r>
                    </a:p>
                    <a:p>
                      <a:pPr algn="ctr"/>
                      <a:r>
                        <a:rPr lang="ar-EG" sz="1400" b="1">
                          <a:latin typeface="+mn-lt"/>
                        </a:rPr>
                        <a:t>عدم البيع</a:t>
                      </a:r>
                      <a:r>
                        <a:rPr lang="en-US" sz="1400" b="1">
                          <a:latin typeface="+mn-lt"/>
                        </a:rPr>
                        <a:t> </a:t>
                      </a:r>
                    </a:p>
                    <a:p>
                      <a:pPr algn="ctr"/>
                      <a:r>
                        <a:rPr lang="ar-EG" sz="1400" b="1">
                          <a:latin typeface="+mn-lt"/>
                        </a:rPr>
                        <a:t>للمنافس</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ar-EG" sz="1400" b="1">
                          <a:latin typeface="+mn-lt"/>
                        </a:rPr>
                        <a:t>حصة فيشر</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رأي فيشر</a:t>
                      </a:r>
                      <a:r>
                        <a:rPr kumimoji="0" lang="en-US" sz="1400" b="1" i="0" u="none" strike="noStrike" cap="none" normalizeH="0" baseline="0">
                          <a:ln>
                            <a:noFill/>
                          </a:ln>
                          <a:solidFill>
                            <a:srgbClr val="000000"/>
                          </a:solidFill>
                          <a:latin typeface="+mn-lt"/>
                          <a:cs typeface="Arial" panose="020B0604020202020204" pitchFamily="34" charset="0"/>
                        </a:rPr>
                        <a:t> </a:t>
                      </a:r>
                    </a:p>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في الرئيس التنفيذي</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أيام العمل</a:t>
                      </a:r>
                    </a:p>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في الأسبوع</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ar-EG" sz="1600" b="1"/>
                        <a:t>أتعاب</a:t>
                      </a:r>
                    </a:p>
                    <a:p>
                      <a:pPr algn="ctr"/>
                      <a:r>
                        <a:rPr lang="ar-EG" sz="1600" b="1"/>
                        <a:t>هالديرمان</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ar-EG" sz="1600" b="1"/>
                        <a:t>تفاصيل</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extLst>
                  <a:ext uri="{0D108BD9-81ED-4DB2-BD59-A6C34878D82A}">
                    <a16:rowId xmlns:a16="http://schemas.microsoft.com/office/drawing/2014/main" val="10000"/>
                  </a:ext>
                </a:extLst>
              </a:tr>
              <a:tr h="113052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أنشاه</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chemeClr val="tx1"/>
                          </a:solidFill>
                          <a:latin typeface="+mn-lt"/>
                          <a:cs typeface="Arial" panose="020B0604020202020204" pitchFamily="34" charset="0"/>
                        </a:rPr>
                        <a:t>لا صفقة</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34775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هيرو</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320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defTabSz="45720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defTabSz="45720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defTabSz="4572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defTabSz="4572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defTabSz="4572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4572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30%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ب</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15%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defTabSz="45720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defTabSz="45720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defTabSz="4572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defTabSz="4572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defTabSz="4572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4572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2</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13052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داريل</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لا صفقة</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6001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جيف</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300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أ</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ربما</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1</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لا يجوز البيع إلى المنافسين إذا كانت خطة العمل متوافقة مع خطة العمل لمدة 10 سنوات.</a:t>
                      </a:r>
                      <a:r>
                        <a:rPr kumimoji="0" lang="en-US" sz="1400" b="0" i="0" u="none" strike="noStrike" cap="none" normalizeH="0" baseline="0">
                          <a:ln>
                            <a:noFill/>
                          </a:ln>
                          <a:solidFill>
                            <a:srgbClr val="000000"/>
                          </a:solidFill>
                          <a:latin typeface="+mn-lt"/>
                          <a:cs typeface="Arial" panose="020B0604020202020204" pitchFamily="34" charset="0"/>
                        </a:rPr>
                        <a:t> </a:t>
                      </a:r>
                      <a:r>
                        <a:rPr kumimoji="0" lang="ar-EG" sz="1400" b="0" i="0" u="none" strike="noStrike" cap="none" normalizeH="0" baseline="0">
                          <a:ln>
                            <a:noFill/>
                          </a:ln>
                          <a:solidFill>
                            <a:srgbClr val="000000"/>
                          </a:solidFill>
                          <a:latin typeface="+mn-lt"/>
                          <a:cs typeface="Arial" panose="020B0604020202020204" pitchFamily="34" charset="0"/>
                        </a:rPr>
                        <a:t>مطور المنتج</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96001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لورا</a:t>
                      </a:r>
                    </a:p>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أندريا</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لا صفقة</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177876431"/>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434" name="Rectangle 4"/>
          <p:cNvSpPr>
            <a:spLocks noChangeArrowheads="1"/>
          </p:cNvSpPr>
          <p:nvPr/>
        </p:nvSpPr>
        <p:spPr bwMode="auto">
          <a:xfrm>
            <a:off x="0" y="114300"/>
            <a:ext cx="9144000" cy="6743700"/>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70000"/>
              </a:lnSpc>
              <a:spcAft>
                <a:spcPts val="400"/>
              </a:spcAft>
              <a:buFontTx/>
              <a:buNone/>
            </a:pPr>
            <a:endParaRPr lang="en-US" altLang="en-US" sz="2500">
              <a:solidFill>
                <a:srgbClr val="5CA717"/>
              </a:solidFill>
              <a:latin typeface="Arial" panose="020B0604020202020204" pitchFamily="34" charset="0"/>
            </a:endParaRPr>
          </a:p>
        </p:txBody>
      </p:sp>
      <p:sp>
        <p:nvSpPr>
          <p:cNvPr id="18435" name="TextBox 5"/>
          <p:cNvSpPr txBox="1">
            <a:spLocks noChangeArrowheads="1"/>
          </p:cNvSpPr>
          <p:nvPr/>
        </p:nvSpPr>
        <p:spPr bwMode="auto">
          <a:xfrm>
            <a:off x="-147638" y="0"/>
            <a:ext cx="9704388"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sp>
        <p:nvSpPr>
          <p:cNvPr id="18436" name="TextBox 3"/>
          <p:cNvSpPr txBox="1">
            <a:spLocks noChangeArrowheads="1"/>
          </p:cNvSpPr>
          <p:nvPr/>
        </p:nvSpPr>
        <p:spPr bwMode="auto">
          <a:xfrm>
            <a:off x="8161338" y="5445125"/>
            <a:ext cx="982662"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graphicFrame>
        <p:nvGraphicFramePr>
          <p:cNvPr id="2" name="Table 1"/>
          <p:cNvGraphicFramePr>
            <a:graphicFrameLocks noGrp="1"/>
          </p:cNvGraphicFramePr>
          <p:nvPr/>
        </p:nvGraphicFramePr>
        <p:xfrm>
          <a:off x="0" y="1"/>
          <a:ext cx="9144001" cy="6857999"/>
        </p:xfrm>
        <a:graphic>
          <a:graphicData uri="http://schemas.openxmlformats.org/drawingml/2006/table">
            <a:tbl>
              <a:tblPr/>
              <a:tblGrid>
                <a:gridCol w="550016">
                  <a:extLst>
                    <a:ext uri="{9D8B030D-6E8A-4147-A177-3AD203B41FA5}">
                      <a16:colId xmlns:a16="http://schemas.microsoft.com/office/drawing/2014/main" val="20001"/>
                    </a:ext>
                  </a:extLst>
                </a:gridCol>
                <a:gridCol w="794466">
                  <a:extLst>
                    <a:ext uri="{9D8B030D-6E8A-4147-A177-3AD203B41FA5}">
                      <a16:colId xmlns:a16="http://schemas.microsoft.com/office/drawing/2014/main" val="20002"/>
                    </a:ext>
                  </a:extLst>
                </a:gridCol>
                <a:gridCol w="977804">
                  <a:extLst>
                    <a:ext uri="{9D8B030D-6E8A-4147-A177-3AD203B41FA5}">
                      <a16:colId xmlns:a16="http://schemas.microsoft.com/office/drawing/2014/main" val="20003"/>
                    </a:ext>
                  </a:extLst>
                </a:gridCol>
                <a:gridCol w="565293">
                  <a:extLst>
                    <a:ext uri="{9D8B030D-6E8A-4147-A177-3AD203B41FA5}">
                      <a16:colId xmlns:a16="http://schemas.microsoft.com/office/drawing/2014/main" val="20004"/>
                    </a:ext>
                  </a:extLst>
                </a:gridCol>
                <a:gridCol w="893775">
                  <a:extLst>
                    <a:ext uri="{9D8B030D-6E8A-4147-A177-3AD203B41FA5}">
                      <a16:colId xmlns:a16="http://schemas.microsoft.com/office/drawing/2014/main" val="20005"/>
                    </a:ext>
                  </a:extLst>
                </a:gridCol>
                <a:gridCol w="893775">
                  <a:extLst>
                    <a:ext uri="{9D8B030D-6E8A-4147-A177-3AD203B41FA5}">
                      <a16:colId xmlns:a16="http://schemas.microsoft.com/office/drawing/2014/main" val="2636117957"/>
                    </a:ext>
                  </a:extLst>
                </a:gridCol>
                <a:gridCol w="687519">
                  <a:extLst>
                    <a:ext uri="{9D8B030D-6E8A-4147-A177-3AD203B41FA5}">
                      <a16:colId xmlns:a16="http://schemas.microsoft.com/office/drawing/2014/main" val="20006"/>
                    </a:ext>
                  </a:extLst>
                </a:gridCol>
                <a:gridCol w="962527">
                  <a:extLst>
                    <a:ext uri="{9D8B030D-6E8A-4147-A177-3AD203B41FA5}">
                      <a16:colId xmlns:a16="http://schemas.microsoft.com/office/drawing/2014/main" val="20007"/>
                    </a:ext>
                  </a:extLst>
                </a:gridCol>
                <a:gridCol w="481263">
                  <a:extLst>
                    <a:ext uri="{9D8B030D-6E8A-4147-A177-3AD203B41FA5}">
                      <a16:colId xmlns:a16="http://schemas.microsoft.com/office/drawing/2014/main" val="20008"/>
                    </a:ext>
                  </a:extLst>
                </a:gridCol>
                <a:gridCol w="2337563">
                  <a:extLst>
                    <a:ext uri="{9D8B030D-6E8A-4147-A177-3AD203B41FA5}">
                      <a16:colId xmlns:a16="http://schemas.microsoft.com/office/drawing/2014/main" val="3168335079"/>
                    </a:ext>
                  </a:extLst>
                </a:gridCol>
              </a:tblGrid>
              <a:tr h="1329186">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defRPr/>
                      </a:pPr>
                      <a:r>
                        <a:rPr kumimoji="0" lang="ar-EG" sz="1400" b="1" i="0" u="none" strike="noStrike" cap="none" normalizeH="0" baseline="0" noProof="0">
                          <a:ln>
                            <a:noFill/>
                          </a:ln>
                          <a:solidFill>
                            <a:srgbClr val="000000"/>
                          </a:solidFill>
                          <a:uLnTx/>
                          <a:uFillTx/>
                          <a:latin typeface="Calibri" panose="020F0502020204030204" pitchFamily="34" charset="0"/>
                          <a:ea typeface="+mn-ea"/>
                          <a:cs typeface="Arial" panose="020B0604020202020204" pitchFamily="34" charset="0"/>
                        </a:rPr>
                        <a:t>المجموعة</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defRPr/>
                      </a:pPr>
                      <a:r>
                        <a:rPr kumimoji="0" lang="ar-EG" sz="1400" b="1" i="0" u="none" strike="noStrike" cap="none" normalizeH="0" baseline="0">
                          <a:ln>
                            <a:noFill/>
                          </a:ln>
                          <a:solidFill>
                            <a:srgbClr val="000000"/>
                          </a:solidFill>
                          <a:latin typeface="Calibri" panose="020F0502020204030204" pitchFamily="34" charset="0"/>
                          <a:ea typeface="+mn-ea"/>
                          <a:cs typeface="Arial" panose="020B0604020202020204" pitchFamily="34" charset="0"/>
                        </a:rPr>
                        <a:t>التقييم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defRPr/>
                      </a:pPr>
                      <a:r>
                        <a:rPr kumimoji="0" lang="ar-EG" sz="1400" b="1" i="0" u="none" strike="noStrike" cap="none" normalizeH="0" baseline="0">
                          <a:ln>
                            <a:noFill/>
                          </a:ln>
                          <a:solidFill>
                            <a:srgbClr val="000000"/>
                          </a:solidFill>
                          <a:latin typeface="Calibri" panose="020F0502020204030204" pitchFamily="34" charset="0"/>
                          <a:ea typeface="+mn-ea"/>
                          <a:cs typeface="Arial" panose="020B0604020202020204" pitchFamily="34" charset="0"/>
                        </a:rPr>
                        <a:t>الدفع المشروط</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1" i="0" u="none" strike="noStrike" cap="none" normalizeH="0" baseline="0" dirty="0">
                        <a:ln>
                          <a:noFill/>
                        </a:ln>
                        <a:solidFill>
                          <a:srgbClr val="000000"/>
                        </a:solidFill>
                        <a:effectLst/>
                        <a:latin typeface="+mn-lt"/>
                        <a:cs typeface="Arial" panose="020B0604020202020204" pitchFamily="34" charset="0"/>
                      </a:endParaRPr>
                    </a:p>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الخيار</a:t>
                      </a:r>
                      <a:r>
                        <a:rPr kumimoji="0" lang="en-US" sz="1400" b="1" i="0" u="none" strike="noStrike" cap="none" normalizeH="0" baseline="0">
                          <a:ln>
                            <a:noFill/>
                          </a:ln>
                          <a:solidFill>
                            <a:srgbClr val="000000"/>
                          </a:solidFill>
                          <a:latin typeface="+mn-lt"/>
                          <a:cs typeface="Arial" panose="020B0604020202020204" pitchFamily="34" charset="0"/>
                        </a:rPr>
                        <a:t> </a:t>
                      </a:r>
                    </a:p>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أ/ب</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ar-EG" sz="1400" b="1">
                          <a:latin typeface="+mn-lt"/>
                        </a:rPr>
                        <a:t>الموافقة على</a:t>
                      </a:r>
                      <a:r>
                        <a:rPr lang="en-US" sz="1400" b="1">
                          <a:latin typeface="+mn-lt"/>
                        </a:rPr>
                        <a:t> </a:t>
                      </a:r>
                    </a:p>
                    <a:p>
                      <a:pPr algn="ctr"/>
                      <a:r>
                        <a:rPr lang="ar-EG" sz="1400" b="1">
                          <a:latin typeface="+mn-lt"/>
                        </a:rPr>
                        <a:t>عدم البيع</a:t>
                      </a:r>
                      <a:r>
                        <a:rPr lang="en-US" sz="1400" b="1">
                          <a:latin typeface="+mn-lt"/>
                        </a:rPr>
                        <a:t> </a:t>
                      </a:r>
                    </a:p>
                    <a:p>
                      <a:pPr algn="ctr"/>
                      <a:r>
                        <a:rPr lang="ar-EG" sz="1400" b="1">
                          <a:latin typeface="+mn-lt"/>
                        </a:rPr>
                        <a:t>للمنافس</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ar-EG" sz="1400" b="1">
                          <a:latin typeface="+mn-lt"/>
                        </a:rPr>
                        <a:t>حصة فيشر</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رأي فيشر</a:t>
                      </a:r>
                      <a:r>
                        <a:rPr kumimoji="0" lang="en-US" sz="1400" b="1" i="0" u="none" strike="noStrike" cap="none" normalizeH="0" baseline="0">
                          <a:ln>
                            <a:noFill/>
                          </a:ln>
                          <a:solidFill>
                            <a:srgbClr val="000000"/>
                          </a:solidFill>
                          <a:latin typeface="+mn-lt"/>
                          <a:cs typeface="Arial" panose="020B0604020202020204" pitchFamily="34" charset="0"/>
                        </a:rPr>
                        <a:t> </a:t>
                      </a:r>
                    </a:p>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في الرئيس التنفيذي</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أيام العمل</a:t>
                      </a:r>
                    </a:p>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في الأسبوع</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ar-EG" sz="1600" b="1"/>
                        <a:t>أتعاب</a:t>
                      </a:r>
                    </a:p>
                    <a:p>
                      <a:pPr algn="ctr"/>
                      <a:r>
                        <a:rPr lang="ar-EG" sz="1600" b="1"/>
                        <a:t>هالديرمان</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ar-EG" sz="1600" b="1"/>
                        <a:t>تفاصيل</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extLst>
                  <a:ext uri="{0D108BD9-81ED-4DB2-BD59-A6C34878D82A}">
                    <a16:rowId xmlns:a16="http://schemas.microsoft.com/office/drawing/2014/main" val="10000"/>
                  </a:ext>
                </a:extLst>
              </a:tr>
              <a:tr h="113052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أندور</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chemeClr val="tx1"/>
                          </a:solidFill>
                          <a:latin typeface="+mn-lt"/>
                          <a:cs typeface="Arial" panose="020B0604020202020204" pitchFamily="34" charset="0"/>
                        </a:rPr>
                        <a:t>360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10%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ب</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3%</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لا</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1</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34775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فيكتوريا</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350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defTabSz="45720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defTabSz="45720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defTabSz="4572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defTabSz="4572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defTabSz="4572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4572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12.5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أ</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لم يناقش</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15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defTabSz="45720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defTabSz="45720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defTabSz="4572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defTabSz="4572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defTabSz="4572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4572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2.5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ي</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البقاء في تطوير المنتج لمدة عامين</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13052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رايسا</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305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16.4</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ب</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عدم البيع أبدًا لمنافسين محددين لمدة عامين.</a:t>
                      </a:r>
                      <a:r>
                        <a:rPr kumimoji="0" lang="en-US" sz="1400" b="0" i="0" u="none" strike="noStrike" cap="none" normalizeH="0" baseline="0">
                          <a:ln>
                            <a:noFill/>
                          </a:ln>
                          <a:solidFill>
                            <a:srgbClr val="000000"/>
                          </a:solidFill>
                          <a:latin typeface="+mn-lt"/>
                          <a:cs typeface="Arial" panose="020B0604020202020204" pitchFamily="34" charset="0"/>
                        </a:rPr>
                        <a:t> </a:t>
                      </a:r>
                      <a:r>
                        <a:rPr kumimoji="0" lang="ar-EG" sz="1400" b="0" i="0" u="none" strike="noStrike" cap="none" normalizeH="0" baseline="0">
                          <a:ln>
                            <a:noFill/>
                          </a:ln>
                          <a:solidFill>
                            <a:srgbClr val="000000"/>
                          </a:solidFill>
                          <a:latin typeface="+mn-lt"/>
                          <a:cs typeface="Arial" panose="020B0604020202020204" pitchFamily="34" charset="0"/>
                        </a:rPr>
                        <a:t>عدم البيع لمدة 5 سنوات لأي منافسين.</a:t>
                      </a:r>
                      <a:r>
                        <a:rPr kumimoji="0" lang="en-US" sz="1400" b="0" i="0" u="none" strike="noStrike" cap="none" normalizeH="0" baseline="0">
                          <a:ln>
                            <a:noFill/>
                          </a:ln>
                          <a:solidFill>
                            <a:srgbClr val="000000"/>
                          </a:solidFill>
                          <a:latin typeface="+mn-lt"/>
                          <a:cs typeface="Arial" panose="020B0604020202020204" pitchFamily="34" charset="0"/>
                        </a:rPr>
                        <a:t> </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6001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آريا</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429(?)</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أ</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15%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1</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96001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590243511"/>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434" name="Rectangle 4"/>
          <p:cNvSpPr>
            <a:spLocks noChangeArrowheads="1"/>
          </p:cNvSpPr>
          <p:nvPr/>
        </p:nvSpPr>
        <p:spPr bwMode="auto">
          <a:xfrm>
            <a:off x="0" y="114300"/>
            <a:ext cx="9144000" cy="6743700"/>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70000"/>
              </a:lnSpc>
              <a:spcAft>
                <a:spcPts val="400"/>
              </a:spcAft>
              <a:buFontTx/>
              <a:buNone/>
            </a:pPr>
            <a:endParaRPr lang="en-US" altLang="en-US" sz="2500">
              <a:solidFill>
                <a:srgbClr val="5CA717"/>
              </a:solidFill>
              <a:latin typeface="Arial" panose="020B0604020202020204" pitchFamily="34" charset="0"/>
            </a:endParaRPr>
          </a:p>
        </p:txBody>
      </p:sp>
      <p:sp>
        <p:nvSpPr>
          <p:cNvPr id="18435" name="TextBox 5"/>
          <p:cNvSpPr txBox="1">
            <a:spLocks noChangeArrowheads="1"/>
          </p:cNvSpPr>
          <p:nvPr/>
        </p:nvSpPr>
        <p:spPr bwMode="auto">
          <a:xfrm>
            <a:off x="-147638" y="0"/>
            <a:ext cx="9704388"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sp>
        <p:nvSpPr>
          <p:cNvPr id="18436" name="TextBox 3"/>
          <p:cNvSpPr txBox="1">
            <a:spLocks noChangeArrowheads="1"/>
          </p:cNvSpPr>
          <p:nvPr/>
        </p:nvSpPr>
        <p:spPr bwMode="auto">
          <a:xfrm>
            <a:off x="8161338" y="5445125"/>
            <a:ext cx="982662"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graphicFrame>
        <p:nvGraphicFramePr>
          <p:cNvPr id="2" name="Table 1"/>
          <p:cNvGraphicFramePr>
            <a:graphicFrameLocks noGrp="1"/>
          </p:cNvGraphicFramePr>
          <p:nvPr/>
        </p:nvGraphicFramePr>
        <p:xfrm>
          <a:off x="0" y="1"/>
          <a:ext cx="9144001" cy="6857999"/>
        </p:xfrm>
        <a:graphic>
          <a:graphicData uri="http://schemas.openxmlformats.org/drawingml/2006/table">
            <a:tbl>
              <a:tblPr/>
              <a:tblGrid>
                <a:gridCol w="550016">
                  <a:extLst>
                    <a:ext uri="{9D8B030D-6E8A-4147-A177-3AD203B41FA5}">
                      <a16:colId xmlns:a16="http://schemas.microsoft.com/office/drawing/2014/main" val="20001"/>
                    </a:ext>
                  </a:extLst>
                </a:gridCol>
                <a:gridCol w="794466">
                  <a:extLst>
                    <a:ext uri="{9D8B030D-6E8A-4147-A177-3AD203B41FA5}">
                      <a16:colId xmlns:a16="http://schemas.microsoft.com/office/drawing/2014/main" val="20002"/>
                    </a:ext>
                  </a:extLst>
                </a:gridCol>
                <a:gridCol w="977804">
                  <a:extLst>
                    <a:ext uri="{9D8B030D-6E8A-4147-A177-3AD203B41FA5}">
                      <a16:colId xmlns:a16="http://schemas.microsoft.com/office/drawing/2014/main" val="20003"/>
                    </a:ext>
                  </a:extLst>
                </a:gridCol>
                <a:gridCol w="565293">
                  <a:extLst>
                    <a:ext uri="{9D8B030D-6E8A-4147-A177-3AD203B41FA5}">
                      <a16:colId xmlns:a16="http://schemas.microsoft.com/office/drawing/2014/main" val="20004"/>
                    </a:ext>
                  </a:extLst>
                </a:gridCol>
                <a:gridCol w="893775">
                  <a:extLst>
                    <a:ext uri="{9D8B030D-6E8A-4147-A177-3AD203B41FA5}">
                      <a16:colId xmlns:a16="http://schemas.microsoft.com/office/drawing/2014/main" val="20005"/>
                    </a:ext>
                  </a:extLst>
                </a:gridCol>
                <a:gridCol w="893775">
                  <a:extLst>
                    <a:ext uri="{9D8B030D-6E8A-4147-A177-3AD203B41FA5}">
                      <a16:colId xmlns:a16="http://schemas.microsoft.com/office/drawing/2014/main" val="2636117957"/>
                    </a:ext>
                  </a:extLst>
                </a:gridCol>
                <a:gridCol w="687519">
                  <a:extLst>
                    <a:ext uri="{9D8B030D-6E8A-4147-A177-3AD203B41FA5}">
                      <a16:colId xmlns:a16="http://schemas.microsoft.com/office/drawing/2014/main" val="20006"/>
                    </a:ext>
                  </a:extLst>
                </a:gridCol>
                <a:gridCol w="962527">
                  <a:extLst>
                    <a:ext uri="{9D8B030D-6E8A-4147-A177-3AD203B41FA5}">
                      <a16:colId xmlns:a16="http://schemas.microsoft.com/office/drawing/2014/main" val="20007"/>
                    </a:ext>
                  </a:extLst>
                </a:gridCol>
                <a:gridCol w="481263">
                  <a:extLst>
                    <a:ext uri="{9D8B030D-6E8A-4147-A177-3AD203B41FA5}">
                      <a16:colId xmlns:a16="http://schemas.microsoft.com/office/drawing/2014/main" val="20008"/>
                    </a:ext>
                  </a:extLst>
                </a:gridCol>
                <a:gridCol w="2337563">
                  <a:extLst>
                    <a:ext uri="{9D8B030D-6E8A-4147-A177-3AD203B41FA5}">
                      <a16:colId xmlns:a16="http://schemas.microsoft.com/office/drawing/2014/main" val="3168335079"/>
                    </a:ext>
                  </a:extLst>
                </a:gridCol>
              </a:tblGrid>
              <a:tr h="1329186">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defRPr/>
                      </a:pPr>
                      <a:r>
                        <a:rPr kumimoji="0" lang="ar-EG" sz="1400" b="1" i="0" u="none" strike="noStrike" cap="none" normalizeH="0" baseline="0" noProof="0">
                          <a:ln>
                            <a:noFill/>
                          </a:ln>
                          <a:solidFill>
                            <a:srgbClr val="000000"/>
                          </a:solidFill>
                          <a:uLnTx/>
                          <a:uFillTx/>
                          <a:latin typeface="Calibri" panose="020F0502020204030204" pitchFamily="34" charset="0"/>
                          <a:ea typeface="+mn-ea"/>
                          <a:cs typeface="Arial" panose="020B0604020202020204" pitchFamily="34" charset="0"/>
                        </a:rPr>
                        <a:t>المجموعة</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defRPr/>
                      </a:pPr>
                      <a:r>
                        <a:rPr kumimoji="0" lang="ar-EG" sz="1400" b="1" i="0" u="none" strike="noStrike" cap="none" normalizeH="0" baseline="0">
                          <a:ln>
                            <a:noFill/>
                          </a:ln>
                          <a:solidFill>
                            <a:srgbClr val="000000"/>
                          </a:solidFill>
                          <a:latin typeface="Calibri" panose="020F0502020204030204" pitchFamily="34" charset="0"/>
                          <a:ea typeface="+mn-ea"/>
                          <a:cs typeface="Arial" panose="020B0604020202020204" pitchFamily="34" charset="0"/>
                        </a:rPr>
                        <a:t>التقييم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defRPr/>
                      </a:pPr>
                      <a:r>
                        <a:rPr kumimoji="0" lang="ar-EG" sz="1400" b="1" i="0" u="none" strike="noStrike" cap="none" normalizeH="0" baseline="0">
                          <a:ln>
                            <a:noFill/>
                          </a:ln>
                          <a:solidFill>
                            <a:srgbClr val="000000"/>
                          </a:solidFill>
                          <a:latin typeface="Calibri" panose="020F0502020204030204" pitchFamily="34" charset="0"/>
                          <a:ea typeface="+mn-ea"/>
                          <a:cs typeface="Arial" panose="020B0604020202020204" pitchFamily="34" charset="0"/>
                        </a:rPr>
                        <a:t>الدفع المشروط</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1" i="0" u="none" strike="noStrike" cap="none" normalizeH="0" baseline="0" dirty="0">
                        <a:ln>
                          <a:noFill/>
                        </a:ln>
                        <a:solidFill>
                          <a:srgbClr val="000000"/>
                        </a:solidFill>
                        <a:effectLst/>
                        <a:latin typeface="+mn-lt"/>
                        <a:cs typeface="Arial" panose="020B0604020202020204" pitchFamily="34" charset="0"/>
                      </a:endParaRPr>
                    </a:p>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الخيار</a:t>
                      </a:r>
                      <a:r>
                        <a:rPr kumimoji="0" lang="en-US" sz="1400" b="1" i="0" u="none" strike="noStrike" cap="none" normalizeH="0" baseline="0">
                          <a:ln>
                            <a:noFill/>
                          </a:ln>
                          <a:solidFill>
                            <a:srgbClr val="000000"/>
                          </a:solidFill>
                          <a:latin typeface="+mn-lt"/>
                          <a:cs typeface="Arial" panose="020B0604020202020204" pitchFamily="34" charset="0"/>
                        </a:rPr>
                        <a:t> </a:t>
                      </a:r>
                    </a:p>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أ/ب</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ar-EG" sz="1400" b="1">
                          <a:latin typeface="+mn-lt"/>
                        </a:rPr>
                        <a:t>الموافقة على</a:t>
                      </a:r>
                      <a:r>
                        <a:rPr lang="en-US" sz="1400" b="1">
                          <a:latin typeface="+mn-lt"/>
                        </a:rPr>
                        <a:t> </a:t>
                      </a:r>
                    </a:p>
                    <a:p>
                      <a:pPr algn="ctr"/>
                      <a:r>
                        <a:rPr lang="ar-EG" sz="1400" b="1">
                          <a:latin typeface="+mn-lt"/>
                        </a:rPr>
                        <a:t>عدم البيع</a:t>
                      </a:r>
                      <a:r>
                        <a:rPr lang="en-US" sz="1400" b="1">
                          <a:latin typeface="+mn-lt"/>
                        </a:rPr>
                        <a:t> </a:t>
                      </a:r>
                    </a:p>
                    <a:p>
                      <a:pPr algn="ctr"/>
                      <a:r>
                        <a:rPr lang="ar-EG" sz="1400" b="1">
                          <a:latin typeface="+mn-lt"/>
                        </a:rPr>
                        <a:t>للمنافس</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ar-EG" sz="1400" b="1">
                          <a:latin typeface="+mn-lt"/>
                        </a:rPr>
                        <a:t>حصة فيشر</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رأي فيشر</a:t>
                      </a:r>
                      <a:r>
                        <a:rPr kumimoji="0" lang="en-US" sz="1400" b="1" i="0" u="none" strike="noStrike" cap="none" normalizeH="0" baseline="0">
                          <a:ln>
                            <a:noFill/>
                          </a:ln>
                          <a:solidFill>
                            <a:srgbClr val="000000"/>
                          </a:solidFill>
                          <a:latin typeface="+mn-lt"/>
                          <a:cs typeface="Arial" panose="020B0604020202020204" pitchFamily="34" charset="0"/>
                        </a:rPr>
                        <a:t> </a:t>
                      </a:r>
                    </a:p>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في الرئيس التنفيذي</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أيام العمل</a:t>
                      </a:r>
                    </a:p>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في الأسبوع</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ar-EG" sz="1600" b="1"/>
                        <a:t>أتعاب</a:t>
                      </a:r>
                    </a:p>
                    <a:p>
                      <a:pPr algn="ctr"/>
                      <a:r>
                        <a:rPr lang="ar-EG" sz="1600" b="1"/>
                        <a:t>هالديرمان</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ar-EG" sz="1600" b="1"/>
                        <a:t>تفاصيل</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extLst>
                  <a:ext uri="{0D108BD9-81ED-4DB2-BD59-A6C34878D82A}">
                    <a16:rowId xmlns:a16="http://schemas.microsoft.com/office/drawing/2014/main" val="10000"/>
                  </a:ext>
                </a:extLst>
              </a:tr>
              <a:tr h="113052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أرانشا</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chemeClr val="tx1"/>
                          </a:solidFill>
                          <a:latin typeface="+mn-lt"/>
                          <a:cs typeface="Arial" panose="020B0604020202020204" pitchFamily="34" charset="0"/>
                        </a:rPr>
                        <a:t>400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9%</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لم تتم مناقشته</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لم تتم مناقشته</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9%</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2</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عدم الفصل</a:t>
                      </a:r>
                    </a:p>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5% فما فوق في حالة الالتزام بخطة العمل</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34775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جيريمي</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350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defTabSz="45720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defTabSz="45720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defTabSz="4572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defTabSz="4572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defTabSz="4572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4572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أ</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لا</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10%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defTabSz="45720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defTabSz="45720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defTabSz="4572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defTabSz="4572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defTabSz="4572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4572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لا</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1</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لا</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13052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رودريجو</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320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15%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أ</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لا</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2%</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1</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لا</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15% في سنتين، 15% في 5 سنوات على أساس الأداء.</a:t>
                      </a:r>
                    </a:p>
                    <a:p>
                      <a:pPr marL="0" marR="0" lvl="0" indent="0" algn="ctr" defTabSz="914400" rtl="1" eaLnBrk="1" fontAlgn="ctr" latinLnBrk="0" hangingPunct="1">
                        <a:lnSpc>
                          <a:spcPct val="100000"/>
                        </a:lnSpc>
                        <a:spcBef>
                          <a:spcPct val="0"/>
                        </a:spcBef>
                        <a:spcAft>
                          <a:spcPct val="0"/>
                        </a:spcAft>
                        <a:buClrTx/>
                        <a:buSzTx/>
                        <a:buFontTx/>
                        <a:buNone/>
                        <a:tabLst/>
                        <a:defRPr/>
                      </a:pPr>
                      <a:r>
                        <a:rPr kumimoji="0" lang="ar-EG" sz="1400" b="0" i="0" u="none" strike="noStrike" cap="none" normalizeH="0" baseline="0">
                          <a:ln>
                            <a:noFill/>
                          </a:ln>
                          <a:solidFill>
                            <a:srgbClr val="000000"/>
                          </a:solidFill>
                          <a:latin typeface="+mn-lt"/>
                          <a:cs typeface="Arial" panose="020B0604020202020204" pitchFamily="34" charset="0"/>
                        </a:rPr>
                        <a:t>"فيشر" في المنصب الاستشاري/الإبداعي.</a:t>
                      </a:r>
                    </a:p>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6001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جاسمين</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لا صفقة</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96001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نيكو إم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330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20%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أ</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تم عمل فواصل لتحقيق الميزانية</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06177140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434" name="Rectangle 4"/>
          <p:cNvSpPr>
            <a:spLocks noChangeArrowheads="1"/>
          </p:cNvSpPr>
          <p:nvPr/>
        </p:nvSpPr>
        <p:spPr bwMode="auto">
          <a:xfrm>
            <a:off x="0" y="114300"/>
            <a:ext cx="9144000" cy="6743700"/>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lIns="0" tIns="0" rIns="0" b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70000"/>
              </a:lnSpc>
              <a:spcAft>
                <a:spcPts val="400"/>
              </a:spcAft>
              <a:buFontTx/>
              <a:buNone/>
            </a:pPr>
            <a:endParaRPr lang="en-US" altLang="en-US" sz="2500">
              <a:solidFill>
                <a:srgbClr val="5CA717"/>
              </a:solidFill>
              <a:latin typeface="Arial" panose="020B0604020202020204" pitchFamily="34" charset="0"/>
            </a:endParaRPr>
          </a:p>
        </p:txBody>
      </p:sp>
      <p:sp>
        <p:nvSpPr>
          <p:cNvPr id="18435" name="TextBox 5"/>
          <p:cNvSpPr txBox="1">
            <a:spLocks noChangeArrowheads="1"/>
          </p:cNvSpPr>
          <p:nvPr/>
        </p:nvSpPr>
        <p:spPr bwMode="auto">
          <a:xfrm>
            <a:off x="-147638" y="0"/>
            <a:ext cx="9704388"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sp>
        <p:nvSpPr>
          <p:cNvPr id="18436" name="TextBox 3"/>
          <p:cNvSpPr txBox="1">
            <a:spLocks noChangeArrowheads="1"/>
          </p:cNvSpPr>
          <p:nvPr/>
        </p:nvSpPr>
        <p:spPr bwMode="auto">
          <a:xfrm>
            <a:off x="8161338" y="5445125"/>
            <a:ext cx="982662"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graphicFrame>
        <p:nvGraphicFramePr>
          <p:cNvPr id="2" name="Table 1"/>
          <p:cNvGraphicFramePr>
            <a:graphicFrameLocks noGrp="1"/>
          </p:cNvGraphicFramePr>
          <p:nvPr/>
        </p:nvGraphicFramePr>
        <p:xfrm>
          <a:off x="0" y="1"/>
          <a:ext cx="9144001" cy="6857999"/>
        </p:xfrm>
        <a:graphic>
          <a:graphicData uri="http://schemas.openxmlformats.org/drawingml/2006/table">
            <a:tbl>
              <a:tblPr/>
              <a:tblGrid>
                <a:gridCol w="550016">
                  <a:extLst>
                    <a:ext uri="{9D8B030D-6E8A-4147-A177-3AD203B41FA5}">
                      <a16:colId xmlns:a16="http://schemas.microsoft.com/office/drawing/2014/main" val="20001"/>
                    </a:ext>
                  </a:extLst>
                </a:gridCol>
                <a:gridCol w="794466">
                  <a:extLst>
                    <a:ext uri="{9D8B030D-6E8A-4147-A177-3AD203B41FA5}">
                      <a16:colId xmlns:a16="http://schemas.microsoft.com/office/drawing/2014/main" val="20002"/>
                    </a:ext>
                  </a:extLst>
                </a:gridCol>
                <a:gridCol w="977804">
                  <a:extLst>
                    <a:ext uri="{9D8B030D-6E8A-4147-A177-3AD203B41FA5}">
                      <a16:colId xmlns:a16="http://schemas.microsoft.com/office/drawing/2014/main" val="20003"/>
                    </a:ext>
                  </a:extLst>
                </a:gridCol>
                <a:gridCol w="565293">
                  <a:extLst>
                    <a:ext uri="{9D8B030D-6E8A-4147-A177-3AD203B41FA5}">
                      <a16:colId xmlns:a16="http://schemas.microsoft.com/office/drawing/2014/main" val="20004"/>
                    </a:ext>
                  </a:extLst>
                </a:gridCol>
                <a:gridCol w="893775">
                  <a:extLst>
                    <a:ext uri="{9D8B030D-6E8A-4147-A177-3AD203B41FA5}">
                      <a16:colId xmlns:a16="http://schemas.microsoft.com/office/drawing/2014/main" val="20005"/>
                    </a:ext>
                  </a:extLst>
                </a:gridCol>
                <a:gridCol w="893775">
                  <a:extLst>
                    <a:ext uri="{9D8B030D-6E8A-4147-A177-3AD203B41FA5}">
                      <a16:colId xmlns:a16="http://schemas.microsoft.com/office/drawing/2014/main" val="2636117957"/>
                    </a:ext>
                  </a:extLst>
                </a:gridCol>
                <a:gridCol w="687519">
                  <a:extLst>
                    <a:ext uri="{9D8B030D-6E8A-4147-A177-3AD203B41FA5}">
                      <a16:colId xmlns:a16="http://schemas.microsoft.com/office/drawing/2014/main" val="20006"/>
                    </a:ext>
                  </a:extLst>
                </a:gridCol>
                <a:gridCol w="962527">
                  <a:extLst>
                    <a:ext uri="{9D8B030D-6E8A-4147-A177-3AD203B41FA5}">
                      <a16:colId xmlns:a16="http://schemas.microsoft.com/office/drawing/2014/main" val="20007"/>
                    </a:ext>
                  </a:extLst>
                </a:gridCol>
                <a:gridCol w="481263">
                  <a:extLst>
                    <a:ext uri="{9D8B030D-6E8A-4147-A177-3AD203B41FA5}">
                      <a16:colId xmlns:a16="http://schemas.microsoft.com/office/drawing/2014/main" val="20008"/>
                    </a:ext>
                  </a:extLst>
                </a:gridCol>
                <a:gridCol w="2337563">
                  <a:extLst>
                    <a:ext uri="{9D8B030D-6E8A-4147-A177-3AD203B41FA5}">
                      <a16:colId xmlns:a16="http://schemas.microsoft.com/office/drawing/2014/main" val="3168335079"/>
                    </a:ext>
                  </a:extLst>
                </a:gridCol>
              </a:tblGrid>
              <a:tr h="1329186">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defRPr/>
                      </a:pPr>
                      <a:r>
                        <a:rPr kumimoji="0" lang="ar-EG" sz="1400" b="1" i="0" u="none" strike="noStrike" cap="none" normalizeH="0" baseline="0" noProof="0">
                          <a:ln>
                            <a:noFill/>
                          </a:ln>
                          <a:solidFill>
                            <a:srgbClr val="000000"/>
                          </a:solidFill>
                          <a:uLnTx/>
                          <a:uFillTx/>
                          <a:latin typeface="Calibri" panose="020F0502020204030204" pitchFamily="34" charset="0"/>
                          <a:ea typeface="+mn-ea"/>
                          <a:cs typeface="Arial" panose="020B0604020202020204" pitchFamily="34" charset="0"/>
                        </a:rPr>
                        <a:t>المجموعة</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defRPr/>
                      </a:pPr>
                      <a:r>
                        <a:rPr kumimoji="0" lang="ar-EG" sz="1400" b="1" i="0" u="none" strike="noStrike" cap="none" normalizeH="0" baseline="0">
                          <a:ln>
                            <a:noFill/>
                          </a:ln>
                          <a:solidFill>
                            <a:srgbClr val="000000"/>
                          </a:solidFill>
                          <a:latin typeface="Calibri" panose="020F0502020204030204" pitchFamily="34" charset="0"/>
                          <a:ea typeface="+mn-ea"/>
                          <a:cs typeface="Arial" panose="020B0604020202020204" pitchFamily="34" charset="0"/>
                        </a:rPr>
                        <a:t>التقييم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defRPr/>
                      </a:pPr>
                      <a:r>
                        <a:rPr kumimoji="0" lang="ar-EG" sz="1400" b="1" i="0" u="none" strike="noStrike" cap="none" normalizeH="0" baseline="0">
                          <a:ln>
                            <a:noFill/>
                          </a:ln>
                          <a:solidFill>
                            <a:srgbClr val="000000"/>
                          </a:solidFill>
                          <a:latin typeface="Calibri" panose="020F0502020204030204" pitchFamily="34" charset="0"/>
                          <a:ea typeface="+mn-ea"/>
                          <a:cs typeface="Arial" panose="020B0604020202020204" pitchFamily="34" charset="0"/>
                        </a:rPr>
                        <a:t>الدفع المشروط</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1" i="0" u="none" strike="noStrike" cap="none" normalizeH="0" baseline="0" dirty="0">
                        <a:ln>
                          <a:noFill/>
                        </a:ln>
                        <a:solidFill>
                          <a:srgbClr val="000000"/>
                        </a:solidFill>
                        <a:effectLst/>
                        <a:latin typeface="+mn-lt"/>
                        <a:cs typeface="Arial" panose="020B0604020202020204" pitchFamily="34" charset="0"/>
                      </a:endParaRPr>
                    </a:p>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الخيار</a:t>
                      </a:r>
                      <a:r>
                        <a:rPr kumimoji="0" lang="en-US" sz="1400" b="1" i="0" u="none" strike="noStrike" cap="none" normalizeH="0" baseline="0">
                          <a:ln>
                            <a:noFill/>
                          </a:ln>
                          <a:solidFill>
                            <a:srgbClr val="000000"/>
                          </a:solidFill>
                          <a:latin typeface="+mn-lt"/>
                          <a:cs typeface="Arial" panose="020B0604020202020204" pitchFamily="34" charset="0"/>
                        </a:rPr>
                        <a:t> </a:t>
                      </a:r>
                    </a:p>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أ/ب</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ar-EG" sz="1400" b="1">
                          <a:latin typeface="+mn-lt"/>
                        </a:rPr>
                        <a:t>الموافقة على</a:t>
                      </a:r>
                      <a:r>
                        <a:rPr lang="en-US" sz="1400" b="1">
                          <a:latin typeface="+mn-lt"/>
                        </a:rPr>
                        <a:t> </a:t>
                      </a:r>
                    </a:p>
                    <a:p>
                      <a:pPr algn="ctr"/>
                      <a:r>
                        <a:rPr lang="ar-EG" sz="1400" b="1">
                          <a:latin typeface="+mn-lt"/>
                        </a:rPr>
                        <a:t>عدم البيع</a:t>
                      </a:r>
                      <a:r>
                        <a:rPr lang="en-US" sz="1400" b="1">
                          <a:latin typeface="+mn-lt"/>
                        </a:rPr>
                        <a:t> </a:t>
                      </a:r>
                    </a:p>
                    <a:p>
                      <a:pPr algn="ctr"/>
                      <a:r>
                        <a:rPr lang="ar-EG" sz="1400" b="1">
                          <a:latin typeface="+mn-lt"/>
                        </a:rPr>
                        <a:t>للمنافس</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ar-EG" sz="1400" b="1">
                          <a:latin typeface="+mn-lt"/>
                        </a:rPr>
                        <a:t>حصة فيشر</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رأي فيشر</a:t>
                      </a:r>
                      <a:r>
                        <a:rPr kumimoji="0" lang="en-US" sz="1400" b="1" i="0" u="none" strike="noStrike" cap="none" normalizeH="0" baseline="0">
                          <a:ln>
                            <a:noFill/>
                          </a:ln>
                          <a:solidFill>
                            <a:srgbClr val="000000"/>
                          </a:solidFill>
                          <a:latin typeface="+mn-lt"/>
                          <a:cs typeface="Arial" panose="020B0604020202020204" pitchFamily="34" charset="0"/>
                        </a:rPr>
                        <a:t> </a:t>
                      </a:r>
                    </a:p>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في الرئيس التنفيذي</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أيام العمل</a:t>
                      </a:r>
                    </a:p>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1" i="0" u="none" strike="noStrike" cap="none" normalizeH="0" baseline="0">
                          <a:ln>
                            <a:noFill/>
                          </a:ln>
                          <a:solidFill>
                            <a:srgbClr val="000000"/>
                          </a:solidFill>
                          <a:latin typeface="+mn-lt"/>
                          <a:cs typeface="Arial" panose="020B0604020202020204" pitchFamily="34" charset="0"/>
                        </a:rPr>
                        <a:t>في الأسبوع</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ar-EG" sz="1600" b="1"/>
                        <a:t>أتعاب</a:t>
                      </a:r>
                    </a:p>
                    <a:p>
                      <a:pPr algn="ctr"/>
                      <a:r>
                        <a:rPr lang="ar-EG" sz="1600" b="1"/>
                        <a:t>هالديرمان</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algn="ctr"/>
                      <a:r>
                        <a:rPr lang="ar-EG" sz="1600" b="1"/>
                        <a:t>تفاصيل</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extLst>
                  <a:ext uri="{0D108BD9-81ED-4DB2-BD59-A6C34878D82A}">
                    <a16:rowId xmlns:a16="http://schemas.microsoft.com/office/drawing/2014/main" val="10000"/>
                  </a:ext>
                </a:extLst>
              </a:tr>
              <a:tr h="113052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آرثر</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chemeClr val="tx1"/>
                          </a:solidFill>
                          <a:latin typeface="+mn-lt"/>
                          <a:cs typeface="Arial" panose="020B0604020202020204" pitchFamily="34" charset="0"/>
                        </a:rPr>
                        <a:t>315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10%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أ</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لم تتم مناقشته</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12.5%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1/5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24 شهرًا من مشاركة فيشر في دور المستشار الفني.</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34775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جيو</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355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defTabSz="45720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defTabSz="45720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defTabSz="4572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defTabSz="4572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defTabSz="4572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4572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10%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أ</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10%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defTabSz="457200">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defTabSz="45720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defTabSz="4572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defTabSz="4572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defTabSz="4572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4572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1</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13052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b"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برج الأسد</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361</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10%</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أ</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5%</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نعم</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1</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1" eaLnBrk="1" fontAlgn="ctr" latinLnBrk="0" hangingPunct="1">
                        <a:lnSpc>
                          <a:spcPct val="100000"/>
                        </a:lnSpc>
                        <a:spcBef>
                          <a:spcPct val="0"/>
                        </a:spcBef>
                        <a:spcAft>
                          <a:spcPct val="0"/>
                        </a:spcAft>
                        <a:buClrTx/>
                        <a:buSzTx/>
                        <a:buFontTx/>
                        <a:buNone/>
                        <a:tabLst/>
                      </a:pPr>
                      <a:r>
                        <a:rPr kumimoji="0" lang="ar-EG" sz="1400" b="0" i="0" u="none" strike="noStrike" cap="none" normalizeH="0" baseline="0">
                          <a:ln>
                            <a:noFill/>
                          </a:ln>
                          <a:solidFill>
                            <a:srgbClr val="000000"/>
                          </a:solidFill>
                          <a:latin typeface="+mn-lt"/>
                          <a:cs typeface="Arial" panose="020B0604020202020204" pitchFamily="34" charset="0"/>
                        </a:rPr>
                        <a:t>لم تتم مناقشته</a:t>
                      </a: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6001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960010">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mn-lt"/>
                        <a:cs typeface="Arial" panose="020B0604020202020204" pitchFamily="34" charset="0"/>
                      </a:endParaRPr>
                    </a:p>
                  </a:txBody>
                  <a:tcPr marL="11723" marR="11723" marT="127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2613425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018AE-D709-112C-482B-CE44A1E06DD3}"/>
              </a:ext>
            </a:extLst>
          </p:cNvPr>
          <p:cNvSpPr>
            <a:spLocks noGrp="1"/>
          </p:cNvSpPr>
          <p:nvPr>
            <p:ph type="title"/>
          </p:nvPr>
        </p:nvSpPr>
        <p:spPr>
          <a:xfrm>
            <a:off x="457200" y="-76200"/>
            <a:ext cx="8229600" cy="1143000"/>
          </a:xfrm>
        </p:spPr>
        <p:txBody>
          <a:bodyPr>
            <a:normAutofit/>
          </a:bodyPr>
          <a:lstStyle/>
          <a:p>
            <a:r>
              <a:rPr lang="ar-EG" sz="3000" b="1"/>
              <a:t>القصة الحقيقية وراء القضية</a:t>
            </a:r>
          </a:p>
        </p:txBody>
      </p:sp>
    </p:spTree>
    <p:extLst>
      <p:ext uri="{BB962C8B-B14F-4D97-AF65-F5344CB8AC3E}">
        <p14:creationId xmlns:p14="http://schemas.microsoft.com/office/powerpoint/2010/main" val="26150445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018AE-D709-112C-482B-CE44A1E06DD3}"/>
              </a:ext>
            </a:extLst>
          </p:cNvPr>
          <p:cNvSpPr>
            <a:spLocks noGrp="1"/>
          </p:cNvSpPr>
          <p:nvPr>
            <p:ph type="title"/>
          </p:nvPr>
        </p:nvSpPr>
        <p:spPr>
          <a:xfrm>
            <a:off x="457200" y="-76200"/>
            <a:ext cx="8229600" cy="1143000"/>
          </a:xfrm>
        </p:spPr>
        <p:txBody>
          <a:bodyPr>
            <a:normAutofit/>
          </a:bodyPr>
          <a:lstStyle/>
          <a:p>
            <a:r>
              <a:rPr lang="ar-EG" sz="3000" b="1"/>
              <a:t>القصة الحقيقية وراء القضية</a:t>
            </a:r>
          </a:p>
        </p:txBody>
      </p:sp>
      <p:sp>
        <p:nvSpPr>
          <p:cNvPr id="3" name="Content Placeholder 2">
            <a:extLst>
              <a:ext uri="{FF2B5EF4-FFF2-40B4-BE49-F238E27FC236}">
                <a16:creationId xmlns:a16="http://schemas.microsoft.com/office/drawing/2014/main" id="{9AF49DC3-6693-6004-199B-DE2DAF24D13F}"/>
              </a:ext>
            </a:extLst>
          </p:cNvPr>
          <p:cNvSpPr>
            <a:spLocks noGrp="1"/>
          </p:cNvSpPr>
          <p:nvPr>
            <p:ph idx="1"/>
          </p:nvPr>
        </p:nvSpPr>
        <p:spPr>
          <a:xfrm>
            <a:off x="304800" y="990600"/>
            <a:ext cx="8458200" cy="5638800"/>
          </a:xfrm>
        </p:spPr>
        <p:txBody>
          <a:bodyPr>
            <a:noAutofit/>
          </a:bodyPr>
          <a:lstStyle/>
          <a:p>
            <a:pPr>
              <a:spcBef>
                <a:spcPts val="0"/>
              </a:spcBef>
            </a:pPr>
            <a:r>
              <a:rPr lang="ar-EG" sz="2400">
                <a:latin typeface="Calibri" panose="020F0502020204030204" pitchFamily="34" charset="0"/>
                <a:ea typeface="Calibri" panose="020F0502020204030204" pitchFamily="34" charset="0"/>
              </a:rPr>
              <a:t>قدمت شركة </a:t>
            </a:r>
            <a:r>
              <a:rPr lang="en-US" sz="2400">
                <a:latin typeface="Calibri" panose="020F0502020204030204" pitchFamily="34" charset="0"/>
                <a:ea typeface="Calibri" panose="020F0502020204030204" pitchFamily="34" charset="0"/>
              </a:rPr>
              <a:t>TCP</a:t>
            </a:r>
            <a:r>
              <a:rPr lang="ar-EG" sz="2400">
                <a:latin typeface="Calibri" panose="020F0502020204030204" pitchFamily="34" charset="0"/>
                <a:ea typeface="Calibri" panose="020F0502020204030204" pitchFamily="34" charset="0"/>
              </a:rPr>
              <a:t> العرض بأعلى سعر والخيار ب</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endParaRPr lang="en-SG" sz="2400" dirty="0">
              <a:solidFill>
                <a:srgbClr val="FF0000"/>
              </a:solidFill>
            </a:endParaRPr>
          </a:p>
        </p:txBody>
      </p:sp>
    </p:spTree>
    <p:extLst>
      <p:ext uri="{BB962C8B-B14F-4D97-AF65-F5344CB8AC3E}">
        <p14:creationId xmlns:p14="http://schemas.microsoft.com/office/powerpoint/2010/main" val="37318880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018AE-D709-112C-482B-CE44A1E06DD3}"/>
              </a:ext>
            </a:extLst>
          </p:cNvPr>
          <p:cNvSpPr>
            <a:spLocks noGrp="1"/>
          </p:cNvSpPr>
          <p:nvPr>
            <p:ph type="title"/>
          </p:nvPr>
        </p:nvSpPr>
        <p:spPr>
          <a:xfrm>
            <a:off x="457200" y="-76200"/>
            <a:ext cx="8229600" cy="1143000"/>
          </a:xfrm>
        </p:spPr>
        <p:txBody>
          <a:bodyPr>
            <a:normAutofit/>
          </a:bodyPr>
          <a:lstStyle/>
          <a:p>
            <a:r>
              <a:rPr lang="ar-EG" sz="3000" b="1"/>
              <a:t>القصة الحقيقية وراء القضية</a:t>
            </a:r>
          </a:p>
        </p:txBody>
      </p:sp>
      <p:sp>
        <p:nvSpPr>
          <p:cNvPr id="3" name="Content Placeholder 2">
            <a:extLst>
              <a:ext uri="{FF2B5EF4-FFF2-40B4-BE49-F238E27FC236}">
                <a16:creationId xmlns:a16="http://schemas.microsoft.com/office/drawing/2014/main" id="{9AF49DC3-6693-6004-199B-DE2DAF24D13F}"/>
              </a:ext>
            </a:extLst>
          </p:cNvPr>
          <p:cNvSpPr>
            <a:spLocks noGrp="1"/>
          </p:cNvSpPr>
          <p:nvPr>
            <p:ph idx="1"/>
          </p:nvPr>
        </p:nvSpPr>
        <p:spPr>
          <a:xfrm>
            <a:off x="304800" y="990600"/>
            <a:ext cx="8458200" cy="5638800"/>
          </a:xfrm>
        </p:spPr>
        <p:txBody>
          <a:bodyPr>
            <a:noAutofit/>
          </a:bodyPr>
          <a:lstStyle/>
          <a:p>
            <a:pPr>
              <a:spcBef>
                <a:spcPts val="0"/>
              </a:spcBef>
            </a:pPr>
            <a:r>
              <a:rPr lang="ar-EG" sz="2400">
                <a:latin typeface="Calibri" panose="020F0502020204030204" pitchFamily="34" charset="0"/>
                <a:ea typeface="Calibri" panose="020F0502020204030204" pitchFamily="34" charset="0"/>
              </a:rPr>
              <a:t>قدمت شركة </a:t>
            </a:r>
            <a:r>
              <a:rPr lang="en-US" sz="2400">
                <a:latin typeface="Calibri" panose="020F0502020204030204" pitchFamily="34" charset="0"/>
                <a:ea typeface="Calibri" panose="020F0502020204030204" pitchFamily="34" charset="0"/>
              </a:rPr>
              <a:t>TCP</a:t>
            </a:r>
            <a:r>
              <a:rPr lang="ar-EG" sz="2400">
                <a:latin typeface="Calibri" panose="020F0502020204030204" pitchFamily="34" charset="0"/>
                <a:ea typeface="Calibri" panose="020F0502020204030204" pitchFamily="34" charset="0"/>
              </a:rPr>
              <a:t> العرض بأعلى سعر والخيار ب</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r>
              <a:rPr lang="ar-EG" sz="2400">
                <a:latin typeface="Calibri" panose="020F0502020204030204" pitchFamily="34" charset="0"/>
                <a:ea typeface="Calibri" panose="020F0502020204030204" pitchFamily="34" charset="0"/>
              </a:rPr>
              <a:t>رفضت السيدة فيشر عرض </a:t>
            </a:r>
            <a:r>
              <a:rPr lang="en-US" sz="2400">
                <a:latin typeface="Calibri" panose="020F0502020204030204" pitchFamily="34" charset="0"/>
                <a:ea typeface="Calibri" panose="020F0502020204030204" pitchFamily="34" charset="0"/>
              </a:rPr>
              <a:t>TCP</a:t>
            </a:r>
            <a:r>
              <a:rPr lang="ar-EG" sz="2400">
                <a:latin typeface="Calibri" panose="020F0502020204030204" pitchFamily="34" charset="0"/>
                <a:ea typeface="Calibri" panose="020F0502020204030204" pitchFamily="34" charset="0"/>
              </a:rPr>
              <a:t> وقبلت عرضًا أقل بنسبة 10% بتمويل مضمون وعوامل أخرى غير مادية</a:t>
            </a:r>
          </a:p>
          <a:p>
            <a:pPr lvl="1">
              <a:spcBef>
                <a:spcPts val="0"/>
              </a:spcBef>
              <a:buFont typeface="Arial" panose="020B0604020202020204" pitchFamily="34" charset="0"/>
              <a:buChar char="•"/>
            </a:pPr>
            <a:r>
              <a:rPr lang="ar-EG" sz="2400">
                <a:latin typeface="Calibri" panose="020F0502020204030204" pitchFamily="34" charset="0"/>
                <a:ea typeface="Calibri" panose="020F0502020204030204" pitchFamily="34" charset="0"/>
              </a:rPr>
              <a:t>لها دور عند اختيار الرئيس التنفيذي</a:t>
            </a:r>
          </a:p>
          <a:p>
            <a:pPr lvl="1">
              <a:spcBef>
                <a:spcPts val="0"/>
              </a:spcBef>
              <a:buFont typeface="Arial" panose="020B0604020202020204" pitchFamily="34" charset="0"/>
              <a:buChar char="•"/>
            </a:pPr>
            <a:r>
              <a:rPr lang="ar-EG" sz="2400">
                <a:latin typeface="Calibri" panose="020F0502020204030204" pitchFamily="34" charset="0"/>
                <a:ea typeface="Calibri" panose="020F0502020204030204" pitchFamily="34" charset="0"/>
              </a:rPr>
              <a:t>العمل عن بعد من المنزل في جبال الألب لمدة 3-4 سنوات</a:t>
            </a:r>
          </a:p>
          <a:p>
            <a:pPr lvl="1">
              <a:spcBef>
                <a:spcPts val="0"/>
              </a:spcBef>
              <a:buFont typeface="Arial" panose="020B0604020202020204" pitchFamily="34" charset="0"/>
              <a:buChar char="•"/>
            </a:pPr>
            <a:r>
              <a:rPr lang="ar-EG" sz="2400">
                <a:latin typeface="Calibri" panose="020F0502020204030204" pitchFamily="34" charset="0"/>
                <a:ea typeface="Calibri" panose="020F0502020204030204" pitchFamily="34" charset="0"/>
              </a:rPr>
              <a:t>التركيز فقط على تطوير المنتجات</a:t>
            </a:r>
          </a:p>
          <a:p>
            <a:pPr lvl="1">
              <a:spcBef>
                <a:spcPts val="0"/>
              </a:spcBef>
              <a:buFont typeface="Arial" panose="020B0604020202020204" pitchFamily="34" charset="0"/>
              <a:buChar char="•"/>
            </a:pPr>
            <a:r>
              <a:rPr lang="ar-EG" sz="2400">
                <a:latin typeface="Calibri" panose="020F0502020204030204" pitchFamily="34" charset="0"/>
                <a:ea typeface="Calibri" panose="020F0502020204030204" pitchFamily="34" charset="0"/>
              </a:rPr>
              <a:t>اتفاقية مصافحة بعدم بيع </a:t>
            </a:r>
            <a:r>
              <a:rPr lang="en-US" sz="2400">
                <a:latin typeface="Calibri" panose="020F0502020204030204" pitchFamily="34" charset="0"/>
                <a:ea typeface="Calibri" panose="020F0502020204030204" pitchFamily="34" charset="0"/>
              </a:rPr>
              <a:t>IBS</a:t>
            </a:r>
            <a:r>
              <a:rPr lang="ar-EG" sz="2400">
                <a:latin typeface="Calibri" panose="020F0502020204030204" pitchFamily="34" charset="0"/>
                <a:ea typeface="Calibri" panose="020F0502020204030204" pitchFamily="34" charset="0"/>
              </a:rPr>
              <a:t> إلى منافس</a:t>
            </a:r>
          </a:p>
          <a:p>
            <a:pPr lvl="1">
              <a:spcBef>
                <a:spcPts val="0"/>
              </a:spcBef>
              <a:buFont typeface="Arial" panose="020B0604020202020204" pitchFamily="34" charset="0"/>
              <a:buChar char="•"/>
            </a:pPr>
            <a:endParaRPr lang="en-US" sz="1200" dirty="0">
              <a:latin typeface="Calibri" panose="020F0502020204030204" pitchFamily="34" charset="0"/>
              <a:ea typeface="Calibri" panose="020F0502020204030204" pitchFamily="34" charset="0"/>
            </a:endParaRPr>
          </a:p>
          <a:p>
            <a:pPr>
              <a:spcBef>
                <a:spcPts val="0"/>
              </a:spcBef>
            </a:pPr>
            <a:endParaRPr lang="en-SG" sz="2400" dirty="0">
              <a:solidFill>
                <a:srgbClr val="FF0000"/>
              </a:solidFill>
            </a:endParaRPr>
          </a:p>
        </p:txBody>
      </p:sp>
    </p:spTree>
    <p:extLst>
      <p:ext uri="{BB962C8B-B14F-4D97-AF65-F5344CB8AC3E}">
        <p14:creationId xmlns:p14="http://schemas.microsoft.com/office/powerpoint/2010/main" val="42267627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018AE-D709-112C-482B-CE44A1E06DD3}"/>
              </a:ext>
            </a:extLst>
          </p:cNvPr>
          <p:cNvSpPr>
            <a:spLocks noGrp="1"/>
          </p:cNvSpPr>
          <p:nvPr>
            <p:ph type="title"/>
          </p:nvPr>
        </p:nvSpPr>
        <p:spPr>
          <a:xfrm>
            <a:off x="457200" y="-76200"/>
            <a:ext cx="8229600" cy="1143000"/>
          </a:xfrm>
        </p:spPr>
        <p:txBody>
          <a:bodyPr>
            <a:normAutofit/>
          </a:bodyPr>
          <a:lstStyle/>
          <a:p>
            <a:r>
              <a:rPr lang="ar-EG" sz="3000" b="1"/>
              <a:t>القصة الحقيقية وراء القضية</a:t>
            </a:r>
          </a:p>
        </p:txBody>
      </p:sp>
      <p:sp>
        <p:nvSpPr>
          <p:cNvPr id="3" name="Content Placeholder 2">
            <a:extLst>
              <a:ext uri="{FF2B5EF4-FFF2-40B4-BE49-F238E27FC236}">
                <a16:creationId xmlns:a16="http://schemas.microsoft.com/office/drawing/2014/main" id="{9AF49DC3-6693-6004-199B-DE2DAF24D13F}"/>
              </a:ext>
            </a:extLst>
          </p:cNvPr>
          <p:cNvSpPr>
            <a:spLocks noGrp="1"/>
          </p:cNvSpPr>
          <p:nvPr>
            <p:ph idx="1"/>
          </p:nvPr>
        </p:nvSpPr>
        <p:spPr>
          <a:xfrm>
            <a:off x="304800" y="990600"/>
            <a:ext cx="8458200" cy="5638800"/>
          </a:xfrm>
        </p:spPr>
        <p:txBody>
          <a:bodyPr>
            <a:noAutofit/>
          </a:bodyPr>
          <a:lstStyle/>
          <a:p>
            <a:pPr>
              <a:spcBef>
                <a:spcPts val="0"/>
              </a:spcBef>
            </a:pPr>
            <a:r>
              <a:rPr lang="ar-EG" sz="2400">
                <a:latin typeface="Calibri" panose="020F0502020204030204" pitchFamily="34" charset="0"/>
                <a:ea typeface="Calibri" panose="020F0502020204030204" pitchFamily="34" charset="0"/>
              </a:rPr>
              <a:t>قدمت شركة </a:t>
            </a:r>
            <a:r>
              <a:rPr lang="en-US" sz="2400">
                <a:latin typeface="Calibri" panose="020F0502020204030204" pitchFamily="34" charset="0"/>
                <a:ea typeface="Calibri" panose="020F0502020204030204" pitchFamily="34" charset="0"/>
              </a:rPr>
              <a:t>TCP</a:t>
            </a:r>
            <a:r>
              <a:rPr lang="ar-EG" sz="2400">
                <a:latin typeface="Calibri" panose="020F0502020204030204" pitchFamily="34" charset="0"/>
                <a:ea typeface="Calibri" panose="020F0502020204030204" pitchFamily="34" charset="0"/>
              </a:rPr>
              <a:t> العرض بأعلى سعر والخيار ب</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r>
              <a:rPr lang="ar-EG" sz="2400">
                <a:latin typeface="Calibri" panose="020F0502020204030204" pitchFamily="34" charset="0"/>
                <a:ea typeface="Calibri" panose="020F0502020204030204" pitchFamily="34" charset="0"/>
              </a:rPr>
              <a:t>رفضت السيدة فيشر عرض </a:t>
            </a:r>
            <a:r>
              <a:rPr lang="en-US" sz="2400">
                <a:latin typeface="Calibri" panose="020F0502020204030204" pitchFamily="34" charset="0"/>
                <a:ea typeface="Calibri" panose="020F0502020204030204" pitchFamily="34" charset="0"/>
              </a:rPr>
              <a:t>TCP</a:t>
            </a:r>
            <a:r>
              <a:rPr lang="ar-EG" sz="2400">
                <a:latin typeface="Calibri" panose="020F0502020204030204" pitchFamily="34" charset="0"/>
                <a:ea typeface="Calibri" panose="020F0502020204030204" pitchFamily="34" charset="0"/>
              </a:rPr>
              <a:t> وقبلت عرضًا أقل بنسبة 10% بتمويل مضمون وعوامل أخرى غير مادية</a:t>
            </a:r>
          </a:p>
          <a:p>
            <a:pPr lvl="1">
              <a:spcBef>
                <a:spcPts val="0"/>
              </a:spcBef>
              <a:buFont typeface="Arial" panose="020B0604020202020204" pitchFamily="34" charset="0"/>
              <a:buChar char="•"/>
            </a:pPr>
            <a:r>
              <a:rPr lang="ar-EG" sz="2400">
                <a:latin typeface="Calibri" panose="020F0502020204030204" pitchFamily="34" charset="0"/>
                <a:ea typeface="Calibri" panose="020F0502020204030204" pitchFamily="34" charset="0"/>
              </a:rPr>
              <a:t>لها دور عند اختيار الرئيس التنفيذي</a:t>
            </a:r>
          </a:p>
          <a:p>
            <a:pPr lvl="1">
              <a:spcBef>
                <a:spcPts val="0"/>
              </a:spcBef>
              <a:buFont typeface="Arial" panose="020B0604020202020204" pitchFamily="34" charset="0"/>
              <a:buChar char="•"/>
            </a:pPr>
            <a:r>
              <a:rPr lang="ar-EG" sz="2400">
                <a:latin typeface="Calibri" panose="020F0502020204030204" pitchFamily="34" charset="0"/>
                <a:ea typeface="Calibri" panose="020F0502020204030204" pitchFamily="34" charset="0"/>
              </a:rPr>
              <a:t>العمل عن بعد من المنزل في جبال الألب لمدة 3-4 سنوات</a:t>
            </a:r>
          </a:p>
          <a:p>
            <a:pPr lvl="1">
              <a:spcBef>
                <a:spcPts val="0"/>
              </a:spcBef>
              <a:buFont typeface="Arial" panose="020B0604020202020204" pitchFamily="34" charset="0"/>
              <a:buChar char="•"/>
            </a:pPr>
            <a:r>
              <a:rPr lang="ar-EG" sz="2400">
                <a:latin typeface="Calibri" panose="020F0502020204030204" pitchFamily="34" charset="0"/>
                <a:ea typeface="Calibri" panose="020F0502020204030204" pitchFamily="34" charset="0"/>
              </a:rPr>
              <a:t>التركيز فقط على تطوير المنتجات</a:t>
            </a:r>
          </a:p>
          <a:p>
            <a:pPr lvl="1">
              <a:spcBef>
                <a:spcPts val="0"/>
              </a:spcBef>
              <a:buFont typeface="Arial" panose="020B0604020202020204" pitchFamily="34" charset="0"/>
              <a:buChar char="•"/>
            </a:pPr>
            <a:r>
              <a:rPr lang="ar-EG" sz="2400">
                <a:latin typeface="Calibri" panose="020F0502020204030204" pitchFamily="34" charset="0"/>
                <a:ea typeface="Calibri" panose="020F0502020204030204" pitchFamily="34" charset="0"/>
              </a:rPr>
              <a:t>اتفاقية مصافحة بعدم بيع </a:t>
            </a:r>
            <a:r>
              <a:rPr lang="en-US" sz="2400">
                <a:latin typeface="Calibri" panose="020F0502020204030204" pitchFamily="34" charset="0"/>
                <a:ea typeface="Calibri" panose="020F0502020204030204" pitchFamily="34" charset="0"/>
              </a:rPr>
              <a:t>IBS</a:t>
            </a:r>
            <a:r>
              <a:rPr lang="ar-EG" sz="2400">
                <a:latin typeface="Calibri" panose="020F0502020204030204" pitchFamily="34" charset="0"/>
                <a:ea typeface="Calibri" panose="020F0502020204030204" pitchFamily="34" charset="0"/>
              </a:rPr>
              <a:t> إلى منافس</a:t>
            </a:r>
          </a:p>
          <a:p>
            <a:pPr lvl="1">
              <a:spcBef>
                <a:spcPts val="0"/>
              </a:spcBef>
              <a:buFont typeface="Arial" panose="020B0604020202020204" pitchFamily="34" charset="0"/>
              <a:buChar char="•"/>
            </a:pPr>
            <a:endParaRPr lang="en-US" sz="1200" dirty="0">
              <a:latin typeface="Calibri" panose="020F0502020204030204" pitchFamily="34" charset="0"/>
              <a:ea typeface="Calibri" panose="020F0502020204030204" pitchFamily="34" charset="0"/>
            </a:endParaRPr>
          </a:p>
          <a:p>
            <a:pPr>
              <a:spcBef>
                <a:spcPts val="0"/>
              </a:spcBef>
            </a:pPr>
            <a:r>
              <a:rPr lang="ar-EG" sz="2400">
                <a:latin typeface="Calibri" panose="020F0502020204030204" pitchFamily="34" charset="0"/>
                <a:ea typeface="Calibri" panose="020F0502020204030204" pitchFamily="34" charset="0"/>
              </a:rPr>
              <a:t>في نهاية المطاف، كانت صفقة عظيمة للبنك وتعزيزًا إضافيًا لسمعة السيدة هالديرمان القوية بالفعل</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endParaRPr lang="en-SG" sz="2400" dirty="0">
              <a:solidFill>
                <a:srgbClr val="FF0000"/>
              </a:solidFill>
            </a:endParaRPr>
          </a:p>
        </p:txBody>
      </p:sp>
    </p:spTree>
    <p:extLst>
      <p:ext uri="{BB962C8B-B14F-4D97-AF65-F5344CB8AC3E}">
        <p14:creationId xmlns:p14="http://schemas.microsoft.com/office/powerpoint/2010/main" val="1061877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Content Placeholder 2"/>
          <p:cNvSpPr>
            <a:spLocks noGrp="1"/>
          </p:cNvSpPr>
          <p:nvPr>
            <p:ph idx="1"/>
          </p:nvPr>
        </p:nvSpPr>
        <p:spPr>
          <a:xfrm>
            <a:off x="373287" y="1447800"/>
            <a:ext cx="8386255" cy="4985170"/>
          </a:xfrm>
        </p:spPr>
        <p:txBody>
          <a:bodyPr>
            <a:normAutofit fontScale="92500" lnSpcReduction="20000"/>
          </a:bodyPr>
          <a:lstStyle/>
          <a:p>
            <a:pPr eaLnBrk="1" hangingPunct="1"/>
            <a:r>
              <a:rPr lang="ar-EG" sz="2400"/>
              <a:t>اقرأ المواد الخاصة بدورك وخطط لإستراتيجية مع زميلك في الفريق باستخدام العناصر السبعة </a:t>
            </a:r>
            <a:r>
              <a:rPr lang="ar-EG" sz="2400" b="1"/>
              <a:t>(بحد أقصى 45 دقيقة)</a:t>
            </a:r>
          </a:p>
          <a:p>
            <a:pPr lvl="1">
              <a:buFont typeface="Arial" panose="020B0604020202020204" pitchFamily="34" charset="0"/>
              <a:buChar char="•"/>
            </a:pPr>
            <a:r>
              <a:rPr lang="ar-EG" sz="2400">
                <a:ea typeface="Times New Roman" panose="02020603050405020304" pitchFamily="18" charset="0"/>
              </a:rPr>
              <a:t>فيشر وهالدرمان </a:t>
            </a:r>
            <a:r>
              <a:rPr lang="ar-EG" sz="2400"/>
              <a:t>معًا</a:t>
            </a:r>
          </a:p>
          <a:p>
            <a:pPr lvl="1">
              <a:buFont typeface="Arial" panose="020B0604020202020204" pitchFamily="34" charset="0"/>
              <a:buChar char="•"/>
            </a:pPr>
            <a:r>
              <a:rPr lang="ar-EG" sz="2400">
                <a:ea typeface="Times New Roman" panose="02020603050405020304" pitchFamily="18" charset="0"/>
              </a:rPr>
              <a:t>بريس وتراختنر </a:t>
            </a:r>
            <a:r>
              <a:rPr lang="ar-EG" sz="2400"/>
              <a:t>معًا</a:t>
            </a:r>
          </a:p>
          <a:p>
            <a:pPr lvl="1">
              <a:buFont typeface="Arial" panose="020B0604020202020204" pitchFamily="34" charset="0"/>
              <a:buChar char="•"/>
            </a:pPr>
            <a:endParaRPr lang="en-US" altLang="en-US" sz="2400" dirty="0"/>
          </a:p>
          <a:p>
            <a:pPr eaLnBrk="1" hangingPunct="1"/>
            <a:r>
              <a:rPr lang="ar-EG" sz="2400"/>
              <a:t>التفاوض مع الفريق الآخر، جميع الأطراف الأربعة معًا (</a:t>
            </a:r>
            <a:r>
              <a:rPr lang="ar-EG" sz="2400" b="1"/>
              <a:t>بحد أقصى 50 دقيقة </a:t>
            </a:r>
            <a:r>
              <a:rPr lang="ar-EG" sz="2400"/>
              <a:t>)</a:t>
            </a:r>
          </a:p>
          <a:p>
            <a:pPr eaLnBrk="1" hangingPunct="1"/>
            <a:endParaRPr lang="en-US" altLang="en-US" sz="2400" dirty="0"/>
          </a:p>
          <a:p>
            <a:pPr eaLnBrk="1" hangingPunct="1"/>
            <a:r>
              <a:rPr lang="ar-EG" sz="2400"/>
              <a:t>تبادل الآراء مع طرف آخر على الأقل (</a:t>
            </a:r>
            <a:r>
              <a:rPr lang="ar-EG" sz="2400" b="1"/>
              <a:t>5 دقائق </a:t>
            </a:r>
            <a:r>
              <a:rPr lang="ar-EG" sz="2400"/>
              <a:t>)</a:t>
            </a:r>
          </a:p>
          <a:p>
            <a:pPr eaLnBrk="1" hangingPunct="1"/>
            <a:endParaRPr lang="en-US" altLang="en-US" sz="2400" dirty="0"/>
          </a:p>
          <a:p>
            <a:r>
              <a:rPr lang="ar-EG" sz="2400">
                <a:ea typeface="Times New Roman" panose="02020603050405020304" pitchFamily="18" charset="0"/>
                <a:cs typeface="Times New Roman" panose="02020603050405020304" pitchFamily="18" charset="0"/>
              </a:rPr>
              <a:t>5 دقائق لإكمال نموذج النتيجة وتسليمه. من فضلك </a:t>
            </a:r>
            <a:r>
              <a:rPr lang="ar-EG" sz="2400" b="1">
                <a:solidFill>
                  <a:srgbClr val="FF0000"/>
                </a:solidFill>
                <a:ea typeface="Times New Roman" panose="02020603050405020304" pitchFamily="18" charset="0"/>
                <a:cs typeface="Times New Roman" panose="02020603050405020304" pitchFamily="18" charset="0"/>
              </a:rPr>
              <a:t>لا تقرأه</a:t>
            </a:r>
            <a:r>
              <a:rPr lang="ar-EG" sz="2400">
                <a:solidFill>
                  <a:srgbClr val="FF0000"/>
                </a:solidFill>
                <a:ea typeface="Times New Roman" panose="02020603050405020304" pitchFamily="18" charset="0"/>
                <a:cs typeface="Times New Roman" panose="02020603050405020304" pitchFamily="18" charset="0"/>
              </a:rPr>
              <a:t> إلا </a:t>
            </a:r>
            <a:r>
              <a:rPr lang="ar-EG" sz="2400" b="1" u="sng">
                <a:solidFill>
                  <a:srgbClr val="FF0000"/>
                </a:solidFill>
                <a:ea typeface="Times New Roman" panose="02020603050405020304" pitchFamily="18" charset="0"/>
                <a:cs typeface="Times New Roman" panose="02020603050405020304" pitchFamily="18" charset="0"/>
              </a:rPr>
              <a:t>بعد</a:t>
            </a:r>
            <a:r>
              <a:rPr lang="ar-EG" sz="2400">
                <a:solidFill>
                  <a:srgbClr val="FF0000"/>
                </a:solidFill>
                <a:ea typeface="Times New Roman" panose="02020603050405020304" pitchFamily="18" charset="0"/>
                <a:cs typeface="Times New Roman" panose="02020603050405020304" pitchFamily="18" charset="0"/>
              </a:rPr>
              <a:t> انتهائك من التفاوض، فهو يحتوي على عناصر تحرق الأحداث من شأنها أن تفسد القضية بالنسبة لك ولمجموعتك بأكملها.</a:t>
            </a:r>
            <a:r>
              <a:rPr lang="en-US" sz="2400">
                <a:solidFill>
                  <a:srgbClr val="FF0000"/>
                </a:solidFill>
                <a:ea typeface="Times New Roman" panose="02020603050405020304" pitchFamily="18" charset="0"/>
                <a:cs typeface="Times New Roman" panose="02020603050405020304" pitchFamily="18" charset="0"/>
              </a:rPr>
              <a:t> </a:t>
            </a:r>
          </a:p>
          <a:p>
            <a:pPr eaLnBrk="1" hangingPunct="1"/>
            <a:endParaRPr lang="en-US" altLang="en-US" sz="2400" dirty="0"/>
          </a:p>
          <a:p>
            <a:pPr eaLnBrk="1" hangingPunct="1"/>
            <a:r>
              <a:rPr lang="ar-EG" sz="2400"/>
              <a:t>خذ استراحة </a:t>
            </a:r>
            <a:r>
              <a:rPr lang="ar-EG" sz="2400" b="1"/>
              <a:t>لمدة 15 دقيقة </a:t>
            </a:r>
            <a:r>
              <a:rPr lang="ar-EG" sz="2400"/>
              <a:t>وعُد بعد </a:t>
            </a:r>
            <a:r>
              <a:rPr lang="ar-EG" sz="2400" b="1"/>
              <a:t>ساعتين إجمالًا</a:t>
            </a:r>
          </a:p>
          <a:p>
            <a:pPr eaLnBrk="1" hangingPunct="1"/>
            <a:endParaRPr lang="en-US" altLang="en-US" sz="2400" dirty="0"/>
          </a:p>
          <a:p>
            <a:pPr eaLnBrk="1" hangingPunct="1"/>
            <a:endParaRPr lang="en-US" altLang="en-US" sz="2031" dirty="0"/>
          </a:p>
          <a:p>
            <a:pPr lvl="1" eaLnBrk="1" hangingPunct="1">
              <a:buFont typeface="Arial" panose="020B0604020202020204" pitchFamily="34" charset="0"/>
              <a:buChar char="•"/>
            </a:pPr>
            <a:endParaRPr lang="en-US" altLang="en-US" sz="2031" dirty="0">
              <a:solidFill>
                <a:srgbClr val="003399"/>
              </a:solidFill>
            </a:endParaRPr>
          </a:p>
          <a:p>
            <a:pPr lvl="1" eaLnBrk="1" hangingPunct="1">
              <a:buFont typeface="Arial" panose="020B0604020202020204" pitchFamily="34" charset="0"/>
              <a:buChar char="•"/>
            </a:pPr>
            <a:endParaRPr lang="en-US" altLang="en-US" sz="2031" dirty="0">
              <a:solidFill>
                <a:srgbClr val="003399"/>
              </a:solidFill>
            </a:endParaRPr>
          </a:p>
          <a:p>
            <a:pPr lvl="1" eaLnBrk="1" hangingPunct="1">
              <a:buFont typeface="Arial" panose="020B0604020202020204" pitchFamily="34" charset="0"/>
              <a:buChar char="•"/>
            </a:pPr>
            <a:endParaRPr lang="en-US" altLang="en-US" sz="2031" dirty="0">
              <a:solidFill>
                <a:srgbClr val="003399"/>
              </a:solidFill>
            </a:endParaRPr>
          </a:p>
          <a:p>
            <a:pPr lvl="1" eaLnBrk="1" hangingPunct="1">
              <a:buFont typeface="Arial" panose="020B0604020202020204" pitchFamily="34" charset="0"/>
              <a:buChar char="•"/>
            </a:pPr>
            <a:endParaRPr lang="en-US" altLang="en-US" sz="2031" dirty="0">
              <a:solidFill>
                <a:srgbClr val="003399"/>
              </a:solidFill>
            </a:endParaRPr>
          </a:p>
          <a:p>
            <a:pPr eaLnBrk="1" hangingPunct="1"/>
            <a:endParaRPr lang="en-US" altLang="en-US" sz="2031" dirty="0">
              <a:solidFill>
                <a:srgbClr val="003399"/>
              </a:solidFill>
            </a:endParaRPr>
          </a:p>
          <a:p>
            <a:pPr eaLnBrk="1" hangingPunct="1"/>
            <a:endParaRPr lang="en-US" altLang="en-US" sz="2031" dirty="0"/>
          </a:p>
        </p:txBody>
      </p:sp>
      <p:sp>
        <p:nvSpPr>
          <p:cNvPr id="4" name="Rectangle 41"/>
          <p:cNvSpPr txBox="1">
            <a:spLocks noChangeArrowheads="1"/>
          </p:cNvSpPr>
          <p:nvPr/>
        </p:nvSpPr>
        <p:spPr>
          <a:xfrm>
            <a:off x="0" y="152400"/>
            <a:ext cx="9143999" cy="1055077"/>
          </a:xfrm>
          <a:prstGeom prst="rect">
            <a:avLst/>
          </a:prstGeom>
          <a:noFill/>
          <a:ln/>
        </p:spPr>
        <p:txBody>
          <a:bodyPr anchor="ctr"/>
          <a:lstStyle/>
          <a:p>
            <a:pPr algn="ctr">
              <a:defRPr/>
            </a:pPr>
            <a:r>
              <a:rPr lang="ar-EG" sz="3200" b="1"/>
              <a:t>التفاوض بين الفريقين:</a:t>
            </a:r>
            <a:r>
              <a:rPr lang="en-US" sz="3200" b="1"/>
              <a:t> </a:t>
            </a:r>
            <a:r>
              <a:rPr lang="ar-EG" sz="3200" b="1"/>
              <a:t>إنهاء الصفقة</a:t>
            </a:r>
          </a:p>
        </p:txBody>
      </p:sp>
    </p:spTree>
    <p:extLst>
      <p:ext uri="{BB962C8B-B14F-4D97-AF65-F5344CB8AC3E}">
        <p14:creationId xmlns:p14="http://schemas.microsoft.com/office/powerpoint/2010/main" val="2962917584"/>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018AE-D709-112C-482B-CE44A1E06DD3}"/>
              </a:ext>
            </a:extLst>
          </p:cNvPr>
          <p:cNvSpPr>
            <a:spLocks noGrp="1"/>
          </p:cNvSpPr>
          <p:nvPr>
            <p:ph type="title"/>
          </p:nvPr>
        </p:nvSpPr>
        <p:spPr>
          <a:xfrm>
            <a:off x="457200" y="-76200"/>
            <a:ext cx="8229600" cy="1143000"/>
          </a:xfrm>
        </p:spPr>
        <p:txBody>
          <a:bodyPr>
            <a:normAutofit/>
          </a:bodyPr>
          <a:lstStyle/>
          <a:p>
            <a:r>
              <a:rPr lang="ar-EG" sz="3000" b="1"/>
              <a:t>القصة الحقيقية وراء القضية</a:t>
            </a:r>
          </a:p>
        </p:txBody>
      </p:sp>
      <p:sp>
        <p:nvSpPr>
          <p:cNvPr id="3" name="Content Placeholder 2">
            <a:extLst>
              <a:ext uri="{FF2B5EF4-FFF2-40B4-BE49-F238E27FC236}">
                <a16:creationId xmlns:a16="http://schemas.microsoft.com/office/drawing/2014/main" id="{9AF49DC3-6693-6004-199B-DE2DAF24D13F}"/>
              </a:ext>
            </a:extLst>
          </p:cNvPr>
          <p:cNvSpPr>
            <a:spLocks noGrp="1"/>
          </p:cNvSpPr>
          <p:nvPr>
            <p:ph idx="1"/>
          </p:nvPr>
        </p:nvSpPr>
        <p:spPr>
          <a:xfrm>
            <a:off x="304800" y="990600"/>
            <a:ext cx="8458200" cy="5638800"/>
          </a:xfrm>
        </p:spPr>
        <p:txBody>
          <a:bodyPr>
            <a:noAutofit/>
          </a:bodyPr>
          <a:lstStyle/>
          <a:p>
            <a:pPr>
              <a:spcBef>
                <a:spcPts val="0"/>
              </a:spcBef>
            </a:pPr>
            <a:r>
              <a:rPr lang="ar-EG" sz="2400">
                <a:latin typeface="Calibri" panose="020F0502020204030204" pitchFamily="34" charset="0"/>
                <a:ea typeface="Calibri" panose="020F0502020204030204" pitchFamily="34" charset="0"/>
              </a:rPr>
              <a:t>قدمت شركة </a:t>
            </a:r>
            <a:r>
              <a:rPr lang="en-US" sz="2400">
                <a:latin typeface="Calibri" panose="020F0502020204030204" pitchFamily="34" charset="0"/>
                <a:ea typeface="Calibri" panose="020F0502020204030204" pitchFamily="34" charset="0"/>
              </a:rPr>
              <a:t>TCP</a:t>
            </a:r>
            <a:r>
              <a:rPr lang="ar-EG" sz="2400">
                <a:latin typeface="Calibri" panose="020F0502020204030204" pitchFamily="34" charset="0"/>
                <a:ea typeface="Calibri" panose="020F0502020204030204" pitchFamily="34" charset="0"/>
              </a:rPr>
              <a:t> العرض بأعلى سعر والخيار ب</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r>
              <a:rPr lang="ar-EG" sz="2400">
                <a:latin typeface="Calibri" panose="020F0502020204030204" pitchFamily="34" charset="0"/>
                <a:ea typeface="Calibri" panose="020F0502020204030204" pitchFamily="34" charset="0"/>
              </a:rPr>
              <a:t>رفضت السيدة فيشر عرض </a:t>
            </a:r>
            <a:r>
              <a:rPr lang="en-US" sz="2400">
                <a:latin typeface="Calibri" panose="020F0502020204030204" pitchFamily="34" charset="0"/>
                <a:ea typeface="Calibri" panose="020F0502020204030204" pitchFamily="34" charset="0"/>
              </a:rPr>
              <a:t>TCP</a:t>
            </a:r>
            <a:r>
              <a:rPr lang="ar-EG" sz="2400">
                <a:latin typeface="Calibri" panose="020F0502020204030204" pitchFamily="34" charset="0"/>
                <a:ea typeface="Calibri" panose="020F0502020204030204" pitchFamily="34" charset="0"/>
              </a:rPr>
              <a:t> وقبلت عرضًا أقل بنسبة 10% بتمويل مضمون وعوامل أخرى غير مادية</a:t>
            </a:r>
          </a:p>
          <a:p>
            <a:pPr lvl="1">
              <a:spcBef>
                <a:spcPts val="0"/>
              </a:spcBef>
              <a:buFont typeface="Arial" panose="020B0604020202020204" pitchFamily="34" charset="0"/>
              <a:buChar char="•"/>
            </a:pPr>
            <a:r>
              <a:rPr lang="ar-EG" sz="2400">
                <a:latin typeface="Calibri" panose="020F0502020204030204" pitchFamily="34" charset="0"/>
                <a:ea typeface="Calibri" panose="020F0502020204030204" pitchFamily="34" charset="0"/>
              </a:rPr>
              <a:t>لها دور عند اختيار الرئيس التنفيذي</a:t>
            </a:r>
          </a:p>
          <a:p>
            <a:pPr lvl="1">
              <a:spcBef>
                <a:spcPts val="0"/>
              </a:spcBef>
              <a:buFont typeface="Arial" panose="020B0604020202020204" pitchFamily="34" charset="0"/>
              <a:buChar char="•"/>
            </a:pPr>
            <a:r>
              <a:rPr lang="ar-EG" sz="2400">
                <a:latin typeface="Calibri" panose="020F0502020204030204" pitchFamily="34" charset="0"/>
                <a:ea typeface="Calibri" panose="020F0502020204030204" pitchFamily="34" charset="0"/>
              </a:rPr>
              <a:t>العمل عن بعد من المنزل في جبال الألب لمدة 3-4 سنوات</a:t>
            </a:r>
          </a:p>
          <a:p>
            <a:pPr lvl="1">
              <a:spcBef>
                <a:spcPts val="0"/>
              </a:spcBef>
              <a:buFont typeface="Arial" panose="020B0604020202020204" pitchFamily="34" charset="0"/>
              <a:buChar char="•"/>
            </a:pPr>
            <a:r>
              <a:rPr lang="ar-EG" sz="2400">
                <a:latin typeface="Calibri" panose="020F0502020204030204" pitchFamily="34" charset="0"/>
                <a:ea typeface="Calibri" panose="020F0502020204030204" pitchFamily="34" charset="0"/>
              </a:rPr>
              <a:t>التركيز فقط على تطوير المنتجات</a:t>
            </a:r>
          </a:p>
          <a:p>
            <a:pPr lvl="1">
              <a:spcBef>
                <a:spcPts val="0"/>
              </a:spcBef>
              <a:buFont typeface="Arial" panose="020B0604020202020204" pitchFamily="34" charset="0"/>
              <a:buChar char="•"/>
            </a:pPr>
            <a:r>
              <a:rPr lang="ar-EG" sz="2400">
                <a:latin typeface="Calibri" panose="020F0502020204030204" pitchFamily="34" charset="0"/>
                <a:ea typeface="Calibri" panose="020F0502020204030204" pitchFamily="34" charset="0"/>
              </a:rPr>
              <a:t>اتفاقية مصافحة بعدم بيع </a:t>
            </a:r>
            <a:r>
              <a:rPr lang="en-US" sz="2400">
                <a:latin typeface="Calibri" panose="020F0502020204030204" pitchFamily="34" charset="0"/>
                <a:ea typeface="Calibri" panose="020F0502020204030204" pitchFamily="34" charset="0"/>
              </a:rPr>
              <a:t>IBS</a:t>
            </a:r>
            <a:r>
              <a:rPr lang="ar-EG" sz="2400">
                <a:latin typeface="Calibri" panose="020F0502020204030204" pitchFamily="34" charset="0"/>
                <a:ea typeface="Calibri" panose="020F0502020204030204" pitchFamily="34" charset="0"/>
              </a:rPr>
              <a:t> إلى منافس</a:t>
            </a:r>
          </a:p>
          <a:p>
            <a:pPr lvl="1">
              <a:spcBef>
                <a:spcPts val="0"/>
              </a:spcBef>
              <a:buFont typeface="Arial" panose="020B0604020202020204" pitchFamily="34" charset="0"/>
              <a:buChar char="•"/>
            </a:pPr>
            <a:endParaRPr lang="en-US" sz="1200" dirty="0">
              <a:latin typeface="Calibri" panose="020F0502020204030204" pitchFamily="34" charset="0"/>
              <a:ea typeface="Calibri" panose="020F0502020204030204" pitchFamily="34" charset="0"/>
            </a:endParaRPr>
          </a:p>
          <a:p>
            <a:pPr>
              <a:spcBef>
                <a:spcPts val="0"/>
              </a:spcBef>
            </a:pPr>
            <a:r>
              <a:rPr lang="ar-EG" sz="2400">
                <a:latin typeface="Calibri" panose="020F0502020204030204" pitchFamily="34" charset="0"/>
                <a:ea typeface="Calibri" panose="020F0502020204030204" pitchFamily="34" charset="0"/>
              </a:rPr>
              <a:t>في نهاية المطاف، كانت صفقة عظيمة للبنك وتعزيزًا إضافيًا لسمعة السيدة هالديرمان القوية بالفعل</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r>
              <a:rPr lang="ar-EG" sz="2400">
                <a:latin typeface="Calibri" panose="020F0502020204030204" pitchFamily="34" charset="0"/>
                <a:ea typeface="Calibri" panose="020F0502020204030204" pitchFamily="34" charset="0"/>
              </a:rPr>
              <a:t>وكانت عملية البيع في نهاية المطاف صفقة رائعة للبنك وتعزيزًا إضافيًا لسمعة هالديرمان القوية بالفعل.</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endParaRPr lang="en-SG" sz="2400" dirty="0">
              <a:solidFill>
                <a:srgbClr val="FF0000"/>
              </a:solidFill>
            </a:endParaRPr>
          </a:p>
        </p:txBody>
      </p:sp>
    </p:spTree>
    <p:extLst>
      <p:ext uri="{BB962C8B-B14F-4D97-AF65-F5344CB8AC3E}">
        <p14:creationId xmlns:p14="http://schemas.microsoft.com/office/powerpoint/2010/main" val="36438834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018AE-D709-112C-482B-CE44A1E06DD3}"/>
              </a:ext>
            </a:extLst>
          </p:cNvPr>
          <p:cNvSpPr>
            <a:spLocks noGrp="1"/>
          </p:cNvSpPr>
          <p:nvPr>
            <p:ph type="title"/>
          </p:nvPr>
        </p:nvSpPr>
        <p:spPr>
          <a:xfrm>
            <a:off x="457200" y="-76200"/>
            <a:ext cx="8229600" cy="1143000"/>
          </a:xfrm>
        </p:spPr>
        <p:txBody>
          <a:bodyPr>
            <a:normAutofit/>
          </a:bodyPr>
          <a:lstStyle/>
          <a:p>
            <a:r>
              <a:rPr lang="ar-EG" sz="3000" b="1"/>
              <a:t>القصة الحقيقية وراء القضية</a:t>
            </a:r>
          </a:p>
        </p:txBody>
      </p:sp>
      <p:sp>
        <p:nvSpPr>
          <p:cNvPr id="3" name="Content Placeholder 2">
            <a:extLst>
              <a:ext uri="{FF2B5EF4-FFF2-40B4-BE49-F238E27FC236}">
                <a16:creationId xmlns:a16="http://schemas.microsoft.com/office/drawing/2014/main" id="{9AF49DC3-6693-6004-199B-DE2DAF24D13F}"/>
              </a:ext>
            </a:extLst>
          </p:cNvPr>
          <p:cNvSpPr>
            <a:spLocks noGrp="1"/>
          </p:cNvSpPr>
          <p:nvPr>
            <p:ph idx="1"/>
          </p:nvPr>
        </p:nvSpPr>
        <p:spPr>
          <a:xfrm>
            <a:off x="304800" y="990600"/>
            <a:ext cx="8458200" cy="5638800"/>
          </a:xfrm>
        </p:spPr>
        <p:txBody>
          <a:bodyPr>
            <a:noAutofit/>
          </a:bodyPr>
          <a:lstStyle/>
          <a:p>
            <a:pPr>
              <a:spcBef>
                <a:spcPts val="0"/>
              </a:spcBef>
            </a:pPr>
            <a:r>
              <a:rPr lang="ar-EG" sz="2400">
                <a:latin typeface="Calibri" panose="020F0502020204030204" pitchFamily="34" charset="0"/>
                <a:ea typeface="Calibri" panose="020F0502020204030204" pitchFamily="34" charset="0"/>
              </a:rPr>
              <a:t>قدمت شركة </a:t>
            </a:r>
            <a:r>
              <a:rPr lang="en-US" sz="2400">
                <a:latin typeface="Calibri" panose="020F0502020204030204" pitchFamily="34" charset="0"/>
                <a:ea typeface="Calibri" panose="020F0502020204030204" pitchFamily="34" charset="0"/>
              </a:rPr>
              <a:t>TCP</a:t>
            </a:r>
            <a:r>
              <a:rPr lang="ar-EG" sz="2400">
                <a:latin typeface="Calibri" panose="020F0502020204030204" pitchFamily="34" charset="0"/>
                <a:ea typeface="Calibri" panose="020F0502020204030204" pitchFamily="34" charset="0"/>
              </a:rPr>
              <a:t> العرض بأعلى سعر والخيار ب</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r>
              <a:rPr lang="ar-EG" sz="2400">
                <a:latin typeface="Calibri" panose="020F0502020204030204" pitchFamily="34" charset="0"/>
                <a:ea typeface="Calibri" panose="020F0502020204030204" pitchFamily="34" charset="0"/>
              </a:rPr>
              <a:t>رفضت السيدة فيشر عرض </a:t>
            </a:r>
            <a:r>
              <a:rPr lang="en-US" sz="2400">
                <a:latin typeface="Calibri" panose="020F0502020204030204" pitchFamily="34" charset="0"/>
                <a:ea typeface="Calibri" panose="020F0502020204030204" pitchFamily="34" charset="0"/>
              </a:rPr>
              <a:t>TCP</a:t>
            </a:r>
            <a:r>
              <a:rPr lang="ar-EG" sz="2400">
                <a:latin typeface="Calibri" panose="020F0502020204030204" pitchFamily="34" charset="0"/>
                <a:ea typeface="Calibri" panose="020F0502020204030204" pitchFamily="34" charset="0"/>
              </a:rPr>
              <a:t> وقبلت عرضًا أقل بنسبة 10% بتمويل مضمون وعوامل أخرى غير مادية</a:t>
            </a:r>
          </a:p>
          <a:p>
            <a:pPr lvl="1">
              <a:spcBef>
                <a:spcPts val="0"/>
              </a:spcBef>
              <a:buFont typeface="Arial" panose="020B0604020202020204" pitchFamily="34" charset="0"/>
              <a:buChar char="•"/>
            </a:pPr>
            <a:r>
              <a:rPr lang="ar-EG" sz="2400">
                <a:latin typeface="Calibri" panose="020F0502020204030204" pitchFamily="34" charset="0"/>
                <a:ea typeface="Calibri" panose="020F0502020204030204" pitchFamily="34" charset="0"/>
              </a:rPr>
              <a:t>لها دور عند اختيار الرئيس التنفيذي</a:t>
            </a:r>
          </a:p>
          <a:p>
            <a:pPr lvl="1">
              <a:spcBef>
                <a:spcPts val="0"/>
              </a:spcBef>
              <a:buFont typeface="Arial" panose="020B0604020202020204" pitchFamily="34" charset="0"/>
              <a:buChar char="•"/>
            </a:pPr>
            <a:r>
              <a:rPr lang="ar-EG" sz="2400">
                <a:latin typeface="Calibri" panose="020F0502020204030204" pitchFamily="34" charset="0"/>
                <a:ea typeface="Calibri" panose="020F0502020204030204" pitchFamily="34" charset="0"/>
              </a:rPr>
              <a:t>العمل عن بعد من المنزل في جبال الألب لمدة 3-4 سنوات</a:t>
            </a:r>
          </a:p>
          <a:p>
            <a:pPr lvl="1">
              <a:spcBef>
                <a:spcPts val="0"/>
              </a:spcBef>
              <a:buFont typeface="Arial" panose="020B0604020202020204" pitchFamily="34" charset="0"/>
              <a:buChar char="•"/>
            </a:pPr>
            <a:r>
              <a:rPr lang="ar-EG" sz="2400">
                <a:latin typeface="Calibri" panose="020F0502020204030204" pitchFamily="34" charset="0"/>
                <a:ea typeface="Calibri" panose="020F0502020204030204" pitchFamily="34" charset="0"/>
              </a:rPr>
              <a:t>التركيز فقط على تطوير المنتجات</a:t>
            </a:r>
          </a:p>
          <a:p>
            <a:pPr lvl="1">
              <a:spcBef>
                <a:spcPts val="0"/>
              </a:spcBef>
              <a:buFont typeface="Arial" panose="020B0604020202020204" pitchFamily="34" charset="0"/>
              <a:buChar char="•"/>
            </a:pPr>
            <a:r>
              <a:rPr lang="ar-EG" sz="2400">
                <a:latin typeface="Calibri" panose="020F0502020204030204" pitchFamily="34" charset="0"/>
                <a:ea typeface="Calibri" panose="020F0502020204030204" pitchFamily="34" charset="0"/>
              </a:rPr>
              <a:t>اتفاقية مصافحة بعدم بيع </a:t>
            </a:r>
            <a:r>
              <a:rPr lang="en-US" sz="2400">
                <a:latin typeface="Calibri" panose="020F0502020204030204" pitchFamily="34" charset="0"/>
                <a:ea typeface="Calibri" panose="020F0502020204030204" pitchFamily="34" charset="0"/>
              </a:rPr>
              <a:t>IBS</a:t>
            </a:r>
            <a:r>
              <a:rPr lang="ar-EG" sz="2400">
                <a:latin typeface="Calibri" panose="020F0502020204030204" pitchFamily="34" charset="0"/>
                <a:ea typeface="Calibri" panose="020F0502020204030204" pitchFamily="34" charset="0"/>
              </a:rPr>
              <a:t> إلى منافس</a:t>
            </a:r>
          </a:p>
          <a:p>
            <a:pPr lvl="1">
              <a:spcBef>
                <a:spcPts val="0"/>
              </a:spcBef>
              <a:buFont typeface="Arial" panose="020B0604020202020204" pitchFamily="34" charset="0"/>
              <a:buChar char="•"/>
            </a:pPr>
            <a:endParaRPr lang="en-US" sz="1200" dirty="0">
              <a:latin typeface="Calibri" panose="020F0502020204030204" pitchFamily="34" charset="0"/>
              <a:ea typeface="Calibri" panose="020F0502020204030204" pitchFamily="34" charset="0"/>
            </a:endParaRPr>
          </a:p>
          <a:p>
            <a:pPr>
              <a:spcBef>
                <a:spcPts val="0"/>
              </a:spcBef>
            </a:pPr>
            <a:r>
              <a:rPr lang="ar-EG" sz="2400">
                <a:latin typeface="Calibri" panose="020F0502020204030204" pitchFamily="34" charset="0"/>
                <a:ea typeface="Calibri" panose="020F0502020204030204" pitchFamily="34" charset="0"/>
              </a:rPr>
              <a:t>في نهاية المطاف، كانت صفقة عظيمة للبنك وتعزيزًا إضافيًا لسمعة السيدة هالديرمان القوية بالفعل</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r>
              <a:rPr lang="ar-EG" sz="2400">
                <a:latin typeface="Calibri" panose="020F0502020204030204" pitchFamily="34" charset="0"/>
                <a:ea typeface="Calibri" panose="020F0502020204030204" pitchFamily="34" charset="0"/>
              </a:rPr>
              <a:t>وكانت عملية البيع في نهاية المطاف صفقة رائعة للبنك وتعزيزًا إضافيًا لسمعة هالديرمان القوية بالفعل.</a:t>
            </a:r>
          </a:p>
          <a:p>
            <a:pPr>
              <a:spcBef>
                <a:spcPts val="0"/>
              </a:spcBef>
            </a:pPr>
            <a:endParaRPr lang="en-US" sz="1200" dirty="0">
              <a:effectLst/>
              <a:latin typeface="Calibri" panose="020F0502020204030204" pitchFamily="34" charset="0"/>
              <a:ea typeface="Calibri" panose="020F0502020204030204" pitchFamily="34" charset="0"/>
            </a:endParaRPr>
          </a:p>
          <a:p>
            <a:pPr>
              <a:spcBef>
                <a:spcPts val="0"/>
              </a:spcBef>
            </a:pPr>
            <a:r>
              <a:rPr lang="ar-EG" sz="2400">
                <a:latin typeface="Calibri" panose="020F0502020204030204" pitchFamily="34" charset="0"/>
                <a:ea typeface="Calibri" panose="020F0502020204030204" pitchFamily="34" charset="0"/>
              </a:rPr>
              <a:t>وكان لمحاولة السيد تراختنر إفساد الصفقة في وقت لاحق تأثير ثقافي دائم على شركة </a:t>
            </a:r>
            <a:r>
              <a:rPr lang="en-US" sz="2400">
                <a:latin typeface="Calibri" panose="020F0502020204030204" pitchFamily="34" charset="0"/>
                <a:ea typeface="Calibri" panose="020F0502020204030204" pitchFamily="34" charset="0"/>
              </a:rPr>
              <a:t>TCP</a:t>
            </a:r>
            <a:r>
              <a:rPr lang="ar-EG" sz="2400">
                <a:latin typeface="Calibri" panose="020F0502020204030204" pitchFamily="34" charset="0"/>
                <a:ea typeface="Calibri" panose="020F0502020204030204" pitchFamily="34" charset="0"/>
              </a:rPr>
              <a:t>، وتجنب جميع المشاركين العمل معه.</a:t>
            </a:r>
            <a:r>
              <a:rPr lang="en-US" sz="2400">
                <a:latin typeface="Calibri" panose="020F0502020204030204" pitchFamily="34" charset="0"/>
                <a:ea typeface="Calibri" panose="020F0502020204030204" pitchFamily="34" charset="0"/>
              </a:rPr>
              <a:t> </a:t>
            </a:r>
          </a:p>
          <a:p>
            <a:pPr>
              <a:spcBef>
                <a:spcPts val="0"/>
              </a:spcBef>
            </a:pPr>
            <a:endParaRPr lang="en-SG" sz="2400" dirty="0">
              <a:solidFill>
                <a:srgbClr val="FF0000"/>
              </a:solidFill>
            </a:endParaRPr>
          </a:p>
        </p:txBody>
      </p:sp>
    </p:spTree>
    <p:extLst>
      <p:ext uri="{BB962C8B-B14F-4D97-AF65-F5344CB8AC3E}">
        <p14:creationId xmlns:p14="http://schemas.microsoft.com/office/powerpoint/2010/main" val="5167676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84455"/>
            <a:ext cx="8991600" cy="1200329"/>
          </a:xfrm>
          <a:prstGeom prst="rect">
            <a:avLst/>
          </a:prstGeom>
        </p:spPr>
        <p:txBody>
          <a:bodyPr wrap="square">
            <a:spAutoFit/>
          </a:bodyPr>
          <a:lstStyle/>
          <a:p>
            <a:pPr algn="ctr"/>
            <a:r>
              <a:rPr lang="ar-EG" sz="3600" b="1"/>
              <a:t>من الأفضل عند المطالبة بالقيمة،</a:t>
            </a:r>
          </a:p>
          <a:p>
            <a:pPr algn="ctr"/>
            <a:r>
              <a:rPr lang="ar-EG" sz="3600" b="1"/>
              <a:t>الأفراد أو الفرق؟</a:t>
            </a:r>
          </a:p>
        </p:txBody>
      </p:sp>
      <p:sp>
        <p:nvSpPr>
          <p:cNvPr id="4" name="Rectangle 3"/>
          <p:cNvSpPr/>
          <p:nvPr/>
        </p:nvSpPr>
        <p:spPr>
          <a:xfrm>
            <a:off x="152400" y="5638800"/>
            <a:ext cx="8991600" cy="1200329"/>
          </a:xfrm>
          <a:prstGeom prst="rect">
            <a:avLst/>
          </a:prstGeom>
        </p:spPr>
        <p:txBody>
          <a:bodyPr wrap="square">
            <a:spAutoFit/>
          </a:bodyPr>
          <a:lstStyle/>
          <a:p>
            <a:pPr algn="ctr"/>
            <a:r>
              <a:rPr lang="ar-EG" sz="3600" b="1"/>
              <a:t>ماذا عن خلق القيمة؟</a:t>
            </a:r>
          </a:p>
          <a:p>
            <a:pPr algn="ctr"/>
            <a:endParaRPr lang="en-US" sz="3600" b="1" dirty="0"/>
          </a:p>
        </p:txBody>
      </p:sp>
      <p:pic>
        <p:nvPicPr>
          <p:cNvPr id="5"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63688" y="1694656"/>
            <a:ext cx="5625852" cy="3750568"/>
          </a:xfrm>
          <a:prstGeom prst="rect">
            <a:avLst/>
          </a:prstGeom>
        </p:spPr>
      </p:pic>
    </p:spTree>
    <p:extLst>
      <p:ext uri="{BB962C8B-B14F-4D97-AF65-F5344CB8AC3E}">
        <p14:creationId xmlns:p14="http://schemas.microsoft.com/office/powerpoint/2010/main" val="9467916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143000"/>
          </a:xfrm>
        </p:spPr>
        <p:txBody>
          <a:bodyPr>
            <a:normAutofit/>
          </a:bodyPr>
          <a:lstStyle/>
          <a:p>
            <a:r>
              <a:rPr lang="ar-EG" sz="3600" b="1"/>
              <a:t>مفاوضات الفريق</a:t>
            </a:r>
          </a:p>
        </p:txBody>
      </p:sp>
      <p:sp>
        <p:nvSpPr>
          <p:cNvPr id="3" name="Content Placeholder 2"/>
          <p:cNvSpPr>
            <a:spLocks noGrp="1"/>
          </p:cNvSpPr>
          <p:nvPr>
            <p:ph idx="1"/>
          </p:nvPr>
        </p:nvSpPr>
        <p:spPr>
          <a:xfrm>
            <a:off x="457200" y="1711349"/>
            <a:ext cx="8229600" cy="4525963"/>
          </a:xfrm>
        </p:spPr>
        <p:txBody>
          <a:bodyPr>
            <a:normAutofit/>
          </a:bodyPr>
          <a:lstStyle/>
          <a:p>
            <a:r>
              <a:rPr lang="ar-EG" sz="2400"/>
              <a:t>تتمتع الفرق بميزة على الأفراد في كل من خلق القيمة والمطالبة بها (تومسون وآخرون، 1996)</a:t>
            </a:r>
          </a:p>
          <a:p>
            <a:pPr lvl="1">
              <a:buFont typeface="Arial" panose="020B0604020202020204" pitchFamily="34" charset="0"/>
              <a:buChar char="•"/>
            </a:pPr>
            <a:r>
              <a:rPr lang="ar-EG" sz="2400"/>
              <a:t>خلق القيمة:</a:t>
            </a:r>
            <a:r>
              <a:rPr lang="en-US" sz="2400"/>
              <a:t> </a:t>
            </a:r>
            <a:r>
              <a:rPr lang="ar-EG" sz="2400"/>
              <a:t>تبادل المزيد من المعلومات والوصول إلى تحقيق المصالح بشكل أفضل</a:t>
            </a:r>
          </a:p>
          <a:p>
            <a:pPr lvl="1">
              <a:buFont typeface="Arial" panose="020B0604020202020204" pitchFamily="34" charset="0"/>
              <a:buChar char="•"/>
            </a:pPr>
            <a:r>
              <a:rPr lang="ar-EG" sz="2400"/>
              <a:t>المطالبة بالقيمة:</a:t>
            </a:r>
            <a:r>
              <a:rPr lang="en-US" sz="2400"/>
              <a:t> </a:t>
            </a:r>
            <a:r>
              <a:rPr lang="ar-EG" sz="2400"/>
              <a:t>القوة في الأعداد</a:t>
            </a:r>
          </a:p>
          <a:p>
            <a:endParaRPr lang="en-US" sz="2400" dirty="0"/>
          </a:p>
          <a:p>
            <a:r>
              <a:rPr lang="ar-EG" sz="2400"/>
              <a:t>لا تتحقق إلا في حال تنسيق أدوار الفريق وإستراتيجياته بشكل جيد!</a:t>
            </a:r>
          </a:p>
          <a:p>
            <a:endParaRPr lang="en-US" sz="2400" dirty="0"/>
          </a:p>
          <a:p>
            <a:r>
              <a:rPr lang="ar-EG" sz="2400"/>
              <a:t>أهمية التحضير الفعال بين أعضاء الفريق من أجل تقليل فرص الصراع بين الأعضاء أثناء المفاوضات النهائية</a:t>
            </a:r>
          </a:p>
          <a:p>
            <a:endParaRPr lang="en-SG" sz="2400" dirty="0"/>
          </a:p>
        </p:txBody>
      </p:sp>
    </p:spTree>
    <p:extLst>
      <p:ext uri="{BB962C8B-B14F-4D97-AF65-F5344CB8AC3E}">
        <p14:creationId xmlns:p14="http://schemas.microsoft.com/office/powerpoint/2010/main" val="17057471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ar-EG" sz="3200" b="1"/>
              <a:t>أخلاقيات العمل الجماعي والتفاوض</a:t>
            </a:r>
          </a:p>
        </p:txBody>
      </p:sp>
      <p:sp>
        <p:nvSpPr>
          <p:cNvPr id="3" name="Content Placeholder 2"/>
          <p:cNvSpPr>
            <a:spLocks noGrp="1"/>
          </p:cNvSpPr>
          <p:nvPr>
            <p:ph idx="1"/>
          </p:nvPr>
        </p:nvSpPr>
        <p:spPr>
          <a:xfrm>
            <a:off x="533399" y="1219200"/>
            <a:ext cx="8100462" cy="5029200"/>
          </a:xfrm>
        </p:spPr>
        <p:txBody>
          <a:bodyPr>
            <a:noAutofit/>
          </a:bodyPr>
          <a:lstStyle/>
          <a:p>
            <a:r>
              <a:rPr lang="ar-EG" sz="2400"/>
              <a:t>لكن الفرق أيضًا أكثر عدوانية وأقل أخلاقية، كما أن مقدار الثقة بين بعضهم البعض أقل من الأفراد</a:t>
            </a:r>
          </a:p>
          <a:p>
            <a:pPr lvl="1">
              <a:buFont typeface="Arial" panose="020B0604020202020204" pitchFamily="34" charset="0"/>
              <a:buChar char="•"/>
            </a:pPr>
            <a:r>
              <a:rPr lang="ar-EG" sz="2400">
                <a:solidFill>
                  <a:schemeClr val="tx1">
                    <a:lumMod val="75000"/>
                  </a:schemeClr>
                </a:solidFill>
                <a:cs typeface="Ubuntu"/>
              </a:rPr>
              <a:t>مزيد من الأكاذيب</a:t>
            </a:r>
          </a:p>
          <a:p>
            <a:pPr lvl="1">
              <a:buFont typeface="Arial" panose="020B0604020202020204" pitchFamily="34" charset="0"/>
              <a:buChar char="•"/>
            </a:pPr>
            <a:r>
              <a:rPr lang="ar-EG" sz="2400">
                <a:solidFill>
                  <a:schemeClr val="tx1">
                    <a:lumMod val="75000"/>
                  </a:schemeClr>
                </a:solidFill>
                <a:cs typeface="Ubuntu"/>
              </a:rPr>
              <a:t>مزيد من التهديدات</a:t>
            </a:r>
          </a:p>
          <a:p>
            <a:pPr lvl="1">
              <a:buFont typeface="Arial" panose="020B0604020202020204" pitchFamily="34" charset="0"/>
              <a:buChar char="•"/>
            </a:pPr>
            <a:r>
              <a:rPr lang="ar-EG" sz="2400">
                <a:solidFill>
                  <a:schemeClr val="tx1">
                    <a:lumMod val="75000"/>
                  </a:schemeClr>
                </a:solidFill>
                <a:cs typeface="Ubuntu"/>
              </a:rPr>
              <a:t>استخدام أكبر للقوة</a:t>
            </a:r>
          </a:p>
          <a:p>
            <a:pPr lvl="1">
              <a:buFont typeface="Arial" panose="020B0604020202020204" pitchFamily="34" charset="0"/>
              <a:buChar char="•"/>
            </a:pPr>
            <a:r>
              <a:rPr lang="ar-EG" sz="2400">
                <a:solidFill>
                  <a:schemeClr val="tx1">
                    <a:lumMod val="75000"/>
                  </a:schemeClr>
                </a:solidFill>
                <a:cs typeface="Ubuntu"/>
              </a:rPr>
              <a:t>مزيد من المآزق:</a:t>
            </a:r>
            <a:r>
              <a:rPr lang="en-US" sz="2400">
                <a:solidFill>
                  <a:schemeClr val="tx1">
                    <a:lumMod val="75000"/>
                  </a:schemeClr>
                </a:solidFill>
                <a:cs typeface="Ubuntu"/>
              </a:rPr>
              <a:t> </a:t>
            </a:r>
            <a:r>
              <a:rPr lang="ar-EG" sz="2400">
                <a:solidFill>
                  <a:schemeClr val="tx1">
                    <a:lumMod val="75000"/>
                  </a:schemeClr>
                </a:solidFill>
                <a:cs typeface="Ubuntu"/>
              </a:rPr>
              <a:t>الفشل في التوصل إلى اتفاق عندما كانت منطقة الاتفاق المُحتملة إيجابية</a:t>
            </a:r>
          </a:p>
          <a:p>
            <a:endParaRPr lang="en-US" sz="1600" dirty="0">
              <a:solidFill>
                <a:schemeClr val="tx1">
                  <a:lumMod val="75000"/>
                </a:schemeClr>
              </a:solidFill>
              <a:cs typeface="Ubuntu"/>
            </a:endParaRPr>
          </a:p>
          <a:p>
            <a:r>
              <a:rPr lang="ar-EG" sz="2400">
                <a:solidFill>
                  <a:schemeClr val="tx1">
                    <a:lumMod val="75000"/>
                  </a:schemeClr>
                </a:solidFill>
                <a:cs typeface="Ubuntu"/>
              </a:rPr>
              <a:t>المساهمون النفسيون</a:t>
            </a:r>
          </a:p>
          <a:p>
            <a:pPr lvl="1">
              <a:buFont typeface="Arial" panose="020B0604020202020204" pitchFamily="34" charset="0"/>
              <a:buChar char="•"/>
            </a:pPr>
            <a:r>
              <a:rPr lang="ar-EG" sz="2400">
                <a:solidFill>
                  <a:schemeClr val="tx1">
                    <a:lumMod val="75000"/>
                  </a:schemeClr>
                </a:solidFill>
                <a:cs typeface="Ubuntu"/>
              </a:rPr>
              <a:t>عقلية "نحن" ضد "هم":</a:t>
            </a:r>
            <a:r>
              <a:rPr lang="en-US" sz="2400">
                <a:solidFill>
                  <a:schemeClr val="tx1">
                    <a:lumMod val="75000"/>
                  </a:schemeClr>
                </a:solidFill>
                <a:cs typeface="Ubuntu"/>
              </a:rPr>
              <a:t> </a:t>
            </a:r>
            <a:r>
              <a:rPr lang="ar-EG" sz="2400">
                <a:solidFill>
                  <a:schemeClr val="tx1">
                    <a:lumMod val="75000"/>
                  </a:schemeClr>
                </a:solidFill>
                <a:cs typeface="Ubuntu"/>
              </a:rPr>
              <a:t>محاباة المجموعة الداخلية وازدراء المجموعة الخارجية</a:t>
            </a:r>
          </a:p>
          <a:p>
            <a:pPr lvl="1">
              <a:buFont typeface="Arial" panose="020B0604020202020204" pitchFamily="34" charset="0"/>
              <a:buChar char="•"/>
            </a:pPr>
            <a:r>
              <a:rPr lang="ar-EG" sz="2400">
                <a:solidFill>
                  <a:schemeClr val="tx1">
                    <a:lumMod val="75000"/>
                  </a:schemeClr>
                </a:solidFill>
                <a:cs typeface="Ubuntu"/>
              </a:rPr>
              <a:t>المسؤولية المشتتة:</a:t>
            </a:r>
            <a:r>
              <a:rPr lang="en-US" sz="2400">
                <a:solidFill>
                  <a:schemeClr val="tx1">
                    <a:lumMod val="75000"/>
                  </a:schemeClr>
                </a:solidFill>
                <a:cs typeface="Ubuntu"/>
              </a:rPr>
              <a:t> </a:t>
            </a:r>
            <a:r>
              <a:rPr lang="ar-EG" sz="2400">
                <a:solidFill>
                  <a:schemeClr val="tx1">
                    <a:lumMod val="75000"/>
                  </a:schemeClr>
                </a:solidFill>
                <a:cs typeface="Ubuntu"/>
              </a:rPr>
              <a:t>لا يشعر أي فرد بأنه يتحمل اللوم الكامل عن تصرفات المجموعة</a:t>
            </a:r>
          </a:p>
          <a:p>
            <a:endParaRPr lang="en-US" sz="2400" dirty="0">
              <a:solidFill>
                <a:schemeClr val="tx1">
                  <a:lumMod val="75000"/>
                </a:schemeClr>
              </a:solidFill>
              <a:cs typeface="Ubuntu"/>
            </a:endParaRPr>
          </a:p>
          <a:p>
            <a:endParaRPr lang="en-US" sz="2400" dirty="0">
              <a:solidFill>
                <a:schemeClr val="tx1">
                  <a:lumMod val="75000"/>
                </a:schemeClr>
              </a:solidFill>
            </a:endParaRPr>
          </a:p>
        </p:txBody>
      </p:sp>
    </p:spTree>
    <p:extLst>
      <p:ext uri="{BB962C8B-B14F-4D97-AF65-F5344CB8AC3E}">
        <p14:creationId xmlns:p14="http://schemas.microsoft.com/office/powerpoint/2010/main" val="28397982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609601" y="5358912"/>
            <a:ext cx="7696200" cy="4318488"/>
          </a:xfrm>
        </p:spPr>
        <p:txBody>
          <a:bodyPr>
            <a:normAutofit/>
          </a:bodyPr>
          <a:lstStyle/>
          <a:p>
            <a:pPr marL="0" indent="0" algn="ctr">
              <a:buNone/>
              <a:defRPr/>
            </a:pPr>
            <a:r>
              <a:rPr lang="ar-EG" sz="2800" b="1"/>
              <a:t>كيف حاولت إدارة المصالح المتضاربة وإستراتيجية الفريق في مسرحية </a:t>
            </a:r>
            <a:r>
              <a:rPr lang="ar-EG" sz="2800" b="1" i="1"/>
              <a:t>"إنهاء الصفقة"؟</a:t>
            </a:r>
            <a:r>
              <a:rPr lang="en-US" sz="2800" b="1" i="1"/>
              <a:t> </a:t>
            </a:r>
            <a:r>
              <a:rPr lang="ar-EG" sz="2800" b="1"/>
              <a:t>هل نجحت؟</a:t>
            </a:r>
          </a:p>
          <a:p>
            <a:pPr algn="ctr" eaLnBrk="1" hangingPunct="1">
              <a:defRPr/>
            </a:pPr>
            <a:endParaRPr lang="en-US" altLang="en-US" sz="2800" b="1" dirty="0"/>
          </a:p>
          <a:p>
            <a:pPr lvl="1" algn="ctr" eaLnBrk="1" hangingPunct="1">
              <a:defRPr/>
            </a:pPr>
            <a:endParaRPr lang="en-US" altLang="en-US" b="1" dirty="0">
              <a:solidFill>
                <a:srgbClr val="003399"/>
              </a:solidFill>
            </a:endParaRPr>
          </a:p>
          <a:p>
            <a:pPr lvl="1" algn="ctr" eaLnBrk="1" hangingPunct="1">
              <a:defRPr/>
            </a:pPr>
            <a:endParaRPr lang="en-US" altLang="en-US" b="1" dirty="0">
              <a:solidFill>
                <a:srgbClr val="003399"/>
              </a:solidFill>
            </a:endParaRPr>
          </a:p>
          <a:p>
            <a:pPr lvl="1" algn="ctr" eaLnBrk="1" hangingPunct="1">
              <a:defRPr/>
            </a:pPr>
            <a:endParaRPr lang="en-US" altLang="en-US" b="1" dirty="0">
              <a:solidFill>
                <a:srgbClr val="003399"/>
              </a:solidFill>
            </a:endParaRPr>
          </a:p>
          <a:p>
            <a:pPr lvl="1" algn="ctr" eaLnBrk="1" hangingPunct="1">
              <a:defRPr/>
            </a:pPr>
            <a:endParaRPr lang="en-US" altLang="en-US" b="1" dirty="0">
              <a:solidFill>
                <a:srgbClr val="003399"/>
              </a:solidFill>
            </a:endParaRPr>
          </a:p>
          <a:p>
            <a:pPr algn="ctr" eaLnBrk="1" hangingPunct="1">
              <a:defRPr/>
            </a:pPr>
            <a:endParaRPr lang="en-US" altLang="en-US" sz="2800" b="1" dirty="0">
              <a:solidFill>
                <a:srgbClr val="003399"/>
              </a:solidFill>
            </a:endParaRPr>
          </a:p>
          <a:p>
            <a:pPr algn="ctr" eaLnBrk="1" hangingPunct="1">
              <a:defRPr/>
            </a:pPr>
            <a:endParaRPr lang="en-US" altLang="en-US" sz="2800" b="1" dirty="0"/>
          </a:p>
        </p:txBody>
      </p:sp>
      <p:sp>
        <p:nvSpPr>
          <p:cNvPr id="5" name="TextBox 4">
            <a:extLst>
              <a:ext uri="{FF2B5EF4-FFF2-40B4-BE49-F238E27FC236}">
                <a16:creationId xmlns:a16="http://schemas.microsoft.com/office/drawing/2014/main" id="{2BD1A82B-3491-A516-34BD-621D2F428A3F}"/>
              </a:ext>
            </a:extLst>
          </p:cNvPr>
          <p:cNvSpPr txBox="1"/>
          <p:nvPr/>
        </p:nvSpPr>
        <p:spPr>
          <a:xfrm>
            <a:off x="488879" y="304800"/>
            <a:ext cx="8197921" cy="1015663"/>
          </a:xfrm>
          <a:prstGeom prst="rect">
            <a:avLst/>
          </a:prstGeom>
          <a:noFill/>
        </p:spPr>
        <p:txBody>
          <a:bodyPr wrap="square">
            <a:spAutoFit/>
          </a:bodyPr>
          <a:lstStyle/>
          <a:p>
            <a:pPr algn="ctr"/>
            <a:r>
              <a:rPr lang="ar-EG" sz="3000" b="1" i="0">
                <a:latin typeface="+mj-lt"/>
                <a:ea typeface="Times New Roman" panose="02020603050405020304" pitchFamily="18" charset="0"/>
              </a:rPr>
              <a:t>ظاهريًا، </a:t>
            </a:r>
            <a:r>
              <a:rPr lang="ar-EG" sz="3000" b="1">
                <a:latin typeface="+mj-lt"/>
                <a:ea typeface="Times New Roman" panose="02020603050405020304" pitchFamily="18" charset="0"/>
              </a:rPr>
              <a:t>فيشر وهالديرمان يشكلان فريقًا،</a:t>
            </a:r>
            <a:r>
              <a:rPr lang="en-US" sz="3000" b="1">
                <a:latin typeface="+mj-lt"/>
                <a:ea typeface="Times New Roman" panose="02020603050405020304" pitchFamily="18" charset="0"/>
              </a:rPr>
              <a:t> </a:t>
            </a:r>
          </a:p>
          <a:p>
            <a:pPr algn="ctr"/>
            <a:r>
              <a:rPr lang="ar-EG" sz="3000" b="1">
                <a:latin typeface="+mj-lt"/>
                <a:ea typeface="Times New Roman" panose="02020603050405020304" pitchFamily="18" charset="0"/>
              </a:rPr>
              <a:t>وبريس وتراختنر فريق واحد...</a:t>
            </a:r>
          </a:p>
        </p:txBody>
      </p:sp>
      <p:pic>
        <p:nvPicPr>
          <p:cNvPr id="3" name="Picture 2" descr="Free Candle Wick photo and picture">
            <a:extLst>
              <a:ext uri="{FF2B5EF4-FFF2-40B4-BE49-F238E27FC236}">
                <a16:creationId xmlns:a16="http://schemas.microsoft.com/office/drawing/2014/main" id="{B02B8076-3446-853E-90C2-C3671E577EE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16657" y="1447800"/>
            <a:ext cx="5750943"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39455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1722A085-9851-4591-9C96-BEDE6AC12046}"/>
              </a:ext>
            </a:extLst>
          </p:cNvPr>
          <p:cNvSpPr>
            <a:spLocks noGrp="1"/>
          </p:cNvSpPr>
          <p:nvPr>
            <p:ph type="title"/>
          </p:nvPr>
        </p:nvSpPr>
        <p:spPr>
          <a:xfrm>
            <a:off x="0" y="228600"/>
            <a:ext cx="9144000" cy="1055077"/>
          </a:xfrm>
        </p:spPr>
        <p:txBody>
          <a:bodyPr>
            <a:normAutofit/>
          </a:bodyPr>
          <a:lstStyle/>
          <a:p>
            <a:r>
              <a:rPr lang="ar-EG" sz="3200" b="1"/>
              <a:t>"مشاكل العلاقة بين الوكيل والمدير"</a:t>
            </a:r>
          </a:p>
        </p:txBody>
      </p:sp>
    </p:spTree>
    <p:extLst>
      <p:ext uri="{BB962C8B-B14F-4D97-AF65-F5344CB8AC3E}">
        <p14:creationId xmlns:p14="http://schemas.microsoft.com/office/powerpoint/2010/main" val="19060648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37188"/>
            <a:ext cx="8153399" cy="4177812"/>
          </a:xfrm>
        </p:spPr>
        <p:txBody>
          <a:bodyPr>
            <a:normAutofit/>
          </a:bodyPr>
          <a:lstStyle/>
          <a:p>
            <a:r>
              <a:rPr lang="ar-EG" sz="2400"/>
              <a:t>عندما يستطيع شخص واحد (الوكيل) اتخاذ القرارات نيابةً عن شخص آخر (المدير)، ولديه مصالح أساسية مختلفة (جينسن وآخرون، 1976)</a:t>
            </a:r>
          </a:p>
          <a:p>
            <a:endParaRPr lang="en-SG" sz="2400" dirty="0"/>
          </a:p>
          <a:p>
            <a:r>
              <a:rPr lang="ar-EG" sz="2400"/>
              <a:t>من النادر أن تكون هياكل الحوافز للأفراد المختلفين متوافقة تمامًا</a:t>
            </a:r>
          </a:p>
          <a:p>
            <a:endParaRPr lang="en-SG" sz="2400" dirty="0"/>
          </a:p>
          <a:p>
            <a:r>
              <a:rPr lang="ar-EG" sz="2400"/>
              <a:t>تعتبر مشاكل العلاقة بين الوكيل والمدير منتشرة في الحياة التنظيمية</a:t>
            </a:r>
          </a:p>
          <a:p>
            <a:endParaRPr lang="en-SG" sz="2400" dirty="0"/>
          </a:p>
          <a:p>
            <a:endParaRPr lang="en-SG" sz="2400" dirty="0"/>
          </a:p>
          <a:p>
            <a:endParaRPr lang="en-SG" sz="2400" dirty="0"/>
          </a:p>
          <a:p>
            <a:pPr marL="0" indent="0">
              <a:buNone/>
            </a:pPr>
            <a:endParaRPr lang="en-US" sz="2400" dirty="0"/>
          </a:p>
          <a:p>
            <a:endParaRPr lang="en-SG" sz="2400" dirty="0"/>
          </a:p>
          <a:p>
            <a:endParaRPr lang="en-US" sz="2400" dirty="0"/>
          </a:p>
          <a:p>
            <a:endParaRPr lang="en-US" sz="2400" dirty="0"/>
          </a:p>
          <a:p>
            <a:endParaRPr lang="en-SG" sz="2400" dirty="0"/>
          </a:p>
        </p:txBody>
      </p:sp>
      <p:sp>
        <p:nvSpPr>
          <p:cNvPr id="6" name="Title 1">
            <a:extLst>
              <a:ext uri="{FF2B5EF4-FFF2-40B4-BE49-F238E27FC236}">
                <a16:creationId xmlns:a16="http://schemas.microsoft.com/office/drawing/2014/main" id="{1722A085-9851-4591-9C96-BEDE6AC12046}"/>
              </a:ext>
            </a:extLst>
          </p:cNvPr>
          <p:cNvSpPr>
            <a:spLocks noGrp="1"/>
          </p:cNvSpPr>
          <p:nvPr>
            <p:ph type="title"/>
          </p:nvPr>
        </p:nvSpPr>
        <p:spPr>
          <a:xfrm>
            <a:off x="0" y="228600"/>
            <a:ext cx="9144000" cy="1055077"/>
          </a:xfrm>
        </p:spPr>
        <p:txBody>
          <a:bodyPr>
            <a:normAutofit/>
          </a:bodyPr>
          <a:lstStyle/>
          <a:p>
            <a:r>
              <a:rPr lang="ar-EG" sz="3200" b="1"/>
              <a:t>"مشاكل العلاقة بين الوكيل والمدير"</a:t>
            </a:r>
          </a:p>
        </p:txBody>
      </p:sp>
    </p:spTree>
    <p:extLst>
      <p:ext uri="{BB962C8B-B14F-4D97-AF65-F5344CB8AC3E}">
        <p14:creationId xmlns:p14="http://schemas.microsoft.com/office/powerpoint/2010/main" val="14944776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382934"/>
          </a:xfrm>
        </p:spPr>
        <p:txBody>
          <a:bodyPr>
            <a:normAutofit/>
          </a:bodyPr>
          <a:lstStyle/>
          <a:p>
            <a:r>
              <a:rPr lang="ar-EG" sz="3200" b="1"/>
              <a:t>أمثلة على مشاكل الوكيل والمدير؟</a:t>
            </a:r>
          </a:p>
        </p:txBody>
      </p:sp>
    </p:spTree>
    <p:extLst>
      <p:ext uri="{BB962C8B-B14F-4D97-AF65-F5344CB8AC3E}">
        <p14:creationId xmlns:p14="http://schemas.microsoft.com/office/powerpoint/2010/main" val="11657239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382934"/>
          </a:xfrm>
        </p:spPr>
        <p:txBody>
          <a:bodyPr>
            <a:normAutofit/>
          </a:bodyPr>
          <a:lstStyle/>
          <a:p>
            <a:r>
              <a:rPr lang="ar-EG" sz="3200" b="1"/>
              <a:t>أمثلة على مشاكل الوكيل والمدير؟</a:t>
            </a:r>
          </a:p>
        </p:txBody>
      </p:sp>
      <p:sp>
        <p:nvSpPr>
          <p:cNvPr id="3" name="Content Placeholder 2"/>
          <p:cNvSpPr>
            <a:spLocks noGrp="1"/>
          </p:cNvSpPr>
          <p:nvPr>
            <p:ph idx="1"/>
          </p:nvPr>
        </p:nvSpPr>
        <p:spPr>
          <a:xfrm>
            <a:off x="457200" y="1371600"/>
            <a:ext cx="8077200" cy="4563758"/>
          </a:xfrm>
        </p:spPr>
        <p:txBody>
          <a:bodyPr>
            <a:noAutofit/>
          </a:bodyPr>
          <a:lstStyle/>
          <a:p>
            <a:r>
              <a:rPr lang="ar-EG" sz="2400"/>
              <a:t>يترك وكلاء العقارات منازلهم في السوق لفترة أطول بكثير من منازل عملائهم (رذرفورد وآخرون، 2005)</a:t>
            </a:r>
          </a:p>
          <a:p>
            <a:pPr lvl="1">
              <a:buFont typeface="Arial" panose="020B0604020202020204" pitchFamily="34" charset="0"/>
              <a:buChar char="•"/>
            </a:pPr>
            <a:r>
              <a:rPr lang="ar-EG" sz="2400"/>
              <a:t>حافز منحرف لإتمام الصفقات لعملائهم بسرعة وجمع المزيد من العمولات</a:t>
            </a:r>
          </a:p>
          <a:p>
            <a:endParaRPr lang="en-SG" sz="2400" dirty="0"/>
          </a:p>
          <a:p>
            <a:r>
              <a:rPr lang="ar-EG" sz="2400"/>
              <a:t>يقوم الرؤساء التنفيذيون بتضخيم رواتبهم عندما تكون الحوكمة ضعيفة (برتراند ومولايناثان، 2001)</a:t>
            </a:r>
          </a:p>
          <a:p>
            <a:endParaRPr lang="en-SG" sz="2400" dirty="0"/>
          </a:p>
          <a:p>
            <a:r>
              <a:rPr lang="ar-EG" sz="2400"/>
              <a:t>قد يتولى محاميك الدفاع عن التقاضي</a:t>
            </a:r>
          </a:p>
          <a:p>
            <a:endParaRPr lang="en-SG" sz="2400" dirty="0"/>
          </a:p>
          <a:p>
            <a:r>
              <a:rPr lang="ar-EG" sz="2400"/>
              <a:t>لا تهتم هالديرمان شخصيًا بالمصادر غير النقدية للقيمة التي تعتبر مهمة بالنسبة لفيشر</a:t>
            </a:r>
          </a:p>
          <a:p>
            <a:endParaRPr lang="en-SG" sz="2400" i="1" dirty="0"/>
          </a:p>
          <a:p>
            <a:endParaRPr lang="en-US" sz="2400" dirty="0"/>
          </a:p>
          <a:p>
            <a:endParaRPr lang="en-SG" sz="2400" dirty="0"/>
          </a:p>
        </p:txBody>
      </p:sp>
    </p:spTree>
    <p:extLst>
      <p:ext uri="{BB962C8B-B14F-4D97-AF65-F5344CB8AC3E}">
        <p14:creationId xmlns:p14="http://schemas.microsoft.com/office/powerpoint/2010/main" val="2246680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1"/>
          <p:cNvSpPr txBox="1">
            <a:spLocks noChangeArrowheads="1"/>
          </p:cNvSpPr>
          <p:nvPr/>
        </p:nvSpPr>
        <p:spPr>
          <a:xfrm>
            <a:off x="533400" y="76200"/>
            <a:ext cx="8229600" cy="1143000"/>
          </a:xfrm>
          <a:prstGeom prst="rect">
            <a:avLst/>
          </a:prstGeom>
          <a:noFill/>
          <a:ln/>
        </p:spPr>
        <p:txBody>
          <a:bodyPr anchor="ctr"/>
          <a:lstStyle/>
          <a:p>
            <a:pPr algn="ctr" fontAlgn="auto">
              <a:spcBef>
                <a:spcPts val="0"/>
              </a:spcBef>
              <a:spcAft>
                <a:spcPts val="0"/>
              </a:spcAft>
              <a:defRPr/>
            </a:pPr>
            <a:r>
              <a:rPr lang="ar-EG" sz="3600" b="1">
                <a:latin typeface="+mn-lt"/>
                <a:cs typeface="+mn-cs"/>
              </a:rPr>
              <a:t>المجموعات التفاعلية:</a:t>
            </a:r>
            <a:r>
              <a:rPr lang="en-US" sz="3600" b="1">
                <a:latin typeface="+mn-lt"/>
                <a:cs typeface="+mn-cs"/>
              </a:rPr>
              <a:t> </a:t>
            </a:r>
            <a:r>
              <a:rPr lang="ar-EG" sz="3600" b="1">
                <a:latin typeface="+mn-lt"/>
                <a:cs typeface="+mn-cs"/>
              </a:rPr>
              <a:t>إنهاء الصفقة</a:t>
            </a:r>
          </a:p>
        </p:txBody>
      </p:sp>
      <p:sp>
        <p:nvSpPr>
          <p:cNvPr id="3" name="TextBox 2">
            <a:extLst>
              <a:ext uri="{FF2B5EF4-FFF2-40B4-BE49-F238E27FC236}">
                <a16:creationId xmlns:a16="http://schemas.microsoft.com/office/drawing/2014/main" id="{B3EA380C-420E-57F0-9C05-C1633F7DE845}"/>
              </a:ext>
            </a:extLst>
          </p:cNvPr>
          <p:cNvSpPr txBox="1"/>
          <p:nvPr/>
        </p:nvSpPr>
        <p:spPr>
          <a:xfrm>
            <a:off x="804332" y="4831140"/>
            <a:ext cx="8339668" cy="1569660"/>
          </a:xfrm>
          <a:prstGeom prst="rect">
            <a:avLst/>
          </a:prstGeom>
          <a:noFill/>
        </p:spPr>
        <p:txBody>
          <a:bodyPr wrap="square" rtlCol="0">
            <a:spAutoFit/>
          </a:bodyPr>
          <a:lstStyle/>
          <a:p>
            <a:r>
              <a:rPr lang="ar-EG" sz="2400"/>
              <a:t>يرجى مشاركة ذلك مع شخص يجلس في المقاعد المجاورة لك، ومن الأفضل أن يكون شخصًا من مجموعة تفاوض مختلفة</a:t>
            </a:r>
          </a:p>
          <a:p>
            <a:pPr marL="285750" indent="-285750">
              <a:buFont typeface="Arial" panose="020B0604020202020204" pitchFamily="34" charset="0"/>
              <a:buChar char="•"/>
            </a:pPr>
            <a:r>
              <a:rPr lang="ar-EG" sz="2400"/>
              <a:t>شيء واحد قام به الفريق الآخر بشكل جيد في </a:t>
            </a:r>
            <a:r>
              <a:rPr lang="ar-EG" sz="2400" i="1"/>
              <a:t>إنهاء الصفقة</a:t>
            </a:r>
            <a:r>
              <a:rPr lang="en-US" sz="2400"/>
              <a:t> </a:t>
            </a:r>
          </a:p>
          <a:p>
            <a:pPr marL="285750" indent="-285750">
              <a:buFont typeface="Arial" panose="020B0604020202020204" pitchFamily="34" charset="0"/>
              <a:buChar char="•"/>
            </a:pPr>
            <a:r>
              <a:rPr lang="ar-EG" sz="2400"/>
              <a:t>شيء واحد كان من الممكن أن يفعله فريقك بشكل مختلف</a:t>
            </a:r>
          </a:p>
        </p:txBody>
      </p:sp>
      <p:pic>
        <p:nvPicPr>
          <p:cNvPr id="1026" name="Picture 2" descr="Free Candle Wick photo and picture">
            <a:extLst>
              <a:ext uri="{FF2B5EF4-FFF2-40B4-BE49-F238E27FC236}">
                <a16:creationId xmlns:a16="http://schemas.microsoft.com/office/drawing/2014/main" id="{C09FC98F-96B7-3CD6-ED5E-A9944878010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143000"/>
            <a:ext cx="5257800" cy="3483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71216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616" y="251149"/>
            <a:ext cx="8264769" cy="1055077"/>
          </a:xfrm>
        </p:spPr>
        <p:txBody>
          <a:bodyPr>
            <a:noAutofit/>
          </a:bodyPr>
          <a:lstStyle/>
          <a:p>
            <a:br>
              <a:rPr lang="ar-EG" sz="3200"/>
            </a:br>
            <a:r>
              <a:rPr lang="ar-EG" sz="3200" b="1"/>
              <a:t>كيفية معالجة مشاكل الوكالة؟</a:t>
            </a:r>
            <a:br>
              <a:rPr lang="ar-EG" sz="3200" b="1"/>
            </a:br>
            <a:endParaRPr lang="ar-EG" sz="3200" b="1"/>
          </a:p>
        </p:txBody>
      </p:sp>
    </p:spTree>
    <p:extLst>
      <p:ext uri="{BB962C8B-B14F-4D97-AF65-F5344CB8AC3E}">
        <p14:creationId xmlns:p14="http://schemas.microsoft.com/office/powerpoint/2010/main" val="296207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3722" y="1524000"/>
            <a:ext cx="7989277" cy="4917263"/>
          </a:xfrm>
        </p:spPr>
        <p:txBody>
          <a:bodyPr>
            <a:normAutofit/>
          </a:bodyPr>
          <a:lstStyle/>
          <a:p>
            <a:pPr>
              <a:spcAft>
                <a:spcPts val="1662"/>
              </a:spcAft>
            </a:pPr>
            <a:r>
              <a:rPr lang="ar-EG" sz="2400"/>
              <a:t>العقود المشروطة</a:t>
            </a:r>
            <a:r>
              <a:rPr lang="en-US" sz="2400"/>
              <a:t> </a:t>
            </a:r>
          </a:p>
          <a:p>
            <a:pPr>
              <a:spcAft>
                <a:spcPts val="1662"/>
              </a:spcAft>
            </a:pPr>
            <a:r>
              <a:rPr lang="ar-EG" sz="2400"/>
              <a:t>تقييمات الأداء</a:t>
            </a:r>
          </a:p>
          <a:p>
            <a:pPr>
              <a:spcAft>
                <a:spcPts val="1662"/>
              </a:spcAft>
            </a:pPr>
            <a:r>
              <a:rPr lang="ar-EG" sz="2400"/>
              <a:t>التهديد بالإنهاء</a:t>
            </a:r>
          </a:p>
          <a:p>
            <a:pPr>
              <a:spcAft>
                <a:spcPts val="1662"/>
              </a:spcAft>
            </a:pPr>
            <a:r>
              <a:rPr lang="ar-EG" sz="2400"/>
              <a:t>التعليمات الدقيقة</a:t>
            </a:r>
            <a:r>
              <a:rPr lang="en-US" sz="2400"/>
              <a:t> </a:t>
            </a:r>
          </a:p>
          <a:p>
            <a:pPr>
              <a:spcAft>
                <a:spcPts val="1662"/>
              </a:spcAft>
            </a:pPr>
            <a:r>
              <a:rPr lang="ar-EG" sz="2400"/>
              <a:t>التنشئة الاجتماعية المهنية                                                                </a:t>
            </a:r>
          </a:p>
          <a:p>
            <a:pPr>
              <a:spcAft>
                <a:spcPts val="1662"/>
              </a:spcAft>
            </a:pPr>
            <a:r>
              <a:rPr lang="ar-EG" sz="2400"/>
              <a:t>بناء الثقة والسمعة</a:t>
            </a:r>
          </a:p>
          <a:p>
            <a:pPr>
              <a:spcAft>
                <a:spcPts val="1662"/>
              </a:spcAft>
            </a:pPr>
            <a:r>
              <a:rPr lang="ar-EG" sz="2400"/>
              <a:t>الوعي!</a:t>
            </a:r>
            <a:br>
              <a:rPr lang="ar-EG" sz="2400"/>
            </a:br>
            <a:endParaRPr lang="ar-EG" sz="2400"/>
          </a:p>
        </p:txBody>
      </p:sp>
      <p:sp>
        <p:nvSpPr>
          <p:cNvPr id="4" name="AutoShape 2" descr="See the source image">
            <a:extLst>
              <a:ext uri="{FF2B5EF4-FFF2-40B4-BE49-F238E27FC236}">
                <a16:creationId xmlns:a16="http://schemas.microsoft.com/office/drawing/2014/main" id="{71E9A82C-1B57-484C-8647-EFC514DFB5A0}"/>
              </a:ext>
            </a:extLst>
          </p:cNvPr>
          <p:cNvSpPr>
            <a:spLocks noChangeAspect="1" noChangeArrowheads="1"/>
          </p:cNvSpPr>
          <p:nvPr/>
        </p:nvSpPr>
        <p:spPr bwMode="auto">
          <a:xfrm>
            <a:off x="4431323" y="3288323"/>
            <a:ext cx="281354" cy="28135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84406" tIns="42203" rIns="84406" bIns="42203" numCol="1" anchor="t" anchorCtr="0" compatLnSpc="1">
            <a:prstTxWarp prst="textNoShape">
              <a:avLst/>
            </a:prstTxWarp>
          </a:bodyPr>
          <a:lstStyle/>
          <a:p>
            <a:endParaRPr lang="en-US" sz="1662"/>
          </a:p>
        </p:txBody>
      </p:sp>
      <p:sp>
        <p:nvSpPr>
          <p:cNvPr id="7" name="Title 1">
            <a:extLst>
              <a:ext uri="{FF2B5EF4-FFF2-40B4-BE49-F238E27FC236}">
                <a16:creationId xmlns:a16="http://schemas.microsoft.com/office/drawing/2014/main" id="{D49B3CC5-510D-E3B9-F97E-E57AB14BE3EC}"/>
              </a:ext>
            </a:extLst>
          </p:cNvPr>
          <p:cNvSpPr>
            <a:spLocks noGrp="1"/>
          </p:cNvSpPr>
          <p:nvPr>
            <p:ph type="title"/>
          </p:nvPr>
        </p:nvSpPr>
        <p:spPr>
          <a:xfrm>
            <a:off x="439616" y="251149"/>
            <a:ext cx="8264769" cy="1055077"/>
          </a:xfrm>
        </p:spPr>
        <p:txBody>
          <a:bodyPr>
            <a:noAutofit/>
          </a:bodyPr>
          <a:lstStyle/>
          <a:p>
            <a:br>
              <a:rPr lang="ar-EG" sz="3200"/>
            </a:br>
            <a:r>
              <a:rPr lang="ar-EG" sz="3200" b="1"/>
              <a:t>كيفية معالجة مشاكل الوكالة؟</a:t>
            </a:r>
            <a:br>
              <a:rPr lang="ar-EG" sz="3200" b="1"/>
            </a:br>
            <a:endParaRPr lang="ar-EG" sz="3200" b="1"/>
          </a:p>
        </p:txBody>
      </p:sp>
    </p:spTree>
    <p:extLst>
      <p:ext uri="{BB962C8B-B14F-4D97-AF65-F5344CB8AC3E}">
        <p14:creationId xmlns:p14="http://schemas.microsoft.com/office/powerpoint/2010/main" val="18929473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Portrait of Niccolò Machiavelli by Santi di Tito - PICRYL - Public Domain  Media Search Engine Public Domain Search">
            <a:extLst>
              <a:ext uri="{FF2B5EF4-FFF2-40B4-BE49-F238E27FC236}">
                <a16:creationId xmlns:a16="http://schemas.microsoft.com/office/drawing/2014/main" id="{0E0926D2-1627-AEBB-49CE-EC3B48BE94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6588" y="0"/>
            <a:ext cx="533082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80147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FD74D-9976-2B60-286E-E3FA2F547140}"/>
              </a:ext>
            </a:extLst>
          </p:cNvPr>
          <p:cNvSpPr>
            <a:spLocks noGrp="1"/>
          </p:cNvSpPr>
          <p:nvPr>
            <p:ph type="title"/>
          </p:nvPr>
        </p:nvSpPr>
        <p:spPr>
          <a:xfrm>
            <a:off x="457200" y="76200"/>
            <a:ext cx="8229600" cy="1143000"/>
          </a:xfrm>
        </p:spPr>
        <p:txBody>
          <a:bodyPr>
            <a:normAutofit/>
          </a:bodyPr>
          <a:lstStyle/>
          <a:p>
            <a:r>
              <a:rPr lang="ar-EG" sz="3200" b="1"/>
              <a:t>سمات الثالوث المظلم</a:t>
            </a:r>
          </a:p>
        </p:txBody>
      </p:sp>
      <p:sp>
        <p:nvSpPr>
          <p:cNvPr id="3" name="Content Placeholder 2">
            <a:extLst>
              <a:ext uri="{FF2B5EF4-FFF2-40B4-BE49-F238E27FC236}">
                <a16:creationId xmlns:a16="http://schemas.microsoft.com/office/drawing/2014/main" id="{A6DAC433-54B9-B5A3-EEAA-061C8574DC72}"/>
              </a:ext>
            </a:extLst>
          </p:cNvPr>
          <p:cNvSpPr>
            <a:spLocks noGrp="1"/>
          </p:cNvSpPr>
          <p:nvPr>
            <p:ph idx="1"/>
          </p:nvPr>
        </p:nvSpPr>
        <p:spPr>
          <a:xfrm>
            <a:off x="304800" y="1295400"/>
            <a:ext cx="8534400" cy="5410200"/>
          </a:xfrm>
        </p:spPr>
        <p:txBody>
          <a:bodyPr>
            <a:normAutofit/>
          </a:bodyPr>
          <a:lstStyle/>
          <a:p>
            <a:r>
              <a:rPr lang="ar-EG" sz="2400"/>
              <a:t>ثلاثة أنماط مترابطة من الشخصية تساعد في تفسير السلوك غير الأخلاقي...</a:t>
            </a:r>
          </a:p>
          <a:p>
            <a:pPr lvl="1">
              <a:buFont typeface="Arial" panose="020B0604020202020204" pitchFamily="34" charset="0"/>
              <a:buChar char="•"/>
            </a:pPr>
            <a:r>
              <a:rPr lang="ar-EG" sz="2400" i="1"/>
              <a:t>المكيافيلية </a:t>
            </a:r>
            <a:r>
              <a:rPr lang="ar-EG" sz="2400"/>
              <a:t>:</a:t>
            </a:r>
            <a:r>
              <a:rPr lang="en-US" sz="2400"/>
              <a:t> </a:t>
            </a:r>
            <a:r>
              <a:rPr lang="ar-EG" sz="2400"/>
              <a:t>استخدام التلاعب والخداع</a:t>
            </a:r>
          </a:p>
          <a:p>
            <a:pPr lvl="1">
              <a:buFont typeface="Arial" panose="020B0604020202020204" pitchFamily="34" charset="0"/>
              <a:buChar char="•"/>
            </a:pPr>
            <a:r>
              <a:rPr lang="ar-EG" sz="2400" i="1"/>
              <a:t>النرجسية </a:t>
            </a:r>
            <a:r>
              <a:rPr lang="ar-EG" sz="2400"/>
              <a:t>:</a:t>
            </a:r>
            <a:r>
              <a:rPr lang="en-US" sz="2400"/>
              <a:t> </a:t>
            </a:r>
            <a:r>
              <a:rPr lang="ar-EG" sz="2400"/>
              <a:t>الشعور بالتفوق الشخصي</a:t>
            </a:r>
          </a:p>
          <a:p>
            <a:pPr lvl="1">
              <a:buFont typeface="Arial" panose="020B0604020202020204" pitchFamily="34" charset="0"/>
              <a:buChar char="•"/>
            </a:pPr>
            <a:r>
              <a:rPr lang="ar-EG" sz="2400" i="1"/>
              <a:t>الاعتلال النفسي </a:t>
            </a:r>
            <a:r>
              <a:rPr lang="ar-EG" sz="2400"/>
              <a:t>:</a:t>
            </a:r>
            <a:r>
              <a:rPr lang="en-US" sz="2400"/>
              <a:t> </a:t>
            </a:r>
            <a:r>
              <a:rPr lang="ar-EG" sz="2400"/>
              <a:t>عدم التعاطف مع الآخرين</a:t>
            </a:r>
          </a:p>
          <a:p>
            <a:endParaRPr lang="en-SG" sz="2400" dirty="0"/>
          </a:p>
          <a:p>
            <a:r>
              <a:rPr lang="ar-EG" sz="2400"/>
              <a:t>يتنبأ الثالوث المظلم بشكل إيجابي بتحقيق القيادة من خلال الهيمنة الجريئة، وسلبيًا من خلال قلة الكرم والثقة</a:t>
            </a:r>
          </a:p>
          <a:p>
            <a:endParaRPr lang="en-SG" sz="2400" dirty="0"/>
          </a:p>
          <a:p>
            <a:r>
              <a:rPr lang="ar-EG" sz="2400"/>
              <a:t>إذا كان لديك سمة شخصية عالية من الصدق والتواضع</a:t>
            </a:r>
          </a:p>
          <a:p>
            <a:pPr lvl="1">
              <a:buFont typeface="Arial" panose="020B0604020202020204" pitchFamily="34" charset="0"/>
              <a:buChar char="•"/>
            </a:pPr>
            <a:r>
              <a:rPr lang="ar-EG" sz="2400"/>
              <a:t>استخدم الكرم لبناء الثقة والعثور على الحلفاء</a:t>
            </a:r>
          </a:p>
          <a:p>
            <a:pPr lvl="1">
              <a:buFont typeface="Arial" panose="020B0604020202020204" pitchFamily="34" charset="0"/>
              <a:buChar char="•"/>
            </a:pPr>
            <a:r>
              <a:rPr lang="ar-EG" sz="2400"/>
              <a:t>قم بإبراز القوة بطرق تتفق مع هويتك الأخلاقية (على سبيل المثال، اشرح الشرعية وراء التحركات القوية)</a:t>
            </a:r>
          </a:p>
          <a:p>
            <a:endParaRPr lang="en-SG" sz="2400" dirty="0"/>
          </a:p>
        </p:txBody>
      </p:sp>
    </p:spTree>
    <p:extLst>
      <p:ext uri="{BB962C8B-B14F-4D97-AF65-F5344CB8AC3E}">
        <p14:creationId xmlns:p14="http://schemas.microsoft.com/office/powerpoint/2010/main" val="16517629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BD1A82B-3491-A516-34BD-621D2F428A3F}"/>
              </a:ext>
            </a:extLst>
          </p:cNvPr>
          <p:cNvSpPr txBox="1"/>
          <p:nvPr/>
        </p:nvSpPr>
        <p:spPr>
          <a:xfrm>
            <a:off x="0" y="495687"/>
            <a:ext cx="9220199" cy="2169825"/>
          </a:xfrm>
          <a:prstGeom prst="rect">
            <a:avLst/>
          </a:prstGeom>
          <a:noFill/>
        </p:spPr>
        <p:txBody>
          <a:bodyPr wrap="square">
            <a:spAutoFit/>
          </a:bodyPr>
          <a:lstStyle/>
          <a:p>
            <a:pPr algn="ctr"/>
            <a:r>
              <a:rPr lang="ar-EG" sz="2700" b="1">
                <a:latin typeface="+mj-lt"/>
                <a:ea typeface="Times New Roman" panose="02020603050405020304" pitchFamily="18" charset="0"/>
              </a:rPr>
              <a:t>من لعب دور بريس ولم يدرك أن </a:t>
            </a:r>
            <a:r>
              <a:rPr lang="ar-EG" sz="2700" b="1" u="sng">
                <a:latin typeface="+mj-lt"/>
                <a:ea typeface="Times New Roman" panose="02020603050405020304" pitchFamily="18" charset="0"/>
              </a:rPr>
              <a:t>تراختنر </a:t>
            </a:r>
            <a:r>
              <a:rPr lang="ar-EG" sz="2700" b="1">
                <a:latin typeface="+mj-lt"/>
                <a:ea typeface="Times New Roman" panose="02020603050405020304" pitchFamily="18" charset="0"/>
              </a:rPr>
              <a:t>كان يخفي معلومات؟</a:t>
            </a:r>
          </a:p>
          <a:p>
            <a:pPr algn="ctr"/>
            <a:endParaRPr lang="en-US" sz="2700" b="1" dirty="0">
              <a:latin typeface="+mj-lt"/>
            </a:endParaRPr>
          </a:p>
          <a:p>
            <a:pPr algn="ctr"/>
            <a:r>
              <a:rPr lang="ar-EG" sz="2700" b="1">
                <a:latin typeface="+mj-lt"/>
                <a:ea typeface="Times New Roman" panose="02020603050405020304" pitchFamily="18" charset="0"/>
              </a:rPr>
              <a:t>من لعب دور فيشر وشكك </a:t>
            </a:r>
            <a:r>
              <a:rPr lang="ar-EG" sz="2700" b="1" u="sng">
                <a:latin typeface="+mj-lt"/>
                <a:ea typeface="Times New Roman" panose="02020603050405020304" pitchFamily="18" charset="0"/>
              </a:rPr>
              <a:t>زورًا </a:t>
            </a:r>
            <a:r>
              <a:rPr lang="ar-EG" sz="2700" b="1">
                <a:latin typeface="+mj-lt"/>
                <a:ea typeface="Times New Roman" panose="02020603050405020304" pitchFamily="18" charset="0"/>
              </a:rPr>
              <a:t>في هالديرمان؟</a:t>
            </a:r>
          </a:p>
          <a:p>
            <a:pPr algn="ctr"/>
            <a:endParaRPr lang="en-SG" sz="2700" b="1" dirty="0">
              <a:latin typeface="+mj-lt"/>
            </a:endParaRPr>
          </a:p>
        </p:txBody>
      </p:sp>
      <p:pic>
        <p:nvPicPr>
          <p:cNvPr id="3" name="Picture 2" descr="Free Candle Wick photo and picture">
            <a:extLst>
              <a:ext uri="{FF2B5EF4-FFF2-40B4-BE49-F238E27FC236}">
                <a16:creationId xmlns:a16="http://schemas.microsoft.com/office/drawing/2014/main" id="{82FE89A4-3000-411B-6E55-7B048B526E9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00200" y="2513112"/>
            <a:ext cx="6098245" cy="40400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04272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773" y="240323"/>
            <a:ext cx="8264769" cy="1055077"/>
          </a:xfrm>
        </p:spPr>
        <p:txBody>
          <a:bodyPr>
            <a:normAutofit/>
          </a:bodyPr>
          <a:lstStyle/>
          <a:p>
            <a:r>
              <a:rPr lang="ar-EG" sz="3200" b="1"/>
              <a:t>الدروس المستفادة:</a:t>
            </a:r>
            <a:r>
              <a:rPr lang="en-US" sz="3200" b="1"/>
              <a:t> </a:t>
            </a:r>
            <a:r>
              <a:rPr lang="ar-EG" sz="3200" b="1"/>
              <a:t>إنهاء الصفقة</a:t>
            </a:r>
          </a:p>
        </p:txBody>
      </p:sp>
      <p:sp>
        <p:nvSpPr>
          <p:cNvPr id="3" name="Content Placeholder 2"/>
          <p:cNvSpPr>
            <a:spLocks noGrp="1"/>
          </p:cNvSpPr>
          <p:nvPr>
            <p:ph idx="1"/>
          </p:nvPr>
        </p:nvSpPr>
        <p:spPr>
          <a:xfrm>
            <a:off x="304800" y="1512277"/>
            <a:ext cx="8588856" cy="5269523"/>
          </a:xfrm>
        </p:spPr>
        <p:txBody>
          <a:bodyPr>
            <a:normAutofit/>
          </a:bodyPr>
          <a:lstStyle/>
          <a:p>
            <a:r>
              <a:rPr lang="ar-EG" sz="2400"/>
              <a:t>تعاونوا معًا!</a:t>
            </a:r>
            <a:r>
              <a:rPr lang="en-US" sz="2400"/>
              <a:t> </a:t>
            </a:r>
            <a:r>
              <a:rPr lang="ar-EG" sz="2400"/>
              <a:t>إذ يمكن للفِرق </a:t>
            </a:r>
            <a:r>
              <a:rPr lang="ar-EG" sz="2400" i="1"/>
              <a:t>المطالبة وخلق</a:t>
            </a:r>
            <a:r>
              <a:rPr lang="ar-EG" sz="2400"/>
              <a:t> المزيد من القيمة، إذا تم التنسيق فيما بينها بشكل جيد</a:t>
            </a:r>
          </a:p>
          <a:p>
            <a:pPr lvl="1">
              <a:buFont typeface="Arial" panose="020B0604020202020204" pitchFamily="34" charset="0"/>
              <a:buChar char="•"/>
            </a:pPr>
            <a:r>
              <a:rPr lang="ar-EG" sz="2400"/>
              <a:t>الفِرق التي لا يتم تنسيقها بشكل جيد تكون أقل فعالية من المفاوضين المنفردين</a:t>
            </a:r>
          </a:p>
          <a:p>
            <a:pPr lvl="1">
              <a:buFont typeface="Arial" panose="020B0604020202020204" pitchFamily="34" charset="0"/>
              <a:buChar char="•"/>
            </a:pPr>
            <a:r>
              <a:rPr lang="ar-EG" sz="2400"/>
              <a:t>تنسيق المصالح والأهداف لتقديم جبهة موحدة على طاولة المفاوضات</a:t>
            </a:r>
          </a:p>
          <a:p>
            <a:endParaRPr lang="en-US" sz="2400" dirty="0"/>
          </a:p>
          <a:p>
            <a:r>
              <a:rPr lang="ar-EG" sz="2400"/>
              <a:t>تعمل إعدادات المجموعة على تعزيز السلوكيات غير الأخلاقية</a:t>
            </a:r>
            <a:r>
              <a:rPr lang="en-US" sz="2400"/>
              <a:t> </a:t>
            </a:r>
          </a:p>
          <a:p>
            <a:pPr lvl="1">
              <a:buFont typeface="Arial" panose="020B0604020202020204" pitchFamily="34" charset="0"/>
              <a:buChar char="•"/>
            </a:pPr>
            <a:r>
              <a:rPr lang="ar-EG" sz="2400"/>
              <a:t>قد يكون لأعضاء فريقك اهتمامات متباينة وسمات ثالوث الظلام، ويسعون لتحقيق أجندتهم الفردية</a:t>
            </a:r>
          </a:p>
          <a:p>
            <a:pPr lvl="1">
              <a:buFont typeface="Arial" panose="020B0604020202020204" pitchFamily="34" charset="0"/>
              <a:buChar char="•"/>
            </a:pPr>
            <a:r>
              <a:rPr lang="ar-EG" sz="2400"/>
              <a:t>فالمجموعات أكثر عرضة للتصرف بشكل غير أخلاقي وتصعيد الصراع مقارنة بالأفراد، لذا تفاوض للحفاظ على التوافق بين تصرفات فريقك وهويتك الأخلاقية الفردية.</a:t>
            </a:r>
          </a:p>
          <a:p>
            <a:endParaRPr lang="en-US" sz="2400" dirty="0"/>
          </a:p>
        </p:txBody>
      </p:sp>
    </p:spTree>
    <p:extLst>
      <p:ext uri="{BB962C8B-B14F-4D97-AF65-F5344CB8AC3E}">
        <p14:creationId xmlns:p14="http://schemas.microsoft.com/office/powerpoint/2010/main" val="2514746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1"/>
          <p:cNvSpPr txBox="1">
            <a:spLocks noChangeArrowheads="1"/>
          </p:cNvSpPr>
          <p:nvPr/>
        </p:nvSpPr>
        <p:spPr>
          <a:xfrm>
            <a:off x="533400" y="152400"/>
            <a:ext cx="8229600" cy="1143000"/>
          </a:xfrm>
          <a:prstGeom prst="rect">
            <a:avLst/>
          </a:prstGeom>
          <a:noFill/>
          <a:ln/>
        </p:spPr>
        <p:txBody>
          <a:bodyPr anchor="ctr"/>
          <a:lstStyle/>
          <a:p>
            <a:pPr algn="ctr" fontAlgn="auto">
              <a:spcBef>
                <a:spcPts val="0"/>
              </a:spcBef>
              <a:spcAft>
                <a:spcPts val="0"/>
              </a:spcAft>
              <a:defRPr/>
            </a:pPr>
            <a:r>
              <a:rPr lang="ar-EG" sz="3600" b="1">
                <a:latin typeface="+mn-lt"/>
                <a:cs typeface="+mn-cs"/>
              </a:rPr>
              <a:t>نتائجك:</a:t>
            </a:r>
            <a:r>
              <a:rPr lang="en-US" sz="3600" b="1">
                <a:latin typeface="+mn-lt"/>
                <a:cs typeface="+mn-cs"/>
              </a:rPr>
              <a:t> </a:t>
            </a:r>
            <a:r>
              <a:rPr lang="ar-EG" sz="3600" b="1">
                <a:latin typeface="+mn-lt"/>
                <a:cs typeface="+mn-cs"/>
              </a:rPr>
              <a:t>إنهاء الصفقة</a:t>
            </a: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500" y="8458200"/>
            <a:ext cx="7239000" cy="4901407"/>
          </a:xfrm>
          <a:prstGeom prst="rect">
            <a:avLst/>
          </a:prstGeom>
        </p:spPr>
      </p:pic>
      <p:sp>
        <p:nvSpPr>
          <p:cNvPr id="3" name="TextBox 2">
            <a:extLst>
              <a:ext uri="{FF2B5EF4-FFF2-40B4-BE49-F238E27FC236}">
                <a16:creationId xmlns:a16="http://schemas.microsoft.com/office/drawing/2014/main" id="{B3EA380C-420E-57F0-9C05-C1633F7DE845}"/>
              </a:ext>
            </a:extLst>
          </p:cNvPr>
          <p:cNvSpPr txBox="1"/>
          <p:nvPr/>
        </p:nvSpPr>
        <p:spPr>
          <a:xfrm>
            <a:off x="533400" y="1424255"/>
            <a:ext cx="8339668" cy="5586145"/>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ar-EG" sz="2400"/>
              <a:t>من حصل على الصفقة؟</a:t>
            </a:r>
            <a:r>
              <a:rPr lang="en-US" sz="2400"/>
              <a:t> </a:t>
            </a:r>
            <a:r>
              <a:rPr lang="ar-EG" sz="2400"/>
              <a:t>(نعم/لا)</a:t>
            </a:r>
          </a:p>
          <a:p>
            <a:pPr marL="342900" indent="-342900">
              <a:spcAft>
                <a:spcPts val="600"/>
              </a:spcAft>
              <a:buFont typeface="Arial" panose="020B0604020202020204" pitchFamily="34" charset="0"/>
              <a:buChar char="•"/>
            </a:pPr>
            <a:endParaRPr lang="en-SG" sz="2400" dirty="0"/>
          </a:p>
          <a:p>
            <a:pPr marL="342900" indent="-342900">
              <a:spcAft>
                <a:spcPts val="600"/>
              </a:spcAft>
              <a:buFont typeface="Arial" panose="020B0604020202020204" pitchFamily="34" charset="0"/>
              <a:buChar char="•"/>
            </a:pPr>
            <a:r>
              <a:rPr lang="ar-EG" sz="2400"/>
              <a:t>بالنسبة للمجموعات التي توصلت إلى اتفاق:</a:t>
            </a:r>
          </a:p>
          <a:p>
            <a:pPr marL="800100" lvl="1" indent="-342900">
              <a:spcAft>
                <a:spcPts val="600"/>
              </a:spcAft>
              <a:buFont typeface="Arial" panose="020B0604020202020204" pitchFamily="34" charset="0"/>
              <a:buChar char="•"/>
            </a:pPr>
            <a:r>
              <a:rPr lang="ar-EG" sz="2400"/>
              <a:t>بأي تقييم إجمالي؟</a:t>
            </a:r>
            <a:r>
              <a:rPr lang="en-US" sz="2400"/>
              <a:t> </a:t>
            </a:r>
            <a:r>
              <a:rPr lang="ar-EG" sz="2400"/>
              <a:t>(290 أو أقل، 291-305، 306-320، 321-335، 336-340، 341-355، 356-365، 366 أو أكثر)</a:t>
            </a:r>
            <a:r>
              <a:rPr lang="en-US" sz="2400"/>
              <a:t> </a:t>
            </a:r>
          </a:p>
          <a:p>
            <a:pPr marL="800100" lvl="1" indent="-342900">
              <a:spcAft>
                <a:spcPts val="600"/>
              </a:spcAft>
              <a:buFont typeface="Arial" panose="020B0604020202020204" pitchFamily="34" charset="0"/>
              <a:buChar char="•"/>
            </a:pPr>
            <a:r>
              <a:rPr lang="ar-EG" sz="2400"/>
              <a:t>من الذي قدم أو تلقى عرضًا مُبالغًا فيه؟</a:t>
            </a:r>
          </a:p>
          <a:p>
            <a:pPr marL="800100" lvl="1" indent="-342900">
              <a:spcAft>
                <a:spcPts val="600"/>
              </a:spcAft>
              <a:buFont typeface="Arial" panose="020B0604020202020204" pitchFamily="34" charset="0"/>
              <a:buChar char="•"/>
            </a:pPr>
            <a:r>
              <a:rPr lang="ar-EG" sz="2400"/>
              <a:t>هل لا يزال المؤسس مشاركًا بعد الاستحواذ؟</a:t>
            </a:r>
            <a:r>
              <a:rPr lang="en-US" sz="2400"/>
              <a:t> </a:t>
            </a:r>
            <a:r>
              <a:rPr lang="ar-EG" sz="2400"/>
              <a:t>(بشكل كبير/متوسط/بالكاد/لا يشارك على الإطلاق)</a:t>
            </a:r>
          </a:p>
          <a:p>
            <a:pPr marL="800100" lvl="1" indent="-342900">
              <a:spcAft>
                <a:spcPts val="600"/>
              </a:spcAft>
              <a:buFont typeface="Arial" panose="020B0604020202020204" pitchFamily="34" charset="0"/>
              <a:buChar char="•"/>
            </a:pPr>
            <a:r>
              <a:rPr lang="ar-EG" sz="2400"/>
              <a:t>هل يمكن للمشتري البيع لشركة منافسة؟</a:t>
            </a:r>
            <a:r>
              <a:rPr lang="en-US" sz="2400"/>
              <a:t> </a:t>
            </a:r>
            <a:r>
              <a:rPr lang="ar-EG" sz="2400"/>
              <a:t>(نعم/لا)</a:t>
            </a:r>
          </a:p>
          <a:p>
            <a:pPr marL="800100" lvl="1" indent="-342900">
              <a:spcAft>
                <a:spcPts val="600"/>
              </a:spcAft>
              <a:buFont typeface="Arial" panose="020B0604020202020204" pitchFamily="34" charset="0"/>
              <a:buChar char="•"/>
            </a:pPr>
            <a:r>
              <a:rPr lang="ar-EG" sz="2400"/>
              <a:t>هل حصلت السيدة هالديرمان على رسوم العمل الجيد البالغة 0.25% من السيدة فيشر؟</a:t>
            </a:r>
            <a:r>
              <a:rPr lang="en-US" sz="2400"/>
              <a:t> </a:t>
            </a:r>
            <a:r>
              <a:rPr lang="ar-EG" sz="2400"/>
              <a:t>(رسوم كاملة/رسوم جزئية/رسوم صفرية)</a:t>
            </a:r>
          </a:p>
          <a:p>
            <a:pPr>
              <a:spcAft>
                <a:spcPts val="600"/>
              </a:spcAft>
            </a:pPr>
            <a:endParaRPr lang="en-SG" sz="2400" dirty="0"/>
          </a:p>
          <a:p>
            <a:pPr>
              <a:spcAft>
                <a:spcPts val="600"/>
              </a:spcAft>
            </a:pPr>
            <a:endParaRPr lang="en-SG" sz="2400" dirty="0"/>
          </a:p>
        </p:txBody>
      </p:sp>
    </p:spTree>
    <p:extLst>
      <p:ext uri="{BB962C8B-B14F-4D97-AF65-F5344CB8AC3E}">
        <p14:creationId xmlns:p14="http://schemas.microsoft.com/office/powerpoint/2010/main" val="72512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6BDB30C-C427-3494-890A-0CD1D1CB1491}"/>
              </a:ext>
            </a:extLst>
          </p:cNvPr>
          <p:cNvGraphicFramePr>
            <a:graphicFrameLocks noGrp="1"/>
          </p:cNvGraphicFramePr>
          <p:nvPr>
            <p:extLst>
              <p:ext uri="{D42A27DB-BD31-4B8C-83A1-F6EECF244321}">
                <p14:modId xmlns:p14="http://schemas.microsoft.com/office/powerpoint/2010/main" val="562784802"/>
              </p:ext>
            </p:extLst>
          </p:nvPr>
        </p:nvGraphicFramePr>
        <p:xfrm>
          <a:off x="0" y="0"/>
          <a:ext cx="9144002" cy="4956312"/>
        </p:xfrm>
        <a:graphic>
          <a:graphicData uri="http://schemas.openxmlformats.org/drawingml/2006/table">
            <a:tbl>
              <a:tblPr rtl="1" firstRow="1" firstCol="1" bandRow="1">
                <a:tableStyleId>{5C22544A-7EE6-4342-B048-85BDC9FD1C3A}</a:tableStyleId>
              </a:tblPr>
              <a:tblGrid>
                <a:gridCol w="1290334">
                  <a:extLst>
                    <a:ext uri="{9D8B030D-6E8A-4147-A177-3AD203B41FA5}">
                      <a16:colId xmlns:a16="http://schemas.microsoft.com/office/drawing/2014/main" val="3039011689"/>
                    </a:ext>
                  </a:extLst>
                </a:gridCol>
                <a:gridCol w="1873465">
                  <a:extLst>
                    <a:ext uri="{9D8B030D-6E8A-4147-A177-3AD203B41FA5}">
                      <a16:colId xmlns:a16="http://schemas.microsoft.com/office/drawing/2014/main" val="2462557955"/>
                    </a:ext>
                  </a:extLst>
                </a:gridCol>
                <a:gridCol w="1993401">
                  <a:extLst>
                    <a:ext uri="{9D8B030D-6E8A-4147-A177-3AD203B41FA5}">
                      <a16:colId xmlns:a16="http://schemas.microsoft.com/office/drawing/2014/main" val="1598539937"/>
                    </a:ext>
                  </a:extLst>
                </a:gridCol>
                <a:gridCol w="1993401">
                  <a:extLst>
                    <a:ext uri="{9D8B030D-6E8A-4147-A177-3AD203B41FA5}">
                      <a16:colId xmlns:a16="http://schemas.microsoft.com/office/drawing/2014/main" val="4232672433"/>
                    </a:ext>
                  </a:extLst>
                </a:gridCol>
                <a:gridCol w="1993401">
                  <a:extLst>
                    <a:ext uri="{9D8B030D-6E8A-4147-A177-3AD203B41FA5}">
                      <a16:colId xmlns:a16="http://schemas.microsoft.com/office/drawing/2014/main" val="1972536546"/>
                    </a:ext>
                  </a:extLst>
                </a:gridCol>
              </a:tblGrid>
              <a:tr h="239115">
                <a:tc>
                  <a:txBody>
                    <a:bodyPr/>
                    <a:lstStyle/>
                    <a:p>
                      <a:pPr algn="just">
                        <a:lnSpc>
                          <a:spcPct val="107000"/>
                        </a:lnSpc>
                        <a:spcAft>
                          <a:spcPts val="800"/>
                        </a:spcAft>
                      </a:pPr>
                      <a:r>
                        <a:rPr lang="ar-EG" sz="1500"/>
                        <a:t>المسألة</a:t>
                      </a:r>
                      <a:r>
                        <a:rPr lang="en-US" sz="1500"/>
                        <a:t> </a:t>
                      </a:r>
                    </a:p>
                  </a:txBody>
                  <a:tcPr marL="41407" marR="41407" marT="0" marB="0"/>
                </a:tc>
                <a:tc>
                  <a:txBody>
                    <a:bodyPr/>
                    <a:lstStyle/>
                    <a:p>
                      <a:pPr algn="just">
                        <a:lnSpc>
                          <a:spcPct val="107000"/>
                        </a:lnSpc>
                        <a:spcAft>
                          <a:spcPts val="800"/>
                        </a:spcAft>
                      </a:pPr>
                      <a:r>
                        <a:rPr lang="ar-EG" sz="1500"/>
                        <a:t>السيدة فيشر</a:t>
                      </a:r>
                    </a:p>
                  </a:txBody>
                  <a:tcPr marL="41407" marR="41407" marT="0" marB="0"/>
                </a:tc>
                <a:tc>
                  <a:txBody>
                    <a:bodyPr/>
                    <a:lstStyle/>
                    <a:p>
                      <a:pPr algn="just">
                        <a:lnSpc>
                          <a:spcPct val="107000"/>
                        </a:lnSpc>
                        <a:spcAft>
                          <a:spcPts val="800"/>
                        </a:spcAft>
                      </a:pPr>
                      <a:r>
                        <a:rPr lang="ar-EG" sz="1500"/>
                        <a:t>السيدة هالديرمان</a:t>
                      </a:r>
                    </a:p>
                  </a:txBody>
                  <a:tcPr marL="41407" marR="41407" marT="0" marB="0"/>
                </a:tc>
                <a:tc>
                  <a:txBody>
                    <a:bodyPr/>
                    <a:lstStyle/>
                    <a:p>
                      <a:pPr algn="just">
                        <a:lnSpc>
                          <a:spcPct val="107000"/>
                        </a:lnSpc>
                        <a:spcAft>
                          <a:spcPts val="800"/>
                        </a:spcAft>
                      </a:pPr>
                      <a:r>
                        <a:rPr lang="ar-EG" sz="1500"/>
                        <a:t>السيدة بريس</a:t>
                      </a:r>
                    </a:p>
                  </a:txBody>
                  <a:tcPr marL="41407" marR="41407" marT="0" marB="0"/>
                </a:tc>
                <a:tc>
                  <a:txBody>
                    <a:bodyPr/>
                    <a:lstStyle/>
                    <a:p>
                      <a:pPr algn="just">
                        <a:lnSpc>
                          <a:spcPct val="107000"/>
                        </a:lnSpc>
                        <a:spcAft>
                          <a:spcPts val="800"/>
                        </a:spcAft>
                      </a:pPr>
                      <a:r>
                        <a:rPr lang="ar-EG" sz="1500"/>
                        <a:t>السيد تراختنر</a:t>
                      </a:r>
                    </a:p>
                  </a:txBody>
                  <a:tcPr marL="41407" marR="41407" marT="0" marB="0"/>
                </a:tc>
                <a:extLst>
                  <a:ext uri="{0D108BD9-81ED-4DB2-BD59-A6C34878D82A}">
                    <a16:rowId xmlns:a16="http://schemas.microsoft.com/office/drawing/2014/main" val="3133390842"/>
                  </a:ext>
                </a:extLst>
              </a:tr>
              <a:tr h="3113685">
                <a:tc>
                  <a:txBody>
                    <a:bodyPr/>
                    <a:lstStyle/>
                    <a:p>
                      <a:pPr>
                        <a:lnSpc>
                          <a:spcPct val="107000"/>
                        </a:lnSpc>
                        <a:spcAft>
                          <a:spcPts val="800"/>
                        </a:spcAft>
                      </a:pPr>
                      <a:r>
                        <a:rPr lang="ar-EG" sz="1500"/>
                        <a:t>التقييم الإجمالي للشركة</a:t>
                      </a:r>
                    </a:p>
                  </a:txBody>
                  <a:tcPr marL="41407" marR="41407" marT="0" marB="0"/>
                </a:tc>
                <a:tc>
                  <a:txBody>
                    <a:bodyPr/>
                    <a:lstStyle/>
                    <a:p>
                      <a:pPr>
                        <a:lnSpc>
                          <a:spcPct val="107000"/>
                        </a:lnSpc>
                        <a:spcAft>
                          <a:spcPts val="800"/>
                        </a:spcAft>
                      </a:pPr>
                      <a:r>
                        <a:rPr lang="ar-EG" sz="1500"/>
                        <a:t>ليس لديها تقييم، وتعتمد على إرشادات السيدة هالديرمان.</a:t>
                      </a:r>
                    </a:p>
                  </a:txBody>
                  <a:tcPr marL="41407" marR="41407" marT="0" marB="0"/>
                </a:tc>
                <a:tc>
                  <a:txBody>
                    <a:bodyPr/>
                    <a:lstStyle/>
                    <a:p>
                      <a:pPr>
                        <a:lnSpc>
                          <a:spcPct val="107000"/>
                        </a:lnSpc>
                        <a:spcAft>
                          <a:spcPts val="800"/>
                        </a:spcAft>
                      </a:pPr>
                      <a:r>
                        <a:rPr lang="ar-EG" sz="1500"/>
                        <a:t>تعرف النطاق الكامل لتقييم السوق لكل من مشتري الأسهم الخاصة (325-375 مليون دولار) والمنافس (350-400 مليون دولار).</a:t>
                      </a:r>
                      <a:r>
                        <a:rPr lang="en-US" sz="1500"/>
                        <a:t> </a:t>
                      </a:r>
                      <a:r>
                        <a:rPr lang="ar-EG" sz="1500">
                          <a:solidFill>
                            <a:srgbClr val="0070C0"/>
                          </a:solidFill>
                        </a:rPr>
                        <a:t>يمكنها اختيار حجب المعلومات المتعلقة بالحد الأدنى عن السيدة فيشر </a:t>
                      </a:r>
                      <a:r>
                        <a:rPr lang="ar-EG" sz="1500"/>
                        <a:t>للضغط من أجل الحصول على سعر بيع أعلى لشركة </a:t>
                      </a:r>
                      <a:r>
                        <a:rPr lang="en-US" sz="1500"/>
                        <a:t>TCP</a:t>
                      </a:r>
                      <a:r>
                        <a:rPr lang="ar-EG" sz="1500"/>
                        <a:t> (ورسوم)، أو عدم إبرام صفقة مع </a:t>
                      </a:r>
                      <a:r>
                        <a:rPr lang="en-US" sz="1500"/>
                        <a:t>TCP</a:t>
                      </a:r>
                      <a:r>
                        <a:rPr lang="ar-EG" sz="1500"/>
                        <a:t> لبيعها إلى منافس.</a:t>
                      </a:r>
                      <a:r>
                        <a:rPr lang="en-US" sz="1500"/>
                        <a:t> </a:t>
                      </a:r>
                    </a:p>
                  </a:txBody>
                  <a:tcPr marL="41407" marR="41407" marT="0" marB="0"/>
                </a:tc>
                <a:tc>
                  <a:txBody>
                    <a:bodyPr/>
                    <a:lstStyle/>
                    <a:p>
                      <a:pPr>
                        <a:lnSpc>
                          <a:spcPct val="107000"/>
                        </a:lnSpc>
                        <a:spcAft>
                          <a:spcPts val="800"/>
                        </a:spcAft>
                      </a:pPr>
                      <a:r>
                        <a:rPr lang="ar-EG" sz="1500"/>
                        <a:t>يعرف التقييم الذي وافقت عليه لجنة الاستثمار (300-365 مليون دولار).</a:t>
                      </a:r>
                      <a:r>
                        <a:rPr lang="en-US" sz="1500"/>
                        <a:t> </a:t>
                      </a:r>
                      <a:r>
                        <a:rPr lang="ar-EG" sz="1500"/>
                        <a:t>تتمتع بتقييم شخصي مرتفع (حتى 365 مليون دولار).</a:t>
                      </a:r>
                    </a:p>
                  </a:txBody>
                  <a:tcPr marL="41407" marR="41407" marT="0" marB="0"/>
                </a:tc>
                <a:tc>
                  <a:txBody>
                    <a:bodyPr/>
                    <a:lstStyle/>
                    <a:p>
                      <a:pPr>
                        <a:lnSpc>
                          <a:spcPct val="107000"/>
                        </a:lnSpc>
                        <a:spcAft>
                          <a:spcPts val="800"/>
                        </a:spcAft>
                      </a:pPr>
                      <a:r>
                        <a:rPr lang="ar-EG" sz="1500"/>
                        <a:t>يعرف التقييم الذي وافقت عليه لجنة الاستثمار (300-365 مليون دولار).</a:t>
                      </a:r>
                      <a:r>
                        <a:rPr lang="en-US" sz="1500"/>
                        <a:t> </a:t>
                      </a:r>
                      <a:r>
                        <a:rPr lang="ar-EG" sz="1500"/>
                        <a:t>لديه تقييم شخصي أقل (حتى 290 مليون دولار).</a:t>
                      </a:r>
                      <a:r>
                        <a:rPr lang="en-US" sz="1500"/>
                        <a:t> </a:t>
                      </a:r>
                      <a:r>
                        <a:rPr lang="ar-EG" sz="1500"/>
                        <a:t>صوت تراختنر سرًا ضد هذه الصفقة وحاول تخريب الصفقة.</a:t>
                      </a:r>
                    </a:p>
                  </a:txBody>
                  <a:tcPr marL="41407" marR="41407" marT="0" marB="0"/>
                </a:tc>
                <a:extLst>
                  <a:ext uri="{0D108BD9-81ED-4DB2-BD59-A6C34878D82A}">
                    <a16:rowId xmlns:a16="http://schemas.microsoft.com/office/drawing/2014/main" val="3406879447"/>
                  </a:ext>
                </a:extLst>
              </a:tr>
              <a:tr h="1603512">
                <a:tc>
                  <a:txBody>
                    <a:bodyPr/>
                    <a:lstStyle/>
                    <a:p>
                      <a:pPr>
                        <a:lnSpc>
                          <a:spcPct val="107000"/>
                        </a:lnSpc>
                        <a:spcAft>
                          <a:spcPts val="800"/>
                        </a:spcAft>
                      </a:pPr>
                      <a:r>
                        <a:rPr lang="ar-EG" sz="1500"/>
                        <a:t>عنصر السعر المُحتمل</a:t>
                      </a:r>
                    </a:p>
                  </a:txBody>
                  <a:tcPr marL="41407" marR="41407" marT="0" marB="0"/>
                </a:tc>
                <a:tc>
                  <a:txBody>
                    <a:bodyPr/>
                    <a:lstStyle/>
                    <a:p>
                      <a:pPr>
                        <a:lnSpc>
                          <a:spcPct val="107000"/>
                        </a:lnSpc>
                        <a:spcAft>
                          <a:spcPts val="800"/>
                        </a:spcAft>
                      </a:pPr>
                      <a:r>
                        <a:rPr lang="ar-EG" sz="1500"/>
                        <a:t>يجب أن تكون السيدة فيشر على استعداد لقبول مدفوعات مشروطة أعلى لأنها واثقة جدًا من خطة العمل</a:t>
                      </a:r>
                      <a:r>
                        <a:rPr lang="en-US" sz="1500"/>
                        <a:t> </a:t>
                      </a:r>
                    </a:p>
                  </a:txBody>
                  <a:tcPr marL="41407" marR="41407" marT="0" marB="0"/>
                </a:tc>
                <a:tc>
                  <a:txBody>
                    <a:bodyPr/>
                    <a:lstStyle/>
                    <a:p>
                      <a:pPr>
                        <a:lnSpc>
                          <a:spcPct val="107000"/>
                        </a:lnSpc>
                        <a:spcAft>
                          <a:spcPts val="800"/>
                        </a:spcAft>
                      </a:pPr>
                      <a:r>
                        <a:rPr lang="ar-EG" sz="1500" u="none"/>
                        <a:t>0-10%.</a:t>
                      </a:r>
                      <a:r>
                        <a:rPr lang="en-US" sz="1500" u="none"/>
                        <a:t> </a:t>
                      </a:r>
                      <a:r>
                        <a:rPr lang="ar-EG" sz="1500" u="none">
                          <a:solidFill>
                            <a:srgbClr val="0070C0"/>
                          </a:solidFill>
                        </a:rPr>
                        <a:t>قد تختار السيدة هالديرمان الضغط من أجل الحصول على مبلغ أقل من الدفعة المشروطة لتقليل المخاطر التي قد تتعرض لها أتعابها.</a:t>
                      </a:r>
                    </a:p>
                  </a:txBody>
                  <a:tcPr marL="41407" marR="41407" marT="0" marB="0"/>
                </a:tc>
                <a:tc>
                  <a:txBody>
                    <a:bodyPr/>
                    <a:lstStyle/>
                    <a:p>
                      <a:pPr>
                        <a:lnSpc>
                          <a:spcPct val="107000"/>
                        </a:lnSpc>
                        <a:spcAft>
                          <a:spcPts val="800"/>
                        </a:spcAft>
                      </a:pPr>
                      <a:r>
                        <a:rPr lang="ar-EG" sz="1500" u="none"/>
                        <a:t>5-15%</a:t>
                      </a:r>
                    </a:p>
                  </a:txBody>
                  <a:tcPr marL="41407" marR="41407" marT="0" marB="0"/>
                </a:tc>
                <a:tc>
                  <a:txBody>
                    <a:bodyPr/>
                    <a:lstStyle/>
                    <a:p>
                      <a:pPr>
                        <a:lnSpc>
                          <a:spcPct val="107000"/>
                        </a:lnSpc>
                        <a:spcAft>
                          <a:spcPts val="800"/>
                        </a:spcAft>
                      </a:pPr>
                      <a:r>
                        <a:rPr lang="ar-EG" sz="1500" u="none"/>
                        <a:t>10-25%</a:t>
                      </a:r>
                    </a:p>
                  </a:txBody>
                  <a:tcPr marL="41407" marR="41407" marT="0" marB="0"/>
                </a:tc>
                <a:extLst>
                  <a:ext uri="{0D108BD9-81ED-4DB2-BD59-A6C34878D82A}">
                    <a16:rowId xmlns:a16="http://schemas.microsoft.com/office/drawing/2014/main" val="1568217365"/>
                  </a:ext>
                </a:extLst>
              </a:tr>
            </a:tbl>
          </a:graphicData>
        </a:graphic>
      </p:graphicFrame>
    </p:spTree>
    <p:extLst>
      <p:ext uri="{BB962C8B-B14F-4D97-AF65-F5344CB8AC3E}">
        <p14:creationId xmlns:p14="http://schemas.microsoft.com/office/powerpoint/2010/main" val="333079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6BDB30C-C427-3494-890A-0CD1D1CB1491}"/>
              </a:ext>
            </a:extLst>
          </p:cNvPr>
          <p:cNvGraphicFramePr>
            <a:graphicFrameLocks noGrp="1"/>
          </p:cNvGraphicFramePr>
          <p:nvPr>
            <p:extLst>
              <p:ext uri="{D42A27DB-BD31-4B8C-83A1-F6EECF244321}">
                <p14:modId xmlns:p14="http://schemas.microsoft.com/office/powerpoint/2010/main" val="3205494495"/>
              </p:ext>
            </p:extLst>
          </p:nvPr>
        </p:nvGraphicFramePr>
        <p:xfrm>
          <a:off x="0" y="0"/>
          <a:ext cx="9144002" cy="6972238"/>
        </p:xfrm>
        <a:graphic>
          <a:graphicData uri="http://schemas.openxmlformats.org/drawingml/2006/table">
            <a:tbl>
              <a:tblPr rtl="1" firstRow="1" firstCol="1" bandRow="1">
                <a:tableStyleId>{5C22544A-7EE6-4342-B048-85BDC9FD1C3A}</a:tableStyleId>
              </a:tblPr>
              <a:tblGrid>
                <a:gridCol w="1290334">
                  <a:extLst>
                    <a:ext uri="{9D8B030D-6E8A-4147-A177-3AD203B41FA5}">
                      <a16:colId xmlns:a16="http://schemas.microsoft.com/office/drawing/2014/main" val="3039011689"/>
                    </a:ext>
                  </a:extLst>
                </a:gridCol>
                <a:gridCol w="1873465">
                  <a:extLst>
                    <a:ext uri="{9D8B030D-6E8A-4147-A177-3AD203B41FA5}">
                      <a16:colId xmlns:a16="http://schemas.microsoft.com/office/drawing/2014/main" val="2462557955"/>
                    </a:ext>
                  </a:extLst>
                </a:gridCol>
                <a:gridCol w="1993401">
                  <a:extLst>
                    <a:ext uri="{9D8B030D-6E8A-4147-A177-3AD203B41FA5}">
                      <a16:colId xmlns:a16="http://schemas.microsoft.com/office/drawing/2014/main" val="1598539937"/>
                    </a:ext>
                  </a:extLst>
                </a:gridCol>
                <a:gridCol w="1993401">
                  <a:extLst>
                    <a:ext uri="{9D8B030D-6E8A-4147-A177-3AD203B41FA5}">
                      <a16:colId xmlns:a16="http://schemas.microsoft.com/office/drawing/2014/main" val="4232672433"/>
                    </a:ext>
                  </a:extLst>
                </a:gridCol>
                <a:gridCol w="1993401">
                  <a:extLst>
                    <a:ext uri="{9D8B030D-6E8A-4147-A177-3AD203B41FA5}">
                      <a16:colId xmlns:a16="http://schemas.microsoft.com/office/drawing/2014/main" val="1972536546"/>
                    </a:ext>
                  </a:extLst>
                </a:gridCol>
              </a:tblGrid>
              <a:tr h="239115">
                <a:tc>
                  <a:txBody>
                    <a:bodyPr/>
                    <a:lstStyle/>
                    <a:p>
                      <a:pPr algn="just">
                        <a:lnSpc>
                          <a:spcPct val="107000"/>
                        </a:lnSpc>
                        <a:spcAft>
                          <a:spcPts val="800"/>
                        </a:spcAft>
                      </a:pPr>
                      <a:r>
                        <a:rPr lang="ar-EG" sz="1500" dirty="0"/>
                        <a:t>المسألة</a:t>
                      </a:r>
                      <a:r>
                        <a:rPr lang="en-US" sz="1500" dirty="0"/>
                        <a:t> </a:t>
                      </a:r>
                    </a:p>
                  </a:txBody>
                  <a:tcPr marL="41407" marR="41407" marT="0" marB="0"/>
                </a:tc>
                <a:tc>
                  <a:txBody>
                    <a:bodyPr/>
                    <a:lstStyle/>
                    <a:p>
                      <a:pPr algn="just">
                        <a:lnSpc>
                          <a:spcPct val="107000"/>
                        </a:lnSpc>
                        <a:spcAft>
                          <a:spcPts val="800"/>
                        </a:spcAft>
                      </a:pPr>
                      <a:r>
                        <a:rPr lang="ar-EG" sz="1500"/>
                        <a:t>السيدة فيشر</a:t>
                      </a:r>
                    </a:p>
                  </a:txBody>
                  <a:tcPr marL="41407" marR="41407" marT="0" marB="0"/>
                </a:tc>
                <a:tc>
                  <a:txBody>
                    <a:bodyPr/>
                    <a:lstStyle/>
                    <a:p>
                      <a:pPr algn="just">
                        <a:lnSpc>
                          <a:spcPct val="107000"/>
                        </a:lnSpc>
                        <a:spcAft>
                          <a:spcPts val="800"/>
                        </a:spcAft>
                      </a:pPr>
                      <a:r>
                        <a:rPr lang="ar-EG" sz="1500"/>
                        <a:t>السيدة هالديرمان</a:t>
                      </a:r>
                    </a:p>
                  </a:txBody>
                  <a:tcPr marL="41407" marR="41407" marT="0" marB="0"/>
                </a:tc>
                <a:tc>
                  <a:txBody>
                    <a:bodyPr/>
                    <a:lstStyle/>
                    <a:p>
                      <a:pPr algn="just">
                        <a:lnSpc>
                          <a:spcPct val="107000"/>
                        </a:lnSpc>
                        <a:spcAft>
                          <a:spcPts val="800"/>
                        </a:spcAft>
                      </a:pPr>
                      <a:r>
                        <a:rPr lang="ar-EG" sz="1500"/>
                        <a:t>السيدة بريس</a:t>
                      </a:r>
                    </a:p>
                  </a:txBody>
                  <a:tcPr marL="41407" marR="41407" marT="0" marB="0"/>
                </a:tc>
                <a:tc>
                  <a:txBody>
                    <a:bodyPr/>
                    <a:lstStyle/>
                    <a:p>
                      <a:pPr algn="just">
                        <a:lnSpc>
                          <a:spcPct val="107000"/>
                        </a:lnSpc>
                        <a:spcAft>
                          <a:spcPts val="800"/>
                        </a:spcAft>
                      </a:pPr>
                      <a:r>
                        <a:rPr lang="ar-EG" sz="1500"/>
                        <a:t>السيد تراختنر</a:t>
                      </a:r>
                    </a:p>
                  </a:txBody>
                  <a:tcPr marL="41407" marR="41407" marT="0" marB="0"/>
                </a:tc>
                <a:extLst>
                  <a:ext uri="{0D108BD9-81ED-4DB2-BD59-A6C34878D82A}">
                    <a16:rowId xmlns:a16="http://schemas.microsoft.com/office/drawing/2014/main" val="3133390842"/>
                  </a:ext>
                </a:extLst>
              </a:tr>
              <a:tr h="3113685">
                <a:tc>
                  <a:txBody>
                    <a:bodyPr/>
                    <a:lstStyle/>
                    <a:p>
                      <a:pPr>
                        <a:lnSpc>
                          <a:spcPct val="107000"/>
                        </a:lnSpc>
                        <a:spcAft>
                          <a:spcPts val="800"/>
                        </a:spcAft>
                      </a:pPr>
                      <a:r>
                        <a:rPr lang="ar-EG" sz="1500"/>
                        <a:t>التقييم الإجمالي للشركة</a:t>
                      </a:r>
                    </a:p>
                  </a:txBody>
                  <a:tcPr marL="41407" marR="41407" marT="0" marB="0"/>
                </a:tc>
                <a:tc>
                  <a:txBody>
                    <a:bodyPr/>
                    <a:lstStyle/>
                    <a:p>
                      <a:pPr>
                        <a:lnSpc>
                          <a:spcPct val="107000"/>
                        </a:lnSpc>
                        <a:spcAft>
                          <a:spcPts val="800"/>
                        </a:spcAft>
                      </a:pPr>
                      <a:r>
                        <a:rPr lang="ar-EG" sz="1500"/>
                        <a:t>ليس لديها تقييم، وتعتمد على إرشادات السيدة هالديرمان.</a:t>
                      </a:r>
                    </a:p>
                  </a:txBody>
                  <a:tcPr marL="41407" marR="41407" marT="0" marB="0"/>
                </a:tc>
                <a:tc>
                  <a:txBody>
                    <a:bodyPr/>
                    <a:lstStyle/>
                    <a:p>
                      <a:pPr>
                        <a:lnSpc>
                          <a:spcPct val="107000"/>
                        </a:lnSpc>
                        <a:spcAft>
                          <a:spcPts val="800"/>
                        </a:spcAft>
                      </a:pPr>
                      <a:r>
                        <a:rPr lang="ar-EG" sz="1500"/>
                        <a:t>تعرف النطاق الكامل لتقييم السوق لكل من مشتري الأسهم الخاصة (325-375 مليون دولار) والمنافس (350-400 مليون دولار).</a:t>
                      </a:r>
                      <a:r>
                        <a:rPr lang="en-US" sz="1500"/>
                        <a:t> </a:t>
                      </a:r>
                      <a:r>
                        <a:rPr lang="ar-EG" sz="1500">
                          <a:solidFill>
                            <a:srgbClr val="0070C0"/>
                          </a:solidFill>
                        </a:rPr>
                        <a:t>يمكنها اختيار حجب المعلومات المتعلقة بالحد الأدنى عن السيدة فيشر </a:t>
                      </a:r>
                      <a:r>
                        <a:rPr lang="ar-EG" sz="1500"/>
                        <a:t>للضغط من أجل الحصول على سعر بيع أعلى لشركة </a:t>
                      </a:r>
                      <a:r>
                        <a:rPr lang="en-US" sz="1500"/>
                        <a:t>TCP</a:t>
                      </a:r>
                      <a:r>
                        <a:rPr lang="ar-EG" sz="1500"/>
                        <a:t> (ورسوم)، أو عدم إبرام صفقة مع </a:t>
                      </a:r>
                      <a:r>
                        <a:rPr lang="en-US" sz="1500"/>
                        <a:t>TCP</a:t>
                      </a:r>
                      <a:r>
                        <a:rPr lang="ar-EG" sz="1500"/>
                        <a:t> لبيعها إلى منافس.</a:t>
                      </a:r>
                      <a:r>
                        <a:rPr lang="en-US" sz="1500"/>
                        <a:t> </a:t>
                      </a:r>
                    </a:p>
                  </a:txBody>
                  <a:tcPr marL="41407" marR="41407" marT="0" marB="0"/>
                </a:tc>
                <a:tc>
                  <a:txBody>
                    <a:bodyPr/>
                    <a:lstStyle/>
                    <a:p>
                      <a:pPr>
                        <a:lnSpc>
                          <a:spcPct val="107000"/>
                        </a:lnSpc>
                        <a:spcAft>
                          <a:spcPts val="800"/>
                        </a:spcAft>
                      </a:pPr>
                      <a:r>
                        <a:rPr lang="ar-EG" sz="1500"/>
                        <a:t>يعرف التقييم الذي وافقت عليه لجنة الاستثمار (300-365 مليون دولار).</a:t>
                      </a:r>
                      <a:r>
                        <a:rPr lang="en-US" sz="1500"/>
                        <a:t> </a:t>
                      </a:r>
                      <a:r>
                        <a:rPr lang="ar-EG" sz="1500"/>
                        <a:t>تتمتع بتقييم شخصي مرتفع (حتى 365 مليون دولار).</a:t>
                      </a:r>
                    </a:p>
                  </a:txBody>
                  <a:tcPr marL="41407" marR="41407" marT="0" marB="0"/>
                </a:tc>
                <a:tc>
                  <a:txBody>
                    <a:bodyPr/>
                    <a:lstStyle/>
                    <a:p>
                      <a:pPr>
                        <a:lnSpc>
                          <a:spcPct val="107000"/>
                        </a:lnSpc>
                        <a:spcAft>
                          <a:spcPts val="800"/>
                        </a:spcAft>
                      </a:pPr>
                      <a:r>
                        <a:rPr lang="ar-EG" sz="1500"/>
                        <a:t>يعرف التقييم الذي وافقت عليه لجنة الاستثمار (300-365 مليون دولار).</a:t>
                      </a:r>
                      <a:r>
                        <a:rPr lang="en-US" sz="1500"/>
                        <a:t> </a:t>
                      </a:r>
                      <a:r>
                        <a:rPr lang="ar-EG" sz="1500"/>
                        <a:t>لديه تقييم شخصي أقل (حتى 290 مليون دولار).</a:t>
                      </a:r>
                      <a:r>
                        <a:rPr lang="en-US" sz="1500"/>
                        <a:t> </a:t>
                      </a:r>
                      <a:r>
                        <a:rPr lang="ar-EG" sz="1500"/>
                        <a:t>صوت تراختنر سرًا ضد هذه الصفقة وحاول تخريب الصفقة.</a:t>
                      </a:r>
                    </a:p>
                  </a:txBody>
                  <a:tcPr marL="41407" marR="41407" marT="0" marB="0"/>
                </a:tc>
                <a:extLst>
                  <a:ext uri="{0D108BD9-81ED-4DB2-BD59-A6C34878D82A}">
                    <a16:rowId xmlns:a16="http://schemas.microsoft.com/office/drawing/2014/main" val="3406879447"/>
                  </a:ext>
                </a:extLst>
              </a:tr>
              <a:tr h="1603512">
                <a:tc>
                  <a:txBody>
                    <a:bodyPr/>
                    <a:lstStyle/>
                    <a:p>
                      <a:pPr>
                        <a:lnSpc>
                          <a:spcPct val="107000"/>
                        </a:lnSpc>
                        <a:spcAft>
                          <a:spcPts val="800"/>
                        </a:spcAft>
                      </a:pPr>
                      <a:r>
                        <a:rPr lang="ar-EG" sz="1500"/>
                        <a:t>عنصر السعر المُحتمل</a:t>
                      </a:r>
                    </a:p>
                  </a:txBody>
                  <a:tcPr marL="41407" marR="41407" marT="0" marB="0"/>
                </a:tc>
                <a:tc>
                  <a:txBody>
                    <a:bodyPr/>
                    <a:lstStyle/>
                    <a:p>
                      <a:pPr>
                        <a:lnSpc>
                          <a:spcPct val="107000"/>
                        </a:lnSpc>
                        <a:spcAft>
                          <a:spcPts val="800"/>
                        </a:spcAft>
                      </a:pPr>
                      <a:r>
                        <a:rPr lang="ar-EG" sz="1500"/>
                        <a:t>يجب أن تكون السيدة فيشر على استعداد لقبول مدفوعات مشروطة أعلى لأنها واثقة جدًا من خطة العمل</a:t>
                      </a:r>
                      <a:r>
                        <a:rPr lang="en-US" sz="1500"/>
                        <a:t> </a:t>
                      </a:r>
                    </a:p>
                  </a:txBody>
                  <a:tcPr marL="41407" marR="41407" marT="0" marB="0"/>
                </a:tc>
                <a:tc>
                  <a:txBody>
                    <a:bodyPr/>
                    <a:lstStyle/>
                    <a:p>
                      <a:pPr>
                        <a:lnSpc>
                          <a:spcPct val="107000"/>
                        </a:lnSpc>
                        <a:spcAft>
                          <a:spcPts val="800"/>
                        </a:spcAft>
                      </a:pPr>
                      <a:r>
                        <a:rPr lang="ar-EG" sz="1500" u="none"/>
                        <a:t>0-10%.</a:t>
                      </a:r>
                      <a:r>
                        <a:rPr lang="en-US" sz="1500" u="none"/>
                        <a:t> </a:t>
                      </a:r>
                      <a:r>
                        <a:rPr lang="ar-EG" sz="1500" u="none">
                          <a:solidFill>
                            <a:srgbClr val="0070C0"/>
                          </a:solidFill>
                        </a:rPr>
                        <a:t>قد تختار السيدة هالديرمان الضغط من أجل الحصول على مبلغ أقل من الدفعة المشروطة لتقليل المخاطر التي قد تتعرض لها أتعابها.</a:t>
                      </a:r>
                    </a:p>
                  </a:txBody>
                  <a:tcPr marL="41407" marR="41407" marT="0" marB="0"/>
                </a:tc>
                <a:tc>
                  <a:txBody>
                    <a:bodyPr/>
                    <a:lstStyle/>
                    <a:p>
                      <a:pPr>
                        <a:lnSpc>
                          <a:spcPct val="107000"/>
                        </a:lnSpc>
                        <a:spcAft>
                          <a:spcPts val="800"/>
                        </a:spcAft>
                      </a:pPr>
                      <a:r>
                        <a:rPr lang="ar-EG" sz="1500" u="none"/>
                        <a:t>5-15%</a:t>
                      </a:r>
                    </a:p>
                  </a:txBody>
                  <a:tcPr marL="41407" marR="41407" marT="0" marB="0"/>
                </a:tc>
                <a:tc>
                  <a:txBody>
                    <a:bodyPr/>
                    <a:lstStyle/>
                    <a:p>
                      <a:pPr>
                        <a:lnSpc>
                          <a:spcPct val="107000"/>
                        </a:lnSpc>
                        <a:spcAft>
                          <a:spcPts val="800"/>
                        </a:spcAft>
                      </a:pPr>
                      <a:r>
                        <a:rPr lang="ar-EG" sz="1500" u="none"/>
                        <a:t>10-25%</a:t>
                      </a:r>
                    </a:p>
                  </a:txBody>
                  <a:tcPr marL="41407" marR="41407" marT="0" marB="0"/>
                </a:tc>
                <a:extLst>
                  <a:ext uri="{0D108BD9-81ED-4DB2-BD59-A6C34878D82A}">
                    <a16:rowId xmlns:a16="http://schemas.microsoft.com/office/drawing/2014/main" val="1568217365"/>
                  </a:ext>
                </a:extLst>
              </a:tr>
              <a:tr h="2015926">
                <a:tc>
                  <a:txBody>
                    <a:bodyPr/>
                    <a:lstStyle/>
                    <a:p>
                      <a:pPr>
                        <a:lnSpc>
                          <a:spcPct val="107000"/>
                        </a:lnSpc>
                        <a:spcAft>
                          <a:spcPts val="800"/>
                        </a:spcAft>
                      </a:pPr>
                      <a:r>
                        <a:rPr lang="ar-EG" sz="1500" dirty="0"/>
                        <a:t>هيكل الصفقة المفضل</a:t>
                      </a:r>
                    </a:p>
                  </a:txBody>
                  <a:tcPr marL="41407" marR="41407" marT="0" marB="0"/>
                </a:tc>
                <a:tc>
                  <a:txBody>
                    <a:bodyPr/>
                    <a:lstStyle/>
                    <a:p>
                      <a:pPr>
                        <a:lnSpc>
                          <a:spcPct val="107000"/>
                        </a:lnSpc>
                        <a:spcAft>
                          <a:spcPts val="800"/>
                        </a:spcAft>
                      </a:pPr>
                      <a:r>
                        <a:rPr lang="ar-EG" sz="1500"/>
                        <a:t>تعتمد على إرشادات السيدة هالديرمان</a:t>
                      </a:r>
                    </a:p>
                  </a:txBody>
                  <a:tcPr marL="41407" marR="41407" marT="0" marB="0"/>
                </a:tc>
                <a:tc>
                  <a:txBody>
                    <a:bodyPr/>
                    <a:lstStyle/>
                    <a:p>
                      <a:pPr>
                        <a:lnSpc>
                          <a:spcPct val="107000"/>
                        </a:lnSpc>
                        <a:spcAft>
                          <a:spcPts val="800"/>
                        </a:spcAft>
                      </a:pPr>
                      <a:r>
                        <a:rPr lang="ar-EG" sz="1500"/>
                        <a:t>الخيار أ (مخاطرة أقل للبائع).</a:t>
                      </a:r>
                    </a:p>
                  </a:txBody>
                  <a:tcPr marL="41407" marR="41407" marT="0" marB="0"/>
                </a:tc>
                <a:tc>
                  <a:txBody>
                    <a:bodyPr/>
                    <a:lstStyle/>
                    <a:p>
                      <a:pPr>
                        <a:lnSpc>
                          <a:spcPct val="107000"/>
                        </a:lnSpc>
                        <a:spcAft>
                          <a:spcPts val="800"/>
                        </a:spcAft>
                      </a:pPr>
                      <a:r>
                        <a:rPr lang="ar-EG" sz="1500" dirty="0"/>
                        <a:t>الخيار ب (أقل مخاطرة للمشتري).</a:t>
                      </a:r>
                      <a:r>
                        <a:rPr lang="en-US" sz="1500" dirty="0"/>
                        <a:t> </a:t>
                      </a:r>
                      <a:r>
                        <a:rPr lang="ar-EG" sz="1500" dirty="0"/>
                        <a:t>واجهت صعوبة في ترتيب التمويل قبل التوقيع.</a:t>
                      </a:r>
                      <a:r>
                        <a:rPr lang="en-US" sz="1500" dirty="0"/>
                        <a:t> </a:t>
                      </a:r>
                    </a:p>
                  </a:txBody>
                  <a:tcPr marL="41407" marR="41407" marT="0" marB="0"/>
                </a:tc>
                <a:tc>
                  <a:txBody>
                    <a:bodyPr/>
                    <a:lstStyle/>
                    <a:p>
                      <a:pPr>
                        <a:lnSpc>
                          <a:spcPct val="107000"/>
                        </a:lnSpc>
                        <a:spcAft>
                          <a:spcPts val="800"/>
                        </a:spcAft>
                      </a:pPr>
                      <a:r>
                        <a:rPr lang="ar-EG" sz="1500">
                          <a:solidFill>
                            <a:srgbClr val="0070C0"/>
                          </a:solidFill>
                        </a:rPr>
                        <a:t>اكتشف توفر التمويل الذي يجعل الخيار (أ) ليس أكثر أو أقل خطورة من الخيار (ب). وقد يختار حجب هذه المعلومات عن بريس.</a:t>
                      </a:r>
                    </a:p>
                  </a:txBody>
                  <a:tcPr marL="41407" marR="41407" marT="0" marB="0"/>
                </a:tc>
                <a:extLst>
                  <a:ext uri="{0D108BD9-81ED-4DB2-BD59-A6C34878D82A}">
                    <a16:rowId xmlns:a16="http://schemas.microsoft.com/office/drawing/2014/main" val="2846452471"/>
                  </a:ext>
                </a:extLst>
              </a:tr>
            </a:tbl>
          </a:graphicData>
        </a:graphic>
      </p:graphicFrame>
    </p:spTree>
    <p:extLst>
      <p:ext uri="{BB962C8B-B14F-4D97-AF65-F5344CB8AC3E}">
        <p14:creationId xmlns:p14="http://schemas.microsoft.com/office/powerpoint/2010/main" val="1908615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105400"/>
          </a:xfrm>
        </p:spPr>
        <p:txBody>
          <a:bodyPr>
            <a:normAutofit/>
          </a:bodyPr>
          <a:lstStyle/>
          <a:p>
            <a:r>
              <a:rPr lang="ar-EG" sz="2400"/>
              <a:t>الأخلاقيات الواجبة/ اللاعواقبية:</a:t>
            </a:r>
            <a:r>
              <a:rPr lang="en-US" sz="2400"/>
              <a:t> </a:t>
            </a:r>
            <a:r>
              <a:rPr lang="ar-EG" sz="2400"/>
              <a:t>الأخلاق مسألة </a:t>
            </a:r>
            <a:r>
              <a:rPr lang="ar-EG" sz="2400" b="1"/>
              <a:t>مبدأ </a:t>
            </a:r>
            <a:r>
              <a:rPr lang="ar-EG" sz="2400"/>
              <a:t>(إيمانويل كانط)</a:t>
            </a:r>
          </a:p>
          <a:p>
            <a:endParaRPr lang="en-US" sz="2400" dirty="0"/>
          </a:p>
          <a:p>
            <a:r>
              <a:rPr lang="ar-EG" sz="2400"/>
              <a:t>الأخلاق النفعية/العواقبية:</a:t>
            </a:r>
            <a:r>
              <a:rPr lang="en-US" sz="2400"/>
              <a:t> </a:t>
            </a:r>
            <a:r>
              <a:rPr lang="ar-EG" sz="2400"/>
              <a:t>تعظيم </a:t>
            </a:r>
            <a:r>
              <a:rPr lang="ar-EG" sz="2400" b="1"/>
              <a:t>النتائج الجيدة </a:t>
            </a:r>
            <a:r>
              <a:rPr lang="ar-EG" sz="2400"/>
              <a:t>(جون ستيوارت ميل)</a:t>
            </a:r>
          </a:p>
          <a:p>
            <a:pPr marL="457200" lvl="1" indent="0">
              <a:buNone/>
            </a:pPr>
            <a:r>
              <a:rPr lang="ar-EG" sz="2400" i="1"/>
              <a:t>"الغاية تبرر الوسيلة"</a:t>
            </a:r>
          </a:p>
          <a:p>
            <a:pPr lvl="1">
              <a:buFont typeface="Arial" panose="020B0604020202020204" pitchFamily="34" charset="0"/>
              <a:buChar char="•"/>
            </a:pPr>
            <a:endParaRPr lang="en-US" sz="2000" dirty="0"/>
          </a:p>
          <a:p>
            <a:r>
              <a:rPr lang="ar-EG" sz="2400"/>
              <a:t>التعاقدية:</a:t>
            </a:r>
            <a:r>
              <a:rPr lang="en-US" sz="2400"/>
              <a:t> </a:t>
            </a:r>
            <a:r>
              <a:rPr lang="ar-EG" sz="2400"/>
              <a:t>الأخلاق تتعلق بما </a:t>
            </a:r>
            <a:r>
              <a:rPr lang="ar-EG" sz="2400" b="1"/>
              <a:t>ندين به </a:t>
            </a:r>
            <a:r>
              <a:rPr lang="ar-EG" sz="2400"/>
              <a:t>لبعضنا البعض (توماس هوبز)</a:t>
            </a:r>
          </a:p>
          <a:p>
            <a:endParaRPr lang="en-US" sz="2400" dirty="0"/>
          </a:p>
          <a:p>
            <a:r>
              <a:rPr lang="ar-EG" sz="2400"/>
              <a:t>ذات صلة أيضًا بمسرحية </a:t>
            </a:r>
            <a:r>
              <a:rPr lang="ar-EG" sz="2400" i="1"/>
              <a:t>إنهاء الصفقة</a:t>
            </a:r>
            <a:r>
              <a:rPr lang="ar-EG" sz="2400"/>
              <a:t>:</a:t>
            </a:r>
            <a:r>
              <a:rPr lang="en-US" sz="2400"/>
              <a:t> </a:t>
            </a:r>
            <a:r>
              <a:rPr lang="ar-EG" sz="2400"/>
              <a:t>تأثير الإغفال في الحكم الأخلاقي</a:t>
            </a:r>
          </a:p>
        </p:txBody>
      </p:sp>
      <p:sp>
        <p:nvSpPr>
          <p:cNvPr id="10" name="Title 1"/>
          <p:cNvSpPr txBox="1">
            <a:spLocks/>
          </p:cNvSpPr>
          <p:nvPr/>
        </p:nvSpPr>
        <p:spPr>
          <a:xfrm>
            <a:off x="228600" y="228600"/>
            <a:ext cx="8763000" cy="1143000"/>
          </a:xfrm>
          <a:prstGeom prst="rect">
            <a:avLst/>
          </a:prstGeom>
        </p:spPr>
        <p:txBody>
          <a:bodyPr vert="horz" lIns="91440" tIns="45720" rIns="91440" bIns="45720" rtlCol="0"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ar-EG" sz="3200" b="1"/>
              <a:t>ثلاث وجهات نظر فلسفية حول الأخلاق</a:t>
            </a:r>
          </a:p>
        </p:txBody>
      </p:sp>
    </p:spTree>
    <p:extLst>
      <p:ext uri="{BB962C8B-B14F-4D97-AF65-F5344CB8AC3E}">
        <p14:creationId xmlns:p14="http://schemas.microsoft.com/office/powerpoint/2010/main" val="156747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6BDB30C-C427-3494-890A-0CD1D1CB1491}"/>
              </a:ext>
            </a:extLst>
          </p:cNvPr>
          <p:cNvGraphicFramePr>
            <a:graphicFrameLocks noGrp="1"/>
          </p:cNvGraphicFramePr>
          <p:nvPr>
            <p:extLst>
              <p:ext uri="{D42A27DB-BD31-4B8C-83A1-F6EECF244321}">
                <p14:modId xmlns:p14="http://schemas.microsoft.com/office/powerpoint/2010/main" val="137268005"/>
              </p:ext>
            </p:extLst>
          </p:nvPr>
        </p:nvGraphicFramePr>
        <p:xfrm>
          <a:off x="0" y="0"/>
          <a:ext cx="9144002" cy="6972238"/>
        </p:xfrm>
        <a:graphic>
          <a:graphicData uri="http://schemas.openxmlformats.org/drawingml/2006/table">
            <a:tbl>
              <a:tblPr rtl="1" firstRow="1" firstCol="1" bandRow="1">
                <a:tableStyleId>{5C22544A-7EE6-4342-B048-85BDC9FD1C3A}</a:tableStyleId>
              </a:tblPr>
              <a:tblGrid>
                <a:gridCol w="1290334">
                  <a:extLst>
                    <a:ext uri="{9D8B030D-6E8A-4147-A177-3AD203B41FA5}">
                      <a16:colId xmlns:a16="http://schemas.microsoft.com/office/drawing/2014/main" val="3039011689"/>
                    </a:ext>
                  </a:extLst>
                </a:gridCol>
                <a:gridCol w="1873465">
                  <a:extLst>
                    <a:ext uri="{9D8B030D-6E8A-4147-A177-3AD203B41FA5}">
                      <a16:colId xmlns:a16="http://schemas.microsoft.com/office/drawing/2014/main" val="2462557955"/>
                    </a:ext>
                  </a:extLst>
                </a:gridCol>
                <a:gridCol w="1993401">
                  <a:extLst>
                    <a:ext uri="{9D8B030D-6E8A-4147-A177-3AD203B41FA5}">
                      <a16:colId xmlns:a16="http://schemas.microsoft.com/office/drawing/2014/main" val="1598539937"/>
                    </a:ext>
                  </a:extLst>
                </a:gridCol>
                <a:gridCol w="1993401">
                  <a:extLst>
                    <a:ext uri="{9D8B030D-6E8A-4147-A177-3AD203B41FA5}">
                      <a16:colId xmlns:a16="http://schemas.microsoft.com/office/drawing/2014/main" val="4232672433"/>
                    </a:ext>
                  </a:extLst>
                </a:gridCol>
                <a:gridCol w="1993401">
                  <a:extLst>
                    <a:ext uri="{9D8B030D-6E8A-4147-A177-3AD203B41FA5}">
                      <a16:colId xmlns:a16="http://schemas.microsoft.com/office/drawing/2014/main" val="1972536546"/>
                    </a:ext>
                  </a:extLst>
                </a:gridCol>
              </a:tblGrid>
              <a:tr h="239115">
                <a:tc>
                  <a:txBody>
                    <a:bodyPr/>
                    <a:lstStyle/>
                    <a:p>
                      <a:pPr algn="just">
                        <a:lnSpc>
                          <a:spcPct val="107000"/>
                        </a:lnSpc>
                        <a:spcAft>
                          <a:spcPts val="800"/>
                        </a:spcAft>
                      </a:pPr>
                      <a:r>
                        <a:rPr lang="ar-EG" sz="1500"/>
                        <a:t>المسألة</a:t>
                      </a:r>
                      <a:r>
                        <a:rPr lang="en-US" sz="1500"/>
                        <a:t> </a:t>
                      </a:r>
                    </a:p>
                  </a:txBody>
                  <a:tcPr marL="41407" marR="41407" marT="0" marB="0"/>
                </a:tc>
                <a:tc>
                  <a:txBody>
                    <a:bodyPr/>
                    <a:lstStyle/>
                    <a:p>
                      <a:pPr algn="just">
                        <a:lnSpc>
                          <a:spcPct val="107000"/>
                        </a:lnSpc>
                        <a:spcAft>
                          <a:spcPts val="800"/>
                        </a:spcAft>
                      </a:pPr>
                      <a:r>
                        <a:rPr lang="ar-EG" sz="1500"/>
                        <a:t>السيدة فيشر</a:t>
                      </a:r>
                    </a:p>
                  </a:txBody>
                  <a:tcPr marL="41407" marR="41407" marT="0" marB="0"/>
                </a:tc>
                <a:tc>
                  <a:txBody>
                    <a:bodyPr/>
                    <a:lstStyle/>
                    <a:p>
                      <a:pPr algn="just">
                        <a:lnSpc>
                          <a:spcPct val="107000"/>
                        </a:lnSpc>
                        <a:spcAft>
                          <a:spcPts val="800"/>
                        </a:spcAft>
                      </a:pPr>
                      <a:r>
                        <a:rPr lang="ar-EG" sz="1500"/>
                        <a:t>السيدة هالديرمان</a:t>
                      </a:r>
                    </a:p>
                  </a:txBody>
                  <a:tcPr marL="41407" marR="41407" marT="0" marB="0"/>
                </a:tc>
                <a:tc>
                  <a:txBody>
                    <a:bodyPr/>
                    <a:lstStyle/>
                    <a:p>
                      <a:pPr algn="just">
                        <a:lnSpc>
                          <a:spcPct val="107000"/>
                        </a:lnSpc>
                        <a:spcAft>
                          <a:spcPts val="800"/>
                        </a:spcAft>
                      </a:pPr>
                      <a:r>
                        <a:rPr lang="ar-EG" sz="1500"/>
                        <a:t>السيدة بريس</a:t>
                      </a:r>
                    </a:p>
                  </a:txBody>
                  <a:tcPr marL="41407" marR="41407" marT="0" marB="0"/>
                </a:tc>
                <a:tc>
                  <a:txBody>
                    <a:bodyPr/>
                    <a:lstStyle/>
                    <a:p>
                      <a:pPr algn="just">
                        <a:lnSpc>
                          <a:spcPct val="107000"/>
                        </a:lnSpc>
                        <a:spcAft>
                          <a:spcPts val="800"/>
                        </a:spcAft>
                      </a:pPr>
                      <a:r>
                        <a:rPr lang="ar-EG" sz="1500"/>
                        <a:t>السيد تراختنر</a:t>
                      </a:r>
                    </a:p>
                  </a:txBody>
                  <a:tcPr marL="41407" marR="41407" marT="0" marB="0"/>
                </a:tc>
                <a:extLst>
                  <a:ext uri="{0D108BD9-81ED-4DB2-BD59-A6C34878D82A}">
                    <a16:rowId xmlns:a16="http://schemas.microsoft.com/office/drawing/2014/main" val="3133390842"/>
                  </a:ext>
                </a:extLst>
              </a:tr>
              <a:tr h="3113685">
                <a:tc>
                  <a:txBody>
                    <a:bodyPr/>
                    <a:lstStyle/>
                    <a:p>
                      <a:pPr>
                        <a:lnSpc>
                          <a:spcPct val="107000"/>
                        </a:lnSpc>
                        <a:spcAft>
                          <a:spcPts val="800"/>
                        </a:spcAft>
                      </a:pPr>
                      <a:r>
                        <a:rPr lang="ar-EG" sz="1500"/>
                        <a:t>التقييم الإجمالي للشركة</a:t>
                      </a:r>
                    </a:p>
                  </a:txBody>
                  <a:tcPr marL="41407" marR="41407" marT="0" marB="0"/>
                </a:tc>
                <a:tc>
                  <a:txBody>
                    <a:bodyPr/>
                    <a:lstStyle/>
                    <a:p>
                      <a:pPr>
                        <a:lnSpc>
                          <a:spcPct val="107000"/>
                        </a:lnSpc>
                        <a:spcAft>
                          <a:spcPts val="800"/>
                        </a:spcAft>
                      </a:pPr>
                      <a:r>
                        <a:rPr lang="ar-EG" sz="1500">
                          <a:solidFill>
                            <a:schemeClr val="tx1"/>
                          </a:solidFill>
                        </a:rPr>
                        <a:t>ليس لديها تقييم، وتعتمد على إرشادات السيدة هالديرمان.</a:t>
                      </a:r>
                    </a:p>
                  </a:txBody>
                  <a:tcPr marL="41407" marR="41407" marT="0" marB="0"/>
                </a:tc>
                <a:tc>
                  <a:txBody>
                    <a:bodyPr/>
                    <a:lstStyle/>
                    <a:p>
                      <a:pPr>
                        <a:lnSpc>
                          <a:spcPct val="107000"/>
                        </a:lnSpc>
                        <a:spcAft>
                          <a:spcPts val="800"/>
                        </a:spcAft>
                      </a:pPr>
                      <a:r>
                        <a:rPr lang="ar-EG" sz="1500">
                          <a:solidFill>
                            <a:schemeClr val="tx1"/>
                          </a:solidFill>
                        </a:rPr>
                        <a:t>تعرف النطاق الكامل لتقييم السوق لكل من مشتري الأسهم الخاصة (325-375 مليون دولار) والمنافس (350-400 مليون دولار).</a:t>
                      </a:r>
                      <a:r>
                        <a:rPr lang="en-US" sz="1500">
                          <a:solidFill>
                            <a:schemeClr val="tx1"/>
                          </a:solidFill>
                        </a:rPr>
                        <a:t> </a:t>
                      </a:r>
                      <a:r>
                        <a:rPr lang="ar-EG" sz="1500">
                          <a:solidFill>
                            <a:schemeClr val="tx1"/>
                          </a:solidFill>
                        </a:rPr>
                        <a:t>يمكنها اختيار حجب المعلومات المتعلقة بالحد الأدنى عن السيدة فيشر للضغط من أجل الحصول على سعر بيع أعلى لشركة </a:t>
                      </a:r>
                      <a:r>
                        <a:rPr lang="en-US" sz="1500">
                          <a:solidFill>
                            <a:schemeClr val="tx1"/>
                          </a:solidFill>
                        </a:rPr>
                        <a:t>TCP</a:t>
                      </a:r>
                      <a:r>
                        <a:rPr lang="ar-EG" sz="1500">
                          <a:solidFill>
                            <a:schemeClr val="tx1"/>
                          </a:solidFill>
                        </a:rPr>
                        <a:t> (ورسوم)، أو عدم إبرام صفقة مع </a:t>
                      </a:r>
                      <a:r>
                        <a:rPr lang="en-US" sz="1500">
                          <a:solidFill>
                            <a:schemeClr val="tx1"/>
                          </a:solidFill>
                        </a:rPr>
                        <a:t>TCP</a:t>
                      </a:r>
                      <a:r>
                        <a:rPr lang="ar-EG" sz="1500">
                          <a:solidFill>
                            <a:schemeClr val="tx1"/>
                          </a:solidFill>
                        </a:rPr>
                        <a:t> لبيعها إلى منافس.</a:t>
                      </a:r>
                      <a:r>
                        <a:rPr lang="en-US" sz="1500">
                          <a:solidFill>
                            <a:schemeClr val="tx1"/>
                          </a:solidFill>
                        </a:rPr>
                        <a:t> </a:t>
                      </a:r>
                    </a:p>
                  </a:txBody>
                  <a:tcPr marL="41407" marR="41407" marT="0" marB="0"/>
                </a:tc>
                <a:tc>
                  <a:txBody>
                    <a:bodyPr/>
                    <a:lstStyle/>
                    <a:p>
                      <a:pPr>
                        <a:lnSpc>
                          <a:spcPct val="107000"/>
                        </a:lnSpc>
                        <a:spcAft>
                          <a:spcPts val="800"/>
                        </a:spcAft>
                      </a:pPr>
                      <a:r>
                        <a:rPr lang="ar-EG" sz="1500"/>
                        <a:t>يعرف التقييم الذي وافقت عليه لجنة الاستثمار (300-365 مليون دولار).</a:t>
                      </a:r>
                      <a:r>
                        <a:rPr lang="en-US" sz="1500"/>
                        <a:t> </a:t>
                      </a:r>
                      <a:r>
                        <a:rPr lang="ar-EG" sz="1500"/>
                        <a:t>تتمتع بتقييم شخصي مرتفع (حتى 365 مليون دولار).</a:t>
                      </a:r>
                    </a:p>
                  </a:txBody>
                  <a:tcPr marL="41407" marR="41407" marT="0" marB="0"/>
                </a:tc>
                <a:tc>
                  <a:txBody>
                    <a:bodyPr/>
                    <a:lstStyle/>
                    <a:p>
                      <a:pPr>
                        <a:lnSpc>
                          <a:spcPct val="107000"/>
                        </a:lnSpc>
                        <a:spcAft>
                          <a:spcPts val="800"/>
                        </a:spcAft>
                      </a:pPr>
                      <a:r>
                        <a:rPr lang="ar-EG" sz="1500"/>
                        <a:t>يعرف التقييم الذي وافقت عليه لجنة الاستثمار (300-365 مليون دولار).</a:t>
                      </a:r>
                      <a:r>
                        <a:rPr lang="en-US" sz="1500"/>
                        <a:t> </a:t>
                      </a:r>
                      <a:r>
                        <a:rPr lang="ar-EG" sz="1500"/>
                        <a:t>لديه تقييم شخصي أقل (حتى 290 مليون دولار).</a:t>
                      </a:r>
                      <a:r>
                        <a:rPr lang="en-US" sz="1500"/>
                        <a:t> </a:t>
                      </a:r>
                      <a:r>
                        <a:rPr lang="ar-EG" sz="1500"/>
                        <a:t>صوت تراختنر سرًا ضد هذه الصفقة وحاول تخريب الصفقة.</a:t>
                      </a:r>
                    </a:p>
                  </a:txBody>
                  <a:tcPr marL="41407" marR="41407" marT="0" marB="0"/>
                </a:tc>
                <a:extLst>
                  <a:ext uri="{0D108BD9-81ED-4DB2-BD59-A6C34878D82A}">
                    <a16:rowId xmlns:a16="http://schemas.microsoft.com/office/drawing/2014/main" val="3406879447"/>
                  </a:ext>
                </a:extLst>
              </a:tr>
              <a:tr h="1603512">
                <a:tc>
                  <a:txBody>
                    <a:bodyPr/>
                    <a:lstStyle/>
                    <a:p>
                      <a:pPr>
                        <a:lnSpc>
                          <a:spcPct val="107000"/>
                        </a:lnSpc>
                        <a:spcAft>
                          <a:spcPts val="800"/>
                        </a:spcAft>
                      </a:pPr>
                      <a:r>
                        <a:rPr lang="ar-EG" sz="1500"/>
                        <a:t>عنصر السعر المُحتمل</a:t>
                      </a:r>
                    </a:p>
                  </a:txBody>
                  <a:tcPr marL="41407" marR="41407" marT="0" marB="0"/>
                </a:tc>
                <a:tc>
                  <a:txBody>
                    <a:bodyPr/>
                    <a:lstStyle/>
                    <a:p>
                      <a:pPr>
                        <a:lnSpc>
                          <a:spcPct val="107000"/>
                        </a:lnSpc>
                        <a:spcAft>
                          <a:spcPts val="800"/>
                        </a:spcAft>
                      </a:pPr>
                      <a:r>
                        <a:rPr lang="ar-EG" sz="1500">
                          <a:solidFill>
                            <a:schemeClr val="tx1"/>
                          </a:solidFill>
                        </a:rPr>
                        <a:t>يجب أن تكون السيدة فيشر على استعداد لقبول مدفوعات مشروطة أعلى لأنها واثقة جدًا من خطة العمل</a:t>
                      </a:r>
                      <a:r>
                        <a:rPr lang="en-US" sz="1500">
                          <a:solidFill>
                            <a:schemeClr val="tx1"/>
                          </a:solidFill>
                        </a:rPr>
                        <a:t> </a:t>
                      </a:r>
                    </a:p>
                  </a:txBody>
                  <a:tcPr marL="41407" marR="41407" marT="0" marB="0"/>
                </a:tc>
                <a:tc>
                  <a:txBody>
                    <a:bodyPr/>
                    <a:lstStyle/>
                    <a:p>
                      <a:pPr>
                        <a:lnSpc>
                          <a:spcPct val="107000"/>
                        </a:lnSpc>
                        <a:spcAft>
                          <a:spcPts val="800"/>
                        </a:spcAft>
                      </a:pPr>
                      <a:r>
                        <a:rPr lang="ar-EG" sz="1500" u="none">
                          <a:solidFill>
                            <a:schemeClr val="tx1"/>
                          </a:solidFill>
                        </a:rPr>
                        <a:t>0-10%.</a:t>
                      </a:r>
                      <a:r>
                        <a:rPr lang="en-US" sz="1500" u="none">
                          <a:solidFill>
                            <a:schemeClr val="tx1"/>
                          </a:solidFill>
                        </a:rPr>
                        <a:t> </a:t>
                      </a:r>
                      <a:r>
                        <a:rPr lang="ar-EG" sz="1500" u="none">
                          <a:solidFill>
                            <a:schemeClr val="tx1"/>
                          </a:solidFill>
                        </a:rPr>
                        <a:t>قد تختار السيدة هالديرمان الضغط من أجل الحصول على مبلغ أقل من الدفعة المشروطة لتقليل المخاطر التي قد تتعرض لها أتعابها.</a:t>
                      </a:r>
                    </a:p>
                  </a:txBody>
                  <a:tcPr marL="41407" marR="41407" marT="0" marB="0"/>
                </a:tc>
                <a:tc>
                  <a:txBody>
                    <a:bodyPr/>
                    <a:lstStyle/>
                    <a:p>
                      <a:pPr>
                        <a:lnSpc>
                          <a:spcPct val="107000"/>
                        </a:lnSpc>
                        <a:spcAft>
                          <a:spcPts val="800"/>
                        </a:spcAft>
                      </a:pPr>
                      <a:r>
                        <a:rPr lang="ar-EG" sz="1500" u="none"/>
                        <a:t>5-15%</a:t>
                      </a:r>
                    </a:p>
                  </a:txBody>
                  <a:tcPr marL="41407" marR="41407" marT="0" marB="0"/>
                </a:tc>
                <a:tc>
                  <a:txBody>
                    <a:bodyPr/>
                    <a:lstStyle/>
                    <a:p>
                      <a:pPr>
                        <a:lnSpc>
                          <a:spcPct val="107000"/>
                        </a:lnSpc>
                        <a:spcAft>
                          <a:spcPts val="800"/>
                        </a:spcAft>
                      </a:pPr>
                      <a:r>
                        <a:rPr lang="ar-EG" sz="1500" u="none"/>
                        <a:t>10-25%</a:t>
                      </a:r>
                    </a:p>
                  </a:txBody>
                  <a:tcPr marL="41407" marR="41407" marT="0" marB="0"/>
                </a:tc>
                <a:extLst>
                  <a:ext uri="{0D108BD9-81ED-4DB2-BD59-A6C34878D82A}">
                    <a16:rowId xmlns:a16="http://schemas.microsoft.com/office/drawing/2014/main" val="1568217365"/>
                  </a:ext>
                </a:extLst>
              </a:tr>
              <a:tr h="2015926">
                <a:tc>
                  <a:txBody>
                    <a:bodyPr/>
                    <a:lstStyle/>
                    <a:p>
                      <a:pPr>
                        <a:lnSpc>
                          <a:spcPct val="107000"/>
                        </a:lnSpc>
                        <a:spcAft>
                          <a:spcPts val="800"/>
                        </a:spcAft>
                      </a:pPr>
                      <a:r>
                        <a:rPr lang="ar-EG" sz="1500"/>
                        <a:t>هيكل الصفقة المفضل</a:t>
                      </a:r>
                    </a:p>
                  </a:txBody>
                  <a:tcPr marL="41407" marR="41407" marT="0" marB="0"/>
                </a:tc>
                <a:tc>
                  <a:txBody>
                    <a:bodyPr/>
                    <a:lstStyle/>
                    <a:p>
                      <a:pPr>
                        <a:lnSpc>
                          <a:spcPct val="107000"/>
                        </a:lnSpc>
                        <a:spcAft>
                          <a:spcPts val="800"/>
                        </a:spcAft>
                      </a:pPr>
                      <a:r>
                        <a:rPr lang="ar-EG" sz="1500"/>
                        <a:t>تعتمد على إرشادات السيدة هالديرمان</a:t>
                      </a:r>
                    </a:p>
                  </a:txBody>
                  <a:tcPr marL="41407" marR="41407" marT="0" marB="0"/>
                </a:tc>
                <a:tc>
                  <a:txBody>
                    <a:bodyPr/>
                    <a:lstStyle/>
                    <a:p>
                      <a:pPr>
                        <a:lnSpc>
                          <a:spcPct val="107000"/>
                        </a:lnSpc>
                        <a:spcAft>
                          <a:spcPts val="800"/>
                        </a:spcAft>
                      </a:pPr>
                      <a:r>
                        <a:rPr lang="ar-EG" sz="1500"/>
                        <a:t>الخيار أ (مخاطرة أقل للبائع).</a:t>
                      </a:r>
                    </a:p>
                  </a:txBody>
                  <a:tcPr marL="41407" marR="41407" marT="0" marB="0"/>
                </a:tc>
                <a:tc gridSpan="2">
                  <a:txBody>
                    <a:bodyPr/>
                    <a:lstStyle/>
                    <a:p>
                      <a:pPr marL="0" marR="0" lvl="0" indent="0" algn="r" defTabSz="914400" rtl="1" eaLnBrk="1" fontAlgn="auto" latinLnBrk="0" hangingPunct="1">
                        <a:lnSpc>
                          <a:spcPct val="107000"/>
                        </a:lnSpc>
                        <a:spcBef>
                          <a:spcPts val="0"/>
                        </a:spcBef>
                        <a:spcAft>
                          <a:spcPts val="800"/>
                        </a:spcAft>
                        <a:buClrTx/>
                        <a:buSzTx/>
                        <a:buFontTx/>
                        <a:buNone/>
                        <a:tabLst/>
                        <a:defRPr/>
                      </a:pPr>
                      <a:r>
                        <a:rPr lang="ar-EG" sz="1500">
                          <a:solidFill>
                            <a:srgbClr val="0070C0"/>
                          </a:solidFill>
                        </a:rPr>
                        <a:t>اكتشف تراختنر توفر التمويل الذي يجعل الخيار (أ) ليس أكثر خطورة من الخيار (ب). وإذا تم تقاسم هذه المعلومات فيما بينهم، فقد يحجب المشترون (تراختنر وبريس) هذه المعلومات عن البائعين من أجل مقايضة الخيار (أ) بتنازلات منهم.</a:t>
                      </a:r>
                      <a:r>
                        <a:rPr lang="en-US" sz="1500">
                          <a:solidFill>
                            <a:srgbClr val="0070C0"/>
                          </a:solidFill>
                        </a:rPr>
                        <a:t> </a:t>
                      </a:r>
                    </a:p>
                    <a:p>
                      <a:pPr algn="r" rtl="1">
                        <a:lnSpc>
                          <a:spcPct val="107000"/>
                        </a:lnSpc>
                        <a:spcAft>
                          <a:spcPts val="800"/>
                        </a:spcAft>
                      </a:pPr>
                      <a:endParaRPr lang="en-SG"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tc hMerge="1">
                  <a:txBody>
                    <a:bodyPr/>
                    <a:lstStyle/>
                    <a:p>
                      <a:pPr algn="r" rtl="1">
                        <a:lnSpc>
                          <a:spcPct val="107000"/>
                        </a:lnSpc>
                        <a:spcAft>
                          <a:spcPts val="800"/>
                        </a:spcAft>
                      </a:pPr>
                      <a:endParaRPr lang="en-SG" sz="15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txBody>
                  <a:tcPr marL="41407" marR="41407" marT="0" marB="0"/>
                </a:tc>
                <a:extLst>
                  <a:ext uri="{0D108BD9-81ED-4DB2-BD59-A6C34878D82A}">
                    <a16:rowId xmlns:a16="http://schemas.microsoft.com/office/drawing/2014/main" val="2846452471"/>
                  </a:ext>
                </a:extLst>
              </a:tr>
            </a:tbl>
          </a:graphicData>
        </a:graphic>
      </p:graphicFrame>
    </p:spTree>
    <p:extLst>
      <p:ext uri="{BB962C8B-B14F-4D97-AF65-F5344CB8AC3E}">
        <p14:creationId xmlns:p14="http://schemas.microsoft.com/office/powerpoint/2010/main" val="4174583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02FE9E7-5015-EA1A-3718-4AD689695815}"/>
              </a:ext>
            </a:extLst>
          </p:cNvPr>
          <p:cNvGraphicFramePr>
            <a:graphicFrameLocks noGrp="1"/>
          </p:cNvGraphicFramePr>
          <p:nvPr>
            <p:extLst>
              <p:ext uri="{D42A27DB-BD31-4B8C-83A1-F6EECF244321}">
                <p14:modId xmlns:p14="http://schemas.microsoft.com/office/powerpoint/2010/main" val="759945018"/>
              </p:ext>
            </p:extLst>
          </p:nvPr>
        </p:nvGraphicFramePr>
        <p:xfrm>
          <a:off x="0" y="0"/>
          <a:ext cx="9143999" cy="3331302"/>
        </p:xfrm>
        <a:graphic>
          <a:graphicData uri="http://schemas.openxmlformats.org/drawingml/2006/table">
            <a:tbl>
              <a:tblPr rtl="1" firstRow="1" firstCol="1" bandRow="1">
                <a:tableStyleId>{5C22544A-7EE6-4342-B048-85BDC9FD1C3A}</a:tableStyleId>
              </a:tblPr>
              <a:tblGrid>
                <a:gridCol w="1290334">
                  <a:extLst>
                    <a:ext uri="{9D8B030D-6E8A-4147-A177-3AD203B41FA5}">
                      <a16:colId xmlns:a16="http://schemas.microsoft.com/office/drawing/2014/main" val="3477824566"/>
                    </a:ext>
                  </a:extLst>
                </a:gridCol>
                <a:gridCol w="1873465">
                  <a:extLst>
                    <a:ext uri="{9D8B030D-6E8A-4147-A177-3AD203B41FA5}">
                      <a16:colId xmlns:a16="http://schemas.microsoft.com/office/drawing/2014/main" val="1478913593"/>
                    </a:ext>
                  </a:extLst>
                </a:gridCol>
                <a:gridCol w="1993400">
                  <a:extLst>
                    <a:ext uri="{9D8B030D-6E8A-4147-A177-3AD203B41FA5}">
                      <a16:colId xmlns:a16="http://schemas.microsoft.com/office/drawing/2014/main" val="2686846980"/>
                    </a:ext>
                  </a:extLst>
                </a:gridCol>
                <a:gridCol w="1993400">
                  <a:extLst>
                    <a:ext uri="{9D8B030D-6E8A-4147-A177-3AD203B41FA5}">
                      <a16:colId xmlns:a16="http://schemas.microsoft.com/office/drawing/2014/main" val="2226088197"/>
                    </a:ext>
                  </a:extLst>
                </a:gridCol>
                <a:gridCol w="1993400">
                  <a:extLst>
                    <a:ext uri="{9D8B030D-6E8A-4147-A177-3AD203B41FA5}">
                      <a16:colId xmlns:a16="http://schemas.microsoft.com/office/drawing/2014/main" val="3164014600"/>
                    </a:ext>
                  </a:extLst>
                </a:gridCol>
              </a:tblGrid>
              <a:tr h="260131">
                <a:tc>
                  <a:txBody>
                    <a:bodyPr/>
                    <a:lstStyle/>
                    <a:p>
                      <a:pPr algn="just">
                        <a:lnSpc>
                          <a:spcPct val="107000"/>
                        </a:lnSpc>
                        <a:spcAft>
                          <a:spcPts val="800"/>
                        </a:spcAft>
                      </a:pPr>
                      <a:r>
                        <a:rPr lang="ar-EG" sz="1600"/>
                        <a:t>المسألة</a:t>
                      </a:r>
                      <a:r>
                        <a:rPr lang="en-US" sz="1600"/>
                        <a:t> </a:t>
                      </a:r>
                    </a:p>
                  </a:txBody>
                  <a:tcPr marL="48832" marR="48832" marT="0" marB="0"/>
                </a:tc>
                <a:tc>
                  <a:txBody>
                    <a:bodyPr/>
                    <a:lstStyle/>
                    <a:p>
                      <a:pPr algn="just">
                        <a:lnSpc>
                          <a:spcPct val="107000"/>
                        </a:lnSpc>
                        <a:spcAft>
                          <a:spcPts val="800"/>
                        </a:spcAft>
                      </a:pPr>
                      <a:r>
                        <a:rPr lang="ar-EG" sz="1600"/>
                        <a:t>السيدة فيشر</a:t>
                      </a:r>
                    </a:p>
                  </a:txBody>
                  <a:tcPr marL="48832" marR="48832" marT="0" marB="0"/>
                </a:tc>
                <a:tc>
                  <a:txBody>
                    <a:bodyPr/>
                    <a:lstStyle/>
                    <a:p>
                      <a:pPr algn="just">
                        <a:lnSpc>
                          <a:spcPct val="107000"/>
                        </a:lnSpc>
                        <a:spcAft>
                          <a:spcPts val="800"/>
                        </a:spcAft>
                      </a:pPr>
                      <a:r>
                        <a:rPr lang="ar-EG" sz="1600"/>
                        <a:t>السيدة هالديرمان</a:t>
                      </a:r>
                    </a:p>
                  </a:txBody>
                  <a:tcPr marL="48832" marR="48832" marT="0" marB="0"/>
                </a:tc>
                <a:tc>
                  <a:txBody>
                    <a:bodyPr/>
                    <a:lstStyle/>
                    <a:p>
                      <a:pPr algn="just">
                        <a:lnSpc>
                          <a:spcPct val="107000"/>
                        </a:lnSpc>
                        <a:spcAft>
                          <a:spcPts val="800"/>
                        </a:spcAft>
                      </a:pPr>
                      <a:r>
                        <a:rPr lang="ar-EG" sz="1600"/>
                        <a:t>السيدة بريس</a:t>
                      </a:r>
                    </a:p>
                  </a:txBody>
                  <a:tcPr marL="48832" marR="48832" marT="0" marB="0"/>
                </a:tc>
                <a:tc>
                  <a:txBody>
                    <a:bodyPr/>
                    <a:lstStyle/>
                    <a:p>
                      <a:pPr algn="just">
                        <a:lnSpc>
                          <a:spcPct val="107000"/>
                        </a:lnSpc>
                        <a:spcAft>
                          <a:spcPts val="800"/>
                        </a:spcAft>
                      </a:pPr>
                      <a:r>
                        <a:rPr lang="ar-EG" sz="1600"/>
                        <a:t>السيد تراختنر</a:t>
                      </a:r>
                    </a:p>
                  </a:txBody>
                  <a:tcPr marL="48832" marR="48832" marT="0" marB="0"/>
                </a:tc>
                <a:extLst>
                  <a:ext uri="{0D108BD9-81ED-4DB2-BD59-A6C34878D82A}">
                    <a16:rowId xmlns:a16="http://schemas.microsoft.com/office/drawing/2014/main" val="3769371488"/>
                  </a:ext>
                </a:extLst>
              </a:tr>
              <a:tr h="1189841">
                <a:tc>
                  <a:txBody>
                    <a:bodyPr/>
                    <a:lstStyle/>
                    <a:p>
                      <a:pPr>
                        <a:lnSpc>
                          <a:spcPct val="107000"/>
                        </a:lnSpc>
                        <a:spcAft>
                          <a:spcPts val="800"/>
                        </a:spcAft>
                      </a:pPr>
                      <a:r>
                        <a:rPr lang="ar-EG" sz="1600"/>
                        <a:t>الدور المستقبلي</a:t>
                      </a:r>
                    </a:p>
                  </a:txBody>
                  <a:tcPr marL="48832" marR="48832" marT="0" marB="0"/>
                </a:tc>
                <a:tc>
                  <a:txBody>
                    <a:bodyPr/>
                    <a:lstStyle/>
                    <a:p>
                      <a:pPr>
                        <a:lnSpc>
                          <a:spcPct val="107000"/>
                        </a:lnSpc>
                        <a:spcAft>
                          <a:spcPts val="800"/>
                        </a:spcAft>
                      </a:pPr>
                      <a:r>
                        <a:rPr lang="ar-EG" sz="1600"/>
                        <a:t>تفضل التقاعد بالكامل، أو على الأكثر العمل عن بعد لمدة يومين في الأسبوع.</a:t>
                      </a:r>
                    </a:p>
                  </a:txBody>
                  <a:tcPr marL="48832" marR="48832" marT="0" marB="0"/>
                </a:tc>
                <a:tc>
                  <a:txBody>
                    <a:bodyPr/>
                    <a:lstStyle/>
                    <a:p>
                      <a:pPr>
                        <a:lnSpc>
                          <a:spcPct val="107000"/>
                        </a:lnSpc>
                        <a:spcAft>
                          <a:spcPts val="800"/>
                        </a:spcAft>
                      </a:pPr>
                      <a:r>
                        <a:rPr lang="ar-EG" sz="1600"/>
                        <a:t>غير مبالية</a:t>
                      </a:r>
                    </a:p>
                  </a:txBody>
                  <a:tcPr marL="48832" marR="48832" marT="0" marB="0"/>
                </a:tc>
                <a:tc>
                  <a:txBody>
                    <a:bodyPr/>
                    <a:lstStyle/>
                    <a:p>
                      <a:pPr>
                        <a:lnSpc>
                          <a:spcPct val="107000"/>
                        </a:lnSpc>
                        <a:spcAft>
                          <a:spcPts val="800"/>
                        </a:spcAft>
                      </a:pPr>
                      <a:r>
                        <a:rPr lang="ar-EG" sz="1600"/>
                        <a:t>التفضيل:</a:t>
                      </a:r>
                      <a:r>
                        <a:rPr lang="en-US" sz="1600"/>
                        <a:t> </a:t>
                      </a:r>
                      <a:r>
                        <a:rPr lang="ar-EG" sz="1600"/>
                        <a:t>دوام كامل يُعد مثاليًا، وعلى الأقل يوم واحد في الأسبوع</a:t>
                      </a:r>
                    </a:p>
                  </a:txBody>
                  <a:tcPr marL="48832" marR="48832" marT="0" marB="0"/>
                </a:tc>
                <a:tc>
                  <a:txBody>
                    <a:bodyPr/>
                    <a:lstStyle/>
                    <a:p>
                      <a:pPr>
                        <a:lnSpc>
                          <a:spcPct val="107000"/>
                        </a:lnSpc>
                        <a:spcAft>
                          <a:spcPts val="800"/>
                        </a:spcAft>
                      </a:pPr>
                      <a:r>
                        <a:rPr lang="ar-EG" sz="1600"/>
                        <a:t>يريد من السيدة فيشر أن تترك الشركة</a:t>
                      </a:r>
                    </a:p>
                  </a:txBody>
                  <a:tcPr marL="48832" marR="48832" marT="0" marB="0"/>
                </a:tc>
                <a:extLst>
                  <a:ext uri="{0D108BD9-81ED-4DB2-BD59-A6C34878D82A}">
                    <a16:rowId xmlns:a16="http://schemas.microsoft.com/office/drawing/2014/main" val="712525696"/>
                  </a:ext>
                </a:extLst>
              </a:tr>
              <a:tr h="804558">
                <a:tc>
                  <a:txBody>
                    <a:bodyPr/>
                    <a:lstStyle/>
                    <a:p>
                      <a:pPr>
                        <a:lnSpc>
                          <a:spcPct val="107000"/>
                        </a:lnSpc>
                        <a:spcAft>
                          <a:spcPts val="800"/>
                        </a:spcAft>
                      </a:pPr>
                      <a:r>
                        <a:rPr lang="ar-EG" sz="1600"/>
                        <a:t>الرئيس التنفيذي المستقبلي</a:t>
                      </a:r>
                    </a:p>
                  </a:txBody>
                  <a:tcPr marL="48832" marR="48832" marT="0" marB="0"/>
                </a:tc>
                <a:tc>
                  <a:txBody>
                    <a:bodyPr/>
                    <a:lstStyle/>
                    <a:p>
                      <a:pPr>
                        <a:lnSpc>
                          <a:spcPct val="107000"/>
                        </a:lnSpc>
                        <a:spcAft>
                          <a:spcPts val="800"/>
                        </a:spcAft>
                      </a:pPr>
                      <a:r>
                        <a:rPr lang="ar-EG" sz="1600"/>
                        <a:t>المشاركة في التوظيف مهمة جدًا بالنسبة لها.</a:t>
                      </a:r>
                    </a:p>
                  </a:txBody>
                  <a:tcPr marL="48832" marR="48832" marT="0" marB="0"/>
                </a:tc>
                <a:tc>
                  <a:txBody>
                    <a:bodyPr/>
                    <a:lstStyle/>
                    <a:p>
                      <a:pPr>
                        <a:lnSpc>
                          <a:spcPct val="107000"/>
                        </a:lnSpc>
                        <a:spcAft>
                          <a:spcPts val="800"/>
                        </a:spcAft>
                      </a:pPr>
                      <a:r>
                        <a:rPr lang="ar-EG" sz="1600"/>
                        <a:t>غير مبالية</a:t>
                      </a:r>
                    </a:p>
                  </a:txBody>
                  <a:tcPr marL="48832" marR="48832" marT="0" marB="0"/>
                </a:tc>
                <a:tc>
                  <a:txBody>
                    <a:bodyPr/>
                    <a:lstStyle/>
                    <a:p>
                      <a:pPr>
                        <a:lnSpc>
                          <a:spcPct val="107000"/>
                        </a:lnSpc>
                        <a:spcAft>
                          <a:spcPts val="800"/>
                        </a:spcAft>
                      </a:pPr>
                      <a:r>
                        <a:rPr lang="ar-EG" sz="1600"/>
                        <a:t>غير مبالية</a:t>
                      </a:r>
                    </a:p>
                  </a:txBody>
                  <a:tcPr marL="48832" marR="48832" marT="0" marB="0"/>
                </a:tc>
                <a:tc>
                  <a:txBody>
                    <a:bodyPr/>
                    <a:lstStyle/>
                    <a:p>
                      <a:pPr>
                        <a:lnSpc>
                          <a:spcPct val="107000"/>
                        </a:lnSpc>
                        <a:spcAft>
                          <a:spcPts val="800"/>
                        </a:spcAft>
                      </a:pPr>
                      <a:r>
                        <a:rPr lang="ar-EG" sz="1600"/>
                        <a:t>يفضل ألا يكون للسيدة فيشر رأي في اختيار الرئيس التنفيذي.</a:t>
                      </a:r>
                    </a:p>
                  </a:txBody>
                  <a:tcPr marL="48832" marR="48832" marT="0" marB="0"/>
                </a:tc>
                <a:extLst>
                  <a:ext uri="{0D108BD9-81ED-4DB2-BD59-A6C34878D82A}">
                    <a16:rowId xmlns:a16="http://schemas.microsoft.com/office/drawing/2014/main" val="4285694173"/>
                  </a:ext>
                </a:extLst>
              </a:tr>
              <a:tr h="1076772">
                <a:tc>
                  <a:txBody>
                    <a:bodyPr/>
                    <a:lstStyle/>
                    <a:p>
                      <a:pPr>
                        <a:lnSpc>
                          <a:spcPct val="107000"/>
                        </a:lnSpc>
                        <a:spcAft>
                          <a:spcPts val="800"/>
                        </a:spcAft>
                      </a:pPr>
                      <a:r>
                        <a:rPr lang="ar-EG" sz="1600"/>
                        <a:t>إعادة الاستثمار (الأسهم التي تحتفظ بها شركة فيشر)</a:t>
                      </a:r>
                    </a:p>
                  </a:txBody>
                  <a:tcPr marL="48832" marR="48832" marT="0" marB="0"/>
                </a:tc>
                <a:tc>
                  <a:txBody>
                    <a:bodyPr/>
                    <a:lstStyle/>
                    <a:p>
                      <a:pPr>
                        <a:lnSpc>
                          <a:spcPct val="107000"/>
                        </a:lnSpc>
                        <a:spcAft>
                          <a:spcPts val="800"/>
                        </a:spcAft>
                      </a:pPr>
                      <a:r>
                        <a:rPr lang="ar-EG" sz="1600" u="none"/>
                        <a:t>0-15%، ويمكن أن ترتفع إذا تمت تلبية الطلبات الأخرى</a:t>
                      </a:r>
                    </a:p>
                  </a:txBody>
                  <a:tcPr marL="48832" marR="48832" marT="0" marB="0"/>
                </a:tc>
                <a:tc>
                  <a:txBody>
                    <a:bodyPr/>
                    <a:lstStyle/>
                    <a:p>
                      <a:pPr>
                        <a:lnSpc>
                          <a:spcPct val="107000"/>
                        </a:lnSpc>
                        <a:spcAft>
                          <a:spcPts val="800"/>
                        </a:spcAft>
                      </a:pPr>
                      <a:r>
                        <a:rPr lang="ar-EG" sz="1600" u="none"/>
                        <a:t>غير مبالية</a:t>
                      </a:r>
                      <a:r>
                        <a:rPr lang="en-US" sz="1600" u="none"/>
                        <a:t> </a:t>
                      </a:r>
                    </a:p>
                  </a:txBody>
                  <a:tcPr marL="48832" marR="48832" marT="0" marB="0"/>
                </a:tc>
                <a:tc>
                  <a:txBody>
                    <a:bodyPr/>
                    <a:lstStyle/>
                    <a:p>
                      <a:pPr>
                        <a:lnSpc>
                          <a:spcPct val="107000"/>
                        </a:lnSpc>
                        <a:spcAft>
                          <a:spcPts val="800"/>
                        </a:spcAft>
                      </a:pPr>
                      <a:r>
                        <a:rPr lang="ar-EG" sz="1600" u="none"/>
                        <a:t>10-30%</a:t>
                      </a:r>
                    </a:p>
                    <a:p>
                      <a:pPr>
                        <a:lnSpc>
                          <a:spcPct val="107000"/>
                        </a:lnSpc>
                        <a:spcAft>
                          <a:spcPts val="800"/>
                        </a:spcAft>
                      </a:pPr>
                      <a:r>
                        <a:rPr lang="ar-EG" sz="1600" u="none"/>
                        <a:t> </a:t>
                      </a:r>
                    </a:p>
                  </a:txBody>
                  <a:tcPr marL="48832" marR="48832" marT="0" marB="0"/>
                </a:tc>
                <a:tc>
                  <a:txBody>
                    <a:bodyPr/>
                    <a:lstStyle/>
                    <a:p>
                      <a:pPr>
                        <a:lnSpc>
                          <a:spcPct val="107000"/>
                        </a:lnSpc>
                        <a:spcAft>
                          <a:spcPts val="800"/>
                        </a:spcAft>
                      </a:pPr>
                      <a:r>
                        <a:rPr lang="ar-EG" sz="1600" u="none"/>
                        <a:t>0%</a:t>
                      </a:r>
                    </a:p>
                  </a:txBody>
                  <a:tcPr marL="48832" marR="48832" marT="0" marB="0"/>
                </a:tc>
                <a:extLst>
                  <a:ext uri="{0D108BD9-81ED-4DB2-BD59-A6C34878D82A}">
                    <a16:rowId xmlns:a16="http://schemas.microsoft.com/office/drawing/2014/main" val="3124634158"/>
                  </a:ext>
                </a:extLst>
              </a:tr>
            </a:tbl>
          </a:graphicData>
        </a:graphic>
      </p:graphicFrame>
    </p:spTree>
    <p:extLst>
      <p:ext uri="{BB962C8B-B14F-4D97-AF65-F5344CB8AC3E}">
        <p14:creationId xmlns:p14="http://schemas.microsoft.com/office/powerpoint/2010/main" val="10079933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10403</Words>
  <Application>Microsoft Office PowerPoint</Application>
  <PresentationFormat>On-screen Show (4:3)</PresentationFormat>
  <Paragraphs>905</Paragraphs>
  <Slides>35</Slides>
  <Notes>35</Notes>
  <HiddenSlides>4</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35</vt:i4>
      </vt:variant>
    </vt:vector>
  </HeadingPairs>
  <TitlesOfParts>
    <vt:vector size="47" baseType="lpstr">
      <vt:lpstr>Arial</vt:lpstr>
      <vt:lpstr>Calibri</vt:lpstr>
      <vt:lpstr>Georgia</vt:lpstr>
      <vt:lpstr>GT America</vt:lpstr>
      <vt:lpstr>Montserrat</vt:lpstr>
      <vt:lpstr>MyriaMM_400 RG 600 NO</vt:lpstr>
      <vt:lpstr>Roboto</vt:lpstr>
      <vt:lpstr>Roboto Slab</vt:lpstr>
      <vt:lpstr>Times New Roman</vt:lpstr>
      <vt:lpstr>Ubuntu</vt:lpstr>
      <vt:lpstr>Office Theme</vt:lpstr>
      <vt:lpstr>Conception personnalisée</vt:lpstr>
      <vt:lpstr>إنهاء الصفقة‎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القصة الحقيقية وراء القضية</vt:lpstr>
      <vt:lpstr>القصة الحقيقية وراء القضية</vt:lpstr>
      <vt:lpstr>القصة الحقيقية وراء القضية</vt:lpstr>
      <vt:lpstr>القصة الحقيقية وراء القضية</vt:lpstr>
      <vt:lpstr>القصة الحقيقية وراء القضية</vt:lpstr>
      <vt:lpstr>القصة الحقيقية وراء القضية</vt:lpstr>
      <vt:lpstr>PowerPoint Presentation</vt:lpstr>
      <vt:lpstr>مفاوضات الفريق</vt:lpstr>
      <vt:lpstr>أخلاقيات العمل الجماعي والتفاوض</vt:lpstr>
      <vt:lpstr>PowerPoint Presentation</vt:lpstr>
      <vt:lpstr>"مشاكل العلاقة بين الوكيل والمدير"</vt:lpstr>
      <vt:lpstr>"مشاكل العلاقة بين الوكيل والمدير"</vt:lpstr>
      <vt:lpstr>أمثلة على مشاكل الوكيل والمدير؟</vt:lpstr>
      <vt:lpstr>أمثلة على مشاكل الوكيل والمدير؟</vt:lpstr>
      <vt:lpstr> كيفية معالجة مشاكل الوكالة؟ </vt:lpstr>
      <vt:lpstr> كيفية معالجة مشاكل الوكالة؟ </vt:lpstr>
      <vt:lpstr>PowerPoint Presentation</vt:lpstr>
      <vt:lpstr>سمات الثالوث المظلم</vt:lpstr>
      <vt:lpstr>PowerPoint Presentation</vt:lpstr>
      <vt:lpstr>الدروس المستفادة: إنهاء الصفقة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Arm Exercise</dc:title>
  <dc:creator>Eric Uhlmann</dc:creator>
  <cp:lastModifiedBy>SHIKHOVA Larisa</cp:lastModifiedBy>
  <cp:revision>806</cp:revision>
  <dcterms:created xsi:type="dcterms:W3CDTF">2015-07-05T00:50:19Z</dcterms:created>
  <dcterms:modified xsi:type="dcterms:W3CDTF">2024-11-22T17:51:28Z</dcterms:modified>
</cp:coreProperties>
</file>