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21"/>
  </p:notesMasterIdLst>
  <p:sldIdLst>
    <p:sldId id="386" r:id="rId4"/>
    <p:sldId id="387" r:id="rId5"/>
    <p:sldId id="256" r:id="rId6"/>
    <p:sldId id="518" r:id="rId7"/>
    <p:sldId id="654" r:id="rId8"/>
    <p:sldId id="656" r:id="rId9"/>
    <p:sldId id="651" r:id="rId10"/>
    <p:sldId id="542" r:id="rId11"/>
    <p:sldId id="544" r:id="rId12"/>
    <p:sldId id="545" r:id="rId13"/>
    <p:sldId id="546" r:id="rId14"/>
    <p:sldId id="530" r:id="rId15"/>
    <p:sldId id="655" r:id="rId16"/>
    <p:sldId id="522" r:id="rId17"/>
    <p:sldId id="537" r:id="rId18"/>
    <p:sldId id="549" r:id="rId19"/>
    <p:sldId id="548" r:id="rId20"/>
  </p:sldIdLst>
  <p:sldSz cx="12192000" cy="6858000"/>
  <p:notesSz cx="6858000" cy="9144000"/>
  <p:custDataLst>
    <p:tags r:id="rId22"/>
  </p:custDataLst>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8AEC4-62AF-4448-9C03-187A03318148}" v="3" dt="2024-06-10T07:34:58.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993" autoAdjust="0"/>
  </p:normalViewPr>
  <p:slideViewPr>
    <p:cSldViewPr snapToGrid="0">
      <p:cViewPr>
        <p:scale>
          <a:sx n="80" d="100"/>
          <a:sy n="80" d="100"/>
        </p:scale>
        <p:origin x="662" y="-38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8B38AEC4-62AF-4448-9C03-187A03318148}"/>
    <pc:docChg chg="custSel addSld delSld modSld sldOrd modMainMaster">
      <pc:chgData name="LESCALLIER TRAQUET Emilie" userId="ab01feba-5c92-4a33-8ccf-08c553084b8f" providerId="ADAL" clId="{8B38AEC4-62AF-4448-9C03-187A03318148}" dt="2024-06-10T07:37:42.424" v="73" actId="1076"/>
      <pc:docMkLst>
        <pc:docMk/>
      </pc:docMkLst>
      <pc:sldChg chg="modSp add mod ord">
        <pc:chgData name="LESCALLIER TRAQUET Emilie" userId="ab01feba-5c92-4a33-8ccf-08c553084b8f" providerId="ADAL" clId="{8B38AEC4-62AF-4448-9C03-187A03318148}" dt="2024-06-10T07:37:42.424" v="73" actId="1076"/>
        <pc:sldMkLst>
          <pc:docMk/>
          <pc:sldMk cId="50120224" sldId="386"/>
        </pc:sldMkLst>
        <pc:spChg chg="mod">
          <ac:chgData name="LESCALLIER TRAQUET Emilie" userId="ab01feba-5c92-4a33-8ccf-08c553084b8f" providerId="ADAL" clId="{8B38AEC4-62AF-4448-9C03-187A03318148}" dt="2024-06-10T07:30:25.012" v="24" actId="20577"/>
          <ac:spMkLst>
            <pc:docMk/>
            <pc:sldMk cId="50120224" sldId="386"/>
            <ac:spMk id="5" creationId="{95B59985-71BB-39B0-A25D-A79F4455D554}"/>
          </ac:spMkLst>
        </pc:spChg>
        <pc:spChg chg="mod">
          <ac:chgData name="LESCALLIER TRAQUET Emilie" userId="ab01feba-5c92-4a33-8ccf-08c553084b8f" providerId="ADAL" clId="{8B38AEC4-62AF-4448-9C03-187A03318148}" dt="2024-06-10T07:37:42.424" v="73" actId="1076"/>
          <ac:spMkLst>
            <pc:docMk/>
            <pc:sldMk cId="50120224" sldId="386"/>
            <ac:spMk id="7" creationId="{A8F4ADC1-E06A-AFED-D132-7A0D134CB25A}"/>
          </ac:spMkLst>
        </pc:spChg>
      </pc:sldChg>
      <pc:sldChg chg="new del">
        <pc:chgData name="LESCALLIER TRAQUET Emilie" userId="ab01feba-5c92-4a33-8ccf-08c553084b8f" providerId="ADAL" clId="{8B38AEC4-62AF-4448-9C03-187A03318148}" dt="2024-06-10T07:30:12.707" v="2" actId="47"/>
        <pc:sldMkLst>
          <pc:docMk/>
          <pc:sldMk cId="3274006582" sldId="657"/>
        </pc:sldMkLst>
      </pc:sldChg>
      <pc:sldMasterChg chg="addSp delSp modSp mod">
        <pc:chgData name="LESCALLIER TRAQUET Emilie" userId="ab01feba-5c92-4a33-8ccf-08c553084b8f" providerId="ADAL" clId="{8B38AEC4-62AF-4448-9C03-187A03318148}" dt="2024-06-10T07:35:03.327" v="72" actId="14100"/>
        <pc:sldMasterMkLst>
          <pc:docMk/>
          <pc:sldMasterMk cId="4201312426" sldId="2147483678"/>
        </pc:sldMasterMkLst>
        <pc:picChg chg="del">
          <ac:chgData name="LESCALLIER TRAQUET Emilie" userId="ab01feba-5c92-4a33-8ccf-08c553084b8f" providerId="ADAL" clId="{8B38AEC4-62AF-4448-9C03-187A03318148}" dt="2024-06-10T07:34:30.720" v="69" actId="478"/>
          <ac:picMkLst>
            <pc:docMk/>
            <pc:sldMasterMk cId="4201312426" sldId="2147483678"/>
            <ac:picMk id="2" creationId="{EB1AC81B-FB90-19B9-E762-95098AA2565B}"/>
          </ac:picMkLst>
        </pc:picChg>
        <pc:picChg chg="add mod">
          <ac:chgData name="LESCALLIER TRAQUET Emilie" userId="ab01feba-5c92-4a33-8ccf-08c553084b8f" providerId="ADAL" clId="{8B38AEC4-62AF-4448-9C03-187A03318148}" dt="2024-06-10T07:35:03.327" v="72" actId="14100"/>
          <ac:picMkLst>
            <pc:docMk/>
            <pc:sldMasterMk cId="4201312426" sldId="2147483678"/>
            <ac:picMk id="3" creationId="{49F1B78A-A46A-2806-E287-B00E13810FBE}"/>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8716E-84B7-4F39-8F02-4A2973F47217}" type="datetimeFigureOut">
              <a:rPr lang="en-GB" smtClean="0"/>
              <a:t>22/11/2024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8B64D-8ADA-4BC6-A82E-81F45D6A7E47}" type="slidenum">
              <a:rPr lang="en-GB" smtClean="0"/>
              <a:t>‹#›</a:t>
            </a:fld>
            <a:endParaRPr lang="en-GB"/>
          </a:p>
        </p:txBody>
      </p:sp>
    </p:spTree>
    <p:extLst>
      <p:ext uri="{BB962C8B-B14F-4D97-AF65-F5344CB8AC3E}">
        <p14:creationId xmlns:p14="http://schemas.microsoft.com/office/powerpoint/2010/main" val="366494259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photos/canal-river-bridge-bike-tree-2643627/"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photos/canal-river-bridge-bike-tree-264362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photos/canal-river-bridge-bike-tree-264362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photos/canal-river-bridge-bike-tree-264362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بالإضافة إلى ذلك، يخطط مُنظم حفل اليوبيل لنقل قاعة المدرسة ثم إعادتها إلى مكانها.</a:t>
            </a:r>
            <a:r>
              <a:rPr lang="en-US"/>
              <a:t> </a:t>
            </a:r>
            <a:r>
              <a:rPr lang="ar-EG"/>
              <a:t>ومع ذلك، تريد مديرة المدرسة نقل القاعة لتوفير تكاليف الطاقة، وهذا الأمر يساوي 20 ألف يورو بالنسبة لها.</a:t>
            </a:r>
            <a:r>
              <a:rPr lang="en-US"/>
              <a:t> </a:t>
            </a:r>
          </a:p>
        </p:txBody>
      </p:sp>
      <p:sp>
        <p:nvSpPr>
          <p:cNvPr id="4" name="Slide Number Placeholder 3"/>
          <p:cNvSpPr>
            <a:spLocks noGrp="1"/>
          </p:cNvSpPr>
          <p:nvPr>
            <p:ph type="sldNum" sz="quarter" idx="5"/>
          </p:nvPr>
        </p:nvSpPr>
        <p:spPr/>
        <p:txBody>
          <a:bodyPr/>
          <a:lstStyle/>
          <a:p>
            <a:fld id="{F698B64D-8ADA-4BC6-A82E-81F45D6A7E47}" type="slidenum">
              <a:rPr lang="en-GB" smtClean="0"/>
              <a:t>10</a:t>
            </a:fld>
            <a:endParaRPr lang="en-GB"/>
          </a:p>
        </p:txBody>
      </p:sp>
    </p:spTree>
    <p:extLst>
      <p:ext uri="{BB962C8B-B14F-4D97-AF65-F5344CB8AC3E}">
        <p14:creationId xmlns:p14="http://schemas.microsoft.com/office/powerpoint/2010/main" val="466713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أخيرًا، يعاني مُنظم حفل اليوبيل من نقص في العمال ويرغب في أن يساعد بعض طلاب المدرسة المهنية في بناء المساحات لإقامة الاحتفال.</a:t>
            </a:r>
            <a:r>
              <a:rPr lang="en-US"/>
              <a:t> </a:t>
            </a:r>
            <a:r>
              <a:rPr lang="ar-EG"/>
              <a:t>وفي الواقع يمكن لمديرة المدرسة توفير 30 ألف يورو من برامج التدريب التي تقدمها للطلاب إذا تم تضمين ذلك في الاتفاقية.</a:t>
            </a:r>
            <a:r>
              <a:rPr lang="en-US"/>
              <a:t> </a:t>
            </a:r>
          </a:p>
        </p:txBody>
      </p:sp>
      <p:sp>
        <p:nvSpPr>
          <p:cNvPr id="4" name="Slide Number Placeholder 3"/>
          <p:cNvSpPr>
            <a:spLocks noGrp="1"/>
          </p:cNvSpPr>
          <p:nvPr>
            <p:ph type="sldNum" sz="quarter" idx="5"/>
          </p:nvPr>
        </p:nvSpPr>
        <p:spPr/>
        <p:txBody>
          <a:bodyPr/>
          <a:lstStyle/>
          <a:p>
            <a:fld id="{F698B64D-8ADA-4BC6-A82E-81F45D6A7E47}" type="slidenum">
              <a:rPr lang="en-GB" smtClean="0"/>
              <a:t>11</a:t>
            </a:fld>
            <a:endParaRPr lang="en-GB"/>
          </a:p>
        </p:txBody>
      </p:sp>
    </p:spTree>
    <p:extLst>
      <p:ext uri="{BB962C8B-B14F-4D97-AF65-F5344CB8AC3E}">
        <p14:creationId xmlns:p14="http://schemas.microsoft.com/office/powerpoint/2010/main" val="3648365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إن ما يوضحه حفل اليوبيل هو أهمية الانتقال من المواقف ــ ما تقول إنك تريده ظاهريًا ــ إلى المصالح الأساسية، أو الأهداف، أو الأسباب التي دفعتك إلى تبني تلك المواقف.</a:t>
            </a:r>
            <a:r>
              <a:rPr lang="en-US"/>
              <a:t> </a:t>
            </a:r>
            <a:r>
              <a:rPr lang="ar-EG"/>
              <a:t>فالهدف الأساسي لدى مديرة المدرسة لا يتمثل في الحصول على 200 ألف يورو، بل في تلبية احتياجات مدرستها وطلابها.</a:t>
            </a:r>
            <a:r>
              <a:rPr lang="en-US"/>
              <a:t> </a:t>
            </a:r>
            <a:r>
              <a:rPr lang="ar-EG"/>
              <a:t>ولا يمكن التوصل إلى اتفاق إلا من خلال إيجاد السبل لتلبية هذه الاهتمامات باستخدام وسيلة أخرى غير المدفوعات النقدية.  </a:t>
            </a:r>
          </a:p>
        </p:txBody>
      </p:sp>
      <p:sp>
        <p:nvSpPr>
          <p:cNvPr id="4" name="Slide Number Placeholder 3"/>
          <p:cNvSpPr>
            <a:spLocks noGrp="1"/>
          </p:cNvSpPr>
          <p:nvPr>
            <p:ph type="sldNum" sz="quarter" idx="5"/>
          </p:nvPr>
        </p:nvSpPr>
        <p:spPr/>
        <p:txBody>
          <a:bodyPr/>
          <a:lstStyle/>
          <a:p>
            <a:fld id="{F698B64D-8ADA-4BC6-A82E-81F45D6A7E47}" type="slidenum">
              <a:rPr lang="en-GB" smtClean="0"/>
              <a:t>12</a:t>
            </a:fld>
            <a:endParaRPr lang="en-GB"/>
          </a:p>
        </p:txBody>
      </p:sp>
    </p:spTree>
    <p:extLst>
      <p:ext uri="{BB962C8B-B14F-4D97-AF65-F5344CB8AC3E}">
        <p14:creationId xmlns:p14="http://schemas.microsoft.com/office/powerpoint/2010/main" val="2458059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EG" i="0" dirty="0"/>
              <a:t>سأعرض</a:t>
            </a:r>
            <a:r>
              <a:rPr lang="ar-EG" i="0" baseline="0" dirty="0"/>
              <a:t> الآن نتائج مفاوضاتكم بشأن حفل اليوبيل.</a:t>
            </a:r>
            <a:r>
              <a:rPr lang="en-US" i="0" baseline="0" dirty="0"/>
              <a:t> </a:t>
            </a:r>
          </a:p>
          <a:p>
            <a:endParaRPr lang="en-US" i="0" baseline="0" dirty="0"/>
          </a:p>
          <a:p>
            <a:r>
              <a:rPr lang="ar-EG" i="0" baseline="0" dirty="0"/>
              <a:t>مناقشة باستخدام جدول بيانات </a:t>
            </a:r>
            <a:r>
              <a:rPr lang="en-US" i="0" baseline="0" dirty="0"/>
              <a:t>Excel</a:t>
            </a:r>
            <a:r>
              <a:rPr lang="ar-EG" i="0" baseline="0" dirty="0"/>
              <a:t>:</a:t>
            </a:r>
          </a:p>
          <a:p>
            <a:endParaRPr lang="en-US" i="0" baseline="0" dirty="0"/>
          </a:p>
          <a:p>
            <a:r>
              <a:rPr lang="ar-EG" i="0" baseline="0" dirty="0"/>
              <a:t>[تفتح المُحاضرة ملف </a:t>
            </a:r>
            <a:r>
              <a:rPr lang="en-US" i="0" baseline="0" dirty="0"/>
              <a:t>Excel</a:t>
            </a:r>
            <a:r>
              <a:rPr lang="ar-EG" i="0" baseline="0" dirty="0"/>
              <a:t> المسمى "</a:t>
            </a:r>
            <a:r>
              <a:rPr lang="en-US" i="0" baseline="0" dirty="0"/>
              <a:t>Results spreadsheet for Jubilee negotiation</a:t>
            </a:r>
            <a:r>
              <a:rPr lang="ar-EG" i="0" baseline="0" dirty="0"/>
              <a:t>" وتتركه أثناء مناقشة الإيجاز المكتوب أدناه].</a:t>
            </a:r>
          </a:p>
          <a:p>
            <a:endParaRPr lang="en-US" alt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[تشير إلى ملف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الذي يحتوي على نتائج الفصل] وإليكم اتفاقاتكم!</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[يتفاعل الطلاب، وعادةً ما تكون هناك مجموعة كبيرة من الاتفاقات، وهم مندهشون]. إن محاكاة المفاوضات تنطوي على عنصر من التصنع، ولكن تكمن القيمة في قدرتك على رؤية عالم الاحتمالات البديلة. فالمفاوضون الآخرون، الذين لديهم نفس مواد الدور ولكن بإستراتيجيات مختلفة وشركاء مختلفين، حصلوا على نتائج مختلفة تمامًا عنكم. </a:t>
            </a:r>
            <a:r>
              <a:rPr lang="ar-EG" sz="1200" i="0" baseline="0" dirty="0"/>
              <a:t>إذن أخبروني قليلًا عن صفقاتكم.</a:t>
            </a:r>
            <a:r>
              <a:rPr lang="en-US" sz="1200"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[وقد تختار المُحاضرة الصفقات المُبالغ فيها، مثل الطرق المسدودة التي لم يتم اكتشاف قيمتها، أو الحالات التي تم فيها إيجاد كل الحلول الإبداعية، أو أسعار الإيجار المرتفعة أو المنخفضة بشكل غير عادي، وتسأل ثنائي الطلاب المعني عن كيفية توصلهم إلى هذه النتيجة.]</a:t>
            </a:r>
            <a:r>
              <a:rPr lang="en-US" sz="1200" i="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sng"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u="sng" baseline="0" dirty="0">
                <a:solidFill>
                  <a:schemeClr val="tx1"/>
                </a:solidFill>
                <a:latin typeface="+mn-lt"/>
                <a:ea typeface="+mn-ea"/>
                <a:cs typeface="+mn-cs"/>
              </a:rPr>
              <a:t>ملاحظة</a:t>
            </a:r>
            <a:r>
              <a:rPr lang="ar-EG" sz="1200" b="0" i="0" baseline="0" dirty="0">
                <a:solidFill>
                  <a:schemeClr val="tx1"/>
                </a:solidFill>
                <a:latin typeface="+mn-lt"/>
                <a:ea typeface="+mn-ea"/>
                <a:cs typeface="+mn-cs"/>
              </a:rPr>
              <a:t>:</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يجب على المُحاضرة استخدام نماذج النتائج لإنشاء عرض النتائج على برنامج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للفصل باستخدام جدول بيانات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المسمى "</a:t>
            </a:r>
            <a:r>
              <a:rPr lang="en-US" i="0" baseline="0" dirty="0"/>
              <a:t>Results spreadsheet for Jubilee negotiation.</a:t>
            </a:r>
            <a:r>
              <a:rPr lang="en-US" sz="1200" b="0" i="0" baseline="0" dirty="0">
                <a:solidFill>
                  <a:schemeClr val="tx1"/>
                </a:solidFill>
                <a:latin typeface="+mn-lt"/>
                <a:ea typeface="+mn-ea"/>
                <a:cs typeface="+mn-cs"/>
              </a:rPr>
              <a:t>"</a:t>
            </a:r>
            <a:r>
              <a:rPr lang="ar-EG" sz="1200" b="0" i="0" baseline="0" dirty="0">
                <a:solidFill>
                  <a:schemeClr val="tx1"/>
                </a:solidFill>
                <a:latin typeface="+mn-lt"/>
                <a:ea typeface="+mn-ea"/>
                <a:cs typeface="+mn-cs"/>
              </a:rPr>
              <a:t> نظرًا لأنه لا يتضح دائمًا من نموذج النتائج ما إذا كان الطلاب قد اكتشفوا القيمة فيما يتعلق ببرامج التدريب، والمطعم، ونقل القاعة، على المُحاضرة أن تطلب منهم توضيح اتفاقياتهم حسب الحاجة وتدوين ذلك في نموذج النتائج أثناء تسليمه.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الإيجاز الشفهي، من دون جدول بيانات:</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[إذا كانت المُحاضرة تفضل عدم استخدام جدول بيانات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فيمكن أيضًا مناقشة الحالة شفهيًا مع ترك هذه الشريحة في الأعلى على الشاشة].</a:t>
            </a:r>
            <a:r>
              <a:rPr lang="en-US" sz="1200" b="0" i="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دعونا ننتقل إلى اتفاقياتكم. يُرجى رفع أيديكم إذا اكتشفتم أحد مصادر القيمة الثلاثة: المطعم، وبرامج التدريب، والقاعة.</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[يرفع الطلاب أيديهم]. يُرجى رفع أيديكم إذا اكتشفتم اثنين من هذه المصادر الإضافية الثلاثة للقيمة، لا أكثر ولا أقل. مصدران إضافيان للقيمة على وجه التحديد.</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[يرفع الطلاب أيديهم]. يُرجى رفع أيديكم إذا اكتشفتم أحد مصادر القيمة الثلاثة، لا أكثر ولا أقل. مصدر إضافي واحد للقيمة على وجه التحديد.</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[يرفع الطلاب أيديهم]. يُرجى رفع أيديكم إذا لم تتوصلوا إلى اتفاق على الإطلاق، بعبارة أخرى، وصلتم إلى طريق مسدود.</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[يرفع الطلاب أيديهم].</a:t>
            </a:r>
            <a:r>
              <a:rPr lang="en-US" sz="1200" b="0" i="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baseline="0" dirty="0"/>
              <a:t>أولئك الذين لم يحصلوا على صفقة، لماذا حدث ذلك؟</a:t>
            </a:r>
            <a:r>
              <a:rPr lang="en-US" sz="1200" i="0" baseline="0" dirty="0"/>
              <a:t> </a:t>
            </a:r>
            <a:r>
              <a:rPr lang="ar-EG" sz="1200" i="0" baseline="0" dirty="0"/>
              <a:t>[يشارك الطلاب تجاربهم في المفاوضات].</a:t>
            </a:r>
            <a:r>
              <a:rPr lang="en-US" sz="1200" i="0" baseline="0" dirty="0">
                <a:solidFill>
                  <a:schemeClr val="tx1"/>
                </a:solidFill>
                <a:latin typeface="+mn-lt"/>
                <a:ea typeface="+mn-ea"/>
                <a:cs typeface="+mn-cs"/>
              </a:rPr>
              <a:t> </a:t>
            </a:r>
            <a:r>
              <a:rPr lang="ar-EG" sz="1200" i="0" baseline="0" dirty="0"/>
              <a:t>بالنسبة لأولئك الذين وجدوا المصادر الثلاثة للقيمة، كيف فعلتم ذلك؟</a:t>
            </a:r>
            <a:r>
              <a:rPr lang="en-US" sz="1200" i="0" baseline="0" dirty="0"/>
              <a:t> </a:t>
            </a:r>
            <a:r>
              <a:rPr lang="ar-EG" sz="1200" i="0" baseline="0" dirty="0"/>
              <a:t>[يشارك الطلاب تجاربهم في المفاوضات].</a:t>
            </a:r>
            <a:r>
              <a:rPr lang="en-US" sz="1200" i="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baseline="0" dirty="0">
                <a:solidFill>
                  <a:schemeClr val="tx1"/>
                </a:solidFill>
                <a:latin typeface="+mn-lt"/>
                <a:ea typeface="+mn-ea"/>
                <a:cs typeface="+mn-cs"/>
              </a:rPr>
              <a:t>تراوحت اتفاقاتكم بشأن السعر النقدي النهائي في هذه الفئة بشكل كبير، بين 10 آلاف و250 ألف يورو [لاحظ أن هذه الأرقام التي تقدر بمبلغ 10 آلاف و250 ألف يورو مأخوذة من محاضرة تجريبية في </a:t>
            </a:r>
            <a:r>
              <a:rPr lang="en-US" sz="1200" i="0" baseline="0" dirty="0">
                <a:solidFill>
                  <a:schemeClr val="tx1"/>
                </a:solidFill>
                <a:latin typeface="+mn-lt"/>
                <a:ea typeface="+mn-ea"/>
                <a:cs typeface="+mn-cs"/>
              </a:rPr>
              <a:t>INSEAD</a:t>
            </a:r>
            <a:r>
              <a:rPr lang="ar-EG" sz="1200" i="0" baseline="0" dirty="0">
                <a:solidFill>
                  <a:schemeClr val="tx1"/>
                </a:solidFill>
                <a:latin typeface="+mn-lt"/>
                <a:ea typeface="+mn-ea"/>
                <a:cs typeface="+mn-cs"/>
              </a:rPr>
              <a:t>؛ وعلى المُحاضرة استخدام نماذج النتائج لتحديد أعلى وأقل الدرجات لفصلها الدراسي. قد يتم أيضًا سرد اتفاقيات الأسعار - إما الدرجات المُبالغ فيها وإما جميع الدرجات - على لوح ورقي، أو سبورة سوداء، أو سبورة بيضاء لإعطاء الطلاب فكرة عن المكانة التي يقفون عندها مقارنةً بأقرانهم]. الذين وافقوا منكم على أسعار مرتفعة تقترب من أعلى هذا النطاق، كيف وصلتم إلى هناك؟ </a:t>
            </a:r>
            <a:r>
              <a:rPr lang="ar-EG" sz="1200" i="0" baseline="0" dirty="0"/>
              <a:t>[يشارك الطلاب تجاربهم في المفاوضات].</a:t>
            </a:r>
            <a:r>
              <a:rPr lang="ar-EG" sz="1200" i="0" baseline="0" dirty="0">
                <a:solidFill>
                  <a:schemeClr val="tx1"/>
                </a:solidFill>
                <a:latin typeface="+mn-lt"/>
                <a:ea typeface="+mn-ea"/>
                <a:cs typeface="+mn-cs"/>
              </a:rPr>
              <a:t> الذين وافقوا منكم على أسعار منخفضة، كيف تم التوصل إلى هذا الاتفاق؟ </a:t>
            </a:r>
            <a:r>
              <a:rPr lang="ar-EG" sz="1200" i="0" baseline="0" dirty="0"/>
              <a:t>[يشارك الطلاب تجاربهم في المفاوضات].</a:t>
            </a:r>
            <a:r>
              <a:rPr lang="en-US" sz="1200" i="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إن محاكاة المفاوضات تنطوي على عنصر من التصنع، ولكن تكمن القيمة في قدرتك على رؤية عالم الاحتمالات البديلة.</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فالمفاوضون الآخرون، الذين لديهم نفس مواد الدور ولكن بإستراتيجيات مختلفة وشركاء مختلفين، حصلوا على نتائج مختلفة تمامًا عنكم.</a:t>
            </a:r>
            <a:r>
              <a:rPr lang="en-US" sz="1200" b="0" i="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baseline="0" dirty="0">
                <a:solidFill>
                  <a:schemeClr val="tx1"/>
                </a:solidFill>
                <a:latin typeface="+mn-lt"/>
                <a:ea typeface="+mn-ea"/>
                <a:cs typeface="+mn-cs"/>
              </a:rPr>
              <a:t>بقية المناقشة (مع أو من دون جدول بيانات)</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دعونا نتحدث أكثر قليلًا عن العملية. ما مدى الشفافية التي تحليتم بها مع بعضكم البعض؟ ما الذي كشفتم عنه؟ ما المعلومات التي أخفيتموها ولماذا؟</a:t>
            </a:r>
            <a:r>
              <a:rPr lang="ar-EG" sz="1200" i="0" baseline="0" dirty="0"/>
              <a:t> [يشارك الطلاب تجاربهم في المفاوضات].</a:t>
            </a:r>
            <a:r>
              <a:rPr lang="en-US" sz="1200" i="0" baseline="0" dirty="0">
                <a:solidFill>
                  <a:schemeClr val="tx1"/>
                </a:solidFill>
                <a:latin typeface="+mn-lt"/>
                <a:ea typeface="+mn-ea"/>
                <a:cs typeface="+mn-cs"/>
              </a:rPr>
              <a:t> </a:t>
            </a:r>
            <a:r>
              <a:rPr lang="ar-EG" sz="1200" i="0" dirty="0">
                <a:solidFill>
                  <a:schemeClr val="tx1"/>
                </a:solidFill>
                <a:latin typeface="+mn-lt"/>
                <a:ea typeface="+mn-ea"/>
                <a:cs typeface="+mn-cs"/>
              </a:rPr>
              <a:t>قد يكون من الحكمة في المفاوضات الكشف عن المعلومات بشكل متبادل (تبادل المعلومات)، بدلًا من الشفافية الكاملة من جانب واحد، لتجنب الاستغلال في حالة لعب الطرف الآخر على مبدأ الربح والخسارة. </a:t>
            </a:r>
          </a:p>
          <a:p>
            <a:r>
              <a:rPr lang="ar-EG" sz="1200" i="0" dirty="0">
                <a:solidFill>
                  <a:schemeClr val="tx1"/>
                </a:solidFill>
                <a:latin typeface="+mn-lt"/>
                <a:ea typeface="+mn-ea"/>
                <a:cs typeface="+mn-cs"/>
              </a:rPr>
              <a:t> </a:t>
            </a:r>
          </a:p>
          <a:p>
            <a:pPr lvl="0"/>
            <a:r>
              <a:rPr lang="ar-EG" sz="1200" i="0" dirty="0">
                <a:solidFill>
                  <a:schemeClr val="tx1"/>
                </a:solidFill>
                <a:latin typeface="+mn-lt"/>
                <a:ea typeface="+mn-ea"/>
                <a:cs typeface="+mn-cs"/>
              </a:rPr>
              <a:t>التكتيكات </a:t>
            </a:r>
            <a:r>
              <a:rPr lang="ar-EG" sz="1200" b="0" i="0" dirty="0">
                <a:solidFill>
                  <a:schemeClr val="tx1"/>
                </a:solidFill>
                <a:latin typeface="+mn-lt"/>
                <a:ea typeface="+mn-ea"/>
                <a:cs typeface="+mn-cs"/>
              </a:rPr>
              <a:t>الوهمية هي عندما</a:t>
            </a:r>
            <a:r>
              <a:rPr lang="ar-EG" sz="1200" i="0" dirty="0">
                <a:solidFill>
                  <a:schemeClr val="tx1"/>
                </a:solidFill>
                <a:latin typeface="+mn-lt"/>
                <a:ea typeface="+mn-ea"/>
                <a:cs typeface="+mn-cs"/>
              </a:rPr>
              <a:t> يتظاهر أحد الطرفين بأن شيئًا ما يريده كلا الطرفين، مثل برامج التدريب، مكلف بالنسبة له ويقايض عليه بتنازلات أخرى. هل استخدم أي منكم التكتيكات الوهمية، أو تم استخدام التكتيكات الوهمية ضده؟</a:t>
            </a:r>
            <a:r>
              <a:rPr lang="ar-EG" sz="1200" i="0" baseline="0" dirty="0"/>
              <a:t> [يشارك الطلاب تجاربهم في المفاوضات].</a:t>
            </a:r>
            <a:r>
              <a:rPr lang="en-US" sz="1200" i="0" baseline="0" dirty="0">
                <a:solidFill>
                  <a:schemeClr val="tx1"/>
                </a:solidFill>
                <a:latin typeface="+mn-lt"/>
                <a:ea typeface="+mn-ea"/>
                <a:cs typeface="+mn-cs"/>
              </a:rPr>
              <a:t> </a:t>
            </a:r>
            <a:r>
              <a:rPr lang="ar-EG" sz="1200" i="0" dirty="0">
                <a:solidFill>
                  <a:schemeClr val="tx1"/>
                </a:solidFill>
                <a:latin typeface="+mn-lt"/>
                <a:ea typeface="+mn-ea"/>
                <a:cs typeface="+mn-cs"/>
              </a:rPr>
              <a:t>ويوضح هذا المخاطر التي قد تصاحب الشفافية - فالكشف عن تفضيل متوافق أو مشترك قد يؤدي إلى محادثة تعاونية مربحة للجانبين مع الجانب الآخر، ولكنه قد يؤدي أيضًا إلى استخدام الجانب الآخر لهذه المعلومات ضدك. </a:t>
            </a:r>
          </a:p>
          <a:p>
            <a:pPr lvl="0"/>
            <a:endParaRPr lang="en-GB" sz="1200" i="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solidFill>
                  <a:schemeClr val="tx1"/>
                </a:solidFill>
                <a:latin typeface="+mn-lt"/>
                <a:ea typeface="+mn-ea"/>
                <a:cs typeface="+mn-cs"/>
              </a:rPr>
              <a:t>وبمجرد تعظيم القيمة - على سبيل المثال من خلال اكتشاف قيمة المطعم، وقاعة المحاضرات، وبرامج التدريب - يجب المطالبة بها أيضًا. كيف حققتم ذلك؟ </a:t>
            </a:r>
            <a:r>
              <a:rPr lang="ar-EG" sz="1200" i="0" baseline="0" dirty="0">
                <a:solidFill>
                  <a:schemeClr val="tx1"/>
                </a:solidFill>
                <a:latin typeface="+mn-lt"/>
                <a:ea typeface="+mn-ea"/>
                <a:cs typeface="+mn-cs"/>
              </a:rPr>
              <a:t>هل قدم أي منكم عروضًا أولية قوية أو عروضًا مضادة؟ </a:t>
            </a:r>
            <a:r>
              <a:rPr lang="ar-EG" sz="1200" i="0" baseline="0" dirty="0"/>
              <a:t>[يشارك الطلاب تجاربهم في المفاوضات].</a:t>
            </a:r>
            <a:r>
              <a:rPr lang="en-US" sz="1200" i="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lvl="0"/>
            <a:r>
              <a:rPr lang="ar-EG" sz="1200" i="0" dirty="0">
                <a:solidFill>
                  <a:schemeClr val="tx1"/>
                </a:solidFill>
                <a:latin typeface="+mn-lt"/>
                <a:ea typeface="+mn-ea"/>
                <a:cs typeface="+mn-cs"/>
              </a:rPr>
              <a:t>تظهر الأبحاث أن العروض الأولى القوية يمكن أن تساعد المفاوض في المطالبة بالقيمة في المفاوضات القائمة على السعر في قضية واحدة، ولكنها تميل أيضًا إلى منع خلق القيمة. هل فشل أي منكم في اكتشاف القيمة والتوصل إلى صفقة جزئيًا بسبب العروض الأولى المندفعة أو العروض المضادة؟ </a:t>
            </a:r>
            <a:r>
              <a:rPr lang="ar-EG" sz="1200" i="0" baseline="0" dirty="0"/>
              <a:t>[يشارك الطلاب تجاربهم في المفاوضات].</a:t>
            </a:r>
            <a:r>
              <a:rPr lang="en-US" sz="1200" i="0" baseline="0" dirty="0">
                <a:solidFill>
                  <a:schemeClr val="tx1"/>
                </a:solidFill>
                <a:latin typeface="+mn-lt"/>
                <a:ea typeface="+mn-ea"/>
                <a:cs typeface="+mn-cs"/>
              </a:rPr>
              <a:t> </a:t>
            </a:r>
          </a:p>
          <a:p>
            <a:pPr lvl="0"/>
            <a:r>
              <a:rPr lang="ar-EG" sz="1200" i="0" dirty="0">
                <a:solidFill>
                  <a:schemeClr val="tx1"/>
                </a:solidFill>
                <a:latin typeface="+mn-lt"/>
                <a:ea typeface="+mn-ea"/>
                <a:cs typeface="+mn-cs"/>
              </a:rPr>
              <a:t> </a:t>
            </a:r>
          </a:p>
          <a:p>
            <a:pPr lvl="0"/>
            <a:r>
              <a:rPr lang="ar-EG" sz="1200" i="0" dirty="0">
                <a:solidFill>
                  <a:schemeClr val="tx1"/>
                </a:solidFill>
                <a:latin typeface="+mn-lt"/>
                <a:ea typeface="+mn-ea"/>
                <a:cs typeface="+mn-cs"/>
              </a:rPr>
              <a:t>كيف أثرت المفاوضات على العلاقة بينكم؟ من بنى منكم علاقة عظيمة؟ [يرفع الطلاب أيديهم]. لماذا؟ </a:t>
            </a:r>
            <a:r>
              <a:rPr lang="ar-EG" sz="1200" i="0" baseline="0" dirty="0"/>
              <a:t>[يشارك الطلاب تجاربهم في المفاوضات].</a:t>
            </a:r>
            <a:r>
              <a:rPr lang="en-US" sz="1200" i="0" baseline="0" dirty="0">
                <a:solidFill>
                  <a:schemeClr val="tx1"/>
                </a:solidFill>
                <a:latin typeface="+mn-lt"/>
                <a:ea typeface="+mn-ea"/>
                <a:cs typeface="+mn-cs"/>
              </a:rPr>
              <a:t> </a:t>
            </a:r>
            <a:r>
              <a:rPr lang="ar-EG" sz="1200" i="0" dirty="0">
                <a:solidFill>
                  <a:schemeClr val="tx1"/>
                </a:solidFill>
                <a:latin typeface="+mn-lt"/>
                <a:ea typeface="+mn-ea"/>
                <a:cs typeface="+mn-cs"/>
              </a:rPr>
              <a:t>من انتهى به الأمر إلى عدم الرغبة في رؤية الشخصية الأخرى مرةً أخرى؟ [يرفع الطلاب أيديهم]. لماذا؟ </a:t>
            </a:r>
            <a:r>
              <a:rPr lang="ar-EG" sz="1200" i="0" baseline="0" dirty="0"/>
              <a:t>[يشارك الطلاب تجاربهم في المفاوضات].</a:t>
            </a:r>
            <a:r>
              <a:rPr lang="en-US" sz="1200" i="0" baseline="0" dirty="0">
                <a:solidFill>
                  <a:schemeClr val="tx1"/>
                </a:solidFill>
                <a:latin typeface="+mn-lt"/>
                <a:ea typeface="+mn-ea"/>
                <a:cs typeface="+mn-cs"/>
              </a:rPr>
              <a:t> </a:t>
            </a:r>
            <a:r>
              <a:rPr lang="ar-EG" sz="1200" i="0" dirty="0">
                <a:solidFill>
                  <a:schemeClr val="tx1"/>
                </a:solidFill>
                <a:latin typeface="+mn-lt"/>
                <a:ea typeface="+mn-ea"/>
                <a:cs typeface="+mn-cs"/>
              </a:rPr>
              <a:t>من الناحية المثالية، لا ننتهي من المفاوضات بصفقة جيدة من حيث الجوهر فحسب (على سبيل المثال، السعر وغيره من القضايا المادية)، لكن نتمتع أيضًا بعلاقة جيدة مع الطرف الآخر. في حالة حفل اليوبيل، يبدو من غير المرجح أن تلتقيا مرةً أخرى، لكن لا أحد يعلم ما قد يحدث.</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r>
              <a:rPr lang="ar-EG" i="0" dirty="0"/>
              <a:t>مصدر الصورة:</a:t>
            </a:r>
          </a:p>
          <a:p>
            <a:r>
              <a:rPr lang="en-US" i="0" dirty="0">
                <a:hlinkClick r:id="rId3"/>
              </a:rPr>
              <a:t>https://pixabay.com/photos/canal-river-bridge-bike-tree-2643627/</a:t>
            </a:r>
          </a:p>
          <a:p>
            <a:endParaRPr lang="en-US" altLang="en-US" i="0" dirty="0"/>
          </a:p>
          <a:p>
            <a:r>
              <a:rPr lang="ar-EG" sz="1200" b="0" i="0" dirty="0">
                <a:solidFill>
                  <a:schemeClr val="tx1"/>
                </a:solidFill>
                <a:latin typeface="+mn-lt"/>
                <a:ea typeface="+mn-ea"/>
                <a:cs typeface="+mn-cs"/>
              </a:rPr>
              <a:t>المراجع</a:t>
            </a:r>
          </a:p>
          <a:p>
            <a:r>
              <a:rPr lang="ar-EG" sz="1200" i="0" dirty="0">
                <a:solidFill>
                  <a:schemeClr val="tx1"/>
                </a:solidFill>
                <a:latin typeface="+mn-lt"/>
                <a:ea typeface="+mn-ea"/>
                <a:cs typeface="+mn-cs"/>
              </a:rPr>
              <a:t> </a:t>
            </a:r>
          </a:p>
          <a:p>
            <a:pPr algn="l"/>
            <a:r>
              <a:rPr lang="en-US" sz="1200" i="0" kern="1200" dirty="0">
                <a:solidFill>
                  <a:schemeClr val="tx1"/>
                </a:solidFill>
                <a:effectLst/>
                <a:latin typeface="+mn-lt"/>
                <a:ea typeface="+mn-ea"/>
                <a:cs typeface="+mn-cs"/>
              </a:rPr>
              <a:t>Galinsky, A. D. (2004). Should you make the first offer? Negotiation, 7, pp. 1-4. </a:t>
            </a:r>
          </a:p>
          <a:p>
            <a:pPr algn="l"/>
            <a:r>
              <a:rPr lang="en-US" sz="1200" i="0" kern="1200" dirty="0">
                <a:solidFill>
                  <a:schemeClr val="tx1"/>
                </a:solidFill>
                <a:effectLst/>
                <a:latin typeface="+mn-lt"/>
                <a:ea typeface="+mn-ea"/>
                <a:cs typeface="+mn-cs"/>
              </a:rPr>
              <a:t> </a:t>
            </a:r>
          </a:p>
          <a:p>
            <a:pPr algn="l"/>
            <a:r>
              <a:rPr lang="en-US" sz="1200" i="0" kern="1200" dirty="0" err="1">
                <a:solidFill>
                  <a:schemeClr val="tx1"/>
                </a:solidFill>
                <a:effectLst/>
                <a:latin typeface="+mn-lt"/>
                <a:ea typeface="+mn-ea"/>
                <a:cs typeface="+mn-cs"/>
              </a:rPr>
              <a:t>Gunia</a:t>
            </a:r>
            <a:r>
              <a:rPr lang="en-US" sz="1200" i="0" kern="1200" dirty="0">
                <a:solidFill>
                  <a:schemeClr val="tx1"/>
                </a:solidFill>
                <a:effectLst/>
                <a:latin typeface="+mn-lt"/>
                <a:ea typeface="+mn-ea"/>
                <a:cs typeface="+mn-cs"/>
              </a:rPr>
              <a:t>, B. C., </a:t>
            </a:r>
            <a:r>
              <a:rPr lang="en-US" sz="1200" i="0" kern="1200" dirty="0" err="1">
                <a:solidFill>
                  <a:schemeClr val="tx1"/>
                </a:solidFill>
                <a:effectLst/>
                <a:latin typeface="+mn-lt"/>
                <a:ea typeface="+mn-ea"/>
                <a:cs typeface="+mn-cs"/>
              </a:rPr>
              <a:t>Swaab</a:t>
            </a:r>
            <a:r>
              <a:rPr lang="en-US" sz="1200" i="0" kern="1200" dirty="0">
                <a:solidFill>
                  <a:schemeClr val="tx1"/>
                </a:solidFill>
                <a:effectLst/>
                <a:latin typeface="+mn-lt"/>
                <a:ea typeface="+mn-ea"/>
                <a:cs typeface="+mn-cs"/>
              </a:rPr>
              <a:t>, R. I., </a:t>
            </a:r>
            <a:r>
              <a:rPr lang="en-US" sz="1200" i="0" kern="1200" dirty="0" err="1">
                <a:solidFill>
                  <a:schemeClr val="tx1"/>
                </a:solidFill>
                <a:effectLst/>
                <a:latin typeface="+mn-lt"/>
                <a:ea typeface="+mn-ea"/>
                <a:cs typeface="+mn-cs"/>
              </a:rPr>
              <a:t>Sivanathan</a:t>
            </a:r>
            <a:r>
              <a:rPr lang="en-US" sz="1200" i="0" kern="1200" dirty="0">
                <a:solidFill>
                  <a:schemeClr val="tx1"/>
                </a:solidFill>
                <a:effectLst/>
                <a:latin typeface="+mn-lt"/>
                <a:ea typeface="+mn-ea"/>
                <a:cs typeface="+mn-cs"/>
              </a:rPr>
              <a:t>, N. &amp; Galinsky, A. D. (2013). The remarkable robustness of the first-offer effect: Across cultures, power, and issues. Personality and Social Psychology Bulletin, 39, 1547 – 1558. </a:t>
            </a:r>
          </a:p>
          <a:p>
            <a:pPr algn="l"/>
            <a:r>
              <a:rPr lang="en-US" sz="1200" i="0" kern="1200" dirty="0">
                <a:solidFill>
                  <a:schemeClr val="tx1"/>
                </a:solidFill>
                <a:effectLst/>
                <a:latin typeface="+mn-lt"/>
                <a:ea typeface="+mn-ea"/>
                <a:cs typeface="+mn-cs"/>
              </a:rPr>
              <a:t> </a:t>
            </a:r>
          </a:p>
          <a:p>
            <a:pPr algn="l"/>
            <a:r>
              <a:rPr lang="en-US" sz="1200" i="0" kern="1200" dirty="0" err="1">
                <a:solidFill>
                  <a:schemeClr val="tx1"/>
                </a:solidFill>
                <a:effectLst/>
                <a:latin typeface="+mn-lt"/>
                <a:ea typeface="+mn-ea"/>
                <a:cs typeface="+mn-cs"/>
              </a:rPr>
              <a:t>Sinaceur</a:t>
            </a:r>
            <a:r>
              <a:rPr lang="en-US" sz="1200" i="0" kern="1200" dirty="0">
                <a:solidFill>
                  <a:schemeClr val="tx1"/>
                </a:solidFill>
                <a:effectLst/>
                <a:latin typeface="+mn-lt"/>
                <a:ea typeface="+mn-ea"/>
                <a:cs typeface="+mn-cs"/>
              </a:rPr>
              <a:t>, M., Maddux, W., Vasiljevic, D., </a:t>
            </a:r>
            <a:r>
              <a:rPr lang="en-US" sz="1200" i="0" kern="1200" dirty="0" err="1">
                <a:solidFill>
                  <a:schemeClr val="tx1"/>
                </a:solidFill>
                <a:effectLst/>
                <a:latin typeface="+mn-lt"/>
                <a:ea typeface="+mn-ea"/>
                <a:cs typeface="+mn-cs"/>
              </a:rPr>
              <a:t>Nuckel</a:t>
            </a:r>
            <a:r>
              <a:rPr lang="en-US" sz="1200" i="0" kern="1200" dirty="0">
                <a:solidFill>
                  <a:schemeClr val="tx1"/>
                </a:solidFill>
                <a:effectLst/>
                <a:latin typeface="+mn-lt"/>
                <a:ea typeface="+mn-ea"/>
                <a:cs typeface="+mn-cs"/>
              </a:rPr>
              <a:t>, R., &amp; Galinsky, A. D. (2013).  Good things come to those who wait: Late first offers facilitate creative agreements in negotiation.  Personality and Social Psychology Bulletin, 39, 814-825. </a:t>
            </a:r>
          </a:p>
          <a:p>
            <a:pPr algn="l"/>
            <a:r>
              <a:rPr lang="en-US" sz="1200" i="0" kern="1200" dirty="0">
                <a:solidFill>
                  <a:schemeClr val="tx1"/>
                </a:solidFill>
                <a:effectLst/>
                <a:latin typeface="+mn-lt"/>
                <a:ea typeface="+mn-ea"/>
                <a:cs typeface="+mn-cs"/>
              </a:rPr>
              <a:t> </a:t>
            </a:r>
          </a:p>
          <a:p>
            <a:pPr algn="l"/>
            <a:r>
              <a:rPr lang="en-US" sz="1200" i="0" kern="1200" dirty="0" err="1">
                <a:solidFill>
                  <a:schemeClr val="tx1"/>
                </a:solidFill>
                <a:effectLst/>
                <a:latin typeface="+mn-lt"/>
                <a:ea typeface="+mn-ea"/>
                <a:cs typeface="+mn-cs"/>
              </a:rPr>
              <a:t>Swaab</a:t>
            </a:r>
            <a:r>
              <a:rPr lang="en-US" sz="1200" i="0" kern="1200" dirty="0">
                <a:solidFill>
                  <a:schemeClr val="tx1"/>
                </a:solidFill>
                <a:effectLst/>
                <a:latin typeface="+mn-lt"/>
                <a:ea typeface="+mn-ea"/>
                <a:cs typeface="+mn-cs"/>
              </a:rPr>
              <a:t>, R.I., Galinsky, A.D., </a:t>
            </a:r>
            <a:r>
              <a:rPr lang="en-US" sz="1200" i="0" kern="1200" dirty="0" err="1">
                <a:solidFill>
                  <a:schemeClr val="tx1"/>
                </a:solidFill>
                <a:effectLst/>
                <a:latin typeface="+mn-lt"/>
                <a:ea typeface="+mn-ea"/>
                <a:cs typeface="+mn-cs"/>
              </a:rPr>
              <a:t>Medvec</a:t>
            </a:r>
            <a:r>
              <a:rPr lang="en-US" sz="1200" i="0" kern="1200" dirty="0">
                <a:solidFill>
                  <a:schemeClr val="tx1"/>
                </a:solidFill>
                <a:effectLst/>
                <a:latin typeface="+mn-lt"/>
                <a:ea typeface="+mn-ea"/>
                <a:cs typeface="+mn-cs"/>
              </a:rPr>
              <a:t>, V., &amp; </a:t>
            </a:r>
            <a:r>
              <a:rPr lang="en-US" sz="1200" i="0" kern="1200" dirty="0" err="1">
                <a:solidFill>
                  <a:schemeClr val="tx1"/>
                </a:solidFill>
                <a:effectLst/>
                <a:latin typeface="+mn-lt"/>
                <a:ea typeface="+mn-ea"/>
                <a:cs typeface="+mn-cs"/>
              </a:rPr>
              <a:t>Diermeier</a:t>
            </a:r>
            <a:r>
              <a:rPr lang="en-US" sz="1200" i="0" kern="1200" dirty="0">
                <a:solidFill>
                  <a:schemeClr val="tx1"/>
                </a:solidFill>
                <a:effectLst/>
                <a:latin typeface="+mn-lt"/>
                <a:ea typeface="+mn-ea"/>
                <a:cs typeface="+mn-cs"/>
              </a:rPr>
              <a:t>, D.A. (2012). The communication orientation model: Explaining the diverse effects of sight, sound, and synchronicity on negotiation and group decision-making outcomes. Personality and Social Psychology Review, 16, 25-53.</a:t>
            </a:r>
            <a:r>
              <a:rPr lang="en-US" sz="1200" i="0" dirty="0">
                <a:solidFill>
                  <a:schemeClr val="tx1"/>
                </a:solidFill>
                <a:latin typeface="+mn-lt"/>
                <a:ea typeface="+mn-ea"/>
                <a:cs typeface="+mn-cs"/>
              </a:rPr>
              <a:t> </a:t>
            </a:r>
          </a:p>
          <a:p>
            <a:endParaRPr lang="en-US" altLang="en-US" i="0"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13</a:t>
            </a:fld>
            <a:endParaRPr lang="en-US" altLang="en-US"/>
          </a:p>
        </p:txBody>
      </p:sp>
    </p:spTree>
    <p:extLst>
      <p:ext uri="{BB962C8B-B14F-4D97-AF65-F5344CB8AC3E}">
        <p14:creationId xmlns:p14="http://schemas.microsoft.com/office/powerpoint/2010/main" val="158093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a:t>كما ذكرت، فإن الحالة مبنية على قصة حقيقية </a:t>
            </a:r>
            <a:r>
              <a:rPr kumimoji="0" lang="ar-EG" sz="1200" b="0" i="0" u="none" strike="noStrike" cap="none" normalizeH="0" baseline="0" noProof="0">
                <a:ln>
                  <a:noFill/>
                </a:ln>
                <a:solidFill>
                  <a:srgbClr val="000000"/>
                </a:solidFill>
                <a:uLnTx/>
                <a:uFillTx/>
                <a:latin typeface="Arial" panose="020B0604020202020204"/>
                <a:ea typeface="+mn-ea"/>
                <a:cs typeface="+mn-cs"/>
              </a:rPr>
              <a:t>حدثت لطالب في </a:t>
            </a:r>
            <a:r>
              <a:rPr kumimoji="0" lang="en-US" sz="1200" b="0" i="0" u="none" strike="noStrike" cap="none" normalizeH="0" baseline="0" noProof="0">
                <a:ln>
                  <a:noFill/>
                </a:ln>
                <a:solidFill>
                  <a:srgbClr val="000000"/>
                </a:solidFill>
                <a:uLnTx/>
                <a:uFillTx/>
                <a:latin typeface="Arial" panose="020B0604020202020204"/>
                <a:ea typeface="+mn-ea"/>
                <a:cs typeface="+mn-cs"/>
              </a:rPr>
              <a:t>INSEAD</a:t>
            </a:r>
            <a:r>
              <a:rPr kumimoji="0" lang="ar-EG" sz="1200" b="0" i="0" u="none" strike="noStrike" cap="none" normalizeH="0" baseline="0" noProof="0">
                <a:ln>
                  <a:noFill/>
                </a:ln>
                <a:solidFill>
                  <a:srgbClr val="000000"/>
                </a:solidFill>
                <a:uLnTx/>
                <a:uFillTx/>
                <a:latin typeface="Arial" panose="020B0604020202020204"/>
                <a:ea typeface="+mn-ea"/>
                <a:cs typeface="+mn-cs"/>
              </a:rPr>
              <a:t> عندما طلبت منه جامعته تنظيم حفل اليوبيل مقابل الحصول على منحة دراسية. وقد نجح في إقناع مديرة المدرسة بالسماح بإقامة اليوبيل، لكن الأمر كان صعبًا واستغرق عدة جولات من المفاوضات. وكانت الحالة صعبة في الحياة الواقعية أيضًا، لذا لا تشعر بالاستياء إذا واجهت صعوبة في التمرين. </a:t>
            </a:r>
          </a:p>
          <a:p>
            <a:endParaRPr lang="en-US" dirty="0"/>
          </a:p>
          <a:p>
            <a:r>
              <a:rPr lang="ar-EG"/>
              <a:t>مصدر</a:t>
            </a:r>
            <a:r>
              <a:rPr lang="ar-EG" baseline="0"/>
              <a:t> الصورة</a:t>
            </a:r>
          </a:p>
          <a:p>
            <a:r>
              <a:rPr lang="en-US" baseline="0"/>
              <a:t>https://pixabay.com/en/hand-hands-shaking-hands-man-hand-861276/</a:t>
            </a:r>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3AFAA1A-35DB-4877-B2D0-6562EEA67D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222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sz="1200"/>
              <a:t>لقد تم الاحتفال باليوبيل، ولكن المفاوضات استمرت حتى ثلاثة أسابيع قبل بدء الاحتفالات!</a:t>
            </a:r>
            <a:r>
              <a:rPr lang="en-US" sz="1200"/>
              <a:t> </a:t>
            </a:r>
            <a:r>
              <a:rPr lang="ar-EG" sz="1200"/>
              <a:t>لقد تمكنوا من اكتشاف القيمة فيما يتعلق بالقاعة والمطعم، ولكنهم لم يدركوا إمكانية تحقيقهم لفوز آخر للطرفين عند مناقشة برامج التدريب حتى فات الأوان.</a:t>
            </a:r>
            <a:r>
              <a:rPr lang="en-US" sz="1200"/>
              <a:t> </a:t>
            </a:r>
            <a:r>
              <a:rPr lang="ar-EG" sz="1200"/>
              <a:t>لم تعد المدرسة قائمة؛ حيث تم بناء مبنى جديد في الموقع</a:t>
            </a:r>
            <a:r>
              <a:rPr lang="en-US" sz="1200"/>
              <a:t> </a:t>
            </a:r>
            <a:r>
              <a:rPr lang="ar-EG" sz="1200"/>
              <a:t>كل ما تبقى من المدرسة الثانوية هو الذكريات الرائعة لطلابها وحضور حفل اليوبيل، وبالطبع هذه الحالة.</a:t>
            </a:r>
            <a:r>
              <a:rPr lang="en-US" sz="1200"/>
              <a:t> </a:t>
            </a:r>
          </a:p>
          <a:p>
            <a:endParaRPr lang="en-US" dirty="0"/>
          </a:p>
        </p:txBody>
      </p:sp>
      <p:sp>
        <p:nvSpPr>
          <p:cNvPr id="4" name="Slide Number Placeholder 3"/>
          <p:cNvSpPr>
            <a:spLocks noGrp="1"/>
          </p:cNvSpPr>
          <p:nvPr>
            <p:ph type="sldNum" sz="quarter" idx="5"/>
          </p:nvPr>
        </p:nvSpPr>
        <p:spPr/>
        <p:txBody>
          <a:bodyPr/>
          <a:lstStyle/>
          <a:p>
            <a:fld id="{F698B64D-8ADA-4BC6-A82E-81F45D6A7E47}" type="slidenum">
              <a:rPr lang="en-GB" smtClean="0"/>
              <a:t>15</a:t>
            </a:fld>
            <a:endParaRPr lang="en-GB"/>
          </a:p>
        </p:txBody>
      </p:sp>
    </p:spTree>
    <p:extLst>
      <p:ext uri="{BB962C8B-B14F-4D97-AF65-F5344CB8AC3E}">
        <p14:creationId xmlns:p14="http://schemas.microsoft.com/office/powerpoint/2010/main" val="16298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إليكم بعض الصور من الحفل الفعلي لليوبيل من الحالة.</a:t>
            </a:r>
            <a:r>
              <a:rPr lang="en-US"/>
              <a:t> </a:t>
            </a:r>
            <a:r>
              <a:rPr lang="ar-EG"/>
              <a:t>جدارية في القاعة، وفصل دراسي يتم تفكيكه لبناء تجهيزات إقامة الاحتفال.</a:t>
            </a:r>
          </a:p>
          <a:p>
            <a:endParaRPr lang="en-US" dirty="0"/>
          </a:p>
          <a:p>
            <a:r>
              <a:rPr lang="ar-EG"/>
              <a:t>مصدر الصورة:</a:t>
            </a:r>
          </a:p>
          <a:p>
            <a:r>
              <a:rPr lang="ar-EG"/>
              <a:t>صور شخصية من حفل اليوبيل، تم استخدامها بإذن</a:t>
            </a:r>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3AFAA1A-35DB-4877-B2D0-6562EEA67D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670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مزيد من الصور.</a:t>
            </a:r>
            <a:r>
              <a:rPr lang="en-US"/>
              <a:t> </a:t>
            </a:r>
            <a:r>
              <a:rPr lang="ar-EG"/>
              <a:t>موكب خريجي سنوات مختلفة في افتتاح حفل اليوبيل، ورفع القطارات إلى مكانها عند المدخل، ووقوف مؤلف الحالة والمنظمين الآخرين فوق القطارات للترحيب بالجميع.</a:t>
            </a:r>
            <a:r>
              <a:rPr lang="en-US"/>
              <a:t> </a:t>
            </a:r>
          </a:p>
          <a:p>
            <a:endParaRPr lang="en-US"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a:t>وهذا كل شيء فيما يتعلق بالمحاضرة، شكرًا جزيلًا للجميع!</a:t>
            </a:r>
            <a:r>
              <a:rPr lang="en-US"/>
              <a:t> </a:t>
            </a:r>
            <a:r>
              <a:rPr lang="ar-EG"/>
              <a:t>في مفاوضاتكم المستقبلية، آمل أن تتذكروا تمرين حفل اليوبيل وتتجاوزوا المواقف، وما يعتقد كل جانب أنه يريده، وأن تحركوا مجرى المحادثة نحو المصالح الأساسية.</a:t>
            </a:r>
            <a:r>
              <a:rPr lang="en-US"/>
              <a:t> </a:t>
            </a:r>
          </a:p>
          <a:p>
            <a:endParaRPr lang="en-US" dirty="0"/>
          </a:p>
          <a:p>
            <a:r>
              <a:rPr lang="ar-EG"/>
              <a:t>مصدر الصورة:</a:t>
            </a:r>
          </a:p>
          <a:p>
            <a:r>
              <a:rPr lang="ar-EG"/>
              <a:t>صور شخصية من حفل اليوبيل، تم استخدامها بإذن</a:t>
            </a:r>
          </a:p>
        </p:txBody>
      </p:sp>
      <p:sp>
        <p:nvSpPr>
          <p:cNvPr id="4" name="Slide Number Placeholder 3"/>
          <p:cNvSpPr>
            <a:spLocks noGrp="1"/>
          </p:cNvSpPr>
          <p:nvPr>
            <p:ph type="sldNum" sz="quarter" idx="5"/>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23AFAA1A-35DB-4877-B2D0-6562EEA67D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01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i="0" baseline="0" dirty="0"/>
              <a:t>قبل أن نفعل أي شيء آخر، يُرجى تخصيص بضع دقائق أو نحو ذلك لتذكر ما تعلمتموه في جلستنا الأخيرة. لا يجب أن يكون أيًا مما علمتكم إياه، بل شيئًا تعلمتموه شخصيًا، ما الذي </a:t>
            </a:r>
            <a:r>
              <a:rPr lang="ar-EG" i="0" baseline="0" dirty="0" err="1"/>
              <a:t>استفدتموه</a:t>
            </a:r>
            <a:r>
              <a:rPr lang="ar-EG" i="0" baseline="0" dirty="0"/>
              <a:t> من الدرس الأخير؟ نفعل ذلك لأن هذا عائد استثمار كبير: نقضي بضع دقائق في هذه المراجعة الآن حتى لا تضيع الساعات القليلة الماضية التي قضيناها معًا. [يقدم الطلاب النقاط المستفادة التي تعلموها.</a:t>
            </a:r>
            <a:r>
              <a:rPr lang="en-US" i="0" baseline="0" dirty="0"/>
              <a:t> </a:t>
            </a:r>
            <a:r>
              <a:rPr lang="ar-EG" i="0" baseline="0" dirty="0"/>
              <a:t>يمكن أن يُطلب منهم كتابة ما تعلموه شخصيًا على ورقة لمدة دقيقة ثم مشاركته مع الفصل، أو مشاركة ما تعلموه مع الفصل مباشرةً دون الكتابة بمفردهم أولًا].</a:t>
            </a:r>
            <a:r>
              <a:rPr lang="en-US" i="0" baseline="0" dirty="0"/>
              <a:t> </a:t>
            </a:r>
          </a:p>
          <a:p>
            <a:endParaRPr lang="en-US" i="0" baseline="0" dirty="0"/>
          </a:p>
          <a:p>
            <a:pPr marL="0" marR="0" indent="0" algn="r" defTabSz="914400" rtl="1" eaLnBrk="1" fontAlgn="auto" latinLnBrk="0" hangingPunct="1">
              <a:lnSpc>
                <a:spcPct val="100000"/>
              </a:lnSpc>
              <a:spcBef>
                <a:spcPts val="0"/>
              </a:spcBef>
              <a:spcAft>
                <a:spcPts val="0"/>
              </a:spcAft>
              <a:buClrTx/>
              <a:buSzTx/>
              <a:buFontTx/>
              <a:buNone/>
              <a:tabLst/>
              <a:defRPr/>
            </a:pPr>
            <a:r>
              <a:rPr lang="ar-EG" i="0" dirty="0"/>
              <a:t>مصدر</a:t>
            </a:r>
            <a:r>
              <a:rPr lang="ar-EG" i="0" baseline="0" dirty="0"/>
              <a:t> الصورة</a:t>
            </a:r>
          </a:p>
          <a:p>
            <a:r>
              <a:rPr lang="en-US" i="0" dirty="0"/>
              <a:t>https://pixabay.com/en/time-timer-clock-watch-hour-371226/</a:t>
            </a:r>
          </a:p>
          <a:p>
            <a:endParaRPr lang="en-US" i="0" dirty="0"/>
          </a:p>
        </p:txBody>
      </p:sp>
      <p:sp>
        <p:nvSpPr>
          <p:cNvPr id="4" name="Slide Number Placeholder 3"/>
          <p:cNvSpPr>
            <a:spLocks noGrp="1"/>
          </p:cNvSpPr>
          <p:nvPr>
            <p:ph type="sldNum" sz="quarter" idx="10"/>
          </p:nvPr>
        </p:nvSpPr>
        <p:spPr/>
        <p:txBody>
          <a:bodyPr/>
          <a:lstStyle/>
          <a:p>
            <a:fld id="{9BE1DD1D-0BD5-4E4F-ABDD-53ED947792F1}" type="slidenum">
              <a:rPr lang="en-US" smtClean="0"/>
              <a:t>2</a:t>
            </a:fld>
            <a:endParaRPr lang="en-US"/>
          </a:p>
        </p:txBody>
      </p:sp>
    </p:spTree>
    <p:extLst>
      <p:ext uri="{BB962C8B-B14F-4D97-AF65-F5344CB8AC3E}">
        <p14:creationId xmlns:p14="http://schemas.microsoft.com/office/powerpoint/2010/main" val="316953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لدينا اليوم تحدي تفاوض آخر لكم، ويسمى حفل اليوبيل، وهو مبني على قصة حقيقية لطالب ماجستير إدارة الأعمال في </a:t>
            </a:r>
            <a:r>
              <a:rPr lang="en-US"/>
              <a:t>INSEAD</a:t>
            </a:r>
            <a:r>
              <a:rPr lang="ar-EG"/>
              <a:t>، قبل انضمامه إلى برنامج ماجستير إدارة الأعمال.</a:t>
            </a:r>
            <a:r>
              <a:rPr lang="en-US"/>
              <a:t> </a:t>
            </a:r>
          </a:p>
          <a:p>
            <a:endParaRPr lang="en-US" dirty="0"/>
          </a:p>
          <a:p>
            <a:r>
              <a:rPr lang="ar-EG"/>
              <a:t>مصدر الصورة:</a:t>
            </a:r>
          </a:p>
          <a:p>
            <a:r>
              <a:rPr lang="en-US">
                <a:hlinkClick r:id="rId3"/>
              </a:rPr>
              <a:t>https://pixabay.com/photos/canal-river-bridge-bike-tree-2643627/</a:t>
            </a:r>
          </a:p>
        </p:txBody>
      </p:sp>
      <p:sp>
        <p:nvSpPr>
          <p:cNvPr id="4" name="Slide Number Placeholder 3"/>
          <p:cNvSpPr>
            <a:spLocks noGrp="1"/>
          </p:cNvSpPr>
          <p:nvPr>
            <p:ph type="sldNum" sz="quarter" idx="5"/>
          </p:nvPr>
        </p:nvSpPr>
        <p:spPr/>
        <p:txBody>
          <a:bodyPr/>
          <a:lstStyle/>
          <a:p>
            <a:fld id="{F698B64D-8ADA-4BC6-A82E-81F45D6A7E47}" type="slidenum">
              <a:rPr lang="en-GB" smtClean="0"/>
              <a:t>3</a:t>
            </a:fld>
            <a:endParaRPr lang="en-GB"/>
          </a:p>
        </p:txBody>
      </p:sp>
    </p:spTree>
    <p:extLst>
      <p:ext uri="{BB962C8B-B14F-4D97-AF65-F5344CB8AC3E}">
        <p14:creationId xmlns:p14="http://schemas.microsoft.com/office/powerpoint/2010/main" val="137220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[ترفع المُحاضرة</a:t>
            </a:r>
            <a:r>
              <a:rPr lang="ar-EG" i="0" baseline="0" dirty="0"/>
              <a:t> النسخ المطبوعة من الدورين لتمرين حفل اليوبيل، التي من الأفضل طباعتها بلونين مختلفين].</a:t>
            </a:r>
            <a:r>
              <a:rPr lang="en-US" i="0" baseline="0" dirty="0"/>
              <a:t> </a:t>
            </a:r>
            <a:r>
              <a:rPr lang="ar-EG" i="0" dirty="0"/>
              <a:t>ستلعب </a:t>
            </a:r>
            <a:r>
              <a:rPr lang="ar-EG" i="0" baseline="0" dirty="0"/>
              <a:t>دور اثنين من المفاوضين يجتمعان حول صفقة محتملة. هناك بعض القواعد. </a:t>
            </a:r>
            <a:r>
              <a:rPr lang="ar-EG" sz="1200" i="0" dirty="0"/>
              <a:t>لا يُسمح لك بإظهار مواد دورك لنظيرك. لا يُسمح لك أيضًا بتغيير الحقائق أو اختراعها. </a:t>
            </a:r>
          </a:p>
          <a:p>
            <a:endParaRPr lang="en-US" i="0" dirty="0"/>
          </a:p>
          <a:p>
            <a:r>
              <a:rPr lang="ar-EG" i="0" baseline="0" dirty="0"/>
              <a:t>في هذا التمرين، سأقسمكم إلى مجموعات ثنائية.</a:t>
            </a:r>
            <a:r>
              <a:rPr lang="en-US" i="0" baseline="0" dirty="0"/>
              <a:t> </a:t>
            </a:r>
            <a:r>
              <a:rPr lang="ar-EG" i="0" baseline="0" dirty="0"/>
              <a:t>أريد منك التعاون مع شخص ليس من أصدقائك المقربين، ومن الأفضل أن يكون شخصًا لا تعرفه جيدًا، لذا يُرجى عدم الوقوف بجانب أصدقائك عندما تتقدم إلى المقدمة.</a:t>
            </a:r>
            <a:r>
              <a:rPr lang="en-US" i="0" baseline="0" dirty="0"/>
              <a:t> </a:t>
            </a:r>
            <a:r>
              <a:rPr lang="ar-EG" i="0" baseline="0" dirty="0"/>
              <a:t>فالتعاون مع شخص على دراية أقل بك سيجعل تمرين التفاوض أكثر فعالية.</a:t>
            </a:r>
            <a:r>
              <a:rPr lang="en-US" i="0" baseline="0" dirty="0"/>
              <a:t> </a:t>
            </a:r>
            <a:r>
              <a:rPr lang="ar-EG" i="0" baseline="0" dirty="0"/>
              <a:t>أمامك ساعة لقراءة المواد الخاصة بك، والتخطيط لإستراتيجيتك، والتفاوض مع شريكك.</a:t>
            </a:r>
            <a:r>
              <a:rPr lang="en-US" i="0" baseline="0" dirty="0"/>
              <a:t> </a:t>
            </a:r>
          </a:p>
          <a:p>
            <a:endParaRPr lang="en-US" i="0" baseline="0" dirty="0"/>
          </a:p>
          <a:p>
            <a:r>
              <a:rPr lang="ar-EG" i="0" baseline="0" dirty="0"/>
              <a:t>بمجرد الانتهاء من التفاوض، يُرجى إعطاء بعض الملاحظات لبعضكما البعض.</a:t>
            </a:r>
            <a:r>
              <a:rPr lang="en-US" i="0" baseline="0" dirty="0"/>
              <a:t> </a:t>
            </a:r>
            <a:r>
              <a:rPr lang="ar-EG" i="0" baseline="0" dirty="0"/>
              <a:t>يمكنك استخدام إطار العمل "توقف، ابدأ، استمر".</a:t>
            </a:r>
            <a:r>
              <a:rPr lang="en-US" i="0" baseline="0" dirty="0"/>
              <a:t> </a:t>
            </a:r>
            <a:r>
              <a:rPr lang="ar-EG" i="0" baseline="0" dirty="0"/>
              <a:t>أخبر الشخص الآخر بشيء ما يجب عليه التوقف عن فعله في سياقات التفاوض، وشيء لا يفعله ويجدر به التفكير في البدء في فعله، وأخيرًا شيء ما يفعله وينجح حقًا وعليه الاستمرار في القيام به.</a:t>
            </a:r>
            <a:r>
              <a:rPr lang="en-US" i="0" baseline="0" dirty="0"/>
              <a:t> </a:t>
            </a:r>
          </a:p>
          <a:p>
            <a:endParaRPr lang="en-US" i="0" baseline="0" dirty="0"/>
          </a:p>
          <a:p>
            <a:r>
              <a:rPr lang="ar-EG" i="0" dirty="0"/>
              <a:t>[تقسم المُحاضرة الطلاب</a:t>
            </a:r>
            <a:r>
              <a:rPr lang="ar-EG" i="0" baseline="0" dirty="0"/>
              <a:t> إلى ثنائيات، </a:t>
            </a:r>
            <a:r>
              <a:rPr lang="ar-EG" i="0" dirty="0"/>
              <a:t>وتوزع</a:t>
            </a:r>
            <a:r>
              <a:rPr lang="ar-EG" i="0" baseline="0" dirty="0"/>
              <a:t> الأدوار المختلفة على أعضاء كل ثنائي.</a:t>
            </a:r>
            <a:r>
              <a:rPr lang="en-US" i="0" baseline="0" dirty="0"/>
              <a:t> </a:t>
            </a:r>
            <a:r>
              <a:rPr lang="ar-EG" i="0" baseline="0" dirty="0"/>
              <a:t>تذهب ثنائيات الطلاب للتفاوض لمدة 60 دقيقة ثم يعودون بنموذج النتيجة الخاص بهم].</a:t>
            </a:r>
            <a:r>
              <a:rPr lang="en-US" i="0" baseline="0" dirty="0"/>
              <a:t> </a:t>
            </a:r>
          </a:p>
          <a:p>
            <a:endParaRPr lang="en-US" i="0" baseline="0" dirty="0"/>
          </a:p>
          <a:p>
            <a:r>
              <a:rPr lang="ar-EG" i="0" baseline="0" dirty="0"/>
              <a:t>[أثناء المفاوضات، على المُحاضرة أن تتجول وتتذكر الملاحظات ذهنيًا أو تدونها عن بعض المفاوضات، لتسليط الضوء على التكتيكات وردود الأفعال التي يمكن طرحها لاحقًا أثناء جلسات استخلاص المعلومات عندما يُطلب من الطلاب مشاركة تجاربهم أو عند طرح نقاط التدريس الرئيسية. على سبيل المثال، إذا نقل طالب معين المناقشة من المواقف إلى المصالح أثناء المفاوضات، يمكن تسليط الضوء على ذلك لاحقًا أثناء جلسة المناقشة]. </a:t>
            </a:r>
          </a:p>
          <a:p>
            <a:endParaRPr lang="en-US" i="0" baseline="0" dirty="0"/>
          </a:p>
          <a:p>
            <a:r>
              <a:rPr lang="ar-EG" i="0" u="sng" baseline="0" dirty="0"/>
              <a:t>ملاحظة:</a:t>
            </a:r>
            <a:r>
              <a:rPr lang="en-US" i="0" baseline="0" dirty="0"/>
              <a:t> </a:t>
            </a:r>
            <a:r>
              <a:rPr lang="ar-EG" i="0" baseline="0" dirty="0"/>
              <a:t>هناك طرق بديلة تتضمن تعيين ثنائيات من الطلاب لبعضهم البعض مسبقًا (انظر الشريحة التالية).</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u="sng" baseline="0" dirty="0">
                <a:solidFill>
                  <a:schemeClr val="tx1"/>
                </a:solidFill>
                <a:latin typeface="+mn-lt"/>
                <a:ea typeface="+mn-ea"/>
                <a:cs typeface="+mn-cs"/>
              </a:rPr>
              <a:t>ملاحظة</a:t>
            </a:r>
            <a:r>
              <a:rPr lang="ar-EG" sz="1200" b="0" i="0" baseline="0" dirty="0">
                <a:solidFill>
                  <a:schemeClr val="tx1"/>
                </a:solidFill>
                <a:latin typeface="+mn-lt"/>
                <a:ea typeface="+mn-ea"/>
                <a:cs typeface="+mn-cs"/>
              </a:rPr>
              <a:t>:</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يجب على المُحاضرة استخدام نماذج النتائج لإنشاء عرض النتائج على برنامج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للفصل باستخدام جدول بيانات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المسمى "</a:t>
            </a:r>
            <a:r>
              <a:rPr lang="en-US" i="0" baseline="0" dirty="0"/>
              <a:t>Results spreadsheet for Jubilee negotiation.</a:t>
            </a:r>
            <a:r>
              <a:rPr lang="en-US" sz="1200" b="0" i="0" baseline="0" dirty="0">
                <a:solidFill>
                  <a:schemeClr val="tx1"/>
                </a:solidFill>
                <a:latin typeface="+mn-lt"/>
                <a:ea typeface="+mn-ea"/>
                <a:cs typeface="+mn-cs"/>
              </a:rPr>
              <a:t>"</a:t>
            </a:r>
            <a:r>
              <a:rPr lang="ar-EG" sz="1200" b="0" i="0" baseline="0" dirty="0">
                <a:solidFill>
                  <a:schemeClr val="tx1"/>
                </a:solidFill>
                <a:latin typeface="+mn-lt"/>
                <a:ea typeface="+mn-ea"/>
                <a:cs typeface="+mn-cs"/>
              </a:rPr>
              <a:t> نظرًا لأنه لا يتضح دائمًا من نموذج النتائج ما إذا كان الطلاب قد اكتشفوا القيمة فيما يتعلق ببرامج التدريب، والمطعم، ونقل القاعة، على المُحاضرة أن تطلب منهم توضيح اتفاقياتهم حسب الحاجة وتدوين ذلك في نموذج النتائج أثناء تسليمه. </a:t>
            </a:r>
          </a:p>
          <a:p>
            <a:endParaRPr lang="en-US" i="0" dirty="0"/>
          </a:p>
          <a:p>
            <a:endParaRPr lang="en-US" i="0" dirty="0"/>
          </a:p>
        </p:txBody>
      </p:sp>
      <p:sp>
        <p:nvSpPr>
          <p:cNvPr id="4" name="Slide Number Placeholder 3"/>
          <p:cNvSpPr>
            <a:spLocks noGrp="1"/>
          </p:cNvSpPr>
          <p:nvPr>
            <p:ph type="sldNum" sz="quarter" idx="5"/>
          </p:nvPr>
        </p:nvSpPr>
        <p:spPr/>
        <p:txBody>
          <a:bodyPr/>
          <a:lstStyle/>
          <a:p>
            <a:fld id="{F698B64D-8ADA-4BC6-A82E-81F45D6A7E47}" type="slidenum">
              <a:rPr lang="en-GB" smtClean="0"/>
              <a:t>4</a:t>
            </a:fld>
            <a:endParaRPr lang="en-GB"/>
          </a:p>
        </p:txBody>
      </p:sp>
    </p:spTree>
    <p:extLst>
      <p:ext uri="{BB962C8B-B14F-4D97-AF65-F5344CB8AC3E}">
        <p14:creationId xmlns:p14="http://schemas.microsoft.com/office/powerpoint/2010/main" val="3930967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i="0" dirty="0"/>
              <a:t>إليكم شرائح غرف النقاش الجانبية لإجراء هذا التمرين.</a:t>
            </a:r>
            <a:r>
              <a:rPr lang="en-US" i="0" dirty="0"/>
              <a:t> </a:t>
            </a:r>
            <a:r>
              <a:rPr lang="ar-EG" i="0" dirty="0"/>
              <a:t>أولئك الذين يؤدون منكم دور مُنظم حفل اليوبيل، الموضح في العمود الأيسر باللون الأصفر، سيتفاوضون مع نظيرهم الذي يلعب دور </a:t>
            </a:r>
            <a:r>
              <a:rPr lang="ar-EG" sz="1200" b="0" i="0" u="none" strike="noStrike" dirty="0">
                <a:solidFill>
                  <a:srgbClr val="000000"/>
                </a:solidFill>
                <a:latin typeface="Cambria"/>
              </a:rPr>
              <a:t>مديرة المدرسة</a:t>
            </a:r>
            <a:r>
              <a:rPr lang="ar-EG" i="0" dirty="0"/>
              <a:t>، الموضح في العمود الأيمن باللون الأخضر.</a:t>
            </a:r>
            <a:r>
              <a:rPr lang="en-US" i="0" dirty="0"/>
              <a:t> </a:t>
            </a:r>
            <a:r>
              <a:rPr lang="ar-EG" i="0" dirty="0"/>
              <a:t>يُظهر العمود "الثنائي" رقم ثنائي التفاوض الخاص بك ويُظهر العمود "الغرفة الجانبية" الغرفة التي سيكونان فيها. لذا فإن الطالب الذي يلعب دور مُنظم حفل اليوبيل في الثنائي 1 سيتفاوض مع الطالب الذي يلعب دور مديرة المدرسة في الثنائي 1 في الغرفة 251، والطالب الذي يلعب مُنظم حفل اليوبيل في الثنائي 2 سيتفاوض مع الطالب الذي يلعب دور مديرة المدرسة في الثنائي 2 في الغرفة 252، وهكذا يسير الأمر.</a:t>
            </a:r>
            <a:r>
              <a:rPr lang="en-US" i="0" dirty="0"/>
              <a:t> </a:t>
            </a:r>
            <a:r>
              <a:rPr lang="ar-EG" i="0" dirty="0"/>
              <a:t>هل هذا واضح؟</a:t>
            </a:r>
            <a:r>
              <a:rPr lang="en-US" i="0" dirty="0"/>
              <a:t> </a:t>
            </a:r>
            <a:r>
              <a:rPr lang="ar-EG" i="0" dirty="0"/>
              <a:t>[يقول الطلاب نعم].</a:t>
            </a:r>
            <a:r>
              <a:rPr lang="en-US" i="0" dirty="0"/>
              <a:t> </a:t>
            </a:r>
            <a:r>
              <a:rPr lang="ar-EG" i="0" dirty="0"/>
              <a:t>حسنًا، يُرجى الحصول على مواد دورك - فهي مطبوعة باللون الذي يطابق لون العمود المدرج فيه اسمك على الشريحة، الأصفر لمُنظم حفل اليوبيل والأخضر لمديرة </a:t>
            </a:r>
            <a:r>
              <a:rPr lang="ar-EG" sz="1200" b="0" i="0" u="none" strike="noStrike" dirty="0">
                <a:solidFill>
                  <a:srgbClr val="000000"/>
                </a:solidFill>
                <a:latin typeface="Cambria"/>
              </a:rPr>
              <a:t>المدرسة</a:t>
            </a:r>
            <a:r>
              <a:rPr lang="ar-EG" i="0" dirty="0"/>
              <a:t>.</a:t>
            </a:r>
            <a:r>
              <a:rPr lang="en-US" i="0" dirty="0"/>
              <a:t> </a:t>
            </a:r>
            <a:r>
              <a:rPr lang="ar-EG" i="0" dirty="0"/>
              <a:t>ثم تعاون مع شريكك، واستمتع بالتمرين!</a:t>
            </a:r>
            <a:r>
              <a:rPr lang="en-US" i="0" dirty="0"/>
              <a:t> </a:t>
            </a:r>
            <a:r>
              <a:rPr lang="ar-EG" i="0" dirty="0"/>
              <a:t>[يحصل الطلاب على المواد الخاصة بدورهم ويذهبون للتفاوض].</a:t>
            </a:r>
            <a:r>
              <a:rPr lang="en-US" i="0" dirty="0"/>
              <a:t> </a:t>
            </a:r>
          </a:p>
          <a:p>
            <a:endParaRPr lang="en-US" altLang="en-US" i="0" dirty="0"/>
          </a:p>
          <a:p>
            <a:pPr marL="0" marR="0" lvl="0" indent="0" algn="r" defTabSz="914400" rtl="1" eaLnBrk="1" fontAlgn="auto" latinLnBrk="0" hangingPunct="1">
              <a:lnSpc>
                <a:spcPct val="100000"/>
              </a:lnSpc>
              <a:spcBef>
                <a:spcPts val="0"/>
              </a:spcBef>
              <a:spcAft>
                <a:spcPts val="0"/>
              </a:spcAft>
              <a:buClrTx/>
              <a:buSzTx/>
              <a:buFontTx/>
              <a:buNone/>
              <a:tabLst/>
              <a:defRPr/>
            </a:pPr>
            <a:r>
              <a:rPr lang="ar-EG" i="0" u="sng" dirty="0"/>
              <a:t>ملاحظة:</a:t>
            </a:r>
            <a:r>
              <a:rPr lang="en-US" i="0" dirty="0"/>
              <a:t> </a:t>
            </a:r>
            <a:r>
              <a:rPr lang="ar-EG" i="0" dirty="0"/>
              <a:t>يُستخدم </a:t>
            </a:r>
            <a:r>
              <a:rPr lang="ar-EG" i="0" dirty="0" err="1"/>
              <a:t>هذا</a:t>
            </a:r>
            <a:r>
              <a:rPr lang="ar-EG" i="0" u="none" dirty="0" err="1"/>
              <a:t>القالب</a:t>
            </a:r>
            <a:r>
              <a:rPr lang="ar-EG" i="0" u="none" dirty="0"/>
              <a:t> الخاص بشريحة تقسيم الطلاب إلى مجموعات ثنائية إذا</a:t>
            </a:r>
            <a:r>
              <a:rPr lang="ar-EG" i="0" u="none" baseline="0" dirty="0"/>
              <a:t> قسمت المُحاضرة الطلاب في ثنائيات تفاوض مسبقًا.</a:t>
            </a:r>
            <a:r>
              <a:rPr lang="en-US" i="0" u="none" baseline="0" dirty="0"/>
              <a:t> </a:t>
            </a:r>
            <a:r>
              <a:rPr lang="ar-EG" i="0" u="none" baseline="0" dirty="0"/>
              <a:t>تتم إضافة أسماء الطلاب في الأعمدة المقابلة أسفل </a:t>
            </a:r>
            <a:r>
              <a:rPr lang="ar-EG" b="0" i="0" u="none" baseline="0" dirty="0"/>
              <a:t>"</a:t>
            </a:r>
            <a:r>
              <a:rPr lang="ar-EG" i="0" dirty="0"/>
              <a:t>مُنظم حفل اليوبيل</a:t>
            </a:r>
            <a:r>
              <a:rPr lang="ar-EG" sz="1200" b="0" i="0" u="none" strike="noStrike" dirty="0">
                <a:solidFill>
                  <a:srgbClr val="000000"/>
                </a:solidFill>
                <a:latin typeface="Cambria"/>
              </a:rPr>
              <a:t>" و"مديرة المدرسة".</a:t>
            </a:r>
            <a:r>
              <a:rPr lang="en-US" sz="1200" b="0" i="0" u="none" strike="noStrike" baseline="0" dirty="0">
                <a:solidFill>
                  <a:schemeClr val="tx1"/>
                </a:solidFill>
                <a:latin typeface="+mn-lt"/>
              </a:rPr>
              <a:t> </a:t>
            </a:r>
            <a:r>
              <a:rPr lang="ar-EG" i="0" u="none" dirty="0"/>
              <a:t>إذا</a:t>
            </a:r>
            <a:r>
              <a:rPr lang="ar-EG" i="0" u="none" baseline="0" dirty="0"/>
              <a:t> تم </a:t>
            </a:r>
            <a:r>
              <a:rPr lang="ar-EG" i="0" u="none" baseline="0" dirty="0" err="1"/>
              <a:t>استخدام</a:t>
            </a:r>
            <a:r>
              <a:rPr lang="ar-EG" i="0" u="none" dirty="0" err="1"/>
              <a:t>هذه</a:t>
            </a:r>
            <a:r>
              <a:rPr lang="ar-EG" i="0" u="none" dirty="0"/>
              <a:t> الشريحة،</a:t>
            </a:r>
            <a:r>
              <a:rPr lang="en-US" i="0" u="none" baseline="0" dirty="0"/>
              <a:t> </a:t>
            </a:r>
            <a:r>
              <a:rPr lang="ar-EG" i="0" u="none" dirty="0"/>
              <a:t>فيجب أن يتطابق</a:t>
            </a:r>
            <a:r>
              <a:rPr lang="ar-EG" i="0" dirty="0"/>
              <a:t> لون</a:t>
            </a:r>
            <a:r>
              <a:rPr lang="ar-EG" i="0" baseline="0" dirty="0"/>
              <a:t> الخلفية لكل دور في الشريحة أعلاه مع لون مواد الدور التي يتم توزيعها على الطلاب، (الأصفر </a:t>
            </a:r>
            <a:r>
              <a:rPr lang="ar-EG" i="0" dirty="0"/>
              <a:t>لمُنظم حفل اليوبيل</a:t>
            </a:r>
            <a:r>
              <a:rPr lang="ar-EG" i="0" baseline="0" dirty="0"/>
              <a:t>، والأخضر </a:t>
            </a:r>
            <a:r>
              <a:rPr lang="ar-EG" sz="1200" b="0" i="0" u="none" strike="noStrike" dirty="0">
                <a:solidFill>
                  <a:srgbClr val="000000"/>
                </a:solidFill>
                <a:latin typeface="Cambria"/>
              </a:rPr>
              <a:t>لمديرة المدرسة)، لتجنب الارتباك</a:t>
            </a:r>
            <a:r>
              <a:rPr lang="ar-EG" i="0" baseline="0" dirty="0"/>
              <a:t>. يشير العمود "الغرفة الجانبية" إلى "غرفة النقاش الجانبية" ولا ينطبق ذلك إلا إذا كان لدى المُحاضرة غرف خاصة للطلاب للتفاوض فيها. يشير العمود "المجموعة الثنائية" إلى رقم مجموعة التفاوض، بمعنى آخر: كل مجموعة ثنائية من الطلاب. </a:t>
            </a:r>
          </a:p>
          <a:p>
            <a:endParaRPr lang="en-US" altLang="en-US" i="0" dirty="0"/>
          </a:p>
          <a:p>
            <a:endParaRPr lang="en-US" altLang="en-US" i="0" dirty="0"/>
          </a:p>
          <a:p>
            <a:endParaRPr lang="en-US" altLang="en-US" i="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B835D0-1B3D-4677-B13B-3473C6142D4C}" type="slidenum">
              <a:rPr lang="en-US" altLang="en-US" smtClean="0"/>
              <a:pPr/>
              <a:t>5</a:t>
            </a:fld>
            <a:endParaRPr lang="en-US" altLang="en-US"/>
          </a:p>
        </p:txBody>
      </p:sp>
    </p:spTree>
    <p:extLst>
      <p:ext uri="{BB962C8B-B14F-4D97-AF65-F5344CB8AC3E}">
        <p14:creationId xmlns:p14="http://schemas.microsoft.com/office/powerpoint/2010/main" val="2528207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ar-EG" sz="1200" b="0" i="0" dirty="0"/>
              <a:t>يُرجى تسليم نماذج النتيجة الخاصة بحفل اليوبيل!</a:t>
            </a:r>
            <a:r>
              <a:rPr lang="en-US" sz="1200" b="0" i="0" dirty="0"/>
              <a:t> </a:t>
            </a:r>
            <a:r>
              <a:rPr lang="ar-EG" sz="1200" b="0" i="0" dirty="0"/>
              <a:t>[تقوم المُحاضرة بجمع النماذج من الطلاب].</a:t>
            </a:r>
            <a:r>
              <a:rPr lang="en-US" sz="1200" b="0"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EG" sz="1200" b="0" i="0" u="sng" baseline="0" dirty="0">
                <a:solidFill>
                  <a:schemeClr val="tx1"/>
                </a:solidFill>
                <a:latin typeface="+mn-lt"/>
                <a:ea typeface="+mn-ea"/>
                <a:cs typeface="+mn-cs"/>
              </a:rPr>
              <a:t>ملاحظة</a:t>
            </a:r>
            <a:r>
              <a:rPr lang="ar-EG" sz="1200" b="0" i="0" baseline="0" dirty="0">
                <a:solidFill>
                  <a:schemeClr val="tx1"/>
                </a:solidFill>
                <a:latin typeface="+mn-lt"/>
                <a:ea typeface="+mn-ea"/>
                <a:cs typeface="+mn-cs"/>
              </a:rPr>
              <a:t>:</a:t>
            </a:r>
            <a:r>
              <a:rPr lang="en-US" sz="1200" b="0" i="0" baseline="0" dirty="0">
                <a:solidFill>
                  <a:schemeClr val="tx1"/>
                </a:solidFill>
                <a:latin typeface="+mn-lt"/>
                <a:ea typeface="+mn-ea"/>
                <a:cs typeface="+mn-cs"/>
              </a:rPr>
              <a:t> </a:t>
            </a:r>
            <a:r>
              <a:rPr lang="ar-EG" sz="1200" b="0" i="0" baseline="0" dirty="0">
                <a:solidFill>
                  <a:schemeClr val="tx1"/>
                </a:solidFill>
                <a:latin typeface="+mn-lt"/>
                <a:ea typeface="+mn-ea"/>
                <a:cs typeface="+mn-cs"/>
              </a:rPr>
              <a:t>يجب على المُحاضرة استخدام نماذج النتائج لإنشاء عرض النتائج على برنامج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للفصل باستخدام جدول بيانات </a:t>
            </a:r>
            <a:r>
              <a:rPr lang="en-US" sz="1200" b="0" i="0" baseline="0" dirty="0">
                <a:solidFill>
                  <a:schemeClr val="tx1"/>
                </a:solidFill>
                <a:latin typeface="+mn-lt"/>
                <a:ea typeface="+mn-ea"/>
                <a:cs typeface="+mn-cs"/>
              </a:rPr>
              <a:t>Excel</a:t>
            </a:r>
            <a:r>
              <a:rPr lang="ar-EG" sz="1200" b="0" i="0" baseline="0" dirty="0">
                <a:solidFill>
                  <a:schemeClr val="tx1"/>
                </a:solidFill>
                <a:latin typeface="+mn-lt"/>
                <a:ea typeface="+mn-ea"/>
                <a:cs typeface="+mn-cs"/>
              </a:rPr>
              <a:t> المسمى "</a:t>
            </a:r>
            <a:r>
              <a:rPr lang="en-US" i="0" baseline="0" dirty="0"/>
              <a:t>Results spreadsheet for Jubilee negotiation.</a:t>
            </a:r>
            <a:r>
              <a:rPr lang="en-US" sz="1200" b="0" i="0" baseline="0" dirty="0">
                <a:solidFill>
                  <a:schemeClr val="tx1"/>
                </a:solidFill>
                <a:latin typeface="+mn-lt"/>
                <a:ea typeface="+mn-ea"/>
                <a:cs typeface="+mn-cs"/>
              </a:rPr>
              <a:t>"</a:t>
            </a:r>
            <a:r>
              <a:rPr lang="ar-EG" sz="1200" b="0" i="0" baseline="0" dirty="0">
                <a:solidFill>
                  <a:schemeClr val="tx1"/>
                </a:solidFill>
                <a:latin typeface="+mn-lt"/>
                <a:ea typeface="+mn-ea"/>
                <a:cs typeface="+mn-cs"/>
              </a:rPr>
              <a:t> نظرًا لأنه لا يتضح دائمًا من نموذج النتائج ما إذا كان الطلاب قد اكتشفوا القيمة فيما يتعلق ببرامج التدريب، والمطعم، ونقل القاعة، على المُحاضرة أن تطلب منهم توضيح اتفاقياتهم حسب الحاجة وتدوين ذلك في نموذج النتائج أثناء تسليمه.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0" dirty="0"/>
          </a:p>
          <a:p>
            <a:r>
              <a:rPr lang="ar-EG" i="0" dirty="0"/>
              <a:t>مصدر الصورة:</a:t>
            </a:r>
          </a:p>
          <a:p>
            <a:r>
              <a:rPr lang="en-US" i="0" dirty="0">
                <a:hlinkClick r:id="rId3"/>
              </a:rPr>
              <a:t>https://pixabay.com/photos/canal-river-bridge-bike-tree-2643627/</a:t>
            </a:r>
          </a:p>
          <a:p>
            <a:endParaRPr lang="en-US" altLang="en-US" i="0"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6</a:t>
            </a:fld>
            <a:endParaRPr lang="en-US" altLang="en-US"/>
          </a:p>
        </p:txBody>
      </p:sp>
    </p:spTree>
    <p:extLst>
      <p:ext uri="{BB962C8B-B14F-4D97-AF65-F5344CB8AC3E}">
        <p14:creationId xmlns:p14="http://schemas.microsoft.com/office/powerpoint/2010/main" val="3749687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EG" sz="1200" i="0" dirty="0"/>
              <a:t>مرحبًا بكم من جديد! يُرجى تخصيص 3 دقائق لمشاركة الشخص الجالس بالقرب منك </a:t>
            </a:r>
            <a:r>
              <a:rPr lang="ar-EG" sz="1200" i="0" baseline="0" dirty="0"/>
              <a:t>والذي لا </a:t>
            </a:r>
            <a:r>
              <a:rPr lang="ar-EG" sz="1200" i="0" u="sng" dirty="0"/>
              <a:t>يكون </a:t>
            </a:r>
            <a:r>
              <a:rPr lang="ar-EG" sz="1200" i="0" dirty="0"/>
              <a:t> شريكك</a:t>
            </a:r>
            <a:r>
              <a:rPr lang="ar-EG" sz="1200" i="0" baseline="0" dirty="0"/>
              <a:t> في التفاوض.</a:t>
            </a:r>
            <a:r>
              <a:rPr lang="en-US" sz="1200" i="0" dirty="0"/>
              <a:t> </a:t>
            </a:r>
            <a:r>
              <a:rPr lang="ar-EG" sz="1200" i="0" dirty="0"/>
              <a:t>هناك شيء واحد</a:t>
            </a:r>
            <a:r>
              <a:rPr lang="ar-EG" sz="1200" i="0" baseline="0" dirty="0"/>
              <a:t> قام به نظيرك بشكل جيد، وشيء واحد كان بإمكانك القيام به بشكل أفضل، في حالة حفل اليوبيل. نفعل هذا لأننا غالبًا ما نتعلم أكثر من أقراننا، من خلال تبادل الخبرات.</a:t>
            </a:r>
            <a:r>
              <a:rPr lang="en-US" sz="1200" i="0" baseline="0" dirty="0"/>
              <a:t> </a:t>
            </a:r>
            <a:r>
              <a:rPr lang="ar-EG" sz="1200" i="0" baseline="0" dirty="0"/>
              <a:t>[يتناقش الطلاب مع الشخص الذي يجلس بجانبهم لمدة 3 دقائق].</a:t>
            </a:r>
            <a:r>
              <a:rPr lang="en-US" sz="1200" i="0" baseline="0" dirty="0"/>
              <a:t> </a:t>
            </a:r>
            <a:r>
              <a:rPr lang="ar-EG" sz="1200" i="0" dirty="0">
                <a:solidFill>
                  <a:srgbClr val="FF0000"/>
                </a:solidFill>
              </a:rPr>
              <a:t>حسنًا، يُرجى إنهاء محادثاتكم!</a:t>
            </a:r>
            <a:r>
              <a:rPr lang="ar-EG" sz="1200" i="0" baseline="0" dirty="0">
                <a:solidFill>
                  <a:srgbClr val="FF0000"/>
                </a:solidFill>
              </a:rPr>
              <a:t> دعونا نناقش الحالة كفصل دراسي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i="0" dirty="0"/>
          </a:p>
          <a:p>
            <a:r>
              <a:rPr lang="ar-EG" i="0" dirty="0"/>
              <a:t>مصدر الصورة:</a:t>
            </a:r>
          </a:p>
          <a:p>
            <a:r>
              <a:rPr lang="en-US" i="0" dirty="0">
                <a:hlinkClick r:id="rId3"/>
              </a:rPr>
              <a:t>https://pixabay.com/photos/canal-river-bridge-bike-tree-2643627/</a:t>
            </a:r>
          </a:p>
          <a:p>
            <a:endParaRPr lang="en-US" altLang="en-US" i="0"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7</a:t>
            </a:fld>
            <a:endParaRPr lang="en-US" altLang="en-US"/>
          </a:p>
        </p:txBody>
      </p:sp>
    </p:spTree>
    <p:extLst>
      <p:ext uri="{BB962C8B-B14F-4D97-AF65-F5344CB8AC3E}">
        <p14:creationId xmlns:p14="http://schemas.microsoft.com/office/powerpoint/2010/main" val="2654188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في المفاوضات، يكون سعر الحجز هو الحد الأدنى الذي يمكنك أن تتوصل إليه، على سبيل المثال، أسوأ سعر مقبول بالنسبة لك.</a:t>
            </a:r>
            <a:r>
              <a:rPr lang="en-US"/>
              <a:t> </a:t>
            </a:r>
            <a:r>
              <a:rPr lang="ar-EG"/>
              <a:t>في بداية حالة حفل اليوبيل، يبلغ هذا السعر 200 ألف يورو لمديرة المدرسة و150 ألف يورو لمُنظم حفل اليوبيل.</a:t>
            </a:r>
            <a:r>
              <a:rPr lang="en-US"/>
              <a:t> </a:t>
            </a:r>
            <a:r>
              <a:rPr lang="ar-EG"/>
              <a:t>بالإضافة إلى ذلك، تتمتع مديرة المدرسة بـ </a:t>
            </a:r>
            <a:r>
              <a:rPr lang="en-US"/>
              <a:t>BATNA</a:t>
            </a:r>
            <a:r>
              <a:rPr lang="ar-EG"/>
              <a:t> أو بأفضل بديل لاتفاقية تفاوضية، وهو استئجار المبنى لمعرض علمي مقابل مبلغ 200 ألف.</a:t>
            </a:r>
            <a:r>
              <a:rPr lang="en-US"/>
              <a:t> </a:t>
            </a:r>
            <a:r>
              <a:rPr lang="ar-EG"/>
              <a:t>وهذا يعني وجود منطقة مساومة سلبية أو </a:t>
            </a:r>
            <a:r>
              <a:rPr lang="en-US"/>
              <a:t>ZOPA</a:t>
            </a:r>
            <a:r>
              <a:rPr lang="ar-EG"/>
              <a:t>، وبعبارة أخرى "منطقة اتفاق محتمل".</a:t>
            </a:r>
            <a:r>
              <a:rPr lang="en-US"/>
              <a:t> </a:t>
            </a:r>
            <a:r>
              <a:rPr lang="ar-EG"/>
              <a:t>تريد مديرة المدرسة مبلغًا أكبر من الإيجار مما يرغب مُنظم حفل اليوبيل في دفعه.</a:t>
            </a:r>
            <a:r>
              <a:rPr lang="en-US"/>
              <a:t> </a:t>
            </a:r>
          </a:p>
        </p:txBody>
      </p:sp>
      <p:sp>
        <p:nvSpPr>
          <p:cNvPr id="4" name="Slide Number Placeholder 3"/>
          <p:cNvSpPr>
            <a:spLocks noGrp="1"/>
          </p:cNvSpPr>
          <p:nvPr>
            <p:ph type="sldNum" sz="quarter" idx="5"/>
          </p:nvPr>
        </p:nvSpPr>
        <p:spPr/>
        <p:txBody>
          <a:bodyPr/>
          <a:lstStyle/>
          <a:p>
            <a:fld id="{F698B64D-8ADA-4BC6-A82E-81F45D6A7E47}" type="slidenum">
              <a:rPr lang="en-GB" smtClean="0"/>
              <a:t>8</a:t>
            </a:fld>
            <a:endParaRPr lang="en-GB"/>
          </a:p>
        </p:txBody>
      </p:sp>
    </p:spTree>
    <p:extLst>
      <p:ext uri="{BB962C8B-B14F-4D97-AF65-F5344CB8AC3E}">
        <p14:creationId xmlns:p14="http://schemas.microsoft.com/office/powerpoint/2010/main" val="1978563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EG"/>
              <a:t>ومع ذلك، هناك مصادر ذات قيمة مخفية في حالة حفل اليوبيل.</a:t>
            </a:r>
            <a:r>
              <a:rPr lang="en-US"/>
              <a:t> </a:t>
            </a:r>
            <a:r>
              <a:rPr lang="ar-EG"/>
              <a:t>يخطط مُنظم حفل اليوبيل لبناء مطعم بمطبخ كامل للاحتفالات ثم إزالته.</a:t>
            </a:r>
            <a:r>
              <a:rPr lang="en-US"/>
              <a:t> </a:t>
            </a:r>
            <a:r>
              <a:rPr lang="ar-EG"/>
              <a:t>إذا وافق الجانبان على ترك المطعم قائمًا في مكانه لاستخدامه في التدريبات المهنية للمدرسة، فإن قيمته تساوي 50 ألف يورو بالنسبة لمديرة المدرسة.</a:t>
            </a:r>
            <a:r>
              <a:rPr lang="en-US"/>
              <a:t> </a:t>
            </a:r>
          </a:p>
        </p:txBody>
      </p:sp>
      <p:sp>
        <p:nvSpPr>
          <p:cNvPr id="4" name="Slide Number Placeholder 3"/>
          <p:cNvSpPr>
            <a:spLocks noGrp="1"/>
          </p:cNvSpPr>
          <p:nvPr>
            <p:ph type="sldNum" sz="quarter" idx="5"/>
          </p:nvPr>
        </p:nvSpPr>
        <p:spPr/>
        <p:txBody>
          <a:bodyPr/>
          <a:lstStyle/>
          <a:p>
            <a:fld id="{F698B64D-8ADA-4BC6-A82E-81F45D6A7E47}" type="slidenum">
              <a:rPr lang="en-GB" smtClean="0"/>
              <a:t>9</a:t>
            </a:fld>
            <a:endParaRPr lang="en-GB"/>
          </a:p>
        </p:txBody>
      </p:sp>
    </p:spTree>
    <p:extLst>
      <p:ext uri="{BB962C8B-B14F-4D97-AF65-F5344CB8AC3E}">
        <p14:creationId xmlns:p14="http://schemas.microsoft.com/office/powerpoint/2010/main" val="188312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1DE3-3070-44F8-8110-39AB909AAA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3B3E5F9-8121-40FF-ACE1-6E8BFC43F7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0F05DC-318E-41E0-AE83-CCBA07FF7E3C}"/>
              </a:ext>
            </a:extLst>
          </p:cNvPr>
          <p:cNvSpPr>
            <a:spLocks noGrp="1"/>
          </p:cNvSpPr>
          <p:nvPr>
            <p:ph type="dt" sz="half" idx="10"/>
          </p:nvPr>
        </p:nvSpPr>
        <p:spPr/>
        <p:txBody>
          <a:bodyPr/>
          <a:lstStyle/>
          <a:p>
            <a:fld id="{7C30D534-04FE-4C40-8256-1EFAB62C68FA}" type="datetimeFigureOut">
              <a:rPr lang="en-GB" smtClean="0"/>
              <a:t>22/11/2024</a:t>
            </a:fld>
            <a:endParaRPr lang="en-GB"/>
          </a:p>
        </p:txBody>
      </p:sp>
      <p:sp>
        <p:nvSpPr>
          <p:cNvPr id="5" name="Footer Placeholder 4">
            <a:extLst>
              <a:ext uri="{FF2B5EF4-FFF2-40B4-BE49-F238E27FC236}">
                <a16:creationId xmlns:a16="http://schemas.microsoft.com/office/drawing/2014/main" id="{49C8F07D-C5DE-4AA3-8C8E-3C2FC83E4D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F83CB3-356B-4D59-BA6B-6615D3746CBB}"/>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277765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556D9-940D-4A04-90C6-409CACF1857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03A5CC-BB62-48A0-BAE0-46F924A88E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733AFC-080B-4825-A717-CC2C4886D7E1}"/>
              </a:ext>
            </a:extLst>
          </p:cNvPr>
          <p:cNvSpPr>
            <a:spLocks noGrp="1"/>
          </p:cNvSpPr>
          <p:nvPr>
            <p:ph type="dt" sz="half" idx="10"/>
          </p:nvPr>
        </p:nvSpPr>
        <p:spPr/>
        <p:txBody>
          <a:bodyPr/>
          <a:lstStyle/>
          <a:p>
            <a:fld id="{7C30D534-04FE-4C40-8256-1EFAB62C68FA}" type="datetimeFigureOut">
              <a:rPr lang="en-GB" smtClean="0"/>
              <a:t>22/11/2024</a:t>
            </a:fld>
            <a:endParaRPr lang="en-GB"/>
          </a:p>
        </p:txBody>
      </p:sp>
      <p:sp>
        <p:nvSpPr>
          <p:cNvPr id="5" name="Footer Placeholder 4">
            <a:extLst>
              <a:ext uri="{FF2B5EF4-FFF2-40B4-BE49-F238E27FC236}">
                <a16:creationId xmlns:a16="http://schemas.microsoft.com/office/drawing/2014/main" id="{44E9A5D8-616B-48D9-96E7-2A2C5643EC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C0F6DB-4663-4023-9994-CD7EF115AB35}"/>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3894820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242D26-FF11-4AB8-8E29-4825B47710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7643B6-6A2D-4899-8E09-8C8C0A9763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6F7BCD-4E60-4EAF-B2E2-D7658E94730A}"/>
              </a:ext>
            </a:extLst>
          </p:cNvPr>
          <p:cNvSpPr>
            <a:spLocks noGrp="1"/>
          </p:cNvSpPr>
          <p:nvPr>
            <p:ph type="dt" sz="half" idx="10"/>
          </p:nvPr>
        </p:nvSpPr>
        <p:spPr/>
        <p:txBody>
          <a:bodyPr/>
          <a:lstStyle/>
          <a:p>
            <a:fld id="{7C30D534-04FE-4C40-8256-1EFAB62C68FA}" type="datetimeFigureOut">
              <a:rPr lang="en-GB" smtClean="0"/>
              <a:t>22/11/2024</a:t>
            </a:fld>
            <a:endParaRPr lang="en-GB"/>
          </a:p>
        </p:txBody>
      </p:sp>
      <p:sp>
        <p:nvSpPr>
          <p:cNvPr id="5" name="Footer Placeholder 4">
            <a:extLst>
              <a:ext uri="{FF2B5EF4-FFF2-40B4-BE49-F238E27FC236}">
                <a16:creationId xmlns:a16="http://schemas.microsoft.com/office/drawing/2014/main" id="{358697D3-172F-4416-8CB6-07AD3D8DFC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91C543-A809-429F-97A2-92970AE4D74B}"/>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3632435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3BDF-C151-4CE3-A195-FC08E76D393F}"/>
              </a:ext>
            </a:extLst>
          </p:cNvPr>
          <p:cNvSpPr>
            <a:spLocks noGrp="1"/>
          </p:cNvSpPr>
          <p:nvPr>
            <p:ph type="ctrTitle"/>
          </p:nvPr>
        </p:nvSpPr>
        <p:spPr>
          <a:xfrm>
            <a:off x="477728" y="2376000"/>
            <a:ext cx="6120000" cy="1226037"/>
          </a:xfrm>
        </p:spPr>
        <p:txBody>
          <a:bodyPr anchor="t" anchorCtr="0"/>
          <a:lstStyle>
            <a:lvl1pPr algn="r">
              <a:defRPr sz="4000">
                <a:solidFill>
                  <a:srgbClr val="00684B"/>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8A48F9AF-7103-4462-AEFD-409FBB5A5F26}"/>
              </a:ext>
            </a:extLst>
          </p:cNvPr>
          <p:cNvSpPr>
            <a:spLocks noGrp="1"/>
          </p:cNvSpPr>
          <p:nvPr>
            <p:ph type="subTitle" idx="1" hasCustomPrompt="1"/>
          </p:nvPr>
        </p:nvSpPr>
        <p:spPr>
          <a:xfrm>
            <a:off x="477728" y="4104000"/>
            <a:ext cx="6120000" cy="407113"/>
          </a:xfrm>
        </p:spPr>
        <p:txBody>
          <a:bodyPr anchor="t" anchorCtr="0"/>
          <a:lstStyle>
            <a:lvl1pPr marL="0" indent="0" algn="r">
              <a:buNone/>
              <a:defRPr sz="2000">
                <a:solidFill>
                  <a:srgbClr val="00684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name of presenter/author</a:t>
            </a:r>
            <a:endParaRPr lang="en-GB" dirty="0"/>
          </a:p>
        </p:txBody>
      </p:sp>
      <p:sp>
        <p:nvSpPr>
          <p:cNvPr id="11" name="Text Placeholder 10">
            <a:extLst>
              <a:ext uri="{FF2B5EF4-FFF2-40B4-BE49-F238E27FC236}">
                <a16:creationId xmlns:a16="http://schemas.microsoft.com/office/drawing/2014/main" id="{57E90FE8-F7B8-417C-9B01-B523EE968558}"/>
              </a:ext>
            </a:extLst>
          </p:cNvPr>
          <p:cNvSpPr>
            <a:spLocks noGrp="1"/>
          </p:cNvSpPr>
          <p:nvPr>
            <p:ph type="body" sz="quarter" idx="13" hasCustomPrompt="1"/>
          </p:nvPr>
        </p:nvSpPr>
        <p:spPr>
          <a:xfrm>
            <a:off x="477728" y="4572000"/>
            <a:ext cx="4114800" cy="262647"/>
          </a:xfrm>
        </p:spPr>
        <p:txBody>
          <a:bodyPr/>
          <a:lstStyle>
            <a:lvl1pPr marL="0" indent="0">
              <a:buFont typeface="Arial" panose="020B0604020202020204" pitchFamily="34" charset="0"/>
              <a:buNone/>
              <a:defRPr sz="1400">
                <a:solidFill>
                  <a:srgbClr val="019F6E"/>
                </a:solidFill>
              </a:defRPr>
            </a:lvl1pPr>
            <a:lvl2pPr marL="0" indent="0">
              <a:buNone/>
              <a:defRPr sz="1400">
                <a:solidFill>
                  <a:srgbClr val="019F6E"/>
                </a:solidFill>
              </a:defRPr>
            </a:lvl2pPr>
            <a:lvl3pPr marL="0" indent="0">
              <a:buNone/>
              <a:defRPr sz="1400">
                <a:solidFill>
                  <a:srgbClr val="A8D4B3"/>
                </a:solidFill>
              </a:defRPr>
            </a:lvl3pPr>
            <a:lvl4pPr marL="0" indent="0">
              <a:buNone/>
              <a:defRPr sz="1400">
                <a:solidFill>
                  <a:srgbClr val="A8D4B3"/>
                </a:solidFill>
              </a:defRPr>
            </a:lvl4pPr>
            <a:lvl5pPr marL="0" indent="0">
              <a:buNone/>
              <a:defRPr sz="1400">
                <a:solidFill>
                  <a:srgbClr val="A8D4B3"/>
                </a:solidFill>
              </a:defRPr>
            </a:lvl5pPr>
          </a:lstStyle>
          <a:p>
            <a:pPr lvl="0"/>
            <a:r>
              <a:rPr lang="en-US" dirty="0"/>
              <a:t>Click to add date</a:t>
            </a:r>
          </a:p>
          <a:p>
            <a:pPr lvl="1"/>
            <a:endParaRPr lang="en-GB" dirty="0"/>
          </a:p>
        </p:txBody>
      </p:sp>
      <p:sp>
        <p:nvSpPr>
          <p:cNvPr id="5" name="Content Placeholder 4">
            <a:extLst>
              <a:ext uri="{FF2B5EF4-FFF2-40B4-BE49-F238E27FC236}">
                <a16:creationId xmlns:a16="http://schemas.microsoft.com/office/drawing/2014/main" id="{FC85E1B6-1F6E-4B9C-A46C-6AA04E73CB02}"/>
              </a:ext>
            </a:extLst>
          </p:cNvPr>
          <p:cNvSpPr>
            <a:spLocks noGrp="1"/>
          </p:cNvSpPr>
          <p:nvPr>
            <p:ph sz="quarter" idx="15" hasCustomPrompt="1"/>
          </p:nvPr>
        </p:nvSpPr>
        <p:spPr>
          <a:xfrm>
            <a:off x="460800" y="5264709"/>
            <a:ext cx="2664000" cy="1152000"/>
          </a:xfrm>
        </p:spPr>
        <p:txBody>
          <a:bodyPr/>
          <a:lstStyle>
            <a:lvl1pPr>
              <a:defRPr sz="1400"/>
            </a:lvl1pPr>
          </a:lstStyle>
          <a:p>
            <a:pPr lvl="0"/>
            <a:r>
              <a:rPr lang="en-US" dirty="0"/>
              <a:t>Click insert image icon to add partner logo</a:t>
            </a:r>
            <a:endParaRPr lang="en-GB" dirty="0"/>
          </a:p>
        </p:txBody>
      </p:sp>
    </p:spTree>
    <p:extLst>
      <p:ext uri="{BB962C8B-B14F-4D97-AF65-F5344CB8AC3E}">
        <p14:creationId xmlns:p14="http://schemas.microsoft.com/office/powerpoint/2010/main" val="172749637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EF1812-5BD6-4963-9B40-06EA6BC0B8BC}"/>
              </a:ext>
            </a:extLst>
          </p:cNvPr>
          <p:cNvSpPr/>
          <p:nvPr userDrawn="1"/>
        </p:nvSpPr>
        <p:spPr>
          <a:xfrm>
            <a:off x="6072000" y="0"/>
            <a:ext cx="6120000" cy="2916000"/>
          </a:xfrm>
          <a:prstGeom prst="rect">
            <a:avLst/>
          </a:prstGeom>
          <a:solidFill>
            <a:srgbClr val="006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E3A3BDF-C151-4CE3-A195-FC08E76D393F}"/>
              </a:ext>
            </a:extLst>
          </p:cNvPr>
          <p:cNvSpPr>
            <a:spLocks noGrp="1"/>
          </p:cNvSpPr>
          <p:nvPr>
            <p:ph type="ctrTitle"/>
          </p:nvPr>
        </p:nvSpPr>
        <p:spPr>
          <a:xfrm>
            <a:off x="6620400" y="432000"/>
            <a:ext cx="4912788" cy="1226037"/>
          </a:xfrm>
        </p:spPr>
        <p:txBody>
          <a:bodyPr anchor="t" anchorCtr="0"/>
          <a:lstStyle>
            <a:lvl1pPr algn="r">
              <a:defRPr sz="32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8A48F9AF-7103-4462-AEFD-409FBB5A5F26}"/>
              </a:ext>
            </a:extLst>
          </p:cNvPr>
          <p:cNvSpPr>
            <a:spLocks noGrp="1"/>
          </p:cNvSpPr>
          <p:nvPr>
            <p:ph type="subTitle" idx="1" hasCustomPrompt="1"/>
          </p:nvPr>
        </p:nvSpPr>
        <p:spPr>
          <a:xfrm>
            <a:off x="6620400" y="1944000"/>
            <a:ext cx="4912787" cy="407113"/>
          </a:xfrm>
        </p:spPr>
        <p:txBody>
          <a:bodyPr anchor="t" anchorCtr="0"/>
          <a:lstStyle>
            <a:lvl1pPr marL="0" indent="0" algn="r">
              <a:buNone/>
              <a:defRPr sz="2000">
                <a:solidFill>
                  <a:srgbClr val="A8D4B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 title</a:t>
            </a:r>
            <a:endParaRPr lang="en-GB" dirty="0"/>
          </a:p>
        </p:txBody>
      </p:sp>
    </p:spTree>
    <p:extLst>
      <p:ext uri="{BB962C8B-B14F-4D97-AF65-F5344CB8AC3E}">
        <p14:creationId xmlns:p14="http://schemas.microsoft.com/office/powerpoint/2010/main" val="423491737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ne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6C0A-B9C8-445E-8013-B33972330A9F}"/>
              </a:ext>
            </a:extLst>
          </p:cNvPr>
          <p:cNvSpPr>
            <a:spLocks noGrp="1"/>
          </p:cNvSpPr>
          <p:nvPr>
            <p:ph type="title"/>
          </p:nvPr>
        </p:nvSpPr>
        <p:spPr>
          <a:xfrm>
            <a:off x="776381" y="304191"/>
            <a:ext cx="8476912" cy="93963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C7B068-3A48-4EEB-8C73-AF5BC9F7D5C4}"/>
              </a:ext>
            </a:extLst>
          </p:cNvPr>
          <p:cNvSpPr>
            <a:spLocks noGrp="1"/>
          </p:cNvSpPr>
          <p:nvPr>
            <p:ph idx="1"/>
          </p:nvPr>
        </p:nvSpPr>
        <p:spPr>
          <a:xfrm>
            <a:off x="776381" y="1461333"/>
            <a:ext cx="10735277" cy="4955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57F5C3-24BF-419F-8AAA-628CD808986A}"/>
              </a:ext>
            </a:extLst>
          </p:cNvPr>
          <p:cNvSpPr>
            <a:spLocks noGrp="1"/>
          </p:cNvSpPr>
          <p:nvPr>
            <p:ph type="dt" sz="half" idx="10"/>
          </p:nvPr>
        </p:nvSpPr>
        <p:spPr/>
        <p:txBody>
          <a:bodyPr/>
          <a:lstStyle/>
          <a:p>
            <a:fld id="{066B1DB4-43E5-4472-B48C-42F238EDF0EC}" type="datetimeFigureOut">
              <a:rPr lang="en-GB" smtClean="0"/>
              <a:t>22/11/2024</a:t>
            </a:fld>
            <a:endParaRPr lang="en-GB"/>
          </a:p>
        </p:txBody>
      </p:sp>
      <p:sp>
        <p:nvSpPr>
          <p:cNvPr id="5" name="Footer Placeholder 4">
            <a:extLst>
              <a:ext uri="{FF2B5EF4-FFF2-40B4-BE49-F238E27FC236}">
                <a16:creationId xmlns:a16="http://schemas.microsoft.com/office/drawing/2014/main" id="{B3B833B1-4B3C-48B5-BF2B-6DA5412611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162303-D2F5-436B-8027-AB2D97CF74DA}"/>
              </a:ext>
            </a:extLst>
          </p:cNvPr>
          <p:cNvSpPr>
            <a:spLocks noGrp="1"/>
          </p:cNvSpPr>
          <p:nvPr>
            <p:ph type="sldNum" sz="quarter" idx="12"/>
          </p:nvPr>
        </p:nvSpPr>
        <p:spPr/>
        <p:txBody>
          <a:bodyPr/>
          <a:lstStyle/>
          <a:p>
            <a:fld id="{4DE9A501-B793-4482-A040-76DBD3DA97E7}" type="slidenum">
              <a:rPr lang="en-GB" smtClean="0"/>
              <a:t>‹#›</a:t>
            </a:fld>
            <a:endParaRPr lang="en-GB"/>
          </a:p>
        </p:txBody>
      </p:sp>
    </p:spTree>
    <p:extLst>
      <p:ext uri="{BB962C8B-B14F-4D97-AF65-F5344CB8AC3E}">
        <p14:creationId xmlns:p14="http://schemas.microsoft.com/office/powerpoint/2010/main" val="1471742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6C0A-B9C8-445E-8013-B33972330A9F}"/>
              </a:ext>
            </a:extLst>
          </p:cNvPr>
          <p:cNvSpPr>
            <a:spLocks noGrp="1"/>
          </p:cNvSpPr>
          <p:nvPr>
            <p:ph type="title"/>
          </p:nvPr>
        </p:nvSpPr>
        <p:spPr>
          <a:xfrm>
            <a:off x="776381" y="304191"/>
            <a:ext cx="8476912" cy="93963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C7B068-3A48-4EEB-8C73-AF5BC9F7D5C4}"/>
              </a:ext>
            </a:extLst>
          </p:cNvPr>
          <p:cNvSpPr>
            <a:spLocks noGrp="1"/>
          </p:cNvSpPr>
          <p:nvPr>
            <p:ph idx="1"/>
          </p:nvPr>
        </p:nvSpPr>
        <p:spPr>
          <a:xfrm>
            <a:off x="776381" y="1461333"/>
            <a:ext cx="5220000" cy="4955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957F5C3-24BF-419F-8AAA-628CD808986A}"/>
              </a:ext>
            </a:extLst>
          </p:cNvPr>
          <p:cNvSpPr>
            <a:spLocks noGrp="1"/>
          </p:cNvSpPr>
          <p:nvPr>
            <p:ph type="dt" sz="half" idx="10"/>
          </p:nvPr>
        </p:nvSpPr>
        <p:spPr/>
        <p:txBody>
          <a:bodyPr/>
          <a:lstStyle/>
          <a:p>
            <a:fld id="{066B1DB4-43E5-4472-B48C-42F238EDF0EC}" type="datetimeFigureOut">
              <a:rPr lang="en-GB" smtClean="0"/>
              <a:t>22/11/2024</a:t>
            </a:fld>
            <a:endParaRPr lang="en-GB"/>
          </a:p>
        </p:txBody>
      </p:sp>
      <p:sp>
        <p:nvSpPr>
          <p:cNvPr id="5" name="Footer Placeholder 4">
            <a:extLst>
              <a:ext uri="{FF2B5EF4-FFF2-40B4-BE49-F238E27FC236}">
                <a16:creationId xmlns:a16="http://schemas.microsoft.com/office/drawing/2014/main" id="{B3B833B1-4B3C-48B5-BF2B-6DA5412611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162303-D2F5-436B-8027-AB2D97CF74DA}"/>
              </a:ext>
            </a:extLst>
          </p:cNvPr>
          <p:cNvSpPr>
            <a:spLocks noGrp="1"/>
          </p:cNvSpPr>
          <p:nvPr>
            <p:ph type="sldNum" sz="quarter" idx="12"/>
          </p:nvPr>
        </p:nvSpPr>
        <p:spPr/>
        <p:txBody>
          <a:bodyPr/>
          <a:lstStyle/>
          <a:p>
            <a:fld id="{4DE9A501-B793-4482-A040-76DBD3DA97E7}" type="slidenum">
              <a:rPr lang="en-GB" smtClean="0"/>
              <a:t>‹#›</a:t>
            </a:fld>
            <a:endParaRPr lang="en-GB"/>
          </a:p>
        </p:txBody>
      </p:sp>
      <p:sp>
        <p:nvSpPr>
          <p:cNvPr id="8" name="Content Placeholder 2">
            <a:extLst>
              <a:ext uri="{FF2B5EF4-FFF2-40B4-BE49-F238E27FC236}">
                <a16:creationId xmlns:a16="http://schemas.microsoft.com/office/drawing/2014/main" id="{64D9460A-ED9F-4E3E-87F3-DFCAD2AC7C8A}"/>
              </a:ext>
            </a:extLst>
          </p:cNvPr>
          <p:cNvSpPr>
            <a:spLocks noGrp="1"/>
          </p:cNvSpPr>
          <p:nvPr>
            <p:ph idx="13"/>
          </p:nvPr>
        </p:nvSpPr>
        <p:spPr>
          <a:xfrm>
            <a:off x="6313188" y="1449388"/>
            <a:ext cx="5220000" cy="4955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27545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 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64B32-147F-436F-9421-ED91D65EA4DD}"/>
              </a:ext>
            </a:extLst>
          </p:cNvPr>
          <p:cNvSpPr>
            <a:spLocks noGrp="1"/>
          </p:cNvSpPr>
          <p:nvPr>
            <p:ph type="title"/>
          </p:nvPr>
        </p:nvSpPr>
        <p:spPr>
          <a:xfrm>
            <a:off x="776381" y="304191"/>
            <a:ext cx="8476912" cy="93963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DEEA3C-92A4-459B-8781-C57B2AB5AC7F}"/>
              </a:ext>
            </a:extLst>
          </p:cNvPr>
          <p:cNvSpPr>
            <a:spLocks noGrp="1"/>
          </p:cNvSpPr>
          <p:nvPr>
            <p:ph sz="half" idx="1"/>
          </p:nvPr>
        </p:nvSpPr>
        <p:spPr>
          <a:xfrm>
            <a:off x="784412" y="1449387"/>
            <a:ext cx="5184000" cy="496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D78CCE-A118-4326-A3B2-DFFC0430E2C5}"/>
              </a:ext>
            </a:extLst>
          </p:cNvPr>
          <p:cNvSpPr>
            <a:spLocks noGrp="1"/>
          </p:cNvSpPr>
          <p:nvPr>
            <p:ph type="dt" sz="half" idx="10"/>
          </p:nvPr>
        </p:nvSpPr>
        <p:spPr/>
        <p:txBody>
          <a:bodyPr/>
          <a:lstStyle/>
          <a:p>
            <a:fld id="{066B1DB4-43E5-4472-B48C-42F238EDF0EC}" type="datetimeFigureOut">
              <a:rPr lang="en-GB" smtClean="0"/>
              <a:t>22/11/2024</a:t>
            </a:fld>
            <a:endParaRPr lang="en-GB"/>
          </a:p>
        </p:txBody>
      </p:sp>
      <p:sp>
        <p:nvSpPr>
          <p:cNvPr id="6" name="Footer Placeholder 5">
            <a:extLst>
              <a:ext uri="{FF2B5EF4-FFF2-40B4-BE49-F238E27FC236}">
                <a16:creationId xmlns:a16="http://schemas.microsoft.com/office/drawing/2014/main" id="{CC947D7E-314E-4CE3-AEDD-1C330935B9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4CDFA8-4D97-40AC-B45D-1E05CEDD2DE0}"/>
              </a:ext>
            </a:extLst>
          </p:cNvPr>
          <p:cNvSpPr>
            <a:spLocks noGrp="1"/>
          </p:cNvSpPr>
          <p:nvPr>
            <p:ph type="sldNum" sz="quarter" idx="12"/>
          </p:nvPr>
        </p:nvSpPr>
        <p:spPr/>
        <p:txBody>
          <a:bodyPr/>
          <a:lstStyle/>
          <a:p>
            <a:fld id="{4DE9A501-B793-4482-A040-76DBD3DA97E7}" type="slidenum">
              <a:rPr lang="en-GB" smtClean="0"/>
              <a:t>‹#›</a:t>
            </a:fld>
            <a:endParaRPr lang="en-GB"/>
          </a:p>
        </p:txBody>
      </p:sp>
      <p:sp>
        <p:nvSpPr>
          <p:cNvPr id="10" name="Picture Placeholder 9">
            <a:extLst>
              <a:ext uri="{FF2B5EF4-FFF2-40B4-BE49-F238E27FC236}">
                <a16:creationId xmlns:a16="http://schemas.microsoft.com/office/drawing/2014/main" id="{5CAA749D-0BF2-4D9C-AA00-55347A94D382}"/>
              </a:ext>
            </a:extLst>
          </p:cNvPr>
          <p:cNvSpPr>
            <a:spLocks noGrp="1"/>
          </p:cNvSpPr>
          <p:nvPr>
            <p:ph type="pic" sz="quarter" idx="13"/>
          </p:nvPr>
        </p:nvSpPr>
        <p:spPr>
          <a:xfrm>
            <a:off x="6353515" y="1450100"/>
            <a:ext cx="5184000" cy="4967287"/>
          </a:xfrm>
        </p:spPr>
        <p:txBody>
          <a:bodyPr/>
          <a:lstStyle/>
          <a:p>
            <a:r>
              <a:rPr lang="en-US"/>
              <a:t>Click icon to add picture</a:t>
            </a:r>
            <a:endParaRPr lang="en-GB"/>
          </a:p>
        </p:txBody>
      </p:sp>
    </p:spTree>
    <p:extLst>
      <p:ext uri="{BB962C8B-B14F-4D97-AF65-F5344CB8AC3E}">
        <p14:creationId xmlns:p14="http://schemas.microsoft.com/office/powerpoint/2010/main" val="1085667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6C0A-B9C8-445E-8013-B33972330A9F}"/>
              </a:ext>
            </a:extLst>
          </p:cNvPr>
          <p:cNvSpPr>
            <a:spLocks noGrp="1"/>
          </p:cNvSpPr>
          <p:nvPr>
            <p:ph type="title"/>
          </p:nvPr>
        </p:nvSpPr>
        <p:spPr>
          <a:xfrm>
            <a:off x="776381" y="304191"/>
            <a:ext cx="8476912" cy="93963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C7B068-3A48-4EEB-8C73-AF5BC9F7D5C4}"/>
              </a:ext>
            </a:extLst>
          </p:cNvPr>
          <p:cNvSpPr>
            <a:spLocks noGrp="1"/>
          </p:cNvSpPr>
          <p:nvPr>
            <p:ph idx="1"/>
          </p:nvPr>
        </p:nvSpPr>
        <p:spPr>
          <a:xfrm>
            <a:off x="776381" y="1461334"/>
            <a:ext cx="5220000" cy="24660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64D9460A-ED9F-4E3E-87F3-DFCAD2AC7C8A}"/>
              </a:ext>
            </a:extLst>
          </p:cNvPr>
          <p:cNvSpPr>
            <a:spLocks noGrp="1"/>
          </p:cNvSpPr>
          <p:nvPr>
            <p:ph idx="13"/>
          </p:nvPr>
        </p:nvSpPr>
        <p:spPr>
          <a:xfrm>
            <a:off x="6313188" y="1461334"/>
            <a:ext cx="5220000" cy="24660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3B38CAF5-14FD-422A-AFCA-9DF40C4AFD13}"/>
              </a:ext>
            </a:extLst>
          </p:cNvPr>
          <p:cNvSpPr>
            <a:spLocks noGrp="1"/>
          </p:cNvSpPr>
          <p:nvPr>
            <p:ph type="pic" sz="quarter" idx="14"/>
          </p:nvPr>
        </p:nvSpPr>
        <p:spPr>
          <a:xfrm>
            <a:off x="803275" y="4186899"/>
            <a:ext cx="10729913" cy="2232000"/>
          </a:xfrm>
        </p:spPr>
        <p:txBody>
          <a:bodyPr/>
          <a:lstStyle/>
          <a:p>
            <a:r>
              <a:rPr lang="en-US"/>
              <a:t>Click icon to add picture</a:t>
            </a:r>
            <a:endParaRPr lang="en-GB"/>
          </a:p>
        </p:txBody>
      </p:sp>
    </p:spTree>
    <p:extLst>
      <p:ext uri="{BB962C8B-B14F-4D97-AF65-F5344CB8AC3E}">
        <p14:creationId xmlns:p14="http://schemas.microsoft.com/office/powerpoint/2010/main" val="1936698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6C0A-B9C8-445E-8013-B33972330A9F}"/>
              </a:ext>
            </a:extLst>
          </p:cNvPr>
          <p:cNvSpPr>
            <a:spLocks noGrp="1"/>
          </p:cNvSpPr>
          <p:nvPr>
            <p:ph type="title"/>
          </p:nvPr>
        </p:nvSpPr>
        <p:spPr>
          <a:xfrm>
            <a:off x="776381" y="304191"/>
            <a:ext cx="8476912" cy="93963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C7B068-3A48-4EEB-8C73-AF5BC9F7D5C4}"/>
              </a:ext>
            </a:extLst>
          </p:cNvPr>
          <p:cNvSpPr>
            <a:spLocks noGrp="1"/>
          </p:cNvSpPr>
          <p:nvPr>
            <p:ph idx="1"/>
          </p:nvPr>
        </p:nvSpPr>
        <p:spPr>
          <a:xfrm>
            <a:off x="775745" y="3332995"/>
            <a:ext cx="3384000" cy="3083680"/>
          </a:xfrm>
        </p:spPr>
        <p:txBody>
          <a:bodyPr/>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64D9460A-ED9F-4E3E-87F3-DFCAD2AC7C8A}"/>
              </a:ext>
            </a:extLst>
          </p:cNvPr>
          <p:cNvSpPr>
            <a:spLocks noGrp="1"/>
          </p:cNvSpPr>
          <p:nvPr>
            <p:ph idx="13"/>
          </p:nvPr>
        </p:nvSpPr>
        <p:spPr>
          <a:xfrm>
            <a:off x="4482026" y="3332995"/>
            <a:ext cx="3384000" cy="3083680"/>
          </a:xfrm>
        </p:spPr>
        <p:txBody>
          <a:bodyPr/>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70EF7A9E-72DA-482F-86B5-42277E49061A}"/>
              </a:ext>
            </a:extLst>
          </p:cNvPr>
          <p:cNvSpPr>
            <a:spLocks noGrp="1"/>
          </p:cNvSpPr>
          <p:nvPr>
            <p:ph idx="14"/>
          </p:nvPr>
        </p:nvSpPr>
        <p:spPr>
          <a:xfrm>
            <a:off x="8147965" y="3332995"/>
            <a:ext cx="3384000" cy="3083680"/>
          </a:xfrm>
        </p:spPr>
        <p:txBody>
          <a:bodyPr/>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DDFABD25-8427-4311-BB52-DB2FF1EB9ACD}"/>
              </a:ext>
            </a:extLst>
          </p:cNvPr>
          <p:cNvSpPr>
            <a:spLocks noGrp="1"/>
          </p:cNvSpPr>
          <p:nvPr>
            <p:ph type="body" sz="quarter" idx="15"/>
          </p:nvPr>
        </p:nvSpPr>
        <p:spPr>
          <a:xfrm>
            <a:off x="762934" y="2900008"/>
            <a:ext cx="3384000" cy="287338"/>
          </a:xfrm>
        </p:spPr>
        <p:txBody>
          <a:bodyPr/>
          <a:lstStyle>
            <a:lvl1pPr>
              <a:defRPr sz="1500">
                <a:solidFill>
                  <a:srgbClr val="019F6E"/>
                </a:solidFill>
              </a:defRPr>
            </a:lvl1pPr>
            <a:lvl2pPr>
              <a:defRPr sz="1500">
                <a:solidFill>
                  <a:srgbClr val="019F6E"/>
                </a:solidFill>
              </a:defRPr>
            </a:lvl2pPr>
            <a:lvl3pPr>
              <a:defRPr sz="1500">
                <a:solidFill>
                  <a:srgbClr val="019F6E"/>
                </a:solidFill>
              </a:defRPr>
            </a:lvl3pPr>
            <a:lvl4pPr>
              <a:defRPr sz="1500">
                <a:solidFill>
                  <a:srgbClr val="019F6E"/>
                </a:solidFill>
              </a:defRPr>
            </a:lvl4pPr>
            <a:lvl5pPr>
              <a:defRPr sz="1500">
                <a:solidFill>
                  <a:srgbClr val="019F6E"/>
                </a:solidFill>
              </a:defRPr>
            </a:lvl5pPr>
          </a:lstStyle>
          <a:p>
            <a:pPr lvl="0"/>
            <a:r>
              <a:rPr lang="en-US"/>
              <a:t>Edit Master text styles</a:t>
            </a:r>
          </a:p>
        </p:txBody>
      </p:sp>
      <p:sp>
        <p:nvSpPr>
          <p:cNvPr id="11" name="Text Placeholder 9">
            <a:extLst>
              <a:ext uri="{FF2B5EF4-FFF2-40B4-BE49-F238E27FC236}">
                <a16:creationId xmlns:a16="http://schemas.microsoft.com/office/drawing/2014/main" id="{017E3D16-B4F2-4D56-9826-A8932FCF4C47}"/>
              </a:ext>
            </a:extLst>
          </p:cNvPr>
          <p:cNvSpPr>
            <a:spLocks noGrp="1"/>
          </p:cNvSpPr>
          <p:nvPr>
            <p:ph type="body" sz="quarter" idx="16"/>
          </p:nvPr>
        </p:nvSpPr>
        <p:spPr>
          <a:xfrm>
            <a:off x="4478818" y="2900008"/>
            <a:ext cx="3384000" cy="287338"/>
          </a:xfrm>
        </p:spPr>
        <p:txBody>
          <a:bodyPr/>
          <a:lstStyle>
            <a:lvl1pPr>
              <a:defRPr sz="1500">
                <a:solidFill>
                  <a:srgbClr val="019F6E"/>
                </a:solidFill>
              </a:defRPr>
            </a:lvl1pPr>
            <a:lvl2pPr>
              <a:defRPr sz="1500">
                <a:solidFill>
                  <a:srgbClr val="019F6E"/>
                </a:solidFill>
              </a:defRPr>
            </a:lvl2pPr>
            <a:lvl3pPr>
              <a:defRPr sz="1500">
                <a:solidFill>
                  <a:srgbClr val="019F6E"/>
                </a:solidFill>
              </a:defRPr>
            </a:lvl3pPr>
            <a:lvl4pPr>
              <a:defRPr sz="1500">
                <a:solidFill>
                  <a:srgbClr val="019F6E"/>
                </a:solidFill>
              </a:defRPr>
            </a:lvl4pPr>
            <a:lvl5pPr>
              <a:defRPr sz="1500">
                <a:solidFill>
                  <a:srgbClr val="019F6E"/>
                </a:solidFill>
              </a:defRPr>
            </a:lvl5pPr>
          </a:lstStyle>
          <a:p>
            <a:pPr lvl="0"/>
            <a:r>
              <a:rPr lang="en-US"/>
              <a:t>Edit Master text styles</a:t>
            </a:r>
          </a:p>
        </p:txBody>
      </p:sp>
      <p:sp>
        <p:nvSpPr>
          <p:cNvPr id="12" name="Text Placeholder 9">
            <a:extLst>
              <a:ext uri="{FF2B5EF4-FFF2-40B4-BE49-F238E27FC236}">
                <a16:creationId xmlns:a16="http://schemas.microsoft.com/office/drawing/2014/main" id="{D2546D16-C4BA-4034-973B-53F5E19439FB}"/>
              </a:ext>
            </a:extLst>
          </p:cNvPr>
          <p:cNvSpPr>
            <a:spLocks noGrp="1"/>
          </p:cNvSpPr>
          <p:nvPr>
            <p:ph type="body" sz="quarter" idx="17"/>
          </p:nvPr>
        </p:nvSpPr>
        <p:spPr>
          <a:xfrm>
            <a:off x="8154362" y="2900008"/>
            <a:ext cx="3384000" cy="287338"/>
          </a:xfrm>
        </p:spPr>
        <p:txBody>
          <a:bodyPr/>
          <a:lstStyle>
            <a:lvl1pPr>
              <a:defRPr sz="1500">
                <a:solidFill>
                  <a:srgbClr val="019F6E"/>
                </a:solidFill>
              </a:defRPr>
            </a:lvl1pPr>
            <a:lvl2pPr>
              <a:defRPr sz="1500">
                <a:solidFill>
                  <a:srgbClr val="019F6E"/>
                </a:solidFill>
              </a:defRPr>
            </a:lvl2pPr>
            <a:lvl3pPr>
              <a:defRPr sz="1500">
                <a:solidFill>
                  <a:srgbClr val="019F6E"/>
                </a:solidFill>
              </a:defRPr>
            </a:lvl3pPr>
            <a:lvl4pPr>
              <a:defRPr sz="1500">
                <a:solidFill>
                  <a:srgbClr val="019F6E"/>
                </a:solidFill>
              </a:defRPr>
            </a:lvl4pPr>
            <a:lvl5pPr>
              <a:defRPr sz="1500">
                <a:solidFill>
                  <a:srgbClr val="019F6E"/>
                </a:solidFill>
              </a:defRPr>
            </a:lvl5pPr>
          </a:lstStyle>
          <a:p>
            <a:pPr lvl="0"/>
            <a:r>
              <a:rPr lang="en-US"/>
              <a:t>Edit Master text styles</a:t>
            </a:r>
          </a:p>
        </p:txBody>
      </p:sp>
      <p:sp>
        <p:nvSpPr>
          <p:cNvPr id="13" name="Text Placeholder 9">
            <a:extLst>
              <a:ext uri="{FF2B5EF4-FFF2-40B4-BE49-F238E27FC236}">
                <a16:creationId xmlns:a16="http://schemas.microsoft.com/office/drawing/2014/main" id="{CEEC44E5-0089-431F-AB3B-BB8C32F10D22}"/>
              </a:ext>
            </a:extLst>
          </p:cNvPr>
          <p:cNvSpPr>
            <a:spLocks noGrp="1"/>
          </p:cNvSpPr>
          <p:nvPr>
            <p:ph type="body" sz="quarter" idx="18"/>
          </p:nvPr>
        </p:nvSpPr>
        <p:spPr>
          <a:xfrm>
            <a:off x="762934" y="2241550"/>
            <a:ext cx="3384000" cy="287338"/>
          </a:xfrm>
        </p:spPr>
        <p:txBody>
          <a:bodyPr/>
          <a:lstStyle>
            <a:lvl1pPr>
              <a:defRPr sz="2200" b="1">
                <a:solidFill>
                  <a:srgbClr val="00684B"/>
                </a:solidFill>
              </a:defRPr>
            </a:lvl1pPr>
            <a:lvl2pPr>
              <a:defRPr sz="2000">
                <a:solidFill>
                  <a:srgbClr val="00684B"/>
                </a:solidFill>
              </a:defRPr>
            </a:lvl2pPr>
            <a:lvl3pPr>
              <a:defRPr sz="2000">
                <a:solidFill>
                  <a:srgbClr val="00684B"/>
                </a:solidFill>
              </a:defRPr>
            </a:lvl3pPr>
            <a:lvl4pPr>
              <a:defRPr sz="2000">
                <a:solidFill>
                  <a:srgbClr val="00684B"/>
                </a:solidFill>
              </a:defRPr>
            </a:lvl4pPr>
            <a:lvl5pPr>
              <a:defRPr sz="2000">
                <a:solidFill>
                  <a:srgbClr val="00684B"/>
                </a:solidFill>
              </a:defRPr>
            </a:lvl5pPr>
          </a:lstStyle>
          <a:p>
            <a:pPr lvl="0"/>
            <a:r>
              <a:rPr lang="en-US"/>
              <a:t>Edit Master text styles</a:t>
            </a:r>
          </a:p>
        </p:txBody>
      </p:sp>
      <p:sp>
        <p:nvSpPr>
          <p:cNvPr id="14" name="Text Placeholder 9">
            <a:extLst>
              <a:ext uri="{FF2B5EF4-FFF2-40B4-BE49-F238E27FC236}">
                <a16:creationId xmlns:a16="http://schemas.microsoft.com/office/drawing/2014/main" id="{B3B83A00-5DEC-433E-8BDA-CD4528048B22}"/>
              </a:ext>
            </a:extLst>
          </p:cNvPr>
          <p:cNvSpPr>
            <a:spLocks noGrp="1"/>
          </p:cNvSpPr>
          <p:nvPr>
            <p:ph type="body" sz="quarter" idx="19"/>
          </p:nvPr>
        </p:nvSpPr>
        <p:spPr>
          <a:xfrm>
            <a:off x="4478818" y="2241550"/>
            <a:ext cx="3384000" cy="287338"/>
          </a:xfrm>
        </p:spPr>
        <p:txBody>
          <a:bodyPr/>
          <a:lstStyle>
            <a:lvl1pPr>
              <a:defRPr sz="2200" b="1">
                <a:solidFill>
                  <a:srgbClr val="00684B"/>
                </a:solidFill>
              </a:defRPr>
            </a:lvl1pPr>
            <a:lvl2pPr>
              <a:defRPr sz="2000">
                <a:solidFill>
                  <a:srgbClr val="00684B"/>
                </a:solidFill>
              </a:defRPr>
            </a:lvl2pPr>
            <a:lvl3pPr>
              <a:defRPr sz="2000">
                <a:solidFill>
                  <a:srgbClr val="00684B"/>
                </a:solidFill>
              </a:defRPr>
            </a:lvl3pPr>
            <a:lvl4pPr>
              <a:defRPr sz="2000">
                <a:solidFill>
                  <a:srgbClr val="00684B"/>
                </a:solidFill>
              </a:defRPr>
            </a:lvl4pPr>
            <a:lvl5pPr>
              <a:defRPr sz="2000">
                <a:solidFill>
                  <a:srgbClr val="00684B"/>
                </a:solidFill>
              </a:defRPr>
            </a:lvl5pPr>
          </a:lstStyle>
          <a:p>
            <a:pPr lvl="0"/>
            <a:r>
              <a:rPr lang="en-US"/>
              <a:t>Edit Master text styles</a:t>
            </a:r>
          </a:p>
        </p:txBody>
      </p:sp>
      <p:sp>
        <p:nvSpPr>
          <p:cNvPr id="15" name="Text Placeholder 9">
            <a:extLst>
              <a:ext uri="{FF2B5EF4-FFF2-40B4-BE49-F238E27FC236}">
                <a16:creationId xmlns:a16="http://schemas.microsoft.com/office/drawing/2014/main" id="{FDC62C96-2944-40A8-95EB-480BF3A001BE}"/>
              </a:ext>
            </a:extLst>
          </p:cNvPr>
          <p:cNvSpPr>
            <a:spLocks noGrp="1"/>
          </p:cNvSpPr>
          <p:nvPr>
            <p:ph type="body" sz="quarter" idx="20"/>
          </p:nvPr>
        </p:nvSpPr>
        <p:spPr>
          <a:xfrm>
            <a:off x="8154362" y="2241550"/>
            <a:ext cx="3384000" cy="287338"/>
          </a:xfrm>
        </p:spPr>
        <p:txBody>
          <a:bodyPr/>
          <a:lstStyle>
            <a:lvl1pPr>
              <a:defRPr sz="2200" b="1">
                <a:solidFill>
                  <a:srgbClr val="00684B"/>
                </a:solidFill>
              </a:defRPr>
            </a:lvl1pPr>
            <a:lvl2pPr>
              <a:defRPr sz="2000">
                <a:solidFill>
                  <a:srgbClr val="00684B"/>
                </a:solidFill>
              </a:defRPr>
            </a:lvl2pPr>
            <a:lvl3pPr>
              <a:defRPr sz="2000">
                <a:solidFill>
                  <a:srgbClr val="00684B"/>
                </a:solidFill>
              </a:defRPr>
            </a:lvl3pPr>
            <a:lvl4pPr>
              <a:defRPr sz="2000">
                <a:solidFill>
                  <a:srgbClr val="00684B"/>
                </a:solidFill>
              </a:defRPr>
            </a:lvl4pPr>
            <a:lvl5pPr>
              <a:defRPr sz="2000">
                <a:solidFill>
                  <a:srgbClr val="00684B"/>
                </a:solidFill>
              </a:defRPr>
            </a:lvl5pPr>
          </a:lstStyle>
          <a:p>
            <a:pPr lvl="0"/>
            <a:r>
              <a:rPr lang="en-US"/>
              <a:t>Edit Master text styles</a:t>
            </a:r>
          </a:p>
        </p:txBody>
      </p:sp>
    </p:spTree>
    <p:extLst>
      <p:ext uri="{BB962C8B-B14F-4D97-AF65-F5344CB8AC3E}">
        <p14:creationId xmlns:p14="http://schemas.microsoft.com/office/powerpoint/2010/main" val="3426714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6C0A-B9C8-445E-8013-B33972330A9F}"/>
              </a:ext>
            </a:extLst>
          </p:cNvPr>
          <p:cNvSpPr>
            <a:spLocks noGrp="1"/>
          </p:cNvSpPr>
          <p:nvPr>
            <p:ph type="title"/>
          </p:nvPr>
        </p:nvSpPr>
        <p:spPr>
          <a:xfrm>
            <a:off x="776381" y="304191"/>
            <a:ext cx="8476912" cy="939632"/>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DC7B068-3A48-4EEB-8C73-AF5BC9F7D5C4}"/>
              </a:ext>
            </a:extLst>
          </p:cNvPr>
          <p:cNvSpPr>
            <a:spLocks noGrp="1"/>
          </p:cNvSpPr>
          <p:nvPr>
            <p:ph idx="1"/>
          </p:nvPr>
        </p:nvSpPr>
        <p:spPr>
          <a:xfrm>
            <a:off x="775745" y="3986315"/>
            <a:ext cx="3384000" cy="2430360"/>
          </a:xfrm>
        </p:spPr>
        <p:txBody>
          <a:bodyPr/>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64D9460A-ED9F-4E3E-87F3-DFCAD2AC7C8A}"/>
              </a:ext>
            </a:extLst>
          </p:cNvPr>
          <p:cNvSpPr>
            <a:spLocks noGrp="1"/>
          </p:cNvSpPr>
          <p:nvPr>
            <p:ph idx="13"/>
          </p:nvPr>
        </p:nvSpPr>
        <p:spPr>
          <a:xfrm>
            <a:off x="4482025" y="3974370"/>
            <a:ext cx="3384000" cy="2430360"/>
          </a:xfrm>
        </p:spPr>
        <p:txBody>
          <a:bodyPr/>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70EF7A9E-72DA-482F-86B5-42277E49061A}"/>
              </a:ext>
            </a:extLst>
          </p:cNvPr>
          <p:cNvSpPr>
            <a:spLocks noGrp="1"/>
          </p:cNvSpPr>
          <p:nvPr>
            <p:ph idx="14"/>
          </p:nvPr>
        </p:nvSpPr>
        <p:spPr>
          <a:xfrm>
            <a:off x="8147965" y="3974370"/>
            <a:ext cx="3384000" cy="2430360"/>
          </a:xfrm>
        </p:spPr>
        <p:txBody>
          <a:bodyPr/>
          <a:lstStyle>
            <a:lvl1pPr>
              <a:defRPr sz="1500"/>
            </a:lvl1pPr>
            <a:lvl2pPr>
              <a:defRPr sz="1500"/>
            </a:lvl2pPr>
            <a:lvl3pPr>
              <a:defRPr sz="15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9">
            <a:extLst>
              <a:ext uri="{FF2B5EF4-FFF2-40B4-BE49-F238E27FC236}">
                <a16:creationId xmlns:a16="http://schemas.microsoft.com/office/drawing/2014/main" id="{CEEC44E5-0089-431F-AB3B-BB8C32F10D22}"/>
              </a:ext>
            </a:extLst>
          </p:cNvPr>
          <p:cNvSpPr>
            <a:spLocks noGrp="1"/>
          </p:cNvSpPr>
          <p:nvPr>
            <p:ph type="body" sz="quarter" idx="18"/>
          </p:nvPr>
        </p:nvSpPr>
        <p:spPr>
          <a:xfrm>
            <a:off x="775745" y="3559467"/>
            <a:ext cx="3384000" cy="287338"/>
          </a:xfrm>
        </p:spPr>
        <p:txBody>
          <a:bodyPr/>
          <a:lstStyle>
            <a:lvl1pPr>
              <a:defRPr sz="2200" b="1">
                <a:solidFill>
                  <a:srgbClr val="00684B"/>
                </a:solidFill>
              </a:defRPr>
            </a:lvl1pPr>
            <a:lvl2pPr>
              <a:defRPr sz="2000">
                <a:solidFill>
                  <a:srgbClr val="00684B"/>
                </a:solidFill>
              </a:defRPr>
            </a:lvl2pPr>
            <a:lvl3pPr>
              <a:defRPr sz="2000">
                <a:solidFill>
                  <a:srgbClr val="00684B"/>
                </a:solidFill>
              </a:defRPr>
            </a:lvl3pPr>
            <a:lvl4pPr>
              <a:defRPr sz="2000">
                <a:solidFill>
                  <a:srgbClr val="00684B"/>
                </a:solidFill>
              </a:defRPr>
            </a:lvl4pPr>
            <a:lvl5pPr>
              <a:defRPr sz="2000">
                <a:solidFill>
                  <a:srgbClr val="00684B"/>
                </a:solidFill>
              </a:defRPr>
            </a:lvl5pPr>
          </a:lstStyle>
          <a:p>
            <a:pPr lvl="0"/>
            <a:r>
              <a:rPr lang="en-US"/>
              <a:t>Edit Master text styles</a:t>
            </a:r>
          </a:p>
        </p:txBody>
      </p:sp>
      <p:sp>
        <p:nvSpPr>
          <p:cNvPr id="14" name="Text Placeholder 9">
            <a:extLst>
              <a:ext uri="{FF2B5EF4-FFF2-40B4-BE49-F238E27FC236}">
                <a16:creationId xmlns:a16="http://schemas.microsoft.com/office/drawing/2014/main" id="{B3B83A00-5DEC-433E-8BDA-CD4528048B22}"/>
              </a:ext>
            </a:extLst>
          </p:cNvPr>
          <p:cNvSpPr>
            <a:spLocks noGrp="1"/>
          </p:cNvSpPr>
          <p:nvPr>
            <p:ph type="body" sz="quarter" idx="19"/>
          </p:nvPr>
        </p:nvSpPr>
        <p:spPr>
          <a:xfrm>
            <a:off x="4482025" y="3559467"/>
            <a:ext cx="3384000" cy="287338"/>
          </a:xfrm>
        </p:spPr>
        <p:txBody>
          <a:bodyPr/>
          <a:lstStyle>
            <a:lvl1pPr>
              <a:defRPr sz="2200" b="1">
                <a:solidFill>
                  <a:srgbClr val="00684B"/>
                </a:solidFill>
              </a:defRPr>
            </a:lvl1pPr>
            <a:lvl2pPr>
              <a:defRPr sz="2000">
                <a:solidFill>
                  <a:srgbClr val="00684B"/>
                </a:solidFill>
              </a:defRPr>
            </a:lvl2pPr>
            <a:lvl3pPr>
              <a:defRPr sz="2000">
                <a:solidFill>
                  <a:srgbClr val="00684B"/>
                </a:solidFill>
              </a:defRPr>
            </a:lvl3pPr>
            <a:lvl4pPr>
              <a:defRPr sz="2000">
                <a:solidFill>
                  <a:srgbClr val="00684B"/>
                </a:solidFill>
              </a:defRPr>
            </a:lvl4pPr>
            <a:lvl5pPr>
              <a:defRPr sz="2000">
                <a:solidFill>
                  <a:srgbClr val="00684B"/>
                </a:solidFill>
              </a:defRPr>
            </a:lvl5pPr>
          </a:lstStyle>
          <a:p>
            <a:pPr lvl="0"/>
            <a:r>
              <a:rPr lang="en-US"/>
              <a:t>Edit Master text styles</a:t>
            </a:r>
          </a:p>
        </p:txBody>
      </p:sp>
      <p:sp>
        <p:nvSpPr>
          <p:cNvPr id="15" name="Text Placeholder 9">
            <a:extLst>
              <a:ext uri="{FF2B5EF4-FFF2-40B4-BE49-F238E27FC236}">
                <a16:creationId xmlns:a16="http://schemas.microsoft.com/office/drawing/2014/main" id="{FDC62C96-2944-40A8-95EB-480BF3A001BE}"/>
              </a:ext>
            </a:extLst>
          </p:cNvPr>
          <p:cNvSpPr>
            <a:spLocks noGrp="1"/>
          </p:cNvSpPr>
          <p:nvPr>
            <p:ph type="body" sz="quarter" idx="20"/>
          </p:nvPr>
        </p:nvSpPr>
        <p:spPr>
          <a:xfrm>
            <a:off x="8147965" y="3559467"/>
            <a:ext cx="3384000" cy="287338"/>
          </a:xfrm>
        </p:spPr>
        <p:txBody>
          <a:bodyPr/>
          <a:lstStyle>
            <a:lvl1pPr>
              <a:defRPr sz="2200" b="1">
                <a:solidFill>
                  <a:srgbClr val="00684B"/>
                </a:solidFill>
              </a:defRPr>
            </a:lvl1pPr>
            <a:lvl2pPr>
              <a:defRPr sz="2000">
                <a:solidFill>
                  <a:srgbClr val="00684B"/>
                </a:solidFill>
              </a:defRPr>
            </a:lvl2pPr>
            <a:lvl3pPr>
              <a:defRPr sz="2000">
                <a:solidFill>
                  <a:srgbClr val="00684B"/>
                </a:solidFill>
              </a:defRPr>
            </a:lvl3pPr>
            <a:lvl4pPr>
              <a:defRPr sz="2000">
                <a:solidFill>
                  <a:srgbClr val="00684B"/>
                </a:solidFill>
              </a:defRPr>
            </a:lvl4pPr>
            <a:lvl5pPr>
              <a:defRPr sz="2000">
                <a:solidFill>
                  <a:srgbClr val="00684B"/>
                </a:solidFill>
              </a:defRPr>
            </a:lvl5pPr>
          </a:lstStyle>
          <a:p>
            <a:pPr lvl="0"/>
            <a:r>
              <a:rPr lang="en-US"/>
              <a:t>Edit Master text styles</a:t>
            </a:r>
          </a:p>
        </p:txBody>
      </p:sp>
      <p:sp>
        <p:nvSpPr>
          <p:cNvPr id="18" name="Content Placeholder 17">
            <a:extLst>
              <a:ext uri="{FF2B5EF4-FFF2-40B4-BE49-F238E27FC236}">
                <a16:creationId xmlns:a16="http://schemas.microsoft.com/office/drawing/2014/main" id="{7F8B0A64-3840-4BE2-94B1-151F8C36797E}"/>
              </a:ext>
            </a:extLst>
          </p:cNvPr>
          <p:cNvSpPr>
            <a:spLocks noGrp="1"/>
          </p:cNvSpPr>
          <p:nvPr>
            <p:ph sz="quarter" idx="21" hasCustomPrompt="1"/>
          </p:nvPr>
        </p:nvSpPr>
        <p:spPr>
          <a:xfrm>
            <a:off x="775634" y="1845050"/>
            <a:ext cx="1476000" cy="1476000"/>
          </a:xfrm>
        </p:spPr>
        <p:txBody>
          <a:bodyPr/>
          <a:lstStyle>
            <a:lvl1pPr>
              <a:defRPr/>
            </a:lvl1pPr>
          </a:lstStyle>
          <a:p>
            <a:pPr lvl="0"/>
            <a:r>
              <a:rPr lang="en-US" dirty="0"/>
              <a:t>Click image icon to add graphic</a:t>
            </a:r>
            <a:endParaRPr lang="en-GB" dirty="0"/>
          </a:p>
        </p:txBody>
      </p:sp>
      <p:sp>
        <p:nvSpPr>
          <p:cNvPr id="19" name="Content Placeholder 17">
            <a:extLst>
              <a:ext uri="{FF2B5EF4-FFF2-40B4-BE49-F238E27FC236}">
                <a16:creationId xmlns:a16="http://schemas.microsoft.com/office/drawing/2014/main" id="{9657CC1D-CB94-407E-8F48-E20F55FB8472}"/>
              </a:ext>
            </a:extLst>
          </p:cNvPr>
          <p:cNvSpPr>
            <a:spLocks noGrp="1"/>
          </p:cNvSpPr>
          <p:nvPr>
            <p:ph sz="quarter" idx="22" hasCustomPrompt="1"/>
          </p:nvPr>
        </p:nvSpPr>
        <p:spPr>
          <a:xfrm>
            <a:off x="4485876" y="1846178"/>
            <a:ext cx="1476000" cy="1476000"/>
          </a:xfrm>
        </p:spPr>
        <p:txBody>
          <a:bodyPr/>
          <a:lstStyle>
            <a:lvl1pPr>
              <a:defRPr/>
            </a:lvl1pPr>
          </a:lstStyle>
          <a:p>
            <a:pPr lvl="0"/>
            <a:r>
              <a:rPr lang="en-US" dirty="0"/>
              <a:t>Click image icon to add graphic</a:t>
            </a:r>
            <a:endParaRPr lang="en-GB" dirty="0"/>
          </a:p>
        </p:txBody>
      </p:sp>
      <p:sp>
        <p:nvSpPr>
          <p:cNvPr id="20" name="Content Placeholder 17">
            <a:extLst>
              <a:ext uri="{FF2B5EF4-FFF2-40B4-BE49-F238E27FC236}">
                <a16:creationId xmlns:a16="http://schemas.microsoft.com/office/drawing/2014/main" id="{54D5BE04-C477-46CD-A058-9CF83E549818}"/>
              </a:ext>
            </a:extLst>
          </p:cNvPr>
          <p:cNvSpPr>
            <a:spLocks noGrp="1"/>
          </p:cNvSpPr>
          <p:nvPr>
            <p:ph sz="quarter" idx="23" hasCustomPrompt="1"/>
          </p:nvPr>
        </p:nvSpPr>
        <p:spPr>
          <a:xfrm>
            <a:off x="8147965" y="1871096"/>
            <a:ext cx="1476000" cy="1476000"/>
          </a:xfrm>
        </p:spPr>
        <p:txBody>
          <a:bodyPr/>
          <a:lstStyle>
            <a:lvl1pPr>
              <a:defRPr/>
            </a:lvl1pPr>
          </a:lstStyle>
          <a:p>
            <a:pPr lvl="0"/>
            <a:r>
              <a:rPr lang="en-US" dirty="0"/>
              <a:t>Click image icon to add graphic</a:t>
            </a:r>
            <a:endParaRPr lang="en-GB" dirty="0"/>
          </a:p>
        </p:txBody>
      </p:sp>
    </p:spTree>
    <p:extLst>
      <p:ext uri="{BB962C8B-B14F-4D97-AF65-F5344CB8AC3E}">
        <p14:creationId xmlns:p14="http://schemas.microsoft.com/office/powerpoint/2010/main" val="232435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8221-AA70-43DE-B3C2-A43D6C3DC6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2251C9-C658-4DB8-AA29-753FC58F23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C00224-6E37-4F4E-8ECF-5DE12EBD693C}"/>
              </a:ext>
            </a:extLst>
          </p:cNvPr>
          <p:cNvSpPr>
            <a:spLocks noGrp="1"/>
          </p:cNvSpPr>
          <p:nvPr>
            <p:ph type="dt" sz="half" idx="10"/>
          </p:nvPr>
        </p:nvSpPr>
        <p:spPr/>
        <p:txBody>
          <a:bodyPr/>
          <a:lstStyle/>
          <a:p>
            <a:fld id="{7C30D534-04FE-4C40-8256-1EFAB62C68FA}" type="datetimeFigureOut">
              <a:rPr lang="en-GB" smtClean="0"/>
              <a:t>22/11/2024</a:t>
            </a:fld>
            <a:endParaRPr lang="en-GB"/>
          </a:p>
        </p:txBody>
      </p:sp>
      <p:sp>
        <p:nvSpPr>
          <p:cNvPr id="5" name="Footer Placeholder 4">
            <a:extLst>
              <a:ext uri="{FF2B5EF4-FFF2-40B4-BE49-F238E27FC236}">
                <a16:creationId xmlns:a16="http://schemas.microsoft.com/office/drawing/2014/main" id="{2CE6B75A-3E5A-4C7B-B641-6A1F71A79A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641185-38BB-45F8-A3FC-84F7E173BFF8}"/>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2869643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Divider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EF1812-5BD6-4963-9B40-06EA6BC0B8BC}"/>
              </a:ext>
            </a:extLst>
          </p:cNvPr>
          <p:cNvSpPr/>
          <p:nvPr userDrawn="1"/>
        </p:nvSpPr>
        <p:spPr>
          <a:xfrm>
            <a:off x="0" y="4212000"/>
            <a:ext cx="6516000" cy="2016000"/>
          </a:xfrm>
          <a:prstGeom prst="rect">
            <a:avLst/>
          </a:prstGeom>
          <a:solidFill>
            <a:srgbClr val="006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GB"/>
          </a:p>
        </p:txBody>
      </p:sp>
      <p:sp>
        <p:nvSpPr>
          <p:cNvPr id="2" name="Title 1">
            <a:extLst>
              <a:ext uri="{FF2B5EF4-FFF2-40B4-BE49-F238E27FC236}">
                <a16:creationId xmlns:a16="http://schemas.microsoft.com/office/drawing/2014/main" id="{EE3A3BDF-C151-4CE3-A195-FC08E76D393F}"/>
              </a:ext>
            </a:extLst>
          </p:cNvPr>
          <p:cNvSpPr>
            <a:spLocks noGrp="1"/>
          </p:cNvSpPr>
          <p:nvPr>
            <p:ph type="ctrTitle"/>
          </p:nvPr>
        </p:nvSpPr>
        <p:spPr>
          <a:xfrm>
            <a:off x="467999" y="4756899"/>
            <a:ext cx="5513075" cy="926203"/>
          </a:xfrm>
        </p:spPr>
        <p:txBody>
          <a:bodyPr anchor="ctr" anchorCtr="0"/>
          <a:lstStyle>
            <a:lvl1pPr algn="r">
              <a:defRPr sz="2200" b="1">
                <a:solidFill>
                  <a:schemeClr val="bg1"/>
                </a:solidFill>
              </a:defRPr>
            </a:lvl1pPr>
          </a:lstStyle>
          <a:p>
            <a:r>
              <a:rPr lang="en-US"/>
              <a:t>Click to edit Master title style</a:t>
            </a:r>
            <a:endParaRPr lang="en-GB" dirty="0"/>
          </a:p>
        </p:txBody>
      </p:sp>
      <p:pic>
        <p:nvPicPr>
          <p:cNvPr id="8" name="Picture 7">
            <a:extLst>
              <a:ext uri="{FF2B5EF4-FFF2-40B4-BE49-F238E27FC236}">
                <a16:creationId xmlns:a16="http://schemas.microsoft.com/office/drawing/2014/main" id="{D22327F1-4BD8-4374-BD04-2A18D651E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76000" y="180739"/>
            <a:ext cx="900000" cy="900000"/>
          </a:xfrm>
          <a:prstGeom prst="rect">
            <a:avLst/>
          </a:prstGeom>
        </p:spPr>
      </p:pic>
    </p:spTree>
    <p:extLst>
      <p:ext uri="{BB962C8B-B14F-4D97-AF65-F5344CB8AC3E}">
        <p14:creationId xmlns:p14="http://schemas.microsoft.com/office/powerpoint/2010/main" val="191706836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ofile page">
    <p:bg>
      <p:bgPr>
        <a:solidFill>
          <a:srgbClr val="D7EA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3BDF-C151-4CE3-A195-FC08E76D393F}"/>
              </a:ext>
            </a:extLst>
          </p:cNvPr>
          <p:cNvSpPr>
            <a:spLocks noGrp="1"/>
          </p:cNvSpPr>
          <p:nvPr>
            <p:ph type="ctrTitle" hasCustomPrompt="1"/>
          </p:nvPr>
        </p:nvSpPr>
        <p:spPr>
          <a:xfrm>
            <a:off x="5040000" y="2700000"/>
            <a:ext cx="6493188" cy="634871"/>
          </a:xfrm>
        </p:spPr>
        <p:txBody>
          <a:bodyPr anchor="t" anchorCtr="0"/>
          <a:lstStyle>
            <a:lvl1pPr algn="r">
              <a:defRPr sz="3200">
                <a:solidFill>
                  <a:srgbClr val="00684B"/>
                </a:solidFill>
              </a:defRPr>
            </a:lvl1pPr>
          </a:lstStyle>
          <a:p>
            <a:r>
              <a:rPr lang="en-US" dirty="0"/>
              <a:t>Click to add name</a:t>
            </a:r>
            <a:endParaRPr lang="en-GB" dirty="0"/>
          </a:p>
        </p:txBody>
      </p:sp>
      <p:sp>
        <p:nvSpPr>
          <p:cNvPr id="3" name="Subtitle 2">
            <a:extLst>
              <a:ext uri="{FF2B5EF4-FFF2-40B4-BE49-F238E27FC236}">
                <a16:creationId xmlns:a16="http://schemas.microsoft.com/office/drawing/2014/main" id="{8A48F9AF-7103-4462-AEFD-409FBB5A5F26}"/>
              </a:ext>
            </a:extLst>
          </p:cNvPr>
          <p:cNvSpPr>
            <a:spLocks noGrp="1"/>
          </p:cNvSpPr>
          <p:nvPr>
            <p:ph type="subTitle" idx="1" hasCustomPrompt="1"/>
          </p:nvPr>
        </p:nvSpPr>
        <p:spPr>
          <a:xfrm>
            <a:off x="5040000" y="3420000"/>
            <a:ext cx="6493187" cy="407113"/>
          </a:xfrm>
        </p:spPr>
        <p:txBody>
          <a:bodyPr anchor="t" anchorCtr="0"/>
          <a:lstStyle>
            <a:lvl1pPr marL="0" indent="0" algn="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job title / position / department</a:t>
            </a:r>
            <a:endParaRPr lang="en-GB" dirty="0"/>
          </a:p>
        </p:txBody>
      </p:sp>
      <p:sp>
        <p:nvSpPr>
          <p:cNvPr id="5" name="Picture Placeholder 4">
            <a:extLst>
              <a:ext uri="{FF2B5EF4-FFF2-40B4-BE49-F238E27FC236}">
                <a16:creationId xmlns:a16="http://schemas.microsoft.com/office/drawing/2014/main" id="{5849714A-D265-4796-A514-DD60718A8AF2}"/>
              </a:ext>
            </a:extLst>
          </p:cNvPr>
          <p:cNvSpPr>
            <a:spLocks noGrp="1"/>
          </p:cNvSpPr>
          <p:nvPr>
            <p:ph type="pic" sz="quarter" idx="10" hasCustomPrompt="1"/>
          </p:nvPr>
        </p:nvSpPr>
        <p:spPr>
          <a:xfrm>
            <a:off x="1584000" y="1764000"/>
            <a:ext cx="3168000" cy="3168000"/>
          </a:xfrm>
          <a:prstGeom prst="flowChartConnector">
            <a:avLst/>
          </a:prstGeom>
        </p:spPr>
        <p:txBody>
          <a:bodyPr/>
          <a:lstStyle>
            <a:lvl1pPr>
              <a:defRPr/>
            </a:lvl1pPr>
          </a:lstStyle>
          <a:p>
            <a:r>
              <a:rPr lang="en-GB" dirty="0"/>
              <a:t>Click to add profile picture</a:t>
            </a:r>
          </a:p>
        </p:txBody>
      </p:sp>
      <p:pic>
        <p:nvPicPr>
          <p:cNvPr id="6" name="Picture 5">
            <a:extLst>
              <a:ext uri="{FF2B5EF4-FFF2-40B4-BE49-F238E27FC236}">
                <a16:creationId xmlns:a16="http://schemas.microsoft.com/office/drawing/2014/main" id="{21FF0B4E-2BBA-4B67-B83A-9399E80538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6000" y="180739"/>
            <a:ext cx="900000" cy="900000"/>
          </a:xfrm>
          <a:prstGeom prst="rect">
            <a:avLst/>
          </a:prstGeom>
        </p:spPr>
      </p:pic>
    </p:spTree>
    <p:extLst>
      <p:ext uri="{BB962C8B-B14F-4D97-AF65-F5344CB8AC3E}">
        <p14:creationId xmlns:p14="http://schemas.microsoft.com/office/powerpoint/2010/main" val="90169463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0E9C4-41BE-42C2-9C65-E3477D84B9C9}"/>
              </a:ext>
            </a:extLst>
          </p:cNvPr>
          <p:cNvSpPr>
            <a:spLocks noGrp="1"/>
          </p:cNvSpPr>
          <p:nvPr>
            <p:ph type="title"/>
          </p:nvPr>
        </p:nvSpPr>
        <p:spPr>
          <a:xfrm>
            <a:off x="776381" y="304191"/>
            <a:ext cx="8476912" cy="939632"/>
          </a:xfrm>
        </p:spPr>
        <p:txBody>
          <a:bodyPr/>
          <a:lstStyle/>
          <a:p>
            <a:r>
              <a:rPr lang="en-US"/>
              <a:t>Click to edit Master title style</a:t>
            </a:r>
            <a:endParaRPr lang="en-GB"/>
          </a:p>
        </p:txBody>
      </p:sp>
    </p:spTree>
    <p:extLst>
      <p:ext uri="{BB962C8B-B14F-4D97-AF65-F5344CB8AC3E}">
        <p14:creationId xmlns:p14="http://schemas.microsoft.com/office/powerpoint/2010/main" val="4057408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ission Statement">
    <p:bg>
      <p:bgPr>
        <a:gradFill>
          <a:gsLst>
            <a:gs pos="100000">
              <a:schemeClr val="bg1"/>
            </a:gs>
            <a:gs pos="0">
              <a:srgbClr val="D7EAD9"/>
            </a:gs>
          </a:gsLst>
          <a:lin ang="5400000" scaled="1"/>
        </a:grad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54F91CC2-DF87-4901-862B-01A5DF927BAB}"/>
              </a:ext>
            </a:extLst>
          </p:cNvPr>
          <p:cNvSpPr txBox="1">
            <a:spLocks/>
          </p:cNvSpPr>
          <p:nvPr userDrawn="1"/>
        </p:nvSpPr>
        <p:spPr>
          <a:xfrm>
            <a:off x="779694" y="307504"/>
            <a:ext cx="8476912" cy="939632"/>
          </a:xfrm>
          <a:prstGeom prst="rect">
            <a:avLst/>
          </a:prstGeom>
        </p:spPr>
        <p:txBody>
          <a:bodyPr vert="horz" lIns="0" tIns="0" rIns="0" bIns="0" rtlCol="0" anchor="t" anchorCtr="0">
            <a:noAutofit/>
          </a:bodyPr>
          <a:lstStyle>
            <a:lvl1pPr algn="r" defTabSz="914400" rtl="1" eaLnBrk="1" latinLnBrk="0" hangingPunct="1">
              <a:lnSpc>
                <a:spcPct val="90000"/>
              </a:lnSpc>
              <a:spcBef>
                <a:spcPct val="0"/>
              </a:spcBef>
              <a:buNone/>
              <a:defRPr sz="3200" kern="1200">
                <a:solidFill>
                  <a:srgbClr val="00684B"/>
                </a:solidFill>
                <a:latin typeface="+mj-lt"/>
                <a:ea typeface="+mj-ea"/>
                <a:cs typeface="+mj-cs"/>
              </a:defRPr>
            </a:lvl1pPr>
          </a:lstStyle>
          <a:p>
            <a:r>
              <a:rPr lang="en-US"/>
              <a:t>Our mission</a:t>
            </a:r>
          </a:p>
        </p:txBody>
      </p:sp>
      <p:pic>
        <p:nvPicPr>
          <p:cNvPr id="2" name="Picture 1">
            <a:extLst>
              <a:ext uri="{FF2B5EF4-FFF2-40B4-BE49-F238E27FC236}">
                <a16:creationId xmlns:a16="http://schemas.microsoft.com/office/drawing/2014/main" id="{A14901D9-CDB2-4DC3-B43C-507DE033B50B}"/>
              </a:ext>
            </a:extLst>
          </p:cNvPr>
          <p:cNvPicPr>
            <a:picLocks noChangeAspect="1"/>
          </p:cNvPicPr>
          <p:nvPr userDrawn="1"/>
        </p:nvPicPr>
        <p:blipFill>
          <a:blip r:embed="rId2"/>
          <a:stretch>
            <a:fillRect/>
          </a:stretch>
        </p:blipFill>
        <p:spPr>
          <a:xfrm>
            <a:off x="420965" y="1302052"/>
            <a:ext cx="9711770" cy="4749196"/>
          </a:xfrm>
          <a:prstGeom prst="rect">
            <a:avLst/>
          </a:prstGeom>
        </p:spPr>
      </p:pic>
    </p:spTree>
    <p:extLst>
      <p:ext uri="{BB962C8B-B14F-4D97-AF65-F5344CB8AC3E}">
        <p14:creationId xmlns:p14="http://schemas.microsoft.com/office/powerpoint/2010/main" val="2082927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DA9C1F-B0E1-4E14-B806-3A09374DE618}"/>
              </a:ext>
            </a:extLst>
          </p:cNvPr>
          <p:cNvSpPr>
            <a:spLocks noGrp="1"/>
          </p:cNvSpPr>
          <p:nvPr>
            <p:ph type="dt" sz="half" idx="10"/>
          </p:nvPr>
        </p:nvSpPr>
        <p:spPr/>
        <p:txBody>
          <a:bodyPr/>
          <a:lstStyle/>
          <a:p>
            <a:fld id="{066B1DB4-43E5-4472-B48C-42F238EDF0EC}" type="datetimeFigureOut">
              <a:rPr lang="en-GB" smtClean="0"/>
              <a:t>22/11/2024</a:t>
            </a:fld>
            <a:endParaRPr lang="en-GB"/>
          </a:p>
        </p:txBody>
      </p:sp>
      <p:sp>
        <p:nvSpPr>
          <p:cNvPr id="3" name="Footer Placeholder 2">
            <a:extLst>
              <a:ext uri="{FF2B5EF4-FFF2-40B4-BE49-F238E27FC236}">
                <a16:creationId xmlns:a16="http://schemas.microsoft.com/office/drawing/2014/main" id="{2511DB0A-ADCD-4646-8411-A124A9FDDE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AC2DF5-468A-4BCC-A129-C7EA5398B260}"/>
              </a:ext>
            </a:extLst>
          </p:cNvPr>
          <p:cNvSpPr>
            <a:spLocks noGrp="1"/>
          </p:cNvSpPr>
          <p:nvPr>
            <p:ph type="sldNum" sz="quarter" idx="12"/>
          </p:nvPr>
        </p:nvSpPr>
        <p:spPr/>
        <p:txBody>
          <a:bodyPr/>
          <a:lstStyle/>
          <a:p>
            <a:fld id="{4DE9A501-B793-4482-A040-76DBD3DA97E7}" type="slidenum">
              <a:rPr lang="en-GB" smtClean="0"/>
              <a:t>‹#›</a:t>
            </a:fld>
            <a:endParaRPr lang="en-GB"/>
          </a:p>
        </p:txBody>
      </p:sp>
    </p:spTree>
    <p:extLst>
      <p:ext uri="{BB962C8B-B14F-4D97-AF65-F5344CB8AC3E}">
        <p14:creationId xmlns:p14="http://schemas.microsoft.com/office/powerpoint/2010/main" val="3088811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 divider 1">
    <p:bg>
      <p:bgPr>
        <a:solidFill>
          <a:srgbClr val="0068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3BDF-C151-4CE3-A195-FC08E76D393F}"/>
              </a:ext>
            </a:extLst>
          </p:cNvPr>
          <p:cNvSpPr>
            <a:spLocks noGrp="1"/>
          </p:cNvSpPr>
          <p:nvPr>
            <p:ph type="ctrTitle" hasCustomPrompt="1"/>
          </p:nvPr>
        </p:nvSpPr>
        <p:spPr>
          <a:xfrm>
            <a:off x="5760000" y="4464000"/>
            <a:ext cx="5773188" cy="1952675"/>
          </a:xfrm>
        </p:spPr>
        <p:txBody>
          <a:bodyPr anchor="t" anchorCtr="0"/>
          <a:lstStyle>
            <a:lvl1pPr algn="r">
              <a:defRPr sz="3400">
                <a:solidFill>
                  <a:schemeClr val="bg1"/>
                </a:solidFill>
              </a:defRPr>
            </a:lvl1pPr>
          </a:lstStyle>
          <a:p>
            <a:r>
              <a:rPr lang="en-US" dirty="0"/>
              <a:t>Click to add Section divider title / text</a:t>
            </a:r>
            <a:endParaRPr lang="en-GB" dirty="0"/>
          </a:p>
        </p:txBody>
      </p:sp>
      <p:pic>
        <p:nvPicPr>
          <p:cNvPr id="8" name="Picture 7">
            <a:extLst>
              <a:ext uri="{FF2B5EF4-FFF2-40B4-BE49-F238E27FC236}">
                <a16:creationId xmlns:a16="http://schemas.microsoft.com/office/drawing/2014/main" id="{97A59965-B680-413E-993A-87FD442CB0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6000" y="175309"/>
            <a:ext cx="900000" cy="900000"/>
          </a:xfrm>
          <a:prstGeom prst="rect">
            <a:avLst/>
          </a:prstGeom>
        </p:spPr>
      </p:pic>
    </p:spTree>
    <p:extLst>
      <p:ext uri="{BB962C8B-B14F-4D97-AF65-F5344CB8AC3E}">
        <p14:creationId xmlns:p14="http://schemas.microsoft.com/office/powerpoint/2010/main" val="427825134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rgbClr val="019F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3BDF-C151-4CE3-A195-FC08E76D393F}"/>
              </a:ext>
            </a:extLst>
          </p:cNvPr>
          <p:cNvSpPr>
            <a:spLocks noGrp="1"/>
          </p:cNvSpPr>
          <p:nvPr>
            <p:ph type="ctrTitle" hasCustomPrompt="1"/>
          </p:nvPr>
        </p:nvSpPr>
        <p:spPr>
          <a:xfrm>
            <a:off x="5760000" y="4464000"/>
            <a:ext cx="5773188" cy="1952675"/>
          </a:xfrm>
        </p:spPr>
        <p:txBody>
          <a:bodyPr anchor="t" anchorCtr="0"/>
          <a:lstStyle>
            <a:lvl1pPr algn="r">
              <a:defRPr sz="3400">
                <a:solidFill>
                  <a:schemeClr val="bg1"/>
                </a:solidFill>
              </a:defRPr>
            </a:lvl1pPr>
          </a:lstStyle>
          <a:p>
            <a:r>
              <a:rPr lang="en-US" dirty="0"/>
              <a:t>Click to add Section divider title / text</a:t>
            </a:r>
            <a:endParaRPr lang="en-GB" dirty="0"/>
          </a:p>
        </p:txBody>
      </p:sp>
      <p:pic>
        <p:nvPicPr>
          <p:cNvPr id="8" name="Picture 7">
            <a:extLst>
              <a:ext uri="{FF2B5EF4-FFF2-40B4-BE49-F238E27FC236}">
                <a16:creationId xmlns:a16="http://schemas.microsoft.com/office/drawing/2014/main" id="{97A59965-B680-413E-993A-87FD442CB0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6000" y="175309"/>
            <a:ext cx="900000" cy="900000"/>
          </a:xfrm>
          <a:prstGeom prst="rect">
            <a:avLst/>
          </a:prstGeom>
        </p:spPr>
      </p:pic>
    </p:spTree>
    <p:extLst>
      <p:ext uri="{BB962C8B-B14F-4D97-AF65-F5344CB8AC3E}">
        <p14:creationId xmlns:p14="http://schemas.microsoft.com/office/powerpoint/2010/main" val="131238595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rgbClr val="82C4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3BDF-C151-4CE3-A195-FC08E76D393F}"/>
              </a:ext>
            </a:extLst>
          </p:cNvPr>
          <p:cNvSpPr>
            <a:spLocks noGrp="1"/>
          </p:cNvSpPr>
          <p:nvPr>
            <p:ph type="ctrTitle" hasCustomPrompt="1"/>
          </p:nvPr>
        </p:nvSpPr>
        <p:spPr>
          <a:xfrm>
            <a:off x="5760000" y="4464000"/>
            <a:ext cx="5773188" cy="1952675"/>
          </a:xfrm>
        </p:spPr>
        <p:txBody>
          <a:bodyPr anchor="t" anchorCtr="0"/>
          <a:lstStyle>
            <a:lvl1pPr algn="r">
              <a:defRPr sz="3400">
                <a:solidFill>
                  <a:schemeClr val="bg1"/>
                </a:solidFill>
              </a:defRPr>
            </a:lvl1pPr>
          </a:lstStyle>
          <a:p>
            <a:r>
              <a:rPr lang="en-US" dirty="0"/>
              <a:t>Click to add Section divider title / text</a:t>
            </a:r>
            <a:endParaRPr lang="en-GB" dirty="0"/>
          </a:p>
        </p:txBody>
      </p:sp>
      <p:pic>
        <p:nvPicPr>
          <p:cNvPr id="8" name="Picture 7">
            <a:extLst>
              <a:ext uri="{FF2B5EF4-FFF2-40B4-BE49-F238E27FC236}">
                <a16:creationId xmlns:a16="http://schemas.microsoft.com/office/drawing/2014/main" id="{97A59965-B680-413E-993A-87FD442CB0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6000" y="175309"/>
            <a:ext cx="900000" cy="900000"/>
          </a:xfrm>
          <a:prstGeom prst="rect">
            <a:avLst/>
          </a:prstGeom>
        </p:spPr>
      </p:pic>
    </p:spTree>
    <p:extLst>
      <p:ext uri="{BB962C8B-B14F-4D97-AF65-F5344CB8AC3E}">
        <p14:creationId xmlns:p14="http://schemas.microsoft.com/office/powerpoint/2010/main" val="94129905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losing page">
    <p:bg>
      <p:bgPr>
        <a:solidFill>
          <a:srgbClr val="00885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ADEED6-E212-4E54-B8BA-B37A60C88F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0000" y="1710000"/>
            <a:ext cx="4913280" cy="2304000"/>
          </a:xfrm>
          <a:prstGeom prst="rect">
            <a:avLst/>
          </a:prstGeom>
        </p:spPr>
      </p:pic>
      <p:grpSp>
        <p:nvGrpSpPr>
          <p:cNvPr id="2" name="Group 1">
            <a:extLst>
              <a:ext uri="{FF2B5EF4-FFF2-40B4-BE49-F238E27FC236}">
                <a16:creationId xmlns:a16="http://schemas.microsoft.com/office/drawing/2014/main" id="{F667C42E-C85E-46EB-9ADD-E238CB060956}"/>
              </a:ext>
            </a:extLst>
          </p:cNvPr>
          <p:cNvGrpSpPr/>
          <p:nvPr userDrawn="1"/>
        </p:nvGrpSpPr>
        <p:grpSpPr>
          <a:xfrm>
            <a:off x="2949858" y="5667494"/>
            <a:ext cx="6374581" cy="369332"/>
            <a:chOff x="2341913" y="5583536"/>
            <a:chExt cx="6374581" cy="369332"/>
          </a:xfrm>
        </p:grpSpPr>
        <p:sp>
          <p:nvSpPr>
            <p:cNvPr id="7" name="Rectangle 6">
              <a:extLst>
                <a:ext uri="{FF2B5EF4-FFF2-40B4-BE49-F238E27FC236}">
                  <a16:creationId xmlns:a16="http://schemas.microsoft.com/office/drawing/2014/main" id="{E15E2FCA-8276-48DE-A923-1058F3DB8D20}"/>
                </a:ext>
              </a:extLst>
            </p:cNvPr>
            <p:cNvSpPr/>
            <p:nvPr userDrawn="1"/>
          </p:nvSpPr>
          <p:spPr>
            <a:xfrm>
              <a:off x="4947953" y="5583536"/>
              <a:ext cx="703039" cy="369332"/>
            </a:xfrm>
            <a:prstGeom prst="rect">
              <a:avLst/>
            </a:prstGeom>
          </p:spPr>
          <p:txBody>
            <a:bodyPr wrap="square">
              <a:spAutoFit/>
            </a:bodyPr>
            <a:lstStyle/>
            <a:p>
              <a:pPr defTabSz="987425">
                <a:tabLst/>
              </a:pPr>
              <a:r>
                <a:rPr lang="en-GB" sz="1800" b="0" i="0" u="none" strike="noStrike" baseline="0">
                  <a:solidFill>
                    <a:srgbClr val="83C494"/>
                  </a:solidFill>
                  <a:latin typeface="+mj-lt"/>
                </a:rPr>
                <a:t>Asia</a:t>
              </a:r>
              <a:endParaRPr lang="en-GB" dirty="0">
                <a:latin typeface="+mj-lt"/>
              </a:endParaRPr>
            </a:p>
          </p:txBody>
        </p:sp>
        <p:sp>
          <p:nvSpPr>
            <p:cNvPr id="4" name="Rectangle 3">
              <a:extLst>
                <a:ext uri="{FF2B5EF4-FFF2-40B4-BE49-F238E27FC236}">
                  <a16:creationId xmlns:a16="http://schemas.microsoft.com/office/drawing/2014/main" id="{0788485C-9A9D-471D-8135-2376FCF7D684}"/>
                </a:ext>
              </a:extLst>
            </p:cNvPr>
            <p:cNvSpPr/>
            <p:nvPr userDrawn="1"/>
          </p:nvSpPr>
          <p:spPr>
            <a:xfrm>
              <a:off x="2341913" y="5583536"/>
              <a:ext cx="1160239" cy="369332"/>
            </a:xfrm>
            <a:prstGeom prst="rect">
              <a:avLst/>
            </a:prstGeom>
          </p:spPr>
          <p:txBody>
            <a:bodyPr wrap="square">
              <a:spAutoFit/>
            </a:bodyPr>
            <a:lstStyle/>
            <a:p>
              <a:pPr defTabSz="987425">
                <a:tabLst/>
              </a:pPr>
              <a:r>
                <a:rPr lang="en-GB" sz="1800" b="0" i="0" u="none" strike="noStrike" baseline="0">
                  <a:solidFill>
                    <a:srgbClr val="83C494"/>
                  </a:solidFill>
                  <a:latin typeface="+mj-lt"/>
                </a:rPr>
                <a:t>Europe</a:t>
              </a:r>
              <a:endParaRPr lang="en-GB" dirty="0">
                <a:latin typeface="+mj-lt"/>
              </a:endParaRPr>
            </a:p>
          </p:txBody>
        </p:sp>
        <p:sp>
          <p:nvSpPr>
            <p:cNvPr id="5" name="Rectangle 4">
              <a:extLst>
                <a:ext uri="{FF2B5EF4-FFF2-40B4-BE49-F238E27FC236}">
                  <a16:creationId xmlns:a16="http://schemas.microsoft.com/office/drawing/2014/main" id="{3F43B963-2B8F-47AB-93C9-353451D5E4D4}"/>
                </a:ext>
              </a:extLst>
            </p:cNvPr>
            <p:cNvSpPr/>
            <p:nvPr userDrawn="1"/>
          </p:nvSpPr>
          <p:spPr>
            <a:xfrm>
              <a:off x="7179089" y="5583536"/>
              <a:ext cx="1537405" cy="369332"/>
            </a:xfrm>
            <a:prstGeom prst="rect">
              <a:avLst/>
            </a:prstGeom>
          </p:spPr>
          <p:txBody>
            <a:bodyPr wrap="square">
              <a:spAutoFit/>
            </a:bodyPr>
            <a:lstStyle/>
            <a:p>
              <a:pPr defTabSz="987425">
                <a:tabLst/>
              </a:pPr>
              <a:r>
                <a:rPr lang="en-GB" sz="1800" b="0" i="0" u="none" strike="noStrike" baseline="0">
                  <a:solidFill>
                    <a:srgbClr val="83C494"/>
                  </a:solidFill>
                  <a:latin typeface="+mj-lt"/>
                </a:rPr>
                <a:t>Middle East</a:t>
              </a:r>
              <a:endParaRPr lang="en-GB" dirty="0">
                <a:latin typeface="+mj-lt"/>
              </a:endParaRPr>
            </a:p>
          </p:txBody>
        </p:sp>
        <p:sp>
          <p:nvSpPr>
            <p:cNvPr id="9" name="Rectangle 8">
              <a:extLst>
                <a:ext uri="{FF2B5EF4-FFF2-40B4-BE49-F238E27FC236}">
                  <a16:creationId xmlns:a16="http://schemas.microsoft.com/office/drawing/2014/main" id="{854F022B-E432-402A-BBCA-52C830EAFCFB}"/>
                </a:ext>
              </a:extLst>
            </p:cNvPr>
            <p:cNvSpPr/>
            <p:nvPr userDrawn="1"/>
          </p:nvSpPr>
          <p:spPr>
            <a:xfrm>
              <a:off x="4024409" y="5583536"/>
              <a:ext cx="273271" cy="369332"/>
            </a:xfrm>
            <a:prstGeom prst="rect">
              <a:avLst/>
            </a:prstGeom>
          </p:spPr>
          <p:txBody>
            <a:bodyPr wrap="square">
              <a:spAutoFit/>
            </a:bodyPr>
            <a:lstStyle/>
            <a:p>
              <a:pPr defTabSz="987425">
                <a:tabLst/>
              </a:pPr>
              <a:r>
                <a:rPr lang="en-GB" sz="1800" b="0" i="0" u="none" strike="noStrike" baseline="0">
                  <a:solidFill>
                    <a:srgbClr val="83C494"/>
                  </a:solidFill>
                  <a:latin typeface="+mj-lt"/>
                </a:rPr>
                <a:t>|</a:t>
              </a:r>
              <a:endParaRPr lang="en-GB" dirty="0">
                <a:latin typeface="+mj-lt"/>
              </a:endParaRPr>
            </a:p>
          </p:txBody>
        </p:sp>
        <p:sp>
          <p:nvSpPr>
            <p:cNvPr id="10" name="Rectangle 9">
              <a:extLst>
                <a:ext uri="{FF2B5EF4-FFF2-40B4-BE49-F238E27FC236}">
                  <a16:creationId xmlns:a16="http://schemas.microsoft.com/office/drawing/2014/main" id="{A1E20F32-AF15-4341-9ED1-A3DC3AEDC23E}"/>
                </a:ext>
              </a:extLst>
            </p:cNvPr>
            <p:cNvSpPr/>
            <p:nvPr userDrawn="1"/>
          </p:nvSpPr>
          <p:spPr>
            <a:xfrm>
              <a:off x="6292121" y="5583536"/>
              <a:ext cx="273271" cy="369332"/>
            </a:xfrm>
            <a:prstGeom prst="rect">
              <a:avLst/>
            </a:prstGeom>
          </p:spPr>
          <p:txBody>
            <a:bodyPr wrap="square">
              <a:spAutoFit/>
            </a:bodyPr>
            <a:lstStyle/>
            <a:p>
              <a:pPr defTabSz="987425">
                <a:tabLst/>
              </a:pPr>
              <a:r>
                <a:rPr lang="en-GB" sz="1800" b="0" i="0" u="none" strike="noStrike" baseline="0">
                  <a:solidFill>
                    <a:srgbClr val="83C494"/>
                  </a:solidFill>
                  <a:latin typeface="+mj-lt"/>
                </a:rPr>
                <a:t>|</a:t>
              </a:r>
              <a:endParaRPr lang="en-GB" dirty="0">
                <a:latin typeface="+mj-lt"/>
              </a:endParaRPr>
            </a:p>
          </p:txBody>
        </p:sp>
      </p:grpSp>
    </p:spTree>
    <p:extLst>
      <p:ext uri="{BB962C8B-B14F-4D97-AF65-F5344CB8AC3E}">
        <p14:creationId xmlns:p14="http://schemas.microsoft.com/office/powerpoint/2010/main" val="33506438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349725" y="2516452"/>
            <a:ext cx="105156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72170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135A-ECA2-42CD-8217-2361E43744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3F1D83-8335-424A-AEC0-D86CADCAEE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C1D3F5-186B-4AC4-9483-BA72C47A4C69}"/>
              </a:ext>
            </a:extLst>
          </p:cNvPr>
          <p:cNvSpPr>
            <a:spLocks noGrp="1"/>
          </p:cNvSpPr>
          <p:nvPr>
            <p:ph type="dt" sz="half" idx="10"/>
          </p:nvPr>
        </p:nvSpPr>
        <p:spPr/>
        <p:txBody>
          <a:bodyPr/>
          <a:lstStyle/>
          <a:p>
            <a:fld id="{7C30D534-04FE-4C40-8256-1EFAB62C68FA}" type="datetimeFigureOut">
              <a:rPr lang="en-GB" smtClean="0"/>
              <a:t>22/11/2024</a:t>
            </a:fld>
            <a:endParaRPr lang="en-GB"/>
          </a:p>
        </p:txBody>
      </p:sp>
      <p:sp>
        <p:nvSpPr>
          <p:cNvPr id="5" name="Footer Placeholder 4">
            <a:extLst>
              <a:ext uri="{FF2B5EF4-FFF2-40B4-BE49-F238E27FC236}">
                <a16:creationId xmlns:a16="http://schemas.microsoft.com/office/drawing/2014/main" id="{4CAE4A89-7938-4ED4-94ED-1CB4886569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6B2F1C-EAD5-48AB-8276-2F443A65E1F2}"/>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229279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D1D5F-C948-4F60-8201-7DFBDE0E9C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AD45D5-E1B2-4BB2-AD70-54CAF8F7A3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1E1EDC-44D7-453A-94B1-21A9F4339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C7A2CF-4170-458D-A683-253DC8EC7738}"/>
              </a:ext>
            </a:extLst>
          </p:cNvPr>
          <p:cNvSpPr>
            <a:spLocks noGrp="1"/>
          </p:cNvSpPr>
          <p:nvPr>
            <p:ph type="dt" sz="half" idx="10"/>
          </p:nvPr>
        </p:nvSpPr>
        <p:spPr/>
        <p:txBody>
          <a:bodyPr/>
          <a:lstStyle/>
          <a:p>
            <a:fld id="{7C30D534-04FE-4C40-8256-1EFAB62C68FA}" type="datetimeFigureOut">
              <a:rPr lang="en-GB" smtClean="0"/>
              <a:t>22/11/2024</a:t>
            </a:fld>
            <a:endParaRPr lang="en-GB"/>
          </a:p>
        </p:txBody>
      </p:sp>
      <p:sp>
        <p:nvSpPr>
          <p:cNvPr id="6" name="Footer Placeholder 5">
            <a:extLst>
              <a:ext uri="{FF2B5EF4-FFF2-40B4-BE49-F238E27FC236}">
                <a16:creationId xmlns:a16="http://schemas.microsoft.com/office/drawing/2014/main" id="{41ED6DCB-38C5-4350-9A25-17D7529E76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15C115-40D8-4BE0-B611-CBC625243EFB}"/>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152802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C566-BBAF-402E-82CB-5A07DC0883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1942B5-F29F-49EF-9689-F243A72D3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A32AC-C700-43B3-8C32-0EFD04427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1E8FD95-D41A-4C99-95B8-67CC01DBA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6BD908-E96F-4D7C-92DA-9B042600F7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465EB5-4E1B-4B01-93C5-D30A2A28C801}"/>
              </a:ext>
            </a:extLst>
          </p:cNvPr>
          <p:cNvSpPr>
            <a:spLocks noGrp="1"/>
          </p:cNvSpPr>
          <p:nvPr>
            <p:ph type="dt" sz="half" idx="10"/>
          </p:nvPr>
        </p:nvSpPr>
        <p:spPr/>
        <p:txBody>
          <a:bodyPr/>
          <a:lstStyle/>
          <a:p>
            <a:fld id="{7C30D534-04FE-4C40-8256-1EFAB62C68FA}" type="datetimeFigureOut">
              <a:rPr lang="en-GB" smtClean="0"/>
              <a:t>22/11/2024</a:t>
            </a:fld>
            <a:endParaRPr lang="en-GB"/>
          </a:p>
        </p:txBody>
      </p:sp>
      <p:sp>
        <p:nvSpPr>
          <p:cNvPr id="8" name="Footer Placeholder 7">
            <a:extLst>
              <a:ext uri="{FF2B5EF4-FFF2-40B4-BE49-F238E27FC236}">
                <a16:creationId xmlns:a16="http://schemas.microsoft.com/office/drawing/2014/main" id="{406350A8-03F5-4E85-9D59-A19A96E7D8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FFEB87A-969E-4D07-8D72-E4990A4D391E}"/>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12367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34C3A-240E-4BCB-B1F4-AA50C339B8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06CDBA-A964-495C-B947-48E20A304D7F}"/>
              </a:ext>
            </a:extLst>
          </p:cNvPr>
          <p:cNvSpPr>
            <a:spLocks noGrp="1"/>
          </p:cNvSpPr>
          <p:nvPr>
            <p:ph type="dt" sz="half" idx="10"/>
          </p:nvPr>
        </p:nvSpPr>
        <p:spPr/>
        <p:txBody>
          <a:bodyPr/>
          <a:lstStyle/>
          <a:p>
            <a:fld id="{7C30D534-04FE-4C40-8256-1EFAB62C68FA}" type="datetimeFigureOut">
              <a:rPr lang="en-GB" smtClean="0"/>
              <a:t>22/11/2024</a:t>
            </a:fld>
            <a:endParaRPr lang="en-GB"/>
          </a:p>
        </p:txBody>
      </p:sp>
      <p:sp>
        <p:nvSpPr>
          <p:cNvPr id="4" name="Footer Placeholder 3">
            <a:extLst>
              <a:ext uri="{FF2B5EF4-FFF2-40B4-BE49-F238E27FC236}">
                <a16:creationId xmlns:a16="http://schemas.microsoft.com/office/drawing/2014/main" id="{1C940A48-9EED-45DE-B8C6-B15B88B71A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6E2488-83B9-434F-9AE1-08C4EACB561B}"/>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199553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BA4E2-360A-4659-B87B-378BC7A79558}"/>
              </a:ext>
            </a:extLst>
          </p:cNvPr>
          <p:cNvSpPr>
            <a:spLocks noGrp="1"/>
          </p:cNvSpPr>
          <p:nvPr>
            <p:ph type="dt" sz="half" idx="10"/>
          </p:nvPr>
        </p:nvSpPr>
        <p:spPr/>
        <p:txBody>
          <a:bodyPr/>
          <a:lstStyle/>
          <a:p>
            <a:fld id="{7C30D534-04FE-4C40-8256-1EFAB62C68FA}" type="datetimeFigureOut">
              <a:rPr lang="en-GB" smtClean="0"/>
              <a:t>22/11/2024</a:t>
            </a:fld>
            <a:endParaRPr lang="en-GB"/>
          </a:p>
        </p:txBody>
      </p:sp>
      <p:sp>
        <p:nvSpPr>
          <p:cNvPr id="3" name="Footer Placeholder 2">
            <a:extLst>
              <a:ext uri="{FF2B5EF4-FFF2-40B4-BE49-F238E27FC236}">
                <a16:creationId xmlns:a16="http://schemas.microsoft.com/office/drawing/2014/main" id="{9D52B908-F4A4-47C1-A379-08517F643F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4A9088-4590-45E9-A3FE-0E39BE374902}"/>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404053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C440-44AF-42CA-98C5-F0640D48E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1387F77-59E5-49E5-B447-8AE974511E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71CF7A-D1EF-4FE6-A8D4-A4CF741C2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2A338-D3ED-4580-A3E9-CE68115667E3}"/>
              </a:ext>
            </a:extLst>
          </p:cNvPr>
          <p:cNvSpPr>
            <a:spLocks noGrp="1"/>
          </p:cNvSpPr>
          <p:nvPr>
            <p:ph type="dt" sz="half" idx="10"/>
          </p:nvPr>
        </p:nvSpPr>
        <p:spPr/>
        <p:txBody>
          <a:bodyPr/>
          <a:lstStyle/>
          <a:p>
            <a:fld id="{7C30D534-04FE-4C40-8256-1EFAB62C68FA}" type="datetimeFigureOut">
              <a:rPr lang="en-GB" smtClean="0"/>
              <a:t>22/11/2024</a:t>
            </a:fld>
            <a:endParaRPr lang="en-GB"/>
          </a:p>
        </p:txBody>
      </p:sp>
      <p:sp>
        <p:nvSpPr>
          <p:cNvPr id="6" name="Footer Placeholder 5">
            <a:extLst>
              <a:ext uri="{FF2B5EF4-FFF2-40B4-BE49-F238E27FC236}">
                <a16:creationId xmlns:a16="http://schemas.microsoft.com/office/drawing/2014/main" id="{BC629547-052A-4E86-ACE4-1B10AAD979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412348-C7AC-49B8-ADC3-E857E961AC05}"/>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91230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708F-5217-402C-A7DC-11B9C03A39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80DBB3-6A84-4E76-9473-8BC509B54E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008095-CB42-47A0-9AF7-44FD37B03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A5AC25-C518-49F2-9261-5E5611B725DD}"/>
              </a:ext>
            </a:extLst>
          </p:cNvPr>
          <p:cNvSpPr>
            <a:spLocks noGrp="1"/>
          </p:cNvSpPr>
          <p:nvPr>
            <p:ph type="dt" sz="half" idx="10"/>
          </p:nvPr>
        </p:nvSpPr>
        <p:spPr/>
        <p:txBody>
          <a:bodyPr/>
          <a:lstStyle/>
          <a:p>
            <a:fld id="{7C30D534-04FE-4C40-8256-1EFAB62C68FA}" type="datetimeFigureOut">
              <a:rPr lang="en-GB" smtClean="0"/>
              <a:t>22/11/2024</a:t>
            </a:fld>
            <a:endParaRPr lang="en-GB"/>
          </a:p>
        </p:txBody>
      </p:sp>
      <p:sp>
        <p:nvSpPr>
          <p:cNvPr id="6" name="Footer Placeholder 5">
            <a:extLst>
              <a:ext uri="{FF2B5EF4-FFF2-40B4-BE49-F238E27FC236}">
                <a16:creationId xmlns:a16="http://schemas.microsoft.com/office/drawing/2014/main" id="{387FFA32-6F90-49C8-AE88-4B7A869B04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752258-51AD-471A-8913-058103A9A8FF}"/>
              </a:ext>
            </a:extLst>
          </p:cNvPr>
          <p:cNvSpPr>
            <a:spLocks noGrp="1"/>
          </p:cNvSpPr>
          <p:nvPr>
            <p:ph type="sldNum" sz="quarter" idx="12"/>
          </p:nvPr>
        </p:nvSpPr>
        <p:spPr/>
        <p:txBody>
          <a:bodyPr/>
          <a:lstStyle/>
          <a:p>
            <a:fld id="{AD37F3E2-E52D-4879-95C7-E62B5D2E2BBB}" type="slidenum">
              <a:rPr lang="en-GB" smtClean="0"/>
              <a:t>‹#›</a:t>
            </a:fld>
            <a:endParaRPr lang="en-GB"/>
          </a:p>
        </p:txBody>
      </p:sp>
    </p:spTree>
    <p:extLst>
      <p:ext uri="{BB962C8B-B14F-4D97-AF65-F5344CB8AC3E}">
        <p14:creationId xmlns:p14="http://schemas.microsoft.com/office/powerpoint/2010/main" val="321183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6714C-14AF-41EA-A804-96233E4322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F8CC9C-A7AF-4507-9468-6B5B877986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916AB7-8E70-4782-B91B-17FC315DFF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0D534-04FE-4C40-8256-1EFAB62C68FA}" type="datetimeFigureOut">
              <a:rPr lang="en-GB" smtClean="0"/>
              <a:t>22/11/2024</a:t>
            </a:fld>
            <a:endParaRPr lang="en-GB"/>
          </a:p>
        </p:txBody>
      </p:sp>
      <p:sp>
        <p:nvSpPr>
          <p:cNvPr id="5" name="Footer Placeholder 4">
            <a:extLst>
              <a:ext uri="{FF2B5EF4-FFF2-40B4-BE49-F238E27FC236}">
                <a16:creationId xmlns:a16="http://schemas.microsoft.com/office/drawing/2014/main" id="{B9FBC777-A3DF-47F7-9C47-BA35B16980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60755D-5425-4F09-A978-C58D628696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7F3E2-E52D-4879-95C7-E62B5D2E2BBB}" type="slidenum">
              <a:rPr lang="en-GB" smtClean="0"/>
              <a:t>‹#›</a:t>
            </a:fld>
            <a:endParaRPr lang="en-GB"/>
          </a:p>
        </p:txBody>
      </p:sp>
    </p:spTree>
    <p:extLst>
      <p:ext uri="{BB962C8B-B14F-4D97-AF65-F5344CB8AC3E}">
        <p14:creationId xmlns:p14="http://schemas.microsoft.com/office/powerpoint/2010/main" val="3435300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D166C7-6146-4983-8651-0FDDFBD78686}"/>
              </a:ext>
            </a:extLst>
          </p:cNvPr>
          <p:cNvSpPr>
            <a:spLocks noGrp="1"/>
          </p:cNvSpPr>
          <p:nvPr>
            <p:ph type="title"/>
          </p:nvPr>
        </p:nvSpPr>
        <p:spPr>
          <a:xfrm>
            <a:off x="803275" y="304191"/>
            <a:ext cx="8476912" cy="939632"/>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A84AEFF-53C3-4314-8AFB-AD0D8EA03CBD}"/>
              </a:ext>
            </a:extLst>
          </p:cNvPr>
          <p:cNvSpPr>
            <a:spLocks noGrp="1"/>
          </p:cNvSpPr>
          <p:nvPr>
            <p:ph type="body" idx="1"/>
          </p:nvPr>
        </p:nvSpPr>
        <p:spPr>
          <a:xfrm>
            <a:off x="803275" y="1461333"/>
            <a:ext cx="10735277"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r>
              <a:rPr lang="en-US" dirty="0"/>
              <a:t>Six</a:t>
            </a:r>
          </a:p>
          <a:p>
            <a:pPr lvl="4"/>
            <a:r>
              <a:rPr lang="en-US" dirty="0"/>
              <a:t>Seven </a:t>
            </a:r>
          </a:p>
          <a:p>
            <a:pPr lvl="4"/>
            <a:r>
              <a:rPr lang="en-US" dirty="0"/>
              <a:t>Eight</a:t>
            </a:r>
          </a:p>
          <a:p>
            <a:pPr lvl="4"/>
            <a:r>
              <a:rPr lang="en-US" dirty="0"/>
              <a:t>nine</a:t>
            </a:r>
            <a:endParaRPr lang="en-GB" dirty="0"/>
          </a:p>
        </p:txBody>
      </p:sp>
      <p:sp>
        <p:nvSpPr>
          <p:cNvPr id="4" name="Date Placeholder 3">
            <a:extLst>
              <a:ext uri="{FF2B5EF4-FFF2-40B4-BE49-F238E27FC236}">
                <a16:creationId xmlns:a16="http://schemas.microsoft.com/office/drawing/2014/main" id="{1BBEDCD4-4FD2-44F4-BBB7-CBA78F00F2D2}"/>
              </a:ext>
            </a:extLst>
          </p:cNvPr>
          <p:cNvSpPr>
            <a:spLocks noGrp="1"/>
          </p:cNvSpPr>
          <p:nvPr>
            <p:ph type="dt" sz="half" idx="2"/>
          </p:nvPr>
        </p:nvSpPr>
        <p:spPr>
          <a:xfrm>
            <a:off x="816086" y="6557897"/>
            <a:ext cx="2743200" cy="288000"/>
          </a:xfrm>
          <a:prstGeom prst="rect">
            <a:avLst/>
          </a:prstGeom>
        </p:spPr>
        <p:txBody>
          <a:bodyPr vert="horz" lIns="0" tIns="0" rIns="0" bIns="0" rtlCol="0" anchor="t" anchorCtr="0"/>
          <a:lstStyle>
            <a:lvl1pPr algn="r">
              <a:defRPr sz="1200">
                <a:solidFill>
                  <a:schemeClr val="tx1">
                    <a:tint val="75000"/>
                  </a:schemeClr>
                </a:solidFill>
              </a:defRPr>
            </a:lvl1pPr>
          </a:lstStyle>
          <a:p>
            <a:fld id="{066B1DB4-43E5-4472-B48C-42F238EDF0EC}" type="datetimeFigureOut">
              <a:rPr lang="en-GB" smtClean="0"/>
              <a:t>22/11/2024</a:t>
            </a:fld>
            <a:endParaRPr lang="en-GB"/>
          </a:p>
        </p:txBody>
      </p:sp>
      <p:sp>
        <p:nvSpPr>
          <p:cNvPr id="5" name="Footer Placeholder 4">
            <a:extLst>
              <a:ext uri="{FF2B5EF4-FFF2-40B4-BE49-F238E27FC236}">
                <a16:creationId xmlns:a16="http://schemas.microsoft.com/office/drawing/2014/main" id="{14B761E8-91E0-409F-AD94-8B9834DAC890}"/>
              </a:ext>
            </a:extLst>
          </p:cNvPr>
          <p:cNvSpPr>
            <a:spLocks noGrp="1"/>
          </p:cNvSpPr>
          <p:nvPr>
            <p:ph type="ftr" sz="quarter" idx="3"/>
          </p:nvPr>
        </p:nvSpPr>
        <p:spPr>
          <a:xfrm>
            <a:off x="4033165" y="6557897"/>
            <a:ext cx="4114800" cy="288000"/>
          </a:xfrm>
          <a:prstGeom prst="rect">
            <a:avLst/>
          </a:prstGeom>
        </p:spPr>
        <p:txBody>
          <a:bodyPr vert="horz" lIns="0" tIns="0" rIns="0" bIns="0" rtlCol="0" anchor="t" anchorCtr="0"/>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4C94E7-48FF-43D7-AAAD-B9495BC822E5}"/>
              </a:ext>
            </a:extLst>
          </p:cNvPr>
          <p:cNvSpPr>
            <a:spLocks noGrp="1"/>
          </p:cNvSpPr>
          <p:nvPr>
            <p:ph type="sldNum" sz="quarter" idx="4"/>
          </p:nvPr>
        </p:nvSpPr>
        <p:spPr>
          <a:xfrm>
            <a:off x="8789988" y="6577352"/>
            <a:ext cx="2743200" cy="288000"/>
          </a:xfrm>
          <a:prstGeom prst="rect">
            <a:avLst/>
          </a:prstGeom>
        </p:spPr>
        <p:txBody>
          <a:bodyPr vert="horz" lIns="0" tIns="0" rIns="0" bIns="0" rtlCol="0" anchor="t" anchorCtr="0"/>
          <a:lstStyle>
            <a:lvl1pPr algn="r">
              <a:defRPr sz="1200">
                <a:solidFill>
                  <a:schemeClr val="tx1">
                    <a:tint val="75000"/>
                  </a:schemeClr>
                </a:solidFill>
              </a:defRPr>
            </a:lvl1pPr>
          </a:lstStyle>
          <a:p>
            <a:fld id="{4DE9A501-B793-4482-A040-76DBD3DA97E7}" type="slidenum">
              <a:rPr lang="en-GB" smtClean="0"/>
              <a:t>‹#›</a:t>
            </a:fld>
            <a:endParaRPr lang="en-GB"/>
          </a:p>
        </p:txBody>
      </p:sp>
    </p:spTree>
    <p:extLst>
      <p:ext uri="{BB962C8B-B14F-4D97-AF65-F5344CB8AC3E}">
        <p14:creationId xmlns:p14="http://schemas.microsoft.com/office/powerpoint/2010/main" val="4091665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1" eaLnBrk="1" latinLnBrk="0" hangingPunct="1">
        <a:lnSpc>
          <a:spcPct val="90000"/>
        </a:lnSpc>
        <a:spcBef>
          <a:spcPct val="0"/>
        </a:spcBef>
        <a:buNone/>
        <a:defRPr sz="3200" kern="1200">
          <a:solidFill>
            <a:srgbClr val="00684B"/>
          </a:solidFill>
          <a:latin typeface="+mj-lt"/>
          <a:ea typeface="+mj-ea"/>
          <a:cs typeface="+mj-cs"/>
        </a:defRPr>
      </a:lvl1pPr>
    </p:titleStyle>
    <p:bodyStyle>
      <a:lvl1pPr marL="0" indent="0" algn="r" defTabSz="914400" rtl="1"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74625" indent="-174625"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0363" indent="-185738"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534988" indent="-174625"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534988" indent="-174625"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483">
          <p15:clr>
            <a:srgbClr val="F26B43"/>
          </p15:clr>
        </p15:guide>
        <p15:guide id="3" orient="horz" pos="4042">
          <p15:clr>
            <a:srgbClr val="F26B43"/>
          </p15:clr>
        </p15:guide>
        <p15:guide id="4" pos="7265">
          <p15:clr>
            <a:srgbClr val="F26B43"/>
          </p15:clr>
        </p15:guide>
        <p15:guide id="5" orient="horz" pos="1412">
          <p15:clr>
            <a:srgbClr val="F26B43"/>
          </p15:clr>
        </p15:guide>
        <p15:guide id="6" orient="horz" pos="913">
          <p15:clr>
            <a:srgbClr val="F26B43"/>
          </p15:clr>
        </p15:guide>
        <p15:guide id="7" orient="horz" pos="2092">
          <p15:clr>
            <a:srgbClr val="F26B43"/>
          </p15:clr>
        </p15:guide>
        <p15:guide id="8" orient="horz" pos="18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9672000" y="1618875"/>
            <a:ext cx="252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349725" y="2516452"/>
            <a:ext cx="105156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3" name="Picture 2" descr="A black background with green text&#10;&#10;Description automatically generated">
            <a:extLst>
              <a:ext uri="{FF2B5EF4-FFF2-40B4-BE49-F238E27FC236}">
                <a16:creationId xmlns:a16="http://schemas.microsoft.com/office/drawing/2014/main" id="{49F1B78A-A46A-2806-E287-B00E13810FB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9314" y="683222"/>
            <a:ext cx="3986758" cy="935653"/>
          </a:xfrm>
          <a:prstGeom prst="rect">
            <a:avLst/>
          </a:prstGeom>
          <a:noFill/>
          <a:ln>
            <a:noFill/>
          </a:ln>
        </p:spPr>
      </p:pic>
    </p:spTree>
    <p:extLst>
      <p:ext uri="{BB962C8B-B14F-4D97-AF65-F5344CB8AC3E}">
        <p14:creationId xmlns:p14="http://schemas.microsoft.com/office/powerpoint/2010/main" val="4201312426"/>
      </p:ext>
    </p:extLst>
  </p:cSld>
  <p:clrMap bg1="lt1" tx1="dk1" bg2="lt2" tx2="dk2" accent1="accent1" accent2="accent2" accent3="accent3" accent4="accent4" accent5="accent5" accent6="accent6" hlink="hlink" folHlink="folHlink"/>
  <p:sldLayoutIdLst>
    <p:sldLayoutId id="2147483679" r:id="rId1"/>
  </p:sldLayoutIdLst>
  <p:txStyles>
    <p:titleStyle>
      <a:lvl1pPr algn="r" defTabSz="914400" rtl="1"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3.jp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14.xml"/><Relationship Id="rId7" Type="http://schemas.openxmlformats.org/officeDocument/2006/relationships/image" Target="../media/image14.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14.xml"/><Relationship Id="rId7" Type="http://schemas.openxmlformats.org/officeDocument/2006/relationships/image" Target="../media/image16.jp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notesSlide" Target="../notesSlides/notesSlide17.xml"/><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1858091" y="3029819"/>
            <a:ext cx="8315057" cy="362819"/>
          </a:xfrm>
          <a:prstGeom prst="rect">
            <a:avLst/>
          </a:prstGeom>
        </p:spPr>
        <p:txBody>
          <a:bodyPr vert="horz" lIns="0" tIns="0" rIns="0" bIns="0" rtlCol="0" anchor="t" anchorCtr="0">
            <a:noAutofit/>
          </a:bodyPr>
          <a:lstStyle>
            <a:lvl1pPr marL="0" indent="0" algn="r" defTabSz="914400" rtl="1"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fr-FR" sz="2100" b="1" dirty="0">
              <a:latin typeface="Roboto Slab" pitchFamily="2" charset="0"/>
              <a:ea typeface="Roboto Slab" pitchFamily="2" charset="0"/>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1882296" y="4576708"/>
            <a:ext cx="8177899" cy="1065007"/>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450"/>
              </a:spcAft>
              <a:buNone/>
              <a:defRPr/>
            </a:pPr>
            <a:endParaRPr lang="en-US" sz="750" dirty="0">
              <a:solidFill>
                <a:prstClr val="black"/>
              </a:solidFill>
              <a:latin typeface="Roboto" panose="02000000000000000000" pitchFamily="2" charset="0"/>
              <a:ea typeface="Roboto" panose="02000000000000000000" pitchFamily="2" charset="0"/>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758417" y="2744391"/>
            <a:ext cx="8914221" cy="994172"/>
          </a:xfrm>
          <a:prstGeom prst="rect">
            <a:avLst/>
          </a:prstGeom>
        </p:spPr>
        <p:txBody>
          <a:bodyPr vert="horz" lIns="68580" tIns="34290" rIns="68580" bIns="34290" rtlCol="0" anchor="ctr">
            <a:normAutofit/>
          </a:bodyPr>
          <a:lstStyle/>
          <a:p>
            <a:r>
              <a:rPr lang="ar-EG" dirty="0"/>
              <a:t>حفل اليوبيل</a:t>
            </a:r>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758417" y="4482439"/>
            <a:ext cx="10569983" cy="1365468"/>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fr-FR"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6912-11/2024</a:t>
            </a:r>
            <a:endParaRPr kumimoji="0" lang="ar-EG"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a:p>
            <a:pPr marL="0" indent="0" algn="just">
              <a:lnSpc>
                <a:spcPct val="100000"/>
              </a:lnSpc>
              <a:spcBef>
                <a:spcPts val="300"/>
              </a:spcBef>
              <a:spcAft>
                <a:spcPts val="450"/>
              </a:spcAft>
              <a:buNone/>
              <a:defRPr/>
            </a:pPr>
            <a:r>
              <a:rPr lang="ar-EG" sz="750" dirty="0">
                <a:solidFill>
                  <a:prstClr val="black"/>
                </a:solidFill>
                <a:latin typeface="Roboto" panose="02000000000000000000" pitchFamily="2" charset="0"/>
                <a:ea typeface="Roboto" panose="02000000000000000000" pitchFamily="2" charset="0"/>
              </a:rPr>
              <a:t>هذه المجموعة من شرائح العرض من إعداد ماتيس دي </a:t>
            </a:r>
            <a:r>
              <a:rPr lang="ar-EG" sz="750" dirty="0" err="1">
                <a:solidFill>
                  <a:prstClr val="black"/>
                </a:solidFill>
                <a:latin typeface="Roboto" panose="02000000000000000000" pitchFamily="2" charset="0"/>
                <a:ea typeface="Roboto" panose="02000000000000000000" pitchFamily="2" charset="0"/>
              </a:rPr>
              <a:t>كيمبينير</a:t>
            </a:r>
            <a:r>
              <a:rPr lang="ar-EG" sz="750" dirty="0">
                <a:solidFill>
                  <a:prstClr val="black"/>
                </a:solidFill>
                <a:latin typeface="Roboto" panose="02000000000000000000" pitchFamily="2" charset="0"/>
                <a:ea typeface="Roboto" panose="02000000000000000000" pitchFamily="2" charset="0"/>
              </a:rPr>
              <a:t>، وعمير </a:t>
            </a:r>
            <a:r>
              <a:rPr lang="ar-EG" sz="750" dirty="0" err="1">
                <a:solidFill>
                  <a:prstClr val="black"/>
                </a:solidFill>
                <a:latin typeface="Roboto" panose="02000000000000000000" pitchFamily="2" charset="0"/>
                <a:ea typeface="Roboto" panose="02000000000000000000" pitchFamily="2" charset="0"/>
              </a:rPr>
              <a:t>تشيشتي</a:t>
            </a:r>
            <a:r>
              <a:rPr lang="ar-EG" sz="750" dirty="0">
                <a:solidFill>
                  <a:prstClr val="black"/>
                </a:solidFill>
                <a:latin typeface="Roboto" panose="02000000000000000000" pitchFamily="2" charset="0"/>
                <a:ea typeface="Roboto" panose="02000000000000000000" pitchFamily="2" charset="0"/>
              </a:rPr>
              <a:t>، وجاكوب </a:t>
            </a:r>
            <a:r>
              <a:rPr lang="ar-EG" sz="750" dirty="0" err="1">
                <a:solidFill>
                  <a:prstClr val="black"/>
                </a:solidFill>
                <a:latin typeface="Roboto" panose="02000000000000000000" pitchFamily="2" charset="0"/>
                <a:ea typeface="Roboto" panose="02000000000000000000" pitchFamily="2" charset="0"/>
              </a:rPr>
              <a:t>كاسبرتشيك</a:t>
            </a:r>
            <a:r>
              <a:rPr lang="ar-EG" sz="750" dirty="0">
                <a:solidFill>
                  <a:prstClr val="black"/>
                </a:solidFill>
                <a:latin typeface="Roboto" panose="02000000000000000000" pitchFamily="2" charset="0"/>
                <a:ea typeface="Roboto" panose="02000000000000000000" pitchFamily="2" charset="0"/>
              </a:rPr>
              <a:t>، </a:t>
            </a:r>
            <a:r>
              <a:rPr lang="ar-EG" sz="750" dirty="0" err="1">
                <a:solidFill>
                  <a:prstClr val="black"/>
                </a:solidFill>
                <a:latin typeface="Roboto" panose="02000000000000000000" pitchFamily="2" charset="0"/>
                <a:ea typeface="Roboto" panose="02000000000000000000" pitchFamily="2" charset="0"/>
              </a:rPr>
              <a:t>وشانتانو</a:t>
            </a:r>
            <a:r>
              <a:rPr lang="ar-EG" sz="750" dirty="0">
                <a:solidFill>
                  <a:prstClr val="black"/>
                </a:solidFill>
                <a:latin typeface="Roboto" panose="02000000000000000000" pitchFamily="2" charset="0"/>
                <a:ea typeface="Roboto" panose="02000000000000000000" pitchFamily="2" charset="0"/>
              </a:rPr>
              <a:t> جاين، </a:t>
            </a:r>
            <a:r>
              <a:rPr lang="ar-EG" sz="750" dirty="0" err="1">
                <a:solidFill>
                  <a:prstClr val="black"/>
                </a:solidFill>
                <a:latin typeface="Roboto" panose="02000000000000000000" pitchFamily="2" charset="0"/>
                <a:ea typeface="Roboto" panose="02000000000000000000" pitchFamily="2" charset="0"/>
              </a:rPr>
              <a:t>ورودولفو</a:t>
            </a:r>
            <a:r>
              <a:rPr lang="ar-EG" sz="750" dirty="0">
                <a:solidFill>
                  <a:prstClr val="black"/>
                </a:solidFill>
                <a:latin typeface="Roboto" panose="02000000000000000000" pitchFamily="2" charset="0"/>
                <a:ea typeface="Roboto" panose="02000000000000000000" pitchFamily="2" charset="0"/>
              </a:rPr>
              <a:t> </a:t>
            </a:r>
            <a:r>
              <a:rPr lang="ar-EG" sz="750" dirty="0" err="1">
                <a:solidFill>
                  <a:prstClr val="black"/>
                </a:solidFill>
                <a:latin typeface="Roboto" panose="02000000000000000000" pitchFamily="2" charset="0"/>
                <a:ea typeface="Roboto" panose="02000000000000000000" pitchFamily="2" charset="0"/>
              </a:rPr>
              <a:t>بيليتز</a:t>
            </a:r>
            <a:r>
              <a:rPr lang="ar-EG" sz="750" dirty="0">
                <a:solidFill>
                  <a:prstClr val="black"/>
                </a:solidFill>
                <a:latin typeface="Roboto" panose="02000000000000000000" pitchFamily="2" charset="0"/>
                <a:ea typeface="Roboto" panose="02000000000000000000" pitchFamily="2" charset="0"/>
              </a:rPr>
              <a:t>، خريجي ماجستير إدارة الأعمال في </a:t>
            </a:r>
            <a:r>
              <a:rPr lang="en-US" sz="750" dirty="0">
                <a:solidFill>
                  <a:prstClr val="black"/>
                </a:solidFill>
                <a:latin typeface="Roboto" panose="02000000000000000000" pitchFamily="2" charset="0"/>
                <a:ea typeface="Roboto" panose="02000000000000000000" pitchFamily="2" charset="0"/>
              </a:rPr>
              <a:t>INSEAD</a:t>
            </a:r>
            <a:r>
              <a:rPr lang="ar-EG" sz="750" dirty="0">
                <a:solidFill>
                  <a:prstClr val="black"/>
                </a:solidFill>
                <a:latin typeface="Roboto" panose="02000000000000000000" pitchFamily="2" charset="0"/>
                <a:ea typeface="Roboto" panose="02000000000000000000" pitchFamily="2" charset="0"/>
              </a:rPr>
              <a:t>، </a:t>
            </a:r>
            <a:r>
              <a:rPr lang="ar-EG" sz="750" dirty="0" err="1">
                <a:solidFill>
                  <a:prstClr val="black"/>
                </a:solidFill>
                <a:latin typeface="Roboto" panose="02000000000000000000" pitchFamily="2" charset="0"/>
                <a:ea typeface="Roboto" panose="02000000000000000000" pitchFamily="2" charset="0"/>
              </a:rPr>
              <a:t>ووارن</a:t>
            </a:r>
            <a:r>
              <a:rPr lang="ar-EG" sz="750" dirty="0">
                <a:solidFill>
                  <a:prstClr val="black"/>
                </a:solidFill>
                <a:latin typeface="Roboto" panose="02000000000000000000" pitchFamily="2" charset="0"/>
                <a:ea typeface="Roboto" panose="02000000000000000000" pitchFamily="2" charset="0"/>
              </a:rPr>
              <a:t> </a:t>
            </a:r>
            <a:r>
              <a:rPr lang="ar-EG" sz="750" dirty="0" err="1">
                <a:solidFill>
                  <a:prstClr val="black"/>
                </a:solidFill>
                <a:latin typeface="Roboto" panose="02000000000000000000" pitchFamily="2" charset="0"/>
                <a:ea typeface="Roboto" panose="02000000000000000000" pitchFamily="2" charset="0"/>
              </a:rPr>
              <a:t>تيرني</a:t>
            </a:r>
            <a:r>
              <a:rPr lang="ar-EG" sz="750" dirty="0">
                <a:solidFill>
                  <a:prstClr val="black"/>
                </a:solidFill>
                <a:latin typeface="Roboto" panose="02000000000000000000" pitchFamily="2" charset="0"/>
                <a:ea typeface="Roboto" panose="02000000000000000000" pitchFamily="2" charset="0"/>
              </a:rPr>
              <a:t>، باحث ما بعد الدكتوراه في </a:t>
            </a:r>
            <a:r>
              <a:rPr lang="en-US" sz="750" dirty="0">
                <a:solidFill>
                  <a:prstClr val="black"/>
                </a:solidFill>
                <a:latin typeface="Roboto" panose="02000000000000000000" pitchFamily="2" charset="0"/>
                <a:ea typeface="Roboto" panose="02000000000000000000" pitchFamily="2" charset="0"/>
              </a:rPr>
              <a:t>INSEAD</a:t>
            </a:r>
            <a:r>
              <a:rPr lang="ar-EG" sz="750" dirty="0">
                <a:solidFill>
                  <a:prstClr val="black"/>
                </a:solidFill>
                <a:latin typeface="Roboto" panose="02000000000000000000" pitchFamily="2" charset="0"/>
                <a:ea typeface="Roboto" panose="02000000000000000000" pitchFamily="2" charset="0"/>
              </a:rPr>
              <a:t>، تحت إشراف مارتن </a:t>
            </a:r>
            <a:r>
              <a:rPr lang="ar-EG" sz="750" dirty="0" err="1">
                <a:solidFill>
                  <a:prstClr val="black"/>
                </a:solidFill>
                <a:latin typeface="Roboto" panose="02000000000000000000" pitchFamily="2" charset="0"/>
                <a:ea typeface="Roboto" panose="02000000000000000000" pitchFamily="2" charset="0"/>
              </a:rPr>
              <a:t>شوينسبيرج</a:t>
            </a:r>
            <a:r>
              <a:rPr lang="ar-EG" sz="750" dirty="0">
                <a:solidFill>
                  <a:prstClr val="black"/>
                </a:solidFill>
                <a:latin typeface="Roboto" panose="02000000000000000000" pitchFamily="2" charset="0"/>
                <a:ea typeface="Roboto" panose="02000000000000000000" pitchFamily="2" charset="0"/>
              </a:rPr>
              <a:t>، أستاذ مشارك في السلوك التنظيمي في </a:t>
            </a:r>
            <a:r>
              <a:rPr lang="en-US" sz="750" dirty="0">
                <a:solidFill>
                  <a:prstClr val="black"/>
                </a:solidFill>
                <a:latin typeface="Roboto" panose="02000000000000000000" pitchFamily="2" charset="0"/>
                <a:ea typeface="Roboto" panose="02000000000000000000" pitchFamily="2" charset="0"/>
              </a:rPr>
              <a:t>ESMT</a:t>
            </a:r>
            <a:r>
              <a:rPr lang="ar-EG" sz="750" dirty="0">
                <a:solidFill>
                  <a:prstClr val="black"/>
                </a:solidFill>
                <a:latin typeface="Roboto" panose="02000000000000000000" pitchFamily="2" charset="0"/>
                <a:ea typeface="Roboto" panose="02000000000000000000" pitchFamily="2" charset="0"/>
              </a:rPr>
              <a:t> برلين، </a:t>
            </a:r>
            <a:r>
              <a:rPr lang="ar-EG" sz="750" dirty="0" err="1">
                <a:solidFill>
                  <a:prstClr val="black"/>
                </a:solidFill>
                <a:latin typeface="Roboto" panose="02000000000000000000" pitchFamily="2" charset="0"/>
                <a:ea typeface="Roboto" panose="02000000000000000000" pitchFamily="2" charset="0"/>
              </a:rPr>
              <a:t>وهوراسيو</a:t>
            </a:r>
            <a:r>
              <a:rPr lang="ar-EG" sz="750" dirty="0">
                <a:solidFill>
                  <a:prstClr val="black"/>
                </a:solidFill>
                <a:latin typeface="Roboto" panose="02000000000000000000" pitchFamily="2" charset="0"/>
                <a:ea typeface="Roboto" panose="02000000000000000000" pitchFamily="2" charset="0"/>
              </a:rPr>
              <a:t> فالكاو، أستاذ ممارسة إدارة علوم القرارات في </a:t>
            </a:r>
            <a:r>
              <a:rPr lang="en-US" sz="750" dirty="0">
                <a:solidFill>
                  <a:prstClr val="black"/>
                </a:solidFill>
                <a:latin typeface="Roboto" panose="02000000000000000000" pitchFamily="2" charset="0"/>
                <a:ea typeface="Roboto" panose="02000000000000000000" pitchFamily="2" charset="0"/>
              </a:rPr>
              <a:t>INSEAD</a:t>
            </a:r>
            <a:r>
              <a:rPr lang="ar-EG" sz="750" dirty="0">
                <a:solidFill>
                  <a:prstClr val="black"/>
                </a:solidFill>
                <a:latin typeface="Roboto" panose="02000000000000000000" pitchFamily="2" charset="0"/>
                <a:ea typeface="Roboto" panose="02000000000000000000" pitchFamily="2" charset="0"/>
              </a:rPr>
              <a:t>، وإريك </a:t>
            </a:r>
            <a:r>
              <a:rPr lang="ar-EG" sz="750" dirty="0" err="1">
                <a:solidFill>
                  <a:prstClr val="black"/>
                </a:solidFill>
                <a:latin typeface="Roboto" panose="02000000000000000000" pitchFamily="2" charset="0"/>
                <a:ea typeface="Roboto" panose="02000000000000000000" pitchFamily="2" charset="0"/>
              </a:rPr>
              <a:t>أولمان</a:t>
            </a:r>
            <a:r>
              <a:rPr lang="ar-EG" sz="750" dirty="0">
                <a:solidFill>
                  <a:prstClr val="black"/>
                </a:solidFill>
                <a:latin typeface="Roboto" panose="02000000000000000000" pitchFamily="2" charset="0"/>
                <a:ea typeface="Roboto" panose="02000000000000000000" pitchFamily="2" charset="0"/>
              </a:rPr>
              <a:t>، أستاذ السلوك التنظيمي في </a:t>
            </a:r>
            <a:r>
              <a:rPr lang="en-US" sz="750" dirty="0">
                <a:solidFill>
                  <a:prstClr val="black"/>
                </a:solidFill>
                <a:latin typeface="Roboto" panose="02000000000000000000" pitchFamily="2" charset="0"/>
                <a:ea typeface="Roboto" panose="02000000000000000000" pitchFamily="2" charset="0"/>
              </a:rPr>
              <a:t>INSEAD</a:t>
            </a:r>
            <a:r>
              <a:rPr lang="ar-EG" sz="750" dirty="0">
                <a:solidFill>
                  <a:prstClr val="black"/>
                </a:solidFill>
                <a:latin typeface="Roboto" panose="02000000000000000000" pitchFamily="2" charset="0"/>
                <a:ea typeface="Roboto" panose="02000000000000000000" pitchFamily="2" charset="0"/>
              </a:rPr>
              <a:t>، كمادة إضافية لمسرحية تقمص الأدوار "</a:t>
            </a:r>
            <a:r>
              <a:rPr lang="ar-EG" sz="750" i="1" dirty="0">
                <a:solidFill>
                  <a:prstClr val="black"/>
                </a:solidFill>
                <a:latin typeface="Roboto" panose="02000000000000000000" pitchFamily="2" charset="0"/>
                <a:ea typeface="Roboto" panose="02000000000000000000" pitchFamily="2" charset="0"/>
              </a:rPr>
              <a:t>حفل اليوبيل</a:t>
            </a:r>
            <a:r>
              <a:rPr lang="ar-EG" sz="750" dirty="0">
                <a:solidFill>
                  <a:prstClr val="black"/>
                </a:solidFill>
                <a:latin typeface="Roboto" panose="02000000000000000000" pitchFamily="2" charset="0"/>
                <a:ea typeface="Roboto" panose="02000000000000000000" pitchFamily="2" charset="0"/>
              </a:rPr>
              <a:t>".</a:t>
            </a:r>
          </a:p>
          <a:p>
            <a:pPr marL="0" indent="0">
              <a:lnSpc>
                <a:spcPct val="100000"/>
              </a:lnSpc>
              <a:spcBef>
                <a:spcPts val="300"/>
              </a:spcBef>
              <a:spcAft>
                <a:spcPts val="450"/>
              </a:spcAft>
              <a:buNone/>
              <a:defRPr/>
            </a:pPr>
            <a:r>
              <a:rPr lang="ar-EG" sz="750" dirty="0">
                <a:solidFill>
                  <a:prstClr val="black"/>
                </a:solidFill>
                <a:latin typeface="Roboto" panose="02000000000000000000" pitchFamily="2" charset="0"/>
                <a:ea typeface="Roboto" panose="02000000000000000000" pitchFamily="2" charset="0"/>
              </a:rPr>
              <a:t>للوصول إلى المواد التعليمية الخاصة بكلية </a:t>
            </a:r>
            <a:r>
              <a:rPr lang="en-US" sz="750" dirty="0">
                <a:solidFill>
                  <a:prstClr val="black"/>
                </a:solidFill>
                <a:latin typeface="Roboto" panose="02000000000000000000" pitchFamily="2" charset="0"/>
                <a:ea typeface="Roboto" panose="02000000000000000000" pitchFamily="2" charset="0"/>
              </a:rPr>
              <a:t>INSEAD</a:t>
            </a:r>
            <a:r>
              <a:rPr lang="ar-EG" sz="750" dirty="0">
                <a:solidFill>
                  <a:prstClr val="black"/>
                </a:solidFill>
                <a:latin typeface="Roboto" panose="02000000000000000000" pitchFamily="2" charset="0"/>
                <a:ea typeface="Roboto" panose="02000000000000000000" pitchFamily="2" charset="0"/>
              </a:rPr>
              <a:t>، انتقِل إلى </a:t>
            </a:r>
            <a:r>
              <a:rPr lang="en-US" sz="750" dirty="0">
                <a:solidFill>
                  <a:prstClr val="black"/>
                </a:solidFill>
                <a:latin typeface="Roboto" panose="02000000000000000000" pitchFamily="2" charset="0"/>
                <a:ea typeface="Roboto" panose="02000000000000000000" pitchFamily="2" charset="0"/>
                <a:hlinkClick r:id="rId3"/>
              </a:rPr>
              <a:t>https://publishing.insead.edu/</a:t>
            </a:r>
            <a:r>
              <a:rPr lang="en-US" sz="750" dirty="0">
                <a:solidFill>
                  <a:prstClr val="black"/>
                </a:solidFill>
                <a:latin typeface="Roboto" panose="02000000000000000000" pitchFamily="2" charset="0"/>
                <a:ea typeface="Roboto" panose="02000000000000000000" pitchFamily="2" charset="0"/>
              </a:rPr>
              <a:t>. </a:t>
            </a:r>
          </a:p>
          <a:p>
            <a:pPr marL="0" marR="0" lvl="0" indent="0" algn="r" defTabSz="914400" rtl="1" eaLnBrk="1" fontAlgn="auto" latinLnBrk="0" hangingPunct="1">
              <a:lnSpc>
                <a:spcPct val="100000"/>
              </a:lnSpc>
              <a:spcBef>
                <a:spcPts val="300"/>
              </a:spcBef>
              <a:spcAft>
                <a:spcPts val="45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Roboto" panose="02000000000000000000" pitchFamily="2" charset="0"/>
                <a:ea typeface="Aptos" panose="020B0004020202020204" pitchFamily="34" charset="0"/>
                <a:cs typeface="Times New Roman" panose="02020603050405020304" pitchFamily="18" charset="0"/>
              </a:rPr>
              <a:t>Translated using an LLM (Large Language Model) and edited by </a:t>
            </a:r>
            <a:r>
              <a:rPr kumimoji="0" lang="en-US" sz="800" b="0" i="0" u="none" strike="noStrike" kern="1200" cap="none" spc="0" normalizeH="0" baseline="0" noProof="0" dirty="0" err="1">
                <a:ln>
                  <a:noFill/>
                </a:ln>
                <a:solidFill>
                  <a:prstClr val="black"/>
                </a:solidFill>
                <a:effectLst/>
                <a:uLnTx/>
                <a:uFillTx/>
                <a:latin typeface="Roboto" panose="02000000000000000000" pitchFamily="2" charset="0"/>
                <a:ea typeface="Aptos" panose="020B0004020202020204" pitchFamily="34" charset="0"/>
                <a:cs typeface="Times New Roman" panose="02020603050405020304" pitchFamily="18" charset="0"/>
              </a:rPr>
              <a:t>Tilti</a:t>
            </a:r>
            <a:r>
              <a:rPr kumimoji="0" lang="en-US" sz="800" b="0" i="0" u="none" strike="noStrike" kern="1200" cap="none" spc="0" normalizeH="0" baseline="0" noProof="0" dirty="0">
                <a:ln>
                  <a:noFill/>
                </a:ln>
                <a:solidFill>
                  <a:prstClr val="black"/>
                </a:solidFill>
                <a:effectLst/>
                <a:uLnTx/>
                <a:uFillTx/>
                <a:latin typeface="Roboto" panose="02000000000000000000" pitchFamily="2" charset="0"/>
                <a:ea typeface="Aptos" panose="020B0004020202020204" pitchFamily="34" charset="0"/>
                <a:cs typeface="Times New Roman" panose="02020603050405020304" pitchFamily="18" charset="0"/>
              </a:rPr>
              <a:t> Multilingual SIA, with the permission of INSEAD.</a:t>
            </a:r>
          </a:p>
          <a:p>
            <a:pPr marL="0" lvl="0" indent="0">
              <a:lnSpc>
                <a:spcPct val="100000"/>
              </a:lnSpc>
              <a:spcBef>
                <a:spcPts val="300"/>
              </a:spcBef>
              <a:spcAft>
                <a:spcPts val="450"/>
              </a:spcAft>
              <a:buNone/>
              <a:defRPr/>
            </a:pPr>
            <a:r>
              <a:rPr lang="ar-EG" sz="750">
                <a:solidFill>
                  <a:prstClr val="black"/>
                </a:solidFill>
                <a:latin typeface="Roboto" panose="02000000000000000000" pitchFamily="2" charset="0"/>
                <a:ea typeface="Roboto" panose="02000000000000000000" pitchFamily="2" charset="0"/>
              </a:rPr>
              <a:t>.</a:t>
            </a:r>
            <a:r>
              <a:rPr lang="en-US" sz="800" dirty="0">
                <a:solidFill>
                  <a:prstClr val="black"/>
                </a:solidFill>
                <a:latin typeface="Roboto" panose="02000000000000000000" pitchFamily="2" charset="0"/>
                <a:cs typeface="Times New Roman" panose="02020603050405020304" pitchFamily="18" charset="0"/>
              </a:rPr>
              <a:t>This translation, Copyright </a:t>
            </a:r>
            <a:r>
              <a:rPr lang="en-US" sz="800">
                <a:solidFill>
                  <a:prstClr val="black"/>
                </a:solidFill>
                <a:latin typeface="Roboto" panose="02000000000000000000" pitchFamily="2" charset="0"/>
                <a:cs typeface="Times New Roman" panose="02020603050405020304" pitchFamily="18" charset="0"/>
              </a:rPr>
              <a:t>© 2024 </a:t>
            </a:r>
            <a:r>
              <a:rPr lang="en-GB" sz="800" dirty="0">
                <a:solidFill>
                  <a:prstClr val="black"/>
                </a:solidFill>
                <a:latin typeface="Roboto" panose="02000000000000000000" pitchFamily="2" charset="0"/>
                <a:cs typeface="Times New Roman" panose="02020603050405020304" pitchFamily="18" charset="0"/>
              </a:rPr>
              <a:t>Martin Schweinsberg, </a:t>
            </a:r>
            <a:r>
              <a:rPr lang="en-GB" sz="800">
                <a:solidFill>
                  <a:prstClr val="black"/>
                </a:solidFill>
                <a:latin typeface="Roboto" panose="02000000000000000000" pitchFamily="2" charset="0"/>
                <a:cs typeface="Times New Roman" panose="02020603050405020304" pitchFamily="18" charset="0"/>
              </a:rPr>
              <a:t>Horacio Falcão</a:t>
            </a:r>
            <a:r>
              <a:rPr lang="en-GB" sz="800" dirty="0">
                <a:solidFill>
                  <a:prstClr val="black"/>
                </a:solidFill>
                <a:latin typeface="Roboto" panose="02000000000000000000" pitchFamily="2" charset="0"/>
                <a:cs typeface="Times New Roman" panose="02020603050405020304" pitchFamily="18" charset="0"/>
              </a:rPr>
              <a:t>, </a:t>
            </a:r>
            <a:r>
              <a:rPr lang="en-GB" sz="800">
                <a:solidFill>
                  <a:prstClr val="black"/>
                </a:solidFill>
                <a:latin typeface="Roboto" panose="02000000000000000000" pitchFamily="2" charset="0"/>
                <a:cs typeface="Times New Roman" panose="02020603050405020304" pitchFamily="18" charset="0"/>
              </a:rPr>
              <a:t>Eric Uhlmann</a:t>
            </a:r>
            <a:r>
              <a:rPr lang="en-US" sz="800" dirty="0">
                <a:solidFill>
                  <a:prstClr val="black"/>
                </a:solidFill>
                <a:latin typeface="Roboto" panose="02000000000000000000" pitchFamily="2" charset="0"/>
                <a:cs typeface="Times New Roman" panose="02020603050405020304" pitchFamily="18" charset="0"/>
              </a:rPr>
              <a:t>. </a:t>
            </a:r>
            <a:r>
              <a:rPr lang="en-US" sz="800">
                <a:solidFill>
                  <a:prstClr val="black"/>
                </a:solidFill>
                <a:latin typeface="Roboto" panose="02000000000000000000" pitchFamily="2" charset="0"/>
                <a:cs typeface="Times New Roman" panose="02020603050405020304" pitchFamily="18" charset="0"/>
              </a:rPr>
              <a:t>The </a:t>
            </a:r>
            <a:r>
              <a:rPr lang="en-US" sz="800" dirty="0">
                <a:solidFill>
                  <a:prstClr val="black"/>
                </a:solidFill>
                <a:latin typeface="Roboto" panose="02000000000000000000" pitchFamily="2" charset="0"/>
                <a:cs typeface="Times New Roman" panose="02020603050405020304" pitchFamily="18" charset="0"/>
              </a:rPr>
              <a:t>original slides are </a:t>
            </a:r>
            <a:r>
              <a:rPr lang="en-US" sz="800">
                <a:solidFill>
                  <a:prstClr val="black"/>
                </a:solidFill>
                <a:latin typeface="Roboto" panose="02000000000000000000" pitchFamily="2" charset="0"/>
                <a:cs typeface="Times New Roman" panose="02020603050405020304" pitchFamily="18" charset="0"/>
              </a:rPr>
              <a:t>entitled </a:t>
            </a:r>
            <a:r>
              <a:rPr lang="en-US" sz="800" dirty="0">
                <a:solidFill>
                  <a:prstClr val="black"/>
                </a:solidFill>
                <a:latin typeface="Roboto" panose="02000000000000000000" pitchFamily="2" charset="0"/>
                <a:cs typeface="Times New Roman" panose="02020603050405020304" pitchFamily="18" charset="0"/>
              </a:rPr>
              <a:t>“Jubilee</a:t>
            </a:r>
            <a:r>
              <a:rPr lang="en-US" sz="800">
                <a:solidFill>
                  <a:prstClr val="black"/>
                </a:solidFill>
                <a:latin typeface="Roboto" panose="02000000000000000000" pitchFamily="2" charset="0"/>
                <a:cs typeface="Times New Roman" panose="02020603050405020304" pitchFamily="18" charset="0"/>
              </a:rPr>
              <a:t>” </a:t>
            </a:r>
            <a:r>
              <a:rPr lang="en-US" sz="800" dirty="0">
                <a:solidFill>
                  <a:prstClr val="black"/>
                </a:solidFill>
                <a:latin typeface="Roboto" panose="02000000000000000000" pitchFamily="2" charset="0"/>
                <a:cs typeface="Times New Roman" panose="02020603050405020304" pitchFamily="18" charset="0"/>
              </a:rPr>
              <a:t>(06/2024-6912</a:t>
            </a:r>
            <a:r>
              <a:rPr lang="en-US" sz="800">
                <a:solidFill>
                  <a:prstClr val="black"/>
                </a:solidFill>
                <a:latin typeface="Roboto" panose="02000000000000000000" pitchFamily="2" charset="0"/>
                <a:cs typeface="Times New Roman" panose="02020603050405020304" pitchFamily="18" charset="0"/>
              </a:rPr>
              <a:t>), </a:t>
            </a:r>
            <a:r>
              <a:rPr lang="en-US" sz="800" dirty="0">
                <a:solidFill>
                  <a:prstClr val="black"/>
                </a:solidFill>
                <a:latin typeface="Roboto" panose="02000000000000000000" pitchFamily="2" charset="0"/>
                <a:cs typeface="Times New Roman" panose="02020603050405020304" pitchFamily="18" charset="0"/>
              </a:rPr>
              <a:t>Copyright © 2024 Martin Schweinsberg, </a:t>
            </a:r>
            <a:r>
              <a:rPr lang="en-US" sz="800">
                <a:solidFill>
                  <a:prstClr val="black"/>
                </a:solidFill>
                <a:latin typeface="Roboto" panose="02000000000000000000" pitchFamily="2" charset="0"/>
                <a:cs typeface="Times New Roman" panose="02020603050405020304" pitchFamily="18" charset="0"/>
              </a:rPr>
              <a:t>Horacio Falcão</a:t>
            </a:r>
            <a:r>
              <a:rPr lang="en-US" sz="800" dirty="0">
                <a:solidFill>
                  <a:prstClr val="black"/>
                </a:solidFill>
                <a:latin typeface="Roboto" panose="02000000000000000000" pitchFamily="2" charset="0"/>
                <a:cs typeface="Times New Roman" panose="02020603050405020304" pitchFamily="18" charset="0"/>
              </a:rPr>
              <a:t>, </a:t>
            </a:r>
            <a:r>
              <a:rPr lang="en-US" sz="800">
                <a:solidFill>
                  <a:prstClr val="black"/>
                </a:solidFill>
                <a:latin typeface="Roboto" panose="02000000000000000000" pitchFamily="2" charset="0"/>
                <a:cs typeface="Times New Roman" panose="02020603050405020304" pitchFamily="18" charset="0"/>
              </a:rPr>
              <a:t>Eric Uhlmann</a:t>
            </a:r>
            <a:endParaRPr lang="ar-EG" sz="800" dirty="0">
              <a:solidFill>
                <a:prstClr val="black"/>
              </a:solidFill>
              <a:latin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50120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p:cNvSpPr/>
          <p:nvPr/>
        </p:nvSpPr>
        <p:spPr>
          <a:xfrm>
            <a:off x="2460170" y="1600199"/>
            <a:ext cx="2202543" cy="1184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cap="none" normalizeH="0" baseline="0" noProof="0">
                <a:ln>
                  <a:noFill/>
                </a:ln>
                <a:solidFill>
                  <a:prstClr val="white"/>
                </a:solidFill>
                <a:uLnTx/>
                <a:uFillTx/>
                <a:latin typeface="Arial" panose="020B0604020202020204"/>
                <a:ea typeface="+mn-ea"/>
                <a:cs typeface="+mn-cs"/>
              </a:rPr>
              <a:t>مديرة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cap="none" normalizeH="0" baseline="0" noProof="0">
                <a:ln>
                  <a:noFill/>
                </a:ln>
                <a:solidFill>
                  <a:prstClr val="white"/>
                </a:solidFill>
                <a:uLnTx/>
                <a:uFillTx/>
                <a:latin typeface="Arial" panose="020B0604020202020204"/>
                <a:ea typeface="+mn-ea"/>
                <a:cs typeface="+mn-cs"/>
              </a:rPr>
              <a:t>المدرسة</a:t>
            </a:r>
          </a:p>
        </p:txBody>
      </p:sp>
      <p:cxnSp>
        <p:nvCxnSpPr>
          <p:cNvPr id="6" name="Straight Connector 5">
            <a:extLst>
              <a:ext uri="{FF2B5EF4-FFF2-40B4-BE49-F238E27FC236}">
                <a16:creationId xmlns:a16="http://schemas.microsoft.com/office/drawing/2014/main" id="{341A2FB9-B9E9-45C0-B809-117D33F69557}"/>
              </a:ext>
            </a:extLst>
          </p:cNvPr>
          <p:cNvCxnSpPr>
            <a:cxnSpLocks/>
          </p:cNvCxnSpPr>
          <p:nvPr/>
        </p:nvCxnSpPr>
        <p:spPr>
          <a:xfrm>
            <a:off x="1654629" y="4735286"/>
            <a:ext cx="9002485" cy="0"/>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11" name="TextBox 10">
            <a:extLst>
              <a:ext uri="{FF2B5EF4-FFF2-40B4-BE49-F238E27FC236}">
                <a16:creationId xmlns:a16="http://schemas.microsoft.com/office/drawing/2014/main" id="{5859B6BC-FF4E-437D-8A9B-8FABF55206A2}"/>
              </a:ext>
            </a:extLst>
          </p:cNvPr>
          <p:cNvSpPr txBox="1"/>
          <p:nvPr/>
        </p:nvSpPr>
        <p:spPr>
          <a:xfrm>
            <a:off x="5720443" y="4972230"/>
            <a:ext cx="751114"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srgbClr val="000000"/>
                </a:solidFill>
                <a:uLnTx/>
                <a:uFillTx/>
                <a:latin typeface="Arial" panose="020B0604020202020204"/>
                <a:ea typeface="+mn-ea"/>
                <a:cs typeface="+mn-cs"/>
              </a:rPr>
              <a:t>150 ألفًا</a:t>
            </a:r>
          </a:p>
        </p:txBody>
      </p:sp>
      <p:sp>
        <p:nvSpPr>
          <p:cNvPr id="22" name="TextBox 21">
            <a:extLst>
              <a:ext uri="{FF2B5EF4-FFF2-40B4-BE49-F238E27FC236}">
                <a16:creationId xmlns:a16="http://schemas.microsoft.com/office/drawing/2014/main" id="{3DB0E73C-FF7A-4D21-B5AB-6BFD22CB3300}"/>
              </a:ext>
            </a:extLst>
          </p:cNvPr>
          <p:cNvSpPr txBox="1"/>
          <p:nvPr/>
        </p:nvSpPr>
        <p:spPr>
          <a:xfrm>
            <a:off x="10281557" y="4929036"/>
            <a:ext cx="751114"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srgbClr val="000000"/>
                </a:solidFill>
                <a:uLnTx/>
                <a:uFillTx/>
                <a:latin typeface="Arial" panose="020B0604020202020204"/>
                <a:ea typeface="+mn-ea"/>
                <a:cs typeface="+mn-cs"/>
              </a:rPr>
              <a:t>200 ألف</a:t>
            </a:r>
          </a:p>
        </p:txBody>
      </p:sp>
      <p:sp>
        <p:nvSpPr>
          <p:cNvPr id="26" name="TextBox 25">
            <a:extLst>
              <a:ext uri="{FF2B5EF4-FFF2-40B4-BE49-F238E27FC236}">
                <a16:creationId xmlns:a16="http://schemas.microsoft.com/office/drawing/2014/main" id="{4A2C3A88-2BD4-4EA8-B2D1-309CE110A7B2}"/>
              </a:ext>
            </a:extLst>
          </p:cNvPr>
          <p:cNvSpPr txBox="1"/>
          <p:nvPr/>
        </p:nvSpPr>
        <p:spPr>
          <a:xfrm>
            <a:off x="1303234" y="4972230"/>
            <a:ext cx="751114"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srgbClr val="000000"/>
                </a:solidFill>
                <a:uLnTx/>
                <a:uFillTx/>
                <a:latin typeface="Arial" panose="020B0604020202020204"/>
                <a:ea typeface="+mn-ea"/>
                <a:cs typeface="+mn-cs"/>
              </a:rPr>
              <a:t>100 ألف</a:t>
            </a:r>
          </a:p>
        </p:txBody>
      </p:sp>
      <p:cxnSp>
        <p:nvCxnSpPr>
          <p:cNvPr id="14" name="Straight Connector 13">
            <a:extLst>
              <a:ext uri="{FF2B5EF4-FFF2-40B4-BE49-F238E27FC236}">
                <a16:creationId xmlns:a16="http://schemas.microsoft.com/office/drawing/2014/main" id="{F5D251CC-3953-4677-AE6C-DD7E60D4C0E4}"/>
              </a:ext>
            </a:extLst>
          </p:cNvPr>
          <p:cNvCxnSpPr>
            <a:cxnSpLocks/>
          </p:cNvCxnSpPr>
          <p:nvPr/>
        </p:nvCxnSpPr>
        <p:spPr>
          <a:xfrm>
            <a:off x="6096000" y="5492117"/>
            <a:ext cx="4561114" cy="5169"/>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16" name="Oval 15">
            <a:extLst>
              <a:ext uri="{FF2B5EF4-FFF2-40B4-BE49-F238E27FC236}">
                <a16:creationId xmlns:a16="http://schemas.microsoft.com/office/drawing/2014/main" id="{8EC18C2F-6F94-4D88-AEFC-69339A383223}"/>
              </a:ext>
            </a:extLst>
          </p:cNvPr>
          <p:cNvSpPr/>
          <p:nvPr/>
        </p:nvSpPr>
        <p:spPr>
          <a:xfrm>
            <a:off x="6700161" y="5094799"/>
            <a:ext cx="3581396" cy="79463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prstClr val="white"/>
                </a:solidFill>
                <a:uLnTx/>
                <a:uFillTx/>
                <a:latin typeface="Arial" panose="020B0604020202020204"/>
                <a:ea typeface="+mn-ea"/>
                <a:cs typeface="+mn-cs"/>
              </a:rPr>
              <a:t>المطعم:</a:t>
            </a:r>
            <a:r>
              <a:rPr kumimoji="0" lang="en-US" sz="1800" b="0" i="0" u="none" strike="noStrike" cap="none" normalizeH="0" baseline="0" noProof="0">
                <a:ln>
                  <a:noFill/>
                </a:ln>
                <a:solidFill>
                  <a:prstClr val="white"/>
                </a:solidFill>
                <a:uLnTx/>
                <a:uFillTx/>
                <a:latin typeface="Arial" panose="020B0604020202020204"/>
                <a:ea typeface="+mn-ea"/>
                <a:cs typeface="+mn-cs"/>
              </a:rPr>
              <a:t> </a:t>
            </a:r>
            <a:r>
              <a:rPr kumimoji="0" lang="ar-EG" sz="1800" b="0" i="0" u="none" strike="noStrike" cap="none" normalizeH="0" baseline="0" noProof="0">
                <a:ln>
                  <a:noFill/>
                </a:ln>
                <a:solidFill>
                  <a:prstClr val="white"/>
                </a:solidFill>
                <a:uLnTx/>
                <a:uFillTx/>
                <a:latin typeface="Arial" panose="020B0604020202020204"/>
                <a:ea typeface="+mn-ea"/>
                <a:cs typeface="+mn-cs"/>
              </a:rPr>
              <a:t>50 ألفًا</a:t>
            </a:r>
          </a:p>
        </p:txBody>
      </p:sp>
      <p:cxnSp>
        <p:nvCxnSpPr>
          <p:cNvPr id="24" name="Connector: Elbow 23">
            <a:extLst>
              <a:ext uri="{FF2B5EF4-FFF2-40B4-BE49-F238E27FC236}">
                <a16:creationId xmlns:a16="http://schemas.microsoft.com/office/drawing/2014/main" id="{7A6760AB-68D7-4193-880B-55468E614A33}"/>
              </a:ext>
            </a:extLst>
          </p:cNvPr>
          <p:cNvCxnSpPr>
            <a:cxnSpLocks/>
          </p:cNvCxnSpPr>
          <p:nvPr/>
        </p:nvCxnSpPr>
        <p:spPr>
          <a:xfrm rot="16200000" flipH="1">
            <a:off x="3043069" y="3539522"/>
            <a:ext cx="1583507" cy="54676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Prostokąt 3">
            <a:extLst>
              <a:ext uri="{FF2B5EF4-FFF2-40B4-BE49-F238E27FC236}">
                <a16:creationId xmlns:a16="http://schemas.microsoft.com/office/drawing/2014/main" id="{43E1D10C-7C13-4F02-B49C-21B479A30F5B}"/>
              </a:ext>
            </a:extLst>
          </p:cNvPr>
          <p:cNvSpPr/>
          <p:nvPr/>
        </p:nvSpPr>
        <p:spPr>
          <a:xfrm>
            <a:off x="4913747" y="1600199"/>
            <a:ext cx="2316182" cy="118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cap="none" normalizeH="0" baseline="0" noProof="0">
                <a:ln>
                  <a:noFill/>
                </a:ln>
                <a:solidFill>
                  <a:prstClr val="white"/>
                </a:solidFill>
                <a:uLnTx/>
                <a:uFillTx/>
                <a:latin typeface="Arial" panose="020B0604020202020204"/>
                <a:ea typeface="+mn-ea"/>
                <a:cs typeface="+mn-cs"/>
              </a:rPr>
              <a:t>مُنظم حفل اليوبيل</a:t>
            </a:r>
          </a:p>
        </p:txBody>
      </p:sp>
      <p:cxnSp>
        <p:nvCxnSpPr>
          <p:cNvPr id="17" name="Straight Arrow Connector 16">
            <a:extLst>
              <a:ext uri="{FF2B5EF4-FFF2-40B4-BE49-F238E27FC236}">
                <a16:creationId xmlns:a16="http://schemas.microsoft.com/office/drawing/2014/main" id="{E7CBC84C-18E7-4693-BBA5-13E7980F2D4B}"/>
              </a:ext>
            </a:extLst>
          </p:cNvPr>
          <p:cNvCxnSpPr/>
          <p:nvPr/>
        </p:nvCxnSpPr>
        <p:spPr>
          <a:xfrm>
            <a:off x="6071838" y="3069771"/>
            <a:ext cx="0" cy="1534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836278-4C8A-4142-A6DF-C83E6C472820}"/>
              </a:ext>
            </a:extLst>
          </p:cNvPr>
          <p:cNvSpPr txBox="1"/>
          <p:nvPr/>
        </p:nvSpPr>
        <p:spPr>
          <a:xfrm>
            <a:off x="3780983" y="4972230"/>
            <a:ext cx="751114"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srgbClr val="000000"/>
                </a:solidFill>
                <a:uLnTx/>
                <a:uFillTx/>
                <a:latin typeface="Arial" panose="020B0604020202020204"/>
                <a:ea typeface="+mn-ea"/>
                <a:cs typeface="+mn-cs"/>
              </a:rPr>
              <a:t>130 ألفًا</a:t>
            </a:r>
          </a:p>
        </p:txBody>
      </p:sp>
      <p:cxnSp>
        <p:nvCxnSpPr>
          <p:cNvPr id="19" name="Straight Connector 18">
            <a:extLst>
              <a:ext uri="{FF2B5EF4-FFF2-40B4-BE49-F238E27FC236}">
                <a16:creationId xmlns:a16="http://schemas.microsoft.com/office/drawing/2014/main" id="{3EA7AD41-20D5-4CAC-8751-61DF6F23655B}"/>
              </a:ext>
            </a:extLst>
          </p:cNvPr>
          <p:cNvCxnSpPr>
            <a:cxnSpLocks/>
          </p:cNvCxnSpPr>
          <p:nvPr/>
        </p:nvCxnSpPr>
        <p:spPr>
          <a:xfrm>
            <a:off x="4117524" y="5497286"/>
            <a:ext cx="1979393" cy="0"/>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20" name="Oval 19">
            <a:extLst>
              <a:ext uri="{FF2B5EF4-FFF2-40B4-BE49-F238E27FC236}">
                <a16:creationId xmlns:a16="http://schemas.microsoft.com/office/drawing/2014/main" id="{09E33DAC-824F-4085-99A5-CA33C675D813}"/>
              </a:ext>
            </a:extLst>
          </p:cNvPr>
          <p:cNvSpPr/>
          <p:nvPr/>
        </p:nvSpPr>
        <p:spPr>
          <a:xfrm>
            <a:off x="4304510" y="5094799"/>
            <a:ext cx="1641935" cy="79463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prstClr val="white"/>
                </a:solidFill>
                <a:uLnTx/>
                <a:uFillTx/>
                <a:latin typeface="Arial" panose="020B0604020202020204"/>
                <a:ea typeface="+mn-ea"/>
                <a:cs typeface="+mn-cs"/>
              </a:rPr>
              <a:t>القاعة:</a:t>
            </a:r>
            <a:r>
              <a:rPr kumimoji="0" lang="en-US" sz="1800" b="0" i="0" u="none" strike="noStrike" cap="none" normalizeH="0" baseline="0" noProof="0">
                <a:ln>
                  <a:noFill/>
                </a:ln>
                <a:solidFill>
                  <a:prstClr val="white"/>
                </a:solidFill>
                <a:uLnTx/>
                <a:uFillTx/>
                <a:latin typeface="Arial" panose="020B0604020202020204"/>
                <a:ea typeface="+mn-ea"/>
                <a:cs typeface="+mn-cs"/>
              </a:rPr>
              <a:t> </a:t>
            </a:r>
            <a:r>
              <a:rPr kumimoji="0" lang="ar-EG" sz="1800" b="0" i="0" u="none" strike="noStrike" cap="none" normalizeH="0" baseline="0" noProof="0">
                <a:ln>
                  <a:noFill/>
                </a:ln>
                <a:solidFill>
                  <a:prstClr val="white"/>
                </a:solidFill>
                <a:uLnTx/>
                <a:uFillTx/>
                <a:latin typeface="Arial" panose="020B0604020202020204"/>
                <a:ea typeface="+mn-ea"/>
                <a:cs typeface="+mn-cs"/>
              </a:rPr>
              <a:t>20 ألفًا</a:t>
            </a:r>
          </a:p>
        </p:txBody>
      </p:sp>
      <p:cxnSp>
        <p:nvCxnSpPr>
          <p:cNvPr id="23" name="Straight Arrow Connector 22">
            <a:extLst>
              <a:ext uri="{FF2B5EF4-FFF2-40B4-BE49-F238E27FC236}">
                <a16:creationId xmlns:a16="http://schemas.microsoft.com/office/drawing/2014/main" id="{AFBE1B64-3BCA-41E4-9586-5ABA335CDBBC}"/>
              </a:ext>
            </a:extLst>
          </p:cNvPr>
          <p:cNvCxnSpPr>
            <a:cxnSpLocks/>
          </p:cNvCxnSpPr>
          <p:nvPr/>
        </p:nvCxnSpPr>
        <p:spPr>
          <a:xfrm>
            <a:off x="3677573" y="3401785"/>
            <a:ext cx="226887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FAD5E0E-4ABF-4ED1-8453-F798C5A10468}"/>
              </a:ext>
            </a:extLst>
          </p:cNvPr>
          <p:cNvSpPr/>
          <p:nvPr/>
        </p:nvSpPr>
        <p:spPr>
          <a:xfrm>
            <a:off x="3877190" y="2890521"/>
            <a:ext cx="1869638" cy="10530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prstClr val="white"/>
                </a:solidFill>
                <a:uLnTx/>
                <a:uFillTx/>
                <a:latin typeface="Arial" panose="020B0604020202020204"/>
                <a:ea typeface="+mn-ea"/>
                <a:cs typeface="+mn-cs"/>
              </a:rPr>
              <a:t>منطقة المساومة الإيجابية:</a:t>
            </a:r>
            <a:r>
              <a:rPr kumimoji="0" lang="en-US" sz="1800" b="0" i="0" u="none" strike="noStrike" cap="none" normalizeH="0" baseline="0" noProof="0">
                <a:ln>
                  <a:noFill/>
                </a:ln>
                <a:solidFill>
                  <a:prstClr val="white"/>
                </a:solidFill>
                <a:uLnTx/>
                <a:uFillTx/>
                <a:latin typeface="Arial" panose="020B0604020202020204"/>
                <a:ea typeface="+mn-ea"/>
                <a:cs typeface="+mn-cs"/>
              </a:rPr>
              <a:t> </a:t>
            </a:r>
            <a:r>
              <a:rPr kumimoji="0" lang="ar-EG" sz="1800" b="0" i="0" u="none" strike="noStrike" cap="none" normalizeH="0" baseline="0" noProof="0">
                <a:ln>
                  <a:noFill/>
                </a:ln>
                <a:solidFill>
                  <a:prstClr val="white"/>
                </a:solidFill>
                <a:uLnTx/>
                <a:uFillTx/>
                <a:latin typeface="Arial" panose="020B0604020202020204"/>
                <a:ea typeface="+mn-ea"/>
                <a:cs typeface="+mn-cs"/>
              </a:rPr>
              <a:t>20 ألفًا</a:t>
            </a:r>
          </a:p>
        </p:txBody>
      </p:sp>
      <p:sp>
        <p:nvSpPr>
          <p:cNvPr id="21" name="Title 1">
            <a:extLst>
              <a:ext uri="{FF2B5EF4-FFF2-40B4-BE49-F238E27FC236}">
                <a16:creationId xmlns:a16="http://schemas.microsoft.com/office/drawing/2014/main" id="{00FA149D-9B1F-4A95-AE90-973311D551BA}"/>
              </a:ext>
            </a:extLst>
          </p:cNvPr>
          <p:cNvSpPr>
            <a:spLocks noGrp="1"/>
          </p:cNvSpPr>
          <p:nvPr>
            <p:ph type="title"/>
          </p:nvPr>
        </p:nvSpPr>
        <p:spPr>
          <a:xfrm>
            <a:off x="381680" y="269931"/>
            <a:ext cx="10677525" cy="939632"/>
          </a:xfrm>
        </p:spPr>
        <p:txBody>
          <a:bodyPr vert="horz" lIns="0" tIns="0" rIns="0" bIns="0" rtlCol="0" anchor="t" anchorCtr="0">
            <a:noAutofit/>
          </a:bodyPr>
          <a:lstStyle/>
          <a:p>
            <a:r>
              <a:rPr lang="ar-EG" sz="3800" b="1" dirty="0"/>
              <a:t>ما سعر الحجز لدى الأطراف المعنية؟</a:t>
            </a:r>
          </a:p>
        </p:txBody>
      </p:sp>
    </p:spTree>
    <p:extLst>
      <p:ext uri="{BB962C8B-B14F-4D97-AF65-F5344CB8AC3E}">
        <p14:creationId xmlns:p14="http://schemas.microsoft.com/office/powerpoint/2010/main" val="1494004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ostokąt 11"/>
          <p:cNvSpPr/>
          <p:nvPr/>
        </p:nvSpPr>
        <p:spPr>
          <a:xfrm>
            <a:off x="729341" y="1600199"/>
            <a:ext cx="2202543" cy="1184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cap="none" normalizeH="0" baseline="0" noProof="0">
                <a:ln>
                  <a:noFill/>
                </a:ln>
                <a:solidFill>
                  <a:prstClr val="white"/>
                </a:solidFill>
                <a:uLnTx/>
                <a:uFillTx/>
                <a:latin typeface="Arial" panose="020B0604020202020204"/>
                <a:ea typeface="+mn-ea"/>
                <a:cs typeface="+mn-cs"/>
              </a:rPr>
              <a:t>مديرة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cap="none" normalizeH="0" baseline="0" noProof="0">
                <a:ln>
                  <a:noFill/>
                </a:ln>
                <a:solidFill>
                  <a:prstClr val="white"/>
                </a:solidFill>
                <a:uLnTx/>
                <a:uFillTx/>
                <a:latin typeface="Arial" panose="020B0604020202020204"/>
                <a:ea typeface="+mn-ea"/>
                <a:cs typeface="+mn-cs"/>
              </a:rPr>
              <a:t>المدرسة</a:t>
            </a:r>
          </a:p>
        </p:txBody>
      </p:sp>
      <p:cxnSp>
        <p:nvCxnSpPr>
          <p:cNvPr id="6" name="Straight Connector 5">
            <a:extLst>
              <a:ext uri="{FF2B5EF4-FFF2-40B4-BE49-F238E27FC236}">
                <a16:creationId xmlns:a16="http://schemas.microsoft.com/office/drawing/2014/main" id="{341A2FB9-B9E9-45C0-B809-117D33F69557}"/>
              </a:ext>
            </a:extLst>
          </p:cNvPr>
          <p:cNvCxnSpPr>
            <a:cxnSpLocks/>
          </p:cNvCxnSpPr>
          <p:nvPr/>
        </p:nvCxnSpPr>
        <p:spPr>
          <a:xfrm>
            <a:off x="1654629" y="4735286"/>
            <a:ext cx="9002485" cy="0"/>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11" name="TextBox 10">
            <a:extLst>
              <a:ext uri="{FF2B5EF4-FFF2-40B4-BE49-F238E27FC236}">
                <a16:creationId xmlns:a16="http://schemas.microsoft.com/office/drawing/2014/main" id="{5859B6BC-FF4E-437D-8A9B-8FABF55206A2}"/>
              </a:ext>
            </a:extLst>
          </p:cNvPr>
          <p:cNvSpPr txBox="1"/>
          <p:nvPr/>
        </p:nvSpPr>
        <p:spPr>
          <a:xfrm>
            <a:off x="5720443" y="4972230"/>
            <a:ext cx="751114"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srgbClr val="000000"/>
                </a:solidFill>
                <a:uLnTx/>
                <a:uFillTx/>
                <a:latin typeface="Arial" panose="020B0604020202020204"/>
                <a:ea typeface="+mn-ea"/>
                <a:cs typeface="+mn-cs"/>
              </a:rPr>
              <a:t>150 ألفًا</a:t>
            </a:r>
          </a:p>
        </p:txBody>
      </p:sp>
      <p:sp>
        <p:nvSpPr>
          <p:cNvPr id="22" name="TextBox 21">
            <a:extLst>
              <a:ext uri="{FF2B5EF4-FFF2-40B4-BE49-F238E27FC236}">
                <a16:creationId xmlns:a16="http://schemas.microsoft.com/office/drawing/2014/main" id="{3DB0E73C-FF7A-4D21-B5AB-6BFD22CB3300}"/>
              </a:ext>
            </a:extLst>
          </p:cNvPr>
          <p:cNvSpPr txBox="1"/>
          <p:nvPr/>
        </p:nvSpPr>
        <p:spPr>
          <a:xfrm>
            <a:off x="10281557" y="4929036"/>
            <a:ext cx="751114"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srgbClr val="000000"/>
                </a:solidFill>
                <a:uLnTx/>
                <a:uFillTx/>
                <a:latin typeface="Arial" panose="020B0604020202020204"/>
                <a:ea typeface="+mn-ea"/>
                <a:cs typeface="+mn-cs"/>
              </a:rPr>
              <a:t>200 ألف</a:t>
            </a:r>
          </a:p>
        </p:txBody>
      </p:sp>
      <p:sp>
        <p:nvSpPr>
          <p:cNvPr id="26" name="TextBox 25">
            <a:extLst>
              <a:ext uri="{FF2B5EF4-FFF2-40B4-BE49-F238E27FC236}">
                <a16:creationId xmlns:a16="http://schemas.microsoft.com/office/drawing/2014/main" id="{4A2C3A88-2BD4-4EA8-B2D1-309CE110A7B2}"/>
              </a:ext>
            </a:extLst>
          </p:cNvPr>
          <p:cNvSpPr txBox="1"/>
          <p:nvPr/>
        </p:nvSpPr>
        <p:spPr>
          <a:xfrm>
            <a:off x="1303234" y="4972230"/>
            <a:ext cx="751114"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srgbClr val="000000"/>
                </a:solidFill>
                <a:uLnTx/>
                <a:uFillTx/>
                <a:latin typeface="Arial" panose="020B0604020202020204"/>
                <a:ea typeface="+mn-ea"/>
                <a:cs typeface="+mn-cs"/>
              </a:rPr>
              <a:t>100 ألف</a:t>
            </a:r>
          </a:p>
        </p:txBody>
      </p:sp>
      <p:cxnSp>
        <p:nvCxnSpPr>
          <p:cNvPr id="14" name="Straight Connector 13">
            <a:extLst>
              <a:ext uri="{FF2B5EF4-FFF2-40B4-BE49-F238E27FC236}">
                <a16:creationId xmlns:a16="http://schemas.microsoft.com/office/drawing/2014/main" id="{F5D251CC-3953-4677-AE6C-DD7E60D4C0E4}"/>
              </a:ext>
            </a:extLst>
          </p:cNvPr>
          <p:cNvCxnSpPr>
            <a:cxnSpLocks/>
          </p:cNvCxnSpPr>
          <p:nvPr/>
        </p:nvCxnSpPr>
        <p:spPr>
          <a:xfrm>
            <a:off x="6096000" y="5492117"/>
            <a:ext cx="4561114" cy="5169"/>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16" name="Oval 15">
            <a:extLst>
              <a:ext uri="{FF2B5EF4-FFF2-40B4-BE49-F238E27FC236}">
                <a16:creationId xmlns:a16="http://schemas.microsoft.com/office/drawing/2014/main" id="{8EC18C2F-6F94-4D88-AEFC-69339A383223}"/>
              </a:ext>
            </a:extLst>
          </p:cNvPr>
          <p:cNvSpPr/>
          <p:nvPr/>
        </p:nvSpPr>
        <p:spPr>
          <a:xfrm>
            <a:off x="6700161" y="5094799"/>
            <a:ext cx="3581396" cy="79463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prstClr val="white"/>
                </a:solidFill>
                <a:uLnTx/>
                <a:uFillTx/>
                <a:latin typeface="Arial" panose="020B0604020202020204"/>
                <a:ea typeface="+mn-ea"/>
                <a:cs typeface="+mn-cs"/>
              </a:rPr>
              <a:t>المطعم:</a:t>
            </a:r>
            <a:r>
              <a:rPr kumimoji="0" lang="en-US" sz="1800" b="0" i="0" u="none" strike="noStrike" cap="none" normalizeH="0" baseline="0" noProof="0">
                <a:ln>
                  <a:noFill/>
                </a:ln>
                <a:solidFill>
                  <a:prstClr val="white"/>
                </a:solidFill>
                <a:uLnTx/>
                <a:uFillTx/>
                <a:latin typeface="Arial" panose="020B0604020202020204"/>
                <a:ea typeface="+mn-ea"/>
                <a:cs typeface="+mn-cs"/>
              </a:rPr>
              <a:t> </a:t>
            </a:r>
            <a:r>
              <a:rPr kumimoji="0" lang="ar-EG" sz="1800" b="0" i="0" u="none" strike="noStrike" cap="none" normalizeH="0" baseline="0" noProof="0">
                <a:ln>
                  <a:noFill/>
                </a:ln>
                <a:solidFill>
                  <a:prstClr val="white"/>
                </a:solidFill>
                <a:uLnTx/>
                <a:uFillTx/>
                <a:latin typeface="Arial" panose="020B0604020202020204"/>
                <a:ea typeface="+mn-ea"/>
                <a:cs typeface="+mn-cs"/>
              </a:rPr>
              <a:t>50 ألفًا</a:t>
            </a:r>
          </a:p>
        </p:txBody>
      </p:sp>
      <p:sp>
        <p:nvSpPr>
          <p:cNvPr id="15" name="Prostokąt 3">
            <a:extLst>
              <a:ext uri="{FF2B5EF4-FFF2-40B4-BE49-F238E27FC236}">
                <a16:creationId xmlns:a16="http://schemas.microsoft.com/office/drawing/2014/main" id="{43E1D10C-7C13-4F02-B49C-21B479A30F5B}"/>
              </a:ext>
            </a:extLst>
          </p:cNvPr>
          <p:cNvSpPr/>
          <p:nvPr/>
        </p:nvSpPr>
        <p:spPr>
          <a:xfrm>
            <a:off x="4913747" y="1600199"/>
            <a:ext cx="2316182" cy="118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cap="none" normalizeH="0" baseline="0" noProof="0">
                <a:ln>
                  <a:noFill/>
                </a:ln>
                <a:solidFill>
                  <a:prstClr val="white"/>
                </a:solidFill>
                <a:uLnTx/>
                <a:uFillTx/>
                <a:latin typeface="Arial" panose="020B0604020202020204"/>
                <a:ea typeface="+mn-ea"/>
                <a:cs typeface="+mn-cs"/>
              </a:rPr>
              <a:t>مُنظم حفل اليوبيل</a:t>
            </a:r>
          </a:p>
        </p:txBody>
      </p:sp>
      <p:cxnSp>
        <p:nvCxnSpPr>
          <p:cNvPr id="17" name="Straight Arrow Connector 16">
            <a:extLst>
              <a:ext uri="{FF2B5EF4-FFF2-40B4-BE49-F238E27FC236}">
                <a16:creationId xmlns:a16="http://schemas.microsoft.com/office/drawing/2014/main" id="{E7CBC84C-18E7-4693-BBA5-13E7980F2D4B}"/>
              </a:ext>
            </a:extLst>
          </p:cNvPr>
          <p:cNvCxnSpPr/>
          <p:nvPr/>
        </p:nvCxnSpPr>
        <p:spPr>
          <a:xfrm>
            <a:off x="6071838" y="3069771"/>
            <a:ext cx="0" cy="1534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9836278-4C8A-4142-A6DF-C83E6C472820}"/>
              </a:ext>
            </a:extLst>
          </p:cNvPr>
          <p:cNvSpPr txBox="1"/>
          <p:nvPr/>
        </p:nvSpPr>
        <p:spPr>
          <a:xfrm>
            <a:off x="3780983" y="4972230"/>
            <a:ext cx="751114"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srgbClr val="000000"/>
                </a:solidFill>
                <a:uLnTx/>
                <a:uFillTx/>
                <a:latin typeface="Arial" panose="020B0604020202020204"/>
                <a:ea typeface="+mn-ea"/>
                <a:cs typeface="+mn-cs"/>
              </a:rPr>
              <a:t>130 ألفًا</a:t>
            </a:r>
          </a:p>
        </p:txBody>
      </p:sp>
      <p:cxnSp>
        <p:nvCxnSpPr>
          <p:cNvPr id="19" name="Straight Connector 18">
            <a:extLst>
              <a:ext uri="{FF2B5EF4-FFF2-40B4-BE49-F238E27FC236}">
                <a16:creationId xmlns:a16="http://schemas.microsoft.com/office/drawing/2014/main" id="{3EA7AD41-20D5-4CAC-8751-61DF6F23655B}"/>
              </a:ext>
            </a:extLst>
          </p:cNvPr>
          <p:cNvCxnSpPr>
            <a:cxnSpLocks/>
          </p:cNvCxnSpPr>
          <p:nvPr/>
        </p:nvCxnSpPr>
        <p:spPr>
          <a:xfrm>
            <a:off x="4117524" y="5497286"/>
            <a:ext cx="1979393" cy="0"/>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20" name="Oval 19">
            <a:extLst>
              <a:ext uri="{FF2B5EF4-FFF2-40B4-BE49-F238E27FC236}">
                <a16:creationId xmlns:a16="http://schemas.microsoft.com/office/drawing/2014/main" id="{09E33DAC-824F-4085-99A5-CA33C675D813}"/>
              </a:ext>
            </a:extLst>
          </p:cNvPr>
          <p:cNvSpPr/>
          <p:nvPr/>
        </p:nvSpPr>
        <p:spPr>
          <a:xfrm>
            <a:off x="4304510" y="5094799"/>
            <a:ext cx="1641935" cy="79463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prstClr val="white"/>
                </a:solidFill>
                <a:uLnTx/>
                <a:uFillTx/>
                <a:latin typeface="Arial" panose="020B0604020202020204"/>
                <a:ea typeface="+mn-ea"/>
                <a:cs typeface="+mn-cs"/>
              </a:rPr>
              <a:t>القاعة:</a:t>
            </a:r>
            <a:r>
              <a:rPr kumimoji="0" lang="en-US" sz="1800" b="0" i="0" u="none" strike="noStrike" cap="none" normalizeH="0" baseline="0" noProof="0">
                <a:ln>
                  <a:noFill/>
                </a:ln>
                <a:solidFill>
                  <a:prstClr val="white"/>
                </a:solidFill>
                <a:uLnTx/>
                <a:uFillTx/>
                <a:latin typeface="Arial" panose="020B0604020202020204"/>
                <a:ea typeface="+mn-ea"/>
                <a:cs typeface="+mn-cs"/>
              </a:rPr>
              <a:t> </a:t>
            </a:r>
            <a:r>
              <a:rPr kumimoji="0" lang="ar-EG" sz="1800" b="0" i="0" u="none" strike="noStrike" cap="none" normalizeH="0" baseline="0" noProof="0">
                <a:ln>
                  <a:noFill/>
                </a:ln>
                <a:solidFill>
                  <a:prstClr val="white"/>
                </a:solidFill>
                <a:uLnTx/>
                <a:uFillTx/>
                <a:latin typeface="Arial" panose="020B0604020202020204"/>
                <a:ea typeface="+mn-ea"/>
                <a:cs typeface="+mn-cs"/>
              </a:rPr>
              <a:t>20 ألفًا</a:t>
            </a:r>
          </a:p>
        </p:txBody>
      </p:sp>
      <p:cxnSp>
        <p:nvCxnSpPr>
          <p:cNvPr id="23" name="Straight Arrow Connector 22">
            <a:extLst>
              <a:ext uri="{FF2B5EF4-FFF2-40B4-BE49-F238E27FC236}">
                <a16:creationId xmlns:a16="http://schemas.microsoft.com/office/drawing/2014/main" id="{8D83B7D5-04B3-4D11-81EC-15ECD806A15D}"/>
              </a:ext>
            </a:extLst>
          </p:cNvPr>
          <p:cNvCxnSpPr/>
          <p:nvPr/>
        </p:nvCxnSpPr>
        <p:spPr>
          <a:xfrm>
            <a:off x="1654629" y="3069771"/>
            <a:ext cx="0" cy="1534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CC6C9C5-4DE1-4228-AA06-7D1B41314423}"/>
              </a:ext>
            </a:extLst>
          </p:cNvPr>
          <p:cNvCxnSpPr>
            <a:cxnSpLocks/>
          </p:cNvCxnSpPr>
          <p:nvPr/>
        </p:nvCxnSpPr>
        <p:spPr>
          <a:xfrm>
            <a:off x="1654629" y="5497286"/>
            <a:ext cx="2455190" cy="0"/>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27" name="Oval 26">
            <a:extLst>
              <a:ext uri="{FF2B5EF4-FFF2-40B4-BE49-F238E27FC236}">
                <a16:creationId xmlns:a16="http://schemas.microsoft.com/office/drawing/2014/main" id="{C54C62CF-E132-4ECC-AC67-2A144CB7843A}"/>
              </a:ext>
            </a:extLst>
          </p:cNvPr>
          <p:cNvSpPr/>
          <p:nvPr/>
        </p:nvSpPr>
        <p:spPr>
          <a:xfrm>
            <a:off x="2038849" y="5094799"/>
            <a:ext cx="1776762" cy="79463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prstClr val="white"/>
                </a:solidFill>
                <a:uLnTx/>
                <a:uFillTx/>
                <a:latin typeface="Arial" panose="020B0604020202020204"/>
                <a:ea typeface="+mn-ea"/>
                <a:cs typeface="+mn-cs"/>
              </a:rPr>
              <a:t>برامج تدريب: 30 ألفًا</a:t>
            </a:r>
          </a:p>
        </p:txBody>
      </p:sp>
      <p:cxnSp>
        <p:nvCxnSpPr>
          <p:cNvPr id="28" name="Straight Arrow Connector 27">
            <a:extLst>
              <a:ext uri="{FF2B5EF4-FFF2-40B4-BE49-F238E27FC236}">
                <a16:creationId xmlns:a16="http://schemas.microsoft.com/office/drawing/2014/main" id="{B55BA7D4-3F52-40DD-9AF7-AE399BB8C890}"/>
              </a:ext>
            </a:extLst>
          </p:cNvPr>
          <p:cNvCxnSpPr>
            <a:cxnSpLocks/>
          </p:cNvCxnSpPr>
          <p:nvPr/>
        </p:nvCxnSpPr>
        <p:spPr>
          <a:xfrm>
            <a:off x="1796143" y="3401785"/>
            <a:ext cx="415030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EF0707D4-BD53-4730-8667-BD62BF8456B4}"/>
              </a:ext>
            </a:extLst>
          </p:cNvPr>
          <p:cNvSpPr/>
          <p:nvPr/>
        </p:nvSpPr>
        <p:spPr>
          <a:xfrm>
            <a:off x="2316106" y="2994402"/>
            <a:ext cx="2999009" cy="7946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prstClr val="white"/>
                </a:solidFill>
                <a:uLnTx/>
                <a:uFillTx/>
                <a:latin typeface="Arial" panose="020B0604020202020204"/>
                <a:ea typeface="+mn-ea"/>
                <a:cs typeface="+mn-cs"/>
              </a:rPr>
              <a:t>منطقة المساومة الإيجابية:</a:t>
            </a:r>
            <a:r>
              <a:rPr kumimoji="0" lang="en-US" sz="1800" b="0" i="0" u="none" strike="noStrike" cap="none" normalizeH="0" baseline="0" noProof="0">
                <a:ln>
                  <a:noFill/>
                </a:ln>
                <a:solidFill>
                  <a:prstClr val="white"/>
                </a:solidFill>
                <a:uLnTx/>
                <a:uFillTx/>
                <a:latin typeface="Arial" panose="020B0604020202020204"/>
                <a:ea typeface="+mn-ea"/>
                <a:cs typeface="+mn-cs"/>
              </a:rPr>
              <a:t> </a:t>
            </a:r>
            <a:r>
              <a:rPr kumimoji="0" lang="ar-EG" sz="1800" b="0" i="0" u="none" strike="noStrike" cap="none" normalizeH="0" baseline="0" noProof="0">
                <a:ln>
                  <a:noFill/>
                </a:ln>
                <a:solidFill>
                  <a:prstClr val="white"/>
                </a:solidFill>
                <a:uLnTx/>
                <a:uFillTx/>
                <a:latin typeface="Arial" panose="020B0604020202020204"/>
                <a:ea typeface="+mn-ea"/>
                <a:cs typeface="+mn-cs"/>
              </a:rPr>
              <a:t>50 ألفًا</a:t>
            </a:r>
          </a:p>
        </p:txBody>
      </p:sp>
      <p:sp>
        <p:nvSpPr>
          <p:cNvPr id="24" name="Title 1">
            <a:extLst>
              <a:ext uri="{FF2B5EF4-FFF2-40B4-BE49-F238E27FC236}">
                <a16:creationId xmlns:a16="http://schemas.microsoft.com/office/drawing/2014/main" id="{D1BAB152-DEA5-4564-9BF3-CFFC05EB6F3F}"/>
              </a:ext>
            </a:extLst>
          </p:cNvPr>
          <p:cNvSpPr>
            <a:spLocks noGrp="1"/>
          </p:cNvSpPr>
          <p:nvPr>
            <p:ph type="title"/>
          </p:nvPr>
        </p:nvSpPr>
        <p:spPr>
          <a:xfrm>
            <a:off x="381680" y="269931"/>
            <a:ext cx="10677525" cy="939632"/>
          </a:xfrm>
        </p:spPr>
        <p:txBody>
          <a:bodyPr vert="horz" lIns="0" tIns="0" rIns="0" bIns="0" rtlCol="0" anchor="t" anchorCtr="0">
            <a:noAutofit/>
          </a:bodyPr>
          <a:lstStyle/>
          <a:p>
            <a:r>
              <a:rPr lang="ar-EG" sz="3800" b="1" dirty="0"/>
              <a:t>ما سعر الحجز لدى الأطراف المعنية؟</a:t>
            </a:r>
          </a:p>
        </p:txBody>
      </p:sp>
    </p:spTree>
    <p:extLst>
      <p:ext uri="{BB962C8B-B14F-4D97-AF65-F5344CB8AC3E}">
        <p14:creationId xmlns:p14="http://schemas.microsoft.com/office/powerpoint/2010/main" val="4206318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4C76-0F86-4C61-BB7A-9D91C95DB641}"/>
              </a:ext>
            </a:extLst>
          </p:cNvPr>
          <p:cNvSpPr>
            <a:spLocks noGrp="1"/>
          </p:cNvSpPr>
          <p:nvPr>
            <p:ph type="title"/>
          </p:nvPr>
        </p:nvSpPr>
        <p:spPr>
          <a:xfrm>
            <a:off x="439289" y="361341"/>
            <a:ext cx="11072720" cy="939632"/>
          </a:xfrm>
        </p:spPr>
        <p:txBody>
          <a:bodyPr vert="horz" lIns="0" tIns="0" rIns="0" bIns="0" rtlCol="0" anchor="t" anchorCtr="0">
            <a:noAutofit/>
          </a:bodyPr>
          <a:lstStyle/>
          <a:p>
            <a:r>
              <a:rPr lang="ar-EG" sz="3800" b="1" dirty="0"/>
              <a:t>ولكي تنجح، غالبًا ما تحتاج إلى الابتعاد عن المواقف والانتقال إلى المصالح الأساسية</a:t>
            </a:r>
          </a:p>
        </p:txBody>
      </p:sp>
      <p:graphicFrame>
        <p:nvGraphicFramePr>
          <p:cNvPr id="6" name="Table 5">
            <a:extLst>
              <a:ext uri="{FF2B5EF4-FFF2-40B4-BE49-F238E27FC236}">
                <a16:creationId xmlns:a16="http://schemas.microsoft.com/office/drawing/2014/main" id="{7CF98035-C5CD-40C9-9462-82E5714D9552}"/>
              </a:ext>
            </a:extLst>
          </p:cNvPr>
          <p:cNvGraphicFramePr>
            <a:graphicFrameLocks noGrp="1"/>
          </p:cNvGraphicFramePr>
          <p:nvPr>
            <p:extLst>
              <p:ext uri="{D42A27DB-BD31-4B8C-83A1-F6EECF244321}">
                <p14:modId xmlns:p14="http://schemas.microsoft.com/office/powerpoint/2010/main" val="3339535613"/>
              </p:ext>
            </p:extLst>
          </p:nvPr>
        </p:nvGraphicFramePr>
        <p:xfrm>
          <a:off x="382139" y="1702841"/>
          <a:ext cx="11368584" cy="3977343"/>
        </p:xfrm>
        <a:graphic>
          <a:graphicData uri="http://schemas.openxmlformats.org/drawingml/2006/table">
            <a:tbl>
              <a:tblPr rtl="1" firstRow="1" bandRow="1">
                <a:tableStyleId>{5A111915-BE36-4E01-A7E5-04B1672EAD32}</a:tableStyleId>
              </a:tblPr>
              <a:tblGrid>
                <a:gridCol w="3789528">
                  <a:extLst>
                    <a:ext uri="{9D8B030D-6E8A-4147-A177-3AD203B41FA5}">
                      <a16:colId xmlns:a16="http://schemas.microsoft.com/office/drawing/2014/main" val="3533605291"/>
                    </a:ext>
                  </a:extLst>
                </a:gridCol>
                <a:gridCol w="3789528">
                  <a:extLst>
                    <a:ext uri="{9D8B030D-6E8A-4147-A177-3AD203B41FA5}">
                      <a16:colId xmlns:a16="http://schemas.microsoft.com/office/drawing/2014/main" val="1586464015"/>
                    </a:ext>
                  </a:extLst>
                </a:gridCol>
                <a:gridCol w="3789528">
                  <a:extLst>
                    <a:ext uri="{9D8B030D-6E8A-4147-A177-3AD203B41FA5}">
                      <a16:colId xmlns:a16="http://schemas.microsoft.com/office/drawing/2014/main" val="1961799466"/>
                    </a:ext>
                  </a:extLst>
                </a:gridCol>
              </a:tblGrid>
              <a:tr h="521510">
                <a:tc>
                  <a:txBody>
                    <a:bodyPr/>
                    <a:lstStyle/>
                    <a:p>
                      <a:endParaRPr lang="en-US" sz="2200" b="1" dirty="0"/>
                    </a:p>
                  </a:txBody>
                  <a:tcPr/>
                </a:tc>
                <a:tc>
                  <a:txBody>
                    <a:bodyPr/>
                    <a:lstStyle/>
                    <a:p>
                      <a:r>
                        <a:rPr lang="ar-EG" sz="2200"/>
                        <a:t>مُنظم حفل اليوبيل</a:t>
                      </a:r>
                    </a:p>
                  </a:txBody>
                  <a:tcPr/>
                </a:tc>
                <a:tc>
                  <a:txBody>
                    <a:bodyPr/>
                    <a:lstStyle/>
                    <a:p>
                      <a:r>
                        <a:rPr lang="ar-EG" sz="2200"/>
                        <a:t>مديرة المدرسة</a:t>
                      </a:r>
                    </a:p>
                  </a:txBody>
                  <a:tcPr/>
                </a:tc>
                <a:extLst>
                  <a:ext uri="{0D108BD9-81ED-4DB2-BD59-A6C34878D82A}">
                    <a16:rowId xmlns:a16="http://schemas.microsoft.com/office/drawing/2014/main" val="1473636293"/>
                  </a:ext>
                </a:extLst>
              </a:tr>
              <a:tr h="1352433">
                <a:tc>
                  <a:txBody>
                    <a:bodyPr/>
                    <a:lstStyle/>
                    <a:p>
                      <a:r>
                        <a:rPr lang="en-US" sz="2200" b="1"/>
                        <a:t>BATNA</a:t>
                      </a:r>
                      <a:r>
                        <a:rPr lang="ar-EG" sz="2200" b="1"/>
                        <a:t> (أفضل بديل لاتفاقية تفاوضية)</a:t>
                      </a:r>
                    </a:p>
                  </a:txBody>
                  <a:tcPr/>
                </a:tc>
                <a:tc>
                  <a:txBody>
                    <a:bodyPr/>
                    <a:lstStyle/>
                    <a:p>
                      <a:pPr marL="171450" indent="-171450" algn="r" defTabSz="914400" rtl="1" eaLnBrk="1" latinLnBrk="0" hangingPunct="1">
                        <a:buFont typeface="Arial" panose="020B0604020202020204" pitchFamily="34" charset="0"/>
                        <a:buChar char="•"/>
                      </a:pPr>
                      <a:r>
                        <a:rPr lang="ar-EG" sz="1800"/>
                        <a:t>إقامة حفل اليوبيل في مكتبة الجامعة</a:t>
                      </a:r>
                    </a:p>
                    <a:p>
                      <a:pPr marL="171450" indent="-171450" algn="r" defTabSz="914400" rtl="1" eaLnBrk="1" latinLnBrk="0" hangingPunct="1">
                        <a:buFont typeface="Arial" panose="020B0604020202020204" pitchFamily="34" charset="0"/>
                        <a:buChar char="•"/>
                      </a:pPr>
                      <a:r>
                        <a:rPr lang="ar-EG" sz="1800"/>
                        <a:t>منحة دراسية مفقودة</a:t>
                      </a:r>
                    </a:p>
                    <a:p>
                      <a:pPr marL="171450" indent="-171450" algn="r" defTabSz="914400" rtl="1" eaLnBrk="1" latinLnBrk="0" hangingPunct="1">
                        <a:buFont typeface="Arial" panose="020B0604020202020204" pitchFamily="34" charset="0"/>
                        <a:buChar char="•"/>
                      </a:pPr>
                      <a:r>
                        <a:rPr lang="ar-EG" sz="1800"/>
                        <a:t>الشعور بالخزي بين الأقران والخريجين</a:t>
                      </a:r>
                      <a:r>
                        <a:rPr lang="en-US" sz="1800"/>
                        <a:t> </a:t>
                      </a:r>
                    </a:p>
                    <a:p>
                      <a:pPr marL="171450" indent="-171450" algn="r" defTabSz="914400" rtl="1" eaLnBrk="1" latinLnBrk="0" hangingPunct="1">
                        <a:buFont typeface="Arial" panose="020B0604020202020204" pitchFamily="34" charset="0"/>
                        <a:buChar char="•"/>
                      </a:pPr>
                      <a:r>
                        <a:rPr lang="ar-EG" sz="1800"/>
                        <a:t>فرصة تطور ضائعة</a:t>
                      </a:r>
                    </a:p>
                  </a:txBody>
                  <a:tcPr/>
                </a:tc>
                <a:tc>
                  <a:txBody>
                    <a:bodyPr/>
                    <a:lstStyle/>
                    <a:p>
                      <a:pPr marL="171450" indent="-171450" algn="r" defTabSz="914400" rtl="1" eaLnBrk="1" latinLnBrk="0" hangingPunct="1">
                        <a:buFont typeface="Arial" panose="020B0604020202020204" pitchFamily="34" charset="0"/>
                        <a:buChar char="•"/>
                      </a:pPr>
                      <a:r>
                        <a:rPr lang="ar-EG" sz="1800"/>
                        <a:t>عرض بقيمة 200 ألف يورو لإقامة المعرض العلمي</a:t>
                      </a:r>
                    </a:p>
                    <a:p>
                      <a:pPr marL="171450" indent="-171450" algn="r" defTabSz="914400" rtl="1" eaLnBrk="1" latinLnBrk="0" hangingPunct="1">
                        <a:buFont typeface="Arial" panose="020B0604020202020204" pitchFamily="34" charset="0"/>
                        <a:buChar char="•"/>
                      </a:pPr>
                      <a:r>
                        <a:rPr lang="ar-EG" sz="1800"/>
                        <a:t>علاقة متوترة مع البلدية</a:t>
                      </a:r>
                    </a:p>
                    <a:p>
                      <a:pPr marL="171450" indent="-171450" algn="r" defTabSz="914400" rtl="1" eaLnBrk="1" latinLnBrk="0" hangingPunct="1">
                        <a:buFont typeface="Arial" panose="020B0604020202020204" pitchFamily="34" charset="0"/>
                        <a:buChar char="•"/>
                      </a:pP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738259024"/>
                  </a:ext>
                </a:extLst>
              </a:tr>
              <a:tr h="640360">
                <a:tc>
                  <a:txBody>
                    <a:bodyPr/>
                    <a:lstStyle/>
                    <a:p>
                      <a:r>
                        <a:rPr lang="ar-EG" sz="2200" b="1"/>
                        <a:t>المواقف</a:t>
                      </a:r>
                    </a:p>
                  </a:txBody>
                  <a:tcPr/>
                </a:tc>
                <a:tc>
                  <a:txBody>
                    <a:bodyPr/>
                    <a:lstStyle/>
                    <a:p>
                      <a:pPr marL="171450" indent="-171450" algn="r" defTabSz="914400" rtl="1" eaLnBrk="1" latinLnBrk="0" hangingPunct="1">
                        <a:buFont typeface="Arial" panose="020B0604020202020204" pitchFamily="34" charset="0"/>
                        <a:buChar char="•"/>
                      </a:pPr>
                      <a:r>
                        <a:rPr lang="ar-EG" sz="1800"/>
                        <a:t>150 ألفًا</a:t>
                      </a:r>
                    </a:p>
                  </a:txBody>
                  <a:tcPr/>
                </a:tc>
                <a:tc>
                  <a:txBody>
                    <a:bodyPr/>
                    <a:lstStyle/>
                    <a:p>
                      <a:pPr marL="171450" indent="-171450" algn="r" defTabSz="914400" rtl="1" eaLnBrk="1" latinLnBrk="0" hangingPunct="1">
                        <a:buFont typeface="Arial" panose="020B0604020202020204" pitchFamily="34" charset="0"/>
                        <a:buChar char="•"/>
                      </a:pPr>
                      <a:r>
                        <a:rPr lang="ar-EG" sz="1800"/>
                        <a:t>200 ألف</a:t>
                      </a:r>
                    </a:p>
                  </a:txBody>
                  <a:tcPr/>
                </a:tc>
                <a:extLst>
                  <a:ext uri="{0D108BD9-81ED-4DB2-BD59-A6C34878D82A}">
                    <a16:rowId xmlns:a16="http://schemas.microsoft.com/office/drawing/2014/main" val="2819167628"/>
                  </a:ext>
                </a:extLst>
              </a:tr>
              <a:tr h="521510">
                <a:tc>
                  <a:txBody>
                    <a:bodyPr/>
                    <a:lstStyle/>
                    <a:p>
                      <a:r>
                        <a:rPr lang="ar-EG" sz="2200" b="1"/>
                        <a:t>الاهتمامات</a:t>
                      </a:r>
                    </a:p>
                  </a:txBody>
                  <a:tcPr/>
                </a:tc>
                <a:tc>
                  <a:txBody>
                    <a:bodyPr/>
                    <a:lstStyle/>
                    <a:p>
                      <a:pPr marL="171450" indent="-171450" algn="r" defTabSz="914400" rtl="1" eaLnBrk="1" latinLnBrk="0" hangingPunct="1">
                        <a:buFont typeface="Arial" panose="020B0604020202020204" pitchFamily="34" charset="0"/>
                        <a:buChar char="•"/>
                      </a:pPr>
                      <a:r>
                        <a:rPr lang="ar-EG" sz="1800"/>
                        <a:t>عمالة إضافية مجانية</a:t>
                      </a:r>
                    </a:p>
                    <a:p>
                      <a:pPr marL="171450" indent="-171450" algn="r" defTabSz="914400" rtl="1" eaLnBrk="1" latinLnBrk="0" hangingPunct="1">
                        <a:buFont typeface="Arial" panose="020B0604020202020204" pitchFamily="34" charset="0"/>
                        <a:buChar char="•"/>
                      </a:pPr>
                      <a:r>
                        <a:rPr lang="ar-EG" sz="1800">
                          <a:solidFill>
                            <a:schemeClr val="dk1"/>
                          </a:solidFill>
                          <a:latin typeface="+mn-lt"/>
                          <a:ea typeface="+mn-ea"/>
                          <a:cs typeface="+mn-cs"/>
                        </a:rPr>
                        <a:t>إقامة حفل يوبيل رائع ومحافظة على التقاليد</a:t>
                      </a:r>
                    </a:p>
                    <a:p>
                      <a:pPr marL="171450" indent="-171450" algn="r" defTabSz="914400" rtl="1" eaLnBrk="1" latinLnBrk="0" hangingPunct="1">
                        <a:buFont typeface="Arial" panose="020B0604020202020204" pitchFamily="34" charset="0"/>
                        <a:buChar char="•"/>
                      </a:pPr>
                      <a:r>
                        <a:rPr lang="ar-EG" sz="1800">
                          <a:solidFill>
                            <a:schemeClr val="dk1"/>
                          </a:solidFill>
                          <a:latin typeface="+mn-lt"/>
                          <a:ea typeface="+mn-ea"/>
                          <a:cs typeface="+mn-cs"/>
                        </a:rPr>
                        <a:t>استخدام المدخرات على الإيجار لاستئجار عروض موسيقية أفضل</a:t>
                      </a:r>
                      <a:r>
                        <a:rPr lang="en-US" sz="1800">
                          <a:solidFill>
                            <a:schemeClr val="dk1"/>
                          </a:solidFill>
                          <a:latin typeface="+mn-lt"/>
                          <a:ea typeface="+mn-ea"/>
                          <a:cs typeface="+mn-cs"/>
                        </a:rPr>
                        <a:t> </a:t>
                      </a:r>
                    </a:p>
                  </a:txBody>
                  <a:tcPr/>
                </a:tc>
                <a:tc>
                  <a:txBody>
                    <a:bodyPr/>
                    <a:lstStyle/>
                    <a:p>
                      <a:pPr marL="171450" indent="-171450" algn="r" defTabSz="914400" rtl="1" eaLnBrk="1" latinLnBrk="0" hangingPunct="1">
                        <a:buFont typeface="Arial" panose="020B0604020202020204" pitchFamily="34" charset="0"/>
                        <a:buChar char="•"/>
                      </a:pPr>
                      <a:r>
                        <a:rPr lang="ar-EG" sz="1800"/>
                        <a:t>مطعم جديد (50 ألفًا!)</a:t>
                      </a:r>
                    </a:p>
                    <a:p>
                      <a:pPr marL="171450" indent="-171450" algn="r" defTabSz="914400" rtl="1" eaLnBrk="1" latinLnBrk="0" hangingPunct="1">
                        <a:buFont typeface="Arial" panose="020B0604020202020204" pitchFamily="34" charset="0"/>
                        <a:buChar char="•"/>
                      </a:pPr>
                      <a:r>
                        <a:rPr lang="ar-EG" sz="1800"/>
                        <a:t>موقع جديد للقاعة (وإمكانية توفير الطاقة) (20 ألفًا!)</a:t>
                      </a:r>
                    </a:p>
                    <a:p>
                      <a:pPr marL="171450" indent="-171450" algn="r" defTabSz="914400" rtl="1" eaLnBrk="1" latinLnBrk="0" hangingPunct="1">
                        <a:buFont typeface="Arial" panose="020B0604020202020204" pitchFamily="34" charset="0"/>
                        <a:buChar char="•"/>
                      </a:pPr>
                      <a:r>
                        <a:rPr lang="ar-EG" sz="1800"/>
                        <a:t>برامج تدريب للطلاب (30 ألفًا!)</a:t>
                      </a:r>
                    </a:p>
                    <a:p>
                      <a:pPr marL="171450" indent="-171450" algn="r" defTabSz="914400" rtl="1" eaLnBrk="1" latinLnBrk="0" hangingPunct="1">
                        <a:buFont typeface="Arial" panose="020B0604020202020204" pitchFamily="34" charset="0"/>
                        <a:buChar char="•"/>
                      </a:pPr>
                      <a:r>
                        <a:rPr lang="ar-EG" sz="1800"/>
                        <a:t>تعزيز العلاقات مع البلدية</a:t>
                      </a:r>
                    </a:p>
                  </a:txBody>
                  <a:tcPr/>
                </a:tc>
                <a:extLst>
                  <a:ext uri="{0D108BD9-81ED-4DB2-BD59-A6C34878D82A}">
                    <a16:rowId xmlns:a16="http://schemas.microsoft.com/office/drawing/2014/main" val="1914283380"/>
                  </a:ext>
                </a:extLst>
              </a:tr>
            </a:tbl>
          </a:graphicData>
        </a:graphic>
      </p:graphicFrame>
    </p:spTree>
    <p:extLst>
      <p:ext uri="{BB962C8B-B14F-4D97-AF65-F5344CB8AC3E}">
        <p14:creationId xmlns:p14="http://schemas.microsoft.com/office/powerpoint/2010/main" val="2256966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84608C-F125-462C-9797-EB841EB4E1FA}"/>
              </a:ext>
            </a:extLst>
          </p:cNvPr>
          <p:cNvSpPr>
            <a:spLocks noGrp="1"/>
          </p:cNvSpPr>
          <p:nvPr>
            <p:ph type="title"/>
          </p:nvPr>
        </p:nvSpPr>
        <p:spPr>
          <a:xfrm>
            <a:off x="635305" y="346716"/>
            <a:ext cx="8476912" cy="939632"/>
          </a:xfrm>
        </p:spPr>
        <p:txBody>
          <a:bodyPr/>
          <a:lstStyle/>
          <a:p>
            <a:r>
              <a:rPr lang="ar-EG" sz="3800" b="1" dirty="0"/>
              <a:t>صفقاتك:</a:t>
            </a:r>
            <a:r>
              <a:rPr lang="en-US" sz="3800" b="1" dirty="0"/>
              <a:t> </a:t>
            </a:r>
            <a:r>
              <a:rPr lang="ar-EG" sz="3800" b="1" dirty="0"/>
              <a:t>حفل اليوبيل</a:t>
            </a:r>
          </a:p>
        </p:txBody>
      </p:sp>
      <p:pic>
        <p:nvPicPr>
          <p:cNvPr id="3" name="Picture 2">
            <a:extLst>
              <a:ext uri="{FF2B5EF4-FFF2-40B4-BE49-F238E27FC236}">
                <a16:creationId xmlns:a16="http://schemas.microsoft.com/office/drawing/2014/main" id="{FD0D9654-9E63-43D0-87E7-7A32B192C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740" y="1254903"/>
            <a:ext cx="7849669" cy="5224936"/>
          </a:xfrm>
          <a:prstGeom prst="rect">
            <a:avLst/>
          </a:prstGeom>
        </p:spPr>
      </p:pic>
    </p:spTree>
    <p:extLst>
      <p:ext uri="{BB962C8B-B14F-4D97-AF65-F5344CB8AC3E}">
        <p14:creationId xmlns:p14="http://schemas.microsoft.com/office/powerpoint/2010/main" val="261299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54C263-DE57-402B-8F91-656291994F97}"/>
              </a:ext>
            </a:extLst>
          </p:cNvPr>
          <p:cNvGraphicFramePr>
            <a:graphicFrameLocks noChangeAspect="1"/>
          </p:cNvGraphicFramePr>
          <p:nvPr>
            <p:custDataLst>
              <p:tags r:id="rId1"/>
            </p:custDataLst>
            <p:extLst>
              <p:ext uri="{D42A27DB-BD31-4B8C-83A1-F6EECF244321}">
                <p14:modId xmlns:p14="http://schemas.microsoft.com/office/powerpoint/2010/main" val="4018331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D354C263-DE57-402B-8F91-656291994F9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D681AA-9630-4325-BAF0-9BF83A555C10}"/>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3800" b="1"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4B234C76-0F86-4C61-BB7A-9D91C95DB641}"/>
              </a:ext>
            </a:extLst>
          </p:cNvPr>
          <p:cNvSpPr>
            <a:spLocks noGrp="1"/>
          </p:cNvSpPr>
          <p:nvPr>
            <p:ph type="title"/>
          </p:nvPr>
        </p:nvSpPr>
        <p:spPr>
          <a:xfrm>
            <a:off x="639176" y="418491"/>
            <a:ext cx="10958420" cy="939632"/>
          </a:xfrm>
        </p:spPr>
        <p:txBody>
          <a:bodyPr vert="horz" lIns="0" tIns="0" rIns="0" bIns="0" rtlCol="0" anchor="t" anchorCtr="0">
            <a:noAutofit/>
          </a:bodyPr>
          <a:lstStyle/>
          <a:p>
            <a:r>
              <a:rPr lang="ar-EG" sz="3800" b="1" dirty="0"/>
              <a:t>القصة الحقيقية وراء حفل اليوبيل</a:t>
            </a:r>
          </a:p>
        </p:txBody>
      </p:sp>
      <p:sp>
        <p:nvSpPr>
          <p:cNvPr id="5" name="TextBox 4">
            <a:extLst>
              <a:ext uri="{FF2B5EF4-FFF2-40B4-BE49-F238E27FC236}">
                <a16:creationId xmlns:a16="http://schemas.microsoft.com/office/drawing/2014/main" id="{88048186-6D99-4EB6-963D-6DA92CF4D2C8}"/>
              </a:ext>
            </a:extLst>
          </p:cNvPr>
          <p:cNvSpPr txBox="1"/>
          <p:nvPr/>
        </p:nvSpPr>
        <p:spPr>
          <a:xfrm>
            <a:off x="580158" y="1702981"/>
            <a:ext cx="5515841" cy="3785652"/>
          </a:xfrm>
          <a:prstGeom prst="rect">
            <a:avLst/>
          </a:prstGeom>
          <a:noFill/>
        </p:spPr>
        <p:txBody>
          <a:bodyPr wrap="square" rtlCol="0">
            <a:spAutoFit/>
          </a:bodyPr>
          <a:lstStyle/>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2400" b="0" i="0" u="none" strike="noStrike" cap="none" normalizeH="0" baseline="0" noProof="0">
                <a:ln>
                  <a:noFill/>
                </a:ln>
                <a:solidFill>
                  <a:srgbClr val="000000"/>
                </a:solidFill>
                <a:uLnTx/>
                <a:uFillTx/>
                <a:latin typeface="Arial" panose="020B0604020202020204"/>
                <a:ea typeface="+mn-ea"/>
                <a:cs typeface="+mn-cs"/>
              </a:rPr>
              <a:t>هذه قصة حقيقية لطالب في </a:t>
            </a:r>
            <a:r>
              <a:rPr kumimoji="0" lang="en-US" sz="2400" b="0" i="0" u="none" strike="noStrike" cap="none" normalizeH="0" baseline="0" noProof="0">
                <a:ln>
                  <a:noFill/>
                </a:ln>
                <a:solidFill>
                  <a:srgbClr val="000000"/>
                </a:solidFill>
                <a:uLnTx/>
                <a:uFillTx/>
                <a:latin typeface="Arial" panose="020B0604020202020204"/>
                <a:ea typeface="+mn-ea"/>
                <a:cs typeface="+mn-cs"/>
              </a:rPr>
              <a:t>INSEAD</a:t>
            </a:r>
            <a:r>
              <a:rPr kumimoji="0" lang="ar-EG" sz="2400" b="0" i="0" u="none" strike="noStrike" cap="none" normalizeH="0" baseline="0" noProof="0">
                <a:ln>
                  <a:noFill/>
                </a:ln>
                <a:solidFill>
                  <a:srgbClr val="000000"/>
                </a:solidFill>
                <a:uLnTx/>
                <a:uFillTx/>
                <a:latin typeface="Arial" panose="020B0604020202020204"/>
                <a:ea typeface="+mn-ea"/>
                <a:cs typeface="+mn-cs"/>
              </a:rPr>
              <a:t> عندما طلبت منه جامعته تنظيم حفل اليوبيل مقابل الحصول على منحة دراسية</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EG" sz="2400" b="0" i="0" u="none" strike="noStrike" cap="none" normalizeH="0" baseline="0" noProof="0">
                <a:ln>
                  <a:noFill/>
                </a:ln>
                <a:solidFill>
                  <a:srgbClr val="000000"/>
                </a:solidFill>
                <a:uLnTx/>
                <a:uFillTx/>
                <a:latin typeface="Arial" panose="020B0604020202020204"/>
                <a:ea typeface="+mn-ea"/>
                <a:cs typeface="+mn-cs"/>
              </a:rPr>
              <a:t>ولقد نجح في إقناع مديرة المدرسة بالسماح بإقامة حفل اليوبيل، لكن الأمر كان صعبًا واستغرق عدة جولات من المفاوضات</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7" name="Content Placeholder 3">
            <a:extLst>
              <a:ext uri="{FF2B5EF4-FFF2-40B4-BE49-F238E27FC236}">
                <a16:creationId xmlns:a16="http://schemas.microsoft.com/office/drawing/2014/main" id="{D23ECF2C-FAC5-4FFD-B498-459D53824C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3174" y="1690062"/>
            <a:ext cx="5527748" cy="3477875"/>
          </a:xfrm>
          <a:prstGeom prst="rect">
            <a:avLst/>
          </a:prstGeom>
        </p:spPr>
      </p:pic>
    </p:spTree>
    <p:extLst>
      <p:ext uri="{BB962C8B-B14F-4D97-AF65-F5344CB8AC3E}">
        <p14:creationId xmlns:p14="http://schemas.microsoft.com/office/powerpoint/2010/main" val="4085003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6ACEFB1-0BF0-4156-BD02-86082582D88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5" name="Object 4" hidden="1">
                        <a:extLst>
                          <a:ext uri="{FF2B5EF4-FFF2-40B4-BE49-F238E27FC236}">
                            <a16:creationId xmlns:a16="http://schemas.microsoft.com/office/drawing/2014/main" id="{26ACEFB1-0BF0-4156-BD02-86082582D88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C755D18-7DBD-4665-A832-7F1A2F42B693}"/>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3" name="Content Placeholder 2">
            <a:extLst>
              <a:ext uri="{FF2B5EF4-FFF2-40B4-BE49-F238E27FC236}">
                <a16:creationId xmlns:a16="http://schemas.microsoft.com/office/drawing/2014/main" id="{3189879C-8524-4BEC-947A-0F3C5A744CAC}"/>
              </a:ext>
            </a:extLst>
          </p:cNvPr>
          <p:cNvSpPr>
            <a:spLocks noGrp="1"/>
          </p:cNvSpPr>
          <p:nvPr>
            <p:ph idx="1"/>
          </p:nvPr>
        </p:nvSpPr>
        <p:spPr>
          <a:xfrm>
            <a:off x="776381" y="1477539"/>
            <a:ext cx="10735277" cy="4955342"/>
          </a:xfrm>
        </p:spPr>
        <p:txBody>
          <a:bodyPr/>
          <a:lstStyle/>
          <a:p>
            <a:pPr marL="342900" indent="-342900">
              <a:buFont typeface="Arial" panose="020B0604020202020204" pitchFamily="34" charset="0"/>
              <a:buChar char="•"/>
            </a:pPr>
            <a:r>
              <a:rPr lang="ar-EG" sz="2800" dirty="0"/>
              <a:t>أقيم حفل اليوبيل في المدرسة، واستمرت المفاوضات حتى منتصف يونيو (قبل ثلاثة أسابيع من بدء حفل اليوبيل)</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ar-EG" sz="2800" dirty="0"/>
              <a:t>لقد تمكنوا من اكتشاف القيمة فيما يتعلق بالقاعة والمطعم</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ar-EG" sz="2800" dirty="0"/>
              <a:t>لم تحدث </a:t>
            </a:r>
            <a:r>
              <a:rPr lang="ar-EG" sz="2800" u="sng" dirty="0"/>
              <a:t>برامج التدريب</a:t>
            </a:r>
            <a:r>
              <a:rPr lang="ar-EG" sz="2800" dirty="0"/>
              <a:t>، وهو الشيء الذي لم يفكر فيه النظراء إلا فيما بعد</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ar-EG" sz="2800" dirty="0"/>
              <a:t>لم تعد المدرسة قائمة؛ حيث تم بناء مبنى جديد في الموقع</a:t>
            </a:r>
          </a:p>
          <a:p>
            <a:pPr marL="342900" indent="-342900">
              <a:buFont typeface="Arial" panose="020B0604020202020204" pitchFamily="34" charset="0"/>
              <a:buChar char="•"/>
            </a:pPr>
            <a:endParaRPr lang="en-GB" sz="2800" dirty="0"/>
          </a:p>
          <a:p>
            <a:endParaRPr lang="en-GB" sz="2800" dirty="0"/>
          </a:p>
          <a:p>
            <a:endParaRPr lang="en-GB" sz="2800" dirty="0"/>
          </a:p>
        </p:txBody>
      </p:sp>
      <p:sp>
        <p:nvSpPr>
          <p:cNvPr id="8" name="Title 1">
            <a:extLst>
              <a:ext uri="{FF2B5EF4-FFF2-40B4-BE49-F238E27FC236}">
                <a16:creationId xmlns:a16="http://schemas.microsoft.com/office/drawing/2014/main" id="{8B76092C-ECCD-481F-B120-4358503F237B}"/>
              </a:ext>
            </a:extLst>
          </p:cNvPr>
          <p:cNvSpPr>
            <a:spLocks noGrp="1"/>
          </p:cNvSpPr>
          <p:nvPr>
            <p:ph type="title"/>
          </p:nvPr>
        </p:nvSpPr>
        <p:spPr>
          <a:xfrm>
            <a:off x="639176" y="418491"/>
            <a:ext cx="10958420" cy="939632"/>
          </a:xfrm>
        </p:spPr>
        <p:txBody>
          <a:bodyPr vert="horz" lIns="0" tIns="0" rIns="0" bIns="0" rtlCol="0" anchor="t" anchorCtr="0">
            <a:noAutofit/>
          </a:bodyPr>
          <a:lstStyle/>
          <a:p>
            <a:r>
              <a:rPr lang="ar-EG" sz="3800" b="1" dirty="0"/>
              <a:t>القصة الحقيقية وراء حفل اليوبيل</a:t>
            </a:r>
          </a:p>
        </p:txBody>
      </p:sp>
    </p:spTree>
    <p:extLst>
      <p:ext uri="{BB962C8B-B14F-4D97-AF65-F5344CB8AC3E}">
        <p14:creationId xmlns:p14="http://schemas.microsoft.com/office/powerpoint/2010/main" val="1882409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55F074A-A50F-4AF5-AAA6-E79C0075FC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A55F074A-A50F-4AF5-AAA6-E79C0075FC2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D266910-CEC3-4409-B203-879FCF0E966B}"/>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pic>
        <p:nvPicPr>
          <p:cNvPr id="8" name="Picture 7">
            <a:extLst>
              <a:ext uri="{FF2B5EF4-FFF2-40B4-BE49-F238E27FC236}">
                <a16:creationId xmlns:a16="http://schemas.microsoft.com/office/drawing/2014/main" id="{045A5AE6-3550-4538-BF7C-B0F6F4EA8E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485" y="1132263"/>
            <a:ext cx="5272116" cy="3954087"/>
          </a:xfrm>
          <a:prstGeom prst="rect">
            <a:avLst/>
          </a:prstGeom>
        </p:spPr>
      </p:pic>
      <p:pic>
        <p:nvPicPr>
          <p:cNvPr id="14" name="Picture 13">
            <a:extLst>
              <a:ext uri="{FF2B5EF4-FFF2-40B4-BE49-F238E27FC236}">
                <a16:creationId xmlns:a16="http://schemas.microsoft.com/office/drawing/2014/main" id="{EB9B4FB0-D688-4D67-9519-E1E2A71165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1132263"/>
            <a:ext cx="5294176" cy="3954087"/>
          </a:xfrm>
          <a:prstGeom prst="rect">
            <a:avLst/>
          </a:prstGeom>
        </p:spPr>
      </p:pic>
      <p:sp>
        <p:nvSpPr>
          <p:cNvPr id="2" name="TextBox 1">
            <a:extLst>
              <a:ext uri="{FF2B5EF4-FFF2-40B4-BE49-F238E27FC236}">
                <a16:creationId xmlns:a16="http://schemas.microsoft.com/office/drawing/2014/main" id="{E40971A0-6A9D-4114-84B3-132B542C9987}"/>
              </a:ext>
            </a:extLst>
          </p:cNvPr>
          <p:cNvSpPr txBox="1"/>
          <p:nvPr/>
        </p:nvSpPr>
        <p:spPr>
          <a:xfrm>
            <a:off x="954512" y="5282437"/>
            <a:ext cx="3996229" cy="46166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2400" b="0" i="1" u="none" strike="noStrike" cap="none" normalizeH="0" baseline="0" noProof="0">
                <a:ln>
                  <a:noFill/>
                </a:ln>
                <a:solidFill>
                  <a:srgbClr val="019F6E"/>
                </a:solidFill>
                <a:uLnTx/>
                <a:uFillTx/>
                <a:latin typeface="Arial" panose="020B0604020202020204"/>
                <a:ea typeface="+mn-ea"/>
                <a:cs typeface="+mn-cs"/>
              </a:rPr>
              <a:t>جدارية في القاعة الجديدة</a:t>
            </a:r>
          </a:p>
        </p:txBody>
      </p:sp>
      <p:sp>
        <p:nvSpPr>
          <p:cNvPr id="11" name="TextBox 10">
            <a:extLst>
              <a:ext uri="{FF2B5EF4-FFF2-40B4-BE49-F238E27FC236}">
                <a16:creationId xmlns:a16="http://schemas.microsoft.com/office/drawing/2014/main" id="{5A00D182-760D-4B95-87CD-9B4671D46833}"/>
              </a:ext>
            </a:extLst>
          </p:cNvPr>
          <p:cNvSpPr txBox="1"/>
          <p:nvPr/>
        </p:nvSpPr>
        <p:spPr>
          <a:xfrm>
            <a:off x="6578222" y="5282437"/>
            <a:ext cx="4618324" cy="830997"/>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2400" b="0" i="1" u="none" strike="noStrike" cap="none" normalizeH="0" baseline="0" noProof="0">
                <a:ln>
                  <a:noFill/>
                </a:ln>
                <a:solidFill>
                  <a:srgbClr val="019F6E"/>
                </a:solidFill>
                <a:uLnTx/>
                <a:uFillTx/>
                <a:latin typeface="Arial" panose="020B0604020202020204"/>
                <a:ea typeface="+mn-ea"/>
                <a:cs typeface="+mn-cs"/>
              </a:rPr>
              <a:t>أعمال البناء (كان هذا في السابق فصلًا دراسيًا)</a:t>
            </a:r>
          </a:p>
        </p:txBody>
      </p:sp>
    </p:spTree>
    <p:extLst>
      <p:ext uri="{BB962C8B-B14F-4D97-AF65-F5344CB8AC3E}">
        <p14:creationId xmlns:p14="http://schemas.microsoft.com/office/powerpoint/2010/main" val="4015931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55F074A-A50F-4AF5-AAA6-E79C0075FC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A55F074A-A50F-4AF5-AAA6-E79C0075FC2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D266910-CEC3-4409-B203-879FCF0E966B}"/>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pic>
        <p:nvPicPr>
          <p:cNvPr id="10" name="Picture 9">
            <a:extLst>
              <a:ext uri="{FF2B5EF4-FFF2-40B4-BE49-F238E27FC236}">
                <a16:creationId xmlns:a16="http://schemas.microsoft.com/office/drawing/2014/main" id="{B8949B3A-6180-4F9C-82B4-BB395969CF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452" y="1087714"/>
            <a:ext cx="4252998" cy="2361068"/>
          </a:xfrm>
          <a:prstGeom prst="rect">
            <a:avLst/>
          </a:prstGeom>
        </p:spPr>
      </p:pic>
      <p:pic>
        <p:nvPicPr>
          <p:cNvPr id="12" name="Picture 11">
            <a:extLst>
              <a:ext uri="{FF2B5EF4-FFF2-40B4-BE49-F238E27FC236}">
                <a16:creationId xmlns:a16="http://schemas.microsoft.com/office/drawing/2014/main" id="{201A13F9-1E85-4E16-B3F4-8C54C993823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5980"/>
          <a:stretch/>
        </p:blipFill>
        <p:spPr>
          <a:xfrm>
            <a:off x="3309853" y="4093267"/>
            <a:ext cx="4252997" cy="2361069"/>
          </a:xfrm>
          <a:prstGeom prst="rect">
            <a:avLst/>
          </a:prstGeom>
        </p:spPr>
      </p:pic>
      <p:pic>
        <p:nvPicPr>
          <p:cNvPr id="16" name="Picture 15">
            <a:extLst>
              <a:ext uri="{FF2B5EF4-FFF2-40B4-BE49-F238E27FC236}">
                <a16:creationId xmlns:a16="http://schemas.microsoft.com/office/drawing/2014/main" id="{15908B62-C0B2-4AFA-AFB8-E436C7DDD9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63367" y="427023"/>
            <a:ext cx="3134288" cy="4719868"/>
          </a:xfrm>
          <a:prstGeom prst="rect">
            <a:avLst/>
          </a:prstGeom>
        </p:spPr>
      </p:pic>
      <p:sp>
        <p:nvSpPr>
          <p:cNvPr id="13" name="TextBox 12">
            <a:extLst>
              <a:ext uri="{FF2B5EF4-FFF2-40B4-BE49-F238E27FC236}">
                <a16:creationId xmlns:a16="http://schemas.microsoft.com/office/drawing/2014/main" id="{8024B9C0-D1C7-412E-AA95-12B3773A4D06}"/>
              </a:ext>
            </a:extLst>
          </p:cNvPr>
          <p:cNvSpPr txBox="1"/>
          <p:nvPr/>
        </p:nvSpPr>
        <p:spPr>
          <a:xfrm>
            <a:off x="8352714" y="5349543"/>
            <a:ext cx="3437481" cy="1200329"/>
          </a:xfrm>
          <a:prstGeom prst="rect">
            <a:avLst/>
          </a:prstGeom>
          <a:noFill/>
        </p:spPr>
        <p:txBody>
          <a:bodyPr wrap="square" rtlCol="0">
            <a:spAutoFit/>
          </a:bodyPr>
          <a:lstStyle/>
          <a:p>
            <a:pPr lvl="0">
              <a:defRPr/>
            </a:pPr>
            <a:r>
              <a:rPr lang="ar-EG" sz="2400" i="1">
                <a:solidFill>
                  <a:srgbClr val="019F6E"/>
                </a:solidFill>
              </a:rPr>
              <a:t>رفع القطارات إلى مكانها عند مدخل الملاعب</a:t>
            </a:r>
            <a:r>
              <a:rPr lang="en-US" sz="2400" i="1">
                <a:solidFill>
                  <a:srgbClr val="019F6E"/>
                </a:solidFill>
              </a:rPr>
              <a:t> </a:t>
            </a:r>
          </a:p>
        </p:txBody>
      </p:sp>
      <p:sp>
        <p:nvSpPr>
          <p:cNvPr id="15" name="TextBox 14">
            <a:extLst>
              <a:ext uri="{FF2B5EF4-FFF2-40B4-BE49-F238E27FC236}">
                <a16:creationId xmlns:a16="http://schemas.microsoft.com/office/drawing/2014/main" id="{60150FC0-6BD1-445F-A263-E7804AE3B26F}"/>
              </a:ext>
            </a:extLst>
          </p:cNvPr>
          <p:cNvSpPr txBox="1"/>
          <p:nvPr/>
        </p:nvSpPr>
        <p:spPr>
          <a:xfrm>
            <a:off x="803211" y="4414133"/>
            <a:ext cx="2438402" cy="156966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2400" b="0" i="1" u="none" strike="noStrike" cap="none" normalizeH="0" baseline="0" noProof="0">
                <a:ln>
                  <a:noFill/>
                </a:ln>
                <a:solidFill>
                  <a:srgbClr val="019F6E"/>
                </a:solidFill>
                <a:uLnTx/>
                <a:uFillTx/>
                <a:latin typeface="Arial" panose="020B0604020202020204"/>
                <a:ea typeface="+mn-ea"/>
                <a:cs typeface="+mn-cs"/>
              </a:rPr>
              <a:t>افتتاح حفل اليوبيل، ووقوف مؤلف الحالة على القطار</a:t>
            </a:r>
          </a:p>
        </p:txBody>
      </p:sp>
      <p:sp>
        <p:nvSpPr>
          <p:cNvPr id="17" name="TextBox 16">
            <a:extLst>
              <a:ext uri="{FF2B5EF4-FFF2-40B4-BE49-F238E27FC236}">
                <a16:creationId xmlns:a16="http://schemas.microsoft.com/office/drawing/2014/main" id="{88C2AE60-1E8C-4A2B-B9C6-502E14DB29A1}"/>
              </a:ext>
            </a:extLst>
          </p:cNvPr>
          <p:cNvSpPr txBox="1"/>
          <p:nvPr/>
        </p:nvSpPr>
        <p:spPr>
          <a:xfrm>
            <a:off x="5392982" y="1298752"/>
            <a:ext cx="2128924" cy="193899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2400" b="0" i="1" u="none" strike="noStrike" cap="none" normalizeH="0" baseline="0" noProof="0">
                <a:ln>
                  <a:noFill/>
                </a:ln>
                <a:solidFill>
                  <a:srgbClr val="019F6E"/>
                </a:solidFill>
                <a:uLnTx/>
                <a:uFillTx/>
                <a:latin typeface="Arial" panose="020B0604020202020204"/>
                <a:ea typeface="+mn-ea"/>
                <a:cs typeface="+mn-cs"/>
              </a:rPr>
              <a:t>موكب الخريجين في الافتتاح الرسمي لليوبيل</a:t>
            </a:r>
            <a:r>
              <a:rPr kumimoji="0" lang="en-US" sz="2400" b="0" i="1" u="none" strike="noStrike" cap="none" normalizeH="0" baseline="0" noProof="0">
                <a:ln>
                  <a:noFill/>
                </a:ln>
                <a:solidFill>
                  <a:srgbClr val="019F6E"/>
                </a:solidFill>
                <a:uLnTx/>
                <a:uFillTx/>
                <a:latin typeface="Arial" panose="020B0604020202020204"/>
                <a:ea typeface="+mn-ea"/>
                <a:cs typeface="+mn-cs"/>
              </a:rPr>
              <a:t> </a:t>
            </a:r>
          </a:p>
        </p:txBody>
      </p:sp>
    </p:spTree>
    <p:extLst>
      <p:ext uri="{BB962C8B-B14F-4D97-AF65-F5344CB8AC3E}">
        <p14:creationId xmlns:p14="http://schemas.microsoft.com/office/powerpoint/2010/main" val="302199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2261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F2950-944D-4197-BFCB-B6A399CAAADA}"/>
              </a:ext>
            </a:extLst>
          </p:cNvPr>
          <p:cNvGraphicFramePr>
            <a:graphicFrameLocks noChangeAspect="1"/>
          </p:cNvGraphicFramePr>
          <p:nvPr>
            <p:custDataLst>
              <p:tags r:id="rId1"/>
            </p:custDataLst>
            <p:extLst>
              <p:ext uri="{D42A27DB-BD31-4B8C-83A1-F6EECF244321}">
                <p14:modId xmlns:p14="http://schemas.microsoft.com/office/powerpoint/2010/main" val="3436037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01" imgH="501" progId="TCLayout.ActiveDocument.1">
                  <p:embed/>
                </p:oleObj>
              </mc:Choice>
              <mc:Fallback>
                <p:oleObj name="think-cell Slide" r:id="rId5" imgW="501" imgH="501" progId="TCLayout.ActiveDocument.1">
                  <p:embed/>
                  <p:pic>
                    <p:nvPicPr>
                      <p:cNvPr id="6" name="Object 5" hidden="1">
                        <a:extLst>
                          <a:ext uri="{FF2B5EF4-FFF2-40B4-BE49-F238E27FC236}">
                            <a16:creationId xmlns:a16="http://schemas.microsoft.com/office/drawing/2014/main" id="{53EF2950-944D-4197-BFCB-B6A399CAAA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CAF3ED0-B915-43CA-8B10-262755412DA8}"/>
              </a:ext>
            </a:extLst>
          </p:cNvPr>
          <p:cNvSpPr/>
          <p:nvPr>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kumimoji="0" lang="en-US" sz="4800" b="1" u="none" strike="noStrike" kern="1200" cap="none" spc="0" normalizeH="0" noProof="0" dirty="0">
              <a:ln>
                <a:noFill/>
              </a:ln>
              <a:solidFill>
                <a:prstClr val="white"/>
              </a:solidFill>
              <a:effectLst/>
              <a:uLnTx/>
              <a:uFillTx/>
              <a:latin typeface="Arial" panose="020B0604020202020204" pitchFamily="34" charset="0"/>
              <a:ea typeface="+mj-ea"/>
              <a:cs typeface="+mj-cs"/>
              <a:sym typeface="Arial" panose="020B0604020202020204" pitchFamily="34" charset="0"/>
            </a:endParaRPr>
          </a:p>
        </p:txBody>
      </p:sp>
      <p:pic>
        <p:nvPicPr>
          <p:cNvPr id="4" name="Picture 3">
            <a:extLst>
              <a:ext uri="{FF2B5EF4-FFF2-40B4-BE49-F238E27FC236}">
                <a16:creationId xmlns:a16="http://schemas.microsoft.com/office/drawing/2014/main" id="{9EF2B1BD-7643-4782-B811-F4D5FA3559E6}"/>
              </a:ext>
            </a:extLst>
          </p:cNvPr>
          <p:cNvPicPr>
            <a:picLocks noChangeAspect="1"/>
          </p:cNvPicPr>
          <p:nvPr/>
        </p:nvPicPr>
        <p:blipFill rotWithShape="1">
          <a:blip r:embed="rId7">
            <a:alphaModFix amt="35000"/>
          </a:blip>
          <a:srcRect t="15493"/>
          <a:stretch/>
        </p:blipFill>
        <p:spPr>
          <a:xfrm>
            <a:off x="0" y="0"/>
            <a:ext cx="12192000" cy="6858000"/>
          </a:xfrm>
          <a:prstGeom prst="rect">
            <a:avLst/>
          </a:prstGeom>
        </p:spPr>
      </p:pic>
      <p:sp>
        <p:nvSpPr>
          <p:cNvPr id="2" name="Title 1">
            <a:extLst>
              <a:ext uri="{FF2B5EF4-FFF2-40B4-BE49-F238E27FC236}">
                <a16:creationId xmlns:a16="http://schemas.microsoft.com/office/drawing/2014/main" id="{98A52BEE-D45D-4425-B50D-1BBC784C90F5}"/>
              </a:ext>
            </a:extLst>
          </p:cNvPr>
          <p:cNvSpPr>
            <a:spLocks noGrp="1"/>
          </p:cNvSpPr>
          <p:nvPr>
            <p:ph type="ctrTitle"/>
          </p:nvPr>
        </p:nvSpPr>
        <p:spPr>
          <a:xfrm>
            <a:off x="477727" y="2376000"/>
            <a:ext cx="7541807" cy="1226037"/>
          </a:xfrm>
        </p:spPr>
        <p:txBody>
          <a:bodyPr/>
          <a:lstStyle/>
          <a:p>
            <a:r>
              <a:rPr lang="ar-EG" sz="4800" b="1" dirty="0">
                <a:solidFill>
                  <a:schemeClr val="accent4"/>
                </a:solidFill>
              </a:rPr>
              <a:t>حفل اليوبيل</a:t>
            </a:r>
          </a:p>
        </p:txBody>
      </p:sp>
    </p:spTree>
    <p:extLst>
      <p:ext uri="{BB962C8B-B14F-4D97-AF65-F5344CB8AC3E}">
        <p14:creationId xmlns:p14="http://schemas.microsoft.com/office/powerpoint/2010/main" val="140980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4C76-0F86-4C61-BB7A-9D91C95DB641}"/>
              </a:ext>
            </a:extLst>
          </p:cNvPr>
          <p:cNvSpPr>
            <a:spLocks noGrp="1"/>
          </p:cNvSpPr>
          <p:nvPr>
            <p:ph type="title"/>
          </p:nvPr>
        </p:nvSpPr>
        <p:spPr>
          <a:xfrm>
            <a:off x="635305" y="318141"/>
            <a:ext cx="8476912" cy="939632"/>
          </a:xfrm>
        </p:spPr>
        <p:txBody>
          <a:bodyPr/>
          <a:lstStyle/>
          <a:p>
            <a:r>
              <a:rPr lang="ar-EG" sz="3800" b="1" dirty="0"/>
              <a:t>التفاوض في مسرحية تقمص أدوار:</a:t>
            </a:r>
            <a:r>
              <a:rPr lang="en-US" sz="3800" b="1" dirty="0"/>
              <a:t> </a:t>
            </a:r>
            <a:r>
              <a:rPr lang="ar-EG" sz="3800" b="1" dirty="0"/>
              <a:t>حفل اليوبيل</a:t>
            </a:r>
          </a:p>
        </p:txBody>
      </p:sp>
      <p:sp>
        <p:nvSpPr>
          <p:cNvPr id="5" name="TextBox 4">
            <a:extLst>
              <a:ext uri="{FF2B5EF4-FFF2-40B4-BE49-F238E27FC236}">
                <a16:creationId xmlns:a16="http://schemas.microsoft.com/office/drawing/2014/main" id="{88048186-6D99-4EB6-963D-6DA92CF4D2C8}"/>
              </a:ext>
            </a:extLst>
          </p:cNvPr>
          <p:cNvSpPr txBox="1"/>
          <p:nvPr/>
        </p:nvSpPr>
        <p:spPr>
          <a:xfrm>
            <a:off x="166942" y="1183468"/>
            <a:ext cx="11586775" cy="6227410"/>
          </a:xfrm>
          <a:prstGeom prst="rect">
            <a:avLst/>
          </a:prstGeom>
          <a:noFill/>
        </p:spPr>
        <p:txBody>
          <a:bodyPr wrap="square" rtlCol="0">
            <a:spAutoFit/>
          </a:bodyPr>
          <a:lstStyle/>
          <a:p>
            <a:pPr marL="342900" marR="0" lvl="0"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EG" sz="2200" b="0" i="0" u="none" strike="noStrike" cap="none" normalizeH="0" baseline="0" noProof="0" dirty="0">
                <a:ln>
                  <a:noFill/>
                </a:ln>
                <a:solidFill>
                  <a:srgbClr val="000000"/>
                </a:solidFill>
                <a:uLnTx/>
                <a:uFillTx/>
                <a:latin typeface="Arial" panose="020B0604020202020204"/>
                <a:ea typeface="+mn-ea"/>
                <a:cs typeface="+mn-cs"/>
              </a:rPr>
              <a:t>هذا تمرين تفاوض فردي مبني على قصة حقيقية</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42900" marR="0" lvl="0"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EG" sz="2200" b="0" i="0" u="none" strike="noStrike" cap="none" normalizeH="0" baseline="0" noProof="0" dirty="0">
                <a:ln>
                  <a:noFill/>
                </a:ln>
                <a:solidFill>
                  <a:srgbClr val="000000"/>
                </a:solidFill>
                <a:uLnTx/>
                <a:uFillTx/>
                <a:latin typeface="Arial" panose="020B0604020202020204"/>
                <a:ea typeface="+mn-ea"/>
                <a:cs typeface="+mn-cs"/>
              </a:rPr>
              <a:t>الجدول الزمني:</a:t>
            </a:r>
          </a:p>
          <a:p>
            <a:pPr marL="800100" marR="0" lvl="1"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EG" sz="2200" b="0" i="0" u="none" strike="noStrike" cap="none" normalizeH="0" baseline="0" noProof="0" dirty="0">
                <a:ln>
                  <a:noFill/>
                </a:ln>
                <a:solidFill>
                  <a:srgbClr val="000000"/>
                </a:solidFill>
                <a:uLnTx/>
                <a:uFillTx/>
                <a:latin typeface="Arial" panose="020B0604020202020204"/>
                <a:ea typeface="+mn-ea"/>
                <a:cs typeface="+mn-cs"/>
              </a:rPr>
              <a:t>اقرأ الحالة التي لديك (الحد الأقصى – 15 دقيقة)</a:t>
            </a:r>
          </a:p>
          <a:p>
            <a:pPr marL="800100" marR="0" lvl="1"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EG" sz="2200" b="0" i="0" u="none" strike="noStrike" cap="none" normalizeH="0" baseline="0" noProof="0" dirty="0">
                <a:ln>
                  <a:noFill/>
                </a:ln>
                <a:solidFill>
                  <a:srgbClr val="000000"/>
                </a:solidFill>
                <a:uLnTx/>
                <a:uFillTx/>
                <a:latin typeface="Arial" panose="020B0604020202020204"/>
                <a:ea typeface="+mn-ea"/>
                <a:cs typeface="+mn-cs"/>
              </a:rPr>
              <a:t>تفاوض (45 دقيقة)</a:t>
            </a:r>
          </a:p>
          <a:p>
            <a:pPr marL="800100" marR="0" lvl="1"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EG" sz="2200" b="0" i="0" u="none" strike="noStrike" cap="none" normalizeH="0" baseline="0" noProof="0" dirty="0">
                <a:ln>
                  <a:noFill/>
                </a:ln>
                <a:solidFill>
                  <a:srgbClr val="000000"/>
                </a:solidFill>
                <a:uLnTx/>
                <a:uFillTx/>
                <a:latin typeface="Arial" panose="020B0604020202020204"/>
                <a:ea typeface="+mn-ea"/>
                <a:cs typeface="+mn-cs"/>
              </a:rPr>
              <a:t>أكمل نموذج النتيجة المُدرج في دور مديرة المدرسة وأعطه للمُحاضرة</a:t>
            </a:r>
          </a:p>
          <a:p>
            <a:pPr marL="800100" marR="0" lvl="1"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EG" sz="2200" b="0" i="0" u="none" strike="noStrike" cap="none" normalizeH="0" baseline="0" noProof="0" dirty="0">
                <a:ln>
                  <a:noFill/>
                </a:ln>
                <a:solidFill>
                  <a:srgbClr val="000000"/>
                </a:solidFill>
                <a:uLnTx/>
                <a:uFillTx/>
                <a:latin typeface="Arial" panose="020B0604020202020204"/>
                <a:ea typeface="+mn-ea"/>
                <a:cs typeface="+mn-cs"/>
              </a:rPr>
              <a:t>الملاحظات - 10 دقائق (5 دقائق لكل منها)</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42900" marR="0" lvl="0"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EG" sz="2200" b="0" i="0" u="none" strike="noStrike" cap="none" normalizeH="0" baseline="0" noProof="0" dirty="0">
                <a:ln>
                  <a:noFill/>
                </a:ln>
                <a:solidFill>
                  <a:srgbClr val="000000"/>
                </a:solidFill>
                <a:uLnTx/>
                <a:uFillTx/>
                <a:latin typeface="Arial" panose="020B0604020202020204"/>
                <a:ea typeface="+mn-ea"/>
                <a:cs typeface="+mn-cs"/>
              </a:rPr>
              <a:t>القواعد:</a:t>
            </a:r>
            <a:r>
              <a:rPr kumimoji="0" lang="en-US" sz="2200" b="0" i="0" u="none" strike="noStrike" cap="none" normalizeH="0" baseline="0" noProof="0" dirty="0">
                <a:ln>
                  <a:noFill/>
                </a:ln>
                <a:solidFill>
                  <a:srgbClr val="000000"/>
                </a:solidFill>
                <a:uLnTx/>
                <a:uFillTx/>
                <a:latin typeface="Arial" panose="020B0604020202020204"/>
                <a:ea typeface="+mn-ea"/>
                <a:cs typeface="+mn-cs"/>
              </a:rPr>
              <a:t> </a:t>
            </a:r>
          </a:p>
          <a:p>
            <a:pPr marL="800100" marR="0" lvl="1"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EG" sz="2200" b="0" i="0" u="none" strike="noStrike" cap="none" normalizeH="0" baseline="0" noProof="0" dirty="0">
                <a:ln>
                  <a:noFill/>
                </a:ln>
                <a:solidFill>
                  <a:srgbClr val="000000"/>
                </a:solidFill>
                <a:uLnTx/>
                <a:uFillTx/>
                <a:latin typeface="Arial" panose="020B0604020202020204"/>
                <a:ea typeface="+mn-ea"/>
                <a:cs typeface="+mn-cs"/>
              </a:rPr>
              <a:t>لا يمكنكما إظهار مواد دوركما لبعضكما البعض</a:t>
            </a:r>
          </a:p>
          <a:p>
            <a:pPr marL="800100" marR="0" lvl="1" indent="-342900" algn="r" defTabSz="9144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EG" sz="2200" b="0" i="0" u="none" strike="noStrike" cap="none" normalizeH="0" baseline="0" noProof="0" dirty="0">
                <a:ln>
                  <a:noFill/>
                </a:ln>
                <a:solidFill>
                  <a:srgbClr val="000000"/>
                </a:solidFill>
                <a:uLnTx/>
                <a:uFillTx/>
                <a:latin typeface="Arial" panose="020B0604020202020204"/>
                <a:ea typeface="+mn-ea"/>
                <a:cs typeface="+mn-cs"/>
              </a:rPr>
              <a:t>التزم بالمعلومات المتعلقة بدورك (لا أكاذيب فظيعة!)</a:t>
            </a:r>
          </a:p>
          <a:p>
            <a:pPr marL="342900" marR="0" lvl="0" indent="-342900" algn="l" defTabSz="914400" rtl="0" eaLnBrk="1" fontAlgn="auto" latinLnBrk="0" hangingPunct="1">
              <a:lnSpc>
                <a:spcPct val="3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2984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1288842"/>
              </p:ext>
            </p:extLst>
          </p:nvPr>
        </p:nvGraphicFramePr>
        <p:xfrm>
          <a:off x="371475" y="200025"/>
          <a:ext cx="11601451" cy="6481765"/>
        </p:xfrm>
        <a:graphic>
          <a:graphicData uri="http://schemas.openxmlformats.org/drawingml/2006/table">
            <a:tbl>
              <a:tblPr rtl="1"/>
              <a:tblGrid>
                <a:gridCol w="4157187">
                  <a:extLst>
                    <a:ext uri="{9D8B030D-6E8A-4147-A177-3AD203B41FA5}">
                      <a16:colId xmlns:a16="http://schemas.microsoft.com/office/drawing/2014/main" val="20000"/>
                    </a:ext>
                  </a:extLst>
                </a:gridCol>
                <a:gridCol w="1450182">
                  <a:extLst>
                    <a:ext uri="{9D8B030D-6E8A-4147-A177-3AD203B41FA5}">
                      <a16:colId xmlns:a16="http://schemas.microsoft.com/office/drawing/2014/main" val="20001"/>
                    </a:ext>
                  </a:extLst>
                </a:gridCol>
                <a:gridCol w="4814274">
                  <a:extLst>
                    <a:ext uri="{9D8B030D-6E8A-4147-A177-3AD203B41FA5}">
                      <a16:colId xmlns:a16="http://schemas.microsoft.com/office/drawing/2014/main" val="20002"/>
                    </a:ext>
                  </a:extLst>
                </a:gridCol>
                <a:gridCol w="1179808">
                  <a:extLst>
                    <a:ext uri="{9D8B030D-6E8A-4147-A177-3AD203B41FA5}">
                      <a16:colId xmlns:a16="http://schemas.microsoft.com/office/drawing/2014/main" val="20003"/>
                    </a:ext>
                  </a:extLst>
                </a:gridCol>
              </a:tblGrid>
              <a:tr h="742149">
                <a:tc>
                  <a:txBody>
                    <a:bodyPr/>
                    <a:lstStyle/>
                    <a:p>
                      <a:pPr algn="ctr" rtl="1" fontAlgn="ctr"/>
                      <a:r>
                        <a:rPr lang="ar-EG" sz="2400" b="1" i="0" u="none" strike="noStrike">
                          <a:solidFill>
                            <a:srgbClr val="000000"/>
                          </a:solidFill>
                          <a:latin typeface="Cambria"/>
                        </a:rPr>
                        <a:t>مُنظم حفل اليوبيل</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fontAlgn="ctr"/>
                      <a:r>
                        <a:rPr lang="ar-EG" sz="2400" b="1" i="0" u="none" strike="noStrike">
                          <a:solidFill>
                            <a:srgbClr val="000000"/>
                          </a:solidFill>
                          <a:latin typeface="Cambria"/>
                        </a:rPr>
                        <a:t>الثنائي</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1" fontAlgn="ctr"/>
                      <a:r>
                        <a:rPr lang="ar-EG" sz="2400" b="1" i="0" u="none" strike="noStrike">
                          <a:solidFill>
                            <a:srgbClr val="000000"/>
                          </a:solidFill>
                          <a:latin typeface="Cambria"/>
                        </a:rPr>
                        <a:t>مديرة المدرسة</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1" i="0" u="none" strike="noStrike">
                          <a:solidFill>
                            <a:srgbClr val="000000"/>
                          </a:solidFill>
                          <a:latin typeface="Cambria"/>
                        </a:rPr>
                        <a:t>الغرفة الجانبية</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75437">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2400" b="0" i="0" u="none" strike="noStrike">
                          <a:solidFill>
                            <a:srgbClr val="000000"/>
                          </a:solidFill>
                          <a:latin typeface="+mj-lt"/>
                        </a:rPr>
                        <a:t>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0" i="0" u="none" strike="noStrike">
                          <a:solidFill>
                            <a:srgbClr val="000000"/>
                          </a:solidFill>
                          <a:latin typeface="+mj-lt"/>
                          <a:cs typeface="Arial" panose="020B0604020202020204" pitchFamily="34" charset="0"/>
                        </a:rPr>
                        <a:t>251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09147">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2400" b="0" i="0" u="none" strike="noStrike">
                          <a:solidFill>
                            <a:srgbClr val="000000"/>
                          </a:solidFill>
                          <a:latin typeface="+mj-lt"/>
                        </a:rPr>
                        <a:t>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0" i="0" u="none" strike="noStrike">
                          <a:solidFill>
                            <a:srgbClr val="000000"/>
                          </a:solidFill>
                          <a:latin typeface="+mj-lt"/>
                          <a:cs typeface="Arial" panose="020B0604020202020204" pitchFamily="34" charset="0"/>
                        </a:rPr>
                        <a:t>252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75437">
                <a:tc>
                  <a:txBody>
                    <a:bodyPr/>
                    <a:lstStyle/>
                    <a:p>
                      <a:pPr marL="0" marR="0" indent="0" algn="r" defTabSz="914400" rtl="1"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2400" b="0" i="0" u="none" strike="noStrike">
                          <a:solidFill>
                            <a:srgbClr val="000000"/>
                          </a:solidFill>
                          <a:latin typeface="+mj-lt"/>
                        </a:rPr>
                        <a:t>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0" i="0" u="none" strike="noStrike">
                          <a:solidFill>
                            <a:srgbClr val="000000"/>
                          </a:solidFill>
                          <a:latin typeface="+mj-lt"/>
                          <a:cs typeface="Arial" panose="020B0604020202020204" pitchFamily="34" charset="0"/>
                        </a:rPr>
                        <a:t>253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77847">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2400" b="0" i="0" u="none" strike="noStrike">
                          <a:solidFill>
                            <a:srgbClr val="000000"/>
                          </a:solidFill>
                          <a:latin typeface="+mj-lt"/>
                        </a:rPr>
                        <a:t>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0" i="0" u="none" strike="noStrike">
                          <a:solidFill>
                            <a:srgbClr val="000000"/>
                          </a:solidFill>
                          <a:latin typeface="+mj-lt"/>
                          <a:cs typeface="Arial" panose="020B0604020202020204" pitchFamily="34" charset="0"/>
                        </a:rPr>
                        <a:t>254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75437">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2400" b="0" i="0" u="none" strike="noStrike">
                          <a:solidFill>
                            <a:srgbClr val="000000"/>
                          </a:solidFill>
                          <a:latin typeface="+mj-lt"/>
                        </a:rPr>
                        <a:t>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0" i="0" u="none" strike="noStrike">
                          <a:solidFill>
                            <a:srgbClr val="000000"/>
                          </a:solidFill>
                          <a:latin typeface="+mj-lt"/>
                          <a:cs typeface="Arial" panose="020B0604020202020204" pitchFamily="34" charset="0"/>
                        </a:rPr>
                        <a:t>255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75437">
                <a:tc>
                  <a:txBody>
                    <a:bodyPr/>
                    <a:lstStyle/>
                    <a:p>
                      <a:pPr algn="r" rtl="1"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2400" b="0" i="0" u="none" strike="noStrike">
                          <a:solidFill>
                            <a:srgbClr val="000000"/>
                          </a:solidFill>
                          <a:latin typeface="+mj-lt"/>
                        </a:rPr>
                        <a:t>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0" i="0" u="none" strike="noStrike">
                          <a:solidFill>
                            <a:srgbClr val="000000"/>
                          </a:solidFill>
                          <a:latin typeface="+mj-lt"/>
                          <a:cs typeface="Arial" panose="020B0604020202020204" pitchFamily="34" charset="0"/>
                        </a:rPr>
                        <a:t>256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75437">
                <a:tc>
                  <a:txBody>
                    <a:bodyPr/>
                    <a:lstStyle/>
                    <a:p>
                      <a:pPr algn="r" rtl="1"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2400" b="0" i="0" u="none" strike="noStrike">
                          <a:solidFill>
                            <a:srgbClr val="000000"/>
                          </a:solidFill>
                          <a:latin typeface="+mj-lt"/>
                        </a:rPr>
                        <a:t>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0" i="0" u="none" strike="noStrike">
                          <a:solidFill>
                            <a:srgbClr val="000000"/>
                          </a:solidFill>
                          <a:latin typeface="+mj-lt"/>
                          <a:cs typeface="Arial" panose="020B0604020202020204" pitchFamily="34" charset="0"/>
                        </a:rPr>
                        <a:t>257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8722616"/>
                  </a:ext>
                </a:extLst>
              </a:tr>
              <a:tr h="675437">
                <a:tc>
                  <a:txBody>
                    <a:bodyPr/>
                    <a:lstStyle/>
                    <a:p>
                      <a:pPr algn="r" rtl="1"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ar-EG" sz="2400" b="0" i="0" u="none" strike="noStrike">
                          <a:solidFill>
                            <a:srgbClr val="000000"/>
                          </a:solidFill>
                          <a:latin typeface="+mj-lt"/>
                        </a:rPr>
                        <a:t>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rtl="1"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fontAlgn="ctr"/>
                      <a:r>
                        <a:rPr lang="ar-EG" sz="2400" b="0" i="0" u="none" strike="noStrike">
                          <a:solidFill>
                            <a:srgbClr val="000000"/>
                          </a:solidFill>
                          <a:latin typeface="+mj-lt"/>
                          <a:cs typeface="Arial" panose="020B0604020202020204" pitchFamily="34" charset="0"/>
                        </a:rPr>
                        <a:t>258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0653050"/>
                  </a:ext>
                </a:extLst>
              </a:tr>
            </a:tbl>
          </a:graphicData>
        </a:graphic>
      </p:graphicFrame>
    </p:spTree>
    <p:extLst>
      <p:ext uri="{BB962C8B-B14F-4D97-AF65-F5344CB8AC3E}">
        <p14:creationId xmlns:p14="http://schemas.microsoft.com/office/powerpoint/2010/main" val="33547804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584608C-F125-462C-9797-EB841EB4E1FA}"/>
              </a:ext>
            </a:extLst>
          </p:cNvPr>
          <p:cNvSpPr>
            <a:spLocks noGrp="1"/>
          </p:cNvSpPr>
          <p:nvPr>
            <p:ph type="title"/>
          </p:nvPr>
        </p:nvSpPr>
        <p:spPr>
          <a:xfrm>
            <a:off x="635304" y="346716"/>
            <a:ext cx="11023295" cy="939632"/>
          </a:xfrm>
        </p:spPr>
        <p:txBody>
          <a:bodyPr/>
          <a:lstStyle/>
          <a:p>
            <a:r>
              <a:rPr lang="ar-EG" sz="3800" b="1" dirty="0"/>
              <a:t>يُرجى تسليم نماذج النتيجة الخاصة بحفل اليوبيل</a:t>
            </a:r>
          </a:p>
        </p:txBody>
      </p:sp>
      <p:pic>
        <p:nvPicPr>
          <p:cNvPr id="3" name="Picture 2">
            <a:extLst>
              <a:ext uri="{FF2B5EF4-FFF2-40B4-BE49-F238E27FC236}">
                <a16:creationId xmlns:a16="http://schemas.microsoft.com/office/drawing/2014/main" id="{FD0D9654-9E63-43D0-87E7-7A32B192C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740" y="1254903"/>
            <a:ext cx="7849669" cy="5224936"/>
          </a:xfrm>
          <a:prstGeom prst="rect">
            <a:avLst/>
          </a:prstGeom>
        </p:spPr>
      </p:pic>
    </p:spTree>
    <p:extLst>
      <p:ext uri="{BB962C8B-B14F-4D97-AF65-F5344CB8AC3E}">
        <p14:creationId xmlns:p14="http://schemas.microsoft.com/office/powerpoint/2010/main" val="55115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21055" y="5086349"/>
            <a:ext cx="10947095" cy="4668837"/>
          </a:xfrm>
        </p:spPr>
        <p:txBody>
          <a:bodyPr/>
          <a:lstStyle/>
          <a:p>
            <a:pPr>
              <a:defRPr/>
            </a:pPr>
            <a:r>
              <a:rPr lang="ar-EG" sz="2800" dirty="0"/>
              <a:t>خصص 3 دقائق وتشارك مع الشخص الجالس بجانبك:</a:t>
            </a:r>
            <a:r>
              <a:rPr lang="en-US" sz="2800" dirty="0"/>
              <a:t> </a:t>
            </a:r>
          </a:p>
          <a:p>
            <a:pPr marL="342900" indent="-342900" eaLnBrk="1" hangingPunct="1">
              <a:buFont typeface="Arial" panose="020B0604020202020204" pitchFamily="34" charset="0"/>
              <a:buChar char="•"/>
              <a:defRPr/>
            </a:pPr>
            <a:r>
              <a:rPr lang="ar-EG" sz="2800" dirty="0"/>
              <a:t>هناك شيء واحد قام به نظيرك بشكل جيد في عملية التفاوض على اليوبيل</a:t>
            </a:r>
          </a:p>
          <a:p>
            <a:pPr marL="342900" indent="-342900" eaLnBrk="1" hangingPunct="1">
              <a:buFont typeface="Arial" panose="020B0604020202020204" pitchFamily="34" charset="0"/>
              <a:buChar char="•"/>
              <a:defRPr/>
            </a:pPr>
            <a:r>
              <a:rPr lang="ar-EG" sz="2800" dirty="0"/>
              <a:t>شيء واحد كان من الممكن أن تفعله بطريقة مختلفة</a:t>
            </a:r>
          </a:p>
          <a:p>
            <a:pPr algn="ctr" eaLnBrk="1" hangingPunct="1">
              <a:defRPr/>
            </a:pPr>
            <a:endParaRPr lang="en-US" altLang="en-US" sz="2800" dirty="0"/>
          </a:p>
          <a:p>
            <a:pPr algn="ctr" eaLnBrk="1" hangingPunct="1">
              <a:defRPr/>
            </a:pPr>
            <a:endParaRPr lang="en-US" altLang="en-US" sz="2800" dirty="0"/>
          </a:p>
          <a:p>
            <a:pPr lvl="1" algn="ctr" eaLnBrk="1" hangingPunct="1">
              <a:defRPr/>
            </a:pPr>
            <a:endParaRPr lang="en-US" altLang="en-US" sz="2800" dirty="0">
              <a:solidFill>
                <a:srgbClr val="003399"/>
              </a:solidFill>
            </a:endParaRPr>
          </a:p>
          <a:p>
            <a:pPr lvl="1" algn="ctr" eaLnBrk="1" hangingPunct="1">
              <a:defRPr/>
            </a:pPr>
            <a:endParaRPr lang="en-US" altLang="en-US" sz="2800" dirty="0">
              <a:solidFill>
                <a:srgbClr val="003399"/>
              </a:solidFill>
            </a:endParaRPr>
          </a:p>
          <a:p>
            <a:pPr lvl="1" algn="ctr" eaLnBrk="1" hangingPunct="1">
              <a:defRPr/>
            </a:pPr>
            <a:endParaRPr lang="en-US" altLang="en-US" sz="2800" dirty="0">
              <a:solidFill>
                <a:srgbClr val="003399"/>
              </a:solidFill>
            </a:endParaRPr>
          </a:p>
          <a:p>
            <a:pPr lvl="1" algn="ctr" eaLnBrk="1" hangingPunct="1">
              <a:defRPr/>
            </a:pPr>
            <a:endParaRPr lang="en-US" altLang="en-US" sz="2800" dirty="0">
              <a:solidFill>
                <a:srgbClr val="003399"/>
              </a:solidFill>
            </a:endParaRPr>
          </a:p>
          <a:p>
            <a:pPr algn="ctr" eaLnBrk="1" hangingPunct="1">
              <a:defRPr/>
            </a:pPr>
            <a:endParaRPr lang="en-US" altLang="en-US" sz="2800" dirty="0">
              <a:solidFill>
                <a:srgbClr val="003399"/>
              </a:solidFill>
            </a:endParaRPr>
          </a:p>
          <a:p>
            <a:pPr algn="ctr" eaLnBrk="1" hangingPunct="1">
              <a:defRPr/>
            </a:pPr>
            <a:endParaRPr lang="en-US" altLang="en-US" sz="2800" dirty="0"/>
          </a:p>
        </p:txBody>
      </p:sp>
      <p:sp>
        <p:nvSpPr>
          <p:cNvPr id="7" name="Title 1">
            <a:extLst>
              <a:ext uri="{FF2B5EF4-FFF2-40B4-BE49-F238E27FC236}">
                <a16:creationId xmlns:a16="http://schemas.microsoft.com/office/drawing/2014/main" id="{9584608C-F125-462C-9797-EB841EB4E1FA}"/>
              </a:ext>
            </a:extLst>
          </p:cNvPr>
          <p:cNvSpPr>
            <a:spLocks noGrp="1"/>
          </p:cNvSpPr>
          <p:nvPr>
            <p:ph type="title"/>
          </p:nvPr>
        </p:nvSpPr>
        <p:spPr>
          <a:xfrm>
            <a:off x="635305" y="346716"/>
            <a:ext cx="8476912" cy="939632"/>
          </a:xfrm>
        </p:spPr>
        <p:txBody>
          <a:bodyPr/>
          <a:lstStyle/>
          <a:p>
            <a:r>
              <a:rPr lang="ar-EG" sz="3800" b="1" dirty="0"/>
              <a:t>مناقشة:</a:t>
            </a:r>
            <a:r>
              <a:rPr lang="en-US" sz="3800" b="1" dirty="0"/>
              <a:t> </a:t>
            </a:r>
            <a:r>
              <a:rPr lang="ar-EG" sz="3800" b="1" dirty="0"/>
              <a:t>حفل اليوبيل</a:t>
            </a:r>
          </a:p>
        </p:txBody>
      </p:sp>
      <p:pic>
        <p:nvPicPr>
          <p:cNvPr id="9" name="Picture 8">
            <a:extLst>
              <a:ext uri="{FF2B5EF4-FFF2-40B4-BE49-F238E27FC236}">
                <a16:creationId xmlns:a16="http://schemas.microsoft.com/office/drawing/2014/main" id="{96D05C70-6936-4328-AB17-50D33E5D3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902" y="1200624"/>
            <a:ext cx="5370195" cy="3574536"/>
          </a:xfrm>
          <a:prstGeom prst="rect">
            <a:avLst/>
          </a:prstGeom>
        </p:spPr>
      </p:pic>
    </p:spTree>
    <p:extLst>
      <p:ext uri="{BB962C8B-B14F-4D97-AF65-F5344CB8AC3E}">
        <p14:creationId xmlns:p14="http://schemas.microsoft.com/office/powerpoint/2010/main" val="60712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913747" y="1600199"/>
            <a:ext cx="2316182" cy="118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cap="none" normalizeH="0" baseline="0" noProof="0">
                <a:ln>
                  <a:noFill/>
                </a:ln>
                <a:solidFill>
                  <a:prstClr val="white"/>
                </a:solidFill>
                <a:uLnTx/>
                <a:uFillTx/>
                <a:latin typeface="Arial" panose="020B0604020202020204"/>
                <a:ea typeface="+mn-ea"/>
                <a:cs typeface="+mn-cs"/>
              </a:rPr>
              <a:t>مُنظم حفل اليوبيل</a:t>
            </a:r>
          </a:p>
        </p:txBody>
      </p:sp>
      <p:sp>
        <p:nvSpPr>
          <p:cNvPr id="12" name="Prostokąt 11"/>
          <p:cNvSpPr/>
          <p:nvPr/>
        </p:nvSpPr>
        <p:spPr>
          <a:xfrm>
            <a:off x="9252856" y="1600199"/>
            <a:ext cx="2202543" cy="1184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cap="none" normalizeH="0" baseline="0" noProof="0">
                <a:ln>
                  <a:noFill/>
                </a:ln>
                <a:solidFill>
                  <a:prstClr val="white"/>
                </a:solidFill>
                <a:uLnTx/>
                <a:uFillTx/>
                <a:latin typeface="Arial" panose="020B0604020202020204"/>
                <a:ea typeface="+mn-ea"/>
                <a:cs typeface="+mn-cs"/>
              </a:rPr>
              <a:t>مديرة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cap="none" normalizeH="0" baseline="0" noProof="0">
                <a:ln>
                  <a:noFill/>
                </a:ln>
                <a:solidFill>
                  <a:prstClr val="white"/>
                </a:solidFill>
                <a:uLnTx/>
                <a:uFillTx/>
                <a:latin typeface="Arial" panose="020B0604020202020204"/>
                <a:ea typeface="+mn-ea"/>
                <a:cs typeface="+mn-cs"/>
              </a:rPr>
              <a:t>المدرسة</a:t>
            </a:r>
          </a:p>
        </p:txBody>
      </p:sp>
      <p:sp>
        <p:nvSpPr>
          <p:cNvPr id="18" name="Rectangle 2">
            <a:extLst>
              <a:ext uri="{FF2B5EF4-FFF2-40B4-BE49-F238E27FC236}">
                <a16:creationId xmlns:a16="http://schemas.microsoft.com/office/drawing/2014/main" id="{DD7B5BF3-6F41-4635-8A41-640701A2CC0B}"/>
              </a:ext>
            </a:extLst>
          </p:cNvPr>
          <p:cNvSpPr/>
          <p:nvPr/>
        </p:nvSpPr>
        <p:spPr>
          <a:xfrm>
            <a:off x="770020" y="5719977"/>
            <a:ext cx="10487239" cy="8388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200" b="1" i="0" u="none" strike="noStrike" cap="none" normalizeH="0" baseline="0" noProof="0">
                <a:ln>
                  <a:noFill/>
                </a:ln>
                <a:solidFill>
                  <a:prstClr val="white"/>
                </a:solidFill>
                <a:uLnTx/>
                <a:uFillTx/>
                <a:latin typeface="Arial" panose="020B0604020202020204"/>
                <a:ea typeface="+mn-ea"/>
                <a:cs typeface="+mn-cs"/>
              </a:rPr>
              <a:t>يمكن لمديرة المدرسة أيضًا استئجار المبنى لمعرض العلوم مقابل 200 ألف</a:t>
            </a:r>
            <a:r>
              <a:rPr kumimoji="0" lang="en-US" sz="2200" b="1" i="0" u="none" strike="noStrike" cap="none" normalizeH="0" baseline="0" noProof="0">
                <a:ln>
                  <a:noFill/>
                </a:ln>
                <a:solidFill>
                  <a:prstClr val="white"/>
                </a:solidFill>
                <a:uLnTx/>
                <a:uFillTx/>
                <a:latin typeface="Arial" panose="020B0604020202020204"/>
                <a:ea typeface="+mn-ea"/>
                <a:cs typeface="+mn-cs"/>
              </a:rPr>
              <a:t>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200" b="1" i="0" u="none" strike="noStrike" cap="none" normalizeH="0" baseline="0" noProof="0">
                <a:ln>
                  <a:noFill/>
                </a:ln>
                <a:solidFill>
                  <a:prstClr val="white"/>
                </a:solidFill>
                <a:uLnTx/>
                <a:uFillTx/>
                <a:latin typeface="Arial" panose="020B0604020202020204"/>
                <a:ea typeface="+mn-ea"/>
                <a:cs typeface="+mn-cs"/>
              </a:rPr>
              <a:t>يورو ولكن هذا من شأنه أن يوتر علاقتها مع البلدية</a:t>
            </a:r>
          </a:p>
        </p:txBody>
      </p:sp>
      <p:cxnSp>
        <p:nvCxnSpPr>
          <p:cNvPr id="6" name="Straight Connector 5">
            <a:extLst>
              <a:ext uri="{FF2B5EF4-FFF2-40B4-BE49-F238E27FC236}">
                <a16:creationId xmlns:a16="http://schemas.microsoft.com/office/drawing/2014/main" id="{341A2FB9-B9E9-45C0-B809-117D33F69557}"/>
              </a:ext>
            </a:extLst>
          </p:cNvPr>
          <p:cNvCxnSpPr>
            <a:cxnSpLocks/>
          </p:cNvCxnSpPr>
          <p:nvPr/>
        </p:nvCxnSpPr>
        <p:spPr>
          <a:xfrm>
            <a:off x="1654629" y="4735286"/>
            <a:ext cx="9002485" cy="0"/>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8" name="Straight Arrow Connector 7">
            <a:extLst>
              <a:ext uri="{FF2B5EF4-FFF2-40B4-BE49-F238E27FC236}">
                <a16:creationId xmlns:a16="http://schemas.microsoft.com/office/drawing/2014/main" id="{75BA8A6D-CD25-4453-8A36-71B4459D1372}"/>
              </a:ext>
            </a:extLst>
          </p:cNvPr>
          <p:cNvCxnSpPr/>
          <p:nvPr/>
        </p:nvCxnSpPr>
        <p:spPr>
          <a:xfrm>
            <a:off x="6071838" y="3069771"/>
            <a:ext cx="0" cy="1534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404041A-EB13-46A8-B8B5-0356037178FE}"/>
              </a:ext>
            </a:extLst>
          </p:cNvPr>
          <p:cNvCxnSpPr/>
          <p:nvPr/>
        </p:nvCxnSpPr>
        <p:spPr>
          <a:xfrm>
            <a:off x="10657114" y="3069771"/>
            <a:ext cx="0" cy="1534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59B6BC-FF4E-437D-8A9B-8FABF55206A2}"/>
              </a:ext>
            </a:extLst>
          </p:cNvPr>
          <p:cNvSpPr txBox="1"/>
          <p:nvPr/>
        </p:nvSpPr>
        <p:spPr>
          <a:xfrm>
            <a:off x="5720443" y="4972230"/>
            <a:ext cx="751114"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srgbClr val="000000"/>
                </a:solidFill>
                <a:uLnTx/>
                <a:uFillTx/>
                <a:latin typeface="Arial" panose="020B0604020202020204"/>
                <a:ea typeface="+mn-ea"/>
                <a:cs typeface="+mn-cs"/>
              </a:rPr>
              <a:t>150 ألفًا</a:t>
            </a:r>
          </a:p>
        </p:txBody>
      </p:sp>
      <p:sp>
        <p:nvSpPr>
          <p:cNvPr id="22" name="TextBox 21">
            <a:extLst>
              <a:ext uri="{FF2B5EF4-FFF2-40B4-BE49-F238E27FC236}">
                <a16:creationId xmlns:a16="http://schemas.microsoft.com/office/drawing/2014/main" id="{3DB0E73C-FF7A-4D21-B5AB-6BFD22CB3300}"/>
              </a:ext>
            </a:extLst>
          </p:cNvPr>
          <p:cNvSpPr txBox="1"/>
          <p:nvPr/>
        </p:nvSpPr>
        <p:spPr>
          <a:xfrm>
            <a:off x="10281557" y="4929036"/>
            <a:ext cx="751114"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srgbClr val="000000"/>
                </a:solidFill>
                <a:uLnTx/>
                <a:uFillTx/>
                <a:latin typeface="Arial" panose="020B0604020202020204"/>
                <a:ea typeface="+mn-ea"/>
                <a:cs typeface="+mn-cs"/>
              </a:rPr>
              <a:t>200 ألف</a:t>
            </a:r>
          </a:p>
        </p:txBody>
      </p:sp>
      <p:cxnSp>
        <p:nvCxnSpPr>
          <p:cNvPr id="15" name="Straight Arrow Connector 14">
            <a:extLst>
              <a:ext uri="{FF2B5EF4-FFF2-40B4-BE49-F238E27FC236}">
                <a16:creationId xmlns:a16="http://schemas.microsoft.com/office/drawing/2014/main" id="{72053F68-D226-4319-8076-2FF023D75C77}"/>
              </a:ext>
            </a:extLst>
          </p:cNvPr>
          <p:cNvCxnSpPr>
            <a:cxnSpLocks/>
          </p:cNvCxnSpPr>
          <p:nvPr/>
        </p:nvCxnSpPr>
        <p:spPr>
          <a:xfrm>
            <a:off x="6324604" y="3837214"/>
            <a:ext cx="422184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BBE93398-69C6-46A2-A6CA-EC92F5DEF643}"/>
              </a:ext>
            </a:extLst>
          </p:cNvPr>
          <p:cNvSpPr/>
          <p:nvPr/>
        </p:nvSpPr>
        <p:spPr>
          <a:xfrm>
            <a:off x="6700161" y="3429000"/>
            <a:ext cx="3581396" cy="7946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prstClr val="white"/>
                </a:solidFill>
                <a:uLnTx/>
                <a:uFillTx/>
                <a:latin typeface="Arial" panose="020B0604020202020204"/>
                <a:ea typeface="+mn-ea"/>
                <a:cs typeface="+mn-cs"/>
              </a:rPr>
              <a:t>منطقة المساومة السلبية:</a:t>
            </a:r>
            <a:r>
              <a:rPr kumimoji="0" lang="en-US" sz="1800" b="0" i="0" u="none" strike="noStrike" cap="none" normalizeH="0" baseline="0" noProof="0">
                <a:ln>
                  <a:noFill/>
                </a:ln>
                <a:solidFill>
                  <a:prstClr val="white"/>
                </a:solidFill>
                <a:uLnTx/>
                <a:uFillTx/>
                <a:latin typeface="Arial" panose="020B0604020202020204"/>
                <a:ea typeface="+mn-ea"/>
                <a:cs typeface="+mn-cs"/>
              </a:rPr>
              <a:t> </a:t>
            </a:r>
            <a:r>
              <a:rPr kumimoji="0" lang="ar-EG" sz="1800" b="0" i="0" u="none" strike="noStrike" cap="none" normalizeH="0" baseline="0" noProof="0">
                <a:ln>
                  <a:noFill/>
                </a:ln>
                <a:solidFill>
                  <a:prstClr val="white"/>
                </a:solidFill>
                <a:uLnTx/>
                <a:uFillTx/>
                <a:latin typeface="Arial" panose="020B0604020202020204"/>
                <a:ea typeface="+mn-ea"/>
                <a:cs typeface="+mn-cs"/>
              </a:rPr>
              <a:t>-50 ألفًا</a:t>
            </a:r>
          </a:p>
        </p:txBody>
      </p:sp>
      <p:sp>
        <p:nvSpPr>
          <p:cNvPr id="26" name="TextBox 25">
            <a:extLst>
              <a:ext uri="{FF2B5EF4-FFF2-40B4-BE49-F238E27FC236}">
                <a16:creationId xmlns:a16="http://schemas.microsoft.com/office/drawing/2014/main" id="{4A2C3A88-2BD4-4EA8-B2D1-309CE110A7B2}"/>
              </a:ext>
            </a:extLst>
          </p:cNvPr>
          <p:cNvSpPr txBox="1"/>
          <p:nvPr/>
        </p:nvSpPr>
        <p:spPr>
          <a:xfrm>
            <a:off x="1303234" y="4972230"/>
            <a:ext cx="751114"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srgbClr val="000000"/>
                </a:solidFill>
                <a:uLnTx/>
                <a:uFillTx/>
                <a:latin typeface="Arial" panose="020B0604020202020204"/>
                <a:ea typeface="+mn-ea"/>
                <a:cs typeface="+mn-cs"/>
              </a:rPr>
              <a:t>100 ألف</a:t>
            </a:r>
          </a:p>
        </p:txBody>
      </p:sp>
      <p:sp>
        <p:nvSpPr>
          <p:cNvPr id="16" name="Title 1">
            <a:extLst>
              <a:ext uri="{FF2B5EF4-FFF2-40B4-BE49-F238E27FC236}">
                <a16:creationId xmlns:a16="http://schemas.microsoft.com/office/drawing/2014/main" id="{025FF60E-4B59-405A-9EC1-BBC20AEF3A8C}"/>
              </a:ext>
            </a:extLst>
          </p:cNvPr>
          <p:cNvSpPr>
            <a:spLocks noGrp="1"/>
          </p:cNvSpPr>
          <p:nvPr>
            <p:ph type="title"/>
          </p:nvPr>
        </p:nvSpPr>
        <p:spPr>
          <a:xfrm>
            <a:off x="381680" y="269931"/>
            <a:ext cx="10677525" cy="939632"/>
          </a:xfrm>
        </p:spPr>
        <p:txBody>
          <a:bodyPr vert="horz" lIns="0" tIns="0" rIns="0" bIns="0" rtlCol="0" anchor="t" anchorCtr="0">
            <a:noAutofit/>
          </a:bodyPr>
          <a:lstStyle/>
          <a:p>
            <a:r>
              <a:rPr lang="ar-EG" sz="3800" b="1" dirty="0"/>
              <a:t>ما سعر الحجز لدى الأطراف المعنية؟</a:t>
            </a:r>
          </a:p>
        </p:txBody>
      </p:sp>
    </p:spTree>
    <p:extLst>
      <p:ext uri="{BB962C8B-B14F-4D97-AF65-F5344CB8AC3E}">
        <p14:creationId xmlns:p14="http://schemas.microsoft.com/office/powerpoint/2010/main" val="1965196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171707" y="1600199"/>
            <a:ext cx="2316182" cy="118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cap="none" normalizeH="0" baseline="0" noProof="0">
                <a:ln>
                  <a:noFill/>
                </a:ln>
                <a:solidFill>
                  <a:prstClr val="white"/>
                </a:solidFill>
                <a:uLnTx/>
                <a:uFillTx/>
                <a:latin typeface="Arial" panose="020B0604020202020204"/>
                <a:ea typeface="+mn-ea"/>
                <a:cs typeface="+mn-cs"/>
              </a:rPr>
              <a:t>مُنظم حفل اليوبيل</a:t>
            </a:r>
          </a:p>
        </p:txBody>
      </p:sp>
      <p:sp>
        <p:nvSpPr>
          <p:cNvPr id="12" name="Prostokąt 11"/>
          <p:cNvSpPr/>
          <p:nvPr/>
        </p:nvSpPr>
        <p:spPr>
          <a:xfrm>
            <a:off x="6803570" y="1600199"/>
            <a:ext cx="2202543" cy="1184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cap="none" normalizeH="0" baseline="0" noProof="0">
                <a:ln>
                  <a:noFill/>
                </a:ln>
                <a:solidFill>
                  <a:prstClr val="white"/>
                </a:solidFill>
                <a:uLnTx/>
                <a:uFillTx/>
                <a:latin typeface="Arial" panose="020B0604020202020204"/>
                <a:ea typeface="+mn-ea"/>
                <a:cs typeface="+mn-cs"/>
              </a:rPr>
              <a:t>مديرة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cap="none" normalizeH="0" baseline="0" noProof="0">
                <a:ln>
                  <a:noFill/>
                </a:ln>
                <a:solidFill>
                  <a:prstClr val="white"/>
                </a:solidFill>
                <a:uLnTx/>
                <a:uFillTx/>
                <a:latin typeface="Arial" panose="020B0604020202020204"/>
                <a:ea typeface="+mn-ea"/>
                <a:cs typeface="+mn-cs"/>
              </a:rPr>
              <a:t>المدرسة</a:t>
            </a:r>
          </a:p>
        </p:txBody>
      </p:sp>
      <p:cxnSp>
        <p:nvCxnSpPr>
          <p:cNvPr id="6" name="Straight Connector 5">
            <a:extLst>
              <a:ext uri="{FF2B5EF4-FFF2-40B4-BE49-F238E27FC236}">
                <a16:creationId xmlns:a16="http://schemas.microsoft.com/office/drawing/2014/main" id="{341A2FB9-B9E9-45C0-B809-117D33F69557}"/>
              </a:ext>
            </a:extLst>
          </p:cNvPr>
          <p:cNvCxnSpPr>
            <a:cxnSpLocks/>
          </p:cNvCxnSpPr>
          <p:nvPr/>
        </p:nvCxnSpPr>
        <p:spPr>
          <a:xfrm>
            <a:off x="1654629" y="4735286"/>
            <a:ext cx="9002485" cy="0"/>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11" name="TextBox 10">
            <a:extLst>
              <a:ext uri="{FF2B5EF4-FFF2-40B4-BE49-F238E27FC236}">
                <a16:creationId xmlns:a16="http://schemas.microsoft.com/office/drawing/2014/main" id="{5859B6BC-FF4E-437D-8A9B-8FABF55206A2}"/>
              </a:ext>
            </a:extLst>
          </p:cNvPr>
          <p:cNvSpPr txBox="1"/>
          <p:nvPr/>
        </p:nvSpPr>
        <p:spPr>
          <a:xfrm>
            <a:off x="5720443" y="4972230"/>
            <a:ext cx="751114"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srgbClr val="000000"/>
                </a:solidFill>
                <a:uLnTx/>
                <a:uFillTx/>
                <a:latin typeface="Arial" panose="020B0604020202020204"/>
                <a:ea typeface="+mn-ea"/>
                <a:cs typeface="+mn-cs"/>
              </a:rPr>
              <a:t>150 ألفًا</a:t>
            </a:r>
          </a:p>
        </p:txBody>
      </p:sp>
      <p:sp>
        <p:nvSpPr>
          <p:cNvPr id="22" name="TextBox 21">
            <a:extLst>
              <a:ext uri="{FF2B5EF4-FFF2-40B4-BE49-F238E27FC236}">
                <a16:creationId xmlns:a16="http://schemas.microsoft.com/office/drawing/2014/main" id="{3DB0E73C-FF7A-4D21-B5AB-6BFD22CB3300}"/>
              </a:ext>
            </a:extLst>
          </p:cNvPr>
          <p:cNvSpPr txBox="1"/>
          <p:nvPr/>
        </p:nvSpPr>
        <p:spPr>
          <a:xfrm>
            <a:off x="10281557" y="4929036"/>
            <a:ext cx="751114"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srgbClr val="000000"/>
                </a:solidFill>
                <a:uLnTx/>
                <a:uFillTx/>
                <a:latin typeface="Arial" panose="020B0604020202020204"/>
                <a:ea typeface="+mn-ea"/>
                <a:cs typeface="+mn-cs"/>
              </a:rPr>
              <a:t>200 ألف</a:t>
            </a:r>
          </a:p>
        </p:txBody>
      </p:sp>
      <p:sp>
        <p:nvSpPr>
          <p:cNvPr id="21" name="Oval 20">
            <a:extLst>
              <a:ext uri="{FF2B5EF4-FFF2-40B4-BE49-F238E27FC236}">
                <a16:creationId xmlns:a16="http://schemas.microsoft.com/office/drawing/2014/main" id="{BBE93398-69C6-46A2-A6CA-EC92F5DEF643}"/>
              </a:ext>
            </a:extLst>
          </p:cNvPr>
          <p:cNvSpPr/>
          <p:nvPr/>
        </p:nvSpPr>
        <p:spPr>
          <a:xfrm>
            <a:off x="2021113" y="3352998"/>
            <a:ext cx="2999009" cy="7946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prstClr val="white"/>
                </a:solidFill>
                <a:uLnTx/>
                <a:uFillTx/>
                <a:latin typeface="Arial" panose="020B0604020202020204"/>
                <a:ea typeface="+mn-ea"/>
                <a:cs typeface="+mn-cs"/>
              </a:rPr>
              <a:t>منطقة التفاوض المحايدة:</a:t>
            </a:r>
            <a:r>
              <a:rPr kumimoji="0" lang="en-US" sz="1800" b="0" i="0" u="none" strike="noStrike" cap="none" normalizeH="0" baseline="0" noProof="0">
                <a:ln>
                  <a:noFill/>
                </a:ln>
                <a:solidFill>
                  <a:prstClr val="white"/>
                </a:solidFill>
                <a:uLnTx/>
                <a:uFillTx/>
                <a:latin typeface="Arial" panose="020B0604020202020204"/>
                <a:ea typeface="+mn-ea"/>
                <a:cs typeface="+mn-cs"/>
              </a:rPr>
              <a:t> </a:t>
            </a:r>
            <a:r>
              <a:rPr kumimoji="0" lang="ar-EG" sz="1800" b="0" i="0" u="none" strike="noStrike" cap="none" normalizeH="0" baseline="0" noProof="0">
                <a:ln>
                  <a:noFill/>
                </a:ln>
                <a:solidFill>
                  <a:prstClr val="white"/>
                </a:solidFill>
                <a:uLnTx/>
                <a:uFillTx/>
                <a:latin typeface="Arial" panose="020B0604020202020204"/>
                <a:ea typeface="+mn-ea"/>
                <a:cs typeface="+mn-cs"/>
              </a:rPr>
              <a:t>0 ألف</a:t>
            </a:r>
          </a:p>
        </p:txBody>
      </p:sp>
      <p:sp>
        <p:nvSpPr>
          <p:cNvPr id="26" name="TextBox 25">
            <a:extLst>
              <a:ext uri="{FF2B5EF4-FFF2-40B4-BE49-F238E27FC236}">
                <a16:creationId xmlns:a16="http://schemas.microsoft.com/office/drawing/2014/main" id="{4A2C3A88-2BD4-4EA8-B2D1-309CE110A7B2}"/>
              </a:ext>
            </a:extLst>
          </p:cNvPr>
          <p:cNvSpPr txBox="1"/>
          <p:nvPr/>
        </p:nvSpPr>
        <p:spPr>
          <a:xfrm>
            <a:off x="1303234" y="4972230"/>
            <a:ext cx="751114" cy="36933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srgbClr val="000000"/>
                </a:solidFill>
                <a:uLnTx/>
                <a:uFillTx/>
                <a:latin typeface="Arial" panose="020B0604020202020204"/>
                <a:ea typeface="+mn-ea"/>
                <a:cs typeface="+mn-cs"/>
              </a:rPr>
              <a:t>100 ألف</a:t>
            </a:r>
          </a:p>
        </p:txBody>
      </p:sp>
      <p:cxnSp>
        <p:nvCxnSpPr>
          <p:cNvPr id="14" name="Straight Connector 13">
            <a:extLst>
              <a:ext uri="{FF2B5EF4-FFF2-40B4-BE49-F238E27FC236}">
                <a16:creationId xmlns:a16="http://schemas.microsoft.com/office/drawing/2014/main" id="{F5D251CC-3953-4677-AE6C-DD7E60D4C0E4}"/>
              </a:ext>
            </a:extLst>
          </p:cNvPr>
          <p:cNvCxnSpPr>
            <a:cxnSpLocks/>
          </p:cNvCxnSpPr>
          <p:nvPr/>
        </p:nvCxnSpPr>
        <p:spPr>
          <a:xfrm>
            <a:off x="6096000" y="5492117"/>
            <a:ext cx="4561114" cy="5169"/>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sp>
        <p:nvSpPr>
          <p:cNvPr id="16" name="Oval 15">
            <a:extLst>
              <a:ext uri="{FF2B5EF4-FFF2-40B4-BE49-F238E27FC236}">
                <a16:creationId xmlns:a16="http://schemas.microsoft.com/office/drawing/2014/main" id="{8EC18C2F-6F94-4D88-AEFC-69339A383223}"/>
              </a:ext>
            </a:extLst>
          </p:cNvPr>
          <p:cNvSpPr/>
          <p:nvPr/>
        </p:nvSpPr>
        <p:spPr>
          <a:xfrm>
            <a:off x="6700161" y="5094799"/>
            <a:ext cx="3581396" cy="79463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1800" b="0" i="0" u="none" strike="noStrike" cap="none" normalizeH="0" baseline="0" noProof="0">
                <a:ln>
                  <a:noFill/>
                </a:ln>
                <a:solidFill>
                  <a:prstClr val="white"/>
                </a:solidFill>
                <a:uLnTx/>
                <a:uFillTx/>
                <a:latin typeface="Arial" panose="020B0604020202020204"/>
                <a:ea typeface="+mn-ea"/>
                <a:cs typeface="+mn-cs"/>
              </a:rPr>
              <a:t>المطعم:</a:t>
            </a:r>
            <a:r>
              <a:rPr kumimoji="0" lang="en-US" sz="1800" b="0" i="0" u="none" strike="noStrike" cap="none" normalizeH="0" baseline="0" noProof="0">
                <a:ln>
                  <a:noFill/>
                </a:ln>
                <a:solidFill>
                  <a:prstClr val="white"/>
                </a:solidFill>
                <a:uLnTx/>
                <a:uFillTx/>
                <a:latin typeface="Arial" panose="020B0604020202020204"/>
                <a:ea typeface="+mn-ea"/>
                <a:cs typeface="+mn-cs"/>
              </a:rPr>
              <a:t> </a:t>
            </a:r>
            <a:r>
              <a:rPr kumimoji="0" lang="ar-EG" sz="1800" b="0" i="0" u="none" strike="noStrike" cap="none" normalizeH="0" baseline="0" noProof="0">
                <a:ln>
                  <a:noFill/>
                </a:ln>
                <a:solidFill>
                  <a:prstClr val="white"/>
                </a:solidFill>
                <a:uLnTx/>
                <a:uFillTx/>
                <a:latin typeface="Arial" panose="020B0604020202020204"/>
                <a:ea typeface="+mn-ea"/>
                <a:cs typeface="+mn-cs"/>
              </a:rPr>
              <a:t>50 ألفًا</a:t>
            </a:r>
          </a:p>
        </p:txBody>
      </p:sp>
      <p:cxnSp>
        <p:nvCxnSpPr>
          <p:cNvPr id="9" name="Connector: Elbow 8">
            <a:extLst>
              <a:ext uri="{FF2B5EF4-FFF2-40B4-BE49-F238E27FC236}">
                <a16:creationId xmlns:a16="http://schemas.microsoft.com/office/drawing/2014/main" id="{0A698BED-D309-44F8-A739-6D4086833CF1}"/>
              </a:ext>
            </a:extLst>
          </p:cNvPr>
          <p:cNvCxnSpPr/>
          <p:nvPr/>
        </p:nvCxnSpPr>
        <p:spPr>
          <a:xfrm rot="16200000" flipH="1">
            <a:off x="4931228" y="3352799"/>
            <a:ext cx="1371600" cy="8055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7A6760AB-68D7-4193-880B-55468E614A33}"/>
              </a:ext>
            </a:extLst>
          </p:cNvPr>
          <p:cNvCxnSpPr>
            <a:cxnSpLocks/>
          </p:cNvCxnSpPr>
          <p:nvPr/>
        </p:nvCxnSpPr>
        <p:spPr>
          <a:xfrm rot="5400000">
            <a:off x="5930906" y="3347545"/>
            <a:ext cx="1371600" cy="8055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59616E6B-12E9-45B9-B3B1-891D563DA594}"/>
              </a:ext>
            </a:extLst>
          </p:cNvPr>
          <p:cNvSpPr>
            <a:spLocks noGrp="1"/>
          </p:cNvSpPr>
          <p:nvPr>
            <p:ph type="title"/>
          </p:nvPr>
        </p:nvSpPr>
        <p:spPr>
          <a:xfrm>
            <a:off x="381680" y="269931"/>
            <a:ext cx="10677525" cy="939632"/>
          </a:xfrm>
        </p:spPr>
        <p:txBody>
          <a:bodyPr vert="horz" lIns="0" tIns="0" rIns="0" bIns="0" rtlCol="0" anchor="t" anchorCtr="0">
            <a:noAutofit/>
          </a:bodyPr>
          <a:lstStyle/>
          <a:p>
            <a:r>
              <a:rPr lang="ar-EG" sz="3800" b="1" dirty="0"/>
              <a:t>ما سعر الحجز لدى الأطراف المعنية؟</a:t>
            </a:r>
          </a:p>
        </p:txBody>
      </p:sp>
    </p:spTree>
    <p:extLst>
      <p:ext uri="{BB962C8B-B14F-4D97-AF65-F5344CB8AC3E}">
        <p14:creationId xmlns:p14="http://schemas.microsoft.com/office/powerpoint/2010/main" val="2953390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sJOYDCX1SiGwivOyEkEUF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UZ3_ko_QoOk1eyRluCQ0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PjblNUnQiadRyffdSd48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DTdc7QkjTYOs0eHjFy6NS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JOYDCX1SiGwivOyEkEUF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NSEAD">
      <a:dk1>
        <a:srgbClr val="000000"/>
      </a:dk1>
      <a:lt1>
        <a:sysClr val="window" lastClr="FFFFFF"/>
      </a:lt1>
      <a:dk2>
        <a:srgbClr val="005548"/>
      </a:dk2>
      <a:lt2>
        <a:srgbClr val="E7E6E6"/>
      </a:lt2>
      <a:accent1>
        <a:srgbClr val="F38B32"/>
      </a:accent1>
      <a:accent2>
        <a:srgbClr val="019F6E"/>
      </a:accent2>
      <a:accent3>
        <a:srgbClr val="4F306B"/>
      </a:accent3>
      <a:accent4>
        <a:srgbClr val="00684B"/>
      </a:accent4>
      <a:accent5>
        <a:srgbClr val="8883BD"/>
      </a:accent5>
      <a:accent6>
        <a:srgbClr val="91172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SEAD template v1.potx" id="{6E9D0361-4F02-480F-98B7-A222CCE8B3AF}" vid="{639721E0-FFF1-4914-97EF-3AB9662389D1}"/>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3469</Words>
  <Application>Microsoft Office PowerPoint</Application>
  <PresentationFormat>Widescreen</PresentationFormat>
  <Paragraphs>252</Paragraphs>
  <Slides>17</Slides>
  <Notes>17</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7" baseType="lpstr">
      <vt:lpstr>Arial</vt:lpstr>
      <vt:lpstr>Calibri</vt:lpstr>
      <vt:lpstr>Calibri Light</vt:lpstr>
      <vt:lpstr>Cambria</vt:lpstr>
      <vt:lpstr>Roboto</vt:lpstr>
      <vt:lpstr>Roboto Slab</vt:lpstr>
      <vt:lpstr>Office Theme</vt:lpstr>
      <vt:lpstr>1_Office Theme</vt:lpstr>
      <vt:lpstr>Conception personnalisée</vt:lpstr>
      <vt:lpstr>think-cell Slide</vt:lpstr>
      <vt:lpstr>حفل اليوبيل</vt:lpstr>
      <vt:lpstr>PowerPoint Presentation</vt:lpstr>
      <vt:lpstr>حفل اليوبيل</vt:lpstr>
      <vt:lpstr>التفاوض في مسرحية تقمص أدوار: حفل اليوبيل</vt:lpstr>
      <vt:lpstr>PowerPoint Presentation</vt:lpstr>
      <vt:lpstr>يُرجى تسليم نماذج النتيجة الخاصة بحفل اليوبيل</vt:lpstr>
      <vt:lpstr>مناقشة: حفل اليوبيل</vt:lpstr>
      <vt:lpstr>ما سعر الحجز لدى الأطراف المعنية؟</vt:lpstr>
      <vt:lpstr>ما سعر الحجز لدى الأطراف المعنية؟</vt:lpstr>
      <vt:lpstr>ما سعر الحجز لدى الأطراف المعنية؟</vt:lpstr>
      <vt:lpstr>ما سعر الحجز لدى الأطراف المعنية؟</vt:lpstr>
      <vt:lpstr>ولكي تنجح، غالبًا ما تحتاج إلى الابتعاد عن المواقف والانتقال إلى المصالح الأساسية</vt:lpstr>
      <vt:lpstr>صفقاتك: حفل اليوبيل</vt:lpstr>
      <vt:lpstr>القصة الحقيقية وراء حفل اليوبيل</vt:lpstr>
      <vt:lpstr>القصة الحقيقية وراء حفل اليوبيل</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JUBILEE</dc:title>
  <dc:creator>Matthijs de Kempenaer</dc:creator>
  <cp:lastModifiedBy>SHIKHOVA Larisa</cp:lastModifiedBy>
  <cp:revision>50</cp:revision>
  <dcterms:created xsi:type="dcterms:W3CDTF">2019-04-01T09:49:49Z</dcterms:created>
  <dcterms:modified xsi:type="dcterms:W3CDTF">2024-11-22T17:52:26Z</dcterms:modified>
</cp:coreProperties>
</file>