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386" r:id="rId3"/>
    <p:sldId id="577" r:id="rId4"/>
    <p:sldId id="584" r:id="rId5"/>
    <p:sldId id="580" r:id="rId6"/>
    <p:sldId id="581" r:id="rId7"/>
    <p:sldId id="582" r:id="rId8"/>
    <p:sldId id="585" r:id="rId9"/>
    <p:sldId id="586" r:id="rId10"/>
    <p:sldId id="643" r:id="rId11"/>
    <p:sldId id="589" r:id="rId12"/>
    <p:sldId id="590" r:id="rId13"/>
    <p:sldId id="591" r:id="rId14"/>
    <p:sldId id="623" r:id="rId15"/>
    <p:sldId id="622" r:id="rId16"/>
    <p:sldId id="621" r:id="rId17"/>
    <p:sldId id="611" r:id="rId18"/>
    <p:sldId id="616" r:id="rId19"/>
    <p:sldId id="417" r:id="rId20"/>
    <p:sldId id="644" r:id="rId21"/>
    <p:sldId id="516" r:id="rId22"/>
    <p:sldId id="265" r:id="rId23"/>
    <p:sldId id="295" r:id="rId24"/>
    <p:sldId id="359" r:id="rId25"/>
    <p:sldId id="352" r:id="rId26"/>
    <p:sldId id="356" r:id="rId27"/>
    <p:sldId id="357" r:id="rId28"/>
    <p:sldId id="266" r:id="rId29"/>
    <p:sldId id="576" r:id="rId30"/>
    <p:sldId id="365" r:id="rId31"/>
    <p:sldId id="395" r:id="rId32"/>
    <p:sldId id="570" r:id="rId33"/>
    <p:sldId id="567" r:id="rId34"/>
    <p:sldId id="522" r:id="rId35"/>
    <p:sldId id="526" r:id="rId36"/>
    <p:sldId id="568" r:id="rId37"/>
    <p:sldId id="569" r:id="rId38"/>
    <p:sldId id="528" r:id="rId39"/>
    <p:sldId id="557" r:id="rId40"/>
    <p:sldId id="645" r:id="rId41"/>
    <p:sldId id="640" r:id="rId42"/>
    <p:sldId id="563" r:id="rId43"/>
    <p:sldId id="574" r:id="rId44"/>
    <p:sldId id="617" r:id="rId45"/>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72553-0FA0-49A6-9EB2-99911FAB8D24}" v="1" dt="2024-06-07T14:51:46.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p:cViewPr varScale="1">
        <p:scale>
          <a:sx n="68" d="100"/>
          <a:sy n="68" d="100"/>
        </p:scale>
        <p:origin x="1229" y="53"/>
      </p:cViewPr>
      <p:guideLst>
        <p:guide orient="horz" pos="2160"/>
        <p:guide pos="2880"/>
      </p:guideLst>
    </p:cSldViewPr>
  </p:slideViewPr>
  <p:outlineViewPr>
    <p:cViewPr>
      <p:scale>
        <a:sx n="33" d="100"/>
        <a:sy n="33" d="100"/>
      </p:scale>
      <p:origin x="0" y="-10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B1D72553-0FA0-49A6-9EB2-99911FAB8D24}"/>
    <pc:docChg chg="addSld delSld modSld sldOrd">
      <pc:chgData name="LESCALLIER TRAQUET Emilie" userId="ab01feba-5c92-4a33-8ccf-08c553084b8f" providerId="ADAL" clId="{B1D72553-0FA0-49A6-9EB2-99911FAB8D24}" dt="2024-06-07T14:53:21.411" v="65" actId="20577"/>
      <pc:docMkLst>
        <pc:docMk/>
      </pc:docMkLst>
      <pc:sldChg chg="modSp add mod ord">
        <pc:chgData name="LESCALLIER TRAQUET Emilie" userId="ab01feba-5c92-4a33-8ccf-08c553084b8f" providerId="ADAL" clId="{B1D72553-0FA0-49A6-9EB2-99911FAB8D24}" dt="2024-06-07T14:53:21.411" v="65" actId="20577"/>
        <pc:sldMkLst>
          <pc:docMk/>
          <pc:sldMk cId="1409809371" sldId="386"/>
        </pc:sldMkLst>
        <pc:spChg chg="mod">
          <ac:chgData name="LESCALLIER TRAQUET Emilie" userId="ab01feba-5c92-4a33-8ccf-08c553084b8f" providerId="ADAL" clId="{B1D72553-0FA0-49A6-9EB2-99911FAB8D24}" dt="2024-06-07T14:52:57.006" v="64" actId="20577"/>
          <ac:spMkLst>
            <pc:docMk/>
            <pc:sldMk cId="1409809371" sldId="386"/>
            <ac:spMk id="5" creationId="{95B59985-71BB-39B0-A25D-A79F4455D554}"/>
          </ac:spMkLst>
        </pc:spChg>
        <pc:spChg chg="mod">
          <ac:chgData name="LESCALLIER TRAQUET Emilie" userId="ab01feba-5c92-4a33-8ccf-08c553084b8f" providerId="ADAL" clId="{B1D72553-0FA0-49A6-9EB2-99911FAB8D24}" dt="2024-06-07T14:53:21.411" v="65" actId="20577"/>
          <ac:spMkLst>
            <pc:docMk/>
            <pc:sldMk cId="1409809371" sldId="386"/>
            <ac:spMk id="7" creationId="{A8F4ADC1-E06A-AFED-D132-7A0D134CB25A}"/>
          </ac:spMkLst>
        </pc:spChg>
      </pc:sldChg>
      <pc:sldChg chg="new del">
        <pc:chgData name="LESCALLIER TRAQUET Emilie" userId="ab01feba-5c92-4a33-8ccf-08c553084b8f" providerId="ADAL" clId="{B1D72553-0FA0-49A6-9EB2-99911FAB8D24}" dt="2024-06-07T14:51:48.969" v="2" actId="47"/>
        <pc:sldMkLst>
          <pc:docMk/>
          <pc:sldMk cId="2158909207" sldId="646"/>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00.NEGOTIATIONS\M2.Fundamentals%20of%20Value%20Negotiation\Cooperative%20negotiators%20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800" b="1" i="0" u="none" strike="noStrike" baseline="0">
                <a:solidFill>
                  <a:srgbClr val="000000"/>
                </a:solidFill>
                <a:latin typeface="Arial"/>
                <a:ea typeface="Arial"/>
                <a:cs typeface="Arial"/>
              </a:defRPr>
            </a:pPr>
            <a:r>
              <a:rPr lang="ar-EG" sz="2400" b="1" i="0" baseline="0"/>
              <a:t>تقييمات فعالية المفاوض</a:t>
            </a:r>
            <a:r>
              <a:rPr lang="en-US" sz="2400" b="1" i="0" baseline="0"/>
              <a:t> </a:t>
            </a:r>
          </a:p>
          <a:p>
            <a:pPr algn="ctr">
              <a:defRPr sz="2800" b="1" i="0" u="none" strike="noStrike" baseline="0">
                <a:solidFill>
                  <a:srgbClr val="000000"/>
                </a:solidFill>
                <a:latin typeface="Arial"/>
                <a:ea typeface="Arial"/>
                <a:cs typeface="Arial"/>
              </a:defRPr>
            </a:pPr>
            <a:r>
              <a:rPr lang="ar-EG" sz="2400" b="1" i="0" baseline="0"/>
              <a:t>بقلم زملائهم (وليامز، 1983)</a:t>
            </a:r>
          </a:p>
        </c:rich>
      </c:tx>
      <c:layout>
        <c:manualLayout>
          <c:xMode val="edge"/>
          <c:yMode val="edge"/>
          <c:x val="0.18539575449850124"/>
          <c:y val="5.2218040444781275E-2"/>
        </c:manualLayout>
      </c:layout>
      <c:overlay val="0"/>
      <c:spPr>
        <a:noFill/>
        <a:ln w="25400">
          <a:noFill/>
        </a:ln>
      </c:spPr>
    </c:title>
    <c:autoTitleDeleted val="0"/>
    <c:plotArea>
      <c:layout>
        <c:manualLayout>
          <c:layoutTarget val="inner"/>
          <c:xMode val="edge"/>
          <c:yMode val="edge"/>
          <c:x val="0.146503884572697"/>
          <c:y val="0.24796084828711257"/>
          <c:w val="0.77580466148723637"/>
          <c:h val="0.6052202283849919"/>
        </c:manualLayout>
      </c:layout>
      <c:barChart>
        <c:barDir val="col"/>
        <c:grouping val="clustered"/>
        <c:varyColors val="0"/>
        <c:ser>
          <c:idx val="0"/>
          <c:order val="0"/>
          <c:tx>
            <c:strRef>
              <c:f>Sheet1!$B$6</c:f>
              <c:strCache>
                <c:ptCount val="1"/>
                <c:pt idx="0">
                  <c:v>فعال </c:v>
                </c:pt>
              </c:strCache>
            </c:strRef>
          </c:tx>
          <c:spPr>
            <a:solidFill>
              <a:schemeClr val="bg1"/>
            </a:solidFill>
            <a:ln w="12700">
              <a:solidFill>
                <a:srgbClr val="000000"/>
              </a:solidFill>
              <a:prstDash val="solid"/>
            </a:ln>
          </c:spPr>
          <c:invertIfNegative val="0"/>
          <c:val>
            <c:numRef>
              <c:f>Sheet1!$B$7:$B$8</c:f>
              <c:numCache>
                <c:formatCode>General</c:formatCode>
                <c:ptCount val="2"/>
                <c:pt idx="0">
                  <c:v>59</c:v>
                </c:pt>
                <c:pt idx="1">
                  <c:v>25</c:v>
                </c:pt>
              </c:numCache>
            </c:numRef>
          </c:val>
          <c:extLst>
            <c:ext xmlns:c16="http://schemas.microsoft.com/office/drawing/2014/chart" uri="{C3380CC4-5D6E-409C-BE32-E72D297353CC}">
              <c16:uniqueId val="{00000000-1B93-4C8C-AD57-D7546B7F38D6}"/>
            </c:ext>
          </c:extLst>
        </c:ser>
        <c:ser>
          <c:idx val="1"/>
          <c:order val="1"/>
          <c:tx>
            <c:strRef>
              <c:f>Sheet1!$C$6</c:f>
              <c:strCache>
                <c:ptCount val="1"/>
                <c:pt idx="0">
                  <c:v>غير فعال </c:v>
                </c:pt>
              </c:strCache>
            </c:strRef>
          </c:tx>
          <c:spPr>
            <a:solidFill>
              <a:schemeClr val="tx1"/>
            </a:solidFill>
            <a:ln w="12700">
              <a:solidFill>
                <a:srgbClr val="000000"/>
              </a:solidFill>
              <a:prstDash val="solid"/>
            </a:ln>
          </c:spPr>
          <c:invertIfNegative val="0"/>
          <c:val>
            <c:numRef>
              <c:f>Sheet1!$C$7:$C$8</c:f>
              <c:numCache>
                <c:formatCode>General</c:formatCode>
                <c:ptCount val="2"/>
                <c:pt idx="0">
                  <c:v>3</c:v>
                </c:pt>
                <c:pt idx="1">
                  <c:v>33</c:v>
                </c:pt>
              </c:numCache>
            </c:numRef>
          </c:val>
          <c:extLst>
            <c:ext xmlns:c16="http://schemas.microsoft.com/office/drawing/2014/chart" uri="{C3380CC4-5D6E-409C-BE32-E72D297353CC}">
              <c16:uniqueId val="{00000001-1B93-4C8C-AD57-D7546B7F38D6}"/>
            </c:ext>
          </c:extLst>
        </c:ser>
        <c:dLbls>
          <c:showLegendKey val="0"/>
          <c:showVal val="0"/>
          <c:showCatName val="0"/>
          <c:showSerName val="0"/>
          <c:showPercent val="0"/>
          <c:showBubbleSize val="0"/>
        </c:dLbls>
        <c:gapWidth val="150"/>
        <c:axId val="285184000"/>
        <c:axId val="285185536"/>
      </c:barChart>
      <c:catAx>
        <c:axId val="2851840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FFFFFF"/>
                </a:solidFill>
                <a:latin typeface="Arial"/>
                <a:ea typeface="Arial"/>
                <a:cs typeface="Arial"/>
              </a:defRPr>
            </a:pPr>
            <a:endParaRPr lang="fr-FR"/>
          </a:p>
        </c:txPr>
        <c:crossAx val="285185536"/>
        <c:crosses val="autoZero"/>
        <c:auto val="1"/>
        <c:lblAlgn val="ctr"/>
        <c:lblOffset val="100"/>
        <c:tickLblSkip val="1"/>
        <c:tickMarkSkip val="1"/>
        <c:noMultiLvlLbl val="0"/>
      </c:catAx>
      <c:valAx>
        <c:axId val="285185536"/>
        <c:scaling>
          <c:orientation val="minMax"/>
          <c:max val="100"/>
          <c:min val="0"/>
        </c:scaling>
        <c:delete val="0"/>
        <c:axPos val="l"/>
        <c:title>
          <c:tx>
            <c:rich>
              <a:bodyPr/>
              <a:lstStyle/>
              <a:p>
                <a:pPr>
                  <a:defRPr sz="2000" b="1" i="0" u="none" strike="noStrike" baseline="0">
                    <a:solidFill>
                      <a:srgbClr val="000000"/>
                    </a:solidFill>
                    <a:latin typeface="Arial"/>
                    <a:ea typeface="Arial"/>
                    <a:cs typeface="Arial"/>
                  </a:defRPr>
                </a:pPr>
                <a:r>
                  <a:rPr lang="ar-EG" sz="2000"/>
                  <a:t>النسبة المئوية </a:t>
                </a:r>
                <a:r>
                  <a:rPr lang="ar-EG" sz="2000" baseline="0"/>
                  <a:t> في الفئة</a:t>
                </a:r>
              </a:p>
            </c:rich>
          </c:tx>
          <c:layout>
            <c:manualLayout>
              <c:xMode val="edge"/>
              <c:yMode val="edge"/>
              <c:x val="4.7723352006082478E-2"/>
              <c:y val="0.3370822040393400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725" b="0" i="0" u="none" strike="noStrike" baseline="0">
                <a:solidFill>
                  <a:srgbClr val="000000"/>
                </a:solidFill>
                <a:latin typeface="Arial"/>
                <a:ea typeface="Arial"/>
                <a:cs typeface="Arial"/>
              </a:defRPr>
            </a:pPr>
            <a:endParaRPr lang="fr-FR"/>
          </a:p>
        </c:txPr>
        <c:crossAx val="285184000"/>
        <c:crosses val="autoZero"/>
        <c:crossBetween val="between"/>
        <c:majorUnit val="10"/>
        <c:minorUnit val="1"/>
      </c:valAx>
      <c:spPr>
        <a:noFill/>
        <a:ln w="25400">
          <a:noFill/>
        </a:ln>
      </c:spPr>
    </c:plotArea>
    <c:legend>
      <c:legendPos val="r"/>
      <c:layout>
        <c:manualLayout>
          <c:xMode val="edge"/>
          <c:yMode val="edge"/>
          <c:x val="0.50089972937622529"/>
          <c:y val="0.3023103107217634"/>
          <c:w val="0.25934147243803179"/>
          <c:h val="0.20667411679575942"/>
        </c:manualLayout>
      </c:layout>
      <c:overlay val="0"/>
      <c:spPr>
        <a:solidFill>
          <a:srgbClr val="FFFFFF"/>
        </a:solidFill>
        <a:ln w="3175">
          <a:solidFill>
            <a:srgbClr val="000000"/>
          </a:solidFill>
          <a:prstDash val="solid"/>
        </a:ln>
      </c:spPr>
      <c:txPr>
        <a:bodyPr/>
        <a:lstStyle/>
        <a:p>
          <a:pPr>
            <a:defRPr sz="2400" b="0" i="0" u="none" strike="noStrike" baseline="0">
              <a:solidFill>
                <a:srgbClr val="000000"/>
              </a:solidFill>
              <a:latin typeface="Arial"/>
              <a:ea typeface="Arial"/>
              <a:cs typeface="Arial"/>
            </a:defRPr>
          </a:pPr>
          <a:endParaRPr lang="fr-FR"/>
        </a:p>
      </c:txPr>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0.12007</cdr:x>
      <cdr:y>0.8655</cdr:y>
    </cdr:from>
    <cdr:to>
      <cdr:x>0.94882</cdr:x>
      <cdr:y>0.97625</cdr:y>
    </cdr:to>
    <cdr:sp macro="" textlink="">
      <cdr:nvSpPr>
        <cdr:cNvPr id="3078" name="Text Box 6"/>
        <cdr:cNvSpPr txBox="1">
          <a:spLocks xmlns:a="http://schemas.openxmlformats.org/drawingml/2006/main" noChangeArrowheads="1"/>
        </cdr:cNvSpPr>
      </cdr:nvSpPr>
      <cdr:spPr bwMode="auto">
        <a:xfrm xmlns:a="http://schemas.openxmlformats.org/drawingml/2006/main">
          <a:off x="1030431" y="5053503"/>
          <a:ext cx="7112353" cy="6466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r" rtl="1">
            <a:defRPr sz="1000"/>
          </a:pPr>
          <a:r>
            <a:rPr lang="en-US" sz="1925" b="0" i="0" u="none" strike="noStrike" baseline="0">
              <a:solidFill>
                <a:srgbClr val="000000"/>
              </a:solidFill>
              <a:latin typeface="Arial"/>
              <a:cs typeface="Arial"/>
            </a:rPr>
            <a:t>       </a:t>
          </a:r>
          <a:r>
            <a:rPr lang="ar-EG" sz="2200" b="0" i="0" u="none" strike="noStrike" baseline="0">
              <a:solidFill>
                <a:srgbClr val="000000"/>
              </a:solidFill>
              <a:latin typeface="Arial"/>
              <a:cs typeface="Arial"/>
            </a:rPr>
            <a:t>المفاوض التعاوني      المفاوض التنافسي     </a:t>
          </a:r>
        </a:p>
      </cdr:txBody>
    </cdr:sp>
  </cdr:relSizeAnchor>
  <cdr:relSizeAnchor xmlns:cdr="http://schemas.openxmlformats.org/drawingml/2006/chartDrawing">
    <cdr:from>
      <cdr:x>0.24639</cdr:x>
      <cdr:y>0.39478</cdr:y>
    </cdr:from>
    <cdr:to>
      <cdr:x>0.36736</cdr:x>
      <cdr:y>0.50897</cdr:y>
    </cdr:to>
    <cdr:sp macro="" textlink="">
      <cdr:nvSpPr>
        <cdr:cNvPr id="2" name="TextBox 1"/>
        <cdr:cNvSpPr txBox="1"/>
      </cdr:nvSpPr>
      <cdr:spPr>
        <a:xfrm xmlns:a="http://schemas.openxmlformats.org/drawingml/2006/main">
          <a:off x="2114565" y="2305066"/>
          <a:ext cx="1038167" cy="6667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EG" sz="2400" b="1"/>
            <a:t>59%</a:t>
          </a:r>
        </a:p>
      </cdr:txBody>
    </cdr:sp>
  </cdr:relSizeAnchor>
  <cdr:relSizeAnchor xmlns:cdr="http://schemas.openxmlformats.org/drawingml/2006/chartDrawing">
    <cdr:from>
      <cdr:x>0.36885</cdr:x>
      <cdr:y>0.72322</cdr:y>
    </cdr:from>
    <cdr:to>
      <cdr:x>0.48982</cdr:x>
      <cdr:y>0.83741</cdr:y>
    </cdr:to>
    <cdr:sp macro="" textlink="">
      <cdr:nvSpPr>
        <cdr:cNvPr id="5" name="TextBox 1"/>
        <cdr:cNvSpPr txBox="1"/>
      </cdr:nvSpPr>
      <cdr:spPr>
        <a:xfrm xmlns:a="http://schemas.openxmlformats.org/drawingml/2006/main">
          <a:off x="3165475" y="4222750"/>
          <a:ext cx="1038167"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EG" sz="2400" b="1"/>
            <a:t>3%</a:t>
          </a:r>
        </a:p>
      </cdr:txBody>
    </cdr:sp>
  </cdr:relSizeAnchor>
  <cdr:relSizeAnchor xmlns:cdr="http://schemas.openxmlformats.org/drawingml/2006/chartDrawing">
    <cdr:from>
      <cdr:x>0.75065</cdr:x>
      <cdr:y>0.54214</cdr:y>
    </cdr:from>
    <cdr:to>
      <cdr:x>0.87162</cdr:x>
      <cdr:y>0.65633</cdr:y>
    </cdr:to>
    <cdr:sp macro="" textlink="">
      <cdr:nvSpPr>
        <cdr:cNvPr id="8" name="TextBox 1"/>
        <cdr:cNvSpPr txBox="1"/>
      </cdr:nvSpPr>
      <cdr:spPr>
        <a:xfrm xmlns:a="http://schemas.openxmlformats.org/drawingml/2006/main">
          <a:off x="6442075" y="3165475"/>
          <a:ext cx="1038167"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EG" sz="2400" b="1"/>
            <a:t>33%</a:t>
          </a:r>
        </a:p>
      </cdr:txBody>
    </cdr:sp>
  </cdr:relSizeAnchor>
  <cdr:relSizeAnchor xmlns:cdr="http://schemas.openxmlformats.org/drawingml/2006/chartDrawing">
    <cdr:from>
      <cdr:x>0.12007</cdr:x>
      <cdr:y>0.8655</cdr:y>
    </cdr:from>
    <cdr:to>
      <cdr:x>0.94882</cdr:x>
      <cdr:y>0.97625</cdr:y>
    </cdr:to>
    <cdr:sp macro="" textlink="">
      <cdr:nvSpPr>
        <cdr:cNvPr id="3" name="Text Box 6"/>
        <cdr:cNvSpPr txBox="1">
          <a:spLocks xmlns:a="http://schemas.openxmlformats.org/drawingml/2006/main" noChangeArrowheads="1"/>
        </cdr:cNvSpPr>
      </cdr:nvSpPr>
      <cdr:spPr bwMode="auto">
        <a:xfrm xmlns:a="http://schemas.openxmlformats.org/drawingml/2006/main">
          <a:off x="1082481" y="5296697"/>
          <a:ext cx="7471523" cy="6777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r" rtl="1">
            <a:defRPr sz="1000"/>
          </a:pPr>
          <a:r>
            <a:rPr lang="ar-EG" sz="1925" b="0" i="0" u="none" strike="noStrike" baseline="0">
              <a:solidFill>
                <a:srgbClr val="000000"/>
              </a:solidFill>
              <a:latin typeface="Arial"/>
              <a:cs typeface="Arial"/>
            </a:rPr>
            <a:t>       </a:t>
          </a:r>
          <a:r>
            <a:rPr lang="ar-EG" sz="2200" b="0" i="0" u="none" strike="noStrike" baseline="0">
              <a:solidFill>
                <a:srgbClr val="000000"/>
              </a:solidFill>
              <a:latin typeface="Arial"/>
              <a:cs typeface="Arial"/>
            </a:rPr>
            <a:t>المفاوض التعاوني</a:t>
          </a:r>
        </a:p>
      </cdr:txBody>
    </cdr:sp>
  </cdr:relSizeAnchor>
  <cdr:relSizeAnchor xmlns:cdr="http://schemas.openxmlformats.org/drawingml/2006/chartDrawing">
    <cdr:from>
      <cdr:x>0.24639</cdr:x>
      <cdr:y>0.39478</cdr:y>
    </cdr:from>
    <cdr:to>
      <cdr:x>0.36736</cdr:x>
      <cdr:y>0.50897</cdr:y>
    </cdr:to>
    <cdr:sp macro="" textlink="">
      <cdr:nvSpPr>
        <cdr:cNvPr id="4" name="TextBox 1"/>
        <cdr:cNvSpPr txBox="1"/>
      </cdr:nvSpPr>
      <cdr:spPr>
        <a:xfrm xmlns:a="http://schemas.openxmlformats.org/drawingml/2006/main">
          <a:off x="2114525" y="2305051"/>
          <a:ext cx="1038168" cy="6667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EG" sz="2400" b="1"/>
            <a:t>59%</a:t>
          </a:r>
        </a:p>
      </cdr:txBody>
    </cdr:sp>
  </cdr:relSizeAnchor>
  <cdr:relSizeAnchor xmlns:cdr="http://schemas.openxmlformats.org/drawingml/2006/chartDrawing">
    <cdr:from>
      <cdr:x>0.36885</cdr:x>
      <cdr:y>0.72322</cdr:y>
    </cdr:from>
    <cdr:to>
      <cdr:x>0.48982</cdr:x>
      <cdr:y>0.83741</cdr:y>
    </cdr:to>
    <cdr:sp macro="" textlink="">
      <cdr:nvSpPr>
        <cdr:cNvPr id="11" name="TextBox 1"/>
        <cdr:cNvSpPr txBox="1"/>
      </cdr:nvSpPr>
      <cdr:spPr>
        <a:xfrm xmlns:a="http://schemas.openxmlformats.org/drawingml/2006/main">
          <a:off x="3165480" y="4222755"/>
          <a:ext cx="1038167"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EG" sz="2400" b="1"/>
            <a:t>3%</a:t>
          </a:r>
        </a:p>
      </cdr:txBody>
    </cdr:sp>
  </cdr:relSizeAnchor>
  <cdr:relSizeAnchor xmlns:cdr="http://schemas.openxmlformats.org/drawingml/2006/chartDrawing">
    <cdr:from>
      <cdr:x>0.75065</cdr:x>
      <cdr:y>0.54214</cdr:y>
    </cdr:from>
    <cdr:to>
      <cdr:x>0.87162</cdr:x>
      <cdr:y>0.65633</cdr:y>
    </cdr:to>
    <cdr:sp macro="" textlink="">
      <cdr:nvSpPr>
        <cdr:cNvPr id="13" name="TextBox 1"/>
        <cdr:cNvSpPr txBox="1"/>
      </cdr:nvSpPr>
      <cdr:spPr>
        <a:xfrm xmlns:a="http://schemas.openxmlformats.org/drawingml/2006/main">
          <a:off x="6442097" y="3165461"/>
          <a:ext cx="1038168"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EG" sz="2400" b="1"/>
            <a:t>33%</a:t>
          </a:r>
        </a:p>
      </cdr:txBody>
    </cdr:sp>
  </cdr:relSizeAnchor>
  <cdr:relSizeAnchor xmlns:cdr="http://schemas.openxmlformats.org/drawingml/2006/chartDrawing">
    <cdr:from>
      <cdr:x>0.62967</cdr:x>
      <cdr:y>0.6025</cdr:y>
    </cdr:from>
    <cdr:to>
      <cdr:x>0.75064</cdr:x>
      <cdr:y>0.71669</cdr:y>
    </cdr:to>
    <cdr:sp macro="" textlink="">
      <cdr:nvSpPr>
        <cdr:cNvPr id="14" name="TextBox 1"/>
        <cdr:cNvSpPr txBox="1"/>
      </cdr:nvSpPr>
      <cdr:spPr>
        <a:xfrm xmlns:a="http://schemas.openxmlformats.org/drawingml/2006/main">
          <a:off x="5403856" y="3517898"/>
          <a:ext cx="1038167" cy="666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EG" sz="2400" b="1"/>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m/pubmed/1524268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eaLnBrk="1" hangingPunct="1">
              <a:buFont typeface="Arial" pitchFamily="34" charset="0"/>
              <a:buNone/>
            </a:pPr>
            <a:r>
              <a:rPr lang="ar-EG" b="0" i="0" dirty="0">
                <a:solidFill>
                  <a:srgbClr val="FF0000"/>
                </a:solidFill>
              </a:rPr>
              <a:t>من سمع عن العلاج بالرفض؟</a:t>
            </a:r>
            <a:r>
              <a:rPr lang="en-US" b="0" i="0" baseline="0" dirty="0">
                <a:solidFill>
                  <a:srgbClr val="FF0000"/>
                </a:solidFill>
              </a:rPr>
              <a:t> </a:t>
            </a:r>
            <a:r>
              <a:rPr lang="ar-EG" b="0" i="0" dirty="0">
                <a:solidFill>
                  <a:srgbClr val="FF0000"/>
                </a:solidFill>
              </a:rPr>
              <a:t>هل جربه أحد؟</a:t>
            </a:r>
            <a:r>
              <a:rPr lang="en-US" b="0" i="0" dirty="0">
                <a:solidFill>
                  <a:srgbClr val="FF0000"/>
                </a:solidFill>
              </a:rPr>
              <a:t> </a:t>
            </a:r>
            <a:r>
              <a:rPr lang="ar-EG" b="0" i="0" dirty="0">
                <a:solidFill>
                  <a:srgbClr val="FF0000"/>
                </a:solidFill>
              </a:rPr>
              <a:t>[يجيب الطلاب، عادةً لم يجرب أحد هذا العلاج أو يعترف به إذا جربه].</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2721457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EG" b="0" dirty="0"/>
              <a:t>في </a:t>
            </a:r>
            <a:r>
              <a:rPr lang="ar-EG" sz="1200" b="0" dirty="0"/>
              <a:t>العلاج بالرفض، تخرج وتسعى بنشاط إلى الرفض. والهدف هو أن تخفف من حساسيتك تجاه ألم الرفض. إنه</a:t>
            </a:r>
            <a:r>
              <a:rPr lang="ar-EG" sz="1200" b="0" baseline="0" dirty="0"/>
              <a:t> ألم حقيقي للغاية. تظهر الأبحاث أنه عندما نشعر بالرفض، يتم تنشيط أجزاء الدماغ ذاتها التي تنشط عندما نشعر بألم جسدي. إن ألم الرفض حقيقي وعميق وقد يحتاج التغلب عليه إلى الكثير من الجهد. </a:t>
            </a:r>
          </a:p>
          <a:p>
            <a:pPr eaLnBrk="1" hangingPunct="1">
              <a:spcBef>
                <a:spcPct val="0"/>
              </a:spcBef>
            </a:pPr>
            <a:endParaRPr lang="en-US" altLang="en-US" dirty="0"/>
          </a:p>
          <a:p>
            <a:pPr rtl="1" fontAlgn="t"/>
            <a:r>
              <a:rPr lang="ar-EG" sz="1200" dirty="0">
                <a:solidFill>
                  <a:schemeClr val="tx1"/>
                </a:solidFill>
                <a:latin typeface="+mn-lt"/>
                <a:ea typeface="+mn-ea"/>
                <a:cs typeface="+mn-cs"/>
              </a:rPr>
              <a:t>مرجع البحث الذي يتناول الرفض مذكور في النص: </a:t>
            </a:r>
          </a:p>
          <a:p>
            <a:pPr rtl="1" fontAlgn="t"/>
            <a:r>
              <a:rPr lang="ar-EG" sz="1200" dirty="0">
                <a:solidFill>
                  <a:schemeClr val="tx1"/>
                </a:solidFill>
                <a:latin typeface="+mn-lt"/>
                <a:ea typeface="+mn-ea"/>
                <a:cs typeface="+mn-cs"/>
              </a:rPr>
              <a:t>لماذا الرفض مؤلم: آلية إنذار عصبية شائعة للألم الجسدي والاجتماعي</a:t>
            </a:r>
          </a:p>
          <a:p>
            <a:pPr fontAlgn="t"/>
            <a:r>
              <a:rPr lang="en-US" sz="1200" dirty="0">
                <a:solidFill>
                  <a:schemeClr val="tx1"/>
                </a:solidFill>
                <a:latin typeface="+mn-lt"/>
                <a:ea typeface="+mn-ea"/>
                <a:cs typeface="+mn-cs"/>
                <a:hlinkClick r:id="rId3"/>
              </a:rPr>
              <a:t>https://www.ncbi.nlm.nih.gov/m/pubmed/15242688/</a:t>
            </a:r>
          </a:p>
          <a:p>
            <a:pPr fontAlgn="t"/>
            <a:endParaRPr lang="en-US" altLang="en-US" dirty="0"/>
          </a:p>
          <a:p>
            <a:pPr eaLnBrk="1" hangingPunct="1">
              <a:spcBef>
                <a:spcPct val="0"/>
              </a:spcBef>
            </a:pPr>
            <a:r>
              <a:rPr lang="ar-EG" dirty="0"/>
              <a:t>مصدر الصورة</a:t>
            </a:r>
          </a:p>
          <a:p>
            <a:pPr eaLnBrk="1" hangingPunct="1">
              <a:spcBef>
                <a:spcPct val="0"/>
              </a:spcBef>
            </a:pPr>
            <a:r>
              <a:rPr lang="en-US" dirty="0"/>
              <a:t>https://pixabay.com/en/worthlessness-insignificance-927079/</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305973D-E46A-40B7-9F3F-DAE4D4DC8E84}" type="slidenum">
              <a:rPr lang="en-GB" altLang="en-US" smtClean="0"/>
              <a:pPr>
                <a:spcBef>
                  <a:spcPct val="0"/>
                </a:spcBef>
              </a:pPr>
              <a:t>11</a:t>
            </a:fld>
            <a:endParaRPr lang="en-GB" altLang="en-US"/>
          </a:p>
        </p:txBody>
      </p:sp>
    </p:spTree>
    <p:extLst>
      <p:ext uri="{BB962C8B-B14F-4D97-AF65-F5344CB8AC3E}">
        <p14:creationId xmlns:p14="http://schemas.microsoft.com/office/powerpoint/2010/main" val="346942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ar-EG" sz="2400" dirty="0"/>
              <a:t>الهدف من "دفتر تدوين لا" هو جعلك تشعر براحة أكبر عند طلب الأشياء، والتغلب على الخوف من الرفض</a:t>
            </a:r>
            <a:r>
              <a:rPr lang="ar-EG" sz="2400" baseline="0" dirty="0"/>
              <a:t>.</a:t>
            </a:r>
            <a:r>
              <a:rPr lang="en-US" sz="2400" baseline="0" dirty="0"/>
              <a:t> </a:t>
            </a:r>
            <a:r>
              <a:rPr lang="ar-EG" sz="2400" dirty="0"/>
              <a:t>إن المطالبة بالقيمة هي جانب مهم للغاية من التفاوض، ولا يمكنك المطالبة بما لا تطلبه.</a:t>
            </a:r>
            <a:r>
              <a:rPr lang="en-US" sz="2400" baseline="0" dirty="0"/>
              <a:t> </a:t>
            </a:r>
            <a:r>
              <a:rPr lang="ar-EG" sz="2400" dirty="0"/>
              <a:t>يتفاجأ معظم الطلاب بعدد الإجابات التي تأتي بـ "نعم" التي يحصلون عليها.</a:t>
            </a:r>
            <a:r>
              <a:rPr lang="en-US" sz="2400" dirty="0"/>
              <a:t> </a:t>
            </a:r>
            <a:r>
              <a:rPr lang="ar-EG" sz="2400" dirty="0"/>
              <a:t>كما</a:t>
            </a:r>
            <a:r>
              <a:rPr lang="ar-EG" sz="2400" baseline="0" dirty="0"/>
              <a:t> ستساعدك المهمة على التخلص من ألم الحصول على إجابات بـ "لا"، فالعالم لا ينتهي عند ذلك. إن التعرض للرفض على طول الطريق هو جزء من النجاح. </a:t>
            </a:r>
          </a:p>
          <a:p>
            <a:endParaRPr lang="en-US" dirty="0"/>
          </a:p>
          <a:p>
            <a:r>
              <a:rPr lang="ar-EG" dirty="0"/>
              <a:t>مصدر الصورة:</a:t>
            </a:r>
          </a:p>
          <a:p>
            <a:r>
              <a:rPr lang="en-US" dirty="0"/>
              <a:t>https://pixabay.com/en/no-negative-whiteboard-presentation-1532783/</a:t>
            </a:r>
          </a:p>
        </p:txBody>
      </p:sp>
      <p:sp>
        <p:nvSpPr>
          <p:cNvPr id="4" name="Slide Number Placeholder 3"/>
          <p:cNvSpPr>
            <a:spLocks noGrp="1"/>
          </p:cNvSpPr>
          <p:nvPr>
            <p:ph type="sldNum" sz="quarter" idx="10"/>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373927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b="0"/>
              <a:t>فيما</a:t>
            </a:r>
            <a:r>
              <a:rPr lang="ar-EG" b="0" baseline="0"/>
              <a:t> يلي بعض </a:t>
            </a:r>
            <a:r>
              <a:rPr lang="ar-EG" sz="1200" b="0"/>
              <a:t>الأمثلة السابقة من "دفتر تدوين لا" التي قدمها طلاب التفاوض.</a:t>
            </a:r>
            <a:r>
              <a:rPr lang="en-US" sz="1200" b="0"/>
              <a:t> </a:t>
            </a:r>
            <a:r>
              <a:rPr lang="ar-EG" sz="1200"/>
              <a:t>طلب أحد الطلاب استئجار ربطة عنق من متجر يبيع ربطات العنق، فقالوا نعم. </a:t>
            </a:r>
          </a:p>
          <a:p>
            <a:endParaRPr lang="en-US" altLang="en-US" b="0"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6E73A0F-88D3-4E24-A8E3-A1AED2F64047}" type="slidenum">
              <a:rPr lang="en-US" altLang="en-US" smtClean="0"/>
              <a:pPr/>
              <a:t>13</a:t>
            </a:fld>
            <a:endParaRPr lang="en-US" altLang="en-US"/>
          </a:p>
        </p:txBody>
      </p:sp>
    </p:spTree>
    <p:extLst>
      <p:ext uri="{BB962C8B-B14F-4D97-AF65-F5344CB8AC3E}">
        <p14:creationId xmlns:p14="http://schemas.microsoft.com/office/powerpoint/2010/main" val="311631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طالب آخر</a:t>
            </a:r>
            <a:r>
              <a:rPr lang="en-US" sz="1200" baseline="0"/>
              <a:t> </a:t>
            </a:r>
            <a:r>
              <a:rPr lang="ar-EG" sz="1200"/>
              <a:t>طلبت من مديري زيادة الراتب، ووافق المدير.</a:t>
            </a:r>
            <a:r>
              <a:rPr lang="en-US" sz="1200"/>
              <a:t> </a:t>
            </a:r>
          </a:p>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6E73A0F-88D3-4E24-A8E3-A1AED2F64047}" type="slidenum">
              <a:rPr lang="en-US" altLang="en-US" smtClean="0"/>
              <a:pPr/>
              <a:t>14</a:t>
            </a:fld>
            <a:endParaRPr lang="en-US" altLang="en-US"/>
          </a:p>
        </p:txBody>
      </p:sp>
    </p:spTree>
    <p:extLst>
      <p:ext uri="{BB962C8B-B14F-4D97-AF65-F5344CB8AC3E}">
        <p14:creationId xmlns:p14="http://schemas.microsoft.com/office/powerpoint/2010/main" val="190198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aseline="0"/>
              <a:t> طلب</a:t>
            </a:r>
            <a:r>
              <a:rPr lang="ar-EG" sz="1200"/>
              <a:t>طالب آخر دخول ملهى ليلي مرتديًا شورتًا ونعالًا، فقالوا لا، لأن هذا قد يفسد أسلوبهم العصري.</a:t>
            </a:r>
            <a:r>
              <a:rPr lang="en-US" sz="1200"/>
              <a:t> </a:t>
            </a:r>
          </a:p>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6E73A0F-88D3-4E24-A8E3-A1AED2F64047}" type="slidenum">
              <a:rPr lang="en-US" altLang="en-US" smtClean="0"/>
              <a:pPr/>
              <a:t>15</a:t>
            </a:fld>
            <a:endParaRPr lang="en-US" altLang="en-US"/>
          </a:p>
        </p:txBody>
      </p:sp>
    </p:spTree>
    <p:extLst>
      <p:ext uri="{BB962C8B-B14F-4D97-AF65-F5344CB8AC3E}">
        <p14:creationId xmlns:p14="http://schemas.microsoft.com/office/powerpoint/2010/main" val="3458693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هذا المثال المفضل لدي.</a:t>
            </a:r>
            <a:r>
              <a:rPr lang="en-US" dirty="0"/>
              <a:t> </a:t>
            </a:r>
            <a:r>
              <a:rPr lang="ar-EG" dirty="0"/>
              <a:t>طلب أحد الطلاب </a:t>
            </a:r>
            <a:r>
              <a:rPr lang="ar-EG" sz="1200" dirty="0"/>
              <a:t>من فتاة كان مهتمًا بها حقًا منذ المدرسة الثانوية الخروج في موعد غرامي، وقالت نعم. آمل أن</a:t>
            </a:r>
            <a:r>
              <a:rPr lang="ar-EG" sz="1200" baseline="0" dirty="0"/>
              <a:t> تمنحكم هذه الأمثلة بعض الأفكار لدفاتر تدوين لا الخاصة بكم، ولكننا نريد منكم أيضًا أن تكونوا مبدعين وأن </a:t>
            </a:r>
            <a:r>
              <a:rPr lang="ar-EG" sz="1200" baseline="0" dirty="0" err="1"/>
              <a:t>تبتكروا</a:t>
            </a:r>
            <a:r>
              <a:rPr lang="ar-EG" sz="1200" baseline="0" dirty="0"/>
              <a:t> طلباتكم الخاصة.</a:t>
            </a:r>
            <a:r>
              <a:rPr lang="en-US" sz="1200" baseline="0" dirty="0"/>
              <a:t> </a:t>
            </a:r>
          </a:p>
          <a:p>
            <a:endParaRPr lang="en-US" altLang="en-US" dirty="0"/>
          </a:p>
          <a:p>
            <a:r>
              <a:rPr lang="ar-EG" dirty="0"/>
              <a:t>ملاحظة:</a:t>
            </a:r>
            <a:r>
              <a:rPr lang="en-US" dirty="0"/>
              <a:t> </a:t>
            </a:r>
            <a:r>
              <a:rPr lang="ar-EG" dirty="0"/>
              <a:t>هذه</a:t>
            </a:r>
            <a:r>
              <a:rPr lang="ar-EG" baseline="0" dirty="0"/>
              <a:t> النقطة الأخيرة قد لا تكون مناسبة في بعض البلدان، ويجب حذفها في تلك الحالات.</a:t>
            </a:r>
            <a:r>
              <a:rPr lang="en-US" baseline="0" dirty="0"/>
              <a:t> </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6E73A0F-88D3-4E24-A8E3-A1AED2F64047}" type="slidenum">
              <a:rPr lang="en-US" altLang="en-US" smtClean="0"/>
              <a:pPr/>
              <a:t>16</a:t>
            </a:fld>
            <a:endParaRPr lang="en-US" altLang="en-US"/>
          </a:p>
        </p:txBody>
      </p:sp>
    </p:spTree>
    <p:extLst>
      <p:ext uri="{BB962C8B-B14F-4D97-AF65-F5344CB8AC3E}">
        <p14:creationId xmlns:p14="http://schemas.microsoft.com/office/powerpoint/2010/main" val="355772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هذا يقودنا إلى أول مسرحية تقمص أدوار تفاوضية لدينا.</a:t>
            </a:r>
            <a:r>
              <a:rPr lang="en-US" i="0" dirty="0"/>
              <a:t> </a:t>
            </a:r>
            <a:r>
              <a:rPr lang="ar-EG" i="0" dirty="0"/>
              <a:t>[يرفع المُحاضر</a:t>
            </a:r>
            <a:r>
              <a:rPr lang="ar-EG" i="0" baseline="0" dirty="0"/>
              <a:t> النسخ المطبوعة من الدورين في تمرين المناقصة المشتركة].</a:t>
            </a:r>
            <a:r>
              <a:rPr lang="en-US" i="0" baseline="0" dirty="0"/>
              <a:t> </a:t>
            </a:r>
            <a:r>
              <a:rPr lang="ar-EG" i="0" dirty="0"/>
              <a:t>ستلعب </a:t>
            </a:r>
            <a:r>
              <a:rPr lang="ar-EG" i="0" baseline="0" dirty="0"/>
              <a:t>دور مفاوضين يجتمعان بشأن صفقة تجارية محتملة. هناك بعض القواعد. </a:t>
            </a:r>
            <a:r>
              <a:rPr lang="ar-EG" sz="1200" i="0" dirty="0"/>
              <a:t>لا يُسمح لك بإظهار مواد دورك لنظيرك. لا يُسمح لك أيضًا بتغيير أو اختراع الحقائق. </a:t>
            </a:r>
          </a:p>
          <a:p>
            <a:endParaRPr lang="en-US" i="0" dirty="0"/>
          </a:p>
          <a:p>
            <a:r>
              <a:rPr lang="ar-EG" i="0" dirty="0"/>
              <a:t>مصدر الصورة:</a:t>
            </a:r>
          </a:p>
          <a:p>
            <a:r>
              <a:rPr lang="en-US" i="0" dirty="0"/>
              <a:t>https://pixabay.com/en/law-justice-court-judge-legal-1063249/</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22199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baseline="0" dirty="0"/>
              <a:t>بالنسبة لهذا التمرين، نحتاج إلى تكوين ثنائيات. ما أود منك فعله هو تكوين ثنائي مع شخص لا تحبه، أو على الأقل لا يبدو عليه أي شيء. [يضحك الطلاب]. أنا أمزح فحسب، يجب أن تشكل ثنائيًا مع شخص ليس من أصدقائك المقربين، ويفضل أن يكون شخصًا لا تعرفه جيدًا. هذا سيجعل تمرين التفاوض ينجح بشكل أفضل. لديك ثلاثون دقيقة لقراءة المواد الخاصة بك، والتخطيط لإستراتيجيتك، والتفاوض مع شريكك. </a:t>
            </a:r>
            <a:r>
              <a:rPr lang="ar-EG" i="0" dirty="0"/>
              <a:t>[يكوِّن</a:t>
            </a:r>
            <a:r>
              <a:rPr lang="ar-EG" i="0" baseline="0" dirty="0"/>
              <a:t> الطلاب ثنائيات.</a:t>
            </a:r>
            <a:r>
              <a:rPr lang="en-US" i="0" baseline="0" dirty="0"/>
              <a:t> </a:t>
            </a:r>
            <a:r>
              <a:rPr lang="ar-EG" i="0" baseline="0" dirty="0"/>
              <a:t>يوزع </a:t>
            </a:r>
            <a:r>
              <a:rPr lang="ar-EG" i="0" dirty="0"/>
              <a:t>المُحاضر الدورين</a:t>
            </a:r>
            <a:r>
              <a:rPr lang="ar-EG" i="0" baseline="0" dirty="0"/>
              <a:t> المختلفين على كل ثنائي من الطلاب، ثم يذهبون للتفاوض لمدة 30 دقيقة]</a:t>
            </a:r>
          </a:p>
          <a:p>
            <a:endParaRPr lang="en-US" i="0" baseline="0" dirty="0"/>
          </a:p>
          <a:p>
            <a:r>
              <a:rPr lang="ar-EG" i="0" baseline="0" dirty="0"/>
              <a:t>[أثناء المفاوضات، على المُحاضر أن يتجول ويتذكر الملاحظات ذهنيًا أو يدونها عن بعض المفاوضات، لتسليط الضوء على التكتيكات وردود الأفعال التي يمكن طرحها لاحقًا أثناء جلسات استخلاص المعلومات عندما يُطلب من الطلاب مشاركة تجاربهم أو عند طرح نقاط التدريس الرئيسية. على سبيل المثال، إذا نقل طالب معين المناقشة من المواقف إلى المصالح أثناء المفاوضات، يمكن تسليط الضوء على ذلك لاحقًا]. </a:t>
            </a:r>
          </a:p>
          <a:p>
            <a:endParaRPr lang="en-US" i="0" baseline="0" dirty="0"/>
          </a:p>
          <a:p>
            <a:r>
              <a:rPr lang="ar-EG" i="0" u="sng" baseline="0" dirty="0"/>
              <a:t>ملاحظة:</a:t>
            </a:r>
            <a:r>
              <a:rPr lang="en-US" i="0" baseline="0" dirty="0"/>
              <a:t> </a:t>
            </a:r>
            <a:r>
              <a:rPr lang="ar-EG" i="0" baseline="0" dirty="0"/>
              <a:t>هناك طرق بديلة مثل تعيين ثنائيات من الطلاب لبعضهم البعض مسبقًا، أو قيام المُحاضر بتكوين ثنائيات على الفور.</a:t>
            </a:r>
            <a:r>
              <a:rPr lang="en-US" i="0" baseline="0" dirty="0"/>
              <a:t> </a:t>
            </a:r>
          </a:p>
          <a:p>
            <a:endParaRPr lang="en-US" i="0" baseline="0" dirty="0"/>
          </a:p>
          <a:p>
            <a:r>
              <a:rPr lang="ar-EG" i="0" baseline="0" dirty="0"/>
              <a:t>مصدر الصورة:</a:t>
            </a:r>
          </a:p>
          <a:p>
            <a:r>
              <a:rPr lang="en-US" i="0" baseline="0" dirty="0"/>
              <a:t>https://pixabay.com/en/alpine-edelwei%C3%9F-ordinary-edelweiss-181720/</a:t>
            </a:r>
          </a:p>
        </p:txBody>
      </p:sp>
      <p:sp>
        <p:nvSpPr>
          <p:cNvPr id="4" name="Slide Number Placeholder 3"/>
          <p:cNvSpPr>
            <a:spLocks noGrp="1"/>
          </p:cNvSpPr>
          <p:nvPr>
            <p:ph type="sldNum" sz="quarter" idx="10"/>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408437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u="sng" dirty="0"/>
              <a:t>ملاحظة:</a:t>
            </a:r>
            <a:r>
              <a:rPr lang="en-US" dirty="0"/>
              <a:t> </a:t>
            </a:r>
            <a:r>
              <a:rPr lang="ar-EG" dirty="0"/>
              <a:t>يُستخدم </a:t>
            </a:r>
            <a:r>
              <a:rPr lang="ar-EG" dirty="0" err="1"/>
              <a:t>هذا</a:t>
            </a:r>
            <a:r>
              <a:rPr lang="ar-EG" u="none" dirty="0" err="1"/>
              <a:t>القالب</a:t>
            </a:r>
            <a:r>
              <a:rPr lang="ar-EG" u="none" dirty="0"/>
              <a:t> الخاص بشريحة تقسيم الطلاب إلى مجموعات ثنائية إذا</a:t>
            </a:r>
            <a:r>
              <a:rPr lang="ar-EG" u="none" baseline="0" dirty="0"/>
              <a:t> وضع المُحاضر الطلاب في فرق تفاوض مسبقًا.</a:t>
            </a:r>
            <a:r>
              <a:rPr lang="en-US" u="none" baseline="0" dirty="0"/>
              <a:t> </a:t>
            </a:r>
            <a:r>
              <a:rPr lang="ar-EG" u="none" baseline="0" dirty="0"/>
              <a:t>تتم إضافة أسماء الطلاب في الأعمدة الخاصة أسفل </a:t>
            </a:r>
            <a:r>
              <a:rPr lang="ar-EG" b="0" u="none" baseline="0" dirty="0"/>
              <a:t>"</a:t>
            </a:r>
            <a:r>
              <a:rPr lang="ar-EG" sz="1200" b="0" i="0" u="none" strike="noStrike" dirty="0" err="1">
                <a:solidFill>
                  <a:srgbClr val="000000"/>
                </a:solidFill>
                <a:latin typeface="Cambria"/>
              </a:rPr>
              <a:t>كونجور</a:t>
            </a:r>
            <a:r>
              <a:rPr lang="en-US" sz="1200" b="0" i="0" u="none" strike="noStrike" baseline="0" dirty="0">
                <a:solidFill>
                  <a:srgbClr val="000000"/>
                </a:solidFill>
                <a:latin typeface="Cambria"/>
              </a:rPr>
              <a:t> </a:t>
            </a:r>
            <a:r>
              <a:rPr lang="ar-EG" sz="1200" b="0" i="0" u="none" strike="noStrike" dirty="0" err="1">
                <a:solidFill>
                  <a:srgbClr val="000000"/>
                </a:solidFill>
                <a:latin typeface="Cambria"/>
              </a:rPr>
              <a:t>كوزماتكس</a:t>
            </a:r>
            <a:r>
              <a:rPr lang="ar-EG" sz="1200" b="0" i="0" u="none" strike="noStrike" dirty="0">
                <a:solidFill>
                  <a:srgbClr val="000000"/>
                </a:solidFill>
                <a:latin typeface="Cambria"/>
              </a:rPr>
              <a:t>" </a:t>
            </a:r>
            <a:r>
              <a:rPr lang="ar-EG" sz="1200" b="0" i="0" u="none" strike="noStrike" dirty="0" err="1">
                <a:solidFill>
                  <a:srgbClr val="000000"/>
                </a:solidFill>
                <a:latin typeface="Cambria"/>
              </a:rPr>
              <a:t>و"مينافار</a:t>
            </a:r>
            <a:r>
              <a:rPr lang="en-US" sz="1200" b="0" i="0" u="none" strike="noStrike" baseline="0" dirty="0">
                <a:solidFill>
                  <a:srgbClr val="000000"/>
                </a:solidFill>
                <a:latin typeface="Cambria"/>
              </a:rPr>
              <a:t> </a:t>
            </a:r>
            <a:r>
              <a:rPr lang="ar-EG" sz="1200" b="0" i="0" u="none" strike="noStrike" dirty="0" err="1">
                <a:solidFill>
                  <a:srgbClr val="000000"/>
                </a:solidFill>
                <a:latin typeface="Cambria"/>
              </a:rPr>
              <a:t>فارماسوتيكالز</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u="none" dirty="0"/>
              <a:t>إذا تم استخدام هذه</a:t>
            </a:r>
            <a:r>
              <a:rPr lang="ar-EG" u="none" baseline="0" dirty="0"/>
              <a:t> الشريحة</a:t>
            </a:r>
            <a:r>
              <a:rPr lang="ar-EG" u="none" dirty="0"/>
              <a:t>،</a:t>
            </a:r>
            <a:r>
              <a:rPr lang="en-US" u="none" baseline="0" dirty="0"/>
              <a:t> </a:t>
            </a:r>
            <a:r>
              <a:rPr lang="ar-EG" u="none" dirty="0"/>
              <a:t>يجب</a:t>
            </a:r>
            <a:r>
              <a:rPr lang="ar-EG" dirty="0"/>
              <a:t> أن يتطابق لون الخلفية لكل دور في الشريحة أعلاه</a:t>
            </a:r>
            <a:r>
              <a:rPr lang="ar-EG" baseline="0" dirty="0"/>
              <a:t> مع لون الاستبيانات التي يتم توزيعها على الطلاب (اللون الأبيض لشركة </a:t>
            </a:r>
            <a:r>
              <a:rPr lang="ar-EG" baseline="0" dirty="0" err="1"/>
              <a:t>كونجور</a:t>
            </a:r>
            <a:r>
              <a:rPr lang="ar-EG" baseline="0" dirty="0"/>
              <a:t> </a:t>
            </a:r>
            <a:r>
              <a:rPr lang="ar-EG" baseline="0" dirty="0" err="1"/>
              <a:t>كوزماتكس</a:t>
            </a:r>
            <a:r>
              <a:rPr lang="ar-EG" baseline="0" dirty="0"/>
              <a:t>، واللون الوردي </a:t>
            </a:r>
            <a:r>
              <a:rPr lang="ar-EG" sz="1200" b="0" i="0" u="none" strike="noStrike" dirty="0">
                <a:solidFill>
                  <a:srgbClr val="000000"/>
                </a:solidFill>
                <a:latin typeface="Cambria"/>
              </a:rPr>
              <a:t>لشركة </a:t>
            </a:r>
            <a:r>
              <a:rPr lang="ar-EG" sz="1200" b="0" i="0" u="none" strike="noStrike" dirty="0" err="1">
                <a:solidFill>
                  <a:srgbClr val="000000"/>
                </a:solidFill>
                <a:latin typeface="Cambria"/>
              </a:rPr>
              <a:t>مينافار</a:t>
            </a:r>
            <a:r>
              <a:rPr lang="en-US" sz="1200" b="0" i="0" u="none" strike="noStrike" baseline="0" dirty="0">
                <a:solidFill>
                  <a:srgbClr val="000000"/>
                </a:solidFill>
                <a:latin typeface="Cambria"/>
              </a:rPr>
              <a:t> </a:t>
            </a:r>
            <a:r>
              <a:rPr lang="ar-EG" sz="1200" b="0" i="0" u="none" strike="noStrike" dirty="0" err="1">
                <a:solidFill>
                  <a:srgbClr val="000000"/>
                </a:solidFill>
                <a:latin typeface="Cambria"/>
              </a:rPr>
              <a:t>فارماسوتيكالز</a:t>
            </a:r>
            <a:r>
              <a:rPr lang="ar-EG" sz="1200" b="0" i="0" u="none" strike="noStrike" dirty="0">
                <a:solidFill>
                  <a:srgbClr val="000000"/>
                </a:solidFill>
                <a:latin typeface="Cambria"/>
              </a:rPr>
              <a:t>، لتجنب الارتباك</a:t>
            </a:r>
            <a:r>
              <a:rPr lang="ar-EG" baseline="0" dirty="0"/>
              <a:t>. يشير العمود "الغرفة الجانبية" إلى "غرفة النقاش الجانبية" ولا ينطبق إلا إذا كان لدى المُحاضر غرف خاصة للطلاب للتفاوض فيها. يشير العمود "المجموعة" إلى رقم مجموعة التفاوض، بمعنى آخر: كل ثنائي من الطلاب. </a:t>
            </a:r>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19</a:t>
            </a:fld>
            <a:endParaRPr lang="en-US" altLang="en-US"/>
          </a:p>
        </p:txBody>
      </p:sp>
    </p:spTree>
    <p:extLst>
      <p:ext uri="{BB962C8B-B14F-4D97-AF65-F5344CB8AC3E}">
        <p14:creationId xmlns:p14="http://schemas.microsoft.com/office/powerpoint/2010/main" val="386170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dirty="0"/>
              <a:t>يسعدني أن أكون معكم اليوم.</a:t>
            </a:r>
            <a:r>
              <a:rPr lang="en-US" dirty="0"/>
              <a:t> </a:t>
            </a:r>
            <a:r>
              <a:rPr lang="ar-EG" dirty="0"/>
              <a:t>ستغطي دورتنا الدراسية منظورًا حول التفاوض نطلق عليه "</a:t>
            </a:r>
            <a:r>
              <a:rPr lang="ar-EG" baseline="0" dirty="0"/>
              <a:t> التفاوض على القيمة".</a:t>
            </a:r>
            <a:r>
              <a:rPr lang="en-US" baseline="0" dirty="0"/>
              <a:t> </a:t>
            </a:r>
          </a:p>
          <a:p>
            <a:endParaRPr lang="en-US" dirty="0"/>
          </a:p>
          <a:p>
            <a:r>
              <a:rPr lang="ar-EG" dirty="0"/>
              <a:t>مصدر</a:t>
            </a:r>
            <a:r>
              <a:rPr lang="ar-EG" baseline="0" dirty="0"/>
              <a:t> الصورة</a:t>
            </a:r>
          </a:p>
          <a:p>
            <a:r>
              <a:rPr lang="en-US" baseline="0" dirty="0"/>
              <a:t>https://pixabay.com/en/hand-hands-shaking-hands-man-hand-861276/</a:t>
            </a:r>
          </a:p>
          <a:p>
            <a:endParaRPr lang="en-US" baseline="0" dirty="0"/>
          </a:p>
          <a:p>
            <a:pPr eaLnBrk="1" hangingPunct="1">
              <a:spcBef>
                <a:spcPct val="0"/>
              </a:spcBef>
            </a:pPr>
            <a:endParaRPr lang="en-US" altLang="en-US" dirty="0">
              <a:latin typeface="Rockwell"/>
            </a:endParaRPr>
          </a:p>
        </p:txBody>
      </p:sp>
    </p:spTree>
    <p:extLst>
      <p:ext uri="{BB962C8B-B14F-4D97-AF65-F5344CB8AC3E}">
        <p14:creationId xmlns:p14="http://schemas.microsoft.com/office/powerpoint/2010/main" val="1535962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baseline="0" dirty="0"/>
              <a:t>الآن أود أن أمارس تمرينًا صغيرًا معكم هنا في الفصل.</a:t>
            </a:r>
            <a:r>
              <a:rPr lang="en-US" i="0" baseline="0" dirty="0"/>
              <a:t> </a:t>
            </a:r>
            <a:r>
              <a:rPr lang="ar-EG" i="0" baseline="0" dirty="0"/>
              <a:t>يُرجى التعاون مع طالب آخر في هذا الفصل واتخاذ هذا الوضع.</a:t>
            </a:r>
            <a:r>
              <a:rPr lang="en-US" i="0" baseline="0" dirty="0"/>
              <a:t> </a:t>
            </a:r>
            <a:r>
              <a:rPr lang="ar-EG" i="0" baseline="0" dirty="0"/>
              <a:t>[يشير المُحاضر إلى الصورة المعروضة على الشريحة؛ يضحك الطلاب عادةً].</a:t>
            </a:r>
            <a:r>
              <a:rPr lang="en-US" i="0" baseline="0" dirty="0"/>
              <a:t> </a:t>
            </a:r>
            <a:r>
              <a:rPr lang="ar-EG" i="0" baseline="0" dirty="0"/>
              <a:t>أنا جاد، هذا مهم لتعليمكم!</a:t>
            </a:r>
            <a:r>
              <a:rPr lang="en-US" i="0" baseline="0" dirty="0"/>
              <a:t> </a:t>
            </a:r>
            <a:r>
              <a:rPr lang="ar-EG" i="0" baseline="0" dirty="0"/>
              <a:t>لتكوين ثنائي، قد تحتاج إلى تغيير المقاعد، ولكن تأكد من العثور على شريك واتخاذ هذا الوضع الجسدي معه.</a:t>
            </a:r>
            <a:r>
              <a:rPr lang="en-US" i="0" baseline="0" dirty="0"/>
              <a:t> </a:t>
            </a:r>
            <a:r>
              <a:rPr lang="ar-EG" i="0" baseline="0" dirty="0"/>
              <a:t>[يكون معظم الطلاب ثنائيات مع الشخص المجاور لهم؛ يبدل بعض الطلاب مقاعدهم حتى يتمكنوا من الحصول على شريك].</a:t>
            </a:r>
            <a:r>
              <a:rPr lang="en-US" i="0" baseline="0" dirty="0"/>
              <a:t> </a:t>
            </a:r>
          </a:p>
          <a:p>
            <a:endParaRPr lang="en-US" i="0" baseline="0" dirty="0"/>
          </a:p>
          <a:p>
            <a:r>
              <a:rPr lang="ar-EG" i="0" baseline="0" dirty="0"/>
              <a:t>مصدر الصورة:</a:t>
            </a:r>
          </a:p>
          <a:p>
            <a:r>
              <a:rPr lang="en-US" i="0" baseline="0" dirty="0"/>
              <a:t>https://pixabay.com/en/bench-press-fight-arm-wrestling-1013857/</a:t>
            </a:r>
          </a:p>
        </p:txBody>
      </p:sp>
      <p:sp>
        <p:nvSpPr>
          <p:cNvPr id="4" name="Slide Number Placeholder 3"/>
          <p:cNvSpPr>
            <a:spLocks noGrp="1"/>
          </p:cNvSpPr>
          <p:nvPr>
            <p:ph type="sldNum" sz="quarter" idx="10"/>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35734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baseline="0" dirty="0"/>
              <a:t>يُطلق على هذا النشاط تمرين الذراع. </a:t>
            </a:r>
            <a:r>
              <a:rPr lang="ar-EG" sz="2400" i="0" dirty="0"/>
              <a:t>ويتلخص هدفك في المطالبة بأكبر قدر ممكن من القيمة لصالحك. والقواعد هي كما يلي. كل مرة يلامس فيها ظهر يد الشخص</a:t>
            </a:r>
            <a:r>
              <a:rPr lang="en-US" sz="2400" i="0" baseline="0" dirty="0"/>
              <a:t> </a:t>
            </a:r>
            <a:r>
              <a:rPr lang="ar-EG" sz="2400" i="0" dirty="0"/>
              <a:t>الآخر الطاولة، تحصل أنت</a:t>
            </a:r>
            <a:r>
              <a:rPr lang="en-US" sz="2400" i="0" baseline="0" dirty="0"/>
              <a:t> </a:t>
            </a:r>
            <a:r>
              <a:rPr lang="ar-EG" sz="2400" i="0" dirty="0"/>
              <a:t>على ألف دولار من المال الوهمي. عليك أن تبقي عينيك مغلقتين،</a:t>
            </a:r>
            <a:r>
              <a:rPr lang="ar-EG" sz="2400" i="0" baseline="0" dirty="0"/>
              <a:t> لذا فليغلق الجميع أعينهم. [يغلق الطلاب أعينهم؛ قد يحتاجون إلى تذكيرهم بذلك من قِبل المُحاضر]. أنا جاد، عليكم جميعًا أن تغلقوا أعينكم. هل أغمض الجميع أعينهم؟ [يجب أن يغلق جميع الطلاب أعينهم]. قاعدة أخرى: لا يُسمح لك أيضًا بالتحدث إلى الشخص الآخر، لذا لا تتحدث بصوت عالٍ. سيكون هناك حد زمني مدته 15 ثانية. مرةً أخرى، الهدف هو المطالبة بأكبر قدر ممكن من القيمة لصالحك. اتخذوا الوضعية، تجهزوا، استعدوا، انطلقوا!!! [سيتصارع معظم ثنائيات الطلاب مع بعضهم البعض.</a:t>
            </a:r>
            <a:r>
              <a:rPr lang="en-US" sz="2400" i="0" baseline="0" dirty="0"/>
              <a:t> </a:t>
            </a:r>
            <a:r>
              <a:rPr lang="ar-EG" sz="2400" i="0" baseline="0" dirty="0"/>
              <a:t>سيصل عدد قليل من ثنائيات الطلاب إلى حل تمرين الذراع، وهو التناوب بسرعة على لمس يد الشخص الآخر بالطاولة دون مقاومة بعضهم البعض]. 1-2-3-4-5-6-7-8-9-10-11-12-13-14-15، توقفوا! يمكنكم فتح عيونكم. </a:t>
            </a:r>
          </a:p>
          <a:p>
            <a:endParaRPr lang="en-US" i="0" baseline="0" dirty="0"/>
          </a:p>
          <a:p>
            <a:r>
              <a:rPr lang="ar-EG" i="0" baseline="0" dirty="0"/>
              <a:t>مصدر الصورة:</a:t>
            </a:r>
          </a:p>
          <a:p>
            <a:r>
              <a:rPr lang="en-US" i="0" baseline="0" dirty="0"/>
              <a:t>https://pixabay.com/en/bench-press-fight-arm-wrestling-1013857/</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847201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دعونا</a:t>
            </a:r>
            <a:r>
              <a:rPr lang="ar-EG" i="0" baseline="0" dirty="0"/>
              <a:t> لنرى كم عدد النقاط التي حصل عليها كل فرد. كم عدد النقاط التي حصل عليها كل ثنائي منكم؟ [يذهب المُحاضر إلى السبورة، أو السبورة البيضاء، أو اللوح الورقي ويكتب درجات كل ثنائي، على سبيل المثال، 3-2، 5-2، 15-16، 20-21، وما إلى ذلك]. إذن، ما الذي تلاحظونه بشأن أعلى الدرجات؟ [يجيب الطلاب]. هذا صحيح، إذا حصل أحد الثنائي على درجة عالية جدًا، فإن الشريك الآخر يميل إلى الحصول على درجة عالية جدًا أيضًا. </a:t>
            </a:r>
          </a:p>
          <a:p>
            <a:endParaRPr lang="en-US" i="0" baseline="0" dirty="0"/>
          </a:p>
          <a:p>
            <a:r>
              <a:rPr lang="ar-EG" i="0" baseline="0" dirty="0"/>
              <a:t>مصدر الصورة:</a:t>
            </a:r>
          </a:p>
          <a:p>
            <a:r>
              <a:rPr lang="en-US" i="0" baseline="0" dirty="0"/>
              <a:t>https://pixabay.com/en/bench-press-fight-arm-wrestling-1013857/</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787395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baseline="0" dirty="0"/>
              <a:t>الذين حصلوا على أعلى الدرجات، كيف فعلتم ذلك؟ [سيصل عدد قليل من ثنائيات الطلاب إلى </a:t>
            </a:r>
            <a:r>
              <a:rPr lang="ar-EG" sz="1200" i="0" baseline="0" dirty="0"/>
              <a:t>حل تمرين الذراع، وهو التناوب بسرعة على لمس يد الشخص الآخر للطاولة دون مقاومة بعضهم البعض].</a:t>
            </a:r>
            <a:r>
              <a:rPr lang="en-US" sz="1200" i="0" baseline="0" dirty="0"/>
              <a:t> </a:t>
            </a:r>
            <a:r>
              <a:rPr lang="ar-EG" sz="1200" i="0" dirty="0"/>
              <a:t>يتعاون الحاصلون على أعلى الدرجات من خلال التناوب على ملامسة ظهر يد كل شخص منهم للمنضدة،</a:t>
            </a:r>
            <a:r>
              <a:rPr lang="ar-EG" sz="1200" i="0" baseline="0" dirty="0"/>
              <a:t> دون صراع بعضهم البعض. هذا هو الحل لتمرين الذراع.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3292826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solidFill>
                  <a:srgbClr val="FF0000"/>
                </a:solidFill>
              </a:rPr>
              <a:t>ماذا كان هدفك في تمرين الذراع؟</a:t>
            </a:r>
            <a:r>
              <a:rPr lang="en-US" sz="1200" b="0" i="0" dirty="0">
                <a:solidFill>
                  <a:srgbClr val="FF0000"/>
                </a:solidFill>
              </a:rPr>
              <a:t> </a:t>
            </a:r>
            <a:r>
              <a:rPr lang="ar-EG" sz="1200" b="0" i="0" dirty="0">
                <a:solidFill>
                  <a:srgbClr val="FF0000"/>
                </a:solidFill>
              </a:rPr>
              <a:t>[يجيب الطلاب].</a:t>
            </a:r>
            <a:r>
              <a:rPr lang="en-US" sz="1200" b="0" i="0" dirty="0">
                <a:solidFill>
                  <a:srgbClr val="FF0000"/>
                </a:solidFill>
              </a:rPr>
              <a:t> </a:t>
            </a:r>
          </a:p>
          <a:p>
            <a:endParaRPr lang="en-US" sz="1200" b="1" i="0" baseline="0" dirty="0">
              <a:solidFill>
                <a:srgbClr val="FF0000"/>
              </a:solidFill>
            </a:endParaRPr>
          </a:p>
          <a:p>
            <a:r>
              <a:rPr lang="ar-EG" i="0" baseline="0" dirty="0"/>
              <a:t>مصدر الصورة:</a:t>
            </a:r>
          </a:p>
          <a:p>
            <a:r>
              <a:rPr lang="en-US" i="0" baseline="0" dirty="0"/>
              <a:t>https://pixabay.com/en/bench-press-fight-arm-wrestling-1013857/</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200519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هدفك هو المطالبة بأكبر قدر</a:t>
            </a:r>
            <a:r>
              <a:rPr lang="ar-EG" i="0" baseline="0" dirty="0"/>
              <a:t> ممكن من القيمة لنفسك، وليس الحصول على درجة أفضل من شريكك. لذا لا ينبغي أن تهتم بنتيجة خصمك. </a:t>
            </a:r>
            <a:r>
              <a:rPr lang="ar-EG" i="0" dirty="0"/>
              <a:t>لم يكن هذا تمرينًا لمصارعة الأذرع بالضرورة.</a:t>
            </a:r>
            <a:r>
              <a:rPr lang="ar-EG" i="0" baseline="0" dirty="0"/>
              <a:t> فكر معظم الناس في مصارعة الأذرع، لماذا؟ [يجيب الطلاب - لأن الأمر يبدو كأنه موقف مصارعة الأذرع]. ولكن لا يجب أن يكون كذلك.  </a:t>
            </a:r>
          </a:p>
        </p:txBody>
      </p:sp>
      <p:sp>
        <p:nvSpPr>
          <p:cNvPr id="4" name="Slide Number Placeholder 3"/>
          <p:cNvSpPr>
            <a:spLocks noGrp="1"/>
          </p:cNvSpPr>
          <p:nvPr>
            <p:ph type="sldNum" sz="quarter" idx="10"/>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3990513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إليكم أحد اقتباساتي المفضلة،</a:t>
            </a:r>
            <a:r>
              <a:rPr lang="ar-EG" baseline="0" dirty="0"/>
              <a:t> من</a:t>
            </a:r>
            <a:r>
              <a:rPr lang="ar-EG" dirty="0"/>
              <a:t> بوذا.</a:t>
            </a:r>
            <a:r>
              <a:rPr lang="en-US" dirty="0"/>
              <a:t> </a:t>
            </a:r>
            <a:r>
              <a:rPr lang="ar-EG" dirty="0"/>
              <a:t>"نحن ما نفكر فيه.</a:t>
            </a:r>
            <a:r>
              <a:rPr lang="ar-EG" baseline="0" dirty="0"/>
              <a:t> كل ما نحن عليه ينشأ من أفكارنا. بأفكارنا نصنع العالم". نصف قرن من البحث في علم النفس يدعم هذه الفكرة بقوة. الافتراضات والتوقعات التي نحملها إلى موقف ما تحرك أفكارنا، ومشاعرنا، وسلوكياتنا في ذلك الموقف. وفي كثير من الأحيان نستخرج من المواقف ما كنا نتوقعه، وهذا ما يسمى بالنبوءة التي تحقق ذاتها. </a:t>
            </a:r>
          </a:p>
          <a:p>
            <a:endParaRPr lang="en-US" dirty="0"/>
          </a:p>
          <a:p>
            <a:r>
              <a:rPr lang="ar-EG" dirty="0"/>
              <a:t>مصدر الصورة:</a:t>
            </a:r>
          </a:p>
          <a:p>
            <a:r>
              <a:rPr lang="en-US" dirty="0"/>
              <a:t>https://pixabay.com/en/buddha-buddhism-chinese-pu-tai-452028/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26</a:t>
            </a:fld>
            <a:endParaRPr lang="en-US"/>
          </a:p>
        </p:txBody>
      </p:sp>
    </p:spTree>
    <p:extLst>
      <p:ext uri="{BB962C8B-B14F-4D97-AF65-F5344CB8AC3E}">
        <p14:creationId xmlns:p14="http://schemas.microsoft.com/office/powerpoint/2010/main" val="3142347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إننا كثيرًا ما ندخل المفاوضات ونحن نفترض أمورًا خطيرة.</a:t>
            </a:r>
            <a:r>
              <a:rPr lang="ar-EG" baseline="0" dirty="0"/>
              <a:t> فمن الواضح أن أهدافنا لا بد أن تكون معارضة تمامًا لأهدافهم، وأن نواياهم لا بد أن تكون عدائية. كما نبدي ما يسمى "بتحيز الاستفادة الثابتة"، وهو الميل إلى افتراض أن القيمة الواضحة أمامنا هي كل ما لدينا. ولكن الحقيقة هي أننا غالبًا ما نحصل على أقصى ما يمكن لأنفسنا من خلال فهم الآخرين والتعاون معهم. </a:t>
            </a:r>
          </a:p>
          <a:p>
            <a:endParaRPr lang="en-US" dirty="0"/>
          </a:p>
          <a:p>
            <a:r>
              <a:rPr lang="ar-EG" dirty="0"/>
              <a:t>مصدر الصورة:</a:t>
            </a:r>
          </a:p>
          <a:p>
            <a:r>
              <a:rPr lang="en-US" dirty="0"/>
              <a:t>https://pixabay.com/p-77496/?no_redirect</a:t>
            </a:r>
          </a:p>
        </p:txBody>
      </p:sp>
      <p:sp>
        <p:nvSpPr>
          <p:cNvPr id="4" name="Slide Number Placeholder 3"/>
          <p:cNvSpPr>
            <a:spLocks noGrp="1"/>
          </p:cNvSpPr>
          <p:nvPr>
            <p:ph type="sldNum" sz="quarter" idx="10"/>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279871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r">
              <a:buFont typeface="Arial" panose="020B0604020202020204" pitchFamily="34" charset="0"/>
              <a:buNone/>
            </a:pPr>
            <a:r>
              <a:rPr lang="ar-EG" sz="1200" b="0" dirty="0"/>
              <a:t>إن المطالبة بالقيمة، وهو موضوع دفتر تدوين لا الخاص بك، يمثل عنصرًا أساسيًا في المفاوضات، وكذلك خلق القيمة.</a:t>
            </a:r>
            <a:r>
              <a:rPr lang="en-US" sz="1200" b="0" baseline="0" dirty="0"/>
              <a:t> </a:t>
            </a:r>
            <a:r>
              <a:rPr lang="ar-EG" b="0" dirty="0">
                <a:latin typeface="Rockwell"/>
              </a:rPr>
              <a:t>وستركز</a:t>
            </a:r>
            <a:r>
              <a:rPr lang="ar-EG" b="0" baseline="0" dirty="0">
                <a:latin typeface="Rockwell"/>
              </a:rPr>
              <a:t> بقية هذه </a:t>
            </a:r>
            <a:r>
              <a:rPr lang="ar-EG" b="0" dirty="0">
                <a:latin typeface="Rockwell"/>
              </a:rPr>
              <a:t>المحاضرة على موضوع خلق القيمة في المفاوضات.</a:t>
            </a:r>
          </a:p>
          <a:p>
            <a:pPr eaLnBrk="1" hangingPunct="1">
              <a:spcBef>
                <a:spcPct val="0"/>
              </a:spcBef>
            </a:pPr>
            <a:endParaRPr lang="en-US" altLang="en-US" dirty="0">
              <a:latin typeface="Rockwell"/>
            </a:endParaRPr>
          </a:p>
          <a:p>
            <a:r>
              <a:rPr lang="ar-EG" dirty="0"/>
              <a:t>مصدر</a:t>
            </a:r>
            <a:r>
              <a:rPr lang="ar-EG" baseline="0" dirty="0"/>
              <a:t> الصورة</a:t>
            </a:r>
          </a:p>
          <a:p>
            <a:r>
              <a:rPr lang="en-US" baseline="0" dirty="0"/>
              <a:t>https://pixabay.com/en/connect-connection-cooperation-20333/</a:t>
            </a:r>
          </a:p>
          <a:p>
            <a:endParaRPr lang="en-US" baseline="0" dirty="0"/>
          </a:p>
          <a:p>
            <a:pPr eaLnBrk="1" hangingPunct="1">
              <a:spcBef>
                <a:spcPct val="0"/>
              </a:spcBef>
            </a:pPr>
            <a:endParaRPr lang="en-US" altLang="en-US" dirty="0">
              <a:latin typeface="Rockwell"/>
            </a:endParaRPr>
          </a:p>
          <a:p>
            <a:pPr eaLnBrk="1" hangingPunct="1">
              <a:spcBef>
                <a:spcPct val="0"/>
              </a:spcBef>
            </a:pPr>
            <a:endParaRPr lang="en-US" altLang="en-US" dirty="0">
              <a:latin typeface="Rockwell"/>
            </a:endParaRPr>
          </a:p>
          <a:p>
            <a:pPr eaLnBrk="1" hangingPunct="1">
              <a:spcBef>
                <a:spcPct val="0"/>
              </a:spcBef>
            </a:pPr>
            <a:endParaRPr lang="en-US" altLang="en-US" dirty="0">
              <a:latin typeface="Rockwell"/>
            </a:endParaRPr>
          </a:p>
        </p:txBody>
      </p:sp>
    </p:spTree>
    <p:extLst>
      <p:ext uri="{BB962C8B-B14F-4D97-AF65-F5344CB8AC3E}">
        <p14:creationId xmlns:p14="http://schemas.microsoft.com/office/powerpoint/2010/main" val="1535962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ar-EG" i="0" dirty="0"/>
              <a:t>ولكي</a:t>
            </a:r>
            <a:r>
              <a:rPr lang="ar-EG" i="0" baseline="0" dirty="0"/>
              <a:t> نخلق قيمة في</a:t>
            </a:r>
            <a:r>
              <a:rPr lang="ar-EG" i="0" dirty="0"/>
              <a:t> المفاوضات، من الأهمية أن نميز بين المواقف والمصالح ــ سواء مواقفك أو مواقف الأطراف التي تتفاوض معها.</a:t>
            </a:r>
            <a:r>
              <a:rPr lang="en-US" i="0" dirty="0"/>
              <a:t> </a:t>
            </a:r>
            <a:r>
              <a:rPr lang="ar-EG" sz="2400" i="0" dirty="0"/>
              <a:t>والمواقف هي الخيارات المحددة التي يريدها كل طرف. وعلى هذا فقد اتخذ كل من إسرائيل ومصر</a:t>
            </a:r>
            <a:r>
              <a:rPr lang="ar-EG" sz="2400" i="0" baseline="0" dirty="0"/>
              <a:t> في البداية موقفًا مفاده أنهما تريدان سيناء بالكامل لأنفسهما. ويبدو أن التوصل إلى اتفاق مستحيل عندما نفكر في الأمر من منظور هذه المواقف المتضاربة. </a:t>
            </a:r>
            <a:r>
              <a:rPr lang="ar-EG" sz="2400" i="0" dirty="0"/>
              <a:t>والمصالح هي السبب وراء رغبة الطرفين في شيء ما، وأهدافهما</a:t>
            </a:r>
            <a:r>
              <a:rPr lang="ar-EG" sz="2400" i="0" baseline="0" dirty="0"/>
              <a:t> ومخاوفهما </a:t>
            </a:r>
            <a:r>
              <a:rPr lang="ar-EG" sz="2400" i="0" dirty="0"/>
              <a:t>الأساسية. ومن الممكن أن تتحقق هذه المصالح من خلال طرح خيارات جديدة، وهي في هذه الحالة إقامة منطقة منزوعة السلاح.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dirty="0">
              <a:latin typeface="Arial" pitchFamily="34" charset="0"/>
            </a:endParaRPr>
          </a:p>
        </p:txBody>
      </p:sp>
      <p:sp>
        <p:nvSpPr>
          <p:cNvPr id="4" name="Slide Number Placeholder 3"/>
          <p:cNvSpPr>
            <a:spLocks noGrp="1"/>
          </p:cNvSpPr>
          <p:nvPr>
            <p:ph type="sldNum" sz="quarter" idx="10"/>
          </p:nvPr>
        </p:nvSpPr>
        <p:spPr/>
        <p:txBody>
          <a:bodyPr/>
          <a:lstStyle/>
          <a:p>
            <a:fld id="{9BE1DD1D-0BD5-4E4F-ABDD-53ED947792F1}" type="slidenum">
              <a:rPr lang="en-US" smtClean="0"/>
              <a:t>29</a:t>
            </a:fld>
            <a:endParaRPr lang="en-US"/>
          </a:p>
        </p:txBody>
      </p:sp>
    </p:spTree>
    <p:extLst>
      <p:ext uri="{BB962C8B-B14F-4D97-AF65-F5344CB8AC3E}">
        <p14:creationId xmlns:p14="http://schemas.microsoft.com/office/powerpoint/2010/main" val="240002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ar-EG" i="0" dirty="0"/>
              <a:t>كيف يمكنكم تعريف التفاوض؟</a:t>
            </a:r>
            <a:r>
              <a:rPr lang="ar-EG" i="0" baseline="0" dirty="0"/>
              <a:t> ماذا يتبادر إلى أذهانكم عند التفكير في كلمة التفاوض؟ [يجيب الطلاب، وعادةً ما يتوصلون إلى تعريفات موجهة نحو الربح والخسارة، أو يفكرون في كلمات مثل المنافسة].</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DE8A59E-DB58-442E-A597-546075E06599}" type="slidenum">
              <a:rPr lang="en-US" altLang="en-US" smtClean="0"/>
              <a:pPr>
                <a:spcBef>
                  <a:spcPct val="0"/>
                </a:spcBef>
              </a:pPr>
              <a:t>3</a:t>
            </a:fld>
            <a:endParaRPr lang="en-US" altLang="en-US"/>
          </a:p>
        </p:txBody>
      </p:sp>
    </p:spTree>
    <p:extLst>
      <p:ext uri="{BB962C8B-B14F-4D97-AF65-F5344CB8AC3E}">
        <p14:creationId xmlns:p14="http://schemas.microsoft.com/office/powerpoint/2010/main" val="1675654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ولخلق</a:t>
            </a:r>
            <a:r>
              <a:rPr lang="ar-EG" baseline="0" dirty="0"/>
              <a:t> قيمة في المفاوضات، من المهم أيضًا </a:t>
            </a:r>
            <a:r>
              <a:rPr lang="ar-EG" dirty="0"/>
              <a:t>الانتقال</a:t>
            </a:r>
            <a:r>
              <a:rPr lang="ar-EG" baseline="0" dirty="0"/>
              <a:t> من قضية واحدة</a:t>
            </a:r>
            <a:r>
              <a:rPr lang="ar-EG" dirty="0"/>
              <a:t> إلى قضايا متعددة -</a:t>
            </a:r>
            <a:r>
              <a:rPr lang="ar-EG" baseline="0" dirty="0"/>
              <a:t> على سبيل المثال، الحديث عن أمور أكثر من مجرد السعر.</a:t>
            </a:r>
            <a:r>
              <a:rPr lang="en-US" baseline="0" dirty="0"/>
              <a:t> </a:t>
            </a:r>
            <a:r>
              <a:rPr lang="ar-EG" sz="1200" dirty="0"/>
              <a:t>إن المفاوضات حول قضية واحدة على</a:t>
            </a:r>
            <a:r>
              <a:rPr lang="en-US" sz="1200" baseline="0" dirty="0"/>
              <a:t> </a:t>
            </a:r>
            <a:r>
              <a:rPr lang="ar-EG" sz="1200" dirty="0"/>
              <a:t>السعر هي في جوهرها ربح وخسارة. </a:t>
            </a:r>
            <a:r>
              <a:rPr lang="ar-EG" sz="2400" dirty="0"/>
              <a:t>إن طرح قضايا جديدة يخلق فرصًا لطرح المقايضات الإبداعية.</a:t>
            </a:r>
            <a:r>
              <a:rPr lang="en-US" sz="2400" baseline="0" dirty="0"/>
              <a:t> </a:t>
            </a:r>
            <a:r>
              <a:rPr lang="ar-EG" sz="2400" dirty="0"/>
              <a:t>يقوم كل جانب بمقايضة أقل ما يريده مقابل أكثر ما يريده،</a:t>
            </a:r>
            <a:r>
              <a:rPr lang="ar-EG" sz="2400" baseline="0" dirty="0"/>
              <a:t> وتتم </a:t>
            </a:r>
            <a:r>
              <a:rPr lang="ar-EG" sz="2400" dirty="0"/>
              <a:t>تلبية مصالح كلا الجانبين. </a:t>
            </a:r>
          </a:p>
          <a:p>
            <a:endParaRPr lang="en-US" dirty="0"/>
          </a:p>
          <a:p>
            <a:r>
              <a:rPr lang="ar-EG" dirty="0"/>
              <a:t>مصدر الصورة:</a:t>
            </a:r>
          </a:p>
          <a:p>
            <a:r>
              <a:rPr lang="en-US" dirty="0"/>
              <a:t>https://pixabay.com/en/scales-balance-measure-weigh-blue-309810/</a:t>
            </a:r>
          </a:p>
        </p:txBody>
      </p:sp>
      <p:sp>
        <p:nvSpPr>
          <p:cNvPr id="4" name="Slide Number Placeholder 3"/>
          <p:cNvSpPr>
            <a:spLocks noGrp="1"/>
          </p:cNvSpPr>
          <p:nvPr>
            <p:ph type="sldNum" sz="quarter" idx="10"/>
          </p:nvPr>
        </p:nvSpPr>
        <p:spPr/>
        <p:txBody>
          <a:bodyPr/>
          <a:lstStyle/>
          <a:p>
            <a:fld id="{9BE1DD1D-0BD5-4E4F-ABDD-53ED947792F1}" type="slidenum">
              <a:rPr lang="en-US" smtClean="0"/>
              <a:t>30</a:t>
            </a:fld>
            <a:endParaRPr lang="en-US"/>
          </a:p>
        </p:txBody>
      </p:sp>
    </p:spTree>
    <p:extLst>
      <p:ext uri="{BB962C8B-B14F-4D97-AF65-F5344CB8AC3E}">
        <p14:creationId xmlns:p14="http://schemas.microsoft.com/office/powerpoint/2010/main" val="341311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الآن</a:t>
            </a:r>
            <a:r>
              <a:rPr lang="ar-EG" i="0" baseline="0" dirty="0"/>
              <a:t> حان الوقت لإيجاز تمرين التفاوض.</a:t>
            </a:r>
            <a:r>
              <a:rPr lang="en-US" i="0" baseline="0" dirty="0"/>
              <a:t> </a:t>
            </a:r>
            <a:r>
              <a:rPr lang="ar-EG" sz="1200" i="0" dirty="0">
                <a:solidFill>
                  <a:srgbClr val="FF0000"/>
                </a:solidFill>
              </a:rPr>
              <a:t>كيف كان الوضع في الحالة؟</a:t>
            </a:r>
            <a:r>
              <a:rPr lang="ar-EG" sz="1200" i="0" baseline="0" dirty="0">
                <a:solidFill>
                  <a:srgbClr val="FF0000"/>
                </a:solidFill>
              </a:rPr>
              <a:t> (يجيب الطلاب). </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31</a:t>
            </a:fld>
            <a:endParaRPr lang="en-US"/>
          </a:p>
        </p:txBody>
      </p:sp>
    </p:spTree>
    <p:extLst>
      <p:ext uri="{BB962C8B-B14F-4D97-AF65-F5344CB8AC3E}">
        <p14:creationId xmlns:p14="http://schemas.microsoft.com/office/powerpoint/2010/main" val="3938411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t>وافقت الحكومة على تسويق 100 زهرة فقط من زهور الليث النادرة.</a:t>
            </a:r>
            <a:r>
              <a:rPr lang="en-US" sz="1200"/>
              <a:t> </a:t>
            </a:r>
            <a:r>
              <a:rPr lang="ar-EG" sz="1200"/>
              <a:t>وترغب الشركتان في الحصول على كل</a:t>
            </a:r>
            <a:r>
              <a:rPr lang="ar-EG" sz="1200" baseline="0"/>
              <a:t> الزهور حتى تتمكنا من تصنيع منتجاتهما الخاصة، مثل كريم مضاد للتجاعيد وعلاج </a:t>
            </a:r>
            <a:r>
              <a:rPr lang="ar-EG" sz="1200"/>
              <a:t>لمرض باركنسون.</a:t>
            </a:r>
            <a:r>
              <a:rPr lang="ar-EG" sz="1200" baseline="0"/>
              <a:t> . </a:t>
            </a:r>
          </a:p>
        </p:txBody>
      </p:sp>
      <p:sp>
        <p:nvSpPr>
          <p:cNvPr id="4" name="Slide Number Placeholder 3"/>
          <p:cNvSpPr>
            <a:spLocks noGrp="1"/>
          </p:cNvSpPr>
          <p:nvPr>
            <p:ph type="sldNum" sz="quarter" idx="10"/>
          </p:nvPr>
        </p:nvSpPr>
        <p:spPr/>
        <p:txBody>
          <a:bodyPr/>
          <a:lstStyle/>
          <a:p>
            <a:fld id="{9BE1DD1D-0BD5-4E4F-ABDD-53ED947792F1}" type="slidenum">
              <a:rPr lang="en-US" smtClean="0"/>
              <a:t>32</a:t>
            </a:fld>
            <a:endParaRPr lang="en-US"/>
          </a:p>
        </p:txBody>
      </p:sp>
    </p:spTree>
    <p:extLst>
      <p:ext uri="{BB962C8B-B14F-4D97-AF65-F5344CB8AC3E}">
        <p14:creationId xmlns:p14="http://schemas.microsoft.com/office/powerpoint/2010/main" val="1780142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rgbClr val="FF0000"/>
                </a:solidFill>
              </a:rPr>
              <a:t>ارفع يدك إذا أدركت أنك بحاجة إلى أجزاء مختلفة من</a:t>
            </a:r>
            <a:r>
              <a:rPr lang="ar-EG" sz="1200" i="0" baseline="0" dirty="0">
                <a:solidFill>
                  <a:srgbClr val="FF0000"/>
                </a:solidFill>
              </a:rPr>
              <a:t> الزهرة.</a:t>
            </a:r>
            <a:r>
              <a:rPr lang="en-US" sz="1200" i="0" baseline="0" dirty="0">
                <a:solidFill>
                  <a:srgbClr val="FF0000"/>
                </a:solidFill>
              </a:rPr>
              <a:t> </a:t>
            </a:r>
            <a:r>
              <a:rPr lang="ar-EG" sz="1200" i="0" dirty="0">
                <a:solidFill>
                  <a:srgbClr val="FF0000"/>
                </a:solidFill>
              </a:rPr>
              <a:t>[يرفع نصف</a:t>
            </a:r>
            <a:r>
              <a:rPr lang="ar-EG" sz="1200" i="0" baseline="0" dirty="0">
                <a:solidFill>
                  <a:srgbClr val="FF0000"/>
                </a:solidFill>
              </a:rPr>
              <a:t> الفصل أيديهم منتصرين، بينما يتذمر النصف الآخر -الذين لم يخطر لهم حل هذه الحالة- ويضعون وجوههم بين أيديهم.</a:t>
            </a:r>
            <a:r>
              <a:rPr lang="en-US" sz="1200" i="0" baseline="0" dirty="0">
                <a:solidFill>
                  <a:srgbClr val="FF0000"/>
                </a:solidFill>
              </a:rPr>
              <a:t> </a:t>
            </a:r>
            <a:r>
              <a:rPr lang="ar-EG" sz="1200" i="0" baseline="0" dirty="0">
                <a:solidFill>
                  <a:srgbClr val="FF0000"/>
                </a:solidFill>
              </a:rPr>
              <a:t>يضحك الفصل بأكمله].</a:t>
            </a:r>
            <a:r>
              <a:rPr lang="en-US" sz="1200" i="0" baseline="0" dirty="0">
                <a:solidFill>
                  <a:srgbClr val="FF0000"/>
                </a:solidFill>
              </a:rPr>
              <a:t> </a:t>
            </a:r>
            <a:r>
              <a:rPr lang="ar-EG" sz="1200" i="0" dirty="0">
                <a:solidFill>
                  <a:srgbClr val="FF0000"/>
                </a:solidFill>
              </a:rPr>
              <a:t>تحتاج شركة </a:t>
            </a:r>
            <a:r>
              <a:rPr lang="ar-EG" sz="1200" i="0" dirty="0" err="1">
                <a:solidFill>
                  <a:srgbClr val="FF0000"/>
                </a:solidFill>
              </a:rPr>
              <a:t>كونجور</a:t>
            </a:r>
            <a:r>
              <a:rPr lang="ar-EG" sz="1200" i="0" dirty="0">
                <a:solidFill>
                  <a:srgbClr val="FF0000"/>
                </a:solidFill>
              </a:rPr>
              <a:t> </a:t>
            </a:r>
            <a:r>
              <a:rPr lang="ar-EG" sz="1200" i="0" dirty="0" err="1">
                <a:solidFill>
                  <a:srgbClr val="FF0000"/>
                </a:solidFill>
              </a:rPr>
              <a:t>كوزماتكس</a:t>
            </a:r>
            <a:r>
              <a:rPr lang="ar-EG" sz="1200" i="0" dirty="0">
                <a:solidFill>
                  <a:srgbClr val="FF0000"/>
                </a:solidFill>
              </a:rPr>
              <a:t> إلى بتلات الزهرة فقط وتحتاج شركة </a:t>
            </a:r>
            <a:r>
              <a:rPr lang="ar-EG" sz="1200" i="0" dirty="0" err="1">
                <a:solidFill>
                  <a:srgbClr val="FF0000"/>
                </a:solidFill>
              </a:rPr>
              <a:t>مينافار</a:t>
            </a:r>
            <a:r>
              <a:rPr lang="ar-EG" sz="1200" i="0" dirty="0">
                <a:solidFill>
                  <a:srgbClr val="FF0000"/>
                </a:solidFill>
              </a:rPr>
              <a:t> </a:t>
            </a:r>
            <a:r>
              <a:rPr lang="ar-EG" sz="1200" i="0" dirty="0" err="1">
                <a:solidFill>
                  <a:srgbClr val="FF0000"/>
                </a:solidFill>
              </a:rPr>
              <a:t>فارماسوتيكالز</a:t>
            </a:r>
            <a:r>
              <a:rPr lang="ar-EG" sz="1200" i="0" dirty="0">
                <a:solidFill>
                  <a:srgbClr val="FF0000"/>
                </a:solidFill>
              </a:rPr>
              <a:t> إلى ساق الزهرة فقط.</a:t>
            </a:r>
            <a:r>
              <a:rPr lang="en-US" sz="1200" i="0" dirty="0">
                <a:solidFill>
                  <a:srgbClr val="FF0000"/>
                </a:solidFill>
              </a:rPr>
              <a:t> </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33</a:t>
            </a:fld>
            <a:endParaRPr lang="en-US"/>
          </a:p>
        </p:txBody>
      </p:sp>
    </p:spTree>
    <p:extLst>
      <p:ext uri="{BB962C8B-B14F-4D97-AF65-F5344CB8AC3E}">
        <p14:creationId xmlns:p14="http://schemas.microsoft.com/office/powerpoint/2010/main" val="2114382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i="0" dirty="0">
                <a:solidFill>
                  <a:srgbClr val="FF0000"/>
                </a:solidFill>
              </a:rPr>
              <a:t>ما موقف شركتي </a:t>
            </a:r>
            <a:r>
              <a:rPr lang="ar-EG" sz="2400" i="0" dirty="0" err="1">
                <a:solidFill>
                  <a:srgbClr val="FF0000"/>
                </a:solidFill>
              </a:rPr>
              <a:t>مينافار</a:t>
            </a:r>
            <a:r>
              <a:rPr lang="ar-EG" sz="2400" i="0" dirty="0">
                <a:solidFill>
                  <a:srgbClr val="FF0000"/>
                </a:solidFill>
              </a:rPr>
              <a:t> </a:t>
            </a:r>
            <a:r>
              <a:rPr lang="ar-EG" sz="2400" i="0" dirty="0" err="1">
                <a:solidFill>
                  <a:srgbClr val="FF0000"/>
                </a:solidFill>
              </a:rPr>
              <a:t>فارماسوتيكالز</a:t>
            </a:r>
            <a:r>
              <a:rPr lang="ar-EG" sz="2400" i="0" dirty="0">
                <a:solidFill>
                  <a:srgbClr val="FF0000"/>
                </a:solidFill>
              </a:rPr>
              <a:t> </a:t>
            </a:r>
            <a:r>
              <a:rPr lang="ar-EG" sz="2400" i="0" dirty="0" err="1">
                <a:solidFill>
                  <a:srgbClr val="FF0000"/>
                </a:solidFill>
              </a:rPr>
              <a:t>وكونجور</a:t>
            </a:r>
            <a:r>
              <a:rPr lang="ar-EG" sz="2400" i="0" dirty="0">
                <a:solidFill>
                  <a:srgbClr val="FF0000"/>
                </a:solidFill>
              </a:rPr>
              <a:t> </a:t>
            </a:r>
            <a:r>
              <a:rPr lang="ar-EG" sz="2400" i="0" dirty="0" err="1">
                <a:solidFill>
                  <a:srgbClr val="FF0000"/>
                </a:solidFill>
              </a:rPr>
              <a:t>كوزماتكس</a:t>
            </a:r>
            <a:r>
              <a:rPr lang="ar-EG" sz="2400" i="0" dirty="0">
                <a:solidFill>
                  <a:srgbClr val="FF0000"/>
                </a:solidFill>
              </a:rPr>
              <a:t> الأصلي؟</a:t>
            </a:r>
            <a:r>
              <a:rPr lang="ar-EG" sz="2400" i="0" baseline="0" dirty="0">
                <a:solidFill>
                  <a:srgbClr val="FF0000"/>
                </a:solidFill>
              </a:rPr>
              <a:t> [يجيب الطلاب]. </a:t>
            </a:r>
            <a:r>
              <a:rPr lang="ar-EG" sz="2400" i="0" dirty="0">
                <a:solidFill>
                  <a:srgbClr val="FF0000"/>
                </a:solidFill>
              </a:rPr>
              <a:t>ما مصالحهم الأساسية؟</a:t>
            </a:r>
            <a:r>
              <a:rPr lang="en-US" sz="2400" i="0" dirty="0">
                <a:solidFill>
                  <a:srgbClr val="FF0000"/>
                </a:solidFill>
              </a:rPr>
              <a:t> </a:t>
            </a:r>
            <a:r>
              <a:rPr lang="ar-EG" sz="2400" i="0" baseline="0" dirty="0">
                <a:solidFill>
                  <a:srgbClr val="FF0000"/>
                </a:solidFill>
              </a:rPr>
              <a:t>[يجيب الطلاب]. </a:t>
            </a:r>
          </a:p>
          <a:p>
            <a:endParaRPr lang="en-US" i="0" dirty="0"/>
          </a:p>
          <a:p>
            <a:endParaRPr lang="en-US" i="0" dirty="0"/>
          </a:p>
          <a:p>
            <a:endParaRPr lang="en-US" sz="1200" i="0" dirty="0"/>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34</a:t>
            </a:fld>
            <a:endParaRPr lang="en-US"/>
          </a:p>
        </p:txBody>
      </p:sp>
    </p:spTree>
    <p:extLst>
      <p:ext uri="{BB962C8B-B14F-4D97-AF65-F5344CB8AC3E}">
        <p14:creationId xmlns:p14="http://schemas.microsoft.com/office/powerpoint/2010/main" val="2968958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كل طرف يقايض</a:t>
            </a:r>
            <a:r>
              <a:rPr lang="ar-EG" i="0" baseline="0" dirty="0"/>
              <a:t> بمحاولة الحصول على أكبر عدد ممكن من الزهور، على افتراض أن ذلك يأتي على حساب الشركة الأخرى. إذا فازت إحدى الشركتين، فلا بد أن تخسر الأخرى. لكن هذا افتراض خاطئ. ففي الواقع، يريد الطرفان أشياء مختلفة، ومن الممكن التوصل إلى حل مربح للجميع. تحصل شركة واحدة على كل البتلات، وتحصل الأخرى على كل السيقان. </a:t>
            </a:r>
            <a:r>
              <a:rPr lang="ar-EG" sz="1200" i="0" dirty="0">
                <a:solidFill>
                  <a:srgbClr val="FF0000"/>
                </a:solidFill>
              </a:rPr>
              <a:t>لماذا توصلت (أو لم تتوصل) إلى الحل؟ [يجيب</a:t>
            </a:r>
            <a:r>
              <a:rPr lang="ar-EG" sz="1200" i="0" baseline="0" dirty="0">
                <a:solidFill>
                  <a:srgbClr val="FF0000"/>
                </a:solidFill>
              </a:rPr>
              <a:t> الطلاب].</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35</a:t>
            </a:fld>
            <a:endParaRPr lang="en-US"/>
          </a:p>
        </p:txBody>
      </p:sp>
    </p:spTree>
    <p:extLst>
      <p:ext uri="{BB962C8B-B14F-4D97-AF65-F5344CB8AC3E}">
        <p14:creationId xmlns:p14="http://schemas.microsoft.com/office/powerpoint/2010/main" val="3123471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أولئك</a:t>
            </a:r>
            <a:r>
              <a:rPr lang="ar-EG" i="0" baseline="0" dirty="0"/>
              <a:t> الذين توصلوا إلى الحل، هل تحدثتم عن أي سبل أخرى يمكنكم من خلالها التعاون مع الشركة الأخرى؟ [يجيب الطلاب].</a:t>
            </a:r>
          </a:p>
        </p:txBody>
      </p:sp>
      <p:sp>
        <p:nvSpPr>
          <p:cNvPr id="4" name="Slide Number Placeholder 3"/>
          <p:cNvSpPr>
            <a:spLocks noGrp="1"/>
          </p:cNvSpPr>
          <p:nvPr>
            <p:ph type="sldNum" sz="quarter" idx="10"/>
          </p:nvPr>
        </p:nvSpPr>
        <p:spPr/>
        <p:txBody>
          <a:bodyPr/>
          <a:lstStyle/>
          <a:p>
            <a:fld id="{9BE1DD1D-0BD5-4E4F-ABDD-53ED947792F1}" type="slidenum">
              <a:rPr lang="en-US" smtClean="0"/>
              <a:t>36</a:t>
            </a:fld>
            <a:endParaRPr lang="en-US"/>
          </a:p>
        </p:txBody>
      </p:sp>
    </p:spTree>
    <p:extLst>
      <p:ext uri="{BB962C8B-B14F-4D97-AF65-F5344CB8AC3E}">
        <p14:creationId xmlns:p14="http://schemas.microsoft.com/office/powerpoint/2010/main" val="729162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ولأنكما تحتاجان إلى</a:t>
            </a:r>
            <a:r>
              <a:rPr lang="ar-EG" baseline="0" dirty="0"/>
              <a:t> أجزاء مختلفة من الزهرة، فلماذا لا تبنيان مصنعًا واحدًا معًا لفصل البتلات والسيقان؟ وهذا من شأنه أن يوفر المال على الشركتين. أو لماذا لا تشكلان شراكة لحماية الموطن الطبيعي للزهور بحيث يكون هناك المزيد منها للجميع؟</a:t>
            </a:r>
            <a:r>
              <a:rPr lang="en-US" baseline="0" dirty="0"/>
              <a:t> </a:t>
            </a:r>
            <a:r>
              <a:rPr lang="ar-EG" baseline="0" dirty="0"/>
              <a:t>أو لماذا لا تضغطان على الحكومة معًا </a:t>
            </a:r>
            <a:r>
              <a:rPr lang="ar-EG" sz="1200" dirty="0"/>
              <a:t>للحصول على المزيد من الزهور بسعر منخفض؟ أو تقترحان عقدًا طويل الأجل مع الحكومة لتجنب دخول منافسين من جهات خارجية؟ أو تشاركان في أبحاث مشتركة حول</a:t>
            </a:r>
            <a:r>
              <a:rPr lang="ar-EG" sz="1200" baseline="0" dirty="0"/>
              <a:t> بيئات جديدة يمكن أن تنمو فيها أزهار الليث؟</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37</a:t>
            </a:fld>
            <a:endParaRPr lang="en-US"/>
          </a:p>
        </p:txBody>
      </p:sp>
    </p:spTree>
    <p:extLst>
      <p:ext uri="{BB962C8B-B14F-4D97-AF65-F5344CB8AC3E}">
        <p14:creationId xmlns:p14="http://schemas.microsoft.com/office/powerpoint/2010/main" val="2582460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dirty="0"/>
              <a:t>إن خلق المزيد من القيمة لنفسك يعني</a:t>
            </a:r>
            <a:r>
              <a:rPr lang="en-US" sz="1200" b="0" baseline="0" dirty="0"/>
              <a:t> </a:t>
            </a:r>
            <a:r>
              <a:rPr lang="ar-EG" sz="1200" b="0" dirty="0"/>
              <a:t>التفاهم والتعاون مع الآخرين.</a:t>
            </a:r>
            <a:r>
              <a:rPr lang="en-US" sz="1200" b="0" dirty="0"/>
              <a:t> </a:t>
            </a:r>
            <a:r>
              <a:rPr lang="ar-EG" sz="1200" b="0" dirty="0"/>
              <a:t>فليس من الحكمة أن ندخل في مفاوضات بافتراض</a:t>
            </a:r>
            <a:r>
              <a:rPr lang="ar-EG" sz="1200" b="0" baseline="0" dirty="0"/>
              <a:t> قوي مُفاده أن أحد الطرفين لا بد أن يفوز والآخر لا بد أن يخسر. فنحن نصنع العالم بأفكارنا. وإذا تعاملت مع المفاوضات باعتبارها موقف ربح أو خسارة، فمن المحتمل أن تتحول إلى موقف ربح أو خسارة.  وقد تفوتك فرصة إيجاد حل يربح فيه الطرفان، وهو الحل الذي ينتظر اكتشافه. </a:t>
            </a:r>
          </a:p>
          <a:p>
            <a:pPr algn="l"/>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38</a:t>
            </a:fld>
            <a:endParaRPr lang="en-US"/>
          </a:p>
        </p:txBody>
      </p:sp>
    </p:spTree>
    <p:extLst>
      <p:ext uri="{BB962C8B-B14F-4D97-AF65-F5344CB8AC3E}">
        <p14:creationId xmlns:p14="http://schemas.microsoft.com/office/powerpoint/2010/main" val="2364300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dirty="0"/>
              <a:t>فيما يلي نتائج دراسة معروفة</a:t>
            </a:r>
            <a:r>
              <a:rPr lang="ar-EG" baseline="0" dirty="0"/>
              <a:t> حول فعالية المفاوض في سياق شركات المحاماة في الولايات المتحدة. وعلى النقيض من الصورة النمطية الشائعة للمفاوض العظيم باعتباره شخصًا تنافسيًا أو عدوانيًا، وجد الباحثون أن المفاوضين المتعاونين كانوا أكثر نجاحًا على الأمد البعيد.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ar-EG" dirty="0"/>
              <a:t>المرجع</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Gerald</a:t>
            </a:r>
            <a:r>
              <a:rPr lang="en-US" baseline="0" dirty="0"/>
              <a:t> Williams (1983), “legal negotiation and settlement”, pp 111-114.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finding was replicated 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Schneider, </a:t>
            </a:r>
            <a:r>
              <a:rPr lang="en-US" i="1" dirty="0">
                <a:effectLst/>
              </a:rPr>
              <a:t>"Shattering Negotiation Myths,"</a:t>
            </a:r>
            <a:r>
              <a:rPr lang="en-US" dirty="0">
                <a:effectLst/>
              </a:rPr>
              <a:t> 7 Harvard Negotiation Law Review 143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39</a:t>
            </a:fld>
            <a:endParaRPr lang="en-US"/>
          </a:p>
        </p:txBody>
      </p:sp>
    </p:spTree>
    <p:extLst>
      <p:ext uri="{BB962C8B-B14F-4D97-AF65-F5344CB8AC3E}">
        <p14:creationId xmlns:p14="http://schemas.microsoft.com/office/powerpoint/2010/main" val="141750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هناك العديد من الطرق لتعريف التفاوض.</a:t>
            </a:r>
            <a:r>
              <a:rPr lang="en-US" dirty="0"/>
              <a:t> </a:t>
            </a:r>
            <a:r>
              <a:rPr lang="ar-EG" dirty="0"/>
              <a:t>إذا عرفنا التفاوض على نطاق واسع، </a:t>
            </a:r>
            <a:r>
              <a:rPr lang="ar-EG" sz="1200" dirty="0"/>
              <a:t>فهو أي جهد مبذول للتأثير على شخص آخر أو إقناعه باتباع مسار عمل معين.</a:t>
            </a:r>
            <a:r>
              <a:rPr lang="en-US" sz="1200" dirty="0"/>
              <a:t> </a:t>
            </a:r>
            <a:r>
              <a:rPr lang="ar-EG" sz="1200" dirty="0"/>
              <a:t>وعندما يتم تعريفه بهذه الطريقة، يتضح أن</a:t>
            </a:r>
            <a:r>
              <a:rPr lang="en-US" sz="1200" baseline="0" dirty="0"/>
              <a:t> </a:t>
            </a:r>
            <a:r>
              <a:rPr lang="ar-EG" baseline="0" dirty="0"/>
              <a:t>التفاوض موجود في كل مكان - إذ نتفاوض كل يوم مع زملاء العمل والرؤساء، والمرؤوسين، والشركاء الرومانسيين، والأطفال، ومقدمي الخدمات، وما إلى ذلك. فالتفاوض لا يقتصر على الأشخاص الذين يقومون بعمليات بيع أو صفقات تجارية كجزء من عملهم، فهو شيء نقوم به جميعًا كل يوم.</a:t>
            </a:r>
            <a:r>
              <a:rPr lang="en-US" baseline="0" dirty="0"/>
              <a:t> </a:t>
            </a:r>
            <a:r>
              <a:rPr lang="ar-EG" sz="1200" dirty="0"/>
              <a:t>التفاوض هو أيضًا مهارة يمكن تحسينها.</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ar-EG" dirty="0"/>
              <a:t>المراجع</a:t>
            </a:r>
          </a:p>
          <a:p>
            <a:endParaRPr lang="en-US" dirty="0"/>
          </a:p>
          <a:p>
            <a:pPr algn="l"/>
            <a:r>
              <a:rPr lang="en-US" sz="1200" kern="1200" dirty="0">
                <a:solidFill>
                  <a:schemeClr val="tx1"/>
                </a:solidFill>
                <a:effectLst/>
                <a:latin typeface="+mn-lt"/>
                <a:ea typeface="+mn-ea"/>
                <a:cs typeface="+mn-cs"/>
              </a:rPr>
              <a:t>Falcao, H. (2010). Value Negotiation: How to Finally Get the Win-Win Right. Singapore: Prentice Hall. </a:t>
            </a:r>
          </a:p>
          <a:p>
            <a:pPr algn="l"/>
            <a:r>
              <a:rPr lang="en-US" dirty="0"/>
              <a:t>https://www.amazon.com/Value-Negotiation-Finally-Win-win-Right/dp/9810681437</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4</a:t>
            </a:fld>
            <a:endParaRPr lang="en-US"/>
          </a:p>
        </p:txBody>
      </p:sp>
    </p:spTree>
    <p:extLst>
      <p:ext uri="{BB962C8B-B14F-4D97-AF65-F5344CB8AC3E}">
        <p14:creationId xmlns:p14="http://schemas.microsoft.com/office/powerpoint/2010/main" val="3037463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t>يُرجى تخصيص 3 دقائق وتشارك مع الشخص الجالس بجانبك،</a:t>
            </a:r>
            <a:r>
              <a:rPr lang="ar-EG" sz="1200" i="0" baseline="0" dirty="0"/>
              <a:t> الذي </a:t>
            </a:r>
            <a:r>
              <a:rPr lang="ar-EG" sz="1200" i="0" dirty="0"/>
              <a:t>ليس بالضرورة</a:t>
            </a:r>
            <a:r>
              <a:rPr lang="ar-EG" sz="1200" i="0" baseline="0" dirty="0"/>
              <a:t> أن يكون شريكك في التفاوض.</a:t>
            </a:r>
            <a:r>
              <a:rPr lang="en-US" sz="1200" i="0" dirty="0"/>
              <a:t> </a:t>
            </a:r>
            <a:r>
              <a:rPr lang="ar-EG" sz="1200" i="0" dirty="0"/>
              <a:t>شيء واحد</a:t>
            </a:r>
            <a:r>
              <a:rPr lang="ar-EG" sz="1200" i="0" baseline="0" dirty="0"/>
              <a:t> قام به نظيرك بشكل جيد، وشيء واحد كان بإمكانك القيام به بشكل أفضل.</a:t>
            </a:r>
            <a:r>
              <a:rPr lang="en-US" sz="1200" i="0" baseline="0" dirty="0"/>
              <a:t> </a:t>
            </a:r>
            <a:r>
              <a:rPr lang="ar-EG" sz="1200" i="0" baseline="0" dirty="0"/>
              <a:t>[يتناقش الطلاب مع الشخص الذي يجلس بجانبهم لمدة 3 دقائق].</a:t>
            </a:r>
          </a:p>
          <a:p>
            <a:endParaRPr lang="en-US" altLang="en-US" i="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40</a:t>
            </a:fld>
            <a:endParaRPr lang="en-US" altLang="en-US"/>
          </a:p>
        </p:txBody>
      </p:sp>
    </p:spTree>
    <p:extLst>
      <p:ext uri="{BB962C8B-B14F-4D97-AF65-F5344CB8AC3E}">
        <p14:creationId xmlns:p14="http://schemas.microsoft.com/office/powerpoint/2010/main" val="485328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baseline="0" dirty="0"/>
              <a:t>فيما يلي بعض </a:t>
            </a:r>
            <a:r>
              <a:rPr lang="ar-EG" sz="1200" b="0" dirty="0"/>
              <a:t>الدروس المستفادة</a:t>
            </a:r>
            <a:r>
              <a:rPr lang="ar-EG" sz="1200" b="0" baseline="0" dirty="0"/>
              <a:t> فيما يتصل</a:t>
            </a:r>
            <a:r>
              <a:rPr lang="ar-EG" sz="1200" b="0" dirty="0"/>
              <a:t> بخلق القيمة.</a:t>
            </a:r>
            <a:r>
              <a:rPr lang="en-US" sz="1200" b="0" dirty="0"/>
              <a:t> </a:t>
            </a:r>
            <a:r>
              <a:rPr lang="ar-EG" sz="1200" b="0" dirty="0"/>
              <a:t>وللحصول</a:t>
            </a:r>
            <a:r>
              <a:rPr lang="ar-EG" sz="1200" b="0" baseline="0" dirty="0"/>
              <a:t> على أكبر قدر من القيمة لأنفسنا، يتعين علينا </a:t>
            </a:r>
            <a:r>
              <a:rPr lang="ar-EG" sz="2400" b="0" dirty="0"/>
              <a:t>التعاون بشكل بنَّاء مع الطرف الآخر لخلق المزيد من القيمة الإجمالية. وهذا</a:t>
            </a:r>
            <a:r>
              <a:rPr lang="ar-EG" sz="2400" b="0" baseline="0" dirty="0"/>
              <a:t> يعني التركيز </a:t>
            </a:r>
            <a:r>
              <a:rPr lang="ar-EG" sz="2400" b="0" dirty="0"/>
              <a:t>على المصالح، وليس المواقف،</a:t>
            </a:r>
            <a:r>
              <a:rPr lang="ar-EG" sz="2400" b="0" baseline="0" dirty="0"/>
              <a:t> وإدخال </a:t>
            </a:r>
            <a:r>
              <a:rPr lang="ar-EG" sz="2400" b="0" dirty="0"/>
              <a:t>قضايا متعددة</a:t>
            </a:r>
            <a:r>
              <a:rPr lang="ar-EG" sz="2400" b="0" baseline="0" dirty="0"/>
              <a:t> لزيادة الغنيمة.</a:t>
            </a:r>
            <a:r>
              <a:rPr lang="en-US" sz="2400" b="0" baseline="0" dirty="0"/>
              <a:t> </a:t>
            </a:r>
            <a:r>
              <a:rPr lang="ar-EG" sz="2400" b="0" baseline="0" dirty="0"/>
              <a:t>وفي الوقت نفسه، من المهم أن </a:t>
            </a:r>
            <a:r>
              <a:rPr lang="ar-EG" sz="2400" dirty="0"/>
              <a:t>نحقق الفوز لجميع الأطراف من خلال التحلي بالإيجابية، ولكن مع تجنب السذاجة. امنح الناس فرصة للتعاون معك، ولكن</a:t>
            </a:r>
            <a:r>
              <a:rPr lang="en-US" sz="2400" baseline="0" dirty="0"/>
              <a:t> </a:t>
            </a:r>
            <a:r>
              <a:rPr lang="ar-EG" sz="2400" dirty="0"/>
              <a:t>لا تفترض حسن نيتهم أو تضع نفسك في موقف يمكنهم</a:t>
            </a:r>
            <a:r>
              <a:rPr lang="ar-EG" sz="2400" baseline="0" dirty="0"/>
              <a:t> استغلالك فيه</a:t>
            </a:r>
            <a:r>
              <a:rPr lang="ar-EG" sz="2400" dirty="0"/>
              <a:t>. </a:t>
            </a:r>
          </a:p>
          <a:p>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41</a:t>
            </a:fld>
            <a:endParaRPr lang="en-US"/>
          </a:p>
        </p:txBody>
      </p:sp>
    </p:spTree>
    <p:extLst>
      <p:ext uri="{BB962C8B-B14F-4D97-AF65-F5344CB8AC3E}">
        <p14:creationId xmlns:p14="http://schemas.microsoft.com/office/powerpoint/2010/main" val="3949114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i="0" dirty="0"/>
              <a:t>أود التأكيد أيضًا</a:t>
            </a:r>
            <a:r>
              <a:rPr lang="ar-EG" b="0" i="0" baseline="0" dirty="0"/>
              <a:t> على أنه لا توجد </a:t>
            </a:r>
            <a:r>
              <a:rPr lang="ar-EG" sz="1200" b="0" i="0" dirty="0"/>
              <a:t>طريقة واحدة صحيحة للتفاوض.</a:t>
            </a:r>
            <a:r>
              <a:rPr lang="en-US" sz="1200" b="0" i="0" dirty="0"/>
              <a:t> </a:t>
            </a:r>
            <a:r>
              <a:rPr lang="ar-EG" i="0" dirty="0"/>
              <a:t>فكلما كنت أكثر تعاونًا، زادت فرصك في خلق القيمة... وزادت احتمالية استغلال شخص ما لك.</a:t>
            </a:r>
            <a:r>
              <a:rPr lang="en-US" i="0" dirty="0"/>
              <a:t> </a:t>
            </a:r>
            <a:r>
              <a:rPr lang="ar-EG" sz="1200" b="0" i="0" dirty="0">
                <a:sym typeface="Helvetica LT Std"/>
              </a:rPr>
              <a:t>يجب عليك دائمًا أن تزن المخاطر مقابل المكافآت المترتبة على التعاون مع</a:t>
            </a:r>
            <a:r>
              <a:rPr lang="ar-EG" sz="1200" b="0" i="0" baseline="0" dirty="0">
                <a:sym typeface="Helvetica LT Std"/>
              </a:rPr>
              <a:t> الآخرين، استنادًا إلى ما تعرفه عنهم، والموقف، وعلاقتكم ببعضكم البعض.</a:t>
            </a:r>
            <a:r>
              <a:rPr lang="en-US" sz="1200" b="0" i="0" baseline="0" dirty="0">
                <a:sym typeface="Helvetica LT Std"/>
              </a:rPr>
              <a:t> </a:t>
            </a:r>
          </a:p>
          <a:p>
            <a:r>
              <a:rPr lang="ar-EG" b="0" i="0" baseline="0" dirty="0"/>
              <a:t>سؤال للطلاب </a:t>
            </a:r>
            <a:r>
              <a:rPr lang="ar-EG" b="0" i="0" dirty="0"/>
              <a:t>هل على الفأرة السعي إلى الجبن؟</a:t>
            </a:r>
            <a:r>
              <a:rPr lang="en-US" b="0" i="0" dirty="0"/>
              <a:t> </a:t>
            </a:r>
            <a:r>
              <a:rPr lang="ar-EG" b="0" i="0" dirty="0"/>
              <a:t>[يجيب الطلاب، ومعظمهم يقولون</a:t>
            </a:r>
            <a:r>
              <a:rPr lang="ar-EG" b="0" i="0" baseline="0" dirty="0"/>
              <a:t> لا].</a:t>
            </a:r>
            <a:r>
              <a:rPr lang="en-US" b="0" i="0" baseline="0" dirty="0"/>
              <a:t> </a:t>
            </a:r>
            <a:r>
              <a:rPr lang="ar-EG" b="0" i="0" dirty="0"/>
              <a:t>ماذا لو كان بإمكانها تعطيل مصيدة الفئران؟</a:t>
            </a:r>
            <a:r>
              <a:rPr lang="en-US" b="0" i="0" dirty="0"/>
              <a:t> </a:t>
            </a:r>
            <a:r>
              <a:rPr lang="ar-EG" b="0" i="0" dirty="0"/>
              <a:t>ماذا لو كانت جائعة؟</a:t>
            </a:r>
            <a:r>
              <a:rPr lang="en-US" b="0" i="0" dirty="0"/>
              <a:t> </a:t>
            </a:r>
            <a:r>
              <a:rPr lang="ar-EG" b="0" i="0" dirty="0"/>
              <a:t>لا توجد</a:t>
            </a:r>
            <a:r>
              <a:rPr lang="ar-EG" b="0" i="0" baseline="0" dirty="0"/>
              <a:t> إستراتيجية صحيحة واحدة، لكن يعتمد الأمر دائمًا على الموقف.</a:t>
            </a:r>
            <a:r>
              <a:rPr lang="en-US" b="0" i="0" baseline="0" dirty="0"/>
              <a:t> </a:t>
            </a:r>
          </a:p>
          <a:p>
            <a:endParaRPr lang="en-US" altLang="en-US" i="0" dirty="0"/>
          </a:p>
          <a:p>
            <a:r>
              <a:rPr lang="ar-EG" i="0" dirty="0"/>
              <a:t>مصدر الصورة:</a:t>
            </a:r>
          </a:p>
          <a:p>
            <a:r>
              <a:rPr lang="en-US" i="0" dirty="0"/>
              <a:t>https://pixabay.com/en/cheese-mouse-trap-1295728/</a:t>
            </a:r>
          </a:p>
        </p:txBody>
      </p:sp>
      <p:sp>
        <p:nvSpPr>
          <p:cNvPr id="4" name="Slide Number Placeholder 3"/>
          <p:cNvSpPr>
            <a:spLocks noGrp="1"/>
          </p:cNvSpPr>
          <p:nvPr>
            <p:ph type="sldNum" sz="quarter" idx="5"/>
          </p:nvPr>
        </p:nvSpPr>
        <p:spPr/>
        <p:txBody>
          <a:bodyPr/>
          <a:lstStyle/>
          <a:p>
            <a:pPr>
              <a:defRPr/>
            </a:pPr>
            <a:fld id="{B8564EFA-E649-49CE-8EA9-7823B6C4A6BB}" type="slidenum">
              <a:rPr lang="en-US" smtClean="0"/>
              <a:pPr>
                <a:defRPr/>
              </a:pPr>
              <a:t>42</a:t>
            </a:fld>
            <a:endParaRPr lang="en-US"/>
          </a:p>
        </p:txBody>
      </p:sp>
    </p:spTree>
    <p:extLst>
      <p:ext uri="{BB962C8B-B14F-4D97-AF65-F5344CB8AC3E}">
        <p14:creationId xmlns:p14="http://schemas.microsoft.com/office/powerpoint/2010/main" val="3908134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i="0" dirty="0"/>
              <a:t>هناك</a:t>
            </a:r>
            <a:r>
              <a:rPr lang="ar-EG" b="0" i="0" baseline="0" dirty="0"/>
              <a:t> أمر أخير أود مناقشته معكم.</a:t>
            </a:r>
            <a:r>
              <a:rPr lang="en-US" b="0" i="0" baseline="0" dirty="0"/>
              <a:t> </a:t>
            </a:r>
            <a:r>
              <a:rPr lang="ar-EG" b="0" i="0" baseline="0" dirty="0"/>
              <a:t>القاعدة الأولى </a:t>
            </a:r>
            <a:r>
              <a:rPr lang="ar-EG" sz="1200" b="0" i="0" dirty="0"/>
              <a:t>في مُحاضرة المفاوضات هذه هي ألا تخبر أي شخص بمحتوى هذا الدرس.</a:t>
            </a:r>
            <a:r>
              <a:rPr lang="en-US" sz="1200" b="0" i="0" baseline="0" dirty="0"/>
              <a:t> </a:t>
            </a:r>
            <a:r>
              <a:rPr lang="ar-EG" b="0" i="0" dirty="0"/>
              <a:t>وخاصةً</a:t>
            </a:r>
            <a:r>
              <a:rPr lang="ar-EG" b="0" i="0" baseline="0" dirty="0"/>
              <a:t> المعلومات المستمدة من مرحلة استخلاص المعلومات من تمارين التفاوض. على سبيل المثال، إذا سمع الطلاب الآخرون "سر" المناقصة المشتركة قبل أن يتلقوا الدرس، حول البتلات والساق، فسيتم إفساد التمرين تمامًا بالنسبة لهم. لذا يُرجى الحفاظ على أسرارنا في مأمن. هل يبدو هذا جيدًا؟ [يقول جميع الطلاب نعم]. رائع، إذن لدينا اتفاق هنا. حسنًا، دعونا نأخذ استراحة لمدة 15 دقيقة. [يأخذ الطلاب استراحة قبل الجزء الثاني من المحاضرة].</a:t>
            </a:r>
          </a:p>
        </p:txBody>
      </p:sp>
      <p:sp>
        <p:nvSpPr>
          <p:cNvPr id="4" name="Slide Number Placeholder 3"/>
          <p:cNvSpPr>
            <a:spLocks noGrp="1"/>
          </p:cNvSpPr>
          <p:nvPr>
            <p:ph type="sldNum" sz="quarter" idx="10"/>
          </p:nvPr>
        </p:nvSpPr>
        <p:spPr/>
        <p:txBody>
          <a:bodyPr/>
          <a:lstStyle/>
          <a:p>
            <a:fld id="{DDED7BE2-A96B-4E9D-A1D5-8D1855B13D4E}" type="slidenum">
              <a:rPr lang="en-US" smtClean="0"/>
              <a:t>43</a:t>
            </a:fld>
            <a:endParaRPr lang="en-US"/>
          </a:p>
        </p:txBody>
      </p:sp>
    </p:spTree>
    <p:extLst>
      <p:ext uri="{BB962C8B-B14F-4D97-AF65-F5344CB8AC3E}">
        <p14:creationId xmlns:p14="http://schemas.microsoft.com/office/powerpoint/2010/main" val="19736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9375" y="8893175"/>
            <a:ext cx="29686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8" rIns="90754" bIns="45378" anchor="b"/>
          <a:lstStyle>
            <a:lvl1pPr defTabSz="947738">
              <a:spcBef>
                <a:spcPct val="30000"/>
              </a:spcBef>
              <a:defRPr sz="1200">
                <a:solidFill>
                  <a:schemeClr val="tx1"/>
                </a:solidFill>
                <a:latin typeface="Calibri" pitchFamily="34" charset="0"/>
              </a:defRPr>
            </a:lvl1pPr>
            <a:lvl2pPr marL="742950" indent="-285750" defTabSz="947738">
              <a:spcBef>
                <a:spcPct val="30000"/>
              </a:spcBef>
              <a:defRPr sz="1200">
                <a:solidFill>
                  <a:schemeClr val="tx1"/>
                </a:solidFill>
                <a:latin typeface="Calibri" pitchFamily="34" charset="0"/>
              </a:defRPr>
            </a:lvl2pPr>
            <a:lvl3pPr marL="1143000" indent="-228600" defTabSz="947738">
              <a:spcBef>
                <a:spcPct val="30000"/>
              </a:spcBef>
              <a:defRPr sz="1200">
                <a:solidFill>
                  <a:schemeClr val="tx1"/>
                </a:solidFill>
                <a:latin typeface="Calibri" pitchFamily="34" charset="0"/>
              </a:defRPr>
            </a:lvl3pPr>
            <a:lvl4pPr marL="1600200" indent="-228600" defTabSz="947738">
              <a:spcBef>
                <a:spcPct val="30000"/>
              </a:spcBef>
              <a:defRPr sz="1200">
                <a:solidFill>
                  <a:schemeClr val="tx1"/>
                </a:solidFill>
                <a:latin typeface="Calibri" pitchFamily="34" charset="0"/>
              </a:defRPr>
            </a:lvl4pPr>
            <a:lvl5pPr marL="2057400" indent="-228600" defTabSz="947738">
              <a:spcBef>
                <a:spcPct val="30000"/>
              </a:spcBef>
              <a:defRPr sz="1200">
                <a:solidFill>
                  <a:schemeClr val="tx1"/>
                </a:solidFill>
                <a:latin typeface="Calibri" pitchFamily="34" charset="0"/>
              </a:defRPr>
            </a:lvl5pPr>
            <a:lvl6pPr marL="2514600" indent="-228600" defTabSz="947738" eaLnBrk="0" fontAlgn="base" hangingPunct="0">
              <a:spcBef>
                <a:spcPct val="30000"/>
              </a:spcBef>
              <a:spcAft>
                <a:spcPct val="0"/>
              </a:spcAft>
              <a:defRPr sz="1200">
                <a:solidFill>
                  <a:schemeClr val="tx1"/>
                </a:solidFill>
                <a:latin typeface="Calibri" pitchFamily="34" charset="0"/>
              </a:defRPr>
            </a:lvl6pPr>
            <a:lvl7pPr marL="2971800" indent="-228600" defTabSz="947738" eaLnBrk="0" fontAlgn="base" hangingPunct="0">
              <a:spcBef>
                <a:spcPct val="30000"/>
              </a:spcBef>
              <a:spcAft>
                <a:spcPct val="0"/>
              </a:spcAft>
              <a:defRPr sz="1200">
                <a:solidFill>
                  <a:schemeClr val="tx1"/>
                </a:solidFill>
                <a:latin typeface="Calibri" pitchFamily="34" charset="0"/>
              </a:defRPr>
            </a:lvl7pPr>
            <a:lvl8pPr marL="3429000" indent="-228600" defTabSz="947738" eaLnBrk="0" fontAlgn="base" hangingPunct="0">
              <a:spcBef>
                <a:spcPct val="30000"/>
              </a:spcBef>
              <a:spcAft>
                <a:spcPct val="0"/>
              </a:spcAft>
              <a:defRPr sz="1200">
                <a:solidFill>
                  <a:schemeClr val="tx1"/>
                </a:solidFill>
                <a:latin typeface="Calibri" pitchFamily="34" charset="0"/>
              </a:defRPr>
            </a:lvl8pPr>
            <a:lvl9pPr marL="3886200" indent="-228600"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0AFBE60-85D2-4A45-A1AB-403DD83D3162}" type="slidenum">
              <a:rPr lang="en-GB" altLang="en-GB" sz="900">
                <a:latin typeface="TradeGothic"/>
              </a:rPr>
              <a:pPr algn="r" eaLnBrk="1" hangingPunct="1">
                <a:spcBef>
                  <a:spcPct val="0"/>
                </a:spcBef>
              </a:pPr>
              <a:t>5</a:t>
            </a:fld>
            <a:endParaRPr lang="en-GB" altLang="en-GB" sz="900">
              <a:latin typeface="TradeGothic"/>
            </a:endParaRPr>
          </a:p>
        </p:txBody>
      </p:sp>
      <p:sp>
        <p:nvSpPr>
          <p:cNvPr id="97283" name="Rectangle 2"/>
          <p:cNvSpPr>
            <a:spLocks noGrp="1" noRot="1" noChangeAspect="1" noChangeArrowheads="1" noTextEdit="1"/>
          </p:cNvSpPr>
          <p:nvPr>
            <p:ph type="sldImg"/>
          </p:nvPr>
        </p:nvSpPr>
        <p:spPr bwMode="auto">
          <a:xfrm>
            <a:off x="1665288" y="382588"/>
            <a:ext cx="3524250" cy="264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ar-EG" dirty="0">
                <a:latin typeface="TradeGothic"/>
              </a:rPr>
              <a:t>تكمن </a:t>
            </a:r>
            <a:r>
              <a:rPr lang="ar-EG" sz="1200" b="0" dirty="0"/>
              <a:t>أهداف </a:t>
            </a:r>
            <a:r>
              <a:rPr lang="ar-EG" sz="1200" b="0" baseline="0" dirty="0"/>
              <a:t>الدورة التدريبية</a:t>
            </a:r>
            <a:r>
              <a:rPr lang="ar-EG" sz="2400" dirty="0"/>
              <a:t> لدينا في توفير النظريات والأساليب التي تساعدك على التفاوض بشكل أكثر فعالية.</a:t>
            </a:r>
            <a:r>
              <a:rPr lang="en-US" sz="2400" baseline="0" dirty="0"/>
              <a:t> </a:t>
            </a:r>
            <a:r>
              <a:rPr lang="ar-EG" sz="2400" baseline="0" dirty="0"/>
              <a:t>وسنعتمد على نهج </a:t>
            </a:r>
            <a:r>
              <a:rPr lang="ar-EG" sz="2400" dirty="0"/>
              <a:t>إداري قائم على الأدلة</a:t>
            </a:r>
            <a:r>
              <a:rPr lang="ar-EG" sz="2400" baseline="0" dirty="0"/>
              <a:t> يستند إلى دراسات علمية عن التفاوض، وعن حكمة ممارسي التفاوض ذوي الخبرة في بيئات العمل.  </a:t>
            </a:r>
            <a:r>
              <a:rPr lang="ar-EG" sz="1200" b="0" baseline="0" dirty="0" err="1">
                <a:latin typeface="TradeGothic"/>
              </a:rPr>
              <a:t>وسوف</a:t>
            </a:r>
            <a:r>
              <a:rPr lang="ar-EG" sz="2400" dirty="0" err="1"/>
              <a:t>نمارس</a:t>
            </a:r>
            <a:r>
              <a:rPr lang="ar-EG" sz="2400" dirty="0"/>
              <a:t> ونطبق مهارات التفاوض في تمارين الفصل،</a:t>
            </a:r>
            <a:r>
              <a:rPr lang="ar-EG" sz="2400" baseline="0" dirty="0"/>
              <a:t> وفي مهمة الدورة التدريبية التي تنجزها في المنزل في </a:t>
            </a:r>
            <a:r>
              <a:rPr lang="ar-EG" sz="2400" dirty="0"/>
              <a:t>مواقف العالم الحقيقي.</a:t>
            </a:r>
            <a:r>
              <a:rPr lang="en-US" sz="2400" baseline="0" dirty="0"/>
              <a:t> </a:t>
            </a:r>
            <a:r>
              <a:rPr lang="ar-EG" sz="2400" baseline="0" dirty="0"/>
              <a:t>إن التمارين في الفصل هي فرصة </a:t>
            </a:r>
            <a:r>
              <a:rPr lang="ar-EG" sz="2400" dirty="0"/>
              <a:t>لتجربة أساليب جديدة وترك</a:t>
            </a:r>
            <a:r>
              <a:rPr lang="en-US" sz="2400" baseline="0" dirty="0"/>
              <a:t> </a:t>
            </a:r>
            <a:r>
              <a:rPr lang="ar-EG" sz="2400" dirty="0"/>
              <a:t>منطقة الراحة في البيئة الآمنة. على الرغم من أن عمليات المحاكاة في الفصول الدراسية تحتوي على عنصر من</a:t>
            </a:r>
            <a:r>
              <a:rPr lang="ar-EG" sz="2400" baseline="0" dirty="0"/>
              <a:t> التصنع أو التزوير، إلا أنها تسمح لنا بمقارنة النتائج مع بعضها البعض ورؤية عالم الاحتمالات البديلة. ستحصل الثنائيات الأخرى من المفاوضين الذين لديهم نفس المواد تمامًا على نتائج مختلفة جدًا منك بسبب اتباعهم لنُهج مختلفة، واختلاف شركائهم، والديناميكيات بينهم. ففي مواقف الحياة الواقعية، نادرًا ما نكتشف ما كان يمكن أن يحدث. هنا في الفصل سوف نفعل ذلك. </a:t>
            </a:r>
          </a:p>
          <a:p>
            <a:pPr eaLnBrk="1" hangingPunct="1">
              <a:lnSpc>
                <a:spcPct val="80000"/>
              </a:lnSpc>
              <a:spcBef>
                <a:spcPct val="0"/>
              </a:spcBef>
            </a:pPr>
            <a:endParaRPr lang="en-GB" altLang="en-US" sz="2400" dirty="0"/>
          </a:p>
        </p:txBody>
      </p:sp>
    </p:spTree>
    <p:extLst>
      <p:ext uri="{BB962C8B-B14F-4D97-AF65-F5344CB8AC3E}">
        <p14:creationId xmlns:p14="http://schemas.microsoft.com/office/powerpoint/2010/main" val="133742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9375" y="8893175"/>
            <a:ext cx="29686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4" tIns="45378" rIns="90754" bIns="45378" anchor="b"/>
          <a:lstStyle>
            <a:lvl1pPr defTabSz="947738">
              <a:spcBef>
                <a:spcPct val="30000"/>
              </a:spcBef>
              <a:defRPr sz="1200">
                <a:solidFill>
                  <a:schemeClr val="tx1"/>
                </a:solidFill>
                <a:latin typeface="Calibri" pitchFamily="34" charset="0"/>
              </a:defRPr>
            </a:lvl1pPr>
            <a:lvl2pPr marL="742950" indent="-285750" defTabSz="947738">
              <a:spcBef>
                <a:spcPct val="30000"/>
              </a:spcBef>
              <a:defRPr sz="1200">
                <a:solidFill>
                  <a:schemeClr val="tx1"/>
                </a:solidFill>
                <a:latin typeface="Calibri" pitchFamily="34" charset="0"/>
              </a:defRPr>
            </a:lvl2pPr>
            <a:lvl3pPr marL="1143000" indent="-228600" defTabSz="947738">
              <a:spcBef>
                <a:spcPct val="30000"/>
              </a:spcBef>
              <a:defRPr sz="1200">
                <a:solidFill>
                  <a:schemeClr val="tx1"/>
                </a:solidFill>
                <a:latin typeface="Calibri" pitchFamily="34" charset="0"/>
              </a:defRPr>
            </a:lvl3pPr>
            <a:lvl4pPr marL="1600200" indent="-228600" defTabSz="947738">
              <a:spcBef>
                <a:spcPct val="30000"/>
              </a:spcBef>
              <a:defRPr sz="1200">
                <a:solidFill>
                  <a:schemeClr val="tx1"/>
                </a:solidFill>
                <a:latin typeface="Calibri" pitchFamily="34" charset="0"/>
              </a:defRPr>
            </a:lvl4pPr>
            <a:lvl5pPr marL="2057400" indent="-228600" defTabSz="947738">
              <a:spcBef>
                <a:spcPct val="30000"/>
              </a:spcBef>
              <a:defRPr sz="1200">
                <a:solidFill>
                  <a:schemeClr val="tx1"/>
                </a:solidFill>
                <a:latin typeface="Calibri" pitchFamily="34" charset="0"/>
              </a:defRPr>
            </a:lvl5pPr>
            <a:lvl6pPr marL="2514600" indent="-228600" defTabSz="947738" eaLnBrk="0" fontAlgn="base" hangingPunct="0">
              <a:spcBef>
                <a:spcPct val="30000"/>
              </a:spcBef>
              <a:spcAft>
                <a:spcPct val="0"/>
              </a:spcAft>
              <a:defRPr sz="1200">
                <a:solidFill>
                  <a:schemeClr val="tx1"/>
                </a:solidFill>
                <a:latin typeface="Calibri" pitchFamily="34" charset="0"/>
              </a:defRPr>
            </a:lvl6pPr>
            <a:lvl7pPr marL="2971800" indent="-228600" defTabSz="947738" eaLnBrk="0" fontAlgn="base" hangingPunct="0">
              <a:spcBef>
                <a:spcPct val="30000"/>
              </a:spcBef>
              <a:spcAft>
                <a:spcPct val="0"/>
              </a:spcAft>
              <a:defRPr sz="1200">
                <a:solidFill>
                  <a:schemeClr val="tx1"/>
                </a:solidFill>
                <a:latin typeface="Calibri" pitchFamily="34" charset="0"/>
              </a:defRPr>
            </a:lvl7pPr>
            <a:lvl8pPr marL="3429000" indent="-228600" defTabSz="947738" eaLnBrk="0" fontAlgn="base" hangingPunct="0">
              <a:spcBef>
                <a:spcPct val="30000"/>
              </a:spcBef>
              <a:spcAft>
                <a:spcPct val="0"/>
              </a:spcAft>
              <a:defRPr sz="1200">
                <a:solidFill>
                  <a:schemeClr val="tx1"/>
                </a:solidFill>
                <a:latin typeface="Calibri" pitchFamily="34" charset="0"/>
              </a:defRPr>
            </a:lvl8pPr>
            <a:lvl9pPr marL="3886200" indent="-228600" defTabSz="9477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6A7CF07-E45F-4BBD-B57F-BFB8086D7BAD}" type="slidenum">
              <a:rPr lang="en-GB" altLang="en-GB" sz="900">
                <a:latin typeface="TradeGothic"/>
              </a:rPr>
              <a:pPr algn="r" eaLnBrk="1" hangingPunct="1">
                <a:spcBef>
                  <a:spcPct val="0"/>
                </a:spcBef>
              </a:pPr>
              <a:t>6</a:t>
            </a:fld>
            <a:endParaRPr lang="en-GB" altLang="en-GB" sz="900">
              <a:latin typeface="TradeGothic"/>
            </a:endParaRPr>
          </a:p>
        </p:txBody>
      </p:sp>
      <p:sp>
        <p:nvSpPr>
          <p:cNvPr id="98307" name="Rectangle 2"/>
          <p:cNvSpPr>
            <a:spLocks noGrp="1" noRot="1" noChangeAspect="1" noChangeArrowheads="1" noTextEdit="1"/>
          </p:cNvSpPr>
          <p:nvPr>
            <p:ph type="sldImg"/>
          </p:nvPr>
        </p:nvSpPr>
        <p:spPr bwMode="auto">
          <a:xfrm>
            <a:off x="1665288" y="382588"/>
            <a:ext cx="3524250" cy="264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dirty="0"/>
              <a:t>هذا الدرس</a:t>
            </a:r>
            <a:r>
              <a:rPr lang="ar-EG" baseline="0" dirty="0"/>
              <a:t> سيقدم موضوع المفاوضات وسينقلنا إلى مواضيع مثل الوظائف، وقنوات التواصل، والتفاوض في فرق، والمفاوضات التي تشمل أكثر من طرفين، والمفاوضات عبر الثقافات.</a:t>
            </a:r>
            <a:r>
              <a:rPr lang="en-US" baseline="0" dirty="0"/>
              <a:t> </a:t>
            </a:r>
          </a:p>
          <a:p>
            <a:endParaRPr lang="en-US" dirty="0"/>
          </a:p>
          <a:p>
            <a:r>
              <a:rPr lang="ar-EG" u="sng" dirty="0"/>
              <a:t>*ملاحظة</a:t>
            </a:r>
            <a:r>
              <a:rPr lang="ar-EG" dirty="0"/>
              <a:t>:</a:t>
            </a:r>
            <a:r>
              <a:rPr lang="ar-EG" baseline="0" dirty="0"/>
              <a:t> ستتم إضافة المزيد من المحاضرات في التكرارات اللاحقة للفصل</a:t>
            </a:r>
          </a:p>
          <a:p>
            <a:endParaRPr lang="en-US" dirty="0"/>
          </a:p>
          <a:p>
            <a:r>
              <a:rPr lang="ar-EG" dirty="0"/>
              <a:t>مصدر</a:t>
            </a:r>
            <a:r>
              <a:rPr lang="ar-EG" baseline="0" dirty="0"/>
              <a:t> الصورة</a:t>
            </a:r>
          </a:p>
          <a:p>
            <a:r>
              <a:rPr lang="en-US" baseline="0" dirty="0"/>
              <a:t>https://pixabay.com/en/hand-hands-shaking-hands-man-hand-861276/</a:t>
            </a:r>
          </a:p>
          <a:p>
            <a:endParaRPr lang="en-US" baseline="0" dirty="0"/>
          </a:p>
          <a:p>
            <a:pPr eaLnBrk="1" hangingPunct="1">
              <a:lnSpc>
                <a:spcPct val="80000"/>
              </a:lnSpc>
              <a:spcBef>
                <a:spcPct val="0"/>
              </a:spcBef>
            </a:pPr>
            <a:endParaRPr lang="en-GB" altLang="en-US" i="1" dirty="0">
              <a:latin typeface="TradeGothic"/>
            </a:endParaRPr>
          </a:p>
        </p:txBody>
      </p:sp>
    </p:spTree>
    <p:extLst>
      <p:ext uri="{BB962C8B-B14F-4D97-AF65-F5344CB8AC3E}">
        <p14:creationId xmlns:p14="http://schemas.microsoft.com/office/powerpoint/2010/main" val="164123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EG" dirty="0">
                <a:latin typeface="TradeGothic"/>
              </a:rPr>
              <a:t>سيتم التقييم</a:t>
            </a:r>
            <a:r>
              <a:rPr lang="ar-EG" baseline="0" dirty="0">
                <a:latin typeface="TradeGothic"/>
              </a:rPr>
              <a:t> على أساس </a:t>
            </a:r>
            <a:r>
              <a:rPr lang="ar-EG" sz="1200" dirty="0"/>
              <a:t>الحضور والمشاركة في الفصل، وواجبك</a:t>
            </a:r>
            <a:r>
              <a:rPr lang="ar-EG" sz="1200" baseline="0" dirty="0"/>
              <a:t> الفردي في دفتر تدوين "لا"، وواجبك الجماعي في ورقة تحضير العناصر السبعة. سأخبرك بالمزيد عن واجب العناصر السبعة خلال لقائنا القادم.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aseline="0" dirty="0"/>
          </a:p>
          <a:p>
            <a:pPr marL="0" marR="0" lvl="0" indent="0" algn="r" defTabSz="914400" rtl="1" eaLnBrk="1" fontAlgn="auto" latinLnBrk="0" hangingPunct="1">
              <a:lnSpc>
                <a:spcPct val="100000"/>
              </a:lnSpc>
              <a:spcBef>
                <a:spcPct val="0"/>
              </a:spcBef>
              <a:spcAft>
                <a:spcPts val="0"/>
              </a:spcAft>
              <a:buClrTx/>
              <a:buSzTx/>
              <a:buFontTx/>
              <a:buNone/>
              <a:tabLst/>
              <a:defRPr/>
            </a:pPr>
            <a:r>
              <a:rPr lang="ar-EG" sz="1200" baseline="0" dirty="0"/>
              <a:t>إن قراءات الدورة كلها اختيارية ومصممة لتكملة المحاضرات.</a:t>
            </a:r>
            <a:r>
              <a:rPr lang="en-US" sz="1200" baseline="0" dirty="0"/>
              <a:t> </a:t>
            </a:r>
            <a:r>
              <a:rPr lang="ar-EG" sz="1200" baseline="0" dirty="0"/>
              <a:t>لست بحاجة إلى قراءتها قبل الحصة، فهي مخصصة لك إذا كنت ترغب في قراءة المزيد حول موضوع معين.</a:t>
            </a:r>
            <a:r>
              <a:rPr lang="en-US" sz="1200" baseline="0" dirty="0"/>
              <a:t> </a:t>
            </a:r>
            <a:r>
              <a:rPr lang="ar-EG" sz="1200" baseline="0" dirty="0"/>
              <a:t>آمل أن تستفيد من القراءات، لكنني لن أختبرك فيها أيضًا.</a:t>
            </a:r>
            <a:r>
              <a:rPr lang="en-US" sz="1200" baseline="0" dirty="0"/>
              <a:t> </a:t>
            </a:r>
            <a:r>
              <a:rPr lang="ar-EG" sz="1200" baseline="0" dirty="0"/>
              <a:t>سنتعلم في هذه الدورة التدريبية من خلال الممارسة وتطبيق أطر العمل على الحالات، وليس عن طريق الحفظ.</a:t>
            </a:r>
            <a:r>
              <a:rPr lang="en-US" sz="1200" baseline="0" dirty="0"/>
              <a:t> </a:t>
            </a:r>
            <a:r>
              <a:rPr lang="ar-EG" sz="1200" baseline="0" dirty="0"/>
              <a:t>هل يبدو هذا جيدًا؟</a:t>
            </a:r>
            <a:r>
              <a:rPr lang="en-US" sz="1200" baseline="0" dirty="0"/>
              <a:t> </a:t>
            </a:r>
            <a:r>
              <a:rPr lang="ar-EG" sz="1200" baseline="0" dirty="0"/>
              <a:t>[</a:t>
            </a:r>
            <a:r>
              <a:rPr lang="ar-EG" sz="1200" i="1" baseline="0" dirty="0"/>
              <a:t>يقول الطلاب:</a:t>
            </a:r>
            <a:r>
              <a:rPr lang="en-US" sz="1200" i="1" baseline="0" dirty="0"/>
              <a:t> </a:t>
            </a:r>
            <a:r>
              <a:rPr lang="ar-EG" sz="1200" i="1" baseline="0" dirty="0"/>
              <a:t>نعم!</a:t>
            </a:r>
            <a:r>
              <a:rPr lang="ar-EG" sz="1200" baseline="0" dirty="0"/>
              <a:t>]</a:t>
            </a:r>
          </a:p>
          <a:p>
            <a:pPr eaLnBrk="1" hangingPunct="1">
              <a:spcBef>
                <a:spcPct val="0"/>
              </a:spcBef>
            </a:pPr>
            <a:endParaRPr lang="en-GB" altLang="en-US" baseline="0" dirty="0">
              <a:latin typeface="TradeGothic"/>
            </a:endParaRPr>
          </a:p>
          <a:p>
            <a:pPr eaLnBrk="1" hangingPunct="1">
              <a:spcBef>
                <a:spcPct val="0"/>
              </a:spcBef>
            </a:pPr>
            <a:r>
              <a:rPr lang="ar-EG" dirty="0">
                <a:latin typeface="TradeGothic"/>
              </a:rPr>
              <a:t>مصدر</a:t>
            </a:r>
            <a:r>
              <a:rPr lang="ar-EG" baseline="0" dirty="0">
                <a:latin typeface="TradeGothic"/>
              </a:rPr>
              <a:t> الصورة:</a:t>
            </a:r>
          </a:p>
          <a:p>
            <a:pPr eaLnBrk="1" hangingPunct="1">
              <a:spcBef>
                <a:spcPct val="0"/>
              </a:spcBef>
            </a:pPr>
            <a:r>
              <a:rPr lang="en-US" dirty="0">
                <a:latin typeface="TradeGothic"/>
              </a:rPr>
              <a:t>https://pixabay.com/en/pen-school-notes-grade-memo-162124/</a:t>
            </a:r>
          </a:p>
        </p:txBody>
      </p:sp>
    </p:spTree>
    <p:extLst>
      <p:ext uri="{BB962C8B-B14F-4D97-AF65-F5344CB8AC3E}">
        <p14:creationId xmlns:p14="http://schemas.microsoft.com/office/powerpoint/2010/main" val="294035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ar-EG" dirty="0"/>
              <a:t>تتطلب منك مهمة دفتر تدوين "لا" </a:t>
            </a:r>
            <a:r>
              <a:rPr lang="ar-EG" dirty="0">
                <a:latin typeface="Rockwell" pitchFamily="18" charset="0"/>
                <a:ea typeface="MS PGothic" pitchFamily="34" charset="-128"/>
              </a:rPr>
              <a:t>الحصول على 10 إجابات بـ"لا" على الطلبات التي تقدمها. سيكون الدفتر عندئذٍ وصفًا لهذه التجارب والتحديات التي واجهتها. يجب أن يكون كل طلب واقعيًا وجادًا أثناء محاولة تجاوز الحدود. يُرجى أيضًا تضمين جميع الإجابات بـ "نعم" التي تحصل عليها خلال ذلك حتى تتلقى عشر إجابات بـ "لا". يجب أن تقترب من المفاوضات بنية حقيقية للحصول على "نعم"، وليس مجرد البحث عن "لا" أخرى لإكمال المهمة الدراسية. قاعدة مهمة--</a:t>
            </a:r>
            <a:r>
              <a:rPr lang="en-US" baseline="0" dirty="0">
                <a:latin typeface="Rockwell" pitchFamily="18" charset="0"/>
                <a:ea typeface="MS PGothic" pitchFamily="34" charset="-128"/>
              </a:rPr>
              <a:t> </a:t>
            </a:r>
            <a:r>
              <a:rPr lang="ar-EG" dirty="0">
                <a:latin typeface="Rockwell" pitchFamily="18" charset="0"/>
                <a:ea typeface="MS PGothic" pitchFamily="34" charset="-128"/>
              </a:rPr>
              <a:t>مدرستنا كمؤسسة خارج النطاق المسموح به - لا يمكنك استخدام إجابات "لا" من الإدارة، أو الموظفين، أو الأساتذة.</a:t>
            </a:r>
          </a:p>
          <a:p>
            <a:pPr eaLnBrk="1" hangingPunct="1">
              <a:spcBef>
                <a:spcPct val="0"/>
              </a:spcBef>
            </a:pPr>
            <a:endParaRPr lang="en-US" altLang="en-US" dirty="0">
              <a:latin typeface="Rockwell" pitchFamily="18" charset="0"/>
              <a:ea typeface="MS PGothic" pitchFamily="34" charset="-128"/>
            </a:endParaRPr>
          </a:p>
          <a:p>
            <a:pPr eaLnBrk="1" hangingPunct="1">
              <a:spcBef>
                <a:spcPct val="0"/>
              </a:spcBef>
            </a:pPr>
            <a:r>
              <a:rPr lang="ar-EG" dirty="0">
                <a:latin typeface="Rockwell" pitchFamily="18" charset="0"/>
                <a:ea typeface="MS PGothic" pitchFamily="34" charset="-128"/>
              </a:rPr>
              <a:t>مصدر</a:t>
            </a:r>
            <a:r>
              <a:rPr lang="ar-EG" baseline="0" dirty="0">
                <a:latin typeface="Rockwell" pitchFamily="18" charset="0"/>
                <a:ea typeface="MS PGothic" pitchFamily="34" charset="-128"/>
              </a:rPr>
              <a:t> الصورة:</a:t>
            </a:r>
          </a:p>
          <a:p>
            <a:pPr eaLnBrk="1" hangingPunct="1">
              <a:spcBef>
                <a:spcPct val="0"/>
              </a:spcBef>
            </a:pPr>
            <a:r>
              <a:rPr lang="en-US" dirty="0">
                <a:latin typeface="Rockwell" pitchFamily="18" charset="0"/>
                <a:ea typeface="MS PGothic" pitchFamily="34" charset="-128"/>
              </a:rPr>
              <a:t>https://pixabay.com/en/no-negative-whiteboard-presentation-1532783/</a:t>
            </a:r>
          </a:p>
          <a:p>
            <a:pPr eaLnBrk="1" hangingPunct="1">
              <a:spcBef>
                <a:spcPct val="0"/>
              </a:spcBef>
            </a:pPr>
            <a:endParaRPr lang="en-US" altLang="en-US" dirty="0">
              <a:latin typeface="Rockwell" pitchFamily="18" charset="0"/>
              <a:ea typeface="MS PGothic" pitchFamily="34" charset="-128"/>
            </a:endParaRPr>
          </a:p>
          <a:p>
            <a:pPr eaLnBrk="1" hangingPunct="1">
              <a:spcBef>
                <a:spcPct val="0"/>
              </a:spcBef>
            </a:pPr>
            <a:r>
              <a:rPr lang="en-US" dirty="0">
                <a:latin typeface="Rockwell" pitchFamily="18" charset="0"/>
                <a:ea typeface="MS PGothic" pitchFamily="34" charset="-128"/>
              </a:rPr>
              <a:t> </a:t>
            </a:r>
          </a:p>
          <a:p>
            <a:pPr eaLnBrk="1" hangingPunct="1">
              <a:spcBef>
                <a:spcPct val="0"/>
              </a:spcBef>
            </a:pPr>
            <a:endParaRPr lang="en-US"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A9902F2-7C82-4013-A82D-F32F3A5A7B91}" type="slidenum">
              <a:rPr lang="en-GB" altLang="en-US" smtClean="0"/>
              <a:pPr>
                <a:spcBef>
                  <a:spcPct val="0"/>
                </a:spcBef>
              </a:pPr>
              <a:t>8</a:t>
            </a:fld>
            <a:endParaRPr lang="en-GB" altLang="en-US"/>
          </a:p>
        </p:txBody>
      </p:sp>
    </p:spTree>
    <p:extLst>
      <p:ext uri="{BB962C8B-B14F-4D97-AF65-F5344CB8AC3E}">
        <p14:creationId xmlns:p14="http://schemas.microsoft.com/office/powerpoint/2010/main" val="249541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ar-EG" sz="1200" dirty="0"/>
              <a:t>يعاني الكثير منا من نقص الثقة بالنفس فيما يتعلق بمهارات التفاوض والخوف من الرفض عندما نطلب أشياء، لذلك لا نطلبها.</a:t>
            </a:r>
            <a:r>
              <a:rPr lang="en-US" sz="1200" baseline="0" dirty="0"/>
              <a:t> </a:t>
            </a:r>
            <a:r>
              <a:rPr lang="ar-EG" sz="1200" dirty="0"/>
              <a:t>ومع ذلك، نحن مفاوضون بالفطرة.</a:t>
            </a:r>
            <a:r>
              <a:rPr lang="en-US" sz="1200" dirty="0"/>
              <a:t> </a:t>
            </a:r>
            <a:r>
              <a:rPr lang="ar-EG" sz="1200" dirty="0"/>
              <a:t>فالأطفال الصغار لا يخشون الرفض، بل هو أمر علَّمنا المجتمع أن نخاف منه.</a:t>
            </a:r>
            <a:r>
              <a:rPr lang="en-US" sz="1200" dirty="0"/>
              <a:t> </a:t>
            </a:r>
          </a:p>
          <a:p>
            <a:pPr eaLnBrk="1" hangingPunct="1"/>
            <a:endParaRPr lang="en-US" altLang="en-US" sz="1200"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F3D12E8-A449-469D-9E38-505053E291A3}" type="slidenum">
              <a:rPr lang="en-GB" altLang="en-US" smtClean="0"/>
              <a:pPr>
                <a:spcBef>
                  <a:spcPct val="0"/>
                </a:spcBef>
              </a:pPr>
              <a:t>9</a:t>
            </a:fld>
            <a:endParaRPr lang="en-GB" altLang="en-US"/>
          </a:p>
        </p:txBody>
      </p:sp>
    </p:spTree>
    <p:extLst>
      <p:ext uri="{BB962C8B-B14F-4D97-AF65-F5344CB8AC3E}">
        <p14:creationId xmlns:p14="http://schemas.microsoft.com/office/powerpoint/2010/main" val="308462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64563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92D32-A709-47DC-8A50-FC85535ECA5F}"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2427657133"/>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dirty="0"/>
              <a:t>المناقصة المشتركة</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5192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6911-11/2024</a:t>
            </a:r>
            <a:endParaRPr kumimoji="0" lang="ar-EG"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err="1">
                <a:solidFill>
                  <a:prstClr val="black"/>
                </a:solidFill>
                <a:latin typeface="Roboto" panose="02000000000000000000" pitchFamily="2" charset="0"/>
                <a:ea typeface="Roboto" panose="02000000000000000000" pitchFamily="2" charset="0"/>
                <a:cs typeface="+mn-cs"/>
              </a:rPr>
              <a:t>ووارن</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تيرني</a:t>
            </a:r>
            <a:r>
              <a:rPr lang="ar-EG" sz="750" dirty="0">
                <a:solidFill>
                  <a:prstClr val="black"/>
                </a:solidFill>
                <a:latin typeface="Roboto" panose="02000000000000000000" pitchFamily="2" charset="0"/>
                <a:ea typeface="Roboto" panose="02000000000000000000" pitchFamily="2" charset="0"/>
                <a:cs typeface="+mn-cs"/>
              </a:rPr>
              <a:t>، باحث مشارك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ممارسات الإدارة في علوم القرارات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كلية </a:t>
            </a:r>
            <a:r>
              <a:rPr lang="en-US" sz="750" dirty="0">
                <a:solidFill>
                  <a:prstClr val="black"/>
                </a:solidFill>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كمادة إضافية لمسرحية تقمص الأدوار </a:t>
            </a:r>
            <a:r>
              <a:rPr lang="ar-EG" sz="750" i="1" dirty="0">
                <a:solidFill>
                  <a:prstClr val="black"/>
                </a:solidFill>
                <a:latin typeface="Roboto" panose="02000000000000000000" pitchFamily="2" charset="0"/>
                <a:ea typeface="Roboto" panose="02000000000000000000" pitchFamily="2" charset="0"/>
                <a:cs typeface="+mn-cs"/>
              </a:rPr>
              <a:t>"المناقصة المشتركة</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مواد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التعليمية،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r" defTabSz="914400" rtl="1" eaLnBrk="1" fontAlgn="auto" latinLnBrk="0" hangingPunct="1">
              <a:lnSpc>
                <a:spcPct val="100000"/>
              </a:lnSpc>
              <a:spcBef>
                <a:spcPts val="300"/>
              </a:spcBef>
              <a:spcAft>
                <a:spcPts val="45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Translated using an LLM (Large Language Model) and edited by </a:t>
            </a:r>
            <a:r>
              <a:rPr kumimoji="0" lang="en-US" sz="800" b="0" i="0" u="none" strike="noStrike" kern="1200" cap="none" spc="0" normalizeH="0" baseline="0" noProof="0" dirty="0" err="1">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Tilti</a:t>
            </a: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 Multilingual SIA, with the permission of INSEAD.</a:t>
            </a:r>
            <a:endParaRPr lang="en-US" sz="800" dirty="0">
              <a:solidFill>
                <a:prstClr val="black"/>
              </a:solidFill>
              <a:latin typeface="Roboto" panose="02000000000000000000" pitchFamily="2" charset="0"/>
              <a:cs typeface="Times New Roman" panose="02020603050405020304" pitchFamily="18" charset="0"/>
            </a:endParaRPr>
          </a:p>
          <a:p>
            <a:pPr marL="0" marR="0" lvl="0" indent="0" algn="r" defTabSz="914400" rtl="1" eaLnBrk="1" fontAlgn="auto" latinLnBrk="0" hangingPunct="1">
              <a:lnSpc>
                <a:spcPct val="100000"/>
              </a:lnSpc>
              <a:spcBef>
                <a:spcPts val="300"/>
              </a:spcBef>
              <a:spcAft>
                <a:spcPts val="450"/>
              </a:spcAft>
              <a:buClrTx/>
              <a:buSzTx/>
              <a:buFontTx/>
              <a:buNone/>
              <a:tabLst/>
              <a:defRPr/>
            </a:pPr>
            <a:r>
              <a:rPr lang="en-US" sz="800" dirty="0">
                <a:solidFill>
                  <a:prstClr val="black"/>
                </a:solidFill>
                <a:latin typeface="Roboto" panose="02000000000000000000" pitchFamily="2" charset="0"/>
                <a:cs typeface="Times New Roman" panose="02020603050405020304" pitchFamily="18" charset="0"/>
              </a:rPr>
              <a:t>This translation, Copyright © 2024 Martin Schweinsberg, Horacio </a:t>
            </a:r>
            <a:r>
              <a:rPr lang="en-US" sz="800" dirty="0" err="1">
                <a:solidFill>
                  <a:prstClr val="black"/>
                </a:solidFill>
                <a:latin typeface="Roboto" panose="02000000000000000000" pitchFamily="2" charset="0"/>
                <a:cs typeface="Times New Roman" panose="02020603050405020304" pitchFamily="18" charset="0"/>
              </a:rPr>
              <a:t>Falcão</a:t>
            </a:r>
            <a:r>
              <a:rPr lang="en-US" sz="800" dirty="0">
                <a:solidFill>
                  <a:prstClr val="black"/>
                </a:solidFill>
                <a:latin typeface="Roboto" panose="02000000000000000000" pitchFamily="2" charset="0"/>
                <a:cs typeface="Times New Roman" panose="02020603050405020304" pitchFamily="18" charset="0"/>
              </a:rPr>
              <a:t>, Eric Uhlmann. The original slides are entitled “The Joint Bid” (06/2024-6911), Copyright © 2024 Martin Schweinsberg, Horacio </a:t>
            </a:r>
            <a:r>
              <a:rPr lang="en-US" sz="800" dirty="0" err="1">
                <a:solidFill>
                  <a:prstClr val="black"/>
                </a:solidFill>
                <a:latin typeface="Roboto" panose="02000000000000000000" pitchFamily="2" charset="0"/>
                <a:cs typeface="Times New Roman" panose="02020603050405020304" pitchFamily="18" charset="0"/>
              </a:rPr>
              <a:t>Falcão</a:t>
            </a:r>
            <a:r>
              <a:rPr lang="en-US" sz="800" dirty="0">
                <a:solidFill>
                  <a:prstClr val="black"/>
                </a:solidFill>
                <a:latin typeface="Roboto" panose="02000000000000000000" pitchFamily="2" charset="0"/>
                <a:cs typeface="Times New Roman" panose="02020603050405020304" pitchFamily="18" charset="0"/>
              </a:rPr>
              <a:t>, Eric Uhlmann</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2133600"/>
            <a:ext cx="8229600" cy="3810000"/>
          </a:xfrm>
        </p:spPr>
        <p:txBody>
          <a:bodyPr/>
          <a:lstStyle/>
          <a:p>
            <a:pPr marL="0" indent="0" algn="ctr" eaLnBrk="1" hangingPunct="1">
              <a:buFont typeface="Arial" pitchFamily="34" charset="0"/>
              <a:buNone/>
            </a:pPr>
            <a:r>
              <a:rPr lang="ar-EG" b="1">
                <a:solidFill>
                  <a:srgbClr val="FF0000"/>
                </a:solidFill>
              </a:rPr>
              <a:t>من سمع عن العلاج بالرفض؟</a:t>
            </a:r>
          </a:p>
          <a:p>
            <a:pPr marL="0" indent="0" algn="ctr" eaLnBrk="1" hangingPunct="1">
              <a:buFont typeface="Arial" pitchFamily="34" charset="0"/>
              <a:buNone/>
            </a:pPr>
            <a:endParaRPr lang="en-US" altLang="en-US" b="1" dirty="0">
              <a:solidFill>
                <a:srgbClr val="FF0000"/>
              </a:solidFill>
            </a:endParaRPr>
          </a:p>
          <a:p>
            <a:pPr marL="0" indent="0" algn="ctr" eaLnBrk="1" hangingPunct="1">
              <a:buFont typeface="Arial" pitchFamily="34" charset="0"/>
              <a:buNone/>
            </a:pPr>
            <a:r>
              <a:rPr lang="ar-EG" b="1">
                <a:solidFill>
                  <a:srgbClr val="FF0000"/>
                </a:solidFill>
              </a:rPr>
              <a:t>هل جربه أحد؟</a:t>
            </a:r>
          </a:p>
        </p:txBody>
      </p:sp>
    </p:spTree>
    <p:extLst>
      <p:ext uri="{BB962C8B-B14F-4D97-AF65-F5344CB8AC3E}">
        <p14:creationId xmlns:p14="http://schemas.microsoft.com/office/powerpoint/2010/main" val="423172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64525" cy="1143000"/>
          </a:xfrm>
        </p:spPr>
        <p:txBody>
          <a:bodyPr/>
          <a:lstStyle/>
          <a:p>
            <a:pPr eaLnBrk="1" hangingPunct="1"/>
            <a:r>
              <a:rPr lang="ar-EG" sz="3600" b="1" dirty="0"/>
              <a:t>العلاج بالرفض</a:t>
            </a:r>
          </a:p>
        </p:txBody>
      </p:sp>
      <p:sp>
        <p:nvSpPr>
          <p:cNvPr id="20483" name="Content Placeholder 2"/>
          <p:cNvSpPr>
            <a:spLocks noGrp="1"/>
          </p:cNvSpPr>
          <p:nvPr>
            <p:ph idx="1"/>
          </p:nvPr>
        </p:nvSpPr>
        <p:spPr>
          <a:xfrm>
            <a:off x="457200" y="1600200"/>
            <a:ext cx="8229600" cy="3810000"/>
          </a:xfrm>
        </p:spPr>
        <p:txBody>
          <a:bodyPr/>
          <a:lstStyle/>
          <a:p>
            <a:pPr eaLnBrk="1" hangingPunct="1"/>
            <a:r>
              <a:rPr lang="ar-EG" sz="2400"/>
              <a:t>تذهب وتبحث بنشاط عن الرفض</a:t>
            </a:r>
          </a:p>
          <a:p>
            <a:pPr eaLnBrk="1" hangingPunct="1"/>
            <a:endParaRPr lang="en-US" altLang="en-US" sz="2400" dirty="0"/>
          </a:p>
          <a:p>
            <a:pPr eaLnBrk="1" hangingPunct="1"/>
            <a:r>
              <a:rPr lang="ar-EG" sz="2400"/>
              <a:t>الهدف هو تبلد الإحساس لديك تجاه ألم الرفض</a:t>
            </a:r>
          </a:p>
          <a:p>
            <a:pPr eaLnBrk="1" hangingPunct="1">
              <a:buFont typeface="Arial" pitchFamily="34" charset="0"/>
              <a:buNone/>
            </a:pPr>
            <a:br>
              <a:rPr lang="ar-EG" sz="2400"/>
            </a:br>
            <a:endParaRPr lang="ar-EG" sz="24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837" y="3197060"/>
            <a:ext cx="3509963" cy="3356140"/>
          </a:xfrm>
          <a:prstGeom prst="rect">
            <a:avLst/>
          </a:prstGeom>
        </p:spPr>
      </p:pic>
    </p:spTree>
    <p:extLst>
      <p:ext uri="{BB962C8B-B14F-4D97-AF65-F5344CB8AC3E}">
        <p14:creationId xmlns:p14="http://schemas.microsoft.com/office/powerpoint/2010/main" val="26639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64525" cy="1143000"/>
          </a:xfrm>
        </p:spPr>
        <p:txBody>
          <a:bodyPr/>
          <a:lstStyle/>
          <a:p>
            <a:pPr eaLnBrk="1" hangingPunct="1"/>
            <a:r>
              <a:rPr lang="ar-EG" sz="3600" b="1" dirty="0"/>
              <a:t>الهدف من "دفتر تدوين لا"</a:t>
            </a:r>
          </a:p>
        </p:txBody>
      </p:sp>
      <p:sp>
        <p:nvSpPr>
          <p:cNvPr id="21507" name="Content Placeholder 2"/>
          <p:cNvSpPr>
            <a:spLocks noGrp="1"/>
          </p:cNvSpPr>
          <p:nvPr>
            <p:ph idx="1"/>
          </p:nvPr>
        </p:nvSpPr>
        <p:spPr>
          <a:xfrm>
            <a:off x="457200" y="1851025"/>
            <a:ext cx="8229600" cy="3810000"/>
          </a:xfrm>
        </p:spPr>
        <p:txBody>
          <a:bodyPr>
            <a:noAutofit/>
          </a:bodyPr>
          <a:lstStyle/>
          <a:p>
            <a:pPr eaLnBrk="1" hangingPunct="1"/>
            <a:r>
              <a:rPr lang="ar-EG" sz="2400"/>
              <a:t>الهدف من "دفتر تدوين لا" هو جعلك تشعر براحة أكبر عند طلب الأشياء</a:t>
            </a:r>
            <a:r>
              <a:rPr lang="en-US" sz="2400"/>
              <a:t> </a:t>
            </a:r>
          </a:p>
          <a:p>
            <a:pPr lvl="1" eaLnBrk="1" hangingPunct="1"/>
            <a:r>
              <a:rPr lang="ar-EG" sz="2400"/>
              <a:t>إن المطالبة بالقيمة هي جانب مهم للغاية من التفاوض</a:t>
            </a:r>
          </a:p>
          <a:p>
            <a:pPr lvl="1" eaLnBrk="1" hangingPunct="1"/>
            <a:endParaRPr lang="en-US" altLang="en-US" sz="2400" dirty="0"/>
          </a:p>
          <a:p>
            <a:pPr eaLnBrk="1" hangingPunct="1"/>
            <a:r>
              <a:rPr lang="ar-EG" sz="2400"/>
              <a:t>فلا يمكنك المطالبة بما لا تطلبه!</a:t>
            </a:r>
          </a:p>
          <a:p>
            <a:pPr eaLnBrk="1" hangingPunct="1"/>
            <a:endParaRPr lang="en-US" altLang="en-US" sz="2400" dirty="0"/>
          </a:p>
          <a:p>
            <a:pPr eaLnBrk="1" hangingPunct="1"/>
            <a:r>
              <a:rPr lang="ar-EG" sz="2400"/>
              <a:t>يتفاجأ معظم الطلاب بعدد الإجابات بـ "نعم" التي يحصلون عليها</a:t>
            </a:r>
          </a:p>
          <a:p>
            <a:pPr eaLnBrk="1" hangingPunct="1">
              <a:buFont typeface="Arial" pitchFamily="34" charset="0"/>
              <a:buNone/>
            </a:pPr>
            <a:br>
              <a:rPr lang="ar-EG" sz="2400"/>
            </a:br>
            <a:endParaRPr lang="ar-EG" sz="24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760" y="228600"/>
            <a:ext cx="1615440" cy="1140905"/>
          </a:xfrm>
          <a:prstGeom prst="rect">
            <a:avLst/>
          </a:prstGeom>
        </p:spPr>
      </p:pic>
    </p:spTree>
    <p:extLst>
      <p:ext uri="{BB962C8B-B14F-4D97-AF65-F5344CB8AC3E}">
        <p14:creationId xmlns:p14="http://schemas.microsoft.com/office/powerpoint/2010/main" val="57751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04800"/>
            <a:ext cx="9144000" cy="1143000"/>
          </a:xfrm>
        </p:spPr>
        <p:txBody>
          <a:bodyPr>
            <a:normAutofit fontScale="90000"/>
          </a:bodyPr>
          <a:lstStyle/>
          <a:p>
            <a:pPr eaLnBrk="1" hangingPunct="1"/>
            <a:r>
              <a:rPr lang="ar-EG" sz="3600" b="1" dirty="0"/>
              <a:t>أمثلة سابقة من "دفتر تدوين لا" </a:t>
            </a:r>
            <a:br>
              <a:rPr lang="ar-EG" sz="3600" b="1" dirty="0"/>
            </a:br>
            <a:r>
              <a:rPr lang="ar-EG" sz="3600" b="1" dirty="0"/>
              <a:t>مقدمة من الطلاب</a:t>
            </a:r>
          </a:p>
        </p:txBody>
      </p:sp>
      <p:sp>
        <p:nvSpPr>
          <p:cNvPr id="41987" name="Content Placeholder 2"/>
          <p:cNvSpPr>
            <a:spLocks noGrp="1"/>
          </p:cNvSpPr>
          <p:nvPr>
            <p:ph idx="1"/>
          </p:nvPr>
        </p:nvSpPr>
        <p:spPr>
          <a:xfrm>
            <a:off x="457200" y="2133600"/>
            <a:ext cx="8229600" cy="3810000"/>
          </a:xfrm>
        </p:spPr>
        <p:txBody>
          <a:bodyPr>
            <a:noAutofit/>
          </a:bodyPr>
          <a:lstStyle/>
          <a:p>
            <a:pPr>
              <a:lnSpc>
                <a:spcPct val="90000"/>
              </a:lnSpc>
            </a:pPr>
            <a:r>
              <a:rPr lang="ar-EG" sz="2400"/>
              <a:t>طلب استئجار ربطة عنق من متجر يبيع ربطات العنق (قالوا نعم)</a:t>
            </a:r>
          </a:p>
          <a:p>
            <a:pPr eaLnBrk="1" hangingPunct="1">
              <a:lnSpc>
                <a:spcPct val="90000"/>
              </a:lnSpc>
            </a:pPr>
            <a:endParaRPr lang="en-US" altLang="en-US" sz="2400" dirty="0">
              <a:solidFill>
                <a:srgbClr val="8064A2"/>
              </a:solidFill>
            </a:endParaRPr>
          </a:p>
        </p:txBody>
      </p:sp>
    </p:spTree>
    <p:extLst>
      <p:ext uri="{BB962C8B-B14F-4D97-AF65-F5344CB8AC3E}">
        <p14:creationId xmlns:p14="http://schemas.microsoft.com/office/powerpoint/2010/main" val="347086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04800"/>
            <a:ext cx="9144000" cy="1143000"/>
          </a:xfrm>
        </p:spPr>
        <p:txBody>
          <a:bodyPr>
            <a:normAutofit fontScale="90000"/>
          </a:bodyPr>
          <a:lstStyle/>
          <a:p>
            <a:pPr eaLnBrk="1" hangingPunct="1"/>
            <a:r>
              <a:rPr lang="ar-EG" sz="3600" b="1" dirty="0"/>
              <a:t>أمثلة سابقة من "دفتر تدوين لا" </a:t>
            </a:r>
            <a:br>
              <a:rPr lang="ar-EG" sz="3600" b="1" dirty="0"/>
            </a:br>
            <a:r>
              <a:rPr lang="ar-EG" sz="3600" b="1" dirty="0"/>
              <a:t>مقدمة من الطلاب</a:t>
            </a:r>
          </a:p>
        </p:txBody>
      </p:sp>
      <p:sp>
        <p:nvSpPr>
          <p:cNvPr id="41987" name="Content Placeholder 2"/>
          <p:cNvSpPr>
            <a:spLocks noGrp="1"/>
          </p:cNvSpPr>
          <p:nvPr>
            <p:ph idx="1"/>
          </p:nvPr>
        </p:nvSpPr>
        <p:spPr>
          <a:xfrm>
            <a:off x="457200" y="2133600"/>
            <a:ext cx="8229600" cy="3810000"/>
          </a:xfrm>
        </p:spPr>
        <p:txBody>
          <a:bodyPr>
            <a:noAutofit/>
          </a:bodyPr>
          <a:lstStyle/>
          <a:p>
            <a:pPr>
              <a:lnSpc>
                <a:spcPct val="90000"/>
              </a:lnSpc>
            </a:pPr>
            <a:r>
              <a:rPr lang="ar-EG" sz="2400"/>
              <a:t>طلب استئجار ربطة عنق من متجر يبيع ربطات العنق (قالوا نعم)</a:t>
            </a:r>
          </a:p>
          <a:p>
            <a:pPr>
              <a:lnSpc>
                <a:spcPct val="90000"/>
              </a:lnSpc>
            </a:pPr>
            <a:endParaRPr lang="en-US" altLang="en-US" sz="2400" dirty="0"/>
          </a:p>
          <a:p>
            <a:pPr eaLnBrk="1" hangingPunct="1">
              <a:lnSpc>
                <a:spcPct val="90000"/>
              </a:lnSpc>
            </a:pPr>
            <a:r>
              <a:rPr lang="ar-EG" sz="2400"/>
              <a:t>طلب زيادة في الراتب (قال المدير نعم)</a:t>
            </a:r>
          </a:p>
          <a:p>
            <a:pPr eaLnBrk="1" hangingPunct="1">
              <a:lnSpc>
                <a:spcPct val="90000"/>
              </a:lnSpc>
            </a:pPr>
            <a:endParaRPr lang="en-US" altLang="en-US" sz="2400" dirty="0">
              <a:solidFill>
                <a:srgbClr val="8064A2"/>
              </a:solidFill>
            </a:endParaRPr>
          </a:p>
        </p:txBody>
      </p:sp>
    </p:spTree>
    <p:extLst>
      <p:ext uri="{BB962C8B-B14F-4D97-AF65-F5344CB8AC3E}">
        <p14:creationId xmlns:p14="http://schemas.microsoft.com/office/powerpoint/2010/main" val="215024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04800"/>
            <a:ext cx="9144000" cy="1143000"/>
          </a:xfrm>
        </p:spPr>
        <p:txBody>
          <a:bodyPr>
            <a:normAutofit fontScale="90000"/>
          </a:bodyPr>
          <a:lstStyle/>
          <a:p>
            <a:pPr eaLnBrk="1" hangingPunct="1"/>
            <a:r>
              <a:rPr lang="ar-EG" sz="3600" b="1" dirty="0"/>
              <a:t>أمثلة سابقة من "دفتر تدوين لا" </a:t>
            </a:r>
            <a:br>
              <a:rPr lang="ar-EG" sz="3600" b="1" dirty="0"/>
            </a:br>
            <a:r>
              <a:rPr lang="ar-EG" sz="3600" b="1" dirty="0"/>
              <a:t>مقدمة من الطلاب</a:t>
            </a:r>
          </a:p>
        </p:txBody>
      </p:sp>
      <p:sp>
        <p:nvSpPr>
          <p:cNvPr id="41987" name="Content Placeholder 2"/>
          <p:cNvSpPr>
            <a:spLocks noGrp="1"/>
          </p:cNvSpPr>
          <p:nvPr>
            <p:ph idx="1"/>
          </p:nvPr>
        </p:nvSpPr>
        <p:spPr>
          <a:xfrm>
            <a:off x="457200" y="2133600"/>
            <a:ext cx="8229600" cy="3810000"/>
          </a:xfrm>
        </p:spPr>
        <p:txBody>
          <a:bodyPr>
            <a:noAutofit/>
          </a:bodyPr>
          <a:lstStyle/>
          <a:p>
            <a:pPr>
              <a:lnSpc>
                <a:spcPct val="90000"/>
              </a:lnSpc>
            </a:pPr>
            <a:r>
              <a:rPr lang="ar-EG" sz="2400"/>
              <a:t>طلب استئجار ربطة عنق من متجر يبيع ربطات العنق (قالوا نعم)</a:t>
            </a:r>
          </a:p>
          <a:p>
            <a:pPr>
              <a:lnSpc>
                <a:spcPct val="90000"/>
              </a:lnSpc>
            </a:pPr>
            <a:endParaRPr lang="en-US" altLang="en-US" sz="2400" dirty="0"/>
          </a:p>
          <a:p>
            <a:pPr eaLnBrk="1" hangingPunct="1">
              <a:lnSpc>
                <a:spcPct val="90000"/>
              </a:lnSpc>
            </a:pPr>
            <a:r>
              <a:rPr lang="ar-EG" sz="2400"/>
              <a:t>طلب زيادة في الراتب (قال المدير نعم)</a:t>
            </a:r>
          </a:p>
          <a:p>
            <a:pPr eaLnBrk="1" hangingPunct="1">
              <a:lnSpc>
                <a:spcPct val="90000"/>
              </a:lnSpc>
            </a:pPr>
            <a:endParaRPr lang="en-US" altLang="en-US" sz="2400" dirty="0"/>
          </a:p>
          <a:p>
            <a:pPr eaLnBrk="1" hangingPunct="1">
              <a:lnSpc>
                <a:spcPct val="90000"/>
              </a:lnSpc>
            </a:pPr>
            <a:r>
              <a:rPr lang="ar-EG" sz="2400"/>
              <a:t>طلبت الدخول إلى الملهى الليلي مرتديًا شورتًا ونعالًا (قالوا لا)</a:t>
            </a:r>
          </a:p>
          <a:p>
            <a:pPr eaLnBrk="1" hangingPunct="1">
              <a:lnSpc>
                <a:spcPct val="90000"/>
              </a:lnSpc>
            </a:pPr>
            <a:endParaRPr lang="en-US" altLang="en-US" sz="2400" dirty="0"/>
          </a:p>
          <a:p>
            <a:pPr eaLnBrk="1" hangingPunct="1">
              <a:lnSpc>
                <a:spcPct val="90000"/>
              </a:lnSpc>
            </a:pPr>
            <a:endParaRPr lang="en-US" altLang="en-US" sz="2400" dirty="0">
              <a:solidFill>
                <a:srgbClr val="8064A2"/>
              </a:solidFill>
            </a:endParaRPr>
          </a:p>
        </p:txBody>
      </p:sp>
    </p:spTree>
    <p:extLst>
      <p:ext uri="{BB962C8B-B14F-4D97-AF65-F5344CB8AC3E}">
        <p14:creationId xmlns:p14="http://schemas.microsoft.com/office/powerpoint/2010/main" val="326639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04800"/>
            <a:ext cx="9144000" cy="1143000"/>
          </a:xfrm>
        </p:spPr>
        <p:txBody>
          <a:bodyPr>
            <a:normAutofit fontScale="90000"/>
          </a:bodyPr>
          <a:lstStyle/>
          <a:p>
            <a:pPr eaLnBrk="1" hangingPunct="1"/>
            <a:r>
              <a:rPr lang="ar-EG" sz="3600" b="1" dirty="0"/>
              <a:t>أمثلة سابقة من "دفتر تدوين لا" </a:t>
            </a:r>
            <a:br>
              <a:rPr lang="ar-EG" sz="3600" b="1" dirty="0"/>
            </a:br>
            <a:r>
              <a:rPr lang="ar-EG" sz="3600" b="1" dirty="0"/>
              <a:t>مقدمة من الطلاب</a:t>
            </a:r>
          </a:p>
        </p:txBody>
      </p:sp>
      <p:sp>
        <p:nvSpPr>
          <p:cNvPr id="41987" name="Content Placeholder 2"/>
          <p:cNvSpPr>
            <a:spLocks noGrp="1"/>
          </p:cNvSpPr>
          <p:nvPr>
            <p:ph idx="1"/>
          </p:nvPr>
        </p:nvSpPr>
        <p:spPr>
          <a:xfrm>
            <a:off x="457200" y="2133600"/>
            <a:ext cx="8229600" cy="3810000"/>
          </a:xfrm>
        </p:spPr>
        <p:txBody>
          <a:bodyPr>
            <a:noAutofit/>
          </a:bodyPr>
          <a:lstStyle/>
          <a:p>
            <a:pPr>
              <a:lnSpc>
                <a:spcPct val="90000"/>
              </a:lnSpc>
            </a:pPr>
            <a:r>
              <a:rPr lang="ar-EG" sz="2400"/>
              <a:t>طلب استئجار ربطة عنق من متجر يبيع ربطات العنق (قالوا نعم)</a:t>
            </a:r>
          </a:p>
          <a:p>
            <a:pPr>
              <a:lnSpc>
                <a:spcPct val="90000"/>
              </a:lnSpc>
            </a:pPr>
            <a:endParaRPr lang="en-US" altLang="en-US" sz="2400" dirty="0"/>
          </a:p>
          <a:p>
            <a:pPr eaLnBrk="1" hangingPunct="1">
              <a:lnSpc>
                <a:spcPct val="90000"/>
              </a:lnSpc>
            </a:pPr>
            <a:r>
              <a:rPr lang="ar-EG" sz="2400"/>
              <a:t>طلب زيادة في الراتب (قال المدير نعم)</a:t>
            </a:r>
          </a:p>
          <a:p>
            <a:pPr eaLnBrk="1" hangingPunct="1">
              <a:lnSpc>
                <a:spcPct val="90000"/>
              </a:lnSpc>
            </a:pPr>
            <a:endParaRPr lang="en-US" altLang="en-US" sz="2400" dirty="0"/>
          </a:p>
          <a:p>
            <a:pPr eaLnBrk="1" hangingPunct="1">
              <a:lnSpc>
                <a:spcPct val="90000"/>
              </a:lnSpc>
            </a:pPr>
            <a:r>
              <a:rPr lang="ar-EG" sz="2400"/>
              <a:t>طلبت الدخول إلى الملهى الليلي مرتديًا شورتًا ونعالًا (قالوا لا)</a:t>
            </a:r>
          </a:p>
          <a:p>
            <a:pPr eaLnBrk="1" hangingPunct="1">
              <a:lnSpc>
                <a:spcPct val="90000"/>
              </a:lnSpc>
            </a:pPr>
            <a:endParaRPr lang="en-US" altLang="en-US" sz="2400" dirty="0">
              <a:solidFill>
                <a:srgbClr val="8064A2"/>
              </a:solidFill>
            </a:endParaRPr>
          </a:p>
          <a:p>
            <a:pPr eaLnBrk="1" hangingPunct="1">
              <a:lnSpc>
                <a:spcPct val="90000"/>
              </a:lnSpc>
            </a:pPr>
            <a:r>
              <a:rPr lang="ar-EG" sz="2400"/>
              <a:t>اسأل الفتاة المهتمة منذ المدرسة الثانوية عن موعد (قالت نعم!)</a:t>
            </a:r>
          </a:p>
          <a:p>
            <a:pPr eaLnBrk="1" hangingPunct="1">
              <a:lnSpc>
                <a:spcPct val="90000"/>
              </a:lnSpc>
            </a:pPr>
            <a:endParaRPr lang="en-US" altLang="en-US" sz="2400" dirty="0"/>
          </a:p>
          <a:p>
            <a:pPr eaLnBrk="1" hangingPunct="1">
              <a:lnSpc>
                <a:spcPct val="90000"/>
              </a:lnSpc>
            </a:pPr>
            <a:endParaRPr lang="en-US" altLang="en-US" sz="2400" dirty="0">
              <a:solidFill>
                <a:srgbClr val="8064A2"/>
              </a:solidFill>
            </a:endParaRPr>
          </a:p>
        </p:txBody>
      </p:sp>
    </p:spTree>
    <p:extLst>
      <p:ext uri="{BB962C8B-B14F-4D97-AF65-F5344CB8AC3E}">
        <p14:creationId xmlns:p14="http://schemas.microsoft.com/office/powerpoint/2010/main" val="216240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52400"/>
            <a:ext cx="8229600" cy="1143000"/>
          </a:xfrm>
        </p:spPr>
        <p:txBody>
          <a:bodyPr/>
          <a:lstStyle/>
          <a:p>
            <a:pPr eaLnBrk="1" hangingPunct="1"/>
            <a:r>
              <a:rPr lang="ar-EG" sz="3600" b="1" dirty="0"/>
              <a:t>قواعد التفاوض في مسرحيات تقمص الأدوار</a:t>
            </a:r>
          </a:p>
        </p:txBody>
      </p:sp>
      <p:sp>
        <p:nvSpPr>
          <p:cNvPr id="47107" name="Content Placeholder 2"/>
          <p:cNvSpPr>
            <a:spLocks noGrp="1"/>
          </p:cNvSpPr>
          <p:nvPr>
            <p:ph idx="1"/>
          </p:nvPr>
        </p:nvSpPr>
        <p:spPr>
          <a:xfrm>
            <a:off x="457200" y="1752600"/>
            <a:ext cx="8229600" cy="4525963"/>
          </a:xfrm>
        </p:spPr>
        <p:txBody>
          <a:bodyPr/>
          <a:lstStyle/>
          <a:p>
            <a:pPr marL="342900" lvl="1" indent="-342900" eaLnBrk="1" hangingPunct="1">
              <a:buFont typeface="Arial" pitchFamily="34" charset="0"/>
              <a:buChar char="•"/>
            </a:pPr>
            <a:r>
              <a:rPr lang="ar-EG" sz="2400"/>
              <a:t>لا يجوز لك إظهار مواد دورك لنظيرك</a:t>
            </a:r>
          </a:p>
          <a:p>
            <a:pPr marL="342900" lvl="1" indent="-342900" eaLnBrk="1" hangingPunct="1">
              <a:buFont typeface="Arial" pitchFamily="34" charset="0"/>
              <a:buChar char="•"/>
            </a:pPr>
            <a:endParaRPr lang="en-US" altLang="en-US" sz="2400" dirty="0"/>
          </a:p>
          <a:p>
            <a:pPr marL="342900" lvl="1" indent="-342900" eaLnBrk="1" hangingPunct="1">
              <a:buFont typeface="Arial" pitchFamily="34" charset="0"/>
              <a:buChar char="•"/>
            </a:pPr>
            <a:r>
              <a:rPr lang="ar-EG" sz="2400"/>
              <a:t>لا يمكنك تغيير أو اختراع الحقائق</a:t>
            </a:r>
          </a:p>
          <a:p>
            <a:pPr marL="342900" lvl="1" indent="-342900" eaLnBrk="1" hangingPunct="1">
              <a:buFont typeface="Arial" pitchFamily="34" charset="0"/>
              <a:buChar char="•"/>
            </a:pPr>
            <a:endParaRPr lang="en-US" altLang="en-US" sz="2400" dirty="0">
              <a:solidFill>
                <a:srgbClr val="003399"/>
              </a:solidFill>
            </a:endParaRPr>
          </a:p>
          <a:p>
            <a:pPr eaLnBrk="1" hangingPunct="1"/>
            <a:endParaRPr lang="en-US" alt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429000"/>
            <a:ext cx="4114800" cy="3086100"/>
          </a:xfrm>
          <a:prstGeom prst="rect">
            <a:avLst/>
          </a:prstGeom>
        </p:spPr>
      </p:pic>
    </p:spTree>
    <p:extLst>
      <p:ext uri="{BB962C8B-B14F-4D97-AF65-F5344CB8AC3E}">
        <p14:creationId xmlns:p14="http://schemas.microsoft.com/office/powerpoint/2010/main" val="393867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4876800" cy="4525963"/>
          </a:xfrm>
        </p:spPr>
        <p:txBody>
          <a:bodyPr rtlCol="0">
            <a:normAutofit/>
          </a:bodyPr>
          <a:lstStyle/>
          <a:p>
            <a:pPr eaLnBrk="1" fontAlgn="auto" hangingPunct="1">
              <a:spcAft>
                <a:spcPts val="0"/>
              </a:spcAft>
              <a:defRPr/>
            </a:pPr>
            <a:r>
              <a:rPr lang="ar-EG" sz="2400"/>
              <a:t>اقرأ المواد الخاصة بدورك وخطتك (</a:t>
            </a:r>
            <a:r>
              <a:rPr lang="ar-EG" sz="2400" b="1"/>
              <a:t>بحد أقصى 15 دقيقة</a:t>
            </a:r>
            <a:r>
              <a:rPr lang="ar-EG" sz="2400"/>
              <a:t>)</a:t>
            </a:r>
          </a:p>
          <a:p>
            <a:pPr eaLnBrk="1" fontAlgn="auto" hangingPunct="1">
              <a:spcAft>
                <a:spcPts val="0"/>
              </a:spcAft>
              <a:defRPr/>
            </a:pPr>
            <a:endParaRPr lang="en-US" sz="2400" dirty="0"/>
          </a:p>
          <a:p>
            <a:pPr eaLnBrk="1" fontAlgn="auto" hangingPunct="1">
              <a:spcAft>
                <a:spcPts val="0"/>
              </a:spcAft>
              <a:defRPr/>
            </a:pPr>
            <a:r>
              <a:rPr lang="ar-EG" sz="2400"/>
              <a:t>ابحث عن شريكك وتفاوض معه (</a:t>
            </a:r>
            <a:r>
              <a:rPr lang="ar-EG" sz="2400" b="1"/>
              <a:t>بحد أقصى 15 دقيقة!</a:t>
            </a:r>
            <a:r>
              <a:rPr lang="ar-EG" sz="2400"/>
              <a:t>)</a:t>
            </a:r>
          </a:p>
          <a:p>
            <a:pPr eaLnBrk="1" fontAlgn="auto" hangingPunct="1">
              <a:spcAft>
                <a:spcPts val="0"/>
              </a:spcAft>
              <a:defRPr/>
            </a:pPr>
            <a:endParaRPr lang="en-US" sz="2400" dirty="0"/>
          </a:p>
          <a:p>
            <a:pPr eaLnBrk="1" fontAlgn="auto" hangingPunct="1">
              <a:spcAft>
                <a:spcPts val="0"/>
              </a:spcAft>
              <a:defRPr/>
            </a:pPr>
            <a:r>
              <a:rPr lang="ar-EG" sz="2400"/>
              <a:t>ستتم مناقشة الحالة في غضون 30 دقيقة بالضبط (لا تحتاج إلى إخباري بالنتائج)</a:t>
            </a:r>
          </a:p>
          <a:p>
            <a:pPr eaLnBrk="1" fontAlgn="auto" hangingPunct="1">
              <a:spcAft>
                <a:spcPts val="0"/>
              </a:spcAft>
              <a:defRPr/>
            </a:pPr>
            <a:endParaRPr lang="en-US" sz="2400" dirty="0"/>
          </a:p>
          <a:p>
            <a:pPr eaLnBrk="1" fontAlgn="auto" hangingPunct="1">
              <a:spcAft>
                <a:spcPts val="0"/>
              </a:spcAft>
              <a:defRPr/>
            </a:pPr>
            <a:endParaRPr lang="en-US" dirty="0"/>
          </a:p>
          <a:p>
            <a:pPr lvl="1" eaLnBrk="1" fontAlgn="auto" hangingPunct="1">
              <a:spcAft>
                <a:spcPts val="0"/>
              </a:spcAft>
              <a:defRPr/>
            </a:pPr>
            <a:endParaRPr lang="en-US" sz="2000" dirty="0">
              <a:solidFill>
                <a:srgbClr val="003399"/>
              </a:solidFill>
            </a:endParaRPr>
          </a:p>
          <a:p>
            <a:pPr lvl="1" eaLnBrk="1" fontAlgn="auto" hangingPunct="1">
              <a:spcAft>
                <a:spcPts val="0"/>
              </a:spcAft>
              <a:defRPr/>
            </a:pPr>
            <a:endParaRPr lang="en-US" sz="2000" dirty="0">
              <a:solidFill>
                <a:srgbClr val="003399"/>
              </a:solidFill>
            </a:endParaRPr>
          </a:p>
          <a:p>
            <a:pPr lvl="1" eaLnBrk="1" fontAlgn="auto" hangingPunct="1">
              <a:spcAft>
                <a:spcPts val="0"/>
              </a:spcAft>
              <a:defRPr/>
            </a:pPr>
            <a:endParaRPr lang="en-US" sz="2000" dirty="0">
              <a:solidFill>
                <a:srgbClr val="003399"/>
              </a:solidFill>
            </a:endParaRPr>
          </a:p>
          <a:p>
            <a:pPr lvl="1" eaLnBrk="1" fontAlgn="auto" hangingPunct="1">
              <a:spcAft>
                <a:spcPts val="0"/>
              </a:spcAft>
              <a:defRPr/>
            </a:pPr>
            <a:endParaRPr lang="en-US" sz="2000" dirty="0">
              <a:solidFill>
                <a:srgbClr val="003399"/>
              </a:solidFill>
            </a:endParaRPr>
          </a:p>
          <a:p>
            <a:pPr eaLnBrk="1" fontAlgn="auto" hangingPunct="1">
              <a:spcAft>
                <a:spcPts val="0"/>
              </a:spcAft>
              <a:defRPr/>
            </a:pPr>
            <a:endParaRPr lang="en-US" sz="2000" dirty="0">
              <a:solidFill>
                <a:srgbClr val="003399"/>
              </a:solidFill>
            </a:endParaRPr>
          </a:p>
          <a:p>
            <a:pPr eaLnBrk="1" fontAlgn="auto" hangingPunct="1">
              <a:spcAft>
                <a:spcPts val="0"/>
              </a:spcAft>
              <a:defRPr/>
            </a:pPr>
            <a:endParaRPr lang="en-US" dirty="0"/>
          </a:p>
        </p:txBody>
      </p:sp>
      <p:sp>
        <p:nvSpPr>
          <p:cNvPr id="4" name="Rectangle 41"/>
          <p:cNvSpPr txBox="1">
            <a:spLocks noChangeArrowheads="1"/>
          </p:cNvSpPr>
          <p:nvPr/>
        </p:nvSpPr>
        <p:spPr>
          <a:xfrm>
            <a:off x="533400" y="457200"/>
            <a:ext cx="8229600" cy="1143000"/>
          </a:xfrm>
          <a:prstGeom prst="rect">
            <a:avLst/>
          </a:prstGeom>
          <a:noFill/>
          <a:ln/>
        </p:spPr>
        <p:txBody>
          <a:bodyPr anchor="ctr"/>
          <a:lstStyle/>
          <a:p>
            <a:pPr algn="ctr" fontAlgn="auto">
              <a:spcBef>
                <a:spcPts val="0"/>
              </a:spcBef>
              <a:spcAft>
                <a:spcPts val="0"/>
              </a:spcAft>
              <a:defRPr/>
            </a:pPr>
            <a:r>
              <a:rPr lang="ar-EG" sz="3600" b="1">
                <a:latin typeface="+mn-lt"/>
                <a:cs typeface="+mn-cs"/>
              </a:rPr>
              <a:t>تمرين التفاوض:</a:t>
            </a:r>
          </a:p>
          <a:p>
            <a:pPr algn="ctr" fontAlgn="auto">
              <a:spcBef>
                <a:spcPts val="0"/>
              </a:spcBef>
              <a:spcAft>
                <a:spcPts val="0"/>
              </a:spcAft>
              <a:defRPr/>
            </a:pPr>
            <a:r>
              <a:rPr lang="ar-EG" sz="3600" b="1">
                <a:latin typeface="+mn-lt"/>
                <a:cs typeface="+mn-cs"/>
              </a:rPr>
              <a:t>المناقصة المشتركة</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312041"/>
            <a:ext cx="3521279" cy="2640959"/>
          </a:xfrm>
          <a:prstGeom prst="rect">
            <a:avLst/>
          </a:prstGeom>
        </p:spPr>
      </p:pic>
    </p:spTree>
    <p:extLst>
      <p:ext uri="{BB962C8B-B14F-4D97-AF65-F5344CB8AC3E}">
        <p14:creationId xmlns:p14="http://schemas.microsoft.com/office/powerpoint/2010/main" val="81567010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pPr eaLnBrk="1" hangingPunct="1"/>
            <a:r>
              <a:rPr lang="ar-EG" sz="3500" b="1" i="1" dirty="0">
                <a:latin typeface="Cambria" panose="02040503050406030204" pitchFamily="18" charset="0"/>
              </a:rPr>
              <a:t>المناقصة المشتركة</a:t>
            </a:r>
          </a:p>
        </p:txBody>
      </p:sp>
      <p:graphicFrame>
        <p:nvGraphicFramePr>
          <p:cNvPr id="3" name="Table 2"/>
          <p:cNvGraphicFramePr>
            <a:graphicFrameLocks noGrp="1"/>
          </p:cNvGraphicFramePr>
          <p:nvPr>
            <p:extLst>
              <p:ext uri="{D42A27DB-BD31-4B8C-83A1-F6EECF244321}">
                <p14:modId xmlns:p14="http://schemas.microsoft.com/office/powerpoint/2010/main" val="1565892831"/>
              </p:ext>
            </p:extLst>
          </p:nvPr>
        </p:nvGraphicFramePr>
        <p:xfrm>
          <a:off x="0" y="762000"/>
          <a:ext cx="9143999" cy="5980826"/>
        </p:xfrm>
        <a:graphic>
          <a:graphicData uri="http://schemas.openxmlformats.org/drawingml/2006/table">
            <a:tbl>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7945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1" fontAlgn="ctr"/>
                      <a:r>
                        <a:rPr lang="ar-EG" sz="2400" b="1" i="0" u="none" strike="noStrike">
                          <a:solidFill>
                            <a:srgbClr val="000000"/>
                          </a:solidFill>
                          <a:latin typeface="Cambria"/>
                        </a:rPr>
                        <a:t>شركة كونجور</a:t>
                      </a:r>
                      <a:r>
                        <a:rPr lang="en-US" sz="2400" b="1" i="0" u="none" strike="noStrike" baseline="0">
                          <a:solidFill>
                            <a:srgbClr val="000000"/>
                          </a:solidFill>
                          <a:latin typeface="Cambria"/>
                        </a:rPr>
                        <a:t> </a:t>
                      </a:r>
                      <a:r>
                        <a:rPr lang="ar-EG" sz="2400" b="1" i="0" u="none" strike="noStrike">
                          <a:solidFill>
                            <a:srgbClr val="000000"/>
                          </a:solidFill>
                          <a:latin typeface="Cambria"/>
                        </a:rPr>
                        <a:t>كوزماتكس</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fontAlgn="ctr"/>
                      <a:r>
                        <a:rPr lang="ar-EG" sz="2400" b="1" i="0" u="none" strike="noStrike">
                          <a:solidFill>
                            <a:srgbClr val="000000"/>
                          </a:solidFill>
                          <a:latin typeface="Cambria"/>
                        </a:rPr>
                        <a:t>المجموعة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EG" sz="2400" b="1" i="0" u="none" strike="noStrike">
                          <a:solidFill>
                            <a:srgbClr val="000000"/>
                          </a:solidFill>
                          <a:latin typeface="Cambria"/>
                        </a:rPr>
                        <a:t>شركة مينافار</a:t>
                      </a:r>
                      <a:r>
                        <a:rPr lang="en-US" sz="2400" b="1" i="0" u="none" strike="noStrike" baseline="0">
                          <a:solidFill>
                            <a:srgbClr val="000000"/>
                          </a:solidFill>
                          <a:latin typeface="Cambria"/>
                        </a:rPr>
                        <a:t> </a:t>
                      </a:r>
                      <a:r>
                        <a:rPr lang="ar-EG" sz="2400" b="1" i="0" u="none" strike="noStrike">
                          <a:solidFill>
                            <a:srgbClr val="000000"/>
                          </a:solidFill>
                          <a:latin typeface="Cambria"/>
                        </a:rPr>
                        <a:t>فارماسوتيكالز</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1" fontAlgn="ctr"/>
                      <a:r>
                        <a:rPr lang="ar-EG" sz="2400" b="1" i="0" u="none" strike="noStrike">
                          <a:solidFill>
                            <a:srgbClr val="000000"/>
                          </a:solidFill>
                          <a:latin typeface="Cambria"/>
                        </a:rPr>
                        <a:t>الغرفة الجانبية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0"/>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it-IT"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1"/>
                  </a:ext>
                </a:extLst>
              </a:tr>
              <a:tr h="921653">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3"/>
                  </a:ext>
                </a:extLst>
              </a:tr>
              <a:tr h="619077">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4"/>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5"/>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8872261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ar-EG" sz="1600" b="0" i="0" u="none" strike="noStrike">
                          <a:solidFill>
                            <a:srgbClr val="000000"/>
                          </a:solidFill>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202862137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Placeholder 2"/>
          <p:cNvSpPr txBox="1">
            <a:spLocks/>
          </p:cNvSpPr>
          <p:nvPr/>
        </p:nvSpPr>
        <p:spPr bwMode="auto">
          <a:xfrm>
            <a:off x="304800" y="-381000"/>
            <a:ext cx="8610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pPr>
            <a:r>
              <a:rPr lang="ar-EG" sz="4000" b="1"/>
              <a:t>مقدمة عن التفاوض</a:t>
            </a:r>
          </a:p>
          <a:p>
            <a:pPr eaLnBrk="1" hangingPunct="1">
              <a:buFont typeface="Arial" pitchFamily="34" charset="0"/>
              <a:buNone/>
            </a:pPr>
            <a:endParaRPr lang="en-US" altLang="en-US" sz="4000" b="1" dirty="0">
              <a:solidFill>
                <a:srgbClr val="898989"/>
              </a:solidFill>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7751205" cy="4876800"/>
          </a:xfrm>
          <a:prstGeom prst="rect">
            <a:avLst/>
          </a:prstGeom>
        </p:spPr>
      </p:pic>
    </p:spTree>
    <p:extLst>
      <p:ext uri="{BB962C8B-B14F-4D97-AF65-F5344CB8AC3E}">
        <p14:creationId xmlns:p14="http://schemas.microsoft.com/office/powerpoint/2010/main" val="266396729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64769" cy="1143000"/>
          </a:xfrm>
        </p:spPr>
        <p:txBody>
          <a:bodyPr>
            <a:normAutofit/>
          </a:bodyPr>
          <a:lstStyle/>
          <a:p>
            <a:r>
              <a:rPr lang="ar-EG" sz="3600" b="1" dirty="0"/>
              <a:t>تمرين الذراع</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219200"/>
            <a:ext cx="5105400" cy="5105400"/>
          </a:xfrm>
          <a:prstGeom prst="rect">
            <a:avLst/>
          </a:prstGeom>
        </p:spPr>
      </p:pic>
    </p:spTree>
    <p:extLst>
      <p:ext uri="{BB962C8B-B14F-4D97-AF65-F5344CB8AC3E}">
        <p14:creationId xmlns:p14="http://schemas.microsoft.com/office/powerpoint/2010/main" val="253932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48000"/>
            <a:ext cx="3276600" cy="3276600"/>
          </a:xfrm>
          <a:prstGeom prst="rect">
            <a:avLst/>
          </a:prstGeom>
        </p:spPr>
      </p:pic>
      <p:sp>
        <p:nvSpPr>
          <p:cNvPr id="3" name="Content Placeholder 2"/>
          <p:cNvSpPr>
            <a:spLocks noGrp="1"/>
          </p:cNvSpPr>
          <p:nvPr>
            <p:ph idx="1"/>
          </p:nvPr>
        </p:nvSpPr>
        <p:spPr>
          <a:xfrm>
            <a:off x="457200" y="1646237"/>
            <a:ext cx="8110124" cy="4983163"/>
          </a:xfrm>
        </p:spPr>
        <p:txBody>
          <a:bodyPr>
            <a:normAutofit/>
          </a:bodyPr>
          <a:lstStyle/>
          <a:p>
            <a:r>
              <a:rPr lang="ar-EG" sz="2400" dirty="0"/>
              <a:t>كوِّن ثنائيًا مع طالب آخر واجلسا بجانب بعضكما البعض.</a:t>
            </a:r>
            <a:r>
              <a:rPr lang="en-US" sz="2400" dirty="0"/>
              <a:t> </a:t>
            </a:r>
          </a:p>
          <a:p>
            <a:r>
              <a:rPr lang="ar-EG" sz="2400" dirty="0"/>
              <a:t>لن تتمكنا من التواصل مع بعضكم البعض حتى نهاية التمرين.</a:t>
            </a:r>
          </a:p>
          <a:p>
            <a:r>
              <a:rPr lang="ar-EG" sz="2400" dirty="0"/>
              <a:t>هدفك هو تسجيل أكبر عدد ممكن من النقاط لصالحك</a:t>
            </a:r>
          </a:p>
          <a:p>
            <a:endParaRPr lang="en-US" sz="2400" dirty="0"/>
          </a:p>
          <a:p>
            <a:r>
              <a:rPr lang="ar-EG" sz="2400" dirty="0"/>
              <a:t>القواعد:</a:t>
            </a:r>
          </a:p>
          <a:p>
            <a:pPr lvl="1"/>
            <a:r>
              <a:rPr lang="ar-EG" sz="2400" dirty="0"/>
              <a:t>في كل مرة يلامس ظهر </a:t>
            </a:r>
            <a:r>
              <a:rPr lang="ar-EG" sz="2400" b="1" dirty="0"/>
              <a:t>يدهم                                                               </a:t>
            </a:r>
            <a:r>
              <a:rPr lang="ar-EG" sz="2400" dirty="0"/>
              <a:t>الطاولة، </a:t>
            </a:r>
            <a:r>
              <a:rPr lang="ar-EG" sz="2400" b="1" dirty="0"/>
              <a:t>تحصل </a:t>
            </a:r>
            <a:r>
              <a:rPr lang="ar-EG" sz="2400" dirty="0"/>
              <a:t>على                                                         1000 دولار (أموال وهمية)</a:t>
            </a:r>
          </a:p>
          <a:p>
            <a:pPr lvl="1"/>
            <a:r>
              <a:rPr lang="ar-EG" sz="2400" dirty="0"/>
              <a:t>أبقِ عينيك مغلقتين</a:t>
            </a:r>
          </a:p>
          <a:p>
            <a:pPr lvl="1"/>
            <a:r>
              <a:rPr lang="ar-EG" sz="2400" dirty="0"/>
              <a:t>لا تتحدثا مع بعضكم البعض</a:t>
            </a:r>
          </a:p>
          <a:p>
            <a:pPr lvl="1"/>
            <a:r>
              <a:rPr lang="ar-EG" sz="2400" dirty="0"/>
              <a:t>الحد الزمني 15 ثانية</a:t>
            </a:r>
          </a:p>
        </p:txBody>
      </p:sp>
      <p:sp>
        <p:nvSpPr>
          <p:cNvPr id="6" name="Title 1"/>
          <p:cNvSpPr>
            <a:spLocks noGrp="1"/>
          </p:cNvSpPr>
          <p:nvPr>
            <p:ph type="title"/>
          </p:nvPr>
        </p:nvSpPr>
        <p:spPr>
          <a:xfrm>
            <a:off x="457200" y="228600"/>
            <a:ext cx="8264769" cy="1143000"/>
          </a:xfrm>
        </p:spPr>
        <p:txBody>
          <a:bodyPr>
            <a:normAutofit/>
          </a:bodyPr>
          <a:lstStyle/>
          <a:p>
            <a:r>
              <a:rPr lang="ar-EG" sz="3600" b="1" dirty="0"/>
              <a:t>تمرين الذراع</a:t>
            </a:r>
          </a:p>
        </p:txBody>
      </p:sp>
    </p:spTree>
    <p:extLst>
      <p:ext uri="{BB962C8B-B14F-4D97-AF65-F5344CB8AC3E}">
        <p14:creationId xmlns:p14="http://schemas.microsoft.com/office/powerpoint/2010/main" val="205505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ar-EG" sz="3600" b="1" dirty="0">
                <a:solidFill>
                  <a:srgbClr val="FF0000"/>
                </a:solidFill>
              </a:rPr>
              <a:t>من حصل على أكبر عدد من النقاط؟ </a:t>
            </a:r>
            <a:br>
              <a:rPr lang="ar-EG" sz="3600" b="1" dirty="0">
                <a:solidFill>
                  <a:srgbClr val="FF0000"/>
                </a:solidFill>
              </a:rPr>
            </a:br>
            <a:endParaRPr lang="ar-EG" sz="36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24000"/>
            <a:ext cx="4876800" cy="4876800"/>
          </a:xfrm>
          <a:prstGeom prst="rect">
            <a:avLst/>
          </a:prstGeom>
        </p:spPr>
      </p:pic>
    </p:spTree>
    <p:extLst>
      <p:ext uri="{BB962C8B-B14F-4D97-AF65-F5344CB8AC3E}">
        <p14:creationId xmlns:p14="http://schemas.microsoft.com/office/powerpoint/2010/main" val="116497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a:bodyPr>
          <a:lstStyle/>
          <a:p>
            <a:r>
              <a:rPr lang="ar-EG" sz="2400"/>
              <a:t>يتعاون الحاصلون على أعلى الدرجات من خلال التناوب على ملامسة ظهر يد كل شخص للمنضدة</a:t>
            </a:r>
          </a:p>
          <a:p>
            <a:endParaRPr lang="en-US" sz="2400" dirty="0">
              <a:solidFill>
                <a:srgbClr val="FF0000"/>
              </a:solidFill>
            </a:endParaRPr>
          </a:p>
          <a:p>
            <a:r>
              <a:rPr lang="ar-EG" sz="2400">
                <a:solidFill>
                  <a:srgbClr val="FF0000"/>
                </a:solidFill>
              </a:rPr>
              <a:t>بالنسبة للذين فعلوا ذلك منكم، كيف وصلتم إلى الحل المربح للجانبين؟</a:t>
            </a:r>
          </a:p>
          <a:p>
            <a:endParaRPr lang="en-US" sz="2400" dirty="0"/>
          </a:p>
        </p:txBody>
      </p:sp>
      <p:sp>
        <p:nvSpPr>
          <p:cNvPr id="4" name="Title 1"/>
          <p:cNvSpPr>
            <a:spLocks noGrp="1"/>
          </p:cNvSpPr>
          <p:nvPr>
            <p:ph type="title"/>
          </p:nvPr>
        </p:nvSpPr>
        <p:spPr/>
        <p:txBody>
          <a:bodyPr>
            <a:normAutofit/>
          </a:bodyPr>
          <a:lstStyle/>
          <a:p>
            <a:r>
              <a:rPr lang="ar-EG" sz="3600" b="1" dirty="0"/>
              <a:t>تمرين الذراع</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962400"/>
            <a:ext cx="3886200" cy="2590800"/>
          </a:xfrm>
          <a:prstGeom prst="rect">
            <a:avLst/>
          </a:prstGeom>
        </p:spPr>
      </p:pic>
    </p:spTree>
    <p:extLst>
      <p:ext uri="{BB962C8B-B14F-4D97-AF65-F5344CB8AC3E}">
        <p14:creationId xmlns:p14="http://schemas.microsoft.com/office/powerpoint/2010/main" val="301571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64769" cy="1143000"/>
          </a:xfrm>
        </p:spPr>
        <p:txBody>
          <a:bodyPr>
            <a:normAutofit/>
          </a:bodyPr>
          <a:lstStyle/>
          <a:p>
            <a:r>
              <a:rPr lang="ar-EG" sz="3600" b="1" dirty="0">
                <a:solidFill>
                  <a:srgbClr val="FF0000"/>
                </a:solidFill>
              </a:rPr>
              <a:t>ماذا كان هدفك في تمرين الذراع؟</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47800"/>
            <a:ext cx="4876800" cy="4876800"/>
          </a:xfrm>
          <a:prstGeom prst="rect">
            <a:avLst/>
          </a:prstGeom>
        </p:spPr>
      </p:pic>
    </p:spTree>
    <p:extLst>
      <p:ext uri="{BB962C8B-B14F-4D97-AF65-F5344CB8AC3E}">
        <p14:creationId xmlns:p14="http://schemas.microsoft.com/office/powerpoint/2010/main" val="179930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110124" cy="4525963"/>
          </a:xfrm>
        </p:spPr>
        <p:txBody>
          <a:bodyPr>
            <a:normAutofit/>
          </a:bodyPr>
          <a:lstStyle/>
          <a:p>
            <a:r>
              <a:rPr lang="ar-EG" sz="2400"/>
              <a:t>المطالبة بأكبر قدر ممكن من القيمة لصالحك</a:t>
            </a:r>
          </a:p>
          <a:p>
            <a:endParaRPr lang="en-US" sz="2400" dirty="0"/>
          </a:p>
          <a:p>
            <a:r>
              <a:rPr lang="ar-EG" sz="2400"/>
              <a:t>نحن نطالب بأكبر قدر من القيمة لأنفسنا من خلال التعاون مع الآخرين لخلق أكبر قدر ممكن من القيمة</a:t>
            </a:r>
          </a:p>
          <a:p>
            <a:endParaRPr lang="en-US" sz="2400" dirty="0"/>
          </a:p>
          <a:p>
            <a:endParaRPr lang="en-US" sz="2400" dirty="0"/>
          </a:p>
        </p:txBody>
      </p:sp>
      <p:sp>
        <p:nvSpPr>
          <p:cNvPr id="4" name="Title 1"/>
          <p:cNvSpPr>
            <a:spLocks noGrp="1"/>
          </p:cNvSpPr>
          <p:nvPr>
            <p:ph type="title"/>
          </p:nvPr>
        </p:nvSpPr>
        <p:spPr>
          <a:xfrm>
            <a:off x="457200" y="152400"/>
            <a:ext cx="8264769" cy="1143000"/>
          </a:xfrm>
        </p:spPr>
        <p:txBody>
          <a:bodyPr>
            <a:normAutofit/>
          </a:bodyPr>
          <a:lstStyle/>
          <a:p>
            <a:r>
              <a:rPr lang="ar-EG" sz="3600" b="1"/>
              <a:t>ماذا كان هدفك في تمرين الذراع؟</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810000"/>
            <a:ext cx="3886200" cy="2590800"/>
          </a:xfrm>
          <a:prstGeom prst="rect">
            <a:avLst/>
          </a:prstGeom>
        </p:spPr>
      </p:pic>
    </p:spTree>
    <p:extLst>
      <p:ext uri="{BB962C8B-B14F-4D97-AF65-F5344CB8AC3E}">
        <p14:creationId xmlns:p14="http://schemas.microsoft.com/office/powerpoint/2010/main" val="2831143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685800"/>
            <a:ext cx="8724900" cy="5715000"/>
          </a:xfrm>
          <a:prstGeom prst="rect">
            <a:avLst/>
          </a:prstGeom>
        </p:spPr>
      </p:pic>
    </p:spTree>
    <p:extLst>
      <p:ext uri="{BB962C8B-B14F-4D97-AF65-F5344CB8AC3E}">
        <p14:creationId xmlns:p14="http://schemas.microsoft.com/office/powerpoint/2010/main" val="104214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ar-EG" sz="3600" b="1"/>
              <a:t>افتراضات خطيرة في المفاوضات</a:t>
            </a:r>
          </a:p>
        </p:txBody>
      </p:sp>
      <p:sp>
        <p:nvSpPr>
          <p:cNvPr id="3" name="Content Placeholder 2"/>
          <p:cNvSpPr>
            <a:spLocks noGrp="1"/>
          </p:cNvSpPr>
          <p:nvPr>
            <p:ph idx="1"/>
          </p:nvPr>
        </p:nvSpPr>
        <p:spPr>
          <a:xfrm>
            <a:off x="457200" y="1676401"/>
            <a:ext cx="3352800" cy="4800600"/>
          </a:xfrm>
        </p:spPr>
        <p:txBody>
          <a:bodyPr>
            <a:normAutofit/>
          </a:bodyPr>
          <a:lstStyle/>
          <a:p>
            <a:r>
              <a:rPr lang="ar-EG" sz="2400"/>
              <a:t>تعارض مصالحنا</a:t>
            </a:r>
          </a:p>
          <a:p>
            <a:r>
              <a:rPr lang="ar-EG" sz="2400"/>
              <a:t>تحيز الاستفادة الثابتة: القيمة الموجودة أمامنا هي كل ما هو موجود</a:t>
            </a:r>
          </a:p>
          <a:p>
            <a:r>
              <a:rPr lang="ar-EG" sz="2400"/>
              <a:t>أنت عدوي</a:t>
            </a:r>
          </a:p>
          <a:p>
            <a:r>
              <a:rPr lang="ar-EG" sz="2400"/>
              <a:t>لا بد أن تكون نواياهم عدائية</a:t>
            </a:r>
          </a:p>
          <a:p>
            <a:r>
              <a:rPr lang="ar-EG" sz="2400"/>
              <a:t>إذا كانوا عدائيين، أحتاج إلى الرد بالمثل</a:t>
            </a:r>
          </a:p>
          <a:p>
            <a:r>
              <a:rPr lang="ar-EG" sz="2400"/>
              <a:t>أفضل طريقة هي أن تبدأ بأمان وتهاجم قبل أن تتعرض للهجوم</a:t>
            </a:r>
          </a:p>
        </p:txBody>
      </p:sp>
      <p:pic>
        <p:nvPicPr>
          <p:cNvPr id="5" name="Picture 4"/>
          <p:cNvPicPr>
            <a:picLocks noChangeAspect="1"/>
          </p:cNvPicPr>
          <p:nvPr/>
        </p:nvPicPr>
        <p:blipFill>
          <a:blip r:embed="rId3"/>
          <a:stretch>
            <a:fillRect/>
          </a:stretch>
        </p:blipFill>
        <p:spPr>
          <a:xfrm>
            <a:off x="3989327" y="2286000"/>
            <a:ext cx="4773673" cy="3306763"/>
          </a:xfrm>
          <a:prstGeom prst="rect">
            <a:avLst/>
          </a:prstGeom>
        </p:spPr>
      </p:pic>
    </p:spTree>
    <p:extLst>
      <p:ext uri="{BB962C8B-B14F-4D97-AF65-F5344CB8AC3E}">
        <p14:creationId xmlns:p14="http://schemas.microsoft.com/office/powerpoint/2010/main" val="419423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Placeholder 2"/>
          <p:cNvSpPr txBox="1">
            <a:spLocks/>
          </p:cNvSpPr>
          <p:nvPr/>
        </p:nvSpPr>
        <p:spPr bwMode="auto">
          <a:xfrm>
            <a:off x="304800" y="152400"/>
            <a:ext cx="8610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pPr>
            <a:r>
              <a:rPr lang="ar-EG" sz="4000" b="1"/>
              <a:t>أساسيات التفاوض على القيمة، الجزء الأول:</a:t>
            </a:r>
            <a:r>
              <a:rPr lang="en-US" sz="4000" b="1"/>
              <a:t> </a:t>
            </a:r>
            <a:r>
              <a:rPr lang="ar-EG" sz="4000" b="1"/>
              <a:t>خلق القيمة</a:t>
            </a:r>
          </a:p>
          <a:p>
            <a:pPr eaLnBrk="1" hangingPunct="1">
              <a:buFont typeface="Arial" pitchFamily="34" charset="0"/>
              <a:buNone/>
            </a:pPr>
            <a:endParaRPr lang="en-US" altLang="en-US" sz="4000" b="1" dirty="0">
              <a:solidFill>
                <a:srgbClr val="898989"/>
              </a:solidFill>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00200"/>
            <a:ext cx="5486399" cy="3657600"/>
          </a:xfrm>
          <a:prstGeom prst="rect">
            <a:avLst/>
          </a:prstGeom>
        </p:spPr>
      </p:pic>
      <p:sp>
        <p:nvSpPr>
          <p:cNvPr id="10" name="Text Placeholder 2"/>
          <p:cNvSpPr>
            <a:spLocks noGrp="1"/>
          </p:cNvSpPr>
          <p:nvPr/>
        </p:nvSpPr>
        <p:spPr>
          <a:xfrm>
            <a:off x="685800" y="4316412"/>
            <a:ext cx="7772400" cy="2160588"/>
          </a:xfrm>
          <a:prstGeom prst="rect">
            <a:avLst/>
          </a:prstGeom>
        </p:spPr>
        <p:txBody>
          <a:bodyPr vert="horz" lIns="91440" tIns="45720" rIns="91440" bIns="45720" rtlCol="0" anchor="b">
            <a:normAutofit/>
          </a:bodyPr>
          <a:lstStyle>
            <a:lvl1pPr marL="0" indent="0" algn="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r" defTabSz="914400" rtl="1"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eaLnBrk="1" hangingPunct="1"/>
            <a:r>
              <a:rPr lang="ar-EG" sz="2500" b="1">
                <a:solidFill>
                  <a:schemeClr val="tx1"/>
                </a:solidFill>
              </a:rPr>
              <a:t>مارتن شواينزبيرج، هوراسيو فالكاو،</a:t>
            </a:r>
            <a:r>
              <a:rPr lang="en-US" sz="2500" b="1">
                <a:solidFill>
                  <a:schemeClr val="tx1"/>
                </a:solidFill>
              </a:rPr>
              <a:t> </a:t>
            </a:r>
          </a:p>
          <a:p>
            <a:pPr algn="ctr" eaLnBrk="1" hangingPunct="1"/>
            <a:r>
              <a:rPr lang="ar-EG" sz="2500" b="1">
                <a:solidFill>
                  <a:schemeClr val="tx1"/>
                </a:solidFill>
              </a:rPr>
              <a:t>وارن تيرني، وإريك لويس أولمان،</a:t>
            </a:r>
            <a:r>
              <a:rPr lang="en-US" sz="2500" b="1">
                <a:solidFill>
                  <a:schemeClr val="tx1"/>
                </a:solidFill>
              </a:rPr>
              <a:t> </a:t>
            </a:r>
          </a:p>
          <a:p>
            <a:pPr algn="ctr" eaLnBrk="1" hangingPunct="1"/>
            <a:endParaRPr lang="en-US" altLang="en-US" sz="2500" b="1" dirty="0">
              <a:solidFill>
                <a:srgbClr val="898989"/>
              </a:solidFill>
            </a:endParaRPr>
          </a:p>
        </p:txBody>
      </p:sp>
    </p:spTree>
    <p:extLst>
      <p:ext uri="{BB962C8B-B14F-4D97-AF65-F5344CB8AC3E}">
        <p14:creationId xmlns:p14="http://schemas.microsoft.com/office/powerpoint/2010/main" val="12828783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الانتقال من المواقف إلى المصالح</a:t>
            </a:r>
          </a:p>
        </p:txBody>
      </p:sp>
      <p:sp>
        <p:nvSpPr>
          <p:cNvPr id="3" name="Content Placeholder 2"/>
          <p:cNvSpPr>
            <a:spLocks noGrp="1"/>
          </p:cNvSpPr>
          <p:nvPr>
            <p:ph idx="1"/>
          </p:nvPr>
        </p:nvSpPr>
        <p:spPr>
          <a:xfrm>
            <a:off x="457200" y="1981200"/>
            <a:ext cx="8305800" cy="4525963"/>
          </a:xfrm>
        </p:spPr>
        <p:txBody>
          <a:bodyPr>
            <a:normAutofit/>
          </a:bodyPr>
          <a:lstStyle/>
          <a:p>
            <a:r>
              <a:rPr lang="ar-EG" sz="2400"/>
              <a:t>المواقف:</a:t>
            </a:r>
            <a:r>
              <a:rPr lang="en-US" sz="2400"/>
              <a:t> </a:t>
            </a:r>
            <a:r>
              <a:rPr lang="ar-EG" sz="2400"/>
              <a:t>الخيارات المحددة التي يريدها كل شخص</a:t>
            </a:r>
          </a:p>
          <a:p>
            <a:endParaRPr lang="en-US" sz="2400" dirty="0"/>
          </a:p>
          <a:p>
            <a:r>
              <a:rPr lang="ar-EG" sz="2400"/>
              <a:t>المصالح:</a:t>
            </a:r>
            <a:r>
              <a:rPr lang="en-US" sz="2400"/>
              <a:t> </a:t>
            </a:r>
            <a:r>
              <a:rPr lang="ar-EG" sz="2400" i="1"/>
              <a:t>لماذا</a:t>
            </a:r>
            <a:r>
              <a:rPr lang="ar-EG" sz="2400"/>
              <a:t> يريدون ذلك</a:t>
            </a:r>
          </a:p>
          <a:p>
            <a:pPr lvl="1"/>
            <a:r>
              <a:rPr lang="ar-EG" sz="2400"/>
              <a:t>الأهداف والمخاوف الأساسية</a:t>
            </a:r>
          </a:p>
          <a:p>
            <a:pPr lvl="1"/>
            <a:r>
              <a:rPr lang="ar-EG" sz="2400"/>
              <a:t>من الممكن أن تتم تلبية ذلك من خلال جلب خيارات جديدة</a:t>
            </a:r>
          </a:p>
          <a:p>
            <a:endParaRPr lang="en-US" sz="2400" dirty="0"/>
          </a:p>
        </p:txBody>
      </p:sp>
    </p:spTree>
    <p:extLst>
      <p:ext uri="{BB962C8B-B14F-4D97-AF65-F5344CB8AC3E}">
        <p14:creationId xmlns:p14="http://schemas.microsoft.com/office/powerpoint/2010/main" val="190815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7525" y="381000"/>
            <a:ext cx="8264525" cy="1143000"/>
          </a:xfrm>
          <a:prstGeom prst="rect">
            <a:avLst/>
          </a:prstGeom>
        </p:spPr>
        <p:txBody>
          <a:bodyPr/>
          <a:lstStyle>
            <a:lvl1pPr algn="r" rtl="1" eaLnBrk="0" fontAlgn="base" hangingPunct="0">
              <a:spcBef>
                <a:spcPct val="0"/>
              </a:spcBef>
              <a:spcAft>
                <a:spcPct val="0"/>
              </a:spcAft>
              <a:defRPr sz="3800">
                <a:solidFill>
                  <a:srgbClr val="006E51"/>
                </a:solidFill>
                <a:latin typeface="+mj-lt"/>
                <a:ea typeface="MS PGothic" pitchFamily="34" charset="-128"/>
                <a:cs typeface="MS PGothic" charset="0"/>
              </a:defRPr>
            </a:lvl1pPr>
            <a:lvl2pPr algn="r" rtl="1" eaLnBrk="0" fontAlgn="base" hangingPunct="0">
              <a:spcBef>
                <a:spcPct val="0"/>
              </a:spcBef>
              <a:spcAft>
                <a:spcPct val="0"/>
              </a:spcAft>
              <a:defRPr sz="3800">
                <a:solidFill>
                  <a:srgbClr val="006E51"/>
                </a:solidFill>
                <a:latin typeface="Arial" charset="0"/>
                <a:ea typeface="MS PGothic" pitchFamily="34" charset="-128"/>
                <a:cs typeface="MS PGothic" charset="0"/>
              </a:defRPr>
            </a:lvl2pPr>
            <a:lvl3pPr algn="r" rtl="1" eaLnBrk="0" fontAlgn="base" hangingPunct="0">
              <a:spcBef>
                <a:spcPct val="0"/>
              </a:spcBef>
              <a:spcAft>
                <a:spcPct val="0"/>
              </a:spcAft>
              <a:defRPr sz="3800">
                <a:solidFill>
                  <a:srgbClr val="006E51"/>
                </a:solidFill>
                <a:latin typeface="Arial" charset="0"/>
                <a:ea typeface="MS PGothic" pitchFamily="34" charset="-128"/>
                <a:cs typeface="MS PGothic" charset="0"/>
              </a:defRPr>
            </a:lvl3pPr>
            <a:lvl4pPr algn="r" rtl="1" eaLnBrk="0" fontAlgn="base" hangingPunct="0">
              <a:spcBef>
                <a:spcPct val="0"/>
              </a:spcBef>
              <a:spcAft>
                <a:spcPct val="0"/>
              </a:spcAft>
              <a:defRPr sz="3800">
                <a:solidFill>
                  <a:srgbClr val="006E51"/>
                </a:solidFill>
                <a:latin typeface="Arial" charset="0"/>
                <a:ea typeface="MS PGothic" pitchFamily="34" charset="-128"/>
                <a:cs typeface="MS PGothic" charset="0"/>
              </a:defRPr>
            </a:lvl4pPr>
            <a:lvl5pPr algn="r" rtl="1" eaLnBrk="0" fontAlgn="base" hangingPunct="0">
              <a:spcBef>
                <a:spcPct val="0"/>
              </a:spcBef>
              <a:spcAft>
                <a:spcPct val="0"/>
              </a:spcAft>
              <a:defRPr sz="3800">
                <a:solidFill>
                  <a:srgbClr val="006E51"/>
                </a:solidFill>
                <a:latin typeface="Arial" charset="0"/>
                <a:ea typeface="MS PGothic" pitchFamily="34" charset="-128"/>
                <a:cs typeface="MS PGothic" charset="0"/>
              </a:defRPr>
            </a:lvl5pPr>
            <a:lvl6pPr marL="457200" algn="r" rtl="1" eaLnBrk="1" fontAlgn="base" hangingPunct="1">
              <a:spcBef>
                <a:spcPct val="0"/>
              </a:spcBef>
              <a:spcAft>
                <a:spcPct val="0"/>
              </a:spcAft>
              <a:defRPr sz="3800">
                <a:solidFill>
                  <a:srgbClr val="006E51"/>
                </a:solidFill>
                <a:latin typeface="Arial" charset="0"/>
              </a:defRPr>
            </a:lvl6pPr>
            <a:lvl7pPr marL="914400" algn="r" rtl="1" eaLnBrk="1" fontAlgn="base" hangingPunct="1">
              <a:spcBef>
                <a:spcPct val="0"/>
              </a:spcBef>
              <a:spcAft>
                <a:spcPct val="0"/>
              </a:spcAft>
              <a:defRPr sz="3800">
                <a:solidFill>
                  <a:srgbClr val="006E51"/>
                </a:solidFill>
                <a:latin typeface="Arial" charset="0"/>
              </a:defRPr>
            </a:lvl7pPr>
            <a:lvl8pPr marL="1371600" algn="r" rtl="1" eaLnBrk="1" fontAlgn="base" hangingPunct="1">
              <a:spcBef>
                <a:spcPct val="0"/>
              </a:spcBef>
              <a:spcAft>
                <a:spcPct val="0"/>
              </a:spcAft>
              <a:defRPr sz="3800">
                <a:solidFill>
                  <a:srgbClr val="006E51"/>
                </a:solidFill>
                <a:latin typeface="Arial" charset="0"/>
              </a:defRPr>
            </a:lvl8pPr>
            <a:lvl9pPr marL="1828800" algn="r" rtl="1" eaLnBrk="1" fontAlgn="base" hangingPunct="1">
              <a:spcBef>
                <a:spcPct val="0"/>
              </a:spcBef>
              <a:spcAft>
                <a:spcPct val="0"/>
              </a:spcAft>
              <a:defRPr sz="3800">
                <a:solidFill>
                  <a:srgbClr val="006E51"/>
                </a:solidFill>
                <a:latin typeface="Arial" charset="0"/>
              </a:defRPr>
            </a:lvl9pPr>
          </a:lstStyle>
          <a:p>
            <a:pPr algn="ctr">
              <a:defRPr/>
            </a:pPr>
            <a:r>
              <a:rPr lang="ar-EG" sz="3600" b="1">
                <a:solidFill>
                  <a:schemeClr val="tx1"/>
                </a:solidFill>
              </a:rPr>
              <a:t>ما تعريف التفاوض؟</a:t>
            </a:r>
          </a:p>
        </p:txBody>
      </p:sp>
    </p:spTree>
    <p:extLst>
      <p:ext uri="{BB962C8B-B14F-4D97-AF65-F5344CB8AC3E}">
        <p14:creationId xmlns:p14="http://schemas.microsoft.com/office/powerpoint/2010/main" val="1689736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ar-EG" sz="3600" b="1"/>
              <a:t>طرح المزيد من القضايا لزيادة الغنيمة</a:t>
            </a:r>
          </a:p>
        </p:txBody>
      </p:sp>
      <p:sp>
        <p:nvSpPr>
          <p:cNvPr id="3" name="Content Placeholder 2"/>
          <p:cNvSpPr>
            <a:spLocks noGrp="1"/>
          </p:cNvSpPr>
          <p:nvPr>
            <p:ph idx="1"/>
          </p:nvPr>
        </p:nvSpPr>
        <p:spPr>
          <a:xfrm>
            <a:off x="457200" y="1798637"/>
            <a:ext cx="5105400" cy="4525963"/>
          </a:xfrm>
        </p:spPr>
        <p:txBody>
          <a:bodyPr>
            <a:normAutofit/>
          </a:bodyPr>
          <a:lstStyle/>
          <a:p>
            <a:r>
              <a:rPr lang="ar-EG" sz="2400"/>
              <a:t>تتعلق المفاوضات حول قضية واحدة (السعر) بطبيعتها بالمطالبة بالقيمة</a:t>
            </a:r>
          </a:p>
          <a:p>
            <a:endParaRPr lang="en-US" sz="2400" dirty="0"/>
          </a:p>
          <a:p>
            <a:r>
              <a:rPr lang="ar-EG" sz="2400"/>
              <a:t>إن طرح قضايا جديدة يخلق فرصًا لطرح المقايضات الإبداعية</a:t>
            </a:r>
          </a:p>
          <a:p>
            <a:pPr lvl="1"/>
            <a:r>
              <a:rPr lang="ar-EG" sz="2400"/>
              <a:t>كل جانب يقايض بما لا يريده على الإطلاق في مقابل ما يريده أكثر</a:t>
            </a:r>
          </a:p>
          <a:p>
            <a:pPr lvl="1"/>
            <a:r>
              <a:rPr lang="ar-EG" sz="2400"/>
              <a:t>استوفيت مصالح الطرفين</a:t>
            </a:r>
          </a:p>
          <a:p>
            <a:endParaRPr lang="en-US" sz="2400" dirty="0"/>
          </a:p>
        </p:txBody>
      </p:sp>
      <p:pic>
        <p:nvPicPr>
          <p:cNvPr id="4" name="Picture 2" descr="Scales, Balance, Measure, Weigh, Blue, Black, Li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030411" cy="301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9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مناقشة حول المناقصة المشتركة</a:t>
            </a:r>
          </a:p>
        </p:txBody>
      </p:sp>
      <p:sp>
        <p:nvSpPr>
          <p:cNvPr id="3" name="Content Placeholder 2"/>
          <p:cNvSpPr>
            <a:spLocks noGrp="1"/>
          </p:cNvSpPr>
          <p:nvPr>
            <p:ph idx="1"/>
          </p:nvPr>
        </p:nvSpPr>
        <p:spPr>
          <a:xfrm>
            <a:off x="457200" y="1600200"/>
            <a:ext cx="8229600" cy="4953000"/>
          </a:xfrm>
        </p:spPr>
        <p:txBody>
          <a:bodyPr>
            <a:normAutofit/>
          </a:bodyPr>
          <a:lstStyle/>
          <a:p>
            <a:r>
              <a:rPr lang="ar-EG" sz="2600">
                <a:solidFill>
                  <a:srgbClr val="FF0000"/>
                </a:solidFill>
              </a:rPr>
              <a:t>كيف كان الوضع في الحالة؟</a:t>
            </a:r>
          </a:p>
          <a:p>
            <a:endParaRPr lang="en-US" sz="2800" dirty="0"/>
          </a:p>
          <a:p>
            <a:endParaRPr lang="en-US" b="1" dirty="0">
              <a:solidFill>
                <a:srgbClr val="FF0000"/>
              </a:solidFill>
            </a:endParaRPr>
          </a:p>
        </p:txBody>
      </p:sp>
    </p:spTree>
    <p:extLst>
      <p:ext uri="{BB962C8B-B14F-4D97-AF65-F5344CB8AC3E}">
        <p14:creationId xmlns:p14="http://schemas.microsoft.com/office/powerpoint/2010/main" val="23191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مناقشة حول المناقصة المشتركة</a:t>
            </a:r>
          </a:p>
        </p:txBody>
      </p:sp>
      <p:sp>
        <p:nvSpPr>
          <p:cNvPr id="3" name="Content Placeholder 2"/>
          <p:cNvSpPr>
            <a:spLocks noGrp="1"/>
          </p:cNvSpPr>
          <p:nvPr>
            <p:ph idx="1"/>
          </p:nvPr>
        </p:nvSpPr>
        <p:spPr>
          <a:xfrm>
            <a:off x="457200" y="1600200"/>
            <a:ext cx="8229600" cy="3352800"/>
          </a:xfrm>
        </p:spPr>
        <p:txBody>
          <a:bodyPr>
            <a:normAutofit lnSpcReduction="10000"/>
          </a:bodyPr>
          <a:lstStyle/>
          <a:p>
            <a:r>
              <a:rPr lang="ar-EG" sz="2600"/>
              <a:t>وافقت الحكومة على                          تسويق 100 زهرة فقط من زهور الليث النادرة سنويًا</a:t>
            </a:r>
          </a:p>
          <a:p>
            <a:endParaRPr lang="en-US" sz="2600" dirty="0"/>
          </a:p>
          <a:p>
            <a:r>
              <a:rPr lang="ar-EG" sz="2600"/>
              <a:t>شركة كونجور كوزماتكس تريد الحصول على 100 زهرة                      لإنتاج مستحضر مكافح لظهور التجاعيد</a:t>
            </a:r>
          </a:p>
          <a:p>
            <a:pPr marL="0" indent="0">
              <a:buNone/>
            </a:pPr>
            <a:endParaRPr lang="en-US" sz="2600" dirty="0"/>
          </a:p>
          <a:p>
            <a:r>
              <a:rPr lang="ar-EG" sz="2600"/>
              <a:t>شركة مينافار فارماسوتيكالز تريد 100 زهرة لإنتاج علاج مرض باركنسون</a:t>
            </a:r>
          </a:p>
          <a:p>
            <a:endParaRPr lang="en-US" b="1" dirty="0">
              <a:solidFill>
                <a:srgbClr val="FF0000"/>
              </a:solidFill>
            </a:endParaRPr>
          </a:p>
        </p:txBody>
      </p:sp>
    </p:spTree>
    <p:extLst>
      <p:ext uri="{BB962C8B-B14F-4D97-AF65-F5344CB8AC3E}">
        <p14:creationId xmlns:p14="http://schemas.microsoft.com/office/powerpoint/2010/main" val="633721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مناقشة حول المناقصة المشتركة</a:t>
            </a:r>
          </a:p>
        </p:txBody>
      </p:sp>
      <p:sp>
        <p:nvSpPr>
          <p:cNvPr id="3" name="Content Placeholder 2"/>
          <p:cNvSpPr>
            <a:spLocks noGrp="1"/>
          </p:cNvSpPr>
          <p:nvPr>
            <p:ph idx="1"/>
          </p:nvPr>
        </p:nvSpPr>
        <p:spPr>
          <a:xfrm>
            <a:off x="457200" y="1600200"/>
            <a:ext cx="8229600" cy="4953000"/>
          </a:xfrm>
        </p:spPr>
        <p:txBody>
          <a:bodyPr>
            <a:normAutofit/>
          </a:bodyPr>
          <a:lstStyle/>
          <a:p>
            <a:r>
              <a:rPr lang="ar-EG" sz="2600"/>
              <a:t>وافقت الحكومة على                          تسويق 100 زهرة فقط من زهور الليث النادرة سنويًا</a:t>
            </a:r>
          </a:p>
          <a:p>
            <a:endParaRPr lang="en-US" sz="2600" dirty="0"/>
          </a:p>
          <a:p>
            <a:r>
              <a:rPr lang="ar-EG" sz="2600"/>
              <a:t>شركة كونجور كوزماتكس تريد الحصول على 100 زهرة                      لإنتاج مستحضر مكافح لظهور التجاعيد</a:t>
            </a:r>
          </a:p>
          <a:p>
            <a:pPr marL="0" indent="0">
              <a:buNone/>
            </a:pPr>
            <a:endParaRPr lang="en-US" sz="2600" dirty="0"/>
          </a:p>
          <a:p>
            <a:r>
              <a:rPr lang="ar-EG" sz="2600"/>
              <a:t>شركة مينافار فارماسوتيكالز تريد 100 زهرة لإنتاج علاج مرض باركنسون</a:t>
            </a:r>
          </a:p>
          <a:p>
            <a:endParaRPr lang="en-US" sz="2600" dirty="0"/>
          </a:p>
          <a:p>
            <a:r>
              <a:rPr lang="ar-EG" sz="2600">
                <a:solidFill>
                  <a:srgbClr val="FF0000"/>
                </a:solidFill>
              </a:rPr>
              <a:t>ارفع يدك إذا أدركت أن شركة كونجور كوزماتكس تحتاج إلى بتلات الزهرة فقط وأن شركة مينافار فارماسوتيكالز تحتاج إلى ساق الزهرة فقط</a:t>
            </a:r>
          </a:p>
          <a:p>
            <a:endParaRPr lang="en-US" sz="2800" dirty="0"/>
          </a:p>
          <a:p>
            <a:endParaRPr lang="en-US" b="1" dirty="0">
              <a:solidFill>
                <a:srgbClr val="FF0000"/>
              </a:solidFill>
            </a:endParaRPr>
          </a:p>
        </p:txBody>
      </p:sp>
    </p:spTree>
    <p:extLst>
      <p:ext uri="{BB962C8B-B14F-4D97-AF65-F5344CB8AC3E}">
        <p14:creationId xmlns:p14="http://schemas.microsoft.com/office/powerpoint/2010/main" val="1947239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مناقشة حول المناقصة المشتركة</a:t>
            </a:r>
          </a:p>
        </p:txBody>
      </p:sp>
      <p:sp>
        <p:nvSpPr>
          <p:cNvPr id="3" name="Content Placeholder 2"/>
          <p:cNvSpPr>
            <a:spLocks noGrp="1"/>
          </p:cNvSpPr>
          <p:nvPr>
            <p:ph idx="1"/>
          </p:nvPr>
        </p:nvSpPr>
        <p:spPr>
          <a:xfrm>
            <a:off x="457200" y="1798637"/>
            <a:ext cx="8229600" cy="4525963"/>
          </a:xfrm>
        </p:spPr>
        <p:txBody>
          <a:bodyPr>
            <a:normAutofit lnSpcReduction="10000"/>
          </a:bodyPr>
          <a:lstStyle/>
          <a:p>
            <a:r>
              <a:rPr lang="ar-EG" sz="2400">
                <a:solidFill>
                  <a:srgbClr val="FF0000"/>
                </a:solidFill>
              </a:rPr>
              <a:t>ما موقف شركتي مينافار فارماسوتيكالز وكونجور كوزماتكس                         الأصلي؟</a:t>
            </a:r>
          </a:p>
          <a:p>
            <a:pPr lvl="1"/>
            <a:r>
              <a:rPr lang="ar-EG" sz="2400">
                <a:solidFill>
                  <a:schemeClr val="bg1"/>
                </a:solidFill>
              </a:rPr>
              <a:t>كلتاهما تريدان الحصول على الـ100 زهرة بالكامل = مفاوضات توزيعية</a:t>
            </a:r>
          </a:p>
          <a:p>
            <a:endParaRPr lang="en-US" sz="2400" dirty="0"/>
          </a:p>
          <a:p>
            <a:r>
              <a:rPr lang="ar-EG" sz="2400">
                <a:solidFill>
                  <a:srgbClr val="FF0000"/>
                </a:solidFill>
              </a:rPr>
              <a:t>ما مصالحهما الأساسية؟</a:t>
            </a:r>
          </a:p>
          <a:p>
            <a:pPr lvl="1"/>
            <a:r>
              <a:rPr lang="ar-EG" sz="2400">
                <a:solidFill>
                  <a:schemeClr val="bg1"/>
                </a:solidFill>
              </a:rPr>
              <a:t>تطوير منتجات كل منهما</a:t>
            </a:r>
          </a:p>
          <a:p>
            <a:endParaRPr lang="en-US" sz="2400" dirty="0"/>
          </a:p>
          <a:p>
            <a:r>
              <a:rPr lang="ar-EG" sz="2400">
                <a:solidFill>
                  <a:schemeClr val="bg1"/>
                </a:solidFill>
              </a:rPr>
              <a:t>هذه المصالح ليست متعارضة فعليًا، ويمكنهما التوصل إلى حل تكاملي وأن يحصل كلتاهما على ما يريدانه</a:t>
            </a:r>
          </a:p>
          <a:p>
            <a:endParaRPr lang="en-US" sz="2400" dirty="0">
              <a:solidFill>
                <a:schemeClr val="bg1"/>
              </a:solidFill>
            </a:endParaRPr>
          </a:p>
          <a:p>
            <a:r>
              <a:rPr lang="ar-EG" sz="2400">
                <a:solidFill>
                  <a:schemeClr val="bg1"/>
                </a:solidFill>
              </a:rPr>
              <a:t>لماذا توصلت (أو لم تتوصل) إلى الحل؟</a:t>
            </a:r>
          </a:p>
        </p:txBody>
      </p:sp>
    </p:spTree>
    <p:extLst>
      <p:ext uri="{BB962C8B-B14F-4D97-AF65-F5344CB8AC3E}">
        <p14:creationId xmlns:p14="http://schemas.microsoft.com/office/powerpoint/2010/main" val="2501864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مناقشة حول المناقصة المشتركة</a:t>
            </a:r>
          </a:p>
        </p:txBody>
      </p:sp>
      <p:sp>
        <p:nvSpPr>
          <p:cNvPr id="3" name="Content Placeholder 2"/>
          <p:cNvSpPr>
            <a:spLocks noGrp="1"/>
          </p:cNvSpPr>
          <p:nvPr>
            <p:ph idx="1"/>
          </p:nvPr>
        </p:nvSpPr>
        <p:spPr>
          <a:xfrm>
            <a:off x="457200" y="1798637"/>
            <a:ext cx="8229600" cy="4525963"/>
          </a:xfrm>
        </p:spPr>
        <p:txBody>
          <a:bodyPr>
            <a:normAutofit lnSpcReduction="10000"/>
          </a:bodyPr>
          <a:lstStyle/>
          <a:p>
            <a:r>
              <a:rPr lang="ar-EG" sz="2400"/>
              <a:t>ما موقف شركتي مينافار فارماسوتيكالز وكونجور كوزماتكس                         الأصلي؟</a:t>
            </a:r>
          </a:p>
          <a:p>
            <a:pPr lvl="1"/>
            <a:r>
              <a:rPr lang="ar-EG" sz="2400"/>
              <a:t>كلتاهما تريدان الحصول على الـ100 زهرة بالكامل</a:t>
            </a:r>
            <a:r>
              <a:rPr lang="en-US" sz="2400"/>
              <a:t> </a:t>
            </a:r>
          </a:p>
          <a:p>
            <a:endParaRPr lang="en-US" sz="2400" dirty="0"/>
          </a:p>
          <a:p>
            <a:r>
              <a:rPr lang="ar-EG" sz="2400"/>
              <a:t>ما مصالحهما الأساسية؟</a:t>
            </a:r>
          </a:p>
          <a:p>
            <a:pPr lvl="1"/>
            <a:r>
              <a:rPr lang="ar-EG" sz="2400"/>
              <a:t>تطوير منتجات كل منهما</a:t>
            </a:r>
          </a:p>
          <a:p>
            <a:endParaRPr lang="en-US" sz="2400" dirty="0"/>
          </a:p>
          <a:p>
            <a:r>
              <a:rPr lang="ar-EG" sz="2400"/>
              <a:t>هذه المصالح ليست متعارضة فعليًا، ويمكنهما التوصل إلى حل إبداعي وأن يحصل كلتاهما على ما يريدانه</a:t>
            </a:r>
          </a:p>
          <a:p>
            <a:endParaRPr lang="en-US" sz="2400" dirty="0"/>
          </a:p>
          <a:p>
            <a:r>
              <a:rPr lang="ar-EG" sz="2400">
                <a:solidFill>
                  <a:srgbClr val="FF0000"/>
                </a:solidFill>
              </a:rPr>
              <a:t>لماذا توصلت (أو لم تتوصل) إلى الحل؟</a:t>
            </a:r>
          </a:p>
        </p:txBody>
      </p:sp>
    </p:spTree>
    <p:extLst>
      <p:ext uri="{BB962C8B-B14F-4D97-AF65-F5344CB8AC3E}">
        <p14:creationId xmlns:p14="http://schemas.microsoft.com/office/powerpoint/2010/main" val="719662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ar-EG" sz="3600" b="1">
                <a:solidFill>
                  <a:srgbClr val="FF0000"/>
                </a:solidFill>
              </a:rPr>
              <a:t>ما القضايا الأخرى التي طرحتها </a:t>
            </a:r>
            <a:br>
              <a:rPr lang="ar-EG" sz="3600" b="1">
                <a:solidFill>
                  <a:srgbClr val="FF0000"/>
                </a:solidFill>
              </a:rPr>
            </a:br>
            <a:r>
              <a:rPr lang="ar-EG" sz="3600" b="1">
                <a:solidFill>
                  <a:srgbClr val="FF0000"/>
                </a:solidFill>
              </a:rPr>
              <a:t>في المفاوضات؟</a:t>
            </a:r>
          </a:p>
        </p:txBody>
      </p:sp>
    </p:spTree>
    <p:extLst>
      <p:ext uri="{BB962C8B-B14F-4D97-AF65-F5344CB8AC3E}">
        <p14:creationId xmlns:p14="http://schemas.microsoft.com/office/powerpoint/2010/main" val="3839553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ar-EG" sz="3600" b="1"/>
              <a:t>ما القضايا الأخرى التي طرحتها </a:t>
            </a:r>
            <a:br>
              <a:rPr lang="ar-EG" sz="3600" b="1"/>
            </a:br>
            <a:r>
              <a:rPr lang="ar-EG" sz="3600" b="1"/>
              <a:t>في المفاوضات؟</a:t>
            </a:r>
          </a:p>
        </p:txBody>
      </p:sp>
      <p:sp>
        <p:nvSpPr>
          <p:cNvPr id="3" name="Content Placeholder 2"/>
          <p:cNvSpPr>
            <a:spLocks noGrp="1"/>
          </p:cNvSpPr>
          <p:nvPr>
            <p:ph idx="1"/>
          </p:nvPr>
        </p:nvSpPr>
        <p:spPr>
          <a:xfrm>
            <a:off x="457200" y="1981200"/>
            <a:ext cx="8229600" cy="4525963"/>
          </a:xfrm>
        </p:spPr>
        <p:txBody>
          <a:bodyPr>
            <a:normAutofit/>
          </a:bodyPr>
          <a:lstStyle/>
          <a:p>
            <a:r>
              <a:rPr lang="ar-EG" sz="2400"/>
              <a:t>مشروع مشترك لمعالجة زهور الليث بالإضافة إلى البحث والتطوير الاصطناعي</a:t>
            </a:r>
          </a:p>
          <a:p>
            <a:endParaRPr lang="en-US" sz="2400" dirty="0"/>
          </a:p>
          <a:p>
            <a:r>
              <a:rPr lang="ar-EG" sz="2400"/>
              <a:t>الضغط المشترك على الحكومة لتوفير المزيد من الزهور بسعر أدنى</a:t>
            </a:r>
          </a:p>
          <a:p>
            <a:endParaRPr lang="en-US" sz="2400" dirty="0"/>
          </a:p>
          <a:p>
            <a:r>
              <a:rPr lang="ar-EG" sz="2400"/>
              <a:t>عقود طويلة الأجل مع الحكومة لتجنب دخول منافسين من جهات خارجية</a:t>
            </a:r>
          </a:p>
          <a:p>
            <a:endParaRPr lang="en-US" sz="2400" dirty="0"/>
          </a:p>
          <a:p>
            <a:r>
              <a:rPr lang="ar-EG" sz="2400"/>
              <a:t>حماية أزهار الليث في موطنها الأصلي</a:t>
            </a:r>
          </a:p>
          <a:p>
            <a:endParaRPr lang="en-US" sz="2400" dirty="0"/>
          </a:p>
          <a:p>
            <a:r>
              <a:rPr lang="ar-EG" sz="2400"/>
              <a:t>بحث مشترك لاكتشاف بيئات جديدة لنمو أزهار الليث</a:t>
            </a:r>
          </a:p>
        </p:txBody>
      </p:sp>
    </p:spTree>
    <p:extLst>
      <p:ext uri="{BB962C8B-B14F-4D97-AF65-F5344CB8AC3E}">
        <p14:creationId xmlns:p14="http://schemas.microsoft.com/office/powerpoint/2010/main" val="3714855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684693"/>
            <a:ext cx="9144000" cy="954107"/>
          </a:xfrm>
          <a:prstGeom prst="rect">
            <a:avLst/>
          </a:prstGeom>
          <a:noFill/>
        </p:spPr>
        <p:txBody>
          <a:bodyPr wrap="square" rtlCol="0">
            <a:spAutoFit/>
          </a:bodyPr>
          <a:lstStyle/>
          <a:p>
            <a:pPr algn="ctr"/>
            <a:r>
              <a:rPr lang="ar-EG" sz="2800" b="1"/>
              <a:t>إن خلق المزيد من القيمة لنفسك يعني</a:t>
            </a:r>
            <a:r>
              <a:rPr lang="en-US" sz="2800" b="1"/>
              <a:t> </a:t>
            </a:r>
          </a:p>
          <a:p>
            <a:pPr algn="ctr"/>
            <a:r>
              <a:rPr lang="ar-EG" sz="2800" b="1"/>
              <a:t>التفاهم والتعاون مع الآخرين</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914400"/>
            <a:ext cx="5791200" cy="3860800"/>
          </a:xfrm>
          <a:prstGeom prst="rect">
            <a:avLst/>
          </a:prstGeom>
        </p:spPr>
      </p:pic>
    </p:spTree>
    <p:extLst>
      <p:ext uri="{BB962C8B-B14F-4D97-AF65-F5344CB8AC3E}">
        <p14:creationId xmlns:p14="http://schemas.microsoft.com/office/powerpoint/2010/main" val="3480921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128587" y="381000"/>
          <a:ext cx="9015413" cy="6119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405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828800"/>
            <a:ext cx="8229600" cy="3810000"/>
          </a:xfrm>
        </p:spPr>
        <p:txBody>
          <a:bodyPr/>
          <a:lstStyle/>
          <a:p>
            <a:pPr eaLnBrk="1" hangingPunct="1"/>
            <a:r>
              <a:rPr lang="ar-EG" sz="2400" dirty="0"/>
              <a:t>التفاوض هو أي جهد مبذول للتأثير على شخص آخر أو إقناعه باتخاذ مسار عمل معين (فالكاو، 2010)</a:t>
            </a:r>
          </a:p>
          <a:p>
            <a:pPr eaLnBrk="1" hangingPunct="1"/>
            <a:endParaRPr lang="en-US" altLang="en-US" sz="2400" b="1" u="sng" dirty="0"/>
          </a:p>
          <a:p>
            <a:pPr eaLnBrk="1" hangingPunct="1"/>
            <a:r>
              <a:rPr lang="ar-EG" sz="2400" dirty="0"/>
              <a:t>التفاوض مهارة يمكن تحسينها</a:t>
            </a:r>
          </a:p>
          <a:p>
            <a:pPr lvl="1"/>
            <a:r>
              <a:rPr lang="ar-EG" sz="2400" dirty="0"/>
              <a:t>الحرص على خوض عملية التفاوض</a:t>
            </a:r>
          </a:p>
          <a:p>
            <a:pPr lvl="1"/>
            <a:r>
              <a:rPr lang="ar-EG" sz="2400" dirty="0"/>
              <a:t>التفاوض بشكل أكثر فعالية عندما تفعل ذلك</a:t>
            </a:r>
          </a:p>
          <a:p>
            <a:pPr lvl="1" eaLnBrk="1" hangingPunct="1"/>
            <a:r>
              <a:rPr lang="ar-EG" sz="2400" dirty="0">
                <a:solidFill>
                  <a:schemeClr val="bg1"/>
                </a:solidFill>
              </a:rPr>
              <a:t>الحرص على خوض عملية التفاوض</a:t>
            </a:r>
          </a:p>
          <a:p>
            <a:pPr lvl="1" eaLnBrk="1" hangingPunct="1"/>
            <a:r>
              <a:rPr lang="ar-EG" sz="2400" dirty="0">
                <a:solidFill>
                  <a:schemeClr val="bg1"/>
                </a:solidFill>
              </a:rPr>
              <a:t>التفاوض بشكل أكثر فعالية عندما تفعل ذلك</a:t>
            </a:r>
          </a:p>
          <a:p>
            <a:pPr lvl="1" eaLnBrk="1" hangingPunct="1"/>
            <a:endParaRPr lang="en-US" altLang="en-US" sz="2400" dirty="0"/>
          </a:p>
          <a:p>
            <a:pPr lvl="1" eaLnBrk="1" hangingPunct="1"/>
            <a:endParaRPr lang="en-US" altLang="en-US" sz="2400" dirty="0"/>
          </a:p>
          <a:p>
            <a:pPr eaLnBrk="1" hangingPunct="1"/>
            <a:endParaRPr lang="en-US" altLang="en-US" sz="2400" dirty="0"/>
          </a:p>
        </p:txBody>
      </p:sp>
      <p:sp>
        <p:nvSpPr>
          <p:cNvPr id="4" name="Rectangle 2"/>
          <p:cNvSpPr txBox="1">
            <a:spLocks noChangeArrowheads="1"/>
          </p:cNvSpPr>
          <p:nvPr/>
        </p:nvSpPr>
        <p:spPr>
          <a:xfrm>
            <a:off x="517525" y="381000"/>
            <a:ext cx="8264525" cy="1143000"/>
          </a:xfrm>
          <a:prstGeom prst="rect">
            <a:avLst/>
          </a:prstGeom>
        </p:spPr>
        <p:txBody>
          <a:bodyPr/>
          <a:lstStyle>
            <a:lvl1pPr algn="r" rtl="1" eaLnBrk="0" fontAlgn="base" hangingPunct="0">
              <a:spcBef>
                <a:spcPct val="0"/>
              </a:spcBef>
              <a:spcAft>
                <a:spcPct val="0"/>
              </a:spcAft>
              <a:defRPr sz="3800">
                <a:solidFill>
                  <a:srgbClr val="006E51"/>
                </a:solidFill>
                <a:latin typeface="+mj-lt"/>
                <a:ea typeface="MS PGothic" pitchFamily="34" charset="-128"/>
                <a:cs typeface="MS PGothic" charset="0"/>
              </a:defRPr>
            </a:lvl1pPr>
            <a:lvl2pPr algn="r" rtl="1" eaLnBrk="0" fontAlgn="base" hangingPunct="0">
              <a:spcBef>
                <a:spcPct val="0"/>
              </a:spcBef>
              <a:spcAft>
                <a:spcPct val="0"/>
              </a:spcAft>
              <a:defRPr sz="3800">
                <a:solidFill>
                  <a:srgbClr val="006E51"/>
                </a:solidFill>
                <a:latin typeface="Arial" charset="0"/>
                <a:ea typeface="MS PGothic" pitchFamily="34" charset="-128"/>
                <a:cs typeface="MS PGothic" charset="0"/>
              </a:defRPr>
            </a:lvl2pPr>
            <a:lvl3pPr algn="r" rtl="1" eaLnBrk="0" fontAlgn="base" hangingPunct="0">
              <a:spcBef>
                <a:spcPct val="0"/>
              </a:spcBef>
              <a:spcAft>
                <a:spcPct val="0"/>
              </a:spcAft>
              <a:defRPr sz="3800">
                <a:solidFill>
                  <a:srgbClr val="006E51"/>
                </a:solidFill>
                <a:latin typeface="Arial" charset="0"/>
                <a:ea typeface="MS PGothic" pitchFamily="34" charset="-128"/>
                <a:cs typeface="MS PGothic" charset="0"/>
              </a:defRPr>
            </a:lvl3pPr>
            <a:lvl4pPr algn="r" rtl="1" eaLnBrk="0" fontAlgn="base" hangingPunct="0">
              <a:spcBef>
                <a:spcPct val="0"/>
              </a:spcBef>
              <a:spcAft>
                <a:spcPct val="0"/>
              </a:spcAft>
              <a:defRPr sz="3800">
                <a:solidFill>
                  <a:srgbClr val="006E51"/>
                </a:solidFill>
                <a:latin typeface="Arial" charset="0"/>
                <a:ea typeface="MS PGothic" pitchFamily="34" charset="-128"/>
                <a:cs typeface="MS PGothic" charset="0"/>
              </a:defRPr>
            </a:lvl4pPr>
            <a:lvl5pPr algn="r" rtl="1" eaLnBrk="0" fontAlgn="base" hangingPunct="0">
              <a:spcBef>
                <a:spcPct val="0"/>
              </a:spcBef>
              <a:spcAft>
                <a:spcPct val="0"/>
              </a:spcAft>
              <a:defRPr sz="3800">
                <a:solidFill>
                  <a:srgbClr val="006E51"/>
                </a:solidFill>
                <a:latin typeface="Arial" charset="0"/>
                <a:ea typeface="MS PGothic" pitchFamily="34" charset="-128"/>
                <a:cs typeface="MS PGothic" charset="0"/>
              </a:defRPr>
            </a:lvl5pPr>
            <a:lvl6pPr marL="457200" algn="r" rtl="1" eaLnBrk="1" fontAlgn="base" hangingPunct="1">
              <a:spcBef>
                <a:spcPct val="0"/>
              </a:spcBef>
              <a:spcAft>
                <a:spcPct val="0"/>
              </a:spcAft>
              <a:defRPr sz="3800">
                <a:solidFill>
                  <a:srgbClr val="006E51"/>
                </a:solidFill>
                <a:latin typeface="Arial" charset="0"/>
              </a:defRPr>
            </a:lvl6pPr>
            <a:lvl7pPr marL="914400" algn="r" rtl="1" eaLnBrk="1" fontAlgn="base" hangingPunct="1">
              <a:spcBef>
                <a:spcPct val="0"/>
              </a:spcBef>
              <a:spcAft>
                <a:spcPct val="0"/>
              </a:spcAft>
              <a:defRPr sz="3800">
                <a:solidFill>
                  <a:srgbClr val="006E51"/>
                </a:solidFill>
                <a:latin typeface="Arial" charset="0"/>
              </a:defRPr>
            </a:lvl7pPr>
            <a:lvl8pPr marL="1371600" algn="r" rtl="1" eaLnBrk="1" fontAlgn="base" hangingPunct="1">
              <a:spcBef>
                <a:spcPct val="0"/>
              </a:spcBef>
              <a:spcAft>
                <a:spcPct val="0"/>
              </a:spcAft>
              <a:defRPr sz="3800">
                <a:solidFill>
                  <a:srgbClr val="006E51"/>
                </a:solidFill>
                <a:latin typeface="Arial" charset="0"/>
              </a:defRPr>
            </a:lvl8pPr>
            <a:lvl9pPr marL="1828800" algn="r" rtl="1" eaLnBrk="1" fontAlgn="base" hangingPunct="1">
              <a:spcBef>
                <a:spcPct val="0"/>
              </a:spcBef>
              <a:spcAft>
                <a:spcPct val="0"/>
              </a:spcAft>
              <a:defRPr sz="3800">
                <a:solidFill>
                  <a:srgbClr val="006E51"/>
                </a:solidFill>
                <a:latin typeface="Arial" charset="0"/>
              </a:defRPr>
            </a:lvl9pPr>
          </a:lstStyle>
          <a:p>
            <a:pPr algn="ctr">
              <a:defRPr/>
            </a:pPr>
            <a:r>
              <a:rPr lang="ar-EG" sz="3600" b="1" dirty="0">
                <a:solidFill>
                  <a:schemeClr val="tx1"/>
                </a:solidFill>
              </a:rPr>
              <a:t>ما تعريف التفاوض؟</a:t>
            </a:r>
          </a:p>
        </p:txBody>
      </p:sp>
    </p:spTree>
    <p:extLst>
      <p:ext uri="{BB962C8B-B14F-4D97-AF65-F5344CB8AC3E}">
        <p14:creationId xmlns:p14="http://schemas.microsoft.com/office/powerpoint/2010/main" val="12104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5105400"/>
            <a:ext cx="9144000" cy="4678362"/>
          </a:xfrm>
        </p:spPr>
        <p:txBody>
          <a:bodyPr/>
          <a:lstStyle/>
          <a:p>
            <a:pPr marL="0" indent="0" eaLnBrk="1" hangingPunct="1">
              <a:buFont typeface="Arial" panose="020B0604020202020204" pitchFamily="34" charset="0"/>
              <a:buNone/>
              <a:defRPr/>
            </a:pPr>
            <a:r>
              <a:rPr lang="ar-EG" sz="2400" dirty="0"/>
              <a:t>خصص 3 دقائق وتشارك مع الشخص الجالس بجانبك:</a:t>
            </a:r>
            <a:r>
              <a:rPr lang="en-US" sz="2400" dirty="0"/>
              <a:t> </a:t>
            </a:r>
          </a:p>
          <a:p>
            <a:pPr eaLnBrk="1" hangingPunct="1">
              <a:defRPr/>
            </a:pPr>
            <a:r>
              <a:rPr lang="ar-EG" sz="2400" dirty="0"/>
              <a:t>هناك شيء واحد قام به نظيرك بشكل جيد في المناقصة المشتركة</a:t>
            </a:r>
          </a:p>
          <a:p>
            <a:pPr eaLnBrk="1" hangingPunct="1">
              <a:defRPr/>
            </a:pPr>
            <a:r>
              <a:rPr lang="ar-EG" sz="2400" dirty="0"/>
              <a:t>شيء واحد كان من الممكن أن تفعله بطريقة مختلفة</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533400"/>
            <a:ext cx="5689600" cy="4267200"/>
          </a:xfrm>
          <a:prstGeom prst="rect">
            <a:avLst/>
          </a:prstGeom>
        </p:spPr>
      </p:pic>
    </p:spTree>
    <p:extLst>
      <p:ext uri="{BB962C8B-B14F-4D97-AF65-F5344CB8AC3E}">
        <p14:creationId xmlns:p14="http://schemas.microsoft.com/office/powerpoint/2010/main" val="1896597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ar-EG" sz="3600" b="1"/>
              <a:t>الدروس المستفادة:</a:t>
            </a:r>
            <a:r>
              <a:rPr lang="en-US" sz="3600" b="1"/>
              <a:t> </a:t>
            </a:r>
            <a:r>
              <a:rPr lang="ar-EG" sz="3600" b="1"/>
              <a:t>خلق القيمة</a:t>
            </a:r>
          </a:p>
        </p:txBody>
      </p:sp>
      <p:sp>
        <p:nvSpPr>
          <p:cNvPr id="3" name="Content Placeholder 2"/>
          <p:cNvSpPr>
            <a:spLocks noGrp="1"/>
          </p:cNvSpPr>
          <p:nvPr>
            <p:ph idx="1"/>
          </p:nvPr>
        </p:nvSpPr>
        <p:spPr>
          <a:xfrm>
            <a:off x="457200" y="1752600"/>
            <a:ext cx="8077200" cy="5105399"/>
          </a:xfrm>
        </p:spPr>
        <p:txBody>
          <a:bodyPr>
            <a:normAutofit/>
          </a:bodyPr>
          <a:lstStyle/>
          <a:p>
            <a:r>
              <a:rPr lang="ar-EG" sz="2400"/>
              <a:t>التعاون البنَّاء مع الآخر لخلق القيمة</a:t>
            </a:r>
          </a:p>
          <a:p>
            <a:pPr lvl="1"/>
            <a:r>
              <a:rPr lang="ar-EG" sz="2400"/>
              <a:t>التركيز على المصالح، وليس على المواقف</a:t>
            </a:r>
          </a:p>
          <a:p>
            <a:pPr lvl="1"/>
            <a:r>
              <a:rPr lang="ar-EG" sz="2400"/>
              <a:t>طرح قضايا متعددة</a:t>
            </a:r>
          </a:p>
          <a:p>
            <a:endParaRPr lang="en-US" sz="2400" dirty="0"/>
          </a:p>
          <a:p>
            <a:r>
              <a:rPr lang="ar-EG" sz="2400"/>
              <a:t>حقق الفوز للجميع من خلال التحلي بالإيجابية، ولكن لا تكن ساذجًا</a:t>
            </a:r>
          </a:p>
          <a:p>
            <a:pPr lvl="1"/>
            <a:r>
              <a:rPr lang="ar-EG" sz="2400"/>
              <a:t>لا تفترض حسن نيتهم أو تضع نفسك في موقف يمكن أن تتعرض فيه للاستغلال!</a:t>
            </a:r>
          </a:p>
          <a:p>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7030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ar-EG" sz="3600" b="1"/>
              <a:t>لا توجد طريقة واحدة صحيحة للتفاوض</a:t>
            </a:r>
          </a:p>
        </p:txBody>
      </p:sp>
      <p:sp>
        <p:nvSpPr>
          <p:cNvPr id="97283" name="Rectangle 1"/>
          <p:cNvSpPr>
            <a:spLocks/>
          </p:cNvSpPr>
          <p:nvPr/>
        </p:nvSpPr>
        <p:spPr bwMode="auto">
          <a:xfrm>
            <a:off x="304800" y="5295900"/>
            <a:ext cx="853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3600" b="1">
                <a:sym typeface="Helvetica LT Std"/>
              </a:rPr>
              <a:t>عليك دائمًا أن تزن المخاطرة مقابل المكافأة</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32122"/>
            <a:ext cx="4648200" cy="3497078"/>
          </a:xfrm>
          <a:prstGeom prst="rect">
            <a:avLst/>
          </a:prstGeom>
        </p:spPr>
      </p:pic>
    </p:spTree>
    <p:extLst>
      <p:ext uri="{BB962C8B-B14F-4D97-AF65-F5344CB8AC3E}">
        <p14:creationId xmlns:p14="http://schemas.microsoft.com/office/powerpoint/2010/main" val="2468564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181600"/>
            <a:ext cx="8229600" cy="1143000"/>
          </a:xfrm>
          <a:prstGeom prst="rect">
            <a:avLst/>
          </a:prstGeom>
        </p:spPr>
        <p:txBody>
          <a:bodyPr>
            <a:normAutofit fontScale="97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600" b="1"/>
              <a:t>القاعدة الأولى لهذه المُحاضرة عن المفاوضات هي ألا تخبر أي شخص عن محتويات هذه الدورة التدريبية!</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685800"/>
            <a:ext cx="5689600" cy="4267200"/>
          </a:xfrm>
          <a:prstGeom prst="rect">
            <a:avLst/>
          </a:prstGeom>
        </p:spPr>
      </p:pic>
    </p:spTree>
    <p:extLst>
      <p:ext uri="{BB962C8B-B14F-4D97-AF65-F5344CB8AC3E}">
        <p14:creationId xmlns:p14="http://schemas.microsoft.com/office/powerpoint/2010/main" val="418318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42938" y="304800"/>
            <a:ext cx="7385050" cy="1019175"/>
          </a:xfrm>
        </p:spPr>
        <p:txBody>
          <a:bodyPr/>
          <a:lstStyle/>
          <a:p>
            <a:pPr eaLnBrk="1" hangingPunct="1"/>
            <a:r>
              <a:rPr lang="ar-EG" sz="3600" b="1"/>
              <a:t>أهداف الدورة التدريبية</a:t>
            </a:r>
          </a:p>
        </p:txBody>
      </p:sp>
      <p:sp>
        <p:nvSpPr>
          <p:cNvPr id="13315" name="Rectangle 3"/>
          <p:cNvSpPr>
            <a:spLocks noGrp="1" noChangeArrowheads="1"/>
          </p:cNvSpPr>
          <p:nvPr>
            <p:ph type="body" sz="half" idx="4294967295"/>
          </p:nvPr>
        </p:nvSpPr>
        <p:spPr>
          <a:xfrm>
            <a:off x="517525" y="1752600"/>
            <a:ext cx="7975600" cy="4267200"/>
          </a:xfrm>
        </p:spPr>
        <p:txBody>
          <a:bodyPr/>
          <a:lstStyle/>
          <a:p>
            <a:pPr eaLnBrk="1" hangingPunct="1"/>
            <a:r>
              <a:rPr lang="ar-EG" sz="2400"/>
              <a:t>توفير النظريات والأساليب التي تساعدك على التفاوض بشكل أكثر فعالية</a:t>
            </a:r>
            <a:r>
              <a:rPr lang="en-US" sz="2400"/>
              <a:t> </a:t>
            </a:r>
          </a:p>
          <a:p>
            <a:pPr lvl="1"/>
            <a:r>
              <a:rPr lang="ar-EG" sz="2400"/>
              <a:t>الإدارة القائمة على الأدلة</a:t>
            </a:r>
          </a:p>
          <a:p>
            <a:pPr lvl="1"/>
            <a:r>
              <a:rPr lang="ar-EG" sz="2400"/>
              <a:t>حكمة الممارس</a:t>
            </a:r>
          </a:p>
          <a:p>
            <a:pPr eaLnBrk="1" hangingPunct="1"/>
            <a:endParaRPr lang="en-GB" altLang="en-US" sz="2400" dirty="0"/>
          </a:p>
          <a:p>
            <a:pPr eaLnBrk="1" hangingPunct="1"/>
            <a:r>
              <a:rPr lang="ar-EG" sz="2400"/>
              <a:t>ممارسة وتطبيق هذه المهارات في التدريبات الصفية والمواقف الواقعية</a:t>
            </a:r>
          </a:p>
          <a:p>
            <a:pPr lvl="1" eaLnBrk="1" hangingPunct="1"/>
            <a:r>
              <a:rPr lang="ar-EG" sz="2400"/>
              <a:t>تجربة أساليب جديدة، وترك منطقة الراحة في البيئة الآمنة</a:t>
            </a:r>
          </a:p>
          <a:p>
            <a:pPr lvl="1" eaLnBrk="1" hangingPunct="1"/>
            <a:r>
              <a:rPr lang="ar-EG" sz="2400"/>
              <a:t>مقارنة أساليب التفاوض والنتائج</a:t>
            </a:r>
          </a:p>
          <a:p>
            <a:pPr eaLnBrk="1" hangingPunct="1"/>
            <a:endParaRPr lang="en-GB" altLang="en-US" sz="2400" dirty="0"/>
          </a:p>
        </p:txBody>
      </p:sp>
    </p:spTree>
    <p:extLst>
      <p:ext uri="{BB962C8B-B14F-4D97-AF65-F5344CB8AC3E}">
        <p14:creationId xmlns:p14="http://schemas.microsoft.com/office/powerpoint/2010/main" val="284848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304800"/>
            <a:ext cx="9144000" cy="1019175"/>
          </a:xfrm>
        </p:spPr>
        <p:txBody>
          <a:bodyPr>
            <a:normAutofit/>
          </a:bodyPr>
          <a:lstStyle/>
          <a:p>
            <a:pPr eaLnBrk="1" hangingPunct="1"/>
            <a:r>
              <a:rPr lang="ar-EG" sz="3600" b="1"/>
              <a:t>نظرة عامة على الدورة الدراسية</a:t>
            </a:r>
          </a:p>
        </p:txBody>
      </p:sp>
      <p:sp>
        <p:nvSpPr>
          <p:cNvPr id="14339" name="Rectangle 3"/>
          <p:cNvSpPr>
            <a:spLocks noGrp="1" noChangeArrowheads="1"/>
          </p:cNvSpPr>
          <p:nvPr>
            <p:ph type="body" sz="half" idx="4294967295"/>
          </p:nvPr>
        </p:nvSpPr>
        <p:spPr>
          <a:xfrm>
            <a:off x="250825" y="1791650"/>
            <a:ext cx="8855075" cy="4495800"/>
          </a:xfrm>
        </p:spPr>
        <p:txBody>
          <a:bodyPr>
            <a:normAutofit lnSpcReduction="10000"/>
          </a:bodyPr>
          <a:lstStyle/>
          <a:p>
            <a:pPr>
              <a:lnSpc>
                <a:spcPct val="90000"/>
              </a:lnSpc>
            </a:pPr>
            <a:r>
              <a:rPr lang="ar-EG" sz="2600" dirty="0"/>
              <a:t>مقدمة حول التفاوض على القيمة، الجزء الأول والجزء الثاني</a:t>
            </a:r>
            <a:r>
              <a:rPr lang="en-US" sz="2600" dirty="0"/>
              <a:t> </a:t>
            </a:r>
          </a:p>
          <a:p>
            <a:pPr eaLnBrk="1" hangingPunct="1">
              <a:lnSpc>
                <a:spcPct val="90000"/>
              </a:lnSpc>
            </a:pPr>
            <a:endParaRPr lang="en-GB" altLang="en-US" sz="2600" dirty="0"/>
          </a:p>
          <a:p>
            <a:pPr eaLnBrk="1" hangingPunct="1">
              <a:lnSpc>
                <a:spcPct val="90000"/>
              </a:lnSpc>
            </a:pPr>
            <a:endParaRPr lang="en-GB" altLang="en-US" sz="500" dirty="0"/>
          </a:p>
          <a:p>
            <a:pPr eaLnBrk="1" hangingPunct="1">
              <a:lnSpc>
                <a:spcPct val="90000"/>
              </a:lnSpc>
            </a:pPr>
            <a:r>
              <a:rPr lang="ar-EG" sz="2600" dirty="0"/>
              <a:t>المفاوضات الوظيفية</a:t>
            </a:r>
          </a:p>
          <a:p>
            <a:pPr eaLnBrk="1" hangingPunct="1">
              <a:lnSpc>
                <a:spcPct val="90000"/>
              </a:lnSpc>
            </a:pPr>
            <a:endParaRPr lang="en-US" altLang="en-US" sz="2600" dirty="0"/>
          </a:p>
          <a:p>
            <a:pPr eaLnBrk="1" hangingPunct="1">
              <a:lnSpc>
                <a:spcPct val="90000"/>
              </a:lnSpc>
            </a:pPr>
            <a:r>
              <a:rPr lang="ar-EG" sz="2600" dirty="0"/>
              <a:t>التواصل</a:t>
            </a:r>
          </a:p>
          <a:p>
            <a:pPr eaLnBrk="1" hangingPunct="1">
              <a:lnSpc>
                <a:spcPct val="90000"/>
              </a:lnSpc>
            </a:pPr>
            <a:endParaRPr lang="en-US" altLang="en-US" sz="2600" dirty="0"/>
          </a:p>
          <a:p>
            <a:pPr eaLnBrk="1" hangingPunct="1">
              <a:lnSpc>
                <a:spcPct val="90000"/>
              </a:lnSpc>
            </a:pPr>
            <a:r>
              <a:rPr lang="ar-EG" sz="2600" dirty="0"/>
              <a:t>المفاوضات الجماعية</a:t>
            </a:r>
          </a:p>
          <a:p>
            <a:pPr eaLnBrk="1" hangingPunct="1">
              <a:lnSpc>
                <a:spcPct val="90000"/>
              </a:lnSpc>
            </a:pPr>
            <a:endParaRPr lang="en-US" altLang="en-US" sz="2600" dirty="0"/>
          </a:p>
          <a:p>
            <a:pPr eaLnBrk="1" hangingPunct="1">
              <a:lnSpc>
                <a:spcPct val="90000"/>
              </a:lnSpc>
            </a:pPr>
            <a:r>
              <a:rPr lang="ar-EG" sz="2600" dirty="0"/>
              <a:t>المفاوضات متعددة الأطراف</a:t>
            </a:r>
          </a:p>
          <a:p>
            <a:pPr eaLnBrk="1" hangingPunct="1">
              <a:lnSpc>
                <a:spcPct val="90000"/>
              </a:lnSpc>
            </a:pPr>
            <a:endParaRPr lang="en-US" altLang="en-US" sz="2600" dirty="0"/>
          </a:p>
          <a:p>
            <a:pPr eaLnBrk="1" hangingPunct="1">
              <a:lnSpc>
                <a:spcPct val="90000"/>
              </a:lnSpc>
            </a:pPr>
            <a:r>
              <a:rPr lang="ar-EG" sz="2600" dirty="0"/>
              <a:t>المفاوضات بين الثقافات</a:t>
            </a:r>
          </a:p>
          <a:p>
            <a:pPr eaLnBrk="1" hangingPunct="1">
              <a:lnSpc>
                <a:spcPct val="90000"/>
              </a:lnSpc>
            </a:pPr>
            <a:endParaRPr lang="en-US" altLang="en-US" sz="2600" dirty="0"/>
          </a:p>
          <a:p>
            <a:pPr eaLnBrk="1" hangingPunct="1">
              <a:lnSpc>
                <a:spcPct val="90000"/>
              </a:lnSpc>
            </a:pPr>
            <a:endParaRPr lang="en-US" altLang="en-US" sz="26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649218"/>
            <a:ext cx="4419600" cy="2780665"/>
          </a:xfrm>
          <a:prstGeom prst="rect">
            <a:avLst/>
          </a:prstGeom>
        </p:spPr>
      </p:pic>
    </p:spTree>
    <p:extLst>
      <p:ext uri="{BB962C8B-B14F-4D97-AF65-F5344CB8AC3E}">
        <p14:creationId xmlns:p14="http://schemas.microsoft.com/office/powerpoint/2010/main" val="305524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7525" y="304800"/>
            <a:ext cx="8264525" cy="1143000"/>
          </a:xfrm>
        </p:spPr>
        <p:txBody>
          <a:bodyPr/>
          <a:lstStyle/>
          <a:p>
            <a:pPr eaLnBrk="1" hangingPunct="1"/>
            <a:r>
              <a:rPr lang="ar-EG" sz="3600" b="1" dirty="0"/>
              <a:t>التصنيف</a:t>
            </a:r>
          </a:p>
        </p:txBody>
      </p:sp>
      <p:sp>
        <p:nvSpPr>
          <p:cNvPr id="15363" name="Rectangle 3"/>
          <p:cNvSpPr>
            <a:spLocks noGrp="1" noChangeArrowheads="1"/>
          </p:cNvSpPr>
          <p:nvPr>
            <p:ph type="body" idx="1"/>
          </p:nvPr>
        </p:nvSpPr>
        <p:spPr>
          <a:xfrm>
            <a:off x="457200" y="1981200"/>
            <a:ext cx="8229600" cy="2736850"/>
          </a:xfrm>
        </p:spPr>
        <p:txBody>
          <a:bodyPr/>
          <a:lstStyle/>
          <a:p>
            <a:pPr eaLnBrk="1" hangingPunct="1"/>
            <a:r>
              <a:rPr lang="ar-EG" sz="2400" dirty="0"/>
              <a:t>1/3 الحضور والمشاركة في الفصل</a:t>
            </a:r>
          </a:p>
          <a:p>
            <a:pPr eaLnBrk="1" hangingPunct="1">
              <a:buFont typeface="Arial" pitchFamily="34" charset="0"/>
              <a:buNone/>
            </a:pPr>
            <a:endParaRPr lang="en-GB" altLang="en-US" sz="2400" dirty="0"/>
          </a:p>
          <a:p>
            <a:pPr eaLnBrk="1" hangingPunct="1"/>
            <a:r>
              <a:rPr lang="ar-EG" sz="2400" dirty="0"/>
              <a:t>1/3 دفتر تدوين "لا"</a:t>
            </a:r>
          </a:p>
          <a:p>
            <a:pPr eaLnBrk="1" hangingPunct="1"/>
            <a:endParaRPr lang="en-GB" altLang="en-US" sz="2400" dirty="0"/>
          </a:p>
          <a:p>
            <a:pPr eaLnBrk="1" hangingPunct="1"/>
            <a:r>
              <a:rPr lang="ar-EG" sz="2400" dirty="0"/>
              <a:t>1/3 ورقة تحضيرية للعناصر السبعة</a:t>
            </a:r>
          </a:p>
          <a:p>
            <a:pPr lvl="2" eaLnBrk="1" hangingPunct="1"/>
            <a:endParaRPr lang="en-GB" altLang="en-US" dirty="0"/>
          </a:p>
          <a:p>
            <a:pPr eaLnBrk="1" hangingPunct="1"/>
            <a:endParaRPr lang="en-GB" altLang="en-US" sz="2400" dirty="0"/>
          </a:p>
          <a:p>
            <a:pPr marL="184150" lvl="1" indent="0" eaLnBrk="1" hangingPunct="1">
              <a:buFont typeface="Arial" pitchFamily="34" charset="0"/>
              <a:buNone/>
            </a:pPr>
            <a:endParaRPr lang="en-GB" altLang="en-US" sz="2400" dirty="0"/>
          </a:p>
          <a:p>
            <a:pPr eaLnBrk="1" hangingPunct="1"/>
            <a:endParaRPr lang="en-GB" altLang="en-US" sz="2400" dirty="0"/>
          </a:p>
          <a:p>
            <a:pPr eaLnBrk="1" hangingPunct="1"/>
            <a:endParaRPr lang="en-GB" altLang="en-US" sz="2400" dirty="0"/>
          </a:p>
          <a:p>
            <a:pPr eaLnBrk="1" hangingPunct="1"/>
            <a:endParaRPr lang="en-GB" altLang="en-US" sz="2400" dirty="0"/>
          </a:p>
        </p:txBody>
      </p:sp>
      <p:sp>
        <p:nvSpPr>
          <p:cNvPr id="15364" name="Rectangle 1"/>
          <p:cNvSpPr>
            <a:spLocks noChangeArrowheads="1"/>
          </p:cNvSpPr>
          <p:nvPr/>
        </p:nvSpPr>
        <p:spPr bwMode="auto">
          <a:xfrm>
            <a:off x="450850" y="5105400"/>
            <a:ext cx="8308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EG" sz="2400" b="1"/>
              <a:t>جميع قراءات الدورة الدراسية اختيارية، </a:t>
            </a:r>
            <a:r>
              <a:rPr lang="ar-EG" sz="2400" b="1" u="sng"/>
              <a:t>وبعد</a:t>
            </a:r>
            <a:r>
              <a:rPr lang="ar-EG" sz="2400" b="1"/>
              <a:t> كل محاضرة</a:t>
            </a:r>
            <a:r>
              <a:rPr lang="en-US" sz="2400" b="1"/>
              <a:t> </a:t>
            </a:r>
          </a:p>
          <a:p>
            <a:pPr algn="ctr" eaLnBrk="1" hangingPunct="1">
              <a:spcBef>
                <a:spcPct val="0"/>
              </a:spcBef>
              <a:buFontTx/>
              <a:buNone/>
            </a:pPr>
            <a:endParaRPr lang="en-GB" altLang="en-US" sz="2400" b="1"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95400"/>
            <a:ext cx="2743200" cy="2970081"/>
          </a:xfrm>
          <a:prstGeom prst="rect">
            <a:avLst/>
          </a:prstGeom>
        </p:spPr>
      </p:pic>
    </p:spTree>
    <p:extLst>
      <p:ext uri="{BB962C8B-B14F-4D97-AF65-F5344CB8AC3E}">
        <p14:creationId xmlns:p14="http://schemas.microsoft.com/office/powerpoint/2010/main" val="83049678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lstStyle/>
          <a:p>
            <a:pPr eaLnBrk="1" hangingPunct="1"/>
            <a:r>
              <a:rPr lang="ar-EG" sz="3600" b="1" dirty="0"/>
              <a:t>الواجب الدراسي:</a:t>
            </a:r>
            <a:r>
              <a:rPr lang="en-US" sz="3600" b="1" dirty="0"/>
              <a:t> </a:t>
            </a:r>
            <a:r>
              <a:rPr lang="ar-EG" sz="3600" b="1" dirty="0"/>
              <a:t>دفتر تدوين "لا"</a:t>
            </a:r>
          </a:p>
        </p:txBody>
      </p:sp>
      <p:sp>
        <p:nvSpPr>
          <p:cNvPr id="16387" name="Content Placeholder 3"/>
          <p:cNvSpPr>
            <a:spLocks noGrp="1"/>
          </p:cNvSpPr>
          <p:nvPr>
            <p:ph idx="1"/>
          </p:nvPr>
        </p:nvSpPr>
        <p:spPr>
          <a:xfrm>
            <a:off x="457200" y="1524000"/>
            <a:ext cx="8229600" cy="3810000"/>
          </a:xfrm>
        </p:spPr>
        <p:txBody>
          <a:bodyPr>
            <a:noAutofit/>
          </a:bodyPr>
          <a:lstStyle/>
          <a:p>
            <a:pPr eaLnBrk="1" hangingPunct="1"/>
            <a:r>
              <a:rPr lang="ar-EG" sz="2400"/>
              <a:t>احصل على 10 إجابات بـ "لا" على الطلبات.</a:t>
            </a:r>
            <a:r>
              <a:rPr lang="en-US" sz="2400"/>
              <a:t> </a:t>
            </a:r>
            <a:r>
              <a:rPr lang="ar-EG" sz="2400"/>
              <a:t>قم أيضًا بتضمين الإجابات "نعم" التي تحصل عليها خلال ذلك</a:t>
            </a:r>
          </a:p>
          <a:p>
            <a:pPr marL="0" indent="0" eaLnBrk="1" hangingPunct="1">
              <a:buNone/>
            </a:pPr>
            <a:endParaRPr lang="en-US" altLang="en-US" sz="2400" dirty="0"/>
          </a:p>
          <a:p>
            <a:pPr eaLnBrk="1" hangingPunct="1"/>
            <a:r>
              <a:rPr lang="ar-EG" sz="2400"/>
              <a:t>بالنسبة لكل "لا" </a:t>
            </a:r>
            <a:r>
              <a:rPr lang="ar-EG" sz="2400" i="1" u="sng"/>
              <a:t>و</a:t>
            </a:r>
            <a:r>
              <a:rPr lang="ar-EG" sz="2400"/>
              <a:t> "نعم" التي تتلقاها، يُرجى وصف ما يلي:</a:t>
            </a:r>
          </a:p>
          <a:p>
            <a:pPr>
              <a:buFont typeface="Arial" pitchFamily="34" charset="0"/>
              <a:buNone/>
            </a:pPr>
            <a:r>
              <a:rPr lang="ar-EG" sz="2400"/>
              <a:t>	1.</a:t>
            </a:r>
            <a:r>
              <a:rPr lang="en-US" sz="2400"/>
              <a:t> </a:t>
            </a:r>
            <a:r>
              <a:rPr lang="ar-EG" sz="2400"/>
              <a:t>ماذا طلبت؟</a:t>
            </a:r>
          </a:p>
          <a:p>
            <a:pPr>
              <a:buFont typeface="Arial" pitchFamily="34" charset="0"/>
              <a:buNone/>
            </a:pPr>
            <a:r>
              <a:rPr lang="ar-EG" sz="2400"/>
              <a:t>	2.</a:t>
            </a:r>
            <a:r>
              <a:rPr lang="en-US" sz="2400"/>
              <a:t> </a:t>
            </a:r>
            <a:r>
              <a:rPr lang="ar-EG" sz="2400"/>
              <a:t>من سألت؟</a:t>
            </a:r>
          </a:p>
          <a:p>
            <a:pPr>
              <a:buFont typeface="Arial" pitchFamily="34" charset="0"/>
              <a:buNone/>
            </a:pPr>
            <a:r>
              <a:rPr lang="ar-EG" sz="2400"/>
              <a:t>	3.</a:t>
            </a:r>
            <a:r>
              <a:rPr lang="en-US" sz="2400"/>
              <a:t> </a:t>
            </a:r>
            <a:r>
              <a:rPr lang="ar-EG" sz="2400"/>
              <a:t>ما الإجابة التي حصلت عليها؟</a:t>
            </a:r>
            <a:r>
              <a:rPr lang="en-US" sz="2400"/>
              <a:t> </a:t>
            </a:r>
            <a:r>
              <a:rPr lang="ar-EG" sz="2400"/>
              <a:t>(نعم/لا/أخرى)</a:t>
            </a:r>
          </a:p>
          <a:p>
            <a:pPr>
              <a:buFont typeface="Arial" pitchFamily="34" charset="0"/>
              <a:buNone/>
            </a:pPr>
            <a:r>
              <a:rPr lang="ar-EG" sz="2400"/>
              <a:t>	4.</a:t>
            </a:r>
            <a:r>
              <a:rPr lang="en-US" sz="2400"/>
              <a:t> </a:t>
            </a:r>
            <a:r>
              <a:rPr lang="ar-EG" sz="2400"/>
              <a:t>وصف موجز لما حدث في المفاوضات</a:t>
            </a:r>
          </a:p>
          <a:p>
            <a:pPr eaLnBrk="1" hangingPunct="1">
              <a:buFont typeface="Arial" pitchFamily="34" charset="0"/>
              <a:buNone/>
            </a:pPr>
            <a:endParaRPr lang="en-US" altLang="en-US" sz="2400" dirty="0"/>
          </a:p>
          <a:p>
            <a:pPr eaLnBrk="1" hangingPunct="1"/>
            <a:r>
              <a:rPr lang="ar-EG" sz="2400"/>
              <a:t>مدرستنا كمؤسسة (الإدارة، والأساتذة، والموظفون) خارج النطاق المسموح به!</a:t>
            </a:r>
            <a:r>
              <a:rPr lang="en-US" sz="2400"/>
              <a:t> </a:t>
            </a:r>
          </a:p>
          <a:p>
            <a:pPr eaLnBrk="1" hangingPunct="1"/>
            <a:endParaRPr lang="en-US" alt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09728"/>
            <a:ext cx="1678828" cy="1185672"/>
          </a:xfrm>
          <a:prstGeom prst="rect">
            <a:avLst/>
          </a:prstGeom>
        </p:spPr>
      </p:pic>
    </p:spTree>
    <p:extLst>
      <p:ext uri="{BB962C8B-B14F-4D97-AF65-F5344CB8AC3E}">
        <p14:creationId xmlns:p14="http://schemas.microsoft.com/office/powerpoint/2010/main" val="9600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8600"/>
            <a:ext cx="8264525" cy="1143000"/>
          </a:xfrm>
        </p:spPr>
        <p:txBody>
          <a:bodyPr/>
          <a:lstStyle/>
          <a:p>
            <a:pPr eaLnBrk="1" hangingPunct="1"/>
            <a:r>
              <a:rPr lang="ar-EG" sz="3600" b="1" dirty="0"/>
              <a:t>نحن مفاوضون بالفطرة</a:t>
            </a:r>
          </a:p>
        </p:txBody>
      </p:sp>
      <p:sp>
        <p:nvSpPr>
          <p:cNvPr id="46083" name="Content Placeholder 2"/>
          <p:cNvSpPr>
            <a:spLocks noGrp="1"/>
          </p:cNvSpPr>
          <p:nvPr>
            <p:ph idx="1"/>
          </p:nvPr>
        </p:nvSpPr>
        <p:spPr>
          <a:xfrm>
            <a:off x="457199" y="1855788"/>
            <a:ext cx="8264525" cy="4926012"/>
          </a:xfrm>
        </p:spPr>
        <p:txBody>
          <a:bodyPr>
            <a:normAutofit/>
          </a:bodyPr>
          <a:lstStyle/>
          <a:p>
            <a:pPr eaLnBrk="1" hangingPunct="1"/>
            <a:r>
              <a:rPr lang="ar-EG" sz="2400"/>
              <a:t>يعاني الكثير منا من نقص الثقة بالنفس فيما يتعلق بمهارات التفاوض لدينا</a:t>
            </a:r>
          </a:p>
          <a:p>
            <a:pPr eaLnBrk="1" hangingPunct="1"/>
            <a:endParaRPr lang="en-US" altLang="en-US" sz="2400" dirty="0"/>
          </a:p>
          <a:p>
            <a:pPr eaLnBrk="1" hangingPunct="1"/>
            <a:r>
              <a:rPr lang="ar-EG" sz="2400"/>
              <a:t>ومع ذلك، فقد وُلدنا جميعًا مفاوضين</a:t>
            </a:r>
          </a:p>
        </p:txBody>
      </p:sp>
    </p:spTree>
    <p:extLst>
      <p:ext uri="{BB962C8B-B14F-4D97-AF65-F5344CB8AC3E}">
        <p14:creationId xmlns:p14="http://schemas.microsoft.com/office/powerpoint/2010/main" val="402267828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4731</Words>
  <Application>Microsoft Office PowerPoint</Application>
  <PresentationFormat>On-screen Show (4:3)</PresentationFormat>
  <Paragraphs>423</Paragraphs>
  <Slides>43</Slides>
  <Notes>43</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Cambria</vt:lpstr>
      <vt:lpstr>Helvetica LT Std</vt:lpstr>
      <vt:lpstr>Roboto</vt:lpstr>
      <vt:lpstr>Roboto Slab</vt:lpstr>
      <vt:lpstr>Rockwell</vt:lpstr>
      <vt:lpstr>TradeGothic</vt:lpstr>
      <vt:lpstr>Office Theme</vt:lpstr>
      <vt:lpstr>Conception personnalisée</vt:lpstr>
      <vt:lpstr>المناقصة المشتركة</vt:lpstr>
      <vt:lpstr>PowerPoint Presentation</vt:lpstr>
      <vt:lpstr>PowerPoint Presentation</vt:lpstr>
      <vt:lpstr>PowerPoint Presentation</vt:lpstr>
      <vt:lpstr>أهداف الدورة التدريبية</vt:lpstr>
      <vt:lpstr>نظرة عامة على الدورة الدراسية</vt:lpstr>
      <vt:lpstr>التصنيف</vt:lpstr>
      <vt:lpstr>الواجب الدراسي: دفتر تدوين "لا"</vt:lpstr>
      <vt:lpstr>نحن مفاوضون بالفطرة</vt:lpstr>
      <vt:lpstr>PowerPoint Presentation</vt:lpstr>
      <vt:lpstr>العلاج بالرفض</vt:lpstr>
      <vt:lpstr>الهدف من "دفتر تدوين لا"</vt:lpstr>
      <vt:lpstr>أمثلة سابقة من "دفتر تدوين لا"  مقدمة من الطلاب</vt:lpstr>
      <vt:lpstr>أمثلة سابقة من "دفتر تدوين لا"  مقدمة من الطلاب</vt:lpstr>
      <vt:lpstr>أمثلة سابقة من "دفتر تدوين لا"  مقدمة من الطلاب</vt:lpstr>
      <vt:lpstr>أمثلة سابقة من "دفتر تدوين لا"  مقدمة من الطلاب</vt:lpstr>
      <vt:lpstr>قواعد التفاوض في مسرحيات تقمص الأدوار</vt:lpstr>
      <vt:lpstr>PowerPoint Presentation</vt:lpstr>
      <vt:lpstr>المناقصة المشتركة</vt:lpstr>
      <vt:lpstr>تمرين الذراع</vt:lpstr>
      <vt:lpstr>تمرين الذراع</vt:lpstr>
      <vt:lpstr>من حصل على أكبر عدد من النقاط؟  </vt:lpstr>
      <vt:lpstr>تمرين الذراع</vt:lpstr>
      <vt:lpstr>ماذا كان هدفك في تمرين الذراع؟</vt:lpstr>
      <vt:lpstr>ماذا كان هدفك في تمرين الذراع؟</vt:lpstr>
      <vt:lpstr>PowerPoint Presentation</vt:lpstr>
      <vt:lpstr>افتراضات خطيرة في المفاوضات</vt:lpstr>
      <vt:lpstr>PowerPoint Presentation</vt:lpstr>
      <vt:lpstr>الانتقال من المواقف إلى المصالح</vt:lpstr>
      <vt:lpstr>طرح المزيد من القضايا لزيادة الغنيمة</vt:lpstr>
      <vt:lpstr>مناقشة حول المناقصة المشتركة</vt:lpstr>
      <vt:lpstr>مناقشة حول المناقصة المشتركة</vt:lpstr>
      <vt:lpstr>مناقشة حول المناقصة المشتركة</vt:lpstr>
      <vt:lpstr>مناقشة حول المناقصة المشتركة</vt:lpstr>
      <vt:lpstr>مناقشة حول المناقصة المشتركة</vt:lpstr>
      <vt:lpstr>ما القضايا الأخرى التي طرحتها  في المفاوضات؟</vt:lpstr>
      <vt:lpstr>ما القضايا الأخرى التي طرحتها  في المفاوضات؟</vt:lpstr>
      <vt:lpstr>PowerPoint Presentation</vt:lpstr>
      <vt:lpstr>PowerPoint Presentation</vt:lpstr>
      <vt:lpstr>PowerPoint Presentation</vt:lpstr>
      <vt:lpstr>الدروس المستفادة: خلق القيمة</vt:lpstr>
      <vt:lpstr>لا توجد طريقة واحدة صحيحة للتفاوض</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377</cp:revision>
  <dcterms:created xsi:type="dcterms:W3CDTF">2015-07-05T00:50:19Z</dcterms:created>
  <dcterms:modified xsi:type="dcterms:W3CDTF">2024-11-22T17:53:20Z</dcterms:modified>
</cp:coreProperties>
</file>