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1"/>
  </p:notesMasterIdLst>
  <p:sldIdLst>
    <p:sldId id="386" r:id="rId3"/>
    <p:sldId id="637" r:id="rId4"/>
    <p:sldId id="638" r:id="rId5"/>
    <p:sldId id="643" r:id="rId6"/>
    <p:sldId id="686" r:id="rId7"/>
    <p:sldId id="642" r:id="rId8"/>
    <p:sldId id="645" r:id="rId9"/>
    <p:sldId id="690" r:id="rId10"/>
    <p:sldId id="689" r:id="rId11"/>
    <p:sldId id="665" r:id="rId12"/>
    <p:sldId id="687" r:id="rId13"/>
    <p:sldId id="724" r:id="rId14"/>
    <p:sldId id="738" r:id="rId15"/>
    <p:sldId id="739" r:id="rId16"/>
    <p:sldId id="740" r:id="rId17"/>
    <p:sldId id="704" r:id="rId18"/>
    <p:sldId id="722" r:id="rId19"/>
    <p:sldId id="702" r:id="rId20"/>
    <p:sldId id="2152" r:id="rId21"/>
    <p:sldId id="2153" r:id="rId22"/>
    <p:sldId id="2154" r:id="rId23"/>
    <p:sldId id="2155" r:id="rId24"/>
    <p:sldId id="2156" r:id="rId25"/>
    <p:sldId id="2357" r:id="rId26"/>
    <p:sldId id="2358" r:id="rId27"/>
    <p:sldId id="2158" r:id="rId28"/>
    <p:sldId id="2159" r:id="rId29"/>
    <p:sldId id="651" r:id="rId30"/>
  </p:sldIdLst>
  <p:sldSz cx="9144000" cy="6858000" type="screen4x3"/>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06757C-37EE-4268-8399-75E7855F3964}" v="1" dt="2024-06-07T14:38:03.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836" autoAdjust="0"/>
    <p:restoredTop sz="64706" autoAdjust="0"/>
  </p:normalViewPr>
  <p:slideViewPr>
    <p:cSldViewPr>
      <p:cViewPr>
        <p:scale>
          <a:sx n="70" d="100"/>
          <a:sy n="70" d="100"/>
        </p:scale>
        <p:origin x="1157" y="-5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CALLIER TRAQUET Emilie" userId="ab01feba-5c92-4a33-8ccf-08c553084b8f" providerId="ADAL" clId="{3A06757C-37EE-4268-8399-75E7855F3964}"/>
    <pc:docChg chg="addSld delSld modSld sldOrd">
      <pc:chgData name="LESCALLIER TRAQUET Emilie" userId="ab01feba-5c92-4a33-8ccf-08c553084b8f" providerId="ADAL" clId="{3A06757C-37EE-4268-8399-75E7855F3964}" dt="2024-06-07T14:49:18.072" v="59" actId="108"/>
      <pc:docMkLst>
        <pc:docMk/>
      </pc:docMkLst>
      <pc:sldChg chg="modSp add mod ord">
        <pc:chgData name="LESCALLIER TRAQUET Emilie" userId="ab01feba-5c92-4a33-8ccf-08c553084b8f" providerId="ADAL" clId="{3A06757C-37EE-4268-8399-75E7855F3964}" dt="2024-06-07T14:49:18.072" v="59" actId="108"/>
        <pc:sldMkLst>
          <pc:docMk/>
          <pc:sldMk cId="1409809371" sldId="386"/>
        </pc:sldMkLst>
        <pc:spChg chg="mod">
          <ac:chgData name="LESCALLIER TRAQUET Emilie" userId="ab01feba-5c92-4a33-8ccf-08c553084b8f" providerId="ADAL" clId="{3A06757C-37EE-4268-8399-75E7855F3964}" dt="2024-06-07T14:38:23.170" v="21" actId="20577"/>
          <ac:spMkLst>
            <pc:docMk/>
            <pc:sldMk cId="1409809371" sldId="386"/>
            <ac:spMk id="5" creationId="{95B59985-71BB-39B0-A25D-A79F4455D554}"/>
          </ac:spMkLst>
        </pc:spChg>
        <pc:spChg chg="mod">
          <ac:chgData name="LESCALLIER TRAQUET Emilie" userId="ab01feba-5c92-4a33-8ccf-08c553084b8f" providerId="ADAL" clId="{3A06757C-37EE-4268-8399-75E7855F3964}" dt="2024-06-07T14:49:18.072" v="59" actId="108"/>
          <ac:spMkLst>
            <pc:docMk/>
            <pc:sldMk cId="1409809371" sldId="386"/>
            <ac:spMk id="7" creationId="{A8F4ADC1-E06A-AFED-D132-7A0D134CB25A}"/>
          </ac:spMkLst>
        </pc:spChg>
      </pc:sldChg>
      <pc:sldChg chg="new del">
        <pc:chgData name="LESCALLIER TRAQUET Emilie" userId="ab01feba-5c92-4a33-8ccf-08c553084b8f" providerId="ADAL" clId="{3A06757C-37EE-4268-8399-75E7855F3964}" dt="2024-06-07T14:38:06.173" v="2" actId="47"/>
        <pc:sldMkLst>
          <pc:docMk/>
          <pc:sldMk cId="694287378" sldId="23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052208-F506-45EE-844F-3CB1F027403A}" type="datetimeFigureOut">
              <a:rPr lang="en-US" smtClean="0"/>
              <a:t>11/22/2024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1DD1D-0BD5-4E4F-ABDD-53ED947792F1}" type="slidenum">
              <a:rPr lang="en-US" smtClean="0"/>
              <a:t>‹#›</a:t>
            </a:fld>
            <a:endParaRPr lang="en-US"/>
          </a:p>
        </p:txBody>
      </p:sp>
    </p:spTree>
    <p:extLst>
      <p:ext uri="{BB962C8B-B14F-4D97-AF65-F5344CB8AC3E}">
        <p14:creationId xmlns:p14="http://schemas.microsoft.com/office/powerpoint/2010/main" val="429093600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barrickbeyondborders.com/mining/2012/05/peter-munk-cites-25-ways-barrick-contributes-to-communitie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DED7BE2-A96B-4E9D-A1D5-8D1855B13D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ماذا كانت أفضل البدائل لديك </a:t>
            </a:r>
            <a:r>
              <a:rPr lang="ar-EG" i="0" baseline="0" dirty="0"/>
              <a:t>للوصول لاتفاق بشأن التفاوض أو أفضل بدائل لاتفاقية التفاوض في جولدن ستاندارد؟ [يجيب الطلاب]. </a:t>
            </a:r>
          </a:p>
          <a:p>
            <a:endParaRPr lang="en-US" i="0" baseline="0" dirty="0"/>
          </a:p>
          <a:p>
            <a:r>
              <a:rPr lang="ar-EG" i="0" baseline="0" dirty="0"/>
              <a:t>في المفاوضات متعددة الأطراف، يوجد تعقيد إضافي يتمثل في إيجاد </a:t>
            </a:r>
            <a:r>
              <a:rPr lang="ar-EG" i="0" u="sng" baseline="0" dirty="0"/>
              <a:t>أفضل بديل داخلي لاتفاقية التفاوض</a:t>
            </a:r>
            <a:r>
              <a:rPr lang="ar-EG" i="0" baseline="0" dirty="0"/>
              <a:t>، لتشكيل ائتلاف مع مجموعة فرعية من الأطراف الأخرى.</a:t>
            </a:r>
            <a:r>
              <a:rPr lang="en-US" i="0" baseline="0" dirty="0"/>
              <a:t> </a:t>
            </a:r>
            <a:r>
              <a:rPr lang="ar-EG" i="0" baseline="0" dirty="0"/>
              <a:t>يمكن للمجتمعات المحلية الأربعة أن تتحد معًا وتغلق الطرق المؤدية إلى المنجم.</a:t>
            </a:r>
            <a:r>
              <a:rPr lang="en-US" i="0" baseline="0" dirty="0"/>
              <a:t> </a:t>
            </a:r>
            <a:r>
              <a:rPr lang="ar-EG" i="0" baseline="0" dirty="0"/>
              <a:t>يمكن للشركة والحكومة أن تشكل ائتلافًا مع مجتمع محلي واحد أو أكثر يجعل إغلاق المنجم غير ممكن.</a:t>
            </a:r>
            <a:r>
              <a:rPr lang="en-US" i="0" baseline="0" dirty="0"/>
              <a:t> </a:t>
            </a:r>
          </a:p>
          <a:p>
            <a:endParaRPr lang="en-US" i="0" baseline="0" dirty="0"/>
          </a:p>
          <a:p>
            <a:r>
              <a:rPr lang="ar-EG" i="0" baseline="0" dirty="0"/>
              <a:t>إذا كان القادة المحليون قادرين على إغلاق الطرق، فكيف ستبدو الأمور بالنسبة لشركة جولدن ستاندارد والحكومة؟</a:t>
            </a:r>
            <a:r>
              <a:rPr lang="en-US" i="0" baseline="0" dirty="0"/>
              <a:t> </a:t>
            </a:r>
            <a:r>
              <a:rPr lang="ar-EG" i="0" baseline="0" dirty="0"/>
              <a:t>[يجيب الطلاب].</a:t>
            </a:r>
            <a:r>
              <a:rPr lang="en-US" i="0" baseline="0" dirty="0"/>
              <a:t> </a:t>
            </a:r>
            <a:r>
              <a:rPr lang="ar-EG" i="0" baseline="0" dirty="0"/>
              <a:t>سيئة للغاية، أليس كذلك؟</a:t>
            </a:r>
            <a:r>
              <a:rPr lang="en-US" i="0" baseline="0" dirty="0"/>
              <a:t> </a:t>
            </a:r>
            <a:r>
              <a:rPr lang="ar-EG" i="0" baseline="0" dirty="0"/>
              <a:t>لا يمكن أن يستمر تنفيذ المنجم حتى إشعار آخر، والدعاية السلبية للشركة والحكومة من الصحافة، ليبدو بلدهم بأكمله سيئًا للمستثمرين الدوليين.</a:t>
            </a:r>
            <a:r>
              <a:rPr lang="en-US" i="0" baseline="0" dirty="0"/>
              <a:t> </a:t>
            </a:r>
            <a:r>
              <a:rPr lang="ar-EG" i="0" baseline="0" dirty="0"/>
              <a:t>يمكن للحكومة أن تتدخل عسكريًا لكسر حواجز الطرق، لكن هذا سيحدث على حساب تكاليف سياسية غير محمودة نتائجها.</a:t>
            </a:r>
            <a:r>
              <a:rPr lang="en-US" i="0" baseline="0" dirty="0"/>
              <a:t> </a:t>
            </a:r>
          </a:p>
          <a:p>
            <a:endParaRPr lang="en-US" i="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dirty="0"/>
              <a:t>ماذا عن </a:t>
            </a:r>
            <a:r>
              <a:rPr lang="ar-EG" sz="1200" b="0" i="0" baseline="0" dirty="0"/>
              <a:t>هياكل الحوافز الخاصة بكم، ما الذي يأمل كل منكم الحصول عليه من مشروع المنجم إذا استمر تنفيذه؟ [يجيب الطلاب]. </a:t>
            </a:r>
            <a:r>
              <a:rPr lang="en-US" sz="1200" b="1" i="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baseline="0" dirty="0"/>
          </a:p>
          <a:p>
            <a:r>
              <a:rPr lang="ar-EG" i="0" dirty="0"/>
              <a:t>مصدر </a:t>
            </a:r>
            <a:r>
              <a:rPr lang="ar-EG" i="0" baseline="0" dirty="0"/>
              <a:t>الصورة</a:t>
            </a:r>
          </a:p>
          <a:p>
            <a:r>
              <a:rPr lang="en-US" i="0" baseline="0" dirty="0"/>
              <a:t>https://pixabay.com/en/mine-trolley-lorry-rails-mining-145631/</a:t>
            </a:r>
          </a:p>
          <a:p>
            <a:endParaRPr lang="en-US" i="0" baseline="0" dirty="0"/>
          </a:p>
          <a:p>
            <a:endParaRPr lang="en-US" i="0" baseline="0" dirty="0"/>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10</a:t>
            </a:fld>
            <a:endParaRPr lang="en-US"/>
          </a:p>
        </p:txBody>
      </p:sp>
    </p:spTree>
    <p:extLst>
      <p:ext uri="{BB962C8B-B14F-4D97-AF65-F5344CB8AC3E}">
        <p14:creationId xmlns:p14="http://schemas.microsoft.com/office/powerpoint/2010/main" val="2263816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41413"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a:xfrm>
            <a:off x="914400" y="4343400"/>
            <a:ext cx="5029200" cy="41163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ar-EG" sz="2400" i="0" dirty="0"/>
              <a:t>تريد الشركة </a:t>
            </a:r>
            <a:r>
              <a:rPr lang="ar-EG" sz="2400" i="0" baseline="0" dirty="0"/>
              <a:t>الحصول على موافقة على المنجم ونقل الجبال الجليدية للوصول إلى المزيد من رواسب الذهب. تشعر الشركة بأنها دفعت ما يكفي للمجتمعات. </a:t>
            </a:r>
          </a:p>
          <a:p>
            <a:endParaRPr lang="en-US" sz="2400" i="0" baseline="0" dirty="0"/>
          </a:p>
          <a:p>
            <a:r>
              <a:rPr lang="ar-EG" sz="2400" i="0" baseline="0" dirty="0"/>
              <a:t>تريد الحكومة نقل المنجم والجبال الجليدية أيضًا، حتى تتمكن من الحصول على نسبتها من عائدات المنجم.</a:t>
            </a:r>
            <a:r>
              <a:rPr lang="en-US" sz="2400" i="0" baseline="0" dirty="0"/>
              <a:t> </a:t>
            </a:r>
            <a:r>
              <a:rPr lang="ar-EG" sz="2400" i="0" baseline="0" dirty="0"/>
              <a:t>كما تم تحفيز ممثل الحكومة للضغط على شركة جولدن ستاندارد لتوفير المزيد من الوظائف المحلية، ويريد منها تقديم المزيد من التعويضات للمجتمعات المحلية من خلال الأموال التي تسيطر عليها... [يجيب الطلاب].</a:t>
            </a:r>
            <a:r>
              <a:rPr lang="en-US" sz="2400" i="0" baseline="0" dirty="0"/>
              <a:t> </a:t>
            </a:r>
            <a:r>
              <a:rPr lang="ar-EG" sz="2400" i="0" baseline="0" dirty="0"/>
              <a:t>من أيضًا - الحكومة.</a:t>
            </a:r>
            <a:r>
              <a:rPr lang="en-US" sz="2400" i="0" baseline="0" dirty="0"/>
              <a:t> </a:t>
            </a:r>
          </a:p>
          <a:p>
            <a:endParaRPr lang="en-US" sz="2400" i="0" baseline="0" dirty="0"/>
          </a:p>
          <a:p>
            <a:r>
              <a:rPr lang="ar-EG" sz="2400" i="0" baseline="0" dirty="0"/>
              <a:t>إن الشركة والحكومة حليفتان في كثير من النواحي.</a:t>
            </a:r>
            <a:r>
              <a:rPr lang="en-US" sz="2400" i="0" baseline="0" dirty="0"/>
              <a:t> </a:t>
            </a:r>
            <a:r>
              <a:rPr lang="ar-EG" sz="2400" i="0" baseline="0" dirty="0"/>
              <a:t>لكن لديهما أفضليات متناقضة عندما يتعلق الأمر بتقسيم العائدات من المنجم بينهما.</a:t>
            </a:r>
            <a:r>
              <a:rPr lang="en-US" sz="2400" i="0" baseline="0" dirty="0"/>
              <a:t> </a:t>
            </a:r>
            <a:r>
              <a:rPr lang="ar-EG" sz="2400" i="0" baseline="0" dirty="0"/>
              <a:t>عند الانتقال إلى محادثاتهما الأولى، يريد كل جانب تعديل الرقم المؤقت لصالحه.</a:t>
            </a:r>
            <a:r>
              <a:rPr lang="en-US" sz="2400" i="0" baseline="0" dirty="0"/>
              <a:t> </a:t>
            </a:r>
          </a:p>
          <a:p>
            <a:endParaRPr lang="en-US" sz="2400" i="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2400" i="0" baseline="0" dirty="0">
                <a:solidFill>
                  <a:schemeClr val="tx1"/>
                </a:solidFill>
                <a:latin typeface="+mn-lt"/>
                <a:ea typeface="+mn-ea"/>
                <a:cs typeface="+mn-cs"/>
              </a:rPr>
              <a:t>يريد جميع القادة المحليين الأربعة السيطرة على أموال التعويضات.</a:t>
            </a:r>
            <a:r>
              <a:rPr lang="en-US" sz="2400" i="0" baseline="0" dirty="0">
                <a:solidFill>
                  <a:schemeClr val="tx1"/>
                </a:solidFill>
                <a:latin typeface="+mn-lt"/>
                <a:ea typeface="+mn-ea"/>
                <a:cs typeface="+mn-cs"/>
              </a:rPr>
              <a:t> </a:t>
            </a:r>
            <a:r>
              <a:rPr lang="ar-EG" sz="2400" i="0" baseline="0" dirty="0">
                <a:solidFill>
                  <a:schemeClr val="tx1"/>
                </a:solidFill>
                <a:latin typeface="+mn-lt"/>
                <a:ea typeface="+mn-ea"/>
                <a:cs typeface="+mn-cs"/>
              </a:rPr>
              <a:t>لماذا؟</a:t>
            </a:r>
            <a:r>
              <a:rPr lang="en-US" sz="2400" i="0" baseline="0" dirty="0">
                <a:solidFill>
                  <a:schemeClr val="tx1"/>
                </a:solidFill>
                <a:latin typeface="+mn-lt"/>
                <a:ea typeface="+mn-ea"/>
                <a:cs typeface="+mn-cs"/>
              </a:rPr>
              <a:t> </a:t>
            </a:r>
            <a:r>
              <a:rPr lang="ar-EG" sz="2400" i="0" baseline="0" dirty="0">
                <a:solidFill>
                  <a:schemeClr val="tx1"/>
                </a:solidFill>
                <a:latin typeface="+mn-lt"/>
                <a:ea typeface="+mn-ea"/>
                <a:cs typeface="+mn-cs"/>
              </a:rPr>
              <a:t>[يجيب الطلاب].</a:t>
            </a:r>
            <a:r>
              <a:rPr lang="en-US" sz="2400" i="0" baseline="0" dirty="0">
                <a:solidFill>
                  <a:schemeClr val="tx1"/>
                </a:solidFill>
                <a:latin typeface="+mn-lt"/>
                <a:ea typeface="+mn-ea"/>
                <a:cs typeface="+mn-cs"/>
              </a:rPr>
              <a:t> </a:t>
            </a:r>
            <a:r>
              <a:rPr lang="ar-EG" sz="2400" i="0" baseline="0" dirty="0">
                <a:solidFill>
                  <a:schemeClr val="tx1"/>
                </a:solidFill>
                <a:latin typeface="+mn-lt"/>
                <a:ea typeface="+mn-ea"/>
                <a:cs typeface="+mn-cs"/>
              </a:rPr>
              <a:t>لا يثقون بالحكومة.</a:t>
            </a:r>
            <a:r>
              <a:rPr lang="en-US" sz="2400" i="0" baseline="0" dirty="0">
                <a:solidFill>
                  <a:schemeClr val="tx1"/>
                </a:solidFill>
                <a:latin typeface="+mn-lt"/>
                <a:ea typeface="+mn-ea"/>
                <a:cs typeface="+mn-cs"/>
              </a:rPr>
              <a:t> </a:t>
            </a:r>
          </a:p>
          <a:p>
            <a:endParaRPr lang="en-US" sz="2400" i="0" baseline="0" dirty="0"/>
          </a:p>
          <a:p>
            <a:r>
              <a:rPr lang="ar-EG" sz="2400" i="0" baseline="0" dirty="0"/>
              <a:t>تريد المجتمعات المحلية الحصول على تعويضات عن المشكلات والمخاطر التي يفرضها المنجم على مجتمعاتهم.</a:t>
            </a:r>
            <a:r>
              <a:rPr lang="en-US" sz="2400" i="0" baseline="0" dirty="0"/>
              <a:t> </a:t>
            </a:r>
            <a:r>
              <a:rPr lang="ar-EG" sz="2400" i="0" baseline="0" dirty="0"/>
              <a:t>لكنهم يختلفون كثيرًا في مدى معارضتهم للمنجم ونقل الجبال الجليدية.</a:t>
            </a:r>
            <a:r>
              <a:rPr lang="en-US" sz="2400" i="0" baseline="0" dirty="0"/>
              <a:t> </a:t>
            </a:r>
            <a:r>
              <a:rPr lang="ar-EG" sz="2400" i="0" baseline="0" dirty="0"/>
              <a:t>ما الوسائل؟</a:t>
            </a:r>
            <a:r>
              <a:rPr lang="ar-EG" sz="2400" i="0" baseline="0" dirty="0">
                <a:solidFill>
                  <a:schemeClr val="tx1"/>
                </a:solidFill>
                <a:latin typeface="+mn-lt"/>
                <a:ea typeface="+mn-ea"/>
                <a:cs typeface="+mn-cs"/>
              </a:rPr>
              <a:t> [يجيب الطلاب]. </a:t>
            </a:r>
          </a:p>
          <a:p>
            <a:endParaRPr lang="en-US" sz="2400" i="0" u="sng" baseline="0" dirty="0"/>
          </a:p>
          <a:p>
            <a:endParaRPr lang="fr-FR" sz="2400" i="0" kern="1200" baseline="0" dirty="0">
              <a:solidFill>
                <a:schemeClr val="tx1"/>
              </a:solidFill>
              <a:effectLst/>
              <a:latin typeface="+mn-lt"/>
              <a:ea typeface="+mn-ea"/>
              <a:cs typeface="+mn-cs"/>
            </a:endParaRPr>
          </a:p>
          <a:p>
            <a:r>
              <a:rPr lang="en-US" sz="2400" i="0" baseline="0" dirty="0">
                <a:solidFill>
                  <a:schemeClr val="tx1"/>
                </a:solidFill>
                <a:latin typeface="+mn-lt"/>
                <a:ea typeface="+mn-ea"/>
                <a:cs typeface="+mn-cs"/>
              </a:rPr>
              <a:t> </a:t>
            </a:r>
          </a:p>
        </p:txBody>
      </p:sp>
    </p:spTree>
    <p:extLst>
      <p:ext uri="{BB962C8B-B14F-4D97-AF65-F5344CB8AC3E}">
        <p14:creationId xmlns:p14="http://schemas.microsoft.com/office/powerpoint/2010/main" val="2330467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8986F62-EC0B-47A6-B0AD-6D7640D5BE3E}" type="slidenum">
              <a:rPr lang="en-CA" altLang="en-US" smtClean="0">
                <a:latin typeface="MyriaMM_400 RG 600 NO"/>
              </a:rPr>
              <a:pPr/>
              <a:t>12</a:t>
            </a:fld>
            <a:endParaRPr lang="en-CA" altLang="en-US">
              <a:latin typeface="MyriaMM_400 RG 600 NO"/>
            </a:endParaRPr>
          </a:p>
        </p:txBody>
      </p:sp>
      <p:sp>
        <p:nvSpPr>
          <p:cNvPr id="19459" name="Rectangle 2"/>
          <p:cNvSpPr>
            <a:spLocks noGrp="1" noRot="1" noChangeAspect="1" noChangeArrowheads="1" noTextEdit="1"/>
          </p:cNvSpPr>
          <p:nvPr>
            <p:ph type="sldImg"/>
          </p:nvPr>
        </p:nvSpPr>
        <p:spPr bwMode="auto">
          <a:xfrm>
            <a:off x="1243013" y="0"/>
            <a:ext cx="4297362" cy="322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xfrm>
            <a:off x="447675" y="3449638"/>
            <a:ext cx="6035675" cy="539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b="0" i="0" u="none" dirty="0">
                <a:latin typeface="Arial" panose="020B0604020202020204" pitchFamily="34" charset="0"/>
              </a:rPr>
              <a:t>ها هي المواقف الأولية التي اتخذتها </a:t>
            </a:r>
            <a:r>
              <a:rPr lang="ar-EG" b="0" i="0" u="none" baseline="0" dirty="0">
                <a:latin typeface="Arial" panose="020B0604020202020204" pitchFamily="34" charset="0"/>
              </a:rPr>
              <a:t>المجتمعات المحلية الأربعة، في المواد الخاصة بالدور.</a:t>
            </a:r>
            <a:r>
              <a:rPr lang="en-US" b="0" i="0" u="none" baseline="0" dirty="0">
                <a:latin typeface="Arial" panose="020B0604020202020204" pitchFamily="34" charset="0"/>
              </a:rPr>
              <a:t> </a:t>
            </a:r>
          </a:p>
          <a:p>
            <a:endParaRPr lang="en-US" sz="1200" i="0" u="none" dirty="0"/>
          </a:p>
          <a:p>
            <a:r>
              <a:rPr lang="ar-EG" sz="1200" i="0" u="none" dirty="0"/>
              <a:t>هل</a:t>
            </a:r>
            <a:r>
              <a:rPr lang="ar-EG" sz="1200" i="0" u="none" baseline="0" dirty="0"/>
              <a:t> كان ممثل الحكومة يفهم جيدًا ما يريده كل مجتمع محلي يختلف عما يريده الآخرون؟ [يجيب الطلاب].</a:t>
            </a:r>
            <a:r>
              <a:rPr lang="en-US" sz="1200" i="0" u="none" baseline="0" dirty="0"/>
              <a:t> </a:t>
            </a:r>
            <a:r>
              <a:rPr lang="ar-EG" sz="1200" i="0" u="none" baseline="0" dirty="0"/>
              <a:t>لا ].</a:t>
            </a:r>
            <a:r>
              <a:rPr lang="en-US" sz="1200" i="0" u="none" baseline="0" dirty="0"/>
              <a:t> </a:t>
            </a:r>
            <a:r>
              <a:rPr lang="ar-EG" sz="1200" i="0" u="none" baseline="0" dirty="0"/>
              <a:t>لا. </a:t>
            </a:r>
            <a:r>
              <a:rPr lang="ar-EG" sz="1200" i="0" u="none" dirty="0">
                <a:solidFill>
                  <a:schemeClr val="tx1"/>
                </a:solidFill>
                <a:latin typeface="+mn-lt"/>
                <a:ea typeface="+mn-ea"/>
                <a:cs typeface="+mn-cs"/>
              </a:rPr>
              <a:t>أخطأ ممثل الحكومة في اعتقاده بأن المتظاهرين لا يسعون إلا للمال فقط ويعتقد أن جولدن</a:t>
            </a:r>
            <a:r>
              <a:rPr lang="ar-EG" sz="1200" i="0" u="none" baseline="0" dirty="0">
                <a:solidFill>
                  <a:schemeClr val="tx1"/>
                </a:solidFill>
                <a:latin typeface="+mn-lt"/>
                <a:ea typeface="+mn-ea"/>
                <a:cs typeface="+mn-cs"/>
              </a:rPr>
              <a:t> ستاندارد يجب </a:t>
            </a:r>
            <a:r>
              <a:rPr lang="ar-EG" sz="1200" i="0" u="none" dirty="0">
                <a:solidFill>
                  <a:schemeClr val="tx1"/>
                </a:solidFill>
                <a:latin typeface="+mn-lt"/>
                <a:ea typeface="+mn-ea"/>
                <a:cs typeface="+mn-cs"/>
              </a:rPr>
              <a:t>عليها التركيز على </a:t>
            </a:r>
            <a:r>
              <a:rPr lang="ar-EG" sz="1200" i="0" u="none" dirty="0" err="1">
                <a:solidFill>
                  <a:schemeClr val="tx1"/>
                </a:solidFill>
                <a:latin typeface="+mn-lt"/>
                <a:ea typeface="+mn-ea"/>
                <a:cs typeface="+mn-cs"/>
              </a:rPr>
              <a:t>فالنويفو</a:t>
            </a:r>
            <a:r>
              <a:rPr lang="ar-EG" sz="1200" i="0" u="none" dirty="0">
                <a:solidFill>
                  <a:schemeClr val="tx1"/>
                </a:solidFill>
                <a:latin typeface="+mn-lt"/>
                <a:ea typeface="+mn-ea"/>
                <a:cs typeface="+mn-cs"/>
              </a:rPr>
              <a:t> </a:t>
            </a:r>
            <a:r>
              <a:rPr lang="ar-EG" sz="1200" i="0" u="none" dirty="0" err="1">
                <a:solidFill>
                  <a:schemeClr val="tx1"/>
                </a:solidFill>
                <a:latin typeface="+mn-lt"/>
                <a:ea typeface="+mn-ea"/>
                <a:cs typeface="+mn-cs"/>
              </a:rPr>
              <a:t>وبارايسو</a:t>
            </a:r>
            <a:r>
              <a:rPr lang="ar-EG" sz="1200" i="0" u="none" dirty="0">
                <a:solidFill>
                  <a:schemeClr val="tx1"/>
                </a:solidFill>
                <a:latin typeface="+mn-lt"/>
                <a:ea typeface="+mn-ea"/>
                <a:cs typeface="+mn-cs"/>
              </a:rPr>
              <a:t>، اللتين لديهما أعلى معدل بطالة، وبالتالي لا بد أنهما أكثر اهتمامًا بوظائف التعدين. رغم ذلك، فإن معارضة المنجم هي تفاعل مباشر لبعد المسافة من موقع المنجم، وليس لوجود حاجة اقتصادية. </a:t>
            </a:r>
            <a:r>
              <a:rPr lang="ar-EG" sz="1200" i="0" dirty="0" err="1">
                <a:solidFill>
                  <a:schemeClr val="tx1"/>
                </a:solidFill>
                <a:latin typeface="+mn-lt"/>
                <a:ea typeface="+mn-ea"/>
                <a:cs typeface="+mn-cs"/>
              </a:rPr>
              <a:t>فالينويفو</a:t>
            </a:r>
            <a:r>
              <a:rPr lang="ar-EG" sz="1200" i="0" baseline="0" dirty="0">
                <a:solidFill>
                  <a:schemeClr val="tx1"/>
                </a:solidFill>
                <a:latin typeface="+mn-lt"/>
                <a:ea typeface="+mn-ea"/>
                <a:cs typeface="+mn-cs"/>
              </a:rPr>
              <a:t> </a:t>
            </a:r>
            <a:r>
              <a:rPr lang="ar-EG" sz="1200" i="0" baseline="0" dirty="0" err="1">
                <a:solidFill>
                  <a:schemeClr val="tx1"/>
                </a:solidFill>
                <a:latin typeface="+mn-lt"/>
                <a:ea typeface="+mn-ea"/>
                <a:cs typeface="+mn-cs"/>
              </a:rPr>
              <a:t>وبارايسو</a:t>
            </a:r>
            <a:r>
              <a:rPr lang="ar-EG" sz="1200" i="0" baseline="0" dirty="0">
                <a:solidFill>
                  <a:schemeClr val="tx1"/>
                </a:solidFill>
                <a:latin typeface="+mn-lt"/>
                <a:ea typeface="+mn-ea"/>
                <a:cs typeface="+mn-cs"/>
              </a:rPr>
              <a:t> هما المجتمعان الأقرب للمنجم جغرافيًا وبالتالي أكثر المجتمعات </a:t>
            </a:r>
            <a:r>
              <a:rPr lang="ar-EG" sz="1200" i="0" u="sng" baseline="0" dirty="0">
                <a:solidFill>
                  <a:schemeClr val="tx1"/>
                </a:solidFill>
                <a:latin typeface="+mn-lt"/>
                <a:ea typeface="+mn-ea"/>
                <a:cs typeface="+mn-cs"/>
              </a:rPr>
              <a:t>معارضة </a:t>
            </a:r>
            <a:r>
              <a:rPr lang="ar-EG" sz="1200" i="0" baseline="0" dirty="0">
                <a:solidFill>
                  <a:schemeClr val="tx1"/>
                </a:solidFill>
                <a:latin typeface="+mn-lt"/>
                <a:ea typeface="+mn-ea"/>
                <a:cs typeface="+mn-cs"/>
              </a:rPr>
              <a:t>للمنجم.</a:t>
            </a:r>
            <a:r>
              <a:rPr lang="en-US" sz="1200" i="0" baseline="0" dirty="0">
                <a:solidFill>
                  <a:schemeClr val="tx1"/>
                </a:solidFill>
                <a:latin typeface="+mn-lt"/>
                <a:ea typeface="+mn-ea"/>
                <a:cs typeface="+mn-cs"/>
              </a:rPr>
              <a:t> </a:t>
            </a:r>
          </a:p>
          <a:p>
            <a:pPr eaLnBrk="1" hangingPunct="1"/>
            <a:endParaRPr lang="en-US" altLang="en-US" b="0" i="0" u="none" baseline="0" dirty="0">
              <a:latin typeface="Arial" panose="020B0604020202020204" pitchFamily="34" charset="0"/>
            </a:endParaRPr>
          </a:p>
          <a:p>
            <a:pPr eaLnBrk="1" hangingPunct="1"/>
            <a:r>
              <a:rPr lang="ar-EG" b="0" i="0" u="none" baseline="0" dirty="0">
                <a:latin typeface="Arial" panose="020B0604020202020204" pitchFamily="34" charset="0"/>
              </a:rPr>
              <a:t>لذا، بالنسبة لشركة جولدن ستاندارد، قد تتمثل إحدى الإستراتيجيات في محاولة تبني وجهة نظر الطرف الآخر - الذي قد يكون أكثر اهتمامًا بهذا المنجم حقًا - أو الكشف عن هذه المعلومات أثناء المحادثة.</a:t>
            </a:r>
            <a:r>
              <a:rPr lang="en-US" b="0" i="0" u="none" baseline="0" dirty="0">
                <a:latin typeface="Arial" panose="020B0604020202020204" pitchFamily="34" charset="0"/>
              </a:rPr>
              <a:t> </a:t>
            </a:r>
            <a:r>
              <a:rPr lang="ar-EG" b="0" i="0" u="none" baseline="0" dirty="0">
                <a:latin typeface="Arial" panose="020B0604020202020204" pitchFamily="34" charset="0"/>
              </a:rPr>
              <a:t>ثم حاول إقناع ألتو دي لوسيا أو </a:t>
            </a:r>
            <a:r>
              <a:rPr lang="ar-EG" b="0" i="0" u="none" baseline="0" dirty="0" err="1">
                <a:latin typeface="Arial" panose="020B0604020202020204" pitchFamily="34" charset="0"/>
              </a:rPr>
              <a:t>تاتشيتو</a:t>
            </a:r>
            <a:r>
              <a:rPr lang="ar-EG" b="0" i="0" u="none" baseline="0" dirty="0">
                <a:latin typeface="Arial" panose="020B0604020202020204" pitchFamily="34" charset="0"/>
              </a:rPr>
              <a:t> بالوقوف في صفك، فبمجرد أن تحظى بتأييد مجتمع واحد فإنك تقضي بذلك على تهديد إغلاق الطرق الذي يتطلب من المجتمعات الأربع أن تتحد في ائتلاف.</a:t>
            </a:r>
            <a:r>
              <a:rPr lang="en-US" b="0" i="0" u="none" baseline="0" dirty="0">
                <a:latin typeface="Arial" panose="020B0604020202020204" pitchFamily="34" charset="0"/>
              </a:rPr>
              <a:t> </a:t>
            </a:r>
            <a:r>
              <a:rPr lang="ar-EG" b="0" i="0" u="none" baseline="0" dirty="0">
                <a:latin typeface="Arial" panose="020B0604020202020204" pitchFamily="34" charset="0"/>
              </a:rPr>
              <a:t>وأيضًا، من الناحية السياسية، لم يعد بوسع القادة المحليين إخبار العالم بأن الوادي بأكمله متحد ضد الشركة.</a:t>
            </a:r>
            <a:r>
              <a:rPr lang="en-US" b="0" i="0" u="none" baseline="0" dirty="0">
                <a:latin typeface="Arial" panose="020B0604020202020204" pitchFamily="34" charset="0"/>
              </a:rPr>
              <a:t> </a:t>
            </a:r>
          </a:p>
          <a:p>
            <a:pPr eaLnBrk="1" hangingPunct="1"/>
            <a:endParaRPr lang="en-US" altLang="en-US" b="0" i="0" u="none" baseline="0" dirty="0">
              <a:latin typeface="Arial" panose="020B0604020202020204" pitchFamily="34" charset="0"/>
            </a:endParaRPr>
          </a:p>
          <a:p>
            <a:pPr eaLnBrk="1" hangingPunct="1"/>
            <a:r>
              <a:rPr lang="ar-EG" b="0" i="0" u="none" baseline="0" dirty="0">
                <a:latin typeface="Arial" panose="020B0604020202020204" pitchFamily="34" charset="0"/>
              </a:rPr>
              <a:t>تتوقع كل بلدية الحصول على أرقام مختلفة فيما يتعلق بالتعويضات المالية.</a:t>
            </a:r>
            <a:r>
              <a:rPr lang="en-US" b="0" i="0" u="none" baseline="0" dirty="0">
                <a:latin typeface="Arial" panose="020B0604020202020204" pitchFamily="34" charset="0"/>
              </a:rPr>
              <a:t> </a:t>
            </a:r>
            <a:r>
              <a:rPr lang="ar-EG" b="0" i="0" u="none" baseline="0" dirty="0">
                <a:latin typeface="Arial" panose="020B0604020202020204" pitchFamily="34" charset="0"/>
              </a:rPr>
              <a:t>كيف تمكنتم من تحقيق اتساق هذه التوقعات خلال مفاوضاتكم الأولية؟</a:t>
            </a:r>
            <a:r>
              <a:rPr lang="en-US" b="0" i="0" u="none" baseline="0" dirty="0">
                <a:latin typeface="Arial" panose="020B0604020202020204" pitchFamily="34" charset="0"/>
              </a:rPr>
              <a:t> </a:t>
            </a:r>
            <a:r>
              <a:rPr lang="ar-EG" b="0" i="0" u="none" baseline="0" dirty="0">
                <a:latin typeface="Arial" panose="020B0604020202020204" pitchFamily="34" charset="0"/>
              </a:rPr>
              <a:t>[يشارك الطلاب الذين كانوا قادة محليين تجاربهم].</a:t>
            </a:r>
            <a:r>
              <a:rPr lang="en-US" b="0" i="0" u="none" baseline="0" dirty="0">
                <a:latin typeface="Arial" panose="020B0604020202020204" pitchFamily="34" charset="0"/>
              </a:rPr>
              <a:t> </a:t>
            </a:r>
          </a:p>
          <a:p>
            <a:pPr eaLnBrk="1" hangingPunct="1"/>
            <a:endParaRPr lang="fr-FR" sz="1200" i="0" u="sng" kern="1200" baseline="0" dirty="0">
              <a:solidFill>
                <a:schemeClr val="tx1"/>
              </a:solidFill>
              <a:effectLst/>
              <a:latin typeface="+mn-lt"/>
              <a:ea typeface="+mn-ea"/>
              <a:cs typeface="+mn-cs"/>
            </a:endParaRPr>
          </a:p>
          <a:p>
            <a:pPr eaLnBrk="1" hangingPunct="1"/>
            <a:r>
              <a:rPr lang="ar-EG" sz="1200" i="0" baseline="0" dirty="0">
                <a:solidFill>
                  <a:schemeClr val="tx1"/>
                </a:solidFill>
                <a:latin typeface="+mn-lt"/>
                <a:ea typeface="+mn-ea"/>
                <a:cs typeface="+mn-cs"/>
              </a:rPr>
              <a:t>تستطيع جولدن ستاندارد </a:t>
            </a:r>
            <a:r>
              <a:rPr lang="ar-EG" sz="1200" i="0" u="none" dirty="0">
                <a:solidFill>
                  <a:schemeClr val="tx1"/>
                </a:solidFill>
                <a:latin typeface="+mn-lt"/>
                <a:ea typeface="+mn-ea"/>
                <a:cs typeface="+mn-cs"/>
              </a:rPr>
              <a:t>والحكومة </a:t>
            </a:r>
            <a:r>
              <a:rPr lang="ar-EG" sz="1200" i="0" baseline="0" dirty="0">
                <a:solidFill>
                  <a:schemeClr val="tx1"/>
                </a:solidFill>
                <a:latin typeface="+mn-lt"/>
                <a:ea typeface="+mn-ea"/>
                <a:cs typeface="+mn-cs"/>
              </a:rPr>
              <a:t>استغلال التفضيلات المختلفة بين المجتمعات المحلية. إذا اتخذ أي مجتمع واحد على الأقل صفهما فإنهما يستطيعان منع البلديات من إغلاق الطرق المؤدية إلى المنجم، والاستغناء عن الحاجة المحتملة إلى إقحام الجيش</a:t>
            </a:r>
            <a:r>
              <a:rPr lang="en-US" sz="1200" i="0" baseline="0" dirty="0">
                <a:solidFill>
                  <a:schemeClr val="tx1"/>
                </a:solidFill>
                <a:latin typeface="+mn-lt"/>
                <a:ea typeface="+mn-ea"/>
                <a:cs typeface="+mn-cs"/>
              </a:rPr>
              <a:t>‎​</a:t>
            </a:r>
            <a:r>
              <a:rPr lang="ar-EG" sz="1200" i="0" baseline="0" dirty="0">
                <a:solidFill>
                  <a:schemeClr val="tx1"/>
                </a:solidFill>
                <a:latin typeface="+mn-lt"/>
                <a:ea typeface="+mn-ea"/>
                <a:cs typeface="+mn-cs"/>
              </a:rPr>
              <a:t> التي تعتبر معضلة بالنسبة لهم. لكن تحتاج الشركة والحكومة إلى الكشف عن جميع مصالح كل مجتمع على حدة لتفكيك تحالفهم. </a:t>
            </a:r>
          </a:p>
          <a:p>
            <a:pPr eaLnBrk="1" hangingPunct="1"/>
            <a:r>
              <a:rPr lang="en-US" sz="1200" i="0" baseline="0" dirty="0">
                <a:solidFill>
                  <a:schemeClr val="tx1"/>
                </a:solidFill>
                <a:latin typeface="+mn-lt"/>
                <a:ea typeface="+mn-ea"/>
                <a:cs typeface="+mn-cs"/>
              </a:rPr>
              <a:t> </a:t>
            </a:r>
          </a:p>
          <a:p>
            <a:pPr eaLnBrk="1" hangingPunct="1"/>
            <a:endParaRPr lang="fr-FR" sz="1200" i="0" kern="1200" baseline="0" dirty="0">
              <a:solidFill>
                <a:schemeClr val="tx1"/>
              </a:solidFill>
              <a:effectLst/>
              <a:latin typeface="+mn-lt"/>
              <a:ea typeface="+mn-ea"/>
              <a:cs typeface="+mn-cs"/>
            </a:endParaRPr>
          </a:p>
          <a:p>
            <a:pPr eaLnBrk="1" hangingPunct="1"/>
            <a:endParaRPr lang="en-US" altLang="en-US" b="0" i="0" u="none" baseline="0" dirty="0">
              <a:latin typeface="Arial" panose="020B0604020202020204" pitchFamily="34" charset="0"/>
            </a:endParaRPr>
          </a:p>
          <a:p>
            <a:pPr eaLnBrk="1" hangingPunct="1"/>
            <a:endParaRPr lang="en-US" altLang="en-US" b="0" i="0" u="none" dirty="0">
              <a:latin typeface="Arial" panose="020B0604020202020204" pitchFamily="34" charset="0"/>
            </a:endParaRPr>
          </a:p>
        </p:txBody>
      </p:sp>
    </p:spTree>
    <p:extLst>
      <p:ext uri="{BB962C8B-B14F-4D97-AF65-F5344CB8AC3E}">
        <p14:creationId xmlns:p14="http://schemas.microsoft.com/office/powerpoint/2010/main" val="3840767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هل هددت أي حكومات بالإجراء العسكري؟</a:t>
            </a:r>
            <a:r>
              <a:rPr lang="en-US" i="0" dirty="0"/>
              <a:t> </a:t>
            </a:r>
            <a:r>
              <a:rPr lang="ar-EG" i="0" dirty="0"/>
              <a:t>في أي مرحلة من المفاوضات؟</a:t>
            </a:r>
            <a:r>
              <a:rPr lang="en-US" i="0" dirty="0"/>
              <a:t> </a:t>
            </a:r>
            <a:r>
              <a:rPr lang="ar-EG" i="0" dirty="0"/>
              <a:t>كيف استجاب القادة المحليون للتهديد؟</a:t>
            </a:r>
            <a:r>
              <a:rPr lang="en-US" i="0" dirty="0"/>
              <a:t> </a:t>
            </a:r>
            <a:r>
              <a:rPr lang="ar-EG" sz="1200" i="0" baseline="0" dirty="0">
                <a:solidFill>
                  <a:schemeClr val="tx1"/>
                </a:solidFill>
                <a:latin typeface="+mn-lt"/>
                <a:ea typeface="+mn-ea"/>
                <a:cs typeface="+mn-cs"/>
              </a:rPr>
              <a:t>[يشارك الطلاب تجاربهم]. </a:t>
            </a:r>
          </a:p>
          <a:p>
            <a:endParaRPr lang="en-US" i="0" dirty="0"/>
          </a:p>
          <a:p>
            <a:r>
              <a:rPr lang="ar-EG" i="0" dirty="0"/>
              <a:t>هل لجأت أي حكومات إلى التدخل العسكري؟</a:t>
            </a:r>
            <a:r>
              <a:rPr lang="en-US" i="0" dirty="0"/>
              <a:t> </a:t>
            </a:r>
            <a:r>
              <a:rPr lang="ar-EG" i="0" dirty="0"/>
              <a:t>كيف انتهى بكم الأمر إلى الحل العسكري؟</a:t>
            </a:r>
            <a:r>
              <a:rPr lang="en-US" i="0" dirty="0"/>
              <a:t> </a:t>
            </a:r>
            <a:r>
              <a:rPr lang="ar-EG" sz="1200" i="0" baseline="0" dirty="0">
                <a:solidFill>
                  <a:schemeClr val="tx1"/>
                </a:solidFill>
                <a:latin typeface="+mn-lt"/>
                <a:ea typeface="+mn-ea"/>
                <a:cs typeface="+mn-cs"/>
              </a:rPr>
              <a:t>[يشارك الطلاب تجاربهم]. </a:t>
            </a:r>
          </a:p>
          <a:p>
            <a:endParaRPr lang="fr-FR" sz="1200" i="0" kern="1200" baseline="0" dirty="0">
              <a:solidFill>
                <a:schemeClr val="tx1"/>
              </a:solidFill>
              <a:effectLst/>
              <a:latin typeface="+mn-lt"/>
              <a:ea typeface="+mn-ea"/>
              <a:cs typeface="+mn-cs"/>
            </a:endParaRPr>
          </a:p>
          <a:p>
            <a:r>
              <a:rPr lang="ar-EG" i="0" dirty="0"/>
              <a:t>مصدر الصورة:</a:t>
            </a:r>
          </a:p>
          <a:p>
            <a:r>
              <a:rPr lang="en-US" i="0" dirty="0"/>
              <a:t>https://pixabay.com/photos/men-honor-guard-soldiers-67636/</a:t>
            </a:r>
          </a:p>
        </p:txBody>
      </p:sp>
      <p:sp>
        <p:nvSpPr>
          <p:cNvPr id="4" name="Slide Number Placeholder 3"/>
          <p:cNvSpPr>
            <a:spLocks noGrp="1"/>
          </p:cNvSpPr>
          <p:nvPr>
            <p:ph type="sldNum" sz="quarter" idx="10"/>
          </p:nvPr>
        </p:nvSpPr>
        <p:spPr/>
        <p:txBody>
          <a:bodyPr/>
          <a:lstStyle/>
          <a:p>
            <a:fld id="{9BE1DD1D-0BD5-4E4F-ABDD-53ED947792F1}" type="slidenum">
              <a:rPr lang="en-US" smtClean="0"/>
              <a:t>13</a:t>
            </a:fld>
            <a:endParaRPr lang="en-US"/>
          </a:p>
        </p:txBody>
      </p:sp>
    </p:spTree>
    <p:extLst>
      <p:ext uri="{BB962C8B-B14F-4D97-AF65-F5344CB8AC3E}">
        <p14:creationId xmlns:p14="http://schemas.microsoft.com/office/powerpoint/2010/main" val="2859016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dirty="0"/>
              <a:t>ما القضايا الجديدة التي قدمتها لزيادة القيمة؟</a:t>
            </a:r>
            <a:r>
              <a:rPr lang="en-US" sz="1200" i="0" baseline="0" dirty="0"/>
              <a:t> </a:t>
            </a:r>
            <a:r>
              <a:rPr lang="ar-EG" sz="1200" i="0" baseline="0" dirty="0">
                <a:solidFill>
                  <a:schemeClr val="tx1"/>
                </a:solidFill>
                <a:latin typeface="+mn-lt"/>
                <a:ea typeface="+mn-ea"/>
                <a:cs typeface="+mn-cs"/>
              </a:rPr>
              <a:t>[يشارك الطلاب تجاربهم]. كان لديك الخيار في نموذج النتيجة للوصول إلى</a:t>
            </a:r>
            <a:r>
              <a:rPr lang="en-US" sz="1200" i="0" baseline="0" dirty="0">
                <a:solidFill>
                  <a:schemeClr val="tx1"/>
                </a:solidFill>
                <a:latin typeface="+mn-lt"/>
                <a:ea typeface="+mn-ea"/>
                <a:cs typeface="+mn-cs"/>
              </a:rPr>
              <a:t>‎​</a:t>
            </a:r>
            <a:r>
              <a:rPr lang="ar-EG" sz="1200" i="0" baseline="0" dirty="0">
                <a:solidFill>
                  <a:schemeClr val="tx1"/>
                </a:solidFill>
                <a:latin typeface="+mn-lt"/>
                <a:ea typeface="+mn-ea"/>
                <a:cs typeface="+mn-cs"/>
              </a:rPr>
              <a:t> اتفاقيات إضافية</a:t>
            </a:r>
            <a:r>
              <a:rPr lang="en-US" sz="1200" i="0" baseline="0" dirty="0">
                <a:solidFill>
                  <a:schemeClr val="tx1"/>
                </a:solidFill>
                <a:latin typeface="+mn-lt"/>
                <a:ea typeface="+mn-ea"/>
                <a:cs typeface="+mn-cs"/>
              </a:rPr>
              <a:t>‎​</a:t>
            </a:r>
            <a:r>
              <a:rPr lang="ar-EG" sz="1200" i="0" baseline="0" dirty="0">
                <a:solidFill>
                  <a:schemeClr val="tx1"/>
                </a:solidFill>
                <a:latin typeface="+mn-lt"/>
                <a:ea typeface="+mn-ea"/>
                <a:cs typeface="+mn-cs"/>
              </a:rPr>
              <a:t>، الذي يسمح لك بالتوصل إلى</a:t>
            </a:r>
            <a:r>
              <a:rPr lang="en-US" sz="1200" i="0" baseline="0" dirty="0">
                <a:solidFill>
                  <a:schemeClr val="tx1"/>
                </a:solidFill>
                <a:latin typeface="+mn-lt"/>
                <a:ea typeface="+mn-ea"/>
                <a:cs typeface="+mn-cs"/>
              </a:rPr>
              <a:t>‎​</a:t>
            </a:r>
            <a:r>
              <a:rPr lang="ar-EG" sz="1200" i="0" baseline="0" dirty="0">
                <a:solidFill>
                  <a:schemeClr val="tx1"/>
                </a:solidFill>
                <a:latin typeface="+mn-lt"/>
                <a:ea typeface="+mn-ea"/>
                <a:cs typeface="+mn-cs"/>
              </a:rPr>
              <a:t> حلول إبداعية.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baseline="0" dirty="0"/>
          </a:p>
          <a:p>
            <a:r>
              <a:rPr lang="ar-EG" i="0" dirty="0"/>
              <a:t>مصدر </a:t>
            </a:r>
            <a:r>
              <a:rPr lang="ar-EG" i="0" baseline="0" dirty="0"/>
              <a:t>الصورة</a:t>
            </a:r>
          </a:p>
          <a:p>
            <a:r>
              <a:rPr lang="en-US" i="0" baseline="0" dirty="0"/>
              <a:t>https://pixabay.com/en/mine-trolley-lorry-rails-mining-145631/</a:t>
            </a:r>
          </a:p>
          <a:p>
            <a:endParaRPr lang="fr-FR" sz="120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E1DD1D-0BD5-4E4F-ABDD-53ED947792F1}" type="slidenum">
              <a:rPr lang="en-US" smtClean="0"/>
              <a:t>14</a:t>
            </a:fld>
            <a:endParaRPr lang="en-US"/>
          </a:p>
        </p:txBody>
      </p:sp>
    </p:spTree>
    <p:extLst>
      <p:ext uri="{BB962C8B-B14F-4D97-AF65-F5344CB8AC3E}">
        <p14:creationId xmlns:p14="http://schemas.microsoft.com/office/powerpoint/2010/main" val="3567372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i="0" baseline="0" dirty="0">
                <a:solidFill>
                  <a:schemeClr val="tx1"/>
                </a:solidFill>
                <a:latin typeface="+mn-lt"/>
                <a:ea typeface="+mn-ea"/>
                <a:cs typeface="+mn-cs"/>
              </a:rPr>
              <a:t>أحد الأشياء التي يمكنك الموافقة عليها هو نقل السيطرة على المناهج المدرسية إلى البلديات المحلية.</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ينص دورهم على تقديرهم الشديد للبنية التحتية للمدارس لكنهم يرفضون تقديم منهج الحكومة وجولدن ستاندارد إلى أطفالهم باعتباره تلقينًا إجباريًا من الشركة مؤيدًا للحكومة.</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إذن لماذا لا نترك خطة المدارس كما هي ونسمح للمجتمعات المحلية بأن تقرر ما يتم تدريسه فيها؟</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لقد أنفقت الشركة بالفعل مبلغًا ضخمًا من المال على المدارس والحافلات، فلماذا لا تحصل على بعض القيمة من هذه المساهمات؟</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هذا من شأنه أن يعود بالنفع على البلديات المحلية وقد يتيح للشركة دفع تعويضات مالية جديدة أقل.</a:t>
            </a:r>
            <a:r>
              <a:rPr lang="en-US" sz="1200" i="0" baseline="0" dirty="0">
                <a:solidFill>
                  <a:schemeClr val="tx1"/>
                </a:solidFill>
                <a:latin typeface="+mn-lt"/>
                <a:ea typeface="+mn-ea"/>
                <a:cs typeface="+mn-cs"/>
              </a:rPr>
              <a:t> </a:t>
            </a:r>
          </a:p>
          <a:p>
            <a:endParaRPr lang="fr-FR" sz="120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baseline="0" dirty="0"/>
              <a:t>هل وافق أحد على إنشاء رقابة محلية على المدارس في القضية؟</a:t>
            </a:r>
            <a:r>
              <a:rPr lang="en-US" sz="1200" b="0" i="0" baseline="0" dirty="0"/>
              <a:t> </a:t>
            </a:r>
            <a:r>
              <a:rPr lang="ar-EG" sz="1200" b="0" i="0" baseline="0" dirty="0"/>
              <a:t>[يرفع الطلاب أيديهم].</a:t>
            </a:r>
            <a:r>
              <a:rPr lang="en-US" sz="1200" b="0" i="0" baseline="0" dirty="0"/>
              <a:t> </a:t>
            </a:r>
            <a:r>
              <a:rPr lang="ar-EG" sz="1200" b="0" i="0" baseline="0" dirty="0"/>
              <a:t>أخبرنا كيف توصلت إلى هذا الحل.</a:t>
            </a:r>
            <a:r>
              <a:rPr lang="en-US" sz="1200" b="0" i="0" baseline="0" dirty="0"/>
              <a:t> </a:t>
            </a:r>
            <a:r>
              <a:rPr lang="ar-EG" sz="1200" b="0" i="0" baseline="0" dirty="0"/>
              <a:t>[يتشارك الطلاب].</a:t>
            </a:r>
            <a:r>
              <a:rPr lang="en-US" sz="1200" b="0" i="0" baseline="0" dirty="0"/>
              <a:t> </a:t>
            </a:r>
          </a:p>
          <a:p>
            <a:endParaRPr lang="fr-FR" sz="1200" i="0" kern="1200" baseline="0" dirty="0">
              <a:solidFill>
                <a:schemeClr val="tx1"/>
              </a:solidFill>
              <a:effectLst/>
              <a:latin typeface="+mn-lt"/>
              <a:ea typeface="+mn-ea"/>
              <a:cs typeface="+mn-cs"/>
            </a:endParaRPr>
          </a:p>
          <a:p>
            <a:r>
              <a:rPr lang="ar-EG" sz="1200" i="0" baseline="0" dirty="0">
                <a:solidFill>
                  <a:schemeClr val="tx1"/>
                </a:solidFill>
                <a:latin typeface="+mn-lt"/>
                <a:ea typeface="+mn-ea"/>
                <a:cs typeface="+mn-cs"/>
              </a:rPr>
              <a:t>يوجد خيار إبداعي آخر وهو أن تتولى شركة جولدن ستاندارد و/ أو الحكومة إنشاء صندوق لتغطية تكاليف أي كوارث بيئية قد تحدث في المستقبل. تتمتع شركة جولدن ستاندارد بسجل بيئي ممتاز وتعتقد الشركة بصدق أنها ستتمكن من تنفيذ المشروع دون وقوع حوادث بيئية خطيرة. ماذا تعتقد المجتمعات المحلية؟[يجيب الطلاب]. القادة المحليون متشككون وهم أكثر تشاؤمًا بشأن العواقب البيئية</a:t>
            </a:r>
            <a:r>
              <a:rPr lang="en-US" sz="1200" i="0" baseline="0" dirty="0">
                <a:solidFill>
                  <a:schemeClr val="tx1"/>
                </a:solidFill>
                <a:latin typeface="+mn-lt"/>
                <a:ea typeface="+mn-ea"/>
                <a:cs typeface="+mn-cs"/>
              </a:rPr>
              <a:t>‎​​</a:t>
            </a:r>
            <a:r>
              <a:rPr lang="ar-EG" sz="1200" i="0" baseline="0" dirty="0">
                <a:solidFill>
                  <a:schemeClr val="tx1"/>
                </a:solidFill>
                <a:latin typeface="+mn-lt"/>
                <a:ea typeface="+mn-ea"/>
                <a:cs typeface="+mn-cs"/>
              </a:rPr>
              <a:t> للمنجم. لذا فإن لدى الجانبين توقعات مختلفة بشأن المستقبل، ويمكنك الاستفادة منها من خلال إبرام عقد مشروط، من يتذكر هذا من محاضرة سابقة؟ [يجيب الطلاب].</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هذا </a:t>
            </a:r>
            <a:r>
              <a:rPr lang="ar-EG" i="0" u="none" dirty="0"/>
              <a:t>صحيح، </a:t>
            </a:r>
            <a:r>
              <a:rPr lang="ar-EG" b="0" i="0" u="none" baseline="0" dirty="0"/>
              <a:t>ترتبط شروط العقد في </a:t>
            </a:r>
            <a:r>
              <a:rPr lang="ar-EG" sz="800" b="0" i="0" u="none" dirty="0">
                <a:latin typeface="+mn-lt"/>
                <a:cs typeface="Rockwell"/>
              </a:rPr>
              <a:t>"العقد المشروط"</a:t>
            </a:r>
            <a:r>
              <a:rPr lang="en-US" sz="800" b="0" i="0" u="none" dirty="0">
                <a:latin typeface="+mn-lt"/>
                <a:cs typeface="Rockwell"/>
              </a:rPr>
              <a:t> </a:t>
            </a:r>
            <a:r>
              <a:rPr lang="ar-EG" sz="1200" i="0" u="none" dirty="0"/>
              <a:t> بأحداث مستقبلية تكتنفها الشكوك،</a:t>
            </a:r>
            <a:r>
              <a:rPr lang="ar-EG" sz="1200" i="0" u="none" baseline="0" dirty="0"/>
              <a:t> وهي التأثيرات البيئية للمنجم </a:t>
            </a:r>
            <a:r>
              <a:rPr lang="ar-EG" sz="1200" i="0" u="none" dirty="0"/>
              <a:t>في هذه الحالة. تثق شركة جولدن ستاندارد في أنها لن تضطر إلى دفع أي أموال، وتشعر المجتمعات المحلية بالحماية بفضل صندوق مثل هذا، وبالتالي تنشأ القيمة للتفاوض ككل. </a:t>
            </a:r>
          </a:p>
          <a:p>
            <a:endParaRPr lang="en-US" sz="1200" b="0" i="0" u="sng" baseline="0" dirty="0"/>
          </a:p>
          <a:p>
            <a:r>
              <a:rPr lang="ar-EG" sz="1200" b="0" i="0" baseline="0" dirty="0"/>
              <a:t>هل وافق أحد على إنشاء صندوق بيئي في هذه القضية؟</a:t>
            </a:r>
            <a:r>
              <a:rPr lang="en-US" sz="1200" b="0" i="0" baseline="0" dirty="0"/>
              <a:t> </a:t>
            </a:r>
            <a:r>
              <a:rPr lang="ar-EG" sz="1200" b="0" i="0" baseline="0" dirty="0"/>
              <a:t>[يرفع الطلاب أيديهم].</a:t>
            </a:r>
            <a:r>
              <a:rPr lang="en-US" sz="1200" b="0" i="0" baseline="0" dirty="0"/>
              <a:t> </a:t>
            </a:r>
            <a:r>
              <a:rPr lang="ar-EG" sz="1200" b="0" i="0" baseline="0" dirty="0"/>
              <a:t>أخبرنا كيف توصلت إلى هذا الحل.</a:t>
            </a:r>
            <a:r>
              <a:rPr lang="en-US" sz="1200" b="0" i="0" baseline="0" dirty="0"/>
              <a:t> </a:t>
            </a:r>
            <a:r>
              <a:rPr lang="ar-EG" sz="1200" b="0" i="0" baseline="0" dirty="0"/>
              <a:t>[يتشارك الطلاب].</a:t>
            </a:r>
            <a:r>
              <a:rPr lang="en-US" sz="1200" b="0" i="0" baseline="0" dirty="0"/>
              <a:t> </a:t>
            </a:r>
          </a:p>
          <a:p>
            <a:endParaRPr lang="fr-FR" sz="1200" i="0" kern="1200" baseline="0" dirty="0">
              <a:solidFill>
                <a:schemeClr val="tx1"/>
              </a:solidFill>
              <a:effectLst/>
              <a:latin typeface="+mn-lt"/>
              <a:ea typeface="+mn-ea"/>
              <a:cs typeface="+mn-cs"/>
            </a:endParaRPr>
          </a:p>
          <a:p>
            <a:r>
              <a:rPr lang="ar-EG" sz="1200" i="0" baseline="0" dirty="0">
                <a:solidFill>
                  <a:schemeClr val="tx1"/>
                </a:solidFill>
                <a:latin typeface="+mn-lt"/>
                <a:ea typeface="+mn-ea"/>
                <a:cs typeface="+mn-cs"/>
              </a:rPr>
              <a:t>مصدر الصورة</a:t>
            </a:r>
          </a:p>
          <a:p>
            <a:r>
              <a:rPr lang="en-US" i="0" dirty="0"/>
              <a:t>https://pixabay.com/en/apple-education-school-knowledge-256261/</a:t>
            </a:r>
          </a:p>
        </p:txBody>
      </p:sp>
      <p:sp>
        <p:nvSpPr>
          <p:cNvPr id="4" name="Slide Number Placeholder 3"/>
          <p:cNvSpPr>
            <a:spLocks noGrp="1"/>
          </p:cNvSpPr>
          <p:nvPr>
            <p:ph type="sldNum" sz="quarter" idx="10"/>
          </p:nvPr>
        </p:nvSpPr>
        <p:spPr/>
        <p:txBody>
          <a:bodyPr/>
          <a:lstStyle/>
          <a:p>
            <a:fld id="{9BE1DD1D-0BD5-4E4F-ABDD-53ED947792F1}" type="slidenum">
              <a:rPr lang="en-US" smtClean="0"/>
              <a:t>15</a:t>
            </a:fld>
            <a:endParaRPr lang="en-US"/>
          </a:p>
        </p:txBody>
      </p:sp>
    </p:spTree>
    <p:extLst>
      <p:ext uri="{BB962C8B-B14F-4D97-AF65-F5344CB8AC3E}">
        <p14:creationId xmlns:p14="http://schemas.microsoft.com/office/powerpoint/2010/main" val="3908649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8986F62-EC0B-47A6-B0AD-6D7640D5BE3E}" type="slidenum">
              <a:rPr lang="en-CA" altLang="en-US" smtClean="0">
                <a:latin typeface="MyriaMM_400 RG 600 NO"/>
              </a:rPr>
              <a:pPr/>
              <a:t>16</a:t>
            </a:fld>
            <a:endParaRPr lang="en-CA" altLang="en-US">
              <a:latin typeface="MyriaMM_400 RG 600 NO"/>
            </a:endParaRPr>
          </a:p>
        </p:txBody>
      </p:sp>
      <p:sp>
        <p:nvSpPr>
          <p:cNvPr id="19459" name="Rectangle 2"/>
          <p:cNvSpPr>
            <a:spLocks noGrp="1" noRot="1" noChangeAspect="1" noChangeArrowheads="1" noTextEdit="1"/>
          </p:cNvSpPr>
          <p:nvPr>
            <p:ph type="sldImg"/>
          </p:nvPr>
        </p:nvSpPr>
        <p:spPr bwMode="auto">
          <a:xfrm>
            <a:off x="1243013" y="0"/>
            <a:ext cx="4297362" cy="322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xfrm>
            <a:off x="447675" y="3449638"/>
            <a:ext cx="6035675" cy="539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ar-EG" sz="2400" i="0" dirty="0"/>
              <a:t>*</a:t>
            </a:r>
            <a:r>
              <a:rPr lang="ar-EG" sz="2400" i="0" u="sng" dirty="0"/>
              <a:t>ملاحظة مهمة</a:t>
            </a:r>
            <a:r>
              <a:rPr lang="ar-EG" sz="2400" i="0" dirty="0"/>
              <a:t>:</a:t>
            </a:r>
            <a:r>
              <a:rPr lang="en-US" sz="2400" i="0" dirty="0"/>
              <a:t> </a:t>
            </a:r>
            <a:r>
              <a:rPr lang="ar-EG" sz="2400" i="0" dirty="0"/>
              <a:t>هذه </a:t>
            </a:r>
            <a:r>
              <a:rPr lang="ar-EG" sz="2400" i="0" baseline="0" dirty="0"/>
              <a:t>هي شريحة النتائج الخاصة </a:t>
            </a:r>
            <a:r>
              <a:rPr lang="ar-EG" sz="2400" i="0" baseline="0" dirty="0" err="1"/>
              <a:t>بجولدن</a:t>
            </a:r>
            <a:r>
              <a:rPr lang="ar-EG" sz="2400" i="0" baseline="0" dirty="0"/>
              <a:t> </a:t>
            </a:r>
            <a:r>
              <a:rPr lang="ar-EG" sz="2400" i="0" baseline="0" dirty="0" err="1"/>
              <a:t>ستاندارد.ويحق</a:t>
            </a:r>
            <a:r>
              <a:rPr lang="ar-EG" sz="2400" i="0" baseline="0" dirty="0"/>
              <a:t> للمُحاضر إدخال النتائج من نموذج النتائج هنا أثناء الاستراحة. والخيار الآخر هو الاطلاع على نماذج النتائج التي يقدمها ممثلو الحكومة واختيار النتائج المثيرة للاهتمام لتسليط الضوء عليها. </a:t>
            </a:r>
          </a:p>
          <a:p>
            <a:endParaRPr lang="en-US" sz="2400" i="0" baseline="0" dirty="0"/>
          </a:p>
          <a:p>
            <a:r>
              <a:rPr lang="ar-EG" sz="2400" i="0" baseline="0" dirty="0"/>
              <a:t>فيما يلي ملخصات موجزة عن نتائجكم.</a:t>
            </a:r>
            <a:r>
              <a:rPr lang="en-US" sz="2400" i="0" baseline="0" dirty="0"/>
              <a:t> </a:t>
            </a:r>
            <a:r>
              <a:rPr lang="ar-EG" sz="2400" i="0" baseline="0" dirty="0"/>
              <a:t>لذا، أخبروني المزيد عن مفاوضاتكم.</a:t>
            </a:r>
            <a:r>
              <a:rPr lang="en-US" sz="2400" i="0" baseline="0" dirty="0"/>
              <a:t> </a:t>
            </a:r>
            <a:r>
              <a:rPr lang="ar-EG" sz="2400" i="0" baseline="0" dirty="0">
                <a:solidFill>
                  <a:schemeClr val="tx1"/>
                </a:solidFill>
                <a:latin typeface="+mn-lt"/>
                <a:ea typeface="+mn-ea"/>
                <a:cs typeface="+mn-cs"/>
              </a:rPr>
              <a:t>[يشارك الطلاب تجاربهم]. </a:t>
            </a:r>
          </a:p>
          <a:p>
            <a:endParaRPr lang="en-US" sz="2400" i="0" dirty="0"/>
          </a:p>
          <a:p>
            <a:r>
              <a:rPr lang="ar-EG" sz="2400" i="0" dirty="0"/>
              <a:t>مَن استخدم أفضل بديل داخلي لاتفاقية التفاوض </a:t>
            </a:r>
            <a:r>
              <a:rPr lang="ar-EG" sz="2400" i="0" baseline="0" dirty="0"/>
              <a:t>لتشكيل ائتلاف واستبعاد شخص ما من الصفقة؟ هل انشق أحد القادة المحليين إلى صف الحكومة والشركة؟ </a:t>
            </a:r>
            <a:r>
              <a:rPr lang="ar-EG" sz="2400" i="0" baseline="0" dirty="0">
                <a:solidFill>
                  <a:schemeClr val="tx1"/>
                </a:solidFill>
                <a:latin typeface="+mn-lt"/>
                <a:ea typeface="+mn-ea"/>
                <a:cs typeface="+mn-cs"/>
              </a:rPr>
              <a:t>[يشارك الطلاب تجاربهم]. </a:t>
            </a:r>
          </a:p>
          <a:p>
            <a:endParaRPr lang="fr-FR" sz="2400" i="0" kern="1200" baseline="0" dirty="0">
              <a:solidFill>
                <a:schemeClr val="tx1"/>
              </a:solidFill>
              <a:effectLst/>
              <a:latin typeface="+mn-lt"/>
              <a:ea typeface="+mn-ea"/>
              <a:cs typeface="+mn-cs"/>
            </a:endParaRPr>
          </a:p>
          <a:p>
            <a:r>
              <a:rPr lang="ar-EG" sz="2400" i="0" u="sng" baseline="0" dirty="0">
                <a:solidFill>
                  <a:schemeClr val="tx1"/>
                </a:solidFill>
                <a:latin typeface="+mn-lt"/>
                <a:ea typeface="+mn-ea"/>
                <a:cs typeface="+mn-cs"/>
              </a:rPr>
              <a:t>ملاحظة </a:t>
            </a:r>
            <a:r>
              <a:rPr lang="ar-EG" sz="2400" i="0" u="none" baseline="0" dirty="0">
                <a:solidFill>
                  <a:schemeClr val="tx1"/>
                </a:solidFill>
                <a:latin typeface="+mn-lt"/>
                <a:ea typeface="+mn-ea"/>
                <a:cs typeface="+mn-cs"/>
              </a:rPr>
              <a:t>: هذه هي النتائج الحقيقية من محاضرة باستخدام هذه القضية، بمشاركة خريجو </a:t>
            </a:r>
            <a:r>
              <a:rPr lang="en-US" sz="2400" i="0" u="none" baseline="0" dirty="0">
                <a:solidFill>
                  <a:schemeClr val="tx1"/>
                </a:solidFill>
                <a:latin typeface="+mn-lt"/>
                <a:ea typeface="+mn-ea"/>
                <a:cs typeface="+mn-cs"/>
              </a:rPr>
              <a:t>INSEAD</a:t>
            </a:r>
            <a:r>
              <a:rPr lang="ar-EG" sz="2400" i="0" u="none" baseline="0" dirty="0">
                <a:solidFill>
                  <a:schemeClr val="tx1"/>
                </a:solidFill>
                <a:latin typeface="+mn-lt"/>
                <a:ea typeface="+mn-ea"/>
                <a:cs typeface="+mn-cs"/>
              </a:rPr>
              <a:t>.  </a:t>
            </a:r>
          </a:p>
          <a:p>
            <a:endParaRPr lang="fr-FR" sz="2400" i="0" kern="1200" baseline="0" dirty="0">
              <a:solidFill>
                <a:schemeClr val="tx1"/>
              </a:solidFill>
              <a:effectLst/>
              <a:latin typeface="+mn-lt"/>
              <a:ea typeface="+mn-ea"/>
              <a:cs typeface="+mn-cs"/>
            </a:endParaRPr>
          </a:p>
          <a:p>
            <a:endParaRPr lang="en-US" sz="2400" i="0" dirty="0"/>
          </a:p>
          <a:p>
            <a:pPr eaLnBrk="1" hangingPunct="1"/>
            <a:endParaRPr lang="en-US" altLang="en-US" b="1" i="0" u="sng" dirty="0">
              <a:latin typeface="Arial" panose="020B0604020202020204" pitchFamily="34" charset="0"/>
            </a:endParaRPr>
          </a:p>
        </p:txBody>
      </p:sp>
    </p:spTree>
    <p:extLst>
      <p:ext uri="{BB962C8B-B14F-4D97-AF65-F5344CB8AC3E}">
        <p14:creationId xmlns:p14="http://schemas.microsoft.com/office/powerpoint/2010/main" val="3387109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b="0" i="0" dirty="0"/>
              <a:t>لنلقِ </a:t>
            </a:r>
            <a:r>
              <a:rPr lang="ar-EG" b="0" i="0" baseline="0" dirty="0"/>
              <a:t>نظرة على </a:t>
            </a:r>
            <a:r>
              <a:rPr lang="ar-EG" sz="1200" b="0" i="0" dirty="0"/>
              <a:t>النتيجة المالية النهائية </a:t>
            </a:r>
            <a:r>
              <a:rPr lang="ar-EG" sz="1200" b="0" i="0" dirty="0" err="1"/>
              <a:t>لجولدن</a:t>
            </a:r>
            <a:r>
              <a:rPr lang="ar-EG" sz="1200" b="0" i="0" dirty="0"/>
              <a:t> ستاندارد. بدأت </a:t>
            </a:r>
            <a:r>
              <a:rPr lang="ar-EG" sz="1200" b="0" i="0" baseline="0" dirty="0"/>
              <a:t> بمبلغ </a:t>
            </a:r>
            <a:r>
              <a:rPr lang="ar-EG" sz="1200" b="0" i="0" dirty="0"/>
              <a:t> 20 مليار دولار من عائدات الذهب المتوقعة، ولكن يجب أن تطرح من هذا المبلغ مليارات الدولارات لكل من الجبال الجليدية التي لم تُنقل. لذا إذا استمر تنفيذ المنجم </a:t>
            </a:r>
            <a:r>
              <a:rPr lang="en-US" sz="1200" b="0" i="0" baseline="0" dirty="0"/>
              <a:t> </a:t>
            </a:r>
            <a:r>
              <a:rPr lang="ar-EG" sz="1200" b="0" i="0" dirty="0"/>
              <a:t>فمن المتوقع أن تبلغ عائدات الذهب </a:t>
            </a:r>
            <a:r>
              <a:rPr lang="ar-EG" sz="1200" b="0" i="0" baseline="0" dirty="0"/>
              <a:t>20 مليار دولار أو قد تكون أقل من ذلك بكثير، اعتمادًا على عدد الجبال الجليدية التي يتم نقلها للوصول إلى رواسب الذهب تحتها.</a:t>
            </a:r>
            <a:r>
              <a:rPr lang="en-US" sz="1200" b="0"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dirty="0"/>
              <a:t>من هذه العائدات، وافقت الحكومة </a:t>
            </a:r>
            <a:r>
              <a:rPr lang="ar-EG" sz="1200" i="0" baseline="0" dirty="0"/>
              <a:t>في البداية على 20% من الإيرادات، لكنها الآن تريد 30% نظرًا لجميع المشاكل الناجمة عن حملة التواصل الفاشلة التي شنتها شركة جولدن ستاندارد. تريد جولدن ستاندارد من الحكومة أن تخفض حصتها إلى 10% نظرًا لأن الانخفاض الأخير بنسبة 50% في سعر الذهب أدى بالفعل إلى خفض إيرادات الشركة المتوقعة إلى النصف. تطالب المجتمعات المحلية بإجمالي 7% في موادها الخاصة بالدور. لذا اطرح أي تعويضات قدمتها للحكومة والمجتمعات المحلية الأربعة.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17</a:t>
            </a:fld>
            <a:endParaRPr lang="en-US"/>
          </a:p>
        </p:txBody>
      </p:sp>
    </p:spTree>
    <p:extLst>
      <p:ext uri="{BB962C8B-B14F-4D97-AF65-F5344CB8AC3E}">
        <p14:creationId xmlns:p14="http://schemas.microsoft.com/office/powerpoint/2010/main" val="3844216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تعتمد جولدن ستاندارد جزئيًا على قصة حقيقية.</a:t>
            </a:r>
            <a:r>
              <a:rPr lang="en-US" i="0" dirty="0"/>
              <a:t> </a:t>
            </a:r>
            <a:r>
              <a:rPr lang="ar-EG" i="0" dirty="0"/>
              <a:t>هل أي منكم</a:t>
            </a:r>
            <a:r>
              <a:rPr lang="ar-EG" i="0" baseline="0" dirty="0"/>
              <a:t> على دراية بشركة باريك جولد ومنجمها في موقع </a:t>
            </a:r>
            <a:r>
              <a:rPr lang="ar-EG" i="0" baseline="0" dirty="0" err="1"/>
              <a:t>باسكوا</a:t>
            </a:r>
            <a:r>
              <a:rPr lang="ar-EG" i="0" baseline="0" dirty="0"/>
              <a:t> لاما في جبال الأنديز؟ [يجيب الطلاب]. </a:t>
            </a:r>
          </a:p>
          <a:p>
            <a:endParaRPr lang="en-US" i="0" baseline="0" dirty="0"/>
          </a:p>
          <a:p>
            <a:r>
              <a:rPr lang="ar-EG" i="0" baseline="0" dirty="0"/>
              <a:t>مصدر الصورة</a:t>
            </a:r>
          </a:p>
          <a:p>
            <a:r>
              <a:rPr lang="en-US" i="0" baseline="0" dirty="0"/>
              <a:t>https://pixabay.com/en/andes-mountain-aconcagua-landscape-1351053/</a:t>
            </a:r>
          </a:p>
          <a:p>
            <a:endParaRPr lang="en-US" i="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dirty="0">
                <a:solidFill>
                  <a:schemeClr val="tx1"/>
                </a:solidFill>
                <a:latin typeface="+mn-lt"/>
                <a:ea typeface="+mn-ea"/>
                <a:cs typeface="+mn-cs"/>
              </a:rPr>
              <a:t>المراجع</a:t>
            </a:r>
          </a:p>
          <a:p>
            <a:endParaRPr lang="en-US" sz="1200" i="0" kern="1200" dirty="0">
              <a:solidFill>
                <a:schemeClr val="tx1"/>
              </a:solidFill>
              <a:effectLst/>
              <a:latin typeface="+mn-lt"/>
              <a:ea typeface="+mn-ea"/>
              <a:cs typeface="+mn-cs"/>
            </a:endParaRPr>
          </a:p>
          <a:p>
            <a:r>
              <a:rPr lang="en-US" sz="1200" b="0" i="0" dirty="0"/>
              <a:t>McCormick &amp; Smith, 2014</a:t>
            </a:r>
          </a:p>
          <a:p>
            <a:r>
              <a:rPr lang="en-US" sz="1200" b="0" i="0" dirty="0"/>
              <a:t>Barrick Gold,</a:t>
            </a:r>
            <a:r>
              <a:rPr lang="en-US" sz="1200" b="0" i="0" baseline="0" dirty="0"/>
              <a:t> A perfect storm at Pascua Lama, INSEAD case. </a:t>
            </a:r>
          </a:p>
          <a:p>
            <a:r>
              <a:rPr lang="ar-EG" sz="1200" b="0" i="0" baseline="0" dirty="0">
                <a:solidFill>
                  <a:schemeClr val="tx1"/>
                </a:solidFill>
                <a:latin typeface="+mn-lt"/>
                <a:ea typeface="+mn-ea"/>
                <a:cs typeface="+mn-cs"/>
              </a:rPr>
              <a:t>نسخة التحقيق متاحة على: </a:t>
            </a:r>
            <a:r>
              <a:rPr lang="en-US" sz="1200" b="0" i="0" baseline="0" dirty="0">
                <a:solidFill>
                  <a:schemeClr val="tx1"/>
                </a:solidFill>
                <a:latin typeface="+mn-lt"/>
                <a:ea typeface="+mn-ea"/>
                <a:cs typeface="+mn-cs"/>
              </a:rPr>
              <a:t>http://centres.insead.edu/social-innovation/what-we-do/documents/INSEADSocialInnovationCentre6021-Barrick_Gold-CS-EN-0-06-2014-award-w.pdf</a:t>
            </a:r>
          </a:p>
          <a:p>
            <a:endParaRPr lang="en-US" i="0" baseline="0" dirty="0"/>
          </a:p>
        </p:txBody>
      </p:sp>
      <p:sp>
        <p:nvSpPr>
          <p:cNvPr id="4" name="Slide Number Placeholder 3"/>
          <p:cNvSpPr>
            <a:spLocks noGrp="1"/>
          </p:cNvSpPr>
          <p:nvPr>
            <p:ph type="sldNum" sz="quarter" idx="10"/>
          </p:nvPr>
        </p:nvSpPr>
        <p:spPr/>
        <p:txBody>
          <a:bodyPr/>
          <a:lstStyle/>
          <a:p>
            <a:fld id="{9BE1DD1D-0BD5-4E4F-ABDD-53ED947792F1}" type="slidenum">
              <a:rPr lang="en-US" smtClean="0"/>
              <a:t>18</a:t>
            </a:fld>
            <a:endParaRPr lang="en-US"/>
          </a:p>
        </p:txBody>
      </p:sp>
    </p:spTree>
    <p:extLst>
      <p:ext uri="{BB962C8B-B14F-4D97-AF65-F5344CB8AC3E}">
        <p14:creationId xmlns:p14="http://schemas.microsoft.com/office/powerpoint/2010/main" val="3665687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i="0" baseline="0" dirty="0"/>
              <a:t>تأسست </a:t>
            </a:r>
            <a:r>
              <a:rPr lang="ar-EG" i="0" dirty="0"/>
              <a:t>شركة باريك جولد عام 1980 في تورنتو، كندا</a:t>
            </a:r>
            <a:r>
              <a:rPr lang="ar-EG" i="0" baseline="0" dirty="0"/>
              <a:t> على يد بيتر مونك بعد مسيرة مهنية ناجحة للغاية في مجال الأعمال في صناعات أخرى.</a:t>
            </a:r>
            <a:r>
              <a:rPr lang="en-US" i="0" baseline="0" dirty="0"/>
              <a:t> </a:t>
            </a:r>
            <a:r>
              <a:rPr lang="ar-EG" i="0" baseline="0" dirty="0"/>
              <a:t>تعد باريك </a:t>
            </a:r>
            <a:r>
              <a:rPr lang="ar-EG" i="0" dirty="0"/>
              <a:t>أكبر شركة تعدين ذهب في العالم ولديها مواقع في جميع أنحاء </a:t>
            </a:r>
            <a:r>
              <a:rPr lang="ar-EG" i="0" baseline="0" dirty="0"/>
              <a:t>العالم، من بينها الأرجنتين، وجمهورية الدومينيكان، وبيرو، وتنزانيا، وزامبيا. تحت قيادة مونك، تتبنى شركة باريك سياسة التعدين المسؤولة اجتماعيًا، بما في ذلك التخطيط البيئي المكثف والاستثمار في المجتمعات المحلية. وهي مدرجة في مجموعة متنوعة من قوائم الشركات الأكثر تركيزًا على الاستدامة في العالم.</a:t>
            </a:r>
            <a:r>
              <a:rPr lang="en-US" i="0" baseline="0" dirty="0"/>
              <a:t> </a:t>
            </a:r>
            <a:r>
              <a:rPr lang="ar-EG" i="0" baseline="0" dirty="0"/>
              <a:t>أحد شعارات الشركة هو أن </a:t>
            </a:r>
            <a:r>
              <a:rPr lang="ar-EG" sz="1200" i="0" dirty="0"/>
              <a:t>"القيام بالشيء الصحيح هو عمل جيد".</a:t>
            </a:r>
          </a:p>
          <a:p>
            <a:pPr marL="0" marR="0" lvl="0" indent="0" algn="r" defTabSz="914400" rtl="1" eaLnBrk="1" fontAlgn="auto" latinLnBrk="0" hangingPunct="1">
              <a:lnSpc>
                <a:spcPct val="100000"/>
              </a:lnSpc>
              <a:spcBef>
                <a:spcPts val="0"/>
              </a:spcBef>
              <a:spcAft>
                <a:spcPts val="0"/>
              </a:spcAft>
              <a:buClrTx/>
              <a:buSzTx/>
              <a:buFontTx/>
              <a:buNone/>
              <a:tabLst/>
              <a:defRPr/>
            </a:pPr>
            <a:br>
              <a:rPr lang="ar-EG" i="0" dirty="0"/>
            </a:br>
            <a:r>
              <a:rPr lang="ar-EG" sz="1200" i="0" dirty="0">
                <a:solidFill>
                  <a:schemeClr val="tx1"/>
                </a:solidFill>
                <a:latin typeface="+mn-lt"/>
                <a:ea typeface="+mn-ea"/>
                <a:cs typeface="+mn-cs"/>
              </a:rPr>
              <a:t>المراجع</a:t>
            </a:r>
          </a:p>
          <a:p>
            <a:endParaRPr lang="en-US" sz="1200" i="0" kern="1200" dirty="0">
              <a:solidFill>
                <a:schemeClr val="tx1"/>
              </a:solidFill>
              <a:effectLst/>
              <a:latin typeface="+mn-lt"/>
              <a:ea typeface="+mn-ea"/>
              <a:cs typeface="+mn-cs"/>
            </a:endParaRPr>
          </a:p>
          <a:p>
            <a:r>
              <a:rPr lang="en-US" sz="1200" b="0" i="0" dirty="0"/>
              <a:t>McCormick &amp; Smith, 2014</a:t>
            </a:r>
          </a:p>
          <a:p>
            <a:r>
              <a:rPr lang="en-US" sz="1200" b="0" i="0" dirty="0"/>
              <a:t>Barrick Gold,</a:t>
            </a:r>
            <a:r>
              <a:rPr lang="en-US" sz="1200" b="0" i="0" baseline="0" dirty="0"/>
              <a:t> A perfect storm at Pascua Lama, INSEAD case. </a:t>
            </a:r>
          </a:p>
          <a:p>
            <a:r>
              <a:rPr lang="ar-EG" sz="1200" b="0" i="0" baseline="0" dirty="0">
                <a:solidFill>
                  <a:schemeClr val="tx1"/>
                </a:solidFill>
                <a:latin typeface="+mn-lt"/>
                <a:ea typeface="+mn-ea"/>
                <a:cs typeface="+mn-cs"/>
              </a:rPr>
              <a:t>نسخة التحقيق متاحة على: </a:t>
            </a:r>
            <a:r>
              <a:rPr lang="en-US" sz="1200" b="0" i="0" baseline="0" dirty="0">
                <a:solidFill>
                  <a:schemeClr val="tx1"/>
                </a:solidFill>
                <a:latin typeface="+mn-lt"/>
                <a:ea typeface="+mn-ea"/>
                <a:cs typeface="+mn-cs"/>
              </a:rPr>
              <a:t>http://centres.insead.edu/social-innovation/what-we-do/documents/INSEADSocialInnovationCentre6021-Barrick_Gold-CS-EN-0-06-2014-award-w.pdf</a:t>
            </a:r>
          </a:p>
          <a:p>
            <a:endParaRPr lang="en-US" sz="1200" i="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19</a:t>
            </a:fld>
            <a:endParaRPr lang="en-US"/>
          </a:p>
        </p:txBody>
      </p:sp>
    </p:spTree>
    <p:extLst>
      <p:ext uri="{BB962C8B-B14F-4D97-AF65-F5344CB8AC3E}">
        <p14:creationId xmlns:p14="http://schemas.microsoft.com/office/powerpoint/2010/main" val="186646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baseline="0" dirty="0"/>
              <a:t>قبل أن نفعل أي شيء آخر، يُرجى تخصيص بضع دقائق أو نحو ذلك لتذكر ما تعلمتموه في جلستنا الأخيرة. لا يجب أن يكون مما علمتكم إياه، بل شيئًا تعلمتموه شخصيًا، ما الذي </a:t>
            </a:r>
            <a:r>
              <a:rPr lang="ar-EG" i="0" baseline="0" dirty="0" err="1"/>
              <a:t>استفدتموه</a:t>
            </a:r>
            <a:r>
              <a:rPr lang="ar-EG" i="0" baseline="0" dirty="0"/>
              <a:t> من الدرس الأخير؟ نفعل ذلك لأن هذا عائد استثمار كبير: نقضي بضع دقائق في هذه المراجعة الآن حتى لا تضيع الساعات القليلة الماضية التي قضيناها معًا. [يقدم الطلاب النقاط المستفادة التي تعلموها.</a:t>
            </a:r>
            <a:r>
              <a:rPr lang="en-US" i="0" baseline="0" dirty="0"/>
              <a:t> </a:t>
            </a:r>
            <a:r>
              <a:rPr lang="ar-EG" i="0" baseline="0" dirty="0"/>
              <a:t>يمكن أن يُطلب منهم كتابة ما تعلموه شخصيًا على ورقة لمدة دقيقة ثم مشاركته مع الفصل، أو مشاركة ما تعلموه مع الفصل مباشرةً دون الكتابة بمفردهم أولًا].</a:t>
            </a:r>
            <a:r>
              <a:rPr lang="en-US" i="0" baseline="0" dirty="0"/>
              <a:t> </a:t>
            </a:r>
          </a:p>
          <a:p>
            <a:endParaRPr lang="en-US" i="0" baseline="0" dirty="0"/>
          </a:p>
          <a:p>
            <a:pPr marL="0" marR="0" indent="0" algn="r" defTabSz="914400" rtl="1" eaLnBrk="1" fontAlgn="auto" latinLnBrk="0" hangingPunct="1">
              <a:lnSpc>
                <a:spcPct val="100000"/>
              </a:lnSpc>
              <a:spcBef>
                <a:spcPts val="0"/>
              </a:spcBef>
              <a:spcAft>
                <a:spcPts val="0"/>
              </a:spcAft>
              <a:buClrTx/>
              <a:buSzTx/>
              <a:buFontTx/>
              <a:buNone/>
              <a:tabLst/>
              <a:defRPr/>
            </a:pPr>
            <a:r>
              <a:rPr lang="ar-EG" i="0" dirty="0"/>
              <a:t>مصدر </a:t>
            </a:r>
            <a:r>
              <a:rPr lang="ar-EG" i="0" baseline="0" dirty="0"/>
              <a:t>الصورة</a:t>
            </a:r>
          </a:p>
          <a:p>
            <a:r>
              <a:rPr lang="en-US" i="0" dirty="0"/>
              <a:t>https://pixabay.com/en/time-timer-clock-watch-hour-371226/</a:t>
            </a:r>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2</a:t>
            </a:fld>
            <a:endParaRPr lang="en-US"/>
          </a:p>
        </p:txBody>
      </p:sp>
    </p:spTree>
    <p:extLst>
      <p:ext uri="{BB962C8B-B14F-4D97-AF65-F5344CB8AC3E}">
        <p14:creationId xmlns:p14="http://schemas.microsoft.com/office/powerpoint/2010/main" val="2510826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dirty="0"/>
              <a:t>في </a:t>
            </a:r>
            <a:r>
              <a:rPr lang="ar-EG" sz="1200" i="0" baseline="0" dirty="0"/>
              <a:t>عملية الاستكشاف والموافقة التي بدأت في منتصف تسعينيات القرن العشرين، </a:t>
            </a:r>
            <a:r>
              <a:rPr lang="ar-EG" sz="1200" i="0" dirty="0"/>
              <a:t>أبرمت شركة باريك جولد صفقة مع حكومتي تشيلي والأرجنتين للوصول إلى رواسب ضخمة من الذهب والفضة اكتشفتها على حدود </a:t>
            </a:r>
            <a:r>
              <a:rPr lang="ar-EG" sz="1200" i="0" baseline="0" dirty="0"/>
              <a:t>البلدين </a:t>
            </a:r>
            <a:r>
              <a:rPr lang="ar-EG" sz="1200" i="0" dirty="0"/>
              <a:t>في جبال الأنديز.</a:t>
            </a:r>
            <a:r>
              <a:rPr lang="en-US" sz="1200" i="0" baseline="0" dirty="0"/>
              <a:t> </a:t>
            </a:r>
            <a:r>
              <a:rPr lang="ar-EG" i="0" dirty="0"/>
              <a:t>كانت الصفقة في بعض النواحي إنجازًا عبقريًا في التفاوض نظرًا لوجود نزاع حدودي طويل الأمد بين تشيلي والأرجنتين.</a:t>
            </a:r>
            <a:r>
              <a:rPr lang="en-US" i="0" dirty="0"/>
              <a:t> </a:t>
            </a:r>
            <a:r>
              <a:rPr lang="ar-EG" i="0" dirty="0"/>
              <a:t>ومع ذلك، </a:t>
            </a:r>
            <a:r>
              <a:rPr lang="ar-EG" i="0" baseline="0" dirty="0"/>
              <a:t>حصلت الشركة على الموافقة على الاقتراح. وكجزء من هذا، وافقت الشركة على أكثر من 400 قيد بيئي. وسيكون موقع التعدين المخطط له في </a:t>
            </a:r>
            <a:r>
              <a:rPr lang="ar-EG" i="0" baseline="0" dirty="0" err="1"/>
              <a:t>باسكوا</a:t>
            </a:r>
            <a:r>
              <a:rPr lang="ar-EG" i="0" baseline="0" dirty="0"/>
              <a:t> لاما أول منجم على الإطلاق يمتد عبر الحدود الوطنية. </a:t>
            </a:r>
          </a:p>
          <a:p>
            <a:endParaRPr lang="en-US" i="0" baseline="0" dirty="0"/>
          </a:p>
          <a:p>
            <a:r>
              <a:rPr lang="ar-EG" i="0" baseline="0" dirty="0"/>
              <a:t>مصدر الصورة</a:t>
            </a:r>
          </a:p>
          <a:p>
            <a:r>
              <a:rPr lang="en-US" i="0" baseline="0" dirty="0"/>
              <a:t>https://pixabay.com/en/andes-mountain-aconcagua-landscape-1351053/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dirty="0">
                <a:solidFill>
                  <a:schemeClr val="tx1"/>
                </a:solidFill>
                <a:latin typeface="+mn-lt"/>
                <a:ea typeface="+mn-ea"/>
                <a:cs typeface="+mn-cs"/>
              </a:rPr>
              <a:t>المراجع</a:t>
            </a:r>
          </a:p>
          <a:p>
            <a:endParaRPr lang="en-US" sz="1200" i="0" kern="1200" dirty="0">
              <a:solidFill>
                <a:schemeClr val="tx1"/>
              </a:solidFill>
              <a:effectLst/>
              <a:latin typeface="+mn-lt"/>
              <a:ea typeface="+mn-ea"/>
              <a:cs typeface="+mn-cs"/>
            </a:endParaRPr>
          </a:p>
          <a:p>
            <a:r>
              <a:rPr lang="en-US" sz="1200" b="0" i="0" dirty="0"/>
              <a:t>McCormick &amp; Smith, 2014</a:t>
            </a:r>
          </a:p>
          <a:p>
            <a:r>
              <a:rPr lang="en-US" sz="1200" b="0" i="0" dirty="0"/>
              <a:t>Barrick Gold,</a:t>
            </a:r>
            <a:r>
              <a:rPr lang="en-US" sz="1200" b="0" i="0" baseline="0" dirty="0"/>
              <a:t> A perfect storm at Pascua Lama, INSEAD case. </a:t>
            </a:r>
          </a:p>
          <a:p>
            <a:r>
              <a:rPr lang="ar-EG" sz="1200" b="0" i="0" baseline="0" dirty="0">
                <a:solidFill>
                  <a:schemeClr val="tx1"/>
                </a:solidFill>
                <a:latin typeface="+mn-lt"/>
                <a:ea typeface="+mn-ea"/>
                <a:cs typeface="+mn-cs"/>
              </a:rPr>
              <a:t>نسخة التحقيق متاحة على: </a:t>
            </a:r>
            <a:r>
              <a:rPr lang="en-US" sz="1200" b="0" i="0" baseline="0" dirty="0">
                <a:solidFill>
                  <a:schemeClr val="tx1"/>
                </a:solidFill>
                <a:latin typeface="+mn-lt"/>
                <a:ea typeface="+mn-ea"/>
                <a:cs typeface="+mn-cs"/>
              </a:rPr>
              <a:t>http://centres.insead.edu/social-innovation/what-we-do/documents/INSEADSocialInnovationCentre6021-Barrick_Gold-CS-EN-0-06-2014-award-w.pdf</a:t>
            </a:r>
          </a:p>
          <a:p>
            <a:r>
              <a:rPr lang="en-US" sz="1200" i="0" dirty="0">
                <a:solidFill>
                  <a:schemeClr val="tx1"/>
                </a:solidFill>
                <a:latin typeface="+mn-lt"/>
                <a:ea typeface="+mn-ea"/>
                <a:cs typeface="+mn-cs"/>
              </a:rPr>
              <a:t>https://en.wikipedia.org/wiki/Peter_Munk</a:t>
            </a:r>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20</a:t>
            </a:fld>
            <a:endParaRPr lang="en-US"/>
          </a:p>
        </p:txBody>
      </p:sp>
    </p:spTree>
    <p:extLst>
      <p:ext uri="{BB962C8B-B14F-4D97-AF65-F5344CB8AC3E}">
        <p14:creationId xmlns:p14="http://schemas.microsoft.com/office/powerpoint/2010/main" val="2926526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i="0" dirty="0"/>
              <a:t>كما أطلقت شركة باريك </a:t>
            </a:r>
            <a:r>
              <a:rPr lang="ar-EG" i="0" baseline="0" dirty="0"/>
              <a:t>مبادرة للتواصل مع المجتمع المحلي لكسب الدعم المحلي للمنجم. وتضمن ذلك عقد آلاف الاجتماعات المجتمعية، وبناء جناح مستشفى للأطفال، وتمويل حافلات المدارس، والإسكان، وأجهزة الكمبيوتر المحمولة لأطفال المدارس، والبرامج التعليمية، وتحسينات المياه، وبرامج التدريب على العمل.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dirty="0">
                <a:solidFill>
                  <a:schemeClr val="tx1"/>
                </a:solidFill>
                <a:latin typeface="+mn-lt"/>
                <a:ea typeface="+mn-ea"/>
                <a:cs typeface="+mn-cs"/>
              </a:rPr>
              <a:t>المراجع</a:t>
            </a:r>
          </a:p>
          <a:p>
            <a:endParaRPr lang="en-US" sz="1200" i="0" kern="1200" dirty="0">
              <a:solidFill>
                <a:schemeClr val="tx1"/>
              </a:solidFill>
              <a:effectLst/>
              <a:latin typeface="+mn-lt"/>
              <a:ea typeface="+mn-ea"/>
              <a:cs typeface="+mn-cs"/>
            </a:endParaRPr>
          </a:p>
          <a:p>
            <a:r>
              <a:rPr lang="en-US" sz="1200" b="0" i="0" dirty="0"/>
              <a:t>McCormick &amp; Smith, 2014</a:t>
            </a:r>
          </a:p>
          <a:p>
            <a:r>
              <a:rPr lang="en-US" sz="1200" b="0" i="0" dirty="0"/>
              <a:t>Barrick Gold,</a:t>
            </a:r>
            <a:r>
              <a:rPr lang="en-US" sz="1200" b="0" i="0" baseline="0" dirty="0"/>
              <a:t> A perfect storm at Pascua Lama, INSEAD case. </a:t>
            </a:r>
          </a:p>
          <a:p>
            <a:r>
              <a:rPr lang="ar-EG" sz="1200" b="0" i="0" baseline="0" dirty="0">
                <a:solidFill>
                  <a:schemeClr val="tx1"/>
                </a:solidFill>
                <a:latin typeface="+mn-lt"/>
                <a:ea typeface="+mn-ea"/>
                <a:cs typeface="+mn-cs"/>
              </a:rPr>
              <a:t>نسخة التحقيق متاحة على: </a:t>
            </a:r>
            <a:r>
              <a:rPr lang="en-US" sz="1200" b="0" i="0" baseline="0" dirty="0">
                <a:solidFill>
                  <a:schemeClr val="tx1"/>
                </a:solidFill>
                <a:latin typeface="+mn-lt"/>
                <a:ea typeface="+mn-ea"/>
                <a:cs typeface="+mn-cs"/>
              </a:rPr>
              <a:t>http://centres.insead.edu/social-innovation/what-we-do/documents/INSEADSocialInnovationCentre6021-Barrick_Gold-CS-EN-0-06-2014-award-w.pdf</a:t>
            </a:r>
          </a:p>
          <a:p>
            <a:r>
              <a:rPr lang="en-US" sz="1200" i="0" dirty="0">
                <a:solidFill>
                  <a:schemeClr val="tx1"/>
                </a:solidFill>
                <a:latin typeface="+mn-lt"/>
                <a:ea typeface="+mn-ea"/>
                <a:cs typeface="+mn-cs"/>
              </a:rPr>
              <a:t>https://en.wikipedia.org/wiki/Peter_Munk</a:t>
            </a:r>
          </a:p>
          <a:p>
            <a:endParaRPr lang="en-US" i="0" dirty="0"/>
          </a:p>
          <a:p>
            <a:endParaRPr lang="en-US" sz="1200" i="0" kern="1200" dirty="0">
              <a:solidFill>
                <a:schemeClr val="tx1"/>
              </a:solidFill>
              <a:effectLst/>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21</a:t>
            </a:fld>
            <a:endParaRPr lang="en-US"/>
          </a:p>
        </p:txBody>
      </p:sp>
    </p:spTree>
    <p:extLst>
      <p:ext uri="{BB962C8B-B14F-4D97-AF65-F5344CB8AC3E}">
        <p14:creationId xmlns:p14="http://schemas.microsoft.com/office/powerpoint/2010/main" val="1678288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i="0" dirty="0"/>
              <a:t>توقعت الشركة </a:t>
            </a:r>
            <a:r>
              <a:rPr lang="ar-EG" sz="1200" i="0" dirty="0"/>
              <a:t>استثمار 1.5 مليار دولار واستخراج رقم أكبر بكثير من مليارات </a:t>
            </a:r>
            <a:r>
              <a:rPr lang="ar-EG" sz="1200" i="0" baseline="0" dirty="0"/>
              <a:t>الدولارات </a:t>
            </a:r>
            <a:r>
              <a:rPr lang="ar-EG" sz="1200" i="0" dirty="0"/>
              <a:t>من الذهب والفضة. في </a:t>
            </a:r>
            <a:r>
              <a:rPr lang="ar-EG" sz="1200" i="0" baseline="0" dirty="0"/>
              <a:t>هذه المرحلة، وبعد جيل من الزمان، كانت الشركة </a:t>
            </a:r>
            <a:r>
              <a:rPr lang="ar-EG" sz="1200" i="0" dirty="0"/>
              <a:t>في طريقها إلى استثمار أكثر من 8 مليارات دولار واستخراج-</a:t>
            </a:r>
            <a:r>
              <a:rPr lang="ar-EG" sz="1200" i="0" baseline="0" dirty="0"/>
              <a:t> ما كمية الذهب والفضة في رأيكم؟ [يقدم الطلاب تخميناتهم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dirty="0">
                <a:solidFill>
                  <a:schemeClr val="tx1"/>
                </a:solidFill>
                <a:latin typeface="+mn-lt"/>
                <a:ea typeface="+mn-ea"/>
                <a:cs typeface="+mn-cs"/>
              </a:rPr>
              <a:t>المراجع</a:t>
            </a:r>
          </a:p>
          <a:p>
            <a:endParaRPr lang="en-US" sz="1200" i="0" kern="1200" dirty="0">
              <a:solidFill>
                <a:schemeClr val="tx1"/>
              </a:solidFill>
              <a:effectLst/>
              <a:latin typeface="+mn-lt"/>
              <a:ea typeface="+mn-ea"/>
              <a:cs typeface="+mn-cs"/>
            </a:endParaRPr>
          </a:p>
          <a:p>
            <a:r>
              <a:rPr lang="en-US" sz="1200" b="0" i="0" dirty="0"/>
              <a:t>McCormick &amp; Smith, 2014</a:t>
            </a:r>
          </a:p>
          <a:p>
            <a:r>
              <a:rPr lang="en-US" sz="1200" b="0" i="0" dirty="0"/>
              <a:t>Barrick Gold,</a:t>
            </a:r>
            <a:r>
              <a:rPr lang="en-US" sz="1200" b="0" i="0" baseline="0" dirty="0"/>
              <a:t> A perfect storm at Pascua Lama, INSEAD case. </a:t>
            </a:r>
          </a:p>
          <a:p>
            <a:r>
              <a:rPr lang="ar-EG" sz="1200" b="0" i="0" baseline="0" dirty="0">
                <a:solidFill>
                  <a:schemeClr val="tx1"/>
                </a:solidFill>
                <a:latin typeface="+mn-lt"/>
                <a:ea typeface="+mn-ea"/>
                <a:cs typeface="+mn-cs"/>
              </a:rPr>
              <a:t>نسخة التحقيق متاحة على: </a:t>
            </a:r>
            <a:r>
              <a:rPr lang="en-US" sz="1200" b="0" i="0" baseline="0" dirty="0">
                <a:solidFill>
                  <a:schemeClr val="tx1"/>
                </a:solidFill>
                <a:latin typeface="+mn-lt"/>
                <a:ea typeface="+mn-ea"/>
                <a:cs typeface="+mn-cs"/>
              </a:rPr>
              <a:t>http://centres.insead.edu/social-innovation/what-we-do/documents/INSEADSocialInnovationCentre6021-Barrick_Gold-CS-EN-0-06-2014-award-w.pdf</a:t>
            </a:r>
          </a:p>
          <a:p>
            <a:r>
              <a:rPr lang="en-US" sz="1200" i="0" dirty="0">
                <a:solidFill>
                  <a:schemeClr val="tx1"/>
                </a:solidFill>
                <a:latin typeface="+mn-lt"/>
                <a:ea typeface="+mn-ea"/>
                <a:cs typeface="+mn-cs"/>
              </a:rPr>
              <a:t>https://en.wikipedia.org/wiki/Peter_Munk</a:t>
            </a:r>
          </a:p>
          <a:p>
            <a:endParaRPr lang="en-US" i="0" dirty="0"/>
          </a:p>
          <a:p>
            <a:endParaRPr lang="en-US" sz="1200" i="0" kern="1200" dirty="0">
              <a:solidFill>
                <a:schemeClr val="tx1"/>
              </a:solidFill>
              <a:effectLst/>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22</a:t>
            </a:fld>
            <a:endParaRPr lang="en-US"/>
          </a:p>
        </p:txBody>
      </p:sp>
    </p:spTree>
    <p:extLst>
      <p:ext uri="{BB962C8B-B14F-4D97-AF65-F5344CB8AC3E}">
        <p14:creationId xmlns:p14="http://schemas.microsoft.com/office/powerpoint/2010/main" val="1506301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i="0" dirty="0">
                <a:solidFill>
                  <a:schemeClr val="tx1"/>
                </a:solidFill>
                <a:latin typeface="+mn-lt"/>
                <a:ea typeface="+mn-ea"/>
                <a:cs typeface="+mn-cs"/>
              </a:rPr>
              <a:t>لا شيء.</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لقد استخرجوا </a:t>
            </a:r>
            <a:r>
              <a:rPr lang="ar-EG" sz="1200" i="0" dirty="0"/>
              <a:t>0 أوقية من الذهب و0 أوقية من الفضة منذ عام 2016.</a:t>
            </a:r>
            <a:r>
              <a:rPr lang="en-US" sz="1200" i="0" dirty="0"/>
              <a:t> </a:t>
            </a:r>
            <a:r>
              <a:rPr lang="ar-EG" sz="1200" i="0" dirty="0"/>
              <a:t>انخفض سعر </a:t>
            </a:r>
            <a:r>
              <a:rPr lang="ar-EG" sz="1200" i="0" baseline="0" dirty="0"/>
              <a:t>سهم الشركة </a:t>
            </a:r>
            <a:r>
              <a:rPr lang="ar-EG" sz="1200" i="0" dirty="0"/>
              <a:t>بنسبة 50% في عام 2013 فقط، بسبب المشاكل المتزايدة </a:t>
            </a:r>
            <a:r>
              <a:rPr lang="ar-EG" sz="1200" i="0" baseline="0" dirty="0"/>
              <a:t>في موقع المنجم هذا.</a:t>
            </a:r>
            <a:r>
              <a:rPr lang="en-US" sz="1200"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dirty="0">
                <a:solidFill>
                  <a:schemeClr val="tx1"/>
                </a:solidFill>
                <a:latin typeface="+mn-lt"/>
                <a:ea typeface="+mn-ea"/>
                <a:cs typeface="+mn-cs"/>
              </a:rPr>
              <a:t>المراجع</a:t>
            </a:r>
          </a:p>
          <a:p>
            <a:endParaRPr lang="en-US" sz="1200" i="0" kern="1200" dirty="0">
              <a:solidFill>
                <a:schemeClr val="tx1"/>
              </a:solidFill>
              <a:effectLst/>
              <a:latin typeface="+mn-lt"/>
              <a:ea typeface="+mn-ea"/>
              <a:cs typeface="+mn-cs"/>
            </a:endParaRPr>
          </a:p>
          <a:p>
            <a:r>
              <a:rPr lang="en-US" sz="1200" b="0" i="0" dirty="0"/>
              <a:t>McCormick &amp; Smith, 2014</a:t>
            </a:r>
          </a:p>
          <a:p>
            <a:r>
              <a:rPr lang="en-US" sz="1200" b="0" i="0" dirty="0"/>
              <a:t>Barrick Gold,</a:t>
            </a:r>
            <a:r>
              <a:rPr lang="en-US" sz="1200" b="0" i="0" baseline="0" dirty="0"/>
              <a:t> A perfect storm at Pascua Lama, INSEAD case. </a:t>
            </a:r>
          </a:p>
          <a:p>
            <a:r>
              <a:rPr lang="ar-EG" sz="1200" b="0" i="0" baseline="0" dirty="0">
                <a:solidFill>
                  <a:schemeClr val="tx1"/>
                </a:solidFill>
                <a:latin typeface="+mn-lt"/>
                <a:ea typeface="+mn-ea"/>
                <a:cs typeface="+mn-cs"/>
              </a:rPr>
              <a:t>نسخة التحقيق متاحة على: </a:t>
            </a:r>
            <a:r>
              <a:rPr lang="en-US" sz="1200" b="0" i="0" baseline="0" dirty="0">
                <a:solidFill>
                  <a:schemeClr val="tx1"/>
                </a:solidFill>
                <a:latin typeface="+mn-lt"/>
                <a:ea typeface="+mn-ea"/>
                <a:cs typeface="+mn-cs"/>
              </a:rPr>
              <a:t>http://centres.insead.edu/social-innovation/what-we-do/documents/INSEADSocialInnovationCentre6021-Barrick_Gold-CS-EN-0-06-2014-award-w.pdf</a:t>
            </a:r>
          </a:p>
          <a:p>
            <a:r>
              <a:rPr lang="en-US" sz="1200" i="0" dirty="0">
                <a:solidFill>
                  <a:schemeClr val="tx1"/>
                </a:solidFill>
                <a:latin typeface="+mn-lt"/>
                <a:ea typeface="+mn-ea"/>
                <a:cs typeface="+mn-cs"/>
              </a:rPr>
              <a:t>https://en.wikipedia.org/wiki/Peter_Munk</a:t>
            </a:r>
          </a:p>
          <a:p>
            <a:endParaRPr lang="en-US" sz="1200" i="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endParaRPr lang="en-US" i="0" dirty="0"/>
          </a:p>
          <a:p>
            <a:endParaRPr lang="en-US" sz="1200" i="0" kern="1200" dirty="0">
              <a:solidFill>
                <a:schemeClr val="tx1"/>
              </a:solidFill>
              <a:effectLst/>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23</a:t>
            </a:fld>
            <a:endParaRPr lang="en-US"/>
          </a:p>
        </p:txBody>
      </p:sp>
    </p:spTree>
    <p:extLst>
      <p:ext uri="{BB962C8B-B14F-4D97-AF65-F5344CB8AC3E}">
        <p14:creationId xmlns:p14="http://schemas.microsoft.com/office/powerpoint/2010/main" val="3683847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i="0" dirty="0"/>
              <a:t>دائمًا ما يكون </a:t>
            </a:r>
            <a:r>
              <a:rPr lang="ar-EG" i="0" baseline="0" dirty="0"/>
              <a:t>النظر إلى الماضي مثاليًا، وربما كانت الأمور لتسير على نحو سيئ على أي حال.</a:t>
            </a:r>
            <a:r>
              <a:rPr lang="en-US" i="0" baseline="0" dirty="0"/>
              <a:t> </a:t>
            </a:r>
            <a:r>
              <a:rPr lang="ar-EG" i="0" baseline="0" dirty="0"/>
              <a:t>لكن </a:t>
            </a:r>
            <a:r>
              <a:rPr lang="ar-EG" i="0" dirty="0"/>
              <a:t>من المحتمل أن تكون الشركة قد </a:t>
            </a:r>
            <a:r>
              <a:rPr lang="ar-EG" i="0" baseline="0" dirty="0"/>
              <a:t>ارتكبت بعض </a:t>
            </a:r>
            <a:r>
              <a:rPr lang="ar-EG" sz="1200" b="0" i="0" dirty="0"/>
              <a:t>الأخطاء الإستراتيجية الرئيسية فيما يتعلق </a:t>
            </a:r>
            <a:r>
              <a:rPr lang="ar-EG" sz="1200" b="0" i="0" baseline="0" dirty="0"/>
              <a:t>بالحصول على الدعم المحلي</a:t>
            </a:r>
            <a:r>
              <a:rPr lang="ar-EG" sz="1200" b="0" i="0" dirty="0"/>
              <a:t>.</a:t>
            </a:r>
            <a:r>
              <a:rPr lang="en-US" sz="1200" b="0" i="0" dirty="0"/>
              <a:t> </a:t>
            </a:r>
          </a:p>
        </p:txBody>
      </p:sp>
      <p:sp>
        <p:nvSpPr>
          <p:cNvPr id="4" name="Slide Number Placeholder 3"/>
          <p:cNvSpPr>
            <a:spLocks noGrp="1"/>
          </p:cNvSpPr>
          <p:nvPr>
            <p:ph type="sldNum" sz="quarter" idx="10"/>
          </p:nvPr>
        </p:nvSpPr>
        <p:spPr/>
        <p:txBody>
          <a:bodyPr/>
          <a:lstStyle/>
          <a:p>
            <a:fld id="{9BE1DD1D-0BD5-4E4F-ABDD-53ED947792F1}" type="slidenum">
              <a:rPr lang="en-US" smtClean="0"/>
              <a:t>24</a:t>
            </a:fld>
            <a:endParaRPr lang="en-US"/>
          </a:p>
        </p:txBody>
      </p:sp>
    </p:spTree>
    <p:extLst>
      <p:ext uri="{BB962C8B-B14F-4D97-AF65-F5344CB8AC3E}">
        <p14:creationId xmlns:p14="http://schemas.microsoft.com/office/powerpoint/2010/main" val="936269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dirty="0"/>
              <a:t>يحسب لهم، قيامهم </a:t>
            </a:r>
            <a:r>
              <a:rPr lang="ar-EG" sz="1200" b="0" i="0" baseline="0" dirty="0"/>
              <a:t>بمبادرة مجتمعية واسعة النطاق، أكثر شمولًا وسخاءً مما كانت شركات التعدين الأخرى لتفعله.</a:t>
            </a:r>
            <a:r>
              <a:rPr lang="en-US" sz="1200" b="0" i="0" baseline="0" dirty="0"/>
              <a:t> </a:t>
            </a:r>
            <a:r>
              <a:rPr lang="ar-EG" sz="1200" b="0" i="0" u="none" baseline="0" dirty="0"/>
              <a:t>ولكن هذا كان للحصول على الدعم للمنجم، وليس لطلب الإذن. لم يسألوا المجتمعات المحلية قط ما إذا كانوا يريدون ذلك المنجم أم لا.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u="none" baseline="0" dirty="0"/>
              <a:t>انتهى الأمر بالمجتمعات المحلية إلى رفض جهود التوعية. </a:t>
            </a:r>
            <a:r>
              <a:rPr lang="ar-EG" i="0" dirty="0"/>
              <a:t>ونجح قادة المجتمع المحلي في توسعة تحالفهم ليشمل المجموعات البيئية الدولية.</a:t>
            </a:r>
            <a:r>
              <a:rPr lang="en-US" i="0" dirty="0"/>
              <a:t> </a:t>
            </a:r>
            <a:r>
              <a:rPr lang="ar-EG" i="0" dirty="0"/>
              <a:t>كانت هناك احتجاجات ومظاهرات ضد المنجم ليس فقط في تشيلي والأرجنتين، بل وفي كندا كذلك.</a:t>
            </a:r>
            <a:r>
              <a:rPr lang="en-US" i="0" dirty="0"/>
              <a:t> </a:t>
            </a:r>
            <a:r>
              <a:rPr lang="ar-EG" sz="1200" i="0" dirty="0"/>
              <a:t>ونجحت حملة قانونية، ومظاهرات عامة، ودعاية سيئة في منع المنجم من عام 2023. </a:t>
            </a:r>
          </a:p>
          <a:p>
            <a:endParaRPr lang="en-US" i="0" dirty="0"/>
          </a:p>
          <a:p>
            <a:r>
              <a:rPr lang="ar-EG" i="0" dirty="0"/>
              <a:t>تُظهر لنا </a:t>
            </a:r>
            <a:r>
              <a:rPr lang="ar-EG" i="0" baseline="0" dirty="0"/>
              <a:t>قضية </a:t>
            </a:r>
            <a:r>
              <a:rPr lang="ar-EG" i="0" dirty="0"/>
              <a:t>شركة باريك جولد قيمة النظر إلى الاختلافات الثقافية </a:t>
            </a:r>
            <a:r>
              <a:rPr lang="ar-EG" i="0" u="sng" dirty="0"/>
              <a:t>داخل </a:t>
            </a:r>
            <a:r>
              <a:rPr lang="ar-EG" i="0" dirty="0"/>
              <a:t>البلد الواحد.</a:t>
            </a:r>
            <a:r>
              <a:rPr lang="en-US" i="0" dirty="0"/>
              <a:t> </a:t>
            </a:r>
            <a:r>
              <a:rPr lang="ar-EG" i="0" dirty="0"/>
              <a:t>فالاتفاق مع الحكومتين التشيلية والأرجنتينية </a:t>
            </a:r>
            <a:r>
              <a:rPr lang="ar-EG" i="0" baseline="0" dirty="0"/>
              <a:t>لا يعني الحصول على الدعم من جانب </a:t>
            </a:r>
            <a:r>
              <a:rPr lang="ar-EG" i="0" dirty="0"/>
              <a:t>الشعبين التشيلي والأرجنتيني، </a:t>
            </a:r>
            <a:r>
              <a:rPr lang="ar-EG" i="0" baseline="0" dirty="0"/>
              <a:t>اللذين ينتميان إلى العوام من غير النخبة، واللذين يتبنيان في كثير من الحالات قيمًا مختلفة تمام الاختلاف عن قيم أصحاب السلطة. فقد رفضت المجتمعات الأصلية المحلية الشركة ليس فقط على أساس التهديد البيئي، بل أيضًا على أساس مجموعة القيم المختلفة تمام الاختلاف التي تتبناها. ولم تكن وظائف التعدين والمناهج الدراسية المجانية تحمل القيمة التي افترضتها الشركة بالنسبة لها. على سبيل المثال، لم يُنظَر إلى المناهج التعليمية باعتبارها مؤمنة بالتقاليد الأصلية في المنطقة، بل باعتبارها دعاية غربية ترعاها الحكومة حول تاريخ المنطقة.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dirty="0">
                <a:solidFill>
                  <a:schemeClr val="tx1"/>
                </a:solidFill>
                <a:latin typeface="+mn-lt"/>
                <a:ea typeface="+mn-ea"/>
                <a:cs typeface="+mn-cs"/>
              </a:rPr>
              <a:t>المراجع</a:t>
            </a:r>
          </a:p>
          <a:p>
            <a:endParaRPr lang="en-US" sz="1200" i="0" kern="1200" dirty="0">
              <a:solidFill>
                <a:schemeClr val="tx1"/>
              </a:solidFill>
              <a:effectLst/>
              <a:latin typeface="+mn-lt"/>
              <a:ea typeface="+mn-ea"/>
              <a:cs typeface="+mn-cs"/>
            </a:endParaRPr>
          </a:p>
          <a:p>
            <a:r>
              <a:rPr lang="en-US" sz="1200" b="0" i="0" dirty="0"/>
              <a:t>McCormick &amp; Smith, 2014</a:t>
            </a:r>
          </a:p>
          <a:p>
            <a:r>
              <a:rPr lang="en-US" sz="1200" b="0" i="0" dirty="0"/>
              <a:t>Barrick Gold,</a:t>
            </a:r>
            <a:r>
              <a:rPr lang="en-US" sz="1200" b="0" i="0" baseline="0" dirty="0"/>
              <a:t> A perfect storm at Pascua Lama, INSEAD case. </a:t>
            </a:r>
          </a:p>
          <a:p>
            <a:r>
              <a:rPr lang="ar-EG" sz="1200" b="0" i="0" baseline="0" dirty="0">
                <a:solidFill>
                  <a:schemeClr val="tx1"/>
                </a:solidFill>
                <a:latin typeface="+mn-lt"/>
                <a:ea typeface="+mn-ea"/>
                <a:cs typeface="+mn-cs"/>
              </a:rPr>
              <a:t>نسخة التحقيق متاحة على: </a:t>
            </a:r>
            <a:r>
              <a:rPr lang="en-US" sz="1200" b="0" i="0" baseline="0" dirty="0">
                <a:solidFill>
                  <a:schemeClr val="tx1"/>
                </a:solidFill>
                <a:latin typeface="+mn-lt"/>
                <a:ea typeface="+mn-ea"/>
                <a:cs typeface="+mn-cs"/>
              </a:rPr>
              <a:t>http://centres.insead.edu/social-innovation/what-we-do/documents/INSEADSocialInnovationCentre6021-Barrick_Gold-CS-EN-0-06-2014-award-w.pdf</a:t>
            </a:r>
          </a:p>
          <a:p>
            <a:r>
              <a:rPr lang="en-US" sz="1200" i="0" dirty="0">
                <a:solidFill>
                  <a:schemeClr val="tx1"/>
                </a:solidFill>
                <a:latin typeface="+mn-lt"/>
                <a:ea typeface="+mn-ea"/>
                <a:cs typeface="+mn-cs"/>
              </a:rPr>
              <a:t>https://en.wikipedia.org/wiki/Peter_Munk</a:t>
            </a:r>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25</a:t>
            </a:fld>
            <a:endParaRPr lang="en-US"/>
          </a:p>
        </p:txBody>
      </p:sp>
    </p:spTree>
    <p:extLst>
      <p:ext uri="{BB962C8B-B14F-4D97-AF65-F5344CB8AC3E}">
        <p14:creationId xmlns:p14="http://schemas.microsoft.com/office/powerpoint/2010/main" val="2539339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baseline="0" dirty="0"/>
              <a:t>هذا جزء من رسالة موجهة إلى مساهمي شركة باريك من ممثلي أحد المجتمعات المحلية. [اقتباس من الرسالة ]. </a:t>
            </a:r>
            <a:r>
              <a:rPr lang="ar-EG" sz="1200" i="0" dirty="0"/>
              <a:t>"لقد أتوا بمحترفين لتعليم أهل </a:t>
            </a:r>
            <a:r>
              <a:rPr lang="ar-EG" sz="1200" i="0" dirty="0" err="1"/>
              <a:t>هواسكولتينوس</a:t>
            </a:r>
            <a:r>
              <a:rPr lang="ar-EG" sz="1200" i="0" dirty="0"/>
              <a:t> عن ثقافتنا الخاصة بنا. ما الذي يمنحكم الحق لتعليمنا عن تقاليدنا الخاصة بنا؟ ما الذي يمنحكم الحق للتلاعب بتقاليدنا... لن نسمح لشركة باريك بتدمير أرضنا وثقافتنا". وبالتالي، فقد رأت المجتمعات المحلية بوضوح أن هذه ليست مجرد قضية بيئية، بل إنها أيضًا قضية تتعلق بالحفاظ على التراث الثقافي.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dirty="0">
                <a:solidFill>
                  <a:schemeClr val="tx1"/>
                </a:solidFill>
                <a:latin typeface="+mn-lt"/>
                <a:ea typeface="+mn-ea"/>
                <a:cs typeface="+mn-cs"/>
              </a:rPr>
              <a:t>المراجع</a:t>
            </a:r>
          </a:p>
          <a:p>
            <a:endParaRPr lang="en-US" sz="1200" i="0" kern="1200" dirty="0">
              <a:solidFill>
                <a:schemeClr val="tx1"/>
              </a:solidFill>
              <a:effectLst/>
              <a:latin typeface="+mn-lt"/>
              <a:ea typeface="+mn-ea"/>
              <a:cs typeface="+mn-cs"/>
            </a:endParaRPr>
          </a:p>
          <a:p>
            <a:r>
              <a:rPr lang="en-US" sz="1200" b="0" i="0" dirty="0"/>
              <a:t>McCormick &amp; Smith, 2014</a:t>
            </a:r>
          </a:p>
          <a:p>
            <a:r>
              <a:rPr lang="en-US" sz="1200" b="0" i="0" dirty="0"/>
              <a:t>Barrick Gold,</a:t>
            </a:r>
            <a:r>
              <a:rPr lang="en-US" sz="1200" b="0" i="0" baseline="0" dirty="0"/>
              <a:t> A perfect storm at Pascua Lama, INSEAD case. </a:t>
            </a:r>
          </a:p>
          <a:p>
            <a:r>
              <a:rPr lang="ar-EG" sz="1200" b="0" i="0" baseline="0" dirty="0">
                <a:solidFill>
                  <a:schemeClr val="tx1"/>
                </a:solidFill>
                <a:latin typeface="+mn-lt"/>
                <a:ea typeface="+mn-ea"/>
                <a:cs typeface="+mn-cs"/>
              </a:rPr>
              <a:t>نسخة التحقيق متاحة على: </a:t>
            </a:r>
            <a:r>
              <a:rPr lang="en-US" sz="1200" b="0" i="0" baseline="0" dirty="0">
                <a:solidFill>
                  <a:schemeClr val="tx1"/>
                </a:solidFill>
                <a:latin typeface="+mn-lt"/>
                <a:ea typeface="+mn-ea"/>
                <a:cs typeface="+mn-cs"/>
              </a:rPr>
              <a:t>http://centres.insead.edu/social-innovation/what-we-do/documents/INSEADSocialInnovationCentre6021-Barrick_Gold-CS-EN-0-06-2014-award-w.pdf</a:t>
            </a:r>
          </a:p>
          <a:p>
            <a:r>
              <a:rPr lang="en-US" sz="1200" i="0" dirty="0">
                <a:solidFill>
                  <a:schemeClr val="tx1"/>
                </a:solidFill>
                <a:latin typeface="+mn-lt"/>
                <a:ea typeface="+mn-ea"/>
                <a:cs typeface="+mn-cs"/>
              </a:rPr>
              <a:t>https://en.wikipedia.org/wiki/Peter_Munk</a:t>
            </a:r>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26</a:t>
            </a:fld>
            <a:endParaRPr lang="en-US"/>
          </a:p>
        </p:txBody>
      </p:sp>
    </p:spTree>
    <p:extLst>
      <p:ext uri="{BB962C8B-B14F-4D97-AF65-F5344CB8AC3E}">
        <p14:creationId xmlns:p14="http://schemas.microsoft.com/office/powerpoint/2010/main" val="2186437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i="0" dirty="0">
                <a:solidFill>
                  <a:schemeClr val="tx1"/>
                </a:solidFill>
                <a:latin typeface="+mn-lt"/>
                <a:ea typeface="+mn-ea"/>
                <a:cs typeface="+mn-cs"/>
              </a:rPr>
              <a:t>ناقش بيتر مونك، مؤسس شركة باريك جولد ما أطلق عليه اسم</a:t>
            </a:r>
            <a:r>
              <a:rPr lang="en-US" sz="1200" i="0" baseline="0" dirty="0">
                <a:solidFill>
                  <a:schemeClr val="tx1"/>
                </a:solidFill>
                <a:latin typeface="+mn-lt"/>
                <a:ea typeface="+mn-ea"/>
                <a:cs typeface="+mn-cs"/>
              </a:rPr>
              <a:t> </a:t>
            </a:r>
            <a:r>
              <a:rPr lang="ar-EG" sz="1200" i="0" dirty="0">
                <a:solidFill>
                  <a:schemeClr val="tx1"/>
                </a:solidFill>
                <a:latin typeface="+mn-lt"/>
                <a:ea typeface="+mn-ea"/>
                <a:cs typeface="+mn-cs"/>
              </a:rPr>
              <a:t>الترخيص الاجتماعي للتعدين.</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[اقتباس من مونك] "لا يكفي أن يكون لديك المال. لا يكفي أن تكون لديك احتياطيات. لا يكفي أن يكون لديك أشخاص رائعون يعملون في </a:t>
            </a:r>
            <a:r>
              <a:rPr lang="ar-EG" sz="1200" i="0" dirty="0" err="1">
                <a:solidFill>
                  <a:schemeClr val="tx1"/>
                </a:solidFill>
                <a:latin typeface="+mn-lt"/>
                <a:ea typeface="+mn-ea"/>
                <a:cs typeface="+mn-cs"/>
              </a:rPr>
              <a:t>التعدين.إن</a:t>
            </a:r>
            <a:r>
              <a:rPr lang="ar-EG" sz="1200" i="0" dirty="0">
                <a:solidFill>
                  <a:schemeClr val="tx1"/>
                </a:solidFill>
                <a:latin typeface="+mn-lt"/>
                <a:ea typeface="+mn-ea"/>
                <a:cs typeface="+mn-cs"/>
              </a:rPr>
              <a:t> العامل الأكثر أهمية في نمو شركة التعدين اليوم هو الإجماع الاجتماعي - الحصول على ترخيص للتعدين".</a:t>
            </a:r>
          </a:p>
          <a:p>
            <a:endParaRPr lang="fr-FR" sz="1200" i="0" kern="1200" dirty="0">
              <a:solidFill>
                <a:schemeClr val="tx1"/>
              </a:solidFill>
              <a:effectLst/>
              <a:latin typeface="+mn-lt"/>
              <a:ea typeface="+mn-ea"/>
              <a:cs typeface="+mn-cs"/>
            </a:endParaRPr>
          </a:p>
          <a:p>
            <a:r>
              <a:rPr lang="ar-EG" sz="1200" i="0" dirty="0">
                <a:solidFill>
                  <a:schemeClr val="tx1"/>
                </a:solidFill>
                <a:latin typeface="+mn-lt"/>
                <a:ea typeface="+mn-ea"/>
                <a:cs typeface="+mn-cs"/>
              </a:rPr>
              <a:t>تشهد </a:t>
            </a:r>
            <a:r>
              <a:rPr lang="ar-EG" sz="1200" i="0" baseline="0" dirty="0">
                <a:solidFill>
                  <a:schemeClr val="tx1"/>
                </a:solidFill>
                <a:latin typeface="+mn-lt"/>
                <a:ea typeface="+mn-ea"/>
                <a:cs typeface="+mn-cs"/>
              </a:rPr>
              <a:t>الأبحاث الأكاديمية على ذلك، حيث تظهر أن المناجم التي تنشأ بدعم من السكان المحليين أكثر ربحية.</a:t>
            </a:r>
            <a:r>
              <a:rPr lang="en-US" sz="1200" i="0" baseline="0" dirty="0">
                <a:solidFill>
                  <a:schemeClr val="tx1"/>
                </a:solidFill>
                <a:latin typeface="+mn-lt"/>
                <a:ea typeface="+mn-ea"/>
                <a:cs typeface="+mn-cs"/>
              </a:rPr>
              <a:t> </a:t>
            </a:r>
          </a:p>
          <a:p>
            <a:endParaRPr lang="fr-FR" sz="1200" i="0" kern="1200" baseline="0" dirty="0">
              <a:solidFill>
                <a:schemeClr val="tx1"/>
              </a:solidFill>
              <a:effectLst/>
              <a:latin typeface="+mn-lt"/>
              <a:ea typeface="+mn-ea"/>
              <a:cs typeface="+mn-cs"/>
            </a:endParaRPr>
          </a:p>
          <a:p>
            <a:r>
              <a:rPr lang="ar-EG" sz="1200" i="0" baseline="0" dirty="0">
                <a:solidFill>
                  <a:schemeClr val="tx1"/>
                </a:solidFill>
                <a:latin typeface="+mn-lt"/>
                <a:ea typeface="+mn-ea"/>
                <a:cs typeface="+mn-cs"/>
              </a:rPr>
              <a:t>الحصول على الترخيص الاجتماعي لتنفيذ أعمالك يعني</a:t>
            </a:r>
            <a:r>
              <a:rPr lang="en-US" sz="1200" i="0" baseline="0" dirty="0">
                <a:solidFill>
                  <a:schemeClr val="tx1"/>
                </a:solidFill>
                <a:latin typeface="+mn-lt"/>
                <a:ea typeface="+mn-ea"/>
                <a:cs typeface="+mn-cs"/>
              </a:rPr>
              <a:t>‎</a:t>
            </a:r>
            <a:r>
              <a:rPr lang="ar-EG" sz="1200" i="0" baseline="0" dirty="0">
                <a:solidFill>
                  <a:schemeClr val="tx1"/>
                </a:solidFill>
                <a:latin typeface="+mn-lt"/>
                <a:ea typeface="+mn-ea"/>
                <a:cs typeface="+mn-cs"/>
              </a:rPr>
              <a:t> التفاوض على اتفاقية مستدامة مع العديد من المساهمين، الذين يمثلون تحديًا كبيرًا يتطلب الاستفادة من مجموعة متنوعة من تكتيكات المفاوضات، حتى في محاكاة مثل جولدن ستاندارد.  الحقيقة المتمثلة في أنه حتى الملياردير العصامي، بيتر مونك، يمكن أن يفشل في النجاح بذلك تُظهِر مدى صعوبة المفاوضات متعددة الأطراف، وخاصة عندما تكون هناك اختلافات ثقافية جوهرية فيما يتعلق بما يتم تقديره.</a:t>
            </a:r>
            <a:r>
              <a:rPr lang="en-US" sz="1200" i="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dirty="0">
                <a:solidFill>
                  <a:schemeClr val="tx1"/>
                </a:solidFill>
                <a:latin typeface="+mn-lt"/>
                <a:ea typeface="+mn-ea"/>
                <a:cs typeface="+mn-cs"/>
              </a:rPr>
              <a:t>المراجع</a:t>
            </a:r>
          </a:p>
          <a:p>
            <a:endParaRPr lang="en-US" sz="1200" i="0" kern="1200" dirty="0">
              <a:solidFill>
                <a:schemeClr val="tx1"/>
              </a:solidFill>
              <a:effectLst/>
              <a:latin typeface="+mn-lt"/>
              <a:ea typeface="+mn-ea"/>
              <a:cs typeface="+mn-cs"/>
            </a:endParaRPr>
          </a:p>
          <a:p>
            <a:r>
              <a:rPr lang="en-US" sz="1200" b="0" i="0" dirty="0"/>
              <a:t>McCormick &amp; Smith, 2014</a:t>
            </a:r>
          </a:p>
          <a:p>
            <a:r>
              <a:rPr lang="en-US" sz="1200" b="0" i="0" dirty="0"/>
              <a:t>Barrick Gold,</a:t>
            </a:r>
            <a:r>
              <a:rPr lang="en-US" sz="1200" b="0" i="0" baseline="0" dirty="0"/>
              <a:t> A perfect storm at Pascua Lama, INSEAD case. </a:t>
            </a:r>
          </a:p>
          <a:p>
            <a:r>
              <a:rPr lang="ar-EG" sz="1200" b="0" i="0" baseline="0" dirty="0">
                <a:solidFill>
                  <a:schemeClr val="tx1"/>
                </a:solidFill>
                <a:latin typeface="+mn-lt"/>
                <a:ea typeface="+mn-ea"/>
                <a:cs typeface="+mn-cs"/>
              </a:rPr>
              <a:t>نسخة التحقيق متاحة على: </a:t>
            </a:r>
            <a:r>
              <a:rPr lang="en-US" sz="1200" b="0" i="0" baseline="0" dirty="0">
                <a:solidFill>
                  <a:schemeClr val="tx1"/>
                </a:solidFill>
                <a:latin typeface="+mn-lt"/>
                <a:ea typeface="+mn-ea"/>
                <a:cs typeface="+mn-cs"/>
              </a:rPr>
              <a:t>http://centres.insead.edu/social-innovation/what-we-do/documents/INSEADSocialInnovationCentre6021-Barrick_Gold-CS-EN-0-06-2014-award-w.pdf</a:t>
            </a:r>
          </a:p>
          <a:p>
            <a:r>
              <a:rPr lang="en-US" sz="1200" i="0" dirty="0">
                <a:solidFill>
                  <a:schemeClr val="tx1"/>
                </a:solidFill>
                <a:latin typeface="+mn-lt"/>
                <a:ea typeface="+mn-ea"/>
                <a:cs typeface="+mn-cs"/>
              </a:rPr>
              <a:t>https://en.wikipedia.org/wiki/Peter_Munk</a:t>
            </a:r>
          </a:p>
          <a:p>
            <a:endParaRPr lang="en-US" i="0" dirty="0"/>
          </a:p>
          <a:p>
            <a:r>
              <a:rPr lang="en-US" i="0" dirty="0" err="1"/>
              <a:t>Henisz</a:t>
            </a:r>
            <a:r>
              <a:rPr lang="en-US" i="0" dirty="0"/>
              <a:t>, </a:t>
            </a:r>
            <a:r>
              <a:rPr lang="en-US" i="0" dirty="0" err="1"/>
              <a:t>Dorobantu</a:t>
            </a:r>
            <a:r>
              <a:rPr lang="en-US" i="0" dirty="0"/>
              <a:t>, &amp; Nartey, “Spinning Gold: The financial returns to stakeholder engagement,” Strategic Management Journal, 2014 </a:t>
            </a:r>
          </a:p>
          <a:p>
            <a:endParaRPr lang="en-US" sz="1200" i="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i="0" dirty="0">
                <a:solidFill>
                  <a:schemeClr val="tx1"/>
                </a:solidFill>
                <a:latin typeface="+mn-lt"/>
                <a:ea typeface="+mn-ea"/>
                <a:cs typeface="+mn-cs"/>
              </a:rPr>
              <a:t>Barrick beyond Borders: Peter Munk cites 25 ways Barrick contributes to communities (2012),</a:t>
            </a:r>
            <a:r>
              <a:rPr lang="en-US" sz="1200" i="0" u="none" strike="noStrike" dirty="0">
                <a:solidFill>
                  <a:schemeClr val="tx1"/>
                </a:solidFill>
                <a:latin typeface="+mn-lt"/>
                <a:ea typeface="+mn-ea"/>
                <a:cs typeface="+mn-cs"/>
                <a:hlinkClick r:id="rId3"/>
              </a:rPr>
              <a:t> </a:t>
            </a:r>
            <a:r>
              <a:rPr lang="en-US" sz="1200" i="0" dirty="0">
                <a:solidFill>
                  <a:schemeClr val="tx1"/>
                </a:solidFill>
                <a:latin typeface="+mn-lt"/>
                <a:ea typeface="+mn-ea"/>
                <a:cs typeface="+mn-cs"/>
              </a:rPr>
              <a:t>http://barrickbeyondborders.com/mining/2012/05/peter-munk-cites-25-ways-barrick-contributes-to-communities/</a:t>
            </a:r>
          </a:p>
          <a:p>
            <a:endParaRPr lang="en-US" i="0" dirty="0"/>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27</a:t>
            </a:fld>
            <a:endParaRPr lang="en-US"/>
          </a:p>
        </p:txBody>
      </p:sp>
    </p:spTree>
    <p:extLst>
      <p:ext uri="{BB962C8B-B14F-4D97-AF65-F5344CB8AC3E}">
        <p14:creationId xmlns:p14="http://schemas.microsoft.com/office/powerpoint/2010/main" val="1503342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i="0" dirty="0"/>
              <a:t>بهذا ينتهي درسنا، شكرًا جزيلًا!</a:t>
            </a:r>
            <a:r>
              <a:rPr lang="en-US" i="0" dirty="0"/>
              <a:t> </a:t>
            </a:r>
            <a:r>
              <a:rPr lang="ar-EG" i="0" dirty="0"/>
              <a:t>أتمنى أن </a:t>
            </a:r>
            <a:r>
              <a:rPr lang="ar-EG" i="0" baseline="0" dirty="0"/>
              <a:t>تكونوا قد استفدتم كثيرًا من هذا الدرس، ويُرجى استمرار التواصل وعدم التردد في استخدامي كمرجع. تعرفون أين يمكنكم الوصول إليَّ.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i="0" dirty="0"/>
              <a:t>مصدر الصورة</a:t>
            </a:r>
          </a:p>
          <a:p>
            <a:r>
              <a:rPr lang="en-US" i="0" dirty="0"/>
              <a:t>https://pixabay.com/en/sylvester-new-year-s-day-fireworks-1103947/</a:t>
            </a:r>
          </a:p>
        </p:txBody>
      </p:sp>
      <p:sp>
        <p:nvSpPr>
          <p:cNvPr id="4" name="Slide Number Placeholder 3"/>
          <p:cNvSpPr>
            <a:spLocks noGrp="1"/>
          </p:cNvSpPr>
          <p:nvPr>
            <p:ph type="sldNum" sz="quarter" idx="10"/>
          </p:nvPr>
        </p:nvSpPr>
        <p:spPr/>
        <p:txBody>
          <a:bodyPr/>
          <a:lstStyle/>
          <a:p>
            <a:fld id="{9BE1DD1D-0BD5-4E4F-ABDD-53ED947792F1}" type="slidenum">
              <a:rPr lang="en-US" smtClean="0"/>
              <a:t>28</a:t>
            </a:fld>
            <a:endParaRPr lang="en-US"/>
          </a:p>
        </p:txBody>
      </p:sp>
    </p:spTree>
    <p:extLst>
      <p:ext uri="{BB962C8B-B14F-4D97-AF65-F5344CB8AC3E}">
        <p14:creationId xmlns:p14="http://schemas.microsoft.com/office/powerpoint/2010/main" val="2839728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i="0" dirty="0"/>
              <a:t>سنجري</a:t>
            </a:r>
            <a:r>
              <a:rPr lang="ar-EG" i="0" baseline="0" dirty="0"/>
              <a:t> الآن تمرين تفاوض متعدد </a:t>
            </a:r>
            <a:r>
              <a:rPr lang="ar-EG" i="0" baseline="0" dirty="0" err="1"/>
              <a:t>الأطراف.يوجد</a:t>
            </a:r>
            <a:r>
              <a:rPr lang="ar-EG" i="0" baseline="0" dirty="0"/>
              <a:t> 6 أدوار في القضية. أمامك ساعتان و15 دقيقة لقراءة المواد الخاصة بأدوارك والتفاوض.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i="0" baseline="0" dirty="0"/>
              <a:t>أثناء هاتين الساعتين، يمكنكم ترتيب اجتماعاتكم مع بعضكم البعض بالطريقة التي تفضلونها.</a:t>
            </a:r>
            <a:r>
              <a:rPr lang="en-US" i="0" baseline="0" dirty="0"/>
              <a:t> </a:t>
            </a:r>
            <a:r>
              <a:rPr lang="ar-EG" i="0" baseline="0" dirty="0"/>
              <a:t>يمكن للحكومة ورئيس الشركة الاجتماع أثناء اجتماع رؤساء البلديات الأربعة، أو يمكن للحكومة الاجتماع مع البلديات دون وجود الشركة في هذا الاجتماع، أو يمكن للشركة الاجتماع مع البلديات، أو يمكنكم عقد اجتماعات فردية، أو يمكن أن تجتمعوا جميعًا في غرفة واحدة.</a:t>
            </a:r>
            <a:r>
              <a:rPr lang="en-US" i="0" baseline="0" dirty="0"/>
              <a:t> </a:t>
            </a:r>
            <a:r>
              <a:rPr lang="ar-EG" i="0" baseline="0" dirty="0"/>
              <a:t>أنتم أصحاب القرار تمامًا.</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u="none" dirty="0">
                <a:solidFill>
                  <a:srgbClr val="FF0000"/>
                </a:solidFill>
              </a:rPr>
              <a:t>لدينا قاعدة مهمة بالفعل وهي "المناقشة السرية" في هذه المفاوضات. </a:t>
            </a:r>
            <a:r>
              <a:rPr lang="ar-EG" sz="1200" i="0" baseline="0" dirty="0">
                <a:solidFill>
                  <a:srgbClr val="FF0000"/>
                </a:solidFill>
              </a:rPr>
              <a:t>يحق لك التواصل على انفراد مع أي شخص آخر لمدة 5 دقائق دون أي تدخل.  </a:t>
            </a:r>
            <a:r>
              <a:rPr lang="ar-EG" sz="1200" b="0" i="0" u="none" dirty="0">
                <a:solidFill>
                  <a:srgbClr val="FF0000"/>
                </a:solidFill>
              </a:rPr>
              <a:t>يمكن لأي طرف أن يطلب عقد اجتماع خاص بين شخصين مع أي طرف آخر في أي وقت، بمعنى آخر</a:t>
            </a:r>
            <a:r>
              <a:rPr lang="en-US" sz="1200" b="0" i="0" u="none" baseline="0" dirty="0">
                <a:solidFill>
                  <a:srgbClr val="FF0000"/>
                </a:solidFill>
              </a:rPr>
              <a:t> </a:t>
            </a:r>
            <a:r>
              <a:rPr lang="ar-EG" sz="1200" i="0" baseline="0" dirty="0">
                <a:solidFill>
                  <a:srgbClr val="FF0000"/>
                </a:solidFill>
              </a:rPr>
              <a:t>يمكنك إنشاء وسيلة للمناقشة السرية مع الطرف الآخر، ويجب على هذا الطرف الآخر أن يجري معك محادثة خاصة لمدة 5 دقائق. يمكن اتخاذ هذا الإجراء لمحاكاة الواقع الذي يحدث في العالم الحقيقي، في مفاوضات معقدة مثل تلك التي يتم إجراؤها على مدى فترة طويلة من الزمن، قد تكون هناك فرص لإجراء محادثات خاصة.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i="0" baseline="0" dirty="0">
              <a:solidFill>
                <a:srgbClr val="FF0000"/>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baseline="0" dirty="0">
                <a:solidFill>
                  <a:srgbClr val="FF0000"/>
                </a:solidFill>
              </a:rPr>
              <a:t>يمكنك اللجوء لقاعدة المناقشة السرية مع نفس الشخص أكثر من مرة أثناء التمرين إذا أردت، لكن يجب ألا تدعو إلى اجتماع مدته خمس دقائق تلو الآخر حتى لا تحتكر وقت ذلك الشخص.</a:t>
            </a:r>
            <a:r>
              <a:rPr lang="en-US" sz="1200" i="0" baseline="0" dirty="0">
                <a:solidFill>
                  <a:srgbClr val="FF0000"/>
                </a:solidFill>
              </a:rPr>
              <a:t> </a:t>
            </a:r>
            <a:r>
              <a:rPr lang="ar-EG" sz="1200" i="0" baseline="0" dirty="0">
                <a:solidFill>
                  <a:srgbClr val="FF0000"/>
                </a:solidFill>
              </a:rPr>
              <a:t>ولا يمكنك أيضًا أن تدعو إلى اجتماع مدته خمس دقائق مع أحد الأشخاص عندما يكون لديه بالفعل اجتماع مدته خمس دقائق مع شخص آخر.</a:t>
            </a:r>
            <a:r>
              <a:rPr lang="en-US" sz="1200" i="0" baseline="0" dirty="0">
                <a:solidFill>
                  <a:srgbClr val="FF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i="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baseline="0" dirty="0"/>
              <a:t>عند الانتهاء، يُرجى إعطائي نماذج النتائج الخاصة بكم - يؤدي أحد الأشخاص دور ممثل الحكومة لكل مجموعة. سنلتقي هنا في غضون ساعتين و15 دقيقة ونستخلص معلومات المحاضرة. </a:t>
            </a:r>
            <a:r>
              <a:rPr lang="ar-EG" sz="1200" i="0" dirty="0">
                <a:solidFill>
                  <a:schemeClr val="tx1"/>
                </a:solidFill>
                <a:latin typeface="+mn-lt"/>
                <a:ea typeface="+mn-ea"/>
                <a:cs typeface="+mn-cs"/>
              </a:rPr>
              <a:t>هل يبدو هذا جيدًا؟ [يقول الطلاب</a:t>
            </a:r>
            <a:r>
              <a:rPr lang="ar-EG" sz="1200" i="0" baseline="0" dirty="0">
                <a:solidFill>
                  <a:schemeClr val="tx1"/>
                </a:solidFill>
                <a:latin typeface="+mn-lt"/>
                <a:ea typeface="+mn-ea"/>
                <a:cs typeface="+mn-cs"/>
              </a:rPr>
              <a:t> نعم].</a:t>
            </a:r>
            <a:r>
              <a:rPr lang="en-US" sz="1200" i="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dirty="0">
                <a:solidFill>
                  <a:schemeClr val="tx1"/>
                </a:solidFill>
                <a:latin typeface="+mn-lt"/>
                <a:ea typeface="+mn-ea"/>
                <a:cs typeface="+mn-cs"/>
              </a:rPr>
              <a:t>يُرجى تكوين مجموعات </a:t>
            </a:r>
            <a:r>
              <a:rPr lang="ar-EG" sz="1200" i="0" baseline="0" dirty="0">
                <a:solidFill>
                  <a:schemeClr val="tx1"/>
                </a:solidFill>
                <a:latin typeface="+mn-lt"/>
                <a:ea typeface="+mn-ea"/>
                <a:cs typeface="+mn-cs"/>
              </a:rPr>
              <a:t>من 6 أشخاص على الأقل مع بعض الأشخاص الذين لم تتفاوض معهم كثيرًا من قبل. ثم احصل على المواد الخاصة بدورك وابدأ مفاوضاتك. ينبغي على ممثل الحكومة عدم إظهار نموذج النتيجة إلى أعضاء المجموعة الآخرين حتى يتم التوصل إلى اتفاق بشأن جميع القضايا ويحين الوقت لتوقيع الصفقة. [يشكل الطلاب مجموعات من 6 أشخاص، ويحصلون على المواد الخاصة بدورهم، ويكملون التمرين ].  </a:t>
            </a:r>
          </a:p>
          <a:p>
            <a:endParaRPr lang="en-US" sz="1200" b="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i="0" baseline="0" dirty="0"/>
              <a:t>[أثناء المفاوضات، يجب على المحاضر أن يتجول ويتذكر الملاحظات ذهنيًا عن بعض تفاعلات الطلاب أو يدونها، لتسليط الضوء على التكتيكات وردود الأفعال التي يمكن طرحها لاحقًا أثناء استخلاص المعلومات عندما يُطلب من الطلاب مشاركة تجاربهم أو عند طرح نقاط التدريس الرئيسية.].</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i="0" baseline="0" dirty="0">
                <a:solidFill>
                  <a:schemeClr val="tx1"/>
                </a:solidFill>
                <a:latin typeface="+mn-lt"/>
                <a:ea typeface="+mn-ea"/>
                <a:cs typeface="+mn-cs"/>
              </a:rPr>
              <a:t>[</a:t>
            </a:r>
            <a:r>
              <a:rPr lang="ar-EG" sz="1200" b="0" i="0" baseline="0" dirty="0">
                <a:solidFill>
                  <a:schemeClr val="tx1"/>
                </a:solidFill>
                <a:latin typeface="+mn-lt"/>
                <a:ea typeface="+mn-ea"/>
                <a:cs typeface="+mn-cs"/>
              </a:rPr>
              <a:t>عندما يعود "ممثلو الحكومة" بأوراق النتائج الخاصة بهم، يراجعها المحاضر استعدادًا لمناقشة استخلاص المعلومات، مع احتمال إدخال النتائج في شريحة النتائج لاحقًا في هذه المجموعة</a:t>
            </a:r>
            <a:r>
              <a:rPr lang="ar-EG" sz="1200" b="0" i="0" baseline="0" dirty="0"/>
              <a:t>].</a:t>
            </a:r>
            <a:r>
              <a:rPr lang="en-US" sz="1200" b="0" i="0" baseline="0" dirty="0"/>
              <a:t> </a:t>
            </a:r>
            <a:r>
              <a:rPr lang="en-US" sz="1200" b="1" i="0" baseline="0" dirty="0"/>
              <a:t> </a:t>
            </a:r>
          </a:p>
          <a:p>
            <a:endParaRPr lang="en-US" sz="1200" b="0" i="0"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i="0" u="sng" baseline="0" dirty="0">
                <a:solidFill>
                  <a:schemeClr val="tx1"/>
                </a:solidFill>
                <a:latin typeface="+mn-lt"/>
                <a:ea typeface="+mn-ea"/>
                <a:cs typeface="+mn-cs"/>
              </a:rPr>
              <a:t>ملاحظة</a:t>
            </a:r>
            <a:r>
              <a:rPr lang="ar-EG" sz="1200" i="0" baseline="0" dirty="0">
                <a:solidFill>
                  <a:schemeClr val="tx1"/>
                </a:solidFill>
                <a:latin typeface="+mn-lt"/>
                <a:ea typeface="+mn-ea"/>
                <a:cs typeface="+mn-cs"/>
              </a:rPr>
              <a:t>:</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يوجد نهج بديل لإنشاء المجموعات الثنائية، وهو أن يتولى المُحاضر بنفسه تقسيم الطلاب إلى مجموعات، إما عن طريق تكوين مجموعات قبل بدء المحاضرة أو أثناء وقت مخصص أثناء المحاضرة.</a:t>
            </a:r>
            <a:r>
              <a:rPr lang="en-US" sz="1200" i="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u="sng" baseline="0" dirty="0">
                <a:solidFill>
                  <a:schemeClr val="tx1"/>
                </a:solidFill>
                <a:latin typeface="+mn-lt"/>
                <a:ea typeface="+mn-ea"/>
                <a:cs typeface="+mn-cs"/>
              </a:rPr>
              <a:t>ملاحظة</a:t>
            </a:r>
            <a:r>
              <a:rPr lang="ar-EG" sz="1200" i="0" baseline="0" dirty="0">
                <a:solidFill>
                  <a:schemeClr val="tx1"/>
                </a:solidFill>
                <a:latin typeface="+mn-lt"/>
                <a:ea typeface="+mn-ea"/>
                <a:cs typeface="+mn-cs"/>
              </a:rPr>
              <a:t>.</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المدة المثالية لقراءة التمرين وتنفيذه هي 3 ساعات وليس ساعتين و15 دقيقة، نظرًا لتعقيده.  تشير الأوقات المذكورة أعلاه إلى المدة النموذجية لفصول مفاوضات ماجستير إدارة الأعمال التي تبلغ 3 ساعات.</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إذا كان لدى المحاضر 4 ساعات، فإن تقسيم الوقت المثالي هو 3 ساعات لقراءة التمرين وتنفيذه وساعة واحدة لاستخلاص المعلومات.</a:t>
            </a:r>
            <a:r>
              <a:rPr lang="en-US" sz="1200" i="0" baseline="0" dirty="0">
                <a:solidFill>
                  <a:schemeClr val="tx1"/>
                </a:solidFill>
                <a:latin typeface="+mn-lt"/>
                <a:ea typeface="+mn-ea"/>
                <a:cs typeface="+mn-cs"/>
              </a:rPr>
              <a:t> </a:t>
            </a: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i="0" baseline="0" dirty="0">
                <a:solidFill>
                  <a:schemeClr val="tx1"/>
                </a:solidFill>
                <a:latin typeface="+mn-lt"/>
                <a:ea typeface="+mn-ea"/>
                <a:cs typeface="+mn-cs"/>
              </a:rPr>
              <a:t> </a:t>
            </a:r>
          </a:p>
          <a:p>
            <a:r>
              <a:rPr lang="ar-EG" i="0" dirty="0"/>
              <a:t>مصدر </a:t>
            </a:r>
            <a:r>
              <a:rPr lang="ar-EG" i="0" baseline="0" dirty="0"/>
              <a:t>الصورة</a:t>
            </a:r>
          </a:p>
          <a:p>
            <a:r>
              <a:rPr lang="en-US" i="0" baseline="0" dirty="0"/>
              <a:t>https://pixabay.com/en/mine-trolley-lorry-rails-mining-145631/</a:t>
            </a:r>
          </a:p>
          <a:p>
            <a:endParaRPr lang="en-US" i="0" baseline="0" dirty="0"/>
          </a:p>
          <a:p>
            <a:endParaRPr lang="en-US" i="0" baseline="0" dirty="0"/>
          </a:p>
        </p:txBody>
      </p:sp>
      <p:sp>
        <p:nvSpPr>
          <p:cNvPr id="4" name="Slide Number Placeholder 3"/>
          <p:cNvSpPr>
            <a:spLocks noGrp="1"/>
          </p:cNvSpPr>
          <p:nvPr>
            <p:ph type="sldNum" sz="quarter" idx="10"/>
          </p:nvPr>
        </p:nvSpPr>
        <p:spPr/>
        <p:txBody>
          <a:bodyPr/>
          <a:lstStyle/>
          <a:p>
            <a:fld id="{9BE1DD1D-0BD5-4E4F-ABDD-53ED947792F1}" type="slidenum">
              <a:rPr lang="en-US" smtClean="0"/>
              <a:t>3</a:t>
            </a:fld>
            <a:endParaRPr lang="en-US"/>
          </a:p>
        </p:txBody>
      </p:sp>
    </p:spTree>
    <p:extLst>
      <p:ext uri="{BB962C8B-B14F-4D97-AF65-F5344CB8AC3E}">
        <p14:creationId xmlns:p14="http://schemas.microsoft.com/office/powerpoint/2010/main" val="904651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Calibri" panose="020F0502020204030204" pitchFamily="34" charset="0"/>
                <a:cs typeface="Arial" panose="020B0604020202020204" pitchFamily="34" charset="0"/>
              </a:defRPr>
            </a:lvl1pPr>
            <a:lvl2pPr marL="742950" indent="-285750" defTabSz="911225">
              <a:defRPr>
                <a:solidFill>
                  <a:schemeClr val="tx1"/>
                </a:solidFill>
                <a:latin typeface="Calibri" panose="020F0502020204030204" pitchFamily="34" charset="0"/>
                <a:cs typeface="Arial" panose="020B0604020202020204" pitchFamily="34" charset="0"/>
              </a:defRPr>
            </a:lvl2pPr>
            <a:lvl3pPr marL="1143000" indent="-228600" defTabSz="911225">
              <a:defRPr>
                <a:solidFill>
                  <a:schemeClr val="tx1"/>
                </a:solidFill>
                <a:latin typeface="Calibri" panose="020F0502020204030204" pitchFamily="34" charset="0"/>
                <a:cs typeface="Arial" panose="020B0604020202020204" pitchFamily="34" charset="0"/>
              </a:defRPr>
            </a:lvl3pPr>
            <a:lvl4pPr marL="1600200" indent="-228600" defTabSz="911225">
              <a:defRPr>
                <a:solidFill>
                  <a:schemeClr val="tx1"/>
                </a:solidFill>
                <a:latin typeface="Calibri" panose="020F0502020204030204" pitchFamily="34" charset="0"/>
                <a:cs typeface="Arial" panose="020B0604020202020204" pitchFamily="34" charset="0"/>
              </a:defRPr>
            </a:lvl4pPr>
            <a:lvl5pPr marL="2057400" indent="-228600" defTabSz="911225">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DFC553A-0E2A-4F8B-A5D6-1FF6DDA999B4}" type="slidenum">
              <a:rPr lang="en-CA" altLang="en-US" smtClean="0"/>
              <a:pPr/>
              <a:t>4</a:t>
            </a:fld>
            <a:endParaRPr lang="en-CA" altLang="en-US"/>
          </a:p>
        </p:txBody>
      </p:sp>
      <p:sp>
        <p:nvSpPr>
          <p:cNvPr id="11267" name="Rectangle 2"/>
          <p:cNvSpPr>
            <a:spLocks noGrp="1" noRot="1" noChangeAspect="1" noChangeArrowheads="1" noTextEdit="1"/>
          </p:cNvSpPr>
          <p:nvPr>
            <p:ph type="sldImg"/>
          </p:nvPr>
        </p:nvSpPr>
        <p:spPr bwMode="auto">
          <a:xfrm>
            <a:off x="1243013" y="0"/>
            <a:ext cx="4297362" cy="322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xfrm>
            <a:off x="447675" y="3449638"/>
            <a:ext cx="6035675" cy="539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i="0" dirty="0"/>
              <a:t>إليكم شرائح غرف النقاش الجانبية لإجراء هذا التمرين.</a:t>
            </a:r>
            <a:r>
              <a:rPr lang="en-US" i="0" dirty="0"/>
              <a:t> </a:t>
            </a:r>
            <a:r>
              <a:rPr lang="ar-EG" i="0" dirty="0"/>
              <a:t>يُرجى إحضار المواد الخاصة بدورك - فهي مطبوعة باللون الذي يطابق لون العمود الذي تم إدراج اسمك فيه على الشريحة.</a:t>
            </a:r>
            <a:r>
              <a:rPr lang="en-US" i="0" dirty="0"/>
              <a:t> </a:t>
            </a:r>
            <a:r>
              <a:rPr lang="ar-EG" i="0" dirty="0"/>
              <a:t>كوِّن مجموعة مع شركائك الخمسة، واستمتع بالتمرين!</a:t>
            </a:r>
            <a:r>
              <a:rPr lang="en-US" i="0" dirty="0"/>
              <a:t> </a:t>
            </a:r>
            <a:r>
              <a:rPr lang="ar-EG" i="0" dirty="0"/>
              <a:t>[يحصل الطلاب على المواد الخاصة بدورهم ويذهبون للتفاوض].</a:t>
            </a:r>
            <a:r>
              <a:rPr lang="en-US" i="0" dirty="0"/>
              <a:t> </a:t>
            </a:r>
          </a:p>
          <a:p>
            <a:endParaRPr lang="en-US" altLang="en-US" i="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i="0" u="sng" dirty="0"/>
              <a:t>ملاحظة</a:t>
            </a:r>
            <a:r>
              <a:rPr lang="ar-EG" i="0" dirty="0"/>
              <a:t>:</a:t>
            </a:r>
            <a:r>
              <a:rPr lang="en-US" i="0" dirty="0"/>
              <a:t> </a:t>
            </a:r>
            <a:r>
              <a:rPr lang="ar-EG" i="0" dirty="0"/>
              <a:t>يستخدم هذا </a:t>
            </a:r>
            <a:r>
              <a:rPr lang="ar-EG" i="0" u="none" baseline="0" dirty="0"/>
              <a:t>القالب الخاص بشريحة تقسيم الطلاب إلى مجموعات ثنائية إذا وضع المُحاضر الطلاب في مجموعات تفاوض مسبقًا.</a:t>
            </a:r>
            <a:r>
              <a:rPr lang="en-US" i="0" u="none" baseline="0" dirty="0"/>
              <a:t> </a:t>
            </a:r>
            <a:r>
              <a:rPr lang="ar-EG" i="0" u="none" baseline="0" dirty="0"/>
              <a:t>تتم إضافة أسماء الطلاب الفردية في الأعمدة ذات الصلة </a:t>
            </a:r>
            <a:r>
              <a:rPr lang="ar-EG" sz="1200" b="0" i="0" u="none" strike="noStrike" dirty="0">
                <a:solidFill>
                  <a:srgbClr val="000000"/>
                </a:solidFill>
                <a:latin typeface="Cambria"/>
              </a:rPr>
              <a:t>.</a:t>
            </a:r>
            <a:r>
              <a:rPr lang="en-US" sz="1200" b="0" i="0" u="none" strike="noStrike" baseline="0" dirty="0">
                <a:solidFill>
                  <a:schemeClr val="tx1"/>
                </a:solidFill>
                <a:latin typeface="+mn-lt"/>
              </a:rPr>
              <a:t> </a:t>
            </a:r>
            <a:r>
              <a:rPr lang="ar-EG" i="0" u="none" dirty="0"/>
              <a:t>إذا </a:t>
            </a:r>
            <a:r>
              <a:rPr lang="ar-EG" i="0" u="none" baseline="0" dirty="0"/>
              <a:t>تم استخدام </a:t>
            </a:r>
            <a:r>
              <a:rPr lang="ar-EG" i="0" u="none" dirty="0"/>
              <a:t>هذه الشريحة،</a:t>
            </a:r>
            <a:r>
              <a:rPr lang="ar-EG" i="0" u="none" baseline="0" dirty="0"/>
              <a:t> فيجب أن يتطابق </a:t>
            </a:r>
            <a:r>
              <a:rPr lang="ar-EG" i="0" u="none" dirty="0"/>
              <a:t>لون </a:t>
            </a:r>
            <a:r>
              <a:rPr lang="ar-EG" i="0" dirty="0"/>
              <a:t>الخلفية الخاصة بكل دور في الشريحة أعلاه </a:t>
            </a:r>
            <a:r>
              <a:rPr lang="ar-EG" i="0" baseline="0" dirty="0"/>
              <a:t>مع لون المواد الخاصة بهذا الدور التي تم توزيعها على الطلاب</a:t>
            </a:r>
            <a:r>
              <a:rPr lang="ar-EG" sz="1200" b="0" i="0" u="none" strike="noStrike" dirty="0">
                <a:solidFill>
                  <a:srgbClr val="000000"/>
                </a:solidFill>
                <a:latin typeface="Cambria"/>
              </a:rPr>
              <a:t>، لتجنب الارتباك </a:t>
            </a:r>
            <a:r>
              <a:rPr lang="ar-EG" i="0" baseline="0" dirty="0"/>
              <a:t>. يشير العمود "الغرفة الجانبية" إلى "غرفة النقاش الجانبية" ولا ينطبق إلا إذا كان لدى المُحاضر غرف خاصة للطلاب للتفاوض فيها. يشير العمود "المجموعة" إلى رقم مجموعة التفاوض، بمعنى آخر: كل مجموعة من الطلاب الذين يتفاوضون معًا. </a:t>
            </a:r>
          </a:p>
          <a:p>
            <a:pPr eaLnBrk="1" hangingPunct="1"/>
            <a:endParaRPr lang="en-US" altLang="en-US" i="0" dirty="0">
              <a:latin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u="sng" baseline="0" dirty="0">
                <a:solidFill>
                  <a:schemeClr val="tx1"/>
                </a:solidFill>
                <a:latin typeface="+mn-lt"/>
                <a:ea typeface="+mn-ea"/>
                <a:cs typeface="+mn-cs"/>
              </a:rPr>
              <a:t>ملاحظة</a:t>
            </a:r>
            <a:r>
              <a:rPr lang="ar-EG" sz="1200" i="0" baseline="0" dirty="0">
                <a:solidFill>
                  <a:schemeClr val="tx1"/>
                </a:solidFill>
                <a:latin typeface="+mn-lt"/>
                <a:ea typeface="+mn-ea"/>
                <a:cs typeface="+mn-cs"/>
              </a:rPr>
              <a:t>:</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لكل مجموعة، يجب أن يكون هناك طالب واحد على الأقل في كل دور لهذه المفاوضات.</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إذا تعذر تقسيم الطلاب إلى مجموعات مكونة من 6 طلاب، يمكن مضاعفة الأدوار (بمعنى أن يشترك أكثر من طالب واحد في أداء دور الرئيس التنفيذي </a:t>
            </a:r>
            <a:r>
              <a:rPr lang="ar-EG" sz="1200" i="0" baseline="0" dirty="0" err="1">
                <a:solidFill>
                  <a:schemeClr val="tx1"/>
                </a:solidFill>
                <a:latin typeface="+mn-lt"/>
                <a:ea typeface="+mn-ea"/>
                <a:cs typeface="+mn-cs"/>
              </a:rPr>
              <a:t>لجولدن</a:t>
            </a:r>
            <a:r>
              <a:rPr lang="ar-EG" sz="1200" i="0" baseline="0" dirty="0">
                <a:solidFill>
                  <a:schemeClr val="tx1"/>
                </a:solidFill>
                <a:latin typeface="+mn-lt"/>
                <a:ea typeface="+mn-ea"/>
                <a:cs typeface="+mn-cs"/>
              </a:rPr>
              <a:t> ستاندارد، أو ممثل الحكومة، أو عمدتين لنفس القرية).</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لن تنجح عملية التفاوض بشكل صحيح إذا لم يكن لدى أي شخص دور واحد أو أكثر.</a:t>
            </a:r>
            <a:r>
              <a:rPr lang="en-US" sz="1200" i="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u="sng" baseline="0" dirty="0">
                <a:solidFill>
                  <a:schemeClr val="tx1"/>
                </a:solidFill>
                <a:latin typeface="+mn-lt"/>
                <a:ea typeface="+mn-ea"/>
                <a:cs typeface="+mn-cs"/>
              </a:rPr>
              <a:t>ملاحظة</a:t>
            </a:r>
            <a:r>
              <a:rPr lang="ar-EG" sz="1200" i="0" u="none" baseline="0" dirty="0">
                <a:solidFill>
                  <a:schemeClr val="tx1"/>
                </a:solidFill>
                <a:latin typeface="+mn-lt"/>
                <a:ea typeface="+mn-ea"/>
                <a:cs typeface="+mn-cs"/>
              </a:rPr>
              <a:t>:</a:t>
            </a:r>
            <a:r>
              <a:rPr lang="en-US" sz="1200" i="0" u="none" baseline="0" dirty="0">
                <a:solidFill>
                  <a:schemeClr val="tx1"/>
                </a:solidFill>
                <a:latin typeface="+mn-lt"/>
                <a:ea typeface="+mn-ea"/>
                <a:cs typeface="+mn-cs"/>
              </a:rPr>
              <a:t> </a:t>
            </a:r>
            <a:r>
              <a:rPr lang="ar-EG" sz="1200" i="0" baseline="0" dirty="0">
                <a:solidFill>
                  <a:schemeClr val="tx1"/>
                </a:solidFill>
                <a:latin typeface="+mn-lt"/>
                <a:ea typeface="+mn-ea"/>
                <a:cs typeface="+mn-cs"/>
              </a:rPr>
              <a:t>إذا كان ذلك ممكنًا، يجب على المحاضر أن يضع الطالب الذي يعتبره مفاوضًا قويًا في دور جولدن ستاندارد لأنه الدور الأكثر تحديًا.</a:t>
            </a:r>
            <a:r>
              <a:rPr lang="en-US" sz="1200" i="0" baseline="0" dirty="0">
                <a:solidFill>
                  <a:schemeClr val="tx1"/>
                </a:solidFill>
                <a:latin typeface="+mn-lt"/>
                <a:ea typeface="+mn-ea"/>
                <a:cs typeface="+mn-cs"/>
              </a:rPr>
              <a:t> </a:t>
            </a:r>
          </a:p>
        </p:txBody>
      </p:sp>
    </p:spTree>
    <p:extLst>
      <p:ext uri="{BB962C8B-B14F-4D97-AF65-F5344CB8AC3E}">
        <p14:creationId xmlns:p14="http://schemas.microsoft.com/office/powerpoint/2010/main" val="350409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i="0" dirty="0"/>
              <a:t>مرحبًا بكم من جديد!</a:t>
            </a:r>
            <a:r>
              <a:rPr lang="en-US" i="0" dirty="0"/>
              <a:t> </a:t>
            </a:r>
            <a:r>
              <a:rPr lang="ar-EG" i="0" dirty="0"/>
              <a:t>سنستخلص الآن معلومات تمرين جولدن ستاندارد.</a:t>
            </a:r>
            <a:r>
              <a:rPr lang="en-US" i="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indent="0" algn="r" defTabSz="914400" rtl="1" eaLnBrk="1" fontAlgn="auto" latinLnBrk="0" hangingPunct="1">
              <a:lnSpc>
                <a:spcPct val="100000"/>
              </a:lnSpc>
              <a:spcBef>
                <a:spcPts val="0"/>
              </a:spcBef>
              <a:spcAft>
                <a:spcPts val="0"/>
              </a:spcAft>
              <a:buClrTx/>
              <a:buSzTx/>
              <a:buFontTx/>
              <a:buNone/>
              <a:tabLst/>
              <a:defRPr/>
            </a:pPr>
            <a:r>
              <a:rPr lang="ar-EG" i="0" dirty="0"/>
              <a:t>مصدر </a:t>
            </a:r>
            <a:r>
              <a:rPr lang="ar-EG" i="0" baseline="0" dirty="0"/>
              <a:t>الصورة</a:t>
            </a:r>
          </a:p>
          <a:p>
            <a:r>
              <a:rPr lang="en-US" i="0" dirty="0"/>
              <a:t>https://pixabay.com/en/maze-graphic-render-labyrinth-2264/</a:t>
            </a:r>
          </a:p>
        </p:txBody>
      </p:sp>
      <p:sp>
        <p:nvSpPr>
          <p:cNvPr id="4" name="Slide Number Placeholder 3"/>
          <p:cNvSpPr>
            <a:spLocks noGrp="1"/>
          </p:cNvSpPr>
          <p:nvPr>
            <p:ph type="sldNum" sz="quarter" idx="10"/>
          </p:nvPr>
        </p:nvSpPr>
        <p:spPr/>
        <p:txBody>
          <a:bodyPr/>
          <a:lstStyle/>
          <a:p>
            <a:fld id="{456B43BC-DDC6-264D-A129-A11F564D47CA}" type="slidenum">
              <a:rPr lang="en-GB" smtClean="0"/>
              <a:t>5</a:t>
            </a:fld>
            <a:endParaRPr lang="en-GB"/>
          </a:p>
        </p:txBody>
      </p:sp>
    </p:spTree>
    <p:extLst>
      <p:ext uri="{BB962C8B-B14F-4D97-AF65-F5344CB8AC3E}">
        <p14:creationId xmlns:p14="http://schemas.microsoft.com/office/powerpoint/2010/main" val="4023616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200" i="0" dirty="0"/>
              <a:t>[</a:t>
            </a:r>
            <a:r>
              <a:rPr lang="ar-EG" sz="1200" i="0" dirty="0"/>
              <a:t>عاد الطلاب الآن إلى</a:t>
            </a:r>
            <a:r>
              <a:rPr lang="ar-EG" sz="1200" i="0" baseline="0" dirty="0"/>
              <a:t> الفصل].</a:t>
            </a:r>
            <a:r>
              <a:rPr lang="en-US" sz="1200" i="0" baseline="0" dirty="0"/>
              <a:t> </a:t>
            </a:r>
            <a:r>
              <a:rPr lang="ar-EG" sz="1200" i="0" dirty="0"/>
              <a:t>يُرجى تخصيص 3 دقائق وتشارك مع الشخص الجالس بجانبك،</a:t>
            </a:r>
            <a:r>
              <a:rPr lang="ar-EG" sz="1200" i="0" baseline="0" dirty="0"/>
              <a:t> الذي </a:t>
            </a:r>
            <a:r>
              <a:rPr lang="ar-EG" sz="1200" i="0" dirty="0"/>
              <a:t>لا يجب أن يكون بالضرورة عضوًا في </a:t>
            </a:r>
            <a:r>
              <a:rPr lang="ar-EG" sz="1200" i="0" baseline="0" dirty="0"/>
              <a:t>مجموعة التفاوض الخاصة بك.</a:t>
            </a:r>
            <a:r>
              <a:rPr lang="en-US" sz="1200" i="0" dirty="0"/>
              <a:t> </a:t>
            </a:r>
            <a:r>
              <a:rPr lang="ar-EG" sz="1200" i="0" dirty="0"/>
              <a:t>شيء واحد نجحت مجموعتك في تنفيذه من حيث التعامل مع ديناميكيات الأطراف المتعددة </a:t>
            </a:r>
            <a:r>
              <a:rPr lang="ar-EG" sz="1200" i="0" baseline="0" dirty="0"/>
              <a:t>، وشيء واحد كان من الممكن تنفيذه بشكل أفضل في هذا الصدد.</a:t>
            </a:r>
            <a:r>
              <a:rPr lang="en-US" sz="1200" i="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baseline="0" dirty="0"/>
          </a:p>
          <a:p>
            <a:r>
              <a:rPr lang="ar-EG" i="0" dirty="0"/>
              <a:t>مصدر </a:t>
            </a:r>
            <a:r>
              <a:rPr lang="ar-EG" i="0" baseline="0" dirty="0"/>
              <a:t>الصورة</a:t>
            </a:r>
          </a:p>
          <a:p>
            <a:r>
              <a:rPr lang="en-US" i="0" baseline="0" dirty="0"/>
              <a:t>https://pixabay.com/en/mine-trolley-lorry-rails-mining-145631/</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baseline="0"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6</a:t>
            </a:fld>
            <a:endParaRPr lang="en-US" altLang="en-US"/>
          </a:p>
        </p:txBody>
      </p:sp>
    </p:spTree>
    <p:extLst>
      <p:ext uri="{BB962C8B-B14F-4D97-AF65-F5344CB8AC3E}">
        <p14:creationId xmlns:p14="http://schemas.microsoft.com/office/powerpoint/2010/main" val="159272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t" latinLnBrk="0" hangingPunct="1">
              <a:lnSpc>
                <a:spcPct val="100000"/>
              </a:lnSpc>
              <a:spcBef>
                <a:spcPts val="0"/>
              </a:spcBef>
              <a:spcAft>
                <a:spcPts val="0"/>
              </a:spcAft>
              <a:buClrTx/>
              <a:buSzTx/>
              <a:buFontTx/>
              <a:buNone/>
              <a:tabLst/>
              <a:defRPr/>
            </a:pPr>
            <a:r>
              <a:rPr lang="ar-EG" sz="1200" i="0" dirty="0"/>
              <a:t>جولدن ستاندارد هي عملية مفاوضات </a:t>
            </a:r>
            <a:r>
              <a:rPr lang="ar-EG" sz="1200" i="0" baseline="0" dirty="0"/>
              <a:t>معقدة للغاية، ومتعددة القضايا، </a:t>
            </a:r>
            <a:r>
              <a:rPr lang="ar-EG" sz="1200" i="0" dirty="0"/>
              <a:t>والأطراف، والثقافات.</a:t>
            </a:r>
            <a:r>
              <a:rPr lang="en-US" sz="1200" i="0" dirty="0"/>
              <a:t> </a:t>
            </a:r>
            <a:r>
              <a:rPr lang="ar-EG" sz="1200" i="0" dirty="0"/>
              <a:t>لدينا مجموعة متنوعة من </a:t>
            </a:r>
            <a:r>
              <a:rPr lang="ar-EG" sz="1200" i="0" baseline="0" dirty="0"/>
              <a:t>القضايا البيئية، والسياسية، والاقتصادية المؤثرة. هل سيتم تنفيذ مشروع المنجم؟ هل سيتم نقل الجبال الجليدية لزيادة نطاق المنجم؟ كيف ستكون التعويضات المقدمة للمجتمعات المحلية؟</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i="0" baseline="0" dirty="0"/>
          </a:p>
          <a:p>
            <a:pPr marL="0" marR="0" lvl="0" indent="0" algn="r" defTabSz="914400" rtl="1" eaLnBrk="1" fontAlgn="t" latinLnBrk="0" hangingPunct="1">
              <a:lnSpc>
                <a:spcPct val="100000"/>
              </a:lnSpc>
              <a:spcBef>
                <a:spcPts val="0"/>
              </a:spcBef>
              <a:spcAft>
                <a:spcPts val="0"/>
              </a:spcAft>
              <a:buClrTx/>
              <a:buSzTx/>
              <a:buFontTx/>
              <a:buNone/>
              <a:tabLst/>
              <a:defRPr/>
            </a:pPr>
            <a:r>
              <a:rPr lang="ar-EG" sz="1200" i="0" baseline="0" dirty="0"/>
              <a:t>يوجد ستة أطراف، لكل طرف منها وجهة نظر مختلفة بشأن الصراع.</a:t>
            </a:r>
            <a:r>
              <a:rPr lang="en-US" sz="1200" i="0" baseline="0" dirty="0"/>
              <a:t> </a:t>
            </a:r>
            <a:r>
              <a:rPr lang="ar-EG" sz="1200" i="0" baseline="0" dirty="0"/>
              <a:t>يوجد الرئيس التنفيذي لشركة </a:t>
            </a:r>
            <a:r>
              <a:rPr lang="ar-EG" sz="1200" b="0" i="0" dirty="0"/>
              <a:t>جولدن ستاندارد،</a:t>
            </a:r>
            <a:r>
              <a:rPr lang="en-US" sz="1200" b="1" i="0" dirty="0"/>
              <a:t> </a:t>
            </a:r>
            <a:r>
              <a:rPr lang="ar-EG" sz="1200" i="0" dirty="0"/>
              <a:t>وممثل حكومة البلاد، وقادة المجتمعات المحلية الأربعة القريبة من موقع المنجم،</a:t>
            </a:r>
            <a:r>
              <a:rPr lang="ar-EG" sz="1200" i="0" baseline="0" dirty="0"/>
              <a:t> الذين يعارضون المنجم ويشعرون بالقلق إزاء المخاطر البيئية التي يفرضها المنجم بدرجات متفاوتة.</a:t>
            </a:r>
            <a:r>
              <a:rPr lang="en-US" sz="1200" i="0" baseline="0" dirty="0"/>
              <a:t> </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i="0" baseline="0" dirty="0"/>
          </a:p>
          <a:p>
            <a:pPr marL="0" marR="0" lvl="0" indent="0" algn="r" defTabSz="914400" rtl="1" eaLnBrk="1" fontAlgn="t" latinLnBrk="0" hangingPunct="1">
              <a:lnSpc>
                <a:spcPct val="100000"/>
              </a:lnSpc>
              <a:spcBef>
                <a:spcPts val="0"/>
              </a:spcBef>
              <a:spcAft>
                <a:spcPts val="0"/>
              </a:spcAft>
              <a:buClrTx/>
              <a:buSzTx/>
              <a:buFontTx/>
              <a:buNone/>
              <a:tabLst/>
              <a:defRPr/>
            </a:pPr>
            <a:r>
              <a:rPr lang="ar-EG" sz="1200" i="0" baseline="0" dirty="0"/>
              <a:t>إنها أيضًا عملية تفاوض متعددة الثقافات.</a:t>
            </a:r>
            <a:r>
              <a:rPr lang="en-US" sz="1200" i="0" baseline="0" dirty="0"/>
              <a:t> </a:t>
            </a:r>
            <a:r>
              <a:rPr lang="ar-EG" sz="1200" i="0" baseline="0" dirty="0"/>
              <a:t>لكن ما هي </a:t>
            </a:r>
            <a:r>
              <a:rPr lang="ar-EG" sz="1200" i="0" dirty="0"/>
              <a:t>بالضبط</a:t>
            </a:r>
            <a:r>
              <a:rPr lang="en-US" sz="1200" i="0" baseline="0" dirty="0"/>
              <a:t> </a:t>
            </a:r>
            <a:r>
              <a:rPr lang="ar-EG" sz="1200" i="0" dirty="0"/>
              <a:t>الانقسامات الثقافية في</a:t>
            </a:r>
            <a:r>
              <a:rPr lang="en-US" sz="1200" i="0" baseline="0" dirty="0"/>
              <a:t> </a:t>
            </a:r>
            <a:r>
              <a:rPr lang="ar-EG" sz="1200" i="0" dirty="0"/>
              <a:t>قضية جولدن ستاندارد؟</a:t>
            </a:r>
            <a:r>
              <a:rPr lang="en-US" sz="1200" i="0" dirty="0"/>
              <a:t> </a:t>
            </a:r>
            <a:r>
              <a:rPr lang="ar-EG" sz="1200" i="0" dirty="0"/>
              <a:t>[يجيب الطلاب].</a:t>
            </a:r>
            <a:r>
              <a:rPr lang="en-US" sz="1200" i="0" dirty="0"/>
              <a:t> </a:t>
            </a:r>
            <a:r>
              <a:rPr lang="ar-EG" sz="1200" i="0" dirty="0"/>
              <a:t>هل هي حقًا </a:t>
            </a:r>
            <a:r>
              <a:rPr lang="ar-EG" sz="1200" i="0" dirty="0">
                <a:solidFill>
                  <a:schemeClr val="tx1"/>
                </a:solidFill>
                <a:latin typeface="+mn-lt"/>
                <a:ea typeface="+mn-ea"/>
                <a:cs typeface="+mn-cs"/>
              </a:rPr>
              <a:t>كندا ضد أمريكا اللاتينية، أم أنها تميل أكثر لتكون بين النخبة والعوام؟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indent="0" algn="r" defTabSz="914400" rtl="1" eaLnBrk="1" fontAlgn="auto" latinLnBrk="0" hangingPunct="1">
              <a:lnSpc>
                <a:spcPct val="100000"/>
              </a:lnSpc>
              <a:spcBef>
                <a:spcPts val="0"/>
              </a:spcBef>
              <a:spcAft>
                <a:spcPts val="0"/>
              </a:spcAft>
              <a:buClrTx/>
              <a:buSzTx/>
              <a:buFontTx/>
              <a:buNone/>
              <a:tabLst/>
              <a:defRPr/>
            </a:pPr>
            <a:r>
              <a:rPr lang="ar-EG" i="0" dirty="0"/>
              <a:t>مصدر </a:t>
            </a:r>
            <a:r>
              <a:rPr lang="ar-EG" i="0" baseline="0" dirty="0"/>
              <a:t>الصورة</a:t>
            </a:r>
          </a:p>
          <a:p>
            <a:r>
              <a:rPr lang="en-US" i="0" dirty="0"/>
              <a:t>https://pixabay.com/en/la-paz-andes-south-america-bolivia-318068/</a:t>
            </a:r>
          </a:p>
        </p:txBody>
      </p:sp>
      <p:sp>
        <p:nvSpPr>
          <p:cNvPr id="4" name="Slide Number Placeholder 3"/>
          <p:cNvSpPr>
            <a:spLocks noGrp="1"/>
          </p:cNvSpPr>
          <p:nvPr>
            <p:ph type="sldNum" sz="quarter" idx="10"/>
          </p:nvPr>
        </p:nvSpPr>
        <p:spPr/>
        <p:txBody>
          <a:bodyPr/>
          <a:lstStyle/>
          <a:p>
            <a:fld id="{9BE1DD1D-0BD5-4E4F-ABDD-53ED947792F1}" type="slidenum">
              <a:rPr lang="en-US" smtClean="0"/>
              <a:t>7</a:t>
            </a:fld>
            <a:endParaRPr lang="en-US"/>
          </a:p>
        </p:txBody>
      </p:sp>
    </p:spTree>
    <p:extLst>
      <p:ext uri="{BB962C8B-B14F-4D97-AF65-F5344CB8AC3E}">
        <p14:creationId xmlns:p14="http://schemas.microsoft.com/office/powerpoint/2010/main" val="1827652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t" latinLnBrk="0" hangingPunct="1">
              <a:lnSpc>
                <a:spcPct val="100000"/>
              </a:lnSpc>
              <a:spcBef>
                <a:spcPts val="0"/>
              </a:spcBef>
              <a:spcAft>
                <a:spcPts val="0"/>
              </a:spcAft>
              <a:buClrTx/>
              <a:buSzTx/>
              <a:buFontTx/>
              <a:buNone/>
              <a:tabLst/>
              <a:defRPr/>
            </a:pPr>
            <a:r>
              <a:rPr lang="ar-EG" sz="1200" i="0" dirty="0">
                <a:solidFill>
                  <a:schemeClr val="tx1"/>
                </a:solidFill>
                <a:latin typeface="+mn-lt"/>
                <a:ea typeface="+mn-ea"/>
                <a:cs typeface="+mn-cs"/>
              </a:rPr>
              <a:t>يمكن القول إن أكبر اختلاف ثقافي في قضية جولدن ستاندارد هو</a:t>
            </a:r>
            <a:r>
              <a:rPr lang="en-US" sz="1200" i="0" baseline="0" dirty="0">
                <a:solidFill>
                  <a:schemeClr val="tx1"/>
                </a:solidFill>
                <a:latin typeface="+mn-lt"/>
                <a:ea typeface="+mn-ea"/>
                <a:cs typeface="+mn-cs"/>
              </a:rPr>
              <a:t> </a:t>
            </a:r>
            <a:r>
              <a:rPr lang="ar-EG" sz="1200" i="0" dirty="0">
                <a:solidFill>
                  <a:schemeClr val="tx1"/>
                </a:solidFill>
                <a:latin typeface="+mn-lt"/>
                <a:ea typeface="+mn-ea"/>
                <a:cs typeface="+mn-cs"/>
              </a:rPr>
              <a:t>بين الشركة الأجنبية ونخبة الحكومة المحلية من جهة، والمجموعات الأصلية التي تعيش </a:t>
            </a:r>
            <a:r>
              <a:rPr lang="ar-EG" sz="1200" i="0" baseline="0" dirty="0">
                <a:solidFill>
                  <a:schemeClr val="tx1"/>
                </a:solidFill>
                <a:latin typeface="+mn-lt"/>
                <a:ea typeface="+mn-ea"/>
                <a:cs typeface="+mn-cs"/>
              </a:rPr>
              <a:t>بالقرب من المنجم </a:t>
            </a:r>
            <a:r>
              <a:rPr lang="ar-EG" sz="1200" i="0" dirty="0">
                <a:solidFill>
                  <a:schemeClr val="tx1"/>
                </a:solidFill>
                <a:latin typeface="+mn-lt"/>
                <a:ea typeface="+mn-ea"/>
                <a:cs typeface="+mn-cs"/>
              </a:rPr>
              <a:t>من جهة أخرى.</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هذا هو </a:t>
            </a:r>
            <a:r>
              <a:rPr lang="ar-EG" sz="1200" i="0" baseline="0" dirty="0">
                <a:solidFill>
                  <a:schemeClr val="tx1"/>
                </a:solidFill>
                <a:latin typeface="+mn-lt"/>
                <a:ea typeface="+mn-ea"/>
                <a:cs typeface="+mn-cs"/>
              </a:rPr>
              <a:t>الخط الفاصل الحقيقي </a:t>
            </a:r>
            <a:r>
              <a:rPr lang="ar-EG" sz="1200" i="0" dirty="0">
                <a:solidFill>
                  <a:schemeClr val="tx1"/>
                </a:solidFill>
                <a:latin typeface="+mn-lt"/>
                <a:ea typeface="+mn-ea"/>
                <a:cs typeface="+mn-cs"/>
              </a:rPr>
              <a:t>في القيم.</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يوجد العديد من الثقافات داخل الحدود الوطنية، والعديد من الثقافات التي تتجاوز الحدود الوطنية.</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ركزنا في محاضرتنا الأخيرة على بعض الاختلافات المنهجية بين الدول.</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يتمثل جزء من هدف جولدن ستاندارد </a:t>
            </a:r>
            <a:r>
              <a:rPr lang="ar-EG" sz="1200" i="0" baseline="0" dirty="0">
                <a:solidFill>
                  <a:schemeClr val="tx1"/>
                </a:solidFill>
                <a:latin typeface="+mn-lt"/>
                <a:ea typeface="+mn-ea"/>
                <a:cs typeface="+mn-cs"/>
              </a:rPr>
              <a:t>في تذكيرك بالاختلافات </a:t>
            </a:r>
            <a:r>
              <a:rPr lang="ar-EG" sz="1200" i="0" dirty="0">
                <a:solidFill>
                  <a:schemeClr val="tx1"/>
                </a:solidFill>
                <a:latin typeface="+mn-lt"/>
                <a:ea typeface="+mn-ea"/>
                <a:cs typeface="+mn-cs"/>
              </a:rPr>
              <a:t>الثقافية داخل </a:t>
            </a:r>
            <a:r>
              <a:rPr lang="ar-EG" sz="1200" i="0" baseline="0" dirty="0">
                <a:solidFill>
                  <a:schemeClr val="tx1"/>
                </a:solidFill>
                <a:latin typeface="+mn-lt"/>
                <a:ea typeface="+mn-ea"/>
                <a:cs typeface="+mn-cs"/>
              </a:rPr>
              <a:t>الحدود الوطنية </a:t>
            </a:r>
            <a:r>
              <a:rPr lang="ar-EG" sz="1200" i="0" dirty="0">
                <a:solidFill>
                  <a:schemeClr val="tx1"/>
                </a:solidFill>
                <a:latin typeface="+mn-lt"/>
                <a:ea typeface="+mn-ea"/>
                <a:cs typeface="+mn-cs"/>
              </a:rPr>
              <a:t>.</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r" defTabSz="914400" rtl="1" eaLnBrk="1" fontAlgn="t" latinLnBrk="0" hangingPunct="1">
              <a:lnSpc>
                <a:spcPct val="100000"/>
              </a:lnSpc>
              <a:spcBef>
                <a:spcPts val="0"/>
              </a:spcBef>
              <a:spcAft>
                <a:spcPts val="0"/>
              </a:spcAft>
              <a:buClrTx/>
              <a:buSzTx/>
              <a:buFontTx/>
              <a:buNone/>
              <a:tabLst/>
              <a:defRPr/>
            </a:pPr>
            <a:r>
              <a:rPr lang="ar-EG" sz="1200" i="0" dirty="0">
                <a:solidFill>
                  <a:schemeClr val="tx1"/>
                </a:solidFill>
                <a:latin typeface="+mn-lt"/>
                <a:ea typeface="+mn-ea"/>
                <a:cs typeface="+mn-cs"/>
              </a:rPr>
              <a:t>لذا، حتى عندما تتفاوض</a:t>
            </a:r>
            <a:r>
              <a:rPr lang="ar-EG" sz="1200" i="0" baseline="0" dirty="0">
                <a:solidFill>
                  <a:schemeClr val="tx1"/>
                </a:solidFill>
                <a:latin typeface="+mn-lt"/>
                <a:ea typeface="+mn-ea"/>
                <a:cs typeface="+mn-cs"/>
              </a:rPr>
              <a:t> ضمن ثقافتك الخاصة بك، كما يفعل ممثل الحكومة في "جولدن ستاندارد"، حاول أن </a:t>
            </a:r>
            <a:r>
              <a:rPr lang="ar-EG" i="0" dirty="0"/>
              <a:t>تتبنى وجهة نظرهم.</a:t>
            </a:r>
            <a:r>
              <a:rPr lang="en-US" i="0" dirty="0"/>
              <a:t> </a:t>
            </a:r>
            <a:r>
              <a:rPr lang="ar-EG" sz="1200" i="0" dirty="0"/>
              <a:t>لا تفسر كل شيء من خلال رؤيتك.</a:t>
            </a:r>
            <a:r>
              <a:rPr lang="en-US" sz="1200" i="0" baseline="0" dirty="0"/>
              <a:t> </a:t>
            </a:r>
            <a:r>
              <a:rPr lang="ar-EG" i="0" dirty="0"/>
              <a:t>قد لا يقدر الأشخاص قيمة ما تقدره.</a:t>
            </a:r>
            <a:r>
              <a:rPr lang="en-US" i="0" dirty="0"/>
              <a:t> </a:t>
            </a:r>
            <a:r>
              <a:rPr lang="ar-EG" sz="1200" i="0" dirty="0"/>
              <a:t>اطرح الأسئلة واحصل على المعلومات.</a:t>
            </a:r>
          </a:p>
          <a:p>
            <a:endParaRPr lang="en-US" i="0" dirty="0"/>
          </a:p>
          <a:p>
            <a:r>
              <a:rPr lang="ar-EG" i="0" dirty="0"/>
              <a:t>مصدر</a:t>
            </a:r>
            <a:r>
              <a:rPr lang="ar-EG" i="0" baseline="0" dirty="0"/>
              <a:t> الصورة</a:t>
            </a:r>
          </a:p>
          <a:p>
            <a:r>
              <a:rPr lang="en-US" i="0" baseline="0" dirty="0"/>
              <a:t>https://pixabay.com/en/face-silhouette-brain-communication-535761/</a:t>
            </a:r>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8</a:t>
            </a:fld>
            <a:endParaRPr lang="en-US"/>
          </a:p>
        </p:txBody>
      </p:sp>
    </p:spTree>
    <p:extLst>
      <p:ext uri="{BB962C8B-B14F-4D97-AF65-F5344CB8AC3E}">
        <p14:creationId xmlns:p14="http://schemas.microsoft.com/office/powerpoint/2010/main" val="1556446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41413"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a:xfrm>
            <a:off x="914400" y="4343400"/>
            <a:ext cx="5029200" cy="41163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t"/>
            <a:r>
              <a:rPr lang="ar-EG" i="0" dirty="0"/>
              <a:t>هل توفر فرص العمل في قطاع التعدين فرصة للحد من البطالة، أم أنه يدمر أسلوب حياة زراعيًا يُعتز به؟</a:t>
            </a:r>
            <a:r>
              <a:rPr lang="en-US" i="0" dirty="0"/>
              <a:t> </a:t>
            </a:r>
            <a:r>
              <a:rPr lang="ar-EG" i="0" dirty="0"/>
              <a:t>يعتمد الأمر على قيمك </a:t>
            </a:r>
            <a:r>
              <a:rPr lang="ar-EG" i="0" baseline="0" dirty="0"/>
              <a:t>الثقافية.</a:t>
            </a:r>
            <a:r>
              <a:rPr lang="en-US" i="0" baseline="0" dirty="0"/>
              <a:t> </a:t>
            </a:r>
            <a:r>
              <a:rPr lang="ar-EG" i="0" dirty="0"/>
              <a:t>هل تشكل المدارس المجانية فرصة للأطفال للحصول على تعليم جيد، أم أنها محاولة لغسل أدمغة الشباب والقضاء على المعتقدات الثقافية التقليدية؟</a:t>
            </a:r>
            <a:r>
              <a:rPr lang="ar-EG" i="0" baseline="0" dirty="0"/>
              <a:t> ترى الشركة والحكومة أن الوظائف والمدارس تشكل عاملًا لسعادة المجتمعات المحلية. لكن أغلب المجتمعات المحلية تراها تهديدًا لأسلوب حياتهم الذي يعتزون به، والطريقة التي عاشوا بها لأجيال عديدة. </a:t>
            </a:r>
          </a:p>
          <a:p>
            <a:pPr fontAlgn="t"/>
            <a:endParaRPr lang="en-US" i="0" dirty="0"/>
          </a:p>
          <a:p>
            <a:pPr fontAlgn="t"/>
            <a:endParaRPr lang="en-US" i="0" dirty="0"/>
          </a:p>
          <a:p>
            <a:endParaRPr lang="en-US" i="0" dirty="0"/>
          </a:p>
          <a:p>
            <a:pPr eaLnBrk="1" hangingPunct="1">
              <a:defRPr/>
            </a:pPr>
            <a:endParaRPr lang="en-US" i="0" dirty="0">
              <a:latin typeface="Tahoma" charset="0"/>
              <a:ea typeface="MS PGothic" pitchFamily="34" charset="-128"/>
              <a:cs typeface="ＭＳ Ｐゴシック" pitchFamily="-65" charset="-128"/>
            </a:endParaRPr>
          </a:p>
        </p:txBody>
      </p:sp>
    </p:spTree>
    <p:extLst>
      <p:ext uri="{BB962C8B-B14F-4D97-AF65-F5344CB8AC3E}">
        <p14:creationId xmlns:p14="http://schemas.microsoft.com/office/powerpoint/2010/main" val="463672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402479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908303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2081712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194550" cy="9906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914400" y="1752600"/>
            <a:ext cx="8229600" cy="4648200"/>
          </a:xfrm>
          <a:prstGeom prst="rect">
            <a:avLst/>
          </a:prstGeom>
        </p:spPr>
        <p:txBody>
          <a:bodyPr/>
          <a:lstStyle/>
          <a:p>
            <a:pPr lvl="0"/>
            <a:endParaRPr lang="en-US" noProof="0"/>
          </a:p>
        </p:txBody>
      </p:sp>
    </p:spTree>
    <p:extLst>
      <p:ext uri="{BB962C8B-B14F-4D97-AF65-F5344CB8AC3E}">
        <p14:creationId xmlns:p14="http://schemas.microsoft.com/office/powerpoint/2010/main" val="11297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3523092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27210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95169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992D32-A709-47DC-8A50-FC85535ECA5F}"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423122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992D32-A709-47DC-8A50-FC85535ECA5F}" type="datetimeFigureOut">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98320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992D32-A709-47DC-8A50-FC85535ECA5F}" type="datetimeFigureOut">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302361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92D32-A709-47DC-8A50-FC85535ECA5F}" type="datetimeFigureOut">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62101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92D32-A709-47DC-8A50-FC85535ECA5F}"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80188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92D32-A709-47DC-8A50-FC85535ECA5F}"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86580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92D32-A709-47DC-8A50-FC85535ECA5F}" type="datetimeFigureOut">
              <a:rPr lang="en-US" smtClean="0"/>
              <a:t>11/22/2024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88FCD-3837-449C-869C-8E617DE98A25}" type="slidenum">
              <a:rPr lang="en-US" smtClean="0"/>
              <a:t>‹#›</a:t>
            </a:fld>
            <a:endParaRPr lang="en-US"/>
          </a:p>
        </p:txBody>
      </p:sp>
    </p:spTree>
    <p:extLst>
      <p:ext uri="{BB962C8B-B14F-4D97-AF65-F5344CB8AC3E}">
        <p14:creationId xmlns:p14="http://schemas.microsoft.com/office/powerpoint/2010/main" val="3512345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7254000" y="1618875"/>
            <a:ext cx="189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2" name="Picture 1" descr="A black background with green text&#10;&#10;Description automatically generated">
            <a:extLst>
              <a:ext uri="{FF2B5EF4-FFF2-40B4-BE49-F238E27FC236}">
                <a16:creationId xmlns:a16="http://schemas.microsoft.com/office/drawing/2014/main" id="{EB1AC81B-FB90-19B9-E762-95098AA256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525520" cy="827405"/>
          </a:xfrm>
          <a:prstGeom prst="rect">
            <a:avLst/>
          </a:prstGeom>
          <a:noFill/>
          <a:ln>
            <a:noFill/>
          </a:ln>
        </p:spPr>
      </p:pic>
    </p:spTree>
    <p:extLst>
      <p:ext uri="{BB962C8B-B14F-4D97-AF65-F5344CB8AC3E}">
        <p14:creationId xmlns:p14="http://schemas.microsoft.com/office/powerpoint/2010/main" val="3344854090"/>
      </p:ext>
    </p:extLst>
  </p:cSld>
  <p:clrMap bg1="lt1" tx1="dk1" bg2="lt2" tx2="dk2" accent1="accent1" accent2="accent2" accent3="accent3" accent4="accent4" accent5="accent5" accent6="accent6" hlink="hlink" folHlink="folHlink"/>
  <p:sldLayoutIdLst>
    <p:sldLayoutId id="2147483662" r:id="rId1"/>
  </p:sldLayoutIdLst>
  <p:txStyles>
    <p:titleStyle>
      <a:lvl1pPr algn="r" defTabSz="914400" rtl="1"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334090" y="3029818"/>
            <a:ext cx="8315057" cy="362819"/>
          </a:xfrm>
          <a:prstGeom prst="rect">
            <a:avLst/>
          </a:prstGeom>
        </p:spPr>
        <p:txBody>
          <a:bodyPr vert="horz" lIns="0" tIns="0" rIns="0" bIns="0" rtlCol="0" anchor="t" anchorCtr="0">
            <a:noAutofit/>
          </a:bodyPr>
          <a:lstStyle>
            <a:lvl1pPr marL="0" indent="0" algn="r" defTabSz="914400" rtl="1"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1" i="0" u="none" strike="noStrike" kern="1200" cap="none" spc="0" normalizeH="0" baseline="0" noProof="0" dirty="0">
              <a:ln>
                <a:noFill/>
              </a:ln>
              <a:solidFill>
                <a:srgbClr val="00684B"/>
              </a:solidFill>
              <a:effectLst/>
              <a:uLnTx/>
              <a:uFillTx/>
              <a:latin typeface="Roboto Slab" pitchFamily="2" charset="0"/>
              <a:ea typeface="Roboto Slab" pitchFamily="2" charset="0"/>
              <a:cs typeface="+mn-cs"/>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358295" y="4576707"/>
            <a:ext cx="8177899" cy="1065007"/>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261938" y="2744391"/>
            <a:ext cx="7886700" cy="994172"/>
          </a:xfrm>
          <a:prstGeom prst="rect">
            <a:avLst/>
          </a:prstGeom>
        </p:spPr>
        <p:txBody>
          <a:bodyPr vert="horz" lIns="68580" tIns="34290" rIns="68580" bIns="34290" rtlCol="0" anchor="ctr">
            <a:normAutofit/>
          </a:bodyPr>
          <a:lstStyle/>
          <a:p>
            <a:r>
              <a:rPr lang="ar-EG"/>
              <a:t>جولدن ستاندارد:</a:t>
            </a:r>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261938" y="4576706"/>
            <a:ext cx="8177899" cy="1443094"/>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fr-FR"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6910-11/2024</a:t>
            </a:r>
            <a:endPar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endParaRPr>
          </a:p>
          <a:p>
            <a:pPr marL="0" marR="0" lvl="0" indent="0" algn="just"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هذه المجموعة من شرائح العرض من إعداد </a:t>
            </a:r>
            <a:r>
              <a:rPr lang="ar-EG" sz="750" dirty="0">
                <a:solidFill>
                  <a:prstClr val="black"/>
                </a:solidFill>
                <a:latin typeface="Roboto" panose="02000000000000000000" pitchFamily="2" charset="0"/>
                <a:ea typeface="Roboto" panose="02000000000000000000" pitchFamily="2" charset="0"/>
                <a:cs typeface="+mn-cs"/>
              </a:rPr>
              <a:t>أستريد </a:t>
            </a:r>
            <a:r>
              <a:rPr lang="ar-EG" sz="750" dirty="0" err="1">
                <a:solidFill>
                  <a:prstClr val="black"/>
                </a:solidFill>
                <a:latin typeface="Roboto" panose="02000000000000000000" pitchFamily="2" charset="0"/>
                <a:ea typeface="Roboto" panose="02000000000000000000" pitchFamily="2" charset="0"/>
                <a:cs typeface="+mn-cs"/>
              </a:rPr>
              <a:t>شرادر</a:t>
            </a:r>
            <a:r>
              <a:rPr lang="ar-EG" sz="750" dirty="0">
                <a:solidFill>
                  <a:prstClr val="black"/>
                </a:solidFill>
                <a:latin typeface="Roboto" panose="02000000000000000000" pitchFamily="2" charset="0"/>
                <a:ea typeface="Roboto" panose="02000000000000000000" pitchFamily="2" charset="0"/>
                <a:cs typeface="+mn-cs"/>
              </a:rPr>
              <a:t>، وجوليا </a:t>
            </a:r>
            <a:r>
              <a:rPr lang="ar-EG" sz="750" dirty="0" err="1">
                <a:solidFill>
                  <a:prstClr val="black"/>
                </a:solidFill>
                <a:latin typeface="Roboto" panose="02000000000000000000" pitchFamily="2" charset="0"/>
                <a:ea typeface="Roboto" panose="02000000000000000000" pitchFamily="2" charset="0"/>
                <a:cs typeface="+mn-cs"/>
              </a:rPr>
              <a:t>سنيدكوفا</a:t>
            </a:r>
            <a:r>
              <a:rPr lang="ar-EG" sz="750" dirty="0">
                <a:solidFill>
                  <a:prstClr val="black"/>
                </a:solidFill>
                <a:latin typeface="Roboto" panose="02000000000000000000" pitchFamily="2" charset="0"/>
                <a:ea typeface="Roboto" panose="02000000000000000000" pitchFamily="2" charset="0"/>
                <a:cs typeface="+mn-cs"/>
              </a:rPr>
              <a:t>، </a:t>
            </a:r>
            <a:r>
              <a:rPr lang="ar-EG" sz="750" dirty="0" err="1">
                <a:solidFill>
                  <a:prstClr val="black"/>
                </a:solidFill>
                <a:latin typeface="Roboto" panose="02000000000000000000" pitchFamily="2" charset="0"/>
                <a:ea typeface="Roboto" panose="02000000000000000000" pitchFamily="2" charset="0"/>
                <a:cs typeface="+mn-cs"/>
              </a:rPr>
              <a:t>وشياولين</a:t>
            </a:r>
            <a:r>
              <a:rPr lang="ar-EG" sz="750" dirty="0">
                <a:solidFill>
                  <a:prstClr val="black"/>
                </a:solidFill>
                <a:latin typeface="Roboto" panose="02000000000000000000" pitchFamily="2" charset="0"/>
                <a:ea typeface="Roboto" panose="02000000000000000000" pitchFamily="2" charset="0"/>
                <a:cs typeface="+mn-cs"/>
              </a:rPr>
              <a:t> تاو، خريجو ماجستير إدارة الأعمال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a:t>
            </a:r>
            <a:r>
              <a:rPr lang="ar-EG" sz="750" dirty="0" err="1">
                <a:solidFill>
                  <a:prstClr val="black"/>
                </a:solidFill>
                <a:latin typeface="Roboto" panose="02000000000000000000" pitchFamily="2" charset="0"/>
                <a:ea typeface="Roboto" panose="02000000000000000000" pitchFamily="2" charset="0"/>
                <a:cs typeface="+mn-cs"/>
              </a:rPr>
              <a:t>ووارن</a:t>
            </a:r>
            <a:r>
              <a:rPr lang="ar-EG" sz="750" dirty="0">
                <a:solidFill>
                  <a:prstClr val="black"/>
                </a:solidFill>
                <a:latin typeface="Roboto" panose="02000000000000000000" pitchFamily="2" charset="0"/>
                <a:ea typeface="Roboto" panose="02000000000000000000" pitchFamily="2" charset="0"/>
                <a:cs typeface="+mn-cs"/>
              </a:rPr>
              <a:t> </a:t>
            </a:r>
            <a:r>
              <a:rPr lang="ar-EG" sz="750" dirty="0" err="1">
                <a:solidFill>
                  <a:prstClr val="black"/>
                </a:solidFill>
                <a:latin typeface="Roboto" panose="02000000000000000000" pitchFamily="2" charset="0"/>
                <a:ea typeface="Roboto" panose="02000000000000000000" pitchFamily="2" charset="0"/>
                <a:cs typeface="+mn-cs"/>
              </a:rPr>
              <a:t>تيرني</a:t>
            </a:r>
            <a:r>
              <a:rPr lang="ar-EG" sz="750" dirty="0">
                <a:solidFill>
                  <a:prstClr val="black"/>
                </a:solidFill>
                <a:latin typeface="Roboto" panose="02000000000000000000" pitchFamily="2" charset="0"/>
                <a:ea typeface="Roboto" panose="02000000000000000000" pitchFamily="2" charset="0"/>
                <a:cs typeface="+mn-cs"/>
              </a:rPr>
              <a:t>، باحث ما بعد الدكتوراه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تحت إشراف مارتن </a:t>
            </a:r>
            <a:r>
              <a:rPr lang="ar-EG" sz="750" dirty="0" err="1">
                <a:solidFill>
                  <a:prstClr val="black"/>
                </a:solidFill>
                <a:latin typeface="Roboto" panose="02000000000000000000" pitchFamily="2" charset="0"/>
                <a:ea typeface="Roboto" panose="02000000000000000000" pitchFamily="2" charset="0"/>
                <a:cs typeface="+mn-cs"/>
              </a:rPr>
              <a:t>شوينسبيرج</a:t>
            </a:r>
            <a:r>
              <a:rPr lang="ar-EG" sz="750" dirty="0">
                <a:solidFill>
                  <a:prstClr val="black"/>
                </a:solidFill>
                <a:latin typeface="Roboto" panose="02000000000000000000" pitchFamily="2" charset="0"/>
                <a:ea typeface="Roboto" panose="02000000000000000000" pitchFamily="2" charset="0"/>
                <a:cs typeface="+mn-cs"/>
              </a:rPr>
              <a:t>، أستاذ مشارك في السلوك التنظيمي في </a:t>
            </a:r>
            <a:r>
              <a:rPr lang="en-US" sz="750" dirty="0">
                <a:solidFill>
                  <a:prstClr val="black"/>
                </a:solidFill>
                <a:latin typeface="Roboto" panose="02000000000000000000" pitchFamily="2" charset="0"/>
                <a:ea typeface="Roboto" panose="02000000000000000000" pitchFamily="2" charset="0"/>
                <a:cs typeface="+mn-cs"/>
              </a:rPr>
              <a:t>ESMT</a:t>
            </a:r>
            <a:r>
              <a:rPr lang="ar-EG" sz="750" dirty="0">
                <a:solidFill>
                  <a:prstClr val="black"/>
                </a:solidFill>
                <a:latin typeface="Roboto" panose="02000000000000000000" pitchFamily="2" charset="0"/>
                <a:ea typeface="Roboto" panose="02000000000000000000" pitchFamily="2" charset="0"/>
                <a:cs typeface="+mn-cs"/>
              </a:rPr>
              <a:t> برلين، </a:t>
            </a:r>
            <a:r>
              <a:rPr lang="ar-EG" sz="750" dirty="0" err="1">
                <a:solidFill>
                  <a:prstClr val="black"/>
                </a:solidFill>
                <a:latin typeface="Roboto" panose="02000000000000000000" pitchFamily="2" charset="0"/>
                <a:ea typeface="Roboto" panose="02000000000000000000" pitchFamily="2" charset="0"/>
                <a:cs typeface="+mn-cs"/>
              </a:rPr>
              <a:t>وهوراسيو</a:t>
            </a:r>
            <a:r>
              <a:rPr lang="ar-EG" sz="750" dirty="0">
                <a:solidFill>
                  <a:prstClr val="black"/>
                </a:solidFill>
                <a:latin typeface="Roboto" panose="02000000000000000000" pitchFamily="2" charset="0"/>
                <a:ea typeface="Roboto" panose="02000000000000000000" pitchFamily="2" charset="0"/>
                <a:cs typeface="+mn-cs"/>
              </a:rPr>
              <a:t> فالك أو، أستاذ ممارسات الإدارة في علوم القرار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وإريك </a:t>
            </a:r>
            <a:r>
              <a:rPr lang="ar-EG" sz="750" dirty="0" err="1">
                <a:solidFill>
                  <a:prstClr val="black"/>
                </a:solidFill>
                <a:latin typeface="Roboto" panose="02000000000000000000" pitchFamily="2" charset="0"/>
                <a:ea typeface="Roboto" panose="02000000000000000000" pitchFamily="2" charset="0"/>
                <a:cs typeface="+mn-cs"/>
              </a:rPr>
              <a:t>أولمان</a:t>
            </a:r>
            <a:r>
              <a:rPr lang="ar-EG" sz="750" dirty="0">
                <a:solidFill>
                  <a:prstClr val="black"/>
                </a:solidFill>
                <a:latin typeface="Roboto" panose="02000000000000000000" pitchFamily="2" charset="0"/>
                <a:ea typeface="Roboto" panose="02000000000000000000" pitchFamily="2" charset="0"/>
                <a:cs typeface="+mn-cs"/>
              </a:rPr>
              <a:t>، أستاذ السلوك التنظيمي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كمادة إضافية لمسرحية تقمص الأدوار </a:t>
            </a:r>
            <a:r>
              <a:rPr lang="ar-EG" sz="750" i="1" dirty="0">
                <a:solidFill>
                  <a:prstClr val="black"/>
                </a:solidFill>
                <a:latin typeface="Roboto" panose="02000000000000000000" pitchFamily="2" charset="0"/>
                <a:ea typeface="Roboto" panose="02000000000000000000" pitchFamily="2" charset="0"/>
                <a:cs typeface="+mn-cs"/>
              </a:rPr>
              <a:t>"جولدن ستاندارد</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a:t>
            </a:r>
          </a:p>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للوصول إلى المواد التعليمية الخاصة بكلية </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INSEAD</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انتقل إلى </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hlinkClick r:id="rId3"/>
              </a:rPr>
              <a:t>https://publishing.insead.edu/</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a:t>
            </a:r>
          </a:p>
          <a:p>
            <a:pPr marL="0" marR="0" lvl="0" indent="0" algn="r" defTabSz="914400" rtl="1" eaLnBrk="1" fontAlgn="auto" latinLnBrk="0" hangingPunct="1">
              <a:lnSpc>
                <a:spcPct val="100000"/>
              </a:lnSpc>
              <a:spcBef>
                <a:spcPts val="300"/>
              </a:spcBef>
              <a:spcAft>
                <a:spcPts val="45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Roboto" panose="02000000000000000000" pitchFamily="2" charset="0"/>
                <a:ea typeface="Aptos" panose="020B0004020202020204" pitchFamily="34" charset="0"/>
                <a:cs typeface="Times New Roman" panose="02020603050405020304" pitchFamily="18" charset="0"/>
              </a:rPr>
              <a:t>Translated using an LLM (Large Language Model) and edited by </a:t>
            </a:r>
            <a:r>
              <a:rPr kumimoji="0" lang="en-US" sz="800" b="0" i="0" u="none" strike="noStrike" kern="1200" cap="none" spc="0" normalizeH="0" baseline="0" noProof="0" dirty="0" err="1">
                <a:ln>
                  <a:noFill/>
                </a:ln>
                <a:solidFill>
                  <a:prstClr val="black"/>
                </a:solidFill>
                <a:effectLst/>
                <a:uLnTx/>
                <a:uFillTx/>
                <a:latin typeface="Roboto" panose="02000000000000000000" pitchFamily="2" charset="0"/>
                <a:ea typeface="Aptos" panose="020B0004020202020204" pitchFamily="34" charset="0"/>
                <a:cs typeface="Times New Roman" panose="02020603050405020304" pitchFamily="18" charset="0"/>
              </a:rPr>
              <a:t>Tilti</a:t>
            </a:r>
            <a:r>
              <a:rPr kumimoji="0" lang="en-US" sz="800" b="0" i="0" u="none" strike="noStrike" kern="1200" cap="none" spc="0" normalizeH="0" baseline="0" noProof="0" dirty="0">
                <a:ln>
                  <a:noFill/>
                </a:ln>
                <a:solidFill>
                  <a:prstClr val="black"/>
                </a:solidFill>
                <a:effectLst/>
                <a:uLnTx/>
                <a:uFillTx/>
                <a:latin typeface="Roboto" panose="02000000000000000000" pitchFamily="2" charset="0"/>
                <a:ea typeface="Aptos" panose="020B0004020202020204" pitchFamily="34" charset="0"/>
                <a:cs typeface="Times New Roman" panose="02020603050405020304" pitchFamily="18" charset="0"/>
              </a:rPr>
              <a:t> Multilingual SIA, with the permission of INSEAD.</a:t>
            </a:r>
          </a:p>
          <a:p>
            <a:pPr marL="0" marR="0" lvl="0" indent="0" algn="r" defTabSz="914400" rtl="1" eaLnBrk="1" fontAlgn="auto" latinLnBrk="0" hangingPunct="1">
              <a:lnSpc>
                <a:spcPct val="100000"/>
              </a:lnSpc>
              <a:spcBef>
                <a:spcPts val="300"/>
              </a:spcBef>
              <a:spcAft>
                <a:spcPts val="45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This translation, Copyright © 2024 Martin Schweinsberg, Horacio </a:t>
            </a:r>
            <a:r>
              <a:rPr kumimoji="0" lang="en-US" sz="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Falcão</a:t>
            </a:r>
            <a:r>
              <a:rPr kumimoji="0" lang="en-US" sz="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Eric Uhlmann</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r>
              <a:rPr lang="en-US" sz="800" dirty="0">
                <a:solidFill>
                  <a:prstClr val="black"/>
                </a:solidFill>
                <a:latin typeface="Roboto" panose="02000000000000000000" pitchFamily="2" charset="0"/>
                <a:cs typeface="Times New Roman" panose="02020603050405020304" pitchFamily="18" charset="0"/>
              </a:rPr>
              <a:t>The original slides are entitled “</a:t>
            </a:r>
            <a:r>
              <a:rPr lang="en-US" sz="800" i="1" dirty="0">
                <a:solidFill>
                  <a:prstClr val="black"/>
                </a:solidFill>
                <a:latin typeface="Roboto" panose="02000000000000000000" pitchFamily="2" charset="0"/>
                <a:cs typeface="Times New Roman" panose="02020603050405020304" pitchFamily="18" charset="0"/>
              </a:rPr>
              <a:t>Golden Standard</a:t>
            </a:r>
            <a:r>
              <a:rPr lang="en-US" sz="800" dirty="0">
                <a:solidFill>
                  <a:prstClr val="black"/>
                </a:solidFill>
                <a:latin typeface="Roboto" panose="02000000000000000000" pitchFamily="2" charset="0"/>
                <a:cs typeface="Times New Roman" panose="02020603050405020304" pitchFamily="18" charset="0"/>
              </a:rPr>
              <a:t>” (06/2024-6910), </a:t>
            </a:r>
            <a:br>
              <a:rPr lang="en-US" sz="800" dirty="0">
                <a:solidFill>
                  <a:prstClr val="black"/>
                </a:solidFill>
                <a:latin typeface="Roboto" panose="02000000000000000000" pitchFamily="2" charset="0"/>
                <a:cs typeface="Times New Roman" panose="02020603050405020304" pitchFamily="18" charset="0"/>
              </a:rPr>
            </a:br>
            <a:r>
              <a:rPr lang="en-US" sz="800" dirty="0">
                <a:latin typeface="Roboto" panose="02000000000000000000" pitchFamily="2" charset="0"/>
              </a:rPr>
              <a:t>Copyright © 2024 Martin Schweinsberg, Horacio </a:t>
            </a:r>
            <a:r>
              <a:rPr lang="en-US" sz="800" dirty="0" err="1">
                <a:latin typeface="Roboto" panose="02000000000000000000" pitchFamily="2" charset="0"/>
              </a:rPr>
              <a:t>Falcão</a:t>
            </a:r>
            <a:r>
              <a:rPr lang="en-US" sz="800" dirty="0">
                <a:latin typeface="Roboto" panose="02000000000000000000" pitchFamily="2" charset="0"/>
              </a:rPr>
              <a:t>, Eric Uhlmann</a:t>
            </a:r>
            <a:endParaRPr lang="en-US" sz="800" dirty="0">
              <a:solidFill>
                <a:prstClr val="black"/>
              </a:solidFill>
              <a:latin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4098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ar-EG" sz="3200" b="1">
                <a:solidFill>
                  <a:schemeClr val="bg1"/>
                </a:solidFill>
              </a:rPr>
              <a:t>إنشاء القيمة واكتسابها </a:t>
            </a:r>
            <a:br>
              <a:rPr lang="ar-EG" sz="3200" b="1">
                <a:solidFill>
                  <a:schemeClr val="bg1"/>
                </a:solidFill>
              </a:rPr>
            </a:br>
            <a:r>
              <a:rPr lang="ar-EG" sz="3200" b="1">
                <a:solidFill>
                  <a:schemeClr val="bg1"/>
                </a:solidFill>
              </a:rPr>
              <a:t>في </a:t>
            </a:r>
            <a:r>
              <a:rPr lang="ar-EG" sz="3200" b="1" i="1">
                <a:solidFill>
                  <a:schemeClr val="bg1"/>
                </a:solidFill>
              </a:rPr>
              <a:t>جولدن ستاندارد</a:t>
            </a:r>
          </a:p>
        </p:txBody>
      </p:sp>
      <p:sp>
        <p:nvSpPr>
          <p:cNvPr id="3" name="Content Placeholder 2"/>
          <p:cNvSpPr>
            <a:spLocks noGrp="1"/>
          </p:cNvSpPr>
          <p:nvPr>
            <p:ph idx="1"/>
          </p:nvPr>
        </p:nvSpPr>
        <p:spPr>
          <a:xfrm>
            <a:off x="457200" y="4800600"/>
            <a:ext cx="8229600" cy="5029200"/>
          </a:xfrm>
        </p:spPr>
        <p:txBody>
          <a:bodyPr>
            <a:normAutofit/>
          </a:bodyPr>
          <a:lstStyle/>
          <a:p>
            <a:r>
              <a:rPr lang="ar-EG" sz="2800">
                <a:solidFill>
                  <a:schemeClr val="bg1"/>
                </a:solidFill>
              </a:rPr>
              <a:t>اكتساب القيمة:</a:t>
            </a:r>
          </a:p>
          <a:p>
            <a:pPr marL="457200" lvl="1" indent="0" algn="ctr">
              <a:buNone/>
            </a:pPr>
            <a:r>
              <a:rPr lang="ar-EG" b="1"/>
              <a:t>هل هي أفضل بدائل لاتفاقية التفاوض؟</a:t>
            </a:r>
          </a:p>
          <a:p>
            <a:pPr marL="457200" lvl="1" indent="0" algn="ctr">
              <a:buNone/>
            </a:pPr>
            <a:r>
              <a:rPr lang="ar-EG" b="1"/>
              <a:t>ما الذي كنت تتمنى الحصول عليه من الاتفاقية؟</a:t>
            </a:r>
            <a:r>
              <a:rPr lang="en-US" b="1"/>
              <a:t> </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838200"/>
            <a:ext cx="4724400" cy="4049487"/>
          </a:xfrm>
          <a:prstGeom prst="rect">
            <a:avLst/>
          </a:prstGeom>
        </p:spPr>
      </p:pic>
    </p:spTree>
    <p:extLst>
      <p:ext uri="{BB962C8B-B14F-4D97-AF65-F5344CB8AC3E}">
        <p14:creationId xmlns:p14="http://schemas.microsoft.com/office/powerpoint/2010/main" val="1001063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43">
            <a:extLst>
              <a:ext uri="{FF2B5EF4-FFF2-40B4-BE49-F238E27FC236}">
                <a16:creationId xmlns:a16="http://schemas.microsoft.com/office/drawing/2014/main" id="{C9989B34-B122-4B80-B76D-1D107E49FE32}"/>
              </a:ext>
            </a:extLst>
          </p:cNvPr>
          <p:cNvGraphicFramePr>
            <a:graphicFrameLocks/>
          </p:cNvGraphicFramePr>
          <p:nvPr>
            <p:extLst>
              <p:ext uri="{D42A27DB-BD31-4B8C-83A1-F6EECF244321}">
                <p14:modId xmlns:p14="http://schemas.microsoft.com/office/powerpoint/2010/main" val="4061420548"/>
              </p:ext>
            </p:extLst>
          </p:nvPr>
        </p:nvGraphicFramePr>
        <p:xfrm>
          <a:off x="0" y="0"/>
          <a:ext cx="9143999" cy="6925699"/>
        </p:xfrm>
        <a:graphic>
          <a:graphicData uri="http://schemas.openxmlformats.org/drawingml/2006/table">
            <a:tbl>
              <a:tblPr rtl="1"/>
              <a:tblGrid>
                <a:gridCol w="1902806">
                  <a:extLst>
                    <a:ext uri="{9D8B030D-6E8A-4147-A177-3AD203B41FA5}">
                      <a16:colId xmlns:a16="http://schemas.microsoft.com/office/drawing/2014/main" val="20000"/>
                    </a:ext>
                  </a:extLst>
                </a:gridCol>
                <a:gridCol w="2264381">
                  <a:extLst>
                    <a:ext uri="{9D8B030D-6E8A-4147-A177-3AD203B41FA5}">
                      <a16:colId xmlns:a16="http://schemas.microsoft.com/office/drawing/2014/main" val="20001"/>
                    </a:ext>
                  </a:extLst>
                </a:gridCol>
                <a:gridCol w="2136775">
                  <a:extLst>
                    <a:ext uri="{9D8B030D-6E8A-4147-A177-3AD203B41FA5}">
                      <a16:colId xmlns:a16="http://schemas.microsoft.com/office/drawing/2014/main" val="20002"/>
                    </a:ext>
                  </a:extLst>
                </a:gridCol>
                <a:gridCol w="2840037">
                  <a:extLst>
                    <a:ext uri="{9D8B030D-6E8A-4147-A177-3AD203B41FA5}">
                      <a16:colId xmlns:a16="http://schemas.microsoft.com/office/drawing/2014/main" val="20003"/>
                    </a:ext>
                  </a:extLst>
                </a:gridCol>
              </a:tblGrid>
              <a:tr h="554879">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a:ln>
                          <a:noFill/>
                        </a:ln>
                        <a:solidFill>
                          <a:schemeClr val="tx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EG" sz="2400" b="1" i="0" u="none" strike="noStrike" cap="none" normalizeH="0" baseline="0">
                          <a:ln>
                            <a:noFill/>
                          </a:ln>
                          <a:solidFill>
                            <a:schemeClr val="bg1"/>
                          </a:solidFill>
                          <a:latin typeface="+mn-lt"/>
                          <a:ea typeface="ＭＳ Ｐゴシック" charset="0"/>
                          <a:cs typeface="Arial"/>
                        </a:rPr>
                        <a:t>جولدن ستاندارد</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EG" sz="2400" b="1" i="0" u="none" strike="noStrike" cap="none" normalizeH="0" baseline="0">
                          <a:ln>
                            <a:noFill/>
                          </a:ln>
                          <a:solidFill>
                            <a:schemeClr val="bg1"/>
                          </a:solidFill>
                          <a:latin typeface="+mn-lt"/>
                          <a:ea typeface="ＭＳ Ｐゴシック" charset="0"/>
                          <a:cs typeface="Arial"/>
                        </a:rPr>
                        <a:t>الحكومة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EG" sz="2400" b="1" i="0" u="none" strike="noStrike" cap="none" normalizeH="0" baseline="0">
                          <a:ln>
                            <a:noFill/>
                          </a:ln>
                          <a:solidFill>
                            <a:schemeClr val="bg1"/>
                          </a:solidFill>
                          <a:latin typeface="+mn-lt"/>
                          <a:ea typeface="ＭＳ Ｐゴシック" charset="0"/>
                          <a:cs typeface="Arial"/>
                        </a:rPr>
                        <a:t>4 مجتمعات</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extLst>
                  <a:ext uri="{0D108BD9-81ED-4DB2-BD59-A6C34878D82A}">
                    <a16:rowId xmlns:a16="http://schemas.microsoft.com/office/drawing/2014/main" val="10000"/>
                  </a:ext>
                </a:extLst>
              </a:tr>
              <a:tr h="1440379">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n-lt"/>
                          <a:ea typeface="ＭＳ Ｐゴシック" charset="0"/>
                          <a:cs typeface="Arial"/>
                        </a:rPr>
                        <a:t>أفضل بديل لاتفاقية التفاوض</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أغلقت المجتمعات المحلية الطرق المؤدية إلى المنجم، وتوجد دعاية سلبية من الصحافة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الدعاية السلبية من الصحافة، إشارة سيئة للمستثمرين الأجانب</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تشكيل ائتلاف وقطع الطرق (قد تستعين الحكومة بالجيش)</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1310662">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n-lt"/>
                          <a:ea typeface="ＭＳ Ｐゴシック" charset="0"/>
                          <a:cs typeface="Arial"/>
                        </a:rPr>
                        <a:t>نظرة على وظائف التعدين</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dirty="0">
                          <a:ln>
                            <a:noFill/>
                          </a:ln>
                          <a:solidFill>
                            <a:srgbClr val="000000"/>
                          </a:solidFill>
                          <a:latin typeface="+mn-lt"/>
                          <a:ea typeface="ＭＳ Ｐゴシック" charset="0"/>
                          <a:cs typeface="Arial"/>
                        </a:rPr>
                        <a:t>ستقضي جولدن ستاندارد على أزمة البطالة المحلية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رائع للمجتمعات المحلية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يدمر أسلوب الحياة الزراعية التقليدية</a:t>
                      </a:r>
                      <a:r>
                        <a:rPr kumimoji="0" lang="en-US" sz="2000" b="0" i="0" u="none" strike="noStrike" cap="none" normalizeH="0" baseline="0">
                          <a:ln>
                            <a:noFill/>
                          </a:ln>
                          <a:solidFill>
                            <a:srgbClr val="000000"/>
                          </a:solidFill>
                          <a:latin typeface="+mn-lt"/>
                          <a:ea typeface="ＭＳ Ｐゴシック" charset="0"/>
                          <a:cs typeface="Arial"/>
                        </a:rPr>
                        <a:t> </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173538">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n-lt"/>
                          <a:ea typeface="ＭＳ Ｐゴシック" charset="0"/>
                          <a:cs typeface="Arial"/>
                        </a:rPr>
                        <a:t>نظرة على المدارس الممولة من جولدن ستاندارد</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تساعد جولدن ستاندارد المجتمعات الفقيرة على تثقيف الشباب</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رائع للمجتمعات المحلية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التلقين الإجباري للأطفال بدعاية الحكومة والشركة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1005862">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n-lt"/>
                          <a:ea typeface="ＭＳ Ｐゴシック" charset="0"/>
                          <a:cs typeface="Arial"/>
                        </a:rPr>
                        <a:t>تعويض المجتمعات</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لقد كانت شركة جولدن ستاندارد سخية بالفعل ومسؤولة اجتماعيًا</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تدفع جولدن ستاندارد وتتحكم الحكومة في الأموال</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تريد تعويضات وسيطرة محلية على الأموال</a:t>
                      </a:r>
                      <a:r>
                        <a:rPr kumimoji="0" lang="en-US" sz="2000" b="0" i="0" u="none" strike="noStrike" cap="none" normalizeH="0" baseline="0">
                          <a:ln>
                            <a:noFill/>
                          </a:ln>
                          <a:solidFill>
                            <a:srgbClr val="000000"/>
                          </a:solidFill>
                          <a:latin typeface="+mn-lt"/>
                          <a:ea typeface="ＭＳ Ｐゴシック" charset="0"/>
                          <a:cs typeface="Arial"/>
                        </a:rPr>
                        <a:t> </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1440379">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n-lt"/>
                          <a:ea typeface="ＭＳ Ｐゴシック" charset="0"/>
                          <a:cs typeface="Arial"/>
                        </a:rPr>
                        <a:t>نطاق المنجم (الجبال الجليدية المتحركة)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تريد نقل الجبال الجليدية للوصول إلى رواسب الذهب</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تريد نقل الجبال الجليدية لتحقيق أقصى نسبة من عائدات الحكومة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lang="ar-EG" sz="2000">
                          <a:solidFill>
                            <a:schemeClr val="tx1"/>
                          </a:solidFill>
                          <a:latin typeface="+mn-lt"/>
                          <a:ea typeface="+mn-ea"/>
                          <a:cs typeface="+mn-cs"/>
                        </a:rPr>
                        <a:t>الأكثر </a:t>
                      </a:r>
                      <a:r>
                        <a:rPr lang="ar-EG" sz="2000" baseline="0">
                          <a:solidFill>
                            <a:schemeClr val="tx1"/>
                          </a:solidFill>
                          <a:latin typeface="+mn-lt"/>
                          <a:ea typeface="+mn-ea"/>
                          <a:cs typeface="+mn-cs"/>
                        </a:rPr>
                        <a:t>معارضة لنقل الجبال الجليدية إلى الأقل معارضة:</a:t>
                      </a:r>
                      <a:r>
                        <a:rPr lang="en-US" sz="2000" baseline="0">
                          <a:solidFill>
                            <a:schemeClr val="tx1"/>
                          </a:solidFill>
                          <a:latin typeface="+mn-lt"/>
                          <a:ea typeface="+mn-ea"/>
                          <a:cs typeface="+mn-cs"/>
                        </a:rPr>
                        <a:t> </a:t>
                      </a:r>
                      <a:r>
                        <a:rPr lang="ar-EG" sz="2000">
                          <a:solidFill>
                            <a:schemeClr val="tx1"/>
                          </a:solidFill>
                          <a:latin typeface="+mn-lt"/>
                          <a:ea typeface="+mn-ea"/>
                          <a:cs typeface="+mn-cs"/>
                        </a:rPr>
                        <a:t>فالينويفو، بارايسو، تاتشيتو، ألتو دي لوسيا</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9483369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0" y="114300"/>
            <a:ext cx="9144000" cy="67437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70000"/>
              </a:lnSpc>
              <a:spcAft>
                <a:spcPts val="400"/>
              </a:spcAft>
              <a:buFontTx/>
              <a:buNone/>
            </a:pPr>
            <a:endParaRPr lang="en-US" altLang="en-US" sz="2500">
              <a:solidFill>
                <a:srgbClr val="5CA717"/>
              </a:solidFill>
              <a:latin typeface="Arial" panose="020B0604020202020204" pitchFamily="34" charset="0"/>
            </a:endParaRPr>
          </a:p>
        </p:txBody>
      </p:sp>
      <p:sp>
        <p:nvSpPr>
          <p:cNvPr id="18435" name="TextBox 5"/>
          <p:cNvSpPr txBox="1">
            <a:spLocks noChangeArrowheads="1"/>
          </p:cNvSpPr>
          <p:nvPr/>
        </p:nvSpPr>
        <p:spPr bwMode="auto">
          <a:xfrm>
            <a:off x="-147638" y="0"/>
            <a:ext cx="97043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
        <p:nvSpPr>
          <p:cNvPr id="18436" name="TextBox 3"/>
          <p:cNvSpPr txBox="1">
            <a:spLocks noChangeArrowheads="1"/>
          </p:cNvSpPr>
          <p:nvPr/>
        </p:nvSpPr>
        <p:spPr bwMode="auto">
          <a:xfrm>
            <a:off x="8161338" y="5445125"/>
            <a:ext cx="98266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graphicFrame>
        <p:nvGraphicFramePr>
          <p:cNvPr id="2" name="Table 1"/>
          <p:cNvGraphicFramePr>
            <a:graphicFrameLocks noGrp="1"/>
          </p:cNvGraphicFramePr>
          <p:nvPr>
            <p:extLst>
              <p:ext uri="{D42A27DB-BD31-4B8C-83A1-F6EECF244321}">
                <p14:modId xmlns:p14="http://schemas.microsoft.com/office/powerpoint/2010/main" val="1231165424"/>
              </p:ext>
            </p:extLst>
          </p:nvPr>
        </p:nvGraphicFramePr>
        <p:xfrm>
          <a:off x="0" y="-221070"/>
          <a:ext cx="9144000" cy="7079070"/>
        </p:xfrm>
        <a:graphic>
          <a:graphicData uri="http://schemas.openxmlformats.org/drawingml/2006/table">
            <a:tbl>
              <a:tblPr rtl="1"/>
              <a:tblGrid>
                <a:gridCol w="19812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tblGrid>
              <a:tr h="122946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b"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defRPr/>
                      </a:pPr>
                      <a:r>
                        <a:rPr lang="ar-EG" sz="2400" b="1">
                          <a:solidFill>
                            <a:schemeClr val="tx1"/>
                          </a:solidFill>
                          <a:latin typeface="+mn-lt"/>
                          <a:ea typeface="+mn-ea"/>
                          <a:cs typeface="+mn-cs"/>
                        </a:rPr>
                        <a:t>فالينويفو</a:t>
                      </a:r>
                      <a:r>
                        <a:rPr lang="en-US" sz="2400" b="1">
                          <a:solidFill>
                            <a:schemeClr val="tx1"/>
                          </a:solidFill>
                          <a:latin typeface="+mn-lt"/>
                          <a:ea typeface="+mn-ea"/>
                          <a:cs typeface="+mn-cs"/>
                        </a:rPr>
                        <a:t> </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defRPr/>
                      </a:pPr>
                      <a:r>
                        <a:rPr lang="ar-EG" sz="2400" b="1">
                          <a:solidFill>
                            <a:schemeClr val="tx1"/>
                          </a:solidFill>
                          <a:latin typeface="+mn-lt"/>
                          <a:ea typeface="+mn-ea"/>
                          <a:cs typeface="+mn-cs"/>
                        </a:rPr>
                        <a:t>بارايسو</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defRPr/>
                      </a:pPr>
                      <a:r>
                        <a:rPr lang="ar-EG" sz="2400" b="1">
                          <a:solidFill>
                            <a:schemeClr val="tx1"/>
                          </a:solidFill>
                          <a:latin typeface="+mn-lt"/>
                          <a:ea typeface="+mn-ea"/>
                          <a:cs typeface="+mn-cs"/>
                        </a:rPr>
                        <a:t>تاتشيتو</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lang="ar-EG" sz="2400" b="1">
                          <a:solidFill>
                            <a:schemeClr val="tx1"/>
                          </a:solidFill>
                          <a:latin typeface="+mn-lt"/>
                          <a:ea typeface="+mn-ea"/>
                          <a:cs typeface="+mn-cs"/>
                        </a:rPr>
                        <a:t>ألتو دي لوسيا</a:t>
                      </a:r>
                      <a:r>
                        <a:rPr lang="en-US" sz="2400" b="1">
                          <a:solidFill>
                            <a:schemeClr val="tx1"/>
                          </a:solidFill>
                          <a:latin typeface="+mn-lt"/>
                          <a:ea typeface="+mn-ea"/>
                          <a:cs typeface="+mn-cs"/>
                        </a:rPr>
                        <a:t> </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97975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000000"/>
                          </a:solidFill>
                          <a:latin typeface="+mn-lt"/>
                          <a:cs typeface="Arial" panose="020B0604020202020204" pitchFamily="34" charset="0"/>
                        </a:rPr>
                        <a:t>معدل البطالة</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chemeClr val="tx1"/>
                          </a:solidFill>
                          <a:latin typeface="+mn-lt"/>
                          <a:cs typeface="Arial" panose="020B0604020202020204" pitchFamily="34" charset="0"/>
                        </a:rPr>
                        <a:t>42%</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chemeClr val="tx1"/>
                          </a:solidFill>
                          <a:latin typeface="+mn-lt"/>
                          <a:cs typeface="Arial" panose="020B0604020202020204" pitchFamily="34" charset="0"/>
                        </a:rPr>
                        <a:t>36%</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chemeClr val="tx1"/>
                          </a:solidFill>
                          <a:latin typeface="+mn-lt"/>
                          <a:cs typeface="Arial" panose="020B0604020202020204" pitchFamily="34" charset="0"/>
                        </a:rPr>
                        <a:t>28%</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chemeClr val="tx1"/>
                          </a:solidFill>
                          <a:latin typeface="+mn-lt"/>
                          <a:cs typeface="Arial" panose="020B0604020202020204" pitchFamily="34" charset="0"/>
                        </a:rPr>
                        <a:t>25%</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0267">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000000"/>
                          </a:solidFill>
                          <a:latin typeface="+mn-lt"/>
                          <a:cs typeface="Arial" panose="020B0604020202020204" pitchFamily="34" charset="0"/>
                        </a:rPr>
                        <a:t>التعداد السكاني</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chemeClr val="tx1"/>
                          </a:solidFill>
                          <a:latin typeface="+mn-lt"/>
                          <a:cs typeface="Arial" panose="020B0604020202020204" pitchFamily="34" charset="0"/>
                        </a:rPr>
                        <a:t>28,000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chemeClr val="tx1"/>
                          </a:solidFill>
                          <a:latin typeface="+mn-lt"/>
                          <a:cs typeface="Arial" panose="020B0604020202020204" pitchFamily="34" charset="0"/>
                        </a:rPr>
                        <a:t>18,000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chemeClr val="tx1"/>
                          </a:solidFill>
                          <a:latin typeface="+mn-lt"/>
                          <a:cs typeface="Arial" panose="020B0604020202020204" pitchFamily="34" charset="0"/>
                        </a:rPr>
                        <a:t>17,000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chemeClr val="tx1"/>
                          </a:solidFill>
                          <a:latin typeface="+mn-lt"/>
                          <a:cs typeface="Arial" panose="020B0604020202020204" pitchFamily="34" charset="0"/>
                        </a:rPr>
                        <a:t>13,000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8731907"/>
                  </a:ext>
                </a:extLst>
              </a:tr>
              <a:tr h="97975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000000"/>
                          </a:solidFill>
                          <a:latin typeface="+mn-lt"/>
                          <a:cs typeface="Arial" panose="020B0604020202020204" pitchFamily="34" charset="0"/>
                        </a:rPr>
                        <a:t>المسافة من المنجم</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lang="ar-EG" sz="2400">
                          <a:solidFill>
                            <a:schemeClr val="tx1"/>
                          </a:solidFill>
                          <a:latin typeface="+mn-lt"/>
                          <a:ea typeface="+mn-ea"/>
                          <a:cs typeface="+mn-cs"/>
                        </a:rPr>
                        <a:t>45 كم</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1" eaLnBrk="1" fontAlgn="ctr"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chemeClr val="tx1"/>
                          </a:solidFill>
                          <a:latin typeface="+mn-lt"/>
                          <a:cs typeface="Arial" panose="020B0604020202020204" pitchFamily="34" charset="0"/>
                        </a:rPr>
                        <a:t>59 كم</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chemeClr val="tx1"/>
                          </a:solidFill>
                          <a:latin typeface="+mn-lt"/>
                          <a:cs typeface="Arial" panose="020B0604020202020204" pitchFamily="34" charset="0"/>
                        </a:rPr>
                        <a:t>75 كم</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lang="ar-EG" sz="2400">
                          <a:solidFill>
                            <a:schemeClr val="tx1"/>
                          </a:solidFill>
                          <a:latin typeface="+mn-lt"/>
                          <a:ea typeface="+mn-ea"/>
                          <a:cs typeface="+mn-cs"/>
                        </a:rPr>
                        <a:t>95 كم</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8000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000000"/>
                          </a:solidFill>
                          <a:latin typeface="+mn-lt"/>
                          <a:cs typeface="Arial" panose="020B0604020202020204" pitchFamily="34" charset="0"/>
                        </a:rPr>
                        <a:t>المحصلة النهائية    للجبال الجليدية</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defRPr/>
                      </a:pPr>
                      <a:r>
                        <a:rPr kumimoji="0" lang="ar-EG" sz="2400" b="0" i="0" u="none" strike="noStrike" cap="none" normalizeH="0" baseline="0">
                          <a:ln>
                            <a:noFill/>
                          </a:ln>
                          <a:solidFill>
                            <a:schemeClr val="tx1"/>
                          </a:solidFill>
                          <a:latin typeface="+mn-lt"/>
                          <a:ea typeface="+mn-ea"/>
                          <a:cs typeface="Arial" panose="020B0604020202020204" pitchFamily="34" charset="0"/>
                        </a:rPr>
                        <a:t>                                                 ترك 3 جبال كبيرة + 1 صغير</a:t>
                      </a:r>
                    </a:p>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chemeClr val="tx1"/>
                          </a:solidFill>
                          <a:latin typeface="+mn-lt"/>
                          <a:cs typeface="Arial" panose="020B0604020202020204" pitchFamily="34" charset="0"/>
                        </a:rPr>
                        <a:t>ترك جبلين كبيرين + 1 صغير</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chemeClr val="tx1"/>
                          </a:solidFill>
                          <a:latin typeface="+mn-lt"/>
                          <a:cs typeface="Arial" panose="020B0604020202020204" pitchFamily="34" charset="0"/>
                        </a:rPr>
                        <a:t>ترك جبل جليدي صغير</a:t>
                      </a:r>
                      <a:r>
                        <a:rPr kumimoji="0" lang="en-US" sz="2400" b="0" i="0" u="none" strike="noStrike" cap="none" normalizeH="0" baseline="0">
                          <a:ln>
                            <a:noFill/>
                          </a:ln>
                          <a:solidFill>
                            <a:schemeClr val="tx1"/>
                          </a:solidFill>
                          <a:latin typeface="+mn-lt"/>
                          <a:cs typeface="Arial" panose="020B0604020202020204" pitchFamily="34" charset="0"/>
                        </a:rPr>
                        <a:t> </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chemeClr val="tx1"/>
                          </a:solidFill>
                          <a:latin typeface="+mn-lt"/>
                          <a:cs typeface="Arial" panose="020B0604020202020204" pitchFamily="34" charset="0"/>
                        </a:rPr>
                        <a:t>قد يكون من المقبول نقل جميع الجبال الجليدية</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983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000000"/>
                          </a:solidFill>
                          <a:latin typeface="+mn-lt"/>
                          <a:cs typeface="Arial" panose="020B0604020202020204" pitchFamily="34" charset="0"/>
                        </a:rPr>
                        <a:t>% من الإيرادات</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chemeClr val="tx1"/>
                          </a:solidFill>
                          <a:latin typeface="+mn-lt"/>
                          <a:cs typeface="Arial" panose="020B0604020202020204" pitchFamily="34" charset="0"/>
                        </a:rPr>
                        <a:t>2%</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chemeClr val="tx1"/>
                          </a:solidFill>
                          <a:latin typeface="+mn-lt"/>
                          <a:cs typeface="Arial" panose="020B0604020202020204" pitchFamily="34" charset="0"/>
                        </a:rPr>
                        <a:t>2.5%</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chemeClr val="tx1"/>
                          </a:solidFill>
                          <a:latin typeface="+mn-lt"/>
                          <a:ea typeface="+mn-ea"/>
                          <a:cs typeface="Arial" panose="020B0604020202020204" pitchFamily="34" charset="0"/>
                        </a:rPr>
                        <a:t>1.5%</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chemeClr val="tx1"/>
                          </a:solidFill>
                          <a:latin typeface="+mn-lt"/>
                          <a:cs typeface="Arial" panose="020B0604020202020204" pitchFamily="34" charset="0"/>
                        </a:rPr>
                        <a:t>1%</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0905776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708F9-2D68-4EAD-9F14-B2A14C7BABE6}"/>
              </a:ext>
            </a:extLst>
          </p:cNvPr>
          <p:cNvSpPr>
            <a:spLocks noGrp="1"/>
          </p:cNvSpPr>
          <p:nvPr>
            <p:ph type="title"/>
          </p:nvPr>
        </p:nvSpPr>
        <p:spPr/>
        <p:txBody>
          <a:bodyPr>
            <a:normAutofit/>
          </a:bodyPr>
          <a:lstStyle/>
          <a:p>
            <a:r>
              <a:rPr lang="ar-EG" sz="3200" b="1"/>
              <a:t>التدخل العسكري؟</a:t>
            </a:r>
          </a:p>
        </p:txBody>
      </p:sp>
      <p:pic>
        <p:nvPicPr>
          <p:cNvPr id="1026" name="Picture 2" descr="Free Men Honor Guard photo and picture">
            <a:extLst>
              <a:ext uri="{FF2B5EF4-FFF2-40B4-BE49-F238E27FC236}">
                <a16:creationId xmlns:a16="http://schemas.microsoft.com/office/drawing/2014/main" id="{8FCDE5F2-1A53-1B5A-FF42-F46DD79A4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295400"/>
            <a:ext cx="7239000" cy="5214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056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5400"/>
            <a:ext cx="8229600" cy="1143000"/>
          </a:xfrm>
        </p:spPr>
        <p:txBody>
          <a:bodyPr>
            <a:normAutofit/>
          </a:bodyPr>
          <a:lstStyle/>
          <a:p>
            <a:r>
              <a:rPr lang="ar-EG" sz="3200" b="1"/>
              <a:t>ما القضايا الجديدة التي قدمتها </a:t>
            </a:r>
            <a:br>
              <a:rPr lang="ar-EG" sz="3200" b="1"/>
            </a:br>
            <a:r>
              <a:rPr lang="ar-EG" sz="3200" b="1"/>
              <a:t>لتوفير القيمة؟</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838200"/>
            <a:ext cx="4572000" cy="3918858"/>
          </a:xfrm>
          <a:prstGeom prst="rect">
            <a:avLst/>
          </a:prstGeom>
        </p:spPr>
      </p:pic>
    </p:spTree>
    <p:extLst>
      <p:ext uri="{BB962C8B-B14F-4D97-AF65-F5344CB8AC3E}">
        <p14:creationId xmlns:p14="http://schemas.microsoft.com/office/powerpoint/2010/main" val="4242030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3581400" cy="685800"/>
          </a:xfrm>
        </p:spPr>
        <p:txBody>
          <a:bodyPr>
            <a:noAutofit/>
          </a:bodyPr>
          <a:lstStyle/>
          <a:p>
            <a:r>
              <a:rPr lang="ar-EG" sz="2800" b="1"/>
              <a:t>السيطرة المحلية على المناهج المدرسية؟</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800" y="1828800"/>
            <a:ext cx="3801600" cy="2514600"/>
          </a:xfrm>
          <a:prstGeom prst="rect">
            <a:avLst/>
          </a:prstGeom>
        </p:spPr>
      </p:pic>
      <p:sp>
        <p:nvSpPr>
          <p:cNvPr id="4" name="Title 1">
            <a:extLst>
              <a:ext uri="{FF2B5EF4-FFF2-40B4-BE49-F238E27FC236}">
                <a16:creationId xmlns:a16="http://schemas.microsoft.com/office/drawing/2014/main" id="{CFAEA611-67F6-40D7-BBCF-8B08142D205D}"/>
              </a:ext>
            </a:extLst>
          </p:cNvPr>
          <p:cNvSpPr txBox="1">
            <a:spLocks/>
          </p:cNvSpPr>
          <p:nvPr/>
        </p:nvSpPr>
        <p:spPr>
          <a:xfrm>
            <a:off x="4419600" y="4800600"/>
            <a:ext cx="4572000" cy="685800"/>
          </a:xfrm>
          <a:prstGeom prst="rect">
            <a:avLst/>
          </a:prstGeom>
        </p:spPr>
        <p:txBody>
          <a:bodyPr vert="horz" lIns="91440" tIns="45720" rIns="91440" bIns="45720" rtlCol="0"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2800" b="1"/>
              <a:t>إنشاء صندوق لتغطية الأضرار البيئية المستقبلية؟</a:t>
            </a:r>
          </a:p>
        </p:txBody>
      </p:sp>
      <p:pic>
        <p:nvPicPr>
          <p:cNvPr id="5" name="Picture 4">
            <a:extLst>
              <a:ext uri="{FF2B5EF4-FFF2-40B4-BE49-F238E27FC236}">
                <a16:creationId xmlns:a16="http://schemas.microsoft.com/office/drawing/2014/main" id="{9083811A-3CE5-479F-AB50-BBD991B8B8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8700" y="1828800"/>
            <a:ext cx="3771900" cy="2514600"/>
          </a:xfrm>
          <a:prstGeom prst="rect">
            <a:avLst/>
          </a:prstGeom>
        </p:spPr>
      </p:pic>
    </p:spTree>
    <p:extLst>
      <p:ext uri="{BB962C8B-B14F-4D97-AF65-F5344CB8AC3E}">
        <p14:creationId xmlns:p14="http://schemas.microsoft.com/office/powerpoint/2010/main" val="1321016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0" y="114300"/>
            <a:ext cx="9144000" cy="67437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70000"/>
              </a:lnSpc>
              <a:spcAft>
                <a:spcPts val="400"/>
              </a:spcAft>
              <a:buFontTx/>
              <a:buNone/>
            </a:pPr>
            <a:endParaRPr lang="en-US" altLang="en-US" sz="2500">
              <a:solidFill>
                <a:srgbClr val="5CA717"/>
              </a:solidFill>
              <a:latin typeface="Arial" panose="020B0604020202020204" pitchFamily="34" charset="0"/>
            </a:endParaRPr>
          </a:p>
        </p:txBody>
      </p:sp>
      <p:sp>
        <p:nvSpPr>
          <p:cNvPr id="18435" name="TextBox 5"/>
          <p:cNvSpPr txBox="1">
            <a:spLocks noChangeArrowheads="1"/>
          </p:cNvSpPr>
          <p:nvPr/>
        </p:nvSpPr>
        <p:spPr bwMode="auto">
          <a:xfrm>
            <a:off x="-147638" y="0"/>
            <a:ext cx="97043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
        <p:nvSpPr>
          <p:cNvPr id="18436" name="TextBox 3"/>
          <p:cNvSpPr txBox="1">
            <a:spLocks noChangeArrowheads="1"/>
          </p:cNvSpPr>
          <p:nvPr/>
        </p:nvSpPr>
        <p:spPr bwMode="auto">
          <a:xfrm>
            <a:off x="8161338" y="5445125"/>
            <a:ext cx="98266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graphicFrame>
        <p:nvGraphicFramePr>
          <p:cNvPr id="2" name="Table 1"/>
          <p:cNvGraphicFramePr>
            <a:graphicFrameLocks noGrp="1"/>
          </p:cNvGraphicFramePr>
          <p:nvPr>
            <p:extLst>
              <p:ext uri="{D42A27DB-BD31-4B8C-83A1-F6EECF244321}">
                <p14:modId xmlns:p14="http://schemas.microsoft.com/office/powerpoint/2010/main" val="2650370824"/>
              </p:ext>
            </p:extLst>
          </p:nvPr>
        </p:nvGraphicFramePr>
        <p:xfrm>
          <a:off x="0" y="1"/>
          <a:ext cx="9143999" cy="6857999"/>
        </p:xfrm>
        <a:graphic>
          <a:graphicData uri="http://schemas.openxmlformats.org/drawingml/2006/table">
            <a:tbl>
              <a:tblPr rtl="1"/>
              <a:tblGrid>
                <a:gridCol w="685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gridCol w="990600">
                  <a:extLst>
                    <a:ext uri="{9D8B030D-6E8A-4147-A177-3AD203B41FA5}">
                      <a16:colId xmlns:a16="http://schemas.microsoft.com/office/drawing/2014/main" val="20007"/>
                    </a:ext>
                  </a:extLst>
                </a:gridCol>
                <a:gridCol w="1142999">
                  <a:extLst>
                    <a:ext uri="{9D8B030D-6E8A-4147-A177-3AD203B41FA5}">
                      <a16:colId xmlns:a16="http://schemas.microsoft.com/office/drawing/2014/main" val="20008"/>
                    </a:ext>
                  </a:extLst>
                </a:gridCol>
              </a:tblGrid>
              <a:tr h="132918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defRPr/>
                      </a:pPr>
                      <a:r>
                        <a:rPr kumimoji="0" lang="ar-EG" sz="1400" b="1" i="0" u="none" strike="noStrike" cap="none" normalizeH="0" baseline="0" noProof="0">
                          <a:ln>
                            <a:noFill/>
                          </a:ln>
                          <a:solidFill>
                            <a:srgbClr val="000000"/>
                          </a:solidFill>
                          <a:uLnTx/>
                          <a:uFillTx/>
                          <a:latin typeface="Calibri" panose="020F0502020204030204" pitchFamily="34" charset="0"/>
                          <a:ea typeface="+mn-ea"/>
                          <a:cs typeface="Arial" panose="020B0604020202020204" pitchFamily="34" charset="0"/>
                        </a:rPr>
                        <a:t>المجموعة</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defRPr/>
                      </a:pPr>
                      <a:r>
                        <a:rPr kumimoji="0" lang="ar-EG" sz="1400" b="1" i="0" u="none" strike="noStrike" cap="none" normalizeH="0" baseline="0">
                          <a:ln>
                            <a:noFill/>
                          </a:ln>
                          <a:solidFill>
                            <a:srgbClr val="000000"/>
                          </a:solidFill>
                          <a:latin typeface="Calibri" panose="020F0502020204030204" pitchFamily="34" charset="0"/>
                          <a:ea typeface="+mn-ea"/>
                          <a:cs typeface="Arial" panose="020B0604020202020204" pitchFamily="34" charset="0"/>
                        </a:rPr>
                        <a:t>% من عائدات المناجم للحكومة</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defRPr/>
                      </a:pPr>
                      <a:r>
                        <a:rPr kumimoji="0" lang="ar-EG" sz="1400" b="1" i="0" u="none" strike="noStrike" cap="none" normalizeH="0" baseline="0">
                          <a:ln>
                            <a:noFill/>
                          </a:ln>
                          <a:solidFill>
                            <a:srgbClr val="000000"/>
                          </a:solidFill>
                          <a:latin typeface="Calibri" panose="020F0502020204030204" pitchFamily="34" charset="0"/>
                          <a:ea typeface="+mn-ea"/>
                          <a:cs typeface="Arial" panose="020B0604020202020204" pitchFamily="34" charset="0"/>
                        </a:rPr>
                        <a:t>نطاق المنجم (تم نقل الجبال الجليدية)</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r" defTabSz="914400" rtl="1"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mn-lt"/>
                        <a:cs typeface="Arial" panose="020B0604020202020204" pitchFamily="34" charset="0"/>
                      </a:endParaRPr>
                    </a:p>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1" i="0" u="none" strike="noStrike" cap="none" normalizeH="0" baseline="0">
                          <a:ln>
                            <a:noFill/>
                          </a:ln>
                          <a:solidFill>
                            <a:srgbClr val="000000"/>
                          </a:solidFill>
                          <a:latin typeface="+mn-lt"/>
                          <a:cs typeface="Arial" panose="020B0604020202020204" pitchFamily="34" charset="0"/>
                        </a:rPr>
                        <a:t>التعويضات للمجتمعات المحلية</a:t>
                      </a:r>
                    </a:p>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1" i="0" u="none" strike="noStrike" cap="none" normalizeH="0" baseline="0">
                          <a:ln>
                            <a:noFill/>
                          </a:ln>
                          <a:solidFill>
                            <a:srgbClr val="000000"/>
                          </a:solidFill>
                          <a:latin typeface="+mn-lt"/>
                          <a:cs typeface="Arial" panose="020B0604020202020204" pitchFamily="34" charset="0"/>
                        </a:rPr>
                        <a:t>(المبلغ ومن يتحكم به)   </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a:r>
                        <a:rPr lang="ar-EG" sz="1400" b="1">
                          <a:latin typeface="+mn-lt"/>
                        </a:rPr>
                        <a:t>وظائف التعدين (#)</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1" i="0" u="none" strike="noStrike" cap="none" normalizeH="0" baseline="0">
                          <a:ln>
                            <a:noFill/>
                          </a:ln>
                          <a:solidFill>
                            <a:srgbClr val="000000"/>
                          </a:solidFill>
                          <a:latin typeface="+mn-lt"/>
                          <a:cs typeface="Arial" panose="020B0604020202020204" pitchFamily="34" charset="0"/>
                        </a:rPr>
                        <a:t>إغلاق الطرق</a:t>
                      </a:r>
                    </a:p>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1" i="0" u="none" strike="noStrike" cap="none" normalizeH="0" baseline="0">
                          <a:ln>
                            <a:noFill/>
                          </a:ln>
                          <a:solidFill>
                            <a:srgbClr val="000000"/>
                          </a:solidFill>
                          <a:latin typeface="+mn-lt"/>
                          <a:cs typeface="Arial" panose="020B0604020202020204" pitchFamily="34" charset="0"/>
                        </a:rPr>
                        <a:t>(نعم/لا)</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1" i="0" u="none" strike="noStrike" cap="none" normalizeH="0" baseline="0">
                          <a:ln>
                            <a:noFill/>
                          </a:ln>
                          <a:solidFill>
                            <a:srgbClr val="000000"/>
                          </a:solidFill>
                          <a:latin typeface="+mn-lt"/>
                          <a:cs typeface="Arial" panose="020B0604020202020204" pitchFamily="34" charset="0"/>
                        </a:rPr>
                        <a:t>التدخل العسكري (نعم/لا)</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a:r>
                        <a:rPr lang="ar-EG" sz="1600" b="1"/>
                        <a:t>مزيد من </a:t>
                      </a:r>
                      <a:r>
                        <a:rPr lang="ar-EG" sz="1600" b="1" baseline="0"/>
                        <a:t>التفاصيل</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11305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1</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chemeClr val="tx1"/>
                          </a:solidFill>
                          <a:latin typeface="+mn-lt"/>
                          <a:cs typeface="Arial" panose="020B0604020202020204" pitchFamily="34" charset="0"/>
                        </a:rPr>
                        <a:t>28%</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تم نقل 3 جبال جليدية كبيرة</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9% من عائدات الذهب، يتم التحكم بها محليًا</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25,000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لا</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لا</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إنشاء الصندوق البيئي</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4775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2</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27%</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جبلان كبيران، ونقل جبل واحد صغير</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8% من الإيرادات (ف:</a:t>
                      </a:r>
                      <a:r>
                        <a:rPr kumimoji="0" lang="en-US" sz="1400" b="0" i="0" u="none" strike="noStrike" cap="none" normalizeH="0" baseline="0">
                          <a:ln>
                            <a:noFill/>
                          </a:ln>
                          <a:solidFill>
                            <a:srgbClr val="000000"/>
                          </a:solidFill>
                          <a:latin typeface="+mn-lt"/>
                          <a:cs typeface="Arial" panose="020B0604020202020204" pitchFamily="34" charset="0"/>
                        </a:rPr>
                        <a:t> </a:t>
                      </a:r>
                      <a:r>
                        <a:rPr kumimoji="0" lang="ar-EG" sz="1400" b="0" i="0" u="none" strike="noStrike" cap="none" normalizeH="0" baseline="0">
                          <a:ln>
                            <a:noFill/>
                          </a:ln>
                          <a:solidFill>
                            <a:srgbClr val="000000"/>
                          </a:solidFill>
                          <a:latin typeface="+mn-lt"/>
                          <a:cs typeface="Arial" panose="020B0604020202020204" pitchFamily="34" charset="0"/>
                        </a:rPr>
                        <a:t>3%، ب: 2%، ت:</a:t>
                      </a:r>
                      <a:r>
                        <a:rPr kumimoji="0" lang="en-US" sz="1400" b="0" i="0" u="none" strike="noStrike" cap="none" normalizeH="0" baseline="0">
                          <a:ln>
                            <a:noFill/>
                          </a:ln>
                          <a:solidFill>
                            <a:srgbClr val="000000"/>
                          </a:solidFill>
                          <a:latin typeface="+mn-lt"/>
                          <a:cs typeface="Arial" panose="020B0604020202020204" pitchFamily="34" charset="0"/>
                        </a:rPr>
                        <a:t> </a:t>
                      </a:r>
                      <a:r>
                        <a:rPr kumimoji="0" lang="ar-EG" sz="1400" b="0" i="0" u="none" strike="noStrike" cap="none" normalizeH="0" baseline="0">
                          <a:ln>
                            <a:noFill/>
                          </a:ln>
                          <a:solidFill>
                            <a:srgbClr val="000000"/>
                          </a:solidFill>
                          <a:latin typeface="+mn-lt"/>
                          <a:cs typeface="Arial" panose="020B0604020202020204" pitchFamily="34" charset="0"/>
                        </a:rPr>
                        <a:t>1.9%، أ: 1.1%)، سيطرة محلية</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20,000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لا</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لا</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الرقابة المحلية على المدارس</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05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3</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12%</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جبل كبير، ونقل جبل واحد صغير</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12%، حسب التعداد السكاني</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15,000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لا</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لا</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غير متاح</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001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4</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15%</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نقل جبل جليدي صغير</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ea typeface="+mn-ea"/>
                          <a:cs typeface="Arial" panose="020B0604020202020204" pitchFamily="34" charset="0"/>
                        </a:rPr>
                        <a:t>11% </a:t>
                      </a:r>
                      <a:r>
                        <a:rPr kumimoji="0" lang="ar-EG" sz="1400" b="0" i="0" u="none" strike="noStrike" cap="none" normalizeH="0" baseline="0">
                          <a:ln>
                            <a:noFill/>
                          </a:ln>
                          <a:solidFill>
                            <a:srgbClr val="000000"/>
                          </a:solidFill>
                          <a:latin typeface="Calibri" panose="020F0502020204030204" pitchFamily="34" charset="0"/>
                          <a:ea typeface="+mn-ea"/>
                          <a:cs typeface="Arial" panose="020B0604020202020204" pitchFamily="34" charset="0"/>
                        </a:rPr>
                        <a:t>(ف:3%، ب: 3.5%، ت: 2.5%، أ: 2%)، سيطرة محلية</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20,000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لا</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لا</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الرقابة المحلية على المدارس</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001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5</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30%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تم نقل جميع الجبال الجليدية</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لا يوجد</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15,000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نعم</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نعم</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400" b="0" i="0" u="none" strike="noStrike" cap="none" normalizeH="0" baseline="0">
                          <a:ln>
                            <a:noFill/>
                          </a:ln>
                          <a:solidFill>
                            <a:srgbClr val="000000"/>
                          </a:solidFill>
                          <a:latin typeface="+mn-lt"/>
                          <a:cs typeface="Arial" panose="020B0604020202020204" pitchFamily="34" charset="0"/>
                        </a:rPr>
                        <a:t>غير متاح</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8230450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ar-EG" sz="3200" b="1"/>
              <a:t>أرباح جولدن ستاندارد</a:t>
            </a:r>
          </a:p>
        </p:txBody>
      </p:sp>
      <p:sp>
        <p:nvSpPr>
          <p:cNvPr id="3" name="Content Placeholder 2"/>
          <p:cNvSpPr>
            <a:spLocks noGrp="1"/>
          </p:cNvSpPr>
          <p:nvPr>
            <p:ph idx="1"/>
          </p:nvPr>
        </p:nvSpPr>
        <p:spPr>
          <a:xfrm>
            <a:off x="461913" y="1676400"/>
            <a:ext cx="8229600" cy="5638800"/>
          </a:xfrm>
        </p:spPr>
        <p:txBody>
          <a:bodyPr>
            <a:noAutofit/>
          </a:bodyPr>
          <a:lstStyle/>
          <a:p>
            <a:r>
              <a:rPr lang="ar-EG" sz="2400"/>
              <a:t>من 20 مليار دولار من عائدات الذهب المتوقعة، اطرح:</a:t>
            </a:r>
          </a:p>
          <a:p>
            <a:pPr lvl="1"/>
            <a:r>
              <a:rPr lang="ar-EG" sz="2400"/>
              <a:t>2 مليار دولار لكل جبل من الجبال الجليدية الثلاثة الكبيرة التي لم تُنقل</a:t>
            </a:r>
          </a:p>
          <a:p>
            <a:pPr lvl="1"/>
            <a:r>
              <a:rPr lang="ar-EG" sz="2400"/>
              <a:t>مليار دولار لكل جبل من الجبلين الجليديين الصغيرين اللذين لم يُنقلا</a:t>
            </a:r>
          </a:p>
          <a:p>
            <a:pPr marL="0" indent="0">
              <a:buNone/>
            </a:pPr>
            <a:endParaRPr lang="en-US" sz="2400" dirty="0"/>
          </a:p>
          <a:p>
            <a:r>
              <a:rPr lang="ar-EG" sz="2400"/>
              <a:t>من عائدات الذهب المتوقعة </a:t>
            </a:r>
            <a:r>
              <a:rPr lang="ar-EG" sz="2400" u="sng"/>
              <a:t>المعدلة</a:t>
            </a:r>
            <a:r>
              <a:rPr lang="ar-EG" sz="2400"/>
              <a:t>، اطرح:</a:t>
            </a:r>
          </a:p>
          <a:p>
            <a:pPr lvl="1"/>
            <a:r>
              <a:rPr lang="ar-EG" sz="2400"/>
              <a:t>حصة الحكومة من الإيرادات (متفق عليها 20%، نريد 30%)</a:t>
            </a:r>
          </a:p>
          <a:p>
            <a:pPr lvl="1"/>
            <a:r>
              <a:rPr lang="ar-EG" sz="2400"/>
              <a:t>حصة المجتمعات (تريد 7٪ إجماليًا)</a:t>
            </a:r>
          </a:p>
          <a:p>
            <a:pPr lvl="1"/>
            <a:r>
              <a:rPr lang="ar-EG" sz="2400"/>
              <a:t>5 مليارات دولار من تكاليف المشروع المتوقعة		</a:t>
            </a:r>
          </a:p>
          <a:p>
            <a:pPr lvl="7">
              <a:buFontTx/>
              <a:buChar char="-"/>
            </a:pPr>
            <a:endParaRPr lang="en-US" sz="2400" dirty="0"/>
          </a:p>
          <a:p>
            <a:pPr marL="0" indent="0">
              <a:buNone/>
            </a:pPr>
            <a:endParaRPr lang="en-US" sz="2400" dirty="0"/>
          </a:p>
          <a:p>
            <a:endParaRPr lang="en-US" sz="2400" dirty="0"/>
          </a:p>
        </p:txBody>
      </p:sp>
    </p:spTree>
    <p:extLst>
      <p:ext uri="{BB962C8B-B14F-4D97-AF65-F5344CB8AC3E}">
        <p14:creationId xmlns:p14="http://schemas.microsoft.com/office/powerpoint/2010/main" val="2795866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28600"/>
            <a:ext cx="9144000" cy="1447800"/>
          </a:xfrm>
        </p:spPr>
        <p:txBody>
          <a:bodyPr>
            <a:noAutofit/>
          </a:bodyPr>
          <a:lstStyle/>
          <a:p>
            <a:r>
              <a:rPr lang="ar-EG" sz="3600" b="1"/>
              <a:t>                      استنادًا لقصة حقيقية</a:t>
            </a:r>
            <a:r>
              <a:rPr lang="ar-EG" sz="3600" b="1">
                <a:solidFill>
                  <a:schemeClr val="bg1"/>
                </a:solidFill>
              </a:rPr>
              <a:t>(سميث، 2014)</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880" y="1844040"/>
            <a:ext cx="6492240" cy="4328160"/>
          </a:xfrm>
          <a:prstGeom prst="rect">
            <a:avLst/>
          </a:prstGeom>
        </p:spPr>
      </p:pic>
    </p:spTree>
    <p:extLst>
      <p:ext uri="{BB962C8B-B14F-4D97-AF65-F5344CB8AC3E}">
        <p14:creationId xmlns:p14="http://schemas.microsoft.com/office/powerpoint/2010/main" val="3093019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200" b="1"/>
              <a:t>Barrick Gold Case </a:t>
            </a:r>
            <a:br>
              <a:rPr lang="en-US" sz="3200" b="1"/>
            </a:br>
            <a:r>
              <a:rPr lang="en-US" sz="2400" b="1"/>
              <a:t>(McCormick &amp; Smith, 2014)</a:t>
            </a:r>
          </a:p>
        </p:txBody>
      </p:sp>
      <p:sp>
        <p:nvSpPr>
          <p:cNvPr id="3" name="Content Placeholder 2"/>
          <p:cNvSpPr>
            <a:spLocks noGrp="1"/>
          </p:cNvSpPr>
          <p:nvPr>
            <p:ph idx="1"/>
          </p:nvPr>
        </p:nvSpPr>
        <p:spPr>
          <a:xfrm>
            <a:off x="457200" y="1981200"/>
            <a:ext cx="8229600" cy="5486400"/>
          </a:xfrm>
        </p:spPr>
        <p:txBody>
          <a:bodyPr>
            <a:normAutofit fontScale="92500" lnSpcReduction="20000"/>
          </a:bodyPr>
          <a:lstStyle/>
          <a:p>
            <a:r>
              <a:rPr lang="ar-EG" sz="2400"/>
              <a:t>أسسها بيتر مونك في تورنتو، كندا عام 1980</a:t>
            </a:r>
          </a:p>
          <a:p>
            <a:endParaRPr lang="de-DE" sz="2400" dirty="0"/>
          </a:p>
          <a:p>
            <a:pPr lvl="0"/>
            <a:r>
              <a:rPr lang="ar-EG" sz="2400"/>
              <a:t>أكبر شركة لتعدين الذهب في العالم</a:t>
            </a:r>
          </a:p>
          <a:p>
            <a:pPr lvl="0"/>
            <a:endParaRPr lang="en-US" sz="2400" dirty="0"/>
          </a:p>
          <a:p>
            <a:pPr lvl="0"/>
            <a:r>
              <a:rPr lang="ar-EG" sz="2400"/>
              <a:t>سياسة التعدين المسؤولة:</a:t>
            </a:r>
          </a:p>
          <a:p>
            <a:pPr lvl="1">
              <a:buFont typeface="Arial" panose="020B0604020202020204" pitchFamily="34" charset="0"/>
              <a:buChar char="•"/>
            </a:pPr>
            <a:r>
              <a:rPr lang="ar-EG" sz="2400"/>
              <a:t>التخطيط البيئي الدقيق</a:t>
            </a:r>
          </a:p>
          <a:p>
            <a:pPr lvl="1">
              <a:buFont typeface="Arial" panose="020B0604020202020204" pitchFamily="34" charset="0"/>
              <a:buChar char="•"/>
            </a:pPr>
            <a:r>
              <a:rPr lang="ar-EG" sz="2400"/>
              <a:t>الاستثمار في المجتمعات</a:t>
            </a:r>
          </a:p>
          <a:p>
            <a:pPr lvl="0"/>
            <a:endParaRPr lang="de-DE" sz="2400" dirty="0"/>
          </a:p>
          <a:p>
            <a:pPr lvl="0"/>
            <a:r>
              <a:rPr lang="ar-EG" sz="2400"/>
              <a:t>الأوسمة</a:t>
            </a:r>
          </a:p>
          <a:p>
            <a:pPr lvl="1">
              <a:buFont typeface="Arial" panose="020B0604020202020204" pitchFamily="34" charset="0"/>
              <a:buChar char="•"/>
            </a:pPr>
            <a:r>
              <a:rPr lang="ar-EG" sz="2400"/>
              <a:t>أدرجتها </a:t>
            </a:r>
            <a:r>
              <a:rPr lang="en-US" sz="2400"/>
              <a:t>NASDAQ</a:t>
            </a:r>
            <a:r>
              <a:rPr lang="ar-EG" sz="2400"/>
              <a:t> ضمن أفضل 100 شركة مستدامة</a:t>
            </a:r>
          </a:p>
          <a:p>
            <a:pPr lvl="1">
              <a:buFont typeface="Arial" panose="020B0604020202020204" pitchFamily="34" charset="0"/>
              <a:buChar char="•"/>
            </a:pPr>
            <a:r>
              <a:rPr lang="ar-EG" sz="2400"/>
              <a:t>مُدرجة في مؤشر داو جونز العالمي للاستدامة</a:t>
            </a:r>
          </a:p>
          <a:p>
            <a:pPr lvl="1">
              <a:buFont typeface="Arial" panose="020B0604020202020204" pitchFamily="34" charset="0"/>
              <a:buChar char="•"/>
            </a:pPr>
            <a:r>
              <a:rPr lang="ar-EG" sz="2400"/>
              <a:t>قائمة الشركات العالمية المستدامة من </a:t>
            </a:r>
            <a:r>
              <a:rPr lang="en-US" sz="2400"/>
              <a:t>Corporate Knights</a:t>
            </a:r>
          </a:p>
          <a:p>
            <a:r>
              <a:rPr lang="ar-EG" sz="2400">
                <a:solidFill>
                  <a:schemeClr val="bg1"/>
                </a:solidFill>
              </a:rPr>
              <a:t>انخفض سعر سهم الشركة بنسبة 50٪ من قيمته</a:t>
            </a:r>
            <a:br>
              <a:rPr lang="ar-EG" sz="2400"/>
            </a:br>
            <a:br>
              <a:rPr lang="ar-EG" sz="2400"/>
            </a:br>
            <a:br>
              <a:rPr lang="ar-EG" sz="2400"/>
            </a:br>
            <a:endParaRPr lang="ar-EG" sz="2400"/>
          </a:p>
        </p:txBody>
      </p:sp>
    </p:spTree>
    <p:extLst>
      <p:ext uri="{BB962C8B-B14F-4D97-AF65-F5344CB8AC3E}">
        <p14:creationId xmlns:p14="http://schemas.microsoft.com/office/powerpoint/2010/main" val="52519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170" y="0"/>
            <a:ext cx="9179169" cy="6858000"/>
          </a:xfrm>
          <a:prstGeom prst="rect">
            <a:avLst/>
          </a:prstGeom>
        </p:spPr>
      </p:pic>
    </p:spTree>
    <p:extLst>
      <p:ext uri="{BB962C8B-B14F-4D97-AF65-F5344CB8AC3E}">
        <p14:creationId xmlns:p14="http://schemas.microsoft.com/office/powerpoint/2010/main" val="3156658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a:t>Pascua Lama Project</a:t>
            </a:r>
            <a:br>
              <a:rPr lang="ar-EG" sz="3200" b="1"/>
            </a:br>
            <a:r>
              <a:rPr lang="ar-EG" sz="2400" b="1"/>
              <a:t>(</a:t>
            </a:r>
            <a:r>
              <a:rPr lang="en-US" sz="2400" b="1"/>
              <a:t>McCormick &amp; Smith, 2014)</a:t>
            </a:r>
          </a:p>
        </p:txBody>
      </p:sp>
      <p:sp>
        <p:nvSpPr>
          <p:cNvPr id="3" name="Content Placeholder 2"/>
          <p:cNvSpPr>
            <a:spLocks noGrp="1"/>
          </p:cNvSpPr>
          <p:nvPr>
            <p:ph idx="1"/>
          </p:nvPr>
        </p:nvSpPr>
        <p:spPr>
          <a:xfrm>
            <a:off x="457200" y="1676400"/>
            <a:ext cx="8229600" cy="6553200"/>
          </a:xfrm>
        </p:spPr>
        <p:txBody>
          <a:bodyPr>
            <a:noAutofit/>
          </a:bodyPr>
          <a:lstStyle/>
          <a:p>
            <a:r>
              <a:rPr lang="ar-EG" sz="2400"/>
              <a:t>أبرمت شركة باريك جولد صفقة مع حكومتي تشيلي والأرجنتين لاستخراج رواسب ضخمة من الذهب والفضة على حدودهما في جبال الأنديز</a:t>
            </a:r>
            <a:r>
              <a:rPr lang="en-US" sz="2400"/>
              <a:t> </a:t>
            </a:r>
          </a:p>
          <a:p>
            <a:endParaRPr lang="en-US" sz="2400" dirty="0"/>
          </a:p>
          <a:p>
            <a:r>
              <a:rPr lang="ar-EG" sz="2400"/>
              <a:t>تم الاتفاق على أكثر من 400 قيد بيئي</a:t>
            </a:r>
          </a:p>
        </p:txBody>
      </p:sp>
      <p:pic>
        <p:nvPicPr>
          <p:cNvPr id="5" name="Picture 4">
            <a:extLst>
              <a:ext uri="{FF2B5EF4-FFF2-40B4-BE49-F238E27FC236}">
                <a16:creationId xmlns:a16="http://schemas.microsoft.com/office/drawing/2014/main" id="{9C0527A6-5F38-40B3-ADA1-F9B517545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4569" y="3962400"/>
            <a:ext cx="3577845" cy="2683384"/>
          </a:xfrm>
          <a:prstGeom prst="rect">
            <a:avLst/>
          </a:prstGeom>
        </p:spPr>
      </p:pic>
    </p:spTree>
    <p:extLst>
      <p:ext uri="{BB962C8B-B14F-4D97-AF65-F5344CB8AC3E}">
        <p14:creationId xmlns:p14="http://schemas.microsoft.com/office/powerpoint/2010/main" val="2593769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ar-EG" sz="3200" b="1"/>
              <a:t>مبادرة التواصل المجتمعي</a:t>
            </a:r>
          </a:p>
        </p:txBody>
      </p:sp>
      <p:sp>
        <p:nvSpPr>
          <p:cNvPr id="3" name="Content Placeholder 2"/>
          <p:cNvSpPr>
            <a:spLocks noGrp="1"/>
          </p:cNvSpPr>
          <p:nvPr>
            <p:ph idx="1"/>
          </p:nvPr>
        </p:nvSpPr>
        <p:spPr>
          <a:xfrm>
            <a:off x="457200" y="1524000"/>
            <a:ext cx="8229600" cy="6553200"/>
          </a:xfrm>
        </p:spPr>
        <p:txBody>
          <a:bodyPr>
            <a:noAutofit/>
          </a:bodyPr>
          <a:lstStyle/>
          <a:p>
            <a:r>
              <a:rPr lang="ar-EG" sz="2400"/>
              <a:t>آلاف الاجتماعات المجتمعية</a:t>
            </a:r>
          </a:p>
          <a:p>
            <a:r>
              <a:rPr lang="ar-EG" sz="2400"/>
              <a:t>زيارات من منزل إلى منزل</a:t>
            </a:r>
          </a:p>
          <a:p>
            <a:r>
              <a:rPr lang="ar-EG" sz="2400"/>
              <a:t>جناح مستشفى للأطفال</a:t>
            </a:r>
          </a:p>
          <a:p>
            <a:r>
              <a:rPr lang="ar-EG" sz="2400"/>
              <a:t>حافلات المدارس</a:t>
            </a:r>
          </a:p>
          <a:p>
            <a:r>
              <a:rPr lang="ar-EG" sz="2400"/>
              <a:t>سكن لضحايا زلزال تشيلي الأخير</a:t>
            </a:r>
          </a:p>
          <a:p>
            <a:r>
              <a:rPr lang="ar-EG" sz="2400"/>
              <a:t>أجهزة الكمبيوتر المحمولة وتدريب المعلمين للمدارس</a:t>
            </a:r>
          </a:p>
          <a:p>
            <a:r>
              <a:rPr lang="ar-EG" sz="2400"/>
              <a:t>برنامج صحة الأسنان للأطفال</a:t>
            </a:r>
          </a:p>
          <a:p>
            <a:r>
              <a:rPr lang="ar-EG" sz="2400"/>
              <a:t>برنامج تعليمي عن تاريخ الوادي</a:t>
            </a:r>
          </a:p>
          <a:p>
            <a:r>
              <a:rPr lang="ar-EG" sz="2400"/>
              <a:t>60 مليون دولار لتحسين أنظمة المياه</a:t>
            </a:r>
          </a:p>
          <a:p>
            <a:r>
              <a:rPr lang="ar-EG" sz="2400"/>
              <a:t>برامج تدريبية للمواطنين المهتمين بوظائف التعدين</a:t>
            </a:r>
          </a:p>
          <a:p>
            <a:pPr marL="0" indent="0">
              <a:buNone/>
            </a:pPr>
            <a:br>
              <a:rPr lang="ar-EG" sz="2400"/>
            </a:br>
            <a:br>
              <a:rPr lang="ar-EG" sz="2400"/>
            </a:br>
            <a:endParaRPr lang="ar-EG" sz="2400"/>
          </a:p>
        </p:txBody>
      </p:sp>
    </p:spTree>
    <p:extLst>
      <p:ext uri="{BB962C8B-B14F-4D97-AF65-F5344CB8AC3E}">
        <p14:creationId xmlns:p14="http://schemas.microsoft.com/office/powerpoint/2010/main" val="2610172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5486400"/>
          </a:xfrm>
        </p:spPr>
        <p:txBody>
          <a:bodyPr>
            <a:normAutofit/>
          </a:bodyPr>
          <a:lstStyle/>
          <a:p>
            <a:r>
              <a:rPr lang="ar-EG" sz="2400"/>
              <a:t>كان من المتوقع استثمار 1.5 مليار دولار واستخراج الكثير من مليارات الدولارات من الذهب والفضة</a:t>
            </a:r>
          </a:p>
          <a:p>
            <a:endParaRPr lang="en-US" sz="2400" dirty="0"/>
          </a:p>
          <a:p>
            <a:r>
              <a:rPr lang="ar-EG" sz="2400"/>
              <a:t>ارتفعت التكاليف الإجمالية إلى 8.5 مليار دولار وتم استخراج...؟؟؟</a:t>
            </a:r>
            <a:r>
              <a:rPr lang="ar-EG" sz="2400">
                <a:solidFill>
                  <a:schemeClr val="bg1"/>
                </a:solidFill>
              </a:rPr>
              <a:t>0 أوقية من الذهب و0 أوقية من الفضة منذ عام 2016</a:t>
            </a:r>
          </a:p>
          <a:p>
            <a:endParaRPr lang="en-US" sz="2400" dirty="0">
              <a:solidFill>
                <a:schemeClr val="bg1"/>
              </a:solidFill>
            </a:endParaRPr>
          </a:p>
          <a:p>
            <a:r>
              <a:rPr lang="ar-EG" sz="2400">
                <a:solidFill>
                  <a:schemeClr val="bg1"/>
                </a:solidFill>
              </a:rPr>
              <a:t>انخفض سعر سهم الشركة بنسبة 50٪ من قيمته</a:t>
            </a:r>
            <a:br>
              <a:rPr lang="ar-EG" sz="2400"/>
            </a:br>
            <a:br>
              <a:rPr lang="ar-EG" sz="2400"/>
            </a:br>
            <a:br>
              <a:rPr lang="ar-EG" sz="2400"/>
            </a:br>
            <a:endParaRPr lang="ar-EG" sz="2400"/>
          </a:p>
        </p:txBody>
      </p:sp>
      <p:sp>
        <p:nvSpPr>
          <p:cNvPr id="5" name="Title 1"/>
          <p:cNvSpPr>
            <a:spLocks noGrp="1"/>
          </p:cNvSpPr>
          <p:nvPr>
            <p:ph type="title"/>
          </p:nvPr>
        </p:nvSpPr>
        <p:spPr>
          <a:xfrm>
            <a:off x="457200" y="274638"/>
            <a:ext cx="8229600" cy="1143000"/>
          </a:xfrm>
        </p:spPr>
        <p:txBody>
          <a:bodyPr>
            <a:normAutofit/>
          </a:bodyPr>
          <a:lstStyle/>
          <a:p>
            <a:r>
              <a:rPr lang="en-US" sz="3200" b="1"/>
              <a:t>Pascua Lama Project</a:t>
            </a:r>
            <a:br>
              <a:rPr lang="ar-EG" sz="3200" b="1"/>
            </a:br>
            <a:r>
              <a:rPr lang="ar-EG" sz="2400" b="1"/>
              <a:t>(</a:t>
            </a:r>
            <a:r>
              <a:rPr lang="en-US" sz="2400" b="1"/>
              <a:t>Smith &amp; McCormick, 2014)</a:t>
            </a:r>
          </a:p>
        </p:txBody>
      </p:sp>
    </p:spTree>
    <p:extLst>
      <p:ext uri="{BB962C8B-B14F-4D97-AF65-F5344CB8AC3E}">
        <p14:creationId xmlns:p14="http://schemas.microsoft.com/office/powerpoint/2010/main" val="3235415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5486400"/>
          </a:xfrm>
        </p:spPr>
        <p:txBody>
          <a:bodyPr>
            <a:normAutofit/>
          </a:bodyPr>
          <a:lstStyle/>
          <a:p>
            <a:r>
              <a:rPr lang="ar-EG" sz="2400"/>
              <a:t>كان من المتوقع استثمار 1.5 مليار دولار واستخراج الكثير من مليارات الدولارات من الذهب والفضة</a:t>
            </a:r>
          </a:p>
          <a:p>
            <a:endParaRPr lang="en-US" sz="2400" dirty="0"/>
          </a:p>
          <a:p>
            <a:r>
              <a:rPr lang="ar-EG" sz="2400"/>
              <a:t>ارتفعت التكاليف الإجمالية إلى 8.5 مليار دولار وتم استخراج 0 أوقية من الذهب و0 أوقية من الفضة</a:t>
            </a:r>
          </a:p>
          <a:p>
            <a:endParaRPr lang="en-US" sz="2400" dirty="0"/>
          </a:p>
          <a:p>
            <a:r>
              <a:rPr lang="ar-EG" sz="2400"/>
              <a:t>انخفض سعر سهم الشركة بنسبة 50٪ من قيمته في عام 2013 فقط</a:t>
            </a:r>
          </a:p>
          <a:p>
            <a:endParaRPr lang="en-US" sz="2400" dirty="0">
              <a:solidFill>
                <a:schemeClr val="bg1"/>
              </a:solidFill>
            </a:endParaRPr>
          </a:p>
          <a:p>
            <a:r>
              <a:rPr lang="ar-EG" sz="2400" b="1" u="sng">
                <a:solidFill>
                  <a:schemeClr val="bg1"/>
                </a:solidFill>
              </a:rPr>
              <a:t>*من 60 دولارًا للسهم إلى 10 دولارات للسهم بين </a:t>
            </a:r>
            <a:r>
              <a:rPr lang="en-US" sz="2400" b="1" u="sng">
                <a:solidFill>
                  <a:schemeClr val="bg1"/>
                </a:solidFill>
              </a:rPr>
              <a:t>XXX</a:t>
            </a:r>
            <a:r>
              <a:rPr lang="ar-EG" sz="2400" b="1" u="sng">
                <a:solidFill>
                  <a:schemeClr val="bg1"/>
                </a:solidFill>
              </a:rPr>
              <a:t> و</a:t>
            </a:r>
            <a:r>
              <a:rPr lang="en-US" sz="2400" b="1" u="sng">
                <a:solidFill>
                  <a:schemeClr val="bg1"/>
                </a:solidFill>
              </a:rPr>
              <a:t>XXX</a:t>
            </a:r>
            <a:br>
              <a:rPr lang="ar-EG" sz="2400"/>
            </a:br>
            <a:br>
              <a:rPr lang="ar-EG" sz="2400"/>
            </a:br>
            <a:br>
              <a:rPr lang="ar-EG" sz="2400"/>
            </a:br>
            <a:endParaRPr lang="ar-EG" sz="2400"/>
          </a:p>
        </p:txBody>
      </p:sp>
      <p:sp>
        <p:nvSpPr>
          <p:cNvPr id="5" name="Title 1"/>
          <p:cNvSpPr>
            <a:spLocks noGrp="1"/>
          </p:cNvSpPr>
          <p:nvPr>
            <p:ph type="title"/>
          </p:nvPr>
        </p:nvSpPr>
        <p:spPr>
          <a:xfrm>
            <a:off x="457200" y="274638"/>
            <a:ext cx="8229600" cy="1143000"/>
          </a:xfrm>
        </p:spPr>
        <p:txBody>
          <a:bodyPr>
            <a:normAutofit/>
          </a:bodyPr>
          <a:lstStyle/>
          <a:p>
            <a:r>
              <a:rPr lang="en-US" sz="3200" b="1"/>
              <a:t>Pascua Lama Project</a:t>
            </a:r>
            <a:br>
              <a:rPr lang="ar-EG" sz="3200" b="1"/>
            </a:br>
            <a:r>
              <a:rPr lang="ar-EG" sz="2400" b="1"/>
              <a:t>(</a:t>
            </a:r>
            <a:r>
              <a:rPr lang="en-US" sz="2400" b="1"/>
              <a:t>Smith &amp; McCormick, 2014)</a:t>
            </a:r>
          </a:p>
        </p:txBody>
      </p:sp>
    </p:spTree>
    <p:extLst>
      <p:ext uri="{BB962C8B-B14F-4D97-AF65-F5344CB8AC3E}">
        <p14:creationId xmlns:p14="http://schemas.microsoft.com/office/powerpoint/2010/main" val="4024259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8229600" cy="1143000"/>
          </a:xfrm>
        </p:spPr>
        <p:txBody>
          <a:bodyPr>
            <a:normAutofit/>
          </a:bodyPr>
          <a:lstStyle/>
          <a:p>
            <a:r>
              <a:rPr lang="ar-EG" sz="3200" b="1"/>
              <a:t>الفشل الإستراتيجي</a:t>
            </a:r>
          </a:p>
        </p:txBody>
      </p:sp>
    </p:spTree>
    <p:extLst>
      <p:ext uri="{BB962C8B-B14F-4D97-AF65-F5344CB8AC3E}">
        <p14:creationId xmlns:p14="http://schemas.microsoft.com/office/powerpoint/2010/main" val="223061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7"/>
            <a:ext cx="8229600" cy="4525963"/>
          </a:xfrm>
        </p:spPr>
        <p:txBody>
          <a:bodyPr>
            <a:noAutofit/>
          </a:bodyPr>
          <a:lstStyle/>
          <a:p>
            <a:r>
              <a:rPr lang="ar-EG" sz="2400"/>
              <a:t>الالتزامات أحادية الجانب توزع الموارد في وقت مبكر</a:t>
            </a:r>
          </a:p>
          <a:p>
            <a:pPr lvl="1">
              <a:buFont typeface="Arial" panose="020B0604020202020204" pitchFamily="34" charset="0"/>
              <a:buChar char="•"/>
            </a:pPr>
            <a:r>
              <a:rPr lang="ar-EG" sz="2400"/>
              <a:t>كانت مبادرة التواصل المجتمعي تهدف إلى الحصول على الدعم للمنجم المخطط له، وليس طلب الإذن (انتهاك للإجراءات)</a:t>
            </a:r>
          </a:p>
          <a:p>
            <a:pPr lvl="1">
              <a:buFont typeface="Arial" panose="020B0604020202020204" pitchFamily="34" charset="0"/>
              <a:buChar char="•"/>
            </a:pPr>
            <a:r>
              <a:rPr lang="ar-EG" sz="2400"/>
              <a:t>اعتبر السكان المحليون أن وظائف التعدين والمبادرات التعليمية تشكل تهديدًا لأسلوب حياتهم (فشل في فهم مصالح الآخرين)</a:t>
            </a:r>
          </a:p>
          <a:p>
            <a:endParaRPr lang="en-US" sz="2400" dirty="0"/>
          </a:p>
          <a:p>
            <a:r>
              <a:rPr lang="ar-EG" sz="2400"/>
              <a:t>تشكل ائتلاف دولي مضاد:</a:t>
            </a:r>
            <a:r>
              <a:rPr lang="en-US" sz="2400"/>
              <a:t> </a:t>
            </a:r>
            <a:r>
              <a:rPr lang="ar-EG" sz="2400"/>
              <a:t>حملة قانونية، ومظاهرات عامة، ودعاية سيئة حظرت المنجم</a:t>
            </a:r>
          </a:p>
          <a:p>
            <a:endParaRPr lang="en-US" sz="2400" dirty="0"/>
          </a:p>
          <a:p>
            <a:r>
              <a:rPr lang="ar-EG" sz="2400"/>
              <a:t>تواصل مع المساهمين في وقت مبكر، لكن خصص الموارد في وقت متأخر من اللعبة إذا استطعت</a:t>
            </a:r>
            <a:br>
              <a:rPr lang="ar-EG" sz="2400"/>
            </a:br>
            <a:endParaRPr lang="ar-EG" sz="2400"/>
          </a:p>
        </p:txBody>
      </p:sp>
      <p:sp>
        <p:nvSpPr>
          <p:cNvPr id="5" name="Title 1"/>
          <p:cNvSpPr>
            <a:spLocks noGrp="1"/>
          </p:cNvSpPr>
          <p:nvPr>
            <p:ph type="title"/>
          </p:nvPr>
        </p:nvSpPr>
        <p:spPr>
          <a:xfrm>
            <a:off x="457200" y="152400"/>
            <a:ext cx="8229600" cy="1143000"/>
          </a:xfrm>
        </p:spPr>
        <p:txBody>
          <a:bodyPr>
            <a:normAutofit/>
          </a:bodyPr>
          <a:lstStyle/>
          <a:p>
            <a:r>
              <a:rPr lang="ar-EG" sz="3200" b="1"/>
              <a:t>الفشل الإستراتيجي</a:t>
            </a:r>
          </a:p>
        </p:txBody>
      </p:sp>
    </p:spTree>
    <p:extLst>
      <p:ext uri="{BB962C8B-B14F-4D97-AF65-F5344CB8AC3E}">
        <p14:creationId xmlns:p14="http://schemas.microsoft.com/office/powerpoint/2010/main" val="2683083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153400" cy="4525963"/>
          </a:xfrm>
        </p:spPr>
        <p:txBody>
          <a:bodyPr>
            <a:normAutofit/>
          </a:bodyPr>
          <a:lstStyle/>
          <a:p>
            <a:pPr marL="0" indent="0" algn="r">
              <a:buNone/>
            </a:pPr>
            <a:r>
              <a:rPr lang="ar-EG" sz="2600" i="1"/>
              <a:t>"لقد أتوا بمحترفين لتعليم أهل هواسكولتينوس عن ثقافتنا الخاصة بنا.</a:t>
            </a:r>
            <a:r>
              <a:rPr lang="en-US" sz="2600" i="1"/>
              <a:t> </a:t>
            </a:r>
            <a:r>
              <a:rPr lang="ar-EG" sz="2600" i="1"/>
              <a:t>ما الذي يمنحكم الحق لتعليمنا عن تقاليدنا الخاصة بنا؟</a:t>
            </a:r>
            <a:r>
              <a:rPr lang="en-US" sz="2600" i="1"/>
              <a:t> </a:t>
            </a:r>
            <a:r>
              <a:rPr lang="ar-EG" sz="2600" i="1"/>
              <a:t>ما الذي يمنحكم الحق للتلاعب بتقاليدنا... لن نسمح لشركة باريك بتدمير أرضنا وثقافتنا... إذا واصلتم التعدين في أراضينا، فستكونون متواطئين في تلويث وتدمير ثقافتنا..."</a:t>
            </a:r>
          </a:p>
          <a:p>
            <a:pPr marL="0" indent="0" algn="r">
              <a:buNone/>
            </a:pPr>
            <a:endParaRPr lang="en-US" sz="2600" i="1" dirty="0"/>
          </a:p>
          <a:p>
            <a:pPr marL="0" indent="0" algn="r">
              <a:buNone/>
            </a:pPr>
            <a:r>
              <a:rPr lang="ar-EG" sz="2600" i="1"/>
              <a:t>-- رسالة إلى مساهمي شركة باريك</a:t>
            </a:r>
            <a:r>
              <a:rPr lang="en-US" sz="2600" i="1"/>
              <a:t> </a:t>
            </a:r>
          </a:p>
          <a:p>
            <a:pPr marL="0" indent="0" algn="r">
              <a:buNone/>
            </a:pPr>
            <a:r>
              <a:rPr lang="ar-EG" sz="2600" i="1"/>
              <a:t>من ممثلي المجتمع المحلي</a:t>
            </a:r>
          </a:p>
        </p:txBody>
      </p:sp>
    </p:spTree>
    <p:extLst>
      <p:ext uri="{BB962C8B-B14F-4D97-AF65-F5344CB8AC3E}">
        <p14:creationId xmlns:p14="http://schemas.microsoft.com/office/powerpoint/2010/main" val="4128787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a:bodyPr>
          <a:lstStyle/>
          <a:p>
            <a:pPr marL="0" indent="0" algn="r">
              <a:buNone/>
            </a:pPr>
            <a:r>
              <a:rPr lang="ar-EG" sz="2600" i="1"/>
              <a:t>"لا يكفي أن يكون لديك المال.</a:t>
            </a:r>
            <a:r>
              <a:rPr lang="en-US" sz="2600" i="1"/>
              <a:t> </a:t>
            </a:r>
            <a:r>
              <a:rPr lang="ar-EG" sz="2600" i="1"/>
              <a:t>لا يكفي أن تكون لديك احتياطيات.</a:t>
            </a:r>
            <a:r>
              <a:rPr lang="en-US" sz="2600" i="1"/>
              <a:t> </a:t>
            </a:r>
            <a:r>
              <a:rPr lang="ar-EG" sz="2600" i="1"/>
              <a:t>لا يكفي أن يكون لديك أشخاص رائعون يعملون في التعدين.</a:t>
            </a:r>
            <a:r>
              <a:rPr lang="en-US" sz="2600" i="1"/>
              <a:t> </a:t>
            </a:r>
            <a:r>
              <a:rPr lang="ar-EG" sz="2600" i="1"/>
              <a:t>إن العامل الأكثر أهمية في نمو شركة التعدين اليوم هو الإجماع الاجتماعي - الحصول على ترخيص للتعدين".</a:t>
            </a:r>
          </a:p>
          <a:p>
            <a:pPr marL="0" indent="0" algn="r">
              <a:buNone/>
            </a:pPr>
            <a:endParaRPr lang="fr-FR" sz="2600" i="1" dirty="0"/>
          </a:p>
          <a:p>
            <a:pPr marL="0" indent="0" algn="r">
              <a:buNone/>
            </a:pPr>
            <a:r>
              <a:rPr lang="ar-EG" sz="2600" i="1"/>
              <a:t>-- بيتر مونك،</a:t>
            </a:r>
            <a:r>
              <a:rPr lang="en-US" sz="2600" i="1"/>
              <a:t> </a:t>
            </a:r>
          </a:p>
          <a:p>
            <a:pPr marL="0" indent="0" algn="r">
              <a:buNone/>
            </a:pPr>
            <a:r>
              <a:rPr lang="ar-EG" sz="2600" i="1"/>
              <a:t>المؤسس والرئيس التنفيذي لشركة باريك جولد عام 2012</a:t>
            </a:r>
          </a:p>
        </p:txBody>
      </p:sp>
      <p:sp>
        <p:nvSpPr>
          <p:cNvPr id="2" name="Rectangle 1">
            <a:extLst>
              <a:ext uri="{FF2B5EF4-FFF2-40B4-BE49-F238E27FC236}">
                <a16:creationId xmlns:a16="http://schemas.microsoft.com/office/drawing/2014/main" id="{66A278A6-638D-4376-9580-32ACB69CD28F}"/>
              </a:ext>
            </a:extLst>
          </p:cNvPr>
          <p:cNvSpPr/>
          <p:nvPr/>
        </p:nvSpPr>
        <p:spPr>
          <a:xfrm>
            <a:off x="304800" y="5493603"/>
            <a:ext cx="8686800" cy="830997"/>
          </a:xfrm>
          <a:prstGeom prst="rect">
            <a:avLst/>
          </a:prstGeom>
        </p:spPr>
        <p:txBody>
          <a:bodyPr wrap="square">
            <a:spAutoFit/>
          </a:bodyPr>
          <a:lstStyle/>
          <a:p>
            <a:r>
              <a:rPr lang="en-US" sz="2400"/>
              <a:t>Henisz, Dorobantu, &amp; Nartey, “Spinning Gold: The financial returns to stakeholder engagement,” </a:t>
            </a:r>
            <a:r>
              <a:rPr lang="en-US" sz="2400" i="1"/>
              <a:t>Strategic Management Journal</a:t>
            </a:r>
            <a:r>
              <a:rPr lang="en-US" sz="2400"/>
              <a:t>, </a:t>
            </a:r>
            <a:r>
              <a:rPr lang="ar-EG" sz="2400"/>
              <a:t>2014</a:t>
            </a:r>
            <a:r>
              <a:rPr lang="en-US" sz="2400"/>
              <a:t> </a:t>
            </a:r>
          </a:p>
        </p:txBody>
      </p:sp>
    </p:spTree>
    <p:extLst>
      <p:ext uri="{BB962C8B-B14F-4D97-AF65-F5344CB8AC3E}">
        <p14:creationId xmlns:p14="http://schemas.microsoft.com/office/powerpoint/2010/main" val="154165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81200"/>
            <a:ext cx="8163572" cy="3886200"/>
          </a:xfrm>
          <a:prstGeom prst="rect">
            <a:avLst/>
          </a:prstGeom>
        </p:spPr>
      </p:pic>
      <p:sp>
        <p:nvSpPr>
          <p:cNvPr id="3" name="Title 1"/>
          <p:cNvSpPr txBox="1">
            <a:spLocks/>
          </p:cNvSpPr>
          <p:nvPr/>
        </p:nvSpPr>
        <p:spPr>
          <a:xfrm>
            <a:off x="457200" y="609600"/>
            <a:ext cx="8229600" cy="1143000"/>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b="1"/>
              <a:t>شكرًا لكم!!!</a:t>
            </a:r>
          </a:p>
        </p:txBody>
      </p:sp>
    </p:spTree>
    <p:extLst>
      <p:ext uri="{BB962C8B-B14F-4D97-AF65-F5344CB8AC3E}">
        <p14:creationId xmlns:p14="http://schemas.microsoft.com/office/powerpoint/2010/main" val="2155874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ar-EG" sz="3200" b="1"/>
              <a:t>المفاوضات متعددة الأطراف:</a:t>
            </a:r>
            <a:r>
              <a:rPr lang="en-US" sz="3200" b="1"/>
              <a:t> </a:t>
            </a:r>
            <a:r>
              <a:rPr lang="ar-EG" sz="3200" b="1"/>
              <a:t>جولدن ستاندارد:</a:t>
            </a:r>
          </a:p>
        </p:txBody>
      </p:sp>
      <p:sp>
        <p:nvSpPr>
          <p:cNvPr id="12" name="Content Placeholder 2"/>
          <p:cNvSpPr>
            <a:spLocks noGrp="1"/>
          </p:cNvSpPr>
          <p:nvPr>
            <p:ph idx="1"/>
          </p:nvPr>
        </p:nvSpPr>
        <p:spPr>
          <a:xfrm>
            <a:off x="656243" y="1757282"/>
            <a:ext cx="7831514" cy="3729118"/>
          </a:xfrm>
        </p:spPr>
        <p:txBody>
          <a:bodyPr>
            <a:noAutofit/>
          </a:bodyPr>
          <a:lstStyle/>
          <a:p>
            <a:pPr eaLnBrk="1" hangingPunct="1"/>
            <a:r>
              <a:rPr lang="ar-EG" sz="2400"/>
              <a:t>اقرأ المواد الخاصة بدورك وتفاوض (الحد الأقصى </a:t>
            </a:r>
            <a:r>
              <a:rPr lang="ar-EG" sz="2400" b="1"/>
              <a:t>ساعتان و15 دقيقة</a:t>
            </a:r>
            <a:r>
              <a:rPr lang="ar-EG" sz="2400"/>
              <a:t>)</a:t>
            </a:r>
          </a:p>
          <a:p>
            <a:pPr lvl="1"/>
            <a:r>
              <a:rPr lang="ar-EG" sz="2400" b="1" u="sng">
                <a:solidFill>
                  <a:srgbClr val="FF0000"/>
                </a:solidFill>
              </a:rPr>
              <a:t>قاعدة المناقشات السرية</a:t>
            </a:r>
            <a:r>
              <a:rPr lang="ar-EG" sz="2400">
                <a:solidFill>
                  <a:srgbClr val="FF0000"/>
                </a:solidFill>
              </a:rPr>
              <a:t>:</a:t>
            </a:r>
            <a:r>
              <a:rPr lang="en-US" sz="2400">
                <a:solidFill>
                  <a:srgbClr val="FF0000"/>
                </a:solidFill>
              </a:rPr>
              <a:t> </a:t>
            </a:r>
            <a:r>
              <a:rPr lang="ar-EG" sz="2400">
                <a:solidFill>
                  <a:srgbClr val="FF0000"/>
                </a:solidFill>
              </a:rPr>
              <a:t>يمكن لأي طرف أن يدعو إلى اجتماع مكون من شخصين لمدة 5 دقائق مع أي طرف آخر في أي وقت</a:t>
            </a:r>
          </a:p>
          <a:p>
            <a:endParaRPr lang="en-US" altLang="en-US" sz="2400" dirty="0"/>
          </a:p>
          <a:p>
            <a:r>
              <a:rPr lang="ar-EG" sz="2400"/>
              <a:t>أعطني نموذج النتيجة الخاص بك</a:t>
            </a:r>
          </a:p>
          <a:p>
            <a:pPr eaLnBrk="1" hangingPunct="1"/>
            <a:endParaRPr lang="en-US" altLang="en-US" sz="2000" b="1" dirty="0"/>
          </a:p>
          <a:p>
            <a:pPr eaLnBrk="1" hangingPunct="1"/>
            <a:r>
              <a:rPr lang="ar-EG" sz="2400"/>
              <a:t>ملخص في ساعتين و15 دقيقة</a:t>
            </a:r>
          </a:p>
          <a:p>
            <a:pPr lvl="1" eaLnBrk="1" hangingPunct="1"/>
            <a:endParaRPr lang="en-US" altLang="en-US" sz="2400" dirty="0">
              <a:solidFill>
                <a:srgbClr val="003399"/>
              </a:solidFill>
            </a:endParaRPr>
          </a:p>
          <a:p>
            <a:pPr lvl="1" eaLnBrk="1" hangingPunct="1"/>
            <a:endParaRPr lang="en-US" altLang="en-US" sz="2400" dirty="0">
              <a:solidFill>
                <a:srgbClr val="003399"/>
              </a:solidFill>
            </a:endParaRPr>
          </a:p>
          <a:p>
            <a:pPr eaLnBrk="1" hangingPunct="1"/>
            <a:endParaRPr lang="en-US" altLang="en-US" sz="2400" dirty="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3352800"/>
            <a:ext cx="3009900" cy="2579913"/>
          </a:xfrm>
          <a:prstGeom prst="rect">
            <a:avLst/>
          </a:prstGeom>
        </p:spPr>
      </p:pic>
    </p:spTree>
    <p:extLst>
      <p:ext uri="{BB962C8B-B14F-4D97-AF65-F5344CB8AC3E}">
        <p14:creationId xmlns:p14="http://schemas.microsoft.com/office/powerpoint/2010/main" val="3912147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Group 76"/>
          <p:cNvGraphicFramePr>
            <a:graphicFrameLocks/>
          </p:cNvGraphicFramePr>
          <p:nvPr>
            <p:extLst>
              <p:ext uri="{D42A27DB-BD31-4B8C-83A1-F6EECF244321}">
                <p14:modId xmlns:p14="http://schemas.microsoft.com/office/powerpoint/2010/main" val="1023795725"/>
              </p:ext>
            </p:extLst>
          </p:nvPr>
        </p:nvGraphicFramePr>
        <p:xfrm>
          <a:off x="2" y="1068388"/>
          <a:ext cx="9143997" cy="5713410"/>
        </p:xfrm>
        <a:graphic>
          <a:graphicData uri="http://schemas.openxmlformats.org/drawingml/2006/table">
            <a:tbl>
              <a:tblPr/>
              <a:tblGrid>
                <a:gridCol w="808653">
                  <a:extLst>
                    <a:ext uri="{9D8B030D-6E8A-4147-A177-3AD203B41FA5}">
                      <a16:colId xmlns:a16="http://schemas.microsoft.com/office/drawing/2014/main" val="20000"/>
                    </a:ext>
                  </a:extLst>
                </a:gridCol>
                <a:gridCol w="1231161">
                  <a:extLst>
                    <a:ext uri="{9D8B030D-6E8A-4147-A177-3AD203B41FA5}">
                      <a16:colId xmlns:a16="http://schemas.microsoft.com/office/drawing/2014/main" val="20001"/>
                    </a:ext>
                  </a:extLst>
                </a:gridCol>
                <a:gridCol w="1406768">
                  <a:extLst>
                    <a:ext uri="{9D8B030D-6E8A-4147-A177-3AD203B41FA5}">
                      <a16:colId xmlns:a16="http://schemas.microsoft.com/office/drawing/2014/main" val="20002"/>
                    </a:ext>
                  </a:extLst>
                </a:gridCol>
                <a:gridCol w="1466563">
                  <a:extLst>
                    <a:ext uri="{9D8B030D-6E8A-4147-A177-3AD203B41FA5}">
                      <a16:colId xmlns:a16="http://schemas.microsoft.com/office/drawing/2014/main" val="20003"/>
                    </a:ext>
                  </a:extLst>
                </a:gridCol>
                <a:gridCol w="1182853">
                  <a:extLst>
                    <a:ext uri="{9D8B030D-6E8A-4147-A177-3AD203B41FA5}">
                      <a16:colId xmlns:a16="http://schemas.microsoft.com/office/drawing/2014/main" val="20004"/>
                    </a:ext>
                  </a:extLst>
                </a:gridCol>
                <a:gridCol w="933061">
                  <a:extLst>
                    <a:ext uri="{9D8B030D-6E8A-4147-A177-3AD203B41FA5}">
                      <a16:colId xmlns:a16="http://schemas.microsoft.com/office/drawing/2014/main" val="20005"/>
                    </a:ext>
                  </a:extLst>
                </a:gridCol>
                <a:gridCol w="1200538">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tblGrid>
              <a:tr h="106826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1400" b="1" i="0" u="none" strike="noStrike" cap="none" normalizeH="0" baseline="0">
                          <a:ln>
                            <a:noFill/>
                          </a:ln>
                          <a:solidFill>
                            <a:srgbClr val="000000"/>
                          </a:solidFill>
                          <a:latin typeface="+mj-lt"/>
                          <a:cs typeface="Arial" charset="0"/>
                        </a:rPr>
                        <a:t>المجموعة</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600" b="1" i="0" u="none" strike="noStrike" cap="none" normalizeH="0" baseline="0">
                          <a:ln>
                            <a:noFill/>
                          </a:ln>
                          <a:solidFill>
                            <a:srgbClr val="000000"/>
                          </a:solidFill>
                          <a:latin typeface="+mj-lt"/>
                        </a:rPr>
                        <a:t>جولدن ستاندارد:</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600" b="1" i="0" u="none" strike="noStrike" cap="none" normalizeH="0" baseline="0">
                          <a:ln>
                            <a:noFill/>
                          </a:ln>
                          <a:solidFill>
                            <a:srgbClr val="000000"/>
                          </a:solidFill>
                          <a:latin typeface="+mj-lt"/>
                        </a:rPr>
                        <a:t>الحكومة</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lang="ar-EG" sz="1600" b="1">
                          <a:solidFill>
                            <a:schemeClr val="tx1"/>
                          </a:solidFill>
                          <a:latin typeface="+mn-lt"/>
                          <a:ea typeface="+mn-ea"/>
                          <a:cs typeface="+mn-cs"/>
                        </a:rPr>
                        <a:t>ألتو دي</a:t>
                      </a:r>
                      <a:r>
                        <a:rPr lang="en-US" sz="1600" b="1" baseline="0">
                          <a:solidFill>
                            <a:schemeClr val="tx1"/>
                          </a:solidFill>
                          <a:latin typeface="+mn-lt"/>
                          <a:ea typeface="+mn-ea"/>
                          <a:cs typeface="+mn-cs"/>
                        </a:rPr>
                        <a:t> </a:t>
                      </a:r>
                      <a:r>
                        <a:rPr lang="ar-EG" sz="1600" b="1">
                          <a:solidFill>
                            <a:schemeClr val="tx1"/>
                          </a:solidFill>
                          <a:latin typeface="+mn-lt"/>
                          <a:ea typeface="+mn-ea"/>
                          <a:cs typeface="+mn-cs"/>
                        </a:rPr>
                        <a:t>لوسيا</a:t>
                      </a:r>
                      <a:r>
                        <a:rPr lang="en-US" sz="1600" b="1">
                          <a:solidFill>
                            <a:schemeClr val="tx1"/>
                          </a:solidFill>
                          <a:latin typeface="+mn-lt"/>
                          <a:ea typeface="+mn-ea"/>
                          <a:cs typeface="+mn-cs"/>
                        </a:rPr>
                        <a:t> </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lang="ar-EG" sz="1600" b="1">
                          <a:solidFill>
                            <a:schemeClr val="tx1"/>
                          </a:solidFill>
                          <a:latin typeface="+mn-lt"/>
                          <a:ea typeface="+mn-ea"/>
                          <a:cs typeface="+mn-cs"/>
                        </a:rPr>
                        <a:t>فالينويفو</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9D5"/>
                    </a:solid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lang="ar-EG" sz="1600" b="1">
                          <a:solidFill>
                            <a:schemeClr val="tx1"/>
                          </a:solidFill>
                          <a:latin typeface="+mn-lt"/>
                          <a:ea typeface="+mn-ea"/>
                          <a:cs typeface="+mn-cs"/>
                        </a:rPr>
                        <a:t>بارايسو</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D4FF"/>
                    </a:solid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lang="ar-EG" sz="1600" b="1">
                          <a:solidFill>
                            <a:schemeClr val="tx1"/>
                          </a:solidFill>
                          <a:latin typeface="+mn-lt"/>
                          <a:ea typeface="+mn-ea"/>
                          <a:cs typeface="+mn-cs"/>
                        </a:rPr>
                        <a:t>تاتشيتو</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9EE2"/>
                    </a:solid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1600" b="1" i="0" u="none" strike="noStrike" cap="none" normalizeH="0" baseline="0">
                          <a:ln>
                            <a:noFill/>
                          </a:ln>
                          <a:solidFill>
                            <a:srgbClr val="000000"/>
                          </a:solidFill>
                          <a:latin typeface="+mj-lt"/>
                        </a:rPr>
                        <a:t>الغرفة الجانبية</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1300" b="0" i="0" u="none" strike="noStrike" cap="none" normalizeH="0" baseline="0">
                          <a:ln>
                            <a:noFill/>
                          </a:ln>
                          <a:solidFill>
                            <a:srgbClr val="262626"/>
                          </a:solidFill>
                          <a:latin typeface="+mj-lt"/>
                          <a:cs typeface="Arial" charset="0"/>
                        </a:rPr>
                        <a:t>المجموعة 1</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9D5"/>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D4FF"/>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9EE2"/>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1300" b="0" i="0" u="none" strike="noStrike" cap="none" normalizeH="0" baseline="0">
                          <a:ln>
                            <a:noFill/>
                          </a:ln>
                          <a:solidFill>
                            <a:srgbClr val="262626"/>
                          </a:solidFill>
                          <a:latin typeface="+mj-lt"/>
                        </a:rPr>
                        <a:t>المجموعة 2</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9D5"/>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D4FF"/>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9EE2"/>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1300" b="0" i="0" u="none" strike="noStrike" cap="none" normalizeH="0" baseline="0">
                          <a:ln>
                            <a:noFill/>
                          </a:ln>
                          <a:solidFill>
                            <a:srgbClr val="262626"/>
                          </a:solidFill>
                          <a:latin typeface="+mj-lt"/>
                        </a:rPr>
                        <a:t>المجموعة 3</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9D5"/>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D4FF"/>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9EE2"/>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1300" b="0" i="0" u="none" strike="noStrike" cap="none" normalizeH="0" baseline="0">
                          <a:ln>
                            <a:noFill/>
                          </a:ln>
                          <a:solidFill>
                            <a:srgbClr val="262626"/>
                          </a:solidFill>
                          <a:latin typeface="+mj-lt"/>
                        </a:rPr>
                        <a:t>المجموعة 4</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9D5"/>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D4FF"/>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9EE2"/>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1300" b="0" i="0" u="none" strike="noStrike" cap="none" normalizeH="0" baseline="0">
                          <a:ln>
                            <a:noFill/>
                          </a:ln>
                          <a:solidFill>
                            <a:srgbClr val="262626"/>
                          </a:solidFill>
                          <a:latin typeface="+mj-lt"/>
                        </a:rPr>
                        <a:t>المجموعة 5</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9D5"/>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D4FF"/>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9EE2"/>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1300" b="0" i="0" u="none" strike="noStrike" cap="none" normalizeH="0" baseline="0">
                          <a:ln>
                            <a:noFill/>
                          </a:ln>
                          <a:solidFill>
                            <a:srgbClr val="262626"/>
                          </a:solidFill>
                          <a:latin typeface="+mj-lt"/>
                        </a:rPr>
                        <a:t>المجموعة 6</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9D5"/>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D4FF"/>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9EE2"/>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1300" b="0" i="0" u="none" strike="noStrike" cap="none" normalizeH="0" baseline="0">
                          <a:ln>
                            <a:noFill/>
                          </a:ln>
                          <a:solidFill>
                            <a:srgbClr val="262626"/>
                          </a:solidFill>
                          <a:latin typeface="+mj-lt"/>
                        </a:rPr>
                        <a:t>المجموعة 7</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9D5"/>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D4FF"/>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9EE2"/>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1300" b="0" i="0" u="none" strike="noStrike" cap="none" normalizeH="0" baseline="0">
                          <a:ln>
                            <a:noFill/>
                          </a:ln>
                          <a:solidFill>
                            <a:srgbClr val="262626"/>
                          </a:solidFill>
                          <a:latin typeface="+mj-lt"/>
                        </a:rPr>
                        <a:t>المجموعة 8</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9D5"/>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D4FF"/>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9EE2"/>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1300" b="0" i="0" u="none" strike="noStrike" cap="none" normalizeH="0" baseline="0">
                          <a:ln>
                            <a:noFill/>
                          </a:ln>
                          <a:solidFill>
                            <a:srgbClr val="262626"/>
                          </a:solidFill>
                          <a:latin typeface="+mj-lt"/>
                        </a:rPr>
                        <a:t>المجموعة 9</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9D5"/>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D4FF"/>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9EE2"/>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10343" name="TextBox 1"/>
          <p:cNvSpPr txBox="1">
            <a:spLocks noChangeArrowheads="1"/>
          </p:cNvSpPr>
          <p:nvPr/>
        </p:nvSpPr>
        <p:spPr bwMode="auto">
          <a:xfrm>
            <a:off x="9859963" y="2159000"/>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
        <p:nvSpPr>
          <p:cNvPr id="10344" name="TextBox 2"/>
          <p:cNvSpPr txBox="1">
            <a:spLocks noChangeArrowheads="1"/>
          </p:cNvSpPr>
          <p:nvPr/>
        </p:nvSpPr>
        <p:spPr bwMode="auto">
          <a:xfrm>
            <a:off x="0" y="7620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ar-EG" b="1">
                <a:latin typeface="Ubuntu"/>
                <a:ea typeface="Ubuntu"/>
                <a:cs typeface="Ubuntu"/>
              </a:rPr>
              <a:t>جولدن ستاندارد:</a:t>
            </a:r>
          </a:p>
          <a:p>
            <a:pPr algn="ctr">
              <a:spcBef>
                <a:spcPct val="0"/>
              </a:spcBef>
              <a:buFontTx/>
              <a:buNone/>
            </a:pPr>
            <a:r>
              <a:rPr lang="ar-EG" sz="2400" b="1" i="1">
                <a:solidFill>
                  <a:srgbClr val="FF0000"/>
                </a:solidFill>
                <a:latin typeface="Ubuntu"/>
                <a:ea typeface="Ubuntu"/>
                <a:cs typeface="Ubuntu"/>
              </a:rPr>
              <a:t>يُرجى إخباري إذا كانت مجموعتك ينقصها أحد الأشخاص</a:t>
            </a:r>
          </a:p>
        </p:txBody>
      </p:sp>
    </p:spTree>
    <p:extLst>
      <p:ext uri="{BB962C8B-B14F-4D97-AF65-F5344CB8AC3E}">
        <p14:creationId xmlns:p14="http://schemas.microsoft.com/office/powerpoint/2010/main" val="321777820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0" y="304800"/>
            <a:ext cx="9144000" cy="1143000"/>
          </a:xfrm>
          <a:prstGeom prst="rect">
            <a:avLst/>
          </a:prstGeom>
        </p:spPr>
        <p:txBody>
          <a:bodyPr vert="horz" lIns="91440" tIns="45720" rIns="91440" bIns="45720" rtlCol="0" anchor="ctr">
            <a:normAutofit/>
          </a:bodyPr>
          <a:lstStyle>
            <a:lvl1pPr algn="ctr" defTabSz="457200" rtl="1" eaLnBrk="1" latinLnBrk="0" hangingPunct="1">
              <a:spcBef>
                <a:spcPct val="0"/>
              </a:spcBef>
              <a:buNone/>
              <a:defRPr sz="4400" kern="1200">
                <a:solidFill>
                  <a:schemeClr val="tx1"/>
                </a:solidFill>
                <a:latin typeface="+mj-lt"/>
                <a:ea typeface="+mj-ea"/>
                <a:cs typeface="+mj-cs"/>
              </a:defRPr>
            </a:lvl1pPr>
          </a:lstStyle>
          <a:p>
            <a:r>
              <a:rPr lang="ar-EG" b="1">
                <a:latin typeface="+mn-lt"/>
                <a:cs typeface="Rockwell"/>
              </a:rPr>
              <a:t>جولدن ستاندارد:</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828800"/>
            <a:ext cx="8191500" cy="3276600"/>
          </a:xfrm>
          <a:prstGeom prst="rect">
            <a:avLst/>
          </a:prstGeom>
        </p:spPr>
      </p:pic>
    </p:spTree>
    <p:extLst>
      <p:ext uri="{BB962C8B-B14F-4D97-AF65-F5344CB8AC3E}">
        <p14:creationId xmlns:p14="http://schemas.microsoft.com/office/powerpoint/2010/main" val="673269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14400" y="4770438"/>
            <a:ext cx="8077200" cy="4678362"/>
          </a:xfrm>
        </p:spPr>
        <p:txBody>
          <a:bodyPr/>
          <a:lstStyle/>
          <a:p>
            <a:pPr marL="0" indent="0" eaLnBrk="1" hangingPunct="1">
              <a:buFont typeface="Arial" panose="020B0604020202020204" pitchFamily="34" charset="0"/>
              <a:buNone/>
              <a:defRPr/>
            </a:pPr>
            <a:r>
              <a:rPr lang="ar-EG" sz="2400"/>
              <a:t>خصص 3 دقائق وتشارك مع الشخص الجالس بجانبك:</a:t>
            </a:r>
            <a:r>
              <a:rPr lang="en-US" sz="2400"/>
              <a:t> </a:t>
            </a:r>
          </a:p>
          <a:p>
            <a:pPr eaLnBrk="1" hangingPunct="1">
              <a:defRPr/>
            </a:pPr>
            <a:r>
              <a:rPr lang="ar-EG" sz="2400"/>
              <a:t>شيء واحد نجحت مجموعتك في تنفيذه فيما يتعلق بإدارة ديناميكيات الأطراف المتعددة</a:t>
            </a:r>
          </a:p>
          <a:p>
            <a:pPr eaLnBrk="1" hangingPunct="1">
              <a:defRPr/>
            </a:pPr>
            <a:r>
              <a:rPr lang="ar-EG" sz="2400"/>
              <a:t>شيء واحد كان يمكنك تنفيذه بشكل مختلف</a:t>
            </a:r>
          </a:p>
          <a:p>
            <a:pPr algn="ctr" eaLnBrk="1" hangingPunct="1">
              <a:defRPr/>
            </a:pPr>
            <a:endParaRPr lang="en-US" altLang="en-US" sz="2400" dirty="0"/>
          </a:p>
          <a:p>
            <a:pPr algn="ctr" eaLnBrk="1" hangingPunct="1">
              <a:defRPr/>
            </a:pPr>
            <a:endParaRPr lang="en-US" altLang="en-US" sz="2400" dirty="0"/>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algn="ctr" eaLnBrk="1" hangingPunct="1">
              <a:defRPr/>
            </a:pPr>
            <a:endParaRPr lang="en-US" altLang="en-US" sz="2400" dirty="0">
              <a:solidFill>
                <a:srgbClr val="003399"/>
              </a:solidFill>
            </a:endParaRPr>
          </a:p>
          <a:p>
            <a:pPr algn="ctr" eaLnBrk="1" hangingPunct="1">
              <a:defRPr/>
            </a:pPr>
            <a:endParaRPr lang="en-US" altLang="en-US" sz="2400"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620486"/>
            <a:ext cx="4521200" cy="3875314"/>
          </a:xfrm>
          <a:prstGeom prst="rect">
            <a:avLst/>
          </a:prstGeom>
        </p:spPr>
      </p:pic>
    </p:spTree>
    <p:extLst>
      <p:ext uri="{BB962C8B-B14F-4D97-AF65-F5344CB8AC3E}">
        <p14:creationId xmlns:p14="http://schemas.microsoft.com/office/powerpoint/2010/main" val="3581745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ar-EG" sz="3200" b="1"/>
              <a:t>استخلاص المعلومات من جولدن ستاندارد</a:t>
            </a:r>
          </a:p>
        </p:txBody>
      </p:sp>
      <p:sp>
        <p:nvSpPr>
          <p:cNvPr id="5" name="Content Placeholder 2"/>
          <p:cNvSpPr txBox="1">
            <a:spLocks/>
          </p:cNvSpPr>
          <p:nvPr/>
        </p:nvSpPr>
        <p:spPr>
          <a:xfrm>
            <a:off x="457200" y="1417637"/>
            <a:ext cx="8229600" cy="4525963"/>
          </a:xfrm>
          <a:prstGeom prst="rect">
            <a:avLst/>
          </a:prstGeom>
        </p:spPr>
        <p:txBody>
          <a:bodyPr vert="horz" lIns="91440" tIns="45720" rIns="91440" bIns="45720" rtlCol="0">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t"/>
            <a:r>
              <a:rPr lang="ar-EG" sz="2400"/>
              <a:t>قضية متعددة</a:t>
            </a:r>
            <a:r>
              <a:rPr lang="en-US" sz="2400"/>
              <a:t> </a:t>
            </a:r>
          </a:p>
          <a:p>
            <a:pPr lvl="1" fontAlgn="t"/>
            <a:r>
              <a:rPr lang="ar-EG" sz="2400"/>
              <a:t>نطاق المنجم</a:t>
            </a:r>
            <a:r>
              <a:rPr lang="en-US" sz="2400"/>
              <a:t> </a:t>
            </a:r>
          </a:p>
          <a:p>
            <a:pPr lvl="1" fontAlgn="t"/>
            <a:r>
              <a:rPr lang="ar-EG" sz="2400"/>
              <a:t>التعويض</a:t>
            </a:r>
          </a:p>
          <a:p>
            <a:pPr fontAlgn="t"/>
            <a:endParaRPr lang="en-US" sz="2400" dirty="0"/>
          </a:p>
          <a:p>
            <a:pPr fontAlgn="t"/>
            <a:r>
              <a:rPr lang="ar-EG" sz="2400"/>
              <a:t>متعدد الأطراف</a:t>
            </a:r>
          </a:p>
          <a:p>
            <a:pPr lvl="1" fontAlgn="t"/>
            <a:r>
              <a:rPr lang="ar-EG" sz="2400"/>
              <a:t>الشركة</a:t>
            </a:r>
            <a:r>
              <a:rPr lang="en-US" sz="2400"/>
              <a:t> </a:t>
            </a:r>
          </a:p>
          <a:p>
            <a:pPr lvl="1" fontAlgn="t"/>
            <a:r>
              <a:rPr lang="ar-EG" sz="2400"/>
              <a:t>الحكومة الوطنية</a:t>
            </a:r>
          </a:p>
          <a:p>
            <a:pPr lvl="1" fontAlgn="t"/>
            <a:r>
              <a:rPr lang="ar-EG" sz="2400"/>
              <a:t>قادة المجتمعات المحلية</a:t>
            </a:r>
          </a:p>
          <a:p>
            <a:pPr fontAlgn="t"/>
            <a:endParaRPr lang="en-US" sz="2400" dirty="0"/>
          </a:p>
          <a:p>
            <a:pPr fontAlgn="t"/>
            <a:r>
              <a:rPr lang="ar-EG" sz="2400"/>
              <a:t>تعدد الثقافات</a:t>
            </a:r>
          </a:p>
          <a:p>
            <a:pPr lvl="1" fontAlgn="t"/>
            <a:r>
              <a:rPr lang="ar-EG" sz="2400"/>
              <a:t>ما الثقافات الموجودة في جولدن ستاندارد؟</a:t>
            </a:r>
            <a:br>
              <a:rPr lang="ar-EG" sz="2400"/>
            </a:br>
            <a:endParaRPr lang="ar-EG" sz="2400"/>
          </a:p>
          <a:p>
            <a:pPr fontAlgn="t"/>
            <a:endParaRPr lang="en-US" sz="24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143000"/>
            <a:ext cx="3238500" cy="4317999"/>
          </a:xfrm>
          <a:prstGeom prst="rect">
            <a:avLst/>
          </a:prstGeom>
        </p:spPr>
      </p:pic>
    </p:spTree>
    <p:extLst>
      <p:ext uri="{BB962C8B-B14F-4D97-AF65-F5344CB8AC3E}">
        <p14:creationId xmlns:p14="http://schemas.microsoft.com/office/powerpoint/2010/main" val="1350797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ar-EG" sz="3200" b="1"/>
              <a:t>تعرف على وجهة نظرهم</a:t>
            </a:r>
          </a:p>
        </p:txBody>
      </p:sp>
      <p:sp>
        <p:nvSpPr>
          <p:cNvPr id="3" name="Content Placeholder 2"/>
          <p:cNvSpPr>
            <a:spLocks noGrp="1"/>
          </p:cNvSpPr>
          <p:nvPr>
            <p:ph idx="1"/>
          </p:nvPr>
        </p:nvSpPr>
        <p:spPr>
          <a:xfrm>
            <a:off x="457200" y="1600200"/>
            <a:ext cx="8229600" cy="4525963"/>
          </a:xfrm>
        </p:spPr>
        <p:txBody>
          <a:bodyPr>
            <a:normAutofit/>
          </a:bodyPr>
          <a:lstStyle/>
          <a:p>
            <a:pPr fontAlgn="t"/>
            <a:r>
              <a:rPr lang="ar-EG" sz="2400"/>
              <a:t>لا تقتصر الثقافة على الاختلافات الوطنية</a:t>
            </a:r>
          </a:p>
          <a:p>
            <a:pPr lvl="1" fontAlgn="t"/>
            <a:r>
              <a:rPr lang="ar-EG" sz="2400"/>
              <a:t>يوجد العديد من الثقافات داخل الحدود الوطنية</a:t>
            </a:r>
          </a:p>
          <a:p>
            <a:pPr lvl="1" fontAlgn="t"/>
            <a:r>
              <a:rPr lang="ar-EG" sz="2400"/>
              <a:t>العديد من الثقافات تتجاوز الحدود</a:t>
            </a:r>
          </a:p>
          <a:p>
            <a:pPr fontAlgn="t"/>
            <a:endParaRPr lang="en-US" sz="2400" dirty="0"/>
          </a:p>
          <a:p>
            <a:pPr fontAlgn="t"/>
            <a:r>
              <a:rPr lang="ar-EG" sz="2400"/>
              <a:t>لا تفسر كل شيء من خلال رؤيتك</a:t>
            </a:r>
          </a:p>
          <a:p>
            <a:pPr lvl="1" fontAlgn="t"/>
            <a:r>
              <a:rPr lang="ar-EG" sz="2400"/>
              <a:t>قد لا يقدر الأشخاص قيمة ما تقدره</a:t>
            </a:r>
          </a:p>
          <a:p>
            <a:endParaRPr lang="en-US" sz="2400"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4316731"/>
            <a:ext cx="3352800" cy="2367913"/>
          </a:xfrm>
          <a:prstGeom prst="rect">
            <a:avLst/>
          </a:prstGeom>
        </p:spPr>
      </p:pic>
    </p:spTree>
    <p:extLst>
      <p:ext uri="{BB962C8B-B14F-4D97-AF65-F5344CB8AC3E}">
        <p14:creationId xmlns:p14="http://schemas.microsoft.com/office/powerpoint/2010/main" val="351413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4795" name="Group 43"/>
          <p:cNvGraphicFramePr>
            <a:graphicFrameLocks noGrp="1"/>
          </p:cNvGraphicFramePr>
          <p:nvPr>
            <p:ph idx="1"/>
            <p:extLst>
              <p:ext uri="{D42A27DB-BD31-4B8C-83A1-F6EECF244321}">
                <p14:modId xmlns:p14="http://schemas.microsoft.com/office/powerpoint/2010/main" val="2152765406"/>
              </p:ext>
            </p:extLst>
          </p:nvPr>
        </p:nvGraphicFramePr>
        <p:xfrm>
          <a:off x="0" y="0"/>
          <a:ext cx="9143999" cy="6918613"/>
        </p:xfrm>
        <a:graphic>
          <a:graphicData uri="http://schemas.openxmlformats.org/drawingml/2006/table">
            <a:tbl>
              <a:tblPr rtl="1"/>
              <a:tblGrid>
                <a:gridCol w="1902806">
                  <a:extLst>
                    <a:ext uri="{9D8B030D-6E8A-4147-A177-3AD203B41FA5}">
                      <a16:colId xmlns:a16="http://schemas.microsoft.com/office/drawing/2014/main" val="20000"/>
                    </a:ext>
                  </a:extLst>
                </a:gridCol>
                <a:gridCol w="2264381">
                  <a:extLst>
                    <a:ext uri="{9D8B030D-6E8A-4147-A177-3AD203B41FA5}">
                      <a16:colId xmlns:a16="http://schemas.microsoft.com/office/drawing/2014/main" val="20001"/>
                    </a:ext>
                  </a:extLst>
                </a:gridCol>
                <a:gridCol w="2136775">
                  <a:extLst>
                    <a:ext uri="{9D8B030D-6E8A-4147-A177-3AD203B41FA5}">
                      <a16:colId xmlns:a16="http://schemas.microsoft.com/office/drawing/2014/main" val="20002"/>
                    </a:ext>
                  </a:extLst>
                </a:gridCol>
                <a:gridCol w="2840037">
                  <a:extLst>
                    <a:ext uri="{9D8B030D-6E8A-4147-A177-3AD203B41FA5}">
                      <a16:colId xmlns:a16="http://schemas.microsoft.com/office/drawing/2014/main" val="20003"/>
                    </a:ext>
                  </a:extLst>
                </a:gridCol>
              </a:tblGrid>
              <a:tr h="554879">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a:ln>
                          <a:noFill/>
                        </a:ln>
                        <a:solidFill>
                          <a:schemeClr val="tx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EG" sz="2400" b="1" i="0" u="none" strike="noStrike" cap="none" normalizeH="0" baseline="0">
                          <a:ln>
                            <a:noFill/>
                          </a:ln>
                          <a:solidFill>
                            <a:schemeClr val="bg1"/>
                          </a:solidFill>
                          <a:latin typeface="+mn-lt"/>
                          <a:ea typeface="ＭＳ Ｐゴシック" charset="0"/>
                          <a:cs typeface="Arial"/>
                        </a:rPr>
                        <a:t>جولدن ستاندارد</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EG" sz="2400" b="1" i="0" u="none" strike="noStrike" cap="none" normalizeH="0" baseline="0">
                          <a:ln>
                            <a:noFill/>
                          </a:ln>
                          <a:solidFill>
                            <a:schemeClr val="bg1"/>
                          </a:solidFill>
                          <a:latin typeface="+mn-lt"/>
                          <a:ea typeface="ＭＳ Ｐゴシック" charset="0"/>
                          <a:cs typeface="Arial"/>
                        </a:rPr>
                        <a:t>الحكومة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EG" sz="2400" b="1" i="0" u="none" strike="noStrike" cap="none" normalizeH="0" baseline="0">
                          <a:ln>
                            <a:noFill/>
                          </a:ln>
                          <a:solidFill>
                            <a:schemeClr val="bg1"/>
                          </a:solidFill>
                          <a:latin typeface="+mn-lt"/>
                          <a:ea typeface="ＭＳ Ｐゴシック" charset="0"/>
                          <a:cs typeface="Arial"/>
                        </a:rPr>
                        <a:t>4 مجتمعات</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extLst>
                  <a:ext uri="{0D108BD9-81ED-4DB2-BD59-A6C34878D82A}">
                    <a16:rowId xmlns:a16="http://schemas.microsoft.com/office/drawing/2014/main" val="10000"/>
                  </a:ext>
                </a:extLst>
              </a:tr>
              <a:tr h="1440379">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1310662">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n-lt"/>
                          <a:ea typeface="ＭＳ Ｐゴシック" charset="0"/>
                          <a:cs typeface="Arial"/>
                        </a:rPr>
                        <a:t>نظرة على وظائف التعدين</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ستقضي جولدن ستاندارد على أزمة البطالة المحلية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رائع للمجتمعات المحلية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يدمر أسلوب الحياة الزراعية التقليدية</a:t>
                      </a:r>
                      <a:r>
                        <a:rPr kumimoji="0" lang="en-US" sz="2000" b="0" i="0" u="none" strike="noStrike" cap="none" normalizeH="0" baseline="0">
                          <a:ln>
                            <a:noFill/>
                          </a:ln>
                          <a:solidFill>
                            <a:srgbClr val="000000"/>
                          </a:solidFill>
                          <a:latin typeface="+mn-lt"/>
                          <a:ea typeface="ＭＳ Ｐゴシック" charset="0"/>
                          <a:cs typeface="Arial"/>
                        </a:rPr>
                        <a:t> </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173538">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n-lt"/>
                          <a:ea typeface="ＭＳ Ｐゴシック" charset="0"/>
                          <a:cs typeface="Arial"/>
                        </a:rPr>
                        <a:t>نظرة على المدارس الممولة من جولدن ستاندارد</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تساعد جولدن ستاندارد المجتمعات الفقيرة على تثقيف الشباب</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رائع للمجتمعات المحلية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التلقين الإجباري للأطفال بدعاية الحكومة والشركة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998776">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1440379">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60033130"/>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5653</Words>
  <Application>Microsoft Office PowerPoint</Application>
  <PresentationFormat>On-screen Show (4:3)</PresentationFormat>
  <Paragraphs>507</Paragraphs>
  <Slides>28</Slides>
  <Notes>28</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Calibri</vt:lpstr>
      <vt:lpstr>Cambria</vt:lpstr>
      <vt:lpstr>MyriaMM_400 RG 600 NO</vt:lpstr>
      <vt:lpstr>Roboto</vt:lpstr>
      <vt:lpstr>Roboto Slab</vt:lpstr>
      <vt:lpstr>Tahoma</vt:lpstr>
      <vt:lpstr>Ubuntu</vt:lpstr>
      <vt:lpstr>Office Theme</vt:lpstr>
      <vt:lpstr>Conception personnalisée</vt:lpstr>
      <vt:lpstr>جولدن ستاندارد:</vt:lpstr>
      <vt:lpstr>PowerPoint Presentation</vt:lpstr>
      <vt:lpstr>المفاوضات متعددة الأطراف: جولدن ستاندارد:</vt:lpstr>
      <vt:lpstr>PowerPoint Presentation</vt:lpstr>
      <vt:lpstr>PowerPoint Presentation</vt:lpstr>
      <vt:lpstr>PowerPoint Presentation</vt:lpstr>
      <vt:lpstr>استخلاص المعلومات من جولدن ستاندارد</vt:lpstr>
      <vt:lpstr>تعرف على وجهة نظرهم</vt:lpstr>
      <vt:lpstr>PowerPoint Presentation</vt:lpstr>
      <vt:lpstr>إنشاء القيمة واكتسابها  في جولدن ستاندارد</vt:lpstr>
      <vt:lpstr>PowerPoint Presentation</vt:lpstr>
      <vt:lpstr>PowerPoint Presentation</vt:lpstr>
      <vt:lpstr>التدخل العسكري؟</vt:lpstr>
      <vt:lpstr>ما القضايا الجديدة التي قدمتها  لتوفير القيمة؟</vt:lpstr>
      <vt:lpstr>السيطرة المحلية على المناهج المدرسية؟</vt:lpstr>
      <vt:lpstr>PowerPoint Presentation</vt:lpstr>
      <vt:lpstr>أرباح جولدن ستاندارد</vt:lpstr>
      <vt:lpstr>                      استنادًا لقصة حقيقية(سميث، 2014)</vt:lpstr>
      <vt:lpstr>Barrick Gold Case  (McCormick &amp; Smith, 2014)</vt:lpstr>
      <vt:lpstr>Pascua Lama Project (McCormick &amp; Smith, 2014)</vt:lpstr>
      <vt:lpstr>مبادرة التواصل المجتمعي</vt:lpstr>
      <vt:lpstr>Pascua Lama Project (Smith &amp; McCormick, 2014)</vt:lpstr>
      <vt:lpstr>Pascua Lama Project (Smith &amp; McCormick, 2014)</vt:lpstr>
      <vt:lpstr>الفشل الإستراتيجي</vt:lpstr>
      <vt:lpstr>الفشل الإستراتيجي</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Arm Exercise</dc:title>
  <dc:creator>Eric Uhlmann</dc:creator>
  <cp:lastModifiedBy>SHIKHOVA Larisa</cp:lastModifiedBy>
  <cp:revision>497</cp:revision>
  <dcterms:created xsi:type="dcterms:W3CDTF">2015-07-05T00:50:19Z</dcterms:created>
  <dcterms:modified xsi:type="dcterms:W3CDTF">2024-11-22T17:53:54Z</dcterms:modified>
</cp:coreProperties>
</file>