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386" r:id="rId3"/>
    <p:sldId id="330" r:id="rId4"/>
    <p:sldId id="394" r:id="rId5"/>
    <p:sldId id="377" r:id="rId6"/>
    <p:sldId id="355" r:id="rId7"/>
    <p:sldId id="378" r:id="rId8"/>
    <p:sldId id="341" r:id="rId9"/>
    <p:sldId id="363" r:id="rId10"/>
    <p:sldId id="366" r:id="rId11"/>
    <p:sldId id="367" r:id="rId12"/>
    <p:sldId id="368" r:id="rId13"/>
    <p:sldId id="364" r:id="rId14"/>
    <p:sldId id="365" r:id="rId15"/>
    <p:sldId id="362" r:id="rId16"/>
    <p:sldId id="315" r:id="rId17"/>
    <p:sldId id="316" r:id="rId18"/>
    <p:sldId id="353" r:id="rId19"/>
    <p:sldId id="352" r:id="rId20"/>
    <p:sldId id="356" r:id="rId21"/>
    <p:sldId id="325" r:id="rId22"/>
    <p:sldId id="333" r:id="rId23"/>
    <p:sldId id="326" r:id="rId24"/>
    <p:sldId id="370" r:id="rId25"/>
    <p:sldId id="339" r:id="rId26"/>
    <p:sldId id="2373" r:id="rId27"/>
    <p:sldId id="373" r:id="rId28"/>
    <p:sldId id="374" r:id="rId29"/>
    <p:sldId id="375" r:id="rId30"/>
    <p:sldId id="376" r:id="rId31"/>
  </p:sldIdLst>
  <p:sldSz cx="9144000" cy="6858000" type="screen4x3"/>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7825A4-B852-470A-B552-42CE8BA5CBDB}" v="1" dt="2024-06-07T14:33:19.8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0" autoAdjust="0"/>
    <p:restoredTop sz="78693" autoAdjust="0"/>
  </p:normalViewPr>
  <p:slideViewPr>
    <p:cSldViewPr>
      <p:cViewPr>
        <p:scale>
          <a:sx n="80" d="100"/>
          <a:sy n="80" d="100"/>
        </p:scale>
        <p:origin x="1282" y="-6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CALLIER TRAQUET Emilie" userId="ab01feba-5c92-4a33-8ccf-08c553084b8f" providerId="ADAL" clId="{C17825A4-B852-470A-B552-42CE8BA5CBDB}"/>
    <pc:docChg chg="addSld delSld modSld sldOrd">
      <pc:chgData name="LESCALLIER TRAQUET Emilie" userId="ab01feba-5c92-4a33-8ccf-08c553084b8f" providerId="ADAL" clId="{C17825A4-B852-470A-B552-42CE8BA5CBDB}" dt="2024-06-07T14:34:42.706" v="65" actId="108"/>
      <pc:docMkLst>
        <pc:docMk/>
      </pc:docMkLst>
      <pc:sldChg chg="modSp add mod ord">
        <pc:chgData name="LESCALLIER TRAQUET Emilie" userId="ab01feba-5c92-4a33-8ccf-08c553084b8f" providerId="ADAL" clId="{C17825A4-B852-470A-B552-42CE8BA5CBDB}" dt="2024-06-07T14:34:42.706" v="65" actId="108"/>
        <pc:sldMkLst>
          <pc:docMk/>
          <pc:sldMk cId="1409809371" sldId="386"/>
        </pc:sldMkLst>
        <pc:spChg chg="mod">
          <ac:chgData name="LESCALLIER TRAQUET Emilie" userId="ab01feba-5c92-4a33-8ccf-08c553084b8f" providerId="ADAL" clId="{C17825A4-B852-470A-B552-42CE8BA5CBDB}" dt="2024-06-07T14:34:09.331" v="59" actId="20577"/>
          <ac:spMkLst>
            <pc:docMk/>
            <pc:sldMk cId="1409809371" sldId="386"/>
            <ac:spMk id="5" creationId="{95B59985-71BB-39B0-A25D-A79F4455D554}"/>
          </ac:spMkLst>
        </pc:spChg>
        <pc:spChg chg="mod">
          <ac:chgData name="LESCALLIER TRAQUET Emilie" userId="ab01feba-5c92-4a33-8ccf-08c553084b8f" providerId="ADAL" clId="{C17825A4-B852-470A-B552-42CE8BA5CBDB}" dt="2024-06-07T14:34:42.706" v="65" actId="108"/>
          <ac:spMkLst>
            <pc:docMk/>
            <pc:sldMk cId="1409809371" sldId="386"/>
            <ac:spMk id="7" creationId="{A8F4ADC1-E06A-AFED-D132-7A0D134CB25A}"/>
          </ac:spMkLst>
        </pc:spChg>
      </pc:sldChg>
      <pc:sldChg chg="new del">
        <pc:chgData name="LESCALLIER TRAQUET Emilie" userId="ab01feba-5c92-4a33-8ccf-08c553084b8f" providerId="ADAL" clId="{C17825A4-B852-470A-B552-42CE8BA5CBDB}" dt="2024-06-07T14:33:21.791" v="2" actId="47"/>
        <pc:sldMkLst>
          <pc:docMk/>
          <pc:sldMk cId="2504850698" sldId="237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1" Type="http://schemas.openxmlformats.org/officeDocument/2006/relationships/oleObject" Target="file:///E:\M6.Team%20Negotiations\M6_Results_Template_Game_of_Chicken_Point_Scores_September_13_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Sheet1!$D$1</c:f>
              <c:strCache>
                <c:ptCount val="1"/>
                <c:pt idx="0">
                  <c:v>Size of Pie</c:v>
                </c:pt>
              </c:strCache>
            </c:strRef>
          </c:tx>
          <c:spPr>
            <a:solidFill>
              <a:schemeClr val="bg1">
                <a:lumMod val="75000"/>
                <a:alpha val="98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pt-PT" sz="2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0.5</c:v>
                </c:pt>
                <c:pt idx="1">
                  <c:v>0.6</c:v>
                </c:pt>
                <c:pt idx="2">
                  <c:v>0.75</c:v>
                </c:pt>
                <c:pt idx="3">
                  <c:v>1</c:v>
                </c:pt>
                <c:pt idx="4">
                  <c:v>1.5</c:v>
                </c:pt>
                <c:pt idx="5">
                  <c:v>2</c:v>
                </c:pt>
              </c:numCache>
            </c:numRef>
          </c:cat>
          <c:val>
            <c:numRef>
              <c:f>Sheet1!$D$2:$D$7</c:f>
              <c:numCache>
                <c:formatCode>General</c:formatCode>
                <c:ptCount val="6"/>
                <c:pt idx="0">
                  <c:v>20</c:v>
                </c:pt>
                <c:pt idx="1">
                  <c:v>18</c:v>
                </c:pt>
                <c:pt idx="2">
                  <c:v>16</c:v>
                </c:pt>
                <c:pt idx="3">
                  <c:v>14</c:v>
                </c:pt>
                <c:pt idx="4">
                  <c:v>12</c:v>
                </c:pt>
                <c:pt idx="5">
                  <c:v>10</c:v>
                </c:pt>
              </c:numCache>
            </c:numRef>
          </c:val>
          <c:extLst>
            <c:ext xmlns:c16="http://schemas.microsoft.com/office/drawing/2014/chart" uri="{C3380CC4-5D6E-409C-BE32-E72D297353CC}">
              <c16:uniqueId val="{00000000-0DF5-410A-828B-01A95B414EE5}"/>
            </c:ext>
          </c:extLst>
        </c:ser>
        <c:dLbls>
          <c:showLegendKey val="0"/>
          <c:showVal val="0"/>
          <c:showCatName val="0"/>
          <c:showSerName val="0"/>
          <c:showPercent val="0"/>
          <c:showBubbleSize val="0"/>
        </c:dLbls>
        <c:gapWidth val="219"/>
        <c:overlap val="-27"/>
        <c:axId val="292034048"/>
        <c:axId val="292035968"/>
      </c:barChart>
      <c:lineChart>
        <c:grouping val="standard"/>
        <c:varyColors val="0"/>
        <c:ser>
          <c:idx val="0"/>
          <c:order val="0"/>
          <c:tx>
            <c:strRef>
              <c:f>Sheet1!$B$1</c:f>
              <c:strCache>
                <c:ptCount val="1"/>
                <c:pt idx="0">
                  <c:v>Julieta</c:v>
                </c:pt>
              </c:strCache>
            </c:strRef>
          </c:tx>
          <c:spPr>
            <a:ln w="28575" cap="rnd">
              <a:solidFill>
                <a:schemeClr val="tx1"/>
              </a:solidFill>
              <a:prstDash val="solid"/>
              <a:round/>
            </a:ln>
            <a:effectLst/>
          </c:spPr>
          <c:marker>
            <c:symbol val="none"/>
          </c:marker>
          <c:cat>
            <c:numRef>
              <c:f>Sheet1!$A$2:$A$7</c:f>
              <c:numCache>
                <c:formatCode>General</c:formatCode>
                <c:ptCount val="6"/>
                <c:pt idx="0">
                  <c:v>0.5</c:v>
                </c:pt>
                <c:pt idx="1">
                  <c:v>0.6</c:v>
                </c:pt>
                <c:pt idx="2">
                  <c:v>0.75</c:v>
                </c:pt>
                <c:pt idx="3">
                  <c:v>1</c:v>
                </c:pt>
                <c:pt idx="4">
                  <c:v>1.5</c:v>
                </c:pt>
                <c:pt idx="5">
                  <c:v>2</c:v>
                </c:pt>
              </c:numCache>
            </c:numRef>
          </c:cat>
          <c:val>
            <c:numRef>
              <c:f>Sheet1!$B$2:$B$7</c:f>
              <c:numCache>
                <c:formatCode>General</c:formatCode>
                <c:ptCount val="6"/>
                <c:pt idx="0">
                  <c:v>20</c:v>
                </c:pt>
                <c:pt idx="1">
                  <c:v>16</c:v>
                </c:pt>
                <c:pt idx="2">
                  <c:v>12</c:v>
                </c:pt>
                <c:pt idx="3">
                  <c:v>8</c:v>
                </c:pt>
                <c:pt idx="4">
                  <c:v>4</c:v>
                </c:pt>
              </c:numCache>
            </c:numRef>
          </c:val>
          <c:smooth val="1"/>
          <c:extLst>
            <c:ext xmlns:c16="http://schemas.microsoft.com/office/drawing/2014/chart" uri="{C3380CC4-5D6E-409C-BE32-E72D297353CC}">
              <c16:uniqueId val="{00000001-0DF5-410A-828B-01A95B414EE5}"/>
            </c:ext>
          </c:extLst>
        </c:ser>
        <c:ser>
          <c:idx val="1"/>
          <c:order val="1"/>
          <c:tx>
            <c:strRef>
              <c:f>Sheet1!$C$1</c:f>
              <c:strCache>
                <c:ptCount val="1"/>
                <c:pt idx="0">
                  <c:v>CrediGro</c:v>
                </c:pt>
              </c:strCache>
            </c:strRef>
          </c:tx>
          <c:spPr>
            <a:ln w="28575" cap="rnd">
              <a:solidFill>
                <a:schemeClr val="tx1"/>
              </a:solidFill>
              <a:prstDash val="dash"/>
              <a:round/>
            </a:ln>
            <a:effectLst/>
          </c:spPr>
          <c:marker>
            <c:symbol val="none"/>
          </c:marker>
          <c:cat>
            <c:numRef>
              <c:f>Sheet1!$A$2:$A$7</c:f>
              <c:numCache>
                <c:formatCode>General</c:formatCode>
                <c:ptCount val="6"/>
                <c:pt idx="0">
                  <c:v>0.5</c:v>
                </c:pt>
                <c:pt idx="1">
                  <c:v>0.6</c:v>
                </c:pt>
                <c:pt idx="2">
                  <c:v>0.75</c:v>
                </c:pt>
                <c:pt idx="3">
                  <c:v>1</c:v>
                </c:pt>
                <c:pt idx="4">
                  <c:v>1.5</c:v>
                </c:pt>
                <c:pt idx="5">
                  <c:v>2</c:v>
                </c:pt>
              </c:numCache>
            </c:numRef>
          </c:cat>
          <c:val>
            <c:numRef>
              <c:f>Sheet1!$C$2:$C$7</c:f>
              <c:numCache>
                <c:formatCode>General</c:formatCode>
                <c:ptCount val="6"/>
                <c:pt idx="1">
                  <c:v>2</c:v>
                </c:pt>
                <c:pt idx="2">
                  <c:v>4</c:v>
                </c:pt>
                <c:pt idx="3">
                  <c:v>6</c:v>
                </c:pt>
                <c:pt idx="4">
                  <c:v>8</c:v>
                </c:pt>
                <c:pt idx="5">
                  <c:v>10</c:v>
                </c:pt>
              </c:numCache>
            </c:numRef>
          </c:val>
          <c:smooth val="1"/>
          <c:extLst>
            <c:ext xmlns:c16="http://schemas.microsoft.com/office/drawing/2014/chart" uri="{C3380CC4-5D6E-409C-BE32-E72D297353CC}">
              <c16:uniqueId val="{00000002-0DF5-410A-828B-01A95B414EE5}"/>
            </c:ext>
          </c:extLst>
        </c:ser>
        <c:dLbls>
          <c:showLegendKey val="0"/>
          <c:showVal val="0"/>
          <c:showCatName val="0"/>
          <c:showSerName val="0"/>
          <c:showPercent val="0"/>
          <c:showBubbleSize val="0"/>
        </c:dLbls>
        <c:marker val="1"/>
        <c:smooth val="0"/>
        <c:axId val="292034048"/>
        <c:axId val="292035968"/>
      </c:lineChart>
      <c:catAx>
        <c:axId val="292034048"/>
        <c:scaling>
          <c:orientation val="minMax"/>
        </c:scaling>
        <c:delete val="0"/>
        <c:axPos val="b"/>
        <c:title>
          <c:tx>
            <c:rich>
              <a:bodyPr rot="0" spcFirstLastPara="1" vertOverflow="ellipsis" vert="horz" wrap="square" anchor="ctr" anchorCtr="1"/>
              <a:lstStyle/>
              <a:p>
                <a:pPr>
                  <a:defRPr lang="pt-PT" sz="2000" b="0" i="0" u="none" strike="noStrike" kern="1200" baseline="0">
                    <a:solidFill>
                      <a:schemeClr val="tx1"/>
                    </a:solidFill>
                    <a:latin typeface="+mn-lt"/>
                    <a:ea typeface="+mn-ea"/>
                    <a:cs typeface="+mn-cs"/>
                  </a:defRPr>
                </a:pPr>
                <a:r>
                  <a:rPr lang="ar-EG" b="1" noProof="0"/>
                  <a:t>فدان / 4000 دجاجة</a:t>
                </a:r>
              </a:p>
            </c:rich>
          </c:tx>
          <c:overlay val="0"/>
          <c:spPr>
            <a:noFill/>
            <a:ln>
              <a:noFill/>
            </a:ln>
            <a:effectLst/>
          </c:spPr>
          <c:txPr>
            <a:bodyPr rot="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2000" b="0" i="0" u="none" strike="noStrike" kern="1200" baseline="0" noProof="0">
                <a:solidFill>
                  <a:schemeClr val="tx1"/>
                </a:solidFill>
                <a:latin typeface="+mn-lt"/>
                <a:ea typeface="+mn-ea"/>
                <a:cs typeface="+mn-cs"/>
              </a:defRPr>
            </a:pPr>
            <a:endParaRPr lang="fr-FR"/>
          </a:p>
        </c:txPr>
        <c:crossAx val="292035968"/>
        <c:crosses val="autoZero"/>
        <c:auto val="1"/>
        <c:lblAlgn val="ctr"/>
        <c:lblOffset val="100"/>
        <c:noMultiLvlLbl val="0"/>
      </c:catAx>
      <c:valAx>
        <c:axId val="292035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pt-PT" sz="2000" b="0" i="0" u="none" strike="noStrike" kern="1200" baseline="0">
                    <a:solidFill>
                      <a:schemeClr val="tx1"/>
                    </a:solidFill>
                    <a:latin typeface="+mn-lt"/>
                    <a:ea typeface="+mn-ea"/>
                    <a:cs typeface="+mn-cs"/>
                  </a:defRPr>
                </a:pPr>
                <a:r>
                  <a:rPr lang="ar-EG" b="1" noProof="0"/>
                  <a:t>النقاط</a:t>
                </a:r>
              </a:p>
            </c:rich>
          </c:tx>
          <c:overlay val="0"/>
          <c:spPr>
            <a:noFill/>
            <a:ln>
              <a:noFill/>
            </a:ln>
            <a:effectLst/>
          </c:spPr>
          <c:txPr>
            <a:bodyPr rot="-540000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crossAx val="29203404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lang="pt-PT" sz="2000" b="0" i="0" u="none" strike="noStrike" kern="1200" baseline="0">
          <a:solidFill>
            <a:schemeClr val="tx1"/>
          </a:solidFill>
          <a:latin typeface="+mn-lt"/>
          <a:ea typeface="+mn-ea"/>
          <a:cs typeface="+mn-cs"/>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Sheet1!$D$1</c:f>
              <c:strCache>
                <c:ptCount val="1"/>
                <c:pt idx="0">
                  <c:v>Size of Pie</c:v>
                </c:pt>
              </c:strCache>
            </c:strRef>
          </c:tx>
          <c:spPr>
            <a:solidFill>
              <a:schemeClr val="bg1">
                <a:lumMod val="75000"/>
                <a:alpha val="98000"/>
              </a:schemeClr>
            </a:solidFill>
            <a:ln>
              <a:solidFill>
                <a:schemeClr val="bg1"/>
              </a:solidFill>
            </a:ln>
            <a:effectLst/>
          </c:spPr>
          <c:invertIfNegative val="0"/>
          <c:dLbls>
            <c:dLbl>
              <c:idx val="1"/>
              <c:layout>
                <c:manualLayout>
                  <c:x val="0"/>
                  <c:y val="-8.4918548144856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E9-4B38-BD53-76B5664E9D35}"/>
                </c:ext>
              </c:extLst>
            </c:dLbl>
            <c:spPr>
              <a:noFill/>
              <a:ln>
                <a:noFill/>
              </a:ln>
              <a:effectLst/>
            </c:spPr>
            <c:txPr>
              <a:bodyPr rot="0" spcFirstLastPara="1" vertOverflow="ellipsis" vert="horz" wrap="square" lIns="38100" tIns="19050" rIns="38100" bIns="19050" anchor="ctr" anchorCtr="1">
                <a:spAutoFit/>
              </a:bodyPr>
              <a:lstStyle/>
              <a:p>
                <a:pPr>
                  <a:defRPr lang="pt-PT" sz="2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0</c:v>
                </c:pt>
                <c:pt idx="1">
                  <c:v>1</c:v>
                </c:pt>
                <c:pt idx="2">
                  <c:v>2</c:v>
                </c:pt>
                <c:pt idx="3">
                  <c:v>4</c:v>
                </c:pt>
                <c:pt idx="4">
                  <c:v>8</c:v>
                </c:pt>
                <c:pt idx="5">
                  <c:v>12</c:v>
                </c:pt>
              </c:numCache>
            </c:numRef>
          </c:cat>
          <c:val>
            <c:numRef>
              <c:f>Sheet1!$D$2:$D$7</c:f>
              <c:numCache>
                <c:formatCode>General</c:formatCode>
                <c:ptCount val="6"/>
                <c:pt idx="0">
                  <c:v>4</c:v>
                </c:pt>
                <c:pt idx="1">
                  <c:v>-1</c:v>
                </c:pt>
                <c:pt idx="2">
                  <c:v>4</c:v>
                </c:pt>
                <c:pt idx="3">
                  <c:v>9</c:v>
                </c:pt>
                <c:pt idx="4">
                  <c:v>14</c:v>
                </c:pt>
                <c:pt idx="5">
                  <c:v>20</c:v>
                </c:pt>
              </c:numCache>
            </c:numRef>
          </c:val>
          <c:extLst>
            <c:ext xmlns:c16="http://schemas.microsoft.com/office/drawing/2014/chart" uri="{C3380CC4-5D6E-409C-BE32-E72D297353CC}">
              <c16:uniqueId val="{00000000-0DF5-410A-828B-01A95B414EE5}"/>
            </c:ext>
          </c:extLst>
        </c:ser>
        <c:dLbls>
          <c:showLegendKey val="0"/>
          <c:showVal val="0"/>
          <c:showCatName val="0"/>
          <c:showSerName val="0"/>
          <c:showPercent val="0"/>
          <c:showBubbleSize val="0"/>
        </c:dLbls>
        <c:gapWidth val="219"/>
        <c:overlap val="-27"/>
        <c:axId val="291881344"/>
        <c:axId val="291883264"/>
      </c:barChart>
      <c:lineChart>
        <c:grouping val="standard"/>
        <c:varyColors val="0"/>
        <c:ser>
          <c:idx val="0"/>
          <c:order val="0"/>
          <c:tx>
            <c:strRef>
              <c:f>Sheet1!$B$1</c:f>
              <c:strCache>
                <c:ptCount val="1"/>
                <c:pt idx="0">
                  <c:v>Julieta</c:v>
                </c:pt>
              </c:strCache>
            </c:strRef>
          </c:tx>
          <c:spPr>
            <a:ln w="28575" cap="rnd">
              <a:solidFill>
                <a:schemeClr val="tx1"/>
              </a:solidFill>
              <a:prstDash val="solid"/>
              <a:round/>
            </a:ln>
            <a:effectLst/>
          </c:spPr>
          <c:marker>
            <c:symbol val="none"/>
          </c:marker>
          <c:cat>
            <c:numRef>
              <c:f>Sheet1!$A$2:$A$7</c:f>
              <c:numCache>
                <c:formatCode>General</c:formatCode>
                <c:ptCount val="6"/>
                <c:pt idx="0">
                  <c:v>0</c:v>
                </c:pt>
                <c:pt idx="1">
                  <c:v>1</c:v>
                </c:pt>
                <c:pt idx="2">
                  <c:v>2</c:v>
                </c:pt>
                <c:pt idx="3">
                  <c:v>4</c:v>
                </c:pt>
                <c:pt idx="4">
                  <c:v>8</c:v>
                </c:pt>
                <c:pt idx="5">
                  <c:v>12</c:v>
                </c:pt>
              </c:numCache>
            </c:numRef>
          </c:cat>
          <c:val>
            <c:numRef>
              <c:f>Sheet1!$B$2:$B$7</c:f>
              <c:numCache>
                <c:formatCode>General</c:formatCode>
                <c:ptCount val="6"/>
                <c:pt idx="0">
                  <c:v>4</c:v>
                </c:pt>
                <c:pt idx="1">
                  <c:v>3</c:v>
                </c:pt>
                <c:pt idx="2">
                  <c:v>2</c:v>
                </c:pt>
                <c:pt idx="3">
                  <c:v>1</c:v>
                </c:pt>
                <c:pt idx="4">
                  <c:v>0</c:v>
                </c:pt>
              </c:numCache>
            </c:numRef>
          </c:val>
          <c:smooth val="1"/>
          <c:extLst>
            <c:ext xmlns:c16="http://schemas.microsoft.com/office/drawing/2014/chart" uri="{C3380CC4-5D6E-409C-BE32-E72D297353CC}">
              <c16:uniqueId val="{00000001-0DF5-410A-828B-01A95B414EE5}"/>
            </c:ext>
          </c:extLst>
        </c:ser>
        <c:ser>
          <c:idx val="1"/>
          <c:order val="1"/>
          <c:tx>
            <c:strRef>
              <c:f>Sheet1!$C$1</c:f>
              <c:strCache>
                <c:ptCount val="1"/>
                <c:pt idx="0">
                  <c:v>CrediGro</c:v>
                </c:pt>
              </c:strCache>
            </c:strRef>
          </c:tx>
          <c:spPr>
            <a:ln w="28575" cap="rnd">
              <a:solidFill>
                <a:schemeClr val="tx1"/>
              </a:solidFill>
              <a:prstDash val="dash"/>
              <a:round/>
            </a:ln>
            <a:effectLst/>
          </c:spPr>
          <c:marker>
            <c:symbol val="none"/>
          </c:marker>
          <c:cat>
            <c:numRef>
              <c:f>Sheet1!$A$2:$A$7</c:f>
              <c:numCache>
                <c:formatCode>General</c:formatCode>
                <c:ptCount val="6"/>
                <c:pt idx="0">
                  <c:v>0</c:v>
                </c:pt>
                <c:pt idx="1">
                  <c:v>1</c:v>
                </c:pt>
                <c:pt idx="2">
                  <c:v>2</c:v>
                </c:pt>
                <c:pt idx="3">
                  <c:v>4</c:v>
                </c:pt>
                <c:pt idx="4">
                  <c:v>8</c:v>
                </c:pt>
                <c:pt idx="5">
                  <c:v>12</c:v>
                </c:pt>
              </c:numCache>
            </c:numRef>
          </c:cat>
          <c:val>
            <c:numRef>
              <c:f>Sheet1!$C$2:$C$7</c:f>
              <c:numCache>
                <c:formatCode>General</c:formatCode>
                <c:ptCount val="6"/>
                <c:pt idx="1">
                  <c:v>-4</c:v>
                </c:pt>
                <c:pt idx="2">
                  <c:v>2</c:v>
                </c:pt>
                <c:pt idx="3">
                  <c:v>8</c:v>
                </c:pt>
                <c:pt idx="4">
                  <c:v>14</c:v>
                </c:pt>
                <c:pt idx="5">
                  <c:v>20</c:v>
                </c:pt>
              </c:numCache>
            </c:numRef>
          </c:val>
          <c:smooth val="1"/>
          <c:extLst>
            <c:ext xmlns:c16="http://schemas.microsoft.com/office/drawing/2014/chart" uri="{C3380CC4-5D6E-409C-BE32-E72D297353CC}">
              <c16:uniqueId val="{00000002-0DF5-410A-828B-01A95B414EE5}"/>
            </c:ext>
          </c:extLst>
        </c:ser>
        <c:dLbls>
          <c:showLegendKey val="0"/>
          <c:showVal val="0"/>
          <c:showCatName val="0"/>
          <c:showSerName val="0"/>
          <c:showPercent val="0"/>
          <c:showBubbleSize val="0"/>
        </c:dLbls>
        <c:marker val="1"/>
        <c:smooth val="0"/>
        <c:axId val="291881344"/>
        <c:axId val="291883264"/>
      </c:lineChart>
      <c:catAx>
        <c:axId val="291881344"/>
        <c:scaling>
          <c:orientation val="minMax"/>
        </c:scaling>
        <c:delete val="0"/>
        <c:axPos val="b"/>
        <c:title>
          <c:tx>
            <c:rich>
              <a:bodyPr rot="0" spcFirstLastPara="1" vertOverflow="ellipsis" vert="horz" wrap="square" anchor="ctr" anchorCtr="1"/>
              <a:lstStyle/>
              <a:p>
                <a:pPr>
                  <a:defRPr lang="pt-PT" sz="2000" b="0" i="0" u="none" strike="noStrike" kern="1200" baseline="0">
                    <a:solidFill>
                      <a:schemeClr val="tx1"/>
                    </a:solidFill>
                    <a:latin typeface="+mn-lt"/>
                    <a:ea typeface="+mn-ea"/>
                    <a:cs typeface="+mn-cs"/>
                  </a:defRPr>
                </a:pPr>
                <a:r>
                  <a:rPr lang="ar-EG" b="1" noProof="0"/>
                  <a:t>زيارات</a:t>
                </a:r>
                <a:r>
                  <a:rPr lang="ar-EG" b="1" baseline="0" noProof="0"/>
                  <a:t> التفتيش/السنة</a:t>
                </a:r>
              </a:p>
            </c:rich>
          </c:tx>
          <c:overlay val="0"/>
          <c:spPr>
            <a:noFill/>
            <a:ln>
              <a:noFill/>
            </a:ln>
            <a:effectLst/>
          </c:spPr>
          <c:txPr>
            <a:bodyPr rot="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2000" b="0" i="0" u="none" strike="noStrike" kern="1200" baseline="0" noProof="0">
                <a:solidFill>
                  <a:schemeClr val="tx1"/>
                </a:solidFill>
                <a:latin typeface="+mn-lt"/>
                <a:ea typeface="+mn-ea"/>
                <a:cs typeface="+mn-cs"/>
              </a:defRPr>
            </a:pPr>
            <a:endParaRPr lang="fr-FR"/>
          </a:p>
        </c:txPr>
        <c:crossAx val="291883264"/>
        <c:crosses val="autoZero"/>
        <c:auto val="1"/>
        <c:lblAlgn val="ctr"/>
        <c:lblOffset val="0"/>
        <c:noMultiLvlLbl val="0"/>
      </c:catAx>
      <c:valAx>
        <c:axId val="291883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pt-PT" sz="2000" b="0" i="0" u="none" strike="noStrike" kern="1200" baseline="0">
                    <a:solidFill>
                      <a:schemeClr val="tx1"/>
                    </a:solidFill>
                    <a:latin typeface="+mn-lt"/>
                    <a:ea typeface="+mn-ea"/>
                    <a:cs typeface="+mn-cs"/>
                  </a:defRPr>
                </a:pPr>
                <a:r>
                  <a:rPr lang="ar-EG" b="1" noProof="0"/>
                  <a:t>النقاط</a:t>
                </a:r>
              </a:p>
            </c:rich>
          </c:tx>
          <c:overlay val="0"/>
          <c:spPr>
            <a:noFill/>
            <a:ln>
              <a:noFill/>
            </a:ln>
            <a:effectLst/>
          </c:spPr>
          <c:txPr>
            <a:bodyPr rot="-540000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crossAx val="2918813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lang="pt-PT" sz="2000" b="0" i="0" u="none" strike="noStrike" kern="1200" baseline="0">
          <a:solidFill>
            <a:schemeClr val="tx1"/>
          </a:solidFill>
          <a:latin typeface="+mn-lt"/>
          <a:ea typeface="+mn-ea"/>
          <a:cs typeface="+mn-cs"/>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Julieta</c:v>
                </c:pt>
              </c:strCache>
            </c:strRef>
          </c:tx>
          <c:spPr>
            <a:solidFill>
              <a:schemeClr val="bg1"/>
            </a:solidFill>
            <a:ln w="38100">
              <a:solidFill>
                <a:schemeClr val="tx1"/>
              </a:solidFill>
              <a:prstDash val="solid"/>
            </a:ln>
            <a:effectLst/>
          </c:spPr>
          <c:invertIfNegative val="0"/>
          <c:dLbls>
            <c:delete val="1"/>
          </c:dLbls>
          <c:cat>
            <c:strRef>
              <c:f>Sheet1!$A$2:$A$5</c:f>
              <c:strCache>
                <c:ptCount val="4"/>
                <c:pt idx="0">
                  <c:v>No Partner</c:v>
                </c:pt>
                <c:pt idx="1">
                  <c:v>Ronaldo</c:v>
                </c:pt>
                <c:pt idx="2">
                  <c:v>Felicia</c:v>
                </c:pt>
                <c:pt idx="3">
                  <c:v>Alvaro</c:v>
                </c:pt>
              </c:strCache>
            </c:strRef>
          </c:cat>
          <c:val>
            <c:numRef>
              <c:f>Sheet1!$B$2:$B$5</c:f>
              <c:numCache>
                <c:formatCode>General</c:formatCode>
                <c:ptCount val="4"/>
                <c:pt idx="0">
                  <c:v>0</c:v>
                </c:pt>
                <c:pt idx="1">
                  <c:v>15</c:v>
                </c:pt>
                <c:pt idx="2">
                  <c:v>3</c:v>
                </c:pt>
                <c:pt idx="3">
                  <c:v>9</c:v>
                </c:pt>
              </c:numCache>
            </c:numRef>
          </c:val>
          <c:extLst>
            <c:ext xmlns:c16="http://schemas.microsoft.com/office/drawing/2014/chart" uri="{C3380CC4-5D6E-409C-BE32-E72D297353CC}">
              <c16:uniqueId val="{00000001-3371-46D9-841F-0EE01B02BD16}"/>
            </c:ext>
          </c:extLst>
        </c:ser>
        <c:ser>
          <c:idx val="1"/>
          <c:order val="1"/>
          <c:tx>
            <c:strRef>
              <c:f>Sheet1!$C$1</c:f>
              <c:strCache>
                <c:ptCount val="1"/>
                <c:pt idx="0">
                  <c:v>CrediGro</c:v>
                </c:pt>
              </c:strCache>
            </c:strRef>
          </c:tx>
          <c:spPr>
            <a:solidFill>
              <a:schemeClr val="bg1"/>
            </a:solidFill>
            <a:ln w="38100">
              <a:solidFill>
                <a:schemeClr val="tx1"/>
              </a:solidFill>
              <a:prstDash val="dash"/>
            </a:ln>
            <a:effectLst/>
          </c:spPr>
          <c:invertIfNegative val="0"/>
          <c:dLbls>
            <c:dLbl>
              <c:idx val="0"/>
              <c:layout>
                <c:manualLayout>
                  <c:x val="-2.8116518895710818E-17"/>
                  <c:y val="-7.1854156122570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84-4256-B602-4895A3993FD1}"/>
                </c:ext>
              </c:extLst>
            </c:dLbl>
            <c:dLbl>
              <c:idx val="1"/>
              <c:layout>
                <c:manualLayout>
                  <c:x val="0"/>
                  <c:y val="-9.1450744155999131E-2"/>
                </c:manualLayout>
              </c:layout>
              <c:tx>
                <c:rich>
                  <a:bodyPr/>
                  <a:lstStyle/>
                  <a:p>
                    <a:r>
                      <a:rPr lang="en-US" dirty="0"/>
                      <a:t>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E84-4256-B602-4895A3993FD1}"/>
                </c:ext>
              </c:extLst>
            </c:dLbl>
            <c:dLbl>
              <c:idx val="2"/>
              <c:layout>
                <c:manualLayout>
                  <c:x val="0"/>
                  <c:y val="-0.33967419257942533"/>
                </c:manualLayout>
              </c:layout>
              <c:tx>
                <c:rich>
                  <a:bodyPr/>
                  <a:lstStyle/>
                  <a:p>
                    <a:r>
                      <a:rPr lang="en-US" dirty="0"/>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E84-4256-B602-4895A3993FD1}"/>
                </c:ext>
              </c:extLst>
            </c:dLbl>
            <c:dLbl>
              <c:idx val="3"/>
              <c:layout>
                <c:manualLayout>
                  <c:x val="0"/>
                  <c:y val="-0.23515905640114063"/>
                </c:manualLayout>
              </c:layout>
              <c:tx>
                <c:rich>
                  <a:bodyPr/>
                  <a:lstStyle/>
                  <a:p>
                    <a:r>
                      <a:rPr lang="en-US" dirty="0"/>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E84-4256-B602-4895A3993FD1}"/>
                </c:ext>
              </c:extLst>
            </c:dLbl>
            <c:spPr>
              <a:noFill/>
              <a:ln>
                <a:noFill/>
              </a:ln>
              <a:effectLst/>
            </c:spPr>
            <c:txPr>
              <a:bodyPr rot="0" spcFirstLastPara="1" vertOverflow="ellipsis" vert="horz" wrap="square" lIns="38100" tIns="19050" rIns="38100" bIns="19050" anchor="ctr" anchorCtr="1">
                <a:spAutoFit/>
              </a:bodyPr>
              <a:lstStyle/>
              <a:p>
                <a:pPr>
                  <a:defRPr lang="pt-PT" sz="2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No Partner</c:v>
                </c:pt>
                <c:pt idx="1">
                  <c:v>Ronaldo</c:v>
                </c:pt>
                <c:pt idx="2">
                  <c:v>Felicia</c:v>
                </c:pt>
                <c:pt idx="3">
                  <c:v>Alvaro</c:v>
                </c:pt>
              </c:strCache>
            </c:strRef>
          </c:cat>
          <c:val>
            <c:numRef>
              <c:f>Sheet1!$C$2:$C$5</c:f>
              <c:numCache>
                <c:formatCode>General</c:formatCode>
                <c:ptCount val="4"/>
                <c:pt idx="0">
                  <c:v>0</c:v>
                </c:pt>
                <c:pt idx="1">
                  <c:v>1</c:v>
                </c:pt>
                <c:pt idx="2">
                  <c:v>15</c:v>
                </c:pt>
                <c:pt idx="3">
                  <c:v>9</c:v>
                </c:pt>
              </c:numCache>
            </c:numRef>
          </c:val>
          <c:extLst>
            <c:ext xmlns:c16="http://schemas.microsoft.com/office/drawing/2014/chart" uri="{C3380CC4-5D6E-409C-BE32-E72D297353CC}">
              <c16:uniqueId val="{00000002-3371-46D9-841F-0EE01B02BD16}"/>
            </c:ext>
          </c:extLst>
        </c:ser>
        <c:dLbls>
          <c:showLegendKey val="0"/>
          <c:showVal val="1"/>
          <c:showCatName val="0"/>
          <c:showSerName val="0"/>
          <c:showPercent val="0"/>
          <c:showBubbleSize val="0"/>
        </c:dLbls>
        <c:gapWidth val="150"/>
        <c:overlap val="100"/>
        <c:axId val="291311616"/>
        <c:axId val="291312768"/>
      </c:barChart>
      <c:catAx>
        <c:axId val="291311616"/>
        <c:scaling>
          <c:orientation val="minMax"/>
        </c:scaling>
        <c:delete val="0"/>
        <c:axPos val="b"/>
        <c:title>
          <c:tx>
            <c:rich>
              <a:bodyPr rot="0" spcFirstLastPara="1" vertOverflow="ellipsis" vert="horz" wrap="square" anchor="ctr" anchorCtr="1"/>
              <a:lstStyle/>
              <a:p>
                <a:pPr>
                  <a:defRPr lang="pt-PT" sz="2000" b="0" i="0" u="none" strike="noStrike" kern="1200" baseline="0">
                    <a:solidFill>
                      <a:schemeClr val="tx1"/>
                    </a:solidFill>
                    <a:latin typeface="+mn-lt"/>
                    <a:ea typeface="+mn-ea"/>
                    <a:cs typeface="+mn-cs"/>
                  </a:defRPr>
                </a:pPr>
                <a:r>
                  <a:rPr lang="ar-EG" b="1" noProof="0"/>
                  <a:t>دعم شريك الأعمال</a:t>
                </a:r>
              </a:p>
            </c:rich>
          </c:tx>
          <c:overlay val="0"/>
          <c:spPr>
            <a:noFill/>
            <a:ln>
              <a:noFill/>
            </a:ln>
            <a:effectLst/>
          </c:spPr>
          <c:txPr>
            <a:bodyPr rot="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2000" b="0" i="0" u="none" strike="noStrike" kern="1200" baseline="0" noProof="0">
                <a:solidFill>
                  <a:schemeClr val="tx1"/>
                </a:solidFill>
                <a:latin typeface="+mn-lt"/>
                <a:ea typeface="+mn-ea"/>
                <a:cs typeface="+mn-cs"/>
              </a:defRPr>
            </a:pPr>
            <a:endParaRPr lang="fr-FR"/>
          </a:p>
        </c:txPr>
        <c:crossAx val="291312768"/>
        <c:crosses val="autoZero"/>
        <c:auto val="1"/>
        <c:lblAlgn val="ctr"/>
        <c:lblOffset val="100"/>
        <c:noMultiLvlLbl val="0"/>
      </c:catAx>
      <c:valAx>
        <c:axId val="291312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pt-PT" sz="2000" b="0" i="0" u="none" strike="noStrike" kern="1200" baseline="0">
                    <a:solidFill>
                      <a:schemeClr val="tx1"/>
                    </a:solidFill>
                    <a:latin typeface="+mn-lt"/>
                    <a:ea typeface="+mn-ea"/>
                    <a:cs typeface="+mn-cs"/>
                  </a:defRPr>
                </a:pPr>
                <a:r>
                  <a:rPr lang="ar-EG" b="1" noProof="0"/>
                  <a:t>النقاط</a:t>
                </a:r>
              </a:p>
            </c:rich>
          </c:tx>
          <c:overlay val="0"/>
          <c:spPr>
            <a:noFill/>
            <a:ln>
              <a:noFill/>
            </a:ln>
            <a:effectLst/>
          </c:spPr>
          <c:txPr>
            <a:bodyPr rot="-540000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crossAx val="2913116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w="0">
      <a:noFill/>
    </a:ln>
    <a:effectLst/>
  </c:spPr>
  <c:txPr>
    <a:bodyPr/>
    <a:lstStyle/>
    <a:p>
      <a:pPr>
        <a:defRPr lang="pt-PT" sz="2000" b="0" i="0" u="none" strike="noStrike" kern="1200" baseline="0">
          <a:solidFill>
            <a:schemeClr val="tx1"/>
          </a:solidFill>
          <a:latin typeface="+mn-lt"/>
          <a:ea typeface="+mn-ea"/>
          <a:cs typeface="+mn-cs"/>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Sheet1!$D$1</c:f>
              <c:strCache>
                <c:ptCount val="1"/>
                <c:pt idx="0">
                  <c:v>Size of Pie</c:v>
                </c:pt>
              </c:strCache>
            </c:strRef>
          </c:tx>
          <c:spPr>
            <a:solidFill>
              <a:schemeClr val="bg1">
                <a:lumMod val="75000"/>
                <a:alpha val="98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pt-PT" sz="2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_-[$$-409]* #,##0_ ;_-[$$-409]* \-#,##0\ ;_-[$$-409]* "-"??_ ;_-@_ </c:formatCode>
                <c:ptCount val="6"/>
                <c:pt idx="0">
                  <c:v>1E-3</c:v>
                </c:pt>
                <c:pt idx="1">
                  <c:v>1000</c:v>
                </c:pt>
                <c:pt idx="2">
                  <c:v>2500</c:v>
                </c:pt>
                <c:pt idx="3">
                  <c:v>5000</c:v>
                </c:pt>
                <c:pt idx="4">
                  <c:v>7500</c:v>
                </c:pt>
                <c:pt idx="5">
                  <c:v>10000</c:v>
                </c:pt>
              </c:numCache>
            </c:numRef>
          </c:cat>
          <c:val>
            <c:numRef>
              <c:f>Sheet1!$D$2:$D$7</c:f>
              <c:numCache>
                <c:formatCode>General</c:formatCode>
                <c:ptCount val="6"/>
                <c:pt idx="0">
                  <c:v>0</c:v>
                </c:pt>
                <c:pt idx="1">
                  <c:v>4</c:v>
                </c:pt>
                <c:pt idx="2">
                  <c:v>13</c:v>
                </c:pt>
                <c:pt idx="3">
                  <c:v>26</c:v>
                </c:pt>
                <c:pt idx="4">
                  <c:v>20</c:v>
                </c:pt>
                <c:pt idx="5">
                  <c:v>23</c:v>
                </c:pt>
              </c:numCache>
            </c:numRef>
          </c:val>
          <c:extLst>
            <c:ext xmlns:c16="http://schemas.microsoft.com/office/drawing/2014/chart" uri="{C3380CC4-5D6E-409C-BE32-E72D297353CC}">
              <c16:uniqueId val="{00000002-5AD1-433B-A026-7DFECC768F42}"/>
            </c:ext>
          </c:extLst>
        </c:ser>
        <c:dLbls>
          <c:showLegendKey val="0"/>
          <c:showVal val="0"/>
          <c:showCatName val="0"/>
          <c:showSerName val="0"/>
          <c:showPercent val="0"/>
          <c:showBubbleSize val="0"/>
        </c:dLbls>
        <c:gapWidth val="219"/>
        <c:overlap val="-27"/>
        <c:axId val="294200064"/>
        <c:axId val="294201984"/>
      </c:barChart>
      <c:lineChart>
        <c:grouping val="standard"/>
        <c:varyColors val="0"/>
        <c:ser>
          <c:idx val="0"/>
          <c:order val="0"/>
          <c:tx>
            <c:strRef>
              <c:f>Sheet1!$B$1</c:f>
              <c:strCache>
                <c:ptCount val="1"/>
                <c:pt idx="0">
                  <c:v>Julieta</c:v>
                </c:pt>
              </c:strCache>
            </c:strRef>
          </c:tx>
          <c:spPr>
            <a:ln w="28575" cap="rnd">
              <a:solidFill>
                <a:schemeClr val="tx1"/>
              </a:solidFill>
              <a:prstDash val="solid"/>
              <a:round/>
            </a:ln>
            <a:effectLst/>
          </c:spPr>
          <c:marker>
            <c:symbol val="none"/>
          </c:marker>
          <c:cat>
            <c:numRef>
              <c:f>Sheet1!$A$2:$A$7</c:f>
              <c:numCache>
                <c:formatCode>_-[$$-409]* #,##0_ ;_-[$$-409]* \-#,##0\ ;_-[$$-409]* "-"??_ ;_-@_ </c:formatCode>
                <c:ptCount val="6"/>
                <c:pt idx="0">
                  <c:v>1E-3</c:v>
                </c:pt>
                <c:pt idx="1">
                  <c:v>1000</c:v>
                </c:pt>
                <c:pt idx="2">
                  <c:v>2500</c:v>
                </c:pt>
                <c:pt idx="3">
                  <c:v>5000</c:v>
                </c:pt>
                <c:pt idx="4">
                  <c:v>7500</c:v>
                </c:pt>
                <c:pt idx="5">
                  <c:v>10000</c:v>
                </c:pt>
              </c:numCache>
            </c:numRef>
          </c:cat>
          <c:val>
            <c:numRef>
              <c:f>Sheet1!$B$2:$B$7</c:f>
              <c:numCache>
                <c:formatCode>General</c:formatCode>
                <c:ptCount val="6"/>
                <c:pt idx="0">
                  <c:v>0</c:v>
                </c:pt>
                <c:pt idx="1">
                  <c:v>1</c:v>
                </c:pt>
                <c:pt idx="2">
                  <c:v>3</c:v>
                </c:pt>
                <c:pt idx="3">
                  <c:v>6</c:v>
                </c:pt>
                <c:pt idx="4">
                  <c:v>10</c:v>
                </c:pt>
                <c:pt idx="5">
                  <c:v>20</c:v>
                </c:pt>
              </c:numCache>
            </c:numRef>
          </c:val>
          <c:smooth val="1"/>
          <c:extLst>
            <c:ext xmlns:c16="http://schemas.microsoft.com/office/drawing/2014/chart" uri="{C3380CC4-5D6E-409C-BE32-E72D297353CC}">
              <c16:uniqueId val="{00000000-5AD1-433B-A026-7DFECC768F42}"/>
            </c:ext>
          </c:extLst>
        </c:ser>
        <c:ser>
          <c:idx val="1"/>
          <c:order val="1"/>
          <c:tx>
            <c:strRef>
              <c:f>Sheet1!$C$1</c:f>
              <c:strCache>
                <c:ptCount val="1"/>
                <c:pt idx="0">
                  <c:v>CrediGro</c:v>
                </c:pt>
              </c:strCache>
            </c:strRef>
          </c:tx>
          <c:spPr>
            <a:ln w="28575" cap="rnd">
              <a:solidFill>
                <a:schemeClr val="tx1"/>
              </a:solidFill>
              <a:prstDash val="dash"/>
              <a:round/>
            </a:ln>
            <a:effectLst/>
          </c:spPr>
          <c:marker>
            <c:symbol val="none"/>
          </c:marker>
          <c:cat>
            <c:numRef>
              <c:f>Sheet1!$A$2:$A$7</c:f>
              <c:numCache>
                <c:formatCode>_-[$$-409]* #,##0_ ;_-[$$-409]* \-#,##0\ ;_-[$$-409]* "-"??_ ;_-@_ </c:formatCode>
                <c:ptCount val="6"/>
                <c:pt idx="0">
                  <c:v>1E-3</c:v>
                </c:pt>
                <c:pt idx="1">
                  <c:v>1000</c:v>
                </c:pt>
                <c:pt idx="2">
                  <c:v>2500</c:v>
                </c:pt>
                <c:pt idx="3">
                  <c:v>5000</c:v>
                </c:pt>
                <c:pt idx="4">
                  <c:v>7500</c:v>
                </c:pt>
                <c:pt idx="5">
                  <c:v>10000</c:v>
                </c:pt>
              </c:numCache>
            </c:numRef>
          </c:cat>
          <c:val>
            <c:numRef>
              <c:f>Sheet1!$C$2:$C$7</c:f>
              <c:numCache>
                <c:formatCode>General</c:formatCode>
                <c:ptCount val="6"/>
                <c:pt idx="0">
                  <c:v>0</c:v>
                </c:pt>
                <c:pt idx="1">
                  <c:v>3</c:v>
                </c:pt>
                <c:pt idx="2">
                  <c:v>10</c:v>
                </c:pt>
                <c:pt idx="3">
                  <c:v>20</c:v>
                </c:pt>
                <c:pt idx="4">
                  <c:v>10</c:v>
                </c:pt>
                <c:pt idx="5">
                  <c:v>3</c:v>
                </c:pt>
              </c:numCache>
            </c:numRef>
          </c:val>
          <c:smooth val="1"/>
          <c:extLst>
            <c:ext xmlns:c16="http://schemas.microsoft.com/office/drawing/2014/chart" uri="{C3380CC4-5D6E-409C-BE32-E72D297353CC}">
              <c16:uniqueId val="{00000001-5AD1-433B-A026-7DFECC768F42}"/>
            </c:ext>
          </c:extLst>
        </c:ser>
        <c:dLbls>
          <c:showLegendKey val="0"/>
          <c:showVal val="0"/>
          <c:showCatName val="0"/>
          <c:showSerName val="0"/>
          <c:showPercent val="0"/>
          <c:showBubbleSize val="0"/>
        </c:dLbls>
        <c:marker val="1"/>
        <c:smooth val="0"/>
        <c:axId val="294200064"/>
        <c:axId val="294201984"/>
      </c:lineChart>
      <c:catAx>
        <c:axId val="294200064"/>
        <c:scaling>
          <c:orientation val="minMax"/>
        </c:scaling>
        <c:delete val="0"/>
        <c:axPos val="b"/>
        <c:title>
          <c:tx>
            <c:rich>
              <a:bodyPr rot="0" spcFirstLastPara="1" vertOverflow="ellipsis" vert="horz" wrap="square" anchor="ctr" anchorCtr="1"/>
              <a:lstStyle/>
              <a:p>
                <a:pPr>
                  <a:defRPr lang="pt-PT" sz="2000" b="0" i="0" u="none" strike="noStrike" kern="1200" baseline="0">
                    <a:solidFill>
                      <a:schemeClr val="tx1"/>
                    </a:solidFill>
                    <a:latin typeface="+mn-lt"/>
                    <a:ea typeface="+mn-ea"/>
                    <a:cs typeface="+mn-cs"/>
                  </a:defRPr>
                </a:pPr>
                <a:r>
                  <a:rPr lang="ar-EG" b="1" noProof="0"/>
                  <a:t>حجم</a:t>
                </a:r>
                <a:r>
                  <a:rPr lang="en-US" b="1"/>
                  <a:t> </a:t>
                </a:r>
                <a:r>
                  <a:rPr lang="ar-EG" b="1" noProof="0"/>
                  <a:t>القرض</a:t>
                </a:r>
              </a:p>
            </c:rich>
          </c:tx>
          <c:overlay val="0"/>
          <c:spPr>
            <a:noFill/>
            <a:ln>
              <a:noFill/>
            </a:ln>
            <a:effectLst/>
          </c:spPr>
          <c:txPr>
            <a:bodyPr rot="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title>
        <c:numFmt formatCode="_-[$$-409]* #,##0_ ;_-[$$-409]* \-#,##0\ ;_-[$$-409]* &quot;-&quot;??_ ;_-@_ "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2000" b="0" i="0" u="none" strike="noStrike" kern="1200" baseline="0" noProof="0">
                <a:solidFill>
                  <a:schemeClr val="tx1"/>
                </a:solidFill>
                <a:latin typeface="+mn-lt"/>
                <a:ea typeface="+mn-ea"/>
                <a:cs typeface="+mn-cs"/>
              </a:defRPr>
            </a:pPr>
            <a:endParaRPr lang="fr-FR"/>
          </a:p>
        </c:txPr>
        <c:crossAx val="294201984"/>
        <c:crosses val="autoZero"/>
        <c:auto val="1"/>
        <c:lblAlgn val="ctr"/>
        <c:lblOffset val="100"/>
        <c:noMultiLvlLbl val="0"/>
      </c:catAx>
      <c:valAx>
        <c:axId val="294201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pt-PT" sz="2000" b="0" i="0" u="none" strike="noStrike" kern="1200" baseline="0">
                    <a:solidFill>
                      <a:schemeClr val="tx1"/>
                    </a:solidFill>
                    <a:latin typeface="+mn-lt"/>
                    <a:ea typeface="+mn-ea"/>
                    <a:cs typeface="+mn-cs"/>
                  </a:defRPr>
                </a:pPr>
                <a:r>
                  <a:rPr lang="ar-EG" b="1" noProof="0"/>
                  <a:t>النقاط</a:t>
                </a:r>
              </a:p>
            </c:rich>
          </c:tx>
          <c:overlay val="0"/>
          <c:spPr>
            <a:noFill/>
            <a:ln>
              <a:noFill/>
            </a:ln>
            <a:effectLst/>
          </c:spPr>
          <c:txPr>
            <a:bodyPr rot="-540000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crossAx val="2942000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lang="pt-PT" sz="2000" b="0" i="0" u="none" strike="noStrike" kern="1200" baseline="0">
          <a:solidFill>
            <a:schemeClr val="tx1"/>
          </a:solidFill>
          <a:latin typeface="+mn-lt"/>
          <a:ea typeface="+mn-ea"/>
          <a:cs typeface="+mn-cs"/>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Sheet1!$D$1</c:f>
              <c:strCache>
                <c:ptCount val="1"/>
                <c:pt idx="0">
                  <c:v>Size of Pie</c:v>
                </c:pt>
              </c:strCache>
            </c:strRef>
          </c:tx>
          <c:spPr>
            <a:solidFill>
              <a:schemeClr val="bg1">
                <a:lumMod val="75000"/>
                <a:alpha val="98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pt-PT" sz="2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1</c:v>
                </c:pt>
                <c:pt idx="1">
                  <c:v>2</c:v>
                </c:pt>
                <c:pt idx="2">
                  <c:v>3</c:v>
                </c:pt>
                <c:pt idx="3">
                  <c:v>4</c:v>
                </c:pt>
              </c:numCache>
            </c:numRef>
          </c:cat>
          <c:val>
            <c:numRef>
              <c:f>Sheet1!$D$2:$D$5</c:f>
              <c:numCache>
                <c:formatCode>General</c:formatCode>
                <c:ptCount val="4"/>
                <c:pt idx="0">
                  <c:v>1</c:v>
                </c:pt>
                <c:pt idx="1">
                  <c:v>14</c:v>
                </c:pt>
                <c:pt idx="2">
                  <c:v>13</c:v>
                </c:pt>
                <c:pt idx="3">
                  <c:v>12</c:v>
                </c:pt>
              </c:numCache>
            </c:numRef>
          </c:val>
          <c:extLst>
            <c:ext xmlns:c16="http://schemas.microsoft.com/office/drawing/2014/chart" uri="{C3380CC4-5D6E-409C-BE32-E72D297353CC}">
              <c16:uniqueId val="{00000000-3371-46D9-841F-0EE01B02BD16}"/>
            </c:ext>
          </c:extLst>
        </c:ser>
        <c:dLbls>
          <c:showLegendKey val="0"/>
          <c:showVal val="0"/>
          <c:showCatName val="0"/>
          <c:showSerName val="0"/>
          <c:showPercent val="0"/>
          <c:showBubbleSize val="0"/>
        </c:dLbls>
        <c:gapWidth val="219"/>
        <c:overlap val="-27"/>
        <c:axId val="294760448"/>
        <c:axId val="294762368"/>
      </c:barChart>
      <c:lineChart>
        <c:grouping val="standard"/>
        <c:varyColors val="0"/>
        <c:ser>
          <c:idx val="0"/>
          <c:order val="0"/>
          <c:tx>
            <c:strRef>
              <c:f>Sheet1!$B$1</c:f>
              <c:strCache>
                <c:ptCount val="1"/>
                <c:pt idx="0">
                  <c:v>Julieta</c:v>
                </c:pt>
              </c:strCache>
            </c:strRef>
          </c:tx>
          <c:spPr>
            <a:ln w="28575" cap="rnd">
              <a:solidFill>
                <a:schemeClr val="tx1"/>
              </a:solidFill>
              <a:prstDash val="solid"/>
              <a:round/>
            </a:ln>
            <a:effectLst/>
          </c:spPr>
          <c:marker>
            <c:symbol val="none"/>
          </c:marker>
          <c:cat>
            <c:numRef>
              <c:f>Sheet1!$A$2:$A$5</c:f>
              <c:numCache>
                <c:formatCode>General</c:formatCode>
                <c:ptCount val="4"/>
                <c:pt idx="0">
                  <c:v>1</c:v>
                </c:pt>
                <c:pt idx="1">
                  <c:v>2</c:v>
                </c:pt>
                <c:pt idx="2">
                  <c:v>3</c:v>
                </c:pt>
                <c:pt idx="3">
                  <c:v>4</c:v>
                </c:pt>
              </c:numCache>
            </c:numRef>
          </c:cat>
          <c:val>
            <c:numRef>
              <c:f>Sheet1!$B$2:$B$5</c:f>
              <c:numCache>
                <c:formatCode>General</c:formatCode>
                <c:ptCount val="4"/>
                <c:pt idx="0">
                  <c:v>-1</c:v>
                </c:pt>
                <c:pt idx="1">
                  <c:v>6</c:v>
                </c:pt>
                <c:pt idx="2">
                  <c:v>7</c:v>
                </c:pt>
                <c:pt idx="3">
                  <c:v>8</c:v>
                </c:pt>
              </c:numCache>
            </c:numRef>
          </c:val>
          <c:smooth val="1"/>
          <c:extLst>
            <c:ext xmlns:c16="http://schemas.microsoft.com/office/drawing/2014/chart" uri="{C3380CC4-5D6E-409C-BE32-E72D297353CC}">
              <c16:uniqueId val="{00000001-3371-46D9-841F-0EE01B02BD16}"/>
            </c:ext>
          </c:extLst>
        </c:ser>
        <c:ser>
          <c:idx val="1"/>
          <c:order val="1"/>
          <c:tx>
            <c:strRef>
              <c:f>Sheet1!$C$1</c:f>
              <c:strCache>
                <c:ptCount val="1"/>
                <c:pt idx="0">
                  <c:v>CrediGro</c:v>
                </c:pt>
              </c:strCache>
            </c:strRef>
          </c:tx>
          <c:spPr>
            <a:ln w="28575" cap="rnd">
              <a:solidFill>
                <a:schemeClr val="tx1"/>
              </a:solidFill>
              <a:prstDash val="dash"/>
              <a:round/>
            </a:ln>
            <a:effectLst/>
          </c:spPr>
          <c:marker>
            <c:symbol val="none"/>
          </c:marker>
          <c:cat>
            <c:numRef>
              <c:f>Sheet1!$A$2:$A$5</c:f>
              <c:numCache>
                <c:formatCode>General</c:formatCode>
                <c:ptCount val="4"/>
                <c:pt idx="0">
                  <c:v>1</c:v>
                </c:pt>
                <c:pt idx="1">
                  <c:v>2</c:v>
                </c:pt>
                <c:pt idx="2">
                  <c:v>3</c:v>
                </c:pt>
                <c:pt idx="3">
                  <c:v>4</c:v>
                </c:pt>
              </c:numCache>
            </c:numRef>
          </c:cat>
          <c:val>
            <c:numRef>
              <c:f>Sheet1!$C$2:$C$5</c:f>
              <c:numCache>
                <c:formatCode>General</c:formatCode>
                <c:ptCount val="4"/>
                <c:pt idx="0">
                  <c:v>2</c:v>
                </c:pt>
                <c:pt idx="1">
                  <c:v>8</c:v>
                </c:pt>
                <c:pt idx="2">
                  <c:v>6</c:v>
                </c:pt>
                <c:pt idx="3">
                  <c:v>4</c:v>
                </c:pt>
              </c:numCache>
            </c:numRef>
          </c:val>
          <c:smooth val="1"/>
          <c:extLst>
            <c:ext xmlns:c16="http://schemas.microsoft.com/office/drawing/2014/chart" uri="{C3380CC4-5D6E-409C-BE32-E72D297353CC}">
              <c16:uniqueId val="{00000002-3371-46D9-841F-0EE01B02BD16}"/>
            </c:ext>
          </c:extLst>
        </c:ser>
        <c:dLbls>
          <c:showLegendKey val="0"/>
          <c:showVal val="0"/>
          <c:showCatName val="0"/>
          <c:showSerName val="0"/>
          <c:showPercent val="0"/>
          <c:showBubbleSize val="0"/>
        </c:dLbls>
        <c:marker val="1"/>
        <c:smooth val="0"/>
        <c:axId val="294760448"/>
        <c:axId val="294762368"/>
      </c:lineChart>
      <c:catAx>
        <c:axId val="294760448"/>
        <c:scaling>
          <c:orientation val="minMax"/>
        </c:scaling>
        <c:delete val="0"/>
        <c:axPos val="b"/>
        <c:title>
          <c:tx>
            <c:rich>
              <a:bodyPr rot="0" spcFirstLastPara="1" vertOverflow="ellipsis" vert="horz" wrap="square" anchor="ctr" anchorCtr="1"/>
              <a:lstStyle/>
              <a:p>
                <a:pPr>
                  <a:defRPr lang="pt-PT" sz="2000" b="0" i="0" u="none" strike="noStrike" kern="1200" baseline="0">
                    <a:solidFill>
                      <a:schemeClr val="tx1"/>
                    </a:solidFill>
                    <a:latin typeface="+mn-lt"/>
                    <a:ea typeface="+mn-ea"/>
                    <a:cs typeface="+mn-cs"/>
                  </a:defRPr>
                </a:pPr>
                <a:r>
                  <a:rPr lang="ar-EG" b="1" noProof="0"/>
                  <a:t>السنوات</a:t>
                </a:r>
              </a:p>
            </c:rich>
          </c:tx>
          <c:overlay val="0"/>
          <c:spPr>
            <a:noFill/>
            <a:ln>
              <a:noFill/>
            </a:ln>
            <a:effectLst/>
          </c:spPr>
          <c:txPr>
            <a:bodyPr rot="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2000" b="0" i="0" u="none" strike="noStrike" kern="1200" baseline="0" noProof="0">
                <a:solidFill>
                  <a:schemeClr val="tx1"/>
                </a:solidFill>
                <a:latin typeface="+mn-lt"/>
                <a:ea typeface="+mn-ea"/>
                <a:cs typeface="+mn-cs"/>
              </a:defRPr>
            </a:pPr>
            <a:endParaRPr lang="fr-FR"/>
          </a:p>
        </c:txPr>
        <c:crossAx val="294762368"/>
        <c:crosses val="autoZero"/>
        <c:auto val="1"/>
        <c:lblAlgn val="ctr"/>
        <c:lblOffset val="100"/>
        <c:noMultiLvlLbl val="0"/>
      </c:catAx>
      <c:valAx>
        <c:axId val="294762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pt-PT" sz="2000" b="0" i="0" u="none" strike="noStrike" kern="1200" baseline="0">
                    <a:solidFill>
                      <a:schemeClr val="tx1"/>
                    </a:solidFill>
                    <a:latin typeface="+mn-lt"/>
                    <a:ea typeface="+mn-ea"/>
                    <a:cs typeface="+mn-cs"/>
                  </a:defRPr>
                </a:pPr>
                <a:r>
                  <a:rPr lang="ar-EG" b="1" noProof="0"/>
                  <a:t>النقاط</a:t>
                </a:r>
              </a:p>
            </c:rich>
          </c:tx>
          <c:overlay val="0"/>
          <c:spPr>
            <a:noFill/>
            <a:ln>
              <a:noFill/>
            </a:ln>
            <a:effectLst/>
          </c:spPr>
          <c:txPr>
            <a:bodyPr rot="-540000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crossAx val="29476044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lang="pt-PT" sz="2000" b="0" i="0" u="none" strike="noStrike" kern="1200" baseline="0">
          <a:solidFill>
            <a:schemeClr val="tx1"/>
          </a:solidFill>
          <a:latin typeface="+mn-lt"/>
          <a:ea typeface="+mn-ea"/>
          <a:cs typeface="+mn-cs"/>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Size of Loan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Julieta</c:v>
                </c:pt>
                <c:pt idx="1">
                  <c:v>CrediGro</c:v>
                </c:pt>
                <c:pt idx="2">
                  <c:v>Size of pie</c:v>
                </c:pt>
              </c:strCache>
            </c:strRef>
          </c:cat>
          <c:val>
            <c:numRef>
              <c:f>Sheet1!$B$2:$B$4</c:f>
              <c:numCache>
                <c:formatCode>General</c:formatCode>
                <c:ptCount val="3"/>
                <c:pt idx="0">
                  <c:v>20</c:v>
                </c:pt>
                <c:pt idx="1">
                  <c:v>20</c:v>
                </c:pt>
              </c:numCache>
            </c:numRef>
          </c:val>
          <c:extLst>
            <c:ext xmlns:c16="http://schemas.microsoft.com/office/drawing/2014/chart" uri="{C3380CC4-5D6E-409C-BE32-E72D297353CC}">
              <c16:uniqueId val="{00000000-A453-4AC1-8C35-3F32B300F5E5}"/>
            </c:ext>
          </c:extLst>
        </c:ser>
        <c:ser>
          <c:idx val="1"/>
          <c:order val="1"/>
          <c:tx>
            <c:strRef>
              <c:f>Sheet1!$C$1</c:f>
              <c:strCache>
                <c:ptCount val="1"/>
                <c:pt idx="0">
                  <c:v>Loan Payback Time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Julieta</c:v>
                </c:pt>
                <c:pt idx="1">
                  <c:v>CrediGro</c:v>
                </c:pt>
                <c:pt idx="2">
                  <c:v>Size of pie</c:v>
                </c:pt>
              </c:strCache>
            </c:strRef>
          </c:cat>
          <c:val>
            <c:numRef>
              <c:f>Sheet1!$C$2:$C$4</c:f>
              <c:numCache>
                <c:formatCode>General</c:formatCode>
                <c:ptCount val="3"/>
                <c:pt idx="0">
                  <c:v>8</c:v>
                </c:pt>
                <c:pt idx="1">
                  <c:v>8</c:v>
                </c:pt>
              </c:numCache>
            </c:numRef>
          </c:val>
          <c:extLst>
            <c:ext xmlns:c16="http://schemas.microsoft.com/office/drawing/2014/chart" uri="{C3380CC4-5D6E-409C-BE32-E72D297353CC}">
              <c16:uniqueId val="{00000001-A453-4AC1-8C35-3F32B300F5E5}"/>
            </c:ext>
          </c:extLst>
        </c:ser>
        <c:ser>
          <c:idx val="2"/>
          <c:order val="2"/>
          <c:tx>
            <c:strRef>
              <c:f>Sheet1!$D$1</c:f>
              <c:strCache>
                <c:ptCount val="1"/>
                <c:pt idx="0">
                  <c:v>Business Partner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Julieta</c:v>
                </c:pt>
                <c:pt idx="1">
                  <c:v>CrediGro</c:v>
                </c:pt>
                <c:pt idx="2">
                  <c:v>Size of pie</c:v>
                </c:pt>
              </c:strCache>
            </c:strRef>
          </c:cat>
          <c:val>
            <c:numRef>
              <c:f>Sheet1!$D$2:$D$4</c:f>
              <c:numCache>
                <c:formatCode>General</c:formatCode>
                <c:ptCount val="3"/>
                <c:pt idx="0">
                  <c:v>15</c:v>
                </c:pt>
                <c:pt idx="1">
                  <c:v>15</c:v>
                </c:pt>
              </c:numCache>
            </c:numRef>
          </c:val>
          <c:extLst>
            <c:ext xmlns:c16="http://schemas.microsoft.com/office/drawing/2014/chart" uri="{C3380CC4-5D6E-409C-BE32-E72D297353CC}">
              <c16:uniqueId val="{00000002-A453-4AC1-8C35-3F32B300F5E5}"/>
            </c:ext>
          </c:extLst>
        </c:ser>
        <c:ser>
          <c:idx val="3"/>
          <c:order val="3"/>
          <c:tx>
            <c:strRef>
              <c:f>Sheet1!$E$1</c:f>
              <c:strCache>
                <c:ptCount val="1"/>
                <c:pt idx="0">
                  <c:v>Poultry Density2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Julieta</c:v>
                </c:pt>
                <c:pt idx="1">
                  <c:v>CrediGro</c:v>
                </c:pt>
                <c:pt idx="2">
                  <c:v>Size of pie</c:v>
                </c:pt>
              </c:strCache>
            </c:strRef>
          </c:cat>
          <c:val>
            <c:numRef>
              <c:f>Sheet1!$E$2:$E$4</c:f>
              <c:numCache>
                <c:formatCode>General</c:formatCode>
                <c:ptCount val="3"/>
                <c:pt idx="0">
                  <c:v>16</c:v>
                </c:pt>
                <c:pt idx="1">
                  <c:v>8</c:v>
                </c:pt>
              </c:numCache>
            </c:numRef>
          </c:val>
          <c:extLst>
            <c:ext xmlns:c16="http://schemas.microsoft.com/office/drawing/2014/chart" uri="{C3380CC4-5D6E-409C-BE32-E72D297353CC}">
              <c16:uniqueId val="{00000003-A453-4AC1-8C35-3F32B300F5E5}"/>
            </c:ext>
          </c:extLst>
        </c:ser>
        <c:ser>
          <c:idx val="4"/>
          <c:order val="4"/>
          <c:tx>
            <c:strRef>
              <c:f>Sheet1!$F$1</c:f>
              <c:strCache>
                <c:ptCount val="1"/>
                <c:pt idx="0">
                  <c:v>Inspection Frequency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Julieta</c:v>
                </c:pt>
                <c:pt idx="1">
                  <c:v>CrediGro</c:v>
                </c:pt>
                <c:pt idx="2">
                  <c:v>Size of pie</c:v>
                </c:pt>
              </c:strCache>
            </c:strRef>
          </c:cat>
          <c:val>
            <c:numRef>
              <c:f>Sheet1!$F$2:$F$4</c:f>
              <c:numCache>
                <c:formatCode>General</c:formatCode>
                <c:ptCount val="3"/>
                <c:pt idx="0">
                  <c:v>3</c:v>
                </c:pt>
                <c:pt idx="1">
                  <c:v>14</c:v>
                </c:pt>
              </c:numCache>
            </c:numRef>
          </c:val>
          <c:extLst>
            <c:ext xmlns:c16="http://schemas.microsoft.com/office/drawing/2014/chart" uri="{C3380CC4-5D6E-409C-BE32-E72D297353CC}">
              <c16:uniqueId val="{00000004-A453-4AC1-8C35-3F32B300F5E5}"/>
            </c:ext>
          </c:extLst>
        </c:ser>
        <c:ser>
          <c:idx val="5"/>
          <c:order val="5"/>
          <c:tx>
            <c:strRef>
              <c:f>Sheet1!$G$1</c:f>
              <c:strCache>
                <c:ptCount val="1"/>
                <c:pt idx="0">
                  <c:v>Julieta</c:v>
                </c:pt>
              </c:strCache>
            </c:strRef>
          </c:tx>
          <c:spPr>
            <a:solidFill>
              <a:schemeClr val="bg1"/>
            </a:solidFill>
            <a:ln>
              <a:solidFill>
                <a:schemeClr val="tx1"/>
              </a:solidFill>
              <a:prstDash val="dash"/>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Julieta</c:v>
                </c:pt>
                <c:pt idx="1">
                  <c:v>CrediGro</c:v>
                </c:pt>
                <c:pt idx="2">
                  <c:v>Size of pie</c:v>
                </c:pt>
              </c:strCache>
            </c:strRef>
          </c:cat>
          <c:val>
            <c:numRef>
              <c:f>Sheet1!$G$2:$G$4</c:f>
              <c:numCache>
                <c:formatCode>General</c:formatCode>
                <c:ptCount val="3"/>
                <c:pt idx="1">
                  <c:v>19</c:v>
                </c:pt>
                <c:pt idx="2">
                  <c:v>37</c:v>
                </c:pt>
              </c:numCache>
            </c:numRef>
          </c:val>
          <c:extLst>
            <c:ext xmlns:c16="http://schemas.microsoft.com/office/drawing/2014/chart" uri="{C3380CC4-5D6E-409C-BE32-E72D297353CC}">
              <c16:uniqueId val="{00000005-A453-4AC1-8C35-3F32B300F5E5}"/>
            </c:ext>
          </c:extLst>
        </c:ser>
        <c:ser>
          <c:idx val="6"/>
          <c:order val="6"/>
          <c:tx>
            <c:strRef>
              <c:f>Sheet1!$H$1</c:f>
              <c:strCache>
                <c:ptCount val="1"/>
                <c:pt idx="0">
                  <c:v>CrediGro</c:v>
                </c:pt>
              </c:strCache>
            </c:strRef>
          </c:tx>
          <c:spPr>
            <a:solidFill>
              <a:schemeClr val="bg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Julieta</c:v>
                </c:pt>
                <c:pt idx="1">
                  <c:v>CrediGro</c:v>
                </c:pt>
                <c:pt idx="2">
                  <c:v>Size of pie</c:v>
                </c:pt>
              </c:strCache>
            </c:strRef>
          </c:cat>
          <c:val>
            <c:numRef>
              <c:f>Sheet1!$H$2:$H$4</c:f>
              <c:numCache>
                <c:formatCode>General</c:formatCode>
                <c:ptCount val="3"/>
                <c:pt idx="0">
                  <c:v>6</c:v>
                </c:pt>
                <c:pt idx="2">
                  <c:v>53</c:v>
                </c:pt>
              </c:numCache>
            </c:numRef>
          </c:val>
          <c:extLst>
            <c:ext xmlns:c16="http://schemas.microsoft.com/office/drawing/2014/chart" uri="{C3380CC4-5D6E-409C-BE32-E72D297353CC}">
              <c16:uniqueId val="{00000006-A453-4AC1-8C35-3F32B300F5E5}"/>
            </c:ext>
          </c:extLst>
        </c:ser>
        <c:dLbls>
          <c:dLblPos val="ctr"/>
          <c:showLegendKey val="0"/>
          <c:showVal val="1"/>
          <c:showCatName val="0"/>
          <c:showSerName val="0"/>
          <c:showPercent val="0"/>
          <c:showBubbleSize val="0"/>
        </c:dLbls>
        <c:gapWidth val="150"/>
        <c:overlap val="100"/>
        <c:axId val="294252544"/>
        <c:axId val="294255616"/>
      </c:barChart>
      <c:catAx>
        <c:axId val="29425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294255616"/>
        <c:crosses val="autoZero"/>
        <c:auto val="1"/>
        <c:lblAlgn val="ctr"/>
        <c:lblOffset val="100"/>
        <c:noMultiLvlLbl val="0"/>
      </c:catAx>
      <c:valAx>
        <c:axId val="294255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ar-EG" b="1">
                    <a:solidFill>
                      <a:schemeClr val="tx1"/>
                    </a:solidFill>
                  </a:rPr>
                  <a:t>النقاط</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2942525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82852143482"/>
          <c:y val="8.3630600488038095E-2"/>
          <c:w val="0.67970734908136499"/>
          <c:h val="0.83261956838728501"/>
        </c:manualLayout>
      </c:layout>
      <c:barChart>
        <c:barDir val="col"/>
        <c:grouping val="stacked"/>
        <c:varyColors val="0"/>
        <c:ser>
          <c:idx val="1"/>
          <c:order val="0"/>
          <c:invertIfNegative val="0"/>
          <c:val>
            <c:numRef>
              <c:f>Sheet1!$B$4:$B$13</c:f>
              <c:numCache>
                <c:formatCode>General</c:formatCode>
                <c:ptCount val="10"/>
                <c:pt idx="0">
                  <c:v>43</c:v>
                </c:pt>
                <c:pt idx="1">
                  <c:v>42</c:v>
                </c:pt>
                <c:pt idx="2">
                  <c:v>40</c:v>
                </c:pt>
                <c:pt idx="3">
                  <c:v>51</c:v>
                </c:pt>
                <c:pt idx="4">
                  <c:v>42</c:v>
                </c:pt>
                <c:pt idx="5">
                  <c:v>40</c:v>
                </c:pt>
                <c:pt idx="6">
                  <c:v>41</c:v>
                </c:pt>
                <c:pt idx="7">
                  <c:v>45</c:v>
                </c:pt>
                <c:pt idx="8">
                  <c:v>49</c:v>
                </c:pt>
                <c:pt idx="9">
                  <c:v>55</c:v>
                </c:pt>
              </c:numCache>
            </c:numRef>
          </c:val>
          <c:extLst>
            <c:ext xmlns:c16="http://schemas.microsoft.com/office/drawing/2014/chart" uri="{C3380CC4-5D6E-409C-BE32-E72D297353CC}">
              <c16:uniqueId val="{00000000-C236-444C-BE87-22745DAD9880}"/>
            </c:ext>
          </c:extLst>
        </c:ser>
        <c:ser>
          <c:idx val="2"/>
          <c:order val="1"/>
          <c:invertIfNegative val="0"/>
          <c:val>
            <c:numRef>
              <c:f>Sheet1!$C$4:$C$13</c:f>
              <c:numCache>
                <c:formatCode>General</c:formatCode>
                <c:ptCount val="10"/>
                <c:pt idx="0">
                  <c:v>43</c:v>
                </c:pt>
                <c:pt idx="1">
                  <c:v>51</c:v>
                </c:pt>
                <c:pt idx="2">
                  <c:v>30</c:v>
                </c:pt>
                <c:pt idx="3">
                  <c:v>39</c:v>
                </c:pt>
                <c:pt idx="4">
                  <c:v>45</c:v>
                </c:pt>
                <c:pt idx="5">
                  <c:v>30</c:v>
                </c:pt>
                <c:pt idx="6">
                  <c:v>42</c:v>
                </c:pt>
                <c:pt idx="7">
                  <c:v>43</c:v>
                </c:pt>
                <c:pt idx="8">
                  <c:v>47</c:v>
                </c:pt>
                <c:pt idx="9">
                  <c:v>33</c:v>
                </c:pt>
              </c:numCache>
            </c:numRef>
          </c:val>
          <c:extLst>
            <c:ext xmlns:c16="http://schemas.microsoft.com/office/drawing/2014/chart" uri="{C3380CC4-5D6E-409C-BE32-E72D297353CC}">
              <c16:uniqueId val="{00000001-C236-444C-BE87-22745DAD9880}"/>
            </c:ext>
          </c:extLst>
        </c:ser>
        <c:dLbls>
          <c:showLegendKey val="0"/>
          <c:showVal val="0"/>
          <c:showCatName val="0"/>
          <c:showSerName val="0"/>
          <c:showPercent val="0"/>
          <c:showBubbleSize val="0"/>
        </c:dLbls>
        <c:gapWidth val="199"/>
        <c:overlap val="100"/>
        <c:axId val="233846656"/>
        <c:axId val="233848192"/>
      </c:barChart>
      <c:catAx>
        <c:axId val="233846656"/>
        <c:scaling>
          <c:orientation val="minMax"/>
        </c:scaling>
        <c:delete val="0"/>
        <c:axPos val="b"/>
        <c:numFmt formatCode="General" sourceLinked="1"/>
        <c:majorTickMark val="out"/>
        <c:minorTickMark val="none"/>
        <c:tickLblPos val="nextTo"/>
        <c:txPr>
          <a:bodyPr rot="-2700000" vert="horz"/>
          <a:lstStyle/>
          <a:p>
            <a:pPr>
              <a:defRPr sz="1000" b="0" i="0" u="none" strike="noStrike" baseline="0">
                <a:solidFill>
                  <a:srgbClr val="000000"/>
                </a:solidFill>
                <a:latin typeface="Calibri"/>
                <a:ea typeface="Calibri"/>
                <a:cs typeface="Calibri"/>
              </a:defRPr>
            </a:pPr>
            <a:endParaRPr lang="fr-FR"/>
          </a:p>
        </c:txPr>
        <c:crossAx val="233848192"/>
        <c:crosses val="autoZero"/>
        <c:auto val="1"/>
        <c:lblAlgn val="ctr"/>
        <c:lblOffset val="100"/>
        <c:noMultiLvlLbl val="0"/>
      </c:catAx>
      <c:valAx>
        <c:axId val="233848192"/>
        <c:scaling>
          <c:orientation val="minMax"/>
          <c:max val="100"/>
          <c:min val="0"/>
        </c:scaling>
        <c:delete val="0"/>
        <c:axPos val="l"/>
        <c:majorGridlines/>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233846656"/>
        <c:crosses val="autoZero"/>
        <c:crossBetween val="between"/>
      </c:valAx>
    </c:plotArea>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0.17593</cdr:x>
      <cdr:y>0.21485</cdr:y>
    </cdr:from>
    <cdr:to>
      <cdr:x>0.25</cdr:x>
      <cdr:y>0.31705</cdr:y>
    </cdr:to>
    <cdr:sp macro="" textlink="">
      <cdr:nvSpPr>
        <cdr:cNvPr id="2" name="TextBox 1"/>
        <cdr:cNvSpPr txBox="1"/>
      </cdr:nvSpPr>
      <cdr:spPr>
        <a:xfrm xmlns:a="http://schemas.openxmlformats.org/drawingml/2006/main">
          <a:off x="1368152" y="807864"/>
          <a:ext cx="576064" cy="3843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ar-EG" sz="1100"/>
            <a:t>68</a:t>
          </a:r>
        </a:p>
      </cdr:txBody>
    </cdr:sp>
  </cdr:relSizeAnchor>
  <cdr:relSizeAnchor xmlns:cdr="http://schemas.openxmlformats.org/drawingml/2006/chartDrawing">
    <cdr:from>
      <cdr:x>0.39815</cdr:x>
      <cdr:y>0.09995</cdr:y>
    </cdr:from>
    <cdr:to>
      <cdr:x>0.47222</cdr:x>
      <cdr:y>0.20215</cdr:y>
    </cdr:to>
    <cdr:sp macro="" textlink="">
      <cdr:nvSpPr>
        <cdr:cNvPr id="3" name="TextBox 2"/>
        <cdr:cNvSpPr txBox="1"/>
      </cdr:nvSpPr>
      <cdr:spPr>
        <a:xfrm xmlns:a="http://schemas.openxmlformats.org/drawingml/2006/main">
          <a:off x="3096344" y="375816"/>
          <a:ext cx="576064" cy="3843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ar-EG" sz="1100"/>
            <a:t>84</a:t>
          </a:r>
        </a:p>
      </cdr:txBody>
    </cdr:sp>
  </cdr:relSizeAnchor>
  <cdr:relSizeAnchor xmlns:cdr="http://schemas.openxmlformats.org/drawingml/2006/chartDrawing">
    <cdr:from>
      <cdr:x>0.62037</cdr:x>
      <cdr:y>0.0425</cdr:y>
    </cdr:from>
    <cdr:to>
      <cdr:x>0.69444</cdr:x>
      <cdr:y>0.1447</cdr:y>
    </cdr:to>
    <cdr:sp macro="" textlink="">
      <cdr:nvSpPr>
        <cdr:cNvPr id="4" name="TextBox 3"/>
        <cdr:cNvSpPr txBox="1"/>
      </cdr:nvSpPr>
      <cdr:spPr>
        <a:xfrm xmlns:a="http://schemas.openxmlformats.org/drawingml/2006/main">
          <a:off x="4824536" y="159792"/>
          <a:ext cx="576064" cy="3843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ar-EG" sz="1100"/>
            <a:t>90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r">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657130-C7C3-4DF8-96A6-84DE5EDEEEE5}" type="datetimeFigureOut">
              <a:rPr lang="en-GB" smtClean="0"/>
              <a:t>22/11/2024</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r">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3D1EF9-5CC1-4238-AAAD-E9DC1B1191CD}" type="slidenum">
              <a:rPr lang="en-GB" smtClean="0"/>
              <a:t>‹#›</a:t>
            </a:fld>
            <a:endParaRPr lang="en-GB" dirty="0"/>
          </a:p>
        </p:txBody>
      </p:sp>
    </p:spTree>
    <p:extLst>
      <p:ext uri="{BB962C8B-B14F-4D97-AF65-F5344CB8AC3E}">
        <p14:creationId xmlns:p14="http://schemas.microsoft.com/office/powerpoint/2010/main" val="413043973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DED7BE2-A96B-4E9D-A1D5-8D1855B13D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dirty="0"/>
              <a:t>بالنسبة لحجم القرض وفترة السداد، تفضل شركة كريدي جرو الخيارات في منتصف الخيارات المتاحة.</a:t>
            </a:r>
            <a:r>
              <a:rPr lang="ar-EG" sz="1200" i="0" baseline="0" dirty="0"/>
              <a:t> ماذا ستكون؟ </a:t>
            </a:r>
            <a:r>
              <a:rPr lang="ar-EG" sz="1200" b="0" i="0" baseline="0" dirty="0"/>
              <a:t>[يجيب الطلاب].</a:t>
            </a:r>
            <a:r>
              <a:rPr lang="en-US" sz="1200" b="0" i="0" baseline="0" dirty="0"/>
              <a:t> </a:t>
            </a:r>
            <a:r>
              <a:rPr lang="ar-EG" sz="1200" b="0" i="0" baseline="0" dirty="0"/>
              <a:t>لا يبدو أن القرض الصغير جدًا أو الوقت القليل جدًا لسداده منطقي بالنسبة لشركة </a:t>
            </a:r>
            <a:r>
              <a:rPr lang="ar-EG" sz="1200" i="0" dirty="0"/>
              <a:t>كريدي جرو،</a:t>
            </a:r>
            <a:r>
              <a:rPr lang="ar-EG" sz="1200" i="0" baseline="0" dirty="0"/>
              <a:t> فهم يريدون أن يكون لدى المزارعين الوقت الكافي ورأس المال لكسب المال وسداده لهم. لكن القرض الكبير جدًا ينطوي على مخاطرة كبيرة. </a:t>
            </a:r>
            <a:r>
              <a:rPr lang="ar-EG" sz="1200" i="0" dirty="0"/>
              <a:t>في الحياة الواقعية</a:t>
            </a:r>
            <a:r>
              <a:rPr lang="ar-EG" sz="1200" i="0" baseline="0" dirty="0"/>
              <a:t> غالبًا ما تكون لدينا</a:t>
            </a:r>
            <a:r>
              <a:rPr lang="ar-EG" sz="1200" i="0" dirty="0"/>
              <a:t> تفضيلات غير خطية</a:t>
            </a:r>
            <a:r>
              <a:rPr lang="ar-EG" sz="1200" i="0" baseline="0" dirty="0"/>
              <a:t>.</a:t>
            </a:r>
            <a:r>
              <a:rPr lang="en-US" sz="1200" i="0" baseline="0" dirty="0"/>
              <a:t> </a:t>
            </a:r>
          </a:p>
          <a:p>
            <a:endParaRPr lang="en-US" i="0" dirty="0"/>
          </a:p>
        </p:txBody>
      </p:sp>
      <p:sp>
        <p:nvSpPr>
          <p:cNvPr id="4" name="Slide Number Placeholder 3"/>
          <p:cNvSpPr>
            <a:spLocks noGrp="1"/>
          </p:cNvSpPr>
          <p:nvPr>
            <p:ph type="sldNum" sz="quarter" idx="10"/>
          </p:nvPr>
        </p:nvSpPr>
        <p:spPr/>
        <p:txBody>
          <a:bodyPr/>
          <a:lstStyle/>
          <a:p>
            <a:fld id="{7F3D1EF9-5CC1-4238-AAAD-E9DC1B1191CD}" type="slidenum">
              <a:rPr lang="en-GB" smtClean="0"/>
              <a:t>10</a:t>
            </a:fld>
            <a:endParaRPr lang="en-GB"/>
          </a:p>
        </p:txBody>
      </p:sp>
    </p:spTree>
    <p:extLst>
      <p:ext uri="{BB962C8B-B14F-4D97-AF65-F5344CB8AC3E}">
        <p14:creationId xmlns:p14="http://schemas.microsoft.com/office/powerpoint/2010/main" val="3362141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ar-EG" sz="2400" i="0" dirty="0"/>
              <a:t>بالنسبة لوتيرة</a:t>
            </a:r>
            <a:r>
              <a:rPr lang="ar-EG" sz="2400" i="0" baseline="0" dirty="0"/>
              <a:t> التفتيش وكثافة الدواجن </a:t>
            </a:r>
            <a:r>
              <a:rPr lang="ar-EG" sz="2400" i="0" dirty="0"/>
              <a:t>، لدى كريدي جرو</a:t>
            </a:r>
            <a:r>
              <a:rPr lang="ar-EG" sz="2400" i="0" baseline="0" dirty="0"/>
              <a:t> ومربي الدواجن </a:t>
            </a:r>
            <a:r>
              <a:rPr lang="ar-EG" sz="2400" i="0" dirty="0"/>
              <a:t>نطاقات من الخيارات التي لا تتداخل بشكل كامل</a:t>
            </a:r>
            <a:r>
              <a:rPr lang="ar-EG" sz="2400" i="0" baseline="0" dirty="0"/>
              <a:t>. ماذا يمكن أن يحدث عندما يطلب شخص ما شيئًا خارج نطاق إمكانية الطرف الآخر تمامًا؟ تحصل</a:t>
            </a:r>
            <a:r>
              <a:rPr lang="ar-EG" sz="2400" b="0" i="0" baseline="0" dirty="0"/>
              <a:t> على تأثير سلبي، فهو يأتي بنتائج عكسية. هل حدث هذا في أي من مفاوضاتك؟ [يشارك الطلاب تجاربهم]. </a:t>
            </a:r>
          </a:p>
          <a:p>
            <a:endParaRPr lang="en-IE" i="0" dirty="0"/>
          </a:p>
          <a:p>
            <a:r>
              <a:rPr lang="ar-EG" i="0" dirty="0"/>
              <a:t>مصدر</a:t>
            </a:r>
            <a:r>
              <a:rPr lang="ar-EG" i="0" baseline="0" dirty="0"/>
              <a:t> الصورة:</a:t>
            </a:r>
          </a:p>
          <a:p>
            <a:r>
              <a:rPr lang="en-US" i="0" dirty="0"/>
              <a:t>https://pixabay.com/en/ice-storm-ice-on-branch-branch-329768/</a:t>
            </a:r>
          </a:p>
          <a:p>
            <a:endParaRPr lang="en-IE" i="0" dirty="0"/>
          </a:p>
          <a:p>
            <a:r>
              <a:rPr lang="ar-EG" i="0" dirty="0"/>
              <a:t>المراجع</a:t>
            </a:r>
          </a:p>
          <a:p>
            <a:endParaRPr lang="en-US" sz="1200" i="0" kern="1200" dirty="0">
              <a:solidFill>
                <a:schemeClr val="tx1"/>
              </a:solidFill>
              <a:effectLst/>
              <a:latin typeface="+mn-lt"/>
              <a:ea typeface="+mn-ea"/>
              <a:cs typeface="+mn-cs"/>
            </a:endParaRPr>
          </a:p>
          <a:p>
            <a:pPr algn="l"/>
            <a:r>
              <a:rPr lang="en-US" sz="1200" i="0" kern="1200" dirty="0" err="1">
                <a:solidFill>
                  <a:schemeClr val="tx1"/>
                </a:solidFill>
                <a:effectLst/>
                <a:latin typeface="+mn-lt"/>
                <a:ea typeface="+mn-ea"/>
                <a:cs typeface="+mn-cs"/>
              </a:rPr>
              <a:t>Schweinsberg</a:t>
            </a:r>
            <a:r>
              <a:rPr lang="en-US" sz="1200" i="0" kern="1200" dirty="0">
                <a:solidFill>
                  <a:schemeClr val="tx1"/>
                </a:solidFill>
                <a:effectLst/>
                <a:latin typeface="+mn-lt"/>
                <a:ea typeface="+mn-ea"/>
                <a:cs typeface="+mn-cs"/>
              </a:rPr>
              <a:t>, M., Ku, G., Wang, C.S., &amp; </a:t>
            </a:r>
            <a:r>
              <a:rPr lang="en-US" sz="1200" i="0" kern="1200" dirty="0" err="1">
                <a:solidFill>
                  <a:schemeClr val="tx1"/>
                </a:solidFill>
                <a:effectLst/>
                <a:latin typeface="+mn-lt"/>
                <a:ea typeface="+mn-ea"/>
                <a:cs typeface="+mn-cs"/>
              </a:rPr>
              <a:t>Pillutla</a:t>
            </a:r>
            <a:r>
              <a:rPr lang="en-US" sz="1200" i="0" kern="1200" dirty="0">
                <a:solidFill>
                  <a:schemeClr val="tx1"/>
                </a:solidFill>
                <a:effectLst/>
                <a:latin typeface="+mn-lt"/>
                <a:ea typeface="+mn-ea"/>
                <a:cs typeface="+mn-cs"/>
              </a:rPr>
              <a:t>, M.M. (2012). Starting high and ending with nothing: The role of anchors and power in negotiations. </a:t>
            </a:r>
            <a:r>
              <a:rPr lang="en-US" sz="1200" i="0" u="none" strike="noStrike" kern="1200" dirty="0">
                <a:solidFill>
                  <a:schemeClr val="tx1"/>
                </a:solidFill>
                <a:effectLst/>
                <a:latin typeface="+mn-lt"/>
                <a:ea typeface="+mn-ea"/>
                <a:cs typeface="+mn-cs"/>
              </a:rPr>
              <a:t>Journal of Experimental Social Psychology</a:t>
            </a:r>
            <a:r>
              <a:rPr lang="en-US" sz="1200" i="0" kern="1200" dirty="0">
                <a:solidFill>
                  <a:schemeClr val="tx1"/>
                </a:solidFill>
                <a:effectLst/>
                <a:latin typeface="+mn-lt"/>
                <a:ea typeface="+mn-ea"/>
                <a:cs typeface="+mn-cs"/>
              </a:rPr>
              <a:t>, 48, 226–231.</a:t>
            </a:r>
          </a:p>
          <a:p>
            <a:pPr algn="l"/>
            <a:r>
              <a:rPr lang="en-US" i="0" dirty="0"/>
              <a:t>http://www.sciencedirect.com/science/article/pii/S0022103111001880   </a:t>
            </a:r>
          </a:p>
        </p:txBody>
      </p:sp>
      <p:sp>
        <p:nvSpPr>
          <p:cNvPr id="4" name="Slide Number Placeholder 3"/>
          <p:cNvSpPr>
            <a:spLocks noGrp="1"/>
          </p:cNvSpPr>
          <p:nvPr>
            <p:ph type="sldNum" sz="quarter" idx="10"/>
          </p:nvPr>
        </p:nvSpPr>
        <p:spPr/>
        <p:txBody>
          <a:bodyPr/>
          <a:lstStyle/>
          <a:p>
            <a:fld id="{7F3D1EF9-5CC1-4238-AAAD-E9DC1B1191CD}" type="slidenum">
              <a:rPr lang="en-GB" smtClean="0"/>
              <a:t>11</a:t>
            </a:fld>
            <a:endParaRPr lang="en-GB"/>
          </a:p>
        </p:txBody>
      </p:sp>
    </p:spTree>
    <p:extLst>
      <p:ext uri="{BB962C8B-B14F-4D97-AF65-F5344CB8AC3E}">
        <p14:creationId xmlns:p14="http://schemas.microsoft.com/office/powerpoint/2010/main" val="3739653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فيما يلي </a:t>
            </a:r>
            <a:r>
              <a:rPr lang="ar-EG" sz="1200" b="0"/>
              <a:t>مكاسب النقاط</a:t>
            </a:r>
            <a:r>
              <a:rPr lang="ar-EG" sz="1200" b="0" baseline="0"/>
              <a:t> مقابل </a:t>
            </a:r>
            <a:r>
              <a:rPr lang="ar-EG" sz="1200" b="0"/>
              <a:t>كثافة الدواجن. وكما</a:t>
            </a:r>
            <a:r>
              <a:rPr lang="ar-EG" sz="1200" b="0" baseline="0"/>
              <a:t> ذكرت سابقًا، فإن كل طرف يريد خيارات مستحيلة بالنسبة للطرف الآخر.</a:t>
            </a:r>
            <a:r>
              <a:rPr lang="en-US" sz="1200" b="0" baseline="0"/>
              <a:t> </a:t>
            </a:r>
          </a:p>
          <a:p>
            <a:endParaRPr lang="en-US" sz="1200" b="0" baseline="0" dirty="0"/>
          </a:p>
          <a:p>
            <a:r>
              <a:rPr lang="ar-EG" sz="1200" b="0" i="0" u="sng" baseline="0"/>
              <a:t>ملاحظة:</a:t>
            </a:r>
            <a:r>
              <a:rPr lang="en-US" sz="1200" b="0" baseline="0"/>
              <a:t> </a:t>
            </a:r>
            <a:r>
              <a:rPr lang="ar-EG" sz="1200" b="0" baseline="0"/>
              <a:t>في هذه المرحلة من المحاضرة تمت تغطية كل هذه النقاط، لذا من الأفضل مراجعة الشرائح التي تحتوي على أرقام المكاسب بسرعة نسبية.  </a:t>
            </a:r>
          </a:p>
        </p:txBody>
      </p:sp>
      <p:sp>
        <p:nvSpPr>
          <p:cNvPr id="4" name="Slide Number Placeholder 3"/>
          <p:cNvSpPr>
            <a:spLocks noGrp="1"/>
          </p:cNvSpPr>
          <p:nvPr>
            <p:ph type="sldNum" sz="quarter" idx="10"/>
          </p:nvPr>
        </p:nvSpPr>
        <p:spPr/>
        <p:txBody>
          <a:bodyPr/>
          <a:lstStyle/>
          <a:p>
            <a:fld id="{7F3D1EF9-5CC1-4238-AAAD-E9DC1B1191CD}" type="slidenum">
              <a:rPr lang="en-GB" smtClean="0"/>
              <a:t>12</a:t>
            </a:fld>
            <a:endParaRPr lang="en-GB"/>
          </a:p>
        </p:txBody>
      </p:sp>
    </p:spTree>
    <p:extLst>
      <p:ext uri="{BB962C8B-B14F-4D97-AF65-F5344CB8AC3E}">
        <p14:creationId xmlns:p14="http://schemas.microsoft.com/office/powerpoint/2010/main" val="493996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فيما يلي </a:t>
            </a:r>
            <a:r>
              <a:rPr lang="ar-EG" b="0"/>
              <a:t>مكاسب النقاط </a:t>
            </a:r>
            <a:r>
              <a:rPr lang="ar-EG" sz="1200" b="0"/>
              <a:t>مقابل </a:t>
            </a:r>
            <a:r>
              <a:rPr lang="ar-EG" sz="1200" b="0" baseline="0"/>
              <a:t> وتيرة </a:t>
            </a:r>
            <a:r>
              <a:rPr lang="ar-EG" sz="1200" b="0"/>
              <a:t>عملية التفتيش. مرة أخرى، </a:t>
            </a:r>
            <a:r>
              <a:rPr lang="ar-EG" sz="1200" b="0" baseline="0"/>
              <a:t>يريد كل طرف أشياء لا يمكن للطرف الآخر الموافقة عليها.</a:t>
            </a:r>
            <a:r>
              <a:rPr lang="en-US" sz="1200" b="0" baseline="0"/>
              <a:t> </a:t>
            </a:r>
          </a:p>
          <a:p>
            <a:endParaRPr lang="en-US" sz="1200" b="0" baseline="0" dirty="0"/>
          </a:p>
          <a:p>
            <a:r>
              <a:rPr lang="ar-EG" sz="1200" b="0" i="0" u="sng" baseline="0"/>
              <a:t>ملاحظة:</a:t>
            </a:r>
            <a:r>
              <a:rPr lang="en-US" sz="1200" b="0" baseline="0"/>
              <a:t> </a:t>
            </a:r>
            <a:r>
              <a:rPr lang="ar-EG" sz="1200" b="0" baseline="0"/>
              <a:t>في هذه المرحلة من المحاضرة تمت تغطية كل هذه النقاط، لذا من الأفضل مراجعة الشرائح التي تحتوي على أرقام المكاسب بسرعة نسبية.  </a:t>
            </a:r>
          </a:p>
          <a:p>
            <a:endParaRPr lang="en-GB" dirty="0"/>
          </a:p>
        </p:txBody>
      </p:sp>
      <p:sp>
        <p:nvSpPr>
          <p:cNvPr id="4" name="Slide Number Placeholder 3"/>
          <p:cNvSpPr>
            <a:spLocks noGrp="1"/>
          </p:cNvSpPr>
          <p:nvPr>
            <p:ph type="sldNum" sz="quarter" idx="10"/>
          </p:nvPr>
        </p:nvSpPr>
        <p:spPr/>
        <p:txBody>
          <a:bodyPr/>
          <a:lstStyle/>
          <a:p>
            <a:fld id="{7F3D1EF9-5CC1-4238-AAAD-E9DC1B1191CD}" type="slidenum">
              <a:rPr lang="en-GB" smtClean="0"/>
              <a:t>13</a:t>
            </a:fld>
            <a:endParaRPr lang="en-GB"/>
          </a:p>
        </p:txBody>
      </p:sp>
    </p:spTree>
    <p:extLst>
      <p:ext uri="{BB962C8B-B14F-4D97-AF65-F5344CB8AC3E}">
        <p14:creationId xmlns:p14="http://schemas.microsoft.com/office/powerpoint/2010/main" val="3966167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فيما يلي مكاسب النقاط التي يحصل عليها شركاء العمل.</a:t>
            </a:r>
            <a:r>
              <a:rPr lang="en-US"/>
              <a:t> </a:t>
            </a:r>
            <a:r>
              <a:rPr lang="ar-EG"/>
              <a:t>ألفارو هو الخيار الذي يعظم القيمة ويقسم هذه القيمة بالتساوي، حتى لو لم يكن الخيار المثالي لأي من الطرفين.</a:t>
            </a:r>
            <a:r>
              <a:rPr lang="en-US"/>
              <a:t> </a:t>
            </a:r>
          </a:p>
        </p:txBody>
      </p:sp>
      <p:sp>
        <p:nvSpPr>
          <p:cNvPr id="4" name="Slide Number Placeholder 3"/>
          <p:cNvSpPr>
            <a:spLocks noGrp="1"/>
          </p:cNvSpPr>
          <p:nvPr>
            <p:ph type="sldNum" sz="quarter" idx="10"/>
          </p:nvPr>
        </p:nvSpPr>
        <p:spPr/>
        <p:txBody>
          <a:bodyPr/>
          <a:lstStyle/>
          <a:p>
            <a:fld id="{7F3D1EF9-5CC1-4238-AAAD-E9DC1B1191CD}" type="slidenum">
              <a:rPr lang="en-GB" smtClean="0"/>
              <a:t>14</a:t>
            </a:fld>
            <a:endParaRPr lang="en-GB"/>
          </a:p>
        </p:txBody>
      </p:sp>
    </p:spTree>
    <p:extLst>
      <p:ext uri="{BB962C8B-B14F-4D97-AF65-F5344CB8AC3E}">
        <p14:creationId xmlns:p14="http://schemas.microsoft.com/office/powerpoint/2010/main" val="3305484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فيما يلي </a:t>
            </a:r>
            <a:r>
              <a:rPr lang="ar-EG" sz="1200" b="0"/>
              <a:t>مكاسب النقاط</a:t>
            </a:r>
            <a:r>
              <a:rPr lang="ar-EG" sz="1200" b="0" baseline="0"/>
              <a:t> مقابل حجم </a:t>
            </a:r>
            <a:r>
              <a:rPr lang="ar-EG" sz="1200" b="0"/>
              <a:t>القرض. هنا يمكنك رؤية تفضيلات كريدي جرو المنحنية، فهم يريدون قرضًا في منتصف الخيارات المتاحة</a:t>
            </a:r>
            <a:r>
              <a:rPr lang="en-US" sz="1200" b="0" baseline="0"/>
              <a:t> </a:t>
            </a:r>
            <a:r>
              <a:rPr lang="ar-EG" sz="1200" b="0"/>
              <a:t>، فالقرض الصغير لن يؤدي إلى تنشيط</a:t>
            </a:r>
            <a:r>
              <a:rPr lang="ar-EG" sz="1200" b="0" baseline="0"/>
              <a:t> مزرعة الدواجن، والقرض الكبير جدًا يشكل مخاطرة كبيرة.</a:t>
            </a:r>
            <a:r>
              <a:rPr lang="en-US" sz="1200" b="0" baseline="0"/>
              <a:t> </a:t>
            </a:r>
            <a:r>
              <a:rPr lang="ar-EG" sz="1200" b="0"/>
              <a:t>  </a:t>
            </a:r>
          </a:p>
          <a:p>
            <a:endParaRPr lang="en-US" sz="1200" b="0" baseline="0" dirty="0"/>
          </a:p>
          <a:p>
            <a:r>
              <a:rPr lang="ar-EG" sz="1200" b="0" i="0" u="sng" baseline="0"/>
              <a:t>ملاحظة:</a:t>
            </a:r>
            <a:r>
              <a:rPr lang="en-US" sz="1200" b="0" baseline="0"/>
              <a:t> </a:t>
            </a:r>
            <a:r>
              <a:rPr lang="ar-EG" sz="1200" b="0" baseline="0"/>
              <a:t>في هذه المرحلة من المحاضرة تمت تغطية كل هذه النقاط، لذا من الأفضل مراجعة الشرائح التي تحتوي على أرقام المكاسب بسرعة نسبية.  </a:t>
            </a:r>
          </a:p>
          <a:p>
            <a:endParaRPr lang="en-GB" dirty="0"/>
          </a:p>
        </p:txBody>
      </p:sp>
      <p:sp>
        <p:nvSpPr>
          <p:cNvPr id="4" name="Slide Number Placeholder 3"/>
          <p:cNvSpPr>
            <a:spLocks noGrp="1"/>
          </p:cNvSpPr>
          <p:nvPr>
            <p:ph type="sldNum" sz="quarter" idx="10"/>
          </p:nvPr>
        </p:nvSpPr>
        <p:spPr/>
        <p:txBody>
          <a:bodyPr/>
          <a:lstStyle/>
          <a:p>
            <a:fld id="{7F3D1EF9-5CC1-4238-AAAD-E9DC1B1191CD}" type="slidenum">
              <a:rPr lang="en-GB" smtClean="0"/>
              <a:t>15</a:t>
            </a:fld>
            <a:endParaRPr lang="en-GB"/>
          </a:p>
        </p:txBody>
      </p:sp>
    </p:spTree>
    <p:extLst>
      <p:ext uri="{BB962C8B-B14F-4D97-AF65-F5344CB8AC3E}">
        <p14:creationId xmlns:p14="http://schemas.microsoft.com/office/powerpoint/2010/main" val="3396865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هنا لدينا وقت سداد القرض</a:t>
            </a:r>
            <a:r>
              <a:rPr lang="ar-EG" sz="1200" b="0"/>
              <a:t>. مرة أخرى، لدى كريدي جرو تفضيلات منحنية،</a:t>
            </a:r>
            <a:r>
              <a:rPr lang="ar-EG" sz="1200" b="0" baseline="0"/>
              <a:t> لتعظيم القيمة، تحتاج إلى العثور على النقطة التي يلتقي عندها الخطان، الخط الأسود لجولييتا والخط المنقط لشركة كريدي جرو. عندما يتقاطعان، تكون قيمة الغنيمة أو القيمة المشتركة هي الأكبر. </a:t>
            </a:r>
          </a:p>
          <a:p>
            <a:endParaRPr lang="en-US" sz="1200" b="0" baseline="0" dirty="0"/>
          </a:p>
          <a:p>
            <a:r>
              <a:rPr lang="ar-EG" sz="1200" b="0" i="0" u="sng" baseline="0"/>
              <a:t>ملاحظة:</a:t>
            </a:r>
            <a:r>
              <a:rPr lang="en-US" sz="1200" b="0" baseline="0"/>
              <a:t> </a:t>
            </a:r>
            <a:r>
              <a:rPr lang="ar-EG" sz="1200" b="0" baseline="0"/>
              <a:t>في هذه المرحلة من المحاضرة تمت تغطية كل هذه النقاط، لذا من الأفضل مراجعة الشرائح التي تحتوي على أرقام المكاسب بسرعة نسبية.  </a:t>
            </a:r>
          </a:p>
          <a:p>
            <a:endParaRPr lang="en-GB" dirty="0"/>
          </a:p>
        </p:txBody>
      </p:sp>
      <p:sp>
        <p:nvSpPr>
          <p:cNvPr id="4" name="Slide Number Placeholder 3"/>
          <p:cNvSpPr>
            <a:spLocks noGrp="1"/>
          </p:cNvSpPr>
          <p:nvPr>
            <p:ph type="sldNum" sz="quarter" idx="10"/>
          </p:nvPr>
        </p:nvSpPr>
        <p:spPr/>
        <p:txBody>
          <a:bodyPr/>
          <a:lstStyle/>
          <a:p>
            <a:fld id="{7F3D1EF9-5CC1-4238-AAAD-E9DC1B1191CD}" type="slidenum">
              <a:rPr lang="en-GB" smtClean="0"/>
              <a:t>16</a:t>
            </a:fld>
            <a:endParaRPr lang="en-GB"/>
          </a:p>
        </p:txBody>
      </p:sp>
    </p:spTree>
    <p:extLst>
      <p:ext uri="{BB962C8B-B14F-4D97-AF65-F5344CB8AC3E}">
        <p14:creationId xmlns:p14="http://schemas.microsoft.com/office/powerpoint/2010/main" val="4036765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b="0" i="0" dirty="0"/>
              <a:t>من كان لديه بدائل أفضل في لعبة التحدي والعناد؟</a:t>
            </a:r>
            <a:r>
              <a:rPr lang="en-US" sz="1200" b="0" i="0" dirty="0"/>
              <a:t> </a:t>
            </a:r>
            <a:r>
              <a:rPr lang="ar-EG" sz="1200" b="0" i="0" baseline="0" dirty="0"/>
              <a:t>[يجيب الطلاب]. ماذا ستفعل جولييتا إذا لم يتم التوصل إلى اتفاق؟ [يجيب الطلاب]. ماذا عن شركة كريدي جرو؟ [يجيب الطلاب]. ما قيمتها بالنسبة لهم؟ [يجيب الطلاب]. </a:t>
            </a:r>
          </a:p>
        </p:txBody>
      </p:sp>
      <p:sp>
        <p:nvSpPr>
          <p:cNvPr id="4" name="Slide Number Placeholder 3"/>
          <p:cNvSpPr>
            <a:spLocks noGrp="1"/>
          </p:cNvSpPr>
          <p:nvPr>
            <p:ph type="sldNum" sz="quarter" idx="10"/>
          </p:nvPr>
        </p:nvSpPr>
        <p:spPr/>
        <p:txBody>
          <a:bodyPr/>
          <a:lstStyle/>
          <a:p>
            <a:fld id="{7F3D1EF9-5CC1-4238-AAAD-E9DC1B1191CD}" type="slidenum">
              <a:rPr lang="en-GB" smtClean="0"/>
              <a:t>17</a:t>
            </a:fld>
            <a:endParaRPr lang="en-GB"/>
          </a:p>
        </p:txBody>
      </p:sp>
    </p:spTree>
    <p:extLst>
      <p:ext uri="{BB962C8B-B14F-4D97-AF65-F5344CB8AC3E}">
        <p14:creationId xmlns:p14="http://schemas.microsoft.com/office/powerpoint/2010/main" val="1513578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dirty="0"/>
              <a:t>تمتعت كريدي جرو بـ </a:t>
            </a:r>
            <a:r>
              <a:rPr lang="en-US" sz="1200" dirty="0"/>
              <a:t>BATNA</a:t>
            </a:r>
            <a:r>
              <a:rPr lang="ar-EG" sz="1200" dirty="0"/>
              <a:t> أفضل مقارنةً بمزرعة الدواجن جولييتا.</a:t>
            </a:r>
            <a:r>
              <a:rPr lang="en-US" sz="1200" dirty="0"/>
              <a:t> </a:t>
            </a:r>
            <a:r>
              <a:rPr lang="ar-EG" sz="1200" dirty="0"/>
              <a:t>إذا لم يتم التوصل إلى اتفاق، فإن جولييتا تحصل على قروض من الأسرة</a:t>
            </a:r>
            <a:r>
              <a:rPr lang="ar-EG" sz="1200" baseline="0" dirty="0"/>
              <a:t> بقيمة 30 نقطة. لن تبرم شركة كريدي جرو صفقة بمقابل أقل من 40 نقطة لأن هذا هو ما يستحقه السعي وراء فرص القروض البديلة بالنسبة لهم.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aseline="0" dirty="0"/>
              <a:t>أعتقد أن هذا صحيح في الحياة الواقعية، ففي الحياة </a:t>
            </a:r>
            <a:r>
              <a:rPr lang="ar-EG" sz="1200" baseline="0" dirty="0" err="1"/>
              <a:t>الواقعية</a:t>
            </a:r>
            <a:r>
              <a:rPr lang="ar-EG" sz="2400" dirty="0" err="1"/>
              <a:t>يحتاج</a:t>
            </a:r>
            <a:r>
              <a:rPr lang="ar-EG" sz="2400" dirty="0"/>
              <a:t> المزارعون عادةً إلى القرض أكثر من حاجة المقرضين إلى منحه. وهذا لا يعني أن</a:t>
            </a:r>
            <a:r>
              <a:rPr lang="ar-EG" sz="2400" baseline="0" dirty="0"/>
              <a:t> التوصل إلى اتفاق أو حل مربح للجانبين أمر مستحيل، بل إن أحد الجانبين يحتاج إلى إبرام الاتفاق أكثر من الآخر.</a:t>
            </a:r>
            <a:r>
              <a:rPr lang="en-US" sz="2400" baseline="0" dirty="0"/>
              <a:t> </a:t>
            </a:r>
          </a:p>
          <a:p>
            <a:endParaRPr lang="en-US" sz="2400" dirty="0"/>
          </a:p>
          <a:p>
            <a:r>
              <a:rPr lang="ar-EG" sz="2400" dirty="0"/>
              <a:t>إن الحلول التي تضمن المكسب للطرفين</a:t>
            </a:r>
            <a:r>
              <a:rPr lang="ar-EG" sz="2400" baseline="0" dirty="0"/>
              <a:t> في أغلب تمارين التفاوض تكون متناظرة ـ حيث يفوز كلا الطرفين بالتساوي. ولكن هذا ليس واقعيًا تمامًا. </a:t>
            </a:r>
            <a:r>
              <a:rPr lang="ar-EG" sz="2400" dirty="0"/>
              <a:t>ففي الحياة الواقعية، عادةً</a:t>
            </a:r>
            <a:r>
              <a:rPr lang="en-US" sz="2400" baseline="0" dirty="0"/>
              <a:t> </a:t>
            </a:r>
            <a:r>
              <a:rPr lang="ar-EG" sz="2400" dirty="0"/>
              <a:t>ما يؤدي توسيع مكاسب الغنيمة إلى زيادة حجمها.</a:t>
            </a:r>
            <a:r>
              <a:rPr lang="en-US" sz="2400" dirty="0"/>
              <a:t> </a:t>
            </a:r>
            <a:r>
              <a:rPr lang="ar-EG" sz="2400" dirty="0"/>
              <a:t>إن الحلول التي تحقق الربح للطرفين قد تكون غير عادلة حقًا.</a:t>
            </a:r>
            <a:r>
              <a:rPr lang="en-US" sz="2400" dirty="0"/>
              <a:t> </a:t>
            </a:r>
            <a:r>
              <a:rPr lang="ar-EG" sz="2400" dirty="0"/>
              <a:t>وهذا هو الحال في</a:t>
            </a:r>
            <a:r>
              <a:rPr lang="ar-EG" sz="2400" baseline="0" dirty="0"/>
              <a:t> لعبة التحدي والعناد. حيث تستفيد شركة </a:t>
            </a:r>
            <a:r>
              <a:rPr lang="en-US" sz="2400" baseline="0" dirty="0" err="1"/>
              <a:t>CrediGro</a:t>
            </a:r>
            <a:r>
              <a:rPr lang="ar-EG" sz="2400" baseline="0" dirty="0"/>
              <a:t> من التنازلات أكثر من مزارعي الدجاج. </a:t>
            </a:r>
            <a:r>
              <a:rPr lang="ar-EG" sz="2400" dirty="0"/>
              <a:t>وغالبًا ما تكون التعاملات بين المؤسسات والشركات الصغيرة في الأسواق الناشئة على هذا النحو، حيث تتم مساعدة كلا الجانبين</a:t>
            </a:r>
            <a:r>
              <a:rPr lang="ar-EG" sz="2400" baseline="0" dirty="0"/>
              <a:t> ولكن الطرف الأقوى يحصل على مساعدة أكبر.</a:t>
            </a:r>
            <a:r>
              <a:rPr lang="en-US" sz="2400" baseline="0" dirty="0"/>
              <a:t> </a:t>
            </a:r>
            <a:r>
              <a:rPr lang="en-US" sz="2400" dirty="0"/>
              <a:t> </a:t>
            </a:r>
          </a:p>
          <a:p>
            <a:endParaRPr lang="en-US" sz="2400" dirty="0"/>
          </a:p>
          <a:p>
            <a:r>
              <a:rPr lang="ar-EG" sz="2400" dirty="0"/>
              <a:t>في</a:t>
            </a:r>
            <a:r>
              <a:rPr lang="ar-EG" sz="2400" baseline="0" dirty="0"/>
              <a:t> المفاوضات، أشجعك للتركيز على الحصول على أفضل نتيجة ممكنة لنفسك، وعدم القلق بشأن نجاح الطرف الآخر أو حتى تفوقه عليك بشكل غير عادل. قد يكون القيام بذلك صعبًا عاطفيًا في ذلك الوقت، لكنك ستشكر نفسك على المدى الطويل.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18</a:t>
            </a:fld>
            <a:endParaRPr lang="en-GB"/>
          </a:p>
        </p:txBody>
      </p:sp>
    </p:spTree>
    <p:extLst>
      <p:ext uri="{BB962C8B-B14F-4D97-AF65-F5344CB8AC3E}">
        <p14:creationId xmlns:p14="http://schemas.microsoft.com/office/powerpoint/2010/main" val="1602463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فيما يلي النطاق الكامل</a:t>
            </a:r>
            <a:r>
              <a:rPr lang="ar-EG" baseline="0"/>
              <a:t> للنتائج المحتملة نظريًا.</a:t>
            </a:r>
            <a:r>
              <a:rPr lang="en-US" baseline="0"/>
              <a:t> </a:t>
            </a:r>
            <a:r>
              <a:rPr lang="ar-EG" sz="1200" b="0"/>
              <a:t>الحد الأقصى للنقاط المحتملة لجولييتا هو 62 نقطة، والحد الأقصى للنقاط المحتملة لصالح كريدي جرو هو 65 نقطة.</a:t>
            </a:r>
            <a:r>
              <a:rPr lang="ar-EG" sz="1200" b="0" baseline="0"/>
              <a:t> هذه الأرقام غير محتملة لأنها تتطلب من الطرف الآخر قبولَ أقل من نقاط تحفُّظه البالغة 30 و40 نقطة. مرةً أخرى، سأرسل لكم كل هذه الشرائح إذا رغبتم في إلقاء نظرة فاحصة وتحليل النتائج الخاصة بكم بدقة أكبر. </a:t>
            </a:r>
          </a:p>
          <a:p>
            <a:endParaRPr lang="en-GB" sz="1200" b="0" baseline="0" dirty="0"/>
          </a:p>
          <a:p>
            <a:r>
              <a:rPr lang="ar-EG" sz="1200" b="0" baseline="0"/>
              <a:t>تعظيم الغنيمة يعني نتيجة غير عادلة، 53 نقطة لصالح كريدي جرو </a:t>
            </a:r>
            <a:r>
              <a:rPr lang="ar-EG" sz="1200" b="0"/>
              <a:t>و37 لصالح</a:t>
            </a:r>
            <a:r>
              <a:rPr lang="en-US" sz="1200" b="0" baseline="0"/>
              <a:t> </a:t>
            </a:r>
            <a:r>
              <a:rPr lang="ar-EG" sz="1200" b="0"/>
              <a:t>جولييتا.</a:t>
            </a:r>
            <a:r>
              <a:rPr lang="en-US" sz="1200" b="0"/>
              <a:t> </a:t>
            </a:r>
            <a:r>
              <a:rPr lang="ar-EG" sz="1200" b="0"/>
              <a:t>يحصل بعض مربي الدجاج </a:t>
            </a:r>
            <a:r>
              <a:rPr lang="ar-EG" sz="1200" b="0" baseline="0"/>
              <a:t>على أكثر من 37 نقطة، لذا فإن خلق القيمة والمطالبة بالقيمة لنفسك ليسا دائمًا أهدافًا تتوافق مع بعضها البعض.</a:t>
            </a:r>
            <a:r>
              <a:rPr lang="en-US" sz="1200" b="0" baseline="0"/>
              <a:t> </a:t>
            </a:r>
          </a:p>
        </p:txBody>
      </p:sp>
      <p:sp>
        <p:nvSpPr>
          <p:cNvPr id="4" name="Slide Number Placeholder 3"/>
          <p:cNvSpPr>
            <a:spLocks noGrp="1"/>
          </p:cNvSpPr>
          <p:nvPr>
            <p:ph type="sldNum" sz="quarter" idx="10"/>
          </p:nvPr>
        </p:nvSpPr>
        <p:spPr/>
        <p:txBody>
          <a:bodyPr/>
          <a:lstStyle/>
          <a:p>
            <a:fld id="{7F3D1EF9-5CC1-4238-AAAD-E9DC1B1191CD}" type="slidenum">
              <a:rPr lang="en-GB" smtClean="0"/>
              <a:t>19</a:t>
            </a:fld>
            <a:endParaRPr lang="en-GB"/>
          </a:p>
        </p:txBody>
      </p:sp>
    </p:spTree>
    <p:extLst>
      <p:ext uri="{BB962C8B-B14F-4D97-AF65-F5344CB8AC3E}">
        <p14:creationId xmlns:p14="http://schemas.microsoft.com/office/powerpoint/2010/main" val="1688803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i="0" baseline="0" dirty="0"/>
              <a:t>لدينا اليوم تمرين تفاوض بين فريقين.</a:t>
            </a:r>
            <a:r>
              <a:rPr lang="en-US" i="0" baseline="0" dirty="0"/>
              <a:t> </a:t>
            </a:r>
            <a:r>
              <a:rPr lang="ar-EG" i="0" baseline="0" dirty="0"/>
              <a:t>سيكوّن كل منكم ثنائيًا مع زميل في الفريق وسيتفاوض مع اثنين من نظرائه.</a:t>
            </a:r>
            <a:r>
              <a:rPr lang="en-US" i="0" baseline="0" dirty="0"/>
              <a:t> </a:t>
            </a:r>
            <a:r>
              <a:rPr lang="ar-EG" i="0" baseline="0" dirty="0"/>
              <a:t>لذا، ستكونون في مجموعات مكونة من 4 أفراد.</a:t>
            </a:r>
            <a:r>
              <a:rPr lang="en-US" i="0" baseline="0" dirty="0"/>
              <a:t> </a:t>
            </a:r>
          </a:p>
          <a:p>
            <a:endParaRPr lang="en-US" i="0" baseline="0" dirty="0"/>
          </a:p>
          <a:p>
            <a:r>
              <a:rPr lang="ar-EG" i="0" baseline="0" dirty="0"/>
              <a:t>لدينا لعبة التحدي والعناد، وهي تدور حول اثنين من مربي الدجاج يتفاوضان مع ممثلين من شركة تمويل متناهي الصغر للحصول على قرض. </a:t>
            </a:r>
            <a:r>
              <a:rPr lang="ar-EG" sz="1200" i="0" dirty="0"/>
              <a:t>ينطوي التمويل متناهي الصغر على منح القروض للمشترين من ذوي الدخل المنخفض للغاية</a:t>
            </a:r>
            <a:r>
              <a:rPr lang="en-US" sz="1200" i="0" baseline="0" dirty="0"/>
              <a:t> </a:t>
            </a:r>
            <a:r>
              <a:rPr lang="ar-EG" sz="1200" i="0" dirty="0"/>
              <a:t>الذين يفتقرون إلى الضمانات أو الائتمان. </a:t>
            </a:r>
          </a:p>
          <a:p>
            <a:endParaRPr lang="en-US" sz="1200" i="0" kern="1200" baseline="0" dirty="0">
              <a:solidFill>
                <a:schemeClr val="tx1"/>
              </a:solidFill>
              <a:effectLst/>
              <a:latin typeface="+mn-lt"/>
              <a:ea typeface="+mn-ea"/>
              <a:cs typeface="+mn-cs"/>
            </a:endParaRPr>
          </a:p>
          <a:p>
            <a:r>
              <a:rPr lang="ar-EG" sz="1200" i="0" dirty="0">
                <a:solidFill>
                  <a:schemeClr val="tx1"/>
                </a:solidFill>
                <a:latin typeface="+mn-lt"/>
                <a:ea typeface="+mn-ea"/>
                <a:cs typeface="+mn-cs"/>
              </a:rPr>
              <a:t>سيكون أمامك 30 دقيقة لقراءة مواد دورك والتخطيط لإستراتيجيتك مع</a:t>
            </a:r>
            <a:r>
              <a:rPr lang="ar-EG" sz="1200" i="0" baseline="0" dirty="0">
                <a:solidFill>
                  <a:schemeClr val="tx1"/>
                </a:solidFill>
                <a:latin typeface="+mn-lt"/>
                <a:ea typeface="+mn-ea"/>
                <a:cs typeface="+mn-cs"/>
              </a:rPr>
              <a:t> زميلك في الفريق</a:t>
            </a:r>
            <a:r>
              <a:rPr lang="ar-EG" sz="1200" i="0" dirty="0">
                <a:solidFill>
                  <a:schemeClr val="tx1"/>
                </a:solidFill>
                <a:latin typeface="+mn-lt"/>
                <a:ea typeface="+mn-ea"/>
                <a:cs typeface="+mn-cs"/>
              </a:rPr>
              <a:t>، ثم لديكم 45 دقيقة للتفاوض مع الفريق الآخر.</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عندما </a:t>
            </a:r>
            <a:r>
              <a:rPr lang="ar-EG" sz="1200" i="0" dirty="0" err="1">
                <a:solidFill>
                  <a:schemeClr val="tx1"/>
                </a:solidFill>
                <a:latin typeface="+mn-lt"/>
                <a:ea typeface="+mn-ea"/>
                <a:cs typeface="+mn-cs"/>
              </a:rPr>
              <a:t>تنتهون،</a:t>
            </a:r>
            <a:r>
              <a:rPr lang="ar-EG" sz="2400" b="0" i="0" baseline="0" dirty="0" err="1">
                <a:solidFill>
                  <a:srgbClr val="7030A0"/>
                </a:solidFill>
              </a:rPr>
              <a:t>يجب</a:t>
            </a:r>
            <a:r>
              <a:rPr lang="ar-EG" sz="2400" b="0" i="0" baseline="0" dirty="0">
                <a:solidFill>
                  <a:srgbClr val="7030A0"/>
                </a:solidFill>
              </a:rPr>
              <a:t> على كل مجموعة مكونة من 4 أفراد ملء نسخة من نموذج النتيجة معًا [يرفع المُحاضر نسخًا مطبوعة من "</a:t>
            </a:r>
            <a:r>
              <a:rPr lang="en-US" sz="2400" b="0" i="0" dirty="0" err="1">
                <a:solidFill>
                  <a:srgbClr val="7030A0"/>
                </a:solidFill>
              </a:rPr>
              <a:t>Outcome_Form_Game_of_Chicken</a:t>
            </a:r>
            <a:r>
              <a:rPr lang="en-US" sz="2400" b="0" i="0" dirty="0">
                <a:solidFill>
                  <a:srgbClr val="7030A0"/>
                </a:solidFill>
              </a:rPr>
              <a:t>"]</a:t>
            </a:r>
            <a:r>
              <a:rPr lang="ar-EG" sz="2400" b="0" i="0" baseline="0" dirty="0">
                <a:solidFill>
                  <a:srgbClr val="7030A0"/>
                </a:solidFill>
              </a:rPr>
              <a:t> وبعدها أعطوها لي. ثم تأخذ استراحة لمدة 15 دقيقة بينما أقوم بإدخال نتائجك. </a:t>
            </a:r>
            <a:r>
              <a:rPr lang="ar-EG" sz="1200" i="0" dirty="0">
                <a:solidFill>
                  <a:schemeClr val="tx1"/>
                </a:solidFill>
                <a:latin typeface="+mn-lt"/>
                <a:ea typeface="+mn-ea"/>
                <a:cs typeface="+mn-cs"/>
              </a:rPr>
              <a:t>ستبدأ المحاضرة مرةً أخرى في غضون 90 دقيقة. هل يبدو هذا جيدًا؟ [يقول</a:t>
            </a:r>
            <a:r>
              <a:rPr lang="ar-EG" sz="1200" i="0" baseline="0" dirty="0">
                <a:solidFill>
                  <a:schemeClr val="tx1"/>
                </a:solidFill>
                <a:latin typeface="+mn-lt"/>
                <a:ea typeface="+mn-ea"/>
                <a:cs typeface="+mn-cs"/>
              </a:rPr>
              <a:t> الطلاب نعم].</a:t>
            </a:r>
            <a:r>
              <a:rPr lang="en-US" sz="1200" i="0" baseline="0" dirty="0">
                <a:solidFill>
                  <a:schemeClr val="tx1"/>
                </a:solidFill>
                <a:latin typeface="+mn-lt"/>
                <a:ea typeface="+mn-ea"/>
                <a:cs typeface="+mn-cs"/>
              </a:rPr>
              <a:t> </a:t>
            </a:r>
          </a:p>
          <a:p>
            <a:endParaRPr lang="en-US" sz="1200" i="0" kern="1200" dirty="0">
              <a:solidFill>
                <a:schemeClr val="tx1"/>
              </a:solidFill>
              <a:effectLst/>
              <a:latin typeface="+mn-lt"/>
              <a:ea typeface="+mn-ea"/>
              <a:cs typeface="+mn-cs"/>
            </a:endParaRPr>
          </a:p>
          <a:p>
            <a:r>
              <a:rPr lang="ar-EG" sz="1200" i="0" dirty="0">
                <a:solidFill>
                  <a:schemeClr val="tx1"/>
                </a:solidFill>
                <a:latin typeface="+mn-lt"/>
                <a:ea typeface="+mn-ea"/>
                <a:cs typeface="+mn-cs"/>
              </a:rPr>
              <a:t>كما في السابق، حاول العمل مع طلاب آخرين </a:t>
            </a:r>
            <a:r>
              <a:rPr lang="ar-EG" sz="1200" i="0" baseline="0" dirty="0">
                <a:solidFill>
                  <a:schemeClr val="tx1"/>
                </a:solidFill>
                <a:latin typeface="+mn-lt"/>
                <a:ea typeface="+mn-ea"/>
                <a:cs typeface="+mn-cs"/>
              </a:rPr>
              <a:t>تعرفهم بشكل أقل من الآخرين، وإذا أمكن، مع أشخاص مختلفين تعاونت معهم في مفاوضاتك السابقة. سيصبح القيام بذلك أكثر صعوبة مع تقدم الدورة، لذا لا بأس إذا تعاونت في بعض الأحيان مع نفس الشخص الذي تعاونت معه من قبل مرةً أخرى. [يتعاون الطلاب ويوزع المُحاضر نسخًا من أدوار التفاوض ونماذج النتائج.</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يقرأ الطلاب المواد الخاصة بهم ويتفاوضون.] </a:t>
            </a:r>
          </a:p>
          <a:p>
            <a:endParaRPr lang="en-US" sz="1200" i="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i="0" baseline="0" dirty="0"/>
              <a:t>[أثناء المفاوضات، يجب على المحاضر أن يتجول ويتذكر الملاحظات ذهنيًا عن بعض الطلاب أو يدونها، لتسليط الضوء على التكتيكات وردود الأفعال التي يمكن طرحها لاحقًا أثناء جلسات استخلاص المعلومات عندما يُطلب من الطلاب مشاركة تجاربهم أو عند طرح نقاط التدريس الرئيسية].</a:t>
            </a:r>
          </a:p>
          <a:p>
            <a:endParaRPr lang="en-US" sz="1200" b="0" i="0" kern="1200" baseline="0" dirty="0">
              <a:solidFill>
                <a:schemeClr val="tx1"/>
              </a:solidFill>
              <a:effectLst/>
              <a:latin typeface="+mn-lt"/>
              <a:ea typeface="+mn-ea"/>
              <a:cs typeface="+mn-cs"/>
            </a:endParaRPr>
          </a:p>
          <a:p>
            <a:r>
              <a:rPr lang="ar-EG" sz="1200" b="0" i="0" baseline="0" dirty="0">
                <a:solidFill>
                  <a:schemeClr val="tx1"/>
                </a:solidFill>
                <a:latin typeface="+mn-lt"/>
                <a:ea typeface="+mn-ea"/>
                <a:cs typeface="+mn-cs"/>
              </a:rPr>
              <a:t>[عندما يعود الطلاب بنتائجهم، يقوم المُحاضر بإنشاء شريحة النتائج للفصل باستخدام جداول بيانات </a:t>
            </a:r>
            <a:r>
              <a:rPr lang="en-US" sz="1200" b="0" i="0" baseline="0" dirty="0">
                <a:solidFill>
                  <a:schemeClr val="tx1"/>
                </a:solidFill>
                <a:latin typeface="+mn-lt"/>
                <a:ea typeface="+mn-ea"/>
                <a:cs typeface="+mn-cs"/>
              </a:rPr>
              <a:t>Excel</a:t>
            </a:r>
            <a:r>
              <a:rPr lang="ar-EG" sz="1200" b="0" i="0" baseline="0" dirty="0">
                <a:solidFill>
                  <a:schemeClr val="tx1"/>
                </a:solidFill>
                <a:latin typeface="+mn-lt"/>
                <a:ea typeface="+mn-ea"/>
                <a:cs typeface="+mn-cs"/>
              </a:rPr>
              <a:t> المسماة "</a:t>
            </a:r>
            <a:r>
              <a:rPr lang="en-US" sz="1200" b="0" i="0" baseline="0" dirty="0" err="1">
                <a:solidFill>
                  <a:schemeClr val="tx1"/>
                </a:solidFill>
                <a:latin typeface="+mn-lt"/>
                <a:ea typeface="+mn-ea"/>
                <a:cs typeface="+mn-cs"/>
              </a:rPr>
              <a:t>Results_Template_Game_of_Chicken_Point_Scores</a:t>
            </a:r>
            <a:r>
              <a:rPr lang="ar-EG" sz="1200" b="0" i="0" baseline="0" dirty="0">
                <a:solidFill>
                  <a:schemeClr val="tx1"/>
                </a:solidFill>
                <a:latin typeface="+mn-lt"/>
                <a:ea typeface="+mn-ea"/>
                <a:cs typeface="+mn-cs"/>
              </a:rPr>
              <a:t>" ويلصقها في شريحة </a:t>
            </a:r>
            <a:r>
              <a:rPr lang="en-US" sz="1200" b="0" i="0" baseline="0" dirty="0">
                <a:solidFill>
                  <a:schemeClr val="tx1"/>
                </a:solidFill>
                <a:latin typeface="+mn-lt"/>
                <a:ea typeface="+mn-ea"/>
                <a:cs typeface="+mn-cs"/>
              </a:rPr>
              <a:t>PowerPoint</a:t>
            </a:r>
            <a:r>
              <a:rPr lang="ar-EG" sz="1200" b="0" i="0" baseline="0" dirty="0">
                <a:solidFill>
                  <a:schemeClr val="tx1"/>
                </a:solidFill>
                <a:latin typeface="+mn-lt"/>
                <a:ea typeface="+mn-ea"/>
                <a:cs typeface="+mn-cs"/>
              </a:rPr>
              <a:t> المسماة "</a:t>
            </a:r>
            <a:r>
              <a:rPr lang="en-US" sz="1200" b="0" i="0" dirty="0"/>
              <a:t>Your results: Points Scores</a:t>
            </a:r>
            <a:r>
              <a:rPr lang="ar-EG" sz="1200" b="0" i="0" dirty="0"/>
              <a:t>" لاحقًا في</a:t>
            </a:r>
            <a:r>
              <a:rPr lang="ar-EG" sz="1200" b="0" i="0" baseline="0" dirty="0"/>
              <a:t> مجموعة الشرائح هذه.</a:t>
            </a:r>
            <a:r>
              <a:rPr lang="en-US" sz="1200" b="0" i="0" baseline="0" dirty="0"/>
              <a:t> </a:t>
            </a:r>
            <a:r>
              <a:rPr lang="ar-EG" sz="1200" b="0" i="0" baseline="0" dirty="0"/>
              <a:t>يتم إعطاء كل مجموعة من 4 طلاب رقم مجموعة التفاوض الخاصة بهم عندما يقومون بتسليم نتائجهم ويُطلب منهم تذكره للمناقشة].</a:t>
            </a:r>
            <a:r>
              <a:rPr lang="en-US" sz="1200" b="0" i="0" baseline="0" dirty="0"/>
              <a:t> </a:t>
            </a:r>
            <a:r>
              <a:rPr lang="en-US" sz="1200" b="1" i="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EG" sz="1200" i="0" u="sng" baseline="0" dirty="0">
                <a:solidFill>
                  <a:schemeClr val="tx1"/>
                </a:solidFill>
                <a:latin typeface="+mn-lt"/>
                <a:ea typeface="+mn-ea"/>
                <a:cs typeface="+mn-cs"/>
              </a:rPr>
              <a:t>ملاحظة</a:t>
            </a:r>
            <a:r>
              <a:rPr lang="ar-EG" sz="1200" i="0" baseline="0" dirty="0">
                <a:solidFill>
                  <a:schemeClr val="tx1"/>
                </a:solidFill>
                <a:latin typeface="+mn-lt"/>
                <a:ea typeface="+mn-ea"/>
                <a:cs typeface="+mn-cs"/>
              </a:rPr>
              <a:t>:</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يوجد نهج بديل لإنشاء المجموعات الثنائية، وهو أن يتولى المحاضر بنفسه تقسيم الطلاب إلى مجموعات، إما عن طريق إنشاء مجموعات قبل بدء المحاضرة وإما في وقت مخصص أثناء المحاضرة.</a:t>
            </a:r>
            <a:r>
              <a:rPr lang="en-US" sz="1200" i="0" baseline="0" dirty="0">
                <a:solidFill>
                  <a:schemeClr val="tx1"/>
                </a:solidFill>
                <a:latin typeface="+mn-lt"/>
                <a:ea typeface="+mn-ea"/>
                <a:cs typeface="+mn-cs"/>
              </a:rPr>
              <a:t> </a:t>
            </a:r>
          </a:p>
          <a:p>
            <a:endParaRPr lang="en-US" i="0" baseline="0" dirty="0"/>
          </a:p>
          <a:p>
            <a:r>
              <a:rPr lang="ar-EG" i="0" dirty="0"/>
              <a:t>مصدر الصورة:</a:t>
            </a:r>
          </a:p>
          <a:p>
            <a:r>
              <a:rPr lang="en-US" i="0" dirty="0"/>
              <a:t>https://pixabay.com/en/animal-chicken-africa-bird-nature-223015/</a:t>
            </a:r>
          </a:p>
        </p:txBody>
      </p:sp>
      <p:sp>
        <p:nvSpPr>
          <p:cNvPr id="4" name="Slide Number Placeholder 3"/>
          <p:cNvSpPr>
            <a:spLocks noGrp="1"/>
          </p:cNvSpPr>
          <p:nvPr>
            <p:ph type="sldNum" sz="quarter" idx="5"/>
          </p:nvPr>
        </p:nvSpPr>
        <p:spPr/>
        <p:txBody>
          <a:bodyPr/>
          <a:lstStyle/>
          <a:p>
            <a:pPr>
              <a:defRPr/>
            </a:pPr>
            <a:fld id="{7B8928A0-A706-4BA6-9A4E-81B676E7F25E}" type="slidenum">
              <a:rPr lang="en-US" smtClean="0"/>
              <a:pPr>
                <a:defRPr/>
              </a:pPr>
              <a:t>2</a:t>
            </a:fld>
            <a:endParaRPr lang="en-US"/>
          </a:p>
        </p:txBody>
      </p:sp>
    </p:spTree>
    <p:extLst>
      <p:ext uri="{BB962C8B-B14F-4D97-AF65-F5344CB8AC3E}">
        <p14:creationId xmlns:p14="http://schemas.microsoft.com/office/powerpoint/2010/main" val="3409375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baseline="0" dirty="0">
                <a:solidFill>
                  <a:schemeClr val="tx1"/>
                </a:solidFill>
                <a:latin typeface="+mn-lt"/>
                <a:ea typeface="+mn-ea"/>
                <a:cs typeface="+mn-cs"/>
              </a:rPr>
              <a:t>وإليكم اتفاقاتكم!</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[يتفاعل الطلاب]. الارتفاع الإجمالي للأعمدة يعكس القيمة المشتركة التي أنشأتموها معًا. إذ تعني الأعمدة الأعلى خلق المزيد من القيمة. تعكس الأعمدة الحمراء القيمة التي تطالب بها كريدي جرو والأعمدة الخضراء لمربي الدواجن.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baseline="0" dirty="0"/>
              <a:t>إذن أخبروني قليلًا عن صفقاتكم. [يشارك الطلاب تجاربهم في المفاوضات. إذا لم يتحدث عدد كافٍ من الطلاب، يمكن للمُحاضر اختيار نتائج مُبالغ فيها - أعمدة عالية ومنخفضة، وأعمدة ذات تقسيمات عادلة للغاية، وتقسيمات غير متناسبة للغاية للقيمة - وطلب المشاركة من فريق التفاوض].</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u="sng" baseline="0" dirty="0">
                <a:solidFill>
                  <a:schemeClr val="tx1"/>
                </a:solidFill>
                <a:latin typeface="+mn-lt"/>
                <a:ea typeface="+mn-ea"/>
                <a:cs typeface="+mn-cs"/>
              </a:rPr>
              <a:t>ملاحظة:</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ما يظهر هنا هو نتائج نموذجية من محاضرة تجريبية في </a:t>
            </a:r>
            <a:r>
              <a:rPr lang="en-US" sz="1200" b="0" i="0" baseline="0" dirty="0">
                <a:solidFill>
                  <a:schemeClr val="tx1"/>
                </a:solidFill>
                <a:latin typeface="+mn-lt"/>
                <a:ea typeface="+mn-ea"/>
                <a:cs typeface="+mn-cs"/>
              </a:rPr>
              <a:t>INSEAD</a:t>
            </a:r>
            <a:r>
              <a:rPr lang="ar-EG" sz="1200" b="0" i="0" baseline="0" dirty="0">
                <a:solidFill>
                  <a:schemeClr val="tx1"/>
                </a:solidFill>
                <a:latin typeface="+mn-lt"/>
                <a:ea typeface="+mn-ea"/>
                <a:cs typeface="+mn-cs"/>
              </a:rPr>
              <a:t>.</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أثناء الاستراحة، يجب على المُحاضر أن ينشئ شريحة النتائج للفصل باستخدام جدول بيانات </a:t>
            </a:r>
            <a:r>
              <a:rPr lang="en-US" sz="1200" b="0" i="0" baseline="0" dirty="0">
                <a:solidFill>
                  <a:schemeClr val="tx1"/>
                </a:solidFill>
                <a:latin typeface="+mn-lt"/>
                <a:ea typeface="+mn-ea"/>
                <a:cs typeface="+mn-cs"/>
              </a:rPr>
              <a:t>Excel</a:t>
            </a:r>
            <a:r>
              <a:rPr lang="ar-EG" sz="1200" b="0" i="0" baseline="0" dirty="0">
                <a:solidFill>
                  <a:schemeClr val="tx1"/>
                </a:solidFill>
                <a:latin typeface="+mn-lt"/>
                <a:ea typeface="+mn-ea"/>
                <a:cs typeface="+mn-cs"/>
              </a:rPr>
              <a:t> المسمى "</a:t>
            </a:r>
            <a:r>
              <a:rPr lang="en-US" sz="1200" b="0" i="0" u="none" baseline="0" dirty="0" err="1">
                <a:solidFill>
                  <a:schemeClr val="tx1"/>
                </a:solidFill>
                <a:latin typeface="+mn-lt"/>
                <a:ea typeface="+mn-ea"/>
                <a:cs typeface="+mn-cs"/>
              </a:rPr>
              <a:t>Results_Template_Game_of_Chicken_Point_Scores</a:t>
            </a:r>
            <a:r>
              <a:rPr lang="ar-EG" sz="1200" b="0" i="0" baseline="0" dirty="0">
                <a:solidFill>
                  <a:schemeClr val="tx1"/>
                </a:solidFill>
                <a:latin typeface="+mn-lt"/>
                <a:ea typeface="+mn-ea"/>
                <a:cs typeface="+mn-cs"/>
              </a:rPr>
              <a:t>" ولصقها في شريحة </a:t>
            </a:r>
            <a:r>
              <a:rPr lang="en-US" sz="1200" b="0" i="0" baseline="0" dirty="0">
                <a:solidFill>
                  <a:schemeClr val="tx1"/>
                </a:solidFill>
                <a:latin typeface="+mn-lt"/>
                <a:ea typeface="+mn-ea"/>
                <a:cs typeface="+mn-cs"/>
              </a:rPr>
              <a:t>PowerPoint</a:t>
            </a:r>
            <a:r>
              <a:rPr lang="ar-EG" sz="1200" b="0" i="0" baseline="0" dirty="0">
                <a:solidFill>
                  <a:schemeClr val="tx1"/>
                </a:solidFill>
                <a:latin typeface="+mn-lt"/>
                <a:ea typeface="+mn-ea"/>
                <a:cs typeface="+mn-cs"/>
              </a:rPr>
              <a:t> هذه.</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يمكن الإشارة إلى الطرق المسدودة (التي تؤدي إلى 40 نقطة لصالح كريدي جرو و30 نقطة لمربية الدجاج جولييتا) بمربع نصي وكلمة "طريق مسدود" بخط أحمر.</a:t>
            </a:r>
            <a:r>
              <a:rPr lang="en-US" sz="1200" b="0" i="0" baseline="0" dirty="0">
                <a:solidFill>
                  <a:schemeClr val="tx1"/>
                </a:solidFill>
                <a:latin typeface="+mn-lt"/>
                <a:ea typeface="+mn-ea"/>
                <a:cs typeface="+mn-cs"/>
              </a:rPr>
              <a:t> </a:t>
            </a:r>
          </a:p>
          <a:p>
            <a:endParaRPr lang="en-US" i="0" dirty="0"/>
          </a:p>
          <a:p>
            <a:r>
              <a:rPr lang="ar-EG" i="0" u="sng" dirty="0"/>
              <a:t>ملاحظة:</a:t>
            </a:r>
            <a:r>
              <a:rPr lang="en-US" i="0" dirty="0"/>
              <a:t> </a:t>
            </a:r>
            <a:r>
              <a:rPr lang="ar-EG" i="0" dirty="0"/>
              <a:t>فيما يلي العناصر ذات الصلة من نموذج النتيجة المستخدم</a:t>
            </a:r>
            <a:r>
              <a:rPr lang="ar-EG" i="0" baseline="0" dirty="0"/>
              <a:t> لإنشاء هذا الشكل</a:t>
            </a:r>
          </a:p>
          <a:p>
            <a:endParaRPr lang="en-US" i="0" dirty="0"/>
          </a:p>
          <a:p>
            <a:r>
              <a:rPr lang="ar-EG" sz="1200" i="0" dirty="0">
                <a:solidFill>
                  <a:schemeClr val="tx1"/>
                </a:solidFill>
                <a:latin typeface="+mn-lt"/>
                <a:ea typeface="+mn-ea"/>
                <a:cs typeface="+mn-cs"/>
              </a:rPr>
              <a:t>مجموع النقاط التي حصلت عليها شركة كريدي جرو: </a:t>
            </a:r>
            <a:r>
              <a:rPr lang="en-US" sz="1200" i="0" baseline="0" dirty="0">
                <a:solidFill>
                  <a:schemeClr val="tx1"/>
                </a:solidFill>
                <a:latin typeface="+mn-lt"/>
                <a:ea typeface="+mn-ea"/>
                <a:cs typeface="+mn-cs"/>
              </a:rPr>
              <a:t> </a:t>
            </a:r>
            <a:r>
              <a:rPr lang="ar-EG" sz="1200" i="0" u="sng" dirty="0">
                <a:solidFill>
                  <a:schemeClr val="tx1"/>
                </a:solidFill>
                <a:latin typeface="+mn-lt"/>
                <a:ea typeface="+mn-ea"/>
                <a:cs typeface="+mn-cs"/>
              </a:rPr>
              <a:t>		</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النقاط</a:t>
            </a:r>
          </a:p>
          <a:p>
            <a:r>
              <a:rPr lang="ar-EG" sz="1200" i="0" dirty="0">
                <a:solidFill>
                  <a:schemeClr val="tx1"/>
                </a:solidFill>
                <a:latin typeface="+mn-lt"/>
                <a:ea typeface="+mn-ea"/>
                <a:cs typeface="+mn-cs"/>
              </a:rPr>
              <a:t>ملاحظة:</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هذه هي النقاط الإجمالية المضافة من جميع القضايا، حجم القرض + فترة سداد القرض + دعم شركاء الأعمال + كثافة الدواجن + وتيرة عملية التفتيش، باستخدام هيكل المكسب </a:t>
            </a:r>
            <a:r>
              <a:rPr lang="ar-EG" sz="1200" i="0" u="sng" dirty="0">
                <a:solidFill>
                  <a:schemeClr val="tx1"/>
                </a:solidFill>
                <a:latin typeface="+mn-lt"/>
                <a:ea typeface="+mn-ea"/>
                <a:cs typeface="+mn-cs"/>
              </a:rPr>
              <a:t>الخاص بشركة كريدي جرو</a:t>
            </a:r>
            <a:r>
              <a:rPr lang="ar-EG" sz="1200" i="0" dirty="0">
                <a:solidFill>
                  <a:schemeClr val="tx1"/>
                </a:solidFill>
                <a:latin typeface="+mn-lt"/>
                <a:ea typeface="+mn-ea"/>
                <a:cs typeface="+mn-cs"/>
              </a:rPr>
              <a:t>.</a:t>
            </a:r>
            <a:r>
              <a:rPr lang="en-US" sz="1200" i="0" dirty="0">
                <a:solidFill>
                  <a:schemeClr val="tx1"/>
                </a:solidFill>
                <a:latin typeface="+mn-lt"/>
                <a:ea typeface="+mn-ea"/>
                <a:cs typeface="+mn-cs"/>
              </a:rPr>
              <a:t> </a:t>
            </a:r>
          </a:p>
          <a:p>
            <a:r>
              <a:rPr lang="ar-EG" sz="1200" i="0" dirty="0">
                <a:solidFill>
                  <a:schemeClr val="tx1"/>
                </a:solidFill>
                <a:latin typeface="+mn-lt"/>
                <a:ea typeface="+mn-ea"/>
                <a:cs typeface="+mn-cs"/>
              </a:rPr>
              <a:t> </a:t>
            </a:r>
          </a:p>
          <a:p>
            <a:r>
              <a:rPr lang="ar-EG" sz="1200" i="0" dirty="0">
                <a:solidFill>
                  <a:schemeClr val="tx1"/>
                </a:solidFill>
                <a:latin typeface="+mn-lt"/>
                <a:ea typeface="+mn-ea"/>
                <a:cs typeface="+mn-cs"/>
              </a:rPr>
              <a:t>مجموع النقاط التي حصل عليها مربو الدواجن: </a:t>
            </a:r>
            <a:r>
              <a:rPr lang="en-US" sz="1200" i="0" baseline="0" dirty="0">
                <a:solidFill>
                  <a:schemeClr val="tx1"/>
                </a:solidFill>
                <a:latin typeface="+mn-lt"/>
                <a:ea typeface="+mn-ea"/>
                <a:cs typeface="+mn-cs"/>
              </a:rPr>
              <a:t> </a:t>
            </a:r>
            <a:r>
              <a:rPr lang="ar-EG" sz="1200" i="0" u="sng" dirty="0">
                <a:solidFill>
                  <a:schemeClr val="tx1"/>
                </a:solidFill>
                <a:latin typeface="+mn-lt"/>
                <a:ea typeface="+mn-ea"/>
                <a:cs typeface="+mn-cs"/>
              </a:rPr>
              <a:t>		</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النقاط</a:t>
            </a:r>
          </a:p>
          <a:p>
            <a:r>
              <a:rPr lang="ar-EG" sz="1200" i="0" dirty="0">
                <a:solidFill>
                  <a:schemeClr val="tx1"/>
                </a:solidFill>
                <a:latin typeface="+mn-lt"/>
                <a:ea typeface="+mn-ea"/>
                <a:cs typeface="+mn-cs"/>
              </a:rPr>
              <a:t>ملاحظة:</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هذه هي النقاط الإجمالية المضافة من جميع القضايا، حجم القرض + فترة سداد القرض + دعم شركاء الأعمال + كثافة الدواجن + وتيرة عملية التفتيش، باستخدام هيكل المكاسب </a:t>
            </a:r>
            <a:r>
              <a:rPr lang="ar-EG" sz="1200" i="0" u="sng" dirty="0">
                <a:solidFill>
                  <a:schemeClr val="tx1"/>
                </a:solidFill>
                <a:latin typeface="+mn-lt"/>
                <a:ea typeface="+mn-ea"/>
                <a:cs typeface="+mn-cs"/>
              </a:rPr>
              <a:t>الخاص بمربي الدواجن</a:t>
            </a:r>
            <a:r>
              <a:rPr lang="ar-EG" sz="1200" i="0" dirty="0">
                <a:solidFill>
                  <a:schemeClr val="tx1"/>
                </a:solidFill>
                <a:latin typeface="+mn-lt"/>
                <a:ea typeface="+mn-ea"/>
                <a:cs typeface="+mn-cs"/>
              </a:rPr>
              <a:t>.</a:t>
            </a:r>
            <a:r>
              <a:rPr lang="en-US" sz="1200" i="0" dirty="0">
                <a:solidFill>
                  <a:schemeClr val="tx1"/>
                </a:solidFill>
                <a:latin typeface="+mn-lt"/>
                <a:ea typeface="+mn-ea"/>
                <a:cs typeface="+mn-cs"/>
              </a:rPr>
              <a:t> </a:t>
            </a:r>
          </a:p>
          <a:p>
            <a:endParaRPr lang="en-US" i="0" dirty="0"/>
          </a:p>
        </p:txBody>
      </p:sp>
      <p:sp>
        <p:nvSpPr>
          <p:cNvPr id="4" name="Slide Number Placeholder 3"/>
          <p:cNvSpPr>
            <a:spLocks noGrp="1"/>
          </p:cNvSpPr>
          <p:nvPr>
            <p:ph type="sldNum" sz="quarter" idx="10"/>
          </p:nvPr>
        </p:nvSpPr>
        <p:spPr/>
        <p:txBody>
          <a:bodyPr/>
          <a:lstStyle/>
          <a:p>
            <a:fld id="{7F3D1EF9-5CC1-4238-AAAD-E9DC1B1191CD}" type="slidenum">
              <a:rPr lang="en-GB" smtClean="0"/>
              <a:t>20</a:t>
            </a:fld>
            <a:endParaRPr lang="en-GB"/>
          </a:p>
        </p:txBody>
      </p:sp>
    </p:spTree>
    <p:extLst>
      <p:ext uri="{BB962C8B-B14F-4D97-AF65-F5344CB8AC3E}">
        <p14:creationId xmlns:p14="http://schemas.microsoft.com/office/powerpoint/2010/main" val="1987516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b="0" u="none"/>
              <a:t>كما</a:t>
            </a:r>
            <a:r>
              <a:rPr lang="ar-EG" b="0" u="none" baseline="0"/>
              <a:t> تحدثنا من قبل، فإن المفاوضات لا تتعلق فقط بالقيمة التي تحصل عليها الآن، بل تتعلق أيضًا بالعلاقة طويلة الأمد.  </a:t>
            </a:r>
            <a:r>
              <a:rPr lang="ar-EG" sz="1200"/>
              <a:t>يمكن لشركة كريدي جرو ومزرعة دواجن جولييتا أن يعملا معًا لفترة طويلة في المستقبل إذا سارت هذه المعاملة على ما يرام. لا تريد أن تكون شخصًا يستغل العلاقات ويتخلى عن كل</a:t>
            </a:r>
            <a:r>
              <a:rPr lang="ar-EG" sz="1200" baseline="0"/>
              <a:t> القيمة على أمل أن تكونوا أصدقاء، ولكن يجدر بك تقدير العلاقات الجيدة بالإضافة إلى الحصول على صفقة جيدة الآن. ستكون أفضل نتيجة هي الحصول على كليهما، وقد حقق بعضكم ذلك. </a:t>
            </a:r>
          </a:p>
          <a:p>
            <a:endParaRPr lang="en-US" b="1" u="sng" baseline="0" dirty="0"/>
          </a:p>
          <a:p>
            <a:r>
              <a:rPr lang="ar-EG"/>
              <a:t>مصدر الصورة:</a:t>
            </a:r>
          </a:p>
          <a:p>
            <a:r>
              <a:rPr lang="en-US"/>
              <a:t>https://pixabay.com/en/refugees-economic-migrants-1020256/</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21</a:t>
            </a:fld>
            <a:endParaRPr lang="en-GB"/>
          </a:p>
        </p:txBody>
      </p:sp>
    </p:spTree>
    <p:extLst>
      <p:ext uri="{BB962C8B-B14F-4D97-AF65-F5344CB8AC3E}">
        <p14:creationId xmlns:p14="http://schemas.microsoft.com/office/powerpoint/2010/main" val="2560300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baseline="0" dirty="0">
                <a:solidFill>
                  <a:schemeClr val="tx1"/>
                </a:solidFill>
                <a:latin typeface="+mn-lt"/>
                <a:ea typeface="+mn-ea"/>
                <a:cs typeface="+mn-cs"/>
              </a:rPr>
              <a:t>حسنًا، الذين أعطوا بعضهم البعض تقييمات منخفضة كشركاء مستقبليين، لماذا لن تقوموا بأعمال تجارية مع نظرائكم مرة أخرى؟ </a:t>
            </a:r>
            <a:r>
              <a:rPr lang="ar-EG" sz="1200" i="0" u="none" baseline="0" dirty="0"/>
              <a:t>[يشارك الطلاب تجاربهم في المفاوضات وأسس تقييماتهم.</a:t>
            </a:r>
            <a:r>
              <a:rPr lang="en-US" sz="1200" i="0" u="none" baseline="0" dirty="0"/>
              <a:t> </a:t>
            </a:r>
            <a:r>
              <a:rPr lang="ar-EG" sz="1200" i="0" u="none" baseline="0" dirty="0"/>
              <a:t>إذا لم يتحدث عدد كافٍ من الطلاب، يمكن للمُحاضر اختيار نتائج مُبالغ فيها من نماذج النتائج وطلب المشاركة من فريق التفاوض].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u="none"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u="none" baseline="0" dirty="0"/>
              <a:t>مصدر الصورة:</a:t>
            </a: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i="0" u="none" baseline="0" dirty="0"/>
              <a:t>https://pixabay.com/photos/job-interview-hiring-hand-shake-3790033/</a:t>
            </a:r>
          </a:p>
        </p:txBody>
      </p:sp>
      <p:sp>
        <p:nvSpPr>
          <p:cNvPr id="4" name="Slide Number Placeholder 3"/>
          <p:cNvSpPr>
            <a:spLocks noGrp="1"/>
          </p:cNvSpPr>
          <p:nvPr>
            <p:ph type="sldNum" sz="quarter" idx="10"/>
          </p:nvPr>
        </p:nvSpPr>
        <p:spPr/>
        <p:txBody>
          <a:bodyPr/>
          <a:lstStyle/>
          <a:p>
            <a:fld id="{7F3D1EF9-5CC1-4238-AAAD-E9DC1B1191CD}" type="slidenum">
              <a:rPr lang="en-GB" smtClean="0"/>
              <a:t>22</a:t>
            </a:fld>
            <a:endParaRPr lang="en-GB"/>
          </a:p>
        </p:txBody>
      </p:sp>
    </p:spTree>
    <p:extLst>
      <p:ext uri="{BB962C8B-B14F-4D97-AF65-F5344CB8AC3E}">
        <p14:creationId xmlns:p14="http://schemas.microsoft.com/office/powerpoint/2010/main" val="1239961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dirty="0"/>
              <a:t>من الأفضل في المطالبة بالقيمة، الأفراد أم الفرق؟</a:t>
            </a:r>
            <a:r>
              <a:rPr lang="en-US" sz="1200" b="0" i="0" dirty="0"/>
              <a:t> </a:t>
            </a:r>
            <a:r>
              <a:rPr lang="ar-EG" sz="1200" b="0" i="0" baseline="0" dirty="0">
                <a:solidFill>
                  <a:schemeClr val="tx1"/>
                </a:solidFill>
                <a:latin typeface="+mn-lt"/>
                <a:ea typeface="+mn-ea"/>
                <a:cs typeface="+mn-cs"/>
              </a:rPr>
              <a:t>[يجيب الطلاب].</a:t>
            </a:r>
            <a:r>
              <a:rPr lang="en-US" sz="1200" b="0" i="0" baseline="0" dirty="0">
                <a:solidFill>
                  <a:schemeClr val="tx1"/>
                </a:solidFill>
                <a:latin typeface="+mn-lt"/>
                <a:ea typeface="+mn-ea"/>
                <a:cs typeface="+mn-cs"/>
              </a:rPr>
              <a:t> </a:t>
            </a:r>
            <a:r>
              <a:rPr lang="ar-EG" sz="1200" b="0" i="0" dirty="0"/>
              <a:t>ماذا عن خلق القيمة؟</a:t>
            </a:r>
            <a:r>
              <a:rPr lang="en-US" sz="1200" b="0" i="0" dirty="0"/>
              <a:t> </a:t>
            </a:r>
            <a:r>
              <a:rPr lang="ar-EG" sz="1200" b="0" i="0" baseline="0" dirty="0">
                <a:solidFill>
                  <a:schemeClr val="tx1"/>
                </a:solidFill>
                <a:latin typeface="+mn-lt"/>
                <a:ea typeface="+mn-ea"/>
                <a:cs typeface="+mn-cs"/>
              </a:rPr>
              <a:t>[يجيب الطلاب].</a:t>
            </a:r>
            <a:r>
              <a:rPr lang="en-US" sz="1200" b="0" i="0" baseline="0" dirty="0">
                <a:solidFill>
                  <a:schemeClr val="tx1"/>
                </a:solidFill>
                <a:latin typeface="+mn-lt"/>
                <a:ea typeface="+mn-ea"/>
                <a:cs typeface="+mn-cs"/>
              </a:rPr>
              <a:t> </a:t>
            </a:r>
          </a:p>
          <a:p>
            <a:endParaRPr lang="en-US" i="0" dirty="0"/>
          </a:p>
          <a:p>
            <a:r>
              <a:rPr lang="ar-EG" i="0" dirty="0"/>
              <a:t>مصدر</a:t>
            </a:r>
            <a:r>
              <a:rPr lang="ar-EG" i="0" baseline="0" dirty="0"/>
              <a:t> الصورة</a:t>
            </a:r>
          </a:p>
          <a:p>
            <a:r>
              <a:rPr lang="en-US" i="0" baseline="0" dirty="0"/>
              <a:t>https://pixabay.com/en/chess-figure-game-play-board-1215079/</a:t>
            </a:r>
          </a:p>
          <a:p>
            <a:endParaRPr lang="en-US" i="0" dirty="0"/>
          </a:p>
        </p:txBody>
      </p:sp>
      <p:sp>
        <p:nvSpPr>
          <p:cNvPr id="4" name="Slide Number Placeholder 3"/>
          <p:cNvSpPr>
            <a:spLocks noGrp="1"/>
          </p:cNvSpPr>
          <p:nvPr>
            <p:ph type="sldNum" sz="quarter" idx="10"/>
          </p:nvPr>
        </p:nvSpPr>
        <p:spPr/>
        <p:txBody>
          <a:bodyPr/>
          <a:lstStyle/>
          <a:p>
            <a:fld id="{7F3D1EF9-5CC1-4238-AAAD-E9DC1B1191CD}" type="slidenum">
              <a:rPr lang="en-GB" smtClean="0"/>
              <a:t>23</a:t>
            </a:fld>
            <a:endParaRPr lang="en-GB"/>
          </a:p>
        </p:txBody>
      </p:sp>
    </p:spTree>
    <p:extLst>
      <p:ext uri="{BB962C8B-B14F-4D97-AF65-F5344CB8AC3E}">
        <p14:creationId xmlns:p14="http://schemas.microsoft.com/office/powerpoint/2010/main" val="2059206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u="none" dirty="0">
                <a:solidFill>
                  <a:schemeClr val="tx1"/>
                </a:solidFill>
                <a:latin typeface="+mn-lt"/>
                <a:ea typeface="+mn-ea"/>
                <a:cs typeface="+mn-cs"/>
              </a:rPr>
              <a:t>إن ما</a:t>
            </a:r>
            <a:r>
              <a:rPr lang="ar-EG" sz="1200" u="none" baseline="0" dirty="0">
                <a:solidFill>
                  <a:schemeClr val="tx1"/>
                </a:solidFill>
                <a:latin typeface="+mn-lt"/>
                <a:ea typeface="+mn-ea"/>
                <a:cs typeface="+mn-cs"/>
              </a:rPr>
              <a:t> تظهره الأبحاث هو أن </a:t>
            </a:r>
            <a:r>
              <a:rPr lang="ar-EG" sz="2400" u="none" dirty="0"/>
              <a:t>الفرق تتفوق على الأفراد في خلق القيمة والمطالبة بها.</a:t>
            </a:r>
            <a:r>
              <a:rPr lang="en-US" sz="2400" u="none" baseline="0" dirty="0"/>
              <a:t> </a:t>
            </a:r>
            <a:r>
              <a:rPr lang="ar-EG" sz="2400" u="none" baseline="0" dirty="0"/>
              <a:t>إن خلق القيمة يعني التحدث أكثر وتبادل </a:t>
            </a:r>
            <a:r>
              <a:rPr lang="ar-EG" sz="2400" u="none" dirty="0"/>
              <a:t>المزيد من المعلومات والتوصل إلى مصالح أفضل. أما المطالبة</a:t>
            </a:r>
            <a:r>
              <a:rPr lang="ar-EG" sz="2400" u="none" baseline="0" dirty="0"/>
              <a:t> بالقيمة بسبب الميل البشري إلى التوافق مع المجموعات، فإن القوة النفسية تكمن في الأعداد.</a:t>
            </a:r>
            <a:r>
              <a:rPr lang="en-US" sz="2400" u="none" baseline="0" dirty="0"/>
              <a:t> </a:t>
            </a:r>
            <a:r>
              <a:rPr lang="ar-EG" sz="2400" u="none" baseline="0" dirty="0"/>
              <a:t>ولكن ميزة الفريق هذه لا تتحقق إلا إذا تم تنسيق أدوار الفريق </a:t>
            </a:r>
            <a:r>
              <a:rPr lang="ar-EG" sz="2400" u="none" dirty="0"/>
              <a:t>وإستراتيجياته بشكل جيد.</a:t>
            </a:r>
            <a:r>
              <a:rPr lang="ar-EG" sz="2400" u="none" baseline="0" dirty="0"/>
              <a:t> فأنت بحاجة إلى أن تكون على نفس الموجة مع زملائك في الفريق، وإلا فإن التفاوض كجزء من فريق قد يكون أسوأ من العمل بمفردك.</a:t>
            </a:r>
            <a:r>
              <a:rPr lang="en-US" sz="2400" u="none" baseline="0" dirty="0"/>
              <a:t> </a:t>
            </a:r>
            <a:r>
              <a:rPr lang="ar-EG" sz="2400" u="none" baseline="0" dirty="0"/>
              <a:t>لذا فمن الأهمية الاستعداد معًا بشكل فعال قبل التفاوض </a:t>
            </a:r>
            <a:r>
              <a:rPr lang="ar-EG" sz="2400" u="none" dirty="0"/>
              <a:t>لتقليل فرص الصراع داخل الفريق أثناء المفاوضات النهائية.</a:t>
            </a:r>
            <a:r>
              <a:rPr lang="en-US" sz="2400" u="none" baseline="0" dirty="0"/>
              <a:t> </a:t>
            </a:r>
          </a:p>
          <a:p>
            <a:endParaRPr lang="en-SG" sz="1200" kern="1200" dirty="0">
              <a:solidFill>
                <a:schemeClr val="tx1"/>
              </a:solidFill>
              <a:effectLst/>
              <a:latin typeface="+mn-lt"/>
              <a:ea typeface="+mn-ea"/>
              <a:cs typeface="+mn-cs"/>
            </a:endParaRPr>
          </a:p>
          <a:p>
            <a:r>
              <a:rPr lang="ar-EG" sz="1200" dirty="0">
                <a:solidFill>
                  <a:schemeClr val="tx1"/>
                </a:solidFill>
                <a:latin typeface="+mn-lt"/>
                <a:ea typeface="+mn-ea"/>
                <a:cs typeface="+mn-cs"/>
              </a:rPr>
              <a:t>المراجع</a:t>
            </a:r>
          </a:p>
          <a:p>
            <a:pPr marL="0" marR="0" indent="0" algn="l" defTabSz="914400" rtl="0" eaLnBrk="1" fontAlgn="auto" latinLnBrk="0" hangingPunct="1">
              <a:lnSpc>
                <a:spcPct val="100000"/>
              </a:lnSpc>
              <a:spcBef>
                <a:spcPts val="0"/>
              </a:spcBef>
              <a:spcAft>
                <a:spcPts val="0"/>
              </a:spcAft>
              <a:buClrTx/>
              <a:buSzTx/>
              <a:buFontTx/>
              <a:buNone/>
              <a:tabLst/>
              <a:defRPr/>
            </a:pPr>
            <a:endParaRPr lang="en-SG"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Thompson, L., E., Peterson, S. W., Brodt,</a:t>
            </a:r>
            <a:r>
              <a:rPr lang="en-SG" sz="1200" kern="1200" baseline="0" dirty="0">
                <a:solidFill>
                  <a:schemeClr val="tx1"/>
                </a:solidFill>
                <a:effectLst/>
                <a:latin typeface="+mn-lt"/>
                <a:ea typeface="+mn-ea"/>
                <a:cs typeface="+mn-cs"/>
              </a:rPr>
              <a:t> S.</a:t>
            </a:r>
            <a:r>
              <a:rPr lang="en-SG" sz="1200" kern="1200" dirty="0">
                <a:solidFill>
                  <a:schemeClr val="tx1"/>
                </a:solidFill>
                <a:effectLst/>
                <a:latin typeface="+mn-lt"/>
                <a:ea typeface="+mn-ea"/>
                <a:cs typeface="+mn-cs"/>
              </a:rPr>
              <a:t> (1996). Team negotiation: An examination of integrative and distributive bargaining. </a:t>
            </a:r>
            <a:r>
              <a:rPr lang="en-SG" sz="1200" i="1" kern="1200" dirty="0">
                <a:solidFill>
                  <a:schemeClr val="tx1"/>
                </a:solidFill>
                <a:effectLst/>
                <a:latin typeface="+mn-lt"/>
                <a:ea typeface="+mn-ea"/>
                <a:cs typeface="+mn-cs"/>
              </a:rPr>
              <a:t>Journal of Personality and Social Psychology, 70(1)</a:t>
            </a:r>
            <a:r>
              <a:rPr lang="en-SG" sz="1200" kern="1200" dirty="0">
                <a:solidFill>
                  <a:schemeClr val="tx1"/>
                </a:solidFill>
                <a:effectLst/>
                <a:latin typeface="+mn-lt"/>
                <a:ea typeface="+mn-ea"/>
                <a:cs typeface="+mn-cs"/>
              </a:rPr>
              <a:t>, 66–78.</a:t>
            </a:r>
            <a:endParaRPr lang="en-US" sz="1200" kern="1200" dirty="0">
              <a:solidFill>
                <a:schemeClr val="tx1"/>
              </a:solidFill>
              <a:effectLst/>
              <a:latin typeface="+mn-lt"/>
              <a:ea typeface="+mn-ea"/>
              <a:cs typeface="+mn-cs"/>
            </a:endParaRPr>
          </a:p>
          <a:p>
            <a:pPr algn="l"/>
            <a:r>
              <a:rPr lang="en-SG" sz="1200" kern="1200" dirty="0">
                <a:solidFill>
                  <a:schemeClr val="tx1"/>
                </a:solidFill>
                <a:effectLst/>
                <a:latin typeface="+mn-lt"/>
                <a:ea typeface="+mn-ea"/>
                <a:cs typeface="+mn-cs"/>
                <a:hlinkClick r:id="" action="ppaction://noaction"/>
              </a:rPr>
              <a:t>http://psycnet.apa.org/journals/psp/70/1/66/</a:t>
            </a:r>
            <a:br>
              <a:rPr lang="en-SG" sz="1200" kern="1200" dirty="0">
                <a:solidFill>
                  <a:schemeClr val="tx1"/>
                </a:solidFill>
                <a:effectLst/>
                <a:latin typeface="+mn-lt"/>
                <a:ea typeface="+mn-ea"/>
                <a:cs typeface="+mn-cs"/>
              </a:rPr>
            </a:br>
            <a:br>
              <a:rPr lang="ar-EG" sz="1200" dirty="0">
                <a:solidFill>
                  <a:schemeClr val="tx1"/>
                </a:solidFill>
                <a:latin typeface="+mn-lt"/>
                <a:ea typeface="+mn-ea"/>
                <a:cs typeface="+mn-cs"/>
              </a:rPr>
            </a:br>
            <a:endParaRPr lang="ar-EG" sz="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F3D1EF9-5CC1-4238-AAAD-E9DC1B1191CD}" type="slidenum">
              <a:rPr lang="en-SG" smtClean="0"/>
              <a:t>24</a:t>
            </a:fld>
            <a:endParaRPr lang="en-SG"/>
          </a:p>
        </p:txBody>
      </p:sp>
    </p:spTree>
    <p:extLst>
      <p:ext uri="{BB962C8B-B14F-4D97-AF65-F5344CB8AC3E}">
        <p14:creationId xmlns:p14="http://schemas.microsoft.com/office/powerpoint/2010/main" val="3262110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b="0">
                <a:solidFill>
                  <a:schemeClr val="tx1"/>
                </a:solidFill>
                <a:latin typeface="+mn-lt"/>
                <a:ea typeface="+mn-ea"/>
                <a:cs typeface="+mn-cs"/>
              </a:rPr>
              <a:t>ما بعض التحديات الكبيرة التي تواجه المفاوضات بين الفرق؟</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dirty="0"/>
          </a:p>
          <a:p>
            <a:r>
              <a:rPr lang="ar-EG" sz="1200" b="0">
                <a:solidFill>
                  <a:schemeClr val="tx1"/>
                </a:solidFill>
                <a:latin typeface="+mn-lt"/>
                <a:ea typeface="+mn-ea"/>
                <a:cs typeface="+mn-cs"/>
              </a:rPr>
              <a:t>الأول هو </a:t>
            </a:r>
            <a:r>
              <a:rPr lang="ar-EG" sz="1200" b="1" u="none">
                <a:solidFill>
                  <a:schemeClr val="tx1"/>
                </a:solidFill>
                <a:latin typeface="+mn-lt"/>
                <a:ea typeface="+mn-ea"/>
                <a:cs typeface="+mn-cs"/>
              </a:rPr>
              <a:t>التنسيق</a:t>
            </a:r>
            <a:r>
              <a:rPr lang="ar-EG" sz="1200" b="0">
                <a:solidFill>
                  <a:schemeClr val="tx1"/>
                </a:solidFill>
                <a:latin typeface="+mn-lt"/>
                <a:ea typeface="+mn-ea"/>
                <a:cs typeface="+mn-cs"/>
              </a:rPr>
              <a:t>.</a:t>
            </a:r>
            <a:r>
              <a:rPr lang="en-US" sz="1200" b="0">
                <a:solidFill>
                  <a:schemeClr val="tx1"/>
                </a:solidFill>
                <a:latin typeface="+mn-lt"/>
                <a:ea typeface="+mn-ea"/>
                <a:cs typeface="+mn-cs"/>
              </a:rPr>
              <a:t> </a:t>
            </a:r>
            <a:r>
              <a:rPr lang="ar-EG" sz="1200" b="0" i="0">
                <a:solidFill>
                  <a:schemeClr val="tx1"/>
                </a:solidFill>
                <a:latin typeface="+mn-lt"/>
                <a:ea typeface="+mn-ea"/>
                <a:cs typeface="+mn-cs"/>
              </a:rPr>
              <a:t>عند التحضير معًا، تحتاج إلى العمل على التنسيق. البروتوكولات. </a:t>
            </a:r>
          </a:p>
          <a:p>
            <a:endParaRPr lang="en-US" sz="1200" b="0" i="0" kern="1200" dirty="0">
              <a:solidFill>
                <a:schemeClr val="tx1"/>
              </a:solidFill>
              <a:effectLst/>
              <a:latin typeface="+mn-lt"/>
              <a:ea typeface="+mn-ea"/>
              <a:cs typeface="+mn-cs"/>
            </a:endParaRPr>
          </a:p>
          <a:p>
            <a:r>
              <a:rPr lang="ar-EG" sz="1200" b="0">
                <a:solidFill>
                  <a:schemeClr val="tx1"/>
                </a:solidFill>
                <a:latin typeface="+mn-lt"/>
                <a:ea typeface="+mn-ea"/>
                <a:cs typeface="+mn-cs"/>
              </a:rPr>
              <a:t>مشكلات </a:t>
            </a:r>
            <a:r>
              <a:rPr lang="ar-EG" sz="1200" b="1" u="none">
                <a:solidFill>
                  <a:schemeClr val="tx1"/>
                </a:solidFill>
                <a:latin typeface="+mn-lt"/>
                <a:ea typeface="+mn-ea"/>
                <a:cs typeface="+mn-cs"/>
              </a:rPr>
              <a:t>التواصل</a:t>
            </a:r>
            <a:r>
              <a:rPr lang="ar-EG" sz="1200" b="0">
                <a:solidFill>
                  <a:schemeClr val="tx1"/>
                </a:solidFill>
                <a:latin typeface="+mn-lt"/>
                <a:ea typeface="+mn-ea"/>
                <a:cs typeface="+mn-cs"/>
              </a:rPr>
              <a:t> كبيرة. إذا لم يكن الفريق منسقًا، فسيكون التواصل مع الطرف الآخر ضعيفًا. </a:t>
            </a:r>
          </a:p>
          <a:p>
            <a:endParaRPr lang="en-US" sz="1200" b="0" kern="1200" dirty="0">
              <a:solidFill>
                <a:schemeClr val="tx1"/>
              </a:solidFill>
              <a:effectLst/>
              <a:latin typeface="+mn-lt"/>
              <a:ea typeface="+mn-ea"/>
              <a:cs typeface="+mn-cs"/>
            </a:endParaRPr>
          </a:p>
          <a:p>
            <a:r>
              <a:rPr lang="ar-EG" sz="1200" b="0">
                <a:solidFill>
                  <a:schemeClr val="tx1"/>
                </a:solidFill>
                <a:latin typeface="+mn-lt"/>
                <a:ea typeface="+mn-ea"/>
                <a:cs typeface="+mn-cs"/>
              </a:rPr>
              <a:t>هناك مشكلة أخرى وهي </a:t>
            </a:r>
            <a:r>
              <a:rPr lang="ar-EG" sz="1200" b="1" u="none">
                <a:solidFill>
                  <a:schemeClr val="tx1"/>
                </a:solidFill>
                <a:latin typeface="+mn-lt"/>
                <a:ea typeface="+mn-ea"/>
                <a:cs typeface="+mn-cs"/>
              </a:rPr>
              <a:t>الافتقار إلى الألفة</a:t>
            </a:r>
            <a:r>
              <a:rPr lang="ar-EG" sz="1200" b="0">
                <a:solidFill>
                  <a:schemeClr val="tx1"/>
                </a:solidFill>
                <a:latin typeface="+mn-lt"/>
                <a:ea typeface="+mn-ea"/>
                <a:cs typeface="+mn-cs"/>
              </a:rPr>
              <a:t>. فمع وجود فرق من كلا الجانبين، يصبح من الصعب بناء الألفة والتواصل مع الجانب الآخر. </a:t>
            </a:r>
          </a:p>
          <a:p>
            <a:endParaRPr lang="en-US" sz="1200" b="0" u="sng" kern="1200" dirty="0">
              <a:solidFill>
                <a:schemeClr val="tx1"/>
              </a:solidFill>
              <a:effectLst/>
              <a:latin typeface="+mn-lt"/>
              <a:ea typeface="+mn-ea"/>
              <a:cs typeface="+mn-cs"/>
            </a:endParaRPr>
          </a:p>
          <a:p>
            <a:r>
              <a:rPr lang="ar-EG" sz="1200" b="1" u="none">
                <a:solidFill>
                  <a:schemeClr val="tx1"/>
                </a:solidFill>
                <a:latin typeface="+mn-lt"/>
                <a:ea typeface="+mn-ea"/>
                <a:cs typeface="+mn-cs"/>
              </a:rPr>
              <a:t>تبرير الحضور</a:t>
            </a:r>
            <a:r>
              <a:rPr lang="ar-EG" sz="1200" b="0">
                <a:solidFill>
                  <a:schemeClr val="tx1"/>
                </a:solidFill>
                <a:latin typeface="+mn-lt"/>
                <a:ea typeface="+mn-ea"/>
                <a:cs typeface="+mn-cs"/>
              </a:rPr>
              <a:t>. في بعض الأحيان تدعو أشخاصًا ويشعرون أنهم مضطرون إلى قول شيء ما، لأنهم مدعوون. </a:t>
            </a:r>
          </a:p>
          <a:p>
            <a:endParaRPr lang="en-US" sz="1200" b="1" kern="1200" dirty="0">
              <a:solidFill>
                <a:schemeClr val="tx1"/>
              </a:solidFill>
              <a:effectLst/>
              <a:latin typeface="+mn-lt"/>
              <a:ea typeface="+mn-ea"/>
              <a:cs typeface="+mn-cs"/>
            </a:endParaRPr>
          </a:p>
          <a:p>
            <a:r>
              <a:rPr lang="ar-EG" sz="1200" b="0">
                <a:solidFill>
                  <a:schemeClr val="tx1"/>
                </a:solidFill>
                <a:latin typeface="+mn-lt"/>
                <a:ea typeface="+mn-ea"/>
                <a:cs typeface="+mn-cs"/>
              </a:rPr>
              <a:t>في المفاوضات الجماعية، فكر في </a:t>
            </a:r>
            <a:r>
              <a:rPr lang="ar-EG" sz="1200" b="1" u="none">
                <a:solidFill>
                  <a:schemeClr val="tx1"/>
                </a:solidFill>
                <a:latin typeface="+mn-lt"/>
                <a:ea typeface="+mn-ea"/>
                <a:cs typeface="+mn-cs"/>
              </a:rPr>
              <a:t>الترهيب</a:t>
            </a:r>
            <a:r>
              <a:rPr lang="ar-EG" sz="1200" b="0">
                <a:solidFill>
                  <a:schemeClr val="tx1"/>
                </a:solidFill>
                <a:latin typeface="+mn-lt"/>
                <a:ea typeface="+mn-ea"/>
                <a:cs typeface="+mn-cs"/>
              </a:rPr>
              <a:t>. إذا أحضرت 8 أشخاص وأحضروا هم شخصين، فقد يشعرون أنك تحاول ترهيبهم. </a:t>
            </a:r>
          </a:p>
          <a:p>
            <a:r>
              <a:rPr lang="ar-EG" sz="1200" b="0">
                <a:solidFill>
                  <a:schemeClr val="tx1"/>
                </a:solidFill>
                <a:latin typeface="+mn-lt"/>
                <a:ea typeface="+mn-ea"/>
                <a:cs typeface="+mn-cs"/>
              </a:rPr>
              <a:t>والمشكلة الداخلية المنحرفة هي الشعور الزائف بالأمان.</a:t>
            </a:r>
            <a:r>
              <a:rPr lang="en-US" sz="1200" b="0">
                <a:solidFill>
                  <a:schemeClr val="tx1"/>
                </a:solidFill>
                <a:latin typeface="+mn-lt"/>
                <a:ea typeface="+mn-ea"/>
                <a:cs typeface="+mn-cs"/>
              </a:rPr>
              <a:t> </a:t>
            </a:r>
            <a:r>
              <a:rPr lang="ar-EG" sz="1200" b="0">
                <a:solidFill>
                  <a:schemeClr val="tx1"/>
                </a:solidFill>
                <a:latin typeface="+mn-lt"/>
                <a:ea typeface="+mn-ea"/>
                <a:cs typeface="+mn-cs"/>
              </a:rPr>
              <a:t>فاحتمالية أن يكشف شخص ما عن الكثير للطرف الآخر عن طريق الخطأ أعلى الآن.</a:t>
            </a:r>
            <a:r>
              <a:rPr lang="en-US" sz="1200" b="0">
                <a:solidFill>
                  <a:schemeClr val="tx1"/>
                </a:solidFill>
                <a:latin typeface="+mn-lt"/>
                <a:ea typeface="+mn-ea"/>
                <a:cs typeface="+mn-cs"/>
              </a:rPr>
              <a:t> </a:t>
            </a:r>
            <a:r>
              <a:rPr lang="ar-EG" sz="1200" b="0">
                <a:solidFill>
                  <a:schemeClr val="tx1"/>
                </a:solidFill>
                <a:latin typeface="+mn-lt"/>
                <a:ea typeface="+mn-ea"/>
                <a:cs typeface="+mn-cs"/>
              </a:rPr>
              <a:t>وإحضار الكثير من الأشخاص يمكن أن يرسل للطرف الآخر رسالة خاطئة ويعرضك للأخطاء.</a:t>
            </a:r>
            <a:r>
              <a:rPr lang="en-US" sz="1200" b="0">
                <a:solidFill>
                  <a:schemeClr val="tx1"/>
                </a:solidFill>
                <a:latin typeface="+mn-lt"/>
                <a:ea typeface="+mn-ea"/>
                <a:cs typeface="+mn-cs"/>
              </a:rPr>
              <a:t> </a:t>
            </a:r>
            <a:r>
              <a:rPr lang="ar-EG" sz="1200" b="0">
                <a:solidFill>
                  <a:schemeClr val="tx1"/>
                </a:solidFill>
                <a:latin typeface="+mn-lt"/>
                <a:ea typeface="+mn-ea"/>
                <a:cs typeface="+mn-cs"/>
              </a:rPr>
              <a:t>كما أن إحضار الكثير من الأشخاص يمكن أن يرسل أيضًا رسالة مفادها أنك تحتاج حقًا إلى هذا.</a:t>
            </a:r>
            <a:r>
              <a:rPr lang="en-US" sz="1200" b="0">
                <a:solidFill>
                  <a:schemeClr val="tx1"/>
                </a:solidFill>
                <a:latin typeface="+mn-lt"/>
                <a:ea typeface="+mn-ea"/>
                <a:cs typeface="+mn-cs"/>
              </a:rPr>
              <a:t> </a:t>
            </a:r>
            <a:r>
              <a:rPr lang="ar-EG" sz="1200" b="0">
                <a:solidFill>
                  <a:schemeClr val="tx1"/>
                </a:solidFill>
                <a:latin typeface="+mn-lt"/>
                <a:ea typeface="+mn-ea"/>
                <a:cs typeface="+mn-cs"/>
              </a:rPr>
              <a:t>إذ يمكنه إرسال رسالة ضعف.</a:t>
            </a:r>
            <a:r>
              <a:rPr lang="en-US" sz="1200" b="0">
                <a:solidFill>
                  <a:schemeClr val="tx1"/>
                </a:solidFill>
                <a:latin typeface="+mn-lt"/>
                <a:ea typeface="+mn-ea"/>
                <a:cs typeface="+mn-cs"/>
              </a:rPr>
              <a:t> </a:t>
            </a:r>
            <a:r>
              <a:rPr lang="ar-EG" sz="1200" b="0">
                <a:solidFill>
                  <a:schemeClr val="tx1"/>
                </a:solidFill>
                <a:latin typeface="+mn-lt"/>
                <a:ea typeface="+mn-ea"/>
                <a:cs typeface="+mn-cs"/>
              </a:rPr>
              <a:t>أو قد يبدو الأمر كأن عمليات اتخاذ القرار الخاصة بك من المرجح أن تكون مرهقة ومعقدة، لذلك ربما لا أريد عقد صفقة معك.</a:t>
            </a:r>
            <a:r>
              <a:rPr lang="en-US" sz="1200" b="0">
                <a:solidFill>
                  <a:schemeClr val="tx1"/>
                </a:solidFill>
                <a:latin typeface="+mn-lt"/>
                <a:ea typeface="+mn-ea"/>
                <a:cs typeface="+mn-cs"/>
              </a:rPr>
              <a:t> </a:t>
            </a:r>
          </a:p>
          <a:p>
            <a:endParaRPr lang="en-US" sz="1200" b="0" kern="1200" dirty="0">
              <a:solidFill>
                <a:schemeClr val="tx1"/>
              </a:solidFill>
              <a:effectLst/>
              <a:latin typeface="+mn-lt"/>
              <a:ea typeface="+mn-ea"/>
              <a:cs typeface="+mn-cs"/>
            </a:endParaRPr>
          </a:p>
          <a:p>
            <a:r>
              <a:rPr lang="ar-EG" sz="1200" b="0">
                <a:solidFill>
                  <a:schemeClr val="tx1"/>
                </a:solidFill>
                <a:latin typeface="+mn-lt"/>
                <a:ea typeface="+mn-ea"/>
                <a:cs typeface="+mn-cs"/>
              </a:rPr>
              <a:t>بعض أفضل الممارسات.  </a:t>
            </a:r>
          </a:p>
          <a:p>
            <a:endParaRPr lang="en-US" sz="1200" b="1" kern="1200" dirty="0">
              <a:solidFill>
                <a:schemeClr val="tx1"/>
              </a:solidFill>
              <a:effectLst/>
              <a:latin typeface="+mn-lt"/>
              <a:ea typeface="+mn-ea"/>
              <a:cs typeface="+mn-cs"/>
            </a:endParaRPr>
          </a:p>
          <a:p>
            <a:r>
              <a:rPr lang="ar-EG" sz="1200" b="0">
                <a:solidFill>
                  <a:schemeClr val="tx1"/>
                </a:solidFill>
                <a:latin typeface="+mn-lt"/>
                <a:ea typeface="+mn-ea"/>
                <a:cs typeface="+mn-cs"/>
              </a:rPr>
              <a:t>من الجيد أن </a:t>
            </a:r>
            <a:r>
              <a:rPr lang="ar-EG" sz="1200" b="1">
                <a:solidFill>
                  <a:schemeClr val="tx1"/>
                </a:solidFill>
                <a:latin typeface="+mn-lt"/>
                <a:ea typeface="+mn-ea"/>
                <a:cs typeface="+mn-cs"/>
              </a:rPr>
              <a:t>تحدد الأدوار</a:t>
            </a:r>
            <a:r>
              <a:rPr lang="ar-EG" sz="1200" b="0">
                <a:solidFill>
                  <a:schemeClr val="tx1"/>
                </a:solidFill>
                <a:latin typeface="+mn-lt"/>
                <a:ea typeface="+mn-ea"/>
                <a:cs typeface="+mn-cs"/>
              </a:rPr>
              <a:t>. إذا كان لديك شخص يتمتع بقبول مرتفع، فقد تضعه في المرحلة الأولى من المحادثة. إذا كان لديك شخص يتمتع بقبول منخفض، فقد تضعه في المرحلة الثانية من المحادثة. قد تحب الشخص، ولكن إذا كان صعبًا للغاية، فقد لا تضعه في أي من المرحلتين وتتولى الأمر بنفسك. يجب أن يكون لديك قائد. لا يحتاج إلى أن يكون قائدًا استبداديًا. يمكن أن يكون منسقًا. أو مُشرعًا.</a:t>
            </a:r>
            <a:r>
              <a:rPr lang="ar-EG" sz="1200" b="0" u="none">
                <a:solidFill>
                  <a:schemeClr val="tx1"/>
                </a:solidFill>
                <a:latin typeface="+mn-lt"/>
                <a:ea typeface="+mn-ea"/>
                <a:cs typeface="+mn-cs"/>
              </a:rPr>
              <a:t> "زميلي مستعد بشكل أفضل للتعامل مع الأرقام وسيناقش ذلك معك".</a:t>
            </a:r>
          </a:p>
          <a:p>
            <a:endParaRPr lang="en-US" sz="1200" b="1" kern="1200" dirty="0">
              <a:solidFill>
                <a:schemeClr val="tx1"/>
              </a:solidFill>
              <a:effectLst/>
              <a:latin typeface="+mn-lt"/>
              <a:ea typeface="+mn-ea"/>
              <a:cs typeface="+mn-cs"/>
            </a:endParaRPr>
          </a:p>
          <a:p>
            <a:r>
              <a:rPr lang="ar-EG" sz="1200" b="0">
                <a:solidFill>
                  <a:schemeClr val="tx1"/>
                </a:solidFill>
                <a:latin typeface="+mn-lt"/>
                <a:ea typeface="+mn-ea"/>
                <a:cs typeface="+mn-cs"/>
              </a:rPr>
              <a:t>من حيث </a:t>
            </a:r>
            <a:r>
              <a:rPr lang="ar-EG" sz="1200" b="1">
                <a:solidFill>
                  <a:schemeClr val="tx1"/>
                </a:solidFill>
                <a:latin typeface="+mn-lt"/>
                <a:ea typeface="+mn-ea"/>
                <a:cs typeface="+mn-cs"/>
              </a:rPr>
              <a:t>تكوين الفريق</a:t>
            </a:r>
            <a:r>
              <a:rPr lang="ar-EG" sz="1200" b="0">
                <a:solidFill>
                  <a:schemeClr val="tx1"/>
                </a:solidFill>
                <a:latin typeface="+mn-lt"/>
                <a:ea typeface="+mn-ea"/>
                <a:cs typeface="+mn-cs"/>
              </a:rPr>
              <a:t>، فإن العدد الصغير رائع. أحضر معك من تحتاج إليهم، لا أكثر ولا أقل. أنا من أشد المعجبين بالفرق المكونة من شخصين. يمكن لشخص واحد تدوين الملاحظات، بينما يتولى الآخر القيادة. اجلس، وانتبه، واستمع أكثر. هناك الكثير من المزايا. ميزة الانتقال من 2 إلى 3 أقل أهمية وتبدأ المخاطر في التصاعد. إذا كنت تريد أكثر من شخصين، فاحرص على وجود سبب وجيه. أنا أتحدث عن الفريق على الطاولة. يمكن أن يكون لديك فريق مكون من 10 أشخاص، لكن 8 ينتظرون في المنزل. يشارك الآخرون في الاستعدادات والمناقشات.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dirty="0"/>
          </a:p>
          <a:p>
            <a:r>
              <a:rPr lang="ar-EG" sz="1200" b="0">
                <a:solidFill>
                  <a:schemeClr val="tx1"/>
                </a:solidFill>
                <a:latin typeface="+mn-lt"/>
                <a:ea typeface="+mn-ea"/>
                <a:cs typeface="+mn-cs"/>
              </a:rPr>
              <a:t>تحلَّ </a:t>
            </a:r>
            <a:r>
              <a:rPr lang="ar-EG" sz="1200" b="1">
                <a:solidFill>
                  <a:schemeClr val="tx1"/>
                </a:solidFill>
                <a:latin typeface="+mn-lt"/>
                <a:ea typeface="+mn-ea"/>
                <a:cs typeface="+mn-cs"/>
              </a:rPr>
              <a:t>بالشفافية في التواصل.</a:t>
            </a:r>
            <a:r>
              <a:rPr lang="ar-EG" sz="1200" b="0">
                <a:solidFill>
                  <a:schemeClr val="tx1"/>
                </a:solidFill>
                <a:latin typeface="+mn-lt"/>
                <a:ea typeface="+mn-ea"/>
                <a:cs typeface="+mn-cs"/>
              </a:rPr>
              <a:t> نعم، أدون ملاحظات، وسأكون سعيدًا بمشاركتها لاحقًا، أو استخدامها لإنشاء بريد إلكتروني موجز. أستخدم جدول بيانات حتى أتمكن من التوصل إلى إجابة عليك بسهولة أكبر.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dirty="0"/>
          </a:p>
          <a:p>
            <a:r>
              <a:rPr lang="ar-EG" sz="1200" b="0">
                <a:solidFill>
                  <a:schemeClr val="tx1"/>
                </a:solidFill>
                <a:latin typeface="+mn-lt"/>
                <a:ea typeface="+mn-ea"/>
                <a:cs typeface="+mn-cs"/>
              </a:rPr>
              <a:t>بدلًا من الإعلان عن استراحة، اقترح واحدة.</a:t>
            </a:r>
            <a:r>
              <a:rPr lang="en-US" sz="1200" b="0">
                <a:solidFill>
                  <a:schemeClr val="tx1"/>
                </a:solidFill>
                <a:latin typeface="+mn-lt"/>
                <a:ea typeface="+mn-ea"/>
                <a:cs typeface="+mn-cs"/>
              </a:rPr>
              <a:t> </a:t>
            </a:r>
            <a:r>
              <a:rPr lang="ar-EG" sz="1200" b="0">
                <a:solidFill>
                  <a:schemeClr val="tx1"/>
                </a:solidFill>
                <a:latin typeface="+mn-lt"/>
                <a:ea typeface="+mn-ea"/>
                <a:cs typeface="+mn-cs"/>
              </a:rPr>
              <a:t>تجنب التفكير بعقلية "نحن" ضد "هم".</a:t>
            </a:r>
            <a:r>
              <a:rPr lang="en-US" sz="1200" b="0">
                <a:solidFill>
                  <a:schemeClr val="tx1"/>
                </a:solidFill>
                <a:latin typeface="+mn-lt"/>
                <a:ea typeface="+mn-ea"/>
                <a:cs typeface="+mn-cs"/>
              </a:rPr>
              <a:t> </a:t>
            </a:r>
            <a:r>
              <a:rPr lang="ar-EG" sz="1200" b="0">
                <a:solidFill>
                  <a:schemeClr val="tx1"/>
                </a:solidFill>
                <a:latin typeface="+mn-lt"/>
                <a:ea typeface="+mn-ea"/>
                <a:cs typeface="+mn-cs"/>
              </a:rPr>
              <a:t>اخلق بيئة ودية.</a:t>
            </a:r>
            <a:r>
              <a:rPr lang="en-US" sz="1200" b="1">
                <a:solidFill>
                  <a:schemeClr val="tx1"/>
                </a:solidFill>
                <a:latin typeface="+mn-lt"/>
                <a:ea typeface="+mn-ea"/>
                <a:cs typeface="+mn-cs"/>
              </a:rPr>
              <a:t> </a:t>
            </a:r>
          </a:p>
          <a:p>
            <a:endParaRPr lang="en-US" sz="1200" b="1" kern="120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EG" sz="1200" i="0"/>
              <a:t>مصدر الصورة:</a:t>
            </a:r>
          </a:p>
          <a:p>
            <a:pPr marL="0" marR="0" indent="0" algn="r" defTabSz="914400" rtl="1" eaLnBrk="1" fontAlgn="auto" latinLnBrk="0" hangingPunct="1">
              <a:lnSpc>
                <a:spcPct val="100000"/>
              </a:lnSpc>
              <a:spcBef>
                <a:spcPts val="0"/>
              </a:spcBef>
              <a:spcAft>
                <a:spcPts val="0"/>
              </a:spcAft>
              <a:buClrTx/>
              <a:buSzTx/>
              <a:buFontTx/>
              <a:buNone/>
              <a:tabLst/>
              <a:defRPr/>
            </a:pPr>
            <a:r>
              <a:rPr lang="en-US" sz="1200" i="0"/>
              <a:t>https://pixabay.com/photos/startup-meeting-brainstorming-594090/</a:t>
            </a:r>
          </a:p>
          <a:p>
            <a:endParaRPr lang="en-SG" dirty="0"/>
          </a:p>
        </p:txBody>
      </p:sp>
      <p:sp>
        <p:nvSpPr>
          <p:cNvPr id="4" name="Slide Number Placeholder 3"/>
          <p:cNvSpPr>
            <a:spLocks noGrp="1"/>
          </p:cNvSpPr>
          <p:nvPr>
            <p:ph type="sldNum" sz="quarter" idx="5"/>
          </p:nvPr>
        </p:nvSpPr>
        <p:spPr/>
        <p:txBody>
          <a:bodyPr/>
          <a:lstStyle/>
          <a:p>
            <a:fld id="{7F3D1EF9-5CC1-4238-AAAD-E9DC1B1191CD}" type="slidenum">
              <a:rPr lang="en-GB" smtClean="0"/>
              <a:t>25</a:t>
            </a:fld>
            <a:endParaRPr lang="en-GB"/>
          </a:p>
        </p:txBody>
      </p:sp>
    </p:spTree>
    <p:extLst>
      <p:ext uri="{BB962C8B-B14F-4D97-AF65-F5344CB8AC3E}">
        <p14:creationId xmlns:p14="http://schemas.microsoft.com/office/powerpoint/2010/main" val="1810687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400" b="0" i="0" dirty="0"/>
              <a:t>هل استخدم أي شخص الشرطي الصالح/الشرطي الفاسد</a:t>
            </a:r>
            <a:r>
              <a:rPr lang="ar-EG" sz="1400" b="0" i="0" baseline="0" dirty="0"/>
              <a:t> كإستراتيجية تفاوضية، أو واجه شرطيًا صالحًا وشرطيًا فاسدًا؟</a:t>
            </a:r>
            <a:r>
              <a:rPr lang="en-US" sz="1400" b="0" i="0" baseline="0" dirty="0"/>
              <a:t> </a:t>
            </a:r>
            <a:r>
              <a:rPr lang="ar-EG" sz="1400" b="0" i="0" baseline="0" dirty="0"/>
              <a:t>يحدث هذا عندما يكون أحد </a:t>
            </a:r>
            <a:r>
              <a:rPr lang="ar-EG" sz="1200" b="0" i="0" dirty="0"/>
              <a:t>أعضاء الفريق لطيفًا والآخر ليس لطيفًا</a:t>
            </a:r>
            <a:r>
              <a:rPr lang="ar-EG" sz="1200" b="0" i="0" baseline="0" dirty="0"/>
              <a:t>.</a:t>
            </a:r>
            <a:r>
              <a:rPr lang="en-US" sz="1200" b="0" i="0" baseline="0" dirty="0"/>
              <a:t> </a:t>
            </a:r>
            <a:r>
              <a:rPr lang="ar-EG" sz="1200" i="0" u="none" baseline="0" dirty="0"/>
              <a:t>[يشارك الطلاب تجاربهم].</a:t>
            </a:r>
            <a:r>
              <a:rPr lang="en-US" sz="1200" i="0" u="none" baseline="0" dirty="0"/>
              <a:t> </a:t>
            </a:r>
          </a:p>
          <a:p>
            <a:endParaRPr lang="en-US" sz="1200" i="0" u="none" baseline="0" dirty="0"/>
          </a:p>
          <a:p>
            <a:r>
              <a:rPr lang="ar-EG" sz="1200" b="0" i="0" baseline="0" dirty="0"/>
              <a:t>تعتمد هذه الإستراتيجية على فكرة مفادها أن الشرطي الفاسد يستخدم السلطة لتخويفك، بينما يستخدم الشرطي الصالح حركات العلاقات الظاهرية للتلاعب بك.</a:t>
            </a:r>
            <a:r>
              <a:rPr lang="en-US" sz="1200" b="0" i="0" baseline="0" dirty="0"/>
              <a:t> </a:t>
            </a:r>
            <a:r>
              <a:rPr lang="ar-EG" sz="1200" b="0" i="0" baseline="0" dirty="0"/>
              <a:t>وفي كلتا الحالتين، يحاول الشرطي الصالح استخلاص القيمة من الطرف الآخر.</a:t>
            </a:r>
          </a:p>
          <a:p>
            <a:endParaRPr lang="en-US" sz="1200" i="0" u="none" baseline="0" dirty="0"/>
          </a:p>
          <a:p>
            <a:r>
              <a:rPr lang="ar-EG" sz="1200" i="0" u="none" baseline="0" dirty="0"/>
              <a:t>[موجه إلى الفرق التي استخدمت الشرطي الصالح والشرطي الفاسد، بمجرد تحديد هويتها]. هل كان ذلك تمثيلًا، أم كنت شرطيًا صالحًا وشرطيًا فاسدًا حقيقيًا؟ [يشارك الطلاب تجاربهم].</a:t>
            </a:r>
            <a:r>
              <a:rPr lang="en-US" sz="1200" i="0" u="none" baseline="0" dirty="0"/>
              <a:t> </a:t>
            </a:r>
          </a:p>
          <a:p>
            <a:endParaRPr lang="en-US" sz="1200" i="0" u="none" baseline="0" dirty="0"/>
          </a:p>
          <a:p>
            <a:r>
              <a:rPr lang="ar-EG" i="0" dirty="0"/>
              <a:t>هل قام</a:t>
            </a:r>
            <a:r>
              <a:rPr lang="ar-EG" i="0" baseline="0" dirty="0"/>
              <a:t> أي فريق بتبديل دور الشرطي الصالح والشرطي الفاسد أثناء المفاوضات؟</a:t>
            </a:r>
            <a:r>
              <a:rPr lang="ar-EG" sz="1200" i="0" u="none" baseline="0" dirty="0"/>
              <a:t> [يجيب الطلاب].</a:t>
            </a:r>
            <a:r>
              <a:rPr lang="en-US" sz="1200" i="0" u="none" baseline="0" dirty="0"/>
              <a:t> </a:t>
            </a:r>
            <a:r>
              <a:rPr lang="ar-EG" i="0" dirty="0"/>
              <a:t>أحيانًا أطلب</a:t>
            </a:r>
            <a:r>
              <a:rPr lang="ar-EG" i="0" baseline="0" dirty="0"/>
              <a:t> من الطلاب تبديل دور الشرطي الصالح والشرطي الفاسد في منتصف المفاوضات. هذا ليس فعالًا جدًا. [يضحك الطلاب].</a:t>
            </a:r>
          </a:p>
          <a:p>
            <a:endParaRPr lang="en-US" i="0" baseline="0" dirty="0"/>
          </a:p>
          <a:p>
            <a:r>
              <a:rPr lang="ar-EG" i="0" baseline="0" dirty="0"/>
              <a:t>تشير الأبحاث إلى أنه ينبغي أن نسميها شرطيًا فاسدًا - شرطيًا صالحًا، حيث إنها تكتيك تلاعب أكثر فعالية عندما يكون الشرطي الفاسد هو الأول بدلًا من الشرطي الصالح.</a:t>
            </a:r>
            <a:r>
              <a:rPr lang="en-US" i="0" baseline="0" dirty="0"/>
              <a:t> </a:t>
            </a:r>
          </a:p>
          <a:p>
            <a:endParaRPr lang="en-US" i="0" baseline="0" dirty="0"/>
          </a:p>
          <a:p>
            <a:r>
              <a:rPr lang="ar-EG" sz="1200" b="0" i="0" dirty="0">
                <a:solidFill>
                  <a:schemeClr val="tx1"/>
                </a:solidFill>
                <a:latin typeface="+mn-lt"/>
                <a:ea typeface="+mn-ea"/>
                <a:cs typeface="+mn-cs"/>
              </a:rPr>
              <a:t>كإستراتيجية، فإن إستراتيجية الشرطي الفاسد والشرطي الصالح مليئة بالمخاطر.</a:t>
            </a:r>
            <a:r>
              <a:rPr lang="en-US" sz="1200" b="0" i="0" dirty="0">
                <a:solidFill>
                  <a:schemeClr val="tx1"/>
                </a:solidFill>
                <a:latin typeface="+mn-lt"/>
                <a:ea typeface="+mn-ea"/>
                <a:cs typeface="+mn-cs"/>
              </a:rPr>
              <a:t> </a:t>
            </a:r>
            <a:r>
              <a:rPr lang="ar-EG" sz="1200" b="0" i="0" dirty="0">
                <a:solidFill>
                  <a:schemeClr val="tx1"/>
                </a:solidFill>
                <a:latin typeface="+mn-lt"/>
                <a:ea typeface="+mn-ea"/>
                <a:cs typeface="+mn-cs"/>
              </a:rPr>
              <a:t>ومن الواضح أن هذا النهج قائم على القوة، والتلاعب، ويعتمد على مبدأ الربح والخسارة.</a:t>
            </a:r>
            <a:r>
              <a:rPr lang="en-US" sz="1200" b="0" i="0" dirty="0">
                <a:solidFill>
                  <a:schemeClr val="tx1"/>
                </a:solidFill>
                <a:latin typeface="+mn-lt"/>
                <a:ea typeface="+mn-ea"/>
                <a:cs typeface="+mn-cs"/>
              </a:rPr>
              <a:t> </a:t>
            </a:r>
            <a:r>
              <a:rPr lang="ar-EG" sz="1200" b="0" i="0" dirty="0">
                <a:solidFill>
                  <a:schemeClr val="tx1"/>
                </a:solidFill>
                <a:latin typeface="+mn-lt"/>
                <a:ea typeface="+mn-ea"/>
                <a:cs typeface="+mn-cs"/>
              </a:rPr>
              <a:t>كما أنه مشهور، وبالتالي يسهل اكتشافه.</a:t>
            </a:r>
            <a:r>
              <a:rPr lang="en-US" sz="1200" b="0" i="0" dirty="0">
                <a:solidFill>
                  <a:schemeClr val="tx1"/>
                </a:solidFill>
                <a:latin typeface="+mn-lt"/>
                <a:ea typeface="+mn-ea"/>
                <a:cs typeface="+mn-cs"/>
              </a:rPr>
              <a:t> </a:t>
            </a:r>
            <a:r>
              <a:rPr lang="ar-EG" sz="1200" b="0" i="0" dirty="0">
                <a:solidFill>
                  <a:schemeClr val="tx1"/>
                </a:solidFill>
                <a:latin typeface="+mn-lt"/>
                <a:ea typeface="+mn-ea"/>
                <a:cs typeface="+mn-cs"/>
              </a:rPr>
              <a:t>قد يتهمك الطرف الآخر بلعب دور الشرطي الفاسد والشرطي الصالح.</a:t>
            </a:r>
            <a:r>
              <a:rPr lang="en-US" sz="1200" b="0" i="0" dirty="0">
                <a:solidFill>
                  <a:schemeClr val="tx1"/>
                </a:solidFill>
                <a:latin typeface="+mn-lt"/>
                <a:ea typeface="+mn-ea"/>
                <a:cs typeface="+mn-cs"/>
              </a:rPr>
              <a:t> </a:t>
            </a:r>
            <a:r>
              <a:rPr lang="ar-EG" sz="1200" b="0" i="0" dirty="0">
                <a:solidFill>
                  <a:schemeClr val="tx1"/>
                </a:solidFill>
                <a:latin typeface="+mn-lt"/>
                <a:ea typeface="+mn-ea"/>
                <a:cs typeface="+mn-cs"/>
              </a:rPr>
              <a:t>لا تحظى بالمزايا إذا كان الطرف الآخر مدركًا لذلك.</a:t>
            </a:r>
            <a:r>
              <a:rPr lang="en-US" sz="1200" b="0" i="0" dirty="0">
                <a:solidFill>
                  <a:schemeClr val="tx1"/>
                </a:solidFill>
                <a:latin typeface="+mn-lt"/>
                <a:ea typeface="+mn-ea"/>
                <a:cs typeface="+mn-cs"/>
              </a:rPr>
              <a:t> </a:t>
            </a:r>
            <a:r>
              <a:rPr lang="ar-EG" sz="1200" b="0" i="0" dirty="0">
                <a:solidFill>
                  <a:schemeClr val="tx1"/>
                </a:solidFill>
                <a:latin typeface="+mn-lt"/>
                <a:ea typeface="+mn-ea"/>
                <a:cs typeface="+mn-cs"/>
              </a:rPr>
              <a:t>لا يبني الشرطي الصالح أي علاقة لأن الطرف الآخر يعرف أنه مجرد تلاعب.</a:t>
            </a:r>
            <a:r>
              <a:rPr lang="en-US" sz="1200" b="0" i="0" dirty="0">
                <a:solidFill>
                  <a:schemeClr val="tx1"/>
                </a:solidFill>
                <a:latin typeface="+mn-lt"/>
                <a:ea typeface="+mn-ea"/>
                <a:cs typeface="+mn-cs"/>
              </a:rPr>
              <a:t> </a:t>
            </a:r>
            <a:r>
              <a:rPr lang="ar-EG" sz="1200" b="0" i="0" dirty="0">
                <a:solidFill>
                  <a:schemeClr val="tx1"/>
                </a:solidFill>
                <a:latin typeface="+mn-lt"/>
                <a:ea typeface="+mn-ea"/>
                <a:cs typeface="+mn-cs"/>
              </a:rPr>
              <a:t>لذا يصبح من السهل جدًا أن تتفكك إستراتيجية الشرطي الفاسد والشرطي الصالح.</a:t>
            </a:r>
            <a:r>
              <a:rPr lang="en-US" sz="1200" b="0" i="0" dirty="0">
                <a:solidFill>
                  <a:schemeClr val="tx1"/>
                </a:solidFill>
                <a:latin typeface="+mn-lt"/>
                <a:ea typeface="+mn-ea"/>
                <a:cs typeface="+mn-cs"/>
              </a:rPr>
              <a:t> </a:t>
            </a:r>
            <a:r>
              <a:rPr lang="ar-EG" sz="1200" b="0" i="0" dirty="0">
                <a:solidFill>
                  <a:schemeClr val="tx1"/>
                </a:solidFill>
                <a:latin typeface="+mn-lt"/>
                <a:ea typeface="+mn-ea"/>
                <a:cs typeface="+mn-cs"/>
              </a:rPr>
              <a:t>أصبحت إستراتيجية الشرطي الفاسد والشرطي الصالح شائعة نظرًا لأنها بسيطة للغاية.</a:t>
            </a:r>
            <a:r>
              <a:rPr lang="en-US" sz="1200" b="0" i="0" dirty="0">
                <a:solidFill>
                  <a:schemeClr val="tx1"/>
                </a:solidFill>
                <a:latin typeface="+mn-lt"/>
                <a:ea typeface="+mn-ea"/>
                <a:cs typeface="+mn-cs"/>
              </a:rPr>
              <a:t> </a:t>
            </a:r>
            <a:r>
              <a:rPr lang="ar-EG" sz="1200" b="0" i="0" dirty="0">
                <a:solidFill>
                  <a:schemeClr val="tx1"/>
                </a:solidFill>
                <a:latin typeface="+mn-lt"/>
                <a:ea typeface="+mn-ea"/>
                <a:cs typeface="+mn-cs"/>
              </a:rPr>
              <a:t>وبسبب ذلك تميل فرق التفاوض إلى عدم الاستعداد بشكل كافٍ، "كن أنت الشرطي الصالح وسأكون الشرطي الفاسد".</a:t>
            </a:r>
            <a:r>
              <a:rPr lang="en-US" sz="1200" b="0" i="0" dirty="0">
                <a:solidFill>
                  <a:schemeClr val="tx1"/>
                </a:solidFill>
                <a:latin typeface="+mn-lt"/>
                <a:ea typeface="+mn-ea"/>
                <a:cs typeface="+mn-cs"/>
              </a:rPr>
              <a:t> </a:t>
            </a:r>
            <a:r>
              <a:rPr lang="ar-EG" sz="1200" b="0" i="0" dirty="0">
                <a:solidFill>
                  <a:schemeClr val="tx1"/>
                </a:solidFill>
                <a:latin typeface="+mn-lt"/>
                <a:ea typeface="+mn-ea"/>
                <a:cs typeface="+mn-cs"/>
              </a:rPr>
              <a:t>وقد لا يتماشى ذلك مع الشخصية.</a:t>
            </a:r>
            <a:r>
              <a:rPr lang="en-US" sz="1200" b="0" i="0" dirty="0">
                <a:solidFill>
                  <a:schemeClr val="tx1"/>
                </a:solidFill>
                <a:latin typeface="+mn-lt"/>
                <a:ea typeface="+mn-ea"/>
                <a:cs typeface="+mn-cs"/>
              </a:rPr>
              <a:t> </a:t>
            </a:r>
            <a:r>
              <a:rPr lang="ar-EG" sz="1200" b="0" i="0" dirty="0">
                <a:solidFill>
                  <a:schemeClr val="tx1"/>
                </a:solidFill>
                <a:latin typeface="+mn-lt"/>
                <a:ea typeface="+mn-ea"/>
                <a:cs typeface="+mn-cs"/>
              </a:rPr>
              <a:t>لذا بعد فترة من الوقت، لم يعد الشرطي الفاسد سيئًا بما يكفي.</a:t>
            </a:r>
            <a:r>
              <a:rPr lang="en-US" sz="1200" b="0" i="0" dirty="0">
                <a:solidFill>
                  <a:schemeClr val="tx1"/>
                </a:solidFill>
                <a:latin typeface="+mn-lt"/>
                <a:ea typeface="+mn-ea"/>
                <a:cs typeface="+mn-cs"/>
              </a:rPr>
              <a:t> </a:t>
            </a:r>
            <a:r>
              <a:rPr lang="ar-EG" sz="1200" b="0" i="0" dirty="0">
                <a:solidFill>
                  <a:schemeClr val="tx1"/>
                </a:solidFill>
                <a:latin typeface="+mn-lt"/>
                <a:ea typeface="+mn-ea"/>
                <a:cs typeface="+mn-cs"/>
              </a:rPr>
              <a:t>"هذا ليس أنا".</a:t>
            </a:r>
            <a:r>
              <a:rPr lang="en-US" sz="1200" b="0" i="0" dirty="0">
                <a:solidFill>
                  <a:schemeClr val="tx1"/>
                </a:solidFill>
                <a:latin typeface="+mn-lt"/>
                <a:ea typeface="+mn-ea"/>
                <a:cs typeface="+mn-cs"/>
              </a:rPr>
              <a:t> </a:t>
            </a:r>
            <a:r>
              <a:rPr lang="ar-EG" sz="1200" b="0" i="0" dirty="0">
                <a:solidFill>
                  <a:schemeClr val="tx1"/>
                </a:solidFill>
                <a:latin typeface="+mn-lt"/>
                <a:ea typeface="+mn-ea"/>
                <a:cs typeface="+mn-cs"/>
              </a:rPr>
              <a:t>يشغل التمثيل مساحة كبيرة من الدماغ.</a:t>
            </a:r>
            <a:r>
              <a:rPr lang="en-US" sz="1200" b="0" i="0" dirty="0">
                <a:solidFill>
                  <a:schemeClr val="tx1"/>
                </a:solidFill>
                <a:latin typeface="+mn-lt"/>
                <a:ea typeface="+mn-ea"/>
                <a:cs typeface="+mn-cs"/>
              </a:rPr>
              <a:t> </a:t>
            </a:r>
            <a:r>
              <a:rPr lang="ar-EG" sz="1200" b="0" i="0" dirty="0">
                <a:solidFill>
                  <a:schemeClr val="tx1"/>
                </a:solidFill>
                <a:latin typeface="+mn-lt"/>
                <a:ea typeface="+mn-ea"/>
                <a:cs typeface="+mn-cs"/>
              </a:rPr>
              <a:t>إذا كان لديك المزيد من القوة، فقد ينجح الشرطي الفاسد والشرطي الصالح.</a:t>
            </a:r>
            <a:r>
              <a:rPr lang="en-US" sz="1200" b="0" i="0" dirty="0">
                <a:solidFill>
                  <a:schemeClr val="tx1"/>
                </a:solidFill>
                <a:latin typeface="+mn-lt"/>
                <a:ea typeface="+mn-ea"/>
                <a:cs typeface="+mn-cs"/>
              </a:rPr>
              <a:t> </a:t>
            </a:r>
            <a:r>
              <a:rPr lang="ar-EG" sz="1200" b="0" i="0" dirty="0">
                <a:solidFill>
                  <a:schemeClr val="tx1"/>
                </a:solidFill>
                <a:latin typeface="+mn-lt"/>
                <a:ea typeface="+mn-ea"/>
                <a:cs typeface="+mn-cs"/>
              </a:rPr>
              <a:t>ولكن إذا كانت لديك قوة أقل، فهذا ليس خيارك المفضل.</a:t>
            </a:r>
            <a:r>
              <a:rPr lang="en-US" sz="1200" b="0" i="0" dirty="0">
                <a:solidFill>
                  <a:schemeClr val="tx1"/>
                </a:solidFill>
                <a:latin typeface="+mn-lt"/>
                <a:ea typeface="+mn-ea"/>
                <a:cs typeface="+mn-cs"/>
              </a:rPr>
              <a:t> </a:t>
            </a:r>
          </a:p>
          <a:p>
            <a:endParaRPr lang="en-US" i="0" baseline="0" dirty="0"/>
          </a:p>
          <a:p>
            <a:r>
              <a:rPr lang="ar-EG" i="0" baseline="0" dirty="0"/>
              <a:t>المراجع</a:t>
            </a:r>
          </a:p>
          <a:p>
            <a:endParaRPr lang="en-US" i="0" baseline="0" dirty="0"/>
          </a:p>
          <a:p>
            <a:pPr algn="l"/>
            <a:r>
              <a:rPr lang="en-US" i="0" dirty="0"/>
              <a:t>Brodt, S. E., &amp; </a:t>
            </a:r>
            <a:r>
              <a:rPr lang="en-US" i="0" dirty="0" err="1"/>
              <a:t>Tuchinsky</a:t>
            </a:r>
            <a:r>
              <a:rPr lang="en-US" i="0" dirty="0"/>
              <a:t>, M. (2000). Working together but in opposition: An examination of the “good cop/bad cop” negotiating team tactic. Organizational Behavior and Human Decision Processes, 81(2), 155–177</a:t>
            </a:r>
            <a:endParaRPr lang="en-US" i="0" baseline="0" dirty="0"/>
          </a:p>
          <a:p>
            <a:pPr algn="l"/>
            <a:endParaRPr lang="en-US" i="0" baseline="0" dirty="0"/>
          </a:p>
          <a:p>
            <a:pPr algn="l"/>
            <a:r>
              <a:rPr lang="en-US" i="0" dirty="0"/>
              <a:t>Hilty, J. A., &amp; Carnevale, P. J. (1993). Black-hat/white-hat strategy in bilateral negotiation. Organizational Behavior and Human Decision Processes, 55(3), 444–469. </a:t>
            </a:r>
            <a:endParaRPr lang="en-US" i="0" baseline="0" dirty="0"/>
          </a:p>
          <a:p>
            <a:pPr algn="l"/>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A0A0A"/>
                </a:solidFill>
                <a:effectLst/>
                <a:latin typeface="Libre Franklin" pitchFamily="2" charset="0"/>
              </a:rPr>
              <a:t>The Good Cop, Bad Cop Negotiation Strategy</a:t>
            </a:r>
          </a:p>
          <a:p>
            <a:pPr algn="l"/>
            <a:r>
              <a:rPr lang="en-US" i="0" baseline="0" dirty="0"/>
              <a:t>https://www.pon.harvard.edu/daily/batna/the-good-cop-bad-cop-negotiation-strategy/</a:t>
            </a:r>
          </a:p>
          <a:p>
            <a:endParaRPr lang="en-US" i="0" baseline="0" dirty="0"/>
          </a:p>
          <a:p>
            <a:r>
              <a:rPr lang="ar-EG" i="0" dirty="0"/>
              <a:t>مصدر الصور:</a:t>
            </a:r>
          </a:p>
          <a:p>
            <a:r>
              <a:rPr lang="en-US" i="0" dirty="0"/>
              <a:t>https://pixabay.com/en/policeman-officer-stop-cop-uniform-23796/</a:t>
            </a:r>
          </a:p>
          <a:p>
            <a:r>
              <a:rPr lang="en-US" i="0" dirty="0"/>
              <a:t>https://pixabay.com/en/cop-police-police-officer-uniform-156506/</a:t>
            </a:r>
          </a:p>
          <a:p>
            <a:endParaRPr lang="en-US" i="0" dirty="0"/>
          </a:p>
          <a:p>
            <a:endParaRPr lang="en-US" i="0" dirty="0"/>
          </a:p>
          <a:p>
            <a:endParaRPr lang="en-US" i="0" dirty="0"/>
          </a:p>
        </p:txBody>
      </p:sp>
      <p:sp>
        <p:nvSpPr>
          <p:cNvPr id="4" name="Slide Number Placeholder 3"/>
          <p:cNvSpPr>
            <a:spLocks noGrp="1"/>
          </p:cNvSpPr>
          <p:nvPr>
            <p:ph type="sldNum" sz="quarter" idx="10"/>
          </p:nvPr>
        </p:nvSpPr>
        <p:spPr/>
        <p:txBody>
          <a:bodyPr/>
          <a:lstStyle/>
          <a:p>
            <a:fld id="{53A8445B-D4C8-486B-A05B-FA7ECB162EBF}" type="slidenum">
              <a:rPr lang="en-US" smtClean="0"/>
              <a:t>26</a:t>
            </a:fld>
            <a:endParaRPr lang="en-US"/>
          </a:p>
        </p:txBody>
      </p:sp>
    </p:spTree>
    <p:extLst>
      <p:ext uri="{BB962C8B-B14F-4D97-AF65-F5344CB8AC3E}">
        <p14:creationId xmlns:p14="http://schemas.microsoft.com/office/powerpoint/2010/main" val="3577392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i="0" dirty="0"/>
              <a:t>ما بعض الدفاعات التي استخدمتها ضد</a:t>
            </a:r>
            <a:r>
              <a:rPr lang="en-US" i="0" baseline="0" dirty="0"/>
              <a:t> </a:t>
            </a:r>
            <a:r>
              <a:rPr lang="ar-EG" sz="1200" b="0" i="0" dirty="0"/>
              <a:t>الشرطي الصالح/الشرطي الفاسد؟</a:t>
            </a:r>
            <a:r>
              <a:rPr lang="en-US" sz="1200" b="0" i="0" dirty="0"/>
              <a:t> </a:t>
            </a:r>
            <a:r>
              <a:rPr lang="ar-EG" sz="1200" i="0" u="none" baseline="0" dirty="0"/>
              <a:t>[يشارك الطلاب تجاربهم].</a:t>
            </a:r>
            <a:r>
              <a:rPr lang="en-US" sz="1200" i="0" u="none" baseline="0" dirty="0"/>
              <a:t> </a:t>
            </a:r>
            <a:r>
              <a:rPr lang="en-US" sz="1200" b="0" i="0" dirty="0"/>
              <a:t> </a:t>
            </a:r>
            <a:r>
              <a:rPr lang="en-US" sz="1200" b="1" i="0" dirty="0"/>
              <a:t> </a:t>
            </a:r>
          </a:p>
          <a:p>
            <a:endParaRPr lang="en-US" i="0" dirty="0"/>
          </a:p>
          <a:p>
            <a:r>
              <a:rPr lang="ar-EG" i="0" dirty="0"/>
              <a:t>مصدر الصور:</a:t>
            </a:r>
          </a:p>
          <a:p>
            <a:r>
              <a:rPr lang="en-US" i="0" dirty="0"/>
              <a:t>https://pixabay.com/en/policeman-officer-stop-cop-uniform-23796/</a:t>
            </a:r>
          </a:p>
          <a:p>
            <a:r>
              <a:rPr lang="en-US" i="0" dirty="0"/>
              <a:t>https://pixabay.com/en/cop-police-police-officer-uniform-156506/</a:t>
            </a:r>
          </a:p>
          <a:p>
            <a:endParaRPr lang="en-US" i="0" dirty="0"/>
          </a:p>
          <a:p>
            <a:endParaRPr lang="en-US" i="0" dirty="0"/>
          </a:p>
          <a:p>
            <a:endParaRPr lang="en-US" i="0" dirty="0"/>
          </a:p>
        </p:txBody>
      </p:sp>
      <p:sp>
        <p:nvSpPr>
          <p:cNvPr id="4" name="Slide Number Placeholder 3"/>
          <p:cNvSpPr>
            <a:spLocks noGrp="1"/>
          </p:cNvSpPr>
          <p:nvPr>
            <p:ph type="sldNum" sz="quarter" idx="10"/>
          </p:nvPr>
        </p:nvSpPr>
        <p:spPr/>
        <p:txBody>
          <a:bodyPr/>
          <a:lstStyle/>
          <a:p>
            <a:fld id="{7F3D1EF9-5CC1-4238-AAAD-E9DC1B1191CD}" type="slidenum">
              <a:rPr lang="en-GB" smtClean="0"/>
              <a:t>27</a:t>
            </a:fld>
            <a:endParaRPr lang="en-GB"/>
          </a:p>
        </p:txBody>
      </p:sp>
    </p:spTree>
    <p:extLst>
      <p:ext uri="{BB962C8B-B14F-4D97-AF65-F5344CB8AC3E}">
        <p14:creationId xmlns:p14="http://schemas.microsoft.com/office/powerpoint/2010/main" val="1334624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2400"/>
              <a:t>إليك شيئًا واحدًا يمكنك تجربته.</a:t>
            </a:r>
            <a:r>
              <a:rPr lang="en-US" sz="2400"/>
              <a:t> </a:t>
            </a:r>
            <a:r>
              <a:rPr lang="ar-EG" sz="2400"/>
              <a:t>جرب</a:t>
            </a:r>
            <a:r>
              <a:rPr lang="en-US" sz="2400" baseline="0"/>
              <a:t> </a:t>
            </a:r>
            <a:r>
              <a:rPr lang="ar-EG" sz="2400"/>
              <a:t>سؤال الشرطي الصالح عن رده على ما يقوله الشرطي الفاسد.</a:t>
            </a:r>
            <a:r>
              <a:rPr lang="en-US" sz="2400" baseline="0"/>
              <a:t> </a:t>
            </a:r>
            <a:r>
              <a:rPr lang="ar-EG" sz="2400"/>
              <a:t>إذا لم يكونوا على نفس الموجة حقًا، فقد يتسبب هذا في حدوث صراع داخل فريقهم.</a:t>
            </a:r>
            <a:r>
              <a:rPr lang="en-US" sz="2400" baseline="0"/>
              <a:t> </a:t>
            </a:r>
            <a:r>
              <a:rPr lang="ar-EG" sz="2400"/>
              <a:t>وإذا كانت هذه خدعة قذرة، أو مجرد حيلة، فقد تقلل من</a:t>
            </a:r>
            <a:r>
              <a:rPr lang="ar-EG" sz="2400" baseline="0"/>
              <a:t> قدرتهم على</a:t>
            </a:r>
            <a:r>
              <a:rPr lang="ar-EG" sz="2400"/>
              <a:t> تنسيق إستراتيجيتهم.</a:t>
            </a:r>
            <a:r>
              <a:rPr lang="en-US" sz="2400"/>
              <a:t> </a:t>
            </a:r>
            <a:r>
              <a:rPr lang="ar-EG" sz="2400"/>
              <a:t>وفي كلتا الحالتين، ينخفض مستوى التنسيق بين الفريق.</a:t>
            </a:r>
            <a:r>
              <a:rPr lang="en-US" sz="2400" baseline="0"/>
              <a:t> </a:t>
            </a:r>
            <a:r>
              <a:rPr lang="en-US" sz="2400"/>
              <a:t> </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28</a:t>
            </a:fld>
            <a:endParaRPr lang="en-GB"/>
          </a:p>
        </p:txBody>
      </p:sp>
    </p:spTree>
    <p:extLst>
      <p:ext uri="{BB962C8B-B14F-4D97-AF65-F5344CB8AC3E}">
        <p14:creationId xmlns:p14="http://schemas.microsoft.com/office/powerpoint/2010/main" val="292908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هناك بعض </a:t>
            </a:r>
            <a:r>
              <a:rPr lang="ar-EG" sz="1200" b="0" i="0" dirty="0"/>
              <a:t>النقاط التي يمكن استخلاصها والاستفادة منها.</a:t>
            </a:r>
            <a:r>
              <a:rPr lang="en-US" sz="1200" b="0" i="0" dirty="0"/>
              <a:t> </a:t>
            </a:r>
            <a:r>
              <a:rPr lang="ar-EG" sz="1200" b="0" i="0" dirty="0"/>
              <a:t>أولًا، </a:t>
            </a:r>
            <a:r>
              <a:rPr lang="ar-EG" sz="2400" i="0" dirty="0"/>
              <a:t>قد يكون تعظيم القيمة المشتركة والفردية أمرًا معقدًا،</a:t>
            </a:r>
            <a:r>
              <a:rPr lang="ar-EG" sz="2400" i="0" baseline="0" dirty="0"/>
              <a:t> لأن الناس غالبًا ما يكون لديهم </a:t>
            </a:r>
            <a:r>
              <a:rPr lang="ar-EG" sz="2400" i="0" dirty="0"/>
              <a:t>دوال منفعة غير خطية، ويريدون خيارات غير ممكنة للطرف الآخر، أو قد تكون الحلول المربحة للطرفين غير متوازنة وغير عادلة. حاولنا استخلاص هذه التعقيدات في لعبة التحدي والعناد.</a:t>
            </a:r>
            <a:r>
              <a:rPr lang="en-US" sz="2400" i="0" baseline="0" dirty="0"/>
              <a:t> </a:t>
            </a:r>
          </a:p>
          <a:p>
            <a:endParaRPr lang="en-US" sz="2400" i="0" dirty="0"/>
          </a:p>
          <a:p>
            <a:r>
              <a:rPr lang="ar-EG" sz="2400" i="0" dirty="0"/>
              <a:t>ثانيًا، العمل كفريق واحد!</a:t>
            </a:r>
            <a:r>
              <a:rPr lang="en-US" sz="2400" i="0" dirty="0"/>
              <a:t> </a:t>
            </a:r>
            <a:r>
              <a:rPr lang="ar-EG" sz="2400" i="0" dirty="0"/>
              <a:t>فالفرق تطالب وتخلق قيمة أكبر، فهم مفاوضون شاملون مقارنةً</a:t>
            </a:r>
            <a:r>
              <a:rPr lang="ar-EG" sz="2400" i="0" baseline="0" dirty="0"/>
              <a:t> بالأفراد المنفردين.</a:t>
            </a:r>
            <a:r>
              <a:rPr lang="en-US" sz="2400" i="0" baseline="0" dirty="0"/>
              <a:t> </a:t>
            </a:r>
            <a:r>
              <a:rPr lang="ar-EG" sz="2400" i="0" baseline="0" dirty="0"/>
              <a:t>ولكن احرص أيضًا على </a:t>
            </a:r>
            <a:r>
              <a:rPr lang="ar-EG" sz="2400" i="0" dirty="0"/>
              <a:t>تنسيق أدوار الفريق وإستراتيجياته مسبقًا حتى تتمكن من جني فوائد العمل كفريق واحد.</a:t>
            </a:r>
            <a:r>
              <a:rPr lang="en-US" sz="2400" i="0" dirty="0"/>
              <a:t> </a:t>
            </a:r>
          </a:p>
          <a:p>
            <a:endParaRPr lang="en-US" i="0" dirty="0"/>
          </a:p>
        </p:txBody>
      </p:sp>
      <p:sp>
        <p:nvSpPr>
          <p:cNvPr id="4" name="Slide Number Placeholder 3"/>
          <p:cNvSpPr>
            <a:spLocks noGrp="1"/>
          </p:cNvSpPr>
          <p:nvPr>
            <p:ph type="sldNum" sz="quarter" idx="10"/>
          </p:nvPr>
        </p:nvSpPr>
        <p:spPr/>
        <p:txBody>
          <a:bodyPr/>
          <a:lstStyle/>
          <a:p>
            <a:fld id="{7F3D1EF9-5CC1-4238-AAAD-E9DC1B1191CD}" type="slidenum">
              <a:rPr lang="en-GB" smtClean="0"/>
              <a:t>29</a:t>
            </a:fld>
            <a:endParaRPr lang="en-GB"/>
          </a:p>
        </p:txBody>
      </p:sp>
    </p:spTree>
    <p:extLst>
      <p:ext uri="{BB962C8B-B14F-4D97-AF65-F5344CB8AC3E}">
        <p14:creationId xmlns:p14="http://schemas.microsoft.com/office/powerpoint/2010/main" val="1801003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i="0" dirty="0"/>
              <a:t>إليكم شرائح غرف النقاش الجانبية لإجراء هذا التمرين.</a:t>
            </a:r>
            <a:r>
              <a:rPr lang="en-US" i="0" dirty="0"/>
              <a:t> </a:t>
            </a:r>
            <a:r>
              <a:rPr lang="ar-EG" i="0" dirty="0"/>
              <a:t>يُرجى إحضار المواد الخاصة بدورك - فهي مطبوعة باللون الذي يطابق لون العمود الذي تم إدراج اسمك فيه على الشريحة.</a:t>
            </a:r>
            <a:r>
              <a:rPr lang="en-US" i="0" dirty="0"/>
              <a:t> </a:t>
            </a:r>
            <a:r>
              <a:rPr lang="ar-EG" i="0" dirty="0"/>
              <a:t>ثم تعاون مع فريق التفاوض الخاص بك، ومع الفريق الموجود على الجانب الآخر من الطاولة، واستمتع بالتمرين!</a:t>
            </a:r>
            <a:r>
              <a:rPr lang="en-US" i="0" dirty="0"/>
              <a:t> </a:t>
            </a:r>
            <a:r>
              <a:rPr lang="ar-EG" i="0" dirty="0"/>
              <a:t>[يحصل الطلاب على المواد الخاصة بدورهم ويذهبون للتفاوض].</a:t>
            </a:r>
            <a:r>
              <a:rPr lang="en-US" i="0" dirty="0"/>
              <a:t> </a:t>
            </a:r>
          </a:p>
          <a:p>
            <a:endParaRPr lang="en-US" altLang="en-US" i="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i="0" u="sng" dirty="0"/>
              <a:t>ملاحظة</a:t>
            </a:r>
            <a:r>
              <a:rPr lang="ar-EG" i="0" dirty="0"/>
              <a:t>:</a:t>
            </a:r>
            <a:r>
              <a:rPr lang="en-US" i="0" dirty="0"/>
              <a:t> </a:t>
            </a:r>
            <a:r>
              <a:rPr lang="ar-EG" i="0" dirty="0"/>
              <a:t>يُستخدم </a:t>
            </a:r>
            <a:r>
              <a:rPr lang="ar-EG" i="0" dirty="0" err="1"/>
              <a:t>هذا</a:t>
            </a:r>
            <a:r>
              <a:rPr lang="ar-EG" i="0" u="none" dirty="0" err="1"/>
              <a:t>القالب</a:t>
            </a:r>
            <a:r>
              <a:rPr lang="ar-EG" i="0" u="none" dirty="0"/>
              <a:t> الخاص بشريحة تقسيم الطلاب إلى مجموعات ثنائية إذا</a:t>
            </a:r>
            <a:r>
              <a:rPr lang="ar-EG" i="0" u="none" baseline="0" dirty="0"/>
              <a:t> وضع المُحاضر الطلاب في فرق تفاوض مسبقًا.</a:t>
            </a:r>
            <a:r>
              <a:rPr lang="en-US" i="0" u="none" baseline="0" dirty="0"/>
              <a:t> </a:t>
            </a:r>
            <a:r>
              <a:rPr lang="ar-EG" i="0" u="none" baseline="0" dirty="0"/>
              <a:t>تتم إضافة أسماء الطلاب في الأعمدة الخاصة بكل منهم أسفل </a:t>
            </a:r>
            <a:r>
              <a:rPr lang="ar-EG" b="0" i="0" u="none" baseline="0" dirty="0"/>
              <a:t>دورهم</a:t>
            </a:r>
            <a:r>
              <a:rPr lang="ar-EG" sz="1200" b="0" i="0" u="none" strike="noStrike" dirty="0">
                <a:solidFill>
                  <a:srgbClr val="000000"/>
                </a:solidFill>
                <a:latin typeface="Cambria"/>
              </a:rPr>
              <a:t>.</a:t>
            </a:r>
            <a:r>
              <a:rPr lang="en-US" sz="1200" b="0" i="0" u="none" strike="noStrike" baseline="0" dirty="0">
                <a:solidFill>
                  <a:schemeClr val="tx1"/>
                </a:solidFill>
                <a:latin typeface="+mn-lt"/>
              </a:rPr>
              <a:t> </a:t>
            </a:r>
            <a:r>
              <a:rPr lang="ar-EG" i="0" u="none" dirty="0"/>
              <a:t>إذا</a:t>
            </a:r>
            <a:r>
              <a:rPr lang="ar-EG" i="0" u="none" baseline="0" dirty="0"/>
              <a:t> تم استخدام</a:t>
            </a:r>
            <a:r>
              <a:rPr lang="ar-EG" i="0" u="none" dirty="0"/>
              <a:t>،</a:t>
            </a:r>
            <a:r>
              <a:rPr lang="en-US" i="0" u="none" baseline="0" dirty="0"/>
              <a:t> </a:t>
            </a:r>
            <a:r>
              <a:rPr lang="ar-EG" i="0" u="none" dirty="0"/>
              <a:t>هذه الشريحة،</a:t>
            </a:r>
            <a:r>
              <a:rPr lang="ar-EG" i="0" dirty="0"/>
              <a:t> فيجب أن</a:t>
            </a:r>
            <a:r>
              <a:rPr lang="ar-EG" i="0" baseline="0" dirty="0"/>
              <a:t> يتطابق لون أوراق كل دور في الشريحة أعلاه مع لون مواد الدور التي يتم توزيعها على الطلاب</a:t>
            </a:r>
            <a:r>
              <a:rPr lang="ar-EG" sz="1200" b="0" i="0" u="none" strike="noStrike" dirty="0">
                <a:solidFill>
                  <a:srgbClr val="000000"/>
                </a:solidFill>
                <a:latin typeface="Cambria"/>
              </a:rPr>
              <a:t>، لتجنب الارتباك</a:t>
            </a:r>
            <a:r>
              <a:rPr lang="ar-EG" i="0" baseline="0" dirty="0"/>
              <a:t>. يشير العمود "الغرفة الجانبية" إلى "غرفة النقاش الجانبية" ولا ينطبق ذلك إلا إذا كان لدى المُحاضر غرف خاصة للطلاب للتفاوض فيها. يشير العمود "المجموعة الثنائية" إلى رقم مجموعة التفاوض، بمعنى آخر: كل مجموعة ثنائية من الطلاب.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i="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i="0" u="sng" baseline="0" dirty="0"/>
              <a:t>ملاحظة</a:t>
            </a:r>
            <a:r>
              <a:rPr lang="ar-EG" i="0" u="none" baseline="0" dirty="0"/>
              <a:t>: يوجد العديد من مربي الدواجن وممثلي كريدي جرو، لذا يجب أن يوجد العديد من أسماء الطلاب في كل مربع في الجدول.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i="0" baseline="0" dirty="0"/>
          </a:p>
          <a:p>
            <a:endParaRPr lang="en-US" altLang="en-US" i="0" dirty="0"/>
          </a:p>
          <a:p>
            <a:endParaRPr lang="en-US" altLang="en-US" i="0" dirty="0"/>
          </a:p>
          <a:p>
            <a:endParaRPr lang="en-US" altLang="en-US" i="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4B835D0-1B3D-4677-B13B-3473C6142D4C}" type="slidenum">
              <a:rPr lang="en-US" altLang="en-US" smtClean="0"/>
              <a:pPr/>
              <a:t>3</a:t>
            </a:fld>
            <a:endParaRPr lang="en-US" altLang="en-US"/>
          </a:p>
        </p:txBody>
      </p:sp>
    </p:spTree>
    <p:extLst>
      <p:ext uri="{BB962C8B-B14F-4D97-AF65-F5344CB8AC3E}">
        <p14:creationId xmlns:p14="http://schemas.microsoft.com/office/powerpoint/2010/main" val="3385478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200" i="0" dirty="0"/>
              <a:t>[</a:t>
            </a:r>
            <a:r>
              <a:rPr lang="ar-EG" sz="1200" i="0" dirty="0"/>
              <a:t>عاد الطلاب الآن إلى</a:t>
            </a:r>
            <a:r>
              <a:rPr lang="ar-EG" sz="1200" i="0" baseline="0" dirty="0"/>
              <a:t> الفصل الدراسي].</a:t>
            </a:r>
            <a:r>
              <a:rPr lang="en-US" sz="1200" i="0" baseline="0" dirty="0"/>
              <a:t> </a:t>
            </a:r>
            <a:r>
              <a:rPr lang="ar-EG" sz="1200" i="0" dirty="0"/>
              <a:t>مرحبًا بكم من جديد! يُرجى تخصيص 3 دقائق وتشارك مع الشخص الجالس بجانبك،</a:t>
            </a:r>
            <a:r>
              <a:rPr lang="ar-EG" sz="1200" i="0" baseline="0" dirty="0"/>
              <a:t> الذي </a:t>
            </a:r>
            <a:r>
              <a:rPr lang="ar-EG" sz="1200" i="0" dirty="0"/>
              <a:t>لا يجب أن يكون بالضرورة جزءًا من </a:t>
            </a:r>
            <a:r>
              <a:rPr lang="ar-EG" sz="1200" i="0" baseline="0" dirty="0"/>
              <a:t>مجموعة التفاوض الخاصة بك.</a:t>
            </a:r>
            <a:r>
              <a:rPr lang="en-US" sz="1200" i="0" dirty="0"/>
              <a:t> </a:t>
            </a:r>
            <a:r>
              <a:rPr lang="ar-EG" sz="1200" i="0" dirty="0"/>
              <a:t>هناك شيء واحد قام به الفريق الآخر</a:t>
            </a:r>
            <a:r>
              <a:rPr lang="ar-EG" sz="1200" i="0" baseline="0" dirty="0"/>
              <a:t> بشكل جيد، وشيء واحد كان بإمكان فريقك القيام به بشكل أفضل.</a:t>
            </a:r>
            <a:r>
              <a:rPr lang="en-US" sz="1200" i="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baseline="0" dirty="0"/>
          </a:p>
          <a:p>
            <a:r>
              <a:rPr lang="ar-EG" i="0" dirty="0"/>
              <a:t>مصدر الصورة:</a:t>
            </a:r>
          </a:p>
          <a:p>
            <a:r>
              <a:rPr lang="en-US" i="0" dirty="0"/>
              <a:t>https://pixabay.com/en/animal-chicken-africa-bird-nature-223015/</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i="0"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B682898-ADB3-435A-B8E0-862943A65B4F}" type="slidenum">
              <a:rPr lang="en-US" altLang="en-US" smtClean="0"/>
              <a:pPr/>
              <a:t>4</a:t>
            </a:fld>
            <a:endParaRPr lang="en-US" altLang="en-US"/>
          </a:p>
        </p:txBody>
      </p:sp>
    </p:spTree>
    <p:extLst>
      <p:ext uri="{BB962C8B-B14F-4D97-AF65-F5344CB8AC3E}">
        <p14:creationId xmlns:p14="http://schemas.microsoft.com/office/powerpoint/2010/main" val="2230992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t>ستكون محاضرة اليوم حول موضوع </a:t>
            </a:r>
            <a:r>
              <a:rPr lang="ar-EG" b="0" dirty="0"/>
              <a:t>المفاوضات الجماعية.</a:t>
            </a:r>
            <a:r>
              <a:rPr lang="en-US" b="0" dirty="0"/>
              <a:t> </a:t>
            </a:r>
            <a:r>
              <a:rPr lang="ar-EG" sz="1200" dirty="0">
                <a:solidFill>
                  <a:schemeClr val="tx1"/>
                </a:solidFill>
                <a:latin typeface="+mn-lt"/>
                <a:ea typeface="+mn-ea"/>
                <a:cs typeface="+mn-cs"/>
              </a:rPr>
              <a:t>وهو موضوع مهم حقًا، فمعظم المفاوضات التي تتم بين مختلف المنظمات في الأوساط المهنية تتم في فِرق. </a:t>
            </a:r>
          </a:p>
          <a:p>
            <a:endParaRPr lang="en-US" b="1" dirty="0"/>
          </a:p>
          <a:p>
            <a:r>
              <a:rPr lang="ar-EG" dirty="0"/>
              <a:t>مصدر</a:t>
            </a:r>
            <a:r>
              <a:rPr lang="ar-EG" baseline="0" dirty="0"/>
              <a:t> الصورة</a:t>
            </a:r>
          </a:p>
          <a:p>
            <a:r>
              <a:rPr lang="en-US" baseline="0" dirty="0"/>
              <a:t>https://pixabay.com/en/chess-figure-game-play-board-1215079/</a:t>
            </a:r>
          </a:p>
        </p:txBody>
      </p:sp>
      <p:sp>
        <p:nvSpPr>
          <p:cNvPr id="4" name="Slide Number Placeholder 3"/>
          <p:cNvSpPr>
            <a:spLocks noGrp="1"/>
          </p:cNvSpPr>
          <p:nvPr>
            <p:ph type="sldNum" sz="quarter" idx="10"/>
          </p:nvPr>
        </p:nvSpPr>
        <p:spPr/>
        <p:txBody>
          <a:bodyPr/>
          <a:lstStyle/>
          <a:p>
            <a:fld id="{7F3D1EF9-5CC1-4238-AAAD-E9DC1B1191CD}" type="slidenum">
              <a:rPr lang="en-GB" smtClean="0"/>
              <a:t>5</a:t>
            </a:fld>
            <a:endParaRPr lang="en-GB"/>
          </a:p>
        </p:txBody>
      </p:sp>
    </p:spTree>
    <p:extLst>
      <p:ext uri="{BB962C8B-B14F-4D97-AF65-F5344CB8AC3E}">
        <p14:creationId xmlns:p14="http://schemas.microsoft.com/office/powerpoint/2010/main" val="3015863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b="0" i="0" dirty="0"/>
              <a:t>إذن، </a:t>
            </a:r>
            <a:r>
              <a:rPr lang="ar-EG" sz="1200" b="0" i="0" dirty="0"/>
              <a:t>ما الذي عرفته عن الفريق الآخر في لعبة التحدي والعناد؟</a:t>
            </a:r>
            <a:r>
              <a:rPr lang="en-US" sz="1200" b="0" i="0" dirty="0"/>
              <a:t> </a:t>
            </a:r>
            <a:r>
              <a:rPr lang="ar-EG" sz="1200" b="0" i="0" baseline="0" dirty="0"/>
              <a:t>عندما نظرت إليهم عن كثب، ماذا رأيت؟ [يجيب الطلاب].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baseline="0" dirty="0"/>
          </a:p>
          <a:p>
            <a:r>
              <a:rPr lang="ar-EG" i="0" dirty="0"/>
              <a:t>مصدر الصورة:</a:t>
            </a:r>
          </a:p>
          <a:p>
            <a:r>
              <a:rPr lang="en-US" i="0" dirty="0"/>
              <a:t>https://pixabay.com/en/animal-chicken-africa-bird-nature-223015/</a:t>
            </a:r>
          </a:p>
          <a:p>
            <a:br>
              <a:rPr lang="ar-EG" sz="1200" b="0" i="0" dirty="0"/>
            </a:br>
            <a:endParaRPr lang="ar-EG" sz="1200" b="0" i="0" dirty="0"/>
          </a:p>
        </p:txBody>
      </p:sp>
      <p:sp>
        <p:nvSpPr>
          <p:cNvPr id="4" name="Slide Number Placeholder 3"/>
          <p:cNvSpPr>
            <a:spLocks noGrp="1"/>
          </p:cNvSpPr>
          <p:nvPr>
            <p:ph type="sldNum" sz="quarter" idx="10"/>
          </p:nvPr>
        </p:nvSpPr>
        <p:spPr/>
        <p:txBody>
          <a:bodyPr/>
          <a:lstStyle/>
          <a:p>
            <a:fld id="{7F3D1EF9-5CC1-4238-AAAD-E9DC1B1191CD}" type="slidenum">
              <a:rPr lang="en-GB" smtClean="0"/>
              <a:t>6</a:t>
            </a:fld>
            <a:endParaRPr lang="en-GB"/>
          </a:p>
        </p:txBody>
      </p:sp>
    </p:spTree>
    <p:extLst>
      <p:ext uri="{BB962C8B-B14F-4D97-AF65-F5344CB8AC3E}">
        <p14:creationId xmlns:p14="http://schemas.microsoft.com/office/powerpoint/2010/main" val="2983722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i="0" dirty="0"/>
              <a:t>يحدث اختلاف التفضيلات عندما</a:t>
            </a:r>
            <a:r>
              <a:rPr lang="ar-EG" sz="1200" i="0" baseline="0" dirty="0"/>
              <a:t> تختلف قيم </a:t>
            </a:r>
            <a:r>
              <a:rPr lang="ar-EG" sz="1200" i="0" dirty="0"/>
              <a:t>الأطراف المتقابلة بدرجات متفاوتة. وهذا يخلق الفرصة للتوصل إلى مقايضات وزيادة حجم الغنيمة.</a:t>
            </a:r>
            <a:r>
              <a:rPr lang="en-US" sz="1200" i="0" baseline="0" dirty="0"/>
              <a:t> </a:t>
            </a:r>
            <a:r>
              <a:rPr lang="ar-EG" sz="1200" i="0" dirty="0"/>
              <a:t>ما القضايا التي وفرت فرصًا لزيادة حجم الغنيمة من خلال تقديم التنازلات؟ </a:t>
            </a:r>
            <a:r>
              <a:rPr lang="ar-EG" sz="1200" b="0" i="0" baseline="0" dirty="0"/>
              <a:t>[يجيب الطلاب]. </a:t>
            </a:r>
          </a:p>
        </p:txBody>
      </p:sp>
      <p:sp>
        <p:nvSpPr>
          <p:cNvPr id="4" name="Slide Number Placeholder 3"/>
          <p:cNvSpPr>
            <a:spLocks noGrp="1"/>
          </p:cNvSpPr>
          <p:nvPr>
            <p:ph type="sldNum" sz="quarter" idx="10"/>
          </p:nvPr>
        </p:nvSpPr>
        <p:spPr/>
        <p:txBody>
          <a:bodyPr/>
          <a:lstStyle/>
          <a:p>
            <a:fld id="{7F3D1EF9-5CC1-4238-AAAD-E9DC1B1191CD}" type="slidenum">
              <a:rPr lang="en-GB" smtClean="0"/>
              <a:t>7</a:t>
            </a:fld>
            <a:endParaRPr lang="en-GB"/>
          </a:p>
        </p:txBody>
      </p:sp>
    </p:spTree>
    <p:extLst>
      <p:ext uri="{BB962C8B-B14F-4D97-AF65-F5344CB8AC3E}">
        <p14:creationId xmlns:p14="http://schemas.microsoft.com/office/powerpoint/2010/main" val="479981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ar-EG" sz="2400"/>
              <a:t>تهتم كريدي جرو أكثر بإجراء عمليات تفتيش متكررة لحماية</a:t>
            </a:r>
            <a:r>
              <a:rPr lang="ar-EG" sz="2400" baseline="0"/>
              <a:t> استثماراتها،</a:t>
            </a:r>
            <a:r>
              <a:rPr lang="ar-EG" sz="2400"/>
              <a:t> ويهتم المزارعون أكثر بالحصول على كثافة</a:t>
            </a:r>
            <a:r>
              <a:rPr lang="ar-EG" sz="2400" baseline="0"/>
              <a:t> عالية </a:t>
            </a:r>
            <a:r>
              <a:rPr lang="ar-EG" sz="2400"/>
              <a:t>من الدواجن حتى يتمكنوا من زيادة</a:t>
            </a:r>
            <a:r>
              <a:rPr lang="ar-EG" sz="2400" baseline="0"/>
              <a:t> أرباحهم</a:t>
            </a:r>
            <a:r>
              <a:rPr lang="ar-EG" sz="2400"/>
              <a:t>.</a:t>
            </a:r>
            <a:r>
              <a:rPr lang="en-US" sz="2400" baseline="0"/>
              <a:t> </a:t>
            </a:r>
            <a:r>
              <a:rPr lang="ar-EG" sz="2400" baseline="0"/>
              <a:t>لذا يمكنك </a:t>
            </a:r>
            <a:r>
              <a:rPr lang="ar-EG" sz="2400"/>
              <a:t>مقايضة زيادة وتيرة عمليات التفتيش بكثافة عالية من الدواجن لزيادة</a:t>
            </a:r>
            <a:r>
              <a:rPr lang="ar-EG" sz="2400" baseline="0"/>
              <a:t> الغنيمة.</a:t>
            </a:r>
            <a:r>
              <a:rPr lang="en-US" sz="2400" baseline="0"/>
              <a:t> </a:t>
            </a:r>
            <a:r>
              <a:rPr lang="en-US" sz="2400"/>
              <a:t> </a:t>
            </a:r>
            <a:r>
              <a:rPr lang="ar-EG" sz="2400"/>
              <a:t>يمكنك أيضًا</a:t>
            </a:r>
            <a:r>
              <a:rPr lang="en-US" sz="2400" baseline="0"/>
              <a:t> </a:t>
            </a:r>
            <a:r>
              <a:rPr lang="ar-EG" sz="2400"/>
              <a:t>الاتفاق على أن ألفارو، وهو ليس الشريك التجاري الأمثل لأي من الطرفين، لكنه يؤدي</a:t>
            </a:r>
            <a:r>
              <a:rPr lang="ar-EG" sz="2400" baseline="0"/>
              <a:t> إلى كسب نقاط إجمالية أكبر من خياراتهما الأولى. تحدث مواقف "ألفارو" كثيرًا في عملية التوظيف، فالمؤسسات توظف المرشح الذي لا يكرهه أحد.  </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8</a:t>
            </a:fld>
            <a:endParaRPr lang="en-GB"/>
          </a:p>
        </p:txBody>
      </p:sp>
    </p:spTree>
    <p:extLst>
      <p:ext uri="{BB962C8B-B14F-4D97-AF65-F5344CB8AC3E}">
        <p14:creationId xmlns:p14="http://schemas.microsoft.com/office/powerpoint/2010/main" val="3543390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من العناصر الجديدة في لعبة التحدي والعناد،</a:t>
            </a:r>
            <a:r>
              <a:rPr lang="ar-EG" i="0" baseline="0" dirty="0"/>
              <a:t> المكاسب غير الخطية.</a:t>
            </a:r>
            <a:r>
              <a:rPr lang="en-US" i="0" baseline="0" dirty="0"/>
              <a:t> </a:t>
            </a:r>
            <a:r>
              <a:rPr lang="ar-EG" sz="1200" i="0" dirty="0"/>
              <a:t>من الذي كانت مكاسبه غير خطية</a:t>
            </a:r>
            <a:r>
              <a:rPr lang="ar-EG" sz="1200" i="0" baseline="0" dirty="0"/>
              <a:t> </a:t>
            </a:r>
            <a:r>
              <a:rPr lang="ar-EG" sz="1200" i="0" baseline="0" dirty="0" err="1"/>
              <a:t>وما</a:t>
            </a:r>
            <a:r>
              <a:rPr lang="ar-EG" sz="1200" i="0" dirty="0" err="1"/>
              <a:t>القضايا</a:t>
            </a:r>
            <a:r>
              <a:rPr lang="ar-EG" sz="1200" i="0" dirty="0"/>
              <a:t> التي كانت السبب وراء ذلك؟ </a:t>
            </a:r>
            <a:r>
              <a:rPr lang="ar-EG" sz="1200" b="0" i="0" baseline="0" dirty="0"/>
              <a:t>[يجيب الطلاب]. </a:t>
            </a:r>
          </a:p>
          <a:p>
            <a:endParaRPr lang="en-US" i="0" dirty="0"/>
          </a:p>
        </p:txBody>
      </p:sp>
      <p:sp>
        <p:nvSpPr>
          <p:cNvPr id="4" name="Slide Number Placeholder 3"/>
          <p:cNvSpPr>
            <a:spLocks noGrp="1"/>
          </p:cNvSpPr>
          <p:nvPr>
            <p:ph type="sldNum" sz="quarter" idx="10"/>
          </p:nvPr>
        </p:nvSpPr>
        <p:spPr/>
        <p:txBody>
          <a:bodyPr/>
          <a:lstStyle/>
          <a:p>
            <a:fld id="{7F3D1EF9-5CC1-4238-AAAD-E9DC1B1191CD}" type="slidenum">
              <a:rPr lang="en-GB" smtClean="0"/>
              <a:t>9</a:t>
            </a:fld>
            <a:endParaRPr lang="en-GB"/>
          </a:p>
        </p:txBody>
      </p:sp>
    </p:spTree>
    <p:extLst>
      <p:ext uri="{BB962C8B-B14F-4D97-AF65-F5344CB8AC3E}">
        <p14:creationId xmlns:p14="http://schemas.microsoft.com/office/powerpoint/2010/main" val="403562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4" name="Date Placeholder 3"/>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3281767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Vertical Text Placeholder 2"/>
          <p:cNvSpPr>
            <a:spLocks noGrp="1"/>
          </p:cNvSpPr>
          <p:nvPr>
            <p:ph type="body" orient="vert" idx="1"/>
          </p:nvPr>
        </p:nvSpPr>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3774006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2955062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itle Placeholder 4">
            <a:extLst>
              <a:ext uri="{FF2B5EF4-FFF2-40B4-BE49-F238E27FC236}">
                <a16:creationId xmlns:a16="http://schemas.microsoft.com/office/drawing/2014/main" id="{C2A2F298-39D2-753E-8FFC-B46E3365CED3}"/>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Tree>
    <p:extLst>
      <p:ext uri="{BB962C8B-B14F-4D97-AF65-F5344CB8AC3E}">
        <p14:creationId xmlns:p14="http://schemas.microsoft.com/office/powerpoint/2010/main" val="484067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237221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GB"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423292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 Placeholder 4"/>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3218381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Date Placeholder 6"/>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2818147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Date Placeholder 2"/>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44158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4131144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GB"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32297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GB"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904577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8949D-A23C-4DF8-9125-9EFA9125B4A1}" type="datetimeFigureOut">
              <a:rPr lang="en-GB" smtClean="0"/>
              <a:t>22/11/2024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BF412-85F0-4EE5-B3DD-DDC94FFA9B06}" type="slidenum">
              <a:rPr lang="en-GB" smtClean="0"/>
              <a:t>‹#›</a:t>
            </a:fld>
            <a:endParaRPr lang="en-GB" dirty="0"/>
          </a:p>
        </p:txBody>
      </p:sp>
    </p:spTree>
    <p:extLst>
      <p:ext uri="{BB962C8B-B14F-4D97-AF65-F5344CB8AC3E}">
        <p14:creationId xmlns:p14="http://schemas.microsoft.com/office/powerpoint/2010/main" val="4126910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5">
            <a:extLst>
              <a:ext uri="{FF2B5EF4-FFF2-40B4-BE49-F238E27FC236}">
                <a16:creationId xmlns:a16="http://schemas.microsoft.com/office/drawing/2014/main" id="{CEE01135-CA2C-3E73-E6B2-DE4C1B8B786B}"/>
              </a:ext>
            </a:extLst>
          </p:cNvPr>
          <p:cNvSpPr txBox="1"/>
          <p:nvPr userDrawn="1"/>
        </p:nvSpPr>
        <p:spPr>
          <a:xfrm>
            <a:off x="7254000" y="1618875"/>
            <a:ext cx="1890000" cy="360000"/>
          </a:xfrm>
          <a:prstGeom prst="rect">
            <a:avLst/>
          </a:prstGeom>
          <a:solidFill>
            <a:srgbClr val="1F7DBC"/>
          </a:solid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r>
              <a:rPr lang="fr-FR" sz="1350" b="1" dirty="0">
                <a:solidFill>
                  <a:srgbClr val="FFFFFF"/>
                </a:solidFill>
                <a:effectLst/>
                <a:latin typeface="Arial" panose="020B0604020202020204" pitchFamily="34" charset="0"/>
                <a:ea typeface="Roboto Medium" panose="02000000000000000000" pitchFamily="2" charset="0"/>
                <a:cs typeface="Arial" panose="020B0604020202020204" pitchFamily="34" charset="0"/>
              </a:rPr>
              <a:t>Slides</a:t>
            </a:r>
            <a:endParaRPr lang="fr-FR" sz="1350" b="1" dirty="0">
              <a:effectLst/>
              <a:latin typeface="Arial" panose="020B0604020202020204" pitchFamily="34" charset="0"/>
              <a:ea typeface="Roboto Medium" panose="02000000000000000000" pitchFamily="2" charset="0"/>
              <a:cs typeface="Arial" panose="020B0604020202020204" pitchFamily="34" charset="0"/>
            </a:endParaRPr>
          </a:p>
        </p:txBody>
      </p:sp>
      <p:sp>
        <p:nvSpPr>
          <p:cNvPr id="5" name="Title Placeholder 4">
            <a:extLst>
              <a:ext uri="{FF2B5EF4-FFF2-40B4-BE49-F238E27FC236}">
                <a16:creationId xmlns:a16="http://schemas.microsoft.com/office/drawing/2014/main" id="{02BE9ADE-48F4-87E1-87C4-37F2B59229D0}"/>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pic>
        <p:nvPicPr>
          <p:cNvPr id="2" name="Picture 1" descr="A black background with green text&#10;&#10;Description automatically generated">
            <a:extLst>
              <a:ext uri="{FF2B5EF4-FFF2-40B4-BE49-F238E27FC236}">
                <a16:creationId xmlns:a16="http://schemas.microsoft.com/office/drawing/2014/main" id="{EB1AC81B-FB90-19B9-E762-95098AA2565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525520" cy="827405"/>
          </a:xfrm>
          <a:prstGeom prst="rect">
            <a:avLst/>
          </a:prstGeom>
          <a:noFill/>
          <a:ln>
            <a:noFill/>
          </a:ln>
        </p:spPr>
      </p:pic>
    </p:spTree>
    <p:extLst>
      <p:ext uri="{BB962C8B-B14F-4D97-AF65-F5344CB8AC3E}">
        <p14:creationId xmlns:p14="http://schemas.microsoft.com/office/powerpoint/2010/main" val="3871154373"/>
      </p:ext>
    </p:extLst>
  </p:cSld>
  <p:clrMap bg1="lt1" tx1="dk1" bg2="lt2" tx2="dk2" accent1="accent1" accent2="accent2" accent3="accent3" accent4="accent4" accent5="accent5" accent6="accent6" hlink="hlink" folHlink="folHlink"/>
  <p:sldLayoutIdLst>
    <p:sldLayoutId id="2147483661" r:id="rId1"/>
  </p:sldLayoutIdLst>
  <p:txStyles>
    <p:titleStyle>
      <a:lvl1pPr algn="r" defTabSz="914400" rtl="1" eaLnBrk="1" latinLnBrk="0" hangingPunct="1">
        <a:lnSpc>
          <a:spcPct val="90000"/>
        </a:lnSpc>
        <a:spcBef>
          <a:spcPct val="0"/>
        </a:spcBef>
        <a:buNone/>
        <a:defRPr sz="2400" b="1" kern="1200">
          <a:solidFill>
            <a:srgbClr val="00684B"/>
          </a:solidFill>
          <a:latin typeface="Roboto Slab" pitchFamily="2" charset="0"/>
          <a:ea typeface="Roboto Slab" pitchFamily="2" charset="0"/>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blishing.insead.edu/"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91B3043-78BA-5414-CFC1-EA8E3DBC9B0D}"/>
              </a:ext>
            </a:extLst>
          </p:cNvPr>
          <p:cNvSpPr txBox="1">
            <a:spLocks/>
          </p:cNvSpPr>
          <p:nvPr/>
        </p:nvSpPr>
        <p:spPr>
          <a:xfrm>
            <a:off x="334090" y="3029818"/>
            <a:ext cx="8315057" cy="362819"/>
          </a:xfrm>
          <a:prstGeom prst="rect">
            <a:avLst/>
          </a:prstGeom>
        </p:spPr>
        <p:txBody>
          <a:bodyPr vert="horz" lIns="0" tIns="0" rIns="0" bIns="0" rtlCol="0" anchor="t" anchorCtr="0">
            <a:noAutofit/>
          </a:bodyPr>
          <a:lstStyle>
            <a:lvl1pPr marL="0" indent="0" algn="r" defTabSz="914400" rtl="1" eaLnBrk="1" latinLnBrk="0" hangingPunct="1">
              <a:lnSpc>
                <a:spcPct val="90000"/>
              </a:lnSpc>
              <a:spcBef>
                <a:spcPts val="1000"/>
              </a:spcBef>
              <a:buFont typeface="Arial" panose="020B0604020202020204" pitchFamily="34" charset="0"/>
              <a:buNone/>
              <a:defRPr sz="2000" kern="1200">
                <a:solidFill>
                  <a:srgbClr val="00684B"/>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1" i="0" u="none" strike="noStrike" kern="1200" cap="none" spc="0" normalizeH="0" baseline="0" noProof="0" dirty="0">
              <a:ln>
                <a:noFill/>
              </a:ln>
              <a:solidFill>
                <a:srgbClr val="00684B"/>
              </a:solidFill>
              <a:effectLst/>
              <a:uLnTx/>
              <a:uFillTx/>
              <a:latin typeface="Roboto Slab" pitchFamily="2" charset="0"/>
              <a:ea typeface="Roboto Slab" pitchFamily="2" charset="0"/>
              <a:cs typeface="+mn-cs"/>
            </a:endParaRPr>
          </a:p>
        </p:txBody>
      </p:sp>
      <p:sp>
        <p:nvSpPr>
          <p:cNvPr id="4" name="Text Placeholder 3">
            <a:extLst>
              <a:ext uri="{FF2B5EF4-FFF2-40B4-BE49-F238E27FC236}">
                <a16:creationId xmlns:a16="http://schemas.microsoft.com/office/drawing/2014/main" id="{804FABF2-BFBF-3295-22DB-AD158BFF06A4}"/>
              </a:ext>
            </a:extLst>
          </p:cNvPr>
          <p:cNvSpPr txBox="1">
            <a:spLocks/>
          </p:cNvSpPr>
          <p:nvPr/>
        </p:nvSpPr>
        <p:spPr>
          <a:xfrm>
            <a:off x="358295" y="4576707"/>
            <a:ext cx="8177899" cy="1065007"/>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5" name="Title Placeholder 4">
            <a:extLst>
              <a:ext uri="{FF2B5EF4-FFF2-40B4-BE49-F238E27FC236}">
                <a16:creationId xmlns:a16="http://schemas.microsoft.com/office/drawing/2014/main" id="{95B59985-71BB-39B0-A25D-A79F4455D554}"/>
              </a:ext>
            </a:extLst>
          </p:cNvPr>
          <p:cNvSpPr>
            <a:spLocks noGrp="1"/>
          </p:cNvSpPr>
          <p:nvPr>
            <p:ph type="title"/>
          </p:nvPr>
        </p:nvSpPr>
        <p:spPr>
          <a:xfrm>
            <a:off x="261938" y="2744391"/>
            <a:ext cx="7886700" cy="994172"/>
          </a:xfrm>
          <a:prstGeom prst="rect">
            <a:avLst/>
          </a:prstGeom>
        </p:spPr>
        <p:txBody>
          <a:bodyPr vert="horz" lIns="68580" tIns="34290" rIns="68580" bIns="34290" rtlCol="0" anchor="ctr">
            <a:normAutofit/>
          </a:bodyPr>
          <a:lstStyle/>
          <a:p>
            <a:r>
              <a:rPr lang="ar-EG"/>
              <a:t>لعبة التحدي والعناد</a:t>
            </a:r>
          </a:p>
        </p:txBody>
      </p:sp>
      <p:sp>
        <p:nvSpPr>
          <p:cNvPr id="7" name="Text Placeholder 3">
            <a:extLst>
              <a:ext uri="{FF2B5EF4-FFF2-40B4-BE49-F238E27FC236}">
                <a16:creationId xmlns:a16="http://schemas.microsoft.com/office/drawing/2014/main" id="{A8F4ADC1-E06A-AFED-D132-7A0D134CB25A}"/>
              </a:ext>
            </a:extLst>
          </p:cNvPr>
          <p:cNvSpPr txBox="1">
            <a:spLocks/>
          </p:cNvSpPr>
          <p:nvPr/>
        </p:nvSpPr>
        <p:spPr>
          <a:xfrm>
            <a:off x="261938" y="4576706"/>
            <a:ext cx="8177899" cy="1444582"/>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fr-FR"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6909-11/2024</a:t>
            </a:r>
            <a:endParaRPr kumimoji="0" lang="ar-EG"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endParaRPr>
          </a:p>
          <a:p>
            <a:pPr marL="0" marR="0" lvl="0" indent="0" algn="just"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هذه المجموعة من شرائح العرض من إعداد </a:t>
            </a:r>
            <a:r>
              <a:rPr lang="ar-EG" sz="750" dirty="0">
                <a:solidFill>
                  <a:prstClr val="black"/>
                </a:solidFill>
                <a:latin typeface="Roboto" panose="02000000000000000000" pitchFamily="2" charset="0"/>
                <a:ea typeface="Roboto" panose="02000000000000000000" pitchFamily="2" charset="0"/>
                <a:cs typeface="+mn-cs"/>
              </a:rPr>
              <a:t>برناردو </a:t>
            </a:r>
            <a:r>
              <a:rPr lang="ar-EG" sz="750" dirty="0" err="1">
                <a:solidFill>
                  <a:prstClr val="black"/>
                </a:solidFill>
                <a:latin typeface="Roboto" panose="02000000000000000000" pitchFamily="2" charset="0"/>
                <a:ea typeface="Roboto" panose="02000000000000000000" pitchFamily="2" charset="0"/>
                <a:cs typeface="+mn-cs"/>
              </a:rPr>
              <a:t>بيتلي</a:t>
            </a:r>
            <a:r>
              <a:rPr lang="ar-EG" sz="750" dirty="0">
                <a:solidFill>
                  <a:prstClr val="black"/>
                </a:solidFill>
                <a:latin typeface="Roboto" panose="02000000000000000000" pitchFamily="2" charset="0"/>
                <a:ea typeface="Roboto" panose="02000000000000000000" pitchFamily="2" charset="0"/>
                <a:cs typeface="+mn-cs"/>
              </a:rPr>
              <a:t>، وكان </a:t>
            </a:r>
            <a:r>
              <a:rPr lang="ar-EG" sz="750" dirty="0" err="1">
                <a:solidFill>
                  <a:prstClr val="black"/>
                </a:solidFill>
                <a:latin typeface="Roboto" panose="02000000000000000000" pitchFamily="2" charset="0"/>
                <a:ea typeface="Roboto" panose="02000000000000000000" pitchFamily="2" charset="0"/>
                <a:cs typeface="+mn-cs"/>
              </a:rPr>
              <a:t>ياجلي</a:t>
            </a:r>
            <a:r>
              <a:rPr lang="ar-EG" sz="750" dirty="0">
                <a:solidFill>
                  <a:prstClr val="black"/>
                </a:solidFill>
                <a:latin typeface="Roboto" panose="02000000000000000000" pitchFamily="2" charset="0"/>
                <a:ea typeface="Roboto" panose="02000000000000000000" pitchFamily="2" charset="0"/>
                <a:cs typeface="+mn-cs"/>
              </a:rPr>
              <a:t>، وسياران </a:t>
            </a:r>
            <a:r>
              <a:rPr lang="ar-EG" sz="750" dirty="0" err="1">
                <a:solidFill>
                  <a:prstClr val="black"/>
                </a:solidFill>
                <a:latin typeface="Roboto" panose="02000000000000000000" pitchFamily="2" charset="0"/>
                <a:ea typeface="Roboto" panose="02000000000000000000" pitchFamily="2" charset="0"/>
                <a:cs typeface="+mn-cs"/>
              </a:rPr>
              <a:t>جالفين</a:t>
            </a:r>
            <a:r>
              <a:rPr lang="ar-EG" sz="750" dirty="0">
                <a:solidFill>
                  <a:prstClr val="black"/>
                </a:solidFill>
                <a:latin typeface="Roboto" panose="02000000000000000000" pitchFamily="2" charset="0"/>
                <a:ea typeface="Roboto" panose="02000000000000000000" pitchFamily="2" charset="0"/>
                <a:cs typeface="+mn-cs"/>
              </a:rPr>
              <a:t>، </a:t>
            </a:r>
            <a:r>
              <a:rPr lang="ar-EG" sz="750" dirty="0" err="1">
                <a:solidFill>
                  <a:prstClr val="black"/>
                </a:solidFill>
                <a:latin typeface="Roboto" panose="02000000000000000000" pitchFamily="2" charset="0"/>
                <a:ea typeface="Roboto" panose="02000000000000000000" pitchFamily="2" charset="0"/>
                <a:cs typeface="+mn-cs"/>
              </a:rPr>
              <a:t>وهايلي</a:t>
            </a:r>
            <a:r>
              <a:rPr lang="ar-EG" sz="750" dirty="0">
                <a:solidFill>
                  <a:prstClr val="black"/>
                </a:solidFill>
                <a:latin typeface="Roboto" panose="02000000000000000000" pitchFamily="2" charset="0"/>
                <a:ea typeface="Roboto" panose="02000000000000000000" pitchFamily="2" charset="0"/>
                <a:cs typeface="+mn-cs"/>
              </a:rPr>
              <a:t> هو، </a:t>
            </a:r>
            <a:r>
              <a:rPr lang="ar-EG" sz="750" dirty="0" err="1">
                <a:solidFill>
                  <a:prstClr val="black"/>
                </a:solidFill>
                <a:latin typeface="Roboto" panose="02000000000000000000" pitchFamily="2" charset="0"/>
                <a:ea typeface="Roboto" panose="02000000000000000000" pitchFamily="2" charset="0"/>
                <a:cs typeface="+mn-cs"/>
              </a:rPr>
              <a:t>وبافاني</a:t>
            </a:r>
            <a:r>
              <a:rPr lang="ar-EG" sz="750" dirty="0">
                <a:solidFill>
                  <a:prstClr val="black"/>
                </a:solidFill>
                <a:latin typeface="Roboto" panose="02000000000000000000" pitchFamily="2" charset="0"/>
                <a:ea typeface="Roboto" panose="02000000000000000000" pitchFamily="2" charset="0"/>
                <a:cs typeface="+mn-cs"/>
              </a:rPr>
              <a:t> جولاتي، خريجي ماجستير إدارة الأعمال من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 تحت إشراف مارتن </a:t>
            </a:r>
            <a:r>
              <a:rPr lang="ar-EG" sz="750" dirty="0" err="1">
                <a:solidFill>
                  <a:prstClr val="black"/>
                </a:solidFill>
                <a:latin typeface="Roboto" panose="02000000000000000000" pitchFamily="2" charset="0"/>
                <a:ea typeface="Roboto" panose="02000000000000000000" pitchFamily="2" charset="0"/>
                <a:cs typeface="+mn-cs"/>
              </a:rPr>
              <a:t>شوينسبيرج</a:t>
            </a:r>
            <a:r>
              <a:rPr lang="ar-EG" sz="750" dirty="0">
                <a:solidFill>
                  <a:prstClr val="black"/>
                </a:solidFill>
                <a:latin typeface="Roboto" panose="02000000000000000000" pitchFamily="2" charset="0"/>
                <a:ea typeface="Roboto" panose="02000000000000000000" pitchFamily="2" charset="0"/>
                <a:cs typeface="+mn-cs"/>
              </a:rPr>
              <a:t>، أستاذ مشارك في السلوك التنظيمي في </a:t>
            </a:r>
            <a:r>
              <a:rPr lang="en-US" sz="750" dirty="0">
                <a:solidFill>
                  <a:prstClr val="black"/>
                </a:solidFill>
                <a:latin typeface="Roboto" panose="02000000000000000000" pitchFamily="2" charset="0"/>
                <a:ea typeface="Roboto" panose="02000000000000000000" pitchFamily="2" charset="0"/>
                <a:cs typeface="+mn-cs"/>
              </a:rPr>
              <a:t>ESMT</a:t>
            </a:r>
            <a:r>
              <a:rPr lang="ar-EG" sz="750" dirty="0">
                <a:solidFill>
                  <a:prstClr val="black"/>
                </a:solidFill>
                <a:latin typeface="Roboto" panose="02000000000000000000" pitchFamily="2" charset="0"/>
                <a:ea typeface="Roboto" panose="02000000000000000000" pitchFamily="2" charset="0"/>
                <a:cs typeface="+mn-cs"/>
              </a:rPr>
              <a:t> برلين، </a:t>
            </a:r>
            <a:r>
              <a:rPr lang="ar-EG" sz="750" dirty="0" err="1">
                <a:solidFill>
                  <a:prstClr val="black"/>
                </a:solidFill>
                <a:latin typeface="Roboto" panose="02000000000000000000" pitchFamily="2" charset="0"/>
                <a:ea typeface="Roboto" panose="02000000000000000000" pitchFamily="2" charset="0"/>
                <a:cs typeface="+mn-cs"/>
              </a:rPr>
              <a:t>وأوراسيو</a:t>
            </a:r>
            <a:r>
              <a:rPr lang="ar-EG" sz="750" dirty="0">
                <a:solidFill>
                  <a:prstClr val="black"/>
                </a:solidFill>
                <a:latin typeface="Roboto" panose="02000000000000000000" pitchFamily="2" charset="0"/>
                <a:ea typeface="Roboto" panose="02000000000000000000" pitchFamily="2" charset="0"/>
                <a:cs typeface="+mn-cs"/>
              </a:rPr>
              <a:t> فالكاو، أستاذ ممارسات إدارة علوم القرارات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 وإريك </a:t>
            </a:r>
            <a:r>
              <a:rPr lang="ar-EG" sz="750" dirty="0" err="1">
                <a:solidFill>
                  <a:prstClr val="black"/>
                </a:solidFill>
                <a:latin typeface="Roboto" panose="02000000000000000000" pitchFamily="2" charset="0"/>
                <a:ea typeface="Roboto" panose="02000000000000000000" pitchFamily="2" charset="0"/>
                <a:cs typeface="+mn-cs"/>
              </a:rPr>
              <a:t>أولمان</a:t>
            </a:r>
            <a:r>
              <a:rPr lang="ar-EG" sz="750" dirty="0">
                <a:solidFill>
                  <a:prstClr val="black"/>
                </a:solidFill>
                <a:latin typeface="Roboto" panose="02000000000000000000" pitchFamily="2" charset="0"/>
                <a:ea typeface="Roboto" panose="02000000000000000000" pitchFamily="2" charset="0"/>
                <a:cs typeface="+mn-cs"/>
              </a:rPr>
              <a:t>، أستاذ السلوك التنظيمي في </a:t>
            </a:r>
            <a:r>
              <a:rPr lang="en-US" sz="750" dirty="0">
                <a:solidFill>
                  <a:prstClr val="black"/>
                </a:solidFill>
                <a:latin typeface="Roboto" panose="02000000000000000000" pitchFamily="2" charset="0"/>
                <a:ea typeface="Roboto" panose="02000000000000000000" pitchFamily="2" charset="0"/>
                <a:cs typeface="+mn-cs"/>
              </a:rPr>
              <a:t>INSEAD</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كمادة إضافية لمسرحية تقمص الأدوار"</a:t>
            </a:r>
            <a:r>
              <a:rPr kumimoji="0" lang="en-US" sz="750" b="0" i="1"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a:t>
            </a:r>
            <a:r>
              <a:rPr lang="ar-EG" sz="750" i="1" dirty="0">
                <a:solidFill>
                  <a:prstClr val="black"/>
                </a:solidFill>
                <a:latin typeface="Roboto" panose="02000000000000000000" pitchFamily="2" charset="0"/>
                <a:ea typeface="Roboto" panose="02000000000000000000" pitchFamily="2" charset="0"/>
                <a:cs typeface="+mn-cs"/>
              </a:rPr>
              <a:t>لعبة التحدي والعناد</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a:t>
            </a:r>
          </a:p>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للوصول إلى المواد التعليمية الخاصة بكلية </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INSEAD</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انتقِل إلى </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hlinkClick r:id="rId3"/>
              </a:rPr>
              <a:t>https://publishing.insead.edu/</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a:t>
            </a:r>
          </a:p>
          <a:p>
            <a:pPr marL="0" marR="0" lvl="0" indent="0" algn="r" defTabSz="914400" rtl="1" eaLnBrk="1" fontAlgn="auto" latinLnBrk="0" hangingPunct="1">
              <a:lnSpc>
                <a:spcPct val="100000"/>
              </a:lnSpc>
              <a:spcBef>
                <a:spcPts val="300"/>
              </a:spcBef>
              <a:spcAft>
                <a:spcPts val="45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Roboto" panose="02000000000000000000" pitchFamily="2" charset="0"/>
                <a:ea typeface="Aptos" panose="020B0004020202020204" pitchFamily="34" charset="0"/>
                <a:cs typeface="Times New Roman" panose="02020603050405020304" pitchFamily="18" charset="0"/>
              </a:rPr>
              <a:t>Translated using an LLM (Large Language Model) and edited by </a:t>
            </a:r>
            <a:r>
              <a:rPr kumimoji="0" lang="en-US" sz="800" b="0" i="0" u="none" strike="noStrike" kern="1200" cap="none" spc="0" normalizeH="0" baseline="0" noProof="0" dirty="0" err="1">
                <a:ln>
                  <a:noFill/>
                </a:ln>
                <a:solidFill>
                  <a:prstClr val="black"/>
                </a:solidFill>
                <a:effectLst/>
                <a:uLnTx/>
                <a:uFillTx/>
                <a:latin typeface="Roboto" panose="02000000000000000000" pitchFamily="2" charset="0"/>
                <a:ea typeface="Aptos" panose="020B0004020202020204" pitchFamily="34" charset="0"/>
                <a:cs typeface="Times New Roman" panose="02020603050405020304" pitchFamily="18" charset="0"/>
              </a:rPr>
              <a:t>Tilti</a:t>
            </a:r>
            <a:r>
              <a:rPr kumimoji="0" lang="en-US" sz="800" b="0" i="0" u="none" strike="noStrike" kern="1200" cap="none" spc="0" normalizeH="0" baseline="0" noProof="0" dirty="0">
                <a:ln>
                  <a:noFill/>
                </a:ln>
                <a:solidFill>
                  <a:prstClr val="black"/>
                </a:solidFill>
                <a:effectLst/>
                <a:uLnTx/>
                <a:uFillTx/>
                <a:latin typeface="Roboto" panose="02000000000000000000" pitchFamily="2" charset="0"/>
                <a:ea typeface="Aptos" panose="020B0004020202020204" pitchFamily="34" charset="0"/>
                <a:cs typeface="Times New Roman" panose="02020603050405020304" pitchFamily="18" charset="0"/>
              </a:rPr>
              <a:t> Multilingual SIA, with the permission of INSEAD.</a:t>
            </a:r>
          </a:p>
          <a:p>
            <a:pPr marL="0" marR="0" lvl="0" indent="0" algn="r" defTabSz="914400" rtl="1" eaLnBrk="1" fontAlgn="auto" latinLnBrk="0" hangingPunct="1">
              <a:lnSpc>
                <a:spcPct val="100000"/>
              </a:lnSpc>
              <a:spcBef>
                <a:spcPts val="300"/>
              </a:spcBef>
              <a:spcAft>
                <a:spcPts val="450"/>
              </a:spcAft>
              <a:buClrTx/>
              <a:buSzTx/>
              <a:buFontTx/>
              <a:buNone/>
              <a:tabLst/>
              <a:defRPr/>
            </a:pPr>
            <a:r>
              <a:rPr lang="en-US" sz="800" dirty="0">
                <a:solidFill>
                  <a:prstClr val="black"/>
                </a:solidFill>
                <a:latin typeface="Roboto" panose="02000000000000000000" pitchFamily="2" charset="0"/>
                <a:cs typeface="Times New Roman" panose="02020603050405020304" pitchFamily="18" charset="0"/>
              </a:rPr>
              <a:t>This translation, Copyright © 2024 Martin Schweinsberg, </a:t>
            </a:r>
            <a:r>
              <a:rPr lang="en-US" sz="800">
                <a:solidFill>
                  <a:prstClr val="black"/>
                </a:solidFill>
                <a:latin typeface="Roboto" panose="02000000000000000000" pitchFamily="2" charset="0"/>
                <a:cs typeface="Times New Roman" panose="02020603050405020304" pitchFamily="18" charset="0"/>
              </a:rPr>
              <a:t>Horacio Falcão</a:t>
            </a:r>
            <a:r>
              <a:rPr lang="en-US" sz="800" dirty="0">
                <a:solidFill>
                  <a:prstClr val="black"/>
                </a:solidFill>
                <a:latin typeface="Roboto" panose="02000000000000000000" pitchFamily="2" charset="0"/>
                <a:cs typeface="Times New Roman" panose="02020603050405020304" pitchFamily="18" charset="0"/>
              </a:rPr>
              <a:t>, Eric Uhlmann. The original slides are </a:t>
            </a:r>
            <a:r>
              <a:rPr lang="en-US" sz="800">
                <a:solidFill>
                  <a:prstClr val="black"/>
                </a:solidFill>
                <a:latin typeface="Roboto" panose="02000000000000000000" pitchFamily="2" charset="0"/>
                <a:cs typeface="Times New Roman" panose="02020603050405020304" pitchFamily="18" charset="0"/>
              </a:rPr>
              <a:t>entitled “</a:t>
            </a:r>
            <a:r>
              <a:rPr lang="en-US" sz="800" dirty="0">
                <a:solidFill>
                  <a:prstClr val="black"/>
                </a:solidFill>
                <a:latin typeface="Roboto" panose="02000000000000000000" pitchFamily="2" charset="0"/>
                <a:cs typeface="Times New Roman" panose="02020603050405020304" pitchFamily="18" charset="0"/>
              </a:rPr>
              <a:t>A Game </a:t>
            </a:r>
            <a:r>
              <a:rPr lang="en-US" sz="800">
                <a:solidFill>
                  <a:prstClr val="black"/>
                </a:solidFill>
                <a:latin typeface="Roboto" panose="02000000000000000000" pitchFamily="2" charset="0"/>
                <a:cs typeface="Times New Roman" panose="02020603050405020304" pitchFamily="18" charset="0"/>
              </a:rPr>
              <a:t>of Chicken</a:t>
            </a:r>
            <a:r>
              <a:rPr lang="en-US" sz="800" dirty="0">
                <a:solidFill>
                  <a:prstClr val="black"/>
                </a:solidFill>
                <a:latin typeface="Roboto" panose="02000000000000000000" pitchFamily="2" charset="0"/>
                <a:cs typeface="Times New Roman" panose="02020603050405020304" pitchFamily="18" charset="0"/>
              </a:rPr>
              <a:t>” (06/2024-6909</a:t>
            </a:r>
            <a:r>
              <a:rPr lang="en-US" sz="800">
                <a:solidFill>
                  <a:prstClr val="black"/>
                </a:solidFill>
                <a:latin typeface="Roboto" panose="02000000000000000000" pitchFamily="2" charset="0"/>
                <a:cs typeface="Times New Roman" panose="02020603050405020304" pitchFamily="18" charset="0"/>
              </a:rPr>
              <a:t>), </a:t>
            </a:r>
            <a:r>
              <a:rPr lang="en-US" sz="800" dirty="0">
                <a:solidFill>
                  <a:prstClr val="black"/>
                </a:solidFill>
                <a:latin typeface="Roboto" panose="02000000000000000000" pitchFamily="2" charset="0"/>
                <a:cs typeface="Times New Roman" panose="02020603050405020304" pitchFamily="18" charset="0"/>
              </a:rPr>
              <a:t>Copyright © 2024 Martin Schweinsberg, </a:t>
            </a:r>
            <a:r>
              <a:rPr lang="en-US" sz="800">
                <a:solidFill>
                  <a:prstClr val="black"/>
                </a:solidFill>
                <a:latin typeface="Roboto" panose="02000000000000000000" pitchFamily="2" charset="0"/>
                <a:cs typeface="Times New Roman" panose="02020603050405020304" pitchFamily="18" charset="0"/>
              </a:rPr>
              <a:t>Horacio Falcão</a:t>
            </a:r>
            <a:r>
              <a:rPr lang="en-US" sz="800" dirty="0">
                <a:solidFill>
                  <a:prstClr val="black"/>
                </a:solidFill>
                <a:latin typeface="Roboto" panose="02000000000000000000" pitchFamily="2" charset="0"/>
                <a:cs typeface="Times New Roman" panose="02020603050405020304" pitchFamily="18" charset="0"/>
              </a:rPr>
              <a:t>, </a:t>
            </a:r>
            <a:r>
              <a:rPr lang="en-US" sz="800">
                <a:solidFill>
                  <a:prstClr val="black"/>
                </a:solidFill>
                <a:latin typeface="Roboto" panose="02000000000000000000" pitchFamily="2" charset="0"/>
                <a:cs typeface="Times New Roman" panose="02020603050405020304" pitchFamily="18" charset="0"/>
              </a:rPr>
              <a:t>Eric Uhlmann</a:t>
            </a:r>
            <a:endParaRPr lang="en-US" sz="800" dirty="0">
              <a:solidFill>
                <a:prstClr val="black"/>
              </a:solidFill>
              <a:latin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40980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المكاسب غير الخطية</a:t>
            </a:r>
          </a:p>
        </p:txBody>
      </p:sp>
      <p:sp>
        <p:nvSpPr>
          <p:cNvPr id="3" name="Content Placeholder 2"/>
          <p:cNvSpPr>
            <a:spLocks noGrp="1"/>
          </p:cNvSpPr>
          <p:nvPr>
            <p:ph idx="1"/>
          </p:nvPr>
        </p:nvSpPr>
        <p:spPr>
          <a:xfrm>
            <a:off x="457200" y="1772816"/>
            <a:ext cx="8229600" cy="4525963"/>
          </a:xfrm>
        </p:spPr>
        <p:txBody>
          <a:bodyPr>
            <a:noAutofit/>
          </a:bodyPr>
          <a:lstStyle/>
          <a:p>
            <a:pPr lvl="0"/>
            <a:r>
              <a:rPr lang="ar-EG" sz="2400"/>
              <a:t>يجب أن تؤخذ دوال المنفعة غير الخطية في الاعتبار</a:t>
            </a:r>
            <a:r>
              <a:rPr lang="en-US" sz="2400"/>
              <a:t> </a:t>
            </a:r>
          </a:p>
          <a:p>
            <a:pPr lvl="0"/>
            <a:endParaRPr lang="en-US" sz="2400" dirty="0"/>
          </a:p>
          <a:p>
            <a:pPr lvl="0"/>
            <a:r>
              <a:rPr lang="ar-EG" sz="2400"/>
              <a:t>لدى كريدي جرو دالة منفعة منحنية فيما يتعلق بحجم القرض وفترة السداد، وتفضل الخيارات الموجودة في منتصف الخيارات المتاحة</a:t>
            </a:r>
          </a:p>
          <a:p>
            <a:pPr lvl="0"/>
            <a:endParaRPr lang="en-US" sz="2400" dirty="0"/>
          </a:p>
          <a:p>
            <a:pPr lvl="0"/>
            <a:r>
              <a:rPr lang="ar-EG" sz="2400"/>
              <a:t>في الحياة الواقعية، التفضيلات غالبًا ما تكون غير خطية </a:t>
            </a:r>
          </a:p>
          <a:p>
            <a:endParaRPr lang="en-US" sz="2400" dirty="0"/>
          </a:p>
        </p:txBody>
      </p:sp>
    </p:spTree>
    <p:extLst>
      <p:ext uri="{BB962C8B-B14F-4D97-AF65-F5344CB8AC3E}">
        <p14:creationId xmlns:p14="http://schemas.microsoft.com/office/powerpoint/2010/main" val="1215444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خيارات غير متكافئة</a:t>
            </a:r>
          </a:p>
        </p:txBody>
      </p:sp>
      <p:sp>
        <p:nvSpPr>
          <p:cNvPr id="3" name="Content Placeholder 2"/>
          <p:cNvSpPr>
            <a:spLocks noGrp="1"/>
          </p:cNvSpPr>
          <p:nvPr>
            <p:ph idx="1"/>
          </p:nvPr>
        </p:nvSpPr>
        <p:spPr>
          <a:xfrm>
            <a:off x="457200" y="1783357"/>
            <a:ext cx="8229600" cy="4525963"/>
          </a:xfrm>
        </p:spPr>
        <p:txBody>
          <a:bodyPr>
            <a:normAutofit/>
          </a:bodyPr>
          <a:lstStyle/>
          <a:p>
            <a:pPr lvl="0"/>
            <a:r>
              <a:rPr lang="ar-EG" sz="2400"/>
              <a:t>بالنسبة لبعض القضايا، لدى الأطراف المقابلة نطاقات من الخيارات التي لا تتداخل بشكل كامل</a:t>
            </a:r>
          </a:p>
          <a:p>
            <a:pPr lvl="1"/>
            <a:r>
              <a:rPr lang="ar-EG" sz="2400"/>
              <a:t>وتيرة عملية التفتيش</a:t>
            </a:r>
          </a:p>
          <a:p>
            <a:pPr lvl="1"/>
            <a:r>
              <a:rPr lang="ar-EG" sz="2400"/>
              <a:t>كثافة الدواجن</a:t>
            </a:r>
          </a:p>
          <a:p>
            <a:pPr lvl="0"/>
            <a:endParaRPr lang="en-US" sz="2400" dirty="0"/>
          </a:p>
          <a:p>
            <a:r>
              <a:rPr lang="ar-EG" sz="2400"/>
              <a:t>التأثيرات السلبية: العروض الأسوأ                                                                        من العرض الأقل قبولًا لدى الطرف الآخر                                                                 قد تأتي بنتائج عكسية                                                (شفاينزبيرج وآخرون، 2012)</a:t>
            </a:r>
          </a:p>
          <a:p>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204864"/>
            <a:ext cx="3900620" cy="2592288"/>
          </a:xfrm>
          <a:prstGeom prst="rect">
            <a:avLst/>
          </a:prstGeom>
        </p:spPr>
      </p:pic>
    </p:spTree>
    <p:extLst>
      <p:ext uri="{BB962C8B-B14F-4D97-AF65-F5344CB8AC3E}">
        <p14:creationId xmlns:p14="http://schemas.microsoft.com/office/powerpoint/2010/main" val="1910372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00"/>
            <a:ext cx="9144000" cy="1143000"/>
          </a:xfrm>
        </p:spPr>
        <p:txBody>
          <a:bodyPr>
            <a:normAutofit/>
          </a:bodyPr>
          <a:lstStyle/>
          <a:p>
            <a:r>
              <a:rPr lang="ar-EG" sz="3600" b="1"/>
              <a:t>مكاسب النقاط:</a:t>
            </a:r>
            <a:r>
              <a:rPr lang="en-US" sz="3600" b="1"/>
              <a:t> </a:t>
            </a:r>
            <a:r>
              <a:rPr lang="ar-EG" sz="3600" b="1"/>
              <a:t>كثافة الدواجن</a:t>
            </a:r>
          </a:p>
        </p:txBody>
      </p:sp>
      <p:sp>
        <p:nvSpPr>
          <p:cNvPr id="10" name="Title 1"/>
          <p:cNvSpPr txBox="1">
            <a:spLocks/>
          </p:cNvSpPr>
          <p:nvPr/>
        </p:nvSpPr>
        <p:spPr>
          <a:xfrm>
            <a:off x="395536" y="4653136"/>
            <a:ext cx="8287728" cy="4536504"/>
          </a:xfrm>
          <a:prstGeom prst="rect">
            <a:avLst/>
          </a:prstGeom>
        </p:spPr>
        <p:txBody>
          <a:bodyPr vert="horz" lIns="91440" tIns="45720" rIns="91440" bIns="45720" rtlCol="0" anchor="t">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ar-EG" sz="2000" b="1"/>
              <a:t>جولييتا:</a:t>
            </a:r>
            <a:r>
              <a:rPr lang="en-US" sz="2000" b="1"/>
              <a:t> </a:t>
            </a:r>
            <a:r>
              <a:rPr lang="ar-EG" sz="2000" b="1"/>
              <a:t>تريد زيادة كثافة الدواجن (لزيادة الربحية)</a:t>
            </a:r>
          </a:p>
          <a:p>
            <a:pPr algn="l"/>
            <a:endParaRPr lang="en-GB" sz="1000" b="1" dirty="0"/>
          </a:p>
          <a:p>
            <a:pPr algn="r"/>
            <a:r>
              <a:rPr lang="ar-EG" sz="2000" b="1"/>
              <a:t>كريدي جرو:</a:t>
            </a:r>
            <a:r>
              <a:rPr lang="en-US" sz="2000" b="1"/>
              <a:t> </a:t>
            </a:r>
            <a:r>
              <a:rPr lang="ar-EG" sz="2000" b="1"/>
              <a:t>دافع لخفض كثافة الدواجن (لمنع الخسائر الناجمة عن الأمراض)</a:t>
            </a:r>
          </a:p>
          <a:p>
            <a:pPr algn="l"/>
            <a:endParaRPr lang="en-GB" sz="1000" b="1" dirty="0"/>
          </a:p>
          <a:p>
            <a:pPr algn="r"/>
            <a:r>
              <a:rPr lang="ar-EG" sz="2000" b="1"/>
              <a:t>0.5 هو الرقم المثالي بالنسبة لجولييتا ولكنه غير وارد بالنسبة لشركة كريدي جرو</a:t>
            </a:r>
          </a:p>
          <a:p>
            <a:pPr algn="r"/>
            <a:r>
              <a:rPr lang="ar-EG" sz="2000" b="1"/>
              <a:t>2.0 هو الرقم المثالي بالنسبة لشركة كريدي جرو ولكن من غير الوارد بالنسبة لجولييتا</a:t>
            </a:r>
          </a:p>
          <a:p>
            <a:pPr algn="l"/>
            <a:endParaRPr lang="en-GB" sz="1000" b="1" dirty="0"/>
          </a:p>
          <a:p>
            <a:pPr algn="r"/>
            <a:r>
              <a:rPr lang="ar-EG" sz="2000" b="1"/>
              <a:t>حجم الغنيمة:</a:t>
            </a:r>
            <a:r>
              <a:rPr lang="en-US" sz="2000" b="1"/>
              <a:t> </a:t>
            </a:r>
            <a:r>
              <a:rPr lang="ar-EG" sz="2000" b="1"/>
              <a:t>الحد الأقصى 0.6</a:t>
            </a:r>
          </a:p>
        </p:txBody>
      </p:sp>
      <p:graphicFrame>
        <p:nvGraphicFramePr>
          <p:cNvPr id="5" name="Chart 4"/>
          <p:cNvGraphicFramePr/>
          <p:nvPr/>
        </p:nvGraphicFramePr>
        <p:xfrm>
          <a:off x="467544" y="780289"/>
          <a:ext cx="8280920" cy="3888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8609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00"/>
            <a:ext cx="9144000" cy="1143000"/>
          </a:xfrm>
        </p:spPr>
        <p:txBody>
          <a:bodyPr>
            <a:normAutofit/>
          </a:bodyPr>
          <a:lstStyle/>
          <a:p>
            <a:r>
              <a:rPr lang="ar-EG" sz="3600" b="1"/>
              <a:t>مكاسب النقاط:</a:t>
            </a:r>
            <a:r>
              <a:rPr lang="en-US" sz="3600" b="1"/>
              <a:t> </a:t>
            </a:r>
            <a:r>
              <a:rPr lang="ar-EG" sz="3600" b="1"/>
              <a:t>وتيرة عملية التفتيش</a:t>
            </a:r>
          </a:p>
        </p:txBody>
      </p:sp>
      <p:sp>
        <p:nvSpPr>
          <p:cNvPr id="10" name="Title 1"/>
          <p:cNvSpPr txBox="1">
            <a:spLocks/>
          </p:cNvSpPr>
          <p:nvPr/>
        </p:nvSpPr>
        <p:spPr>
          <a:xfrm>
            <a:off x="395536" y="4653136"/>
            <a:ext cx="8287728" cy="4536504"/>
          </a:xfrm>
          <a:prstGeom prst="rect">
            <a:avLst/>
          </a:prstGeom>
        </p:spPr>
        <p:txBody>
          <a:bodyPr vert="horz" lIns="91440" tIns="45720" rIns="91440" bIns="45720" rtlCol="0" anchor="t">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ar-EG" sz="2000" b="1"/>
              <a:t>جولييتا:</a:t>
            </a:r>
            <a:r>
              <a:rPr lang="en-US" sz="2000" b="1"/>
              <a:t> </a:t>
            </a:r>
            <a:r>
              <a:rPr lang="ar-EG" sz="2000" b="1"/>
              <a:t>تريد تجنب عمليات التفتيش (المتاعب والتدخل)</a:t>
            </a:r>
          </a:p>
          <a:p>
            <a:pPr algn="l"/>
            <a:endParaRPr lang="en-GB" sz="1000" b="1" dirty="0"/>
          </a:p>
          <a:p>
            <a:pPr algn="r"/>
            <a:r>
              <a:rPr lang="ar-EG" sz="2000" b="1"/>
              <a:t>كريدي جرو:</a:t>
            </a:r>
            <a:r>
              <a:rPr lang="en-US" sz="2000" b="1"/>
              <a:t> </a:t>
            </a:r>
            <a:r>
              <a:rPr lang="ar-EG" sz="2000" b="1"/>
              <a:t>متحفزة لزيادة عدد عمليات التفتيش (قرض الحماية)</a:t>
            </a:r>
          </a:p>
          <a:p>
            <a:pPr algn="l"/>
            <a:endParaRPr lang="en-GB" sz="1000" b="1" dirty="0"/>
          </a:p>
          <a:p>
            <a:pPr algn="r"/>
            <a:r>
              <a:rPr lang="ar-EG" sz="2000" b="1"/>
              <a:t>0 هو الرقم المثالي بالنسبة لجولييتا ولكنه غير وارد بالنسبة لشركة كريدي جرو</a:t>
            </a:r>
          </a:p>
          <a:p>
            <a:pPr algn="r"/>
            <a:r>
              <a:rPr lang="ar-EG" sz="2000" b="1"/>
              <a:t>12 هو الرقم المثالي بالنسبة لشركة كريدي جرو ولكن من غير الوارد بالنسبة لجولييتا</a:t>
            </a:r>
          </a:p>
          <a:p>
            <a:pPr algn="l"/>
            <a:endParaRPr lang="en-GB" sz="1000" b="1" dirty="0"/>
          </a:p>
          <a:p>
            <a:pPr algn="r"/>
            <a:r>
              <a:rPr lang="ar-EG" sz="2000" b="1"/>
              <a:t>حجم الغنيمة:</a:t>
            </a:r>
            <a:r>
              <a:rPr lang="en-US" sz="2000" b="1"/>
              <a:t> </a:t>
            </a:r>
            <a:r>
              <a:rPr lang="ar-EG" sz="2000" b="1"/>
              <a:t>أقصى زيادة عند 8</a:t>
            </a:r>
          </a:p>
        </p:txBody>
      </p:sp>
      <p:graphicFrame>
        <p:nvGraphicFramePr>
          <p:cNvPr id="5" name="Chart 4"/>
          <p:cNvGraphicFramePr/>
          <p:nvPr/>
        </p:nvGraphicFramePr>
        <p:xfrm>
          <a:off x="417829" y="764704"/>
          <a:ext cx="8280920" cy="3888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9579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264"/>
            <a:ext cx="9144000" cy="1143000"/>
          </a:xfrm>
        </p:spPr>
        <p:txBody>
          <a:bodyPr>
            <a:normAutofit/>
          </a:bodyPr>
          <a:lstStyle/>
          <a:p>
            <a:r>
              <a:rPr lang="ar-EG" sz="3600" b="1"/>
              <a:t>مكاسب النقاط:</a:t>
            </a:r>
            <a:r>
              <a:rPr lang="en-US" sz="3600" b="1"/>
              <a:t> </a:t>
            </a:r>
            <a:r>
              <a:rPr lang="ar-EG" sz="3600" b="1"/>
              <a:t>دعم شريك الأعمال</a:t>
            </a:r>
          </a:p>
        </p:txBody>
      </p:sp>
      <p:sp>
        <p:nvSpPr>
          <p:cNvPr id="10" name="Title 1"/>
          <p:cNvSpPr txBox="1">
            <a:spLocks/>
          </p:cNvSpPr>
          <p:nvPr/>
        </p:nvSpPr>
        <p:spPr>
          <a:xfrm>
            <a:off x="395536" y="5157192"/>
            <a:ext cx="8287728" cy="4536504"/>
          </a:xfrm>
          <a:prstGeom prst="rect">
            <a:avLst/>
          </a:prstGeom>
        </p:spPr>
        <p:txBody>
          <a:bodyPr vert="horz" lIns="91440" tIns="45720" rIns="91440" bIns="45720" rtlCol="0" anchor="t">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ar-EG" sz="2000" b="1"/>
              <a:t>جولييتا:</a:t>
            </a:r>
            <a:r>
              <a:rPr lang="en-US" sz="2000" b="1"/>
              <a:t> </a:t>
            </a:r>
            <a:r>
              <a:rPr lang="ar-EG" sz="2000" b="1"/>
              <a:t>تريد اختيار رونالدو (أكبر عدد من النقاط)</a:t>
            </a:r>
          </a:p>
          <a:p>
            <a:pPr algn="l"/>
            <a:endParaRPr lang="en-GB" sz="1000" b="1" dirty="0"/>
          </a:p>
          <a:p>
            <a:pPr algn="r"/>
            <a:r>
              <a:rPr lang="ar-EG" sz="2000" b="1"/>
              <a:t>كريدي جرو:</a:t>
            </a:r>
            <a:r>
              <a:rPr lang="en-US" sz="2000" b="1"/>
              <a:t> </a:t>
            </a:r>
            <a:r>
              <a:rPr lang="ar-EG" sz="2000" b="1"/>
              <a:t>تريد اختيار فيليسيا (أكبر عدد من النقاط)</a:t>
            </a:r>
          </a:p>
          <a:p>
            <a:pPr algn="l"/>
            <a:endParaRPr lang="en-GB" sz="1000" b="1" dirty="0"/>
          </a:p>
          <a:p>
            <a:pPr algn="r"/>
            <a:r>
              <a:rPr lang="ar-EG" sz="2000" b="1"/>
              <a:t>حجم الغنيمة:</a:t>
            </a:r>
            <a:r>
              <a:rPr lang="en-US" sz="2000" b="1"/>
              <a:t> </a:t>
            </a:r>
            <a:r>
              <a:rPr lang="ar-EG" sz="2000" b="1"/>
              <a:t>تمت زيادتها إلى أقصى حد مع فيليسيا، وألفارو، ولكن تم تقسيمها بالتساوي مع ألفارو</a:t>
            </a:r>
          </a:p>
        </p:txBody>
      </p:sp>
      <p:graphicFrame>
        <p:nvGraphicFramePr>
          <p:cNvPr id="6" name="Chart 5"/>
          <p:cNvGraphicFramePr/>
          <p:nvPr/>
        </p:nvGraphicFramePr>
        <p:xfrm>
          <a:off x="395536" y="1052736"/>
          <a:ext cx="8280920" cy="3888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2177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264"/>
            <a:ext cx="9144000" cy="1143000"/>
          </a:xfrm>
        </p:spPr>
        <p:txBody>
          <a:bodyPr>
            <a:normAutofit/>
          </a:bodyPr>
          <a:lstStyle/>
          <a:p>
            <a:r>
              <a:rPr lang="ar-EG" sz="3600" b="1"/>
              <a:t>مكاسب النقاط:</a:t>
            </a:r>
            <a:r>
              <a:rPr lang="en-US" sz="3600" b="1"/>
              <a:t> </a:t>
            </a:r>
            <a:r>
              <a:rPr lang="ar-EG" sz="3600" b="1"/>
              <a:t>حجم القرض</a:t>
            </a:r>
          </a:p>
        </p:txBody>
      </p:sp>
      <p:sp>
        <p:nvSpPr>
          <p:cNvPr id="10" name="Title 1"/>
          <p:cNvSpPr txBox="1">
            <a:spLocks/>
          </p:cNvSpPr>
          <p:nvPr/>
        </p:nvSpPr>
        <p:spPr>
          <a:xfrm>
            <a:off x="395536" y="5085184"/>
            <a:ext cx="8640960" cy="4536504"/>
          </a:xfrm>
          <a:prstGeom prst="rect">
            <a:avLst/>
          </a:prstGeom>
        </p:spPr>
        <p:txBody>
          <a:bodyPr vert="horz" lIns="91440" tIns="45720" rIns="91440" bIns="45720" rtlCol="0" anchor="t">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ar-EG" sz="2000" b="1"/>
              <a:t>جولييتا:</a:t>
            </a:r>
            <a:r>
              <a:rPr lang="en-US" sz="2000" b="1"/>
              <a:t> </a:t>
            </a:r>
            <a:r>
              <a:rPr lang="ar-EG" sz="2000" b="1"/>
              <a:t>تريد الاقتراض بقدر ما تستطيع</a:t>
            </a:r>
            <a:r>
              <a:rPr lang="en-US" sz="2000" b="1"/>
              <a:t> </a:t>
            </a:r>
          </a:p>
          <a:p>
            <a:pPr algn="l"/>
            <a:endParaRPr lang="en-GB" sz="1000" b="1" dirty="0"/>
          </a:p>
          <a:p>
            <a:pPr algn="r"/>
            <a:r>
              <a:rPr lang="ar-EG" sz="2000" b="1"/>
              <a:t>كريدي جرو:</a:t>
            </a:r>
            <a:r>
              <a:rPr lang="en-US" sz="2000" b="1"/>
              <a:t> </a:t>
            </a:r>
            <a:r>
              <a:rPr lang="ar-EG" sz="2000" b="1"/>
              <a:t>يريد قرضًا في منتصف الخيارات (من المخاطرة جدًا تقديم قرض كبير)</a:t>
            </a:r>
          </a:p>
          <a:p>
            <a:pPr algn="l"/>
            <a:endParaRPr lang="en-GB" sz="1000" b="1" dirty="0"/>
          </a:p>
          <a:p>
            <a:pPr algn="r"/>
            <a:r>
              <a:rPr lang="ar-EG" sz="2000" b="1"/>
              <a:t>حجم الغنيمة:</a:t>
            </a:r>
            <a:r>
              <a:rPr lang="en-US" sz="2000" b="1"/>
              <a:t> </a:t>
            </a:r>
            <a:r>
              <a:rPr lang="ar-EG" sz="2000" b="1"/>
              <a:t>الحد الأقصى 5000 دولار</a:t>
            </a:r>
          </a:p>
        </p:txBody>
      </p:sp>
      <p:graphicFrame>
        <p:nvGraphicFramePr>
          <p:cNvPr id="5" name="Chart 4"/>
          <p:cNvGraphicFramePr/>
          <p:nvPr>
            <p:extLst>
              <p:ext uri="{D42A27DB-BD31-4B8C-83A1-F6EECF244321}">
                <p14:modId xmlns:p14="http://schemas.microsoft.com/office/powerpoint/2010/main" val="550373497"/>
              </p:ext>
            </p:extLst>
          </p:nvPr>
        </p:nvGraphicFramePr>
        <p:xfrm>
          <a:off x="395536" y="1052736"/>
          <a:ext cx="8280920" cy="3888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9152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264"/>
            <a:ext cx="9144000" cy="1143000"/>
          </a:xfrm>
        </p:spPr>
        <p:txBody>
          <a:bodyPr>
            <a:normAutofit/>
          </a:bodyPr>
          <a:lstStyle/>
          <a:p>
            <a:r>
              <a:rPr lang="ar-EG" sz="3600" b="1"/>
              <a:t>مكاسب النقاط:</a:t>
            </a:r>
            <a:r>
              <a:rPr lang="en-US" sz="3600" b="1"/>
              <a:t> </a:t>
            </a:r>
            <a:r>
              <a:rPr lang="ar-EG" sz="3600" b="1"/>
              <a:t>فترة سداد القرض</a:t>
            </a:r>
          </a:p>
        </p:txBody>
      </p:sp>
      <p:sp>
        <p:nvSpPr>
          <p:cNvPr id="10" name="Title 1"/>
          <p:cNvSpPr txBox="1">
            <a:spLocks/>
          </p:cNvSpPr>
          <p:nvPr/>
        </p:nvSpPr>
        <p:spPr>
          <a:xfrm>
            <a:off x="395536" y="4941168"/>
            <a:ext cx="8287728" cy="4536504"/>
          </a:xfrm>
          <a:prstGeom prst="rect">
            <a:avLst/>
          </a:prstGeom>
        </p:spPr>
        <p:txBody>
          <a:bodyPr vert="horz" lIns="91440" tIns="45720" rIns="91440" bIns="45720" rtlCol="0" anchor="t">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ar-EG" sz="2000" b="1"/>
              <a:t>جولييتا:</a:t>
            </a:r>
            <a:r>
              <a:rPr lang="en-US" sz="2000" b="1"/>
              <a:t> </a:t>
            </a:r>
            <a:r>
              <a:rPr lang="ar-EG" sz="2000" b="1"/>
              <a:t>حافز لزيادة فترة سداد القروض</a:t>
            </a:r>
          </a:p>
          <a:p>
            <a:pPr algn="l"/>
            <a:endParaRPr lang="en-GB" sz="1000" b="1" dirty="0"/>
          </a:p>
          <a:p>
            <a:pPr algn="r"/>
            <a:r>
              <a:rPr lang="ar-EG" sz="2000" b="1"/>
              <a:t>كريدي جرو:</a:t>
            </a:r>
            <a:r>
              <a:rPr lang="en-US" sz="2000" b="1"/>
              <a:t> </a:t>
            </a:r>
            <a:r>
              <a:rPr lang="ar-EG" sz="2000" b="1"/>
              <a:t>حريصة على تقليل فترة سداد القرض ولكنها لا تريد إطارًا زمنيًا غير واقعي (عام واحد)</a:t>
            </a:r>
          </a:p>
          <a:p>
            <a:pPr algn="l"/>
            <a:endParaRPr lang="en-GB" sz="1000" b="1" dirty="0"/>
          </a:p>
          <a:p>
            <a:pPr algn="r"/>
            <a:r>
              <a:rPr lang="ar-EG" sz="2000" b="1"/>
              <a:t>حجم الغنيمة:</a:t>
            </a:r>
            <a:r>
              <a:rPr lang="en-US" sz="2000" b="1"/>
              <a:t> </a:t>
            </a:r>
            <a:r>
              <a:rPr lang="ar-EG" sz="2000" b="1"/>
              <a:t>أقصى زيادة عند سنتين</a:t>
            </a:r>
          </a:p>
        </p:txBody>
      </p:sp>
      <p:graphicFrame>
        <p:nvGraphicFramePr>
          <p:cNvPr id="6" name="Chart 5"/>
          <p:cNvGraphicFramePr/>
          <p:nvPr>
            <p:extLst>
              <p:ext uri="{D42A27DB-BD31-4B8C-83A1-F6EECF244321}">
                <p14:modId xmlns:p14="http://schemas.microsoft.com/office/powerpoint/2010/main" val="2791074766"/>
              </p:ext>
            </p:extLst>
          </p:nvPr>
        </p:nvGraphicFramePr>
        <p:xfrm>
          <a:off x="395536" y="1052736"/>
          <a:ext cx="8280920" cy="3888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4115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Autofit/>
          </a:bodyPr>
          <a:lstStyle/>
          <a:p>
            <a:r>
              <a:rPr lang="ar-EG" sz="3600" b="1"/>
              <a:t>من كان لديه بدائل أفضل؟</a:t>
            </a:r>
          </a:p>
        </p:txBody>
      </p:sp>
    </p:spTree>
    <p:extLst>
      <p:ext uri="{BB962C8B-B14F-4D97-AF65-F5344CB8AC3E}">
        <p14:creationId xmlns:p14="http://schemas.microsoft.com/office/powerpoint/2010/main" val="208274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Autofit/>
          </a:bodyPr>
          <a:lstStyle/>
          <a:p>
            <a:r>
              <a:rPr lang="ar-EG" sz="3600" b="1"/>
              <a:t>من كان لديه بدائل أفضل؟</a:t>
            </a:r>
          </a:p>
        </p:txBody>
      </p:sp>
      <p:sp>
        <p:nvSpPr>
          <p:cNvPr id="3" name="Content Placeholder 2"/>
          <p:cNvSpPr>
            <a:spLocks noGrp="1"/>
          </p:cNvSpPr>
          <p:nvPr>
            <p:ph idx="1"/>
          </p:nvPr>
        </p:nvSpPr>
        <p:spPr>
          <a:xfrm>
            <a:off x="457200" y="1700808"/>
            <a:ext cx="8229600" cy="4525963"/>
          </a:xfrm>
        </p:spPr>
        <p:txBody>
          <a:bodyPr>
            <a:normAutofit/>
          </a:bodyPr>
          <a:lstStyle/>
          <a:p>
            <a:r>
              <a:rPr lang="ar-EG" sz="2400"/>
              <a:t>تمتعت كريدي جرو بـ </a:t>
            </a:r>
            <a:r>
              <a:rPr lang="en-US" sz="2400"/>
              <a:t>BATNA</a:t>
            </a:r>
            <a:r>
              <a:rPr lang="ar-EG" sz="2400"/>
              <a:t> أو بأفضل بديل لاتفاقية تفاوضية مقارنةً بمزرعة الدواجن جولييتا (40 نقطة مقابل 30 نقطة)</a:t>
            </a:r>
          </a:p>
          <a:p>
            <a:endParaRPr lang="en-US" sz="2400" dirty="0"/>
          </a:p>
          <a:p>
            <a:r>
              <a:rPr lang="ar-EG" sz="2400"/>
              <a:t>في الحياة الواقعية، يحتاج المزارعون عادةً إلى القرض أكثر من حاجة المقرضين إلى الأعمال التجارية.</a:t>
            </a:r>
          </a:p>
          <a:p>
            <a:endParaRPr lang="en-US" sz="2400" dirty="0"/>
          </a:p>
          <a:p>
            <a:r>
              <a:rPr lang="ar-EG" sz="2400"/>
              <a:t>ففي بعض الأحيان زيادة مكاسب الغنيمة يفيد طرفًا أكثر من الآخر</a:t>
            </a:r>
            <a:r>
              <a:rPr lang="en-US" sz="2400"/>
              <a:t> </a:t>
            </a:r>
          </a:p>
          <a:p>
            <a:pPr lvl="1"/>
            <a:r>
              <a:rPr lang="ar-EG" sz="2400"/>
              <a:t>يمكن أن تكون التعاملات بين المؤسسات والشركات الصغيرة في الأسواق الناشئة على هذا النحو</a:t>
            </a:r>
          </a:p>
          <a:p>
            <a:endParaRPr lang="en-US" sz="2400" dirty="0"/>
          </a:p>
          <a:p>
            <a:endParaRPr lang="en-US" sz="2400" dirty="0"/>
          </a:p>
        </p:txBody>
      </p:sp>
    </p:spTree>
    <p:extLst>
      <p:ext uri="{BB962C8B-B14F-4D97-AF65-F5344CB8AC3E}">
        <p14:creationId xmlns:p14="http://schemas.microsoft.com/office/powerpoint/2010/main" val="839712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23528" y="5013176"/>
            <a:ext cx="8287728" cy="4536504"/>
          </a:xfrm>
          <a:prstGeom prst="rect">
            <a:avLst/>
          </a:prstGeom>
        </p:spPr>
        <p:txBody>
          <a:bodyPr vert="horz" lIns="91440" tIns="45720" rIns="91440" bIns="45720" rtlCol="0" anchor="t">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ar-EG" sz="2000" b="1"/>
              <a:t>الحد الأقصى للنقاط الممكنة لجولييتا هو 62 (مقابل 6 نقاط لصالح شركة كريدي جرو)</a:t>
            </a:r>
          </a:p>
          <a:p>
            <a:pPr algn="l"/>
            <a:endParaRPr lang="en-GB" sz="1000" b="1" dirty="0"/>
          </a:p>
          <a:p>
            <a:pPr algn="r"/>
            <a:r>
              <a:rPr lang="ar-EG" sz="2000" b="1"/>
              <a:t>الحد الأقصى للنقاط الممكنة لشركة كريدي جرو هو 65 (مقابل 19 نقطة لصالح جولييتا)</a:t>
            </a:r>
            <a:r>
              <a:rPr lang="en-US" sz="2000" b="1"/>
              <a:t> </a:t>
            </a:r>
          </a:p>
          <a:p>
            <a:pPr algn="l"/>
            <a:endParaRPr lang="en-GB" sz="1000" b="1" dirty="0"/>
          </a:p>
          <a:p>
            <a:pPr algn="r"/>
            <a:r>
              <a:rPr lang="ar-EG" sz="2000" b="1"/>
              <a:t>يتم تعظيم الغنيمة بتقسيم </a:t>
            </a:r>
            <a:r>
              <a:rPr lang="ar-EG" sz="2000" b="1" u="sng"/>
              <a:t>غير متساوٍ</a:t>
            </a:r>
            <a:r>
              <a:rPr lang="ar-EG" sz="2000" b="1"/>
              <a:t> بمعدل 37 (جولييتا) إلى 53 (كريدي جرو) نقطة</a:t>
            </a:r>
          </a:p>
        </p:txBody>
      </p:sp>
      <p:graphicFrame>
        <p:nvGraphicFramePr>
          <p:cNvPr id="5" name="Chart 4"/>
          <p:cNvGraphicFramePr/>
          <p:nvPr>
            <p:extLst>
              <p:ext uri="{D42A27DB-BD31-4B8C-83A1-F6EECF244321}">
                <p14:modId xmlns:p14="http://schemas.microsoft.com/office/powerpoint/2010/main" val="2752451871"/>
              </p:ext>
            </p:extLst>
          </p:nvPr>
        </p:nvGraphicFramePr>
        <p:xfrm>
          <a:off x="179512" y="548680"/>
          <a:ext cx="8820472" cy="42923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1499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2"/>
          <p:cNvSpPr>
            <a:spLocks noGrp="1"/>
          </p:cNvSpPr>
          <p:nvPr>
            <p:ph idx="1"/>
          </p:nvPr>
        </p:nvSpPr>
        <p:spPr>
          <a:xfrm>
            <a:off x="457200" y="1844824"/>
            <a:ext cx="4690864" cy="4752528"/>
          </a:xfrm>
        </p:spPr>
        <p:txBody>
          <a:bodyPr>
            <a:normAutofit/>
          </a:bodyPr>
          <a:lstStyle/>
          <a:p>
            <a:pPr eaLnBrk="1" hangingPunct="1"/>
            <a:r>
              <a:rPr lang="ar-EG" sz="2400"/>
              <a:t>اقرأ المواد الخاصة بدورك وخطط مع زميلك في الفريق </a:t>
            </a:r>
            <a:r>
              <a:rPr lang="ar-EG" sz="2400" b="1"/>
              <a:t>(بحد أقصى 30 دقيقة)</a:t>
            </a:r>
          </a:p>
          <a:p>
            <a:pPr eaLnBrk="1" hangingPunct="1"/>
            <a:endParaRPr lang="en-US" altLang="en-US" sz="2400" dirty="0"/>
          </a:p>
          <a:p>
            <a:pPr eaLnBrk="1" hangingPunct="1"/>
            <a:r>
              <a:rPr lang="ar-EG" sz="2400"/>
              <a:t>التفاوض مع الفريق الآخر(</a:t>
            </a:r>
            <a:r>
              <a:rPr lang="ar-EG" sz="2400" b="1"/>
              <a:t>الحد الأقصى 45 دقيقة</a:t>
            </a:r>
            <a:r>
              <a:rPr lang="ar-EG" sz="2400"/>
              <a:t>)</a:t>
            </a:r>
          </a:p>
          <a:p>
            <a:pPr eaLnBrk="1" hangingPunct="1"/>
            <a:endParaRPr lang="en-US" altLang="en-US" sz="2400" dirty="0"/>
          </a:p>
          <a:p>
            <a:pPr eaLnBrk="1" hangingPunct="1"/>
            <a:r>
              <a:rPr lang="ar-EG" sz="2400" b="1"/>
              <a:t>تسليم ورقة النتائج الخاصة بك</a:t>
            </a:r>
            <a:r>
              <a:rPr lang="ar-EG" sz="2400"/>
              <a:t>، ثم أخذ استراحة لمدة 15 دقيقة</a:t>
            </a:r>
            <a:r>
              <a:rPr lang="en-US" sz="2400"/>
              <a:t> </a:t>
            </a:r>
          </a:p>
          <a:p>
            <a:pPr eaLnBrk="1" hangingPunct="1"/>
            <a:endParaRPr lang="en-US" altLang="en-US" dirty="0"/>
          </a:p>
          <a:p>
            <a:pPr lvl="1" eaLnBrk="1" hangingPunct="1"/>
            <a:endParaRPr lang="en-US" altLang="en-US" sz="2000" dirty="0">
              <a:solidFill>
                <a:srgbClr val="003399"/>
              </a:solidFill>
            </a:endParaRPr>
          </a:p>
          <a:p>
            <a:pPr lvl="1" eaLnBrk="1" hangingPunct="1"/>
            <a:endParaRPr lang="en-US" altLang="en-US" sz="2000" dirty="0">
              <a:solidFill>
                <a:srgbClr val="003399"/>
              </a:solidFill>
            </a:endParaRPr>
          </a:p>
          <a:p>
            <a:pPr lvl="1" eaLnBrk="1" hangingPunct="1"/>
            <a:endParaRPr lang="en-US" altLang="en-US" sz="2000" dirty="0">
              <a:solidFill>
                <a:srgbClr val="003399"/>
              </a:solidFill>
            </a:endParaRPr>
          </a:p>
          <a:p>
            <a:pPr lvl="1" eaLnBrk="1" hangingPunct="1"/>
            <a:endParaRPr lang="en-US" altLang="en-US" sz="2000" dirty="0">
              <a:solidFill>
                <a:srgbClr val="003399"/>
              </a:solidFill>
            </a:endParaRPr>
          </a:p>
          <a:p>
            <a:pPr eaLnBrk="1" hangingPunct="1"/>
            <a:endParaRPr lang="en-US" altLang="en-US" sz="2000" dirty="0">
              <a:solidFill>
                <a:srgbClr val="003399"/>
              </a:solidFill>
            </a:endParaRPr>
          </a:p>
          <a:p>
            <a:pPr eaLnBrk="1" hangingPunct="1"/>
            <a:endParaRPr lang="en-US" altLang="en-US" dirty="0"/>
          </a:p>
        </p:txBody>
      </p:sp>
      <p:sp>
        <p:nvSpPr>
          <p:cNvPr id="4" name="Rectangle 41"/>
          <p:cNvSpPr txBox="1">
            <a:spLocks noChangeArrowheads="1"/>
          </p:cNvSpPr>
          <p:nvPr/>
        </p:nvSpPr>
        <p:spPr>
          <a:xfrm>
            <a:off x="533400" y="269776"/>
            <a:ext cx="8229600" cy="1143000"/>
          </a:xfrm>
          <a:prstGeom prst="rect">
            <a:avLst/>
          </a:prstGeom>
          <a:noFill/>
          <a:ln/>
        </p:spPr>
        <p:txBody>
          <a:bodyPr anchor="ctr"/>
          <a:lstStyle/>
          <a:p>
            <a:pPr algn="ctr" fontAlgn="auto">
              <a:spcBef>
                <a:spcPts val="0"/>
              </a:spcBef>
              <a:spcAft>
                <a:spcPts val="0"/>
              </a:spcAft>
              <a:defRPr/>
            </a:pPr>
            <a:r>
              <a:rPr lang="ar-EG" sz="3600" b="1">
                <a:latin typeface="+mn-lt"/>
                <a:cs typeface="+mn-cs"/>
              </a:rPr>
              <a:t>تمرين التفاوض الجماعي:</a:t>
            </a:r>
            <a:r>
              <a:rPr lang="en-US" sz="3600" b="1">
                <a:latin typeface="+mn-lt"/>
                <a:cs typeface="+mn-cs"/>
              </a:rPr>
              <a:t> </a:t>
            </a:r>
          </a:p>
          <a:p>
            <a:pPr algn="ctr" fontAlgn="auto">
              <a:spcBef>
                <a:spcPts val="0"/>
              </a:spcBef>
              <a:spcAft>
                <a:spcPts val="0"/>
              </a:spcAft>
              <a:defRPr/>
            </a:pPr>
            <a:r>
              <a:rPr lang="ar-EG" sz="3600" b="1">
                <a:latin typeface="+mn-lt"/>
                <a:cs typeface="+mn-cs"/>
              </a:rPr>
              <a:t>لعبة التحدي والعناد</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320" y="1556792"/>
            <a:ext cx="3178620" cy="4824536"/>
          </a:xfrm>
          <a:prstGeom prst="rect">
            <a:avLst/>
          </a:prstGeom>
        </p:spPr>
      </p:pic>
    </p:spTree>
    <p:extLst>
      <p:ext uri="{BB962C8B-B14F-4D97-AF65-F5344CB8AC3E}">
        <p14:creationId xmlns:p14="http://schemas.microsoft.com/office/powerpoint/2010/main" val="397712540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1143000"/>
          </a:xfrm>
        </p:spPr>
        <p:txBody>
          <a:bodyPr>
            <a:noAutofit/>
          </a:bodyPr>
          <a:lstStyle/>
          <a:p>
            <a:r>
              <a:rPr lang="ar-EG" sz="3600" b="1"/>
              <a:t>نتائجك:</a:t>
            </a:r>
            <a:r>
              <a:rPr lang="en-US" sz="3600" b="1"/>
              <a:t> </a:t>
            </a:r>
            <a:r>
              <a:rPr lang="ar-EG" sz="3600" b="1"/>
              <a:t>نتائج النقاط</a:t>
            </a:r>
          </a:p>
        </p:txBody>
      </p:sp>
      <p:graphicFrame>
        <p:nvGraphicFramePr>
          <p:cNvPr id="3" name="Chart 2"/>
          <p:cNvGraphicFramePr>
            <a:graphicFrameLocks/>
          </p:cNvGraphicFramePr>
          <p:nvPr>
            <p:extLst>
              <p:ext uri="{D42A27DB-BD31-4B8C-83A1-F6EECF244321}">
                <p14:modId xmlns:p14="http://schemas.microsoft.com/office/powerpoint/2010/main" val="3833355447"/>
              </p:ext>
            </p:extLst>
          </p:nvPr>
        </p:nvGraphicFramePr>
        <p:xfrm>
          <a:off x="179512" y="836712"/>
          <a:ext cx="9349854" cy="58911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339752" y="2339588"/>
            <a:ext cx="1152128" cy="369332"/>
          </a:xfrm>
          <a:prstGeom prst="rect">
            <a:avLst/>
          </a:prstGeom>
          <a:noFill/>
        </p:spPr>
        <p:txBody>
          <a:bodyPr wrap="square" rtlCol="0">
            <a:spAutoFit/>
          </a:bodyPr>
          <a:lstStyle/>
          <a:p>
            <a:r>
              <a:rPr lang="ar-EG">
                <a:solidFill>
                  <a:srgbClr val="FF0000"/>
                </a:solidFill>
              </a:rPr>
              <a:t>طريق مسدود</a:t>
            </a:r>
          </a:p>
        </p:txBody>
      </p:sp>
      <p:sp>
        <p:nvSpPr>
          <p:cNvPr id="5" name="TextBox 4"/>
          <p:cNvSpPr txBox="1"/>
          <p:nvPr/>
        </p:nvSpPr>
        <p:spPr>
          <a:xfrm>
            <a:off x="4211960" y="2339588"/>
            <a:ext cx="1152128" cy="369332"/>
          </a:xfrm>
          <a:prstGeom prst="rect">
            <a:avLst/>
          </a:prstGeom>
          <a:noFill/>
        </p:spPr>
        <p:txBody>
          <a:bodyPr wrap="square" rtlCol="0">
            <a:spAutoFit/>
          </a:bodyPr>
          <a:lstStyle/>
          <a:p>
            <a:r>
              <a:rPr lang="ar-EG">
                <a:solidFill>
                  <a:srgbClr val="FF0000"/>
                </a:solidFill>
              </a:rPr>
              <a:t>طريق مسدود</a:t>
            </a:r>
          </a:p>
        </p:txBody>
      </p:sp>
    </p:spTree>
    <p:extLst>
      <p:ext uri="{BB962C8B-B14F-4D97-AF65-F5344CB8AC3E}">
        <p14:creationId xmlns:p14="http://schemas.microsoft.com/office/powerpoint/2010/main" val="4148193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العلاقات المستدامة</a:t>
            </a:r>
          </a:p>
        </p:txBody>
      </p:sp>
      <p:sp>
        <p:nvSpPr>
          <p:cNvPr id="3" name="Content Placeholder 2"/>
          <p:cNvSpPr>
            <a:spLocks noGrp="1"/>
          </p:cNvSpPr>
          <p:nvPr>
            <p:ph idx="1"/>
          </p:nvPr>
        </p:nvSpPr>
        <p:spPr>
          <a:xfrm>
            <a:off x="457200" y="1916832"/>
            <a:ext cx="4402832" cy="4525963"/>
          </a:xfrm>
        </p:spPr>
        <p:txBody>
          <a:bodyPr>
            <a:normAutofit/>
          </a:bodyPr>
          <a:lstStyle/>
          <a:p>
            <a:pPr lvl="0"/>
            <a:r>
              <a:rPr lang="ar-EG" sz="2400"/>
              <a:t>العلاقات المستدامة طويلة الأمد هي المفتاح في العديد من المواقف</a:t>
            </a:r>
          </a:p>
          <a:p>
            <a:pPr lvl="0"/>
            <a:endParaRPr lang="en-US" sz="2400" dirty="0"/>
          </a:p>
          <a:p>
            <a:pPr lvl="0"/>
            <a:r>
              <a:rPr lang="ar-EG" sz="2400"/>
              <a:t>كان من الممكن لشركة كريدي جرو ومربية الدجاج جولييتا القيام بمزيد من الأعمال ذات المنفعة المتبادلة معًا في المستقبل إذا سارت هذه المفاوضات على ما يرام</a:t>
            </a:r>
          </a:p>
          <a:p>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628800"/>
            <a:ext cx="4176464" cy="4176464"/>
          </a:xfrm>
          <a:prstGeom prst="rect">
            <a:avLst/>
          </a:prstGeom>
        </p:spPr>
      </p:pic>
    </p:spTree>
    <p:extLst>
      <p:ext uri="{BB962C8B-B14F-4D97-AF65-F5344CB8AC3E}">
        <p14:creationId xmlns:p14="http://schemas.microsoft.com/office/powerpoint/2010/main" val="3241728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7768"/>
            <a:ext cx="9144000" cy="1143000"/>
          </a:xfrm>
        </p:spPr>
        <p:txBody>
          <a:bodyPr>
            <a:noAutofit/>
          </a:bodyPr>
          <a:lstStyle/>
          <a:p>
            <a:r>
              <a:rPr lang="ar-EG" sz="3600" b="1"/>
              <a:t>نتائجك:</a:t>
            </a:r>
            <a:r>
              <a:rPr lang="en-US" sz="3600" b="1"/>
              <a:t> </a:t>
            </a:r>
            <a:r>
              <a:rPr lang="ar-EG" sz="3600" b="1"/>
              <a:t>تقييمات الشركاء</a:t>
            </a:r>
            <a:br>
              <a:rPr lang="ar-EG" sz="3600" b="1"/>
            </a:br>
            <a:r>
              <a:rPr lang="ar-EG" sz="2600" b="1"/>
              <a:t>"هل ستتعامل تجاريًا مع نظرائك على المدى الطويل؟"</a:t>
            </a:r>
          </a:p>
        </p:txBody>
      </p:sp>
      <p:sp>
        <p:nvSpPr>
          <p:cNvPr id="4" name="Title 1"/>
          <p:cNvSpPr txBox="1">
            <a:spLocks/>
          </p:cNvSpPr>
          <p:nvPr/>
        </p:nvSpPr>
        <p:spPr>
          <a:xfrm>
            <a:off x="35496" y="5805264"/>
            <a:ext cx="9144000" cy="1143000"/>
          </a:xfrm>
          <a:prstGeom prst="rect">
            <a:avLst/>
          </a:prstGeom>
        </p:spPr>
        <p:txBody>
          <a:bodyPr vert="horz" lIns="91440" tIns="45720" rIns="91440" bIns="45720" rtlCol="0"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2400" b="1"/>
              <a:t>لماذا تفعل ذلك أو لا تفعل ذلك؟</a:t>
            </a:r>
          </a:p>
        </p:txBody>
      </p:sp>
      <p:pic>
        <p:nvPicPr>
          <p:cNvPr id="1026" name="Picture 2" descr="Free Job Interview photo and picture">
            <a:extLst>
              <a:ext uri="{FF2B5EF4-FFF2-40B4-BE49-F238E27FC236}">
                <a16:creationId xmlns:a16="http://schemas.microsoft.com/office/drawing/2014/main" id="{E5F30B19-6C40-9C01-24AF-B9EE6AD6F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393874"/>
            <a:ext cx="6984776" cy="4627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089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84455"/>
            <a:ext cx="8991600" cy="1200329"/>
          </a:xfrm>
          <a:prstGeom prst="rect">
            <a:avLst/>
          </a:prstGeom>
        </p:spPr>
        <p:txBody>
          <a:bodyPr wrap="square">
            <a:spAutoFit/>
          </a:bodyPr>
          <a:lstStyle/>
          <a:p>
            <a:pPr algn="ctr"/>
            <a:r>
              <a:rPr lang="ar-EG" sz="3600" b="1"/>
              <a:t>من الأفضل في المطالبة بالقيمة،</a:t>
            </a:r>
          </a:p>
          <a:p>
            <a:pPr algn="ctr"/>
            <a:r>
              <a:rPr lang="ar-EG" sz="3600" b="1"/>
              <a:t>الأفراد أم الفرق؟</a:t>
            </a:r>
          </a:p>
        </p:txBody>
      </p:sp>
      <p:sp>
        <p:nvSpPr>
          <p:cNvPr id="4" name="Rectangle 3"/>
          <p:cNvSpPr/>
          <p:nvPr/>
        </p:nvSpPr>
        <p:spPr>
          <a:xfrm>
            <a:off x="152400" y="5638800"/>
            <a:ext cx="8991600" cy="1200329"/>
          </a:xfrm>
          <a:prstGeom prst="rect">
            <a:avLst/>
          </a:prstGeom>
        </p:spPr>
        <p:txBody>
          <a:bodyPr wrap="square">
            <a:spAutoFit/>
          </a:bodyPr>
          <a:lstStyle/>
          <a:p>
            <a:pPr algn="ctr"/>
            <a:r>
              <a:rPr lang="ar-EG" sz="3600" b="1"/>
              <a:t>ماذا عن خلق القيمة؟</a:t>
            </a:r>
          </a:p>
          <a:p>
            <a:pPr algn="ctr"/>
            <a:endParaRPr lang="en-US" sz="3600" b="1" dirty="0"/>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1694656"/>
            <a:ext cx="5625852" cy="3750568"/>
          </a:xfrm>
          <a:prstGeom prst="rect">
            <a:avLst/>
          </a:prstGeom>
        </p:spPr>
      </p:pic>
    </p:spTree>
    <p:extLst>
      <p:ext uri="{BB962C8B-B14F-4D97-AF65-F5344CB8AC3E}">
        <p14:creationId xmlns:p14="http://schemas.microsoft.com/office/powerpoint/2010/main" val="946791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ar-EG" sz="3600" b="1"/>
              <a:t>التفاوض الجماعي</a:t>
            </a:r>
          </a:p>
        </p:txBody>
      </p:sp>
      <p:sp>
        <p:nvSpPr>
          <p:cNvPr id="3" name="Content Placeholder 2"/>
          <p:cNvSpPr>
            <a:spLocks noGrp="1"/>
          </p:cNvSpPr>
          <p:nvPr>
            <p:ph idx="1"/>
          </p:nvPr>
        </p:nvSpPr>
        <p:spPr>
          <a:xfrm>
            <a:off x="457200" y="1711349"/>
            <a:ext cx="8229600" cy="4525963"/>
          </a:xfrm>
        </p:spPr>
        <p:txBody>
          <a:bodyPr>
            <a:normAutofit/>
          </a:bodyPr>
          <a:lstStyle/>
          <a:p>
            <a:r>
              <a:rPr lang="ar-EG" sz="2400"/>
              <a:t>تتمتع الفرق بميزة على الأفراد في كل من خلق القيمة والمطالبة بها (تومسون وآخرون، 1996)</a:t>
            </a:r>
          </a:p>
          <a:p>
            <a:pPr lvl="1"/>
            <a:r>
              <a:rPr lang="ar-EG" sz="2400"/>
              <a:t>خلق القيمة:</a:t>
            </a:r>
            <a:r>
              <a:rPr lang="en-US" sz="2400"/>
              <a:t> </a:t>
            </a:r>
            <a:r>
              <a:rPr lang="ar-EG" sz="2400"/>
              <a:t>تبادل المزيد من المعلومات والوصول إلى تحقيق المصالح بشكل أفضل</a:t>
            </a:r>
          </a:p>
          <a:p>
            <a:pPr lvl="1"/>
            <a:r>
              <a:rPr lang="ar-EG" sz="2400"/>
              <a:t>المطالبة بالقيمة:</a:t>
            </a:r>
            <a:r>
              <a:rPr lang="en-US" sz="2400"/>
              <a:t> </a:t>
            </a:r>
            <a:r>
              <a:rPr lang="ar-EG" sz="2400"/>
              <a:t>القوة في الأعداد</a:t>
            </a:r>
          </a:p>
          <a:p>
            <a:endParaRPr lang="en-US" sz="2400" dirty="0"/>
          </a:p>
          <a:p>
            <a:r>
              <a:rPr lang="ar-EG" sz="2400"/>
              <a:t>لكن تتحقق في حال تنسيق أدوار الفريق وإستراتيجياته بشكل جيد فقط!</a:t>
            </a:r>
          </a:p>
          <a:p>
            <a:endParaRPr lang="en-US" sz="2400" dirty="0"/>
          </a:p>
          <a:p>
            <a:r>
              <a:rPr lang="ar-EG" sz="2400"/>
              <a:t>أهمية التحضير الفعال بين أعضاء الفريق من أجل تقليل فرص الصراع بين الأعضاء أثناء المفاوضات النهائية</a:t>
            </a:r>
          </a:p>
          <a:p>
            <a:endParaRPr lang="en-SG" sz="2400" dirty="0"/>
          </a:p>
        </p:txBody>
      </p:sp>
    </p:spTree>
    <p:extLst>
      <p:ext uri="{BB962C8B-B14F-4D97-AF65-F5344CB8AC3E}">
        <p14:creationId xmlns:p14="http://schemas.microsoft.com/office/powerpoint/2010/main" val="1705747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52CD0A-E172-3DC0-E27E-00BAA582ACA1}"/>
              </a:ext>
            </a:extLst>
          </p:cNvPr>
          <p:cNvSpPr txBox="1">
            <a:spLocks/>
          </p:cNvSpPr>
          <p:nvPr/>
        </p:nvSpPr>
        <p:spPr>
          <a:xfrm>
            <a:off x="457200" y="332656"/>
            <a:ext cx="8229600" cy="1143000"/>
          </a:xfrm>
          <a:prstGeom prst="rect">
            <a:avLst/>
          </a:prstGeom>
        </p:spPr>
        <p:txBody>
          <a:bodyP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3000" b="1"/>
              <a:t>التحديات وأفضل الممارسات</a:t>
            </a:r>
            <a:r>
              <a:rPr lang="en-US" sz="3000" b="1"/>
              <a:t> </a:t>
            </a:r>
          </a:p>
          <a:p>
            <a:r>
              <a:rPr lang="ar-EG" sz="3000" b="1"/>
              <a:t>التفاوض في فرق</a:t>
            </a:r>
          </a:p>
        </p:txBody>
      </p:sp>
      <p:pic>
        <p:nvPicPr>
          <p:cNvPr id="5" name="Picture 2" descr="Free Startup Meeting photo and picture">
            <a:extLst>
              <a:ext uri="{FF2B5EF4-FFF2-40B4-BE49-F238E27FC236}">
                <a16:creationId xmlns:a16="http://schemas.microsoft.com/office/drawing/2014/main" id="{B3D33FCD-ACB8-3224-73FD-AF7A22C9E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680" y="1569386"/>
            <a:ext cx="7111752" cy="47399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5F51856-E282-64A5-B13A-DF9472A7F834}"/>
              </a:ext>
            </a:extLst>
          </p:cNvPr>
          <p:cNvPicPr>
            <a:picLocks noChangeAspect="1"/>
          </p:cNvPicPr>
          <p:nvPr/>
        </p:nvPicPr>
        <p:blipFill>
          <a:blip r:embed="rId4"/>
          <a:stretch>
            <a:fillRect/>
          </a:stretch>
        </p:blipFill>
        <p:spPr>
          <a:xfrm>
            <a:off x="539552" y="1392386"/>
            <a:ext cx="3966188" cy="5348982"/>
          </a:xfrm>
          <a:prstGeom prst="rect">
            <a:avLst/>
          </a:prstGeom>
        </p:spPr>
      </p:pic>
      <p:sp>
        <p:nvSpPr>
          <p:cNvPr id="10" name="Content Placeholder 2">
            <a:extLst>
              <a:ext uri="{FF2B5EF4-FFF2-40B4-BE49-F238E27FC236}">
                <a16:creationId xmlns:a16="http://schemas.microsoft.com/office/drawing/2014/main" id="{BA7A17E3-6ACB-98C2-DDDF-C01C6E19C317}"/>
              </a:ext>
            </a:extLst>
          </p:cNvPr>
          <p:cNvSpPr>
            <a:spLocks noGrp="1"/>
          </p:cNvSpPr>
          <p:nvPr>
            <p:ph idx="1"/>
          </p:nvPr>
        </p:nvSpPr>
        <p:spPr>
          <a:xfrm>
            <a:off x="326401" y="1676371"/>
            <a:ext cx="4392489" cy="4525963"/>
          </a:xfrm>
        </p:spPr>
        <p:txBody>
          <a:bodyPr>
            <a:normAutofit/>
          </a:bodyPr>
          <a:lstStyle/>
          <a:p>
            <a:r>
              <a:rPr lang="ar-EG" sz="2400" dirty="0"/>
              <a:t>التحديات</a:t>
            </a:r>
          </a:p>
          <a:p>
            <a:pPr lvl="1"/>
            <a:r>
              <a:rPr lang="ar-EG" sz="2400" dirty="0"/>
              <a:t>التنسيق</a:t>
            </a:r>
          </a:p>
          <a:p>
            <a:pPr lvl="1"/>
            <a:r>
              <a:rPr lang="ar-EG" sz="2400" dirty="0"/>
              <a:t>التواصل</a:t>
            </a:r>
          </a:p>
          <a:p>
            <a:pPr lvl="1"/>
            <a:r>
              <a:rPr lang="ar-EG" sz="2400" dirty="0"/>
              <a:t>تبرير الوجود</a:t>
            </a:r>
          </a:p>
          <a:p>
            <a:pPr lvl="1"/>
            <a:r>
              <a:rPr lang="ar-EG" sz="2400" dirty="0"/>
              <a:t>الترهيب</a:t>
            </a:r>
          </a:p>
          <a:p>
            <a:endParaRPr lang="en-US" sz="2400" dirty="0"/>
          </a:p>
          <a:p>
            <a:r>
              <a:rPr lang="ar-EG" sz="2400" dirty="0"/>
              <a:t>أفضل الممارسات</a:t>
            </a:r>
          </a:p>
          <a:p>
            <a:pPr lvl="1"/>
            <a:r>
              <a:rPr lang="ar-EG" sz="2400" dirty="0"/>
              <a:t>أدوار الفريق</a:t>
            </a:r>
          </a:p>
          <a:p>
            <a:pPr lvl="1"/>
            <a:r>
              <a:rPr lang="ar-EG" sz="2400" dirty="0"/>
              <a:t>تكوين الفريق</a:t>
            </a:r>
          </a:p>
          <a:p>
            <a:pPr lvl="1"/>
            <a:r>
              <a:rPr lang="ar-EG" sz="2400" dirty="0"/>
              <a:t>شفافية التواصل</a:t>
            </a:r>
          </a:p>
        </p:txBody>
      </p:sp>
    </p:spTree>
    <p:extLst>
      <p:ext uri="{BB962C8B-B14F-4D97-AF65-F5344CB8AC3E}">
        <p14:creationId xmlns:p14="http://schemas.microsoft.com/office/powerpoint/2010/main" val="738422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9252520" cy="1143000"/>
          </a:xfrm>
        </p:spPr>
        <p:txBody>
          <a:bodyPr>
            <a:normAutofit fontScale="90000"/>
          </a:bodyPr>
          <a:lstStyle/>
          <a:p>
            <a:pPr>
              <a:spcBef>
                <a:spcPts val="0"/>
              </a:spcBef>
            </a:pPr>
            <a:r>
              <a:rPr lang="ar-EG" sz="3600" b="1"/>
              <a:t>هل استخدم أحدكم الشرطي الصالح/الشرطي الفاسد؟</a:t>
            </a:r>
            <a:br>
              <a:rPr lang="ar-EG" sz="3600" b="1"/>
            </a:br>
            <a:r>
              <a:rPr lang="ar-EG" sz="2900" b="1"/>
              <a:t>(أحد أعضاء الفريق متعاون والآخر عدائي)</a:t>
            </a:r>
            <a:br>
              <a:rPr lang="ar-EG" sz="2900" b="1"/>
            </a:br>
            <a:endParaRPr lang="ar-EG" sz="2900" b="1"/>
          </a:p>
        </p:txBody>
      </p:sp>
      <p:sp>
        <p:nvSpPr>
          <p:cNvPr id="3" name="Content Placeholder 2"/>
          <p:cNvSpPr>
            <a:spLocks noGrp="1"/>
          </p:cNvSpPr>
          <p:nvPr>
            <p:ph idx="1"/>
          </p:nvPr>
        </p:nvSpPr>
        <p:spPr>
          <a:xfrm>
            <a:off x="457200" y="5661248"/>
            <a:ext cx="8229600" cy="4525963"/>
          </a:xfrm>
        </p:spPr>
        <p:txBody>
          <a:bodyPr/>
          <a:lstStyle/>
          <a:p>
            <a:pPr marL="0" indent="0" algn="ctr">
              <a:buNone/>
            </a:pPr>
            <a:r>
              <a:rPr lang="ar-EG" b="1"/>
              <a:t>من كان صالحًا ومن كان سيئًا؟</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426468"/>
            <a:ext cx="2351035" cy="341968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60" y="1426468"/>
            <a:ext cx="3576982" cy="3284984"/>
          </a:xfrm>
          <a:prstGeom prst="rect">
            <a:avLst/>
          </a:prstGeom>
        </p:spPr>
      </p:pic>
    </p:spTree>
    <p:extLst>
      <p:ext uri="{BB962C8B-B14F-4D97-AF65-F5344CB8AC3E}">
        <p14:creationId xmlns:p14="http://schemas.microsoft.com/office/powerpoint/2010/main" val="1538400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EG" sz="3600" b="1"/>
              <a:t>الدفاع ضد </a:t>
            </a:r>
            <a:br>
              <a:rPr lang="ar-EG" sz="3600" b="1"/>
            </a:br>
            <a:r>
              <a:rPr lang="ar-EG" sz="3600" b="1"/>
              <a:t>تكتيكات الشرطي الصالح/الشرطي الفاسد؟</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1800200"/>
            <a:ext cx="3576982" cy="328498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1737504"/>
            <a:ext cx="2351035" cy="3419688"/>
          </a:xfrm>
          <a:prstGeom prst="rect">
            <a:avLst/>
          </a:prstGeom>
        </p:spPr>
      </p:pic>
    </p:spTree>
    <p:extLst>
      <p:ext uri="{BB962C8B-B14F-4D97-AF65-F5344CB8AC3E}">
        <p14:creationId xmlns:p14="http://schemas.microsoft.com/office/powerpoint/2010/main" val="738551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EG" sz="3600" b="1"/>
              <a:t>الدفاع ضد </a:t>
            </a:r>
            <a:br>
              <a:rPr lang="ar-EG" sz="3600" b="1"/>
            </a:br>
            <a:r>
              <a:rPr lang="ar-EG" sz="3600" b="1"/>
              <a:t>تكتيكات الشرطي الصالح/الشرطي الفاسد؟</a:t>
            </a:r>
          </a:p>
        </p:txBody>
      </p:sp>
      <p:sp>
        <p:nvSpPr>
          <p:cNvPr id="3" name="Content Placeholder 2"/>
          <p:cNvSpPr>
            <a:spLocks noGrp="1"/>
          </p:cNvSpPr>
          <p:nvPr>
            <p:ph idx="1"/>
          </p:nvPr>
        </p:nvSpPr>
        <p:spPr>
          <a:xfrm>
            <a:off x="457200" y="1981200"/>
            <a:ext cx="8147248" cy="4525963"/>
          </a:xfrm>
        </p:spPr>
        <p:txBody>
          <a:bodyPr>
            <a:normAutofit/>
          </a:bodyPr>
          <a:lstStyle/>
          <a:p>
            <a:r>
              <a:rPr lang="ar-EG" sz="2400"/>
              <a:t>تقسيم فريقهم</a:t>
            </a:r>
          </a:p>
          <a:p>
            <a:endParaRPr lang="en-US" sz="2400" dirty="0"/>
          </a:p>
          <a:p>
            <a:r>
              <a:rPr lang="ar-EG" sz="2400"/>
              <a:t>اسأل الشرطي الصالح عن رأيه فيما يقوله الشرطي الفاسد</a:t>
            </a:r>
          </a:p>
          <a:p>
            <a:endParaRPr lang="en-US" sz="2400" dirty="0"/>
          </a:p>
          <a:p>
            <a:r>
              <a:rPr lang="ar-EG" sz="2400"/>
              <a:t>تختفي ميزة الفريق في المفاوضات إذا كانت الأدوار والإستراتيجية منسقة بشكل سيئ</a:t>
            </a:r>
          </a:p>
        </p:txBody>
      </p:sp>
    </p:spTree>
    <p:extLst>
      <p:ext uri="{BB962C8B-B14F-4D97-AF65-F5344CB8AC3E}">
        <p14:creationId xmlns:p14="http://schemas.microsoft.com/office/powerpoint/2010/main" val="1382185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ar-EG" sz="3600" b="1"/>
              <a:t>الدروس المستفادة</a:t>
            </a:r>
          </a:p>
        </p:txBody>
      </p:sp>
      <p:sp>
        <p:nvSpPr>
          <p:cNvPr id="3" name="Content Placeholder 2"/>
          <p:cNvSpPr>
            <a:spLocks noGrp="1"/>
          </p:cNvSpPr>
          <p:nvPr>
            <p:ph idx="1"/>
          </p:nvPr>
        </p:nvSpPr>
        <p:spPr>
          <a:xfrm>
            <a:off x="457200" y="1988840"/>
            <a:ext cx="8075240" cy="4525963"/>
          </a:xfrm>
        </p:spPr>
        <p:txBody>
          <a:bodyPr>
            <a:normAutofit/>
          </a:bodyPr>
          <a:lstStyle/>
          <a:p>
            <a:r>
              <a:rPr lang="ar-EG" sz="2400"/>
              <a:t>قد يكون تعظيم القيمة المشتركة والفردية أمرًا معقدًا</a:t>
            </a:r>
          </a:p>
          <a:p>
            <a:pPr lvl="1"/>
            <a:r>
              <a:rPr lang="ar-EG" sz="2400"/>
              <a:t>دوال المنفعة غير الخطية</a:t>
            </a:r>
          </a:p>
          <a:p>
            <a:pPr lvl="1"/>
            <a:r>
              <a:rPr lang="ar-EG" sz="2400"/>
              <a:t>التفضيلات غير المتداخلة</a:t>
            </a:r>
          </a:p>
          <a:p>
            <a:pPr lvl="1"/>
            <a:r>
              <a:rPr lang="ar-EG" sz="2400"/>
              <a:t>قد يستفيد أحد الجانبين بشكل غير متناسب أو "غير عادل"</a:t>
            </a:r>
          </a:p>
          <a:p>
            <a:endParaRPr lang="en-US" sz="2400" dirty="0"/>
          </a:p>
          <a:p>
            <a:r>
              <a:rPr lang="ar-EG" sz="2400"/>
              <a:t>تعاونوا معًا!</a:t>
            </a:r>
            <a:r>
              <a:rPr lang="en-US" sz="2400"/>
              <a:t> </a:t>
            </a:r>
            <a:r>
              <a:rPr lang="ar-EG" sz="2400"/>
              <a:t>تطالب الفرق بالقيمة وتبتكرها </a:t>
            </a:r>
            <a:r>
              <a:rPr lang="ar-EG" sz="2400" i="1"/>
              <a:t>وتخلق</a:t>
            </a:r>
            <a:r>
              <a:rPr lang="ar-EG" sz="2400"/>
              <a:t> المزيد منها</a:t>
            </a:r>
          </a:p>
          <a:p>
            <a:pPr lvl="1"/>
            <a:r>
              <a:rPr lang="ar-EG" sz="2400"/>
              <a:t>ولكن احرص على تنسيق أدوار الفريق وإستراتيجياته مسبقًا</a:t>
            </a:r>
          </a:p>
          <a:p>
            <a:endParaRPr lang="en-US" sz="2400" dirty="0"/>
          </a:p>
        </p:txBody>
      </p:sp>
    </p:spTree>
    <p:extLst>
      <p:ext uri="{BB962C8B-B14F-4D97-AF65-F5344CB8AC3E}">
        <p14:creationId xmlns:p14="http://schemas.microsoft.com/office/powerpoint/2010/main" val="4269572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14475" y="152400"/>
            <a:ext cx="6102350" cy="381000"/>
          </a:xfrm>
        </p:spPr>
        <p:txBody>
          <a:bodyPr>
            <a:normAutofit fontScale="90000"/>
          </a:bodyPr>
          <a:lstStyle/>
          <a:p>
            <a:r>
              <a:rPr lang="ar-EG" sz="3500" b="1" i="1">
                <a:latin typeface="Cambria" panose="02040503050406030204" pitchFamily="18" charset="0"/>
              </a:rPr>
              <a:t>لعبة التحدي والعناد</a:t>
            </a:r>
          </a:p>
        </p:txBody>
      </p:sp>
      <p:graphicFrame>
        <p:nvGraphicFramePr>
          <p:cNvPr id="3" name="Table 2"/>
          <p:cNvGraphicFramePr>
            <a:graphicFrameLocks noGrp="1"/>
          </p:cNvGraphicFramePr>
          <p:nvPr>
            <p:extLst>
              <p:ext uri="{D42A27DB-BD31-4B8C-83A1-F6EECF244321}">
                <p14:modId xmlns:p14="http://schemas.microsoft.com/office/powerpoint/2010/main" val="1835997826"/>
              </p:ext>
            </p:extLst>
          </p:nvPr>
        </p:nvGraphicFramePr>
        <p:xfrm>
          <a:off x="0" y="762000"/>
          <a:ext cx="9143999" cy="5980826"/>
        </p:xfrm>
        <a:graphic>
          <a:graphicData uri="http://schemas.openxmlformats.org/drawingml/2006/table">
            <a:tbl>
              <a:tblPr rtl="1"/>
              <a:tblGrid>
                <a:gridCol w="3276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3794501">
                  <a:extLst>
                    <a:ext uri="{9D8B030D-6E8A-4147-A177-3AD203B41FA5}">
                      <a16:colId xmlns:a16="http://schemas.microsoft.com/office/drawing/2014/main" val="20002"/>
                    </a:ext>
                  </a:extLst>
                </a:gridCol>
                <a:gridCol w="929898">
                  <a:extLst>
                    <a:ext uri="{9D8B030D-6E8A-4147-A177-3AD203B41FA5}">
                      <a16:colId xmlns:a16="http://schemas.microsoft.com/office/drawing/2014/main" val="20003"/>
                    </a:ext>
                  </a:extLst>
                </a:gridCol>
              </a:tblGrid>
              <a:tr h="677804">
                <a:tc>
                  <a:txBody>
                    <a:bodyPr/>
                    <a:lstStyle/>
                    <a:p>
                      <a:pPr algn="ctr" rtl="1" fontAlgn="ctr"/>
                      <a:r>
                        <a:rPr lang="ar-EG" sz="2400" b="1" i="0" u="none" strike="noStrike">
                          <a:solidFill>
                            <a:srgbClr val="000000"/>
                          </a:solidFill>
                          <a:latin typeface="Cambria"/>
                        </a:rPr>
                        <a:t>مربو</a:t>
                      </a:r>
                      <a:r>
                        <a:rPr lang="ar-EG" sz="2400" b="1" i="0" u="none" strike="noStrike" baseline="0">
                          <a:solidFill>
                            <a:srgbClr val="000000"/>
                          </a:solidFill>
                          <a:latin typeface="Cambria"/>
                        </a:rPr>
                        <a:t> الدواجن</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ar-EG" sz="2400" b="1" i="0" u="none" strike="noStrike">
                          <a:solidFill>
                            <a:srgbClr val="000000"/>
                          </a:solidFill>
                          <a:latin typeface="Cambria"/>
                        </a:rPr>
                        <a:t>الثنائي</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ctr"/>
                      <a:r>
                        <a:rPr lang="ar-EG" sz="2400" b="1" i="0" u="none" strike="noStrike">
                          <a:solidFill>
                            <a:srgbClr val="000000"/>
                          </a:solidFill>
                          <a:latin typeface="Cambria"/>
                        </a:rPr>
                        <a:t>ممثلو شركة كريدي جرو</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fontAlgn="ctr"/>
                      <a:r>
                        <a:rPr lang="ar-EG" sz="2400" b="1" i="0" u="none" strike="noStrike">
                          <a:solidFill>
                            <a:srgbClr val="000000"/>
                          </a:solidFill>
                          <a:latin typeface="Cambria"/>
                        </a:rPr>
                        <a:t>الغرفة الجانبية</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16876">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ar-EG" sz="2400" b="0" i="0" u="none" strike="noStrike">
                          <a:solidFill>
                            <a:srgbClr val="000000"/>
                          </a:solidFill>
                          <a:latin typeface="+mj-lt"/>
                        </a:rPr>
                        <a:t>1</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fontAlgn="ctr"/>
                      <a:r>
                        <a:rPr lang="ar-EG" sz="2400" b="0" i="0" u="none" strike="noStrike">
                          <a:solidFill>
                            <a:srgbClr val="000000"/>
                          </a:solidFill>
                          <a:latin typeface="+mj-lt"/>
                          <a:cs typeface="Arial" panose="020B0604020202020204" pitchFamily="34" charset="0"/>
                        </a:rPr>
                        <a:t>251</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21653">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ar-EG" sz="2400" b="0" i="0" u="none" strike="noStrike">
                          <a:solidFill>
                            <a:srgbClr val="000000"/>
                          </a:solidFill>
                          <a:latin typeface="+mj-lt"/>
                        </a:rPr>
                        <a:t>2</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fontAlgn="ctr"/>
                      <a:r>
                        <a:rPr lang="ar-EG" sz="2400" b="0" i="0" u="none" strike="noStrike">
                          <a:solidFill>
                            <a:srgbClr val="000000"/>
                          </a:solidFill>
                          <a:latin typeface="+mj-lt"/>
                          <a:cs typeface="Arial" panose="020B0604020202020204" pitchFamily="34" charset="0"/>
                        </a:rPr>
                        <a:t>252</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16876">
                <a:tc>
                  <a:txBody>
                    <a:bodyPr/>
                    <a:lstStyle/>
                    <a:p>
                      <a:pPr marL="0" marR="0" indent="0" algn="r" defTabSz="914400" rtl="1"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ar-EG" sz="2400" b="0" i="0" u="none" strike="noStrike">
                          <a:solidFill>
                            <a:srgbClr val="000000"/>
                          </a:solidFill>
                          <a:latin typeface="+mj-lt"/>
                        </a:rPr>
                        <a:t>3</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fontAlgn="ctr"/>
                      <a:r>
                        <a:rPr lang="ar-EG" sz="2400" b="0" i="0" u="none" strike="noStrike">
                          <a:solidFill>
                            <a:srgbClr val="000000"/>
                          </a:solidFill>
                          <a:latin typeface="+mj-lt"/>
                          <a:cs typeface="Arial" panose="020B0604020202020204" pitchFamily="34" charset="0"/>
                        </a:rPr>
                        <a:t>253</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19077">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ar-EG" sz="2400" b="0" i="0" u="none" strike="noStrike">
                          <a:solidFill>
                            <a:srgbClr val="000000"/>
                          </a:solidFill>
                          <a:latin typeface="+mj-lt"/>
                        </a:rPr>
                        <a:t>4</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fontAlgn="ctr"/>
                      <a:r>
                        <a:rPr lang="ar-EG" sz="2400" b="0" i="0" u="none" strike="noStrike">
                          <a:solidFill>
                            <a:srgbClr val="000000"/>
                          </a:solidFill>
                          <a:latin typeface="+mj-lt"/>
                          <a:cs typeface="Arial" panose="020B0604020202020204" pitchFamily="34" charset="0"/>
                        </a:rPr>
                        <a:t>254</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16876">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ar-EG" sz="2400" b="0" i="0" u="none" strike="noStrike">
                          <a:solidFill>
                            <a:srgbClr val="000000"/>
                          </a:solidFill>
                          <a:latin typeface="+mj-lt"/>
                        </a:rPr>
                        <a:t>5</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fontAlgn="ctr"/>
                      <a:r>
                        <a:rPr lang="ar-EG" sz="2400" b="0" i="0" u="none" strike="noStrike">
                          <a:solidFill>
                            <a:srgbClr val="000000"/>
                          </a:solidFill>
                          <a:latin typeface="+mj-lt"/>
                          <a:cs typeface="Arial" panose="020B0604020202020204" pitchFamily="34" charset="0"/>
                        </a:rPr>
                        <a:t>255</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16876">
                <a:tc>
                  <a:txBody>
                    <a:bodyPr/>
                    <a:lstStyle/>
                    <a:p>
                      <a:pPr algn="r" rtl="1" fontAlgn="ctr"/>
                      <a:endParaRPr lang="fi-FI"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ar-EG" sz="2400" b="0" i="0" u="none" strike="noStrike">
                          <a:solidFill>
                            <a:srgbClr val="000000"/>
                          </a:solidFill>
                          <a:latin typeface="+mj-lt"/>
                        </a:rPr>
                        <a:t>6</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fontAlgn="ctr"/>
                      <a:r>
                        <a:rPr lang="ar-EG" sz="2400" b="0" i="0" u="none" strike="noStrike">
                          <a:solidFill>
                            <a:srgbClr val="000000"/>
                          </a:solidFill>
                          <a:latin typeface="+mj-lt"/>
                          <a:cs typeface="Arial" panose="020B0604020202020204" pitchFamily="34" charset="0"/>
                        </a:rPr>
                        <a:t>256</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16876">
                <a:tc>
                  <a:txBody>
                    <a:bodyPr/>
                    <a:lstStyle/>
                    <a:p>
                      <a:pPr algn="r" rtl="1" fontAlgn="ctr"/>
                      <a:endParaRPr lang="fi-FI"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ar-EG" sz="2400" b="0" i="0" u="none" strike="noStrike">
                          <a:solidFill>
                            <a:srgbClr val="000000"/>
                          </a:solidFill>
                          <a:latin typeface="+mj-lt"/>
                        </a:rPr>
                        <a:t>7</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fontAlgn="ctr"/>
                      <a:r>
                        <a:rPr lang="ar-EG" sz="2400" b="0" i="0" u="none" strike="noStrike">
                          <a:solidFill>
                            <a:srgbClr val="000000"/>
                          </a:solidFill>
                          <a:latin typeface="+mj-lt"/>
                          <a:cs typeface="Arial" panose="020B0604020202020204" pitchFamily="34" charset="0"/>
                        </a:rPr>
                        <a:t>257</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88722616"/>
                  </a:ext>
                </a:extLst>
              </a:tr>
              <a:tr h="616876">
                <a:tc>
                  <a:txBody>
                    <a:bodyPr/>
                    <a:lstStyle/>
                    <a:p>
                      <a:pPr algn="r" rtl="1" fontAlgn="ctr"/>
                      <a:endParaRPr lang="fi-FI"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ar-EG" sz="2400" b="0" i="0" u="none" strike="noStrike">
                          <a:solidFill>
                            <a:srgbClr val="000000"/>
                          </a:solidFill>
                          <a:latin typeface="+mj-lt"/>
                        </a:rPr>
                        <a:t>8</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fontAlgn="ctr"/>
                      <a:r>
                        <a:rPr lang="ar-EG" sz="2400" b="0" i="0" u="none" strike="noStrike">
                          <a:solidFill>
                            <a:srgbClr val="000000"/>
                          </a:solidFill>
                          <a:latin typeface="+mj-lt"/>
                          <a:cs typeface="Arial" panose="020B0604020202020204" pitchFamily="34" charset="0"/>
                        </a:rPr>
                        <a:t>258</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0653050"/>
                  </a:ext>
                </a:extLst>
              </a:tr>
            </a:tbl>
          </a:graphicData>
        </a:graphic>
      </p:graphicFrame>
    </p:spTree>
    <p:extLst>
      <p:ext uri="{BB962C8B-B14F-4D97-AF65-F5344CB8AC3E}">
        <p14:creationId xmlns:p14="http://schemas.microsoft.com/office/powerpoint/2010/main" val="63711847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5085184"/>
            <a:ext cx="9144000" cy="4678362"/>
          </a:xfrm>
        </p:spPr>
        <p:txBody>
          <a:bodyPr/>
          <a:lstStyle/>
          <a:p>
            <a:pPr marL="0" indent="0" eaLnBrk="1" hangingPunct="1">
              <a:buFont typeface="Arial" panose="020B0604020202020204" pitchFamily="34" charset="0"/>
              <a:buNone/>
              <a:defRPr/>
            </a:pPr>
            <a:r>
              <a:rPr lang="ar-EG" sz="2400" dirty="0"/>
              <a:t>خصص 3 دقائق وتشارك مع الشخص الجالس بجانبك:</a:t>
            </a:r>
            <a:r>
              <a:rPr lang="en-US" sz="2400" dirty="0"/>
              <a:t> </a:t>
            </a:r>
          </a:p>
          <a:p>
            <a:pPr eaLnBrk="1" hangingPunct="1">
              <a:defRPr/>
            </a:pPr>
            <a:r>
              <a:rPr lang="ar-EG" sz="2400" dirty="0"/>
              <a:t>شيء واحد قام به الفريق الآخر بشكل جيد في المفاوضات</a:t>
            </a:r>
          </a:p>
          <a:p>
            <a:pPr eaLnBrk="1" hangingPunct="1">
              <a:defRPr/>
            </a:pPr>
            <a:r>
              <a:rPr lang="ar-EG" sz="2400" dirty="0"/>
              <a:t>شيء واحد كان من الممكن أن يفعله فريقك بطريقة مختلفة</a:t>
            </a:r>
          </a:p>
          <a:p>
            <a:pPr algn="ctr" eaLnBrk="1" hangingPunct="1">
              <a:defRPr/>
            </a:pPr>
            <a:endParaRPr lang="en-US" altLang="en-US" sz="2400" dirty="0"/>
          </a:p>
          <a:p>
            <a:pPr algn="ctr" eaLnBrk="1" hangingPunct="1">
              <a:defRPr/>
            </a:pPr>
            <a:endParaRPr lang="en-US" altLang="en-US" sz="2400" dirty="0"/>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algn="ctr" eaLnBrk="1" hangingPunct="1">
              <a:defRPr/>
            </a:pPr>
            <a:endParaRPr lang="en-US" altLang="en-US" sz="2400" dirty="0">
              <a:solidFill>
                <a:srgbClr val="003399"/>
              </a:solidFill>
            </a:endParaRPr>
          </a:p>
          <a:p>
            <a:pPr algn="ctr" eaLnBrk="1" hangingPunct="1">
              <a:defRPr/>
            </a:pPr>
            <a:endParaRPr lang="en-US" alt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836712"/>
            <a:ext cx="6048672" cy="4032448"/>
          </a:xfrm>
          <a:prstGeom prst="rect">
            <a:avLst/>
          </a:prstGeom>
        </p:spPr>
      </p:pic>
    </p:spTree>
    <p:extLst>
      <p:ext uri="{BB962C8B-B14F-4D97-AF65-F5344CB8AC3E}">
        <p14:creationId xmlns:p14="http://schemas.microsoft.com/office/powerpoint/2010/main" val="2410616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lstStyle/>
          <a:p>
            <a:r>
              <a:rPr lang="ar-EG" b="1"/>
              <a:t>التفاوض الجماعي</a:t>
            </a: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1313689"/>
            <a:ext cx="7493446" cy="4995631"/>
          </a:xfrm>
          <a:prstGeom prst="rect">
            <a:avLst/>
          </a:prstGeom>
        </p:spPr>
      </p:pic>
    </p:spTree>
    <p:extLst>
      <p:ext uri="{BB962C8B-B14F-4D97-AF65-F5344CB8AC3E}">
        <p14:creationId xmlns:p14="http://schemas.microsoft.com/office/powerpoint/2010/main" val="45852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717550" y="5181600"/>
            <a:ext cx="7772400" cy="1355725"/>
          </a:xfrm>
        </p:spPr>
        <p:txBody>
          <a:bodyPr lIns="84406" tIns="42203" rIns="84406" bIns="42203" anchor="t">
            <a:normAutofit fontScale="90000"/>
          </a:bodyPr>
          <a:lstStyle/>
          <a:p>
            <a:pPr eaLnBrk="1" hangingPunct="1">
              <a:defRPr/>
            </a:pPr>
            <a:r>
              <a:rPr lang="ar-EG" sz="2954" b="1"/>
              <a:t>ماذا عرفت عن الفريق الآخر </a:t>
            </a:r>
            <a:br>
              <a:rPr lang="ar-EG" sz="2954" b="1"/>
            </a:br>
            <a:r>
              <a:rPr lang="ar-EG" sz="2954" b="1"/>
              <a:t>في </a:t>
            </a:r>
            <a:r>
              <a:rPr lang="ar-EG" sz="2954" b="1" i="1"/>
              <a:t>لعبة التحدي والعناد</a:t>
            </a:r>
            <a:r>
              <a:rPr lang="ar-EG" sz="2954" b="1"/>
              <a:t>؟</a:t>
            </a:r>
            <a:br>
              <a:rPr lang="ar-EG" sz="2954" b="1"/>
            </a:br>
            <a:endParaRPr lang="ar-EG" sz="2954" b="1"/>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836712"/>
            <a:ext cx="6048672" cy="4032448"/>
          </a:xfrm>
          <a:prstGeom prst="rect">
            <a:avLst/>
          </a:prstGeom>
        </p:spPr>
      </p:pic>
    </p:spTree>
    <p:extLst>
      <p:ext uri="{BB962C8B-B14F-4D97-AF65-F5344CB8AC3E}">
        <p14:creationId xmlns:p14="http://schemas.microsoft.com/office/powerpoint/2010/main" val="2849488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a:bodyPr>
          <a:lstStyle/>
          <a:p>
            <a:r>
              <a:rPr lang="ar-EG" sz="3600" b="1"/>
              <a:t>تعظيم القيمة المشتركة</a:t>
            </a:r>
          </a:p>
        </p:txBody>
      </p:sp>
      <p:sp>
        <p:nvSpPr>
          <p:cNvPr id="3" name="Content Placeholder 2"/>
          <p:cNvSpPr>
            <a:spLocks noGrp="1"/>
          </p:cNvSpPr>
          <p:nvPr>
            <p:ph idx="1"/>
          </p:nvPr>
        </p:nvSpPr>
        <p:spPr>
          <a:xfrm>
            <a:off x="457200" y="1639341"/>
            <a:ext cx="8229600" cy="4525963"/>
          </a:xfrm>
        </p:spPr>
        <p:txBody>
          <a:bodyPr>
            <a:normAutofit/>
          </a:bodyPr>
          <a:lstStyle/>
          <a:p>
            <a:pPr lvl="0"/>
            <a:r>
              <a:rPr lang="ar-EG" sz="2400"/>
              <a:t>تحديد القضايا والخيارات التي يقدرها كل جانب أكثر نسبيًا (التفضيلات المختلفة) ومبادلتها لتحقيق أقصى قيمة إجمالية</a:t>
            </a:r>
          </a:p>
          <a:p>
            <a:pPr lvl="0"/>
            <a:endParaRPr lang="en-US" sz="2400" dirty="0"/>
          </a:p>
          <a:p>
            <a:pPr lvl="0"/>
            <a:r>
              <a:rPr lang="ar-EG" sz="2400"/>
              <a:t>ما القضايا التي منحت فرصًا لزيادة حجم الغنيمة من خلال تقديم تنازلات من شأنها تعظيم القيمة؟</a:t>
            </a:r>
          </a:p>
          <a:p>
            <a:pPr marL="0" indent="0">
              <a:buNone/>
            </a:pPr>
            <a:endParaRPr lang="en-US" sz="2400" dirty="0"/>
          </a:p>
          <a:p>
            <a:endParaRPr lang="en-US" sz="2400" dirty="0"/>
          </a:p>
        </p:txBody>
      </p:sp>
    </p:spTree>
    <p:extLst>
      <p:ext uri="{BB962C8B-B14F-4D97-AF65-F5344CB8AC3E}">
        <p14:creationId xmlns:p14="http://schemas.microsoft.com/office/powerpoint/2010/main" val="4140108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a:bodyPr>
          <a:lstStyle/>
          <a:p>
            <a:r>
              <a:rPr lang="ar-EG" sz="3600" b="1"/>
              <a:t>تعظيم القيمة المشتركة</a:t>
            </a:r>
          </a:p>
        </p:txBody>
      </p:sp>
      <p:sp>
        <p:nvSpPr>
          <p:cNvPr id="3" name="Content Placeholder 2"/>
          <p:cNvSpPr>
            <a:spLocks noGrp="1"/>
          </p:cNvSpPr>
          <p:nvPr>
            <p:ph idx="1"/>
          </p:nvPr>
        </p:nvSpPr>
        <p:spPr>
          <a:xfrm>
            <a:off x="457200" y="1639341"/>
            <a:ext cx="8229600" cy="4525963"/>
          </a:xfrm>
        </p:spPr>
        <p:txBody>
          <a:bodyPr>
            <a:normAutofit/>
          </a:bodyPr>
          <a:lstStyle/>
          <a:p>
            <a:pPr lvl="0"/>
            <a:r>
              <a:rPr lang="ar-EG" sz="2400"/>
              <a:t>تحديد القضايا والخيارات التي يقدرها كل جانب أكثر نسبيًا (التفضيلات المختلفة) ومبادلتها لتحقيق أقصى قيمة إجمالية</a:t>
            </a:r>
          </a:p>
          <a:p>
            <a:pPr lvl="0"/>
            <a:endParaRPr lang="en-US" sz="2400" dirty="0"/>
          </a:p>
          <a:p>
            <a:pPr lvl="0"/>
            <a:r>
              <a:rPr lang="ar-EG" sz="2400"/>
              <a:t>تهتم شركة كريدي جرو أكثر بوتيرة عمليات التفتيش ويهتم المزارعون أكثر بكثافة الدواجن</a:t>
            </a:r>
          </a:p>
          <a:p>
            <a:pPr lvl="1"/>
            <a:r>
              <a:rPr lang="ar-EG" sz="2400"/>
              <a:t>مقايضة زيادة وتيرة عمليات التفتيش مقابل كثافة الدواجن العالية لتحقيق أقصى قيمة</a:t>
            </a:r>
            <a:r>
              <a:rPr lang="en-US" sz="2400"/>
              <a:t> </a:t>
            </a:r>
          </a:p>
          <a:p>
            <a:endParaRPr lang="en-US" sz="2400" dirty="0"/>
          </a:p>
          <a:p>
            <a:r>
              <a:rPr lang="ar-EG" sz="2400"/>
              <a:t>الاتفاق على ألفارو، الذي لا يعتبر الشريك التجاري الأمثل لأي من الطرفين، يعمل أيضًا على تعظيم القيمة المشتركة</a:t>
            </a:r>
          </a:p>
          <a:p>
            <a:pPr marL="0" indent="0">
              <a:buNone/>
            </a:pPr>
            <a:endParaRPr lang="en-US" sz="2400" dirty="0"/>
          </a:p>
          <a:p>
            <a:endParaRPr lang="en-US" sz="2400" dirty="0"/>
          </a:p>
        </p:txBody>
      </p:sp>
    </p:spTree>
    <p:extLst>
      <p:ext uri="{BB962C8B-B14F-4D97-AF65-F5344CB8AC3E}">
        <p14:creationId xmlns:p14="http://schemas.microsoft.com/office/powerpoint/2010/main" val="1873390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المكاسب غير الخطية</a:t>
            </a:r>
          </a:p>
        </p:txBody>
      </p:sp>
      <p:sp>
        <p:nvSpPr>
          <p:cNvPr id="3" name="Content Placeholder 2"/>
          <p:cNvSpPr>
            <a:spLocks noGrp="1"/>
          </p:cNvSpPr>
          <p:nvPr>
            <p:ph idx="1"/>
          </p:nvPr>
        </p:nvSpPr>
        <p:spPr>
          <a:xfrm>
            <a:off x="457200" y="1772816"/>
            <a:ext cx="8229600" cy="4525963"/>
          </a:xfrm>
        </p:spPr>
        <p:txBody>
          <a:bodyPr>
            <a:noAutofit/>
          </a:bodyPr>
          <a:lstStyle/>
          <a:p>
            <a:pPr lvl="0"/>
            <a:r>
              <a:rPr lang="ar-EG" sz="2400"/>
              <a:t>يجب أن تؤخذ دوال المنفعة غير الخطية في الاعتبار</a:t>
            </a:r>
            <a:r>
              <a:rPr lang="en-US" sz="2400"/>
              <a:t> </a:t>
            </a:r>
          </a:p>
          <a:p>
            <a:pPr lvl="0"/>
            <a:endParaRPr lang="en-US" sz="2400" dirty="0"/>
          </a:p>
          <a:p>
            <a:pPr lvl="0"/>
            <a:r>
              <a:rPr lang="ar-EG" sz="2400"/>
              <a:t>من الذي حصل على مكاسب غير خطية؟</a:t>
            </a:r>
            <a:r>
              <a:rPr lang="en-US" sz="2400"/>
              <a:t> </a:t>
            </a:r>
            <a:r>
              <a:rPr lang="ar-EG" sz="2400"/>
              <a:t>ولأي قضايا؟</a:t>
            </a:r>
          </a:p>
          <a:p>
            <a:endParaRPr lang="en-US" sz="2400" dirty="0"/>
          </a:p>
        </p:txBody>
      </p:sp>
    </p:spTree>
    <p:extLst>
      <p:ext uri="{BB962C8B-B14F-4D97-AF65-F5344CB8AC3E}">
        <p14:creationId xmlns:p14="http://schemas.microsoft.com/office/powerpoint/2010/main" val="2562767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12130</TotalTime>
  <Words>4778</Words>
  <Application>Microsoft Office PowerPoint</Application>
  <PresentationFormat>On-screen Show (4:3)</PresentationFormat>
  <Paragraphs>385</Paragraphs>
  <Slides>29</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Calibri</vt:lpstr>
      <vt:lpstr>Cambria</vt:lpstr>
      <vt:lpstr>Libre Franklin</vt:lpstr>
      <vt:lpstr>Roboto</vt:lpstr>
      <vt:lpstr>Roboto Slab</vt:lpstr>
      <vt:lpstr>Office Theme</vt:lpstr>
      <vt:lpstr>Conception personnalisée</vt:lpstr>
      <vt:lpstr>لعبة التحدي والعناد</vt:lpstr>
      <vt:lpstr>PowerPoint Presentation</vt:lpstr>
      <vt:lpstr>لعبة التحدي والعناد</vt:lpstr>
      <vt:lpstr>PowerPoint Presentation</vt:lpstr>
      <vt:lpstr>التفاوض الجماعي</vt:lpstr>
      <vt:lpstr>ماذا عرفت عن الفريق الآخر  في لعبة التحدي والعناد؟ </vt:lpstr>
      <vt:lpstr>تعظيم القيمة المشتركة</vt:lpstr>
      <vt:lpstr>تعظيم القيمة المشتركة</vt:lpstr>
      <vt:lpstr>المكاسب غير الخطية</vt:lpstr>
      <vt:lpstr>المكاسب غير الخطية</vt:lpstr>
      <vt:lpstr>خيارات غير متكافئة</vt:lpstr>
      <vt:lpstr>مكاسب النقاط: كثافة الدواجن</vt:lpstr>
      <vt:lpstr>مكاسب النقاط: وتيرة عملية التفتيش</vt:lpstr>
      <vt:lpstr>مكاسب النقاط: دعم شريك الأعمال</vt:lpstr>
      <vt:lpstr>مكاسب النقاط: حجم القرض</vt:lpstr>
      <vt:lpstr>مكاسب النقاط: فترة سداد القرض</vt:lpstr>
      <vt:lpstr>من كان لديه بدائل أفضل؟</vt:lpstr>
      <vt:lpstr>من كان لديه بدائل أفضل؟</vt:lpstr>
      <vt:lpstr>PowerPoint Presentation</vt:lpstr>
      <vt:lpstr>نتائجك: نتائج النقاط</vt:lpstr>
      <vt:lpstr>العلاقات المستدامة</vt:lpstr>
      <vt:lpstr>نتائجك: تقييمات الشركاء "هل ستتعامل تجاريًا مع نظرائك على المدى الطويل؟"</vt:lpstr>
      <vt:lpstr>PowerPoint Presentation</vt:lpstr>
      <vt:lpstr>التفاوض الجماعي</vt:lpstr>
      <vt:lpstr>PowerPoint Presentation</vt:lpstr>
      <vt:lpstr>هل استخدم أحدكم الشرطي الصالح/الشرطي الفاسد؟ (أحد أعضاء الفريق متعاون والآخر عدائي) </vt:lpstr>
      <vt:lpstr>الدفاع ضد  تكتيكات الشرطي الصالح/الشرطي الفاسد؟</vt:lpstr>
      <vt:lpstr>الدفاع ضد  تكتيكات الشرطي الصالح/الشرطي الفاسد؟</vt:lpstr>
      <vt:lpstr>الدروس المستفادة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Joint Bid Debrief</dc:title>
  <dc:creator>faidah.rahmad@insead.edu</dc:creator>
  <cp:lastModifiedBy>SHIKHOVA Larisa</cp:lastModifiedBy>
  <cp:revision>290</cp:revision>
  <dcterms:created xsi:type="dcterms:W3CDTF">2016-05-20T07:19:31Z</dcterms:created>
  <dcterms:modified xsi:type="dcterms:W3CDTF">2024-11-22T17:54:28Z</dcterms:modified>
</cp:coreProperties>
</file>