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26"/>
  </p:notesMasterIdLst>
  <p:sldIdLst>
    <p:sldId id="386" r:id="rId3"/>
    <p:sldId id="738" r:id="rId4"/>
    <p:sldId id="759" r:id="rId5"/>
    <p:sldId id="789" r:id="rId6"/>
    <p:sldId id="782" r:id="rId7"/>
    <p:sldId id="776" r:id="rId8"/>
    <p:sldId id="761" r:id="rId9"/>
    <p:sldId id="762" r:id="rId10"/>
    <p:sldId id="763" r:id="rId11"/>
    <p:sldId id="764" r:id="rId12"/>
    <p:sldId id="765" r:id="rId13"/>
    <p:sldId id="766" r:id="rId14"/>
    <p:sldId id="779" r:id="rId15"/>
    <p:sldId id="778" r:id="rId16"/>
    <p:sldId id="767" r:id="rId17"/>
    <p:sldId id="768" r:id="rId18"/>
    <p:sldId id="769" r:id="rId19"/>
    <p:sldId id="770" r:id="rId20"/>
    <p:sldId id="771" r:id="rId21"/>
    <p:sldId id="785" r:id="rId22"/>
    <p:sldId id="772" r:id="rId23"/>
    <p:sldId id="773" r:id="rId24"/>
    <p:sldId id="774" r:id="rId25"/>
  </p:sldIdLst>
  <p:sldSz cx="9144000" cy="6858000" type="screen4x3"/>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25FC8F-1142-4993-868D-A4291AE6D209}" v="1" dt="2024-06-07T14:29:41.0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045" autoAdjust="0"/>
    <p:restoredTop sz="27648" autoAdjust="0"/>
  </p:normalViewPr>
  <p:slideViewPr>
    <p:cSldViewPr>
      <p:cViewPr>
        <p:scale>
          <a:sx n="70" d="100"/>
          <a:sy n="70" d="100"/>
        </p:scale>
        <p:origin x="2304" y="-1332"/>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CD25FC8F-1142-4993-868D-A4291AE6D209}"/>
    <pc:docChg chg="addSld delSld modSld sldOrd">
      <pc:chgData name="LESCALLIER TRAQUET Emilie" userId="ab01feba-5c92-4a33-8ccf-08c553084b8f" providerId="ADAL" clId="{CD25FC8F-1142-4993-868D-A4291AE6D209}" dt="2024-06-07T14:30:41.222" v="65" actId="123"/>
      <pc:docMkLst>
        <pc:docMk/>
      </pc:docMkLst>
      <pc:sldChg chg="modSp add mod ord">
        <pc:chgData name="LESCALLIER TRAQUET Emilie" userId="ab01feba-5c92-4a33-8ccf-08c553084b8f" providerId="ADAL" clId="{CD25FC8F-1142-4993-868D-A4291AE6D209}" dt="2024-06-07T14:30:41.222" v="65" actId="123"/>
        <pc:sldMkLst>
          <pc:docMk/>
          <pc:sldMk cId="1409809371" sldId="386"/>
        </pc:sldMkLst>
        <pc:spChg chg="mod">
          <ac:chgData name="LESCALLIER TRAQUET Emilie" userId="ab01feba-5c92-4a33-8ccf-08c553084b8f" providerId="ADAL" clId="{CD25FC8F-1142-4993-868D-A4291AE6D209}" dt="2024-06-07T14:29:56.129" v="25" actId="20577"/>
          <ac:spMkLst>
            <pc:docMk/>
            <pc:sldMk cId="1409809371" sldId="386"/>
            <ac:spMk id="5" creationId="{95B59985-71BB-39B0-A25D-A79F4455D554}"/>
          </ac:spMkLst>
        </pc:spChg>
        <pc:spChg chg="mod">
          <ac:chgData name="LESCALLIER TRAQUET Emilie" userId="ab01feba-5c92-4a33-8ccf-08c553084b8f" providerId="ADAL" clId="{CD25FC8F-1142-4993-868D-A4291AE6D209}" dt="2024-06-07T14:30:41.222" v="65" actId="123"/>
          <ac:spMkLst>
            <pc:docMk/>
            <pc:sldMk cId="1409809371" sldId="386"/>
            <ac:spMk id="7" creationId="{A8F4ADC1-E06A-AFED-D132-7A0D134CB25A}"/>
          </ac:spMkLst>
        </pc:spChg>
      </pc:sldChg>
      <pc:sldChg chg="new del">
        <pc:chgData name="LESCALLIER TRAQUET Emilie" userId="ab01feba-5c92-4a33-8ccf-08c553084b8f" providerId="ADAL" clId="{CD25FC8F-1142-4993-868D-A4291AE6D209}" dt="2024-06-07T14:29:44.414" v="2" actId="47"/>
        <pc:sldMkLst>
          <pc:docMk/>
          <pc:sldMk cId="1375862724" sldId="79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4AE4B0-1F03-43C9-B1CF-9D8238C9ADFC}" type="datetimeFigureOut">
              <a:rPr lang="en-US" smtClean="0"/>
              <a:t>11/26/2024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AA2A11-B17B-4366-B3B3-97CD4BB13726}" type="slidenum">
              <a:rPr lang="en-US" smtClean="0"/>
              <a:t>‹#›</a:t>
            </a:fld>
            <a:endParaRPr lang="en-US"/>
          </a:p>
        </p:txBody>
      </p:sp>
    </p:spTree>
    <p:extLst>
      <p:ext uri="{BB962C8B-B14F-4D97-AF65-F5344CB8AC3E}">
        <p14:creationId xmlns:p14="http://schemas.microsoft.com/office/powerpoint/2010/main" val="129938864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تتضمن بعض اهتماماته</a:t>
            </a:r>
            <a:r>
              <a:rPr lang="ar-EG" i="0" baseline="0" dirty="0"/>
              <a:t> الحصول على حزمة مقابل مادي جيدة </a:t>
            </a:r>
            <a:r>
              <a:rPr lang="ar-EG" sz="1200" i="0" dirty="0"/>
              <a:t>- طموحه هو 45,000 يورو سنويًا - </a:t>
            </a:r>
            <a:r>
              <a:rPr lang="ar-EG" sz="1200" i="0" baseline="0" dirty="0"/>
              <a:t> والعثور على </a:t>
            </a:r>
            <a:r>
              <a:rPr lang="ar-EG" sz="1200" i="0" dirty="0"/>
              <a:t>صاحب عمل يتمتع بثقافة عمل رائعة مثل </a:t>
            </a:r>
            <a:r>
              <a:rPr lang="en-US" sz="1200" i="0" dirty="0"/>
              <a:t>McKeown</a:t>
            </a:r>
            <a:r>
              <a:rPr lang="ar-EG" sz="1200" i="0" dirty="0"/>
              <a:t>،</a:t>
            </a:r>
            <a:r>
              <a:rPr lang="ar-EG" sz="1200" i="0" baseline="0" dirty="0"/>
              <a:t> والعمل في شركة يحصل فيها على </a:t>
            </a:r>
            <a:r>
              <a:rPr lang="ar-EG" sz="1200" i="0" dirty="0"/>
              <a:t>آفاق مستقبلية رائعة، والحصول على</a:t>
            </a:r>
            <a:r>
              <a:rPr lang="ar-EG" sz="1200" i="0" baseline="0" dirty="0"/>
              <a:t> بعض فرص الإرشاد على سبيل المثال من خلال</a:t>
            </a:r>
            <a:r>
              <a:rPr lang="ar-EG" sz="1200" i="0" dirty="0"/>
              <a:t> العمل مباشرة مع كريستين.</a:t>
            </a:r>
            <a:r>
              <a:rPr lang="en-US" sz="1200" i="0" baseline="0" dirty="0"/>
              <a:t> </a:t>
            </a:r>
          </a:p>
          <a:p>
            <a:endParaRPr lang="en-US" i="0" dirty="0"/>
          </a:p>
        </p:txBody>
      </p:sp>
      <p:sp>
        <p:nvSpPr>
          <p:cNvPr id="4" name="Slide Number Placeholder 3"/>
          <p:cNvSpPr>
            <a:spLocks noGrp="1"/>
          </p:cNvSpPr>
          <p:nvPr>
            <p:ph type="sldNum" sz="quarter" idx="10"/>
          </p:nvPr>
        </p:nvSpPr>
        <p:spPr/>
        <p:txBody>
          <a:bodyPr/>
          <a:lstStyle/>
          <a:p>
            <a:fld id="{83AA2A11-B17B-4366-B3B3-97CD4BB13726}" type="slidenum">
              <a:rPr lang="en-US" smtClean="0"/>
              <a:t>10</a:t>
            </a:fld>
            <a:endParaRPr lang="en-US"/>
          </a:p>
        </p:txBody>
      </p:sp>
    </p:spTree>
    <p:extLst>
      <p:ext uri="{BB962C8B-B14F-4D97-AF65-F5344CB8AC3E}">
        <p14:creationId xmlns:p14="http://schemas.microsoft.com/office/powerpoint/2010/main" val="429196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solidFill>
                  <a:srgbClr val="FF0000"/>
                </a:solidFill>
              </a:rPr>
              <a:t>ما الذي تعرفه كريستين فقط</a:t>
            </a:r>
            <a:r>
              <a:rPr lang="ar-EG" sz="1200" b="0" i="0" baseline="0" dirty="0">
                <a:solidFill>
                  <a:srgbClr val="FF0000"/>
                </a:solidFill>
              </a:rPr>
              <a:t> قبل الدخول في المفاوضات؟</a:t>
            </a:r>
            <a:r>
              <a:rPr lang="en-US" sz="1200" i="0" dirty="0"/>
              <a:t> </a:t>
            </a:r>
            <a:r>
              <a:rPr lang="ar-EG" sz="1200" i="0" dirty="0"/>
              <a:t>[يجيب الطلاب].</a:t>
            </a:r>
          </a:p>
        </p:txBody>
      </p:sp>
      <p:sp>
        <p:nvSpPr>
          <p:cNvPr id="4" name="Slide Number Placeholder 3"/>
          <p:cNvSpPr>
            <a:spLocks noGrp="1"/>
          </p:cNvSpPr>
          <p:nvPr>
            <p:ph type="sldNum" sz="quarter" idx="10"/>
          </p:nvPr>
        </p:nvSpPr>
        <p:spPr/>
        <p:txBody>
          <a:bodyPr/>
          <a:lstStyle/>
          <a:p>
            <a:fld id="{7818638F-1255-4236-9771-CD8FF5B41801}" type="slidenum">
              <a:rPr lang="en-US" smtClean="0"/>
              <a:t>11</a:t>
            </a:fld>
            <a:endParaRPr lang="en-US"/>
          </a:p>
        </p:txBody>
      </p:sp>
    </p:spTree>
    <p:extLst>
      <p:ext uri="{BB962C8B-B14F-4D97-AF65-F5344CB8AC3E}">
        <p14:creationId xmlns:p14="http://schemas.microsoft.com/office/powerpoint/2010/main" val="4274398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u="none" dirty="0"/>
              <a:t>أهم شيء على الأغلب</a:t>
            </a:r>
            <a:r>
              <a:rPr lang="ar-EG" u="none" baseline="0" dirty="0"/>
              <a:t> هو أنها </a:t>
            </a:r>
            <a:r>
              <a:rPr lang="ar-EG" sz="1200" u="none" dirty="0"/>
              <a:t>مارست ضغطًا على</a:t>
            </a:r>
            <a:r>
              <a:rPr lang="en-US" sz="1200" u="none" baseline="0" dirty="0"/>
              <a:t> </a:t>
            </a:r>
            <a:r>
              <a:rPr lang="ar-EG" sz="1200" u="none" dirty="0"/>
              <a:t>قيادة الشركة حتى تستطيع</a:t>
            </a:r>
            <a:r>
              <a:rPr lang="ar-EG" sz="1200" u="none" baseline="0" dirty="0"/>
              <a:t> أن </a:t>
            </a:r>
            <a:r>
              <a:rPr lang="ar-EG" sz="1200" u="none" dirty="0"/>
              <a:t>تقدم لجراهام عرضًا ولا تستطيع أن تدفع له أكثر من 40,000 يورو سنويًا. يحدث هذا طوال الوقت في المؤسسات، حيث</a:t>
            </a:r>
            <a:r>
              <a:rPr lang="ar-EG" sz="1200" u="none" baseline="0" dirty="0"/>
              <a:t> يكون مدير التوظيف متأثرًا بالقيود.</a:t>
            </a:r>
            <a:r>
              <a:rPr lang="en-US" sz="1200" u="none" baseline="0" dirty="0"/>
              <a:t> </a:t>
            </a:r>
          </a:p>
          <a:p>
            <a:endParaRPr lang="en-US" u="sng" dirty="0"/>
          </a:p>
        </p:txBody>
      </p:sp>
      <p:sp>
        <p:nvSpPr>
          <p:cNvPr id="4" name="Slide Number Placeholder 3"/>
          <p:cNvSpPr>
            <a:spLocks noGrp="1"/>
          </p:cNvSpPr>
          <p:nvPr>
            <p:ph type="sldNum" sz="quarter" idx="10"/>
          </p:nvPr>
        </p:nvSpPr>
        <p:spPr/>
        <p:txBody>
          <a:bodyPr/>
          <a:lstStyle/>
          <a:p>
            <a:fld id="{7818638F-1255-4236-9771-CD8FF5B41801}" type="slidenum">
              <a:rPr lang="en-US" smtClean="0"/>
              <a:t>12</a:t>
            </a:fld>
            <a:endParaRPr lang="en-US"/>
          </a:p>
        </p:txBody>
      </p:sp>
    </p:spTree>
    <p:extLst>
      <p:ext uri="{BB962C8B-B14F-4D97-AF65-F5344CB8AC3E}">
        <p14:creationId xmlns:p14="http://schemas.microsoft.com/office/powerpoint/2010/main" val="3027689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dirty="0"/>
              <a:t>المفاوضات المرئية هي الشخصان اللذان</a:t>
            </a:r>
            <a:r>
              <a:rPr lang="ar-EG" sz="1200" baseline="0" dirty="0"/>
              <a:t> يتحدثان.</a:t>
            </a:r>
            <a:r>
              <a:rPr lang="en-US" sz="1200" baseline="0" dirty="0"/>
              <a:t> </a:t>
            </a:r>
            <a:r>
              <a:rPr lang="ar-EG" sz="1200" baseline="0" dirty="0"/>
              <a:t>المفاوضات </a:t>
            </a:r>
            <a:r>
              <a:rPr lang="ar-EG" sz="1200" dirty="0"/>
              <a:t>غير المرئية هي الشركة أو الأشخاص الآخرون خلفك.</a:t>
            </a:r>
            <a:r>
              <a:rPr lang="en-US" sz="1200" baseline="0" dirty="0"/>
              <a:t> </a:t>
            </a:r>
            <a:r>
              <a:rPr lang="ar-EG" sz="1200" dirty="0"/>
              <a:t>ينصب تركيزنا على الأشياء المرئية لأنها أمامنا مباشرة،</a:t>
            </a:r>
            <a:r>
              <a:rPr lang="ar-EG" sz="1200" baseline="0" dirty="0"/>
              <a:t> واضحة وملحوظة.</a:t>
            </a:r>
            <a:r>
              <a:rPr lang="en-US" sz="1200" baseline="0" dirty="0"/>
              <a:t> </a:t>
            </a:r>
            <a:r>
              <a:rPr lang="ar-EG" sz="1200" baseline="0" dirty="0"/>
              <a:t>لكن في المفاوضات، فإن ما يبدو </a:t>
            </a:r>
            <a:r>
              <a:rPr lang="ar-EG" sz="1200" dirty="0"/>
              <a:t>ثنائيًا هو في الواقع متعدد الأطراف، فهناك</a:t>
            </a:r>
            <a:r>
              <a:rPr lang="ar-EG" sz="1200" baseline="0" dirty="0"/>
              <a:t> أشخاص آخرون لا يتواجدون، لكنهم مشاركون في المفاوضات.</a:t>
            </a:r>
            <a:r>
              <a:rPr lang="en-US" sz="1200" baseline="0" dirty="0"/>
              <a:t> </a:t>
            </a:r>
            <a:r>
              <a:rPr lang="en-US" sz="1200" dirty="0"/>
              <a:t> </a:t>
            </a:r>
            <a:r>
              <a:rPr lang="ar-EG" sz="1200" dirty="0"/>
              <a:t>تفشل العديد من المفاوضات لهذا السبب.</a:t>
            </a:r>
            <a:r>
              <a:rPr lang="en-US" sz="12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a:p>
            <a:r>
              <a:rPr lang="ar-EG" sz="1200" baseline="0" dirty="0"/>
              <a:t>في المستقبل، قبل أن تغضب أو ترفض عرضًا مخيبًا للآمال، تذكر</a:t>
            </a:r>
            <a:r>
              <a:rPr lang="ar-EG" sz="1200" dirty="0"/>
              <a:t> أن</a:t>
            </a:r>
            <a:r>
              <a:rPr lang="en-US" sz="1200" baseline="0" dirty="0"/>
              <a:t> </a:t>
            </a:r>
            <a:r>
              <a:rPr lang="ar-EG" sz="1200" dirty="0"/>
              <a:t>موقف وظيفة دبلن هو موقف شائع: ربما يكون الشخص الذي يقدم العرض قد تفاوض داخليًا لفعل ذلك، وربما كانت عليه قيود متعلقة بالموارد تجعل</a:t>
            </a:r>
            <a:r>
              <a:rPr lang="ar-EG" sz="1200" baseline="0" dirty="0"/>
              <a:t> من الصعب عليه أن يمنحك المزيد في حالات معينة</a:t>
            </a:r>
            <a:r>
              <a:rPr lang="ar-EG" sz="1200" dirty="0"/>
              <a:t>.</a:t>
            </a:r>
            <a:r>
              <a:rPr lang="en-US" sz="1200" dirty="0"/>
              <a:t> </a:t>
            </a:r>
            <a:r>
              <a:rPr lang="ar-EG" sz="1200" dirty="0"/>
              <a:t>وهذا يعني أنك بحاجة إلى</a:t>
            </a:r>
            <a:r>
              <a:rPr lang="ar-EG" sz="1200" baseline="0" dirty="0"/>
              <a:t> العمل معه لمعرفة ما إذا كان بإمكانك إضافة قيمة أكبر لصالحك في حالات أخرى.</a:t>
            </a:r>
            <a:r>
              <a:rPr lang="en-US" sz="12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ar-EG" sz="1200" dirty="0"/>
              <a:t>المراجع</a:t>
            </a:r>
          </a:p>
          <a:p>
            <a:endParaRPr lang="en-US" sz="1200" dirty="0"/>
          </a:p>
          <a:p>
            <a:r>
              <a:rPr lang="ar-EG" sz="1200" dirty="0"/>
              <a:t>تفرسكي وكانمان (1973</a:t>
            </a:r>
            <a:r>
              <a:rPr lang="ar-EG" sz="1200" b="0" dirty="0"/>
              <a:t>).</a:t>
            </a:r>
            <a:r>
              <a:rPr lang="en-US" sz="1200" b="1" baseline="0" dirty="0"/>
              <a:t> </a:t>
            </a:r>
            <a:r>
              <a:rPr lang="ar-EG" b="0" dirty="0"/>
              <a:t>التوفر: طريقة استدلالية للحكم على التكرار والاحتمالية </a:t>
            </a:r>
          </a:p>
          <a:p>
            <a:r>
              <a:rPr lang="en-US" b="0" baseline="0" dirty="0"/>
              <a:t>http://www.sciencedirect.com/science/article/pii/0010028573900339</a:t>
            </a:r>
          </a:p>
        </p:txBody>
      </p:sp>
      <p:sp>
        <p:nvSpPr>
          <p:cNvPr id="4" name="Slide Number Placeholder 3"/>
          <p:cNvSpPr>
            <a:spLocks noGrp="1"/>
          </p:cNvSpPr>
          <p:nvPr>
            <p:ph type="sldNum" sz="quarter" idx="10"/>
          </p:nvPr>
        </p:nvSpPr>
        <p:spPr/>
        <p:txBody>
          <a:bodyPr/>
          <a:lstStyle/>
          <a:p>
            <a:fld id="{83AA2A11-B17B-4366-B3B3-97CD4BB13726}" type="slidenum">
              <a:rPr lang="en-US" smtClean="0"/>
              <a:t>13</a:t>
            </a:fld>
            <a:endParaRPr lang="en-US"/>
          </a:p>
        </p:txBody>
      </p:sp>
    </p:spTree>
    <p:extLst>
      <p:ext uri="{BB962C8B-B14F-4D97-AF65-F5344CB8AC3E}">
        <p14:creationId xmlns:p14="http://schemas.microsoft.com/office/powerpoint/2010/main" val="18804606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u="none" dirty="0"/>
              <a:t>أشياء أخرى لا يعرفها إلا كريستين.</a:t>
            </a:r>
            <a:r>
              <a:rPr lang="en-US" u="none" baseline="0" dirty="0"/>
              <a:t> </a:t>
            </a:r>
            <a:r>
              <a:rPr lang="ar-EG" sz="1200" u="none" dirty="0"/>
              <a:t>يمكنها تقديم عرض بحزمة انتقال بقيمة 10,000 يورو، وبدل سيارة بقيمة 2,000 يورو سنويًا، وأي شيء لا يزيد التكاليف المالية الإجمالية عن الراتب والمزايا المعتادة.</a:t>
            </a:r>
            <a:r>
              <a:rPr lang="en-US" sz="1200" u="none" dirty="0"/>
              <a:t> </a:t>
            </a:r>
            <a:r>
              <a:rPr lang="ar-EG" sz="1200" u="none" baseline="0" dirty="0"/>
              <a:t> القيود التي تفرضها عليها مفاوضاتها غير المرئية مع رؤسائها هي قيود مالية.</a:t>
            </a:r>
            <a:r>
              <a:rPr lang="en-US" sz="1200" u="none" baseline="0" dirty="0"/>
              <a:t> </a:t>
            </a:r>
            <a:r>
              <a:rPr lang="ar-EG" sz="1200" u="none" baseline="0" dirty="0"/>
              <a:t>كما يمكنها أن </a:t>
            </a:r>
            <a:r>
              <a:rPr lang="ar-EG" sz="1200" u="none" dirty="0"/>
              <a:t>تعرض على جراهام منصبًا وظيفيًا أفضل، أو مراعاة الترقية المبكرة في غضون ستة أشهر، أو هيكلًا إداريًا مناسبًا، أو الأولوية للمشاريع المثيرة للاهتمام،</a:t>
            </a:r>
            <a:r>
              <a:rPr lang="ar-EG" sz="1200" u="none" baseline="0" dirty="0"/>
              <a:t> أو أشياء أخرى تتوصل إليها الشركة ولا تزيد التكاليف على الشركة في الوقت الحالي.</a:t>
            </a:r>
            <a:r>
              <a:rPr lang="en-US" sz="1200" u="none" baseline="0" dirty="0"/>
              <a:t> </a:t>
            </a:r>
          </a:p>
          <a:p>
            <a:endParaRPr lang="en-US" u="sng" dirty="0"/>
          </a:p>
        </p:txBody>
      </p:sp>
      <p:sp>
        <p:nvSpPr>
          <p:cNvPr id="4" name="Slide Number Placeholder 3"/>
          <p:cNvSpPr>
            <a:spLocks noGrp="1"/>
          </p:cNvSpPr>
          <p:nvPr>
            <p:ph type="sldNum" sz="quarter" idx="10"/>
          </p:nvPr>
        </p:nvSpPr>
        <p:spPr/>
        <p:txBody>
          <a:bodyPr/>
          <a:lstStyle/>
          <a:p>
            <a:fld id="{7818638F-1255-4236-9771-CD8FF5B41801}" type="slidenum">
              <a:rPr lang="en-US" smtClean="0"/>
              <a:t>14</a:t>
            </a:fld>
            <a:endParaRPr lang="en-US"/>
          </a:p>
        </p:txBody>
      </p:sp>
    </p:spTree>
    <p:extLst>
      <p:ext uri="{BB962C8B-B14F-4D97-AF65-F5344CB8AC3E}">
        <p14:creationId xmlns:p14="http://schemas.microsoft.com/office/powerpoint/2010/main" val="1044125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solidFill>
                  <a:srgbClr val="FF0000"/>
                </a:solidFill>
              </a:rPr>
              <a:t>ما اهتمامات وأهداف</a:t>
            </a:r>
            <a:r>
              <a:rPr lang="en-US" sz="1200" b="0" i="0" baseline="0" dirty="0">
                <a:solidFill>
                  <a:srgbClr val="FF0000"/>
                </a:solidFill>
              </a:rPr>
              <a:t> </a:t>
            </a:r>
            <a:r>
              <a:rPr lang="ar-EG" sz="1200" b="0" i="0" dirty="0">
                <a:solidFill>
                  <a:srgbClr val="FF0000"/>
                </a:solidFill>
              </a:rPr>
              <a:t>جراهام الكامنة؟</a:t>
            </a:r>
            <a:r>
              <a:rPr lang="en-US" sz="1200" b="1" i="0" dirty="0">
                <a:solidFill>
                  <a:srgbClr val="FF0000"/>
                </a:solidFill>
              </a:rPr>
              <a:t> </a:t>
            </a:r>
            <a:r>
              <a:rPr lang="ar-EG" sz="1200" i="0" dirty="0"/>
              <a:t>[يجيب الطلاب].</a:t>
            </a:r>
          </a:p>
          <a:p>
            <a:endParaRPr lang="en-US" i="0" dirty="0"/>
          </a:p>
        </p:txBody>
      </p:sp>
      <p:sp>
        <p:nvSpPr>
          <p:cNvPr id="4" name="Slide Number Placeholder 3"/>
          <p:cNvSpPr>
            <a:spLocks noGrp="1"/>
          </p:cNvSpPr>
          <p:nvPr>
            <p:ph type="sldNum" sz="quarter" idx="10"/>
          </p:nvPr>
        </p:nvSpPr>
        <p:spPr/>
        <p:txBody>
          <a:bodyPr/>
          <a:lstStyle/>
          <a:p>
            <a:fld id="{83AA2A11-B17B-4366-B3B3-97CD4BB13726}" type="slidenum">
              <a:rPr lang="en-US" smtClean="0"/>
              <a:t>15</a:t>
            </a:fld>
            <a:endParaRPr lang="en-US"/>
          </a:p>
        </p:txBody>
      </p:sp>
    </p:spTree>
    <p:extLst>
      <p:ext uri="{BB962C8B-B14F-4D97-AF65-F5344CB8AC3E}">
        <p14:creationId xmlns:p14="http://schemas.microsoft.com/office/powerpoint/2010/main" val="1658703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dirty="0"/>
              <a:t>سينعكس عليها التوظيف الناجح أو غير الناجح لأنها تفاوضت داخليًا لتقديم هذا العرض.</a:t>
            </a:r>
            <a:r>
              <a:rPr lang="en-US" sz="1200" dirty="0"/>
              <a:t> </a:t>
            </a:r>
            <a:r>
              <a:rPr lang="ar-EG" sz="1200" dirty="0"/>
              <a:t>غالبًا ما يكون هذا مصدر قلق كبير بالنسبة</a:t>
            </a:r>
            <a:r>
              <a:rPr lang="ar-EG" sz="1200" baseline="0" dirty="0"/>
              <a:t> لمسؤول التوظيف، لأنه لا ينبغي أن يكون سببًا في توظيف كارثي من شأنه أن يضره ويقلل من مسيرته المهنية.</a:t>
            </a:r>
            <a:r>
              <a:rPr lang="en-US" sz="1200" baseline="0" dirty="0"/>
              <a:t> </a:t>
            </a:r>
            <a:r>
              <a:rPr lang="ar-EG" sz="1200" baseline="0" dirty="0"/>
              <a:t>تريد كريستين </a:t>
            </a:r>
            <a:r>
              <a:rPr lang="ar-EG" sz="1200" dirty="0"/>
              <a:t>الوفاء بوعدها والحفاظ على علاقة إيجابية مع قيادة الشركة.</a:t>
            </a:r>
            <a:r>
              <a:rPr lang="en-US" sz="1200" dirty="0"/>
              <a:t> </a:t>
            </a:r>
            <a:r>
              <a:rPr lang="ar-EG" sz="1200" dirty="0"/>
              <a:t>كما أنها تشعر بالضغط وتحتاج إلى تقليص</a:t>
            </a:r>
            <a:r>
              <a:rPr lang="en-US" sz="1200" baseline="0" dirty="0"/>
              <a:t> </a:t>
            </a:r>
            <a:r>
              <a:rPr lang="ar-EG" sz="1200" dirty="0"/>
              <a:t>عبء العمل الشخصي، على سبيل المثال من خلال جعل جراهام يقدم تقاريره إلى أحد المديرين الأربعة المبتدئين بدلًا منها.</a:t>
            </a:r>
            <a:r>
              <a:rPr lang="en-US" sz="1200" baseline="0" dirty="0"/>
              <a:t> </a:t>
            </a:r>
            <a:r>
              <a:rPr lang="ar-EG" sz="1200" baseline="0" dirty="0"/>
              <a:t>أخيرًا، تريد </a:t>
            </a:r>
            <a:r>
              <a:rPr lang="ar-EG" sz="1200" dirty="0"/>
              <a:t>تجنب المشاكل السياسية داخل الشركة التي يمكن أن تنشأ إذا كان</a:t>
            </a:r>
            <a:r>
              <a:rPr lang="en-US" sz="1200" baseline="0" dirty="0"/>
              <a:t> </a:t>
            </a:r>
            <a:r>
              <a:rPr lang="ar-EG" sz="1200" dirty="0"/>
              <a:t>من المتصور أن جراهام سيتلقى معاملة مميزة.</a:t>
            </a:r>
            <a:r>
              <a:rPr lang="ar-EG" sz="1200" baseline="0" dirty="0"/>
              <a:t> حتى لو كان حصوله على الوظيفة رائعًا وربما يستحق المزيد، فإن تقديم المزيد قد يؤدي إلى غضب أو تثبيط عزيمة الموظفين الآخرين. </a:t>
            </a:r>
          </a:p>
          <a:p>
            <a:endParaRPr lang="en-US" dirty="0"/>
          </a:p>
        </p:txBody>
      </p:sp>
      <p:sp>
        <p:nvSpPr>
          <p:cNvPr id="4" name="Slide Number Placeholder 3"/>
          <p:cNvSpPr>
            <a:spLocks noGrp="1"/>
          </p:cNvSpPr>
          <p:nvPr>
            <p:ph type="sldNum" sz="quarter" idx="10"/>
          </p:nvPr>
        </p:nvSpPr>
        <p:spPr/>
        <p:txBody>
          <a:bodyPr/>
          <a:lstStyle/>
          <a:p>
            <a:fld id="{83AA2A11-B17B-4366-B3B3-97CD4BB13726}" type="slidenum">
              <a:rPr lang="en-US" smtClean="0"/>
              <a:t>16</a:t>
            </a:fld>
            <a:endParaRPr lang="en-US"/>
          </a:p>
        </p:txBody>
      </p:sp>
    </p:spTree>
    <p:extLst>
      <p:ext uri="{BB962C8B-B14F-4D97-AF65-F5344CB8AC3E}">
        <p14:creationId xmlns:p14="http://schemas.microsoft.com/office/powerpoint/2010/main" val="3962089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t>ما بعض </a:t>
            </a:r>
            <a:r>
              <a:rPr lang="ar-EG" sz="1200" b="0" i="0" dirty="0">
                <a:solidFill>
                  <a:srgbClr val="FF0000"/>
                </a:solidFill>
              </a:rPr>
              <a:t>المعايير المشروعة المحتملة في وظيفة دبلن؟</a:t>
            </a:r>
            <a:r>
              <a:rPr lang="en-US" sz="1200" b="0" i="0" dirty="0">
                <a:solidFill>
                  <a:srgbClr val="FF0000"/>
                </a:solidFill>
              </a:rPr>
              <a:t> </a:t>
            </a:r>
            <a:r>
              <a:rPr lang="ar-EG" sz="1200" i="0" dirty="0"/>
              <a:t>[يجيب الطلاب].</a:t>
            </a:r>
          </a:p>
          <a:p>
            <a:endParaRPr lang="en-US" b="0" i="0" dirty="0"/>
          </a:p>
        </p:txBody>
      </p:sp>
      <p:sp>
        <p:nvSpPr>
          <p:cNvPr id="4" name="Slide Number Placeholder 3"/>
          <p:cNvSpPr>
            <a:spLocks noGrp="1"/>
          </p:cNvSpPr>
          <p:nvPr>
            <p:ph type="sldNum" sz="quarter" idx="10"/>
          </p:nvPr>
        </p:nvSpPr>
        <p:spPr/>
        <p:txBody>
          <a:bodyPr/>
          <a:lstStyle/>
          <a:p>
            <a:fld id="{83AA2A11-B17B-4366-B3B3-97CD4BB13726}" type="slidenum">
              <a:rPr lang="en-US" smtClean="0"/>
              <a:t>17</a:t>
            </a:fld>
            <a:endParaRPr lang="en-US"/>
          </a:p>
        </p:txBody>
      </p:sp>
    </p:spTree>
    <p:extLst>
      <p:ext uri="{BB962C8B-B14F-4D97-AF65-F5344CB8AC3E}">
        <p14:creationId xmlns:p14="http://schemas.microsoft.com/office/powerpoint/2010/main" val="23558679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ar-EG" dirty="0"/>
              <a:t>إليك بعضًا منها.</a:t>
            </a:r>
            <a:r>
              <a:rPr lang="en-US" dirty="0"/>
              <a:t> </a:t>
            </a:r>
            <a:r>
              <a:rPr lang="ar-EG" dirty="0"/>
              <a:t>العرضان الآخران الخاصان بجراهام اللذان يتراوحان بين 42,000 و43,000 يورو سنويًا هما</a:t>
            </a:r>
            <a:r>
              <a:rPr lang="ar-EG" baseline="0" dirty="0"/>
              <a:t> معيار مشروع للراتب، حتى لو لم تتمكن كريستين من تلبية هذا المعيار.</a:t>
            </a:r>
            <a:r>
              <a:rPr lang="en-US" baseline="0" dirty="0"/>
              <a:t> </a:t>
            </a:r>
          </a:p>
          <a:p>
            <a:pPr marL="0" indent="0">
              <a:buNone/>
            </a:pPr>
            <a:endParaRPr lang="en-US" dirty="0"/>
          </a:p>
          <a:p>
            <a:pPr marL="0" indent="0">
              <a:buNone/>
            </a:pPr>
            <a:r>
              <a:rPr lang="ar-EG" dirty="0"/>
              <a:t>إن إتقان جراهام للغة الفرنسية وخبرته في العمل على المستوى الدولي يزيدان من قيمته</a:t>
            </a:r>
            <a:r>
              <a:rPr lang="ar-EG" baseline="0" dirty="0"/>
              <a:t> كموظف، مما يمنحه الشرعية مرة أخرى لطلب المزيد.</a:t>
            </a:r>
            <a:r>
              <a:rPr lang="en-US" baseline="0" dirty="0"/>
              <a:t> </a:t>
            </a:r>
            <a:r>
              <a:rPr lang="ar-EG" dirty="0"/>
              <a:t>إن ثقافة العمل الإيجابية التي تتمتع بها شركة </a:t>
            </a:r>
            <a:r>
              <a:rPr lang="en-US" dirty="0"/>
              <a:t>McKeown</a:t>
            </a:r>
            <a:r>
              <a:rPr lang="ar-EG" dirty="0"/>
              <a:t> وفرص التقدم التي توفرها تزيد من</a:t>
            </a:r>
            <a:r>
              <a:rPr lang="ar-EG" baseline="0" dirty="0"/>
              <a:t> قيمتها بصفتها صاحب العمل، وذلك من خلال مطالبة جراهام بقبول راتب أقل مما قد توفره له العروض الأخرى.</a:t>
            </a:r>
            <a:r>
              <a:rPr lang="en-US" baseline="0" dirty="0"/>
              <a:t> </a:t>
            </a:r>
          </a:p>
          <a:p>
            <a:endParaRPr lang="en-US" dirty="0"/>
          </a:p>
        </p:txBody>
      </p:sp>
      <p:sp>
        <p:nvSpPr>
          <p:cNvPr id="4" name="Slide Number Placeholder 3"/>
          <p:cNvSpPr>
            <a:spLocks noGrp="1"/>
          </p:cNvSpPr>
          <p:nvPr>
            <p:ph type="sldNum" sz="quarter" idx="10"/>
          </p:nvPr>
        </p:nvSpPr>
        <p:spPr/>
        <p:txBody>
          <a:bodyPr/>
          <a:lstStyle/>
          <a:p>
            <a:fld id="{7818638F-1255-4236-9771-CD8FF5B41801}" type="slidenum">
              <a:rPr lang="en-US" smtClean="0"/>
              <a:t>18</a:t>
            </a:fld>
            <a:endParaRPr lang="en-US"/>
          </a:p>
        </p:txBody>
      </p:sp>
    </p:spTree>
    <p:extLst>
      <p:ext uri="{BB962C8B-B14F-4D97-AF65-F5344CB8AC3E}">
        <p14:creationId xmlns:p14="http://schemas.microsoft.com/office/powerpoint/2010/main" val="12249770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2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solidFill>
                  <a:srgbClr val="FF0000"/>
                </a:solidFill>
              </a:rPr>
              <a:t>ما الصفقات النهائية التي توصلتما إليها؟ ما الراتب الذي اتفقتما عليه وما</a:t>
            </a:r>
            <a:r>
              <a:rPr lang="ar-EG" sz="1200" b="0" i="0" baseline="0" dirty="0">
                <a:solidFill>
                  <a:srgbClr val="FF0000"/>
                </a:solidFill>
              </a:rPr>
              <a:t> العناصر الأخرى في الصفقة التي توصلتما إليها؟</a:t>
            </a:r>
            <a:r>
              <a:rPr lang="en-US" sz="1200" b="0" i="0" baseline="0" dirty="0">
                <a:solidFill>
                  <a:srgbClr val="FF0000"/>
                </a:solidFill>
              </a:rPr>
              <a:t> </a:t>
            </a:r>
            <a:r>
              <a:rPr lang="ar-EG" sz="1200" i="0" dirty="0"/>
              <a:t>[يجيب الطلاب].</a:t>
            </a:r>
          </a:p>
          <a:p>
            <a:pPr algn="l"/>
            <a:endParaRPr lang="en-US" sz="1200" b="0" i="0" dirty="0">
              <a:solidFill>
                <a:srgbClr val="FF0000"/>
              </a:solidFill>
            </a:endParaRPr>
          </a:p>
          <a:p>
            <a:pPr eaLnBrk="1" hangingPunct="1"/>
            <a:endParaRPr lang="en-US" altLang="en-US" i="0" dirty="0"/>
          </a:p>
        </p:txBody>
      </p:sp>
      <p:sp>
        <p:nvSpPr>
          <p:cNvPr id="4" name="Slide Number Placeholder 3"/>
          <p:cNvSpPr>
            <a:spLocks noGrp="1"/>
          </p:cNvSpPr>
          <p:nvPr>
            <p:ph type="sldNum" sz="quarter" idx="5"/>
          </p:nvPr>
        </p:nvSpPr>
        <p:spPr/>
        <p:txBody>
          <a:bodyPr/>
          <a:lstStyle/>
          <a:p>
            <a:pPr>
              <a:defRPr/>
            </a:pPr>
            <a:fld id="{DE3DC187-E8F5-4161-9C93-79846644186C}" type="slidenum">
              <a:rPr lang="en-US" smtClean="0"/>
              <a:pPr>
                <a:defRPr/>
              </a:pPr>
              <a:t>19</a:t>
            </a:fld>
            <a:endParaRPr lang="en-US"/>
          </a:p>
        </p:txBody>
      </p:sp>
    </p:spTree>
    <p:extLst>
      <p:ext uri="{BB962C8B-B14F-4D97-AF65-F5344CB8AC3E}">
        <p14:creationId xmlns:p14="http://schemas.microsoft.com/office/powerpoint/2010/main" val="829911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baseline="0" dirty="0"/>
              <a:t>قبل أن نفعل أي شيء آخر، يُرجى تخصيص بضع دقائق أو نحو ذلك لتذكر ما تعلمتموه في جلستنا الأخيرة. لا يجب أن يكون مما علمتكم إياه، بل شيئًا تعلمتموه شخصيًا، ما الذي استفدتموه من الدرس الأخير؟ نفعل ذلك لأن هذا عائد استثمار كبير: نقضي بضع دقائق في هذه المراجعة الآن حتى لا تضيع الساعات القليلة الماضية التي قضيناها معًا. [يقدم الطلاب النقاط المستفادة التي تعلموها.</a:t>
            </a:r>
            <a:r>
              <a:rPr lang="en-US" i="0" baseline="0" dirty="0"/>
              <a:t> </a:t>
            </a:r>
            <a:r>
              <a:rPr lang="ar-EG" i="0" baseline="0" dirty="0"/>
              <a:t>يمكن أن يُطلب منهم كتابة ما تعلموه شخصيًا على ورقة لمدة دقيقة ثم مشاركته مع الفصل، أو مشاركة ما تعلموه مع الفصل مباشرةً دون الكتابة بمفردهم أولًا].</a:t>
            </a:r>
            <a:r>
              <a:rPr lang="en-US" i="0" baseline="0" dirty="0"/>
              <a:t> </a:t>
            </a:r>
          </a:p>
          <a:p>
            <a:endParaRPr lang="en-US" i="0" baseline="0" dirty="0"/>
          </a:p>
          <a:p>
            <a:r>
              <a:rPr lang="ar-EG" i="0" baseline="0" dirty="0"/>
              <a:t>مصدر الصورة:</a:t>
            </a:r>
          </a:p>
          <a:p>
            <a:r>
              <a:rPr lang="en-US" i="0" dirty="0"/>
              <a:t>https://pixabay.com/en/time-timer-clock-watch-hour-371226/</a:t>
            </a:r>
          </a:p>
          <a:p>
            <a:endParaRPr lang="en-US" i="0" dirty="0"/>
          </a:p>
        </p:txBody>
      </p:sp>
      <p:sp>
        <p:nvSpPr>
          <p:cNvPr id="4" name="Slide Number Placeholder 3"/>
          <p:cNvSpPr>
            <a:spLocks noGrp="1"/>
          </p:cNvSpPr>
          <p:nvPr>
            <p:ph type="sldNum" sz="quarter" idx="10"/>
          </p:nvPr>
        </p:nvSpPr>
        <p:spPr/>
        <p:txBody>
          <a:bodyPr/>
          <a:lstStyle/>
          <a:p>
            <a:fld id="{9BE1DD1D-0BD5-4E4F-ABDD-53ED947792F1}" type="slidenum">
              <a:rPr lang="en-US" smtClean="0"/>
              <a:t>2</a:t>
            </a:fld>
            <a:endParaRPr lang="en-US"/>
          </a:p>
        </p:txBody>
      </p:sp>
    </p:spTree>
    <p:extLst>
      <p:ext uri="{BB962C8B-B14F-4D97-AF65-F5344CB8AC3E}">
        <p14:creationId xmlns:p14="http://schemas.microsoft.com/office/powerpoint/2010/main" val="10370446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defRPr>
                <a:solidFill>
                  <a:schemeClr val="tx1"/>
                </a:solidFill>
                <a:latin typeface="Calibri" panose="020F0502020204030204" pitchFamily="34" charset="0"/>
                <a:cs typeface="Arial" panose="020B0604020202020204" pitchFamily="34" charset="0"/>
              </a:defRPr>
            </a:lvl1pPr>
            <a:lvl2pPr marL="742950" indent="-285750" defTabSz="911225">
              <a:defRPr>
                <a:solidFill>
                  <a:schemeClr val="tx1"/>
                </a:solidFill>
                <a:latin typeface="Calibri" panose="020F0502020204030204" pitchFamily="34" charset="0"/>
                <a:cs typeface="Arial" panose="020B0604020202020204" pitchFamily="34" charset="0"/>
              </a:defRPr>
            </a:lvl2pPr>
            <a:lvl3pPr marL="1143000" indent="-228600" defTabSz="911225">
              <a:defRPr>
                <a:solidFill>
                  <a:schemeClr val="tx1"/>
                </a:solidFill>
                <a:latin typeface="Calibri" panose="020F0502020204030204" pitchFamily="34" charset="0"/>
                <a:cs typeface="Arial" panose="020B0604020202020204" pitchFamily="34" charset="0"/>
              </a:defRPr>
            </a:lvl3pPr>
            <a:lvl4pPr marL="1600200" indent="-228600" defTabSz="911225">
              <a:defRPr>
                <a:solidFill>
                  <a:schemeClr val="tx1"/>
                </a:solidFill>
                <a:latin typeface="Calibri" panose="020F0502020204030204" pitchFamily="34" charset="0"/>
                <a:cs typeface="Arial" panose="020B0604020202020204" pitchFamily="34" charset="0"/>
              </a:defRPr>
            </a:lvl4pPr>
            <a:lvl5pPr marL="2057400" indent="-228600" defTabSz="911225">
              <a:defRPr>
                <a:solidFill>
                  <a:schemeClr val="tx1"/>
                </a:solidFill>
                <a:latin typeface="Calibri" panose="020F0502020204030204" pitchFamily="34" charset="0"/>
                <a:cs typeface="Arial" panose="020B0604020202020204" pitchFamily="34" charset="0"/>
              </a:defRPr>
            </a:lvl5pPr>
            <a:lvl6pPr marL="25146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DFC553A-0E2A-4F8B-A5D6-1FF6DDA999B4}" type="slidenum">
              <a:rPr lang="en-CA" altLang="en-US" smtClean="0"/>
              <a:pPr/>
              <a:t>20</a:t>
            </a:fld>
            <a:endParaRPr lang="en-CA" altLang="en-US"/>
          </a:p>
        </p:txBody>
      </p:sp>
      <p:sp>
        <p:nvSpPr>
          <p:cNvPr id="11267"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t>فيما يلي ملخصات لاتفاقكما، يُرجى إبلاغي إذا</a:t>
            </a:r>
            <a:r>
              <a:rPr lang="ar-EG" b="0" i="0" baseline="0" dirty="0"/>
              <a:t> كان هناك أي شيء ليس دقيقًا.</a:t>
            </a:r>
            <a:r>
              <a:rPr lang="en-US" b="0" i="0" baseline="0" dirty="0"/>
              <a:t> </a:t>
            </a:r>
            <a:r>
              <a:rPr lang="ar-EG" sz="1200" i="0" dirty="0"/>
              <a:t>[يشاركالطلاب</a:t>
            </a:r>
            <a:r>
              <a:rPr lang="ar-EG" sz="1200" i="0" baseline="0" dirty="0"/>
              <a:t> تجاربهم، مع إمكانية اختيار المحاضر للنتائج المذهلة أو المثيرة للاهتمام].</a:t>
            </a:r>
            <a:r>
              <a:rPr lang="en-US" sz="1200" i="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u="sng"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u="sng" dirty="0"/>
              <a:t>ملاحظة</a:t>
            </a:r>
            <a:r>
              <a:rPr lang="ar-EG" i="0" dirty="0"/>
              <a:t>:</a:t>
            </a:r>
            <a:r>
              <a:rPr lang="en-US" i="0" dirty="0"/>
              <a:t> </a:t>
            </a:r>
            <a:r>
              <a:rPr lang="ar-EG" i="0" dirty="0"/>
              <a:t>لدى المحاضر خيار</a:t>
            </a:r>
            <a:r>
              <a:rPr lang="ar-EG" i="0" baseline="0" dirty="0"/>
              <a:t> كتابة ملخصات سريعة لكل اتفاق هنا (على سبيل المثال، "لم يتم التوصل إلى اتفاق" "راتب </a:t>
            </a:r>
            <a:r>
              <a:rPr lang="en-US" i="0" baseline="0" dirty="0"/>
              <a:t>X</a:t>
            </a:r>
            <a:r>
              <a:rPr lang="ar-EG" i="0" baseline="0" dirty="0"/>
              <a:t> ومراعاة الترقية المبكرة") في مربع النص المقابل لكل مجموعة تفاوض ومشاركة شريحة الملخص مع الفصل بدلًا من الاعتماد على نماذج النتائج فقط.</a:t>
            </a:r>
            <a:r>
              <a:rPr lang="en-US" i="0" baseline="0" dirty="0"/>
              <a:t> </a:t>
            </a:r>
          </a:p>
        </p:txBody>
      </p:sp>
    </p:spTree>
    <p:extLst>
      <p:ext uri="{BB962C8B-B14F-4D97-AF65-F5344CB8AC3E}">
        <p14:creationId xmlns:p14="http://schemas.microsoft.com/office/powerpoint/2010/main" val="9466009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b="0" i="0" dirty="0"/>
              <a:t>فيما يلي بعض </a:t>
            </a:r>
            <a:r>
              <a:rPr lang="ar-EG" sz="1200" b="0" i="0" dirty="0"/>
              <a:t>الأمور المحتملة التي يمكنك مناقشتها بالإضافة إلى الراتب. سيكون الهيكل الإداري المناسب هو</a:t>
            </a:r>
            <a:r>
              <a:rPr lang="en-US" sz="1200" b="0" i="0" baseline="0" dirty="0"/>
              <a:t> </a:t>
            </a:r>
            <a:r>
              <a:rPr lang="ar-EG" sz="1200" b="0" i="0" dirty="0"/>
              <a:t>كريستين بدلًا من المدير المبتدئ، سيكون هذا</a:t>
            </a:r>
            <a:r>
              <a:rPr lang="ar-EG" sz="1200" b="0" i="0" baseline="0" dirty="0"/>
              <a:t> جيدًا لجراهام ولكن قد يكون سيئًا لكريستين</a:t>
            </a:r>
            <a:r>
              <a:rPr lang="ar-EG" sz="1200" b="0" i="0" dirty="0"/>
              <a:t>.</a:t>
            </a:r>
            <a:r>
              <a:rPr lang="en-US" sz="1200" b="0" i="0" baseline="0" dirty="0"/>
              <a:t> </a:t>
            </a:r>
            <a:r>
              <a:rPr lang="ar-EG" sz="1200" b="0" i="0" baseline="0" dirty="0"/>
              <a:t>يمكن أن يحصل جراهام على منصب وظيفي أفضل، </a:t>
            </a:r>
            <a:r>
              <a:rPr lang="ar-EG" sz="1200" i="0" dirty="0"/>
              <a:t>أو مراعاة الترقية المبكرة في غضون 6 أشهر، أو الأولوية للمشاريع المثيرة للاهتمام.</a:t>
            </a:r>
            <a:r>
              <a:rPr lang="ar-EG" sz="1200" i="0" baseline="0" dirty="0"/>
              <a:t> وهو ما من شأنه أن يضيف قيمة له وقد يسمح له بقبول راتب أقل. هل هناك أي صفقات إبداعية أخرى؟</a:t>
            </a:r>
            <a:r>
              <a:rPr lang="en-US" sz="1200" i="0" dirty="0"/>
              <a:t> </a:t>
            </a:r>
            <a:r>
              <a:rPr lang="ar-EG" sz="1200" i="0" dirty="0"/>
              <a:t>[يجيب الطلاب].</a:t>
            </a:r>
          </a:p>
          <a:p>
            <a:endParaRPr lang="en-US" i="0" dirty="0"/>
          </a:p>
        </p:txBody>
      </p:sp>
      <p:sp>
        <p:nvSpPr>
          <p:cNvPr id="4" name="Slide Number Placeholder 3"/>
          <p:cNvSpPr>
            <a:spLocks noGrp="1"/>
          </p:cNvSpPr>
          <p:nvPr>
            <p:ph type="sldNum" sz="quarter" idx="10"/>
          </p:nvPr>
        </p:nvSpPr>
        <p:spPr/>
        <p:txBody>
          <a:bodyPr/>
          <a:lstStyle/>
          <a:p>
            <a:fld id="{83AA2A11-B17B-4366-B3B3-97CD4BB13726}" type="slidenum">
              <a:rPr lang="en-US" smtClean="0"/>
              <a:t>21</a:t>
            </a:fld>
            <a:endParaRPr lang="en-US"/>
          </a:p>
        </p:txBody>
      </p:sp>
    </p:spTree>
    <p:extLst>
      <p:ext uri="{BB962C8B-B14F-4D97-AF65-F5344CB8AC3E}">
        <p14:creationId xmlns:p14="http://schemas.microsoft.com/office/powerpoint/2010/main" val="25806310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i="0" dirty="0"/>
              <a:t>يمكنك</a:t>
            </a:r>
            <a:r>
              <a:rPr lang="ar-EG" i="0" baseline="0" dirty="0"/>
              <a:t> تحويل</a:t>
            </a:r>
            <a:r>
              <a:rPr lang="ar-EG" sz="2400" i="0" dirty="0"/>
              <a:t>حزمة الانتقال إلى مكافأة نقدية وبدل السيارة إلى زيادة في الراتب، هل</a:t>
            </a:r>
            <a:r>
              <a:rPr lang="ar-EG" sz="2400" i="0" baseline="0" dirty="0"/>
              <a:t> فعل أحد ذلك؟</a:t>
            </a:r>
            <a:r>
              <a:rPr lang="en-US" sz="2400" i="0" baseline="0" dirty="0"/>
              <a:t> </a:t>
            </a:r>
            <a:r>
              <a:rPr lang="ar-EG" sz="2400" i="0" dirty="0"/>
              <a:t>[يجيب الطلاب]. تظل تكاليف الشركة ثابتة ويحصل جراهام على المزيد من المال.</a:t>
            </a:r>
            <a:r>
              <a:rPr lang="en-US" sz="2400" i="0" baseline="0" dirty="0"/>
              <a:t> </a:t>
            </a:r>
            <a:r>
              <a:rPr lang="en-US" sz="2400" i="0" dirty="0"/>
              <a:t> </a:t>
            </a:r>
          </a:p>
          <a:p>
            <a:endParaRPr lang="en-US" sz="2400" i="0" dirty="0"/>
          </a:p>
          <a:p>
            <a:endParaRPr lang="en-US" i="0" dirty="0"/>
          </a:p>
        </p:txBody>
      </p:sp>
      <p:sp>
        <p:nvSpPr>
          <p:cNvPr id="4" name="Slide Number Placeholder 3"/>
          <p:cNvSpPr>
            <a:spLocks noGrp="1"/>
          </p:cNvSpPr>
          <p:nvPr>
            <p:ph type="sldNum" sz="quarter" idx="10"/>
          </p:nvPr>
        </p:nvSpPr>
        <p:spPr/>
        <p:txBody>
          <a:bodyPr/>
          <a:lstStyle/>
          <a:p>
            <a:fld id="{83AA2A11-B17B-4366-B3B3-97CD4BB13726}" type="slidenum">
              <a:rPr lang="en-US" smtClean="0"/>
              <a:t>22</a:t>
            </a:fld>
            <a:endParaRPr lang="en-US"/>
          </a:p>
        </p:txBody>
      </p:sp>
    </p:spTree>
    <p:extLst>
      <p:ext uri="{BB962C8B-B14F-4D97-AF65-F5344CB8AC3E}">
        <p14:creationId xmlns:p14="http://schemas.microsoft.com/office/powerpoint/2010/main" val="23920948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b="0" i="0" dirty="0"/>
              <a:t>بعض</a:t>
            </a:r>
            <a:r>
              <a:rPr lang="ar-EG" sz="1200" b="0" i="0" dirty="0"/>
              <a:t>الدروس المستفادة لوظيفة دبلن.</a:t>
            </a:r>
            <a:r>
              <a:rPr lang="en-US" sz="1200" b="0" i="0" dirty="0"/>
              <a:t> </a:t>
            </a:r>
          </a:p>
          <a:p>
            <a:endParaRPr lang="en-US" sz="1200" b="0" i="0" dirty="0"/>
          </a:p>
          <a:p>
            <a:r>
              <a:rPr lang="ar-EG" sz="1200" b="0" i="0" dirty="0"/>
              <a:t>مثل جراهام،</a:t>
            </a:r>
            <a:r>
              <a:rPr lang="ar-EG" sz="1200" b="0" i="0" baseline="0" dirty="0"/>
              <a:t> قبل التفاوض على وظيفتك يجب عليك </a:t>
            </a:r>
            <a:r>
              <a:rPr lang="ar-EG" sz="1200" b="0" i="0" dirty="0"/>
              <a:t>أولًا تحديد ما تريده حقًا: الراتب الابتدائي، الترقية، </a:t>
            </a:r>
            <a:r>
              <a:rPr lang="ar-EG" sz="1200" i="0" dirty="0"/>
              <a:t>التوازن بين العمل والحياة، ثقافة العمل؟</a:t>
            </a:r>
            <a:r>
              <a:rPr lang="en-US" sz="1200" i="0" dirty="0"/>
              <a:t> </a:t>
            </a:r>
            <a:r>
              <a:rPr lang="ar-EG" sz="1200" i="0" dirty="0"/>
              <a:t>وإلا فقد تتمكن من التفاوض ببراعة</a:t>
            </a:r>
            <a:r>
              <a:rPr lang="ar-EG" sz="1200" i="0" baseline="0" dirty="0"/>
              <a:t> على وظيفة تجعلك بائسًا لفترة طويلة.</a:t>
            </a:r>
            <a:r>
              <a:rPr lang="en-US" sz="1200" i="0" baseline="0" dirty="0"/>
              <a:t> </a:t>
            </a:r>
          </a:p>
          <a:p>
            <a:endParaRPr lang="en-US" sz="1200" i="0" baseline="0" dirty="0"/>
          </a:p>
          <a:p>
            <a:r>
              <a:rPr lang="ar-EG" sz="1200" i="0" baseline="0" dirty="0"/>
              <a:t>تذكر أيضًا أن تفكر فيما هو أبعد من الأمور التي تجري مناقشتها.</a:t>
            </a:r>
            <a:r>
              <a:rPr lang="en-US" sz="1200" i="0" baseline="0" dirty="0"/>
              <a:t> </a:t>
            </a:r>
            <a:r>
              <a:rPr lang="ar-EG" sz="1200" i="0" baseline="0" dirty="0"/>
              <a:t>تناول</a:t>
            </a:r>
            <a:r>
              <a:rPr lang="ar-EG" sz="1200" i="0" dirty="0"/>
              <a:t>أمورًا أخرى لا تتعلق بالراتب فقط، بل عليك التركيز على القيمة الإجمالية للحزمة بأكملها.</a:t>
            </a:r>
            <a:r>
              <a:rPr lang="en-US" sz="1200" i="0" dirty="0"/>
              <a:t> </a:t>
            </a:r>
            <a:r>
              <a:rPr lang="ar-EG" sz="1200" i="0" dirty="0"/>
              <a:t>إن</a:t>
            </a:r>
            <a:r>
              <a:rPr lang="ar-EG" sz="1200" i="0" baseline="0" dirty="0"/>
              <a:t> التفاوض على الوظيفة يتعلق بتحليل أنواع مختلفة من الأمور عند طرحها جميعًا على طاولة المناقشات. لكن المفاوضات الحقيقية تشبه إلى حد كبير التفاوض على وظيفة دبلن، فقد لا تُطرح جميع الأمور ذات الصلة بالموقف، وقد تكون أنت من يحتاج إلى طرحها. </a:t>
            </a:r>
          </a:p>
          <a:p>
            <a:endParaRPr lang="en-US" sz="1200" i="0" dirty="0"/>
          </a:p>
          <a:p>
            <a:r>
              <a:rPr lang="ar-EG" sz="1200" i="0" dirty="0"/>
              <a:t>تذكر أيضًا أن العلاقات المستدامة مهمة، فقد يكون للشخص الذي يوظفك رأي كبير في مستقبلك المهني</a:t>
            </a:r>
            <a:r>
              <a:rPr lang="ar-EG" sz="1200" i="0" baseline="0" dirty="0"/>
              <a:t> بشكل مباشر أو غير مباشر. الحصول على المزيد الآن قد يتسبب في تكاليف طويلة الأجل. </a:t>
            </a:r>
          </a:p>
          <a:p>
            <a:endParaRPr lang="en-US" sz="1200" i="0" baseline="0" dirty="0"/>
          </a:p>
          <a:p>
            <a:r>
              <a:rPr lang="ar-EG" sz="1200" i="0" baseline="0" dirty="0"/>
              <a:t>أخيرًا، قبل أن تغضب من عرض مخيب للآمال، تذكر</a:t>
            </a:r>
            <a:r>
              <a:rPr lang="ar-EG" sz="1200" i="0" dirty="0"/>
              <a:t>أن</a:t>
            </a:r>
            <a:r>
              <a:rPr lang="en-US" sz="1200" i="0" baseline="0" dirty="0"/>
              <a:t> </a:t>
            </a:r>
            <a:r>
              <a:rPr lang="ar-EG" sz="1200" i="0" dirty="0"/>
              <a:t>موقف وظيفة دبلن هو موقف شائع: ربما يكون الشخص الذي يقدم العرض قد تفاوض داخليًا لفعل ذلك، وربما كانت عليه قيود متعلقة بالموارد تجعل</a:t>
            </a:r>
            <a:r>
              <a:rPr lang="ar-EG" sz="1200" i="0" baseline="0" dirty="0"/>
              <a:t>من الصعب عليه أن يمنحك المزيد في حالات معينة.</a:t>
            </a:r>
            <a:r>
              <a:rPr lang="en-US" sz="1200" i="0" dirty="0"/>
              <a:t> </a:t>
            </a:r>
            <a:r>
              <a:rPr lang="ar-EG" sz="1200" i="0" dirty="0"/>
              <a:t>وهذا يعني أنك بحاجة إلى</a:t>
            </a:r>
            <a:r>
              <a:rPr lang="ar-EG" sz="1200" i="0" baseline="0" dirty="0"/>
              <a:t> العمل معه لإضافة قيمة أكبر إلى الأمور الأخرى.</a:t>
            </a:r>
            <a:r>
              <a:rPr lang="en-US" sz="1200" i="0" baseline="0" dirty="0"/>
              <a:t> </a:t>
            </a:r>
          </a:p>
          <a:p>
            <a:endParaRPr lang="en-US" sz="1200" i="0" dirty="0"/>
          </a:p>
          <a:p>
            <a:endParaRPr lang="en-US" sz="1200" i="0" dirty="0"/>
          </a:p>
          <a:p>
            <a:r>
              <a:rPr lang="en-US" i="0" dirty="0"/>
              <a:t> </a:t>
            </a:r>
          </a:p>
        </p:txBody>
      </p:sp>
      <p:sp>
        <p:nvSpPr>
          <p:cNvPr id="4" name="Slide Number Placeholder 3"/>
          <p:cNvSpPr>
            <a:spLocks noGrp="1"/>
          </p:cNvSpPr>
          <p:nvPr>
            <p:ph type="sldNum" sz="quarter" idx="10"/>
          </p:nvPr>
        </p:nvSpPr>
        <p:spPr/>
        <p:txBody>
          <a:bodyPr/>
          <a:lstStyle/>
          <a:p>
            <a:fld id="{83AA2A11-B17B-4366-B3B3-97CD4BB13726}" type="slidenum">
              <a:rPr lang="en-US" smtClean="0"/>
              <a:t>23</a:t>
            </a:fld>
            <a:endParaRPr lang="en-US"/>
          </a:p>
        </p:txBody>
      </p:sp>
    </p:spTree>
    <p:extLst>
      <p:ext uri="{BB962C8B-B14F-4D97-AF65-F5344CB8AC3E}">
        <p14:creationId xmlns:p14="http://schemas.microsoft.com/office/powerpoint/2010/main" val="4128392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تمريننا التالي هو تفاوض على الوظيفة.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أمامك 10 دقائق لقراءة المواد الخاصة بدورك والتخطيط لاستراتيجيتك، ثم 30 دقيقة للتفاوض مع شريكك.</a:t>
            </a:r>
            <a:r>
              <a:rPr lang="en-US" sz="1200" i="0" dirty="0">
                <a:solidFill>
                  <a:schemeClr val="tx1"/>
                </a:solidFill>
                <a:latin typeface="+mn-lt"/>
                <a:ea typeface="+mn-ea"/>
                <a:cs typeface="+mn-cs"/>
              </a:rPr>
              <a:t> </a:t>
            </a:r>
            <a:r>
              <a:rPr lang="ar-EG" sz="1200" i="0" baseline="0" dirty="0">
                <a:solidFill>
                  <a:schemeClr val="tx1"/>
                </a:solidFill>
                <a:latin typeface="+mn-lt"/>
                <a:ea typeface="+mn-ea"/>
                <a:cs typeface="+mn-cs"/>
              </a:rPr>
              <a:t> سنستخلص معلومات التمرين في غضون 40 دقيقة.</a:t>
            </a:r>
            <a:r>
              <a:rPr lang="en-US" sz="1200" i="0" baseline="0" dirty="0">
                <a:solidFill>
                  <a:schemeClr val="tx1"/>
                </a:solidFill>
                <a:latin typeface="+mn-lt"/>
                <a:ea typeface="+mn-ea"/>
                <a:cs typeface="+mn-cs"/>
              </a:rPr>
              <a:t> </a:t>
            </a:r>
            <a:r>
              <a:rPr lang="ar-EG" sz="1200" i="0" dirty="0">
                <a:solidFill>
                  <a:schemeClr val="tx1"/>
                </a:solidFill>
                <a:latin typeface="+mn-lt"/>
                <a:ea typeface="+mn-ea"/>
                <a:cs typeface="+mn-cs"/>
              </a:rPr>
              <a:t>كما هو الحال دائمًا، يُرجى التعاون مع شخص</a:t>
            </a:r>
            <a:r>
              <a:rPr lang="ar-EG" sz="1200" i="0" baseline="0" dirty="0">
                <a:solidFill>
                  <a:schemeClr val="tx1"/>
                </a:solidFill>
                <a:latin typeface="+mn-lt"/>
                <a:ea typeface="+mn-ea"/>
                <a:cs typeface="+mn-cs"/>
              </a:rPr>
              <a:t> تعرفه بشكل أقل من الآخرين، وإذا كان ذلك ممكنًا، شخص مختلف عن المرة السابقة.</a:t>
            </a:r>
            <a:r>
              <a:rPr lang="en-US" sz="1200" i="0" baseline="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baseline="0" dirty="0">
                <a:solidFill>
                  <a:schemeClr val="tx1"/>
                </a:solidFill>
                <a:latin typeface="+mn-lt"/>
                <a:ea typeface="+mn-ea"/>
                <a:cs typeface="+mn-cs"/>
              </a:rPr>
              <a:t>لدينا مرة أخرى دور للمرشح للوظيفة ودور آخر للمسؤول عن التوظيف [يحدد المحاضر المجموعتين المختلفتين من مواد الأدوار].</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إذا كنت مسؤول توظيف في المرة السابقة، فيجب أن تكون مرشحًا للوظيفة هذه المرة والعكس صحيح، حتى يمكنك التدريب على كلا الدورين.</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لتوضيح هذا الأمر ببساطة، تأكد من حصولك على ورقة ذات لون مختلف عن المرة السابقة.[يتعاون الطلاب، ويوزع المحاضر المواد الخاصة بالأدوار، ويتفاوض الطلاب.]</a:t>
            </a:r>
            <a:r>
              <a:rPr lang="en-US" sz="1200" i="0" baseline="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i="0" baseline="0" dirty="0"/>
              <a:t>[أثناء المفاوضات، يجب على المحاضر أن يتجول ويتذكر الملاحظات ذهنيًا عن بعض المفاوضات أو يدونها، لتسليط الضوء على التكتيكات وردود الأفعال التي يمكن طرحها لاحقًا أثناء استخلاص المعلومات عندما يُطلب من الطلاب مشاركة تجاربهم أو عند طرح نقاط التدريس الرئيسية.</a:t>
            </a:r>
            <a:r>
              <a:rPr lang="en-US" i="0" baseline="0" dirty="0"/>
              <a:t> </a:t>
            </a:r>
            <a:r>
              <a:rPr lang="ar-EG" i="0" baseline="0" dirty="0"/>
              <a:t>على سبيل المثال، إذا أضافت مجموعات ثنائية معينة من الطلاب قضايا جديدة إبداعية، أو تعثروا في قضية الراتب].</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baseline="0" dirty="0">
                <a:solidFill>
                  <a:schemeClr val="tx1"/>
                </a:solidFill>
                <a:latin typeface="+mn-lt"/>
                <a:ea typeface="+mn-ea"/>
                <a:cs typeface="+mn-cs"/>
              </a:rPr>
              <a:t>[عندما يعود الطلاب بنماذج النتائج الخاصة بهم، يكون لدى المحاضر خيار تلخيص اتفاقاتهم </a:t>
            </a:r>
            <a:r>
              <a:rPr lang="ar-EG" sz="1200" b="0" i="0" baseline="0" dirty="0"/>
              <a:t>في الشريحة المسماة "وظيفة</a:t>
            </a:r>
            <a:r>
              <a:rPr lang="ar-EG" b="0" i="0" dirty="0">
                <a:latin typeface="Ubuntu"/>
                <a:ea typeface="Ubuntu"/>
                <a:cs typeface="Ubuntu"/>
              </a:rPr>
              <a:t>دبلن</a:t>
            </a:r>
            <a:r>
              <a:rPr lang="ar-EG" b="0" i="0" baseline="0" dirty="0">
                <a:latin typeface="Ubuntu"/>
                <a:ea typeface="Ubuntu"/>
                <a:cs typeface="Ubuntu"/>
              </a:rPr>
              <a:t>:</a:t>
            </a:r>
            <a:r>
              <a:rPr lang="en-US" b="0" i="0" baseline="0" dirty="0">
                <a:latin typeface="Ubuntu"/>
                <a:ea typeface="Ubuntu"/>
                <a:cs typeface="Ubuntu"/>
              </a:rPr>
              <a:t> </a:t>
            </a:r>
            <a:r>
              <a:rPr lang="ar-EG" b="0" i="0" baseline="0" dirty="0">
                <a:latin typeface="Ubuntu"/>
                <a:ea typeface="Ubuntu"/>
                <a:cs typeface="Ubuntu"/>
              </a:rPr>
              <a:t>صفقاتك</a:t>
            </a:r>
            <a:r>
              <a:rPr lang="ar-EG" sz="1200" b="0" i="0" dirty="0"/>
              <a:t>".</a:t>
            </a:r>
            <a:r>
              <a:rPr lang="en-US" sz="1200" b="0" i="0" dirty="0"/>
              <a:t> </a:t>
            </a:r>
            <a:r>
              <a:rPr lang="ar-EG" sz="1200" b="0" i="0" baseline="0" dirty="0"/>
              <a:t>يتم إخبار كل مجموعة من مكونة طالبين برقم مجموعة التفاوض الخاصة بهما عندما ينتهيان من تسليم نتائجهما ويُطلب منهما تذكرها لاستخلاص المعلومات. </a:t>
            </a:r>
            <a:r>
              <a:rPr lang="ar-EG" sz="1200" b="0" i="0" dirty="0"/>
              <a:t>خيار آخر هو ببساطة</a:t>
            </a:r>
            <a:r>
              <a:rPr lang="ar-EG" sz="1200" b="0" i="0" baseline="0" dirty="0"/>
              <a:t> اختيار النتائج المثيرة للاهتمام من نموذج النتائج واستخلاص المعلومات شفهيًا</a:t>
            </a:r>
            <a:r>
              <a:rPr lang="ar-EG" sz="1200" b="0" i="0" dirty="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solidFill>
                  <a:schemeClr val="tx1"/>
                </a:solidFill>
                <a:latin typeface="+mn-lt"/>
                <a:ea typeface="+mn-ea"/>
                <a:cs typeface="+mn-cs"/>
              </a:rPr>
              <a:t>ملاحظة</a:t>
            </a:r>
            <a:r>
              <a:rPr lang="ar-EG" sz="1200" i="0" baseline="0" dirty="0">
                <a:solidFill>
                  <a:schemeClr val="tx1"/>
                </a:solidFill>
                <a:latin typeface="+mn-lt"/>
                <a:ea typeface="+mn-ea"/>
                <a:cs typeface="+mn-cs"/>
              </a:rPr>
              <a:t>:</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يوجد نهج بديل لإنشاء المجموعات الثنائية، وهو أن يتولى المحاضر بنفسه تقسيم الطلاب إلى مجموعات، إما عن طريق إنشاء مجموعات قبل بدء المحاضرة وإما في وقت مخصص أثناء المحاضرة.</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إذا تم إنشاء المجموعات الثنائية مسبقًا، فضع جميع الطلاب في أدوار المسؤولين عن التوظيف في تفاوض الوظيفة وفي أدوار المرشحين للوظيفة بالنسبة لوظيفة دبلن حتى يتدربوا على كلا الدورين.</a:t>
            </a:r>
            <a:r>
              <a:rPr lang="en-US" sz="1200" i="0" baseline="0" dirty="0">
                <a:solidFill>
                  <a:schemeClr val="tx1"/>
                </a:solidFill>
                <a:latin typeface="+mn-lt"/>
                <a:ea typeface="+mn-ea"/>
                <a:cs typeface="+mn-cs"/>
              </a:rPr>
              <a:t> </a:t>
            </a:r>
          </a:p>
          <a:p>
            <a:pPr eaLnBrk="1" hangingPunct="1"/>
            <a:endParaRPr lang="en-US" altLang="en-US" i="0" dirty="0"/>
          </a:p>
          <a:p>
            <a:pPr eaLnBrk="1" hangingPunct="1"/>
            <a:r>
              <a:rPr lang="ar-EG" i="0" dirty="0"/>
              <a:t>مصدر الصورة:</a:t>
            </a:r>
          </a:p>
          <a:p>
            <a:pPr eaLnBrk="1" hangingPunct="1"/>
            <a:r>
              <a:rPr lang="en-US" i="0" dirty="0"/>
              <a:t>https://pixabay.com/en/dublin-bridge-ireland-city-river-1049403/</a:t>
            </a:r>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3</a:t>
            </a:fld>
            <a:endParaRPr lang="en-US"/>
          </a:p>
        </p:txBody>
      </p:sp>
    </p:spTree>
    <p:extLst>
      <p:ext uri="{BB962C8B-B14F-4D97-AF65-F5344CB8AC3E}">
        <p14:creationId xmlns:p14="http://schemas.microsoft.com/office/powerpoint/2010/main" val="1141706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i="0" dirty="0"/>
              <a:t>إليكم شرائح غرف النقاش الجانبية لإجراء هذا التمرين.</a:t>
            </a:r>
            <a:r>
              <a:rPr lang="en-US" i="0" dirty="0"/>
              <a:t> </a:t>
            </a:r>
            <a:r>
              <a:rPr lang="ar-EG" i="0" dirty="0"/>
              <a:t>يُرجى إحضار المواد الخاصة بدورك - فهي مطبوعة باللون الذي يطابق لون العمود الذي تم إدراج اسمك فيه على الشريحة.</a:t>
            </a:r>
            <a:r>
              <a:rPr lang="en-US" i="0" dirty="0"/>
              <a:t> </a:t>
            </a:r>
            <a:r>
              <a:rPr lang="ar-EG" i="0" dirty="0"/>
              <a:t>ثم كوّن مجموعة ثنائية مع شريكك واستمتع بالتمرين!</a:t>
            </a:r>
            <a:r>
              <a:rPr lang="en-US" i="0" dirty="0"/>
              <a:t> </a:t>
            </a:r>
            <a:r>
              <a:rPr lang="ar-EG" i="0" dirty="0"/>
              <a:t>[يحصل الطلاب على المواد الخاصة بدورهم ويذهبون للتفاوض].</a:t>
            </a:r>
            <a:r>
              <a:rPr lang="en-US" i="0" dirty="0"/>
              <a:t> </a:t>
            </a:r>
          </a:p>
          <a:p>
            <a:endParaRPr lang="en-US" altLang="en-US"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u="sng" dirty="0"/>
              <a:t>ملاحظة</a:t>
            </a:r>
            <a:r>
              <a:rPr lang="ar-EG" i="0" dirty="0"/>
              <a:t>:</a:t>
            </a:r>
            <a:r>
              <a:rPr lang="en-US" i="0" dirty="0"/>
              <a:t> </a:t>
            </a:r>
            <a:r>
              <a:rPr lang="ar-EG" i="0" dirty="0"/>
              <a:t>يُستخدم هذا</a:t>
            </a:r>
            <a:r>
              <a:rPr lang="ar-EG" i="0" u="none" dirty="0"/>
              <a:t>القالب الخاص بشريحة تقسيم الطلاب إلى مجموعات ثنائية إذا</a:t>
            </a:r>
            <a:r>
              <a:rPr lang="ar-EG" i="0" u="none" baseline="0" dirty="0"/>
              <a:t> وضع المُحاضر الطلاب في فرق تفاوض مسبقًا.</a:t>
            </a:r>
            <a:r>
              <a:rPr lang="en-US" i="0" u="none" baseline="0" dirty="0"/>
              <a:t> </a:t>
            </a:r>
            <a:r>
              <a:rPr lang="ar-EG" i="0" u="none" baseline="0" dirty="0"/>
              <a:t>تتم إضافة أسماء الطلاب في الأعمدة الخاصة بكل منهم أسفل </a:t>
            </a:r>
            <a:r>
              <a:rPr lang="ar-EG" b="0" i="0" u="none" baseline="0" dirty="0"/>
              <a:t>دورهم</a:t>
            </a:r>
            <a:r>
              <a:rPr lang="ar-EG" sz="1200" b="0" i="0" u="none" strike="noStrike" dirty="0">
                <a:solidFill>
                  <a:srgbClr val="000000"/>
                </a:solidFill>
                <a:latin typeface="Cambria"/>
              </a:rPr>
              <a:t>.</a:t>
            </a:r>
            <a:r>
              <a:rPr lang="en-US" sz="1200" b="0" i="0" u="none" strike="noStrike" baseline="0" dirty="0">
                <a:solidFill>
                  <a:schemeClr val="tx1"/>
                </a:solidFill>
                <a:latin typeface="+mn-lt"/>
              </a:rPr>
              <a:t> </a:t>
            </a:r>
            <a:r>
              <a:rPr lang="ar-EG" i="0" u="none" dirty="0"/>
              <a:t>إذا</a:t>
            </a:r>
            <a:r>
              <a:rPr lang="ar-EG" i="0" u="none" baseline="0" dirty="0"/>
              <a:t> تم استخدام</a:t>
            </a:r>
            <a:r>
              <a:rPr lang="ar-EG" i="0" u="none" dirty="0"/>
              <a:t> هذه الشريحة،</a:t>
            </a:r>
            <a:r>
              <a:rPr lang="ar-EG" i="0" u="none" baseline="0" dirty="0"/>
              <a:t> فيجب أن يتطابق</a:t>
            </a:r>
            <a:r>
              <a:rPr lang="ar-EG" i="0" u="none" dirty="0"/>
              <a:t> لون </a:t>
            </a:r>
            <a:r>
              <a:rPr lang="ar-EG" i="0" dirty="0"/>
              <a:t>الخلفية الخاصة بكل دور في الشريحة أعلاه </a:t>
            </a:r>
            <a:r>
              <a:rPr lang="ar-EG" i="0" baseline="0" dirty="0"/>
              <a:t>مع لون المواد الخاصة بهذا الدور التي تم توزيعها على الطلاب</a:t>
            </a:r>
            <a:r>
              <a:rPr lang="ar-EG" sz="1200" b="0" i="0" u="none" strike="noStrike" dirty="0">
                <a:solidFill>
                  <a:srgbClr val="000000"/>
                </a:solidFill>
                <a:latin typeface="Cambria"/>
              </a:rPr>
              <a:t>، لتجنب الارتباك </a:t>
            </a:r>
            <a:r>
              <a:rPr lang="ar-EG" i="0" baseline="0" dirty="0"/>
              <a:t>. يشير عمود "الغرفة الجانبية" إلى "غرفة النقاش الجانبية" ولا ينطبق ذلك إلا إذا كان لدى المحاضر غرف خاصة للطلاب للتفاوض فيها. يشير عمود "المجموعة الثنائية" إلى رقم مجموعة التفاوض، بمعنى آخر: كل مجموعة ثنائية من الطلاب. </a:t>
            </a:r>
          </a:p>
          <a:p>
            <a:endParaRPr lang="en-US" altLang="en-US" i="0" dirty="0"/>
          </a:p>
          <a:p>
            <a:endParaRPr lang="en-US" altLang="en-US" i="0" dirty="0"/>
          </a:p>
          <a:p>
            <a:endParaRPr lang="en-US" altLang="en-US" i="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A4B835D0-1B3D-4677-B13B-3473C6142D4C}" type="slidenum">
              <a:rPr lang="en-US" altLang="en-US" smtClean="0"/>
              <a:pPr/>
              <a:t>4</a:t>
            </a:fld>
            <a:endParaRPr lang="en-US" altLang="en-US"/>
          </a:p>
        </p:txBody>
      </p:sp>
    </p:spTree>
    <p:extLst>
      <p:ext uri="{BB962C8B-B14F-4D97-AF65-F5344CB8AC3E}">
        <p14:creationId xmlns:p14="http://schemas.microsoft.com/office/powerpoint/2010/main" val="2288476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i="0" dirty="0"/>
              <a:t>[في</a:t>
            </a:r>
            <a:r>
              <a:rPr lang="ar-EG" i="0" baseline="0" dirty="0"/>
              <a:t> هذه المرحلة، يعود الطلاب إلى الفصل في انتظار بدء المحاضرة مرة أخرى.</a:t>
            </a:r>
            <a:r>
              <a:rPr lang="en-US" i="0" baseline="0" dirty="0"/>
              <a:t> </a:t>
            </a:r>
            <a:r>
              <a:rPr lang="ar-EG" i="0" baseline="0" dirty="0"/>
              <a:t>يوزع المحاضر الاستبيانات التي يستخدمها كل طالب لتقييم نفسه وشريكه في التفاوض].</a:t>
            </a:r>
            <a:r>
              <a:rPr lang="en-US" i="0" baseline="0" dirty="0"/>
              <a:t> </a:t>
            </a:r>
            <a:r>
              <a:rPr lang="ar-EG" b="0" i="0" dirty="0"/>
              <a:t>يُرجى</a:t>
            </a:r>
            <a:r>
              <a:rPr lang="ar-EG" b="0" i="0" baseline="0" dirty="0"/>
              <a:t> تخصيص بضع دقائق لملء </a:t>
            </a:r>
            <a:r>
              <a:rPr lang="ar-EG" sz="1200" b="0" i="0" dirty="0"/>
              <a:t>نموذج التفاوض 360 الخاص بك لوظيفة دبلن.</a:t>
            </a:r>
            <a:r>
              <a:rPr lang="en-US" sz="1200" b="0" i="0" dirty="0"/>
              <a:t> </a:t>
            </a:r>
            <a:r>
              <a:rPr lang="ar-EG" b="0" i="0" baseline="0" dirty="0"/>
              <a:t>[يقضي الطلاب 5 دقائق في ملء الاستبياناتويجمعها المحاضر].</a:t>
            </a:r>
          </a:p>
          <a:p>
            <a:endParaRPr lang="en-US"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u="sng" dirty="0"/>
              <a:t>ملاحظة</a:t>
            </a:r>
            <a:r>
              <a:rPr lang="ar-EG" i="0" dirty="0"/>
              <a:t>:</a:t>
            </a:r>
            <a:r>
              <a:rPr lang="en-US" i="0" dirty="0"/>
              <a:t> </a:t>
            </a:r>
            <a:r>
              <a:rPr lang="ar-EG" i="0" dirty="0"/>
              <a:t>هذه</a:t>
            </a:r>
            <a:r>
              <a:rPr lang="ar-EG" i="0" baseline="0" dirty="0"/>
              <a:t> الشريحة اختيارية إذا اختار المحاضر استخدام نظام </a:t>
            </a:r>
            <a:r>
              <a:rPr lang="ar-EG" i="0" dirty="0"/>
              <a:t>تقارير</a:t>
            </a:r>
            <a:r>
              <a:rPr lang="ar-EG" i="0" baseline="0" dirty="0"/>
              <a:t> التفاوض 360 مفتوح المصدر.</a:t>
            </a:r>
          </a:p>
          <a:p>
            <a:endParaRPr lang="en-US" i="0" dirty="0"/>
          </a:p>
          <a:p>
            <a:r>
              <a:rPr lang="ar-EG" i="0" dirty="0"/>
              <a:t>مصدر الصورة:</a:t>
            </a:r>
          </a:p>
          <a:p>
            <a:r>
              <a:rPr lang="en-US" i="0" dirty="0"/>
              <a:t>https://pixabay.com/en/feedback-men-talk-communication-796135/</a:t>
            </a:r>
          </a:p>
        </p:txBody>
      </p:sp>
      <p:sp>
        <p:nvSpPr>
          <p:cNvPr id="4" name="Slide Number Placeholder 3"/>
          <p:cNvSpPr>
            <a:spLocks noGrp="1"/>
          </p:cNvSpPr>
          <p:nvPr>
            <p:ph type="sldNum" sz="quarter" idx="10"/>
          </p:nvPr>
        </p:nvSpPr>
        <p:spPr/>
        <p:txBody>
          <a:bodyPr/>
          <a:lstStyle/>
          <a:p>
            <a:fld id="{83AA2A11-B17B-4366-B3B3-97CD4BB13726}" type="slidenum">
              <a:rPr lang="en-US" smtClean="0"/>
              <a:t>5</a:t>
            </a:fld>
            <a:endParaRPr lang="en-US"/>
          </a:p>
        </p:txBody>
      </p:sp>
    </p:spTree>
    <p:extLst>
      <p:ext uri="{BB962C8B-B14F-4D97-AF65-F5344CB8AC3E}">
        <p14:creationId xmlns:p14="http://schemas.microsoft.com/office/powerpoint/2010/main" val="110402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t>قبل</a:t>
            </a:r>
            <a:r>
              <a:rPr lang="ar-EG" sz="1200" i="0" baseline="0" dirty="0"/>
              <a:t> أن نبدأ، يُرجى</a:t>
            </a:r>
            <a:r>
              <a:rPr lang="ar-EG" sz="1200" i="0" dirty="0"/>
              <a:t> تخصيص 3 دقائق وتشارك مع الطالب المجاور لك،</a:t>
            </a:r>
            <a:r>
              <a:rPr lang="ar-EG" sz="1200" i="0" baseline="0" dirty="0"/>
              <a:t> الذي</a:t>
            </a:r>
            <a:r>
              <a:rPr lang="ar-EG" sz="1200" i="0" dirty="0"/>
              <a:t> ليس بالضرورة</a:t>
            </a:r>
            <a:r>
              <a:rPr lang="ar-EG" sz="1200" i="0" baseline="0" dirty="0"/>
              <a:t> شريكك في التفاوض.</a:t>
            </a:r>
            <a:r>
              <a:rPr lang="en-US" sz="1200" i="0" dirty="0"/>
              <a:t> </a:t>
            </a:r>
            <a:r>
              <a:rPr lang="ar-EG" sz="1200" i="0" dirty="0"/>
              <a:t>شيء واحد سار بشكل جيد في مفاوضاتك، وشيء واحد كان من الممكن أن يسير على نحو أفضل.</a:t>
            </a:r>
            <a:r>
              <a:rPr lang="en-US" sz="1200" i="0" dirty="0"/>
              <a:t> </a:t>
            </a:r>
            <a:r>
              <a:rPr lang="ar-EG" sz="1200" i="0" dirty="0"/>
              <a:t>[يتشارك الطلاب].</a:t>
            </a:r>
          </a:p>
        </p:txBody>
      </p:sp>
      <p:sp>
        <p:nvSpPr>
          <p:cNvPr id="4" name="Slide Number Placeholder 3"/>
          <p:cNvSpPr>
            <a:spLocks noGrp="1"/>
          </p:cNvSpPr>
          <p:nvPr>
            <p:ph type="sldNum" sz="quarter" idx="10"/>
          </p:nvPr>
        </p:nvSpPr>
        <p:spPr/>
        <p:txBody>
          <a:bodyPr/>
          <a:lstStyle/>
          <a:p>
            <a:fld id="{77C6E43D-BE4C-4A01-9BBF-F3CBDAFB7B5E}" type="slidenum">
              <a:rPr lang="en-US" smtClean="0"/>
              <a:t>6</a:t>
            </a:fld>
            <a:endParaRPr lang="en-US"/>
          </a:p>
        </p:txBody>
      </p:sp>
    </p:spTree>
    <p:extLst>
      <p:ext uri="{BB962C8B-B14F-4D97-AF65-F5344CB8AC3E}">
        <p14:creationId xmlns:p14="http://schemas.microsoft.com/office/powerpoint/2010/main" val="4075691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b="0" i="0" u="none" dirty="0"/>
              <a:t>حسنًا،</a:t>
            </a:r>
            <a:r>
              <a:rPr lang="ar-EG" b="0" i="0" u="none" baseline="0" dirty="0"/>
              <a:t> لنناقش وظيفة دبلن معًا.</a:t>
            </a:r>
            <a:r>
              <a:rPr lang="en-US" b="0" i="0" u="none" baseline="0" dirty="0"/>
              <a:t> </a:t>
            </a:r>
            <a:r>
              <a:rPr lang="ar-EG" sz="1200" b="0" i="0" dirty="0">
                <a:solidFill>
                  <a:srgbClr val="FF0000"/>
                </a:solidFill>
              </a:rPr>
              <a:t>ما الذي يعرفه جراهام فقط</a:t>
            </a:r>
            <a:r>
              <a:rPr lang="ar-EG" sz="1200" b="0" i="0" baseline="0" dirty="0">
                <a:solidFill>
                  <a:srgbClr val="FF0000"/>
                </a:solidFill>
              </a:rPr>
              <a:t> قبل الدخول في المفاوضات؟</a:t>
            </a:r>
            <a:r>
              <a:rPr lang="en-US" sz="1200" i="0" dirty="0"/>
              <a:t> </a:t>
            </a:r>
            <a:r>
              <a:rPr lang="ar-EG" sz="1200" i="0" dirty="0"/>
              <a:t>[يجيب الطلاب].</a:t>
            </a:r>
          </a:p>
        </p:txBody>
      </p:sp>
      <p:sp>
        <p:nvSpPr>
          <p:cNvPr id="4" name="Slide Number Placeholder 3"/>
          <p:cNvSpPr>
            <a:spLocks noGrp="1"/>
          </p:cNvSpPr>
          <p:nvPr>
            <p:ph type="sldNum" sz="quarter" idx="10"/>
          </p:nvPr>
        </p:nvSpPr>
        <p:spPr/>
        <p:txBody>
          <a:bodyPr/>
          <a:lstStyle/>
          <a:p>
            <a:fld id="{7818638F-1255-4236-9771-CD8FF5B41801}" type="slidenum">
              <a:rPr lang="en-US" smtClean="0"/>
              <a:t>7</a:t>
            </a:fld>
            <a:endParaRPr lang="en-US"/>
          </a:p>
        </p:txBody>
      </p:sp>
    </p:spTree>
    <p:extLst>
      <p:ext uri="{BB962C8B-B14F-4D97-AF65-F5344CB8AC3E}">
        <p14:creationId xmlns:p14="http://schemas.microsoft.com/office/powerpoint/2010/main" val="1777111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u="none" dirty="0"/>
              <a:t>يعرف جراهام، ولا يعرف مدير التوظيف، </a:t>
            </a:r>
            <a:r>
              <a:rPr lang="ar-EG" u="none" baseline="0" dirty="0"/>
              <a:t>أنه </a:t>
            </a:r>
            <a:r>
              <a:rPr lang="ar-EG" sz="1200" dirty="0"/>
              <a:t>يقيم في شقة شريكته إليز ويأمل في الانتقال إلى دبلن ليكون معها،</a:t>
            </a:r>
            <a:r>
              <a:rPr lang="ar-EG" sz="1200" baseline="0" dirty="0"/>
              <a:t> وأنه </a:t>
            </a:r>
            <a:r>
              <a:rPr lang="ar-EG" sz="1200" dirty="0"/>
              <a:t>يخطط </a:t>
            </a:r>
            <a:r>
              <a:rPr lang="ar-EG" sz="1200" baseline="0" dirty="0"/>
              <a:t>لرحلة برية من باريس إلى أيرلندا ولا يقدر قيمة حزمة الانتقال الفاخرة، وأنه ينوي الذهاب إلى العمل سيرًا على الأقدام ولا يحتاج إلى بدل سيارة، وأن لديه عرضين آخرين براتب</a:t>
            </a:r>
            <a:r>
              <a:rPr lang="ar-EG" sz="1200" dirty="0"/>
              <a:t> 42,000 يورو، و43,000 سنويًا لكن في شركات لا يريد العمل بها.</a:t>
            </a:r>
            <a:r>
              <a:rPr lang="en-US" sz="1200" dirty="0"/>
              <a:t> </a:t>
            </a:r>
          </a:p>
          <a:p>
            <a:endParaRPr lang="en-US" u="none" dirty="0"/>
          </a:p>
        </p:txBody>
      </p:sp>
      <p:sp>
        <p:nvSpPr>
          <p:cNvPr id="4" name="Slide Number Placeholder 3"/>
          <p:cNvSpPr>
            <a:spLocks noGrp="1"/>
          </p:cNvSpPr>
          <p:nvPr>
            <p:ph type="sldNum" sz="quarter" idx="10"/>
          </p:nvPr>
        </p:nvSpPr>
        <p:spPr/>
        <p:txBody>
          <a:bodyPr/>
          <a:lstStyle/>
          <a:p>
            <a:fld id="{7818638F-1255-4236-9771-CD8FF5B41801}" type="slidenum">
              <a:rPr lang="en-US" smtClean="0"/>
              <a:t>8</a:t>
            </a:fld>
            <a:endParaRPr lang="en-US"/>
          </a:p>
        </p:txBody>
      </p:sp>
    </p:spTree>
    <p:extLst>
      <p:ext uri="{BB962C8B-B14F-4D97-AF65-F5344CB8AC3E}">
        <p14:creationId xmlns:p14="http://schemas.microsoft.com/office/powerpoint/2010/main" val="2176952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solidFill>
                  <a:srgbClr val="FF0000"/>
                </a:solidFill>
              </a:rPr>
              <a:t>ما اهتمامات وأهداف</a:t>
            </a:r>
            <a:r>
              <a:rPr lang="en-US" sz="1200" b="0" i="0" baseline="0" dirty="0">
                <a:solidFill>
                  <a:srgbClr val="FF0000"/>
                </a:solidFill>
              </a:rPr>
              <a:t> </a:t>
            </a:r>
            <a:r>
              <a:rPr lang="ar-EG" sz="1200" b="0" i="0" dirty="0">
                <a:solidFill>
                  <a:srgbClr val="FF0000"/>
                </a:solidFill>
              </a:rPr>
              <a:t>جراهام الكامنة؟</a:t>
            </a:r>
            <a:r>
              <a:rPr lang="en-US" sz="1200" b="1" i="0" dirty="0">
                <a:solidFill>
                  <a:srgbClr val="FF0000"/>
                </a:solidFill>
              </a:rPr>
              <a:t> </a:t>
            </a:r>
            <a:r>
              <a:rPr lang="ar-EG" sz="1200" i="0" dirty="0"/>
              <a:t>[يجيب الطلاب].</a:t>
            </a:r>
          </a:p>
        </p:txBody>
      </p:sp>
      <p:sp>
        <p:nvSpPr>
          <p:cNvPr id="4" name="Slide Number Placeholder 3"/>
          <p:cNvSpPr>
            <a:spLocks noGrp="1"/>
          </p:cNvSpPr>
          <p:nvPr>
            <p:ph type="sldNum" sz="quarter" idx="10"/>
          </p:nvPr>
        </p:nvSpPr>
        <p:spPr/>
        <p:txBody>
          <a:bodyPr/>
          <a:lstStyle/>
          <a:p>
            <a:fld id="{83AA2A11-B17B-4366-B3B3-97CD4BB13726}" type="slidenum">
              <a:rPr lang="en-US" smtClean="0"/>
              <a:t>9</a:t>
            </a:fld>
            <a:endParaRPr lang="en-US"/>
          </a:p>
        </p:txBody>
      </p:sp>
    </p:spTree>
    <p:extLst>
      <p:ext uri="{BB962C8B-B14F-4D97-AF65-F5344CB8AC3E}">
        <p14:creationId xmlns:p14="http://schemas.microsoft.com/office/powerpoint/2010/main" val="196341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61A5116-C2D7-4102-963D-579A61D1EA53}"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34655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A5116-C2D7-4102-963D-579A61D1EA53}"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2037890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A5116-C2D7-4102-963D-579A61D1EA53}"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3688526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91319A79-84C2-4619-BBBE-43D0BEBAEA6A}" type="slidenum">
              <a:rPr lang="en-US"/>
              <a:pPr/>
              <a:t>‹#›</a:t>
            </a:fld>
            <a:endParaRPr lang="en-US"/>
          </a:p>
        </p:txBody>
      </p:sp>
    </p:spTree>
    <p:extLst>
      <p:ext uri="{BB962C8B-B14F-4D97-AF65-F5344CB8AC3E}">
        <p14:creationId xmlns:p14="http://schemas.microsoft.com/office/powerpoint/2010/main" val="2993179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2262261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A5116-C2D7-4102-963D-579A61D1EA53}"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2859028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1A5116-C2D7-4102-963D-579A61D1EA53}"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1459408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1A5116-C2D7-4102-963D-579A61D1EA53}" type="datetimeFigureOut">
              <a:rPr lang="en-US" smtClean="0"/>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3974657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1A5116-C2D7-4102-963D-579A61D1EA53}" type="datetimeFigureOut">
              <a:rPr lang="en-US" smtClean="0"/>
              <a:t>11/26/2024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982997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61A5116-C2D7-4102-963D-579A61D1EA53}" type="datetimeFigureOut">
              <a:rPr lang="en-US" smtClean="0"/>
              <a:t>11/26/2024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786894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1A5116-C2D7-4102-963D-579A61D1EA53}" type="datetimeFigureOut">
              <a:rPr lang="en-US" smtClean="0"/>
              <a:t>11/26/2024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426518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A5116-C2D7-4102-963D-579A61D1EA53}" type="datetimeFigureOut">
              <a:rPr lang="en-US" smtClean="0"/>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2858777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A5116-C2D7-4102-963D-579A61D1EA53}" type="datetimeFigureOut">
              <a:rPr lang="en-US" smtClean="0"/>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3220024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1A5116-C2D7-4102-963D-579A61D1EA53}" type="datetimeFigureOut">
              <a:rPr lang="en-US" smtClean="0"/>
              <a:t>11/26/2024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A7F3E-9F3F-4924-A8DC-4BC3FB0F5F01}" type="slidenum">
              <a:rPr lang="en-US" smtClean="0"/>
              <a:t>‹#›</a:t>
            </a:fld>
            <a:endParaRPr lang="en-US"/>
          </a:p>
        </p:txBody>
      </p:sp>
    </p:spTree>
    <p:extLst>
      <p:ext uri="{BB962C8B-B14F-4D97-AF65-F5344CB8AC3E}">
        <p14:creationId xmlns:p14="http://schemas.microsoft.com/office/powerpoint/2010/main" val="4244612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70961093"/>
      </p:ext>
    </p:extLst>
  </p:cSld>
  <p:clrMap bg1="lt1" tx1="dk1" bg2="lt2" tx2="dk2" accent1="accent1" accent2="accent2" accent3="accent3" accent4="accent4" accent5="accent5" accent6="accent6" hlink="hlink" folHlink="folHlink"/>
  <p:sldLayoutIdLst>
    <p:sldLayoutId id="2147483663" r:id="rId1"/>
  </p:sldLayoutIdLst>
  <p:txStyles>
    <p:titleStyle>
      <a:lvl1pPr algn="r" defTabSz="914400" rtl="1"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r" defTabSz="914400" rtl="1"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ar-EG"/>
              <a:t>وظيفة دبلن</a:t>
            </a:r>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290694"/>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fr-FR"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6909-11/2024</a:t>
            </a:r>
            <a:endParaRPr kumimoji="0" lang="ar-EG" sz="75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Arial" panose="020B0604020202020204" pitchFamily="34" charset="0"/>
            </a:endParaRPr>
          </a:p>
          <a:p>
            <a:pPr marL="0" marR="0" lvl="0" indent="0" algn="just"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a:ln>
                  <a:noFill/>
                </a:ln>
                <a:solidFill>
                  <a:prstClr val="black"/>
                </a:solidFill>
                <a:uLnTx/>
                <a:uFillTx/>
                <a:latin typeface="Roboto" panose="02000000000000000000" pitchFamily="2" charset="0"/>
                <a:ea typeface="Roboto" panose="02000000000000000000" pitchFamily="2" charset="0"/>
                <a:cs typeface="+mn-cs"/>
              </a:rPr>
              <a:t>هذه </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المجموعة من شرائح العرض من إعداد </a:t>
            </a:r>
            <a:r>
              <a:rPr lang="ar-EG" sz="750" dirty="0">
                <a:solidFill>
                  <a:prstClr val="black"/>
                </a:solidFill>
                <a:latin typeface="Roboto" panose="02000000000000000000" pitchFamily="2" charset="0"/>
                <a:ea typeface="Roboto" panose="02000000000000000000" pitchFamily="2" charset="0"/>
                <a:cs typeface="+mn-cs"/>
              </a:rPr>
              <a:t>ويلسون </a:t>
            </a:r>
            <a:r>
              <a:rPr lang="ar-EG" sz="750" dirty="0" err="1">
                <a:solidFill>
                  <a:prstClr val="black"/>
                </a:solidFill>
                <a:latin typeface="Roboto" panose="02000000000000000000" pitchFamily="2" charset="0"/>
                <a:ea typeface="Roboto" panose="02000000000000000000" pitchFamily="2" charset="0"/>
                <a:cs typeface="+mn-cs"/>
              </a:rPr>
              <a:t>سايروس</a:t>
            </a:r>
            <a:r>
              <a:rPr lang="ar-EG" sz="750" dirty="0">
                <a:solidFill>
                  <a:prstClr val="black"/>
                </a:solidFill>
                <a:latin typeface="Roboto" panose="02000000000000000000" pitchFamily="2" charset="0"/>
                <a:ea typeface="Roboto" panose="02000000000000000000" pitchFamily="2" charset="0"/>
                <a:cs typeface="+mn-cs"/>
              </a:rPr>
              <a:t>-لاي، مساعد باحث في كلية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a:t>
            </a:r>
            <a:r>
              <a:rPr lang="ar-EG" sz="750" dirty="0" err="1">
                <a:solidFill>
                  <a:prstClr val="black"/>
                </a:solidFill>
                <a:latin typeface="Roboto" panose="02000000000000000000" pitchFamily="2" charset="0"/>
                <a:ea typeface="Roboto" panose="02000000000000000000" pitchFamily="2" charset="0"/>
                <a:cs typeface="+mn-cs"/>
              </a:rPr>
              <a:t>ووارن</a:t>
            </a:r>
            <a:r>
              <a:rPr lang="ar-EG" sz="750" dirty="0">
                <a:solidFill>
                  <a:prstClr val="black"/>
                </a:solidFill>
                <a:latin typeface="Roboto" panose="02000000000000000000" pitchFamily="2" charset="0"/>
                <a:ea typeface="Roboto" panose="02000000000000000000" pitchFamily="2" charset="0"/>
                <a:cs typeface="+mn-cs"/>
              </a:rPr>
              <a:t> </a:t>
            </a:r>
            <a:r>
              <a:rPr lang="ar-EG" sz="750" dirty="0" err="1">
                <a:solidFill>
                  <a:prstClr val="black"/>
                </a:solidFill>
                <a:latin typeface="Roboto" panose="02000000000000000000" pitchFamily="2" charset="0"/>
                <a:ea typeface="Roboto" panose="02000000000000000000" pitchFamily="2" charset="0"/>
                <a:cs typeface="+mn-cs"/>
              </a:rPr>
              <a:t>تيرني</a:t>
            </a:r>
            <a:r>
              <a:rPr lang="ar-EG" sz="750" dirty="0">
                <a:solidFill>
                  <a:prstClr val="black"/>
                </a:solidFill>
                <a:latin typeface="Roboto" panose="02000000000000000000" pitchFamily="2" charset="0"/>
                <a:ea typeface="Roboto" panose="02000000000000000000" pitchFamily="2" charset="0"/>
                <a:cs typeface="+mn-cs"/>
              </a:rPr>
              <a:t>، باحث مشارك في كلية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تحت إشراف مارتن </a:t>
            </a:r>
            <a:r>
              <a:rPr lang="ar-EG" sz="750" dirty="0" err="1">
                <a:solidFill>
                  <a:prstClr val="black"/>
                </a:solidFill>
                <a:latin typeface="Roboto" panose="02000000000000000000" pitchFamily="2" charset="0"/>
                <a:ea typeface="Roboto" panose="02000000000000000000" pitchFamily="2" charset="0"/>
                <a:cs typeface="+mn-cs"/>
              </a:rPr>
              <a:t>شوينسبيرج</a:t>
            </a:r>
            <a:r>
              <a:rPr lang="ar-EG" sz="750" dirty="0">
                <a:solidFill>
                  <a:prstClr val="black"/>
                </a:solidFill>
                <a:latin typeface="Roboto" panose="02000000000000000000" pitchFamily="2" charset="0"/>
                <a:ea typeface="Roboto" panose="02000000000000000000" pitchFamily="2" charset="0"/>
                <a:cs typeface="+mn-cs"/>
              </a:rPr>
              <a:t>، أستاذ مشارك في السلوك التنظيمي في </a:t>
            </a:r>
            <a:r>
              <a:rPr lang="en-US" sz="750" dirty="0">
                <a:solidFill>
                  <a:prstClr val="black"/>
                </a:solidFill>
                <a:latin typeface="Roboto" panose="02000000000000000000" pitchFamily="2" charset="0"/>
                <a:ea typeface="Roboto" panose="02000000000000000000" pitchFamily="2" charset="0"/>
                <a:cs typeface="+mn-cs"/>
              </a:rPr>
              <a:t>ESMT</a:t>
            </a:r>
            <a:r>
              <a:rPr lang="ar-EG" sz="750" dirty="0">
                <a:solidFill>
                  <a:prstClr val="black"/>
                </a:solidFill>
                <a:latin typeface="Roboto" panose="02000000000000000000" pitchFamily="2" charset="0"/>
                <a:ea typeface="Roboto" panose="02000000000000000000" pitchFamily="2" charset="0"/>
                <a:cs typeface="+mn-cs"/>
              </a:rPr>
              <a:t> برلين، </a:t>
            </a:r>
            <a:r>
              <a:rPr lang="ar-EG" sz="750" dirty="0" err="1">
                <a:solidFill>
                  <a:prstClr val="black"/>
                </a:solidFill>
                <a:latin typeface="Roboto" panose="02000000000000000000" pitchFamily="2" charset="0"/>
                <a:ea typeface="Roboto" panose="02000000000000000000" pitchFamily="2" charset="0"/>
                <a:cs typeface="+mn-cs"/>
              </a:rPr>
              <a:t>وهوراسيو</a:t>
            </a:r>
            <a:r>
              <a:rPr lang="ar-EG" sz="750" dirty="0">
                <a:solidFill>
                  <a:prstClr val="black"/>
                </a:solidFill>
                <a:latin typeface="Roboto" panose="02000000000000000000" pitchFamily="2" charset="0"/>
                <a:ea typeface="Roboto" panose="02000000000000000000" pitchFamily="2" charset="0"/>
                <a:cs typeface="+mn-cs"/>
              </a:rPr>
              <a:t> فالكاو، أستاذ ممارسات الإدارة في علوم القرار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وإريك </a:t>
            </a:r>
            <a:r>
              <a:rPr lang="ar-EG" sz="750" dirty="0" err="1">
                <a:solidFill>
                  <a:prstClr val="black"/>
                </a:solidFill>
                <a:latin typeface="Roboto" panose="02000000000000000000" pitchFamily="2" charset="0"/>
                <a:ea typeface="Roboto" panose="02000000000000000000" pitchFamily="2" charset="0"/>
                <a:cs typeface="+mn-cs"/>
              </a:rPr>
              <a:t>أولمان</a:t>
            </a:r>
            <a:r>
              <a:rPr lang="ar-EG" sz="750" dirty="0">
                <a:solidFill>
                  <a:prstClr val="black"/>
                </a:solidFill>
                <a:latin typeface="Roboto" panose="02000000000000000000" pitchFamily="2" charset="0"/>
                <a:ea typeface="Roboto" panose="02000000000000000000" pitchFamily="2" charset="0"/>
                <a:cs typeface="+mn-cs"/>
              </a:rPr>
              <a:t>، أستاذ السلوك التنظيمي في كلية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كمادة إضافية لمسرحية تقمص الأدوار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a:t>
            </a:r>
            <a:r>
              <a:rPr lang="ar-EG" sz="750" i="1" dirty="0">
                <a:solidFill>
                  <a:prstClr val="black"/>
                </a:solidFill>
                <a:latin typeface="Roboto" panose="02000000000000000000" pitchFamily="2" charset="0"/>
                <a:ea typeface="Roboto" panose="02000000000000000000" pitchFamily="2" charset="0"/>
                <a:cs typeface="+mn-cs"/>
              </a:rPr>
              <a:t>وظيفة دبلن</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للوصول إلى المواد التعليمية الخاصة بكلية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INSEAD</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انتقل إلى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a:t>
            </a:r>
          </a:p>
          <a:p>
            <a:pPr marL="0" marR="0" lvl="0" indent="0" algn="r" defTabSz="914400" rtl="1" eaLnBrk="1" fontAlgn="auto" latinLnBrk="0" hangingPunct="1">
              <a:lnSpc>
                <a:spcPct val="100000"/>
              </a:lnSpc>
              <a:spcBef>
                <a:spcPts val="300"/>
              </a:spcBef>
              <a:spcAft>
                <a:spcPts val="45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Roboto" panose="02000000000000000000" pitchFamily="2" charset="0"/>
                <a:ea typeface="Aptos" panose="020B0004020202020204" pitchFamily="34" charset="0"/>
                <a:cs typeface="Times New Roman" panose="02020603050405020304" pitchFamily="18" charset="0"/>
              </a:rPr>
              <a:t>Translated using an LLM (Large Language Model) and edited by </a:t>
            </a:r>
            <a:r>
              <a:rPr kumimoji="0" lang="en-US" sz="800" b="0" i="0" u="none" strike="noStrike" kern="1200" cap="none" spc="0" normalizeH="0" baseline="0" noProof="0" dirty="0" err="1">
                <a:ln>
                  <a:noFill/>
                </a:ln>
                <a:solidFill>
                  <a:prstClr val="black"/>
                </a:solidFill>
                <a:effectLst/>
                <a:uLnTx/>
                <a:uFillTx/>
                <a:latin typeface="Roboto" panose="02000000000000000000" pitchFamily="2" charset="0"/>
                <a:ea typeface="Aptos" panose="020B0004020202020204" pitchFamily="34" charset="0"/>
                <a:cs typeface="Times New Roman" panose="02020603050405020304" pitchFamily="18" charset="0"/>
              </a:rPr>
              <a:t>Tilti</a:t>
            </a:r>
            <a:r>
              <a:rPr kumimoji="0" lang="en-US" sz="800" b="0" i="0" u="none" strike="noStrike" kern="1200" cap="none" spc="0" normalizeH="0" baseline="0" noProof="0" dirty="0">
                <a:ln>
                  <a:noFill/>
                </a:ln>
                <a:solidFill>
                  <a:prstClr val="black"/>
                </a:solidFill>
                <a:effectLst/>
                <a:uLnTx/>
                <a:uFillTx/>
                <a:latin typeface="Roboto" panose="02000000000000000000" pitchFamily="2" charset="0"/>
                <a:ea typeface="Aptos" panose="020B0004020202020204" pitchFamily="34" charset="0"/>
                <a:cs typeface="Times New Roman" panose="02020603050405020304" pitchFamily="18" charset="0"/>
              </a:rPr>
              <a:t> Multilingual SIA, with the permission of INSEAD.</a:t>
            </a:r>
          </a:p>
          <a:p>
            <a:pPr marL="0" marR="0" lvl="0" indent="0" algn="r" defTabSz="914400" rtl="1" eaLnBrk="1" fontAlgn="auto" latinLnBrk="0" hangingPunct="1">
              <a:lnSpc>
                <a:spcPct val="100000"/>
              </a:lnSpc>
              <a:spcBef>
                <a:spcPts val="300"/>
              </a:spcBef>
              <a:spcAft>
                <a:spcPts val="45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Roboto" panose="02000000000000000000" pitchFamily="2" charset="0"/>
                <a:ea typeface="+mn-ea"/>
                <a:cs typeface="Times New Roman" panose="02020603050405020304" pitchFamily="18" charset="0"/>
              </a:rPr>
              <a:t>This translation, Copyright © 2024 Martin </a:t>
            </a:r>
            <a:r>
              <a:rPr kumimoji="0" lang="en-US" sz="800" b="0" i="0" u="none" strike="noStrike" kern="1200" cap="none" spc="0" normalizeH="0" baseline="0" noProof="0" dirty="0" err="1">
                <a:ln>
                  <a:noFill/>
                </a:ln>
                <a:solidFill>
                  <a:prstClr val="black"/>
                </a:solidFill>
                <a:effectLst/>
                <a:uLnTx/>
                <a:uFillTx/>
                <a:latin typeface="Roboto" panose="02000000000000000000" pitchFamily="2" charset="0"/>
                <a:ea typeface="+mn-ea"/>
                <a:cs typeface="Times New Roman" panose="02020603050405020304" pitchFamily="18" charset="0"/>
              </a:rPr>
              <a:t>Schweinsberg</a:t>
            </a:r>
            <a:r>
              <a:rPr kumimoji="0" lang="en-US" sz="800" b="0" i="0" u="none" strike="noStrike" kern="1200" cap="none" spc="0" normalizeH="0" baseline="0" noProof="0" dirty="0">
                <a:ln>
                  <a:noFill/>
                </a:ln>
                <a:solidFill>
                  <a:prstClr val="black"/>
                </a:solidFill>
                <a:effectLst/>
                <a:uLnTx/>
                <a:uFillTx/>
                <a:latin typeface="Roboto" panose="02000000000000000000" pitchFamily="2" charset="0"/>
                <a:ea typeface="+mn-ea"/>
                <a:cs typeface="Times New Roman" panose="02020603050405020304" pitchFamily="18" charset="0"/>
              </a:rPr>
              <a:t>, Horacio </a:t>
            </a:r>
            <a:r>
              <a:rPr kumimoji="0" lang="en-US" sz="800" b="0" i="0" u="none" strike="noStrike" kern="1200" cap="none" spc="0" normalizeH="0" baseline="0" noProof="0" dirty="0" err="1">
                <a:ln>
                  <a:noFill/>
                </a:ln>
                <a:solidFill>
                  <a:prstClr val="black"/>
                </a:solidFill>
                <a:effectLst/>
                <a:uLnTx/>
                <a:uFillTx/>
                <a:latin typeface="Roboto" panose="02000000000000000000" pitchFamily="2" charset="0"/>
                <a:ea typeface="+mn-ea"/>
                <a:cs typeface="Times New Roman" panose="02020603050405020304" pitchFamily="18" charset="0"/>
              </a:rPr>
              <a:t>Falcão</a:t>
            </a:r>
            <a:r>
              <a:rPr kumimoji="0" lang="en-US" sz="800" b="0" i="0" u="none" strike="noStrike" kern="1200" cap="none" spc="0" normalizeH="0" baseline="0" noProof="0" dirty="0">
                <a:ln>
                  <a:noFill/>
                </a:ln>
                <a:solidFill>
                  <a:prstClr val="black"/>
                </a:solidFill>
                <a:effectLst/>
                <a:uLnTx/>
                <a:uFillTx/>
                <a:latin typeface="Roboto" panose="02000000000000000000" pitchFamily="2" charset="0"/>
                <a:ea typeface="+mn-ea"/>
                <a:cs typeface="Times New Roman" panose="02020603050405020304" pitchFamily="18" charset="0"/>
              </a:rPr>
              <a:t>, Eric Uhlmann. The original slides are entitled “The Dublin Job” (06/2024-6909), Copyright © 2024 Martin </a:t>
            </a:r>
            <a:r>
              <a:rPr kumimoji="0" lang="en-US" sz="800" b="0" i="0" u="none" strike="noStrike" kern="1200" cap="none" spc="0" normalizeH="0" baseline="0" noProof="0" dirty="0" err="1">
                <a:ln>
                  <a:noFill/>
                </a:ln>
                <a:solidFill>
                  <a:prstClr val="black"/>
                </a:solidFill>
                <a:effectLst/>
                <a:uLnTx/>
                <a:uFillTx/>
                <a:latin typeface="Roboto" panose="02000000000000000000" pitchFamily="2" charset="0"/>
                <a:ea typeface="+mn-ea"/>
                <a:cs typeface="Times New Roman" panose="02020603050405020304" pitchFamily="18" charset="0"/>
              </a:rPr>
              <a:t>Schweinsberg</a:t>
            </a:r>
            <a:r>
              <a:rPr kumimoji="0" lang="en-US" sz="800" b="0" i="0" u="none" strike="noStrike" kern="1200" cap="none" spc="0" normalizeH="0" baseline="0" noProof="0" dirty="0">
                <a:ln>
                  <a:noFill/>
                </a:ln>
                <a:solidFill>
                  <a:prstClr val="black"/>
                </a:solidFill>
                <a:effectLst/>
                <a:uLnTx/>
                <a:uFillTx/>
                <a:latin typeface="Roboto" panose="02000000000000000000" pitchFamily="2" charset="0"/>
                <a:ea typeface="+mn-ea"/>
                <a:cs typeface="Times New Roman" panose="02020603050405020304" pitchFamily="18" charset="0"/>
              </a:rPr>
              <a:t>, Horacio </a:t>
            </a:r>
            <a:r>
              <a:rPr kumimoji="0" lang="en-US" sz="800" b="0" i="0" u="none" strike="noStrike" kern="1200" cap="none" spc="0" normalizeH="0" baseline="0" noProof="0" dirty="0" err="1">
                <a:ln>
                  <a:noFill/>
                </a:ln>
                <a:solidFill>
                  <a:prstClr val="black"/>
                </a:solidFill>
                <a:effectLst/>
                <a:uLnTx/>
                <a:uFillTx/>
                <a:latin typeface="Roboto" panose="02000000000000000000" pitchFamily="2" charset="0"/>
                <a:ea typeface="+mn-ea"/>
                <a:cs typeface="Times New Roman" panose="02020603050405020304" pitchFamily="18" charset="0"/>
              </a:rPr>
              <a:t>Falcão</a:t>
            </a:r>
            <a:r>
              <a:rPr kumimoji="0" lang="en-US" sz="800" b="0" i="0" u="none" strike="noStrike" kern="1200" cap="none" spc="0" normalizeH="0" baseline="0" noProof="0" dirty="0">
                <a:ln>
                  <a:noFill/>
                </a:ln>
                <a:solidFill>
                  <a:prstClr val="black"/>
                </a:solidFill>
                <a:effectLst/>
                <a:uLnTx/>
                <a:uFillTx/>
                <a:latin typeface="Roboto" panose="02000000000000000000" pitchFamily="2" charset="0"/>
                <a:ea typeface="+mn-ea"/>
                <a:cs typeface="Times New Roman" panose="02020603050405020304" pitchFamily="18" charset="0"/>
              </a:rPr>
              <a:t>, Eric Uhlmann</a:t>
            </a: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152400"/>
            <a:ext cx="8229600" cy="1143000"/>
          </a:xfrm>
        </p:spPr>
        <p:txBody>
          <a:bodyPr/>
          <a:lstStyle/>
          <a:p>
            <a:r>
              <a:rPr lang="ar-EG" sz="3600" b="1"/>
              <a:t>ما اهتمامات جراهام؟</a:t>
            </a:r>
            <a:r>
              <a:rPr lang="en-US" sz="3600" b="1"/>
              <a:t> </a:t>
            </a:r>
          </a:p>
        </p:txBody>
      </p:sp>
      <p:sp>
        <p:nvSpPr>
          <p:cNvPr id="118787" name="Content Placeholder 2"/>
          <p:cNvSpPr>
            <a:spLocks noGrp="1"/>
          </p:cNvSpPr>
          <p:nvPr>
            <p:ph idx="1"/>
          </p:nvPr>
        </p:nvSpPr>
        <p:spPr>
          <a:xfrm>
            <a:off x="457200" y="1905000"/>
            <a:ext cx="7848600" cy="4525962"/>
          </a:xfrm>
        </p:spPr>
        <p:txBody>
          <a:bodyPr>
            <a:noAutofit/>
          </a:bodyPr>
          <a:lstStyle/>
          <a:p>
            <a:r>
              <a:rPr lang="ar-EG" sz="2400"/>
              <a:t>حزمة مقابل مادي رائعة (الطموح هو 45,000 يورو/ سنة)</a:t>
            </a:r>
          </a:p>
          <a:p>
            <a:endParaRPr lang="en-US" altLang="en-US" sz="2400" dirty="0"/>
          </a:p>
          <a:p>
            <a:r>
              <a:rPr lang="ar-EG" sz="2400"/>
              <a:t>صاحب عمل يتمتع بثقافة عمل مستحبة (مثل شركة </a:t>
            </a:r>
            <a:r>
              <a:rPr lang="en-US" sz="2400"/>
              <a:t>McKeown</a:t>
            </a:r>
            <a:r>
              <a:rPr lang="ar-EG" sz="2400"/>
              <a:t>)</a:t>
            </a:r>
            <a:r>
              <a:rPr lang="en-US" sz="2400"/>
              <a:t> </a:t>
            </a:r>
          </a:p>
          <a:p>
            <a:endParaRPr lang="en-US" altLang="en-US" sz="2400" dirty="0"/>
          </a:p>
          <a:p>
            <a:r>
              <a:rPr lang="ar-EG" sz="2400"/>
              <a:t>آفاق مستقبلية رائعة للشركة</a:t>
            </a:r>
          </a:p>
          <a:p>
            <a:pPr marL="0" indent="0">
              <a:buNone/>
            </a:pPr>
            <a:endParaRPr lang="en-US" altLang="en-US" sz="2400" dirty="0"/>
          </a:p>
          <a:p>
            <a:r>
              <a:rPr lang="ar-EG" sz="2400"/>
              <a:t>فرص الإرشاد (على سبيل المثال، العمل مباشرة مع كريستين)</a:t>
            </a:r>
          </a:p>
          <a:p>
            <a:endParaRPr lang="en-US" altLang="en-US" sz="2400" dirty="0"/>
          </a:p>
          <a:p>
            <a:pPr marL="0" indent="0">
              <a:buNone/>
            </a:pPr>
            <a:br>
              <a:rPr lang="ar-EG" sz="2400"/>
            </a:br>
            <a:endParaRPr lang="ar-EG" sz="2400"/>
          </a:p>
        </p:txBody>
      </p:sp>
    </p:spTree>
    <p:extLst>
      <p:ext uri="{BB962C8B-B14F-4D97-AF65-F5344CB8AC3E}">
        <p14:creationId xmlns:p14="http://schemas.microsoft.com/office/powerpoint/2010/main" val="2797426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152400"/>
            <a:ext cx="8229600" cy="1143000"/>
          </a:xfrm>
        </p:spPr>
        <p:txBody>
          <a:bodyPr>
            <a:noAutofit/>
          </a:bodyPr>
          <a:lstStyle/>
          <a:p>
            <a:r>
              <a:rPr lang="ar-EG" sz="3600" b="1"/>
              <a:t>ماذا تعرف كريستين فقط؟</a:t>
            </a:r>
          </a:p>
        </p:txBody>
      </p:sp>
    </p:spTree>
    <p:extLst>
      <p:ext uri="{BB962C8B-B14F-4D97-AF65-F5344CB8AC3E}">
        <p14:creationId xmlns:p14="http://schemas.microsoft.com/office/powerpoint/2010/main" val="3665136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7"/>
            <a:ext cx="8229600" cy="4906963"/>
          </a:xfrm>
        </p:spPr>
        <p:txBody>
          <a:bodyPr>
            <a:normAutofit/>
          </a:bodyPr>
          <a:lstStyle/>
          <a:p>
            <a:r>
              <a:rPr lang="ar-EG" sz="2400"/>
              <a:t>مارست ضغوطًا على قيادة الشركة لتقديم عرض ولا يمكنها تقديم أكثر من 40,000 يورو سنويًا</a:t>
            </a:r>
          </a:p>
          <a:p>
            <a:endParaRPr lang="en-US" sz="2400" dirty="0"/>
          </a:p>
          <a:p>
            <a:endParaRPr lang="en-US" sz="2400" dirty="0"/>
          </a:p>
        </p:txBody>
      </p:sp>
      <p:sp>
        <p:nvSpPr>
          <p:cNvPr id="8" name="Title 1"/>
          <p:cNvSpPr>
            <a:spLocks noGrp="1"/>
          </p:cNvSpPr>
          <p:nvPr>
            <p:ph type="title"/>
          </p:nvPr>
        </p:nvSpPr>
        <p:spPr>
          <a:xfrm>
            <a:off x="457200" y="152400"/>
            <a:ext cx="8229600" cy="1143000"/>
          </a:xfrm>
        </p:spPr>
        <p:txBody>
          <a:bodyPr>
            <a:noAutofit/>
          </a:bodyPr>
          <a:lstStyle/>
          <a:p>
            <a:r>
              <a:rPr lang="ar-EG" sz="3600" b="1"/>
              <a:t>ماذا تعرف كريستين فقط؟</a:t>
            </a:r>
          </a:p>
        </p:txBody>
      </p:sp>
    </p:spTree>
    <p:extLst>
      <p:ext uri="{BB962C8B-B14F-4D97-AF65-F5344CB8AC3E}">
        <p14:creationId xmlns:p14="http://schemas.microsoft.com/office/powerpoint/2010/main" val="2936140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3600" b="1"/>
              <a:t>المفاوضات غير المرئية</a:t>
            </a:r>
          </a:p>
        </p:txBody>
      </p:sp>
      <p:sp>
        <p:nvSpPr>
          <p:cNvPr id="3" name="Content Placeholder 2"/>
          <p:cNvSpPr>
            <a:spLocks noGrp="1"/>
          </p:cNvSpPr>
          <p:nvPr>
            <p:ph idx="1"/>
          </p:nvPr>
        </p:nvSpPr>
        <p:spPr>
          <a:xfrm>
            <a:off x="457200" y="1722437"/>
            <a:ext cx="8229600" cy="4525963"/>
          </a:xfrm>
        </p:spPr>
        <p:txBody>
          <a:bodyPr>
            <a:noAutofit/>
          </a:bodyPr>
          <a:lstStyle/>
          <a:p>
            <a:r>
              <a:rPr lang="ar-EG" sz="2400"/>
              <a:t>المفاوضات المرئية:</a:t>
            </a:r>
            <a:r>
              <a:rPr lang="en-US" sz="2400"/>
              <a:t> </a:t>
            </a:r>
            <a:r>
              <a:rPr lang="ar-EG" sz="2400"/>
              <a:t>الشخصان</a:t>
            </a:r>
            <a:r>
              <a:rPr lang="en-US" sz="2400"/>
              <a:t> </a:t>
            </a:r>
          </a:p>
          <a:p>
            <a:endParaRPr lang="en-US" sz="2400" dirty="0"/>
          </a:p>
          <a:p>
            <a:r>
              <a:rPr lang="ar-EG" sz="2400"/>
              <a:t>المفاوضات غير المرئية: الشركة أو الأشخاص الآخرون خلفك</a:t>
            </a:r>
            <a:r>
              <a:rPr lang="en-US" sz="2400"/>
              <a:t> </a:t>
            </a:r>
          </a:p>
          <a:p>
            <a:endParaRPr lang="en-US" sz="2400" dirty="0"/>
          </a:p>
          <a:p>
            <a:r>
              <a:rPr lang="ar-EG" sz="2400"/>
              <a:t>ينصب تركيزنا على الأشياء المرئية لأنها أمامنا مباشرة (تفرسكي وكانمان، 1973)</a:t>
            </a:r>
            <a:r>
              <a:rPr lang="en-US" sz="2400"/>
              <a:t> </a:t>
            </a:r>
          </a:p>
          <a:p>
            <a:endParaRPr lang="en-US" sz="2400" dirty="0"/>
          </a:p>
          <a:p>
            <a:r>
              <a:rPr lang="ar-EG" sz="2400"/>
              <a:t>ما يبدو ثنائيًا هو في الواقع متعدد الأطراف</a:t>
            </a:r>
            <a:r>
              <a:rPr lang="en-US" sz="2400"/>
              <a:t> </a:t>
            </a:r>
          </a:p>
          <a:p>
            <a:pPr lvl="1"/>
            <a:r>
              <a:rPr lang="ar-EG" sz="2400"/>
              <a:t>تفشل العديد من المفاوضات لهذا السبب</a:t>
            </a:r>
            <a:br>
              <a:rPr lang="ar-EG" sz="2400"/>
            </a:br>
            <a:br>
              <a:rPr lang="ar-EG" sz="2400"/>
            </a:br>
            <a:br>
              <a:rPr lang="ar-EG" sz="2400"/>
            </a:br>
            <a:endParaRPr lang="ar-EG" sz="2400"/>
          </a:p>
        </p:txBody>
      </p:sp>
    </p:spTree>
    <p:extLst>
      <p:ext uri="{BB962C8B-B14F-4D97-AF65-F5344CB8AC3E}">
        <p14:creationId xmlns:p14="http://schemas.microsoft.com/office/powerpoint/2010/main" val="318156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7"/>
            <a:ext cx="8229600" cy="4906963"/>
          </a:xfrm>
        </p:spPr>
        <p:txBody>
          <a:bodyPr>
            <a:normAutofit/>
          </a:bodyPr>
          <a:lstStyle/>
          <a:p>
            <a:r>
              <a:rPr lang="ar-EG" sz="2400">
                <a:solidFill>
                  <a:schemeClr val="bg1">
                    <a:lumMod val="85000"/>
                  </a:schemeClr>
                </a:solidFill>
              </a:rPr>
              <a:t>مارست ضغوطًا على قيادة الشركة لتقديم عرض ولا يمكنها تقديم أكثر من 40,000 يورو سنويًا</a:t>
            </a:r>
          </a:p>
          <a:p>
            <a:endParaRPr lang="en-US" sz="2400" dirty="0"/>
          </a:p>
          <a:p>
            <a:r>
              <a:rPr lang="ar-EG" sz="2400"/>
              <a:t>يمكن تقديم حزمة انتقال بقيمة 10,000 يورو، وبدل سيارة بقيمة 2,000 يورو سنويًا، وأي شيء لا يزيد التكاليف المالية الإجمالية عن الراتب المعتاد + المزايا</a:t>
            </a:r>
          </a:p>
          <a:p>
            <a:endParaRPr lang="en-US" sz="2400" dirty="0"/>
          </a:p>
          <a:p>
            <a:r>
              <a:rPr lang="ar-EG" sz="2400"/>
              <a:t>يمكن أن تُقدم عرضًا بمنصب وظيفي أفضل، ومراعاة الترقية المبكرة في غضون 6 أشهر، والهيكل الإداري المناسب، والأولوية للمشاريع المثيرة للاهتمام...</a:t>
            </a:r>
          </a:p>
          <a:p>
            <a:endParaRPr lang="en-US" sz="2400" dirty="0"/>
          </a:p>
          <a:p>
            <a:endParaRPr lang="en-US" sz="2400" dirty="0"/>
          </a:p>
        </p:txBody>
      </p:sp>
      <p:sp>
        <p:nvSpPr>
          <p:cNvPr id="8" name="Title 1"/>
          <p:cNvSpPr>
            <a:spLocks noGrp="1"/>
          </p:cNvSpPr>
          <p:nvPr>
            <p:ph type="title"/>
          </p:nvPr>
        </p:nvSpPr>
        <p:spPr>
          <a:xfrm>
            <a:off x="457200" y="152400"/>
            <a:ext cx="8229600" cy="1143000"/>
          </a:xfrm>
        </p:spPr>
        <p:txBody>
          <a:bodyPr>
            <a:noAutofit/>
          </a:bodyPr>
          <a:lstStyle/>
          <a:p>
            <a:r>
              <a:rPr lang="ar-EG" sz="3600" b="1"/>
              <a:t>ماذا تعرف كريستين فقط؟</a:t>
            </a:r>
          </a:p>
        </p:txBody>
      </p:sp>
    </p:spTree>
    <p:extLst>
      <p:ext uri="{BB962C8B-B14F-4D97-AF65-F5344CB8AC3E}">
        <p14:creationId xmlns:p14="http://schemas.microsoft.com/office/powerpoint/2010/main" val="1527440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a:xfrm>
            <a:off x="457200" y="152400"/>
            <a:ext cx="8229600" cy="1143000"/>
          </a:xfrm>
        </p:spPr>
        <p:txBody>
          <a:bodyPr/>
          <a:lstStyle/>
          <a:p>
            <a:r>
              <a:rPr lang="ar-EG" sz="3600" b="1">
                <a:solidFill>
                  <a:srgbClr val="FF0000"/>
                </a:solidFill>
              </a:rPr>
              <a:t>ما اهتمامات كريستين؟</a:t>
            </a:r>
            <a:r>
              <a:rPr lang="en-US" sz="3600" b="1">
                <a:solidFill>
                  <a:srgbClr val="FF0000"/>
                </a:solidFill>
              </a:rPr>
              <a:t> </a:t>
            </a:r>
          </a:p>
        </p:txBody>
      </p:sp>
    </p:spTree>
    <p:extLst>
      <p:ext uri="{BB962C8B-B14F-4D97-AF65-F5344CB8AC3E}">
        <p14:creationId xmlns:p14="http://schemas.microsoft.com/office/powerpoint/2010/main" val="1714949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a:xfrm>
            <a:off x="457200" y="152400"/>
            <a:ext cx="8229600" cy="1143000"/>
          </a:xfrm>
        </p:spPr>
        <p:txBody>
          <a:bodyPr/>
          <a:lstStyle/>
          <a:p>
            <a:r>
              <a:rPr lang="ar-EG" sz="3600" b="1"/>
              <a:t>ما اهتمامات كريستين؟</a:t>
            </a:r>
            <a:r>
              <a:rPr lang="en-US" sz="3600" b="1"/>
              <a:t> </a:t>
            </a:r>
          </a:p>
        </p:txBody>
      </p:sp>
      <p:sp>
        <p:nvSpPr>
          <p:cNvPr id="117763" name="Content Placeholder 2"/>
          <p:cNvSpPr>
            <a:spLocks noGrp="1"/>
          </p:cNvSpPr>
          <p:nvPr>
            <p:ph idx="1"/>
          </p:nvPr>
        </p:nvSpPr>
        <p:spPr>
          <a:xfrm>
            <a:off x="457200" y="1600200"/>
            <a:ext cx="7848600" cy="4525963"/>
          </a:xfrm>
        </p:spPr>
        <p:txBody>
          <a:bodyPr>
            <a:noAutofit/>
          </a:bodyPr>
          <a:lstStyle/>
          <a:p>
            <a:r>
              <a:rPr lang="ar-EG" sz="2400"/>
              <a:t>سينعكس التوظيف الناجح أو غير الناجح عليها لأنها تفاوضت داخليًا لتقديم هذا العرض</a:t>
            </a:r>
          </a:p>
          <a:p>
            <a:endParaRPr lang="en-US" altLang="en-US" sz="2400" dirty="0"/>
          </a:p>
          <a:p>
            <a:r>
              <a:rPr lang="ar-EG" sz="2400"/>
              <a:t>الوفاء بوعدها والحفاظ على علاقة إيجابية مع قيادة الشركة</a:t>
            </a:r>
          </a:p>
          <a:p>
            <a:endParaRPr lang="en-US" altLang="en-US" sz="2400" dirty="0"/>
          </a:p>
          <a:p>
            <a:r>
              <a:rPr lang="ar-EG" sz="2400"/>
              <a:t>تقليل عبء العمل الشخصي (على سبيل المثال، من خلال جعل جراهام يقدم تقاريره إلى أحد المديرين الأربعة المبتدئين بدلًا من تقديمها إليها)</a:t>
            </a:r>
          </a:p>
          <a:p>
            <a:endParaRPr lang="en-US" altLang="en-US" sz="2400" dirty="0"/>
          </a:p>
          <a:p>
            <a:r>
              <a:rPr lang="ar-EG" sz="2400"/>
              <a:t>تجنب المشاكل السياسية داخل الشركة (على سبيل المثال، إذا كان من المتصور أن جراهام سيتلقى معاملة مميزة)</a:t>
            </a:r>
          </a:p>
        </p:txBody>
      </p:sp>
    </p:spTree>
    <p:extLst>
      <p:ext uri="{BB962C8B-B14F-4D97-AF65-F5344CB8AC3E}">
        <p14:creationId xmlns:p14="http://schemas.microsoft.com/office/powerpoint/2010/main" val="2496550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ar-EG" sz="3600" b="1"/>
              <a:t>المعايير المشروعة المحتملة؟</a:t>
            </a:r>
          </a:p>
        </p:txBody>
      </p:sp>
    </p:spTree>
    <p:extLst>
      <p:ext uri="{BB962C8B-B14F-4D97-AF65-F5344CB8AC3E}">
        <p14:creationId xmlns:p14="http://schemas.microsoft.com/office/powerpoint/2010/main" val="3393023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ar-EG" sz="3600" b="1"/>
              <a:t>المعايير المشروعة المحتملة؟</a:t>
            </a:r>
          </a:p>
        </p:txBody>
      </p:sp>
      <p:sp>
        <p:nvSpPr>
          <p:cNvPr id="4" name="Content Placeholder 3"/>
          <p:cNvSpPr>
            <a:spLocks noGrp="1"/>
          </p:cNvSpPr>
          <p:nvPr>
            <p:ph sz="half" idx="2"/>
          </p:nvPr>
        </p:nvSpPr>
        <p:spPr>
          <a:xfrm>
            <a:off x="685800" y="1798637"/>
            <a:ext cx="7848600" cy="4525963"/>
          </a:xfrm>
        </p:spPr>
        <p:txBody>
          <a:bodyPr>
            <a:noAutofit/>
          </a:bodyPr>
          <a:lstStyle/>
          <a:p>
            <a:pPr marL="0" indent="0">
              <a:buNone/>
            </a:pPr>
            <a:r>
              <a:rPr lang="ar-EG"/>
              <a:t>العرضان الآخران الخاصان بجراهام يتراوحان بين 42,000 و43,000 يورو سنويًا</a:t>
            </a:r>
          </a:p>
          <a:p>
            <a:pPr marL="0" indent="0">
              <a:buNone/>
            </a:pPr>
            <a:endParaRPr lang="en-US" dirty="0"/>
          </a:p>
          <a:p>
            <a:pPr marL="0" indent="0">
              <a:buNone/>
            </a:pPr>
            <a:r>
              <a:rPr lang="ar-EG"/>
              <a:t>إتقان جراهام للغة الفرنسية وخبرته العملية الدولية</a:t>
            </a:r>
          </a:p>
          <a:p>
            <a:pPr marL="0" indent="0">
              <a:buNone/>
            </a:pPr>
            <a:endParaRPr lang="en-US" dirty="0"/>
          </a:p>
          <a:p>
            <a:pPr marL="0" indent="0">
              <a:buNone/>
            </a:pPr>
            <a:r>
              <a:rPr lang="ar-EG"/>
              <a:t>ثقافة العمل الإيجابية وفرص التقدم في شركة </a:t>
            </a:r>
            <a:r>
              <a:rPr lang="en-US"/>
              <a:t>McKeown</a:t>
            </a:r>
          </a:p>
          <a:p>
            <a:pPr marL="0" indent="0">
              <a:buNone/>
            </a:pPr>
            <a:endParaRPr lang="en-US" dirty="0"/>
          </a:p>
        </p:txBody>
      </p:sp>
    </p:spTree>
    <p:extLst>
      <p:ext uri="{BB962C8B-B14F-4D97-AF65-F5344CB8AC3E}">
        <p14:creationId xmlns:p14="http://schemas.microsoft.com/office/powerpoint/2010/main" val="1243375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152400"/>
            <a:ext cx="8229600" cy="1143000"/>
          </a:xfrm>
        </p:spPr>
        <p:txBody>
          <a:bodyPr>
            <a:noAutofit/>
          </a:bodyPr>
          <a:lstStyle/>
          <a:p>
            <a:pPr eaLnBrk="1" hangingPunct="1"/>
            <a:r>
              <a:rPr lang="ar-EG" sz="3600" b="1"/>
              <a:t>ما الصفقات النهائية التي توصلتما إليها؟</a:t>
            </a:r>
          </a:p>
        </p:txBody>
      </p:sp>
      <p:sp>
        <p:nvSpPr>
          <p:cNvPr id="2" name="TextBox 1"/>
          <p:cNvSpPr txBox="1"/>
          <p:nvPr/>
        </p:nvSpPr>
        <p:spPr>
          <a:xfrm>
            <a:off x="381000" y="5410200"/>
            <a:ext cx="8305800" cy="954107"/>
          </a:xfrm>
          <a:prstGeom prst="rect">
            <a:avLst/>
          </a:prstGeom>
          <a:noFill/>
        </p:spPr>
        <p:txBody>
          <a:bodyPr wrap="square" rtlCol="0">
            <a:spAutoFit/>
          </a:bodyPr>
          <a:lstStyle/>
          <a:p>
            <a:pPr algn="ctr"/>
            <a:r>
              <a:rPr lang="ar-EG" sz="2800" b="1"/>
              <a:t>ما الراتب المتفق عليه بينكما؟</a:t>
            </a:r>
            <a:r>
              <a:rPr lang="en-US" sz="2800" b="1"/>
              <a:t> </a:t>
            </a:r>
            <a:r>
              <a:rPr lang="ar-EG" sz="2800" b="1"/>
              <a:t>لماذا؟</a:t>
            </a:r>
          </a:p>
          <a:p>
            <a:pPr algn="ctr"/>
            <a:r>
              <a:rPr lang="ar-EG" sz="2800" b="1"/>
              <a:t>ما العناصر التي تضمنتها الصفقة إلى جانب الراتب؟</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0" y="1402474"/>
            <a:ext cx="5468937" cy="3702926"/>
          </a:xfrm>
          <a:prstGeom prst="rect">
            <a:avLst/>
          </a:prstGeom>
        </p:spPr>
      </p:pic>
    </p:spTree>
    <p:extLst>
      <p:ext uri="{BB962C8B-B14F-4D97-AF65-F5344CB8AC3E}">
        <p14:creationId xmlns:p14="http://schemas.microsoft.com/office/powerpoint/2010/main" val="1398589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0" y="0"/>
            <a:ext cx="9179169" cy="6870700"/>
          </a:xfrm>
          <a:prstGeom prst="rect">
            <a:avLst/>
          </a:prstGeom>
        </p:spPr>
      </p:pic>
    </p:spTree>
    <p:extLst>
      <p:ext uri="{BB962C8B-B14F-4D97-AF65-F5344CB8AC3E}">
        <p14:creationId xmlns:p14="http://schemas.microsoft.com/office/powerpoint/2010/main" val="4114338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76"/>
          <p:cNvGraphicFramePr>
            <a:graphicFrameLocks/>
          </p:cNvGraphicFramePr>
          <p:nvPr>
            <p:extLst>
              <p:ext uri="{D42A27DB-BD31-4B8C-83A1-F6EECF244321}">
                <p14:modId xmlns:p14="http://schemas.microsoft.com/office/powerpoint/2010/main" val="21033891"/>
              </p:ext>
            </p:extLst>
          </p:nvPr>
        </p:nvGraphicFramePr>
        <p:xfrm>
          <a:off x="152400" y="762000"/>
          <a:ext cx="8839200" cy="5873070"/>
        </p:xfrm>
        <a:graphic>
          <a:graphicData uri="http://schemas.openxmlformats.org/drawingml/2006/table">
            <a:tbl>
              <a:tblPr rtl="1"/>
              <a:tblGrid>
                <a:gridCol w="1066800">
                  <a:extLst>
                    <a:ext uri="{9D8B030D-6E8A-4147-A177-3AD203B41FA5}">
                      <a16:colId xmlns:a16="http://schemas.microsoft.com/office/drawing/2014/main" val="20000"/>
                    </a:ext>
                  </a:extLst>
                </a:gridCol>
                <a:gridCol w="7772400">
                  <a:extLst>
                    <a:ext uri="{9D8B030D-6E8A-4147-A177-3AD203B41FA5}">
                      <a16:colId xmlns:a16="http://schemas.microsoft.com/office/drawing/2014/main" val="20007"/>
                    </a:ext>
                  </a:extLst>
                </a:gridCol>
              </a:tblGrid>
              <a:tr h="81730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cs typeface="Arial" charset="0"/>
                        </a:rPr>
                        <a:t>المجموعة</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rPr>
                        <a:t>النتيجة</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6112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0" i="0" u="none" strike="noStrike" cap="none" normalizeH="0" baseline="0">
                          <a:ln>
                            <a:noFill/>
                          </a:ln>
                          <a:solidFill>
                            <a:srgbClr val="262626"/>
                          </a:solidFill>
                          <a:latin typeface="+mj-lt"/>
                          <a:cs typeface="Arial" charset="0"/>
                        </a:rPr>
                        <a:t>1</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112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0" i="0" u="none" strike="noStrike" cap="none" normalizeH="0" baseline="0">
                          <a:ln>
                            <a:noFill/>
                          </a:ln>
                          <a:solidFill>
                            <a:srgbClr val="262626"/>
                          </a:solidFill>
                          <a:latin typeface="+mj-lt"/>
                        </a:rPr>
                        <a:t>2</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112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0" i="0" u="none" strike="noStrike" cap="none" normalizeH="0" baseline="0">
                          <a:ln>
                            <a:noFill/>
                          </a:ln>
                          <a:solidFill>
                            <a:srgbClr val="262626"/>
                          </a:solidFill>
                          <a:latin typeface="+mj-lt"/>
                        </a:rPr>
                        <a:t>3</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112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0" i="0" u="none" strike="noStrike" cap="none" normalizeH="0" baseline="0">
                          <a:ln>
                            <a:noFill/>
                          </a:ln>
                          <a:solidFill>
                            <a:srgbClr val="262626"/>
                          </a:solidFill>
                          <a:latin typeface="+mj-lt"/>
                        </a:rPr>
                        <a:t>4</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112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0" i="0" u="none" strike="noStrike" cap="none" normalizeH="0" baseline="0">
                          <a:ln>
                            <a:noFill/>
                          </a:ln>
                          <a:solidFill>
                            <a:srgbClr val="262626"/>
                          </a:solidFill>
                          <a:latin typeface="+mj-lt"/>
                        </a:rPr>
                        <a:t>5</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112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0" i="0" u="none" strike="noStrike" cap="none" normalizeH="0" baseline="0">
                          <a:ln>
                            <a:noFill/>
                          </a:ln>
                          <a:solidFill>
                            <a:srgbClr val="262626"/>
                          </a:solidFill>
                          <a:latin typeface="+mj-lt"/>
                        </a:rPr>
                        <a:t>6</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6112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0" i="0" u="none" strike="noStrike" cap="none" normalizeH="0" baseline="0">
                          <a:ln>
                            <a:noFill/>
                          </a:ln>
                          <a:solidFill>
                            <a:srgbClr val="262626"/>
                          </a:solidFill>
                          <a:latin typeface="+mj-lt"/>
                        </a:rPr>
                        <a:t>7</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6112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0" i="0" u="none" strike="noStrike" cap="none" normalizeH="0" baseline="0">
                          <a:ln>
                            <a:noFill/>
                          </a:ln>
                          <a:solidFill>
                            <a:srgbClr val="262626"/>
                          </a:solidFill>
                          <a:latin typeface="+mj-lt"/>
                        </a:rPr>
                        <a:t>8</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61122">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0" i="0" u="none" strike="noStrike" cap="none" normalizeH="0" baseline="0">
                          <a:ln>
                            <a:noFill/>
                          </a:ln>
                          <a:solidFill>
                            <a:srgbClr val="262626"/>
                          </a:solidFill>
                          <a:latin typeface="+mj-lt"/>
                        </a:rPr>
                        <a:t>9</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0343" name="TextBox 1"/>
          <p:cNvSpPr txBox="1">
            <a:spLocks noChangeArrowheads="1"/>
          </p:cNvSpPr>
          <p:nvPr/>
        </p:nvSpPr>
        <p:spPr bwMode="auto">
          <a:xfrm>
            <a:off x="9859963" y="2159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0344" name="TextBox 2"/>
          <p:cNvSpPr txBox="1">
            <a:spLocks noChangeArrowheads="1"/>
          </p:cNvSpPr>
          <p:nvPr/>
        </p:nvSpPr>
        <p:spPr bwMode="auto">
          <a:xfrm>
            <a:off x="0" y="101025"/>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ar-EG" b="1">
                <a:latin typeface="Ubuntu"/>
                <a:ea typeface="Ubuntu"/>
                <a:cs typeface="Ubuntu"/>
              </a:rPr>
              <a:t>وظيفة دبلن:</a:t>
            </a:r>
            <a:r>
              <a:rPr lang="en-US" b="1">
                <a:latin typeface="Ubuntu"/>
                <a:ea typeface="Ubuntu"/>
                <a:cs typeface="Ubuntu"/>
              </a:rPr>
              <a:t> </a:t>
            </a:r>
            <a:r>
              <a:rPr lang="ar-EG" b="1">
                <a:latin typeface="Ubuntu"/>
                <a:ea typeface="Ubuntu"/>
                <a:cs typeface="Ubuntu"/>
              </a:rPr>
              <a:t>صفقاتك</a:t>
            </a:r>
          </a:p>
        </p:txBody>
      </p:sp>
    </p:spTree>
    <p:extLst>
      <p:ext uri="{BB962C8B-B14F-4D97-AF65-F5344CB8AC3E}">
        <p14:creationId xmlns:p14="http://schemas.microsoft.com/office/powerpoint/2010/main" val="377684922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754563"/>
          </a:xfrm>
        </p:spPr>
        <p:txBody>
          <a:bodyPr>
            <a:noAutofit/>
          </a:bodyPr>
          <a:lstStyle/>
          <a:p>
            <a:r>
              <a:rPr lang="ar-EG" sz="2400"/>
              <a:t>الهيكل الإداري المفضل (كريستين مقابل المدير الأقل خبرة)؟</a:t>
            </a:r>
          </a:p>
          <a:p>
            <a:endParaRPr lang="en-US" sz="2000" dirty="0"/>
          </a:p>
          <a:p>
            <a:r>
              <a:rPr lang="ar-EG" sz="2400"/>
              <a:t>منصب وظيفي أفضل؟</a:t>
            </a:r>
          </a:p>
          <a:p>
            <a:endParaRPr lang="en-US" sz="1800" dirty="0"/>
          </a:p>
          <a:p>
            <a:r>
              <a:rPr lang="ar-EG" sz="2400"/>
              <a:t>هل هناك أي مراعاة للترقية المبكرة في غضون 6 أشهر (مقارنة بـ 3 سنوات كما هو معتاد)؟</a:t>
            </a:r>
            <a:r>
              <a:rPr lang="en-US" sz="2400"/>
              <a:t> </a:t>
            </a:r>
          </a:p>
          <a:p>
            <a:endParaRPr lang="en-US" sz="1800" dirty="0"/>
          </a:p>
          <a:p>
            <a:r>
              <a:rPr lang="ar-EG" sz="2400"/>
              <a:t>الأولوية للمشاريع المثيرة للاهتمام؟</a:t>
            </a:r>
          </a:p>
          <a:p>
            <a:endParaRPr lang="en-US" sz="1800" dirty="0"/>
          </a:p>
          <a:p>
            <a:r>
              <a:rPr lang="ar-EG" sz="2400"/>
              <a:t>صفقات إبداعية؟</a:t>
            </a:r>
          </a:p>
          <a:p>
            <a:pPr lvl="1"/>
            <a:r>
              <a:rPr lang="ar-EG" sz="2400">
                <a:solidFill>
                  <a:schemeClr val="bg1"/>
                </a:solidFill>
              </a:rPr>
              <a:t>تحويل حزمة الانتقال إلى مكافأة نقدية</a:t>
            </a:r>
          </a:p>
          <a:p>
            <a:pPr lvl="1"/>
            <a:r>
              <a:rPr lang="ar-EG" sz="2400">
                <a:solidFill>
                  <a:schemeClr val="bg1"/>
                </a:solidFill>
              </a:rPr>
              <a:t>تحويل بدل السيارة إلى زيادة في الراتب</a:t>
            </a:r>
          </a:p>
          <a:p>
            <a:endParaRPr lang="en-US" sz="2400" u="sng" dirty="0"/>
          </a:p>
          <a:p>
            <a:endParaRPr lang="en-US" sz="2400" dirty="0">
              <a:solidFill>
                <a:srgbClr val="FF0000"/>
              </a:solidFill>
            </a:endParaRPr>
          </a:p>
          <a:p>
            <a:endParaRPr lang="en-US" sz="2400" u="sng" dirty="0"/>
          </a:p>
        </p:txBody>
      </p:sp>
      <p:sp>
        <p:nvSpPr>
          <p:cNvPr id="5" name="Title 1"/>
          <p:cNvSpPr>
            <a:spLocks noGrp="1"/>
          </p:cNvSpPr>
          <p:nvPr>
            <p:ph type="title"/>
          </p:nvPr>
        </p:nvSpPr>
        <p:spPr>
          <a:xfrm>
            <a:off x="457200" y="304800"/>
            <a:ext cx="8229600" cy="1143000"/>
          </a:xfrm>
        </p:spPr>
        <p:txBody>
          <a:bodyPr>
            <a:noAutofit/>
          </a:bodyPr>
          <a:lstStyle/>
          <a:p>
            <a:r>
              <a:rPr lang="ar-EG" sz="3600" b="1"/>
              <a:t>الأمور المحتملة بالإضافة إلى الراتب </a:t>
            </a:r>
            <a:br>
              <a:rPr lang="ar-EG" sz="3600" b="1"/>
            </a:br>
            <a:endParaRPr lang="ar-EG" sz="3600" b="1"/>
          </a:p>
        </p:txBody>
      </p:sp>
    </p:spTree>
    <p:extLst>
      <p:ext uri="{BB962C8B-B14F-4D97-AF65-F5344CB8AC3E}">
        <p14:creationId xmlns:p14="http://schemas.microsoft.com/office/powerpoint/2010/main" val="311864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754563"/>
          </a:xfrm>
        </p:spPr>
        <p:txBody>
          <a:bodyPr>
            <a:noAutofit/>
          </a:bodyPr>
          <a:lstStyle/>
          <a:p>
            <a:r>
              <a:rPr lang="ar-EG" sz="2400"/>
              <a:t>الهيكل الإداري المفضل (كريستين مقابل المدير الأقل خبرة)؟</a:t>
            </a:r>
          </a:p>
          <a:p>
            <a:endParaRPr lang="en-US" sz="2000" dirty="0"/>
          </a:p>
          <a:p>
            <a:r>
              <a:rPr lang="ar-EG" sz="2400"/>
              <a:t>منصب وظيفي أفضل؟</a:t>
            </a:r>
          </a:p>
          <a:p>
            <a:endParaRPr lang="en-US" sz="1800" dirty="0"/>
          </a:p>
          <a:p>
            <a:r>
              <a:rPr lang="ar-EG" sz="2400"/>
              <a:t>هل هناك أي مراعاة للترقية المبكرة في غضون 6 أشهر (مقارنة بـ 3 سنوات كما هو معتاد)؟</a:t>
            </a:r>
            <a:r>
              <a:rPr lang="en-US" sz="2400"/>
              <a:t> </a:t>
            </a:r>
          </a:p>
          <a:p>
            <a:endParaRPr lang="en-US" sz="1800" dirty="0"/>
          </a:p>
          <a:p>
            <a:r>
              <a:rPr lang="ar-EG" sz="2400"/>
              <a:t>الأولوية للمشاريع المثيرة للاهتمام؟</a:t>
            </a:r>
          </a:p>
          <a:p>
            <a:endParaRPr lang="en-US" sz="1800" dirty="0"/>
          </a:p>
          <a:p>
            <a:r>
              <a:rPr lang="ar-EG" sz="2400"/>
              <a:t>صفقات إبداعية؟</a:t>
            </a:r>
          </a:p>
          <a:p>
            <a:pPr lvl="1"/>
            <a:r>
              <a:rPr lang="ar-EG" sz="2400"/>
              <a:t>تحويل حزمة الانتقال إلى مكافأة نقدية</a:t>
            </a:r>
          </a:p>
          <a:p>
            <a:pPr lvl="1"/>
            <a:r>
              <a:rPr lang="ar-EG" sz="2400"/>
              <a:t>تحويل بدل السيارة إلى زيادة في الراتب</a:t>
            </a:r>
          </a:p>
          <a:p>
            <a:endParaRPr lang="en-US" sz="2400" u="sng" dirty="0"/>
          </a:p>
          <a:p>
            <a:endParaRPr lang="en-US" sz="2400" dirty="0">
              <a:solidFill>
                <a:srgbClr val="FF0000"/>
              </a:solidFill>
            </a:endParaRPr>
          </a:p>
          <a:p>
            <a:endParaRPr lang="en-US" sz="2400" u="sng" dirty="0"/>
          </a:p>
        </p:txBody>
      </p:sp>
      <p:sp>
        <p:nvSpPr>
          <p:cNvPr id="5" name="Title 1"/>
          <p:cNvSpPr>
            <a:spLocks noGrp="1"/>
          </p:cNvSpPr>
          <p:nvPr>
            <p:ph type="title"/>
          </p:nvPr>
        </p:nvSpPr>
        <p:spPr>
          <a:xfrm>
            <a:off x="457200" y="304800"/>
            <a:ext cx="8229600" cy="1143000"/>
          </a:xfrm>
        </p:spPr>
        <p:txBody>
          <a:bodyPr>
            <a:noAutofit/>
          </a:bodyPr>
          <a:lstStyle/>
          <a:p>
            <a:r>
              <a:rPr lang="ar-EG" sz="3600" b="1"/>
              <a:t>الأمور المحتملة بالإضافة إلى الراتب </a:t>
            </a:r>
            <a:br>
              <a:rPr lang="ar-EG" sz="3600" b="1"/>
            </a:br>
            <a:endParaRPr lang="ar-EG" sz="3600" b="1"/>
          </a:p>
        </p:txBody>
      </p:sp>
    </p:spTree>
    <p:extLst>
      <p:ext uri="{BB962C8B-B14F-4D97-AF65-F5344CB8AC3E}">
        <p14:creationId xmlns:p14="http://schemas.microsoft.com/office/powerpoint/2010/main" val="815176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3600" b="1"/>
              <a:t>الدروس المستفادة:</a:t>
            </a:r>
            <a:r>
              <a:rPr lang="en-US" sz="3600" b="1"/>
              <a:t> </a:t>
            </a:r>
            <a:r>
              <a:rPr lang="ar-EG" sz="3600" b="1"/>
              <a:t>وظيفة دبلن</a:t>
            </a:r>
          </a:p>
        </p:txBody>
      </p:sp>
      <p:sp>
        <p:nvSpPr>
          <p:cNvPr id="3" name="Content Placeholder 2"/>
          <p:cNvSpPr>
            <a:spLocks noGrp="1"/>
          </p:cNvSpPr>
          <p:nvPr>
            <p:ph idx="1"/>
          </p:nvPr>
        </p:nvSpPr>
        <p:spPr>
          <a:xfrm>
            <a:off x="457200" y="1752600"/>
            <a:ext cx="8229600" cy="4525963"/>
          </a:xfrm>
        </p:spPr>
        <p:txBody>
          <a:bodyPr>
            <a:normAutofit/>
          </a:bodyPr>
          <a:lstStyle/>
          <a:p>
            <a:r>
              <a:rPr lang="ar-EG" sz="2400"/>
              <a:t>يجب عليك أولًا تحديد ما تريده </a:t>
            </a:r>
            <a:r>
              <a:rPr lang="ar-EG" sz="2400" i="1"/>
              <a:t>حقًا</a:t>
            </a:r>
            <a:r>
              <a:rPr lang="ar-EG" sz="2400"/>
              <a:t>: الراتب الابتدائي، الترقية، التوازن بين العمل والحياة، ثقافة العمل؟</a:t>
            </a:r>
            <a:r>
              <a:rPr lang="en-US" sz="2400"/>
              <a:t> </a:t>
            </a:r>
          </a:p>
          <a:p>
            <a:endParaRPr lang="en-US" sz="2400" dirty="0"/>
          </a:p>
          <a:p>
            <a:r>
              <a:rPr lang="ar-EG" sz="2400"/>
              <a:t>اطرح أمورًا أخرى غير الراتب.</a:t>
            </a:r>
            <a:r>
              <a:rPr lang="en-US" sz="2400"/>
              <a:t> </a:t>
            </a:r>
            <a:r>
              <a:rPr lang="ar-EG" sz="2400"/>
              <a:t>ركّز على الحزمة الكاملة.</a:t>
            </a:r>
            <a:r>
              <a:rPr lang="en-US" sz="2400"/>
              <a:t> </a:t>
            </a:r>
          </a:p>
          <a:p>
            <a:endParaRPr lang="en-US" sz="2400" dirty="0"/>
          </a:p>
          <a:p>
            <a:r>
              <a:rPr lang="ar-EG" sz="2400"/>
              <a:t>تذكر أيضًا أن العلاقات المستدامة مهمة: قد يكون لدى الشخص المسؤول عن توظيفك رأي كبير في المكافآت والترقيات الخاصة بك.</a:t>
            </a:r>
          </a:p>
          <a:p>
            <a:endParaRPr lang="en-US" sz="2400" dirty="0"/>
          </a:p>
          <a:p>
            <a:r>
              <a:rPr lang="ar-EG" sz="2400"/>
              <a:t>موقف وظيفة دبلن هو موقف شائع:</a:t>
            </a:r>
            <a:r>
              <a:rPr lang="en-US" sz="2400"/>
              <a:t> </a:t>
            </a:r>
            <a:r>
              <a:rPr lang="ar-EG" sz="2400"/>
              <a:t>الشخص الذي يقدم العرض يتفاوض داخليًا للقيام بذلك، ويواجه قيودًا على الموارد.</a:t>
            </a:r>
          </a:p>
        </p:txBody>
      </p:sp>
    </p:spTree>
    <p:extLst>
      <p:ext uri="{BB962C8B-B14F-4D97-AF65-F5344CB8AC3E}">
        <p14:creationId xmlns:p14="http://schemas.microsoft.com/office/powerpoint/2010/main" val="397000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457200" y="2286000"/>
            <a:ext cx="4114800" cy="4525963"/>
          </a:xfrm>
        </p:spPr>
        <p:txBody>
          <a:bodyPr/>
          <a:lstStyle/>
          <a:p>
            <a:pPr eaLnBrk="1" hangingPunct="1"/>
            <a:r>
              <a:rPr lang="ar-EG" sz="2400"/>
              <a:t>اقرأ المواد الخاصة بدورك                    (</a:t>
            </a:r>
            <a:r>
              <a:rPr lang="ar-EG" sz="2400" b="1"/>
              <a:t>بحد أقصى 10 دقائق</a:t>
            </a:r>
            <a:r>
              <a:rPr lang="ar-EG" sz="2400"/>
              <a:t>)</a:t>
            </a:r>
          </a:p>
          <a:p>
            <a:pPr eaLnBrk="1" hangingPunct="1"/>
            <a:endParaRPr lang="en-US" altLang="en-US" sz="2400" dirty="0"/>
          </a:p>
          <a:p>
            <a:pPr eaLnBrk="1" hangingPunct="1"/>
            <a:r>
              <a:rPr lang="ar-EG" sz="2400"/>
              <a:t>تفاوض مع شريكك (</a:t>
            </a:r>
            <a:r>
              <a:rPr lang="ar-EG" sz="2400" b="1"/>
              <a:t>بحد أقصى 30 دقيقة</a:t>
            </a:r>
            <a:r>
              <a:rPr lang="ar-EG" sz="2400"/>
              <a:t>)</a:t>
            </a:r>
          </a:p>
          <a:p>
            <a:pPr eaLnBrk="1" hangingPunct="1"/>
            <a:endParaRPr lang="en-US" altLang="en-US" sz="2400" dirty="0"/>
          </a:p>
          <a:p>
            <a:pPr eaLnBrk="1" hangingPunct="1"/>
            <a:r>
              <a:rPr lang="ar-EG" sz="2400"/>
              <a:t>يُرجى تسليم نموذج النتيجة الخاص بك</a:t>
            </a:r>
          </a:p>
          <a:p>
            <a:pPr eaLnBrk="1" hangingPunct="1"/>
            <a:endParaRPr lang="en-US" altLang="en-US" dirty="0"/>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eaLnBrk="1" hangingPunct="1"/>
            <a:endParaRPr lang="en-US" altLang="en-US" sz="2000" dirty="0">
              <a:solidFill>
                <a:srgbClr val="003399"/>
              </a:solidFill>
            </a:endParaRPr>
          </a:p>
          <a:p>
            <a:pPr eaLnBrk="1" hangingPunct="1"/>
            <a:endParaRPr lang="en-US" altLang="en-US" dirty="0"/>
          </a:p>
        </p:txBody>
      </p:sp>
      <p:sp>
        <p:nvSpPr>
          <p:cNvPr id="4" name="Rectangle 41"/>
          <p:cNvSpPr txBox="1">
            <a:spLocks noChangeArrowheads="1"/>
          </p:cNvSpPr>
          <p:nvPr/>
        </p:nvSpPr>
        <p:spPr>
          <a:xfrm>
            <a:off x="533400" y="381000"/>
            <a:ext cx="8229600" cy="1143000"/>
          </a:xfrm>
          <a:prstGeom prst="rect">
            <a:avLst/>
          </a:prstGeom>
          <a:noFill/>
          <a:ln/>
        </p:spPr>
        <p:txBody>
          <a:bodyPr anchor="ctr"/>
          <a:lstStyle/>
          <a:p>
            <a:pPr algn="ctr" fontAlgn="auto">
              <a:spcBef>
                <a:spcPts val="0"/>
              </a:spcBef>
              <a:spcAft>
                <a:spcPts val="0"/>
              </a:spcAft>
              <a:defRPr/>
            </a:pPr>
            <a:r>
              <a:rPr lang="ar-EG" sz="3600" b="1">
                <a:latin typeface="+mn-lt"/>
                <a:cs typeface="+mn-cs"/>
              </a:rPr>
              <a:t>تمرين التفاوض:</a:t>
            </a:r>
          </a:p>
          <a:p>
            <a:pPr algn="ctr" fontAlgn="auto">
              <a:spcBef>
                <a:spcPts val="0"/>
              </a:spcBef>
              <a:spcAft>
                <a:spcPts val="0"/>
              </a:spcAft>
              <a:defRPr/>
            </a:pPr>
            <a:r>
              <a:rPr lang="ar-EG" sz="3600" b="1">
                <a:latin typeface="+mn-lt"/>
                <a:cs typeface="+mn-cs"/>
              </a:rPr>
              <a:t>وظيفة دبلن</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8822" y="2312988"/>
            <a:ext cx="4124178" cy="2792412"/>
          </a:xfrm>
          <a:prstGeom prst="rect">
            <a:avLst/>
          </a:prstGeom>
        </p:spPr>
      </p:pic>
    </p:spTree>
    <p:extLst>
      <p:ext uri="{BB962C8B-B14F-4D97-AF65-F5344CB8AC3E}">
        <p14:creationId xmlns:p14="http://schemas.microsoft.com/office/powerpoint/2010/main" val="3006194436"/>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14475" y="152400"/>
            <a:ext cx="6102350" cy="381000"/>
          </a:xfrm>
        </p:spPr>
        <p:txBody>
          <a:bodyPr>
            <a:normAutofit fontScale="90000"/>
          </a:bodyPr>
          <a:lstStyle/>
          <a:p>
            <a:r>
              <a:rPr lang="ar-EG" sz="3500" b="1" i="1">
                <a:latin typeface="Cambria" panose="02040503050406030204" pitchFamily="18" charset="0"/>
              </a:rPr>
              <a:t>وظيفة دبلن</a:t>
            </a:r>
          </a:p>
        </p:txBody>
      </p:sp>
      <p:graphicFrame>
        <p:nvGraphicFramePr>
          <p:cNvPr id="3" name="Table 2"/>
          <p:cNvGraphicFramePr>
            <a:graphicFrameLocks noGrp="1"/>
          </p:cNvGraphicFramePr>
          <p:nvPr/>
        </p:nvGraphicFramePr>
        <p:xfrm>
          <a:off x="0" y="762000"/>
          <a:ext cx="9143999" cy="5980826"/>
        </p:xfrm>
        <a:graphic>
          <a:graphicData uri="http://schemas.openxmlformats.org/drawingml/2006/table">
            <a:tbl>
              <a:tblPr/>
              <a:tblGrid>
                <a:gridCol w="32766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3794501">
                  <a:extLst>
                    <a:ext uri="{9D8B030D-6E8A-4147-A177-3AD203B41FA5}">
                      <a16:colId xmlns:a16="http://schemas.microsoft.com/office/drawing/2014/main" val="20002"/>
                    </a:ext>
                  </a:extLst>
                </a:gridCol>
                <a:gridCol w="929898">
                  <a:extLst>
                    <a:ext uri="{9D8B030D-6E8A-4147-A177-3AD203B41FA5}">
                      <a16:colId xmlns:a16="http://schemas.microsoft.com/office/drawing/2014/main" val="20003"/>
                    </a:ext>
                  </a:extLst>
                </a:gridCol>
              </a:tblGrid>
              <a:tr h="677804">
                <a:tc>
                  <a:txBody>
                    <a:bodyPr/>
                    <a:lstStyle/>
                    <a:p>
                      <a:pPr algn="ctr" rtl="1" fontAlgn="ctr"/>
                      <a:r>
                        <a:rPr lang="ar-EG" sz="2400" b="1" i="0" u="none" strike="noStrike">
                          <a:solidFill>
                            <a:srgbClr val="000000"/>
                          </a:solidFill>
                          <a:latin typeface="Cambria"/>
                        </a:rPr>
                        <a:t>المُرَشَّح</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rtl="1" fontAlgn="ctr"/>
                      <a:r>
                        <a:rPr lang="ar-EG" sz="2400" b="1" i="0" u="none" strike="noStrike">
                          <a:solidFill>
                            <a:srgbClr val="000000"/>
                          </a:solidFill>
                          <a:latin typeface="Cambria"/>
                        </a:rPr>
                        <a:t>المجموعة الثنائية</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rtl="1" fontAlgn="ctr"/>
                      <a:r>
                        <a:rPr lang="ar-EG" sz="2400" b="1" i="0" u="none" strike="noStrike">
                          <a:solidFill>
                            <a:srgbClr val="000000"/>
                          </a:solidFill>
                          <a:latin typeface="Cambria"/>
                        </a:rPr>
                        <a:t>مسؤول التوظيف</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1" fontAlgn="ctr"/>
                      <a:r>
                        <a:rPr lang="ar-EG" sz="2400" b="1" i="0" u="none" strike="noStrike">
                          <a:solidFill>
                            <a:srgbClr val="000000"/>
                          </a:solidFill>
                          <a:latin typeface="Cambria"/>
                        </a:rPr>
                        <a:t>الغرفة الجانبية</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16876">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ar-EG" sz="2400" b="0" i="0" u="none" strike="noStrike">
                          <a:solidFill>
                            <a:srgbClr val="000000"/>
                          </a:solidFill>
                          <a:latin typeface="+mj-lt"/>
                        </a:rPr>
                        <a:t>1</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1" fontAlgn="ctr"/>
                      <a:r>
                        <a:rPr lang="ar-EG" sz="2400" b="0" i="0" u="none" strike="noStrike">
                          <a:solidFill>
                            <a:srgbClr val="000000"/>
                          </a:solidFill>
                          <a:latin typeface="+mj-lt"/>
                          <a:cs typeface="Arial" panose="020B0604020202020204" pitchFamily="34" charset="0"/>
                        </a:rPr>
                        <a:t>251</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921653">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ar-EG" sz="2400" b="0" i="0" u="none" strike="noStrike">
                          <a:solidFill>
                            <a:srgbClr val="000000"/>
                          </a:solidFill>
                          <a:latin typeface="+mj-lt"/>
                        </a:rPr>
                        <a:t>2</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1" fontAlgn="ctr"/>
                      <a:r>
                        <a:rPr lang="ar-EG" sz="2400" b="0" i="0" u="none" strike="noStrike">
                          <a:solidFill>
                            <a:srgbClr val="000000"/>
                          </a:solidFill>
                          <a:latin typeface="+mj-lt"/>
                          <a:cs typeface="Arial" panose="020B0604020202020204" pitchFamily="34" charset="0"/>
                        </a:rPr>
                        <a:t>252</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616876">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ar-EG" sz="2400" b="0" i="0" u="none" strike="noStrike">
                          <a:solidFill>
                            <a:srgbClr val="000000"/>
                          </a:solidFill>
                          <a:latin typeface="+mj-lt"/>
                        </a:rPr>
                        <a:t>3</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1" fontAlgn="ctr"/>
                      <a:r>
                        <a:rPr lang="ar-EG" sz="2400" b="0" i="0" u="none" strike="noStrike">
                          <a:solidFill>
                            <a:srgbClr val="000000"/>
                          </a:solidFill>
                          <a:latin typeface="+mj-lt"/>
                          <a:cs typeface="Arial" panose="020B0604020202020204" pitchFamily="34" charset="0"/>
                        </a:rPr>
                        <a:t>253</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19077">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ar-EG" sz="2400" b="0" i="0" u="none" strike="noStrike">
                          <a:solidFill>
                            <a:srgbClr val="000000"/>
                          </a:solidFill>
                          <a:latin typeface="+mj-lt"/>
                        </a:rPr>
                        <a:t>4</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1" fontAlgn="ctr"/>
                      <a:r>
                        <a:rPr lang="ar-EG" sz="2400" b="0" i="0" u="none" strike="noStrike">
                          <a:solidFill>
                            <a:srgbClr val="000000"/>
                          </a:solidFill>
                          <a:latin typeface="+mj-lt"/>
                          <a:cs typeface="Arial" panose="020B0604020202020204" pitchFamily="34" charset="0"/>
                        </a:rPr>
                        <a:t>254</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16876">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ar-EG" sz="2400" b="0" i="0" u="none" strike="noStrike">
                          <a:solidFill>
                            <a:srgbClr val="000000"/>
                          </a:solidFill>
                          <a:latin typeface="+mj-lt"/>
                        </a:rPr>
                        <a:t>5</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1" fontAlgn="ctr"/>
                      <a:r>
                        <a:rPr lang="ar-EG" sz="2400" b="0" i="0" u="none" strike="noStrike">
                          <a:solidFill>
                            <a:srgbClr val="000000"/>
                          </a:solidFill>
                          <a:latin typeface="+mj-lt"/>
                          <a:cs typeface="Arial" panose="020B0604020202020204" pitchFamily="34" charset="0"/>
                        </a:rPr>
                        <a:t>255</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16876">
                <a:tc>
                  <a:txBody>
                    <a:bodyPr/>
                    <a:lstStyle/>
                    <a:p>
                      <a:pPr algn="ctr"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ar-EG" sz="2400" b="0" i="0" u="none" strike="noStrike">
                          <a:solidFill>
                            <a:srgbClr val="000000"/>
                          </a:solidFill>
                          <a:latin typeface="+mj-lt"/>
                        </a:rPr>
                        <a:t>6</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1" fontAlgn="ctr"/>
                      <a:r>
                        <a:rPr lang="ar-EG" sz="2400" b="0" i="0" u="none" strike="noStrike">
                          <a:solidFill>
                            <a:srgbClr val="000000"/>
                          </a:solidFill>
                          <a:latin typeface="+mj-lt"/>
                          <a:cs typeface="Arial" panose="020B0604020202020204" pitchFamily="34" charset="0"/>
                        </a:rPr>
                        <a:t>256</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616876">
                <a:tc>
                  <a:txBody>
                    <a:bodyPr/>
                    <a:lstStyle/>
                    <a:p>
                      <a:pPr algn="ctr"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ar-EG" sz="2400" b="0" i="0" u="none" strike="noStrike">
                          <a:solidFill>
                            <a:srgbClr val="000000"/>
                          </a:solidFill>
                          <a:latin typeface="+mj-lt"/>
                        </a:rPr>
                        <a:t>7</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1" fontAlgn="ctr"/>
                      <a:r>
                        <a:rPr lang="ar-EG" sz="2400" b="0" i="0" u="none" strike="noStrike">
                          <a:solidFill>
                            <a:srgbClr val="000000"/>
                          </a:solidFill>
                          <a:latin typeface="+mj-lt"/>
                          <a:cs typeface="Arial" panose="020B0604020202020204" pitchFamily="34" charset="0"/>
                        </a:rPr>
                        <a:t>257</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88722616"/>
                  </a:ext>
                </a:extLst>
              </a:tr>
              <a:tr h="616876">
                <a:tc>
                  <a:txBody>
                    <a:bodyPr/>
                    <a:lstStyle/>
                    <a:p>
                      <a:pPr algn="ctr"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ar-EG" sz="2400" b="0" i="0" u="none" strike="noStrike">
                          <a:solidFill>
                            <a:srgbClr val="000000"/>
                          </a:solidFill>
                          <a:latin typeface="+mj-lt"/>
                        </a:rPr>
                        <a:t>8</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1" fontAlgn="ctr"/>
                      <a:r>
                        <a:rPr lang="ar-EG" sz="2400" b="0" i="0" u="none" strike="noStrike">
                          <a:solidFill>
                            <a:srgbClr val="000000"/>
                          </a:solidFill>
                          <a:latin typeface="+mj-lt"/>
                          <a:cs typeface="Arial" panose="020B0604020202020204" pitchFamily="34" charset="0"/>
                        </a:rPr>
                        <a:t>258</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90653050"/>
                  </a:ext>
                </a:extLst>
              </a:tr>
            </a:tbl>
          </a:graphicData>
        </a:graphic>
      </p:graphicFrame>
    </p:spTree>
    <p:extLst>
      <p:ext uri="{BB962C8B-B14F-4D97-AF65-F5344CB8AC3E}">
        <p14:creationId xmlns:p14="http://schemas.microsoft.com/office/powerpoint/2010/main" val="63711847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noAutofit/>
          </a:bodyPr>
          <a:lstStyle/>
          <a:p>
            <a:r>
              <a:rPr lang="ar-EG" sz="3600" b="1"/>
              <a:t>يُرجى استكمال نموذج التفاوض 360 </a:t>
            </a:r>
            <a:br>
              <a:rPr lang="ar-EG" sz="3600" b="1"/>
            </a:br>
            <a:r>
              <a:rPr lang="ar-EG" sz="3600" b="1"/>
              <a:t>للتفاوض على الوظيفة</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00" y="1600200"/>
            <a:ext cx="6629400" cy="4682014"/>
          </a:xfrm>
          <a:prstGeom prst="rect">
            <a:avLst/>
          </a:prstGeom>
        </p:spPr>
      </p:pic>
    </p:spTree>
    <p:extLst>
      <p:ext uri="{BB962C8B-B14F-4D97-AF65-F5344CB8AC3E}">
        <p14:creationId xmlns:p14="http://schemas.microsoft.com/office/powerpoint/2010/main" val="3310437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524000" y="5075237"/>
            <a:ext cx="8686800" cy="4525963"/>
          </a:xfrm>
          <a:prstGeom prst="rect">
            <a:avLst/>
          </a:prstGeom>
        </p:spPr>
        <p:txBody>
          <a:bodyPr vert="horz" lIns="91440" tIns="45720" rIns="91440" bIns="45720" rtlCol="0">
            <a:normAutofit/>
          </a:bodyPr>
          <a:lst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ar-EG" sz="2400"/>
              <a:t>خصص 3 دقائق وتشارك مع الطالب الذي بجانبك:</a:t>
            </a:r>
            <a:r>
              <a:rPr lang="en-US" sz="2400"/>
              <a:t> </a:t>
            </a:r>
          </a:p>
          <a:p>
            <a:r>
              <a:rPr lang="ar-EG" sz="2400"/>
              <a:t>شيء واحد نجح نظيرك في تنفيذه بشكل جيد</a:t>
            </a:r>
          </a:p>
          <a:p>
            <a:r>
              <a:rPr lang="ar-EG" sz="2400"/>
              <a:t>شيء واحد كان يمكنك تنفيذه بطريقة أفضل</a:t>
            </a:r>
          </a:p>
          <a:p>
            <a:endParaRPr lang="en-US" altLang="en-US" sz="2400" dirty="0"/>
          </a:p>
          <a:p>
            <a:pPr lvl="1"/>
            <a:endParaRPr lang="en-US" altLang="en-US" sz="2400" dirty="0">
              <a:solidFill>
                <a:srgbClr val="003399"/>
              </a:solidFill>
            </a:endParaRPr>
          </a:p>
          <a:p>
            <a:pPr lvl="1"/>
            <a:endParaRPr lang="en-US" altLang="en-US" sz="2400" dirty="0">
              <a:solidFill>
                <a:srgbClr val="003399"/>
              </a:solidFill>
            </a:endParaRPr>
          </a:p>
          <a:p>
            <a:pPr lvl="1"/>
            <a:endParaRPr lang="en-US" altLang="en-US" sz="2400" dirty="0">
              <a:solidFill>
                <a:srgbClr val="003399"/>
              </a:solidFill>
            </a:endParaRPr>
          </a:p>
          <a:p>
            <a:pPr lvl="1"/>
            <a:endParaRPr lang="en-US" altLang="en-US" sz="2400" dirty="0">
              <a:solidFill>
                <a:srgbClr val="003399"/>
              </a:solidFill>
            </a:endParaRPr>
          </a:p>
          <a:p>
            <a:endParaRPr lang="en-US" altLang="en-US" sz="2400" dirty="0">
              <a:solidFill>
                <a:srgbClr val="003399"/>
              </a:solidFill>
            </a:endParaRPr>
          </a:p>
          <a:p>
            <a:endParaRPr lang="en-US" altLang="en-US" sz="2400" dirty="0"/>
          </a:p>
        </p:txBody>
      </p:sp>
      <p:sp>
        <p:nvSpPr>
          <p:cNvPr id="8" name="Rectangle 41"/>
          <p:cNvSpPr txBox="1">
            <a:spLocks noChangeArrowheads="1"/>
          </p:cNvSpPr>
          <p:nvPr/>
        </p:nvSpPr>
        <p:spPr>
          <a:xfrm>
            <a:off x="533400" y="76200"/>
            <a:ext cx="8229600" cy="1143000"/>
          </a:xfrm>
          <a:prstGeom prst="rect">
            <a:avLst/>
          </a:prstGeom>
          <a:noFill/>
          <a:ln/>
        </p:spPr>
        <p:txBody>
          <a:bodyPr anchor="ctr"/>
          <a:lstStyle/>
          <a:p>
            <a:pPr algn="ctr" fontAlgn="auto">
              <a:spcBef>
                <a:spcPts val="0"/>
              </a:spcBef>
              <a:spcAft>
                <a:spcPts val="0"/>
              </a:spcAft>
              <a:defRPr/>
            </a:pPr>
            <a:r>
              <a:rPr lang="ar-EG" sz="3600" b="1">
                <a:latin typeface="+mn-lt"/>
                <a:cs typeface="+mn-cs"/>
              </a:rPr>
              <a:t>استخلاص المعلومات:</a:t>
            </a:r>
            <a:r>
              <a:rPr lang="en-US" sz="3600" b="1"/>
              <a:t> </a:t>
            </a:r>
            <a:r>
              <a:rPr lang="ar-EG" sz="3600" b="1">
                <a:latin typeface="+mn-lt"/>
                <a:cs typeface="+mn-cs"/>
              </a:rPr>
              <a:t>وظيفة دبلن</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0225" y="1366043"/>
            <a:ext cx="5072575" cy="3434557"/>
          </a:xfrm>
          <a:prstGeom prst="rect">
            <a:avLst/>
          </a:prstGeom>
        </p:spPr>
      </p:pic>
    </p:spTree>
    <p:extLst>
      <p:ext uri="{BB962C8B-B14F-4D97-AF65-F5344CB8AC3E}">
        <p14:creationId xmlns:p14="http://schemas.microsoft.com/office/powerpoint/2010/main" val="1383558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228600"/>
            <a:ext cx="8229600" cy="1143000"/>
          </a:xfrm>
        </p:spPr>
        <p:txBody>
          <a:bodyPr>
            <a:noAutofit/>
          </a:bodyPr>
          <a:lstStyle/>
          <a:p>
            <a:r>
              <a:rPr lang="ar-EG" sz="3600" b="1"/>
              <a:t>ما الذي يعرفه جراهام فقط؟</a:t>
            </a:r>
          </a:p>
        </p:txBody>
      </p:sp>
    </p:spTree>
    <p:extLst>
      <p:ext uri="{BB962C8B-B14F-4D97-AF65-F5344CB8AC3E}">
        <p14:creationId xmlns:p14="http://schemas.microsoft.com/office/powerpoint/2010/main" val="1295585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98637"/>
            <a:ext cx="8229600" cy="4525963"/>
          </a:xfrm>
        </p:spPr>
        <p:txBody>
          <a:bodyPr>
            <a:noAutofit/>
          </a:bodyPr>
          <a:lstStyle/>
          <a:p>
            <a:r>
              <a:rPr lang="ar-EG" sz="2400"/>
              <a:t>الإقامة في شقة شريكته إليز والأمل في الانتقال إلى دبلن ليكون معها</a:t>
            </a:r>
          </a:p>
          <a:p>
            <a:endParaRPr lang="en-US" altLang="en-US" sz="2400" dirty="0"/>
          </a:p>
          <a:p>
            <a:r>
              <a:rPr lang="ar-EG" sz="2400"/>
              <a:t>التخطيط لرحلة برية من باريس إلى أيرلندا وعدم تقدير حزمة الانتقال الفاخرة</a:t>
            </a:r>
          </a:p>
          <a:p>
            <a:endParaRPr lang="en-US" sz="2400" dirty="0"/>
          </a:p>
          <a:p>
            <a:r>
              <a:rPr lang="ar-EG" sz="2400"/>
              <a:t>ينوي الذهاب إلى العمل سيرًا على الأقدام ولا يحتاج إلى بدل سيارة</a:t>
            </a:r>
            <a:r>
              <a:rPr lang="en-US" sz="2400"/>
              <a:t> </a:t>
            </a:r>
          </a:p>
          <a:p>
            <a:endParaRPr lang="en-US" sz="2400" dirty="0"/>
          </a:p>
          <a:p>
            <a:r>
              <a:rPr lang="ar-EG" sz="2400"/>
              <a:t>لديه عرضان آخران بقيمة 42,000 يورو و43,000 يورو سنويًا، لكن في شركات لا يرغب في العمل بها</a:t>
            </a:r>
          </a:p>
        </p:txBody>
      </p:sp>
      <p:sp>
        <p:nvSpPr>
          <p:cNvPr id="8" name="Title 1"/>
          <p:cNvSpPr>
            <a:spLocks noGrp="1"/>
          </p:cNvSpPr>
          <p:nvPr>
            <p:ph type="title"/>
          </p:nvPr>
        </p:nvSpPr>
        <p:spPr>
          <a:xfrm>
            <a:off x="457200" y="228600"/>
            <a:ext cx="8229600" cy="1143000"/>
          </a:xfrm>
        </p:spPr>
        <p:txBody>
          <a:bodyPr>
            <a:noAutofit/>
          </a:bodyPr>
          <a:lstStyle/>
          <a:p>
            <a:r>
              <a:rPr lang="ar-EG" sz="3600" b="1"/>
              <a:t>ما الذي يعرفه جراهام فقط؟</a:t>
            </a:r>
          </a:p>
        </p:txBody>
      </p:sp>
    </p:spTree>
    <p:extLst>
      <p:ext uri="{BB962C8B-B14F-4D97-AF65-F5344CB8AC3E}">
        <p14:creationId xmlns:p14="http://schemas.microsoft.com/office/powerpoint/2010/main" val="3498586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152400"/>
            <a:ext cx="8229600" cy="1143000"/>
          </a:xfrm>
        </p:spPr>
        <p:txBody>
          <a:bodyPr/>
          <a:lstStyle/>
          <a:p>
            <a:r>
              <a:rPr lang="ar-EG" sz="3600" b="1"/>
              <a:t>ما اهتمامات جراهام؟</a:t>
            </a:r>
            <a:r>
              <a:rPr lang="en-US" sz="3600" b="1"/>
              <a:t> </a:t>
            </a:r>
          </a:p>
        </p:txBody>
      </p:sp>
    </p:spTree>
    <p:extLst>
      <p:ext uri="{BB962C8B-B14F-4D97-AF65-F5344CB8AC3E}">
        <p14:creationId xmlns:p14="http://schemas.microsoft.com/office/powerpoint/2010/main" val="3963050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4703</TotalTime>
  <Words>2747</Words>
  <Application>Microsoft Office PowerPoint</Application>
  <PresentationFormat>On-screen Show (4:3)</PresentationFormat>
  <Paragraphs>241</Paragraphs>
  <Slides>23</Slides>
  <Notes>23</Notes>
  <HiddenSlides>2</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Arial</vt:lpstr>
      <vt:lpstr>Calibri</vt:lpstr>
      <vt:lpstr>Cambria</vt:lpstr>
      <vt:lpstr>Roboto</vt:lpstr>
      <vt:lpstr>Roboto Slab</vt:lpstr>
      <vt:lpstr>Ubuntu</vt:lpstr>
      <vt:lpstr>Office Theme</vt:lpstr>
      <vt:lpstr>Conception personnalisée</vt:lpstr>
      <vt:lpstr>وظيفة دبلن</vt:lpstr>
      <vt:lpstr>PowerPoint Presentation</vt:lpstr>
      <vt:lpstr>PowerPoint Presentation</vt:lpstr>
      <vt:lpstr>وظيفة دبلن</vt:lpstr>
      <vt:lpstr>يُرجى استكمال نموذج التفاوض 360  للتفاوض على الوظيفة</vt:lpstr>
      <vt:lpstr>PowerPoint Presentation</vt:lpstr>
      <vt:lpstr>ما الذي يعرفه جراهام فقط؟</vt:lpstr>
      <vt:lpstr>ما الذي يعرفه جراهام فقط؟</vt:lpstr>
      <vt:lpstr>ما اهتمامات جراهام؟ </vt:lpstr>
      <vt:lpstr>ما اهتمامات جراهام؟ </vt:lpstr>
      <vt:lpstr>ماذا تعرف كريستين فقط؟</vt:lpstr>
      <vt:lpstr>ماذا تعرف كريستين فقط؟</vt:lpstr>
      <vt:lpstr>المفاوضات غير المرئية</vt:lpstr>
      <vt:lpstr>ماذا تعرف كريستين فقط؟</vt:lpstr>
      <vt:lpstr>ما اهتمامات كريستين؟ </vt:lpstr>
      <vt:lpstr>ما اهتمامات كريستين؟ </vt:lpstr>
      <vt:lpstr>المعايير المشروعة المحتملة؟</vt:lpstr>
      <vt:lpstr>المعايير المشروعة المحتملة؟</vt:lpstr>
      <vt:lpstr>ما الصفقات النهائية التي توصلتما إليها؟</vt:lpstr>
      <vt:lpstr>PowerPoint Presentation</vt:lpstr>
      <vt:lpstr>الأمور المحتملة بالإضافة إلى الراتب  </vt:lpstr>
      <vt:lpstr>الأمور المحتملة بالإضافة إلى الراتب  </vt:lpstr>
      <vt:lpstr>الدروس المستفادة: وظيفة دبلن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Uhlmann</dc:creator>
  <cp:lastModifiedBy>OEHLER Mathias</cp:lastModifiedBy>
  <cp:revision>311</cp:revision>
  <dcterms:created xsi:type="dcterms:W3CDTF">2015-09-09T13:52:41Z</dcterms:created>
  <dcterms:modified xsi:type="dcterms:W3CDTF">2024-11-26T07:58:34Z</dcterms:modified>
</cp:coreProperties>
</file>