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386" r:id="rId3"/>
    <p:sldId id="835" r:id="rId4"/>
    <p:sldId id="785" r:id="rId5"/>
    <p:sldId id="795" r:id="rId6"/>
    <p:sldId id="803" r:id="rId7"/>
    <p:sldId id="804" r:id="rId8"/>
    <p:sldId id="800" r:id="rId9"/>
    <p:sldId id="797" r:id="rId10"/>
    <p:sldId id="801" r:id="rId11"/>
    <p:sldId id="798" r:id="rId12"/>
    <p:sldId id="802" r:id="rId13"/>
    <p:sldId id="796" r:id="rId14"/>
    <p:sldId id="809" r:id="rId15"/>
    <p:sldId id="805" r:id="rId16"/>
    <p:sldId id="810" r:id="rId17"/>
    <p:sldId id="821" r:id="rId18"/>
    <p:sldId id="820" r:id="rId19"/>
    <p:sldId id="824" r:id="rId20"/>
    <p:sldId id="814" r:id="rId21"/>
    <p:sldId id="812" r:id="rId22"/>
    <p:sldId id="813" r:id="rId23"/>
    <p:sldId id="819" r:id="rId24"/>
    <p:sldId id="817" r:id="rId25"/>
    <p:sldId id="808" r:id="rId26"/>
    <p:sldId id="823" r:id="rId27"/>
  </p:sldIdLst>
  <p:sldSz cx="9144000" cy="6858000" type="screen4x3"/>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626F0A-836A-4498-BF42-BD934A5D56C4}" v="1" dt="2024-06-07T14:24:29.2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33" autoAdjust="0"/>
    <p:restoredTop sz="80000" autoAdjust="0"/>
  </p:normalViewPr>
  <p:slideViewPr>
    <p:cSldViewPr>
      <p:cViewPr varScale="1">
        <p:scale>
          <a:sx n="62" d="100"/>
          <a:sy n="62" d="100"/>
        </p:scale>
        <p:origin x="1397"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CALLIER TRAQUET Emilie" userId="ab01feba-5c92-4a33-8ccf-08c553084b8f" providerId="ADAL" clId="{CE626F0A-836A-4498-BF42-BD934A5D56C4}"/>
    <pc:docChg chg="addSld delSld modSld sldOrd">
      <pc:chgData name="LESCALLIER TRAQUET Emilie" userId="ab01feba-5c92-4a33-8ccf-08c553084b8f" providerId="ADAL" clId="{CE626F0A-836A-4498-BF42-BD934A5D56C4}" dt="2024-06-07T14:25:52.650" v="62" actId="108"/>
      <pc:docMkLst>
        <pc:docMk/>
      </pc:docMkLst>
      <pc:sldChg chg="modSp add mod">
        <pc:chgData name="LESCALLIER TRAQUET Emilie" userId="ab01feba-5c92-4a33-8ccf-08c553084b8f" providerId="ADAL" clId="{CE626F0A-836A-4498-BF42-BD934A5D56C4}" dt="2024-06-07T14:25:52.650" v="62" actId="108"/>
        <pc:sldMkLst>
          <pc:docMk/>
          <pc:sldMk cId="1409809371" sldId="386"/>
        </pc:sldMkLst>
        <pc:spChg chg="mod">
          <ac:chgData name="LESCALLIER TRAQUET Emilie" userId="ab01feba-5c92-4a33-8ccf-08c553084b8f" providerId="ADAL" clId="{CE626F0A-836A-4498-BF42-BD934A5D56C4}" dt="2024-06-07T14:24:54.627" v="25" actId="20577"/>
          <ac:spMkLst>
            <pc:docMk/>
            <pc:sldMk cId="1409809371" sldId="386"/>
            <ac:spMk id="5" creationId="{95B59985-71BB-39B0-A25D-A79F4455D554}"/>
          </ac:spMkLst>
        </pc:spChg>
        <pc:spChg chg="mod">
          <ac:chgData name="LESCALLIER TRAQUET Emilie" userId="ab01feba-5c92-4a33-8ccf-08c553084b8f" providerId="ADAL" clId="{CE626F0A-836A-4498-BF42-BD934A5D56C4}" dt="2024-06-07T14:25:52.650" v="62" actId="108"/>
          <ac:spMkLst>
            <pc:docMk/>
            <pc:sldMk cId="1409809371" sldId="386"/>
            <ac:spMk id="7" creationId="{A8F4ADC1-E06A-AFED-D132-7A0D134CB25A}"/>
          </ac:spMkLst>
        </pc:spChg>
      </pc:sldChg>
      <pc:sldChg chg="new del ord">
        <pc:chgData name="LESCALLIER TRAQUET Emilie" userId="ab01feba-5c92-4a33-8ccf-08c553084b8f" providerId="ADAL" clId="{CE626F0A-836A-4498-BF42-BD934A5D56C4}" dt="2024-06-07T14:24:33.201" v="4" actId="2696"/>
        <pc:sldMkLst>
          <pc:docMk/>
          <pc:sldMk cId="205518624" sldId="8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052208-F506-45EE-844F-3CB1F027403A}" type="datetimeFigureOut">
              <a:rPr lang="en-US" smtClean="0"/>
              <a:t>11/22/2024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1DD1D-0BD5-4E4F-ABDD-53ED947792F1}" type="slidenum">
              <a:rPr lang="en-US" smtClean="0"/>
              <a:t>‹#›</a:t>
            </a:fld>
            <a:endParaRPr lang="en-US"/>
          </a:p>
        </p:txBody>
      </p:sp>
    </p:spTree>
    <p:extLst>
      <p:ext uri="{BB962C8B-B14F-4D97-AF65-F5344CB8AC3E}">
        <p14:creationId xmlns:p14="http://schemas.microsoft.com/office/powerpoint/2010/main" val="429093600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DED7BE2-A96B-4E9D-A1D5-8D1855B13D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تلقى دورادو عرضًا خارجيًا من نادي </a:t>
            </a:r>
            <a:r>
              <a:rPr lang="ar-EG" sz="2400"/>
              <a:t>جرين بارك لكرة القدم في المملكة المتحدة مقابل 67 مليون يورو سنويًا. ومع ذلك، يُعرف مدربهم، آدم نايت، بصرامته مع اللاعبين، ويريد دورادو قدرًا من المرونة ويكره الطقس البارد. </a:t>
            </a:r>
          </a:p>
          <a:p>
            <a:endParaRPr lang="en-US" sz="2400" dirty="0"/>
          </a:p>
          <a:p>
            <a:r>
              <a:rPr lang="ar-EG" sz="2400"/>
              <a:t>يعلم دورادو أنه لا يملك أي عروض أخرى من أي فريق في الوقت الحالي، فبسبب حادثة ضربة الرأس التي قام بها، أصبح يُنظر إليه على أنه صعب المِراس.</a:t>
            </a:r>
            <a:r>
              <a:rPr lang="en-US" sz="2400"/>
              <a:t> </a:t>
            </a:r>
          </a:p>
          <a:p>
            <a:endParaRPr lang="en-US" sz="2400" dirty="0"/>
          </a:p>
          <a:p>
            <a:r>
              <a:rPr lang="ar-EG" sz="2400"/>
              <a:t>يعرف سيلفيو عن حادثة ضربة الرأس، لكنه لا يعرف المخاوف الأكبر التي يشعر بها دورادو بشأن تحقيق المزيد من التوازن بين العمل والحياة والرغبة في التمتع بثقافة تنظيمية تتيح له التصرف على طبيعته.</a:t>
            </a:r>
            <a:r>
              <a:rPr lang="en-US" sz="2400"/>
              <a:t> </a:t>
            </a:r>
            <a:r>
              <a:rPr lang="ar-EG" sz="2400"/>
              <a:t>ربما يكون دورادو حكيمًا في هذا الصدد، فنحن غالبًا ما نسعى إلى الحصول على أعلى راتب ونتجاهل ما إذا كانت ثقافة صاحب العمل المحتمل تتناسب حقًا مع شخصيتنا وقيمنا.</a:t>
            </a:r>
            <a:r>
              <a:rPr lang="en-US" sz="2400"/>
              <a:t> </a:t>
            </a:r>
          </a:p>
          <a:p>
            <a:endParaRPr lang="en-US" sz="2400" dirty="0"/>
          </a:p>
          <a:p>
            <a:r>
              <a:rPr lang="ar-EG" sz="2400"/>
              <a:t>لا يزال دورادو يفكر في مستقبله المهني بعد اعتزاله اللعب،</a:t>
            </a:r>
            <a:r>
              <a:rPr lang="en-US" sz="2400"/>
              <a:t> </a:t>
            </a:r>
            <a:r>
              <a:rPr lang="ar-EG" sz="2400"/>
              <a:t>فهو يريد أن تظل كرة القدم جزءًا من حياته، وهو مهتم حقًا بالانتقال إلى مجال التدريب.</a:t>
            </a:r>
            <a:r>
              <a:rPr lang="en-US" sz="2400"/>
              <a:t> </a:t>
            </a:r>
          </a:p>
          <a:p>
            <a:endParaRPr lang="en-US" sz="2400" dirty="0"/>
          </a:p>
          <a:p>
            <a:r>
              <a:rPr lang="ar-EG" sz="2400"/>
              <a:t>وأخيرًا، ورغم أن عقده يسمح له بالرحيل خلال فترة الانتقالات في منتصف الموسم، إلا أن دورادو يفضل البقاء خارج الموسم مع ناديه الحالي حتى يتمكن من الفوز بجائزة هداف إسبانيا للمرة الرابعة.</a:t>
            </a:r>
            <a:r>
              <a:rPr lang="en-US" sz="2400"/>
              <a:t> </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10</a:t>
            </a:fld>
            <a:endParaRPr lang="en-US"/>
          </a:p>
        </p:txBody>
      </p:sp>
    </p:spTree>
    <p:extLst>
      <p:ext uri="{BB962C8B-B14F-4D97-AF65-F5344CB8AC3E}">
        <p14:creationId xmlns:p14="http://schemas.microsoft.com/office/powerpoint/2010/main" val="2927417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b="0" i="0" dirty="0"/>
              <a:t>ما الذي يعرفه سيلفيو فقط في عملية التفاوض؟</a:t>
            </a:r>
            <a:r>
              <a:rPr lang="ar-EG" sz="1200" i="0" dirty="0">
                <a:solidFill>
                  <a:schemeClr val="tx1"/>
                </a:solidFill>
                <a:latin typeface="+mn-lt"/>
                <a:ea typeface="+mn-ea"/>
                <a:cs typeface="+mn-cs"/>
              </a:rPr>
              <a:t> [يجيب الطلاب]. </a:t>
            </a:r>
            <a:br>
              <a:rPr lang="ar-EG" sz="1200" b="1" i="0" dirty="0"/>
            </a:br>
            <a:endParaRPr lang="ar-EG" sz="1200" b="1" i="0" dirty="0"/>
          </a:p>
        </p:txBody>
      </p:sp>
      <p:sp>
        <p:nvSpPr>
          <p:cNvPr id="4" name="Slide Number Placeholder 3"/>
          <p:cNvSpPr>
            <a:spLocks noGrp="1"/>
          </p:cNvSpPr>
          <p:nvPr>
            <p:ph type="sldNum" sz="quarter" idx="10"/>
          </p:nvPr>
        </p:nvSpPr>
        <p:spPr/>
        <p:txBody>
          <a:bodyPr/>
          <a:lstStyle/>
          <a:p>
            <a:fld id="{9BE1DD1D-0BD5-4E4F-ABDD-53ED947792F1}" type="slidenum">
              <a:rPr lang="en-US" smtClean="0"/>
              <a:t>11</a:t>
            </a:fld>
            <a:endParaRPr lang="en-US"/>
          </a:p>
        </p:txBody>
      </p:sp>
    </p:spTree>
    <p:extLst>
      <p:ext uri="{BB962C8B-B14F-4D97-AF65-F5344CB8AC3E}">
        <p14:creationId xmlns:p14="http://schemas.microsoft.com/office/powerpoint/2010/main" val="33475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a:t>يدرك سيلفيو أنه لا يستطيع </a:t>
            </a:r>
            <a:r>
              <a:rPr lang="ar-EG" sz="1200"/>
              <a:t>أن يضاهي بشكل مباشر الراتب الحالي الذي يتقاضاه دورادو البالغة قيمته 58 مليون يورو سنويًا، ناهيك عن العرض الخارجي الذي قدمه نادي جرين بارك لكرة القدم لدورادو.</a:t>
            </a:r>
            <a:r>
              <a:rPr lang="en-US" sz="120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a:t>هناك الكثير من الأمور التي تدور في عالم سيلفيو ولا يعرف دورادو عنها شيئًا.</a:t>
            </a:r>
            <a:r>
              <a:rPr lang="en-US" sz="1200"/>
              <a:t> </a:t>
            </a:r>
            <a:r>
              <a:rPr lang="ar-EG" sz="1200"/>
              <a:t>سيلفيو لديه اجتماع عمل مهم على وشك الانعقاد ويشكل عنصرًا رئيسيًا لإطلاق علامة صلصة الطماطم التي تنتجها عائلته على مستوى العالم، والتي تُباع حاليًا في إيطاليا بشكل أساسي.</a:t>
            </a:r>
            <a:r>
              <a:rPr lang="en-US" sz="1200"/>
              <a:t> </a:t>
            </a:r>
            <a:r>
              <a:rPr lang="ar-EG" sz="1200"/>
              <a:t>يريد سيلفيو توظيف دورادو في منتصف الموسم حتى يتمكن من اصطحاب شريك محتمل - الرئيس التنفيذي لإحدى شركات البيع بالتجزئة الكبرى - إلى إحدى المباريات وإبهاره من خلال تعريفه بدورادو.</a:t>
            </a:r>
            <a:r>
              <a:rPr lang="en-US" sz="120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a:t>كما يشعر سيلفيو بعدم الرضا عن مدربه الحالي ويفكر في إقالته.</a:t>
            </a:r>
            <a:r>
              <a:rPr lang="en-US" sz="1200"/>
              <a:t> </a:t>
            </a:r>
            <a:r>
              <a:rPr lang="ar-EG" sz="1200"/>
              <a:t>وأخيرًا، لديه طموحات في تولي منصب سياسي، وللوصول إلى هذا الهدف يحتاج إلى زيادة مكانته، ويمثل تعيين أفضل لاعب في العالم في ناديه أحد السبل لتحقيق ذلك.</a:t>
            </a:r>
            <a:r>
              <a:rPr lang="en-US" sz="1200"/>
              <a:t> </a:t>
            </a:r>
            <a:r>
              <a:rPr lang="ar-EG" sz="1200"/>
              <a:t>ففي إيطاليا، يعد امتلاك نادٍ ناجح أحد الطرق للوصول إلى الشهرة والسلطة السياسية.</a:t>
            </a:r>
            <a:r>
              <a:rPr lang="en-US" sz="1200"/>
              <a:t> </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12</a:t>
            </a:fld>
            <a:endParaRPr lang="en-US"/>
          </a:p>
        </p:txBody>
      </p:sp>
    </p:spTree>
    <p:extLst>
      <p:ext uri="{BB962C8B-B14F-4D97-AF65-F5344CB8AC3E}">
        <p14:creationId xmlns:p14="http://schemas.microsoft.com/office/powerpoint/2010/main" val="3383507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من المهم في المفاوضات أن تحاول تعظيم القيمة الإجمالية لنفسك، وليس الراتب فقط.</a:t>
            </a:r>
            <a:r>
              <a:rPr lang="en-US"/>
              <a:t> </a:t>
            </a:r>
            <a:r>
              <a:rPr lang="ar-EG"/>
              <a:t>ولتحقيق هذه الغاية، غالبًا ما نحتاج إلى طرح قضايا جديدة في المناقشة، وبالتالي تصبح المسألة أكبر من مجرد المال.</a:t>
            </a:r>
            <a:r>
              <a:rPr lang="en-US"/>
              <a:t> </a:t>
            </a:r>
            <a:r>
              <a:rPr lang="ar-EG"/>
              <a:t>ما القضايا التي طرحتها لخلق القيمة في عملية التفاوض؟</a:t>
            </a:r>
          </a:p>
          <a:p>
            <a:endParaRPr lang="en-US" dirty="0"/>
          </a:p>
          <a:p>
            <a:r>
              <a:rPr lang="ar-EG"/>
              <a:t>مصدر</a:t>
            </a:r>
            <a:r>
              <a:rPr lang="ar-EG" baseline="0"/>
              <a:t> الصورة</a:t>
            </a:r>
          </a:p>
          <a:p>
            <a:r>
              <a:rPr lang="en-US" baseline="0"/>
              <a:t>https://pixabay.com/en/light-bulbs-light-bulb-light-energy-1125016/</a:t>
            </a:r>
          </a:p>
        </p:txBody>
      </p:sp>
      <p:sp>
        <p:nvSpPr>
          <p:cNvPr id="4" name="Slide Number Placeholder 3"/>
          <p:cNvSpPr>
            <a:spLocks noGrp="1"/>
          </p:cNvSpPr>
          <p:nvPr>
            <p:ph type="sldNum" sz="quarter" idx="10"/>
          </p:nvPr>
        </p:nvSpPr>
        <p:spPr/>
        <p:txBody>
          <a:bodyPr/>
          <a:lstStyle/>
          <a:p>
            <a:fld id="{9BE1DD1D-0BD5-4E4F-ABDD-53ED947792F1}" type="slidenum">
              <a:rPr lang="en-US" smtClean="0"/>
              <a:t>13</a:t>
            </a:fld>
            <a:endParaRPr lang="en-US"/>
          </a:p>
        </p:txBody>
      </p:sp>
    </p:spTree>
    <p:extLst>
      <p:ext uri="{BB962C8B-B14F-4D97-AF65-F5344CB8AC3E}">
        <p14:creationId xmlns:p14="http://schemas.microsoft.com/office/powerpoint/2010/main" val="3116298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تتوفر كل أنواع السبل التي قد تساعدك على زيادة القيمة الإجمالية </a:t>
            </a:r>
            <a:r>
              <a:rPr lang="ar-EG" i="0" dirty="0" err="1"/>
              <a:t>لدورادو</a:t>
            </a:r>
            <a:r>
              <a:rPr lang="ar-EG" i="0" dirty="0"/>
              <a:t>، أو سيلفيو، أو كليهما في المفاوضات.</a:t>
            </a:r>
            <a:r>
              <a:rPr lang="en-US" i="0" dirty="0"/>
              <a:t> </a:t>
            </a:r>
          </a:p>
          <a:p>
            <a:endParaRPr lang="en-US" i="0" dirty="0"/>
          </a:p>
          <a:p>
            <a:r>
              <a:rPr lang="ar-EG" sz="2400" i="0" dirty="0"/>
              <a:t>يمكن أن يصبح </a:t>
            </a:r>
            <a:r>
              <a:rPr lang="ar-EG" sz="2400" i="0" dirty="0" err="1"/>
              <a:t>دورادو</a:t>
            </a:r>
            <a:r>
              <a:rPr lang="ar-EG" sz="2400" i="0" dirty="0"/>
              <a:t> لاعبًا ومدربًا، وهو ما يحدث أحيانًا، أو قد يتدرب على يد المدربين الحاليين من خلال الاتفاق على انتقاله إلى منصب تدريبي بعد اعتزاله اللعب.</a:t>
            </a:r>
            <a:r>
              <a:rPr lang="en-US" sz="2400" i="0" dirty="0"/>
              <a:t> </a:t>
            </a:r>
            <a:r>
              <a:rPr lang="ar-EG" sz="2400" i="0" dirty="0"/>
              <a:t>وقد يوافق سيلفيو على منح </a:t>
            </a:r>
            <a:r>
              <a:rPr lang="ar-EG" sz="2400" i="0" dirty="0" err="1"/>
              <a:t>دورادو</a:t>
            </a:r>
            <a:r>
              <a:rPr lang="ar-EG" sz="2400" i="0" dirty="0"/>
              <a:t> مرونة في قواعد الفريق فيما يتعلق بحضور المباريات والتدريبات، أو يوافق على دعمه إذا وقعت أي حوادث عنصرية أو خلافات أخرى في المستقبل.</a:t>
            </a:r>
            <a:r>
              <a:rPr lang="en-US" sz="2400" i="0" dirty="0"/>
              <a:t> </a:t>
            </a:r>
            <a:r>
              <a:rPr lang="ar-EG" sz="2400" i="0" dirty="0"/>
              <a:t>كل هذه الأشياء من شأنها أن تزيد من القيمة الإجمالية </a:t>
            </a:r>
            <a:r>
              <a:rPr lang="ar-EG" sz="2400" i="0" dirty="0" err="1"/>
              <a:t>لدورادو</a:t>
            </a:r>
            <a:r>
              <a:rPr lang="ar-EG" sz="2400" i="0" dirty="0"/>
              <a:t> من خلال المفاوضات وربما تجعله أكثر استعدادًا لقبول مبلغ أقل من الأجر الثابت.</a:t>
            </a:r>
            <a:r>
              <a:rPr lang="en-US" sz="2400" i="0" dirty="0"/>
              <a:t> </a:t>
            </a:r>
          </a:p>
          <a:p>
            <a:endParaRPr lang="en-US" sz="2400" i="0" dirty="0"/>
          </a:p>
          <a:p>
            <a:r>
              <a:rPr lang="ar-EG" sz="2400" i="0" dirty="0"/>
              <a:t>كما يمكن أن يروج </a:t>
            </a:r>
            <a:r>
              <a:rPr lang="ar-EG" sz="2400" i="0" dirty="0" err="1"/>
              <a:t>دورادو</a:t>
            </a:r>
            <a:r>
              <a:rPr lang="ar-EG" sz="2400" i="0" dirty="0"/>
              <a:t> لصلصة الطماطم التي يقدمها سيلفيو ويمثل أحد عناصر التسويق المباشر في الاجتماع المهم الذي سيعقد مع الشريك المحتمل، مما سيكون رائعًا بالنسبة لعرض سيلفيو الكبير!</a:t>
            </a:r>
            <a:r>
              <a:rPr lang="en-US" sz="2400" i="0" dirty="0"/>
              <a:t> </a:t>
            </a:r>
          </a:p>
          <a:p>
            <a:endParaRPr lang="en-US" sz="2400" i="0" dirty="0"/>
          </a:p>
          <a:p>
            <a:r>
              <a:rPr lang="ar-EG" sz="2400" i="0" dirty="0"/>
              <a:t>من المحتمل أن تتم إعادة تسمية صلصة الطماطم بوريتي المميزة باسم صلصة </a:t>
            </a:r>
            <a:r>
              <a:rPr lang="ar-EG" sz="2400" i="0" dirty="0" err="1"/>
              <a:t>دورادو</a:t>
            </a:r>
            <a:r>
              <a:rPr lang="ar-EG" sz="2400" i="0" dirty="0"/>
              <a:t> </a:t>
            </a:r>
            <a:r>
              <a:rPr lang="ar-EG" sz="2400" i="0" dirty="0" err="1"/>
              <a:t>بريمافيرا</a:t>
            </a:r>
            <a:r>
              <a:rPr lang="ar-EG" sz="2400" i="0" dirty="0"/>
              <a:t>، هل اقترح أحد ذلك أو وافق عليه؟</a:t>
            </a:r>
            <a:r>
              <a:rPr lang="en-US" sz="2400" i="0" dirty="0"/>
              <a:t> </a:t>
            </a:r>
            <a:r>
              <a:rPr lang="ar-EG" sz="2400" i="0" dirty="0"/>
              <a:t>[يجيب الطلاب].</a:t>
            </a:r>
            <a:r>
              <a:rPr lang="en-US" sz="2400" i="0" dirty="0"/>
              <a:t> </a:t>
            </a:r>
            <a:r>
              <a:rPr lang="ar-EG" sz="2400" i="0" dirty="0"/>
              <a:t>لقب </a:t>
            </a:r>
            <a:r>
              <a:rPr lang="ar-EG" sz="2400" i="0" dirty="0" err="1"/>
              <a:t>دورادو</a:t>
            </a:r>
            <a:r>
              <a:rPr lang="ar-EG" sz="2400" i="0" dirty="0"/>
              <a:t> هو </a:t>
            </a:r>
            <a:r>
              <a:rPr lang="ar-EG" sz="2400" i="0" dirty="0" err="1"/>
              <a:t>بريمافيرا</a:t>
            </a:r>
            <a:r>
              <a:rPr lang="ar-EG" sz="2400" i="0" dirty="0"/>
              <a:t>، وهو نوع من أنواع صلصة الطماطم، فقط لإعطائك تلميحًا.</a:t>
            </a:r>
            <a:r>
              <a:rPr lang="en-US" sz="2400" i="0" dirty="0"/>
              <a:t> </a:t>
            </a:r>
          </a:p>
          <a:p>
            <a:endParaRPr lang="en-US" sz="2400" i="0" dirty="0"/>
          </a:p>
          <a:p>
            <a:r>
              <a:rPr lang="ar-EG" sz="2400" i="0" dirty="0"/>
              <a:t>وأخيرًا، قد يوافق </a:t>
            </a:r>
            <a:r>
              <a:rPr lang="ar-EG" sz="2400" i="0" dirty="0" err="1"/>
              <a:t>دورادو</a:t>
            </a:r>
            <a:r>
              <a:rPr lang="ar-EG" sz="2400" i="0" dirty="0"/>
              <a:t> على تأييد سيلفيو في الانتخابات.</a:t>
            </a:r>
            <a:r>
              <a:rPr lang="en-US" sz="2400" i="0" dirty="0"/>
              <a:t> </a:t>
            </a:r>
            <a:r>
              <a:rPr lang="ar-EG" sz="2400" i="0" dirty="0"/>
              <a:t>وهذه بعض الاحتمالات فقط من بين العديد من الاحتمالات الأخرى.</a:t>
            </a:r>
            <a:r>
              <a:rPr lang="en-US" sz="2400" i="0" dirty="0"/>
              <a:t> </a:t>
            </a:r>
          </a:p>
        </p:txBody>
      </p:sp>
      <p:sp>
        <p:nvSpPr>
          <p:cNvPr id="4" name="Slide Number Placeholder 3"/>
          <p:cNvSpPr>
            <a:spLocks noGrp="1"/>
          </p:cNvSpPr>
          <p:nvPr>
            <p:ph type="sldNum" sz="quarter" idx="10"/>
          </p:nvPr>
        </p:nvSpPr>
        <p:spPr/>
        <p:txBody>
          <a:bodyPr/>
          <a:lstStyle/>
          <a:p>
            <a:fld id="{9BE1DD1D-0BD5-4E4F-ABDD-53ED947792F1}" type="slidenum">
              <a:rPr lang="en-US" smtClean="0"/>
              <a:t>14</a:t>
            </a:fld>
            <a:endParaRPr lang="en-US"/>
          </a:p>
        </p:txBody>
      </p:sp>
    </p:spTree>
    <p:extLst>
      <p:ext uri="{BB962C8B-B14F-4D97-AF65-F5344CB8AC3E}">
        <p14:creationId xmlns:p14="http://schemas.microsoft.com/office/powerpoint/2010/main" val="3229963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هل عرض أحدكم بناء تمثال </a:t>
            </a:r>
            <a:r>
              <a:rPr lang="ar-EG" i="0" dirty="0" err="1"/>
              <a:t>لدورادو</a:t>
            </a:r>
            <a:r>
              <a:rPr lang="ar-EG" i="0" dirty="0"/>
              <a:t> خارج الاستاد؟</a:t>
            </a:r>
            <a:r>
              <a:rPr lang="en-US" i="0" dirty="0"/>
              <a:t> </a:t>
            </a:r>
            <a:r>
              <a:rPr lang="ar-EG" i="0" dirty="0"/>
              <a:t>[يضحك الطلاب].</a:t>
            </a:r>
            <a:r>
              <a:rPr lang="en-US" i="0" dirty="0"/>
              <a:t> </a:t>
            </a:r>
            <a:r>
              <a:rPr lang="ar-EG" i="0" dirty="0"/>
              <a:t>يمكنكم الضحك، لكن الشركات تمنح نجومها امتيازات سخيفة طوال الوقت، وهي تفعل ذلك لأن إرضاء غرور النجم أقل تكلفة من دفع أموال إضافية لهم.</a:t>
            </a:r>
            <a:r>
              <a:rPr lang="en-US" i="0" dirty="0"/>
              <a:t> </a:t>
            </a:r>
            <a:r>
              <a:rPr lang="ar-EG" i="0" dirty="0"/>
              <a:t>ولهذا السبب حصل المديرون التنفيذيون للشركات على طائرات نفاثة، وسيارات ليموزين، وتجديدات فاخرة للمكاتب، وشقق مفروشة بأثاث باهظ الثمن، وما إلى ذلك.</a:t>
            </a:r>
            <a:r>
              <a:rPr lang="en-US" i="0" dirty="0"/>
              <a:t> </a:t>
            </a:r>
          </a:p>
          <a:p>
            <a:endParaRPr lang="en-US" i="0" dirty="0"/>
          </a:p>
          <a:p>
            <a:r>
              <a:rPr lang="ar-EG" i="0" dirty="0"/>
              <a:t>ذات مرة، تفاوضنا مع أحد أعضاء فريق </a:t>
            </a:r>
            <a:r>
              <a:rPr lang="ar-EG" i="0" dirty="0" err="1"/>
              <a:t>دورادو</a:t>
            </a:r>
            <a:r>
              <a:rPr lang="ar-EG" i="0" dirty="0"/>
              <a:t> لتغيير اسم الفريق إلى </a:t>
            </a:r>
            <a:r>
              <a:rPr lang="ar-EG" i="0" dirty="0" err="1"/>
              <a:t>إف</a:t>
            </a:r>
            <a:r>
              <a:rPr lang="ar-EG" i="0" dirty="0"/>
              <a:t> سي </a:t>
            </a:r>
            <a:r>
              <a:rPr lang="ar-EG" i="0" dirty="0" err="1"/>
              <a:t>بريفاس-دورادو</a:t>
            </a:r>
            <a:r>
              <a:rPr lang="ar-EG" i="0" dirty="0"/>
              <a:t>.</a:t>
            </a:r>
            <a:r>
              <a:rPr lang="en-US" i="0" dirty="0"/>
              <a:t> </a:t>
            </a:r>
            <a:r>
              <a:rPr lang="ar-EG" i="0" dirty="0"/>
              <a:t>ووافق الطالب الذي يلعب دور سيلفيو، بشرط فوز الفريق بالدوري مرتين أولًا.</a:t>
            </a:r>
            <a:r>
              <a:rPr lang="en-US" i="0" dirty="0"/>
              <a:t> </a:t>
            </a:r>
          </a:p>
          <a:p>
            <a:endParaRPr lang="en-US" i="0" dirty="0"/>
          </a:p>
          <a:p>
            <a:r>
              <a:rPr lang="ar-EG" i="0" dirty="0"/>
              <a:t>مصدر الصورة</a:t>
            </a:r>
          </a:p>
          <a:p>
            <a:r>
              <a:rPr lang="en-US" i="0" dirty="0"/>
              <a:t>https://pixabay.com/en/statue-football-hero-bobby-moore-495270/</a:t>
            </a:r>
          </a:p>
        </p:txBody>
      </p:sp>
      <p:sp>
        <p:nvSpPr>
          <p:cNvPr id="4" name="Slide Number Placeholder 3"/>
          <p:cNvSpPr>
            <a:spLocks noGrp="1"/>
          </p:cNvSpPr>
          <p:nvPr>
            <p:ph type="sldNum" sz="quarter" idx="10"/>
          </p:nvPr>
        </p:nvSpPr>
        <p:spPr/>
        <p:txBody>
          <a:bodyPr/>
          <a:lstStyle/>
          <a:p>
            <a:fld id="{9BE1DD1D-0BD5-4E4F-ABDD-53ED947792F1}" type="slidenum">
              <a:rPr lang="en-US" smtClean="0"/>
              <a:t>15</a:t>
            </a:fld>
            <a:endParaRPr lang="en-US"/>
          </a:p>
        </p:txBody>
      </p:sp>
    </p:spTree>
    <p:extLst>
      <p:ext uri="{BB962C8B-B14F-4D97-AF65-F5344CB8AC3E}">
        <p14:creationId xmlns:p14="http://schemas.microsoft.com/office/powerpoint/2010/main" val="4198873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ما الذي توقعه الطرفان بشأن العائدات المالية لنادي </a:t>
            </a:r>
            <a:r>
              <a:rPr lang="ar-EG" i="0" dirty="0" err="1"/>
              <a:t>إف</a:t>
            </a:r>
            <a:r>
              <a:rPr lang="ar-EG" i="0" dirty="0"/>
              <a:t> سي </a:t>
            </a:r>
            <a:r>
              <a:rPr lang="ar-EG" i="0" dirty="0" err="1"/>
              <a:t>بريفاس</a:t>
            </a:r>
            <a:r>
              <a:rPr lang="ar-EG" i="0" dirty="0"/>
              <a:t> في حال انضمام </a:t>
            </a:r>
            <a:r>
              <a:rPr lang="ar-EG" i="0" dirty="0" err="1"/>
              <a:t>دورادو</a:t>
            </a:r>
            <a:r>
              <a:rPr lang="ar-EG" i="0" dirty="0"/>
              <a:t> للفريقين؟</a:t>
            </a:r>
            <a:r>
              <a:rPr lang="en-US" i="0" dirty="0"/>
              <a:t> </a:t>
            </a:r>
            <a:r>
              <a:rPr lang="ar-EG" i="0" dirty="0"/>
              <a:t>[يجيب الطلاب].</a:t>
            </a:r>
            <a:r>
              <a:rPr lang="en-US" i="0" dirty="0"/>
              <a:t> </a:t>
            </a:r>
          </a:p>
        </p:txBody>
      </p:sp>
      <p:sp>
        <p:nvSpPr>
          <p:cNvPr id="4" name="Slide Number Placeholder 3"/>
          <p:cNvSpPr>
            <a:spLocks noGrp="1"/>
          </p:cNvSpPr>
          <p:nvPr>
            <p:ph type="sldNum" sz="quarter" idx="10"/>
          </p:nvPr>
        </p:nvSpPr>
        <p:spPr/>
        <p:txBody>
          <a:bodyPr/>
          <a:lstStyle/>
          <a:p>
            <a:fld id="{9BE1DD1D-0BD5-4E4F-ABDD-53ED947792F1}" type="slidenum">
              <a:rPr lang="en-US" smtClean="0"/>
              <a:t>16</a:t>
            </a:fld>
            <a:endParaRPr lang="en-US"/>
          </a:p>
        </p:txBody>
      </p:sp>
    </p:spTree>
    <p:extLst>
      <p:ext uri="{BB962C8B-B14F-4D97-AF65-F5344CB8AC3E}">
        <p14:creationId xmlns:p14="http://schemas.microsoft.com/office/powerpoint/2010/main" val="312947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كانت توقعات الطرفين مختلفة، حيث توقع </a:t>
            </a:r>
            <a:r>
              <a:rPr lang="ar-EG" i="0" dirty="0" err="1"/>
              <a:t>دورادو</a:t>
            </a:r>
            <a:r>
              <a:rPr lang="ar-EG" i="0" dirty="0"/>
              <a:t> زيادات أكبر بكثير في الإيرادات مقارنةً بسيلفيو.</a:t>
            </a:r>
            <a:r>
              <a:rPr lang="en-US" i="0" dirty="0"/>
              <a:t> </a:t>
            </a:r>
            <a:r>
              <a:rPr lang="ar-EG" i="0" dirty="0"/>
              <a:t>وعلى عكس سيلفيو، يتوقع </a:t>
            </a:r>
            <a:r>
              <a:rPr lang="ar-EG" i="0" dirty="0" err="1"/>
              <a:t>دورادو</a:t>
            </a:r>
            <a:r>
              <a:rPr lang="ar-EG" i="0" dirty="0"/>
              <a:t> أيضًا فوز الفريق ببطولة الدوري الإيطالي الدرجة الأولى إذا انضم إليهم، ويأتي هذا مع زيادة إضافية في الإيرادات بقيمة 40 مليون يورو.</a:t>
            </a:r>
            <a:r>
              <a:rPr lang="en-US" i="0" dirty="0"/>
              <a:t> </a:t>
            </a:r>
            <a:r>
              <a:rPr lang="ar-EG" i="0" dirty="0"/>
              <a:t>ربما يكون كل هذا غرورًا من جانب </a:t>
            </a:r>
            <a:r>
              <a:rPr lang="ar-EG" i="0" dirty="0" err="1"/>
              <a:t>دورادو</a:t>
            </a:r>
            <a:r>
              <a:rPr lang="ar-EG" i="0" dirty="0"/>
              <a:t>، وربما لا، لكن التحدي يتمثل في اختلاف التوقعات بين الطرفين.</a:t>
            </a:r>
            <a:r>
              <a:rPr lang="en-US" i="0" dirty="0"/>
              <a:t> </a:t>
            </a:r>
            <a:r>
              <a:rPr lang="ar-EG" i="0" dirty="0"/>
              <a:t>كيف تعاملت مع هذا الأمر في مفاوضاتك؟</a:t>
            </a:r>
            <a:r>
              <a:rPr lang="en-US" i="0" dirty="0"/>
              <a:t> </a:t>
            </a:r>
            <a:r>
              <a:rPr lang="ar-EG" i="0" dirty="0"/>
              <a:t>[يتشارك الطلاب تجاربهم].</a:t>
            </a:r>
            <a:r>
              <a:rPr lang="en-US" i="0" dirty="0"/>
              <a:t> </a:t>
            </a:r>
          </a:p>
          <a:p>
            <a:endParaRPr lang="en-US" i="0" dirty="0"/>
          </a:p>
          <a:p>
            <a:endParaRPr lang="en-US" i="0" dirty="0"/>
          </a:p>
        </p:txBody>
      </p:sp>
      <p:sp>
        <p:nvSpPr>
          <p:cNvPr id="4" name="Slide Number Placeholder 3"/>
          <p:cNvSpPr>
            <a:spLocks noGrp="1"/>
          </p:cNvSpPr>
          <p:nvPr>
            <p:ph type="sldNum" sz="quarter" idx="10"/>
          </p:nvPr>
        </p:nvSpPr>
        <p:spPr/>
        <p:txBody>
          <a:bodyPr/>
          <a:lstStyle/>
          <a:p>
            <a:fld id="{9BE1DD1D-0BD5-4E4F-ABDD-53ED947792F1}" type="slidenum">
              <a:rPr lang="en-US" smtClean="0"/>
              <a:t>17</a:t>
            </a:fld>
            <a:endParaRPr lang="en-US"/>
          </a:p>
        </p:txBody>
      </p:sp>
    </p:spTree>
    <p:extLst>
      <p:ext uri="{BB962C8B-B14F-4D97-AF65-F5344CB8AC3E}">
        <p14:creationId xmlns:p14="http://schemas.microsoft.com/office/powerpoint/2010/main" val="309512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هناك شيء واحد يمكنك القيام </a:t>
            </a:r>
            <a:r>
              <a:rPr lang="ar-EG" i="0" dirty="0" err="1"/>
              <a:t>به</a:t>
            </a:r>
            <a:r>
              <a:rPr lang="ar-EG" b="0" i="0" dirty="0" err="1"/>
              <a:t>عند</a:t>
            </a:r>
            <a:r>
              <a:rPr lang="ar-EG" b="0" i="0" dirty="0"/>
              <a:t> اختلاف التوقعات</a:t>
            </a:r>
            <a:r>
              <a:rPr lang="ar-EG" b="0" i="0" baseline="0" dirty="0"/>
              <a:t> بشأن المستقبل، وهو استخدام ما يسمى "</a:t>
            </a:r>
            <a:r>
              <a:rPr lang="ar-EG" sz="1200" b="0" i="0" dirty="0">
                <a:latin typeface="+mn-lt"/>
                <a:cs typeface="Rockwell"/>
              </a:rPr>
              <a:t>العقد المشروط".</a:t>
            </a:r>
            <a:r>
              <a:rPr lang="en-US" sz="1200" b="0" i="0" dirty="0">
                <a:latin typeface="+mn-lt"/>
                <a:cs typeface="Rockwell"/>
              </a:rPr>
              <a:t> </a:t>
            </a:r>
            <a:r>
              <a:rPr lang="ar-EG" sz="2400" i="0" dirty="0"/>
              <a:t>ترتبط شروط العقد بأحداث مستقبلية يوجد حولها عدم يقين،</a:t>
            </a:r>
            <a:r>
              <a:rPr lang="ar-EG" sz="2400" i="0" baseline="0" dirty="0"/>
              <a:t> في هذه الحالة </a:t>
            </a:r>
            <a:r>
              <a:rPr lang="ar-EG" sz="2400" i="0" dirty="0"/>
              <a:t>مبيعات التذاكر المستقبلية، وعائدات التلفزيون، والترويج. لذا</a:t>
            </a:r>
            <a:r>
              <a:rPr lang="ar-EG" sz="2400" i="0" baseline="0" dirty="0"/>
              <a:t> ينص العقد على أن أجر </a:t>
            </a:r>
            <a:r>
              <a:rPr lang="ar-EG" sz="2400" i="0" baseline="0" dirty="0" err="1"/>
              <a:t>دورادو</a:t>
            </a:r>
            <a:r>
              <a:rPr lang="ar-EG" sz="2400" i="0" baseline="0" dirty="0"/>
              <a:t> سيعتمد على الزيادة في الإيرادات بعد انضمامه - إذا كانت الإيرادات مرتفعة كما يتوقع فسوف يحصل على الأجر الذي يطلبه، ولكن إذا كانت الإيرادات متوافقة أكثر مع توقعات سيلفيو فسيكون راتب </a:t>
            </a:r>
            <a:r>
              <a:rPr lang="ar-EG" sz="2400" i="0" baseline="0" dirty="0" err="1"/>
              <a:t>دورادو</a:t>
            </a:r>
            <a:r>
              <a:rPr lang="ar-EG" sz="2400" i="0" baseline="0" dirty="0"/>
              <a:t> أكثر تواضعًا. إذا فازوا ببطولة الدوري الإيطالي الدرجة الأولى، يمكن أن يحصل </a:t>
            </a:r>
            <a:r>
              <a:rPr lang="ar-EG" sz="2400" i="0" baseline="0" dirty="0" err="1"/>
              <a:t>دورادو</a:t>
            </a:r>
            <a:r>
              <a:rPr lang="ar-EG" sz="2400" i="0" baseline="0" dirty="0"/>
              <a:t> على نسبة من أموال الجائزة، ولكن إذا لم يفوزوا فلن يحصل عليها. </a:t>
            </a:r>
            <a:r>
              <a:rPr lang="ar-EG" sz="2400" i="0" dirty="0"/>
              <a:t>ولهذا</a:t>
            </a:r>
            <a:r>
              <a:rPr lang="ar-EG" sz="2400" i="0" baseline="0" dirty="0"/>
              <a:t> فائدة </a:t>
            </a:r>
            <a:r>
              <a:rPr lang="ar-EG" sz="2400" i="0" dirty="0"/>
              <a:t>تتمثل في تعظيم القيمة المستقبلية المتوقعة لكل جانب من الاتفاقية. </a:t>
            </a:r>
          </a:p>
          <a:p>
            <a:endParaRPr lang="en-US" sz="2400" i="0" dirty="0"/>
          </a:p>
          <a:p>
            <a:r>
              <a:rPr lang="ar-EG" sz="2400" i="0" dirty="0"/>
              <a:t>كما يمكن أن</a:t>
            </a:r>
            <a:r>
              <a:rPr lang="ar-EG" sz="2400" i="0" baseline="0" dirty="0"/>
              <a:t> يكشف ذلك عن الخداع </a:t>
            </a:r>
            <a:r>
              <a:rPr lang="ar-EG" sz="2400" i="0" dirty="0"/>
              <a:t>إن وجد.</a:t>
            </a:r>
            <a:r>
              <a:rPr lang="en-US" sz="2400" i="0" dirty="0"/>
              <a:t> </a:t>
            </a:r>
            <a:r>
              <a:rPr lang="ar-EG" sz="2400" i="0" dirty="0"/>
              <a:t>فإذا كان المورد "يؤكد" لك أنه</a:t>
            </a:r>
            <a:r>
              <a:rPr lang="ar-EG" sz="2400" i="0" baseline="0" dirty="0"/>
              <a:t> سيسلم في يوم معين، فاطلب منه التوقيع على عقد مشروط بمقابل أقل سيحصل عليه إذا لم يتم التسليم في الموعد المحدد. وإذا لم يوقع، فربما لا يصدق حقًا فيما يقوله. </a:t>
            </a:r>
          </a:p>
          <a:p>
            <a:endParaRPr lang="en-US" sz="2400" i="0" dirty="0"/>
          </a:p>
          <a:p>
            <a:r>
              <a:rPr lang="ar-EG" sz="2400" b="0" i="0" dirty="0">
                <a:latin typeface="+mn-lt"/>
                <a:cs typeface="Rockwell"/>
              </a:rPr>
              <a:t>تتسم العقود المشروطة </a:t>
            </a:r>
            <a:r>
              <a:rPr lang="ar-EG" sz="2400" b="0" i="0" dirty="0"/>
              <a:t>بفاعلية أكبر إذا كانت مرتبطة بنتائج موضوعية يمكن لكلا الطرفين التحقق منها،</a:t>
            </a:r>
            <a:r>
              <a:rPr lang="ar-EG" sz="2400" b="0" i="0" baseline="0" dirty="0"/>
              <a:t> مثل الإيرادات القادمة من التذاكر، والتلفزيون، والتسويق في هذه الحالة.</a:t>
            </a:r>
            <a:r>
              <a:rPr lang="en-US" sz="2400" b="0" i="0" baseline="0" dirty="0"/>
              <a:t> </a:t>
            </a:r>
          </a:p>
          <a:p>
            <a:endParaRPr lang="en-US" sz="2400" b="0" i="0" baseline="0" dirty="0"/>
          </a:p>
          <a:p>
            <a:r>
              <a:rPr lang="ar-EG" sz="2400" b="0" i="0" baseline="0" dirty="0"/>
              <a:t>من استخدم العقد المشروط في هذه الحالة؟</a:t>
            </a:r>
            <a:r>
              <a:rPr lang="en-US" sz="2400" b="0" i="0" baseline="0" dirty="0"/>
              <a:t> </a:t>
            </a:r>
            <a:r>
              <a:rPr lang="ar-EG" sz="2400" b="0" i="0" baseline="0" dirty="0"/>
              <a:t>[يرفع الطلاب أيديهم].</a:t>
            </a:r>
            <a:r>
              <a:rPr lang="en-US" sz="2400" b="0" i="0" baseline="0" dirty="0"/>
              <a:t> </a:t>
            </a:r>
            <a:r>
              <a:rPr lang="ar-EG" sz="2400" b="0" i="0" baseline="0" dirty="0"/>
              <a:t>أخبرنا كيف توصلت إلى هذا الحل.</a:t>
            </a:r>
            <a:r>
              <a:rPr lang="en-US" sz="2400" b="0" i="0" baseline="0" dirty="0"/>
              <a:t> </a:t>
            </a:r>
            <a:r>
              <a:rPr lang="ar-EG" sz="2400" b="0" i="0" baseline="0" dirty="0"/>
              <a:t>[يتشارك الطلاب].</a:t>
            </a:r>
            <a:r>
              <a:rPr lang="en-US" sz="2400" b="0" i="0" baseline="0" dirty="0"/>
              <a:t> </a:t>
            </a:r>
          </a:p>
          <a:p>
            <a:endParaRPr lang="en-US" i="0" dirty="0"/>
          </a:p>
          <a:p>
            <a:r>
              <a:rPr lang="ar-EG" i="0" dirty="0"/>
              <a:t>مصدر</a:t>
            </a:r>
            <a:r>
              <a:rPr lang="ar-EG" i="0" baseline="0" dirty="0"/>
              <a:t> الصورة</a:t>
            </a:r>
          </a:p>
          <a:p>
            <a:r>
              <a:rPr lang="en-US" i="0" dirty="0"/>
              <a:t>https://pixabay.com/en/binding-contract-contract-secure-948442/</a:t>
            </a:r>
          </a:p>
          <a:p>
            <a:endParaRPr lang="en-US" i="0" dirty="0"/>
          </a:p>
          <a:p>
            <a:endParaRPr lang="en-US" i="0" dirty="0"/>
          </a:p>
          <a:p>
            <a:endParaRPr lang="en-US" i="0" dirty="0"/>
          </a:p>
          <a:p>
            <a:endParaRPr lang="en-US" i="0" dirty="0"/>
          </a:p>
        </p:txBody>
      </p:sp>
      <p:sp>
        <p:nvSpPr>
          <p:cNvPr id="4" name="Slide Number Placeholder 3"/>
          <p:cNvSpPr>
            <a:spLocks noGrp="1"/>
          </p:cNvSpPr>
          <p:nvPr>
            <p:ph type="sldNum" sz="quarter" idx="10"/>
          </p:nvPr>
        </p:nvSpPr>
        <p:spPr/>
        <p:txBody>
          <a:bodyPr/>
          <a:lstStyle/>
          <a:p>
            <a:fld id="{456B43BC-DDC6-264D-A129-A11F564D47CA}" type="slidenum">
              <a:rPr lang="en-GB" smtClean="0"/>
              <a:t>18</a:t>
            </a:fld>
            <a:endParaRPr lang="en-GB"/>
          </a:p>
        </p:txBody>
      </p:sp>
    </p:spTree>
    <p:extLst>
      <p:ext uri="{BB962C8B-B14F-4D97-AF65-F5344CB8AC3E}">
        <p14:creationId xmlns:p14="http://schemas.microsoft.com/office/powerpoint/2010/main" val="2138480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i="0" dirty="0">
                <a:solidFill>
                  <a:schemeClr val="tx1"/>
                </a:solidFill>
                <a:latin typeface="+mn-lt"/>
                <a:ea typeface="+mn-ea"/>
                <a:cs typeface="+mn-cs"/>
              </a:rPr>
              <a:t>عندما نتفاوض، يكون لدينا</a:t>
            </a:r>
            <a:r>
              <a:rPr lang="ar-EG" sz="1200" i="0" baseline="0" dirty="0">
                <a:solidFill>
                  <a:schemeClr val="tx1"/>
                </a:solidFill>
                <a:latin typeface="+mn-lt"/>
                <a:ea typeface="+mn-ea"/>
                <a:cs typeface="+mn-cs"/>
              </a:rPr>
              <a:t> موضوع جوهري واضح</a:t>
            </a:r>
            <a:r>
              <a:rPr lang="ar-EG" sz="1200" i="0" dirty="0">
                <a:solidFill>
                  <a:schemeClr val="tx1"/>
                </a:solidFill>
                <a:latin typeface="+mn-lt"/>
                <a:ea typeface="+mn-ea"/>
                <a:cs typeface="+mn-cs"/>
              </a:rPr>
              <a:t> - محتوى عقد العمل - وهناك أيضًا مفاوضتان أقل وضوحًا.</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نتفاوض أيضًا حول علاقتنا بالشخص الآخر - في هذه الحالة؛ العلاقة بين </a:t>
            </a:r>
            <a:r>
              <a:rPr lang="ar-EG" sz="1200" i="0" dirty="0" err="1">
                <a:solidFill>
                  <a:schemeClr val="tx1"/>
                </a:solidFill>
                <a:latin typeface="+mn-lt"/>
                <a:ea typeface="+mn-ea"/>
                <a:cs typeface="+mn-cs"/>
              </a:rPr>
              <a:t>دورادو</a:t>
            </a:r>
            <a:r>
              <a:rPr lang="ar-EG" sz="1200" i="0" dirty="0">
                <a:solidFill>
                  <a:schemeClr val="tx1"/>
                </a:solidFill>
                <a:latin typeface="+mn-lt"/>
                <a:ea typeface="+mn-ea"/>
                <a:cs typeface="+mn-cs"/>
              </a:rPr>
              <a:t> وسيلفيو، وعمليات التواصل الخاصة بنا.</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وهذه هي المفاوضات الثلاث: الجوهر، والعلاقة، والتواصل.  </a:t>
            </a:r>
          </a:p>
          <a:p>
            <a:endParaRPr lang="en-US" sz="1200" i="0" kern="1200" dirty="0">
              <a:solidFill>
                <a:schemeClr val="tx1"/>
              </a:solidFill>
              <a:effectLst/>
              <a:latin typeface="+mn-lt"/>
              <a:ea typeface="+mn-ea"/>
              <a:cs typeface="+mn-cs"/>
            </a:endParaRPr>
          </a:p>
          <a:p>
            <a:r>
              <a:rPr lang="ar-EG" sz="1200" i="0" dirty="0">
                <a:solidFill>
                  <a:schemeClr val="tx1"/>
                </a:solidFill>
                <a:latin typeface="+mn-lt"/>
                <a:ea typeface="+mn-ea"/>
                <a:cs typeface="+mn-cs"/>
              </a:rPr>
              <a:t>لا تريد أن تكون شخصًا يستغل العلاقات ويتخلى عن كل القيمة الجوهرية لمجرد أن تكونوا أصدقاء.</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ولكن إذا كان بوسعك، فمن الأفضل أن تحصل على ما تريده من حيث الجوهر وأن تتمتع بعلاقة جيدة.</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قليلون هم من يختلفون على أن النجاح الجوهري المصحوب بعلاقة جيدة أفضل من الجوهر المصحوب بعلاقة سيئة.</a:t>
            </a:r>
            <a:r>
              <a:rPr lang="en-US" sz="1200" i="0" dirty="0">
                <a:solidFill>
                  <a:schemeClr val="tx1"/>
                </a:solidFill>
                <a:latin typeface="+mn-lt"/>
                <a:ea typeface="+mn-ea"/>
                <a:cs typeface="+mn-cs"/>
              </a:rPr>
              <a:t> </a:t>
            </a:r>
          </a:p>
          <a:p>
            <a:endParaRPr lang="en-US" sz="1200" i="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baseline="0" dirty="0"/>
              <a:t>كيف تفاوضت على الجوهر، والعلاقة، والتواصل في هذه الحالة؟</a:t>
            </a:r>
            <a:r>
              <a:rPr lang="en-US" sz="1200" b="0" i="0" baseline="0" dirty="0"/>
              <a:t> </a:t>
            </a:r>
            <a:r>
              <a:rPr lang="ar-EG" sz="1200" b="0" i="0" baseline="0" dirty="0"/>
              <a:t>[يتشارك الطلاب تجاربهم].</a:t>
            </a:r>
            <a:r>
              <a:rPr lang="en-US" sz="1200" b="0"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dirty="0"/>
              <a:t>[إذا لم يشارك الطلاب تفاصيل صفقاتهم بسهولة كافية...].</a:t>
            </a:r>
            <a:r>
              <a:rPr lang="en-US" sz="1200" b="0" i="0" dirty="0"/>
              <a:t> </a:t>
            </a:r>
            <a:r>
              <a:rPr lang="ar-EG" sz="1200" b="0" i="0" dirty="0"/>
              <a:t>من </a:t>
            </a:r>
            <a:r>
              <a:rPr lang="ar-EG" sz="1200" b="0" i="0" u="sng" dirty="0"/>
              <a:t>لم</a:t>
            </a:r>
            <a:r>
              <a:rPr lang="ar-EG" sz="1200" b="0" i="0" dirty="0"/>
              <a:t> يتوصل إلى اتفاق؟</a:t>
            </a:r>
            <a:r>
              <a:rPr lang="en-US" sz="1200" b="0" i="0" dirty="0"/>
              <a:t> </a:t>
            </a:r>
            <a:r>
              <a:rPr lang="ar-EG" sz="1200" b="0" i="0" dirty="0"/>
              <a:t>[يرفع الطلاب أيديهم].</a:t>
            </a:r>
            <a:r>
              <a:rPr lang="en-US" sz="1200" b="0" i="0" dirty="0"/>
              <a:t> </a:t>
            </a:r>
            <a:r>
              <a:rPr lang="ar-EG" sz="1200" b="0" i="0" dirty="0"/>
              <a:t>أخبرني ماذا حدث.</a:t>
            </a:r>
            <a:r>
              <a:rPr lang="en-US" sz="1200" b="0" i="0" dirty="0"/>
              <a:t> </a:t>
            </a:r>
            <a:r>
              <a:rPr lang="ar-EG" sz="1200" b="0" i="0" dirty="0"/>
              <a:t>[يجيب الطلاب].</a:t>
            </a:r>
            <a:r>
              <a:rPr lang="en-US" sz="1200" b="0" i="0" dirty="0"/>
              <a:t> </a:t>
            </a:r>
            <a:r>
              <a:rPr lang="ar-EG" sz="1200" b="0" i="0" dirty="0"/>
              <a:t>من توصل إلى اتفاق؟</a:t>
            </a:r>
            <a:r>
              <a:rPr lang="en-US" sz="1200" b="0" i="0" dirty="0"/>
              <a:t> </a:t>
            </a:r>
            <a:r>
              <a:rPr lang="ar-EG" sz="1200" b="0" i="0" dirty="0"/>
              <a:t>[يرفع الطلاب أيديهم].</a:t>
            </a:r>
            <a:r>
              <a:rPr lang="en-US" sz="1200" b="0" i="0" dirty="0"/>
              <a:t> </a:t>
            </a:r>
            <a:r>
              <a:rPr lang="ar-EG" sz="1200" b="0" i="0" dirty="0"/>
              <a:t>على أي شروط؟</a:t>
            </a:r>
            <a:r>
              <a:rPr lang="en-US" sz="1200" b="0" i="0" dirty="0"/>
              <a:t> </a:t>
            </a:r>
            <a:r>
              <a:rPr lang="ar-EG" sz="1200" b="0" i="0" dirty="0"/>
              <a:t>[يجيب الطلاب].</a:t>
            </a:r>
            <a:r>
              <a:rPr lang="en-US" sz="1200" b="0" i="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r>
              <a:rPr lang="ar-EG" i="0" dirty="0"/>
              <a:t>المراجع</a:t>
            </a:r>
          </a:p>
          <a:p>
            <a:endParaRPr lang="en-US" i="0" dirty="0"/>
          </a:p>
          <a:p>
            <a:pPr algn="l"/>
            <a:r>
              <a:rPr lang="en-US" sz="1200" i="0" kern="1200" dirty="0" err="1">
                <a:solidFill>
                  <a:schemeClr val="tx1"/>
                </a:solidFill>
                <a:effectLst/>
                <a:latin typeface="+mn-lt"/>
                <a:ea typeface="+mn-ea"/>
                <a:cs typeface="+mn-cs"/>
              </a:rPr>
              <a:t>Falc</a:t>
            </a:r>
            <a:r>
              <a:rPr lang="en-US" sz="1200" b="0" i="0" kern="1200" dirty="0" err="1">
                <a:solidFill>
                  <a:schemeClr val="tx1"/>
                </a:solidFill>
                <a:latin typeface="+mn-lt"/>
                <a:ea typeface="+mn-ea"/>
                <a:cs typeface="+mn-cs"/>
              </a:rPr>
              <a:t>ã</a:t>
            </a:r>
            <a:r>
              <a:rPr lang="en-US" sz="1200" i="0" kern="1200" dirty="0" err="1">
                <a:solidFill>
                  <a:schemeClr val="tx1"/>
                </a:solidFill>
                <a:effectLst/>
                <a:latin typeface="+mn-lt"/>
                <a:ea typeface="+mn-ea"/>
                <a:cs typeface="+mn-cs"/>
              </a:rPr>
              <a:t>o</a:t>
            </a:r>
            <a:r>
              <a:rPr lang="en-US" sz="1200" i="0" kern="1200" dirty="0">
                <a:solidFill>
                  <a:schemeClr val="tx1"/>
                </a:solidFill>
                <a:effectLst/>
                <a:latin typeface="+mn-lt"/>
                <a:ea typeface="+mn-ea"/>
                <a:cs typeface="+mn-cs"/>
              </a:rPr>
              <a:t>, H. (2010). Value Negotiation: How to Finally Get the Win-Win Right. Singapore: Prentice Hall. </a:t>
            </a:r>
          </a:p>
          <a:p>
            <a:pPr algn="l"/>
            <a:r>
              <a:rPr lang="en-US" i="0" dirty="0"/>
              <a:t>https://www.amazon.com/Value-Negotiation-Finally-Win-win-Right/dp/9810681437</a:t>
            </a:r>
          </a:p>
          <a:p>
            <a:endParaRPr lang="en-US" i="0" dirty="0"/>
          </a:p>
        </p:txBody>
      </p:sp>
      <p:sp>
        <p:nvSpPr>
          <p:cNvPr id="4" name="Slide Number Placeholder 3"/>
          <p:cNvSpPr>
            <a:spLocks noGrp="1"/>
          </p:cNvSpPr>
          <p:nvPr>
            <p:ph type="sldNum" sz="quarter" idx="10"/>
          </p:nvPr>
        </p:nvSpPr>
        <p:spPr/>
        <p:txBody>
          <a:bodyPr/>
          <a:lstStyle/>
          <a:p>
            <a:fld id="{DDED7BE2-A96B-4E9D-A1D5-8D1855B13D4E}" type="slidenum">
              <a:rPr lang="en-US" smtClean="0"/>
              <a:t>19</a:t>
            </a:fld>
            <a:endParaRPr lang="en-US"/>
          </a:p>
        </p:txBody>
      </p:sp>
    </p:spTree>
    <p:extLst>
      <p:ext uri="{BB962C8B-B14F-4D97-AF65-F5344CB8AC3E}">
        <p14:creationId xmlns:p14="http://schemas.microsoft.com/office/powerpoint/2010/main" val="3447567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baseline="0" dirty="0"/>
              <a:t>قبل أن نفعل أي شيء آخر، يُرجى تخصيص بضع دقائق أو نحو ذلك لتذكر ما تعلمتموه في جلستنا الأخيرة. لا يجب أن يكون أيًا مما علمتكم إياه، بل شيئًا تعلمتموه شخصيًا، ما الذي </a:t>
            </a:r>
            <a:r>
              <a:rPr lang="ar-EG" baseline="0" dirty="0" err="1"/>
              <a:t>استفدتموه</a:t>
            </a:r>
            <a:r>
              <a:rPr lang="ar-EG" baseline="0" dirty="0"/>
              <a:t> من الدرس الأخير؟ نفعل ذلك لأن هذا عائد استثمار كبير: نقضي بضع دقائق في هذه المراجعة الآن حتى لا تفقد الساعات القليلة الماضية التي قضيناها معًا. </a:t>
            </a:r>
            <a:r>
              <a:rPr lang="ar-EG" i="0" baseline="0" dirty="0"/>
              <a:t>[يقدم الطلاب النقاط المستفادة التي تعلموها.</a:t>
            </a:r>
            <a:r>
              <a:rPr lang="en-US" i="0" baseline="0" dirty="0"/>
              <a:t> </a:t>
            </a:r>
            <a:r>
              <a:rPr lang="ar-EG" i="0" baseline="0" dirty="0"/>
              <a:t>يمكن أن يُطلب منهم كتابة ما تعلموه شخصيًا على ورقة لمدة دقيقة ثم مشاركته مع الفصل، أو مشاركة ما تعلموه مع الفصل مباشرةً دون الكتابة بمفردهم أولًا].</a:t>
            </a:r>
            <a:r>
              <a:rPr lang="en-US" i="0" baseline="0" dirty="0"/>
              <a:t> </a:t>
            </a:r>
          </a:p>
          <a:p>
            <a:endParaRPr lang="en-US" baseline="0" dirty="0"/>
          </a:p>
          <a:p>
            <a:r>
              <a:rPr lang="ar-EG" baseline="0" dirty="0"/>
              <a:t>مصدر الصورة:</a:t>
            </a:r>
          </a:p>
          <a:p>
            <a:r>
              <a:rPr lang="en-US" dirty="0"/>
              <a:t>https://pixabay.com/en/time-timer-clock-watch-hour-371226/</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2</a:t>
            </a:fld>
            <a:endParaRPr lang="en-US"/>
          </a:p>
        </p:txBody>
      </p:sp>
    </p:spTree>
    <p:extLst>
      <p:ext uri="{BB962C8B-B14F-4D97-AF65-F5344CB8AC3E}">
        <p14:creationId xmlns:p14="http://schemas.microsoft.com/office/powerpoint/2010/main" val="2360923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Calibri" panose="020F0502020204030204" pitchFamily="34" charset="0"/>
                <a:cs typeface="Arial" panose="020B0604020202020204" pitchFamily="34" charset="0"/>
              </a:defRPr>
            </a:lvl1pPr>
            <a:lvl2pPr marL="742950" indent="-285750" defTabSz="911225">
              <a:defRPr>
                <a:solidFill>
                  <a:schemeClr val="tx1"/>
                </a:solidFill>
                <a:latin typeface="Calibri" panose="020F0502020204030204" pitchFamily="34" charset="0"/>
                <a:cs typeface="Arial" panose="020B0604020202020204" pitchFamily="34" charset="0"/>
              </a:defRPr>
            </a:lvl2pPr>
            <a:lvl3pPr marL="1143000" indent="-228600" defTabSz="911225">
              <a:defRPr>
                <a:solidFill>
                  <a:schemeClr val="tx1"/>
                </a:solidFill>
                <a:latin typeface="Calibri" panose="020F0502020204030204" pitchFamily="34" charset="0"/>
                <a:cs typeface="Arial" panose="020B0604020202020204" pitchFamily="34" charset="0"/>
              </a:defRPr>
            </a:lvl3pPr>
            <a:lvl4pPr marL="1600200" indent="-228600" defTabSz="911225">
              <a:defRPr>
                <a:solidFill>
                  <a:schemeClr val="tx1"/>
                </a:solidFill>
                <a:latin typeface="Calibri" panose="020F0502020204030204" pitchFamily="34" charset="0"/>
                <a:cs typeface="Arial" panose="020B0604020202020204" pitchFamily="34" charset="0"/>
              </a:defRPr>
            </a:lvl4pPr>
            <a:lvl5pPr marL="2057400" indent="-228600" defTabSz="911225">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DFC553A-0E2A-4F8B-A5D6-1FF6DDA999B4}" type="slidenum">
              <a:rPr lang="en-CA" altLang="en-US" smtClean="0"/>
              <a:pPr/>
              <a:t>20</a:t>
            </a:fld>
            <a:endParaRPr lang="en-CA" altLang="en-US"/>
          </a:p>
        </p:txBody>
      </p:sp>
      <p:sp>
        <p:nvSpPr>
          <p:cNvPr id="11267" name="Rectangle 2"/>
          <p:cNvSpPr>
            <a:spLocks noGrp="1" noRot="1" noChangeAspect="1" noChangeArrowheads="1" noTextEdit="1"/>
          </p:cNvSpPr>
          <p:nvPr>
            <p:ph type="sldImg"/>
          </p:nvPr>
        </p:nvSpPr>
        <p:spPr bwMode="auto">
          <a:xfrm>
            <a:off x="1243013" y="0"/>
            <a:ext cx="4297362" cy="322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xfrm>
            <a:off x="447675" y="3449638"/>
            <a:ext cx="6035675" cy="5395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b="0" i="0" dirty="0"/>
              <a:t>فيما يلي ملخصاتي لنتائجكم من حالة </a:t>
            </a:r>
            <a:r>
              <a:rPr lang="ar-EG" b="0" i="0" dirty="0" err="1"/>
              <a:t>دورادو</a:t>
            </a:r>
            <a:r>
              <a:rPr lang="ar-EG" b="0" i="0" dirty="0"/>
              <a:t> </a:t>
            </a:r>
            <a:r>
              <a:rPr lang="ar-EG" b="0" i="0" dirty="0" err="1"/>
              <a:t>بريمافيرا</a:t>
            </a:r>
            <a:r>
              <a:rPr lang="ar-EG" b="0" i="0" dirty="0"/>
              <a:t> التي حصلتم عليها من الجوهر، يُرجى إبلاغي إذا كان هناك أي شيء</a:t>
            </a:r>
            <a:r>
              <a:rPr lang="ar-EG" b="0" i="0" baseline="0" dirty="0"/>
              <a:t> غير دقيق. يُرجى إخباري بمزيد من التفاصيل حول صفقاتكم وتجاربكم التفاوضية. </a:t>
            </a:r>
            <a:r>
              <a:rPr lang="ar-EG" sz="1200" i="0" dirty="0"/>
              <a:t>[</a:t>
            </a:r>
            <a:r>
              <a:rPr lang="ar-EG" sz="1200" i="0" dirty="0" err="1"/>
              <a:t>يشاركالطلاب</a:t>
            </a:r>
            <a:r>
              <a:rPr lang="ar-EG" sz="1200" i="0" baseline="0" dirty="0"/>
              <a:t> تجاربهم، مع إمكانية اختيار المُحاضر لنتائج مُبالغ فيها أو مثيرة للاهتمام].</a:t>
            </a:r>
            <a:r>
              <a:rPr lang="en-US" sz="1200"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i="0" u="sng"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i="0" u="sng" dirty="0"/>
              <a:t>ملاحظة</a:t>
            </a:r>
            <a:r>
              <a:rPr lang="ar-EG" i="0" dirty="0"/>
              <a:t>:</a:t>
            </a:r>
            <a:r>
              <a:rPr lang="en-US" i="0" dirty="0"/>
              <a:t> </a:t>
            </a:r>
            <a:r>
              <a:rPr lang="ar-EG" i="0" dirty="0"/>
              <a:t>لدى المُحاضر خيار</a:t>
            </a:r>
            <a:r>
              <a:rPr lang="ar-EG" i="0" baseline="0" dirty="0"/>
              <a:t> كتابة ملخصات سريعة لكل اتفاقية هنا في مربع النص المقابل لكل مجموعة تفاوض ومشاركة شريحة الملخص مع الفصل بدلًا من الاعتماد على نماذج النتائج فقط.</a:t>
            </a:r>
            <a:r>
              <a:rPr lang="en-US" i="0" baseline="0" dirty="0"/>
              <a:t> </a:t>
            </a:r>
          </a:p>
        </p:txBody>
      </p:sp>
    </p:spTree>
    <p:extLst>
      <p:ext uri="{BB962C8B-B14F-4D97-AF65-F5344CB8AC3E}">
        <p14:creationId xmlns:p14="http://schemas.microsoft.com/office/powerpoint/2010/main" val="858028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baseline="0" dirty="0">
                <a:solidFill>
                  <a:schemeClr val="tx1"/>
                </a:solidFill>
                <a:latin typeface="+mn-lt"/>
                <a:ea typeface="+mn-ea"/>
                <a:cs typeface="+mn-cs"/>
              </a:rPr>
              <a:t>وإليكم تقييماتكم لعلاقتكم، سواء كانت المفاوضات قد أثرت على علاقتكما بالشخص الآخر بشكل إيجابي أم سلبي. الأعمدة الأعلى تقييمات تعني الأكثر إيجابية. تعكس الأعمدة الحمراء تقييمات سيلفيو </a:t>
            </a:r>
            <a:r>
              <a:rPr lang="ar-EG" sz="1200" b="0" i="0" baseline="0" dirty="0" err="1">
                <a:solidFill>
                  <a:schemeClr val="tx1"/>
                </a:solidFill>
                <a:latin typeface="+mn-lt"/>
                <a:ea typeface="+mn-ea"/>
                <a:cs typeface="+mn-cs"/>
              </a:rPr>
              <a:t>لدورادو</a:t>
            </a:r>
            <a:r>
              <a:rPr lang="ar-EG" sz="1200" b="0" i="0" baseline="0" dirty="0">
                <a:solidFill>
                  <a:schemeClr val="tx1"/>
                </a:solidFill>
                <a:latin typeface="+mn-lt"/>
                <a:ea typeface="+mn-ea"/>
                <a:cs typeface="+mn-cs"/>
              </a:rPr>
              <a:t> والأعمدة الذهبية تقييمات </a:t>
            </a:r>
            <a:r>
              <a:rPr lang="ar-EG" sz="1200" b="0" i="0" baseline="0" dirty="0" err="1">
                <a:solidFill>
                  <a:schemeClr val="tx1"/>
                </a:solidFill>
                <a:latin typeface="+mn-lt"/>
                <a:ea typeface="+mn-ea"/>
                <a:cs typeface="+mn-cs"/>
              </a:rPr>
              <a:t>دورادو</a:t>
            </a:r>
            <a:r>
              <a:rPr lang="ar-EG" sz="1200" b="0" i="0" baseline="0" dirty="0">
                <a:solidFill>
                  <a:schemeClr val="tx1"/>
                </a:solidFill>
                <a:latin typeface="+mn-lt"/>
                <a:ea typeface="+mn-ea"/>
                <a:cs typeface="+mn-cs"/>
              </a:rPr>
              <a:t> لسيلفيو. لذا، أولئك الذين أعطوا بعضهم البعض تقييمات منخفضة، لماذا تركت عملية التفاوض فيكم هذا الشعور؟ </a:t>
            </a:r>
            <a:r>
              <a:rPr lang="ar-EG" sz="1200" i="0" u="none" baseline="0" dirty="0"/>
              <a:t>[يشارك الطلاب تجاربهم في المفاوضات وأسس تقييماتهم.</a:t>
            </a:r>
            <a:r>
              <a:rPr lang="en-US" sz="1200" i="0" u="none" baseline="0" dirty="0"/>
              <a:t> </a:t>
            </a:r>
            <a:r>
              <a:rPr lang="ar-EG" sz="1200" i="0" u="none" baseline="0" dirty="0"/>
              <a:t>إذا لم يتحدث عدد كافٍ من الطلاب، يمكن للمُحاضر اختيار نتائج مُبالغ فيها وطلب المشاركة من فريق التفاوض].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u="none"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u="none" baseline="0" dirty="0"/>
              <a:t>[يقول المُحاضر هذا إذا كانت هناك مجموعة تواجه طريقًا مسدودًا ولكنها حصلت على تقييمات جيدة] أحد الأشياء التي ربما لاحظتموها هو أن التوصل إلى اتفاق وإقامة علاقة جيدة ليسا مرتبطين تمامًا.</a:t>
            </a:r>
            <a:r>
              <a:rPr lang="en-US" sz="1200" i="0" u="none" baseline="0" dirty="0"/>
              <a:t> </a:t>
            </a:r>
            <a:r>
              <a:rPr lang="ar-EG" sz="1200" i="0" u="none" baseline="0" dirty="0"/>
              <a:t>لم يتوصل فريق واحد إلى اتفاق على الإطلاق ومع ذلك منح كل منهما الآخر تقييمات علاقة جيدة، لماذا حدث ذلك؟</a:t>
            </a:r>
            <a:r>
              <a:rPr lang="en-US" sz="1200" i="0" u="none" baseline="0" dirty="0"/>
              <a:t> </a:t>
            </a:r>
            <a:r>
              <a:rPr lang="ar-EG" sz="1200" i="0" u="none" baseline="0" dirty="0"/>
              <a:t>[يشارك هؤلاء الطلاب المحددون تجاربهم]. يمكنك أن تفشل في إبرام صفقة ومع ذلك تحافظ على العلاقة. سيكون هذا منطقيًا جدًا بالنسبة لسيلفيو هنا، ربما لا يستطيع جذب </a:t>
            </a:r>
            <a:r>
              <a:rPr lang="ar-EG" sz="1200" i="0" u="none" baseline="0" dirty="0" err="1"/>
              <a:t>دورادو</a:t>
            </a:r>
            <a:r>
              <a:rPr lang="ar-EG" sz="1200" i="0" u="none" baseline="0" dirty="0"/>
              <a:t> الآن - ولكن من يدري، إذا سارت حملة إطلاق صلصة الطماطم بشكل جيد، فقد يكون لديه الموارد بعد بضع سنوات من الآن.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u="sng" baseline="0" dirty="0">
                <a:solidFill>
                  <a:schemeClr val="tx1"/>
                </a:solidFill>
                <a:latin typeface="+mn-lt"/>
                <a:ea typeface="+mn-ea"/>
                <a:cs typeface="+mn-cs"/>
              </a:rPr>
              <a:t>ملاحظة</a:t>
            </a:r>
            <a:r>
              <a:rPr lang="ar-EG" sz="1200" b="0" i="0" baseline="0" dirty="0">
                <a:solidFill>
                  <a:schemeClr val="tx1"/>
                </a:solidFill>
                <a:latin typeface="+mn-lt"/>
                <a:ea typeface="+mn-ea"/>
                <a:cs typeface="+mn-cs"/>
              </a:rPr>
              <a:t>: أثناء الاستراحة، يجب على المُحاضر أن ينشئ شريحة النتائج للفصل باستخدام نموذج نتائج حالة </a:t>
            </a:r>
            <a:r>
              <a:rPr lang="ar-EG" sz="1200" b="0" i="0" baseline="0" dirty="0" err="1">
                <a:solidFill>
                  <a:schemeClr val="tx1"/>
                </a:solidFill>
                <a:latin typeface="+mn-lt"/>
                <a:ea typeface="+mn-ea"/>
                <a:cs typeface="+mn-cs"/>
              </a:rPr>
              <a:t>دورادو</a:t>
            </a:r>
            <a:r>
              <a:rPr lang="ar-EG" sz="1200" b="0" i="0" baseline="0" dirty="0">
                <a:solidFill>
                  <a:schemeClr val="tx1"/>
                </a:solidFill>
                <a:latin typeface="+mn-lt"/>
                <a:ea typeface="+mn-ea"/>
                <a:cs typeface="+mn-cs"/>
              </a:rPr>
              <a:t> وجدول بيانات </a:t>
            </a:r>
            <a:r>
              <a:rPr lang="en-US" sz="1200" b="0" i="0" baseline="0" dirty="0">
                <a:solidFill>
                  <a:schemeClr val="tx1"/>
                </a:solidFill>
                <a:latin typeface="+mn-lt"/>
                <a:ea typeface="+mn-ea"/>
                <a:cs typeface="+mn-cs"/>
              </a:rPr>
              <a:t>Excel</a:t>
            </a:r>
            <a:r>
              <a:rPr lang="ar-EG" sz="1200" b="0" i="0" baseline="0" dirty="0">
                <a:solidFill>
                  <a:schemeClr val="tx1"/>
                </a:solidFill>
                <a:latin typeface="+mn-lt"/>
                <a:ea typeface="+mn-ea"/>
                <a:cs typeface="+mn-cs"/>
              </a:rPr>
              <a:t> المسمى "</a:t>
            </a:r>
            <a:r>
              <a:rPr lang="en-US" sz="1200" b="0" i="0" u="none" baseline="0" dirty="0" err="1">
                <a:solidFill>
                  <a:schemeClr val="tx1"/>
                </a:solidFill>
                <a:latin typeface="+mn-lt"/>
                <a:ea typeface="+mn-ea"/>
                <a:cs typeface="+mn-cs"/>
              </a:rPr>
              <a:t>Results_Template</a:t>
            </a:r>
            <a:r>
              <a:rPr lang="en-US" sz="1200" b="0" i="0" u="sng" baseline="0" dirty="0" err="1">
                <a:solidFill>
                  <a:schemeClr val="tx1"/>
                </a:solidFill>
                <a:latin typeface="+mn-lt"/>
                <a:ea typeface="+mn-ea"/>
                <a:cs typeface="+mn-cs"/>
              </a:rPr>
              <a:t>_</a:t>
            </a:r>
            <a:r>
              <a:rPr lang="en-US" sz="1200" b="0" i="0" u="none" baseline="0" dirty="0" err="1">
                <a:solidFill>
                  <a:schemeClr val="tx1"/>
                </a:solidFill>
                <a:latin typeface="+mn-lt"/>
                <a:ea typeface="+mn-ea"/>
                <a:cs typeface="+mn-cs"/>
              </a:rPr>
              <a:t>Dorado</a:t>
            </a:r>
            <a:r>
              <a:rPr lang="en-US" sz="1200" b="0" i="0" u="none" baseline="0" dirty="0">
                <a:solidFill>
                  <a:schemeClr val="tx1"/>
                </a:solidFill>
                <a:latin typeface="+mn-lt"/>
                <a:ea typeface="+mn-ea"/>
                <a:cs typeface="+mn-cs"/>
              </a:rPr>
              <a:t> Case Relationship Ratings</a:t>
            </a:r>
            <a:r>
              <a:rPr lang="ar-EG" sz="1200" b="0" i="0" baseline="0" dirty="0">
                <a:solidFill>
                  <a:schemeClr val="tx1"/>
                </a:solidFill>
                <a:latin typeface="+mn-lt"/>
                <a:ea typeface="+mn-ea"/>
                <a:cs typeface="+mn-cs"/>
              </a:rPr>
              <a:t>" ولصقها في شريحة </a:t>
            </a:r>
            <a:r>
              <a:rPr lang="en-US" sz="1200" b="0" i="0" baseline="0" dirty="0">
                <a:solidFill>
                  <a:schemeClr val="tx1"/>
                </a:solidFill>
                <a:latin typeface="+mn-lt"/>
                <a:ea typeface="+mn-ea"/>
                <a:cs typeface="+mn-cs"/>
              </a:rPr>
              <a:t>PowerPoint</a:t>
            </a:r>
            <a:r>
              <a:rPr lang="ar-EG" sz="1200" b="0" i="0" baseline="0" dirty="0">
                <a:solidFill>
                  <a:schemeClr val="tx1"/>
                </a:solidFill>
                <a:latin typeface="+mn-lt"/>
                <a:ea typeface="+mn-ea"/>
                <a:cs typeface="+mn-cs"/>
              </a:rPr>
              <a:t> هذه. </a:t>
            </a:r>
            <a:r>
              <a:rPr lang="ar-EG" i="0" dirty="0"/>
              <a:t>يجب ترميز الشرائح بالألوان بحيث تكون أعمدة </a:t>
            </a:r>
            <a:r>
              <a:rPr lang="ar-EG" i="0" dirty="0" err="1"/>
              <a:t>دورادو</a:t>
            </a:r>
            <a:r>
              <a:rPr lang="ar-EG" i="0" dirty="0"/>
              <a:t> باللون الذهبي وأعمدة سيلفيو باللون الأحمر للإشارة إلى صلصة الطماطم.</a:t>
            </a:r>
            <a:r>
              <a:rPr lang="en-US" i="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10"/>
          </p:nvPr>
        </p:nvSpPr>
        <p:spPr/>
        <p:txBody>
          <a:bodyPr/>
          <a:lstStyle/>
          <a:p>
            <a:fld id="{7F3D1EF9-5CC1-4238-AAAD-E9DC1B1191CD}" type="slidenum">
              <a:rPr lang="en-GB" smtClean="0"/>
              <a:t>21</a:t>
            </a:fld>
            <a:endParaRPr lang="en-GB"/>
          </a:p>
        </p:txBody>
      </p:sp>
    </p:spTree>
    <p:extLst>
      <p:ext uri="{BB962C8B-B14F-4D97-AF65-F5344CB8AC3E}">
        <p14:creationId xmlns:p14="http://schemas.microsoft.com/office/powerpoint/2010/main" val="3279004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هل يرغب أي شخص آخر في مشاركة كيفية سير عملية الاتصال الخاصة به في هذه الحالة؟</a:t>
            </a:r>
            <a:r>
              <a:rPr lang="en-US" i="0" dirty="0"/>
              <a:t> </a:t>
            </a:r>
            <a:r>
              <a:rPr lang="ar-EG" i="0" dirty="0"/>
              <a:t>[يتبادل الطلاب تجاربهم ويتناقش الفصل].</a:t>
            </a:r>
            <a:r>
              <a:rPr lang="en-US" i="0" dirty="0"/>
              <a:t> </a:t>
            </a:r>
            <a:r>
              <a:rPr lang="ar-EG" i="0" dirty="0"/>
              <a:t>غالبًا ما يكون التواصل الفعال هو الأساس للحصول على ما تريده من حيث الجوهر والحفاظ على العلاقة مع الطرف الآخر.</a:t>
            </a:r>
            <a:r>
              <a:rPr lang="en-US" i="0" dirty="0"/>
              <a:t> </a:t>
            </a:r>
          </a:p>
        </p:txBody>
      </p:sp>
      <p:sp>
        <p:nvSpPr>
          <p:cNvPr id="4" name="Slide Number Placeholder 3"/>
          <p:cNvSpPr>
            <a:spLocks noGrp="1"/>
          </p:cNvSpPr>
          <p:nvPr>
            <p:ph type="sldNum" sz="quarter" idx="10"/>
          </p:nvPr>
        </p:nvSpPr>
        <p:spPr/>
        <p:txBody>
          <a:bodyPr/>
          <a:lstStyle/>
          <a:p>
            <a:fld id="{9BE1DD1D-0BD5-4E4F-ABDD-53ED947792F1}" type="slidenum">
              <a:rPr lang="en-US" smtClean="0"/>
              <a:t>22</a:t>
            </a:fld>
            <a:endParaRPr lang="en-US"/>
          </a:p>
        </p:txBody>
      </p:sp>
    </p:spTree>
    <p:extLst>
      <p:ext uri="{BB962C8B-B14F-4D97-AF65-F5344CB8AC3E}">
        <p14:creationId xmlns:p14="http://schemas.microsoft.com/office/powerpoint/2010/main" val="475589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i="0" dirty="0"/>
              <a:t>تستند حالة </a:t>
            </a:r>
            <a:r>
              <a:rPr lang="ar-EG" i="0" dirty="0" err="1"/>
              <a:t>دورادو</a:t>
            </a:r>
            <a:r>
              <a:rPr lang="ar-EG" i="0" dirty="0"/>
              <a:t> إلى قصة حقيقية.</a:t>
            </a:r>
            <a:r>
              <a:rPr lang="en-US" i="0" dirty="0"/>
              <a:t> </a:t>
            </a:r>
            <a:r>
              <a:rPr lang="ar-EG" i="0" dirty="0"/>
              <a:t>من يستطيع تخمينها؟</a:t>
            </a:r>
            <a:r>
              <a:rPr lang="en-US" i="0" dirty="0"/>
              <a:t> </a:t>
            </a:r>
            <a:r>
              <a:rPr lang="ar-EG" i="0" dirty="0"/>
              <a:t>[يجيب الطلاب].</a:t>
            </a:r>
            <a:r>
              <a:rPr lang="en-US" i="0" dirty="0"/>
              <a:t> </a:t>
            </a:r>
            <a:r>
              <a:rPr lang="ar-EG" i="0" dirty="0"/>
              <a:t>يوجد تلميح في الصور، هذه مدينة نابولي الجميلة في إيطاليا.</a:t>
            </a:r>
            <a:r>
              <a:rPr lang="en-US" i="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effectLst/>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dirty="0"/>
              <a:t>مصدر الصورة:</a:t>
            </a: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i="0" dirty="0"/>
              <a:t>https://pixabay.com/en/naples-italy-city-urban-colorful-1842509/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10"/>
          </p:nvPr>
        </p:nvSpPr>
        <p:spPr/>
        <p:txBody>
          <a:bodyPr/>
          <a:lstStyle/>
          <a:p>
            <a:fld id="{9BE1DD1D-0BD5-4E4F-ABDD-53ED947792F1}" type="slidenum">
              <a:rPr lang="en-US" smtClean="0"/>
              <a:t>23</a:t>
            </a:fld>
            <a:endParaRPr lang="en-US"/>
          </a:p>
        </p:txBody>
      </p:sp>
    </p:spTree>
    <p:extLst>
      <p:ext uri="{BB962C8B-B14F-4D97-AF65-F5344CB8AC3E}">
        <p14:creationId xmlns:p14="http://schemas.microsoft.com/office/powerpoint/2010/main" val="155178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2400"/>
              <a:t>تستند الحالة مجازًا إلى انتقال النجم الأرجنتيني دييغو مارادونا من نادي برشلونة الإسباني إلى نادي نابولي الإيطالي في عام 1984.</a:t>
            </a:r>
            <a:r>
              <a:rPr lang="en-US" sz="2400"/>
              <a:t> </a:t>
            </a:r>
            <a:r>
              <a:rPr lang="ar-EG" sz="2400"/>
              <a:t>وكان لقب مارادونا هو "</a:t>
            </a:r>
            <a:r>
              <a:rPr lang="en-US" sz="2400" i="1"/>
              <a:t>El Pibe de Oro</a:t>
            </a:r>
            <a:r>
              <a:rPr lang="ar-EG" sz="2400"/>
              <a:t>" أو "الفتى الذهبي"، لذلك قمنا بتغيير اسمه إلى دورادو الذي يعني الذهب بالإسبانية.</a:t>
            </a:r>
            <a:r>
              <a:rPr lang="en-US" sz="2400"/>
              <a:t> </a:t>
            </a:r>
          </a:p>
          <a:p>
            <a:endParaRPr lang="en-US" sz="2400" dirty="0"/>
          </a:p>
          <a:p>
            <a:r>
              <a:rPr lang="ar-EG" sz="2400"/>
              <a:t>لقد حدثت واقعة ضربة الرأس بالفعل أمام حشد من 100 ألف شخص بما في ذلك ملك إسبانيا!</a:t>
            </a:r>
            <a:r>
              <a:rPr lang="en-US" sz="2400"/>
              <a:t> </a:t>
            </a:r>
            <a:r>
              <a:rPr lang="ar-EG" sz="2400"/>
              <a:t>وكان هذا أحد الأسباب التي دفعت دييغو إلى ترك برشلونة.</a:t>
            </a:r>
            <a:r>
              <a:rPr lang="en-US" sz="2400"/>
              <a:t> </a:t>
            </a:r>
            <a:r>
              <a:rPr lang="ar-EG" sz="2400"/>
              <a:t>وبشكل عام، على الرغم من نجاحه هو والفريق معًا، إلا أنه لم يكن على وفاق مع الإدارة.</a:t>
            </a:r>
            <a:r>
              <a:rPr lang="en-US" sz="2400"/>
              <a:t> </a:t>
            </a:r>
          </a:p>
          <a:p>
            <a:endParaRPr lang="en-US" sz="2400" dirty="0"/>
          </a:p>
          <a:p>
            <a:r>
              <a:rPr lang="ar-EG" sz="2400"/>
              <a:t>قاد مارادونا نابولي إلى أول بطولة دوري على الإطلاق بالإضافة إلى المزيد من الألقاب فيما يُعتبر عمومًا أكثر سنوات حياته المهنية مجدًا. ثم انتقل إلى التدريب ولكنه لم ينجح كمدرب للمنتخب الأرجنتيني والعديد من الأندية.</a:t>
            </a:r>
            <a:r>
              <a:rPr lang="en-US" sz="2400"/>
              <a:t> </a:t>
            </a:r>
            <a:r>
              <a:rPr lang="ar-EG" sz="2400"/>
              <a:t>كانت أسوأ نقطة في </a:t>
            </a:r>
            <a:r>
              <a:rPr lang="ar-EG" sz="1200"/>
              <a:t>مسيرة دييغو التدريبية هي الخسارة 0-4 أمام ألمانيا في ربع نهائي كأس العالم 2010 لصالح ألمانيا، وهو نفس الفريق الذي خسرت الأرجنتين مع دييغو أمامه في نهائي كأس العالم 0-1 عام 1990. ومع ذلك، لا يزال بإمكانه الاستمتاع بفوزه الأسطوري بكأس العالم 1986 والألقاب مع نابولي.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24</a:t>
            </a:fld>
            <a:endParaRPr lang="en-US"/>
          </a:p>
        </p:txBody>
      </p:sp>
    </p:spTree>
    <p:extLst>
      <p:ext uri="{BB962C8B-B14F-4D97-AF65-F5344CB8AC3E}">
        <p14:creationId xmlns:p14="http://schemas.microsoft.com/office/powerpoint/2010/main" val="2264035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بعض الدروس المستفادة من هذه الحالة.</a:t>
            </a:r>
            <a:r>
              <a:rPr lang="en-US"/>
              <a:t> </a:t>
            </a:r>
            <a:r>
              <a:rPr lang="ar-EG"/>
              <a:t>تذكر أن </a:t>
            </a:r>
            <a:r>
              <a:rPr lang="ar-EG" sz="1200"/>
              <a:t>تدرج مصادر القيمة غير النقدية في المفاوضات لزيادة الغنيمة. استخدم العقود المشروطة لسد الفجوة بين التوقعات المختلفة بشأن المستقبل. وتذكر أن هناك دائمًا ثلاث مفاوضات، واحرص على التفاوض ليس فقط على الجوهر ولكن أيضًا على علاقتك بالشخص الآخر وتواصلك معه. </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25</a:t>
            </a:fld>
            <a:endParaRPr lang="en-US"/>
          </a:p>
        </p:txBody>
      </p:sp>
    </p:spTree>
    <p:extLst>
      <p:ext uri="{BB962C8B-B14F-4D97-AF65-F5344CB8AC3E}">
        <p14:creationId xmlns:p14="http://schemas.microsoft.com/office/powerpoint/2010/main" val="1897293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i="0" baseline="0" dirty="0"/>
              <a:t>اليوم لدي تمرين تفاوضي آخر لكم، وهو حالة </a:t>
            </a:r>
            <a:r>
              <a:rPr lang="ar-EG" i="0" baseline="0" dirty="0" err="1"/>
              <a:t>دورادو</a:t>
            </a:r>
            <a:r>
              <a:rPr lang="ar-EG" i="0" baseline="0" dirty="0"/>
              <a:t> </a:t>
            </a:r>
            <a:r>
              <a:rPr lang="ar-EG" i="0" baseline="0" dirty="0" err="1"/>
              <a:t>بريمافيرا</a:t>
            </a:r>
            <a:r>
              <a:rPr lang="ar-EG" i="0" baseline="0" dirty="0"/>
              <a:t>. تدور أحداثها في عالم كرة القدم. </a:t>
            </a:r>
            <a:r>
              <a:rPr lang="ar-EG" sz="1200" i="0" dirty="0">
                <a:solidFill>
                  <a:schemeClr val="tx1"/>
                </a:solidFill>
                <a:latin typeface="+mn-lt"/>
                <a:ea typeface="+mn-ea"/>
                <a:cs typeface="+mn-cs"/>
              </a:rPr>
              <a:t>سيكون أمامكم 10 دقائق لقراءة المواد الخاصة بدوركم </a:t>
            </a:r>
            <a:r>
              <a:rPr lang="ar-EG" i="0" dirty="0"/>
              <a:t>[يرفع المُحاضر</a:t>
            </a:r>
            <a:r>
              <a:rPr lang="ar-EG" i="0" baseline="0" dirty="0"/>
              <a:t> النسخ المطبوعة للدورين]</a:t>
            </a:r>
            <a:r>
              <a:rPr lang="ar-EG" sz="1200" i="0" dirty="0">
                <a:solidFill>
                  <a:schemeClr val="tx1"/>
                </a:solidFill>
                <a:latin typeface="+mn-lt"/>
                <a:ea typeface="+mn-ea"/>
                <a:cs typeface="+mn-cs"/>
              </a:rPr>
              <a:t>، ثم 30 دقيقة للتفاوض مع شريكك. ثم</a:t>
            </a:r>
            <a:r>
              <a:rPr lang="ar-EG" sz="1200" i="0" baseline="0" dirty="0">
                <a:solidFill>
                  <a:schemeClr val="tx1"/>
                </a:solidFill>
                <a:latin typeface="+mn-lt"/>
                <a:ea typeface="+mn-ea"/>
                <a:cs typeface="+mn-cs"/>
              </a:rPr>
              <a:t> يُرجى إكمال نموذج النتيجة الخاصة بك وأخذ استراحة لمدة عشر دقائق.</a:t>
            </a:r>
            <a:r>
              <a:rPr lang="en-US" sz="1200" i="0" baseline="0" dirty="0">
                <a:solidFill>
                  <a:schemeClr val="tx1"/>
                </a:solidFill>
                <a:latin typeface="+mn-lt"/>
                <a:ea typeface="+mn-ea"/>
                <a:cs typeface="+mn-cs"/>
              </a:rPr>
              <a:t> </a:t>
            </a:r>
            <a:r>
              <a:rPr lang="ar-EG" sz="1200" i="0" dirty="0">
                <a:solidFill>
                  <a:schemeClr val="tx1"/>
                </a:solidFill>
                <a:latin typeface="+mn-lt"/>
                <a:ea typeface="+mn-ea"/>
                <a:cs typeface="+mn-cs"/>
              </a:rPr>
              <a:t>ستبدأ المحاضرة مرة أخرى بعد خمسين دقيقة.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dirty="0"/>
              <a:t>أود أن أؤكد مرة أخرى على قواعد التفاوض لدينا.</a:t>
            </a:r>
            <a:r>
              <a:rPr lang="en-US" sz="1200" b="0" i="0" dirty="0"/>
              <a:t> </a:t>
            </a:r>
            <a:r>
              <a:rPr lang="ar-EG" sz="1200" b="0" i="0" dirty="0"/>
              <a:t>وهذا مهم في هذه الحالة تحديدًا: لا يمكنك تغيير أو اختراع حقائق، أو تكوين أموال نقدية غير مذكورة في أي من مجموعتي المواد الخاصة بالأدوار!</a:t>
            </a:r>
            <a:r>
              <a:rPr lang="en-US" sz="1200" b="0" i="0" dirty="0"/>
              <a:t> </a:t>
            </a:r>
            <a:r>
              <a:rPr lang="ar-EG" sz="1200" b="0" i="0" dirty="0"/>
              <a:t>يُرجى العمل ضمن القيود التي تفرضها مواد الحالة والمعلومات المالية المذكورة فيها بشكل مباشر.</a:t>
            </a:r>
            <a:r>
              <a:rPr lang="en-US" sz="1200" b="0" i="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EG" sz="1200" i="0" dirty="0">
                <a:solidFill>
                  <a:schemeClr val="tx1"/>
                </a:solidFill>
                <a:latin typeface="+mn-lt"/>
                <a:ea typeface="+mn-ea"/>
                <a:cs typeface="+mn-cs"/>
              </a:rPr>
              <a:t>مرةً أخرى، يُرجى التعاون مع شخص</a:t>
            </a:r>
            <a:r>
              <a:rPr lang="ar-EG" sz="1200" i="0" baseline="0" dirty="0">
                <a:solidFill>
                  <a:schemeClr val="tx1"/>
                </a:solidFill>
                <a:latin typeface="+mn-lt"/>
                <a:ea typeface="+mn-ea"/>
                <a:cs typeface="+mn-cs"/>
              </a:rPr>
              <a:t> تعرفه بشكل أقل من الآخرين، وشخص مختلف من المحاضرات القليلة الماضية. [يتعاون الطلاب سويًا، ويوزع المُحاضر المواد الخاصة بالأدوار، ويتفاوض الطلاب].</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u="sng" kern="1200" baseline="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EG" i="0" baseline="0" dirty="0"/>
              <a:t>[أثناء المفاوضات، يجب على المُحاضر أن يتجول ويتذكر الملاحظات ذهنيًا أو يدونها عن بعض المفاوضات، لتسليط الضوء على التكتيكات وردود الأفعال التي يمكن طرحها لاحقًا أثناء جلسات استخلاص المعلومات عندما يُطلب من الطلاب مشاركة تجاربهم أو عند طرح نقاط التدريس الرئيسية].</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baseline="0" dirty="0">
                <a:solidFill>
                  <a:schemeClr val="tx1"/>
                </a:solidFill>
                <a:latin typeface="+mn-lt"/>
                <a:ea typeface="+mn-ea"/>
                <a:cs typeface="+mn-cs"/>
              </a:rPr>
              <a:t>[عندما يعود الطلاب بنماذج النتائج الخاصة بهم، يمكن للمُحاضر إنشاء رقم نتائج العلاقة للفصل باستخدام جدول بيانات </a:t>
            </a:r>
            <a:r>
              <a:rPr lang="en-US" sz="1200" b="0" i="0" baseline="0" dirty="0">
                <a:solidFill>
                  <a:schemeClr val="tx1"/>
                </a:solidFill>
                <a:latin typeface="+mn-lt"/>
                <a:ea typeface="+mn-ea"/>
                <a:cs typeface="+mn-cs"/>
              </a:rPr>
              <a:t>Excel</a:t>
            </a:r>
            <a:r>
              <a:rPr lang="ar-EG" sz="1200" b="0" i="0" baseline="0" dirty="0">
                <a:solidFill>
                  <a:schemeClr val="tx1"/>
                </a:solidFill>
                <a:latin typeface="+mn-lt"/>
                <a:ea typeface="+mn-ea"/>
                <a:cs typeface="+mn-cs"/>
              </a:rPr>
              <a:t> المسمى "</a:t>
            </a:r>
            <a:r>
              <a:rPr lang="en-US" sz="1200" b="0" i="0" baseline="0" dirty="0" err="1">
                <a:solidFill>
                  <a:schemeClr val="tx1"/>
                </a:solidFill>
                <a:latin typeface="+mn-lt"/>
                <a:ea typeface="+mn-ea"/>
                <a:cs typeface="+mn-cs"/>
              </a:rPr>
              <a:t>Results_Template_Dorado</a:t>
            </a:r>
            <a:r>
              <a:rPr lang="en-US" sz="1200" b="0" i="0" baseline="0" dirty="0">
                <a:solidFill>
                  <a:schemeClr val="tx1"/>
                </a:solidFill>
                <a:latin typeface="+mn-lt"/>
                <a:ea typeface="+mn-ea"/>
                <a:cs typeface="+mn-cs"/>
              </a:rPr>
              <a:t> Case Relationship Ratings</a:t>
            </a:r>
            <a:r>
              <a:rPr lang="ar-EG" sz="1200" b="0" i="0" baseline="0" dirty="0">
                <a:solidFill>
                  <a:schemeClr val="tx1"/>
                </a:solidFill>
                <a:latin typeface="+mn-lt"/>
                <a:ea typeface="+mn-ea"/>
                <a:cs typeface="+mn-cs"/>
              </a:rPr>
              <a:t>" ولصقه في شريحة </a:t>
            </a:r>
            <a:r>
              <a:rPr lang="en-US" sz="1200" b="0" i="0" baseline="0" dirty="0">
                <a:solidFill>
                  <a:schemeClr val="tx1"/>
                </a:solidFill>
                <a:latin typeface="+mn-lt"/>
                <a:ea typeface="+mn-ea"/>
                <a:cs typeface="+mn-cs"/>
              </a:rPr>
              <a:t>PowerPoint</a:t>
            </a:r>
            <a:r>
              <a:rPr lang="ar-EG" sz="1200" b="0" i="0" baseline="0" dirty="0">
                <a:solidFill>
                  <a:schemeClr val="tx1"/>
                </a:solidFill>
                <a:latin typeface="+mn-lt"/>
                <a:ea typeface="+mn-ea"/>
                <a:cs typeface="+mn-cs"/>
              </a:rPr>
              <a:t> المسماة "</a:t>
            </a:r>
            <a:r>
              <a:rPr lang="en-US" sz="1200" b="0" i="0" dirty="0"/>
              <a:t>Your results: Relationship</a:t>
            </a:r>
            <a:r>
              <a:rPr lang="ar-EG" sz="1200" b="0" i="0" dirty="0"/>
              <a:t>" لاحقًا في</a:t>
            </a:r>
            <a:r>
              <a:rPr lang="ar-EG" sz="1200" b="0" i="0" baseline="0" dirty="0"/>
              <a:t> مجموعة الشرائح هذه.</a:t>
            </a:r>
            <a:r>
              <a:rPr lang="en-US" sz="1200" b="0" i="0" baseline="0" dirty="0"/>
              <a:t> </a:t>
            </a:r>
            <a:r>
              <a:rPr lang="ar-EG" sz="1200" b="0" i="0" baseline="0" dirty="0"/>
              <a:t>يمكن تلخيص النتائج الموضوعية المتعلقة بالصفقة التجارية في الشريحة المسماة "</a:t>
            </a:r>
            <a:r>
              <a:rPr lang="en-US" b="0" i="0" dirty="0">
                <a:latin typeface="Ubuntu"/>
                <a:ea typeface="Ubuntu"/>
                <a:cs typeface="Ubuntu"/>
              </a:rPr>
              <a:t>Your outcomes regarding substance</a:t>
            </a:r>
            <a:r>
              <a:rPr lang="en-US" sz="1200" b="0" i="0" dirty="0"/>
              <a:t>". </a:t>
            </a:r>
            <a:r>
              <a:rPr lang="ar-EG" sz="1200" b="0" i="0" baseline="0" dirty="0"/>
              <a:t>يتم إخبار كل مجموعة من مكونة طالبين برقم مجموعة التفاوض الخاصة بهما عندما ينتهيان من تسليم نتائجهما ويُطلب منهما تذكرها لاستخلاص المعلومات. </a:t>
            </a:r>
            <a:r>
              <a:rPr lang="ar-EG" sz="1200" b="0" i="0" dirty="0"/>
              <a:t>خيار آخر هو ببساطة</a:t>
            </a:r>
            <a:r>
              <a:rPr lang="ar-EG" sz="1200" b="0" i="0" baseline="0" dirty="0"/>
              <a:t> اختيار النتائج المثيرة للاهتمام من نموذج النتائج واستخلاص المعلومات شفهيًا</a:t>
            </a:r>
            <a:r>
              <a:rPr lang="ar-EG" sz="1200" b="0" i="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u="sng" kern="1200" baseline="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EG" sz="1200" i="0" u="sng" baseline="0" dirty="0">
                <a:solidFill>
                  <a:schemeClr val="tx1"/>
                </a:solidFill>
                <a:latin typeface="+mn-lt"/>
                <a:ea typeface="+mn-ea"/>
                <a:cs typeface="+mn-cs"/>
              </a:rPr>
              <a:t>ملاحظة</a:t>
            </a:r>
            <a:r>
              <a:rPr lang="ar-EG" sz="1200" i="0" baseline="0" dirty="0">
                <a:solidFill>
                  <a:schemeClr val="tx1"/>
                </a:solidFill>
                <a:latin typeface="+mn-lt"/>
                <a:ea typeface="+mn-ea"/>
                <a:cs typeface="+mn-cs"/>
              </a:rPr>
              <a:t>:</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هناك طريقة بديلة لإنشاء المجموعات الثنائية وهي أن يقوم المُحاضر بتقسيم الطلاب إلى مجموعات بنفسه، إما عن طريق إنشاء مجموعات قبل بدء الفصل وإما بشكل مؤقت أثناء المحاضرة.</a:t>
            </a:r>
            <a:r>
              <a:rPr lang="en-US" sz="1200" i="0" baseline="0" dirty="0">
                <a:solidFill>
                  <a:schemeClr val="tx1"/>
                </a:solidFill>
                <a:latin typeface="+mn-lt"/>
                <a:ea typeface="+mn-ea"/>
                <a:cs typeface="+mn-cs"/>
              </a:rPr>
              <a:t> </a:t>
            </a:r>
          </a:p>
          <a:p>
            <a:endParaRPr lang="en-US" i="0" dirty="0"/>
          </a:p>
          <a:p>
            <a:r>
              <a:rPr lang="ar-EG" i="0" u="sng" dirty="0"/>
              <a:t>ملاحظة</a:t>
            </a:r>
            <a:r>
              <a:rPr lang="ar-EG" i="0" dirty="0"/>
              <a:t>:</a:t>
            </a:r>
            <a:r>
              <a:rPr lang="en-US" i="0" dirty="0"/>
              <a:t> </a:t>
            </a:r>
            <a:r>
              <a:rPr lang="ar-EG" i="0" dirty="0"/>
              <a:t>إذا كان ذلك ممكنًا، يجب طباعة الأدوار باللون </a:t>
            </a:r>
            <a:r>
              <a:rPr lang="ar-EG" i="0" baseline="0" dirty="0"/>
              <a:t>الذهبي أو الأصفر بالنسبة </a:t>
            </a:r>
            <a:r>
              <a:rPr lang="ar-EG" i="0" baseline="0" dirty="0" err="1"/>
              <a:t>لدورادو</a:t>
            </a:r>
            <a:r>
              <a:rPr lang="ar-EG" i="0" baseline="0" dirty="0"/>
              <a:t> لتعكس اسمه الذي يعني "الذهب" باللغة الإسبانية، واللون الأحمر بالنسبة </a:t>
            </a:r>
            <a:r>
              <a:rPr lang="ar-EG" sz="1200" b="0" i="0" u="none" strike="noStrike" dirty="0">
                <a:solidFill>
                  <a:srgbClr val="000000"/>
                </a:solidFill>
                <a:latin typeface="Cambria"/>
              </a:rPr>
              <a:t>لسيلفيو لأن عمله يتمحور حول صلصة الطماطم.</a:t>
            </a:r>
            <a:r>
              <a:rPr lang="en-US" sz="1200" b="0" i="0" u="none" strike="noStrike" dirty="0">
                <a:solidFill>
                  <a:srgbClr val="000000"/>
                </a:solidFill>
                <a:latin typeface="Cambria"/>
              </a:rPr>
              <a:t> </a:t>
            </a:r>
          </a:p>
          <a:p>
            <a:endParaRPr lang="en-SG" sz="1200" b="0" i="0" u="none" strike="noStrike" dirty="0">
              <a:solidFill>
                <a:srgbClr val="000000"/>
              </a:solidFill>
              <a:effectLst/>
              <a:latin typeface="Cambria"/>
            </a:endParaRPr>
          </a:p>
          <a:p>
            <a:r>
              <a:rPr lang="ar-EG" sz="1200" b="0" i="0" u="sng" strike="noStrike" dirty="0">
                <a:solidFill>
                  <a:srgbClr val="000000"/>
                </a:solidFill>
                <a:latin typeface="Cambria"/>
              </a:rPr>
              <a:t>ملاحظة</a:t>
            </a:r>
            <a:r>
              <a:rPr lang="ar-EG" sz="1200" b="0" i="0" u="none" strike="noStrike" dirty="0">
                <a:solidFill>
                  <a:srgbClr val="000000"/>
                </a:solidFill>
                <a:latin typeface="Cambria"/>
              </a:rPr>
              <a:t>: يجب على المُحاضر أن يقول "</a:t>
            </a:r>
            <a:r>
              <a:rPr lang="en-US" sz="1200" b="0" i="0" u="none" strike="noStrike" dirty="0">
                <a:solidFill>
                  <a:srgbClr val="000000"/>
                </a:solidFill>
                <a:latin typeface="Cambria"/>
              </a:rPr>
              <a:t>soccer</a:t>
            </a:r>
            <a:r>
              <a:rPr lang="ar-EG" sz="1200" b="0" i="0" u="none" strike="noStrike" dirty="0">
                <a:solidFill>
                  <a:srgbClr val="000000"/>
                </a:solidFill>
                <a:latin typeface="Cambria"/>
              </a:rPr>
              <a:t>" وليس "</a:t>
            </a:r>
            <a:r>
              <a:rPr lang="en-US" sz="1200" b="0" i="0" u="none" strike="noStrike" dirty="0">
                <a:solidFill>
                  <a:srgbClr val="000000"/>
                </a:solidFill>
                <a:latin typeface="Cambria"/>
              </a:rPr>
              <a:t>football</a:t>
            </a:r>
            <a:r>
              <a:rPr lang="ar-EG" sz="1200" b="0" i="0" u="none" strike="noStrike" dirty="0">
                <a:solidFill>
                  <a:srgbClr val="000000"/>
                </a:solidFill>
                <a:latin typeface="Cambria"/>
              </a:rPr>
              <a:t>" عند التدريس في الولايات المتحدة. </a:t>
            </a:r>
          </a:p>
          <a:p>
            <a:endParaRPr lang="en-US" i="0" dirty="0"/>
          </a:p>
          <a:p>
            <a:r>
              <a:rPr lang="ar-EG" i="0" dirty="0"/>
              <a:t>مصدر الصورة</a:t>
            </a:r>
          </a:p>
          <a:p>
            <a:r>
              <a:rPr lang="en-US" i="0" dirty="0"/>
              <a:t>https://pixabay.com/en/golden-soccer-ball-1597051/</a:t>
            </a:r>
          </a:p>
          <a:p>
            <a:endParaRPr lang="en-US" i="0" dirty="0"/>
          </a:p>
        </p:txBody>
      </p:sp>
      <p:sp>
        <p:nvSpPr>
          <p:cNvPr id="4" name="Slide Number Placeholder 3"/>
          <p:cNvSpPr>
            <a:spLocks noGrp="1"/>
          </p:cNvSpPr>
          <p:nvPr>
            <p:ph type="sldNum" sz="quarter" idx="10"/>
          </p:nvPr>
        </p:nvSpPr>
        <p:spPr/>
        <p:txBody>
          <a:bodyPr/>
          <a:lstStyle/>
          <a:p>
            <a:fld id="{9BE1DD1D-0BD5-4E4F-ABDD-53ED947792F1}" type="slidenum">
              <a:rPr lang="en-US" smtClean="0"/>
              <a:t>3</a:t>
            </a:fld>
            <a:endParaRPr lang="en-US"/>
          </a:p>
        </p:txBody>
      </p:sp>
    </p:spTree>
    <p:extLst>
      <p:ext uri="{BB962C8B-B14F-4D97-AF65-F5344CB8AC3E}">
        <p14:creationId xmlns:p14="http://schemas.microsoft.com/office/powerpoint/2010/main" val="3871281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ar-EG" i="0" dirty="0"/>
              <a:t>إليكم شرائح غرف النقاش الجانبية لإجراء هذا التمرين.</a:t>
            </a:r>
            <a:r>
              <a:rPr lang="en-US" i="0" dirty="0"/>
              <a:t> </a:t>
            </a:r>
            <a:r>
              <a:rPr lang="ar-EG" i="0" dirty="0"/>
              <a:t>الذين يؤدون منكم دور </a:t>
            </a:r>
            <a:r>
              <a:rPr lang="ar-EG" i="0" dirty="0" err="1"/>
              <a:t>دورادو</a:t>
            </a:r>
            <a:r>
              <a:rPr lang="ar-EG" i="0" dirty="0"/>
              <a:t>، الموضح في العمود الأيسر، سيتفاوضون مع نظيرهم الذي يلعب دور سيلفيو، الموضح في العمود الأيمن.</a:t>
            </a:r>
            <a:r>
              <a:rPr lang="en-US" i="0" dirty="0"/>
              <a:t> </a:t>
            </a:r>
            <a:r>
              <a:rPr lang="ar-EG" i="0" dirty="0"/>
              <a:t>يُظهر العمود "الثنائي" رقم ثنائي التفاوض الخاص بك ويُظهر العمود "الغرفة الجانبية" الغرفة التي سيكونان فيها. لذا فإن الطالب الذي يلعب دور </a:t>
            </a:r>
            <a:r>
              <a:rPr lang="ar-EG" i="0" dirty="0" err="1"/>
              <a:t>دورادو</a:t>
            </a:r>
            <a:r>
              <a:rPr lang="ar-EG" i="0" dirty="0"/>
              <a:t> في الثنائي 1 سيتفاوض مع الطالب الذي يلعب دور سيلفيو في الثنائي 1 في الغرفة 251، والطالب الذي يلعب دور </a:t>
            </a:r>
            <a:r>
              <a:rPr lang="ar-EG" i="0" dirty="0" err="1"/>
              <a:t>دورادو</a:t>
            </a:r>
            <a:r>
              <a:rPr lang="ar-EG" i="0" dirty="0"/>
              <a:t> في الثنائي 2 سيتفاوض مع الطالب الذي يلعب دور سيلفيو في الثنائي 2 في الغرفة 252، وهكذا يسير الأمر.</a:t>
            </a:r>
            <a:r>
              <a:rPr lang="en-US" i="0" dirty="0"/>
              <a:t> </a:t>
            </a:r>
            <a:r>
              <a:rPr lang="ar-EG" i="0" dirty="0"/>
              <a:t>هل هذا واضح؟</a:t>
            </a:r>
            <a:r>
              <a:rPr lang="en-US" i="0" dirty="0"/>
              <a:t> </a:t>
            </a:r>
            <a:r>
              <a:rPr lang="ar-EG" i="0" dirty="0"/>
              <a:t>[يقول الطلاب نعم].</a:t>
            </a:r>
            <a:r>
              <a:rPr lang="en-US" i="0" dirty="0"/>
              <a:t> </a:t>
            </a:r>
            <a:r>
              <a:rPr lang="ar-EG" i="0" dirty="0"/>
              <a:t>حسنًا، يُرجى إحضار المواد الخاصة بدورك - فهي مطبوعة باللون الذي يطابق لون اسمك على الشريحة، الذهبي لدور </a:t>
            </a:r>
            <a:r>
              <a:rPr lang="ar-EG" i="0" dirty="0" err="1"/>
              <a:t>دورادو</a:t>
            </a:r>
            <a:r>
              <a:rPr lang="ar-EG" i="0" dirty="0"/>
              <a:t> والأحمر لدور سيلفيو.</a:t>
            </a:r>
            <a:r>
              <a:rPr lang="en-US" i="0" dirty="0"/>
              <a:t> </a:t>
            </a:r>
            <a:r>
              <a:rPr lang="ar-EG" i="0" dirty="0"/>
              <a:t>ثم تعاون مع شريكك، واستمتع بالتمرين!</a:t>
            </a:r>
            <a:r>
              <a:rPr lang="en-US" i="0" dirty="0"/>
              <a:t> </a:t>
            </a:r>
            <a:r>
              <a:rPr lang="ar-EG" i="0" dirty="0"/>
              <a:t>[يحصل الطلاب على المواد الخاصة بدورهم ويذهبون للتفاوض].</a:t>
            </a:r>
            <a:r>
              <a:rPr lang="en-US" i="0" dirty="0"/>
              <a:t> </a:t>
            </a:r>
          </a:p>
          <a:p>
            <a:endParaRPr lang="en-US" altLang="en-US" i="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i="0" u="sng" dirty="0"/>
              <a:t>ملاحظة</a:t>
            </a:r>
            <a:r>
              <a:rPr lang="ar-EG" i="0" dirty="0"/>
              <a:t>:</a:t>
            </a:r>
            <a:r>
              <a:rPr lang="en-US" i="0" dirty="0"/>
              <a:t> </a:t>
            </a:r>
            <a:r>
              <a:rPr lang="ar-EG" i="0" dirty="0"/>
              <a:t>يستخدم </a:t>
            </a:r>
            <a:r>
              <a:rPr lang="ar-EG" i="0" dirty="0" err="1"/>
              <a:t>هذا</a:t>
            </a:r>
            <a:r>
              <a:rPr lang="ar-EG" i="0" u="none" dirty="0" err="1"/>
              <a:t>القالب</a:t>
            </a:r>
            <a:r>
              <a:rPr lang="ar-EG" i="0" u="none" dirty="0"/>
              <a:t> الخاص بشريحة تقسيم الطلاب إلى مجموعات ثنائية إذا</a:t>
            </a:r>
            <a:r>
              <a:rPr lang="ar-EG" i="0" u="none" baseline="0" dirty="0"/>
              <a:t> وضع المُحاضر الطلاب في فرق تفاوض مسبقًا.</a:t>
            </a:r>
            <a:r>
              <a:rPr lang="en-US" i="0" u="none" baseline="0" dirty="0"/>
              <a:t> </a:t>
            </a:r>
            <a:r>
              <a:rPr lang="ar-EG" i="0" u="none" baseline="0" dirty="0"/>
              <a:t>تتم كتابة أسماء الطلاب في الأعمدة المخصصة لذلك أسفل </a:t>
            </a:r>
            <a:r>
              <a:rPr lang="ar-EG" b="0" i="0" u="none" baseline="0" dirty="0"/>
              <a:t>"</a:t>
            </a:r>
            <a:r>
              <a:rPr lang="ar-EG" sz="1200" b="0" i="0" u="none" strike="noStrike" dirty="0">
                <a:solidFill>
                  <a:srgbClr val="000000"/>
                </a:solidFill>
                <a:latin typeface="Cambria"/>
              </a:rPr>
              <a:t>سيلفيو" </a:t>
            </a:r>
            <a:r>
              <a:rPr lang="ar-EG" sz="1200" b="0" i="0" u="none" strike="noStrike" dirty="0" err="1">
                <a:solidFill>
                  <a:srgbClr val="000000"/>
                </a:solidFill>
                <a:latin typeface="Cambria"/>
              </a:rPr>
              <a:t>و"دورادو</a:t>
            </a:r>
            <a:r>
              <a:rPr lang="ar-EG" sz="1200" b="0" i="0" u="none" strike="noStrike" dirty="0">
                <a:solidFill>
                  <a:srgbClr val="000000"/>
                </a:solidFill>
                <a:latin typeface="Cambria"/>
              </a:rPr>
              <a:t>".</a:t>
            </a:r>
            <a:r>
              <a:rPr lang="en-US" sz="1200" b="0" i="0" u="none" strike="noStrike" baseline="0" dirty="0">
                <a:solidFill>
                  <a:schemeClr val="tx1"/>
                </a:solidFill>
                <a:latin typeface="+mn-lt"/>
              </a:rPr>
              <a:t> </a:t>
            </a:r>
            <a:r>
              <a:rPr lang="ar-EG" i="0" u="none" dirty="0"/>
              <a:t>إذا تم استخدام</a:t>
            </a:r>
            <a:r>
              <a:rPr lang="ar-EG" i="0" u="none" baseline="0" dirty="0"/>
              <a:t> هذه الشريحة</a:t>
            </a:r>
            <a:r>
              <a:rPr lang="ar-EG" i="0" u="none" dirty="0"/>
              <a:t>،</a:t>
            </a:r>
            <a:r>
              <a:rPr lang="en-US" i="0" u="none" baseline="0" dirty="0"/>
              <a:t> </a:t>
            </a:r>
            <a:r>
              <a:rPr lang="ar-EG" i="0" u="none" dirty="0"/>
              <a:t>فيجب</a:t>
            </a:r>
            <a:r>
              <a:rPr lang="ar-EG" i="0" dirty="0"/>
              <a:t> أن يتطابق لون الخلفية لكل دور في الشريحة أعلاه</a:t>
            </a:r>
            <a:r>
              <a:rPr lang="ar-EG" i="0" baseline="0" dirty="0"/>
              <a:t> مع لون مواد الدور التي يتم توزيعها على الطلاب (الذهبي أو الأصفر </a:t>
            </a:r>
            <a:r>
              <a:rPr lang="ar-EG" i="0" baseline="0" dirty="0" err="1"/>
              <a:t>لدورادو</a:t>
            </a:r>
            <a:r>
              <a:rPr lang="ar-EG" i="0" baseline="0" dirty="0"/>
              <a:t> ليعكس اسمه الذي يعني "الذهب" بالإسبانية، والأحمر </a:t>
            </a:r>
            <a:r>
              <a:rPr lang="ar-EG" sz="1200" b="0" i="0" u="none" strike="noStrike" dirty="0">
                <a:solidFill>
                  <a:srgbClr val="000000"/>
                </a:solidFill>
                <a:latin typeface="Cambria"/>
              </a:rPr>
              <a:t>لسيلفيو لأن عمله يتمحور حول صلصة الطماطم)، لتجنب الارتباك</a:t>
            </a:r>
            <a:r>
              <a:rPr lang="ar-EG" i="0" baseline="0" dirty="0"/>
              <a:t>. يشير العمود "الغرفة الجانبية" إلى "غرفة النقاش الجانبية" ولا ينطبق إلا إذا كان لدى المُحاضر غرف خاصة للطلاب للتفاوض فيها. يشير العمود "المجموعة" إلى رقم مجموعة التفاوض، بمعنى آخر: كل ثنائي من الطلاب. </a:t>
            </a:r>
          </a:p>
          <a:p>
            <a:endParaRPr lang="en-US" altLang="en-US" i="0" dirty="0"/>
          </a:p>
          <a:p>
            <a:endParaRPr lang="en-US" altLang="en-US" i="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4B835D0-1B3D-4677-B13B-3473C6142D4C}" type="slidenum">
              <a:rPr lang="en-US" altLang="en-US" smtClean="0"/>
              <a:pPr/>
              <a:t>4</a:t>
            </a:fld>
            <a:endParaRPr lang="en-US" altLang="en-US"/>
          </a:p>
        </p:txBody>
      </p:sp>
    </p:spTree>
    <p:extLst>
      <p:ext uri="{BB962C8B-B14F-4D97-AF65-F5344CB8AC3E}">
        <p14:creationId xmlns:p14="http://schemas.microsoft.com/office/powerpoint/2010/main" val="632909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i="0" dirty="0"/>
              <a:t>[</a:t>
            </a:r>
            <a:r>
              <a:rPr lang="ar-EG" i="0" dirty="0"/>
              <a:t>في</a:t>
            </a:r>
            <a:r>
              <a:rPr lang="ar-EG" i="0" baseline="0" dirty="0"/>
              <a:t> هذه المرحلة، يعود الطلاب إلى الفصل الدراسي في انتظار بدء المحاضرة مرة أخرى.</a:t>
            </a:r>
            <a:r>
              <a:rPr lang="en-US" i="0" baseline="0" dirty="0"/>
              <a:t> </a:t>
            </a:r>
            <a:r>
              <a:rPr lang="ar-EG" i="0" baseline="0" dirty="0"/>
              <a:t>يقوم المُحاضر بتوزيع الاستبيانات التي يستخدمها كل طالب لتقييم نفسه وشريكه في عملية التفاوض].</a:t>
            </a:r>
            <a:r>
              <a:rPr lang="en-US" i="0" baseline="0" dirty="0"/>
              <a:t> </a:t>
            </a:r>
            <a:r>
              <a:rPr lang="ar-EG" b="0" i="0" dirty="0"/>
              <a:t>يُرجى</a:t>
            </a:r>
            <a:r>
              <a:rPr lang="ar-EG" b="0" i="0" baseline="0" dirty="0"/>
              <a:t> تخصيص بضع دقائق لملء </a:t>
            </a:r>
            <a:r>
              <a:rPr lang="ar-EG" sz="1200" b="0" i="0" dirty="0"/>
              <a:t>نموذج التفاوض 360 الخاص بك على حالة </a:t>
            </a:r>
            <a:r>
              <a:rPr lang="ar-EG" sz="1200" b="0" i="0" dirty="0" err="1"/>
              <a:t>دورادو</a:t>
            </a:r>
            <a:r>
              <a:rPr lang="ar-EG" sz="1200" b="0" i="0" dirty="0"/>
              <a:t>.</a:t>
            </a:r>
            <a:r>
              <a:rPr lang="en-US" sz="1200" b="0" i="0" dirty="0"/>
              <a:t> </a:t>
            </a:r>
            <a:r>
              <a:rPr lang="ar-EG" b="0" i="0" baseline="0" dirty="0"/>
              <a:t>[يقضي الطلاب 5 دقائق في ملء الاستبيانات</a:t>
            </a:r>
            <a:r>
              <a:rPr lang="en-US" b="0" i="0" baseline="0" dirty="0"/>
              <a:t> </a:t>
            </a:r>
            <a:r>
              <a:rPr lang="ar-EG" b="0" i="0" baseline="0" dirty="0"/>
              <a:t>ويقوم المُحاضر بجمعها].</a:t>
            </a:r>
          </a:p>
          <a:p>
            <a:endParaRPr lang="en-US" i="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i="0" u="sng" dirty="0"/>
              <a:t>ملاحظة</a:t>
            </a:r>
            <a:r>
              <a:rPr lang="ar-EG" i="0" dirty="0"/>
              <a:t>:</a:t>
            </a:r>
            <a:r>
              <a:rPr lang="en-US" i="0" dirty="0"/>
              <a:t> </a:t>
            </a:r>
            <a:r>
              <a:rPr lang="ar-EG" i="0" dirty="0"/>
              <a:t>هذه</a:t>
            </a:r>
            <a:r>
              <a:rPr lang="ar-EG" i="0" baseline="0" dirty="0"/>
              <a:t> شريحة اختيارية إذا اختار المُحاضر استخدام نظام </a:t>
            </a:r>
            <a:r>
              <a:rPr lang="ar-EG" i="0" dirty="0"/>
              <a:t>تقارير</a:t>
            </a:r>
            <a:r>
              <a:rPr lang="ar-EG" i="0" baseline="0" dirty="0"/>
              <a:t> التفاوض 360 مفتوح المصدر. يجب إسقاط الشريحة إذا تم استخدام حالة </a:t>
            </a:r>
            <a:r>
              <a:rPr lang="ar-EG" i="0" baseline="0" dirty="0" err="1"/>
              <a:t>دورادو</a:t>
            </a:r>
            <a:r>
              <a:rPr lang="ar-EG" i="0" baseline="0" dirty="0"/>
              <a:t> كالمحاضرة السابقة (كما هو الحال هنا) نظرًا لأنه سيتم بالفعل إنشاء تقارير 360 للطلاب في هذه المرحلة؛ مما سيجعل التقييمات الإضافية مضيعة للوقت.  </a:t>
            </a:r>
          </a:p>
          <a:p>
            <a:endParaRPr lang="en-US" i="0" dirty="0"/>
          </a:p>
          <a:p>
            <a:r>
              <a:rPr lang="ar-EG" i="0" dirty="0"/>
              <a:t>مصدر الصورة:</a:t>
            </a:r>
          </a:p>
          <a:p>
            <a:r>
              <a:rPr lang="en-US" i="0" dirty="0"/>
              <a:t>https://pixabay.com/en/feedback-men-talk-communication-796135/</a:t>
            </a:r>
          </a:p>
        </p:txBody>
      </p:sp>
      <p:sp>
        <p:nvSpPr>
          <p:cNvPr id="4" name="Slide Number Placeholder 3"/>
          <p:cNvSpPr>
            <a:spLocks noGrp="1"/>
          </p:cNvSpPr>
          <p:nvPr>
            <p:ph type="sldNum" sz="quarter" idx="10"/>
          </p:nvPr>
        </p:nvSpPr>
        <p:spPr/>
        <p:txBody>
          <a:bodyPr/>
          <a:lstStyle/>
          <a:p>
            <a:fld id="{83AA2A11-B17B-4366-B3B3-97CD4BB13726}" type="slidenum">
              <a:rPr lang="en-US" smtClean="0"/>
              <a:t>5</a:t>
            </a:fld>
            <a:endParaRPr lang="en-US"/>
          </a:p>
        </p:txBody>
      </p:sp>
    </p:spTree>
    <p:extLst>
      <p:ext uri="{BB962C8B-B14F-4D97-AF65-F5344CB8AC3E}">
        <p14:creationId xmlns:p14="http://schemas.microsoft.com/office/powerpoint/2010/main" val="2622777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1200" i="0" dirty="0"/>
              <a:t>مرحبًا بكم من جديد! يُرجى تخصيص 3 دقائق وتشارك مع الشخص الجالس بجانبك،</a:t>
            </a:r>
            <a:r>
              <a:rPr lang="ar-EG" sz="1200" i="0" baseline="0" dirty="0"/>
              <a:t> الذي </a:t>
            </a:r>
            <a:r>
              <a:rPr lang="ar-EG" sz="1200" i="0" dirty="0"/>
              <a:t>ليس بالضرورة</a:t>
            </a:r>
            <a:r>
              <a:rPr lang="ar-EG" sz="1200" i="0" baseline="0" dirty="0"/>
              <a:t> شريكك في التفاوض.</a:t>
            </a:r>
            <a:r>
              <a:rPr lang="en-US" sz="1200" i="0" dirty="0"/>
              <a:t> </a:t>
            </a:r>
            <a:r>
              <a:rPr lang="ar-EG" sz="1200" i="0" dirty="0"/>
              <a:t>هناك شيء واحد</a:t>
            </a:r>
            <a:r>
              <a:rPr lang="ar-EG" sz="1200" i="0" baseline="0" dirty="0"/>
              <a:t> قام به نظيرك بشكل جيد، وشيء واحد كان بإمكانك القيام به بشكل أفضل، في عملية التفاوض.</a:t>
            </a:r>
            <a:r>
              <a:rPr lang="en-US" sz="1200" i="0" baseline="0" dirty="0"/>
              <a:t> </a:t>
            </a:r>
            <a:r>
              <a:rPr lang="ar-EG" sz="1200" i="0" baseline="0" dirty="0"/>
              <a:t>[يتشارك الطلاب مع الآخرين الجالسين بجانبهم لبضع دقائق]. حسنًا، لنبدأ من جديد. </a:t>
            </a:r>
          </a:p>
          <a:p>
            <a:endParaRPr lang="en-US" i="0" dirty="0"/>
          </a:p>
          <a:p>
            <a:r>
              <a:rPr lang="ar-EG" i="0" dirty="0"/>
              <a:t>مصدر الصورة</a:t>
            </a:r>
          </a:p>
          <a:p>
            <a:r>
              <a:rPr lang="en-US" i="0" dirty="0"/>
              <a:t>https://pixabay.com/en/golden-soccer-ball-1597051/</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i="0"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682898-ADB3-435A-B8E0-862943A65B4F}" type="slidenum">
              <a:rPr lang="en-US" altLang="en-US" smtClean="0"/>
              <a:pPr/>
              <a:t>6</a:t>
            </a:fld>
            <a:endParaRPr lang="en-US" altLang="en-US"/>
          </a:p>
        </p:txBody>
      </p:sp>
    </p:spTree>
    <p:extLst>
      <p:ext uri="{BB962C8B-B14F-4D97-AF65-F5344CB8AC3E}">
        <p14:creationId xmlns:p14="http://schemas.microsoft.com/office/powerpoint/2010/main" val="2233700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i="0" dirty="0"/>
              <a:t>حسنًا </a:t>
            </a:r>
            <a:r>
              <a:rPr lang="ar-EG" sz="1200" i="0" dirty="0" err="1"/>
              <a:t>دورادو</a:t>
            </a:r>
            <a:r>
              <a:rPr lang="ar-EG" sz="1200" i="0" dirty="0"/>
              <a:t> </a:t>
            </a:r>
            <a:r>
              <a:rPr lang="ar-EG" sz="1200" i="0" dirty="0" err="1"/>
              <a:t>بريمافيرا</a:t>
            </a:r>
            <a:r>
              <a:rPr lang="ar-EG" sz="1200" i="0" dirty="0"/>
              <a:t>، أفضل لاعب كرة قدم في العالم، يريد ترك ناديه الحالي في إسبانيا.</a:t>
            </a:r>
            <a:r>
              <a:rPr lang="en-US" sz="1200" i="0" dirty="0"/>
              <a:t> </a:t>
            </a:r>
            <a:r>
              <a:rPr lang="ar-EG" sz="1200" i="0" dirty="0"/>
              <a:t>ما بعض الوقائع التي دفعته إلى الرغبة في الرحيل؟</a:t>
            </a:r>
            <a:r>
              <a:rPr lang="en-US" sz="1200" i="0" dirty="0"/>
              <a:t> </a:t>
            </a:r>
            <a:r>
              <a:rPr lang="ar-EG" sz="1200" i="0" dirty="0"/>
              <a:t>[يجيب الطلاب].  </a:t>
            </a:r>
          </a:p>
          <a:p>
            <a:endParaRPr lang="en-US" i="0" dirty="0"/>
          </a:p>
        </p:txBody>
      </p:sp>
      <p:sp>
        <p:nvSpPr>
          <p:cNvPr id="4" name="Slide Number Placeholder 3"/>
          <p:cNvSpPr>
            <a:spLocks noGrp="1"/>
          </p:cNvSpPr>
          <p:nvPr>
            <p:ph type="sldNum" sz="quarter" idx="10"/>
          </p:nvPr>
        </p:nvSpPr>
        <p:spPr/>
        <p:txBody>
          <a:bodyPr/>
          <a:lstStyle/>
          <a:p>
            <a:fld id="{9BE1DD1D-0BD5-4E4F-ABDD-53ED947792F1}" type="slidenum">
              <a:rPr lang="en-US" smtClean="0"/>
              <a:t>7</a:t>
            </a:fld>
            <a:endParaRPr lang="en-US"/>
          </a:p>
        </p:txBody>
      </p:sp>
    </p:spTree>
    <p:extLst>
      <p:ext uri="{BB962C8B-B14F-4D97-AF65-F5344CB8AC3E}">
        <p14:creationId xmlns:p14="http://schemas.microsoft.com/office/powerpoint/2010/main" val="3670587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dirty="0">
                <a:solidFill>
                  <a:schemeClr val="tx1"/>
                </a:solidFill>
                <a:latin typeface="+mn-lt"/>
                <a:ea typeface="+mn-ea"/>
                <a:cs typeface="+mn-cs"/>
              </a:rPr>
              <a:t>قام </a:t>
            </a:r>
            <a:r>
              <a:rPr lang="ar-EG" sz="1200" i="0" dirty="0" err="1">
                <a:solidFill>
                  <a:schemeClr val="tx1"/>
                </a:solidFill>
                <a:latin typeface="+mn-lt"/>
                <a:ea typeface="+mn-ea"/>
                <a:cs typeface="+mn-cs"/>
              </a:rPr>
              <a:t>دورادو</a:t>
            </a:r>
            <a:r>
              <a:rPr lang="ar-EG" sz="1200" i="0" dirty="0">
                <a:solidFill>
                  <a:schemeClr val="tx1"/>
                </a:solidFill>
                <a:latin typeface="+mn-lt"/>
                <a:ea typeface="+mn-ea"/>
                <a:cs typeface="+mn-cs"/>
              </a:rPr>
              <a:t> بنطح لاعب من الفريق المنافس برأسه بعد أن استخدم لفظًا عنصريًا ضد أحد زملائه في الفريق، أمام 100 ألف مشجع بما في ذلك ملك إسبانيا.</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ثم اندلعت أعمال شغب في الملعب، مما أدى إلى إلغاء المباراة.</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كيف استجاب الفريق؟</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[يجيب الطلاب].</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فشلوا في مساندته، وفرضوا غرامة على </a:t>
            </a:r>
            <a:r>
              <a:rPr lang="ar-EG" sz="1200" i="0" dirty="0" err="1">
                <a:solidFill>
                  <a:schemeClr val="tx1"/>
                </a:solidFill>
                <a:latin typeface="+mn-lt"/>
                <a:ea typeface="+mn-ea"/>
                <a:cs typeface="+mn-cs"/>
              </a:rPr>
              <a:t>دورادو</a:t>
            </a:r>
            <a:r>
              <a:rPr lang="ar-EG" sz="1200" i="0" dirty="0">
                <a:solidFill>
                  <a:schemeClr val="tx1"/>
                </a:solidFill>
                <a:latin typeface="+mn-lt"/>
                <a:ea typeface="+mn-ea"/>
                <a:cs typeface="+mn-cs"/>
              </a:rPr>
              <a:t>، وحاولوا إجباره على تقديم اعتذار علني.</a:t>
            </a:r>
            <a:r>
              <a:rPr lang="en-US" sz="1200" i="0" dirty="0">
                <a:solidFill>
                  <a:schemeClr val="tx1"/>
                </a:solidFill>
                <a:latin typeface="+mn-lt"/>
                <a:ea typeface="+mn-ea"/>
                <a:cs typeface="+mn-cs"/>
              </a:rPr>
              <a:t> </a:t>
            </a:r>
          </a:p>
          <a:p>
            <a:endParaRPr lang="en-US" sz="2400" i="0" dirty="0"/>
          </a:p>
          <a:p>
            <a:r>
              <a:rPr lang="ar-EG" sz="2400" i="0" dirty="0"/>
              <a:t>كما فرضوا غرامة على </a:t>
            </a:r>
            <a:r>
              <a:rPr lang="ar-EG" sz="2400" i="0" dirty="0" err="1"/>
              <a:t>دورادو</a:t>
            </a:r>
            <a:r>
              <a:rPr lang="ar-EG" sz="2400" i="0" dirty="0"/>
              <a:t> بسبب غيابه عن إحدى المباريات لحضور حفل عيد ميلاد شقيقته الصغرى الخامس عشر</a:t>
            </a:r>
            <a:r>
              <a:rPr lang="ar-EG" sz="2400" i="0" baseline="30000" dirty="0"/>
              <a:t>،</a:t>
            </a:r>
            <a:r>
              <a:rPr lang="ar-EG" sz="2400" i="0" dirty="0"/>
              <a:t> وهو احتفال مهم في الثقافة المكسيكية.</a:t>
            </a:r>
            <a:r>
              <a:rPr lang="en-US" sz="2400" i="0" dirty="0"/>
              <a:t> </a:t>
            </a:r>
          </a:p>
          <a:p>
            <a:endParaRPr lang="en-US" sz="2400" i="0" dirty="0"/>
          </a:p>
          <a:p>
            <a:r>
              <a:rPr lang="ar-EG" sz="2400" i="0" dirty="0"/>
              <a:t>سيلفيو بوريتي، مالك شركة صلصة الطماطم ونادٍ أصغر في إيطاليا، يرى فرصة هنا.</a:t>
            </a:r>
            <a:r>
              <a:rPr lang="en-US" sz="2400" i="0" dirty="0"/>
              <a:t> </a:t>
            </a:r>
            <a:r>
              <a:rPr lang="ar-EG" sz="2400" i="0" dirty="0"/>
              <a:t>ومثل أي مالك نادٍ آخر، فإن سيلفيو مهتم حقًا بإحضار </a:t>
            </a:r>
            <a:r>
              <a:rPr lang="ar-EG" sz="2400" i="0" dirty="0" err="1"/>
              <a:t>دورادو</a:t>
            </a:r>
            <a:r>
              <a:rPr lang="ar-EG" sz="2400" i="0" dirty="0"/>
              <a:t> إلى ناديه.</a:t>
            </a:r>
            <a:r>
              <a:rPr lang="en-US" sz="2400" i="0" dirty="0"/>
              <a:t> </a:t>
            </a:r>
            <a:r>
              <a:rPr lang="ar-EG" sz="2400" i="0" dirty="0"/>
              <a:t>لقد عقدا اجتماعًا مشبوهًا في أحد الفنادق لمناقشة الاحتمالات.</a:t>
            </a:r>
            <a:r>
              <a:rPr lang="en-US" sz="2400" i="0" dirty="0"/>
              <a:t> </a:t>
            </a:r>
            <a:r>
              <a:rPr lang="ar-EG" sz="2400" i="0" dirty="0"/>
              <a:t>[يضحك الفصل].</a:t>
            </a:r>
            <a:r>
              <a:rPr lang="en-US" sz="2400" i="0" dirty="0"/>
              <a:t> </a:t>
            </a:r>
          </a:p>
          <a:p>
            <a:endParaRPr lang="en-US" i="0" dirty="0"/>
          </a:p>
        </p:txBody>
      </p:sp>
      <p:sp>
        <p:nvSpPr>
          <p:cNvPr id="4" name="Slide Number Placeholder 3"/>
          <p:cNvSpPr>
            <a:spLocks noGrp="1"/>
          </p:cNvSpPr>
          <p:nvPr>
            <p:ph type="sldNum" sz="quarter" idx="10"/>
          </p:nvPr>
        </p:nvSpPr>
        <p:spPr/>
        <p:txBody>
          <a:bodyPr/>
          <a:lstStyle/>
          <a:p>
            <a:fld id="{9BE1DD1D-0BD5-4E4F-ABDD-53ED947792F1}" type="slidenum">
              <a:rPr lang="en-US" smtClean="0"/>
              <a:t>8</a:t>
            </a:fld>
            <a:endParaRPr lang="en-US"/>
          </a:p>
        </p:txBody>
      </p:sp>
    </p:spTree>
    <p:extLst>
      <p:ext uri="{BB962C8B-B14F-4D97-AF65-F5344CB8AC3E}">
        <p14:creationId xmlns:p14="http://schemas.microsoft.com/office/powerpoint/2010/main" val="3949393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b="0" i="0" dirty="0"/>
              <a:t>يحدث عدم التماثل في المعلومات في المفاوضات عندما يعرف شخص ما شيئًا يجهله الشخص الآخر. وهذه هي الحال عادةً، فنحن لا نعرف بطبيعة الحال كل ما يجري على الجانب الآخر من الطاولة. ما الذي يعرفه </a:t>
            </a:r>
            <a:r>
              <a:rPr lang="ar-EG" sz="1200" b="0" i="0" dirty="0" err="1"/>
              <a:t>دورادو</a:t>
            </a:r>
            <a:r>
              <a:rPr lang="ar-EG" sz="1200" b="0" i="0" dirty="0"/>
              <a:t> فقط؟</a:t>
            </a:r>
            <a:r>
              <a:rPr lang="ar-EG" sz="1200" i="0" dirty="0">
                <a:solidFill>
                  <a:schemeClr val="tx1"/>
                </a:solidFill>
                <a:latin typeface="+mn-lt"/>
                <a:ea typeface="+mn-ea"/>
                <a:cs typeface="+mn-cs"/>
              </a:rPr>
              <a:t> [يجيب الطلاب]. </a:t>
            </a:r>
            <a:br>
              <a:rPr lang="ar-EG" sz="1200" b="1" i="0" dirty="0"/>
            </a:br>
            <a:endParaRPr lang="ar-EG" sz="1200" b="1" i="0" dirty="0"/>
          </a:p>
        </p:txBody>
      </p:sp>
      <p:sp>
        <p:nvSpPr>
          <p:cNvPr id="4" name="Slide Number Placeholder 3"/>
          <p:cNvSpPr>
            <a:spLocks noGrp="1"/>
          </p:cNvSpPr>
          <p:nvPr>
            <p:ph type="sldNum" sz="quarter" idx="10"/>
          </p:nvPr>
        </p:nvSpPr>
        <p:spPr/>
        <p:txBody>
          <a:bodyPr/>
          <a:lstStyle/>
          <a:p>
            <a:fld id="{9BE1DD1D-0BD5-4E4F-ABDD-53ED947792F1}" type="slidenum">
              <a:rPr lang="en-US" smtClean="0"/>
              <a:t>9</a:t>
            </a:fld>
            <a:endParaRPr lang="en-US"/>
          </a:p>
        </p:txBody>
      </p:sp>
    </p:spTree>
    <p:extLst>
      <p:ext uri="{BB962C8B-B14F-4D97-AF65-F5344CB8AC3E}">
        <p14:creationId xmlns:p14="http://schemas.microsoft.com/office/powerpoint/2010/main" val="1193302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992D32-A709-47DC-8A50-FC85535ECA5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4024796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908303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2081712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91319A79-84C2-4619-BBBE-43D0BEBAEA6A}" type="slidenum">
              <a:rPr lang="en-US"/>
              <a:pPr/>
              <a:t>‹#›</a:t>
            </a:fld>
            <a:endParaRPr lang="en-US"/>
          </a:p>
        </p:txBody>
      </p:sp>
    </p:spTree>
    <p:extLst>
      <p:ext uri="{BB962C8B-B14F-4D97-AF65-F5344CB8AC3E}">
        <p14:creationId xmlns:p14="http://schemas.microsoft.com/office/powerpoint/2010/main" val="938183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le Placeholder 4">
            <a:extLst>
              <a:ext uri="{FF2B5EF4-FFF2-40B4-BE49-F238E27FC236}">
                <a16:creationId xmlns:a16="http://schemas.microsoft.com/office/drawing/2014/main" id="{C2A2F298-39D2-753E-8FFC-B46E3365CED3}"/>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Tree>
    <p:extLst>
      <p:ext uri="{BB962C8B-B14F-4D97-AF65-F5344CB8AC3E}">
        <p14:creationId xmlns:p14="http://schemas.microsoft.com/office/powerpoint/2010/main" val="3919600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27210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992D32-A709-47DC-8A50-FC85535ECA5F}"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95169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992D32-A709-47DC-8A50-FC85535ECA5F}"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423122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992D32-A709-47DC-8A50-FC85535ECA5F}" type="datetimeFigureOut">
              <a:rPr lang="en-US" smtClean="0"/>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98320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992D32-A709-47DC-8A50-FC85535ECA5F}" type="datetimeFigureOut">
              <a:rPr lang="en-US" smtClean="0"/>
              <a:t>11/22/2024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3023611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92D32-A709-47DC-8A50-FC85535ECA5F}" type="datetimeFigureOut">
              <a:rPr lang="en-US" smtClean="0"/>
              <a:t>11/22/2024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621019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992D32-A709-47DC-8A50-FC85535ECA5F}"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80188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992D32-A709-47DC-8A50-FC85535ECA5F}"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865805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92D32-A709-47DC-8A50-FC85535ECA5F}" type="datetimeFigureOut">
              <a:rPr lang="en-US" smtClean="0"/>
              <a:t>11/22/2024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988FCD-3837-449C-869C-8E617DE98A25}" type="slidenum">
              <a:rPr lang="en-US" smtClean="0"/>
              <a:t>‹#›</a:t>
            </a:fld>
            <a:endParaRPr lang="en-US"/>
          </a:p>
        </p:txBody>
      </p:sp>
    </p:spTree>
    <p:extLst>
      <p:ext uri="{BB962C8B-B14F-4D97-AF65-F5344CB8AC3E}">
        <p14:creationId xmlns:p14="http://schemas.microsoft.com/office/powerpoint/2010/main" val="3512345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5">
            <a:extLst>
              <a:ext uri="{FF2B5EF4-FFF2-40B4-BE49-F238E27FC236}">
                <a16:creationId xmlns:a16="http://schemas.microsoft.com/office/drawing/2014/main" id="{CEE01135-CA2C-3E73-E6B2-DE4C1B8B786B}"/>
              </a:ext>
            </a:extLst>
          </p:cNvPr>
          <p:cNvSpPr txBox="1"/>
          <p:nvPr userDrawn="1"/>
        </p:nvSpPr>
        <p:spPr>
          <a:xfrm>
            <a:off x="7254000" y="1618875"/>
            <a:ext cx="1890000" cy="360000"/>
          </a:xfrm>
          <a:prstGeom prst="rect">
            <a:avLst/>
          </a:prstGeom>
          <a:solidFill>
            <a:srgbClr val="1F7DBC"/>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r>
              <a:rPr lang="fr-FR" sz="1350" b="1" dirty="0">
                <a:solidFill>
                  <a:srgbClr val="FFFFFF"/>
                </a:solidFill>
                <a:effectLst/>
                <a:latin typeface="Arial" panose="020B0604020202020204" pitchFamily="34" charset="0"/>
                <a:ea typeface="Roboto Medium" panose="02000000000000000000" pitchFamily="2" charset="0"/>
                <a:cs typeface="Arial" panose="020B0604020202020204" pitchFamily="34" charset="0"/>
              </a:rPr>
              <a:t>Slides</a:t>
            </a:r>
            <a:endParaRPr lang="fr-FR" sz="1350" b="1" dirty="0">
              <a:effectLst/>
              <a:latin typeface="Arial" panose="020B0604020202020204" pitchFamily="34" charset="0"/>
              <a:ea typeface="Roboto Medium" panose="02000000000000000000" pitchFamily="2" charset="0"/>
              <a:cs typeface="Arial" panose="020B0604020202020204" pitchFamily="34" charset="0"/>
            </a:endParaRPr>
          </a:p>
        </p:txBody>
      </p:sp>
      <p:sp>
        <p:nvSpPr>
          <p:cNvPr id="5" name="Title Placeholder 4">
            <a:extLst>
              <a:ext uri="{FF2B5EF4-FFF2-40B4-BE49-F238E27FC236}">
                <a16:creationId xmlns:a16="http://schemas.microsoft.com/office/drawing/2014/main" id="{02BE9ADE-48F4-87E1-87C4-37F2B59229D0}"/>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pic>
        <p:nvPicPr>
          <p:cNvPr id="2" name="Picture 1" descr="A black background with green text&#10;&#10;Description automatically generated">
            <a:extLst>
              <a:ext uri="{FF2B5EF4-FFF2-40B4-BE49-F238E27FC236}">
                <a16:creationId xmlns:a16="http://schemas.microsoft.com/office/drawing/2014/main" id="{EB1AC81B-FB90-19B9-E762-95098AA2565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525520" cy="827405"/>
          </a:xfrm>
          <a:prstGeom prst="rect">
            <a:avLst/>
          </a:prstGeom>
          <a:noFill/>
          <a:ln>
            <a:noFill/>
          </a:ln>
        </p:spPr>
      </p:pic>
    </p:spTree>
    <p:extLst>
      <p:ext uri="{BB962C8B-B14F-4D97-AF65-F5344CB8AC3E}">
        <p14:creationId xmlns:p14="http://schemas.microsoft.com/office/powerpoint/2010/main" val="3859474499"/>
      </p:ext>
    </p:extLst>
  </p:cSld>
  <p:clrMap bg1="lt1" tx1="dk1" bg2="lt2" tx2="dk2" accent1="accent1" accent2="accent2" accent3="accent3" accent4="accent4" accent5="accent5" accent6="accent6" hlink="hlink" folHlink="folHlink"/>
  <p:sldLayoutIdLst>
    <p:sldLayoutId id="2147483662" r:id="rId1"/>
  </p:sldLayoutIdLst>
  <p:txStyles>
    <p:titleStyle>
      <a:lvl1pPr algn="r" defTabSz="914400" rtl="1" eaLnBrk="1" latinLnBrk="0" hangingPunct="1">
        <a:lnSpc>
          <a:spcPct val="90000"/>
        </a:lnSpc>
        <a:spcBef>
          <a:spcPct val="0"/>
        </a:spcBef>
        <a:buNone/>
        <a:defRPr sz="2400" b="1" kern="1200">
          <a:solidFill>
            <a:srgbClr val="00684B"/>
          </a:solidFill>
          <a:latin typeface="Roboto Slab" pitchFamily="2" charset="0"/>
          <a:ea typeface="Roboto Slab" pitchFamily="2" charset="0"/>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lishing.insead.ed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91B3043-78BA-5414-CFC1-EA8E3DBC9B0D}"/>
              </a:ext>
            </a:extLst>
          </p:cNvPr>
          <p:cNvSpPr txBox="1">
            <a:spLocks/>
          </p:cNvSpPr>
          <p:nvPr/>
        </p:nvSpPr>
        <p:spPr>
          <a:xfrm>
            <a:off x="334090" y="3029818"/>
            <a:ext cx="8315057" cy="362819"/>
          </a:xfrm>
          <a:prstGeom prst="rect">
            <a:avLst/>
          </a:prstGeom>
        </p:spPr>
        <p:txBody>
          <a:bodyPr vert="horz" lIns="0" tIns="0" rIns="0" bIns="0" rtlCol="0" anchor="t" anchorCtr="0">
            <a:noAutofit/>
          </a:bodyPr>
          <a:lstStyle>
            <a:lvl1pPr marL="0" indent="0" algn="r" defTabSz="914400" rtl="1" eaLnBrk="1" latinLnBrk="0" hangingPunct="1">
              <a:lnSpc>
                <a:spcPct val="90000"/>
              </a:lnSpc>
              <a:spcBef>
                <a:spcPts val="1000"/>
              </a:spcBef>
              <a:buFont typeface="Arial" panose="020B0604020202020204" pitchFamily="34" charset="0"/>
              <a:buNone/>
              <a:defRPr sz="2000" kern="1200">
                <a:solidFill>
                  <a:srgbClr val="00684B"/>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1" i="0" u="none" strike="noStrike" kern="1200" cap="none" spc="0" normalizeH="0" baseline="0" noProof="0" dirty="0">
              <a:ln>
                <a:noFill/>
              </a:ln>
              <a:solidFill>
                <a:srgbClr val="00684B"/>
              </a:solidFill>
              <a:effectLst/>
              <a:uLnTx/>
              <a:uFillTx/>
              <a:latin typeface="Roboto Slab" pitchFamily="2" charset="0"/>
              <a:ea typeface="Roboto Slab" pitchFamily="2" charset="0"/>
              <a:cs typeface="+mn-cs"/>
            </a:endParaRPr>
          </a:p>
        </p:txBody>
      </p:sp>
      <p:sp>
        <p:nvSpPr>
          <p:cNvPr id="4" name="Text Placeholder 3">
            <a:extLst>
              <a:ext uri="{FF2B5EF4-FFF2-40B4-BE49-F238E27FC236}">
                <a16:creationId xmlns:a16="http://schemas.microsoft.com/office/drawing/2014/main" id="{804FABF2-BFBF-3295-22DB-AD158BFF06A4}"/>
              </a:ext>
            </a:extLst>
          </p:cNvPr>
          <p:cNvSpPr txBox="1">
            <a:spLocks/>
          </p:cNvSpPr>
          <p:nvPr/>
        </p:nvSpPr>
        <p:spPr>
          <a:xfrm>
            <a:off x="334090" y="4576706"/>
            <a:ext cx="8177899" cy="1214494"/>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5" name="Title Placeholder 4">
            <a:extLst>
              <a:ext uri="{FF2B5EF4-FFF2-40B4-BE49-F238E27FC236}">
                <a16:creationId xmlns:a16="http://schemas.microsoft.com/office/drawing/2014/main" id="{95B59985-71BB-39B0-A25D-A79F4455D554}"/>
              </a:ext>
            </a:extLst>
          </p:cNvPr>
          <p:cNvSpPr>
            <a:spLocks noGrp="1"/>
          </p:cNvSpPr>
          <p:nvPr>
            <p:ph type="title"/>
          </p:nvPr>
        </p:nvSpPr>
        <p:spPr>
          <a:xfrm>
            <a:off x="261938" y="2744391"/>
            <a:ext cx="7886700" cy="994172"/>
          </a:xfrm>
          <a:prstGeom prst="rect">
            <a:avLst/>
          </a:prstGeom>
        </p:spPr>
        <p:txBody>
          <a:bodyPr vert="horz" lIns="68580" tIns="34290" rIns="68580" bIns="34290" rtlCol="0" anchor="ctr">
            <a:normAutofit/>
          </a:bodyPr>
          <a:lstStyle/>
          <a:p>
            <a:r>
              <a:rPr lang="ar-EG"/>
              <a:t>حالة دورادو بريمافيرا</a:t>
            </a:r>
          </a:p>
        </p:txBody>
      </p:sp>
      <p:sp>
        <p:nvSpPr>
          <p:cNvPr id="7" name="Text Placeholder 3">
            <a:extLst>
              <a:ext uri="{FF2B5EF4-FFF2-40B4-BE49-F238E27FC236}">
                <a16:creationId xmlns:a16="http://schemas.microsoft.com/office/drawing/2014/main" id="{A8F4ADC1-E06A-AFED-D132-7A0D134CB25A}"/>
              </a:ext>
            </a:extLst>
          </p:cNvPr>
          <p:cNvSpPr txBox="1">
            <a:spLocks/>
          </p:cNvSpPr>
          <p:nvPr/>
        </p:nvSpPr>
        <p:spPr>
          <a:xfrm>
            <a:off x="261938" y="4576706"/>
            <a:ext cx="8177899" cy="1366894"/>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fr-FR"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6907-11/2024</a:t>
            </a:r>
            <a:endPar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endParaRPr>
          </a:p>
          <a:p>
            <a:pPr marL="0" marR="0" lvl="0" indent="0" algn="just"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هذه المجموعة من شرائح العرض من إعداد </a:t>
            </a:r>
            <a:r>
              <a:rPr lang="ar-EG" sz="750" dirty="0">
                <a:solidFill>
                  <a:prstClr val="black"/>
                </a:solidFill>
                <a:latin typeface="Roboto" panose="02000000000000000000" pitchFamily="2" charset="0"/>
                <a:ea typeface="Roboto" panose="02000000000000000000" pitchFamily="2" charset="0"/>
                <a:cs typeface="+mn-cs"/>
              </a:rPr>
              <a:t>توني يانج، </a:t>
            </a:r>
            <a:r>
              <a:rPr lang="ar-EG" sz="750" dirty="0" err="1">
                <a:solidFill>
                  <a:prstClr val="black"/>
                </a:solidFill>
                <a:latin typeface="Roboto" panose="02000000000000000000" pitchFamily="2" charset="0"/>
                <a:ea typeface="Roboto" panose="02000000000000000000" pitchFamily="2" charset="0"/>
                <a:cs typeface="+mn-cs"/>
              </a:rPr>
              <a:t>وشينيان</a:t>
            </a:r>
            <a:r>
              <a:rPr lang="ar-EG" sz="750" dirty="0">
                <a:solidFill>
                  <a:prstClr val="black"/>
                </a:solidFill>
                <a:latin typeface="Roboto" panose="02000000000000000000" pitchFamily="2" charset="0"/>
                <a:ea typeface="Roboto" panose="02000000000000000000" pitchFamily="2" charset="0"/>
                <a:cs typeface="+mn-cs"/>
              </a:rPr>
              <a:t> فانغ، وتاتيانا إيفانوفا، وجان </a:t>
            </a:r>
            <a:r>
              <a:rPr lang="ar-EG" sz="750" dirty="0" err="1">
                <a:solidFill>
                  <a:prstClr val="black"/>
                </a:solidFill>
                <a:latin typeface="Roboto" panose="02000000000000000000" pitchFamily="2" charset="0"/>
                <a:ea typeface="Roboto" panose="02000000000000000000" pitchFamily="2" charset="0"/>
                <a:cs typeface="+mn-cs"/>
              </a:rPr>
              <a:t>كينسكي</a:t>
            </a:r>
            <a:r>
              <a:rPr lang="ar-EG" sz="750" dirty="0">
                <a:solidFill>
                  <a:prstClr val="black"/>
                </a:solidFill>
                <a:latin typeface="Roboto" panose="02000000000000000000" pitchFamily="2" charset="0"/>
                <a:ea typeface="Roboto" panose="02000000000000000000" pitchFamily="2" charset="0"/>
                <a:cs typeface="+mn-cs"/>
              </a:rPr>
              <a:t>، </a:t>
            </a:r>
            <a:r>
              <a:rPr lang="ar-EG" sz="750" dirty="0" err="1">
                <a:solidFill>
                  <a:prstClr val="black"/>
                </a:solidFill>
                <a:latin typeface="Roboto" panose="02000000000000000000" pitchFamily="2" charset="0"/>
                <a:ea typeface="Roboto" panose="02000000000000000000" pitchFamily="2" charset="0"/>
                <a:cs typeface="+mn-cs"/>
              </a:rPr>
              <a:t>وإليزيو</a:t>
            </a:r>
            <a:r>
              <a:rPr lang="ar-EG" sz="750" dirty="0">
                <a:solidFill>
                  <a:prstClr val="black"/>
                </a:solidFill>
                <a:latin typeface="Roboto" panose="02000000000000000000" pitchFamily="2" charset="0"/>
                <a:ea typeface="Roboto" panose="02000000000000000000" pitchFamily="2" charset="0"/>
                <a:cs typeface="+mn-cs"/>
              </a:rPr>
              <a:t> دي </a:t>
            </a:r>
            <a:r>
              <a:rPr lang="ar-EG" sz="750" dirty="0" err="1">
                <a:solidFill>
                  <a:prstClr val="black"/>
                </a:solidFill>
                <a:latin typeface="Roboto" panose="02000000000000000000" pitchFamily="2" charset="0"/>
                <a:ea typeface="Roboto" panose="02000000000000000000" pitchFamily="2" charset="0"/>
                <a:cs typeface="+mn-cs"/>
              </a:rPr>
              <a:t>لوتش</a:t>
            </a:r>
            <a:r>
              <a:rPr lang="ar-EG" sz="750" dirty="0">
                <a:solidFill>
                  <a:prstClr val="black"/>
                </a:solidFill>
                <a:latin typeface="Roboto" panose="02000000000000000000" pitchFamily="2" charset="0"/>
                <a:ea typeface="Roboto" panose="02000000000000000000" pitchFamily="2" charset="0"/>
                <a:cs typeface="+mn-cs"/>
              </a:rPr>
              <a:t>، </a:t>
            </a:r>
            <a:r>
              <a:rPr lang="ar-EG" sz="750" dirty="0" err="1">
                <a:solidFill>
                  <a:prstClr val="black"/>
                </a:solidFill>
                <a:latin typeface="Roboto" panose="02000000000000000000" pitchFamily="2" charset="0"/>
                <a:ea typeface="Roboto" panose="02000000000000000000" pitchFamily="2" charset="0"/>
                <a:cs typeface="+mn-cs"/>
              </a:rPr>
              <a:t>ونيتانت</a:t>
            </a:r>
            <a:r>
              <a:rPr lang="ar-EG" sz="750" dirty="0">
                <a:solidFill>
                  <a:prstClr val="black"/>
                </a:solidFill>
                <a:latin typeface="Roboto" panose="02000000000000000000" pitchFamily="2" charset="0"/>
                <a:ea typeface="Roboto" panose="02000000000000000000" pitchFamily="2" charset="0"/>
                <a:cs typeface="+mn-cs"/>
              </a:rPr>
              <a:t> كوهلي، خريجي ماجستير إدارة الأعمال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a:t>
            </a:r>
            <a:r>
              <a:rPr lang="ar-EG" sz="750" dirty="0" err="1">
                <a:solidFill>
                  <a:prstClr val="black"/>
                </a:solidFill>
                <a:latin typeface="Roboto" panose="02000000000000000000" pitchFamily="2" charset="0"/>
                <a:ea typeface="Roboto" panose="02000000000000000000" pitchFamily="2" charset="0"/>
                <a:cs typeface="+mn-cs"/>
              </a:rPr>
              <a:t>ووارن</a:t>
            </a:r>
            <a:r>
              <a:rPr lang="ar-EG" sz="750" dirty="0">
                <a:solidFill>
                  <a:prstClr val="black"/>
                </a:solidFill>
                <a:latin typeface="Roboto" panose="02000000000000000000" pitchFamily="2" charset="0"/>
                <a:ea typeface="Roboto" panose="02000000000000000000" pitchFamily="2" charset="0"/>
                <a:cs typeface="+mn-cs"/>
              </a:rPr>
              <a:t> </a:t>
            </a:r>
            <a:r>
              <a:rPr lang="ar-EG" sz="750" dirty="0" err="1">
                <a:solidFill>
                  <a:prstClr val="black"/>
                </a:solidFill>
                <a:latin typeface="Roboto" panose="02000000000000000000" pitchFamily="2" charset="0"/>
                <a:ea typeface="Roboto" panose="02000000000000000000" pitchFamily="2" charset="0"/>
                <a:cs typeface="+mn-cs"/>
              </a:rPr>
              <a:t>تيرني</a:t>
            </a:r>
            <a:r>
              <a:rPr lang="ar-EG" sz="750" dirty="0">
                <a:solidFill>
                  <a:prstClr val="black"/>
                </a:solidFill>
                <a:latin typeface="Roboto" panose="02000000000000000000" pitchFamily="2" charset="0"/>
                <a:ea typeface="Roboto" panose="02000000000000000000" pitchFamily="2" charset="0"/>
                <a:cs typeface="+mn-cs"/>
              </a:rPr>
              <a:t>، باحث ما بعد الدكتوراه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تحت إشراف مارتن </a:t>
            </a:r>
            <a:r>
              <a:rPr lang="ar-EG" sz="750" dirty="0" err="1">
                <a:solidFill>
                  <a:prstClr val="black"/>
                </a:solidFill>
                <a:latin typeface="Roboto" panose="02000000000000000000" pitchFamily="2" charset="0"/>
                <a:ea typeface="Roboto" panose="02000000000000000000" pitchFamily="2" charset="0"/>
                <a:cs typeface="+mn-cs"/>
              </a:rPr>
              <a:t>شوينسبيرج</a:t>
            </a:r>
            <a:r>
              <a:rPr lang="ar-EG" sz="750" dirty="0">
                <a:solidFill>
                  <a:prstClr val="black"/>
                </a:solidFill>
                <a:latin typeface="Roboto" panose="02000000000000000000" pitchFamily="2" charset="0"/>
                <a:ea typeface="Roboto" panose="02000000000000000000" pitchFamily="2" charset="0"/>
                <a:cs typeface="+mn-cs"/>
              </a:rPr>
              <a:t>، أستاذ مشارك في السلوك التنظيمي في </a:t>
            </a:r>
            <a:r>
              <a:rPr lang="en-US" sz="750" dirty="0">
                <a:solidFill>
                  <a:prstClr val="black"/>
                </a:solidFill>
                <a:latin typeface="Roboto" panose="02000000000000000000" pitchFamily="2" charset="0"/>
                <a:ea typeface="Roboto" panose="02000000000000000000" pitchFamily="2" charset="0"/>
                <a:cs typeface="+mn-cs"/>
              </a:rPr>
              <a:t>ESMT</a:t>
            </a:r>
            <a:r>
              <a:rPr lang="ar-EG" sz="750" dirty="0">
                <a:solidFill>
                  <a:prstClr val="black"/>
                </a:solidFill>
                <a:latin typeface="Roboto" panose="02000000000000000000" pitchFamily="2" charset="0"/>
                <a:ea typeface="Roboto" panose="02000000000000000000" pitchFamily="2" charset="0"/>
                <a:cs typeface="+mn-cs"/>
              </a:rPr>
              <a:t> برلين، </a:t>
            </a:r>
            <a:r>
              <a:rPr lang="ar-EG" sz="750" dirty="0" err="1">
                <a:solidFill>
                  <a:prstClr val="black"/>
                </a:solidFill>
                <a:latin typeface="Roboto" panose="02000000000000000000" pitchFamily="2" charset="0"/>
                <a:ea typeface="Roboto" panose="02000000000000000000" pitchFamily="2" charset="0"/>
                <a:cs typeface="+mn-cs"/>
              </a:rPr>
              <a:t>وهوراسيو</a:t>
            </a:r>
            <a:r>
              <a:rPr lang="ar-EG" sz="750" dirty="0">
                <a:solidFill>
                  <a:prstClr val="black"/>
                </a:solidFill>
                <a:latin typeface="Roboto" panose="02000000000000000000" pitchFamily="2" charset="0"/>
                <a:ea typeface="Roboto" panose="02000000000000000000" pitchFamily="2" charset="0"/>
                <a:cs typeface="+mn-cs"/>
              </a:rPr>
              <a:t> فالكاو، أستاذ ممارسة إدارة علوم القرارات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وإريك </a:t>
            </a:r>
            <a:r>
              <a:rPr lang="ar-EG" sz="750" dirty="0" err="1">
                <a:solidFill>
                  <a:prstClr val="black"/>
                </a:solidFill>
                <a:latin typeface="Roboto" panose="02000000000000000000" pitchFamily="2" charset="0"/>
                <a:ea typeface="Roboto" panose="02000000000000000000" pitchFamily="2" charset="0"/>
                <a:cs typeface="+mn-cs"/>
              </a:rPr>
              <a:t>أولمان</a:t>
            </a:r>
            <a:r>
              <a:rPr lang="ar-EG" sz="750" dirty="0">
                <a:solidFill>
                  <a:prstClr val="black"/>
                </a:solidFill>
                <a:latin typeface="Roboto" panose="02000000000000000000" pitchFamily="2" charset="0"/>
                <a:ea typeface="Roboto" panose="02000000000000000000" pitchFamily="2" charset="0"/>
                <a:cs typeface="+mn-cs"/>
              </a:rPr>
              <a:t>، أستاذ السلوك التنظيمي في </a:t>
            </a:r>
            <a:r>
              <a:rPr lang="en-US" sz="750" dirty="0">
                <a:solidFill>
                  <a:prstClr val="black"/>
                </a:solidFill>
                <a:latin typeface="Roboto" panose="02000000000000000000" pitchFamily="2" charset="0"/>
                <a:ea typeface="Roboto" panose="02000000000000000000" pitchFamily="2" charset="0"/>
                <a:cs typeface="+mn-cs"/>
              </a:rPr>
              <a:t>INSEAD</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كمادة إضافية لمسرحية تقمص الأدوار "</a:t>
            </a:r>
            <a:r>
              <a:rPr lang="ar-EG" sz="750" i="1" dirty="0">
                <a:solidFill>
                  <a:prstClr val="black"/>
                </a:solidFill>
                <a:latin typeface="Roboto" panose="02000000000000000000" pitchFamily="2" charset="0"/>
                <a:ea typeface="Roboto" panose="02000000000000000000" pitchFamily="2" charset="0"/>
                <a:cs typeface="+mn-cs"/>
              </a:rPr>
              <a:t>حالة </a:t>
            </a:r>
            <a:r>
              <a:rPr lang="ar-EG" sz="750" i="1" dirty="0" err="1">
                <a:solidFill>
                  <a:prstClr val="black"/>
                </a:solidFill>
                <a:latin typeface="Roboto" panose="02000000000000000000" pitchFamily="2" charset="0"/>
                <a:ea typeface="Roboto" panose="02000000000000000000" pitchFamily="2" charset="0"/>
                <a:cs typeface="+mn-cs"/>
              </a:rPr>
              <a:t>دورادو</a:t>
            </a:r>
            <a:r>
              <a:rPr lang="ar-EG" sz="750" i="1" dirty="0">
                <a:solidFill>
                  <a:prstClr val="black"/>
                </a:solidFill>
                <a:latin typeface="Roboto" panose="02000000000000000000" pitchFamily="2" charset="0"/>
                <a:ea typeface="Roboto" panose="02000000000000000000" pitchFamily="2" charset="0"/>
                <a:cs typeface="+mn-cs"/>
              </a:rPr>
              <a:t> </a:t>
            </a:r>
            <a:r>
              <a:rPr lang="ar-EG" sz="750" i="1" dirty="0" err="1">
                <a:solidFill>
                  <a:prstClr val="black"/>
                </a:solidFill>
                <a:latin typeface="Roboto" panose="02000000000000000000" pitchFamily="2" charset="0"/>
                <a:ea typeface="Roboto" panose="02000000000000000000" pitchFamily="2" charset="0"/>
                <a:cs typeface="+mn-cs"/>
              </a:rPr>
              <a:t>بريمافيرا</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a:t>
            </a:r>
          </a:p>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للوصول إلى المواد التعليمية الخاصة بكلية </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INSEAD</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انتقل إلى </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hlinkClick r:id="rId3"/>
              </a:rPr>
              <a:t>https://publishing.insead.edu/</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a:t>
            </a:r>
          </a:p>
          <a:p>
            <a:pPr marL="0" marR="0" lvl="0" indent="0" algn="r" defTabSz="914400" rtl="1" eaLnBrk="1" fontAlgn="auto" latinLnBrk="0" hangingPunct="1">
              <a:lnSpc>
                <a:spcPct val="100000"/>
              </a:lnSpc>
              <a:spcBef>
                <a:spcPts val="300"/>
              </a:spcBef>
              <a:spcAft>
                <a:spcPts val="450"/>
              </a:spcAft>
              <a:buClrTx/>
              <a:buSzTx/>
              <a:buFontTx/>
              <a:buNone/>
              <a:tabLst/>
              <a:defRPr/>
            </a:pPr>
            <a:r>
              <a:rPr lang="en-US" sz="800" dirty="0">
                <a:effectLst/>
                <a:latin typeface="Roboto" panose="02000000000000000000" pitchFamily="2" charset="0"/>
                <a:ea typeface="Aptos" panose="020B0004020202020204" pitchFamily="34" charset="0"/>
                <a:cs typeface="Times New Roman" panose="02020603050405020304" pitchFamily="18" charset="0"/>
              </a:rPr>
              <a:t>Translated using an LLM (Large Language Model) and edited by </a:t>
            </a:r>
            <a:r>
              <a:rPr lang="en-US" sz="800" dirty="0" err="1">
                <a:effectLst/>
                <a:latin typeface="Roboto" panose="02000000000000000000" pitchFamily="2" charset="0"/>
                <a:ea typeface="Aptos" panose="020B0004020202020204" pitchFamily="34" charset="0"/>
                <a:cs typeface="Times New Roman" panose="02020603050405020304" pitchFamily="18" charset="0"/>
              </a:rPr>
              <a:t>Tilti</a:t>
            </a:r>
            <a:r>
              <a:rPr lang="en-US" sz="800" dirty="0">
                <a:effectLst/>
                <a:latin typeface="Roboto" panose="02000000000000000000" pitchFamily="2" charset="0"/>
                <a:ea typeface="Aptos" panose="020B0004020202020204" pitchFamily="34" charset="0"/>
                <a:cs typeface="Times New Roman" panose="02020603050405020304" pitchFamily="18" charset="0"/>
              </a:rPr>
              <a:t> Multilingual SIA, with the permission of INSEAD</a:t>
            </a:r>
          </a:p>
          <a:p>
            <a:pPr marL="0" marR="0" lvl="0" indent="0" algn="r" defTabSz="914400" rtl="1" eaLnBrk="1" fontAlgn="auto" latinLnBrk="0" hangingPunct="1">
              <a:lnSpc>
                <a:spcPct val="100000"/>
              </a:lnSpc>
              <a:spcBef>
                <a:spcPts val="300"/>
              </a:spcBef>
              <a:spcAft>
                <a:spcPts val="450"/>
              </a:spcAft>
              <a:buClrTx/>
              <a:buSzTx/>
              <a:buFontTx/>
              <a:buNone/>
              <a:tabLst/>
              <a:defRPr/>
            </a:pPr>
            <a:r>
              <a:rPr lang="en-US" sz="800" dirty="0">
                <a:latin typeface="Roboto" panose="02000000000000000000" pitchFamily="2" charset="0"/>
                <a:cs typeface="Times New Roman" panose="02020603050405020304" pitchFamily="18" charset="0"/>
              </a:rPr>
              <a:t>This translation, Copyright © 2024 Martin Schweinsberg, Horacio </a:t>
            </a:r>
            <a:r>
              <a:rPr lang="en-US" sz="800" dirty="0" err="1">
                <a:latin typeface="Roboto" panose="02000000000000000000" pitchFamily="2" charset="0"/>
                <a:cs typeface="Times New Roman" panose="02020603050405020304" pitchFamily="18" charset="0"/>
              </a:rPr>
              <a:t>Falcão</a:t>
            </a:r>
            <a:r>
              <a:rPr lang="en-US" sz="800" dirty="0">
                <a:latin typeface="Roboto" panose="02000000000000000000" pitchFamily="2" charset="0"/>
                <a:cs typeface="Times New Roman" panose="02020603050405020304" pitchFamily="18" charset="0"/>
              </a:rPr>
              <a:t>, Eric Uhlmann. The original slides are entitled “Dorado Primavera Case” (06/2024-6907), Copyright © 2024 Martin Schweinsberg, Horacio </a:t>
            </a:r>
            <a:r>
              <a:rPr lang="en-US" sz="800" dirty="0" err="1">
                <a:latin typeface="Roboto" panose="02000000000000000000" pitchFamily="2" charset="0"/>
                <a:cs typeface="Times New Roman" panose="02020603050405020304" pitchFamily="18" charset="0"/>
              </a:rPr>
              <a:t>Falcão</a:t>
            </a:r>
            <a:r>
              <a:rPr lang="en-US" sz="800" dirty="0">
                <a:latin typeface="Roboto" panose="02000000000000000000" pitchFamily="2" charset="0"/>
                <a:cs typeface="Times New Roman" panose="02020603050405020304" pitchFamily="18" charset="0"/>
              </a:rPr>
              <a:t>, Eric Uhlmann</a:t>
            </a:r>
          </a:p>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lang="ar-EG" sz="800" dirty="0">
                <a:latin typeface="Roboto" panose="02000000000000000000" pitchFamily="2" charset="0"/>
                <a:cs typeface="Times New Roman" panose="02020603050405020304" pitchFamily="18" charset="0"/>
              </a:rPr>
              <a:t>.</a:t>
            </a:r>
          </a:p>
        </p:txBody>
      </p:sp>
    </p:spTree>
    <p:extLst>
      <p:ext uri="{BB962C8B-B14F-4D97-AF65-F5344CB8AC3E}">
        <p14:creationId xmlns:p14="http://schemas.microsoft.com/office/powerpoint/2010/main" val="140980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ar-EG" sz="3200" b="1"/>
              <a:t>عدم تماثل المعلومات:</a:t>
            </a:r>
            <a:br>
              <a:rPr lang="ar-EG" sz="3200" b="1"/>
            </a:br>
            <a:r>
              <a:rPr lang="ar-EG" sz="3200" b="1"/>
              <a:t>ما الذي يعرفه دورادو فقط؟</a:t>
            </a:r>
            <a:br>
              <a:rPr lang="ar-EG" sz="3200" b="1"/>
            </a:br>
            <a:endParaRPr lang="ar-EG" sz="3200" b="1"/>
          </a:p>
        </p:txBody>
      </p:sp>
      <p:sp>
        <p:nvSpPr>
          <p:cNvPr id="3" name="Content Placeholder 2"/>
          <p:cNvSpPr>
            <a:spLocks noGrp="1"/>
          </p:cNvSpPr>
          <p:nvPr>
            <p:ph idx="1"/>
          </p:nvPr>
        </p:nvSpPr>
        <p:spPr>
          <a:xfrm>
            <a:off x="457200" y="1828800"/>
            <a:ext cx="8229600" cy="4525963"/>
          </a:xfrm>
        </p:spPr>
        <p:txBody>
          <a:bodyPr>
            <a:noAutofit/>
          </a:bodyPr>
          <a:lstStyle/>
          <a:p>
            <a:r>
              <a:rPr lang="ar-EG" sz="2400"/>
              <a:t>عرض خارجي من نادي جرين بارك إف سي مقابل 67 مليون يورو (شاملًا جميع الرسوم)</a:t>
            </a:r>
          </a:p>
          <a:p>
            <a:pPr lvl="1"/>
            <a:r>
              <a:rPr lang="ar-EG" sz="2400"/>
              <a:t>مدرب جرين بارك، آدم نايت، معروف بالصرامة</a:t>
            </a:r>
          </a:p>
          <a:p>
            <a:pPr lvl="1"/>
            <a:r>
              <a:rPr lang="ar-EG" sz="2400"/>
              <a:t>بسبب حادثة ضربة الرأس، لا توجد عروض أخرى</a:t>
            </a:r>
          </a:p>
          <a:p>
            <a:endParaRPr lang="en-US" sz="2400" dirty="0"/>
          </a:p>
          <a:p>
            <a:r>
              <a:rPr lang="ar-EG" sz="2400"/>
              <a:t>رغبة دورادو في تحقيق التوازن بين العمل والحياة والتمتع بثقافة تنظيمية أكثر دفئًا ودعمًا</a:t>
            </a:r>
          </a:p>
          <a:p>
            <a:endParaRPr lang="en-US" sz="2400" dirty="0"/>
          </a:p>
          <a:p>
            <a:r>
              <a:rPr lang="ar-EG" sz="2400"/>
              <a:t>اهتمام دورادو بالانتقال إلى مجال التدريب</a:t>
            </a:r>
            <a:r>
              <a:rPr lang="en-US" sz="2400"/>
              <a:t> </a:t>
            </a:r>
          </a:p>
          <a:p>
            <a:endParaRPr lang="en-US" sz="2400" dirty="0"/>
          </a:p>
          <a:p>
            <a:r>
              <a:rPr lang="ar-EG" sz="2400"/>
              <a:t>الرغبة في إنهاء الموسم مع النادي الحالي والفوز بلقب أفضل هداف</a:t>
            </a:r>
            <a:r>
              <a:rPr lang="en-US" sz="2400"/>
              <a:t> </a:t>
            </a:r>
          </a:p>
          <a:p>
            <a:pPr lvl="1"/>
            <a:endParaRPr lang="en-US" sz="2400" dirty="0"/>
          </a:p>
        </p:txBody>
      </p:sp>
    </p:spTree>
    <p:extLst>
      <p:ext uri="{BB962C8B-B14F-4D97-AF65-F5344CB8AC3E}">
        <p14:creationId xmlns:p14="http://schemas.microsoft.com/office/powerpoint/2010/main" val="3896018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533400"/>
            <a:ext cx="8229600" cy="1143000"/>
          </a:xfrm>
        </p:spPr>
        <p:txBody>
          <a:bodyPr>
            <a:normAutofit fontScale="90000"/>
          </a:bodyPr>
          <a:lstStyle/>
          <a:p>
            <a:r>
              <a:rPr lang="ar-EG" sz="3200" b="1"/>
              <a:t>عدم تماثل المعلومات:</a:t>
            </a:r>
            <a:br>
              <a:rPr lang="ar-EG" sz="3200" b="1"/>
            </a:br>
            <a:r>
              <a:rPr lang="ar-EG" sz="3200" b="1"/>
              <a:t>ما الذي يعرفه سيلفيو فقط؟</a:t>
            </a:r>
            <a:br>
              <a:rPr lang="ar-EG" sz="3200" b="1"/>
            </a:br>
            <a:endParaRPr lang="ar-EG" sz="3200" b="1"/>
          </a:p>
        </p:txBody>
      </p:sp>
    </p:spTree>
    <p:extLst>
      <p:ext uri="{BB962C8B-B14F-4D97-AF65-F5344CB8AC3E}">
        <p14:creationId xmlns:p14="http://schemas.microsoft.com/office/powerpoint/2010/main" val="3949775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74837"/>
            <a:ext cx="8229600" cy="4525963"/>
          </a:xfrm>
        </p:spPr>
        <p:txBody>
          <a:bodyPr>
            <a:noAutofit/>
          </a:bodyPr>
          <a:lstStyle/>
          <a:p>
            <a:r>
              <a:rPr lang="ar-EG" sz="2400"/>
              <a:t>لا يمكن تحمل تكلفة مضاهاة راتب دورادو الحالي البالغ 58 مليون يورو سنويًا</a:t>
            </a:r>
          </a:p>
          <a:p>
            <a:endParaRPr lang="en-US" sz="2400" dirty="0"/>
          </a:p>
          <a:p>
            <a:r>
              <a:rPr lang="ar-EG" sz="2400"/>
              <a:t>يريد التعاقد مع دورادو في منتصف الموسم لإبهار شريك تجاري مهم خلال اجتماع مفصلي</a:t>
            </a:r>
            <a:r>
              <a:rPr lang="en-US" sz="2400"/>
              <a:t> </a:t>
            </a:r>
          </a:p>
          <a:p>
            <a:pPr lvl="1"/>
            <a:r>
              <a:rPr lang="ar-EG" sz="2400"/>
              <a:t>التوزيع العالمي لصلصة الطماطم المميزة لدى العائلة</a:t>
            </a:r>
          </a:p>
          <a:p>
            <a:endParaRPr lang="en-US" sz="2400" dirty="0"/>
          </a:p>
          <a:p>
            <a:r>
              <a:rPr lang="ar-EG" sz="2400"/>
              <a:t>غير راضٍ عن مدربه الحالي ويفكر في إقالته</a:t>
            </a:r>
          </a:p>
          <a:p>
            <a:endParaRPr lang="en-US" sz="2400" dirty="0"/>
          </a:p>
          <a:p>
            <a:r>
              <a:rPr lang="ar-EG" sz="2400"/>
              <a:t>الطموح لتولي منصب سياسي</a:t>
            </a:r>
          </a:p>
          <a:p>
            <a:endParaRPr lang="en-US" sz="2400" dirty="0"/>
          </a:p>
          <a:p>
            <a:pPr lvl="1"/>
            <a:endParaRPr lang="en-US" sz="2400" dirty="0"/>
          </a:p>
        </p:txBody>
      </p:sp>
      <p:sp>
        <p:nvSpPr>
          <p:cNvPr id="7" name="Title 1"/>
          <p:cNvSpPr>
            <a:spLocks noGrp="1"/>
          </p:cNvSpPr>
          <p:nvPr>
            <p:ph type="title"/>
          </p:nvPr>
        </p:nvSpPr>
        <p:spPr>
          <a:xfrm>
            <a:off x="457200" y="533400"/>
            <a:ext cx="8229600" cy="1143000"/>
          </a:xfrm>
        </p:spPr>
        <p:txBody>
          <a:bodyPr>
            <a:normAutofit fontScale="90000"/>
          </a:bodyPr>
          <a:lstStyle/>
          <a:p>
            <a:r>
              <a:rPr lang="ar-EG" sz="3200" b="1"/>
              <a:t>عدم تماثل المعلومات:</a:t>
            </a:r>
            <a:br>
              <a:rPr lang="ar-EG" sz="3200" b="1"/>
            </a:br>
            <a:r>
              <a:rPr lang="ar-EG" sz="3200" b="1"/>
              <a:t>ما الذي يعرفه سيلفيو فقط؟</a:t>
            </a:r>
            <a:br>
              <a:rPr lang="ar-EG" sz="3200" b="1"/>
            </a:br>
            <a:endParaRPr lang="ar-EG" sz="3200" b="1"/>
          </a:p>
        </p:txBody>
      </p:sp>
    </p:spTree>
    <p:extLst>
      <p:ext uri="{BB962C8B-B14F-4D97-AF65-F5344CB8AC3E}">
        <p14:creationId xmlns:p14="http://schemas.microsoft.com/office/powerpoint/2010/main" val="4049993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922" y="1600200"/>
            <a:ext cx="8046156" cy="4525963"/>
          </a:xfrm>
        </p:spPr>
      </p:pic>
      <p:sp>
        <p:nvSpPr>
          <p:cNvPr id="5" name="Title 1"/>
          <p:cNvSpPr>
            <a:spLocks noGrp="1"/>
          </p:cNvSpPr>
          <p:nvPr>
            <p:ph type="title"/>
          </p:nvPr>
        </p:nvSpPr>
        <p:spPr>
          <a:xfrm>
            <a:off x="457200" y="152400"/>
            <a:ext cx="8229600" cy="1143000"/>
          </a:xfrm>
        </p:spPr>
        <p:txBody>
          <a:bodyPr>
            <a:normAutofit/>
          </a:bodyPr>
          <a:lstStyle/>
          <a:p>
            <a:r>
              <a:rPr lang="ar-EG" sz="3200" b="1"/>
              <a:t>هل هناك فرص لخلق القيمة؟</a:t>
            </a:r>
          </a:p>
        </p:txBody>
      </p:sp>
    </p:spTree>
    <p:extLst>
      <p:ext uri="{BB962C8B-B14F-4D97-AF65-F5344CB8AC3E}">
        <p14:creationId xmlns:p14="http://schemas.microsoft.com/office/powerpoint/2010/main" val="333194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ar-EG" sz="3200" b="1"/>
              <a:t>هل هناك فرص لخلق القيمة؟</a:t>
            </a:r>
          </a:p>
        </p:txBody>
      </p:sp>
      <p:sp>
        <p:nvSpPr>
          <p:cNvPr id="3" name="Content Placeholder 2"/>
          <p:cNvSpPr>
            <a:spLocks noGrp="1"/>
          </p:cNvSpPr>
          <p:nvPr>
            <p:ph idx="1"/>
          </p:nvPr>
        </p:nvSpPr>
        <p:spPr>
          <a:xfrm>
            <a:off x="457200" y="1600200"/>
            <a:ext cx="8229600" cy="5181600"/>
          </a:xfrm>
        </p:spPr>
        <p:txBody>
          <a:bodyPr>
            <a:normAutofit/>
          </a:bodyPr>
          <a:lstStyle/>
          <a:p>
            <a:r>
              <a:rPr lang="ar-EG" sz="2400"/>
              <a:t>أصبح دورادو لاعبًا ومدربًا أو تم تعيينه في منصب تدريبي بعد اعتزاله كلاعب</a:t>
            </a:r>
          </a:p>
          <a:p>
            <a:endParaRPr lang="en-US" sz="2400" dirty="0"/>
          </a:p>
          <a:p>
            <a:r>
              <a:rPr lang="ar-EG" sz="2400"/>
              <a:t>سيلفيو يوفر المرونة لدورادو فيما يتعلق بقواعد الفريق</a:t>
            </a:r>
            <a:r>
              <a:rPr lang="en-US" sz="2400"/>
              <a:t> </a:t>
            </a:r>
          </a:p>
          <a:p>
            <a:endParaRPr lang="en-US" sz="2400" dirty="0"/>
          </a:p>
          <a:p>
            <a:r>
              <a:rPr lang="ar-EG" sz="2400"/>
              <a:t>قد يؤيد دورادو الحملة السياسية لسيلفيو وصلصة الطماطم</a:t>
            </a:r>
          </a:p>
          <a:p>
            <a:pPr lvl="1"/>
            <a:r>
              <a:rPr lang="ar-EG" sz="2400"/>
              <a:t>صلصة الطماطم المميزة قد تتم إعادة تسميتها بصلصة دورادو بريمافيرا لإطلاقها عالميًا</a:t>
            </a:r>
          </a:p>
          <a:p>
            <a:pPr lvl="1"/>
            <a:r>
              <a:rPr lang="ar-EG" sz="2400"/>
              <a:t>قد يكون دورادو هو التسويق المباشر في الاجتماع المهم</a:t>
            </a:r>
          </a:p>
          <a:p>
            <a:pPr lvl="1"/>
            <a:endParaRPr lang="en-US" sz="2400" dirty="0"/>
          </a:p>
          <a:p>
            <a:endParaRPr lang="en-US" sz="2400" dirty="0"/>
          </a:p>
          <a:p>
            <a:endParaRPr lang="en-US" sz="2400" dirty="0"/>
          </a:p>
        </p:txBody>
      </p:sp>
    </p:spTree>
    <p:extLst>
      <p:ext uri="{BB962C8B-B14F-4D97-AF65-F5344CB8AC3E}">
        <p14:creationId xmlns:p14="http://schemas.microsoft.com/office/powerpoint/2010/main" val="568804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012" y="0"/>
            <a:ext cx="5133975" cy="6858000"/>
          </a:xfrm>
          <a:prstGeom prst="rect">
            <a:avLst/>
          </a:prstGeom>
        </p:spPr>
      </p:pic>
    </p:spTree>
    <p:extLst>
      <p:ext uri="{BB962C8B-B14F-4D97-AF65-F5344CB8AC3E}">
        <p14:creationId xmlns:p14="http://schemas.microsoft.com/office/powerpoint/2010/main" val="2176593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6200" y="-76200"/>
            <a:ext cx="8915398" cy="1143000"/>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3200" b="1"/>
              <a:t>الإيرادات المستقبلية المتوقعة في حال انضمام دورادو إلى نادي إف سي بريفاس</a:t>
            </a:r>
          </a:p>
        </p:txBody>
      </p:sp>
    </p:spTree>
    <p:extLst>
      <p:ext uri="{BB962C8B-B14F-4D97-AF65-F5344CB8AC3E}">
        <p14:creationId xmlns:p14="http://schemas.microsoft.com/office/powerpoint/2010/main" val="2310052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6200" y="-76200"/>
            <a:ext cx="8915398" cy="1143000"/>
          </a:xfrm>
        </p:spPr>
        <p:txBody>
          <a:bodyPr>
            <a:normAutofit/>
          </a:bodyPr>
          <a:lstStyle/>
          <a:p>
            <a:r>
              <a:rPr lang="ar-EG" sz="2700" b="1" dirty="0"/>
              <a:t>الإيرادات المستقبلية المتوقعة في حال انضمام </a:t>
            </a:r>
            <a:r>
              <a:rPr lang="ar-EG" sz="2700" b="1" dirty="0" err="1"/>
              <a:t>دورادو</a:t>
            </a:r>
            <a:r>
              <a:rPr lang="ar-EG" sz="2700" b="1" dirty="0"/>
              <a:t> إلى نادي </a:t>
            </a:r>
            <a:r>
              <a:rPr lang="ar-EG" sz="2700" b="1" dirty="0" err="1"/>
              <a:t>إف</a:t>
            </a:r>
            <a:r>
              <a:rPr lang="ar-EG" sz="2700" b="1" dirty="0"/>
              <a:t> سي </a:t>
            </a:r>
            <a:r>
              <a:rPr lang="ar-EG" sz="2700" b="1" dirty="0" err="1"/>
              <a:t>بريفاس</a:t>
            </a:r>
            <a:endParaRPr lang="ar-EG" sz="2700" b="1" dirty="0"/>
          </a:p>
        </p:txBody>
      </p:sp>
      <p:graphicFrame>
        <p:nvGraphicFramePr>
          <p:cNvPr id="9" name="Table 8"/>
          <p:cNvGraphicFramePr>
            <a:graphicFrameLocks noGrp="1"/>
          </p:cNvGraphicFramePr>
          <p:nvPr>
            <p:extLst>
              <p:ext uri="{D42A27DB-BD31-4B8C-83A1-F6EECF244321}">
                <p14:modId xmlns:p14="http://schemas.microsoft.com/office/powerpoint/2010/main" val="102807802"/>
              </p:ext>
            </p:extLst>
          </p:nvPr>
        </p:nvGraphicFramePr>
        <p:xfrm>
          <a:off x="198123" y="703580"/>
          <a:ext cx="8915397" cy="6154103"/>
        </p:xfrm>
        <a:graphic>
          <a:graphicData uri="http://schemas.openxmlformats.org/drawingml/2006/table">
            <a:tbl>
              <a:tblPr rtl="1" firstRow="1" firstCol="1" bandRow="1">
                <a:tableStyleId>{5C22544A-7EE6-4342-B048-85BDC9FD1C3A}</a:tableStyleId>
              </a:tblPr>
              <a:tblGrid>
                <a:gridCol w="2133597">
                  <a:extLst>
                    <a:ext uri="{9D8B030D-6E8A-4147-A177-3AD203B41FA5}">
                      <a16:colId xmlns:a16="http://schemas.microsoft.com/office/drawing/2014/main" val="554274972"/>
                    </a:ext>
                  </a:extLst>
                </a:gridCol>
                <a:gridCol w="1676400">
                  <a:extLst>
                    <a:ext uri="{9D8B030D-6E8A-4147-A177-3AD203B41FA5}">
                      <a16:colId xmlns:a16="http://schemas.microsoft.com/office/drawing/2014/main" val="1539093978"/>
                    </a:ext>
                  </a:extLst>
                </a:gridCol>
                <a:gridCol w="2438400">
                  <a:extLst>
                    <a:ext uri="{9D8B030D-6E8A-4147-A177-3AD203B41FA5}">
                      <a16:colId xmlns:a16="http://schemas.microsoft.com/office/drawing/2014/main" val="3127227116"/>
                    </a:ext>
                  </a:extLst>
                </a:gridCol>
                <a:gridCol w="2667000">
                  <a:extLst>
                    <a:ext uri="{9D8B030D-6E8A-4147-A177-3AD203B41FA5}">
                      <a16:colId xmlns:a16="http://schemas.microsoft.com/office/drawing/2014/main" val="2083708534"/>
                    </a:ext>
                  </a:extLst>
                </a:gridCol>
              </a:tblGrid>
              <a:tr h="1203960">
                <a:tc>
                  <a:txBody>
                    <a:bodyPr/>
                    <a:lstStyle/>
                    <a:p>
                      <a:pPr marL="0" marR="0" algn="ctr">
                        <a:lnSpc>
                          <a:spcPct val="107000"/>
                        </a:lnSpc>
                        <a:spcBef>
                          <a:spcPts val="0"/>
                        </a:spcBef>
                        <a:spcAft>
                          <a:spcPts val="0"/>
                        </a:spcAft>
                      </a:pPr>
                      <a:r>
                        <a:rPr lang="ar-EG" sz="2800" dirty="0"/>
                        <a:t> </a:t>
                      </a:r>
                    </a:p>
                  </a:txBody>
                  <a:tcPr marL="68580" marR="68580" marT="0" marB="0" anchor="ctr"/>
                </a:tc>
                <a:tc>
                  <a:txBody>
                    <a:bodyPr/>
                    <a:lstStyle/>
                    <a:p>
                      <a:pPr marL="0" marR="0" algn="ctr">
                        <a:lnSpc>
                          <a:spcPct val="107000"/>
                        </a:lnSpc>
                        <a:spcBef>
                          <a:spcPts val="0"/>
                        </a:spcBef>
                        <a:spcAft>
                          <a:spcPts val="0"/>
                        </a:spcAft>
                      </a:pPr>
                      <a:r>
                        <a:rPr lang="ar-EG" sz="2800"/>
                        <a:t>الحالية</a:t>
                      </a:r>
                      <a:r>
                        <a:rPr lang="en-US" sz="2800"/>
                        <a:t> </a:t>
                      </a:r>
                    </a:p>
                  </a:txBody>
                  <a:tcPr marL="68580" marR="68580" marT="0" marB="0" anchor="ctr"/>
                </a:tc>
                <a:tc>
                  <a:txBody>
                    <a:bodyPr/>
                    <a:lstStyle/>
                    <a:p>
                      <a:pPr marL="0" marR="0" algn="ctr">
                        <a:lnSpc>
                          <a:spcPct val="107000"/>
                        </a:lnSpc>
                        <a:spcBef>
                          <a:spcPts val="0"/>
                        </a:spcBef>
                        <a:spcAft>
                          <a:spcPts val="0"/>
                        </a:spcAft>
                      </a:pPr>
                      <a:r>
                        <a:rPr lang="ar-EG" sz="2800" dirty="0"/>
                        <a:t>توقعات</a:t>
                      </a:r>
                      <a:r>
                        <a:rPr lang="en-US" sz="2800" dirty="0"/>
                        <a:t> </a:t>
                      </a:r>
                    </a:p>
                    <a:p>
                      <a:pPr marL="0" marR="0" algn="ctr">
                        <a:lnSpc>
                          <a:spcPct val="107000"/>
                        </a:lnSpc>
                        <a:spcBef>
                          <a:spcPts val="0"/>
                        </a:spcBef>
                        <a:spcAft>
                          <a:spcPts val="0"/>
                        </a:spcAft>
                      </a:pPr>
                      <a:r>
                        <a:rPr lang="ar-EG" sz="2800" dirty="0"/>
                        <a:t>سيلفيو</a:t>
                      </a:r>
                    </a:p>
                  </a:txBody>
                  <a:tcPr marL="68580" marR="68580" marT="0" marB="0" anchor="ctr"/>
                </a:tc>
                <a:tc>
                  <a:txBody>
                    <a:bodyPr/>
                    <a:lstStyle/>
                    <a:p>
                      <a:pPr marL="0" marR="0" algn="ctr">
                        <a:lnSpc>
                          <a:spcPct val="107000"/>
                        </a:lnSpc>
                        <a:spcBef>
                          <a:spcPts val="0"/>
                        </a:spcBef>
                        <a:spcAft>
                          <a:spcPts val="0"/>
                        </a:spcAft>
                      </a:pPr>
                      <a:r>
                        <a:rPr lang="ar-EG" sz="2800"/>
                        <a:t>توقعات دورادو</a:t>
                      </a:r>
                    </a:p>
                  </a:txBody>
                  <a:tcPr marL="68580" marR="68580" marT="0" marB="0" anchor="ctr"/>
                </a:tc>
                <a:extLst>
                  <a:ext uri="{0D108BD9-81ED-4DB2-BD59-A6C34878D82A}">
                    <a16:rowId xmlns:a16="http://schemas.microsoft.com/office/drawing/2014/main" val="1009484762"/>
                  </a:ext>
                </a:extLst>
              </a:tr>
              <a:tr h="1051560">
                <a:tc>
                  <a:txBody>
                    <a:bodyPr/>
                    <a:lstStyle/>
                    <a:p>
                      <a:pPr marL="0" marR="0" algn="ctr">
                        <a:lnSpc>
                          <a:spcPct val="107000"/>
                        </a:lnSpc>
                        <a:spcBef>
                          <a:spcPts val="0"/>
                        </a:spcBef>
                        <a:spcAft>
                          <a:spcPts val="0"/>
                        </a:spcAft>
                      </a:pPr>
                      <a:r>
                        <a:rPr lang="ar-EG" sz="2800"/>
                        <a:t>إيرادات التذاكر</a:t>
                      </a:r>
                    </a:p>
                  </a:txBody>
                  <a:tcPr marL="68580" marR="68580" marT="0" marB="0" anchor="ctr"/>
                </a:tc>
                <a:tc>
                  <a:txBody>
                    <a:bodyPr/>
                    <a:lstStyle/>
                    <a:p>
                      <a:pPr marL="0" marR="0" algn="ctr">
                        <a:lnSpc>
                          <a:spcPct val="107000"/>
                        </a:lnSpc>
                        <a:spcBef>
                          <a:spcPts val="0"/>
                        </a:spcBef>
                        <a:spcAft>
                          <a:spcPts val="0"/>
                        </a:spcAft>
                      </a:pPr>
                      <a:r>
                        <a:rPr lang="ar-EG" sz="2800"/>
                        <a:t>35 مليونًا</a:t>
                      </a:r>
                    </a:p>
                  </a:txBody>
                  <a:tcPr marL="68580" marR="68580" marT="0" marB="0" anchor="ctr"/>
                </a:tc>
                <a:tc>
                  <a:txBody>
                    <a:bodyPr/>
                    <a:lstStyle/>
                    <a:p>
                      <a:pPr marL="0" marR="0" algn="ctr">
                        <a:lnSpc>
                          <a:spcPct val="107000"/>
                        </a:lnSpc>
                        <a:spcBef>
                          <a:spcPts val="0"/>
                        </a:spcBef>
                        <a:spcAft>
                          <a:spcPts val="0"/>
                        </a:spcAft>
                      </a:pPr>
                      <a:r>
                        <a:rPr lang="ar-EG" sz="2800"/>
                        <a:t>50 مليونًا</a:t>
                      </a:r>
                    </a:p>
                  </a:txBody>
                  <a:tcPr marL="68580" marR="68580" marT="0" marB="0" anchor="ctr"/>
                </a:tc>
                <a:tc>
                  <a:txBody>
                    <a:bodyPr/>
                    <a:lstStyle/>
                    <a:p>
                      <a:pPr marL="0" marR="0" algn="ctr">
                        <a:lnSpc>
                          <a:spcPct val="107000"/>
                        </a:lnSpc>
                        <a:spcBef>
                          <a:spcPts val="0"/>
                        </a:spcBef>
                        <a:spcAft>
                          <a:spcPts val="0"/>
                        </a:spcAft>
                      </a:pPr>
                      <a:r>
                        <a:rPr lang="ar-EG" sz="2800"/>
                        <a:t>60 مليونًا</a:t>
                      </a:r>
                    </a:p>
                    <a:p>
                      <a:pPr marL="0" marR="0" algn="ctr">
                        <a:lnSpc>
                          <a:spcPct val="107000"/>
                        </a:lnSpc>
                        <a:spcBef>
                          <a:spcPts val="0"/>
                        </a:spcBef>
                        <a:spcAft>
                          <a:spcPts val="0"/>
                        </a:spcAft>
                      </a:pPr>
                      <a:r>
                        <a:rPr lang="ar-EG" sz="2800">
                          <a:latin typeface="Calibri" panose="020F0502020204030204" pitchFamily="34" charset="0"/>
                          <a:ea typeface="Calibri" panose="020F0502020204030204" pitchFamily="34" charset="0"/>
                          <a:cs typeface="Times New Roman" panose="02020603050405020304" pitchFamily="18" charset="0"/>
                        </a:rPr>
                        <a:t>+ 40 مليونًا لكأس الدوري الإيطالي الممتاز</a:t>
                      </a:r>
                    </a:p>
                  </a:txBody>
                  <a:tcPr marL="68580" marR="68580" marT="0" marB="0" anchor="ctr"/>
                </a:tc>
                <a:extLst>
                  <a:ext uri="{0D108BD9-81ED-4DB2-BD59-A6C34878D82A}">
                    <a16:rowId xmlns:a16="http://schemas.microsoft.com/office/drawing/2014/main" val="4170744674"/>
                  </a:ext>
                </a:extLst>
              </a:tr>
              <a:tr h="1051560">
                <a:tc>
                  <a:txBody>
                    <a:bodyPr/>
                    <a:lstStyle/>
                    <a:p>
                      <a:pPr marL="0" marR="0" algn="ctr">
                        <a:lnSpc>
                          <a:spcPct val="107000"/>
                        </a:lnSpc>
                        <a:spcBef>
                          <a:spcPts val="0"/>
                        </a:spcBef>
                        <a:spcAft>
                          <a:spcPts val="0"/>
                        </a:spcAft>
                      </a:pPr>
                      <a:r>
                        <a:rPr lang="ar-EG" sz="2800"/>
                        <a:t>إيرادات التلفزيون</a:t>
                      </a:r>
                      <a:r>
                        <a:rPr lang="en-US" sz="2800"/>
                        <a:t> </a:t>
                      </a:r>
                    </a:p>
                  </a:txBody>
                  <a:tcPr marL="68580" marR="68580" marT="0" marB="0" anchor="ctr"/>
                </a:tc>
                <a:tc>
                  <a:txBody>
                    <a:bodyPr/>
                    <a:lstStyle/>
                    <a:p>
                      <a:pPr marL="0" marR="0" algn="ctr">
                        <a:lnSpc>
                          <a:spcPct val="107000"/>
                        </a:lnSpc>
                        <a:spcBef>
                          <a:spcPts val="0"/>
                        </a:spcBef>
                        <a:spcAft>
                          <a:spcPts val="0"/>
                        </a:spcAft>
                      </a:pPr>
                      <a:r>
                        <a:rPr lang="ar-EG" sz="2800"/>
                        <a:t>15 مليونًا</a:t>
                      </a:r>
                    </a:p>
                  </a:txBody>
                  <a:tcPr marL="68580" marR="68580" marT="0" marB="0" anchor="ctr"/>
                </a:tc>
                <a:tc>
                  <a:txBody>
                    <a:bodyPr/>
                    <a:lstStyle/>
                    <a:p>
                      <a:pPr marL="0" marR="0" algn="ctr">
                        <a:lnSpc>
                          <a:spcPct val="107000"/>
                        </a:lnSpc>
                        <a:spcBef>
                          <a:spcPts val="0"/>
                        </a:spcBef>
                        <a:spcAft>
                          <a:spcPts val="0"/>
                        </a:spcAft>
                      </a:pPr>
                      <a:r>
                        <a:rPr lang="ar-EG" sz="2800"/>
                        <a:t>30 مليونًا</a:t>
                      </a:r>
                    </a:p>
                  </a:txBody>
                  <a:tcPr marL="68580" marR="68580" marT="0" marB="0" anchor="ctr"/>
                </a:tc>
                <a:tc>
                  <a:txBody>
                    <a:bodyPr/>
                    <a:lstStyle/>
                    <a:p>
                      <a:pPr marL="0" marR="0" algn="ctr">
                        <a:lnSpc>
                          <a:spcPct val="107000"/>
                        </a:lnSpc>
                        <a:spcBef>
                          <a:spcPts val="0"/>
                        </a:spcBef>
                        <a:spcAft>
                          <a:spcPts val="0"/>
                        </a:spcAft>
                      </a:pPr>
                      <a:r>
                        <a:rPr lang="ar-EG" sz="2800"/>
                        <a:t>50 مليونًا</a:t>
                      </a:r>
                    </a:p>
                  </a:txBody>
                  <a:tcPr marL="68580" marR="68580" marT="0" marB="0" anchor="ctr"/>
                </a:tc>
                <a:extLst>
                  <a:ext uri="{0D108BD9-81ED-4DB2-BD59-A6C34878D82A}">
                    <a16:rowId xmlns:a16="http://schemas.microsoft.com/office/drawing/2014/main" val="3357082991"/>
                  </a:ext>
                </a:extLst>
              </a:tr>
              <a:tr h="1051560">
                <a:tc>
                  <a:txBody>
                    <a:bodyPr/>
                    <a:lstStyle/>
                    <a:p>
                      <a:pPr marL="0" marR="0" algn="ctr">
                        <a:lnSpc>
                          <a:spcPct val="107000"/>
                        </a:lnSpc>
                        <a:spcBef>
                          <a:spcPts val="0"/>
                        </a:spcBef>
                        <a:spcAft>
                          <a:spcPts val="0"/>
                        </a:spcAft>
                      </a:pPr>
                      <a:r>
                        <a:rPr lang="ar-EG" sz="2800"/>
                        <a:t>إيرادات الترويج</a:t>
                      </a:r>
                      <a:r>
                        <a:rPr lang="en-US" sz="2800"/>
                        <a:t> </a:t>
                      </a:r>
                    </a:p>
                  </a:txBody>
                  <a:tcPr marL="68580" marR="68580" marT="0" marB="0" anchor="ctr"/>
                </a:tc>
                <a:tc>
                  <a:txBody>
                    <a:bodyPr/>
                    <a:lstStyle/>
                    <a:p>
                      <a:pPr marL="0" marR="0" algn="ctr">
                        <a:lnSpc>
                          <a:spcPct val="107000"/>
                        </a:lnSpc>
                        <a:spcBef>
                          <a:spcPts val="0"/>
                        </a:spcBef>
                        <a:spcAft>
                          <a:spcPts val="0"/>
                        </a:spcAft>
                      </a:pPr>
                      <a:r>
                        <a:rPr lang="ar-EG" sz="2800"/>
                        <a:t>8 ملايين</a:t>
                      </a:r>
                    </a:p>
                  </a:txBody>
                  <a:tcPr marL="68580" marR="68580" marT="0" marB="0" anchor="ctr"/>
                </a:tc>
                <a:tc>
                  <a:txBody>
                    <a:bodyPr/>
                    <a:lstStyle/>
                    <a:p>
                      <a:pPr marL="0" marR="0" algn="ctr">
                        <a:lnSpc>
                          <a:spcPct val="107000"/>
                        </a:lnSpc>
                        <a:spcBef>
                          <a:spcPts val="0"/>
                        </a:spcBef>
                        <a:spcAft>
                          <a:spcPts val="0"/>
                        </a:spcAft>
                      </a:pPr>
                      <a:r>
                        <a:rPr lang="ar-EG" sz="2800"/>
                        <a:t>18 مليونًا</a:t>
                      </a:r>
                    </a:p>
                  </a:txBody>
                  <a:tcPr marL="68580" marR="68580" marT="0" marB="0" anchor="ctr"/>
                </a:tc>
                <a:tc>
                  <a:txBody>
                    <a:bodyPr/>
                    <a:lstStyle/>
                    <a:p>
                      <a:pPr marL="0" marR="0" algn="ctr">
                        <a:lnSpc>
                          <a:spcPct val="107000"/>
                        </a:lnSpc>
                        <a:spcBef>
                          <a:spcPts val="0"/>
                        </a:spcBef>
                        <a:spcAft>
                          <a:spcPts val="0"/>
                        </a:spcAft>
                      </a:pPr>
                      <a:r>
                        <a:rPr lang="ar-EG" sz="2800" dirty="0"/>
                        <a:t>20 مليونًا</a:t>
                      </a:r>
                    </a:p>
                  </a:txBody>
                  <a:tcPr marL="68580" marR="68580" marT="0" marB="0" anchor="ctr"/>
                </a:tc>
                <a:extLst>
                  <a:ext uri="{0D108BD9-81ED-4DB2-BD59-A6C34878D82A}">
                    <a16:rowId xmlns:a16="http://schemas.microsoft.com/office/drawing/2014/main" val="1560570147"/>
                  </a:ext>
                </a:extLst>
              </a:tr>
              <a:tr h="1051560">
                <a:tc>
                  <a:txBody>
                    <a:bodyPr/>
                    <a:lstStyle/>
                    <a:p>
                      <a:pPr marL="0" marR="0" algn="ctr">
                        <a:lnSpc>
                          <a:spcPct val="107000"/>
                        </a:lnSpc>
                        <a:spcBef>
                          <a:spcPts val="0"/>
                        </a:spcBef>
                        <a:spcAft>
                          <a:spcPts val="0"/>
                        </a:spcAft>
                      </a:pPr>
                      <a:r>
                        <a:rPr lang="ar-EG" sz="2800"/>
                        <a:t>تكاليف الرواتب</a:t>
                      </a:r>
                    </a:p>
                  </a:txBody>
                  <a:tcPr marL="68580" marR="68580" marT="0" marB="0" anchor="ctr"/>
                </a:tc>
                <a:tc>
                  <a:txBody>
                    <a:bodyPr/>
                    <a:lstStyle/>
                    <a:p>
                      <a:pPr marL="0" marR="0" algn="ctr">
                        <a:lnSpc>
                          <a:spcPct val="107000"/>
                        </a:lnSpc>
                        <a:spcBef>
                          <a:spcPts val="0"/>
                        </a:spcBef>
                        <a:spcAft>
                          <a:spcPts val="0"/>
                        </a:spcAft>
                      </a:pPr>
                      <a:r>
                        <a:rPr lang="ar-EG" sz="2800"/>
                        <a:t>50 مليونًا</a:t>
                      </a:r>
                    </a:p>
                  </a:txBody>
                  <a:tcPr marL="68580" marR="68580" marT="0" marB="0" anchor="ctr"/>
                </a:tc>
                <a:tc>
                  <a:txBody>
                    <a:bodyPr/>
                    <a:lstStyle/>
                    <a:p>
                      <a:pPr marL="0" marR="0" algn="ctr">
                        <a:lnSpc>
                          <a:spcPct val="107000"/>
                        </a:lnSpc>
                        <a:spcBef>
                          <a:spcPts val="0"/>
                        </a:spcBef>
                        <a:spcAft>
                          <a:spcPts val="0"/>
                        </a:spcAft>
                      </a:pPr>
                      <a:r>
                        <a:rPr lang="ar-EG" sz="2800"/>
                        <a:t>50 مليونًا + راتب دورادو</a:t>
                      </a:r>
                    </a:p>
                  </a:txBody>
                  <a:tcPr marL="68580" marR="68580" marT="0" marB="0" anchor="ctr"/>
                </a:tc>
                <a:tc>
                  <a:txBody>
                    <a:bodyPr/>
                    <a:lstStyle/>
                    <a:p>
                      <a:pPr marL="0" marR="0" algn="ctr">
                        <a:lnSpc>
                          <a:spcPct val="107000"/>
                        </a:lnSpc>
                        <a:spcBef>
                          <a:spcPts val="0"/>
                        </a:spcBef>
                        <a:spcAft>
                          <a:spcPts val="0"/>
                        </a:spcAft>
                      </a:pPr>
                      <a:r>
                        <a:rPr lang="ar-EG" sz="2800" dirty="0"/>
                        <a:t>50 مليونًا + راتب </a:t>
                      </a:r>
                      <a:r>
                        <a:rPr lang="ar-EG" sz="2800" dirty="0" err="1"/>
                        <a:t>دورادو</a:t>
                      </a:r>
                      <a:endParaRPr lang="ar-EG" sz="2800" dirty="0"/>
                    </a:p>
                  </a:txBody>
                  <a:tcPr marL="68580" marR="68580" marT="0" marB="0" anchor="ctr"/>
                </a:tc>
                <a:extLst>
                  <a:ext uri="{0D108BD9-81ED-4DB2-BD59-A6C34878D82A}">
                    <a16:rowId xmlns:a16="http://schemas.microsoft.com/office/drawing/2014/main" val="1835624066"/>
                  </a:ext>
                </a:extLst>
              </a:tr>
            </a:tbl>
          </a:graphicData>
        </a:graphic>
      </p:graphicFrame>
    </p:spTree>
    <p:extLst>
      <p:ext uri="{BB962C8B-B14F-4D97-AF65-F5344CB8AC3E}">
        <p14:creationId xmlns:p14="http://schemas.microsoft.com/office/powerpoint/2010/main" val="3249880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85925"/>
            <a:ext cx="8229600" cy="4791075"/>
          </a:xfrm>
        </p:spPr>
        <p:txBody>
          <a:bodyPr>
            <a:normAutofit/>
          </a:bodyPr>
          <a:lstStyle/>
          <a:p>
            <a:r>
              <a:rPr lang="ar-EG" sz="2400"/>
              <a:t>ترتبط شروط العقد بأحداث مستقبلية تتسم بعدم اليقين	</a:t>
            </a:r>
          </a:p>
          <a:p>
            <a:endParaRPr lang="en-US" sz="2400" dirty="0"/>
          </a:p>
          <a:p>
            <a:r>
              <a:rPr lang="ar-EG" sz="2400"/>
              <a:t>يمكن تعظيم القيمة المستقبلية المتوقعة لدى كل جانب</a:t>
            </a:r>
          </a:p>
          <a:p>
            <a:endParaRPr lang="en-US" sz="2400" dirty="0"/>
          </a:p>
          <a:p>
            <a:r>
              <a:rPr lang="ar-EG" sz="2400"/>
              <a:t>يمكن أن تكشف الخداع إذا كان موجودًا</a:t>
            </a:r>
          </a:p>
          <a:p>
            <a:endParaRPr lang="en-US" sz="2400" dirty="0"/>
          </a:p>
          <a:p>
            <a:r>
              <a:rPr lang="ar-EG" sz="2400"/>
              <a:t>أكثر فعالية إذا ارتبطت                                                                 بنتائج موضوعية</a:t>
            </a:r>
          </a:p>
          <a:p>
            <a:endParaRPr lang="en-US" sz="2400" u="sng" dirty="0"/>
          </a:p>
        </p:txBody>
      </p:sp>
      <p:sp>
        <p:nvSpPr>
          <p:cNvPr id="4" name="Título 1"/>
          <p:cNvSpPr>
            <a:spLocks noGrp="1"/>
          </p:cNvSpPr>
          <p:nvPr>
            <p:ph type="title"/>
          </p:nvPr>
        </p:nvSpPr>
        <p:spPr>
          <a:xfrm>
            <a:off x="339210" y="152400"/>
            <a:ext cx="8391895" cy="1143000"/>
          </a:xfrm>
        </p:spPr>
        <p:txBody>
          <a:bodyPr>
            <a:noAutofit/>
          </a:bodyPr>
          <a:lstStyle/>
          <a:p>
            <a:r>
              <a:rPr lang="ar-EG" sz="3200" b="1">
                <a:latin typeface="+mn-lt"/>
                <a:cs typeface="Rockwell"/>
              </a:rPr>
              <a:t>العقود المشروطة</a:t>
            </a: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038600"/>
            <a:ext cx="3657599" cy="2438400"/>
          </a:xfrm>
          <a:prstGeom prst="rect">
            <a:avLst/>
          </a:prstGeom>
        </p:spPr>
      </p:pic>
    </p:spTree>
    <p:extLst>
      <p:ext uri="{BB962C8B-B14F-4D97-AF65-F5344CB8AC3E}">
        <p14:creationId xmlns:p14="http://schemas.microsoft.com/office/powerpoint/2010/main" val="1831946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524000"/>
          </a:xfrm>
        </p:spPr>
        <p:txBody>
          <a:bodyPr>
            <a:normAutofit/>
          </a:bodyPr>
          <a:lstStyle/>
          <a:p>
            <a:r>
              <a:rPr lang="ar-EG" sz="3200" b="1"/>
              <a:t>هل تتذكرون المفاوضات الثلاث؟</a:t>
            </a:r>
            <a:br>
              <a:rPr lang="ar-EG" sz="3200" b="1"/>
            </a:br>
            <a:r>
              <a:rPr lang="ar-EG" sz="3200" b="1"/>
              <a:t>(فالكاو، 2010)</a:t>
            </a:r>
          </a:p>
        </p:txBody>
      </p:sp>
      <p:grpSp>
        <p:nvGrpSpPr>
          <p:cNvPr id="4" name="Group 3"/>
          <p:cNvGrpSpPr/>
          <p:nvPr/>
        </p:nvGrpSpPr>
        <p:grpSpPr>
          <a:xfrm>
            <a:off x="3124200" y="2743200"/>
            <a:ext cx="2819400" cy="1977281"/>
            <a:chOff x="1759" y="1280310"/>
            <a:chExt cx="1977590" cy="1165435"/>
          </a:xfrm>
          <a:scene3d>
            <a:camera prst="orthographicFront">
              <a:rot lat="0" lon="0" rev="0"/>
            </a:camera>
            <a:lightRig rig="contrasting" dir="t">
              <a:rot lat="0" lon="0" rev="1200000"/>
            </a:lightRig>
          </a:scene3d>
        </p:grpSpPr>
        <p:sp>
          <p:nvSpPr>
            <p:cNvPr id="5" name="Rectangle: Rounded Corners 4"/>
            <p:cNvSpPr/>
            <p:nvPr/>
          </p:nvSpPr>
          <p:spPr>
            <a:xfrm>
              <a:off x="1759" y="1280310"/>
              <a:ext cx="1977590" cy="1165435"/>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a:lstStyle/>
            <a:p>
              <a:endParaRPr lang="fr-FR"/>
            </a:p>
          </p:txBody>
        </p:sp>
        <p:sp>
          <p:nvSpPr>
            <p:cNvPr id="6" name="Rectangle: Rounded Corners 4"/>
            <p:cNvSpPr txBox="1"/>
            <p:nvPr/>
          </p:nvSpPr>
          <p:spPr>
            <a:xfrm>
              <a:off x="35893" y="1314444"/>
              <a:ext cx="1909322" cy="10971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0" lang="ar-EG" sz="2800" b="1" i="0" u="none" strike="noStrike" cap="none" normalizeH="0" baseline="0">
                  <a:ln>
                    <a:noFill/>
                  </a:ln>
                  <a:solidFill>
                    <a:schemeClr val="bg1"/>
                  </a:solidFill>
                  <a:cs typeface="Arial" charset="0"/>
                </a:rPr>
                <a:t>علاقة</a:t>
              </a:r>
            </a:p>
          </p:txBody>
        </p:sp>
      </p:grpSp>
      <p:grpSp>
        <p:nvGrpSpPr>
          <p:cNvPr id="16" name="Group 15"/>
          <p:cNvGrpSpPr/>
          <p:nvPr/>
        </p:nvGrpSpPr>
        <p:grpSpPr>
          <a:xfrm>
            <a:off x="152400" y="2743200"/>
            <a:ext cx="2800350" cy="1977281"/>
            <a:chOff x="3690" y="2558053"/>
            <a:chExt cx="1973730" cy="1165435"/>
          </a:xfrm>
          <a:scene3d>
            <a:camera prst="orthographicFront">
              <a:rot lat="0" lon="0" rev="0"/>
            </a:camera>
            <a:lightRig rig="contrasting" dir="t">
              <a:rot lat="0" lon="0" rev="1200000"/>
            </a:lightRig>
          </a:scene3d>
        </p:grpSpPr>
        <p:sp>
          <p:nvSpPr>
            <p:cNvPr id="17" name="Rectangle: Rounded Corners 16"/>
            <p:cNvSpPr/>
            <p:nvPr/>
          </p:nvSpPr>
          <p:spPr>
            <a:xfrm>
              <a:off x="3690" y="2558053"/>
              <a:ext cx="1973730" cy="1165435"/>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fr-FR"/>
            </a:p>
          </p:txBody>
        </p:sp>
        <p:sp>
          <p:nvSpPr>
            <p:cNvPr id="18" name="Rectangle: Rounded Corners 4"/>
            <p:cNvSpPr txBox="1"/>
            <p:nvPr/>
          </p:nvSpPr>
          <p:spPr>
            <a:xfrm>
              <a:off x="37824" y="2592187"/>
              <a:ext cx="1905462" cy="10971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0" lang="ar-EG" sz="2800" b="1" i="0" u="none" strike="noStrike" cap="none" normalizeH="0" baseline="0">
                  <a:ln>
                    <a:noFill/>
                  </a:ln>
                  <a:solidFill>
                    <a:schemeClr val="tx1"/>
                  </a:solidFill>
                  <a:cs typeface="Arial" charset="0"/>
                </a:rPr>
                <a:t>جوهر</a:t>
              </a:r>
            </a:p>
          </p:txBody>
        </p:sp>
      </p:grpSp>
      <p:grpSp>
        <p:nvGrpSpPr>
          <p:cNvPr id="19" name="Group 18"/>
          <p:cNvGrpSpPr/>
          <p:nvPr/>
        </p:nvGrpSpPr>
        <p:grpSpPr>
          <a:xfrm>
            <a:off x="6172200" y="2743200"/>
            <a:ext cx="2743200" cy="1977281"/>
            <a:chOff x="3690" y="3835797"/>
            <a:chExt cx="1973730" cy="1165435"/>
          </a:xfrm>
          <a:scene3d>
            <a:camera prst="orthographicFront">
              <a:rot lat="0" lon="0" rev="0"/>
            </a:camera>
            <a:lightRig rig="contrasting" dir="t">
              <a:rot lat="0" lon="0" rev="1200000"/>
            </a:lightRig>
          </a:scene3d>
        </p:grpSpPr>
        <p:sp>
          <p:nvSpPr>
            <p:cNvPr id="20" name="Rectangle: Rounded Corners 19"/>
            <p:cNvSpPr/>
            <p:nvPr/>
          </p:nvSpPr>
          <p:spPr>
            <a:xfrm>
              <a:off x="3690" y="3835797"/>
              <a:ext cx="1973730" cy="1165435"/>
            </a:xfrm>
            <a:prstGeom prst="roundRect">
              <a:avLst>
                <a:gd name="adj" fmla="val 10000"/>
              </a:avLst>
            </a:prstGeom>
            <a:blipFill rotWithShape="0">
              <a:blip r:embed="rId3"/>
              <a:stretch>
                <a:fillRect/>
              </a:stretch>
            </a:blipFill>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a:lstStyle/>
            <a:p>
              <a:endParaRPr lang="fr-FR"/>
            </a:p>
          </p:txBody>
        </p:sp>
        <p:sp>
          <p:nvSpPr>
            <p:cNvPr id="21" name="Rectangle: Rounded Corners 4"/>
            <p:cNvSpPr txBox="1"/>
            <p:nvPr/>
          </p:nvSpPr>
          <p:spPr>
            <a:xfrm>
              <a:off x="37824" y="3869931"/>
              <a:ext cx="1905462" cy="10971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EG" sz="2800" b="1"/>
                <a:t>تواصل</a:t>
              </a:r>
            </a:p>
          </p:txBody>
        </p:sp>
      </p:grpSp>
    </p:spTree>
    <p:extLst>
      <p:ext uri="{BB962C8B-B14F-4D97-AF65-F5344CB8AC3E}">
        <p14:creationId xmlns:p14="http://schemas.microsoft.com/office/powerpoint/2010/main" val="4131111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79169" cy="6870700"/>
          </a:xfrm>
          <a:prstGeom prst="rect">
            <a:avLst/>
          </a:prstGeom>
        </p:spPr>
      </p:pic>
    </p:spTree>
    <p:extLst>
      <p:ext uri="{BB962C8B-B14F-4D97-AF65-F5344CB8AC3E}">
        <p14:creationId xmlns:p14="http://schemas.microsoft.com/office/powerpoint/2010/main" val="3343833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76"/>
          <p:cNvGraphicFramePr>
            <a:graphicFrameLocks/>
          </p:cNvGraphicFramePr>
          <p:nvPr>
            <p:extLst>
              <p:ext uri="{D42A27DB-BD31-4B8C-83A1-F6EECF244321}">
                <p14:modId xmlns:p14="http://schemas.microsoft.com/office/powerpoint/2010/main" val="1667853191"/>
              </p:ext>
            </p:extLst>
          </p:nvPr>
        </p:nvGraphicFramePr>
        <p:xfrm>
          <a:off x="152400" y="762000"/>
          <a:ext cx="8839200" cy="5873070"/>
        </p:xfrm>
        <a:graphic>
          <a:graphicData uri="http://schemas.openxmlformats.org/drawingml/2006/table">
            <a:tbl>
              <a:tblPr rtl="1"/>
              <a:tblGrid>
                <a:gridCol w="1066800">
                  <a:extLst>
                    <a:ext uri="{9D8B030D-6E8A-4147-A177-3AD203B41FA5}">
                      <a16:colId xmlns:a16="http://schemas.microsoft.com/office/drawing/2014/main" val="20000"/>
                    </a:ext>
                  </a:extLst>
                </a:gridCol>
                <a:gridCol w="7772400">
                  <a:extLst>
                    <a:ext uri="{9D8B030D-6E8A-4147-A177-3AD203B41FA5}">
                      <a16:colId xmlns:a16="http://schemas.microsoft.com/office/drawing/2014/main" val="20007"/>
                    </a:ext>
                  </a:extLst>
                </a:gridCol>
              </a:tblGrid>
              <a:tr h="817302">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1" i="0" u="none" strike="noStrike" cap="none" normalizeH="0" baseline="0">
                          <a:ln>
                            <a:noFill/>
                          </a:ln>
                          <a:solidFill>
                            <a:srgbClr val="000000"/>
                          </a:solidFill>
                          <a:latin typeface="+mj-lt"/>
                          <a:cs typeface="Arial" charset="0"/>
                        </a:rPr>
                        <a:t>المجموعة</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 latinLnBrk="0" hangingPunct="1">
                        <a:lnSpc>
                          <a:spcPct val="100000"/>
                        </a:lnSpc>
                        <a:spcBef>
                          <a:spcPct val="0"/>
                        </a:spcBef>
                        <a:spcAft>
                          <a:spcPct val="0"/>
                        </a:spcAft>
                        <a:buClrTx/>
                        <a:buSzTx/>
                        <a:buFontTx/>
                        <a:buNone/>
                        <a:tabLst/>
                      </a:pPr>
                      <a:r>
                        <a:rPr kumimoji="0" lang="ar-EG" sz="2400" b="1" i="0" u="none" strike="noStrike" cap="none" normalizeH="0" baseline="0">
                          <a:ln>
                            <a:noFill/>
                          </a:ln>
                          <a:solidFill>
                            <a:srgbClr val="000000"/>
                          </a:solidFill>
                          <a:latin typeface="+mj-lt"/>
                        </a:rPr>
                        <a:t>الحصيلة</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1122">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262626"/>
                          </a:solidFill>
                          <a:latin typeface="+mj-lt"/>
                          <a:cs typeface="Arial" charset="0"/>
                        </a:rPr>
                        <a:t>1</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1122">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262626"/>
                          </a:solidFill>
                          <a:latin typeface="+mj-lt"/>
                        </a:rPr>
                        <a:t>2</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1122">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262626"/>
                          </a:solidFill>
                          <a:latin typeface="+mj-lt"/>
                        </a:rPr>
                        <a:t>3</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1122">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262626"/>
                          </a:solidFill>
                          <a:latin typeface="+mj-lt"/>
                        </a:rPr>
                        <a:t>4</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1122">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262626"/>
                          </a:solidFill>
                          <a:latin typeface="+mj-lt"/>
                        </a:rPr>
                        <a:t>5</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1122">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262626"/>
                          </a:solidFill>
                          <a:latin typeface="+mj-lt"/>
                        </a:rPr>
                        <a:t>6</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61122">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262626"/>
                          </a:solidFill>
                          <a:latin typeface="+mj-lt"/>
                        </a:rPr>
                        <a:t>7</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1122">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262626"/>
                          </a:solidFill>
                          <a:latin typeface="+mj-lt"/>
                        </a:rPr>
                        <a:t>8</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61122">
                <a:tc>
                  <a:txBody>
                    <a:bodyPr/>
                    <a:lstStyle/>
                    <a:p>
                      <a:pPr marL="0" marR="0" lvl="0" indent="0" algn="r" defTabSz="914400" rtl="1" eaLnBrk="1" fontAlgn="b" latinLnBrk="0" hangingPunct="1">
                        <a:lnSpc>
                          <a:spcPct val="100000"/>
                        </a:lnSpc>
                        <a:spcBef>
                          <a:spcPct val="0"/>
                        </a:spcBef>
                        <a:spcAft>
                          <a:spcPct val="0"/>
                        </a:spcAft>
                        <a:buClrTx/>
                        <a:buSzTx/>
                        <a:buFontTx/>
                        <a:buNone/>
                        <a:tabLst/>
                      </a:pPr>
                      <a:r>
                        <a:rPr kumimoji="0" lang="ar-EG" sz="2400" b="0" i="0" u="none" strike="noStrike" cap="none" normalizeH="0" baseline="0">
                          <a:ln>
                            <a:noFill/>
                          </a:ln>
                          <a:solidFill>
                            <a:srgbClr val="262626"/>
                          </a:solidFill>
                          <a:latin typeface="+mj-lt"/>
                        </a:rPr>
                        <a:t>9</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10343" name="TextBox 1"/>
          <p:cNvSpPr txBox="1">
            <a:spLocks noChangeArrowheads="1"/>
          </p:cNvSpPr>
          <p:nvPr/>
        </p:nvSpPr>
        <p:spPr bwMode="auto">
          <a:xfrm>
            <a:off x="9859963" y="2159000"/>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sp>
        <p:nvSpPr>
          <p:cNvPr id="10344" name="TextBox 2"/>
          <p:cNvSpPr txBox="1">
            <a:spLocks noChangeArrowheads="1"/>
          </p:cNvSpPr>
          <p:nvPr/>
        </p:nvSpPr>
        <p:spPr bwMode="auto">
          <a:xfrm>
            <a:off x="0" y="10102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ar-EG" b="1">
                <a:latin typeface="Ubuntu"/>
                <a:ea typeface="Ubuntu"/>
                <a:cs typeface="Ubuntu"/>
              </a:rPr>
              <a:t>النتائج التي حصلتم عليها من الجوهر</a:t>
            </a:r>
          </a:p>
        </p:txBody>
      </p:sp>
    </p:spTree>
    <p:extLst>
      <p:ext uri="{BB962C8B-B14F-4D97-AF65-F5344CB8AC3E}">
        <p14:creationId xmlns:p14="http://schemas.microsoft.com/office/powerpoint/2010/main" val="377684922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7768"/>
            <a:ext cx="9144000" cy="1143000"/>
          </a:xfrm>
        </p:spPr>
        <p:txBody>
          <a:bodyPr>
            <a:noAutofit/>
          </a:bodyPr>
          <a:lstStyle/>
          <a:p>
            <a:r>
              <a:rPr lang="ar-EG" sz="3200" b="1"/>
              <a:t>النتائج التي حصلتم عليها من العلاقات</a:t>
            </a:r>
            <a:br>
              <a:rPr lang="ar-EG" sz="3200" b="1"/>
            </a:br>
            <a:endParaRPr lang="ar-EG" sz="3200" b="1"/>
          </a:p>
        </p:txBody>
      </p:sp>
    </p:spTree>
    <p:extLst>
      <p:ext uri="{BB962C8B-B14F-4D97-AF65-F5344CB8AC3E}">
        <p14:creationId xmlns:p14="http://schemas.microsoft.com/office/powerpoint/2010/main" val="440089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200" b="1"/>
              <a:t>التفاوض على التواصل</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600200"/>
            <a:ext cx="4648200" cy="4648200"/>
          </a:xfrm>
          <a:prstGeom prst="rect">
            <a:avLst/>
          </a:prstGeom>
        </p:spPr>
      </p:pic>
    </p:spTree>
    <p:extLst>
      <p:ext uri="{BB962C8B-B14F-4D97-AF65-F5344CB8AC3E}">
        <p14:creationId xmlns:p14="http://schemas.microsoft.com/office/powerpoint/2010/main" val="2398076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ar-EG" sz="3200" b="1"/>
              <a:t>مبني على قصة حقيقية</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200" y="1447800"/>
            <a:ext cx="6502400" cy="4876800"/>
          </a:xfrm>
          <a:prstGeom prst="rect">
            <a:avLst/>
          </a:prstGeom>
        </p:spPr>
      </p:pic>
    </p:spTree>
    <p:extLst>
      <p:ext uri="{BB962C8B-B14F-4D97-AF65-F5344CB8AC3E}">
        <p14:creationId xmlns:p14="http://schemas.microsoft.com/office/powerpoint/2010/main" val="1670701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ar-EG" sz="3200" b="1"/>
              <a:t>مبني على قصة حقيقية</a:t>
            </a:r>
          </a:p>
        </p:txBody>
      </p:sp>
      <p:sp>
        <p:nvSpPr>
          <p:cNvPr id="3" name="Content Placeholder 2"/>
          <p:cNvSpPr>
            <a:spLocks noGrp="1"/>
          </p:cNvSpPr>
          <p:nvPr>
            <p:ph idx="1"/>
          </p:nvPr>
        </p:nvSpPr>
        <p:spPr>
          <a:xfrm>
            <a:off x="457200" y="1752600"/>
            <a:ext cx="8229600" cy="5638800"/>
          </a:xfrm>
        </p:spPr>
        <p:txBody>
          <a:bodyPr>
            <a:normAutofit/>
          </a:bodyPr>
          <a:lstStyle/>
          <a:p>
            <a:r>
              <a:rPr lang="ar-EG" sz="2400"/>
              <a:t>انتقال النجم الأرجنتيني دييغو مارادونا من نادي برشلونة الإسباني إلى نادي نابولي الإيطالي في عام 1984</a:t>
            </a:r>
          </a:p>
          <a:p>
            <a:pPr lvl="1"/>
            <a:r>
              <a:rPr lang="ar-EG" sz="2400"/>
              <a:t>وقعت حادثة ضربة الرأس بالفعل أمام حشد كبير من الناس بما في ذلك ملك إسبانيا!</a:t>
            </a:r>
          </a:p>
          <a:p>
            <a:endParaRPr lang="en-US" sz="2400" dirty="0"/>
          </a:p>
          <a:p>
            <a:r>
              <a:rPr lang="ar-EG" sz="2400"/>
              <a:t>قاد مارادونا نابولي إلى أول بطولة دوري له على الإطلاق بالإضافة إلى الفوز بالكثير من الألقاب</a:t>
            </a:r>
          </a:p>
          <a:p>
            <a:endParaRPr lang="en-US" sz="2400" dirty="0"/>
          </a:p>
          <a:p>
            <a:r>
              <a:rPr lang="ar-EG" sz="2400"/>
              <a:t>أتبع مسيرته الرائعة كلاعب بمسيرة غير ناجحة كمدرب للأرجنتين وأندية مختلفة</a:t>
            </a:r>
          </a:p>
        </p:txBody>
      </p:sp>
    </p:spTree>
    <p:extLst>
      <p:ext uri="{BB962C8B-B14F-4D97-AF65-F5344CB8AC3E}">
        <p14:creationId xmlns:p14="http://schemas.microsoft.com/office/powerpoint/2010/main" val="2023691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ar-EG" sz="3200" b="1"/>
              <a:t>الدروس المستفادة:</a:t>
            </a:r>
            <a:r>
              <a:rPr lang="en-US" sz="3200" b="1"/>
              <a:t> </a:t>
            </a:r>
            <a:r>
              <a:rPr lang="ar-EG" sz="3200" b="1"/>
              <a:t>حالة دورادو بريمافيرا</a:t>
            </a:r>
          </a:p>
        </p:txBody>
      </p:sp>
      <p:sp>
        <p:nvSpPr>
          <p:cNvPr id="3" name="Content Placeholder 2"/>
          <p:cNvSpPr>
            <a:spLocks noGrp="1"/>
          </p:cNvSpPr>
          <p:nvPr>
            <p:ph idx="1"/>
          </p:nvPr>
        </p:nvSpPr>
        <p:spPr>
          <a:xfrm>
            <a:off x="457200" y="1752600"/>
            <a:ext cx="8229600" cy="4525963"/>
          </a:xfrm>
        </p:spPr>
        <p:txBody>
          <a:bodyPr>
            <a:normAutofit/>
          </a:bodyPr>
          <a:lstStyle/>
          <a:p>
            <a:r>
              <a:rPr lang="ar-EG" sz="2400"/>
              <a:t>إدخال مصادر القيمة غير النقدية في المفاوضات لزيادة الغنيمة</a:t>
            </a:r>
          </a:p>
          <a:p>
            <a:endParaRPr lang="en-US" sz="2400" dirty="0"/>
          </a:p>
          <a:p>
            <a:r>
              <a:rPr lang="ar-EG" sz="2400"/>
              <a:t>استخدم العقود المشروطة لسد الفجوة بين التوقعات المختلفة بشأن المستقبل</a:t>
            </a:r>
          </a:p>
          <a:p>
            <a:endParaRPr lang="en-US" sz="2400" dirty="0"/>
          </a:p>
          <a:p>
            <a:r>
              <a:rPr lang="ar-EG" sz="2400"/>
              <a:t>لا تتفاوض على الجوهر فقط - بل تفاوض أيضًا على العلاقات والتواصل</a:t>
            </a:r>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2748164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73400" y="3276600"/>
            <a:ext cx="2946400" cy="2209800"/>
          </a:xfrm>
        </p:spPr>
      </p:pic>
      <p:sp>
        <p:nvSpPr>
          <p:cNvPr id="6" name="Title 5"/>
          <p:cNvSpPr>
            <a:spLocks noGrp="1"/>
          </p:cNvSpPr>
          <p:nvPr>
            <p:ph type="title"/>
          </p:nvPr>
        </p:nvSpPr>
        <p:spPr>
          <a:xfrm>
            <a:off x="457200" y="228600"/>
            <a:ext cx="8229600" cy="1143000"/>
          </a:xfrm>
        </p:spPr>
        <p:txBody>
          <a:bodyPr>
            <a:normAutofit/>
          </a:bodyPr>
          <a:lstStyle/>
          <a:p>
            <a:r>
              <a:rPr lang="ar-EG" sz="3200" b="1"/>
              <a:t>تمرين التفاوض:</a:t>
            </a:r>
            <a:r>
              <a:rPr lang="en-US" sz="3200" b="1"/>
              <a:t> </a:t>
            </a:r>
            <a:r>
              <a:rPr lang="ar-EG" sz="3200" b="1"/>
              <a:t>دورادو بريمافيرا</a:t>
            </a:r>
          </a:p>
        </p:txBody>
      </p:sp>
      <p:sp>
        <p:nvSpPr>
          <p:cNvPr id="8" name="Content Placeholder 2"/>
          <p:cNvSpPr txBox="1">
            <a:spLocks/>
          </p:cNvSpPr>
          <p:nvPr/>
        </p:nvSpPr>
        <p:spPr>
          <a:xfrm>
            <a:off x="457200" y="5638800"/>
            <a:ext cx="8229600" cy="914400"/>
          </a:xfrm>
          <a:prstGeom prst="rect">
            <a:avLst/>
          </a:prstGeom>
        </p:spPr>
        <p:txBody>
          <a:bodyPr vert="horz" lIns="91440" tIns="45720" rIns="91440" bIns="45720" rtlCol="0">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ar-EG" sz="2400" b="1"/>
              <a:t>لا يجوز لك تغيير، أو اختراع حقائق،                                                    أو اختلاق أموال غير مذكورة في الحالة!</a:t>
            </a:r>
          </a:p>
        </p:txBody>
      </p:sp>
      <p:sp>
        <p:nvSpPr>
          <p:cNvPr id="9" name="Content Placeholder 2">
            <a:extLst>
              <a:ext uri="{FF2B5EF4-FFF2-40B4-BE49-F238E27FC236}">
                <a16:creationId xmlns:a16="http://schemas.microsoft.com/office/drawing/2014/main" id="{720D20EF-869A-4331-B302-8DC69759974A}"/>
              </a:ext>
            </a:extLst>
          </p:cNvPr>
          <p:cNvSpPr txBox="1">
            <a:spLocks/>
          </p:cNvSpPr>
          <p:nvPr/>
        </p:nvSpPr>
        <p:spPr>
          <a:xfrm>
            <a:off x="457200" y="1676400"/>
            <a:ext cx="8686800" cy="4525963"/>
          </a:xfrm>
          <a:prstGeom prst="rect">
            <a:avLst/>
          </a:prstGeom>
        </p:spPr>
        <p:txBody>
          <a:bodyPr vert="horz" lIns="91440" tIns="45720" rIns="91440" bIns="45720" rtlCol="0">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ar-EG" sz="2400"/>
              <a:t>ابحث عن شريك وتفاوض معه (</a:t>
            </a:r>
            <a:r>
              <a:rPr lang="ar-EG" sz="2400" b="1"/>
              <a:t>بحد أقصى 40 دقيقة!</a:t>
            </a:r>
          </a:p>
          <a:p>
            <a:pPr>
              <a:defRPr/>
            </a:pPr>
            <a:endParaRPr lang="en-US" sz="2400" dirty="0"/>
          </a:p>
          <a:p>
            <a:pPr>
              <a:lnSpc>
                <a:spcPct val="90000"/>
              </a:lnSpc>
            </a:pPr>
            <a:r>
              <a:rPr lang="ar-EG" sz="2400"/>
              <a:t>يُرجى تسليم نموذج النتيجة الخاص بك وأخذ استراحة </a:t>
            </a:r>
            <a:r>
              <a:rPr lang="ar-EG" sz="2400" b="1"/>
              <a:t>لمدة 10 دقائق</a:t>
            </a:r>
          </a:p>
          <a:p>
            <a:pPr>
              <a:defRPr/>
            </a:pPr>
            <a:endParaRPr lang="en-US" sz="2400" dirty="0"/>
          </a:p>
          <a:p>
            <a:pPr>
              <a:defRPr/>
            </a:pPr>
            <a:endParaRPr lang="en-US" dirty="0"/>
          </a:p>
          <a:p>
            <a:pPr lvl="1">
              <a:defRPr/>
            </a:pPr>
            <a:endParaRPr lang="en-US" sz="2000" dirty="0">
              <a:solidFill>
                <a:srgbClr val="003399"/>
              </a:solidFill>
            </a:endParaRPr>
          </a:p>
          <a:p>
            <a:pPr lvl="1">
              <a:defRPr/>
            </a:pPr>
            <a:endParaRPr lang="en-US" sz="2000" dirty="0">
              <a:solidFill>
                <a:srgbClr val="003399"/>
              </a:solidFill>
            </a:endParaRPr>
          </a:p>
          <a:p>
            <a:pPr lvl="1">
              <a:defRPr/>
            </a:pPr>
            <a:endParaRPr lang="en-US" sz="2000" dirty="0">
              <a:solidFill>
                <a:srgbClr val="003399"/>
              </a:solidFill>
            </a:endParaRPr>
          </a:p>
          <a:p>
            <a:pPr lvl="1">
              <a:defRPr/>
            </a:pPr>
            <a:endParaRPr lang="en-US" sz="2000" dirty="0">
              <a:solidFill>
                <a:srgbClr val="003399"/>
              </a:solidFill>
            </a:endParaRPr>
          </a:p>
          <a:p>
            <a:pPr>
              <a:defRPr/>
            </a:pPr>
            <a:endParaRPr lang="en-US" sz="2000" dirty="0">
              <a:solidFill>
                <a:srgbClr val="003399"/>
              </a:solidFill>
            </a:endParaRPr>
          </a:p>
          <a:p>
            <a:pPr>
              <a:defRPr/>
            </a:pPr>
            <a:endParaRPr lang="en-US" dirty="0"/>
          </a:p>
        </p:txBody>
      </p:sp>
    </p:spTree>
    <p:extLst>
      <p:ext uri="{BB962C8B-B14F-4D97-AF65-F5344CB8AC3E}">
        <p14:creationId xmlns:p14="http://schemas.microsoft.com/office/powerpoint/2010/main" val="371288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14475" y="152400"/>
            <a:ext cx="6102350" cy="381000"/>
          </a:xfrm>
        </p:spPr>
        <p:txBody>
          <a:bodyPr>
            <a:normAutofit fontScale="90000"/>
          </a:bodyPr>
          <a:lstStyle/>
          <a:p>
            <a:pPr eaLnBrk="1" hangingPunct="1"/>
            <a:r>
              <a:rPr lang="ar-EG" sz="3500" b="1" i="1">
                <a:latin typeface="Cambria" panose="02040503050406030204" pitchFamily="18" charset="0"/>
              </a:rPr>
              <a:t>حالة دورادو بريمافيرا</a:t>
            </a:r>
          </a:p>
        </p:txBody>
      </p:sp>
      <p:graphicFrame>
        <p:nvGraphicFramePr>
          <p:cNvPr id="3" name="Table 2"/>
          <p:cNvGraphicFramePr>
            <a:graphicFrameLocks noGrp="1"/>
          </p:cNvGraphicFramePr>
          <p:nvPr>
            <p:extLst>
              <p:ext uri="{D42A27DB-BD31-4B8C-83A1-F6EECF244321}">
                <p14:modId xmlns:p14="http://schemas.microsoft.com/office/powerpoint/2010/main" val="3810303465"/>
              </p:ext>
            </p:extLst>
          </p:nvPr>
        </p:nvGraphicFramePr>
        <p:xfrm>
          <a:off x="0" y="762000"/>
          <a:ext cx="9143999" cy="5980826"/>
        </p:xfrm>
        <a:graphic>
          <a:graphicData uri="http://schemas.openxmlformats.org/drawingml/2006/table">
            <a:tbl>
              <a:tblPr rtl="1"/>
              <a:tblGrid>
                <a:gridCol w="3276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3794501">
                  <a:extLst>
                    <a:ext uri="{9D8B030D-6E8A-4147-A177-3AD203B41FA5}">
                      <a16:colId xmlns:a16="http://schemas.microsoft.com/office/drawing/2014/main" val="20002"/>
                    </a:ext>
                  </a:extLst>
                </a:gridCol>
                <a:gridCol w="929898">
                  <a:extLst>
                    <a:ext uri="{9D8B030D-6E8A-4147-A177-3AD203B41FA5}">
                      <a16:colId xmlns:a16="http://schemas.microsoft.com/office/drawing/2014/main" val="20003"/>
                    </a:ext>
                  </a:extLst>
                </a:gridCol>
              </a:tblGrid>
              <a:tr h="677804">
                <a:tc>
                  <a:txBody>
                    <a:bodyPr/>
                    <a:lstStyle/>
                    <a:p>
                      <a:pPr algn="ctr" rtl="1" fontAlgn="ctr"/>
                      <a:r>
                        <a:rPr lang="ar-EG" sz="2400" b="1" i="0" u="none" strike="noStrike">
                          <a:solidFill>
                            <a:srgbClr val="000000"/>
                          </a:solidFill>
                          <a:latin typeface="Cambria"/>
                        </a:rPr>
                        <a:t>دورادو</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ar-EG" sz="2400" b="1" i="0" u="none" strike="noStrike">
                          <a:solidFill>
                            <a:srgbClr val="000000"/>
                          </a:solidFill>
                          <a:latin typeface="Cambria"/>
                        </a:rPr>
                        <a:t>ثنائي</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ctr"/>
                      <a:r>
                        <a:rPr lang="ar-EG" sz="2400" b="1" i="0" u="none" strike="noStrike">
                          <a:solidFill>
                            <a:srgbClr val="000000"/>
                          </a:solidFill>
                          <a:latin typeface="Cambria"/>
                        </a:rPr>
                        <a:t>سيلفيو</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fontAlgn="ctr"/>
                      <a:r>
                        <a:rPr lang="ar-EG" sz="2400" b="1" i="0" u="none" strike="noStrike">
                          <a:solidFill>
                            <a:srgbClr val="000000"/>
                          </a:solidFill>
                          <a:latin typeface="Cambria"/>
                        </a:rPr>
                        <a:t>الغرفة الجانبية</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16876">
                <a:tc>
                  <a:txBody>
                    <a:bodyPr/>
                    <a:lstStyle/>
                    <a:p>
                      <a:pPr algn="r" rtl="1"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ar-EG" sz="1600" b="0" i="0" u="none" strike="noStrike">
                          <a:solidFill>
                            <a:srgbClr val="000000"/>
                          </a:solidFill>
                          <a:latin typeface="+mj-lt"/>
                        </a:rPr>
                        <a:t>1</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fontAlgn="ctr"/>
                      <a:r>
                        <a:rPr lang="ar-EG" sz="2000" b="0" i="0" u="none" strike="noStrike">
                          <a:solidFill>
                            <a:srgbClr val="000000"/>
                          </a:solidFill>
                          <a:latin typeface="+mj-lt"/>
                          <a:cs typeface="Arial" panose="020B0604020202020204" pitchFamily="34" charset="0"/>
                        </a:rPr>
                        <a:t>251</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21653">
                <a:tc>
                  <a:txBody>
                    <a:bodyPr/>
                    <a:lstStyle/>
                    <a:p>
                      <a:pPr algn="r" rtl="1"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ar-EG" sz="1600" b="0" i="0" u="none" strike="noStrike">
                          <a:solidFill>
                            <a:srgbClr val="000000"/>
                          </a:solidFill>
                          <a:latin typeface="+mj-lt"/>
                        </a:rPr>
                        <a:t>2</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fontAlgn="ctr"/>
                      <a:r>
                        <a:rPr lang="ar-EG" sz="2000" b="0" i="0" u="none" strike="noStrike">
                          <a:solidFill>
                            <a:srgbClr val="000000"/>
                          </a:solidFill>
                          <a:latin typeface="+mj-lt"/>
                          <a:cs typeface="Arial" panose="020B0604020202020204" pitchFamily="34" charset="0"/>
                        </a:rPr>
                        <a:t>252</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16876">
                <a:tc>
                  <a:txBody>
                    <a:bodyPr/>
                    <a:lstStyle/>
                    <a:p>
                      <a:pPr marL="0" marR="0" indent="0" algn="r" defTabSz="914400" rtl="1" eaLnBrk="1" fontAlgn="ctr"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ar-EG" sz="1600" b="0" i="0" u="none" strike="noStrike">
                          <a:solidFill>
                            <a:srgbClr val="000000"/>
                          </a:solidFill>
                          <a:latin typeface="+mj-lt"/>
                        </a:rPr>
                        <a:t>3</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fontAlgn="ctr"/>
                      <a:r>
                        <a:rPr lang="ar-EG" sz="2000" b="0" i="0" u="none" strike="noStrike">
                          <a:solidFill>
                            <a:srgbClr val="000000"/>
                          </a:solidFill>
                          <a:latin typeface="+mj-lt"/>
                          <a:cs typeface="Arial" panose="020B0604020202020204" pitchFamily="34" charset="0"/>
                        </a:rPr>
                        <a:t>253</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19077">
                <a:tc>
                  <a:txBody>
                    <a:bodyPr/>
                    <a:lstStyle/>
                    <a:p>
                      <a:pPr algn="r" rtl="1"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ar-EG" sz="1600" b="0" i="0" u="none" strike="noStrike">
                          <a:solidFill>
                            <a:srgbClr val="000000"/>
                          </a:solidFill>
                          <a:latin typeface="+mj-lt"/>
                        </a:rPr>
                        <a:t>4</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fontAlgn="ctr"/>
                      <a:r>
                        <a:rPr lang="ar-EG" sz="2000" b="0" i="0" u="none" strike="noStrike">
                          <a:solidFill>
                            <a:srgbClr val="000000"/>
                          </a:solidFill>
                          <a:latin typeface="+mj-lt"/>
                          <a:cs typeface="Arial" panose="020B0604020202020204" pitchFamily="34" charset="0"/>
                        </a:rPr>
                        <a:t>254</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16876">
                <a:tc>
                  <a:txBody>
                    <a:bodyPr/>
                    <a:lstStyle/>
                    <a:p>
                      <a:pPr algn="r" rtl="1"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ar-EG" sz="1600" b="0" i="0" u="none" strike="noStrike">
                          <a:solidFill>
                            <a:srgbClr val="000000"/>
                          </a:solidFill>
                          <a:latin typeface="+mj-lt"/>
                        </a:rPr>
                        <a:t>5</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fontAlgn="ctr"/>
                      <a:r>
                        <a:rPr lang="ar-EG" sz="2000" b="0" i="0" u="none" strike="noStrike">
                          <a:solidFill>
                            <a:srgbClr val="000000"/>
                          </a:solidFill>
                          <a:latin typeface="+mj-lt"/>
                          <a:cs typeface="Arial" panose="020B0604020202020204" pitchFamily="34" charset="0"/>
                        </a:rPr>
                        <a:t>255</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16876">
                <a:tc>
                  <a:txBody>
                    <a:bodyPr/>
                    <a:lstStyle/>
                    <a:p>
                      <a:pPr algn="r" rtl="1" fontAlgn="ctr"/>
                      <a:endParaRPr lang="fi-FI"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ar-EG" sz="1600" b="0" i="0" u="none" strike="noStrike">
                          <a:solidFill>
                            <a:srgbClr val="000000"/>
                          </a:solidFill>
                          <a:latin typeface="+mj-lt"/>
                        </a:rPr>
                        <a:t>6</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fontAlgn="ctr"/>
                      <a:r>
                        <a:rPr lang="ar-EG" sz="2000" b="0" i="0" u="none" strike="noStrike">
                          <a:solidFill>
                            <a:srgbClr val="000000"/>
                          </a:solidFill>
                          <a:latin typeface="+mj-lt"/>
                          <a:cs typeface="Arial" panose="020B0604020202020204" pitchFamily="34" charset="0"/>
                        </a:rPr>
                        <a:t>256</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16876">
                <a:tc>
                  <a:txBody>
                    <a:bodyPr/>
                    <a:lstStyle/>
                    <a:p>
                      <a:pPr algn="r" rtl="1" fontAlgn="ctr"/>
                      <a:endParaRPr lang="fi-FI"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ar-EG" sz="1600" b="0" i="0" u="none" strike="noStrike">
                          <a:solidFill>
                            <a:srgbClr val="000000"/>
                          </a:solidFill>
                          <a:latin typeface="+mj-lt"/>
                        </a:rPr>
                        <a:t>7</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fontAlgn="ctr"/>
                      <a:r>
                        <a:rPr lang="ar-EG" sz="2000" b="0" i="0" u="none" strike="noStrike">
                          <a:solidFill>
                            <a:srgbClr val="000000"/>
                          </a:solidFill>
                          <a:latin typeface="+mj-lt"/>
                          <a:cs typeface="Arial" panose="020B0604020202020204" pitchFamily="34" charset="0"/>
                        </a:rPr>
                        <a:t>257</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88722616"/>
                  </a:ext>
                </a:extLst>
              </a:tr>
              <a:tr h="616876">
                <a:tc>
                  <a:txBody>
                    <a:bodyPr/>
                    <a:lstStyle/>
                    <a:p>
                      <a:pPr algn="r" rtl="1" fontAlgn="ctr"/>
                      <a:endParaRPr lang="fi-FI"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ar-EG" sz="1600" b="0" i="0" u="none" strike="noStrike">
                          <a:solidFill>
                            <a:srgbClr val="000000"/>
                          </a:solidFill>
                          <a:latin typeface="+mj-lt"/>
                        </a:rPr>
                        <a:t>8</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1" fontAlgn="ctr"/>
                      <a:r>
                        <a:rPr lang="ar-EG" sz="2000" b="0" i="0" u="none" strike="noStrike">
                          <a:solidFill>
                            <a:srgbClr val="000000"/>
                          </a:solidFill>
                          <a:latin typeface="+mj-lt"/>
                          <a:cs typeface="Arial" panose="020B0604020202020204" pitchFamily="34" charset="0"/>
                        </a:rPr>
                        <a:t>258</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0653050"/>
                  </a:ext>
                </a:extLst>
              </a:tr>
            </a:tbl>
          </a:graphicData>
        </a:graphic>
      </p:graphicFrame>
    </p:spTree>
    <p:extLst>
      <p:ext uri="{BB962C8B-B14F-4D97-AF65-F5344CB8AC3E}">
        <p14:creationId xmlns:p14="http://schemas.microsoft.com/office/powerpoint/2010/main" val="202862137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381000"/>
            <a:ext cx="8229600" cy="1143000"/>
          </a:xfrm>
        </p:spPr>
        <p:txBody>
          <a:bodyPr>
            <a:noAutofit/>
          </a:bodyPr>
          <a:lstStyle/>
          <a:p>
            <a:r>
              <a:rPr lang="ar-EG" sz="3200" b="1"/>
              <a:t>يُرجى استكمال نموذج التفاوض 360 </a:t>
            </a:r>
            <a:br>
              <a:rPr lang="ar-EG" sz="3200" b="1"/>
            </a:br>
            <a:r>
              <a:rPr lang="ar-EG" sz="3200" b="1"/>
              <a:t>للتفاوض على حالة دورادو</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600200"/>
            <a:ext cx="6629400" cy="4682014"/>
          </a:xfrm>
          <a:prstGeom prst="rect">
            <a:avLst/>
          </a:prstGeom>
        </p:spPr>
      </p:pic>
    </p:spTree>
    <p:extLst>
      <p:ext uri="{BB962C8B-B14F-4D97-AF65-F5344CB8AC3E}">
        <p14:creationId xmlns:p14="http://schemas.microsoft.com/office/powerpoint/2010/main" val="103224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5029200"/>
            <a:ext cx="9144000" cy="4678362"/>
          </a:xfrm>
        </p:spPr>
        <p:txBody>
          <a:bodyPr/>
          <a:lstStyle/>
          <a:p>
            <a:pPr marL="0" indent="0" eaLnBrk="1" hangingPunct="1">
              <a:buFont typeface="Arial" panose="020B0604020202020204" pitchFamily="34" charset="0"/>
              <a:buNone/>
              <a:defRPr/>
            </a:pPr>
            <a:r>
              <a:rPr lang="ar-EG" sz="2400" dirty="0"/>
              <a:t>خصص 3 دقائق وتشارك مع الشخص الجالس بجانبك:</a:t>
            </a:r>
            <a:r>
              <a:rPr lang="en-US" sz="2400" dirty="0"/>
              <a:t> </a:t>
            </a:r>
          </a:p>
          <a:p>
            <a:pPr eaLnBrk="1" hangingPunct="1">
              <a:defRPr/>
            </a:pPr>
            <a:r>
              <a:rPr lang="ar-EG" sz="2400" dirty="0"/>
              <a:t>هناك شيء واحد قام به نظيرك بشكل جيد في عملية التفاوض</a:t>
            </a:r>
          </a:p>
          <a:p>
            <a:pPr eaLnBrk="1" hangingPunct="1">
              <a:defRPr/>
            </a:pPr>
            <a:r>
              <a:rPr lang="ar-EG" sz="2400" dirty="0"/>
              <a:t>شيء واحد كان من الممكن أن تفعله بطريقة مختلفة</a:t>
            </a:r>
          </a:p>
          <a:p>
            <a:pPr algn="ctr" eaLnBrk="1" hangingPunct="1">
              <a:defRPr/>
            </a:pPr>
            <a:endParaRPr lang="en-US" altLang="en-US" sz="2400" dirty="0"/>
          </a:p>
          <a:p>
            <a:pPr algn="ctr" eaLnBrk="1" hangingPunct="1">
              <a:defRPr/>
            </a:pPr>
            <a:endParaRPr lang="en-US" altLang="en-US" sz="2400" dirty="0"/>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algn="ctr" eaLnBrk="1" hangingPunct="1">
              <a:defRPr/>
            </a:pPr>
            <a:endParaRPr lang="en-US" altLang="en-US" sz="2400" dirty="0">
              <a:solidFill>
                <a:srgbClr val="003399"/>
              </a:solidFill>
            </a:endParaRPr>
          </a:p>
          <a:p>
            <a:pPr algn="ctr" eaLnBrk="1" hangingPunct="1">
              <a:defRPr/>
            </a:pPr>
            <a:endParaRPr lang="en-US" altLang="en-US" sz="2400"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971550"/>
            <a:ext cx="5105400" cy="3829050"/>
          </a:xfrm>
          <a:prstGeom prst="rect">
            <a:avLst/>
          </a:prstGeom>
        </p:spPr>
      </p:pic>
    </p:spTree>
    <p:extLst>
      <p:ext uri="{BB962C8B-B14F-4D97-AF65-F5344CB8AC3E}">
        <p14:creationId xmlns:p14="http://schemas.microsoft.com/office/powerpoint/2010/main" val="567941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200" b="1"/>
              <a:t>الوضع في الحالة</a:t>
            </a:r>
          </a:p>
        </p:txBody>
      </p:sp>
      <p:sp>
        <p:nvSpPr>
          <p:cNvPr id="3" name="Content Placeholder 2"/>
          <p:cNvSpPr>
            <a:spLocks noGrp="1"/>
          </p:cNvSpPr>
          <p:nvPr>
            <p:ph idx="1"/>
          </p:nvPr>
        </p:nvSpPr>
        <p:spPr>
          <a:xfrm>
            <a:off x="457200" y="1752600"/>
            <a:ext cx="8229600" cy="4876800"/>
          </a:xfrm>
        </p:spPr>
        <p:txBody>
          <a:bodyPr>
            <a:normAutofit/>
          </a:bodyPr>
          <a:lstStyle/>
          <a:p>
            <a:r>
              <a:rPr lang="ar-EG" sz="2400"/>
              <a:t>دورادو بريمافيرا أفضل لاعب في العالم يريد الرحيل عن ناديه الحالي في إسبانيا</a:t>
            </a:r>
          </a:p>
          <a:p>
            <a:endParaRPr lang="en-US" sz="2400" dirty="0"/>
          </a:p>
          <a:p>
            <a:r>
              <a:rPr lang="ar-EG" sz="2400"/>
              <a:t>ما الأسباب المثيرة للجدل؟</a:t>
            </a:r>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1634851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200" b="1"/>
              <a:t>الوضع في الحالة</a:t>
            </a:r>
          </a:p>
        </p:txBody>
      </p:sp>
      <p:sp>
        <p:nvSpPr>
          <p:cNvPr id="3" name="Content Placeholder 2"/>
          <p:cNvSpPr>
            <a:spLocks noGrp="1"/>
          </p:cNvSpPr>
          <p:nvPr>
            <p:ph idx="1"/>
          </p:nvPr>
        </p:nvSpPr>
        <p:spPr>
          <a:xfrm>
            <a:off x="457200" y="1752600"/>
            <a:ext cx="8229600" cy="4876800"/>
          </a:xfrm>
        </p:spPr>
        <p:txBody>
          <a:bodyPr>
            <a:normAutofit/>
          </a:bodyPr>
          <a:lstStyle/>
          <a:p>
            <a:r>
              <a:rPr lang="ar-EG" sz="2400"/>
              <a:t>دورادو بريمافيرا أفضل لاعب في العالم يريد الرحيل عن ناديه الحالي في إسبانيا</a:t>
            </a:r>
          </a:p>
          <a:p>
            <a:endParaRPr lang="en-US" sz="2400" dirty="0"/>
          </a:p>
          <a:p>
            <a:r>
              <a:rPr lang="ar-EG" sz="2400"/>
              <a:t>ما الأسباب المثيرة للجدل؟</a:t>
            </a:r>
          </a:p>
          <a:p>
            <a:pPr lvl="1"/>
            <a:r>
              <a:rPr lang="ar-EG" sz="2400"/>
              <a:t>حادثة هجومه بضربة رأس في مباراة رفيعة المستوى تؤدي إلى أعمال شغب وإلغاء المباراة</a:t>
            </a:r>
          </a:p>
          <a:p>
            <a:pPr lvl="1"/>
            <a:r>
              <a:rPr lang="ar-EG" sz="2400"/>
              <a:t>فرض غرامة عليه بسبب التغيب عن مباراة لحضور حفلة </a:t>
            </a:r>
            <a:r>
              <a:rPr lang="en-US" sz="2400"/>
              <a:t>Quinceanera</a:t>
            </a:r>
            <a:r>
              <a:rPr lang="ar-EG" sz="2400"/>
              <a:t> (عيد ميلاد الأخت الصغرى الخامس عشر)</a:t>
            </a:r>
          </a:p>
          <a:p>
            <a:endParaRPr lang="en-US" sz="2400" dirty="0"/>
          </a:p>
          <a:p>
            <a:r>
              <a:rPr lang="ar-EG" sz="2400"/>
              <a:t>سيلفيو بوريتي، مالك شركة صلصة الطماطم ونادٍ إيطالي، مهتم بالتحدث مع دورادو بشأن عملية انتقال محتملة</a:t>
            </a:r>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952068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ar-EG" sz="3200" b="1"/>
              <a:t>عدم تماثل المعلومات:</a:t>
            </a:r>
            <a:br>
              <a:rPr lang="ar-EG" sz="3200" b="1"/>
            </a:br>
            <a:r>
              <a:rPr lang="ar-EG" sz="3200" b="1"/>
              <a:t>ما الذي يعرفه دورادو فقط؟</a:t>
            </a:r>
            <a:br>
              <a:rPr lang="ar-EG" sz="3200" b="1"/>
            </a:br>
            <a:endParaRPr lang="ar-EG" sz="3200" b="1"/>
          </a:p>
        </p:txBody>
      </p:sp>
    </p:spTree>
    <p:extLst>
      <p:ext uri="{BB962C8B-B14F-4D97-AF65-F5344CB8AC3E}">
        <p14:creationId xmlns:p14="http://schemas.microsoft.com/office/powerpoint/2010/main" val="2223180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4042</Words>
  <Application>Microsoft Office PowerPoint</Application>
  <PresentationFormat>On-screen Show (4:3)</PresentationFormat>
  <Paragraphs>309</Paragraphs>
  <Slides>25</Slides>
  <Notes>25</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Cambria</vt:lpstr>
      <vt:lpstr>Roboto</vt:lpstr>
      <vt:lpstr>Roboto Slab</vt:lpstr>
      <vt:lpstr>Ubuntu</vt:lpstr>
      <vt:lpstr>Office Theme</vt:lpstr>
      <vt:lpstr>Conception personnalisée</vt:lpstr>
      <vt:lpstr>حالة دورادو بريمافيرا</vt:lpstr>
      <vt:lpstr>PowerPoint Presentation</vt:lpstr>
      <vt:lpstr>تمرين التفاوض: دورادو بريمافيرا</vt:lpstr>
      <vt:lpstr>حالة دورادو بريمافيرا</vt:lpstr>
      <vt:lpstr>يُرجى استكمال نموذج التفاوض 360  للتفاوض على حالة دورادو</vt:lpstr>
      <vt:lpstr>PowerPoint Presentation</vt:lpstr>
      <vt:lpstr>الوضع في الحالة</vt:lpstr>
      <vt:lpstr>الوضع في الحالة</vt:lpstr>
      <vt:lpstr>عدم تماثل المعلومات: ما الذي يعرفه دورادو فقط؟ </vt:lpstr>
      <vt:lpstr>عدم تماثل المعلومات: ما الذي يعرفه دورادو فقط؟ </vt:lpstr>
      <vt:lpstr>عدم تماثل المعلومات: ما الذي يعرفه سيلفيو فقط؟ </vt:lpstr>
      <vt:lpstr>عدم تماثل المعلومات: ما الذي يعرفه سيلفيو فقط؟ </vt:lpstr>
      <vt:lpstr>هل هناك فرص لخلق القيمة؟</vt:lpstr>
      <vt:lpstr>هل هناك فرص لخلق القيمة؟</vt:lpstr>
      <vt:lpstr>PowerPoint Presentation</vt:lpstr>
      <vt:lpstr>PowerPoint Presentation</vt:lpstr>
      <vt:lpstr>الإيرادات المستقبلية المتوقعة في حال انضمام دورادو إلى نادي إف سي بريفاس</vt:lpstr>
      <vt:lpstr>العقود المشروطة</vt:lpstr>
      <vt:lpstr>هل تتذكرون المفاوضات الثلاث؟ (فالكاو، 2010)</vt:lpstr>
      <vt:lpstr>PowerPoint Presentation</vt:lpstr>
      <vt:lpstr>النتائج التي حصلتم عليها من العلاقات </vt:lpstr>
      <vt:lpstr>التفاوض على التواصل</vt:lpstr>
      <vt:lpstr>مبني على قصة حقيقية</vt:lpstr>
      <vt:lpstr>مبني على قصة حقيقية</vt:lpstr>
      <vt:lpstr>الدروس المستفادة: حالة دورادو بريمافيرا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Arm Exercise</dc:title>
  <dc:creator>Eric Uhlmann</dc:creator>
  <cp:lastModifiedBy>SHIKHOVA Larisa</cp:lastModifiedBy>
  <cp:revision>408</cp:revision>
  <dcterms:created xsi:type="dcterms:W3CDTF">2015-07-05T00:50:19Z</dcterms:created>
  <dcterms:modified xsi:type="dcterms:W3CDTF">2024-11-22T17:57:49Z</dcterms:modified>
</cp:coreProperties>
</file>