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3"/>
  </p:notesMasterIdLst>
  <p:sldIdLst>
    <p:sldId id="386" r:id="rId3"/>
    <p:sldId id="2385" r:id="rId4"/>
    <p:sldId id="2572" r:id="rId5"/>
    <p:sldId id="2322" r:id="rId6"/>
    <p:sldId id="2307" r:id="rId7"/>
    <p:sldId id="2310" r:id="rId8"/>
    <p:sldId id="2312" r:id="rId9"/>
    <p:sldId id="2415" r:id="rId10"/>
    <p:sldId id="2313" r:id="rId11"/>
    <p:sldId id="2367" r:id="rId12"/>
    <p:sldId id="2362" r:id="rId13"/>
    <p:sldId id="2364" r:id="rId14"/>
    <p:sldId id="2366" r:id="rId15"/>
    <p:sldId id="2365" r:id="rId16"/>
    <p:sldId id="2368" r:id="rId17"/>
    <p:sldId id="2332" r:id="rId18"/>
    <p:sldId id="2340" r:id="rId19"/>
    <p:sldId id="2329" r:id="rId20"/>
    <p:sldId id="2341" r:id="rId21"/>
    <p:sldId id="2342" r:id="rId22"/>
    <p:sldId id="2339" r:id="rId23"/>
    <p:sldId id="2545" r:id="rId24"/>
    <p:sldId id="2380" r:id="rId25"/>
    <p:sldId id="2479" r:id="rId26"/>
    <p:sldId id="2487" r:id="rId27"/>
    <p:sldId id="2471" r:id="rId28"/>
    <p:sldId id="2473" r:id="rId29"/>
    <p:sldId id="2460" r:id="rId30"/>
    <p:sldId id="2483" r:id="rId31"/>
    <p:sldId id="2478" r:id="rId32"/>
    <p:sldId id="2480" r:id="rId33"/>
    <p:sldId id="2488" r:id="rId34"/>
    <p:sldId id="2463" r:id="rId35"/>
    <p:sldId id="2485" r:id="rId36"/>
    <p:sldId id="2482" r:id="rId37"/>
    <p:sldId id="2484" r:id="rId38"/>
    <p:sldId id="2459" r:id="rId39"/>
    <p:sldId id="2465" r:id="rId40"/>
    <p:sldId id="2468" r:id="rId41"/>
    <p:sldId id="2481" r:id="rId42"/>
    <p:sldId id="2458" r:id="rId43"/>
    <p:sldId id="2457" r:id="rId44"/>
    <p:sldId id="2470" r:id="rId45"/>
    <p:sldId id="2349" r:id="rId46"/>
    <p:sldId id="2350" r:id="rId47"/>
    <p:sldId id="2469" r:id="rId48"/>
    <p:sldId id="2447" r:id="rId49"/>
    <p:sldId id="2326" r:id="rId50"/>
    <p:sldId id="2464" r:id="rId51"/>
    <p:sldId id="2383" r:id="rId52"/>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42BCB-6DC7-4798-BD69-2EB7E5EDF3BF}" v="1" dt="2024-06-07T14:14:34.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792" autoAdjust="0"/>
    <p:restoredTop sz="95033" autoAdjust="0"/>
  </p:normalViewPr>
  <p:slideViewPr>
    <p:cSldViewPr>
      <p:cViewPr varScale="1">
        <p:scale>
          <a:sx n="79" d="100"/>
          <a:sy n="79" d="100"/>
        </p:scale>
        <p:origin x="917"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A6842BCB-6DC7-4798-BD69-2EB7E5EDF3BF}"/>
    <pc:docChg chg="addSld delSld modSld sldOrd">
      <pc:chgData name="LESCALLIER TRAQUET Emilie" userId="ab01feba-5c92-4a33-8ccf-08c553084b8f" providerId="ADAL" clId="{A6842BCB-6DC7-4798-BD69-2EB7E5EDF3BF}" dt="2024-06-07T14:16:11.429" v="47" actId="108"/>
      <pc:docMkLst>
        <pc:docMk/>
      </pc:docMkLst>
      <pc:sldChg chg="modSp add mod ord">
        <pc:chgData name="LESCALLIER TRAQUET Emilie" userId="ab01feba-5c92-4a33-8ccf-08c553084b8f" providerId="ADAL" clId="{A6842BCB-6DC7-4798-BD69-2EB7E5EDF3BF}" dt="2024-06-07T14:16:11.429" v="47" actId="108"/>
        <pc:sldMkLst>
          <pc:docMk/>
          <pc:sldMk cId="1409809371" sldId="386"/>
        </pc:sldMkLst>
        <pc:spChg chg="mod">
          <ac:chgData name="LESCALLIER TRAQUET Emilie" userId="ab01feba-5c92-4a33-8ccf-08c553084b8f" providerId="ADAL" clId="{A6842BCB-6DC7-4798-BD69-2EB7E5EDF3BF}" dt="2024-06-07T14:14:53.103" v="23" actId="20577"/>
          <ac:spMkLst>
            <pc:docMk/>
            <pc:sldMk cId="1409809371" sldId="386"/>
            <ac:spMk id="5" creationId="{95B59985-71BB-39B0-A25D-A79F4455D554}"/>
          </ac:spMkLst>
        </pc:spChg>
        <pc:spChg chg="mod">
          <ac:chgData name="LESCALLIER TRAQUET Emilie" userId="ab01feba-5c92-4a33-8ccf-08c553084b8f" providerId="ADAL" clId="{A6842BCB-6DC7-4798-BD69-2EB7E5EDF3BF}" dt="2024-06-07T14:16:11.429" v="47" actId="108"/>
          <ac:spMkLst>
            <pc:docMk/>
            <pc:sldMk cId="1409809371" sldId="386"/>
            <ac:spMk id="7" creationId="{A8F4ADC1-E06A-AFED-D132-7A0D134CB25A}"/>
          </ac:spMkLst>
        </pc:spChg>
      </pc:sldChg>
      <pc:sldChg chg="new del">
        <pc:chgData name="LESCALLIER TRAQUET Emilie" userId="ab01feba-5c92-4a33-8ccf-08c553084b8f" providerId="ADAL" clId="{A6842BCB-6DC7-4798-BD69-2EB7E5EDF3BF}" dt="2024-06-07T14:14:38.520" v="2" actId="47"/>
        <pc:sldMkLst>
          <pc:docMk/>
          <pc:sldMk cId="3237973668" sldId="25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11/22/2024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ooklynmuseum.org/exhibitions/dinner_part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rieze.com/article/judy-chicago-hits-back-dinner-party-criticis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nzherald.co.nz/nz/jacinda-ardern-reveals-ministers-of-new-government/URWMRXTQ6RQI7M3MHHMRCKRQF4/" TargetMode="External"/><Relationship Id="rId3" Type="http://schemas.openxmlformats.org/officeDocument/2006/relationships/hyperlink" Target="https://www.rnz.co.nz/news/political/340286/ardern-and-davis-to-lead-labour-negotiating-team" TargetMode="External"/><Relationship Id="rId7" Type="http://schemas.openxmlformats.org/officeDocument/2006/relationships/hyperlink" Target="https://www.nzherald.co.nz/nz/green-party-ratifies-confidence-and-supply-deal-with-labour/QOR4ECRXQLZ2HEB6AQ7S6NUVNY/"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eb.archive.org/web/20171026033659/http:/www.newshub.co.nz/home/politics/2017/10/new-pm-jacinda-ardern-joins-an-elite-few-among-world-nz-leaders.html" TargetMode="External"/><Relationship Id="rId5" Type="http://schemas.openxmlformats.org/officeDocument/2006/relationships/hyperlink" Target="https://www.abc.net.au/news/2017-10-19/jacinda-ardern-who-is-new-zealands-next-prime-minister/9067330" TargetMode="External"/><Relationship Id="rId4" Type="http://schemas.openxmlformats.org/officeDocument/2006/relationships/hyperlink" Target="https://www.stuff.co.nz/national/politics/97564343/nz-first-talks-with-national-labour" TargetMode="External"/><Relationship Id="rId9" Type="http://schemas.openxmlformats.org/officeDocument/2006/relationships/hyperlink" Target="https://www.rnz.co.nz/news/political/342329/new-government-ministers-revealed"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washingtonpost.com/world/asia_pacific/new-zealand-isnt-just-flattening-the-curve-its-squashing-it/2020/04/07/6cab3a4a-7822-11ea-a311-adb1344719a9_story.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tuff.co.nz/national/politics/125132824/prime-minister-jacinda-ardern-tops-fortune-magazines-worlds-greatest-leaders-list"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fortune.com/worlds-greatest-leaders/2021/jacinda-ardern/"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independent.co.uk/life-style/women/jacinda-ardern-quotes-christchurch-shooting-coronavirus-motherhood-a9634056.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fishpond.com.sg/Books/I-Know-This-to-Be-True-Nelson-Mandela-Foundation/9781990003035?utm_source=googleps&amp;utm_medium=ps&amp;utm_campaign=SG&amp;gclid=EAIaIQobChMIvfjSkbOO8QIVuoNLBR23dQP-EAQYAiABEgIfkPD_BwE" TargetMode="External"/><Relationship Id="rId4" Type="http://schemas.openxmlformats.org/officeDocument/2006/relationships/hyperlink" Target="https://www.amazon.com/Jacinda-Ardern-Behind-Extraordinary-Leader-ebook/dp/B07Y7R3L5J"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knowledge.insead.edu/leadership-management/when-multi-party-negotiations-hit-gridlock-3517" TargetMode="External"/><Relationship Id="rId7" Type="http://schemas.openxmlformats.org/officeDocument/2006/relationships/hyperlink" Target="https://knowledge.insead.edu/blog/insead-blog/common-goals-not-necessary-for-win-win-negotiations-4542#KUGVc8pTkxtcX8gH.99"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knowledge.insead.edu/blog/insead-blog/renegotiating-peace-in-colombia-5002" TargetMode="External"/><Relationship Id="rId5" Type="http://schemas.openxmlformats.org/officeDocument/2006/relationships/hyperlink" Target="https://knowledge.insead.edu/blog/insead-blog/doha-reborn-but-keep-making-baby-steps-3087" TargetMode="External"/><Relationship Id="rId4" Type="http://schemas.openxmlformats.org/officeDocument/2006/relationships/hyperlink" Target="https://knowledge.insead.edu/strategy/is-kim-jong-un-crazy-and-other-faqs-on-north-korea-8341"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knowledge.insead.edu/leadership-management/when-multi-party-negotiations-hit-gridlock-3517" TargetMode="External"/><Relationship Id="rId7" Type="http://schemas.openxmlformats.org/officeDocument/2006/relationships/hyperlink" Target="https://knowledge.insead.edu/blog/insead-blog/common-goals-not-necessary-for-win-win-negotiations-4542#KUGVc8pTkxtcX8gH.99"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knowledge.insead.edu/blog/insead-blog/renegotiating-peace-in-colombia-5002" TargetMode="External"/><Relationship Id="rId5" Type="http://schemas.openxmlformats.org/officeDocument/2006/relationships/hyperlink" Target="https://knowledge.insead.edu/blog/insead-blog/doha-reborn-but-keep-making-baby-steps-3087" TargetMode="External"/><Relationship Id="rId4" Type="http://schemas.openxmlformats.org/officeDocument/2006/relationships/hyperlink" Target="https://knowledge.insead.edu/strategy/is-kim-jong-un-crazy-and-other-faqs-on-north-korea-834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وهنا مرة أخرى المقاعد التي فاز بها كل حزب سياسي في الانتخابات الأخيرة في أوغسطس.</a:t>
            </a:r>
            <a:r>
              <a:rPr lang="en-US"/>
              <a:t> </a:t>
            </a:r>
            <a:r>
              <a:rPr lang="ar-EG"/>
              <a:t>ونرى تفاوتات هائلة في المقاعد التي احتلها كل حزب، ولكن لا يستطيع أي حزب أن يشكل حكومة بمفرده، بل إن الأمر يتطلب ائتلافًا يضم 61 مقعدًا على الأقل.</a:t>
            </a:r>
            <a:r>
              <a:rPr lang="en-US"/>
              <a:t> </a:t>
            </a:r>
            <a:r>
              <a:rPr lang="ar-EG" sz="1200" b="0">
                <a:latin typeface="Calibri" panose="020F0502020204030204" pitchFamily="34" charset="0"/>
                <a:ea typeface="Calibri" panose="020F0502020204030204" pitchFamily="34" charset="0"/>
                <a:cs typeface="Arial" panose="020B0604020202020204" pitchFamily="34" charset="0"/>
              </a:rPr>
              <a:t>وهناك</a:t>
            </a:r>
            <a:r>
              <a:rPr lang="ar-EG" sz="1200" b="0"/>
              <a:t> أيضًا تفاوتات مهمة في البدائل والمصالح. </a:t>
            </a:r>
          </a:p>
          <a:p>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2919733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أولًا، الحزب الأكبر ـ حزب المحافظين، الذي حصل على 51 مقعدًا </a:t>
            </a:r>
            <a:r>
              <a:rPr lang="ar-EG" sz="1200" dirty="0">
                <a:latin typeface="Calibri" panose="020F0502020204030204" pitchFamily="34" charset="0"/>
                <a:ea typeface="Calibri" panose="020F0502020204030204" pitchFamily="34" charset="0"/>
                <a:cs typeface="Arial" panose="020B0604020202020204" pitchFamily="34" charset="0"/>
              </a:rPr>
              <a:t>في برلمان </a:t>
            </a:r>
            <a:r>
              <a:rPr lang="ar-EG" sz="1200" dirty="0" err="1">
                <a:latin typeface="Calibri" panose="020F0502020204030204" pitchFamily="34" charset="0"/>
                <a:ea typeface="Calibri" panose="020F0502020204030204" pitchFamily="34" charset="0"/>
                <a:cs typeface="Arial" panose="020B0604020202020204" pitchFamily="34" charset="0"/>
              </a:rPr>
              <a:t>أوغوستا</a:t>
            </a:r>
            <a:r>
              <a:rPr lang="ar-EG" sz="1200" dirty="0">
                <a:latin typeface="Calibri" panose="020F0502020204030204" pitchFamily="34" charset="0"/>
                <a:ea typeface="Calibri" panose="020F0502020204030204" pitchFamily="34" charset="0"/>
                <a:cs typeface="Arial" panose="020B0604020202020204" pitchFamily="34" charset="0"/>
              </a:rPr>
              <a:t>.</a:t>
            </a:r>
            <a:r>
              <a:rPr lang="en-US" sz="1200" dirty="0">
                <a:latin typeface="Calibri" panose="020F0502020204030204" pitchFamily="34" charset="0"/>
                <a:ea typeface="Calibri" panose="020F0502020204030204" pitchFamily="34" charset="0"/>
                <a:cs typeface="Arial" panose="020B0604020202020204" pitchFamily="34" charset="0"/>
              </a:rPr>
              <a:t> </a:t>
            </a:r>
            <a:r>
              <a:rPr lang="ar-EG" dirty="0"/>
              <a:t>ويريد ناخبوه تشكيل ائتلاف واسع يضم العديد من الأحزاب من أجل الاحتفاظ بالسلطة على المدى الطويل.</a:t>
            </a:r>
            <a:r>
              <a:rPr lang="en-US" dirty="0"/>
              <a:t> </a:t>
            </a:r>
            <a:r>
              <a:rPr lang="ar-EG" dirty="0"/>
              <a:t>ونظرًا لحصوله على 51 مقعدًا في البرلمان في الانتخابات الأخيرة، فإن أنصار حزب المحافظين يتوقعون 4 وزراء أو أكثر.</a:t>
            </a:r>
            <a:r>
              <a:rPr lang="en-US" dirty="0"/>
              <a:t> </a:t>
            </a:r>
            <a:r>
              <a:rPr lang="ar-EG" dirty="0"/>
              <a:t>والفشل في تشكيل حكومة أو عدم المشاركة في الائتلاف الحاكم سيكون بمثابة كارثة بالنسبة للمحافظين.  ونظرًا للعداء بين زعماء الحزبين، فإن ناخبي الحزب لا يريدون حكومة تضم المحافظين </a:t>
            </a:r>
            <a:r>
              <a:rPr lang="ar-EG" dirty="0" err="1"/>
              <a:t>والليبرتاريين</a:t>
            </a:r>
            <a:r>
              <a:rPr lang="ar-EG" dirty="0"/>
              <a:t> فقط، معتقدين أن هذا من شأنه أن يؤدي إلى ائتلاف غير قادر على الحكم بفعالية.</a:t>
            </a:r>
            <a:r>
              <a:rPr lang="en-US" dirty="0"/>
              <a:t> </a:t>
            </a:r>
          </a:p>
          <a:p>
            <a:pPr marL="0" lvl="0" indent="0">
              <a:lnSpc>
                <a:spcPct val="107000"/>
              </a:lnSpc>
              <a:buFont typeface="Symbol" panose="05050102010706020507" pitchFamily="18" charset="2"/>
              <a:buNone/>
            </a:pPr>
            <a:endParaRPr lang="en-SG" dirty="0"/>
          </a:p>
          <a:p>
            <a:r>
              <a:rPr lang="ar-EG" b="1" u="sng" dirty="0"/>
              <a:t>اقتباس من دور الحزب المحافظ:</a:t>
            </a:r>
          </a:p>
          <a:p>
            <a:endParaRPr lang="en-SG" dirty="0"/>
          </a:p>
          <a:p>
            <a:pPr>
              <a:lnSpc>
                <a:spcPct val="107000"/>
              </a:lnSpc>
              <a:spcAft>
                <a:spcPts val="800"/>
              </a:spcAft>
            </a:pPr>
            <a:r>
              <a:rPr lang="ar-EG" sz="1800" dirty="0">
                <a:latin typeface="Calibri" panose="020F0502020204030204" pitchFamily="34" charset="0"/>
                <a:ea typeface="Calibri" panose="020F0502020204030204" pitchFamily="34" charset="0"/>
                <a:cs typeface="Arial" panose="020B0604020202020204" pitchFamily="34" charset="0"/>
              </a:rPr>
              <a:t>وكما جرت العادة في الانتخابات الأخيرة، فقد حصل حزبك على أكبر عدد من المقاعد في برلمان </a:t>
            </a:r>
            <a:r>
              <a:rPr lang="ar-EG" sz="1800" dirty="0" err="1">
                <a:latin typeface="Calibri" panose="020F0502020204030204" pitchFamily="34" charset="0"/>
                <a:ea typeface="Calibri" panose="020F0502020204030204" pitchFamily="34" charset="0"/>
                <a:cs typeface="Arial" panose="020B0604020202020204" pitchFamily="34" charset="0"/>
              </a:rPr>
              <a:t>أوغوستا</a:t>
            </a:r>
            <a:r>
              <a:rPr lang="ar-EG" sz="1800" dirty="0">
                <a:latin typeface="Calibri" panose="020F0502020204030204" pitchFamily="34" charset="0"/>
                <a:ea typeface="Calibri" panose="020F0502020204030204" pitchFamily="34" charset="0"/>
                <a:cs typeface="Arial" panose="020B0604020202020204" pitchFamily="34" charset="0"/>
              </a:rPr>
              <a:t> ـ 51 مقعدًا.</a:t>
            </a:r>
            <a:r>
              <a:rPr lang="en-US" sz="1800" dirty="0">
                <a:latin typeface="Calibri" panose="020F0502020204030204" pitchFamily="34" charset="0"/>
                <a:ea typeface="Calibri" panose="020F0502020204030204" pitchFamily="34" charset="0"/>
                <a:cs typeface="Arial" panose="020B0604020202020204" pitchFamily="34" charset="0"/>
              </a:rPr>
              <a:t> </a:t>
            </a:r>
            <a:r>
              <a:rPr lang="ar-EG" sz="1800" dirty="0">
                <a:latin typeface="Calibri" panose="020F0502020204030204" pitchFamily="34" charset="0"/>
                <a:ea typeface="Calibri" panose="020F0502020204030204" pitchFamily="34" charset="0"/>
                <a:cs typeface="Arial" panose="020B0604020202020204" pitchFamily="34" charset="0"/>
              </a:rPr>
              <a:t>ولكنك ما زلت لا تتمتع بأغلبية مطلقة في البرلمان، ولا بد أن تشكل ائتلافًا مع حزب إضافي واحد على الأقل حتى تتمكن من الحكم.</a:t>
            </a:r>
            <a:r>
              <a:rPr lang="en-US" sz="1800" dirty="0">
                <a:latin typeface="Calibri" panose="020F0502020204030204" pitchFamily="34" charset="0"/>
                <a:ea typeface="Calibri" panose="020F0502020204030204" pitchFamily="34" charset="0"/>
                <a:cs typeface="Arial" panose="020B0604020202020204" pitchFamily="34" charset="0"/>
              </a:rPr>
              <a:t> </a:t>
            </a:r>
            <a:r>
              <a:rPr lang="ar-EG" sz="1800" dirty="0">
                <a:latin typeface="Calibri" panose="020F0502020204030204" pitchFamily="34" charset="0"/>
                <a:ea typeface="Calibri" panose="020F0502020204030204" pitchFamily="34" charset="0"/>
                <a:cs typeface="Arial" panose="020B0604020202020204" pitchFamily="34" charset="0"/>
              </a:rPr>
              <a:t>ولقد نجح نائبك السياسي السابق وحليفك، الذي أصبح الآن رئيسًا للحزب الليبرالي الجديد، بطريقة أو بأخرى، في الحصول على 14 مقعدًا في الانتخابات.</a:t>
            </a:r>
            <a:r>
              <a:rPr lang="en-US" sz="1800" dirty="0">
                <a:latin typeface="Calibri" panose="020F0502020204030204" pitchFamily="34" charset="0"/>
                <a:ea typeface="Calibri" panose="020F0502020204030204" pitchFamily="34" charset="0"/>
                <a:cs typeface="Arial" panose="020B0604020202020204" pitchFamily="34" charset="0"/>
              </a:rPr>
              <a:t> </a:t>
            </a:r>
            <a:r>
              <a:rPr lang="ar-EG" sz="1800" dirty="0">
                <a:latin typeface="Calibri" panose="020F0502020204030204" pitchFamily="34" charset="0"/>
                <a:ea typeface="Calibri" panose="020F0502020204030204" pitchFamily="34" charset="0"/>
                <a:cs typeface="Arial" panose="020B0604020202020204" pitchFamily="34" charset="0"/>
              </a:rPr>
              <a:t>وهذا عدد أكبر كثيرًا مما كنت تتوقعه، وهو نتيجة تحققت في الأساس من خلال مهاجمتك شخصيًا في الإعلانات التلفزيونية والخطابات العامة المليئة بالكراهية.  </a:t>
            </a:r>
          </a:p>
          <a:p>
            <a:pPr>
              <a:lnSpc>
                <a:spcPct val="107000"/>
              </a:lnSpc>
              <a:spcAft>
                <a:spcPts val="800"/>
              </a:spcAft>
            </a:pPr>
            <a:r>
              <a:rPr lang="ar-EG" sz="1800" dirty="0">
                <a:latin typeface="Calibri" panose="020F0502020204030204" pitchFamily="34" charset="0"/>
                <a:ea typeface="Calibri" panose="020F0502020204030204" pitchFamily="34" charset="0"/>
                <a:cs typeface="Arial" panose="020B0604020202020204" pitchFamily="34" charset="0"/>
              </a:rPr>
              <a:t>بعد الانتخابات، أجريت استطلاعًا بين الناخبين وحصلت على النتائج التالية:</a:t>
            </a:r>
          </a:p>
          <a:p>
            <a:pPr marL="342900" lvl="0" indent="-342900">
              <a:lnSpc>
                <a:spcPct val="107000"/>
              </a:lnSpc>
              <a:buFont typeface="Symbol" panose="05050102010706020507" pitchFamily="18" charset="2"/>
              <a:buChar char=""/>
            </a:pPr>
            <a:r>
              <a:rPr lang="ar-EG" sz="1800" dirty="0">
                <a:latin typeface="Calibri" panose="020F0502020204030204" pitchFamily="34" charset="0"/>
                <a:ea typeface="Calibri" panose="020F0502020204030204" pitchFamily="34" charset="0"/>
                <a:cs typeface="Arial" panose="020B0604020202020204" pitchFamily="34" charset="0"/>
              </a:rPr>
              <a:t>بالنظر إلى تاريخكم الأخير باعتباركم الحزب الحاكم في </a:t>
            </a:r>
            <a:r>
              <a:rPr lang="ar-EG" sz="1800" dirty="0" err="1">
                <a:latin typeface="Calibri" panose="020F0502020204030204" pitchFamily="34" charset="0"/>
                <a:ea typeface="Calibri" panose="020F0502020204030204" pitchFamily="34" charset="0"/>
                <a:cs typeface="Arial" panose="020B0604020202020204" pitchFamily="34" charset="0"/>
              </a:rPr>
              <a:t>أوغوستا</a:t>
            </a:r>
            <a:r>
              <a:rPr lang="ar-EG" sz="1800" dirty="0">
                <a:latin typeface="Calibri" panose="020F0502020204030204" pitchFamily="34" charset="0"/>
                <a:ea typeface="Calibri" panose="020F0502020204030204" pitchFamily="34" charset="0"/>
                <a:cs typeface="Arial" panose="020B0604020202020204" pitchFamily="34" charset="0"/>
              </a:rPr>
              <a:t> خلال الانتخابات القليلة الماضية، فإن الناخبين لديكم يتوقعون منكم أن تقودوا المناقشات وتشكلوا حكومة توافقية واسعة النطاق مع ائتلاف مستقر وفعال.</a:t>
            </a:r>
          </a:p>
          <a:p>
            <a:pPr marL="342900" lvl="0" indent="-342900">
              <a:lnSpc>
                <a:spcPct val="107000"/>
              </a:lnSpc>
              <a:buFont typeface="Symbol" panose="05050102010706020507" pitchFamily="18" charset="2"/>
              <a:buChar char=""/>
            </a:pPr>
            <a:r>
              <a:rPr lang="ar-EG" sz="1800" dirty="0">
                <a:latin typeface="Calibri" panose="020F0502020204030204" pitchFamily="34" charset="0"/>
                <a:ea typeface="Calibri" panose="020F0502020204030204" pitchFamily="34" charset="0"/>
                <a:cs typeface="Arial" panose="020B0604020202020204" pitchFamily="34" charset="0"/>
              </a:rPr>
              <a:t>ويعتقد ناخبو حزب المحافظين أن مفتاح البقاء في السلطة لفترة طويلة يكمن في تشكيل ائتلافات واسعة قدر الإمكان (أي تضم العديد من الأحزاب السياسية)، مما يسمح لحزب المحافظين بالعمل كعامل توازن داخل الحكومة.</a:t>
            </a:r>
            <a:r>
              <a:rPr lang="en-US" sz="18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ar-EG" sz="1800" dirty="0">
                <a:latin typeface="Calibri" panose="020F0502020204030204" pitchFamily="34" charset="0"/>
                <a:ea typeface="Calibri" panose="020F0502020204030204" pitchFamily="34" charset="0"/>
                <a:cs typeface="Arial" panose="020B0604020202020204" pitchFamily="34" charset="0"/>
              </a:rPr>
              <a:t>بالنظر إلى عدد المقاعد التي حصلت عليها، فإن الناخبين يريدون أن يروا أنك تتمتع بالسيطرة على تصرفات الحكومة، التي تتجلى من خلال عدد الوزراء الذي ستحصل عليه.</a:t>
            </a:r>
            <a:r>
              <a:rPr lang="en-US" sz="1800" dirty="0">
                <a:latin typeface="Calibri" panose="020F0502020204030204" pitchFamily="34" charset="0"/>
                <a:ea typeface="Calibri" panose="020F0502020204030204" pitchFamily="34" charset="0"/>
                <a:cs typeface="Arial" panose="020B0604020202020204" pitchFamily="34" charset="0"/>
              </a:rPr>
              <a:t> </a:t>
            </a:r>
            <a:r>
              <a:rPr lang="ar-EG" sz="1800" dirty="0">
                <a:latin typeface="Calibri" panose="020F0502020204030204" pitchFamily="34" charset="0"/>
                <a:ea typeface="Calibri" panose="020F0502020204030204" pitchFamily="34" charset="0"/>
                <a:cs typeface="Arial" panose="020B0604020202020204" pitchFamily="34" charset="0"/>
              </a:rPr>
              <a:t>ولن يرتضوا بأقل من أربعة وزراء.</a:t>
            </a:r>
          </a:p>
          <a:p>
            <a:pPr marL="342900" lvl="0" indent="-342900">
              <a:lnSpc>
                <a:spcPct val="107000"/>
              </a:lnSpc>
              <a:buFont typeface="Symbol" panose="05050102010706020507" pitchFamily="18" charset="2"/>
              <a:buChar char=""/>
            </a:pPr>
            <a:r>
              <a:rPr lang="ar-EG" sz="1800" dirty="0">
                <a:latin typeface="Calibri" panose="020F0502020204030204" pitchFamily="34" charset="0"/>
                <a:ea typeface="Calibri" panose="020F0502020204030204" pitchFamily="34" charset="0"/>
                <a:cs typeface="Arial" panose="020B0604020202020204" pitchFamily="34" charset="0"/>
              </a:rPr>
              <a:t>بعد سنوات عديدة في السلطة، لن يتسامح ناخبوك مع حكومة يتم تشكيلها بدونك، أو مع حالة عدم التوصل إلى اتفاق.  </a:t>
            </a:r>
          </a:p>
          <a:p>
            <a:pPr marL="342900" lvl="0" indent="-342900">
              <a:lnSpc>
                <a:spcPct val="107000"/>
              </a:lnSpc>
              <a:spcAft>
                <a:spcPts val="800"/>
              </a:spcAft>
              <a:buFont typeface="Symbol" panose="05050102010706020507" pitchFamily="18" charset="2"/>
              <a:buChar char=""/>
            </a:pPr>
            <a:r>
              <a:rPr lang="ar-EG" sz="1800" dirty="0">
                <a:latin typeface="Calibri" panose="020F0502020204030204" pitchFamily="34" charset="0"/>
                <a:ea typeface="Calibri" panose="020F0502020204030204" pitchFamily="34" charset="0"/>
                <a:cs typeface="Arial" panose="020B0604020202020204" pitchFamily="34" charset="0"/>
              </a:rPr>
              <a:t>يعتري الناخبين القلق بشأن إمكانية تشكيل ائتلاف حاكم يضم الحزب </a:t>
            </a:r>
            <a:r>
              <a:rPr lang="ar-EG" sz="1800" dirty="0" err="1">
                <a:latin typeface="Calibri" panose="020F0502020204030204" pitchFamily="34" charset="0"/>
                <a:ea typeface="Calibri" panose="020F0502020204030204" pitchFamily="34" charset="0"/>
                <a:cs typeface="Arial" panose="020B0604020202020204" pitchFamily="34" charset="0"/>
              </a:rPr>
              <a:t>الليبرتاري</a:t>
            </a:r>
            <a:r>
              <a:rPr lang="ar-EG" sz="1800" dirty="0">
                <a:latin typeface="Calibri" panose="020F0502020204030204" pitchFamily="34" charset="0"/>
                <a:ea typeface="Calibri" panose="020F0502020204030204" pitchFamily="34" charset="0"/>
                <a:cs typeface="Arial" panose="020B0604020202020204" pitchFamily="34" charset="0"/>
              </a:rPr>
              <a:t> فقط.</a:t>
            </a:r>
            <a:r>
              <a:rPr lang="en-US" sz="1800" dirty="0">
                <a:latin typeface="Calibri" panose="020F0502020204030204" pitchFamily="34" charset="0"/>
                <a:ea typeface="Calibri" panose="020F0502020204030204" pitchFamily="34" charset="0"/>
                <a:cs typeface="Arial" panose="020B0604020202020204" pitchFamily="34" charset="0"/>
              </a:rPr>
              <a:t> </a:t>
            </a:r>
            <a:r>
              <a:rPr lang="ar-EG" sz="1800" dirty="0">
                <a:latin typeface="Calibri" panose="020F0502020204030204" pitchFamily="34" charset="0"/>
                <a:ea typeface="Calibri" panose="020F0502020204030204" pitchFamily="34" charset="0"/>
                <a:cs typeface="Arial" panose="020B0604020202020204" pitchFamily="34" charset="0"/>
              </a:rPr>
              <a:t>وهم يعتقدون أن هذا الائتلاف المحدود لن يتمكن من الحكم بنجاح، مما قد يؤدي إلى خسارتك للسلطة في الانتخابات المقبلة.  </a:t>
            </a:r>
          </a:p>
          <a:p>
            <a:pPr>
              <a:lnSpc>
                <a:spcPct val="107000"/>
              </a:lnSpc>
              <a:spcAft>
                <a:spcPts val="800"/>
              </a:spcAft>
            </a:pPr>
            <a:r>
              <a:rPr lang="ar-EG" sz="1800" dirty="0">
                <a:latin typeface="Calibri" panose="020F0502020204030204" pitchFamily="34" charset="0"/>
                <a:ea typeface="Calibri" panose="020F0502020204030204" pitchFamily="34" charset="0"/>
                <a:cs typeface="Arial" panose="020B0604020202020204" pitchFamily="34" charset="0"/>
              </a:rPr>
              <a:t>ورغم أنك تدخل المفاوضات وأنت في موقف قوي، فإنك تظل قلقًا إزاء احتمال تشكيل الأحزاب السياسية الثلاثة الأخرى لحكومة بدونك.</a:t>
            </a:r>
            <a:r>
              <a:rPr lang="en-US" sz="1800" dirty="0">
                <a:latin typeface="Calibri" panose="020F0502020204030204" pitchFamily="34" charset="0"/>
                <a:ea typeface="Calibri" panose="020F0502020204030204" pitchFamily="34" charset="0"/>
                <a:cs typeface="Arial" panose="020B0604020202020204" pitchFamily="34" charset="0"/>
              </a:rPr>
              <a:t> </a:t>
            </a:r>
            <a:r>
              <a:rPr lang="ar-EG" sz="1800" dirty="0">
                <a:latin typeface="Calibri" panose="020F0502020204030204" pitchFamily="34" charset="0"/>
                <a:ea typeface="Calibri" panose="020F0502020204030204" pitchFamily="34" charset="0"/>
                <a:cs typeface="Arial" panose="020B0604020202020204" pitchFamily="34" charset="0"/>
              </a:rPr>
              <a:t>ورغم أن هذا الاحتمال مستبعد، فإن هناك فرصة ما زالت قائمة، ويحثك مستشاروك على أن تكون نشطًا في الجولة الأولى من المفاوضات وأن تشكل تحالفات قوية.</a:t>
            </a:r>
            <a:r>
              <a:rPr lang="en-US" sz="1800" dirty="0">
                <a:latin typeface="Calibri" panose="020F0502020204030204" pitchFamily="34" charset="0"/>
                <a:ea typeface="Calibri" panose="020F0502020204030204" pitchFamily="34" charset="0"/>
                <a:cs typeface="Arial" panose="020B0604020202020204" pitchFamily="34" charset="0"/>
              </a:rPr>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11</a:t>
            </a:fld>
            <a:endParaRPr lang="en-US"/>
          </a:p>
        </p:txBody>
      </p:sp>
    </p:spTree>
    <p:extLst>
      <p:ext uri="{BB962C8B-B14F-4D97-AF65-F5344CB8AC3E}">
        <p14:creationId xmlns:p14="http://schemas.microsoft.com/office/powerpoint/2010/main" val="76208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u="none"/>
              <a:t>الحزب الثاني الأكبر هو حزب العمال.</a:t>
            </a:r>
            <a:r>
              <a:rPr lang="en-US" b="0" u="none"/>
              <a:t> </a:t>
            </a:r>
            <a:r>
              <a:rPr lang="ar-EG" b="0" u="none"/>
              <a:t>في حالة الدخول </a:t>
            </a:r>
            <a:r>
              <a:rPr lang="ar-EG" sz="1200" b="0" u="none">
                <a:latin typeface="Calibri" panose="020F0502020204030204" pitchFamily="34" charset="0"/>
                <a:ea typeface="Calibri" panose="020F0502020204030204" pitchFamily="34" charset="0"/>
                <a:cs typeface="Arial" panose="020B0604020202020204" pitchFamily="34" charset="0"/>
              </a:rPr>
              <a:t>في شراكة مع حزب المحافظين، فإنهم يفضلون استبعاد الحزب الليبرالي حتى يحتفظ حزب العمال بسلطته وصوته في الحكومة. يخشى حزب العمال من أن يشكل حزب المحافظين والحزب الليبرالي ائتلافًا يمينيًا معًا. علاوة على ذلك، فإنهم لا يريدون الحكم مع الليبرتاريين أنفسهم. ويسعى حزب العمال، الذي يمتلك 40 مقعدًا في البرلمان، إلى الحصول على ثلاثة وزراء على الأقل.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u="none" dirty="0">
              <a:effectLst/>
              <a:latin typeface="Calibri" panose="020F0502020204030204" pitchFamily="34" charset="0"/>
              <a:ea typeface="Calibri" panose="020F0502020204030204" pitchFamily="34" charset="0"/>
              <a:cs typeface="Arial" panose="020B0604020202020204" pitchFamily="34" charset="0"/>
            </a:endParaRPr>
          </a:p>
          <a:p>
            <a:r>
              <a:rPr lang="ar-EG" b="1" u="sng"/>
              <a:t>اقتباس من دور الحزب الليبرالي:</a:t>
            </a:r>
          </a:p>
          <a:p>
            <a:endParaRPr lang="en-SG" dirty="0"/>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لقد أسفرت الانتخابات الأخيرة عن نتائج عظيمة لحزب العمال.</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فقد حظي حزبكم بدفعة معنوية من الأداء الضعيف لحزب الليبراليين في الائتلاف الحاكم الأخير، مما ساعدكم على تحقيق 40 مقعدًا في البرلمان حيث تحول بعض الناخبين الليبراليين سابقًا إلى دعم حزب العمال.</a:t>
            </a:r>
            <a:r>
              <a:rPr lang="en-US" sz="180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بعد الانتخابات، أجريت استطلاعًا بين الناخبين وحصلت على النتائج التالية:</a:t>
            </a:r>
          </a:p>
          <a:p>
            <a:pPr marL="342900" lvl="0" indent="-342900">
              <a:lnSpc>
                <a:spcPct val="107000"/>
              </a:lnSpc>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 إنك مقيد بما يفضله ناخبوك قبل بدء المفاوضات.</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ومن الناحية المثالية، يفضل ناخبوك أن تشكل أنت والحزب الليبرالي ائتلافًا معًا.</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وبما أن هذه الحكومة المكونة من حزبين غير قابلة للاستمرار (نظرًا لعدم حصولك على عدد كافٍ من المقاعد المجمعة في البرلمان)، فإن رغبات ناخبيك تترك لك مجالًا ضيقًا للغاية للتنقل فيه. وإذا شكلت في النهاية حكومة مع حزب المحافظين، فإن ناخبيك يفضلون استبعاد الحزب الليبرالي حتى يحتفظ حزب العمال بقوته وصوته المستقل.</a:t>
            </a:r>
            <a:r>
              <a:rPr lang="en-US" sz="180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إن الناخبين لديك سوف يكرهون بشدة أن يقوم حزب المحافظين والحزب الليبرتاري بتشكيل ائتلاف معًا دون وجود الحزب الليبرالي أو حزب العمال لتشكيل حكومة أكثر وسطية.</a:t>
            </a:r>
            <a:r>
              <a:rPr lang="en-US" sz="180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لن يعجب ناخبوك إذا قمت بتشكيل حكومة</a:t>
            </a:r>
            <a:r>
              <a:rPr lang="en-US" sz="1800">
                <a:latin typeface="Arial" panose="020B060402020202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مع الحزب الليبرتاري ما لم يكن لديك تأثير جدي على القرارات التي تتخذها تلك الحكومة (على سبيل المثال، حزب العمال يستقبل العديد من الوزراء).  </a:t>
            </a:r>
          </a:p>
          <a:p>
            <a:pPr marL="342900" lvl="0" indent="-342900">
              <a:lnSpc>
                <a:spcPct val="107000"/>
              </a:lnSpc>
              <a:spcAft>
                <a:spcPts val="800"/>
              </a:spcAft>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بعد سنوات من عدم توليك السلطة، سوف يقدر ناخبوك كثيرًا التأثير الذي قد يحدثه مرشحك على الأمور السياسية.</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وسوف يعاقبونك بشدة إذا فشلت في ترجمة إنجازك الانتخابي إلى وزراء في الحكومة، أو بعبارة أخرى، الحصول على ثلاثة وزراء على الأقل في الحكومة المقبلة.</a:t>
            </a:r>
            <a:r>
              <a:rPr lang="en-US" sz="180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في ضوء كل هذا وغيابك عن الحكومة السابقة، فأنت تعلم أنك بحاجة إلى إيجاد طريقة لتكون جزءًا من هذا الائتلاف والسيطرة على عدد كافٍ من الوزراء لمنحك السلطة الحقيقية.  أنت مستعد لاتخاذ إجراءات جريئة لمحاولة تشكيل ائتلاف يناسبك.</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عند الدخول في المفاوضات، حثك مستشاروك على أن تكون نشطًا وتحاول اتخاذ المبادرة، بدلًا من انتظار العروض والتحالفات التي تأتي إليك.</a:t>
            </a:r>
            <a:r>
              <a:rPr lang="en-US" sz="1800">
                <a:latin typeface="Calibri" panose="020F0502020204030204" pitchFamily="34" charset="0"/>
                <a:ea typeface="Calibri" panose="020F0502020204030204" pitchFamily="34" charset="0"/>
                <a:cs typeface="Arial" panose="020B0604020202020204" pitchFamily="34" charset="0"/>
              </a:rPr>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137053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u="none"/>
              <a:t>إن الحزب الليبرالي، الذي لا يتجاوز عدد مقاعده 15 مقعدًا، يرغب في أن يكون جزءًا من </a:t>
            </a:r>
            <a:r>
              <a:rPr lang="ar-EG" sz="1200" b="0" u="none">
                <a:latin typeface="Calibri" panose="020F0502020204030204" pitchFamily="34" charset="0"/>
                <a:ea typeface="Calibri" panose="020F0502020204030204" pitchFamily="34" charset="0"/>
                <a:cs typeface="Arial" panose="020B0604020202020204" pitchFamily="34" charset="0"/>
              </a:rPr>
              <a:t>ائتلاف واسع يضم العديد من الأحزاب. وسوف يكون من دواعي سروره بشكل خاص أن يعمل مع حزب العمال اليساري أيضًا. فهو لا يريد أن يُستبعد من الائتلاف الحاكم، ولكنه قد يستفيد في واقع الأمر من عدم تشكيل حكومة وإجراء انتخابات جديدة. ويهدف حزب العمال إلى الحصول على وزيرين أو أكثر إذا كان جزءًا من الائتلاف الحاكم. </a:t>
            </a:r>
          </a:p>
          <a:p>
            <a:pPr marL="0" lvl="0" indent="0">
              <a:lnSpc>
                <a:spcPct val="107000"/>
              </a:lnSpc>
              <a:buFont typeface="Symbol" panose="05050102010706020507" pitchFamily="18" charset="2"/>
              <a:buNone/>
            </a:pPr>
            <a:endParaRPr lang="en-SG" sz="1200" dirty="0">
              <a:effectLst/>
              <a:latin typeface="Calibri" panose="020F0502020204030204" pitchFamily="34" charset="0"/>
              <a:ea typeface="Calibri" panose="020F0502020204030204" pitchFamily="34" charset="0"/>
              <a:cs typeface="Arial" panose="020B0604020202020204" pitchFamily="34" charset="0"/>
            </a:endParaRPr>
          </a:p>
          <a:p>
            <a:r>
              <a:rPr lang="ar-EG" b="1" u="sng"/>
              <a:t>اقتباس من دور الحزب الليبرالي:</a:t>
            </a:r>
          </a:p>
          <a:p>
            <a:endParaRPr lang="en-SG" dirty="0"/>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كانت نتائج الانتخابات الأخيرة سيئة بالنسبة لحزبك الليبرالي، الذي عانى من انخفاض كبير في الدعم الشعبي مما أدى إلى أدنى مستوى على الإطلاق وهو 15 مقعدًا فقط في البرلمان.</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وبالنظر إلى استطلاعات الرأي المكثفة التي أجريتها، فإنك تربط استياء الناخبين من الحزب الليبرالي بحقيقة أنك كنت في الحكومة السابقة مع حزب المحافظين، ومع ذلك فقد سيطروا على 5 من 6 وزراء، مما سمح لهم بقيادة عملية صنع القرار وتنفيذ سياسة محافظة واضحة.</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ومع ذلك، تظل محترمًا شخصيًا بين جميع اللاعبين في النظام السياسي، ويُنظر إليك باعتبارك رجل دولة مخضرمًا في أوغوستا.</a:t>
            </a:r>
            <a:r>
              <a:rPr lang="en-US" sz="180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بعد الانتخابات، أجريت استطلاعًا بين الناخبين وحصلت على النتائج التالية:</a:t>
            </a:r>
          </a:p>
          <a:p>
            <a:pPr marL="342900" lvl="0" indent="-342900">
              <a:lnSpc>
                <a:spcPct val="107000"/>
              </a:lnSpc>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بسبب آرائك السياسية المعتدلة وشخصيتك السياسية الموحدة، فإن ناخبيك سيفضلون بشدة أن تكون جزءًا من ائتلاف واسع يضم العديد من الأحزاب.</a:t>
            </a:r>
          </a:p>
          <a:p>
            <a:pPr marL="342900" lvl="0" indent="-342900">
              <a:lnSpc>
                <a:spcPct val="107000"/>
              </a:lnSpc>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وقد تستفيد من سيناريو "عدم التوصل إلى اتفاق" حيث لا يتم تشكيل حكومة (أي ائتلاف من الأحزاب التي تمتلك 61 مقعدًا على الأقل).</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ويشير أحدث استطلاعات الرأي إلى أنك ستحصل على نتيجة أفضل بكثير إذا أجريت انتخابات جديدة، حيث يُنظر إلى حزبي العمال والمحافظين من قِبل العديد من الناس على أنهما متطرفان للغاية بحيث لا يمكنهما حكم دولة أوغوستا العظيمة.</a:t>
            </a:r>
          </a:p>
          <a:p>
            <a:pPr marL="342900" lvl="0" indent="-342900">
              <a:lnSpc>
                <a:spcPct val="107000"/>
              </a:lnSpc>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ونظرًا لخسارة المقاعد التي عانيت منها بسبب الحكومة الائتلافية السابقة التي يهيمن عليها حزب المحافظين، فإن ناخبيك يفضلون سيناريو وجودك في الحكومة مع حزب العمال.</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وهذا لتجنب التعرض للتنمر طوال فترة الائتلاف المقبل.</a:t>
            </a:r>
            <a:r>
              <a:rPr lang="en-US" sz="180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من المهم أن نأخذ في الاعتبار أنه إذا تم تشكيل حكومة ائتلافية مع جميع الأحزاب الأخرى وبقيت أنت خارجها، فإن ناخبيك سوف يشعرون بغضب شديد.</a:t>
            </a:r>
          </a:p>
          <a:p>
            <a:pPr marL="342900" lvl="0" indent="-342900">
              <a:lnSpc>
                <a:spcPct val="107000"/>
              </a:lnSpc>
              <a:spcAft>
                <a:spcPts val="800"/>
              </a:spcAft>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إذا تم تشكيل حكومة ائتلافية بدون حزب المحافظين، فإن ناخبيك يعتقدون أنك ستحظى باليد العليا؛ بسبب خبرتك الأكبر من زعماء حزب العمال والحزب الليبرتاري.</a:t>
            </a:r>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عند مناقشة مستشاريك الموثوق بهم، أدركت أنه على الرغم من حصولك على 15 مقعدًا فقط في الانتخابات، فإنك في وضع فريد من نوعه عند الدخول في هذه المفاوضات.</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فالعداء المعروف بين زعماء حزبي المحافظين والليبرتاريين، ورغبة حزب العمال في أن يكون جزءًا من الحكومة، وموقعك المركزي في المجلس السياسي، يجعل من مقاعدك الخمسة عشر أصلًا مرغوبًا به لأي حكومة.</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وعلى الرغم من أنك حزب صغير قد لا يكون قادرًا على إملاء الشروط علنًا، إلا أنك قد تكون صانع الملك أو الملكة، إذ تتمتع بنقاط اتصال مع كل حزب في المفاوضات.</a:t>
            </a:r>
            <a:r>
              <a:rPr lang="en-US" sz="180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كما يذكرك مستشاروك بأن لا تنسى أن "عدم التوصل إلى اتفاق" هو نتيجة مرغوب بها أيضًا.</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ومن المرجح أن تؤدي الانتخابات الجديدة إلى مكاسب لحزبك، وتحسين موقفك السياسي والتفاوضي.</a:t>
            </a:r>
            <a:r>
              <a:rPr lang="en-US" sz="180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يحثك مستشاروك على الاستفادة من موقفك، وفهم احتياجات الأطراف الأخرى المشاركة في المفاوضات، وتشكيل تحالفات بدءًا من الجولة الأولى من المفاوضات.</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"لا تخف من اللعب بخيارات مختلفة للوصول إلى الحل الأمثل" هكذا قال لك مستشارك الأكثر ثقة قبل أن تغادر الغرفة، "كن صانع الملكة أو الملك".</a:t>
            </a:r>
            <a:r>
              <a:rPr lang="en-US" sz="1800">
                <a:latin typeface="Calibri" panose="020F0502020204030204" pitchFamily="34" charset="0"/>
                <a:ea typeface="Calibri" panose="020F0502020204030204" pitchFamily="34" charset="0"/>
                <a:cs typeface="Arial" panose="020B0604020202020204" pitchFamily="34" charset="0"/>
              </a:rPr>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13</a:t>
            </a:fld>
            <a:endParaRPr lang="en-US"/>
          </a:p>
        </p:txBody>
      </p:sp>
    </p:spTree>
    <p:extLst>
      <p:ext uri="{BB962C8B-B14F-4D97-AF65-F5344CB8AC3E}">
        <p14:creationId xmlns:p14="http://schemas.microsoft.com/office/powerpoint/2010/main" val="9155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مع 14 مقعدًا فقط في البرلمان، يعد الليبراليون أحدث حزب وانفصلوا مؤخرًا عن حزب المحافظين بسبب صراع شخصي بين قادتهم.</a:t>
            </a:r>
            <a:r>
              <a:rPr lang="en-US"/>
              <a:t> </a:t>
            </a:r>
            <a:r>
              <a:rPr lang="ar-EG"/>
              <a:t>ومع ذلك، فإن زعيم الليبراليين على استعداد لوضع الخلافات الشخصية جانبًا وتشكيل حكومة يمينية مع المحافظين.</a:t>
            </a:r>
            <a:r>
              <a:rPr lang="en-US"/>
              <a:t> </a:t>
            </a:r>
            <a:r>
              <a:rPr lang="ar-EG"/>
              <a:t>ومع ذلك، لا يريد الليبراليون تشكيل ائتلاف مع حزب العمال، الذي يقع في الطرف الآخر من الطيف السياسي.</a:t>
            </a:r>
            <a:r>
              <a:rPr lang="en-US"/>
              <a:t> </a:t>
            </a:r>
            <a:r>
              <a:rPr lang="ar-EG"/>
              <a:t>يهدف الليبراليون إلى وزير واحد على الأقل إذا كانوا في الحكومة.</a:t>
            </a:r>
            <a:r>
              <a:rPr lang="en-US"/>
              <a:t> </a:t>
            </a:r>
            <a:r>
              <a:rPr lang="ar-EG"/>
              <a:t>حتى في حالة عدم تشكيل أي حكومة، يمكن أن يستفيد الليبراليون بالفعل من الانتخابات الجديدة، ويؤطرون ذلك على أنه القيادة المعيبة للأحزاب القائمة.</a:t>
            </a:r>
            <a:r>
              <a:rPr lang="en-US"/>
              <a:t> </a:t>
            </a:r>
          </a:p>
          <a:p>
            <a:endParaRPr lang="en-SG" dirty="0"/>
          </a:p>
          <a:p>
            <a:r>
              <a:rPr lang="ar-EG" b="1" u="sng"/>
              <a:t>اقتباس من دور الحزب الليبرالي</a:t>
            </a:r>
          </a:p>
          <a:p>
            <a:endParaRPr lang="en-SG" dirty="0"/>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كانت هذه الانتخابات هي الأولى التي تخوضها بعد أن تركت حزب المحافظين بسبب صراع شخصي مع زعيمه وشكلت حزبك الليبرتاري الجديد.</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وبعد أن تساءل جميع المحللين عما إذا كان بوسعك الحصول على ما يكفي من الأصوات لدخول البرلمان، أنهيت ليلة الانتخابات بنتيجة رائعة بلغت 14 مقعدًا!</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ومن الواضح أن إعلاناتك وخطاباتك السياسية التي تشكك بشكل مشروع في مصداقية رئيس حزب المحافظين لاقت صدى لدى الجمهور.</a:t>
            </a:r>
            <a:r>
              <a:rPr lang="en-US" sz="180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بعد الانتخابات، أجريت استطلاعًا بين الناخبين وحصلت على النتائج التالية:</a:t>
            </a:r>
          </a:p>
          <a:p>
            <a:pPr marL="342900" lvl="0" indent="-342900">
              <a:lnSpc>
                <a:spcPct val="107000"/>
              </a:lnSpc>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إن الحكومة المثالية في نظر ناخبيك هي حكومة تتألف منك ومن حزب المحافظين فقط.</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ومن خلال هذه الحكومة فقط، يشعر ناخبوك بأنك قادر على تحقيق أجندة محافظة حقيقية، كما وعدت في حملتك الانتخابية.</a:t>
            </a:r>
          </a:p>
          <a:p>
            <a:pPr marL="342900" lvl="0" indent="-342900">
              <a:lnSpc>
                <a:spcPct val="107000"/>
              </a:lnSpc>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إن الناخبين في حزب العمال يكرهون حزب العمال بشدة بسبب أجندته الاقتصادية اليسارية.</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وسوف يكون من الصعب إقناعهم بتشكيل حكومة ائتلافية تضم حزب العمال ما لم تحصل على نتيجة مواتية للغاية فيما يتصل بعدد الوزراء الذين تسيطر عليهم.</a:t>
            </a:r>
            <a:r>
              <a:rPr lang="en-US" sz="180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Symbol" panose="05050102010706020507" pitchFamily="18" charset="2"/>
              <a:buChar char=""/>
            </a:pPr>
            <a:r>
              <a:rPr lang="ar-EG" sz="1800">
                <a:latin typeface="Calibri" panose="020F0502020204030204" pitchFamily="34" charset="0"/>
                <a:ea typeface="Calibri" panose="020F0502020204030204" pitchFamily="34" charset="0"/>
                <a:cs typeface="Arial" panose="020B0604020202020204" pitchFamily="34" charset="0"/>
              </a:rPr>
              <a:t>إذا لم يتم تشكيل حكومة خلال هذه المفاوضات (أي لم يتم التوصل إلى اتفاق)، فيمكنك تصوير هذا في وسائل الإعلام كمثال آخر على القيادة الخاطئة لحزب المحافظين، ومن المحتمل الحصول على المزيد من المقاعد في الانتخابات الجديدة التي سيتم إجراؤها.</a:t>
            </a:r>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لقد اجتمعت مع مستشاريك الأكثر ثقة لتحليل نتائج الاستطلاع والتخطيط للمفاوضات المقبلة.</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ونظرًا لتاريخك السابق مع رئيس حزب المحافظين، فأنت تعتقد أنهم يفضلون عدم وجودك في ائتلافهم الحاكم كشريك وحيد.</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لذلك، فأنت بحاجة إلى السعي وإنشاء تحالفات مع الأحزاب السياسية الأخرى أثناء المفاوضات.</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وباعتبارك حزبًا سياسيًا جديدًا، فإن هدفك النهائي هو أن تكون جزءًا ذا مغزى من الحكومة بصوت حقيقي وقوة اتخاذ القرار.</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أنت تعلم أنك لا تملك الكثير من الخيارات قبل الدخول في المفاوضات، وأنت على استعداد لمحاولة القيام بخطوات جريئة مع الحزب الليبرالي أو حتى مع حزب العمال لإنشاء تحالفات من شأنها تلبية احتياجات مؤيديك.</a:t>
            </a:r>
            <a:r>
              <a:rPr lang="en-US" sz="180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في الوقت نفسه، ذكّرك مستشاروك بألا تنسى أن "عدم التوصل إلى اتفاق" وعقد انتخابات جديدة يشكلان في الواقع نتيجة ممتازة لحزبك الليبرتاري.</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وبالتالي، فإنك تشعر بحافز قوي لمنع تشكيل ائتلاف لا يضمك، أو ائتلاف يضمك ولكنه في موقف ضعيف لا صوت له.</a:t>
            </a:r>
            <a:r>
              <a:rPr lang="en-US" sz="180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ar-EG" sz="1800">
                <a:latin typeface="Calibri" panose="020F0502020204030204" pitchFamily="34" charset="0"/>
                <a:ea typeface="Calibri" panose="020F0502020204030204" pitchFamily="34" charset="0"/>
                <a:cs typeface="Arial" panose="020B0604020202020204" pitchFamily="34" charset="0"/>
              </a:rPr>
              <a:t>"كن جريئًا!"، هذا ما يخبرك به مستشارك المقرب.</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"أنت الآن جزء من طاولة الكبار، أظهر أنك تنتمي إلى هذه الطاولة."</a:t>
            </a:r>
            <a:r>
              <a:rPr lang="en-US" sz="1800">
                <a:latin typeface="Calibri" panose="020F0502020204030204" pitchFamily="34" charset="0"/>
                <a:ea typeface="Calibri" panose="020F0502020204030204" pitchFamily="34" charset="0"/>
                <a:cs typeface="Arial" panose="020B0604020202020204" pitchFamily="34" charset="0"/>
              </a:rPr>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14</a:t>
            </a:fld>
            <a:endParaRPr lang="en-US"/>
          </a:p>
        </p:txBody>
      </p:sp>
    </p:spTree>
    <p:extLst>
      <p:ext uri="{BB962C8B-B14F-4D97-AF65-F5344CB8AC3E}">
        <p14:creationId xmlns:p14="http://schemas.microsoft.com/office/powerpoint/2010/main" val="229511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اسمحوا لي أن أشارككم بعضًا من الأمثلة العديدة للتحالفات والائتلافات التي قد تنشأ في مسرحية أوغوستا.</a:t>
            </a:r>
            <a:r>
              <a:rPr lang="en-US"/>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15</a:t>
            </a:fld>
            <a:endParaRPr lang="en-US"/>
          </a:p>
        </p:txBody>
      </p:sp>
    </p:spTree>
    <p:extLst>
      <p:ext uri="{BB962C8B-B14F-4D97-AF65-F5344CB8AC3E}">
        <p14:creationId xmlns:p14="http://schemas.microsoft.com/office/powerpoint/2010/main" val="301944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800">
                <a:latin typeface="Calibri" panose="020F0502020204030204" pitchFamily="34" charset="0"/>
                <a:ea typeface="Calibri" panose="020F0502020204030204" pitchFamily="34" charset="0"/>
                <a:cs typeface="Arial" panose="020B0604020202020204" pitchFamily="34" charset="0"/>
              </a:rPr>
              <a:t>لنفترض أن الليبراليين والمحافظين اتفقوا على التعاون.</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فإذا تشكل ائتلاف بين الليبراليين والمحافظين، مع حصول الليبراليين على وزيرين، والمحافظين على أربعة وزراء، فسنواجه هذا السيناريو، حيث يتم استبعاد حزب العمال والليبرتاريين من الاتفاق وحصولهما على نقاط سلبية.</a:t>
            </a:r>
            <a:r>
              <a:rPr lang="en-US" sz="1800">
                <a:latin typeface="Calibri" panose="020F0502020204030204" pitchFamily="34" charset="0"/>
                <a:ea typeface="Calibri" panose="020F0502020204030204" pitchFamily="34" charset="0"/>
                <a:cs typeface="Arial" panose="020B0604020202020204" pitchFamily="34" charset="0"/>
              </a:rPr>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16</a:t>
            </a:fld>
            <a:endParaRPr lang="en-US"/>
          </a:p>
        </p:txBody>
      </p:sp>
    </p:spTree>
    <p:extLst>
      <p:ext uri="{BB962C8B-B14F-4D97-AF65-F5344CB8AC3E}">
        <p14:creationId xmlns:p14="http://schemas.microsoft.com/office/powerpoint/2010/main" val="2759375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800">
                <a:latin typeface="Calibri" panose="020F0502020204030204" pitchFamily="34" charset="0"/>
                <a:ea typeface="Calibri" panose="020F0502020204030204" pitchFamily="34" charset="0"/>
                <a:cs typeface="Arial" panose="020B0604020202020204" pitchFamily="34" charset="0"/>
              </a:rPr>
              <a:t>وبمجرد أن يتفق الحزبان الليبرالي والمحافظ على هذا السيناريو باعتباره خط الأساس، فإنهما قد يشجعان الحزب الليبرتاري أو حزب العمال على الانضمام إلى الائتلاف أيضًا، مستغلين بذلك البديل الأفضل (</a:t>
            </a:r>
            <a:r>
              <a:rPr lang="en-US" sz="1800">
                <a:latin typeface="Calibri" panose="020F0502020204030204" pitchFamily="34" charset="0"/>
                <a:ea typeface="Calibri" panose="020F0502020204030204" pitchFamily="34" charset="0"/>
                <a:cs typeface="Arial" panose="020B0604020202020204" pitchFamily="34" charset="0"/>
              </a:rPr>
              <a:t>BATNA</a:t>
            </a:r>
            <a:r>
              <a:rPr lang="ar-EG" sz="1800">
                <a:latin typeface="Calibri" panose="020F0502020204030204" pitchFamily="34" charset="0"/>
                <a:ea typeface="Calibri" panose="020F0502020204030204" pitchFamily="34" charset="0"/>
                <a:cs typeface="Arial" panose="020B0604020202020204" pitchFamily="34" charset="0"/>
              </a:rPr>
              <a:t>) الذي أنشآه الآن للحزبين الآخرين (أي الاستبعاد من الحكومة).</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على سبيل المثال، قد يتوجهان إلى حزب العمال ويعرضان عليه الانضمام إلى الائتلاف بوزير واحد، وهو ما من شأنه أن يحسن النتيجة التي حصل عليها كل من الأعضاء الثلاثة في الائتلاف الجديد مقارنة بخط الأساس.</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والآن أصبح حزب العمال يتمتع بنتائج إيجابية، كما أصبح لدى الحزبين الليبرالي والمحافظ نتائج إيجابية أكثر.</a:t>
            </a:r>
            <a:r>
              <a:rPr lang="en-US" sz="1800">
                <a:latin typeface="Calibri" panose="020F0502020204030204" pitchFamily="34" charset="0"/>
                <a:ea typeface="Calibri" panose="020F0502020204030204" pitchFamily="34" charset="0"/>
                <a:cs typeface="Arial" panose="020B0604020202020204" pitchFamily="34" charset="0"/>
              </a:rPr>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17</a:t>
            </a:fld>
            <a:endParaRPr lang="en-US"/>
          </a:p>
        </p:txBody>
      </p:sp>
    </p:spTree>
    <p:extLst>
      <p:ext uri="{BB962C8B-B14F-4D97-AF65-F5344CB8AC3E}">
        <p14:creationId xmlns:p14="http://schemas.microsoft.com/office/powerpoint/2010/main" val="648366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800">
                <a:latin typeface="Calibri" panose="020F0502020204030204" pitchFamily="34" charset="0"/>
                <a:ea typeface="Calibri" panose="020F0502020204030204" pitchFamily="34" charset="0"/>
                <a:cs typeface="Arial" panose="020B0604020202020204" pitchFamily="34" charset="0"/>
              </a:rPr>
              <a:t>وبدلًا من ذلك، يمكن للحزب الليبرالي والحزب المحافظ التوجه إلى الحزب الليبرتاري لدعوته إلى الانضمام إلى ائتلافهما بدلًا من حزب العمال، كما هو موضح هنا.</a:t>
            </a:r>
            <a:r>
              <a:rPr lang="en-US" sz="1800">
                <a:latin typeface="Calibri" panose="020F0502020204030204" pitchFamily="34" charset="0"/>
                <a:ea typeface="Calibri" panose="020F0502020204030204" pitchFamily="34" charset="0"/>
                <a:cs typeface="Arial" panose="020B0604020202020204" pitchFamily="34" charset="0"/>
              </a:rPr>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2946202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800">
                <a:latin typeface="Calibri" panose="020F0502020204030204" pitchFamily="34" charset="0"/>
                <a:ea typeface="Calibri" panose="020F0502020204030204" pitchFamily="34" charset="0"/>
                <a:cs typeface="Arial" panose="020B0604020202020204" pitchFamily="34" charset="0"/>
              </a:rPr>
              <a:t>إن البديل الجديد المتدهور لاتفاقية التفاوض (</a:t>
            </a:r>
            <a:r>
              <a:rPr lang="en-US" sz="1800">
                <a:latin typeface="Calibri" panose="020F0502020204030204" pitchFamily="34" charset="0"/>
                <a:ea typeface="Calibri" panose="020F0502020204030204" pitchFamily="34" charset="0"/>
                <a:cs typeface="Arial" panose="020B0604020202020204" pitchFamily="34" charset="0"/>
              </a:rPr>
              <a:t>BATNA</a:t>
            </a:r>
            <a:r>
              <a:rPr lang="ar-EG" sz="1800">
                <a:latin typeface="Calibri" panose="020F0502020204030204" pitchFamily="34" charset="0"/>
                <a:ea typeface="Calibri" panose="020F0502020204030204" pitchFamily="34" charset="0"/>
                <a:cs typeface="Arial" panose="020B0604020202020204" pitchFamily="34" charset="0"/>
              </a:rPr>
              <a:t>) الذي تم إنشاؤه لحزب العمال يمكن استخدامه لإجبارهم على الدخول في ائتلاف يضم حزب العمال + الليبراليين + المحافظين، مع عدم وجود وزراء لحزب العمال.</a:t>
            </a:r>
            <a:r>
              <a:rPr lang="en-US" sz="1800">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800">
                <a:latin typeface="Calibri" panose="020F0502020204030204" pitchFamily="34" charset="0"/>
                <a:ea typeface="Calibri" panose="020F0502020204030204" pitchFamily="34" charset="0"/>
                <a:cs typeface="Arial" panose="020B0604020202020204" pitchFamily="34" charset="0"/>
              </a:rPr>
              <a:t>ويشكل مثل هذه البدائل البديلة الديناميكية -التي تتغير في ضوء التحالفات الناشئة- عنصرًا أساسيًا في العديد من المفاوضات المتعددة الأطراف المعقدة.</a:t>
            </a:r>
            <a:r>
              <a:rPr lang="en-US" sz="1800">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800">
                <a:latin typeface="Calibri" panose="020F0502020204030204" pitchFamily="34" charset="0"/>
                <a:ea typeface="Calibri" panose="020F0502020204030204" pitchFamily="34" charset="0"/>
                <a:cs typeface="Arial" panose="020B0604020202020204" pitchFamily="34" charset="0"/>
              </a:rPr>
              <a:t>ويوضح هذا المثال أيضًا مبدأ تشكيل التحالفات المبكرة في حالات الائتلاف.  </a:t>
            </a:r>
            <a:r>
              <a:rPr lang="ar-EG" sz="1800"/>
              <a:t>فالتحالف المبكر قد يغير البدائل المتاحة للأطراف المقابلة ــ فقد يضطرون الآن إلى الانضمام إلى ائتلافك أو استبعادهم من الصفقة بالكامل.</a:t>
            </a:r>
            <a:r>
              <a:rPr lang="en-US" sz="1800"/>
              <a:t> </a:t>
            </a:r>
            <a:r>
              <a:rPr lang="ar-EG" sz="1800"/>
              <a:t>وإذا شكل المحافظون والليبراليون تحالفًا مبكرًا، فيمكنهم بسهولة انتزاع التنازلات من حزب العمال أو الليبرتاريين للانضمام إلى الحكومة في وقت متأخر من اللعبة.</a:t>
            </a:r>
            <a:r>
              <a:rPr lang="en-US" sz="18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19</a:t>
            </a:fld>
            <a:endParaRPr lang="en-US"/>
          </a:p>
        </p:txBody>
      </p:sp>
    </p:spTree>
    <p:extLst>
      <p:ext uri="{BB962C8B-B14F-4D97-AF65-F5344CB8AC3E}">
        <p14:creationId xmlns:p14="http://schemas.microsoft.com/office/powerpoint/2010/main" val="242383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أهلًا وسهلًا بكم!</a:t>
            </a:r>
            <a:r>
              <a:rPr lang="en-US"/>
              <a:t> </a:t>
            </a:r>
            <a:r>
              <a:rPr lang="ar-EG"/>
              <a:t>محاضرتنا اليوم تدور حول موضوع الائتلافات المثير للاهتمام.</a:t>
            </a:r>
            <a:r>
              <a:rPr lang="en-US"/>
              <a:t> </a:t>
            </a:r>
          </a:p>
          <a:p>
            <a:endParaRPr lang="en-US" dirty="0"/>
          </a:p>
          <a:p>
            <a:r>
              <a:rPr lang="ar-EG"/>
              <a:t>مصدر الصورة (مصدر مفتوح، المشاع الإبداعي)</a:t>
            </a:r>
          </a:p>
          <a:p>
            <a:r>
              <a:rPr lang="en-US"/>
              <a:t>https://www.brooklynmuseum.org/exhibitions/dinner_party/</a:t>
            </a:r>
          </a:p>
          <a:p>
            <a:endParaRPr lang="en-US" dirty="0"/>
          </a:p>
          <a:p>
            <a:r>
              <a:rPr lang="ar-EG"/>
              <a:t>الروابط ذات الصلة</a:t>
            </a:r>
          </a:p>
          <a:p>
            <a:endParaRPr lang="en-US" dirty="0"/>
          </a:p>
          <a:p>
            <a:r>
              <a:rPr lang="ar-EG" b="0" i="0">
                <a:solidFill>
                  <a:srgbClr val="202124"/>
                </a:solidFill>
                <a:latin typeface="Google Sans"/>
              </a:rPr>
              <a:t>متحف بروكلين:</a:t>
            </a:r>
            <a:r>
              <a:rPr lang="en-US" b="0" i="0">
                <a:solidFill>
                  <a:srgbClr val="202124"/>
                </a:solidFill>
                <a:latin typeface="Google Sans"/>
              </a:rPr>
              <a:t> </a:t>
            </a:r>
            <a:r>
              <a:rPr lang="ar-EG" b="0" i="0">
                <a:solidFill>
                  <a:srgbClr val="202124"/>
                </a:solidFill>
                <a:latin typeface="Google Sans"/>
              </a:rPr>
              <a:t>حفل العشاء للفنانة جودي شيكاغو </a:t>
            </a:r>
            <a:br>
              <a:rPr lang="ar-EG" b="0" i="0">
                <a:solidFill>
                  <a:srgbClr val="1155CC"/>
                </a:solidFill>
                <a:latin typeface="Arial" panose="020B0604020202020204" pitchFamily="34" charset="0"/>
                <a:hlinkClick r:id="rId3"/>
              </a:rPr>
            </a:br>
            <a:r>
              <a:rPr lang="en-US" b="0" i="0">
                <a:solidFill>
                  <a:srgbClr val="1155CC"/>
                </a:solidFill>
                <a:latin typeface="Arial" panose="020B0604020202020204" pitchFamily="34" charset="0"/>
                <a:hlinkClick r:id="rId3"/>
              </a:rPr>
              <a:t>https://www.brooklynmuseum.org/exhibitions/dinner_party</a:t>
            </a:r>
            <a:br>
              <a:rPr lang="ar-EG"/>
            </a:br>
            <a:endParaRPr lang="ar-EG"/>
          </a:p>
          <a:p>
            <a:r>
              <a:rPr lang="ar-EG" b="0" i="0">
                <a:solidFill>
                  <a:srgbClr val="202124"/>
                </a:solidFill>
                <a:latin typeface="Google Sans"/>
              </a:rPr>
              <a:t>جودي شيكاغو ترد على انتقادات فيلمها "حفل العشاء" </a:t>
            </a:r>
            <a:br>
              <a:rPr lang="ar-EG" b="0" i="0">
                <a:solidFill>
                  <a:srgbClr val="1155CC"/>
                </a:solidFill>
                <a:latin typeface="Arial" panose="020B0604020202020204" pitchFamily="34" charset="0"/>
                <a:hlinkClick r:id="rId4"/>
              </a:rPr>
            </a:br>
            <a:r>
              <a:rPr lang="en-US" b="0" i="0">
                <a:solidFill>
                  <a:srgbClr val="1155CC"/>
                </a:solidFill>
                <a:latin typeface="Arial" panose="020B0604020202020204" pitchFamily="34" charset="0"/>
                <a:hlinkClick r:id="rId4"/>
              </a:rPr>
              <a:t>https://www.frieze.com/article/judy-chicago-hits-back-dinner-party-criticism</a:t>
            </a:r>
            <a:br>
              <a:rPr lang="ar-EG"/>
            </a:br>
            <a:endParaRPr lang="ar-EG"/>
          </a:p>
          <a:p>
            <a:r>
              <a:rPr lang="ar-EG"/>
              <a:t>ملاحظة:</a:t>
            </a:r>
            <a:r>
              <a:rPr lang="en-US"/>
              <a:t> </a:t>
            </a:r>
            <a:r>
              <a:rPr lang="ar-EG"/>
              <a:t>تمت تسمية نموذج أوغوستا على اسم الإمبراطورة البيزنطية الشهيرة، أوغوستا ثيودورا</a:t>
            </a:r>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460321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800">
                <a:latin typeface="Calibri" panose="020F0502020204030204" pitchFamily="34" charset="0"/>
                <a:ea typeface="Calibri" panose="020F0502020204030204" pitchFamily="34" charset="0"/>
                <a:cs typeface="Arial" panose="020B0604020202020204" pitchFamily="34" charset="0"/>
              </a:rPr>
              <a:t>إذا قرر الحزب الليبرتاري وحزب العمال التعاون، فيمكنهما أن يعرضا على الحزب الليبرالي خيار الانشقاق عن تحالفه مع حزب المحافظين والانضمام إليهما في ائتلاف يضم حزب العمال + الليبرالي + الليبرتاري.</a:t>
            </a:r>
            <a:r>
              <a:rPr lang="en-US" sz="1800">
                <a:latin typeface="Calibri" panose="020F0502020204030204" pitchFamily="34" charset="0"/>
                <a:ea typeface="Calibri" panose="020F0502020204030204" pitchFamily="34" charset="0"/>
                <a:cs typeface="Arial" panose="020B0604020202020204" pitchFamily="34" charset="0"/>
              </a:rPr>
              <a:t> </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800">
                <a:latin typeface="Calibri" panose="020F0502020204030204" pitchFamily="34" charset="0"/>
                <a:ea typeface="Calibri" panose="020F0502020204030204" pitchFamily="34" charset="0"/>
                <a:cs typeface="Arial" panose="020B0604020202020204" pitchFamily="34" charset="0"/>
              </a:rPr>
              <a:t>وقد يستغل الحزب الليبرالي هذه الصفقة للحصول على عرض أساسي أفضل من المحافظين (على سبيل المثال ثلاثة وزراء لكل حزب في حكومة من حزبين).</a:t>
            </a:r>
            <a:r>
              <a:rPr lang="en-US" sz="1800">
                <a:latin typeface="Calibri" panose="020F0502020204030204" pitchFamily="34" charset="0"/>
                <a:ea typeface="Calibri" panose="020F0502020204030204" pitchFamily="34" charset="0"/>
                <a:cs typeface="Arial" panose="020B0604020202020204" pitchFamily="34" charset="0"/>
              </a:rPr>
              <a:t> </a:t>
            </a:r>
            <a:r>
              <a:rPr lang="ar-EG" sz="1800">
                <a:latin typeface="Calibri" panose="020F0502020204030204" pitchFamily="34" charset="0"/>
                <a:ea typeface="Calibri" panose="020F0502020204030204" pitchFamily="34" charset="0"/>
                <a:cs typeface="Arial" panose="020B0604020202020204" pitchFamily="34" charset="0"/>
              </a:rPr>
              <a:t>وهكذا دواليك، مما يسلط الضوء على الطبيعة غير المستقرة والمرحلية للائتلافات.</a:t>
            </a:r>
            <a:r>
              <a:rPr lang="en-US" sz="1800">
                <a:latin typeface="Calibri" panose="020F0502020204030204" pitchFamily="34" charset="0"/>
                <a:ea typeface="Calibri" panose="020F0502020204030204" pitchFamily="34" charset="0"/>
                <a:cs typeface="Arial" panose="020B0604020202020204" pitchFamily="34" charset="0"/>
              </a:rPr>
              <a:t> </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a:solidFill>
                  <a:srgbClr val="222222"/>
                </a:solidFill>
                <a:latin typeface="Arial" panose="020B0604020202020204" pitchFamily="34" charset="0"/>
              </a:rPr>
              <a:t>عندما تكون البدائل ديناميكية، فلا بد أن تكون الطموحات ديناميكية أيضًا.</a:t>
            </a:r>
            <a:r>
              <a:rPr lang="en-US" sz="1200" b="0" i="0">
                <a:solidFill>
                  <a:srgbClr val="222222"/>
                </a:solidFill>
                <a:latin typeface="Arial" panose="020B0604020202020204" pitchFamily="34" charset="0"/>
              </a:rPr>
              <a:t> </a:t>
            </a:r>
            <a:r>
              <a:rPr lang="ar-EG" sz="1200" b="0" i="0">
                <a:solidFill>
                  <a:srgbClr val="222222"/>
                </a:solidFill>
                <a:latin typeface="Arial" panose="020B0604020202020204" pitchFamily="34" charset="0"/>
              </a:rPr>
              <a:t>فقد تدخل المفاوضات واثقًا من نفسك وتستهدف الحصول على عدد كبير من الوزراء.</a:t>
            </a:r>
            <a:r>
              <a:rPr lang="en-US" sz="1200" b="0" i="0">
                <a:solidFill>
                  <a:srgbClr val="222222"/>
                </a:solidFill>
                <a:latin typeface="Arial" panose="020B0604020202020204" pitchFamily="34" charset="0"/>
              </a:rPr>
              <a:t> </a:t>
            </a:r>
            <a:r>
              <a:rPr lang="ar-EG" sz="1200" b="0" i="0">
                <a:solidFill>
                  <a:srgbClr val="222222"/>
                </a:solidFill>
                <a:latin typeface="Arial" panose="020B0604020202020204" pitchFamily="34" charset="0"/>
              </a:rPr>
              <a:t>ثم عندما يتشكل ائتلاف ضدك ويستعد لاستبعادك، فقد تخفض تطلعاتك وتقترح على حزب أو أكثر من الأحزاب المعارضة أن يغيروا موقفهم ويشكلوا حكومة معك بدلًا من ذلك.</a:t>
            </a:r>
            <a:r>
              <a:rPr lang="en-US" sz="1200" b="0" i="0">
                <a:solidFill>
                  <a:srgbClr val="222222"/>
                </a:solidFill>
                <a:latin typeface="Arial" panose="020B0604020202020204" pitchFamily="34" charset="0"/>
              </a:rPr>
              <a:t> </a:t>
            </a:r>
            <a:r>
              <a:rPr lang="ar-EG" sz="1200" b="0" i="0">
                <a:solidFill>
                  <a:srgbClr val="222222"/>
                </a:solidFill>
                <a:latin typeface="Arial" panose="020B0604020202020204" pitchFamily="34" charset="0"/>
              </a:rPr>
              <a:t>وهذه استجابة عقلانية لتحوُّل البديل الذي أمامك، ولتحويله إلى شيء أكثر سلبية من ذي قبل.</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20</a:t>
            </a:fld>
            <a:endParaRPr lang="en-US"/>
          </a:p>
        </p:txBody>
      </p:sp>
    </p:spTree>
    <p:extLst>
      <p:ext uri="{BB962C8B-B14F-4D97-AF65-F5344CB8AC3E}">
        <p14:creationId xmlns:p14="http://schemas.microsoft.com/office/powerpoint/2010/main" val="3649867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يلخص هذا الجدول السيناريوهات الخمسة النموذجية التي قمت للتو بتلخيصها، والتي تمثل عددًا قليلًا من العديد من النتائج المحتملة فقط.</a:t>
            </a:r>
            <a:r>
              <a:rPr lang="en-US"/>
              <a:t> </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a:t>هناك العديد من النتائج المحتملة في نموذج أوغوستا، في ظل عدم وجود حل مثالي واضح يعمل على تعظيم القيمة للجميع دون الإضرار بأحد.  </a:t>
            </a:r>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21</a:t>
            </a:fld>
            <a:endParaRPr lang="en-US"/>
          </a:p>
        </p:txBody>
      </p:sp>
    </p:spTree>
    <p:extLst>
      <p:ext uri="{BB962C8B-B14F-4D97-AF65-F5344CB8AC3E}">
        <p14:creationId xmlns:p14="http://schemas.microsoft.com/office/powerpoint/2010/main" val="223459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t>حان الوقت لمشاركة نتائجك!</a:t>
            </a:r>
            <a:r>
              <a:rPr lang="en-US" sz="1200" b="0" i="0" dirty="0"/>
              <a:t> </a:t>
            </a:r>
            <a:r>
              <a:rPr lang="ar-EG" sz="1200" b="0" i="0" dirty="0"/>
              <a:t>[ يقدم المُحاضر النتائج للفصل باستخدام ورقة نتائج </a:t>
            </a:r>
            <a:r>
              <a:rPr lang="en-US" sz="1200" b="0" i="0" dirty="0"/>
              <a:t>Excel</a:t>
            </a:r>
            <a:r>
              <a:rPr lang="ar-EG" sz="1200" b="0" i="0" dirty="0"/>
              <a:t>، التي تحسب النقاط تلقائيًا بناءً على اتفاقيات الائتلاف وعدد الوزراء لكل حزب ].</a:t>
            </a:r>
            <a:r>
              <a:rPr lang="en-US" sz="1200" b="0" i="0" dirty="0"/>
              <a:t> </a:t>
            </a:r>
            <a:r>
              <a:rPr lang="ar-EG" sz="1200" b="0" i="0" dirty="0"/>
              <a:t>يرجى رفع يدك إذا كنت ترغب في مشاركة ما حدث في مجموعتك، أو إذا كان لديك سؤال حول كيفية توصل مجموعة أخرى إلى نتائجها.</a:t>
            </a:r>
            <a:r>
              <a:rPr lang="en-US" sz="1200" b="0" i="0" dirty="0"/>
              <a:t> </a:t>
            </a:r>
            <a:r>
              <a:rPr lang="ar-EG" sz="1200" b="0" i="0" dirty="0"/>
              <a:t>[ يناقش الطلاب نتائج المفاوضات كفصل دراسي].</a:t>
            </a:r>
            <a:r>
              <a:rPr lang="en-US" sz="1200" b="0" i="0" dirty="0"/>
              <a:t> </a:t>
            </a:r>
          </a:p>
        </p:txBody>
      </p:sp>
      <p:sp>
        <p:nvSpPr>
          <p:cNvPr id="4" name="Slide Number Placeholder 3"/>
          <p:cNvSpPr>
            <a:spLocks noGrp="1"/>
          </p:cNvSpPr>
          <p:nvPr>
            <p:ph type="sldNum" sz="quarter" idx="5"/>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75691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i="0" dirty="0"/>
              <a:t>تستند دولة </a:t>
            </a:r>
            <a:r>
              <a:rPr lang="ar-EG" b="0" i="0" dirty="0" err="1"/>
              <a:t>أوغوستا</a:t>
            </a:r>
            <a:r>
              <a:rPr lang="ar-EG" b="0" i="0" dirty="0"/>
              <a:t> إلى أحداث تاريخية.</a:t>
            </a:r>
            <a:r>
              <a:rPr lang="en-US" b="0" i="0" dirty="0"/>
              <a:t> </a:t>
            </a:r>
            <a:r>
              <a:rPr lang="ar-EG" b="0" i="0" dirty="0"/>
              <a:t>هل يستطيع أحد تخمين </a:t>
            </a:r>
            <a:r>
              <a:rPr lang="ar-EG" sz="1200" b="0" i="0" dirty="0"/>
              <a:t>أي دولة هي دولة </a:t>
            </a:r>
            <a:r>
              <a:rPr lang="ar-EG" sz="1200" b="0" i="0" dirty="0" err="1"/>
              <a:t>أوغوستا</a:t>
            </a:r>
            <a:r>
              <a:rPr lang="ar-EG" sz="1200" b="0" i="0" dirty="0"/>
              <a:t> الحقيقية؟ [ يحاول الطلاب التخمين ]. </a:t>
            </a:r>
          </a:p>
        </p:txBody>
      </p:sp>
      <p:sp>
        <p:nvSpPr>
          <p:cNvPr id="4" name="Slide Number Placeholder 3"/>
          <p:cNvSpPr>
            <a:spLocks noGrp="1"/>
          </p:cNvSpPr>
          <p:nvPr>
            <p:ph type="sldNum" sz="quarter" idx="5"/>
          </p:nvPr>
        </p:nvSpPr>
        <p:spPr/>
        <p:txBody>
          <a:bodyPr/>
          <a:lstStyle/>
          <a:p>
            <a:fld id="{9BE1DD1D-0BD5-4E4F-ABDD-53ED947792F1}" type="slidenum">
              <a:rPr lang="en-US" smtClean="0"/>
              <a:t>23</a:t>
            </a:fld>
            <a:endParaRPr lang="en-US"/>
          </a:p>
        </p:txBody>
      </p:sp>
    </p:spTree>
    <p:extLst>
      <p:ext uri="{BB962C8B-B14F-4D97-AF65-F5344CB8AC3E}">
        <p14:creationId xmlns:p14="http://schemas.microsoft.com/office/powerpoint/2010/main" val="275156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a:t>أوغوستا هي مزيج للعديد من الأماكن والأشخاص، وتصور ديناميكيات تشكيل الائتلافات التي شهدناها في جميع أنحاء العالم وعلى مر التاريخ.</a:t>
            </a:r>
            <a:r>
              <a:rPr lang="en-US" sz="1200" b="0"/>
              <a:t> </a:t>
            </a:r>
          </a:p>
          <a:p>
            <a:endParaRPr lang="en-SG" dirty="0"/>
          </a:p>
          <a:p>
            <a:r>
              <a:rPr lang="ar-EG"/>
              <a:t>مصدر الصورة (مصدر مفتوح، المشاع الإبداعي)</a:t>
            </a:r>
          </a:p>
          <a:p>
            <a:r>
              <a:rPr lang="en-US"/>
              <a:t>https://www.publicdomainpictures.net/en/view-image.php?image=86447&amp;picture=planet-earth</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24</a:t>
            </a:fld>
            <a:endParaRPr lang="en-US"/>
          </a:p>
        </p:txBody>
      </p:sp>
    </p:spTree>
    <p:extLst>
      <p:ext uri="{BB962C8B-B14F-4D97-AF65-F5344CB8AC3E}">
        <p14:creationId xmlns:p14="http://schemas.microsoft.com/office/powerpoint/2010/main" val="1756239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بإمكانك أن تجد ديناميكيات تشكيل الائتلافات في كل ركن من أركان العالم، على سبيل المثال في نيوزيلندا.</a:t>
            </a:r>
            <a:r>
              <a:rPr lang="en-US"/>
              <a:t> </a:t>
            </a:r>
          </a:p>
          <a:p>
            <a:endParaRPr lang="en-SG" dirty="0"/>
          </a:p>
          <a:p>
            <a:r>
              <a:rPr lang="ar-EG"/>
              <a:t>مصدر الصورة (مصدر مفتوح، المشاع الإبداعي)</a:t>
            </a:r>
          </a:p>
          <a:p>
            <a:r>
              <a:rPr lang="en-US"/>
              <a:t>https://commons.wikimedia.org/wiki/File:Gg-state-opening-parliament-2011-008.jpg</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25</a:t>
            </a:fld>
            <a:endParaRPr lang="en-US"/>
          </a:p>
        </p:txBody>
      </p:sp>
    </p:spTree>
    <p:extLst>
      <p:ext uri="{BB962C8B-B14F-4D97-AF65-F5344CB8AC3E}">
        <p14:creationId xmlns:p14="http://schemas.microsoft.com/office/powerpoint/2010/main" val="251347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لنعد إلى عام 1992.  </a:t>
            </a:r>
            <a:r>
              <a:rPr lang="ar-EG" sz="1200"/>
              <a:t>جيم بولجر، رئيس وزراء نيوزيلندا وزعيم الحزب الوطني المحافظ، يطرد حليفه السياسي السابق وعضو البرلمان، وينستون بيترز. وهنا نرى وينستون بعد طرده من الحكومة. </a:t>
            </a:r>
          </a:p>
          <a:p>
            <a:endParaRPr lang="en-SG" dirty="0"/>
          </a:p>
          <a:p>
            <a:r>
              <a:rPr lang="ar-EG"/>
              <a:t>*مصدر الصور:</a:t>
            </a:r>
          </a:p>
          <a:p>
            <a:r>
              <a:rPr lang="en-US"/>
              <a:t>https://en.wikipedia.org/wiki/Winston_Peters#/media/File:Bolger,_1992.jpg</a:t>
            </a:r>
          </a:p>
          <a:p>
            <a:r>
              <a:rPr lang="en-US"/>
              <a:t>https://www.nzherald.co.nz/nz/the-big-read-winston-peters-the-kingmaker/V67PNQ3AERRUJVPD5J6U66HRGY/</a:t>
            </a:r>
          </a:p>
          <a:p>
            <a:endParaRPr lang="en-SG" dirty="0"/>
          </a:p>
          <a:p>
            <a:r>
              <a:rPr lang="ar-EG"/>
              <a:t>روابط داعمة</a:t>
            </a:r>
          </a:p>
          <a:p>
            <a:endParaRPr lang="en-SG" dirty="0"/>
          </a:p>
          <a:p>
            <a:r>
              <a:rPr lang="en-US"/>
              <a:t>https://www.nzherald.co.nz/nz/new-zealand-first-party-leader-winston-peters-how-the-kingmaker-could-become-pm/I32KLXWNXTZZGNYKEFKRAY4OIY/</a:t>
            </a:r>
          </a:p>
          <a:p>
            <a:endParaRPr lang="en-SG" dirty="0"/>
          </a:p>
          <a:p>
            <a:r>
              <a:rPr lang="en-US"/>
              <a:t>https://thespinoff.co.nz/politics/04-10-2020/the-boxer-and-the-towel-a-short-history-of-winston-peters-politician/</a:t>
            </a:r>
          </a:p>
          <a:p>
            <a:endParaRPr lang="en-SG" dirty="0"/>
          </a:p>
          <a:p>
            <a:r>
              <a:rPr lang="en-US"/>
              <a:t>https://liberation.typepad.com/liberation/2008/11/nz-first-party-history-2-fourth-national-govt-exulsion.html</a:t>
            </a:r>
          </a:p>
          <a:p>
            <a:endParaRPr lang="en-SG" dirty="0"/>
          </a:p>
          <a:p>
            <a:r>
              <a:rPr lang="en-US"/>
              <a:t>https://www.nzherald.co.nz/nz/winstons-first-fifteen/Q55GGPEQLAQA5UMXPVFZDGEOKY/</a:t>
            </a:r>
          </a:p>
          <a:p>
            <a:endParaRPr lang="en-SG" dirty="0"/>
          </a:p>
          <a:p>
            <a:pPr algn="r">
              <a:buFont typeface="Arial" panose="020B0604020202020204" pitchFamily="34" charset="0"/>
              <a:buNone/>
            </a:pPr>
            <a:r>
              <a:rPr lang="ar-EG" b="0" i="0">
                <a:solidFill>
                  <a:srgbClr val="202122"/>
                </a:solidFill>
                <a:latin typeface="Arial" panose="020B0604020202020204" pitchFamily="34" charset="0"/>
              </a:rPr>
              <a:t>تشيرتكوف، جيه إم (1995). </a:t>
            </a:r>
            <a:r>
              <a:rPr lang="ar-EG" b="0" i="0">
                <a:solidFill>
                  <a:srgbClr val="333333"/>
                </a:solidFill>
                <a:latin typeface="Arial" panose="020B0604020202020204" pitchFamily="34" charset="0"/>
              </a:rPr>
              <a:t>ونستون فيرست:</a:t>
            </a:r>
            <a:r>
              <a:rPr lang="ar-EG" b="1" i="0">
                <a:solidFill>
                  <a:srgbClr val="333333"/>
                </a:solidFill>
                <a:latin typeface="Arial" panose="020B0604020202020204" pitchFamily="34" charset="0"/>
              </a:rPr>
              <a:t> </a:t>
            </a:r>
            <a:r>
              <a:rPr lang="ar-EG" b="0" i="0">
                <a:solidFill>
                  <a:srgbClr val="333333"/>
                </a:solidFill>
                <a:latin typeface="Arial" panose="020B0604020202020204" pitchFamily="34" charset="0"/>
              </a:rPr>
              <a:t>الرواية غير المصرح بها لمسيرة ونستون بيترز المهنية </a:t>
            </a:r>
            <a:r>
              <a:rPr lang="ar-EG" b="1" i="0">
                <a:solidFill>
                  <a:srgbClr val="333333"/>
                </a:solidFill>
                <a:latin typeface="Arial" panose="020B0604020202020204" pitchFamily="34" charset="0"/>
              </a:rPr>
              <a:t>.</a:t>
            </a:r>
            <a:r>
              <a:rPr lang="en-US" b="1" i="0">
                <a:solidFill>
                  <a:srgbClr val="333333"/>
                </a:solidFill>
                <a:latin typeface="Arial" panose="020B0604020202020204" pitchFamily="34" charset="0"/>
              </a:rPr>
              <a:t> </a:t>
            </a:r>
            <a:r>
              <a:rPr lang="ar-EG" b="0" i="0">
                <a:solidFill>
                  <a:srgbClr val="202122"/>
                </a:solidFill>
                <a:latin typeface="Arial" panose="020B0604020202020204" pitchFamily="34" charset="0"/>
              </a:rPr>
              <a:t>أوكلاند: دار راندوم هاوس بنيوزيلندا.</a:t>
            </a:r>
          </a:p>
          <a:p>
            <a:pPr algn="r">
              <a:buFont typeface="Arial" panose="020B0604020202020204" pitchFamily="34" charset="0"/>
              <a:buNone/>
            </a:pPr>
            <a:r>
              <a:rPr lang="en-US" b="0" i="0">
                <a:solidFill>
                  <a:srgbClr val="202122"/>
                </a:solidFill>
                <a:latin typeface="Arial" panose="020B0604020202020204" pitchFamily="34" charset="0"/>
              </a:rPr>
              <a:t>https://books.google.com.sg/books?id=5V9JAQAACAAJ&amp;redir_esc=y</a:t>
            </a:r>
          </a:p>
          <a:p>
            <a:pPr algn="l">
              <a:buFont typeface="Arial" panose="020B0604020202020204" pitchFamily="34" charset="0"/>
              <a:buChar char="•"/>
            </a:pPr>
            <a:endParaRPr lang="en-US" b="0" i="0" dirty="0">
              <a:solidFill>
                <a:srgbClr val="202122"/>
              </a:solidFill>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EG" b="0" i="0">
                <a:solidFill>
                  <a:srgbClr val="202122"/>
                </a:solidFill>
                <a:latin typeface="Arial" panose="020B0604020202020204" pitchFamily="34" charset="0"/>
              </a:rPr>
              <a:t>ويشارت، آي. (2014). </a:t>
            </a:r>
            <a:r>
              <a:rPr lang="ar-EG" b="0" i="0">
                <a:solidFill>
                  <a:srgbClr val="333333"/>
                </a:solidFill>
                <a:latin typeface="Arial" panose="020B0604020202020204" pitchFamily="34" charset="0"/>
              </a:rPr>
              <a:t>ونستون: قصة ظاهرة سياسية</a:t>
            </a:r>
            <a:r>
              <a:rPr lang="en-US" b="1" i="0">
                <a:solidFill>
                  <a:srgbClr val="333333"/>
                </a:solidFill>
                <a:latin typeface="Arial" panose="020B0604020202020204" pitchFamily="34" charset="0"/>
              </a:rPr>
              <a:t> </a:t>
            </a:r>
            <a:r>
              <a:rPr lang="ar-EG" b="0" i="0">
                <a:solidFill>
                  <a:srgbClr val="202122"/>
                </a:solidFill>
                <a:latin typeface="Arial" panose="020B0604020202020204" pitchFamily="34" charset="0"/>
              </a:rPr>
              <a:t>(الطبعة الأولى). أوكلاند: دار نشر هولينج آت ذا مون. </a:t>
            </a:r>
          </a:p>
          <a:p>
            <a:r>
              <a:rPr lang="en-US"/>
              <a:t>https://books.google.com.sg/books?id=MMfUoQEACAAJ&amp;redir_esc=y</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26</a:t>
            </a:fld>
            <a:endParaRPr lang="en-US"/>
          </a:p>
        </p:txBody>
      </p:sp>
    </p:spTree>
    <p:extLst>
      <p:ext uri="{BB962C8B-B14F-4D97-AF65-F5344CB8AC3E}">
        <p14:creationId xmlns:p14="http://schemas.microsoft.com/office/powerpoint/2010/main" val="2588186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وفي العام التالي، </a:t>
            </a:r>
            <a:r>
              <a:rPr lang="ar-EG" sz="1200">
                <a:latin typeface="Arial" panose="020B0604020202020204" pitchFamily="34" charset="0"/>
                <a:ea typeface="Calibri" panose="020F0502020204030204" pitchFamily="34" charset="0"/>
              </a:rPr>
              <a:t>أطلق ونستون حزبه السياسي الجديد، نيوزيلندا أولًا، في مضمار سباق الخيل.</a:t>
            </a:r>
            <a:r>
              <a:rPr lang="en-US" sz="1200">
                <a:latin typeface="Arial" panose="020B0604020202020204" pitchFamily="34" charset="0"/>
                <a:ea typeface="Calibri" panose="020F0502020204030204" pitchFamily="34" charset="0"/>
              </a:rPr>
              <a:t> </a:t>
            </a:r>
          </a:p>
          <a:p>
            <a:endParaRPr lang="en-US" sz="1200" dirty="0">
              <a:effectLst/>
              <a:latin typeface="Arial" panose="020B0604020202020204" pitchFamily="34" charset="0"/>
            </a:endParaRPr>
          </a:p>
          <a:p>
            <a:r>
              <a:rPr lang="ar-EG" sz="1200">
                <a:latin typeface="Arial" panose="020B0604020202020204" pitchFamily="34" charset="0"/>
              </a:rPr>
              <a:t>*مصدر الصورة</a:t>
            </a:r>
          </a:p>
          <a:p>
            <a:r>
              <a:rPr lang="en-US" sz="1200">
                <a:latin typeface="Arial" panose="020B0604020202020204" pitchFamily="34" charset="0"/>
              </a:rPr>
              <a:t>https://www.nzherald.co.nz/nz/the-big-read-winston-peters-the-kingmaker/V67PNQ3AERRUJVPD5J6U66HRGY/</a:t>
            </a:r>
          </a:p>
          <a:p>
            <a:r>
              <a:rPr lang="ar-EG" sz="1200">
                <a:latin typeface="Arial" panose="020B0604020202020204" pitchFamily="34" charset="0"/>
              </a:rPr>
              <a:t>مصدر الصورة البديلة</a:t>
            </a:r>
          </a:p>
          <a:p>
            <a:r>
              <a:rPr lang="en-US" sz="1200">
                <a:latin typeface="Arial" panose="020B0604020202020204" pitchFamily="34" charset="0"/>
              </a:rPr>
              <a:t>https://www.nzherald.co.nz/nz/winstons-first-fifteen/Q55GGPEQLAQA5UMXPVFZDGEOKY/</a:t>
            </a:r>
          </a:p>
          <a:p>
            <a:endParaRPr lang="en-US" sz="1200" dirty="0">
              <a:effectLst/>
              <a:latin typeface="Arial" panose="020B0604020202020204" pitchFamily="34" charset="0"/>
            </a:endParaRPr>
          </a:p>
          <a:p>
            <a:r>
              <a:rPr lang="ar-EG" sz="1200">
                <a:latin typeface="Arial" panose="020B0604020202020204" pitchFamily="34" charset="0"/>
              </a:rPr>
              <a:t>روابط داعمة</a:t>
            </a:r>
          </a:p>
          <a:p>
            <a:endParaRPr lang="en-US" sz="1200" dirty="0">
              <a:effectLst/>
              <a:latin typeface="Arial" panose="020B0604020202020204" pitchFamily="34" charset="0"/>
            </a:endParaRPr>
          </a:p>
          <a:p>
            <a:r>
              <a:rPr lang="en-US"/>
              <a:t>https://www.newsroom.co.nz/2017/07/29/40392/reading-the-tea-leaves-from-1996</a:t>
            </a:r>
          </a:p>
          <a:p>
            <a:endParaRPr lang="en-US" sz="1200" dirty="0">
              <a:effectLst/>
              <a:latin typeface="Arial" panose="020B0604020202020204" pitchFamily="34" charset="0"/>
            </a:endParaRPr>
          </a:p>
          <a:p>
            <a:r>
              <a:rPr lang="en-US"/>
              <a:t>https://www.parliament.nz/resource/en-NZ/00PLLawRP99111/4d5c2cf501956d02710301e0b3284ae8bc5758f7</a:t>
            </a:r>
          </a:p>
          <a:p>
            <a:endParaRPr lang="en-SG" dirty="0"/>
          </a:p>
          <a:p>
            <a:pPr algn="r">
              <a:buFont typeface="Arial" panose="020B0604020202020204" pitchFamily="34" charset="0"/>
              <a:buNone/>
            </a:pPr>
            <a:r>
              <a:rPr lang="ar-EG" b="0" i="0">
                <a:solidFill>
                  <a:srgbClr val="202122"/>
                </a:solidFill>
                <a:latin typeface="Arial" panose="020B0604020202020204" pitchFamily="34" charset="0"/>
              </a:rPr>
              <a:t>تشيرتكوف، جيه إم (1995). </a:t>
            </a:r>
            <a:r>
              <a:rPr lang="ar-EG" b="0" i="0">
                <a:solidFill>
                  <a:srgbClr val="333333"/>
                </a:solidFill>
                <a:latin typeface="Arial" panose="020B0604020202020204" pitchFamily="34" charset="0"/>
              </a:rPr>
              <a:t>ونستون فيرست:</a:t>
            </a:r>
            <a:r>
              <a:rPr lang="ar-EG" b="1" i="0">
                <a:solidFill>
                  <a:srgbClr val="333333"/>
                </a:solidFill>
                <a:latin typeface="Arial" panose="020B0604020202020204" pitchFamily="34" charset="0"/>
              </a:rPr>
              <a:t> </a:t>
            </a:r>
            <a:r>
              <a:rPr lang="ar-EG" b="0" i="0">
                <a:solidFill>
                  <a:srgbClr val="333333"/>
                </a:solidFill>
                <a:latin typeface="Arial" panose="020B0604020202020204" pitchFamily="34" charset="0"/>
              </a:rPr>
              <a:t>الرواية غير المصرح بها لمسيرة ونستون بيترز المهنية </a:t>
            </a:r>
            <a:r>
              <a:rPr lang="ar-EG" b="1" i="0">
                <a:solidFill>
                  <a:srgbClr val="333333"/>
                </a:solidFill>
                <a:latin typeface="Arial" panose="020B0604020202020204" pitchFamily="34" charset="0"/>
              </a:rPr>
              <a:t>.</a:t>
            </a:r>
            <a:r>
              <a:rPr lang="en-US" b="1" i="0">
                <a:solidFill>
                  <a:srgbClr val="333333"/>
                </a:solidFill>
                <a:latin typeface="Arial" panose="020B0604020202020204" pitchFamily="34" charset="0"/>
              </a:rPr>
              <a:t> </a:t>
            </a:r>
            <a:r>
              <a:rPr lang="ar-EG" b="0" i="0">
                <a:solidFill>
                  <a:srgbClr val="202122"/>
                </a:solidFill>
                <a:latin typeface="Arial" panose="020B0604020202020204" pitchFamily="34" charset="0"/>
              </a:rPr>
              <a:t>أوكلاند: دار راندوم هاوس بنيوزيلندا.</a:t>
            </a:r>
          </a:p>
          <a:p>
            <a:pPr algn="r">
              <a:buFont typeface="Arial" panose="020B0604020202020204" pitchFamily="34" charset="0"/>
              <a:buNone/>
            </a:pPr>
            <a:r>
              <a:rPr lang="en-US" b="0" i="0">
                <a:solidFill>
                  <a:srgbClr val="202122"/>
                </a:solidFill>
                <a:latin typeface="Arial" panose="020B0604020202020204" pitchFamily="34" charset="0"/>
              </a:rPr>
              <a:t>https://books.google.com.sg/books?id=5V9JAQAACAAJ&amp;redir_esc=y</a:t>
            </a:r>
          </a:p>
          <a:p>
            <a:pPr algn="l">
              <a:buFont typeface="Arial" panose="020B0604020202020204" pitchFamily="34" charset="0"/>
              <a:buChar char="•"/>
            </a:pPr>
            <a:endParaRPr lang="en-US" b="0" i="0" dirty="0">
              <a:solidFill>
                <a:srgbClr val="202122"/>
              </a:solidFill>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EG" b="0" i="0">
                <a:solidFill>
                  <a:srgbClr val="202122"/>
                </a:solidFill>
                <a:latin typeface="Arial" panose="020B0604020202020204" pitchFamily="34" charset="0"/>
              </a:rPr>
              <a:t>ويشارت، آي. (2014). </a:t>
            </a:r>
            <a:r>
              <a:rPr lang="ar-EG" b="0" i="0">
                <a:solidFill>
                  <a:srgbClr val="333333"/>
                </a:solidFill>
                <a:latin typeface="Arial" panose="020B0604020202020204" pitchFamily="34" charset="0"/>
              </a:rPr>
              <a:t>ونستون: قصة ظاهرة سياسية</a:t>
            </a:r>
            <a:r>
              <a:rPr lang="en-US" b="1" i="0">
                <a:solidFill>
                  <a:srgbClr val="333333"/>
                </a:solidFill>
                <a:latin typeface="Arial" panose="020B0604020202020204" pitchFamily="34" charset="0"/>
              </a:rPr>
              <a:t> </a:t>
            </a:r>
            <a:r>
              <a:rPr lang="ar-EG" b="0" i="0">
                <a:solidFill>
                  <a:srgbClr val="202122"/>
                </a:solidFill>
                <a:latin typeface="Arial" panose="020B0604020202020204" pitchFamily="34" charset="0"/>
              </a:rPr>
              <a:t>(الطبعة الأولى). أوكلاند: دار نشر هولينج آت ذا مون. </a:t>
            </a:r>
          </a:p>
          <a:p>
            <a:r>
              <a:rPr lang="en-US"/>
              <a:t>https://books.google.com.sg/books?id=MMfUoQEACAAJ&amp;redir_esc=y</a:t>
            </a:r>
          </a:p>
        </p:txBody>
      </p:sp>
      <p:sp>
        <p:nvSpPr>
          <p:cNvPr id="4" name="Slide Number Placeholder 3"/>
          <p:cNvSpPr>
            <a:spLocks noGrp="1"/>
          </p:cNvSpPr>
          <p:nvPr>
            <p:ph type="sldNum" sz="quarter" idx="5"/>
          </p:nvPr>
        </p:nvSpPr>
        <p:spPr/>
        <p:txBody>
          <a:bodyPr/>
          <a:lstStyle/>
          <a:p>
            <a:fld id="{9BE1DD1D-0BD5-4E4F-ABDD-53ED947792F1}" type="slidenum">
              <a:rPr lang="en-US" smtClean="0"/>
              <a:t>27</a:t>
            </a:fld>
            <a:endParaRPr lang="en-US"/>
          </a:p>
        </p:txBody>
      </p:sp>
    </p:spTree>
    <p:extLst>
      <p:ext uri="{BB962C8B-B14F-4D97-AF65-F5344CB8AC3E}">
        <p14:creationId xmlns:p14="http://schemas.microsoft.com/office/powerpoint/2010/main" val="4096055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والآن دعونا ننتقل إلى عام 2017، عندما وصلت السياسية العمالية النيوزيلندية، جاسيندا أرديرن، إلى السلطة من خلال تشكيل ائتلاف واسع النطاق.</a:t>
            </a:r>
            <a:r>
              <a:rPr lang="en-US"/>
              <a:t> </a:t>
            </a:r>
          </a:p>
          <a:p>
            <a:endParaRPr lang="en-SG" dirty="0"/>
          </a:p>
          <a:p>
            <a:r>
              <a:rPr lang="ar-EG"/>
              <a:t>*مصدر الصورة:</a:t>
            </a:r>
          </a:p>
          <a:p>
            <a:r>
              <a:rPr lang="en-US"/>
              <a:t>https://edition.cnn.com/2017/10/19/asia/new-zealand-election/index.html</a:t>
            </a:r>
          </a:p>
          <a:p>
            <a:endParaRPr lang="en-SG" dirty="0"/>
          </a:p>
          <a:p>
            <a:r>
              <a:rPr lang="ar-EG"/>
              <a:t>معلومات داعمة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202124"/>
                </a:solidFill>
                <a:latin typeface="Google Sans"/>
              </a:rPr>
              <a:t>أرديرن وديفيس يقودان فريق التفاوض لحزب العمال</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i="0">
                <a:solidFill>
                  <a:srgbClr val="1155CC"/>
                </a:solidFill>
                <a:latin typeface="Arial" panose="020B0604020202020204" pitchFamily="34" charset="0"/>
                <a:hlinkClick r:id="rId3"/>
              </a:rPr>
              <a:t>https://www.rnz.co.nz/news/political/340286/ardern-and-davis-to-lead-labour-negotiating-team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202124"/>
                </a:solidFill>
                <a:latin typeface="Google Sans"/>
              </a:rPr>
              <a:t>بدء محادثات حزب "نيوزيلندا أولًا" مع الحزب الوطني وحزب العمال</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i="0">
                <a:solidFill>
                  <a:srgbClr val="1155CC"/>
                </a:solidFill>
                <a:latin typeface="Arial" panose="020B0604020202020204" pitchFamily="34" charset="0"/>
                <a:hlinkClick r:id="rId4"/>
              </a:rPr>
              <a:t>https://www.stuff.co.nz/national/politics/97564343/nz-first-talks-with-national-labour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202124"/>
                </a:solidFill>
                <a:latin typeface="Google Sans"/>
              </a:rPr>
              <a:t>جاسيندا أرديرن:</a:t>
            </a:r>
            <a:r>
              <a:rPr lang="en-US" b="0" i="0">
                <a:solidFill>
                  <a:srgbClr val="202124"/>
                </a:solidFill>
                <a:latin typeface="Google Sans"/>
              </a:rPr>
              <a:t> </a:t>
            </a:r>
            <a:r>
              <a:rPr lang="ar-EG" b="0" i="0">
                <a:solidFill>
                  <a:srgbClr val="202124"/>
                </a:solidFill>
                <a:latin typeface="Google Sans"/>
              </a:rPr>
              <a:t>من رئيسة وزراء نيوزيلندا القادمة؟</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i="0">
                <a:solidFill>
                  <a:srgbClr val="1155CC"/>
                </a:solidFill>
                <a:latin typeface="Arial" panose="020B0604020202020204" pitchFamily="34" charset="0"/>
                <a:hlinkClick r:id="rId5"/>
              </a:rPr>
              <a:t>https://www.abc.net.au/news/2017-10-19/jacinda-ardern-who-is-new-zealands-next-prime-minister/9067330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Google San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202124"/>
                </a:solidFill>
                <a:latin typeface="Google Sans"/>
              </a:rPr>
              <a:t>رئيسة الوزراء الجديدة، جاسيندا أرديرن، تنضم إلى نخبة قليلة من قادة العالم ونيوزيلندا</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i="0">
                <a:solidFill>
                  <a:srgbClr val="1155CC"/>
                </a:solidFill>
                <a:latin typeface="Arial" panose="020B0604020202020204" pitchFamily="34" charset="0"/>
                <a:hlinkClick r:id="rId6"/>
              </a:rPr>
              <a:t>https://web.archive.org/web/20171026033659/http://www.newshub.co.nz/home/politics/2017/10/new-pm-jacinda-ardern-joins-an-elite-few-among-world-nz-leaders.html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Google San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202124"/>
                </a:solidFill>
                <a:latin typeface="Google Sans"/>
              </a:rPr>
              <a:t>حزب الخضر يصادق على اتفاقية الثقة والإمداد مع حزب العمال - </a:t>
            </a:r>
            <a:r>
              <a:rPr lang="en-US" b="0" i="0">
                <a:solidFill>
                  <a:srgbClr val="202124"/>
                </a:solidFill>
                <a:latin typeface="Google Sans"/>
              </a:rPr>
              <a:t>NZ Herald</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i="0">
                <a:solidFill>
                  <a:srgbClr val="1155CC"/>
                </a:solidFill>
                <a:latin typeface="Arial" panose="020B0604020202020204" pitchFamily="34" charset="0"/>
                <a:hlinkClick r:id="rId7"/>
              </a:rPr>
              <a:t>https://www.nzherald.co.nz/nz/green-party-ratifies-confidence-and-supply-deal-with-labour/QOR4ECRXQLZ2HEB6AQ7S6NUVNY/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202124"/>
                </a:solidFill>
                <a:latin typeface="Google Sans"/>
              </a:rPr>
              <a:t>جاسيندا أرديرن تكشف عن وزراء الحكومة الجديدة</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i="0">
                <a:solidFill>
                  <a:srgbClr val="1155CC"/>
                </a:solidFill>
                <a:latin typeface="Arial" panose="020B0604020202020204" pitchFamily="34" charset="0"/>
                <a:hlinkClick r:id="rId8"/>
              </a:rPr>
              <a:t>https://www.nzherald.co.nz/nz/jacinda-ardern-reveals-ministers-of-new-government/URWMRXTQ6RQI7M3MHHMRCKRQF4/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202124"/>
                </a:solidFill>
                <a:latin typeface="Google Sans"/>
              </a:rPr>
              <a:t>الكشف عن أسماء الوزراء الجدد في الحكومة | </a:t>
            </a:r>
            <a:r>
              <a:rPr lang="en-US" b="0" i="0">
                <a:solidFill>
                  <a:srgbClr val="202124"/>
                </a:solidFill>
                <a:latin typeface="Google Sans"/>
              </a:rPr>
              <a:t>RNZ News</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i="0">
                <a:solidFill>
                  <a:srgbClr val="1155CC"/>
                </a:solidFill>
                <a:latin typeface="Arial" panose="020B0604020202020204" pitchFamily="34" charset="0"/>
                <a:hlinkClick r:id="rId9"/>
              </a:rPr>
              <a:t>https://www.rnz.co.nz/news/political/342329/new-government-ministers-revealed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ar-EG" b="0" i="0">
                <a:solidFill>
                  <a:srgbClr val="202124"/>
                </a:solidFill>
                <a:latin typeface="Google Sans"/>
              </a:rPr>
              <a:t>نيوزيلندا:</a:t>
            </a:r>
            <a:r>
              <a:rPr lang="en-US" b="0" i="0">
                <a:solidFill>
                  <a:srgbClr val="202124"/>
                </a:solidFill>
                <a:latin typeface="Google Sans"/>
              </a:rPr>
              <a:t> </a:t>
            </a:r>
            <a:r>
              <a:rPr lang="ar-EG" b="0" i="0">
                <a:solidFill>
                  <a:srgbClr val="202124"/>
                </a:solidFill>
                <a:latin typeface="Google Sans"/>
              </a:rPr>
              <a:t>جاسيندا أرديرن تصبح رئيسة للوزراء – </a:t>
            </a:r>
            <a:r>
              <a:rPr lang="en-US" b="0" i="0">
                <a:solidFill>
                  <a:srgbClr val="202124"/>
                </a:solidFill>
                <a:latin typeface="Google Sans"/>
              </a:rPr>
              <a:t>CNN</a:t>
            </a:r>
          </a:p>
          <a:p>
            <a:r>
              <a:rPr lang="en-US"/>
              <a:t>https://edition.cnn.com/2017/10/19/asia/new-zealand-election/index.html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28</a:t>
            </a:fld>
            <a:endParaRPr lang="en-US"/>
          </a:p>
        </p:txBody>
      </p:sp>
    </p:spTree>
    <p:extLst>
      <p:ext uri="{BB962C8B-B14F-4D97-AF65-F5344CB8AC3E}">
        <p14:creationId xmlns:p14="http://schemas.microsoft.com/office/powerpoint/2010/main" val="2416794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وفيما يلي نتائج انتخابات عام 2017.</a:t>
            </a:r>
            <a:r>
              <a:rPr lang="en-US"/>
              <a:t> </a:t>
            </a:r>
            <a:r>
              <a:rPr lang="ar-EG"/>
              <a:t>فقد فاز الحزب الوطني بنسبة 45% من أصوات الحزب مقابل 37% لحزب العمال، وهو انتصار واضح.</a:t>
            </a:r>
            <a:r>
              <a:rPr lang="en-US"/>
              <a:t> </a:t>
            </a:r>
            <a:r>
              <a:rPr lang="ar-EG"/>
              <a:t>لكن أقلية صغيرة ولكن حاسمة من المقاعد كانت من نصيب حزب نيوزيلندا أولًا، بتسعة مقاعد، والخضر بثمانية مقاعد.</a:t>
            </a:r>
            <a:r>
              <a:rPr lang="en-US"/>
              <a:t> </a:t>
            </a:r>
          </a:p>
          <a:p>
            <a:endParaRPr lang="en-SG" dirty="0"/>
          </a:p>
          <a:p>
            <a:r>
              <a:rPr lang="ar-EG"/>
              <a:t>*مصدر الصور:</a:t>
            </a:r>
          </a:p>
          <a:p>
            <a:pPr marL="0" marR="0" lvl="0" indent="0" algn="r" defTabSz="914400" rtl="1" eaLnBrk="1" fontAlgn="auto" latinLnBrk="0" hangingPunct="1">
              <a:lnSpc>
                <a:spcPct val="100000"/>
              </a:lnSpc>
              <a:spcBef>
                <a:spcPts val="0"/>
              </a:spcBef>
              <a:spcAft>
                <a:spcPts val="0"/>
              </a:spcAft>
              <a:buClrTx/>
              <a:buSzTx/>
              <a:buFontTx/>
              <a:buNone/>
              <a:tabLst/>
              <a:defRPr/>
            </a:pPr>
            <a:r>
              <a:rPr lang="en-US"/>
              <a:t>https://en.wikipedia.org/wiki/2017_New_Zealand_general_election</a:t>
            </a:r>
          </a:p>
          <a:p>
            <a:r>
              <a:rPr lang="en-US"/>
              <a:t>https://en.wikipedia.org/wiki/2017_New_Zealand_general_election#/media/File:New_Zealand_Parliament_Lab-NZF_coalition_seating_plan,_2017.svg</a:t>
            </a:r>
          </a:p>
          <a:p>
            <a:endParaRPr lang="en-SG" dirty="0"/>
          </a:p>
          <a:p>
            <a:r>
              <a:rPr lang="ar-EG"/>
              <a:t>حصل حزب "تقنين القنب" على ثلث الأصوات فقط، لذا فهو للأسف لم يحصل على مقعد في البرلمان.  </a:t>
            </a:r>
          </a:p>
          <a:p>
            <a:endParaRPr lang="en-SG" dirty="0"/>
          </a:p>
          <a:p>
            <a:r>
              <a:rPr lang="ar-EG"/>
              <a:t>معلومات داعمة</a:t>
            </a:r>
          </a:p>
          <a:p>
            <a:endParaRPr lang="en-SG" dirty="0"/>
          </a:p>
          <a:p>
            <a:r>
              <a:rPr lang="en-US"/>
              <a:t>https://en.wikipedia.org/wiki/2017_New_Zealand_general_election</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29</a:t>
            </a:fld>
            <a:endParaRPr lang="en-US"/>
          </a:p>
        </p:txBody>
      </p:sp>
    </p:spTree>
    <p:extLst>
      <p:ext uri="{BB962C8B-B14F-4D97-AF65-F5344CB8AC3E}">
        <p14:creationId xmlns:p14="http://schemas.microsoft.com/office/powerpoint/2010/main" val="415101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dirty="0">
                <a:solidFill>
                  <a:schemeClr val="tx1"/>
                </a:solidFill>
                <a:latin typeface="+mn-lt"/>
                <a:ea typeface="+mn-ea"/>
                <a:cs typeface="+mn-cs"/>
              </a:rPr>
              <a:t>نسلط الضوء على هذا الموضوع من خلال طرح تحدٍ لتشكيل </a:t>
            </a:r>
            <a:r>
              <a:rPr lang="ar-EG" sz="1200" dirty="0" err="1">
                <a:solidFill>
                  <a:schemeClr val="tx1"/>
                </a:solidFill>
                <a:latin typeface="+mn-lt"/>
                <a:ea typeface="+mn-ea"/>
                <a:cs typeface="+mn-cs"/>
              </a:rPr>
              <a:t>اتئلاف</a:t>
            </a:r>
            <a:r>
              <a:rPr lang="ar-EG" sz="1200" baseline="0" dirty="0">
                <a:solidFill>
                  <a:schemeClr val="tx1"/>
                </a:solidFill>
                <a:latin typeface="+mn-lt"/>
                <a:ea typeface="+mn-ea"/>
                <a:cs typeface="+mn-cs"/>
              </a:rPr>
              <a:t>. ستلعب دور أربعة أحزاب سياسية في دولة </a:t>
            </a:r>
            <a:r>
              <a:rPr lang="ar-EG" sz="1200" baseline="0" dirty="0" err="1">
                <a:solidFill>
                  <a:schemeClr val="tx1"/>
                </a:solidFill>
                <a:latin typeface="+mn-lt"/>
                <a:ea typeface="+mn-ea"/>
                <a:cs typeface="+mn-cs"/>
              </a:rPr>
              <a:t>أوغوستا</a:t>
            </a:r>
            <a:r>
              <a:rPr lang="ar-EG" sz="1200" baseline="0" dirty="0">
                <a:solidFill>
                  <a:schemeClr val="tx1"/>
                </a:solidFill>
                <a:latin typeface="+mn-lt"/>
                <a:ea typeface="+mn-ea"/>
                <a:cs typeface="+mn-cs"/>
              </a:rPr>
              <a:t> الخيالية. يجب أن تحاول بناء حكومة ائتلافية.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baseline="0" dirty="0">
                <a:solidFill>
                  <a:schemeClr val="tx1"/>
                </a:solidFill>
                <a:latin typeface="+mn-lt"/>
                <a:ea typeface="+mn-ea"/>
                <a:cs typeface="+mn-cs"/>
              </a:rPr>
              <a:t>لديك </a:t>
            </a:r>
            <a:r>
              <a:rPr lang="ar-EG" sz="1200" dirty="0">
                <a:solidFill>
                  <a:schemeClr val="tx1"/>
                </a:solidFill>
                <a:latin typeface="+mn-lt"/>
                <a:ea typeface="+mn-ea"/>
                <a:cs typeface="+mn-cs"/>
              </a:rPr>
              <a:t>15 دقيقة لقراءة مواد دورك والتخطيط لإستراتيجيتك، ثم ساعة ونصف للتفاوض مع شركائك الثلاثة.</a:t>
            </a:r>
            <a:r>
              <a:rPr lang="en-US" sz="1200" dirty="0">
                <a:solidFill>
                  <a:schemeClr val="tx1"/>
                </a:solidFill>
                <a:latin typeface="+mn-lt"/>
                <a:ea typeface="+mn-ea"/>
                <a:cs typeface="+mn-cs"/>
              </a:rPr>
              <a:t> </a:t>
            </a:r>
            <a:r>
              <a:rPr lang="ar-EG" sz="1200" dirty="0">
                <a:solidFill>
                  <a:schemeClr val="tx1"/>
                </a:solidFill>
                <a:latin typeface="+mn-lt"/>
                <a:ea typeface="+mn-ea"/>
                <a:cs typeface="+mn-cs"/>
              </a:rPr>
              <a:t>في هذه المرحلة، يرجى إعطائي </a:t>
            </a:r>
            <a:r>
              <a:rPr lang="ar-EG" sz="1200" baseline="0" dirty="0">
                <a:solidFill>
                  <a:schemeClr val="tx1"/>
                </a:solidFill>
                <a:latin typeface="+mn-lt"/>
                <a:ea typeface="+mn-ea"/>
                <a:cs typeface="+mn-cs"/>
              </a:rPr>
              <a:t>نموذج نتيجة واحدًا لكل مجموعة تفاوض </a:t>
            </a:r>
            <a:r>
              <a:rPr lang="ar-EG" sz="1200" dirty="0">
                <a:solidFill>
                  <a:schemeClr val="tx1"/>
                </a:solidFill>
                <a:latin typeface="+mn-lt"/>
                <a:ea typeface="+mn-ea"/>
                <a:cs typeface="+mn-cs"/>
              </a:rPr>
              <a:t>.يملأ الحزب </a:t>
            </a:r>
            <a:r>
              <a:rPr lang="ar-EG" sz="1200" dirty="0" err="1">
                <a:solidFill>
                  <a:schemeClr val="tx1"/>
                </a:solidFill>
                <a:latin typeface="+mn-lt"/>
                <a:ea typeface="+mn-ea"/>
                <a:cs typeface="+mn-cs"/>
              </a:rPr>
              <a:t>الليبرتاري</a:t>
            </a:r>
            <a:r>
              <a:rPr lang="ar-EG" sz="1200" dirty="0">
                <a:solidFill>
                  <a:schemeClr val="tx1"/>
                </a:solidFill>
                <a:latin typeface="+mn-lt"/>
                <a:ea typeface="+mn-ea"/>
                <a:cs typeface="+mn-cs"/>
              </a:rPr>
              <a:t> نموذج النتيجة نيابةً عن المجموعة بأكملها.</a:t>
            </a:r>
            <a:r>
              <a:rPr lang="en-US" sz="1200" dirty="0">
                <a:solidFill>
                  <a:schemeClr val="tx1"/>
                </a:solidFill>
                <a:latin typeface="+mn-lt"/>
                <a:ea typeface="+mn-ea"/>
                <a:cs typeface="+mn-cs"/>
              </a:rPr>
              <a:t> </a:t>
            </a:r>
            <a:r>
              <a:rPr lang="ar-EG" sz="1200" dirty="0">
                <a:solidFill>
                  <a:schemeClr val="tx1"/>
                </a:solidFill>
                <a:latin typeface="+mn-lt"/>
                <a:ea typeface="+mn-ea"/>
                <a:cs typeface="+mn-cs"/>
              </a:rPr>
              <a:t>يرجى محاولة العثور على شركاء </a:t>
            </a:r>
            <a:r>
              <a:rPr lang="ar-EG" sz="1200" baseline="0" dirty="0">
                <a:solidFill>
                  <a:schemeClr val="tx1"/>
                </a:solidFill>
                <a:latin typeface="+mn-lt"/>
                <a:ea typeface="+mn-ea"/>
                <a:cs typeface="+mn-cs"/>
              </a:rPr>
              <a:t>تعرفهم بشكل أقل من الآخرين، وبقدر ما تستطيع، أشخاص مختلفين عن الأشخاص الذين قابلتهم في مفاوضاتك السابقة.</a:t>
            </a:r>
            <a:r>
              <a:rPr lang="en-US" sz="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baseline="0" dirty="0">
                <a:solidFill>
                  <a:schemeClr val="tx1"/>
                </a:solidFill>
                <a:latin typeface="+mn-lt"/>
                <a:ea typeface="+mn-ea"/>
                <a:cs typeface="+mn-cs"/>
              </a:rPr>
              <a:t>بعض قواعد التواصل.</a:t>
            </a:r>
            <a:r>
              <a:rPr lang="en-US" sz="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baseline="0" dirty="0">
                <a:solidFill>
                  <a:schemeClr val="tx1"/>
                </a:solidFill>
                <a:latin typeface="+mn-lt"/>
                <a:ea typeface="+mn-ea"/>
                <a:cs typeface="+mn-cs"/>
              </a:rPr>
              <a:t>لديك حرية مقابلة أي شخص يرغب في مقابلتك.</a:t>
            </a:r>
            <a:r>
              <a:rPr lang="en-US" sz="1200" baseline="0" dirty="0">
                <a:solidFill>
                  <a:schemeClr val="tx1"/>
                </a:solidFill>
                <a:latin typeface="+mn-lt"/>
                <a:ea typeface="+mn-ea"/>
                <a:cs typeface="+mn-cs"/>
              </a:rPr>
              <a:t> </a:t>
            </a:r>
            <a:r>
              <a:rPr lang="ar-EG" sz="1200" baseline="0" dirty="0">
                <a:solidFill>
                  <a:schemeClr val="tx1"/>
                </a:solidFill>
                <a:latin typeface="+mn-lt"/>
                <a:ea typeface="+mn-ea"/>
                <a:cs typeface="+mn-cs"/>
              </a:rPr>
              <a:t>يمكن أن يكون ذلك في مجموعات مكونة من 4 أو 3 أو 2.</a:t>
            </a:r>
            <a:r>
              <a:rPr lang="en-US" sz="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baseline="0" dirty="0">
                <a:solidFill>
                  <a:schemeClr val="tx1"/>
                </a:solidFill>
                <a:latin typeface="+mn-lt"/>
                <a:ea typeface="+mn-ea"/>
                <a:cs typeface="+mn-cs"/>
              </a:rPr>
              <a:t>لدينا أيضًا </a:t>
            </a:r>
            <a:r>
              <a:rPr lang="ar-EG" sz="1200" b="0" dirty="0"/>
              <a:t>قاعدة القناة الجانبية.</a:t>
            </a:r>
            <a:r>
              <a:rPr lang="en-US" sz="1200" dirty="0"/>
              <a:t> </a:t>
            </a:r>
            <a:r>
              <a:rPr lang="ar-EG" sz="1200" dirty="0">
                <a:ea typeface="Times New Roman" panose="02020603050405020304" pitchFamily="18" charset="0"/>
              </a:rPr>
              <a:t>يحق لكل حزب أن يفرض على كل حزب آخر مناقشة جانبية لمدة خمس دقائق، حتى لو لم يرغب الحزب الآخر في ذلك. بعبارة أخرى، خلال المفاوضات، يمكن لليبراليين إجبار المحافظين </a:t>
            </a:r>
            <a:r>
              <a:rPr lang="ar-EG" sz="1200" dirty="0" err="1">
                <a:ea typeface="Times New Roman" panose="02020603050405020304" pitchFamily="18" charset="0"/>
              </a:rPr>
              <a:t>والليبرتاريين</a:t>
            </a:r>
            <a:r>
              <a:rPr lang="ar-EG" sz="1200" dirty="0">
                <a:ea typeface="Times New Roman" panose="02020603050405020304" pitchFamily="18" charset="0"/>
              </a:rPr>
              <a:t> وحزب العمال على التحدث إليهم جانبًا. وتتمثل الفكرة هنا في قطع التواصل المفتوح عند تشكيل ائتلافات قوية في وقت مبكر.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dirty="0"/>
              <a:t>فضلًا عن ذلك، لا بد أن تكون الأحزاب السياسية الأربعة </a:t>
            </a:r>
            <a:r>
              <a:rPr lang="ar-EG" sz="1200" u="sng" dirty="0"/>
              <a:t>حاضرة </a:t>
            </a:r>
            <a:r>
              <a:rPr lang="ar-EG" sz="1200" dirty="0"/>
              <a:t>عند الانتهاء من الصفقة، حتى يتسنى للأحزاب المهددة بالاستبعاد أن تقدم عروضًا مضادة في اللحظة الأخيرة.</a:t>
            </a:r>
            <a:r>
              <a:rPr lang="en-US" sz="1200" dirty="0"/>
              <a:t> </a:t>
            </a:r>
            <a:r>
              <a:rPr lang="ar-EG" sz="1200" dirty="0"/>
              <a:t>ولا يصبح أي اتفاق نهائيًا إلا بعد أن يتمكن الجميع من تقديم عرض مضاد في اللحظة الأخيرة.</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baseline="0" dirty="0">
                <a:solidFill>
                  <a:schemeClr val="tx1"/>
                </a:solidFill>
                <a:latin typeface="+mn-lt"/>
                <a:ea typeface="+mn-ea"/>
                <a:cs typeface="+mn-cs"/>
              </a:rPr>
              <a:t>وأخيرًا وليس آخرًا، في هذه المفاوضات، يُسمح لك بالكذب. </a:t>
            </a:r>
            <a:r>
              <a:rPr lang="ar-EG" sz="1200" dirty="0"/>
              <a:t>وعلى وجه الخصوص، يمكنك أن تَعد بالانضمام إلى ائتلاف ثم تتراجع عنه.</a:t>
            </a:r>
            <a:r>
              <a:rPr lang="en-US" sz="1200" dirty="0"/>
              <a:t> </a:t>
            </a:r>
            <a:r>
              <a:rPr lang="ar-EG" sz="1200" dirty="0"/>
              <a:t>ولا تُعد العقود الشفوية أو الكتابية أو القائمة على المصافحة ملزمة.</a:t>
            </a:r>
            <a:r>
              <a:rPr lang="en-US" sz="1200" dirty="0"/>
              <a:t> </a:t>
            </a:r>
            <a:r>
              <a:rPr lang="ar-EG" sz="1200" dirty="0"/>
              <a:t>بل كل ما يهم هو الأمور المذكورة في نموذج النتيجة الذي يتم تسليمه لي في نهاية التمرين.</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u="sng" baseline="0" dirty="0">
                <a:solidFill>
                  <a:schemeClr val="tx1"/>
                </a:solidFill>
                <a:latin typeface="+mn-lt"/>
                <a:ea typeface="+mn-ea"/>
                <a:cs typeface="+mn-cs"/>
              </a:rPr>
              <a:t>ملاحظة</a:t>
            </a:r>
            <a:r>
              <a:rPr lang="ar-EG" sz="1200" baseline="0" dirty="0">
                <a:solidFill>
                  <a:schemeClr val="tx1"/>
                </a:solidFill>
                <a:latin typeface="+mn-lt"/>
                <a:ea typeface="+mn-ea"/>
                <a:cs typeface="+mn-cs"/>
              </a:rPr>
              <a:t>:</a:t>
            </a:r>
            <a:r>
              <a:rPr lang="en-US" sz="1200" baseline="0" dirty="0">
                <a:solidFill>
                  <a:schemeClr val="tx1"/>
                </a:solidFill>
                <a:latin typeface="+mn-lt"/>
                <a:ea typeface="+mn-ea"/>
                <a:cs typeface="+mn-cs"/>
              </a:rPr>
              <a:t> </a:t>
            </a:r>
            <a:r>
              <a:rPr lang="ar-EG" sz="1200" baseline="0" dirty="0">
                <a:solidFill>
                  <a:schemeClr val="tx1"/>
                </a:solidFill>
                <a:latin typeface="+mn-lt"/>
                <a:ea typeface="+mn-ea"/>
                <a:cs typeface="+mn-cs"/>
              </a:rPr>
              <a:t>هناك نهج البديل لإنشاء المجموعات الثنائية، وهو أن تقوم المُحاضرة بنفسها بتقسيم الطلاب إلى مجموعات، إما عن طريق إنشاء مجموعات قبل بدء الفصل وإما بشكل مؤقت حاليًا أثناء المحاضرة.</a:t>
            </a:r>
            <a:r>
              <a:rPr lang="en-US" sz="1200" baseline="0" dirty="0">
                <a:solidFill>
                  <a:schemeClr val="tx1"/>
                </a:solidFill>
                <a:latin typeface="+mn-lt"/>
                <a:ea typeface="+mn-ea"/>
                <a:cs typeface="+mn-cs"/>
              </a:rPr>
              <a:t> </a:t>
            </a:r>
          </a:p>
          <a:p>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u="sng" baseline="0" dirty="0">
                <a:solidFill>
                  <a:schemeClr val="tx1"/>
                </a:solidFill>
                <a:latin typeface="+mn-lt"/>
                <a:ea typeface="+mn-ea"/>
                <a:cs typeface="+mn-cs"/>
              </a:rPr>
              <a:t>ملاحظة هامة </a:t>
            </a:r>
            <a:r>
              <a:rPr lang="ar-EG" sz="1200" baseline="0" dirty="0">
                <a:solidFill>
                  <a:schemeClr val="tx1"/>
                </a:solidFill>
                <a:latin typeface="+mn-lt"/>
                <a:ea typeface="+mn-ea"/>
                <a:cs typeface="+mn-cs"/>
              </a:rPr>
              <a:t>:</a:t>
            </a:r>
            <a:r>
              <a:rPr lang="en-US" sz="1200" baseline="0" dirty="0">
                <a:solidFill>
                  <a:schemeClr val="tx1"/>
                </a:solidFill>
                <a:latin typeface="+mn-lt"/>
                <a:ea typeface="+mn-ea"/>
                <a:cs typeface="+mn-cs"/>
              </a:rPr>
              <a:t> </a:t>
            </a:r>
            <a:r>
              <a:rPr lang="ar-EG" sz="1200" baseline="0" dirty="0">
                <a:solidFill>
                  <a:schemeClr val="tx1"/>
                </a:solidFill>
                <a:latin typeface="+mn-lt"/>
                <a:ea typeface="+mn-ea"/>
                <a:cs typeface="+mn-cs"/>
              </a:rPr>
              <a:t>يجب أن يكون هناك طالب واحد على الأقل في كل دور لهذه المفاوضات.</a:t>
            </a:r>
            <a:r>
              <a:rPr lang="en-US" sz="1200" baseline="0" dirty="0">
                <a:solidFill>
                  <a:schemeClr val="tx1"/>
                </a:solidFill>
                <a:latin typeface="+mn-lt"/>
                <a:ea typeface="+mn-ea"/>
                <a:cs typeface="+mn-cs"/>
              </a:rPr>
              <a:t> </a:t>
            </a:r>
            <a:r>
              <a:rPr lang="ar-EG" sz="1200" baseline="0" dirty="0">
                <a:solidFill>
                  <a:schemeClr val="tx1"/>
                </a:solidFill>
                <a:latin typeface="+mn-lt"/>
                <a:ea typeface="+mn-ea"/>
                <a:cs typeface="+mn-cs"/>
              </a:rPr>
              <a:t>لن تنجح عملية التفاوض بشكل صحيح إذا لم يكن لدى أي شخص في مجموعة التفاوض دور واحد أو أكثر.</a:t>
            </a:r>
            <a:r>
              <a:rPr lang="en-US" sz="1200" baseline="0" dirty="0">
                <a:solidFill>
                  <a:schemeClr val="tx1"/>
                </a:solidFill>
                <a:latin typeface="+mn-lt"/>
                <a:ea typeface="+mn-ea"/>
                <a:cs typeface="+mn-cs"/>
              </a:rPr>
              <a:t> </a:t>
            </a:r>
            <a:r>
              <a:rPr lang="ar-EG" sz="1200" baseline="0" dirty="0">
                <a:solidFill>
                  <a:schemeClr val="tx1"/>
                </a:solidFill>
                <a:latin typeface="+mn-lt"/>
                <a:ea typeface="+mn-ea"/>
                <a:cs typeface="+mn-cs"/>
              </a:rPr>
              <a:t>إذا تعذر تقسيم الطلاب إلى مجموعات مكونة من 4 طلاب، فيمكن أن يشترك أكثر من طالب واحد في أداء دور واحد أو أكثر.</a:t>
            </a:r>
            <a:r>
              <a:rPr lang="en-US" sz="1200" baseline="0" dirty="0">
                <a:solidFill>
                  <a:schemeClr val="tx1"/>
                </a:solidFill>
                <a:latin typeface="+mn-lt"/>
                <a:ea typeface="+mn-ea"/>
                <a:cs typeface="+mn-cs"/>
              </a:rPr>
              <a:t> </a:t>
            </a:r>
            <a:r>
              <a:rPr lang="ar-EG" sz="1200" baseline="0" dirty="0">
                <a:solidFill>
                  <a:schemeClr val="tx1"/>
                </a:solidFill>
                <a:latin typeface="+mn-lt"/>
                <a:ea typeface="+mn-ea"/>
                <a:cs typeface="+mn-cs"/>
              </a:rPr>
              <a:t>المجموعات المكونة من طالب أو اثنين أو ثلاثة ليست مناسبة لنموذج </a:t>
            </a:r>
            <a:r>
              <a:rPr lang="ar-EG" sz="1200" baseline="0" dirty="0" err="1">
                <a:solidFill>
                  <a:schemeClr val="tx1"/>
                </a:solidFill>
                <a:latin typeface="+mn-lt"/>
                <a:ea typeface="+mn-ea"/>
                <a:cs typeface="+mn-cs"/>
              </a:rPr>
              <a:t>أوغوستا</a:t>
            </a:r>
            <a:r>
              <a:rPr lang="ar-EG" sz="1200" baseline="0" dirty="0">
                <a:solidFill>
                  <a:schemeClr val="tx1"/>
                </a:solidFill>
                <a:latin typeface="+mn-lt"/>
                <a:ea typeface="+mn-ea"/>
                <a:cs typeface="+mn-cs"/>
              </a:rPr>
              <a:t>، بل يجب أن تتكون من أربعة طلاب بحد أدنى وحتى سبعة طلاب.</a:t>
            </a:r>
            <a:r>
              <a:rPr lang="en-US" sz="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3</a:t>
            </a:fld>
            <a:endParaRPr lang="en-US"/>
          </a:p>
        </p:txBody>
      </p:sp>
    </p:spTree>
    <p:extLst>
      <p:ext uri="{BB962C8B-B14F-4D97-AF65-F5344CB8AC3E}">
        <p14:creationId xmlns:p14="http://schemas.microsoft.com/office/powerpoint/2010/main" val="1712719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a:t>وعلى الرغم من أن الحزب الوطني المحافظ حصل على أكبر عدد من الأصوات وبالتالي أكبر عدد من المقاعد في البرلمان، فقد نجحت أرديرن في إقصائه من الحكومة من خلال تشكيل شراكة مع حزب ونستون الصغير "نيوزيلندا أولًا" وكذلك حزب الخضر الصغير بقيادة </a:t>
            </a:r>
            <a:r>
              <a:rPr lang="ar-EG" b="0" i="0">
                <a:solidFill>
                  <a:srgbClr val="000000"/>
                </a:solidFill>
                <a:latin typeface="Linux Libertine"/>
              </a:rPr>
              <a:t>ماراما ديفيدسون </a:t>
            </a:r>
            <a:r>
              <a:rPr lang="ar-EG"/>
              <a:t>.</a:t>
            </a:r>
            <a:r>
              <a:rPr lang="en-US"/>
              <a:t> </a:t>
            </a:r>
            <a:r>
              <a:rPr lang="ar-EG"/>
              <a:t>وفقًا لشروط نموذج أوغوستا، فقد بنت تحالفًا "ليبراليًا - عماليًا - ليبرتاريًا" من اللاعبين الأضعف، مع عدم وجود "المحافظين" في الحكومة على الإطلاق.</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a:t>لقد نجحت في تقسيم الائتلاف المحافظ بين الحزب الوطني وحزب نيوزيلندا الأول، اللذين شكلا حكومة معًا في السابق، مما جعلها تقدم العرض الأفضل.</a:t>
            </a:r>
            <a:r>
              <a:rPr lang="en-US"/>
              <a:t> </a:t>
            </a:r>
            <a:r>
              <a:rPr lang="ar-EG"/>
              <a:t>أصبح وينستون نائب رئيس الوزراء.</a:t>
            </a:r>
            <a:r>
              <a:rPr lang="en-US"/>
              <a:t> </a:t>
            </a:r>
            <a:r>
              <a:rPr lang="ar-EG"/>
              <a:t>انظر إلى وجهه!</a:t>
            </a:r>
            <a:r>
              <a:rPr lang="en-US"/>
              <a:t> </a:t>
            </a:r>
            <a:r>
              <a:rPr lang="ar-EG"/>
              <a:t>سأكون سعيدًا أيضًا.</a:t>
            </a:r>
            <a:r>
              <a:rPr lang="en-US"/>
              <a:t> </a:t>
            </a:r>
            <a:r>
              <a:rPr lang="ar-EG"/>
              <a:t>يمكن للأحزاب الأضعف الحصول على صفقة رائعة في مفاوضات الائتلاف إذا كانت في وضع صانع الملكة أو صانع الملوك وجزءًا من الائتلاف الفائز.  </a:t>
            </a:r>
          </a:p>
          <a:p>
            <a:endParaRPr lang="en-SG" dirty="0"/>
          </a:p>
          <a:p>
            <a:r>
              <a:rPr lang="ar-EG"/>
              <a:t>*مصدر الصور:</a:t>
            </a:r>
          </a:p>
          <a:p>
            <a:pPr marL="0" marR="0" lvl="0" indent="0" algn="r" defTabSz="914400" rtl="1" eaLnBrk="1" fontAlgn="auto" latinLnBrk="0" hangingPunct="1">
              <a:lnSpc>
                <a:spcPct val="100000"/>
              </a:lnSpc>
              <a:spcBef>
                <a:spcPts val="0"/>
              </a:spcBef>
              <a:spcAft>
                <a:spcPts val="0"/>
              </a:spcAft>
              <a:buClrTx/>
              <a:buSzTx/>
              <a:buFontTx/>
              <a:buNone/>
              <a:tabLst/>
              <a:defRPr/>
            </a:pPr>
            <a:r>
              <a:rPr lang="en-US"/>
              <a:t>https://www.theguardian.com/world/2017/oct/24/new-zealand-kingmaker-winston-peters-deputy-prime-minister-foreign</a:t>
            </a:r>
          </a:p>
          <a:p>
            <a:r>
              <a:rPr lang="en-US" b="0" i="0">
                <a:solidFill>
                  <a:srgbClr val="222222"/>
                </a:solidFill>
                <a:latin typeface="Roboto" panose="02000000000000000000" pitchFamily="2" charset="0"/>
              </a:rPr>
              <a:t>https://www.rnz.co.nz/news/national/429597/labour-and-greens-formally-sign-cooperation-agreement</a:t>
            </a:r>
          </a:p>
          <a:p>
            <a:endParaRPr lang="en-SG" dirty="0"/>
          </a:p>
          <a:p>
            <a:r>
              <a:rPr lang="ar-EG"/>
              <a:t>معلومات داعمة</a:t>
            </a:r>
          </a:p>
          <a:p>
            <a:endParaRPr lang="en-SG" dirty="0"/>
          </a:p>
          <a:p>
            <a:pPr algn="r" fontAlgn="base"/>
            <a:r>
              <a:rPr lang="ar-EG" b="0" i="0">
                <a:solidFill>
                  <a:srgbClr val="121212"/>
                </a:solidFill>
                <a:latin typeface="GH Guardian Headline"/>
              </a:rPr>
              <a:t>حزب العمال النيوزيلندي يوقع على اتفاق ائتلافي ويعين وينستون بيترز نائبًا لرئيس الوزراء</a:t>
            </a:r>
          </a:p>
          <a:p>
            <a:r>
              <a:rPr lang="en-US"/>
              <a:t>https://www.theguardian.com/world/2017/oct/24/new-zealand-kingmaker-winston-peters-deputy-prime-minister-foreign</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121212"/>
                </a:solidFill>
                <a:latin typeface="Guardian Egyptian Web"/>
              </a:rPr>
              <a:t>وينستون بيترز يؤكد أن جاسيندا أرديرن هي رئيسة وزراء نيوزيلندا القادمة – كما حدث</a:t>
            </a:r>
          </a:p>
          <a:p>
            <a:r>
              <a:rPr lang="en-US"/>
              <a:t>https://www.theguardian.com/world/live/2017/oct/19/new-zealand-election-winston-peters-prime-minister-bill-english-jacinda-ardern-live</a:t>
            </a:r>
          </a:p>
          <a:p>
            <a:endParaRPr lang="en-SG" dirty="0"/>
          </a:p>
          <a:p>
            <a:pPr algn="r" fontAlgn="base"/>
            <a:r>
              <a:rPr lang="ar-EG" b="0" i="0">
                <a:solidFill>
                  <a:srgbClr val="121212"/>
                </a:solidFill>
                <a:latin typeface="GH Guardian Headline"/>
              </a:rPr>
              <a:t>حزب الخضر النيوزيلندي يقبل عرض أرديرن بـ "اتفاقية التعاون"</a:t>
            </a:r>
          </a:p>
          <a:p>
            <a:r>
              <a:rPr lang="en-US"/>
              <a:t>https://www.theguardian.com/world/2020/oct/31/new-zealand-greens-accept-arderns-offer-of-cooperation-agreement</a:t>
            </a:r>
          </a:p>
          <a:p>
            <a:endParaRPr lang="en-SG" dirty="0"/>
          </a:p>
          <a:p>
            <a:r>
              <a:rPr lang="ar-EG" b="0" i="0">
                <a:solidFill>
                  <a:srgbClr val="222222"/>
                </a:solidFill>
                <a:latin typeface="Roboto" panose="02000000000000000000" pitchFamily="2" charset="0"/>
              </a:rPr>
              <a:t>الكشف عن صفقات ائتلافية بين حزب نيوزيلندا أولًا وحزب الخضر وحزب العمال</a:t>
            </a:r>
          </a:p>
          <a:p>
            <a:r>
              <a:rPr lang="en-US" b="0" i="0">
                <a:solidFill>
                  <a:srgbClr val="222222"/>
                </a:solidFill>
                <a:latin typeface="Roboto" panose="02000000000000000000" pitchFamily="2" charset="0"/>
              </a:rPr>
              <a:t>https://www.stuff.co.nz/national/politics/98170259/nz-prime-minister-elect-jacinda-ardern-reveals-cost-of-coalition</a:t>
            </a:r>
          </a:p>
          <a:p>
            <a:endParaRPr lang="en-SG" b="1" i="0" dirty="0">
              <a:solidFill>
                <a:srgbClr val="222222"/>
              </a:solidFill>
              <a:effectLst/>
              <a:latin typeface="Roboto" panose="02000000000000000000" pitchFamily="2"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404441"/>
                </a:solidFill>
                <a:latin typeface="Colfax"/>
              </a:rPr>
              <a:t>حزب العمال والخضر يوقعان رسميًا اتفاقية تعاون</a:t>
            </a:r>
          </a:p>
          <a:p>
            <a:r>
              <a:rPr lang="en-US" b="0" i="0">
                <a:solidFill>
                  <a:srgbClr val="222222"/>
                </a:solidFill>
                <a:latin typeface="Roboto" panose="02000000000000000000" pitchFamily="2" charset="0"/>
              </a:rPr>
              <a:t>https://www.rnz.co.nz/news/national/429597/labour-and-greens-formally-sign-cooperation-agreement</a:t>
            </a:r>
          </a:p>
          <a:p>
            <a:endParaRPr lang="en-SG" b="1" i="0" dirty="0">
              <a:solidFill>
                <a:srgbClr val="222222"/>
              </a:solidFill>
              <a:effectLst/>
              <a:latin typeface="Roboto" panose="02000000000000000000" pitchFamily="2" charset="0"/>
            </a:endParaRPr>
          </a:p>
          <a:p>
            <a:r>
              <a:rPr lang="ar-EG" b="0" i="0">
                <a:solidFill>
                  <a:srgbClr val="222222"/>
                </a:solidFill>
                <a:latin typeface="Roboto" panose="02000000000000000000" pitchFamily="2" charset="0"/>
              </a:rPr>
              <a:t>ماراما ديفيدسون</a:t>
            </a:r>
          </a:p>
          <a:p>
            <a:r>
              <a:rPr lang="en-US" b="0" i="0">
                <a:solidFill>
                  <a:srgbClr val="222222"/>
                </a:solidFill>
                <a:latin typeface="Roboto" panose="02000000000000000000" pitchFamily="2" charset="0"/>
              </a:rPr>
              <a:t>https://www.teaomaori.news/election/candidates/marama-davidson</a:t>
            </a:r>
          </a:p>
          <a:p>
            <a:endParaRPr lang="en-SG" b="1" i="0" dirty="0">
              <a:solidFill>
                <a:srgbClr val="222222"/>
              </a:solidFill>
              <a:effectLst/>
              <a:latin typeface="Roboto" panose="02000000000000000000" pitchFamily="2" charset="0"/>
            </a:endParaRPr>
          </a:p>
          <a:p>
            <a:endParaRPr lang="en-SG" b="1" i="0" dirty="0">
              <a:solidFill>
                <a:srgbClr val="222222"/>
              </a:solidFill>
              <a:effectLst/>
              <a:latin typeface="Roboto" panose="02000000000000000000" pitchFamily="2" charset="0"/>
            </a:endParaRP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30</a:t>
            </a:fld>
            <a:endParaRPr lang="en-US"/>
          </a:p>
        </p:txBody>
      </p:sp>
    </p:spTree>
    <p:extLst>
      <p:ext uri="{BB962C8B-B14F-4D97-AF65-F5344CB8AC3E}">
        <p14:creationId xmlns:p14="http://schemas.microsoft.com/office/powerpoint/2010/main" val="1997925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وأصبح وينستون نائبًا لرئيس الوزراء، وشغل منصب رئيس الوزراء بالإنابة لمدة 6 أسابيع في عام 2018 بينما كانت أرديرن في إجازة أمومة.</a:t>
            </a:r>
            <a:r>
              <a:rPr lang="en-US"/>
              <a:t> </a:t>
            </a:r>
          </a:p>
          <a:p>
            <a:endParaRPr lang="en-SG" dirty="0"/>
          </a:p>
          <a:p>
            <a:r>
              <a:rPr lang="ar-EG"/>
              <a:t>*مصدر الصور:</a:t>
            </a:r>
          </a:p>
          <a:p>
            <a:r>
              <a:rPr lang="en-US"/>
              <a:t>https://www.straitstimes.com/asia/australianz/new-zealand-pm-jacinda-ardern-reveals-maternity-leave-arrangements</a:t>
            </a:r>
          </a:p>
          <a:p>
            <a:r>
              <a:rPr lang="en-US"/>
              <a:t>https://www.theguardian.com/world/2018/jun/16/who-is-winston-peters-the-40-year-rise-of-new-zealands-next-acting-pm</a:t>
            </a:r>
          </a:p>
          <a:p>
            <a:endParaRPr lang="en-SG" dirty="0"/>
          </a:p>
          <a:p>
            <a:r>
              <a:rPr lang="ar-EG"/>
              <a:t>معلومات داعمة</a:t>
            </a:r>
          </a:p>
          <a:p>
            <a:endParaRPr lang="en-SG" dirty="0"/>
          </a:p>
          <a:p>
            <a:r>
              <a:rPr lang="en-US"/>
              <a:t>https://www.straitstimes.com/asia/australianz/new-zealand-pm-jacinda-ardern-reveals-maternity-leave-arrangements</a:t>
            </a:r>
          </a:p>
          <a:p>
            <a:endParaRPr lang="en-SG" dirty="0"/>
          </a:p>
          <a:p>
            <a:r>
              <a:rPr lang="en-US"/>
              <a:t>https://www.theguardian.com/world/2018/jun/16/who-is-winston-peters-the-40-year-rise-of-new-zealands-next-acting-pm</a:t>
            </a:r>
          </a:p>
        </p:txBody>
      </p:sp>
      <p:sp>
        <p:nvSpPr>
          <p:cNvPr id="4" name="Slide Number Placeholder 3"/>
          <p:cNvSpPr>
            <a:spLocks noGrp="1"/>
          </p:cNvSpPr>
          <p:nvPr>
            <p:ph type="sldNum" sz="quarter" idx="5"/>
          </p:nvPr>
        </p:nvSpPr>
        <p:spPr/>
        <p:txBody>
          <a:bodyPr/>
          <a:lstStyle/>
          <a:p>
            <a:fld id="{9BE1DD1D-0BD5-4E4F-ABDD-53ED947792F1}" type="slidenum">
              <a:rPr lang="en-US" smtClean="0"/>
              <a:t>31</a:t>
            </a:fld>
            <a:endParaRPr lang="en-US"/>
          </a:p>
        </p:txBody>
      </p:sp>
    </p:spTree>
    <p:extLst>
      <p:ext uri="{BB962C8B-B14F-4D97-AF65-F5344CB8AC3E}">
        <p14:creationId xmlns:p14="http://schemas.microsoft.com/office/powerpoint/2010/main" val="1754538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وبعد فترة وجيزة، قادت أرديرن حكومتها إلى نجاح تاريخي في مكافحة جائحة كوفيد-19، مما عزز شرعيتها ودعمها السياسي.</a:t>
            </a:r>
          </a:p>
          <a:p>
            <a:endParaRPr lang="en-SG" dirty="0"/>
          </a:p>
          <a:p>
            <a:r>
              <a:rPr lang="ar-EG"/>
              <a:t>*مصدر الصور:</a:t>
            </a:r>
          </a:p>
          <a:p>
            <a:pPr marL="0" marR="0" lvl="0" indent="0" algn="r" defTabSz="914400" rtl="1" eaLnBrk="1" fontAlgn="auto" latinLnBrk="0" hangingPunct="1">
              <a:lnSpc>
                <a:spcPct val="100000"/>
              </a:lnSpc>
              <a:spcBef>
                <a:spcPts val="0"/>
              </a:spcBef>
              <a:spcAft>
                <a:spcPts val="0"/>
              </a:spcAft>
              <a:buClrTx/>
              <a:buSzTx/>
              <a:buFontTx/>
              <a:buNone/>
              <a:tabLst/>
              <a:defRPr/>
            </a:pPr>
            <a:r>
              <a:rPr lang="en-US"/>
              <a:t>https://www.straitstimes.com/asia/australianz/new-zealand-pm-ardern-declares-national-emergency-as-country-reports-47-new</a:t>
            </a:r>
          </a:p>
          <a:p>
            <a:pPr marL="0" marR="0" lvl="0" indent="0" algn="r" defTabSz="914400" rtl="1" eaLnBrk="1" fontAlgn="auto" latinLnBrk="0" hangingPunct="1">
              <a:lnSpc>
                <a:spcPct val="100000"/>
              </a:lnSpc>
              <a:spcBef>
                <a:spcPts val="0"/>
              </a:spcBef>
              <a:spcAft>
                <a:spcPts val="0"/>
              </a:spcAft>
              <a:buClrTx/>
              <a:buSzTx/>
              <a:buFontTx/>
              <a:buNone/>
              <a:tabLst/>
              <a:defRPr/>
            </a:pPr>
            <a:r>
              <a:rPr lang="en-US"/>
              <a:t>https://www.theguardian.com/world/2020/apr/27/new-zealand-prepares-to-lift-strict-lockdown-after-eliminating-coronavirus</a:t>
            </a:r>
          </a:p>
          <a:p>
            <a:endParaRPr lang="en-SG" dirty="0"/>
          </a:p>
          <a:p>
            <a:r>
              <a:rPr lang="ar-EG"/>
              <a:t>معلومات داعمة</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333333"/>
                </a:solidFill>
                <a:latin typeface="SelaneWebSTTwenty"/>
              </a:rPr>
              <a:t>رئيسة وزراء نيوزيلندا تعلن حالة الطوارئ الوطنية بعد تسجيل 50 حالة إصابة جديدة بفيروس كورونا في البلاد</a:t>
            </a:r>
          </a:p>
          <a:p>
            <a:r>
              <a:rPr lang="en-US"/>
              <a:t>https://www.straitstimes.com/asia/australianz/new-zealand-pm-ardern-declares-national-emergency-as-country-reports-47-new</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000000"/>
                </a:solidFill>
                <a:latin typeface="Lato"/>
              </a:rPr>
              <a:t>رئيسة وزراء نيوزيلندا تعلن حالة الطوارئ لمواجهة فيروس كورونا</a:t>
            </a:r>
          </a:p>
          <a:p>
            <a:r>
              <a:rPr lang="en-US"/>
              <a:t>https://www.channelnewsasia.com/news/world/new-zealand-state-emergency-covid19-coronavirus-jacinda-ardern-12573536</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333333"/>
                </a:solidFill>
                <a:latin typeface="SelaneWebSTTwenty"/>
              </a:rPr>
              <a:t>أرديرن تعلن الانتصار على انتشار فيروس كورونا</a:t>
            </a:r>
          </a:p>
          <a:p>
            <a:r>
              <a:rPr lang="en-US"/>
              <a:t>https://www.straitstimes.com/asia/australianz/ardern-declares-victory-against-spread-of-virus</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121212"/>
                </a:solidFill>
                <a:latin typeface="nyt-cheltenham"/>
              </a:rPr>
              <a:t>جاسيندا أرديرن تروج لإغلاق صارم من خلال الحديث المباشر والنكات عن الأمهات</a:t>
            </a:r>
          </a:p>
          <a:p>
            <a:r>
              <a:rPr lang="en-US"/>
              <a:t>https://www.nytimes.com/2020/05/23/world/asia/jacinda-ardern-coronavirus-new-zealand.html</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121212"/>
                </a:solidFill>
                <a:latin typeface="nyt-cheltenham"/>
              </a:rPr>
              <a:t>نيوزيلندا ترفع حالة الإغلاق وتعلن القضاء على الفيروس في الوقت الحالي</a:t>
            </a:r>
          </a:p>
          <a:p>
            <a:r>
              <a:rPr lang="en-US"/>
              <a:t>https://www.nytimes.com/2020/06/08/world/australia/new-zealand-coronavirus-ardern.html</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121212"/>
                </a:solidFill>
                <a:latin typeface="GH Guardian Headline"/>
              </a:rPr>
              <a:t>أرديرن:</a:t>
            </a:r>
            <a:r>
              <a:rPr lang="en-US" b="0" i="0">
                <a:solidFill>
                  <a:srgbClr val="121212"/>
                </a:solidFill>
                <a:latin typeface="GH Guardian Headline"/>
              </a:rPr>
              <a:t> </a:t>
            </a:r>
            <a:r>
              <a:rPr lang="ar-EG" b="0" i="0">
                <a:solidFill>
                  <a:srgbClr val="121212"/>
                </a:solidFill>
                <a:latin typeface="GH Guardian Headline"/>
              </a:rPr>
              <a:t>نيوزيلندا "فازت بالمعركة" ضد انتقال كوفيد-19 في المجتمع</a:t>
            </a:r>
          </a:p>
          <a:p>
            <a:r>
              <a:rPr lang="en-US"/>
              <a:t>https://www.theguardian.com/world/2020/apr/27/new-zealand-prepares-to-lift-strict-lockdown-after-eliminating-coronavirus</a:t>
            </a:r>
          </a:p>
          <a:p>
            <a:endParaRPr lang="en-SG" dirty="0"/>
          </a:p>
          <a:p>
            <a:r>
              <a:rPr lang="en-US"/>
              <a:t>https://www.google.com</a:t>
            </a:r>
            <a:r>
              <a:rPr lang="ar-EG"/>
              <a:t>/ البحث?</a:t>
            </a:r>
            <a:r>
              <a:rPr lang="en-US"/>
              <a:t>q =covid+new+zealand+2021&amp;rlz=1C1JZAP_enSG903SG904&amp;oq=covid+new+zealand+2021&amp;aqs=chrome..69i57j0i22i30l9.3813j0j4&amp;sourceid= chrome&amp;ie =UTF-8</a:t>
            </a:r>
          </a:p>
          <a:p>
            <a:endParaRPr lang="en-SG" dirty="0"/>
          </a:p>
          <a:p>
            <a:endParaRPr lang="en-SG" dirty="0"/>
          </a:p>
          <a:p>
            <a:endParaRPr lang="en-SG" dirty="0"/>
          </a:p>
          <a:p>
            <a:endParaRPr lang="en-SG" dirty="0"/>
          </a:p>
          <a:p>
            <a:endParaRPr lang="en-SG" dirty="0"/>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32</a:t>
            </a:fld>
            <a:endParaRPr lang="en-US"/>
          </a:p>
        </p:txBody>
      </p:sp>
    </p:spTree>
    <p:extLst>
      <p:ext uri="{BB962C8B-B14F-4D97-AF65-F5344CB8AC3E}">
        <p14:creationId xmlns:p14="http://schemas.microsoft.com/office/powerpoint/2010/main" val="541326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في انتخابات عام 2020، فاز حزب العمال بأغلبية مطلقة من مقاعد البرلمان - 65 من 120 مقعدًا - وأغلبية أصوات الحزب في 72 من أصل 73 دائرة انتخابية.</a:t>
            </a:r>
            <a:r>
              <a:rPr lang="en-US"/>
              <a:t> </a:t>
            </a:r>
            <a:r>
              <a:rPr lang="ar-EG"/>
              <a:t>كانت انتخابات عام 2020 تاريخية أيضًا لمنافسها الحزب الوطني المحافظ، وهي ثاني أسوأ نتيجة لهم على الإطلاق.</a:t>
            </a:r>
            <a:r>
              <a:rPr lang="en-US"/>
              <a:t> </a:t>
            </a:r>
          </a:p>
          <a:p>
            <a:endParaRPr lang="en-SG" dirty="0"/>
          </a:p>
          <a:p>
            <a:r>
              <a:rPr lang="ar-EG"/>
              <a:t>*مصدر الصورة:</a:t>
            </a:r>
          </a:p>
          <a:p>
            <a:pPr marL="0" marR="0" lvl="0" indent="0" algn="r" defTabSz="914400" rtl="1" eaLnBrk="1" fontAlgn="auto" latinLnBrk="0" hangingPunct="1">
              <a:lnSpc>
                <a:spcPct val="100000"/>
              </a:lnSpc>
              <a:spcBef>
                <a:spcPts val="0"/>
              </a:spcBef>
              <a:spcAft>
                <a:spcPts val="0"/>
              </a:spcAft>
              <a:buClrTx/>
              <a:buSzTx/>
              <a:buFontTx/>
              <a:buNone/>
              <a:tabLst/>
              <a:defRPr/>
            </a:pPr>
            <a:r>
              <a:rPr lang="en-US"/>
              <a:t>https://www.reuters.com/article/uk-newzealand-election-idUSKBN2712ZI</a:t>
            </a:r>
          </a:p>
          <a:p>
            <a:endParaRPr lang="en-SG" dirty="0"/>
          </a:p>
          <a:p>
            <a:r>
              <a:rPr lang="ar-EG"/>
              <a:t>معلومات داعمة</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3F3F40"/>
                </a:solidFill>
                <a:latin typeface="knowledge-medium"/>
              </a:rPr>
              <a:t>رئيسة وزراء نيوزيلندا، أرديرن، تفوز بإعادة انتخابها "التاريخية" لنجاحها في سحق كوفيد-19</a:t>
            </a:r>
          </a:p>
          <a:p>
            <a:r>
              <a:rPr lang="en-US"/>
              <a:t>https://www.reuters.com/article/uk-newzealand-election-idUSKBN2712ZI</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555555"/>
                </a:solidFill>
                <a:latin typeface="arial" panose="020B0604020202020204" pitchFamily="34" charset="0"/>
              </a:rPr>
              <a:t>طريقان لتحقيق النجاح الهش:</a:t>
            </a:r>
            <a:r>
              <a:rPr lang="en-US" b="0" i="0">
                <a:solidFill>
                  <a:srgbClr val="555555"/>
                </a:solidFill>
                <a:latin typeface="arial" panose="020B0604020202020204" pitchFamily="34" charset="0"/>
              </a:rPr>
              <a:t> </a:t>
            </a:r>
            <a:r>
              <a:rPr lang="ar-EG" b="0" i="0">
                <a:solidFill>
                  <a:srgbClr val="555555"/>
                </a:solidFill>
                <a:latin typeface="arial" panose="020B0604020202020204" pitchFamily="34" charset="0"/>
              </a:rPr>
              <a:t>أستراليا ونيوزيلندا وكوفيد-19 وسياسات حوكمة الأزمات</a:t>
            </a:r>
          </a:p>
          <a:p>
            <a:r>
              <a:rPr lang="en-US"/>
              <a:t>https://journals.sagepub.com/doi/full/10.1177/0020852320972465</a:t>
            </a:r>
          </a:p>
          <a:p>
            <a:endParaRPr lang="en-SG" dirty="0"/>
          </a:p>
          <a:p>
            <a:r>
              <a:rPr lang="ar-EG"/>
              <a:t>الاستجابات السياسية والمؤسسية لكوفيد-19:</a:t>
            </a:r>
            <a:r>
              <a:rPr lang="en-US"/>
              <a:t> </a:t>
            </a:r>
            <a:r>
              <a:rPr lang="ar-EG"/>
              <a:t>نيوزيلندا</a:t>
            </a:r>
          </a:p>
          <a:p>
            <a:r>
              <a:rPr lang="en-US"/>
              <a:t>https://www.brookings.edu/research/policy-and-institutional-responses-to-covid-19-new-zealand/</a:t>
            </a:r>
          </a:p>
          <a:p>
            <a:endParaRPr lang="en-SG" dirty="0"/>
          </a:p>
          <a:p>
            <a:pPr algn="r" fontAlgn="base"/>
            <a:r>
              <a:rPr lang="ar-EG" b="0" i="0">
                <a:solidFill>
                  <a:srgbClr val="121212"/>
                </a:solidFill>
                <a:latin typeface="GH Guardian Headline"/>
              </a:rPr>
              <a:t>تعامل نيوزيلندا مع جائحة كوفيد-19 هي الأفضل في العالم، وفقًا لقادة الأعمال العالميين</a:t>
            </a:r>
          </a:p>
          <a:p>
            <a:r>
              <a:rPr lang="en-US"/>
              <a:t>https://www.theguardian.com/world/2020/oct/08/new-zealands-covid-19-response-the-best-in-the-world-say-global-business-leaders</a:t>
            </a:r>
          </a:p>
          <a:p>
            <a:endParaRPr lang="en-SG" dirty="0"/>
          </a:p>
          <a:p>
            <a:pPr algn="r" fontAlgn="base"/>
            <a:r>
              <a:rPr lang="ar-EG"/>
              <a:t>نيوزيلندا </a:t>
            </a:r>
            <a:r>
              <a:rPr lang="ar-EG" b="0" i="0">
                <a:solidFill>
                  <a:srgbClr val="121212"/>
                </a:solidFill>
                <a:latin typeface="GH Guardian Headline"/>
              </a:rPr>
              <a:t>تحث على "عدم السماح للفيروس بتقسيمكم" مع تزايد الإحباط بسبب كوفيد</a:t>
            </a:r>
          </a:p>
          <a:p>
            <a:r>
              <a:rPr lang="en-US"/>
              <a:t>https://www.theguardian.com/world/2021/mar/02/new-zealand-urged-dont-let-virus-divide-you-as-covid-frustration-builds</a:t>
            </a:r>
          </a:p>
          <a:p>
            <a:endParaRPr lang="en-SG" dirty="0"/>
          </a:p>
          <a:p>
            <a:r>
              <a:rPr lang="ar-EG" b="0" i="0">
                <a:solidFill>
                  <a:srgbClr val="333333"/>
                </a:solidFill>
                <a:latin typeface="Droid Serif"/>
              </a:rPr>
              <a:t>التغلب على الفيروس: دراسة لنهج التواصل في الأزمات الذي اتبعته رئيسة وزراء نيوزيلندا، جاسيندا أرديرن، أثناء جائحة كوفيد-19</a:t>
            </a:r>
          </a:p>
          <a:p>
            <a:r>
              <a:rPr lang="en-US"/>
              <a:t>https://www.tandfonline.com/doi/full/10.1080/13678868.2020.1779543</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000000"/>
                </a:solidFill>
                <a:latin typeface="AGaramondPro"/>
              </a:rPr>
              <a:t>رئيسة وزراء نيوزيلندا قد تكون الزعيم الأكثر فعالية على هذا الكوكب</a:t>
            </a:r>
          </a:p>
          <a:p>
            <a:r>
              <a:rPr lang="en-US"/>
              <a:t>https://www.theatlantic.com/politics/archive/2020/04/jacinda-ardern-new-zealand-leadership-coronavirus/610237/</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2D2A28"/>
                </a:solidFill>
                <a:latin typeface="Libre Franklin"/>
              </a:rPr>
              <a:t>التعرف على تكتيكات القيادة في الأزمات التي استخدمتها نيوزيلندا للقضاء على فيروس كورونا</a:t>
            </a:r>
          </a:p>
          <a:p>
            <a:r>
              <a:rPr lang="en-US"/>
              <a:t>https://sites.utexas.edu/itsyourcareer/discover-the-crisis-leadership-tactics-new-zealand-used-to-crush-the-coronavirus/</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8A8885"/>
                </a:solidFill>
                <a:latin typeface="MuseoSansCond-500"/>
              </a:rPr>
              <a:t>أرض السحابة البيضاء الطويلة:</a:t>
            </a:r>
            <a:r>
              <a:rPr lang="en-US" b="0" i="0">
                <a:solidFill>
                  <a:srgbClr val="8A8885"/>
                </a:solidFill>
                <a:latin typeface="MuseoSansCond-500"/>
              </a:rPr>
              <a:t> </a:t>
            </a:r>
            <a:r>
              <a:rPr lang="ar-EG" b="0" i="0">
                <a:solidFill>
                  <a:srgbClr val="8A8885"/>
                </a:solidFill>
                <a:latin typeface="MuseoSansCond-500"/>
              </a:rPr>
              <a:t>تحويل التعافي في نيوزيلندا إلى نمو مستدام</a:t>
            </a:r>
          </a:p>
          <a:p>
            <a:r>
              <a:rPr lang="en-US"/>
              <a:t>https://www.imf.org/en/News/Articles/2021/05/25/na052521-the-land-of-the-long-white-cloud-turning-new-zealands-recovery-into-sustained-growth</a:t>
            </a:r>
          </a:p>
          <a:p>
            <a:endParaRPr lang="en-SG" dirty="0"/>
          </a:p>
          <a:p>
            <a:r>
              <a:rPr lang="ar-EG" b="0" i="0">
                <a:solidFill>
                  <a:srgbClr val="202124"/>
                </a:solidFill>
                <a:latin typeface="Google Sans"/>
              </a:rPr>
              <a:t>لا تعمل نيوزيلندا على تسوية منحنى فيروس كورونا فحسب،</a:t>
            </a:r>
            <a:r>
              <a:rPr lang="en-US" b="0" i="0">
                <a:solidFill>
                  <a:srgbClr val="202124"/>
                </a:solidFill>
                <a:latin typeface="Google Sans"/>
              </a:rPr>
              <a:t> </a:t>
            </a:r>
            <a:r>
              <a:rPr lang="ar-EG" b="0" i="0">
                <a:solidFill>
                  <a:srgbClr val="202124"/>
                </a:solidFill>
                <a:latin typeface="Google Sans"/>
              </a:rPr>
              <a:t>بل تعمل على سحقه</a:t>
            </a:r>
          </a:p>
          <a:p>
            <a:r>
              <a:rPr lang="en-US" b="0" i="0">
                <a:solidFill>
                  <a:srgbClr val="1155CC"/>
                </a:solidFill>
                <a:latin typeface="Arial" panose="020B0604020202020204" pitchFamily="34" charset="0"/>
                <a:hlinkClick r:id="rId3"/>
              </a:rPr>
              <a:t>https://www.washingtonpost.com/world/asia_pacific/new-zealand-isnt-just-flattening-the-curve-its-squashing-it/2020/04/07/6cab3a4a-7822-11ea-a311-adb1344719a9_story.html</a:t>
            </a:r>
          </a:p>
          <a:p>
            <a:endParaRPr lang="en-SG" dirty="0"/>
          </a:p>
          <a:p>
            <a:r>
              <a:rPr lang="ar-EG" b="0" i="0">
                <a:solidFill>
                  <a:srgbClr val="222222"/>
                </a:solidFill>
                <a:latin typeface="Roboto" panose="02000000000000000000" pitchFamily="2" charset="0"/>
              </a:rPr>
              <a:t>انتخابات 2020:</a:t>
            </a:r>
            <a:r>
              <a:rPr lang="en-US" b="0" i="0">
                <a:solidFill>
                  <a:srgbClr val="222222"/>
                </a:solidFill>
                <a:latin typeface="Roboto" panose="02000000000000000000" pitchFamily="2" charset="0"/>
              </a:rPr>
              <a:t> </a:t>
            </a:r>
            <a:r>
              <a:rPr lang="ar-EG" b="0" i="0">
                <a:solidFill>
                  <a:srgbClr val="222222"/>
                </a:solidFill>
                <a:latin typeface="Roboto" panose="02000000000000000000" pitchFamily="2" charset="0"/>
              </a:rPr>
              <a:t>جاسيندا أرديرن تحقق أكبر فوز لحزب العمال منذ 50 عامًا</a:t>
            </a:r>
          </a:p>
          <a:p>
            <a:r>
              <a:rPr lang="en-US" b="0" i="0">
                <a:solidFill>
                  <a:srgbClr val="222222"/>
                </a:solidFill>
                <a:latin typeface="Roboto" panose="02000000000000000000" pitchFamily="2" charset="0"/>
              </a:rPr>
              <a:t>https://www.stuff.co.nz/national/politics/300135131/election-2020-jacinda-ardern-claims-biggest-labour-victory-in-50-years</a:t>
            </a:r>
          </a:p>
          <a:p>
            <a:endParaRPr lang="en-US" b="1" i="0" dirty="0">
              <a:solidFill>
                <a:srgbClr val="222222"/>
              </a:solidFill>
              <a:effectLst/>
              <a:latin typeface="Roboto" panose="02000000000000000000" pitchFamily="2" charset="0"/>
            </a:endParaRPr>
          </a:p>
          <a:p>
            <a:endParaRPr lang="en-US" b="1" i="0" dirty="0">
              <a:solidFill>
                <a:srgbClr val="222222"/>
              </a:solidFill>
              <a:effectLst/>
              <a:latin typeface="Roboto" panose="02000000000000000000" pitchFamily="2" charset="0"/>
            </a:endParaRPr>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33</a:t>
            </a:fld>
            <a:endParaRPr lang="en-US"/>
          </a:p>
        </p:txBody>
      </p:sp>
    </p:spTree>
    <p:extLst>
      <p:ext uri="{BB962C8B-B14F-4D97-AF65-F5344CB8AC3E}">
        <p14:creationId xmlns:p14="http://schemas.microsoft.com/office/powerpoint/2010/main" val="3272140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وهنا نتائج الانتخابات لعام 2020.</a:t>
            </a:r>
            <a:r>
              <a:rPr lang="en-US"/>
              <a:t> </a:t>
            </a:r>
          </a:p>
          <a:p>
            <a:endParaRPr lang="en-SG" dirty="0"/>
          </a:p>
          <a:p>
            <a:r>
              <a:rPr lang="ar-EG"/>
              <a:t>*مصدر الصورة:</a:t>
            </a:r>
          </a:p>
          <a:p>
            <a:pPr marL="0" marR="0" lvl="0" indent="0" algn="r" defTabSz="914400" rtl="1" eaLnBrk="1" fontAlgn="auto" latinLnBrk="0" hangingPunct="1">
              <a:lnSpc>
                <a:spcPct val="100000"/>
              </a:lnSpc>
              <a:spcBef>
                <a:spcPts val="0"/>
              </a:spcBef>
              <a:spcAft>
                <a:spcPts val="0"/>
              </a:spcAft>
              <a:buClrTx/>
              <a:buSzTx/>
              <a:buFontTx/>
              <a:buNone/>
              <a:tabLst/>
              <a:defRPr/>
            </a:pPr>
            <a:r>
              <a:rPr lang="en-US"/>
              <a:t>https://en.wikipedia.org/wiki/2020_New_Zealand_general_election#/media/File:NZ_House_2020.svg</a:t>
            </a:r>
          </a:p>
          <a:p>
            <a:endParaRPr lang="en-SG" dirty="0"/>
          </a:p>
          <a:p>
            <a:r>
              <a:rPr lang="ar-EG"/>
              <a:t>معلومات داعمة</a:t>
            </a:r>
          </a:p>
          <a:p>
            <a:endParaRPr lang="en-SG" dirty="0"/>
          </a:p>
          <a:p>
            <a:r>
              <a:rPr lang="en-US"/>
              <a:t>https://en.wikipedia.org/wiki/2020_New_Zealand_general_election</a:t>
            </a:r>
          </a:p>
          <a:p>
            <a:endParaRPr lang="en-SG" dirty="0"/>
          </a:p>
          <a:p>
            <a:r>
              <a:rPr lang="en-US"/>
              <a:t>https://en.wikipedia.org/wiki/2020_New_Zealand_general_election#/media/File:NZ_House_2020.svg</a:t>
            </a:r>
          </a:p>
        </p:txBody>
      </p:sp>
      <p:sp>
        <p:nvSpPr>
          <p:cNvPr id="4" name="Slide Number Placeholder 3"/>
          <p:cNvSpPr>
            <a:spLocks noGrp="1"/>
          </p:cNvSpPr>
          <p:nvPr>
            <p:ph type="sldNum" sz="quarter" idx="5"/>
          </p:nvPr>
        </p:nvSpPr>
        <p:spPr/>
        <p:txBody>
          <a:bodyPr/>
          <a:lstStyle/>
          <a:p>
            <a:fld id="{9BE1DD1D-0BD5-4E4F-ABDD-53ED947792F1}" type="slidenum">
              <a:rPr lang="en-US" smtClean="0"/>
              <a:t>34</a:t>
            </a:fld>
            <a:endParaRPr lang="en-US"/>
          </a:p>
        </p:txBody>
      </p:sp>
    </p:spTree>
    <p:extLst>
      <p:ext uri="{BB962C8B-B14F-4D97-AF65-F5344CB8AC3E}">
        <p14:creationId xmlns:p14="http://schemas.microsoft.com/office/powerpoint/2010/main" val="1752220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a:latin typeface="+mn-lt"/>
                <a:ea typeface="Calibri" panose="020F0502020204030204" pitchFamily="34" charset="0"/>
              </a:rPr>
              <a:t>لم يفز حزب "نيوزيلندا أولًا" الذي يتزعمه وينستون بيترز بأي مقاعد، وهو الآن خارج الحكومة مرة أخرى.</a:t>
            </a:r>
            <a:r>
              <a:rPr lang="en-US" sz="1200" b="0" i="0">
                <a:latin typeface="+mn-lt"/>
                <a:ea typeface="Calibri" panose="020F0502020204030204" pitchFamily="34" charset="0"/>
              </a:rPr>
              <a:t> </a:t>
            </a:r>
            <a:r>
              <a:rPr lang="ar-EG" sz="1200" b="0" i="0">
                <a:latin typeface="+mn-lt"/>
                <a:ea typeface="Calibri" panose="020F0502020204030204" pitchFamily="34" charset="0"/>
              </a:rPr>
              <a:t>لاحظ أن </a:t>
            </a:r>
            <a:r>
              <a:rPr lang="ar-EG" sz="1200" b="0">
                <a:latin typeface="+mn-lt"/>
                <a:ea typeface="Calibri" panose="020F0502020204030204" pitchFamily="34" charset="0"/>
              </a:rPr>
              <a:t>أرديرن لم تستبعده من الائتلاف، لكن الناخبون النيوزيلنديون هم من فعلوا ذلك.</a:t>
            </a:r>
            <a:r>
              <a:rPr lang="en-US" sz="1200" b="0">
                <a:latin typeface="+mn-lt"/>
                <a:ea typeface="Calibri" panose="020F0502020204030204" pitchFamily="34" charset="0"/>
              </a:rPr>
              <a:t> </a:t>
            </a:r>
          </a:p>
          <a:p>
            <a:endParaRPr lang="en-SG" dirty="0"/>
          </a:p>
          <a:p>
            <a:r>
              <a:rPr lang="ar-EG"/>
              <a:t>*مصدر الصورة:</a:t>
            </a:r>
          </a:p>
          <a:p>
            <a:pPr marL="0" marR="0" lvl="0" indent="0" algn="r" defTabSz="914400" rtl="1" eaLnBrk="1" fontAlgn="auto" latinLnBrk="0" hangingPunct="1">
              <a:lnSpc>
                <a:spcPct val="100000"/>
              </a:lnSpc>
              <a:spcBef>
                <a:spcPts val="0"/>
              </a:spcBef>
              <a:spcAft>
                <a:spcPts val="0"/>
              </a:spcAft>
              <a:buClrTx/>
              <a:buSzTx/>
              <a:buFontTx/>
              <a:buNone/>
              <a:tabLst/>
              <a:defRPr/>
            </a:pPr>
            <a:r>
              <a:rPr lang="en-US"/>
              <a:t>https://www.rnz.co.nz/news/policies/428594/election-2020-the-show-is-over-for-winston-peters</a:t>
            </a:r>
          </a:p>
          <a:p>
            <a:endParaRPr lang="en-SG" dirty="0"/>
          </a:p>
          <a:p>
            <a:r>
              <a:rPr lang="ar-EG"/>
              <a:t>معلومات داعمة</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404441"/>
                </a:solidFill>
                <a:latin typeface="Colfax"/>
              </a:rPr>
              <a:t>انتخابات 2020:</a:t>
            </a:r>
            <a:r>
              <a:rPr lang="en-US" b="0" i="0">
                <a:solidFill>
                  <a:srgbClr val="404441"/>
                </a:solidFill>
                <a:latin typeface="Colfax"/>
              </a:rPr>
              <a:t> </a:t>
            </a:r>
            <a:r>
              <a:rPr lang="ar-EG" b="0" i="0">
                <a:solidFill>
                  <a:srgbClr val="404441"/>
                </a:solidFill>
                <a:latin typeface="Colfax"/>
              </a:rPr>
              <a:t>انتهى العرض بالنسبة لوينستون بيترز</a:t>
            </a:r>
          </a:p>
          <a:p>
            <a:r>
              <a:rPr lang="en-US"/>
              <a:t>https://www.rnz.co.nz/news/policies/428594/election-2020-the-show-is-over-for-winston-peters</a:t>
            </a:r>
          </a:p>
          <a:p>
            <a:endParaRPr lang="en-SG" dirty="0"/>
          </a:p>
          <a:p>
            <a:pPr algn="r" fontAlgn="base"/>
            <a:r>
              <a:rPr lang="ar-EG" b="0" i="0">
                <a:solidFill>
                  <a:srgbClr val="121212"/>
                </a:solidFill>
                <a:latin typeface="GH Guardian Headline"/>
              </a:rPr>
              <a:t>لم يعد وينستون بيترز صانع الملوك:</a:t>
            </a:r>
            <a:r>
              <a:rPr lang="en-US" b="0" i="0">
                <a:solidFill>
                  <a:srgbClr val="121212"/>
                </a:solidFill>
                <a:latin typeface="GH Guardian Headline"/>
              </a:rPr>
              <a:t> </a:t>
            </a:r>
            <a:r>
              <a:rPr lang="ar-EG" b="0" i="0">
                <a:solidFill>
                  <a:srgbClr val="121212"/>
                </a:solidFill>
                <a:latin typeface="GH Guardian Headline"/>
              </a:rPr>
              <a:t>بل أصبح جزءًا من التاريخ السياسي لنيوزيلندا</a:t>
            </a:r>
          </a:p>
          <a:p>
            <a:r>
              <a:rPr lang="en-US"/>
              <a:t>https://www.theguardian.com/world/2020/oct/17/kingmaker-no-more-winston-peters-consigned-to-nz-policies-history</a:t>
            </a:r>
          </a:p>
        </p:txBody>
      </p:sp>
      <p:sp>
        <p:nvSpPr>
          <p:cNvPr id="4" name="Slide Number Placeholder 3"/>
          <p:cNvSpPr>
            <a:spLocks noGrp="1"/>
          </p:cNvSpPr>
          <p:nvPr>
            <p:ph type="sldNum" sz="quarter" idx="5"/>
          </p:nvPr>
        </p:nvSpPr>
        <p:spPr/>
        <p:txBody>
          <a:bodyPr/>
          <a:lstStyle/>
          <a:p>
            <a:fld id="{9BE1DD1D-0BD5-4E4F-ABDD-53ED947792F1}" type="slidenum">
              <a:rPr lang="en-US" smtClean="0"/>
              <a:t>35</a:t>
            </a:fld>
            <a:endParaRPr lang="en-US"/>
          </a:p>
        </p:txBody>
      </p:sp>
    </p:spTree>
    <p:extLst>
      <p:ext uri="{BB962C8B-B14F-4D97-AF65-F5344CB8AC3E}">
        <p14:creationId xmlns:p14="http://schemas.microsoft.com/office/powerpoint/2010/main" val="99352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في عام 2021، أطلقت مجلة فورتشن على أرديرن لقب الزعيمة الأفضل في العالم.</a:t>
            </a:r>
            <a:r>
              <a:rPr lang="en-US"/>
              <a:t> </a:t>
            </a:r>
          </a:p>
          <a:p>
            <a:endParaRPr lang="en-SG" dirty="0"/>
          </a:p>
          <a:p>
            <a:r>
              <a:rPr lang="ar-EG"/>
              <a:t>*مصدر الصورة</a:t>
            </a:r>
          </a:p>
          <a:p>
            <a:r>
              <a:rPr lang="en-US"/>
              <a:t>https://fortune.com/ranking/worlds-greatest-leaders/2021/jacinda-ardern/</a:t>
            </a:r>
          </a:p>
          <a:p>
            <a:endParaRPr lang="en-SG" dirty="0"/>
          </a:p>
          <a:p>
            <a:r>
              <a:rPr lang="ar-EG"/>
              <a:t>معلومات داعمة</a:t>
            </a:r>
          </a:p>
          <a:p>
            <a:endParaRPr lang="en-SG" dirty="0"/>
          </a:p>
          <a:p>
            <a:r>
              <a:rPr lang="ar-EG" b="0" i="0">
                <a:solidFill>
                  <a:srgbClr val="202124"/>
                </a:solidFill>
                <a:latin typeface="Google Sans"/>
              </a:rPr>
              <a:t>رئيسة الوزراء، جاسيندا أرديرن، تتصدر قائمة مجلة فورتشن لأعظم القادة في العالم </a:t>
            </a:r>
          </a:p>
          <a:p>
            <a:r>
              <a:rPr lang="en-US" b="0" i="0">
                <a:solidFill>
                  <a:srgbClr val="1155CC"/>
                </a:solidFill>
                <a:latin typeface="Arial" panose="020B0604020202020204" pitchFamily="34" charset="0"/>
                <a:hlinkClick r:id="rId3"/>
              </a:rPr>
              <a:t>https://www.stuff.co.nz/national/politics/125132824/prime-minister-jacinda-ardern-tops-fortune-magazines-worlds-greatest-leaders-list</a:t>
            </a:r>
          </a:p>
          <a:p>
            <a:endParaRPr lang="en-SG" b="0" i="0" dirty="0">
              <a:solidFill>
                <a:srgbClr val="202124"/>
              </a:solidFill>
              <a:effectLst/>
              <a:latin typeface="Google Sans"/>
            </a:endParaRPr>
          </a:p>
          <a:p>
            <a:r>
              <a:rPr lang="ar-EG" b="0" i="0">
                <a:solidFill>
                  <a:srgbClr val="202124"/>
                </a:solidFill>
                <a:latin typeface="Google Sans"/>
              </a:rPr>
              <a:t>جاسيندا أرديرن | فورتشن</a:t>
            </a:r>
          </a:p>
          <a:p>
            <a:r>
              <a:rPr lang="en-US" b="0" i="0">
                <a:solidFill>
                  <a:srgbClr val="1155CC"/>
                </a:solidFill>
                <a:latin typeface="Arial" panose="020B0604020202020204" pitchFamily="34" charset="0"/>
                <a:hlinkClick r:id="rId4"/>
              </a:rPr>
              <a:t>https://fortune.com</a:t>
            </a:r>
            <a:r>
              <a:rPr lang="ar-EG" b="0" i="0">
                <a:solidFill>
                  <a:srgbClr val="1155CC"/>
                </a:solidFill>
                <a:latin typeface="Arial" panose="020B0604020202020204" pitchFamily="34" charset="0"/>
                <a:hlinkClick r:id="rId4"/>
              </a:rPr>
              <a:t>/أعظم-القادة-في-العالم/2021/جاسيندا-أرديرن/</a:t>
            </a:r>
          </a:p>
          <a:p>
            <a:endParaRPr lang="en-SG" b="0" i="0" dirty="0">
              <a:solidFill>
                <a:srgbClr val="202124"/>
              </a:solidFill>
              <a:effectLst/>
              <a:latin typeface="Google Sans"/>
            </a:endParaRPr>
          </a:p>
        </p:txBody>
      </p:sp>
      <p:sp>
        <p:nvSpPr>
          <p:cNvPr id="4" name="Slide Number Placeholder 3"/>
          <p:cNvSpPr>
            <a:spLocks noGrp="1"/>
          </p:cNvSpPr>
          <p:nvPr>
            <p:ph type="sldNum" sz="quarter" idx="5"/>
          </p:nvPr>
        </p:nvSpPr>
        <p:spPr/>
        <p:txBody>
          <a:bodyPr/>
          <a:lstStyle/>
          <a:p>
            <a:fld id="{9BE1DD1D-0BD5-4E4F-ABDD-53ED947792F1}" type="slidenum">
              <a:rPr lang="en-US" smtClean="0"/>
              <a:t>36</a:t>
            </a:fld>
            <a:endParaRPr lang="en-US"/>
          </a:p>
        </p:txBody>
      </p:sp>
    </p:spTree>
    <p:extLst>
      <p:ext uri="{BB962C8B-B14F-4D97-AF65-F5344CB8AC3E}">
        <p14:creationId xmlns:p14="http://schemas.microsoft.com/office/powerpoint/2010/main" val="923267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يشعر الكثير من الناس بعدم الارتياح إزاء حالات الائتلافات متعددة الأحزاب، حيث يشعرون -وهو اعتقاد صحيح في بعض الأحيان- بأنها تعزز تكتيكات الفوز والخسارة أو حتى التكتيكات الأخلاقية التي تتعارض مع شخصياتهم وقيمهم.</a:t>
            </a:r>
            <a:r>
              <a:rPr lang="en-US"/>
              <a:t> </a:t>
            </a:r>
            <a:r>
              <a:rPr lang="ar-EG"/>
              <a:t>ومن المثير للاهتمام أن أرديرن كانت في البداية واحدة من هؤلاء.</a:t>
            </a:r>
            <a:r>
              <a:rPr lang="en-US"/>
              <a:t> </a:t>
            </a:r>
            <a:r>
              <a:rPr lang="ar-EG"/>
              <a:t>وتُظهِر حالتها أن أنواعًا مختلفة من الناس والأساليب يمكن أن تنجح في بناء الائتلافات.</a:t>
            </a:r>
            <a:r>
              <a:rPr lang="en-US"/>
              <a:t> </a:t>
            </a:r>
          </a:p>
          <a:p>
            <a:endParaRPr lang="en-SG" dirty="0"/>
          </a:p>
          <a:p>
            <a:r>
              <a:rPr lang="ar-EG"/>
              <a:t>*مصدر الصورة</a:t>
            </a:r>
          </a:p>
          <a:p>
            <a:r>
              <a:rPr lang="en-US" b="0" i="0">
                <a:solidFill>
                  <a:srgbClr val="222222"/>
                </a:solidFill>
                <a:latin typeface="Roboto" panose="02000000000000000000" pitchFamily="2" charset="0"/>
              </a:rPr>
              <a:t>https://edition.cnn.com/2021/06/03/asia/axe-files-jacinda-ardern-interview-scli-intl/index.html</a:t>
            </a:r>
          </a:p>
          <a:p>
            <a:endParaRPr lang="en-SG" dirty="0"/>
          </a:p>
          <a:p>
            <a:r>
              <a:rPr lang="ar-EG"/>
              <a:t>معلومات داعمة</a:t>
            </a:r>
          </a:p>
          <a:p>
            <a:endParaRPr lang="en-SG" dirty="0"/>
          </a:p>
          <a:p>
            <a:pPr algn="r"/>
            <a:r>
              <a:rPr lang="ar-EG" b="0" i="0">
                <a:solidFill>
                  <a:srgbClr val="202124"/>
                </a:solidFill>
                <a:latin typeface="Google Sans"/>
              </a:rPr>
              <a:t>جاسيندا أرديرن لم تشعر بأنها "قوية بما يكفي" للسياسة - </a:t>
            </a:r>
            <a:r>
              <a:rPr lang="en-US" b="0" i="0">
                <a:solidFill>
                  <a:srgbClr val="202124"/>
                </a:solidFill>
                <a:latin typeface="Google Sans"/>
              </a:rPr>
              <a:t>CNN</a:t>
            </a:r>
          </a:p>
          <a:p>
            <a:r>
              <a:rPr lang="en-US" b="0" i="0">
                <a:solidFill>
                  <a:srgbClr val="222222"/>
                </a:solidFill>
                <a:latin typeface="Roboto" panose="02000000000000000000" pitchFamily="2" charset="0"/>
              </a:rPr>
              <a:t>https://edition.cnn.com/2021/06/03/asia/axe-files-jacinda-ardern-interview-scli-intl/index.html</a:t>
            </a:r>
            <a:br>
              <a:rPr lang="ar-EG" b="0" i="0">
                <a:solidFill>
                  <a:srgbClr val="222222"/>
                </a:solidFill>
                <a:latin typeface="Roboto" panose="02000000000000000000" pitchFamily="2" charset="0"/>
              </a:rPr>
            </a:br>
            <a:endParaRPr lang="ar-EG" b="0" i="0">
              <a:solidFill>
                <a:srgbClr val="222222"/>
              </a:solidFill>
              <a:latin typeface="Roboto" panose="02000000000000000000" pitchFamily="2"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a:solidFill>
                  <a:srgbClr val="000000"/>
                </a:solidFill>
                <a:latin typeface="abcsans"/>
              </a:rPr>
              <a:t>رئيسة وزراء نيوزيلندا، جاسيندا أرديرن، تكسر قالب السياسيين "الدهاة"</a:t>
            </a:r>
          </a:p>
          <a:p>
            <a:r>
              <a:rPr lang="en-US" b="0" i="0">
                <a:solidFill>
                  <a:srgbClr val="222222"/>
                </a:solidFill>
                <a:latin typeface="Roboto" panose="02000000000000000000" pitchFamily="2" charset="0"/>
              </a:rPr>
              <a:t>https://www.abc.net.au/news/2021-06-04/jacinda-ardern-thinkt-she-was-not-tough-enough-for-politics/100190510</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37</a:t>
            </a:fld>
            <a:endParaRPr lang="en-US"/>
          </a:p>
        </p:txBody>
      </p:sp>
    </p:spTree>
    <p:extLst>
      <p:ext uri="{BB962C8B-B14F-4D97-AF65-F5344CB8AC3E}">
        <p14:creationId xmlns:p14="http://schemas.microsoft.com/office/powerpoint/2010/main" val="331245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اقتباس من </a:t>
            </a:r>
            <a:r>
              <a:rPr lang="ar-EG" i="0" dirty="0" err="1"/>
              <a:t>أرديرن</a:t>
            </a:r>
            <a:r>
              <a:rPr lang="ar-EG" i="0" dirty="0"/>
              <a:t>.</a:t>
            </a:r>
            <a:r>
              <a:rPr lang="en-US" i="0" dirty="0"/>
              <a:t> </a:t>
            </a:r>
            <a:r>
              <a:rPr lang="ar-EG" i="0" dirty="0"/>
              <a:t>[ يقرأ المُحاضر الاقتباس أعلاه ].</a:t>
            </a:r>
            <a:r>
              <a:rPr lang="en-US" i="0" dirty="0"/>
              <a:t> </a:t>
            </a:r>
          </a:p>
          <a:p>
            <a:endParaRPr lang="en-SG" i="0" dirty="0"/>
          </a:p>
          <a:p>
            <a:r>
              <a:rPr lang="ar-EG" i="0" dirty="0">
                <a:latin typeface="Rockwell" charset="0"/>
                <a:ea typeface="ＭＳ Ｐゴシック" charset="0"/>
                <a:cs typeface="ＭＳ Ｐゴシック" charset="0"/>
              </a:rPr>
              <a:t>تمحور نموذج </a:t>
            </a:r>
            <a:r>
              <a:rPr lang="ar-EG" i="0" dirty="0" err="1">
                <a:latin typeface="Rockwell" charset="0"/>
                <a:ea typeface="ＭＳ Ｐゴシック" charset="0"/>
                <a:cs typeface="ＭＳ Ｐゴシック" charset="0"/>
              </a:rPr>
              <a:t>أوغوستا</a:t>
            </a:r>
            <a:r>
              <a:rPr lang="ar-EG" i="0" dirty="0">
                <a:latin typeface="Rockwell" charset="0"/>
                <a:ea typeface="ＭＳ Ｐゴシック" charset="0"/>
                <a:cs typeface="ＭＳ Ｐゴシック" charset="0"/>
              </a:rPr>
              <a:t> حول الائتلافات السياسية، ولكن العديد من الديناميكيات والنقاط نفسها تنطبق على السياسة والائتلافات في أماكن العمل.</a:t>
            </a:r>
            <a:r>
              <a:rPr lang="en-US" i="0" dirty="0">
                <a:latin typeface="Rockwell" charset="0"/>
                <a:ea typeface="ＭＳ Ｐゴシック" charset="0"/>
                <a:cs typeface="ＭＳ Ｐゴシック" charset="0"/>
              </a:rPr>
              <a:t> </a:t>
            </a:r>
          </a:p>
          <a:p>
            <a:endParaRPr lang="en-SG" i="0" dirty="0"/>
          </a:p>
          <a:p>
            <a:r>
              <a:rPr lang="ar-EG" i="0" dirty="0"/>
              <a:t>معلومات داعمة</a:t>
            </a:r>
          </a:p>
          <a:p>
            <a:endParaRPr lang="en-SG" i="0" dirty="0"/>
          </a:p>
          <a:p>
            <a:pPr algn="r"/>
            <a:r>
              <a:rPr lang="ar-EG" b="0" i="0" dirty="0" err="1">
                <a:solidFill>
                  <a:srgbClr val="202124"/>
                </a:solidFill>
                <a:latin typeface="Google Sans"/>
              </a:rPr>
              <a:t>جاسيندا</a:t>
            </a:r>
            <a:r>
              <a:rPr lang="ar-EG" b="0" i="0" dirty="0">
                <a:solidFill>
                  <a:srgbClr val="202124"/>
                </a:solidFill>
                <a:latin typeface="Google Sans"/>
              </a:rPr>
              <a:t> </a:t>
            </a:r>
            <a:r>
              <a:rPr lang="ar-EG" b="0" i="0" dirty="0" err="1">
                <a:solidFill>
                  <a:srgbClr val="202124"/>
                </a:solidFill>
                <a:latin typeface="Google Sans"/>
              </a:rPr>
              <a:t>أرديرن</a:t>
            </a:r>
            <a:r>
              <a:rPr lang="ar-EG" b="0" i="0" dirty="0">
                <a:solidFill>
                  <a:srgbClr val="202124"/>
                </a:solidFill>
                <a:latin typeface="Google Sans"/>
              </a:rPr>
              <a:t> لم تشعر بأنها "قوية بما يكفي" للسياسة - </a:t>
            </a:r>
            <a:r>
              <a:rPr lang="en-US" b="0" i="0" dirty="0">
                <a:solidFill>
                  <a:srgbClr val="202124"/>
                </a:solidFill>
                <a:latin typeface="Google Sans"/>
              </a:rPr>
              <a:t>CNN</a:t>
            </a:r>
          </a:p>
          <a:p>
            <a:r>
              <a:rPr lang="en-US" b="0" i="0" dirty="0">
                <a:solidFill>
                  <a:srgbClr val="222222"/>
                </a:solidFill>
                <a:latin typeface="Roboto" panose="02000000000000000000" pitchFamily="2" charset="0"/>
              </a:rPr>
              <a:t>https://edition.cnn.com/2021/06/03/asia/axe-files-jacinda-ardern-interview-scli-intl/index.html</a:t>
            </a:r>
            <a:br>
              <a:rPr lang="ar-EG" b="0" i="0" dirty="0">
                <a:solidFill>
                  <a:srgbClr val="222222"/>
                </a:solidFill>
                <a:latin typeface="Roboto" panose="02000000000000000000" pitchFamily="2" charset="0"/>
              </a:rPr>
            </a:br>
            <a:endParaRPr lang="ar-EG" b="0" i="0" dirty="0">
              <a:solidFill>
                <a:srgbClr val="222222"/>
              </a:solidFill>
              <a:latin typeface="Roboto" panose="02000000000000000000" pitchFamily="2"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dirty="0">
                <a:solidFill>
                  <a:srgbClr val="000000"/>
                </a:solidFill>
                <a:latin typeface="abcsans"/>
              </a:rPr>
              <a:t>رئيسة وزراء نيوزيلندا، </a:t>
            </a:r>
            <a:r>
              <a:rPr lang="ar-EG" b="0" i="0" dirty="0" err="1">
                <a:solidFill>
                  <a:srgbClr val="000000"/>
                </a:solidFill>
                <a:latin typeface="abcsans"/>
              </a:rPr>
              <a:t>جاسيندا</a:t>
            </a:r>
            <a:r>
              <a:rPr lang="ar-EG" b="0" i="0" dirty="0">
                <a:solidFill>
                  <a:srgbClr val="000000"/>
                </a:solidFill>
                <a:latin typeface="abcsans"/>
              </a:rPr>
              <a:t> </a:t>
            </a:r>
            <a:r>
              <a:rPr lang="ar-EG" b="0" i="0" dirty="0" err="1">
                <a:solidFill>
                  <a:srgbClr val="000000"/>
                </a:solidFill>
                <a:latin typeface="abcsans"/>
              </a:rPr>
              <a:t>أرديرن</a:t>
            </a:r>
            <a:r>
              <a:rPr lang="ar-EG" b="0" i="0" dirty="0">
                <a:solidFill>
                  <a:srgbClr val="000000"/>
                </a:solidFill>
                <a:latin typeface="abcsans"/>
              </a:rPr>
              <a:t>، تكسر قالب السياسيين "الدهاة"</a:t>
            </a:r>
          </a:p>
          <a:p>
            <a:r>
              <a:rPr lang="en-US" b="0" i="0" dirty="0">
                <a:solidFill>
                  <a:srgbClr val="222222"/>
                </a:solidFill>
                <a:latin typeface="Roboto" panose="02000000000000000000" pitchFamily="2" charset="0"/>
              </a:rPr>
              <a:t>https://www.abc.net.au/news/2021-06-04/jacinda-ardern-thinkt-she-was-not-tough-enough-for-politics/100190510</a:t>
            </a:r>
          </a:p>
          <a:p>
            <a:r>
              <a:rPr lang="ar-EG" b="0" i="0" dirty="0">
                <a:solidFill>
                  <a:srgbClr val="222222"/>
                </a:solidFill>
                <a:latin typeface="Roboto" panose="02000000000000000000" pitchFamily="2" charset="0"/>
              </a:rPr>
              <a:t>اقتباس: </a:t>
            </a:r>
            <a:r>
              <a:rPr lang="ar-EG" i="0" dirty="0"/>
              <a:t>قالت: "لم أكن أعلم أنني قوية بالقدر الكافي لخوض غمار السياسة.</a:t>
            </a:r>
          </a:p>
          <a:p>
            <a:pPr algn="r"/>
            <a:r>
              <a:rPr lang="ar-EG" b="0" i="0" dirty="0">
                <a:solidFill>
                  <a:srgbClr val="000000"/>
                </a:solidFill>
                <a:latin typeface="abcsans"/>
              </a:rPr>
              <a:t>منذ تعيينها رئيسة وزراء نيوزيلندا، قادت السيدة </a:t>
            </a:r>
            <a:r>
              <a:rPr lang="ar-EG" b="0" i="0" dirty="0" err="1">
                <a:solidFill>
                  <a:srgbClr val="000000"/>
                </a:solidFill>
                <a:latin typeface="abcsans"/>
              </a:rPr>
              <a:t>أرديرن</a:t>
            </a:r>
            <a:r>
              <a:rPr lang="ar-EG" b="0" i="0" dirty="0">
                <a:solidFill>
                  <a:srgbClr val="000000"/>
                </a:solidFill>
                <a:latin typeface="abcsans"/>
              </a:rPr>
              <a:t> بلدها خلال الكوارث الطبيعية، والهجوم الإرهابي، وجائحة كوفيد.</a:t>
            </a:r>
            <a:r>
              <a:rPr lang="en-US" b="0" i="0" dirty="0">
                <a:solidFill>
                  <a:srgbClr val="000000"/>
                </a:solidFill>
                <a:latin typeface="abcsans"/>
              </a:rPr>
              <a:t> </a:t>
            </a:r>
            <a:r>
              <a:rPr lang="ar-EG" b="0" i="0" dirty="0">
                <a:solidFill>
                  <a:srgbClr val="000000"/>
                </a:solidFill>
                <a:latin typeface="abcsans"/>
              </a:rPr>
              <a:t>وقالت "أعتقد في قرارة نفسي -لسبب وجيه- أن المرء لا بد أن يكون شديد التحمل ـ فمن المؤكد أنه لا يجوز له أن يكون من النوع العاطفي.</a:t>
            </a:r>
            <a:r>
              <a:rPr lang="en-US" b="0" i="0" dirty="0">
                <a:solidFill>
                  <a:srgbClr val="000000"/>
                </a:solidFill>
                <a:latin typeface="abcsans"/>
              </a:rPr>
              <a:t> </a:t>
            </a:r>
            <a:r>
              <a:rPr lang="ar-EG" b="0" i="0" dirty="0">
                <a:solidFill>
                  <a:srgbClr val="000000"/>
                </a:solidFill>
                <a:latin typeface="abcsans"/>
              </a:rPr>
              <a:t>"هذا يفترض أن جميع القادة السياسيين يجب أن يكونوا شديدي التحمل، وأنه ليس من الجيد أن تكون شخصًا حساسًا في السياسة." ... "ونصيحتي له هي: لا تغير نفسك، ولا تظن أن النجاح يتطلب منك أن تتكيف مع القالب الذي تراه من حولك... وربما يكون من الأفضل لك أن تعكس بذلك جزءًا آخر من المجتمع لم يشعر به أحد."</a:t>
            </a:r>
          </a:p>
          <a:p>
            <a:endParaRPr lang="en-SG" i="0" dirty="0"/>
          </a:p>
          <a:p>
            <a:pPr>
              <a:lnSpc>
                <a:spcPct val="107000"/>
              </a:lnSpc>
              <a:spcAft>
                <a:spcPts val="800"/>
              </a:spcAft>
            </a:pPr>
            <a:r>
              <a:rPr lang="ar-EG" sz="1200" i="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اقتباسات أخرى </a:t>
            </a:r>
            <a:r>
              <a:rPr lang="ar-EG" sz="1200" i="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لجاسيندا</a:t>
            </a:r>
            <a:r>
              <a:rPr lang="ar-EG" sz="1200" i="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ar-EG" sz="1200" i="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أرديرن</a:t>
            </a:r>
            <a:r>
              <a:rPr lang="ar-EG" sz="1200" i="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1200" i="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https://www.independent.co.uk/life-style/women/jacinda-ardern-quotes-christchurch-shooting-coronavirus-motherhood-a9634056.html</a:t>
            </a:r>
          </a:p>
          <a:p>
            <a:r>
              <a:rPr lang="ar-EG" sz="1200" i="0" dirty="0">
                <a:solidFill>
                  <a:srgbClr val="222222"/>
                </a:solidFill>
                <a:latin typeface="Times New Roman" panose="02020603050405020304" pitchFamily="18" charset="0"/>
                <a:ea typeface="Times New Roman" panose="02020603050405020304" pitchFamily="18" charset="0"/>
              </a:rPr>
              <a:t>"بالنسبة لي، القيادة لا تعني بالضرورة أن تكون الأعلى صوتًا في الغرفة، بل أن تكون حلقة الوصل، أو تمثل الشيء المفقود في المناقشة، ومحاولة بناء إجماع من هناك."</a:t>
            </a:r>
          </a:p>
          <a:p>
            <a:r>
              <a:rPr lang="ar-EG" sz="1200" i="0" dirty="0">
                <a:solidFill>
                  <a:srgbClr val="222222"/>
                </a:solidFill>
                <a:latin typeface="Times New Roman" panose="02020603050405020304" pitchFamily="18" charset="0"/>
                <a:ea typeface="Times New Roman" panose="02020603050405020304" pitchFamily="18" charset="0"/>
              </a:rPr>
              <a:t>"أجد الأمر صعبًا.</a:t>
            </a:r>
            <a:r>
              <a:rPr lang="en-US" sz="1200" i="0" dirty="0">
                <a:solidFill>
                  <a:srgbClr val="222222"/>
                </a:solidFill>
                <a:latin typeface="Times New Roman" panose="02020603050405020304" pitchFamily="18" charset="0"/>
                <a:ea typeface="Times New Roman" panose="02020603050405020304" pitchFamily="18" charset="0"/>
              </a:rPr>
              <a:t> </a:t>
            </a:r>
            <a:r>
              <a:rPr lang="ar-EG" sz="1200" i="0" dirty="0">
                <a:solidFill>
                  <a:srgbClr val="222222"/>
                </a:solidFill>
                <a:latin typeface="Times New Roman" panose="02020603050405020304" pitchFamily="18" charset="0"/>
                <a:ea typeface="Times New Roman" panose="02020603050405020304" pitchFamily="18" charset="0"/>
              </a:rPr>
              <a:t>فأنا أمر بنفس المشاعر التي يمر بها أي والد آخر عندما أكون بعيدًا عنها لفترة من الوقت...</a:t>
            </a:r>
            <a:r>
              <a:rPr lang="en-US" sz="1200" i="0" dirty="0">
                <a:solidFill>
                  <a:srgbClr val="222222"/>
                </a:solidFill>
                <a:latin typeface="Times New Roman" panose="02020603050405020304" pitchFamily="18" charset="0"/>
                <a:ea typeface="Times New Roman" panose="02020603050405020304" pitchFamily="18" charset="0"/>
              </a:rPr>
              <a:t> </a:t>
            </a:r>
            <a:r>
              <a:rPr lang="ar-EG" sz="1200" i="0" dirty="0">
                <a:solidFill>
                  <a:srgbClr val="222222"/>
                </a:solidFill>
                <a:latin typeface="Times New Roman" panose="02020603050405020304" pitchFamily="18" charset="0"/>
                <a:ea typeface="Times New Roman" panose="02020603050405020304" pitchFamily="18" charset="0"/>
              </a:rPr>
              <a:t>الشعور بالذنب بشأن ما إذا كنت ابنة أو أختًا أو شريكة جيدة بما يكفي أم لا "يا أمي – أريني امرأة لا تفعل ذلك."</a:t>
            </a:r>
          </a:p>
          <a:p>
            <a:r>
              <a:rPr lang="ar-EG" sz="1200" i="0" dirty="0">
                <a:solidFill>
                  <a:srgbClr val="222222"/>
                </a:solidFill>
                <a:latin typeface="Times New Roman" panose="02020603050405020304" pitchFamily="18" charset="0"/>
                <a:ea typeface="Times New Roman" panose="02020603050405020304" pitchFamily="18" charset="0"/>
              </a:rPr>
              <a:t>"أنا لست أول امرأة تقوم بمهام متعددة في وقت واحد.</a:t>
            </a:r>
            <a:r>
              <a:rPr lang="en-US" sz="1200" i="0" dirty="0">
                <a:solidFill>
                  <a:srgbClr val="222222"/>
                </a:solidFill>
                <a:latin typeface="Times New Roman" panose="02020603050405020304" pitchFamily="18" charset="0"/>
                <a:ea typeface="Times New Roman" panose="02020603050405020304" pitchFamily="18" charset="0"/>
              </a:rPr>
              <a:t> </a:t>
            </a:r>
            <a:r>
              <a:rPr lang="ar-EG" sz="1200" i="0" dirty="0">
                <a:solidFill>
                  <a:srgbClr val="222222"/>
                </a:solidFill>
                <a:latin typeface="Times New Roman" panose="02020603050405020304" pitchFamily="18" charset="0"/>
                <a:ea typeface="Times New Roman" panose="02020603050405020304" pitchFamily="18" charset="0"/>
              </a:rPr>
              <a:t>ولست أول امرأة تعمل وتنجب طفلًا - فهناك العديد من النساء اللاتي فعلن ذلك من قبل."</a:t>
            </a:r>
          </a:p>
          <a:p>
            <a:endParaRPr lang="en-SG" i="0" dirty="0"/>
          </a:p>
          <a:p>
            <a:r>
              <a:rPr lang="ar-EG" sz="1200" b="0" i="0" dirty="0">
                <a:latin typeface="Calibri" panose="020F0502020204030204" pitchFamily="34" charset="0"/>
                <a:ea typeface="Times New Roman" panose="02020603050405020304" pitchFamily="18" charset="0"/>
              </a:rPr>
              <a:t>تشابمان، إم. (2020).</a:t>
            </a:r>
            <a:r>
              <a:rPr lang="en-US" sz="1200" b="0" i="0" dirty="0">
                <a:latin typeface="Calibri" panose="020F0502020204030204" pitchFamily="34" charset="0"/>
                <a:ea typeface="Times New Roman" panose="02020603050405020304" pitchFamily="18" charset="0"/>
              </a:rPr>
              <a:t> </a:t>
            </a:r>
            <a:r>
              <a:rPr lang="ar-EG" sz="1200" b="0" i="0" dirty="0" err="1">
                <a:solidFill>
                  <a:srgbClr val="333333"/>
                </a:solidFill>
                <a:latin typeface="Calibri" panose="020F0502020204030204" pitchFamily="34" charset="0"/>
                <a:ea typeface="Times New Roman" panose="02020603050405020304" pitchFamily="18" charset="0"/>
              </a:rPr>
              <a:t>جاسيندا</a:t>
            </a:r>
            <a:r>
              <a:rPr lang="ar-EG" sz="1200" b="0" i="0" dirty="0">
                <a:solidFill>
                  <a:srgbClr val="333333"/>
                </a:solidFill>
                <a:latin typeface="Calibri" panose="020F0502020204030204" pitchFamily="34" charset="0"/>
                <a:ea typeface="Times New Roman" panose="02020603050405020304" pitchFamily="18" charset="0"/>
              </a:rPr>
              <a:t> </a:t>
            </a:r>
            <a:r>
              <a:rPr lang="ar-EG" sz="1200" b="0" i="0" dirty="0" err="1">
                <a:solidFill>
                  <a:srgbClr val="333333"/>
                </a:solidFill>
                <a:latin typeface="Calibri" panose="020F0502020204030204" pitchFamily="34" charset="0"/>
                <a:ea typeface="Times New Roman" panose="02020603050405020304" pitchFamily="18" charset="0"/>
              </a:rPr>
              <a:t>أرديرن</a:t>
            </a:r>
            <a:r>
              <a:rPr lang="ar-EG" sz="1200" b="0" i="0" dirty="0">
                <a:solidFill>
                  <a:srgbClr val="333333"/>
                </a:solidFill>
                <a:latin typeface="Calibri" panose="020F0502020204030204" pitchFamily="34" charset="0"/>
                <a:ea typeface="Times New Roman" panose="02020603050405020304" pitchFamily="18" charset="0"/>
              </a:rPr>
              <a:t>:</a:t>
            </a:r>
            <a:r>
              <a:rPr lang="en-US" sz="1200" b="0" i="0" dirty="0">
                <a:solidFill>
                  <a:srgbClr val="333333"/>
                </a:solidFill>
                <a:latin typeface="Calibri" panose="020F0502020204030204" pitchFamily="34" charset="0"/>
                <a:ea typeface="Times New Roman" panose="02020603050405020304" pitchFamily="18" charset="0"/>
              </a:rPr>
              <a:t> </a:t>
            </a:r>
            <a:r>
              <a:rPr lang="ar-EG" sz="1200" b="0" i="0" dirty="0">
                <a:solidFill>
                  <a:srgbClr val="333333"/>
                </a:solidFill>
                <a:latin typeface="Calibri" panose="020F0502020204030204" pitchFamily="34" charset="0"/>
                <a:ea typeface="Times New Roman" panose="02020603050405020304" pitchFamily="18" charset="0"/>
              </a:rPr>
              <a:t>نوع جديد من القادة . سترود، المملكة المتحدة: دار نشر التاريخ المحدودة.</a:t>
            </a:r>
          </a:p>
          <a:p>
            <a:pPr>
              <a:lnSpc>
                <a:spcPct val="107000"/>
              </a:lnSpc>
              <a:spcAft>
                <a:spcPts val="800"/>
              </a:spcAft>
            </a:pPr>
            <a:r>
              <a:rPr lang="en-US" sz="1200" i="0" dirty="0">
                <a:solidFill>
                  <a:srgbClr val="0F1111"/>
                </a:solidFill>
                <a:latin typeface="Calibri" panose="020F0502020204030204" pitchFamily="34" charset="0"/>
                <a:ea typeface="Times New Roman" panose="02020603050405020304" pitchFamily="18" charset="0"/>
                <a:cs typeface="Calibri" panose="020F0502020204030204" pitchFamily="34" charset="0"/>
              </a:rPr>
              <a:t>https://www.bookdepository.com/Jacinda-Ardern-Madeleine-Chapman/9780750996068?redirected=true&amp;utm_medium=Google&amp;utm_campaign=Base2&amp;utm_source=SG&amp;utm_content=Jacinda-Ardern&amp;selectCurrency=SGD&amp;w=AF7JAU9S67BR4UA8VRZL&amp;pdg=pla-824982385150:cmp-6485098310:adg-77818344677:crv-381246268071:pos-:dev-c&amp;gclid=EAIaIQobChMIvfjSkbOO8QIVuoNLBR23dQP-EAQYAyABEgKZU_D_BwE</a:t>
            </a:r>
          </a:p>
          <a:p>
            <a:pPr>
              <a:lnSpc>
                <a:spcPct val="107000"/>
              </a:lnSpc>
              <a:spcAft>
                <a:spcPts val="800"/>
              </a:spcAft>
            </a:pPr>
            <a:r>
              <a:rPr lang="en-US" sz="1200" i="0" dirty="0">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ar-EG" sz="1200" i="0" dirty="0">
                <a:solidFill>
                  <a:srgbClr val="000000"/>
                </a:solidFill>
                <a:latin typeface="Calibri" panose="020F0502020204030204" pitchFamily="34" charset="0"/>
                <a:ea typeface="Calibri" panose="020F0502020204030204" pitchFamily="34" charset="0"/>
                <a:cs typeface="Calibri" panose="020F0502020204030204" pitchFamily="34" charset="0"/>
              </a:rPr>
              <a:t>داف، إم. (2019). </a:t>
            </a:r>
            <a:r>
              <a:rPr lang="ar-EG" sz="1200" i="0" dirty="0" err="1">
                <a:solidFill>
                  <a:srgbClr val="0F1111"/>
                </a:solidFill>
                <a:latin typeface="Calibri" panose="020F0502020204030204" pitchFamily="34" charset="0"/>
                <a:ea typeface="Times New Roman" panose="02020603050405020304" pitchFamily="18" charset="0"/>
                <a:cs typeface="Calibri" panose="020F0502020204030204" pitchFamily="34" charset="0"/>
              </a:rPr>
              <a:t>جاسيندا</a:t>
            </a:r>
            <a:r>
              <a:rPr lang="ar-EG" sz="1200" i="0" dirty="0">
                <a:solidFill>
                  <a:srgbClr val="0F1111"/>
                </a:solidFill>
                <a:latin typeface="Calibri" panose="020F0502020204030204" pitchFamily="34" charset="0"/>
                <a:ea typeface="Times New Roman" panose="02020603050405020304" pitchFamily="18" charset="0"/>
                <a:cs typeface="Calibri" panose="020F0502020204030204" pitchFamily="34" charset="0"/>
              </a:rPr>
              <a:t> </a:t>
            </a:r>
            <a:r>
              <a:rPr lang="ar-EG" sz="1200" i="0" dirty="0" err="1">
                <a:solidFill>
                  <a:srgbClr val="0F1111"/>
                </a:solidFill>
                <a:latin typeface="Calibri" panose="020F0502020204030204" pitchFamily="34" charset="0"/>
                <a:ea typeface="Times New Roman" panose="02020603050405020304" pitchFamily="18" charset="0"/>
                <a:cs typeface="Calibri" panose="020F0502020204030204" pitchFamily="34" charset="0"/>
              </a:rPr>
              <a:t>أرديرن</a:t>
            </a:r>
            <a:r>
              <a:rPr lang="ar-EG" sz="1200" i="0" dirty="0">
                <a:solidFill>
                  <a:srgbClr val="0F1111"/>
                </a:solidFill>
                <a:latin typeface="Calibri" panose="020F0502020204030204" pitchFamily="34" charset="0"/>
                <a:ea typeface="Times New Roman" panose="02020603050405020304" pitchFamily="18" charset="0"/>
                <a:cs typeface="Calibri" panose="020F0502020204030204" pitchFamily="34" charset="0"/>
              </a:rPr>
              <a:t>: قصة زعيمة استثنائية.</a:t>
            </a:r>
            <a:r>
              <a:rPr lang="en-US" sz="1200" b="1" i="0" dirty="0">
                <a:solidFill>
                  <a:srgbClr val="0F1111"/>
                </a:solidFill>
                <a:latin typeface="Calibri" panose="020F0502020204030204" pitchFamily="34" charset="0"/>
                <a:ea typeface="Times New Roman" panose="02020603050405020304" pitchFamily="18" charset="0"/>
                <a:cs typeface="Calibri" panose="020F0502020204030204" pitchFamily="34" charset="0"/>
              </a:rPr>
              <a:t> </a:t>
            </a:r>
            <a:r>
              <a:rPr lang="ar-EG" sz="1200" i="0" dirty="0">
                <a:solidFill>
                  <a:srgbClr val="0F1111"/>
                </a:solidFill>
                <a:latin typeface="Calibri" panose="020F0502020204030204" pitchFamily="34" charset="0"/>
                <a:ea typeface="Calibri" panose="020F0502020204030204" pitchFamily="34" charset="0"/>
                <a:cs typeface="Calibri" panose="020F0502020204030204" pitchFamily="34" charset="0"/>
              </a:rPr>
              <a:t> </a:t>
            </a:r>
            <a:r>
              <a:rPr lang="ar-EG" sz="1200" i="0" dirty="0">
                <a:latin typeface="Calibri" panose="020F0502020204030204" pitchFamily="34" charset="0"/>
                <a:ea typeface="Calibri" panose="020F0502020204030204" pitchFamily="34" charset="0"/>
                <a:cs typeface="Arial" panose="020B0604020202020204" pitchFamily="34" charset="0"/>
              </a:rPr>
              <a:t>ألين </a:t>
            </a:r>
            <a:r>
              <a:rPr lang="ar-EG" sz="1200" i="0" dirty="0" err="1">
                <a:latin typeface="Calibri" panose="020F0502020204030204" pitchFamily="34" charset="0"/>
                <a:ea typeface="Calibri" panose="020F0502020204030204" pitchFamily="34" charset="0"/>
                <a:cs typeface="Arial" panose="020B0604020202020204" pitchFamily="34" charset="0"/>
              </a:rPr>
              <a:t>وأونوين</a:t>
            </a:r>
            <a:r>
              <a:rPr lang="ar-EG" sz="1200" i="0" dirty="0">
                <a:latin typeface="Calibri" panose="020F0502020204030204" pitchFamily="34" charset="0"/>
                <a:ea typeface="Calibri" panose="020F0502020204030204" pitchFamily="34" charset="0"/>
                <a:cs typeface="Arial" panose="020B0604020202020204" pitchFamily="34" charset="0"/>
              </a:rPr>
              <a:t>. </a:t>
            </a:r>
            <a:r>
              <a:rPr lang="en-US" sz="1200" i="0" u="sng" dirty="0">
                <a:solidFill>
                  <a:srgbClr val="0F1111"/>
                </a:solidFill>
                <a:latin typeface="Calibri" panose="020F0502020204030204" pitchFamily="34" charset="0"/>
                <a:ea typeface="Times New Roman" panose="02020603050405020304" pitchFamily="18" charset="0"/>
                <a:cs typeface="Calibri" panose="020F0502020204030204" pitchFamily="34" charset="0"/>
                <a:hlinkClick r:id="rId4"/>
              </a:rPr>
              <a:t>https://www.amazon.com/Jacinda-Ardern-Behind-Extraordinary-Leader-ebook/dp/B07Y7R3L5J</a:t>
            </a:r>
          </a:p>
          <a:p>
            <a:pPr>
              <a:lnSpc>
                <a:spcPct val="107000"/>
              </a:lnSpc>
              <a:spcAft>
                <a:spcPts val="800"/>
              </a:spcAft>
            </a:pPr>
            <a:r>
              <a:rPr lang="en-US" sz="1200" b="1" i="0" dirty="0">
                <a:solidFill>
                  <a:srgbClr val="0F1111"/>
                </a:solidFill>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ar-EG" sz="1200" i="0" dirty="0">
                <a:solidFill>
                  <a:srgbClr val="000000"/>
                </a:solidFill>
                <a:latin typeface="Calibri" panose="020F0502020204030204" pitchFamily="34" charset="0"/>
                <a:ea typeface="Times New Roman" panose="02020603050405020304" pitchFamily="18" charset="0"/>
                <a:cs typeface="Calibri" panose="020F0502020204030204" pitchFamily="34" charset="0"/>
              </a:rPr>
              <a:t>أعرف أن هذا </a:t>
            </a:r>
            <a:r>
              <a:rPr lang="ar-EG" sz="1200" i="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صحيح:</a:t>
            </a:r>
            <a:r>
              <a:rPr lang="ar-EG" sz="1200" i="0" dirty="0" err="1">
                <a:solidFill>
                  <a:srgbClr val="57575B"/>
                </a:solidFill>
                <a:latin typeface="Calibri" panose="020F0502020204030204" pitchFamily="34" charset="0"/>
                <a:ea typeface="Times New Roman" panose="02020603050405020304" pitchFamily="18" charset="0"/>
                <a:cs typeface="Calibri" panose="020F0502020204030204" pitchFamily="34" charset="0"/>
              </a:rPr>
              <a:t>جاسيندا</a:t>
            </a:r>
            <a:r>
              <a:rPr lang="ar-EG" sz="1200" i="0" dirty="0">
                <a:solidFill>
                  <a:srgbClr val="57575B"/>
                </a:solidFill>
                <a:latin typeface="Calibri" panose="020F0502020204030204" pitchFamily="34" charset="0"/>
                <a:ea typeface="Times New Roman" panose="02020603050405020304" pitchFamily="18" charset="0"/>
                <a:cs typeface="Calibri" panose="020F0502020204030204" pitchFamily="34" charset="0"/>
              </a:rPr>
              <a:t> </a:t>
            </a:r>
            <a:r>
              <a:rPr lang="ar-EG" sz="1200" i="0" dirty="0" err="1">
                <a:solidFill>
                  <a:srgbClr val="57575B"/>
                </a:solidFill>
                <a:latin typeface="Calibri" panose="020F0502020204030204" pitchFamily="34" charset="0"/>
                <a:ea typeface="Times New Roman" panose="02020603050405020304" pitchFamily="18" charset="0"/>
                <a:cs typeface="Calibri" panose="020F0502020204030204" pitchFamily="34" charset="0"/>
              </a:rPr>
              <a:t>أرديرن</a:t>
            </a:r>
            <a:r>
              <a:rPr lang="ar-EG" sz="1200" i="0" dirty="0">
                <a:solidFill>
                  <a:srgbClr val="57575B"/>
                </a:solidFill>
                <a:latin typeface="Calibri" panose="020F0502020204030204" pitchFamily="34" charset="0"/>
                <a:ea typeface="Times New Roman" panose="02020603050405020304" pitchFamily="18" charset="0"/>
                <a:cs typeface="Calibri" panose="020F0502020204030204" pitchFamily="34" charset="0"/>
              </a:rPr>
              <a:t> تتحدث عن اللطف والتعاطف والقوة</a:t>
            </a:r>
          </a:p>
          <a:p>
            <a:pPr>
              <a:lnSpc>
                <a:spcPct val="107000"/>
              </a:lnSpc>
              <a:spcAft>
                <a:spcPts val="800"/>
              </a:spcAft>
            </a:pPr>
            <a:r>
              <a:rPr lang="en-US" sz="1200" b="0" i="0" u="sng" dirty="0">
                <a:solidFill>
                  <a:srgbClr val="0F1111"/>
                </a:solidFill>
                <a:latin typeface="Calibri" panose="020F0502020204030204" pitchFamily="34" charset="0"/>
                <a:ea typeface="Times New Roman" panose="02020603050405020304" pitchFamily="18" charset="0"/>
                <a:cs typeface="Calibri" panose="020F0502020204030204" pitchFamily="34" charset="0"/>
                <a:hlinkClick r:id="rId5"/>
              </a:rPr>
              <a:t>https://www.fishpond.com.sg/Books/I-Know-This-to-Be-True-Nelson-Mandela-Foundation/9781990003035?utm_source=googleps&amp;utm_medium=ps&amp;utm_campaign=SG&amp;gclid=EAIaIQobChMIvfjSkbOO8QIVuoNLBR23dQP-EAQYAiABEgIfkPD_BwE</a:t>
            </a:r>
          </a:p>
          <a:p>
            <a:endParaRPr lang="en-SG" sz="1200" i="0" dirty="0">
              <a:effectLst/>
              <a:latin typeface="Times New Roman" panose="02020603050405020304" pitchFamily="18" charset="0"/>
              <a:ea typeface="Times New Roman" panose="02020603050405020304" pitchFamily="18" charset="0"/>
            </a:endParaRPr>
          </a:p>
          <a:p>
            <a:endParaRPr lang="en-SG" i="0" dirty="0"/>
          </a:p>
        </p:txBody>
      </p:sp>
      <p:sp>
        <p:nvSpPr>
          <p:cNvPr id="4" name="Slide Number Placeholder 3"/>
          <p:cNvSpPr>
            <a:spLocks noGrp="1"/>
          </p:cNvSpPr>
          <p:nvPr>
            <p:ph type="sldNum" sz="quarter" idx="5"/>
          </p:nvPr>
        </p:nvSpPr>
        <p:spPr/>
        <p:txBody>
          <a:bodyPr/>
          <a:lstStyle/>
          <a:p>
            <a:fld id="{9BE1DD1D-0BD5-4E4F-ABDD-53ED947792F1}" type="slidenum">
              <a:rPr lang="en-US" smtClean="0"/>
              <a:t>38</a:t>
            </a:fld>
            <a:endParaRPr lang="en-US"/>
          </a:p>
        </p:txBody>
      </p:sp>
    </p:spTree>
    <p:extLst>
      <p:ext uri="{BB962C8B-B14F-4D97-AF65-F5344CB8AC3E}">
        <p14:creationId xmlns:p14="http://schemas.microsoft.com/office/powerpoint/2010/main" val="1178760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u="sng"/>
              <a:t>ملاحظة</a:t>
            </a:r>
            <a:r>
              <a:rPr lang="ar-EG"/>
              <a:t>:</a:t>
            </a:r>
            <a:r>
              <a:rPr lang="en-US"/>
              <a:t> </a:t>
            </a:r>
            <a:r>
              <a:rPr lang="ar-EG"/>
              <a:t>شريحة فاصلة فارغة</a:t>
            </a:r>
          </a:p>
        </p:txBody>
      </p:sp>
      <p:sp>
        <p:nvSpPr>
          <p:cNvPr id="4" name="Slide Number Placeholder 3"/>
          <p:cNvSpPr>
            <a:spLocks noGrp="1"/>
          </p:cNvSpPr>
          <p:nvPr>
            <p:ph type="sldNum" sz="quarter" idx="5"/>
          </p:nvPr>
        </p:nvSpPr>
        <p:spPr/>
        <p:txBody>
          <a:bodyPr/>
          <a:lstStyle/>
          <a:p>
            <a:fld id="{9BE1DD1D-0BD5-4E4F-ABDD-53ED947792F1}" type="slidenum">
              <a:rPr lang="en-US" smtClean="0"/>
              <a:t>39</a:t>
            </a:fld>
            <a:endParaRPr lang="en-US"/>
          </a:p>
        </p:txBody>
      </p:sp>
    </p:spTree>
    <p:extLst>
      <p:ext uri="{BB962C8B-B14F-4D97-AF65-F5344CB8AC3E}">
        <p14:creationId xmlns:p14="http://schemas.microsoft.com/office/powerpoint/2010/main" val="44089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هناك الكثير من التفاصيل حول أدوار حالتك، ولكن سأقدم لك نظرة عامة على الوضع.</a:t>
            </a:r>
            <a:r>
              <a:rPr lang="en-US" i="0" dirty="0"/>
              <a:t> </a:t>
            </a:r>
          </a:p>
          <a:p>
            <a:endParaRPr lang="en-US" i="0" dirty="0"/>
          </a:p>
          <a:p>
            <a:pPr marL="0" marR="0" indent="0">
              <a:lnSpc>
                <a:spcPct val="107000"/>
              </a:lnSpc>
              <a:spcBef>
                <a:spcPts val="0"/>
              </a:spcBef>
              <a:spcAft>
                <a:spcPts val="800"/>
              </a:spcAft>
              <a:buNone/>
            </a:pPr>
            <a:r>
              <a:rPr lang="ar-EG" sz="1200" i="0" dirty="0">
                <a:latin typeface="Calibri" panose="020F0502020204030204" pitchFamily="34" charset="0"/>
                <a:ea typeface="Calibri" panose="020F0502020204030204" pitchFamily="34" charset="0"/>
                <a:cs typeface="Arial" panose="020B0604020202020204" pitchFamily="34" charset="0"/>
              </a:rPr>
              <a:t>لقد عقدت دولة </a:t>
            </a:r>
            <a:r>
              <a:rPr lang="ar-EG" sz="1200" i="0" dirty="0" err="1">
                <a:latin typeface="Calibri" panose="020F0502020204030204" pitchFamily="34" charset="0"/>
                <a:ea typeface="Calibri" panose="020F0502020204030204" pitchFamily="34" charset="0"/>
                <a:cs typeface="Arial" panose="020B0604020202020204" pitchFamily="34" charset="0"/>
              </a:rPr>
              <a:t>أوغوستا</a:t>
            </a:r>
            <a:r>
              <a:rPr lang="ar-EG" sz="1200" i="0" dirty="0">
                <a:latin typeface="Calibri" panose="020F0502020204030204" pitchFamily="34" charset="0"/>
                <a:ea typeface="Calibri" panose="020F0502020204030204" pitchFamily="34" charset="0"/>
                <a:cs typeface="Arial" panose="020B0604020202020204" pitchFamily="34" charset="0"/>
              </a:rPr>
              <a:t> للتو انتخابات وطنية بين أربعة أحزاب سياسية تنافست على مقاعد البرلمان.</a:t>
            </a:r>
            <a:r>
              <a:rPr lang="en-US" sz="1200" i="0" dirty="0">
                <a:latin typeface="Calibri" panose="020F0502020204030204" pitchFamily="34" charset="0"/>
                <a:ea typeface="Calibri" panose="020F0502020204030204" pitchFamily="34" charset="0"/>
                <a:cs typeface="Arial" panose="020B0604020202020204" pitchFamily="34" charset="0"/>
              </a:rPr>
              <a:t> </a:t>
            </a:r>
            <a:r>
              <a:rPr lang="ar-EG" sz="1200" i="0" dirty="0">
                <a:latin typeface="Calibri" panose="020F0502020204030204" pitchFamily="34" charset="0"/>
                <a:ea typeface="Calibri" panose="020F0502020204030204" pitchFamily="34" charset="0"/>
                <a:cs typeface="Arial" panose="020B0604020202020204" pitchFamily="34" charset="0"/>
              </a:rPr>
              <a:t>يتألف البرلمان في </a:t>
            </a:r>
            <a:r>
              <a:rPr lang="ar-EG" sz="1200" i="0" dirty="0" err="1">
                <a:latin typeface="Calibri" panose="020F0502020204030204" pitchFamily="34" charset="0"/>
                <a:ea typeface="Calibri" panose="020F0502020204030204" pitchFamily="34" charset="0"/>
                <a:cs typeface="Arial" panose="020B0604020202020204" pitchFamily="34" charset="0"/>
              </a:rPr>
              <a:t>أوغوستا</a:t>
            </a:r>
            <a:r>
              <a:rPr lang="ar-EG" sz="1200" i="0" dirty="0">
                <a:latin typeface="Calibri" panose="020F0502020204030204" pitchFamily="34" charset="0"/>
                <a:ea typeface="Calibri" panose="020F0502020204030204" pitchFamily="34" charset="0"/>
                <a:cs typeface="Arial" panose="020B0604020202020204" pitchFamily="34" charset="0"/>
              </a:rPr>
              <a:t> من 120 مقعدًا.</a:t>
            </a:r>
            <a:r>
              <a:rPr lang="en-US" sz="1200" i="0" dirty="0">
                <a:latin typeface="Calibri" panose="020F0502020204030204" pitchFamily="34" charset="0"/>
                <a:ea typeface="Calibri" panose="020F0502020204030204" pitchFamily="34" charset="0"/>
                <a:cs typeface="Arial" panose="020B0604020202020204" pitchFamily="34" charset="0"/>
              </a:rPr>
              <a:t> </a:t>
            </a:r>
            <a:r>
              <a:rPr lang="ar-EG" sz="1200" i="0" dirty="0">
                <a:latin typeface="Calibri" panose="020F0502020204030204" pitchFamily="34" charset="0"/>
                <a:ea typeface="Calibri" panose="020F0502020204030204" pitchFamily="34" charset="0"/>
                <a:cs typeface="Arial" panose="020B0604020202020204" pitchFamily="34" charset="0"/>
              </a:rPr>
              <a:t>لتشكيل حكومة ائتلافية، يلزم الحصول على أغلبية 61 صوتًا</a:t>
            </a:r>
            <a:r>
              <a:rPr lang="en-US" sz="1200" i="0" dirty="0">
                <a:latin typeface="Calibri" panose="020F0502020204030204" pitchFamily="34" charset="0"/>
                <a:ea typeface="Calibri" panose="020F0502020204030204" pitchFamily="34" charset="0"/>
                <a:cs typeface="Arial" panose="020B0604020202020204" pitchFamily="34" charset="0"/>
              </a:rPr>
              <a:t> </a:t>
            </a:r>
            <a:r>
              <a:rPr lang="ar-EG" sz="1200" i="0" dirty="0">
                <a:latin typeface="Calibri" panose="020F0502020204030204" pitchFamily="34" charset="0"/>
                <a:ea typeface="Calibri" panose="020F0502020204030204" pitchFamily="34" charset="0"/>
                <a:cs typeface="Arial" panose="020B0604020202020204" pitchFamily="34" charset="0"/>
              </a:rPr>
              <a:t>وتتقاسم الأحزاب المشاركة في الائتلاف الحاكم 6 وزراء فيما بينها كجزء من اتفاقها على تشكيل حكومة مشتركة.</a:t>
            </a:r>
            <a:r>
              <a:rPr lang="en-US" sz="1200" i="0" dirty="0">
                <a:latin typeface="Calibri" panose="020F050202020403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800"/>
              </a:spcAft>
              <a:buNone/>
            </a:pPr>
            <a:endParaRPr lang="en-SG" sz="1200" i="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ar-EG" sz="1200" i="0" dirty="0">
                <a:latin typeface="Calibri" panose="020F0502020204030204" pitchFamily="34" charset="0"/>
                <a:ea typeface="Calibri" panose="020F0502020204030204" pitchFamily="34" charset="0"/>
                <a:cs typeface="Arial" panose="020B0604020202020204" pitchFamily="34" charset="0"/>
              </a:rPr>
              <a:t>وبالتالي، يتعين عليك أن تقرر من سيشارك في الائتلاف الحاكم.</a:t>
            </a:r>
            <a:r>
              <a:rPr lang="en-US" sz="1200" i="0" dirty="0">
                <a:latin typeface="Calibri" panose="020F0502020204030204" pitchFamily="34" charset="0"/>
                <a:ea typeface="Calibri" panose="020F0502020204030204" pitchFamily="34" charset="0"/>
                <a:cs typeface="Arial" panose="020B0604020202020204" pitchFamily="34" charset="0"/>
              </a:rPr>
              <a:t> </a:t>
            </a:r>
            <a:r>
              <a:rPr lang="ar-EG" sz="1200" i="0" dirty="0">
                <a:latin typeface="Calibri" panose="020F0502020204030204" pitchFamily="34" charset="0"/>
                <a:ea typeface="Calibri" panose="020F0502020204030204" pitchFamily="34" charset="0"/>
                <a:cs typeface="Arial" panose="020B0604020202020204" pitchFamily="34" charset="0"/>
              </a:rPr>
              <a:t>ولا يتعين على كل الأحزاب أن تكون في الائتلاف الحاكم ـ فقد تضم الحكومة أربعة أحزاب، أو ثلاثة أحزاب، أو حتى حزبين، طالما أنك تسيطر على 61 صوتًا على الأقل.</a:t>
            </a:r>
            <a:r>
              <a:rPr lang="en-US" sz="1200" i="0" dirty="0">
                <a:latin typeface="Calibri" panose="020F0502020204030204" pitchFamily="34" charset="0"/>
                <a:ea typeface="Calibri" panose="020F0502020204030204" pitchFamily="34" charset="0"/>
                <a:cs typeface="Arial" panose="020B0604020202020204" pitchFamily="34" charset="0"/>
              </a:rPr>
              <a:t> </a:t>
            </a:r>
            <a:r>
              <a:rPr lang="ar-EG" sz="1200" i="0" dirty="0">
                <a:latin typeface="Calibri" panose="020F0502020204030204" pitchFamily="34" charset="0"/>
                <a:ea typeface="Calibri" panose="020F0502020204030204" pitchFamily="34" charset="0"/>
                <a:cs typeface="Arial" panose="020B0604020202020204" pitchFamily="34" charset="0"/>
              </a:rPr>
              <a:t>وفي الوقت نفسه، يتعين عليك أيضًا أن تقرر عدد الوزراء الذين سيحصل عليهم كل حزب في الائتلاف الحاكم.</a:t>
            </a:r>
            <a:r>
              <a:rPr lang="en-US" sz="1200" i="0" dirty="0">
                <a:latin typeface="Calibri" panose="020F050202020403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800"/>
              </a:spcAft>
              <a:buNone/>
            </a:pPr>
            <a:endParaRPr lang="en-SG" sz="1200" i="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ar-EG" sz="1200" i="0" dirty="0">
                <a:latin typeface="Calibri" panose="020F0502020204030204" pitchFamily="34" charset="0"/>
                <a:ea typeface="Calibri" panose="020F0502020204030204" pitchFamily="34" charset="0"/>
                <a:cs typeface="Arial" panose="020B0604020202020204" pitchFamily="34" charset="0"/>
              </a:rPr>
              <a:t>إنكم تنطلقون من مواقف تفاوضية مختلفة.</a:t>
            </a:r>
            <a:r>
              <a:rPr lang="en-US" sz="1200" i="0" dirty="0">
                <a:latin typeface="Calibri" panose="020F0502020204030204" pitchFamily="34" charset="0"/>
                <a:ea typeface="Calibri" panose="020F0502020204030204" pitchFamily="34" charset="0"/>
                <a:cs typeface="Arial" panose="020B0604020202020204" pitchFamily="34" charset="0"/>
              </a:rPr>
              <a:t> </a:t>
            </a:r>
            <a:r>
              <a:rPr lang="ar-EG" sz="1200" i="0" dirty="0">
                <a:latin typeface="Calibri" panose="020F0502020204030204" pitchFamily="34" charset="0"/>
                <a:ea typeface="Calibri" panose="020F0502020204030204" pitchFamily="34" charset="0"/>
                <a:cs typeface="Arial" panose="020B0604020202020204" pitchFamily="34" charset="0"/>
              </a:rPr>
              <a:t>فوفقًا للانتخابات الأخيرة، حصل المحافظون على 51 مقعدًا، وحصل الليبراليون على 14 مقعدًا، وحصل الحزب الليبرالي على 15 مقعدًا، وحصل حزب العمال على 40 مقعدًا.</a:t>
            </a:r>
            <a:r>
              <a:rPr lang="en-US" sz="1200" i="0" dirty="0">
                <a:latin typeface="Calibri" panose="020F0502020204030204" pitchFamily="34" charset="0"/>
                <a:ea typeface="Calibri" panose="020F0502020204030204" pitchFamily="34" charset="0"/>
                <a:cs typeface="Arial" panose="020B0604020202020204" pitchFamily="34" charset="0"/>
              </a:rPr>
              <a:t> </a:t>
            </a:r>
            <a:r>
              <a:rPr lang="ar-EG" sz="1200" i="0" dirty="0">
                <a:latin typeface="Calibri" panose="020F0502020204030204" pitchFamily="34" charset="0"/>
                <a:ea typeface="Calibri" panose="020F0502020204030204" pitchFamily="34" charset="0"/>
                <a:cs typeface="Arial" panose="020B0604020202020204" pitchFamily="34" charset="0"/>
              </a:rPr>
              <a:t>ومرة أخرى، يتعين على أي ائتلاف يشكل حكومة أن يسيطر على 61 مقعدًا على الأقل وأن يتفق على كيفية توزيع الوزراء فيما بينهم.</a:t>
            </a:r>
            <a:r>
              <a:rPr lang="en-US" sz="1200" i="0" dirty="0">
                <a:latin typeface="Calibri" panose="020F0502020204030204" pitchFamily="34" charset="0"/>
                <a:ea typeface="Calibri" panose="020F0502020204030204" pitchFamily="34" charset="0"/>
                <a:cs typeface="Arial" panose="020B0604020202020204" pitchFamily="34" charset="0"/>
              </a:rPr>
              <a:t> </a:t>
            </a:r>
          </a:p>
          <a:p>
            <a:endParaRPr lang="en-SG" sz="1200" i="0" dirty="0">
              <a:effectLst/>
              <a:latin typeface="Calibri" panose="020F0502020204030204" pitchFamily="34" charset="0"/>
              <a:ea typeface="Calibri" panose="020F0502020204030204" pitchFamily="34" charset="0"/>
              <a:cs typeface="Arial" panose="020B0604020202020204" pitchFamily="34" charset="0"/>
            </a:endParaRPr>
          </a:p>
          <a:p>
            <a:r>
              <a:rPr lang="ar-EG" sz="1200" i="0" dirty="0">
                <a:latin typeface="Calibri" panose="020F0502020204030204" pitchFamily="34" charset="0"/>
                <a:ea typeface="Calibri" panose="020F0502020204030204" pitchFamily="34" charset="0"/>
                <a:cs typeface="Arial" panose="020B0604020202020204" pitchFamily="34" charset="0"/>
              </a:rPr>
              <a:t>إذا لم يتم التوصل إلى ائتلاف حاكم يحصل على 61 صوتًا على الأقل، فسيتم إجراء انتخابات جديدة.</a:t>
            </a:r>
            <a:r>
              <a:rPr lang="en-US" sz="1200" i="0" dirty="0">
                <a:latin typeface="Calibri" panose="020F0502020204030204" pitchFamily="34" charset="0"/>
                <a:ea typeface="Calibri" panose="020F0502020204030204" pitchFamily="34" charset="0"/>
                <a:cs typeface="Arial" panose="020B0604020202020204" pitchFamily="34" charset="0"/>
              </a:rPr>
              <a:t> </a:t>
            </a:r>
            <a:r>
              <a:rPr lang="ar-EG" sz="1200" i="0" dirty="0">
                <a:latin typeface="Calibri" panose="020F0502020204030204" pitchFamily="34" charset="0"/>
                <a:ea typeface="Calibri" panose="020F0502020204030204" pitchFamily="34" charset="0"/>
                <a:cs typeface="Arial" panose="020B0604020202020204" pitchFamily="34" charset="0"/>
              </a:rPr>
              <a:t>حظًا سعيدًا!</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i="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800" i="0" baseline="0" dirty="0">
                <a:solidFill>
                  <a:schemeClr val="tx1"/>
                </a:solidFill>
                <a:latin typeface="+mn-lt"/>
                <a:ea typeface="+mn-ea"/>
                <a:cs typeface="+mn-cs"/>
              </a:rPr>
              <a:t>[يتشارك الطلاب في مجموعات، ويوزع المُحاضر بتوزيع المواد الخاصة بالأدوار ونماذج النتائج، ويقوم الطلاب بالتفاوض.]</a:t>
            </a:r>
            <a:r>
              <a:rPr lang="en-US" sz="800" i="0" baseline="0" dirty="0">
                <a:solidFill>
                  <a:schemeClr val="tx1"/>
                </a:solidFill>
                <a:latin typeface="+mn-lt"/>
                <a:ea typeface="+mn-ea"/>
                <a:cs typeface="+mn-cs"/>
              </a:rPr>
              <a:t> </a:t>
            </a:r>
          </a:p>
          <a:p>
            <a:endParaRPr lang="en-US" i="0" dirty="0"/>
          </a:p>
        </p:txBody>
      </p:sp>
      <p:sp>
        <p:nvSpPr>
          <p:cNvPr id="4" name="Slide Number Placeholder 3"/>
          <p:cNvSpPr>
            <a:spLocks noGrp="1"/>
          </p:cNvSpPr>
          <p:nvPr>
            <p:ph type="sldNum" sz="quarter" idx="5"/>
          </p:nvPr>
        </p:nvSpPr>
        <p:spPr/>
        <p:txBody>
          <a:bodyPr/>
          <a:lstStyle/>
          <a:p>
            <a:fld id="{9BE1DD1D-0BD5-4E4F-ABDD-53ED947792F1}" type="slidenum">
              <a:rPr lang="en-US" smtClean="0"/>
              <a:t>4</a:t>
            </a:fld>
            <a:endParaRPr lang="en-US"/>
          </a:p>
        </p:txBody>
      </p:sp>
    </p:spTree>
    <p:extLst>
      <p:ext uri="{BB962C8B-B14F-4D97-AF65-F5344CB8AC3E}">
        <p14:creationId xmlns:p14="http://schemas.microsoft.com/office/powerpoint/2010/main" val="2005726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ar-EG" i="0" dirty="0">
                <a:latin typeface="Rockwell" charset="0"/>
                <a:ea typeface="ＭＳ Ｐゴシック" charset="0"/>
                <a:cs typeface="ＭＳ Ｐゴシック" charset="0"/>
              </a:rPr>
              <a:t>اقتباس عن السياسة في مكان العمل:</a:t>
            </a:r>
            <a:r>
              <a:rPr lang="en-US" i="0" dirty="0">
                <a:latin typeface="Rockwell" charset="0"/>
                <a:ea typeface="ＭＳ Ｐゴシック" charset="0"/>
                <a:cs typeface="ＭＳ Ｐゴシック" charset="0"/>
              </a:rPr>
              <a:t> </a:t>
            </a:r>
            <a:r>
              <a:rPr lang="ar-EG" i="0" dirty="0">
                <a:latin typeface="Rockwell" charset="0"/>
                <a:ea typeface="ＭＳ Ｐゴシック" charset="0"/>
                <a:cs typeface="ＭＳ Ｐゴシック" charset="0"/>
              </a:rPr>
              <a:t>[ يقرأ المُحاضر الاقتباسات ].</a:t>
            </a:r>
            <a:r>
              <a:rPr lang="en-US" i="0" dirty="0">
                <a:latin typeface="Rockwell" charset="0"/>
                <a:ea typeface="ＭＳ Ｐゴシック" charset="0"/>
                <a:cs typeface="ＭＳ Ｐゴシック" charset="0"/>
              </a:rPr>
              <a:t> </a:t>
            </a:r>
          </a:p>
          <a:p>
            <a:pPr marL="0" indent="0">
              <a:buFontTx/>
              <a:buNone/>
            </a:pPr>
            <a:endParaRPr lang="en-SG" i="0" dirty="0"/>
          </a:p>
          <a:p>
            <a:r>
              <a:rPr lang="ar-EG" i="0" dirty="0"/>
              <a:t>روابط داعمة</a:t>
            </a:r>
          </a:p>
          <a:p>
            <a:endParaRPr lang="en-SG" i="0" dirty="0"/>
          </a:p>
          <a:p>
            <a:r>
              <a:rPr lang="en-US" i="0" dirty="0"/>
              <a:t>https://www.amazon.com/berurinnfiruha-moni-atarashiikurasikkuonngakuno-Japanese-honeya-ebook/dp/B08KXVNYGL</a:t>
            </a:r>
          </a:p>
          <a:p>
            <a:endParaRPr lang="en-SG" i="0" dirty="0"/>
          </a:p>
          <a:p>
            <a:r>
              <a:rPr lang="en-US" i="0" dirty="0"/>
              <a:t>https://www.enkiquotes.com/office-politics-quotes.html</a:t>
            </a:r>
          </a:p>
          <a:p>
            <a:endParaRPr lang="en-SG" i="0" dirty="0"/>
          </a:p>
          <a:p>
            <a:r>
              <a:rPr lang="en-US" i="0" dirty="0"/>
              <a:t>https://www.quoteslyfe.com/quote/If-u-want-to-work-in-Corporate-55841</a:t>
            </a:r>
          </a:p>
          <a:p>
            <a:endParaRPr lang="en-SG" i="0" dirty="0"/>
          </a:p>
          <a:p>
            <a:r>
              <a:rPr lang="en-US" i="0" dirty="0"/>
              <a:t>https://feedingtrends.com/quotes-on-office-politics-motivational-inspirational</a:t>
            </a:r>
          </a:p>
          <a:p>
            <a:endParaRPr lang="en-SG" i="0" dirty="0"/>
          </a:p>
          <a:p>
            <a:r>
              <a:rPr lang="en-US" i="0" dirty="0"/>
              <a:t>https://www.amazon.com/Jean-Hollands/e/B001HP1U7Y%3Fref=dbs_a_mng_rwt_scns_share</a:t>
            </a:r>
          </a:p>
          <a:p>
            <a:endParaRPr lang="en-SG" i="0" dirty="0"/>
          </a:p>
          <a:p>
            <a:endParaRPr lang="en-SG" i="0" dirty="0"/>
          </a:p>
          <a:p>
            <a:endParaRPr lang="en-SG" i="0" dirty="0"/>
          </a:p>
        </p:txBody>
      </p:sp>
      <p:sp>
        <p:nvSpPr>
          <p:cNvPr id="4" name="Slide Number Placeholder 3"/>
          <p:cNvSpPr>
            <a:spLocks noGrp="1"/>
          </p:cNvSpPr>
          <p:nvPr>
            <p:ph type="sldNum" sz="quarter" idx="5"/>
          </p:nvPr>
        </p:nvSpPr>
        <p:spPr/>
        <p:txBody>
          <a:bodyPr/>
          <a:lstStyle/>
          <a:p>
            <a:fld id="{9BE1DD1D-0BD5-4E4F-ABDD-53ED947792F1}" type="slidenum">
              <a:rPr lang="en-US" smtClean="0"/>
              <a:t>41</a:t>
            </a:fld>
            <a:endParaRPr lang="en-US"/>
          </a:p>
        </p:txBody>
      </p:sp>
    </p:spTree>
    <p:extLst>
      <p:ext uri="{BB962C8B-B14F-4D97-AF65-F5344CB8AC3E}">
        <p14:creationId xmlns:p14="http://schemas.microsoft.com/office/powerpoint/2010/main" val="1464986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90000"/>
              </a:lnSpc>
              <a:spcBef>
                <a:spcPts val="0"/>
              </a:spcBef>
              <a:spcAft>
                <a:spcPts val="0"/>
              </a:spcAft>
              <a:buClrTx/>
              <a:buSzTx/>
              <a:buFontTx/>
              <a:buNone/>
              <a:tabLst/>
              <a:defRPr/>
            </a:pPr>
            <a:r>
              <a:rPr lang="ar-EG" i="0" dirty="0">
                <a:latin typeface="Rockwell" charset="0"/>
                <a:ea typeface="ＭＳ Ｐゴシック" charset="0"/>
                <a:cs typeface="ＭＳ Ｐゴシック" charset="0"/>
              </a:rPr>
              <a:t>اقتباس آخر.</a:t>
            </a:r>
            <a:r>
              <a:rPr lang="en-US" i="0" dirty="0">
                <a:latin typeface="Rockwell" charset="0"/>
                <a:ea typeface="ＭＳ Ｐゴシック" charset="0"/>
                <a:cs typeface="ＭＳ Ｐゴシック" charset="0"/>
              </a:rPr>
              <a:t> </a:t>
            </a:r>
            <a:r>
              <a:rPr lang="ar-EG" i="0" dirty="0">
                <a:latin typeface="Rockwell" charset="0"/>
                <a:ea typeface="ＭＳ Ｐゴシック" charset="0"/>
                <a:cs typeface="ＭＳ Ｐゴシック" charset="0"/>
              </a:rPr>
              <a:t>[ </a:t>
            </a:r>
            <a:r>
              <a:rPr lang="ar-EG" i="0" u="none" dirty="0">
                <a:latin typeface="Rockwell" charset="0"/>
                <a:ea typeface="ＭＳ Ｐゴシック" charset="0"/>
                <a:cs typeface="ＭＳ Ｐゴシック" charset="0"/>
              </a:rPr>
              <a:t>يقرأ المُحاضر الاقتباس أعلاه </a:t>
            </a:r>
            <a:r>
              <a:rPr lang="ar-EG" i="0" dirty="0">
                <a:latin typeface="Rockwell" charset="0"/>
                <a:ea typeface="ＭＳ Ｐゴシック" charset="0"/>
                <a:cs typeface="ＭＳ Ｐゴシック" charset="0"/>
              </a:rPr>
              <a:t>].</a:t>
            </a:r>
            <a:r>
              <a:rPr lang="en-US" i="0" dirty="0">
                <a:latin typeface="Rockwell" charset="0"/>
                <a:ea typeface="ＭＳ Ｐゴシック" charset="0"/>
                <a:cs typeface="ＭＳ Ｐゴシック" charset="0"/>
              </a:rPr>
              <a:t> </a:t>
            </a:r>
          </a:p>
          <a:p>
            <a:pPr marL="0" indent="0">
              <a:buFontTx/>
              <a:buNone/>
            </a:pPr>
            <a:endParaRPr lang="en-SG" i="0" dirty="0"/>
          </a:p>
          <a:p>
            <a:r>
              <a:rPr lang="ar-EG" i="0" dirty="0"/>
              <a:t>روابط داعمة</a:t>
            </a:r>
          </a:p>
          <a:p>
            <a:endParaRPr lang="en-SG" i="0" dirty="0"/>
          </a:p>
          <a:p>
            <a:r>
              <a:rPr lang="en-US" i="0" dirty="0"/>
              <a:t>https://www.amazon.com/berurinnfiruha-moni-atarashiikurasikkuonngakuno-Japanese-honeya-ebook/dp/B08KXVNYGL</a:t>
            </a:r>
          </a:p>
          <a:p>
            <a:endParaRPr lang="en-SG" i="0" dirty="0"/>
          </a:p>
          <a:p>
            <a:r>
              <a:rPr lang="en-US" i="0" dirty="0"/>
              <a:t>https://www.enkiquotes.com/office-politics-quotes.html</a:t>
            </a:r>
          </a:p>
          <a:p>
            <a:endParaRPr lang="en-SG" i="0" dirty="0"/>
          </a:p>
          <a:p>
            <a:r>
              <a:rPr lang="en-US" i="0" dirty="0"/>
              <a:t>https://www.quoteslyfe.com/quote/If-u-want-to-work-in-Corporate-55841</a:t>
            </a:r>
          </a:p>
          <a:p>
            <a:endParaRPr lang="en-SG" i="0" dirty="0"/>
          </a:p>
          <a:p>
            <a:r>
              <a:rPr lang="en-US" i="0" dirty="0"/>
              <a:t>https://feedingtrends.com/quotes-on-office-politics-motivational-inspirational</a:t>
            </a:r>
          </a:p>
          <a:p>
            <a:endParaRPr lang="en-SG" i="0" dirty="0"/>
          </a:p>
          <a:p>
            <a:r>
              <a:rPr lang="en-US" i="0" dirty="0"/>
              <a:t>https://www.amazon.com/Jean-Hollands/e/B001HP1U7Y%3Fref=dbs_a_mng_rwt_scns_share</a:t>
            </a:r>
          </a:p>
          <a:p>
            <a:endParaRPr lang="en-SG" i="0" dirty="0"/>
          </a:p>
          <a:p>
            <a:endParaRPr lang="en-SG" i="0" dirty="0"/>
          </a:p>
          <a:p>
            <a:endParaRPr lang="en-SG" i="0" dirty="0"/>
          </a:p>
        </p:txBody>
      </p:sp>
      <p:sp>
        <p:nvSpPr>
          <p:cNvPr id="4" name="Slide Number Placeholder 3"/>
          <p:cNvSpPr>
            <a:spLocks noGrp="1"/>
          </p:cNvSpPr>
          <p:nvPr>
            <p:ph type="sldNum" sz="quarter" idx="5"/>
          </p:nvPr>
        </p:nvSpPr>
        <p:spPr/>
        <p:txBody>
          <a:bodyPr/>
          <a:lstStyle/>
          <a:p>
            <a:fld id="{9BE1DD1D-0BD5-4E4F-ABDD-53ED947792F1}" type="slidenum">
              <a:rPr lang="en-US" smtClean="0"/>
              <a:t>42</a:t>
            </a:fld>
            <a:endParaRPr lang="en-US"/>
          </a:p>
        </p:txBody>
      </p:sp>
    </p:spTree>
    <p:extLst>
      <p:ext uri="{BB962C8B-B14F-4D97-AF65-F5344CB8AC3E}">
        <p14:creationId xmlns:p14="http://schemas.microsoft.com/office/powerpoint/2010/main" val="3887997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xfrm>
            <a:off x="1371600" y="1143000"/>
            <a:ext cx="4114800" cy="30861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ar-EG" i="0" dirty="0">
                <a:latin typeface="Rockwell" charset="0"/>
                <a:ea typeface="ＭＳ Ｐゴシック" charset="0"/>
                <a:cs typeface="ＭＳ Ｐゴシック" charset="0"/>
              </a:rPr>
              <a:t>فيما يلي اقتباس من أحد الخريجين.</a:t>
            </a:r>
            <a:r>
              <a:rPr lang="en-US" i="0" dirty="0">
                <a:latin typeface="Rockwell" charset="0"/>
                <a:ea typeface="ＭＳ Ｐゴシック" charset="0"/>
                <a:cs typeface="ＭＳ Ｐゴシック" charset="0"/>
              </a:rPr>
              <a:t> </a:t>
            </a:r>
            <a:r>
              <a:rPr lang="ar-EG" i="0" dirty="0">
                <a:latin typeface="Rockwell" charset="0"/>
                <a:ea typeface="ＭＳ Ｐゴシック" charset="0"/>
                <a:cs typeface="ＭＳ Ｐゴシック" charset="0"/>
              </a:rPr>
              <a:t>[ </a:t>
            </a:r>
            <a:r>
              <a:rPr lang="ar-EG" i="0" u="none" dirty="0">
                <a:latin typeface="Rockwell" charset="0"/>
                <a:ea typeface="ＭＳ Ｐゴシック" charset="0"/>
                <a:cs typeface="ＭＳ Ｐゴシック" charset="0"/>
              </a:rPr>
              <a:t>يقرأ المُحاضر الاقتباس أعلاه </a:t>
            </a:r>
            <a:r>
              <a:rPr lang="ar-EG" i="0" dirty="0">
                <a:latin typeface="Rockwell" charset="0"/>
                <a:ea typeface="ＭＳ Ｐゴシック" charset="0"/>
                <a:cs typeface="ＭＳ Ｐゴシック" charset="0"/>
              </a:rPr>
              <a:t>].</a:t>
            </a:r>
            <a:r>
              <a:rPr lang="en-US" i="0" dirty="0">
                <a:latin typeface="Rockwell" charset="0"/>
                <a:ea typeface="ＭＳ Ｐゴシック" charset="0"/>
                <a:cs typeface="ＭＳ Ｐゴシック" charset="0"/>
              </a:rPr>
              <a:t> </a:t>
            </a:r>
          </a:p>
          <a:p>
            <a:pPr>
              <a:lnSpc>
                <a:spcPct val="90000"/>
              </a:lnSpc>
            </a:pPr>
            <a:endParaRPr lang="en-US" i="0" dirty="0">
              <a:latin typeface="Rockwell" charset="0"/>
              <a:ea typeface="ＭＳ Ｐゴシック" charset="0"/>
              <a:cs typeface="ＭＳ Ｐゴシック"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Rockwell" charset="0"/>
                <a:ea typeface="ＭＳ Ｐゴシック" charset="0"/>
                <a:cs typeface="ＭＳ Ｐゴシック" charset="0"/>
              </a:defRPr>
            </a:lvl1pPr>
            <a:lvl2pPr marL="37931725" indent="-37474525" eaLnBrk="0" hangingPunct="0">
              <a:defRPr sz="2400">
                <a:solidFill>
                  <a:schemeClr val="tx1"/>
                </a:solidFill>
                <a:latin typeface="Rockwell" charset="0"/>
                <a:ea typeface="ＭＳ Ｐゴシック" charset="0"/>
              </a:defRPr>
            </a:lvl2pPr>
            <a:lvl3pPr eaLnBrk="0" hangingPunct="0">
              <a:defRPr sz="2400">
                <a:solidFill>
                  <a:schemeClr val="tx1"/>
                </a:solidFill>
                <a:latin typeface="Rockwell" charset="0"/>
                <a:ea typeface="ＭＳ Ｐゴシック" charset="0"/>
              </a:defRPr>
            </a:lvl3pPr>
            <a:lvl4pPr eaLnBrk="0" hangingPunct="0">
              <a:defRPr sz="2400">
                <a:solidFill>
                  <a:schemeClr val="tx1"/>
                </a:solidFill>
                <a:latin typeface="Rockwell" charset="0"/>
                <a:ea typeface="ＭＳ Ｐゴシック" charset="0"/>
              </a:defRPr>
            </a:lvl4pPr>
            <a:lvl5pPr eaLnBrk="0" hangingPunct="0">
              <a:defRPr sz="2400">
                <a:solidFill>
                  <a:schemeClr val="tx1"/>
                </a:solidFill>
                <a:latin typeface="Rockwell" charset="0"/>
                <a:ea typeface="ＭＳ Ｐゴシック" charset="0"/>
              </a:defRPr>
            </a:lvl5pPr>
            <a:lvl6pPr marL="457200" eaLnBrk="0" fontAlgn="base" hangingPunct="0">
              <a:spcBef>
                <a:spcPct val="0"/>
              </a:spcBef>
              <a:spcAft>
                <a:spcPct val="0"/>
              </a:spcAft>
              <a:defRPr sz="2400">
                <a:solidFill>
                  <a:schemeClr val="tx1"/>
                </a:solidFill>
                <a:latin typeface="Rockwell" charset="0"/>
                <a:ea typeface="ＭＳ Ｐゴシック" charset="0"/>
              </a:defRPr>
            </a:lvl6pPr>
            <a:lvl7pPr marL="914400" eaLnBrk="0" fontAlgn="base" hangingPunct="0">
              <a:spcBef>
                <a:spcPct val="0"/>
              </a:spcBef>
              <a:spcAft>
                <a:spcPct val="0"/>
              </a:spcAft>
              <a:defRPr sz="2400">
                <a:solidFill>
                  <a:schemeClr val="tx1"/>
                </a:solidFill>
                <a:latin typeface="Rockwell" charset="0"/>
                <a:ea typeface="ＭＳ Ｐゴシック" charset="0"/>
              </a:defRPr>
            </a:lvl7pPr>
            <a:lvl8pPr marL="1371600" eaLnBrk="0" fontAlgn="base" hangingPunct="0">
              <a:spcBef>
                <a:spcPct val="0"/>
              </a:spcBef>
              <a:spcAft>
                <a:spcPct val="0"/>
              </a:spcAft>
              <a:defRPr sz="2400">
                <a:solidFill>
                  <a:schemeClr val="tx1"/>
                </a:solidFill>
                <a:latin typeface="Rockwell" charset="0"/>
                <a:ea typeface="ＭＳ Ｐゴシック" charset="0"/>
              </a:defRPr>
            </a:lvl8pPr>
            <a:lvl9pPr marL="18288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fld id="{DD9C69E2-0ADA-0F47-8F3E-CAAD6E3AE697}" type="slidenum">
              <a:rPr lang="en-US" sz="1200"/>
              <a:pPr eaLnBrk="1" hangingPunct="1"/>
              <a:t>44</a:t>
            </a:fld>
            <a:endParaRPr lang="en-US" sz="1200"/>
          </a:p>
        </p:txBody>
      </p:sp>
    </p:spTree>
    <p:extLst>
      <p:ext uri="{BB962C8B-B14F-4D97-AF65-F5344CB8AC3E}">
        <p14:creationId xmlns:p14="http://schemas.microsoft.com/office/powerpoint/2010/main" val="3579312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xfrm>
            <a:off x="1371600" y="1143000"/>
            <a:ext cx="4114800" cy="30861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1" eaLnBrk="1" fontAlgn="auto" latinLnBrk="0" hangingPunct="1">
              <a:lnSpc>
                <a:spcPct val="90000"/>
              </a:lnSpc>
              <a:spcBef>
                <a:spcPts val="0"/>
              </a:spcBef>
              <a:spcAft>
                <a:spcPts val="0"/>
              </a:spcAft>
              <a:buClrTx/>
              <a:buSzTx/>
              <a:buFontTx/>
              <a:buNone/>
              <a:tabLst/>
              <a:defRPr/>
            </a:pPr>
            <a:r>
              <a:rPr lang="ar-EG" i="0" dirty="0">
                <a:latin typeface="Rockwell" charset="0"/>
                <a:ea typeface="ＭＳ Ｐゴシック" charset="0"/>
                <a:cs typeface="ＭＳ Ｐゴシック" charset="0"/>
              </a:rPr>
              <a:t>اقتباس آخر من أحد الخريجين.</a:t>
            </a:r>
            <a:r>
              <a:rPr lang="en-US" i="0" dirty="0">
                <a:latin typeface="Rockwell" charset="0"/>
                <a:ea typeface="ＭＳ Ｐゴシック" charset="0"/>
                <a:cs typeface="ＭＳ Ｐゴシック" charset="0"/>
              </a:rPr>
              <a:t> </a:t>
            </a:r>
            <a:r>
              <a:rPr lang="ar-EG" i="0" dirty="0">
                <a:latin typeface="Rockwell" charset="0"/>
                <a:ea typeface="ＭＳ Ｐゴシック" charset="0"/>
                <a:cs typeface="ＭＳ Ｐゴシック" charset="0"/>
              </a:rPr>
              <a:t>[ </a:t>
            </a:r>
            <a:r>
              <a:rPr lang="ar-EG" i="0" u="none" dirty="0">
                <a:latin typeface="Rockwell" charset="0"/>
                <a:ea typeface="ＭＳ Ｐゴシック" charset="0"/>
                <a:cs typeface="ＭＳ Ｐゴシック" charset="0"/>
              </a:rPr>
              <a:t>يقرأ المُحاضر الاقتباس أعلاه </a:t>
            </a:r>
            <a:r>
              <a:rPr lang="ar-EG" i="0" dirty="0">
                <a:latin typeface="Rockwell" charset="0"/>
                <a:ea typeface="ＭＳ Ｐゴシック" charset="0"/>
                <a:cs typeface="ＭＳ Ｐゴシック" charset="0"/>
              </a:rPr>
              <a:t>].</a:t>
            </a:r>
            <a:r>
              <a:rPr lang="en-US" i="0" dirty="0">
                <a:latin typeface="Rockwell" charset="0"/>
                <a:ea typeface="ＭＳ Ｐゴシック" charset="0"/>
                <a:cs typeface="ＭＳ Ｐゴシック" charset="0"/>
              </a:rPr>
              <a:t> </a:t>
            </a:r>
          </a:p>
          <a:p>
            <a:pPr>
              <a:lnSpc>
                <a:spcPct val="90000"/>
              </a:lnSpc>
            </a:pPr>
            <a:endParaRPr lang="en-US" i="0" dirty="0">
              <a:latin typeface="Rockwell" charset="0"/>
              <a:ea typeface="ＭＳ Ｐゴシック" charset="0"/>
              <a:cs typeface="ＭＳ Ｐゴシック"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Rockwell" charset="0"/>
                <a:ea typeface="ＭＳ Ｐゴシック" charset="0"/>
                <a:cs typeface="ＭＳ Ｐゴシック" charset="0"/>
              </a:defRPr>
            </a:lvl1pPr>
            <a:lvl2pPr marL="37931725" indent="-37474525" eaLnBrk="0" hangingPunct="0">
              <a:defRPr sz="2400">
                <a:solidFill>
                  <a:schemeClr val="tx1"/>
                </a:solidFill>
                <a:latin typeface="Rockwell" charset="0"/>
                <a:ea typeface="ＭＳ Ｐゴシック" charset="0"/>
              </a:defRPr>
            </a:lvl2pPr>
            <a:lvl3pPr eaLnBrk="0" hangingPunct="0">
              <a:defRPr sz="2400">
                <a:solidFill>
                  <a:schemeClr val="tx1"/>
                </a:solidFill>
                <a:latin typeface="Rockwell" charset="0"/>
                <a:ea typeface="ＭＳ Ｐゴシック" charset="0"/>
              </a:defRPr>
            </a:lvl3pPr>
            <a:lvl4pPr eaLnBrk="0" hangingPunct="0">
              <a:defRPr sz="2400">
                <a:solidFill>
                  <a:schemeClr val="tx1"/>
                </a:solidFill>
                <a:latin typeface="Rockwell" charset="0"/>
                <a:ea typeface="ＭＳ Ｐゴシック" charset="0"/>
              </a:defRPr>
            </a:lvl4pPr>
            <a:lvl5pPr eaLnBrk="0" hangingPunct="0">
              <a:defRPr sz="2400">
                <a:solidFill>
                  <a:schemeClr val="tx1"/>
                </a:solidFill>
                <a:latin typeface="Rockwell" charset="0"/>
                <a:ea typeface="ＭＳ Ｐゴシック" charset="0"/>
              </a:defRPr>
            </a:lvl5pPr>
            <a:lvl6pPr marL="457200" eaLnBrk="0" fontAlgn="base" hangingPunct="0">
              <a:spcBef>
                <a:spcPct val="0"/>
              </a:spcBef>
              <a:spcAft>
                <a:spcPct val="0"/>
              </a:spcAft>
              <a:defRPr sz="2400">
                <a:solidFill>
                  <a:schemeClr val="tx1"/>
                </a:solidFill>
                <a:latin typeface="Rockwell" charset="0"/>
                <a:ea typeface="ＭＳ Ｐゴシック" charset="0"/>
              </a:defRPr>
            </a:lvl6pPr>
            <a:lvl7pPr marL="914400" eaLnBrk="0" fontAlgn="base" hangingPunct="0">
              <a:spcBef>
                <a:spcPct val="0"/>
              </a:spcBef>
              <a:spcAft>
                <a:spcPct val="0"/>
              </a:spcAft>
              <a:defRPr sz="2400">
                <a:solidFill>
                  <a:schemeClr val="tx1"/>
                </a:solidFill>
                <a:latin typeface="Rockwell" charset="0"/>
                <a:ea typeface="ＭＳ Ｐゴシック" charset="0"/>
              </a:defRPr>
            </a:lvl7pPr>
            <a:lvl8pPr marL="1371600" eaLnBrk="0" fontAlgn="base" hangingPunct="0">
              <a:spcBef>
                <a:spcPct val="0"/>
              </a:spcBef>
              <a:spcAft>
                <a:spcPct val="0"/>
              </a:spcAft>
              <a:defRPr sz="2400">
                <a:solidFill>
                  <a:schemeClr val="tx1"/>
                </a:solidFill>
                <a:latin typeface="Rockwell" charset="0"/>
                <a:ea typeface="ＭＳ Ｐゴシック" charset="0"/>
              </a:defRPr>
            </a:lvl8pPr>
            <a:lvl9pPr marL="18288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fld id="{DD9C69E2-0ADA-0F47-8F3E-CAAD6E3AE697}" type="slidenum">
              <a:rPr lang="en-US" sz="1200"/>
              <a:pPr eaLnBrk="1" hangingPunct="1"/>
              <a:t>45</a:t>
            </a:fld>
            <a:endParaRPr lang="en-US" sz="1200"/>
          </a:p>
        </p:txBody>
      </p:sp>
    </p:spTree>
    <p:extLst>
      <p:ext uri="{BB962C8B-B14F-4D97-AF65-F5344CB8AC3E}">
        <p14:creationId xmlns:p14="http://schemas.microsoft.com/office/powerpoint/2010/main" val="1386788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u="sng"/>
              <a:t>ملاحظة</a:t>
            </a:r>
            <a:r>
              <a:rPr lang="ar-EG"/>
              <a:t>:</a:t>
            </a:r>
            <a:r>
              <a:rPr lang="en-US"/>
              <a:t> </a:t>
            </a:r>
            <a:r>
              <a:rPr lang="ar-EG"/>
              <a:t>شريحة فاصلة فارغة</a:t>
            </a:r>
          </a:p>
        </p:txBody>
      </p:sp>
      <p:sp>
        <p:nvSpPr>
          <p:cNvPr id="4" name="Slide Number Placeholder 3"/>
          <p:cNvSpPr>
            <a:spLocks noGrp="1"/>
          </p:cNvSpPr>
          <p:nvPr>
            <p:ph type="sldNum" sz="quarter" idx="5"/>
          </p:nvPr>
        </p:nvSpPr>
        <p:spPr/>
        <p:txBody>
          <a:bodyPr/>
          <a:lstStyle/>
          <a:p>
            <a:fld id="{9BE1DD1D-0BD5-4E4F-ABDD-53ED947792F1}" type="slidenum">
              <a:rPr lang="en-US" smtClean="0"/>
              <a:t>46</a:t>
            </a:fld>
            <a:endParaRPr lang="en-US"/>
          </a:p>
        </p:txBody>
      </p:sp>
    </p:spTree>
    <p:extLst>
      <p:ext uri="{BB962C8B-B14F-4D97-AF65-F5344CB8AC3E}">
        <p14:creationId xmlns:p14="http://schemas.microsoft.com/office/powerpoint/2010/main" val="851026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في مواقف العمل التي تحاول فيها بناء تحالف لدعم أو معارضة شيء ما، فكر في استخدام مصفوفة التحالف.</a:t>
            </a:r>
            <a:r>
              <a:rPr lang="en-US" dirty="0"/>
              <a:t> </a:t>
            </a:r>
            <a:r>
              <a:rPr lang="ar-EG" dirty="0"/>
              <a:t>قم بتحليل الأطراف المشاركة إلى الفئات التالية، اعتمادًا على ما إذا كنت تثق بهم وما إذا كانوا يتفقون معك.</a:t>
            </a:r>
            <a:r>
              <a:rPr lang="en-US" dirty="0"/>
              <a:t> </a:t>
            </a:r>
          </a:p>
          <a:p>
            <a:endParaRPr lang="en-US" dirty="0"/>
          </a:p>
          <a:p>
            <a:r>
              <a:rPr lang="ar-EG" dirty="0"/>
              <a:t>الحلفاء – الأشخاص الذين تتفق معهم وتثق بهم.</a:t>
            </a:r>
            <a:r>
              <a:rPr lang="en-US" dirty="0"/>
              <a:t> </a:t>
            </a:r>
            <a:r>
              <a:rPr lang="ar-EG" dirty="0"/>
              <a:t>يمكنك الاعتماد عليهم في تحالفك.</a:t>
            </a:r>
            <a:r>
              <a:rPr lang="en-US" dirty="0"/>
              <a:t> </a:t>
            </a:r>
          </a:p>
          <a:p>
            <a:endParaRPr lang="en-US" dirty="0"/>
          </a:p>
          <a:p>
            <a:r>
              <a:rPr lang="ar-EG" dirty="0"/>
              <a:t>الرفاق – الأشخاص الذين يتفقون معك، ولكن علاقة الثقة ليست قائمة.</a:t>
            </a:r>
            <a:r>
              <a:rPr lang="en-US" dirty="0"/>
              <a:t> </a:t>
            </a:r>
            <a:r>
              <a:rPr lang="ar-EG" dirty="0"/>
              <a:t>بالنسبة لهؤلاء الأشخاص، ركز على مصالحكم وأهدافكم المشتركة في هذه المفاوضات، واعمل أيضًا على بناء الثقة وتحويلهم إلى حلفاء.</a:t>
            </a:r>
            <a:r>
              <a:rPr lang="en-US" dirty="0"/>
              <a:t> </a:t>
            </a:r>
          </a:p>
          <a:p>
            <a:endParaRPr lang="en-US" dirty="0"/>
          </a:p>
          <a:p>
            <a:r>
              <a:rPr lang="ar-EG" dirty="0"/>
              <a:t>المعارضون هم أشخاص تثق بهم، لكنهم لا يتفقون معك.</a:t>
            </a:r>
            <a:r>
              <a:rPr lang="en-US" dirty="0"/>
              <a:t> </a:t>
            </a:r>
            <a:r>
              <a:rPr lang="ar-EG" dirty="0"/>
              <a:t>حاول إقناعهم بحجج مشروعة، فالعلاقة الطيبة بينكم توفر الأساس لمحادثة عقلانية قائمة على المنطق والأدلة.  </a:t>
            </a:r>
          </a:p>
          <a:p>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dirty="0"/>
              <a:t>حاول إقناع المحايدين -الذين لا تعرفهم جيدًا، ولكنهم لا يعارضون أفكارك ولا يدعمونها- بالانضمام إلى جانبك.</a:t>
            </a:r>
            <a:r>
              <a:rPr lang="en-US" dirty="0"/>
              <a:t> </a:t>
            </a:r>
          </a:p>
          <a:p>
            <a:endParaRPr lang="en-US" dirty="0"/>
          </a:p>
          <a:p>
            <a:r>
              <a:rPr lang="ar-EG" dirty="0"/>
              <a:t>حدد خصومك، أي الأشخاص الذين لا تثق بهم والذين يختلفون معك.</a:t>
            </a:r>
            <a:r>
              <a:rPr lang="en-US" dirty="0"/>
              <a:t> </a:t>
            </a:r>
            <a:r>
              <a:rPr lang="ar-EG" dirty="0"/>
              <a:t>بناءً على الموقف ومدى الدعم الذي تحتاجه، قد لا يكون من المفيد بذل الكثير من الجهد في محاولة إقناعهم بالوقوف إلى جانبك.</a:t>
            </a:r>
            <a:r>
              <a:rPr lang="en-US" dirty="0"/>
              <a:t> </a:t>
            </a:r>
            <a:r>
              <a:rPr lang="ar-EG" dirty="0"/>
              <a:t>ما يمكنك فعله مع الخصوم هو عزلهم ومنحهم شعورًا بالحتمية - بمعنى أن تحالفك قوي للغاية وسيحقق الفوز، ولن يجنوا من معارضتك إلا إيذاء أنفسهم.</a:t>
            </a:r>
            <a:r>
              <a:rPr lang="en-US" dirty="0"/>
              <a:t> </a:t>
            </a:r>
            <a:r>
              <a:rPr lang="ar-EG" dirty="0"/>
              <a:t>في الوقت نفسه، تذكر ظل المستقبل، فقد تحتاج إلى هذا الشخص لتحالف مستقبلي، لذا أدر علاقتك بعناية ولا تغلق الباب أمام فكرة أن تصبحوا حلفاء يومًا ما.</a:t>
            </a:r>
            <a:r>
              <a:rPr lang="en-US" dirty="0"/>
              <a:t> </a:t>
            </a:r>
            <a:r>
              <a:rPr lang="ar-EG" dirty="0"/>
              <a:t>فما من أحد يمكنه التكهن بما ستصل إليه مسيرتك، أو بمن سيكون بجانبك خلالها.</a:t>
            </a:r>
            <a:r>
              <a:rPr lang="en-US" dirty="0"/>
              <a:t> </a:t>
            </a:r>
          </a:p>
          <a:p>
            <a:endParaRPr lang="en-US" dirty="0"/>
          </a:p>
          <a:p>
            <a:r>
              <a:rPr lang="ar-EG" dirty="0"/>
              <a:t>روابط داعمة</a:t>
            </a:r>
          </a:p>
          <a:p>
            <a:endParaRPr lang="en-US" dirty="0"/>
          </a:p>
          <a:p>
            <a:pPr>
              <a:lnSpc>
                <a:spcPct val="107000"/>
              </a:lnSpc>
              <a:spcAft>
                <a:spcPts val="800"/>
              </a:spcAft>
            </a:pPr>
            <a:r>
              <a:rPr lang="ar-EG" sz="1200" dirty="0">
                <a:latin typeface="Calibri" panose="020F0502020204030204" pitchFamily="34" charset="0"/>
                <a:ea typeface="Calibri" panose="020F0502020204030204" pitchFamily="34" charset="0"/>
                <a:cs typeface="Arial" panose="020B0604020202020204" pitchFamily="34" charset="0"/>
              </a:rPr>
              <a:t>بلوك، بي. (1987).</a:t>
            </a:r>
            <a:r>
              <a:rPr lang="en-US" sz="1200" dirty="0">
                <a:latin typeface="Calibri" panose="020F0502020204030204" pitchFamily="34" charset="0"/>
                <a:ea typeface="Calibri" panose="020F0502020204030204" pitchFamily="34" charset="0"/>
                <a:cs typeface="Arial" panose="020B0604020202020204" pitchFamily="34" charset="0"/>
              </a:rPr>
              <a:t> </a:t>
            </a:r>
            <a:r>
              <a:rPr lang="ar-EG" sz="1200" i="1" dirty="0">
                <a:latin typeface="Calibri" panose="020F0502020204030204" pitchFamily="34" charset="0"/>
                <a:ea typeface="Calibri" panose="020F0502020204030204" pitchFamily="34" charset="0"/>
                <a:cs typeface="Arial" panose="020B0604020202020204" pitchFamily="34" charset="0"/>
              </a:rPr>
              <a:t>المدير المتمكن:</a:t>
            </a:r>
            <a:r>
              <a:rPr lang="en-US" sz="1200" i="1" dirty="0">
                <a:latin typeface="Calibri" panose="020F0502020204030204" pitchFamily="34" charset="0"/>
                <a:ea typeface="Calibri" panose="020F0502020204030204" pitchFamily="34" charset="0"/>
                <a:cs typeface="Arial" panose="020B0604020202020204" pitchFamily="34" charset="0"/>
              </a:rPr>
              <a:t> </a:t>
            </a:r>
            <a:r>
              <a:rPr lang="ar-EG" sz="1200" i="1" dirty="0">
                <a:latin typeface="Calibri" panose="020F0502020204030204" pitchFamily="34" charset="0"/>
                <a:ea typeface="Calibri" panose="020F0502020204030204" pitchFamily="34" charset="0"/>
                <a:cs typeface="Arial" panose="020B0604020202020204" pitchFamily="34" charset="0"/>
              </a:rPr>
              <a:t>المهارات السياسية الإيجابية في العمل </a:t>
            </a:r>
            <a:r>
              <a:rPr lang="ar-EG" sz="1200" dirty="0">
                <a:latin typeface="Calibri" panose="020F0502020204030204" pitchFamily="34" charset="0"/>
                <a:ea typeface="Calibri" panose="020F0502020204030204" pitchFamily="34" charset="0"/>
                <a:cs typeface="Arial" panose="020B0604020202020204" pitchFamily="34" charset="0"/>
              </a:rPr>
              <a:t>.</a:t>
            </a:r>
            <a:r>
              <a:rPr lang="en-US" sz="1200" dirty="0">
                <a:latin typeface="Calibri" panose="020F0502020204030204" pitchFamily="34" charset="0"/>
                <a:ea typeface="Calibri" panose="020F0502020204030204" pitchFamily="34" charset="0"/>
                <a:cs typeface="Arial" panose="020B0604020202020204" pitchFamily="34" charset="0"/>
              </a:rPr>
              <a:t> </a:t>
            </a:r>
            <a:r>
              <a:rPr lang="ar-EG" sz="1200" dirty="0">
                <a:latin typeface="Calibri" panose="020F0502020204030204" pitchFamily="34" charset="0"/>
                <a:ea typeface="Calibri" panose="020F0502020204030204" pitchFamily="34" charset="0"/>
                <a:cs typeface="Arial" panose="020B0604020202020204" pitchFamily="34" charset="0"/>
              </a:rPr>
              <a:t>سان فرانسيسكو:</a:t>
            </a:r>
            <a:r>
              <a:rPr lang="en-US" sz="1200" dirty="0">
                <a:latin typeface="Calibri" panose="020F0502020204030204" pitchFamily="34" charset="0"/>
                <a:ea typeface="Calibri" panose="020F0502020204030204" pitchFamily="34" charset="0"/>
                <a:cs typeface="Arial" panose="020B0604020202020204" pitchFamily="34" charset="0"/>
              </a:rPr>
              <a:t> </a:t>
            </a:r>
            <a:r>
              <a:rPr lang="ar-EG" sz="1200" dirty="0">
                <a:latin typeface="Calibri" panose="020F0502020204030204" pitchFamily="34" charset="0"/>
                <a:ea typeface="Calibri" panose="020F0502020204030204" pitchFamily="34" charset="0"/>
                <a:cs typeface="Arial" panose="020B0604020202020204" pitchFamily="34" charset="0"/>
              </a:rPr>
              <a:t>دار جوسي باس للنشر.</a:t>
            </a:r>
            <a:r>
              <a:rPr lang="en-US" sz="1200" dirty="0">
                <a:latin typeface="Calibri" panose="020F0502020204030204" pitchFamily="34" charset="0"/>
                <a:ea typeface="Calibri" panose="020F0502020204030204" pitchFamily="34" charset="0"/>
                <a:cs typeface="Arial" panose="020B0604020202020204" pitchFamily="34" charset="0"/>
              </a:rPr>
              <a:t> </a:t>
            </a:r>
          </a:p>
          <a:p>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dirty="0"/>
              <a:t>سويس، جي إم، وإيبارا، إتش. (1997).</a:t>
            </a:r>
            <a:r>
              <a:rPr lang="en-US" dirty="0"/>
              <a:t> </a:t>
            </a:r>
            <a:r>
              <a:rPr lang="ar-EG" dirty="0"/>
              <a:t>تشكيل الائتلافات.</a:t>
            </a:r>
            <a:r>
              <a:rPr lang="en-US" dirty="0"/>
              <a:t> </a:t>
            </a:r>
            <a:r>
              <a:rPr lang="ar-EG" dirty="0"/>
              <a:t>كلية هارفارد للأعمال.</a:t>
            </a:r>
            <a:r>
              <a:rPr lang="en-US" dirty="0"/>
              <a:t> </a:t>
            </a:r>
            <a:r>
              <a:rPr lang="ar-EG" dirty="0"/>
              <a:t>9-497-055.</a:t>
            </a:r>
            <a:r>
              <a:rPr lang="en-US" dirty="0"/>
              <a:t> </a:t>
            </a:r>
          </a:p>
          <a:p>
            <a:endParaRPr lang="en-US" dirty="0"/>
          </a:p>
          <a:p>
            <a:r>
              <a:rPr lang="en-US" dirty="0"/>
              <a:t>https://executivecoachingconcepts.com/allies-vs-adversaries/</a:t>
            </a:r>
          </a:p>
          <a:p>
            <a:endParaRPr lang="en-US" dirty="0"/>
          </a:p>
          <a:p>
            <a:r>
              <a:rPr lang="en-US" dirty="0"/>
              <a:t>https://coachingforleaders.com/podcast/328/</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47</a:t>
            </a:fld>
            <a:endParaRPr lang="en-US"/>
          </a:p>
        </p:txBody>
      </p:sp>
    </p:spTree>
    <p:extLst>
      <p:ext uri="{BB962C8B-B14F-4D97-AF65-F5344CB8AC3E}">
        <p14:creationId xmlns:p14="http://schemas.microsoft.com/office/powerpoint/2010/main" val="3333853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بعض النتائج المتعلقة بتشكيل الائتلافات.</a:t>
            </a:r>
            <a:r>
              <a:rPr lang="en-US" dirty="0"/>
              <a:t> </a:t>
            </a:r>
            <a:r>
              <a:rPr lang="ar-EG" sz="1200" dirty="0"/>
              <a:t>إن المفاوضات بين أكثر من طرفين تنطوي على زيادة هندسية، وليس خطية، في تعقيد المفاوضات.ويصبح بناء </a:t>
            </a:r>
            <a:r>
              <a:rPr lang="ar-EG" sz="1200" baseline="0" dirty="0"/>
              <a:t>الثقة </a:t>
            </a:r>
            <a:r>
              <a:rPr lang="ar-EG" sz="1200" dirty="0"/>
              <a:t>أصعب بسبب البديل الداخلي في المفاوضات المتمثل في </a:t>
            </a:r>
            <a:r>
              <a:rPr lang="ar-EG" sz="1200" baseline="0" dirty="0"/>
              <a:t>تشكيل مجموعة فرعية من الأحزاب لائتلاف، مما يؤدي إلى استبعاد حزب أو أكثر من الاتفاق بالكامل.  </a:t>
            </a:r>
          </a:p>
          <a:p>
            <a:endParaRPr lang="en-US" sz="1200" baseline="0" dirty="0"/>
          </a:p>
          <a:p>
            <a:r>
              <a:rPr lang="ar-EG" sz="1200" baseline="0" dirty="0"/>
              <a:t>ولكي تبني تحالفات، يتعين عليك أن تحدد </a:t>
            </a:r>
            <a:r>
              <a:rPr lang="ar-EG" sz="1200" dirty="0"/>
              <a:t>الحلفاء المحتملين، وزملاء السرير، والمعارضين، والمترددين، والخصوم، وأن تختار إستراتيجيتك وفقًا لذلك.</a:t>
            </a:r>
            <a:r>
              <a:rPr lang="en-US" sz="1200" dirty="0"/>
              <a:t> </a:t>
            </a:r>
            <a:r>
              <a:rPr lang="ar-EG" sz="1200" dirty="0"/>
              <a:t>افعل هذا في أقرب وقت ممكن.</a:t>
            </a:r>
            <a:r>
              <a:rPr lang="en-US" sz="1200" dirty="0"/>
              <a:t> </a:t>
            </a:r>
            <a:r>
              <a:rPr lang="ar-EG" sz="1200" dirty="0"/>
              <a:t>لقد رأيت في أوغوستا أن التحالف المبكر يمكن أن يغير البدائل المتاحة للأطراف المقابلة ــ فقد يضطرون الآن إلى الانضمام إلى ائتلافك أو استبعادهم من الاتفاق بالكامل.</a:t>
            </a:r>
            <a:r>
              <a:rPr lang="en-US" sz="1200" dirty="0"/>
              <a:t> </a:t>
            </a:r>
            <a:r>
              <a:rPr lang="ar-EG" sz="1200" dirty="0"/>
              <a:t>وإذا شكل المحافظون والليبراليون تحالفًا مبكرًا، فيمكنهم بسهولة انتزاع التنازلات من حزب العمال أو الليبرتاريين للانضمام إلى الحكومة في وقت متأخر من اللعبة.</a:t>
            </a:r>
            <a:r>
              <a:rPr lang="en-US" sz="1200" dirty="0"/>
              <a:t> </a:t>
            </a:r>
          </a:p>
          <a:p>
            <a:endParaRPr lang="en-US" sz="1200" baseline="0" dirty="0"/>
          </a:p>
          <a:p>
            <a:r>
              <a:rPr lang="ar-EG" b="0" i="0" dirty="0">
                <a:solidFill>
                  <a:srgbClr val="222222"/>
                </a:solidFill>
                <a:latin typeface="Arial" panose="020B0604020202020204" pitchFamily="34" charset="0"/>
              </a:rPr>
              <a:t>وبالرغم من أن مبدأ تشكيل التحالفات المبكرة صحيح بشكل عام، فإنه ليس صحيحًا دائمًا.</a:t>
            </a:r>
            <a:r>
              <a:rPr lang="en-US" b="0" i="0" dirty="0">
                <a:solidFill>
                  <a:srgbClr val="222222"/>
                </a:solidFill>
                <a:latin typeface="Arial" panose="020B0604020202020204" pitchFamily="34" charset="0"/>
              </a:rPr>
              <a:t> </a:t>
            </a:r>
            <a:r>
              <a:rPr lang="ar-EG" b="0" i="0" dirty="0">
                <a:solidFill>
                  <a:srgbClr val="222222"/>
                </a:solidFill>
                <a:latin typeface="Arial" panose="020B0604020202020204" pitchFamily="34" charset="0"/>
              </a:rPr>
              <a:t>وكما رأينا في حالة بينيت والبرلمان الإسرائيلي، فإن الحزب الصغير يستطيع أن يحصل على الكثير من خلال لعب دور صانع الملكة أو صانع الملوك والاضطلاع بدور حاسم في تحديد الفائز في الائتلاف.</a:t>
            </a:r>
            <a:r>
              <a:rPr lang="en-US" b="0" i="0" dirty="0">
                <a:solidFill>
                  <a:srgbClr val="222222"/>
                </a:solidFill>
                <a:latin typeface="Arial" panose="020B0604020202020204" pitchFamily="34" charset="0"/>
              </a:rPr>
              <a:t> </a:t>
            </a:r>
            <a:r>
              <a:rPr lang="ar-EG" b="0" i="0" dirty="0">
                <a:solidFill>
                  <a:srgbClr val="222222"/>
                </a:solidFill>
                <a:latin typeface="Arial" panose="020B0604020202020204" pitchFamily="34" charset="0"/>
              </a:rPr>
              <a:t>وفي الوقت نفسه، فإن هذه إستراتيجية عالية المخاطر لأن الحزب الصغير قد يخاطر بالاستبعاد إذا تمكن أحد الجانبين أو أكثر من تشكيل ائتلاف دون ذلك.</a:t>
            </a:r>
          </a:p>
          <a:p>
            <a:endParaRPr lang="en-US" sz="1200" baseline="0" dirty="0"/>
          </a:p>
          <a:p>
            <a:r>
              <a:rPr lang="ar-EG" sz="1200" baseline="0" dirty="0"/>
              <a:t>وهناك مبدأ عام آخر وهو تشكيل ائتلافات حول المصالح المشتركة.</a:t>
            </a:r>
            <a:r>
              <a:rPr lang="en-US" sz="1200" baseline="0" dirty="0"/>
              <a:t> </a:t>
            </a:r>
            <a:r>
              <a:rPr lang="ar-EG" sz="1200" baseline="0" dirty="0"/>
              <a:t>فبدلًا من التركيز على بناء الثقة مع أولئك الذين لا يثقون بك بالفعل، قم ببناء الاعتماد المتبادل، أو ترسيخ مفهوم المصالح المشتركة، وأن الأفضلية في الوقوف معًا.</a:t>
            </a:r>
            <a:r>
              <a:rPr lang="en-US" sz="1200" baseline="0" dirty="0"/>
              <a:t> </a:t>
            </a:r>
            <a:r>
              <a:rPr lang="ar-EG" sz="1200" baseline="0" dirty="0"/>
              <a:t>لا تنسَ أبدًا أن معظم الناس يهتمون بمصالحهم الخاصة.</a:t>
            </a:r>
            <a:r>
              <a:rPr lang="en-US" sz="1200" baseline="0" dirty="0"/>
              <a:t> </a:t>
            </a:r>
            <a:r>
              <a:rPr lang="ar-EG" sz="1200" baseline="0" dirty="0"/>
              <a:t>لذا تأكد من صياغة مقترحاتك من حيث مدى فائدتها لهم شخصيًا، وليس فقط سبب لكونها مفيدة للمؤسسة.  </a:t>
            </a:r>
          </a:p>
          <a:p>
            <a:endParaRPr lang="en-US" sz="1200" baseline="0" dirty="0"/>
          </a:p>
          <a:p>
            <a:r>
              <a:rPr lang="ar-EG" sz="1200" baseline="0" dirty="0"/>
              <a:t>خذ بعين الاعتبار سمعة اللاعبين الآخرين.</a:t>
            </a:r>
            <a:r>
              <a:rPr lang="en-US" sz="1200" baseline="0" dirty="0"/>
              <a:t> </a:t>
            </a:r>
            <a:r>
              <a:rPr lang="ar-EG" sz="1200" baseline="0" dirty="0"/>
              <a:t>هل هذا الشخص معروف بأنه يحفظ وعوده أم لا؟</a:t>
            </a:r>
            <a:r>
              <a:rPr lang="en-US" sz="1200" baseline="0" dirty="0"/>
              <a:t> </a:t>
            </a:r>
            <a:r>
              <a:rPr lang="ar-EG" sz="1200" baseline="0" dirty="0"/>
              <a:t>ابنِ لنفسك سمعة كشخص جدير بالثقة ومحترم وسيرغب المزيد من الأشخاص في التعاون معك بدلًا من التنافس معك.  </a:t>
            </a:r>
          </a:p>
          <a:p>
            <a:endParaRPr lang="en-US" sz="1200" baseline="0" dirty="0"/>
          </a:p>
          <a:p>
            <a:r>
              <a:rPr lang="ar-EG" sz="1200" baseline="0" dirty="0"/>
              <a:t>في مسرحية تقمص الأدوار التي ستلعبها في أوغوستا، قد تستفيد من الوعود الكاذبة والخيانة في اللحظات الأخيرة، ولكن على المدى البعيد، ستواجه صعوبات في تكوين شراكات بسبب الافتقار إلى الثقة والعلاقات السيئة.</a:t>
            </a:r>
            <a:r>
              <a:rPr lang="en-US" sz="1200" baseline="0" dirty="0"/>
              <a:t> </a:t>
            </a:r>
            <a:r>
              <a:rPr lang="ar-EG" sz="1200" baseline="0" dirty="0"/>
              <a:t>فكر في الانتخابات القادمة، إذا جاز التعبير، وليس هذه الانتخابات فقط.</a:t>
            </a:r>
            <a:r>
              <a:rPr lang="en-US" sz="1200" baseline="0" dirty="0"/>
              <a:t> </a:t>
            </a:r>
          </a:p>
          <a:p>
            <a:endParaRPr lang="en-US" sz="1200" baseline="0" dirty="0"/>
          </a:p>
          <a:p>
            <a:r>
              <a:rPr lang="ar-EG" sz="1200" baseline="0" dirty="0"/>
              <a:t>تذكر أنك تحاول كسب الناس إلى جانبك.</a:t>
            </a:r>
            <a:r>
              <a:rPr lang="en-US" sz="1200" baseline="0" dirty="0"/>
              <a:t> </a:t>
            </a:r>
            <a:r>
              <a:rPr lang="ar-EG" sz="1200" baseline="0" dirty="0"/>
              <a:t>لذا كن حذرًا من تقديم عروض مبكرة تخدم مصالحك الشخصية وتطالب بنيل قيمة كبيرة من أجلك.</a:t>
            </a:r>
            <a:r>
              <a:rPr lang="en-US" sz="1200" baseline="0" dirty="0"/>
              <a:t> </a:t>
            </a:r>
            <a:r>
              <a:rPr lang="ar-EG" sz="1200" baseline="0" dirty="0"/>
              <a:t>إن محاولة "ترسيخ" المفاوضات في وقت مبكر في موقف متعدد الأحزاب قد تؤدي إلى تشكيل ائتلاف ضدك وتؤدي إلى صفقة نهائية لا تشملك على الإطلاق.</a:t>
            </a:r>
            <a:r>
              <a:rPr lang="en-US" sz="1200" baseline="0" dirty="0"/>
              <a:t> </a:t>
            </a:r>
            <a:r>
              <a:rPr lang="ar-EG" sz="1200" baseline="0" dirty="0"/>
              <a:t>وإذا أعلن حزب المحافظين في وقت مبكر أنه يريد خمسة أو ستة وزراء، معتقدًا أنه إذا اضطر إلى ذلك فسوف يتنازل عن وزير واحد وينتهي به الأمر إلى هدفه الأولي المتمثل في أربعة إلى خمسة، فإنه يخاطر بتشكيل ائتلاف من حزب العمال والليبراليين والليبرتاريين واستبعاده من الحكومة بالكامل.</a:t>
            </a:r>
            <a:r>
              <a:rPr lang="en-US" sz="1200" baseline="0" dirty="0"/>
              <a:t> </a:t>
            </a:r>
            <a:r>
              <a:rPr lang="ar-EG" sz="1200" baseline="0" dirty="0"/>
              <a:t>والواقع أن الأحزاب القوية قد تدخل المواقف متعددة الأحزاب وهي واثقة من نفسها بشكل مفرط وتمتلك "أوهام التحالف" بأن الآخرين سوف يهرعون إلى جانبها، فقط لتنتهي في النهاية إلى استبعادها من الصفقة بالكامل.</a:t>
            </a:r>
            <a:r>
              <a:rPr lang="en-US" sz="1200" baseline="0" dirty="0"/>
              <a:t> </a:t>
            </a:r>
            <a:r>
              <a:rPr lang="ar-EG" sz="1200" baseline="0" dirty="0"/>
              <a:t>ويطلق الباحثون على هذا تأثير "القوة هي الضعف"، بحيث تميل الأحزاب القوية إلى الحصول على نتائج سيئة بشكل مدهش في المواقف متعددة الأحزاب لأن الائتلافات تتشكل ضدها.</a:t>
            </a:r>
            <a:r>
              <a:rPr lang="en-US" sz="1200" baseline="0" dirty="0"/>
              <a:t> </a:t>
            </a:r>
          </a:p>
          <a:p>
            <a:endParaRPr lang="en-US" sz="1200" baseline="0" dirty="0"/>
          </a:p>
          <a:p>
            <a:r>
              <a:rPr lang="ar-EG" sz="1200" baseline="0" dirty="0"/>
              <a:t>ولنتأمل هنا كيف استطاعت تلك الاجتماعات التي ضمت حزبين أو ثلاثة أحزاب، أو الاجتماعات المفتوحة، أو رباعية الأحزاب، تغيير المحادثات وديناميكيات التعددية الحزبية.</a:t>
            </a:r>
            <a:r>
              <a:rPr lang="en-US" sz="1200" baseline="0" dirty="0"/>
              <a:t> </a:t>
            </a:r>
            <a:r>
              <a:rPr lang="ar-EG" sz="1200" baseline="0" dirty="0"/>
              <a:t>إن المفتاح لبناء ائتلافات تستبعد الآخرين يكمن في القنوات الجانبية والاتصالات الخاصة.</a:t>
            </a:r>
            <a:r>
              <a:rPr lang="en-US" sz="1200" baseline="0" dirty="0"/>
              <a:t> </a:t>
            </a:r>
            <a:r>
              <a:rPr lang="ar-EG" sz="1200" baseline="0" dirty="0"/>
              <a:t>ولتشكيل ائتلاف كبير يضم الجميع، يتعين علينا أن نتفاوض من خلال عمليات تواصل مفتوحة وشفافة.</a:t>
            </a:r>
            <a:r>
              <a:rPr lang="en-US" sz="1200" baseline="0" dirty="0"/>
              <a:t> </a:t>
            </a:r>
          </a:p>
          <a:p>
            <a:endParaRPr lang="en-US" sz="1200" baseline="0" dirty="0"/>
          </a:p>
          <a:p>
            <a:r>
              <a:rPr lang="ar-EG" sz="1000" baseline="0" dirty="0"/>
              <a:t>إن المفاوضات الائتلافية تشتهر بتعزيز تكتيكات الربح والخسارة التنافسية، والخيانة، والخداع. ومع ذلك، فإن بعض جوانب النهج الخاص بالربح المتبادل تبرز بقوة خاصة عندما يتعلق الأمر بتشكيل الائتلافات. </a:t>
            </a:r>
            <a:r>
              <a:rPr lang="ar-EG" sz="1200" dirty="0">
                <a:latin typeface="Calibri" panose="020F0502020204030204" pitchFamily="34" charset="0"/>
                <a:ea typeface="Calibri" panose="020F0502020204030204" pitchFamily="34" charset="0"/>
                <a:cs typeface="Arial" panose="020B0604020202020204" pitchFamily="34" charset="0"/>
              </a:rPr>
              <a:t>إن الأفراد الذين يتمتعون بسمعة طيبة باعتبارهم شركاء ائتلافيين جديرين بالثقة، والذين يطرحون على الطاولة مقترحات مشروعة ذات قيمة مضافة للآخرين، هم الأكثر نجاحًا في تشكيل الائتلافات. وهذا ينطبق بشكل خاص على المفاوضات المتكررة التي نراها في البرلمانات وأماكن العمل، حيث يلتقي نفس اللاعبين مرارًا وتكرارًا. </a:t>
            </a:r>
          </a:p>
          <a:p>
            <a:endParaRPr lang="en-US" sz="1200" baseline="0" dirty="0"/>
          </a:p>
          <a:p>
            <a:r>
              <a:rPr lang="ar-EG" sz="1200" u="sng" baseline="0" dirty="0"/>
              <a:t>ملاحظة</a:t>
            </a:r>
            <a:r>
              <a:rPr lang="ar-EG" sz="1200" baseline="0" dirty="0"/>
              <a:t>:</a:t>
            </a:r>
            <a:r>
              <a:rPr lang="en-US" sz="1200" baseline="0" dirty="0"/>
              <a:t> </a:t>
            </a:r>
            <a:r>
              <a:rPr lang="ar-EG" sz="1200" baseline="0" dirty="0"/>
              <a:t>يجب على المُحاضر أن يحاول العمل على أكبر قدر ممكن من هذه النتائج في وقت مبكر من المحاضرة، وخاصة عند مناقشة نتائج مجموعات التفاوض في الفصل.</a:t>
            </a:r>
            <a:r>
              <a:rPr lang="en-US" sz="1200" baseline="0" dirty="0"/>
              <a:t> </a:t>
            </a:r>
          </a:p>
          <a:p>
            <a:endParaRPr lang="en-US" sz="1200" baseline="0" dirty="0"/>
          </a:p>
          <a:p>
            <a:r>
              <a:rPr lang="ar-EG" sz="1200" u="sng" baseline="0" dirty="0"/>
              <a:t>ملاحظة</a:t>
            </a:r>
            <a:r>
              <a:rPr lang="ar-EG" sz="1200" baseline="0" dirty="0"/>
              <a:t>:</a:t>
            </a:r>
            <a:r>
              <a:rPr lang="en-US" sz="1200" baseline="0" dirty="0"/>
              <a:t> </a:t>
            </a:r>
            <a:r>
              <a:rPr lang="ar-EG" sz="1200" baseline="0" dirty="0"/>
              <a:t>في حالة استفسار الطلاب عن شعور الفوز والخسارة في نموذج أوغوستا، يمكن للمُحاضر أن يشير إلى أنه في الحياة الواقعية لا يكون الأمر عبارة عن قسمة محصلتها صفر بين 0 و6 وزراء.</a:t>
            </a:r>
            <a:r>
              <a:rPr lang="en-US" sz="1200" baseline="0" dirty="0"/>
              <a:t> </a:t>
            </a:r>
            <a:r>
              <a:rPr lang="ar-EG" sz="1200" baseline="0" dirty="0"/>
              <a:t>إذ يمكن للمفاوضين الساعين إلى تشكيل ائتلاف أن يتوصلوا إلى مقايضات تكاملية فيما يتعلق بمن يتولى أي وزارة.</a:t>
            </a:r>
            <a:r>
              <a:rPr lang="en-US" sz="1200" baseline="0" dirty="0"/>
              <a:t> </a:t>
            </a:r>
            <a:r>
              <a:rPr lang="ar-EG" sz="1200" baseline="0" dirty="0"/>
              <a:t>على سبيل المثال، يفضل الحزب الأخضر المهتم بالبيئة بعض الوزارات على غيرها، وقد يقبل عددًا أقل من الوزارات طالما كانت هذه الوزارات قريبة من قيمه الأساسية.</a:t>
            </a:r>
            <a:r>
              <a:rPr lang="en-US" sz="1200" baseline="0" dirty="0"/>
              <a:t> </a:t>
            </a:r>
            <a:r>
              <a:rPr lang="ar-EG" sz="1200" baseline="0" dirty="0"/>
              <a:t>وفي بعض الحالات، يمكن للحكومات الائتلافية إنشاء وزارات ومناصب جديدة لتوسيع الكعكة.</a:t>
            </a:r>
            <a:r>
              <a:rPr lang="en-US" sz="1200" baseline="0" dirty="0"/>
              <a:t> </a:t>
            </a:r>
          </a:p>
          <a:p>
            <a:endParaRPr lang="en-US" sz="1200" baseline="0" dirty="0"/>
          </a:p>
          <a:p>
            <a:r>
              <a:rPr lang="ar-EG" sz="1200" b="1" baseline="0" dirty="0"/>
              <a:t>المراجع الأكاديمية والقراءات الإضافية:</a:t>
            </a:r>
          </a:p>
          <a:p>
            <a:endParaRPr lang="en-US" sz="1200" baseline="0" dirty="0"/>
          </a:p>
          <a:p>
            <a:pPr algn="l"/>
            <a:r>
              <a:rPr lang="en-US" dirty="0" err="1"/>
              <a:t>Bäck</a:t>
            </a:r>
            <a:r>
              <a:rPr lang="en-US" dirty="0"/>
              <a:t>, H., &amp; Dumont, P. (2008). Making the first move. </a:t>
            </a:r>
            <a:r>
              <a:rPr lang="en-US" i="1" dirty="0"/>
              <a:t>Public Choice, 135</a:t>
            </a:r>
            <a:r>
              <a:rPr lang="en-US" dirty="0"/>
              <a:t>(3–4), 353–373. https://doi.org/10.1007/s11127- 007-9267-5</a:t>
            </a:r>
            <a:endParaRPr lang="en-US" sz="1200" baseline="0" dirty="0"/>
          </a:p>
          <a:p>
            <a:pPr algn="l"/>
            <a:endParaRPr lang="en-US" sz="1200" baseline="0" dirty="0"/>
          </a:p>
          <a:p>
            <a:pPr algn="l"/>
            <a:r>
              <a:rPr lang="en-US" dirty="0"/>
              <a:t>Baron, D. P., &amp; </a:t>
            </a:r>
            <a:r>
              <a:rPr lang="en-US" dirty="0" err="1"/>
              <a:t>Ferejohn</a:t>
            </a:r>
            <a:r>
              <a:rPr lang="en-US" dirty="0"/>
              <a:t>, J. A. (1989). Bargaining in legislatures. </a:t>
            </a:r>
            <a:r>
              <a:rPr lang="en-US" i="1" dirty="0"/>
              <a:t>The American Political Science Review, 83</a:t>
            </a:r>
            <a:r>
              <a:rPr lang="en-US" dirty="0"/>
              <a:t>(4), 1181-1206.</a:t>
            </a:r>
            <a:endParaRPr lang="en-US" sz="1200" baseline="0" dirty="0"/>
          </a:p>
          <a:p>
            <a:pPr algn="l"/>
            <a:endParaRPr lang="en-US" sz="1200" baseline="0" dirty="0"/>
          </a:p>
          <a:p>
            <a:pPr algn="l"/>
            <a:r>
              <a:rPr lang="en-US" dirty="0" err="1"/>
              <a:t>Beersma</a:t>
            </a:r>
            <a:r>
              <a:rPr lang="en-US" dirty="0"/>
              <a:t>, B., &amp; de </a:t>
            </a:r>
            <a:r>
              <a:rPr lang="en-US" dirty="0" err="1"/>
              <a:t>Dreu</a:t>
            </a:r>
            <a:r>
              <a:rPr lang="en-US" dirty="0"/>
              <a:t>, C. K. W. (2002). Integrative and distributive negotiation in small groups: Effects of task structure, decision rule, and social motive. </a:t>
            </a:r>
            <a:r>
              <a:rPr lang="en-US" i="1" dirty="0"/>
              <a:t>Organizational Behavior and Human Decision Processes, 87</a:t>
            </a:r>
            <a:r>
              <a:rPr lang="en-US" dirty="0"/>
              <a:t>(2), 227-252.</a:t>
            </a:r>
            <a:endParaRPr lang="en-US" sz="1200" baseline="0" dirty="0"/>
          </a:p>
          <a:p>
            <a:pPr algn="l"/>
            <a:endParaRPr lang="en-US" sz="1200" baseline="0" dirty="0"/>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Block, P. (1987). </a:t>
            </a:r>
            <a:r>
              <a:rPr lang="en-US" sz="1800" i="1" dirty="0">
                <a:effectLst/>
                <a:latin typeface="Calibri" panose="020F0502020204030204" pitchFamily="34" charset="0"/>
                <a:ea typeface="Calibri" panose="020F0502020204030204" pitchFamily="34" charset="0"/>
                <a:cs typeface="Arial" panose="020B0604020202020204" pitchFamily="34" charset="0"/>
              </a:rPr>
              <a:t>The Empowered Manager: Positive Political Skills at Work</a:t>
            </a:r>
            <a:r>
              <a:rPr lang="en-US" sz="1800" dirty="0">
                <a:effectLst/>
                <a:latin typeface="Calibri" panose="020F0502020204030204" pitchFamily="34" charset="0"/>
                <a:ea typeface="Calibri" panose="020F0502020204030204" pitchFamily="34" charset="0"/>
                <a:cs typeface="Arial" panose="020B0604020202020204" pitchFamily="34" charset="0"/>
              </a:rPr>
              <a:t>. San Francisco: Jossey-Bass Publishers. </a:t>
            </a: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1200" baseline="0" dirty="0"/>
          </a:p>
          <a:p>
            <a:pPr algn="l"/>
            <a:r>
              <a:rPr lang="en-US" sz="1800" b="0"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Brion</a:t>
            </a:r>
            <a:r>
              <a:rPr lang="en-US" sz="1800" b="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a:t>
            </a:r>
            <a:r>
              <a:rPr lang="en-US" sz="1800" b="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&amp; Anderson, C. (2013). The loss of power: how illusions of alliance contribute to powerholders’ downfall. </a:t>
            </a:r>
            <a:r>
              <a:rPr lang="en-US" sz="1800" b="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 121, 129–139.</a:t>
            </a:r>
            <a:r>
              <a:rPr lang="en-US" sz="1800" b="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US" sz="1800" b="0" i="1" dirty="0">
              <a:solidFill>
                <a:srgbClr val="333333"/>
              </a:solidFill>
              <a:effectLst/>
              <a:latin typeface="Calibri" panose="020F0502020204030204" pitchFamily="34" charset="0"/>
              <a:cs typeface="Times New Roman" panose="02020603050405020304" pitchFamily="18" charset="0"/>
            </a:endParaRPr>
          </a:p>
          <a:p>
            <a:pPr algn="l"/>
            <a:r>
              <a:rPr lang="en-US" dirty="0" err="1"/>
              <a:t>Caplow</a:t>
            </a:r>
            <a:r>
              <a:rPr lang="en-US" dirty="0"/>
              <a:t>, T. (1956). A theory of coalitions in the triad. </a:t>
            </a:r>
            <a:r>
              <a:rPr lang="en-US" i="1" dirty="0"/>
              <a:t>American Sociological Review, 21</a:t>
            </a:r>
            <a:r>
              <a:rPr lang="en-US" dirty="0"/>
              <a:t>(4), 489–493. https://doi.org/10.2307/ 2088718 </a:t>
            </a:r>
            <a:endParaRPr lang="en-US" sz="1200" baseline="0" dirty="0"/>
          </a:p>
          <a:p>
            <a:pPr algn="l"/>
            <a:endParaRPr lang="en-US" sz="1200" baseline="0" dirty="0"/>
          </a:p>
          <a:p>
            <a:pPr algn="l"/>
            <a:r>
              <a:rPr lang="en-US" dirty="0" err="1"/>
              <a:t>Chertkoff</a:t>
            </a:r>
            <a:r>
              <a:rPr lang="en-US" dirty="0"/>
              <a:t>, J. M. (1966). The effects of probability of future success on coalition formation. </a:t>
            </a:r>
            <a:r>
              <a:rPr lang="en-US" i="1" dirty="0"/>
              <a:t>Journal of Experimental Social Psychology, 2</a:t>
            </a:r>
            <a:r>
              <a:rPr lang="en-US" dirty="0"/>
              <a:t>(3), 265–277. https://doi.org/10.1016/0022- 1031(66)90083-7</a:t>
            </a:r>
            <a:endParaRPr lang="en-US" sz="1200" baseline="0" dirty="0"/>
          </a:p>
          <a:p>
            <a:pPr algn="l"/>
            <a:endParaRPr lang="en-US" sz="1200" baseline="0" dirty="0"/>
          </a:p>
          <a:p>
            <a:pPr algn="l"/>
            <a:r>
              <a:rPr lang="en-US" dirty="0" err="1"/>
              <a:t>Chertkoff</a:t>
            </a:r>
            <a:r>
              <a:rPr lang="en-US" dirty="0"/>
              <a:t>, J. M., &amp; Braden, J. L. (1974). Effects of experience and bargaining restrictions on coalition formation. </a:t>
            </a:r>
            <a:r>
              <a:rPr lang="en-US" i="1" dirty="0"/>
              <a:t>Journal of Personality and Social Psychology, 30</a:t>
            </a:r>
            <a:r>
              <a:rPr lang="en-US" dirty="0"/>
              <a:t>(1), 169–177. https:// doi.org/10.1037/h0036615</a:t>
            </a:r>
            <a:endParaRPr lang="en-US" sz="1200" baseline="0" dirty="0"/>
          </a:p>
          <a:p>
            <a:pPr algn="l"/>
            <a:endParaRPr lang="en-US" sz="1200" baseline="0" dirty="0"/>
          </a:p>
          <a:p>
            <a:pPr algn="l"/>
            <a:r>
              <a:rPr lang="en-SG" dirty="0" err="1"/>
              <a:t>Diermeier</a:t>
            </a:r>
            <a:r>
              <a:rPr lang="en-SG" dirty="0"/>
              <a:t>, D. (2006). Coalition government. In </a:t>
            </a:r>
            <a:r>
              <a:rPr lang="en-SG" i="1" dirty="0"/>
              <a:t>Oxford Handbook of Political Economy</a:t>
            </a:r>
            <a:r>
              <a:rPr lang="en-SG" dirty="0"/>
              <a:t>, ed. B. </a:t>
            </a:r>
            <a:r>
              <a:rPr lang="en-SG" dirty="0" err="1"/>
              <a:t>Weingast</a:t>
            </a:r>
            <a:r>
              <a:rPr lang="en-SG" dirty="0"/>
              <a:t> and D. Wittman. New York: Oxford University Press. </a:t>
            </a:r>
          </a:p>
          <a:p>
            <a:pPr algn="l"/>
            <a:endParaRPr lang="en-SG" dirty="0"/>
          </a:p>
          <a:p>
            <a:pPr algn="l"/>
            <a:r>
              <a:rPr lang="en-SG" dirty="0" err="1"/>
              <a:t>Diermeier</a:t>
            </a:r>
            <a:r>
              <a:rPr lang="en-SG" dirty="0"/>
              <a:t>, D., &amp; </a:t>
            </a:r>
            <a:r>
              <a:rPr lang="en-SG" dirty="0" err="1"/>
              <a:t>Gailmard</a:t>
            </a:r>
            <a:r>
              <a:rPr lang="en-SG" dirty="0"/>
              <a:t>, S. (2006). Self-Interest, Inequality, and Entitlement in Majoritarian Decision-Making. </a:t>
            </a:r>
            <a:r>
              <a:rPr lang="en-SG" i="1" dirty="0"/>
              <a:t>Quarterly Journal of Political Science, 1</a:t>
            </a:r>
            <a:r>
              <a:rPr lang="en-SG" dirty="0"/>
              <a:t>(4), 327-350. </a:t>
            </a:r>
          </a:p>
          <a:p>
            <a:pPr algn="l"/>
            <a:endParaRPr lang="en-SG" dirty="0"/>
          </a:p>
          <a:p>
            <a:pPr algn="l"/>
            <a:r>
              <a:rPr lang="en-SG" dirty="0" err="1"/>
              <a:t>Diermeier</a:t>
            </a:r>
            <a:r>
              <a:rPr lang="en-SG" dirty="0"/>
              <a:t>, D., &amp; Merlo, A. (2000). Government turnover in parliamentary democracies. </a:t>
            </a:r>
            <a:r>
              <a:rPr lang="en-SG" i="1" dirty="0"/>
              <a:t>Journal of Economic Theory, 94</a:t>
            </a:r>
            <a:r>
              <a:rPr lang="en-SG" dirty="0"/>
              <a:t>, 46-79. </a:t>
            </a:r>
          </a:p>
          <a:p>
            <a:pPr algn="l"/>
            <a:endParaRPr lang="en-SG" dirty="0"/>
          </a:p>
          <a:p>
            <a:pPr algn="l"/>
            <a:r>
              <a:rPr lang="en-SG" dirty="0" err="1"/>
              <a:t>Diermeier</a:t>
            </a:r>
            <a:r>
              <a:rPr lang="en-SG" dirty="0"/>
              <a:t>, D., </a:t>
            </a:r>
            <a:r>
              <a:rPr lang="en-SG" dirty="0" err="1"/>
              <a:t>Eraslan</a:t>
            </a:r>
            <a:r>
              <a:rPr lang="en-SG" dirty="0"/>
              <a:t>, H., &amp; Merlo, A. (2003). A structural model of government formation. </a:t>
            </a:r>
            <a:r>
              <a:rPr lang="en-SG" i="1" dirty="0" err="1"/>
              <a:t>Econometrica</a:t>
            </a:r>
            <a:r>
              <a:rPr lang="en-SG" i="1" dirty="0"/>
              <a:t>, 71</a:t>
            </a:r>
            <a:r>
              <a:rPr lang="en-SG" dirty="0"/>
              <a:t>(1), 27-70. </a:t>
            </a:r>
            <a:endParaRPr lang="en-US" sz="1200" baseline="0" dirty="0"/>
          </a:p>
          <a:p>
            <a:pPr algn="l"/>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Times New Roman" panose="02020603050405020304" pitchFamily="18" charset="0"/>
                <a:ea typeface="Times New Roman" panose="02020603050405020304" pitchFamily="18" charset="0"/>
              </a:rPr>
              <a:t>Diermeier</a:t>
            </a:r>
            <a:r>
              <a:rPr lang="en-GB" sz="1800" b="0" dirty="0">
                <a:effectLst/>
                <a:latin typeface="Times New Roman" panose="02020603050405020304" pitchFamily="18" charset="0"/>
                <a:ea typeface="Times New Roman" panose="02020603050405020304" pitchFamily="18" charset="0"/>
              </a:rPr>
              <a:t>, D., </a:t>
            </a:r>
            <a:r>
              <a:rPr lang="en-GB" sz="1800" b="0" dirty="0" err="1">
                <a:effectLst/>
                <a:latin typeface="Times New Roman" panose="02020603050405020304" pitchFamily="18" charset="0"/>
                <a:ea typeface="Times New Roman" panose="02020603050405020304" pitchFamily="18" charset="0"/>
              </a:rPr>
              <a:t>Swaab</a:t>
            </a:r>
            <a:r>
              <a:rPr lang="en-GB" sz="1800" b="0" dirty="0">
                <a:effectLst/>
                <a:latin typeface="Times New Roman" panose="02020603050405020304" pitchFamily="18" charset="0"/>
                <a:ea typeface="Times New Roman" panose="02020603050405020304" pitchFamily="18" charset="0"/>
              </a:rPr>
              <a:t>, R.I., </a:t>
            </a:r>
            <a:r>
              <a:rPr lang="en-GB" sz="1800" b="0" dirty="0" err="1">
                <a:effectLst/>
                <a:latin typeface="Times New Roman" panose="02020603050405020304" pitchFamily="18" charset="0"/>
                <a:ea typeface="Times New Roman" panose="02020603050405020304" pitchFamily="18" charset="0"/>
              </a:rPr>
              <a:t>Medvec</a:t>
            </a:r>
            <a:r>
              <a:rPr lang="en-GB" sz="1800" b="0" dirty="0">
                <a:effectLst/>
                <a:latin typeface="Times New Roman" panose="02020603050405020304" pitchFamily="18" charset="0"/>
                <a:ea typeface="Times New Roman" panose="02020603050405020304" pitchFamily="18" charset="0"/>
              </a:rPr>
              <a:t>, V., &amp; Kern, M.C. (2008). The micro-dynamics of coalition formation. </a:t>
            </a:r>
            <a:r>
              <a:rPr lang="en-GB" sz="1800" b="0" i="1" dirty="0">
                <a:effectLst/>
                <a:latin typeface="Times New Roman" panose="02020603050405020304" pitchFamily="18" charset="0"/>
                <a:ea typeface="Times New Roman" panose="02020603050405020304" pitchFamily="18" charset="0"/>
              </a:rPr>
              <a:t>Political Research Quarterly</a:t>
            </a:r>
            <a:r>
              <a:rPr lang="en-GB" sz="1800" b="0" dirty="0">
                <a:effectLst/>
                <a:latin typeface="Times New Roman" panose="02020603050405020304" pitchFamily="18" charset="0"/>
                <a:ea typeface="Times New Roman" panose="02020603050405020304" pitchFamily="18" charset="0"/>
              </a:rPr>
              <a:t>, 61, 484-501. </a:t>
            </a:r>
            <a:endParaRPr lang="en-SG" sz="1800" b="0" dirty="0">
              <a:effectLst/>
              <a:latin typeface="Times New Roman" panose="02020603050405020304" pitchFamily="18" charset="0"/>
              <a:ea typeface="Times New Roman" panose="02020603050405020304" pitchFamily="18" charset="0"/>
            </a:endParaRPr>
          </a:p>
          <a:p>
            <a:pPr algn="l"/>
            <a:endParaRPr lang="en-US" sz="1200" baseline="0" dirty="0"/>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DeLuca, J.M. (1992).  </a:t>
            </a:r>
            <a:r>
              <a:rPr lang="en-US" sz="1800" i="1" dirty="0">
                <a:effectLst/>
                <a:latin typeface="Calibri" panose="020F0502020204030204" pitchFamily="34" charset="0"/>
                <a:ea typeface="Calibri" panose="020F0502020204030204" pitchFamily="34" charset="0"/>
                <a:cs typeface="Arial" panose="020B0604020202020204" pitchFamily="34" charset="0"/>
              </a:rPr>
              <a:t>Political Savvy: Systematic Approaches to Leadership behind-the-Scenes</a:t>
            </a:r>
            <a:r>
              <a:rPr lang="en-US" sz="1800" dirty="0">
                <a:effectLst/>
                <a:latin typeface="Calibri" panose="020F0502020204030204" pitchFamily="34" charset="0"/>
                <a:ea typeface="Calibri" panose="020F0502020204030204" pitchFamily="34" charset="0"/>
                <a:cs typeface="Arial" panose="020B0604020202020204" pitchFamily="34" charset="0"/>
              </a:rPr>
              <a:t>. Horsham: LRP Publications. </a:t>
            </a: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1200" baseline="0" dirty="0"/>
          </a:p>
          <a:p>
            <a:pPr algn="l"/>
            <a:r>
              <a:rPr lang="en-US" sz="1200" dirty="0" err="1">
                <a:solidFill>
                  <a:srgbClr val="000000"/>
                </a:solidFill>
                <a:effectLst/>
                <a:latin typeface="Times New Roman" panose="02020603050405020304" pitchFamily="18" charset="0"/>
                <a:ea typeface="Times New Roman" panose="02020603050405020304" pitchFamily="18" charset="0"/>
              </a:rPr>
              <a:t>Falcão</a:t>
            </a:r>
            <a:r>
              <a:rPr lang="en-US" sz="1200" dirty="0">
                <a:solidFill>
                  <a:srgbClr val="000000"/>
                </a:solidFill>
                <a:effectLst/>
                <a:latin typeface="Times New Roman" panose="02020603050405020304" pitchFamily="18" charset="0"/>
                <a:ea typeface="Times New Roman" panose="02020603050405020304" pitchFamily="18" charset="0"/>
              </a:rPr>
              <a:t>, H. (2010). </a:t>
            </a:r>
            <a:r>
              <a:rPr lang="en-US" sz="1200" i="1" dirty="0">
                <a:solidFill>
                  <a:srgbClr val="000000"/>
                </a:solidFill>
                <a:effectLst/>
                <a:latin typeface="Times New Roman" panose="02020603050405020304" pitchFamily="18" charset="0"/>
                <a:ea typeface="Times New Roman" panose="02020603050405020304" pitchFamily="18" charset="0"/>
              </a:rPr>
              <a:t>Value Negotiation: How to Finally Get the Win- Win Right. </a:t>
            </a:r>
            <a:r>
              <a:rPr lang="en-US" sz="1200" dirty="0">
                <a:solidFill>
                  <a:srgbClr val="000000"/>
                </a:solidFill>
                <a:effectLst/>
                <a:latin typeface="Times New Roman" panose="02020603050405020304" pitchFamily="18" charset="0"/>
                <a:ea typeface="Times New Roman" panose="02020603050405020304" pitchFamily="18" charset="0"/>
              </a:rPr>
              <a:t>Singapore: Prentice Hall. </a:t>
            </a:r>
          </a:p>
          <a:p>
            <a:pPr algn="l"/>
            <a:endParaRPr lang="en-US" sz="1200" dirty="0">
              <a:solidFill>
                <a:srgbClr val="000000"/>
              </a:solidFill>
              <a:effectLst/>
              <a:latin typeface="Times New Roman" panose="02020603050405020304" pitchFamily="18" charset="0"/>
              <a:ea typeface="Times New Roman" panose="02020603050405020304" pitchFamily="18" charset="0"/>
            </a:endParaRPr>
          </a:p>
          <a:p>
            <a:pPr algn="l"/>
            <a:r>
              <a:rPr lang="en-US" sz="1200" kern="1200" dirty="0">
                <a:solidFill>
                  <a:schemeClr val="tx1"/>
                </a:solidFill>
                <a:effectLst/>
                <a:latin typeface="+mn-lt"/>
                <a:ea typeface="+mn-ea"/>
                <a:cs typeface="+mn-cs"/>
              </a:rPr>
              <a:t>Galinsky, A. D. (2004). Should you make the first offer? </a:t>
            </a:r>
            <a:r>
              <a:rPr lang="en-US" sz="1200" i="1" kern="1200" dirty="0">
                <a:solidFill>
                  <a:schemeClr val="tx1"/>
                </a:solidFill>
                <a:effectLst/>
                <a:latin typeface="+mn-lt"/>
                <a:ea typeface="+mn-ea"/>
                <a:cs typeface="+mn-cs"/>
              </a:rPr>
              <a:t>Negotiation, 7</a:t>
            </a:r>
            <a:r>
              <a:rPr lang="en-US" sz="1200" kern="1200" dirty="0">
                <a:solidFill>
                  <a:schemeClr val="tx1"/>
                </a:solidFill>
                <a:effectLst/>
                <a:latin typeface="+mn-lt"/>
                <a:ea typeface="+mn-ea"/>
                <a:cs typeface="+mn-cs"/>
              </a:rPr>
              <a:t>, pp. 1-4. </a:t>
            </a:r>
          </a:p>
          <a:p>
            <a:pPr algn="l"/>
            <a:r>
              <a:rPr lang="en-US" sz="1200" kern="1200" dirty="0">
                <a:solidFill>
                  <a:schemeClr val="tx1"/>
                </a:solidFill>
                <a:effectLst/>
                <a:latin typeface="+mn-lt"/>
                <a:ea typeface="+mn-ea"/>
                <a:cs typeface="+mn-cs"/>
              </a:rPr>
              <a:t> </a:t>
            </a:r>
          </a:p>
          <a:p>
            <a:pPr algn="l"/>
            <a:r>
              <a:rPr lang="en-US" dirty="0" err="1"/>
              <a:t>Gamson</a:t>
            </a:r>
            <a:r>
              <a:rPr lang="en-US" dirty="0"/>
              <a:t>, W. A. (1961). A theory of coalition formation. </a:t>
            </a:r>
            <a:r>
              <a:rPr lang="en-US" i="1" dirty="0"/>
              <a:t>American Sociological Review, 26</a:t>
            </a:r>
            <a:r>
              <a:rPr lang="en-US" dirty="0"/>
              <a:t>(3), 373–382. https://doi.org/10.1257/ aer.90.4.1072 </a:t>
            </a:r>
          </a:p>
          <a:p>
            <a:pPr algn="l"/>
            <a:endParaRPr lang="en-US" dirty="0"/>
          </a:p>
          <a:p>
            <a:pPr algn="l"/>
            <a:r>
              <a:rPr lang="en-US" dirty="0" err="1"/>
              <a:t>Gamson</a:t>
            </a:r>
            <a:r>
              <a:rPr lang="en-US" dirty="0"/>
              <a:t>, W. A. (1961). An experimental test of a theory of coalition formation. </a:t>
            </a:r>
            <a:r>
              <a:rPr lang="en-US" i="1" dirty="0"/>
              <a:t>American Sociological Review, 26</a:t>
            </a:r>
            <a:r>
              <a:rPr lang="en-US" i="0" dirty="0"/>
              <a:t>(</a:t>
            </a:r>
            <a:r>
              <a:rPr lang="en-US" dirty="0"/>
              <a:t>4), 565– 573. https://doi.org/10.2307/2090255 </a:t>
            </a:r>
          </a:p>
          <a:p>
            <a:pPr algn="l"/>
            <a:endParaRPr lang="en-US" dirty="0"/>
          </a:p>
          <a:p>
            <a:pPr algn="l"/>
            <a:r>
              <a:rPr lang="en-US" dirty="0" err="1"/>
              <a:t>Gamson</a:t>
            </a:r>
            <a:r>
              <a:rPr lang="en-US" dirty="0"/>
              <a:t>, W. A. (1964). Experimental studies of coalition formation. </a:t>
            </a:r>
            <a:r>
              <a:rPr lang="en-US" i="1" dirty="0"/>
              <a:t>Advances in Experimental Social Psychology</a:t>
            </a:r>
            <a:r>
              <a:rPr lang="en-SG" dirty="0"/>
              <a:t>, 1, 81–110. https://doi.org/10.1016/S0065-2601(08)60049-0</a:t>
            </a:r>
            <a:endParaRPr lang="en-US" sz="1200" i="1" kern="1200" dirty="0">
              <a:solidFill>
                <a:schemeClr val="tx1"/>
              </a:solidFill>
              <a:effectLst/>
              <a:latin typeface="+mn-lt"/>
              <a:ea typeface="+mn-ea"/>
              <a:cs typeface="+mn-cs"/>
            </a:endParaRPr>
          </a:p>
          <a:p>
            <a:pPr algn="l"/>
            <a:endParaRPr lang="en-US" sz="1200" kern="1200" dirty="0">
              <a:solidFill>
                <a:schemeClr val="tx1"/>
              </a:solidFill>
              <a:effectLst/>
              <a:latin typeface="+mn-lt"/>
              <a:ea typeface="+mn-ea"/>
              <a:cs typeface="+mn-cs"/>
            </a:endParaRPr>
          </a:p>
          <a:p>
            <a:pPr algn="l"/>
            <a:r>
              <a:rPr lang="en-US" sz="1200" kern="1200" dirty="0" err="1">
                <a:solidFill>
                  <a:schemeClr val="tx1"/>
                </a:solidFill>
                <a:effectLst/>
                <a:latin typeface="+mn-lt"/>
                <a:ea typeface="+mn-ea"/>
                <a:cs typeface="+mn-cs"/>
              </a:rPr>
              <a:t>Gunia</a:t>
            </a:r>
            <a:r>
              <a:rPr lang="en-US" sz="1200" kern="1200" dirty="0">
                <a:solidFill>
                  <a:schemeClr val="tx1"/>
                </a:solidFill>
                <a:effectLst/>
                <a:latin typeface="+mn-lt"/>
                <a:ea typeface="+mn-ea"/>
                <a:cs typeface="+mn-cs"/>
              </a:rPr>
              <a:t>, B. C., </a:t>
            </a:r>
            <a:r>
              <a:rPr lang="en-US" sz="1200" kern="1200" dirty="0" err="1">
                <a:solidFill>
                  <a:schemeClr val="tx1"/>
                </a:solidFill>
                <a:effectLst/>
                <a:latin typeface="+mn-lt"/>
                <a:ea typeface="+mn-ea"/>
                <a:cs typeface="+mn-cs"/>
              </a:rPr>
              <a:t>Swaab</a:t>
            </a:r>
            <a:r>
              <a:rPr lang="en-US" sz="1200" kern="1200" dirty="0">
                <a:solidFill>
                  <a:schemeClr val="tx1"/>
                </a:solidFill>
                <a:effectLst/>
                <a:latin typeface="+mn-lt"/>
                <a:ea typeface="+mn-ea"/>
                <a:cs typeface="+mn-cs"/>
              </a:rPr>
              <a:t>, R. I., </a:t>
            </a:r>
            <a:r>
              <a:rPr lang="en-US" sz="1200" kern="1200" dirty="0" err="1">
                <a:solidFill>
                  <a:schemeClr val="tx1"/>
                </a:solidFill>
                <a:effectLst/>
                <a:latin typeface="+mn-lt"/>
                <a:ea typeface="+mn-ea"/>
                <a:cs typeface="+mn-cs"/>
              </a:rPr>
              <a:t>Sivanathan</a:t>
            </a:r>
            <a:r>
              <a:rPr lang="en-US" sz="1200" kern="1200" dirty="0">
                <a:solidFill>
                  <a:schemeClr val="tx1"/>
                </a:solidFill>
                <a:effectLst/>
                <a:latin typeface="+mn-lt"/>
                <a:ea typeface="+mn-ea"/>
                <a:cs typeface="+mn-cs"/>
              </a:rPr>
              <a:t>, N. &amp; Galinsky, A. D. (2013). The remarkable robustness of the first-offer effect: Across cultures, power, and issues. </a:t>
            </a:r>
            <a:r>
              <a:rPr lang="en-US" sz="1200" i="1" kern="1200" dirty="0">
                <a:solidFill>
                  <a:schemeClr val="tx1"/>
                </a:solidFill>
                <a:effectLst/>
                <a:latin typeface="+mn-lt"/>
                <a:ea typeface="+mn-ea"/>
                <a:cs typeface="+mn-cs"/>
              </a:rPr>
              <a:t>Personality and Social Psychology Bulletin, 39</a:t>
            </a:r>
            <a:r>
              <a:rPr lang="en-US" sz="1200" kern="1200" dirty="0">
                <a:solidFill>
                  <a:schemeClr val="tx1"/>
                </a:solidFill>
                <a:effectLst/>
                <a:latin typeface="+mn-lt"/>
                <a:ea typeface="+mn-ea"/>
                <a:cs typeface="+mn-cs"/>
              </a:rPr>
              <a:t>, 1547 – 1558. </a:t>
            </a:r>
          </a:p>
          <a:p>
            <a:pPr algn="l"/>
            <a:r>
              <a:rPr lang="en-US" sz="1200" kern="1200" dirty="0">
                <a:solidFill>
                  <a:schemeClr val="tx1"/>
                </a:solidFill>
                <a:effectLst/>
                <a:latin typeface="+mn-lt"/>
                <a:ea typeface="+mn-ea"/>
                <a:cs typeface="+mn-cs"/>
              </a:rPr>
              <a:t> </a:t>
            </a:r>
          </a:p>
          <a:p>
            <a:pPr algn="l"/>
            <a:r>
              <a:rPr lang="en-GB" sz="1800" dirty="0">
                <a:effectLst/>
                <a:latin typeface="Times New Roman" panose="02020603050405020304" pitchFamily="18" charset="0"/>
                <a:ea typeface="Times New Roman" panose="02020603050405020304" pitchFamily="18" charset="0"/>
              </a:rPr>
              <a:t>Huffaker, D., </a:t>
            </a:r>
            <a:r>
              <a:rPr lang="en-GB" sz="1800" dirty="0" err="1">
                <a:effectLst/>
                <a:latin typeface="Times New Roman" panose="02020603050405020304" pitchFamily="18" charset="0"/>
                <a:ea typeface="Times New Roman" panose="02020603050405020304" pitchFamily="18" charset="0"/>
              </a:rPr>
              <a:t>Swaab</a:t>
            </a:r>
            <a:r>
              <a:rPr lang="en-GB" sz="1800" dirty="0">
                <a:effectLst/>
                <a:latin typeface="Times New Roman" panose="02020603050405020304" pitchFamily="18" charset="0"/>
                <a:ea typeface="Times New Roman" panose="02020603050405020304" pitchFamily="18" charset="0"/>
              </a:rPr>
              <a:t>, R.I., &amp; </a:t>
            </a:r>
            <a:r>
              <a:rPr lang="en-GB" sz="1800" dirty="0" err="1">
                <a:effectLst/>
                <a:latin typeface="Times New Roman" panose="02020603050405020304" pitchFamily="18" charset="0"/>
                <a:ea typeface="Times New Roman" panose="02020603050405020304" pitchFamily="18" charset="0"/>
              </a:rPr>
              <a:t>Diermeier</a:t>
            </a:r>
            <a:r>
              <a:rPr lang="en-GB" sz="1800" dirty="0">
                <a:effectLst/>
                <a:latin typeface="Times New Roman" panose="02020603050405020304" pitchFamily="18" charset="0"/>
                <a:ea typeface="Times New Roman" panose="02020603050405020304" pitchFamily="18" charset="0"/>
              </a:rPr>
              <a:t>, D. (2011). The language of coalition formation in online multiparty </a:t>
            </a:r>
            <a:r>
              <a:rPr lang="en-GB" sz="1800" b="0" dirty="0">
                <a:effectLst/>
                <a:latin typeface="Times New Roman" panose="02020603050405020304" pitchFamily="18" charset="0"/>
                <a:ea typeface="Times New Roman" panose="02020603050405020304" pitchFamily="18" charset="0"/>
              </a:rPr>
              <a:t>negotiations. </a:t>
            </a:r>
            <a:r>
              <a:rPr lang="en-GB" sz="1800" b="0" i="1" dirty="0">
                <a:effectLst/>
                <a:latin typeface="Times New Roman" panose="02020603050405020304" pitchFamily="18" charset="0"/>
                <a:ea typeface="Times New Roman" panose="02020603050405020304" pitchFamily="18" charset="0"/>
              </a:rPr>
              <a:t>Journal of Language and Social Psychology, 30, 66-81.</a:t>
            </a:r>
            <a:endParaRPr lang="en-US" sz="1200" b="0" i="1" baseline="0" dirty="0">
              <a:effectLst/>
              <a:latin typeface="Times New Roman" panose="02020603050405020304" pitchFamily="18" charset="0"/>
              <a:ea typeface="Times New Roman" panose="02020603050405020304" pitchFamily="18" charset="0"/>
            </a:endParaRPr>
          </a:p>
          <a:p>
            <a:pPr algn="l"/>
            <a:endParaRPr lang="en-US" sz="1200" baseline="0" dirty="0"/>
          </a:p>
          <a:p>
            <a:pPr algn="l"/>
            <a:r>
              <a:rPr lang="en-US" dirty="0"/>
              <a:t>Kahan, J. P., &amp; Rapoport, A. (1984). </a:t>
            </a:r>
            <a:r>
              <a:rPr lang="en-US" i="1" dirty="0"/>
              <a:t>Theories of coalition formation</a:t>
            </a:r>
            <a:r>
              <a:rPr lang="en-US" dirty="0"/>
              <a:t>. New York: Erlbaum</a:t>
            </a:r>
            <a:r>
              <a:rPr lang="en-US" sz="1200" baseline="0" dirty="0"/>
              <a:t>.</a:t>
            </a:r>
          </a:p>
          <a:p>
            <a:pPr algn="l"/>
            <a:endParaRPr lang="en-US" b="0" i="0" dirty="0">
              <a:solidFill>
                <a:srgbClr val="666666"/>
              </a:solidFill>
              <a:effectLst/>
              <a:latin typeface="Nexus Sans Pro"/>
            </a:endParaRPr>
          </a:p>
          <a:p>
            <a:pPr algn="l"/>
            <a:r>
              <a:rPr lang="en-US" b="0" i="0" dirty="0">
                <a:solidFill>
                  <a:srgbClr val="666666"/>
                </a:solidFill>
                <a:effectLst/>
                <a:latin typeface="Nexus Sans Pro"/>
              </a:rPr>
              <a:t>Kern, M. C., Brett, J. M., </a:t>
            </a:r>
            <a:r>
              <a:rPr lang="en-US" b="0" i="0" dirty="0" err="1">
                <a:solidFill>
                  <a:srgbClr val="666666"/>
                </a:solidFill>
                <a:effectLst/>
                <a:latin typeface="Nexus Sans Pro"/>
              </a:rPr>
              <a:t>Weingart</a:t>
            </a:r>
            <a:r>
              <a:rPr lang="en-US" b="0" i="0" dirty="0">
                <a:solidFill>
                  <a:srgbClr val="666666"/>
                </a:solidFill>
                <a:effectLst/>
                <a:latin typeface="Nexus Sans Pro"/>
              </a:rPr>
              <a:t>, L. R., &amp; Eck, C. S. (2020). The “fixed” pie perception and strategy in dyadic versus multiparty negotiations. </a:t>
            </a:r>
            <a:r>
              <a:rPr lang="en-US" b="0" i="1" dirty="0">
                <a:solidFill>
                  <a:srgbClr val="666666"/>
                </a:solidFill>
                <a:effectLst/>
                <a:latin typeface="Nexus Sans Pro"/>
              </a:rPr>
              <a:t>Organizational Behavior and Human Decision Processes</a:t>
            </a:r>
            <a:r>
              <a:rPr lang="en-US" b="0" i="0" dirty="0">
                <a:solidFill>
                  <a:srgbClr val="666666"/>
                </a:solidFill>
                <a:effectLst/>
                <a:latin typeface="Nexus Sans Pro"/>
              </a:rPr>
              <a:t>, </a:t>
            </a:r>
            <a:r>
              <a:rPr lang="en-US" b="0" i="1" dirty="0">
                <a:solidFill>
                  <a:srgbClr val="666666"/>
                </a:solidFill>
                <a:effectLst/>
                <a:latin typeface="Nexus Sans Pro"/>
              </a:rPr>
              <a:t>157</a:t>
            </a:r>
            <a:r>
              <a:rPr lang="en-US" b="0" i="0" dirty="0">
                <a:solidFill>
                  <a:srgbClr val="666666"/>
                </a:solidFill>
                <a:effectLst/>
                <a:latin typeface="Nexus Sans Pro"/>
              </a:rPr>
              <a:t>, 143-158. https://doi.org/10.1016/j.obhdp.2020.01.001</a:t>
            </a:r>
          </a:p>
          <a:p>
            <a:pPr algn="l"/>
            <a:endParaRPr lang="en-US" sz="1200" baseline="0" dirty="0"/>
          </a:p>
          <a:p>
            <a:pPr algn="l"/>
            <a:r>
              <a:rPr lang="en-US" dirty="0" err="1"/>
              <a:t>Komorita</a:t>
            </a:r>
            <a:r>
              <a:rPr lang="en-US" dirty="0"/>
              <a:t>, S. S. (1984). Coalition bargaining. </a:t>
            </a:r>
            <a:r>
              <a:rPr lang="en-US" i="1" dirty="0"/>
              <a:t>Advances in Experimental Social Psychology, 18</a:t>
            </a:r>
            <a:r>
              <a:rPr lang="en-US" dirty="0"/>
              <a:t>(1), 183–245. https://doi.org/ 10.1016/S0065-2601(08)60145-8 </a:t>
            </a:r>
          </a:p>
          <a:p>
            <a:pPr algn="l"/>
            <a:endParaRPr lang="en-US" dirty="0"/>
          </a:p>
          <a:p>
            <a:pPr algn="l"/>
            <a:r>
              <a:rPr lang="en-US" dirty="0" err="1"/>
              <a:t>Komorita</a:t>
            </a:r>
            <a:r>
              <a:rPr lang="en-US" dirty="0"/>
              <a:t>, S. S., Aquino, K. F., &amp; Ellis, A. L. (1989). Coalition bargaining: A comparison of theories based on allocation norms and theories based on bargaining strength. </a:t>
            </a:r>
            <a:r>
              <a:rPr lang="en-US" i="1" dirty="0"/>
              <a:t>Social Psychology Quarterly, 52</a:t>
            </a:r>
            <a:r>
              <a:rPr lang="en-US" dirty="0"/>
              <a:t>(3), 183–196. https://doi. org/10.2307/2786713 </a:t>
            </a:r>
          </a:p>
          <a:p>
            <a:pPr algn="l"/>
            <a:endParaRPr lang="en-US" dirty="0"/>
          </a:p>
          <a:p>
            <a:pPr algn="l"/>
            <a:r>
              <a:rPr lang="en-US" dirty="0" err="1"/>
              <a:t>Komorita</a:t>
            </a:r>
            <a:r>
              <a:rPr lang="en-US" dirty="0"/>
              <a:t>, S. S., &amp; </a:t>
            </a:r>
            <a:r>
              <a:rPr lang="en-US" dirty="0" err="1"/>
              <a:t>Chertkoff</a:t>
            </a:r>
            <a:r>
              <a:rPr lang="en-US" dirty="0"/>
              <a:t>, J. M. (1973). A bargaining theory of coalition formation. </a:t>
            </a:r>
            <a:r>
              <a:rPr lang="en-US" i="1" dirty="0"/>
              <a:t>Psychological Review, 80</a:t>
            </a:r>
            <a:r>
              <a:rPr lang="en-US" dirty="0"/>
              <a:t>(3), 149–162. https://doi.org/10.1037/h0034341 K</a:t>
            </a:r>
          </a:p>
          <a:p>
            <a:pPr algn="l"/>
            <a:endParaRPr lang="en-US" dirty="0"/>
          </a:p>
          <a:p>
            <a:pPr algn="l"/>
            <a:r>
              <a:rPr lang="en-US" dirty="0" err="1"/>
              <a:t>Komorita</a:t>
            </a:r>
            <a:r>
              <a:rPr lang="en-US" dirty="0"/>
              <a:t>, S. S., &amp; Meek, D. D. (1978). Generality and validity of some theories of coalition formation. </a:t>
            </a:r>
            <a:r>
              <a:rPr lang="en-US" i="1" dirty="0"/>
              <a:t>Journal of Personality and Social Psychology</a:t>
            </a:r>
            <a:r>
              <a:rPr lang="en-US" dirty="0"/>
              <a:t>, 36(4), 392–404. https:// doi.org/10.1037//0022-3514.36.4.392 </a:t>
            </a:r>
          </a:p>
          <a:p>
            <a:pPr algn="l"/>
            <a:endParaRPr lang="en-US" dirty="0"/>
          </a:p>
          <a:p>
            <a:pPr algn="l"/>
            <a:r>
              <a:rPr lang="en-US" dirty="0" err="1"/>
              <a:t>Komorita</a:t>
            </a:r>
            <a:r>
              <a:rPr lang="en-US" dirty="0"/>
              <a:t>, S. S., &amp; Parks, C. D. (1995). Interpersonal relations: Mixed-motive interaction. </a:t>
            </a:r>
            <a:r>
              <a:rPr lang="en-US" i="1" dirty="0"/>
              <a:t>Annual Review of Psychology, 46</a:t>
            </a:r>
            <a:r>
              <a:rPr lang="en-US" dirty="0"/>
              <a:t>, 183–20</a:t>
            </a:r>
            <a:endParaRPr lang="en-US" sz="1200" baseline="0" dirty="0"/>
          </a:p>
          <a:p>
            <a:pPr algn="l"/>
            <a:endParaRPr lang="en-US" sz="1200" baseline="0" dirty="0"/>
          </a:p>
          <a:p>
            <a:pPr algn="l"/>
            <a:r>
              <a:rPr lang="en-US" dirty="0"/>
              <a:t>Kravitz, D. A. (1981). Effects of resources and alternatives on coalition formation. </a:t>
            </a:r>
            <a:r>
              <a:rPr lang="en-US" i="1" dirty="0"/>
              <a:t>Journal of Personality and Social Psychology, 41</a:t>
            </a:r>
            <a:r>
              <a:rPr lang="en-US" dirty="0"/>
              <a:t>(1), 87–98</a:t>
            </a:r>
            <a:r>
              <a:rPr lang="en-US" sz="1200" baseline="0" dirty="0"/>
              <a:t>. </a:t>
            </a:r>
          </a:p>
          <a:p>
            <a:pPr algn="l"/>
            <a:endParaRPr lang="en-US" sz="1200" baseline="0" dirty="0"/>
          </a:p>
          <a:p>
            <a:pPr algn="l">
              <a:lnSpc>
                <a:spcPct val="107000"/>
              </a:lnSpc>
              <a:spcAft>
                <a:spcPts val="800"/>
              </a:spcAft>
            </a:pPr>
            <a:r>
              <a:rPr lang="en-US"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dirty="0">
                <a:effectLst/>
                <a:latin typeface="Calibri" panose="020F0502020204030204" pitchFamily="34" charset="0"/>
                <a:ea typeface="Calibri" panose="020F0502020204030204" pitchFamily="34" charset="0"/>
                <a:cs typeface="Times New Roman" panose="02020603050405020304" pitchFamily="18" charset="0"/>
              </a:rPr>
              <a:t>1993)</a:t>
            </a:r>
            <a:r>
              <a:rPr lang="en-SG" sz="1800" dirty="0">
                <a:effectLst/>
                <a:latin typeface="Calibri" panose="020F0502020204030204" pitchFamily="34" charset="0"/>
                <a:ea typeface="Calibri" panose="020F0502020204030204" pitchFamily="34" charset="0"/>
                <a:cs typeface="Times New Roman" panose="02020603050405020304" pitchFamily="18" charset="0"/>
              </a:rPr>
              <a:t>. The influence of power, distribution norms and task meeting structure on resource allocation in small group negotiation. </a:t>
            </a:r>
            <a:r>
              <a:rPr lang="en-SG" sz="1800" i="1" dirty="0">
                <a:effectLst/>
                <a:latin typeface="Calibri" panose="020F0502020204030204" pitchFamily="34" charset="0"/>
                <a:ea typeface="Calibri" panose="020F0502020204030204" pitchFamily="34" charset="0"/>
                <a:cs typeface="Times New Roman" panose="02020603050405020304" pitchFamily="18" charset="0"/>
              </a:rPr>
              <a:t>International Journal of Conflict Management, 4,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5–23.</a:t>
            </a:r>
            <a:r>
              <a:rPr lang="en-SG" sz="1800" i="1"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endParaRPr lang="en-SG"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1993)</a:t>
            </a:r>
            <a:r>
              <a:rPr lang="en-SG" sz="1800" i="0" dirty="0">
                <a:effectLst/>
                <a:latin typeface="Calibri" panose="020F0502020204030204" pitchFamily="34" charset="0"/>
                <a:ea typeface="Calibri" panose="020F0502020204030204" pitchFamily="34" charset="0"/>
                <a:cs typeface="Times New Roman" panose="02020603050405020304" pitchFamily="18" charset="0"/>
              </a:rPr>
              <a:t>. Organizations as resource dilemmas: the effects of power balance on coalition formation in small groups. </a:t>
            </a:r>
            <a:r>
              <a:rPr lang="en-US" sz="1800" i="1" dirty="0">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a:t>
            </a:r>
            <a:r>
              <a:rPr lang="en-US"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55, </a:t>
            </a:r>
            <a:r>
              <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a:t>
            </a:r>
            <a:r>
              <a:rPr lang="en-SG" sz="1800" i="0" dirty="0">
                <a:effectLst/>
                <a:latin typeface="Calibri" panose="020F0502020204030204" pitchFamily="34" charset="0"/>
                <a:ea typeface="Calibri" panose="020F0502020204030204" pitchFamily="34" charset="0"/>
                <a:cs typeface="Times New Roman" panose="02020603050405020304" pitchFamily="18" charset="0"/>
              </a:rPr>
              <a:t>–22.</a:t>
            </a:r>
          </a:p>
          <a:p>
            <a:pPr algn="l">
              <a:lnSpc>
                <a:spcPct val="107000"/>
              </a:lnSpc>
              <a:spcAft>
                <a:spcPts val="800"/>
              </a:spcAft>
            </a:pPr>
            <a:endPar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1994)</a:t>
            </a:r>
            <a:r>
              <a:rPr lang="en-SG" sz="1800" i="0" dirty="0">
                <a:effectLst/>
                <a:latin typeface="Calibri" panose="020F0502020204030204" pitchFamily="34" charset="0"/>
                <a:ea typeface="Calibri" panose="020F0502020204030204" pitchFamily="34" charset="0"/>
                <a:cs typeface="Times New Roman" panose="02020603050405020304" pitchFamily="18" charset="0"/>
              </a:rPr>
              <a:t>. Will we meet again? Effects of power, distribution norms, and scope of future interaction in small group negotiation. </a:t>
            </a:r>
            <a:r>
              <a:rPr lang="en-SG" sz="1800" i="1" dirty="0">
                <a:effectLst/>
                <a:latin typeface="Calibri" panose="020F0502020204030204" pitchFamily="34" charset="0"/>
                <a:ea typeface="Calibri" panose="020F0502020204030204" pitchFamily="34" charset="0"/>
                <a:cs typeface="Times New Roman" panose="02020603050405020304" pitchFamily="18" charset="0"/>
              </a:rPr>
              <a:t>International Journal of Conflict Management, 5,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343–368.</a:t>
            </a:r>
          </a:p>
          <a:p>
            <a:pPr algn="l"/>
            <a:endPar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Thompson, L.L., &amp; Bazerman, M.H. (1989). Negotiation in small groups. </a:t>
            </a:r>
            <a:r>
              <a:rPr lang="en-SG" sz="1800" b="0" i="1" dirty="0">
                <a:effectLst/>
                <a:latin typeface="Calibri" panose="020F0502020204030204" pitchFamily="34" charset="0"/>
                <a:ea typeface="Calibri" panose="020F0502020204030204" pitchFamily="34" charset="0"/>
                <a:cs typeface="Times New Roman" panose="02020603050405020304" pitchFamily="18" charset="0"/>
              </a:rPr>
              <a:t>Journal of Applied Psychology, 74</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 508–517. </a:t>
            </a:r>
            <a:endParaRPr lang="en-US" sz="1200" b="0" i="0" baseline="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200" baseline="0" dirty="0"/>
          </a:p>
          <a:p>
            <a:pPr algn="l"/>
            <a:r>
              <a:rPr lang="en-US" dirty="0"/>
              <a:t>Miller, C. E., &amp; Wong, J. (1986). Coalition behavior: Effects of earned versus unearned resources. </a:t>
            </a:r>
            <a:r>
              <a:rPr lang="en-US" i="1" dirty="0"/>
              <a:t>Organizational Behavior and Human Decision Processes, 38</a:t>
            </a:r>
            <a:r>
              <a:rPr lang="en-US" dirty="0"/>
              <a:t>(2), 257–277.</a:t>
            </a:r>
            <a:endParaRPr lang="en-US" sz="1200" baseline="0" dirty="0"/>
          </a:p>
          <a:p>
            <a:pPr algn="l"/>
            <a:endParaRPr lang="en-US" sz="1200" baseline="0" dirty="0"/>
          </a:p>
          <a:p>
            <a:pPr algn="l"/>
            <a:r>
              <a:rPr lang="en-US" dirty="0" err="1"/>
              <a:t>Murnighan</a:t>
            </a:r>
            <a:r>
              <a:rPr lang="en-US" dirty="0"/>
              <a:t>, J. K. (1991). The game of 4-3-2. In J. K. </a:t>
            </a:r>
            <a:r>
              <a:rPr lang="en-US" dirty="0" err="1"/>
              <a:t>Murnighan</a:t>
            </a:r>
            <a:r>
              <a:rPr lang="en-US" dirty="0"/>
              <a:t> (Ed.) </a:t>
            </a:r>
            <a:r>
              <a:rPr lang="en-US" i="1" dirty="0"/>
              <a:t>The dynamics of bargaining games </a:t>
            </a:r>
            <a:r>
              <a:rPr lang="en-US" dirty="0"/>
              <a:t>(pp. 129–139). Prentice-Hall.</a:t>
            </a:r>
            <a:endParaRPr lang="en-US" sz="1200" baseline="0" dirty="0"/>
          </a:p>
          <a:p>
            <a:pPr algn="l"/>
            <a:endParaRPr lang="en-US" sz="1200" baseline="0" dirty="0"/>
          </a:p>
          <a:p>
            <a:pPr algn="l"/>
            <a:r>
              <a:rPr lang="en-US" dirty="0" err="1"/>
              <a:t>Pinkley</a:t>
            </a:r>
            <a:r>
              <a:rPr lang="en-US" dirty="0"/>
              <a:t>, R. L., Conlon, D. E., Sawyer, J. E., </a:t>
            </a:r>
            <a:r>
              <a:rPr lang="en-US" dirty="0" err="1"/>
              <a:t>Sleesman</a:t>
            </a:r>
            <a:r>
              <a:rPr lang="en-US" dirty="0"/>
              <a:t>, D. J., </a:t>
            </a:r>
            <a:r>
              <a:rPr lang="en-US" dirty="0" err="1"/>
              <a:t>Vandewalle</a:t>
            </a:r>
            <a:r>
              <a:rPr lang="en-US" dirty="0"/>
              <a:t>, D., &amp; </a:t>
            </a:r>
            <a:r>
              <a:rPr lang="en-US" dirty="0" err="1"/>
              <a:t>Kuenzi</a:t>
            </a:r>
            <a:r>
              <a:rPr lang="en-US" dirty="0"/>
              <a:t>, M. (2019). The power of phantom alternatives in negotiation: How what could be haunts what is? </a:t>
            </a:r>
            <a:r>
              <a:rPr lang="en-US" i="1" dirty="0"/>
              <a:t>Organizational Behavior and Human Decision Processes, 151</a:t>
            </a:r>
            <a:r>
              <a:rPr lang="en-US" dirty="0"/>
              <a:t>, 34–48. https://doi.org/10.1016/j.obhdp.2018.12.008</a:t>
            </a:r>
            <a:endParaRPr lang="en-US" sz="1200" baseline="0" dirty="0"/>
          </a:p>
          <a:p>
            <a:pPr algn="l"/>
            <a:endParaRPr lang="en-US" sz="1200" baseline="0" dirty="0"/>
          </a:p>
          <a:p>
            <a:pPr algn="l"/>
            <a:r>
              <a:rPr lang="en-US" dirty="0" err="1"/>
              <a:t>Polzer</a:t>
            </a:r>
            <a:r>
              <a:rPr lang="en-US" dirty="0"/>
              <a:t>, J. T., Mannix, E. A., &amp; Neale, M. A. (1998). Interest alignment and coalitions in multiparty negotiation. </a:t>
            </a:r>
            <a:r>
              <a:rPr lang="en-US" i="1" dirty="0"/>
              <a:t>Academy of Management Journal, 41</a:t>
            </a:r>
            <a:r>
              <a:rPr lang="en-US" dirty="0"/>
              <a:t>, 42-54.</a:t>
            </a:r>
            <a:endParaRPr lang="en-US" sz="1200" baseline="0" dirty="0"/>
          </a:p>
          <a:p>
            <a:pPr algn="l"/>
            <a:endParaRPr lang="en-US" sz="1200" baseline="0" dirty="0"/>
          </a:p>
          <a:p>
            <a:pPr algn="l"/>
            <a:r>
              <a:rPr lang="en-US" dirty="0"/>
              <a:t>Riker, W. H. (1962). </a:t>
            </a:r>
            <a:r>
              <a:rPr lang="en-US" i="1" dirty="0"/>
              <a:t>The theory of political coalitions</a:t>
            </a:r>
            <a:r>
              <a:rPr lang="en-US" dirty="0"/>
              <a:t>. New Haven: Yale University Pre</a:t>
            </a:r>
            <a:r>
              <a:rPr lang="en-US" sz="1200" baseline="0" dirty="0"/>
              <a:t>ss.</a:t>
            </a:r>
          </a:p>
          <a:p>
            <a:pPr algn="l"/>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Suesse</a:t>
            </a:r>
            <a:r>
              <a:rPr lang="en-US" dirty="0"/>
              <a:t>, J.M., &amp; Ibarra, H. </a:t>
            </a:r>
            <a:r>
              <a:rPr lang="en-SG" dirty="0"/>
              <a:t>(1997). Building Coalitions</a:t>
            </a:r>
            <a:r>
              <a:rPr lang="en-US" dirty="0"/>
              <a:t>. </a:t>
            </a:r>
            <a:r>
              <a:rPr lang="en-SG" dirty="0"/>
              <a:t>Harvard Business School. 9-497-055</a:t>
            </a:r>
            <a:r>
              <a:rPr lang="en-US" dirty="0"/>
              <a:t>. </a:t>
            </a:r>
          </a:p>
          <a:p>
            <a:pPr algn="l"/>
            <a:endParaRPr lang="en-US" sz="1200" baseline="0" dirty="0"/>
          </a:p>
          <a:p>
            <a:pPr algn="l"/>
            <a:r>
              <a:rPr lang="en-US" dirty="0" err="1"/>
              <a:t>Swaab</a:t>
            </a:r>
            <a:r>
              <a:rPr lang="en-US" dirty="0"/>
              <a:t>, R. I., Phillips, K. W., &amp; </a:t>
            </a:r>
            <a:r>
              <a:rPr lang="en-US" dirty="0" err="1"/>
              <a:t>Schaerer</a:t>
            </a:r>
            <a:r>
              <a:rPr lang="en-US" dirty="0"/>
              <a:t>, M. (2016). Secret conversation opportunities facilitate minority influence in virtual groups: The influence on majority power, information processing, and decision quality</a:t>
            </a:r>
            <a:r>
              <a:rPr lang="en-US" i="1" dirty="0"/>
              <a:t>. Organizational Behavior and Human Decision Processes, 133</a:t>
            </a:r>
            <a:r>
              <a:rPr lang="en-US" dirty="0"/>
              <a:t>, 17-31. </a:t>
            </a:r>
            <a:endParaRPr lang="en-US" sz="1200" baseline="0" dirty="0"/>
          </a:p>
          <a:p>
            <a:pPr algn="l"/>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tx1"/>
                </a:solidFill>
                <a:effectLst/>
                <a:latin typeface="+mn-lt"/>
                <a:ea typeface="+mn-ea"/>
                <a:cs typeface="+mn-cs"/>
              </a:rPr>
              <a:t>Swaab</a:t>
            </a:r>
            <a:r>
              <a:rPr lang="en-US" sz="1800" kern="1200" dirty="0">
                <a:solidFill>
                  <a:schemeClr val="tx1"/>
                </a:solidFill>
                <a:effectLst/>
                <a:latin typeface="+mn-lt"/>
                <a:ea typeface="+mn-ea"/>
                <a:cs typeface="+mn-cs"/>
              </a:rPr>
              <a:t>, R.I., Galinsky, A.D., </a:t>
            </a:r>
            <a:r>
              <a:rPr lang="en-US" sz="1800" kern="1200" dirty="0" err="1">
                <a:solidFill>
                  <a:schemeClr val="tx1"/>
                </a:solidFill>
                <a:effectLst/>
                <a:latin typeface="+mn-lt"/>
                <a:ea typeface="+mn-ea"/>
                <a:cs typeface="+mn-cs"/>
              </a:rPr>
              <a:t>Medvec</a:t>
            </a:r>
            <a:r>
              <a:rPr lang="en-US" sz="1800" kern="1200" dirty="0">
                <a:solidFill>
                  <a:schemeClr val="tx1"/>
                </a:solidFill>
                <a:effectLst/>
                <a:latin typeface="+mn-lt"/>
                <a:ea typeface="+mn-ea"/>
                <a:cs typeface="+mn-cs"/>
              </a:rPr>
              <a:t>, V., &amp; </a:t>
            </a:r>
            <a:r>
              <a:rPr lang="en-US" sz="1800" kern="1200" dirty="0" err="1">
                <a:solidFill>
                  <a:schemeClr val="tx1"/>
                </a:solidFill>
                <a:effectLst/>
                <a:latin typeface="+mn-lt"/>
                <a:ea typeface="+mn-ea"/>
                <a:cs typeface="+mn-cs"/>
              </a:rPr>
              <a:t>Diermeier</a:t>
            </a:r>
            <a:r>
              <a:rPr lang="en-US" sz="1800" kern="1200" dirty="0">
                <a:solidFill>
                  <a:schemeClr val="tx1"/>
                </a:solidFill>
                <a:effectLst/>
                <a:latin typeface="+mn-lt"/>
                <a:ea typeface="+mn-ea"/>
                <a:cs typeface="+mn-cs"/>
              </a:rPr>
              <a:t>, D.A. (2012). The communication orientation model: Explaining the diverse effects of sight, sound, and synchronicity on negotiation and group decision-making outcomes. </a:t>
            </a:r>
            <a:r>
              <a:rPr lang="en-US" sz="1800" i="1" kern="1200" dirty="0">
                <a:solidFill>
                  <a:schemeClr val="tx1"/>
                </a:solidFill>
                <a:effectLst/>
                <a:latin typeface="+mn-lt"/>
                <a:ea typeface="+mn-ea"/>
                <a:cs typeface="+mn-cs"/>
              </a:rPr>
              <a:t>Personality and Social Psychology Review, 16,</a:t>
            </a:r>
            <a:r>
              <a:rPr lang="en-US" sz="1800" kern="1200" dirty="0">
                <a:solidFill>
                  <a:schemeClr val="tx1"/>
                </a:solidFill>
                <a:effectLst/>
                <a:latin typeface="+mn-lt"/>
                <a:ea typeface="+mn-ea"/>
                <a:cs typeface="+mn-cs"/>
              </a:rPr>
              <a:t> 25-53. </a:t>
            </a:r>
          </a:p>
          <a:p>
            <a:pPr algn="l"/>
            <a:endParaRPr lang="en-US" sz="1800" baseline="0" dirty="0"/>
          </a:p>
          <a:p>
            <a:pPr algn="l"/>
            <a:r>
              <a:rPr lang="en-US" sz="1800" kern="1200" dirty="0" err="1">
                <a:solidFill>
                  <a:schemeClr val="tx1"/>
                </a:solidFill>
                <a:effectLst/>
                <a:latin typeface="+mn-lt"/>
                <a:ea typeface="+mn-ea"/>
                <a:cs typeface="+mn-cs"/>
              </a:rPr>
              <a:t>Sinaceur</a:t>
            </a:r>
            <a:r>
              <a:rPr lang="en-US" sz="1800" kern="1200" dirty="0">
                <a:solidFill>
                  <a:schemeClr val="tx1"/>
                </a:solidFill>
                <a:effectLst/>
                <a:latin typeface="+mn-lt"/>
                <a:ea typeface="+mn-ea"/>
                <a:cs typeface="+mn-cs"/>
              </a:rPr>
              <a:t>, M., Maddux, W., Vasiljevic, D., </a:t>
            </a:r>
            <a:r>
              <a:rPr lang="en-US" sz="1800" kern="1200" dirty="0" err="1">
                <a:solidFill>
                  <a:schemeClr val="tx1"/>
                </a:solidFill>
                <a:effectLst/>
                <a:latin typeface="+mn-lt"/>
                <a:ea typeface="+mn-ea"/>
                <a:cs typeface="+mn-cs"/>
              </a:rPr>
              <a:t>Nuckel</a:t>
            </a:r>
            <a:r>
              <a:rPr lang="en-US" sz="1800" kern="1200" dirty="0">
                <a:solidFill>
                  <a:schemeClr val="tx1"/>
                </a:solidFill>
                <a:effectLst/>
                <a:latin typeface="+mn-lt"/>
                <a:ea typeface="+mn-ea"/>
                <a:cs typeface="+mn-cs"/>
              </a:rPr>
              <a:t>, R., &amp; Galinsky, A. D. (2013).  Good things come to those who wait: Late first offers facilitate creative agreements in negotiation.  </a:t>
            </a:r>
            <a:r>
              <a:rPr lang="en-US" sz="1800" i="1" kern="1200" dirty="0">
                <a:solidFill>
                  <a:schemeClr val="tx1"/>
                </a:solidFill>
                <a:effectLst/>
                <a:latin typeface="+mn-lt"/>
                <a:ea typeface="+mn-ea"/>
                <a:cs typeface="+mn-cs"/>
              </a:rPr>
              <a:t>Personality and Social Psychology Bulletin, 39</a:t>
            </a:r>
            <a:r>
              <a:rPr lang="en-US" sz="1800" kern="1200" dirty="0">
                <a:solidFill>
                  <a:schemeClr val="tx1"/>
                </a:solidFill>
                <a:effectLst/>
                <a:latin typeface="+mn-lt"/>
                <a:ea typeface="+mn-ea"/>
                <a:cs typeface="+mn-cs"/>
              </a:rPr>
              <a:t>, 814-825. </a:t>
            </a:r>
            <a:endParaRPr lang="en-US" sz="1800" kern="1200" baseline="0" dirty="0">
              <a:solidFill>
                <a:schemeClr val="tx1"/>
              </a:solidFill>
              <a:effectLst/>
              <a:latin typeface="+mn-lt"/>
              <a:ea typeface="+mn-ea"/>
              <a:cs typeface="+mn-cs"/>
            </a:endParaRPr>
          </a:p>
          <a:p>
            <a:pPr algn="l"/>
            <a:endParaRPr lang="en-US" sz="1800" baseline="0" dirty="0"/>
          </a:p>
          <a:p>
            <a:pPr marL="0" marR="0" algn="l">
              <a:lnSpc>
                <a:spcPct val="107000"/>
              </a:lnSpc>
              <a:spcBef>
                <a:spcPts val="0"/>
              </a:spcBef>
              <a:spcAft>
                <a:spcPts val="0"/>
              </a:spcAft>
            </a:pPr>
            <a:r>
              <a:rPr lang="en-SG" sz="1800" dirty="0" err="1">
                <a:effectLst/>
                <a:latin typeface="Calibri" panose="020F0502020204030204" pitchFamily="34" charset="0"/>
                <a:ea typeface="Calibri" panose="020F0502020204030204" pitchFamily="34" charset="0"/>
                <a:cs typeface="Arial" panose="020B0604020202020204" pitchFamily="34" charset="0"/>
              </a:rPr>
              <a:t>Swaab</a:t>
            </a:r>
            <a:r>
              <a:rPr lang="en-SG" sz="1800" dirty="0">
                <a:effectLst/>
                <a:latin typeface="Calibri" panose="020F0502020204030204" pitchFamily="34" charset="0"/>
                <a:ea typeface="Calibri" panose="020F0502020204030204" pitchFamily="34" charset="0"/>
                <a:cs typeface="Arial" panose="020B0604020202020204" pitchFamily="34" charset="0"/>
              </a:rPr>
              <a:t>, R.I., Phillips, K.W.P., </a:t>
            </a:r>
            <a:r>
              <a:rPr lang="en-SG" sz="1800" dirty="0" err="1">
                <a:effectLst/>
                <a:latin typeface="Calibri" panose="020F0502020204030204" pitchFamily="34" charset="0"/>
                <a:ea typeface="Calibri" panose="020F0502020204030204" pitchFamily="34" charset="0"/>
                <a:cs typeface="Arial" panose="020B0604020202020204" pitchFamily="34" charset="0"/>
              </a:rPr>
              <a:t>Diermeier</a:t>
            </a:r>
            <a:r>
              <a:rPr lang="en-SG" sz="1800" dirty="0">
                <a:effectLst/>
                <a:latin typeface="Calibri" panose="020F0502020204030204" pitchFamily="34" charset="0"/>
                <a:ea typeface="Calibri" panose="020F0502020204030204" pitchFamily="34" charset="0"/>
                <a:cs typeface="Arial" panose="020B0604020202020204" pitchFamily="34" charset="0"/>
              </a:rPr>
              <a:t>, D., &amp; </a:t>
            </a:r>
            <a:r>
              <a:rPr lang="en-SG" sz="1800" dirty="0" err="1">
                <a:effectLst/>
                <a:latin typeface="Calibri" panose="020F0502020204030204" pitchFamily="34" charset="0"/>
                <a:ea typeface="Calibri" panose="020F0502020204030204" pitchFamily="34" charset="0"/>
                <a:cs typeface="Arial" panose="020B0604020202020204" pitchFamily="34" charset="0"/>
              </a:rPr>
              <a:t>Medvec</a:t>
            </a:r>
            <a:r>
              <a:rPr lang="en-SG" sz="1800" dirty="0">
                <a:effectLst/>
                <a:latin typeface="Calibri" panose="020F0502020204030204" pitchFamily="34" charset="0"/>
                <a:ea typeface="Calibri" panose="020F0502020204030204" pitchFamily="34" charset="0"/>
                <a:cs typeface="Arial" panose="020B0604020202020204" pitchFamily="34" charset="0"/>
              </a:rPr>
              <a:t>, V. (2008). The pros and cons of dyadic side conversations in small groups: The impact of group norms and task type. </a:t>
            </a:r>
            <a:r>
              <a:rPr lang="en-SG" sz="1800" i="1" dirty="0">
                <a:effectLst/>
                <a:latin typeface="Calibri" panose="020F0502020204030204" pitchFamily="34" charset="0"/>
                <a:ea typeface="Calibri" panose="020F0502020204030204" pitchFamily="34" charset="0"/>
                <a:cs typeface="Arial" panose="020B0604020202020204" pitchFamily="34" charset="0"/>
              </a:rPr>
              <a:t>Small Group Research, 39,</a:t>
            </a:r>
            <a:r>
              <a:rPr lang="en-SG" sz="1800" dirty="0">
                <a:effectLst/>
                <a:latin typeface="Calibri" panose="020F0502020204030204" pitchFamily="34" charset="0"/>
                <a:ea typeface="Calibri" panose="020F0502020204030204" pitchFamily="34" charset="0"/>
                <a:cs typeface="Arial" panose="020B0604020202020204" pitchFamily="34" charset="0"/>
              </a:rPr>
              <a:t> 372-390.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Times New Roman" panose="02020603050405020304" pitchFamily="18" charset="0"/>
                <a:ea typeface="Times New Roman" panose="02020603050405020304" pitchFamily="18" charset="0"/>
              </a:rPr>
              <a:t>Swaab</a:t>
            </a:r>
            <a:r>
              <a:rPr lang="en-GB" sz="1800" dirty="0">
                <a:effectLst/>
                <a:latin typeface="Times New Roman" panose="02020603050405020304" pitchFamily="18" charset="0"/>
                <a:ea typeface="Times New Roman" panose="02020603050405020304" pitchFamily="18" charset="0"/>
              </a:rPr>
              <a:t>, R.I., Kern, M.C., </a:t>
            </a:r>
            <a:r>
              <a:rPr lang="en-GB" sz="1800" dirty="0" err="1">
                <a:effectLst/>
                <a:latin typeface="Times New Roman" panose="02020603050405020304" pitchFamily="18" charset="0"/>
                <a:ea typeface="Times New Roman" panose="02020603050405020304" pitchFamily="18" charset="0"/>
              </a:rPr>
              <a:t>Medvec</a:t>
            </a:r>
            <a:r>
              <a:rPr lang="en-GB" sz="1800" dirty="0">
                <a:effectLst/>
                <a:latin typeface="Times New Roman" panose="02020603050405020304" pitchFamily="18" charset="0"/>
                <a:ea typeface="Times New Roman" panose="02020603050405020304" pitchFamily="18" charset="0"/>
              </a:rPr>
              <a:t>, V., &amp; </a:t>
            </a:r>
            <a:r>
              <a:rPr lang="en-GB" sz="1800" dirty="0" err="1">
                <a:effectLst/>
                <a:latin typeface="Times New Roman" panose="02020603050405020304" pitchFamily="18" charset="0"/>
                <a:ea typeface="Times New Roman" panose="02020603050405020304" pitchFamily="18" charset="0"/>
              </a:rPr>
              <a:t>Diermeier</a:t>
            </a:r>
            <a:r>
              <a:rPr lang="en-GB" sz="1800" dirty="0">
                <a:effectLst/>
                <a:latin typeface="Times New Roman" panose="02020603050405020304" pitchFamily="18" charset="0"/>
                <a:ea typeface="Times New Roman" panose="02020603050405020304" pitchFamily="18" charset="0"/>
              </a:rPr>
              <a:t>, D. (2009). Who says what to whom? The impact of communication </a:t>
            </a:r>
            <a:r>
              <a:rPr lang="en-GB" sz="1800" b="0" dirty="0">
                <a:effectLst/>
                <a:latin typeface="Times New Roman" panose="02020603050405020304" pitchFamily="18" charset="0"/>
                <a:ea typeface="Times New Roman" panose="02020603050405020304" pitchFamily="18" charset="0"/>
              </a:rPr>
              <a:t>setting and channel on exclusion from multiparty negotiation agreements. </a:t>
            </a:r>
            <a:r>
              <a:rPr lang="fr-FR" sz="1800" b="0" i="1" dirty="0">
                <a:effectLst/>
                <a:latin typeface="Times New Roman" panose="02020603050405020304" pitchFamily="18" charset="0"/>
                <a:ea typeface="Times New Roman" panose="02020603050405020304" pitchFamily="18" charset="0"/>
              </a:rPr>
              <a:t>Social Cognition</a:t>
            </a:r>
            <a:r>
              <a:rPr lang="fr-FR" sz="1800" b="0" dirty="0">
                <a:effectLst/>
                <a:latin typeface="Times New Roman" panose="02020603050405020304" pitchFamily="18" charset="0"/>
                <a:ea typeface="Times New Roman" panose="02020603050405020304" pitchFamily="18" charset="0"/>
              </a:rPr>
              <a:t>, 27, 381-397. </a:t>
            </a:r>
            <a:endParaRPr lang="en-SG" sz="1800" b="0" dirty="0">
              <a:effectLst/>
              <a:latin typeface="Times New Roman" panose="02020603050405020304" pitchFamily="18" charset="0"/>
              <a:ea typeface="Times New Roman" panose="02020603050405020304" pitchFamily="18" charset="0"/>
            </a:endParaRPr>
          </a:p>
          <a:p>
            <a:pPr algn="l"/>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Times New Roman" panose="02020603050405020304" pitchFamily="18" charset="0"/>
                <a:ea typeface="Times New Roman" panose="02020603050405020304" pitchFamily="18" charset="0"/>
              </a:rPr>
              <a:t>Swaab</a:t>
            </a:r>
            <a:r>
              <a:rPr lang="en-GB" sz="1800" b="0" dirty="0">
                <a:effectLst/>
                <a:latin typeface="Times New Roman" panose="02020603050405020304" pitchFamily="18" charset="0"/>
                <a:ea typeface="Times New Roman" panose="02020603050405020304" pitchFamily="18" charset="0"/>
              </a:rPr>
              <a:t>, R.I., </a:t>
            </a:r>
            <a:r>
              <a:rPr lang="en-GB" sz="1800" b="0" dirty="0" err="1">
                <a:effectLst/>
                <a:latin typeface="Times New Roman" panose="02020603050405020304" pitchFamily="18" charset="0"/>
                <a:ea typeface="Times New Roman" panose="02020603050405020304" pitchFamily="18" charset="0"/>
              </a:rPr>
              <a:t>Postmes</a:t>
            </a:r>
            <a:r>
              <a:rPr lang="en-GB" sz="1800" b="0" dirty="0">
                <a:effectLst/>
                <a:latin typeface="Times New Roman" panose="02020603050405020304" pitchFamily="18" charset="0"/>
                <a:ea typeface="Times New Roman" panose="02020603050405020304" pitchFamily="18" charset="0"/>
              </a:rPr>
              <a:t>, T., &amp; Spears, R. (2008). Identity formation in multiparty negotiations. </a:t>
            </a:r>
            <a:r>
              <a:rPr lang="en-GB" sz="1800" b="0" i="1" dirty="0">
                <a:effectLst/>
                <a:latin typeface="Times New Roman" panose="02020603050405020304" pitchFamily="18" charset="0"/>
                <a:ea typeface="Times New Roman" panose="02020603050405020304" pitchFamily="18" charset="0"/>
              </a:rPr>
              <a:t>British Journal of Social Psychology, 47, 167-187.</a:t>
            </a:r>
            <a:r>
              <a:rPr lang="en-GB" sz="1800" b="0" dirty="0">
                <a:effectLst/>
                <a:latin typeface="Times New Roman" panose="02020603050405020304" pitchFamily="18" charset="0"/>
                <a:ea typeface="Times New Roman" panose="02020603050405020304" pitchFamily="18" charset="0"/>
              </a:rPr>
              <a:t> </a:t>
            </a:r>
            <a:endParaRPr lang="en-SG" sz="1800" b="0" dirty="0">
              <a:effectLst/>
              <a:latin typeface="Times New Roman" panose="02020603050405020304" pitchFamily="18" charset="0"/>
              <a:ea typeface="Times New Roman" panose="02020603050405020304" pitchFamily="18" charset="0"/>
            </a:endParaRPr>
          </a:p>
          <a:p>
            <a:pPr algn="l"/>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Thompson, L. (2001). </a:t>
            </a:r>
            <a:r>
              <a:rPr lang="en-US" sz="1200" i="1" dirty="0">
                <a:effectLst/>
                <a:latin typeface="Times New Roman" panose="02020603050405020304" pitchFamily="18" charset="0"/>
                <a:ea typeface="Times New Roman" panose="02020603050405020304" pitchFamily="18" charset="0"/>
              </a:rPr>
              <a:t>The Mind and Heart of the Negotiator (2nd Edition)</a:t>
            </a:r>
            <a:r>
              <a:rPr lang="en-US" sz="1200" dirty="0">
                <a:effectLst/>
                <a:latin typeface="Times New Roman" panose="02020603050405020304" pitchFamily="18" charset="0"/>
                <a:ea typeface="Times New Roman" panose="02020603050405020304" pitchFamily="18" charset="0"/>
              </a:rPr>
              <a:t>. Upper Saddle River, NJ: Prentice Hall, 2nd edition</a:t>
            </a:r>
            <a:endParaRPr lang="en-SG" sz="1200" dirty="0">
              <a:effectLst/>
              <a:latin typeface="Times New Roman" panose="02020603050405020304" pitchFamily="18" charset="0"/>
              <a:ea typeface="Times New Roman" panose="02020603050405020304" pitchFamily="18" charset="0"/>
            </a:endParaRPr>
          </a:p>
          <a:p>
            <a:pPr algn="l"/>
            <a:endParaRPr lang="en-US" sz="1200" baseline="0" dirty="0"/>
          </a:p>
          <a:p>
            <a:pPr algn="l"/>
            <a:r>
              <a:rPr lang="en-US" dirty="0"/>
              <a:t>van </a:t>
            </a:r>
            <a:r>
              <a:rPr lang="en-US" dirty="0" err="1"/>
              <a:t>Beest</a:t>
            </a:r>
            <a:r>
              <a:rPr lang="en-US" dirty="0"/>
              <a:t>, I., </a:t>
            </a:r>
            <a:r>
              <a:rPr lang="en-US" dirty="0" err="1"/>
              <a:t>Steinel</a:t>
            </a:r>
            <a:r>
              <a:rPr lang="en-US" dirty="0"/>
              <a:t>, W., &amp; </a:t>
            </a:r>
            <a:r>
              <a:rPr lang="en-US" dirty="0" err="1"/>
              <a:t>Murnighan</a:t>
            </a:r>
            <a:r>
              <a:rPr lang="en-US" dirty="0"/>
              <a:t>, J. K. (2011). Honesty pays: On the benefits of having and disclosing information in coalition bargaining. Journal of Experimental Social Psychology, 47(4), 738–747. https://doi.org/10.1016/j.jesp.2011.02.013 </a:t>
            </a:r>
          </a:p>
          <a:p>
            <a:pPr algn="l"/>
            <a:endParaRPr lang="en-US" dirty="0"/>
          </a:p>
          <a:p>
            <a:pPr algn="l"/>
            <a:r>
              <a:rPr lang="en-US" dirty="0"/>
              <a:t>Van </a:t>
            </a:r>
            <a:r>
              <a:rPr lang="en-US" dirty="0" err="1"/>
              <a:t>Beest</a:t>
            </a:r>
            <a:r>
              <a:rPr lang="en-US" dirty="0"/>
              <a:t>, I., &amp; Van Dijk, E. (2007). Self-interest and fairness in coalition formation: A social utility approach to understanding partner selection and payoff allocations in groups. </a:t>
            </a:r>
            <a:r>
              <a:rPr lang="en-US" i="1" dirty="0"/>
              <a:t>European Review of Social Psychology, 18</a:t>
            </a:r>
            <a:r>
              <a:rPr lang="en-US" dirty="0"/>
              <a:t>, 1-43.</a:t>
            </a:r>
          </a:p>
          <a:p>
            <a:pPr algn="l"/>
            <a:endParaRPr lang="en-US" dirty="0"/>
          </a:p>
          <a:p>
            <a:pPr algn="l"/>
            <a:r>
              <a:rPr lang="en-SG" dirty="0"/>
              <a:t>Van </a:t>
            </a:r>
            <a:r>
              <a:rPr lang="en-SG" dirty="0" err="1"/>
              <a:t>Beest</a:t>
            </a:r>
            <a:r>
              <a:rPr lang="en-SG" dirty="0"/>
              <a:t>, I., Van Dijk, E., De </a:t>
            </a:r>
            <a:r>
              <a:rPr lang="en-SG" dirty="0" err="1"/>
              <a:t>Dreu</a:t>
            </a:r>
            <a:r>
              <a:rPr lang="en-SG" dirty="0"/>
              <a:t>, C. K. W., &amp; Wilke, H. A. M. (2005). Do-no-harm in coalition formation: Why losses inhibit exclusion and promote fairness cognitions. </a:t>
            </a:r>
            <a:r>
              <a:rPr lang="en-SG" i="1" dirty="0"/>
              <a:t>Journal of Experimental Social Psychology, 41</a:t>
            </a:r>
            <a:r>
              <a:rPr lang="en-SG" dirty="0"/>
              <a:t>, 609-617</a:t>
            </a:r>
            <a:endParaRPr lang="en-US" dirty="0"/>
          </a:p>
          <a:p>
            <a:pPr algn="l"/>
            <a:endParaRPr lang="en-US" dirty="0"/>
          </a:p>
          <a:p>
            <a:pPr algn="l"/>
            <a:r>
              <a:rPr lang="en-US" dirty="0"/>
              <a:t>van </a:t>
            </a:r>
            <a:r>
              <a:rPr lang="en-US" dirty="0" err="1"/>
              <a:t>Beest</a:t>
            </a:r>
            <a:r>
              <a:rPr lang="en-US" dirty="0"/>
              <a:t>, I., van Dijk, E., &amp; Wilke, H. (2004). Resources and alternatives in coalition formation: The effects on payoff, self-serving </a:t>
            </a:r>
            <a:r>
              <a:rPr lang="en-US" dirty="0" err="1"/>
              <a:t>behaviour</a:t>
            </a:r>
            <a:r>
              <a:rPr lang="en-US" dirty="0"/>
              <a:t>, and bargaining length. European Journal of Social Psychology, 34(6), 713–728. https://doi.org/10.1002/ejsp.226</a:t>
            </a:r>
            <a:endParaRPr lang="en-US" sz="1200" baseline="0" dirty="0"/>
          </a:p>
          <a:p>
            <a:pPr algn="l"/>
            <a:endParaRPr lang="en-US" sz="1200" baseline="0" dirty="0"/>
          </a:p>
          <a:p>
            <a:pPr algn="l"/>
            <a:r>
              <a:rPr lang="en-SG" dirty="0"/>
              <a:t>van </a:t>
            </a:r>
            <a:r>
              <a:rPr lang="en-SG" dirty="0" err="1"/>
              <a:t>Beest</a:t>
            </a:r>
            <a:r>
              <a:rPr lang="en-SG" dirty="0"/>
              <a:t>, I., van Dijk, E., &amp; Wilke, H. (2004). The interplay of self-interest and equity in coalition formation. </a:t>
            </a:r>
            <a:r>
              <a:rPr lang="en-SG" i="1" dirty="0"/>
              <a:t>European Journal of Social Psychology, 34</a:t>
            </a:r>
            <a:r>
              <a:rPr lang="en-SG" dirty="0"/>
              <a:t>(5), 547–565. https://doi. org/10.1002/ejsp.216 </a:t>
            </a:r>
          </a:p>
          <a:p>
            <a:pPr algn="l"/>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Van </a:t>
            </a:r>
            <a:r>
              <a:rPr lang="en-US" sz="1800" dirty="0" err="1">
                <a:effectLst/>
                <a:latin typeface="Calibri" panose="020F0502020204030204" pitchFamily="34" charset="0"/>
                <a:ea typeface="Calibri" panose="020F0502020204030204" pitchFamily="34" charset="0"/>
                <a:cs typeface="Calibri" panose="020F0502020204030204" pitchFamily="34" charset="0"/>
              </a:rPr>
              <a:t>Beest</a:t>
            </a:r>
            <a:r>
              <a:rPr lang="en-US" sz="1800" dirty="0">
                <a:effectLst/>
                <a:latin typeface="Calibri" panose="020F0502020204030204" pitchFamily="34" charset="0"/>
                <a:ea typeface="Calibri" panose="020F0502020204030204" pitchFamily="34" charset="0"/>
                <a:cs typeface="Calibri" panose="020F0502020204030204" pitchFamily="34" charset="0"/>
              </a:rPr>
              <a:t>, I., Van </a:t>
            </a:r>
            <a:r>
              <a:rPr lang="en-US" sz="1800" dirty="0" err="1">
                <a:effectLst/>
                <a:latin typeface="Calibri" panose="020F0502020204030204" pitchFamily="34" charset="0"/>
                <a:ea typeface="Calibri" panose="020F0502020204030204" pitchFamily="34" charset="0"/>
                <a:cs typeface="Calibri" panose="020F0502020204030204" pitchFamily="34" charset="0"/>
              </a:rPr>
              <a:t>Kleef</a:t>
            </a:r>
            <a:r>
              <a:rPr lang="en-US" sz="1800" dirty="0">
                <a:effectLst/>
                <a:latin typeface="Calibri" panose="020F0502020204030204" pitchFamily="34" charset="0"/>
                <a:ea typeface="Calibri" panose="020F0502020204030204" pitchFamily="34" charset="0"/>
                <a:cs typeface="Calibri" panose="020F0502020204030204" pitchFamily="34" charset="0"/>
              </a:rPr>
              <a:t>, G. A., &amp; Van Dijk, E. (2008). Get angry, get out: The interpersonal effects of anger communication in multiparty negotiation. </a:t>
            </a:r>
            <a:r>
              <a:rPr lang="en-US" sz="1800" i="1" dirty="0">
                <a:effectLst/>
                <a:latin typeface="Calibri" panose="020F0502020204030204" pitchFamily="34" charset="0"/>
                <a:ea typeface="Calibri" panose="020F0502020204030204" pitchFamily="34" charset="0"/>
                <a:cs typeface="Calibri" panose="020F0502020204030204" pitchFamily="34" charset="0"/>
              </a:rPr>
              <a:t>Journal of Experimental Social Psychology, 44</a:t>
            </a:r>
            <a:r>
              <a:rPr lang="en-US" sz="1800" dirty="0">
                <a:effectLst/>
                <a:latin typeface="Calibri" panose="020F0502020204030204" pitchFamily="34" charset="0"/>
                <a:ea typeface="Calibri" panose="020F0502020204030204" pitchFamily="34" charset="0"/>
                <a:cs typeface="Calibri" panose="020F0502020204030204" pitchFamily="34" charset="0"/>
              </a:rPr>
              <a:t>, 993-1002.</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SG" dirty="0"/>
          </a:p>
          <a:p>
            <a:pPr algn="l"/>
            <a:r>
              <a:rPr lang="en-SG" dirty="0"/>
              <a:t>van </a:t>
            </a:r>
            <a:r>
              <a:rPr lang="en-SG" dirty="0" err="1"/>
              <a:t>Beest</a:t>
            </a:r>
            <a:r>
              <a:rPr lang="en-SG" dirty="0"/>
              <a:t>, I., Wilke, H., &amp; van Dijk, E. (2003). The excluded player in coalition formation. </a:t>
            </a:r>
            <a:r>
              <a:rPr lang="en-SG" i="1" dirty="0"/>
              <a:t>Personality &amp; Social Psychology Bulletin, 29</a:t>
            </a:r>
            <a:r>
              <a:rPr lang="en-SG" dirty="0"/>
              <a:t>(2), 237–247. https://doi.org/10.1177/0146167202239049 </a:t>
            </a:r>
          </a:p>
          <a:p>
            <a:pPr algn="l"/>
            <a:endParaRPr lang="en-SG" dirty="0"/>
          </a:p>
          <a:p>
            <a:pPr algn="l"/>
            <a:r>
              <a:rPr lang="en-US" dirty="0"/>
              <a:t>Van </a:t>
            </a:r>
            <a:r>
              <a:rPr lang="en-US" dirty="0" err="1"/>
              <a:t>Beest</a:t>
            </a:r>
            <a:r>
              <a:rPr lang="en-US" dirty="0"/>
              <a:t>, I., Wilke, H., &amp; Van Dijk, E. (2004). The interplay of self-interest and equity in coalition formation. </a:t>
            </a:r>
            <a:r>
              <a:rPr lang="en-US" i="1" dirty="0"/>
              <a:t>European of Journal of Social Psychology, 34</a:t>
            </a:r>
            <a:r>
              <a:rPr lang="en-US" dirty="0"/>
              <a:t>, 547</a:t>
            </a:r>
            <a:r>
              <a:rPr lang="en-SG" dirty="0"/>
              <a:t>-565.</a:t>
            </a:r>
          </a:p>
          <a:p>
            <a:pPr algn="l"/>
            <a:endParaRPr lang="en-SG" dirty="0"/>
          </a:p>
          <a:p>
            <a:pPr algn="l"/>
            <a:r>
              <a:rPr lang="en-US" dirty="0"/>
              <a:t>Van </a:t>
            </a:r>
            <a:r>
              <a:rPr lang="en-US" dirty="0" err="1"/>
              <a:t>Beest</a:t>
            </a:r>
            <a:r>
              <a:rPr lang="en-US" dirty="0"/>
              <a:t>, I., &amp; Williams, K. D. (2006). When inclusion costs and ostracism pays, ostracism still hurts. </a:t>
            </a:r>
            <a:r>
              <a:rPr lang="en-US" i="1" dirty="0"/>
              <a:t>Journal of Personality and Social Psychology, 91</a:t>
            </a:r>
            <a:r>
              <a:rPr lang="en-US" dirty="0"/>
              <a:t>, 918-928.</a:t>
            </a:r>
            <a:endParaRPr lang="en-SG" dirty="0"/>
          </a:p>
          <a:p>
            <a:pPr algn="l"/>
            <a:endParaRPr lang="en-SG" dirty="0"/>
          </a:p>
          <a:p>
            <a:pPr algn="l"/>
            <a:r>
              <a:rPr lang="en-SG" dirty="0"/>
              <a:t>van Dijk, E., De Cremer, D., &amp; </a:t>
            </a:r>
            <a:r>
              <a:rPr lang="en-SG" dirty="0" err="1"/>
              <a:t>Handgraaf</a:t>
            </a:r>
            <a:r>
              <a:rPr lang="en-SG" dirty="0"/>
              <a:t>, M. J. J. (2004). Social value orientations and the strategic use of fairness in ultimatum bargaining. </a:t>
            </a:r>
            <a:r>
              <a:rPr lang="en-SG" i="1" dirty="0"/>
              <a:t>Journal of Experimental Social Psychology, 40</a:t>
            </a:r>
            <a:r>
              <a:rPr lang="en-SG" dirty="0"/>
              <a:t>(6), 697–707. https://doi.org/10.1016/j.jesp.2004.03.002</a:t>
            </a:r>
            <a:endParaRPr lang="en-US" sz="1200" baseline="0" dirty="0"/>
          </a:p>
          <a:p>
            <a:pPr algn="l"/>
            <a:endParaRPr lang="en-US" sz="1200" baseline="0" dirty="0"/>
          </a:p>
          <a:p>
            <a:pPr algn="l"/>
            <a:r>
              <a:rPr lang="en-US" dirty="0" err="1"/>
              <a:t>Vinacke</a:t>
            </a:r>
            <a:r>
              <a:rPr lang="en-US" dirty="0"/>
              <a:t>, W. E., &amp; </a:t>
            </a:r>
            <a:r>
              <a:rPr lang="en-US" dirty="0" err="1"/>
              <a:t>Arkoff</a:t>
            </a:r>
            <a:r>
              <a:rPr lang="en-US" dirty="0"/>
              <a:t>, A. (1957). An experimental study of coalitions in the triad. </a:t>
            </a:r>
            <a:r>
              <a:rPr lang="en-US" i="1" dirty="0"/>
              <a:t>American Sociological Review, 22</a:t>
            </a:r>
            <a:r>
              <a:rPr lang="en-US" dirty="0"/>
              <a:t>(4), 406–414. https://doi.org/10.2307/2089158 </a:t>
            </a:r>
          </a:p>
          <a:p>
            <a:pPr algn="l"/>
            <a:endParaRPr lang="en-US" dirty="0"/>
          </a:p>
          <a:p>
            <a:pPr algn="l"/>
            <a:r>
              <a:rPr lang="en-US" dirty="0" err="1"/>
              <a:t>Vinacke</a:t>
            </a:r>
            <a:r>
              <a:rPr lang="en-US" dirty="0"/>
              <a:t>, W. E., Crowell, D. C., </a:t>
            </a:r>
            <a:r>
              <a:rPr lang="en-US" dirty="0" err="1"/>
              <a:t>Dien</a:t>
            </a:r>
            <a:r>
              <a:rPr lang="en-US" dirty="0"/>
              <a:t>, D., &amp; Young, V. (1964). The effect of information about strategy on a three-person game. </a:t>
            </a:r>
            <a:r>
              <a:rPr lang="en-US" i="1" dirty="0"/>
              <a:t>Behavioral Science, 11</a:t>
            </a:r>
            <a:r>
              <a:rPr lang="en-US" dirty="0"/>
              <a:t>(3), 180–189. https://doi.org/https://doi. org/10.1002/bs.3830110305</a:t>
            </a:r>
            <a:endParaRPr lang="en-US" sz="1200" baseline="0" dirty="0"/>
          </a:p>
          <a:p>
            <a:pPr algn="l"/>
            <a:endParaRPr lang="en-US" sz="1200" baseline="0" dirty="0"/>
          </a:p>
          <a:p>
            <a:pPr algn="l"/>
            <a:r>
              <a:rPr lang="en-US" dirty="0"/>
              <a:t>Warwick, P. V. (1996). Coalition government membership in West European parliamentary democracies. </a:t>
            </a:r>
            <a:r>
              <a:rPr lang="en-US" i="1" dirty="0"/>
              <a:t>British Journal of Political Science, 26</a:t>
            </a:r>
            <a:r>
              <a:rPr lang="en-US" dirty="0"/>
              <a:t>(4), 471–499. https://doi.org/10.1017/ S0007123400007572</a:t>
            </a:r>
            <a:endParaRPr lang="en-US" sz="1200" baseline="0" dirty="0"/>
          </a:p>
          <a:p>
            <a:pPr algn="l"/>
            <a:endParaRPr lang="en-US" sz="1200" baseline="0" dirty="0"/>
          </a:p>
          <a:p>
            <a:pPr algn="l"/>
            <a:r>
              <a:rPr lang="en-SG" dirty="0"/>
              <a:t>Wilke, H., &amp; Mulder, M. (1971). Coalition formation on the gameboard. </a:t>
            </a:r>
            <a:r>
              <a:rPr lang="en-SG" i="1" dirty="0"/>
              <a:t>European Journal of Social Psychology, 1</a:t>
            </a:r>
            <a:r>
              <a:rPr lang="en-SG" dirty="0"/>
              <a:t>(3), 339–355. https://doi.org/10.1002/ejsp.2420010305 </a:t>
            </a:r>
          </a:p>
          <a:p>
            <a:pPr algn="l"/>
            <a:endParaRPr lang="en-SG" dirty="0"/>
          </a:p>
          <a:p>
            <a:pPr algn="l"/>
            <a:r>
              <a:rPr lang="en-SG" dirty="0"/>
              <a:t>Wilke, H., &amp; Mulder, M. (1974). A comparison of rotation versus non-rotation in coalition formation experiments. </a:t>
            </a:r>
            <a:r>
              <a:rPr lang="en-SG" i="1" dirty="0"/>
              <a:t>European Journal of Social Psychology, 4</a:t>
            </a:r>
            <a:r>
              <a:rPr lang="en-SG" dirty="0"/>
              <a:t>(1), 99–102. https://doi.org/ 10.1002/ejsp.2420040109</a:t>
            </a:r>
            <a:endParaRPr lang="en-US" sz="1200" baseline="0" dirty="0"/>
          </a:p>
          <a:p>
            <a:pPr algn="l"/>
            <a:endParaRPr lang="en-US" sz="1200" baseline="0" dirty="0"/>
          </a:p>
          <a:p>
            <a:pPr algn="l"/>
            <a:r>
              <a:rPr lang="nl-NL" sz="1200" baseline="0" dirty="0"/>
              <a:t>Wissink, J., Ilja van Beest, I., Pronk, T., &amp; van de Ven, N.</a:t>
            </a:r>
            <a:r>
              <a:rPr lang="en-US" sz="1200" b="0" i="0" baseline="0" dirty="0">
                <a:solidFill>
                  <a:schemeClr val="tx1"/>
                </a:solidFill>
                <a:effectLst/>
                <a:latin typeface="+mn-lt"/>
              </a:rPr>
              <a:t> </a:t>
            </a:r>
            <a:r>
              <a:rPr lang="en-US" b="0" i="0" dirty="0">
                <a:solidFill>
                  <a:srgbClr val="555555"/>
                </a:solidFill>
                <a:effectLst/>
                <a:latin typeface="arial" panose="020B0604020202020204" pitchFamily="34" charset="0"/>
              </a:rPr>
              <a:t>(2021). </a:t>
            </a:r>
            <a:r>
              <a:rPr lang="en-US" sz="1800" dirty="0">
                <a:effectLst/>
                <a:latin typeface="Calibri" panose="020F0502020204030204" pitchFamily="34" charset="0"/>
                <a:ea typeface="Calibri" panose="020F0502020204030204" pitchFamily="34" charset="0"/>
                <a:cs typeface="Arial" panose="020B0604020202020204" pitchFamily="34" charset="0"/>
              </a:rPr>
              <a:t>Strength is still a weakness in coalition formation: Replicating and understanding the strength-is-weakness effect. </a:t>
            </a:r>
            <a:r>
              <a:rPr lang="en-US" b="0" i="1" dirty="0">
                <a:solidFill>
                  <a:srgbClr val="FFFFFF"/>
                </a:solidFill>
                <a:effectLst/>
                <a:latin typeface="arial" panose="020B0604020202020204" pitchFamily="34" charset="0"/>
              </a:rPr>
              <a:t>Personality and Social Psychology Bulletin</a:t>
            </a:r>
            <a:r>
              <a:rPr lang="en-US" b="0" i="0" dirty="0">
                <a:solidFill>
                  <a:srgbClr val="FFFFFF"/>
                </a:solidFill>
                <a:effectLst/>
                <a:latin typeface="arial" panose="020B0604020202020204" pitchFamily="34" charset="0"/>
              </a:rPr>
              <a:t>.</a:t>
            </a:r>
            <a:endParaRPr lang="en-US" b="0" i="0" dirty="0">
              <a:solidFill>
                <a:srgbClr val="555555"/>
              </a:solidFill>
              <a:effectLst/>
              <a:latin typeface="arial" panose="020B0604020202020204" pitchFamily="34" charset="0"/>
            </a:endParaRPr>
          </a:p>
          <a:p>
            <a:pPr algn="l"/>
            <a:r>
              <a:rPr lang="en-US" sz="1200" baseline="0" dirty="0"/>
              <a:t>https://journals.sagepub.com/doi/full/10.1177/01461672211005883</a:t>
            </a:r>
          </a:p>
          <a:p>
            <a:endParaRPr lang="en-US" sz="1200" baseline="0" dirty="0"/>
          </a:p>
          <a:p>
            <a:r>
              <a:rPr lang="ar-EG" sz="12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قراءات ومشاهدات إضافية موجهة للممارسين</a:t>
            </a:r>
          </a:p>
          <a:p>
            <a:r>
              <a:rPr lang="ar-EG" sz="1200"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a:t>
            </a:r>
          </a:p>
          <a:p>
            <a:r>
              <a:rPr lang="ar-EG" sz="1200" dirty="0">
                <a:solidFill>
                  <a:srgbClr val="333333"/>
                </a:solidFill>
                <a:latin typeface="Times New Roman" panose="02020603050405020304" pitchFamily="18" charset="0"/>
                <a:ea typeface="Times New Roman" panose="02020603050405020304" pitchFamily="18" charset="0"/>
              </a:rPr>
              <a:t>عندما تصل المفاوضات متعددة الأطراف إلى طريق مسدود</a:t>
            </a:r>
          </a:p>
          <a:p>
            <a:r>
              <a:rPr lang="en-US" sz="1200" u="sng" dirty="0">
                <a:solidFill>
                  <a:srgbClr val="0000FF"/>
                </a:solidFill>
                <a:latin typeface="Times New Roman" panose="02020603050405020304" pitchFamily="18" charset="0"/>
                <a:ea typeface="Times New Roman" panose="02020603050405020304" pitchFamily="18" charset="0"/>
                <a:hlinkClick r:id="rId3"/>
              </a:rPr>
              <a:t>https://knowledge.insead.edu/leadership-management/when-multi-party-negotiations-hit-gridlock-3517</a:t>
            </a:r>
          </a:p>
          <a:p>
            <a:r>
              <a:rPr lang="en-US" sz="1200" dirty="0">
                <a:solidFill>
                  <a:srgbClr val="333333"/>
                </a:solidFill>
                <a:latin typeface="Times New Roman" panose="02020603050405020304" pitchFamily="18" charset="0"/>
                <a:ea typeface="Times New Roman" panose="02020603050405020304" pitchFamily="18" charset="0"/>
              </a:rPr>
              <a:t> </a:t>
            </a:r>
          </a:p>
          <a:p>
            <a:r>
              <a:rPr lang="ar-EG" sz="1200" dirty="0">
                <a:solidFill>
                  <a:srgbClr val="333333"/>
                </a:solidFill>
                <a:latin typeface="Times New Roman" panose="02020603050405020304" pitchFamily="18" charset="0"/>
                <a:ea typeface="Times New Roman" panose="02020603050405020304" pitchFamily="18" charset="0"/>
              </a:rPr>
              <a:t>هل كيم جونج أون مجنون؟ وأسئلة أخرى حول كوريا الشمالية</a:t>
            </a:r>
          </a:p>
          <a:p>
            <a:r>
              <a:rPr lang="en-US" sz="1200" u="sng" dirty="0">
                <a:solidFill>
                  <a:srgbClr val="0000FF"/>
                </a:solidFill>
                <a:latin typeface="Times New Roman" panose="02020603050405020304" pitchFamily="18" charset="0"/>
                <a:ea typeface="Times New Roman" panose="02020603050405020304" pitchFamily="18" charset="0"/>
                <a:hlinkClick r:id="rId4"/>
              </a:rPr>
              <a:t>https://knowledge.insead.edu/strategy/is-kim-jong-un-crazy-and-other-faqs-on-north-korea-8341</a:t>
            </a:r>
          </a:p>
          <a:p>
            <a:r>
              <a:rPr lang="en-US" sz="1200" dirty="0">
                <a:solidFill>
                  <a:srgbClr val="333333"/>
                </a:solidFill>
                <a:latin typeface="Times New Roman" panose="02020603050405020304" pitchFamily="18" charset="0"/>
                <a:ea typeface="Times New Roman" panose="02020603050405020304" pitchFamily="18" charset="0"/>
              </a:rPr>
              <a:t> </a:t>
            </a:r>
          </a:p>
          <a:p>
            <a:r>
              <a:rPr lang="ar-EG" sz="1200" dirty="0">
                <a:solidFill>
                  <a:srgbClr val="333333"/>
                </a:solidFill>
                <a:latin typeface="Times New Roman" panose="02020603050405020304" pitchFamily="18" charset="0"/>
                <a:ea typeface="Times New Roman" panose="02020603050405020304" pitchFamily="18" charset="0"/>
              </a:rPr>
              <a:t>الدوحة تولد من جديد، ولكن لا تزال تتخذ خطوات صغيرة</a:t>
            </a:r>
          </a:p>
          <a:p>
            <a:r>
              <a:rPr lang="en-US" sz="1200" u="sng" dirty="0">
                <a:solidFill>
                  <a:srgbClr val="0000FF"/>
                </a:solidFill>
                <a:latin typeface="Times New Roman" panose="02020603050405020304" pitchFamily="18" charset="0"/>
                <a:ea typeface="Times New Roman" panose="02020603050405020304" pitchFamily="18" charset="0"/>
                <a:hlinkClick r:id="rId5"/>
              </a:rPr>
              <a:t>https://knowledge.insead.edu/blog/insead-blog/doha-reborn-but-keep-making-baby-steps-3087</a:t>
            </a:r>
          </a:p>
          <a:p>
            <a:r>
              <a:rPr lang="en-US" sz="1200" dirty="0">
                <a:solidFill>
                  <a:srgbClr val="222222"/>
                </a:solidFill>
                <a:latin typeface="Times New Roman" panose="02020603050405020304" pitchFamily="18" charset="0"/>
                <a:ea typeface="Times New Roman" panose="02020603050405020304" pitchFamily="18" charset="0"/>
              </a:rPr>
              <a:t> </a:t>
            </a:r>
          </a:p>
          <a:p>
            <a:r>
              <a:rPr lang="ar-EG" sz="1200" dirty="0">
                <a:solidFill>
                  <a:srgbClr val="333333"/>
                </a:solidFill>
                <a:latin typeface="Times New Roman" panose="02020603050405020304" pitchFamily="18" charset="0"/>
                <a:ea typeface="Times New Roman" panose="02020603050405020304" pitchFamily="18" charset="0"/>
              </a:rPr>
              <a:t>إعادة التفاوض على السلام في كولومبيا</a:t>
            </a:r>
          </a:p>
          <a:p>
            <a:r>
              <a:rPr lang="en-US" sz="1200" u="sng" dirty="0">
                <a:solidFill>
                  <a:srgbClr val="0000FF"/>
                </a:solidFill>
                <a:latin typeface="Times New Roman" panose="02020603050405020304" pitchFamily="18" charset="0"/>
                <a:ea typeface="Times New Roman" panose="02020603050405020304" pitchFamily="18" charset="0"/>
                <a:hlinkClick r:id="rId6"/>
              </a:rPr>
              <a:t>https://knowledge.insead.edu/blog/insead-blog/renegotiating-peace-in-colombia-5002</a:t>
            </a:r>
          </a:p>
          <a:p>
            <a:r>
              <a:rPr lang="en-US" sz="1200" dirty="0">
                <a:solidFill>
                  <a:srgbClr val="333333"/>
                </a:solidFill>
                <a:latin typeface="Times New Roman" panose="02020603050405020304" pitchFamily="18" charset="0"/>
                <a:ea typeface="Times New Roman" panose="02020603050405020304" pitchFamily="18" charset="0"/>
              </a:rPr>
              <a:t> </a:t>
            </a:r>
          </a:p>
          <a:p>
            <a:r>
              <a:rPr lang="ar-EG" sz="1200" dirty="0">
                <a:solidFill>
                  <a:srgbClr val="000000"/>
                </a:solidFill>
                <a:latin typeface="Times New Roman" panose="02020603050405020304" pitchFamily="18" charset="0"/>
                <a:ea typeface="Times New Roman" panose="02020603050405020304" pitchFamily="18" charset="0"/>
              </a:rPr>
              <a:t>الهيمنة هي إستراتيجية تفاوضية محفوفة بالمخاطر </a:t>
            </a:r>
            <a:br>
              <a:rPr lang="ar-EG" sz="1200" dirty="0">
                <a:solidFill>
                  <a:srgbClr val="000000"/>
                </a:solidFill>
                <a:latin typeface="Times New Roman" panose="02020603050405020304" pitchFamily="18" charset="0"/>
                <a:ea typeface="Times New Roman" panose="02020603050405020304" pitchFamily="18" charset="0"/>
              </a:rPr>
            </a:br>
            <a:r>
              <a:rPr lang="en-US" sz="1200" dirty="0">
                <a:solidFill>
                  <a:srgbClr val="000000"/>
                </a:solidFill>
                <a:latin typeface="Times New Roman" panose="02020603050405020304" pitchFamily="18" charset="0"/>
                <a:ea typeface="Times New Roman" panose="02020603050405020304" pitchFamily="18" charset="0"/>
              </a:rPr>
              <a:t>https://knowledge.insead.edu/blog/insead-blog/domination-is-a-very-risky-negotiation-strategy-4450#MCwP2Zb1Rmux1xbZ.99</a:t>
            </a:r>
          </a:p>
          <a:p>
            <a:r>
              <a:rPr lang="en-US" sz="1200" dirty="0">
                <a:solidFill>
                  <a:srgbClr val="333333"/>
                </a:solidFill>
                <a:latin typeface="Times New Roman" panose="02020603050405020304" pitchFamily="18" charset="0"/>
                <a:ea typeface="Times New Roman" panose="02020603050405020304" pitchFamily="18" charset="0"/>
              </a:rPr>
              <a:t> </a:t>
            </a:r>
          </a:p>
          <a:p>
            <a:r>
              <a:rPr lang="ar-EG" sz="1200" b="0" dirty="0">
                <a:solidFill>
                  <a:srgbClr val="000000"/>
                </a:solidFill>
                <a:latin typeface="Times New Roman" panose="02020603050405020304" pitchFamily="18" charset="0"/>
              </a:rPr>
              <a:t>الأهداف المشتركة ليست ضرورية للمفاوضات المربحة للطرفين</a:t>
            </a:r>
          </a:p>
          <a:p>
            <a:r>
              <a:rPr lang="en-US" sz="1200" b="0" u="sng" dirty="0">
                <a:solidFill>
                  <a:srgbClr val="000000"/>
                </a:solidFill>
                <a:latin typeface="Times New Roman" panose="02020603050405020304" pitchFamily="18" charset="0"/>
                <a:hlinkClick r:id="rId7"/>
              </a:rPr>
              <a:t>https://knowledge.insead.edu/blog/insead-blog/common-goals-not-necessary-for-win-win-negotiations-4542#KUGVc8pTkxtcX8gH.99</a:t>
            </a:r>
          </a:p>
          <a:p>
            <a:endParaRPr lang="en-US" sz="1200" baseline="0" dirty="0"/>
          </a:p>
          <a:p>
            <a:r>
              <a:rPr lang="ar-EG" sz="1200" b="1" baseline="0" dirty="0"/>
              <a:t>من مذكرة التدريس، فيما يتعلق بالنقاط المستفادة من محاضرة أوغوستا:</a:t>
            </a:r>
          </a:p>
          <a:p>
            <a:endParaRPr lang="en-US" sz="1200" baseline="0" dirty="0"/>
          </a:p>
          <a:p>
            <a:pPr marL="0" marR="0">
              <a:lnSpc>
                <a:spcPct val="107000"/>
              </a:lnSpc>
              <a:spcBef>
                <a:spcPts val="0"/>
              </a:spcBef>
              <a:spcAft>
                <a:spcPts val="800"/>
              </a:spcAft>
            </a:pPr>
            <a:r>
              <a:rPr lang="ar-EG" sz="1800" b="0" u="none" dirty="0">
                <a:latin typeface="Calibri" panose="020F0502020204030204" pitchFamily="34" charset="0"/>
                <a:ea typeface="Calibri" panose="020F0502020204030204" pitchFamily="34" charset="0"/>
                <a:cs typeface="Arial" panose="020B0604020202020204" pitchFamily="34" charset="0"/>
              </a:rPr>
              <a:t>محاضرة موجزة</a:t>
            </a:r>
          </a:p>
          <a:p>
            <a:pPr marL="342900" marR="0" lvl="0" indent="-342900">
              <a:lnSpc>
                <a:spcPct val="107000"/>
              </a:lnSpc>
              <a:spcBef>
                <a:spcPts val="0"/>
              </a:spcBef>
              <a:spcAft>
                <a:spcPts val="0"/>
              </a:spcAft>
              <a:buFont typeface="Symbol" panose="05050102010706020507" pitchFamily="18" charset="2"/>
              <a:buChar char=""/>
            </a:pPr>
            <a:endParaRPr lang="en-SG"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ar-EG" sz="1800" b="1" dirty="0">
                <a:latin typeface="Calibri" panose="020F0502020204030204" pitchFamily="34" charset="0"/>
                <a:ea typeface="Calibri" panose="020F0502020204030204" pitchFamily="34" charset="0"/>
                <a:cs typeface="Arial" panose="020B0604020202020204" pitchFamily="34" charset="0"/>
              </a:rPr>
              <a:t>إن المفاوضات متعددة الأطراف </a:t>
            </a:r>
            <a:r>
              <a:rPr lang="ar-EG" sz="1800" dirty="0">
                <a:latin typeface="Calibri" panose="020F0502020204030204" pitchFamily="34" charset="0"/>
                <a:ea typeface="Calibri" panose="020F0502020204030204" pitchFamily="34" charset="0"/>
                <a:cs typeface="Arial" panose="020B0604020202020204" pitchFamily="34" charset="0"/>
              </a:rPr>
              <a:t>التي تضم أكثر من طرفين تؤدي إلى زيادة هندسية في التعقيد لا خطية.</a:t>
            </a:r>
          </a:p>
          <a:p>
            <a:pPr marL="457200" marR="0">
              <a:lnSpc>
                <a:spcPct val="107000"/>
              </a:lnSpc>
              <a:spcBef>
                <a:spcPts val="0"/>
              </a:spcBef>
              <a:spcAft>
                <a:spcPts val="0"/>
              </a:spcAft>
            </a:pPr>
            <a:r>
              <a:rPr lang="ar-EG" sz="1800" dirty="0">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ar-EG" sz="1800" dirty="0">
                <a:latin typeface="Calibri" panose="020F0502020204030204" pitchFamily="34" charset="0"/>
                <a:ea typeface="Calibri" panose="020F0502020204030204" pitchFamily="34" charset="0"/>
                <a:cs typeface="Arial" panose="020B0604020202020204" pitchFamily="34" charset="0"/>
              </a:rPr>
              <a:t>يتضمن </a:t>
            </a:r>
            <a:r>
              <a:rPr lang="ar-EG" sz="1800" b="1" dirty="0">
                <a:latin typeface="Calibri" panose="020F0502020204030204" pitchFamily="34" charset="0"/>
                <a:ea typeface="Calibri" panose="020F0502020204030204" pitchFamily="34" charset="0"/>
                <a:cs typeface="Arial" panose="020B0604020202020204" pitchFamily="34" charset="0"/>
              </a:rPr>
              <a:t>الائتلاف</a:t>
            </a:r>
            <a:r>
              <a:rPr lang="ar-EG" sz="1800" dirty="0">
                <a:latin typeface="Calibri" panose="020F0502020204030204" pitchFamily="34" charset="0"/>
                <a:ea typeface="Calibri" panose="020F0502020204030204" pitchFamily="34" charset="0"/>
                <a:cs typeface="Arial" panose="020B0604020202020204" pitchFamily="34" charset="0"/>
              </a:rPr>
              <a:t> حزبين أو أكثر يتفقون على التعاون لتحقيق هدف مشترك.</a:t>
            </a:r>
            <a:r>
              <a:rPr lang="en-US" sz="1800" dirty="0">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وتتشكل الائتلافات عندما يتم توزيع السلطة بالتساوي، ولا تستطيع الأحزاب تحقيق أهدافها أو الاحتفاظ بالسلطة بمفردها. </a:t>
            </a:r>
            <a:r>
              <a:rPr lang="ar-EG" sz="1800" dirty="0">
                <a:latin typeface="Calibri" panose="020F0502020204030204" pitchFamily="34" charset="0"/>
                <a:ea typeface="Calibri" panose="020F0502020204030204" pitchFamily="34" charset="0"/>
                <a:cs typeface="Arial" panose="020B0604020202020204" pitchFamily="34" charset="0"/>
              </a:rPr>
              <a:t>وكثيرًا ما تكون الائتلافات عبارة عن مواقف </a:t>
            </a:r>
            <a:r>
              <a:rPr lang="ar-EG" sz="1800" b="1" dirty="0">
                <a:latin typeface="Calibri" panose="020F0502020204030204" pitchFamily="34" charset="0"/>
                <a:ea typeface="Calibri" panose="020F0502020204030204" pitchFamily="34" charset="0"/>
                <a:cs typeface="Arial" panose="020B0604020202020204" pitchFamily="34" charset="0"/>
              </a:rPr>
              <a:t>مختلطة الدوافع </a:t>
            </a:r>
            <a:r>
              <a:rPr lang="ar-EG" sz="1800" dirty="0">
                <a:latin typeface="Calibri" panose="020F0502020204030204" pitchFamily="34" charset="0"/>
                <a:ea typeface="Calibri" panose="020F0502020204030204" pitchFamily="34" charset="0"/>
                <a:cs typeface="Arial" panose="020B0604020202020204" pitchFamily="34" charset="0"/>
              </a:rPr>
              <a:t>حيث يحتاج المشاركون إلى التعاون مع بعضهم البعض، ولكن يجب عليهم أيضًا تقسيم القيمة فيما بينهم، وقد تغريهم ترتيبات بديلة مع أطراف أخرى.</a:t>
            </a:r>
            <a:r>
              <a:rPr lang="en-US" sz="1800" dirty="0">
                <a:latin typeface="Calibri" panose="020F050202020403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0"/>
              </a:spcAft>
            </a:pPr>
            <a:r>
              <a:rPr lang="ar-EG" sz="1800" dirty="0">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في التفاعلات بين طرفين (ثنائية)، يجب على المفاوضين دائمًا مراعاة</a:t>
            </a:r>
            <a:r>
              <a:rPr lang="ar-EG" sz="18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US" sz="1800" b="1" dirty="0">
                <a:solidFill>
                  <a:srgbClr val="000000"/>
                </a:solidFill>
                <a:latin typeface="Calibri" panose="020F0502020204030204" pitchFamily="34" charset="0"/>
                <a:ea typeface="Calibri" panose="020F0502020204030204" pitchFamily="34" charset="0"/>
                <a:cs typeface="Arial" panose="020B0604020202020204" pitchFamily="34" charset="0"/>
              </a:rPr>
              <a:t>BATNA</a:t>
            </a:r>
            <a:r>
              <a:rPr lang="ar-EG" sz="1800" b="1" dirty="0">
                <a:solidFill>
                  <a:srgbClr val="000000"/>
                </a:solidFill>
                <a:latin typeface="Calibri" panose="020F0502020204030204" pitchFamily="34" charset="0"/>
                <a:ea typeface="Calibri" panose="020F0502020204030204" pitchFamily="34" charset="0"/>
                <a:cs typeface="Arial" panose="020B0604020202020204" pitchFamily="34" charset="0"/>
              </a:rPr>
              <a:t> أو أفضل بديل لاتفاقية تفاوضية</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هذا ما يحدث إذا فشل الطرفان في التوصل إلى اتفاق واضطرا إلى الخروج من المفاوضات للبحث عن وسائل بديلة لتحقيق أهدافهما.</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غالبًا ما يكون للمفاوضات متعددة الأطراف تعقيد إضافي يتمثل في </a:t>
            </a:r>
            <a:r>
              <a:rPr lang="en-US" sz="1800" b="1" dirty="0">
                <a:solidFill>
                  <a:srgbClr val="000000"/>
                </a:solidFill>
                <a:latin typeface="Calibri" panose="020F0502020204030204" pitchFamily="34" charset="0"/>
                <a:ea typeface="Calibri" panose="020F0502020204030204" pitchFamily="34" charset="0"/>
                <a:cs typeface="Arial" panose="020B0604020202020204" pitchFamily="34" charset="0"/>
              </a:rPr>
              <a:t>BATNA</a:t>
            </a:r>
            <a:r>
              <a:rPr lang="ar-EG" sz="1800" b="1" dirty="0">
                <a:solidFill>
                  <a:srgbClr val="000000"/>
                </a:solidFill>
                <a:latin typeface="Calibri" panose="020F0502020204030204" pitchFamily="34" charset="0"/>
                <a:ea typeface="Calibri" panose="020F0502020204030204" pitchFamily="34" charset="0"/>
                <a:cs typeface="Arial" panose="020B0604020202020204" pitchFamily="34" charset="0"/>
              </a:rPr>
              <a:t> الداخلي</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أي أن الأطراف المتناظرة غالبًا ما يكون لديها خيار استبعاد طرف واحد أو أكثر من الاتفاقية والتوصل إلى اتفاق مع مجموعة بديلة من الشركاء خلال المفاوضات (أي ضمنها).</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يميل هذا إلى زيادة الشكوك وتقليل الثقة في المواقف متعددة الأطراف، حيث يخشى الجميع من الاستبعاد من الاتفاق.</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0"/>
              </a:spcAft>
            </a:pP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من المرجح بشكل خاص أن تتشكل الائتلافات والاتفاقيات التي تشمل مجموعة فرعية فقط من الأطراف عندما يكون </a:t>
            </a:r>
            <a:r>
              <a:rPr lang="ar-EG" sz="1800" b="1" dirty="0">
                <a:solidFill>
                  <a:srgbClr val="000000"/>
                </a:solidFill>
                <a:latin typeface="Calibri" panose="020F0502020204030204" pitchFamily="34" charset="0"/>
                <a:ea typeface="Calibri" panose="020F0502020204030204" pitchFamily="34" charset="0"/>
                <a:cs typeface="Arial" panose="020B0604020202020204" pitchFamily="34" charset="0"/>
              </a:rPr>
              <a:t>التواصل الخاص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ممكنًا، كما في الجولات الأولى من أوغوستا وفي العديد من المواقف متعددة الأطراف في الحياة الواقعية.</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ولتجنب استبعاد الأطراف من الاتفاق، يجب عليك تشجيع </a:t>
            </a:r>
            <a:r>
              <a:rPr lang="ar-EG" sz="1800" b="1" dirty="0">
                <a:solidFill>
                  <a:srgbClr val="000000"/>
                </a:solidFill>
                <a:latin typeface="Calibri" panose="020F0502020204030204" pitchFamily="34" charset="0"/>
                <a:ea typeface="Calibri" panose="020F0502020204030204" pitchFamily="34" charset="0"/>
                <a:cs typeface="Arial" panose="020B0604020202020204" pitchFamily="34" charset="0"/>
              </a:rPr>
              <a:t>التواصل العام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قدر الإمكان ( </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Swab et al 2008</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يمكن أن تعزز إعدادات الاتصال الافتراضي تشكيل الائتلاف لأن القنوات المتعددة المتاحة (على سبيل المثال، اجتماعات الفيديو، ورسائل البريد الإلكتروني، والرسائل النصية، والمكالمات الصوتية) يمكن أن تسهل الاتصالات الخاصة بين مجموعات فرعية من الأطراف.</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0"/>
              </a:spcAft>
            </a:pP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إن بناء الثقة في المواقف متعددة الأطراف التي تنطوي على غرباء نسبيين (أو منافسين معروفين) أمر صعب للغاية في كثير من الأحيان، أو على الأقل غير واقعي في إطار زمني قصير.</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تنطوي </a:t>
            </a:r>
            <a:r>
              <a:rPr lang="ar-EG" sz="1800" b="1" dirty="0">
                <a:solidFill>
                  <a:srgbClr val="000000"/>
                </a:solidFill>
                <a:latin typeface="Calibri" panose="020F0502020204030204" pitchFamily="34" charset="0"/>
                <a:ea typeface="Calibri" panose="020F0502020204030204" pitchFamily="34" charset="0"/>
                <a:cs typeface="Arial" panose="020B0604020202020204" pitchFamily="34" charset="0"/>
              </a:rPr>
              <a:t>الثقة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على استعداد لتعريض نفسك للأذى أو الخيانة من جانب شخص آخر، وهي بطيئة البناء ويمكن فقدها بسهولة.</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إن الأمر الأكثر جدوى هو تعزيز </a:t>
            </a:r>
            <a:r>
              <a:rPr lang="ar-EG" sz="1800" b="1" dirty="0">
                <a:solidFill>
                  <a:srgbClr val="000000"/>
                </a:solidFill>
                <a:latin typeface="Calibri" panose="020F0502020204030204" pitchFamily="34" charset="0"/>
                <a:ea typeface="Calibri" panose="020F0502020204030204" pitchFamily="34" charset="0"/>
                <a:cs typeface="Arial" panose="020B0604020202020204" pitchFamily="34" charset="0"/>
              </a:rPr>
              <a:t>الاعتماد المتبادل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 والشعور بأننا </a:t>
            </a:r>
            <a:r>
              <a:rPr lang="ar-EG" sz="1800" i="1" dirty="0">
                <a:solidFill>
                  <a:srgbClr val="000000"/>
                </a:solidFill>
                <a:latin typeface="Calibri" panose="020F0502020204030204" pitchFamily="34" charset="0"/>
                <a:ea typeface="Calibri" panose="020F0502020204030204" pitchFamily="34" charset="0"/>
                <a:cs typeface="Arial" panose="020B0604020202020204" pitchFamily="34" charset="0"/>
              </a:rPr>
              <a:t>أفضل حالًا معًا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بعبارة أخرى، يجب أن تحاول إقناع الطرف الآخر بأن أهدافه الفردية من المرجح أن تتحقق من خلال تشكيل ائتلاف أو اتفاق معك.</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قم ببناء ائتلافات حول المصالح المشتركة.</a:t>
            </a:r>
            <a:r>
              <a:rPr lang="en-US" sz="18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0"/>
              </a:spcAft>
            </a:pP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إن بناء سمعة إيجابية سابقة يساعد في بناء ائتلافك، كما أن إقناع الطرف الآخر بأنكما من المرجح أن تعقدا صفقات متكررة معًا وأن هذه قد تكون شراكة مثمرة طويلة الأجل أمر مفيد أيضًا.</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800" dirty="0">
                <a:solidFill>
                  <a:srgbClr val="000000"/>
                </a:solidFill>
                <a:latin typeface="Calibri" panose="020F0502020204030204" pitchFamily="34" charset="0"/>
                <a:ea typeface="Calibri" panose="020F0502020204030204" pitchFamily="34" charset="0"/>
                <a:cs typeface="Arial" panose="020B0604020202020204" pitchFamily="34" charset="0"/>
              </a:rPr>
              <a:t>إن إظهار أن ائتلافك يتشكل بالفعل وأن الآخرين من الأفضل أن ينضموا الآن ويحصلوا على صفقة أفضل ("المزيد من الوزراء")، بدلًا من الانتظار حتى فوات الأوان والحصول على صفقة سيئة أو الاستبعاد تمامًا، يمكن أن يكون مقنعًا بشكل خاص.</a:t>
            </a:r>
            <a:r>
              <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48</a:t>
            </a:fld>
            <a:endParaRPr lang="en-US"/>
          </a:p>
        </p:txBody>
      </p:sp>
    </p:spTree>
    <p:extLst>
      <p:ext uri="{BB962C8B-B14F-4D97-AF65-F5344CB8AC3E}">
        <p14:creationId xmlns:p14="http://schemas.microsoft.com/office/powerpoint/2010/main" val="3374895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لا تنسوا أن حشد الدعم هو المفتاح لتحقيق أشياء عظيمة.</a:t>
            </a:r>
            <a:r>
              <a:rPr lang="en-US" i="0" dirty="0"/>
              <a:t> </a:t>
            </a:r>
            <a:r>
              <a:rPr lang="ar-EG" i="0" dirty="0"/>
              <a:t>وكما قالت البروفيسورة </a:t>
            </a:r>
            <a:r>
              <a:rPr lang="ar-EG" i="0" dirty="0" err="1"/>
              <a:t>هيرمينيا</a:t>
            </a:r>
            <a:r>
              <a:rPr lang="ar-EG" i="0" dirty="0"/>
              <a:t> إيبارا، فإن التحالف لا ينبغي أن يكون مؤامرة </a:t>
            </a:r>
            <a:r>
              <a:rPr lang="ar-EG" i="0" dirty="0" err="1"/>
              <a:t>تلاعبية</a:t>
            </a:r>
            <a:r>
              <a:rPr lang="ar-EG" i="0" dirty="0"/>
              <a:t>، ويمكن أن يكون تحالفًا أخلاقيًا أيضًا.  </a:t>
            </a:r>
          </a:p>
          <a:p>
            <a:endParaRPr lang="en-SG" i="0" dirty="0"/>
          </a:p>
          <a:p>
            <a:r>
              <a:rPr lang="ar-EG" i="0" dirty="0"/>
              <a:t>*مصدر الصورة</a:t>
            </a:r>
          </a:p>
          <a:p>
            <a:r>
              <a:rPr lang="en-US" i="0" dirty="0"/>
              <a:t>https://thinkers50.com/biographies/herminia-ibarra/</a:t>
            </a:r>
          </a:p>
          <a:p>
            <a:endParaRPr lang="en-SG" i="0" dirty="0"/>
          </a:p>
          <a:p>
            <a:r>
              <a:rPr lang="ar-EG" i="0" dirty="0"/>
              <a:t>معلومات داعمة</a:t>
            </a:r>
          </a:p>
          <a:p>
            <a:endParaRPr lang="en-SG"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dirty="0">
                <a:solidFill>
                  <a:srgbClr val="282828"/>
                </a:solidFill>
                <a:latin typeface="GT America"/>
              </a:rPr>
              <a:t>إيبارا، إتش، </a:t>
            </a:r>
            <a:r>
              <a:rPr lang="ar-EG" b="0" i="0" dirty="0" err="1">
                <a:solidFill>
                  <a:srgbClr val="282828"/>
                </a:solidFill>
                <a:latin typeface="GT America"/>
              </a:rPr>
              <a:t>وهنتر</a:t>
            </a:r>
            <a:r>
              <a:rPr lang="ar-EG" b="0" i="0" dirty="0">
                <a:solidFill>
                  <a:srgbClr val="282828"/>
                </a:solidFill>
                <a:latin typeface="GT America"/>
              </a:rPr>
              <a:t>، إم إل (2007). كيف ينشئ القادة الشبكات ويستخدمونها .</a:t>
            </a:r>
            <a:r>
              <a:rPr lang="en-US" b="0" i="0" dirty="0">
                <a:solidFill>
                  <a:srgbClr val="282828"/>
                </a:solidFill>
                <a:latin typeface="GT America"/>
              </a:rPr>
              <a:t> </a:t>
            </a:r>
            <a:r>
              <a:rPr lang="en-US" i="0" dirty="0"/>
              <a:t>https://hbr.org/2007/01/how-leaders-create-and-use-networks</a:t>
            </a:r>
          </a:p>
          <a:p>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سويس، جي إم، وإيبارا، إتش. (1997).</a:t>
            </a:r>
            <a:r>
              <a:rPr lang="en-US" i="0" dirty="0"/>
              <a:t> </a:t>
            </a:r>
            <a:r>
              <a:rPr lang="ar-EG" i="0" dirty="0"/>
              <a:t>تشكيل الائتلافات.</a:t>
            </a:r>
            <a:r>
              <a:rPr lang="en-US" i="0" dirty="0"/>
              <a:t> </a:t>
            </a:r>
            <a:r>
              <a:rPr lang="ar-EG" i="0" dirty="0"/>
              <a:t>كلية هارفارد للأعمال.</a:t>
            </a:r>
            <a:r>
              <a:rPr lang="en-US" i="0" dirty="0"/>
              <a:t> </a:t>
            </a:r>
            <a:r>
              <a:rPr lang="ar-EG" i="0" dirty="0"/>
              <a:t>9-497-055.</a:t>
            </a:r>
            <a:r>
              <a:rPr lang="en-US" i="0" dirty="0"/>
              <a:t> </a:t>
            </a:r>
          </a:p>
          <a:p>
            <a:endParaRPr lang="en-SG" i="0" dirty="0"/>
          </a:p>
        </p:txBody>
      </p:sp>
      <p:sp>
        <p:nvSpPr>
          <p:cNvPr id="4" name="Slide Number Placeholder 3"/>
          <p:cNvSpPr>
            <a:spLocks noGrp="1"/>
          </p:cNvSpPr>
          <p:nvPr>
            <p:ph type="sldNum" sz="quarter" idx="5"/>
          </p:nvPr>
        </p:nvSpPr>
        <p:spPr/>
        <p:txBody>
          <a:bodyPr/>
          <a:lstStyle/>
          <a:p>
            <a:fld id="{9BE1DD1D-0BD5-4E4F-ABDD-53ED947792F1}" type="slidenum">
              <a:rPr lang="en-US" smtClean="0"/>
              <a:t>49</a:t>
            </a:fld>
            <a:endParaRPr lang="en-US"/>
          </a:p>
        </p:txBody>
      </p:sp>
    </p:spTree>
    <p:extLst>
      <p:ext uri="{BB962C8B-B14F-4D97-AF65-F5344CB8AC3E}">
        <p14:creationId xmlns:p14="http://schemas.microsoft.com/office/powerpoint/2010/main" val="315428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سأترككم مع هذا الاقتباس الجميل من </a:t>
            </a:r>
            <a:r>
              <a:rPr lang="ar-EG" sz="1200" i="0" dirty="0"/>
              <a:t>مارغريت ميد، "لا تشك أبدًا في أن مجموعة صغيرة من الأشخاص المفكرين والملتزمين يمكنهم تغيير العالم؛ في الواقع، هذا هو الشيء الوحيد الذي فعل ذلك على الإطلاق".</a:t>
            </a:r>
          </a:p>
          <a:p>
            <a:endParaRPr lang="en-SG" i="0" dirty="0"/>
          </a:p>
          <a:p>
            <a:r>
              <a:rPr lang="ar-EG" i="0" dirty="0"/>
              <a:t>مصدر الصورة (مصدر مفتوح، المشاع الإبداعي)</a:t>
            </a:r>
          </a:p>
          <a:p>
            <a:r>
              <a:rPr lang="en-US" i="0" dirty="0"/>
              <a:t>https://picryl.com/media/dr-margaret-mead-half-length-portrait-facing-right-reading-book-world-telegram</a:t>
            </a:r>
          </a:p>
          <a:p>
            <a:endParaRPr lang="en-SG" i="0" dirty="0"/>
          </a:p>
          <a:p>
            <a:r>
              <a:rPr lang="ar-EG" i="0" dirty="0"/>
              <a:t>معلومات داعمة</a:t>
            </a:r>
          </a:p>
          <a:p>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i="0" dirty="0">
                <a:solidFill>
                  <a:srgbClr val="282828"/>
                </a:solidFill>
                <a:latin typeface="GT America"/>
              </a:rPr>
              <a:t>إيبارا، إتش، </a:t>
            </a:r>
            <a:r>
              <a:rPr lang="ar-EG" b="0" i="0" dirty="0" err="1">
                <a:solidFill>
                  <a:srgbClr val="282828"/>
                </a:solidFill>
                <a:latin typeface="GT America"/>
              </a:rPr>
              <a:t>وهنتر</a:t>
            </a:r>
            <a:r>
              <a:rPr lang="ar-EG" b="0" i="0" dirty="0">
                <a:solidFill>
                  <a:srgbClr val="282828"/>
                </a:solidFill>
                <a:latin typeface="GT America"/>
              </a:rPr>
              <a:t>، إم إل (2007). كيف ينشئ القادة الشبكات ويستخدمونها .</a:t>
            </a:r>
            <a:r>
              <a:rPr lang="en-US" b="0" i="0" dirty="0">
                <a:solidFill>
                  <a:srgbClr val="282828"/>
                </a:solidFill>
                <a:latin typeface="GT America"/>
              </a:rPr>
              <a:t> </a:t>
            </a:r>
            <a:r>
              <a:rPr lang="en-US" i="0" dirty="0"/>
              <a:t>https://hbr.org/2007/01/how-leaders-create-and-use-networks</a:t>
            </a:r>
          </a:p>
          <a:p>
            <a:endParaRPr lang="en-US" i="0" dirty="0"/>
          </a:p>
          <a:p>
            <a:r>
              <a:rPr lang="ar-EG" i="0" dirty="0"/>
              <a:t>مارغريت ميد، العربة والنجمة.</a:t>
            </a:r>
            <a:r>
              <a:rPr lang="en-US" i="0" dirty="0"/>
              <a:t> </a:t>
            </a:r>
            <a:r>
              <a:rPr lang="ar-EG" i="0" dirty="0"/>
              <a:t>مقتبس من جويل إم. دي لوكا، البراعة السياسية: أساليب منهجية للقيادة خلف الكواليس.</a:t>
            </a:r>
            <a:r>
              <a:rPr lang="en-US" i="0" dirty="0"/>
              <a:t> </a:t>
            </a:r>
            <a:r>
              <a:rPr lang="ar-EG" i="0" dirty="0" err="1"/>
              <a:t>هورشام</a:t>
            </a:r>
            <a:r>
              <a:rPr lang="ar-EG" i="0" dirty="0"/>
              <a:t>:</a:t>
            </a:r>
            <a:r>
              <a:rPr lang="en-US" i="0" dirty="0"/>
              <a:t> </a:t>
            </a:r>
            <a:r>
              <a:rPr lang="ar-EG" i="0" dirty="0"/>
              <a:t>منشورات إل آر بي، 1992.</a:t>
            </a:r>
            <a:r>
              <a:rPr lang="en-US" i="0" dirty="0"/>
              <a:t> </a:t>
            </a:r>
            <a:r>
              <a:rPr lang="ar-EG" i="0" dirty="0"/>
              <a:t>صفحة 83.</a:t>
            </a:r>
          </a:p>
          <a:p>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سويس، جي إم، وإيبارا، إتش. (1997).</a:t>
            </a:r>
            <a:r>
              <a:rPr lang="en-US" i="0" dirty="0"/>
              <a:t> </a:t>
            </a:r>
            <a:r>
              <a:rPr lang="ar-EG" i="0" dirty="0"/>
              <a:t>تشكيل الائتلافات.</a:t>
            </a:r>
            <a:r>
              <a:rPr lang="en-US" i="0" dirty="0"/>
              <a:t> </a:t>
            </a:r>
            <a:r>
              <a:rPr lang="ar-EG" i="0" dirty="0"/>
              <a:t>كلية هارفارد للأعمال.</a:t>
            </a:r>
            <a:r>
              <a:rPr lang="en-US" i="0" dirty="0"/>
              <a:t> </a:t>
            </a:r>
            <a:r>
              <a:rPr lang="ar-EG" i="0" dirty="0"/>
              <a:t>9-497-055.</a:t>
            </a: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82828"/>
              </a:solidFill>
              <a:effectLst/>
              <a:latin typeface="GT America"/>
            </a:endParaRPr>
          </a:p>
          <a:p>
            <a:r>
              <a:rPr lang="en-US" i="0" dirty="0"/>
              <a:t>https://womenyoushouldknow.net/the-complicated-legacy-of-famed-anthropologist-margaret-mead/</a:t>
            </a:r>
          </a:p>
          <a:p>
            <a:endParaRPr lang="en-SG" i="0" dirty="0"/>
          </a:p>
          <a:p>
            <a:endParaRPr lang="en-SG" i="0" dirty="0"/>
          </a:p>
        </p:txBody>
      </p:sp>
      <p:sp>
        <p:nvSpPr>
          <p:cNvPr id="4" name="Slide Number Placeholder 3"/>
          <p:cNvSpPr>
            <a:spLocks noGrp="1"/>
          </p:cNvSpPr>
          <p:nvPr>
            <p:ph type="sldNum" sz="quarter" idx="5"/>
          </p:nvPr>
        </p:nvSpPr>
        <p:spPr/>
        <p:txBody>
          <a:bodyPr/>
          <a:lstStyle/>
          <a:p>
            <a:fld id="{9BE1DD1D-0BD5-4E4F-ABDD-53ED947792F1}" type="slidenum">
              <a:rPr lang="en-US" smtClean="0"/>
              <a:t>50</a:t>
            </a:fld>
            <a:endParaRPr lang="en-US"/>
          </a:p>
        </p:txBody>
      </p:sp>
    </p:spTree>
    <p:extLst>
      <p:ext uri="{BB962C8B-B14F-4D97-AF65-F5344CB8AC3E}">
        <p14:creationId xmlns:p14="http://schemas.microsoft.com/office/powerpoint/2010/main" val="168692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5</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إليكم شرائح غرف النقاش الجانبية لإجراء هذا التمرين.</a:t>
            </a:r>
            <a:r>
              <a:rPr lang="en-US" i="0" dirty="0"/>
              <a:t> </a:t>
            </a:r>
            <a:r>
              <a:rPr lang="ar-EG" i="0" dirty="0"/>
              <a:t>هناك أربعة أحزاب سياسية في كل مجموعة تفاوضية.</a:t>
            </a:r>
            <a:r>
              <a:rPr lang="en-US" i="0" dirty="0"/>
              <a:t> </a:t>
            </a:r>
            <a:r>
              <a:rPr lang="ar-EG" i="0" dirty="0"/>
              <a:t>تحصل كل مجموعة على غرفتين جانبيتين حتى تتمكن من التنقل ذهابًا وإيابًا بين الاجتماعات.</a:t>
            </a: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يُرجى إحضار المواد الخاصة بدورك - فهي مطبوعة باللون الذي يطابق لون العمود الذي تم إدراج اسمك فيه على الشريحة.</a:t>
            </a:r>
            <a:r>
              <a:rPr lang="en-US" i="0" dirty="0"/>
              <a:t> </a:t>
            </a:r>
            <a:r>
              <a:rPr lang="ar-EG" i="0" dirty="0"/>
              <a:t>ثم قم بتشكيل ثنائي مع زملائك الثلاثة واستمتع بالتمرين!</a:t>
            </a:r>
            <a:r>
              <a:rPr lang="en-US" i="0" dirty="0"/>
              <a:t> </a:t>
            </a:r>
            <a:r>
              <a:rPr lang="ar-EG" i="0" dirty="0"/>
              <a:t>[يحصل الطلاب على المواد الخاصة بدورهم ويذهبون للتفاوض].</a:t>
            </a: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u="sn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dirty="0"/>
              <a:t>ملاحظة</a:t>
            </a:r>
            <a:r>
              <a:rPr lang="ar-EG" i="0" dirty="0"/>
              <a:t>:</a:t>
            </a:r>
            <a:r>
              <a:rPr lang="en-US" i="0" dirty="0"/>
              <a:t> </a:t>
            </a:r>
            <a:r>
              <a:rPr lang="ar-EG" i="0" dirty="0"/>
              <a:t>يستخدم هذا </a:t>
            </a:r>
            <a:r>
              <a:rPr lang="ar-EG" i="0" u="none" baseline="0" dirty="0"/>
              <a:t>القالب الخاص بشريحة تقسيم الطلاب إلى مجموعات ثنائية إذا وضع المُحاضر الطلاب في مجموعات تفاوض مسبقًا.</a:t>
            </a:r>
            <a:r>
              <a:rPr lang="en-US" i="0" u="none" baseline="0" dirty="0"/>
              <a:t> </a:t>
            </a:r>
            <a:r>
              <a:rPr lang="ar-EG" i="0" u="none" baseline="0" dirty="0"/>
              <a:t>تتم إضافة أسماء الطلاب الفردية في الأعمدة ذات الصلة </a:t>
            </a:r>
            <a:r>
              <a:rPr lang="ar-EG" sz="1200" b="0" i="0" u="none" strike="noStrike" dirty="0">
                <a:solidFill>
                  <a:srgbClr val="000000"/>
                </a:solidFill>
                <a:latin typeface="Cambria"/>
              </a:rPr>
              <a:t>.</a:t>
            </a:r>
            <a:r>
              <a:rPr lang="en-US" sz="1200" b="0" i="0" u="none" strike="noStrike" baseline="0" dirty="0">
                <a:solidFill>
                  <a:schemeClr val="tx1"/>
                </a:solidFill>
                <a:latin typeface="+mn-lt"/>
              </a:rPr>
              <a:t> </a:t>
            </a:r>
            <a:r>
              <a:rPr lang="ar-EG" i="0" u="none" dirty="0"/>
              <a:t>إذا </a:t>
            </a:r>
            <a:r>
              <a:rPr lang="ar-EG" i="0" u="none" baseline="0" dirty="0"/>
              <a:t>تم استخدام </a:t>
            </a:r>
            <a:r>
              <a:rPr lang="ar-EG" i="0" u="none" dirty="0"/>
              <a:t>هذه الشريحة،</a:t>
            </a:r>
            <a:r>
              <a:rPr lang="ar-EG" i="0" u="none" baseline="0" dirty="0"/>
              <a:t> فيجب أن يتطابق </a:t>
            </a:r>
            <a:r>
              <a:rPr lang="ar-EG" i="0" u="none" dirty="0"/>
              <a:t>لون </a:t>
            </a:r>
            <a:r>
              <a:rPr lang="ar-EG" i="0" dirty="0"/>
              <a:t>الخلفية الخاصة بكل دور في الشريحة أعلاه </a:t>
            </a:r>
            <a:r>
              <a:rPr lang="ar-EG" i="0" baseline="0" dirty="0"/>
              <a:t>مع لون المواد الخاصة بهذا الدور التي تم توزيعها على الطلاب</a:t>
            </a:r>
            <a:r>
              <a:rPr lang="ar-EG" sz="1200" b="0" i="0" u="none" strike="noStrike" dirty="0">
                <a:solidFill>
                  <a:srgbClr val="000000"/>
                </a:solidFill>
                <a:latin typeface="Cambria"/>
              </a:rPr>
              <a:t>، لتجنب الارتباك </a:t>
            </a:r>
            <a:r>
              <a:rPr lang="ar-EG" i="0" baseline="0" dirty="0"/>
              <a:t>. يشير العمود "الغرفة الجانبية" إلى "غرفة النقاش الجانبية" ولا ينطبق إلا إذا كان لدى المُحاضر غرف خاصة للطلاب للتفاوض فيها. يشير العمود "المجموعة" إلى رقم مجموعة التفاوض، بمعنى آخر: كل مجموعة من الطلاب الذين يتفاوضون معًا. </a:t>
            </a:r>
          </a:p>
          <a:p>
            <a:pPr eaLnBrk="1" hangingPunct="1"/>
            <a:endParaRPr lang="en-US" altLang="en-US" i="0" dirty="0">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لكل مجموعة تفاوض، يجب أن يكون هناك طالب واحد على الأقل في كل دور لهذه المفاوضات.</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لن تنجح عملية التفاوض بشكل صحيح إذا لم يكن لدى أي شخص دور واحد أو أكثر.</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إذا تعذر تقسيم الطلاب إلى مجموعات مكونة من 4 طلاب، فيمكن أن يشترك أكثر من طالب واحد في أداء دور واحد أو أكثر.</a:t>
            </a:r>
            <a:r>
              <a:rPr lang="en-US" sz="120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من الناحية المثالية، يجب على المُحاضر تخصيص غرفتين منفصلتين لكل مجموعة تفاوض للسماح للطلاب بإجراء بمناقشات جانبية بين طرفين بدلًا من الأربعة.</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إذا أمكن، يجب أن تكون غرفتا النقاش الجانبيتان لكل مجموعة تفاوض متجاورتين، لتسهيل الانتقال بين الاجتماعات.  يمكن أيضًا أن يُطلب من الطلاب ارتجال مساحات في الحرم الجامعي.</a:t>
            </a:r>
            <a:r>
              <a:rPr lang="en-US" sz="1200" i="0" baseline="0" dirty="0">
                <a:solidFill>
                  <a:schemeClr val="tx1"/>
                </a:solidFill>
                <a:latin typeface="+mn-lt"/>
                <a:ea typeface="+mn-ea"/>
                <a:cs typeface="+mn-cs"/>
              </a:rPr>
              <a:t> </a:t>
            </a:r>
          </a:p>
        </p:txBody>
      </p:sp>
    </p:spTree>
    <p:extLst>
      <p:ext uri="{BB962C8B-B14F-4D97-AF65-F5344CB8AC3E}">
        <p14:creationId xmlns:p14="http://schemas.microsoft.com/office/powerpoint/2010/main" val="359627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u="sng"/>
              <a:t>ملاحظة</a:t>
            </a:r>
            <a:r>
              <a:rPr lang="ar-EG"/>
              <a:t>:</a:t>
            </a:r>
            <a:r>
              <a:rPr lang="en-US"/>
              <a:t> </a:t>
            </a:r>
            <a:r>
              <a:rPr lang="ar-EG"/>
              <a:t>شريحة مؤقتة لتجنب عناصر الإتلاف</a:t>
            </a:r>
          </a:p>
        </p:txBody>
      </p:sp>
      <p:sp>
        <p:nvSpPr>
          <p:cNvPr id="4" name="Slide Number Placeholder 3"/>
          <p:cNvSpPr>
            <a:spLocks noGrp="1"/>
          </p:cNvSpPr>
          <p:nvPr>
            <p:ph type="sldNum" sz="quarter" idx="5"/>
          </p:nvPr>
        </p:nvSpPr>
        <p:spPr/>
        <p:txBody>
          <a:bodyPr/>
          <a:lstStyle/>
          <a:p>
            <a:fld id="{9BE1DD1D-0BD5-4E4F-ABDD-53ED947792F1}" type="slidenum">
              <a:rPr lang="en-US" smtClean="0"/>
              <a:t>6</a:t>
            </a:fld>
            <a:endParaRPr lang="en-US"/>
          </a:p>
        </p:txBody>
      </p:sp>
    </p:spTree>
    <p:extLst>
      <p:ext uri="{BB962C8B-B14F-4D97-AF65-F5344CB8AC3E}">
        <p14:creationId xmlns:p14="http://schemas.microsoft.com/office/powerpoint/2010/main" val="423465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 لقد عاد الطلاب </a:t>
            </a:r>
            <a:r>
              <a:rPr lang="ar-EG" sz="1200" i="0" baseline="0" dirty="0"/>
              <a:t>من مفاوضاتهم ].</a:t>
            </a:r>
            <a:r>
              <a:rPr lang="en-US" sz="1200" i="0" baseline="0" dirty="0"/>
              <a:t> </a:t>
            </a:r>
            <a:r>
              <a:rPr lang="ar-EG" i="0" dirty="0"/>
              <a:t>أهلًا بكم من جديد!</a:t>
            </a:r>
            <a:r>
              <a:rPr lang="en-US" i="0" dirty="0"/>
              <a:t> </a:t>
            </a:r>
            <a:r>
              <a:rPr lang="ar-EG" i="0" dirty="0"/>
              <a:t>أتمنى أن تكونوا قد استمتعتم بالأمر.</a:t>
            </a:r>
            <a:r>
              <a:rPr lang="en-US" i="0" dirty="0"/>
              <a:t> </a:t>
            </a:r>
            <a:r>
              <a:rPr lang="ar-EG" i="0" dirty="0"/>
              <a:t>سوف نستعرض الآن تفاصيل مسرحية </a:t>
            </a:r>
            <a:r>
              <a:rPr lang="ar-EG" i="0" dirty="0" err="1"/>
              <a:t>أوغوستا</a:t>
            </a:r>
            <a:r>
              <a:rPr lang="ar-EG" i="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t>يرجى تخصيص ثلاث دقائق لمشاركة الشخص الجالس بجانبك، </a:t>
            </a:r>
            <a:r>
              <a:rPr lang="ar-EG" sz="1200" i="0" baseline="0" dirty="0"/>
              <a:t>الذي </a:t>
            </a:r>
            <a:r>
              <a:rPr lang="ar-EG" sz="1200" i="0" dirty="0"/>
              <a:t>ليس بالضرورة أن يكون أحد </a:t>
            </a:r>
            <a:r>
              <a:rPr lang="ar-EG" sz="1200" i="0" baseline="0" dirty="0"/>
              <a:t>شركائك في المفاوضات.</a:t>
            </a:r>
            <a:r>
              <a:rPr lang="en-US" sz="1200" i="0" dirty="0"/>
              <a:t> </a:t>
            </a:r>
            <a:r>
              <a:rPr lang="ar-EG" sz="1200" i="0" dirty="0"/>
              <a:t>هناك شيء واحد قام به المفاوضون الآخرون </a:t>
            </a:r>
            <a:r>
              <a:rPr lang="ar-EG" sz="1200" i="0" baseline="0" dirty="0"/>
              <a:t>بشكل جيد في </a:t>
            </a:r>
            <a:r>
              <a:rPr lang="ar-EG" sz="1200" i="0" baseline="0" dirty="0" err="1"/>
              <a:t>أوغوستا</a:t>
            </a:r>
            <a:r>
              <a:rPr lang="ar-EG" sz="1200" i="0" baseline="0" dirty="0"/>
              <a:t>، وشيء واحد كان بإمكانك القيام به بشكل أفضل.</a:t>
            </a:r>
            <a:r>
              <a:rPr lang="en-US" sz="1200" i="0" baseline="0" dirty="0"/>
              <a:t> </a:t>
            </a:r>
            <a:r>
              <a:rPr lang="ar-EG" sz="1200" i="0" baseline="0" dirty="0"/>
              <a:t>[يتناقش الطلاب ].</a:t>
            </a:r>
            <a:r>
              <a:rPr lang="en-US" sz="1200" i="0" baseline="0" dirty="0"/>
              <a:t> </a:t>
            </a:r>
          </a:p>
          <a:p>
            <a:endParaRPr lang="fr-FR" sz="1200" b="0" i="0" kern="1200" baseline="0" dirty="0">
              <a:solidFill>
                <a:schemeClr val="tx1"/>
              </a:solidFill>
              <a:effectLst/>
              <a:latin typeface="+mn-lt"/>
              <a:ea typeface="+mn-ea"/>
              <a:cs typeface="+mn-cs"/>
            </a:endParaRPr>
          </a:p>
          <a:p>
            <a:r>
              <a:rPr lang="ar-EG" i="0" dirty="0"/>
              <a:t>مصدر الصورة (مصدر مفتوح، المشاع الإبداعي)</a:t>
            </a:r>
          </a:p>
          <a:p>
            <a:r>
              <a:rPr lang="en-US" i="0" dirty="0"/>
              <a:t>https://www.brooklynmuseum.org/exhibitions/dinner_party/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77931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dirty="0"/>
              <a:t>يتكون الائتلاف من </a:t>
            </a:r>
            <a:r>
              <a:rPr lang="ar-EG" sz="2400" b="0" dirty="0"/>
              <a:t>أحزاب متعددة تتعاون لتحقيق أهداف مشتركة لا يمكنها تحقيقها بمفردها، أو على الأقل تكون </a:t>
            </a:r>
            <a:r>
              <a:rPr lang="ar-EG" sz="2400" dirty="0"/>
              <a:t>احتمالية تحقيقها بمفردها أقل بكثير.</a:t>
            </a:r>
            <a:r>
              <a:rPr lang="en-US" sz="2400" dirty="0"/>
              <a:t> </a:t>
            </a:r>
          </a:p>
          <a:p>
            <a:endParaRPr lang="en-SG" sz="2400" dirty="0"/>
          </a:p>
          <a:p>
            <a:r>
              <a:rPr lang="ar-EG" sz="2400" dirty="0"/>
              <a:t>وتميل الائتلافات إلى أن تكون مرحلية وغير مستقرة.  </a:t>
            </a:r>
          </a:p>
          <a:p>
            <a:endParaRPr lang="en-SG" sz="2400" dirty="0"/>
          </a:p>
          <a:p>
            <a:r>
              <a:rPr lang="ar-EG" sz="2400" dirty="0"/>
              <a:t>ويتمثل أحد الأسباب وراء ذلك في أن الائتلافات عادة ما تكون معضلة ذات دوافع مختلطة.</a:t>
            </a:r>
            <a:r>
              <a:rPr lang="en-US" sz="2400" dirty="0"/>
              <a:t> </a:t>
            </a:r>
            <a:r>
              <a:rPr lang="ar-EG" sz="2400" dirty="0"/>
              <a:t>فهي معضلة التعاون من أجل تحقيق مصالح مشتركة، وعنصر المنافسة، حيث يحتاج أعضاء الائتلاف أيضًا إلى تقسيم القيم فيما بينهم.</a:t>
            </a:r>
            <a:r>
              <a:rPr lang="en-US" sz="2400" dirty="0"/>
              <a:t> </a:t>
            </a:r>
            <a:r>
              <a:rPr lang="ar-EG" sz="2400" dirty="0"/>
              <a:t>وفي حالة أوغوستا، تتعاون بعض الأحزاب السياسية أو كلها لتشكيل حكومة، ولكنها لا بد أن تقسم الوزراء فيما بينها أيضًا.</a:t>
            </a:r>
            <a:r>
              <a:rPr lang="en-US" sz="2400" dirty="0"/>
              <a:t> </a:t>
            </a:r>
            <a:r>
              <a:rPr lang="ar-EG" sz="2400" dirty="0"/>
              <a:t>ويهدد عنصر تقسيم القيمة التنافسية بتفتيت الائتلاف، وقد يغري الأحزاب بالسعي إلى تشكيل تحالفات أخرى.</a:t>
            </a:r>
            <a:r>
              <a:rPr lang="en-US" sz="2400" dirty="0"/>
              <a:t> </a:t>
            </a:r>
          </a:p>
          <a:p>
            <a:endParaRPr lang="en-SG" sz="24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2400" dirty="0"/>
              <a:t>إن جميع المفاوضات، بما في ذلك المفاوضات بين حزبين أو بين أحزاب متعددة، تتضمن بدائل.</a:t>
            </a:r>
            <a:r>
              <a:rPr lang="en-US" sz="2400" dirty="0"/>
              <a:t> </a:t>
            </a:r>
            <a:r>
              <a:rPr lang="ar-EG" sz="2400" dirty="0"/>
              <a:t>وأفضل بديل لاتفاقية تفاوضية لكل طرف هو البديل الأعلى قيمة الذي يمتلكه خارج المفاوضات.</a:t>
            </a:r>
            <a:r>
              <a:rPr lang="en-US" sz="2400" dirty="0"/>
              <a:t> </a:t>
            </a:r>
            <a:r>
              <a:rPr lang="ar-EG" sz="2400" dirty="0"/>
              <a:t>كما تتميز المواقف متعددة الأطراف بوجود </a:t>
            </a:r>
            <a:r>
              <a:rPr lang="ar-EG" sz="2400" b="1" dirty="0"/>
              <a:t>بديل داخلي </a:t>
            </a:r>
            <a:r>
              <a:rPr lang="ar-EG" sz="2400" i="1" dirty="0"/>
              <a:t>ضمن </a:t>
            </a:r>
            <a:r>
              <a:rPr lang="ar-EG" sz="2400" dirty="0"/>
              <a:t>المفاوضات لتشكيل اتفاقية أو ائتلاف مع مجموعة فرعية من الأحزاب، مع استبعاد طرف أو أكثر.</a:t>
            </a:r>
            <a:r>
              <a:rPr lang="en-US" sz="2400" dirty="0"/>
              <a:t> </a:t>
            </a:r>
            <a:r>
              <a:rPr lang="ar-EG" sz="2400" dirty="0"/>
              <a:t>وقد يؤدي هذا الخوف من الاستبعاد من قِبل الآخرين والخيانة من قِبل أعضاء الائتلاف إلى نشوء بيئة من الشك وعدم الثقة في المفاوضات متعددة الأطراف، مما يضيف المزيد من عدم الاستقرار.</a:t>
            </a:r>
            <a:r>
              <a:rPr lang="en-US" sz="24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24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2400" dirty="0"/>
              <a:t>ويرجع ذلك إلى عنصر الائتلاف الذي يجعل المفاوضات متعددة الأحزاب مرتبطة بقدر أكبر من الإقصاء وبقدر أقل من خلق القيمة مقارنةً بالمفاوضات الثنائية أو التي تضم حزبين.</a:t>
            </a:r>
            <a:r>
              <a:rPr lang="en-US" sz="24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24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2400" dirty="0"/>
              <a:t>المراجع والقراءات الإضافية حول الائتلافات:</a:t>
            </a:r>
          </a:p>
          <a:p>
            <a:endParaRPr lang="en-US" sz="2400" baseline="0" dirty="0"/>
          </a:p>
          <a:p>
            <a:pPr algn="l"/>
            <a:r>
              <a:rPr lang="en-US" sz="1800" b="0" u="none"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Brion</a:t>
            </a:r>
            <a:r>
              <a:rPr lang="en-US" sz="1800" b="0" u="none"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a:t>
            </a:r>
            <a:r>
              <a:rPr lang="en-US" sz="1800" b="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800" b="0" u="none"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&amp; Anderson, C. (2013). The loss of power: how illusions of alliance contribute to powerholders’ downfall. </a:t>
            </a:r>
            <a:r>
              <a:rPr lang="en-US" sz="1800" b="0" i="1"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 121, 129–139. </a:t>
            </a:r>
          </a:p>
          <a:p>
            <a:pPr algn="l"/>
            <a:endParaRPr lang="en-US" sz="1800" b="0" i="1" u="none" dirty="0">
              <a:solidFill>
                <a:srgbClr val="333333"/>
              </a:solidFill>
              <a:effectLst/>
              <a:latin typeface="Calibri" panose="020F0502020204030204" pitchFamily="34" charset="0"/>
              <a:cs typeface="Calibri" panose="020F0502020204030204" pitchFamily="34" charset="0"/>
            </a:endParaRPr>
          </a:p>
          <a:p>
            <a:pPr algn="l"/>
            <a:r>
              <a:rPr lang="en-US" sz="1800" dirty="0" err="1"/>
              <a:t>Caplow</a:t>
            </a:r>
            <a:r>
              <a:rPr lang="en-US" sz="1800" dirty="0"/>
              <a:t>, T. (1956). A theory of coalitions in the triad. </a:t>
            </a:r>
            <a:r>
              <a:rPr lang="en-US" sz="1800" i="1" dirty="0"/>
              <a:t>American Sociological Review, 21</a:t>
            </a:r>
            <a:r>
              <a:rPr lang="en-US" sz="1800" dirty="0"/>
              <a:t>(4), 489–493. https://doi.org/10.2307/ 2088718 </a:t>
            </a:r>
            <a:endParaRPr lang="en-US" sz="1800" baseline="0" dirty="0"/>
          </a:p>
          <a:p>
            <a:pPr algn="l"/>
            <a:endParaRPr lang="en-US" sz="1800" baseline="0" dirty="0"/>
          </a:p>
          <a:p>
            <a:pPr algn="l"/>
            <a:r>
              <a:rPr lang="en-US" sz="1800" dirty="0" err="1"/>
              <a:t>Chertkoff</a:t>
            </a:r>
            <a:r>
              <a:rPr lang="en-US" sz="1800" dirty="0"/>
              <a:t>, J. M. (1966). The effects of probability of future success on coalition formation. </a:t>
            </a:r>
            <a:r>
              <a:rPr lang="en-US" sz="1800" i="1" dirty="0"/>
              <a:t>Journal of Experimental Social Psychology, 2</a:t>
            </a:r>
            <a:r>
              <a:rPr lang="en-US" sz="1800" dirty="0"/>
              <a:t>(3), 265–277. https://doi.org/10.1016/0022- 1031(66)90083-7</a:t>
            </a:r>
            <a:endParaRPr lang="en-US" sz="1800" baseline="0" dirty="0"/>
          </a:p>
          <a:p>
            <a:pPr algn="l"/>
            <a:endParaRPr lang="en-US" sz="1800" baseline="0" dirty="0"/>
          </a:p>
          <a:p>
            <a:pPr algn="l"/>
            <a:r>
              <a:rPr lang="en-US" sz="1800" dirty="0" err="1"/>
              <a:t>Chertkoff</a:t>
            </a:r>
            <a:r>
              <a:rPr lang="en-US" sz="1800" dirty="0"/>
              <a:t>, J. M., &amp; Braden, J. L. (1974). Effects of experience and bargaining restrictions on coalition formation. </a:t>
            </a:r>
            <a:r>
              <a:rPr lang="en-US" sz="1800" i="1" dirty="0"/>
              <a:t>Journal of Personality and Social Psychology, 30</a:t>
            </a:r>
            <a:r>
              <a:rPr lang="en-US" sz="1800" dirty="0"/>
              <a:t>(1), 169–177. https:// doi.org/10.1037/h0036615</a:t>
            </a:r>
            <a:endParaRPr lang="en-US" sz="1800" baseline="0" dirty="0"/>
          </a:p>
          <a:p>
            <a:pPr algn="l"/>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err="1">
                <a:effectLst/>
                <a:latin typeface="Times New Roman" panose="02020603050405020304" pitchFamily="18" charset="0"/>
                <a:ea typeface="Times New Roman" panose="02020603050405020304" pitchFamily="18" charset="0"/>
              </a:rPr>
              <a:t>Diermeier</a:t>
            </a:r>
            <a:r>
              <a:rPr lang="en-GB" sz="2800" b="0" dirty="0">
                <a:effectLst/>
                <a:latin typeface="Times New Roman" panose="02020603050405020304" pitchFamily="18" charset="0"/>
                <a:ea typeface="Times New Roman" panose="02020603050405020304" pitchFamily="18" charset="0"/>
              </a:rPr>
              <a:t>, D., </a:t>
            </a:r>
            <a:r>
              <a:rPr lang="en-GB" sz="2800" b="0" dirty="0" err="1">
                <a:effectLst/>
                <a:latin typeface="Times New Roman" panose="02020603050405020304" pitchFamily="18" charset="0"/>
                <a:ea typeface="Times New Roman" panose="02020603050405020304" pitchFamily="18" charset="0"/>
              </a:rPr>
              <a:t>Swaab</a:t>
            </a:r>
            <a:r>
              <a:rPr lang="en-GB" sz="2800" b="0" dirty="0">
                <a:effectLst/>
                <a:latin typeface="Times New Roman" panose="02020603050405020304" pitchFamily="18" charset="0"/>
                <a:ea typeface="Times New Roman" panose="02020603050405020304" pitchFamily="18" charset="0"/>
              </a:rPr>
              <a:t>, R.I., </a:t>
            </a:r>
            <a:r>
              <a:rPr lang="en-GB" sz="2800" b="0" dirty="0" err="1">
                <a:effectLst/>
                <a:latin typeface="Times New Roman" panose="02020603050405020304" pitchFamily="18" charset="0"/>
                <a:ea typeface="Times New Roman" panose="02020603050405020304" pitchFamily="18" charset="0"/>
              </a:rPr>
              <a:t>Medvec</a:t>
            </a:r>
            <a:r>
              <a:rPr lang="en-GB" sz="2800" b="0" dirty="0">
                <a:effectLst/>
                <a:latin typeface="Times New Roman" panose="02020603050405020304" pitchFamily="18" charset="0"/>
                <a:ea typeface="Times New Roman" panose="02020603050405020304" pitchFamily="18" charset="0"/>
              </a:rPr>
              <a:t>, V., &amp; Kern, M.C. (2008). The micro-dynamics of coalition formation. </a:t>
            </a:r>
            <a:r>
              <a:rPr lang="en-GB" sz="2800" b="0" i="1" dirty="0">
                <a:effectLst/>
                <a:latin typeface="Times New Roman" panose="02020603050405020304" pitchFamily="18" charset="0"/>
                <a:ea typeface="Times New Roman" panose="02020603050405020304" pitchFamily="18" charset="0"/>
              </a:rPr>
              <a:t>Political Research Quarterly</a:t>
            </a:r>
            <a:r>
              <a:rPr lang="en-GB" sz="2800" b="0" dirty="0">
                <a:effectLst/>
                <a:latin typeface="Times New Roman" panose="02020603050405020304" pitchFamily="18" charset="0"/>
                <a:ea typeface="Times New Roman" panose="02020603050405020304" pitchFamily="18" charset="0"/>
              </a:rPr>
              <a:t>, 61, 484-501. </a:t>
            </a:r>
            <a:endParaRPr lang="en-SG" sz="2800" b="0" dirty="0">
              <a:effectLst/>
              <a:latin typeface="Times New Roman" panose="02020603050405020304" pitchFamily="18" charset="0"/>
              <a:ea typeface="Times New Roman" panose="02020603050405020304" pitchFamily="18" charset="0"/>
            </a:endParaRPr>
          </a:p>
          <a:p>
            <a:pPr algn="l"/>
            <a:r>
              <a:rPr lang="en-US" sz="1800" kern="1200" dirty="0">
                <a:solidFill>
                  <a:schemeClr val="tx1"/>
                </a:solidFill>
                <a:effectLst/>
                <a:latin typeface="+mn-lt"/>
                <a:ea typeface="+mn-ea"/>
                <a:cs typeface="+mn-cs"/>
              </a:rPr>
              <a:t> </a:t>
            </a:r>
          </a:p>
          <a:p>
            <a:pPr algn="l"/>
            <a:r>
              <a:rPr lang="en-US" sz="1800" dirty="0" err="1"/>
              <a:t>Gamson</a:t>
            </a:r>
            <a:r>
              <a:rPr lang="en-US" sz="1800" dirty="0"/>
              <a:t>, W. A. (1961). A theory of coalition formation. </a:t>
            </a:r>
            <a:r>
              <a:rPr lang="en-US" sz="1800" i="1" dirty="0"/>
              <a:t>American Sociological Review, 26</a:t>
            </a:r>
            <a:r>
              <a:rPr lang="en-US" sz="1800" dirty="0"/>
              <a:t>(3), 373–382. https://doi.org/10.1257/ aer.90.4.1072 </a:t>
            </a:r>
          </a:p>
          <a:p>
            <a:pPr algn="l"/>
            <a:endParaRPr lang="en-US" sz="1800" dirty="0"/>
          </a:p>
          <a:p>
            <a:pPr algn="l"/>
            <a:r>
              <a:rPr lang="en-US" sz="1800" dirty="0" err="1"/>
              <a:t>Gamson</a:t>
            </a:r>
            <a:r>
              <a:rPr lang="en-US" sz="1800" dirty="0"/>
              <a:t>, W. A. (1961). An experimental test of a theory of coalition formation. </a:t>
            </a:r>
            <a:r>
              <a:rPr lang="en-US" sz="1800" i="1" dirty="0"/>
              <a:t>American Sociological Review, 26</a:t>
            </a:r>
            <a:r>
              <a:rPr lang="en-US" sz="1800" i="0" dirty="0"/>
              <a:t>(</a:t>
            </a:r>
            <a:r>
              <a:rPr lang="en-US" sz="1800" dirty="0"/>
              <a:t>4), 565– 573. https://doi.org/10.2307/2090255 </a:t>
            </a:r>
          </a:p>
          <a:p>
            <a:pPr algn="l"/>
            <a:endParaRPr lang="en-US" sz="1800" dirty="0"/>
          </a:p>
          <a:p>
            <a:pPr algn="l"/>
            <a:r>
              <a:rPr lang="en-US" sz="1800" dirty="0" err="1"/>
              <a:t>Gamson</a:t>
            </a:r>
            <a:r>
              <a:rPr lang="en-US" sz="1800" dirty="0"/>
              <a:t>, W. A. (1964). Experimental studies of coalition formation. </a:t>
            </a:r>
            <a:r>
              <a:rPr lang="en-US" sz="1800" i="1" dirty="0"/>
              <a:t>Advances in Experimental Social Psychology</a:t>
            </a:r>
            <a:r>
              <a:rPr lang="en-SG" sz="1800" dirty="0"/>
              <a:t>, 1, 81–110. https://doi.org/10.1016/S0065-2601(08)60049-0</a:t>
            </a:r>
            <a:endParaRPr lang="en-US" sz="1800" i="1" kern="1200" dirty="0">
              <a:solidFill>
                <a:schemeClr val="tx1"/>
              </a:solidFill>
              <a:effectLst/>
              <a:latin typeface="+mn-lt"/>
              <a:ea typeface="+mn-ea"/>
              <a:cs typeface="+mn-cs"/>
            </a:endParaRPr>
          </a:p>
          <a:p>
            <a:pPr algn="l"/>
            <a:r>
              <a:rPr lang="en-US" sz="1800" kern="1200" dirty="0">
                <a:solidFill>
                  <a:schemeClr val="tx1"/>
                </a:solidFill>
                <a:effectLst/>
                <a:latin typeface="+mn-lt"/>
                <a:ea typeface="+mn-ea"/>
                <a:cs typeface="+mn-cs"/>
              </a:rPr>
              <a:t> </a:t>
            </a:r>
          </a:p>
          <a:p>
            <a:pPr algn="l"/>
            <a:r>
              <a:rPr lang="en-US" sz="2800" b="0" i="0" dirty="0">
                <a:solidFill>
                  <a:srgbClr val="666666"/>
                </a:solidFill>
                <a:effectLst/>
                <a:latin typeface="Nexus Sans Pro"/>
              </a:rPr>
              <a:t>Kern, M. C., Brett, J. M., </a:t>
            </a:r>
            <a:r>
              <a:rPr lang="en-US" sz="2800" b="0" i="0" dirty="0" err="1">
                <a:solidFill>
                  <a:srgbClr val="666666"/>
                </a:solidFill>
                <a:effectLst/>
                <a:latin typeface="Nexus Sans Pro"/>
              </a:rPr>
              <a:t>Weingart</a:t>
            </a:r>
            <a:r>
              <a:rPr lang="en-US" sz="2800" b="0" i="0" dirty="0">
                <a:solidFill>
                  <a:srgbClr val="666666"/>
                </a:solidFill>
                <a:effectLst/>
                <a:latin typeface="Nexus Sans Pro"/>
              </a:rPr>
              <a:t>, L. R., &amp; Eck, C. S. (2020). The “fixed” pie perception and strategy in dyadic versus multiparty negotiations. </a:t>
            </a:r>
            <a:r>
              <a:rPr lang="en-US" sz="2800" b="0" i="1" dirty="0">
                <a:solidFill>
                  <a:srgbClr val="666666"/>
                </a:solidFill>
                <a:effectLst/>
                <a:latin typeface="Nexus Sans Pro"/>
              </a:rPr>
              <a:t>Organizational Behavior and Human Decision Processes</a:t>
            </a:r>
            <a:r>
              <a:rPr lang="en-US" sz="2800" b="0" i="0" dirty="0">
                <a:solidFill>
                  <a:srgbClr val="666666"/>
                </a:solidFill>
                <a:effectLst/>
                <a:latin typeface="Nexus Sans Pro"/>
              </a:rPr>
              <a:t>, </a:t>
            </a:r>
            <a:r>
              <a:rPr lang="en-US" sz="2800" b="0" i="1" dirty="0">
                <a:solidFill>
                  <a:srgbClr val="666666"/>
                </a:solidFill>
                <a:effectLst/>
                <a:latin typeface="Nexus Sans Pro"/>
              </a:rPr>
              <a:t>157</a:t>
            </a:r>
            <a:r>
              <a:rPr lang="en-US" sz="2800" b="0" i="0" dirty="0">
                <a:solidFill>
                  <a:srgbClr val="666666"/>
                </a:solidFill>
                <a:effectLst/>
                <a:latin typeface="Nexus Sans Pro"/>
              </a:rPr>
              <a:t>, 143-158. https://doi.org/10.1016/j.obhdp.2020.01.001</a:t>
            </a:r>
            <a:endParaRPr lang="en-US" sz="1800" b="0" i="0" kern="1200" dirty="0">
              <a:solidFill>
                <a:schemeClr val="tx1"/>
              </a:solidFill>
              <a:effectLst/>
              <a:latin typeface="+mn-lt"/>
              <a:ea typeface="+mn-ea"/>
              <a:cs typeface="+mn-cs"/>
            </a:endParaRPr>
          </a:p>
          <a:p>
            <a:pPr algn="l"/>
            <a:endParaRPr lang="en-US" sz="1800" baseline="0" dirty="0"/>
          </a:p>
          <a:p>
            <a:pPr algn="l"/>
            <a:r>
              <a:rPr lang="en-US" sz="1800" dirty="0" err="1"/>
              <a:t>Komorita</a:t>
            </a:r>
            <a:r>
              <a:rPr lang="en-US" sz="1800" dirty="0"/>
              <a:t>, S. S. (1984). Coalition bargaining. </a:t>
            </a:r>
            <a:r>
              <a:rPr lang="en-US" sz="1800" i="1" dirty="0"/>
              <a:t>Advances in Experimental Social Psychology, 18</a:t>
            </a:r>
            <a:r>
              <a:rPr lang="en-US" sz="1800" dirty="0"/>
              <a:t>(1), 183–245. https://doi.org/ 10.1016/S0065-2601(08)60145-8 </a:t>
            </a:r>
          </a:p>
          <a:p>
            <a:pPr algn="l"/>
            <a:endParaRPr lang="en-US" sz="1800" dirty="0"/>
          </a:p>
          <a:p>
            <a:pPr algn="l"/>
            <a:r>
              <a:rPr lang="en-US" sz="1800" dirty="0" err="1"/>
              <a:t>Komorita</a:t>
            </a:r>
            <a:r>
              <a:rPr lang="en-US" sz="1800" dirty="0"/>
              <a:t>, S. S., Aquino, K. F., &amp; Ellis, A. L. (1989). Coalition bargaining: A comparison of theories based on allocation norms and theories based on bargaining strength. </a:t>
            </a:r>
            <a:r>
              <a:rPr lang="en-US" sz="1800" i="1" dirty="0"/>
              <a:t>Social Psychology Quarterly, 52</a:t>
            </a:r>
            <a:r>
              <a:rPr lang="en-US" sz="1800" dirty="0"/>
              <a:t>(3), 183–196. https://doi. org/10.2307/2786713 </a:t>
            </a:r>
          </a:p>
          <a:p>
            <a:pPr algn="l"/>
            <a:endParaRPr lang="en-US" sz="1800" dirty="0"/>
          </a:p>
          <a:p>
            <a:pPr algn="l"/>
            <a:r>
              <a:rPr lang="en-US" sz="1800" dirty="0" err="1"/>
              <a:t>Komorita</a:t>
            </a:r>
            <a:r>
              <a:rPr lang="en-US" sz="1800" dirty="0"/>
              <a:t>, S. S., &amp; </a:t>
            </a:r>
            <a:r>
              <a:rPr lang="en-US" sz="1800" dirty="0" err="1"/>
              <a:t>Chertkoff</a:t>
            </a:r>
            <a:r>
              <a:rPr lang="en-US" sz="1800" dirty="0"/>
              <a:t>, J. M. (1973). A bargaining theory of coalition formation. </a:t>
            </a:r>
            <a:r>
              <a:rPr lang="en-US" sz="1800" i="1" dirty="0"/>
              <a:t>Psychological Review, 80</a:t>
            </a:r>
            <a:r>
              <a:rPr lang="en-US" sz="1800" dirty="0"/>
              <a:t>(3), 149–162. https://doi.org/10.1037/h0034341 K</a:t>
            </a:r>
          </a:p>
          <a:p>
            <a:pPr algn="l"/>
            <a:endParaRPr lang="en-US" sz="1800" dirty="0"/>
          </a:p>
          <a:p>
            <a:pPr algn="l"/>
            <a:r>
              <a:rPr lang="en-US" sz="1800" dirty="0" err="1"/>
              <a:t>Komorita</a:t>
            </a:r>
            <a:r>
              <a:rPr lang="en-US" sz="1800" dirty="0"/>
              <a:t>, S. S., &amp; Meek, D. D. (1978). Generality and validity of some theories of coalition formation. </a:t>
            </a:r>
            <a:r>
              <a:rPr lang="en-US" sz="1800" i="1" dirty="0"/>
              <a:t>Journal of Personality and Social Psychology</a:t>
            </a:r>
            <a:r>
              <a:rPr lang="en-US" sz="1800" dirty="0"/>
              <a:t>, 36(4), 392–404. https:// doi.org/10.1037//0022-3514.36.4.392 </a:t>
            </a:r>
          </a:p>
          <a:p>
            <a:pPr algn="l"/>
            <a:endParaRPr lang="en-US" sz="1800" dirty="0"/>
          </a:p>
          <a:p>
            <a:pPr algn="l"/>
            <a:r>
              <a:rPr lang="en-US" sz="1800" dirty="0" err="1"/>
              <a:t>Komorita</a:t>
            </a:r>
            <a:r>
              <a:rPr lang="en-US" sz="1800" dirty="0"/>
              <a:t>, S. S., &amp; Parks, C. D. (1995). Interpersonal relations: Mixed-motive interaction. </a:t>
            </a:r>
            <a:r>
              <a:rPr lang="en-US" sz="1800" i="1" dirty="0"/>
              <a:t>Annual Review of Psychology, 46</a:t>
            </a:r>
            <a:r>
              <a:rPr lang="en-US" sz="1800" dirty="0"/>
              <a:t>, 183–20</a:t>
            </a:r>
            <a:endParaRPr lang="en-US" sz="1800" baseline="0" dirty="0"/>
          </a:p>
          <a:p>
            <a:pPr algn="l"/>
            <a:endParaRPr lang="en-US" sz="1800" baseline="0" dirty="0"/>
          </a:p>
          <a:p>
            <a:pPr algn="l"/>
            <a:r>
              <a:rPr lang="en-US" sz="1800" dirty="0"/>
              <a:t>Kravitz, D. A. (1981). Effects of resources and alternatives on coalition formation. </a:t>
            </a:r>
            <a:r>
              <a:rPr lang="en-US" sz="1800" i="1" dirty="0"/>
              <a:t>Journal of Personality and Social Psychology, 41</a:t>
            </a:r>
            <a:r>
              <a:rPr lang="en-US" sz="1800" dirty="0"/>
              <a:t>(1), 87–98</a:t>
            </a:r>
            <a:r>
              <a:rPr lang="en-US" sz="1800" baseline="0" dirty="0"/>
              <a:t>. </a:t>
            </a:r>
          </a:p>
          <a:p>
            <a:pPr algn="l"/>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u="none"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u="none" dirty="0">
                <a:effectLst/>
                <a:latin typeface="Calibri" panose="020F0502020204030204" pitchFamily="34" charset="0"/>
                <a:ea typeface="Calibri" panose="020F0502020204030204" pitchFamily="34" charset="0"/>
                <a:cs typeface="Times New Roman" panose="02020603050405020304" pitchFamily="18" charset="0"/>
              </a:rPr>
              <a:t>1993)</a:t>
            </a:r>
            <a:r>
              <a:rPr lang="en-SG" sz="1800" u="none" dirty="0">
                <a:effectLst/>
                <a:latin typeface="Calibri" panose="020F0502020204030204" pitchFamily="34" charset="0"/>
                <a:ea typeface="Calibri" panose="020F0502020204030204" pitchFamily="34" charset="0"/>
                <a:cs typeface="Times New Roman" panose="02020603050405020304" pitchFamily="18" charset="0"/>
              </a:rPr>
              <a:t>. Organizations as resource dilemmas: the effects of power balance on coalition formation in small groups. </a:t>
            </a:r>
            <a:r>
              <a:rPr lang="en-US" sz="1800" i="1" u="none" dirty="0">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a:t>
            </a:r>
            <a:r>
              <a:rPr lang="en-US" sz="1800" i="1"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55</a:t>
            </a:r>
            <a:r>
              <a:rPr lang="en-US" sz="180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a:t>
            </a:r>
            <a:r>
              <a:rPr lang="en-SG" sz="1800" u="none" dirty="0">
                <a:effectLst/>
                <a:latin typeface="Calibri" panose="020F0502020204030204" pitchFamily="34" charset="0"/>
                <a:ea typeface="Calibri" panose="020F0502020204030204" pitchFamily="34" charset="0"/>
                <a:cs typeface="Times New Roman" panose="02020603050405020304" pitchFamily="18" charset="0"/>
              </a:rPr>
              <a:t>–22.</a:t>
            </a:r>
          </a:p>
          <a:p>
            <a:pPr algn="l"/>
            <a:endParaRPr lang="en-US" sz="1800" baseline="0" dirty="0"/>
          </a:p>
          <a:p>
            <a:pPr algn="l"/>
            <a:r>
              <a:rPr lang="en-US" sz="1800" dirty="0"/>
              <a:t>Miller, C. E., &amp; Wong, J. (1986). Coalition behavior: Effects of earned versus unearned resources. </a:t>
            </a:r>
            <a:r>
              <a:rPr lang="en-US" sz="1800" i="1" dirty="0"/>
              <a:t>Organizational Behavior and Human Decision Processes, 38</a:t>
            </a:r>
            <a:r>
              <a:rPr lang="en-US" sz="1800" dirty="0"/>
              <a:t>(2), 257–277.</a:t>
            </a:r>
            <a:endParaRPr lang="en-US" sz="1800" baseline="0" dirty="0"/>
          </a:p>
          <a:p>
            <a:pPr algn="l"/>
            <a:endParaRPr lang="en-US" sz="1800" baseline="0" dirty="0"/>
          </a:p>
          <a:p>
            <a:pPr algn="l"/>
            <a:r>
              <a:rPr lang="en-US" sz="1800" dirty="0" err="1"/>
              <a:t>Murnighan</a:t>
            </a:r>
            <a:r>
              <a:rPr lang="en-US" sz="1800" dirty="0"/>
              <a:t>, J. K. (1991). The game of 4-3-2. In J. K. </a:t>
            </a:r>
            <a:r>
              <a:rPr lang="en-US" sz="1800" dirty="0" err="1"/>
              <a:t>Murnighan</a:t>
            </a:r>
            <a:r>
              <a:rPr lang="en-US" sz="1800" dirty="0"/>
              <a:t> (Ed.) </a:t>
            </a:r>
            <a:r>
              <a:rPr lang="en-US" sz="1800" i="1" dirty="0"/>
              <a:t>The dynamics of bargaining games </a:t>
            </a:r>
            <a:r>
              <a:rPr lang="en-US" sz="1800" dirty="0"/>
              <a:t>(pp. 129–139). Prentice-Hall.</a:t>
            </a:r>
            <a:endParaRPr lang="en-US" sz="1800" baseline="0" dirty="0"/>
          </a:p>
          <a:p>
            <a:pPr algn="l"/>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err="1">
                <a:effectLst/>
                <a:latin typeface="Calibri" panose="020F0502020204030204" pitchFamily="34" charset="0"/>
                <a:ea typeface="Calibri" panose="020F0502020204030204" pitchFamily="34" charset="0"/>
                <a:cs typeface="Calibri" panose="020F0502020204030204" pitchFamily="34" charset="0"/>
              </a:rPr>
              <a:t>Polzer</a:t>
            </a:r>
            <a:r>
              <a:rPr lang="en-US" sz="1800" u="none" dirty="0">
                <a:effectLst/>
                <a:latin typeface="Calibri" panose="020F0502020204030204" pitchFamily="34" charset="0"/>
                <a:ea typeface="Calibri" panose="020F0502020204030204" pitchFamily="34" charset="0"/>
                <a:cs typeface="Calibri" panose="020F0502020204030204" pitchFamily="34" charset="0"/>
              </a:rPr>
              <a:t>, J., Mannix, E., &amp; Neale, M. (1998). Interest alignment and coalitions in multi-party negotiation. </a:t>
            </a:r>
            <a:r>
              <a:rPr lang="en-US" sz="1800" i="1" u="none" dirty="0">
                <a:effectLst/>
                <a:latin typeface="Calibri" panose="020F0502020204030204" pitchFamily="34" charset="0"/>
                <a:ea typeface="Calibri" panose="020F0502020204030204" pitchFamily="34" charset="0"/>
                <a:cs typeface="Calibri" panose="020F0502020204030204" pitchFamily="34" charset="0"/>
              </a:rPr>
              <a:t>Academy of Management Journal, 41,</a:t>
            </a:r>
            <a:r>
              <a:rPr lang="en-US" sz="1800" u="none" dirty="0">
                <a:effectLst/>
                <a:latin typeface="Calibri" panose="020F0502020204030204" pitchFamily="34" charset="0"/>
                <a:ea typeface="Calibri" panose="020F0502020204030204" pitchFamily="34" charset="0"/>
                <a:cs typeface="Calibri" panose="020F0502020204030204" pitchFamily="34" charset="0"/>
              </a:rPr>
              <a:t> 42-54. </a:t>
            </a:r>
            <a:endParaRPr lang="en-SG" sz="1800" u="none"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Suesse</a:t>
            </a:r>
            <a:r>
              <a:rPr lang="en-US" sz="1800" dirty="0"/>
              <a:t>, J.M., &amp; Ibarra, H. </a:t>
            </a:r>
            <a:r>
              <a:rPr lang="en-SG" sz="1800" dirty="0"/>
              <a:t>(1997). Building Coalitions</a:t>
            </a:r>
            <a:r>
              <a:rPr lang="en-US" sz="1800" dirty="0"/>
              <a:t>. </a:t>
            </a:r>
            <a:r>
              <a:rPr lang="en-SG" sz="1800" dirty="0"/>
              <a:t>Harvard Business School. 9-497-055</a:t>
            </a:r>
            <a:r>
              <a:rPr lang="en-US" sz="1800" dirty="0"/>
              <a:t>. </a:t>
            </a:r>
          </a:p>
          <a:p>
            <a:pPr algn="l"/>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effectLst/>
                <a:latin typeface="Times New Roman" panose="02020603050405020304" pitchFamily="18" charset="0"/>
                <a:ea typeface="Times New Roman" panose="02020603050405020304" pitchFamily="18" charset="0"/>
              </a:rPr>
              <a:t>Swaab</a:t>
            </a:r>
            <a:r>
              <a:rPr lang="en-GB" sz="2800" dirty="0">
                <a:effectLst/>
                <a:latin typeface="Times New Roman" panose="02020603050405020304" pitchFamily="18" charset="0"/>
                <a:ea typeface="Times New Roman" panose="02020603050405020304" pitchFamily="18" charset="0"/>
              </a:rPr>
              <a:t>, R.I., Kern, M.C., </a:t>
            </a:r>
            <a:r>
              <a:rPr lang="en-GB" sz="2800" dirty="0" err="1">
                <a:effectLst/>
                <a:latin typeface="Times New Roman" panose="02020603050405020304" pitchFamily="18" charset="0"/>
                <a:ea typeface="Times New Roman" panose="02020603050405020304" pitchFamily="18" charset="0"/>
              </a:rPr>
              <a:t>Medvec</a:t>
            </a:r>
            <a:r>
              <a:rPr lang="en-GB" sz="2800" dirty="0">
                <a:effectLst/>
                <a:latin typeface="Times New Roman" panose="02020603050405020304" pitchFamily="18" charset="0"/>
                <a:ea typeface="Times New Roman" panose="02020603050405020304" pitchFamily="18" charset="0"/>
              </a:rPr>
              <a:t>, V., &amp; </a:t>
            </a:r>
            <a:r>
              <a:rPr lang="en-GB" sz="2800" dirty="0" err="1">
                <a:effectLst/>
                <a:latin typeface="Times New Roman" panose="02020603050405020304" pitchFamily="18" charset="0"/>
                <a:ea typeface="Times New Roman" panose="02020603050405020304" pitchFamily="18" charset="0"/>
              </a:rPr>
              <a:t>Diermeier</a:t>
            </a:r>
            <a:r>
              <a:rPr lang="en-GB" sz="2800" dirty="0">
                <a:effectLst/>
                <a:latin typeface="Times New Roman" panose="02020603050405020304" pitchFamily="18" charset="0"/>
                <a:ea typeface="Times New Roman" panose="02020603050405020304" pitchFamily="18" charset="0"/>
              </a:rPr>
              <a:t>, D. (2009). Who says what to whom? The impact of communication </a:t>
            </a:r>
            <a:r>
              <a:rPr lang="en-GB" sz="2800" b="0" dirty="0">
                <a:effectLst/>
                <a:latin typeface="Times New Roman" panose="02020603050405020304" pitchFamily="18" charset="0"/>
                <a:ea typeface="Times New Roman" panose="02020603050405020304" pitchFamily="18" charset="0"/>
              </a:rPr>
              <a:t>setting and channel on exclusion from multiparty negotiation agreements. </a:t>
            </a:r>
            <a:r>
              <a:rPr lang="fr-FR" sz="2800" b="0" i="1" dirty="0">
                <a:effectLst/>
                <a:latin typeface="Times New Roman" panose="02020603050405020304" pitchFamily="18" charset="0"/>
                <a:ea typeface="Times New Roman" panose="02020603050405020304" pitchFamily="18" charset="0"/>
              </a:rPr>
              <a:t>Social Cognition</a:t>
            </a:r>
            <a:r>
              <a:rPr lang="fr-FR" sz="2800" b="0" dirty="0">
                <a:effectLst/>
                <a:latin typeface="Times New Roman" panose="02020603050405020304" pitchFamily="18" charset="0"/>
                <a:ea typeface="Times New Roman" panose="02020603050405020304" pitchFamily="18" charset="0"/>
              </a:rPr>
              <a:t>, 27, 381-397. </a:t>
            </a:r>
            <a:endParaRPr lang="en-SG" sz="2800" b="0" dirty="0">
              <a:effectLst/>
              <a:latin typeface="Times New Roman" panose="02020603050405020304" pitchFamily="18" charset="0"/>
              <a:ea typeface="Times New Roman" panose="02020603050405020304" pitchFamily="18" charset="0"/>
            </a:endParaRPr>
          </a:p>
          <a:p>
            <a:pPr algn="l"/>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err="1">
                <a:effectLst/>
                <a:latin typeface="Times New Roman" panose="02020603050405020304" pitchFamily="18" charset="0"/>
                <a:ea typeface="Times New Roman" panose="02020603050405020304" pitchFamily="18" charset="0"/>
              </a:rPr>
              <a:t>Swaab</a:t>
            </a:r>
            <a:r>
              <a:rPr lang="en-GB" sz="2800" b="0" dirty="0">
                <a:effectLst/>
                <a:latin typeface="Times New Roman" panose="02020603050405020304" pitchFamily="18" charset="0"/>
                <a:ea typeface="Times New Roman" panose="02020603050405020304" pitchFamily="18" charset="0"/>
              </a:rPr>
              <a:t>, R.I., </a:t>
            </a:r>
            <a:r>
              <a:rPr lang="en-GB" sz="2800" b="0" dirty="0" err="1">
                <a:effectLst/>
                <a:latin typeface="Times New Roman" panose="02020603050405020304" pitchFamily="18" charset="0"/>
                <a:ea typeface="Times New Roman" panose="02020603050405020304" pitchFamily="18" charset="0"/>
              </a:rPr>
              <a:t>Postmes</a:t>
            </a:r>
            <a:r>
              <a:rPr lang="en-GB" sz="2800" b="0" dirty="0">
                <a:effectLst/>
                <a:latin typeface="Times New Roman" panose="02020603050405020304" pitchFamily="18" charset="0"/>
                <a:ea typeface="Times New Roman" panose="02020603050405020304" pitchFamily="18" charset="0"/>
              </a:rPr>
              <a:t>, T., &amp; Spears, R. (2008). Identity formation in multiparty negotiations. </a:t>
            </a:r>
            <a:r>
              <a:rPr lang="en-GB" sz="2800" b="0" i="1" dirty="0">
                <a:effectLst/>
                <a:latin typeface="Times New Roman" panose="02020603050405020304" pitchFamily="18" charset="0"/>
                <a:ea typeface="Times New Roman" panose="02020603050405020304" pitchFamily="18" charset="0"/>
              </a:rPr>
              <a:t>British Journal of Social Psychology, 47, 167-187.</a:t>
            </a:r>
            <a:r>
              <a:rPr lang="en-GB" sz="2800" b="0" dirty="0">
                <a:effectLst/>
                <a:latin typeface="Times New Roman" panose="02020603050405020304" pitchFamily="18" charset="0"/>
                <a:ea typeface="Times New Roman" panose="02020603050405020304" pitchFamily="18" charset="0"/>
              </a:rPr>
              <a:t> </a:t>
            </a:r>
            <a:endParaRPr lang="en-SG" sz="2800" b="0" dirty="0">
              <a:effectLst/>
              <a:latin typeface="Times New Roman" panose="02020603050405020304" pitchFamily="18" charset="0"/>
              <a:ea typeface="Times New Roman" panose="02020603050405020304" pitchFamily="18" charset="0"/>
            </a:endParaRPr>
          </a:p>
          <a:p>
            <a:pPr algn="l"/>
            <a:endParaRPr lang="en-US" sz="1800" baseline="0" dirty="0"/>
          </a:p>
          <a:p>
            <a:pPr algn="l"/>
            <a:r>
              <a:rPr lang="en-US" sz="1800" dirty="0"/>
              <a:t>van </a:t>
            </a:r>
            <a:r>
              <a:rPr lang="en-US" sz="1800" dirty="0" err="1"/>
              <a:t>Beest</a:t>
            </a:r>
            <a:r>
              <a:rPr lang="en-US" sz="1800" dirty="0"/>
              <a:t>, I., </a:t>
            </a:r>
            <a:r>
              <a:rPr lang="en-US" sz="1800" dirty="0" err="1"/>
              <a:t>Steinel</a:t>
            </a:r>
            <a:r>
              <a:rPr lang="en-US" sz="1800" dirty="0"/>
              <a:t>, W., &amp; </a:t>
            </a:r>
            <a:r>
              <a:rPr lang="en-US" sz="1800" dirty="0" err="1"/>
              <a:t>Murnighan</a:t>
            </a:r>
            <a:r>
              <a:rPr lang="en-US" sz="1800" dirty="0"/>
              <a:t>, J. K. (2011). Honesty pays: On the benefits of having and disclosing information in coalition bargaining. Journal of Experimental Social Psychology, 47(4), 738–747. https://doi.org/10.1016/j.jesp.2011.02.013 </a:t>
            </a:r>
          </a:p>
          <a:p>
            <a:pPr algn="l"/>
            <a:endParaRPr lang="en-US" sz="1800" dirty="0"/>
          </a:p>
          <a:p>
            <a:pPr algn="l"/>
            <a:r>
              <a:rPr lang="en-US" sz="1800" dirty="0"/>
              <a:t>van </a:t>
            </a:r>
            <a:r>
              <a:rPr lang="en-US" sz="1800" dirty="0" err="1"/>
              <a:t>Beest</a:t>
            </a:r>
            <a:r>
              <a:rPr lang="en-US" sz="1800" dirty="0"/>
              <a:t>, I., van Dijk, E., &amp; Wilke, H. (2004). Resources and alternatives in coalition formation: The effects on payoff, self-serving </a:t>
            </a:r>
            <a:r>
              <a:rPr lang="en-US" sz="1800" dirty="0" err="1"/>
              <a:t>behaviour</a:t>
            </a:r>
            <a:r>
              <a:rPr lang="en-US" sz="1800" dirty="0"/>
              <a:t>, and bargaining length. European Journal of Social Psychology, 34(6), 713–728. https://doi.org/10.1002/ejsp.226</a:t>
            </a:r>
            <a:endParaRPr lang="en-US" sz="1800" baseline="0" dirty="0"/>
          </a:p>
          <a:p>
            <a:pPr algn="l"/>
            <a:endParaRPr lang="en-US" sz="1800" baseline="0" dirty="0"/>
          </a:p>
          <a:p>
            <a:pPr algn="l"/>
            <a:r>
              <a:rPr lang="en-SG" sz="1800" dirty="0"/>
              <a:t>van </a:t>
            </a:r>
            <a:r>
              <a:rPr lang="en-SG" sz="1800" dirty="0" err="1"/>
              <a:t>Beest</a:t>
            </a:r>
            <a:r>
              <a:rPr lang="en-SG" sz="1800" dirty="0"/>
              <a:t>, I., van Dijk, E., &amp; Wilke, H. (2004). The interplay of self-interest and equity in coalition formation. </a:t>
            </a:r>
            <a:r>
              <a:rPr lang="en-SG" sz="1800" i="1" dirty="0"/>
              <a:t>European Journal of Social Psychology, 34</a:t>
            </a:r>
            <a:r>
              <a:rPr lang="en-SG" sz="1800" dirty="0"/>
              <a:t>(5), 547–565. https://doi. org/10.1002/ejsp.216 </a:t>
            </a:r>
          </a:p>
          <a:p>
            <a:pPr algn="l"/>
            <a:endParaRPr lang="en-SG" sz="1800" dirty="0"/>
          </a:p>
          <a:p>
            <a:pPr algn="l"/>
            <a:r>
              <a:rPr lang="en-SG" sz="1800" dirty="0"/>
              <a:t>van </a:t>
            </a:r>
            <a:r>
              <a:rPr lang="en-SG" sz="1800" dirty="0" err="1"/>
              <a:t>Beest</a:t>
            </a:r>
            <a:r>
              <a:rPr lang="en-SG" sz="1800" dirty="0"/>
              <a:t>, I., Wilke, H., &amp; van Dijk, E. (2003). The excluded player in coalition formation. </a:t>
            </a:r>
            <a:r>
              <a:rPr lang="en-SG" sz="1800" i="1" dirty="0"/>
              <a:t>Personality &amp; Social Psychology Bulletin, 29</a:t>
            </a:r>
            <a:r>
              <a:rPr lang="en-SG" sz="1800" dirty="0"/>
              <a:t>(2), 237–247. https://doi.org/10.1177/0146167202239049 </a:t>
            </a:r>
          </a:p>
          <a:p>
            <a:pPr algn="l"/>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effectLst/>
                <a:latin typeface="Calibri" panose="020F0502020204030204" pitchFamily="34" charset="0"/>
                <a:ea typeface="Calibri" panose="020F0502020204030204" pitchFamily="34" charset="0"/>
                <a:cs typeface="Calibri" panose="020F0502020204030204" pitchFamily="34" charset="0"/>
              </a:rPr>
              <a:t>Van </a:t>
            </a:r>
            <a:r>
              <a:rPr lang="en-US" sz="1800" u="none" dirty="0" err="1">
                <a:effectLst/>
                <a:latin typeface="Calibri" panose="020F0502020204030204" pitchFamily="34" charset="0"/>
                <a:ea typeface="Calibri" panose="020F0502020204030204" pitchFamily="34" charset="0"/>
                <a:cs typeface="Calibri" panose="020F0502020204030204" pitchFamily="34" charset="0"/>
              </a:rPr>
              <a:t>Beest</a:t>
            </a:r>
            <a:r>
              <a:rPr lang="en-US" sz="1800" u="none" dirty="0">
                <a:effectLst/>
                <a:latin typeface="Calibri" panose="020F0502020204030204" pitchFamily="34" charset="0"/>
                <a:ea typeface="Calibri" panose="020F0502020204030204" pitchFamily="34" charset="0"/>
                <a:cs typeface="Calibri" panose="020F0502020204030204" pitchFamily="34" charset="0"/>
              </a:rPr>
              <a:t>, I., Van </a:t>
            </a:r>
            <a:r>
              <a:rPr lang="en-US" sz="1800" u="none" dirty="0" err="1">
                <a:effectLst/>
                <a:latin typeface="Calibri" panose="020F0502020204030204" pitchFamily="34" charset="0"/>
                <a:ea typeface="Calibri" panose="020F0502020204030204" pitchFamily="34" charset="0"/>
                <a:cs typeface="Calibri" panose="020F0502020204030204" pitchFamily="34" charset="0"/>
              </a:rPr>
              <a:t>Kleef</a:t>
            </a:r>
            <a:r>
              <a:rPr lang="en-US" sz="1800" u="none" dirty="0">
                <a:effectLst/>
                <a:latin typeface="Calibri" panose="020F0502020204030204" pitchFamily="34" charset="0"/>
                <a:ea typeface="Calibri" panose="020F0502020204030204" pitchFamily="34" charset="0"/>
                <a:cs typeface="Calibri" panose="020F0502020204030204" pitchFamily="34" charset="0"/>
              </a:rPr>
              <a:t>, G. A., &amp; Van Dijk, E. (2008). Get angry, get out: The interpersonal effects of anger communication in multiparty negotiation. </a:t>
            </a:r>
            <a:r>
              <a:rPr lang="en-US" sz="1800" i="1" u="none" dirty="0">
                <a:effectLst/>
                <a:latin typeface="Calibri" panose="020F0502020204030204" pitchFamily="34" charset="0"/>
                <a:ea typeface="Calibri" panose="020F0502020204030204" pitchFamily="34" charset="0"/>
                <a:cs typeface="Calibri" panose="020F0502020204030204" pitchFamily="34" charset="0"/>
              </a:rPr>
              <a:t>Journal of Experimental Social Psychology, 44</a:t>
            </a:r>
            <a:r>
              <a:rPr lang="en-US" sz="1800" u="none" dirty="0">
                <a:effectLst/>
                <a:latin typeface="Calibri" panose="020F0502020204030204" pitchFamily="34" charset="0"/>
                <a:ea typeface="Calibri" panose="020F0502020204030204" pitchFamily="34" charset="0"/>
                <a:cs typeface="Calibri" panose="020F0502020204030204" pitchFamily="34" charset="0"/>
              </a:rPr>
              <a:t>, 993-1002.</a:t>
            </a:r>
            <a:endParaRPr lang="en-SG" sz="1800" u="none"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800" baseline="0" dirty="0"/>
          </a:p>
          <a:p>
            <a:pPr algn="l"/>
            <a:r>
              <a:rPr lang="en-US" sz="1800" dirty="0" err="1"/>
              <a:t>Vinacke</a:t>
            </a:r>
            <a:r>
              <a:rPr lang="en-US" sz="1800" dirty="0"/>
              <a:t>, W. E., &amp; </a:t>
            </a:r>
            <a:r>
              <a:rPr lang="en-US" sz="1800" dirty="0" err="1"/>
              <a:t>Arkoff</a:t>
            </a:r>
            <a:r>
              <a:rPr lang="en-US" sz="1800" dirty="0"/>
              <a:t>, A. (1957). An experimental study of coalitions in the triad. </a:t>
            </a:r>
            <a:r>
              <a:rPr lang="en-US" sz="1800" i="1" dirty="0"/>
              <a:t>American Sociological Review, 22</a:t>
            </a:r>
            <a:r>
              <a:rPr lang="en-US" sz="1800" dirty="0"/>
              <a:t>(4), 406–414. https://doi.org/10.2307/2089158 </a:t>
            </a:r>
          </a:p>
          <a:p>
            <a:pPr algn="l"/>
            <a:endParaRPr lang="en-US" sz="1800" dirty="0"/>
          </a:p>
          <a:p>
            <a:pPr algn="l"/>
            <a:r>
              <a:rPr lang="en-US" sz="1800" dirty="0" err="1"/>
              <a:t>Vinacke</a:t>
            </a:r>
            <a:r>
              <a:rPr lang="en-US" sz="1800" dirty="0"/>
              <a:t>, W. E., Crowell, D. C., </a:t>
            </a:r>
            <a:r>
              <a:rPr lang="en-US" sz="1800" dirty="0" err="1"/>
              <a:t>Dien</a:t>
            </a:r>
            <a:r>
              <a:rPr lang="en-US" sz="1800" dirty="0"/>
              <a:t>, D., &amp; Young, V. (1964). The effect of information about strategy on a three-person game. </a:t>
            </a:r>
            <a:r>
              <a:rPr lang="en-US" sz="1800" i="1" dirty="0"/>
              <a:t>Behavioral Science, 11</a:t>
            </a:r>
            <a:r>
              <a:rPr lang="en-US" sz="1800" dirty="0"/>
              <a:t>(3), 180–189. https://doi.org/https://doi. org/10.1002/bs.3830110305</a:t>
            </a:r>
            <a:endParaRPr lang="en-US" sz="1800" baseline="0" dirty="0"/>
          </a:p>
          <a:p>
            <a:pPr algn="l"/>
            <a:endParaRPr lang="en-US" sz="1800" baseline="0" dirty="0"/>
          </a:p>
          <a:p>
            <a:pPr algn="l"/>
            <a:r>
              <a:rPr lang="en-US" sz="1800" dirty="0"/>
              <a:t>Warwick, P. V. (1996). Coalition government membership in West European parliamentary democracies. </a:t>
            </a:r>
            <a:r>
              <a:rPr lang="en-US" sz="1800" i="1" dirty="0"/>
              <a:t>British Journal of Political Science, 26</a:t>
            </a:r>
            <a:r>
              <a:rPr lang="en-US" sz="1800" dirty="0"/>
              <a:t>(4), 471–499. https://doi.org/10.1017/ S0007123400007572</a:t>
            </a:r>
            <a:endParaRPr lang="en-US" sz="1800" baseline="0" dirty="0"/>
          </a:p>
          <a:p>
            <a:pPr algn="l"/>
            <a:endParaRPr lang="en-US" sz="1800" baseline="0" dirty="0"/>
          </a:p>
          <a:p>
            <a:pPr algn="l"/>
            <a:r>
              <a:rPr lang="en-SG" sz="1800" dirty="0"/>
              <a:t>Wilke, H., &amp; Mulder, M. (1971). Coalition formation on the gameboard. </a:t>
            </a:r>
            <a:r>
              <a:rPr lang="en-SG" sz="1800" i="1" dirty="0"/>
              <a:t>European Journal of Social Psychology, 1</a:t>
            </a:r>
            <a:r>
              <a:rPr lang="en-SG" sz="1800" dirty="0"/>
              <a:t>(3), 339–355. https://doi.org/10.1002/ejsp.2420010305 </a:t>
            </a:r>
          </a:p>
          <a:p>
            <a:pPr algn="l"/>
            <a:endParaRPr lang="en-SG" sz="1800" dirty="0"/>
          </a:p>
          <a:p>
            <a:pPr algn="l"/>
            <a:r>
              <a:rPr lang="en-SG" sz="1800" dirty="0"/>
              <a:t>Wilke, H., &amp; Mulder, M. (1974). A comparison of rotation versus non-rotation in coalition formation experiments. </a:t>
            </a:r>
            <a:r>
              <a:rPr lang="en-SG" sz="1800" i="1" dirty="0"/>
              <a:t>European Journal of Social Psychology, 4</a:t>
            </a:r>
            <a:r>
              <a:rPr lang="en-SG" sz="1800" dirty="0"/>
              <a:t>(1), 99–102. https://doi.org/ 10.1002/ejsp.2420040109</a:t>
            </a:r>
            <a:endParaRPr lang="en-US" sz="1800" baseline="0"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162846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i="0" dirty="0"/>
              <a:t>كيف سارت الأمور أثناء محاولتك تشكيل ائتلاف حاكم </a:t>
            </a:r>
            <a:r>
              <a:rPr lang="ar-EG" sz="1200" b="0" i="0" baseline="0" dirty="0">
                <a:solidFill>
                  <a:schemeClr val="tx1"/>
                </a:solidFill>
                <a:latin typeface="+mn-lt"/>
                <a:ea typeface="+mn-ea"/>
                <a:cs typeface="+mn-cs"/>
              </a:rPr>
              <a:t>؟ [ يشارك الطلاب تجاربهم، ويحاول المُحاضر دمج أكبر عدد ممكن من النقاط من الشريحة المخصصة ومذكرة التدريس في هذه المحادثة ].</a:t>
            </a:r>
          </a:p>
          <a:p>
            <a:endParaRPr lang="fr-FR" sz="1200" b="0" i="0" kern="1200" baseline="0" dirty="0">
              <a:solidFill>
                <a:schemeClr val="tx1"/>
              </a:solidFill>
              <a:effectLst/>
              <a:latin typeface="+mn-lt"/>
              <a:ea typeface="+mn-ea"/>
              <a:cs typeface="+mn-cs"/>
            </a:endParaRPr>
          </a:p>
          <a:p>
            <a:r>
              <a:rPr lang="ar-EG" i="0" dirty="0"/>
              <a:t>مصدر الصورة (مصدر مفتوح، المشاع الإبداعي)</a:t>
            </a:r>
          </a:p>
          <a:p>
            <a:r>
              <a:rPr lang="en-US" i="0" dirty="0"/>
              <a:t>https://www.brooklynmuseum.org/exhibitions/dinner_party/</a:t>
            </a:r>
          </a:p>
          <a:p>
            <a:r>
              <a:rPr lang="en-US" sz="1200" b="0" i="0" baseline="0" dirty="0">
                <a:solidFill>
                  <a:schemeClr val="tx1"/>
                </a:solidFill>
                <a:latin typeface="+mn-lt"/>
                <a:ea typeface="+mn-ea"/>
                <a:cs typeface="+mn-cs"/>
              </a:rPr>
              <a:t> </a:t>
            </a:r>
          </a:p>
          <a:p>
            <a:r>
              <a:rPr lang="ar-EG" sz="1000" b="1" i="0" baseline="0" dirty="0"/>
              <a:t>من مذكرة التدريس، فيما يتعلق بالنقاط التي يمكن أخذها من محاضرة </a:t>
            </a:r>
            <a:r>
              <a:rPr lang="ar-EG" sz="1000" b="1" i="0" baseline="0" dirty="0" err="1"/>
              <a:t>أوغوستا</a:t>
            </a:r>
            <a:r>
              <a:rPr lang="ar-EG" sz="1000" b="1" i="0" baseline="0" dirty="0"/>
              <a:t>:</a:t>
            </a:r>
          </a:p>
          <a:p>
            <a:endParaRPr lang="en-US" sz="1000" b="0" i="0" u="none" baseline="0" dirty="0"/>
          </a:p>
          <a:p>
            <a:pPr marL="0" marR="0">
              <a:lnSpc>
                <a:spcPct val="107000"/>
              </a:lnSpc>
              <a:spcBef>
                <a:spcPts val="0"/>
              </a:spcBef>
              <a:spcAft>
                <a:spcPts val="800"/>
              </a:spcAft>
            </a:pPr>
            <a:r>
              <a:rPr lang="ar-EG" sz="1200" b="0" i="0" u="none" dirty="0">
                <a:latin typeface="Calibri" panose="020F0502020204030204" pitchFamily="34" charset="0"/>
                <a:ea typeface="Calibri" panose="020F0502020204030204" pitchFamily="34" charset="0"/>
                <a:cs typeface="Arial" panose="020B0604020202020204" pitchFamily="34" charset="0"/>
              </a:rPr>
              <a:t>محاضرة موجزة</a:t>
            </a:r>
          </a:p>
          <a:p>
            <a:pPr marL="0" marR="0">
              <a:lnSpc>
                <a:spcPct val="107000"/>
              </a:lnSpc>
              <a:spcBef>
                <a:spcPts val="0"/>
              </a:spcBef>
              <a:spcAft>
                <a:spcPts val="800"/>
              </a:spcAft>
            </a:pPr>
            <a:endParaRPr lang="en-US" sz="1200" b="0" i="0" u="none"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ar-EG" sz="1200" b="1" i="0" dirty="0">
                <a:latin typeface="Calibri" panose="020F0502020204030204" pitchFamily="34" charset="0"/>
                <a:ea typeface="Calibri" panose="020F0502020204030204" pitchFamily="34" charset="0"/>
                <a:cs typeface="Arial" panose="020B0604020202020204" pitchFamily="34" charset="0"/>
              </a:rPr>
              <a:t>إن المفاوضات متعددة الأطراف </a:t>
            </a:r>
            <a:r>
              <a:rPr lang="ar-EG" sz="1200" i="0" dirty="0">
                <a:latin typeface="Calibri" panose="020F0502020204030204" pitchFamily="34" charset="0"/>
                <a:ea typeface="Calibri" panose="020F0502020204030204" pitchFamily="34" charset="0"/>
                <a:cs typeface="Arial" panose="020B0604020202020204" pitchFamily="34" charset="0"/>
              </a:rPr>
              <a:t>التي تضم أكثر من طرفين تؤدي إلى زيادة هندسية في التعقيد لا خطية.</a:t>
            </a:r>
          </a:p>
          <a:p>
            <a:pPr marL="457200" marR="0">
              <a:lnSpc>
                <a:spcPct val="107000"/>
              </a:lnSpc>
              <a:spcBef>
                <a:spcPts val="0"/>
              </a:spcBef>
              <a:spcAft>
                <a:spcPts val="0"/>
              </a:spcAft>
            </a:pPr>
            <a:r>
              <a:rPr lang="ar-EG" sz="1200" i="0" dirty="0">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ar-EG" sz="1200" i="0" dirty="0">
                <a:latin typeface="Calibri" panose="020F0502020204030204" pitchFamily="34" charset="0"/>
                <a:ea typeface="Calibri" panose="020F0502020204030204" pitchFamily="34" charset="0"/>
                <a:cs typeface="Arial" panose="020B0604020202020204" pitchFamily="34" charset="0"/>
              </a:rPr>
              <a:t>يتضمن </a:t>
            </a:r>
            <a:r>
              <a:rPr lang="ar-EG" sz="1200" b="1" i="0" dirty="0">
                <a:latin typeface="Calibri" panose="020F0502020204030204" pitchFamily="34" charset="0"/>
                <a:ea typeface="Calibri" panose="020F0502020204030204" pitchFamily="34" charset="0"/>
                <a:cs typeface="Arial" panose="020B0604020202020204" pitchFamily="34" charset="0"/>
              </a:rPr>
              <a:t>الائتلاف</a:t>
            </a:r>
            <a:r>
              <a:rPr lang="ar-EG" sz="1200" i="0" dirty="0">
                <a:latin typeface="Calibri" panose="020F0502020204030204" pitchFamily="34" charset="0"/>
                <a:ea typeface="Calibri" panose="020F0502020204030204" pitchFamily="34" charset="0"/>
                <a:cs typeface="Arial" panose="020B0604020202020204" pitchFamily="34" charset="0"/>
              </a:rPr>
              <a:t> حزبين أو أكثر يتفقون على التعاون لتحقيق هدف مشترك.</a:t>
            </a:r>
            <a:r>
              <a:rPr lang="en-US" sz="1200" i="0" dirty="0">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وتتشكل الائتلافات عندما يتم توزيع السلطة بالتساوي، ولا تستطيع الأحزاب تحقيق أهدافها أو الاحتفاظ بالسلطة بمفردها. </a:t>
            </a:r>
            <a:r>
              <a:rPr lang="ar-EG" sz="1200" i="0" dirty="0">
                <a:latin typeface="Calibri" panose="020F0502020204030204" pitchFamily="34" charset="0"/>
                <a:ea typeface="Calibri" panose="020F0502020204030204" pitchFamily="34" charset="0"/>
                <a:cs typeface="Arial" panose="020B0604020202020204" pitchFamily="34" charset="0"/>
              </a:rPr>
              <a:t>وكثيرًا ما تكون الائتلافات عبارة عن مواقف </a:t>
            </a:r>
            <a:r>
              <a:rPr lang="ar-EG" sz="1200" b="1" i="0" dirty="0">
                <a:latin typeface="Calibri" panose="020F0502020204030204" pitchFamily="34" charset="0"/>
                <a:ea typeface="Calibri" panose="020F0502020204030204" pitchFamily="34" charset="0"/>
                <a:cs typeface="Arial" panose="020B0604020202020204" pitchFamily="34" charset="0"/>
              </a:rPr>
              <a:t>مختلطة الدوافع </a:t>
            </a:r>
            <a:r>
              <a:rPr lang="ar-EG" sz="1200" i="0" dirty="0">
                <a:latin typeface="Calibri" panose="020F0502020204030204" pitchFamily="34" charset="0"/>
                <a:ea typeface="Calibri" panose="020F0502020204030204" pitchFamily="34" charset="0"/>
                <a:cs typeface="Arial" panose="020B0604020202020204" pitchFamily="34" charset="0"/>
              </a:rPr>
              <a:t>حيث يحتاج المشاركون إلى التعاون مع بعضهم البعض، ولكن يجب عليهم أيضًا تقسيم القيمة فيما بينهم، وقد تغريهم ترتيبات بديلة مع أطراف أخرى.</a:t>
            </a:r>
            <a:r>
              <a:rPr lang="en-US" sz="1200" i="0" dirty="0">
                <a:latin typeface="Calibri" panose="020F050202020403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0"/>
              </a:spcAft>
            </a:pPr>
            <a:r>
              <a:rPr lang="ar-EG" sz="1200" i="0" dirty="0">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في التفاعلات بين طرفين (ثنائية)، يجب على المفاوضين دائمًا مراعاة </a:t>
            </a:r>
            <a:r>
              <a:rPr lang="en-US" sz="1200" b="1" i="0" dirty="0">
                <a:solidFill>
                  <a:srgbClr val="000000"/>
                </a:solidFill>
                <a:latin typeface="Calibri" panose="020F0502020204030204" pitchFamily="34" charset="0"/>
                <a:ea typeface="Calibri" panose="020F0502020204030204" pitchFamily="34" charset="0"/>
                <a:cs typeface="Arial" panose="020B0604020202020204" pitchFamily="34" charset="0"/>
              </a:rPr>
              <a:t>BATNA</a:t>
            </a:r>
            <a:r>
              <a:rPr lang="ar-EG" sz="1200" b="1" i="0" dirty="0">
                <a:solidFill>
                  <a:srgbClr val="000000"/>
                </a:solidFill>
                <a:latin typeface="Calibri" panose="020F0502020204030204" pitchFamily="34" charset="0"/>
                <a:ea typeface="Calibri" panose="020F0502020204030204" pitchFamily="34" charset="0"/>
                <a:cs typeface="Arial" panose="020B0604020202020204" pitchFamily="34" charset="0"/>
              </a:rPr>
              <a:t> أو أفضل بديل لاتفاقية تفاوضية</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هذا ما يحدث إذا فشل الطرفان في التوصل إلى اتفاق واضطرا إلى الخروج من المفاوضات للبحث عن وسائل بديلة لتحقيق أهدافهما.</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غالبًا ما يكون للمفاوضات متعددة الأطراف تعقيد إضافي يتمثل في </a:t>
            </a:r>
            <a:r>
              <a:rPr lang="en-US" sz="1200" b="1" i="0" dirty="0">
                <a:solidFill>
                  <a:srgbClr val="000000"/>
                </a:solidFill>
                <a:latin typeface="Calibri" panose="020F0502020204030204" pitchFamily="34" charset="0"/>
                <a:ea typeface="Calibri" panose="020F0502020204030204" pitchFamily="34" charset="0"/>
                <a:cs typeface="Arial" panose="020B0604020202020204" pitchFamily="34" charset="0"/>
              </a:rPr>
              <a:t>BATNA</a:t>
            </a:r>
            <a:r>
              <a:rPr lang="ar-EG" sz="1200" b="1" i="0" dirty="0">
                <a:solidFill>
                  <a:srgbClr val="000000"/>
                </a:solidFill>
                <a:latin typeface="Calibri" panose="020F0502020204030204" pitchFamily="34" charset="0"/>
                <a:ea typeface="Calibri" panose="020F0502020204030204" pitchFamily="34" charset="0"/>
                <a:cs typeface="Arial" panose="020B0604020202020204" pitchFamily="34" charset="0"/>
              </a:rPr>
              <a:t> الداخلي</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أي أن الأطراف المتناظرة غالبًا ما يكون لديها خيار استبعاد طرف واحد أو أكثر من الاتفاقية والتوصل إلى اتفاق مع مجموعة بديلة من الشركاء خلال المفاوضات (أي ضمنها).</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يميل هذا إلى زيادة الشكوك وتقليل الثقة في المواقف متعددة الأطراف، حيث يخشى الجميع من الاستبعاد من الاتفاق.</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0"/>
              </a:spcAft>
            </a:pP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من المرجح بشكل خاص أن تتشكل الائتلافات والاتفاقيات التي تشمل مجموعة فرعية فقط من الأطراف عندما يكون </a:t>
            </a:r>
            <a:r>
              <a:rPr lang="ar-EG" sz="1200" b="1" i="0" dirty="0">
                <a:solidFill>
                  <a:srgbClr val="000000"/>
                </a:solidFill>
                <a:latin typeface="Calibri" panose="020F0502020204030204" pitchFamily="34" charset="0"/>
                <a:ea typeface="Calibri" panose="020F0502020204030204" pitchFamily="34" charset="0"/>
                <a:cs typeface="Arial" panose="020B0604020202020204" pitchFamily="34" charset="0"/>
              </a:rPr>
              <a:t>التواصل الخاص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ممكنًا، كما في الجولات الأولى من </a:t>
            </a:r>
            <a:r>
              <a:rPr lang="ar-EG" sz="1200" i="0" dirty="0" err="1">
                <a:solidFill>
                  <a:srgbClr val="000000"/>
                </a:solidFill>
                <a:latin typeface="Calibri" panose="020F0502020204030204" pitchFamily="34" charset="0"/>
                <a:ea typeface="Calibri" panose="020F0502020204030204" pitchFamily="34" charset="0"/>
                <a:cs typeface="Arial" panose="020B0604020202020204" pitchFamily="34" charset="0"/>
              </a:rPr>
              <a:t>أوغوستا</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 وفي العديد من المواقف متعددة الأطراف في الحياة الواقعية.</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ولتجنب استبعاد الأطراف من الاتفاق، يجب عليك تشجيع </a:t>
            </a:r>
            <a:r>
              <a:rPr lang="ar-EG" sz="1200" b="1" i="0" dirty="0">
                <a:solidFill>
                  <a:srgbClr val="000000"/>
                </a:solidFill>
                <a:latin typeface="Calibri" panose="020F0502020204030204" pitchFamily="34" charset="0"/>
                <a:ea typeface="Calibri" panose="020F0502020204030204" pitchFamily="34" charset="0"/>
                <a:cs typeface="Arial" panose="020B0604020202020204" pitchFamily="34" charset="0"/>
              </a:rPr>
              <a:t>التواصل العام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قدر الإمكان (</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Swab et al 2008</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يمكن أن تعزز إعدادات الاتصال الافتراضي تشكيل الائتلاف لأن القنوات المتعددة المتاحة (على سبيل المثال، اجتماعات الفيديو، ورسائل البريد الإلكتروني، والرسائل النصية، والمكالمات الصوتية) يمكن أن تسهل الاتصالات الخاصة بين مجموعات فرعية من الأطراف.</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0"/>
              </a:spcAft>
            </a:pP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إن بناء الثقة في المواقف متعددة الأطراف التي تنطوي على غرباء نسبيين (أو منافسين معروفين) أمر صعب للغاية في كثير من الأحيان، أو على الأقل غير واقعي في إطار زمني قصير.</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تنطوي </a:t>
            </a:r>
            <a:r>
              <a:rPr lang="ar-EG" sz="1200" b="1" i="0" dirty="0">
                <a:solidFill>
                  <a:srgbClr val="000000"/>
                </a:solidFill>
                <a:latin typeface="Calibri" panose="020F0502020204030204" pitchFamily="34" charset="0"/>
                <a:ea typeface="Calibri" panose="020F0502020204030204" pitchFamily="34" charset="0"/>
                <a:cs typeface="Arial" panose="020B0604020202020204" pitchFamily="34" charset="0"/>
              </a:rPr>
              <a:t>الثقة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على استعداد لتعريض نفسك للأذى أو الخيانة من جانب شخص آخر، وهي بطيئة البناء ويمكن فقدها بسهولة.</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إن الأمر الأكثر جدوى هو تعزيز </a:t>
            </a:r>
            <a:r>
              <a:rPr lang="ar-EG" sz="1200" b="1" i="0" dirty="0">
                <a:solidFill>
                  <a:srgbClr val="000000"/>
                </a:solidFill>
                <a:latin typeface="Calibri" panose="020F0502020204030204" pitchFamily="34" charset="0"/>
                <a:ea typeface="Calibri" panose="020F0502020204030204" pitchFamily="34" charset="0"/>
                <a:cs typeface="Arial" panose="020B0604020202020204" pitchFamily="34" charset="0"/>
              </a:rPr>
              <a:t>الاعتماد المتبادل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 والشعور بأننا أفضل حالًا معًا .</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بعبارة أخرى، يجب أن تحاول إقناع الطرف الآخر بأن أهدافه الفردية من المرجح أن تتحقق من خلال تشكيل ائتلاف أو اتفاق معك.</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قم ببناء ائتلافات حول المصالح المشتركة.</a:t>
            </a:r>
            <a:r>
              <a:rPr lang="en-US" sz="1200" b="1" i="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0"/>
              </a:spcAft>
            </a:pP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إن بناء سمعة إيجابية سابقة يساعد في بناء ائتلافك، كما أن إقناع الطرف الآخر بأنكما من المرجح أن تعقدا صفقات متكررة معًا وأن هذه قد تكون شراكة مثمرة طويلة الأجل أمر مفيد أيضًا.</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EG" sz="1200" i="0" dirty="0">
                <a:solidFill>
                  <a:srgbClr val="000000"/>
                </a:solidFill>
                <a:latin typeface="Calibri" panose="020F0502020204030204" pitchFamily="34" charset="0"/>
                <a:ea typeface="Calibri" panose="020F0502020204030204" pitchFamily="34" charset="0"/>
                <a:cs typeface="Arial" panose="020B0604020202020204" pitchFamily="34" charset="0"/>
              </a:rPr>
              <a:t>إن إظهار أن ائتلافك يتشكل بالفعل وأن الآخرين من الأفضل أن ينضموا الآن ويحصلوا على صفقة أفضل ("المزيد من الوزراء")، بدلًا من الانتظار حتى فوات الأوان والحصول على صفقة سيئة أو الاستبعاد تمامًا، يمكن أن يكون مقنعًا بشكل خاص.</a:t>
            </a:r>
            <a:r>
              <a:rPr lang="en-US" sz="1200" i="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endParaRPr lang="en-US" i="0" baseline="0" dirty="0"/>
          </a:p>
          <a:p>
            <a:r>
              <a:rPr lang="ar-EG" sz="1200" b="1" i="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قراءات ومشاهدات إضافية موجهة للممارسين</a:t>
            </a:r>
          </a:p>
          <a:p>
            <a:r>
              <a:rPr lang="ar-EG" sz="1200" i="0"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a:t>
            </a:r>
          </a:p>
          <a:p>
            <a:r>
              <a:rPr lang="ar-EG" sz="1200" i="0" dirty="0">
                <a:solidFill>
                  <a:srgbClr val="333333"/>
                </a:solidFill>
                <a:latin typeface="Times New Roman" panose="02020603050405020304" pitchFamily="18" charset="0"/>
                <a:ea typeface="Times New Roman" panose="02020603050405020304" pitchFamily="18" charset="0"/>
              </a:rPr>
              <a:t>عندما تصل المفاوضات متعددة الأطراف إلى طريق مسدود</a:t>
            </a:r>
          </a:p>
          <a:p>
            <a:r>
              <a:rPr lang="en-US" sz="1200" i="0" u="sng" dirty="0">
                <a:solidFill>
                  <a:srgbClr val="0000FF"/>
                </a:solidFill>
                <a:latin typeface="Times New Roman" panose="02020603050405020304" pitchFamily="18" charset="0"/>
                <a:ea typeface="Times New Roman" panose="02020603050405020304" pitchFamily="18" charset="0"/>
                <a:hlinkClick r:id="rId3"/>
              </a:rPr>
              <a:t>https://knowledge.insead.edu/leadership-management/when-multi-party-negotiations-hit-gridlock-3517</a:t>
            </a:r>
          </a:p>
          <a:p>
            <a:r>
              <a:rPr lang="en-US" sz="1200" i="0" dirty="0">
                <a:solidFill>
                  <a:srgbClr val="333333"/>
                </a:solidFill>
                <a:latin typeface="Times New Roman" panose="02020603050405020304" pitchFamily="18" charset="0"/>
                <a:ea typeface="Times New Roman" panose="02020603050405020304" pitchFamily="18" charset="0"/>
              </a:rPr>
              <a:t> </a:t>
            </a:r>
          </a:p>
          <a:p>
            <a:r>
              <a:rPr lang="ar-EG" sz="1200" i="0" dirty="0">
                <a:solidFill>
                  <a:srgbClr val="333333"/>
                </a:solidFill>
                <a:latin typeface="Times New Roman" panose="02020603050405020304" pitchFamily="18" charset="0"/>
                <a:ea typeface="Times New Roman" panose="02020603050405020304" pitchFamily="18" charset="0"/>
              </a:rPr>
              <a:t>هل كيم جونج أون مجنون؟ وأسئلة أخرى حول كوريا الشمالية</a:t>
            </a:r>
          </a:p>
          <a:p>
            <a:r>
              <a:rPr lang="en-US" sz="1200" i="0" u="sng" dirty="0">
                <a:solidFill>
                  <a:srgbClr val="0000FF"/>
                </a:solidFill>
                <a:latin typeface="Times New Roman" panose="02020603050405020304" pitchFamily="18" charset="0"/>
                <a:ea typeface="Times New Roman" panose="02020603050405020304" pitchFamily="18" charset="0"/>
                <a:hlinkClick r:id="rId4"/>
              </a:rPr>
              <a:t>https://knowledge.insead.edu/strategy/is-kim-jong-un-crazy-and-other-faqs-on-north-korea-8341</a:t>
            </a:r>
          </a:p>
          <a:p>
            <a:r>
              <a:rPr lang="en-US" sz="1200" i="0" dirty="0">
                <a:solidFill>
                  <a:srgbClr val="333333"/>
                </a:solidFill>
                <a:latin typeface="Times New Roman" panose="02020603050405020304" pitchFamily="18" charset="0"/>
                <a:ea typeface="Times New Roman" panose="02020603050405020304" pitchFamily="18" charset="0"/>
              </a:rPr>
              <a:t> </a:t>
            </a:r>
          </a:p>
          <a:p>
            <a:r>
              <a:rPr lang="ar-EG" sz="1200" i="0" dirty="0">
                <a:solidFill>
                  <a:srgbClr val="333333"/>
                </a:solidFill>
                <a:latin typeface="Times New Roman" panose="02020603050405020304" pitchFamily="18" charset="0"/>
                <a:ea typeface="Times New Roman" panose="02020603050405020304" pitchFamily="18" charset="0"/>
              </a:rPr>
              <a:t>الدوحة تولد من جديد، ولكن لا تزال تتخذ خطوات صغيرة</a:t>
            </a:r>
          </a:p>
          <a:p>
            <a:r>
              <a:rPr lang="en-US" sz="1200" i="0" u="sng" dirty="0">
                <a:solidFill>
                  <a:srgbClr val="0000FF"/>
                </a:solidFill>
                <a:latin typeface="Times New Roman" panose="02020603050405020304" pitchFamily="18" charset="0"/>
                <a:ea typeface="Times New Roman" panose="02020603050405020304" pitchFamily="18" charset="0"/>
                <a:hlinkClick r:id="rId5"/>
              </a:rPr>
              <a:t>https://knowledge.insead.edu/blog/insead-blog/doha-reborn-but-keep-making-baby-steps-3087</a:t>
            </a:r>
          </a:p>
          <a:p>
            <a:r>
              <a:rPr lang="en-US" sz="1200" i="0" dirty="0">
                <a:solidFill>
                  <a:srgbClr val="222222"/>
                </a:solidFill>
                <a:latin typeface="Times New Roman" panose="02020603050405020304" pitchFamily="18" charset="0"/>
                <a:ea typeface="Times New Roman" panose="02020603050405020304" pitchFamily="18" charset="0"/>
              </a:rPr>
              <a:t> </a:t>
            </a:r>
          </a:p>
          <a:p>
            <a:r>
              <a:rPr lang="ar-EG" sz="1200" i="0" dirty="0">
                <a:solidFill>
                  <a:srgbClr val="333333"/>
                </a:solidFill>
                <a:latin typeface="Times New Roman" panose="02020603050405020304" pitchFamily="18" charset="0"/>
                <a:ea typeface="Times New Roman" panose="02020603050405020304" pitchFamily="18" charset="0"/>
              </a:rPr>
              <a:t>إعادة التفاوض على السلام في كولومبيا</a:t>
            </a:r>
          </a:p>
          <a:p>
            <a:r>
              <a:rPr lang="en-US" sz="1200" i="0" u="sng" dirty="0">
                <a:solidFill>
                  <a:srgbClr val="0000FF"/>
                </a:solidFill>
                <a:latin typeface="Times New Roman" panose="02020603050405020304" pitchFamily="18" charset="0"/>
                <a:ea typeface="Times New Roman" panose="02020603050405020304" pitchFamily="18" charset="0"/>
                <a:hlinkClick r:id="rId6"/>
              </a:rPr>
              <a:t>https://knowledge.insead.edu/blog/insead-blog/renegotiating-peace-in-colombia-5002</a:t>
            </a:r>
          </a:p>
          <a:p>
            <a:r>
              <a:rPr lang="en-US" sz="1200" i="0" dirty="0">
                <a:solidFill>
                  <a:srgbClr val="333333"/>
                </a:solidFill>
                <a:latin typeface="Times New Roman" panose="02020603050405020304" pitchFamily="18" charset="0"/>
                <a:ea typeface="Times New Roman" panose="02020603050405020304" pitchFamily="18" charset="0"/>
              </a:rPr>
              <a:t> </a:t>
            </a:r>
          </a:p>
          <a:p>
            <a:r>
              <a:rPr lang="ar-EG" sz="1200" i="0" dirty="0">
                <a:solidFill>
                  <a:srgbClr val="000000"/>
                </a:solidFill>
                <a:latin typeface="Times New Roman" panose="02020603050405020304" pitchFamily="18" charset="0"/>
                <a:ea typeface="Times New Roman" panose="02020603050405020304" pitchFamily="18" charset="0"/>
              </a:rPr>
              <a:t>الهيمنة هي إستراتيجية تفاوضية محفوفة بالمخاطر </a:t>
            </a:r>
            <a:br>
              <a:rPr lang="ar-EG" sz="1200" i="0" dirty="0">
                <a:solidFill>
                  <a:srgbClr val="000000"/>
                </a:solidFill>
                <a:latin typeface="Times New Roman" panose="02020603050405020304" pitchFamily="18" charset="0"/>
                <a:ea typeface="Times New Roman" panose="02020603050405020304" pitchFamily="18" charset="0"/>
              </a:rPr>
            </a:br>
            <a:r>
              <a:rPr lang="en-US" sz="1200" i="0" dirty="0">
                <a:solidFill>
                  <a:srgbClr val="000000"/>
                </a:solidFill>
                <a:latin typeface="Times New Roman" panose="02020603050405020304" pitchFamily="18" charset="0"/>
                <a:ea typeface="Times New Roman" panose="02020603050405020304" pitchFamily="18" charset="0"/>
              </a:rPr>
              <a:t>https://knowledge.insead.edu/blog/insead-blog/domination-is-a-very-risky-negotiation-strategy-4450#MCwP2Zb1Rmux1xbZ.99</a:t>
            </a:r>
          </a:p>
          <a:p>
            <a:r>
              <a:rPr lang="en-US" sz="1200" i="0" dirty="0">
                <a:solidFill>
                  <a:srgbClr val="333333"/>
                </a:solidFill>
                <a:latin typeface="Times New Roman" panose="02020603050405020304" pitchFamily="18" charset="0"/>
                <a:ea typeface="Times New Roman" panose="02020603050405020304" pitchFamily="18" charset="0"/>
              </a:rPr>
              <a:t> </a:t>
            </a:r>
          </a:p>
          <a:p>
            <a:r>
              <a:rPr lang="ar-EG" sz="1200" b="0" i="0" dirty="0">
                <a:solidFill>
                  <a:srgbClr val="000000"/>
                </a:solidFill>
                <a:latin typeface="Times New Roman" panose="02020603050405020304" pitchFamily="18" charset="0"/>
              </a:rPr>
              <a:t>الأهداف المشتركة ليست ضرورية للمفاوضات المربحة للطرفين</a:t>
            </a:r>
          </a:p>
          <a:p>
            <a:r>
              <a:rPr lang="en-US" sz="1200" b="0" i="0" u="sng" dirty="0">
                <a:solidFill>
                  <a:srgbClr val="000000"/>
                </a:solidFill>
                <a:latin typeface="Times New Roman" panose="02020603050405020304" pitchFamily="18" charset="0"/>
                <a:hlinkClick r:id="rId7"/>
              </a:rPr>
              <a:t>https://knowledge.insead.edu/blog/insead-blog/common-goals-not-necessary-for-win-win-negotiations-4542#KUGVc8pTkxtcX8gH.99</a:t>
            </a:r>
          </a:p>
          <a:p>
            <a:endParaRPr lang="en-US" i="0"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9</a:t>
            </a:fld>
            <a:endParaRPr lang="en-US"/>
          </a:p>
        </p:txBody>
      </p:sp>
    </p:spTree>
    <p:extLst>
      <p:ext uri="{BB962C8B-B14F-4D97-AF65-F5344CB8AC3E}">
        <p14:creationId xmlns:p14="http://schemas.microsoft.com/office/powerpoint/2010/main" val="414912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9455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752600"/>
            <a:ext cx="8229600" cy="4648200"/>
          </a:xfrm>
          <a:prstGeom prst="rect">
            <a:avLst/>
          </a:prstGeom>
        </p:spPr>
        <p:txBody>
          <a:bodyPr/>
          <a:lstStyle/>
          <a:p>
            <a:pPr lvl="0"/>
            <a:endParaRPr lang="en-US" noProof="0"/>
          </a:p>
        </p:txBody>
      </p:sp>
    </p:spTree>
    <p:extLst>
      <p:ext uri="{BB962C8B-B14F-4D97-AF65-F5344CB8AC3E}">
        <p14:creationId xmlns:p14="http://schemas.microsoft.com/office/powerpoint/2010/main" val="311593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192880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92D32-A709-47DC-8A50-FC85535ECA5F}" type="datetimeFigureOut">
              <a:rPr lang="en-US" smtClean="0"/>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3637704609"/>
      </p:ext>
    </p:extLst>
  </p:cSld>
  <p:clrMap bg1="lt1" tx1="dk1" bg2="lt2" tx2="dk2" accent1="accent1" accent2="accent2" accent3="accent3" accent4="accent4" accent5="accent5" accent6="accent6" hlink="hlink" folHlink="folHlink"/>
  <p:sldLayoutIdLst>
    <p:sldLayoutId id="2147483662"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أوغوستا</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29069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11/2024</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-6906</a:t>
            </a: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 </a:t>
            </a:r>
            <a:r>
              <a:rPr lang="ar-EG" sz="750" dirty="0">
                <a:solidFill>
                  <a:prstClr val="black"/>
                </a:solidFill>
                <a:latin typeface="Roboto" panose="02000000000000000000" pitchFamily="2" charset="0"/>
                <a:ea typeface="Roboto" panose="02000000000000000000" pitchFamily="2" charset="0"/>
                <a:cs typeface="+mn-cs"/>
              </a:rPr>
              <a:t>عمر </a:t>
            </a:r>
            <a:r>
              <a:rPr lang="ar-EG" sz="750" dirty="0" err="1">
                <a:solidFill>
                  <a:prstClr val="black"/>
                </a:solidFill>
                <a:latin typeface="Roboto" panose="02000000000000000000" pitchFamily="2" charset="0"/>
                <a:ea typeface="Roboto" panose="02000000000000000000" pitchFamily="2" charset="0"/>
                <a:cs typeface="+mn-cs"/>
              </a:rPr>
              <a:t>روزنبلوم</a:t>
            </a:r>
            <a:r>
              <a:rPr lang="ar-EG" sz="750" dirty="0">
                <a:solidFill>
                  <a:prstClr val="black"/>
                </a:solidFill>
                <a:latin typeface="Roboto" panose="02000000000000000000" pitchFamily="2" charset="0"/>
                <a:ea typeface="Roboto" panose="02000000000000000000" pitchFamily="2" charset="0"/>
                <a:cs typeface="+mn-cs"/>
              </a:rPr>
              <a:t>، خريج ماجستير إدارة الأعمال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وويلسون</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سايروس</a:t>
            </a:r>
            <a:r>
              <a:rPr lang="ar-EG" sz="750" dirty="0">
                <a:solidFill>
                  <a:prstClr val="black"/>
                </a:solidFill>
                <a:latin typeface="Roboto" panose="02000000000000000000" pitchFamily="2" charset="0"/>
                <a:ea typeface="Roboto" panose="02000000000000000000" pitchFamily="2" charset="0"/>
                <a:cs typeface="+mn-cs"/>
              </a:rPr>
              <a:t> لاي، مساعد البحث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تحت إشراف مارتن </a:t>
            </a:r>
            <a:r>
              <a:rPr lang="ar-EG" sz="750" dirty="0" err="1">
                <a:solidFill>
                  <a:prstClr val="black"/>
                </a:solidFill>
                <a:latin typeface="Roboto" panose="02000000000000000000" pitchFamily="2" charset="0"/>
                <a:ea typeface="Roboto" panose="02000000000000000000" pitchFamily="2" charset="0"/>
                <a:cs typeface="+mn-cs"/>
              </a:rPr>
              <a:t>شواينسبيرج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فالكاو، أستاذ ممارسات الإدارة في علوم القرار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كمادة إضافية لمسرحية تقمص الأدوار "</a:t>
            </a:r>
            <a:r>
              <a:rPr lang="ar-EG" sz="750" i="1" dirty="0" err="1">
                <a:solidFill>
                  <a:prstClr val="black"/>
                </a:solidFill>
                <a:latin typeface="Roboto" panose="02000000000000000000" pitchFamily="2" charset="0"/>
                <a:ea typeface="Roboto" panose="02000000000000000000" pitchFamily="2" charset="0"/>
                <a:cs typeface="+mn-cs"/>
              </a:rPr>
              <a:t>أوغوستا</a:t>
            </a:r>
            <a:r>
              <a:rPr lang="ar-EG" sz="750" i="1" dirty="0">
                <a:solidFill>
                  <a:prstClr val="black"/>
                </a:solidFill>
                <a:latin typeface="Roboto" panose="02000000000000000000" pitchFamily="2" charset="0"/>
                <a:ea typeface="Roboto" panose="02000000000000000000" pitchFamily="2" charset="0"/>
                <a:cs typeface="+mn-cs"/>
              </a:rPr>
              <a:t> </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Translated using an LLM (Large Language Model) and edited by Tilti Multilingual SIA, with the permission of INSEAD.</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lang="en-US" sz="750" dirty="0">
                <a:solidFill>
                  <a:prstClr val="black"/>
                </a:solidFill>
                <a:latin typeface="Roboto" panose="02000000000000000000" pitchFamily="2" charset="0"/>
                <a:ea typeface="Roboto" panose="02000000000000000000" pitchFamily="2" charset="0"/>
              </a:rPr>
              <a:t>This translation, Copyright © 2024 Martin Schweinsberg, </a:t>
            </a:r>
            <a:r>
              <a:rPr lang="en-US" sz="750">
                <a:solidFill>
                  <a:prstClr val="black"/>
                </a:solidFill>
                <a:latin typeface="Roboto" panose="02000000000000000000" pitchFamily="2" charset="0"/>
                <a:ea typeface="Roboto" panose="02000000000000000000" pitchFamily="2" charset="0"/>
              </a:rPr>
              <a:t>Horacio Falcão</a:t>
            </a:r>
            <a:r>
              <a:rPr lang="en-US" sz="750" dirty="0">
                <a:solidFill>
                  <a:prstClr val="black"/>
                </a:solidFill>
                <a:latin typeface="Roboto" panose="02000000000000000000" pitchFamily="2" charset="0"/>
                <a:ea typeface="Roboto" panose="02000000000000000000" pitchFamily="2" charset="0"/>
              </a:rPr>
              <a:t>, Eric Uhlmann. The original slides are </a:t>
            </a:r>
            <a:r>
              <a:rPr lang="en-US" sz="750">
                <a:solidFill>
                  <a:prstClr val="black"/>
                </a:solidFill>
                <a:latin typeface="Roboto" panose="02000000000000000000" pitchFamily="2" charset="0"/>
                <a:ea typeface="Roboto" panose="02000000000000000000" pitchFamily="2" charset="0"/>
              </a:rPr>
              <a:t>entitled “Augusta</a:t>
            </a:r>
            <a:r>
              <a:rPr lang="en-US" sz="750" dirty="0">
                <a:solidFill>
                  <a:prstClr val="black"/>
                </a:solidFill>
                <a:latin typeface="Roboto" panose="02000000000000000000" pitchFamily="2" charset="0"/>
                <a:ea typeface="Roboto" panose="02000000000000000000" pitchFamily="2" charset="0"/>
              </a:rPr>
              <a:t>” (06/2024-6906</a:t>
            </a:r>
            <a:r>
              <a:rPr lang="en-US" sz="750">
                <a:solidFill>
                  <a:prstClr val="black"/>
                </a:solidFill>
                <a:latin typeface="Roboto" panose="02000000000000000000" pitchFamily="2" charset="0"/>
                <a:ea typeface="Roboto" panose="02000000000000000000" pitchFamily="2" charset="0"/>
              </a:rPr>
              <a:t>), </a:t>
            </a:r>
            <a:r>
              <a:rPr lang="en-US" sz="750" dirty="0">
                <a:solidFill>
                  <a:prstClr val="black"/>
                </a:solidFill>
                <a:latin typeface="Roboto" panose="02000000000000000000" pitchFamily="2" charset="0"/>
                <a:ea typeface="Roboto" panose="02000000000000000000" pitchFamily="2" charset="0"/>
              </a:rPr>
              <a:t>Copyright © 2024 Martin Schweinsberg, </a:t>
            </a:r>
            <a:r>
              <a:rPr lang="en-US" sz="750">
                <a:solidFill>
                  <a:prstClr val="black"/>
                </a:solidFill>
                <a:latin typeface="Roboto" panose="02000000000000000000" pitchFamily="2" charset="0"/>
                <a:ea typeface="Roboto" panose="02000000000000000000" pitchFamily="2" charset="0"/>
              </a:rPr>
              <a:t>Horacio Falcão</a:t>
            </a:r>
            <a:r>
              <a:rPr lang="en-US" sz="750" dirty="0">
                <a:solidFill>
                  <a:prstClr val="black"/>
                </a:solidFill>
                <a:latin typeface="Roboto" panose="02000000000000000000" pitchFamily="2" charset="0"/>
                <a:ea typeface="Roboto" panose="02000000000000000000" pitchFamily="2" charset="0"/>
              </a:rPr>
              <a:t>, </a:t>
            </a:r>
            <a:r>
              <a:rPr lang="en-US" sz="750">
                <a:solidFill>
                  <a:prstClr val="black"/>
                </a:solidFill>
                <a:latin typeface="Roboto" panose="02000000000000000000" pitchFamily="2" charset="0"/>
                <a:ea typeface="Roboto" panose="02000000000000000000" pitchFamily="2" charset="0"/>
              </a:rPr>
              <a:t>Eric Uhlmann</a:t>
            </a:r>
            <a:endParaRPr lang="en-US" sz="750" dirty="0">
              <a:solidFill>
                <a:prstClr val="black"/>
              </a:solidFill>
              <a:latin typeface="Roboto" panose="02000000000000000000" pitchFamily="2" charset="0"/>
              <a:ea typeface="Roboto" panose="02000000000000000000" pitchFamily="2" charset="0"/>
            </a:endParaRP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1F9771B-92E3-4DB5-8742-9D4C7EE6A4C3}"/>
              </a:ext>
            </a:extLst>
          </p:cNvPr>
          <p:cNvSpPr>
            <a:spLocks noChangeArrowheads="1"/>
          </p:cNvSpPr>
          <p:nvPr/>
        </p:nvSpPr>
        <p:spPr bwMode="auto">
          <a:xfrm>
            <a:off x="228600" y="2286000"/>
            <a:ext cx="2460770" cy="1934369"/>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حزب العمال</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 </a:t>
            </a: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40 مقعدًا</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60E9A9B7-28A1-4FB4-A953-B245C850C122}"/>
              </a:ext>
            </a:extLst>
          </p:cNvPr>
          <p:cNvSpPr>
            <a:spLocks noChangeArrowheads="1"/>
          </p:cNvSpPr>
          <p:nvPr/>
        </p:nvSpPr>
        <p:spPr bwMode="auto">
          <a:xfrm>
            <a:off x="2819400" y="2286000"/>
            <a:ext cx="1828801" cy="1934369"/>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الحزب الليبرالي</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15 مقعدًا</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938FB988-30BD-48D3-8013-B6E428F78B7C}"/>
              </a:ext>
            </a:extLst>
          </p:cNvPr>
          <p:cNvSpPr>
            <a:spLocks noChangeArrowheads="1"/>
          </p:cNvSpPr>
          <p:nvPr/>
        </p:nvSpPr>
        <p:spPr bwMode="auto">
          <a:xfrm>
            <a:off x="4800600" y="2286000"/>
            <a:ext cx="4114800" cy="94496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الحزب المحافظ</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51 مقعدًا</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B71D52D8-5949-4496-8CC4-59FCC7CC00B9}"/>
              </a:ext>
            </a:extLst>
          </p:cNvPr>
          <p:cNvSpPr>
            <a:spLocks noChangeArrowheads="1"/>
          </p:cNvSpPr>
          <p:nvPr/>
        </p:nvSpPr>
        <p:spPr bwMode="auto">
          <a:xfrm>
            <a:off x="4800600" y="3350817"/>
            <a:ext cx="4114800" cy="84018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الحزب الليبرتاري</a:t>
            </a:r>
            <a:r>
              <a:rPr kumimoji="0" lang="en-US"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14 مقعدًا</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8255B068-3422-4CAE-8103-3C146D9B2D49}"/>
              </a:ext>
            </a:extLst>
          </p:cNvPr>
          <p:cNvSpPr>
            <a:spLocks noChangeArrowheads="1"/>
          </p:cNvSpPr>
          <p:nvPr/>
        </p:nvSpPr>
        <p:spPr bwMode="auto">
          <a:xfrm>
            <a:off x="1033462" y="5102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itle 1">
            <a:extLst>
              <a:ext uri="{FF2B5EF4-FFF2-40B4-BE49-F238E27FC236}">
                <a16:creationId xmlns:a16="http://schemas.microsoft.com/office/drawing/2014/main" id="{2D7DD4D2-977A-4E8C-A3A0-44467299074A}"/>
              </a:ext>
            </a:extLst>
          </p:cNvPr>
          <p:cNvSpPr>
            <a:spLocks noGrp="1"/>
          </p:cNvSpPr>
          <p:nvPr>
            <p:ph type="title"/>
          </p:nvPr>
        </p:nvSpPr>
        <p:spPr>
          <a:xfrm>
            <a:off x="457200" y="381000"/>
            <a:ext cx="8229600" cy="1143000"/>
          </a:xfrm>
        </p:spPr>
        <p:txBody>
          <a:bodyPr/>
          <a:lstStyle/>
          <a:p>
            <a:r>
              <a:rPr lang="ar-EG" b="1"/>
              <a:t>مقاعد البرلمان في دولة أوغوستا</a:t>
            </a:r>
          </a:p>
        </p:txBody>
      </p:sp>
      <p:sp>
        <p:nvSpPr>
          <p:cNvPr id="16" name="Title 1">
            <a:extLst>
              <a:ext uri="{FF2B5EF4-FFF2-40B4-BE49-F238E27FC236}">
                <a16:creationId xmlns:a16="http://schemas.microsoft.com/office/drawing/2014/main" id="{32122391-CD1F-4CE7-B098-F175CDE3CE2D}"/>
              </a:ext>
            </a:extLst>
          </p:cNvPr>
          <p:cNvSpPr txBox="1">
            <a:spLocks/>
          </p:cNvSpPr>
          <p:nvPr/>
        </p:nvSpPr>
        <p:spPr>
          <a:xfrm>
            <a:off x="457200" y="4648200"/>
            <a:ext cx="8229600" cy="1143000"/>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2800" i="1"/>
              <a:t>التفاوت في البدائل والمصالح</a:t>
            </a:r>
          </a:p>
        </p:txBody>
      </p:sp>
    </p:spTree>
    <p:extLst>
      <p:ext uri="{BB962C8B-B14F-4D97-AF65-F5344CB8AC3E}">
        <p14:creationId xmlns:p14="http://schemas.microsoft.com/office/powerpoint/2010/main" val="268746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EF7-6A48-4705-AB67-B433FC110061}"/>
              </a:ext>
            </a:extLst>
          </p:cNvPr>
          <p:cNvSpPr>
            <a:spLocks noGrp="1"/>
          </p:cNvSpPr>
          <p:nvPr>
            <p:ph type="title"/>
          </p:nvPr>
        </p:nvSpPr>
        <p:spPr>
          <a:xfrm>
            <a:off x="457200" y="-76200"/>
            <a:ext cx="8229600" cy="1143000"/>
          </a:xfrm>
        </p:spPr>
        <p:txBody>
          <a:bodyPr>
            <a:normAutofit/>
          </a:bodyPr>
          <a:lstStyle/>
          <a:p>
            <a:r>
              <a:rPr lang="ar-EG" sz="3200" b="1"/>
              <a:t>مكاسب الحزب المحافظ</a:t>
            </a:r>
          </a:p>
        </p:txBody>
      </p:sp>
      <p:pic>
        <p:nvPicPr>
          <p:cNvPr id="9" name="Picture 8">
            <a:extLst>
              <a:ext uri="{FF2B5EF4-FFF2-40B4-BE49-F238E27FC236}">
                <a16:creationId xmlns:a16="http://schemas.microsoft.com/office/drawing/2014/main" id="{1A7E49A8-2F01-4D31-B4EE-EFEB574AFFA9}"/>
              </a:ext>
            </a:extLst>
          </p:cNvPr>
          <p:cNvPicPr>
            <a:picLocks noChangeAspect="1"/>
          </p:cNvPicPr>
          <p:nvPr/>
        </p:nvPicPr>
        <p:blipFill>
          <a:blip r:embed="rId3"/>
          <a:stretch>
            <a:fillRect/>
          </a:stretch>
        </p:blipFill>
        <p:spPr>
          <a:xfrm>
            <a:off x="216994" y="838200"/>
            <a:ext cx="5117006" cy="5943600"/>
          </a:xfrm>
          <a:prstGeom prst="rect">
            <a:avLst/>
          </a:prstGeom>
        </p:spPr>
      </p:pic>
      <p:sp>
        <p:nvSpPr>
          <p:cNvPr id="10" name="TextBox 9">
            <a:extLst>
              <a:ext uri="{FF2B5EF4-FFF2-40B4-BE49-F238E27FC236}">
                <a16:creationId xmlns:a16="http://schemas.microsoft.com/office/drawing/2014/main" id="{313BB432-FA1D-475E-A482-927D67B9644E}"/>
              </a:ext>
            </a:extLst>
          </p:cNvPr>
          <p:cNvSpPr txBox="1"/>
          <p:nvPr/>
        </p:nvSpPr>
        <p:spPr>
          <a:xfrm>
            <a:off x="5334000" y="1143000"/>
            <a:ext cx="3593006" cy="5509200"/>
          </a:xfrm>
          <a:prstGeom prst="rect">
            <a:avLst/>
          </a:prstGeom>
          <a:noFill/>
        </p:spPr>
        <p:txBody>
          <a:bodyPr wrap="square" rtlCol="0">
            <a:spAutoFit/>
          </a:bodyPr>
          <a:lstStyle/>
          <a:p>
            <a:pPr marL="285750" indent="-285750">
              <a:buFont typeface="Arial" panose="020B0604020202020204" pitchFamily="34" charset="0"/>
              <a:buChar char="•"/>
            </a:pPr>
            <a:r>
              <a:rPr lang="ar-EG" sz="2200"/>
              <a:t>يريد المؤيدون تشكيل ائتلاف واسع يضم العديد من الأحزاب</a:t>
            </a:r>
          </a:p>
          <a:p>
            <a:endParaRPr lang="en-SG" sz="2200" dirty="0"/>
          </a:p>
          <a:p>
            <a:pPr marL="285750" indent="-285750">
              <a:buFont typeface="Arial" panose="020B0604020202020204" pitchFamily="34" charset="0"/>
              <a:buChar char="•"/>
            </a:pPr>
            <a:r>
              <a:rPr lang="ar-EG" sz="2200"/>
              <a:t>يرغبون في 4 وزراء أو أكثر في حال فوزه بالانتخابات</a:t>
            </a:r>
          </a:p>
          <a:p>
            <a:pPr marL="285750" indent="-285750">
              <a:buFont typeface="Arial" panose="020B0604020202020204" pitchFamily="34" charset="0"/>
              <a:buChar char="•"/>
            </a:pPr>
            <a:endParaRPr lang="en-SG" sz="2200" dirty="0"/>
          </a:p>
          <a:p>
            <a:pPr marL="285750" indent="-285750">
              <a:buFont typeface="Arial" panose="020B0604020202020204" pitchFamily="34" charset="0"/>
              <a:buChar char="•"/>
            </a:pPr>
            <a:r>
              <a:rPr lang="ar-EG" sz="2200"/>
              <a:t>يُعد الفشل في تشكيل الحكومة أو عدم المشاركة في الائتلاف الحاكم كارثة</a:t>
            </a:r>
          </a:p>
          <a:p>
            <a:pPr marL="285750" indent="-285750">
              <a:buFont typeface="Arial" panose="020B0604020202020204" pitchFamily="34" charset="0"/>
              <a:buChar char="•"/>
            </a:pPr>
            <a:endParaRPr lang="en-SG" sz="2200" dirty="0"/>
          </a:p>
          <a:p>
            <a:pPr marL="285750" indent="-285750">
              <a:buFont typeface="Arial" panose="020B0604020202020204" pitchFamily="34" charset="0"/>
              <a:buChar char="•"/>
            </a:pPr>
            <a:r>
              <a:rPr lang="ar-EG" sz="2200"/>
              <a:t>لا يُفضل الائتلاف الحاكم الذي يضم الحزب الليبرتاري فقط؛ وذلك بسبب سوء العلاقة بين القادة</a:t>
            </a:r>
          </a:p>
        </p:txBody>
      </p:sp>
    </p:spTree>
    <p:extLst>
      <p:ext uri="{BB962C8B-B14F-4D97-AF65-F5344CB8AC3E}">
        <p14:creationId xmlns:p14="http://schemas.microsoft.com/office/powerpoint/2010/main" val="289977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EF7-6A48-4705-AB67-B433FC110061}"/>
              </a:ext>
            </a:extLst>
          </p:cNvPr>
          <p:cNvSpPr>
            <a:spLocks noGrp="1"/>
          </p:cNvSpPr>
          <p:nvPr>
            <p:ph type="title"/>
          </p:nvPr>
        </p:nvSpPr>
        <p:spPr>
          <a:xfrm>
            <a:off x="457200" y="-76200"/>
            <a:ext cx="8229600" cy="1143000"/>
          </a:xfrm>
        </p:spPr>
        <p:txBody>
          <a:bodyPr>
            <a:normAutofit/>
          </a:bodyPr>
          <a:lstStyle/>
          <a:p>
            <a:r>
              <a:rPr lang="ar-EG" sz="3200" b="1"/>
              <a:t>مكاسب حزب العمال</a:t>
            </a:r>
          </a:p>
        </p:txBody>
      </p:sp>
      <p:pic>
        <p:nvPicPr>
          <p:cNvPr id="7" name="Picture 6">
            <a:extLst>
              <a:ext uri="{FF2B5EF4-FFF2-40B4-BE49-F238E27FC236}">
                <a16:creationId xmlns:a16="http://schemas.microsoft.com/office/drawing/2014/main" id="{68A7B9D4-E8D9-46E4-A1CE-33BC0609800F}"/>
              </a:ext>
            </a:extLst>
          </p:cNvPr>
          <p:cNvPicPr>
            <a:picLocks noChangeAspect="1"/>
          </p:cNvPicPr>
          <p:nvPr/>
        </p:nvPicPr>
        <p:blipFill>
          <a:blip r:embed="rId3"/>
          <a:stretch>
            <a:fillRect/>
          </a:stretch>
        </p:blipFill>
        <p:spPr>
          <a:xfrm>
            <a:off x="152400" y="935422"/>
            <a:ext cx="5236723" cy="5791200"/>
          </a:xfrm>
          <a:prstGeom prst="rect">
            <a:avLst/>
          </a:prstGeom>
        </p:spPr>
      </p:pic>
      <p:sp>
        <p:nvSpPr>
          <p:cNvPr id="8" name="TextBox 7">
            <a:extLst>
              <a:ext uri="{FF2B5EF4-FFF2-40B4-BE49-F238E27FC236}">
                <a16:creationId xmlns:a16="http://schemas.microsoft.com/office/drawing/2014/main" id="{EAD89C4A-E67C-4351-83C3-E8CF78765C43}"/>
              </a:ext>
            </a:extLst>
          </p:cNvPr>
          <p:cNvSpPr txBox="1"/>
          <p:nvPr/>
        </p:nvSpPr>
        <p:spPr>
          <a:xfrm>
            <a:off x="5334000" y="1295400"/>
            <a:ext cx="3602477" cy="514820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ar-EG" sz="2200">
                <a:latin typeface="Calibri" panose="020F0502020204030204" pitchFamily="34" charset="0"/>
                <a:ea typeface="Calibri" panose="020F0502020204030204" pitchFamily="34" charset="0"/>
                <a:cs typeface="Arial" panose="020B0604020202020204" pitchFamily="34" charset="0"/>
              </a:rPr>
              <a:t>في حالة الشراكة مع حزب المحافظين، فإنه يفضل استبعاد الليبراليين حتى يحتفظ حزب العمال بالسلطة</a:t>
            </a:r>
          </a:p>
          <a:p>
            <a:pPr marL="342900" lvl="0" indent="-342900">
              <a:lnSpc>
                <a:spcPct val="107000"/>
              </a:lnSpc>
              <a:buFont typeface="Symbol" panose="05050102010706020507" pitchFamily="18" charset="2"/>
              <a:buChar char=""/>
            </a:pPr>
            <a:endParaRPr lang="en-SG"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ar-EG" sz="2200">
                <a:latin typeface="Calibri" panose="020F0502020204030204" pitchFamily="34" charset="0"/>
                <a:ea typeface="Calibri" panose="020F0502020204030204" pitchFamily="34" charset="0"/>
                <a:cs typeface="Arial" panose="020B0604020202020204" pitchFamily="34" charset="0"/>
              </a:rPr>
              <a:t>لن ترغب في أن يشكل حزب المحافظين والحزب الليبرالي ائتلافًا معًا</a:t>
            </a:r>
          </a:p>
          <a:p>
            <a:pPr marL="342900" lvl="0" indent="-342900">
              <a:lnSpc>
                <a:spcPct val="107000"/>
              </a:lnSpc>
              <a:buFont typeface="Symbol" panose="05050102010706020507" pitchFamily="18" charset="2"/>
              <a:buChar char=""/>
            </a:pPr>
            <a:endParaRPr lang="en-SG"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ar-EG" sz="2200">
                <a:latin typeface="Calibri" panose="020F0502020204030204" pitchFamily="34" charset="0"/>
                <a:ea typeface="Calibri" panose="020F0502020204030204" pitchFamily="34" charset="0"/>
                <a:cs typeface="Arial" panose="020B0604020202020204" pitchFamily="34" charset="0"/>
              </a:rPr>
              <a:t>لا يُفضل العمل مع الحزب الليبرتاري على الإطلاق</a:t>
            </a:r>
          </a:p>
          <a:p>
            <a:pPr marL="342900" lvl="0" indent="-342900">
              <a:lnSpc>
                <a:spcPct val="107000"/>
              </a:lnSpc>
              <a:buFont typeface="Symbol" panose="05050102010706020507" pitchFamily="18" charset="2"/>
              <a:buChar char=""/>
            </a:pPr>
            <a:endParaRPr lang="en-SG"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ar-EG" sz="2200">
                <a:latin typeface="Calibri" panose="020F0502020204030204" pitchFamily="34" charset="0"/>
                <a:ea typeface="Calibri" panose="020F0502020204030204" pitchFamily="34" charset="0"/>
                <a:cs typeface="Arial" panose="020B0604020202020204" pitchFamily="34" charset="0"/>
              </a:rPr>
              <a:t>يتمثل الهدف في الحصول على 3 وزراء على الأقل</a:t>
            </a:r>
          </a:p>
        </p:txBody>
      </p:sp>
    </p:spTree>
    <p:extLst>
      <p:ext uri="{BB962C8B-B14F-4D97-AF65-F5344CB8AC3E}">
        <p14:creationId xmlns:p14="http://schemas.microsoft.com/office/powerpoint/2010/main" val="277629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EF7-6A48-4705-AB67-B433FC110061}"/>
              </a:ext>
            </a:extLst>
          </p:cNvPr>
          <p:cNvSpPr>
            <a:spLocks noGrp="1"/>
          </p:cNvSpPr>
          <p:nvPr>
            <p:ph type="title"/>
          </p:nvPr>
        </p:nvSpPr>
        <p:spPr>
          <a:xfrm>
            <a:off x="457200" y="-76200"/>
            <a:ext cx="8229600" cy="1143000"/>
          </a:xfrm>
        </p:spPr>
        <p:txBody>
          <a:bodyPr>
            <a:normAutofit/>
          </a:bodyPr>
          <a:lstStyle/>
          <a:p>
            <a:r>
              <a:rPr lang="ar-EG" sz="3200" b="1"/>
              <a:t>مكاسب الحزب الليبرالي</a:t>
            </a:r>
          </a:p>
        </p:txBody>
      </p:sp>
      <p:pic>
        <p:nvPicPr>
          <p:cNvPr id="7" name="Picture 6">
            <a:extLst>
              <a:ext uri="{FF2B5EF4-FFF2-40B4-BE49-F238E27FC236}">
                <a16:creationId xmlns:a16="http://schemas.microsoft.com/office/drawing/2014/main" id="{4389CB06-4BC8-46DE-A4E7-068AA3B6E55B}"/>
              </a:ext>
            </a:extLst>
          </p:cNvPr>
          <p:cNvPicPr>
            <a:picLocks noChangeAspect="1"/>
          </p:cNvPicPr>
          <p:nvPr/>
        </p:nvPicPr>
        <p:blipFill>
          <a:blip r:embed="rId3"/>
          <a:stretch>
            <a:fillRect/>
          </a:stretch>
        </p:blipFill>
        <p:spPr>
          <a:xfrm>
            <a:off x="228600" y="914400"/>
            <a:ext cx="5188427" cy="5791200"/>
          </a:xfrm>
          <a:prstGeom prst="rect">
            <a:avLst/>
          </a:prstGeom>
        </p:spPr>
      </p:pic>
      <p:sp>
        <p:nvSpPr>
          <p:cNvPr id="5" name="TextBox 4">
            <a:extLst>
              <a:ext uri="{FF2B5EF4-FFF2-40B4-BE49-F238E27FC236}">
                <a16:creationId xmlns:a16="http://schemas.microsoft.com/office/drawing/2014/main" id="{AF8D641E-37FB-4C00-9FA3-74E91D037C33}"/>
              </a:ext>
            </a:extLst>
          </p:cNvPr>
          <p:cNvSpPr txBox="1"/>
          <p:nvPr/>
        </p:nvSpPr>
        <p:spPr>
          <a:xfrm>
            <a:off x="5465323" y="1328796"/>
            <a:ext cx="3526277" cy="5148204"/>
          </a:xfrm>
          <a:prstGeom prst="rect">
            <a:avLst/>
          </a:prstGeom>
          <a:noFill/>
        </p:spPr>
        <p:txBody>
          <a:bodyPr wrap="square" rtlCol="0">
            <a:spAutoFit/>
          </a:bodyPr>
          <a:lstStyle/>
          <a:p>
            <a:pPr marL="342900" lvl="0" indent="-342900">
              <a:lnSpc>
                <a:spcPct val="107000"/>
              </a:lnSpc>
              <a:buSzPct val="120000"/>
              <a:buFont typeface="Arial" panose="020B0604020202020204" pitchFamily="34" charset="0"/>
              <a:buChar char="•"/>
            </a:pPr>
            <a:r>
              <a:rPr lang="ar-EG" sz="2200">
                <a:latin typeface="Calibri" panose="020F0502020204030204" pitchFamily="34" charset="0"/>
                <a:ea typeface="Calibri" panose="020F0502020204030204" pitchFamily="34" charset="0"/>
                <a:cs typeface="Arial" panose="020B0604020202020204" pitchFamily="34" charset="0"/>
              </a:rPr>
              <a:t>يفضل تشكيل ائتلاف واسع مع العديد من الأحزاب، وخاصة حزب العمال.</a:t>
            </a:r>
          </a:p>
          <a:p>
            <a:pPr marL="342900" lvl="0" indent="-342900">
              <a:lnSpc>
                <a:spcPct val="107000"/>
              </a:lnSpc>
              <a:buSzPct val="120000"/>
              <a:buFont typeface="Arial" panose="020B0604020202020204" pitchFamily="34" charset="0"/>
              <a:buChar char="•"/>
            </a:pPr>
            <a:endParaRPr lang="en-SG"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SzPct val="120000"/>
              <a:buFont typeface="Arial" panose="020B0604020202020204" pitchFamily="34" charset="0"/>
              <a:buChar char="•"/>
            </a:pPr>
            <a:r>
              <a:rPr lang="ar-EG" sz="2200">
                <a:latin typeface="Calibri" panose="020F0502020204030204" pitchFamily="34" charset="0"/>
                <a:ea typeface="Calibri" panose="020F0502020204030204" pitchFamily="34" charset="0"/>
                <a:cs typeface="Arial" panose="020B0604020202020204" pitchFamily="34" charset="0"/>
              </a:rPr>
              <a:t>لا يريد البقاء خارج الائتلاف الحاكم</a:t>
            </a:r>
          </a:p>
          <a:p>
            <a:pPr marL="342900" lvl="0" indent="-342900">
              <a:lnSpc>
                <a:spcPct val="107000"/>
              </a:lnSpc>
              <a:buSzPct val="120000"/>
              <a:buFont typeface="Arial" panose="020B0604020202020204" pitchFamily="34" charset="0"/>
              <a:buChar char="•"/>
            </a:pPr>
            <a:endParaRPr lang="en-SG"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SzPct val="120000"/>
              <a:buFont typeface="Arial" panose="020B0604020202020204" pitchFamily="34" charset="0"/>
              <a:buChar char="•"/>
            </a:pPr>
            <a:r>
              <a:rPr lang="ar-EG" sz="2200">
                <a:latin typeface="Calibri" panose="020F0502020204030204" pitchFamily="34" charset="0"/>
                <a:ea typeface="Calibri" panose="020F0502020204030204" pitchFamily="34" charset="0"/>
                <a:cs typeface="Arial" panose="020B0604020202020204" pitchFamily="34" charset="0"/>
              </a:rPr>
              <a:t>يريد وزيرين أو أكثر</a:t>
            </a:r>
            <a:r>
              <a:rPr lang="en-US" sz="220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SzPct val="120000"/>
              <a:buFont typeface="Arial" panose="020B0604020202020204" pitchFamily="34" charset="0"/>
              <a:buChar char="•"/>
            </a:pPr>
            <a:endParaRPr lang="en-SG"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SzPct val="120000"/>
              <a:buFont typeface="Arial" panose="020B0604020202020204" pitchFamily="34" charset="0"/>
              <a:buChar char="•"/>
            </a:pPr>
            <a:r>
              <a:rPr lang="ar-EG" sz="2200">
                <a:latin typeface="Calibri" panose="020F0502020204030204" pitchFamily="34" charset="0"/>
                <a:ea typeface="Calibri" panose="020F0502020204030204" pitchFamily="34" charset="0"/>
                <a:cs typeface="Arial" panose="020B0604020202020204" pitchFamily="34" charset="0"/>
              </a:rPr>
              <a:t>ينتفع من «عدم التوصل إلى اتفاق» وإجراء انتخابات جديدة</a:t>
            </a:r>
          </a:p>
        </p:txBody>
      </p:sp>
    </p:spTree>
    <p:extLst>
      <p:ext uri="{BB962C8B-B14F-4D97-AF65-F5344CB8AC3E}">
        <p14:creationId xmlns:p14="http://schemas.microsoft.com/office/powerpoint/2010/main" val="138600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EF7-6A48-4705-AB67-B433FC110061}"/>
              </a:ext>
            </a:extLst>
          </p:cNvPr>
          <p:cNvSpPr>
            <a:spLocks noGrp="1"/>
          </p:cNvSpPr>
          <p:nvPr>
            <p:ph type="title"/>
          </p:nvPr>
        </p:nvSpPr>
        <p:spPr>
          <a:xfrm>
            <a:off x="457200" y="-76200"/>
            <a:ext cx="8229600" cy="1143000"/>
          </a:xfrm>
        </p:spPr>
        <p:txBody>
          <a:bodyPr>
            <a:normAutofit/>
          </a:bodyPr>
          <a:lstStyle/>
          <a:p>
            <a:r>
              <a:rPr lang="ar-EG" sz="3200" b="1"/>
              <a:t>مكاسب الحزب الليبرتاري</a:t>
            </a:r>
          </a:p>
        </p:txBody>
      </p:sp>
      <p:pic>
        <p:nvPicPr>
          <p:cNvPr id="5" name="Picture 4">
            <a:extLst>
              <a:ext uri="{FF2B5EF4-FFF2-40B4-BE49-F238E27FC236}">
                <a16:creationId xmlns:a16="http://schemas.microsoft.com/office/drawing/2014/main" id="{5B7303D4-BE01-4A0A-AC38-EE510AF2A541}"/>
              </a:ext>
            </a:extLst>
          </p:cNvPr>
          <p:cNvPicPr>
            <a:picLocks noChangeAspect="1"/>
          </p:cNvPicPr>
          <p:nvPr/>
        </p:nvPicPr>
        <p:blipFill>
          <a:blip r:embed="rId3"/>
          <a:stretch>
            <a:fillRect/>
          </a:stretch>
        </p:blipFill>
        <p:spPr>
          <a:xfrm>
            <a:off x="152400" y="762000"/>
            <a:ext cx="5151293" cy="6000582"/>
          </a:xfrm>
          <a:prstGeom prst="rect">
            <a:avLst/>
          </a:prstGeom>
        </p:spPr>
      </p:pic>
      <p:sp>
        <p:nvSpPr>
          <p:cNvPr id="6" name="TextBox 5">
            <a:extLst>
              <a:ext uri="{FF2B5EF4-FFF2-40B4-BE49-F238E27FC236}">
                <a16:creationId xmlns:a16="http://schemas.microsoft.com/office/drawing/2014/main" id="{8830B157-60B5-4F49-94DE-27A73E8FAA05}"/>
              </a:ext>
            </a:extLst>
          </p:cNvPr>
          <p:cNvSpPr txBox="1"/>
          <p:nvPr/>
        </p:nvSpPr>
        <p:spPr>
          <a:xfrm>
            <a:off x="5334000" y="1195117"/>
            <a:ext cx="3602477" cy="5510483"/>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ar-EG" sz="2200"/>
              <a:t>يرغب في تشكيل حكومة يمينية مع زعيم حزب المحافظين، على الرغم من الصراعات الشخصية السابقة</a:t>
            </a:r>
          </a:p>
          <a:p>
            <a:pPr marL="342900" lvl="0" indent="-342900">
              <a:lnSpc>
                <a:spcPct val="107000"/>
              </a:lnSpc>
              <a:buFont typeface="Symbol" panose="05050102010706020507" pitchFamily="18" charset="2"/>
              <a:buChar char=""/>
            </a:pPr>
            <a:endParaRPr lang="en-SG" sz="2200" u="sng" dirty="0">
              <a:effectLst/>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ar-EG" sz="2200"/>
              <a:t>لا يفضل العمل مع حزب العمال اليساري</a:t>
            </a:r>
          </a:p>
          <a:p>
            <a:pPr marL="342900" lvl="0" indent="-342900">
              <a:lnSpc>
                <a:spcPct val="107000"/>
              </a:lnSpc>
              <a:buFont typeface="Symbol" panose="05050102010706020507" pitchFamily="18" charset="2"/>
              <a:buChar char=""/>
            </a:pPr>
            <a:endParaRPr lang="en-SG" sz="2200" u="sng" dirty="0">
              <a:effectLst/>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ar-EG" sz="2200">
                <a:ea typeface="Calibri" panose="020F0502020204030204" pitchFamily="34" charset="0"/>
                <a:cs typeface="Arial" panose="020B0604020202020204" pitchFamily="34" charset="0"/>
              </a:rPr>
              <a:t>يهدف إلى الحصول على وزير واحد على الأقل</a:t>
            </a:r>
          </a:p>
          <a:p>
            <a:pPr marL="342900" indent="-342900">
              <a:lnSpc>
                <a:spcPct val="107000"/>
              </a:lnSpc>
              <a:buFont typeface="Symbol" panose="05050102010706020507" pitchFamily="18" charset="2"/>
              <a:buChar char=""/>
            </a:pPr>
            <a:endParaRPr lang="en-SG" sz="2200" dirty="0"/>
          </a:p>
          <a:p>
            <a:pPr marL="342900" indent="-342900">
              <a:lnSpc>
                <a:spcPct val="107000"/>
              </a:lnSpc>
              <a:buFont typeface="Symbol" panose="05050102010706020507" pitchFamily="18" charset="2"/>
              <a:buChar char=""/>
            </a:pPr>
            <a:r>
              <a:rPr lang="ar-EG" sz="2200"/>
              <a:t>ينتفع من "عدم التوصل إلى اتفاق" وإجراء انتخابات جديدة</a:t>
            </a:r>
          </a:p>
          <a:p>
            <a:pPr marL="342900" lvl="0" indent="-342900">
              <a:lnSpc>
                <a:spcPct val="107000"/>
              </a:lnSpc>
              <a:buFont typeface="Symbol" panose="05050102010706020507" pitchFamily="18" charset="2"/>
              <a:buChar char=""/>
            </a:pPr>
            <a:endParaRPr lang="en-SG" sz="22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3561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126269-A737-48F6-AD7D-FED33E3DAFC6}"/>
              </a:ext>
            </a:extLst>
          </p:cNvPr>
          <p:cNvSpPr txBox="1">
            <a:spLocks/>
          </p:cNvSpPr>
          <p:nvPr/>
        </p:nvSpPr>
        <p:spPr>
          <a:xfrm>
            <a:off x="457200" y="-76200"/>
            <a:ext cx="8229600" cy="1143000"/>
          </a:xfrm>
          <a:prstGeom prst="rect">
            <a:avLst/>
          </a:prstGeom>
        </p:spPr>
        <p:txBody>
          <a:bodyP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ar-EG" b="1"/>
            </a:br>
            <a:r>
              <a:rPr lang="ar-EG" b="1"/>
              <a:t>بعض التحالفات والائتلافات المحتملة</a:t>
            </a:r>
          </a:p>
        </p:txBody>
      </p:sp>
    </p:spTree>
    <p:extLst>
      <p:ext uri="{BB962C8B-B14F-4D97-AF65-F5344CB8AC3E}">
        <p14:creationId xmlns:p14="http://schemas.microsoft.com/office/powerpoint/2010/main" val="224788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C8EDFA-D68F-47EF-A75D-9B36489BC3A7}"/>
              </a:ext>
            </a:extLst>
          </p:cNvPr>
          <p:cNvPicPr>
            <a:picLocks noChangeAspect="1"/>
          </p:cNvPicPr>
          <p:nvPr/>
        </p:nvPicPr>
        <p:blipFill rotWithShape="1">
          <a:blip r:embed="rId3"/>
          <a:srcRect b="57962"/>
          <a:stretch/>
        </p:blipFill>
        <p:spPr>
          <a:xfrm>
            <a:off x="0" y="79484"/>
            <a:ext cx="9144000" cy="2816116"/>
          </a:xfrm>
          <a:prstGeom prst="rect">
            <a:avLst/>
          </a:prstGeom>
        </p:spPr>
      </p:pic>
    </p:spTree>
    <p:extLst>
      <p:ext uri="{BB962C8B-B14F-4D97-AF65-F5344CB8AC3E}">
        <p14:creationId xmlns:p14="http://schemas.microsoft.com/office/powerpoint/2010/main" val="235731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B2E7AA-72E5-432B-832B-78FA12E41FC6}"/>
              </a:ext>
            </a:extLst>
          </p:cNvPr>
          <p:cNvPicPr>
            <a:picLocks noChangeAspect="1"/>
          </p:cNvPicPr>
          <p:nvPr/>
        </p:nvPicPr>
        <p:blipFill>
          <a:blip r:embed="rId3"/>
          <a:stretch>
            <a:fillRect/>
          </a:stretch>
        </p:blipFill>
        <p:spPr>
          <a:xfrm>
            <a:off x="0" y="79484"/>
            <a:ext cx="9144000" cy="6699032"/>
          </a:xfrm>
          <a:prstGeom prst="rect">
            <a:avLst/>
          </a:prstGeom>
        </p:spPr>
      </p:pic>
    </p:spTree>
    <p:extLst>
      <p:ext uri="{BB962C8B-B14F-4D97-AF65-F5344CB8AC3E}">
        <p14:creationId xmlns:p14="http://schemas.microsoft.com/office/powerpoint/2010/main" val="39772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76A13-4788-2356-BB09-5D3883C9FAC3}"/>
              </a:ext>
            </a:extLst>
          </p:cNvPr>
          <p:cNvPicPr>
            <a:picLocks noChangeAspect="1"/>
          </p:cNvPicPr>
          <p:nvPr/>
        </p:nvPicPr>
        <p:blipFill rotWithShape="1">
          <a:blip r:embed="rId3"/>
          <a:srcRect b="71111"/>
          <a:stretch/>
        </p:blipFill>
        <p:spPr>
          <a:xfrm>
            <a:off x="381000" y="0"/>
            <a:ext cx="8305800" cy="1981200"/>
          </a:xfrm>
          <a:prstGeom prst="rect">
            <a:avLst/>
          </a:prstGeom>
        </p:spPr>
      </p:pic>
    </p:spTree>
    <p:extLst>
      <p:ext uri="{BB962C8B-B14F-4D97-AF65-F5344CB8AC3E}">
        <p14:creationId xmlns:p14="http://schemas.microsoft.com/office/powerpoint/2010/main" val="119020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1A8B8-E9C6-4A15-88C0-EE05312C0188}"/>
              </a:ext>
            </a:extLst>
          </p:cNvPr>
          <p:cNvPicPr>
            <a:picLocks noChangeAspect="1"/>
          </p:cNvPicPr>
          <p:nvPr/>
        </p:nvPicPr>
        <p:blipFill rotWithShape="1">
          <a:blip r:embed="rId3"/>
          <a:srcRect b="42222"/>
          <a:stretch/>
        </p:blipFill>
        <p:spPr>
          <a:xfrm>
            <a:off x="381000" y="0"/>
            <a:ext cx="8305800" cy="3962400"/>
          </a:xfrm>
          <a:prstGeom prst="rect">
            <a:avLst/>
          </a:prstGeom>
        </p:spPr>
      </p:pic>
    </p:spTree>
    <p:extLst>
      <p:ext uri="{BB962C8B-B14F-4D97-AF65-F5344CB8AC3E}">
        <p14:creationId xmlns:p14="http://schemas.microsoft.com/office/powerpoint/2010/main" val="80928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br>
              <a:rPr lang="ar-EG" b="1"/>
            </a:br>
            <a:r>
              <a:rPr lang="ar-EG" b="1"/>
              <a:t>الائتلافات</a:t>
            </a:r>
            <a:br>
              <a:rPr lang="ar-EG" b="1"/>
            </a:br>
            <a:endParaRPr lang="ar-EG" b="1"/>
          </a:p>
        </p:txBody>
      </p:sp>
      <p:pic>
        <p:nvPicPr>
          <p:cNvPr id="6" name="Picture 2">
            <a:extLst>
              <a:ext uri="{FF2B5EF4-FFF2-40B4-BE49-F238E27FC236}">
                <a16:creationId xmlns:a16="http://schemas.microsoft.com/office/drawing/2014/main" id="{A1965945-DB99-4629-AD40-35449069B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08913"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15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69513F-094A-F17A-0C55-C3CEEA3FCB45}"/>
              </a:ext>
            </a:extLst>
          </p:cNvPr>
          <p:cNvPicPr>
            <a:picLocks noChangeAspect="1"/>
          </p:cNvPicPr>
          <p:nvPr/>
        </p:nvPicPr>
        <p:blipFill rotWithShape="1">
          <a:blip r:embed="rId3"/>
          <a:srcRect t="-1" b="-1"/>
          <a:stretch/>
        </p:blipFill>
        <p:spPr>
          <a:xfrm>
            <a:off x="381000" y="0"/>
            <a:ext cx="8305800" cy="6858000"/>
          </a:xfrm>
          <a:prstGeom prst="rect">
            <a:avLst/>
          </a:prstGeom>
        </p:spPr>
      </p:pic>
    </p:spTree>
    <p:extLst>
      <p:ext uri="{BB962C8B-B14F-4D97-AF65-F5344CB8AC3E}">
        <p14:creationId xmlns:p14="http://schemas.microsoft.com/office/powerpoint/2010/main" val="71282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B1101E-6590-46DD-AA3A-A46F48D6381A}"/>
              </a:ext>
            </a:extLst>
          </p:cNvPr>
          <p:cNvSpPr txBox="1">
            <a:spLocks/>
          </p:cNvSpPr>
          <p:nvPr/>
        </p:nvSpPr>
        <p:spPr>
          <a:xfrm>
            <a:off x="457200" y="457200"/>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a:t>جدول ملخص للسيناريوهات السابقة</a:t>
            </a:r>
          </a:p>
        </p:txBody>
      </p:sp>
      <p:sp>
        <p:nvSpPr>
          <p:cNvPr id="6" name="TextBox 5">
            <a:extLst>
              <a:ext uri="{FF2B5EF4-FFF2-40B4-BE49-F238E27FC236}">
                <a16:creationId xmlns:a16="http://schemas.microsoft.com/office/drawing/2014/main" id="{04540116-C4A8-4437-BA93-57DEB11B594D}"/>
              </a:ext>
            </a:extLst>
          </p:cNvPr>
          <p:cNvSpPr txBox="1"/>
          <p:nvPr/>
        </p:nvSpPr>
        <p:spPr>
          <a:xfrm>
            <a:off x="533400" y="5334000"/>
            <a:ext cx="8229600" cy="830997"/>
          </a:xfrm>
          <a:prstGeom prst="rect">
            <a:avLst/>
          </a:prstGeom>
          <a:noFill/>
        </p:spPr>
        <p:txBody>
          <a:bodyPr wrap="square">
            <a:spAutoFit/>
          </a:bodyPr>
          <a:lstStyle/>
          <a:p>
            <a:pPr algn="ctr"/>
            <a:r>
              <a:rPr lang="ar-EG" sz="2400" b="1"/>
              <a:t>هناك العديد من النتائج المحتملة في نموذج أوغوستا،</a:t>
            </a:r>
            <a:r>
              <a:rPr lang="en-US" sz="2400" b="1"/>
              <a:t> </a:t>
            </a:r>
          </a:p>
          <a:p>
            <a:pPr algn="ctr"/>
            <a:r>
              <a:rPr lang="ar-EG" sz="2400" b="1"/>
              <a:t>بدون حل مثالي واضح</a:t>
            </a:r>
          </a:p>
        </p:txBody>
      </p:sp>
      <p:graphicFrame>
        <p:nvGraphicFramePr>
          <p:cNvPr id="3" name="Table 2">
            <a:extLst>
              <a:ext uri="{FF2B5EF4-FFF2-40B4-BE49-F238E27FC236}">
                <a16:creationId xmlns:a16="http://schemas.microsoft.com/office/drawing/2014/main" id="{3EB7B338-C650-9FCF-15D7-0A4C2B164BFF}"/>
              </a:ext>
            </a:extLst>
          </p:cNvPr>
          <p:cNvGraphicFramePr>
            <a:graphicFrameLocks noGrp="1"/>
          </p:cNvGraphicFramePr>
          <p:nvPr>
            <p:extLst>
              <p:ext uri="{D42A27DB-BD31-4B8C-83A1-F6EECF244321}">
                <p14:modId xmlns:p14="http://schemas.microsoft.com/office/powerpoint/2010/main" val="2496076295"/>
              </p:ext>
            </p:extLst>
          </p:nvPr>
        </p:nvGraphicFramePr>
        <p:xfrm>
          <a:off x="838200" y="1676400"/>
          <a:ext cx="7696200" cy="3124200"/>
        </p:xfrm>
        <a:graphic>
          <a:graphicData uri="http://schemas.openxmlformats.org/drawingml/2006/table">
            <a:tbl>
              <a:tblPr rtl="1" firstRow="1" firstCol="1" bandRow="1"/>
              <a:tblGrid>
                <a:gridCol w="1539240">
                  <a:extLst>
                    <a:ext uri="{9D8B030D-6E8A-4147-A177-3AD203B41FA5}">
                      <a16:colId xmlns:a16="http://schemas.microsoft.com/office/drawing/2014/main" val="4037420015"/>
                    </a:ext>
                  </a:extLst>
                </a:gridCol>
                <a:gridCol w="1539240">
                  <a:extLst>
                    <a:ext uri="{9D8B030D-6E8A-4147-A177-3AD203B41FA5}">
                      <a16:colId xmlns:a16="http://schemas.microsoft.com/office/drawing/2014/main" val="2360851315"/>
                    </a:ext>
                  </a:extLst>
                </a:gridCol>
                <a:gridCol w="1539240">
                  <a:extLst>
                    <a:ext uri="{9D8B030D-6E8A-4147-A177-3AD203B41FA5}">
                      <a16:colId xmlns:a16="http://schemas.microsoft.com/office/drawing/2014/main" val="3451526754"/>
                    </a:ext>
                  </a:extLst>
                </a:gridCol>
                <a:gridCol w="1539240">
                  <a:extLst>
                    <a:ext uri="{9D8B030D-6E8A-4147-A177-3AD203B41FA5}">
                      <a16:colId xmlns:a16="http://schemas.microsoft.com/office/drawing/2014/main" val="2580633191"/>
                    </a:ext>
                  </a:extLst>
                </a:gridCol>
                <a:gridCol w="1539240">
                  <a:extLst>
                    <a:ext uri="{9D8B030D-6E8A-4147-A177-3AD203B41FA5}">
                      <a16:colId xmlns:a16="http://schemas.microsoft.com/office/drawing/2014/main" val="2775408157"/>
                    </a:ext>
                  </a:extLst>
                </a:gridCol>
              </a:tblGrid>
              <a:tr h="520700">
                <a:tc>
                  <a:txBody>
                    <a:bodyPr/>
                    <a:lstStyle/>
                    <a:p>
                      <a:pPr algn="ctr">
                        <a:lnSpc>
                          <a:spcPct val="107000"/>
                        </a:lnSpc>
                        <a:spcAft>
                          <a:spcPts val="800"/>
                        </a:spcAft>
                      </a:pPr>
                      <a:r>
                        <a:rPr lang="ar-EG" sz="1800" b="1">
                          <a:highlight>
                            <a:srgbClr val="D9D9D9"/>
                          </a:highlight>
                          <a:latin typeface="Roboto" panose="02000000000000000000" pitchFamily="2"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ar-EG" sz="1800" b="1">
                          <a:solidFill>
                            <a:srgbClr val="000000"/>
                          </a:solidFill>
                          <a:highlight>
                            <a:srgbClr val="D9D9D9"/>
                          </a:highlight>
                          <a:latin typeface="Roboto" panose="02000000000000000000" pitchFamily="2" charset="0"/>
                          <a:ea typeface="Calibri" panose="020F0502020204030204" pitchFamily="34" charset="0"/>
                          <a:cs typeface="Arial" panose="020B0604020202020204" pitchFamily="34" charset="0"/>
                        </a:rPr>
                        <a:t>العمال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ar-EG" sz="1800" b="1">
                          <a:solidFill>
                            <a:srgbClr val="000000"/>
                          </a:solidFill>
                          <a:highlight>
                            <a:srgbClr val="D9D9D9"/>
                          </a:highlight>
                          <a:latin typeface="Roboto" panose="02000000000000000000" pitchFamily="2" charset="0"/>
                          <a:ea typeface="Calibri" panose="020F0502020204030204" pitchFamily="34" charset="0"/>
                          <a:cs typeface="Arial" panose="020B0604020202020204" pitchFamily="34" charset="0"/>
                        </a:rPr>
                        <a:t>الليبرالي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ar-EG" sz="1800" b="1">
                          <a:solidFill>
                            <a:srgbClr val="000000"/>
                          </a:solidFill>
                          <a:highlight>
                            <a:srgbClr val="D9D9D9"/>
                          </a:highlight>
                          <a:latin typeface="Roboto" panose="02000000000000000000" pitchFamily="2" charset="0"/>
                          <a:ea typeface="Calibri" panose="020F0502020204030204" pitchFamily="34" charset="0"/>
                          <a:cs typeface="Arial" panose="020B0604020202020204" pitchFamily="34" charset="0"/>
                        </a:rPr>
                        <a:t>المحافظ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ar-EG" sz="1800" b="1">
                          <a:solidFill>
                            <a:srgbClr val="000000"/>
                          </a:solidFill>
                          <a:highlight>
                            <a:srgbClr val="D9D9D9"/>
                          </a:highlight>
                          <a:latin typeface="Roboto" panose="02000000000000000000" pitchFamily="2" charset="0"/>
                          <a:ea typeface="Calibri" panose="020F0502020204030204" pitchFamily="34" charset="0"/>
                          <a:cs typeface="Arial" panose="020B0604020202020204" pitchFamily="34" charset="0"/>
                        </a:rPr>
                        <a:t>الليبرتاري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48870248"/>
                  </a:ext>
                </a:extLst>
              </a:tr>
              <a:tr h="520700">
                <a:tc>
                  <a:txBody>
                    <a:bodyPr/>
                    <a:lstStyle/>
                    <a:p>
                      <a:pPr algn="ctr">
                        <a:lnSpc>
                          <a:spcPct val="107000"/>
                        </a:lnSpc>
                        <a:spcAft>
                          <a:spcPts val="800"/>
                        </a:spcAft>
                      </a:pPr>
                      <a:r>
                        <a:rPr lang="ar-EG" sz="1800" b="1">
                          <a:solidFill>
                            <a:srgbClr val="000000"/>
                          </a:solidFill>
                          <a:highlight>
                            <a:srgbClr val="D9D9D9"/>
                          </a:highlight>
                          <a:latin typeface="Roboto" panose="02000000000000000000" pitchFamily="2" charset="0"/>
                          <a:ea typeface="Calibri" panose="020F0502020204030204" pitchFamily="34" charset="0"/>
                          <a:cs typeface="Arial" panose="020B0604020202020204" pitchFamily="34" charset="0"/>
                        </a:rPr>
                        <a:t>السيناريو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ar-EG" sz="1800" b="1">
                          <a:solidFill>
                            <a:srgbClr val="FFFFFF"/>
                          </a:solidFill>
                          <a:highlight>
                            <a:srgbClr val="FF0000"/>
                          </a:highlight>
                          <a:latin typeface="Roboto" panose="02000000000000000000" pitchFamily="2"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ar-EG" sz="1800" b="1">
                          <a:solidFill>
                            <a:srgbClr val="FFFFFF"/>
                          </a:solidFill>
                          <a:highlight>
                            <a:srgbClr val="FF0000"/>
                          </a:highlight>
                          <a:latin typeface="Roboto" panose="02000000000000000000" pitchFamily="2"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45653980"/>
                  </a:ext>
                </a:extLst>
              </a:tr>
              <a:tr h="520700">
                <a:tc>
                  <a:txBody>
                    <a:bodyPr/>
                    <a:lstStyle/>
                    <a:p>
                      <a:pPr algn="ctr">
                        <a:lnSpc>
                          <a:spcPct val="107000"/>
                        </a:lnSpc>
                        <a:spcAft>
                          <a:spcPts val="800"/>
                        </a:spcAft>
                      </a:pPr>
                      <a:r>
                        <a:rPr lang="ar-EG" sz="1800" b="1">
                          <a:solidFill>
                            <a:srgbClr val="000000"/>
                          </a:solidFill>
                          <a:highlight>
                            <a:srgbClr val="D9D9D9"/>
                          </a:highlight>
                          <a:latin typeface="Roboto" panose="02000000000000000000" pitchFamily="2" charset="0"/>
                          <a:ea typeface="Calibri" panose="020F0502020204030204" pitchFamily="34" charset="0"/>
                          <a:cs typeface="Arial" panose="020B0604020202020204" pitchFamily="34" charset="0"/>
                        </a:rPr>
                        <a:t>السيناريو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ar-EG" sz="1800" b="1">
                          <a:solidFill>
                            <a:srgbClr val="FFFFFF"/>
                          </a:solidFill>
                          <a:highlight>
                            <a:srgbClr val="FF0000"/>
                          </a:highlight>
                          <a:latin typeface="Roboto" panose="02000000000000000000" pitchFamily="2"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ar-EG" sz="1800" b="1">
                          <a:solidFill>
                            <a:srgbClr val="FFFFFF"/>
                          </a:solidFill>
                          <a:highlight>
                            <a:srgbClr val="FF0000"/>
                          </a:highlight>
                          <a:latin typeface="Roboto" panose="02000000000000000000" pitchFamily="2" charset="0"/>
                          <a:ea typeface="Calibri" panose="020F0502020204030204" pitchFamily="34" charset="0"/>
                          <a:cs typeface="Arial" panose="020B0604020202020204"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28823756"/>
                  </a:ext>
                </a:extLst>
              </a:tr>
              <a:tr h="520700">
                <a:tc>
                  <a:txBody>
                    <a:bodyPr/>
                    <a:lstStyle/>
                    <a:p>
                      <a:pPr algn="ctr">
                        <a:lnSpc>
                          <a:spcPct val="107000"/>
                        </a:lnSpc>
                        <a:spcAft>
                          <a:spcPts val="800"/>
                        </a:spcAft>
                      </a:pPr>
                      <a:r>
                        <a:rPr lang="ar-EG" sz="1800" b="1">
                          <a:solidFill>
                            <a:srgbClr val="000000"/>
                          </a:solidFill>
                          <a:highlight>
                            <a:srgbClr val="D9D9D9"/>
                          </a:highlight>
                          <a:latin typeface="Roboto" panose="02000000000000000000" pitchFamily="2" charset="0"/>
                          <a:ea typeface="Calibri" panose="020F0502020204030204" pitchFamily="34" charset="0"/>
                          <a:cs typeface="Arial" panose="020B0604020202020204" pitchFamily="34" charset="0"/>
                        </a:rPr>
                        <a:t>السيناريو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ar-EG" sz="1800" b="1">
                          <a:solidFill>
                            <a:srgbClr val="FFFFFF"/>
                          </a:solidFill>
                          <a:highlight>
                            <a:srgbClr val="FF0000"/>
                          </a:highlight>
                          <a:latin typeface="Roboto" panose="02000000000000000000" pitchFamily="2"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ar-EG" sz="1800" b="1">
                          <a:solidFill>
                            <a:srgbClr val="000000"/>
                          </a:solidFill>
                          <a:highlight>
                            <a:srgbClr val="FFFF00"/>
                          </a:highlight>
                          <a:latin typeface="Roboto" panose="02000000000000000000" pitchFamily="2"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41295167"/>
                  </a:ext>
                </a:extLst>
              </a:tr>
              <a:tr h="520700">
                <a:tc>
                  <a:txBody>
                    <a:bodyPr/>
                    <a:lstStyle/>
                    <a:p>
                      <a:pPr algn="ctr">
                        <a:lnSpc>
                          <a:spcPct val="107000"/>
                        </a:lnSpc>
                        <a:spcAft>
                          <a:spcPts val="800"/>
                        </a:spcAft>
                      </a:pPr>
                      <a:r>
                        <a:rPr lang="ar-EG" sz="1800" b="1">
                          <a:solidFill>
                            <a:srgbClr val="000000"/>
                          </a:solidFill>
                          <a:highlight>
                            <a:srgbClr val="D9D9D9"/>
                          </a:highlight>
                          <a:latin typeface="Roboto" panose="02000000000000000000" pitchFamily="2" charset="0"/>
                          <a:ea typeface="Calibri" panose="020F0502020204030204" pitchFamily="34" charset="0"/>
                          <a:cs typeface="Arial" panose="020B0604020202020204" pitchFamily="34" charset="0"/>
                        </a:rPr>
                        <a:t>السيناريو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ar-EG" sz="1800" b="1">
                          <a:solidFill>
                            <a:srgbClr val="FFFFFF"/>
                          </a:solidFill>
                          <a:highlight>
                            <a:srgbClr val="FF0000"/>
                          </a:highlight>
                          <a:latin typeface="Roboto" panose="02000000000000000000" pitchFamily="2"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ar-EG" sz="1800" b="1">
                          <a:solidFill>
                            <a:srgbClr val="FFFFFF"/>
                          </a:solidFill>
                          <a:highlight>
                            <a:srgbClr val="FF0000"/>
                          </a:highlight>
                          <a:latin typeface="Roboto" panose="02000000000000000000" pitchFamily="2" charset="0"/>
                          <a:ea typeface="Calibri" panose="020F0502020204030204" pitchFamily="34" charset="0"/>
                          <a:cs typeface="Arial" panose="020B0604020202020204"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98659323"/>
                  </a:ext>
                </a:extLst>
              </a:tr>
              <a:tr h="520700">
                <a:tc>
                  <a:txBody>
                    <a:bodyPr/>
                    <a:lstStyle/>
                    <a:p>
                      <a:pPr algn="ctr">
                        <a:lnSpc>
                          <a:spcPct val="107000"/>
                        </a:lnSpc>
                        <a:spcAft>
                          <a:spcPts val="800"/>
                        </a:spcAft>
                      </a:pPr>
                      <a:r>
                        <a:rPr lang="ar-EG" sz="1800" b="1">
                          <a:solidFill>
                            <a:srgbClr val="000000"/>
                          </a:solidFill>
                          <a:highlight>
                            <a:srgbClr val="D9D9D9"/>
                          </a:highlight>
                          <a:latin typeface="Roboto" panose="02000000000000000000" pitchFamily="2" charset="0"/>
                          <a:ea typeface="Calibri" panose="020F0502020204030204" pitchFamily="34" charset="0"/>
                          <a:cs typeface="Arial" panose="020B0604020202020204" pitchFamily="34" charset="0"/>
                        </a:rPr>
                        <a:t>السيناريو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ar-EG" sz="1800" b="1">
                          <a:solidFill>
                            <a:srgbClr val="FFFFFF"/>
                          </a:solidFill>
                          <a:highlight>
                            <a:srgbClr val="FF0000"/>
                          </a:highlight>
                          <a:latin typeface="Roboto" panose="02000000000000000000" pitchFamily="2" charset="0"/>
                          <a:ea typeface="Calibri" panose="020F0502020204030204" pitchFamily="34" charset="0"/>
                          <a:cs typeface="Arial" panose="020B0604020202020204" pitchFamily="34"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ar-EG" sz="1800" b="1">
                          <a:solidFill>
                            <a:srgbClr val="000000"/>
                          </a:solidFill>
                          <a:highlight>
                            <a:srgbClr val="92D050"/>
                          </a:highlight>
                          <a:latin typeface="Roboto" panose="02000000000000000000" pitchFamily="2"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60680162"/>
                  </a:ext>
                </a:extLst>
              </a:tr>
            </a:tbl>
          </a:graphicData>
        </a:graphic>
      </p:graphicFrame>
    </p:spTree>
    <p:extLst>
      <p:ext uri="{BB962C8B-B14F-4D97-AF65-F5344CB8AC3E}">
        <p14:creationId xmlns:p14="http://schemas.microsoft.com/office/powerpoint/2010/main" val="72516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CE84-0F2A-43DF-8AB9-6376F5602B07}"/>
              </a:ext>
            </a:extLst>
          </p:cNvPr>
          <p:cNvSpPr>
            <a:spLocks noGrp="1"/>
          </p:cNvSpPr>
          <p:nvPr>
            <p:ph type="title"/>
          </p:nvPr>
        </p:nvSpPr>
        <p:spPr>
          <a:xfrm>
            <a:off x="457200" y="304800"/>
            <a:ext cx="8229600" cy="1143000"/>
          </a:xfrm>
        </p:spPr>
        <p:txBody>
          <a:bodyPr>
            <a:normAutofit fontScale="90000"/>
          </a:bodyPr>
          <a:lstStyle/>
          <a:p>
            <a:r>
              <a:rPr lang="ar-EG" sz="3200" b="1"/>
              <a:t> </a:t>
            </a:r>
            <a:br>
              <a:rPr lang="ar-EG" sz="3200" b="1"/>
            </a:br>
            <a:r>
              <a:rPr lang="ar-EG" sz="3200" b="1"/>
              <a:t>ما نوع الاتفاق الذي توصلت إليه؟كيف تم تقسيم الوزراء بينكم؟</a:t>
            </a:r>
          </a:p>
        </p:txBody>
      </p:sp>
      <p:sp>
        <p:nvSpPr>
          <p:cNvPr id="3" name="Content Placeholder 2">
            <a:extLst>
              <a:ext uri="{FF2B5EF4-FFF2-40B4-BE49-F238E27FC236}">
                <a16:creationId xmlns:a16="http://schemas.microsoft.com/office/drawing/2014/main" id="{3FA95791-769C-4771-943E-C6FF9D305E08}"/>
              </a:ext>
            </a:extLst>
          </p:cNvPr>
          <p:cNvSpPr>
            <a:spLocks noGrp="1"/>
          </p:cNvSpPr>
          <p:nvPr>
            <p:ph idx="1"/>
          </p:nvPr>
        </p:nvSpPr>
        <p:spPr>
          <a:xfrm>
            <a:off x="457200" y="1752600"/>
            <a:ext cx="8229600" cy="4983162"/>
          </a:xfrm>
        </p:spPr>
        <p:txBody>
          <a:bodyPr>
            <a:normAutofit/>
          </a:bodyPr>
          <a:lstStyle/>
          <a:p>
            <a:pPr marL="514350" indent="-514350">
              <a:buFont typeface="+mj-lt"/>
              <a:buAutoNum type="arabicPeriod"/>
            </a:pPr>
            <a:r>
              <a:rPr lang="ar-EG" sz="2800"/>
              <a:t>لا توجد حكومة</a:t>
            </a:r>
          </a:p>
          <a:p>
            <a:pPr marL="514350" indent="-514350">
              <a:buFont typeface="+mj-lt"/>
              <a:buAutoNum type="arabicPeriod"/>
            </a:pPr>
            <a:r>
              <a:rPr lang="ar-EG" sz="2800"/>
              <a:t>جميع الأحزاب الأربعة</a:t>
            </a:r>
          </a:p>
          <a:p>
            <a:pPr marL="514350" indent="-514350">
              <a:buFont typeface="+mj-lt"/>
              <a:buAutoNum type="arabicPeriod"/>
            </a:pPr>
            <a:r>
              <a:rPr lang="ar-EG" sz="2800"/>
              <a:t>المحافظ - الليبرتاري</a:t>
            </a:r>
          </a:p>
          <a:p>
            <a:pPr marL="514350" indent="-514350">
              <a:buFont typeface="+mj-lt"/>
              <a:buAutoNum type="arabicPeriod"/>
            </a:pPr>
            <a:r>
              <a:rPr lang="ar-EG" sz="2800"/>
              <a:t>العمال - الليبرالي - المحافظ</a:t>
            </a:r>
          </a:p>
          <a:p>
            <a:pPr marL="514350" indent="-514350">
              <a:buFont typeface="+mj-lt"/>
              <a:buAutoNum type="arabicPeriod"/>
            </a:pPr>
            <a:r>
              <a:rPr lang="ar-EG" sz="2800"/>
              <a:t>العمال - المحافظ</a:t>
            </a:r>
          </a:p>
          <a:p>
            <a:pPr marL="514350" indent="-514350">
              <a:buFont typeface="+mj-lt"/>
              <a:buAutoNum type="arabicPeriod"/>
            </a:pPr>
            <a:r>
              <a:rPr lang="ar-EG" sz="2800"/>
              <a:t>الليبرالي - المحافظ</a:t>
            </a:r>
          </a:p>
          <a:p>
            <a:pPr marL="514350" indent="-514350">
              <a:buFont typeface="+mj-lt"/>
              <a:buAutoNum type="arabicPeriod"/>
            </a:pPr>
            <a:r>
              <a:rPr lang="ar-EG" sz="2800"/>
              <a:t>الليبرالي - المحافظ - الليبرتاري</a:t>
            </a:r>
          </a:p>
          <a:p>
            <a:pPr marL="514350" indent="-514350">
              <a:buFont typeface="+mj-lt"/>
              <a:buAutoNum type="arabicPeriod"/>
            </a:pPr>
            <a:r>
              <a:rPr lang="ar-EG" sz="2800"/>
              <a:t>العمال - الليبرالي - الليبرتاري</a:t>
            </a:r>
          </a:p>
          <a:p>
            <a:pPr marL="514350" indent="-514350">
              <a:buFont typeface="+mj-lt"/>
              <a:buAutoNum type="arabicPeriod"/>
            </a:pPr>
            <a:r>
              <a:rPr lang="ar-EG" sz="2800"/>
              <a:t>العمال - المحافظ - الليبرتاري</a:t>
            </a:r>
          </a:p>
          <a:p>
            <a:pPr marL="0" indent="0">
              <a:buNone/>
            </a:pPr>
            <a:endParaRPr lang="en-SG" sz="2800" dirty="0"/>
          </a:p>
          <a:p>
            <a:pPr marL="0" indent="0">
              <a:buNone/>
            </a:pPr>
            <a:endParaRPr lang="en-SG" sz="2800" dirty="0"/>
          </a:p>
          <a:p>
            <a:pPr marL="0" indent="0">
              <a:buNone/>
            </a:pPr>
            <a:endParaRPr lang="en-SG" sz="2800" dirty="0"/>
          </a:p>
          <a:p>
            <a:pPr marL="0" indent="0">
              <a:buNone/>
            </a:pPr>
            <a:endParaRPr lang="en-SG" sz="2800" dirty="0"/>
          </a:p>
          <a:p>
            <a:pPr marL="0" indent="0">
              <a:buNone/>
            </a:pPr>
            <a:endParaRPr lang="en-SG" sz="2800" dirty="0"/>
          </a:p>
        </p:txBody>
      </p:sp>
    </p:spTree>
    <p:extLst>
      <p:ext uri="{BB962C8B-B14F-4D97-AF65-F5344CB8AC3E}">
        <p14:creationId xmlns:p14="http://schemas.microsoft.com/office/powerpoint/2010/main" val="3203712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CB89-5004-4CAF-AB3C-17341A1AEB12}"/>
              </a:ext>
            </a:extLst>
          </p:cNvPr>
          <p:cNvSpPr>
            <a:spLocks noGrp="1"/>
          </p:cNvSpPr>
          <p:nvPr>
            <p:ph type="title"/>
          </p:nvPr>
        </p:nvSpPr>
        <p:spPr>
          <a:xfrm>
            <a:off x="457200" y="152400"/>
            <a:ext cx="8229600" cy="1143000"/>
          </a:xfrm>
        </p:spPr>
        <p:txBody>
          <a:bodyPr>
            <a:normAutofit/>
          </a:bodyPr>
          <a:lstStyle/>
          <a:p>
            <a:r>
              <a:rPr lang="ar-EG" sz="3200" b="1"/>
              <a:t>ما هي دولة أوغوستا؟</a:t>
            </a:r>
          </a:p>
        </p:txBody>
      </p:sp>
    </p:spTree>
    <p:extLst>
      <p:ext uri="{BB962C8B-B14F-4D97-AF65-F5344CB8AC3E}">
        <p14:creationId xmlns:p14="http://schemas.microsoft.com/office/powerpoint/2010/main" val="339347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CB89-5004-4CAF-AB3C-17341A1AEB12}"/>
              </a:ext>
            </a:extLst>
          </p:cNvPr>
          <p:cNvSpPr>
            <a:spLocks noGrp="1"/>
          </p:cNvSpPr>
          <p:nvPr>
            <p:ph type="title"/>
          </p:nvPr>
        </p:nvSpPr>
        <p:spPr>
          <a:xfrm>
            <a:off x="457200" y="152400"/>
            <a:ext cx="8229600" cy="1143000"/>
          </a:xfrm>
        </p:spPr>
        <p:txBody>
          <a:bodyPr>
            <a:normAutofit/>
          </a:bodyPr>
          <a:lstStyle/>
          <a:p>
            <a:r>
              <a:rPr lang="ar-EG" sz="3200" b="1"/>
              <a:t>ما هي دولة أوغوستا؟</a:t>
            </a:r>
          </a:p>
        </p:txBody>
      </p:sp>
      <p:pic>
        <p:nvPicPr>
          <p:cNvPr id="3074" name="Picture 2" descr="Planet Earth Free Stock Photo - Public Domain Pictures">
            <a:extLst>
              <a:ext uri="{FF2B5EF4-FFF2-40B4-BE49-F238E27FC236}">
                <a16:creationId xmlns:a16="http://schemas.microsoft.com/office/drawing/2014/main" id="{9C59FE1B-AAD6-9174-A9EB-82A1E38BF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1219200"/>
            <a:ext cx="5214937" cy="521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1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17BD96-F916-4557-BDAB-412AB7CBB5ED}"/>
              </a:ext>
            </a:extLst>
          </p:cNvPr>
          <p:cNvSpPr txBox="1"/>
          <p:nvPr/>
        </p:nvSpPr>
        <p:spPr>
          <a:xfrm>
            <a:off x="0" y="476250"/>
            <a:ext cx="9144000" cy="584775"/>
          </a:xfrm>
          <a:prstGeom prst="rect">
            <a:avLst/>
          </a:prstGeom>
          <a:noFill/>
        </p:spPr>
        <p:txBody>
          <a:bodyPr wrap="square" rtlCol="0">
            <a:spAutoFit/>
          </a:bodyPr>
          <a:lstStyle/>
          <a:p>
            <a:pPr algn="ctr"/>
            <a:r>
              <a:rPr lang="ar-EG" sz="3200" b="1"/>
              <a:t>نيوزيلندا</a:t>
            </a:r>
          </a:p>
        </p:txBody>
      </p:sp>
      <p:pic>
        <p:nvPicPr>
          <p:cNvPr id="5124" name="Picture 4">
            <a:extLst>
              <a:ext uri="{FF2B5EF4-FFF2-40B4-BE49-F238E27FC236}">
                <a16:creationId xmlns:a16="http://schemas.microsoft.com/office/drawing/2014/main" id="{76AB1ABA-7BF2-16D4-2E30-F6540FCAD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1125"/>
            <a:ext cx="762000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3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8BA9EE4-CB5A-4942-842F-AB8AD2A88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497" y="1143000"/>
            <a:ext cx="2338703" cy="31228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E84412-08F0-4100-9E2E-6BB76BC0882E}"/>
              </a:ext>
            </a:extLst>
          </p:cNvPr>
          <p:cNvSpPr txBox="1"/>
          <p:nvPr/>
        </p:nvSpPr>
        <p:spPr>
          <a:xfrm>
            <a:off x="374904" y="4572000"/>
            <a:ext cx="4197096" cy="1785104"/>
          </a:xfrm>
          <a:prstGeom prst="rect">
            <a:avLst/>
          </a:prstGeom>
          <a:noFill/>
        </p:spPr>
        <p:txBody>
          <a:bodyPr wrap="square">
            <a:spAutoFit/>
          </a:bodyPr>
          <a:lstStyle/>
          <a:p>
            <a:r>
              <a:rPr lang="ar-EG" sz="2200"/>
              <a:t>جيم بولجر، رئيس وزراء نيوزيلندا وزعيم الحزب الوطني المحافظ، يطرد حليفه السياسي السابق النائب، وينستون بيترز، من مجلس الوزراء</a:t>
            </a:r>
          </a:p>
        </p:txBody>
      </p:sp>
      <p:pic>
        <p:nvPicPr>
          <p:cNvPr id="1028" name="Picture 4" descr="Rebel Tauranga MP Winston Peters is followed by TV cameras after being dumped from the National caucus in October 1992. Photo / NZH Archive">
            <a:extLst>
              <a:ext uri="{FF2B5EF4-FFF2-40B4-BE49-F238E27FC236}">
                <a16:creationId xmlns:a16="http://schemas.microsoft.com/office/drawing/2014/main" id="{48E1CB4E-A008-4860-BF45-C5CFA6177D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81000"/>
            <a:ext cx="3169286" cy="4800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921CD60-AC07-483E-9448-9232097683BA}"/>
              </a:ext>
            </a:extLst>
          </p:cNvPr>
          <p:cNvSpPr txBox="1"/>
          <p:nvPr/>
        </p:nvSpPr>
        <p:spPr>
          <a:xfrm>
            <a:off x="5029200" y="5373468"/>
            <a:ext cx="3886200" cy="1136035"/>
          </a:xfrm>
          <a:prstGeom prst="rect">
            <a:avLst/>
          </a:prstGeom>
          <a:noFill/>
        </p:spPr>
        <p:txBody>
          <a:bodyPr wrap="square">
            <a:spAutoFit/>
          </a:bodyPr>
          <a:lstStyle/>
          <a:p>
            <a:r>
              <a:rPr lang="ar-EG" sz="2200" b="0" i="0">
                <a:latin typeface="Source Sans Pro" panose="020B0503030403020204" pitchFamily="34" charset="0"/>
              </a:rPr>
              <a:t>النائب المتمرد، وينستون بيترز، بعد طرده من الكتلة الوطنية</a:t>
            </a:r>
            <a:r>
              <a:rPr lang="ar-EG" sz="2200">
                <a:latin typeface="Source Sans Pro" panose="020B0503030403020204" pitchFamily="34" charset="0"/>
              </a:rPr>
              <a:t> (</a:t>
            </a:r>
            <a:r>
              <a:rPr lang="ar-EG" sz="2200" b="0" i="0">
                <a:latin typeface="Source Sans Pro" panose="020B0503030403020204" pitchFamily="34" charset="0"/>
              </a:rPr>
              <a:t>أكتوبر </a:t>
            </a:r>
            <a:r>
              <a:rPr lang="ar-EG" sz="2200">
                <a:latin typeface="Source Sans Pro" panose="020B0503030403020204" pitchFamily="34" charset="0"/>
              </a:rPr>
              <a:t>1992)</a:t>
            </a:r>
          </a:p>
        </p:txBody>
      </p:sp>
    </p:spTree>
    <p:extLst>
      <p:ext uri="{BB962C8B-B14F-4D97-AF65-F5344CB8AC3E}">
        <p14:creationId xmlns:p14="http://schemas.microsoft.com/office/powerpoint/2010/main" val="1964445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D547-2A91-44F6-975B-CEC86C30A5A7}"/>
              </a:ext>
            </a:extLst>
          </p:cNvPr>
          <p:cNvSpPr>
            <a:spLocks noGrp="1"/>
          </p:cNvSpPr>
          <p:nvPr>
            <p:ph type="title"/>
          </p:nvPr>
        </p:nvSpPr>
        <p:spPr>
          <a:xfrm>
            <a:off x="457200" y="5410200"/>
            <a:ext cx="8229600" cy="1143000"/>
          </a:xfrm>
        </p:spPr>
        <p:txBody>
          <a:bodyPr>
            <a:normAutofit/>
          </a:bodyPr>
          <a:lstStyle/>
          <a:p>
            <a:r>
              <a:rPr lang="ar-EG" sz="2400" b="1">
                <a:latin typeface="+mn-lt"/>
                <a:ea typeface="Calibri" panose="020F0502020204030204" pitchFamily="34" charset="0"/>
              </a:rPr>
              <a:t>في عام 1993، أطلق ونستون </a:t>
            </a:r>
            <a:br>
              <a:rPr lang="ar-EG" sz="2400" b="1">
                <a:latin typeface="+mn-lt"/>
                <a:ea typeface="Calibri" panose="020F0502020204030204" pitchFamily="34" charset="0"/>
              </a:rPr>
            </a:br>
            <a:r>
              <a:rPr lang="ar-EG" sz="2400" b="1">
                <a:latin typeface="+mn-lt"/>
                <a:ea typeface="Calibri" panose="020F0502020204030204" pitchFamily="34" charset="0"/>
              </a:rPr>
              <a:t>حزبه الشعبوي "نيوزيلندا أولًا" في مضمار سباق الخيل</a:t>
            </a:r>
          </a:p>
        </p:txBody>
      </p:sp>
      <p:pic>
        <p:nvPicPr>
          <p:cNvPr id="6146" name="Picture 2" descr="Winston Peters arrives at the rally for the launch of the new political party New Zealand First Party held at Alexandra Park, Auckland in 1993. Photo / NZ Herald">
            <a:extLst>
              <a:ext uri="{FF2B5EF4-FFF2-40B4-BE49-F238E27FC236}">
                <a16:creationId xmlns:a16="http://schemas.microsoft.com/office/drawing/2014/main" id="{D9D733F4-D110-CFE1-58E6-5A08DD5B6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404" y="381000"/>
            <a:ext cx="7113996"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01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0645C-F9D7-4159-95C3-DEEB3948F510}"/>
              </a:ext>
            </a:extLst>
          </p:cNvPr>
          <p:cNvPicPr>
            <a:picLocks noChangeAspect="1"/>
          </p:cNvPicPr>
          <p:nvPr/>
        </p:nvPicPr>
        <p:blipFill>
          <a:blip r:embed="rId3"/>
          <a:stretch>
            <a:fillRect/>
          </a:stretch>
        </p:blipFill>
        <p:spPr>
          <a:xfrm>
            <a:off x="690282" y="0"/>
            <a:ext cx="7763436" cy="6733593"/>
          </a:xfrm>
          <a:prstGeom prst="rect">
            <a:avLst/>
          </a:prstGeom>
        </p:spPr>
      </p:pic>
      <p:pic>
        <p:nvPicPr>
          <p:cNvPr id="4" name="Picture 3">
            <a:extLst>
              <a:ext uri="{FF2B5EF4-FFF2-40B4-BE49-F238E27FC236}">
                <a16:creationId xmlns:a16="http://schemas.microsoft.com/office/drawing/2014/main" id="{E69BB17E-C004-4D1D-9619-12CBC3FA26F4}"/>
              </a:ext>
            </a:extLst>
          </p:cNvPr>
          <p:cNvPicPr>
            <a:picLocks noChangeAspect="1"/>
          </p:cNvPicPr>
          <p:nvPr/>
        </p:nvPicPr>
        <p:blipFill>
          <a:blip r:embed="rId4"/>
          <a:stretch>
            <a:fillRect/>
          </a:stretch>
        </p:blipFill>
        <p:spPr>
          <a:xfrm>
            <a:off x="533400" y="-895209"/>
            <a:ext cx="8153400" cy="5314809"/>
          </a:xfrm>
          <a:prstGeom prst="rect">
            <a:avLst/>
          </a:prstGeom>
        </p:spPr>
      </p:pic>
      <p:pic>
        <p:nvPicPr>
          <p:cNvPr id="6" name="Picture 2" descr="Little said backing Labour was a vote &amp;quot;for change.&amp;quot;">
            <a:extLst>
              <a:ext uri="{FF2B5EF4-FFF2-40B4-BE49-F238E27FC236}">
                <a16:creationId xmlns:a16="http://schemas.microsoft.com/office/drawing/2014/main" id="{12A6D5C3-685D-4032-B4E6-D91323885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003" y="1371600"/>
            <a:ext cx="5236797" cy="29406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EAF87C-D6AC-4145-9BFB-FE516565C12F}"/>
              </a:ext>
            </a:extLst>
          </p:cNvPr>
          <p:cNvSpPr txBox="1"/>
          <p:nvPr/>
        </p:nvSpPr>
        <p:spPr>
          <a:xfrm>
            <a:off x="0" y="265093"/>
            <a:ext cx="9144000" cy="954107"/>
          </a:xfrm>
          <a:prstGeom prst="rect">
            <a:avLst/>
          </a:prstGeom>
          <a:noFill/>
        </p:spPr>
        <p:txBody>
          <a:bodyPr wrap="square" rtlCol="0">
            <a:spAutoFit/>
          </a:bodyPr>
          <a:lstStyle/>
          <a:p>
            <a:pPr algn="ctr"/>
            <a:r>
              <a:rPr lang="ar-EG" sz="2800" b="1"/>
              <a:t>الحزب الوطني يفوز في انتخابات 2017، لكن زعيمة حزب العمال، جاسيندا أرديرن، تشكل ائتلافًا من الأحزاب الأصغر</a:t>
            </a:r>
          </a:p>
        </p:txBody>
      </p:sp>
    </p:spTree>
    <p:extLst>
      <p:ext uri="{BB962C8B-B14F-4D97-AF65-F5344CB8AC3E}">
        <p14:creationId xmlns:p14="http://schemas.microsoft.com/office/powerpoint/2010/main" val="37057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0BB24C-B82B-4851-B6A8-6B5EF82BBAA7}"/>
              </a:ext>
            </a:extLst>
          </p:cNvPr>
          <p:cNvPicPr>
            <a:picLocks noChangeAspect="1"/>
          </p:cNvPicPr>
          <p:nvPr/>
        </p:nvPicPr>
        <p:blipFill>
          <a:blip r:embed="rId3"/>
          <a:stretch>
            <a:fillRect/>
          </a:stretch>
        </p:blipFill>
        <p:spPr>
          <a:xfrm>
            <a:off x="325713" y="152400"/>
            <a:ext cx="3216048" cy="6629400"/>
          </a:xfrm>
          <a:prstGeom prst="rect">
            <a:avLst/>
          </a:prstGeom>
        </p:spPr>
      </p:pic>
      <p:pic>
        <p:nvPicPr>
          <p:cNvPr id="1028" name="Picture 4">
            <a:extLst>
              <a:ext uri="{FF2B5EF4-FFF2-40B4-BE49-F238E27FC236}">
                <a16:creationId xmlns:a16="http://schemas.microsoft.com/office/drawing/2014/main" id="{55F17817-70CC-447B-81F6-ACE098D09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52400"/>
            <a:ext cx="4938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60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52400" y="990600"/>
            <a:ext cx="8991600" cy="4800600"/>
          </a:xfrm>
        </p:spPr>
        <p:txBody>
          <a:bodyPr>
            <a:noAutofit/>
          </a:bodyPr>
          <a:lstStyle/>
          <a:p>
            <a:pPr eaLnBrk="1" hangingPunct="1">
              <a:lnSpc>
                <a:spcPct val="90000"/>
              </a:lnSpc>
            </a:pPr>
            <a:r>
              <a:rPr lang="ar-EG" sz="2000"/>
              <a:t>الكيفية</a:t>
            </a:r>
          </a:p>
          <a:p>
            <a:pPr lvl="1">
              <a:lnSpc>
                <a:spcPct val="90000"/>
              </a:lnSpc>
              <a:buFont typeface="Arial" panose="020B0604020202020204" pitchFamily="34" charset="0"/>
              <a:buChar char="•"/>
            </a:pPr>
            <a:r>
              <a:rPr lang="ar-EG" sz="2000"/>
              <a:t>4 أدوار:</a:t>
            </a:r>
            <a:r>
              <a:rPr lang="en-US" sz="2000"/>
              <a:t> </a:t>
            </a:r>
            <a:r>
              <a:rPr lang="ar-EG" sz="2000"/>
              <a:t>المحافظ، الليبرالي، العمالي، الليبرتاري</a:t>
            </a:r>
          </a:p>
          <a:p>
            <a:pPr lvl="1">
              <a:lnSpc>
                <a:spcPct val="90000"/>
              </a:lnSpc>
              <a:buFont typeface="Arial" panose="020B0604020202020204" pitchFamily="34" charset="0"/>
              <a:buChar char="•"/>
            </a:pPr>
            <a:r>
              <a:rPr lang="ar-EG" sz="2000"/>
              <a:t>قم بتشكيل مجموعات من 4 أشخاص، وقرر من يحصل على أي دور، </a:t>
            </a:r>
            <a:r>
              <a:rPr lang="ar-EG" sz="2000">
                <a:solidFill>
                  <a:srgbClr val="7030A0"/>
                </a:solidFill>
              </a:rPr>
              <a:t>واقرأ فقط الدور الخاص بك!</a:t>
            </a:r>
            <a:r>
              <a:rPr lang="en-US" sz="2000">
                <a:solidFill>
                  <a:srgbClr val="7030A0"/>
                </a:solidFill>
              </a:rPr>
              <a:t> </a:t>
            </a:r>
          </a:p>
          <a:p>
            <a:pPr lvl="2">
              <a:lnSpc>
                <a:spcPct val="90000"/>
              </a:lnSpc>
            </a:pPr>
            <a:r>
              <a:rPr lang="ar-EG" sz="2000"/>
              <a:t>يجب على المجموعات المكونة من 5 أفراد أن تضاعف عدد من يلعب الدور الليبرتاري</a:t>
            </a:r>
            <a:r>
              <a:rPr lang="en-US" sz="2000"/>
              <a:t> </a:t>
            </a:r>
          </a:p>
          <a:p>
            <a:pPr lvl="2">
              <a:lnSpc>
                <a:spcPct val="90000"/>
              </a:lnSpc>
            </a:pPr>
            <a:r>
              <a:rPr lang="ar-EG" sz="2000"/>
              <a:t>يجب على المجموعات المكونة من 6 أعضاء أن تضاعف عدد من يلعب أدوار الحزب الليبرالي والليبرتاري</a:t>
            </a:r>
          </a:p>
          <a:p>
            <a:pPr lvl="1">
              <a:lnSpc>
                <a:spcPct val="90000"/>
              </a:lnSpc>
              <a:buFont typeface="Arial" panose="020B0604020202020204" pitchFamily="34" charset="0"/>
              <a:buChar char="•"/>
            </a:pPr>
            <a:r>
              <a:rPr lang="ar-EG" sz="2000" b="1"/>
              <a:t>قاعدة القناة الجانبية </a:t>
            </a:r>
            <a:r>
              <a:rPr lang="ar-EG" sz="2000"/>
              <a:t>:</a:t>
            </a:r>
            <a:r>
              <a:rPr lang="en-US" sz="2000"/>
              <a:t> </a:t>
            </a:r>
            <a:r>
              <a:rPr lang="ar-EG" sz="2000">
                <a:ea typeface="Times New Roman" panose="02020603050405020304" pitchFamily="18" charset="0"/>
              </a:rPr>
              <a:t>يحق لكل حزب عقد مناقشة جانبية واحدة لمدة 5 دقائق مع كل من الأحزاب الأخرى. ويمكن إطالة المدة إذا أبدى كلا الطرفين اهتمامًا. </a:t>
            </a:r>
          </a:p>
          <a:p>
            <a:pPr eaLnBrk="1" hangingPunct="1">
              <a:lnSpc>
                <a:spcPct val="90000"/>
              </a:lnSpc>
            </a:pPr>
            <a:endParaRPr lang="en-US" altLang="en-US" sz="1400" dirty="0"/>
          </a:p>
          <a:p>
            <a:pPr eaLnBrk="1" hangingPunct="1">
              <a:lnSpc>
                <a:spcPct val="90000"/>
              </a:lnSpc>
            </a:pPr>
            <a:r>
              <a:rPr lang="ar-EG" sz="2000"/>
              <a:t>الجدول الزمني ( </a:t>
            </a:r>
            <a:r>
              <a:rPr lang="ar-EG" sz="2000" b="1"/>
              <a:t>1 ساعة و45 دقيقة </a:t>
            </a:r>
            <a:r>
              <a:rPr lang="ar-EG" sz="2000"/>
              <a:t>في المجمل):</a:t>
            </a:r>
          </a:p>
          <a:p>
            <a:pPr lvl="1">
              <a:lnSpc>
                <a:spcPct val="90000"/>
              </a:lnSpc>
              <a:buFont typeface="Arial" panose="020B0604020202020204" pitchFamily="34" charset="0"/>
              <a:buChar char="•"/>
            </a:pPr>
            <a:r>
              <a:rPr lang="ar-EG" sz="2000"/>
              <a:t>اقرأ دورك وخطط لإستراتيجية ( </a:t>
            </a:r>
            <a:r>
              <a:rPr lang="ar-EG" sz="2000" b="1"/>
              <a:t>بحد أقصى 15 دقيقة </a:t>
            </a:r>
            <a:r>
              <a:rPr lang="ar-EG" sz="2000"/>
              <a:t>)</a:t>
            </a:r>
            <a:r>
              <a:rPr lang="en-US" sz="2000" b="1"/>
              <a:t> </a:t>
            </a:r>
          </a:p>
          <a:p>
            <a:pPr lvl="1">
              <a:lnSpc>
                <a:spcPct val="90000"/>
              </a:lnSpc>
              <a:buFont typeface="Arial" panose="020B0604020202020204" pitchFamily="34" charset="0"/>
              <a:buChar char="•"/>
            </a:pPr>
            <a:r>
              <a:rPr lang="ar-EG" sz="2000"/>
              <a:t>التفاوض في مجموعتك (بحد أقصى </a:t>
            </a:r>
            <a:r>
              <a:rPr lang="ar-EG" sz="2000" b="1"/>
              <a:t>ساعة و15 دقيقة </a:t>
            </a:r>
            <a:r>
              <a:rPr lang="ar-EG" sz="2000"/>
              <a:t>)</a:t>
            </a:r>
          </a:p>
          <a:p>
            <a:pPr lvl="1">
              <a:lnSpc>
                <a:spcPct val="90000"/>
              </a:lnSpc>
              <a:buFont typeface="Arial" panose="020B0604020202020204" pitchFamily="34" charset="0"/>
              <a:buChar char="•"/>
            </a:pPr>
            <a:r>
              <a:rPr lang="ar-EG" sz="2000"/>
              <a:t>يجب أن تكون جميع الأحزاب السياسية الأربعة </a:t>
            </a:r>
            <a:r>
              <a:rPr lang="ar-EG" sz="2000" u="sng"/>
              <a:t>حاضرة </a:t>
            </a:r>
            <a:r>
              <a:rPr lang="ar-EG" sz="2000"/>
              <a:t>عند الانتهاء من الصفقة، حتى تتمكن الأحزاب المعرضة لخطر الاستبعاد من تقديم عروض مضادة في اللحظة الأخيرة</a:t>
            </a:r>
          </a:p>
          <a:p>
            <a:pPr lvl="1">
              <a:lnSpc>
                <a:spcPct val="90000"/>
              </a:lnSpc>
              <a:buFont typeface="Arial" panose="020B0604020202020204" pitchFamily="34" charset="0"/>
              <a:buChar char="•"/>
            </a:pPr>
            <a:r>
              <a:rPr lang="ar-EG" sz="2000"/>
              <a:t>يقوم الليبرتاري بإكمال نموذج النتيجة وتقديمه للمُحاضر</a:t>
            </a:r>
            <a:r>
              <a:rPr lang="en-US" sz="2000"/>
              <a:t> </a:t>
            </a:r>
          </a:p>
          <a:p>
            <a:pPr lvl="1">
              <a:lnSpc>
                <a:spcPct val="90000"/>
              </a:lnSpc>
              <a:buFont typeface="Arial" panose="020B0604020202020204" pitchFamily="34" charset="0"/>
              <a:buChar char="•"/>
            </a:pPr>
            <a:r>
              <a:rPr lang="ar-EG" sz="2000"/>
              <a:t>خذ استراحة </a:t>
            </a:r>
            <a:r>
              <a:rPr lang="ar-EG" sz="2000" b="1"/>
              <a:t>لمدة 15 دقيقة</a:t>
            </a:r>
          </a:p>
          <a:p>
            <a:pPr>
              <a:lnSpc>
                <a:spcPct val="90000"/>
              </a:lnSpc>
            </a:pPr>
            <a:endParaRPr lang="en-US" sz="1400" dirty="0"/>
          </a:p>
          <a:p>
            <a:pPr>
              <a:lnSpc>
                <a:spcPct val="90000"/>
              </a:lnSpc>
            </a:pPr>
            <a:r>
              <a:rPr lang="ar-EG" sz="2000" b="1" u="sng"/>
              <a:t>يُسمح </a:t>
            </a:r>
            <a:r>
              <a:rPr lang="ar-EG" sz="2000"/>
              <a:t>لك بالكذب، على سبيل المثال، الوعد بالانضمام إلى ائتلاف ثم التراجع عنه</a:t>
            </a:r>
          </a:p>
          <a:p>
            <a:pPr eaLnBrk="1" hangingPunct="1">
              <a:lnSpc>
                <a:spcPct val="90000"/>
              </a:lnSpc>
            </a:pPr>
            <a:endParaRPr lang="en-US" altLang="en-US" sz="2000" dirty="0"/>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eaLnBrk="1" hangingPunct="1">
              <a:lnSpc>
                <a:spcPct val="90000"/>
              </a:lnSpc>
            </a:pPr>
            <a:endParaRPr lang="en-US" altLang="en-US" sz="2000" dirty="0">
              <a:solidFill>
                <a:srgbClr val="003399"/>
              </a:solidFill>
            </a:endParaRPr>
          </a:p>
          <a:p>
            <a:pPr eaLnBrk="1" hangingPunct="1">
              <a:lnSpc>
                <a:spcPct val="90000"/>
              </a:lnSpc>
            </a:pPr>
            <a:endParaRPr lang="en-US" altLang="en-US" sz="2000" dirty="0"/>
          </a:p>
        </p:txBody>
      </p:sp>
      <p:sp>
        <p:nvSpPr>
          <p:cNvPr id="48131" name="Rectangle 41"/>
          <p:cNvSpPr txBox="1">
            <a:spLocks noChangeArrowheads="1"/>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b="1"/>
              <a:t>تمارين أوغوستا</a:t>
            </a:r>
          </a:p>
        </p:txBody>
      </p:sp>
    </p:spTree>
    <p:extLst>
      <p:ext uri="{BB962C8B-B14F-4D97-AF65-F5344CB8AC3E}">
        <p14:creationId xmlns:p14="http://schemas.microsoft.com/office/powerpoint/2010/main" val="128318337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48614-CA7C-4E16-A6AF-7FC5D8AC4CB9}"/>
              </a:ext>
            </a:extLst>
          </p:cNvPr>
          <p:cNvPicPr>
            <a:picLocks noChangeAspect="1"/>
          </p:cNvPicPr>
          <p:nvPr/>
        </p:nvPicPr>
        <p:blipFill>
          <a:blip r:embed="rId3"/>
          <a:stretch>
            <a:fillRect/>
          </a:stretch>
        </p:blipFill>
        <p:spPr>
          <a:xfrm>
            <a:off x="76200" y="762000"/>
            <a:ext cx="4403036" cy="5473124"/>
          </a:xfrm>
          <a:prstGeom prst="rect">
            <a:avLst/>
          </a:prstGeom>
        </p:spPr>
      </p:pic>
      <p:pic>
        <p:nvPicPr>
          <p:cNvPr id="6" name="Picture 5">
            <a:extLst>
              <a:ext uri="{FF2B5EF4-FFF2-40B4-BE49-F238E27FC236}">
                <a16:creationId xmlns:a16="http://schemas.microsoft.com/office/drawing/2014/main" id="{4DAB7890-2AD4-44EE-8FC0-F6188D708C46}"/>
              </a:ext>
            </a:extLst>
          </p:cNvPr>
          <p:cNvPicPr>
            <a:picLocks noChangeAspect="1"/>
          </p:cNvPicPr>
          <p:nvPr/>
        </p:nvPicPr>
        <p:blipFill>
          <a:blip r:embed="rId4"/>
          <a:stretch>
            <a:fillRect/>
          </a:stretch>
        </p:blipFill>
        <p:spPr>
          <a:xfrm>
            <a:off x="4489690" y="775276"/>
            <a:ext cx="4654310" cy="5473124"/>
          </a:xfrm>
          <a:prstGeom prst="rect">
            <a:avLst/>
          </a:prstGeom>
        </p:spPr>
      </p:pic>
    </p:spTree>
    <p:extLst>
      <p:ext uri="{BB962C8B-B14F-4D97-AF65-F5344CB8AC3E}">
        <p14:creationId xmlns:p14="http://schemas.microsoft.com/office/powerpoint/2010/main" val="1787641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5C0C82-22AA-4C82-828C-3CDCC858C6B3}"/>
              </a:ext>
            </a:extLst>
          </p:cNvPr>
          <p:cNvPicPr>
            <a:picLocks noChangeAspect="1"/>
          </p:cNvPicPr>
          <p:nvPr/>
        </p:nvPicPr>
        <p:blipFill>
          <a:blip r:embed="rId3"/>
          <a:stretch>
            <a:fillRect/>
          </a:stretch>
        </p:blipFill>
        <p:spPr>
          <a:xfrm>
            <a:off x="76200" y="1262743"/>
            <a:ext cx="4419600" cy="5366657"/>
          </a:xfrm>
          <a:prstGeom prst="rect">
            <a:avLst/>
          </a:prstGeom>
        </p:spPr>
      </p:pic>
      <p:pic>
        <p:nvPicPr>
          <p:cNvPr id="4" name="Picture 3">
            <a:extLst>
              <a:ext uri="{FF2B5EF4-FFF2-40B4-BE49-F238E27FC236}">
                <a16:creationId xmlns:a16="http://schemas.microsoft.com/office/drawing/2014/main" id="{7B2DC762-948C-4554-A926-D897D23138A5}"/>
              </a:ext>
            </a:extLst>
          </p:cNvPr>
          <p:cNvPicPr>
            <a:picLocks noChangeAspect="1"/>
          </p:cNvPicPr>
          <p:nvPr/>
        </p:nvPicPr>
        <p:blipFill>
          <a:blip r:embed="rId4"/>
          <a:stretch>
            <a:fillRect/>
          </a:stretch>
        </p:blipFill>
        <p:spPr>
          <a:xfrm>
            <a:off x="4552668" y="1828800"/>
            <a:ext cx="4515132" cy="3733800"/>
          </a:xfrm>
          <a:prstGeom prst="rect">
            <a:avLst/>
          </a:prstGeom>
        </p:spPr>
      </p:pic>
      <p:sp>
        <p:nvSpPr>
          <p:cNvPr id="5" name="Title 1">
            <a:extLst>
              <a:ext uri="{FF2B5EF4-FFF2-40B4-BE49-F238E27FC236}">
                <a16:creationId xmlns:a16="http://schemas.microsoft.com/office/drawing/2014/main" id="{4FD1F607-4D28-4E8B-9773-7320BC6FE214}"/>
              </a:ext>
            </a:extLst>
          </p:cNvPr>
          <p:cNvSpPr txBox="1">
            <a:spLocks/>
          </p:cNvSpPr>
          <p:nvPr/>
        </p:nvSpPr>
        <p:spPr>
          <a:xfrm>
            <a:off x="457200" y="304800"/>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2400" b="1">
                <a:latin typeface="+mn-lt"/>
                <a:ea typeface="Calibri" panose="020F0502020204030204" pitchFamily="34" charset="0"/>
              </a:rPr>
              <a:t>وينستون يصبح رئيسًا للوزراء بالنيابة</a:t>
            </a:r>
            <a:r>
              <a:rPr lang="en-US" sz="2400" b="1">
                <a:latin typeface="+mn-lt"/>
                <a:ea typeface="Calibri" panose="020F0502020204030204" pitchFamily="34" charset="0"/>
              </a:rPr>
              <a:t> </a:t>
            </a:r>
          </a:p>
          <a:p>
            <a:r>
              <a:rPr lang="ar-EG" sz="2400" b="1">
                <a:latin typeface="+mn-lt"/>
                <a:ea typeface="Calibri" panose="020F0502020204030204" pitchFamily="34" charset="0"/>
              </a:rPr>
              <a:t>لمدة 6 أسابيع أثناء إجازة أرديرن للأمومة</a:t>
            </a:r>
          </a:p>
        </p:txBody>
      </p:sp>
    </p:spTree>
    <p:extLst>
      <p:ext uri="{BB962C8B-B14F-4D97-AF65-F5344CB8AC3E}">
        <p14:creationId xmlns:p14="http://schemas.microsoft.com/office/powerpoint/2010/main" val="3010962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6FF65-EA84-4655-9DDC-5B0BAF10221F}"/>
              </a:ext>
            </a:extLst>
          </p:cNvPr>
          <p:cNvPicPr>
            <a:picLocks noChangeAspect="1"/>
          </p:cNvPicPr>
          <p:nvPr/>
        </p:nvPicPr>
        <p:blipFill>
          <a:blip r:embed="rId3"/>
          <a:stretch>
            <a:fillRect/>
          </a:stretch>
        </p:blipFill>
        <p:spPr>
          <a:xfrm>
            <a:off x="-94614" y="152401"/>
            <a:ext cx="5047614" cy="6248400"/>
          </a:xfrm>
          <a:prstGeom prst="rect">
            <a:avLst/>
          </a:prstGeom>
        </p:spPr>
      </p:pic>
      <p:pic>
        <p:nvPicPr>
          <p:cNvPr id="5" name="Picture 4">
            <a:extLst>
              <a:ext uri="{FF2B5EF4-FFF2-40B4-BE49-F238E27FC236}">
                <a16:creationId xmlns:a16="http://schemas.microsoft.com/office/drawing/2014/main" id="{BDD6EC76-B966-42CE-AF5B-4FEDF8353F04}"/>
              </a:ext>
            </a:extLst>
          </p:cNvPr>
          <p:cNvPicPr>
            <a:picLocks noChangeAspect="1"/>
          </p:cNvPicPr>
          <p:nvPr/>
        </p:nvPicPr>
        <p:blipFill>
          <a:blip r:embed="rId4"/>
          <a:stretch>
            <a:fillRect/>
          </a:stretch>
        </p:blipFill>
        <p:spPr>
          <a:xfrm>
            <a:off x="5257800" y="228600"/>
            <a:ext cx="3276600" cy="4716864"/>
          </a:xfrm>
          <a:prstGeom prst="rect">
            <a:avLst/>
          </a:prstGeom>
        </p:spPr>
      </p:pic>
      <p:pic>
        <p:nvPicPr>
          <p:cNvPr id="6" name="Picture 5">
            <a:extLst>
              <a:ext uri="{FF2B5EF4-FFF2-40B4-BE49-F238E27FC236}">
                <a16:creationId xmlns:a16="http://schemas.microsoft.com/office/drawing/2014/main" id="{105CC8D9-249F-4BB7-9FA4-88E60F4CEEF6}"/>
              </a:ext>
            </a:extLst>
          </p:cNvPr>
          <p:cNvPicPr>
            <a:picLocks noChangeAspect="1"/>
          </p:cNvPicPr>
          <p:nvPr/>
        </p:nvPicPr>
        <p:blipFill>
          <a:blip r:embed="rId5"/>
          <a:stretch>
            <a:fillRect/>
          </a:stretch>
        </p:blipFill>
        <p:spPr>
          <a:xfrm>
            <a:off x="4926168" y="4953000"/>
            <a:ext cx="4065432" cy="1765793"/>
          </a:xfrm>
          <a:prstGeom prst="rect">
            <a:avLst/>
          </a:prstGeom>
        </p:spPr>
      </p:pic>
    </p:spTree>
    <p:extLst>
      <p:ext uri="{BB962C8B-B14F-4D97-AF65-F5344CB8AC3E}">
        <p14:creationId xmlns:p14="http://schemas.microsoft.com/office/powerpoint/2010/main" val="678359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443132-C695-41D6-B968-76A3F4D005DD}"/>
              </a:ext>
            </a:extLst>
          </p:cNvPr>
          <p:cNvPicPr>
            <a:picLocks noChangeAspect="1"/>
          </p:cNvPicPr>
          <p:nvPr/>
        </p:nvPicPr>
        <p:blipFill>
          <a:blip r:embed="rId3"/>
          <a:stretch>
            <a:fillRect/>
          </a:stretch>
        </p:blipFill>
        <p:spPr>
          <a:xfrm>
            <a:off x="2209800" y="304800"/>
            <a:ext cx="4800600" cy="4853238"/>
          </a:xfrm>
          <a:prstGeom prst="rect">
            <a:avLst/>
          </a:prstGeom>
        </p:spPr>
      </p:pic>
      <p:sp>
        <p:nvSpPr>
          <p:cNvPr id="4" name="Title 1">
            <a:extLst>
              <a:ext uri="{FF2B5EF4-FFF2-40B4-BE49-F238E27FC236}">
                <a16:creationId xmlns:a16="http://schemas.microsoft.com/office/drawing/2014/main" id="{E4C14E71-4F81-4522-BEAE-66CC315F65C0}"/>
              </a:ext>
            </a:extLst>
          </p:cNvPr>
          <p:cNvSpPr txBox="1">
            <a:spLocks/>
          </p:cNvSpPr>
          <p:nvPr/>
        </p:nvSpPr>
        <p:spPr>
          <a:xfrm>
            <a:off x="381000" y="5257800"/>
            <a:ext cx="8610600" cy="1371600"/>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285750" indent="-285750" algn="r">
              <a:spcBef>
                <a:spcPts val="0"/>
              </a:spcBef>
              <a:buFont typeface="Arial" panose="020B0604020202020204" pitchFamily="34" charset="0"/>
              <a:buChar char="•"/>
            </a:pPr>
            <a:r>
              <a:rPr lang="ar-EG" sz="2200">
                <a:latin typeface="+mn-lt"/>
                <a:ea typeface="Calibri" panose="020F0502020204030204" pitchFamily="34" charset="0"/>
              </a:rPr>
              <a:t>في عام 2020، فاز حزب العمال بأغلبية مطلقة (65 مقعدًا من أصل 120)، وأغلبية أصوات الحزب في 72 من أصل 73 دائرة انتخابية في نيوزيلندا.</a:t>
            </a:r>
          </a:p>
          <a:p>
            <a:pPr marL="285750" indent="-285750" algn="r">
              <a:spcBef>
                <a:spcPts val="1200"/>
              </a:spcBef>
              <a:buFont typeface="Arial" panose="020B0604020202020204" pitchFamily="34" charset="0"/>
              <a:buChar char="•"/>
            </a:pPr>
            <a:r>
              <a:rPr lang="ar-EG" sz="2200">
                <a:latin typeface="+mn-lt"/>
                <a:ea typeface="Calibri" panose="020F0502020204030204" pitchFamily="34" charset="0"/>
              </a:rPr>
              <a:t>ثاني أسوأ نتيجة على الإطلاق للحزب الوطني</a:t>
            </a:r>
          </a:p>
        </p:txBody>
      </p:sp>
    </p:spTree>
    <p:extLst>
      <p:ext uri="{BB962C8B-B14F-4D97-AF65-F5344CB8AC3E}">
        <p14:creationId xmlns:p14="http://schemas.microsoft.com/office/powerpoint/2010/main" val="3054116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85A1E02-5C1D-4103-A1BD-302C0CC96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382000" cy="4308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3B946A9-3E49-4E67-9523-3DD6218AE180}"/>
              </a:ext>
            </a:extLst>
          </p:cNvPr>
          <p:cNvPicPr>
            <a:picLocks noChangeAspect="1"/>
          </p:cNvPicPr>
          <p:nvPr/>
        </p:nvPicPr>
        <p:blipFill>
          <a:blip r:embed="rId4"/>
          <a:stretch>
            <a:fillRect/>
          </a:stretch>
        </p:blipFill>
        <p:spPr>
          <a:xfrm>
            <a:off x="264746" y="5334000"/>
            <a:ext cx="8650654" cy="838200"/>
          </a:xfrm>
          <a:prstGeom prst="rect">
            <a:avLst/>
          </a:prstGeom>
        </p:spPr>
      </p:pic>
    </p:spTree>
    <p:extLst>
      <p:ext uri="{BB962C8B-B14F-4D97-AF65-F5344CB8AC3E}">
        <p14:creationId xmlns:p14="http://schemas.microsoft.com/office/powerpoint/2010/main" val="3305451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C67F9F-5ACC-47C8-9983-B6B1AA43CCC7}"/>
              </a:ext>
            </a:extLst>
          </p:cNvPr>
          <p:cNvPicPr>
            <a:picLocks noChangeAspect="1"/>
          </p:cNvPicPr>
          <p:nvPr/>
        </p:nvPicPr>
        <p:blipFill>
          <a:blip r:embed="rId3"/>
          <a:stretch>
            <a:fillRect/>
          </a:stretch>
        </p:blipFill>
        <p:spPr>
          <a:xfrm>
            <a:off x="2343958" y="0"/>
            <a:ext cx="4456083" cy="6858000"/>
          </a:xfrm>
          <a:prstGeom prst="rect">
            <a:avLst/>
          </a:prstGeom>
        </p:spPr>
      </p:pic>
    </p:spTree>
    <p:extLst>
      <p:ext uri="{BB962C8B-B14F-4D97-AF65-F5344CB8AC3E}">
        <p14:creationId xmlns:p14="http://schemas.microsoft.com/office/powerpoint/2010/main" val="181841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E668D-F6A2-4981-96EA-67C574F29DEB}"/>
              </a:ext>
            </a:extLst>
          </p:cNvPr>
          <p:cNvPicPr>
            <a:picLocks noChangeAspect="1"/>
          </p:cNvPicPr>
          <p:nvPr/>
        </p:nvPicPr>
        <p:blipFill>
          <a:blip r:embed="rId3"/>
          <a:stretch>
            <a:fillRect/>
          </a:stretch>
        </p:blipFill>
        <p:spPr>
          <a:xfrm>
            <a:off x="861332" y="0"/>
            <a:ext cx="7421336" cy="6858000"/>
          </a:xfrm>
          <a:prstGeom prst="rect">
            <a:avLst/>
          </a:prstGeom>
        </p:spPr>
      </p:pic>
    </p:spTree>
    <p:extLst>
      <p:ext uri="{BB962C8B-B14F-4D97-AF65-F5344CB8AC3E}">
        <p14:creationId xmlns:p14="http://schemas.microsoft.com/office/powerpoint/2010/main" val="16649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7435B6-8AF2-4ED9-B517-48608FB25971}"/>
              </a:ext>
            </a:extLst>
          </p:cNvPr>
          <p:cNvPicPr>
            <a:picLocks noChangeAspect="1"/>
          </p:cNvPicPr>
          <p:nvPr/>
        </p:nvPicPr>
        <p:blipFill>
          <a:blip r:embed="rId3"/>
          <a:stretch>
            <a:fillRect/>
          </a:stretch>
        </p:blipFill>
        <p:spPr>
          <a:xfrm>
            <a:off x="1077558" y="0"/>
            <a:ext cx="7075842" cy="6858000"/>
          </a:xfrm>
          <a:prstGeom prst="rect">
            <a:avLst/>
          </a:prstGeom>
        </p:spPr>
      </p:pic>
    </p:spTree>
    <p:extLst>
      <p:ext uri="{BB962C8B-B14F-4D97-AF65-F5344CB8AC3E}">
        <p14:creationId xmlns:p14="http://schemas.microsoft.com/office/powerpoint/2010/main" val="1960938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8D097-0A06-4A2B-B513-F0D821B6C94A}"/>
              </a:ext>
            </a:extLst>
          </p:cNvPr>
          <p:cNvSpPr>
            <a:spLocks noGrp="1"/>
          </p:cNvSpPr>
          <p:nvPr>
            <p:ph idx="1"/>
          </p:nvPr>
        </p:nvSpPr>
        <p:spPr>
          <a:xfrm>
            <a:off x="457200" y="533400"/>
            <a:ext cx="8229600" cy="5973763"/>
          </a:xfrm>
        </p:spPr>
        <p:txBody>
          <a:bodyPr>
            <a:normAutofit/>
          </a:bodyPr>
          <a:lstStyle/>
          <a:p>
            <a:pPr marL="0" indent="0" algn="r">
              <a:buNone/>
            </a:pPr>
            <a:r>
              <a:rPr lang="ar-EG" i="1"/>
              <a:t>"لم أكن أعلم أنني قوي بما يكفي لخوض غمار السياسة.</a:t>
            </a:r>
            <a:r>
              <a:rPr lang="en-US" i="1"/>
              <a:t> </a:t>
            </a:r>
            <a:r>
              <a:rPr lang="ar-EG" b="0" i="1">
                <a:latin typeface="abcsans"/>
              </a:rPr>
              <a:t>أعتقد في قرارة نفسي أن المرء لا بد أن يكون شديد التحمل ـ فمن المؤكد أنه لا يجوز له أن يكون من النوع العاطفي.ونصيحتي له هي: لا تغير نفسك، ولا تظن أن النجاح يتطلب منك أن تتكيف مع القالب الذي تراه من حولك... وربما يكون من الأفضل لك أن تعكس بذلك جزءًا آخر من المجتمع لم يشعر به أحد."</a:t>
            </a:r>
          </a:p>
          <a:p>
            <a:pPr marL="0" indent="0" algn="r">
              <a:buNone/>
            </a:pPr>
            <a:endParaRPr lang="en-US" b="0" i="1" dirty="0">
              <a:effectLst/>
              <a:latin typeface="abcsans"/>
            </a:endParaRPr>
          </a:p>
          <a:p>
            <a:pPr marL="0" indent="0" algn="r">
              <a:buNone/>
            </a:pPr>
            <a:r>
              <a:rPr lang="ar-EG" b="0" i="1">
                <a:latin typeface="abcsans"/>
              </a:rPr>
              <a:t>--جاسيندا أرديرن، رئيسة وزراء</a:t>
            </a:r>
            <a:r>
              <a:rPr lang="en-US" b="0" i="1">
                <a:latin typeface="abcsans"/>
              </a:rPr>
              <a:t> </a:t>
            </a:r>
          </a:p>
          <a:p>
            <a:pPr marL="0" indent="0" algn="r">
              <a:buNone/>
            </a:pPr>
            <a:r>
              <a:rPr lang="ar-EG" b="0" i="1">
                <a:latin typeface="abcsans"/>
              </a:rPr>
              <a:t>نيوزيلندا، 2021</a:t>
            </a:r>
          </a:p>
        </p:txBody>
      </p:sp>
    </p:spTree>
    <p:extLst>
      <p:ext uri="{BB962C8B-B14F-4D97-AF65-F5344CB8AC3E}">
        <p14:creationId xmlns:p14="http://schemas.microsoft.com/office/powerpoint/2010/main" val="188402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6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48A97-A123-4016-81B5-7AF614C26A97}"/>
              </a:ext>
            </a:extLst>
          </p:cNvPr>
          <p:cNvSpPr>
            <a:spLocks noGrp="1"/>
          </p:cNvSpPr>
          <p:nvPr>
            <p:ph idx="1"/>
          </p:nvPr>
        </p:nvSpPr>
        <p:spPr>
          <a:xfrm>
            <a:off x="457200" y="1112837"/>
            <a:ext cx="8229600" cy="4525963"/>
          </a:xfrm>
        </p:spPr>
        <p:txBody>
          <a:bodyPr/>
          <a:lstStyle/>
          <a:p>
            <a:pPr marL="0" marR="0" indent="0">
              <a:lnSpc>
                <a:spcPct val="107000"/>
              </a:lnSpc>
              <a:spcBef>
                <a:spcPts val="0"/>
              </a:spcBef>
              <a:spcAft>
                <a:spcPts val="800"/>
              </a:spcAft>
              <a:buNone/>
            </a:pPr>
            <a:r>
              <a:rPr lang="ar-EG" sz="2400">
                <a:latin typeface="Calibri" panose="020F0502020204030204" pitchFamily="34" charset="0"/>
                <a:ea typeface="Calibri" panose="020F0502020204030204" pitchFamily="34" charset="0"/>
                <a:cs typeface="Arial" panose="020B0604020202020204" pitchFamily="34" charset="0"/>
              </a:rPr>
              <a:t>عقدت دولة أوغوستا مؤخرًا انتخابات وطنية بين أربعة أحزاب سياسية</a:t>
            </a:r>
          </a:p>
          <a:p>
            <a:pPr marL="342900" marR="0" lvl="0" indent="-342900">
              <a:lnSpc>
                <a:spcPct val="107000"/>
              </a:lnSpc>
              <a:spcBef>
                <a:spcPts val="0"/>
              </a:spcBef>
              <a:spcAft>
                <a:spcPts val="0"/>
              </a:spcAft>
              <a:buFont typeface="Symbol" panose="05050102010706020507" pitchFamily="18" charset="2"/>
              <a:buChar char=""/>
            </a:pPr>
            <a:r>
              <a:rPr lang="ar-EG" sz="2400">
                <a:latin typeface="Calibri" panose="020F0502020204030204" pitchFamily="34" charset="0"/>
                <a:ea typeface="Calibri" panose="020F0502020204030204" pitchFamily="34" charset="0"/>
                <a:cs typeface="Arial" panose="020B0604020202020204" pitchFamily="34" charset="0"/>
              </a:rPr>
              <a:t>يتألف البرلمان في أوغوستا من 120 مقعدًا</a:t>
            </a:r>
          </a:p>
          <a:p>
            <a:pPr marL="342900" marR="0" lvl="0" indent="-342900">
              <a:lnSpc>
                <a:spcPct val="107000"/>
              </a:lnSpc>
              <a:spcBef>
                <a:spcPts val="0"/>
              </a:spcBef>
              <a:spcAft>
                <a:spcPts val="0"/>
              </a:spcAft>
              <a:buFont typeface="Symbol" panose="05050102010706020507" pitchFamily="18" charset="2"/>
              <a:buChar char=""/>
            </a:pPr>
            <a:r>
              <a:rPr lang="ar-EG" sz="2400">
                <a:latin typeface="Calibri" panose="020F0502020204030204" pitchFamily="34" charset="0"/>
                <a:ea typeface="Calibri" panose="020F0502020204030204" pitchFamily="34" charset="0"/>
                <a:cs typeface="Arial" panose="020B0604020202020204" pitchFamily="34" charset="0"/>
              </a:rPr>
              <a:t>لتشكيل حكومة ائتلافية، يلزم الحصول على أغلبية 61 صوتًا</a:t>
            </a:r>
          </a:p>
          <a:p>
            <a:pPr marL="342900" marR="0" lvl="0" indent="-342900">
              <a:lnSpc>
                <a:spcPct val="107000"/>
              </a:lnSpc>
              <a:spcBef>
                <a:spcPts val="0"/>
              </a:spcBef>
              <a:spcAft>
                <a:spcPts val="0"/>
              </a:spcAft>
              <a:buFont typeface="Symbol" panose="05050102010706020507" pitchFamily="18" charset="2"/>
              <a:buChar char=""/>
            </a:pPr>
            <a:r>
              <a:rPr lang="ar-EG" sz="2400">
                <a:latin typeface="Calibri" panose="020F0502020204030204" pitchFamily="34" charset="0"/>
                <a:ea typeface="Calibri" panose="020F0502020204030204" pitchFamily="34" charset="0"/>
                <a:cs typeface="Arial" panose="020B0604020202020204" pitchFamily="34" charset="0"/>
              </a:rPr>
              <a:t>وتتكون الحكومة من الأحزاب المشاركة في الائتلاف وتتكون من 6 وزراء</a:t>
            </a:r>
          </a:p>
          <a:p>
            <a:pPr marL="342900" marR="0" lvl="0" indent="-342900">
              <a:lnSpc>
                <a:spcPct val="107000"/>
              </a:lnSpc>
              <a:spcBef>
                <a:spcPts val="0"/>
              </a:spcBef>
              <a:spcAft>
                <a:spcPts val="800"/>
              </a:spcAft>
              <a:buFont typeface="Symbol" panose="05050102010706020507" pitchFamily="18" charset="2"/>
              <a:buChar char=""/>
            </a:pPr>
            <a:r>
              <a:rPr lang="ar-EG" sz="2400">
                <a:latin typeface="Calibri" panose="020F0502020204030204" pitchFamily="34" charset="0"/>
                <a:ea typeface="Calibri" panose="020F0502020204030204" pitchFamily="34" charset="0"/>
                <a:cs typeface="Arial" panose="020B0604020202020204" pitchFamily="34" charset="0"/>
              </a:rPr>
              <a:t>يتم تقاسم الوزراء الستة بين أحزاب الائتلاف كجزء من اتفاقهم على تشكيل حكومة معًا.</a:t>
            </a:r>
          </a:p>
          <a:p>
            <a:endParaRPr lang="en-US" dirty="0"/>
          </a:p>
        </p:txBody>
      </p:sp>
      <p:sp>
        <p:nvSpPr>
          <p:cNvPr id="10" name="Rectangle 1">
            <a:extLst>
              <a:ext uri="{FF2B5EF4-FFF2-40B4-BE49-F238E27FC236}">
                <a16:creationId xmlns:a16="http://schemas.microsoft.com/office/drawing/2014/main" id="{91F9771B-92E3-4DB5-8742-9D4C7EE6A4C3}"/>
              </a:ext>
            </a:extLst>
          </p:cNvPr>
          <p:cNvSpPr>
            <a:spLocks noChangeArrowheads="1"/>
          </p:cNvSpPr>
          <p:nvPr/>
        </p:nvSpPr>
        <p:spPr bwMode="auto">
          <a:xfrm>
            <a:off x="228600" y="4695031"/>
            <a:ext cx="2460770" cy="1934369"/>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حزب العمال</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 </a:t>
            </a: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40 مقعدًا</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60E9A9B7-28A1-4FB4-A953-B245C850C122}"/>
              </a:ext>
            </a:extLst>
          </p:cNvPr>
          <p:cNvSpPr>
            <a:spLocks noChangeArrowheads="1"/>
          </p:cNvSpPr>
          <p:nvPr/>
        </p:nvSpPr>
        <p:spPr bwMode="auto">
          <a:xfrm>
            <a:off x="2819400" y="4695031"/>
            <a:ext cx="1828801" cy="1934369"/>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الحزب الليبرالي</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15 مقعدًا</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938FB988-30BD-48D3-8013-B6E428F78B7C}"/>
              </a:ext>
            </a:extLst>
          </p:cNvPr>
          <p:cNvSpPr>
            <a:spLocks noChangeArrowheads="1"/>
          </p:cNvSpPr>
          <p:nvPr/>
        </p:nvSpPr>
        <p:spPr bwMode="auto">
          <a:xfrm>
            <a:off x="4800600" y="4693838"/>
            <a:ext cx="4114800" cy="94496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الحزب المحافظ</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51 مقعدًا</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B71D52D8-5949-4496-8CC4-59FCC7CC00B9}"/>
              </a:ext>
            </a:extLst>
          </p:cNvPr>
          <p:cNvSpPr>
            <a:spLocks noChangeArrowheads="1"/>
          </p:cNvSpPr>
          <p:nvPr/>
        </p:nvSpPr>
        <p:spPr bwMode="auto">
          <a:xfrm>
            <a:off x="4800600" y="5789217"/>
            <a:ext cx="4114800" cy="84018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الحزب الليبرتاري</a:t>
            </a:r>
            <a:r>
              <a:rPr kumimoji="0" lang="en-US"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tx1"/>
                </a:solidFill>
                <a:latin typeface="Calibri" panose="020F0502020204030204" pitchFamily="34" charset="0"/>
                <a:ea typeface="Calibri" panose="020F0502020204030204" pitchFamily="34" charset="0"/>
                <a:cs typeface="Arial" panose="020B0604020202020204" pitchFamily="34" charset="0"/>
              </a:rPr>
              <a:t>14 مقعدًا</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8255B068-3422-4CAE-8103-3C146D9B2D49}"/>
              </a:ext>
            </a:extLst>
          </p:cNvPr>
          <p:cNvSpPr>
            <a:spLocks noChangeArrowheads="1"/>
          </p:cNvSpPr>
          <p:nvPr/>
        </p:nvSpPr>
        <p:spPr bwMode="auto">
          <a:xfrm>
            <a:off x="1033462" y="5102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1">
            <a:extLst>
              <a:ext uri="{FF2B5EF4-FFF2-40B4-BE49-F238E27FC236}">
                <a16:creationId xmlns:a16="http://schemas.microsoft.com/office/drawing/2014/main" id="{45AF8661-2A20-49FE-AA84-81CB224B12A9}"/>
              </a:ext>
            </a:extLst>
          </p:cNvPr>
          <p:cNvSpPr txBox="1">
            <a:spLocks noChangeArrowheads="1"/>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b="1"/>
              <a:t>تمرين الائتلاف المكون من أربعة أحزاب:</a:t>
            </a:r>
            <a:r>
              <a:rPr lang="en-US" b="1"/>
              <a:t> </a:t>
            </a:r>
            <a:r>
              <a:rPr lang="ar-EG" b="1"/>
              <a:t>أوغوستا</a:t>
            </a:r>
          </a:p>
        </p:txBody>
      </p:sp>
    </p:spTree>
    <p:extLst>
      <p:ext uri="{BB962C8B-B14F-4D97-AF65-F5344CB8AC3E}">
        <p14:creationId xmlns:p14="http://schemas.microsoft.com/office/powerpoint/2010/main" val="2318040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144C-5F04-48BB-AACE-7BCDA005E62A}"/>
              </a:ext>
            </a:extLst>
          </p:cNvPr>
          <p:cNvSpPr>
            <a:spLocks noGrp="1"/>
          </p:cNvSpPr>
          <p:nvPr>
            <p:ph type="title"/>
          </p:nvPr>
        </p:nvSpPr>
        <p:spPr>
          <a:xfrm>
            <a:off x="457200" y="2362200"/>
            <a:ext cx="8229600" cy="1143000"/>
          </a:xfrm>
        </p:spPr>
        <p:txBody>
          <a:bodyPr>
            <a:normAutofit fontScale="90000"/>
          </a:bodyPr>
          <a:lstStyle/>
          <a:p>
            <a:r>
              <a:rPr lang="ar-EG" b="1"/>
              <a:t>الخيار الأول للحصول على اقتباسات </a:t>
            </a:r>
            <a:br>
              <a:rPr lang="ar-EG" b="1"/>
            </a:br>
            <a:r>
              <a:rPr lang="ar-EG" b="1"/>
              <a:t>حول السياسة في مكان العمل: </a:t>
            </a:r>
            <a:br>
              <a:rPr lang="ar-EG" b="1"/>
            </a:br>
            <a:r>
              <a:rPr lang="ar-EG" b="1"/>
              <a:t>مؤلفو الكتب</a:t>
            </a:r>
          </a:p>
        </p:txBody>
      </p:sp>
    </p:spTree>
    <p:extLst>
      <p:ext uri="{BB962C8B-B14F-4D97-AF65-F5344CB8AC3E}">
        <p14:creationId xmlns:p14="http://schemas.microsoft.com/office/powerpoint/2010/main" val="3954695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19709-43E4-41CD-A4FF-59AFB23DDD68}"/>
              </a:ext>
            </a:extLst>
          </p:cNvPr>
          <p:cNvSpPr>
            <a:spLocks noGrp="1"/>
          </p:cNvSpPr>
          <p:nvPr>
            <p:ph idx="1"/>
          </p:nvPr>
        </p:nvSpPr>
        <p:spPr>
          <a:xfrm>
            <a:off x="457200" y="1951037"/>
            <a:ext cx="8229600" cy="4906963"/>
          </a:xfrm>
        </p:spPr>
        <p:txBody>
          <a:bodyPr>
            <a:normAutofit/>
          </a:bodyPr>
          <a:lstStyle/>
          <a:p>
            <a:pPr marL="0" indent="0" algn="r">
              <a:buNone/>
            </a:pPr>
            <a:r>
              <a:rPr lang="ar-EG" sz="2800" i="1"/>
              <a:t>"إذا كنت تريد العمل في الشركات، فعليك أن تعرف كيف تلعب الشطرنج."</a:t>
            </a:r>
            <a:br>
              <a:rPr lang="ar-EG" sz="2800" i="1"/>
            </a:br>
            <a:r>
              <a:rPr lang="ar-EG" sz="2800" i="0"/>
              <a:t>- هونيا</a:t>
            </a:r>
          </a:p>
          <a:p>
            <a:pPr marL="0" indent="0" algn="r">
              <a:buNone/>
            </a:pPr>
            <a:endParaRPr lang="en-US" sz="2800" i="0" dirty="0">
              <a:effectLst/>
            </a:endParaRPr>
          </a:p>
          <a:p>
            <a:pPr marL="0" indent="0">
              <a:buNone/>
            </a:pPr>
            <a:endParaRPr lang="en-SG" sz="2800" dirty="0"/>
          </a:p>
        </p:txBody>
      </p:sp>
      <p:sp>
        <p:nvSpPr>
          <p:cNvPr id="4" name="TextBox 3">
            <a:extLst>
              <a:ext uri="{FF2B5EF4-FFF2-40B4-BE49-F238E27FC236}">
                <a16:creationId xmlns:a16="http://schemas.microsoft.com/office/drawing/2014/main" id="{7F16292C-3A07-48C3-BF3D-FD9C2270078B}"/>
              </a:ext>
            </a:extLst>
          </p:cNvPr>
          <p:cNvSpPr txBox="1"/>
          <p:nvPr/>
        </p:nvSpPr>
        <p:spPr>
          <a:xfrm>
            <a:off x="0" y="526853"/>
            <a:ext cx="9143999" cy="584775"/>
          </a:xfrm>
          <a:prstGeom prst="rect">
            <a:avLst/>
          </a:prstGeom>
          <a:noFill/>
        </p:spPr>
        <p:txBody>
          <a:bodyPr wrap="square" rtlCol="0">
            <a:spAutoFit/>
          </a:bodyPr>
          <a:lstStyle/>
          <a:p>
            <a:pPr algn="ctr"/>
            <a:r>
              <a:rPr lang="ar-EG" sz="3200" b="1">
                <a:latin typeface="+mj-lt"/>
              </a:rPr>
              <a:t>التحالفات في أماكن العمل</a:t>
            </a:r>
          </a:p>
        </p:txBody>
      </p:sp>
    </p:spTree>
    <p:extLst>
      <p:ext uri="{BB962C8B-B14F-4D97-AF65-F5344CB8AC3E}">
        <p14:creationId xmlns:p14="http://schemas.microsoft.com/office/powerpoint/2010/main" val="2891882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19709-43E4-41CD-A4FF-59AFB23DDD68}"/>
              </a:ext>
            </a:extLst>
          </p:cNvPr>
          <p:cNvSpPr>
            <a:spLocks noGrp="1"/>
          </p:cNvSpPr>
          <p:nvPr>
            <p:ph idx="1"/>
          </p:nvPr>
        </p:nvSpPr>
        <p:spPr>
          <a:xfrm>
            <a:off x="457200" y="1951037"/>
            <a:ext cx="8229600" cy="4906963"/>
          </a:xfrm>
        </p:spPr>
        <p:txBody>
          <a:bodyPr>
            <a:normAutofit/>
          </a:bodyPr>
          <a:lstStyle/>
          <a:p>
            <a:pPr marL="0" indent="0" algn="r">
              <a:buNone/>
            </a:pPr>
            <a:r>
              <a:rPr lang="ar-EG" sz="2800" i="1"/>
              <a:t>"إن الشخص الذي يقول "أنا لست سياسيًا" معرض لخطر كبير.</a:t>
            </a:r>
            <a:r>
              <a:rPr lang="en-US" sz="2800" i="1"/>
              <a:t> </a:t>
            </a:r>
            <a:r>
              <a:rPr lang="ar-EG" sz="2800" i="1"/>
              <a:t>لن يبقى على قيد الحياة إلا الأصلح، والأصلح هو من يفهم السياسة التي يتبعها مكتبه."</a:t>
            </a:r>
          </a:p>
          <a:p>
            <a:pPr marL="0" indent="0" algn="r">
              <a:buNone/>
            </a:pPr>
            <a:r>
              <a:rPr lang="ar-EG" sz="2800" i="0"/>
              <a:t>- جان هولاند</a:t>
            </a:r>
          </a:p>
          <a:p>
            <a:pPr marL="0" indent="0">
              <a:buNone/>
            </a:pPr>
            <a:endParaRPr lang="en-SG" sz="2800" dirty="0"/>
          </a:p>
        </p:txBody>
      </p:sp>
      <p:sp>
        <p:nvSpPr>
          <p:cNvPr id="4" name="TextBox 3">
            <a:extLst>
              <a:ext uri="{FF2B5EF4-FFF2-40B4-BE49-F238E27FC236}">
                <a16:creationId xmlns:a16="http://schemas.microsoft.com/office/drawing/2014/main" id="{1433B07B-596E-4351-8D2D-60C423FCF1A7}"/>
              </a:ext>
            </a:extLst>
          </p:cNvPr>
          <p:cNvSpPr txBox="1"/>
          <p:nvPr/>
        </p:nvSpPr>
        <p:spPr>
          <a:xfrm>
            <a:off x="0" y="526853"/>
            <a:ext cx="9143999" cy="584775"/>
          </a:xfrm>
          <a:prstGeom prst="rect">
            <a:avLst/>
          </a:prstGeom>
          <a:noFill/>
        </p:spPr>
        <p:txBody>
          <a:bodyPr wrap="square" rtlCol="0">
            <a:spAutoFit/>
          </a:bodyPr>
          <a:lstStyle/>
          <a:p>
            <a:pPr algn="ctr"/>
            <a:r>
              <a:rPr lang="ar-EG" sz="3200" b="1">
                <a:latin typeface="+mj-lt"/>
              </a:rPr>
              <a:t>التحالفات في أماكن العمل</a:t>
            </a:r>
          </a:p>
        </p:txBody>
      </p:sp>
    </p:spTree>
    <p:extLst>
      <p:ext uri="{BB962C8B-B14F-4D97-AF65-F5344CB8AC3E}">
        <p14:creationId xmlns:p14="http://schemas.microsoft.com/office/powerpoint/2010/main" val="2083825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144C-5F04-48BB-AACE-7BCDA005E62A}"/>
              </a:ext>
            </a:extLst>
          </p:cNvPr>
          <p:cNvSpPr>
            <a:spLocks noGrp="1"/>
          </p:cNvSpPr>
          <p:nvPr>
            <p:ph type="title"/>
          </p:nvPr>
        </p:nvSpPr>
        <p:spPr>
          <a:xfrm>
            <a:off x="457200" y="2362200"/>
            <a:ext cx="8229600" cy="1143000"/>
          </a:xfrm>
        </p:spPr>
        <p:txBody>
          <a:bodyPr>
            <a:normAutofit fontScale="90000"/>
          </a:bodyPr>
          <a:lstStyle/>
          <a:p>
            <a:r>
              <a:rPr lang="ar-EG" b="1"/>
              <a:t>الخيار الثاني للحصول على اقتباسات </a:t>
            </a:r>
            <a:br>
              <a:rPr lang="ar-EG" b="1"/>
            </a:br>
            <a:r>
              <a:rPr lang="ar-EG" b="1"/>
              <a:t>حول السياسة في مكان العمل: الخريجون</a:t>
            </a:r>
          </a:p>
        </p:txBody>
      </p:sp>
    </p:spTree>
    <p:extLst>
      <p:ext uri="{BB962C8B-B14F-4D97-AF65-F5344CB8AC3E}">
        <p14:creationId xmlns:p14="http://schemas.microsoft.com/office/powerpoint/2010/main" val="2723246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526853"/>
            <a:ext cx="9143999" cy="584775"/>
          </a:xfrm>
          <a:prstGeom prst="rect">
            <a:avLst/>
          </a:prstGeom>
          <a:noFill/>
        </p:spPr>
        <p:txBody>
          <a:bodyPr wrap="square" rtlCol="0">
            <a:spAutoFit/>
          </a:bodyPr>
          <a:lstStyle/>
          <a:p>
            <a:pPr algn="ctr"/>
            <a:r>
              <a:rPr lang="ar-EG" sz="3200" b="1">
                <a:latin typeface="+mj-lt"/>
              </a:rPr>
              <a:t>التحالفات في أماكن العمل</a:t>
            </a:r>
          </a:p>
        </p:txBody>
      </p:sp>
      <p:sp>
        <p:nvSpPr>
          <p:cNvPr id="9" name="TextBox 8"/>
          <p:cNvSpPr txBox="1"/>
          <p:nvPr/>
        </p:nvSpPr>
        <p:spPr>
          <a:xfrm>
            <a:off x="914400" y="1668482"/>
            <a:ext cx="7844961" cy="3970318"/>
          </a:xfrm>
          <a:prstGeom prst="rect">
            <a:avLst/>
          </a:prstGeom>
          <a:noFill/>
        </p:spPr>
        <p:txBody>
          <a:bodyPr wrap="square" rtlCol="0">
            <a:spAutoFit/>
          </a:bodyPr>
          <a:lstStyle/>
          <a:p>
            <a:pPr algn="r">
              <a:buSzPct val="120000"/>
            </a:pPr>
            <a:r>
              <a:rPr lang="ar-EG" sz="2400" i="1">
                <a:solidFill>
                  <a:srgbClr val="000000"/>
                </a:solidFill>
                <a:cs typeface="Ubuntu"/>
              </a:rPr>
              <a:t>"من المذهل مدى تأثير [شركة إكس] على السياسة.</a:t>
            </a:r>
            <a:r>
              <a:rPr lang="en-US" sz="2400" i="1">
                <a:solidFill>
                  <a:srgbClr val="000000"/>
                </a:solidFill>
                <a:cs typeface="Ubuntu"/>
              </a:rPr>
              <a:t> </a:t>
            </a:r>
            <a:r>
              <a:rPr lang="ar-EG" sz="2400" i="1">
                <a:solidFill>
                  <a:srgbClr val="000000"/>
                </a:solidFill>
                <a:cs typeface="Ubuntu"/>
              </a:rPr>
              <a:t>"إنها مثل تحريك الكراسي: عندما يحصل شخص ما على ترقية فإنه يطلب من جميع أصدقائه التحرك معه."</a:t>
            </a:r>
          </a:p>
          <a:p>
            <a:pPr algn="r">
              <a:buSzPct val="120000"/>
            </a:pPr>
            <a:endParaRPr lang="en-US" sz="1400" i="1" dirty="0">
              <a:solidFill>
                <a:srgbClr val="000000"/>
              </a:solidFill>
              <a:cs typeface="Ubuntu"/>
            </a:endParaRPr>
          </a:p>
          <a:p>
            <a:pPr algn="r">
              <a:buSzPct val="120000"/>
            </a:pPr>
            <a:endParaRPr lang="en-US" sz="1400" i="1" dirty="0">
              <a:solidFill>
                <a:srgbClr val="000000"/>
              </a:solidFill>
              <a:cs typeface="Ubuntu"/>
            </a:endParaRPr>
          </a:p>
          <a:p>
            <a:pPr algn="r">
              <a:buSzPct val="120000"/>
            </a:pPr>
            <a:r>
              <a:rPr lang="ar-EG" sz="2400" i="1">
                <a:solidFill>
                  <a:srgbClr val="000000"/>
                </a:solidFill>
                <a:cs typeface="Ubuntu"/>
              </a:rPr>
              <a:t>"ماذا يحدث مع الأشخاص الذين لديهم هذه الوظائف بالفعل؟"</a:t>
            </a:r>
          </a:p>
          <a:p>
            <a:pPr algn="r">
              <a:buSzPct val="120000"/>
            </a:pPr>
            <a:endParaRPr lang="en-US" sz="1400" i="1" dirty="0">
              <a:solidFill>
                <a:srgbClr val="000000"/>
              </a:solidFill>
              <a:cs typeface="Ubuntu"/>
            </a:endParaRPr>
          </a:p>
          <a:p>
            <a:pPr algn="r">
              <a:buSzPct val="120000"/>
            </a:pPr>
            <a:endParaRPr lang="en-US" sz="1400" i="1" dirty="0">
              <a:solidFill>
                <a:srgbClr val="000000"/>
              </a:solidFill>
              <a:cs typeface="Ubuntu"/>
            </a:endParaRPr>
          </a:p>
          <a:p>
            <a:pPr algn="r">
              <a:buSzPct val="120000"/>
            </a:pPr>
            <a:r>
              <a:rPr lang="ar-EG" sz="2400" i="1">
                <a:solidFill>
                  <a:srgbClr val="000000"/>
                </a:solidFill>
                <a:cs typeface="Ubuntu"/>
              </a:rPr>
              <a:t>"يجب عليهم أن يكون لديهم أصدقاء في أماكن أخرى وإلا فإنهم سيخسرون وظائفهم."</a:t>
            </a:r>
          </a:p>
          <a:p>
            <a:pPr algn="r">
              <a:buSzPct val="120000"/>
            </a:pPr>
            <a:endParaRPr lang="en-US" sz="1400" dirty="0">
              <a:solidFill>
                <a:srgbClr val="000000"/>
              </a:solidFill>
              <a:cs typeface="Ubuntu"/>
            </a:endParaRPr>
          </a:p>
          <a:p>
            <a:pPr algn="r">
              <a:buSzPct val="120000"/>
            </a:pPr>
            <a:endParaRPr lang="en-US" sz="1400" dirty="0">
              <a:solidFill>
                <a:srgbClr val="000000"/>
              </a:solidFill>
              <a:cs typeface="Ubuntu"/>
            </a:endParaRPr>
          </a:p>
          <a:p>
            <a:pPr algn="r">
              <a:buSzPct val="120000"/>
            </a:pPr>
            <a:r>
              <a:rPr lang="ar-EG" sz="2400">
                <a:solidFill>
                  <a:srgbClr val="000000"/>
                </a:solidFill>
                <a:cs typeface="Ubuntu"/>
              </a:rPr>
              <a:t>- خريج، 4 مستويات من الرئيس التنفيذي لأكبر 30 شركة متعددة الجنسيات</a:t>
            </a:r>
          </a:p>
        </p:txBody>
      </p:sp>
    </p:spTree>
    <p:extLst>
      <p:ext uri="{BB962C8B-B14F-4D97-AF65-F5344CB8AC3E}">
        <p14:creationId xmlns:p14="http://schemas.microsoft.com/office/powerpoint/2010/main" val="101542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238" y="228600"/>
            <a:ext cx="7997362" cy="3359061"/>
          </a:xfrm>
          <a:prstGeom prst="rect">
            <a:avLst/>
          </a:prstGeom>
          <a:noFill/>
        </p:spPr>
        <p:txBody>
          <a:bodyPr wrap="square" rtlCol="0">
            <a:spAutoFit/>
          </a:bodyPr>
          <a:lstStyle/>
          <a:p>
            <a:pPr>
              <a:lnSpc>
                <a:spcPct val="150000"/>
              </a:lnSpc>
              <a:buSzPct val="120000"/>
            </a:pPr>
            <a:endParaRPr lang="en-US" sz="2400" dirty="0">
              <a:solidFill>
                <a:srgbClr val="000000"/>
              </a:solidFill>
              <a:cs typeface="Ubuntu"/>
            </a:endParaRPr>
          </a:p>
          <a:p>
            <a:pPr>
              <a:lnSpc>
                <a:spcPct val="150000"/>
              </a:lnSpc>
              <a:buSzPct val="120000"/>
            </a:pPr>
            <a:endParaRPr lang="en-US" sz="2400" dirty="0">
              <a:solidFill>
                <a:srgbClr val="000000"/>
              </a:solidFill>
              <a:cs typeface="Ubuntu"/>
            </a:endParaRPr>
          </a:p>
          <a:p>
            <a:pPr algn="r">
              <a:lnSpc>
                <a:spcPct val="150000"/>
              </a:lnSpc>
              <a:buSzPct val="120000"/>
            </a:pPr>
            <a:endParaRPr lang="en-US" sz="2400" dirty="0">
              <a:solidFill>
                <a:srgbClr val="000000"/>
              </a:solidFill>
              <a:cs typeface="Ubuntu"/>
            </a:endParaRPr>
          </a:p>
          <a:p>
            <a:pPr algn="r">
              <a:lnSpc>
                <a:spcPct val="150000"/>
              </a:lnSpc>
              <a:buSzPct val="120000"/>
            </a:pPr>
            <a:r>
              <a:rPr lang="ar-EG" sz="2400" i="1">
                <a:solidFill>
                  <a:srgbClr val="000000"/>
                </a:solidFill>
                <a:cs typeface="Ubuntu"/>
              </a:rPr>
              <a:t>"لم أكن أعلم قط أن كل شيء له علاقة بالسياسة.</a:t>
            </a:r>
            <a:r>
              <a:rPr lang="en-US" sz="2400" i="1">
                <a:solidFill>
                  <a:srgbClr val="000000"/>
                </a:solidFill>
                <a:cs typeface="Ubuntu"/>
              </a:rPr>
              <a:t> </a:t>
            </a:r>
            <a:r>
              <a:rPr lang="ar-EG" sz="2400" b="1" i="1">
                <a:solidFill>
                  <a:srgbClr val="000000"/>
                </a:solidFill>
                <a:cs typeface="Ubuntu"/>
              </a:rPr>
              <a:t>كل شيء.</a:t>
            </a:r>
            <a:r>
              <a:rPr lang="en-US" sz="2400" i="1">
                <a:solidFill>
                  <a:srgbClr val="000000"/>
                </a:solidFill>
                <a:cs typeface="Ubuntu"/>
              </a:rPr>
              <a:t>”</a:t>
            </a:r>
          </a:p>
          <a:p>
            <a:pPr algn="r">
              <a:lnSpc>
                <a:spcPct val="150000"/>
              </a:lnSpc>
              <a:buSzPct val="120000"/>
            </a:pPr>
            <a:endParaRPr lang="en-US" sz="2400" i="1" dirty="0">
              <a:solidFill>
                <a:srgbClr val="000000"/>
              </a:solidFill>
              <a:cs typeface="Ubuntu"/>
            </a:endParaRPr>
          </a:p>
          <a:p>
            <a:pPr algn="r">
              <a:lnSpc>
                <a:spcPct val="150000"/>
              </a:lnSpc>
              <a:buSzPct val="120000"/>
            </a:pPr>
            <a:r>
              <a:rPr lang="ar-EG" sz="2400">
                <a:solidFill>
                  <a:srgbClr val="000000"/>
                </a:solidFill>
                <a:cs typeface="Ubuntu"/>
              </a:rPr>
              <a:t>- خريج، الخدمات المصرفية الاستثمارية</a:t>
            </a:r>
          </a:p>
        </p:txBody>
      </p:sp>
      <p:sp>
        <p:nvSpPr>
          <p:cNvPr id="6" name="TextBox 5">
            <a:extLst>
              <a:ext uri="{FF2B5EF4-FFF2-40B4-BE49-F238E27FC236}">
                <a16:creationId xmlns:a16="http://schemas.microsoft.com/office/drawing/2014/main" id="{692B016A-9F32-41E0-A386-44067CD2EDB7}"/>
              </a:ext>
            </a:extLst>
          </p:cNvPr>
          <p:cNvSpPr txBox="1"/>
          <p:nvPr/>
        </p:nvSpPr>
        <p:spPr>
          <a:xfrm>
            <a:off x="0" y="526853"/>
            <a:ext cx="9143999" cy="584775"/>
          </a:xfrm>
          <a:prstGeom prst="rect">
            <a:avLst/>
          </a:prstGeom>
          <a:noFill/>
        </p:spPr>
        <p:txBody>
          <a:bodyPr wrap="square" rtlCol="0">
            <a:spAutoFit/>
          </a:bodyPr>
          <a:lstStyle/>
          <a:p>
            <a:pPr algn="ctr"/>
            <a:r>
              <a:rPr lang="ar-EG" sz="3200" b="1">
                <a:latin typeface="+mj-lt"/>
              </a:rPr>
              <a:t>التحالفات في أماكن العمل</a:t>
            </a:r>
          </a:p>
        </p:txBody>
      </p:sp>
    </p:spTree>
    <p:extLst>
      <p:ext uri="{BB962C8B-B14F-4D97-AF65-F5344CB8AC3E}">
        <p14:creationId xmlns:p14="http://schemas.microsoft.com/office/powerpoint/2010/main" val="3705540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889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F324-CC84-4FEC-B5CC-204D958483EF}"/>
              </a:ext>
            </a:extLst>
          </p:cNvPr>
          <p:cNvSpPr>
            <a:spLocks noGrp="1"/>
          </p:cNvSpPr>
          <p:nvPr>
            <p:ph type="title"/>
          </p:nvPr>
        </p:nvSpPr>
        <p:spPr>
          <a:xfrm>
            <a:off x="685801" y="486053"/>
            <a:ext cx="8229600" cy="487362"/>
          </a:xfrm>
        </p:spPr>
        <p:txBody>
          <a:bodyPr>
            <a:normAutofit fontScale="90000"/>
          </a:bodyPr>
          <a:lstStyle/>
          <a:p>
            <a:r>
              <a:rPr lang="ar-EG" sz="4400" b="1"/>
              <a:t>مصفوفة تحالف مكان العمل</a:t>
            </a:r>
            <a:br>
              <a:rPr lang="ar-EG" sz="4400" b="1"/>
            </a:br>
            <a:r>
              <a:rPr lang="ar-EG" sz="2700"/>
              <a:t> (بلوك، 1987؛ </a:t>
            </a:r>
            <a:r>
              <a:rPr lang="ar-EG" sz="2700">
                <a:cs typeface="Arial" panose="020B0604020202020204" pitchFamily="34" charset="0"/>
              </a:rPr>
              <a:t>سويسي وإيبارا، </a:t>
            </a:r>
            <a:r>
              <a:rPr lang="ar-EG" sz="2700"/>
              <a:t>1997)</a:t>
            </a:r>
          </a:p>
        </p:txBody>
      </p:sp>
      <p:graphicFrame>
        <p:nvGraphicFramePr>
          <p:cNvPr id="4" name="Table 4">
            <a:extLst>
              <a:ext uri="{FF2B5EF4-FFF2-40B4-BE49-F238E27FC236}">
                <a16:creationId xmlns:a16="http://schemas.microsoft.com/office/drawing/2014/main" id="{2A9F2E98-B319-46D3-BDC8-07D72858A1F1}"/>
              </a:ext>
            </a:extLst>
          </p:cNvPr>
          <p:cNvGraphicFramePr>
            <a:graphicFrameLocks noGrp="1"/>
          </p:cNvGraphicFramePr>
          <p:nvPr>
            <p:ph idx="1"/>
            <p:extLst>
              <p:ext uri="{D42A27DB-BD31-4B8C-83A1-F6EECF244321}">
                <p14:modId xmlns:p14="http://schemas.microsoft.com/office/powerpoint/2010/main" val="2301175806"/>
              </p:ext>
            </p:extLst>
          </p:nvPr>
        </p:nvGraphicFramePr>
        <p:xfrm>
          <a:off x="1622448" y="1447801"/>
          <a:ext cx="7086600" cy="4602480"/>
        </p:xfrm>
        <a:graphic>
          <a:graphicData uri="http://schemas.openxmlformats.org/drawingml/2006/table">
            <a:tbl>
              <a:tblPr rtl="1" firstRow="1" bandRow="1">
                <a:tableStyleId>{5C22544A-7EE6-4342-B048-85BDC9FD1C3A}</a:tableStyleId>
              </a:tblPr>
              <a:tblGrid>
                <a:gridCol w="3543300">
                  <a:extLst>
                    <a:ext uri="{9D8B030D-6E8A-4147-A177-3AD203B41FA5}">
                      <a16:colId xmlns:a16="http://schemas.microsoft.com/office/drawing/2014/main" val="2089100000"/>
                    </a:ext>
                  </a:extLst>
                </a:gridCol>
                <a:gridCol w="3543300">
                  <a:extLst>
                    <a:ext uri="{9D8B030D-6E8A-4147-A177-3AD203B41FA5}">
                      <a16:colId xmlns:a16="http://schemas.microsoft.com/office/drawing/2014/main" val="2661963858"/>
                    </a:ext>
                  </a:extLst>
                </a:gridCol>
              </a:tblGrid>
              <a:tr h="1933750">
                <a:tc>
                  <a:txBody>
                    <a:bodyPr/>
                    <a:lstStyle/>
                    <a:p>
                      <a:pPr algn="ctr"/>
                      <a:r>
                        <a:rPr lang="ar-EG" sz="2800" b="1">
                          <a:solidFill>
                            <a:srgbClr val="000000"/>
                          </a:solidFill>
                        </a:rPr>
                        <a:t>الرفاق</a:t>
                      </a:r>
                    </a:p>
                    <a:p>
                      <a:pPr algn="ctr"/>
                      <a:r>
                        <a:rPr lang="ar-EG" sz="1200" b="0" i="1">
                          <a:solidFill>
                            <a:srgbClr val="000000"/>
                          </a:solidFill>
                        </a:rPr>
                        <a:t>الثقة منخفضة ولكن التوافق كبير</a:t>
                      </a:r>
                      <a:r>
                        <a:rPr lang="en-US" sz="1200" b="0" i="1">
                          <a:solidFill>
                            <a:srgbClr val="000000"/>
                          </a:solidFill>
                        </a:rPr>
                        <a:t> </a:t>
                      </a:r>
                    </a:p>
                    <a:p>
                      <a:pPr algn="r" rtl="1"/>
                      <a:endParaRPr lang="en-US" sz="1200" b="0" dirty="0">
                        <a:solidFill>
                          <a:srgbClr val="7030A0"/>
                        </a:solidFill>
                      </a:endParaRPr>
                    </a:p>
                    <a:p>
                      <a:pPr algn="ctr"/>
                      <a:r>
                        <a:rPr lang="ar-EG" sz="1200" b="0">
                          <a:solidFill>
                            <a:srgbClr val="000000"/>
                          </a:solidFill>
                        </a:rPr>
                        <a:t>يمكنكم مشاركة وجهات النظر، غير أن العلاقة ضعيفة</a:t>
                      </a:r>
                    </a:p>
                    <a:p>
                      <a:pPr algn="r" rtl="1"/>
                      <a:endParaRPr lang="en-US" sz="1200" b="0" dirty="0">
                        <a:solidFill>
                          <a:srgbClr val="000000"/>
                        </a:solidFill>
                      </a:endParaRPr>
                    </a:p>
                    <a:p>
                      <a:pPr algn="ctr"/>
                      <a:r>
                        <a:rPr lang="ar-EG" sz="1200" b="0">
                          <a:solidFill>
                            <a:srgbClr val="000000"/>
                          </a:solidFill>
                        </a:rPr>
                        <a:t>ركز على نقاط التوافق معهم</a:t>
                      </a:r>
                      <a:r>
                        <a:rPr lang="en-US" sz="1200" b="0">
                          <a:solidFill>
                            <a:srgbClr val="000000"/>
                          </a:solidFill>
                        </a:rPr>
                        <a:t> </a:t>
                      </a:r>
                    </a:p>
                    <a:p>
                      <a:pPr algn="ctr"/>
                      <a:r>
                        <a:rPr lang="ar-EG" sz="1200" b="0">
                          <a:solidFill>
                            <a:srgbClr val="000000"/>
                          </a:solidFill>
                        </a:rPr>
                        <a:t>والمصالح المؤقتة المشتركة بينكم</a:t>
                      </a:r>
                    </a:p>
                    <a:p>
                      <a:pPr algn="r" rtl="1"/>
                      <a:endParaRPr lang="en-US" sz="1200" b="0" dirty="0">
                        <a:solidFill>
                          <a:srgbClr val="000000"/>
                        </a:solidFill>
                      </a:endParaRPr>
                    </a:p>
                    <a:p>
                      <a:pPr algn="r" rtl="1"/>
                      <a:endParaRPr lang="en-US" sz="1200" b="0" dirty="0">
                        <a:solidFill>
                          <a:srgbClr val="000000"/>
                        </a:solidFill>
                      </a:endParaRPr>
                    </a:p>
                  </a:txBody>
                  <a:tcPr>
                    <a:solidFill>
                      <a:schemeClr val="accent3">
                        <a:lumMod val="40000"/>
                        <a:lumOff val="60000"/>
                      </a:schemeClr>
                    </a:solidFill>
                  </a:tcPr>
                </a:tc>
                <a:tc>
                  <a:txBody>
                    <a:bodyPr/>
                    <a:lstStyle/>
                    <a:p>
                      <a:pPr algn="ctr"/>
                      <a:r>
                        <a:rPr lang="ar-EG" sz="2800" b="1">
                          <a:solidFill>
                            <a:srgbClr val="000000"/>
                          </a:solidFill>
                        </a:rPr>
                        <a:t>الحلفاء</a:t>
                      </a:r>
                    </a:p>
                    <a:p>
                      <a:pPr algn="ctr"/>
                      <a:r>
                        <a:rPr lang="ar-EG" sz="1200" b="0" i="1">
                          <a:solidFill>
                            <a:srgbClr val="000000"/>
                          </a:solidFill>
                        </a:rPr>
                        <a:t>الثقة عالية والتوافق كبير</a:t>
                      </a:r>
                    </a:p>
                    <a:p>
                      <a:pPr algn="r" rtl="1"/>
                      <a:endParaRPr lang="en-US" sz="1200" b="0" dirty="0">
                        <a:solidFill>
                          <a:srgbClr val="000000"/>
                        </a:solidFill>
                      </a:endParaRPr>
                    </a:p>
                    <a:p>
                      <a:pPr algn="ctr"/>
                      <a:r>
                        <a:rPr lang="ar-EG" sz="1200" b="0">
                          <a:solidFill>
                            <a:srgbClr val="000000"/>
                          </a:solidFill>
                        </a:rPr>
                        <a:t>يمكنكم مشاركة وجهات النظر، ولديكم أواصر الثقة</a:t>
                      </a:r>
                    </a:p>
                    <a:p>
                      <a:pPr algn="r" rtl="1"/>
                      <a:endParaRPr lang="en-US" sz="1200" b="0" u="sng" dirty="0">
                        <a:solidFill>
                          <a:srgbClr val="000000"/>
                        </a:solidFill>
                      </a:endParaRPr>
                    </a:p>
                    <a:p>
                      <a:pPr algn="ctr"/>
                      <a:r>
                        <a:rPr lang="ar-EG" sz="1200" b="0">
                          <a:solidFill>
                            <a:srgbClr val="000000"/>
                          </a:solidFill>
                        </a:rPr>
                        <a:t>يمكنك الاعتماد عليهم، ويمكنهم</a:t>
                      </a:r>
                      <a:r>
                        <a:rPr lang="en-US" sz="1200" b="0">
                          <a:solidFill>
                            <a:srgbClr val="000000"/>
                          </a:solidFill>
                        </a:rPr>
                        <a:t> </a:t>
                      </a:r>
                    </a:p>
                    <a:p>
                      <a:pPr algn="ctr"/>
                      <a:r>
                        <a:rPr lang="ar-EG" sz="1200" b="0">
                          <a:solidFill>
                            <a:srgbClr val="000000"/>
                          </a:solidFill>
                        </a:rPr>
                        <a:t>الاعتماد عليك (معاملة تبادلية في المعتاد)</a:t>
                      </a:r>
                    </a:p>
                    <a:p>
                      <a:endParaRPr lang="en-SG" dirty="0"/>
                    </a:p>
                  </a:txBody>
                  <a:tcPr>
                    <a:solidFill>
                      <a:schemeClr val="accent3">
                        <a:lumMod val="40000"/>
                        <a:lumOff val="60000"/>
                      </a:schemeClr>
                    </a:solidFill>
                  </a:tcPr>
                </a:tc>
                <a:extLst>
                  <a:ext uri="{0D108BD9-81ED-4DB2-BD59-A6C34878D82A}">
                    <a16:rowId xmlns:a16="http://schemas.microsoft.com/office/drawing/2014/main" val="3410851803"/>
                  </a:ext>
                </a:extLst>
              </a:tr>
              <a:tr h="2550846">
                <a:tc>
                  <a:txBody>
                    <a:bodyPr/>
                    <a:lstStyle/>
                    <a:p>
                      <a:pPr algn="ctr"/>
                      <a:br>
                        <a:rPr lang="ar-EG" sz="1200" b="1">
                          <a:solidFill>
                            <a:srgbClr val="000000"/>
                          </a:solidFill>
                        </a:rPr>
                      </a:br>
                      <a:endParaRPr lang="ar-EG" sz="1200" b="1">
                        <a:solidFill>
                          <a:srgbClr val="000000"/>
                        </a:solidFill>
                      </a:endParaRPr>
                    </a:p>
                    <a:p>
                      <a:pPr algn="ctr"/>
                      <a:r>
                        <a:rPr lang="ar-EG" sz="2800" b="1">
                          <a:solidFill>
                            <a:srgbClr val="000000"/>
                          </a:solidFill>
                        </a:rPr>
                        <a:t>الخصوم</a:t>
                      </a:r>
                    </a:p>
                    <a:p>
                      <a:pPr algn="ctr"/>
                      <a:r>
                        <a:rPr lang="ar-EG" sz="1200" b="0" i="1">
                          <a:solidFill>
                            <a:srgbClr val="000000"/>
                          </a:solidFill>
                        </a:rPr>
                        <a:t>الثقة منخفضة والتوافق منخفض</a:t>
                      </a:r>
                    </a:p>
                    <a:p>
                      <a:pPr algn="r" rtl="1"/>
                      <a:endParaRPr lang="en-US" sz="1200" b="0" dirty="0">
                        <a:solidFill>
                          <a:srgbClr val="000000"/>
                        </a:solidFill>
                      </a:endParaRPr>
                    </a:p>
                    <a:p>
                      <a:pPr algn="ctr"/>
                      <a:r>
                        <a:rPr lang="ar-EG" sz="1200" b="0">
                          <a:solidFill>
                            <a:srgbClr val="000000"/>
                          </a:solidFill>
                        </a:rPr>
                        <a:t>يقاومون محاولاتك للتفاوض</a:t>
                      </a:r>
                    </a:p>
                    <a:p>
                      <a:pPr algn="r" rtl="1"/>
                      <a:endParaRPr lang="en-US" sz="1200" b="0" dirty="0">
                        <a:solidFill>
                          <a:srgbClr val="000000"/>
                        </a:solidFill>
                      </a:endParaRPr>
                    </a:p>
                    <a:p>
                      <a:pPr algn="ctr"/>
                      <a:r>
                        <a:rPr lang="ar-EG" sz="1200" b="0">
                          <a:solidFill>
                            <a:srgbClr val="000000"/>
                          </a:solidFill>
                        </a:rPr>
                        <a:t>في بعض الأحيان لا يستحق الأمر محاولة إقناعهم وتغييرهم</a:t>
                      </a:r>
                    </a:p>
                    <a:p>
                      <a:pPr algn="r" rtl="1"/>
                      <a:endParaRPr lang="en-US" sz="1200" b="0" dirty="0">
                        <a:solidFill>
                          <a:srgbClr val="000000"/>
                        </a:solidFill>
                      </a:endParaRPr>
                    </a:p>
                    <a:p>
                      <a:pPr algn="ctr"/>
                      <a:r>
                        <a:rPr lang="ar-EG" sz="1200" b="0">
                          <a:solidFill>
                            <a:srgbClr val="000000"/>
                          </a:solidFill>
                        </a:rPr>
                        <a:t>ركز على منحهم الشعور بالحتمية</a:t>
                      </a:r>
                    </a:p>
                    <a:p>
                      <a:endParaRPr lang="en-SG" dirty="0"/>
                    </a:p>
                  </a:txBody>
                  <a:tcPr>
                    <a:solidFill>
                      <a:schemeClr val="accent3">
                        <a:lumMod val="40000"/>
                        <a:lumOff val="60000"/>
                      </a:schemeClr>
                    </a:solidFill>
                  </a:tcPr>
                </a:tc>
                <a:tc>
                  <a:txBody>
                    <a:bodyPr/>
                    <a:lstStyle/>
                    <a:p>
                      <a:pPr algn="r" rtl="1"/>
                      <a:endParaRPr lang="en-US" sz="1200" b="1" dirty="0">
                        <a:solidFill>
                          <a:srgbClr val="000000"/>
                        </a:solidFill>
                      </a:endParaRPr>
                    </a:p>
                    <a:p>
                      <a:pPr algn="r" rtl="1"/>
                      <a:endParaRPr lang="en-US" sz="1200" b="1" dirty="0">
                        <a:solidFill>
                          <a:srgbClr val="000000"/>
                        </a:solidFill>
                      </a:endParaRPr>
                    </a:p>
                    <a:p>
                      <a:pPr algn="ctr"/>
                      <a:r>
                        <a:rPr lang="ar-EG" sz="2800" b="1">
                          <a:solidFill>
                            <a:srgbClr val="000000"/>
                          </a:solidFill>
                        </a:rPr>
                        <a:t>المعارضون</a:t>
                      </a:r>
                    </a:p>
                    <a:p>
                      <a:pPr algn="ctr"/>
                      <a:r>
                        <a:rPr lang="ar-EG" sz="1200" i="1">
                          <a:solidFill>
                            <a:srgbClr val="000000"/>
                          </a:solidFill>
                        </a:rPr>
                        <a:t>الثقة عالية ولكن التوافق منخفض</a:t>
                      </a:r>
                    </a:p>
                    <a:p>
                      <a:pPr algn="r" rtl="1"/>
                      <a:endParaRPr lang="en-US" sz="1200" dirty="0">
                        <a:solidFill>
                          <a:srgbClr val="000000"/>
                        </a:solidFill>
                      </a:endParaRPr>
                    </a:p>
                    <a:p>
                      <a:pPr algn="ctr"/>
                      <a:r>
                        <a:rPr lang="ar-EG" sz="1200">
                          <a:solidFill>
                            <a:srgbClr val="000000"/>
                          </a:solidFill>
                        </a:rPr>
                        <a:t>العلاقة قوية، ولكن</a:t>
                      </a:r>
                      <a:r>
                        <a:rPr lang="en-US" sz="1200">
                          <a:solidFill>
                            <a:srgbClr val="000000"/>
                          </a:solidFill>
                        </a:rPr>
                        <a:t> </a:t>
                      </a:r>
                    </a:p>
                    <a:p>
                      <a:pPr algn="ctr"/>
                      <a:r>
                        <a:rPr lang="ar-EG" sz="1200">
                          <a:solidFill>
                            <a:srgbClr val="000000"/>
                          </a:solidFill>
                        </a:rPr>
                        <a:t>تتعارض وجهات نظرك معهم حول أحد المسائل</a:t>
                      </a:r>
                    </a:p>
                    <a:p>
                      <a:pPr algn="r" rtl="1"/>
                      <a:endParaRPr lang="en-US" sz="1200" dirty="0">
                        <a:solidFill>
                          <a:srgbClr val="000000"/>
                        </a:solidFill>
                      </a:endParaRPr>
                    </a:p>
                    <a:p>
                      <a:pPr algn="ctr"/>
                      <a:r>
                        <a:rPr lang="ar-EG" sz="1200">
                          <a:solidFill>
                            <a:srgbClr val="000000"/>
                          </a:solidFill>
                        </a:rPr>
                        <a:t>ركز على أسس الثقة بينكم</a:t>
                      </a:r>
                    </a:p>
                    <a:p>
                      <a:pPr algn="r" rtl="1"/>
                      <a:endParaRPr lang="en-US" sz="1200" dirty="0">
                        <a:solidFill>
                          <a:srgbClr val="000000"/>
                        </a:solidFill>
                      </a:endParaRPr>
                    </a:p>
                    <a:p>
                      <a:pPr algn="ctr"/>
                      <a:r>
                        <a:rPr lang="ar-EG" sz="1200">
                          <a:solidFill>
                            <a:srgbClr val="000000"/>
                          </a:solidFill>
                        </a:rPr>
                        <a:t>يمكنك إقناعهم بالحجة والمنطق</a:t>
                      </a:r>
                    </a:p>
                    <a:p>
                      <a:endParaRPr lang="en-SG" dirty="0"/>
                    </a:p>
                  </a:txBody>
                  <a:tcPr>
                    <a:solidFill>
                      <a:schemeClr val="accent3">
                        <a:lumMod val="40000"/>
                        <a:lumOff val="60000"/>
                      </a:schemeClr>
                    </a:solidFill>
                  </a:tcPr>
                </a:tc>
                <a:extLst>
                  <a:ext uri="{0D108BD9-81ED-4DB2-BD59-A6C34878D82A}">
                    <a16:rowId xmlns:a16="http://schemas.microsoft.com/office/drawing/2014/main" val="2847536149"/>
                  </a:ext>
                </a:extLst>
              </a:tr>
            </a:tbl>
          </a:graphicData>
        </a:graphic>
      </p:graphicFrame>
      <p:sp>
        <p:nvSpPr>
          <p:cNvPr id="5" name="Rectangle 4">
            <a:extLst>
              <a:ext uri="{FF2B5EF4-FFF2-40B4-BE49-F238E27FC236}">
                <a16:creationId xmlns:a16="http://schemas.microsoft.com/office/drawing/2014/main" id="{B8A16DF7-4081-4559-844A-C4E86594AF68}"/>
              </a:ext>
            </a:extLst>
          </p:cNvPr>
          <p:cNvSpPr/>
          <p:nvPr/>
        </p:nvSpPr>
        <p:spPr>
          <a:xfrm>
            <a:off x="1905000" y="3200400"/>
            <a:ext cx="3048000" cy="45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a:solidFill>
                  <a:srgbClr val="000000"/>
                </a:solidFill>
              </a:rPr>
              <a:t>المحايدون</a:t>
            </a:r>
          </a:p>
        </p:txBody>
      </p:sp>
      <p:cxnSp>
        <p:nvCxnSpPr>
          <p:cNvPr id="7" name="Straight Arrow Connector 6">
            <a:extLst>
              <a:ext uri="{FF2B5EF4-FFF2-40B4-BE49-F238E27FC236}">
                <a16:creationId xmlns:a16="http://schemas.microsoft.com/office/drawing/2014/main" id="{2C247E81-8D5E-4CF1-AFE4-66FBCFF6CDF9}"/>
              </a:ext>
            </a:extLst>
          </p:cNvPr>
          <p:cNvCxnSpPr>
            <a:cxnSpLocks/>
          </p:cNvCxnSpPr>
          <p:nvPr/>
        </p:nvCxnSpPr>
        <p:spPr>
          <a:xfrm flipV="1">
            <a:off x="838200" y="1752600"/>
            <a:ext cx="0" cy="12954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4B6197E-C199-400F-920F-D976D66DA13E}"/>
              </a:ext>
            </a:extLst>
          </p:cNvPr>
          <p:cNvCxnSpPr>
            <a:cxnSpLocks/>
          </p:cNvCxnSpPr>
          <p:nvPr/>
        </p:nvCxnSpPr>
        <p:spPr>
          <a:xfrm>
            <a:off x="838200" y="3962400"/>
            <a:ext cx="0" cy="12954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27F1DFF-BF01-43CB-84B7-D9A31C55444A}"/>
              </a:ext>
            </a:extLst>
          </p:cNvPr>
          <p:cNvCxnSpPr>
            <a:cxnSpLocks/>
          </p:cNvCxnSpPr>
          <p:nvPr/>
        </p:nvCxnSpPr>
        <p:spPr>
          <a:xfrm flipH="1">
            <a:off x="2667000" y="6400800"/>
            <a:ext cx="17526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FC1DA9-69A9-41D3-AADE-4110C8728DE3}"/>
              </a:ext>
            </a:extLst>
          </p:cNvPr>
          <p:cNvCxnSpPr>
            <a:cxnSpLocks/>
          </p:cNvCxnSpPr>
          <p:nvPr/>
        </p:nvCxnSpPr>
        <p:spPr>
          <a:xfrm>
            <a:off x="5791200" y="6389595"/>
            <a:ext cx="1828800" cy="112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106939-5EEC-42E6-B79D-6AEF251B587A}"/>
              </a:ext>
            </a:extLst>
          </p:cNvPr>
          <p:cNvSpPr txBox="1"/>
          <p:nvPr/>
        </p:nvSpPr>
        <p:spPr>
          <a:xfrm>
            <a:off x="533400" y="1293296"/>
            <a:ext cx="838199" cy="369332"/>
          </a:xfrm>
          <a:prstGeom prst="rect">
            <a:avLst/>
          </a:prstGeom>
          <a:noFill/>
        </p:spPr>
        <p:txBody>
          <a:bodyPr wrap="square" rtlCol="0">
            <a:spAutoFit/>
          </a:bodyPr>
          <a:lstStyle/>
          <a:p>
            <a:r>
              <a:rPr lang="ar-EG"/>
              <a:t>مرتفع</a:t>
            </a:r>
          </a:p>
        </p:txBody>
      </p:sp>
      <p:sp>
        <p:nvSpPr>
          <p:cNvPr id="19" name="TextBox 18">
            <a:extLst>
              <a:ext uri="{FF2B5EF4-FFF2-40B4-BE49-F238E27FC236}">
                <a16:creationId xmlns:a16="http://schemas.microsoft.com/office/drawing/2014/main" id="{026CF5D4-D01F-4F7D-A63C-1A955C47F83C}"/>
              </a:ext>
            </a:extLst>
          </p:cNvPr>
          <p:cNvSpPr txBox="1"/>
          <p:nvPr/>
        </p:nvSpPr>
        <p:spPr>
          <a:xfrm>
            <a:off x="240836" y="3335846"/>
            <a:ext cx="1245063" cy="369332"/>
          </a:xfrm>
          <a:prstGeom prst="rect">
            <a:avLst/>
          </a:prstGeom>
          <a:noFill/>
        </p:spPr>
        <p:txBody>
          <a:bodyPr wrap="square" rtlCol="0">
            <a:spAutoFit/>
          </a:bodyPr>
          <a:lstStyle/>
          <a:p>
            <a:r>
              <a:rPr lang="ar-EG"/>
              <a:t>الاتفاق</a:t>
            </a:r>
          </a:p>
        </p:txBody>
      </p:sp>
      <p:sp>
        <p:nvSpPr>
          <p:cNvPr id="20" name="TextBox 19">
            <a:extLst>
              <a:ext uri="{FF2B5EF4-FFF2-40B4-BE49-F238E27FC236}">
                <a16:creationId xmlns:a16="http://schemas.microsoft.com/office/drawing/2014/main" id="{863C24F9-48D7-4CB9-9544-C4D5420B5C33}"/>
              </a:ext>
            </a:extLst>
          </p:cNvPr>
          <p:cNvSpPr txBox="1"/>
          <p:nvPr/>
        </p:nvSpPr>
        <p:spPr>
          <a:xfrm>
            <a:off x="1779855" y="6204929"/>
            <a:ext cx="838199" cy="369332"/>
          </a:xfrm>
          <a:prstGeom prst="rect">
            <a:avLst/>
          </a:prstGeom>
          <a:noFill/>
        </p:spPr>
        <p:txBody>
          <a:bodyPr wrap="square" rtlCol="0">
            <a:spAutoFit/>
          </a:bodyPr>
          <a:lstStyle/>
          <a:p>
            <a:r>
              <a:rPr lang="ar-EG"/>
              <a:t>منخفض</a:t>
            </a:r>
          </a:p>
        </p:txBody>
      </p:sp>
      <p:sp>
        <p:nvSpPr>
          <p:cNvPr id="21" name="TextBox 20">
            <a:extLst>
              <a:ext uri="{FF2B5EF4-FFF2-40B4-BE49-F238E27FC236}">
                <a16:creationId xmlns:a16="http://schemas.microsoft.com/office/drawing/2014/main" id="{7590472F-8A19-4F29-B412-A517E8B5A14F}"/>
              </a:ext>
            </a:extLst>
          </p:cNvPr>
          <p:cNvSpPr txBox="1"/>
          <p:nvPr/>
        </p:nvSpPr>
        <p:spPr>
          <a:xfrm>
            <a:off x="7821347" y="6216134"/>
            <a:ext cx="838199" cy="369332"/>
          </a:xfrm>
          <a:prstGeom prst="rect">
            <a:avLst/>
          </a:prstGeom>
          <a:noFill/>
        </p:spPr>
        <p:txBody>
          <a:bodyPr wrap="square" rtlCol="0">
            <a:spAutoFit/>
          </a:bodyPr>
          <a:lstStyle/>
          <a:p>
            <a:r>
              <a:rPr lang="ar-EG"/>
              <a:t>مرتفع</a:t>
            </a:r>
          </a:p>
        </p:txBody>
      </p:sp>
      <p:sp>
        <p:nvSpPr>
          <p:cNvPr id="22" name="TextBox 21">
            <a:extLst>
              <a:ext uri="{FF2B5EF4-FFF2-40B4-BE49-F238E27FC236}">
                <a16:creationId xmlns:a16="http://schemas.microsoft.com/office/drawing/2014/main" id="{F65FEFF4-6B0A-4A74-8073-AEA09E13CE6C}"/>
              </a:ext>
            </a:extLst>
          </p:cNvPr>
          <p:cNvSpPr txBox="1"/>
          <p:nvPr/>
        </p:nvSpPr>
        <p:spPr>
          <a:xfrm>
            <a:off x="530063" y="5410200"/>
            <a:ext cx="838199" cy="369332"/>
          </a:xfrm>
          <a:prstGeom prst="rect">
            <a:avLst/>
          </a:prstGeom>
          <a:noFill/>
        </p:spPr>
        <p:txBody>
          <a:bodyPr wrap="square" rtlCol="0">
            <a:spAutoFit/>
          </a:bodyPr>
          <a:lstStyle/>
          <a:p>
            <a:r>
              <a:rPr lang="ar-EG"/>
              <a:t>منخفض</a:t>
            </a:r>
          </a:p>
        </p:txBody>
      </p:sp>
      <p:sp>
        <p:nvSpPr>
          <p:cNvPr id="24" name="TextBox 23">
            <a:extLst>
              <a:ext uri="{FF2B5EF4-FFF2-40B4-BE49-F238E27FC236}">
                <a16:creationId xmlns:a16="http://schemas.microsoft.com/office/drawing/2014/main" id="{1251D5DA-3207-4FF3-98AC-34BF7CBAC332}"/>
              </a:ext>
            </a:extLst>
          </p:cNvPr>
          <p:cNvSpPr txBox="1"/>
          <p:nvPr/>
        </p:nvSpPr>
        <p:spPr>
          <a:xfrm>
            <a:off x="4800601" y="6216134"/>
            <a:ext cx="838199" cy="369332"/>
          </a:xfrm>
          <a:prstGeom prst="rect">
            <a:avLst/>
          </a:prstGeom>
          <a:noFill/>
        </p:spPr>
        <p:txBody>
          <a:bodyPr wrap="square" rtlCol="0">
            <a:spAutoFit/>
          </a:bodyPr>
          <a:lstStyle/>
          <a:p>
            <a:r>
              <a:rPr lang="ar-EG"/>
              <a:t>الثقة</a:t>
            </a:r>
          </a:p>
        </p:txBody>
      </p:sp>
    </p:spTree>
    <p:extLst>
      <p:ext uri="{BB962C8B-B14F-4D97-AF65-F5344CB8AC3E}">
        <p14:creationId xmlns:p14="http://schemas.microsoft.com/office/powerpoint/2010/main" val="2366632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ar-EG" sz="3200" b="1"/>
              <a:t>الخلاصة:</a:t>
            </a:r>
            <a:r>
              <a:rPr lang="en-US" sz="3200" b="1"/>
              <a:t> </a:t>
            </a:r>
            <a:r>
              <a:rPr lang="ar-EG" sz="3200" b="1"/>
              <a:t>الائتلافات</a:t>
            </a:r>
          </a:p>
        </p:txBody>
      </p:sp>
      <p:sp>
        <p:nvSpPr>
          <p:cNvPr id="3" name="Content Placeholder 2"/>
          <p:cNvSpPr>
            <a:spLocks noGrp="1"/>
          </p:cNvSpPr>
          <p:nvPr>
            <p:ph idx="1"/>
          </p:nvPr>
        </p:nvSpPr>
        <p:spPr>
          <a:xfrm>
            <a:off x="152400" y="1066800"/>
            <a:ext cx="8839200" cy="4800600"/>
          </a:xfrm>
        </p:spPr>
        <p:txBody>
          <a:bodyPr>
            <a:noAutofit/>
          </a:bodyPr>
          <a:lstStyle/>
          <a:p>
            <a:r>
              <a:rPr lang="ar-EG" sz="2200"/>
              <a:t>تتميز مفاوضات الائتلاف بالبدائل الديناميكية وانخفاض الثقة بسبب الخوف من الاستبعاد من الاتفاق</a:t>
            </a:r>
          </a:p>
          <a:p>
            <a:endParaRPr lang="en-US" sz="1500" dirty="0"/>
          </a:p>
          <a:p>
            <a:r>
              <a:rPr lang="ar-EG" sz="2200"/>
              <a:t>إدارة النظراء لإنشاء التحالفات</a:t>
            </a:r>
          </a:p>
          <a:p>
            <a:pPr lvl="1">
              <a:buFont typeface="Arial" panose="020B0604020202020204" pitchFamily="34" charset="0"/>
              <a:buChar char="•"/>
            </a:pPr>
            <a:r>
              <a:rPr lang="ar-EG" sz="2200"/>
              <a:t>تحديد الحلفاء، وزملاء السرير، والمعارضين، والأعداء </a:t>
            </a:r>
            <a:r>
              <a:rPr lang="ar-EG" sz="2200" b="1">
                <a:solidFill>
                  <a:srgbClr val="7030A0"/>
                </a:solidFill>
              </a:rPr>
              <a:t>في وقت مبكر</a:t>
            </a:r>
          </a:p>
          <a:p>
            <a:pPr lvl="1">
              <a:buFont typeface="Arial" panose="020B0604020202020204" pitchFamily="34" charset="0"/>
              <a:buChar char="•"/>
            </a:pPr>
            <a:r>
              <a:rPr lang="ar-EG" sz="2200"/>
              <a:t>بناء الترابط المتبادل (من الأفضل أن يكون ذلك معًا) قبل الثقة</a:t>
            </a:r>
          </a:p>
          <a:p>
            <a:pPr lvl="1">
              <a:buFont typeface="Arial" panose="020B0604020202020204" pitchFamily="34" charset="0"/>
              <a:buChar char="•"/>
            </a:pPr>
            <a:r>
              <a:rPr lang="ar-EG" sz="2200"/>
              <a:t>إقناع المحايدين بأن التحالف معك يخدم </a:t>
            </a:r>
            <a:r>
              <a:rPr lang="ar-EG" sz="2200" u="sng"/>
              <a:t>مصالحهم</a:t>
            </a:r>
          </a:p>
          <a:p>
            <a:pPr lvl="1">
              <a:buFont typeface="Arial" panose="020B0604020202020204" pitchFamily="34" charset="0"/>
              <a:buChar char="•"/>
            </a:pPr>
            <a:r>
              <a:rPr lang="ar-EG" sz="2200"/>
              <a:t>ضع في اعتبارك سمعة الأطراف الأخرى ورأس مالها الاجتماعي، وقم ببناء سمعتك الخاصة ورأس مالك الاجتماعي.</a:t>
            </a:r>
          </a:p>
          <a:p>
            <a:pPr lvl="1">
              <a:buFont typeface="Arial" panose="020B0604020202020204" pitchFamily="34" charset="0"/>
              <a:buChar char="•"/>
            </a:pPr>
            <a:r>
              <a:rPr lang="ar-EG" sz="2200"/>
              <a:t>قد تأتي العروض المبكرة العدوانية والتحركات القوية بنتائج عكسية، مما يؤدي إلى تشكيل تحالف ضدك ("القوة هي الضعف")</a:t>
            </a:r>
            <a:r>
              <a:rPr lang="en-US" sz="2200"/>
              <a:t> </a:t>
            </a:r>
          </a:p>
          <a:p>
            <a:endParaRPr lang="en-US" sz="1500" dirty="0"/>
          </a:p>
          <a:p>
            <a:r>
              <a:rPr lang="ar-EG" sz="2200"/>
              <a:t>التفاوض والتواصل هو المفتاح</a:t>
            </a:r>
          </a:p>
          <a:p>
            <a:pPr lvl="1">
              <a:buFont typeface="Arial" panose="020B0604020202020204" pitchFamily="34" charset="0"/>
              <a:buChar char="•"/>
            </a:pPr>
            <a:r>
              <a:rPr lang="ar-EG" sz="2200"/>
              <a:t>التواصل المفتوح والشفاف ليشمل</a:t>
            </a:r>
          </a:p>
          <a:p>
            <a:pPr lvl="1">
              <a:buFont typeface="Arial" panose="020B0604020202020204" pitchFamily="34" charset="0"/>
              <a:buChar char="•"/>
            </a:pPr>
            <a:r>
              <a:rPr lang="ar-EG" sz="2200"/>
              <a:t>القنوات الجانبية والاتصالات الخاصة لاستبعاد</a:t>
            </a:r>
          </a:p>
        </p:txBody>
      </p:sp>
    </p:spTree>
    <p:extLst>
      <p:ext uri="{BB962C8B-B14F-4D97-AF65-F5344CB8AC3E}">
        <p14:creationId xmlns:p14="http://schemas.microsoft.com/office/powerpoint/2010/main" val="1095425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out | Herminia Ibarra">
            <a:extLst>
              <a:ext uri="{FF2B5EF4-FFF2-40B4-BE49-F238E27FC236}">
                <a16:creationId xmlns:a16="http://schemas.microsoft.com/office/drawing/2014/main" id="{AE8054D5-2A30-4481-8A99-17DAE84C1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4597493" cy="464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D09567A-07CA-4AA1-B623-27228A9DCEFE}"/>
              </a:ext>
            </a:extLst>
          </p:cNvPr>
          <p:cNvSpPr>
            <a:spLocks noGrp="1"/>
          </p:cNvSpPr>
          <p:nvPr>
            <p:ph type="title"/>
          </p:nvPr>
        </p:nvSpPr>
        <p:spPr>
          <a:xfrm>
            <a:off x="228600" y="1066800"/>
            <a:ext cx="8229600" cy="1143000"/>
          </a:xfrm>
        </p:spPr>
        <p:txBody>
          <a:bodyPr>
            <a:noAutofit/>
          </a:bodyPr>
          <a:lstStyle/>
          <a:p>
            <a:pPr algn="r"/>
            <a:r>
              <a:rPr lang="ar-EG" sz="3200" i="1"/>
              <a:t>لا ينبغي للتحالف أن يكون مؤامرة تلاعبية، ويمكن أن يكون تحالفًا أخلاقيًا أيضًا </a:t>
            </a:r>
            <a:br>
              <a:rPr lang="ar-EG" sz="3200"/>
            </a:br>
            <a:br>
              <a:rPr lang="ar-EG" sz="3200"/>
            </a:br>
            <a:r>
              <a:rPr lang="ar-EG" sz="3200"/>
              <a:t>- البروفيسورة هيرمينيا إيبارا</a:t>
            </a:r>
          </a:p>
        </p:txBody>
      </p:sp>
    </p:spTree>
    <p:extLst>
      <p:ext uri="{BB962C8B-B14F-4D97-AF65-F5344CB8AC3E}">
        <p14:creationId xmlns:p14="http://schemas.microsoft.com/office/powerpoint/2010/main" val="98005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nvGraphicFramePr>
        <p:xfrm>
          <a:off x="0" y="36136"/>
          <a:ext cx="9143997" cy="6745664"/>
        </p:xfrm>
        <a:graphic>
          <a:graphicData uri="http://schemas.openxmlformats.org/drawingml/2006/table">
            <a:tbl>
              <a:tblPr rtl="1"/>
              <a:tblGrid>
                <a:gridCol w="843254">
                  <a:extLst>
                    <a:ext uri="{9D8B030D-6E8A-4147-A177-3AD203B41FA5}">
                      <a16:colId xmlns:a16="http://schemas.microsoft.com/office/drawing/2014/main" val="20000"/>
                    </a:ext>
                  </a:extLst>
                </a:gridCol>
                <a:gridCol w="1481819">
                  <a:extLst>
                    <a:ext uri="{9D8B030D-6E8A-4147-A177-3AD203B41FA5}">
                      <a16:colId xmlns:a16="http://schemas.microsoft.com/office/drawing/2014/main" val="20001"/>
                    </a:ext>
                  </a:extLst>
                </a:gridCol>
                <a:gridCol w="1481819">
                  <a:extLst>
                    <a:ext uri="{9D8B030D-6E8A-4147-A177-3AD203B41FA5}">
                      <a16:colId xmlns:a16="http://schemas.microsoft.com/office/drawing/2014/main" val="3394921888"/>
                    </a:ext>
                  </a:extLst>
                </a:gridCol>
                <a:gridCol w="1585278">
                  <a:extLst>
                    <a:ext uri="{9D8B030D-6E8A-4147-A177-3AD203B41FA5}">
                      <a16:colId xmlns:a16="http://schemas.microsoft.com/office/drawing/2014/main" val="20002"/>
                    </a:ext>
                  </a:extLst>
                </a:gridCol>
                <a:gridCol w="1585278">
                  <a:extLst>
                    <a:ext uri="{9D8B030D-6E8A-4147-A177-3AD203B41FA5}">
                      <a16:colId xmlns:a16="http://schemas.microsoft.com/office/drawing/2014/main" val="2330666430"/>
                    </a:ext>
                  </a:extLst>
                </a:gridCol>
                <a:gridCol w="1099752">
                  <a:extLst>
                    <a:ext uri="{9D8B030D-6E8A-4147-A177-3AD203B41FA5}">
                      <a16:colId xmlns:a16="http://schemas.microsoft.com/office/drawing/2014/main" val="20003"/>
                    </a:ext>
                  </a:extLst>
                </a:gridCol>
                <a:gridCol w="1066797">
                  <a:extLst>
                    <a:ext uri="{9D8B030D-6E8A-4147-A177-3AD203B41FA5}">
                      <a16:colId xmlns:a16="http://schemas.microsoft.com/office/drawing/2014/main" val="20007"/>
                    </a:ext>
                  </a:extLst>
                </a:gridCol>
              </a:tblGrid>
              <a:tr h="106826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1" i="0" u="none" strike="noStrike" cap="none" normalizeH="0" baseline="0">
                          <a:ln>
                            <a:noFill/>
                          </a:ln>
                          <a:solidFill>
                            <a:srgbClr val="000000"/>
                          </a:solidFill>
                          <a:latin typeface="+mj-lt"/>
                          <a:cs typeface="Arial" charset="0"/>
                        </a:rPr>
                        <a:t>المجموعة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800" b="1" i="0" u="none" strike="noStrike" cap="none" normalizeH="0" baseline="0">
                          <a:ln>
                            <a:noFill/>
                          </a:ln>
                          <a:solidFill>
                            <a:srgbClr val="000000"/>
                          </a:solidFill>
                          <a:latin typeface="+mj-lt"/>
                        </a:rPr>
                        <a:t>العمال</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800" b="1" i="0" u="none" strike="noStrike" cap="none" normalizeH="0" baseline="0">
                          <a:ln>
                            <a:noFill/>
                          </a:ln>
                          <a:solidFill>
                            <a:srgbClr val="000000"/>
                          </a:solidFill>
                          <a:latin typeface="+mj-lt"/>
                        </a:rPr>
                        <a:t>الليبرالي</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800" b="1" i="0" u="none" strike="noStrike" cap="none" normalizeH="0" baseline="0">
                          <a:ln>
                            <a:noFill/>
                          </a:ln>
                          <a:solidFill>
                            <a:srgbClr val="000000"/>
                          </a:solidFill>
                          <a:latin typeface="+mj-lt"/>
                        </a:rPr>
                        <a:t>المحافظ</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800" b="1" i="0" u="none" strike="noStrike" cap="none" normalizeH="0" baseline="0">
                          <a:ln>
                            <a:noFill/>
                          </a:ln>
                          <a:solidFill>
                            <a:srgbClr val="000000"/>
                          </a:solidFill>
                          <a:latin typeface="+mj-lt"/>
                        </a:rPr>
                        <a:t>الليبرتاري</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lang="ar-EG" sz="1800" b="1">
                          <a:solidFill>
                            <a:schemeClr val="tx1"/>
                          </a:solidFill>
                          <a:latin typeface="+mn-lt"/>
                          <a:ea typeface="+mn-ea"/>
                          <a:cs typeface="+mn-cs"/>
                        </a:rPr>
                        <a:t>غرفة جانبية #1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800" b="1" i="0" u="none" strike="noStrike" cap="none" normalizeH="0" baseline="0">
                          <a:ln>
                            <a:noFill/>
                          </a:ln>
                          <a:solidFill>
                            <a:srgbClr val="000000"/>
                          </a:solidFill>
                          <a:latin typeface="+mj-lt"/>
                        </a:rPr>
                        <a:t>غرفة جانبية #2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cs typeface="Arial" charset="0"/>
                        </a:rPr>
                        <a:t>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rPr>
                        <a:t>10</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833405"/>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262626"/>
                          </a:solidFill>
                          <a:latin typeface="+mj-lt"/>
                        </a:rPr>
                        <a:t>11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7653658"/>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271651609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FC6981-81EC-4C63-BFAC-68AA5E877026}"/>
              </a:ext>
            </a:extLst>
          </p:cNvPr>
          <p:cNvSpPr txBox="1"/>
          <p:nvPr/>
        </p:nvSpPr>
        <p:spPr>
          <a:xfrm>
            <a:off x="914400" y="648831"/>
            <a:ext cx="7620000" cy="2246769"/>
          </a:xfrm>
          <a:prstGeom prst="rect">
            <a:avLst/>
          </a:prstGeom>
          <a:noFill/>
        </p:spPr>
        <p:txBody>
          <a:bodyPr wrap="square">
            <a:spAutoFit/>
          </a:bodyPr>
          <a:lstStyle/>
          <a:p>
            <a:pPr algn="r"/>
            <a:r>
              <a:rPr lang="ar-EG" sz="2800" i="1"/>
              <a:t>"لا تشك أبدًا في أن مجموعة صغيرة من الأشخاص المفكرين والملتزمين يمكنها تغيير العالم؛ في الواقع، هذا هو الشيء الوحيد الذي فعل ذلك على الإطلاق."</a:t>
            </a:r>
            <a:r>
              <a:rPr lang="en-US" sz="2800" i="1"/>
              <a:t> </a:t>
            </a:r>
          </a:p>
          <a:p>
            <a:pPr algn="r"/>
            <a:endParaRPr lang="en-US" sz="2800" dirty="0"/>
          </a:p>
          <a:p>
            <a:pPr algn="r"/>
            <a:r>
              <a:rPr lang="ar-EG" sz="2800"/>
              <a:t>-- مارغريت ميد، </a:t>
            </a:r>
            <a:r>
              <a:rPr lang="ar-EG" sz="2800" i="1"/>
              <a:t>العربة والنجمة</a:t>
            </a:r>
          </a:p>
        </p:txBody>
      </p:sp>
      <p:pic>
        <p:nvPicPr>
          <p:cNvPr id="7170" name="Picture 2" descr="Dr. Margaret Mead, half-length portrait, facing right, reading book] /  World-Telegram photo by Edward Lynch. - PICRYL - Public Domain Media Search  Engine Public Domain Search">
            <a:extLst>
              <a:ext uri="{FF2B5EF4-FFF2-40B4-BE49-F238E27FC236}">
                <a16:creationId xmlns:a16="http://schemas.microsoft.com/office/drawing/2014/main" id="{B08732D8-1089-F6C9-F5FE-3F1579365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766" y="3048000"/>
            <a:ext cx="465243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9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99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299830"/>
            <a:ext cx="9144000" cy="1569660"/>
          </a:xfrm>
          <a:prstGeom prst="rect">
            <a:avLst/>
          </a:prstGeom>
          <a:noFill/>
        </p:spPr>
        <p:txBody>
          <a:bodyPr wrap="square" rtlCol="0">
            <a:spAutoFit/>
          </a:bodyPr>
          <a:lstStyle/>
          <a:p>
            <a:pPr>
              <a:defRPr/>
            </a:pPr>
            <a:r>
              <a:rPr lang="ar-EG" sz="2400" dirty="0"/>
              <a:t>خذ ثلاث دقائق وشارك مع الشخص الذي بجانبك:</a:t>
            </a:r>
            <a:r>
              <a:rPr lang="en-US" sz="2400" dirty="0"/>
              <a:t> </a:t>
            </a:r>
          </a:p>
          <a:p>
            <a:pPr marL="285750" indent="-285750">
              <a:buFont typeface="Arial" panose="020B0604020202020204" pitchFamily="34" charset="0"/>
              <a:buChar char="•"/>
              <a:defRPr/>
            </a:pPr>
            <a:r>
              <a:rPr lang="ar-EG" sz="2400" dirty="0"/>
              <a:t>هناك شيء واحد نجح فيه المفاوضون الآخرون في تشكيل الائتلافات</a:t>
            </a:r>
          </a:p>
          <a:p>
            <a:pPr marL="285750" indent="-285750">
              <a:buFont typeface="Arial" panose="020B0604020202020204" pitchFamily="34" charset="0"/>
              <a:buChar char="•"/>
              <a:defRPr/>
            </a:pPr>
            <a:r>
              <a:rPr lang="ar-EG" sz="2400" dirty="0"/>
              <a:t>شيء واحد كان من الممكن أن تفعله بطريقة مختلفة</a:t>
            </a:r>
          </a:p>
          <a:p>
            <a:endParaRPr lang="en-US" sz="2400" dirty="0"/>
          </a:p>
        </p:txBody>
      </p:sp>
      <p:pic>
        <p:nvPicPr>
          <p:cNvPr id="2" name="Picture 2">
            <a:extLst>
              <a:ext uri="{FF2B5EF4-FFF2-40B4-BE49-F238E27FC236}">
                <a16:creationId xmlns:a16="http://schemas.microsoft.com/office/drawing/2014/main" id="{CDA98510-6904-53BA-426C-EA7D07251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429" y="1095375"/>
            <a:ext cx="4669971" cy="4086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EE6DFE3-AD93-1C26-6916-271174BA18FE}"/>
              </a:ext>
            </a:extLst>
          </p:cNvPr>
          <p:cNvSpPr txBox="1">
            <a:spLocks/>
          </p:cNvSpPr>
          <p:nvPr/>
        </p:nvSpPr>
        <p:spPr>
          <a:xfrm>
            <a:off x="457200" y="-152400"/>
            <a:ext cx="8229600" cy="1143000"/>
          </a:xfrm>
          <a:prstGeom prst="rect">
            <a:avLst/>
          </a:prstGeom>
        </p:spPr>
        <p:txBody>
          <a:bodyP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ar-EG" b="1"/>
            </a:br>
            <a:r>
              <a:rPr lang="ar-EG" b="1"/>
              <a:t>ملخص لمسرحية تقمص الأدوار أوغوستا</a:t>
            </a:r>
          </a:p>
        </p:txBody>
      </p:sp>
    </p:spTree>
    <p:extLst>
      <p:ext uri="{BB962C8B-B14F-4D97-AF65-F5344CB8AC3E}">
        <p14:creationId xmlns:p14="http://schemas.microsoft.com/office/powerpoint/2010/main" val="392853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E727-2F00-40B2-A47B-46AB603F1F76}"/>
              </a:ext>
            </a:extLst>
          </p:cNvPr>
          <p:cNvSpPr>
            <a:spLocks noGrp="1"/>
          </p:cNvSpPr>
          <p:nvPr>
            <p:ph type="title"/>
          </p:nvPr>
        </p:nvSpPr>
        <p:spPr>
          <a:xfrm>
            <a:off x="457200" y="152400"/>
            <a:ext cx="8229600" cy="1143000"/>
          </a:xfrm>
        </p:spPr>
        <p:txBody>
          <a:bodyPr>
            <a:normAutofit/>
          </a:bodyPr>
          <a:lstStyle/>
          <a:p>
            <a:r>
              <a:rPr lang="ar-EG" sz="3200" b="1"/>
              <a:t>الائتلافات</a:t>
            </a:r>
          </a:p>
        </p:txBody>
      </p:sp>
      <p:sp>
        <p:nvSpPr>
          <p:cNvPr id="3" name="Content Placeholder 2">
            <a:extLst>
              <a:ext uri="{FF2B5EF4-FFF2-40B4-BE49-F238E27FC236}">
                <a16:creationId xmlns:a16="http://schemas.microsoft.com/office/drawing/2014/main" id="{CAD9A1F2-B127-4D6E-BF02-451D516A3846}"/>
              </a:ext>
            </a:extLst>
          </p:cNvPr>
          <p:cNvSpPr>
            <a:spLocks noGrp="1"/>
          </p:cNvSpPr>
          <p:nvPr>
            <p:ph idx="1"/>
          </p:nvPr>
        </p:nvSpPr>
        <p:spPr>
          <a:xfrm>
            <a:off x="457200" y="1600200"/>
            <a:ext cx="8229600" cy="5334000"/>
          </a:xfrm>
        </p:spPr>
        <p:txBody>
          <a:bodyPr>
            <a:normAutofit/>
          </a:bodyPr>
          <a:lstStyle/>
          <a:p>
            <a:r>
              <a:rPr lang="ar-EG" sz="2400">
                <a:latin typeface="+mj-lt"/>
              </a:rPr>
              <a:t>تتعاون أطراف متعددة لتحقيق أهداف مشتركة لا يمكنها تحقيقها بمفردها</a:t>
            </a:r>
          </a:p>
          <a:p>
            <a:endParaRPr lang="en-SG" sz="2400" dirty="0">
              <a:latin typeface="+mj-lt"/>
            </a:endParaRPr>
          </a:p>
          <a:p>
            <a:r>
              <a:rPr lang="ar-EG" sz="2400">
                <a:latin typeface="+mj-lt"/>
              </a:rPr>
              <a:t>تميل إلى أن تكون مرحلية وغير مستقرة</a:t>
            </a:r>
            <a:r>
              <a:rPr lang="en-US" sz="2400">
                <a:latin typeface="+mj-lt"/>
              </a:rPr>
              <a:t> </a:t>
            </a:r>
          </a:p>
          <a:p>
            <a:pPr lvl="1">
              <a:buFont typeface="Arial" panose="020B0604020202020204" pitchFamily="34" charset="0"/>
              <a:buChar char="•"/>
            </a:pPr>
            <a:r>
              <a:rPr lang="ar-EG" sz="2400">
                <a:latin typeface="+mj-lt"/>
                <a:ea typeface="ＭＳ Ｐゴシック" charset="0"/>
                <a:cs typeface="Ubuntu"/>
              </a:rPr>
              <a:t>دوافع مختلطة: </a:t>
            </a:r>
            <a:r>
              <a:rPr lang="ar-EG" sz="2400">
                <a:solidFill>
                  <a:srgbClr val="000000"/>
                </a:solidFill>
                <a:latin typeface="+mj-lt"/>
                <a:ea typeface="ＭＳ Ｐゴシック" charset="0"/>
                <a:cs typeface="Ubuntu"/>
              </a:rPr>
              <a:t>عناصر تعاونية (مصالح مشتركة) وتنافسية (تقسيم القيمة)</a:t>
            </a:r>
          </a:p>
          <a:p>
            <a:pPr lvl="1">
              <a:buFont typeface="Arial" panose="020B0604020202020204" pitchFamily="34" charset="0"/>
              <a:buChar char="•"/>
            </a:pPr>
            <a:r>
              <a:rPr lang="ar-EG" sz="2400">
                <a:solidFill>
                  <a:srgbClr val="000000"/>
                </a:solidFill>
                <a:latin typeface="+mj-lt"/>
                <a:ea typeface="ＭＳ Ｐゴシック" charset="0"/>
                <a:cs typeface="Ubuntu"/>
              </a:rPr>
              <a:t>البديل الداخلي </a:t>
            </a:r>
            <a:r>
              <a:rPr lang="ar-EG" sz="2400" i="1">
                <a:solidFill>
                  <a:srgbClr val="000000"/>
                </a:solidFill>
                <a:latin typeface="+mj-lt"/>
                <a:ea typeface="ＭＳ Ｐゴシック" charset="0"/>
                <a:cs typeface="Ubuntu"/>
              </a:rPr>
              <a:t>في </a:t>
            </a:r>
            <a:r>
              <a:rPr lang="ar-EG" sz="2400">
                <a:solidFill>
                  <a:srgbClr val="000000"/>
                </a:solidFill>
                <a:latin typeface="+mj-lt"/>
                <a:ea typeface="ＭＳ Ｐゴシック" charset="0"/>
                <a:cs typeface="Ubuntu"/>
              </a:rPr>
              <a:t>المفاوضات للانضمام إلى ائتلاف مختلف يؤدي إلى الشك وعدم الثقة</a:t>
            </a:r>
            <a:r>
              <a:rPr lang="en-US" sz="2400">
                <a:solidFill>
                  <a:srgbClr val="000000"/>
                </a:solidFill>
                <a:latin typeface="+mj-lt"/>
                <a:ea typeface="ＭＳ Ｐゴシック" charset="0"/>
                <a:cs typeface="Ubuntu"/>
              </a:rPr>
              <a:t> </a:t>
            </a:r>
          </a:p>
          <a:p>
            <a:pPr lvl="1">
              <a:buFont typeface="Arial" panose="020B0604020202020204" pitchFamily="34" charset="0"/>
              <a:buChar char="•"/>
            </a:pPr>
            <a:r>
              <a:rPr lang="ar-EG" sz="2400">
                <a:solidFill>
                  <a:srgbClr val="000000"/>
                </a:solidFill>
                <a:latin typeface="+mj-lt"/>
                <a:ea typeface="ＭＳ Ｐゴシック" charset="0"/>
                <a:cs typeface="Ubuntu"/>
              </a:rPr>
              <a:t>البدائل تتسم بالديناميكية وتعتمد على الائتلافات الناشئة</a:t>
            </a:r>
          </a:p>
          <a:p>
            <a:pPr marL="457200" lvl="1" indent="0">
              <a:buNone/>
            </a:pPr>
            <a:endParaRPr lang="en-US" sz="2400" dirty="0">
              <a:solidFill>
                <a:srgbClr val="000000"/>
              </a:solidFill>
              <a:latin typeface="+mj-lt"/>
              <a:ea typeface="ＭＳ Ｐゴシック" charset="0"/>
              <a:cs typeface="Ubuntu"/>
            </a:endParaRPr>
          </a:p>
          <a:p>
            <a:pPr marL="457200" lvl="1" indent="0">
              <a:buNone/>
            </a:pPr>
            <a:endParaRPr lang="en-US" sz="2400" dirty="0">
              <a:solidFill>
                <a:srgbClr val="000000"/>
              </a:solidFill>
              <a:latin typeface="+mj-lt"/>
              <a:ea typeface="ＭＳ Ｐゴシック" charset="0"/>
              <a:cs typeface="Ubuntu"/>
            </a:endParaRPr>
          </a:p>
          <a:p>
            <a:endParaRPr lang="en-SG" sz="2400" dirty="0">
              <a:latin typeface="+mj-lt"/>
            </a:endParaRPr>
          </a:p>
        </p:txBody>
      </p:sp>
    </p:spTree>
    <p:extLst>
      <p:ext uri="{BB962C8B-B14F-4D97-AF65-F5344CB8AC3E}">
        <p14:creationId xmlns:p14="http://schemas.microsoft.com/office/powerpoint/2010/main" val="293046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618202"/>
            <a:ext cx="9144000" cy="553998"/>
          </a:xfrm>
          <a:prstGeom prst="rect">
            <a:avLst/>
          </a:prstGeom>
          <a:noFill/>
        </p:spPr>
        <p:txBody>
          <a:bodyPr wrap="square" rtlCol="0">
            <a:spAutoFit/>
          </a:bodyPr>
          <a:lstStyle/>
          <a:p>
            <a:pPr algn="ctr">
              <a:defRPr/>
            </a:pPr>
            <a:r>
              <a:rPr lang="ar-EG" sz="3000" b="1" baseline="0">
                <a:solidFill>
                  <a:schemeClr val="tx1"/>
                </a:solidFill>
                <a:latin typeface="+mn-lt"/>
                <a:ea typeface="+mn-ea"/>
                <a:cs typeface="+mn-cs"/>
              </a:rPr>
              <a:t>كيف سارت الأمور أثناء محاولتك تشكيل الائتلاف؟</a:t>
            </a:r>
          </a:p>
        </p:txBody>
      </p:sp>
      <p:pic>
        <p:nvPicPr>
          <p:cNvPr id="2" name="Picture 2">
            <a:extLst>
              <a:ext uri="{FF2B5EF4-FFF2-40B4-BE49-F238E27FC236}">
                <a16:creationId xmlns:a16="http://schemas.microsoft.com/office/drawing/2014/main" id="{EFFDA6D0-23A3-9A10-9158-B051B3098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829" y="457200"/>
            <a:ext cx="566057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06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15196</Words>
  <Application>Microsoft Office PowerPoint</Application>
  <PresentationFormat>On-screen Show (4:3)</PresentationFormat>
  <Paragraphs>1092</Paragraphs>
  <Slides>50</Slides>
  <Notes>48</Notes>
  <HiddenSlides>6</HiddenSlides>
  <MMClips>0</MMClips>
  <ScaleCrop>false</ScaleCrop>
  <HeadingPairs>
    <vt:vector size="6" baseType="variant">
      <vt:variant>
        <vt:lpstr>Fonts Used</vt:lpstr>
      </vt:variant>
      <vt:variant>
        <vt:i4>27</vt:i4>
      </vt:variant>
      <vt:variant>
        <vt:lpstr>Theme</vt:lpstr>
      </vt:variant>
      <vt:variant>
        <vt:i4>2</vt:i4>
      </vt:variant>
      <vt:variant>
        <vt:lpstr>Slide Titles</vt:lpstr>
      </vt:variant>
      <vt:variant>
        <vt:i4>50</vt:i4>
      </vt:variant>
    </vt:vector>
  </HeadingPairs>
  <TitlesOfParts>
    <vt:vector size="79" baseType="lpstr">
      <vt:lpstr>abcsans</vt:lpstr>
      <vt:lpstr>AGaramondPro</vt:lpstr>
      <vt:lpstr>arial</vt:lpstr>
      <vt:lpstr>arial</vt:lpstr>
      <vt:lpstr>Calibri</vt:lpstr>
      <vt:lpstr>Cambria</vt:lpstr>
      <vt:lpstr>Colfax</vt:lpstr>
      <vt:lpstr>Droid Serif</vt:lpstr>
      <vt:lpstr>GH Guardian Headline</vt:lpstr>
      <vt:lpstr>Google Sans</vt:lpstr>
      <vt:lpstr>GT America</vt:lpstr>
      <vt:lpstr>Guardian Egyptian Web</vt:lpstr>
      <vt:lpstr>knowledge-medium</vt:lpstr>
      <vt:lpstr>Lato</vt:lpstr>
      <vt:lpstr>Libre Franklin</vt:lpstr>
      <vt:lpstr>Linux Libertine</vt:lpstr>
      <vt:lpstr>MuseoSansCond-500</vt:lpstr>
      <vt:lpstr>Nexus Sans Pro</vt:lpstr>
      <vt:lpstr>nyt-cheltenham</vt:lpstr>
      <vt:lpstr>Roboto</vt:lpstr>
      <vt:lpstr>Roboto Slab</vt:lpstr>
      <vt:lpstr>Rockwell</vt:lpstr>
      <vt:lpstr>SelaneWebSTTwenty</vt:lpstr>
      <vt:lpstr>Source Sans Pro</vt:lpstr>
      <vt:lpstr>Symbol</vt:lpstr>
      <vt:lpstr>Times New Roman</vt:lpstr>
      <vt:lpstr>Ubuntu</vt:lpstr>
      <vt:lpstr>Office Theme</vt:lpstr>
      <vt:lpstr>Conception personnalisée</vt:lpstr>
      <vt:lpstr>أوغوستا</vt:lpstr>
      <vt:lpstr> الائتلافات </vt:lpstr>
      <vt:lpstr>PowerPoint Presentation</vt:lpstr>
      <vt:lpstr>PowerPoint Presentation</vt:lpstr>
      <vt:lpstr>PowerPoint Presentation</vt:lpstr>
      <vt:lpstr>PowerPoint Presentation</vt:lpstr>
      <vt:lpstr>PowerPoint Presentation</vt:lpstr>
      <vt:lpstr>الائتلافات</vt:lpstr>
      <vt:lpstr>PowerPoint Presentation</vt:lpstr>
      <vt:lpstr>مقاعد البرلمان في دولة أوغوستا</vt:lpstr>
      <vt:lpstr>مكاسب الحزب المحافظ</vt:lpstr>
      <vt:lpstr>مكاسب حزب العمال</vt:lpstr>
      <vt:lpstr>مكاسب الحزب الليبرالي</vt:lpstr>
      <vt:lpstr>مكاسب الحزب الليبرتاري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ما نوع الاتفاق الذي توصلت إليه؟كيف تم تقسيم الوزراء بينكم؟</vt:lpstr>
      <vt:lpstr>ما هي دولة أوغوستا؟</vt:lpstr>
      <vt:lpstr>ما هي دولة أوغوستا؟</vt:lpstr>
      <vt:lpstr>PowerPoint Presentation</vt:lpstr>
      <vt:lpstr>PowerPoint Presentation</vt:lpstr>
      <vt:lpstr>في عام 1993، أطلق ونستون  حزبه الشعبوي "نيوزيلندا أولًا" في مضمار سباق الخيل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الخيار الأول للحصول على اقتباسات  حول السياسة في مكان العمل:  مؤلفو الكتب</vt:lpstr>
      <vt:lpstr>PowerPoint Presentation</vt:lpstr>
      <vt:lpstr>PowerPoint Presentation</vt:lpstr>
      <vt:lpstr>الخيار الثاني للحصول على اقتباسات  حول السياسة في مكان العمل: الخريجون</vt:lpstr>
      <vt:lpstr>PowerPoint Presentation</vt:lpstr>
      <vt:lpstr>PowerPoint Presentation</vt:lpstr>
      <vt:lpstr>PowerPoint Presentation</vt:lpstr>
      <vt:lpstr>مصفوفة تحالف مكان العمل  (بلوك، 1987؛ سويسي وإيبارا، 1997)</vt:lpstr>
      <vt:lpstr>الخلاصة: الائتلافات</vt:lpstr>
      <vt:lpstr>لا ينبغي للتحالف أن يكون مؤامرة تلاعبية، ويمكن أن يكون تحالفًا أخلاقيًا أيضًا   - البروفيسورة هيرمينيا إيبارا</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SHIKHOVA Larisa</cp:lastModifiedBy>
  <cp:revision>1093</cp:revision>
  <dcterms:created xsi:type="dcterms:W3CDTF">2015-07-05T00:50:19Z</dcterms:created>
  <dcterms:modified xsi:type="dcterms:W3CDTF">2024-11-22T17:58:27Z</dcterms:modified>
</cp:coreProperties>
</file>