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37"/>
  </p:notesMasterIdLst>
  <p:sldIdLst>
    <p:sldId id="386" r:id="rId3"/>
    <p:sldId id="303" r:id="rId4"/>
    <p:sldId id="385" r:id="rId5"/>
    <p:sldId id="384" r:id="rId6"/>
    <p:sldId id="372" r:id="rId7"/>
    <p:sldId id="358" r:id="rId8"/>
    <p:sldId id="359" r:id="rId9"/>
    <p:sldId id="367" r:id="rId10"/>
    <p:sldId id="377" r:id="rId11"/>
    <p:sldId id="314" r:id="rId12"/>
    <p:sldId id="378" r:id="rId13"/>
    <p:sldId id="379" r:id="rId14"/>
    <p:sldId id="383" r:id="rId15"/>
    <p:sldId id="374" r:id="rId16"/>
    <p:sldId id="380" r:id="rId17"/>
    <p:sldId id="381" r:id="rId18"/>
    <p:sldId id="324" r:id="rId19"/>
    <p:sldId id="325" r:id="rId20"/>
    <p:sldId id="360" r:id="rId21"/>
    <p:sldId id="375" r:id="rId22"/>
    <p:sldId id="349" r:id="rId23"/>
    <p:sldId id="326" r:id="rId24"/>
    <p:sldId id="363" r:id="rId25"/>
    <p:sldId id="327" r:id="rId26"/>
    <p:sldId id="328" r:id="rId27"/>
    <p:sldId id="382" r:id="rId28"/>
    <p:sldId id="365" r:id="rId29"/>
    <p:sldId id="332" r:id="rId30"/>
    <p:sldId id="333" r:id="rId31"/>
    <p:sldId id="334" r:id="rId32"/>
    <p:sldId id="340" r:id="rId33"/>
    <p:sldId id="341" r:id="rId34"/>
    <p:sldId id="368" r:id="rId35"/>
    <p:sldId id="376" r:id="rId36"/>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8FB2A-EC49-42E3-902A-F0930C60DABC}" v="2" dt="2024-06-07T13:43:42.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09" autoAdjust="0"/>
    <p:restoredTop sz="95033" autoAdjust="0"/>
  </p:normalViewPr>
  <p:slideViewPr>
    <p:cSldViewPr>
      <p:cViewPr varScale="1">
        <p:scale>
          <a:sx n="79" d="100"/>
          <a:sy n="79" d="100"/>
        </p:scale>
        <p:origin x="107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8538FB2A-EC49-42E3-902A-F0930C60DABC}"/>
    <pc:docChg chg="undo custSel addSld modSld sldOrd addMainMaster modMainMaster">
      <pc:chgData name="LESCALLIER TRAQUET Emilie" userId="ab01feba-5c92-4a33-8ccf-08c553084b8f" providerId="ADAL" clId="{8538FB2A-EC49-42E3-902A-F0930C60DABC}" dt="2024-06-07T13:46:14.450" v="239" actId="20577"/>
      <pc:docMkLst>
        <pc:docMk/>
      </pc:docMkLst>
      <pc:sldChg chg="delSp modSp add mod ord">
        <pc:chgData name="LESCALLIER TRAQUET Emilie" userId="ab01feba-5c92-4a33-8ccf-08c553084b8f" providerId="ADAL" clId="{8538FB2A-EC49-42E3-902A-F0930C60DABC}" dt="2024-06-07T13:46:14.450" v="239" actId="20577"/>
        <pc:sldMkLst>
          <pc:docMk/>
          <pc:sldMk cId="1409809371" sldId="386"/>
        </pc:sldMkLst>
        <pc:spChg chg="mod">
          <ac:chgData name="LESCALLIER TRAQUET Emilie" userId="ab01feba-5c92-4a33-8ccf-08c553084b8f" providerId="ADAL" clId="{8538FB2A-EC49-42E3-902A-F0930C60DABC}" dt="2024-06-07T13:41:13.296" v="70" actId="6549"/>
          <ac:spMkLst>
            <pc:docMk/>
            <pc:sldMk cId="1409809371" sldId="386"/>
            <ac:spMk id="5" creationId="{95B59985-71BB-39B0-A25D-A79F4455D554}"/>
          </ac:spMkLst>
        </pc:spChg>
        <pc:spChg chg="del">
          <ac:chgData name="LESCALLIER TRAQUET Emilie" userId="ab01feba-5c92-4a33-8ccf-08c553084b8f" providerId="ADAL" clId="{8538FB2A-EC49-42E3-902A-F0930C60DABC}" dt="2024-06-07T13:41:19.792" v="71" actId="478"/>
          <ac:spMkLst>
            <pc:docMk/>
            <pc:sldMk cId="1409809371" sldId="386"/>
            <ac:spMk id="6" creationId="{8DD56B92-B841-B13E-0E42-745A4151298A}"/>
          </ac:spMkLst>
        </pc:spChg>
        <pc:spChg chg="mod">
          <ac:chgData name="LESCALLIER TRAQUET Emilie" userId="ab01feba-5c92-4a33-8ccf-08c553084b8f" providerId="ADAL" clId="{8538FB2A-EC49-42E3-902A-F0930C60DABC}" dt="2024-06-07T13:46:14.450" v="239" actId="20577"/>
          <ac:spMkLst>
            <pc:docMk/>
            <pc:sldMk cId="1409809371" sldId="386"/>
            <ac:spMk id="7" creationId="{A8F4ADC1-E06A-AFED-D132-7A0D134CB25A}"/>
          </ac:spMkLst>
        </pc:spChg>
      </pc:sldChg>
      <pc:sldMasterChg chg="addSp delSp modSp add mod addSldLayout">
        <pc:chgData name="LESCALLIER TRAQUET Emilie" userId="ab01feba-5c92-4a33-8ccf-08c553084b8f" providerId="ADAL" clId="{8538FB2A-EC49-42E3-902A-F0930C60DABC}" dt="2024-06-07T13:40:32.602" v="11" actId="1076"/>
        <pc:sldMasterMkLst>
          <pc:docMk/>
          <pc:sldMasterMk cId="522941953" sldId="2147483682"/>
        </pc:sldMasterMkLst>
        <pc:picChg chg="add mod">
          <ac:chgData name="LESCALLIER TRAQUET Emilie" userId="ab01feba-5c92-4a33-8ccf-08c553084b8f" providerId="ADAL" clId="{8538FB2A-EC49-42E3-902A-F0930C60DABC}" dt="2024-06-07T13:40:32.602" v="11" actId="1076"/>
          <ac:picMkLst>
            <pc:docMk/>
            <pc:sldMasterMk cId="522941953" sldId="2147483682"/>
            <ac:picMk id="2" creationId="{EB1AC81B-FB90-19B9-E762-95098AA2565B}"/>
          </ac:picMkLst>
        </pc:picChg>
        <pc:picChg chg="del">
          <ac:chgData name="LESCALLIER TRAQUET Emilie" userId="ab01feba-5c92-4a33-8ccf-08c553084b8f" providerId="ADAL" clId="{8538FB2A-EC49-42E3-902A-F0930C60DABC}" dt="2024-06-07T13:40:27.667" v="9" actId="478"/>
          <ac:picMkLst>
            <pc:docMk/>
            <pc:sldMasterMk cId="522941953" sldId="2147483682"/>
            <ac:picMk id="7" creationId="{E3F52C9D-1902-539D-6B98-B49CC7735B14}"/>
          </ac:picMkLst>
        </pc:picChg>
        <pc:sldLayoutChg chg="add">
          <pc:chgData name="LESCALLIER TRAQUET Emilie" userId="ab01feba-5c92-4a33-8ccf-08c553084b8f" providerId="ADAL" clId="{8538FB2A-EC49-42E3-902A-F0930C60DABC}" dt="2024-06-07T13:37:25.259" v="0" actId="27028"/>
          <pc:sldLayoutMkLst>
            <pc:docMk/>
            <pc:sldMasterMk cId="522941953" sldId="2147483682"/>
            <pc:sldLayoutMk cId="1394502414" sldId="214748368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M2.Intro_to_Value_Negotiation_Part_2\M2_Results_Template_Art_Case_9_26_20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r>
              <a:rPr lang="ar-EG" sz="2000" b="1">
                <a:latin typeface="Georgia" panose="02040502050405020303" pitchFamily="18" charset="0"/>
              </a:rPr>
              <a:t>الحالة الفنية</a:t>
            </a:r>
            <a:r>
              <a:rPr lang="en-US" sz="2000" b="1">
                <a:latin typeface="Georgia" panose="02040502050405020303" pitchFamily="18" charset="0"/>
              </a:rPr>
              <a:t> </a:t>
            </a:r>
          </a:p>
        </c:rich>
      </c:tx>
      <c:layout>
        <c:manualLayout>
          <c:xMode val="edge"/>
          <c:yMode val="edge"/>
          <c:x val="0.41427893321845405"/>
          <c:y val="3.1642199386093688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052270279654094E-2"/>
          <c:y val="0.12442419530966814"/>
          <c:w val="0.96463056454761331"/>
          <c:h val="0.81739297673997646"/>
        </c:manualLayout>
      </c:layout>
      <c:bar3DChart>
        <c:barDir val="col"/>
        <c:grouping val="clustered"/>
        <c:varyColors val="0"/>
        <c:ser>
          <c:idx val="0"/>
          <c:order val="0"/>
          <c:tx>
            <c:strRef>
              <c:f>Graph!$C$4</c:f>
              <c:strCache>
                <c:ptCount val="1"/>
                <c:pt idx="0">
                  <c:v>السعر النهائي</c:v>
                </c:pt>
              </c:strCache>
            </c:strRef>
          </c:tx>
          <c:spPr>
            <a:solidFill>
              <a:schemeClr val="accent3">
                <a:lumMod val="75000"/>
              </a:schemeClr>
            </a:solidFill>
            <a:ln>
              <a:noFill/>
            </a:ln>
            <a:effectLst/>
            <a:sp3d/>
          </c:spPr>
          <c:invertIfNegative val="0"/>
          <c:val>
            <c:numRef>
              <c:f>Graph!$C$5:$C$19</c:f>
              <c:numCache>
                <c:formatCode>General</c:formatCode>
                <c:ptCount val="15"/>
                <c:pt idx="0">
                  <c:v>450000</c:v>
                </c:pt>
                <c:pt idx="1">
                  <c:v>400000</c:v>
                </c:pt>
                <c:pt idx="2">
                  <c:v>700000</c:v>
                </c:pt>
                <c:pt idx="3">
                  <c:v>1000000</c:v>
                </c:pt>
                <c:pt idx="4">
                  <c:v>400000</c:v>
                </c:pt>
                <c:pt idx="5">
                  <c:v>550000</c:v>
                </c:pt>
                <c:pt idx="6">
                  <c:v>650000</c:v>
                </c:pt>
                <c:pt idx="7">
                  <c:v>500000</c:v>
                </c:pt>
                <c:pt idx="8">
                  <c:v>600000</c:v>
                </c:pt>
                <c:pt idx="9">
                  <c:v>350000</c:v>
                </c:pt>
                <c:pt idx="10">
                  <c:v>500000</c:v>
                </c:pt>
                <c:pt idx="11">
                  <c:v>450000</c:v>
                </c:pt>
                <c:pt idx="12">
                  <c:v>600000</c:v>
                </c:pt>
                <c:pt idx="13">
                  <c:v>1500000</c:v>
                </c:pt>
                <c:pt idx="14">
                  <c:v>500000</c:v>
                </c:pt>
              </c:numCache>
            </c:numRef>
          </c:val>
          <c:extLst>
            <c:ext xmlns:c16="http://schemas.microsoft.com/office/drawing/2014/chart" uri="{C3380CC4-5D6E-409C-BE32-E72D297353CC}">
              <c16:uniqueId val="{00000000-F546-452E-99CB-EF523E395A01}"/>
            </c:ext>
          </c:extLst>
        </c:ser>
        <c:dLbls>
          <c:showLegendKey val="0"/>
          <c:showVal val="0"/>
          <c:showCatName val="0"/>
          <c:showSerName val="0"/>
          <c:showPercent val="0"/>
          <c:showBubbleSize val="0"/>
        </c:dLbls>
        <c:gapWidth val="150"/>
        <c:shape val="box"/>
        <c:axId val="250996224"/>
        <c:axId val="250997760"/>
        <c:axId val="0"/>
      </c:bar3DChart>
      <c:catAx>
        <c:axId val="25099622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0997760"/>
        <c:crosses val="autoZero"/>
        <c:auto val="1"/>
        <c:lblAlgn val="ctr"/>
        <c:lblOffset val="100"/>
        <c:noMultiLvlLbl val="0"/>
      </c:catAx>
      <c:valAx>
        <c:axId val="250997760"/>
        <c:scaling>
          <c:orientation val="minMax"/>
          <c:max val="2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0996224"/>
        <c:crosses val="autoZero"/>
        <c:crossBetween val="between"/>
      </c:valAx>
      <c:spPr>
        <a:noFill/>
        <a:ln>
          <a:noFill/>
        </a:ln>
        <a:effectLst/>
      </c:spPr>
    </c:plotArea>
    <c:legend>
      <c:legendPos val="b"/>
      <c:layout>
        <c:manualLayout>
          <c:xMode val="edge"/>
          <c:yMode val="edge"/>
          <c:x val="0.85510917518288942"/>
          <c:y val="2.9386760976911785E-2"/>
          <c:w val="0.14374531140885929"/>
          <c:h val="7.795298217033215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Georgia" panose="02040502050405020303" pitchFamily="18"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167AA8-F9B5-46CB-B5A9-3F26AC448C2E}" type="datetimeFigureOut">
              <a:rPr lang="en-US" smtClean="0"/>
              <a:t>11/22/2024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D7BE2-A96B-4E9D-A1D5-8D1855B13D4E}" type="slidenum">
              <a:rPr lang="en-US" smtClean="0"/>
              <a:t>‹#›</a:t>
            </a:fld>
            <a:endParaRPr lang="en-US"/>
          </a:p>
        </p:txBody>
      </p:sp>
    </p:spTree>
    <p:extLst>
      <p:ext uri="{BB962C8B-B14F-4D97-AF65-F5344CB8AC3E}">
        <p14:creationId xmlns:p14="http://schemas.microsoft.com/office/powerpoint/2010/main" val="41238704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DED7BE2-A96B-4E9D-A1D5-8D1855B13D4E}" type="slidenum">
              <a:rPr lang="en-US" smtClean="0"/>
              <a:t>1</a:t>
            </a:fld>
            <a:endParaRPr lang="en-US"/>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ar-EG" sz="2400" i="0" dirty="0"/>
              <a:t>لا أحد يعرف</a:t>
            </a:r>
            <a:r>
              <a:rPr lang="ar-EG" sz="2400" i="0" baseline="0" dirty="0"/>
              <a:t> سوى</a:t>
            </a:r>
            <a:r>
              <a:rPr lang="ar-EG" sz="2400" i="0" dirty="0"/>
              <a:t> مدير المتحف</a:t>
            </a:r>
            <a:r>
              <a:rPr lang="ar-EG" sz="2400" i="0" baseline="0" dirty="0"/>
              <a:t> أفضل بديل </a:t>
            </a:r>
            <a:r>
              <a:rPr lang="en-US" sz="2400" i="0" dirty="0"/>
              <a:t> </a:t>
            </a:r>
            <a:r>
              <a:rPr lang="ar-EG" sz="2400" i="0" baseline="0" dirty="0"/>
              <a:t>لاتفاقية تفاوضية، أو</a:t>
            </a:r>
            <a:r>
              <a:rPr lang="ar-EG" sz="2400" i="0" dirty="0"/>
              <a:t> </a:t>
            </a:r>
            <a:r>
              <a:rPr lang="en-US" sz="2400" i="0" dirty="0"/>
              <a:t>BATNA.</a:t>
            </a:r>
            <a:r>
              <a:rPr lang="en-US" sz="2400" i="0" baseline="0" dirty="0"/>
              <a:t> </a:t>
            </a:r>
            <a:r>
              <a:rPr lang="ar-EG" sz="2400" i="0" baseline="0" dirty="0"/>
              <a:t>قطعة</a:t>
            </a:r>
            <a:r>
              <a:rPr lang="ar-EG" sz="2400" i="0" dirty="0"/>
              <a:t> لائقة</a:t>
            </a:r>
            <a:r>
              <a:rPr lang="ar-EG" sz="2400" i="0" baseline="0" dirty="0"/>
              <a:t> ولكنها ليست عالية</a:t>
            </a:r>
            <a:r>
              <a:rPr lang="ar-EG" sz="2400" i="0" dirty="0"/>
              <a:t> الجودة من معرض تو ماب بمقابل يتراوح بين 300000 و350000 جنيه إسترليني.</a:t>
            </a:r>
            <a:r>
              <a:rPr lang="en-US" sz="2400" i="0" baseline="0" dirty="0"/>
              <a:t> </a:t>
            </a:r>
            <a:r>
              <a:rPr lang="ar-EG" sz="2400" i="0" baseline="0" dirty="0"/>
              <a:t>هل </a:t>
            </a:r>
            <a:r>
              <a:rPr lang="ar-EG" sz="2400" i="0" dirty="0"/>
              <a:t>يعتبر مدير المتحف معرض تو ماب</a:t>
            </a:r>
            <a:r>
              <a:rPr lang="ar-EG" sz="2400" i="0" baseline="0" dirty="0"/>
              <a:t> شريكًا جديرًا بالثقة؟ [الطلاب:</a:t>
            </a:r>
            <a:r>
              <a:rPr lang="en-US" sz="2400" i="0" baseline="0" dirty="0"/>
              <a:t> </a:t>
            </a:r>
            <a:r>
              <a:rPr lang="ar-EG" sz="2400" i="0" baseline="0" dirty="0"/>
              <a:t>لا!]. لماذا لا؟ </a:t>
            </a:r>
            <a:r>
              <a:rPr lang="ar-EG" sz="2400" i="0" dirty="0"/>
              <a:t>[يجيب الطلاب].</a:t>
            </a:r>
            <a:r>
              <a:rPr lang="en-US" sz="2400" i="0" baseline="0" dirty="0"/>
              <a:t> </a:t>
            </a:r>
            <a:r>
              <a:rPr lang="ar-EG" sz="2400" i="0" baseline="0" dirty="0"/>
              <a:t>صحيح، تراجع معرض تو ماب عن صفقة سابقة </a:t>
            </a:r>
            <a:r>
              <a:rPr lang="ar-EG" sz="2400" i="0" dirty="0"/>
              <a:t>ويفضل مدير المتحف عدم</a:t>
            </a:r>
            <a:r>
              <a:rPr lang="ar-EG" sz="2400" i="0" baseline="0" dirty="0"/>
              <a:t> التعاون معهم إذا كان تجنب ذلك ممكنًا.</a:t>
            </a:r>
            <a:r>
              <a:rPr lang="en-US" sz="2400" i="0" baseline="0" dirty="0"/>
              <a:t> </a:t>
            </a:r>
            <a:r>
              <a:rPr lang="ar-EG" sz="2400" i="0" baseline="0" dirty="0"/>
              <a:t>ويرجع هذا جزئيًا إلى أن </a:t>
            </a:r>
            <a:r>
              <a:rPr lang="ar-EG" sz="2400" i="0" dirty="0"/>
              <a:t>نقطة التحفظ لدى مدير المتحف مرتفعة إلى حد ما إذ تبلغ،</a:t>
            </a:r>
            <a:r>
              <a:rPr lang="ar-EG" sz="2400" b="1" i="0" dirty="0"/>
              <a:t> 600 ألف </a:t>
            </a:r>
            <a:r>
              <a:rPr lang="ar-EG" i="0" dirty="0"/>
              <a:t>جنيه إسترليني</a:t>
            </a:r>
            <a:r>
              <a:rPr lang="ar-EG" sz="2400" i="0" dirty="0"/>
              <a:t>، طالما أنها </a:t>
            </a:r>
            <a:r>
              <a:rPr lang="ar-EG" sz="2400" i="0" baseline="0" dirty="0"/>
              <a:t> قطعة فنية عالية الجودة. يرغب مدير المتحف فعلًا في اقتناء قطعة فنية رائعة، وهو على استعداد لدفع مبلغ جيد مقابلها إذا لزم الأمر، وهو مهتم بالشراء من معرض </a:t>
            </a:r>
            <a:r>
              <a:rPr lang="ar-EG" sz="2400" i="0" baseline="0" dirty="0" err="1"/>
              <a:t>جاليريا</a:t>
            </a:r>
            <a:r>
              <a:rPr lang="ar-EG" sz="2400" i="0" baseline="0" dirty="0"/>
              <a:t> </a:t>
            </a:r>
            <a:r>
              <a:rPr lang="ar-EG" sz="2400" i="0" baseline="0" dirty="0" err="1"/>
              <a:t>كاستيت</a:t>
            </a:r>
            <a:r>
              <a:rPr lang="ar-EG" sz="2400" i="0" baseline="0" dirty="0"/>
              <a:t>. </a:t>
            </a:r>
          </a:p>
          <a:p>
            <a:pPr eaLnBrk="1" hangingPunct="1"/>
            <a:endParaRPr lang="en-US" altLang="en-US" sz="2400" i="0" baseline="0" dirty="0"/>
          </a:p>
          <a:p>
            <a:pPr eaLnBrk="1" hangingPunct="1"/>
            <a:r>
              <a:rPr lang="ar-EG" sz="2400" i="0" dirty="0"/>
              <a:t>يعرف مالك المعرض</a:t>
            </a:r>
            <a:r>
              <a:rPr lang="ar-EG" sz="2400" i="0" baseline="0" dirty="0"/>
              <a:t> أن لديه البديل المحتمل المتمثل في </a:t>
            </a:r>
            <a:r>
              <a:rPr lang="ar-EG" sz="2400" i="0" dirty="0"/>
              <a:t>عملية بيع محتملة لجامع تحف ثري مقابل مليون جنيه إسترليني.</a:t>
            </a:r>
            <a:r>
              <a:rPr lang="en-US" sz="2400" i="0" dirty="0"/>
              <a:t> </a:t>
            </a:r>
            <a:r>
              <a:rPr lang="ar-EG" sz="2400" i="0" dirty="0"/>
              <a:t>ومع ذلك، فإن هذا ما</a:t>
            </a:r>
            <a:r>
              <a:rPr lang="ar-EG" sz="2400" i="0" baseline="0" dirty="0"/>
              <a:t> يسمى "</a:t>
            </a:r>
            <a:r>
              <a:rPr lang="en-US" sz="2400" i="0" dirty="0"/>
              <a:t>BATNA</a:t>
            </a:r>
            <a:r>
              <a:rPr lang="ar-EG" sz="2400" i="0" dirty="0"/>
              <a:t> "الوهمي" لأنه ليس من الواضح، وربما</a:t>
            </a:r>
            <a:r>
              <a:rPr lang="ar-EG" sz="2400" i="0" baseline="0" dirty="0"/>
              <a:t> حتى من المشكوك فيه، أن تتحقق تلك الصفقة على الإطلاق.</a:t>
            </a:r>
            <a:r>
              <a:rPr lang="en-US" sz="2400" i="0" baseline="0" dirty="0"/>
              <a:t> </a:t>
            </a:r>
            <a:r>
              <a:rPr lang="ar-EG" sz="2400" i="0" baseline="0" dirty="0"/>
              <a:t>لا يجدر بك الاعتماد على </a:t>
            </a:r>
            <a:r>
              <a:rPr lang="en-US" sz="2400" i="0" dirty="0"/>
              <a:t>BATNA</a:t>
            </a:r>
            <a:r>
              <a:rPr lang="ar-EG" sz="2400" i="0" dirty="0"/>
              <a:t> الوهمي،</a:t>
            </a:r>
            <a:r>
              <a:rPr lang="ar-EG" sz="2400" i="0" baseline="0" dirty="0"/>
              <a:t> فأفضل </a:t>
            </a:r>
            <a:r>
              <a:rPr lang="en-US" sz="2400" i="0" baseline="0" dirty="0"/>
              <a:t>BATNA</a:t>
            </a:r>
            <a:r>
              <a:rPr lang="ar-EG" sz="2400" i="0" baseline="0" dirty="0"/>
              <a:t> حقيقي هو أفضل بديل واقعي بالنسبة لك.</a:t>
            </a:r>
            <a:r>
              <a:rPr lang="en-US" sz="2400" i="0" baseline="0" dirty="0"/>
              <a:t> </a:t>
            </a:r>
            <a:r>
              <a:rPr lang="ar-EG" sz="2400" i="0" dirty="0"/>
              <a:t>نقطة التحفظ لدى مالك المعرض، </a:t>
            </a:r>
            <a:r>
              <a:rPr lang="ar-EG" sz="2400" i="0" baseline="0" dirty="0"/>
              <a:t> أسوأ صفقة سيقبلها مقابل العمل الفني، بمبلغ منخفض إلى حد ما، يبلغ</a:t>
            </a:r>
            <a:r>
              <a:rPr lang="ar-EG" sz="2400" i="0" dirty="0"/>
              <a:t> 400 ألف جنيه إسترليني فقط.</a:t>
            </a:r>
            <a:r>
              <a:rPr lang="en-US" sz="2400" i="0" dirty="0"/>
              <a:t> </a:t>
            </a:r>
            <a:r>
              <a:rPr lang="ar-EG" sz="2400" i="0" dirty="0"/>
              <a:t>يريد مالك المعرض حقًا عرض اللوحة في المتحف الوطني للفنون في لندن.</a:t>
            </a:r>
            <a:r>
              <a:rPr lang="en-US" sz="2400" i="0" dirty="0"/>
              <a:t> </a:t>
            </a:r>
            <a:r>
              <a:rPr lang="ar-EG" sz="2400" i="0" dirty="0"/>
              <a:t>لذا فإن كلا</a:t>
            </a:r>
            <a:r>
              <a:rPr lang="ar-EG" sz="2400" i="0" baseline="0" dirty="0"/>
              <a:t> الطرفين يريدان حقًا التوصل إلى صفقة، ومن الممكن التوصل إلى صفقة مقبولة لكلا الطرفين.</a:t>
            </a:r>
            <a:r>
              <a:rPr lang="en-US" sz="2400" i="0" baseline="0" dirty="0"/>
              <a:t> </a:t>
            </a:r>
          </a:p>
          <a:p>
            <a:pPr eaLnBrk="1" hangingPunct="1"/>
            <a:endParaRPr lang="en-US" altLang="en-US" sz="2400" i="0" baseline="0" dirty="0"/>
          </a:p>
          <a:p>
            <a:pPr eaLnBrk="1" hangingPunct="1"/>
            <a:endParaRPr lang="en-US" altLang="en-US" sz="2400" i="0" dirty="0"/>
          </a:p>
          <a:p>
            <a:pPr eaLnBrk="1" hangingPunct="1"/>
            <a:endParaRPr lang="en-US" altLang="en-US" sz="2400" i="0" dirty="0"/>
          </a:p>
          <a:p>
            <a:endParaRPr lang="en-US" i="0" dirty="0"/>
          </a:p>
        </p:txBody>
      </p:sp>
      <p:sp>
        <p:nvSpPr>
          <p:cNvPr id="4" name="Slide Number Placeholder 3"/>
          <p:cNvSpPr>
            <a:spLocks noGrp="1"/>
          </p:cNvSpPr>
          <p:nvPr>
            <p:ph type="sldNum" sz="quarter" idx="10"/>
          </p:nvPr>
        </p:nvSpPr>
        <p:spPr/>
        <p:txBody>
          <a:bodyPr/>
          <a:lstStyle/>
          <a:p>
            <a:fld id="{DDED7BE2-A96B-4E9D-A1D5-8D1855B13D4E}" type="slidenum">
              <a:rPr lang="en-US" smtClean="0"/>
              <a:t>10</a:t>
            </a:fld>
            <a:endParaRPr lang="en-US"/>
          </a:p>
        </p:txBody>
      </p:sp>
    </p:spTree>
    <p:extLst>
      <p:ext uri="{BB962C8B-B14F-4D97-AF65-F5344CB8AC3E}">
        <p14:creationId xmlns:p14="http://schemas.microsoft.com/office/powerpoint/2010/main" val="19695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6C7AB49-B8C3-42E2-8258-748C180675DA}" type="slidenum">
              <a:rPr lang="en-US" altLang="en-US" smtClean="0"/>
              <a:pPr>
                <a:spcBef>
                  <a:spcPct val="0"/>
                </a:spcBef>
              </a:pPr>
              <a:t>11</a:t>
            </a:fld>
            <a:endParaRPr lang="en-US" altLang="en-US"/>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EG"/>
              <a:t>وهذه طريقة أخرى</a:t>
            </a:r>
            <a:r>
              <a:rPr lang="ar-EG" baseline="0"/>
              <a:t> للقول إن هناك منطقة مساومة إيجابية، بل وكبيرة للغاية، </a:t>
            </a:r>
            <a:r>
              <a:rPr lang="ar-EG" sz="1200" b="0"/>
              <a:t>في الحالة الفنية. وتُحدَّد منطقة المساومة</a:t>
            </a:r>
            <a:r>
              <a:rPr lang="ar-EG" sz="1200" b="0" baseline="0"/>
              <a:t> من خلال نقاط التحفظ التي يتبناها الطرفان، وهي أسوأ الصفقات التي يقبلانها.</a:t>
            </a:r>
            <a:r>
              <a:rPr lang="en-US" sz="1200" b="0" baseline="0"/>
              <a:t> </a:t>
            </a:r>
            <a:r>
              <a:rPr lang="ar-EG" sz="1200" b="0" baseline="0"/>
              <a:t>وفي </a:t>
            </a:r>
            <a:r>
              <a:rPr lang="ar-EG" sz="1200" b="0"/>
              <a:t>الحالة الفنية، فإن أقل مبلغ </a:t>
            </a:r>
            <a:r>
              <a:rPr lang="ar-EG" sz="1200"/>
              <a:t>يمكن أن يقبله مالك المعرض هو 400 ألف جنيه إسترليني،</a:t>
            </a:r>
            <a:r>
              <a:rPr lang="ar-EG" sz="1200" baseline="0"/>
              <a:t> وأقصى مبلغ </a:t>
            </a:r>
            <a:r>
              <a:rPr lang="ar-EG" sz="1200"/>
              <a:t>يمكن أن يدفعه مدير المتحف هو 600 ألف جنيه إسترليني. لذا فإن منطقة المساومة هي</a:t>
            </a:r>
            <a:r>
              <a:rPr lang="ar-EG" sz="1200" baseline="0"/>
              <a:t>200 ألف </a:t>
            </a:r>
            <a:r>
              <a:rPr lang="ar-EG" sz="1200">
                <a:solidFill>
                  <a:srgbClr val="FF0000"/>
                </a:solidFill>
              </a:rPr>
              <a:t>جنيه إسترليني.</a:t>
            </a:r>
            <a:r>
              <a:rPr lang="en-US" sz="1200">
                <a:solidFill>
                  <a:srgbClr val="FF0000"/>
                </a:solidFill>
              </a:rPr>
              <a:t> </a:t>
            </a:r>
            <a:r>
              <a:rPr lang="ar-EG" sz="1200" baseline="0">
                <a:solidFill>
                  <a:srgbClr val="FF0000"/>
                </a:solidFill>
              </a:rPr>
              <a:t>وعلى هذا تعتبر منطقة المساومة واسعة، مما يعني أنه </a:t>
            </a:r>
            <a:r>
              <a:rPr lang="ar-EG" sz="1200">
                <a:solidFill>
                  <a:srgbClr val="FF0000"/>
                </a:solidFill>
              </a:rPr>
              <a:t>يوجد</a:t>
            </a:r>
            <a:r>
              <a:rPr lang="ar-EG" sz="1200" baseline="0">
                <a:solidFill>
                  <a:srgbClr val="FF0000"/>
                </a:solidFill>
              </a:rPr>
              <a:t> الكثير من الأسعار التي يمكنكم الاتفاق عليها، والعديد من الصفقات ممكن.</a:t>
            </a:r>
            <a:r>
              <a:rPr lang="en-US" sz="1200" baseline="0">
                <a:solidFill>
                  <a:srgbClr val="FF0000"/>
                </a:solidFill>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eaLnBrk="1" hangingPunct="1">
              <a:spcBef>
                <a:spcPct val="0"/>
              </a:spcBef>
            </a:pPr>
            <a:endParaRPr lang="en-US" altLang="en-US" b="0" dirty="0"/>
          </a:p>
        </p:txBody>
      </p:sp>
    </p:spTree>
    <p:extLst>
      <p:ext uri="{BB962C8B-B14F-4D97-AF65-F5344CB8AC3E}">
        <p14:creationId xmlns:p14="http://schemas.microsoft.com/office/powerpoint/2010/main" val="246506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سأعرض</a:t>
            </a:r>
            <a:r>
              <a:rPr lang="ar-EG" i="0" baseline="0" dirty="0"/>
              <a:t> الآن نتائجكم في الحالة الفنية.</a:t>
            </a:r>
            <a:r>
              <a:rPr lang="en-US" i="0" baseline="0" dirty="0"/>
              <a:t> </a:t>
            </a:r>
          </a:p>
          <a:p>
            <a:endParaRPr lang="en-US" i="0" baseline="0" dirty="0"/>
          </a:p>
          <a:p>
            <a:r>
              <a:rPr lang="ar-EG" i="0" baseline="0" dirty="0"/>
              <a:t>[اختياري، قد لا يكون لائقًا في الثقافات ذات أوساط الفصول الدراسية الأكثر رسمية]</a:t>
            </a:r>
          </a:p>
          <a:p>
            <a:r>
              <a:rPr lang="ar-EG" i="0" baseline="0" dirty="0"/>
              <a:t>هل يمكنكم القرع بطريقة الدق المتواصل على الطبل؟</a:t>
            </a:r>
            <a:r>
              <a:rPr lang="en-US" i="0" baseline="0" dirty="0"/>
              <a:t> </a:t>
            </a:r>
            <a:r>
              <a:rPr lang="ar-EG" i="0" baseline="0" dirty="0"/>
              <a:t>[يعزف الطلاب صوت "القرع المتواصل على الطبل" من خلال الضرب بقبضاتهم على مقاعدهم].</a:t>
            </a:r>
            <a:r>
              <a:rPr lang="en-US" i="0" baseline="0" dirty="0"/>
              <a:t> </a:t>
            </a:r>
          </a:p>
        </p:txBody>
      </p:sp>
      <p:sp>
        <p:nvSpPr>
          <p:cNvPr id="4" name="Slide Number Placeholder 3"/>
          <p:cNvSpPr>
            <a:spLocks noGrp="1"/>
          </p:cNvSpPr>
          <p:nvPr>
            <p:ph type="sldNum" sz="quarter" idx="10"/>
          </p:nvPr>
        </p:nvSpPr>
        <p:spPr/>
        <p:txBody>
          <a:bodyPr/>
          <a:lstStyle/>
          <a:p>
            <a:fld id="{DDED7BE2-A96B-4E9D-A1D5-8D1855B13D4E}" type="slidenum">
              <a:rPr lang="en-US" smtClean="0"/>
              <a:t>12</a:t>
            </a:fld>
            <a:endParaRPr lang="en-US"/>
          </a:p>
        </p:txBody>
      </p:sp>
    </p:spTree>
    <p:extLst>
      <p:ext uri="{BB962C8B-B14F-4D97-AF65-F5344CB8AC3E}">
        <p14:creationId xmlns:p14="http://schemas.microsoft.com/office/powerpoint/2010/main" val="3701883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وهذه هي الأسعار التي اتفقتم عليها!</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[يتفاعل الطلاب، وعادةً ما تكون هناك مجموعة كبيرة من الاتفاقات، وهم مندهشون]. لقد ذكرت هذا من قبل، تكمن قيمة محاكاة المفاوضات في قدرتك على رؤية عالم الاحتمالات البديلة. فالمفاوضون الآخرون، الذين لديهم نفس مواد الدور ولكن بإستراتيجيات مختلفة وشركاء مختلفين، حصلوا على نتائج مختلفة تمامًا عنكم. أيضًا، وهذا مهم جدًا - تعرض أرقام النتائج الأسعار، ولكن كان من الممكن أن تكون هناك عناصر أخرى في صفقتك إلى جانب السعر.</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كان من الممكن أن توافق على أن </a:t>
            </a:r>
            <a:r>
              <a:rPr lang="ar-EG" sz="1200" i="0" dirty="0"/>
              <a:t>تكون اللوحة ضمن مجموعة </a:t>
            </a:r>
            <a:r>
              <a:rPr lang="en-US" sz="1200" i="0" dirty="0"/>
              <a:t>NAML</a:t>
            </a:r>
            <a:r>
              <a:rPr lang="ar-EG" sz="1200" i="0" dirty="0"/>
              <a:t> الدائمة للفن الأمريكي الجنوبي، أو حتى القطعة المركزية.</a:t>
            </a:r>
            <a:r>
              <a:rPr lang="en-US" sz="1200" i="0" baseline="0" dirty="0"/>
              <a:t> </a:t>
            </a:r>
            <a:r>
              <a:rPr lang="ar-EG" sz="1200" i="0" baseline="0" dirty="0"/>
              <a:t>وأيضًا كان يمكن أن يكون للوحة</a:t>
            </a:r>
            <a:r>
              <a:rPr lang="ar-EG" sz="1200" i="0" dirty="0"/>
              <a:t> قسم خاص بها في </a:t>
            </a:r>
            <a:r>
              <a:rPr lang="en-US" sz="1200" i="0" dirty="0"/>
              <a:t>NAML</a:t>
            </a:r>
            <a:r>
              <a:rPr lang="ar-EG" sz="1200" i="0" dirty="0"/>
              <a:t>، أو يمكن أن</a:t>
            </a:r>
            <a:r>
              <a:rPr lang="ar-EG" sz="1200" i="0" baseline="0" dirty="0"/>
              <a:t> يتضمن </a:t>
            </a:r>
            <a:r>
              <a:rPr lang="ar-EG" sz="1200" i="0" dirty="0"/>
              <a:t>المعرض صورًا وأفلامًا عن الفنان كجزء من المعرض.</a:t>
            </a:r>
            <a:r>
              <a:rPr lang="ar-EG" sz="1200" i="0" baseline="0" dirty="0"/>
              <a:t> كل هذه الأشياء كانت لتخلق قيمة لمالك المعرض، الذي يريد الدعاية لمعرض </a:t>
            </a:r>
            <a:r>
              <a:rPr lang="ar-EG" sz="1200" i="0" baseline="0" dirty="0" err="1"/>
              <a:t>جاليريا</a:t>
            </a:r>
            <a:r>
              <a:rPr lang="ar-EG" sz="1200" i="0" baseline="0" dirty="0"/>
              <a:t> </a:t>
            </a:r>
            <a:r>
              <a:rPr lang="ar-EG" sz="1200" i="0" baseline="0" dirty="0" err="1"/>
              <a:t>كاستيت</a:t>
            </a:r>
            <a:r>
              <a:rPr lang="ar-EG" sz="1200" i="0" baseline="0" dirty="0"/>
              <a:t> وللرسام، مما قد يبرر سعرًا أقل. إذن أخبروني قليلًا عن صفقاتكم. [يشارك الطلاب تجاربهم في المفاوضات.</a:t>
            </a:r>
            <a:r>
              <a:rPr lang="en-US" sz="1200" i="0" baseline="0" dirty="0"/>
              <a:t> </a:t>
            </a:r>
            <a:r>
              <a:rPr lang="ar-EG" sz="1200" i="0" baseline="0" dirty="0"/>
              <a:t>إذا لم يتحدث عدد كافٍ من الطلاب، يمكن للمُحاضر اختيار نتائج مُبالغ فيها - مستويات عالية ومنخفضة - وطلب المشاركة من فريق التفاوض].</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sng" baseline="0" dirty="0">
                <a:solidFill>
                  <a:schemeClr val="tx1"/>
                </a:solidFill>
                <a:latin typeface="+mn-lt"/>
                <a:ea typeface="+mn-ea"/>
                <a:cs typeface="+mn-cs"/>
              </a:rPr>
              <a:t>ملاحظة</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ما يظهر هنا هو نتائج فصل دراسي تجريبي في </a:t>
            </a:r>
            <a:r>
              <a:rPr lang="en-US" sz="1200" b="0" i="0" baseline="0" dirty="0">
                <a:solidFill>
                  <a:schemeClr val="tx1"/>
                </a:solidFill>
                <a:latin typeface="+mn-lt"/>
                <a:ea typeface="+mn-ea"/>
                <a:cs typeface="+mn-cs"/>
              </a:rPr>
              <a:t>INSEAD</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أثناء الاستراحة، يجب على المُحاضر أن ينشئ شريحة النتائج للفصل باستخدام 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المسمى "</a:t>
            </a:r>
            <a:r>
              <a:rPr lang="en-US" sz="1200" b="0" i="0" baseline="0" dirty="0" err="1">
                <a:solidFill>
                  <a:schemeClr val="tx1"/>
                </a:solidFill>
                <a:latin typeface="+mn-lt"/>
                <a:ea typeface="+mn-ea"/>
                <a:cs typeface="+mn-cs"/>
              </a:rPr>
              <a:t>Results_Template_Art_Case</a:t>
            </a:r>
            <a:r>
              <a:rPr lang="ar-EG" sz="1200" b="0" i="0" baseline="0" dirty="0">
                <a:solidFill>
                  <a:schemeClr val="tx1"/>
                </a:solidFill>
                <a:latin typeface="+mn-lt"/>
                <a:ea typeface="+mn-ea"/>
                <a:cs typeface="+mn-cs"/>
              </a:rPr>
              <a:t>" ولصقه في شريحة </a:t>
            </a:r>
            <a:r>
              <a:rPr lang="en-US" sz="1200" b="0" i="0" baseline="0" dirty="0">
                <a:solidFill>
                  <a:schemeClr val="tx1"/>
                </a:solidFill>
                <a:latin typeface="+mn-lt"/>
                <a:ea typeface="+mn-ea"/>
                <a:cs typeface="+mn-cs"/>
              </a:rPr>
              <a:t>PowerPoint</a:t>
            </a:r>
            <a:r>
              <a:rPr lang="ar-EG" sz="1200" b="0" i="0" baseline="0" dirty="0">
                <a:solidFill>
                  <a:schemeClr val="tx1"/>
                </a:solidFill>
                <a:latin typeface="+mn-lt"/>
                <a:ea typeface="+mn-ea"/>
                <a:cs typeface="+mn-cs"/>
              </a:rPr>
              <a:t> هذه.</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يمكن إضافة التفاصيل المالية ذات الصلة باستخدام مربعات نصية صغيرة مثلما حدث أعلاه.</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يمكن مناقشة العناصر غير المالية بناءً على المطالبات الموجودة في أسفل الشريحة.</a:t>
            </a:r>
            <a:r>
              <a:rPr lang="en-US" sz="1200" b="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sng" baseline="0" dirty="0">
                <a:solidFill>
                  <a:schemeClr val="tx1"/>
                </a:solidFill>
                <a:latin typeface="+mn-lt"/>
                <a:ea typeface="+mn-ea"/>
                <a:cs typeface="+mn-cs"/>
              </a:rPr>
              <a:t>ملاحظة</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يمكن طرح العديد من النقاط في الشرائح التالية أو دمجها في المناقشة مع الطلاب أثناء مشاركتهم تجاربهم التفاوضية وطرح الأسئلة.</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ومن الناحية المثالية، يجب على المُحاضر حفظ الشرائح التالية غيبًا وتغطية أكبر قدر ممكن من نقاط التدريس أثناء عرض شريحة النتائج هذه، ومن الأفضل ربط نقاط التدريس مباشرةً بتجارب الطلاب الخاصة.</a:t>
            </a:r>
            <a:r>
              <a:rPr lang="en-US" sz="1200" b="0" i="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DDED7BE2-A96B-4E9D-A1D5-8D1855B13D4E}" type="slidenum">
              <a:rPr lang="en-US" smtClean="0"/>
              <a:t>13</a:t>
            </a:fld>
            <a:endParaRPr lang="en-US"/>
          </a:p>
        </p:txBody>
      </p:sp>
    </p:spTree>
    <p:extLst>
      <p:ext uri="{BB962C8B-B14F-4D97-AF65-F5344CB8AC3E}">
        <p14:creationId xmlns:p14="http://schemas.microsoft.com/office/powerpoint/2010/main" val="64548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i="0" dirty="0">
                <a:solidFill>
                  <a:srgbClr val="FF0000"/>
                </a:solidFill>
              </a:rPr>
              <a:t>هل قدمت العرض الأول في</a:t>
            </a:r>
            <a:r>
              <a:rPr lang="ar-EG" sz="1200" b="0" i="0" baseline="0" dirty="0">
                <a:solidFill>
                  <a:srgbClr val="FF0000"/>
                </a:solidFill>
              </a:rPr>
              <a:t> الحالة الفنية؟</a:t>
            </a:r>
            <a:r>
              <a:rPr lang="en-US" sz="1200" b="0" i="0" baseline="0" dirty="0">
                <a:solidFill>
                  <a:srgbClr val="FF0000"/>
                </a:solidFill>
              </a:rPr>
              <a:t> </a:t>
            </a:r>
            <a:r>
              <a:rPr lang="ar-EG" sz="1200" b="0" i="0" baseline="0" dirty="0">
                <a:solidFill>
                  <a:schemeClr val="tx1"/>
                </a:solidFill>
                <a:latin typeface="+mn-lt"/>
                <a:ea typeface="+mn-ea"/>
                <a:cs typeface="+mn-cs"/>
              </a:rPr>
              <a:t>[يجيب الطلاب]. ماذا حدث؟</a:t>
            </a:r>
          </a:p>
        </p:txBody>
      </p:sp>
      <p:sp>
        <p:nvSpPr>
          <p:cNvPr id="4" name="Slide Number Placeholder 3"/>
          <p:cNvSpPr>
            <a:spLocks noGrp="1"/>
          </p:cNvSpPr>
          <p:nvPr>
            <p:ph type="sldNum" sz="quarter" idx="10"/>
          </p:nvPr>
        </p:nvSpPr>
        <p:spPr/>
        <p:txBody>
          <a:bodyPr/>
          <a:lstStyle/>
          <a:p>
            <a:fld id="{DDED7BE2-A96B-4E9D-A1D5-8D1855B13D4E}" type="slidenum">
              <a:rPr lang="en-US" smtClean="0"/>
              <a:t>14</a:t>
            </a:fld>
            <a:endParaRPr lang="en-US"/>
          </a:p>
        </p:txBody>
      </p:sp>
    </p:spTree>
    <p:extLst>
      <p:ext uri="{BB962C8B-B14F-4D97-AF65-F5344CB8AC3E}">
        <p14:creationId xmlns:p14="http://schemas.microsoft.com/office/powerpoint/2010/main" val="164909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0" i="0" dirty="0"/>
              <a:t>ما رأيك في </a:t>
            </a:r>
            <a:r>
              <a:rPr lang="ar-EG" sz="1200" b="0" i="0" dirty="0">
                <a:solidFill>
                  <a:srgbClr val="FF0000"/>
                </a:solidFill>
              </a:rPr>
              <a:t>تأثير العرض الأول</a:t>
            </a:r>
            <a:r>
              <a:rPr lang="en-US" sz="1200" b="0" i="0" baseline="0" dirty="0">
                <a:solidFill>
                  <a:srgbClr val="FF0000"/>
                </a:solidFill>
              </a:rPr>
              <a:t> </a:t>
            </a:r>
            <a:r>
              <a:rPr lang="ar-EG" sz="1200" b="0" i="0" dirty="0">
                <a:solidFill>
                  <a:srgbClr val="FF0000"/>
                </a:solidFill>
              </a:rPr>
              <a:t>في حالات المساومة،</a:t>
            </a:r>
            <a:r>
              <a:rPr lang="ar-EG" sz="1200" b="0" i="0" baseline="0" dirty="0">
                <a:solidFill>
                  <a:srgbClr val="FF0000"/>
                </a:solidFill>
              </a:rPr>
              <a:t> بشكل أعم؟</a:t>
            </a:r>
            <a:r>
              <a:rPr lang="en-US" sz="1200" b="0" i="0" baseline="0" dirty="0">
                <a:solidFill>
                  <a:srgbClr val="FF0000"/>
                </a:solidFill>
              </a:rPr>
              <a:t> </a:t>
            </a:r>
            <a:r>
              <a:rPr lang="ar-EG" sz="1200" b="0" i="0" baseline="0" dirty="0">
                <a:solidFill>
                  <a:schemeClr val="tx1"/>
                </a:solidFill>
                <a:latin typeface="+mn-lt"/>
                <a:ea typeface="+mn-ea"/>
                <a:cs typeface="+mn-cs"/>
              </a:rPr>
              <a:t>[يجيب الطلاب، يقول البعض إنها فكرة جيدة، ويقول البعض الآخر إنها ليست كذلك]. لماذا؟</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[يجيب الطلاب].  </a:t>
            </a: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ED7BE2-A96B-4E9D-A1D5-8D1855B13D4E}" type="slidenum">
              <a:rPr lang="en-US" smtClean="0"/>
              <a:t>15</a:t>
            </a:fld>
            <a:endParaRPr lang="en-US"/>
          </a:p>
        </p:txBody>
      </p:sp>
    </p:spTree>
    <p:extLst>
      <p:ext uri="{BB962C8B-B14F-4D97-AF65-F5344CB8AC3E}">
        <p14:creationId xmlns:p14="http://schemas.microsoft.com/office/powerpoint/2010/main" val="190989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هل سبق لك أن سمعت عن </a:t>
            </a:r>
            <a:r>
              <a:rPr lang="ar-EG" sz="1200" b="0" i="0" baseline="0" dirty="0" err="1">
                <a:solidFill>
                  <a:schemeClr val="tx1"/>
                </a:solidFill>
                <a:latin typeface="+mn-lt"/>
                <a:ea typeface="+mn-ea"/>
                <a:cs typeface="+mn-cs"/>
              </a:rPr>
              <a:t>الارتساء</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[يجيب الطلاب].  إنه تأثير مشهور اكتشف في السبعينيات من قِبل </a:t>
            </a:r>
            <a:r>
              <a:rPr lang="ar-EG" sz="1200" b="0" i="0" baseline="0" dirty="0" err="1">
                <a:solidFill>
                  <a:schemeClr val="tx1"/>
                </a:solidFill>
                <a:latin typeface="+mn-lt"/>
                <a:ea typeface="+mn-ea"/>
                <a:cs typeface="+mn-cs"/>
              </a:rPr>
              <a:t>آموس</a:t>
            </a:r>
            <a:r>
              <a:rPr lang="ar-EG" sz="1200" b="0" i="0" baseline="0" dirty="0">
                <a:solidFill>
                  <a:schemeClr val="tx1"/>
                </a:solidFill>
                <a:latin typeface="+mn-lt"/>
                <a:ea typeface="+mn-ea"/>
                <a:cs typeface="+mn-cs"/>
              </a:rPr>
              <a:t> </a:t>
            </a:r>
            <a:r>
              <a:rPr lang="ar-EG" sz="1200" i="0" dirty="0" err="1"/>
              <a:t>تفيرسكي</a:t>
            </a:r>
            <a:r>
              <a:rPr lang="ar-EG" sz="1200" i="0" dirty="0"/>
              <a:t> ودانييل </a:t>
            </a:r>
            <a:r>
              <a:rPr lang="ar-EG" sz="1200" i="0" dirty="0" err="1"/>
              <a:t>كانيمان</a:t>
            </a:r>
            <a:r>
              <a:rPr lang="ar-EG" sz="1200" i="0" dirty="0"/>
              <a:t> .</a:t>
            </a:r>
            <a:r>
              <a:rPr lang="en-US" sz="1200" i="0" dirty="0"/>
              <a:t> </a:t>
            </a:r>
            <a:r>
              <a:rPr lang="ar-EG" sz="1200" i="0" dirty="0"/>
              <a:t>وقد فاز </a:t>
            </a:r>
            <a:r>
              <a:rPr lang="ar-EG" sz="1200" i="0" dirty="0" err="1"/>
              <a:t>كانيمان</a:t>
            </a:r>
            <a:r>
              <a:rPr lang="ar-EG" sz="1200" i="0" dirty="0"/>
              <a:t> بجائزة نوبل عن ذلك</a:t>
            </a:r>
            <a:r>
              <a:rPr lang="ar-EG" sz="1200" i="0" baseline="0" dirty="0"/>
              <a:t> بعد سنوات عديدة.</a:t>
            </a:r>
            <a:r>
              <a:rPr lang="en-US" sz="1200" i="0" baseline="0" dirty="0"/>
              <a:t> </a:t>
            </a:r>
            <a:r>
              <a:rPr lang="ar-EG" sz="1200" b="0" i="0" baseline="0" dirty="0" err="1">
                <a:solidFill>
                  <a:schemeClr val="tx1"/>
                </a:solidFill>
                <a:latin typeface="+mn-lt"/>
                <a:ea typeface="+mn-ea"/>
                <a:cs typeface="+mn-cs"/>
              </a:rPr>
              <a:t>الارتساء</a:t>
            </a:r>
            <a:r>
              <a:rPr lang="ar-EG" sz="1200" b="0" i="0" baseline="0" dirty="0">
                <a:solidFill>
                  <a:schemeClr val="tx1"/>
                </a:solidFill>
                <a:latin typeface="+mn-lt"/>
                <a:ea typeface="+mn-ea"/>
                <a:cs typeface="+mn-cs"/>
              </a:rPr>
              <a:t> هي الظاهرة التي يعتمد فيها البشر كثيرًا على أول معلومة تُعرض لهم عند اتخاذ قرار، مع تعديل بسيط جدًا من نقطة </a:t>
            </a:r>
            <a:r>
              <a:rPr lang="ar-EG" sz="1200" b="0" i="0" baseline="0" dirty="0" err="1">
                <a:solidFill>
                  <a:schemeClr val="tx1"/>
                </a:solidFill>
                <a:latin typeface="+mn-lt"/>
                <a:ea typeface="+mn-ea"/>
                <a:cs typeface="+mn-cs"/>
              </a:rPr>
              <a:t>الارتساء</a:t>
            </a:r>
            <a:r>
              <a:rPr lang="ar-EG" sz="1200" b="0" i="0" baseline="0" dirty="0">
                <a:solidFill>
                  <a:schemeClr val="tx1"/>
                </a:solidFill>
                <a:latin typeface="+mn-lt"/>
                <a:ea typeface="+mn-ea"/>
                <a:cs typeface="+mn-cs"/>
              </a:rPr>
              <a:t>. لذا على سبيل المثال، يمكن أن يعمل السعر الأول المعروض كنقطة </a:t>
            </a:r>
            <a:r>
              <a:rPr lang="ar-EG" sz="1200" b="0" i="0" baseline="0" dirty="0" err="1">
                <a:solidFill>
                  <a:schemeClr val="tx1"/>
                </a:solidFill>
                <a:latin typeface="+mn-lt"/>
                <a:ea typeface="+mn-ea"/>
                <a:cs typeface="+mn-cs"/>
              </a:rPr>
              <a:t>ارتساء</a:t>
            </a:r>
            <a:r>
              <a:rPr lang="ar-EG" sz="1200" b="0" i="0" baseline="0" dirty="0">
                <a:solidFill>
                  <a:schemeClr val="tx1"/>
                </a:solidFill>
                <a:latin typeface="+mn-lt"/>
                <a:ea typeface="+mn-ea"/>
                <a:cs typeface="+mn-cs"/>
              </a:rPr>
              <a:t> تؤدي إلى التحيز في تقييمات قيمة ما يتم التفاوض عليه. </a:t>
            </a:r>
          </a:p>
          <a:p>
            <a:endParaRPr lang="en-US" sz="1200" b="0" i="0" kern="1200" baseline="0" dirty="0">
              <a:solidFill>
                <a:schemeClr val="tx1"/>
              </a:solidFill>
              <a:effectLst/>
              <a:latin typeface="+mn-lt"/>
              <a:ea typeface="+mn-ea"/>
              <a:cs typeface="+mn-cs"/>
            </a:endParaRPr>
          </a:p>
          <a:p>
            <a:r>
              <a:rPr lang="ar-EG" sz="1200" b="0" i="0" baseline="0" dirty="0">
                <a:solidFill>
                  <a:schemeClr val="tx1"/>
                </a:solidFill>
                <a:latin typeface="+mn-lt"/>
                <a:ea typeface="+mn-ea"/>
                <a:cs typeface="+mn-cs"/>
              </a:rPr>
              <a:t>في إحدى الدراسات الشهيرة</a:t>
            </a:r>
            <a:r>
              <a:rPr lang="ar-EG" i="0" dirty="0"/>
              <a:t>، لعب المشاركون بعجلة </a:t>
            </a:r>
            <a:r>
              <a:rPr lang="ar-EG" i="0" dirty="0" err="1"/>
              <a:t>روليت</a:t>
            </a:r>
            <a:r>
              <a:rPr lang="ar-EG" i="0" dirty="0"/>
              <a:t> تم التلاعب فيها مسبقًا دون علمهم،</a:t>
            </a:r>
            <a:r>
              <a:rPr lang="ar-EG" i="0" baseline="0" dirty="0"/>
              <a:t> للتوقف </a:t>
            </a:r>
            <a:r>
              <a:rPr lang="ar-EG" i="0" dirty="0"/>
              <a:t>عند</a:t>
            </a:r>
            <a:r>
              <a:rPr lang="ar-EG" i="0" baseline="0" dirty="0"/>
              <a:t> رقم مرتفع أو منخفض - </a:t>
            </a:r>
            <a:r>
              <a:rPr lang="ar-EG" i="0" dirty="0"/>
              <a:t>10، الرقم المنخفض، أو 65، الرقم المرتفع.</a:t>
            </a:r>
            <a:r>
              <a:rPr lang="en-US" i="0" dirty="0"/>
              <a:t> </a:t>
            </a:r>
            <a:r>
              <a:rPr lang="ar-EG" i="0" dirty="0"/>
              <a:t>ثم خمن المشاركون في الدراسة النسبة المئوية للدول الأفريقية في الأمم المتحدة.</a:t>
            </a:r>
            <a:r>
              <a:rPr lang="en-US" i="0" dirty="0"/>
              <a:t> </a:t>
            </a:r>
            <a:r>
              <a:rPr lang="ar-EG" i="0" dirty="0"/>
              <a:t>قدم المشاركون الذين تم التلاعب بعجلتهم للتوقف عند رقم منخفض–</a:t>
            </a:r>
            <a:r>
              <a:rPr lang="ar-EG" i="0" baseline="0" dirty="0"/>
              <a:t> 10– تقديرات كانت أقل بنسبة 25% في المتوسط، من </a:t>
            </a:r>
            <a:r>
              <a:rPr lang="ar-EG" i="0" dirty="0"/>
              <a:t>المشاركين الذين توقفت عجلتهم عند</a:t>
            </a:r>
            <a:r>
              <a:rPr lang="ar-EG" i="0" baseline="0" dirty="0"/>
              <a:t> رقم مرتفع - </a:t>
            </a:r>
            <a:r>
              <a:rPr lang="ar-EG" i="0" dirty="0"/>
              <a:t>65.</a:t>
            </a:r>
            <a:r>
              <a:rPr lang="en-US" i="0" dirty="0"/>
              <a:t> </a:t>
            </a:r>
            <a:r>
              <a:rPr lang="ar-EG" i="0" dirty="0"/>
              <a:t>خمن المشاركون الذين توقفت عجلتهم عند هذا</a:t>
            </a:r>
            <a:r>
              <a:rPr lang="ar-EG" i="0" baseline="0" dirty="0"/>
              <a:t> الرقم المرتفع أن 45% من </a:t>
            </a:r>
            <a:r>
              <a:rPr lang="ar-EG" i="0" dirty="0"/>
              <a:t>الدول في الأمم المتحدة أفريقية.</a:t>
            </a:r>
            <a:r>
              <a:rPr lang="en-US" i="0" dirty="0"/>
              <a:t> </a:t>
            </a:r>
            <a:r>
              <a:rPr lang="ar-EG" i="0" dirty="0"/>
              <a:t>لقد رسخوا تنبؤاتهم</a:t>
            </a:r>
            <a:r>
              <a:rPr lang="ar-EG" i="0" baseline="0" dirty="0"/>
              <a:t> بشأن عدد الدول الأفريقية في الأمم المتحدة على معلومات ليست ذات صلة تمامًا، الرقم الموجود على عجلة </a:t>
            </a:r>
            <a:r>
              <a:rPr lang="ar-EG" i="0" baseline="0" dirty="0" err="1"/>
              <a:t>الروليت</a:t>
            </a:r>
            <a:r>
              <a:rPr lang="ar-EG" i="0" baseline="0" dirty="0"/>
              <a:t>.</a:t>
            </a:r>
            <a:r>
              <a:rPr lang="en-US" i="0" baseline="0" dirty="0"/>
              <a:t> </a:t>
            </a:r>
          </a:p>
          <a:p>
            <a:endParaRPr lang="en-US" i="0" dirty="0">
              <a:effectLst/>
            </a:endParaRPr>
          </a:p>
          <a:p>
            <a:r>
              <a:rPr lang="ar-EG" sz="1200" b="0" i="0" baseline="0" dirty="0">
                <a:solidFill>
                  <a:schemeClr val="tx1"/>
                </a:solidFill>
                <a:latin typeface="+mn-lt"/>
                <a:ea typeface="+mn-ea"/>
                <a:cs typeface="+mn-cs"/>
              </a:rPr>
              <a:t>مصدر الصورة:</a:t>
            </a:r>
          </a:p>
          <a:p>
            <a:r>
              <a:rPr lang="en-US" b="0" i="0" dirty="0"/>
              <a:t>https://pixabay.com/en/anchor-throw-rotation-force-1015403/</a:t>
            </a:r>
          </a:p>
          <a:p>
            <a:endParaRPr lang="en-US" i="0" dirty="0"/>
          </a:p>
          <a:p>
            <a:r>
              <a:rPr lang="ar-EG" i="0" dirty="0"/>
              <a:t>المراجع</a:t>
            </a:r>
          </a:p>
          <a:p>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err="1">
                <a:solidFill>
                  <a:schemeClr val="tx1"/>
                </a:solidFill>
                <a:latin typeface="+mn-lt"/>
                <a:ea typeface="+mn-ea"/>
                <a:cs typeface="+mn-cs"/>
              </a:rPr>
              <a:t>تفرسكي</a:t>
            </a:r>
            <a:r>
              <a:rPr lang="ar-EG" sz="1200" b="0" i="0" baseline="0" dirty="0">
                <a:solidFill>
                  <a:schemeClr val="tx1"/>
                </a:solidFill>
                <a:latin typeface="+mn-lt"/>
                <a:ea typeface="+mn-ea"/>
                <a:cs typeface="+mn-cs"/>
              </a:rPr>
              <a:t> إيه، </a:t>
            </a:r>
            <a:r>
              <a:rPr lang="ar-EG" sz="1200" b="0" i="0" baseline="0" dirty="0" err="1">
                <a:solidFill>
                  <a:schemeClr val="tx1"/>
                </a:solidFill>
                <a:latin typeface="+mn-lt"/>
                <a:ea typeface="+mn-ea"/>
                <a:cs typeface="+mn-cs"/>
              </a:rPr>
              <a:t>وكانمان</a:t>
            </a:r>
            <a:r>
              <a:rPr lang="ar-EG" sz="1200" b="0" i="0" baseline="0" dirty="0">
                <a:solidFill>
                  <a:schemeClr val="tx1"/>
                </a:solidFill>
                <a:latin typeface="+mn-lt"/>
                <a:ea typeface="+mn-ea"/>
                <a:cs typeface="+mn-cs"/>
              </a:rPr>
              <a:t>، دي (1974).</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الحكم في ظل عدم اليقين:</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الاستدلالات والتحيزات.</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مجلة ساينس.</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185 (4157):</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1124–1131.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endParaRPr lang="en-US" i="0" dirty="0"/>
          </a:p>
          <a:p>
            <a:endParaRPr lang="en-US" i="0" dirty="0"/>
          </a:p>
        </p:txBody>
      </p:sp>
      <p:sp>
        <p:nvSpPr>
          <p:cNvPr id="4" name="Slide Number Placeholder 3"/>
          <p:cNvSpPr>
            <a:spLocks noGrp="1"/>
          </p:cNvSpPr>
          <p:nvPr>
            <p:ph type="sldNum" sz="quarter" idx="10"/>
          </p:nvPr>
        </p:nvSpPr>
        <p:spPr/>
        <p:txBody>
          <a:bodyPr/>
          <a:lstStyle/>
          <a:p>
            <a:fld id="{DDED7BE2-A96B-4E9D-A1D5-8D1855B13D4E}" type="slidenum">
              <a:rPr lang="en-US" smtClean="0"/>
              <a:t>16</a:t>
            </a:fld>
            <a:endParaRPr lang="en-US"/>
          </a:p>
        </p:txBody>
      </p:sp>
    </p:spTree>
    <p:extLst>
      <p:ext uri="{BB962C8B-B14F-4D97-AF65-F5344CB8AC3E}">
        <p14:creationId xmlns:p14="http://schemas.microsoft.com/office/powerpoint/2010/main" val="2719229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إن هذا الميل</a:t>
            </a:r>
            <a:r>
              <a:rPr lang="ar-EG" i="0" baseline="0" dirty="0"/>
              <a:t> إلى الاعتماد بشكل كبير على المعلومات المبكرة هو جزء من سبب تأثير العرض الأول.</a:t>
            </a:r>
            <a:r>
              <a:rPr lang="en-US" i="0" baseline="0" dirty="0"/>
              <a:t> </a:t>
            </a:r>
            <a:r>
              <a:rPr lang="ar-EG" sz="1200" i="0" dirty="0"/>
              <a:t>كما أن الاتفاقات النهائية بشأن السعر في حالات المساومة يتم التنبؤ بها بشدة من خلال العروض الأولى،</a:t>
            </a:r>
            <a:r>
              <a:rPr lang="ar-EG" sz="1200" i="0" baseline="0" dirty="0"/>
              <a:t> وهذا صحيح في جميع الثقافات.</a:t>
            </a:r>
            <a:r>
              <a:rPr lang="en-US" sz="1200" i="0" baseline="0" dirty="0"/>
              <a:t> </a:t>
            </a:r>
            <a:r>
              <a:rPr lang="ar-EG" sz="1200" i="0" baseline="0" dirty="0"/>
              <a:t>والأقوى من تأثير </a:t>
            </a:r>
            <a:r>
              <a:rPr lang="ar-EG" i="0" baseline="0" dirty="0"/>
              <a:t>العرض الأول في </a:t>
            </a:r>
            <a:r>
              <a:rPr lang="ar-EG" sz="1200" i="0" dirty="0"/>
              <a:t>المساومة هو ما يسمى انحياز نقطة المنتصف. إن </a:t>
            </a:r>
            <a:r>
              <a:rPr lang="ar-EG" sz="1200" i="0" u="sng" dirty="0"/>
              <a:t>أفضل</a:t>
            </a:r>
            <a:r>
              <a:rPr lang="ar-EG" sz="1200" i="0" dirty="0"/>
              <a:t> مؤشر للتسويات النهائية عند المساومة هو نقطة المنتصف بين العرض الأول والعرض المضاد الأول. وهذا يشير إلى </a:t>
            </a:r>
            <a:r>
              <a:rPr lang="ar-EG" sz="1200" i="0" dirty="0" err="1"/>
              <a:t>أنه</a:t>
            </a:r>
            <a:r>
              <a:rPr lang="ar-EG" sz="1200" i="0" baseline="0" dirty="0" err="1"/>
              <a:t>يجب</a:t>
            </a:r>
            <a:r>
              <a:rPr lang="ar-EG" sz="1200" i="0" baseline="0" dirty="0"/>
              <a:t> عليك تقديم عروض قوية وعروض مضادة. نحن نعلم من </a:t>
            </a:r>
            <a:r>
              <a:rPr lang="ar-EG" sz="1200" i="0" baseline="0" dirty="0" err="1"/>
              <a:t>الارتساء</a:t>
            </a:r>
            <a:r>
              <a:rPr lang="ar-EG" sz="1200" i="0" baseline="0" dirty="0"/>
              <a:t> أن نقاط </a:t>
            </a:r>
            <a:r>
              <a:rPr lang="ar-EG" sz="1200" i="0" baseline="0" dirty="0" err="1"/>
              <a:t>الارتساء</a:t>
            </a:r>
            <a:r>
              <a:rPr lang="ar-EG" sz="1200" i="0" baseline="0" dirty="0"/>
              <a:t> غير ذات الصلة يمكن أن تؤثر على نتائج المفاوضات.</a:t>
            </a:r>
            <a:r>
              <a:rPr lang="en-US" sz="1200" i="0" baseline="0" dirty="0"/>
              <a:t> </a:t>
            </a:r>
            <a:r>
              <a:rPr lang="ar-EG" sz="1200" i="0" baseline="0" dirty="0"/>
              <a:t>ولكن </a:t>
            </a:r>
            <a:r>
              <a:rPr lang="ar-EG" sz="1200" i="0" dirty="0">
                <a:solidFill>
                  <a:srgbClr val="FF0000"/>
                </a:solidFill>
              </a:rPr>
              <a:t>كيف يمكنك جعل عرضك مقنعًا وفعالًا على أكمل وجه؟</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[يجيب الطلاب].</a:t>
            </a:r>
            <a:r>
              <a:rPr lang="en-US" sz="1200" b="0" i="0" baseline="0" dirty="0">
                <a:solidFill>
                  <a:schemeClr val="tx1"/>
                </a:solidFill>
                <a:latin typeface="+mn-lt"/>
                <a:ea typeface="+mn-ea"/>
                <a:cs typeface="+mn-cs"/>
              </a:rPr>
              <a:t> </a:t>
            </a:r>
          </a:p>
          <a:p>
            <a:endParaRPr lang="en-US" i="0" dirty="0"/>
          </a:p>
          <a:p>
            <a:r>
              <a:rPr lang="ar-EG" i="0" dirty="0"/>
              <a:t>المراجع</a:t>
            </a:r>
          </a:p>
          <a:p>
            <a:endParaRPr lang="en-US" i="0" dirty="0"/>
          </a:p>
          <a:p>
            <a:r>
              <a:rPr lang="ar-EG" i="0" dirty="0" err="1"/>
              <a:t>جالينسكي</a:t>
            </a:r>
            <a:r>
              <a:rPr lang="ar-EG" i="0" dirty="0"/>
              <a:t>، إيه دي (2004).</a:t>
            </a:r>
            <a:r>
              <a:rPr lang="en-US" i="0" dirty="0"/>
              <a:t> </a:t>
            </a:r>
            <a:r>
              <a:rPr lang="ar-EG" i="0" dirty="0"/>
              <a:t>هل ينبغي لك تقديم العرض الأول؟</a:t>
            </a:r>
            <a:r>
              <a:rPr lang="en-US" i="0" dirty="0"/>
              <a:t> </a:t>
            </a:r>
            <a:r>
              <a:rPr lang="ar-EG" i="0" dirty="0"/>
              <a:t>التفاوض، المجلد 7، ص 1-4.</a:t>
            </a:r>
            <a:r>
              <a:rPr lang="en-US" i="0" dirty="0"/>
              <a:t> </a:t>
            </a:r>
          </a:p>
          <a:p>
            <a:endParaRPr lang="en-US" i="0" dirty="0"/>
          </a:p>
          <a:p>
            <a:r>
              <a:rPr lang="ar-EG" i="0" dirty="0"/>
              <a:t>جونيا، بي سي، سواب، آر </a:t>
            </a:r>
            <a:r>
              <a:rPr lang="ar-EG" i="0" dirty="0" err="1"/>
              <a:t>آي</a:t>
            </a:r>
            <a:r>
              <a:rPr lang="ar-EG" i="0" dirty="0"/>
              <a:t>، </a:t>
            </a:r>
            <a:r>
              <a:rPr lang="ar-EG" i="0" dirty="0" err="1"/>
              <a:t>سيفاناثان</a:t>
            </a:r>
            <a:r>
              <a:rPr lang="ar-EG" i="0" dirty="0"/>
              <a:t>، إن. </a:t>
            </a:r>
            <a:r>
              <a:rPr lang="ar-EG" i="0" dirty="0" err="1"/>
              <a:t>وجالينسكي</a:t>
            </a:r>
            <a:r>
              <a:rPr lang="ar-EG" i="0" dirty="0"/>
              <a:t>، إيه دي (2013).</a:t>
            </a:r>
            <a:r>
              <a:rPr lang="en-US" i="0" dirty="0"/>
              <a:t> </a:t>
            </a:r>
            <a:r>
              <a:rPr lang="ar-EG" i="0" dirty="0"/>
              <a:t>القوة الملحوظة لتأثير العرض الأول:</a:t>
            </a:r>
            <a:r>
              <a:rPr lang="en-US" i="0" dirty="0"/>
              <a:t> </a:t>
            </a:r>
            <a:r>
              <a:rPr lang="ar-EG" i="0" dirty="0"/>
              <a:t>عبر الثقافات والسلطة والقضايا.</a:t>
            </a:r>
            <a:r>
              <a:rPr lang="en-US" i="0" dirty="0"/>
              <a:t> </a:t>
            </a:r>
            <a:r>
              <a:rPr lang="ar-EG" i="0" dirty="0"/>
              <a:t>نشرة علم النفس الاجتماعي والشخصية، 39، 1547-1558.</a:t>
            </a:r>
            <a:r>
              <a:rPr lang="en-US" i="0" dirty="0"/>
              <a:t> </a:t>
            </a:r>
          </a:p>
          <a:p>
            <a:endParaRPr lang="en-US" i="0" dirty="0"/>
          </a:p>
          <a:p>
            <a:endParaRPr lang="en-US" i="0" dirty="0"/>
          </a:p>
        </p:txBody>
      </p:sp>
      <p:sp>
        <p:nvSpPr>
          <p:cNvPr id="4" name="Slide Number Placeholder 3"/>
          <p:cNvSpPr>
            <a:spLocks noGrp="1"/>
          </p:cNvSpPr>
          <p:nvPr>
            <p:ph type="sldNum" sz="quarter" idx="10"/>
          </p:nvPr>
        </p:nvSpPr>
        <p:spPr/>
        <p:txBody>
          <a:bodyPr/>
          <a:lstStyle/>
          <a:p>
            <a:fld id="{DDED7BE2-A96B-4E9D-A1D5-8D1855B13D4E}" type="slidenum">
              <a:rPr lang="en-US" smtClean="0"/>
              <a:t>17</a:t>
            </a:fld>
            <a:endParaRPr lang="en-US"/>
          </a:p>
        </p:txBody>
      </p:sp>
    </p:spTree>
    <p:extLst>
      <p:ext uri="{BB962C8B-B14F-4D97-AF65-F5344CB8AC3E}">
        <p14:creationId xmlns:p14="http://schemas.microsoft.com/office/powerpoint/2010/main" val="269348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ar-EG" i="0" dirty="0">
                <a:solidFill>
                  <a:srgbClr val="FF0000"/>
                </a:solidFill>
              </a:rPr>
              <a:t>يجب أن تدعم شرعية عرضك، من خلال اللجوء إلى </a:t>
            </a:r>
            <a:r>
              <a:rPr lang="ar-EG" sz="1200" i="0" dirty="0"/>
              <a:t>معايير خارجية. الشرعية تقلل من المقاومة. ومن غير المرجح</a:t>
            </a:r>
            <a:r>
              <a:rPr lang="ar-EG" sz="1200" i="0" baseline="0" dirty="0"/>
              <a:t> أن يرفض الطرف الآخر العرض إذا كان ينظر إليه على أنه أكثر شرعية، فأنت تطالب بقيمة أكبر لنفسك عندما تتمتع بالشرعية.</a:t>
            </a:r>
            <a:r>
              <a:rPr lang="en-US" sz="1200" i="0" baseline="0" dirty="0"/>
              <a:t> </a:t>
            </a:r>
            <a:r>
              <a:rPr lang="ar-EG" sz="1200" i="0" dirty="0"/>
              <a:t>الشرعية هي أيضًا أساس الشهرة والعلاقات. يمكنك أن تطلب</a:t>
            </a:r>
            <a:r>
              <a:rPr lang="ar-EG" sz="1200" i="0" baseline="0" dirty="0"/>
              <a:t> شيئًا من المستحيل على الطرف الآخر الموافقة عليه، ولكن إذا كان هناك أساس شرعي لمقترحك فلن يضر ذلك بسمعتك أو يدمر العلاقة مع الشخص الآخر. هل من الأفضل تقديم العرض، ثم التبرير، أم العكس؟</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[يجيب الطلاب].</a:t>
            </a:r>
            <a:r>
              <a:rPr lang="en-US" sz="1200" b="0" i="0" baseline="0" dirty="0">
                <a:solidFill>
                  <a:schemeClr val="tx1"/>
                </a:solidFill>
                <a:latin typeface="+mn-lt"/>
                <a:ea typeface="+mn-ea"/>
                <a:cs typeface="+mn-cs"/>
              </a:rPr>
              <a:t> </a:t>
            </a:r>
            <a:r>
              <a:rPr lang="ar-EG" i="0" dirty="0">
                <a:solidFill>
                  <a:srgbClr val="FF0000"/>
                </a:solidFill>
              </a:rPr>
              <a:t>من الأفضل أن تبدأ بالتبرير الشرعي، ثم تقديم الرقم. </a:t>
            </a:r>
          </a:p>
          <a:p>
            <a:pPr eaLnBrk="1" hangingPunct="1"/>
            <a:endParaRPr lang="en-US" altLang="en-US" i="0" dirty="0"/>
          </a:p>
          <a:p>
            <a:pPr eaLnBrk="1" hangingPunct="1"/>
            <a:r>
              <a:rPr lang="ar-EG" i="0" dirty="0"/>
              <a:t>مصدر الصورة؛</a:t>
            </a:r>
          </a:p>
          <a:p>
            <a:pPr eaLnBrk="1" hangingPunct="1"/>
            <a:r>
              <a:rPr lang="en-US" i="0" dirty="0"/>
              <a:t>https://pixabay.com/en/approved-stamp-business-document-160121/</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EBD30D7-3246-46D0-AE5C-19A42610BDAC}" type="slidenum">
              <a:rPr lang="en-US" altLang="en-US" smtClean="0"/>
              <a:pPr>
                <a:spcBef>
                  <a:spcPct val="0"/>
                </a:spcBef>
              </a:pPr>
              <a:t>18</a:t>
            </a:fld>
            <a:endParaRPr lang="en-US" altLang="en-US"/>
          </a:p>
        </p:txBody>
      </p:sp>
    </p:spTree>
    <p:extLst>
      <p:ext uri="{BB962C8B-B14F-4D97-AF65-F5344CB8AC3E}">
        <p14:creationId xmlns:p14="http://schemas.microsoft.com/office/powerpoint/2010/main" val="1583971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ar-EG" i="0" dirty="0">
                <a:solidFill>
                  <a:srgbClr val="FF0000"/>
                </a:solidFill>
              </a:rPr>
              <a:t>ماذا فعلتم لزيادة شرعية عروضكم في الحالة الفنية؟ ما</a:t>
            </a:r>
            <a:r>
              <a:rPr lang="ar-EG" i="0" baseline="0" dirty="0">
                <a:solidFill>
                  <a:srgbClr val="FF0000"/>
                </a:solidFill>
              </a:rPr>
              <a:t> أنواع المعايير الخارجية التي استخدمتموها؟</a:t>
            </a:r>
            <a:r>
              <a:rPr lang="en-US" i="0" dirty="0">
                <a:solidFill>
                  <a:srgbClr val="FF0000"/>
                </a:solidFill>
              </a:rPr>
              <a:t> </a:t>
            </a:r>
            <a:r>
              <a:rPr lang="ar-EG" sz="1200" b="0" i="0" baseline="0" dirty="0">
                <a:solidFill>
                  <a:schemeClr val="tx1"/>
                </a:solidFill>
                <a:latin typeface="+mn-lt"/>
                <a:ea typeface="+mn-ea"/>
                <a:cs typeface="+mn-cs"/>
              </a:rPr>
              <a:t>[يجيب الطلاب].</a:t>
            </a:r>
            <a:r>
              <a:rPr lang="en-US" sz="1200" b="0" i="0" baseline="0" dirty="0">
                <a:solidFill>
                  <a:schemeClr val="tx1"/>
                </a:solidFill>
                <a:latin typeface="+mn-lt"/>
                <a:ea typeface="+mn-ea"/>
                <a:cs typeface="+mn-cs"/>
              </a:rPr>
              <a:t> </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385B4E2-3D56-4980-B6F1-37538893F70C}" type="slidenum">
              <a:rPr lang="en-US" altLang="en-US" smtClean="0"/>
              <a:pPr>
                <a:spcBef>
                  <a:spcPct val="0"/>
                </a:spcBef>
              </a:pPr>
              <a:t>19</a:t>
            </a:fld>
            <a:endParaRPr lang="en-US" altLang="en-US"/>
          </a:p>
        </p:txBody>
      </p:sp>
    </p:spTree>
    <p:extLst>
      <p:ext uri="{BB962C8B-B14F-4D97-AF65-F5344CB8AC3E}">
        <p14:creationId xmlns:p14="http://schemas.microsoft.com/office/powerpoint/2010/main" val="400812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dirty="0"/>
              <a:t>هذه هي شريحة الغلاف الخاصة بالحالة الفنية.</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ar-EG" dirty="0"/>
              <a:t>تم إعداد الشرائح التالية لحصة دراسية تتراوح مدتها بين 90 و150 دقيقة، حيث يمكن للمُحاضر إعطاء مدة أطول للتحضير والتفاوض.</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dirty="0"/>
              <a:t>تتضمن الحالة الفنية طرفين وهميين، معرض </a:t>
            </a:r>
            <a:r>
              <a:rPr lang="ar-EG" dirty="0" err="1"/>
              <a:t>جاليريا</a:t>
            </a:r>
            <a:r>
              <a:rPr lang="ar-EG" dirty="0"/>
              <a:t> </a:t>
            </a:r>
            <a:r>
              <a:rPr lang="ar-EG" dirty="0" err="1"/>
              <a:t>كاستيت</a:t>
            </a:r>
            <a:r>
              <a:rPr lang="ar-EG" dirty="0"/>
              <a:t> (يقرأ </a:t>
            </a:r>
            <a:r>
              <a:rPr lang="ar-EG" dirty="0" err="1"/>
              <a:t>كاستيه</a:t>
            </a:r>
            <a:r>
              <a:rPr lang="ar-EG" dirty="0"/>
              <a:t>) والمتحف الوطني للفنون في لندن (</a:t>
            </a:r>
            <a:r>
              <a:rPr lang="en-US" dirty="0"/>
              <a:t>NAML</a:t>
            </a:r>
            <a:r>
              <a:rPr lang="ar-EG" dirty="0"/>
              <a:t>).</a:t>
            </a:r>
            <a:r>
              <a:rPr lang="en-US" dirty="0"/>
              <a:t> </a:t>
            </a:r>
            <a:r>
              <a:rPr lang="ar-EG" dirty="0"/>
              <a:t>المتحف الوطني للفنون في لندن (</a:t>
            </a:r>
            <a:r>
              <a:rPr lang="en-US" dirty="0"/>
              <a:t>NAML</a:t>
            </a:r>
            <a:r>
              <a:rPr lang="ar-EG" dirty="0"/>
              <a:t>) هو متحف فني مشهور يخطط لإطلاق </a:t>
            </a:r>
            <a:r>
              <a:rPr lang="ar-EG" sz="1800" dirty="0">
                <a:solidFill>
                  <a:srgbClr val="222222"/>
                </a:solidFill>
                <a:latin typeface="Times New Roman" panose="02020603050405020304" pitchFamily="18" charset="0"/>
                <a:ea typeface="Arial" panose="020B0604020202020204" pitchFamily="34" charset="0"/>
              </a:rPr>
              <a:t>معرض للفن الأمريكي الجنوبي المعاصر ويبحث عن لوحات، بينما يتخصص معرض </a:t>
            </a:r>
            <a:r>
              <a:rPr lang="ar-EG" sz="1800" dirty="0" err="1">
                <a:solidFill>
                  <a:srgbClr val="222222"/>
                </a:solidFill>
                <a:latin typeface="Times New Roman" panose="02020603050405020304" pitchFamily="18" charset="0"/>
                <a:ea typeface="Arial" panose="020B0604020202020204" pitchFamily="34" charset="0"/>
              </a:rPr>
              <a:t>جاليريا</a:t>
            </a:r>
            <a:r>
              <a:rPr lang="ar-EG" sz="1800" dirty="0">
                <a:solidFill>
                  <a:srgbClr val="222222"/>
                </a:solidFill>
                <a:latin typeface="Times New Roman" panose="02020603050405020304" pitchFamily="18" charset="0"/>
                <a:ea typeface="Arial" panose="020B0604020202020204" pitchFamily="34" charset="0"/>
              </a:rPr>
              <a:t> </a:t>
            </a:r>
            <a:r>
              <a:rPr lang="ar-EG" sz="1800" dirty="0" err="1">
                <a:solidFill>
                  <a:srgbClr val="222222"/>
                </a:solidFill>
                <a:latin typeface="Times New Roman" panose="02020603050405020304" pitchFamily="18" charset="0"/>
                <a:ea typeface="Arial" panose="020B0604020202020204" pitchFamily="34" charset="0"/>
              </a:rPr>
              <a:t>كاستيت</a:t>
            </a:r>
            <a:r>
              <a:rPr lang="ar-EG" sz="1800" dirty="0">
                <a:solidFill>
                  <a:srgbClr val="222222"/>
                </a:solidFill>
                <a:latin typeface="Times New Roman" panose="02020603050405020304" pitchFamily="18" charset="0"/>
                <a:ea typeface="Arial" panose="020B0604020202020204" pitchFamily="34" charset="0"/>
              </a:rPr>
              <a:t> في فن أمريكا الجنوبية.</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ar-EG" dirty="0"/>
              <a:t>تخصيص وقت الخطة المقترحة للفصل الدراسي:</a:t>
            </a:r>
          </a:p>
          <a:p>
            <a:pPr marL="228600" marR="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EG" dirty="0"/>
              <a:t>مقدمة الأستاذ وتوزيع الأدوار:</a:t>
            </a:r>
            <a:r>
              <a:rPr lang="en-US" dirty="0"/>
              <a:t> </a:t>
            </a:r>
            <a:r>
              <a:rPr lang="ar-EG" dirty="0"/>
              <a:t>5 – 10 دقائق</a:t>
            </a:r>
          </a:p>
          <a:p>
            <a:pPr marL="228600" marR="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EG" dirty="0"/>
              <a:t>وقت القراءة للطالب:</a:t>
            </a:r>
            <a:r>
              <a:rPr lang="en-US" dirty="0"/>
              <a:t> </a:t>
            </a:r>
            <a:r>
              <a:rPr lang="ar-EG" dirty="0"/>
              <a:t>10-15 دقيقة</a:t>
            </a:r>
          </a:p>
          <a:p>
            <a:pPr marL="228600" marR="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EG" dirty="0"/>
              <a:t>وقت تحضير الطالب:</a:t>
            </a:r>
            <a:r>
              <a:rPr lang="en-US" dirty="0"/>
              <a:t> </a:t>
            </a:r>
            <a:r>
              <a:rPr lang="ar-EG" dirty="0"/>
              <a:t>15 – 60 دقيقة (حسب تركيز الأستاذ على التحضير)</a:t>
            </a:r>
          </a:p>
          <a:p>
            <a:pPr marL="228600" marR="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EG" dirty="0"/>
              <a:t>تكوين الأستاذ للثنائيات والتذكير بالإرشادات:</a:t>
            </a:r>
            <a:r>
              <a:rPr lang="en-US" dirty="0"/>
              <a:t> </a:t>
            </a:r>
            <a:r>
              <a:rPr lang="ar-EG" dirty="0"/>
              <a:t>5 دقائق</a:t>
            </a:r>
          </a:p>
          <a:p>
            <a:pPr marL="228600" marR="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EG" dirty="0"/>
              <a:t>وقت التفاوض للطالب:</a:t>
            </a:r>
            <a:r>
              <a:rPr lang="en-US" dirty="0"/>
              <a:t> </a:t>
            </a:r>
            <a:r>
              <a:rPr lang="ar-EG" dirty="0"/>
              <a:t>30 – 45 دقيقة (حسب طلب الأستاذ من أجل جهود خلق القيمة)</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ar-EG" dirty="0"/>
              <a:t>متوسط الوقت المستغرق لمعظم الطلاب للوصول إلى النتيجة:</a:t>
            </a:r>
            <a:r>
              <a:rPr lang="en-US" dirty="0"/>
              <a:t> </a:t>
            </a:r>
            <a:r>
              <a:rPr lang="ar-EG" dirty="0"/>
              <a:t>30 – 35 دقيقة.</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ar-EG" dirty="0"/>
              <a:t>مصدر</a:t>
            </a:r>
            <a:r>
              <a:rPr lang="ar-EG" baseline="0" dirty="0"/>
              <a:t> الصور</a:t>
            </a:r>
          </a:p>
          <a:p>
            <a:r>
              <a:rPr lang="en-US" dirty="0"/>
              <a:t>https://pixabay.com/en/artist-brush-color-paint-painting-1295215/</a:t>
            </a:r>
          </a:p>
          <a:p>
            <a:r>
              <a:rPr lang="en-US" dirty="0"/>
              <a:t>https://pixabay.com/en/artist-brush-colors-rainbow-1197318/</a:t>
            </a:r>
          </a:p>
        </p:txBody>
      </p:sp>
      <p:sp>
        <p:nvSpPr>
          <p:cNvPr id="4" name="Slide Number Placeholder 3"/>
          <p:cNvSpPr>
            <a:spLocks noGrp="1"/>
          </p:cNvSpPr>
          <p:nvPr>
            <p:ph type="sldNum" sz="quarter" idx="10"/>
          </p:nvPr>
        </p:nvSpPr>
        <p:spPr/>
        <p:txBody>
          <a:bodyPr/>
          <a:lstStyle/>
          <a:p>
            <a:fld id="{DDED7BE2-A96B-4E9D-A1D5-8D1855B13D4E}" type="slidenum">
              <a:rPr lang="en-US" smtClean="0"/>
              <a:t>2</a:t>
            </a:fld>
            <a:endParaRPr lang="en-US"/>
          </a:p>
        </p:txBody>
      </p:sp>
    </p:spTree>
    <p:extLst>
      <p:ext uri="{BB962C8B-B14F-4D97-AF65-F5344CB8AC3E}">
        <p14:creationId xmlns:p14="http://schemas.microsoft.com/office/powerpoint/2010/main" val="3085702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ar-EG" i="0" dirty="0"/>
              <a:t>فيما يلي بعض المعايير الخارجية المحتملة التي كان بإمكانك استخدامها.</a:t>
            </a:r>
            <a:r>
              <a:rPr lang="en-US" i="0" dirty="0"/>
              <a:t> </a:t>
            </a:r>
            <a:r>
              <a:rPr lang="ar-EG" i="0" dirty="0"/>
              <a:t>[يقرأ المُحاضر النقاط الأساسية، ويعيد صياغة الجملة].</a:t>
            </a:r>
            <a:r>
              <a:rPr lang="en-US" i="0" dirty="0"/>
              <a:t> </a:t>
            </a:r>
            <a:r>
              <a:rPr lang="ar-EG" i="0" dirty="0"/>
              <a:t>ماذا</a:t>
            </a:r>
            <a:r>
              <a:rPr lang="ar-EG" i="0" baseline="0" dirty="0"/>
              <a:t> استخدمت منها؟ وما مدى نجاحها؟</a:t>
            </a:r>
            <a:r>
              <a:rPr lang="en-US" i="0" dirty="0"/>
              <a:t> </a:t>
            </a:r>
            <a:r>
              <a:rPr lang="ar-EG" sz="1200" b="0" i="0" baseline="0" dirty="0">
                <a:solidFill>
                  <a:schemeClr val="tx1"/>
                </a:solidFill>
                <a:latin typeface="+mn-lt"/>
                <a:ea typeface="+mn-ea"/>
                <a:cs typeface="+mn-cs"/>
              </a:rPr>
              <a:t>[يجيب الطلاب].</a:t>
            </a:r>
            <a:r>
              <a:rPr lang="en-US" sz="1200" b="0" i="0" baseline="0" dirty="0">
                <a:solidFill>
                  <a:schemeClr val="tx1"/>
                </a:solidFill>
                <a:latin typeface="+mn-lt"/>
                <a:ea typeface="+mn-ea"/>
                <a:cs typeface="+mn-cs"/>
              </a:rPr>
              <a:t> </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EBD30D7-3246-46D0-AE5C-19A42610BDAC}" type="slidenum">
              <a:rPr lang="en-US" altLang="en-US" smtClean="0"/>
              <a:pPr>
                <a:spcBef>
                  <a:spcPct val="0"/>
                </a:spcBef>
              </a:pPr>
              <a:t>20</a:t>
            </a:fld>
            <a:endParaRPr lang="en-US" altLang="en-US"/>
          </a:p>
        </p:txBody>
      </p:sp>
    </p:spTree>
    <p:extLst>
      <p:ext uri="{BB962C8B-B14F-4D97-AF65-F5344CB8AC3E}">
        <p14:creationId xmlns:p14="http://schemas.microsoft.com/office/powerpoint/2010/main" val="3885795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p:txBody>
          <a:bodyPr rtlCol="0"/>
          <a:lstStyle/>
          <a:p>
            <a:pPr fontAlgn="auto">
              <a:spcBef>
                <a:spcPts val="0"/>
              </a:spcBef>
              <a:spcAft>
                <a:spcPts val="0"/>
              </a:spcAft>
              <a:defRPr/>
            </a:pPr>
            <a:r>
              <a:rPr lang="ar-EG">
                <a:latin typeface="+mn-lt"/>
                <a:cs typeface="+mn-cs"/>
              </a:rPr>
              <a:t>المصدر:</a:t>
            </a:r>
            <a:r>
              <a:rPr lang="en-US">
                <a:latin typeface="+mn-lt"/>
                <a:cs typeface="+mn-cs"/>
              </a:rPr>
              <a:t> </a:t>
            </a:r>
            <a:r>
              <a:rPr lang="ar-EG">
                <a:latin typeface="+mn-lt"/>
                <a:cs typeface="+mn-cs"/>
              </a:rPr>
              <a:t>بلورس</a:t>
            </a: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ar-EG" i="0" dirty="0"/>
              <a:t>هذه هي طريقة تقديم عرض مشروع، من خلال</a:t>
            </a:r>
            <a:r>
              <a:rPr lang="ar-EG" i="0" baseline="0" dirty="0"/>
              <a:t> اللجوء إلى معيار خارجي يحترمه كلا الطرفين</a:t>
            </a:r>
            <a:r>
              <a:rPr lang="ar-EG" i="0" dirty="0"/>
              <a:t>.</a:t>
            </a:r>
            <a:r>
              <a:rPr lang="en-US" i="0" dirty="0"/>
              <a:t> </a:t>
            </a:r>
            <a:r>
              <a:rPr lang="ar-EG" sz="1200" b="0" i="0" dirty="0">
                <a:solidFill>
                  <a:srgbClr val="FF0000"/>
                </a:solidFill>
              </a:rPr>
              <a:t>ولكن كيف يمكنك تحييد عرض غير مشروع من الطرف الآخر؟ ماذا يمكنك أن تفعل إذا</a:t>
            </a:r>
            <a:r>
              <a:rPr lang="ar-EG" sz="1200" b="0" i="0" baseline="0" dirty="0">
                <a:solidFill>
                  <a:srgbClr val="FF0000"/>
                </a:solidFill>
              </a:rPr>
              <a:t> حاولوا إقناعك؟</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[يجيب الطلاب].</a:t>
            </a:r>
            <a:r>
              <a:rPr lang="en-US" sz="1200" b="0" i="0" baseline="0" dirty="0">
                <a:solidFill>
                  <a:schemeClr val="tx1"/>
                </a:solidFill>
                <a:latin typeface="+mn-lt"/>
                <a:ea typeface="+mn-ea"/>
                <a:cs typeface="+mn-cs"/>
              </a:rPr>
              <a:t> </a:t>
            </a:r>
          </a:p>
        </p:txBody>
      </p:sp>
    </p:spTree>
    <p:extLst>
      <p:ext uri="{BB962C8B-B14F-4D97-AF65-F5344CB8AC3E}">
        <p14:creationId xmlns:p14="http://schemas.microsoft.com/office/powerpoint/2010/main" val="10901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p:txBody>
          <a:bodyPr rtlCol="0"/>
          <a:lstStyle/>
          <a:p>
            <a:pPr fontAlgn="auto">
              <a:spcBef>
                <a:spcPts val="0"/>
              </a:spcBef>
              <a:spcAft>
                <a:spcPts val="0"/>
              </a:spcAft>
              <a:defRPr/>
            </a:pPr>
            <a:r>
              <a:rPr lang="ar-EG">
                <a:latin typeface="+mn-lt"/>
                <a:cs typeface="+mn-cs"/>
              </a:rPr>
              <a:t>المصدر:</a:t>
            </a:r>
            <a:r>
              <a:rPr lang="en-US">
                <a:latin typeface="+mn-lt"/>
                <a:cs typeface="+mn-cs"/>
              </a:rPr>
              <a:t> </a:t>
            </a:r>
            <a:r>
              <a:rPr lang="ar-EG">
                <a:latin typeface="+mn-lt"/>
                <a:cs typeface="+mn-cs"/>
              </a:rPr>
              <a:t>بلورس</a:t>
            </a: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EG" i="0" dirty="0"/>
              <a:t>يمكنك التشكيك في شرعيته.</a:t>
            </a:r>
            <a:r>
              <a:rPr lang="en-US" i="0" dirty="0"/>
              <a:t> </a:t>
            </a:r>
            <a:r>
              <a:rPr lang="ar-EG" i="0" dirty="0"/>
              <a:t>على سبيل المثال، من خلال</a:t>
            </a:r>
            <a:r>
              <a:rPr lang="ar-EG" i="0" baseline="0" dirty="0"/>
              <a:t> طرح السؤال "</a:t>
            </a:r>
            <a:r>
              <a:rPr lang="ar-EG" sz="1200" i="0" dirty="0">
                <a:solidFill>
                  <a:srgbClr val="FFFFFF"/>
                </a:solidFill>
                <a:latin typeface="Helvetica LT Std Black"/>
                <a:sym typeface="Helvetica LT Std Black"/>
              </a:rPr>
              <a:t>من أين جاء هذا الرقم؟</a:t>
            </a:r>
            <a:r>
              <a:rPr lang="ar-EG" sz="1200" i="0" dirty="0">
                <a:solidFill>
                  <a:schemeClr val="tx1"/>
                </a:solidFill>
                <a:latin typeface="+mn-lt"/>
                <a:sym typeface="Helvetica LT Std Black"/>
              </a:rPr>
              <a:t>"</a:t>
            </a:r>
            <a:r>
              <a:rPr lang="en-US" sz="1200" i="0" dirty="0">
                <a:solidFill>
                  <a:schemeClr val="tx1"/>
                </a:solidFill>
                <a:latin typeface="+mn-lt"/>
                <a:sym typeface="Helvetica LT Std Black"/>
              </a:rPr>
              <a:t> </a:t>
            </a:r>
            <a:r>
              <a:rPr lang="ar-EG" sz="1200" i="0" dirty="0">
                <a:solidFill>
                  <a:schemeClr val="tx1"/>
                </a:solidFill>
                <a:latin typeface="+mn-lt"/>
                <a:sym typeface="Helvetica LT Std Black"/>
              </a:rPr>
              <a:t>تظهر الأبحاث أن </a:t>
            </a:r>
            <a:r>
              <a:rPr lang="ar-EG" sz="1200" i="0" dirty="0">
                <a:latin typeface="+mn-lt"/>
                <a:sym typeface="Helvetica LT Std Black"/>
              </a:rPr>
              <a:t>التركيز على الأدلة غير المتسقة يزيل آثار العرض الأول القوي للطرف المقابل. يتبدد</a:t>
            </a:r>
            <a:r>
              <a:rPr lang="ar-EG" sz="1200" i="0" baseline="0" dirty="0">
                <a:latin typeface="+mn-lt"/>
                <a:sym typeface="Helvetica LT Std Black"/>
              </a:rPr>
              <a:t> تأثير </a:t>
            </a:r>
            <a:r>
              <a:rPr lang="ar-EG" sz="1200" i="0" baseline="0" dirty="0" err="1">
                <a:latin typeface="+mn-lt"/>
                <a:sym typeface="Helvetica LT Std Black"/>
              </a:rPr>
              <a:t>الارتساء</a:t>
            </a:r>
            <a:r>
              <a:rPr lang="ar-EG" sz="1200" i="0" baseline="0" dirty="0">
                <a:latin typeface="+mn-lt"/>
                <a:sym typeface="Helvetica LT Std Black"/>
              </a:rPr>
              <a:t> عندما تتم الإشارة إلى الافتقار إلى المنطق وراءه.</a:t>
            </a:r>
            <a:r>
              <a:rPr lang="en-US" sz="1200" i="0" baseline="0" dirty="0">
                <a:latin typeface="+mn-lt"/>
                <a:sym typeface="Helvetica LT Std Black"/>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i="0" dirty="0">
              <a:latin typeface="+mn-lt"/>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EG" i="0" dirty="0"/>
              <a:t>ماذا يحدث عندما يقدم أحد الطرفين عرضًا</a:t>
            </a:r>
            <a:r>
              <a:rPr lang="en-US" i="0" baseline="0" dirty="0"/>
              <a:t> </a:t>
            </a:r>
            <a:r>
              <a:rPr lang="ar-EG" i="0" dirty="0"/>
              <a:t>خارج نطاق تحفظ الطرف الآخر، دون أي</a:t>
            </a:r>
            <a:r>
              <a:rPr lang="ar-EG" i="0" baseline="0" dirty="0"/>
              <a:t> مبرر مشروع؟ ماذا ستفعل؟ </a:t>
            </a:r>
            <a:r>
              <a:rPr lang="ar-EG" sz="1200" b="0" i="0" baseline="0" dirty="0">
                <a:solidFill>
                  <a:schemeClr val="tx1"/>
                </a:solidFill>
                <a:latin typeface="+mn-lt"/>
                <a:ea typeface="+mn-ea"/>
                <a:cs typeface="+mn-cs"/>
              </a:rPr>
              <a:t>[يجيب الطلاب].</a:t>
            </a:r>
            <a:r>
              <a:rPr lang="en-US" sz="1200" b="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i="0" dirty="0">
              <a:latin typeface="+mn-lt"/>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EG" sz="1200" i="0" dirty="0">
                <a:latin typeface="+mn-lt"/>
              </a:rPr>
              <a:t>المراجع</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i="0" dirty="0">
              <a:latin typeface="+mn-lt"/>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EG" sz="1200" i="0" dirty="0" err="1">
                <a:latin typeface="+mn-lt"/>
              </a:rPr>
              <a:t>جالينسكي</a:t>
            </a:r>
            <a:r>
              <a:rPr lang="ar-EG" sz="1200" i="0" dirty="0">
                <a:latin typeface="+mn-lt"/>
              </a:rPr>
              <a:t>، أيه دي، </a:t>
            </a:r>
            <a:r>
              <a:rPr lang="ar-EG" sz="1200" i="0" dirty="0" err="1">
                <a:latin typeface="+mn-lt"/>
              </a:rPr>
              <a:t>وموسويلر</a:t>
            </a:r>
            <a:r>
              <a:rPr lang="ar-EG" sz="1200" i="0" dirty="0">
                <a:latin typeface="+mn-lt"/>
              </a:rPr>
              <a:t>، تي (2001).</a:t>
            </a:r>
            <a:r>
              <a:rPr lang="en-US" sz="1200" i="0" dirty="0">
                <a:latin typeface="+mn-lt"/>
              </a:rPr>
              <a:t> </a:t>
            </a:r>
            <a:r>
              <a:rPr lang="ar-EG" sz="1200" i="0" dirty="0">
                <a:latin typeface="+mn-lt"/>
              </a:rPr>
              <a:t>العروض الأولى كنقاط </a:t>
            </a:r>
            <a:r>
              <a:rPr lang="ar-EG" sz="1200" i="0" dirty="0" err="1">
                <a:latin typeface="+mn-lt"/>
              </a:rPr>
              <a:t>ارتساء</a:t>
            </a:r>
            <a:r>
              <a:rPr lang="ar-EG" sz="1200" i="0" dirty="0">
                <a:latin typeface="+mn-lt"/>
              </a:rPr>
              <a:t>:</a:t>
            </a:r>
            <a:r>
              <a:rPr lang="en-US" sz="1200" i="0" dirty="0">
                <a:latin typeface="+mn-lt"/>
              </a:rPr>
              <a:t> </a:t>
            </a:r>
            <a:r>
              <a:rPr lang="ar-EG" sz="1200" i="0" dirty="0">
                <a:latin typeface="+mn-lt"/>
              </a:rPr>
              <a:t>دور تبني المنظور وتركيز المُفاوض.</a:t>
            </a:r>
            <a:r>
              <a:rPr lang="en-US" sz="1200" i="0" dirty="0">
                <a:latin typeface="+mn-lt"/>
              </a:rPr>
              <a:t> </a:t>
            </a:r>
            <a:r>
              <a:rPr lang="ar-EG" sz="1200" i="0" dirty="0">
                <a:latin typeface="+mn-lt"/>
              </a:rPr>
              <a:t>مجلة الشخصية وعلم النفس الاجتماعي، 81، 657–669.  </a:t>
            </a:r>
          </a:p>
        </p:txBody>
      </p:sp>
    </p:spTree>
    <p:extLst>
      <p:ext uri="{BB962C8B-B14F-4D97-AF65-F5344CB8AC3E}">
        <p14:creationId xmlns:p14="http://schemas.microsoft.com/office/powerpoint/2010/main" val="3720936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fontAlgn="t"/>
            <a:r>
              <a:rPr lang="ar-EG" sz="1200">
                <a:solidFill>
                  <a:schemeClr val="tx1"/>
                </a:solidFill>
                <a:latin typeface="+mn-lt"/>
                <a:ea typeface="+mn-ea"/>
                <a:cs typeface="+mn-cs"/>
              </a:rPr>
              <a:t>إن ما يحدث هو</a:t>
            </a:r>
            <a:r>
              <a:rPr lang="ar-EG" sz="1200" baseline="0">
                <a:solidFill>
                  <a:schemeClr val="tx1"/>
                </a:solidFill>
                <a:latin typeface="+mn-lt"/>
                <a:ea typeface="+mn-ea"/>
                <a:cs typeface="+mn-cs"/>
              </a:rPr>
              <a:t> ما يسمى "</a:t>
            </a:r>
            <a:r>
              <a:rPr lang="ar-EG" sz="1200">
                <a:solidFill>
                  <a:schemeClr val="tx1"/>
                </a:solidFill>
                <a:latin typeface="+mn-lt"/>
                <a:ea typeface="+mn-ea"/>
                <a:cs typeface="+mn-cs"/>
              </a:rPr>
              <a:t>التأثير السلبي".</a:t>
            </a:r>
            <a:r>
              <a:rPr lang="en-US" sz="1200"/>
              <a:t> </a:t>
            </a:r>
            <a:r>
              <a:rPr lang="ar-EG" sz="1200"/>
              <a:t>فالعروض الأولى التي تتجاوز بكثير نقطة تحفظ الطرف الآخر ولا تستند</a:t>
            </a:r>
            <a:r>
              <a:rPr lang="ar-EG" sz="1200" baseline="0"/>
              <a:t> إلى معيار مشروع </a:t>
            </a:r>
            <a:r>
              <a:rPr lang="ar-EG" sz="1200"/>
              <a:t>يمكن أن تأتي بنتائج عكسية على الشخص الذي يقدم العرض.</a:t>
            </a:r>
            <a:r>
              <a:rPr lang="en-US" sz="1200"/>
              <a:t> </a:t>
            </a:r>
            <a:r>
              <a:rPr lang="ar-EG" sz="1200"/>
              <a:t>فقد ينسحب الشخص الآخر ببساطة، مما يؤدي إلى ما يسمى "الطريق المسدود" حيث لا يتم التوصل إلى اتفاق.</a:t>
            </a:r>
            <a:r>
              <a:rPr lang="ar-EG" sz="1200" baseline="0"/>
              <a:t> أو قد تفشل محاولة ارتساء العرض، ولا يطالب الشخص الذي يقدم العرض بالقيمة المرجوة. </a:t>
            </a:r>
            <a:r>
              <a:rPr lang="ar-EG" sz="1200">
                <a:solidFill>
                  <a:schemeClr val="tx1"/>
                </a:solidFill>
                <a:latin typeface="+mn-lt"/>
                <a:ea typeface="+mn-ea"/>
                <a:cs typeface="+mn-cs"/>
              </a:rPr>
              <a:t>وفي بعض الحالات</a:t>
            </a:r>
            <a:r>
              <a:rPr lang="ar-EG" sz="1200" baseline="0">
                <a:solidFill>
                  <a:schemeClr val="tx1"/>
                </a:solidFill>
                <a:latin typeface="+mn-lt"/>
                <a:ea typeface="+mn-ea"/>
                <a:cs typeface="+mn-cs"/>
              </a:rPr>
              <a:t> أدت الطلبات المُبالغ فيها من المرشحين للوظائف إلى سحب صاحب العمل للعروض. وهو أمر نادر الحدوث ولكنه يحدث. </a:t>
            </a:r>
          </a:p>
          <a:p>
            <a:endParaRPr lang="en-IE" dirty="0"/>
          </a:p>
          <a:p>
            <a:r>
              <a:rPr lang="ar-EG"/>
              <a:t>مصدر</a:t>
            </a:r>
            <a:r>
              <a:rPr lang="ar-EG" baseline="0"/>
              <a:t>الصورة:</a:t>
            </a:r>
          </a:p>
          <a:p>
            <a:r>
              <a:rPr lang="en-US"/>
              <a:t>https://pixabay.com/en/ice-storm-ice-on-branch-branch-329768/</a:t>
            </a:r>
          </a:p>
          <a:p>
            <a:endParaRPr lang="en-IE" dirty="0"/>
          </a:p>
          <a:p>
            <a:r>
              <a:rPr lang="ar-EG"/>
              <a:t>المراجع:</a:t>
            </a:r>
          </a:p>
          <a:p>
            <a:endParaRPr lang="en-IE"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a:t>مارتن شواينزبيرج، جيليان كوا، سينثيا إس وانج، مادان م بيلوتلا (2012).</a:t>
            </a:r>
            <a:r>
              <a:rPr lang="en-US"/>
              <a:t> </a:t>
            </a:r>
            <a:r>
              <a:rPr lang="ar-EG"/>
              <a:t>البداية من القمة والانتهاء بلا شيء:</a:t>
            </a:r>
            <a:r>
              <a:rPr lang="en-US"/>
              <a:t> </a:t>
            </a:r>
            <a:r>
              <a:rPr lang="ar-EG"/>
              <a:t>دور عناصر الارتساء والقوة في المفاوضات.</a:t>
            </a:r>
            <a:r>
              <a:rPr lang="en-US"/>
              <a:t> </a:t>
            </a:r>
            <a:r>
              <a:rPr lang="ar-EG"/>
              <a:t>مجلة علم النفس الاجتماعي التجريبي 48(1):</a:t>
            </a:r>
            <a:r>
              <a:rPr lang="en-US"/>
              <a:t> </a:t>
            </a:r>
            <a:r>
              <a:rPr lang="ar-EG"/>
              <a:t>226–231.</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DDED7BE2-A96B-4E9D-A1D5-8D1855B13D4E}" type="slidenum">
              <a:rPr lang="en-US" smtClean="0"/>
              <a:t>23</a:t>
            </a:fld>
            <a:endParaRPr lang="en-US"/>
          </a:p>
        </p:txBody>
      </p:sp>
    </p:spTree>
    <p:extLst>
      <p:ext uri="{BB962C8B-B14F-4D97-AF65-F5344CB8AC3E}">
        <p14:creationId xmlns:p14="http://schemas.microsoft.com/office/powerpoint/2010/main" val="331940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EG" sz="1200" b="0" i="0" dirty="0">
                <a:solidFill>
                  <a:srgbClr val="FF0000"/>
                </a:solidFill>
              </a:rPr>
              <a:t>لذا فإن غياب الشرعية أمر سيئ في كثير من الأحيان. متى يجب </a:t>
            </a:r>
            <a:r>
              <a:rPr lang="ar-EG" sz="1200" b="0" i="0" u="sng" dirty="0">
                <a:solidFill>
                  <a:srgbClr val="FF0000"/>
                </a:solidFill>
              </a:rPr>
              <a:t>ألا</a:t>
            </a:r>
            <a:r>
              <a:rPr lang="ar-EG" sz="1200" b="0" i="0" dirty="0">
                <a:solidFill>
                  <a:srgbClr val="FF0000"/>
                </a:solidFill>
              </a:rPr>
              <a:t> تقدم عرضًا أوليًا مندفعًا؟</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[يجيب الطلاب].</a:t>
            </a:r>
            <a:r>
              <a:rPr lang="en-US" sz="1200" b="0" i="0" baseline="0" dirty="0">
                <a:solidFill>
                  <a:schemeClr val="tx1"/>
                </a:solidFill>
                <a:latin typeface="+mn-lt"/>
                <a:ea typeface="+mn-ea"/>
                <a:cs typeface="+mn-cs"/>
              </a:rPr>
              <a:t> </a:t>
            </a: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326FD7F-10BA-4AC7-842F-FE7B326A79F0}" type="slidenum">
              <a:rPr lang="en-US" altLang="en-US" smtClean="0"/>
              <a:pPr/>
              <a:t>24</a:t>
            </a:fld>
            <a:endParaRPr lang="en-US" altLang="en-US"/>
          </a:p>
        </p:txBody>
      </p:sp>
    </p:spTree>
    <p:extLst>
      <p:ext uri="{BB962C8B-B14F-4D97-AF65-F5344CB8AC3E}">
        <p14:creationId xmlns:p14="http://schemas.microsoft.com/office/powerpoint/2010/main" val="1549112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dirty="0"/>
              <a:t>فيما يلي بعض الحالات الأخرى</a:t>
            </a:r>
            <a:r>
              <a:rPr lang="ar-EG" sz="1200" baseline="0" dirty="0"/>
              <a:t> التي قد يضرك فيها العرض الأول القوي حقًا.</a:t>
            </a:r>
            <a:r>
              <a:rPr lang="en-US" sz="1200" baseline="0" dirty="0"/>
              <a:t> </a:t>
            </a:r>
            <a:r>
              <a:rPr lang="ar-EG" sz="1200" baseline="0" dirty="0"/>
              <a:t>إذا </a:t>
            </a:r>
            <a:r>
              <a:rPr lang="ar-EG" sz="1200" dirty="0"/>
              <a:t>كنت غير معتاد على منطقة المساومة، فمن</a:t>
            </a:r>
            <a:r>
              <a:rPr lang="ar-EG" sz="1200" baseline="0" dirty="0"/>
              <a:t> الأفضل الانتظار. فقد يقدمون عرضًا أفضل مما كنت تأمل الحصول عليه.</a:t>
            </a:r>
            <a:r>
              <a:rPr lang="en-US" sz="1200" baseline="0" dirty="0"/>
              <a:t> </a:t>
            </a:r>
            <a:r>
              <a:rPr lang="ar-EG" sz="1200" baseline="0" dirty="0"/>
              <a:t>في بعض الأحيان، لا يكون </a:t>
            </a:r>
            <a:r>
              <a:rPr lang="ar-EG" sz="1200" dirty="0"/>
              <a:t>من اللائق اجتماعيًا تقديم العرض الأول،</a:t>
            </a:r>
            <a:r>
              <a:rPr lang="ar-EG" sz="1200" baseline="0" dirty="0"/>
              <a:t> وهذا صحيح في</a:t>
            </a:r>
            <a:r>
              <a:rPr lang="ar-EG" sz="1200" dirty="0"/>
              <a:t> مفاوضات الوظائف في العديد من الثقافات والصناعات.</a:t>
            </a:r>
            <a:r>
              <a:rPr lang="en-US" sz="1200" dirty="0"/>
              <a:t> </a:t>
            </a:r>
            <a:r>
              <a:rPr lang="ar-EG" sz="1200" dirty="0"/>
              <a:t>وفي بعض الثقافات</a:t>
            </a:r>
            <a:r>
              <a:rPr lang="ar-EG" sz="1200" baseline="0" dirty="0"/>
              <a:t> التي تتسم بالتسلسل الهرمي الشديد، وخاصةً إذا كان هناك العديد من المتقدمين المناسبين والقليل من الوظائف الجيدة، فنادرًا ما تتم المساومة بقوة على الراتب مع صاحب العمل ويمكن أن تكون مسيئة للغاية.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aseline="0" dirty="0"/>
              <a:t>إن أحد أكبر المخاطر المترتبة على تقديم عروض مبكرة قوية هو </a:t>
            </a:r>
            <a:r>
              <a:rPr lang="ar-EG" sz="1200" dirty="0">
                <a:solidFill>
                  <a:schemeClr val="tx1"/>
                </a:solidFill>
                <a:latin typeface="+mn-lt"/>
                <a:ea typeface="+mn-ea"/>
                <a:cs typeface="+mn-cs"/>
              </a:rPr>
              <a:t>أنك قد تدفع التفاعل نحو المساومة في حين لا ينبغي أن يكون الأمر كذلك. فإذا كانت هناك فرص لخلق القيمة والحلول المربحة للطرفين، فإن تقديم عرض مبكر قوي يدفع الطرف الآخر إلى المساومة معك، ويقلل من احتمالية عملكما معًا لتحقيق أقصى قيمة مشتركة. </a:t>
            </a:r>
            <a:r>
              <a:rPr lang="ar-EG" sz="1200" dirty="0"/>
              <a:t>كما تمثل العروض الأولى المندفعة إستراتيجية الكسب والخسارة التي تجعل من الصعب اكتشاف القيمة وإيجاد حل مربح للطرفين عندما يكون ذلك ممكنًا.</a:t>
            </a:r>
            <a:r>
              <a:rPr lang="en-US" sz="1200" baseline="0" dirty="0"/>
              <a:t> </a:t>
            </a:r>
          </a:p>
          <a:p>
            <a:pPr marL="0" marR="0" lvl="0" indent="0" algn="r" defTabSz="914400" rtl="1" eaLnBrk="1" fontAlgn="auto" latinLnBrk="0" hangingPunct="1">
              <a:lnSpc>
                <a:spcPct val="100000"/>
              </a:lnSpc>
              <a:spcBef>
                <a:spcPts val="0"/>
              </a:spcBef>
              <a:spcAft>
                <a:spcPts val="0"/>
              </a:spcAft>
              <a:buClrTx/>
              <a:buSzTx/>
              <a:buFontTx/>
              <a:buNone/>
              <a:tabLst/>
              <a:defRPr/>
            </a:pPr>
            <a:br>
              <a:rPr lang="ar-EG" sz="1200" dirty="0">
                <a:solidFill>
                  <a:schemeClr val="tx1"/>
                </a:solidFill>
                <a:latin typeface="+mn-lt"/>
                <a:ea typeface="+mn-ea"/>
                <a:cs typeface="+mn-cs"/>
              </a:rPr>
            </a:br>
            <a:r>
              <a:rPr lang="ar-EG" sz="1200" dirty="0">
                <a:solidFill>
                  <a:schemeClr val="tx1"/>
                </a:solidFill>
                <a:latin typeface="+mn-lt"/>
                <a:ea typeface="+mn-ea"/>
                <a:cs typeface="+mn-cs"/>
              </a:rPr>
              <a:t>قد يكون تقديم عروض مبكرة قوية في المواقف التي تضم أطرافًا متعددة أمرًا خطيرًا أيضًا، </a:t>
            </a:r>
            <a:r>
              <a:rPr lang="ar-EG" sz="1200" dirty="0"/>
              <a:t>لأن الأطراف الأخرى قد تشكل تحالفًا ضدك</a:t>
            </a:r>
            <a:r>
              <a:rPr lang="ar-EG" sz="1200" baseline="0" dirty="0"/>
              <a:t> وتستبعدك من الصفقة تمامًا أو تمنحك قيمة ضئيلة لأنهم ينظرون إليك باعتبارك شخصًا لا يمكنهم العمل معه.</a:t>
            </a:r>
            <a:r>
              <a:rPr lang="en-US" sz="1200" baseline="0" dirty="0"/>
              <a:t> </a:t>
            </a:r>
            <a:br>
              <a:rPr lang="ar-EG" sz="1200" dirty="0">
                <a:solidFill>
                  <a:schemeClr val="tx1"/>
                </a:solidFill>
                <a:latin typeface="+mn-lt"/>
                <a:ea typeface="+mn-ea"/>
                <a:cs typeface="+mn-cs"/>
              </a:rPr>
            </a:br>
            <a:br>
              <a:rPr lang="ar-EG" sz="1200" dirty="0">
                <a:solidFill>
                  <a:schemeClr val="tx1"/>
                </a:solidFill>
                <a:latin typeface="+mn-lt"/>
                <a:ea typeface="+mn-ea"/>
                <a:cs typeface="+mn-cs"/>
              </a:rPr>
            </a:br>
            <a:r>
              <a:rPr lang="ar-EG" sz="1200" dirty="0">
                <a:solidFill>
                  <a:schemeClr val="tx1"/>
                </a:solidFill>
                <a:latin typeface="+mn-lt"/>
                <a:ea typeface="+mn-ea"/>
                <a:cs typeface="+mn-cs"/>
              </a:rPr>
              <a:t>وأخيرًا، لا تُعد العروض المبكرة المندفعة أفضل نهج إذا كان تركيزك ينصب على الشهرة والنجاح على المدى الطويل. تُظهر الأبحاث أن محاولة </a:t>
            </a:r>
            <a:r>
              <a:rPr lang="ar-EG" sz="1200" dirty="0" err="1">
                <a:solidFill>
                  <a:schemeClr val="tx1"/>
                </a:solidFill>
                <a:latin typeface="+mn-lt"/>
                <a:ea typeface="+mn-ea"/>
                <a:cs typeface="+mn-cs"/>
              </a:rPr>
              <a:t>ارتساء</a:t>
            </a:r>
            <a:r>
              <a:rPr lang="ar-EG" sz="1200" dirty="0">
                <a:solidFill>
                  <a:schemeClr val="tx1"/>
                </a:solidFill>
                <a:latin typeface="+mn-lt"/>
                <a:ea typeface="+mn-ea"/>
                <a:cs typeface="+mn-cs"/>
              </a:rPr>
              <a:t> الطرف الآخر تنجح في المرات القليلة الأولى،</a:t>
            </a:r>
            <a:r>
              <a:rPr lang="ar-EG" sz="1200" baseline="0" dirty="0">
                <a:solidFill>
                  <a:schemeClr val="tx1"/>
                </a:solidFill>
                <a:latin typeface="+mn-lt"/>
                <a:ea typeface="+mn-ea"/>
                <a:cs typeface="+mn-cs"/>
              </a:rPr>
              <a:t> ثم تتوقف بسرعة عن تحقيق أي نجاح مع الطرف الآخر والآخرين أيضًا مع تدهور سمعتك.</a:t>
            </a:r>
            <a:r>
              <a:rPr lang="en-US" sz="1200" baseline="0" dirty="0">
                <a:solidFill>
                  <a:schemeClr val="tx1"/>
                </a:solidFill>
                <a:latin typeface="+mn-lt"/>
                <a:ea typeface="+mn-ea"/>
                <a:cs typeface="+mn-cs"/>
              </a:rPr>
              <a:t> </a:t>
            </a:r>
            <a:br>
              <a:rPr lang="ar-EG" sz="1200" dirty="0">
                <a:solidFill>
                  <a:schemeClr val="tx1"/>
                </a:solidFill>
                <a:latin typeface="+mn-lt"/>
                <a:ea typeface="+mn-ea"/>
                <a:cs typeface="+mn-cs"/>
              </a:rPr>
            </a:br>
            <a:endParaRPr lang="ar-EG" sz="1200" dirty="0">
              <a:solidFill>
                <a:schemeClr val="tx1"/>
              </a:solidFill>
              <a:latin typeface="+mn-lt"/>
              <a:ea typeface="+mn-ea"/>
              <a:cs typeface="+mn-cs"/>
            </a:endParaRPr>
          </a:p>
          <a:p>
            <a:r>
              <a:rPr lang="ar-EG" baseline="0" dirty="0"/>
              <a:t>المراجع:</a:t>
            </a:r>
          </a:p>
          <a:p>
            <a:endParaRPr lang="en-US" altLang="en-US"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dirty="0" err="1"/>
              <a:t>مارافي</a:t>
            </a:r>
            <a:r>
              <a:rPr lang="ar-EG" dirty="0"/>
              <a:t>، ي، بازي، إيه، </a:t>
            </a:r>
            <a:r>
              <a:rPr lang="ar-EG" dirty="0" err="1"/>
              <a:t>وغانزاش</a:t>
            </a:r>
            <a:r>
              <a:rPr lang="ar-EG" dirty="0"/>
              <a:t>، ي (2014).</a:t>
            </a:r>
            <a:r>
              <a:rPr lang="en-US" dirty="0"/>
              <a:t> </a:t>
            </a:r>
            <a:r>
              <a:rPr lang="ar-EG" dirty="0"/>
              <a:t>الفوز بمعركة ولكن خسارة الحرب:</a:t>
            </a:r>
            <a:r>
              <a:rPr lang="en-US" dirty="0"/>
              <a:t> </a:t>
            </a:r>
            <a:r>
              <a:rPr lang="ar-EG" dirty="0"/>
              <a:t>حول عيوب استخدام تكتيك الترسيخ في المفاوضات التوزيعية.</a:t>
            </a:r>
            <a:r>
              <a:rPr lang="en-US" dirty="0"/>
              <a:t> </a:t>
            </a:r>
            <a:r>
              <a:rPr lang="ar-EG" dirty="0"/>
              <a:t>الحكم واتخاذ القرار، 9(6)، 548-557.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dirty="0" err="1"/>
              <a:t>سيناسور</a:t>
            </a:r>
            <a:r>
              <a:rPr lang="ar-EG" dirty="0"/>
              <a:t>، إم، </a:t>
            </a:r>
            <a:r>
              <a:rPr lang="ar-EG" dirty="0" err="1"/>
              <a:t>مادوكس</a:t>
            </a:r>
            <a:r>
              <a:rPr lang="ar-EG" dirty="0"/>
              <a:t>، دبليو، </a:t>
            </a:r>
            <a:r>
              <a:rPr lang="ar-EG" dirty="0" err="1"/>
              <a:t>فاسيلجيفيك</a:t>
            </a:r>
            <a:r>
              <a:rPr lang="ar-EG" dirty="0"/>
              <a:t>، دي، نوكل، آر، </a:t>
            </a:r>
            <a:r>
              <a:rPr lang="ar-EG" dirty="0" err="1"/>
              <a:t>آند</a:t>
            </a:r>
            <a:r>
              <a:rPr lang="ar-EG" dirty="0"/>
              <a:t> </a:t>
            </a:r>
            <a:r>
              <a:rPr lang="ar-EG" dirty="0" err="1"/>
              <a:t>جالينسكي</a:t>
            </a:r>
            <a:r>
              <a:rPr lang="ar-EG" dirty="0"/>
              <a:t>، إيه دي (2013).  الأشياء الجيدة تأتي لمن ينتظر:</a:t>
            </a:r>
            <a:r>
              <a:rPr lang="en-US" dirty="0"/>
              <a:t> </a:t>
            </a:r>
            <a:r>
              <a:rPr lang="ar-EG" dirty="0"/>
              <a:t>العروض الأولى المتأخرة تسهل الاتفاقات الإبداعية في التفاوض.  نشرة علم النفس الاجتماعي والشخصية، 39، 814-825.</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05CA5EB2-C633-4A5A-8E3B-2FAE5A1F4F68}" type="slidenum">
              <a:rPr lang="en-US" altLang="en-US" smtClean="0"/>
              <a:pPr/>
              <a:t>25</a:t>
            </a:fld>
            <a:endParaRPr lang="en-US" altLang="en-US"/>
          </a:p>
        </p:txBody>
      </p:sp>
    </p:spTree>
    <p:extLst>
      <p:ext uri="{BB962C8B-B14F-4D97-AF65-F5344CB8AC3E}">
        <p14:creationId xmlns:p14="http://schemas.microsoft.com/office/powerpoint/2010/main" val="2959135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a:t>حسنًا في بعض الأحيان يكون من الجيد تقديم العرض الأول وأحيانًا</a:t>
            </a:r>
            <a:r>
              <a:rPr lang="ar-EG" baseline="0"/>
              <a:t> أخرى لا. وتكون العروض الأولى أكثر فعالية في حالات المساومة التي تتم لمرة واحدة بين طرفين فقط، عندما تكون لديك معلومات جيدة عن القيمة الحقيقية لما يتم التفاوض عليه، والشرعية وراء مقترحك. وإذا كنت تفتقر إلى واحد أو أكثر من هذه العناصر، فقد يأتي العرض الأول القوي بنتائج عكسية. ولكن هناك فرق كبير بين تقديم العرض الأول في المفاوضات وبين كونك أول من يتحرك. فعليك دائمًا أن تتحرك أولًا فيما يتعلق بقيادة المفاوضات نحو التواصل البنَّاء، والشرعية، وخلق القيمة المحتملة. ويمكنك أن تكون قائد المفاوضات دون تقديم العرض الأول.  </a:t>
            </a:r>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26</a:t>
            </a:fld>
            <a:endParaRPr lang="en-US"/>
          </a:p>
        </p:txBody>
      </p:sp>
    </p:spTree>
    <p:extLst>
      <p:ext uri="{BB962C8B-B14F-4D97-AF65-F5344CB8AC3E}">
        <p14:creationId xmlns:p14="http://schemas.microsoft.com/office/powerpoint/2010/main" val="3766101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سؤال للطلاب.</a:t>
            </a:r>
            <a:r>
              <a:rPr lang="en-US" i="0" dirty="0"/>
              <a:t> </a:t>
            </a:r>
            <a:r>
              <a:rPr lang="ar-EG" sz="1200" i="0" dirty="0">
                <a:solidFill>
                  <a:srgbClr val="FF0000"/>
                </a:solidFill>
              </a:rPr>
              <a:t>هل يجب أن تركز على البديل الأفضل لاتفاقية تفاوضية (</a:t>
            </a:r>
            <a:r>
              <a:rPr lang="en-US" sz="1200" i="0" dirty="0">
                <a:solidFill>
                  <a:srgbClr val="FF0000"/>
                </a:solidFill>
              </a:rPr>
              <a:t>BATNA</a:t>
            </a:r>
            <a:r>
              <a:rPr lang="ar-EG" sz="1200" i="0" dirty="0">
                <a:solidFill>
                  <a:srgbClr val="FF0000"/>
                </a:solidFill>
              </a:rPr>
              <a:t>) أم على تطلعاتك أثناء التفاوض؟ </a:t>
            </a:r>
            <a:r>
              <a:rPr lang="ar-EG" sz="1200" b="0" i="0" baseline="0" dirty="0">
                <a:solidFill>
                  <a:schemeClr val="tx1"/>
                </a:solidFill>
                <a:latin typeface="+mn-lt"/>
                <a:ea typeface="+mn-ea"/>
                <a:cs typeface="+mn-cs"/>
              </a:rPr>
              <a:t>[يجيب الطلاب].</a:t>
            </a:r>
            <a:r>
              <a:rPr lang="en-US" sz="1200" b="0" i="0" baseline="0" dirty="0">
                <a:solidFill>
                  <a:schemeClr val="tx1"/>
                </a:solidFill>
                <a:latin typeface="+mn-lt"/>
                <a:ea typeface="+mn-ea"/>
                <a:cs typeface="+mn-cs"/>
              </a:rPr>
              <a:t> </a:t>
            </a:r>
          </a:p>
          <a:p>
            <a:endParaRPr lang="en-US" i="0" dirty="0"/>
          </a:p>
        </p:txBody>
      </p:sp>
      <p:sp>
        <p:nvSpPr>
          <p:cNvPr id="4" name="Slide Number Placeholder 3"/>
          <p:cNvSpPr>
            <a:spLocks noGrp="1"/>
          </p:cNvSpPr>
          <p:nvPr>
            <p:ph type="sldNum" sz="quarter" idx="10"/>
          </p:nvPr>
        </p:nvSpPr>
        <p:spPr/>
        <p:txBody>
          <a:bodyPr/>
          <a:lstStyle/>
          <a:p>
            <a:fld id="{DDED7BE2-A96B-4E9D-A1D5-8D1855B13D4E}" type="slidenum">
              <a:rPr lang="en-US" smtClean="0"/>
              <a:t>27</a:t>
            </a:fld>
            <a:endParaRPr lang="en-US"/>
          </a:p>
        </p:txBody>
      </p:sp>
    </p:spTree>
    <p:extLst>
      <p:ext uri="{BB962C8B-B14F-4D97-AF65-F5344CB8AC3E}">
        <p14:creationId xmlns:p14="http://schemas.microsoft.com/office/powerpoint/2010/main" val="4277027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dirty="0"/>
              <a:t>تطلعاتك!</a:t>
            </a:r>
            <a:r>
              <a:rPr lang="en-US" sz="2400" baseline="0" dirty="0"/>
              <a:t> </a:t>
            </a:r>
            <a:r>
              <a:rPr lang="ar-EG" sz="2400" dirty="0"/>
              <a:t>إن تطلّعات تتنبأ بقوة بنتائج المفاوضات.</a:t>
            </a:r>
            <a:r>
              <a:rPr lang="ar-EG" sz="2400" baseline="0" dirty="0"/>
              <a:t> فإذا وضعت تطلّعات عالية ولكنها واقعية، فإنك تميل إلى الحصول على المزيد. والتركيز على البديل الأفضل (</a:t>
            </a:r>
            <a:r>
              <a:rPr lang="en-US" sz="2400" baseline="0" dirty="0"/>
              <a:t>BATNA</a:t>
            </a:r>
            <a:r>
              <a:rPr lang="ar-EG" sz="2400" baseline="0" dirty="0"/>
              <a:t>) يدفعك من الناحية النفسية إلى محاولة القيام بعمل أفضل قليلًا من البديل المتاح أمامك، في حين أنه قد يكون هناك الكثير من القيمة التي يمكن الحصول عليها. </a:t>
            </a:r>
            <a:r>
              <a:rPr lang="ar-EG" sz="2400" dirty="0"/>
              <a:t>بل إن البديل الأفضل (</a:t>
            </a:r>
            <a:r>
              <a:rPr lang="en-US" sz="2400" dirty="0"/>
              <a:t>BATNA</a:t>
            </a:r>
            <a:r>
              <a:rPr lang="ar-EG" sz="2400" dirty="0"/>
              <a:t>) من الناحية النفسية قد يعمل بمثابة مرساة نفسية تثقل كاهلك،</a:t>
            </a:r>
            <a:r>
              <a:rPr lang="ar-EG" sz="2400" baseline="0" dirty="0"/>
              <a:t> على سبيل المثال، الاعتماد على عرض عمل ضعيف والرضا عن مبلغ أكثر بقليل فقط من صاحب عمل مختلف.</a:t>
            </a:r>
            <a:r>
              <a:rPr lang="en-US" sz="2400" baseline="0" dirty="0"/>
              <a:t> </a:t>
            </a:r>
            <a:r>
              <a:rPr lang="ar-EG" sz="2400" baseline="0" dirty="0"/>
              <a:t>لذا، يجب عليك تحديد </a:t>
            </a:r>
            <a:r>
              <a:rPr lang="ar-EG" sz="2400" dirty="0"/>
              <a:t>تطلّعات واقعية ولكن عالية ووضعها في الاعتبار أثناء التفاوض، بدلًا من محاولة التفوق على البديل المتاح أمامك.</a:t>
            </a:r>
            <a:r>
              <a:rPr lang="en-US" sz="2400" baseline="0" dirty="0"/>
              <a:t> </a:t>
            </a:r>
          </a:p>
          <a:p>
            <a:endParaRPr lang="en-US" dirty="0"/>
          </a:p>
          <a:p>
            <a:r>
              <a:rPr lang="ar-EG" dirty="0"/>
              <a:t>المراجع</a:t>
            </a:r>
          </a:p>
          <a:p>
            <a:endParaRPr lang="en-US" sz="1200" dirty="0"/>
          </a:p>
          <a:p>
            <a:pPr algn="l"/>
            <a:r>
              <a:rPr lang="en-US" sz="1200" dirty="0"/>
              <a:t>Galinsky, A. D., </a:t>
            </a:r>
            <a:r>
              <a:rPr lang="en-US" sz="1200" dirty="0" err="1"/>
              <a:t>Mussweiler</a:t>
            </a:r>
            <a:r>
              <a:rPr lang="en-US" sz="1200" dirty="0"/>
              <a:t>, T., &amp; </a:t>
            </a:r>
            <a:r>
              <a:rPr lang="en-US" sz="1200" dirty="0" err="1"/>
              <a:t>Medvec</a:t>
            </a:r>
            <a:r>
              <a:rPr lang="en-US" sz="1200" dirty="0"/>
              <a:t>, V. H. (2002). Disconnecting outcomes and evaluations: The role of negotiator focus. Journal of Personality and Social Psychology, 83, 1131–1140. </a:t>
            </a:r>
          </a:p>
          <a:p>
            <a:pPr algn="l"/>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rPr>
              <a:t>Galinsky, A. D., &amp; </a:t>
            </a:r>
            <a:r>
              <a:rPr lang="en-US" altLang="en-US" sz="1200" dirty="0" err="1">
                <a:latin typeface="+mn-lt"/>
              </a:rPr>
              <a:t>Mussweiler</a:t>
            </a:r>
            <a:r>
              <a:rPr lang="en-US" altLang="en-US" sz="1200" dirty="0">
                <a:latin typeface="+mn-lt"/>
              </a:rPr>
              <a:t>, T. (2001). First offers as anchors: The role of perspective-taking and negotiator focus. Journal of Personality and Social Psychology, 81, 657–669.  </a:t>
            </a:r>
          </a:p>
          <a:p>
            <a:pPr algn="l"/>
            <a:endParaRPr lang="en-US" dirty="0"/>
          </a:p>
          <a:p>
            <a:pPr algn="l"/>
            <a:r>
              <a:rPr lang="en-US" altLang="en-US" sz="1200" dirty="0" err="1"/>
              <a:t>Schaerer</a:t>
            </a:r>
            <a:r>
              <a:rPr lang="en-US" altLang="en-US" sz="1200" dirty="0"/>
              <a:t>, M., </a:t>
            </a:r>
            <a:r>
              <a:rPr lang="en-US" altLang="en-US" sz="1200" dirty="0" err="1"/>
              <a:t>Swaab</a:t>
            </a:r>
            <a:r>
              <a:rPr lang="en-US" altLang="en-US" sz="1200" dirty="0"/>
              <a:t>, R.I., &amp; Galinsky, A.D. (2015). Anchors weigh more than power: Why absolute powerlessness liberates negotiators to achieve better outcomes. Psychological Science, 26(2), 170-181.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FFFFFF"/>
              </a:solidFill>
              <a:latin typeface="+mn-lt"/>
              <a:sym typeface="Helvetica LT Std Bla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FFFFFF"/>
                </a:solidFill>
                <a:latin typeface="Helvetica LT Std Black"/>
                <a:sym typeface="Helvetica LT Std Black"/>
              </a:rPr>
              <a:t>White, S. B., &amp; Neale, M. A. (1994). The role of negotiator aspirations and settlement expectancies in bargaining outcomes. Organizational Behavior &amp; Human Decision Processes, 57, 303–317.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FFFFFF"/>
              </a:solidFill>
              <a:latin typeface="Helvetica LT Std Black"/>
              <a:sym typeface="Helvetica LT Std Black"/>
            </a:endParaRPr>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28</a:t>
            </a:fld>
            <a:endParaRPr lang="en-US"/>
          </a:p>
        </p:txBody>
      </p:sp>
    </p:spTree>
    <p:extLst>
      <p:ext uri="{BB962C8B-B14F-4D97-AF65-F5344CB8AC3E}">
        <p14:creationId xmlns:p14="http://schemas.microsoft.com/office/powerpoint/2010/main" val="3887750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i="0" dirty="0">
                <a:solidFill>
                  <a:srgbClr val="FF0000"/>
                </a:solidFill>
              </a:rPr>
              <a:t>من يشعر أنه كان يستحق الحصول على سعر أفضل في الحالة الفنية؟</a:t>
            </a:r>
            <a:r>
              <a:rPr lang="en-US" sz="1200" b="0" i="0" dirty="0">
                <a:solidFill>
                  <a:srgbClr val="FF0000"/>
                </a:solidFill>
              </a:rPr>
              <a:t> </a:t>
            </a:r>
            <a:r>
              <a:rPr lang="ar-EG" sz="1200" b="0" i="0" dirty="0">
                <a:solidFill>
                  <a:srgbClr val="FF0000"/>
                </a:solidFill>
              </a:rPr>
              <a:t>[يرفع المُحاضر يده ويفعل</a:t>
            </a:r>
            <a:r>
              <a:rPr lang="ar-EG" sz="1200" b="0" i="0" baseline="0" dirty="0">
                <a:solidFill>
                  <a:srgbClr val="FF0000"/>
                </a:solidFill>
              </a:rPr>
              <a:t> بعض الطلاب ذلك أيضًا].</a:t>
            </a:r>
          </a:p>
        </p:txBody>
      </p:sp>
      <p:sp>
        <p:nvSpPr>
          <p:cNvPr id="4" name="Slide Number Placeholder 3"/>
          <p:cNvSpPr>
            <a:spLocks noGrp="1"/>
          </p:cNvSpPr>
          <p:nvPr>
            <p:ph type="sldNum" sz="quarter" idx="10"/>
          </p:nvPr>
        </p:nvSpPr>
        <p:spPr/>
        <p:txBody>
          <a:bodyPr/>
          <a:lstStyle/>
          <a:p>
            <a:fld id="{DDED7BE2-A96B-4E9D-A1D5-8D1855B13D4E}" type="slidenum">
              <a:rPr lang="en-US" smtClean="0"/>
              <a:t>29</a:t>
            </a:fld>
            <a:endParaRPr lang="en-US"/>
          </a:p>
        </p:txBody>
      </p:sp>
    </p:spTree>
    <p:extLst>
      <p:ext uri="{BB962C8B-B14F-4D97-AF65-F5344CB8AC3E}">
        <p14:creationId xmlns:p14="http://schemas.microsoft.com/office/powerpoint/2010/main" val="310293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2400" i="0" dirty="0"/>
              <a:t>تمرين التفاوض الذي سنمارسه اليوم </a:t>
            </a:r>
            <a:r>
              <a:rPr lang="ar-EG" sz="2400" i="0" baseline="0" dirty="0"/>
              <a:t>هو "الحالة الفنية".</a:t>
            </a:r>
            <a:r>
              <a:rPr lang="en-US" sz="2400" i="0" baseline="0" dirty="0"/>
              <a:t> </a:t>
            </a:r>
            <a:r>
              <a:rPr lang="ar-EG" sz="2400" i="0" dirty="0"/>
              <a:t>[يرفع المُحاضر</a:t>
            </a:r>
            <a:r>
              <a:rPr lang="ar-EG" sz="2400" i="0" baseline="0" dirty="0"/>
              <a:t> النسخ الورقية للأدوار].</a:t>
            </a:r>
            <a:r>
              <a:rPr lang="en-US" sz="2400" i="0" baseline="0" dirty="0"/>
              <a:t> </a:t>
            </a:r>
          </a:p>
          <a:p>
            <a:pPr marL="342900" marR="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2400" i="0" dirty="0">
                <a:solidFill>
                  <a:schemeClr val="tx1"/>
                </a:solidFill>
                <a:latin typeface="+mn-lt"/>
                <a:ea typeface="+mn-ea"/>
                <a:cs typeface="+mn-cs"/>
              </a:rPr>
              <a:t>سيكون لديك</a:t>
            </a:r>
            <a:r>
              <a:rPr lang="en-US" sz="2400" i="0" dirty="0">
                <a:solidFill>
                  <a:schemeClr val="tx1"/>
                </a:solidFill>
                <a:latin typeface="+mn-lt"/>
                <a:ea typeface="+mn-ea"/>
                <a:cs typeface="+mn-cs"/>
              </a:rPr>
              <a:t> </a:t>
            </a:r>
          </a:p>
          <a:p>
            <a:pPr marL="800100" marR="0" lvl="1"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2400" i="0" dirty="0">
                <a:solidFill>
                  <a:schemeClr val="tx1"/>
                </a:solidFill>
                <a:latin typeface="+mn-lt"/>
                <a:ea typeface="+mn-ea"/>
                <a:cs typeface="+mn-cs"/>
              </a:rPr>
              <a:t>30 دقيقة لقراءة المواد الخاصة بدورك والتخطيط لإستراتيجيتك،</a:t>
            </a:r>
            <a:r>
              <a:rPr lang="en-US" sz="2400" i="0" dirty="0">
                <a:solidFill>
                  <a:schemeClr val="tx1"/>
                </a:solidFill>
                <a:latin typeface="+mn-lt"/>
                <a:ea typeface="+mn-ea"/>
                <a:cs typeface="+mn-cs"/>
              </a:rPr>
              <a:t> </a:t>
            </a:r>
          </a:p>
          <a:p>
            <a:pPr marL="800100" marR="0" lvl="1"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2400" i="0" dirty="0">
                <a:solidFill>
                  <a:schemeClr val="tx1"/>
                </a:solidFill>
                <a:latin typeface="+mn-lt"/>
                <a:ea typeface="+mn-ea"/>
                <a:cs typeface="+mn-cs"/>
              </a:rPr>
              <a:t>و30 دقيقة للتفاوض مع شريكك.</a:t>
            </a:r>
            <a:r>
              <a:rPr lang="en-US" sz="2400" i="0" dirty="0">
                <a:solidFill>
                  <a:schemeClr val="tx1"/>
                </a:solidFill>
                <a:latin typeface="+mn-lt"/>
                <a:ea typeface="+mn-ea"/>
                <a:cs typeface="+mn-cs"/>
              </a:rPr>
              <a:t> </a:t>
            </a:r>
          </a:p>
          <a:p>
            <a:pPr marL="800100" marR="0" lvl="1"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2400" i="0" dirty="0">
                <a:solidFill>
                  <a:schemeClr val="tx1"/>
                </a:solidFill>
                <a:latin typeface="+mn-lt"/>
                <a:ea typeface="+mn-ea"/>
                <a:cs typeface="+mn-cs"/>
              </a:rPr>
              <a:t>يُرجى مشاركة نتائجك (لم تبرم صفقة، وأبرمت صفقة، وتفاصيل الصفقة) معي وأخذ استراحة لمدة 10 دقائق.</a:t>
            </a:r>
            <a:r>
              <a:rPr lang="en-US" sz="2400" i="0" dirty="0">
                <a:solidFill>
                  <a:schemeClr val="tx1"/>
                </a:solidFill>
                <a:latin typeface="+mn-lt"/>
                <a:ea typeface="+mn-ea"/>
                <a:cs typeface="+mn-cs"/>
              </a:rPr>
              <a:t> </a:t>
            </a:r>
            <a:r>
              <a:rPr lang="ar-EG" sz="2400" i="0" dirty="0">
                <a:solidFill>
                  <a:schemeClr val="tx1"/>
                </a:solidFill>
                <a:latin typeface="+mn-lt"/>
                <a:ea typeface="+mn-ea"/>
                <a:cs typeface="+mn-cs"/>
              </a:rPr>
              <a:t>(إذا قررت جمع نتائج الفصل وعرضها فقط)</a:t>
            </a:r>
          </a:p>
          <a:p>
            <a:pPr marL="800100" marR="0" lvl="1"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2400" i="0" dirty="0">
                <a:solidFill>
                  <a:schemeClr val="tx1"/>
                </a:solidFill>
                <a:latin typeface="+mn-lt"/>
                <a:ea typeface="+mn-ea"/>
                <a:cs typeface="+mn-cs"/>
              </a:rPr>
              <a:t>ستبدأ المحاضرة مرةً أخرى بعد 70 دقيقة. </a:t>
            </a:r>
          </a:p>
          <a:p>
            <a:pPr marL="800100" marR="0" lvl="1"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2400" i="0" dirty="0">
                <a:solidFill>
                  <a:schemeClr val="tx1"/>
                </a:solidFill>
                <a:latin typeface="+mn-lt"/>
                <a:ea typeface="+mn-ea"/>
                <a:cs typeface="+mn-cs"/>
              </a:rPr>
              <a:t>الخيار:</a:t>
            </a:r>
            <a:r>
              <a:rPr lang="en-US" sz="2400" i="0" dirty="0">
                <a:solidFill>
                  <a:schemeClr val="tx1"/>
                </a:solidFill>
                <a:latin typeface="+mn-lt"/>
                <a:ea typeface="+mn-ea"/>
                <a:cs typeface="+mn-cs"/>
              </a:rPr>
              <a:t> </a:t>
            </a:r>
            <a:r>
              <a:rPr lang="ar-EG" sz="2400" i="0" dirty="0">
                <a:solidFill>
                  <a:schemeClr val="tx1"/>
                </a:solidFill>
                <a:latin typeface="+mn-lt"/>
                <a:ea typeface="+mn-ea"/>
                <a:cs typeface="+mn-cs"/>
              </a:rPr>
              <a:t>إما تحضير الثنائيات مسبقًا، وإما تقسيمهم إلى ثنائيات أثناء الحصة، أو اطلب منهم تقسيم أنفسهم من خلال العثور على شخص في الفصل يؤدي دورًا مختلفًا عن دورهم للتفاوض معه.</a:t>
            </a:r>
            <a:r>
              <a:rPr lang="en-US" sz="2400" i="0" dirty="0">
                <a:solidFill>
                  <a:schemeClr val="tx1"/>
                </a:solidFill>
                <a:latin typeface="+mn-lt"/>
                <a:ea typeface="+mn-ea"/>
                <a:cs typeface="+mn-cs"/>
              </a:rPr>
              <a:t> </a:t>
            </a:r>
          </a:p>
          <a:p>
            <a:pPr marL="1257300" marR="0" lvl="2"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2400" i="0" dirty="0">
                <a:solidFill>
                  <a:schemeClr val="tx1"/>
                </a:solidFill>
                <a:latin typeface="+mn-lt"/>
                <a:ea typeface="+mn-ea"/>
                <a:cs typeface="+mn-cs"/>
              </a:rPr>
              <a:t>في حالة الاختيار الذاتي:</a:t>
            </a:r>
            <a:r>
              <a:rPr lang="en-US" sz="2400" i="0" dirty="0">
                <a:solidFill>
                  <a:schemeClr val="tx1"/>
                </a:solidFill>
                <a:latin typeface="+mn-lt"/>
                <a:ea typeface="+mn-ea"/>
                <a:cs typeface="+mn-cs"/>
              </a:rPr>
              <a:t> </a:t>
            </a:r>
            <a:r>
              <a:rPr lang="ar-EG" sz="2400" i="0" dirty="0">
                <a:solidFill>
                  <a:schemeClr val="tx1"/>
                </a:solidFill>
                <a:latin typeface="+mn-lt"/>
                <a:ea typeface="+mn-ea"/>
                <a:cs typeface="+mn-cs"/>
              </a:rPr>
              <a:t>يُرجى اختيار </a:t>
            </a:r>
            <a:r>
              <a:rPr lang="ar-EG" sz="2400" i="0" baseline="0" dirty="0">
                <a:solidFill>
                  <a:schemeClr val="tx1"/>
                </a:solidFill>
                <a:latin typeface="+mn-lt"/>
                <a:ea typeface="+mn-ea"/>
                <a:cs typeface="+mn-cs"/>
              </a:rPr>
              <a:t>شريك </a:t>
            </a:r>
            <a:r>
              <a:rPr lang="ar-EG" sz="2400" i="0" dirty="0">
                <a:solidFill>
                  <a:schemeClr val="tx1"/>
                </a:solidFill>
                <a:latin typeface="+mn-lt"/>
                <a:ea typeface="+mn-ea"/>
                <a:cs typeface="+mn-cs"/>
              </a:rPr>
              <a:t>مختلف </a:t>
            </a:r>
            <a:r>
              <a:rPr lang="ar-EG" sz="2400" i="0" baseline="0" dirty="0">
                <a:solidFill>
                  <a:schemeClr val="tx1"/>
                </a:solidFill>
                <a:latin typeface="+mn-lt"/>
                <a:ea typeface="+mn-ea"/>
                <a:cs typeface="+mn-cs"/>
              </a:rPr>
              <a:t>عن المرة السابقة. [يتعاون الطلاب، ويوزع المُحاضر مواد الأدوار، ويتفاوض الطلاب.]  </a:t>
            </a:r>
          </a:p>
          <a:p>
            <a:pPr marL="800100" marR="0" lvl="1"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2400" i="0" baseline="0" dirty="0">
                <a:solidFill>
                  <a:schemeClr val="tx1"/>
                </a:solidFill>
                <a:latin typeface="+mn-lt"/>
                <a:ea typeface="+mn-ea"/>
                <a:cs typeface="+mn-cs"/>
              </a:rPr>
              <a:t>ملاحظة:</a:t>
            </a:r>
            <a:r>
              <a:rPr lang="en-US" sz="2400" i="0" baseline="0" dirty="0">
                <a:solidFill>
                  <a:schemeClr val="tx1"/>
                </a:solidFill>
                <a:latin typeface="+mn-lt"/>
                <a:ea typeface="+mn-ea"/>
                <a:cs typeface="+mn-cs"/>
              </a:rPr>
              <a:t> </a:t>
            </a:r>
            <a:r>
              <a:rPr lang="ar-EG" sz="2400" i="0" baseline="0" dirty="0">
                <a:solidFill>
                  <a:schemeClr val="tx1"/>
                </a:solidFill>
                <a:latin typeface="+mn-lt"/>
                <a:ea typeface="+mn-ea"/>
                <a:cs typeface="+mn-cs"/>
              </a:rPr>
              <a:t>اضبط الأوقات بما يتناسب مع وقت الحصة الدراسية، والغرض التربوي، ومستوى الحضور.</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kern="1200" baseline="0" dirty="0">
              <a:solidFill>
                <a:schemeClr val="tx1"/>
              </a:solidFill>
              <a:effectLst/>
              <a:latin typeface="+mn-lt"/>
              <a:ea typeface="+mn-ea"/>
              <a:cs typeface="+mn-cs"/>
            </a:endParaRPr>
          </a:p>
          <a:p>
            <a:pPr marL="342900" indent="-342900">
              <a:buFont typeface="Arial" panose="020B0604020202020204" pitchFamily="34" charset="0"/>
              <a:buChar char="•"/>
            </a:pPr>
            <a:r>
              <a:rPr lang="ar-EG" sz="2400" i="0" baseline="0" dirty="0"/>
              <a:t>[أثناء المفاوضات، قد يتجول المُحاضر ويتذكر الملاحظات ذهنيًا عن بعض المفاوضات أو يدونها، لتسليط الضوء على التكتيكات وردود الأفعال التي يمكن طرحها لاحقًا أثناء جلسات المراجعة عندما يُطلب من الطلاب مشاركة تجاربهم أو عند طرح نقاط التدريس الرئيسية، على سبيل المثال المطالبة بالقيمة من خلال الاستعانة بمعايير مشروعة].</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i="0" kern="1200" baseline="0" dirty="0">
              <a:solidFill>
                <a:schemeClr val="tx1"/>
              </a:solidFill>
              <a:effectLst/>
              <a:latin typeface="+mn-lt"/>
              <a:ea typeface="+mn-ea"/>
              <a:cs typeface="+mn-cs"/>
            </a:endParaRPr>
          </a:p>
          <a:p>
            <a:pPr marL="342900" marR="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2400" b="0" i="0" baseline="0" dirty="0">
                <a:solidFill>
                  <a:schemeClr val="tx1"/>
                </a:solidFill>
                <a:latin typeface="+mn-lt"/>
                <a:ea typeface="+mn-ea"/>
                <a:cs typeface="+mn-cs"/>
              </a:rPr>
              <a:t>أحد الخيارات هو أن يقوم المُحاضر بتجميع النتائج بعد عملية التفاوض وقبل جلسة المناقشة. وعادةً ما يلقى عرض النتائج استحسان الطلاب الذين يتوقون لمقارنة أنفسهم بالآخرين وقياس مدى نجاحهم.</a:t>
            </a:r>
            <a:r>
              <a:rPr lang="en-US" sz="2400" b="0" i="0" baseline="0" dirty="0">
                <a:solidFill>
                  <a:schemeClr val="tx1"/>
                </a:solidFill>
                <a:latin typeface="+mn-lt"/>
                <a:ea typeface="+mn-ea"/>
                <a:cs typeface="+mn-cs"/>
              </a:rPr>
              <a:t> </a:t>
            </a:r>
            <a:r>
              <a:rPr lang="ar-EG" sz="2400" b="0" i="0" baseline="0" dirty="0">
                <a:solidFill>
                  <a:schemeClr val="tx1"/>
                </a:solidFill>
                <a:latin typeface="+mn-lt"/>
                <a:ea typeface="+mn-ea"/>
                <a:cs typeface="+mn-cs"/>
              </a:rPr>
              <a:t>[عندما يعود الطلاب بنتائجهم، يقوم المُحاضر بإنشاء شريحة النتائج للفصل باستخدام جدول بيانات </a:t>
            </a:r>
            <a:r>
              <a:rPr lang="en-US" sz="2400" b="0" i="0" baseline="0" dirty="0">
                <a:solidFill>
                  <a:schemeClr val="tx1"/>
                </a:solidFill>
                <a:latin typeface="+mn-lt"/>
                <a:ea typeface="+mn-ea"/>
                <a:cs typeface="+mn-cs"/>
              </a:rPr>
              <a:t>Excel</a:t>
            </a:r>
            <a:r>
              <a:rPr lang="ar-EG" sz="2400" b="0" i="0" baseline="0" dirty="0">
                <a:solidFill>
                  <a:schemeClr val="tx1"/>
                </a:solidFill>
                <a:latin typeface="+mn-lt"/>
                <a:ea typeface="+mn-ea"/>
                <a:cs typeface="+mn-cs"/>
              </a:rPr>
              <a:t> المسمى "</a:t>
            </a:r>
            <a:r>
              <a:rPr lang="en-US" sz="2400" b="0" i="0" baseline="0" dirty="0" err="1">
                <a:solidFill>
                  <a:schemeClr val="tx1"/>
                </a:solidFill>
                <a:latin typeface="+mn-lt"/>
                <a:ea typeface="+mn-ea"/>
                <a:cs typeface="+mn-cs"/>
              </a:rPr>
              <a:t>Results_Template_Art_Case</a:t>
            </a:r>
            <a:r>
              <a:rPr lang="ar-EG" sz="2400" b="0" i="0" baseline="0" dirty="0">
                <a:solidFill>
                  <a:schemeClr val="tx1"/>
                </a:solidFill>
                <a:latin typeface="+mn-lt"/>
                <a:ea typeface="+mn-ea"/>
                <a:cs typeface="+mn-cs"/>
              </a:rPr>
              <a:t>" ويلصقها في شريحة </a:t>
            </a:r>
            <a:r>
              <a:rPr lang="en-US" sz="2400" b="0" i="0" baseline="0" dirty="0">
                <a:solidFill>
                  <a:schemeClr val="tx1"/>
                </a:solidFill>
                <a:latin typeface="+mn-lt"/>
                <a:ea typeface="+mn-ea"/>
                <a:cs typeface="+mn-cs"/>
              </a:rPr>
              <a:t>PowerPoint</a:t>
            </a:r>
            <a:r>
              <a:rPr lang="ar-EG" sz="2400" b="0" i="0" baseline="0" dirty="0">
                <a:solidFill>
                  <a:schemeClr val="tx1"/>
                </a:solidFill>
                <a:latin typeface="+mn-lt"/>
                <a:ea typeface="+mn-ea"/>
                <a:cs typeface="+mn-cs"/>
              </a:rPr>
              <a:t> المسماة "</a:t>
            </a:r>
            <a:r>
              <a:rPr lang="en-US" sz="2400" b="0" i="0" dirty="0"/>
              <a:t>Your results: The Art Case</a:t>
            </a:r>
            <a:r>
              <a:rPr lang="ar-EG" sz="2400" b="0" i="0" dirty="0"/>
              <a:t>" لاحقًا في</a:t>
            </a:r>
            <a:r>
              <a:rPr lang="ar-EG" sz="2400" b="0" i="0" baseline="0" dirty="0"/>
              <a:t> مجموعة الشرائح هذه.</a:t>
            </a:r>
            <a:r>
              <a:rPr lang="en-US" sz="2400" b="0" i="0" baseline="0" dirty="0"/>
              <a:t> </a:t>
            </a:r>
            <a:r>
              <a:rPr lang="ar-EG" sz="2400" b="0" i="0" baseline="0" dirty="0"/>
              <a:t>يتم إعطاء مجموعات الطلاب الثنائية رقم مجموعة التفاوض الخاص بهم عندما يسلمون نتائجهم ويُطلب منهم تذكرها لجلسة المناقشة].</a:t>
            </a:r>
            <a:r>
              <a:rPr lang="en-US" sz="2400" b="0" i="0" baseline="0" dirty="0"/>
              <a:t>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kern="1200" baseline="0" dirty="0">
              <a:solidFill>
                <a:schemeClr val="tx1"/>
              </a:solidFill>
              <a:effectLst/>
              <a:latin typeface="+mn-lt"/>
              <a:ea typeface="+mn-ea"/>
              <a:cs typeface="+mn-cs"/>
            </a:endParaRPr>
          </a:p>
          <a:p>
            <a:pPr marL="342900" marR="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2400" i="0" u="sng" baseline="0" dirty="0">
                <a:solidFill>
                  <a:schemeClr val="tx1"/>
                </a:solidFill>
                <a:latin typeface="+mn-lt"/>
                <a:ea typeface="+mn-ea"/>
                <a:cs typeface="+mn-cs"/>
              </a:rPr>
              <a:t>ملاحظة</a:t>
            </a:r>
            <a:r>
              <a:rPr lang="ar-EG" sz="2400" i="0" baseline="0" dirty="0">
                <a:solidFill>
                  <a:schemeClr val="tx1"/>
                </a:solidFill>
                <a:latin typeface="+mn-lt"/>
                <a:ea typeface="+mn-ea"/>
                <a:cs typeface="+mn-cs"/>
              </a:rPr>
              <a:t>:</a:t>
            </a:r>
            <a:r>
              <a:rPr lang="en-US" sz="2400" i="0" baseline="0" dirty="0">
                <a:solidFill>
                  <a:schemeClr val="tx1"/>
                </a:solidFill>
                <a:latin typeface="+mn-lt"/>
                <a:ea typeface="+mn-ea"/>
                <a:cs typeface="+mn-cs"/>
              </a:rPr>
              <a:t> </a:t>
            </a:r>
            <a:r>
              <a:rPr lang="ar-EG" sz="2400" i="0" baseline="0" dirty="0">
                <a:solidFill>
                  <a:schemeClr val="tx1"/>
                </a:solidFill>
                <a:latin typeface="+mn-lt"/>
                <a:ea typeface="+mn-ea"/>
                <a:cs typeface="+mn-cs"/>
              </a:rPr>
              <a:t>يوجد نهج بديل لإنشاء المجموعات الثنائية، وهو أن يتولى المُحاضر بنفسه تقسيم الطلاب إلى مجموعات، إما عن طريق تكوين مجموعات قبل بدء المحاضرة وإما خلال وقت مخصص أثناء المحاضرة.</a:t>
            </a:r>
            <a:r>
              <a:rPr lang="en-US" sz="2400" i="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indent="0" algn="r" defTabSz="914400" rtl="1" eaLnBrk="1" fontAlgn="auto" latinLnBrk="0" hangingPunct="1">
              <a:lnSpc>
                <a:spcPct val="100000"/>
              </a:lnSpc>
              <a:spcBef>
                <a:spcPts val="0"/>
              </a:spcBef>
              <a:spcAft>
                <a:spcPts val="0"/>
              </a:spcAft>
              <a:buClrTx/>
              <a:buSzTx/>
              <a:buFontTx/>
              <a:buNone/>
              <a:tabLst/>
              <a:defRPr/>
            </a:pPr>
            <a:r>
              <a:rPr lang="ar-EG" sz="2400" i="0" dirty="0"/>
              <a:t>مصدر</a:t>
            </a:r>
            <a:r>
              <a:rPr lang="ar-EG" sz="2400" i="0" baseline="0" dirty="0"/>
              <a:t> الصور</a:t>
            </a:r>
          </a:p>
          <a:p>
            <a:r>
              <a:rPr lang="en-US" sz="2400" i="0" dirty="0"/>
              <a:t>https://pixabay.com/en/artist-brush-color-paint-painting-1295215/</a:t>
            </a:r>
          </a:p>
          <a:p>
            <a:r>
              <a:rPr lang="en-US" sz="2400" i="0" dirty="0"/>
              <a:t>https://pixabay.com/en/artist-brush-colors-rainbow-1197318/</a:t>
            </a:r>
          </a:p>
        </p:txBody>
      </p:sp>
      <p:sp>
        <p:nvSpPr>
          <p:cNvPr id="4" name="Slide Number Placeholder 3"/>
          <p:cNvSpPr>
            <a:spLocks noGrp="1"/>
          </p:cNvSpPr>
          <p:nvPr>
            <p:ph type="sldNum" sz="quarter" idx="10"/>
          </p:nvPr>
        </p:nvSpPr>
        <p:spPr/>
        <p:txBody>
          <a:bodyPr/>
          <a:lstStyle/>
          <a:p>
            <a:fld id="{DDED7BE2-A96B-4E9D-A1D5-8D1855B13D4E}" type="slidenum">
              <a:rPr lang="en-US" smtClean="0"/>
              <a:t>3</a:t>
            </a:fld>
            <a:endParaRPr lang="en-US"/>
          </a:p>
        </p:txBody>
      </p:sp>
    </p:spTree>
    <p:extLst>
      <p:ext uri="{BB962C8B-B14F-4D97-AF65-F5344CB8AC3E}">
        <p14:creationId xmlns:p14="http://schemas.microsoft.com/office/powerpoint/2010/main" val="843057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لدى كلا الجانبين بدائل ضعيفة.</a:t>
            </a:r>
            <a:r>
              <a:rPr lang="en-US"/>
              <a:t> </a:t>
            </a:r>
            <a:r>
              <a:rPr lang="ar-EG"/>
              <a:t>ومدير المتحف لا يريد التعامل مع تو ماب، والمعرض لديه فقط أفضل بديل وهمي مع</a:t>
            </a:r>
            <a:r>
              <a:rPr lang="ar-EG" baseline="0"/>
              <a:t> المشتري الثري المحتمل الذي ربما لن يتحقق. وكلاهما يريد إبرام صفقة بشدة.</a:t>
            </a:r>
            <a:r>
              <a:rPr lang="en-US" baseline="0"/>
              <a:t> </a:t>
            </a:r>
            <a:r>
              <a:rPr lang="ar-EG" baseline="0"/>
              <a:t>ولكن تذكر أن </a:t>
            </a:r>
            <a:r>
              <a:rPr lang="ar-EG" sz="1200"/>
              <a:t>منطقة المساومة لا تحددها البدائل المتاحة لك فحسب، لكن أيضًا بدائل الطرف الآخر. حتى لو كانت بدائلك ضعيفة، فقد تكون بدائل الطرف الآخر ضعيفة هي الأخرى. هناك</a:t>
            </a:r>
            <a:r>
              <a:rPr lang="ar-EG" sz="1200" baseline="0"/>
              <a:t> منطقة مساومة كبيرة في الحالة الفنية لأن كلا الجانبين لديه بدائل ضعيفة ونقطة تحفظ تشمل صفقات مواتية للغاية للطرف الآخر.</a:t>
            </a:r>
            <a:r>
              <a:rPr lang="en-US" sz="1200" baseline="0"/>
              <a:t> </a:t>
            </a:r>
            <a:r>
              <a:rPr lang="ar-EG" sz="1200" baseline="0"/>
              <a:t>لذا في حياتك الخاصة، </a:t>
            </a:r>
            <a:r>
              <a:rPr lang="ar-EG" sz="1200"/>
              <a:t>لا تقلل من شأن نفسك من خلال التركيز على البدائل الضعيفة،</a:t>
            </a:r>
            <a:r>
              <a:rPr lang="ar-EG" sz="1200" baseline="0"/>
              <a:t> لكن ركز على تطلعاتك.</a:t>
            </a:r>
            <a:r>
              <a:rPr lang="en-US" sz="1200" baseline="0"/>
              <a:t> </a:t>
            </a:r>
          </a:p>
          <a:p>
            <a:endParaRPr lang="en-US" altLang="en-US" sz="1200" dirty="0"/>
          </a:p>
          <a:p>
            <a:endParaRPr lang="en-US" altLang="en-US" sz="1200" dirty="0"/>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30</a:t>
            </a:fld>
            <a:endParaRPr lang="en-US"/>
          </a:p>
        </p:txBody>
      </p:sp>
    </p:spTree>
    <p:extLst>
      <p:ext uri="{BB962C8B-B14F-4D97-AF65-F5344CB8AC3E}">
        <p14:creationId xmlns:p14="http://schemas.microsoft.com/office/powerpoint/2010/main" val="3943995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EG" sz="1200" b="0" i="0" dirty="0">
                <a:solidFill>
                  <a:srgbClr val="FF0000"/>
                </a:solidFill>
              </a:rPr>
              <a:t>هل عليك الكشف عن أفضل بديل لديك للطرف الآخر؟ </a:t>
            </a:r>
            <a:r>
              <a:rPr lang="ar-EG" sz="1200" b="0" i="0" baseline="0" dirty="0">
                <a:solidFill>
                  <a:schemeClr val="tx1"/>
                </a:solidFill>
                <a:latin typeface="+mn-lt"/>
                <a:ea typeface="+mn-ea"/>
                <a:cs typeface="+mn-cs"/>
              </a:rPr>
              <a:t>[يجيب الطلاب، أغلبهم يقولون لا]. ماذا سيفعل الطرف الآخر إذا كشفت له عن أفضل بديل لديك وكان ضعيفًا جدًا؟</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[يجيب الطلاب].</a:t>
            </a:r>
            <a:r>
              <a:rPr lang="en-US" sz="1200" b="0" i="0" baseline="0" dirty="0">
                <a:solidFill>
                  <a:schemeClr val="tx1"/>
                </a:solidFill>
                <a:latin typeface="+mn-lt"/>
                <a:ea typeface="+mn-ea"/>
                <a:cs typeface="+mn-cs"/>
              </a:rPr>
              <a:t> </a:t>
            </a:r>
          </a:p>
          <a:p>
            <a:pPr eaLnBrk="1" hangingPunct="1">
              <a:spcBef>
                <a:spcPct val="0"/>
              </a:spcBef>
            </a:pPr>
            <a:endParaRPr lang="en-US" altLang="en-US" b="0" i="0" dirty="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81FAE5F-82CF-49C3-B920-558FD97843E9}" type="slidenum">
              <a:rPr lang="en-US" altLang="en-US" smtClean="0"/>
              <a:pPr>
                <a:spcBef>
                  <a:spcPct val="0"/>
                </a:spcBef>
              </a:pPr>
              <a:t>31</a:t>
            </a:fld>
            <a:endParaRPr lang="en-US" altLang="en-US"/>
          </a:p>
        </p:txBody>
      </p:sp>
    </p:spTree>
    <p:extLst>
      <p:ext uri="{BB962C8B-B14F-4D97-AF65-F5344CB8AC3E}">
        <p14:creationId xmlns:p14="http://schemas.microsoft.com/office/powerpoint/2010/main" val="2669498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ar-EG" dirty="0"/>
              <a:t>لا تفعل إذا كان بإمكانك تجنب ذلك.</a:t>
            </a:r>
            <a:r>
              <a:rPr lang="en-US" dirty="0"/>
              <a:t> </a:t>
            </a:r>
            <a:r>
              <a:rPr lang="ar-EG" sz="2400" dirty="0"/>
              <a:t>فعادةً ما يؤدي الكشف الكامل عن البديل الأفضل أو نقطة التحفظ الخاصة بك</a:t>
            </a:r>
            <a:r>
              <a:rPr lang="en-US" sz="2400" baseline="0" dirty="0"/>
              <a:t> </a:t>
            </a:r>
            <a:r>
              <a:rPr lang="ar-EG" sz="2400" dirty="0"/>
              <a:t>إلى إضعاف موقفك، حيث إن عرضهم لن يكون أفضل إلا بقليل. على سبيل المثال سعر أو راتب</a:t>
            </a:r>
            <a:r>
              <a:rPr lang="ar-EG" sz="2400" baseline="0" dirty="0"/>
              <a:t> أفضل قليلًا مما يعرضه عليك شخص آخر.</a:t>
            </a:r>
            <a:r>
              <a:rPr lang="en-US" sz="2400" baseline="0" dirty="0"/>
              <a:t> </a:t>
            </a:r>
            <a:r>
              <a:rPr lang="ar-EG" sz="2400" dirty="0"/>
              <a:t>قد ترغب في الإشارة إلى البديل الأفضل لديك، على سبيل المثال أن لديك</a:t>
            </a:r>
            <a:r>
              <a:rPr lang="ar-EG" sz="2400" baseline="0" dirty="0"/>
              <a:t> عروضًا أخرى أو تتحدث إلى أرباب عمل محتملين آخرين، </a:t>
            </a:r>
            <a:r>
              <a:rPr lang="ar-EG" sz="2400" dirty="0"/>
              <a:t>ولكن تجنب التفاصيل قدر الإمكان. إن الوقت المناسب للتصريح</a:t>
            </a:r>
            <a:r>
              <a:rPr lang="ar-EG" sz="2400" baseline="0" dirty="0"/>
              <a:t> بالبديل الأفضل لديك هو عند استخدامه كملاذ أخير، </a:t>
            </a:r>
            <a:r>
              <a:rPr lang="ar-EG" sz="2400" dirty="0"/>
              <a:t>نحو نهاية المفاوضات. قد يكون هذا منطقيًا إذا كنت على وشك الوصول إلى طريق مسدود،</a:t>
            </a:r>
            <a:r>
              <a:rPr lang="en-US" sz="2400" baseline="0" dirty="0"/>
              <a:t> </a:t>
            </a:r>
            <a:r>
              <a:rPr lang="ar-EG" sz="2400" dirty="0"/>
              <a:t>وسوف ترضى بشيء ما</a:t>
            </a:r>
            <a:r>
              <a:rPr lang="ar-EG" sz="2400" baseline="0" dirty="0"/>
              <a:t> أفضل بقليل من البديل الذي أنت على وشك الانسحاب منه.</a:t>
            </a:r>
            <a:r>
              <a:rPr lang="en-US" sz="2400" baseline="0" dirty="0"/>
              <a:t> </a:t>
            </a:r>
          </a:p>
          <a:p>
            <a:pPr eaLnBrk="1" hangingPunct="1">
              <a:spcBef>
                <a:spcPct val="0"/>
              </a:spcBef>
            </a:pPr>
            <a:endParaRPr lang="en-US" altLang="en-US" sz="2400" baseline="0" dirty="0"/>
          </a:p>
          <a:p>
            <a:pPr eaLnBrk="1" hangingPunct="1">
              <a:spcBef>
                <a:spcPct val="0"/>
              </a:spcBef>
            </a:pPr>
            <a:r>
              <a:rPr lang="ar-EG" sz="2400" baseline="0" dirty="0"/>
              <a:t>تتمثل الإستراتيجية الأفضل في إيجاد أفضل بديل لك مسبقًا، على سبيل المثال، الحصول على عرض مناسب في مكان آخر قبل التفاوض مع صاحب العمل الذي تحلم به. </a:t>
            </a:r>
            <a:r>
              <a:rPr lang="ar-EG" dirty="0"/>
              <a:t>فمعظم المفاوضين </a:t>
            </a:r>
            <a:r>
              <a:rPr lang="ar-EG" dirty="0" err="1"/>
              <a:t>بطيئون</a:t>
            </a:r>
            <a:r>
              <a:rPr lang="ar-EG" dirty="0"/>
              <a:t> جدًا في إيجاد أفضل بديل، وسريعون جدًا في الكشف عنه أثناء</a:t>
            </a:r>
            <a:r>
              <a:rPr lang="ar-EG" baseline="0" dirty="0"/>
              <a:t> التفاوض.</a:t>
            </a:r>
            <a:r>
              <a:rPr lang="en-US" baseline="0" dirty="0"/>
              <a:t> </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2944324-9535-4DBD-A236-B5F51FE41AF5}" type="slidenum">
              <a:rPr lang="en-US" altLang="en-US" smtClean="0"/>
              <a:pPr>
                <a:spcBef>
                  <a:spcPct val="0"/>
                </a:spcBef>
              </a:pPr>
              <a:t>32</a:t>
            </a:fld>
            <a:endParaRPr lang="en-US" altLang="en-US"/>
          </a:p>
        </p:txBody>
      </p:sp>
    </p:spTree>
    <p:extLst>
      <p:ext uri="{BB962C8B-B14F-4D97-AF65-F5344CB8AC3E}">
        <p14:creationId xmlns:p14="http://schemas.microsoft.com/office/powerpoint/2010/main" val="2760278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a:t>بعض النقاط المهمة حول</a:t>
            </a:r>
            <a:r>
              <a:rPr lang="ar-EG" sz="1200" b="0" baseline="0"/>
              <a:t> المطالبة</a:t>
            </a:r>
            <a:r>
              <a:rPr lang="ar-EG" sz="1200" b="0"/>
              <a:t>بالقيمة. </a:t>
            </a:r>
            <a:r>
              <a:rPr lang="ar-EG" sz="2400"/>
              <a:t>تذكر العناصر الأساسية لحالة المساومة.</a:t>
            </a:r>
            <a:r>
              <a:rPr lang="en-US" sz="2400" baseline="0"/>
              <a:t> </a:t>
            </a:r>
            <a:r>
              <a:rPr lang="en-US" sz="2400"/>
              <a:t>BATNA</a:t>
            </a:r>
            <a:r>
              <a:rPr lang="ar-EG" sz="2400"/>
              <a:t>، البديل الأفضل لك. نقطة التحفظ الخاصة بك، ونقطة</a:t>
            </a:r>
            <a:r>
              <a:rPr lang="ar-EG" sz="2400" baseline="0"/>
              <a:t> الانسحاب</a:t>
            </a:r>
            <a:r>
              <a:rPr lang="ar-EG" sz="2400"/>
              <a:t>الخاصة بك. ونقطة التطلّع</a:t>
            </a:r>
            <a:r>
              <a:rPr lang="en-US" sz="2400" baseline="0"/>
              <a:t> </a:t>
            </a:r>
            <a:r>
              <a:rPr lang="ar-EG" sz="2400"/>
              <a:t>أو الهدف.</a:t>
            </a:r>
            <a:r>
              <a:rPr lang="en-US" sz="2400" baseline="0"/>
              <a:t> </a:t>
            </a:r>
            <a:r>
              <a:rPr lang="ar-EG" sz="2400" baseline="0"/>
              <a:t>دعم</a:t>
            </a:r>
            <a:r>
              <a:rPr lang="en-US" sz="2400" baseline="0"/>
              <a:t> </a:t>
            </a:r>
            <a:r>
              <a:rPr lang="ar-EG" sz="2400"/>
              <a:t>شرعية</a:t>
            </a:r>
            <a:r>
              <a:rPr lang="ar-EG" sz="2400" baseline="0"/>
              <a:t> عروضك </a:t>
            </a:r>
            <a:r>
              <a:rPr lang="ar-EG" sz="2400"/>
              <a:t>والعروض المضادة. فكر في المفاوضات باعتبارها فرصة لتحقيق تطلعاتك، وليس للتفوق على بديل ضعيف. ضع بديلًا أفضل قويًا، ولا تكشف عنه إلا كملاذ أخير. </a:t>
            </a:r>
          </a:p>
          <a:p>
            <a:endParaRPr lang="en-IE" dirty="0"/>
          </a:p>
        </p:txBody>
      </p:sp>
      <p:sp>
        <p:nvSpPr>
          <p:cNvPr id="4" name="Slide Number Placeholder 3"/>
          <p:cNvSpPr>
            <a:spLocks noGrp="1"/>
          </p:cNvSpPr>
          <p:nvPr>
            <p:ph type="sldNum" sz="quarter" idx="10"/>
          </p:nvPr>
        </p:nvSpPr>
        <p:spPr/>
        <p:txBody>
          <a:bodyPr/>
          <a:lstStyle/>
          <a:p>
            <a:fld id="{DDED7BE2-A96B-4E9D-A1D5-8D1855B13D4E}" type="slidenum">
              <a:rPr lang="en-US" smtClean="0"/>
              <a:t>33</a:t>
            </a:fld>
            <a:endParaRPr lang="en-US"/>
          </a:p>
        </p:txBody>
      </p:sp>
    </p:spTree>
    <p:extLst>
      <p:ext uri="{BB962C8B-B14F-4D97-AF65-F5344CB8AC3E}">
        <p14:creationId xmlns:p14="http://schemas.microsoft.com/office/powerpoint/2010/main" val="25693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ar-EG" i="0" dirty="0"/>
              <a:t>هذه</a:t>
            </a:r>
            <a:r>
              <a:rPr lang="ar-EG" i="0" baseline="0" dirty="0"/>
              <a:t> بعض العناصر الأساسية للمطالبة بالقيمة في حالات المساومة.</a:t>
            </a:r>
            <a:r>
              <a:rPr lang="en-US" i="0" baseline="0" dirty="0"/>
              <a:t> </a:t>
            </a:r>
            <a:r>
              <a:rPr lang="ar-EG" i="0" dirty="0"/>
              <a:t>ولكن، بالعودة</a:t>
            </a:r>
            <a:r>
              <a:rPr lang="ar-EG" i="0" baseline="0" dirty="0"/>
              <a:t> إلى النقطة التي تناولناها في محاضرتنا الأولى، يجب تجنب فخ الاعتقاد بأن أمرًا ما يتعلق تمامًا بحالة مساومة عندما لا يكون كذلك.</a:t>
            </a:r>
            <a:r>
              <a:rPr lang="en-US" i="0" baseline="0" dirty="0"/>
              <a:t> </a:t>
            </a:r>
            <a:r>
              <a:rPr lang="ar-EG" b="0" i="0" dirty="0"/>
              <a:t>في الحالة الفنية، تتفاوض بشأن السعر </a:t>
            </a:r>
            <a:r>
              <a:rPr lang="ar-EG" b="0" i="0" u="sng" dirty="0"/>
              <a:t>للمطالبة</a:t>
            </a:r>
            <a:r>
              <a:rPr lang="ar-EG" b="0" i="0" dirty="0"/>
              <a:t> بالقيمة، ولكن لا تزال هناك فرص </a:t>
            </a:r>
            <a:r>
              <a:rPr lang="ar-EG" b="0" i="0" u="sng" dirty="0"/>
              <a:t>لخلق</a:t>
            </a:r>
            <a:r>
              <a:rPr lang="ar-EG" b="0" i="0" dirty="0"/>
              <a:t> قيمة.</a:t>
            </a:r>
            <a:r>
              <a:rPr lang="en-US" b="0" i="0" dirty="0"/>
              <a:t> </a:t>
            </a:r>
            <a:r>
              <a:rPr lang="ar-EG" b="0" i="0" dirty="0"/>
              <a:t>على سبيل المثال، [</a:t>
            </a:r>
            <a:r>
              <a:rPr lang="ar-EG" i="0" dirty="0"/>
              <a:t>يقدم المُحاضر</a:t>
            </a:r>
            <a:r>
              <a:rPr lang="ar-EG" i="0" baseline="0" dirty="0"/>
              <a:t> أمثلة على </a:t>
            </a:r>
            <a:r>
              <a:rPr lang="ar-EG" i="0" dirty="0"/>
              <a:t>الاتفاقيات الإبداعية التي أبرمها الطلاب أثناء التمرين والتي أخذت الاتفاقية إلى ما هو أبعد من السعر].</a:t>
            </a:r>
            <a:r>
              <a:rPr lang="en-US" i="0" dirty="0"/>
              <a:t> </a:t>
            </a:r>
            <a:r>
              <a:rPr lang="ar-EG" i="0" baseline="0" dirty="0"/>
              <a:t>  </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385B4E2-3D56-4980-B6F1-37538893F70C}" type="slidenum">
              <a:rPr lang="en-US" altLang="en-US" smtClean="0"/>
              <a:pPr>
                <a:spcBef>
                  <a:spcPct val="0"/>
                </a:spcBef>
              </a:pPr>
              <a:t>34</a:t>
            </a:fld>
            <a:endParaRPr lang="en-US" altLang="en-US"/>
          </a:p>
        </p:txBody>
      </p:sp>
    </p:spTree>
    <p:extLst>
      <p:ext uri="{BB962C8B-B14F-4D97-AF65-F5344CB8AC3E}">
        <p14:creationId xmlns:p14="http://schemas.microsoft.com/office/powerpoint/2010/main" val="143640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u="sng" dirty="0"/>
              <a:t>ملاحظة</a:t>
            </a:r>
            <a:r>
              <a:rPr lang="ar-EG" dirty="0"/>
              <a:t>:</a:t>
            </a:r>
            <a:r>
              <a:rPr lang="en-US" dirty="0"/>
              <a:t> </a:t>
            </a:r>
            <a:r>
              <a:rPr lang="ar-EG" dirty="0"/>
              <a:t>يُستخدم </a:t>
            </a:r>
            <a:r>
              <a:rPr lang="ar-EG" dirty="0" err="1"/>
              <a:t>هذا</a:t>
            </a:r>
            <a:r>
              <a:rPr lang="ar-EG" u="none" dirty="0" err="1"/>
              <a:t>القالب</a:t>
            </a:r>
            <a:r>
              <a:rPr lang="ar-EG" u="none" dirty="0"/>
              <a:t> الخاص بشريحة تقسيم الطلاب إلى مجموعات ثنائية إذا</a:t>
            </a:r>
            <a:r>
              <a:rPr lang="ar-EG" u="none" baseline="0" dirty="0"/>
              <a:t> وضع المُحاضر الطلاب في فرق تفاوض مسبقًا.</a:t>
            </a:r>
            <a:r>
              <a:rPr lang="en-US" u="none" baseline="0" dirty="0"/>
              <a:t> </a:t>
            </a:r>
            <a:r>
              <a:rPr lang="ar-EG" u="none" baseline="0" dirty="0"/>
              <a:t>تتم إضافة أسماء الطلاب في الأعمدة الخاصة بكل منهم</a:t>
            </a:r>
            <a:r>
              <a:rPr lang="ar-EG" sz="1200" b="0" i="0" u="none" strike="noStrike" dirty="0">
                <a:solidFill>
                  <a:srgbClr val="000000"/>
                </a:solidFill>
                <a:latin typeface="Cambria"/>
              </a:rPr>
              <a:t>.</a:t>
            </a:r>
            <a:r>
              <a:rPr lang="en-US" sz="1200" b="0" i="0" u="none" strike="noStrike" baseline="0" dirty="0">
                <a:solidFill>
                  <a:schemeClr val="tx1"/>
                </a:solidFill>
                <a:latin typeface="+mn-lt"/>
              </a:rPr>
              <a:t> </a:t>
            </a:r>
            <a:r>
              <a:rPr lang="ar-EG" u="none" dirty="0"/>
              <a:t>إذا</a:t>
            </a:r>
            <a:r>
              <a:rPr lang="ar-EG" u="none" baseline="0" dirty="0"/>
              <a:t> تم استخدام هذه الشريحة</a:t>
            </a:r>
            <a:r>
              <a:rPr lang="ar-EG" u="none" dirty="0"/>
              <a:t>،</a:t>
            </a:r>
            <a:r>
              <a:rPr lang="en-US" u="none" baseline="0" dirty="0"/>
              <a:t> </a:t>
            </a:r>
            <a:r>
              <a:rPr lang="ar-EG" u="none" dirty="0"/>
              <a:t>فيجب أن يتطابق</a:t>
            </a:r>
            <a:r>
              <a:rPr lang="ar-EG" dirty="0"/>
              <a:t> لون</a:t>
            </a:r>
            <a:r>
              <a:rPr lang="ar-EG" baseline="0" dirty="0"/>
              <a:t> الخلفية لكل دور في الشريحة أعلاه مع لون مواد الدور التي يتم توزيعها على الطلاب</a:t>
            </a:r>
            <a:r>
              <a:rPr lang="ar-EG" sz="1200" b="0" i="0" u="none" strike="noStrike" dirty="0">
                <a:solidFill>
                  <a:srgbClr val="000000"/>
                </a:solidFill>
                <a:latin typeface="Cambria"/>
              </a:rPr>
              <a:t>، لتجنب الارتباك</a:t>
            </a:r>
            <a:r>
              <a:rPr lang="ar-EG" baseline="0" dirty="0"/>
              <a:t>. يشير العمود "الغرفة الجانبية" إلى "غرفة النقاش الجانبية" ولا ينطبق إلا إذا كان لدى المُحاضر غرف خاصة للطلاب للتفاوض فيها. يشير العمود "المجموعة" إلى رقم مجموعة التفاوض، بمعنى آخر: كل ثنائي من الطلاب.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aseline="0" dirty="0"/>
              <a:t>بالطبع، قد يختار المُحاضر توزيع الحالة بشكل عشوائي بين الطلاب، مع التأكد من وجود عدد زوجي من الطلاب لكل جانب، ثم يطلب منهم اختيار شخص آخر في الفصل.</a:t>
            </a:r>
            <a:r>
              <a:rPr lang="en-US" baseline="0" dirty="0"/>
              <a:t> </a:t>
            </a:r>
            <a:r>
              <a:rPr lang="ar-EG" baseline="0" dirty="0"/>
              <a:t>إذا كان لديك عدد فردي من الطلاب في الحالة الفنية هذه، فقد يكون من الأفضل مضاعفة دور متحف (</a:t>
            </a:r>
            <a:r>
              <a:rPr lang="en-US" baseline="0" dirty="0"/>
              <a:t>NAML</a:t>
            </a:r>
            <a:r>
              <a:rPr lang="ar-EG" baseline="0" dirty="0"/>
              <a:t>) نظرًا لزيادة الحاجة إلى حساب الهوامش المالية للمؤتمر والعواقب المترتبة على اختلاف الأسعار المحتملة للوحة "</a:t>
            </a:r>
            <a:r>
              <a:rPr lang="ar-EG" baseline="0" dirty="0" err="1"/>
              <a:t>هيلاريو</a:t>
            </a:r>
            <a:r>
              <a:rPr lang="ar-EG" baseline="0" dirty="0"/>
              <a:t>".</a:t>
            </a:r>
          </a:p>
          <a:p>
            <a:endParaRPr lang="en-US" altLang="en-US" dirty="0"/>
          </a:p>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4</a:t>
            </a:fld>
            <a:endParaRPr lang="en-US" altLang="en-US"/>
          </a:p>
        </p:txBody>
      </p:sp>
    </p:spTree>
    <p:extLst>
      <p:ext uri="{BB962C8B-B14F-4D97-AF65-F5344CB8AC3E}">
        <p14:creationId xmlns:p14="http://schemas.microsoft.com/office/powerpoint/2010/main" val="56262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t>مرحبًا بكم من جديد! يُرجى تخصيص 3 دقائق وتشارك مع الشخص الجالس بجانبك،</a:t>
            </a:r>
            <a:r>
              <a:rPr lang="ar-EG" sz="1200" i="0" baseline="0" dirty="0"/>
              <a:t> الذي </a:t>
            </a:r>
            <a:r>
              <a:rPr lang="ar-EG" sz="1200" i="0" dirty="0"/>
              <a:t>ليس بالضرورة</a:t>
            </a:r>
            <a:r>
              <a:rPr lang="ar-EG" sz="1200" i="0" baseline="0" dirty="0"/>
              <a:t> أن يكون شريكك في التفاوض.</a:t>
            </a:r>
            <a:r>
              <a:rPr lang="en-US" sz="1200" i="0" dirty="0"/>
              <a:t> </a:t>
            </a:r>
            <a:r>
              <a:rPr lang="ar-EG" sz="1200" i="0" dirty="0"/>
              <a:t>هناك شيء واحد</a:t>
            </a:r>
            <a:r>
              <a:rPr lang="ar-EG" sz="1200" i="0" baseline="0" dirty="0"/>
              <a:t> قام به نظيرك بشكل جيد، وشيء واحد كان بإمكانك القيام به بشكل أفضل، في عملية التفاوض، الحالة الفنية. نجري هذه المناقشات لأن الطلاب غالبًا ما يتعلمون بقدر أكبر من بعضهم البعض.</a:t>
            </a:r>
            <a:r>
              <a:rPr lang="en-US" sz="1200" i="0" baseline="0" dirty="0"/>
              <a:t> </a:t>
            </a:r>
            <a:r>
              <a:rPr lang="ar-EG" sz="1200" i="0" baseline="0" dirty="0"/>
              <a:t>[يتشارك الطلاب مع الآخرين الجالسين بجانبهم لبضع دقائق]. حسنًا، لنبدأ من جديد.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pPr marL="0" marR="0" indent="0" algn="r" defTabSz="914400" rtl="1" eaLnBrk="1" fontAlgn="auto" latinLnBrk="0" hangingPunct="1">
              <a:lnSpc>
                <a:spcPct val="100000"/>
              </a:lnSpc>
              <a:spcBef>
                <a:spcPts val="0"/>
              </a:spcBef>
              <a:spcAft>
                <a:spcPts val="0"/>
              </a:spcAft>
              <a:buClrTx/>
              <a:buSzTx/>
              <a:buFontTx/>
              <a:buNone/>
              <a:tabLst/>
              <a:defRPr/>
            </a:pPr>
            <a:r>
              <a:rPr lang="ar-EG" sz="1200" i="0" baseline="0" dirty="0"/>
              <a:t>بدلًا من ذلك، يمكنك أن تطلب من الطلاب الوقوف والبحث عن نظائرهم ومناقشة نفس النقطتين دون مغادرة الغرفة.</a:t>
            </a:r>
            <a:r>
              <a:rPr lang="en-US" sz="1200" i="0" baseline="0" dirty="0"/>
              <a:t> </a:t>
            </a:r>
            <a:r>
              <a:rPr lang="ar-EG" sz="1200" i="0" baseline="0" dirty="0"/>
              <a:t>بهذه الطريقة، يمكنك إضافة بعض الحركة والطاقة اللطيفة في الفصل الدراسي، مع تقليل وقت الانتقال نظرًا لأن الطلاب لا يغادرون الفصل.</a:t>
            </a:r>
            <a:r>
              <a:rPr lang="en-US" sz="1200" i="0" baseline="0" dirty="0"/>
              <a:t> </a:t>
            </a:r>
            <a:r>
              <a:rPr lang="ar-EG" sz="1200" i="0" baseline="0" dirty="0"/>
              <a:t>إذا كان فصلك صغيرًا، أو توجد به مساحة صغيرة بعيدًا عن المقاعد، أو مقاعد ثابتة تُصعب على الطلاب الدخول أو الخروج من المقاعد، فالجأ إلى الفقرة السابقة.</a:t>
            </a:r>
            <a:r>
              <a:rPr lang="en-US" sz="1200" i="0" baseline="0" dirty="0"/>
              <a:t> </a:t>
            </a:r>
            <a:r>
              <a:rPr lang="ar-EG" sz="1200" i="0" baseline="0" dirty="0"/>
              <a:t>وإلا، سيوفر هذا التنسيق ملاحظات أكثر تفصيلًا وتخصيصًا للطلاب.</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pPr marL="0" marR="0" indent="0" algn="r" defTabSz="914400" rtl="1" eaLnBrk="1" fontAlgn="auto" latinLnBrk="0" hangingPunct="1">
              <a:lnSpc>
                <a:spcPct val="100000"/>
              </a:lnSpc>
              <a:spcBef>
                <a:spcPts val="0"/>
              </a:spcBef>
              <a:spcAft>
                <a:spcPts val="0"/>
              </a:spcAft>
              <a:buClrTx/>
              <a:buSzTx/>
              <a:buFontTx/>
              <a:buNone/>
              <a:tabLst/>
              <a:defRPr/>
            </a:pPr>
            <a:r>
              <a:rPr lang="ar-EG" sz="1200" i="0" baseline="0" dirty="0"/>
              <a:t>إذا لم يكن لديك الكثير من الوقت، يمكنك تخطي هذا الجزء والانتقال مباشرةً إلى المناقشة.</a:t>
            </a:r>
            <a:r>
              <a:rPr lang="en-US" sz="1200" i="0" baseline="0" dirty="0"/>
              <a:t> </a:t>
            </a: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baseline="0" dirty="0"/>
              <a:t>إذا كنت تعرض النتائج، فيمكنك أن تطلب من الطلاب أداء هذا النشاط، بينما تقوم بإدخال النتائج في برنامج </a:t>
            </a:r>
            <a:r>
              <a:rPr lang="en-US" sz="1200" i="0" baseline="0" dirty="0"/>
              <a:t>Excel</a:t>
            </a:r>
            <a:r>
              <a:rPr lang="ar-EG" sz="1200" i="0" baseline="0" dirty="0"/>
              <a:t> وشرائح </a:t>
            </a:r>
            <a:r>
              <a:rPr lang="en-US" sz="1200" i="0" baseline="0" dirty="0"/>
              <a:t>PowerPoint</a:t>
            </a:r>
            <a:r>
              <a:rPr lang="ar-EG" sz="1200" i="0" baseline="0" dirty="0"/>
              <a:t>.</a:t>
            </a: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baseline="0" dirty="0"/>
              <a:t>إذا لم تتمكن من عرض النتائج أو نفد منك الوقت، يمكنك أن تطلب منهم إرسال إجاباتهم إليك لاحقًا كتابيًا كجزء من الواجب الدراسي.</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5</a:t>
            </a:fld>
            <a:endParaRPr lang="en-US" altLang="en-US"/>
          </a:p>
        </p:txBody>
      </p:sp>
    </p:spTree>
    <p:extLst>
      <p:ext uri="{BB962C8B-B14F-4D97-AF65-F5344CB8AC3E}">
        <p14:creationId xmlns:p14="http://schemas.microsoft.com/office/powerpoint/2010/main" val="409280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EG" baseline="0" dirty="0"/>
              <a:t>ستركز هذه المحاضرة على جزء هام من أي عملية تفاوض، وهو جزء يُساء فهمه من الكثيرين.</a:t>
            </a:r>
            <a:r>
              <a:rPr lang="en-US" baseline="0" dirty="0"/>
              <a:t> </a:t>
            </a:r>
            <a:r>
              <a:rPr lang="ar-EG" baseline="0" dirty="0"/>
              <a:t>إن المطالبة بالقيمة مبالغ في تقديرها من قِبل أولئك الذين ينتهجون إستراتيجية الربح والخسارة، بينما يقلل منها أولئك الذين يتبنون إستراتيجية الربح لجميع الأطراف.</a:t>
            </a:r>
            <a:r>
              <a:rPr lang="en-US" baseline="0" dirty="0"/>
              <a:t> </a:t>
            </a:r>
            <a:r>
              <a:rPr lang="ar-EG" baseline="0" dirty="0"/>
              <a:t>فالأشخاص الذين يتبنون إستراتيجية الربح والخسارة غالبًا ما يعتقدون أن المطالبة بالقيمة هي الجزء الوحيد المهم حقًا في المفاوضات، وبالتالي يكرسون معظم طاقاتهم لها، مما يقلل عادةً من جهودهم المبذولة لخلق القيمة أو يطغى عليها.</a:t>
            </a:r>
            <a:r>
              <a:rPr lang="en-US" baseline="0" dirty="0"/>
              <a:t> </a:t>
            </a:r>
            <a:r>
              <a:rPr lang="ar-EG" baseline="0" dirty="0"/>
              <a:t>وعلى العكس من ذلك، يميل </a:t>
            </a:r>
            <a:r>
              <a:rPr lang="ar-EG" baseline="0" dirty="0" err="1"/>
              <a:t>إستراتيجيو</a:t>
            </a:r>
            <a:r>
              <a:rPr lang="ar-EG" baseline="0" dirty="0"/>
              <a:t> منهج الربح لجميع الأطراف إلى المبالغة في تقدير خلق القيمة، وتجاهل أهمية المطالبة بالقيمة أو نسيانها، وبالتالي قصور الاستثمار فيها، والفشل أحيانًا في الحصول على حصتهم العادلة من القيمة.</a:t>
            </a:r>
            <a:r>
              <a:rPr lang="en-US" baseline="0" dirty="0"/>
              <a:t> </a:t>
            </a:r>
            <a:r>
              <a:rPr lang="ar-EG" baseline="0" dirty="0"/>
              <a:t>إن خلق القيمة والمطالبة بالقيمة أمران أساسيان لتحقيق مفاوضات ناجحة، وخاصةً إذا كنا نفكر في مفاوضاتنا العديدة وليس مجرد حالة فردية.</a:t>
            </a:r>
            <a:r>
              <a:rPr lang="en-US" baseline="0" dirty="0"/>
              <a:t> </a:t>
            </a:r>
            <a:r>
              <a:rPr lang="ar-EG" baseline="0" dirty="0"/>
              <a:t>إذ تحتاج أي إستراتيجية تفاوض، سواء كانت إستراتيجية الربح والخسارة، أو إستراتيجية الربح لجميع الأطراف، إلى تلبية كل من خلق القيمة والمطالبة بها.</a:t>
            </a:r>
          </a:p>
          <a:p>
            <a:endParaRPr lang="en-US" baseline="0" dirty="0"/>
          </a:p>
          <a:p>
            <a:r>
              <a:rPr lang="ar-EG" dirty="0"/>
              <a:t>مصدر</a:t>
            </a:r>
            <a:r>
              <a:rPr lang="ar-EG" baseline="0" dirty="0"/>
              <a:t> الصورة</a:t>
            </a:r>
          </a:p>
          <a:p>
            <a:r>
              <a:rPr lang="en-US" baseline="0" dirty="0"/>
              <a:t>https://pixabay.com/en/interview-job-icon-job-interview-1018332/</a:t>
            </a:r>
          </a:p>
        </p:txBody>
      </p:sp>
    </p:spTree>
    <p:extLst>
      <p:ext uri="{BB962C8B-B14F-4D97-AF65-F5344CB8AC3E}">
        <p14:creationId xmlns:p14="http://schemas.microsoft.com/office/powerpoint/2010/main" val="1535962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lnSpc>
                <a:spcPct val="80000"/>
              </a:lnSpc>
              <a:buFont typeface="Arial" pitchFamily="34" charset="0"/>
              <a:buNone/>
            </a:pPr>
            <a:r>
              <a:rPr lang="ar-EG" sz="1200" b="0"/>
              <a:t>تحدث التفضيلات المتضاربة في المفاوضات في الحالات التي</a:t>
            </a:r>
            <a:r>
              <a:rPr lang="ar-EG" sz="1200" b="0" baseline="0"/>
              <a:t> تتعارض فيها مصالح </a:t>
            </a:r>
            <a:r>
              <a:rPr lang="ar-EG" sz="2400"/>
              <a:t>الأطراف بشكل مباشر</a:t>
            </a:r>
            <a:r>
              <a:rPr lang="ar-EG" sz="2400" baseline="0"/>
              <a:t>. والمثال الأكثر شيوعًا هو سعر البيع - يريد المشتري أن يدفع أقل؛ بينما يريد البائع أن يتقاضى مبلغًا أكبر. لذا، عندما يُطالب أحد الطرفين بقيمة أكبر على السعر، يفقد الطرف الآخر القيمة على السعر. ويفترض العديد من المفاوضين خطأ أن هذا يفرض المساومة على مسار العملية، على الرغم من أن هذا الأمر يرجع إلى الجهل أكثر من الواقع. وحتى عندما يتعلق الأمر بالسعر أو أي تفضيل/مصلحة متضاربة أخرى، لا يزال بإمكان الأطراف المتفاوضة التوصل إلى أفكار إبداعية للاتفاق على سعر، وكذلك استخدام الشرعية لضمان أن اتفاقها على شيء ينبع من جانب عادل أو معقول، وليس مجرد نتيجة للإكراه، أو التلاعب، أو غير ذلك من التحركات بالقوة.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ar-EG"/>
              <a:t>مصدر</a:t>
            </a:r>
            <a:r>
              <a:rPr lang="ar-EG" baseline="0"/>
              <a:t> الصورة</a:t>
            </a:r>
          </a:p>
          <a:p>
            <a:r>
              <a:rPr lang="en-US"/>
              <a:t>https://pixabay.com/en/tug-of-war-force-teamwork-men-rope-1013740/</a:t>
            </a:r>
          </a:p>
        </p:txBody>
      </p:sp>
      <p:sp>
        <p:nvSpPr>
          <p:cNvPr id="4" name="Slide Number Placeholder 3"/>
          <p:cNvSpPr>
            <a:spLocks noGrp="1"/>
          </p:cNvSpPr>
          <p:nvPr>
            <p:ph type="sldNum" sz="quarter" idx="10"/>
          </p:nvPr>
        </p:nvSpPr>
        <p:spPr/>
        <p:txBody>
          <a:bodyPr/>
          <a:lstStyle/>
          <a:p>
            <a:fld id="{DDED7BE2-A96B-4E9D-A1D5-8D1855B13D4E}" type="slidenum">
              <a:rPr lang="en-US" smtClean="0"/>
              <a:t>7</a:t>
            </a:fld>
            <a:endParaRPr lang="en-US"/>
          </a:p>
        </p:txBody>
      </p:sp>
    </p:spTree>
    <p:extLst>
      <p:ext uri="{BB962C8B-B14F-4D97-AF65-F5344CB8AC3E}">
        <p14:creationId xmlns:p14="http://schemas.microsoft.com/office/powerpoint/2010/main" val="18851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ar-EG"/>
              <a:t>تعتبر هذه المصطلحات بمثابة نقاط مرجعية اقتصادية مهمة في أي عملية تفاوض.</a:t>
            </a:r>
            <a:r>
              <a:rPr lang="en-US" baseline="0"/>
              <a:t> </a:t>
            </a:r>
          </a:p>
          <a:p>
            <a:pPr eaLnBrk="1" hangingPunct="1">
              <a:spcBef>
                <a:spcPct val="0"/>
              </a:spcBef>
            </a:pPr>
            <a:endParaRPr lang="en-US" altLang="en-US"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[يكتب المُحاضر على اللوح الورقي:</a:t>
            </a:r>
            <a:r>
              <a:rPr lang="en-US" sz="1200"/>
              <a:t> </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a:t>
            </a:r>
            <a:r>
              <a:rPr lang="en-US" sz="1200"/>
              <a:t>BATNA</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نقطة التحفظ</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نقطة التطلّع</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ويترك هذه المصطلحات على اللوح الورقي لبقية المحاضرة].</a:t>
            </a:r>
            <a:r>
              <a:rPr lang="en-US" sz="1200"/>
              <a:t> </a:t>
            </a:r>
          </a:p>
          <a:p>
            <a:pPr eaLnBrk="1" hangingPunct="1">
              <a:spcBef>
                <a:spcPct val="0"/>
              </a:spcBef>
            </a:pPr>
            <a:endParaRPr lang="en-US" altLang="en-US" baseline="0" dirty="0"/>
          </a:p>
          <a:p>
            <a:pPr eaLnBrk="1" hangingPunct="1">
              <a:spcBef>
                <a:spcPct val="0"/>
              </a:spcBef>
            </a:pPr>
            <a:r>
              <a:rPr lang="ar-EG"/>
              <a:t>هذه هي </a:t>
            </a:r>
            <a:r>
              <a:rPr lang="ar-EG" sz="1200" b="0"/>
              <a:t>العناصر الأساسية الثلاثة الأساسية لحالة المساومة.</a:t>
            </a:r>
            <a:r>
              <a:rPr lang="en-US" sz="1200" b="0" baseline="0"/>
              <a:t> </a:t>
            </a:r>
            <a:r>
              <a:rPr lang="ar-EG" sz="1200" b="0" baseline="0"/>
              <a:t>هل سمعت عن </a:t>
            </a:r>
            <a:r>
              <a:rPr lang="en-US" sz="1200" b="0" baseline="0"/>
              <a:t>BATNA</a:t>
            </a:r>
            <a:r>
              <a:rPr lang="ar-EG" sz="1200" b="0" baseline="0"/>
              <a:t> أو </a:t>
            </a:r>
            <a:r>
              <a:rPr lang="ar-EG" sz="1200"/>
              <a:t>أفضل بديل لاتفاقية تفاوضية؟ [</a:t>
            </a:r>
            <a:r>
              <a:rPr lang="ar-EG" sz="1200" i="1"/>
              <a:t>يجيب</a:t>
            </a:r>
            <a:r>
              <a:rPr lang="ar-EG" sz="1200" i="1" baseline="0"/>
              <a:t> الطلاب</a:t>
            </a:r>
            <a:r>
              <a:rPr lang="ar-EG" sz="1200" baseline="0"/>
              <a:t>].</a:t>
            </a:r>
            <a:r>
              <a:rPr lang="ar-EG" sz="1200"/>
              <a:t> أنه ما ستفعله إذا لم يتم التوصل إلى أي اتفاق، وهو</a:t>
            </a:r>
            <a:r>
              <a:rPr lang="ar-EG" sz="1200" baseline="0"/>
              <a:t> خيارك البديل.</a:t>
            </a:r>
            <a:r>
              <a:rPr lang="en-US" sz="1200" baseline="0"/>
              <a:t> </a:t>
            </a:r>
            <a:r>
              <a:rPr lang="ar-EG" sz="1200"/>
              <a:t> نقطة التحفظ بالنسبة لك</a:t>
            </a:r>
            <a:r>
              <a:rPr lang="ar-EG" sz="1200" baseline="0"/>
              <a:t> هي</a:t>
            </a:r>
            <a:r>
              <a:rPr lang="ar-EG" sz="1200"/>
              <a:t>أسوأ صفقة ستقبلها دون التراجع عنها، إذ تمثل أدنى سعر على الإطلاق قبل أن تقول، أتدري، انسَ الأمر؛ فأنا لا أريد هذه الصفقة على الإطلاق. نقطة التطلّع الخاصة بك هي الصفقة التي تطمح إلى إبرامها، إذ تمثل النتيجة المثالية التي تقع ضمن حدود</a:t>
            </a:r>
            <a:r>
              <a:rPr lang="ar-EG" sz="1200" baseline="0"/>
              <a:t> الواقع.</a:t>
            </a:r>
            <a:r>
              <a:rPr lang="en-US" sz="1200" baseline="0"/>
              <a:t> </a:t>
            </a:r>
            <a:r>
              <a:rPr lang="ar-EG"/>
              <a:t>لماذا يختلف أفضل بديل لاتفاقية تفاوضية (</a:t>
            </a:r>
            <a:r>
              <a:rPr lang="en-US"/>
              <a:t>BATNA</a:t>
            </a:r>
            <a:r>
              <a:rPr lang="ar-EG"/>
              <a:t>) ونقطة التحفظ؟</a:t>
            </a:r>
            <a:r>
              <a:rPr lang="en-US"/>
              <a:t> </a:t>
            </a:r>
            <a:r>
              <a:rPr lang="ar-EG"/>
              <a:t>[</a:t>
            </a:r>
            <a:r>
              <a:rPr lang="ar-EG" i="1"/>
              <a:t>يجيب الطلاب</a:t>
            </a:r>
            <a:r>
              <a:rPr lang="ar-EG"/>
              <a:t>].</a:t>
            </a:r>
            <a:r>
              <a:rPr lang="en-US"/>
              <a:t> </a:t>
            </a:r>
            <a:r>
              <a:rPr lang="ar-EG"/>
              <a:t>لأن مقارنة الاثنين غالبًا ما تكون مقارنة غير منطقية، إذ تمثل مقارنة بين عناصر لا يمكن مقارنتها بشكل مباشر.</a:t>
            </a:r>
            <a:r>
              <a:rPr lang="en-US"/>
              <a:t> </a:t>
            </a:r>
            <a:r>
              <a:rPr lang="ar-EG"/>
              <a:t>قد يتمثل أفضل بديل لاتفاقية تفاوضية (</a:t>
            </a:r>
            <a:r>
              <a:rPr lang="en-US"/>
              <a:t>BATNA</a:t>
            </a:r>
            <a:r>
              <a:rPr lang="ar-EG"/>
              <a:t>) لديك في الرجوع إلى المدرسة، أو بدء عملك الخاص، أو العودة إلى العيش</a:t>
            </a:r>
            <a:r>
              <a:rPr lang="en-US" baseline="0"/>
              <a:t> </a:t>
            </a:r>
            <a:r>
              <a:rPr lang="ar-EG"/>
              <a:t>مع والدتك، في حين تتمثل نقطة التحفظ لديك في</a:t>
            </a:r>
            <a:r>
              <a:rPr lang="ar-EG" baseline="0"/>
              <a:t> الراتب الذي من دونه لن ترغب في الحصول على الوظيفة وستواصل سعيك نحو البدائل</a:t>
            </a:r>
            <a:r>
              <a:rPr lang="ar-EG"/>
              <a:t>.</a:t>
            </a:r>
          </a:p>
          <a:p>
            <a:pPr eaLnBrk="1" hangingPunct="1">
              <a:spcBef>
                <a:spcPct val="0"/>
              </a:spcBef>
            </a:pPr>
            <a:endParaRPr lang="en-US" altLang="en-US" dirty="0"/>
          </a:p>
          <a:p>
            <a:r>
              <a:rPr lang="ar-EG" i="0" baseline="0"/>
              <a:t>[</a:t>
            </a:r>
            <a:r>
              <a:rPr lang="ar-EG" i="1" baseline="0"/>
              <a:t>اختياري، لن يكون لائقًا في الثقافات التقليدية</a:t>
            </a:r>
            <a:r>
              <a:rPr lang="ar-EG" i="0" baseline="0"/>
              <a:t>]</a:t>
            </a:r>
          </a:p>
          <a:p>
            <a:r>
              <a:rPr lang="ar-EG" baseline="0"/>
              <a:t>هل لاحظت نطق الأحرف الأولى من كل مفهوم رئيسي؟</a:t>
            </a:r>
            <a:r>
              <a:rPr lang="en-US" baseline="0"/>
              <a:t> </a:t>
            </a:r>
            <a:r>
              <a:rPr lang="ar-EG" baseline="0"/>
              <a:t>[</a:t>
            </a:r>
            <a:r>
              <a:rPr lang="ar-EG" i="1" baseline="0"/>
              <a:t>يجيب الطلاب</a:t>
            </a:r>
            <a:r>
              <a:rPr lang="ar-EG" i="0" baseline="0"/>
              <a:t>]</a:t>
            </a:r>
            <a:r>
              <a:rPr lang="ar-EG" baseline="0"/>
              <a:t>.</a:t>
            </a:r>
            <a:r>
              <a:rPr lang="en-US" baseline="0"/>
              <a:t> </a:t>
            </a:r>
            <a:r>
              <a:rPr lang="ar-EG" baseline="0"/>
              <a:t>صحيح، </a:t>
            </a:r>
            <a:r>
              <a:rPr lang="en-US" baseline="0"/>
              <a:t>BRA</a:t>
            </a:r>
            <a:r>
              <a:rPr lang="ar-EG" baseline="0"/>
              <a:t>، كما في الثوب.</a:t>
            </a:r>
            <a:r>
              <a:rPr lang="en-US" baseline="0"/>
              <a:t> </a:t>
            </a:r>
            <a:r>
              <a:rPr lang="ar-EG" baseline="0"/>
              <a:t>لذا يمكنك استخدام </a:t>
            </a:r>
            <a:r>
              <a:rPr lang="en-US" baseline="0"/>
              <a:t>BRA</a:t>
            </a:r>
            <a:r>
              <a:rPr lang="ar-EG" baseline="0"/>
              <a:t> كوسيلة مساعدة، أو عنصر تذكير، لتذكر هذه المفاهيم الرئيسية.</a:t>
            </a:r>
            <a:r>
              <a:rPr lang="en-US" baseline="0"/>
              <a:t> </a:t>
            </a:r>
          </a:p>
          <a:p>
            <a:endParaRPr lang="en-US" baseline="0" dirty="0"/>
          </a:p>
          <a:p>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t> </a:t>
            </a:r>
          </a:p>
          <a:p>
            <a:pPr eaLnBrk="1" hangingPunct="1">
              <a:spcBef>
                <a:spcPct val="0"/>
              </a:spcBef>
            </a:pPr>
            <a:endParaRPr lang="en-US" alt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5283ED0-A006-457E-8D36-576D38016C03}" type="slidenum">
              <a:rPr lang="en-US" altLang="en-US" smtClean="0"/>
              <a:pPr>
                <a:spcBef>
                  <a:spcPct val="0"/>
                </a:spcBef>
              </a:pPr>
              <a:t>8</a:t>
            </a:fld>
            <a:endParaRPr lang="en-US" altLang="en-US"/>
          </a:p>
        </p:txBody>
      </p:sp>
    </p:spTree>
    <p:extLst>
      <p:ext uri="{BB962C8B-B14F-4D97-AF65-F5344CB8AC3E}">
        <p14:creationId xmlns:p14="http://schemas.microsoft.com/office/powerpoint/2010/main" val="136575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حسنًا، فلنتحدث</a:t>
            </a:r>
            <a:r>
              <a:rPr lang="ar-EG" i="0" baseline="0" dirty="0"/>
              <a:t> عن الحالة الفنية.</a:t>
            </a:r>
            <a:r>
              <a:rPr lang="en-US" i="0" baseline="0" dirty="0"/>
              <a:t> </a:t>
            </a:r>
            <a:r>
              <a:rPr lang="ar-EG" i="0" baseline="0" dirty="0"/>
              <a:t>يعلم الطرفان أن </a:t>
            </a:r>
            <a:r>
              <a:rPr lang="ar-EG" i="0" baseline="0" dirty="0" err="1"/>
              <a:t>هناك</a:t>
            </a:r>
            <a:r>
              <a:rPr lang="ar-EG" sz="2400" i="0" dirty="0" err="1"/>
              <a:t>معرضًا</a:t>
            </a:r>
            <a:r>
              <a:rPr lang="ar-EG" sz="2400" i="0" dirty="0"/>
              <a:t> قادمًا للفن الأمريكي الجنوبي سيقام في المتحف الوطني للفنون في لندن.</a:t>
            </a:r>
            <a:r>
              <a:rPr lang="en-US" sz="2400" i="0" baseline="0" dirty="0"/>
              <a:t> </a:t>
            </a:r>
            <a:r>
              <a:rPr lang="ar-EG" sz="2400" i="0" baseline="0" dirty="0"/>
              <a:t>ويتطلع مدير </a:t>
            </a:r>
            <a:r>
              <a:rPr lang="ar-EG" sz="2400" i="0" dirty="0"/>
              <a:t>المتحف إلى شراء قطعة فنية لهذا المعرض،</a:t>
            </a:r>
            <a:r>
              <a:rPr lang="ar-EG" sz="2400" i="0" baseline="0" dirty="0"/>
              <a:t> ربما من مالك المعرض.</a:t>
            </a:r>
            <a:r>
              <a:rPr lang="en-US" sz="2400" i="0" baseline="0" dirty="0"/>
              <a:t> </a:t>
            </a:r>
            <a:r>
              <a:rPr lang="ar-EG" sz="2400" i="0" dirty="0">
                <a:solidFill>
                  <a:srgbClr val="FF0000"/>
                </a:solidFill>
              </a:rPr>
              <a:t>ما الذي يعرفه مدير المتحف فقط؟ يا من</a:t>
            </a:r>
            <a:r>
              <a:rPr lang="ar-EG" sz="2400" i="0" baseline="0" dirty="0">
                <a:solidFill>
                  <a:srgbClr val="FF0000"/>
                </a:solidFill>
              </a:rPr>
              <a:t> كنتم</a:t>
            </a:r>
            <a:r>
              <a:rPr lang="ar-EG" sz="2400" i="0" dirty="0">
                <a:solidFill>
                  <a:srgbClr val="FF0000"/>
                </a:solidFill>
              </a:rPr>
              <a:t> تؤدون دور مدير المتحف،</a:t>
            </a:r>
            <a:r>
              <a:rPr lang="ar-EG" sz="2400" i="0" baseline="0" dirty="0">
                <a:solidFill>
                  <a:srgbClr val="FF0000"/>
                </a:solidFill>
              </a:rPr>
              <a:t> ما الذي تعرفونه ولم يكن الطرف الآخر يعرفه فيما بدا لكم؟</a:t>
            </a:r>
            <a:r>
              <a:rPr lang="en-US" sz="2400" i="0" baseline="0" dirty="0">
                <a:solidFill>
                  <a:srgbClr val="FF0000"/>
                </a:solidFill>
              </a:rPr>
              <a:t> </a:t>
            </a:r>
            <a:r>
              <a:rPr lang="ar-EG" sz="2400" i="0" baseline="0" dirty="0">
                <a:solidFill>
                  <a:srgbClr val="FF0000"/>
                </a:solidFill>
              </a:rPr>
              <a:t>[</a:t>
            </a:r>
            <a:r>
              <a:rPr lang="ar-EG" sz="2400" i="0" dirty="0">
                <a:solidFill>
                  <a:srgbClr val="FF0000"/>
                </a:solidFill>
              </a:rPr>
              <a:t>يجيب الطلاب].</a:t>
            </a:r>
            <a:r>
              <a:rPr lang="en-US" sz="2400" i="0" baseline="0" dirty="0">
                <a:solidFill>
                  <a:srgbClr val="FF0000"/>
                </a:solidFill>
              </a:rPr>
              <a:t> </a:t>
            </a:r>
            <a:r>
              <a:rPr lang="ar-EG" sz="2400" i="0" dirty="0">
                <a:solidFill>
                  <a:srgbClr val="FF0000"/>
                </a:solidFill>
              </a:rPr>
              <a:t>ما الذي يعرفه مالك المعرض فقط؟ [يجيب الطلاب] </a:t>
            </a:r>
          </a:p>
          <a:p>
            <a:endParaRPr lang="en-US" altLang="en-US" sz="2400" i="0" dirty="0">
              <a:solidFill>
                <a:srgbClr val="FF0000"/>
              </a:solidFill>
            </a:endParaRPr>
          </a:p>
          <a:p>
            <a:r>
              <a:rPr lang="ar-EG" sz="2400" i="0" dirty="0">
                <a:solidFill>
                  <a:srgbClr val="FF0000"/>
                </a:solidFill>
              </a:rPr>
              <a:t>[إذا</a:t>
            </a:r>
            <a:r>
              <a:rPr lang="ar-EG" sz="2400" i="0" baseline="0" dirty="0">
                <a:solidFill>
                  <a:srgbClr val="FF0000"/>
                </a:solidFill>
              </a:rPr>
              <a:t> لم يجيبوا بذكر أفضل البدائل للاتفاقية تفاوضية (</a:t>
            </a:r>
            <a:r>
              <a:rPr lang="en-US" sz="2400" i="0" baseline="0" dirty="0">
                <a:solidFill>
                  <a:srgbClr val="FF0000"/>
                </a:solidFill>
              </a:rPr>
              <a:t>BATNA</a:t>
            </a:r>
            <a:r>
              <a:rPr lang="ar-EG" sz="2400" i="0" baseline="0" dirty="0">
                <a:solidFill>
                  <a:srgbClr val="FF0000"/>
                </a:solidFill>
              </a:rPr>
              <a:t>) ونقاط التحفظ، فعلى المُحاضر أن يطلب منهم القيام بذلك] ما أفضل بديل للاتفاق التفاوضي (</a:t>
            </a:r>
            <a:r>
              <a:rPr lang="en-US" sz="2400" i="0" baseline="0" dirty="0">
                <a:solidFill>
                  <a:srgbClr val="FF0000"/>
                </a:solidFill>
              </a:rPr>
              <a:t>BATNA</a:t>
            </a:r>
            <a:r>
              <a:rPr lang="ar-EG" sz="2400" i="0" baseline="0" dirty="0">
                <a:solidFill>
                  <a:srgbClr val="FF0000"/>
                </a:solidFill>
              </a:rPr>
              <a:t>) لدى كل جانب؟ ماذا عن نقاط التحفظ الخاصة بهم؟</a:t>
            </a:r>
            <a:r>
              <a:rPr lang="en-US" sz="2400" i="0" dirty="0">
                <a:solidFill>
                  <a:srgbClr val="FF0000"/>
                </a:solidFill>
              </a:rPr>
              <a:t> </a:t>
            </a:r>
            <a:r>
              <a:rPr lang="ar-EG" sz="2400" i="0" dirty="0">
                <a:solidFill>
                  <a:srgbClr val="FF0000"/>
                </a:solidFill>
              </a:rPr>
              <a:t>[يجيب الطلاب].</a:t>
            </a:r>
            <a:r>
              <a:rPr lang="en-US" sz="2400" i="0" baseline="0" dirty="0">
                <a:solidFill>
                  <a:srgbClr val="FF0000"/>
                </a:solidFill>
              </a:rPr>
              <a:t> </a:t>
            </a:r>
          </a:p>
          <a:p>
            <a:endParaRPr lang="en-US" altLang="en-US" sz="2400" i="0" dirty="0"/>
          </a:p>
          <a:p>
            <a:endParaRPr lang="en-US" i="0" dirty="0"/>
          </a:p>
        </p:txBody>
      </p:sp>
      <p:sp>
        <p:nvSpPr>
          <p:cNvPr id="4" name="Slide Number Placeholder 3"/>
          <p:cNvSpPr>
            <a:spLocks noGrp="1"/>
          </p:cNvSpPr>
          <p:nvPr>
            <p:ph type="sldNum" sz="quarter" idx="10"/>
          </p:nvPr>
        </p:nvSpPr>
        <p:spPr/>
        <p:txBody>
          <a:bodyPr/>
          <a:lstStyle/>
          <a:p>
            <a:fld id="{DDED7BE2-A96B-4E9D-A1D5-8D1855B13D4E}" type="slidenum">
              <a:rPr lang="en-US" smtClean="0"/>
              <a:t>9</a:t>
            </a:fld>
            <a:endParaRPr lang="en-US"/>
          </a:p>
        </p:txBody>
      </p:sp>
    </p:spTree>
    <p:extLst>
      <p:ext uri="{BB962C8B-B14F-4D97-AF65-F5344CB8AC3E}">
        <p14:creationId xmlns:p14="http://schemas.microsoft.com/office/powerpoint/2010/main" val="404687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B2E255-B3BA-4509-B217-DC95EB0C70E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142670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2E255-B3BA-4509-B217-DC95EB0C70E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333999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2E255-B3BA-4509-B217-DC95EB0C70E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1393792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139450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2E255-B3BA-4509-B217-DC95EB0C70E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223349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B2E255-B3BA-4509-B217-DC95EB0C70E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97532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B2E255-B3BA-4509-B217-DC95EB0C70E9}"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3845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B2E255-B3BA-4509-B217-DC95EB0C70E9}"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294031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B2E255-B3BA-4509-B217-DC95EB0C70E9}"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296041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2E255-B3BA-4509-B217-DC95EB0C70E9}"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305660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B2E255-B3BA-4509-B217-DC95EB0C70E9}"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232531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B2E255-B3BA-4509-B217-DC95EB0C70E9}"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52480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2E255-B3BA-4509-B217-DC95EB0C70E9}" type="datetimeFigureOut">
              <a:rPr lang="en-US" smtClean="0"/>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45033-86B1-4467-85A2-830145A8E8DE}" type="slidenum">
              <a:rPr lang="en-US" smtClean="0"/>
              <a:t>‹#›</a:t>
            </a:fld>
            <a:endParaRPr lang="en-US"/>
          </a:p>
        </p:txBody>
      </p:sp>
    </p:spTree>
    <p:extLst>
      <p:ext uri="{BB962C8B-B14F-4D97-AF65-F5344CB8AC3E}">
        <p14:creationId xmlns:p14="http://schemas.microsoft.com/office/powerpoint/2010/main" val="1118627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522941953"/>
      </p:ext>
    </p:extLst>
  </p:cSld>
  <p:clrMap bg1="lt1" tx1="dk1" bg2="lt2" tx2="dk2" accent1="accent1" accent2="accent2" accent3="accent3" accent4="accent4" accent5="accent5" accent6="accent6" hlink="hlink" folHlink="folHlink"/>
  <p:sldLayoutIdLst>
    <p:sldLayoutId id="2147483683"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sz="2100" b="1" dirty="0">
              <a:latin typeface="Roboto Slab" pitchFamily="2" charset="0"/>
              <a:ea typeface="Roboto Slab" pitchFamily="2" charset="0"/>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450"/>
              </a:spcAft>
              <a:buNone/>
            </a:pPr>
            <a:endParaRPr lang="en-US" sz="750" dirty="0">
              <a:latin typeface="Roboto" panose="02000000000000000000" pitchFamily="2" charset="0"/>
              <a:ea typeface="Roboto" panose="02000000000000000000" pitchFamily="2" charset="0"/>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dirty="0"/>
              <a:t>حالة فنية:</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7"/>
            <a:ext cx="8177899" cy="136689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450"/>
              </a:spcAft>
              <a:buNone/>
            </a:pPr>
            <a:r>
              <a:rPr lang="fr-FR" sz="750" dirty="0">
                <a:latin typeface="Roboto" panose="02000000000000000000" pitchFamily="2" charset="0"/>
                <a:ea typeface="Roboto" panose="02000000000000000000" pitchFamily="2" charset="0"/>
              </a:rPr>
              <a:t>11</a:t>
            </a:r>
            <a:r>
              <a:rPr lang="ar-EG" sz="750" dirty="0">
                <a:latin typeface="Roboto" panose="02000000000000000000" pitchFamily="2" charset="0"/>
                <a:ea typeface="Roboto" panose="02000000000000000000" pitchFamily="2" charset="0"/>
              </a:rPr>
              <a:t>/2024-6905</a:t>
            </a:r>
          </a:p>
          <a:p>
            <a:pPr marL="0" indent="0" algn="just">
              <a:lnSpc>
                <a:spcPct val="100000"/>
              </a:lnSpc>
              <a:spcBef>
                <a:spcPts val="300"/>
              </a:spcBef>
              <a:spcAft>
                <a:spcPts val="450"/>
              </a:spcAft>
              <a:buNone/>
            </a:pPr>
            <a:r>
              <a:rPr lang="ar-EG" sz="750" dirty="0">
                <a:latin typeface="Roboto" panose="02000000000000000000" pitchFamily="2" charset="0"/>
                <a:ea typeface="Roboto" panose="02000000000000000000" pitchFamily="2" charset="0"/>
              </a:rPr>
              <a:t>هذه المجموعة من شرائح العرض من إعداد مارتن </a:t>
            </a:r>
            <a:r>
              <a:rPr lang="ar-EG" sz="750" dirty="0" err="1">
                <a:latin typeface="Roboto" panose="02000000000000000000" pitchFamily="2" charset="0"/>
                <a:ea typeface="Roboto" panose="02000000000000000000" pitchFamily="2" charset="0"/>
              </a:rPr>
              <a:t>شوينسبيرج</a:t>
            </a:r>
            <a:r>
              <a:rPr lang="ar-EG" sz="750" dirty="0">
                <a:latin typeface="Roboto" panose="02000000000000000000" pitchFamily="2" charset="0"/>
                <a:ea typeface="Roboto" panose="02000000000000000000" pitchFamily="2" charset="0"/>
              </a:rPr>
              <a:t>، أستاذ مشارك في السلوك التنظيمي في </a:t>
            </a:r>
            <a:r>
              <a:rPr lang="en-US" sz="750" dirty="0">
                <a:latin typeface="Roboto" panose="02000000000000000000" pitchFamily="2" charset="0"/>
                <a:ea typeface="Roboto" panose="02000000000000000000" pitchFamily="2" charset="0"/>
              </a:rPr>
              <a:t>ESMT</a:t>
            </a:r>
            <a:r>
              <a:rPr lang="ar-EG" sz="750" dirty="0">
                <a:latin typeface="Roboto" panose="02000000000000000000" pitchFamily="2" charset="0"/>
                <a:ea typeface="Roboto" panose="02000000000000000000" pitchFamily="2" charset="0"/>
              </a:rPr>
              <a:t> برلين، </a:t>
            </a:r>
            <a:r>
              <a:rPr lang="ar-EG" sz="750" dirty="0" err="1">
                <a:latin typeface="Roboto" panose="02000000000000000000" pitchFamily="2" charset="0"/>
                <a:ea typeface="Roboto" panose="02000000000000000000" pitchFamily="2" charset="0"/>
              </a:rPr>
              <a:t>وأوراسيو</a:t>
            </a:r>
            <a:r>
              <a:rPr lang="ar-EG" sz="750" dirty="0">
                <a:latin typeface="Roboto" panose="02000000000000000000" pitchFamily="2" charset="0"/>
                <a:ea typeface="Roboto" panose="02000000000000000000" pitchFamily="2" charset="0"/>
              </a:rPr>
              <a:t> فالكاو، أستاذ ممارسات إدارة علوم القرارات في </a:t>
            </a:r>
            <a:r>
              <a:rPr lang="en-US" sz="750" dirty="0">
                <a:latin typeface="Roboto" panose="02000000000000000000" pitchFamily="2" charset="0"/>
                <a:ea typeface="Roboto" panose="02000000000000000000" pitchFamily="2" charset="0"/>
              </a:rPr>
              <a:t>INSEAD</a:t>
            </a:r>
            <a:r>
              <a:rPr lang="ar-EG" sz="750" dirty="0">
                <a:latin typeface="Roboto" panose="02000000000000000000" pitchFamily="2" charset="0"/>
                <a:ea typeface="Roboto" panose="02000000000000000000" pitchFamily="2" charset="0"/>
              </a:rPr>
              <a:t>، </a:t>
            </a:r>
            <a:r>
              <a:rPr lang="ar-EG" sz="750" dirty="0" err="1">
                <a:latin typeface="Roboto" panose="02000000000000000000" pitchFamily="2" charset="0"/>
                <a:ea typeface="Roboto" panose="02000000000000000000" pitchFamily="2" charset="0"/>
              </a:rPr>
              <a:t>ووارن</a:t>
            </a:r>
            <a:r>
              <a:rPr lang="ar-EG" sz="750" dirty="0">
                <a:latin typeface="Roboto" panose="02000000000000000000" pitchFamily="2" charset="0"/>
                <a:ea typeface="Roboto" panose="02000000000000000000" pitchFamily="2" charset="0"/>
              </a:rPr>
              <a:t> </a:t>
            </a:r>
            <a:r>
              <a:rPr lang="ar-EG" sz="750" dirty="0" err="1">
                <a:latin typeface="Roboto" panose="02000000000000000000" pitchFamily="2" charset="0"/>
                <a:ea typeface="Roboto" panose="02000000000000000000" pitchFamily="2" charset="0"/>
              </a:rPr>
              <a:t>تيرني</a:t>
            </a:r>
            <a:r>
              <a:rPr lang="ar-EG" sz="750" dirty="0">
                <a:latin typeface="Roboto" panose="02000000000000000000" pitchFamily="2" charset="0"/>
                <a:ea typeface="Roboto" panose="02000000000000000000" pitchFamily="2" charset="0"/>
              </a:rPr>
              <a:t>، باحث مشارك في أبحاث ما بعد الدكتوراه في </a:t>
            </a:r>
            <a:r>
              <a:rPr lang="en-US" sz="750" dirty="0">
                <a:latin typeface="Roboto" panose="02000000000000000000" pitchFamily="2" charset="0"/>
                <a:ea typeface="Roboto" panose="02000000000000000000" pitchFamily="2" charset="0"/>
              </a:rPr>
              <a:t>INSEAD</a:t>
            </a:r>
            <a:r>
              <a:rPr lang="ar-EG" sz="750" dirty="0">
                <a:latin typeface="Roboto" panose="02000000000000000000" pitchFamily="2" charset="0"/>
                <a:ea typeface="Roboto" panose="02000000000000000000" pitchFamily="2" charset="0"/>
              </a:rPr>
              <a:t>، وإريك </a:t>
            </a:r>
            <a:r>
              <a:rPr lang="ar-EG" sz="750" dirty="0" err="1">
                <a:latin typeface="Roboto" panose="02000000000000000000" pitchFamily="2" charset="0"/>
                <a:ea typeface="Roboto" panose="02000000000000000000" pitchFamily="2" charset="0"/>
              </a:rPr>
              <a:t>أولمان</a:t>
            </a:r>
            <a:r>
              <a:rPr lang="ar-EG" sz="750" dirty="0">
                <a:latin typeface="Roboto" panose="02000000000000000000" pitchFamily="2" charset="0"/>
                <a:ea typeface="Roboto" panose="02000000000000000000" pitchFamily="2" charset="0"/>
              </a:rPr>
              <a:t>، أستاذ السلوك التنظيمي في </a:t>
            </a:r>
            <a:r>
              <a:rPr lang="en-US" sz="750" dirty="0">
                <a:latin typeface="Roboto" panose="02000000000000000000" pitchFamily="2" charset="0"/>
                <a:ea typeface="Roboto" panose="02000000000000000000" pitchFamily="2" charset="0"/>
              </a:rPr>
              <a:t>INSEAD</a:t>
            </a:r>
            <a:r>
              <a:rPr lang="ar-EG" sz="750" dirty="0">
                <a:latin typeface="Roboto" panose="02000000000000000000" pitchFamily="2" charset="0"/>
                <a:ea typeface="Roboto" panose="02000000000000000000" pitchFamily="2" charset="0"/>
              </a:rPr>
              <a:t>، كمادة إضافية لمسرحية تقمص الأدوار "</a:t>
            </a:r>
            <a:r>
              <a:rPr lang="ar-EG" sz="750" i="1" dirty="0">
                <a:latin typeface="Roboto" panose="02000000000000000000" pitchFamily="2" charset="0"/>
                <a:ea typeface="Roboto" panose="02000000000000000000" pitchFamily="2" charset="0"/>
              </a:rPr>
              <a:t>الحالة الفنية</a:t>
            </a:r>
            <a:r>
              <a:rPr lang="ar-EG" sz="750" dirty="0">
                <a:latin typeface="Roboto" panose="02000000000000000000" pitchFamily="2" charset="0"/>
                <a:ea typeface="Roboto" panose="02000000000000000000" pitchFamily="2" charset="0"/>
              </a:rPr>
              <a:t>".</a:t>
            </a:r>
          </a:p>
          <a:p>
            <a:pPr marL="0" indent="0">
              <a:lnSpc>
                <a:spcPct val="100000"/>
              </a:lnSpc>
              <a:spcBef>
                <a:spcPts val="300"/>
              </a:spcBef>
              <a:spcAft>
                <a:spcPts val="450"/>
              </a:spcAft>
              <a:buNone/>
            </a:pPr>
            <a:r>
              <a:rPr lang="ar-EG" sz="750" dirty="0">
                <a:latin typeface="Roboto" panose="02000000000000000000" pitchFamily="2" charset="0"/>
                <a:ea typeface="Roboto" panose="02000000000000000000" pitchFamily="2" charset="0"/>
              </a:rPr>
              <a:t>للوصول إلى المواد التعليمية الخاصة بكلية </a:t>
            </a:r>
            <a:r>
              <a:rPr lang="en-US" sz="750" dirty="0">
                <a:latin typeface="Roboto" panose="02000000000000000000" pitchFamily="2" charset="0"/>
                <a:ea typeface="Roboto" panose="02000000000000000000" pitchFamily="2" charset="0"/>
              </a:rPr>
              <a:t>INSEAD</a:t>
            </a:r>
            <a:r>
              <a:rPr lang="ar-EG" sz="750" dirty="0">
                <a:latin typeface="Roboto" panose="02000000000000000000" pitchFamily="2" charset="0"/>
                <a:ea typeface="Roboto" panose="02000000000000000000" pitchFamily="2" charset="0"/>
              </a:rPr>
              <a:t>، انتقِل إلى </a:t>
            </a:r>
            <a:r>
              <a:rPr lang="en-US" sz="750" dirty="0">
                <a:latin typeface="Roboto" panose="02000000000000000000" pitchFamily="2" charset="0"/>
                <a:ea typeface="Roboto" panose="02000000000000000000" pitchFamily="2" charset="0"/>
                <a:hlinkClick r:id="rId3"/>
              </a:rPr>
              <a:t>https://publishing.insead.edu/</a:t>
            </a:r>
            <a:r>
              <a:rPr lang="en-US" sz="750" dirty="0">
                <a:latin typeface="Roboto" panose="02000000000000000000" pitchFamily="2" charset="0"/>
                <a:ea typeface="Roboto" panose="02000000000000000000" pitchFamily="2" charset="0"/>
              </a:rPr>
              <a:t>. </a:t>
            </a:r>
          </a:p>
          <a:p>
            <a:pPr marL="0" indent="0">
              <a:lnSpc>
                <a:spcPct val="100000"/>
              </a:lnSpc>
              <a:spcBef>
                <a:spcPts val="300"/>
              </a:spcBef>
              <a:spcAft>
                <a:spcPts val="450"/>
              </a:spcAft>
              <a:buNone/>
            </a:pPr>
            <a:r>
              <a:rPr lang="en-US" sz="750" dirty="0">
                <a:latin typeface="Roboto" panose="02000000000000000000" pitchFamily="2" charset="0"/>
                <a:ea typeface="Roboto" panose="02000000000000000000" pitchFamily="2" charset="0"/>
              </a:rPr>
              <a:t>Translated in full by a LLM (Large Language Model), edited by Tilti Multilingual SIA with permission of INSEAD.</a:t>
            </a:r>
          </a:p>
          <a:p>
            <a:pPr marL="0" indent="0">
              <a:lnSpc>
                <a:spcPct val="100000"/>
              </a:lnSpc>
              <a:spcBef>
                <a:spcPts val="300"/>
              </a:spcBef>
              <a:spcAft>
                <a:spcPts val="450"/>
              </a:spcAft>
              <a:buNone/>
            </a:pPr>
            <a:r>
              <a:rPr lang="en-US" sz="750" dirty="0">
                <a:latin typeface="Roboto" panose="02000000000000000000" pitchFamily="2" charset="0"/>
                <a:ea typeface="Roboto" panose="02000000000000000000" pitchFamily="2" charset="0"/>
              </a:rPr>
              <a:t>This translation, Copyright © 2024 Martin Schweinsberg, Horacio </a:t>
            </a:r>
            <a:r>
              <a:rPr lang="en-US" sz="750" dirty="0" err="1">
                <a:latin typeface="Roboto" panose="02000000000000000000" pitchFamily="2" charset="0"/>
                <a:ea typeface="Roboto" panose="02000000000000000000" pitchFamily="2" charset="0"/>
              </a:rPr>
              <a:t>Falcão</a:t>
            </a:r>
            <a:r>
              <a:rPr lang="en-US" sz="750" dirty="0">
                <a:latin typeface="Roboto" panose="02000000000000000000" pitchFamily="2" charset="0"/>
                <a:ea typeface="Roboto" panose="02000000000000000000" pitchFamily="2" charset="0"/>
              </a:rPr>
              <a:t>, Eric Uhlmann. The original slides are entitled “The Art Case” (06/2024-6905), Copyright © 2024 Martin Schweinsberg, Horacio </a:t>
            </a:r>
            <a:r>
              <a:rPr lang="en-US" sz="750" dirty="0" err="1">
                <a:latin typeface="Roboto" panose="02000000000000000000" pitchFamily="2" charset="0"/>
                <a:ea typeface="Roboto" panose="02000000000000000000" pitchFamily="2" charset="0"/>
              </a:rPr>
              <a:t>Falcão</a:t>
            </a:r>
            <a:r>
              <a:rPr lang="en-US" sz="750" dirty="0">
                <a:latin typeface="Roboto" panose="02000000000000000000" pitchFamily="2" charset="0"/>
                <a:ea typeface="Roboto" panose="02000000000000000000" pitchFamily="2" charset="0"/>
              </a:rPr>
              <a:t>, Eric Uhlmann</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76200"/>
            <a:ext cx="8229600" cy="1143000"/>
          </a:xfrm>
        </p:spPr>
        <p:txBody>
          <a:bodyPr/>
          <a:lstStyle/>
          <a:p>
            <a:pPr eaLnBrk="1" hangingPunct="1"/>
            <a:r>
              <a:rPr lang="ar-EG" sz="3600" b="1"/>
              <a:t>مناقشة:</a:t>
            </a:r>
            <a:r>
              <a:rPr lang="en-US" sz="3600" b="1"/>
              <a:t> </a:t>
            </a:r>
            <a:r>
              <a:rPr lang="ar-EG" sz="3600" b="1"/>
              <a:t>الحالة الفنية</a:t>
            </a:r>
          </a:p>
        </p:txBody>
      </p:sp>
      <p:sp>
        <p:nvSpPr>
          <p:cNvPr id="59395" name="Content Placeholder 2"/>
          <p:cNvSpPr>
            <a:spLocks noGrp="1"/>
          </p:cNvSpPr>
          <p:nvPr>
            <p:ph idx="1"/>
          </p:nvPr>
        </p:nvSpPr>
        <p:spPr>
          <a:xfrm>
            <a:off x="0" y="1371600"/>
            <a:ext cx="9144000" cy="5943600"/>
          </a:xfrm>
        </p:spPr>
        <p:txBody>
          <a:bodyPr>
            <a:normAutofit/>
          </a:bodyPr>
          <a:lstStyle/>
          <a:p>
            <a:pPr eaLnBrk="1" hangingPunct="1"/>
            <a:r>
              <a:rPr lang="ar-EG" sz="2400" dirty="0"/>
              <a:t>ما الذي يعرفه الجميع؟</a:t>
            </a:r>
          </a:p>
          <a:p>
            <a:pPr lvl="1" eaLnBrk="1" hangingPunct="1"/>
            <a:r>
              <a:rPr lang="ar-EG" sz="2400" dirty="0"/>
              <a:t>معرض قادم للفن الأمريكي الجنوبي يقام في                   المتحف الوطني للفنون في لندن</a:t>
            </a:r>
          </a:p>
          <a:p>
            <a:pPr lvl="1" eaLnBrk="1" hangingPunct="1"/>
            <a:r>
              <a:rPr lang="ar-EG" sz="2400" dirty="0"/>
              <a:t>مدير متحف يبحث عن شراء قطعة فنية لهذا المعرض</a:t>
            </a:r>
          </a:p>
          <a:p>
            <a:pPr lvl="1" eaLnBrk="1" hangingPunct="1">
              <a:buFont typeface="Arial" pitchFamily="34" charset="0"/>
              <a:buNone/>
            </a:pPr>
            <a:endParaRPr lang="en-US" altLang="en-US" sz="1200" u="sng" dirty="0"/>
          </a:p>
          <a:p>
            <a:pPr eaLnBrk="1" hangingPunct="1"/>
            <a:r>
              <a:rPr lang="ar-EG" sz="2400" dirty="0"/>
              <a:t>ما الذي يعرفه مدير المتحف فقط؟</a:t>
            </a:r>
          </a:p>
          <a:p>
            <a:pPr lvl="1"/>
            <a:r>
              <a:rPr lang="ar-EG" sz="2400" dirty="0"/>
              <a:t>أفضل بديل (</a:t>
            </a:r>
            <a:r>
              <a:rPr lang="en-US" sz="2400" dirty="0"/>
              <a:t>BATNA</a:t>
            </a:r>
            <a:r>
              <a:rPr lang="ar-EG" sz="2400" dirty="0"/>
              <a:t>): قطعة ذات جودة مقبولة من معرض تو ماب مقابل 300000 - 350000 جنيه إسترليني (معرض غير جدير بالثقة)</a:t>
            </a:r>
          </a:p>
          <a:p>
            <a:pPr lvl="1"/>
            <a:r>
              <a:rPr lang="ar-EG" sz="2400" dirty="0"/>
              <a:t>نقطة التحفظ:</a:t>
            </a:r>
            <a:r>
              <a:rPr lang="en-US" sz="2400" b="1" dirty="0"/>
              <a:t> </a:t>
            </a:r>
            <a:r>
              <a:rPr lang="ar-EG" sz="2400" dirty="0"/>
              <a:t>600000 جنيه إسترليني (يريد حقًا جودة عالية)</a:t>
            </a:r>
          </a:p>
          <a:p>
            <a:pPr lvl="1" eaLnBrk="1" hangingPunct="1"/>
            <a:endParaRPr lang="en-US" altLang="en-US" sz="1200" b="1" u="sng" dirty="0"/>
          </a:p>
          <a:p>
            <a:pPr eaLnBrk="1" hangingPunct="1"/>
            <a:r>
              <a:rPr lang="ar-EG" sz="2400" dirty="0"/>
              <a:t>ما الذي يعرفه مالك المعرض فقط؟</a:t>
            </a:r>
          </a:p>
          <a:p>
            <a:pPr lvl="1"/>
            <a:r>
              <a:rPr lang="ar-EG" sz="2400" dirty="0"/>
              <a:t>بيع محتمل لجامع تحف ثري مقابل مليون جنيه إسترليني (أفضل بديل لاتفاقية تفاوضية وهمي)</a:t>
            </a:r>
            <a:r>
              <a:rPr lang="en-US" sz="2400" dirty="0"/>
              <a:t> </a:t>
            </a:r>
          </a:p>
          <a:p>
            <a:pPr lvl="1"/>
            <a:r>
              <a:rPr lang="ar-EG" sz="2400" dirty="0"/>
              <a:t>نقطة التحفظ:</a:t>
            </a:r>
            <a:r>
              <a:rPr lang="en-US" sz="2400" dirty="0"/>
              <a:t> </a:t>
            </a:r>
            <a:r>
              <a:rPr lang="ar-EG" sz="2400" dirty="0"/>
              <a:t>400000 جنيه إسترليني (يريد حقًا عرضها في متحف </a:t>
            </a:r>
            <a:r>
              <a:rPr lang="en-US" sz="2400" dirty="0"/>
              <a:t>NAML)</a:t>
            </a:r>
          </a:p>
          <a:p>
            <a:pPr lvl="1" eaLnBrk="1" hangingPunct="1">
              <a:buFont typeface="Arial" pitchFamily="34" charset="0"/>
              <a:buNone/>
            </a:pPr>
            <a:endParaRPr lang="en-US" altLang="en-US" sz="2400" dirty="0"/>
          </a:p>
          <a:p>
            <a:pPr lvl="1" eaLnBrk="1" hangingPunct="1"/>
            <a:endParaRPr lang="en-US" altLang="en-US" sz="2400" dirty="0"/>
          </a:p>
          <a:p>
            <a:pPr eaLnBrk="1" hangingPunct="1"/>
            <a:endParaRPr lang="en-US" altLang="en-US" sz="2400" dirty="0"/>
          </a:p>
        </p:txBody>
      </p:sp>
      <p:pic>
        <p:nvPicPr>
          <p:cNvPr id="5" name="Picture 4" descr="Artist, Brush, Colors, Rainbow, Roygbiv, Paint, Canv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52400"/>
            <a:ext cx="1882422" cy="136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43306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609600"/>
            <a:ext cx="8229600" cy="1143000"/>
          </a:xfrm>
        </p:spPr>
        <p:txBody>
          <a:bodyPr>
            <a:normAutofit fontScale="90000"/>
          </a:bodyPr>
          <a:lstStyle/>
          <a:p>
            <a:pPr eaLnBrk="1" hangingPunct="1">
              <a:defRPr/>
            </a:pPr>
            <a:r>
              <a:rPr lang="ar-EG" sz="3600" b="1"/>
              <a:t>الحالة الفنية: </a:t>
            </a:r>
            <a:br>
              <a:rPr lang="ar-EG" sz="3600" b="1"/>
            </a:br>
            <a:r>
              <a:rPr lang="ar-EG" sz="3600" b="1"/>
              <a:t>منطقة المساومة</a:t>
            </a:r>
            <a:br>
              <a:rPr lang="ar-EG" sz="3600" b="1"/>
            </a:br>
            <a:endParaRPr lang="ar-EG" sz="3600" b="1"/>
          </a:p>
        </p:txBody>
      </p:sp>
      <p:grpSp>
        <p:nvGrpSpPr>
          <p:cNvPr id="60419" name="Group 5"/>
          <p:cNvGrpSpPr>
            <a:grpSpLocks/>
          </p:cNvGrpSpPr>
          <p:nvPr/>
        </p:nvGrpSpPr>
        <p:grpSpPr bwMode="auto">
          <a:xfrm>
            <a:off x="1498600" y="2090738"/>
            <a:ext cx="6804025" cy="3606800"/>
            <a:chOff x="1410" y="1046"/>
            <a:chExt cx="3887" cy="1883"/>
          </a:xfrm>
        </p:grpSpPr>
        <p:sp>
          <p:nvSpPr>
            <p:cNvPr id="60421" name="Line 6"/>
            <p:cNvSpPr>
              <a:spLocks noChangeShapeType="1"/>
            </p:cNvSpPr>
            <p:nvPr/>
          </p:nvSpPr>
          <p:spPr bwMode="auto">
            <a:xfrm>
              <a:off x="1690" y="1609"/>
              <a:ext cx="297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2" name="Line 7"/>
            <p:cNvSpPr>
              <a:spLocks noChangeShapeType="1"/>
            </p:cNvSpPr>
            <p:nvPr/>
          </p:nvSpPr>
          <p:spPr bwMode="auto">
            <a:xfrm>
              <a:off x="1690" y="1609"/>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3" name="Line 8"/>
            <p:cNvSpPr>
              <a:spLocks noChangeShapeType="1"/>
            </p:cNvSpPr>
            <p:nvPr/>
          </p:nvSpPr>
          <p:spPr bwMode="auto">
            <a:xfrm>
              <a:off x="4666" y="1609"/>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4" name="Text Box 9"/>
            <p:cNvSpPr txBox="1">
              <a:spLocks noChangeArrowheads="1"/>
            </p:cNvSpPr>
            <p:nvPr/>
          </p:nvSpPr>
          <p:spPr bwMode="auto">
            <a:xfrm>
              <a:off x="1436" y="1742"/>
              <a:ext cx="77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ar-EG" sz="2400"/>
                <a:t>400.000 جنيه إسترليني</a:t>
              </a:r>
            </a:p>
          </p:txBody>
        </p:sp>
        <p:sp>
          <p:nvSpPr>
            <p:cNvPr id="60425" name="Text Box 10"/>
            <p:cNvSpPr txBox="1">
              <a:spLocks noChangeArrowheads="1"/>
            </p:cNvSpPr>
            <p:nvPr/>
          </p:nvSpPr>
          <p:spPr bwMode="auto">
            <a:xfrm>
              <a:off x="4328" y="1745"/>
              <a:ext cx="77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ar-EG" sz="2400"/>
                <a:t>600.000 جنيه إسترليني</a:t>
              </a:r>
            </a:p>
          </p:txBody>
        </p:sp>
        <p:sp>
          <p:nvSpPr>
            <p:cNvPr id="60426" name="Text Box 13"/>
            <p:cNvSpPr txBox="1">
              <a:spLocks noChangeArrowheads="1"/>
            </p:cNvSpPr>
            <p:nvPr/>
          </p:nvSpPr>
          <p:spPr bwMode="auto">
            <a:xfrm>
              <a:off x="1410" y="1077"/>
              <a:ext cx="1109"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sz="2400"/>
                <a:t>مالك المعرض</a:t>
              </a:r>
            </a:p>
            <a:p>
              <a:pPr algn="ctr" eaLnBrk="1" hangingPunct="1">
                <a:spcBef>
                  <a:spcPct val="0"/>
                </a:spcBef>
                <a:buFontTx/>
                <a:buNone/>
              </a:pPr>
              <a:r>
                <a:rPr lang="ar-EG" sz="2400"/>
                <a:t>نقطة التحفظ</a:t>
              </a:r>
            </a:p>
          </p:txBody>
        </p:sp>
        <p:sp>
          <p:nvSpPr>
            <p:cNvPr id="60427" name="Text Box 14"/>
            <p:cNvSpPr txBox="1">
              <a:spLocks noChangeArrowheads="1"/>
            </p:cNvSpPr>
            <p:nvPr/>
          </p:nvSpPr>
          <p:spPr bwMode="auto">
            <a:xfrm>
              <a:off x="3955" y="1046"/>
              <a:ext cx="134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sz="2400"/>
                <a:t>مدير المتحف</a:t>
              </a:r>
            </a:p>
            <a:p>
              <a:pPr algn="ctr" eaLnBrk="1" hangingPunct="1">
                <a:spcBef>
                  <a:spcPct val="0"/>
                </a:spcBef>
                <a:buFontTx/>
                <a:buNone/>
              </a:pPr>
              <a:r>
                <a:rPr lang="ar-EG" sz="2400"/>
                <a:t>     نقطة التحفظ</a:t>
              </a:r>
            </a:p>
          </p:txBody>
        </p:sp>
        <p:sp>
          <p:nvSpPr>
            <p:cNvPr id="60428" name="Line 15"/>
            <p:cNvSpPr>
              <a:spLocks noChangeShapeType="1"/>
            </p:cNvSpPr>
            <p:nvPr/>
          </p:nvSpPr>
          <p:spPr bwMode="auto">
            <a:xfrm flipV="1">
              <a:off x="4618" y="2041"/>
              <a:ext cx="0" cy="336"/>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Line 16"/>
            <p:cNvSpPr>
              <a:spLocks noChangeShapeType="1"/>
            </p:cNvSpPr>
            <p:nvPr/>
          </p:nvSpPr>
          <p:spPr bwMode="auto">
            <a:xfrm>
              <a:off x="1690" y="2402"/>
              <a:ext cx="2928" cy="0"/>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9041" name="Line 17"/>
            <p:cNvSpPr>
              <a:spLocks noChangeShapeType="1"/>
            </p:cNvSpPr>
            <p:nvPr/>
          </p:nvSpPr>
          <p:spPr bwMode="auto">
            <a:xfrm flipV="1">
              <a:off x="1690" y="2041"/>
              <a:ext cx="0" cy="336"/>
            </a:xfrm>
            <a:prstGeom prst="line">
              <a:avLst/>
            </a:prstGeom>
            <a:ln>
              <a:solidFill>
                <a:srgbClr val="C00000"/>
              </a:solidFill>
              <a:prstDash val="dash"/>
              <a:headEnd/>
              <a:tailEnd/>
            </a:ln>
          </p:spPr>
          <p:style>
            <a:lnRef idx="1">
              <a:schemeClr val="accent2"/>
            </a:lnRef>
            <a:fillRef idx="0">
              <a:schemeClr val="accent2"/>
            </a:fillRef>
            <a:effectRef idx="0">
              <a:schemeClr val="accent2"/>
            </a:effectRef>
            <a:fontRef idx="minor">
              <a:schemeClr val="tx1"/>
            </a:fontRef>
          </p:style>
          <p:txBody>
            <a:bodyPr/>
            <a:lstStyle/>
            <a:p>
              <a:pPr eaLnBrk="1" fontAlgn="auto" hangingPunct="1">
                <a:spcBef>
                  <a:spcPts val="0"/>
                </a:spcBef>
                <a:spcAft>
                  <a:spcPts val="0"/>
                </a:spcAft>
                <a:defRPr/>
              </a:pPr>
              <a:endParaRPr lang="en-US" sz="2400"/>
            </a:p>
          </p:txBody>
        </p:sp>
        <p:sp>
          <p:nvSpPr>
            <p:cNvPr id="60431" name="Text Box 18"/>
            <p:cNvSpPr txBox="1">
              <a:spLocks noChangeArrowheads="1"/>
            </p:cNvSpPr>
            <p:nvPr/>
          </p:nvSpPr>
          <p:spPr bwMode="auto">
            <a:xfrm>
              <a:off x="2556" y="2495"/>
              <a:ext cx="1248"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ar-EG" sz="2400"/>
                <a:t>منطقة المساومة</a:t>
              </a:r>
            </a:p>
            <a:p>
              <a:pPr>
                <a:spcBef>
                  <a:spcPct val="0"/>
                </a:spcBef>
                <a:buNone/>
              </a:pPr>
              <a:r>
                <a:rPr lang="ar-EG" sz="2400"/>
                <a:t>    200.000 جنيه إسترليني</a:t>
              </a:r>
            </a:p>
          </p:txBody>
        </p:sp>
      </p:grpSp>
      <p:pic>
        <p:nvPicPr>
          <p:cNvPr id="16" name="Picture 15" descr="Artist, Brush, Colors, Rainbow, Roygbiv, Paint, Canv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52400"/>
            <a:ext cx="1882422" cy="136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80341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r"/>
            <a:r>
              <a:rPr lang="ar-EG" sz="3600" b="1" dirty="0"/>
              <a:t>نتائجكم:</a:t>
            </a:r>
            <a:r>
              <a:rPr lang="en-US" sz="3600" b="1" dirty="0"/>
              <a:t> </a:t>
            </a:r>
            <a:r>
              <a:rPr lang="ar-EG" sz="3600" b="1" dirty="0"/>
              <a:t>الحالة الفنية</a:t>
            </a:r>
          </a:p>
        </p:txBody>
      </p:sp>
    </p:spTree>
    <p:extLst>
      <p:ext uri="{BB962C8B-B14F-4D97-AF65-F5344CB8AC3E}">
        <p14:creationId xmlns:p14="http://schemas.microsoft.com/office/powerpoint/2010/main" val="308613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r"/>
            <a:r>
              <a:rPr lang="ar-EG" sz="3600" b="1"/>
              <a:t>نتائجكم</a:t>
            </a:r>
            <a:endParaRPr lang="ar-EG" sz="3600" b="1" dirty="0"/>
          </a:p>
        </p:txBody>
      </p:sp>
      <p:graphicFrame>
        <p:nvGraphicFramePr>
          <p:cNvPr id="5" name="Chart 4"/>
          <p:cNvGraphicFramePr>
            <a:graphicFrameLocks/>
          </p:cNvGraphicFramePr>
          <p:nvPr/>
        </p:nvGraphicFramePr>
        <p:xfrm>
          <a:off x="0" y="685800"/>
          <a:ext cx="8915399"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81000" y="5521404"/>
            <a:ext cx="8534400" cy="1015663"/>
          </a:xfrm>
          <a:prstGeom prst="rect">
            <a:avLst/>
          </a:prstGeom>
          <a:noFill/>
        </p:spPr>
        <p:txBody>
          <a:bodyPr wrap="square" rtlCol="0">
            <a:spAutoFit/>
          </a:bodyPr>
          <a:lstStyle/>
          <a:p>
            <a:r>
              <a:rPr lang="ar-EG" sz="2000" dirty="0"/>
              <a:t>هل وافقتم على أن تصبح اللوحة جزءًا من المجموعة الدائمة للفن الأمريكي الجنوبي في متحف </a:t>
            </a:r>
            <a:r>
              <a:rPr lang="en-US" sz="2000" dirty="0"/>
              <a:t>NAML</a:t>
            </a:r>
            <a:r>
              <a:rPr lang="ar-EG" sz="2000" dirty="0"/>
              <a:t>؟</a:t>
            </a:r>
            <a:r>
              <a:rPr lang="en-US" sz="2000" dirty="0"/>
              <a:t> </a:t>
            </a:r>
            <a:r>
              <a:rPr lang="ar-EG" sz="2000" dirty="0"/>
              <a:t>هل ستكون القطعة المركزية؟</a:t>
            </a:r>
            <a:r>
              <a:rPr lang="en-US" sz="2000" dirty="0"/>
              <a:t> </a:t>
            </a:r>
            <a:r>
              <a:rPr lang="ar-EG" sz="2000" dirty="0"/>
              <a:t>هل سيكون لها قسم خاص بها في متحف </a:t>
            </a:r>
            <a:r>
              <a:rPr lang="en-US" sz="2000" dirty="0"/>
              <a:t>NAML</a:t>
            </a:r>
            <a:r>
              <a:rPr lang="ar-EG" sz="2000" dirty="0"/>
              <a:t>؟</a:t>
            </a:r>
            <a:r>
              <a:rPr lang="en-US" sz="2000" dirty="0"/>
              <a:t> </a:t>
            </a:r>
            <a:r>
              <a:rPr lang="ar-EG" sz="2000" dirty="0"/>
              <a:t>هل سيتم عرض صور وأفلام عن الفنان كجزء من المعرض؟</a:t>
            </a:r>
          </a:p>
        </p:txBody>
      </p:sp>
      <p:sp>
        <p:nvSpPr>
          <p:cNvPr id="7" name="TextBox 6"/>
          <p:cNvSpPr txBox="1"/>
          <p:nvPr/>
        </p:nvSpPr>
        <p:spPr>
          <a:xfrm>
            <a:off x="3276600" y="3429000"/>
            <a:ext cx="914400" cy="646331"/>
          </a:xfrm>
          <a:prstGeom prst="rect">
            <a:avLst/>
          </a:prstGeom>
          <a:noFill/>
        </p:spPr>
        <p:txBody>
          <a:bodyPr wrap="square" rtlCol="0">
            <a:spAutoFit/>
          </a:bodyPr>
          <a:lstStyle/>
          <a:p>
            <a:r>
              <a:rPr lang="ar-EG"/>
              <a:t>بالإضافة إلى 1% أرباح</a:t>
            </a:r>
          </a:p>
        </p:txBody>
      </p:sp>
      <p:sp>
        <p:nvSpPr>
          <p:cNvPr id="8" name="TextBox 7"/>
          <p:cNvSpPr txBox="1"/>
          <p:nvPr/>
        </p:nvSpPr>
        <p:spPr>
          <a:xfrm>
            <a:off x="4724400" y="3048000"/>
            <a:ext cx="1143000" cy="923330"/>
          </a:xfrm>
          <a:prstGeom prst="rect">
            <a:avLst/>
          </a:prstGeom>
          <a:noFill/>
        </p:spPr>
        <p:txBody>
          <a:bodyPr wrap="square" rtlCol="0">
            <a:spAutoFit/>
          </a:bodyPr>
          <a:lstStyle/>
          <a:p>
            <a:r>
              <a:rPr lang="ar-EG"/>
              <a:t>قرض مع 3 أعمال فنية أخرى</a:t>
            </a:r>
          </a:p>
        </p:txBody>
      </p:sp>
      <p:sp>
        <p:nvSpPr>
          <p:cNvPr id="9" name="TextBox 8"/>
          <p:cNvSpPr txBox="1"/>
          <p:nvPr/>
        </p:nvSpPr>
        <p:spPr>
          <a:xfrm>
            <a:off x="5943600" y="3343870"/>
            <a:ext cx="1143000" cy="646331"/>
          </a:xfrm>
          <a:prstGeom prst="rect">
            <a:avLst/>
          </a:prstGeom>
          <a:noFill/>
        </p:spPr>
        <p:txBody>
          <a:bodyPr wrap="square" rtlCol="0">
            <a:spAutoFit/>
          </a:bodyPr>
          <a:lstStyle/>
          <a:p>
            <a:r>
              <a:rPr lang="ar-EG"/>
              <a:t>إضافة نسبة % من التذاكر</a:t>
            </a:r>
          </a:p>
        </p:txBody>
      </p:sp>
      <p:sp>
        <p:nvSpPr>
          <p:cNvPr id="10" name="TextBox 9"/>
          <p:cNvSpPr txBox="1"/>
          <p:nvPr/>
        </p:nvSpPr>
        <p:spPr>
          <a:xfrm>
            <a:off x="8013032" y="3276600"/>
            <a:ext cx="1143000" cy="646331"/>
          </a:xfrm>
          <a:prstGeom prst="rect">
            <a:avLst/>
          </a:prstGeom>
          <a:noFill/>
        </p:spPr>
        <p:txBody>
          <a:bodyPr wrap="square" rtlCol="0">
            <a:spAutoFit/>
          </a:bodyPr>
          <a:lstStyle/>
          <a:p>
            <a:r>
              <a:rPr lang="ar-EG" dirty="0"/>
              <a:t>إضافة نسبة % من التذاكر</a:t>
            </a:r>
          </a:p>
        </p:txBody>
      </p:sp>
    </p:spTree>
    <p:extLst>
      <p:ext uri="{BB962C8B-B14F-4D97-AF65-F5344CB8AC3E}">
        <p14:creationId xmlns:p14="http://schemas.microsoft.com/office/powerpoint/2010/main" val="293424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381000"/>
            <a:ext cx="8229600" cy="1143000"/>
          </a:xfrm>
        </p:spPr>
        <p:txBody>
          <a:bodyPr>
            <a:normAutofit/>
          </a:bodyPr>
          <a:lstStyle/>
          <a:p>
            <a:r>
              <a:rPr lang="ar-EG" sz="3600" b="1">
                <a:solidFill>
                  <a:srgbClr val="FF0000"/>
                </a:solidFill>
              </a:rPr>
              <a:t>هل قدمت العرض الأول؟</a:t>
            </a:r>
          </a:p>
        </p:txBody>
      </p:sp>
    </p:spTree>
    <p:extLst>
      <p:ext uri="{BB962C8B-B14F-4D97-AF65-F5344CB8AC3E}">
        <p14:creationId xmlns:p14="http://schemas.microsoft.com/office/powerpoint/2010/main" val="3076064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381000"/>
            <a:ext cx="8229600" cy="1143000"/>
          </a:xfrm>
        </p:spPr>
        <p:txBody>
          <a:bodyPr>
            <a:normAutofit fontScale="90000"/>
          </a:bodyPr>
          <a:lstStyle/>
          <a:p>
            <a:r>
              <a:rPr lang="ar-EG" sz="3600" b="1">
                <a:solidFill>
                  <a:srgbClr val="FF0000"/>
                </a:solidFill>
              </a:rPr>
              <a:t>ما تأثير العرض الأول</a:t>
            </a:r>
            <a:br>
              <a:rPr lang="ar-EG" sz="3600" b="1">
                <a:solidFill>
                  <a:srgbClr val="FF0000"/>
                </a:solidFill>
              </a:rPr>
            </a:br>
            <a:r>
              <a:rPr lang="ar-EG" sz="3600" b="1">
                <a:solidFill>
                  <a:srgbClr val="FF0000"/>
                </a:solidFill>
              </a:rPr>
              <a:t>في حالات المساومة؟</a:t>
            </a:r>
          </a:p>
        </p:txBody>
      </p:sp>
    </p:spTree>
    <p:extLst>
      <p:ext uri="{BB962C8B-B14F-4D97-AF65-F5344CB8AC3E}">
        <p14:creationId xmlns:p14="http://schemas.microsoft.com/office/powerpoint/2010/main" val="850958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14600"/>
            <a:ext cx="3581400" cy="3581400"/>
          </a:xfrm>
          <a:prstGeom prst="rect">
            <a:avLst/>
          </a:prstGeom>
        </p:spPr>
      </p:pic>
      <p:sp>
        <p:nvSpPr>
          <p:cNvPr id="6" name="Title 1"/>
          <p:cNvSpPr>
            <a:spLocks noGrp="1"/>
          </p:cNvSpPr>
          <p:nvPr>
            <p:ph type="title"/>
          </p:nvPr>
        </p:nvSpPr>
        <p:spPr>
          <a:xfrm>
            <a:off x="457200" y="609600"/>
            <a:ext cx="8229600" cy="1143000"/>
          </a:xfrm>
        </p:spPr>
        <p:txBody>
          <a:bodyPr>
            <a:normAutofit fontScale="90000"/>
          </a:bodyPr>
          <a:lstStyle/>
          <a:p>
            <a:r>
              <a:rPr lang="ar-EG" sz="3600" b="1"/>
              <a:t>الارتساء</a:t>
            </a:r>
            <a:br>
              <a:rPr lang="ar-EG" sz="3600" b="1"/>
            </a:br>
            <a:r>
              <a:rPr lang="ar-EG" sz="3100"/>
              <a:t>تفرسكي وكانمان، 1974)</a:t>
            </a:r>
            <a:br>
              <a:rPr lang="ar-EG" sz="3100"/>
            </a:br>
            <a:endParaRPr lang="ar-EG" sz="3100"/>
          </a:p>
        </p:txBody>
      </p:sp>
      <p:sp>
        <p:nvSpPr>
          <p:cNvPr id="8" name="Content Placeholder 2"/>
          <p:cNvSpPr>
            <a:spLocks noGrp="1"/>
          </p:cNvSpPr>
          <p:nvPr>
            <p:ph idx="1"/>
          </p:nvPr>
        </p:nvSpPr>
        <p:spPr>
          <a:xfrm>
            <a:off x="571500" y="1905000"/>
            <a:ext cx="7924800" cy="4525963"/>
          </a:xfrm>
        </p:spPr>
        <p:txBody>
          <a:bodyPr/>
          <a:lstStyle/>
          <a:p>
            <a:r>
              <a:rPr lang="ar-EG" sz="2400" dirty="0"/>
              <a:t>نعتمد كثيرًا على أول معلومة يتم تقديمها لنا عند اتخاذ القرار</a:t>
            </a:r>
          </a:p>
          <a:p>
            <a:endParaRPr lang="en-US" sz="2400" dirty="0"/>
          </a:p>
          <a:p>
            <a:r>
              <a:rPr lang="ar-EG" sz="2400" dirty="0"/>
              <a:t>تعديل بسيط جدًا من نقطة </a:t>
            </a:r>
            <a:r>
              <a:rPr lang="ar-EG" sz="2400" dirty="0" err="1"/>
              <a:t>الارتساء</a:t>
            </a:r>
            <a:endParaRPr lang="ar-EG" sz="2400" dirty="0"/>
          </a:p>
          <a:p>
            <a:endParaRPr lang="en-US" altLang="en-US" sz="2400" dirty="0"/>
          </a:p>
          <a:p>
            <a:endParaRPr lang="en-US" altLang="en-US" sz="2400" dirty="0"/>
          </a:p>
        </p:txBody>
      </p:sp>
    </p:spTree>
    <p:extLst>
      <p:ext uri="{BB962C8B-B14F-4D97-AF65-F5344CB8AC3E}">
        <p14:creationId xmlns:p14="http://schemas.microsoft.com/office/powerpoint/2010/main" val="4036909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457200" y="1981200"/>
            <a:ext cx="7924800" cy="4525963"/>
          </a:xfrm>
        </p:spPr>
        <p:txBody>
          <a:bodyPr/>
          <a:lstStyle/>
          <a:p>
            <a:r>
              <a:rPr lang="ar-EG" sz="2400"/>
              <a:t>تأثير العرض الأول:</a:t>
            </a:r>
            <a:r>
              <a:rPr lang="en-US" sz="2400"/>
              <a:t> </a:t>
            </a:r>
            <a:r>
              <a:rPr lang="ar-EG" sz="2400"/>
              <a:t>يتم التنبؤ بقوة بالاتفاقيات النهائية حول السعر من خلال العروض الأولى (جالينسكي، 2004؛ وجونيا وآخرون، 2013)</a:t>
            </a:r>
          </a:p>
          <a:p>
            <a:endParaRPr lang="en-US" altLang="en-US" sz="2400" dirty="0"/>
          </a:p>
          <a:p>
            <a:r>
              <a:rPr lang="ar-EG" sz="2400"/>
              <a:t>انحياز نقطة المنتصف:</a:t>
            </a:r>
            <a:r>
              <a:rPr lang="en-US" sz="2400"/>
              <a:t> </a:t>
            </a:r>
            <a:r>
              <a:rPr lang="ar-EG" sz="2400" u="sng"/>
              <a:t>أفضل</a:t>
            </a:r>
            <a:r>
              <a:rPr lang="ar-EG" sz="2400"/>
              <a:t> مؤشر للتسويات النهائية هو </a:t>
            </a:r>
            <a:r>
              <a:rPr lang="ar-EG" sz="2400" i="1"/>
              <a:t>نقطة المنتصف</a:t>
            </a:r>
            <a:r>
              <a:rPr lang="ar-EG" sz="2400"/>
              <a:t> بين العرض الأول والعرض المضاد الأول</a:t>
            </a:r>
          </a:p>
          <a:p>
            <a:endParaRPr lang="en-US" altLang="en-US" sz="2400" dirty="0"/>
          </a:p>
          <a:p>
            <a:r>
              <a:rPr lang="ar-EG" sz="2400"/>
              <a:t>تقديم عروض قوية وعروض مضادة</a:t>
            </a:r>
          </a:p>
          <a:p>
            <a:endParaRPr lang="en-US" altLang="en-US" sz="2400" dirty="0"/>
          </a:p>
          <a:p>
            <a:r>
              <a:rPr lang="ar-EG" sz="2400">
                <a:solidFill>
                  <a:srgbClr val="FF0000"/>
                </a:solidFill>
              </a:rPr>
              <a:t>كيف يمكنك جعل عرضك مقنعًا أكثر؟</a:t>
            </a:r>
          </a:p>
          <a:p>
            <a:endParaRPr lang="en-US" altLang="en-US" sz="2400" dirty="0"/>
          </a:p>
        </p:txBody>
      </p:sp>
      <p:sp>
        <p:nvSpPr>
          <p:cNvPr id="5" name="Title 1"/>
          <p:cNvSpPr>
            <a:spLocks noGrp="1"/>
          </p:cNvSpPr>
          <p:nvPr>
            <p:ph type="title"/>
          </p:nvPr>
        </p:nvSpPr>
        <p:spPr>
          <a:xfrm>
            <a:off x="457200" y="381000"/>
            <a:ext cx="8229600" cy="1143000"/>
          </a:xfrm>
        </p:spPr>
        <p:txBody>
          <a:bodyPr>
            <a:normAutofit/>
          </a:bodyPr>
          <a:lstStyle/>
          <a:p>
            <a:r>
              <a:rPr lang="ar-EG" sz="3600" b="1"/>
              <a:t>عندما تعمل العروض القوية أولًا</a:t>
            </a:r>
          </a:p>
        </p:txBody>
      </p:sp>
    </p:spTree>
    <p:extLst>
      <p:ext uri="{BB962C8B-B14F-4D97-AF65-F5344CB8AC3E}">
        <p14:creationId xmlns:p14="http://schemas.microsoft.com/office/powerpoint/2010/main" val="383680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152400"/>
            <a:ext cx="8229600" cy="1143000"/>
          </a:xfrm>
        </p:spPr>
        <p:txBody>
          <a:bodyPr/>
          <a:lstStyle/>
          <a:p>
            <a:pPr eaLnBrk="1" hangingPunct="1"/>
            <a:r>
              <a:rPr lang="ar-EG" sz="3600" b="1"/>
              <a:t>أضف الشرعية إلى عروضك</a:t>
            </a:r>
          </a:p>
        </p:txBody>
      </p:sp>
      <p:sp>
        <p:nvSpPr>
          <p:cNvPr id="70659" name="Content Placeholder 2"/>
          <p:cNvSpPr>
            <a:spLocks noGrp="1"/>
          </p:cNvSpPr>
          <p:nvPr>
            <p:ph idx="1"/>
          </p:nvPr>
        </p:nvSpPr>
        <p:spPr>
          <a:xfrm>
            <a:off x="457200" y="1981200"/>
            <a:ext cx="8229600" cy="5181600"/>
          </a:xfrm>
        </p:spPr>
        <p:txBody>
          <a:bodyPr/>
          <a:lstStyle/>
          <a:p>
            <a:pPr eaLnBrk="1" hangingPunct="1"/>
            <a:r>
              <a:rPr lang="ar-EG" sz="2400"/>
              <a:t>ادعم عرضك بالشرعية (المعايير الخارجية)</a:t>
            </a:r>
          </a:p>
          <a:p>
            <a:pPr lvl="1" eaLnBrk="1" hangingPunct="1"/>
            <a:endParaRPr lang="en-US" altLang="en-US" sz="2400" dirty="0"/>
          </a:p>
          <a:p>
            <a:pPr eaLnBrk="1" hangingPunct="1"/>
            <a:r>
              <a:rPr lang="ar-EG" sz="2400"/>
              <a:t>الشرعية تقلل من المقاومة، وهي أساس الشهرة والعلاقات</a:t>
            </a:r>
          </a:p>
          <a:p>
            <a:pPr eaLnBrk="1" hangingPunct="1"/>
            <a:endParaRPr lang="en-US" altLang="en-US" sz="2400" dirty="0"/>
          </a:p>
          <a:p>
            <a:pPr eaLnBrk="1" hangingPunct="1"/>
            <a:r>
              <a:rPr lang="ar-EG" sz="2400"/>
              <a:t>الاستدامة هي المفتاح: يمكنك إقامة علاقة ناجحة طويلة الأمد إذا سارت المفاوضات الأولية بشكل جيد</a:t>
            </a:r>
          </a:p>
          <a:p>
            <a:pPr eaLnBrk="1" hangingPunct="1">
              <a:buFont typeface="Arial" pitchFamily="34" charset="0"/>
              <a:buNone/>
            </a:pPr>
            <a:endParaRPr lang="en-US" altLang="en-US" sz="2400" dirty="0"/>
          </a:p>
          <a:p>
            <a:pPr eaLnBrk="1" hangingPunct="1"/>
            <a:endParaRPr lang="en-US" altLang="en-US" sz="2400" dirty="0"/>
          </a:p>
        </p:txBody>
      </p:sp>
      <p:pic>
        <p:nvPicPr>
          <p:cNvPr id="6146" name="Picture 2" descr="Approved, Stamp, Business, Document, File, Fil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315200" y="152400"/>
            <a:ext cx="1629481" cy="1624967"/>
          </a:xfrm>
          <a:prstGeom prst="rect">
            <a:avLst/>
          </a:prstGeom>
          <a:noFill/>
          <a:scene3d>
            <a:camera prst="orthographicFront">
              <a:rot lat="600000" lon="20999989"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33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rtist, Brush, Color, Paint, Painting, Pal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209800"/>
            <a:ext cx="4507768" cy="3258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p:cNvSpPr txBox="1">
            <a:spLocks noChangeArrowheads="1"/>
          </p:cNvSpPr>
          <p:nvPr/>
        </p:nvSpPr>
        <p:spPr bwMode="auto">
          <a:xfrm>
            <a:off x="0" y="2286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sz="3600" b="1">
                <a:solidFill>
                  <a:srgbClr val="FF0000"/>
                </a:solidFill>
              </a:rPr>
              <a:t>ما بعض المعايير الخارجية</a:t>
            </a:r>
            <a:r>
              <a:rPr lang="en-US" sz="3600" b="1">
                <a:solidFill>
                  <a:srgbClr val="FF0000"/>
                </a:solidFill>
              </a:rPr>
              <a:t> </a:t>
            </a:r>
          </a:p>
          <a:p>
            <a:pPr algn="ctr" eaLnBrk="1" hangingPunct="1">
              <a:spcBef>
                <a:spcPct val="0"/>
              </a:spcBef>
              <a:buFontTx/>
              <a:buNone/>
            </a:pPr>
            <a:r>
              <a:rPr lang="ar-EG" sz="3600" b="1">
                <a:solidFill>
                  <a:srgbClr val="FF0000"/>
                </a:solidFill>
              </a:rPr>
              <a:t>المحتملة في الحالة الفنية؟</a:t>
            </a:r>
          </a:p>
        </p:txBody>
      </p:sp>
    </p:spTree>
    <p:extLst>
      <p:ext uri="{BB962C8B-B14F-4D97-AF65-F5344CB8AC3E}">
        <p14:creationId xmlns:p14="http://schemas.microsoft.com/office/powerpoint/2010/main" val="377905331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1"/>
          <p:cNvSpPr txBox="1">
            <a:spLocks noChangeArrowheads="1"/>
          </p:cNvSpPr>
          <p:nvPr/>
        </p:nvSpPr>
        <p:spPr bwMode="auto">
          <a:xfrm>
            <a:off x="5334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sz="3600" b="1"/>
              <a:t>تمرين التفاوض</a:t>
            </a:r>
          </a:p>
          <a:p>
            <a:pPr algn="ctr" eaLnBrk="1" hangingPunct="1">
              <a:spcBef>
                <a:spcPct val="0"/>
              </a:spcBef>
              <a:buFontTx/>
              <a:buNone/>
            </a:pPr>
            <a:r>
              <a:rPr lang="ar-EG" sz="3600" b="1"/>
              <a:t>الحالة الفنية</a:t>
            </a:r>
          </a:p>
        </p:txBody>
      </p:sp>
      <p:pic>
        <p:nvPicPr>
          <p:cNvPr id="1026" name="Picture 2" descr="Artist, Brush, Color, Paint, Painting, Pal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809" y="4038600"/>
            <a:ext cx="316219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rtist, Brush, Colors, Rainbow, Roygbiv, Paint, Canv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10444"/>
            <a:ext cx="1882422" cy="136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87185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a:xfrm>
            <a:off x="457200" y="1600200"/>
            <a:ext cx="8229600" cy="5181600"/>
          </a:xfrm>
        </p:spPr>
        <p:txBody>
          <a:bodyPr>
            <a:noAutofit/>
          </a:bodyPr>
          <a:lstStyle/>
          <a:p>
            <a:r>
              <a:rPr lang="ar-EG" sz="2200"/>
              <a:t>أغلب الأعمال الفنية من أمريكا الجنوبية في جاليريا كاستيت تباع بمقابل 75000 - 100000 جنيه إسترليني</a:t>
            </a:r>
          </a:p>
          <a:p>
            <a:r>
              <a:rPr lang="ar-EG" sz="2200"/>
              <a:t>أغلب الأعمال الفنية المعاصرة تباع بأسعار تقل عن 200 ألف جنيه إسترليني</a:t>
            </a:r>
          </a:p>
          <a:p>
            <a:r>
              <a:rPr lang="ar-EG" sz="2200"/>
              <a:t>معرض الصور جاليريا كاستيت لم يبِع أبدًا لوحة فنية بمبلغ يزيد عن 380 ألف جنيه إسترليني</a:t>
            </a:r>
          </a:p>
          <a:p>
            <a:r>
              <a:rPr lang="ar-EG" sz="2200"/>
              <a:t>قصة حياة فنان مشوقة وإمكانية تحقيق شهرة كبيرة</a:t>
            </a:r>
          </a:p>
          <a:p>
            <a:r>
              <a:rPr lang="ar-EG" sz="2200"/>
              <a:t>تقييم مجلس أمناء </a:t>
            </a:r>
            <a:r>
              <a:rPr lang="en-US" sz="2200"/>
              <a:t>NAML</a:t>
            </a:r>
            <a:r>
              <a:rPr lang="ar-EG" sz="2200"/>
              <a:t> للوحة بمبلغ يتراوح بين 350 ألف جنيه إسترليني و450 ألف جنيه إسترليني</a:t>
            </a:r>
          </a:p>
          <a:p>
            <a:r>
              <a:rPr lang="ar-EG" sz="2200"/>
              <a:t>450 ألف جنيه إسترليني لوضع جوميز على قائمة الفنانين الذين تجدر متابعتهم</a:t>
            </a:r>
          </a:p>
          <a:p>
            <a:r>
              <a:rPr lang="ar-EG" sz="2200"/>
              <a:t>أسعار تصل إلى 3 ملايين جنيه إسترليني لأفضل اللوحات التي اشتراها جامعو التحف الأثرياء</a:t>
            </a:r>
          </a:p>
          <a:p>
            <a:r>
              <a:rPr lang="ar-EG" sz="2200"/>
              <a:t>سعر غير مسبوق قدره 20 مليون جنيه إسترليني للوحة "</a:t>
            </a:r>
            <a:r>
              <a:rPr lang="en-US" sz="2200"/>
              <a:t>Last</a:t>
            </a:r>
            <a:r>
              <a:rPr lang="ar-EG" sz="2200"/>
              <a:t>" في دار سوذبي للمزادات</a:t>
            </a:r>
            <a:r>
              <a:rPr lang="en-US" sz="2200"/>
              <a:t> </a:t>
            </a:r>
          </a:p>
        </p:txBody>
      </p:sp>
      <p:sp>
        <p:nvSpPr>
          <p:cNvPr id="7" name="TextBox 1"/>
          <p:cNvSpPr txBox="1">
            <a:spLocks noChangeArrowheads="1"/>
          </p:cNvSpPr>
          <p:nvPr/>
        </p:nvSpPr>
        <p:spPr bwMode="auto">
          <a:xfrm>
            <a:off x="0" y="2286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sz="3600" b="1"/>
              <a:t>ما بعض المعايير الخارجية</a:t>
            </a:r>
            <a:r>
              <a:rPr lang="en-US" sz="3600" b="1"/>
              <a:t> </a:t>
            </a:r>
          </a:p>
          <a:p>
            <a:pPr algn="ctr" eaLnBrk="1" hangingPunct="1">
              <a:spcBef>
                <a:spcPct val="0"/>
              </a:spcBef>
              <a:buFontTx/>
              <a:buNone/>
            </a:pPr>
            <a:r>
              <a:rPr lang="ar-EG" sz="3600" b="1"/>
              <a:t>المحتملة في الحالة الفنية؟</a:t>
            </a:r>
          </a:p>
        </p:txBody>
      </p:sp>
    </p:spTree>
    <p:extLst>
      <p:ext uri="{BB962C8B-B14F-4D97-AF65-F5344CB8AC3E}">
        <p14:creationId xmlns:p14="http://schemas.microsoft.com/office/powerpoint/2010/main" val="41603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p:cNvSpPr>
          <p:nvPr/>
        </p:nvSpPr>
        <p:spPr bwMode="auto">
          <a:xfrm>
            <a:off x="2740025" y="2476500"/>
            <a:ext cx="3683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2650"/>
              </a:spcBef>
              <a:buFontTx/>
              <a:buNone/>
            </a:pPr>
            <a:r>
              <a:rPr lang="ar-EG" sz="4200">
                <a:solidFill>
                  <a:srgbClr val="FFFFFF"/>
                </a:solidFill>
                <a:latin typeface="Helvetica LT Std Black"/>
                <a:sym typeface="Helvetica LT Std Black"/>
              </a:rPr>
              <a:t>من أين جاء هذا الرقم؟</a:t>
            </a:r>
          </a:p>
        </p:txBody>
      </p:sp>
      <p:sp>
        <p:nvSpPr>
          <p:cNvPr id="71684" name="Rectangle 5"/>
          <p:cNvSpPr>
            <a:spLocks/>
          </p:cNvSpPr>
          <p:nvPr/>
        </p:nvSpPr>
        <p:spPr bwMode="auto">
          <a:xfrm>
            <a:off x="3848100" y="1898650"/>
            <a:ext cx="14652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sz="1800" b="1">
                <a:solidFill>
                  <a:srgbClr val="FFFFFF"/>
                </a:solidFill>
                <a:latin typeface="Helvetica LT Std"/>
                <a:sym typeface="Helvetica LT Std"/>
              </a:rPr>
              <a:t>اطرح الأسئلة:</a:t>
            </a:r>
          </a:p>
        </p:txBody>
      </p:sp>
      <p:sp>
        <p:nvSpPr>
          <p:cNvPr id="71685" name="Rectangle 7"/>
          <p:cNvSpPr>
            <a:spLocks/>
          </p:cNvSpPr>
          <p:nvPr/>
        </p:nvSpPr>
        <p:spPr bwMode="auto">
          <a:xfrm>
            <a:off x="368300" y="381000"/>
            <a:ext cx="6184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2650"/>
              </a:spcBef>
              <a:buFontTx/>
              <a:buNone/>
            </a:pPr>
            <a:r>
              <a:rPr lang="ar-EG" sz="4000">
                <a:solidFill>
                  <a:srgbClr val="FFFFFF"/>
                </a:solidFill>
                <a:latin typeface="Arial Black" pitchFamily="34" charset="0"/>
                <a:sym typeface="Helvetica LT Std Black"/>
              </a:rPr>
              <a:t>المشروعية</a:t>
            </a:r>
          </a:p>
        </p:txBody>
      </p:sp>
      <p:sp>
        <p:nvSpPr>
          <p:cNvPr id="9" name="Title 1"/>
          <p:cNvSpPr>
            <a:spLocks noGrp="1"/>
          </p:cNvSpPr>
          <p:nvPr>
            <p:ph type="title"/>
          </p:nvPr>
        </p:nvSpPr>
        <p:spPr>
          <a:xfrm>
            <a:off x="457200" y="228600"/>
            <a:ext cx="8229600" cy="1143000"/>
          </a:xfrm>
        </p:spPr>
        <p:txBody>
          <a:bodyPr>
            <a:normAutofit fontScale="90000"/>
          </a:bodyPr>
          <a:lstStyle/>
          <a:p>
            <a:pPr eaLnBrk="1" hangingPunct="1"/>
            <a:r>
              <a:rPr lang="ar-EG" sz="3600" b="1">
                <a:solidFill>
                  <a:srgbClr val="FF0000"/>
                </a:solidFill>
              </a:rPr>
              <a:t>كيف يمكنك تحييد عرض غير مشروع            من الطرف الآخر؟</a:t>
            </a:r>
          </a:p>
        </p:txBody>
      </p:sp>
    </p:spTree>
    <p:extLst>
      <p:ext uri="{BB962C8B-B14F-4D97-AF65-F5344CB8AC3E}">
        <p14:creationId xmlns:p14="http://schemas.microsoft.com/office/powerpoint/2010/main" val="384682331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1"/>
          <p:cNvGrpSpPr>
            <a:grpSpLocks/>
          </p:cNvGrpSpPr>
          <p:nvPr/>
        </p:nvGrpSpPr>
        <p:grpSpPr bwMode="auto">
          <a:xfrm>
            <a:off x="2133600" y="1614487"/>
            <a:ext cx="4851400" cy="3871913"/>
            <a:chOff x="0" y="-144"/>
            <a:chExt cx="3056" cy="2439"/>
          </a:xfrm>
        </p:grpSpPr>
        <p:sp>
          <p:nvSpPr>
            <p:cNvPr id="71687" name="AutoShape 2"/>
            <p:cNvSpPr>
              <a:spLocks/>
            </p:cNvSpPr>
            <p:nvPr/>
          </p:nvSpPr>
          <p:spPr bwMode="auto">
            <a:xfrm rot="-8157291">
              <a:off x="182" y="1642"/>
              <a:ext cx="405" cy="653"/>
            </a:xfrm>
            <a:custGeom>
              <a:avLst/>
              <a:gdLst>
                <a:gd name="T0" fmla="*/ 0 w 21600"/>
                <a:gd name="T1" fmla="*/ 0 h 21595"/>
                <a:gd name="T2" fmla="*/ 0 w 21600"/>
                <a:gd name="T3" fmla="*/ 0 h 21595"/>
                <a:gd name="T4" fmla="*/ 0 w 21600"/>
                <a:gd name="T5" fmla="*/ 0 h 21595"/>
                <a:gd name="T6" fmla="*/ 0 w 21600"/>
                <a:gd name="T7" fmla="*/ 0 h 21595"/>
                <a:gd name="T8" fmla="*/ 0 w 21600"/>
                <a:gd name="T9" fmla="*/ 0 h 21595"/>
                <a:gd name="T10" fmla="*/ 0 60000 65536"/>
                <a:gd name="T11" fmla="*/ 0 60000 65536"/>
                <a:gd name="T12" fmla="*/ 0 60000 65536"/>
                <a:gd name="T13" fmla="*/ 0 60000 65536"/>
                <a:gd name="T14" fmla="*/ 0 60000 65536"/>
                <a:gd name="T15" fmla="*/ 0 w 21600"/>
                <a:gd name="T16" fmla="*/ 0 h 21595"/>
                <a:gd name="T17" fmla="*/ 21600 w 21600"/>
                <a:gd name="T18" fmla="*/ 21595 h 21595"/>
              </a:gdLst>
              <a:ahLst/>
              <a:cxnLst>
                <a:cxn ang="T10">
                  <a:pos x="T0" y="T1"/>
                </a:cxn>
                <a:cxn ang="T11">
                  <a:pos x="T2" y="T3"/>
                </a:cxn>
                <a:cxn ang="T12">
                  <a:pos x="T4" y="T5"/>
                </a:cxn>
                <a:cxn ang="T13">
                  <a:pos x="T6" y="T7"/>
                </a:cxn>
                <a:cxn ang="T14">
                  <a:pos x="T8" y="T9"/>
                </a:cxn>
              </a:cxnLst>
              <a:rect l="T15" t="T16" r="T17" b="T18"/>
              <a:pathLst>
                <a:path w="21600" h="21595">
                  <a:moveTo>
                    <a:pt x="-26" y="21595"/>
                  </a:moveTo>
                  <a:lnTo>
                    <a:pt x="21574" y="21585"/>
                  </a:lnTo>
                  <a:lnTo>
                    <a:pt x="10800" y="-5"/>
                  </a:lnTo>
                  <a:lnTo>
                    <a:pt x="-26" y="21595"/>
                  </a:lnTo>
                  <a:close/>
                  <a:moveTo>
                    <a:pt x="-26" y="21595"/>
                  </a:moveTo>
                </a:path>
              </a:pathLst>
            </a:custGeom>
            <a:solidFill>
              <a:srgbClr val="5689BC"/>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a:p>
          </p:txBody>
        </p:sp>
        <p:sp>
          <p:nvSpPr>
            <p:cNvPr id="71688" name="Oval 3"/>
            <p:cNvSpPr>
              <a:spLocks/>
            </p:cNvSpPr>
            <p:nvPr/>
          </p:nvSpPr>
          <p:spPr bwMode="auto">
            <a:xfrm>
              <a:off x="0" y="-144"/>
              <a:ext cx="3056" cy="2138"/>
            </a:xfrm>
            <a:prstGeom prst="ellipse">
              <a:avLst/>
            </a:prstGeom>
            <a:gradFill rotWithShape="0">
              <a:gsLst>
                <a:gs pos="0">
                  <a:srgbClr val="BBE0E3"/>
                </a:gs>
                <a:gs pos="100000">
                  <a:srgbClr val="5689BC"/>
                </a:gs>
              </a:gsLst>
              <a:lin ang="5400000" scaled="1"/>
            </a:gradFill>
            <a:ln w="38100">
              <a:solidFill>
                <a:srgbClr val="5689BC"/>
              </a:solidFill>
              <a:round/>
              <a:headEnd/>
              <a:tailEnd/>
            </a:ln>
          </p:spPr>
          <p:txBody>
            <a:bodyPr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pt-BR" altLang="en-US" sz="1800"/>
            </a:p>
          </p:txBody>
        </p:sp>
      </p:grpSp>
      <p:sp>
        <p:nvSpPr>
          <p:cNvPr id="71683" name="Rectangle 4"/>
          <p:cNvSpPr>
            <a:spLocks/>
          </p:cNvSpPr>
          <p:nvPr/>
        </p:nvSpPr>
        <p:spPr bwMode="auto">
          <a:xfrm>
            <a:off x="2740025" y="2476500"/>
            <a:ext cx="3683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2650"/>
              </a:spcBef>
              <a:buFontTx/>
              <a:buNone/>
            </a:pPr>
            <a:r>
              <a:rPr lang="ar-EG" sz="4200">
                <a:solidFill>
                  <a:srgbClr val="FFFFFF"/>
                </a:solidFill>
                <a:latin typeface="Helvetica LT Std Black"/>
                <a:sym typeface="Helvetica LT Std Black"/>
              </a:rPr>
              <a:t>من أين جاء هذا الرقم؟</a:t>
            </a:r>
          </a:p>
        </p:txBody>
      </p:sp>
      <p:sp>
        <p:nvSpPr>
          <p:cNvPr id="71684" name="Rectangle 5"/>
          <p:cNvSpPr>
            <a:spLocks/>
          </p:cNvSpPr>
          <p:nvPr/>
        </p:nvSpPr>
        <p:spPr bwMode="auto">
          <a:xfrm>
            <a:off x="3848100" y="1898650"/>
            <a:ext cx="14652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sz="1800" b="1">
                <a:solidFill>
                  <a:srgbClr val="FFFFFF"/>
                </a:solidFill>
                <a:latin typeface="Helvetica LT Std"/>
                <a:sym typeface="Helvetica LT Std"/>
              </a:rPr>
              <a:t>اطرح الأسئلة:</a:t>
            </a:r>
          </a:p>
        </p:txBody>
      </p:sp>
      <p:sp>
        <p:nvSpPr>
          <p:cNvPr id="71685" name="Rectangle 7"/>
          <p:cNvSpPr>
            <a:spLocks/>
          </p:cNvSpPr>
          <p:nvPr/>
        </p:nvSpPr>
        <p:spPr bwMode="auto">
          <a:xfrm>
            <a:off x="368300" y="381000"/>
            <a:ext cx="6184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2650"/>
              </a:spcBef>
              <a:buFontTx/>
              <a:buNone/>
            </a:pPr>
            <a:r>
              <a:rPr lang="ar-EG" sz="4000">
                <a:solidFill>
                  <a:srgbClr val="FFFFFF"/>
                </a:solidFill>
                <a:latin typeface="Arial Black" pitchFamily="34" charset="0"/>
                <a:sym typeface="Helvetica LT Std Black"/>
              </a:rPr>
              <a:t>المشروعية</a:t>
            </a:r>
          </a:p>
        </p:txBody>
      </p:sp>
      <p:sp>
        <p:nvSpPr>
          <p:cNvPr id="2" name="TextBox 1"/>
          <p:cNvSpPr txBox="1"/>
          <p:nvPr/>
        </p:nvSpPr>
        <p:spPr>
          <a:xfrm>
            <a:off x="609600" y="5494337"/>
            <a:ext cx="8077200" cy="830263"/>
          </a:xfrm>
          <a:prstGeom prst="rect">
            <a:avLst/>
          </a:prstGeom>
          <a:noFill/>
        </p:spPr>
        <p:txBody>
          <a:bodyPr>
            <a:spAutoFit/>
          </a:bodyPr>
          <a:lstStyle/>
          <a:p>
            <a:pPr algn="ctr">
              <a:defRPr/>
            </a:pPr>
            <a:r>
              <a:rPr lang="ar-EG" sz="2400">
                <a:latin typeface="+mn-lt"/>
              </a:rPr>
              <a:t>التركيز على الأدلة غير المتسقة يزيل آثار العرض الأول القوي للطرف المقابل (جالينسكي وموسويلر، 2001)</a:t>
            </a:r>
          </a:p>
        </p:txBody>
      </p:sp>
      <p:sp>
        <p:nvSpPr>
          <p:cNvPr id="9" name="Title 1"/>
          <p:cNvSpPr>
            <a:spLocks noGrp="1"/>
          </p:cNvSpPr>
          <p:nvPr>
            <p:ph type="title"/>
          </p:nvPr>
        </p:nvSpPr>
        <p:spPr>
          <a:xfrm>
            <a:off x="457200" y="228600"/>
            <a:ext cx="8229600" cy="1143000"/>
          </a:xfrm>
        </p:spPr>
        <p:txBody>
          <a:bodyPr>
            <a:normAutofit fontScale="90000"/>
          </a:bodyPr>
          <a:lstStyle/>
          <a:p>
            <a:pPr eaLnBrk="1" hangingPunct="1"/>
            <a:r>
              <a:rPr lang="ar-EG" sz="3600" b="1"/>
              <a:t>كيف يمكنك تحييد عرض غير مشروع            من الطرف الآخر؟</a:t>
            </a:r>
          </a:p>
        </p:txBody>
      </p:sp>
    </p:spTree>
    <p:extLst>
      <p:ext uri="{BB962C8B-B14F-4D97-AF65-F5344CB8AC3E}">
        <p14:creationId xmlns:p14="http://schemas.microsoft.com/office/powerpoint/2010/main" val="392156090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احذر من التأثيرات المخيفة</a:t>
            </a:r>
          </a:p>
        </p:txBody>
      </p:sp>
      <p:sp>
        <p:nvSpPr>
          <p:cNvPr id="3" name="Content Placeholder 2"/>
          <p:cNvSpPr>
            <a:spLocks noGrp="1"/>
          </p:cNvSpPr>
          <p:nvPr>
            <p:ph idx="1"/>
          </p:nvPr>
        </p:nvSpPr>
        <p:spPr>
          <a:xfrm>
            <a:off x="457200" y="1798637"/>
            <a:ext cx="8229600" cy="4602163"/>
          </a:xfrm>
        </p:spPr>
        <p:txBody>
          <a:bodyPr>
            <a:normAutofit/>
          </a:bodyPr>
          <a:lstStyle/>
          <a:p>
            <a:r>
              <a:rPr lang="ar-EG" sz="2400"/>
              <a:t>إن العروض الأولى التي تكون بعيدة جدًا عن نقطة تحفظ الطرف الآخر قد تأتي بنتائج عكسية (شفاينزبيرج وآخرون، 2012)</a:t>
            </a:r>
          </a:p>
          <a:p>
            <a:endParaRPr lang="en-US" sz="2400" dirty="0"/>
          </a:p>
          <a:p>
            <a:r>
              <a:rPr lang="ar-EG" sz="2400"/>
              <a:t>الطرق المسدودة، والفشل في المطالبة بالقيمة</a:t>
            </a:r>
          </a:p>
          <a:p>
            <a:endParaRPr lang="en-US" sz="2400" dirty="0"/>
          </a:p>
          <a:p>
            <a:r>
              <a:rPr lang="ar-EG" sz="2400"/>
              <a:t>عروض العمل المسحوبة</a:t>
            </a:r>
          </a:p>
          <a:p>
            <a:endParaRPr lang="en-US" sz="2400" dirty="0"/>
          </a:p>
        </p:txBody>
      </p:sp>
      <p:sp>
        <p:nvSpPr>
          <p:cNvPr id="4" name="TextBox 3"/>
          <p:cNvSpPr txBox="1"/>
          <p:nvPr/>
        </p:nvSpPr>
        <p:spPr>
          <a:xfrm>
            <a:off x="0" y="5355848"/>
            <a:ext cx="9144000" cy="892552"/>
          </a:xfrm>
          <a:prstGeom prst="rect">
            <a:avLst/>
          </a:prstGeom>
          <a:noFill/>
        </p:spPr>
        <p:txBody>
          <a:bodyPr wrap="square" rtlCol="0">
            <a:spAutoFit/>
          </a:bodyPr>
          <a:lstStyle/>
          <a:p>
            <a:pPr algn="ctr"/>
            <a:r>
              <a:rPr lang="ar-EG" sz="2600" b="1">
                <a:solidFill>
                  <a:srgbClr val="7030A0"/>
                </a:solidFill>
              </a:rPr>
              <a:t>قدم عروضًا قوية، ولكن مشروعة ومستنيرة!</a:t>
            </a:r>
          </a:p>
          <a:p>
            <a:endParaRPr lang="en-US" sz="2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971800"/>
            <a:ext cx="3200400" cy="2126933"/>
          </a:xfrm>
          <a:prstGeom prst="rect">
            <a:avLst/>
          </a:prstGeom>
        </p:spPr>
      </p:pic>
    </p:spTree>
    <p:extLst>
      <p:ext uri="{BB962C8B-B14F-4D97-AF65-F5344CB8AC3E}">
        <p14:creationId xmlns:p14="http://schemas.microsoft.com/office/powerpoint/2010/main" val="2970515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1143000"/>
          </a:xfrm>
        </p:spPr>
        <p:txBody>
          <a:bodyPr>
            <a:normAutofit fontScale="90000"/>
          </a:bodyPr>
          <a:lstStyle/>
          <a:p>
            <a:pPr eaLnBrk="1" hangingPunct="1"/>
            <a:r>
              <a:rPr lang="ar-EG" sz="3600" b="1">
                <a:solidFill>
                  <a:srgbClr val="FF0000"/>
                </a:solidFill>
              </a:rPr>
              <a:t>متى يجب </a:t>
            </a:r>
            <a:r>
              <a:rPr lang="ar-EG" sz="3600" b="1" u="sng">
                <a:solidFill>
                  <a:srgbClr val="FF0000"/>
                </a:solidFill>
              </a:rPr>
              <a:t>ألا</a:t>
            </a:r>
            <a:r>
              <a:rPr lang="ar-EG" sz="3600" b="1">
                <a:solidFill>
                  <a:srgbClr val="FF0000"/>
                </a:solidFill>
              </a:rPr>
              <a:t> تقدم عرضًا أوليًا </a:t>
            </a:r>
            <a:br>
              <a:rPr lang="ar-EG" sz="3600" b="1">
                <a:solidFill>
                  <a:srgbClr val="FF0000"/>
                </a:solidFill>
              </a:rPr>
            </a:br>
            <a:r>
              <a:rPr lang="ar-EG" sz="3600" b="1">
                <a:solidFill>
                  <a:srgbClr val="FF0000"/>
                </a:solidFill>
              </a:rPr>
              <a:t>مندفعًا؟</a:t>
            </a:r>
          </a:p>
        </p:txBody>
      </p:sp>
    </p:spTree>
    <p:extLst>
      <p:ext uri="{BB962C8B-B14F-4D97-AF65-F5344CB8AC3E}">
        <p14:creationId xmlns:p14="http://schemas.microsoft.com/office/powerpoint/2010/main" val="245501443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457200" y="1600200"/>
            <a:ext cx="8001000" cy="4876800"/>
          </a:xfrm>
        </p:spPr>
        <p:txBody>
          <a:bodyPr>
            <a:noAutofit/>
          </a:bodyPr>
          <a:lstStyle/>
          <a:p>
            <a:r>
              <a:rPr lang="ar-EG" sz="2400"/>
              <a:t>عندما تكون منطقة المساومة غير مألوفة بالنسبة لك</a:t>
            </a:r>
          </a:p>
          <a:p>
            <a:endParaRPr lang="en-US" altLang="en-US" sz="1200" dirty="0"/>
          </a:p>
          <a:p>
            <a:pPr marL="342900" lvl="1" indent="-342900" eaLnBrk="1" hangingPunct="1">
              <a:buFont typeface="Arial" pitchFamily="34" charset="0"/>
              <a:buChar char="•"/>
            </a:pPr>
            <a:r>
              <a:rPr lang="ar-EG" sz="2400"/>
              <a:t>عندما يكون من غير اللائق اجتماعيًا القيام بذلك (على سبيل المثال، مفاوضات الوظائف في العديد من الثقافات والصناعات)</a:t>
            </a:r>
          </a:p>
          <a:p>
            <a:pPr marL="342900" lvl="1" indent="-342900" eaLnBrk="1" hangingPunct="1">
              <a:buFont typeface="Arial" pitchFamily="34" charset="0"/>
              <a:buChar char="•"/>
            </a:pPr>
            <a:endParaRPr lang="en-US" altLang="en-US" sz="1200" dirty="0"/>
          </a:p>
          <a:p>
            <a:r>
              <a:rPr lang="ar-EG" sz="2400"/>
              <a:t>عندما تريد إيجاد حلول إبداعية (سيناسور وآخرون، 2013)</a:t>
            </a:r>
          </a:p>
          <a:p>
            <a:pPr eaLnBrk="1" hangingPunct="1"/>
            <a:endParaRPr lang="en-US" altLang="en-US" sz="1200" dirty="0"/>
          </a:p>
          <a:p>
            <a:pPr eaLnBrk="1" hangingPunct="1"/>
            <a:r>
              <a:rPr lang="ar-EG" sz="2400"/>
              <a:t>في المواقف متعددة الأحزاب حيث قد تشكل الأحزاب الأخرى ائتلافًا ضدك</a:t>
            </a:r>
          </a:p>
          <a:p>
            <a:pPr eaLnBrk="1" hangingPunct="1"/>
            <a:endParaRPr lang="en-US" altLang="en-US" sz="1200" dirty="0"/>
          </a:p>
          <a:p>
            <a:r>
              <a:rPr lang="ar-EG" sz="2400"/>
              <a:t>عندما يكون تركيزك على المدى الطويل وليس القصير (مارافي وآخرون، 2014)</a:t>
            </a:r>
          </a:p>
        </p:txBody>
      </p:sp>
      <p:sp>
        <p:nvSpPr>
          <p:cNvPr id="5" name="Title 1"/>
          <p:cNvSpPr>
            <a:spLocks noGrp="1"/>
          </p:cNvSpPr>
          <p:nvPr>
            <p:ph type="title"/>
          </p:nvPr>
        </p:nvSpPr>
        <p:spPr>
          <a:xfrm>
            <a:off x="457200" y="152400"/>
            <a:ext cx="8229600" cy="1143000"/>
          </a:xfrm>
        </p:spPr>
        <p:txBody>
          <a:bodyPr>
            <a:normAutofit fontScale="90000"/>
          </a:bodyPr>
          <a:lstStyle/>
          <a:p>
            <a:pPr eaLnBrk="1" hangingPunct="1"/>
            <a:r>
              <a:rPr lang="ar-EG" sz="3600" b="1"/>
              <a:t>متى يجب </a:t>
            </a:r>
            <a:r>
              <a:rPr lang="ar-EG" sz="3600" b="1" u="sng"/>
              <a:t>ألا</a:t>
            </a:r>
            <a:r>
              <a:rPr lang="ar-EG" sz="3600" b="1"/>
              <a:t> تقدم عرضًا أوليًا </a:t>
            </a:r>
            <a:br>
              <a:rPr lang="ar-EG" sz="3600" b="1"/>
            </a:br>
            <a:r>
              <a:rPr lang="ar-EG" sz="3600" b="1"/>
              <a:t>مندفعًا؟</a:t>
            </a:r>
          </a:p>
        </p:txBody>
      </p:sp>
    </p:spTree>
    <p:extLst>
      <p:ext uri="{BB962C8B-B14F-4D97-AF65-F5344CB8AC3E}">
        <p14:creationId xmlns:p14="http://schemas.microsoft.com/office/powerpoint/2010/main" val="6200958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200" b="1"/>
              <a:t>العرض الأول مقابل المتحرّك الأول</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33" y="1524000"/>
            <a:ext cx="7047867" cy="4419600"/>
          </a:xfrm>
          <a:prstGeom prst="rect">
            <a:avLst/>
          </a:prstGeom>
        </p:spPr>
      </p:pic>
    </p:spTree>
    <p:extLst>
      <p:ext uri="{BB962C8B-B14F-4D97-AF65-F5344CB8AC3E}">
        <p14:creationId xmlns:p14="http://schemas.microsoft.com/office/powerpoint/2010/main" val="2273376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28600"/>
            <a:ext cx="8229600" cy="1143000"/>
          </a:xfrm>
        </p:spPr>
        <p:txBody>
          <a:bodyPr/>
          <a:lstStyle/>
          <a:p>
            <a:r>
              <a:rPr lang="ar-EG" sz="3600" b="1"/>
              <a:t>بدائل أم تطلّعات؟</a:t>
            </a:r>
          </a:p>
        </p:txBody>
      </p:sp>
      <p:sp>
        <p:nvSpPr>
          <p:cNvPr id="77827" name="Content Placeholder 2"/>
          <p:cNvSpPr>
            <a:spLocks noGrp="1"/>
          </p:cNvSpPr>
          <p:nvPr>
            <p:ph idx="1"/>
          </p:nvPr>
        </p:nvSpPr>
        <p:spPr>
          <a:xfrm>
            <a:off x="457200" y="1676400"/>
            <a:ext cx="8229600" cy="4525963"/>
          </a:xfrm>
        </p:spPr>
        <p:txBody>
          <a:bodyPr>
            <a:normAutofit/>
          </a:bodyPr>
          <a:lstStyle/>
          <a:p>
            <a:r>
              <a:rPr lang="ar-EG" sz="2400">
                <a:solidFill>
                  <a:srgbClr val="FF0000"/>
                </a:solidFill>
              </a:rPr>
              <a:t>هل يجب عليك التركيز على البديل الأفضل لاتفاقية تفاوضية (</a:t>
            </a:r>
            <a:r>
              <a:rPr lang="en-US" sz="2400">
                <a:solidFill>
                  <a:srgbClr val="FF0000"/>
                </a:solidFill>
              </a:rPr>
              <a:t>BATNA</a:t>
            </a:r>
            <a:r>
              <a:rPr lang="ar-EG" sz="2400">
                <a:solidFill>
                  <a:srgbClr val="FF0000"/>
                </a:solidFill>
              </a:rPr>
              <a:t>) أم على تطلعاتك؟</a:t>
            </a:r>
            <a:r>
              <a:rPr lang="en-US" sz="2400">
                <a:solidFill>
                  <a:srgbClr val="FF0000"/>
                </a:solidFill>
              </a:rPr>
              <a:t> </a:t>
            </a:r>
          </a:p>
          <a:p>
            <a:endParaRPr lang="en-US" altLang="en-US" dirty="0"/>
          </a:p>
        </p:txBody>
      </p:sp>
    </p:spTree>
    <p:extLst>
      <p:ext uri="{BB962C8B-B14F-4D97-AF65-F5344CB8AC3E}">
        <p14:creationId xmlns:p14="http://schemas.microsoft.com/office/powerpoint/2010/main" val="424998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28600"/>
            <a:ext cx="8229600" cy="1143000"/>
          </a:xfrm>
        </p:spPr>
        <p:txBody>
          <a:bodyPr/>
          <a:lstStyle/>
          <a:p>
            <a:r>
              <a:rPr lang="ar-EG" sz="3600" b="1"/>
              <a:t>بدائل أم تطلّعات؟</a:t>
            </a:r>
          </a:p>
        </p:txBody>
      </p:sp>
      <p:sp>
        <p:nvSpPr>
          <p:cNvPr id="77827" name="Content Placeholder 2"/>
          <p:cNvSpPr>
            <a:spLocks noGrp="1"/>
          </p:cNvSpPr>
          <p:nvPr>
            <p:ph idx="1"/>
          </p:nvPr>
        </p:nvSpPr>
        <p:spPr>
          <a:xfrm>
            <a:off x="457200" y="1676400"/>
            <a:ext cx="8229600" cy="4525963"/>
          </a:xfrm>
        </p:spPr>
        <p:txBody>
          <a:bodyPr>
            <a:normAutofit/>
          </a:bodyPr>
          <a:lstStyle/>
          <a:p>
            <a:r>
              <a:rPr lang="ar-EG" sz="2400"/>
              <a:t>هل يجب عليك التركيز على البديل الأفضل لاتفاقية تفاوضية (</a:t>
            </a:r>
            <a:r>
              <a:rPr lang="en-US" sz="2400"/>
              <a:t>BATNA</a:t>
            </a:r>
            <a:r>
              <a:rPr lang="ar-EG" sz="2400"/>
              <a:t>) أم على تطلعاتك؟</a:t>
            </a:r>
            <a:r>
              <a:rPr lang="en-US" sz="2400"/>
              <a:t> </a:t>
            </a:r>
            <a:r>
              <a:rPr lang="ar-EG" sz="2400"/>
              <a:t>تطلعاتك!</a:t>
            </a:r>
            <a:r>
              <a:rPr lang="en-US" sz="2400"/>
              <a:t> </a:t>
            </a:r>
          </a:p>
          <a:p>
            <a:pPr lvl="1"/>
            <a:r>
              <a:rPr lang="ar-EG" sz="2400"/>
              <a:t>إن التطلعات تتنبأ بقوة بنتائج المفاوضات (جالينسكي، وموسويلر، وميدفيك، 2002؛ وايت ونييل، 1987)</a:t>
            </a:r>
          </a:p>
          <a:p>
            <a:endParaRPr lang="en-US" altLang="en-US" sz="1600" dirty="0"/>
          </a:p>
          <a:p>
            <a:r>
              <a:rPr lang="ar-EG" sz="2400"/>
              <a:t>يمكن أن يكون البديل الأفضل لاتفاقية تفاوضية (</a:t>
            </a:r>
            <a:r>
              <a:rPr lang="en-US" sz="2400"/>
              <a:t>BATNA</a:t>
            </a:r>
            <a:r>
              <a:rPr lang="ar-EG" sz="2400"/>
              <a:t>) الخاص بك بمثابة مرساة تثقل كاهلك</a:t>
            </a:r>
            <a:r>
              <a:rPr lang="en-US" sz="2400"/>
              <a:t> </a:t>
            </a:r>
          </a:p>
          <a:p>
            <a:pPr lvl="1"/>
            <a:r>
              <a:rPr lang="ar-EG" sz="2400"/>
              <a:t>محاولة التغلب على عرض عمل ضعيف (شايرر وآخرون، 2015)</a:t>
            </a:r>
          </a:p>
          <a:p>
            <a:endParaRPr lang="en-US" altLang="en-US" sz="1600" dirty="0"/>
          </a:p>
          <a:p>
            <a:r>
              <a:rPr lang="ar-EG" sz="2400"/>
              <a:t>حدد تطلّعات واقعية ولكن عالية، وتذكرها أثناء التفاوض (جالينسكي وموسويلر، 2001)</a:t>
            </a:r>
          </a:p>
          <a:p>
            <a:endParaRPr lang="en-US" altLang="en-US" dirty="0"/>
          </a:p>
          <a:p>
            <a:endParaRPr lang="en-US" altLang="en-US" dirty="0"/>
          </a:p>
        </p:txBody>
      </p:sp>
    </p:spTree>
    <p:extLst>
      <p:ext uri="{BB962C8B-B14F-4D97-AF65-F5344CB8AC3E}">
        <p14:creationId xmlns:p14="http://schemas.microsoft.com/office/powerpoint/2010/main" val="3435823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457200"/>
            <a:ext cx="8229600" cy="1143000"/>
          </a:xfrm>
        </p:spPr>
        <p:txBody>
          <a:bodyPr>
            <a:normAutofit fontScale="90000"/>
          </a:bodyPr>
          <a:lstStyle/>
          <a:p>
            <a:r>
              <a:rPr lang="ar-EG" sz="3600" b="1">
                <a:solidFill>
                  <a:srgbClr val="FF0000"/>
                </a:solidFill>
              </a:rPr>
              <a:t>من يشعر أنه كان يستحق الحصول على </a:t>
            </a:r>
            <a:br>
              <a:rPr lang="ar-EG" sz="3600" b="1">
                <a:solidFill>
                  <a:srgbClr val="FF0000"/>
                </a:solidFill>
              </a:rPr>
            </a:br>
            <a:r>
              <a:rPr lang="ar-EG" sz="3600" b="1">
                <a:solidFill>
                  <a:srgbClr val="FF0000"/>
                </a:solidFill>
              </a:rPr>
              <a:t>سعر أفضل في الحالة الفنية؟</a:t>
            </a:r>
          </a:p>
        </p:txBody>
      </p:sp>
      <p:pic>
        <p:nvPicPr>
          <p:cNvPr id="5" name="Picture 2" descr="Artist, Brush, Color, Paint, Painting, Pal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362200"/>
            <a:ext cx="4572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18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2438400"/>
            <a:ext cx="8153400" cy="4525963"/>
          </a:xfrm>
        </p:spPr>
        <p:txBody>
          <a:bodyPr/>
          <a:lstStyle/>
          <a:p>
            <a:pPr eaLnBrk="1" hangingPunct="1">
              <a:lnSpc>
                <a:spcPct val="90000"/>
              </a:lnSpc>
            </a:pPr>
            <a:r>
              <a:rPr lang="ar-EG" sz="2400" dirty="0"/>
              <a:t>اقرأ المواد الخاصة بدورك وخطتك (</a:t>
            </a:r>
            <a:r>
              <a:rPr lang="ar-EG" sz="2400" b="1" dirty="0"/>
              <a:t>بحد أقصى 15 دقيقة</a:t>
            </a:r>
            <a:r>
              <a:rPr lang="ar-EG" sz="2400" dirty="0"/>
              <a:t>)</a:t>
            </a:r>
          </a:p>
          <a:p>
            <a:pPr eaLnBrk="1" hangingPunct="1">
              <a:lnSpc>
                <a:spcPct val="90000"/>
              </a:lnSpc>
            </a:pPr>
            <a:endParaRPr lang="en-US" altLang="en-US" sz="2400" dirty="0"/>
          </a:p>
          <a:p>
            <a:pPr eaLnBrk="1" hangingPunct="1">
              <a:lnSpc>
                <a:spcPct val="90000"/>
              </a:lnSpc>
            </a:pPr>
            <a:r>
              <a:rPr lang="ar-EG" sz="2400" dirty="0"/>
              <a:t>ابحث عن شريكك وتفاوض معه (</a:t>
            </a:r>
            <a:r>
              <a:rPr lang="ar-EG" sz="2400" b="1" dirty="0"/>
              <a:t>بحد أقصى 35 دقيقة!</a:t>
            </a:r>
            <a:r>
              <a:rPr lang="ar-EG" sz="2400" dirty="0"/>
              <a:t>)</a:t>
            </a:r>
          </a:p>
          <a:p>
            <a:pPr eaLnBrk="1" hangingPunct="1">
              <a:lnSpc>
                <a:spcPct val="90000"/>
              </a:lnSpc>
            </a:pPr>
            <a:endParaRPr lang="en-US" altLang="en-US" sz="2400" dirty="0"/>
          </a:p>
          <a:p>
            <a:pPr eaLnBrk="1" hangingPunct="1">
              <a:lnSpc>
                <a:spcPct val="90000"/>
              </a:lnSpc>
            </a:pPr>
            <a:r>
              <a:rPr lang="ar-EG" sz="2400" dirty="0"/>
              <a:t>أخبرني بالاتفاق الذي توصلتم إليه، ثم                                                                  خذ استراحة لمدة </a:t>
            </a:r>
            <a:r>
              <a:rPr lang="ar-EG" sz="2400" b="1" dirty="0"/>
              <a:t>10 </a:t>
            </a:r>
            <a:r>
              <a:rPr lang="ar-EG" sz="2400" dirty="0"/>
              <a:t>دقائق</a:t>
            </a:r>
          </a:p>
          <a:p>
            <a:pPr lvl="1" eaLnBrk="1" hangingPunct="1">
              <a:lnSpc>
                <a:spcPct val="90000"/>
              </a:lnSpc>
            </a:pPr>
            <a:endParaRPr lang="en-US" altLang="en-US" sz="2000" dirty="0">
              <a:solidFill>
                <a:srgbClr val="003399"/>
              </a:solidFill>
            </a:endParaRPr>
          </a:p>
          <a:p>
            <a:pPr lvl="1" eaLnBrk="1" hangingPunct="1">
              <a:lnSpc>
                <a:spcPct val="90000"/>
              </a:lnSpc>
            </a:pPr>
            <a:endParaRPr lang="en-US" altLang="en-US" sz="2000" dirty="0">
              <a:solidFill>
                <a:srgbClr val="003399"/>
              </a:solidFill>
            </a:endParaRPr>
          </a:p>
          <a:p>
            <a:pPr lvl="1" eaLnBrk="1" hangingPunct="1">
              <a:lnSpc>
                <a:spcPct val="90000"/>
              </a:lnSpc>
            </a:pPr>
            <a:endParaRPr lang="en-US" altLang="en-US" sz="2000" dirty="0">
              <a:solidFill>
                <a:srgbClr val="003399"/>
              </a:solidFill>
            </a:endParaRPr>
          </a:p>
          <a:p>
            <a:pPr lvl="1" eaLnBrk="1" hangingPunct="1">
              <a:lnSpc>
                <a:spcPct val="90000"/>
              </a:lnSpc>
            </a:pPr>
            <a:endParaRPr lang="en-US" altLang="en-US" sz="2000" dirty="0">
              <a:solidFill>
                <a:srgbClr val="003399"/>
              </a:solidFill>
            </a:endParaRPr>
          </a:p>
          <a:p>
            <a:pPr eaLnBrk="1" hangingPunct="1">
              <a:lnSpc>
                <a:spcPct val="90000"/>
              </a:lnSpc>
            </a:pPr>
            <a:endParaRPr lang="en-US" altLang="en-US" sz="2000" dirty="0">
              <a:solidFill>
                <a:srgbClr val="003399"/>
              </a:solidFill>
            </a:endParaRPr>
          </a:p>
          <a:p>
            <a:pPr eaLnBrk="1" hangingPunct="1">
              <a:lnSpc>
                <a:spcPct val="90000"/>
              </a:lnSpc>
            </a:pPr>
            <a:endParaRPr lang="en-US" altLang="en-US" dirty="0"/>
          </a:p>
        </p:txBody>
      </p:sp>
      <p:sp>
        <p:nvSpPr>
          <p:cNvPr id="48131" name="Rectangle 41"/>
          <p:cNvSpPr txBox="1">
            <a:spLocks noChangeArrowheads="1"/>
          </p:cNvSpPr>
          <p:nvPr/>
        </p:nvSpPr>
        <p:spPr bwMode="auto">
          <a:xfrm>
            <a:off x="5334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sz="3600" b="1"/>
              <a:t>تمرين التفاوض</a:t>
            </a:r>
          </a:p>
          <a:p>
            <a:pPr algn="ctr" eaLnBrk="1" hangingPunct="1">
              <a:spcBef>
                <a:spcPct val="0"/>
              </a:spcBef>
              <a:buFontTx/>
              <a:buNone/>
            </a:pPr>
            <a:r>
              <a:rPr lang="ar-EG" sz="3600" b="1"/>
              <a:t>الحالة الفنية</a:t>
            </a:r>
          </a:p>
        </p:txBody>
      </p:sp>
      <p:pic>
        <p:nvPicPr>
          <p:cNvPr id="1026" name="Picture 2" descr="Artist, Brush, Color, Paint, Painting, Pal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33" y="3886200"/>
            <a:ext cx="316219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rtist, Brush, Colors, Rainbow, Roygbiv, Paint, Canv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10444"/>
            <a:ext cx="1882422" cy="136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7924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ar-EG" sz="3600" b="1"/>
              <a:t>كلا الخيارين البديلين مهمان</a:t>
            </a:r>
          </a:p>
        </p:txBody>
      </p:sp>
      <p:sp>
        <p:nvSpPr>
          <p:cNvPr id="79875" name="Content Placeholder 2"/>
          <p:cNvSpPr>
            <a:spLocks noGrp="1"/>
          </p:cNvSpPr>
          <p:nvPr>
            <p:ph idx="1"/>
          </p:nvPr>
        </p:nvSpPr>
        <p:spPr>
          <a:xfrm>
            <a:off x="457200" y="1828800"/>
            <a:ext cx="8229600" cy="4525963"/>
          </a:xfrm>
        </p:spPr>
        <p:txBody>
          <a:bodyPr/>
          <a:lstStyle/>
          <a:p>
            <a:r>
              <a:rPr lang="ar-EG" sz="2400"/>
              <a:t>لا يتم تحديد منطقة المساومة من خلال البدائل المتاحة لك فحسب، بل أيضًا من خلال خيارات الطرف الآخر.</a:t>
            </a:r>
          </a:p>
          <a:p>
            <a:endParaRPr lang="en-US" altLang="en-US" sz="2400" dirty="0"/>
          </a:p>
          <a:p>
            <a:r>
              <a:rPr lang="ar-EG" sz="2400"/>
              <a:t>حتى لو كانت بدائلك ضعيفة، فقد تكون بدائلهم ضعيفة أيضًا</a:t>
            </a:r>
          </a:p>
          <a:p>
            <a:endParaRPr lang="en-US" altLang="en-US" sz="2400" dirty="0"/>
          </a:p>
          <a:p>
            <a:r>
              <a:rPr lang="ar-EG" sz="2400"/>
              <a:t>لا تقلل من شأن نفسك من خلال التركيز على البدائل الضعيفة المتاحة أمامك!</a:t>
            </a:r>
            <a:r>
              <a:rPr lang="en-US" sz="2400"/>
              <a:t> </a:t>
            </a:r>
          </a:p>
          <a:p>
            <a:endParaRPr lang="en-US" altLang="en-US" sz="2400" dirty="0"/>
          </a:p>
        </p:txBody>
      </p:sp>
    </p:spTree>
    <p:extLst>
      <p:ext uri="{BB962C8B-B14F-4D97-AF65-F5344CB8AC3E}">
        <p14:creationId xmlns:p14="http://schemas.microsoft.com/office/powerpoint/2010/main" val="3026267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381000"/>
            <a:ext cx="8229600" cy="1143000"/>
          </a:xfrm>
        </p:spPr>
        <p:txBody>
          <a:bodyPr>
            <a:normAutofit fontScale="90000"/>
          </a:bodyPr>
          <a:lstStyle/>
          <a:p>
            <a:pPr eaLnBrk="1" hangingPunct="1"/>
            <a:r>
              <a:rPr lang="ar-EG" sz="3600" b="1">
                <a:solidFill>
                  <a:srgbClr val="FF0000"/>
                </a:solidFill>
              </a:rPr>
              <a:t>هل عليك الكشف عن أفضل بديل لديك </a:t>
            </a:r>
            <a:br>
              <a:rPr lang="ar-EG" sz="3600" b="1">
                <a:solidFill>
                  <a:srgbClr val="FF0000"/>
                </a:solidFill>
              </a:rPr>
            </a:br>
            <a:r>
              <a:rPr lang="ar-EG" sz="3600" b="1">
                <a:solidFill>
                  <a:srgbClr val="FF0000"/>
                </a:solidFill>
              </a:rPr>
              <a:t>للطرف الآخر؟</a:t>
            </a:r>
          </a:p>
        </p:txBody>
      </p:sp>
    </p:spTree>
    <p:extLst>
      <p:ext uri="{BB962C8B-B14F-4D97-AF65-F5344CB8AC3E}">
        <p14:creationId xmlns:p14="http://schemas.microsoft.com/office/powerpoint/2010/main" val="33416722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381000"/>
            <a:ext cx="8229600" cy="1143000"/>
          </a:xfrm>
        </p:spPr>
        <p:txBody>
          <a:bodyPr>
            <a:normAutofit fontScale="90000"/>
          </a:bodyPr>
          <a:lstStyle/>
          <a:p>
            <a:pPr eaLnBrk="1" hangingPunct="1"/>
            <a:r>
              <a:rPr lang="ar-EG" sz="3600" b="1"/>
              <a:t>هل عليك الكشف عن أفضل بديل لديك </a:t>
            </a:r>
            <a:br>
              <a:rPr lang="ar-EG" sz="3600" b="1"/>
            </a:br>
            <a:r>
              <a:rPr lang="ar-EG" sz="3600" b="1"/>
              <a:t>للطرف الآخر؟</a:t>
            </a:r>
          </a:p>
        </p:txBody>
      </p:sp>
      <p:sp>
        <p:nvSpPr>
          <p:cNvPr id="87043" name="Content Placeholder 2"/>
          <p:cNvSpPr>
            <a:spLocks noGrp="1"/>
          </p:cNvSpPr>
          <p:nvPr>
            <p:ph idx="1"/>
          </p:nvPr>
        </p:nvSpPr>
        <p:spPr>
          <a:xfrm>
            <a:off x="457200" y="2103438"/>
            <a:ext cx="8229600" cy="4525962"/>
          </a:xfrm>
        </p:spPr>
        <p:txBody>
          <a:bodyPr/>
          <a:lstStyle/>
          <a:p>
            <a:pPr eaLnBrk="1" hangingPunct="1"/>
            <a:r>
              <a:rPr lang="ar-EG" sz="2400"/>
              <a:t>إن الكشف الكامل عن أفضل بديل لديك أو نقطة التحفظ يؤدي إلى إضعاف موقفك</a:t>
            </a:r>
          </a:p>
          <a:p>
            <a:pPr lvl="1" eaLnBrk="1" hangingPunct="1"/>
            <a:r>
              <a:rPr lang="ar-EG" sz="2400"/>
              <a:t>عرضهم سيكون أفضل بقليل</a:t>
            </a:r>
          </a:p>
          <a:p>
            <a:pPr eaLnBrk="1" hangingPunct="1"/>
            <a:endParaRPr lang="en-US" altLang="en-US" sz="2400" dirty="0"/>
          </a:p>
          <a:p>
            <a:pPr eaLnBrk="1" hangingPunct="1"/>
            <a:r>
              <a:rPr lang="ar-EG" sz="2400"/>
              <a:t>قد ترغب في الإشارة إلى أفضل بديل لديك، ولكن تجنب التفاصيل قدر الإمكان</a:t>
            </a:r>
          </a:p>
          <a:p>
            <a:pPr eaLnBrk="1" hangingPunct="1"/>
            <a:endParaRPr lang="en-US" altLang="en-US" sz="2400" dirty="0"/>
          </a:p>
          <a:p>
            <a:pPr eaLnBrk="1" hangingPunct="1"/>
            <a:r>
              <a:rPr lang="ar-EG" sz="2400"/>
              <a:t>اكشف عن البديل الأفضل، إن وجد، في نهاية المفاوضات فقط، إذا كنت على وشك الوصول إلى طريق مسدود</a:t>
            </a:r>
          </a:p>
          <a:p>
            <a:pPr eaLnBrk="1" hangingPunct="1"/>
            <a:endParaRPr lang="en-US" altLang="en-US" sz="2400" dirty="0"/>
          </a:p>
        </p:txBody>
      </p:sp>
    </p:spTree>
    <p:extLst>
      <p:ext uri="{BB962C8B-B14F-4D97-AF65-F5344CB8AC3E}">
        <p14:creationId xmlns:p14="http://schemas.microsoft.com/office/powerpoint/2010/main" val="321895503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152400"/>
            <a:ext cx="8229600" cy="1143000"/>
          </a:xfrm>
        </p:spPr>
        <p:txBody>
          <a:bodyPr>
            <a:normAutofit/>
          </a:bodyPr>
          <a:lstStyle/>
          <a:p>
            <a:pPr eaLnBrk="1" hangingPunct="1"/>
            <a:r>
              <a:rPr lang="ar-EG" sz="3600" b="1"/>
              <a:t>المستحقات:</a:t>
            </a:r>
            <a:r>
              <a:rPr lang="en-US" sz="3600" b="1"/>
              <a:t> </a:t>
            </a:r>
            <a:r>
              <a:rPr lang="ar-EG" sz="3600" b="1"/>
              <a:t>المطالبة بالقيمة</a:t>
            </a:r>
          </a:p>
        </p:txBody>
      </p:sp>
      <p:sp>
        <p:nvSpPr>
          <p:cNvPr id="88067" name="Content Placeholder 2"/>
          <p:cNvSpPr>
            <a:spLocks noGrp="1"/>
          </p:cNvSpPr>
          <p:nvPr>
            <p:ph idx="1"/>
          </p:nvPr>
        </p:nvSpPr>
        <p:spPr>
          <a:xfrm>
            <a:off x="457200" y="1524000"/>
            <a:ext cx="8001000" cy="5364162"/>
          </a:xfrm>
        </p:spPr>
        <p:txBody>
          <a:bodyPr/>
          <a:lstStyle/>
          <a:p>
            <a:pPr eaLnBrk="1" hangingPunct="1">
              <a:lnSpc>
                <a:spcPct val="90000"/>
              </a:lnSpc>
            </a:pPr>
            <a:r>
              <a:rPr lang="ar-EG" sz="2400"/>
              <a:t>تذكر العناصر الأساسية لحالة المساومة</a:t>
            </a:r>
          </a:p>
          <a:p>
            <a:pPr lvl="1">
              <a:lnSpc>
                <a:spcPct val="90000"/>
              </a:lnSpc>
            </a:pPr>
            <a:r>
              <a:rPr lang="en-US" sz="2400"/>
              <a:t>BATNA: </a:t>
            </a:r>
            <a:r>
              <a:rPr lang="ar-EG" sz="2400"/>
              <a:t>البديل الأفضل لك</a:t>
            </a:r>
          </a:p>
          <a:p>
            <a:pPr lvl="1" eaLnBrk="1" hangingPunct="1">
              <a:lnSpc>
                <a:spcPct val="90000"/>
              </a:lnSpc>
            </a:pPr>
            <a:r>
              <a:rPr lang="ar-EG" sz="2400"/>
              <a:t>نقطة التحفظ:</a:t>
            </a:r>
            <a:r>
              <a:rPr lang="en-US" sz="2400"/>
              <a:t> </a:t>
            </a:r>
            <a:r>
              <a:rPr lang="ar-EG" sz="2400"/>
              <a:t>نقطة الانسحاب</a:t>
            </a:r>
          </a:p>
          <a:p>
            <a:pPr lvl="1" eaLnBrk="1" hangingPunct="1">
              <a:lnSpc>
                <a:spcPct val="90000"/>
              </a:lnSpc>
            </a:pPr>
            <a:r>
              <a:rPr lang="ar-EG" sz="2400"/>
              <a:t>نقطة التطلّع:</a:t>
            </a:r>
            <a:r>
              <a:rPr lang="en-US" sz="2400"/>
              <a:t> </a:t>
            </a:r>
            <a:r>
              <a:rPr lang="ar-EG" sz="2400"/>
              <a:t>هدفك</a:t>
            </a:r>
            <a:r>
              <a:rPr lang="en-US" sz="2400"/>
              <a:t> </a:t>
            </a:r>
          </a:p>
          <a:p>
            <a:pPr lvl="1" eaLnBrk="1" hangingPunct="1">
              <a:lnSpc>
                <a:spcPct val="90000"/>
              </a:lnSpc>
            </a:pPr>
            <a:endParaRPr lang="en-US" altLang="en-US" sz="2400" dirty="0"/>
          </a:p>
          <a:p>
            <a:pPr eaLnBrk="1" hangingPunct="1">
              <a:lnSpc>
                <a:spcPct val="90000"/>
              </a:lnSpc>
            </a:pPr>
            <a:r>
              <a:rPr lang="ar-EG" sz="2400"/>
              <a:t>تقديم عروض قوية وعروض مضادة مدعومة بالشرعية (مقاومة إغراء عنصر الإرساء)</a:t>
            </a:r>
          </a:p>
          <a:p>
            <a:pPr marL="0" indent="0" eaLnBrk="1" hangingPunct="1">
              <a:lnSpc>
                <a:spcPct val="90000"/>
              </a:lnSpc>
              <a:buNone/>
            </a:pPr>
            <a:endParaRPr lang="en-US" altLang="en-US" sz="2400" dirty="0"/>
          </a:p>
          <a:p>
            <a:pPr eaLnBrk="1" hangingPunct="1">
              <a:lnSpc>
                <a:spcPct val="90000"/>
              </a:lnSpc>
            </a:pPr>
            <a:r>
              <a:rPr lang="ar-EG" sz="2400"/>
              <a:t>فكر في المفاوضات كفرصة لتحقيق تطلعاتك، وليس للتفوق على البدائل المتاحة لك</a:t>
            </a:r>
          </a:p>
          <a:p>
            <a:pPr marL="0" indent="0" eaLnBrk="1" hangingPunct="1">
              <a:lnSpc>
                <a:spcPct val="90000"/>
              </a:lnSpc>
              <a:buNone/>
            </a:pPr>
            <a:endParaRPr lang="en-US" altLang="en-US" sz="2400" dirty="0"/>
          </a:p>
          <a:p>
            <a:pPr eaLnBrk="1" hangingPunct="1">
              <a:lnSpc>
                <a:spcPct val="90000"/>
              </a:lnSpc>
            </a:pPr>
            <a:r>
              <a:rPr lang="ar-EG" sz="2400"/>
              <a:t>تطوير بديل أفضل قوي، والكشف عنه فقط كملاذ أخير</a:t>
            </a:r>
          </a:p>
        </p:txBody>
      </p:sp>
    </p:spTree>
    <p:extLst>
      <p:ext uri="{BB962C8B-B14F-4D97-AF65-F5344CB8AC3E}">
        <p14:creationId xmlns:p14="http://schemas.microsoft.com/office/powerpoint/2010/main" val="872603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Box 1"/>
          <p:cNvSpPr txBox="1">
            <a:spLocks noChangeArrowheads="1"/>
          </p:cNvSpPr>
          <p:nvPr/>
        </p:nvSpPr>
        <p:spPr bwMode="auto">
          <a:xfrm>
            <a:off x="0" y="38100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r>
              <a:rPr lang="ar-EG" b="1"/>
              <a:t>في الحالة الفنية، يمكنك المساومة على السعر                                   </a:t>
            </a:r>
            <a:r>
              <a:rPr lang="ar-EG" b="1" u="sng"/>
              <a:t>للمطالبة </a:t>
            </a:r>
            <a:r>
              <a:rPr lang="ar-EG" b="1"/>
              <a:t> بالقيمة، ولكن لا تزال هناك</a:t>
            </a:r>
            <a:r>
              <a:rPr lang="en-US" b="1"/>
              <a:t> </a:t>
            </a:r>
          </a:p>
          <a:p>
            <a:pPr algn="ctr">
              <a:spcBef>
                <a:spcPct val="0"/>
              </a:spcBef>
              <a:buNone/>
            </a:pPr>
            <a:r>
              <a:rPr lang="ar-EG" b="1"/>
              <a:t>فرص </a:t>
            </a:r>
            <a:r>
              <a:rPr lang="ar-EG" b="1" u="sng"/>
              <a:t>لخلق</a:t>
            </a:r>
            <a:r>
              <a:rPr lang="ar-EG" b="1"/>
              <a:t> القيمة</a:t>
            </a:r>
          </a:p>
          <a:p>
            <a:pPr algn="ctr" eaLnBrk="1" hangingPunct="1">
              <a:spcBef>
                <a:spcPct val="0"/>
              </a:spcBef>
              <a:buFontTx/>
              <a:buNone/>
            </a:pPr>
            <a:endParaRPr lang="en-US" altLang="en-US" b="1" dirty="0"/>
          </a:p>
        </p:txBody>
      </p:sp>
      <p:sp>
        <p:nvSpPr>
          <p:cNvPr id="4" name="TextBox 1"/>
          <p:cNvSpPr txBox="1">
            <a:spLocks noChangeArrowheads="1"/>
          </p:cNvSpPr>
          <p:nvPr/>
        </p:nvSpPr>
        <p:spPr bwMode="auto">
          <a:xfrm>
            <a:off x="0" y="52578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r>
              <a:rPr lang="ar-EG" b="1"/>
              <a:t>تجنب تحيز الاستفادة الثابتة عن طريق إضافة                                               مسائل تتجاوز السعر!</a:t>
            </a:r>
          </a:p>
          <a:p>
            <a:pPr algn="ctr" eaLnBrk="1" hangingPunct="1">
              <a:spcBef>
                <a:spcPct val="0"/>
              </a:spcBef>
              <a:buFontTx/>
              <a:buNone/>
            </a:pPr>
            <a:endParaRPr lang="en-US" altLang="en-US" b="1" dirty="0"/>
          </a:p>
        </p:txBody>
      </p:sp>
      <p:pic>
        <p:nvPicPr>
          <p:cNvPr id="6" name="Picture 2" descr="Artist, Brush, Color, Paint, Painting, Pal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514600"/>
            <a:ext cx="3274102" cy="2366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rtist, Brush, Colors, Rainbow, Roygbiv, Paint, Canv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945" y="2651461"/>
            <a:ext cx="2656655" cy="1920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02178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pPr eaLnBrk="1" hangingPunct="1"/>
            <a:r>
              <a:rPr lang="ar-EG" sz="3500" b="1" i="1">
                <a:latin typeface="Cambria" panose="02040503050406030204" pitchFamily="18" charset="0"/>
              </a:rPr>
              <a:t>الحالة الفنية</a:t>
            </a:r>
          </a:p>
        </p:txBody>
      </p:sp>
      <p:graphicFrame>
        <p:nvGraphicFramePr>
          <p:cNvPr id="3" name="Table 2"/>
          <p:cNvGraphicFramePr>
            <a:graphicFrameLocks noGrp="1"/>
          </p:cNvGraphicFramePr>
          <p:nvPr>
            <p:extLst>
              <p:ext uri="{D42A27DB-BD31-4B8C-83A1-F6EECF244321}">
                <p14:modId xmlns:p14="http://schemas.microsoft.com/office/powerpoint/2010/main" val="369575829"/>
              </p:ext>
            </p:extLst>
          </p:nvPr>
        </p:nvGraphicFramePr>
        <p:xfrm>
          <a:off x="0" y="762000"/>
          <a:ext cx="9143999" cy="5980826"/>
        </p:xfrm>
        <a:graphic>
          <a:graphicData uri="http://schemas.openxmlformats.org/drawingml/2006/table">
            <a:tbl>
              <a:tblPr/>
              <a:tblGrid>
                <a:gridCol w="3276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794501">
                  <a:extLst>
                    <a:ext uri="{9D8B030D-6E8A-4147-A177-3AD203B41FA5}">
                      <a16:colId xmlns:a16="http://schemas.microsoft.com/office/drawing/2014/main" val="20002"/>
                    </a:ext>
                  </a:extLst>
                </a:gridCol>
                <a:gridCol w="929898">
                  <a:extLst>
                    <a:ext uri="{9D8B030D-6E8A-4147-A177-3AD203B41FA5}">
                      <a16:colId xmlns:a16="http://schemas.microsoft.com/office/drawing/2014/main" val="20003"/>
                    </a:ext>
                  </a:extLst>
                </a:gridCol>
              </a:tblGrid>
              <a:tr h="677804">
                <a:tc>
                  <a:txBody>
                    <a:bodyPr/>
                    <a:lstStyle/>
                    <a:p>
                      <a:pPr algn="ctr" rtl="1" fontAlgn="ctr"/>
                      <a:r>
                        <a:rPr lang="ar-EG" sz="2400" b="1" i="0" u="none" strike="noStrike" dirty="0">
                          <a:solidFill>
                            <a:srgbClr val="000000"/>
                          </a:solidFill>
                          <a:latin typeface="Cambria"/>
                        </a:rPr>
                        <a:t>مالك</a:t>
                      </a:r>
                      <a:r>
                        <a:rPr lang="en-US" sz="2400" b="1" i="0" u="none" strike="noStrike" baseline="0" dirty="0">
                          <a:solidFill>
                            <a:srgbClr val="000000"/>
                          </a:solidFill>
                          <a:latin typeface="Cambria"/>
                        </a:rPr>
                        <a:t> </a:t>
                      </a:r>
                      <a:r>
                        <a:rPr lang="ar-EG" sz="2400" b="1" i="0" u="none" strike="noStrike" dirty="0">
                          <a:solidFill>
                            <a:srgbClr val="000000"/>
                          </a:solidFill>
                          <a:latin typeface="Cambria"/>
                        </a:rPr>
                        <a:t>المعرض</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fontAlgn="ctr"/>
                      <a:r>
                        <a:rPr lang="ar-EG" sz="2400" b="1" i="0" u="none" strike="noStrike">
                          <a:solidFill>
                            <a:srgbClr val="000000"/>
                          </a:solidFill>
                          <a:latin typeface="Cambria"/>
                        </a:rPr>
                        <a:t>المجموعة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EG" sz="2400" b="1" i="0" u="none" strike="noStrike">
                          <a:solidFill>
                            <a:srgbClr val="000000"/>
                          </a:solidFill>
                          <a:latin typeface="Cambria"/>
                        </a:rPr>
                        <a:t>مدير</a:t>
                      </a:r>
                      <a:r>
                        <a:rPr lang="en-US" sz="2400" b="1" i="0" u="none" strike="noStrike" baseline="0">
                          <a:solidFill>
                            <a:srgbClr val="000000"/>
                          </a:solidFill>
                          <a:latin typeface="Cambria"/>
                        </a:rPr>
                        <a:t> </a:t>
                      </a:r>
                      <a:r>
                        <a:rPr lang="ar-EG" sz="2400" b="1" i="0" u="none" strike="noStrike">
                          <a:solidFill>
                            <a:srgbClr val="000000"/>
                          </a:solidFill>
                          <a:latin typeface="Cambria"/>
                        </a:rPr>
                        <a:t>المتحف</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1" fontAlgn="ctr"/>
                      <a:r>
                        <a:rPr lang="ar-EG" sz="2400" b="1" i="0" u="none" strike="noStrike">
                          <a:solidFill>
                            <a:srgbClr val="000000"/>
                          </a:solidFill>
                          <a:latin typeface="Cambria"/>
                        </a:rPr>
                        <a:t>الغرفة الجانبية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0"/>
                  </a:ext>
                </a:extLst>
              </a:tr>
              <a:tr h="616876">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it-IT"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1"/>
                  </a:ext>
                </a:extLst>
              </a:tr>
              <a:tr h="921653">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2"/>
                  </a:ext>
                </a:extLst>
              </a:tr>
              <a:tr h="61687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dirty="0">
                          <a:solidFill>
                            <a:srgbClr val="000000"/>
                          </a:solidFill>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3"/>
                  </a:ext>
                </a:extLst>
              </a:tr>
              <a:tr h="619077">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4"/>
                  </a:ext>
                </a:extLst>
              </a:tr>
              <a:tr h="616876">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5"/>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6"/>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488722616"/>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385881103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4800600"/>
            <a:ext cx="9144000" cy="4678362"/>
          </a:xfrm>
        </p:spPr>
        <p:txBody>
          <a:bodyPr/>
          <a:lstStyle/>
          <a:p>
            <a:pPr marL="0" indent="0" eaLnBrk="1" hangingPunct="1">
              <a:buFont typeface="Arial" panose="020B0604020202020204" pitchFamily="34" charset="0"/>
              <a:buNone/>
              <a:defRPr/>
            </a:pPr>
            <a:r>
              <a:rPr lang="ar-EG" sz="2400" dirty="0"/>
              <a:t>خصص 3 دقائق وتشارك مع الطالب الجالس بجانبك:</a:t>
            </a:r>
            <a:r>
              <a:rPr lang="en-US" sz="2400" dirty="0"/>
              <a:t> </a:t>
            </a:r>
          </a:p>
          <a:p>
            <a:pPr eaLnBrk="1" hangingPunct="1">
              <a:defRPr/>
            </a:pPr>
            <a:r>
              <a:rPr lang="ar-EG" sz="2400" dirty="0"/>
              <a:t>هناك شيء واحد قام به نظيرك بشكل جيد في الحالة الفنية</a:t>
            </a:r>
          </a:p>
          <a:p>
            <a:pPr eaLnBrk="1" hangingPunct="1">
              <a:defRPr/>
            </a:pPr>
            <a:r>
              <a:rPr lang="ar-EG" sz="2400" dirty="0"/>
              <a:t>شيء واحد كان من الممكن أن تفعله بطريقة مختلفة</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5" name="Picture 2" descr="Artist, Brush, Color, Paint, Painting, Pal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33" y="1524000"/>
            <a:ext cx="3843867" cy="27787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rtist, Brush, Colors, Rainbow, Roygbiv, Paint, Canv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828800"/>
            <a:ext cx="2883782" cy="208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7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Placeholder 2"/>
          <p:cNvSpPr txBox="1">
            <a:spLocks/>
          </p:cNvSpPr>
          <p:nvPr/>
        </p:nvSpPr>
        <p:spPr bwMode="auto">
          <a:xfrm>
            <a:off x="304800" y="-152400"/>
            <a:ext cx="8610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 typeface="Arial" pitchFamily="34" charset="0"/>
              <a:buNone/>
            </a:pPr>
            <a:r>
              <a:rPr lang="ar-EG" sz="4400" b="1"/>
              <a:t>المطالبة بالقيمة</a:t>
            </a:r>
          </a:p>
          <a:p>
            <a:pPr eaLnBrk="1" hangingPunct="1">
              <a:buFont typeface="Arial" pitchFamily="34" charset="0"/>
              <a:buNone/>
            </a:pPr>
            <a:endParaRPr lang="en-US" altLang="en-US" sz="4400" b="1" dirty="0">
              <a:solidFill>
                <a:srgbClr val="898989"/>
              </a:solidFill>
            </a:endParaRPr>
          </a:p>
        </p:txBody>
      </p:sp>
      <p:sp>
        <p:nvSpPr>
          <p:cNvPr id="7" name="Text Placeholder 2"/>
          <p:cNvSpPr>
            <a:spLocks noGrp="1"/>
          </p:cNvSpPr>
          <p:nvPr/>
        </p:nvSpPr>
        <p:spPr>
          <a:xfrm>
            <a:off x="3766457" y="6477000"/>
            <a:ext cx="5225143" cy="342900"/>
          </a:xfrm>
          <a:prstGeom prst="rect">
            <a:avLst/>
          </a:prstGeom>
        </p:spPr>
        <p:txBody>
          <a:bodyPr vert="horz" lIns="91440" tIns="45720" rIns="91440" bIns="45720" rtlCol="0" anchor="b">
            <a:normAutofit/>
          </a:bodyPr>
          <a:lstStyle>
            <a:lvl1pPr marL="0" indent="0" algn="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r"/>
            <a:r>
              <a:rPr lang="ar-EG" sz="1200">
                <a:solidFill>
                  <a:schemeClr val="tx1"/>
                </a:solidFill>
              </a:rPr>
              <a:t>بقلم مارتن شوينسبيرج، وهوراسيو فالكاو، ووارن تيرني، وإريك لويس أولمان</a:t>
            </a:r>
            <a:r>
              <a:rPr lang="en-US" sz="1200">
                <a:solidFill>
                  <a:schemeClr val="tx1"/>
                </a:solidFill>
              </a:rPr>
              <a:t> </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457" y="1600200"/>
            <a:ext cx="5225143" cy="3276600"/>
          </a:xfrm>
          <a:prstGeom prst="rect">
            <a:avLst/>
          </a:prstGeom>
        </p:spPr>
      </p:pic>
    </p:spTree>
    <p:extLst>
      <p:ext uri="{BB962C8B-B14F-4D97-AF65-F5344CB8AC3E}">
        <p14:creationId xmlns:p14="http://schemas.microsoft.com/office/powerpoint/2010/main" val="56422376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28600"/>
            <a:ext cx="8229600" cy="1143000"/>
          </a:xfrm>
        </p:spPr>
        <p:txBody>
          <a:bodyPr>
            <a:normAutofit/>
          </a:bodyPr>
          <a:lstStyle/>
          <a:p>
            <a:pPr eaLnBrk="1" hangingPunct="1"/>
            <a:r>
              <a:rPr lang="ar-EG" sz="3600" b="1"/>
              <a:t>التفضيلات المتضاربة</a:t>
            </a:r>
          </a:p>
        </p:txBody>
      </p:sp>
      <p:sp>
        <p:nvSpPr>
          <p:cNvPr id="62467" name="Content Placeholder 2"/>
          <p:cNvSpPr>
            <a:spLocks noGrp="1"/>
          </p:cNvSpPr>
          <p:nvPr>
            <p:ph idx="1"/>
          </p:nvPr>
        </p:nvSpPr>
        <p:spPr>
          <a:xfrm>
            <a:off x="457200" y="1676400"/>
            <a:ext cx="8229600" cy="5562600"/>
          </a:xfrm>
        </p:spPr>
        <p:txBody>
          <a:bodyPr/>
          <a:lstStyle/>
          <a:p>
            <a:pPr marL="342900" lvl="1" indent="-342900" eaLnBrk="1" hangingPunct="1">
              <a:lnSpc>
                <a:spcPct val="80000"/>
              </a:lnSpc>
              <a:buFont typeface="Arial" pitchFamily="34" charset="0"/>
              <a:buChar char="•"/>
            </a:pPr>
            <a:r>
              <a:rPr lang="ar-EG" sz="2400"/>
              <a:t>مصالح الأطراف متعارضة بشكل مباشر (سعر البيع)</a:t>
            </a:r>
          </a:p>
          <a:p>
            <a:pPr eaLnBrk="1" hangingPunct="1">
              <a:lnSpc>
                <a:spcPct val="80000"/>
              </a:lnSpc>
            </a:pPr>
            <a:endParaRPr lang="en-US" altLang="en-US" sz="2400" dirty="0"/>
          </a:p>
          <a:p>
            <a:pPr eaLnBrk="1" hangingPunct="1">
              <a:lnSpc>
                <a:spcPct val="80000"/>
              </a:lnSpc>
            </a:pPr>
            <a:r>
              <a:rPr lang="ar-EG" sz="2400"/>
              <a:t>عند ربح أحد الطرفين، يخسر الطرف الآخر</a:t>
            </a:r>
          </a:p>
          <a:p>
            <a:pPr eaLnBrk="1" hangingPunct="1">
              <a:lnSpc>
                <a:spcPct val="80000"/>
              </a:lnSpc>
            </a:pPr>
            <a:endParaRPr lang="en-US" altLang="en-US" sz="2400" dirty="0"/>
          </a:p>
          <a:p>
            <a:pPr eaLnBrk="1" hangingPunct="1">
              <a:lnSpc>
                <a:spcPct val="80000"/>
              </a:lnSpc>
            </a:pPr>
            <a:r>
              <a:rPr lang="ar-EG" sz="2400"/>
              <a:t>عملية المساومة</a:t>
            </a:r>
          </a:p>
          <a:p>
            <a:pPr marL="342900" lvl="1" indent="-342900" eaLnBrk="1" hangingPunct="1">
              <a:buFont typeface="Arial" pitchFamily="34" charset="0"/>
              <a:buChar char="•"/>
            </a:pPr>
            <a:endParaRPr lang="en-US" altLang="en-US" sz="2400" dirty="0"/>
          </a:p>
          <a:p>
            <a:pPr eaLnBrk="1" hangingPunct="1"/>
            <a:endParaRPr lang="en-US" altLang="en-US" dirty="0"/>
          </a:p>
        </p:txBody>
      </p:sp>
      <p:pic>
        <p:nvPicPr>
          <p:cNvPr id="3074" name="Picture 2" descr="Tug Of War, Force, Teamwork, Men, Rope, Sport"/>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2222" b="23334"/>
          <a:stretch/>
        </p:blipFill>
        <p:spPr bwMode="auto">
          <a:xfrm>
            <a:off x="1143000" y="3810000"/>
            <a:ext cx="6858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3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57200" y="2057400"/>
            <a:ext cx="7924800" cy="3810000"/>
          </a:xfrm>
        </p:spPr>
        <p:txBody>
          <a:bodyPr>
            <a:normAutofit/>
          </a:bodyPr>
          <a:lstStyle/>
          <a:p>
            <a:pPr eaLnBrk="1" hangingPunct="1"/>
            <a:r>
              <a:rPr lang="ar-EG" sz="2400"/>
              <a:t>أفضل بديل لاتفاقية تفاوضية (</a:t>
            </a:r>
            <a:r>
              <a:rPr lang="en-US" sz="2400"/>
              <a:t>BATNA</a:t>
            </a:r>
            <a:r>
              <a:rPr lang="ar-EG" sz="2400"/>
              <a:t>):</a:t>
            </a:r>
            <a:r>
              <a:rPr lang="en-US" sz="2400"/>
              <a:t> </a:t>
            </a:r>
            <a:r>
              <a:rPr lang="ar-EG" sz="2400"/>
              <a:t>ما الذي ستفعله إذا لم يتم التوصل إلى أي اتفاق؟</a:t>
            </a:r>
            <a:r>
              <a:rPr lang="en-US" sz="2400"/>
              <a:t> </a:t>
            </a:r>
          </a:p>
          <a:p>
            <a:pPr eaLnBrk="1" hangingPunct="1"/>
            <a:endParaRPr lang="en-US" altLang="en-US" sz="2400" dirty="0"/>
          </a:p>
          <a:p>
            <a:pPr eaLnBrk="1" hangingPunct="1"/>
            <a:r>
              <a:rPr lang="ar-EG" sz="2400"/>
              <a:t>نقطة التحفظ:</a:t>
            </a:r>
            <a:r>
              <a:rPr lang="en-US" sz="2400"/>
              <a:t> </a:t>
            </a:r>
            <a:r>
              <a:rPr lang="ar-EG" sz="2400"/>
              <a:t>أسوأ صفقة ستقبلها من دون التراجع عنها</a:t>
            </a:r>
          </a:p>
          <a:p>
            <a:pPr eaLnBrk="1" hangingPunct="1"/>
            <a:endParaRPr lang="en-US" altLang="en-US" sz="2400" dirty="0"/>
          </a:p>
          <a:p>
            <a:pPr eaLnBrk="1" hangingPunct="1"/>
            <a:r>
              <a:rPr lang="ar-EG" sz="2400"/>
              <a:t>نقطة التطلّع:</a:t>
            </a:r>
            <a:r>
              <a:rPr lang="en-US" sz="2400"/>
              <a:t> </a:t>
            </a:r>
            <a:r>
              <a:rPr lang="ar-EG" sz="2400"/>
              <a:t>الصفقة التي تطمح إلى تحقيقها</a:t>
            </a:r>
          </a:p>
        </p:txBody>
      </p:sp>
      <p:sp>
        <p:nvSpPr>
          <p:cNvPr id="54275" name="Title 1"/>
          <p:cNvSpPr>
            <a:spLocks noGrp="1"/>
          </p:cNvSpPr>
          <p:nvPr>
            <p:ph type="title"/>
          </p:nvPr>
        </p:nvSpPr>
        <p:spPr>
          <a:xfrm>
            <a:off x="457200" y="341313"/>
            <a:ext cx="8264525" cy="1143000"/>
          </a:xfrm>
        </p:spPr>
        <p:txBody>
          <a:bodyPr>
            <a:normAutofit/>
          </a:bodyPr>
          <a:lstStyle/>
          <a:p>
            <a:pPr eaLnBrk="1" hangingPunct="1"/>
            <a:r>
              <a:rPr lang="ar-EG" sz="3600" b="1"/>
              <a:t>العناصر الأساسية لعملية التفاوض</a:t>
            </a:r>
          </a:p>
        </p:txBody>
      </p:sp>
    </p:spTree>
    <p:extLst>
      <p:ext uri="{BB962C8B-B14F-4D97-AF65-F5344CB8AC3E}">
        <p14:creationId xmlns:p14="http://schemas.microsoft.com/office/powerpoint/2010/main" val="237476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76200"/>
            <a:ext cx="8229600" cy="1143000"/>
          </a:xfrm>
        </p:spPr>
        <p:txBody>
          <a:bodyPr/>
          <a:lstStyle/>
          <a:p>
            <a:pPr eaLnBrk="1" hangingPunct="1"/>
            <a:r>
              <a:rPr lang="ar-EG" sz="3600" b="1"/>
              <a:t>مناقشة:</a:t>
            </a:r>
            <a:r>
              <a:rPr lang="en-US" sz="3600" b="1"/>
              <a:t> </a:t>
            </a:r>
            <a:r>
              <a:rPr lang="ar-EG" sz="3600" b="1"/>
              <a:t>الحالة الفنية</a:t>
            </a:r>
          </a:p>
        </p:txBody>
      </p:sp>
      <p:sp>
        <p:nvSpPr>
          <p:cNvPr id="59395" name="Content Placeholder 2"/>
          <p:cNvSpPr>
            <a:spLocks noGrp="1"/>
          </p:cNvSpPr>
          <p:nvPr>
            <p:ph idx="1"/>
          </p:nvPr>
        </p:nvSpPr>
        <p:spPr>
          <a:xfrm>
            <a:off x="0" y="1393551"/>
            <a:ext cx="9144000" cy="5943600"/>
          </a:xfrm>
        </p:spPr>
        <p:txBody>
          <a:bodyPr>
            <a:normAutofit/>
          </a:bodyPr>
          <a:lstStyle/>
          <a:p>
            <a:pPr eaLnBrk="1" hangingPunct="1"/>
            <a:r>
              <a:rPr lang="ar-EG" sz="2400" dirty="0"/>
              <a:t>ما الذي يعرفه الجميع؟</a:t>
            </a:r>
          </a:p>
          <a:p>
            <a:pPr lvl="1" eaLnBrk="1" hangingPunct="1"/>
            <a:r>
              <a:rPr lang="ar-EG" sz="2400" dirty="0"/>
              <a:t>معرض قادم للفن الأمريكي الجنوبي يقام في                   المتحف الوطني للفنون في لندن</a:t>
            </a:r>
          </a:p>
          <a:p>
            <a:pPr lvl="1" eaLnBrk="1" hangingPunct="1"/>
            <a:r>
              <a:rPr lang="ar-EG" sz="2400" dirty="0"/>
              <a:t>مدير متحف يبحث عن شراء قطعة فنية لهذا المعرض</a:t>
            </a:r>
          </a:p>
          <a:p>
            <a:pPr lvl="1" eaLnBrk="1" hangingPunct="1">
              <a:buFont typeface="Arial" pitchFamily="34" charset="0"/>
              <a:buNone/>
            </a:pPr>
            <a:endParaRPr lang="en-US" altLang="en-US" sz="1200" u="sng" dirty="0"/>
          </a:p>
          <a:p>
            <a:pPr eaLnBrk="1" hangingPunct="1"/>
            <a:r>
              <a:rPr lang="ar-EG" sz="2400" dirty="0">
                <a:solidFill>
                  <a:srgbClr val="FF0000"/>
                </a:solidFill>
              </a:rPr>
              <a:t>ما الذي يعرفه مدير المتحف فقط؟</a:t>
            </a:r>
          </a:p>
          <a:p>
            <a:pPr lvl="1"/>
            <a:r>
              <a:rPr lang="ar-EG" sz="2400" dirty="0">
                <a:solidFill>
                  <a:schemeClr val="bg1"/>
                </a:solidFill>
              </a:rPr>
              <a:t>أفضل بديل (</a:t>
            </a:r>
            <a:r>
              <a:rPr lang="en-US" sz="2400" dirty="0">
                <a:solidFill>
                  <a:schemeClr val="bg1"/>
                </a:solidFill>
              </a:rPr>
              <a:t>BATNA</a:t>
            </a:r>
            <a:r>
              <a:rPr lang="ar-EG" sz="2400" dirty="0">
                <a:solidFill>
                  <a:schemeClr val="bg1"/>
                </a:solidFill>
              </a:rPr>
              <a:t>): قطعة ذات جودة مقبولة من معرض تو ماب مقابل 300000 - 350000 جنيه إسترليني (معرض غير جدير بالثقة)</a:t>
            </a:r>
          </a:p>
          <a:p>
            <a:pPr lvl="1"/>
            <a:r>
              <a:rPr lang="ar-EG" sz="2400" dirty="0">
                <a:solidFill>
                  <a:schemeClr val="bg1"/>
                </a:solidFill>
              </a:rPr>
              <a:t>سعر التحفظ:</a:t>
            </a:r>
            <a:r>
              <a:rPr lang="en-US" sz="2400" b="1" dirty="0">
                <a:solidFill>
                  <a:schemeClr val="bg1"/>
                </a:solidFill>
              </a:rPr>
              <a:t> </a:t>
            </a:r>
            <a:r>
              <a:rPr lang="ar-EG" sz="2400" dirty="0">
                <a:solidFill>
                  <a:schemeClr val="bg1"/>
                </a:solidFill>
              </a:rPr>
              <a:t>600000 جنيه إسترليني (يريد جودة عالية حقًا)</a:t>
            </a:r>
          </a:p>
          <a:p>
            <a:pPr lvl="1" eaLnBrk="1" hangingPunct="1"/>
            <a:endParaRPr lang="en-US" altLang="en-US" sz="1200" b="1" u="sng" dirty="0"/>
          </a:p>
          <a:p>
            <a:pPr eaLnBrk="1" hangingPunct="1"/>
            <a:r>
              <a:rPr lang="ar-EG" sz="2400" dirty="0">
                <a:solidFill>
                  <a:srgbClr val="FF0000"/>
                </a:solidFill>
              </a:rPr>
              <a:t>ما الذي يعرفه مالك المعرض فقط؟</a:t>
            </a:r>
          </a:p>
          <a:p>
            <a:pPr lvl="1"/>
            <a:r>
              <a:rPr lang="ar-EG" sz="2400" dirty="0">
                <a:solidFill>
                  <a:schemeClr val="bg1"/>
                </a:solidFill>
              </a:rPr>
              <a:t>بيع محتمل لجامع تحف ثري مقابل مليون جنيه إسترليني (أفضل بديل لاتفاقية تفاوضية وهمي)</a:t>
            </a:r>
            <a:r>
              <a:rPr lang="en-US" sz="2400" dirty="0">
                <a:solidFill>
                  <a:schemeClr val="bg1"/>
                </a:solidFill>
              </a:rPr>
              <a:t> </a:t>
            </a:r>
          </a:p>
          <a:p>
            <a:pPr lvl="1"/>
            <a:r>
              <a:rPr lang="ar-EG" sz="2400" dirty="0">
                <a:solidFill>
                  <a:schemeClr val="bg1"/>
                </a:solidFill>
              </a:rPr>
              <a:t>سعر التحفظ:</a:t>
            </a:r>
            <a:r>
              <a:rPr lang="en-US" sz="2400" dirty="0">
                <a:solidFill>
                  <a:schemeClr val="bg1"/>
                </a:solidFill>
              </a:rPr>
              <a:t> </a:t>
            </a:r>
            <a:r>
              <a:rPr lang="ar-EG" sz="2400" dirty="0">
                <a:solidFill>
                  <a:schemeClr val="bg1"/>
                </a:solidFill>
              </a:rPr>
              <a:t>400000 جنيه إسترليني (يريد حقًا عرضها في متحف </a:t>
            </a:r>
            <a:r>
              <a:rPr lang="en-US" sz="2400" dirty="0">
                <a:solidFill>
                  <a:schemeClr val="bg1"/>
                </a:solidFill>
              </a:rPr>
              <a:t>NAML)</a:t>
            </a:r>
          </a:p>
          <a:p>
            <a:pPr lvl="1" eaLnBrk="1" hangingPunct="1">
              <a:buFont typeface="Arial" pitchFamily="34" charset="0"/>
              <a:buNone/>
            </a:pPr>
            <a:endParaRPr lang="en-US" altLang="en-US" sz="2400" dirty="0"/>
          </a:p>
          <a:p>
            <a:pPr lvl="1" eaLnBrk="1" hangingPunct="1"/>
            <a:endParaRPr lang="en-US" altLang="en-US" sz="2400" dirty="0"/>
          </a:p>
          <a:p>
            <a:pPr eaLnBrk="1" hangingPunct="1"/>
            <a:endParaRPr lang="en-US" altLang="en-US" sz="2400" dirty="0"/>
          </a:p>
        </p:txBody>
      </p:sp>
      <p:pic>
        <p:nvPicPr>
          <p:cNvPr id="5" name="Picture 4" descr="Artist, Brush, Colors, Rainbow, Roygbiv, Paint, Canv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52400"/>
            <a:ext cx="1882422" cy="136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97395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6083</Words>
  <Application>Microsoft Office PowerPoint</Application>
  <PresentationFormat>On-screen Show (4:3)</PresentationFormat>
  <Paragraphs>400</Paragraphs>
  <Slides>34</Slides>
  <Notes>34</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Arial</vt:lpstr>
      <vt:lpstr>Arial Black</vt:lpstr>
      <vt:lpstr>Calibri</vt:lpstr>
      <vt:lpstr>Cambria</vt:lpstr>
      <vt:lpstr>Georgia</vt:lpstr>
      <vt:lpstr>Helvetica LT Std</vt:lpstr>
      <vt:lpstr>Helvetica LT Std Black</vt:lpstr>
      <vt:lpstr>Roboto</vt:lpstr>
      <vt:lpstr>Roboto Slab</vt:lpstr>
      <vt:lpstr>Times New Roman</vt:lpstr>
      <vt:lpstr>Office Theme</vt:lpstr>
      <vt:lpstr>Conception personnalisée</vt:lpstr>
      <vt:lpstr>حالة فنية:</vt:lpstr>
      <vt:lpstr>PowerPoint Presentation</vt:lpstr>
      <vt:lpstr>PowerPoint Presentation</vt:lpstr>
      <vt:lpstr>الحالة الفنية</vt:lpstr>
      <vt:lpstr>PowerPoint Presentation</vt:lpstr>
      <vt:lpstr>PowerPoint Presentation</vt:lpstr>
      <vt:lpstr>التفضيلات المتضاربة</vt:lpstr>
      <vt:lpstr>العناصر الأساسية لعملية التفاوض</vt:lpstr>
      <vt:lpstr>مناقشة: الحالة الفنية</vt:lpstr>
      <vt:lpstr>مناقشة: الحالة الفنية</vt:lpstr>
      <vt:lpstr>الحالة الفنية:  منطقة المساومة </vt:lpstr>
      <vt:lpstr>نتائجكم: الحالة الفنية</vt:lpstr>
      <vt:lpstr>نتائجكم</vt:lpstr>
      <vt:lpstr>هل قدمت العرض الأول؟</vt:lpstr>
      <vt:lpstr>ما تأثير العرض الأول في حالات المساومة؟</vt:lpstr>
      <vt:lpstr>الارتساء تفرسكي وكانمان، 1974) </vt:lpstr>
      <vt:lpstr>عندما تعمل العروض القوية أولًا</vt:lpstr>
      <vt:lpstr>أضف الشرعية إلى عروضك</vt:lpstr>
      <vt:lpstr>PowerPoint Presentation</vt:lpstr>
      <vt:lpstr>PowerPoint Presentation</vt:lpstr>
      <vt:lpstr>كيف يمكنك تحييد عرض غير مشروع            من الطرف الآخر؟</vt:lpstr>
      <vt:lpstr>كيف يمكنك تحييد عرض غير مشروع            من الطرف الآخر؟</vt:lpstr>
      <vt:lpstr>احذر من التأثيرات المخيفة</vt:lpstr>
      <vt:lpstr>متى يجب ألا تقدم عرضًا أوليًا  مندفعًا؟</vt:lpstr>
      <vt:lpstr>متى يجب ألا تقدم عرضًا أوليًا  مندفعًا؟</vt:lpstr>
      <vt:lpstr>العرض الأول مقابل المتحرّك الأول</vt:lpstr>
      <vt:lpstr>بدائل أم تطلّعات؟</vt:lpstr>
      <vt:lpstr>بدائل أم تطلّعات؟</vt:lpstr>
      <vt:lpstr>من يشعر أنه كان يستحق الحصول على  سعر أفضل في الحالة الفنية؟</vt:lpstr>
      <vt:lpstr>كلا الخيارين البديلين مهمان</vt:lpstr>
      <vt:lpstr>هل عليك الكشف عن أفضل بديل لديك  للطرف الآخر؟</vt:lpstr>
      <vt:lpstr>هل عليك الكشف عن أفضل بديل لديك  للطرف الآخر؟</vt:lpstr>
      <vt:lpstr>المستحقات: المطالبة بالقيمة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 Gladiator</dc:title>
  <dc:creator>Eric Uhlmann</dc:creator>
  <cp:lastModifiedBy>SHIKHOVA Larisa</cp:lastModifiedBy>
  <cp:revision>176</cp:revision>
  <dcterms:created xsi:type="dcterms:W3CDTF">2016-02-14T09:46:09Z</dcterms:created>
  <dcterms:modified xsi:type="dcterms:W3CDTF">2024-11-22T17:59:35Z</dcterms:modified>
</cp:coreProperties>
</file>