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5"/>
  </p:notesMasterIdLst>
  <p:sldIdLst>
    <p:sldId id="386" r:id="rId3"/>
    <p:sldId id="618" r:id="rId4"/>
    <p:sldId id="2265" r:id="rId5"/>
    <p:sldId id="628" r:id="rId6"/>
    <p:sldId id="2269" r:id="rId7"/>
    <p:sldId id="2270" r:id="rId8"/>
    <p:sldId id="2303" r:id="rId9"/>
    <p:sldId id="2271" r:id="rId10"/>
    <p:sldId id="651" r:id="rId11"/>
    <p:sldId id="687" r:id="rId12"/>
    <p:sldId id="2280" r:id="rId13"/>
    <p:sldId id="2300" r:id="rId14"/>
    <p:sldId id="2326" r:id="rId15"/>
    <p:sldId id="2299" r:id="rId16"/>
    <p:sldId id="2301" r:id="rId17"/>
    <p:sldId id="2302" r:id="rId18"/>
    <p:sldId id="2194" r:id="rId19"/>
    <p:sldId id="2291" r:id="rId20"/>
    <p:sldId id="2286" r:id="rId21"/>
    <p:sldId id="664" r:id="rId22"/>
    <p:sldId id="2295" r:id="rId23"/>
    <p:sldId id="487" r:id="rId24"/>
    <p:sldId id="2294" r:id="rId25"/>
    <p:sldId id="2296" r:id="rId26"/>
    <p:sldId id="2304" r:id="rId27"/>
    <p:sldId id="2325" r:id="rId28"/>
    <p:sldId id="2324" r:id="rId29"/>
    <p:sldId id="2319" r:id="rId30"/>
    <p:sldId id="2320" r:id="rId31"/>
    <p:sldId id="661" r:id="rId32"/>
    <p:sldId id="435" r:id="rId33"/>
    <p:sldId id="65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ESHEN Bart" initials="YB" lastIdx="4" clrIdx="0">
    <p:extLst>
      <p:ext uri="{19B8F6BF-5375-455C-9EA6-DF929625EA0E}">
        <p15:presenceInfo xmlns:p15="http://schemas.microsoft.com/office/powerpoint/2012/main" userId="S::bart.yueshen@insead.edu::210556d7-96f1-4aad-a0f0-3d73de376a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04836-C27A-4C20-BECA-118CC46F9FE8}" v="1" dt="2024-06-10T08:10:28.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0" autoAdjust="0"/>
    <p:restoredTop sz="92384" autoAdjust="0"/>
  </p:normalViewPr>
  <p:slideViewPr>
    <p:cSldViewPr>
      <p:cViewPr varScale="1">
        <p:scale>
          <a:sx n="73" d="100"/>
          <a:sy n="73" d="100"/>
        </p:scale>
        <p:origin x="147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172" d="100"/>
          <a:sy n="172" d="100"/>
        </p:scale>
        <p:origin x="531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2C304836-C27A-4C20-BECA-118CC46F9FE8}"/>
    <pc:docChg chg="addSld delSld modSld sldOrd">
      <pc:chgData name="LESCALLIER TRAQUET Emilie" userId="ab01feba-5c92-4a33-8ccf-08c553084b8f" providerId="ADAL" clId="{2C304836-C27A-4C20-BECA-118CC46F9FE8}" dt="2024-06-10T08:11:41.204" v="69" actId="20577"/>
      <pc:docMkLst>
        <pc:docMk/>
      </pc:docMkLst>
      <pc:sldChg chg="modSp add mod">
        <pc:chgData name="LESCALLIER TRAQUET Emilie" userId="ab01feba-5c92-4a33-8ccf-08c553084b8f" providerId="ADAL" clId="{2C304836-C27A-4C20-BECA-118CC46F9FE8}" dt="2024-06-10T08:11:41.204" v="69" actId="20577"/>
        <pc:sldMkLst>
          <pc:docMk/>
          <pc:sldMk cId="1409809371" sldId="386"/>
        </pc:sldMkLst>
        <pc:spChg chg="mod">
          <ac:chgData name="LESCALLIER TRAQUET Emilie" userId="ab01feba-5c92-4a33-8ccf-08c553084b8f" providerId="ADAL" clId="{2C304836-C27A-4C20-BECA-118CC46F9FE8}" dt="2024-06-10T08:10:40.847" v="34" actId="20577"/>
          <ac:spMkLst>
            <pc:docMk/>
            <pc:sldMk cId="1409809371" sldId="386"/>
            <ac:spMk id="5" creationId="{95B59985-71BB-39B0-A25D-A79F4455D554}"/>
          </ac:spMkLst>
        </pc:spChg>
        <pc:spChg chg="mod">
          <ac:chgData name="LESCALLIER TRAQUET Emilie" userId="ab01feba-5c92-4a33-8ccf-08c553084b8f" providerId="ADAL" clId="{2C304836-C27A-4C20-BECA-118CC46F9FE8}" dt="2024-06-10T08:11:41.204" v="69" actId="20577"/>
          <ac:spMkLst>
            <pc:docMk/>
            <pc:sldMk cId="1409809371" sldId="386"/>
            <ac:spMk id="7" creationId="{A8F4ADC1-E06A-AFED-D132-7A0D134CB25A}"/>
          </ac:spMkLst>
        </pc:spChg>
      </pc:sldChg>
      <pc:sldChg chg="new del ord">
        <pc:chgData name="LESCALLIER TRAQUET Emilie" userId="ab01feba-5c92-4a33-8ccf-08c553084b8f" providerId="ADAL" clId="{2C304836-C27A-4C20-BECA-118CC46F9FE8}" dt="2024-06-10T08:10:29.946" v="4" actId="47"/>
        <pc:sldMkLst>
          <pc:docMk/>
          <pc:sldMk cId="2086118157" sldId="2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52208-F506-45EE-844F-3CB1F027403A}" type="datetimeFigureOut">
              <a:rPr lang="en-US" smtClean="0"/>
              <a:t>6/20/2024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1DD1D-0BD5-4E4F-ABDD-53ED947792F1}" type="slidenum">
              <a:rPr lang="en-US" smtClean="0"/>
              <a:t>‹#›</a:t>
            </a:fld>
            <a:endParaRPr lang="en-US"/>
          </a:p>
        </p:txBody>
      </p:sp>
    </p:spTree>
    <p:extLst>
      <p:ext uri="{BB962C8B-B14F-4D97-AF65-F5344CB8AC3E}">
        <p14:creationId xmlns:p14="http://schemas.microsoft.com/office/powerpoint/2010/main" val="429093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How did it go negotiating with a teammate? </a:t>
            </a:r>
            <a:r>
              <a:rPr lang="fr-FR" sz="1200" b="0" kern="1200" baseline="0" dirty="0">
                <a:solidFill>
                  <a:schemeClr val="tx1"/>
                </a:solidFill>
                <a:effectLst/>
                <a:latin typeface="+mn-lt"/>
                <a:ea typeface="+mn-ea"/>
                <a:cs typeface="+mn-cs"/>
              </a:rPr>
              <a:t>[</a:t>
            </a:r>
            <a:r>
              <a:rPr lang="fr-FR" sz="1200" b="0" i="1" kern="1200" baseline="0" dirty="0" err="1">
                <a:solidFill>
                  <a:schemeClr val="tx1"/>
                </a:solidFill>
                <a:effectLst/>
                <a:latin typeface="+mn-lt"/>
                <a:ea typeface="+mn-ea"/>
                <a:cs typeface="+mn-cs"/>
              </a:rPr>
              <a:t>Students</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share</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their</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experiences</a:t>
            </a:r>
            <a:r>
              <a:rPr lang="fr-FR" sz="1200" b="0" kern="1200" baseline="0" dirty="0">
                <a:solidFill>
                  <a:schemeClr val="tx1"/>
                </a:solidFill>
                <a:effectLst/>
                <a:latin typeface="+mn-lt"/>
                <a:ea typeface="+mn-ea"/>
                <a:cs typeface="+mn-cs"/>
              </a:rPr>
              <a:t>].</a:t>
            </a:r>
          </a:p>
          <a:p>
            <a:r>
              <a:rPr lang="fr-FR" sz="1200" b="0" kern="1200" baseline="0" dirty="0">
                <a:solidFill>
                  <a:schemeClr val="tx1"/>
                </a:solidFill>
                <a:effectLst/>
                <a:latin typeface="+mn-lt"/>
                <a:ea typeface="+mn-ea"/>
                <a:cs typeface="+mn-cs"/>
              </a:rPr>
              <a:t> </a:t>
            </a: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Source of photo:</a:t>
            </a:r>
          </a:p>
          <a:p>
            <a:r>
              <a:rPr lang="en-SG" dirty="0"/>
              <a:t>https://pixabay.com/photos/surfers-woman-waves-splash-ocean-472233/</a:t>
            </a:r>
          </a:p>
          <a:p>
            <a:endParaRPr lang="en-US" u="sng"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10</a:t>
            </a:fld>
            <a:endParaRPr lang="en-US"/>
          </a:p>
        </p:txBody>
      </p:sp>
    </p:spTree>
    <p:extLst>
      <p:ext uri="{BB962C8B-B14F-4D97-AF65-F5344CB8AC3E}">
        <p14:creationId xmlns:p14="http://schemas.microsoft.com/office/powerpoint/2010/main" val="3560431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There are two fundamental challenges when negotiating in a team. </a:t>
            </a:r>
          </a:p>
          <a:p>
            <a:endParaRPr lang="en-SG" dirty="0"/>
          </a:p>
          <a:p>
            <a:r>
              <a:rPr lang="en-SG" sz="1200" i="0" dirty="0"/>
              <a:t>First, </a:t>
            </a:r>
            <a:r>
              <a:rPr lang="en-SG" sz="1200" i="1" dirty="0"/>
              <a:t>information asymmetrie</a:t>
            </a:r>
            <a:r>
              <a:rPr lang="en-SG" sz="1200" dirty="0"/>
              <a:t>s: Members of the same team may have unique information they need to combine to choose the right strategy</a:t>
            </a:r>
          </a:p>
          <a:p>
            <a:endParaRPr lang="en-SG" sz="1200" dirty="0"/>
          </a:p>
          <a:p>
            <a:r>
              <a:rPr lang="en-SG" sz="1200" i="0" dirty="0"/>
              <a:t>Second, </a:t>
            </a:r>
            <a:r>
              <a:rPr lang="en-SG" sz="1200" i="1" dirty="0"/>
              <a:t>goal asymmetries</a:t>
            </a:r>
            <a:r>
              <a:rPr lang="en-SG" sz="1200" dirty="0"/>
              <a:t>: Teammates may have different underlying interests and agendas going into the negotiation.</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11</a:t>
            </a:fld>
            <a:endParaRPr lang="en-US"/>
          </a:p>
        </p:txBody>
      </p:sp>
    </p:spTree>
    <p:extLst>
      <p:ext uri="{BB962C8B-B14F-4D97-AF65-F5344CB8AC3E}">
        <p14:creationId xmlns:p14="http://schemas.microsoft.com/office/powerpoint/2010/main" val="207481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the details, let’s think about M&amp;A first.</a:t>
            </a:r>
          </a:p>
          <a:p>
            <a:endParaRPr lang="en-US" dirty="0"/>
          </a:p>
          <a:p>
            <a:r>
              <a:rPr lang="en-US" dirty="0"/>
              <a:t>To begin with, why do companies do M&amp;As? While there are many different motives, the most common one is that the two companies find each other’s business “attractive.” Such attractiveness arises from many different forms: Sometimes it’s the product. Sometimes it’s the production lines. Sometimes it’s the logistics… In the language of M&amp;As, we call such mutually beneficial compatibility “synergies.” The point of M&amp;A is to capitalize on such potential synergies---to make it realize in the form of future cash flows.</a:t>
            </a:r>
          </a:p>
          <a:p>
            <a:endParaRPr lang="en-US" dirty="0"/>
          </a:p>
          <a:p>
            <a:r>
              <a:rPr lang="en-US" dirty="0"/>
              <a:t>Back to </a:t>
            </a:r>
            <a:r>
              <a:rPr lang="en-US" dirty="0" err="1"/>
              <a:t>Surfsub</a:t>
            </a:r>
            <a:r>
              <a:rPr lang="en-US" dirty="0"/>
              <a:t> and </a:t>
            </a:r>
            <a:r>
              <a:rPr lang="en-US" dirty="0" err="1"/>
              <a:t>BojinWaves</a:t>
            </a:r>
            <a:r>
              <a:rPr lang="en-US" dirty="0"/>
              <a:t>. What are the synergies? Where do they come from? It is quite important to understand this before going to an M&amp;A meeting. Otherwise, you will not know what you are buying or selling.</a:t>
            </a:r>
          </a:p>
          <a:p>
            <a:endParaRPr lang="en-US" dirty="0"/>
          </a:p>
          <a:p>
            <a:r>
              <a:rPr lang="en-US" dirty="0"/>
              <a:t>There are many different aspects of the synergies here. Just to give some examples. </a:t>
            </a:r>
            <a:r>
              <a:rPr lang="en-US" dirty="0" err="1"/>
              <a:t>Surfsub</a:t>
            </a:r>
            <a:r>
              <a:rPr lang="en-US" dirty="0"/>
              <a:t> wants to expand into the Asian market but doing so is costly. Among others, it requires more production capacity and better logistics for distribution, not to mention the marketing needed to open up this new territory. Joining with </a:t>
            </a:r>
            <a:r>
              <a:rPr lang="en-US" dirty="0" err="1"/>
              <a:t>BojinWaves</a:t>
            </a:r>
            <a:r>
              <a:rPr lang="en-US" dirty="0"/>
              <a:t> will make such expansion more plausible from these angles.</a:t>
            </a:r>
          </a:p>
          <a:p>
            <a:endParaRPr lang="en-US" dirty="0"/>
          </a:p>
          <a:p>
            <a:r>
              <a:rPr lang="en-US" i="1" u="sng" dirty="0"/>
              <a:t>[Note:</a:t>
            </a:r>
            <a:r>
              <a:rPr lang="en-US" i="1" dirty="0"/>
              <a:t> One can also talk about the synergy in terms of </a:t>
            </a:r>
            <a:r>
              <a:rPr lang="en-US" i="1" dirty="0" err="1"/>
              <a:t>BojinWaves</a:t>
            </a:r>
            <a:r>
              <a:rPr lang="en-US" i="1" dirty="0"/>
              <a:t>’ benefit of having some more greenness in their brands. Doing so, however, will likely lengthen the discussion as the values of such greenness are not directly accounted for in the valuation of the deal below. This is for a reason: We are acquiring / selling </a:t>
            </a:r>
            <a:r>
              <a:rPr lang="en-US" i="1" dirty="0" err="1"/>
              <a:t>Surfsub</a:t>
            </a:r>
            <a:r>
              <a:rPr lang="en-US" i="1" dirty="0"/>
              <a:t>. So ultimately what matters is the value changes that tie directly to </a:t>
            </a:r>
            <a:r>
              <a:rPr lang="en-US" i="1" dirty="0" err="1"/>
              <a:t>Surfsub</a:t>
            </a:r>
            <a:r>
              <a:rPr lang="en-US" i="1" dirty="0"/>
              <a:t>. These are the first-order things. In general, it is advisable to go very light on the green things but focus more on the expansion synergies.]</a:t>
            </a:r>
          </a:p>
          <a:p>
            <a:endParaRPr lang="en-US" i="0" dirty="0"/>
          </a:p>
          <a:p>
            <a:r>
              <a:rPr lang="en-US" i="0" dirty="0"/>
              <a:t>Now that we have seen the potential synergies, let’s ask what are the reservation values.</a:t>
            </a:r>
          </a:p>
          <a:p>
            <a:r>
              <a:rPr lang="en-US" i="0" dirty="0"/>
              <a:t>How much does </a:t>
            </a:r>
            <a:r>
              <a:rPr lang="en-US" i="0" dirty="0" err="1"/>
              <a:t>Surfsub</a:t>
            </a:r>
            <a:r>
              <a:rPr lang="en-US" i="0" dirty="0"/>
              <a:t> want to sell for? Of course, the higher the better! But is there a lower bound? Yes! </a:t>
            </a:r>
            <a:r>
              <a:rPr lang="en-US" i="0" dirty="0" err="1"/>
              <a:t>Surfsub</a:t>
            </a:r>
            <a:r>
              <a:rPr lang="en-US" i="0" dirty="0"/>
              <a:t> should not sell for less than what it is right now---its stand-alone value. Does this make intuitive sense? What if the buyer only bids to pay less than the stand-alone value? You should just hold on because doing so gives you at least this much of the stand-alone value. (Or you can turn around and ask who’s willing to pay at least this much and with sharks like PEs and VCs there will be a lot of buyers willing to pay such a stand-alone value.)</a:t>
            </a:r>
          </a:p>
          <a:p>
            <a:r>
              <a:rPr lang="en-US" i="0" dirty="0"/>
              <a:t>Likewise, how much dose </a:t>
            </a:r>
            <a:r>
              <a:rPr lang="en-US" i="0" dirty="0" err="1"/>
              <a:t>BojinWaves</a:t>
            </a:r>
            <a:r>
              <a:rPr lang="en-US" i="0" dirty="0"/>
              <a:t> want to pay? Of course, as little as possible. But is there an upper bound? Yes! </a:t>
            </a:r>
            <a:r>
              <a:rPr lang="en-US" i="0" dirty="0" err="1"/>
              <a:t>BojinWaves</a:t>
            </a:r>
            <a:r>
              <a:rPr lang="en-US" i="0" dirty="0"/>
              <a:t> should not pay more than “the total package’s worth”-–the stand-alone value plus the synergies. Paying more than that would be negative NPVs.</a:t>
            </a:r>
          </a:p>
          <a:p>
            <a:endParaRPr lang="en-US" i="0" dirty="0"/>
          </a:p>
          <a:p>
            <a:r>
              <a:rPr lang="en-US" i="0" dirty="0"/>
              <a:t>We haven’t done the calculations but intuitively you should be able to see that in order for a deal to happen, the seller’s reservation value must be lower than the buyer’s reservation value. (Show the graph.)</a:t>
            </a:r>
          </a:p>
          <a:p>
            <a:r>
              <a:rPr lang="en-US" i="0" dirty="0"/>
              <a:t>What if this is not true? Then no deal is possible.</a:t>
            </a:r>
          </a:p>
          <a:p>
            <a:r>
              <a:rPr lang="en-US" i="0" dirty="0"/>
              <a:t>What do we call the difference? ZOPA.</a:t>
            </a:r>
          </a:p>
          <a:p>
            <a:r>
              <a:rPr lang="en-US" i="0" dirty="0"/>
              <a:t>In the context of M&amp;As, there is another name for ZOPA. What is it? Quantitatively how much is the ZOPA? It’s exactly the value of the synergies!</a:t>
            </a:r>
          </a:p>
          <a:p>
            <a:endParaRPr lang="en-US" i="0" dirty="0"/>
          </a:p>
          <a:p>
            <a:r>
              <a:rPr lang="en-US" i="0" dirty="0"/>
              <a:t>Next let’s try to put some numbers on these reservation values, the synergies, and the ZOPA.</a:t>
            </a:r>
          </a:p>
        </p:txBody>
      </p:sp>
      <p:sp>
        <p:nvSpPr>
          <p:cNvPr id="4" name="Slide Number Placeholder 3"/>
          <p:cNvSpPr>
            <a:spLocks noGrp="1"/>
          </p:cNvSpPr>
          <p:nvPr>
            <p:ph type="sldNum" sz="quarter" idx="5"/>
          </p:nvPr>
        </p:nvSpPr>
        <p:spPr/>
        <p:txBody>
          <a:bodyPr/>
          <a:lstStyle/>
          <a:p>
            <a:fld id="{9BE1DD1D-0BD5-4E4F-ABDD-53ED947792F1}" type="slidenum">
              <a:rPr lang="en-US" smtClean="0"/>
              <a:t>12</a:t>
            </a:fld>
            <a:endParaRPr lang="en-US"/>
          </a:p>
        </p:txBody>
      </p:sp>
    </p:spTree>
    <p:extLst>
      <p:ext uri="{BB962C8B-B14F-4D97-AF65-F5344CB8AC3E}">
        <p14:creationId xmlns:p14="http://schemas.microsoft.com/office/powerpoint/2010/main" val="189460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quick review of what you should have learned in finance about valuing a company.</a:t>
            </a:r>
          </a:p>
          <a:p>
            <a:endParaRPr lang="en-US" dirty="0"/>
          </a:p>
          <a:p>
            <a:r>
              <a:rPr lang="en-US" dirty="0"/>
              <a:t>In general, we need two types of “ingredients.”</a:t>
            </a:r>
          </a:p>
          <a:p>
            <a:r>
              <a:rPr lang="en-US" dirty="0"/>
              <a:t>One is the free cash flows, or more precisely the current forecasts of future FCFs. These are basically the pure cash that your company is expected to generate from its future operations.</a:t>
            </a:r>
          </a:p>
          <a:p>
            <a:r>
              <a:rPr lang="en-US" dirty="0"/>
              <a:t>Since these are the values in the future, we cannot directly add them up – comparing one dollar today to one dollar tomorrow is in general not meaningful, just like comparing one US$ with one SG$. We need to convert them into the same “currency.” The standard choice is to convert the money all back to today and to do so, we need the discount rate (the exchange rate between the future and today). This is our second ingredient.</a:t>
            </a:r>
          </a:p>
          <a:p>
            <a:endParaRPr lang="en-US" dirty="0"/>
          </a:p>
          <a:p>
            <a:r>
              <a:rPr lang="en-US" dirty="0"/>
              <a:t>Once these two ingredients are found, we can then cook up the company value according to the DCF recipe.</a:t>
            </a:r>
          </a:p>
          <a:p>
            <a:r>
              <a:rPr lang="en-US" dirty="0"/>
              <a:t>I am sure most of you still recognize this equation. It is basically discounting each future FCF back to today and then summing them up to get the company’s enterprise value-—basically what it is worth today.</a:t>
            </a:r>
          </a:p>
          <a:p>
            <a:endParaRPr lang="en-US" dirty="0"/>
          </a:p>
          <a:p>
            <a:r>
              <a:rPr lang="en-US" dirty="0"/>
              <a:t>In case you are wondering, the last term is the present value formula for a growing perpetuity. Typically we forecast only for a short horizon, like T years in this formula. Forecasts going beyond this horizon will be very inaccurate anyway. So instead of focusing on such long-horizon forecasts, we assume that the company will continue to grow, after year T, at a rate of g. The last term in the equation is a summary of the such long-horizon future in dollars today.</a:t>
            </a:r>
          </a:p>
          <a:p>
            <a:endParaRPr lang="en-US" dirty="0"/>
          </a:p>
          <a:p>
            <a:r>
              <a:rPr lang="en-US" dirty="0"/>
              <a:t>So do you have these information in the case?</a:t>
            </a:r>
          </a:p>
        </p:txBody>
      </p:sp>
      <p:sp>
        <p:nvSpPr>
          <p:cNvPr id="4" name="Slide Number Placeholder 3"/>
          <p:cNvSpPr>
            <a:spLocks noGrp="1"/>
          </p:cNvSpPr>
          <p:nvPr>
            <p:ph type="sldNum" sz="quarter" idx="5"/>
          </p:nvPr>
        </p:nvSpPr>
        <p:spPr/>
        <p:txBody>
          <a:bodyPr/>
          <a:lstStyle/>
          <a:p>
            <a:fld id="{9BE1DD1D-0BD5-4E4F-ABDD-53ED947792F1}" type="slidenum">
              <a:rPr lang="en-US" smtClean="0"/>
              <a:t>13</a:t>
            </a:fld>
            <a:endParaRPr lang="en-US"/>
          </a:p>
        </p:txBody>
      </p:sp>
    </p:spTree>
    <p:extLst>
      <p:ext uri="{BB962C8B-B14F-4D97-AF65-F5344CB8AC3E}">
        <p14:creationId xmlns:p14="http://schemas.microsoft.com/office/powerpoint/2010/main" val="38867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easy piece of the ingredients to locate in the case.</a:t>
            </a:r>
          </a:p>
          <a:p>
            <a:r>
              <a:rPr lang="en-US" dirty="0"/>
              <a:t>In each team, one of the two roles has the information about </a:t>
            </a:r>
            <a:r>
              <a:rPr lang="en-US" dirty="0" err="1"/>
              <a:t>Surfsub</a:t>
            </a:r>
            <a:r>
              <a:rPr lang="en-US" dirty="0"/>
              <a:t> as a standalone company and the other role has the information about synergies.</a:t>
            </a:r>
          </a:p>
          <a:p>
            <a:r>
              <a:rPr lang="en-US" dirty="0"/>
              <a:t>For example, Francine in the Australian team knows the stand-alone FCFs and Sarah knows the impact of the synergies. In the Chinese team, </a:t>
            </a:r>
            <a:r>
              <a:rPr lang="en-US" dirty="0" err="1"/>
              <a:t>Jiayi</a:t>
            </a:r>
            <a:r>
              <a:rPr lang="en-US" dirty="0"/>
              <a:t> knows the stand-alone FCFs and </a:t>
            </a:r>
            <a:r>
              <a:rPr lang="en-US" dirty="0" err="1"/>
              <a:t>Ruiyan</a:t>
            </a:r>
            <a:r>
              <a:rPr lang="en-US" dirty="0"/>
              <a:t> knows the synergies.</a:t>
            </a:r>
          </a:p>
          <a:p>
            <a:endParaRPr lang="en-US" dirty="0"/>
          </a:p>
          <a:p>
            <a:r>
              <a:rPr lang="en-US" dirty="0"/>
              <a:t>Did you manage to pool this information?</a:t>
            </a:r>
          </a:p>
        </p:txBody>
      </p:sp>
      <p:sp>
        <p:nvSpPr>
          <p:cNvPr id="4" name="Slide Number Placeholder 3"/>
          <p:cNvSpPr>
            <a:spLocks noGrp="1"/>
          </p:cNvSpPr>
          <p:nvPr>
            <p:ph type="sldNum" sz="quarter" idx="5"/>
          </p:nvPr>
        </p:nvSpPr>
        <p:spPr/>
        <p:txBody>
          <a:bodyPr/>
          <a:lstStyle/>
          <a:p>
            <a:fld id="{9BE1DD1D-0BD5-4E4F-ABDD-53ED947792F1}" type="slidenum">
              <a:rPr lang="en-US" smtClean="0"/>
              <a:t>14</a:t>
            </a:fld>
            <a:endParaRPr lang="en-US"/>
          </a:p>
        </p:txBody>
      </p:sp>
    </p:spTree>
    <p:extLst>
      <p:ext uri="{BB962C8B-B14F-4D97-AF65-F5344CB8AC3E}">
        <p14:creationId xmlns:p14="http://schemas.microsoft.com/office/powerpoint/2010/main" val="1113189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ingredient might be the more tricky one of the two. Indeed, what did you use? Why?</a:t>
            </a:r>
          </a:p>
          <a:p>
            <a:endParaRPr lang="en-US" dirty="0"/>
          </a:p>
          <a:p>
            <a:r>
              <a:rPr lang="en-US" dirty="0"/>
              <a:t>Let’s discuss a bit what the correct discount rate **should** reflect.</a:t>
            </a:r>
          </a:p>
          <a:p>
            <a:r>
              <a:rPr lang="en-US" dirty="0"/>
              <a:t>Many of you should remember the reason we need to discount the future cash flows is it’s an adjustment for the time value of money. But there is something more to it.</a:t>
            </a:r>
          </a:p>
          <a:p>
            <a:r>
              <a:rPr lang="en-US" dirty="0"/>
              <a:t>Imagine you are a loan officer at a bank and in front of you are two loan applications, one from a startup focusing on crypto and its derivatives trading and the other from a startup for food delivery. Intuitively which loan application will you give a higher or lower rate – if you accept both? Why?</a:t>
            </a:r>
          </a:p>
          <a:p>
            <a:endParaRPr lang="en-US" dirty="0"/>
          </a:p>
          <a:p>
            <a:r>
              <a:rPr lang="en-US" dirty="0"/>
              <a:t>It’s not difficult to see that the crypto startup is likely to be much riskier than the food delivery (especially in the recent year or two, as delivery has become a staple during lockdowns). Exactly because of such risks, you will likely end up charging a much higher rate for the crypto startup – so high that you might want to reject it as you know it won’t be able to afford it. So apart from the time value of your money, a critical factor in determining the appropriate discount rate is an assessment of the nature of the business for which the money will be used.</a:t>
            </a:r>
          </a:p>
          <a:p>
            <a:endParaRPr lang="en-US" dirty="0"/>
          </a:p>
          <a:p>
            <a:r>
              <a:rPr lang="en-US" dirty="0"/>
              <a:t>Back to the case. The key question is then how risky the business of surfing or surfboards is. Do we have such information?</a:t>
            </a:r>
          </a:p>
          <a:p>
            <a:r>
              <a:rPr lang="en-US" dirty="0"/>
              <a:t>Indeed, in </a:t>
            </a:r>
            <a:r>
              <a:rPr lang="en-US" dirty="0" err="1"/>
              <a:t>Exhibt</a:t>
            </a:r>
            <a:r>
              <a:rPr lang="en-US" dirty="0"/>
              <a:t> 1 of Sarah or </a:t>
            </a:r>
            <a:r>
              <a:rPr lang="en-US" dirty="0" err="1"/>
              <a:t>Ruiyan</a:t>
            </a:r>
            <a:r>
              <a:rPr lang="en-US" dirty="0"/>
              <a:t>, the last line about the risks of the surfing business is critical. Such pureplay companies should be subject to a 9.3% p.a. discount rate (or cost of capital). This is the rate to use here.</a:t>
            </a:r>
          </a:p>
          <a:p>
            <a:r>
              <a:rPr lang="en-US" dirty="0"/>
              <a:t>Note in particular the note says such risks remains the same unchanged for the synergies, meaning it is the same as what the stand-alone </a:t>
            </a:r>
            <a:r>
              <a:rPr lang="en-US" dirty="0" err="1"/>
              <a:t>Surfsub</a:t>
            </a:r>
            <a:r>
              <a:rPr lang="en-US" dirty="0"/>
              <a:t> faces. So we should use 9.3% for both the stand-alone </a:t>
            </a:r>
            <a:r>
              <a:rPr lang="en-US" dirty="0" err="1"/>
              <a:t>Surfsub</a:t>
            </a:r>
            <a:r>
              <a:rPr lang="en-US" dirty="0"/>
              <a:t> and the synergies combined.</a:t>
            </a:r>
          </a:p>
          <a:p>
            <a:endParaRPr lang="en-US" dirty="0"/>
          </a:p>
          <a:p>
            <a:r>
              <a:rPr lang="en-US" dirty="0"/>
              <a:t>Some of you might have thought about the cost of capital of </a:t>
            </a:r>
            <a:r>
              <a:rPr lang="en-US" dirty="0" err="1"/>
              <a:t>BojinWaves</a:t>
            </a:r>
            <a:r>
              <a:rPr lang="en-US" dirty="0"/>
              <a:t>. This is in fact a common fallacy, especially in M&amp;A valuations.</a:t>
            </a:r>
          </a:p>
          <a:p>
            <a:r>
              <a:rPr lang="en-US" dirty="0"/>
              <a:t>It’s not the buyer’s financing that matters. Rather, it is the ”product” that being traded that matters.</a:t>
            </a:r>
          </a:p>
          <a:p>
            <a:r>
              <a:rPr lang="en-US" dirty="0"/>
              <a:t>Imagine two different people go to a same pizza shop for a same slice of pizza. One is rich and one is poor. Do they pay different prices for the pizza? Of course not. The buyer’s financing does not matter. As long as it is the same pizza, the price should be the same -- it’s determined by the nature of the pizza (</a:t>
            </a:r>
            <a:r>
              <a:rPr lang="en-US" dirty="0" err="1"/>
              <a:t>Surfsub</a:t>
            </a:r>
            <a:r>
              <a:rPr lang="en-US" dirty="0"/>
              <a:t>).</a:t>
            </a:r>
          </a:p>
          <a:p>
            <a:r>
              <a:rPr lang="en-US" dirty="0"/>
              <a:t>Likewise, the same pizza should be sold at the same price regardless of how you will pay for it, by cash or by credit card. That is, the financing of the payment doesn’t matter.</a:t>
            </a:r>
          </a:p>
          <a:p>
            <a:r>
              <a:rPr lang="en-US" dirty="0"/>
              <a:t>That’s why </a:t>
            </a:r>
            <a:r>
              <a:rPr lang="en-US" dirty="0" err="1"/>
              <a:t>BojinWaves</a:t>
            </a:r>
            <a:r>
              <a:rPr lang="en-US" dirty="0"/>
              <a:t>’ financials in Exhibit 2 of Sarah &amp; </a:t>
            </a:r>
            <a:r>
              <a:rPr lang="en-US" dirty="0" err="1"/>
              <a:t>Ruiyan’s</a:t>
            </a:r>
            <a:r>
              <a:rPr lang="en-US" dirty="0"/>
              <a:t> role are not really useful for the valuation purpose. (It’s intentionally confusing.)</a:t>
            </a:r>
          </a:p>
          <a:p>
            <a:endParaRPr lang="en-US" dirty="0"/>
          </a:p>
          <a:p>
            <a:r>
              <a:rPr lang="en-US" i="1" dirty="0"/>
              <a:t>[Only if asked: Can we infer the cost of capital from the financials of </a:t>
            </a:r>
            <a:r>
              <a:rPr lang="en-US" i="1" dirty="0" err="1"/>
              <a:t>Surfsub</a:t>
            </a:r>
            <a:r>
              <a:rPr lang="en-US" i="1" dirty="0"/>
              <a:t>? That is, from Exhibit 1 of Francine or </a:t>
            </a:r>
            <a:r>
              <a:rPr lang="en-US" i="1" dirty="0" err="1"/>
              <a:t>Jiayi</a:t>
            </a:r>
            <a:r>
              <a:rPr lang="en-US" i="1" dirty="0"/>
              <a:t>? Very difficult. Remember, the financials are historical accounting numbers. They might be outdated, not reflecting the latest information. They are also cost-based, meaning they do not reflect the value added through the operation of the company. For example, if a company just bought a machine for $3 million. What’s the machine worth for the company? It must be more than $3 million for otherwise it will be a zero or negative NPV investment and the company would not have done it. However, when booking the cost, this piece of machine adds to the balance sheet’s fixed asset by exactly $3 million--the accounting numbers do not reflect the true value from the company’s operation.]</a:t>
            </a:r>
          </a:p>
        </p:txBody>
      </p:sp>
      <p:sp>
        <p:nvSpPr>
          <p:cNvPr id="4" name="Slide Number Placeholder 3"/>
          <p:cNvSpPr>
            <a:spLocks noGrp="1"/>
          </p:cNvSpPr>
          <p:nvPr>
            <p:ph type="sldNum" sz="quarter" idx="5"/>
          </p:nvPr>
        </p:nvSpPr>
        <p:spPr/>
        <p:txBody>
          <a:bodyPr/>
          <a:lstStyle/>
          <a:p>
            <a:fld id="{9BE1DD1D-0BD5-4E4F-ABDD-53ED947792F1}" type="slidenum">
              <a:rPr lang="en-US" smtClean="0"/>
              <a:t>15</a:t>
            </a:fld>
            <a:endParaRPr lang="en-US"/>
          </a:p>
        </p:txBody>
      </p:sp>
    </p:spTree>
    <p:extLst>
      <p:ext uri="{BB962C8B-B14F-4D97-AF65-F5344CB8AC3E}">
        <p14:creationId xmlns:p14="http://schemas.microsoft.com/office/powerpoint/2010/main" val="523370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got the two ingredients, the rest should be straightforward.</a:t>
            </a:r>
          </a:p>
          <a:p>
            <a:endParaRPr lang="en-US" dirty="0"/>
          </a:p>
          <a:p>
            <a:r>
              <a:rPr lang="en-US" dirty="0"/>
              <a:t>The stand-alone value for </a:t>
            </a:r>
            <a:r>
              <a:rPr lang="en-US" dirty="0" err="1"/>
              <a:t>Surfsub</a:t>
            </a:r>
            <a:r>
              <a:rPr lang="en-US" dirty="0"/>
              <a:t> is AUD50.8m and plus the synergies you get AUD61.8m.</a:t>
            </a:r>
          </a:p>
          <a:p>
            <a:r>
              <a:rPr lang="en-US" dirty="0"/>
              <a:t>There is a ZOPA of about 11m.</a:t>
            </a:r>
          </a:p>
          <a:p>
            <a:endParaRPr lang="en-US" dirty="0"/>
          </a:p>
          <a:p>
            <a:r>
              <a:rPr lang="en-US" dirty="0"/>
              <a:t>Did you manage to find these numbers?</a:t>
            </a:r>
          </a:p>
          <a:p>
            <a:endParaRPr lang="en-US" dirty="0"/>
          </a:p>
          <a:p>
            <a:r>
              <a:rPr lang="en-US" dirty="0"/>
              <a:t>A last point about valuation is: Which number should which team care about?</a:t>
            </a:r>
          </a:p>
          <a:p>
            <a:r>
              <a:rPr lang="en-US" dirty="0"/>
              <a:t>Of course, the buyer (Chinese) cares about the upper bound (the max they want to pay) and the seller (Australian) cares about the lower bound (the minimum they want to sell for).</a:t>
            </a:r>
          </a:p>
          <a:p>
            <a:r>
              <a:rPr lang="en-US" dirty="0"/>
              <a:t>But clearly, it is important to have at least some idea about the other side—where does their reservation stand? A better sense of such information will give you an edge in the negotiation. </a:t>
            </a:r>
            <a:endParaRPr lang="en-US" b="1" u="sng" dirty="0"/>
          </a:p>
          <a:p>
            <a:r>
              <a:rPr lang="en-US" dirty="0"/>
              <a:t>So when you go to your next real M&amp;A deal, make sure you have a confident estimate not only for your reservation but also your opponent’s!</a:t>
            </a:r>
          </a:p>
        </p:txBody>
      </p:sp>
      <p:sp>
        <p:nvSpPr>
          <p:cNvPr id="4" name="Slide Number Placeholder 3"/>
          <p:cNvSpPr>
            <a:spLocks noGrp="1"/>
          </p:cNvSpPr>
          <p:nvPr>
            <p:ph type="sldNum" sz="quarter" idx="5"/>
          </p:nvPr>
        </p:nvSpPr>
        <p:spPr/>
        <p:txBody>
          <a:bodyPr/>
          <a:lstStyle/>
          <a:p>
            <a:fld id="{9BE1DD1D-0BD5-4E4F-ABDD-53ED947792F1}" type="slidenum">
              <a:rPr lang="en-US" smtClean="0"/>
              <a:t>16</a:t>
            </a:fld>
            <a:endParaRPr lang="en-US"/>
          </a:p>
        </p:txBody>
      </p:sp>
    </p:spTree>
    <p:extLst>
      <p:ext uri="{BB962C8B-B14F-4D97-AF65-F5344CB8AC3E}">
        <p14:creationId xmlns:p14="http://schemas.microsoft.com/office/powerpoint/2010/main" val="1089123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375" y="9120188"/>
            <a:ext cx="3170238" cy="479425"/>
          </a:xfrm>
          <a:prstGeom prst="rect">
            <a:avLst/>
          </a:prstGeom>
          <a:ln/>
        </p:spPr>
        <p:txBody>
          <a:bodyPr/>
          <a:lstStyle/>
          <a:p>
            <a:fld id="{F0F4B131-690C-486B-ABAE-7F9D54A3DB8F}" type="slidenum">
              <a:rPr lang="en-US"/>
              <a:pPr/>
              <a:t>17</a:t>
            </a:fld>
            <a:endParaRPr lang="en-US"/>
          </a:p>
        </p:txBody>
      </p:sp>
      <p:sp>
        <p:nvSpPr>
          <p:cNvPr id="60418" name="Rectangle 2"/>
          <p:cNvSpPr>
            <a:spLocks noGrp="1" noRot="1" noChangeAspect="1" noChangeArrowheads="1" noTextEdit="1"/>
          </p:cNvSpPr>
          <p:nvPr>
            <p:ph type="sldImg"/>
          </p:nvPr>
        </p:nvSpPr>
        <p:spPr>
          <a:xfrm>
            <a:off x="1212850" y="709613"/>
            <a:ext cx="4835525" cy="3625850"/>
          </a:xfrm>
          <a:ln/>
        </p:spPr>
      </p:sp>
      <p:sp>
        <p:nvSpPr>
          <p:cNvPr id="60419" name="Rectangle 3"/>
          <p:cNvSpPr>
            <a:spLocks noGrp="1" noChangeArrowheads="1"/>
          </p:cNvSpPr>
          <p:nvPr>
            <p:ph type="body" idx="1"/>
          </p:nvPr>
        </p:nvSpPr>
        <p:spPr>
          <a:xfrm>
            <a:off x="958427" y="4572241"/>
            <a:ext cx="5345854" cy="4333805"/>
          </a:xfrm>
        </p:spPr>
        <p:txBody>
          <a:bodyPr/>
          <a:lstStyle/>
          <a:p>
            <a:r>
              <a:rPr lang="en-US" dirty="0"/>
              <a:t>The relevant financial information being distributed across different roles within each team</a:t>
            </a:r>
            <a:r>
              <a:rPr lang="en-US" baseline="0" dirty="0"/>
              <a:t> is an example of what’s called a Hidden Profile Problem. Just like this picture, the answer is only visible when you combine different pieces of information. </a:t>
            </a:r>
          </a:p>
          <a:p>
            <a:endParaRPr lang="en-US" sz="1200" b="1" i="1" baseline="0" dirty="0"/>
          </a:p>
          <a:p>
            <a:r>
              <a:rPr lang="en-US" sz="1200" b="0" i="0" dirty="0"/>
              <a:t>Did your team arrive at the correct valuation? Why or why not? [</a:t>
            </a:r>
            <a:r>
              <a:rPr lang="en-US" sz="1200" b="0" i="1" dirty="0"/>
              <a:t>Students share experiences</a:t>
            </a:r>
            <a:r>
              <a:rPr lang="en-US" sz="1200" b="0" i="0" dirty="0"/>
              <a:t>].</a:t>
            </a:r>
          </a:p>
          <a:p>
            <a:endParaRPr lang="en-US" dirty="0"/>
          </a:p>
          <a:p>
            <a:r>
              <a:rPr lang="en-US" sz="1200" b="0" i="0" dirty="0" err="1"/>
              <a:t>Surfsub</a:t>
            </a:r>
            <a:r>
              <a:rPr lang="en-US" sz="1200" b="0" i="0" dirty="0"/>
              <a:t>, just like many real-life business situations, is multi-disciplinary. In this case, you have to draw on your finance and negotiation knowledge at the same time. If you do the finance calculations incorrectly for any reason, you will find yourself negotiating towards the wrong goal. </a:t>
            </a:r>
          </a:p>
          <a:p>
            <a:endParaRPr lang="en-US" dirty="0"/>
          </a:p>
          <a:p>
            <a:pPr marL="0" marR="0" lvl="0" indent="0" algn="l" rtl="0">
              <a:lnSpc>
                <a:spcPct val="100000"/>
              </a:lnSpc>
              <a:spcBef>
                <a:spcPts val="0"/>
              </a:spcBef>
              <a:spcAft>
                <a:spcPts val="0"/>
              </a:spcAft>
              <a:buClr>
                <a:schemeClr val="dk1"/>
              </a:buClr>
              <a:buSzPts val="1200"/>
              <a:buFont typeface="Calibri"/>
              <a:buNone/>
            </a:pPr>
            <a:r>
              <a:rPr lang="en-US" sz="800" b="0" i="0" u="none" strike="noStrike" cap="none" dirty="0">
                <a:solidFill>
                  <a:schemeClr val="dk1"/>
                </a:solidFill>
                <a:latin typeface="+mn-lt"/>
                <a:ea typeface="Rockwell"/>
                <a:cs typeface="Calibri"/>
                <a:sym typeface="Calibri"/>
              </a:rPr>
              <a:t>References</a:t>
            </a:r>
          </a:p>
          <a:p>
            <a:pPr marL="0" marR="0" lvl="0" indent="0" algn="l" rtl="0">
              <a:lnSpc>
                <a:spcPct val="100000"/>
              </a:lnSpc>
              <a:spcBef>
                <a:spcPts val="0"/>
              </a:spcBef>
              <a:spcAft>
                <a:spcPts val="0"/>
              </a:spcAft>
              <a:buClr>
                <a:schemeClr val="dk1"/>
              </a:buClr>
              <a:buSzPts val="1200"/>
              <a:buFont typeface="Calibri"/>
              <a:buNone/>
            </a:pPr>
            <a:endParaRPr lang="en-US" sz="800" b="0" i="0" u="none" strike="noStrike" cap="none" dirty="0">
              <a:solidFill>
                <a:schemeClr val="dk1"/>
              </a:solidFill>
              <a:latin typeface="+mn-lt"/>
              <a:ea typeface="Rockwell"/>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Forsyth, D. R. (2009). </a:t>
            </a:r>
            <a:r>
              <a:rPr lang="en-US" sz="1200" b="0" i="1" u="none" strike="noStrike" kern="1200" dirty="0">
                <a:solidFill>
                  <a:schemeClr val="tx1"/>
                </a:solidFill>
                <a:effectLst/>
                <a:latin typeface="+mn-lt"/>
                <a:ea typeface="+mn-ea"/>
                <a:cs typeface="+mn-cs"/>
              </a:rPr>
              <a:t>Group dynamics</a:t>
            </a:r>
            <a:r>
              <a:rPr lang="en-US" sz="1200" b="0" i="0" u="none" strike="noStrike" kern="1200" dirty="0">
                <a:solidFill>
                  <a:schemeClr val="tx1"/>
                </a:solidFill>
                <a:effectLst/>
                <a:latin typeface="+mn-lt"/>
                <a:ea typeface="+mn-ea"/>
                <a:cs typeface="+mn-cs"/>
              </a:rPr>
              <a:t> (5th ed.). Pacific Grove, CA: Brooks/Cole.</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Baked, D. F. (2010). Enhancing group decision making: An exercise to reduce shared information bias. </a:t>
            </a:r>
            <a:r>
              <a:rPr lang="en-US" sz="1200" b="0" i="1" u="none" strike="noStrike" kern="1200" dirty="0">
                <a:solidFill>
                  <a:schemeClr val="tx1"/>
                </a:solidFill>
                <a:effectLst/>
                <a:latin typeface="+mn-lt"/>
                <a:ea typeface="+mn-ea"/>
                <a:cs typeface="+mn-cs"/>
              </a:rPr>
              <a:t>Journal of Management Education, 34</a:t>
            </a:r>
            <a:r>
              <a:rPr lang="en-US" sz="1200" b="0" i="0" u="none" strike="noStrike" kern="1200" dirty="0">
                <a:solidFill>
                  <a:schemeClr val="tx1"/>
                </a:solidFill>
                <a:effectLst/>
                <a:latin typeface="+mn-lt"/>
                <a:ea typeface="+mn-ea"/>
                <a:cs typeface="+mn-cs"/>
              </a:rPr>
              <a:t>, 249-279.</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err="1">
                <a:solidFill>
                  <a:schemeClr val="tx1"/>
                </a:solidFill>
                <a:effectLst/>
                <a:latin typeface="+mn-lt"/>
                <a:ea typeface="+mn-ea"/>
                <a:cs typeface="+mn-cs"/>
              </a:rPr>
              <a:t>Postmes</a:t>
            </a:r>
            <a:r>
              <a:rPr lang="en-US" sz="1200" b="0" i="0" u="none" strike="noStrike" kern="1200" dirty="0">
                <a:solidFill>
                  <a:schemeClr val="tx1"/>
                </a:solidFill>
                <a:effectLst/>
                <a:latin typeface="+mn-lt"/>
                <a:ea typeface="+mn-ea"/>
                <a:cs typeface="+mn-cs"/>
              </a:rPr>
              <a:t>, T., Spears, R., &amp; </a:t>
            </a:r>
            <a:r>
              <a:rPr lang="en-US" sz="1200" b="0" i="0" u="none" strike="noStrike" kern="1200" dirty="0" err="1">
                <a:solidFill>
                  <a:schemeClr val="tx1"/>
                </a:solidFill>
                <a:effectLst/>
                <a:latin typeface="+mn-lt"/>
                <a:ea typeface="+mn-ea"/>
                <a:cs typeface="+mn-cs"/>
              </a:rPr>
              <a:t>Cihangir</a:t>
            </a:r>
            <a:r>
              <a:rPr lang="en-US" sz="1200" b="0" i="0" u="none" strike="noStrike" kern="1200" dirty="0">
                <a:solidFill>
                  <a:schemeClr val="tx1"/>
                </a:solidFill>
                <a:effectLst/>
                <a:latin typeface="+mn-lt"/>
                <a:ea typeface="+mn-ea"/>
                <a:cs typeface="+mn-cs"/>
              </a:rPr>
              <a:t>, S. (2001). Quality of Decision Making and Group Norms. </a:t>
            </a:r>
            <a:r>
              <a:rPr lang="en-US" sz="1200" b="0" i="1" u="none" strike="noStrike" kern="1200" dirty="0">
                <a:solidFill>
                  <a:schemeClr val="tx1"/>
                </a:solidFill>
                <a:effectLst/>
                <a:latin typeface="+mn-lt"/>
                <a:ea typeface="+mn-ea"/>
                <a:cs typeface="+mn-cs"/>
              </a:rPr>
              <a:t>Journal of Personality and Social Psychology, 80</a:t>
            </a:r>
            <a:r>
              <a:rPr lang="en-US" sz="1200" b="0" i="0" u="none" strike="noStrike" kern="1200" dirty="0">
                <a:solidFill>
                  <a:schemeClr val="tx1"/>
                </a:solidFill>
                <a:effectLst/>
                <a:latin typeface="+mn-lt"/>
                <a:ea typeface="+mn-ea"/>
                <a:cs typeface="+mn-cs"/>
              </a:rPr>
              <a:t>, 918-930.</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cap="none" dirty="0">
              <a:solidFill>
                <a:schemeClr val="tx1"/>
              </a:solidFill>
              <a:effectLst/>
              <a:latin typeface="+mn-lt"/>
              <a:ea typeface="+mn-ea"/>
              <a:cs typeface="+mn-cs"/>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Stewart, D. D., &amp; </a:t>
            </a:r>
            <a:r>
              <a:rPr lang="en-US" sz="1200" b="0" i="0" u="none" strike="noStrike" kern="1200" dirty="0" err="1">
                <a:solidFill>
                  <a:schemeClr val="tx1"/>
                </a:solidFill>
                <a:effectLst/>
                <a:latin typeface="+mn-lt"/>
                <a:ea typeface="+mn-ea"/>
                <a:cs typeface="+mn-cs"/>
              </a:rPr>
              <a:t>Stasser</a:t>
            </a:r>
            <a:r>
              <a:rPr lang="en-US" sz="1200" b="0" i="0" u="none" strike="noStrike" kern="1200" dirty="0">
                <a:solidFill>
                  <a:schemeClr val="tx1"/>
                </a:solidFill>
                <a:effectLst/>
                <a:latin typeface="+mn-lt"/>
                <a:ea typeface="+mn-ea"/>
                <a:cs typeface="+mn-cs"/>
              </a:rPr>
              <a:t>, G. (1998). The sampling of critical, unshared information in decision-making groups: The role of an informed minority. </a:t>
            </a:r>
            <a:r>
              <a:rPr lang="en-US" sz="1200" b="0" i="1" u="none" strike="noStrike" kern="1200" dirty="0">
                <a:solidFill>
                  <a:schemeClr val="tx1"/>
                </a:solidFill>
                <a:effectLst/>
                <a:latin typeface="+mn-lt"/>
                <a:ea typeface="+mn-ea"/>
                <a:cs typeface="+mn-cs"/>
              </a:rPr>
              <a:t>European Journal of Social Psychology, 28</a:t>
            </a:r>
            <a:r>
              <a:rPr lang="en-US" sz="1200" b="0" i="0" u="none" strike="noStrike" kern="1200" dirty="0">
                <a:solidFill>
                  <a:schemeClr val="tx1"/>
                </a:solidFill>
                <a:effectLst/>
                <a:latin typeface="+mn-lt"/>
                <a:ea typeface="+mn-ea"/>
                <a:cs typeface="+mn-cs"/>
              </a:rPr>
              <a:t>, 95-113.</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cap="none" dirty="0">
              <a:solidFill>
                <a:schemeClr val="tx1"/>
              </a:solidFill>
              <a:effectLst/>
              <a:latin typeface="+mn-lt"/>
              <a:ea typeface="+mn-ea"/>
              <a:cs typeface="+mn-cs"/>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Greitemeyer, T. &amp; Schulz-Hardt, S. (2003). Preference-consistent evaluation of information in the hidden profile paradigm: Beyond group-level explanations for the dominance of shared information in group decisions. </a:t>
            </a:r>
            <a:r>
              <a:rPr lang="en-US" sz="1200" b="0" i="1" u="none" strike="noStrike" kern="1200" dirty="0">
                <a:solidFill>
                  <a:schemeClr val="tx1"/>
                </a:solidFill>
                <a:effectLst/>
                <a:latin typeface="+mn-lt"/>
                <a:ea typeface="+mn-ea"/>
                <a:cs typeface="+mn-cs"/>
              </a:rPr>
              <a:t>Journal of Personality and Social Psychology, 84</a:t>
            </a:r>
            <a:r>
              <a:rPr lang="en-US" sz="1200" b="0" i="0" u="none" strike="noStrike" kern="1200" dirty="0">
                <a:solidFill>
                  <a:schemeClr val="tx1"/>
                </a:solidFill>
                <a:effectLst/>
                <a:latin typeface="+mn-lt"/>
                <a:ea typeface="+mn-ea"/>
                <a:cs typeface="+mn-cs"/>
              </a:rPr>
              <a:t>, 322-339.</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cap="none" dirty="0">
              <a:solidFill>
                <a:schemeClr val="tx1"/>
              </a:solidFill>
              <a:effectLst/>
              <a:latin typeface="+mn-lt"/>
              <a:ea typeface="+mn-ea"/>
              <a:cs typeface="+mn-cs"/>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Henningsen, D. D., &amp; Henningsen, M. L. M. (2003). Examining social influence in information-sharing contexts. </a:t>
            </a:r>
            <a:r>
              <a:rPr lang="en-US" sz="1200" b="0" i="1" u="none" strike="noStrike" kern="1200" dirty="0">
                <a:solidFill>
                  <a:schemeClr val="tx1"/>
                </a:solidFill>
                <a:effectLst/>
                <a:latin typeface="+mn-lt"/>
                <a:ea typeface="+mn-ea"/>
                <a:cs typeface="+mn-cs"/>
              </a:rPr>
              <a:t>Small Group Research, 34</a:t>
            </a:r>
            <a:r>
              <a:rPr lang="en-US" sz="1200" b="0" i="0" u="none" strike="noStrike" kern="1200" dirty="0">
                <a:solidFill>
                  <a:schemeClr val="tx1"/>
                </a:solidFill>
                <a:effectLst/>
                <a:latin typeface="+mn-lt"/>
                <a:ea typeface="+mn-ea"/>
                <a:cs typeface="+mn-cs"/>
              </a:rPr>
              <a:t>, 391–412.</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cap="none" dirty="0">
              <a:solidFill>
                <a:schemeClr val="tx1"/>
              </a:solidFill>
              <a:effectLst/>
              <a:latin typeface="+mn-lt"/>
              <a:ea typeface="+mn-ea"/>
              <a:cs typeface="+mn-cs"/>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err="1">
                <a:solidFill>
                  <a:schemeClr val="tx1"/>
                </a:solidFill>
                <a:effectLst/>
                <a:latin typeface="+mn-lt"/>
                <a:ea typeface="+mn-ea"/>
                <a:cs typeface="+mn-cs"/>
              </a:rPr>
              <a:t>Wittenbaum</a:t>
            </a:r>
            <a:r>
              <a:rPr lang="en-US" sz="1200" b="0" i="0" u="none" strike="noStrike" kern="1200" dirty="0">
                <a:solidFill>
                  <a:schemeClr val="tx1"/>
                </a:solidFill>
                <a:effectLst/>
                <a:latin typeface="+mn-lt"/>
                <a:ea typeface="+mn-ea"/>
                <a:cs typeface="+mn-cs"/>
              </a:rPr>
              <a:t>, G. M., Hollingshead, A. B., Paulus, P. B., Hirokawa, R. Y., Ancona, D. G., Peterson, R. S., </a:t>
            </a:r>
            <a:r>
              <a:rPr lang="en-US" sz="1200" b="0" i="0" u="none" strike="noStrike" kern="1200" dirty="0" err="1">
                <a:solidFill>
                  <a:schemeClr val="tx1"/>
                </a:solidFill>
                <a:effectLst/>
                <a:latin typeface="+mn-lt"/>
                <a:ea typeface="+mn-ea"/>
                <a:cs typeface="+mn-cs"/>
              </a:rPr>
              <a:t>Jehn</a:t>
            </a:r>
            <a:r>
              <a:rPr lang="en-US" sz="1200" b="0" i="0" u="none" strike="noStrike" kern="1200" dirty="0">
                <a:solidFill>
                  <a:schemeClr val="tx1"/>
                </a:solidFill>
                <a:effectLst/>
                <a:latin typeface="+mn-lt"/>
                <a:ea typeface="+mn-ea"/>
                <a:cs typeface="+mn-cs"/>
              </a:rPr>
              <a:t>, K. A., &amp; Yoon, K. (2004). The functional perspective as a lens for understanding groups. </a:t>
            </a:r>
            <a:r>
              <a:rPr lang="en-US" sz="1200" b="0" i="1" u="none" strike="noStrike" kern="1200" dirty="0">
                <a:solidFill>
                  <a:schemeClr val="tx1"/>
                </a:solidFill>
                <a:effectLst/>
                <a:latin typeface="+mn-lt"/>
                <a:ea typeface="+mn-ea"/>
                <a:cs typeface="+mn-cs"/>
              </a:rPr>
              <a:t>Small Group Research, 35</a:t>
            </a:r>
            <a:r>
              <a:rPr lang="en-US" sz="1200" b="0" i="0" u="none" strike="noStrike" kern="1200" dirty="0">
                <a:solidFill>
                  <a:schemeClr val="tx1"/>
                </a:solidFill>
                <a:effectLst/>
                <a:latin typeface="+mn-lt"/>
                <a:ea typeface="+mn-ea"/>
                <a:cs typeface="+mn-cs"/>
              </a:rPr>
              <a:t>, 17-43.</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cap="none" dirty="0">
              <a:solidFill>
                <a:schemeClr val="tx1"/>
              </a:solidFill>
              <a:effectLst/>
              <a:latin typeface="+mn-lt"/>
              <a:ea typeface="+mn-ea"/>
              <a:cs typeface="+mn-cs"/>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Winquist, J. R., &amp; Larson, J. R., Jr. (1998). Information pooling: When it impacts group decision making. </a:t>
            </a:r>
            <a:r>
              <a:rPr lang="en-US" sz="1200" b="0" i="1" u="none" strike="noStrike" kern="1200" dirty="0">
                <a:solidFill>
                  <a:schemeClr val="tx1"/>
                </a:solidFill>
                <a:effectLst/>
                <a:latin typeface="+mn-lt"/>
                <a:ea typeface="+mn-ea"/>
                <a:cs typeface="+mn-cs"/>
              </a:rPr>
              <a:t>Journal of Personality and Social Psychology, 74</a:t>
            </a:r>
            <a:r>
              <a:rPr lang="en-US" sz="1200" b="0" i="0" u="none" strike="noStrike" kern="1200" dirty="0">
                <a:solidFill>
                  <a:schemeClr val="tx1"/>
                </a:solidFill>
                <a:effectLst/>
                <a:latin typeface="+mn-lt"/>
                <a:ea typeface="+mn-ea"/>
                <a:cs typeface="+mn-cs"/>
              </a:rPr>
              <a:t>, 371-377.</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cap="none" dirty="0">
              <a:solidFill>
                <a:schemeClr val="tx1"/>
              </a:solidFill>
              <a:effectLst/>
              <a:latin typeface="+mn-lt"/>
              <a:ea typeface="+mn-ea"/>
              <a:cs typeface="+mn-cs"/>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Reimer, T., Reimer, A., &amp; </a:t>
            </a:r>
            <a:r>
              <a:rPr lang="en-US" sz="1200" b="0" i="0" u="none" strike="noStrike" kern="1200" dirty="0" err="1">
                <a:solidFill>
                  <a:schemeClr val="tx1"/>
                </a:solidFill>
                <a:effectLst/>
                <a:latin typeface="+mn-lt"/>
                <a:ea typeface="+mn-ea"/>
                <a:cs typeface="+mn-cs"/>
              </a:rPr>
              <a:t>Hinsz</a:t>
            </a:r>
            <a:r>
              <a:rPr lang="en-US" sz="1200" b="0" i="0" u="none" strike="noStrike" kern="1200" dirty="0">
                <a:solidFill>
                  <a:schemeClr val="tx1"/>
                </a:solidFill>
                <a:effectLst/>
                <a:latin typeface="+mn-lt"/>
                <a:ea typeface="+mn-ea"/>
                <a:cs typeface="+mn-cs"/>
              </a:rPr>
              <a:t>, V. B. (2010). Naive groups can solve the hidden-profile problem. </a:t>
            </a:r>
            <a:r>
              <a:rPr lang="en-US" sz="1200" b="0" i="1" u="none" strike="noStrike" kern="1200" dirty="0">
                <a:solidFill>
                  <a:schemeClr val="tx1"/>
                </a:solidFill>
                <a:effectLst/>
                <a:latin typeface="+mn-lt"/>
                <a:ea typeface="+mn-ea"/>
                <a:cs typeface="+mn-cs"/>
              </a:rPr>
              <a:t>Human Communication Research, 36</a:t>
            </a:r>
            <a:r>
              <a:rPr lang="en-US" sz="1200" b="0" i="0" u="none" strike="noStrike" kern="1200" dirty="0">
                <a:solidFill>
                  <a:schemeClr val="tx1"/>
                </a:solidFill>
                <a:effectLst/>
                <a:latin typeface="+mn-lt"/>
                <a:ea typeface="+mn-ea"/>
                <a:cs typeface="+mn-cs"/>
              </a:rPr>
              <a:t>, 443-467.</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kern="1200" dirty="0">
                <a:solidFill>
                  <a:schemeClr val="tx1"/>
                </a:solidFill>
                <a:effectLst/>
                <a:latin typeface="+mn-lt"/>
                <a:ea typeface="+mn-ea"/>
                <a:cs typeface="+mn-cs"/>
              </a:rPr>
              <a:t>Hollingshead, A. B. (2001). Cognitive interdependence and convergent expectations in transactive memory. </a:t>
            </a:r>
            <a:r>
              <a:rPr lang="en-US" sz="1200" b="0" i="1" u="none" strike="noStrike" kern="1200" dirty="0">
                <a:solidFill>
                  <a:schemeClr val="tx1"/>
                </a:solidFill>
                <a:effectLst/>
                <a:latin typeface="+mn-lt"/>
                <a:ea typeface="+mn-ea"/>
                <a:cs typeface="+mn-cs"/>
              </a:rPr>
              <a:t>Journal of Personality and Social Psychology, 81</a:t>
            </a:r>
            <a:r>
              <a:rPr lang="en-US" sz="1200" b="0" i="0" u="none" strike="noStrike" kern="1200" dirty="0">
                <a:solidFill>
                  <a:schemeClr val="tx1"/>
                </a:solidFill>
                <a:effectLst/>
                <a:latin typeface="+mn-lt"/>
                <a:ea typeface="+mn-ea"/>
                <a:cs typeface="+mn-cs"/>
              </a:rPr>
              <a:t>, 1080-1089.</a:t>
            </a:r>
          </a:p>
          <a:p>
            <a:endParaRPr lang="en-US" dirty="0"/>
          </a:p>
        </p:txBody>
      </p:sp>
    </p:spTree>
    <p:extLst>
      <p:ext uri="{BB962C8B-B14F-4D97-AF65-F5344CB8AC3E}">
        <p14:creationId xmlns:p14="http://schemas.microsoft.com/office/powerpoint/2010/main" val="3246743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There is a compatible preference between the two negotiation sides. </a:t>
            </a:r>
            <a:r>
              <a:rPr lang="en-GB" sz="1200" dirty="0" err="1">
                <a:solidFill>
                  <a:srgbClr val="000000"/>
                </a:solidFill>
                <a:effectLst/>
                <a:latin typeface="+mj-lt"/>
                <a:ea typeface="Arial" panose="020B0604020202020204" pitchFamily="34" charset="0"/>
              </a:rPr>
              <a:t>Ruiyan</a:t>
            </a:r>
            <a:r>
              <a:rPr lang="en-GB" sz="1200" dirty="0">
                <a:solidFill>
                  <a:srgbClr val="000000"/>
                </a:solidFill>
                <a:effectLst/>
                <a:latin typeface="+mj-lt"/>
                <a:ea typeface="Arial" panose="020B0604020202020204" pitchFamily="34" charset="0"/>
              </a:rPr>
              <a:t> has already negotiated with the </a:t>
            </a:r>
            <a:r>
              <a:rPr lang="en-GB" sz="1200" dirty="0" err="1">
                <a:solidFill>
                  <a:srgbClr val="000000"/>
                </a:solidFill>
                <a:effectLst/>
                <a:latin typeface="+mj-lt"/>
                <a:ea typeface="Arial" panose="020B0604020202020204" pitchFamily="34" charset="0"/>
              </a:rPr>
              <a:t>BojinWaves</a:t>
            </a:r>
            <a:r>
              <a:rPr lang="en-GB" sz="1200" dirty="0">
                <a:solidFill>
                  <a:srgbClr val="000000"/>
                </a:solidFill>
                <a:effectLst/>
                <a:latin typeface="+mj-lt"/>
                <a:ea typeface="Arial" panose="020B0604020202020204" pitchFamily="34" charset="0"/>
              </a:rPr>
              <a:t> leadership to</a:t>
            </a:r>
            <a:r>
              <a:rPr lang="en-GB" sz="1200" dirty="0">
                <a:effectLst/>
                <a:latin typeface="+mj-lt"/>
                <a:ea typeface="Arial" panose="020B0604020202020204" pitchFamily="34" charset="0"/>
              </a:rPr>
              <a:t> increase Green Label investment by another AUD$3 million if they acquire </a:t>
            </a:r>
            <a:r>
              <a:rPr lang="en-GB" sz="1200" dirty="0" err="1">
                <a:effectLst/>
                <a:latin typeface="+mj-lt"/>
                <a:ea typeface="Arial" panose="020B0604020202020204" pitchFamily="34" charset="0"/>
              </a:rPr>
              <a:t>Surfsub</a:t>
            </a:r>
            <a:r>
              <a:rPr lang="en-GB" sz="1200" dirty="0">
                <a:effectLst/>
                <a:latin typeface="+mj-lt"/>
                <a:ea typeface="Arial" panose="020B0604020202020204" pitchFamily="34" charset="0"/>
              </a:rPr>
              <a:t>. Francine wants at least $2 million USD invested. </a:t>
            </a:r>
          </a:p>
          <a:p>
            <a:endParaRPr lang="en-SG"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How did your discussions regarding Green Label go? </a:t>
            </a:r>
            <a:r>
              <a:rPr lang="fr-FR" sz="1200" b="0" kern="1200" baseline="0" dirty="0">
                <a:solidFill>
                  <a:schemeClr val="tx1"/>
                </a:solidFill>
                <a:effectLst/>
                <a:latin typeface="+mn-lt"/>
                <a:ea typeface="+mn-ea"/>
                <a:cs typeface="+mn-cs"/>
              </a:rPr>
              <a:t>[</a:t>
            </a:r>
            <a:r>
              <a:rPr lang="fr-FR" sz="1200" b="0" i="1" kern="1200" baseline="0" dirty="0" err="1">
                <a:solidFill>
                  <a:schemeClr val="tx1"/>
                </a:solidFill>
                <a:effectLst/>
                <a:latin typeface="+mn-lt"/>
                <a:ea typeface="+mn-ea"/>
                <a:cs typeface="+mn-cs"/>
              </a:rPr>
              <a:t>Students</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share</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their</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experiences</a:t>
            </a:r>
            <a:r>
              <a:rPr lang="fr-FR" sz="1200" b="0" kern="1200" baseline="0" dirty="0">
                <a:solidFill>
                  <a:schemeClr val="tx1"/>
                </a:solidFill>
                <a:effectLst/>
                <a:latin typeface="+mn-lt"/>
                <a:ea typeface="+mn-ea"/>
                <a:cs typeface="+mn-cs"/>
              </a:rPr>
              <a:t>].</a:t>
            </a:r>
          </a:p>
          <a:p>
            <a:r>
              <a:rPr lang="en-GB" sz="1200" dirty="0">
                <a:latin typeface="+mj-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Did any </a:t>
            </a:r>
            <a:r>
              <a:rPr lang="en-GB" sz="1200" dirty="0" err="1">
                <a:solidFill>
                  <a:srgbClr val="000000"/>
                </a:solidFill>
                <a:effectLst/>
                <a:latin typeface="+mj-lt"/>
                <a:ea typeface="Arial" panose="020B0604020202020204" pitchFamily="34" charset="0"/>
              </a:rPr>
              <a:t>BojinWaves</a:t>
            </a:r>
            <a:r>
              <a:rPr lang="en-GB" sz="1200" dirty="0">
                <a:solidFill>
                  <a:srgbClr val="000000"/>
                </a:solidFill>
                <a:effectLst/>
                <a:latin typeface="+mj-lt"/>
                <a:ea typeface="Arial" panose="020B0604020202020204" pitchFamily="34" charset="0"/>
              </a:rPr>
              <a:t> negotiators use a “decoy tactic”? A decoy tactic is when you pretend not to want something you both want and trade it with the other side for even more value. For example, you could trade Green Label Investment for further price concessions from the Australians. Did this happen in any negotiation groups? </a:t>
            </a:r>
            <a:r>
              <a:rPr lang="fr-FR" sz="1200" b="0" kern="1200" baseline="0" dirty="0">
                <a:solidFill>
                  <a:schemeClr val="tx1"/>
                </a:solidFill>
                <a:effectLst/>
                <a:latin typeface="+mn-lt"/>
                <a:ea typeface="+mn-ea"/>
                <a:cs typeface="+mn-cs"/>
              </a:rPr>
              <a:t>[</a:t>
            </a:r>
            <a:r>
              <a:rPr lang="fr-FR" sz="1200" b="0" i="1" kern="1200" baseline="0" dirty="0" err="1">
                <a:solidFill>
                  <a:schemeClr val="tx1"/>
                </a:solidFill>
                <a:effectLst/>
                <a:latin typeface="+mn-lt"/>
                <a:ea typeface="+mn-ea"/>
                <a:cs typeface="+mn-cs"/>
              </a:rPr>
              <a:t>Students</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share</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their</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experiences</a:t>
            </a:r>
            <a:r>
              <a:rPr lang="fr-FR" sz="1200" b="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a:solidFill>
                  <a:schemeClr val="tx1"/>
                </a:solidFill>
                <a:effectLst/>
                <a:latin typeface="+mn-lt"/>
                <a:ea typeface="+mn-ea"/>
                <a:cs typeface="+mn-cs"/>
              </a:rPr>
              <a:t>Source of photo:</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a:solidFill>
                  <a:schemeClr val="tx1"/>
                </a:solidFill>
                <a:effectLst/>
                <a:latin typeface="+mn-lt"/>
                <a:ea typeface="+mn-ea"/>
                <a:cs typeface="+mn-cs"/>
              </a:rPr>
              <a:t>https://pixabay.com/illustrations/tree-butterfly-globe-energy-5725540/</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kern="1200" baseline="0" dirty="0">
              <a:solidFill>
                <a:schemeClr val="tx1"/>
              </a:solidFill>
              <a:effectLst/>
              <a:latin typeface="+mn-lt"/>
              <a:ea typeface="+mn-ea"/>
              <a:cs typeface="+mn-cs"/>
            </a:endParaRPr>
          </a:p>
          <a:p>
            <a:r>
              <a:rPr lang="en-GB" sz="1200" dirty="0">
                <a:latin typeface="+mj-lt"/>
              </a:rPr>
              <a:t> </a:t>
            </a:r>
            <a:endParaRPr lang="en-SG" sz="1200" dirty="0">
              <a:latin typeface="+mj-lt"/>
            </a:endParaRPr>
          </a:p>
        </p:txBody>
      </p:sp>
      <p:sp>
        <p:nvSpPr>
          <p:cNvPr id="4" name="Slide Number Placeholder 3"/>
          <p:cNvSpPr>
            <a:spLocks noGrp="1"/>
          </p:cNvSpPr>
          <p:nvPr>
            <p:ph type="sldNum" sz="quarter" idx="5"/>
          </p:nvPr>
        </p:nvSpPr>
        <p:spPr/>
        <p:txBody>
          <a:bodyPr/>
          <a:lstStyle/>
          <a:p>
            <a:fld id="{9BE1DD1D-0BD5-4E4F-ABDD-53ED947792F1}" type="slidenum">
              <a:rPr lang="en-US" smtClean="0"/>
              <a:t>18</a:t>
            </a:fld>
            <a:endParaRPr lang="en-US"/>
          </a:p>
        </p:txBody>
      </p:sp>
    </p:spTree>
    <p:extLst>
      <p:ext uri="{BB962C8B-B14F-4D97-AF65-F5344CB8AC3E}">
        <p14:creationId xmlns:p14="http://schemas.microsoft.com/office/powerpoint/2010/main" val="2711542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dirty="0"/>
              <a:t>In real life, here’s what would be the most sensitive interpersonal issue. </a:t>
            </a:r>
            <a:r>
              <a:rPr lang="en-GB" sz="1200" dirty="0">
                <a:effectLst/>
                <a:latin typeface="+mj-lt"/>
                <a:ea typeface="Arial" panose="020B0604020202020204" pitchFamily="34" charset="0"/>
              </a:rPr>
              <a:t>Only Sarah knows she wants to exit </a:t>
            </a:r>
            <a:r>
              <a:rPr lang="en-GB" sz="1200" dirty="0" err="1">
                <a:effectLst/>
                <a:latin typeface="+mj-lt"/>
                <a:ea typeface="Arial" panose="020B0604020202020204" pitchFamily="34" charset="0"/>
              </a:rPr>
              <a:t>Surfsub</a:t>
            </a:r>
            <a:r>
              <a:rPr lang="en-GB" sz="1200" dirty="0">
                <a:effectLst/>
                <a:latin typeface="+mj-lt"/>
                <a:ea typeface="Arial" panose="020B0604020202020204" pitchFamily="34" charset="0"/>
              </a:rPr>
              <a:t> entirely. Her goal for the negotiation is to push the price as high as possible and retire young in Hawaii.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j-lt"/>
              <a:ea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j-lt"/>
                <a:ea typeface="Arial" panose="020B0604020202020204" pitchFamily="34" charset="0"/>
              </a:rPr>
              <a:t>Meanwhile, Francine intends to negotiate for them to be joint heads of the </a:t>
            </a:r>
            <a:r>
              <a:rPr lang="en-GB" sz="1200" dirty="0" err="1">
                <a:effectLst/>
                <a:latin typeface="+mj-lt"/>
                <a:ea typeface="Arial" panose="020B0604020202020204" pitchFamily="34" charset="0"/>
              </a:rPr>
              <a:t>Surfsub</a:t>
            </a:r>
            <a:r>
              <a:rPr lang="en-GB" sz="1200" dirty="0">
                <a:effectLst/>
                <a:latin typeface="+mj-lt"/>
                <a:ea typeface="Arial" panose="020B0604020202020204" pitchFamily="34" charset="0"/>
              </a:rPr>
              <a:t> division. </a:t>
            </a:r>
            <a:r>
              <a:rPr lang="en-GB" sz="1200" i="0" dirty="0" err="1">
                <a:latin typeface="+mj-lt"/>
                <a:ea typeface="Arial" panose="020B0604020202020204" pitchFamily="34" charset="0"/>
              </a:rPr>
              <a:t>Sarahs</a:t>
            </a:r>
            <a:r>
              <a:rPr lang="en-GB" sz="1200" i="0" dirty="0">
                <a:latin typeface="+mj-lt"/>
                <a:ea typeface="Arial" panose="020B0604020202020204" pitchFamily="34" charset="0"/>
              </a:rPr>
              <a:t>, how did you handle this in your conversation with Francine? </a:t>
            </a:r>
            <a:r>
              <a:rPr lang="fr-FR" sz="1200" b="0" kern="1200" baseline="0" dirty="0">
                <a:solidFill>
                  <a:schemeClr val="tx1"/>
                </a:solidFill>
                <a:effectLst/>
                <a:latin typeface="+mn-lt"/>
                <a:ea typeface="+mn-ea"/>
                <a:cs typeface="+mn-cs"/>
              </a:rPr>
              <a:t>[</a:t>
            </a:r>
            <a:r>
              <a:rPr lang="fr-FR" sz="1200" b="0" i="1" kern="1200" baseline="0" dirty="0" err="1">
                <a:solidFill>
                  <a:schemeClr val="tx1"/>
                </a:solidFill>
                <a:effectLst/>
                <a:latin typeface="+mn-lt"/>
                <a:ea typeface="+mn-ea"/>
                <a:cs typeface="+mn-cs"/>
              </a:rPr>
              <a:t>Students</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share</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their</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experiences</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Did</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any</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Sarahs</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threaten</a:t>
            </a:r>
            <a:r>
              <a:rPr lang="fr-FR" sz="1200" b="0" kern="1200" baseline="0" dirty="0">
                <a:solidFill>
                  <a:schemeClr val="tx1"/>
                </a:solidFill>
                <a:effectLst/>
                <a:latin typeface="+mn-lt"/>
                <a:ea typeface="+mn-ea"/>
                <a:cs typeface="+mn-cs"/>
              </a:rPr>
              <a:t> to </a:t>
            </a:r>
            <a:r>
              <a:rPr lang="fr-FR" sz="1200" b="0" kern="1200" baseline="0" dirty="0" err="1">
                <a:solidFill>
                  <a:schemeClr val="tx1"/>
                </a:solidFill>
                <a:effectLst/>
                <a:latin typeface="+mn-lt"/>
                <a:ea typeface="+mn-ea"/>
                <a:cs typeface="+mn-cs"/>
              </a:rPr>
              <a:t>quit</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Surfsub</a:t>
            </a:r>
            <a:r>
              <a:rPr lang="fr-FR" sz="1200" b="0" kern="1200" baseline="0" dirty="0">
                <a:solidFill>
                  <a:schemeClr val="tx1"/>
                </a:solidFill>
                <a:effectLst/>
                <a:latin typeface="+mn-lt"/>
                <a:ea typeface="+mn-ea"/>
                <a:cs typeface="+mn-cs"/>
              </a:rPr>
              <a:t> if Francine </a:t>
            </a:r>
            <a:r>
              <a:rPr lang="fr-FR" sz="1200" b="0" kern="1200" baseline="0" dirty="0" err="1">
                <a:solidFill>
                  <a:schemeClr val="tx1"/>
                </a:solidFill>
                <a:effectLst/>
                <a:latin typeface="+mn-lt"/>
                <a:ea typeface="+mn-ea"/>
                <a:cs typeface="+mn-cs"/>
              </a:rPr>
              <a:t>didn’t</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agree</a:t>
            </a:r>
            <a:r>
              <a:rPr lang="fr-FR" sz="1200" b="0" kern="1200" baseline="0" dirty="0">
                <a:solidFill>
                  <a:schemeClr val="tx1"/>
                </a:solidFill>
                <a:effectLst/>
                <a:latin typeface="+mn-lt"/>
                <a:ea typeface="+mn-ea"/>
                <a:cs typeface="+mn-cs"/>
              </a:rPr>
              <a:t> to the sale? [</a:t>
            </a:r>
            <a:r>
              <a:rPr lang="fr-FR" sz="1200" b="0" i="1" kern="1200" baseline="0" dirty="0" err="1">
                <a:solidFill>
                  <a:schemeClr val="tx1"/>
                </a:solidFill>
                <a:effectLst/>
                <a:latin typeface="+mn-lt"/>
                <a:ea typeface="+mn-ea"/>
                <a:cs typeface="+mn-cs"/>
              </a:rPr>
              <a:t>Students</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share</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their</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experiences</a:t>
            </a:r>
            <a:r>
              <a:rPr lang="fr-FR" sz="1200" b="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a:solidFill>
                  <a:schemeClr val="tx1"/>
                </a:solidFill>
                <a:effectLst/>
                <a:latin typeface="+mn-lt"/>
                <a:ea typeface="+mn-ea"/>
                <a:cs typeface="+mn-cs"/>
              </a:rPr>
              <a:t>Source of photo:</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a:solidFill>
                  <a:schemeClr val="tx1"/>
                </a:solidFill>
                <a:effectLst/>
                <a:latin typeface="+mn-lt"/>
                <a:ea typeface="+mn-ea"/>
                <a:cs typeface="+mn-cs"/>
              </a:rPr>
              <a:t>https://pixabay.com/photos/children-road-supportive-support-1149671/</a:t>
            </a:r>
          </a:p>
          <a:p>
            <a:r>
              <a:rPr lang="en-GB" sz="1200" dirty="0">
                <a:latin typeface="+mj-lt"/>
              </a:rPr>
              <a:t> </a:t>
            </a:r>
            <a:endParaRPr lang="en-GB" sz="1200" i="0" dirty="0">
              <a:effectLst/>
              <a:latin typeface="+mj-lt"/>
              <a:ea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19</a:t>
            </a:fld>
            <a:endParaRPr lang="en-US"/>
          </a:p>
        </p:txBody>
      </p:sp>
    </p:spTree>
    <p:extLst>
      <p:ext uri="{BB962C8B-B14F-4D97-AF65-F5344CB8AC3E}">
        <p14:creationId xmlns:p14="http://schemas.microsoft.com/office/powerpoint/2010/main" val="327470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talk about negotiating in global teams. Today’s case is also multi-disciplinary, with both finance and organizational behavior components. </a:t>
            </a:r>
          </a:p>
          <a:p>
            <a:endParaRPr lang="en-US" dirty="0"/>
          </a:p>
          <a:p>
            <a:r>
              <a:rPr lang="en-US" u="sng" dirty="0"/>
              <a:t>Notes</a:t>
            </a:r>
            <a:r>
              <a:rPr lang="en-US" dirty="0"/>
              <a:t>: </a:t>
            </a:r>
          </a:p>
          <a:p>
            <a:r>
              <a:rPr lang="en-US" dirty="0"/>
              <a:t>--This is an advanced case that should only be used with students who have already been taught the Discounted Cash Flow method. It might for example be taught in an MBA or MIM elective after students have already had their core courses and learned this method. </a:t>
            </a:r>
          </a:p>
          <a:p>
            <a:r>
              <a:rPr lang="en-US" dirty="0"/>
              <a:t>--The case takes 2.5 hours to complete and 1 hour to 90 minutes to debrief. This could be accomplished in a single 4-hour session, or by using a full 3-hour session to do the case and debriefing in the first hour of the next lecture. </a:t>
            </a:r>
          </a:p>
          <a:p>
            <a:endParaRPr lang="en-US" dirty="0"/>
          </a:p>
          <a:p>
            <a:r>
              <a:rPr lang="en-US" dirty="0"/>
              <a:t>Source of photo:</a:t>
            </a:r>
          </a:p>
          <a:p>
            <a:r>
              <a:rPr lang="en-US" dirty="0"/>
              <a:t>https://pixabay.com/photos/globes-spheres-maps-ball-world-1246245/</a:t>
            </a:r>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a:p>
        </p:txBody>
      </p:sp>
    </p:spTree>
    <p:extLst>
      <p:ext uri="{BB962C8B-B14F-4D97-AF65-F5344CB8AC3E}">
        <p14:creationId xmlns:p14="http://schemas.microsoft.com/office/powerpoint/2010/main" val="396240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2400" dirty="0"/>
              <a:t>Your BATNA is your Best Alternative to a Negotiated Agreement. Only </a:t>
            </a:r>
            <a:r>
              <a:rPr lang="en-US" sz="2400" dirty="0" err="1"/>
              <a:t>Jiaye</a:t>
            </a:r>
            <a:r>
              <a:rPr lang="en-US" sz="2400" dirty="0"/>
              <a:t> knows </a:t>
            </a:r>
            <a:r>
              <a:rPr lang="en-GB" sz="2400" kern="1200" dirty="0" err="1">
                <a:solidFill>
                  <a:schemeClr val="tx1"/>
                </a:solidFill>
                <a:effectLst/>
                <a:latin typeface="+mn-lt"/>
                <a:ea typeface="+mn-ea"/>
                <a:cs typeface="+mn-cs"/>
              </a:rPr>
              <a:t>BojinWaves</a:t>
            </a:r>
            <a:r>
              <a:rPr lang="en-GB" sz="2400" kern="1200" dirty="0">
                <a:solidFill>
                  <a:schemeClr val="tx1"/>
                </a:solidFill>
                <a:effectLst/>
                <a:latin typeface="+mn-lt"/>
                <a:ea typeface="+mn-ea"/>
                <a:cs typeface="+mn-cs"/>
              </a:rPr>
              <a:t>’ BATNA, which is to acquire a different Thailand-based surfboard company, not very desirable since this doesn’t provide the entry into Australia’s market that the Chinese company is looking for. Only Sarah knows </a:t>
            </a:r>
            <a:r>
              <a:rPr lang="en-GB" sz="2400" kern="1200" dirty="0" err="1">
                <a:solidFill>
                  <a:schemeClr val="tx1"/>
                </a:solidFill>
                <a:effectLst/>
                <a:latin typeface="+mn-lt"/>
                <a:ea typeface="+mn-ea"/>
                <a:cs typeface="+mn-cs"/>
              </a:rPr>
              <a:t>Surfsub’s</a:t>
            </a:r>
            <a:r>
              <a:rPr lang="en-GB" sz="2400" kern="1200" dirty="0">
                <a:solidFill>
                  <a:schemeClr val="tx1"/>
                </a:solidFill>
                <a:effectLst/>
                <a:latin typeface="+mn-lt"/>
                <a:ea typeface="+mn-ea"/>
                <a:cs typeface="+mn-cs"/>
              </a:rPr>
              <a:t> BATNA, which is remaining an independent firm since there are currently no other buyers interested.</a:t>
            </a:r>
          </a:p>
          <a:p>
            <a:endParaRPr lang="en-GB" sz="2400" kern="1200" dirty="0">
              <a:solidFill>
                <a:schemeClr val="tx1"/>
              </a:solidFill>
              <a:effectLst/>
              <a:latin typeface="+mn-lt"/>
              <a:ea typeface="+mn-ea"/>
              <a:cs typeface="+mn-cs"/>
            </a:endParaRPr>
          </a:p>
          <a:p>
            <a:r>
              <a:rPr lang="en-GB" sz="2400" kern="1200" dirty="0">
                <a:solidFill>
                  <a:schemeClr val="tx1"/>
                </a:solidFill>
                <a:effectLst/>
                <a:latin typeface="+mn-lt"/>
                <a:ea typeface="+mn-ea"/>
                <a:cs typeface="+mn-cs"/>
              </a:rPr>
              <a:t>Everyone wants a deal badly except for Francine, whose BATNA of continuing to run </a:t>
            </a:r>
            <a:r>
              <a:rPr lang="en-GB" sz="2400" kern="1200" dirty="0" err="1">
                <a:solidFill>
                  <a:schemeClr val="tx1"/>
                </a:solidFill>
                <a:effectLst/>
                <a:latin typeface="+mn-lt"/>
                <a:ea typeface="+mn-ea"/>
                <a:cs typeface="+mn-cs"/>
              </a:rPr>
              <a:t>Surfsub</a:t>
            </a:r>
            <a:r>
              <a:rPr lang="en-GB" sz="2400" kern="1200" dirty="0">
                <a:solidFill>
                  <a:schemeClr val="tx1"/>
                </a:solidFill>
                <a:effectLst/>
                <a:latin typeface="+mn-lt"/>
                <a:ea typeface="+mn-ea"/>
                <a:cs typeface="+mn-cs"/>
              </a:rPr>
              <a:t> as an independent company is more desirable to her than to Sarah. However, this might be alone, without her co-founder who does not want to stay on. </a:t>
            </a:r>
          </a:p>
          <a:p>
            <a:endParaRPr lang="en-GB" sz="2400" kern="1200" dirty="0">
              <a:solidFill>
                <a:schemeClr val="tx1"/>
              </a:solidFill>
              <a:effectLst/>
              <a:latin typeface="+mn-lt"/>
              <a:ea typeface="+mn-ea"/>
              <a:cs typeface="+mn-cs"/>
            </a:endParaRPr>
          </a:p>
          <a:p>
            <a:endParaRPr lang="en-GB" sz="2400" kern="1200" dirty="0">
              <a:solidFill>
                <a:schemeClr val="tx1"/>
              </a:solidFill>
              <a:effectLst/>
              <a:latin typeface="+mn-lt"/>
              <a:ea typeface="+mn-ea"/>
              <a:cs typeface="+mn-cs"/>
            </a:endParaRPr>
          </a:p>
          <a:p>
            <a:endParaRPr lang="en-GB" sz="2400" kern="1200" dirty="0">
              <a:solidFill>
                <a:schemeClr val="tx1"/>
              </a:solidFill>
              <a:effectLst/>
              <a:latin typeface="+mn-lt"/>
              <a:ea typeface="+mn-ea"/>
              <a:cs typeface="+mn-cs"/>
            </a:endParaRPr>
          </a:p>
          <a:p>
            <a:endParaRPr lang="en-GB" sz="2400" kern="1200" dirty="0">
              <a:solidFill>
                <a:schemeClr val="tx1"/>
              </a:solidFill>
              <a:effectLst/>
              <a:latin typeface="+mn-lt"/>
              <a:ea typeface="+mn-ea"/>
              <a:cs typeface="+mn-cs"/>
            </a:endParaRPr>
          </a:p>
          <a:p>
            <a:endParaRPr lang="en-GB" sz="2400" kern="1200" dirty="0">
              <a:solidFill>
                <a:schemeClr val="tx1"/>
              </a:solidFill>
              <a:effectLst/>
              <a:latin typeface="+mn-lt"/>
              <a:ea typeface="+mn-ea"/>
              <a:cs typeface="+mn-cs"/>
            </a:endParaRPr>
          </a:p>
          <a:p>
            <a:endParaRPr lang="en-GB" sz="2400" kern="1200" dirty="0">
              <a:solidFill>
                <a:schemeClr val="tx1"/>
              </a:solidFill>
              <a:effectLst/>
              <a:latin typeface="+mn-lt"/>
              <a:ea typeface="+mn-ea"/>
              <a:cs typeface="+mn-cs"/>
            </a:endParaRPr>
          </a:p>
          <a:p>
            <a:endParaRPr lang="en-US" sz="2400" dirty="0"/>
          </a:p>
        </p:txBody>
      </p:sp>
    </p:spTree>
    <p:extLst>
      <p:ext uri="{BB962C8B-B14F-4D97-AF65-F5344CB8AC3E}">
        <p14:creationId xmlns:p14="http://schemas.microsoft.com/office/powerpoint/2010/main" val="3962893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2400" dirty="0"/>
              <a:t>In </a:t>
            </a:r>
            <a:r>
              <a:rPr lang="en-SG" sz="2400" dirty="0" err="1"/>
              <a:t>Surfsub</a:t>
            </a:r>
            <a:r>
              <a:rPr lang="en-SG" sz="2400" dirty="0"/>
              <a:t> as in real life, our goals are often misaligned with those of people who are ostensibly on the same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sz="2400" dirty="0"/>
              <a:t>Another piece of unique information. </a:t>
            </a:r>
            <a:r>
              <a:rPr lang="en-SG" sz="2400" dirty="0" err="1"/>
              <a:t>Jiayi</a:t>
            </a:r>
            <a:r>
              <a:rPr lang="en-SG" sz="2400" dirty="0"/>
              <a:t> knows is that the max budget for this acquisition is </a:t>
            </a:r>
            <a:r>
              <a:rPr lang="en-GB" sz="2400" b="0" dirty="0">
                <a:effectLst/>
                <a:latin typeface="+mn-lt"/>
                <a:ea typeface="Arial" panose="020B0604020202020204" pitchFamily="34" charset="0"/>
              </a:rPr>
              <a:t>CNY360 million (=AUD72m), and savings below that factor directly into the yearly financial bonus for her and her team. </a:t>
            </a:r>
            <a:r>
              <a:rPr lang="en-SG" sz="2400" dirty="0"/>
              <a:t>As a result of this as well as her role in the firm, </a:t>
            </a:r>
            <a:r>
              <a:rPr lang="en-SG" sz="2400" dirty="0" err="1"/>
              <a:t>Jiayi</a:t>
            </a:r>
            <a:r>
              <a:rPr lang="en-SG" sz="2400" dirty="0"/>
              <a:t> is more price oriented than </a:t>
            </a:r>
            <a:r>
              <a:rPr lang="en-SG" sz="2400" dirty="0" err="1"/>
              <a:t>Ruiyan</a:t>
            </a:r>
            <a:r>
              <a:rPr lang="en-SG" sz="2400" dirty="0"/>
              <a:t>, wanting a lower price whereas </a:t>
            </a:r>
            <a:r>
              <a:rPr lang="en-SG" sz="2400" dirty="0" err="1"/>
              <a:t>Ruiyan</a:t>
            </a:r>
            <a:r>
              <a:rPr lang="en-SG" sz="2400" dirty="0"/>
              <a:t> just wants the acquisition to go through for Public Relations reasons.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2400" dirty="0"/>
          </a:p>
          <a:p>
            <a:r>
              <a:rPr lang="en-SG" sz="2400" dirty="0"/>
              <a:t>Sarah is more price oriented than Francine, wanting as high a price as possible so she can retire young. </a:t>
            </a:r>
            <a:r>
              <a:rPr lang="en-GB" sz="2400" b="0" dirty="0">
                <a:effectLst/>
                <a:latin typeface="+mn-lt"/>
                <a:ea typeface="Arial" panose="020B0604020202020204" pitchFamily="34" charset="0"/>
              </a:rPr>
              <a:t>Francine does care about money, but is most motivated by preserving </a:t>
            </a:r>
            <a:r>
              <a:rPr lang="en-GB" sz="2400" b="0" dirty="0" err="1">
                <a:effectLst/>
                <a:latin typeface="+mn-lt"/>
                <a:ea typeface="Arial" panose="020B0604020202020204" pitchFamily="34" charset="0"/>
              </a:rPr>
              <a:t>Surfsub’s</a:t>
            </a:r>
            <a:r>
              <a:rPr lang="en-GB" sz="2400" b="0" dirty="0">
                <a:effectLst/>
                <a:latin typeface="+mn-lt"/>
                <a:ea typeface="Arial" panose="020B0604020202020204" pitchFamily="34" charset="0"/>
              </a:rPr>
              <a:t> environmental values. She also wants to stay involved in a leadership role post-acquisition, in contrast to Sarah who wants to exit and retire. </a:t>
            </a:r>
          </a:p>
          <a:p>
            <a:endParaRPr lang="en-GB" sz="2400" b="0" dirty="0">
              <a:effectLst/>
              <a:latin typeface="+mn-lt"/>
              <a:ea typeface="Arial" panose="020B0604020202020204" pitchFamily="34" charset="0"/>
            </a:endParaRPr>
          </a:p>
          <a:p>
            <a:r>
              <a:rPr lang="en-GB" sz="2400" b="0" dirty="0" err="1">
                <a:effectLst/>
                <a:latin typeface="+mn-lt"/>
                <a:ea typeface="Arial" panose="020B0604020202020204" pitchFamily="34" charset="0"/>
              </a:rPr>
              <a:t>Jiayi</a:t>
            </a:r>
            <a:r>
              <a:rPr lang="en-GB" sz="2400" b="0" dirty="0">
                <a:effectLst/>
                <a:latin typeface="+mn-lt"/>
                <a:ea typeface="Arial" panose="020B0604020202020204" pitchFamily="34" charset="0"/>
              </a:rPr>
              <a:t> wants full control of </a:t>
            </a:r>
            <a:r>
              <a:rPr lang="en-GB" sz="2400" b="0" dirty="0" err="1">
                <a:effectLst/>
                <a:latin typeface="+mn-lt"/>
                <a:ea typeface="Arial" panose="020B0604020202020204" pitchFamily="34" charset="0"/>
              </a:rPr>
              <a:t>Surfsub</a:t>
            </a:r>
            <a:r>
              <a:rPr lang="en-GB" sz="2400" b="0" dirty="0">
                <a:effectLst/>
                <a:latin typeface="+mn-lt"/>
                <a:ea typeface="Arial" panose="020B0604020202020204" pitchFamily="34" charset="0"/>
              </a:rPr>
              <a:t> and the founders out. In contrast, </a:t>
            </a:r>
            <a:r>
              <a:rPr lang="en-GB" sz="2400" b="0" dirty="0" err="1">
                <a:effectLst/>
                <a:latin typeface="+mn-lt"/>
                <a:ea typeface="Arial" panose="020B0604020202020204" pitchFamily="34" charset="0"/>
              </a:rPr>
              <a:t>Ruiyan</a:t>
            </a:r>
            <a:r>
              <a:rPr lang="en-GB" sz="2400" b="0" dirty="0">
                <a:effectLst/>
                <a:latin typeface="+mn-lt"/>
                <a:ea typeface="Arial" panose="020B0604020202020204" pitchFamily="34" charset="0"/>
              </a:rPr>
              <a:t> is happy to have them stay on and even has the idea to feature Francine in press releases and news stories. </a:t>
            </a:r>
          </a:p>
          <a:p>
            <a:endParaRPr lang="en-GB" sz="2400" b="0" dirty="0">
              <a:effectLst/>
              <a:latin typeface="+mn-lt"/>
              <a:ea typeface="Arial" panose="020B0604020202020204" pitchFamily="34" charset="0"/>
            </a:endParaRPr>
          </a:p>
          <a:p>
            <a:endParaRPr lang="en-GB" sz="2400" b="0" dirty="0">
              <a:effectLst/>
              <a:latin typeface="+mn-lt"/>
              <a:ea typeface="Arial" panose="020B0604020202020204" pitchFamily="34" charset="0"/>
            </a:endParaRPr>
          </a:p>
          <a:p>
            <a:endParaRPr lang="en-GB" sz="2400" b="0" dirty="0">
              <a:effectLst/>
              <a:latin typeface="+mn-lt"/>
            </a:endParaRPr>
          </a:p>
          <a:p>
            <a:endParaRPr lang="en-SG" sz="2400" dirty="0"/>
          </a:p>
          <a:p>
            <a:endParaRPr lang="en-GB" sz="2400" kern="1200" dirty="0">
              <a:solidFill>
                <a:schemeClr val="tx1"/>
              </a:solidFill>
              <a:effectLst/>
              <a:latin typeface="+mn-lt"/>
              <a:ea typeface="+mn-ea"/>
              <a:cs typeface="+mn-cs"/>
            </a:endParaRPr>
          </a:p>
          <a:p>
            <a:endParaRPr lang="en-GB" sz="2400" kern="1200" dirty="0">
              <a:solidFill>
                <a:schemeClr val="tx1"/>
              </a:solidFill>
              <a:effectLst/>
              <a:latin typeface="+mn-lt"/>
              <a:ea typeface="+mn-ea"/>
              <a:cs typeface="+mn-cs"/>
            </a:endParaRPr>
          </a:p>
          <a:p>
            <a:endParaRPr lang="en-GB" sz="2400" kern="1200" dirty="0">
              <a:solidFill>
                <a:schemeClr val="tx1"/>
              </a:solidFill>
              <a:effectLst/>
              <a:latin typeface="+mn-lt"/>
              <a:ea typeface="+mn-ea"/>
              <a:cs typeface="+mn-cs"/>
            </a:endParaRPr>
          </a:p>
          <a:p>
            <a:endParaRPr lang="en-US" sz="2400" dirty="0"/>
          </a:p>
        </p:txBody>
      </p:sp>
    </p:spTree>
    <p:extLst>
      <p:ext uri="{BB962C8B-B14F-4D97-AF65-F5344CB8AC3E}">
        <p14:creationId xmlns:p14="http://schemas.microsoft.com/office/powerpoint/2010/main" val="2291008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These conflicting goals make the pre-negotiation strategy within each team critical. How did you try to align your strategies as a negotiating team? Did it work? </a:t>
            </a:r>
            <a:r>
              <a:rPr lang="en-US" sz="120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Students share their experiences</a:t>
            </a: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Did </a:t>
            </a:r>
            <a:r>
              <a:rPr lang="en-US" altLang="en-US" sz="1200" dirty="0" err="1"/>
              <a:t>Jiaye</a:t>
            </a:r>
            <a:r>
              <a:rPr lang="en-US" altLang="en-US" sz="1200" dirty="0"/>
              <a:t> try to negotiate without </a:t>
            </a:r>
            <a:r>
              <a:rPr lang="en-US" altLang="en-US" sz="1200" dirty="0" err="1"/>
              <a:t>Ruiyan</a:t>
            </a:r>
            <a:r>
              <a:rPr lang="en-US" altLang="en-US" sz="1200" dirty="0"/>
              <a:t>? In her role, it says she’d ideally have </a:t>
            </a:r>
            <a:r>
              <a:rPr lang="en-US" altLang="en-US" sz="1200" dirty="0" err="1"/>
              <a:t>Ruiyan</a:t>
            </a:r>
            <a:r>
              <a:rPr lang="en-US" altLang="en-US" sz="1200" dirty="0"/>
              <a:t> not attend the negotiation. </a:t>
            </a:r>
            <a:r>
              <a:rPr lang="en-US" sz="120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Students share their experiences</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Source of photo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https://pixabay.com/photos/sea-jeju-nature-jeju-island-3986294/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i="1" u="sng" kern="1200" baseline="0" dirty="0">
                <a:solidFill>
                  <a:schemeClr val="tx1"/>
                </a:solidFill>
                <a:effectLst/>
                <a:latin typeface="+mn-lt"/>
                <a:ea typeface="+mn-ea"/>
                <a:cs typeface="+mn-cs"/>
              </a:rPr>
              <a:t>Note</a:t>
            </a:r>
            <a:r>
              <a:rPr lang="en-US" altLang="en-US" sz="1200" b="0" i="1" u="none" kern="1200" baseline="0" dirty="0">
                <a:solidFill>
                  <a:schemeClr val="tx1"/>
                </a:solidFill>
                <a:effectLst/>
                <a:latin typeface="+mn-lt"/>
                <a:ea typeface="+mn-ea"/>
                <a:cs typeface="+mn-cs"/>
              </a:rPr>
              <a:t>: Below are notes from a team-on-team negotiation lecture by Horacio Falcao at INSEAD which may be helpful at this point in the presentation. They are not part of the lecture script.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NOTES FROM A PREVIOUS LECTURE ON TEAM NEGOTIATION BY HORACIO FALCAO OF INSEAD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I do need to worry about the internal negotiation within my team. </a:t>
            </a:r>
            <a:r>
              <a:rPr lang="en-US" sz="1200" b="0" u="none" kern="1200" dirty="0">
                <a:solidFill>
                  <a:schemeClr val="tx1"/>
                </a:solidFill>
                <a:effectLst/>
                <a:latin typeface="+mn-lt"/>
                <a:ea typeface="+mn-ea"/>
                <a:cs typeface="+mn-cs"/>
              </a:rPr>
              <a:t>Stuff will happen that will throw you off.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some of the big challenges looking at teams negotiations?</a:t>
            </a:r>
          </a:p>
          <a:p>
            <a:r>
              <a:rPr lang="en-US" sz="1200" kern="1200" dirty="0">
                <a:solidFill>
                  <a:schemeClr val="tx1"/>
                </a:solidFill>
                <a:effectLst/>
                <a:latin typeface="+mn-lt"/>
                <a:ea typeface="+mn-ea"/>
                <a:cs typeface="+mn-cs"/>
              </a:rPr>
              <a:t>The first is </a:t>
            </a:r>
            <a:r>
              <a:rPr lang="en-US" sz="1200" u="sng" kern="1200" dirty="0">
                <a:solidFill>
                  <a:schemeClr val="tx1"/>
                </a:solidFill>
                <a:effectLst/>
                <a:latin typeface="+mn-lt"/>
                <a:ea typeface="+mn-ea"/>
                <a:cs typeface="+mn-cs"/>
              </a:rPr>
              <a:t>coordination</a:t>
            </a:r>
            <a:r>
              <a:rPr lang="en-US" sz="1200" kern="1200" dirty="0">
                <a:solidFill>
                  <a:schemeClr val="tx1"/>
                </a:solidFill>
                <a:effectLst/>
                <a:latin typeface="+mn-lt"/>
                <a:ea typeface="+mn-ea"/>
                <a:cs typeface="+mn-cs"/>
              </a:rPr>
              <a:t>. Coordination between agent and client. Plagued with challenges and problems. Saying something truthful can ruin relationship. But if don’t can hurt you down the road. </a:t>
            </a:r>
          </a:p>
          <a:p>
            <a:r>
              <a:rPr lang="en-US" sz="1200" kern="1200" dirty="0">
                <a:solidFill>
                  <a:schemeClr val="tx1"/>
                </a:solidFill>
                <a:effectLst/>
                <a:latin typeface="+mn-lt"/>
                <a:ea typeface="+mn-ea"/>
                <a:cs typeface="+mn-cs"/>
              </a:rPr>
              <a:t>The </a:t>
            </a:r>
            <a:r>
              <a:rPr lang="en-US" sz="1200" u="sng" kern="1200" dirty="0">
                <a:solidFill>
                  <a:schemeClr val="tx1"/>
                </a:solidFill>
                <a:effectLst/>
                <a:latin typeface="+mn-lt"/>
                <a:ea typeface="+mn-ea"/>
                <a:cs typeface="+mn-cs"/>
              </a:rPr>
              <a:t>communication</a:t>
            </a:r>
            <a:r>
              <a:rPr lang="en-US" sz="1200" kern="1200" dirty="0">
                <a:solidFill>
                  <a:schemeClr val="tx1"/>
                </a:solidFill>
                <a:effectLst/>
                <a:latin typeface="+mn-lt"/>
                <a:ea typeface="+mn-ea"/>
                <a:cs typeface="+mn-cs"/>
              </a:rPr>
              <a:t> issues are significant. If the team is not coordinated, communication with the other side will be poor. </a:t>
            </a:r>
          </a:p>
          <a:p>
            <a:r>
              <a:rPr lang="en-US" sz="1200" kern="1200" dirty="0">
                <a:solidFill>
                  <a:schemeClr val="tx1"/>
                </a:solidFill>
                <a:effectLst/>
                <a:latin typeface="+mn-lt"/>
                <a:ea typeface="+mn-ea"/>
                <a:cs typeface="+mn-cs"/>
              </a:rPr>
              <a:t>Another problem is </a:t>
            </a:r>
            <a:r>
              <a:rPr lang="en-US" sz="1200" u="sng" kern="1200" dirty="0">
                <a:solidFill>
                  <a:schemeClr val="tx1"/>
                </a:solidFill>
                <a:effectLst/>
                <a:latin typeface="+mn-lt"/>
                <a:ea typeface="+mn-ea"/>
                <a:cs typeface="+mn-cs"/>
              </a:rPr>
              <a:t>lack of intimacy</a:t>
            </a:r>
            <a:r>
              <a:rPr lang="en-US" sz="1200" kern="1200" dirty="0">
                <a:solidFill>
                  <a:schemeClr val="tx1"/>
                </a:solidFill>
                <a:effectLst/>
                <a:latin typeface="+mn-lt"/>
                <a:ea typeface="+mn-ea"/>
                <a:cs typeface="+mn-cs"/>
              </a:rPr>
              <a:t>. With teams on both sides, hard to build intimacy. </a:t>
            </a:r>
          </a:p>
          <a:p>
            <a:r>
              <a:rPr lang="en-US" sz="1200" u="sng" kern="1200" dirty="0">
                <a:solidFill>
                  <a:schemeClr val="tx1"/>
                </a:solidFill>
                <a:effectLst/>
                <a:latin typeface="+mn-lt"/>
                <a:ea typeface="+mn-ea"/>
                <a:cs typeface="+mn-cs"/>
              </a:rPr>
              <a:t>Justifying presence</a:t>
            </a:r>
            <a:r>
              <a:rPr lang="en-US" sz="1200" kern="1200" dirty="0">
                <a:solidFill>
                  <a:schemeClr val="tx1"/>
                </a:solidFill>
                <a:effectLst/>
                <a:latin typeface="+mn-lt"/>
                <a:ea typeface="+mn-ea"/>
                <a:cs typeface="+mn-cs"/>
              </a:rPr>
              <a:t>. Sometimes you invite people and they feel like they have to say stuff, because they were invited. </a:t>
            </a:r>
          </a:p>
          <a:p>
            <a:r>
              <a:rPr lang="en-US" sz="1200" kern="1200" dirty="0">
                <a:solidFill>
                  <a:schemeClr val="tx1"/>
                </a:solidFill>
                <a:effectLst/>
                <a:latin typeface="+mn-lt"/>
                <a:ea typeface="+mn-ea"/>
                <a:cs typeface="+mn-cs"/>
              </a:rPr>
              <a:t>In team negotiations, think about </a:t>
            </a:r>
            <a:r>
              <a:rPr lang="en-US" sz="1200" u="sng" kern="1200" dirty="0">
                <a:solidFill>
                  <a:schemeClr val="tx1"/>
                </a:solidFill>
                <a:effectLst/>
                <a:latin typeface="+mn-lt"/>
                <a:ea typeface="+mn-ea"/>
                <a:cs typeface="+mn-cs"/>
              </a:rPr>
              <a:t>intimidation</a:t>
            </a:r>
            <a:r>
              <a:rPr lang="en-US" sz="1200" kern="1200" dirty="0">
                <a:solidFill>
                  <a:schemeClr val="tx1"/>
                </a:solidFill>
                <a:effectLst/>
                <a:latin typeface="+mn-lt"/>
                <a:ea typeface="+mn-ea"/>
                <a:cs typeface="+mn-cs"/>
              </a:rPr>
              <a:t>. If you bring 8 people and they bring 2, they may feel you’re trying to intimidate them. </a:t>
            </a:r>
          </a:p>
          <a:p>
            <a:r>
              <a:rPr lang="en-US" sz="1200" kern="1200" dirty="0">
                <a:solidFill>
                  <a:schemeClr val="tx1"/>
                </a:solidFill>
                <a:effectLst/>
                <a:latin typeface="+mn-lt"/>
                <a:ea typeface="+mn-ea"/>
                <a:cs typeface="+mn-cs"/>
              </a:rPr>
              <a:t>A perverse internal problem is a false sense of security. Probability someone will spill the beans is actually higher now. Bringing lots of people can send the other side the wrong message and expose yourself to mistakes. </a:t>
            </a:r>
          </a:p>
          <a:p>
            <a:r>
              <a:rPr lang="en-US" sz="1200" kern="1200" dirty="0">
                <a:solidFill>
                  <a:schemeClr val="tx1"/>
                </a:solidFill>
                <a:effectLst/>
                <a:latin typeface="+mn-lt"/>
                <a:ea typeface="+mn-ea"/>
                <a:cs typeface="+mn-cs"/>
              </a:rPr>
              <a:t>Bringing a lot of people can send the message you really need this. Can send a message of weakness. </a:t>
            </a:r>
          </a:p>
          <a:p>
            <a:r>
              <a:rPr lang="en-US" sz="1200" kern="1200" dirty="0">
                <a:solidFill>
                  <a:schemeClr val="tx1"/>
                </a:solidFill>
                <a:effectLst/>
                <a:latin typeface="+mn-lt"/>
                <a:ea typeface="+mn-ea"/>
                <a:cs typeface="+mn-cs"/>
              </a:rPr>
              <a:t>Or it may look like your decision processes are likely to be cumbersome and complicated, so maybe I don’t want to do a deal with you.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Divide and conquer approach, when attempted on a highly unified team with a strong identity, can backfire. Now you’re the enemy.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Negotiation team composition</a:t>
            </a:r>
          </a:p>
          <a:p>
            <a:r>
              <a:rPr lang="en-US" sz="1200" kern="1200" dirty="0">
                <a:solidFill>
                  <a:schemeClr val="tx1"/>
                </a:solidFill>
                <a:effectLst/>
                <a:latin typeface="+mn-lt"/>
                <a:ea typeface="+mn-ea"/>
                <a:cs typeface="+mn-cs"/>
              </a:rPr>
              <a:t>When preparing together, you need to work on that coordination. Conflict of interest. Agent principal dilemma. Communication protocols. How will we talk during the negotiation. </a:t>
            </a:r>
          </a:p>
          <a:p>
            <a:r>
              <a:rPr lang="en-US" sz="1200" kern="1200" dirty="0">
                <a:solidFill>
                  <a:schemeClr val="tx1"/>
                </a:solidFill>
                <a:effectLst/>
                <a:latin typeface="+mn-lt"/>
                <a:ea typeface="+mn-ea"/>
                <a:cs typeface="+mn-cs"/>
              </a:rPr>
              <a:t>We need to assign roles. If you have a high agreeable person, you might put them in the first phase. If you have a low agreeable person, you might put them in the second phase. You might love the person, but if they’re really, really difficult, you might not put them in either phase and handle it yourself. </a:t>
            </a:r>
          </a:p>
          <a:p>
            <a:r>
              <a:rPr lang="en-US" sz="1200" kern="1200" dirty="0">
                <a:solidFill>
                  <a:schemeClr val="tx1"/>
                </a:solidFill>
                <a:effectLst/>
                <a:latin typeface="+mn-lt"/>
                <a:ea typeface="+mn-ea"/>
                <a:cs typeface="+mn-cs"/>
              </a:rPr>
              <a:t>Have a leader. Doesn’t need to be authoritarian. Could be coordinator, distributor. A legitimizer. Erica is better prepared to deal with the numbers and will discuss that with you.</a:t>
            </a:r>
          </a:p>
          <a:p>
            <a:r>
              <a:rPr lang="en-US" sz="1200" kern="1200" dirty="0">
                <a:solidFill>
                  <a:schemeClr val="tx1"/>
                </a:solidFill>
                <a:effectLst/>
                <a:latin typeface="+mn-lt"/>
                <a:ea typeface="+mn-ea"/>
                <a:cs typeface="+mn-cs"/>
              </a:rPr>
              <a:t>Anticipate internal decision making process. On both sides. </a:t>
            </a:r>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Composition: small is beautiful. Bring who you need, no more, no less. I’m a big fan of teams of two. One person can take notes, other takes lead. Sit back, pay attention, listen more. A lot of advantages. Going 2 to 3 advantage more marginal and risks start escalating. If want more than 2, have a pretty good reason. I’m talking about the team at the table. You can have a team of 10 people, but 8 wait at home. Part of prep and debrief. </a:t>
            </a:r>
          </a:p>
          <a:p>
            <a:r>
              <a:rPr lang="en-US" sz="1200" kern="1200" dirty="0">
                <a:solidFill>
                  <a:schemeClr val="tx1"/>
                </a:solidFill>
                <a:effectLst/>
                <a:latin typeface="+mn-lt"/>
                <a:ea typeface="+mn-ea"/>
                <a:cs typeface="+mn-cs"/>
              </a:rPr>
              <a:t>Plan and ask for breaks.</a:t>
            </a:r>
          </a:p>
          <a:p>
            <a:r>
              <a:rPr lang="en-US" sz="1200" kern="1200" dirty="0">
                <a:solidFill>
                  <a:schemeClr val="tx1"/>
                </a:solidFill>
                <a:effectLst/>
                <a:latin typeface="+mn-lt"/>
                <a:ea typeface="+mn-ea"/>
                <a:cs typeface="+mn-cs"/>
              </a:rPr>
              <a:t>Avoid an us vs. them mentality. Create a friendly environment. </a:t>
            </a:r>
          </a:p>
          <a:p>
            <a:r>
              <a:rPr lang="en-US" sz="1200" kern="1200" dirty="0">
                <a:solidFill>
                  <a:schemeClr val="tx1"/>
                </a:solidFill>
                <a:effectLst/>
                <a:latin typeface="+mn-lt"/>
                <a:ea typeface="+mn-ea"/>
                <a:cs typeface="+mn-cs"/>
              </a:rPr>
              <a:t>Be communication transparent. Yes I’m taking notes, and I’m happy to share them later, or us them to create a summary email. I’m using a spreadsheet so I can more easily come up with an answer for you.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 question: Does it make sense to play a good cop bad cop role?)</a:t>
            </a:r>
          </a:p>
          <a:p>
            <a:r>
              <a:rPr lang="en-US" sz="1200" kern="1200" dirty="0">
                <a:solidFill>
                  <a:schemeClr val="tx1"/>
                </a:solidFill>
                <a:effectLst/>
                <a:latin typeface="+mn-lt"/>
                <a:ea typeface="+mn-ea"/>
                <a:cs typeface="+mn-cs"/>
              </a:rPr>
              <a:t>My problems with the strategy. Risk wise, full of risks. Clearly a power, manipulation, win-lose approach. Its also famous, and therefore easy to spot. They might call you out on playing good cop bad cop. The advantages are canceled out if the other person is aware. The good cop isn’t building any relationship because the other side knows its just manipulation. So it becomes very easy to undue a good cop bad cop strategy. </a:t>
            </a:r>
          </a:p>
          <a:p>
            <a:r>
              <a:rPr lang="en-US" sz="1200" kern="1200" dirty="0">
                <a:solidFill>
                  <a:schemeClr val="tx1"/>
                </a:solidFill>
                <a:effectLst/>
                <a:latin typeface="+mn-lt"/>
                <a:ea typeface="+mn-ea"/>
                <a:cs typeface="+mn-cs"/>
              </a:rPr>
              <a:t>GCBC became popular because its very simple. Because of that people tend to underprepare, you be the good cop and I’ll be the bad cop. It might be misaligned with personality. So after a while the bad cop isn’t bad enough anymore. “It’s not me”. </a:t>
            </a:r>
          </a:p>
          <a:p>
            <a:r>
              <a:rPr lang="en-US" sz="1200" kern="1200" dirty="0">
                <a:solidFill>
                  <a:schemeClr val="tx1"/>
                </a:solidFill>
                <a:effectLst/>
                <a:latin typeface="+mn-lt"/>
                <a:ea typeface="+mn-ea"/>
                <a:cs typeface="+mn-cs"/>
              </a:rPr>
              <a:t>A lot of the brain space is taken up by the acting. </a:t>
            </a:r>
          </a:p>
          <a:p>
            <a:r>
              <a:rPr lang="en-US" sz="1200" kern="1200" dirty="0">
                <a:solidFill>
                  <a:schemeClr val="tx1"/>
                </a:solidFill>
                <a:effectLst/>
                <a:latin typeface="+mn-lt"/>
                <a:ea typeface="+mn-ea"/>
                <a:cs typeface="+mn-cs"/>
              </a:rPr>
              <a:t>If you have more power, good cop bad cop may work. But if you have less power, good cop bad cop is not your favorite choice.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Reference re good cop-bad cop strategy:</a:t>
            </a:r>
          </a:p>
          <a:p>
            <a:endParaRPr lang="en-US" sz="1200" kern="1200" dirty="0">
              <a:solidFill>
                <a:schemeClr val="tx1"/>
              </a:solidFill>
              <a:effectLst/>
              <a:latin typeface="+mn-lt"/>
              <a:ea typeface="+mn-ea"/>
              <a:cs typeface="+mn-cs"/>
            </a:endParaRPr>
          </a:p>
          <a:p>
            <a:pPr algn="l"/>
            <a:r>
              <a:rPr lang="en-US" b="0" i="0" dirty="0">
                <a:solidFill>
                  <a:srgbClr val="505050"/>
                </a:solidFill>
                <a:effectLst/>
                <a:latin typeface="NexusSerif"/>
              </a:rPr>
              <a:t>Working Together but in Opposition: An Examination of the “Good-Cop/Bad-Cop” Negotiating Team Tactic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https://www.sciencedirect.com/science/article/abs/pii/S0749597899928790</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22</a:t>
            </a:fld>
            <a:endParaRPr lang="en-US" altLang="en-US"/>
          </a:p>
        </p:txBody>
      </p:sp>
    </p:spTree>
    <p:extLst>
      <p:ext uri="{BB962C8B-B14F-4D97-AF65-F5344CB8AC3E}">
        <p14:creationId xmlns:p14="http://schemas.microsoft.com/office/powerpoint/2010/main" val="426873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i="0" dirty="0"/>
              <a:t>Ok, let’s talk about your deals in </a:t>
            </a:r>
            <a:r>
              <a:rPr lang="en-US" altLang="en-US" i="0" dirty="0" err="1"/>
              <a:t>Surfsub</a:t>
            </a:r>
            <a:r>
              <a:rPr lang="en-US" altLang="en-US" i="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i="0" dirty="0"/>
              <a:t>By show of hands, who reached an agreement? Who did not? [</a:t>
            </a:r>
            <a:r>
              <a:rPr lang="en-US" altLang="en-US" sz="2400" i="1" u="none" dirty="0"/>
              <a:t>Students raise hands</a:t>
            </a:r>
            <a:r>
              <a:rPr lang="en-US" altLang="en-US" sz="2400" i="0" dirty="0"/>
              <a:t>]. If you didn’t reach an agreement, why not? [</a:t>
            </a:r>
            <a:r>
              <a:rPr lang="en-US" altLang="en-US" sz="2400" i="1" dirty="0"/>
              <a:t>Students share experiences</a:t>
            </a:r>
            <a:r>
              <a:rPr lang="en-US" altLang="en-US" sz="2400" i="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i="0" dirty="0"/>
              <a:t>If yes, what was your final price? [</a:t>
            </a:r>
            <a:r>
              <a:rPr lang="en-US" altLang="en-US" sz="2400" i="1" dirty="0"/>
              <a:t>Students share prices and instructor writes these on a whiteboard, blackboard, or flipchart, noting the currency</a:t>
            </a:r>
            <a:r>
              <a:rPr lang="en-US" altLang="en-US" sz="2400" i="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i="0" dirty="0"/>
              <a:t>By show of hands, how many negotiation groups agreed on more Green Label investment? [</a:t>
            </a:r>
            <a:r>
              <a:rPr lang="en-US" altLang="en-US" sz="2400" i="1" u="none" dirty="0"/>
              <a:t>Students raise hands</a:t>
            </a:r>
            <a:r>
              <a:rPr lang="en-US" altLang="en-US" sz="2400" i="0" dirty="0"/>
              <a:t>]. Should be just about everyone who reached a deal, both sides wanted the same thing after all.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i="0" dirty="0"/>
              <a:t>How many </a:t>
            </a:r>
            <a:r>
              <a:rPr lang="en-US" altLang="en-US" sz="2400" i="0" dirty="0" err="1"/>
              <a:t>Sarahs</a:t>
            </a:r>
            <a:r>
              <a:rPr lang="en-US" altLang="en-US" sz="2400" i="0" dirty="0"/>
              <a:t> are staying on at </a:t>
            </a:r>
            <a:r>
              <a:rPr lang="en-US" altLang="en-US" sz="2400" i="0" dirty="0" err="1"/>
              <a:t>Surfsub</a:t>
            </a:r>
            <a:r>
              <a:rPr lang="en-US" altLang="en-US" sz="2400" i="0" dirty="0"/>
              <a:t>? [</a:t>
            </a:r>
            <a:r>
              <a:rPr lang="en-US" altLang="en-US" sz="2400" i="1" u="none" dirty="0"/>
              <a:t>Students raise hands</a:t>
            </a:r>
            <a:r>
              <a:rPr lang="en-US" altLang="en-US" sz="2400" i="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i="0" dirty="0"/>
              <a:t>How about </a:t>
            </a:r>
            <a:r>
              <a:rPr lang="en-US" altLang="en-US" sz="2400" i="0" dirty="0" err="1"/>
              <a:t>Francines</a:t>
            </a:r>
            <a:r>
              <a:rPr lang="en-US" altLang="en-US" sz="2400" i="0" dirty="0"/>
              <a:t>? [</a:t>
            </a:r>
            <a:r>
              <a:rPr lang="en-US" altLang="en-US" sz="2400" i="1" u="none" dirty="0"/>
              <a:t>Students raise hands</a:t>
            </a:r>
            <a:r>
              <a:rPr lang="en-US" altLang="en-US" sz="2400" i="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i="0" dirty="0"/>
              <a:t>How are your relationships now? Who hates the other team after this negotiation? [</a:t>
            </a:r>
            <a:r>
              <a:rPr lang="en-US" altLang="en-US" sz="2400" i="1" u="none" dirty="0"/>
              <a:t>Students raise hands</a:t>
            </a:r>
            <a:r>
              <a:rPr lang="en-US" altLang="en-US" sz="2400" i="0" dirty="0"/>
              <a:t>]. Why? [</a:t>
            </a:r>
            <a:r>
              <a:rPr lang="en-US" altLang="en-US" sz="2400" i="1" dirty="0"/>
              <a:t>Students share experiences</a:t>
            </a:r>
            <a:r>
              <a:rPr lang="en-US" altLang="en-US" sz="2400" i="0" dirty="0"/>
              <a:t>]. Who hates their own teammate? [</a:t>
            </a:r>
            <a:r>
              <a:rPr lang="en-US" altLang="en-US" sz="2400" i="1" u="none" dirty="0"/>
              <a:t>Students raise hands</a:t>
            </a:r>
            <a:r>
              <a:rPr lang="en-US" altLang="en-US" sz="2400" i="0" dirty="0"/>
              <a:t>]. How come? [</a:t>
            </a:r>
            <a:r>
              <a:rPr lang="en-US" altLang="en-US" sz="2400" i="1" dirty="0"/>
              <a:t>Students share experiences</a:t>
            </a:r>
            <a:r>
              <a:rPr lang="en-US" altLang="en-US" sz="2400"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i="0" u="sng" dirty="0"/>
              <a:t>Note</a:t>
            </a:r>
            <a:r>
              <a:rPr lang="en-US" altLang="en-US" sz="2400" i="0" dirty="0"/>
              <a:t>: One option is to debrief the negotiation via a back-and-forth interaction with the class, using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i="0" dirty="0"/>
              <a:t>Source of photo: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i="0" dirty="0"/>
              <a:t>https://pixabay.com/photos/wave-ocean-sea-storm-tsunami-1913559/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algn="ctr">
              <a:defRPr/>
            </a:pPr>
            <a:endParaRPr lang="en-US" altLang="en-US" sz="2400" i="1" dirty="0"/>
          </a:p>
          <a:p>
            <a:pPr algn="ctr" eaLnBrk="1" hangingPunct="1">
              <a:defRPr/>
            </a:pPr>
            <a:endParaRPr lang="en-US" altLang="en-US" sz="2400" i="1" dirty="0"/>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algn="ctr" eaLnBrk="1" hangingPunct="1">
              <a:defRPr/>
            </a:pPr>
            <a:endParaRPr lang="en-US" altLang="en-US" sz="2400" i="1" dirty="0">
              <a:solidFill>
                <a:srgbClr val="003399"/>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23</a:t>
            </a:fld>
            <a:endParaRPr lang="en-US" altLang="en-US"/>
          </a:p>
        </p:txBody>
      </p:sp>
    </p:spTree>
    <p:extLst>
      <p:ext uri="{BB962C8B-B14F-4D97-AF65-F5344CB8AC3E}">
        <p14:creationId xmlns:p14="http://schemas.microsoft.com/office/powerpoint/2010/main" val="248877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dirty="0"/>
              <a:t>Here are your results from the negotiation, from the first five groups. Comments, questions? </a:t>
            </a:r>
            <a:r>
              <a:rPr lang="en-US" sz="2400" kern="1200" baseline="0" dirty="0">
                <a:solidFill>
                  <a:schemeClr val="tx1"/>
                </a:solidFill>
                <a:effectLst/>
                <a:latin typeface="+mn-lt"/>
                <a:ea typeface="+mn-ea"/>
                <a:cs typeface="+mn-cs"/>
              </a:rPr>
              <a:t>[</a:t>
            </a:r>
            <a:r>
              <a:rPr lang="en-US" sz="2400" i="1" kern="1200" baseline="0" dirty="0">
                <a:solidFill>
                  <a:schemeClr val="tx1"/>
                </a:solidFill>
                <a:effectLst/>
                <a:latin typeface="+mn-lt"/>
                <a:ea typeface="+mn-ea"/>
                <a:cs typeface="+mn-cs"/>
              </a:rPr>
              <a:t>Students ask questions and share their experiences</a:t>
            </a:r>
            <a:r>
              <a:rPr lang="en-US" sz="24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i="0" u="sng" dirty="0"/>
              <a:t>Note</a:t>
            </a:r>
            <a:r>
              <a:rPr lang="en-US" altLang="en-US" sz="2400" i="0" dirty="0"/>
              <a:t>: Another option, for a smaller class, is to present a quantitative summary of the negotiation results, using these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i="0" u="sng" dirty="0"/>
              <a:t>Note</a:t>
            </a:r>
            <a:r>
              <a:rPr lang="en-US" altLang="en-US" sz="2400" i="0" dirty="0"/>
              <a:t>: Sample data is included for the first group.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i="0" dirty="0"/>
          </a:p>
          <a:p>
            <a:pPr algn="ctr">
              <a:defRPr/>
            </a:pPr>
            <a:endParaRPr lang="en-US" altLang="en-US" sz="2400" i="1" dirty="0"/>
          </a:p>
          <a:p>
            <a:pPr algn="ctr" eaLnBrk="1" hangingPunct="1">
              <a:defRPr/>
            </a:pPr>
            <a:endParaRPr lang="en-US" altLang="en-US" sz="2400" i="1" dirty="0"/>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algn="ctr" eaLnBrk="1" hangingPunct="1">
              <a:defRPr/>
            </a:pPr>
            <a:endParaRPr lang="en-US" altLang="en-US" sz="2400" i="1" dirty="0">
              <a:solidFill>
                <a:srgbClr val="003399"/>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24</a:t>
            </a:fld>
            <a:endParaRPr lang="en-US" altLang="en-US"/>
          </a:p>
        </p:txBody>
      </p:sp>
    </p:spTree>
    <p:extLst>
      <p:ext uri="{BB962C8B-B14F-4D97-AF65-F5344CB8AC3E}">
        <p14:creationId xmlns:p14="http://schemas.microsoft.com/office/powerpoint/2010/main" val="4039561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dirty="0"/>
              <a:t>And for further groups. Any comments or questions? </a:t>
            </a:r>
            <a:r>
              <a:rPr lang="en-US" sz="120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Students ask questions and share their experiences</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0" u="sng" dirty="0"/>
              <a:t>Note</a:t>
            </a:r>
            <a:r>
              <a:rPr lang="en-US" altLang="en-US" sz="1200" i="0" dirty="0"/>
              <a:t>: Another option, for a smaller class, is to present a quantitative summary of the negotiation results, using these slides. </a:t>
            </a:r>
          </a:p>
          <a:p>
            <a:pPr algn="ctr">
              <a:defRPr/>
            </a:pPr>
            <a:endParaRPr lang="en-US" altLang="en-US" sz="2400" i="1" dirty="0"/>
          </a:p>
          <a:p>
            <a:pPr algn="ctr" eaLnBrk="1" hangingPunct="1">
              <a:defRPr/>
            </a:pPr>
            <a:endParaRPr lang="en-US" altLang="en-US" sz="2400" i="1" dirty="0"/>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algn="ctr" eaLnBrk="1" hangingPunct="1">
              <a:defRPr/>
            </a:pPr>
            <a:endParaRPr lang="en-US" altLang="en-US" sz="2400" i="1" dirty="0">
              <a:solidFill>
                <a:srgbClr val="003399"/>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25</a:t>
            </a:fld>
            <a:endParaRPr lang="en-US" altLang="en-US"/>
          </a:p>
        </p:txBody>
      </p:sp>
    </p:spTree>
    <p:extLst>
      <p:ext uri="{BB962C8B-B14F-4D97-AF65-F5344CB8AC3E}">
        <p14:creationId xmlns:p14="http://schemas.microsoft.com/office/powerpoint/2010/main" val="2470392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u="sng" dirty="0"/>
              <a:t>Note</a:t>
            </a:r>
            <a:r>
              <a:rPr lang="en-SG" dirty="0"/>
              <a:t>: Example results from INSEAD MBA class using the </a:t>
            </a:r>
            <a:r>
              <a:rPr lang="en-SG" dirty="0" err="1"/>
              <a:t>iDecisionGames</a:t>
            </a:r>
            <a:r>
              <a:rPr lang="en-SG" dirty="0"/>
              <a:t> online system. Whether they got a deal or not, and whether they agreed on Green Label or not, are not shown since everyone reached a deal and agreed on Green Label.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https://idecisiongames.com/promo-home</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27</a:t>
            </a:fld>
            <a:endParaRPr lang="en-US"/>
          </a:p>
        </p:txBody>
      </p:sp>
    </p:spTree>
    <p:extLst>
      <p:ext uri="{BB962C8B-B14F-4D97-AF65-F5344CB8AC3E}">
        <p14:creationId xmlns:p14="http://schemas.microsoft.com/office/powerpoint/2010/main" val="2212142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u="sng" dirty="0"/>
              <a:t>Note</a:t>
            </a:r>
            <a:r>
              <a:rPr lang="en-SG" dirty="0"/>
              <a:t>: Example results from INSEAD MBA class using the </a:t>
            </a:r>
            <a:r>
              <a:rPr lang="en-SG" dirty="0" err="1"/>
              <a:t>iDecisionGames</a:t>
            </a:r>
            <a:r>
              <a:rPr lang="en-SG" dirty="0"/>
              <a:t> online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https://idecisiongames.com/promo-home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28</a:t>
            </a:fld>
            <a:endParaRPr lang="en-US"/>
          </a:p>
        </p:txBody>
      </p:sp>
    </p:spTree>
    <p:extLst>
      <p:ext uri="{BB962C8B-B14F-4D97-AF65-F5344CB8AC3E}">
        <p14:creationId xmlns:p14="http://schemas.microsoft.com/office/powerpoint/2010/main" val="2343519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u="sng" dirty="0"/>
              <a:t>Note</a:t>
            </a:r>
            <a:r>
              <a:rPr lang="en-SG" dirty="0"/>
              <a:t>: Example results from INSEAD MBA class using the </a:t>
            </a:r>
            <a:r>
              <a:rPr lang="en-SG" dirty="0" err="1"/>
              <a:t>iDecisionGames</a:t>
            </a:r>
            <a:r>
              <a:rPr lang="en-SG" dirty="0"/>
              <a:t> online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https://idecisiongames.com/promo-home</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29</a:t>
            </a:fld>
            <a:endParaRPr lang="en-US"/>
          </a:p>
        </p:txBody>
      </p:sp>
    </p:spTree>
    <p:extLst>
      <p:ext uri="{BB962C8B-B14F-4D97-AF65-F5344CB8AC3E}">
        <p14:creationId xmlns:p14="http://schemas.microsoft.com/office/powerpoint/2010/main" val="2805024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j-lt"/>
              </a:rPr>
              <a:t>Who is better at claiming and claiming value, individuals or teams? Why? [</a:t>
            </a:r>
            <a:r>
              <a:rPr lang="en-US" sz="1200" b="0" i="1" dirty="0">
                <a:latin typeface="+mj-lt"/>
              </a:rPr>
              <a:t>Students share their thoughts</a:t>
            </a:r>
            <a:r>
              <a:rPr lang="en-US" sz="1200" b="0" dirty="0">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j-lt"/>
              </a:rPr>
              <a:t>Source of photo: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j-lt"/>
              </a:rPr>
              <a:t>https://pixabay.com/photos/people-girls-women-students-2557396/</a:t>
            </a:r>
          </a:p>
          <a:p>
            <a:endParaRPr lang="en-US" dirty="0"/>
          </a:p>
        </p:txBody>
      </p:sp>
      <p:sp>
        <p:nvSpPr>
          <p:cNvPr id="4" name="Slide Number Placeholder 3"/>
          <p:cNvSpPr>
            <a:spLocks noGrp="1"/>
          </p:cNvSpPr>
          <p:nvPr>
            <p:ph type="sldNum" sz="quarter" idx="5"/>
          </p:nvPr>
        </p:nvSpPr>
        <p:spPr/>
        <p:txBody>
          <a:bodyPr/>
          <a:lstStyle/>
          <a:p>
            <a:fld id="{7F3D1EF9-5CC1-4238-AAAD-E9DC1B1191CD}" type="slidenum">
              <a:rPr lang="en-SG" smtClean="0"/>
              <a:t>30</a:t>
            </a:fld>
            <a:endParaRPr lang="en-SG"/>
          </a:p>
        </p:txBody>
      </p:sp>
    </p:spTree>
    <p:extLst>
      <p:ext uri="{BB962C8B-B14F-4D97-AF65-F5344CB8AC3E}">
        <p14:creationId xmlns:p14="http://schemas.microsoft.com/office/powerpoint/2010/main" val="307443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now have a team-on-team negotiation exercise</a:t>
            </a:r>
            <a:r>
              <a:rPr lang="en-US" sz="1200" kern="1200" baseline="0" dirty="0">
                <a:solidFill>
                  <a:schemeClr val="tx1"/>
                </a:solidFill>
                <a:effectLst/>
                <a:latin typeface="+mn-lt"/>
                <a:ea typeface="+mn-ea"/>
                <a:cs typeface="+mn-cs"/>
              </a:rPr>
              <a:t> called </a:t>
            </a:r>
            <a:r>
              <a:rPr lang="en-US" sz="1200" kern="1200" baseline="0" dirty="0" err="1">
                <a:solidFill>
                  <a:schemeClr val="tx1"/>
                </a:solidFill>
                <a:effectLst/>
                <a:latin typeface="+mn-lt"/>
                <a:ea typeface="+mn-ea"/>
                <a:cs typeface="+mn-cs"/>
              </a:rPr>
              <a:t>Surfsub</a:t>
            </a:r>
            <a:r>
              <a:rPr lang="en-US" sz="1200" kern="1200" baseline="0" dirty="0">
                <a:solidFill>
                  <a:schemeClr val="tx1"/>
                </a:solidFill>
                <a:effectLst/>
                <a:latin typeface="+mn-lt"/>
                <a:ea typeface="+mn-ea"/>
                <a:cs typeface="+mn-cs"/>
              </a:rPr>
              <a:t>. You will play the roles of the co-founders of an Australian surfboard company, or representatives of a large Chinese company interested in acquiring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ou will have 15 minutes to read your role materials and plan your strategy, then 1 hour to prepare with your teammate (the two Australian co-founders together and the two Chinese company reps together). Then you should meet as a team of 4 for an hour to carry out the team-on-team negotiation.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Don’t read or fill out the outcome form until you are done negotiating, it contains spoilers for the case. Once you’ve filled it out, take a few minutes to exchange some feedback </a:t>
            </a:r>
            <a:r>
              <a:rPr lang="en-US" sz="1200" kern="1200" baseline="0" dirty="0">
                <a:solidFill>
                  <a:schemeClr val="tx1"/>
                </a:solidFill>
                <a:effectLst/>
                <a:latin typeface="+mn-lt"/>
                <a:ea typeface="+mn-ea"/>
                <a:cs typeface="+mn-cs"/>
              </a:rPr>
              <a:t>and take a break</a:t>
            </a:r>
            <a:r>
              <a:rPr lang="en-US" sz="1200" kern="1200" dirty="0">
                <a:solidFill>
                  <a:schemeClr val="tx1"/>
                </a:solidFill>
                <a:effectLst/>
                <a:latin typeface="+mn-lt"/>
                <a:ea typeface="+mn-ea"/>
                <a:cs typeface="+mn-cs"/>
              </a:rPr>
              <a:t>. The lecture will begin again in two and a half hours. Please try to find partners</a:t>
            </a:r>
            <a:r>
              <a:rPr lang="en-US" sz="1200" kern="1200" baseline="0" dirty="0">
                <a:solidFill>
                  <a:schemeClr val="tx1"/>
                </a:solidFill>
                <a:effectLst/>
                <a:latin typeface="+mn-lt"/>
                <a:ea typeface="+mn-ea"/>
                <a:cs typeface="+mn-cs"/>
              </a:rPr>
              <a:t> you know less well than the others, and to the extent you can different people than in your previous negotiations. [</a:t>
            </a:r>
            <a:r>
              <a:rPr lang="en-US" sz="1200" i="1" kern="1200" baseline="0" dirty="0">
                <a:solidFill>
                  <a:schemeClr val="tx1"/>
                </a:solidFill>
                <a:effectLst/>
                <a:latin typeface="+mn-lt"/>
                <a:ea typeface="+mn-ea"/>
                <a:cs typeface="+mn-cs"/>
              </a:rPr>
              <a:t>Students partner up, the instructor hands out role materials but NOT the outcome form, and the students negotiate</a:t>
            </a: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[*Important: The outcome form for </a:t>
            </a:r>
            <a:r>
              <a:rPr lang="en-US" i="1" baseline="0" dirty="0" err="1"/>
              <a:t>Surfsub</a:t>
            </a:r>
            <a:r>
              <a:rPr lang="en-US" i="1" baseline="0" dirty="0"/>
              <a:t> should only be distributed only </a:t>
            </a:r>
            <a:r>
              <a:rPr lang="en-US" b="1" i="1" u="sng" baseline="0" dirty="0"/>
              <a:t>after</a:t>
            </a:r>
            <a:r>
              <a:rPr lang="en-US" i="1" baseline="0" dirty="0"/>
              <a:t> negotiation groups have completed the exercise, since the questions give away key information asymmetries in the case]. </a:t>
            </a: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i="1" baseline="0" dirty="0"/>
              <a:t>During the negotiations, the instructor should walk around and take mental or written notes on some of the negotiations, highlighting tactics and reactions that can be brought up later during the debriefs when students are asked to share their experiences or when key teaching points are made, for instance regarding team coordination].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effectLst/>
                <a:latin typeface="+mn-lt"/>
                <a:ea typeface="+mn-ea"/>
                <a:cs typeface="+mn-cs"/>
              </a:rPr>
              <a:t>[As the students come back with their outcome forms, the instructor collects them and can optionally create a results slide summarizing the deals</a:t>
            </a:r>
            <a:r>
              <a:rPr lang="en-US" sz="1200" b="0" i="1" baseline="0" dirty="0"/>
              <a:t>. The groups of 4 students are given their negotiation group number as they turn in their outcome forms and are asked to remember it for the debrief</a:t>
            </a:r>
            <a:r>
              <a:rPr lang="en-US" sz="1200" b="0" i="0" baseline="0" dirty="0"/>
              <a:t>]. </a:t>
            </a:r>
            <a:r>
              <a:rPr lang="en-US" sz="1200" b="1" baseline="0" dirty="0"/>
              <a:t> </a:t>
            </a: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An alternative approach to creating the pairings is for the instructor to pair students up herself/himself, either by creating pairings before class begins or ad-hoc now during the lecture.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There must be at least one student in each role for this negotiation. The negotiation exercise will not work properly if no one has one or more roles. If students are not divisible into groups of 4, have more than 1 student in one or more roles (i.e., some groups of 5, doubling up the </a:t>
            </a:r>
            <a:r>
              <a:rPr lang="en-US" sz="1200" kern="1200" baseline="0" dirty="0" err="1">
                <a:solidFill>
                  <a:schemeClr val="tx1"/>
                </a:solidFill>
                <a:effectLst/>
                <a:latin typeface="+mn-lt"/>
                <a:ea typeface="+mn-ea"/>
                <a:cs typeface="+mn-cs"/>
              </a:rPr>
              <a:t>Jiayi</a:t>
            </a:r>
            <a:r>
              <a:rPr lang="en-US" sz="1200" kern="1200" baseline="0" dirty="0">
                <a:solidFill>
                  <a:schemeClr val="tx1"/>
                </a:solidFill>
                <a:effectLst/>
                <a:latin typeface="+mn-lt"/>
                <a:ea typeface="+mn-ea"/>
                <a:cs typeface="+mn-cs"/>
              </a:rPr>
              <a:t> role).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3</a:t>
            </a:fld>
            <a:endParaRPr lang="en-US"/>
          </a:p>
        </p:txBody>
      </p:sp>
    </p:spTree>
    <p:extLst>
      <p:ext uri="{BB962C8B-B14F-4D97-AF65-F5344CB8AC3E}">
        <p14:creationId xmlns:p14="http://schemas.microsoft.com/office/powerpoint/2010/main" val="4280327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effectLst/>
                <a:latin typeface="Rockwell" pitchFamily="-110" charset="0"/>
                <a:ea typeface="MS PGothic" pitchFamily="34" charset="-128"/>
                <a:cs typeface="ＭＳ Ｐゴシック" pitchFamily="-65" charset="-128"/>
              </a:rPr>
              <a:t>Teams claim more value due to conformity pressure. Human beings are social creatures, and 2-1 creates pressure on the solo negotiator who is all alone. Notably, because teams are more competitive with each other than individuals, and overestimate the competitiveness of the other side, they also have more impasses or failures to reach a deal when a deal was possible.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a:solidFill>
                <a:schemeClr val="tx1"/>
              </a:solidFill>
              <a:effectLst/>
              <a:latin typeface="Rockwell" pitchFamily="-110" charset="0"/>
              <a:ea typeface="MS PGothic" pitchFamily="34" charset="-128"/>
              <a:cs typeface="ＭＳ Ｐゴシック" pitchFamily="-65"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Rockwell" charset="0"/>
                <a:ea typeface="ＭＳ Ｐゴシック" charset="0"/>
                <a:cs typeface="ＭＳ Ｐゴシック" charset="0"/>
              </a:rPr>
              <a:t>At the same time, teams are much better at creating value than individuals are. </a:t>
            </a:r>
            <a:r>
              <a:rPr lang="en-SG" dirty="0"/>
              <a:t>Teams create more value because they exchange more ideas and information, and thus better understand each others’ deeper interests. Understanding each others’ interests and goals is the key to value creation, this allows us to introduce further options to expand the pie, and articulate legitimate arguments the other side will respect, reducing resistance to our proposals.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Rockwel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a:solidFill>
                <a:schemeClr val="tx1"/>
              </a:solidFill>
              <a:effectLst/>
              <a:latin typeface="Rockwell" pitchFamily="-110" charset="0"/>
              <a:ea typeface="MS PGothic" pitchFamily="34" charset="-128"/>
              <a:cs typeface="ＭＳ Ｐゴシック" pitchFamily="-65" charset="-128"/>
            </a:endParaRPr>
          </a:p>
          <a:p>
            <a:pPr eaLnBrk="1" hangingPunct="1"/>
            <a:r>
              <a:rPr lang="en-US" b="0" dirty="0">
                <a:latin typeface="Rockwell" charset="0"/>
                <a:ea typeface="ＭＳ Ｐゴシック" charset="0"/>
                <a:cs typeface="ＭＳ Ｐゴシック" charset="0"/>
              </a:rPr>
              <a:t> </a:t>
            </a:r>
          </a:p>
        </p:txBody>
      </p:sp>
      <p:sp>
        <p:nvSpPr>
          <p:cNvPr id="4" name="Slide Number Placeholder 3"/>
          <p:cNvSpPr>
            <a:spLocks noGrp="1"/>
          </p:cNvSpPr>
          <p:nvPr>
            <p:ph type="sldNum" sz="quarter" idx="10"/>
          </p:nvPr>
        </p:nvSpPr>
        <p:spPr/>
        <p:txBody>
          <a:bodyPr/>
          <a:lstStyle/>
          <a:p>
            <a:fld id="{108FE07D-94A4-4722-85A6-6857444209F6}" type="slidenum">
              <a:rPr lang="en-US" smtClean="0"/>
              <a:t>31</a:t>
            </a:fld>
            <a:endParaRPr lang="en-US"/>
          </a:p>
        </p:txBody>
      </p:sp>
    </p:spTree>
    <p:extLst>
      <p:ext uri="{BB962C8B-B14F-4D97-AF65-F5344CB8AC3E}">
        <p14:creationId xmlns:p14="http://schemas.microsoft.com/office/powerpoint/2010/main" val="3658435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take-aways. </a:t>
            </a:r>
            <a:r>
              <a:rPr lang="en-GB" sz="1800" dirty="0">
                <a:effectLst/>
                <a:latin typeface="Arial" panose="020B0604020202020204" pitchFamily="34" charset="0"/>
                <a:ea typeface="Arial" panose="020B0604020202020204" pitchFamily="34" charset="0"/>
              </a:rPr>
              <a:t>As a general principle, it is advisable to team up in negotiations, since negotiation teams both create and claim more value than solo negotiators. Teams create more value because having more people in the conversation facilitates information exchange and value discovery. Teams claim more value because they leverage social conformity pressures again solo negotiators. However, the team advantage in negotiation only emerges if the team is well coordinated and acts as a unit. Successful teams act as one entity by negotiating interests and coordinating their strategy during the intra-team negotiation. This is why preparing well beforehand with your team is so important. </a:t>
            </a:r>
            <a:endParaRPr lang="en-SG" sz="1800" dirty="0">
              <a:effectLst/>
              <a:latin typeface="Arial" panose="020B0604020202020204" pitchFamily="34" charset="0"/>
              <a:ea typeface="Arial" panose="020B0604020202020204" pitchFamily="34" charset="0"/>
            </a:endParaRPr>
          </a:p>
          <a:p>
            <a:pPr algn="just">
              <a:lnSpc>
                <a:spcPct val="115000"/>
              </a:lnSpc>
            </a:pPr>
            <a:r>
              <a:rPr lang="en-GB" sz="1800" dirty="0">
                <a:effectLst/>
                <a:latin typeface="Arial" panose="020B0604020202020204" pitchFamily="34" charset="0"/>
                <a:ea typeface="Arial" panose="020B0604020202020204" pitchFamily="34" charset="0"/>
              </a:rPr>
              <a:t> </a:t>
            </a:r>
          </a:p>
          <a:p>
            <a:pPr algn="just">
              <a:lnSpc>
                <a:spcPct val="115000"/>
              </a:lnSpc>
            </a:pPr>
            <a:r>
              <a:rPr lang="en-GB" sz="1800" dirty="0">
                <a:effectLst/>
                <a:latin typeface="Arial" panose="020B0604020202020204" pitchFamily="34" charset="0"/>
                <a:ea typeface="Arial" panose="020B0604020202020204" pitchFamily="34" charset="0"/>
              </a:rPr>
              <a:t>References</a:t>
            </a:r>
          </a:p>
          <a:p>
            <a:pPr algn="just">
              <a:lnSpc>
                <a:spcPct val="115000"/>
              </a:lnSpc>
            </a:pPr>
            <a:endParaRPr lang="en-SG" sz="1800" dirty="0">
              <a:effectLst/>
              <a:latin typeface="Arial" panose="020B0604020202020204" pitchFamily="34" charset="0"/>
              <a:ea typeface="Arial" panose="020B0604020202020204" pitchFamily="34" charset="0"/>
            </a:endParaRPr>
          </a:p>
          <a:p>
            <a:pPr>
              <a:lnSpc>
                <a:spcPct val="115000"/>
              </a:lnSpc>
            </a:pPr>
            <a:r>
              <a:rPr lang="en-SG" sz="1800" dirty="0">
                <a:solidFill>
                  <a:srgbClr val="000000"/>
                </a:solidFill>
                <a:effectLst/>
                <a:latin typeface="Arial" panose="020B0604020202020204" pitchFamily="34" charset="0"/>
                <a:ea typeface="Arial" panose="020B0604020202020204" pitchFamily="34" charset="0"/>
              </a:rPr>
              <a:t>Thompson, L., E., Peterson, S. W., Brodt. (1996). Team negotiation: An examination of integrative and distributive bargaining. </a:t>
            </a:r>
            <a:r>
              <a:rPr lang="en-SG" sz="1800" i="1" dirty="0">
                <a:solidFill>
                  <a:srgbClr val="000000"/>
                </a:solidFill>
                <a:effectLst/>
                <a:latin typeface="Arial" panose="020B0604020202020204" pitchFamily="34" charset="0"/>
                <a:ea typeface="Arial" panose="020B0604020202020204" pitchFamily="34" charset="0"/>
              </a:rPr>
              <a:t>Journal of Personality and Social Psychology, 70</a:t>
            </a:r>
            <a:r>
              <a:rPr lang="en-SG" sz="1800" dirty="0">
                <a:solidFill>
                  <a:srgbClr val="000000"/>
                </a:solidFill>
                <a:effectLst/>
                <a:latin typeface="Arial" panose="020B0604020202020204" pitchFamily="34" charset="0"/>
                <a:ea typeface="Arial" panose="020B0604020202020204" pitchFamily="34" charset="0"/>
              </a:rPr>
              <a:t>(1), 66–78.</a:t>
            </a:r>
            <a:endParaRPr lang="en-SG" sz="1800" dirty="0">
              <a:effectLst/>
              <a:latin typeface="Arial" panose="020B0604020202020204" pitchFamily="34" charset="0"/>
              <a:ea typeface="Arial" panose="020B0604020202020204" pitchFamily="34" charset="0"/>
            </a:endParaRPr>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32</a:t>
            </a:fld>
            <a:endParaRPr lang="en-US"/>
          </a:p>
        </p:txBody>
      </p:sp>
    </p:spTree>
    <p:extLst>
      <p:ext uri="{BB962C8B-B14F-4D97-AF65-F5344CB8AC3E}">
        <p14:creationId xmlns:p14="http://schemas.microsoft.com/office/powerpoint/2010/main" val="88896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Calibri" panose="020F0502020204030204" pitchFamily="34" charset="0"/>
                <a:cs typeface="Arial" panose="020B0604020202020204" pitchFamily="34" charset="0"/>
              </a:defRPr>
            </a:lvl1pPr>
            <a:lvl2pPr marL="742950" indent="-285750" defTabSz="911225">
              <a:defRPr>
                <a:solidFill>
                  <a:schemeClr val="tx1"/>
                </a:solidFill>
                <a:latin typeface="Calibri" panose="020F0502020204030204" pitchFamily="34" charset="0"/>
                <a:cs typeface="Arial" panose="020B0604020202020204" pitchFamily="34" charset="0"/>
              </a:defRPr>
            </a:lvl2pPr>
            <a:lvl3pPr marL="1143000" indent="-228600" defTabSz="911225">
              <a:defRPr>
                <a:solidFill>
                  <a:schemeClr val="tx1"/>
                </a:solidFill>
                <a:latin typeface="Calibri" panose="020F0502020204030204" pitchFamily="34" charset="0"/>
                <a:cs typeface="Arial" panose="020B0604020202020204" pitchFamily="34" charset="0"/>
              </a:defRPr>
            </a:lvl3pPr>
            <a:lvl4pPr marL="1600200" indent="-228600" defTabSz="911225">
              <a:defRPr>
                <a:solidFill>
                  <a:schemeClr val="tx1"/>
                </a:solidFill>
                <a:latin typeface="Calibri" panose="020F0502020204030204" pitchFamily="34" charset="0"/>
                <a:cs typeface="Arial" panose="020B0604020202020204" pitchFamily="34" charset="0"/>
              </a:defRPr>
            </a:lvl4pPr>
            <a:lvl5pPr marL="2057400" indent="-228600" defTabSz="911225">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FC553A-0E2A-4F8B-A5D6-1FF6DDA999B4}" type="slidenum">
              <a:rPr lang="en-CA" altLang="en-US" smtClean="0"/>
              <a:pPr/>
              <a:t>4</a:t>
            </a:fld>
            <a:endParaRPr lang="en-CA" altLang="en-US"/>
          </a:p>
        </p:txBody>
      </p:sp>
      <p:sp>
        <p:nvSpPr>
          <p:cNvPr id="11267"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are your breakout room slides for this exercise. Please grab your role materials– they are printed in the color that matches the color of the column your name is listed in on the slide. Then pair up with your two partners, and enjoy the exercise! [</a:t>
            </a:r>
            <a:r>
              <a:rPr lang="en-US" altLang="en-US" i="1" dirty="0"/>
              <a:t>Students get their role materials and go to negotiate</a:t>
            </a:r>
            <a:r>
              <a:rPr lang="en-US" alt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This templ</a:t>
            </a:r>
            <a:r>
              <a:rPr lang="en-US" altLang="en-US" u="none" dirty="0"/>
              <a:t>ate students</a:t>
            </a:r>
            <a:r>
              <a:rPr lang="en-US" altLang="en-US" u="none" baseline="0" dirty="0"/>
              <a:t> </a:t>
            </a:r>
            <a:r>
              <a:rPr lang="en-US" altLang="en-US" u="none" dirty="0"/>
              <a:t>pairings slide is for if the</a:t>
            </a:r>
            <a:r>
              <a:rPr lang="en-US" altLang="en-US" u="none" baseline="0" dirty="0"/>
              <a:t> instructor sorts students into negotiating groups beforehand. Students’ individual names are added in the respective columns</a:t>
            </a:r>
            <a:r>
              <a:rPr lang="en-SG" sz="1200" b="0" i="0" u="none" strike="noStrike" dirty="0">
                <a:solidFill>
                  <a:srgbClr val="000000"/>
                </a:solidFill>
                <a:effectLst/>
                <a:latin typeface="Cambria"/>
              </a:rPr>
              <a:t>.</a:t>
            </a:r>
            <a:r>
              <a:rPr lang="en-US" sz="1200" b="0" i="0" u="none" strike="noStrike" baseline="0" dirty="0">
                <a:solidFill>
                  <a:schemeClr val="tx1"/>
                </a:solidFill>
                <a:effectLst/>
                <a:latin typeface="+mn-lt"/>
              </a:rPr>
              <a:t> </a:t>
            </a:r>
            <a:r>
              <a:rPr lang="en-US" altLang="en-US" u="none" dirty="0"/>
              <a:t>If this slide</a:t>
            </a:r>
            <a:r>
              <a:rPr lang="en-US" altLang="en-US" u="none" baseline="0" dirty="0"/>
              <a:t> is used</a:t>
            </a:r>
            <a:r>
              <a:rPr lang="en-US" altLang="en-US" u="none" dirty="0"/>
              <a:t>,</a:t>
            </a:r>
            <a:r>
              <a:rPr lang="en-US" altLang="en-US" u="none" baseline="0" dirty="0"/>
              <a:t> </a:t>
            </a:r>
            <a:r>
              <a:rPr lang="en-US" altLang="en-US" u="none" dirty="0"/>
              <a:t>the</a:t>
            </a:r>
            <a:r>
              <a:rPr lang="en-US" altLang="en-US" dirty="0"/>
              <a:t> color background for each role on the slide above</a:t>
            </a:r>
            <a:r>
              <a:rPr lang="en-US" altLang="en-US" baseline="0" dirty="0"/>
              <a:t> should match the color of the role materials that are handed out to students</a:t>
            </a:r>
            <a:r>
              <a:rPr lang="en-SG" sz="1200" b="0" i="0" u="none" strike="noStrike" dirty="0">
                <a:solidFill>
                  <a:srgbClr val="000000"/>
                </a:solidFill>
                <a:effectLst/>
                <a:latin typeface="Cambria"/>
              </a:rPr>
              <a:t>, to avoid confusion</a:t>
            </a:r>
            <a:r>
              <a:rPr lang="en-US" altLang="en-US" baseline="0" dirty="0"/>
              <a:t>. The “BOR” column refers to “Breakout Room” and only applies if the instructor has special rooms for the students to negotiate in.  “GROUP” refers to negotiation group number, in other words each group of students who negotiate together. </a:t>
            </a:r>
            <a:endParaRPr lang="en-US" altLang="en-US" dirty="0"/>
          </a:p>
          <a:p>
            <a:pPr eaLnBrk="1" hangingPunct="1"/>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For each group, there must be at least one student in each role for this negotiation. The negotiation exercise will not work properly if no one has one or more roles. If students are not divisible into groups of 4, have more than 1 student in one or more roles. </a:t>
            </a:r>
          </a:p>
        </p:txBody>
      </p:sp>
    </p:spTree>
    <p:extLst>
      <p:ext uri="{BB962C8B-B14F-4D97-AF65-F5344CB8AC3E}">
        <p14:creationId xmlns:p14="http://schemas.microsoft.com/office/powerpoint/2010/main" val="388281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u="sng" dirty="0"/>
              <a:t>Note</a:t>
            </a:r>
            <a:r>
              <a:rPr lang="en-SG" dirty="0"/>
              <a:t>: Placeholder slide to avoid spoilers</a:t>
            </a:r>
          </a:p>
        </p:txBody>
      </p:sp>
      <p:sp>
        <p:nvSpPr>
          <p:cNvPr id="4" name="Slide Number Placeholder 3"/>
          <p:cNvSpPr>
            <a:spLocks noGrp="1"/>
          </p:cNvSpPr>
          <p:nvPr>
            <p:ph type="sldNum" sz="quarter" idx="5"/>
          </p:nvPr>
        </p:nvSpPr>
        <p:spPr/>
        <p:txBody>
          <a:bodyPr/>
          <a:lstStyle/>
          <a:p>
            <a:fld id="{9BE1DD1D-0BD5-4E4F-ABDD-53ED947792F1}" type="slidenum">
              <a:rPr lang="en-US" smtClean="0"/>
              <a:t>5</a:t>
            </a:fld>
            <a:endParaRPr lang="en-US"/>
          </a:p>
        </p:txBody>
      </p:sp>
    </p:spTree>
    <p:extLst>
      <p:ext uri="{BB962C8B-B14F-4D97-AF65-F5344CB8AC3E}">
        <p14:creationId xmlns:p14="http://schemas.microsoft.com/office/powerpoint/2010/main" val="328494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u="sng" dirty="0"/>
              <a:t>Note</a:t>
            </a:r>
            <a:r>
              <a:rPr lang="en-SG" dirty="0"/>
              <a:t>: Placeholder slide to avoid spoilers</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6</a:t>
            </a:fld>
            <a:endParaRPr lang="en-US"/>
          </a:p>
        </p:txBody>
      </p:sp>
    </p:spTree>
    <p:extLst>
      <p:ext uri="{BB962C8B-B14F-4D97-AF65-F5344CB8AC3E}">
        <p14:creationId xmlns:p14="http://schemas.microsoft.com/office/powerpoint/2010/main" val="147561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u="sng" dirty="0"/>
              <a:t>Note</a:t>
            </a:r>
            <a:r>
              <a:rPr lang="en-SG" dirty="0"/>
              <a:t>: Placeholder slide to avoid spoilers</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7</a:t>
            </a:fld>
            <a:endParaRPr lang="en-US"/>
          </a:p>
        </p:txBody>
      </p:sp>
    </p:spTree>
    <p:extLst>
      <p:ext uri="{BB962C8B-B14F-4D97-AF65-F5344CB8AC3E}">
        <p14:creationId xmlns:p14="http://schemas.microsoft.com/office/powerpoint/2010/main" val="91496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i="0" dirty="0"/>
              <a:t>[</a:t>
            </a:r>
            <a:r>
              <a:rPr lang="en-US" altLang="en-US" sz="1200" i="1" dirty="0"/>
              <a:t>Students have</a:t>
            </a:r>
            <a:r>
              <a:rPr lang="en-US" altLang="en-US" sz="1200" i="1" baseline="0" dirty="0"/>
              <a:t> returned from their negotiations</a:t>
            </a:r>
            <a:r>
              <a:rPr lang="en-US" altLang="en-US" sz="1200" i="0" baseline="0" dirty="0"/>
              <a:t>]. </a:t>
            </a:r>
            <a:r>
              <a:rPr lang="en-SG" dirty="0"/>
              <a:t>Welcome back! I hope you enjoyed the case. We will now debrief </a:t>
            </a:r>
            <a:r>
              <a:rPr lang="en-SG" dirty="0" err="1"/>
              <a:t>Surfsub</a:t>
            </a:r>
            <a:r>
              <a:rPr lang="en-SG" dirty="0"/>
              <a:t>. </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Source of photo:</a:t>
            </a:r>
          </a:p>
          <a:p>
            <a:r>
              <a:rPr lang="en-SG" dirty="0"/>
              <a:t>https://pixabay.com/photos/surfers-woman-waves-splash-ocean-472233/</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8</a:t>
            </a:fld>
            <a:endParaRPr lang="en-US"/>
          </a:p>
        </p:txBody>
      </p:sp>
    </p:spTree>
    <p:extLst>
      <p:ext uri="{BB962C8B-B14F-4D97-AF65-F5344CB8AC3E}">
        <p14:creationId xmlns:p14="http://schemas.microsoft.com/office/powerpoint/2010/main" val="193869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u="sng" dirty="0"/>
              <a:t>Note</a:t>
            </a:r>
            <a:r>
              <a:rPr lang="en-US" altLang="en-US" sz="1200" i="0" dirty="0"/>
              <a:t>: Slide only useable when teaching live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dirty="0"/>
              <a:t>Please take 3 minutes and share with the person sitting next to you,</a:t>
            </a:r>
            <a:r>
              <a:rPr lang="en-US" altLang="en-US" sz="1200" i="0" baseline="0" dirty="0"/>
              <a:t> who is </a:t>
            </a:r>
            <a:r>
              <a:rPr lang="en-US" altLang="en-US" sz="1200" i="0" dirty="0"/>
              <a:t>not necessarily your</a:t>
            </a:r>
            <a:r>
              <a:rPr lang="en-US" altLang="en-US" sz="1200" i="0" baseline="0" dirty="0"/>
              <a:t> negotiation partner.</a:t>
            </a:r>
            <a:r>
              <a:rPr lang="en-US" altLang="en-US" sz="1200" i="0" dirty="0"/>
              <a:t> One thing that the other team </a:t>
            </a:r>
            <a:r>
              <a:rPr lang="en-US" altLang="en-US" sz="1200" i="0" baseline="0" dirty="0"/>
              <a:t>did well in </a:t>
            </a:r>
            <a:r>
              <a:rPr lang="en-US" altLang="en-US" sz="1200" i="0" baseline="0" dirty="0" err="1"/>
              <a:t>Surfsub</a:t>
            </a:r>
            <a:r>
              <a:rPr lang="en-US" altLang="en-US" sz="1200" i="0" baseline="0" dirty="0"/>
              <a:t>, and one thing your team could have done better. </a:t>
            </a:r>
            <a:r>
              <a:rPr lang="en-US" altLang="en-US" sz="1200" i="1" baseline="0" dirty="0"/>
              <a:t>[Students discuss</a:t>
            </a:r>
            <a:r>
              <a:rPr lang="en-US" altLang="en-US" sz="1200" i="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Source of photo:</a:t>
            </a:r>
          </a:p>
          <a:p>
            <a:r>
              <a:rPr lang="en-SG" dirty="0"/>
              <a:t>https://pixabay.com/photos/surfers-woman-waves-splash-ocean-472233/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SG" dirty="0"/>
          </a:p>
        </p:txBody>
      </p:sp>
      <p:sp>
        <p:nvSpPr>
          <p:cNvPr id="4" name="Slide Number Placeholder 3"/>
          <p:cNvSpPr>
            <a:spLocks noGrp="1"/>
          </p:cNvSpPr>
          <p:nvPr>
            <p:ph type="sldNum" sz="quarter" idx="10"/>
          </p:nvPr>
        </p:nvSpPr>
        <p:spPr/>
        <p:txBody>
          <a:bodyPr/>
          <a:lstStyle/>
          <a:p>
            <a:fld id="{9BE1DD1D-0BD5-4E4F-ABDD-53ED947792F1}" type="slidenum">
              <a:rPr lang="en-US" smtClean="0"/>
              <a:t>9</a:t>
            </a:fld>
            <a:endParaRPr lang="en-US"/>
          </a:p>
        </p:txBody>
      </p:sp>
    </p:spTree>
    <p:extLst>
      <p:ext uri="{BB962C8B-B14F-4D97-AF65-F5344CB8AC3E}">
        <p14:creationId xmlns:p14="http://schemas.microsoft.com/office/powerpoint/2010/main" val="15563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992D32-A709-47DC-8A50-FC85535ECA5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02479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083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08171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194550" cy="9906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914400" y="1752600"/>
            <a:ext cx="8229600" cy="4648200"/>
          </a:xfrm>
          <a:prstGeom prst="rect">
            <a:avLst/>
          </a:prstGeom>
        </p:spPr>
        <p:txBody>
          <a:bodyPr/>
          <a:lstStyle/>
          <a:p>
            <a:pPr lvl="0"/>
            <a:endParaRPr lang="en-US" noProof="0"/>
          </a:p>
        </p:txBody>
      </p:sp>
    </p:spTree>
    <p:extLst>
      <p:ext uri="{BB962C8B-B14F-4D97-AF65-F5344CB8AC3E}">
        <p14:creationId xmlns:p14="http://schemas.microsoft.com/office/powerpoint/2010/main" val="311593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391914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7210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92D32-A709-47DC-8A50-FC85535ECA5F}"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95169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992D32-A709-47DC-8A50-FC85535ECA5F}"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23122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992D32-A709-47DC-8A50-FC85535ECA5F}"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8320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92D32-A709-47DC-8A50-FC85535ECA5F}"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302361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92D32-A709-47DC-8A50-FC85535ECA5F}"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62101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8018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86580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92D32-A709-47DC-8A50-FC85535ECA5F}" type="datetimeFigureOut">
              <a:rPr lang="en-US" smtClean="0"/>
              <a:t>6/20/2024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88FCD-3837-449C-869C-8E617DE98A25}" type="slidenum">
              <a:rPr lang="en-US" smtClean="0"/>
              <a:t>‹#›</a:t>
            </a:fld>
            <a:endParaRPr lang="en-US"/>
          </a:p>
        </p:txBody>
      </p:sp>
    </p:spTree>
    <p:extLst>
      <p:ext uri="{BB962C8B-B14F-4D97-AF65-F5344CB8AC3E}">
        <p14:creationId xmlns:p14="http://schemas.microsoft.com/office/powerpoint/2010/main" val="351234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1416086286"/>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en-US" dirty="0" err="1"/>
              <a:t>Surfsub</a:t>
            </a:r>
            <a:endParaRPr lang="fr-FR" dirty="0"/>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06/2024-6923</a:t>
            </a:r>
          </a:p>
          <a:p>
            <a:pPr marL="0" marR="0" lvl="0" indent="0" algn="just"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This slide deck was prepared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by </a:t>
            </a:r>
            <a:r>
              <a:rPr lang="en-GB" sz="750" dirty="0">
                <a:solidFill>
                  <a:prstClr val="black"/>
                </a:solidFill>
                <a:latin typeface="Roboto" panose="02000000000000000000" pitchFamily="2" charset="0"/>
                <a:ea typeface="Roboto" panose="02000000000000000000" pitchFamily="2" charset="0"/>
              </a:rPr>
              <a:t>Raag Sanjay, Vasileios </a:t>
            </a:r>
            <a:r>
              <a:rPr lang="en-GB" sz="750" dirty="0" err="1">
                <a:solidFill>
                  <a:prstClr val="black"/>
                </a:solidFill>
                <a:latin typeface="Roboto" panose="02000000000000000000" pitchFamily="2" charset="0"/>
                <a:ea typeface="Roboto" panose="02000000000000000000" pitchFamily="2" charset="0"/>
              </a:rPr>
              <a:t>Liaros</a:t>
            </a:r>
            <a:r>
              <a:rPr lang="en-GB" sz="750" dirty="0">
                <a:solidFill>
                  <a:prstClr val="black"/>
                </a:solidFill>
                <a:latin typeface="Roboto" panose="02000000000000000000" pitchFamily="2" charset="0"/>
                <a:ea typeface="Roboto" panose="02000000000000000000" pitchFamily="2" charset="0"/>
              </a:rPr>
              <a:t>, Olivier </a:t>
            </a:r>
            <a:r>
              <a:rPr lang="en-GB" sz="750" dirty="0" err="1">
                <a:solidFill>
                  <a:prstClr val="black"/>
                </a:solidFill>
                <a:latin typeface="Roboto" panose="02000000000000000000" pitchFamily="2" charset="0"/>
                <a:ea typeface="Roboto" panose="02000000000000000000" pitchFamily="2" charset="0"/>
              </a:rPr>
              <a:t>Moitroux</a:t>
            </a:r>
            <a:r>
              <a:rPr lang="en-GB" sz="750" dirty="0">
                <a:solidFill>
                  <a:prstClr val="black"/>
                </a:solidFill>
                <a:latin typeface="Roboto" panose="02000000000000000000" pitchFamily="2" charset="0"/>
                <a:ea typeface="Roboto" panose="02000000000000000000" pitchFamily="2" charset="0"/>
              </a:rPr>
              <a:t>, Deepayan Roy, and Anna Stepanova, INSEAD MIM Alumni, under the supervision of Bart Zhou Yueshen, Assistant Professor of Finance at LKC School of Business, Martin Schweinsberg, Associate Professor of Organisational Behaviour at ESMT Berlin, Horacio </a:t>
            </a:r>
            <a:r>
              <a:rPr lang="en-GB" sz="750" dirty="0" err="1">
                <a:solidFill>
                  <a:prstClr val="black"/>
                </a:solidFill>
                <a:latin typeface="Roboto" panose="02000000000000000000" pitchFamily="2" charset="0"/>
                <a:ea typeface="Roboto" panose="02000000000000000000" pitchFamily="2" charset="0"/>
              </a:rPr>
              <a:t>Falcão</a:t>
            </a:r>
            <a:r>
              <a:rPr lang="en-GB" sz="750" dirty="0">
                <a:solidFill>
                  <a:prstClr val="black"/>
                </a:solidFill>
                <a:latin typeface="Roboto" panose="02000000000000000000" pitchFamily="2" charset="0"/>
                <a:ea typeface="Roboto" panose="02000000000000000000" pitchFamily="2" charset="0"/>
              </a:rPr>
              <a:t>, Professor of Management Practice of Decision Sciences at INSEAD, and Eric Uhlmann, Professor of Organisational Behaviour at INSEAD</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as additional material to the role play “</a:t>
            </a:r>
            <a:r>
              <a:rPr lang="en-US" sz="750" i="1" dirty="0" err="1">
                <a:solidFill>
                  <a:prstClr val="black"/>
                </a:solidFill>
                <a:latin typeface="Roboto" panose="02000000000000000000" pitchFamily="2" charset="0"/>
                <a:ea typeface="Roboto" panose="02000000000000000000" pitchFamily="2" charset="0"/>
              </a:rPr>
              <a:t>Surfsub</a:t>
            </a:r>
            <a:r>
              <a:rPr kumimoji="0" lang="en-US" sz="7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To access INSEAD teaching materials, go to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Copyright © 2024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Martin Schweinsberg, Horacio </a:t>
            </a:r>
            <a:r>
              <a:rPr kumimoji="0" lang="en-GB" sz="75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Falcão</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Eric Uhlmann.</a:t>
            </a: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COPIES MAY NOT BE MADE WITHOUT PERMISSION. NO PART OF THIS PUBLICATION MAY BE, COPIED, STORED, TRANSMITTED, TRANSLATED, REPRODUCED OR DISTRIBUTED IN ANY FORM OR MEDIUM WHATSOEVER WITHOUT THE PERMISSION OF THE COPYRIGHT OWNER.</a:t>
            </a: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232737"/>
            <a:ext cx="9144000" cy="1015663"/>
          </a:xfrm>
          <a:prstGeom prst="rect">
            <a:avLst/>
          </a:prstGeom>
          <a:noFill/>
        </p:spPr>
        <p:txBody>
          <a:bodyPr wrap="square" rtlCol="0">
            <a:spAutoFit/>
          </a:bodyPr>
          <a:lstStyle/>
          <a:p>
            <a:pPr algn="ctr">
              <a:defRPr/>
            </a:pPr>
            <a:r>
              <a:rPr lang="fr-FR" sz="3000" b="1" kern="1200" baseline="0" dirty="0">
                <a:solidFill>
                  <a:schemeClr val="tx1"/>
                </a:solidFill>
                <a:effectLst/>
                <a:latin typeface="+mn-lt"/>
                <a:ea typeface="+mn-ea"/>
                <a:cs typeface="+mn-cs"/>
              </a:rPr>
              <a:t>How </a:t>
            </a:r>
            <a:r>
              <a:rPr lang="fr-FR" sz="3000" b="1" kern="1200" baseline="0" dirty="0" err="1">
                <a:solidFill>
                  <a:schemeClr val="tx1"/>
                </a:solidFill>
                <a:effectLst/>
                <a:latin typeface="+mn-lt"/>
                <a:ea typeface="+mn-ea"/>
                <a:cs typeface="+mn-cs"/>
              </a:rPr>
              <a:t>did</a:t>
            </a:r>
            <a:r>
              <a:rPr lang="fr-FR" sz="3000" b="1" kern="1200" baseline="0" dirty="0">
                <a:solidFill>
                  <a:schemeClr val="tx1"/>
                </a:solidFill>
                <a:effectLst/>
                <a:latin typeface="+mn-lt"/>
                <a:ea typeface="+mn-ea"/>
                <a:cs typeface="+mn-cs"/>
              </a:rPr>
              <a:t> </a:t>
            </a:r>
            <a:r>
              <a:rPr lang="fr-FR" sz="3000" b="1" kern="1200" baseline="0" dirty="0" err="1">
                <a:solidFill>
                  <a:schemeClr val="tx1"/>
                </a:solidFill>
                <a:effectLst/>
                <a:latin typeface="+mn-lt"/>
                <a:ea typeface="+mn-ea"/>
                <a:cs typeface="+mn-cs"/>
              </a:rPr>
              <a:t>it</a:t>
            </a:r>
            <a:r>
              <a:rPr lang="fr-FR" sz="3000" b="1" kern="1200" baseline="0" dirty="0">
                <a:solidFill>
                  <a:schemeClr val="tx1"/>
                </a:solidFill>
                <a:effectLst/>
                <a:latin typeface="+mn-lt"/>
                <a:ea typeface="+mn-ea"/>
                <a:cs typeface="+mn-cs"/>
              </a:rPr>
              <a:t> go </a:t>
            </a:r>
            <a:r>
              <a:rPr lang="fr-FR" sz="3000" b="1" kern="1200" baseline="0" dirty="0" err="1">
                <a:solidFill>
                  <a:schemeClr val="tx1"/>
                </a:solidFill>
                <a:effectLst/>
                <a:latin typeface="+mn-lt"/>
                <a:ea typeface="+mn-ea"/>
                <a:cs typeface="+mn-cs"/>
              </a:rPr>
              <a:t>negotiating</a:t>
            </a:r>
            <a:r>
              <a:rPr lang="fr-FR" sz="3000" b="1" kern="1200" baseline="0" dirty="0">
                <a:solidFill>
                  <a:schemeClr val="tx1"/>
                </a:solidFill>
                <a:effectLst/>
                <a:latin typeface="+mn-lt"/>
                <a:ea typeface="+mn-ea"/>
                <a:cs typeface="+mn-cs"/>
              </a:rPr>
              <a:t> </a:t>
            </a:r>
          </a:p>
          <a:p>
            <a:pPr algn="ctr">
              <a:defRPr/>
            </a:pPr>
            <a:r>
              <a:rPr lang="fr-FR" sz="3000" b="1" kern="1200" baseline="0" dirty="0">
                <a:solidFill>
                  <a:schemeClr val="tx1"/>
                </a:solidFill>
                <a:effectLst/>
                <a:latin typeface="+mn-lt"/>
                <a:ea typeface="+mn-ea"/>
                <a:cs typeface="+mn-cs"/>
              </a:rPr>
              <a:t>in a team?</a:t>
            </a:r>
            <a:endParaRPr lang="en-US" sz="3000" b="1" dirty="0"/>
          </a:p>
        </p:txBody>
      </p:sp>
      <p:pic>
        <p:nvPicPr>
          <p:cNvPr id="7" name="Picture 2" descr="Surfers, Woman, Waves, Splash, Ocean, Beach, Water">
            <a:extLst>
              <a:ext uri="{FF2B5EF4-FFF2-40B4-BE49-F238E27FC236}">
                <a16:creationId xmlns:a16="http://schemas.microsoft.com/office/drawing/2014/main" id="{5F5FE757-7B10-4978-BBFA-59737BDC8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791200"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8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54E1-739B-4EDE-8C4C-FBE3ADFD10B9}"/>
              </a:ext>
            </a:extLst>
          </p:cNvPr>
          <p:cNvSpPr>
            <a:spLocks noGrp="1"/>
          </p:cNvSpPr>
          <p:nvPr>
            <p:ph type="title"/>
          </p:nvPr>
        </p:nvSpPr>
        <p:spPr/>
        <p:txBody>
          <a:bodyPr>
            <a:normAutofit/>
          </a:bodyPr>
          <a:lstStyle/>
          <a:p>
            <a:r>
              <a:rPr lang="en-SG" sz="3200" b="1" dirty="0"/>
              <a:t>Two challenges of negotiating in a team</a:t>
            </a:r>
          </a:p>
        </p:txBody>
      </p:sp>
      <p:sp>
        <p:nvSpPr>
          <p:cNvPr id="3" name="Content Placeholder 2">
            <a:extLst>
              <a:ext uri="{FF2B5EF4-FFF2-40B4-BE49-F238E27FC236}">
                <a16:creationId xmlns:a16="http://schemas.microsoft.com/office/drawing/2014/main" id="{B3B67450-F76C-4764-8905-C98A4D950A35}"/>
              </a:ext>
            </a:extLst>
          </p:cNvPr>
          <p:cNvSpPr>
            <a:spLocks noGrp="1"/>
          </p:cNvSpPr>
          <p:nvPr>
            <p:ph idx="1"/>
          </p:nvPr>
        </p:nvSpPr>
        <p:spPr>
          <a:xfrm>
            <a:off x="457200" y="1951037"/>
            <a:ext cx="8229600" cy="4525963"/>
          </a:xfrm>
        </p:spPr>
        <p:txBody>
          <a:bodyPr>
            <a:normAutofit/>
          </a:bodyPr>
          <a:lstStyle/>
          <a:p>
            <a:r>
              <a:rPr lang="en-SG" sz="2400" i="1" dirty="0"/>
              <a:t>Information asymmetrie</a:t>
            </a:r>
            <a:r>
              <a:rPr lang="en-SG" sz="2400" dirty="0"/>
              <a:t>s: Members of the same team may have unique information they need to combine to choose the right strategy</a:t>
            </a:r>
          </a:p>
          <a:p>
            <a:endParaRPr lang="en-SG" sz="2400" dirty="0"/>
          </a:p>
          <a:p>
            <a:r>
              <a:rPr lang="en-SG" sz="2400" i="1" dirty="0"/>
              <a:t>Goal asymmetries</a:t>
            </a:r>
            <a:r>
              <a:rPr lang="en-SG" sz="2400" dirty="0"/>
              <a:t>: Teammates may have different underlying interests and agendas going into the negotiation</a:t>
            </a:r>
          </a:p>
          <a:p>
            <a:endParaRPr lang="en-SG" sz="2400" dirty="0"/>
          </a:p>
          <a:p>
            <a:pPr marL="0" indent="0">
              <a:buNone/>
            </a:pPr>
            <a:endParaRPr lang="en-SG" sz="1200" dirty="0"/>
          </a:p>
          <a:p>
            <a:pPr marL="0" indent="0" algn="ctr">
              <a:buNone/>
            </a:pPr>
            <a:r>
              <a:rPr lang="en-SG" sz="2400" i="1" dirty="0">
                <a:solidFill>
                  <a:srgbClr val="FF0000"/>
                </a:solidFill>
              </a:rPr>
              <a:t>What financial information did you need to combine across roles so that your team could accurately valuate </a:t>
            </a:r>
            <a:r>
              <a:rPr lang="en-SG" sz="2400" i="1" dirty="0" err="1">
                <a:solidFill>
                  <a:srgbClr val="FF0000"/>
                </a:solidFill>
              </a:rPr>
              <a:t>Surfsub</a:t>
            </a:r>
            <a:r>
              <a:rPr lang="en-SG" sz="2400" i="1" dirty="0">
                <a:solidFill>
                  <a:srgbClr val="FF0000"/>
                </a:solidFill>
              </a:rPr>
              <a:t>?</a:t>
            </a:r>
          </a:p>
        </p:txBody>
      </p:sp>
    </p:spTree>
    <p:extLst>
      <p:ext uri="{BB962C8B-B14F-4D97-AF65-F5344CB8AC3E}">
        <p14:creationId xmlns:p14="http://schemas.microsoft.com/office/powerpoint/2010/main" val="18712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398-4C2C-874D-B394-D122DE19584B}"/>
              </a:ext>
            </a:extLst>
          </p:cNvPr>
          <p:cNvSpPr>
            <a:spLocks noGrp="1"/>
          </p:cNvSpPr>
          <p:nvPr>
            <p:ph type="title"/>
          </p:nvPr>
        </p:nvSpPr>
        <p:spPr/>
        <p:txBody>
          <a:bodyPr/>
          <a:lstStyle/>
          <a:p>
            <a:r>
              <a:rPr lang="en-US" dirty="0"/>
              <a:t>M&amp;A 101</a:t>
            </a:r>
          </a:p>
        </p:txBody>
      </p:sp>
      <p:sp>
        <p:nvSpPr>
          <p:cNvPr id="3" name="Content Placeholder 2">
            <a:extLst>
              <a:ext uri="{FF2B5EF4-FFF2-40B4-BE49-F238E27FC236}">
                <a16:creationId xmlns:a16="http://schemas.microsoft.com/office/drawing/2014/main" id="{E11E0A39-B49C-FC41-AA60-EBF7EA6513E1}"/>
              </a:ext>
            </a:extLst>
          </p:cNvPr>
          <p:cNvSpPr>
            <a:spLocks noGrp="1"/>
          </p:cNvSpPr>
          <p:nvPr>
            <p:ph idx="1"/>
          </p:nvPr>
        </p:nvSpPr>
        <p:spPr/>
        <p:txBody>
          <a:bodyPr>
            <a:normAutofit/>
          </a:bodyPr>
          <a:lstStyle/>
          <a:p>
            <a:r>
              <a:rPr lang="en-US" sz="2800" dirty="0"/>
              <a:t>Why do companies do M&amp;As?</a:t>
            </a:r>
          </a:p>
          <a:p>
            <a:r>
              <a:rPr lang="en-US" sz="2800" dirty="0"/>
              <a:t>What is the source of value-creation in this case?</a:t>
            </a:r>
          </a:p>
          <a:p>
            <a:r>
              <a:rPr lang="en-US" sz="2800" dirty="0"/>
              <a:t>What are the two teams’ reservation values?</a:t>
            </a:r>
          </a:p>
          <a:p>
            <a:pPr lvl="1"/>
            <a:r>
              <a:rPr lang="en-US" sz="2400" dirty="0"/>
              <a:t>At least how much does </a:t>
            </a:r>
            <a:r>
              <a:rPr lang="en-US" sz="2400" dirty="0" err="1"/>
              <a:t>Surfsub</a:t>
            </a:r>
            <a:r>
              <a:rPr lang="en-US" sz="2400" dirty="0"/>
              <a:t> want to sell for?</a:t>
            </a:r>
          </a:p>
          <a:p>
            <a:pPr lvl="1"/>
            <a:r>
              <a:rPr lang="en-US" sz="2400" dirty="0"/>
              <a:t>At most how much does </a:t>
            </a:r>
            <a:r>
              <a:rPr lang="en-US" sz="2400" dirty="0" err="1"/>
              <a:t>BojinWaves</a:t>
            </a:r>
            <a:r>
              <a:rPr lang="en-US" sz="2400" dirty="0"/>
              <a:t> want to pay?</a:t>
            </a:r>
          </a:p>
          <a:p>
            <a:r>
              <a:rPr lang="en-US" sz="2800" dirty="0"/>
              <a:t>ZOPA – zone of possible agreement:</a:t>
            </a:r>
          </a:p>
        </p:txBody>
      </p:sp>
      <p:grpSp>
        <p:nvGrpSpPr>
          <p:cNvPr id="4" name="Group 3">
            <a:extLst>
              <a:ext uri="{FF2B5EF4-FFF2-40B4-BE49-F238E27FC236}">
                <a16:creationId xmlns:a16="http://schemas.microsoft.com/office/drawing/2014/main" id="{8979628A-690F-3B4A-80F0-EAD9A78DD578}"/>
              </a:ext>
            </a:extLst>
          </p:cNvPr>
          <p:cNvGrpSpPr/>
          <p:nvPr/>
        </p:nvGrpSpPr>
        <p:grpSpPr>
          <a:xfrm>
            <a:off x="779853" y="4671972"/>
            <a:ext cx="7760016" cy="1424028"/>
            <a:chOff x="-964564" y="-33622"/>
            <a:chExt cx="7760597" cy="1424028"/>
          </a:xfrm>
        </p:grpSpPr>
        <p:sp>
          <p:nvSpPr>
            <p:cNvPr id="5" name="Right Arrow 4">
              <a:extLst>
                <a:ext uri="{FF2B5EF4-FFF2-40B4-BE49-F238E27FC236}">
                  <a16:creationId xmlns:a16="http://schemas.microsoft.com/office/drawing/2014/main" id="{288D808C-303D-EE40-ABD3-1B1DDCAB8EDC}"/>
                </a:ext>
              </a:extLst>
            </p:cNvPr>
            <p:cNvSpPr/>
            <p:nvPr/>
          </p:nvSpPr>
          <p:spPr>
            <a:xfrm>
              <a:off x="1566678" y="474133"/>
              <a:ext cx="3890937" cy="21935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 Box 43">
              <a:extLst>
                <a:ext uri="{FF2B5EF4-FFF2-40B4-BE49-F238E27FC236}">
                  <a16:creationId xmlns:a16="http://schemas.microsoft.com/office/drawing/2014/main" id="{A6DCA5BC-EE17-4545-947C-082676DBFFED}"/>
                </a:ext>
              </a:extLst>
            </p:cNvPr>
            <p:cNvSpPr txBox="1"/>
            <p:nvPr/>
          </p:nvSpPr>
          <p:spPr>
            <a:xfrm>
              <a:off x="4738479" y="693485"/>
              <a:ext cx="2057554" cy="482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nl-NL" sz="1400" i="1">
                  <a:effectLst/>
                  <a:latin typeface="Arial" panose="020B0604020202020204" pitchFamily="34" charset="0"/>
                  <a:ea typeface="Arial" panose="020B0604020202020204" pitchFamily="34" charset="0"/>
                </a:rPr>
                <a:t>Surfsub wants to sell for as much as possible</a:t>
              </a:r>
              <a:endParaRPr lang="en-US" sz="1400">
                <a:effectLst/>
                <a:latin typeface="Arial" panose="020B0604020202020204" pitchFamily="34" charset="0"/>
                <a:ea typeface="Arial" panose="020B0604020202020204" pitchFamily="34" charset="0"/>
              </a:endParaRPr>
            </a:p>
          </p:txBody>
        </p:sp>
        <p:sp>
          <p:nvSpPr>
            <p:cNvPr id="7" name="Text Box 48">
              <a:extLst>
                <a:ext uri="{FF2B5EF4-FFF2-40B4-BE49-F238E27FC236}">
                  <a16:creationId xmlns:a16="http://schemas.microsoft.com/office/drawing/2014/main" id="{5E19C542-806A-8E49-8E67-4EAF4A0A2067}"/>
                </a:ext>
              </a:extLst>
            </p:cNvPr>
            <p:cNvSpPr txBox="1"/>
            <p:nvPr/>
          </p:nvSpPr>
          <p:spPr>
            <a:xfrm>
              <a:off x="-964564" y="101209"/>
              <a:ext cx="2115906" cy="482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nl-NL" sz="1400" i="1" dirty="0" err="1">
                  <a:effectLst/>
                  <a:latin typeface="Arial" panose="020B0604020202020204" pitchFamily="34" charset="0"/>
                  <a:ea typeface="Arial" panose="020B0604020202020204" pitchFamily="34" charset="0"/>
                </a:rPr>
                <a:t>BojinWaves</a:t>
              </a:r>
              <a:r>
                <a:rPr lang="nl-NL" sz="1400" i="1" dirty="0">
                  <a:effectLst/>
                  <a:latin typeface="Arial" panose="020B0604020202020204" pitchFamily="34" charset="0"/>
                  <a:ea typeface="Arial" panose="020B0604020202020204" pitchFamily="34" charset="0"/>
                </a:rPr>
                <a:t> wants </a:t>
              </a:r>
              <a:r>
                <a:rPr lang="nl-NL" sz="1400" i="1" dirty="0" err="1">
                  <a:effectLst/>
                  <a:latin typeface="Arial" panose="020B0604020202020204" pitchFamily="34" charset="0"/>
                  <a:ea typeface="Arial" panose="020B0604020202020204" pitchFamily="34" charset="0"/>
                </a:rPr>
                <a:t>to</a:t>
              </a:r>
              <a:r>
                <a:rPr lang="nl-NL" sz="1400" i="1" dirty="0">
                  <a:effectLst/>
                  <a:latin typeface="Arial" panose="020B0604020202020204" pitchFamily="34" charset="0"/>
                  <a:ea typeface="Arial" panose="020B0604020202020204" pitchFamily="34" charset="0"/>
                </a:rPr>
                <a:t> </a:t>
              </a:r>
              <a:r>
                <a:rPr lang="nl-NL" sz="1400" i="1" dirty="0" err="1">
                  <a:effectLst/>
                  <a:latin typeface="Arial" panose="020B0604020202020204" pitchFamily="34" charset="0"/>
                  <a:ea typeface="Arial" panose="020B0604020202020204" pitchFamily="34" charset="0"/>
                </a:rPr>
                <a:t>pay</a:t>
              </a:r>
              <a:r>
                <a:rPr lang="nl-NL" sz="1400" i="1" dirty="0">
                  <a:effectLst/>
                  <a:latin typeface="Arial" panose="020B0604020202020204" pitchFamily="34" charset="0"/>
                  <a:ea typeface="Arial" panose="020B0604020202020204" pitchFamily="34" charset="0"/>
                </a:rPr>
                <a:t> as </a:t>
              </a:r>
              <a:r>
                <a:rPr lang="nl-NL" sz="1400" i="1" dirty="0" err="1">
                  <a:effectLst/>
                  <a:latin typeface="Arial" panose="020B0604020202020204" pitchFamily="34" charset="0"/>
                  <a:ea typeface="Arial" panose="020B0604020202020204" pitchFamily="34" charset="0"/>
                </a:rPr>
                <a:t>little</a:t>
              </a:r>
              <a:r>
                <a:rPr lang="nl-NL" sz="1400" i="1" dirty="0">
                  <a:effectLst/>
                  <a:latin typeface="Arial" panose="020B0604020202020204" pitchFamily="34" charset="0"/>
                  <a:ea typeface="Arial" panose="020B0604020202020204" pitchFamily="34" charset="0"/>
                </a:rPr>
                <a:t> as </a:t>
              </a:r>
              <a:r>
                <a:rPr lang="nl-NL" sz="1400" i="1" dirty="0" err="1">
                  <a:effectLst/>
                  <a:latin typeface="Arial" panose="020B0604020202020204" pitchFamily="34" charset="0"/>
                  <a:ea typeface="Arial" panose="020B0604020202020204" pitchFamily="34" charset="0"/>
                </a:rPr>
                <a:t>possible</a:t>
              </a:r>
              <a:endParaRPr lang="en-US" sz="1400" dirty="0">
                <a:effectLst/>
                <a:latin typeface="Arial" panose="020B0604020202020204" pitchFamily="34" charset="0"/>
                <a:ea typeface="Arial" panose="020B0604020202020204" pitchFamily="34" charset="0"/>
              </a:endParaRPr>
            </a:p>
          </p:txBody>
        </p:sp>
        <p:sp>
          <p:nvSpPr>
            <p:cNvPr id="8" name="Right Arrow 7">
              <a:extLst>
                <a:ext uri="{FF2B5EF4-FFF2-40B4-BE49-F238E27FC236}">
                  <a16:creationId xmlns:a16="http://schemas.microsoft.com/office/drawing/2014/main" id="{D1621BC4-9493-5147-BA43-D5AA33989A14}"/>
                </a:ext>
              </a:extLst>
            </p:cNvPr>
            <p:cNvSpPr/>
            <p:nvPr/>
          </p:nvSpPr>
          <p:spPr>
            <a:xfrm rot="10800000">
              <a:off x="194733" y="626533"/>
              <a:ext cx="3613228" cy="21935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 name="Elbow Connector 8">
              <a:extLst>
                <a:ext uri="{FF2B5EF4-FFF2-40B4-BE49-F238E27FC236}">
                  <a16:creationId xmlns:a16="http://schemas.microsoft.com/office/drawing/2014/main" id="{A454BE3F-E9A3-4F4D-9AD3-D3206A5DA9B1}"/>
                </a:ext>
              </a:extLst>
            </p:cNvPr>
            <p:cNvCxnSpPr/>
            <p:nvPr/>
          </p:nvCxnSpPr>
          <p:spPr>
            <a:xfrm flipV="1">
              <a:off x="1566678" y="262467"/>
              <a:ext cx="194310" cy="269240"/>
            </a:xfrm>
            <a:prstGeom prst="bentConnector3">
              <a:avLst>
                <a:gd name="adj1" fmla="val 1094"/>
              </a:avLst>
            </a:prstGeom>
            <a:ln w="6350"/>
            <a:effectLst/>
          </p:spPr>
          <p:style>
            <a:lnRef idx="2">
              <a:schemeClr val="dk1"/>
            </a:lnRef>
            <a:fillRef idx="0">
              <a:schemeClr val="dk1"/>
            </a:fillRef>
            <a:effectRef idx="1">
              <a:schemeClr val="dk1"/>
            </a:effectRef>
            <a:fontRef idx="minor">
              <a:schemeClr val="tx1"/>
            </a:fontRef>
          </p:style>
        </p:cxnSp>
        <p:sp>
          <p:nvSpPr>
            <p:cNvPr id="10" name="Text Box 50">
              <a:extLst>
                <a:ext uri="{FF2B5EF4-FFF2-40B4-BE49-F238E27FC236}">
                  <a16:creationId xmlns:a16="http://schemas.microsoft.com/office/drawing/2014/main" id="{2242DDBC-1CC6-AC41-A495-030B6A377D12}"/>
                </a:ext>
              </a:extLst>
            </p:cNvPr>
            <p:cNvSpPr txBox="1"/>
            <p:nvPr/>
          </p:nvSpPr>
          <p:spPr>
            <a:xfrm>
              <a:off x="1684781" y="-33622"/>
              <a:ext cx="1540995" cy="4315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nl-NL" sz="1400" dirty="0" err="1">
                  <a:effectLst/>
                  <a:latin typeface="Arial" panose="020B0604020202020204" pitchFamily="34" charset="0"/>
                  <a:ea typeface="Arial" panose="020B0604020202020204" pitchFamily="34" charset="0"/>
                </a:rPr>
                <a:t>Surfsub’s</a:t>
              </a:r>
              <a:r>
                <a:rPr lang="nl-NL" sz="1400" dirty="0">
                  <a:effectLst/>
                  <a:latin typeface="Arial" panose="020B0604020202020204" pitchFamily="34" charset="0"/>
                  <a:ea typeface="Arial" panose="020B0604020202020204" pitchFamily="34" charset="0"/>
                </a:rPr>
                <a:t> </a:t>
              </a:r>
              <a:r>
                <a:rPr lang="nl-NL" sz="1400" dirty="0" err="1">
                  <a:effectLst/>
                  <a:latin typeface="Arial" panose="020B0604020202020204" pitchFamily="34" charset="0"/>
                  <a:ea typeface="Arial" panose="020B0604020202020204" pitchFamily="34" charset="0"/>
                </a:rPr>
                <a:t>stand-alone</a:t>
              </a:r>
              <a:r>
                <a:rPr lang="nl-NL" sz="1400" dirty="0">
                  <a:effectLst/>
                  <a:latin typeface="Arial" panose="020B0604020202020204" pitchFamily="34" charset="0"/>
                  <a:ea typeface="Arial" panose="020B0604020202020204" pitchFamily="34" charset="0"/>
                </a:rPr>
                <a:t> </a:t>
              </a:r>
              <a:r>
                <a:rPr lang="nl-NL" sz="1400" dirty="0" err="1">
                  <a:effectLst/>
                  <a:latin typeface="Arial" panose="020B0604020202020204" pitchFamily="34" charset="0"/>
                  <a:ea typeface="Arial" panose="020B0604020202020204" pitchFamily="34" charset="0"/>
                </a:rPr>
                <a:t>value</a:t>
              </a:r>
              <a:endParaRPr lang="en-US" sz="1400" dirty="0">
                <a:effectLst/>
                <a:latin typeface="Arial" panose="020B0604020202020204" pitchFamily="34" charset="0"/>
                <a:ea typeface="Arial" panose="020B0604020202020204" pitchFamily="34" charset="0"/>
              </a:endParaRPr>
            </a:p>
          </p:txBody>
        </p:sp>
        <p:sp>
          <p:nvSpPr>
            <p:cNvPr id="11" name="Text Box 52">
              <a:extLst>
                <a:ext uri="{FF2B5EF4-FFF2-40B4-BE49-F238E27FC236}">
                  <a16:creationId xmlns:a16="http://schemas.microsoft.com/office/drawing/2014/main" id="{343C3F65-5FEA-F744-8599-C1B53D8912F8}"/>
                </a:ext>
              </a:extLst>
            </p:cNvPr>
            <p:cNvSpPr txBox="1"/>
            <p:nvPr/>
          </p:nvSpPr>
          <p:spPr>
            <a:xfrm>
              <a:off x="3997141" y="-33622"/>
              <a:ext cx="1794509" cy="4991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nl-NL" sz="1400" dirty="0" err="1">
                  <a:effectLst/>
                  <a:latin typeface="Arial" panose="020B0604020202020204" pitchFamily="34" charset="0"/>
                  <a:ea typeface="Arial" panose="020B0604020202020204" pitchFamily="34" charset="0"/>
                </a:rPr>
                <a:t>Stand-alone</a:t>
              </a:r>
              <a:r>
                <a:rPr lang="nl-NL" sz="1400" dirty="0">
                  <a:effectLst/>
                  <a:latin typeface="Arial" panose="020B0604020202020204" pitchFamily="34" charset="0"/>
                  <a:ea typeface="Arial" panose="020B0604020202020204" pitchFamily="34" charset="0"/>
                </a:rPr>
                <a:t> </a:t>
              </a:r>
              <a:r>
                <a:rPr lang="nl-NL" sz="1400" dirty="0" err="1">
                  <a:effectLst/>
                  <a:latin typeface="Arial" panose="020B0604020202020204" pitchFamily="34" charset="0"/>
                  <a:ea typeface="Arial" panose="020B0604020202020204" pitchFamily="34" charset="0"/>
                </a:rPr>
                <a:t>value</a:t>
              </a:r>
              <a:r>
                <a:rPr lang="nl-NL" sz="1400" dirty="0">
                  <a:effectLst/>
                  <a:latin typeface="Arial" panose="020B0604020202020204" pitchFamily="34" charset="0"/>
                  <a:ea typeface="Arial" panose="020B0604020202020204" pitchFamily="34" charset="0"/>
                </a:rPr>
                <a:t> plus </a:t>
              </a:r>
              <a:r>
                <a:rPr lang="nl-NL" sz="1400" dirty="0" err="1">
                  <a:effectLst/>
                  <a:latin typeface="Arial" panose="020B0604020202020204" pitchFamily="34" charset="0"/>
                  <a:ea typeface="Arial" panose="020B0604020202020204" pitchFamily="34" charset="0"/>
                </a:rPr>
                <a:t>synergies</a:t>
              </a:r>
              <a:endParaRPr lang="en-US" sz="1400" dirty="0">
                <a:effectLst/>
                <a:latin typeface="Arial" panose="020B0604020202020204" pitchFamily="34" charset="0"/>
                <a:ea typeface="Arial" panose="020B0604020202020204" pitchFamily="34" charset="0"/>
              </a:endParaRPr>
            </a:p>
          </p:txBody>
        </p:sp>
        <p:cxnSp>
          <p:nvCxnSpPr>
            <p:cNvPr id="12" name="Elbow Connector 11">
              <a:extLst>
                <a:ext uri="{FF2B5EF4-FFF2-40B4-BE49-F238E27FC236}">
                  <a16:creationId xmlns:a16="http://schemas.microsoft.com/office/drawing/2014/main" id="{684ABC8A-68B1-C04D-A836-43648CD5860C}"/>
                </a:ext>
              </a:extLst>
            </p:cNvPr>
            <p:cNvCxnSpPr/>
            <p:nvPr/>
          </p:nvCxnSpPr>
          <p:spPr>
            <a:xfrm flipV="1">
              <a:off x="3810875" y="279400"/>
              <a:ext cx="186690" cy="457200"/>
            </a:xfrm>
            <a:prstGeom prst="bentConnector3">
              <a:avLst>
                <a:gd name="adj1" fmla="val 1094"/>
              </a:avLst>
            </a:prstGeom>
            <a:ln w="6350"/>
            <a:effectLst/>
          </p:spPr>
          <p:style>
            <a:lnRef idx="2">
              <a:schemeClr val="dk1"/>
            </a:lnRef>
            <a:fillRef idx="0">
              <a:schemeClr val="dk1"/>
            </a:fillRef>
            <a:effectRef idx="1">
              <a:schemeClr val="dk1"/>
            </a:effectRef>
            <a:fontRef idx="minor">
              <a:schemeClr val="tx1"/>
            </a:fontRef>
          </p:style>
        </p:cxnSp>
        <p:sp>
          <p:nvSpPr>
            <p:cNvPr id="13" name="Right Brace 12">
              <a:extLst>
                <a:ext uri="{FF2B5EF4-FFF2-40B4-BE49-F238E27FC236}">
                  <a16:creationId xmlns:a16="http://schemas.microsoft.com/office/drawing/2014/main" id="{E71D47BA-A0F3-B647-A215-0658C2257ED6}"/>
                </a:ext>
              </a:extLst>
            </p:cNvPr>
            <p:cNvSpPr/>
            <p:nvPr/>
          </p:nvSpPr>
          <p:spPr>
            <a:xfrm rot="5400000">
              <a:off x="2581500" y="-166252"/>
              <a:ext cx="211635" cy="2241282"/>
            </a:xfrm>
            <a:prstGeom prst="rightBrace">
              <a:avLst>
                <a:gd name="adj1" fmla="val 46087"/>
                <a:gd name="adj2"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Text Box 55">
              <a:extLst>
                <a:ext uri="{FF2B5EF4-FFF2-40B4-BE49-F238E27FC236}">
                  <a16:creationId xmlns:a16="http://schemas.microsoft.com/office/drawing/2014/main" id="{D194E0BD-D136-CC4F-BABB-194B495E98A7}"/>
                </a:ext>
              </a:extLst>
            </p:cNvPr>
            <p:cNvSpPr txBox="1"/>
            <p:nvPr/>
          </p:nvSpPr>
          <p:spPr>
            <a:xfrm>
              <a:off x="1750407" y="1060206"/>
              <a:ext cx="2057554"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nl-NL" sz="1400" dirty="0" err="1">
                  <a:effectLst/>
                  <a:latin typeface="Arial" panose="020B0604020202020204" pitchFamily="34" charset="0"/>
                  <a:ea typeface="Arial" panose="020B0604020202020204" pitchFamily="34" charset="0"/>
                </a:rPr>
                <a:t>Synergy</a:t>
              </a:r>
              <a:r>
                <a:rPr lang="nl-NL" sz="1400" dirty="0">
                  <a:effectLst/>
                  <a:latin typeface="Arial" panose="020B0604020202020204" pitchFamily="34" charset="0"/>
                  <a:ea typeface="Arial" panose="020B0604020202020204" pitchFamily="34" charset="0"/>
                </a:rPr>
                <a:t> </a:t>
              </a:r>
              <a:r>
                <a:rPr lang="nl-NL" sz="1400" dirty="0" err="1">
                  <a:effectLst/>
                  <a:latin typeface="Arial" panose="020B0604020202020204" pitchFamily="34" charset="0"/>
                  <a:ea typeface="Arial" panose="020B0604020202020204" pitchFamily="34" charset="0"/>
                </a:rPr>
                <a:t>value</a:t>
              </a:r>
              <a:r>
                <a:rPr lang="nl-NL" sz="1400" dirty="0">
                  <a:effectLst/>
                  <a:latin typeface="Arial" panose="020B0604020202020204" pitchFamily="34" charset="0"/>
                  <a:ea typeface="Arial" panose="020B0604020202020204" pitchFamily="34" charset="0"/>
                </a:rPr>
                <a:t> = ZOPA</a:t>
              </a:r>
              <a:endParaRPr lang="en-US" sz="1400" dirty="0">
                <a:effectLst/>
                <a:latin typeface="Arial" panose="020B0604020202020204" pitchFamily="34" charset="0"/>
                <a:ea typeface="Arial" panose="020B0604020202020204" pitchFamily="34" charset="0"/>
              </a:endParaRPr>
            </a:p>
          </p:txBody>
        </p:sp>
      </p:grpSp>
    </p:spTree>
    <p:extLst>
      <p:ext uri="{BB962C8B-B14F-4D97-AF65-F5344CB8AC3E}">
        <p14:creationId xmlns:p14="http://schemas.microsoft.com/office/powerpoint/2010/main" val="3640277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19AB-7D1A-064F-8B0D-B283B7C95274}"/>
              </a:ext>
            </a:extLst>
          </p:cNvPr>
          <p:cNvSpPr>
            <a:spLocks noGrp="1"/>
          </p:cNvSpPr>
          <p:nvPr>
            <p:ph type="title"/>
          </p:nvPr>
        </p:nvSpPr>
        <p:spPr/>
        <p:txBody>
          <a:bodyPr>
            <a:normAutofit/>
          </a:bodyPr>
          <a:lstStyle/>
          <a:p>
            <a:r>
              <a:rPr lang="en-US" sz="4000" dirty="0"/>
              <a:t>A Quick Review of DCF Valuation</a:t>
            </a:r>
          </a:p>
        </p:txBody>
      </p:sp>
      <p:sp>
        <p:nvSpPr>
          <p:cNvPr id="3" name="Content Placeholder 2">
            <a:extLst>
              <a:ext uri="{FF2B5EF4-FFF2-40B4-BE49-F238E27FC236}">
                <a16:creationId xmlns:a16="http://schemas.microsoft.com/office/drawing/2014/main" id="{8F31A1E2-77A9-174C-9953-16CFCCCF4E1D}"/>
              </a:ext>
            </a:extLst>
          </p:cNvPr>
          <p:cNvSpPr>
            <a:spLocks noGrp="1"/>
          </p:cNvSpPr>
          <p:nvPr>
            <p:ph idx="1"/>
          </p:nvPr>
        </p:nvSpPr>
        <p:spPr/>
        <p:txBody>
          <a:bodyPr>
            <a:normAutofit/>
          </a:bodyPr>
          <a:lstStyle/>
          <a:p>
            <a:r>
              <a:rPr lang="en-US" sz="2800" dirty="0"/>
              <a:t>Two ingredients</a:t>
            </a:r>
          </a:p>
          <a:p>
            <a:pPr lvl="1"/>
            <a:r>
              <a:rPr lang="en-US" sz="2400" dirty="0"/>
              <a:t>The (forecasts of) future free cash flows (FCFs)</a:t>
            </a:r>
          </a:p>
          <a:p>
            <a:pPr lvl="1"/>
            <a:r>
              <a:rPr lang="en-US" sz="2400" dirty="0"/>
              <a:t>The discount rate r</a:t>
            </a:r>
          </a:p>
          <a:p>
            <a:endParaRPr lang="en-US" sz="2800" dirty="0"/>
          </a:p>
          <a:p>
            <a:r>
              <a:rPr lang="en-US" sz="2800" dirty="0"/>
              <a:t>A company’s (enterprise) value is then</a:t>
            </a:r>
          </a:p>
          <a:p>
            <a:endParaRPr lang="en-US" sz="2800" dirty="0"/>
          </a:p>
          <a:p>
            <a:endParaRPr lang="en-US" sz="2800" dirty="0"/>
          </a:p>
          <a:p>
            <a:endParaRPr lang="en-US" sz="1200" dirty="0"/>
          </a:p>
          <a:p>
            <a:r>
              <a:rPr lang="en-US" sz="2800" dirty="0"/>
              <a:t>Do you have these FCFs and r?</a:t>
            </a:r>
          </a:p>
          <a:p>
            <a:pPr marL="0" indent="0">
              <a:buNone/>
            </a:pPr>
            <a:endParaRPr lang="en-US" sz="2800" dirty="0"/>
          </a:p>
        </p:txBody>
      </p:sp>
      <p:pic>
        <p:nvPicPr>
          <p:cNvPr id="4" name="Picture 3">
            <a:extLst>
              <a:ext uri="{FF2B5EF4-FFF2-40B4-BE49-F238E27FC236}">
                <a16:creationId xmlns:a16="http://schemas.microsoft.com/office/drawing/2014/main" id="{99E01B67-F27E-DF41-9A08-E4A627F0FCAD}"/>
              </a:ext>
            </a:extLst>
          </p:cNvPr>
          <p:cNvPicPr>
            <a:picLocks noChangeAspect="1"/>
          </p:cNvPicPr>
          <p:nvPr/>
        </p:nvPicPr>
        <p:blipFill>
          <a:blip r:embed="rId3"/>
          <a:stretch>
            <a:fillRect/>
          </a:stretch>
        </p:blipFill>
        <p:spPr>
          <a:xfrm>
            <a:off x="1600200" y="4038600"/>
            <a:ext cx="5943600" cy="901947"/>
          </a:xfrm>
          <a:prstGeom prst="rect">
            <a:avLst/>
          </a:prstGeom>
        </p:spPr>
      </p:pic>
    </p:spTree>
    <p:extLst>
      <p:ext uri="{BB962C8B-B14F-4D97-AF65-F5344CB8AC3E}">
        <p14:creationId xmlns:p14="http://schemas.microsoft.com/office/powerpoint/2010/main" val="43641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692B-7724-1C43-8528-996D7234DC0B}"/>
              </a:ext>
            </a:extLst>
          </p:cNvPr>
          <p:cNvSpPr>
            <a:spLocks noGrp="1"/>
          </p:cNvSpPr>
          <p:nvPr>
            <p:ph type="title"/>
          </p:nvPr>
        </p:nvSpPr>
        <p:spPr/>
        <p:txBody>
          <a:bodyPr/>
          <a:lstStyle/>
          <a:p>
            <a:r>
              <a:rPr lang="en-US" dirty="0"/>
              <a:t>FCF information</a:t>
            </a:r>
          </a:p>
        </p:txBody>
      </p:sp>
      <p:sp>
        <p:nvSpPr>
          <p:cNvPr id="3" name="Content Placeholder 2">
            <a:extLst>
              <a:ext uri="{FF2B5EF4-FFF2-40B4-BE49-F238E27FC236}">
                <a16:creationId xmlns:a16="http://schemas.microsoft.com/office/drawing/2014/main" id="{595C4A6A-622F-F144-A94C-9C6CAA8FB5CB}"/>
              </a:ext>
            </a:extLst>
          </p:cNvPr>
          <p:cNvSpPr>
            <a:spLocks noGrp="1"/>
          </p:cNvSpPr>
          <p:nvPr>
            <p:ph idx="1"/>
          </p:nvPr>
        </p:nvSpPr>
        <p:spPr/>
        <p:txBody>
          <a:bodyPr>
            <a:normAutofit/>
          </a:bodyPr>
          <a:lstStyle/>
          <a:p>
            <a:r>
              <a:rPr lang="en-US" sz="2400" dirty="0"/>
              <a:t>A stand-alone </a:t>
            </a:r>
            <a:r>
              <a:rPr lang="en-US" sz="2400" dirty="0" err="1"/>
              <a:t>Surfsub</a:t>
            </a:r>
            <a:r>
              <a:rPr lang="en-US" sz="2400" dirty="0">
                <a:sym typeface="Wingdings" pitchFamily="2" charset="2"/>
              </a:rPr>
              <a:t> (Exhibit 2 from Francine or </a:t>
            </a:r>
            <a:r>
              <a:rPr lang="en-US" sz="2400" dirty="0" err="1">
                <a:sym typeface="Wingdings" pitchFamily="2" charset="2"/>
              </a:rPr>
              <a:t>Jiayi</a:t>
            </a:r>
            <a:r>
              <a:rPr lang="en-US" sz="2400" dirty="0">
                <a:sym typeface="Wingdings" pitchFamily="2" charset="2"/>
              </a:rPr>
              <a:t>):</a:t>
            </a:r>
          </a:p>
          <a:p>
            <a:pPr marL="0" indent="0">
              <a:buNone/>
            </a:pPr>
            <a:endParaRPr lang="en-US" sz="2400" dirty="0">
              <a:sym typeface="Wingdings" pitchFamily="2" charset="2"/>
            </a:endParaRPr>
          </a:p>
          <a:p>
            <a:pPr marL="0" indent="0">
              <a:buNone/>
            </a:pPr>
            <a:endParaRPr lang="en-US" sz="2400" dirty="0">
              <a:sym typeface="Wingdings" pitchFamily="2" charset="2"/>
            </a:endParaRPr>
          </a:p>
          <a:p>
            <a:pPr marL="0" indent="0">
              <a:buNone/>
            </a:pPr>
            <a:endParaRPr lang="en-US" sz="2400" dirty="0">
              <a:sym typeface="Wingdings" pitchFamily="2" charset="2"/>
            </a:endParaRPr>
          </a:p>
          <a:p>
            <a:r>
              <a:rPr lang="en-US" sz="2400" dirty="0"/>
              <a:t>With synergies (Exhibit 1 from Sarah or </a:t>
            </a:r>
            <a:r>
              <a:rPr lang="en-US" sz="2400" dirty="0" err="1"/>
              <a:t>Ruiyan</a:t>
            </a:r>
            <a:r>
              <a:rPr lang="en-US" sz="2400" dirty="0"/>
              <a:t>):</a:t>
            </a:r>
          </a:p>
        </p:txBody>
      </p:sp>
      <p:graphicFrame>
        <p:nvGraphicFramePr>
          <p:cNvPr id="10" name="Table 9">
            <a:extLst>
              <a:ext uri="{FF2B5EF4-FFF2-40B4-BE49-F238E27FC236}">
                <a16:creationId xmlns:a16="http://schemas.microsoft.com/office/drawing/2014/main" id="{88068113-AAC6-584D-9B3C-CD8B1764B460}"/>
              </a:ext>
            </a:extLst>
          </p:cNvPr>
          <p:cNvGraphicFramePr>
            <a:graphicFrameLocks noGrp="1"/>
          </p:cNvGraphicFramePr>
          <p:nvPr>
            <p:extLst>
              <p:ext uri="{D42A27DB-BD31-4B8C-83A1-F6EECF244321}">
                <p14:modId xmlns:p14="http://schemas.microsoft.com/office/powerpoint/2010/main" val="518348157"/>
              </p:ext>
            </p:extLst>
          </p:nvPr>
        </p:nvGraphicFramePr>
        <p:xfrm>
          <a:off x="788545" y="3886200"/>
          <a:ext cx="7669655" cy="1819912"/>
        </p:xfrm>
        <a:graphic>
          <a:graphicData uri="http://schemas.openxmlformats.org/drawingml/2006/table">
            <a:tbl>
              <a:tblPr>
                <a:tableStyleId>{5C22544A-7EE6-4342-B048-85BDC9FD1C3A}</a:tableStyleId>
              </a:tblPr>
              <a:tblGrid>
                <a:gridCol w="1438339">
                  <a:extLst>
                    <a:ext uri="{9D8B030D-6E8A-4147-A177-3AD203B41FA5}">
                      <a16:colId xmlns:a16="http://schemas.microsoft.com/office/drawing/2014/main" val="2251696427"/>
                    </a:ext>
                  </a:extLst>
                </a:gridCol>
                <a:gridCol w="826325">
                  <a:extLst>
                    <a:ext uri="{9D8B030D-6E8A-4147-A177-3AD203B41FA5}">
                      <a16:colId xmlns:a16="http://schemas.microsoft.com/office/drawing/2014/main" val="3494552078"/>
                    </a:ext>
                  </a:extLst>
                </a:gridCol>
                <a:gridCol w="826325">
                  <a:extLst>
                    <a:ext uri="{9D8B030D-6E8A-4147-A177-3AD203B41FA5}">
                      <a16:colId xmlns:a16="http://schemas.microsoft.com/office/drawing/2014/main" val="1015777930"/>
                    </a:ext>
                  </a:extLst>
                </a:gridCol>
                <a:gridCol w="826325">
                  <a:extLst>
                    <a:ext uri="{9D8B030D-6E8A-4147-A177-3AD203B41FA5}">
                      <a16:colId xmlns:a16="http://schemas.microsoft.com/office/drawing/2014/main" val="2663729656"/>
                    </a:ext>
                  </a:extLst>
                </a:gridCol>
                <a:gridCol w="826325">
                  <a:extLst>
                    <a:ext uri="{9D8B030D-6E8A-4147-A177-3AD203B41FA5}">
                      <a16:colId xmlns:a16="http://schemas.microsoft.com/office/drawing/2014/main" val="1255552701"/>
                    </a:ext>
                  </a:extLst>
                </a:gridCol>
                <a:gridCol w="826325">
                  <a:extLst>
                    <a:ext uri="{9D8B030D-6E8A-4147-A177-3AD203B41FA5}">
                      <a16:colId xmlns:a16="http://schemas.microsoft.com/office/drawing/2014/main" val="4160996631"/>
                    </a:ext>
                  </a:extLst>
                </a:gridCol>
                <a:gridCol w="2099691">
                  <a:extLst>
                    <a:ext uri="{9D8B030D-6E8A-4147-A177-3AD203B41FA5}">
                      <a16:colId xmlns:a16="http://schemas.microsoft.com/office/drawing/2014/main" val="2609006712"/>
                    </a:ext>
                  </a:extLst>
                </a:gridCol>
              </a:tblGrid>
              <a:tr h="182880">
                <a:tc>
                  <a:txBody>
                    <a:bodyPr/>
                    <a:lstStyle/>
                    <a:p>
                      <a:pPr marL="0" marR="0" algn="ctr">
                        <a:lnSpc>
                          <a:spcPct val="115000"/>
                        </a:lnSpc>
                        <a:spcBef>
                          <a:spcPts val="0"/>
                        </a:spcBef>
                        <a:spcAft>
                          <a:spcPts val="0"/>
                        </a:spcAft>
                      </a:pPr>
                      <a:r>
                        <a:rPr lang="en-GB" sz="2000" dirty="0">
                          <a:effectLst/>
                        </a:rPr>
                        <a:t> </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GB" sz="2000" dirty="0">
                          <a:effectLst/>
                        </a:rPr>
                        <a:t>Year 1</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GB" sz="2000" dirty="0">
                          <a:effectLst/>
                        </a:rPr>
                        <a:t>Year 2</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GB" sz="2000" dirty="0">
                          <a:effectLst/>
                        </a:rPr>
                        <a:t>Year 3</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GB" sz="2000">
                          <a:effectLst/>
                        </a:rPr>
                        <a:t>Year 4</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GB" sz="2000">
                          <a:effectLst/>
                        </a:rPr>
                        <a:t>Year 5</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GB" sz="2000">
                          <a:effectLst/>
                        </a:rPr>
                        <a:t>Year 6 and beyond</a:t>
                      </a:r>
                      <a:endParaRPr lang="en-US" sz="2000">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1250109276"/>
                  </a:ext>
                </a:extLst>
              </a:tr>
              <a:tr h="182880">
                <a:tc>
                  <a:txBody>
                    <a:bodyPr/>
                    <a:lstStyle/>
                    <a:p>
                      <a:pPr marL="0" marR="0">
                        <a:lnSpc>
                          <a:spcPct val="115000"/>
                        </a:lnSpc>
                        <a:spcBef>
                          <a:spcPts val="0"/>
                        </a:spcBef>
                        <a:spcAft>
                          <a:spcPts val="0"/>
                        </a:spcAft>
                      </a:pPr>
                      <a:r>
                        <a:rPr lang="en-GB" sz="2000" dirty="0">
                          <a:solidFill>
                            <a:schemeClr val="bg1">
                              <a:lumMod val="75000"/>
                            </a:schemeClr>
                          </a:solidFill>
                          <a:effectLst/>
                        </a:rPr>
                        <a:t>Stand-alone</a:t>
                      </a:r>
                      <a:endParaRPr lang="en-US" sz="2000" dirty="0">
                        <a:solidFill>
                          <a:schemeClr val="bg1">
                            <a:lumMod val="75000"/>
                          </a:schemeClr>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solidFill>
                            <a:schemeClr val="bg1">
                              <a:lumMod val="75000"/>
                            </a:schemeClr>
                          </a:solidFill>
                          <a:effectLst/>
                        </a:rPr>
                        <a:t>3,898</a:t>
                      </a:r>
                      <a:endParaRPr lang="en-US" sz="2000" dirty="0">
                        <a:solidFill>
                          <a:schemeClr val="bg1">
                            <a:lumMod val="75000"/>
                          </a:schemeClr>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solidFill>
                            <a:schemeClr val="bg1">
                              <a:lumMod val="75000"/>
                            </a:schemeClr>
                          </a:solidFill>
                          <a:effectLst/>
                        </a:rPr>
                        <a:t>4,043</a:t>
                      </a:r>
                      <a:endParaRPr lang="en-US" sz="2000" dirty="0">
                        <a:solidFill>
                          <a:schemeClr val="bg1">
                            <a:lumMod val="75000"/>
                          </a:schemeClr>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solidFill>
                            <a:schemeClr val="bg1">
                              <a:lumMod val="75000"/>
                            </a:schemeClr>
                          </a:solidFill>
                          <a:effectLst/>
                        </a:rPr>
                        <a:t>4,180</a:t>
                      </a:r>
                      <a:endParaRPr lang="en-US" sz="2000" dirty="0">
                        <a:solidFill>
                          <a:schemeClr val="bg1">
                            <a:lumMod val="75000"/>
                          </a:schemeClr>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solidFill>
                            <a:schemeClr val="bg1">
                              <a:lumMod val="75000"/>
                            </a:schemeClr>
                          </a:solidFill>
                          <a:effectLst/>
                        </a:rPr>
                        <a:t>4,276</a:t>
                      </a:r>
                      <a:endParaRPr lang="en-US" sz="2000" dirty="0">
                        <a:solidFill>
                          <a:schemeClr val="bg1">
                            <a:lumMod val="75000"/>
                          </a:schemeClr>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solidFill>
                            <a:schemeClr val="bg1">
                              <a:lumMod val="75000"/>
                            </a:schemeClr>
                          </a:solidFill>
                          <a:effectLst/>
                        </a:rPr>
                        <a:t>4,349</a:t>
                      </a:r>
                      <a:endParaRPr lang="en-US" sz="2000" dirty="0">
                        <a:solidFill>
                          <a:schemeClr val="bg1">
                            <a:lumMod val="75000"/>
                          </a:schemeClr>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solidFill>
                            <a:schemeClr val="bg1">
                              <a:lumMod val="75000"/>
                            </a:schemeClr>
                          </a:solidFill>
                          <a:effectLst/>
                        </a:rPr>
                        <a:t>+1.2% per year</a:t>
                      </a:r>
                      <a:endParaRPr lang="en-US" sz="2000" dirty="0">
                        <a:solidFill>
                          <a:schemeClr val="bg1">
                            <a:lumMod val="75000"/>
                          </a:schemeClr>
                        </a:solidFill>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1717876535"/>
                  </a:ext>
                </a:extLst>
              </a:tr>
              <a:tr h="182880">
                <a:tc>
                  <a:txBody>
                    <a:bodyPr/>
                    <a:lstStyle/>
                    <a:p>
                      <a:pPr marL="0" marR="0">
                        <a:lnSpc>
                          <a:spcPct val="115000"/>
                        </a:lnSpc>
                        <a:spcBef>
                          <a:spcPts val="0"/>
                        </a:spcBef>
                        <a:spcAft>
                          <a:spcPts val="0"/>
                        </a:spcAft>
                      </a:pPr>
                      <a:r>
                        <a:rPr lang="en-GB" sz="2000" dirty="0">
                          <a:effectLst/>
                        </a:rPr>
                        <a:t>Synergies</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effectLst/>
                        </a:rPr>
                        <a:t>585</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effectLst/>
                        </a:rPr>
                        <a:t>606</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effectLst/>
                        </a:rPr>
                        <a:t>627</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a:effectLst/>
                        </a:rPr>
                        <a:t>641</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a:effectLst/>
                        </a:rPr>
                        <a:t>652</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a:effectLst/>
                        </a:rPr>
                        <a:t>-</a:t>
                      </a:r>
                      <a:endParaRPr lang="en-US" sz="2000">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513496590"/>
                  </a:ext>
                </a:extLst>
              </a:tr>
              <a:tr h="182880">
                <a:tc>
                  <a:txBody>
                    <a:bodyPr/>
                    <a:lstStyle/>
                    <a:p>
                      <a:pPr marL="0" marR="0">
                        <a:lnSpc>
                          <a:spcPct val="115000"/>
                        </a:lnSpc>
                        <a:spcBef>
                          <a:spcPts val="0"/>
                        </a:spcBef>
                        <a:spcAft>
                          <a:spcPts val="0"/>
                        </a:spcAft>
                      </a:pPr>
                      <a:r>
                        <a:rPr lang="en-GB" sz="2000" dirty="0">
                          <a:effectLst/>
                        </a:rPr>
                        <a:t>Combined</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a:effectLst/>
                        </a:rPr>
                        <a:t>4,483</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a:effectLst/>
                        </a:rPr>
                        <a:t>4,649</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a:effectLst/>
                        </a:rPr>
                        <a:t>4,807</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effectLst/>
                        </a:rPr>
                        <a:t>4,917</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effectLst/>
                        </a:rPr>
                        <a:t>5,001</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effectLst/>
                        </a:rPr>
                        <a:t>+1.8% per year</a:t>
                      </a:r>
                      <a:endParaRPr lang="en-US" sz="2000" dirty="0">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555118607"/>
                  </a:ext>
                </a:extLst>
              </a:tr>
            </a:tbl>
          </a:graphicData>
        </a:graphic>
      </p:graphicFrame>
      <p:graphicFrame>
        <p:nvGraphicFramePr>
          <p:cNvPr id="11" name="Table 10">
            <a:extLst>
              <a:ext uri="{FF2B5EF4-FFF2-40B4-BE49-F238E27FC236}">
                <a16:creationId xmlns:a16="http://schemas.microsoft.com/office/drawing/2014/main" id="{F97BC3C9-A3B3-1242-A38D-AE8ED457DC7B}"/>
              </a:ext>
            </a:extLst>
          </p:cNvPr>
          <p:cNvGraphicFramePr>
            <a:graphicFrameLocks noGrp="1"/>
          </p:cNvGraphicFramePr>
          <p:nvPr>
            <p:extLst>
              <p:ext uri="{D42A27DB-BD31-4B8C-83A1-F6EECF244321}">
                <p14:modId xmlns:p14="http://schemas.microsoft.com/office/powerpoint/2010/main" val="2907080772"/>
              </p:ext>
            </p:extLst>
          </p:nvPr>
        </p:nvGraphicFramePr>
        <p:xfrm>
          <a:off x="788544" y="2209800"/>
          <a:ext cx="7669655" cy="909956"/>
        </p:xfrm>
        <a:graphic>
          <a:graphicData uri="http://schemas.openxmlformats.org/drawingml/2006/table">
            <a:tbl>
              <a:tblPr>
                <a:tableStyleId>{5C22544A-7EE6-4342-B048-85BDC9FD1C3A}</a:tableStyleId>
              </a:tblPr>
              <a:tblGrid>
                <a:gridCol w="1438339">
                  <a:extLst>
                    <a:ext uri="{9D8B030D-6E8A-4147-A177-3AD203B41FA5}">
                      <a16:colId xmlns:a16="http://schemas.microsoft.com/office/drawing/2014/main" val="1276537609"/>
                    </a:ext>
                  </a:extLst>
                </a:gridCol>
                <a:gridCol w="826325">
                  <a:extLst>
                    <a:ext uri="{9D8B030D-6E8A-4147-A177-3AD203B41FA5}">
                      <a16:colId xmlns:a16="http://schemas.microsoft.com/office/drawing/2014/main" val="2930380516"/>
                    </a:ext>
                  </a:extLst>
                </a:gridCol>
                <a:gridCol w="826325">
                  <a:extLst>
                    <a:ext uri="{9D8B030D-6E8A-4147-A177-3AD203B41FA5}">
                      <a16:colId xmlns:a16="http://schemas.microsoft.com/office/drawing/2014/main" val="3287880562"/>
                    </a:ext>
                  </a:extLst>
                </a:gridCol>
                <a:gridCol w="826325">
                  <a:extLst>
                    <a:ext uri="{9D8B030D-6E8A-4147-A177-3AD203B41FA5}">
                      <a16:colId xmlns:a16="http://schemas.microsoft.com/office/drawing/2014/main" val="1455470670"/>
                    </a:ext>
                  </a:extLst>
                </a:gridCol>
                <a:gridCol w="826325">
                  <a:extLst>
                    <a:ext uri="{9D8B030D-6E8A-4147-A177-3AD203B41FA5}">
                      <a16:colId xmlns:a16="http://schemas.microsoft.com/office/drawing/2014/main" val="511584821"/>
                    </a:ext>
                  </a:extLst>
                </a:gridCol>
                <a:gridCol w="826325">
                  <a:extLst>
                    <a:ext uri="{9D8B030D-6E8A-4147-A177-3AD203B41FA5}">
                      <a16:colId xmlns:a16="http://schemas.microsoft.com/office/drawing/2014/main" val="711596330"/>
                    </a:ext>
                  </a:extLst>
                </a:gridCol>
                <a:gridCol w="2099691">
                  <a:extLst>
                    <a:ext uri="{9D8B030D-6E8A-4147-A177-3AD203B41FA5}">
                      <a16:colId xmlns:a16="http://schemas.microsoft.com/office/drawing/2014/main" val="1660766133"/>
                    </a:ext>
                  </a:extLst>
                </a:gridCol>
              </a:tblGrid>
              <a:tr h="182880">
                <a:tc>
                  <a:txBody>
                    <a:bodyPr/>
                    <a:lstStyle/>
                    <a:p>
                      <a:pPr marL="0" marR="0" algn="ctr">
                        <a:lnSpc>
                          <a:spcPct val="115000"/>
                        </a:lnSpc>
                        <a:spcBef>
                          <a:spcPts val="0"/>
                        </a:spcBef>
                        <a:spcAft>
                          <a:spcPts val="0"/>
                        </a:spcAft>
                      </a:pPr>
                      <a:r>
                        <a:rPr lang="en-GB" sz="2000" dirty="0">
                          <a:effectLst/>
                        </a:rPr>
                        <a:t> </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GB" sz="2000" dirty="0">
                          <a:effectLst/>
                        </a:rPr>
                        <a:t>Year 1</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GB" sz="2000" dirty="0">
                          <a:effectLst/>
                        </a:rPr>
                        <a:t>Year 2</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GB" sz="2000" dirty="0">
                          <a:effectLst/>
                        </a:rPr>
                        <a:t>Year 3</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GB" sz="2000">
                          <a:effectLst/>
                        </a:rPr>
                        <a:t>Year 4</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GB" sz="2000">
                          <a:effectLst/>
                        </a:rPr>
                        <a:t>Year 5</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GB" sz="2000">
                          <a:effectLst/>
                        </a:rPr>
                        <a:t>Year 6 and beyond</a:t>
                      </a:r>
                      <a:endParaRPr lang="en-US" sz="2000">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186190031"/>
                  </a:ext>
                </a:extLst>
              </a:tr>
              <a:tr h="182880">
                <a:tc>
                  <a:txBody>
                    <a:bodyPr/>
                    <a:lstStyle/>
                    <a:p>
                      <a:pPr marL="0" marR="0">
                        <a:lnSpc>
                          <a:spcPct val="115000"/>
                        </a:lnSpc>
                        <a:spcBef>
                          <a:spcPts val="0"/>
                        </a:spcBef>
                        <a:spcAft>
                          <a:spcPts val="0"/>
                        </a:spcAft>
                      </a:pPr>
                      <a:r>
                        <a:rPr lang="en-GB" sz="2000" dirty="0">
                          <a:effectLst/>
                        </a:rPr>
                        <a:t>Stand-alone</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effectLst/>
                        </a:rPr>
                        <a:t>3,898</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effectLst/>
                        </a:rPr>
                        <a:t>4,043</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effectLst/>
                        </a:rPr>
                        <a:t>4,180</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effectLst/>
                        </a:rPr>
                        <a:t>4,276</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effectLst/>
                        </a:rPr>
                        <a:t>4,349</a:t>
                      </a:r>
                      <a:endParaRPr lang="en-US" sz="20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r">
                        <a:lnSpc>
                          <a:spcPct val="115000"/>
                        </a:lnSpc>
                        <a:spcBef>
                          <a:spcPts val="0"/>
                        </a:spcBef>
                        <a:spcAft>
                          <a:spcPts val="0"/>
                        </a:spcAft>
                      </a:pPr>
                      <a:r>
                        <a:rPr lang="en-GB" sz="2000" dirty="0">
                          <a:effectLst/>
                        </a:rPr>
                        <a:t>+1.2% per year</a:t>
                      </a:r>
                      <a:endParaRPr lang="en-US" sz="2000" dirty="0">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4275246644"/>
                  </a:ext>
                </a:extLst>
              </a:tr>
            </a:tbl>
          </a:graphicData>
        </a:graphic>
      </p:graphicFrame>
    </p:spTree>
    <p:extLst>
      <p:ext uri="{BB962C8B-B14F-4D97-AF65-F5344CB8AC3E}">
        <p14:creationId xmlns:p14="http://schemas.microsoft.com/office/powerpoint/2010/main" val="356552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3BAF-9E7D-F945-8F75-0DDE4B55563D}"/>
              </a:ext>
            </a:extLst>
          </p:cNvPr>
          <p:cNvSpPr>
            <a:spLocks noGrp="1"/>
          </p:cNvSpPr>
          <p:nvPr>
            <p:ph type="title"/>
          </p:nvPr>
        </p:nvSpPr>
        <p:spPr/>
        <p:txBody>
          <a:bodyPr/>
          <a:lstStyle/>
          <a:p>
            <a:r>
              <a:rPr lang="en-US" dirty="0"/>
              <a:t>The discount rate</a:t>
            </a:r>
          </a:p>
        </p:txBody>
      </p:sp>
      <p:sp>
        <p:nvSpPr>
          <p:cNvPr id="3" name="Content Placeholder 2">
            <a:extLst>
              <a:ext uri="{FF2B5EF4-FFF2-40B4-BE49-F238E27FC236}">
                <a16:creationId xmlns:a16="http://schemas.microsoft.com/office/drawing/2014/main" id="{9D4B4DD0-8502-984D-B054-8FBD97B5E0B0}"/>
              </a:ext>
            </a:extLst>
          </p:cNvPr>
          <p:cNvSpPr>
            <a:spLocks noGrp="1"/>
          </p:cNvSpPr>
          <p:nvPr>
            <p:ph idx="1"/>
          </p:nvPr>
        </p:nvSpPr>
        <p:spPr/>
        <p:txBody>
          <a:bodyPr>
            <a:normAutofit/>
          </a:bodyPr>
          <a:lstStyle/>
          <a:p>
            <a:r>
              <a:rPr lang="en-US" sz="2400" dirty="0"/>
              <a:t>What rates did you use?</a:t>
            </a:r>
          </a:p>
          <a:p>
            <a:r>
              <a:rPr lang="en-US" sz="2400" dirty="0"/>
              <a:t>What should the correct discount rate </a:t>
            </a:r>
            <a:r>
              <a:rPr lang="en-US" sz="2800" dirty="0"/>
              <a:t>reflect?</a:t>
            </a:r>
          </a:p>
          <a:p>
            <a:pPr marL="457200" lvl="1" indent="0">
              <a:buNone/>
            </a:pPr>
            <a:r>
              <a:rPr lang="en-US" sz="2400" dirty="0"/>
              <a:t>Key: the nature of the business for which the money is used</a:t>
            </a:r>
          </a:p>
          <a:p>
            <a:endParaRPr lang="en-US" sz="2400" dirty="0"/>
          </a:p>
          <a:p>
            <a:r>
              <a:rPr lang="en-US" sz="2400" dirty="0"/>
              <a:t>The correct rate to use here is…</a:t>
            </a:r>
          </a:p>
          <a:p>
            <a:pPr marL="0" indent="0">
              <a:buNone/>
            </a:pPr>
            <a:r>
              <a:rPr lang="en-GB" sz="1900" i="1" dirty="0"/>
              <a:t>“… Consultations with experts in the industry suggests that such risks translate to </a:t>
            </a:r>
            <a:r>
              <a:rPr lang="en-GB" sz="1900" i="1" dirty="0">
                <a:highlight>
                  <a:srgbClr val="FFFF00"/>
                </a:highlight>
              </a:rPr>
              <a:t>a 9.3% cost of capital </a:t>
            </a:r>
            <a:r>
              <a:rPr lang="en-GB" sz="1900" i="1" dirty="0"/>
              <a:t>per annum for a typical pure-play company in surfing.”</a:t>
            </a:r>
          </a:p>
          <a:p>
            <a:pPr marL="0" indent="0" algn="r">
              <a:buNone/>
            </a:pPr>
            <a:r>
              <a:rPr lang="en-GB" sz="1900" dirty="0"/>
              <a:t>from Exhibit 1 of Sarah / </a:t>
            </a:r>
            <a:r>
              <a:rPr lang="en-GB" sz="1900" dirty="0" err="1"/>
              <a:t>Ruiyan</a:t>
            </a:r>
            <a:endParaRPr lang="en-GB" sz="1900" dirty="0"/>
          </a:p>
          <a:p>
            <a:endParaRPr lang="en-US" sz="2400" dirty="0"/>
          </a:p>
          <a:p>
            <a:r>
              <a:rPr lang="en-US" sz="2400" dirty="0"/>
              <a:t>Why not </a:t>
            </a:r>
            <a:r>
              <a:rPr lang="en-US" sz="2400" dirty="0" err="1"/>
              <a:t>BojinWaves</a:t>
            </a:r>
            <a:r>
              <a:rPr lang="en-US" sz="2400" dirty="0"/>
              <a:t>’ cost of capital?</a:t>
            </a:r>
            <a:endParaRPr lang="en-US" sz="1800" i="1" dirty="0"/>
          </a:p>
        </p:txBody>
      </p:sp>
    </p:spTree>
    <p:extLst>
      <p:ext uri="{BB962C8B-B14F-4D97-AF65-F5344CB8AC3E}">
        <p14:creationId xmlns:p14="http://schemas.microsoft.com/office/powerpoint/2010/main" val="1034686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1492-B8B5-144B-8FD7-D2002910D5B6}"/>
              </a:ext>
            </a:extLst>
          </p:cNvPr>
          <p:cNvSpPr>
            <a:spLocks noGrp="1"/>
          </p:cNvSpPr>
          <p:nvPr>
            <p:ph type="title"/>
          </p:nvPr>
        </p:nvSpPr>
        <p:spPr/>
        <p:txBody>
          <a:bodyPr>
            <a:normAutofit/>
          </a:bodyPr>
          <a:lstStyle/>
          <a:p>
            <a:r>
              <a:rPr lang="en-US" sz="4000" dirty="0"/>
              <a:t>Putting the ingredients together</a:t>
            </a:r>
          </a:p>
        </p:txBody>
      </p:sp>
      <p:sp>
        <p:nvSpPr>
          <p:cNvPr id="3" name="Content Placeholder 2">
            <a:extLst>
              <a:ext uri="{FF2B5EF4-FFF2-40B4-BE49-F238E27FC236}">
                <a16:creationId xmlns:a16="http://schemas.microsoft.com/office/drawing/2014/main" id="{CDE59E40-1692-F044-9463-E258D6F3A307}"/>
              </a:ext>
            </a:extLst>
          </p:cNvPr>
          <p:cNvSpPr>
            <a:spLocks noGrp="1"/>
          </p:cNvSpPr>
          <p:nvPr>
            <p:ph idx="1"/>
          </p:nvPr>
        </p:nvSpPr>
        <p:spPr>
          <a:xfrm>
            <a:off x="457200" y="1600201"/>
            <a:ext cx="8229600" cy="2209800"/>
          </a:xfrm>
        </p:spPr>
        <p:txBody>
          <a:bodyPr>
            <a:normAutofit/>
          </a:bodyPr>
          <a:lstStyle/>
          <a:p>
            <a:r>
              <a:rPr lang="en-US" sz="2800" dirty="0"/>
              <a:t>Stand-alone:</a:t>
            </a:r>
          </a:p>
        </p:txBody>
      </p:sp>
      <p:graphicFrame>
        <p:nvGraphicFramePr>
          <p:cNvPr id="5" name="Table 4">
            <a:extLst>
              <a:ext uri="{FF2B5EF4-FFF2-40B4-BE49-F238E27FC236}">
                <a16:creationId xmlns:a16="http://schemas.microsoft.com/office/drawing/2014/main" id="{D4074123-2A97-544F-8519-112317436609}"/>
              </a:ext>
            </a:extLst>
          </p:cNvPr>
          <p:cNvGraphicFramePr>
            <a:graphicFrameLocks noGrp="1"/>
          </p:cNvGraphicFramePr>
          <p:nvPr>
            <p:extLst>
              <p:ext uri="{D42A27DB-BD31-4B8C-83A1-F6EECF244321}">
                <p14:modId xmlns:p14="http://schemas.microsoft.com/office/powerpoint/2010/main" val="2325999056"/>
              </p:ext>
            </p:extLst>
          </p:nvPr>
        </p:nvGraphicFramePr>
        <p:xfrm>
          <a:off x="1371600" y="2057400"/>
          <a:ext cx="6400800" cy="1571625"/>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707331501"/>
                    </a:ext>
                  </a:extLst>
                </a:gridCol>
                <a:gridCol w="1066800">
                  <a:extLst>
                    <a:ext uri="{9D8B030D-6E8A-4147-A177-3AD203B41FA5}">
                      <a16:colId xmlns:a16="http://schemas.microsoft.com/office/drawing/2014/main" val="1525512038"/>
                    </a:ext>
                  </a:extLst>
                </a:gridCol>
                <a:gridCol w="1066800">
                  <a:extLst>
                    <a:ext uri="{9D8B030D-6E8A-4147-A177-3AD203B41FA5}">
                      <a16:colId xmlns:a16="http://schemas.microsoft.com/office/drawing/2014/main" val="3219352021"/>
                    </a:ext>
                  </a:extLst>
                </a:gridCol>
                <a:gridCol w="1066800">
                  <a:extLst>
                    <a:ext uri="{9D8B030D-6E8A-4147-A177-3AD203B41FA5}">
                      <a16:colId xmlns:a16="http://schemas.microsoft.com/office/drawing/2014/main" val="1816417536"/>
                    </a:ext>
                  </a:extLst>
                </a:gridCol>
                <a:gridCol w="1066800">
                  <a:extLst>
                    <a:ext uri="{9D8B030D-6E8A-4147-A177-3AD203B41FA5}">
                      <a16:colId xmlns:a16="http://schemas.microsoft.com/office/drawing/2014/main" val="1624005288"/>
                    </a:ext>
                  </a:extLst>
                </a:gridCol>
                <a:gridCol w="1066800">
                  <a:extLst>
                    <a:ext uri="{9D8B030D-6E8A-4147-A177-3AD203B41FA5}">
                      <a16:colId xmlns:a16="http://schemas.microsoft.com/office/drawing/2014/main" val="4187008346"/>
                    </a:ext>
                  </a:extLst>
                </a:gridCol>
              </a:tblGrid>
              <a:tr h="203200">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Year 1</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Year 2</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Year 3</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Year 4</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Year 5</a:t>
                      </a:r>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0040403"/>
                  </a:ext>
                </a:extLst>
              </a:tr>
              <a:tr h="203200">
                <a:tc>
                  <a:txBody>
                    <a:bodyPr/>
                    <a:lstStyle/>
                    <a:p>
                      <a:pPr algn="l" fontAlgn="b"/>
                      <a:r>
                        <a:rPr lang="en-US" sz="2000" u="none" strike="noStrike" dirty="0">
                          <a:effectLst/>
                        </a:rPr>
                        <a:t>FCF</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3,898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4,043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4,180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4,276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4,349</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8558016"/>
                  </a:ext>
                </a:extLst>
              </a:tr>
              <a:tr h="203200">
                <a:tc>
                  <a:txBody>
                    <a:bodyPr/>
                    <a:lstStyle/>
                    <a:p>
                      <a:pPr algn="l" fontAlgn="b"/>
                      <a:r>
                        <a:rPr lang="en-US" sz="2000" u="none" strike="noStrike" dirty="0">
                          <a:effectLst/>
                        </a:rPr>
                        <a:t>CV</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54,336</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4827701"/>
                  </a:ext>
                </a:extLst>
              </a:tr>
              <a:tr h="203200">
                <a:tc>
                  <a:txBody>
                    <a:bodyPr/>
                    <a:lstStyle/>
                    <a:p>
                      <a:pPr algn="l" fontAlgn="b"/>
                      <a:r>
                        <a:rPr lang="en-US" sz="2000" u="none" strike="noStrike">
                          <a:effectLst/>
                        </a:rPr>
                        <a:t>DF</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0.9149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0.8371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0.7658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0.7007</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0.6411</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69664611"/>
                  </a:ext>
                </a:extLst>
              </a:tr>
              <a:tr h="203200">
                <a:tc>
                  <a:txBody>
                    <a:bodyPr/>
                    <a:lstStyle/>
                    <a:p>
                      <a:pPr algn="l" fontAlgn="b"/>
                      <a:r>
                        <a:rPr lang="en-US" sz="2000" u="none" strike="noStrike" dirty="0">
                          <a:effectLst/>
                        </a:rPr>
                        <a:t>Value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50,768</a:t>
                      </a:r>
                      <a:endParaRPr lang="en-US" sz="20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2000" u="none" strike="noStrike" dirty="0">
                          <a:effectLst/>
                        </a:rPr>
                        <a:t>(AUD thousands)</a:t>
                      </a:r>
                      <a:endParaRPr lang="en-US"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1272318"/>
                  </a:ext>
                </a:extLst>
              </a:tr>
            </a:tbl>
          </a:graphicData>
        </a:graphic>
      </p:graphicFrame>
      <p:sp>
        <p:nvSpPr>
          <p:cNvPr id="7" name="Content Placeholder 2">
            <a:extLst>
              <a:ext uri="{FF2B5EF4-FFF2-40B4-BE49-F238E27FC236}">
                <a16:creationId xmlns:a16="http://schemas.microsoft.com/office/drawing/2014/main" id="{49719C19-1816-5F49-AFCA-561F1C90DCDD}"/>
              </a:ext>
            </a:extLst>
          </p:cNvPr>
          <p:cNvSpPr txBox="1">
            <a:spLocks/>
          </p:cNvSpPr>
          <p:nvPr/>
        </p:nvSpPr>
        <p:spPr>
          <a:xfrm>
            <a:off x="457200" y="1600201"/>
            <a:ext cx="8229600" cy="220980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Plus synergies:</a:t>
            </a:r>
          </a:p>
        </p:txBody>
      </p:sp>
      <p:graphicFrame>
        <p:nvGraphicFramePr>
          <p:cNvPr id="6" name="Table 5">
            <a:extLst>
              <a:ext uri="{FF2B5EF4-FFF2-40B4-BE49-F238E27FC236}">
                <a16:creationId xmlns:a16="http://schemas.microsoft.com/office/drawing/2014/main" id="{E837B785-F324-9647-B1D6-A9278FD0F9D8}"/>
              </a:ext>
            </a:extLst>
          </p:cNvPr>
          <p:cNvGraphicFramePr>
            <a:graphicFrameLocks noGrp="1"/>
          </p:cNvGraphicFramePr>
          <p:nvPr>
            <p:extLst>
              <p:ext uri="{D42A27DB-BD31-4B8C-83A1-F6EECF244321}">
                <p14:modId xmlns:p14="http://schemas.microsoft.com/office/powerpoint/2010/main" val="4123272054"/>
              </p:ext>
            </p:extLst>
          </p:nvPr>
        </p:nvGraphicFramePr>
        <p:xfrm>
          <a:off x="1371600" y="2057400"/>
          <a:ext cx="6400800" cy="1571625"/>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4040814268"/>
                    </a:ext>
                  </a:extLst>
                </a:gridCol>
                <a:gridCol w="1066800">
                  <a:extLst>
                    <a:ext uri="{9D8B030D-6E8A-4147-A177-3AD203B41FA5}">
                      <a16:colId xmlns:a16="http://schemas.microsoft.com/office/drawing/2014/main" val="3430866753"/>
                    </a:ext>
                  </a:extLst>
                </a:gridCol>
                <a:gridCol w="1066800">
                  <a:extLst>
                    <a:ext uri="{9D8B030D-6E8A-4147-A177-3AD203B41FA5}">
                      <a16:colId xmlns:a16="http://schemas.microsoft.com/office/drawing/2014/main" val="4149309120"/>
                    </a:ext>
                  </a:extLst>
                </a:gridCol>
                <a:gridCol w="1066800">
                  <a:extLst>
                    <a:ext uri="{9D8B030D-6E8A-4147-A177-3AD203B41FA5}">
                      <a16:colId xmlns:a16="http://schemas.microsoft.com/office/drawing/2014/main" val="115154844"/>
                    </a:ext>
                  </a:extLst>
                </a:gridCol>
                <a:gridCol w="1066800">
                  <a:extLst>
                    <a:ext uri="{9D8B030D-6E8A-4147-A177-3AD203B41FA5}">
                      <a16:colId xmlns:a16="http://schemas.microsoft.com/office/drawing/2014/main" val="1471149133"/>
                    </a:ext>
                  </a:extLst>
                </a:gridCol>
                <a:gridCol w="1066800">
                  <a:extLst>
                    <a:ext uri="{9D8B030D-6E8A-4147-A177-3AD203B41FA5}">
                      <a16:colId xmlns:a16="http://schemas.microsoft.com/office/drawing/2014/main" val="1328500253"/>
                    </a:ext>
                  </a:extLst>
                </a:gridCol>
              </a:tblGrid>
              <a:tr h="203200">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Year 1</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Year 2</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Year 3</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Year 4</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Year 5</a:t>
                      </a:r>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2230598"/>
                  </a:ext>
                </a:extLst>
              </a:tr>
              <a:tr h="203200">
                <a:tc>
                  <a:txBody>
                    <a:bodyPr/>
                    <a:lstStyle/>
                    <a:p>
                      <a:pPr algn="l" fontAlgn="b"/>
                      <a:r>
                        <a:rPr lang="en-US" sz="2000" u="none" strike="noStrike">
                          <a:effectLst/>
                        </a:rPr>
                        <a:t>Total FCF</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4,483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4,649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4,807</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4,917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5,001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3304504"/>
                  </a:ext>
                </a:extLst>
              </a:tr>
              <a:tr h="203200">
                <a:tc>
                  <a:txBody>
                    <a:bodyPr/>
                    <a:lstStyle/>
                    <a:p>
                      <a:pPr algn="l" fontAlgn="b"/>
                      <a:r>
                        <a:rPr lang="en-US" sz="2000" u="none" strike="noStrike">
                          <a:effectLst/>
                        </a:rPr>
                        <a:t>TV</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67,885</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2672462"/>
                  </a:ext>
                </a:extLst>
              </a:tr>
              <a:tr h="203200">
                <a:tc>
                  <a:txBody>
                    <a:bodyPr/>
                    <a:lstStyle/>
                    <a:p>
                      <a:pPr algn="l" fontAlgn="b"/>
                      <a:r>
                        <a:rPr lang="en-US" sz="2000" u="none" strike="noStrike">
                          <a:effectLst/>
                        </a:rPr>
                        <a:t>DF</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0.9149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0.8371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0.7658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0.7007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0.6411</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6602930"/>
                  </a:ext>
                </a:extLst>
              </a:tr>
              <a:tr h="203200">
                <a:tc>
                  <a:txBody>
                    <a:bodyPr/>
                    <a:lstStyle/>
                    <a:p>
                      <a:pPr algn="l" fontAlgn="b"/>
                      <a:r>
                        <a:rPr lang="en-US" sz="2000" u="none" strike="noStrike">
                          <a:effectLst/>
                        </a:rPr>
                        <a:t>Value</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61,845</a:t>
                      </a:r>
                      <a:endParaRPr lang="en-US" sz="20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2000" u="none" strike="noStrike">
                          <a:effectLst/>
                        </a:rPr>
                        <a:t>(AUD thousands)</a:t>
                      </a:r>
                      <a:endParaRPr lang="en-US" sz="20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4742071"/>
                  </a:ext>
                </a:extLst>
              </a:tr>
            </a:tbl>
          </a:graphicData>
        </a:graphic>
      </p:graphicFrame>
      <p:grpSp>
        <p:nvGrpSpPr>
          <p:cNvPr id="8" name="Group 7">
            <a:extLst>
              <a:ext uri="{FF2B5EF4-FFF2-40B4-BE49-F238E27FC236}">
                <a16:creationId xmlns:a16="http://schemas.microsoft.com/office/drawing/2014/main" id="{F507FA36-8916-BE41-A6F1-8F4E60827003}"/>
              </a:ext>
            </a:extLst>
          </p:cNvPr>
          <p:cNvGrpSpPr/>
          <p:nvPr/>
        </p:nvGrpSpPr>
        <p:grpSpPr>
          <a:xfrm>
            <a:off x="691992" y="4356425"/>
            <a:ext cx="7760016" cy="1345357"/>
            <a:chOff x="-964564" y="49425"/>
            <a:chExt cx="7760597" cy="1345357"/>
          </a:xfrm>
        </p:grpSpPr>
        <p:sp>
          <p:nvSpPr>
            <p:cNvPr id="9" name="Right Arrow 8">
              <a:extLst>
                <a:ext uri="{FF2B5EF4-FFF2-40B4-BE49-F238E27FC236}">
                  <a16:creationId xmlns:a16="http://schemas.microsoft.com/office/drawing/2014/main" id="{AAB37EE7-978E-6040-A6C3-5C34A57337DE}"/>
                </a:ext>
              </a:extLst>
            </p:cNvPr>
            <p:cNvSpPr/>
            <p:nvPr/>
          </p:nvSpPr>
          <p:spPr>
            <a:xfrm>
              <a:off x="1566678" y="474133"/>
              <a:ext cx="3890937" cy="21935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43">
              <a:extLst>
                <a:ext uri="{FF2B5EF4-FFF2-40B4-BE49-F238E27FC236}">
                  <a16:creationId xmlns:a16="http://schemas.microsoft.com/office/drawing/2014/main" id="{DD7B3DAF-3B4C-5F40-8F48-C609CB478A51}"/>
                </a:ext>
              </a:extLst>
            </p:cNvPr>
            <p:cNvSpPr txBox="1"/>
            <p:nvPr/>
          </p:nvSpPr>
          <p:spPr>
            <a:xfrm>
              <a:off x="4738479" y="693485"/>
              <a:ext cx="2057554" cy="482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nl-NL" sz="1400" i="1">
                  <a:effectLst/>
                  <a:latin typeface="Arial" panose="020B0604020202020204" pitchFamily="34" charset="0"/>
                  <a:ea typeface="Arial" panose="020B0604020202020204" pitchFamily="34" charset="0"/>
                </a:rPr>
                <a:t>Surfsub wants to sell for as much as possible</a:t>
              </a:r>
              <a:endParaRPr lang="en-US" sz="1400">
                <a:effectLst/>
                <a:latin typeface="Arial" panose="020B0604020202020204" pitchFamily="34" charset="0"/>
                <a:ea typeface="Arial" panose="020B0604020202020204" pitchFamily="34" charset="0"/>
              </a:endParaRPr>
            </a:p>
          </p:txBody>
        </p:sp>
        <p:sp>
          <p:nvSpPr>
            <p:cNvPr id="11" name="Text Box 48">
              <a:extLst>
                <a:ext uri="{FF2B5EF4-FFF2-40B4-BE49-F238E27FC236}">
                  <a16:creationId xmlns:a16="http://schemas.microsoft.com/office/drawing/2014/main" id="{DE56FEFA-206A-E04F-A804-B91EB07A3E9D}"/>
                </a:ext>
              </a:extLst>
            </p:cNvPr>
            <p:cNvSpPr txBox="1"/>
            <p:nvPr/>
          </p:nvSpPr>
          <p:spPr>
            <a:xfrm>
              <a:off x="-964564" y="101209"/>
              <a:ext cx="2115906" cy="482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nl-NL" sz="1400" i="1" dirty="0" err="1">
                  <a:effectLst/>
                  <a:latin typeface="Arial" panose="020B0604020202020204" pitchFamily="34" charset="0"/>
                  <a:ea typeface="Arial" panose="020B0604020202020204" pitchFamily="34" charset="0"/>
                </a:rPr>
                <a:t>BojinWaves</a:t>
              </a:r>
              <a:r>
                <a:rPr lang="nl-NL" sz="1400" i="1" dirty="0">
                  <a:effectLst/>
                  <a:latin typeface="Arial" panose="020B0604020202020204" pitchFamily="34" charset="0"/>
                  <a:ea typeface="Arial" panose="020B0604020202020204" pitchFamily="34" charset="0"/>
                </a:rPr>
                <a:t> wants </a:t>
              </a:r>
              <a:r>
                <a:rPr lang="nl-NL" sz="1400" i="1" dirty="0" err="1">
                  <a:effectLst/>
                  <a:latin typeface="Arial" panose="020B0604020202020204" pitchFamily="34" charset="0"/>
                  <a:ea typeface="Arial" panose="020B0604020202020204" pitchFamily="34" charset="0"/>
                </a:rPr>
                <a:t>to</a:t>
              </a:r>
              <a:r>
                <a:rPr lang="nl-NL" sz="1400" i="1" dirty="0">
                  <a:effectLst/>
                  <a:latin typeface="Arial" panose="020B0604020202020204" pitchFamily="34" charset="0"/>
                  <a:ea typeface="Arial" panose="020B0604020202020204" pitchFamily="34" charset="0"/>
                </a:rPr>
                <a:t> </a:t>
              </a:r>
              <a:r>
                <a:rPr lang="nl-NL" sz="1400" i="1" dirty="0" err="1">
                  <a:effectLst/>
                  <a:latin typeface="Arial" panose="020B0604020202020204" pitchFamily="34" charset="0"/>
                  <a:ea typeface="Arial" panose="020B0604020202020204" pitchFamily="34" charset="0"/>
                </a:rPr>
                <a:t>pay</a:t>
              </a:r>
              <a:r>
                <a:rPr lang="nl-NL" sz="1400" i="1" dirty="0">
                  <a:effectLst/>
                  <a:latin typeface="Arial" panose="020B0604020202020204" pitchFamily="34" charset="0"/>
                  <a:ea typeface="Arial" panose="020B0604020202020204" pitchFamily="34" charset="0"/>
                </a:rPr>
                <a:t> as </a:t>
              </a:r>
              <a:r>
                <a:rPr lang="nl-NL" sz="1400" i="1" dirty="0" err="1">
                  <a:effectLst/>
                  <a:latin typeface="Arial" panose="020B0604020202020204" pitchFamily="34" charset="0"/>
                  <a:ea typeface="Arial" panose="020B0604020202020204" pitchFamily="34" charset="0"/>
                </a:rPr>
                <a:t>little</a:t>
              </a:r>
              <a:r>
                <a:rPr lang="nl-NL" sz="1400" i="1" dirty="0">
                  <a:effectLst/>
                  <a:latin typeface="Arial" panose="020B0604020202020204" pitchFamily="34" charset="0"/>
                  <a:ea typeface="Arial" panose="020B0604020202020204" pitchFamily="34" charset="0"/>
                </a:rPr>
                <a:t> as </a:t>
              </a:r>
              <a:r>
                <a:rPr lang="nl-NL" sz="1400" i="1" dirty="0" err="1">
                  <a:effectLst/>
                  <a:latin typeface="Arial" panose="020B0604020202020204" pitchFamily="34" charset="0"/>
                  <a:ea typeface="Arial" panose="020B0604020202020204" pitchFamily="34" charset="0"/>
                </a:rPr>
                <a:t>possible</a:t>
              </a:r>
              <a:endParaRPr lang="en-US" sz="1400" dirty="0">
                <a:effectLst/>
                <a:latin typeface="Arial" panose="020B0604020202020204" pitchFamily="34" charset="0"/>
                <a:ea typeface="Arial" panose="020B0604020202020204" pitchFamily="34" charset="0"/>
              </a:endParaRPr>
            </a:p>
          </p:txBody>
        </p:sp>
        <p:sp>
          <p:nvSpPr>
            <p:cNvPr id="12" name="Right Arrow 11">
              <a:extLst>
                <a:ext uri="{FF2B5EF4-FFF2-40B4-BE49-F238E27FC236}">
                  <a16:creationId xmlns:a16="http://schemas.microsoft.com/office/drawing/2014/main" id="{F9939789-B535-BA40-A560-53B0A8FAF82E}"/>
                </a:ext>
              </a:extLst>
            </p:cNvPr>
            <p:cNvSpPr/>
            <p:nvPr/>
          </p:nvSpPr>
          <p:spPr>
            <a:xfrm rot="10800000">
              <a:off x="194733" y="626533"/>
              <a:ext cx="3613228" cy="21935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 name="Elbow Connector 12">
              <a:extLst>
                <a:ext uri="{FF2B5EF4-FFF2-40B4-BE49-F238E27FC236}">
                  <a16:creationId xmlns:a16="http://schemas.microsoft.com/office/drawing/2014/main" id="{B24C96B2-8AB4-6943-991B-B3C6E93349CE}"/>
                </a:ext>
              </a:extLst>
            </p:cNvPr>
            <p:cNvCxnSpPr/>
            <p:nvPr/>
          </p:nvCxnSpPr>
          <p:spPr>
            <a:xfrm flipV="1">
              <a:off x="1566678" y="262467"/>
              <a:ext cx="194310" cy="269240"/>
            </a:xfrm>
            <a:prstGeom prst="bentConnector3">
              <a:avLst>
                <a:gd name="adj1" fmla="val 1094"/>
              </a:avLst>
            </a:prstGeom>
            <a:ln w="6350"/>
            <a:effectLst/>
          </p:spPr>
          <p:style>
            <a:lnRef idx="2">
              <a:schemeClr val="dk1"/>
            </a:lnRef>
            <a:fillRef idx="0">
              <a:schemeClr val="dk1"/>
            </a:fillRef>
            <a:effectRef idx="1">
              <a:schemeClr val="dk1"/>
            </a:effectRef>
            <a:fontRef idx="minor">
              <a:schemeClr val="tx1"/>
            </a:fontRef>
          </p:style>
        </p:cxnSp>
        <p:sp>
          <p:nvSpPr>
            <p:cNvPr id="14" name="Text Box 50">
              <a:extLst>
                <a:ext uri="{FF2B5EF4-FFF2-40B4-BE49-F238E27FC236}">
                  <a16:creationId xmlns:a16="http://schemas.microsoft.com/office/drawing/2014/main" id="{9A70AAE2-583D-9541-94E0-D4B64C34E851}"/>
                </a:ext>
              </a:extLst>
            </p:cNvPr>
            <p:cNvSpPr txBox="1"/>
            <p:nvPr/>
          </p:nvSpPr>
          <p:spPr>
            <a:xfrm>
              <a:off x="1724634" y="49425"/>
              <a:ext cx="1540995" cy="4315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nl-NL" sz="1600" dirty="0">
                  <a:effectLst/>
                  <a:latin typeface="Arial" panose="020B0604020202020204" pitchFamily="34" charset="0"/>
                  <a:ea typeface="Arial" panose="020B0604020202020204" pitchFamily="34" charset="0"/>
                </a:rPr>
                <a:t>AUD50.8m</a:t>
              </a:r>
              <a:endParaRPr lang="en-US" sz="1600" dirty="0">
                <a:effectLst/>
                <a:latin typeface="Arial" panose="020B0604020202020204" pitchFamily="34" charset="0"/>
                <a:ea typeface="Arial" panose="020B0604020202020204" pitchFamily="34" charset="0"/>
              </a:endParaRPr>
            </a:p>
          </p:txBody>
        </p:sp>
        <p:sp>
          <p:nvSpPr>
            <p:cNvPr id="15" name="Text Box 52">
              <a:extLst>
                <a:ext uri="{FF2B5EF4-FFF2-40B4-BE49-F238E27FC236}">
                  <a16:creationId xmlns:a16="http://schemas.microsoft.com/office/drawing/2014/main" id="{147FB982-19C3-2B4D-856F-9A46530E0C91}"/>
                </a:ext>
              </a:extLst>
            </p:cNvPr>
            <p:cNvSpPr txBox="1"/>
            <p:nvPr/>
          </p:nvSpPr>
          <p:spPr>
            <a:xfrm>
              <a:off x="3972747" y="49425"/>
              <a:ext cx="1794509" cy="4991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nl-NL" sz="1600" dirty="0">
                  <a:effectLst/>
                  <a:latin typeface="Arial" panose="020B0604020202020204" pitchFamily="34" charset="0"/>
                  <a:ea typeface="Arial" panose="020B0604020202020204" pitchFamily="34" charset="0"/>
                </a:rPr>
                <a:t>AUD61.8m</a:t>
              </a:r>
              <a:endParaRPr lang="en-US" sz="1600" dirty="0">
                <a:effectLst/>
                <a:latin typeface="Arial" panose="020B0604020202020204" pitchFamily="34" charset="0"/>
                <a:ea typeface="Arial" panose="020B0604020202020204" pitchFamily="34" charset="0"/>
              </a:endParaRPr>
            </a:p>
          </p:txBody>
        </p:sp>
        <p:cxnSp>
          <p:nvCxnSpPr>
            <p:cNvPr id="16" name="Elbow Connector 15">
              <a:extLst>
                <a:ext uri="{FF2B5EF4-FFF2-40B4-BE49-F238E27FC236}">
                  <a16:creationId xmlns:a16="http://schemas.microsoft.com/office/drawing/2014/main" id="{68C1D072-A826-3A49-992A-7863FDFFC3C0}"/>
                </a:ext>
              </a:extLst>
            </p:cNvPr>
            <p:cNvCxnSpPr/>
            <p:nvPr/>
          </p:nvCxnSpPr>
          <p:spPr>
            <a:xfrm flipV="1">
              <a:off x="3802636" y="279400"/>
              <a:ext cx="186690" cy="457200"/>
            </a:xfrm>
            <a:prstGeom prst="bentConnector3">
              <a:avLst>
                <a:gd name="adj1" fmla="val 1094"/>
              </a:avLst>
            </a:prstGeom>
            <a:ln w="6350"/>
            <a:effectLst/>
          </p:spPr>
          <p:style>
            <a:lnRef idx="2">
              <a:schemeClr val="dk1"/>
            </a:lnRef>
            <a:fillRef idx="0">
              <a:schemeClr val="dk1"/>
            </a:fillRef>
            <a:effectRef idx="1">
              <a:schemeClr val="dk1"/>
            </a:effectRef>
            <a:fontRef idx="minor">
              <a:schemeClr val="tx1"/>
            </a:fontRef>
          </p:style>
        </p:cxnSp>
        <p:sp>
          <p:nvSpPr>
            <p:cNvPr id="17" name="Right Brace 16">
              <a:extLst>
                <a:ext uri="{FF2B5EF4-FFF2-40B4-BE49-F238E27FC236}">
                  <a16:creationId xmlns:a16="http://schemas.microsoft.com/office/drawing/2014/main" id="{17C8F743-81C5-C344-B88F-A167DB2CDCEA}"/>
                </a:ext>
              </a:extLst>
            </p:cNvPr>
            <p:cNvSpPr/>
            <p:nvPr/>
          </p:nvSpPr>
          <p:spPr>
            <a:xfrm rot="5400000">
              <a:off x="2581500" y="-166252"/>
              <a:ext cx="211635" cy="2241282"/>
            </a:xfrm>
            <a:prstGeom prst="rightBrace">
              <a:avLst>
                <a:gd name="adj1" fmla="val 46087"/>
                <a:gd name="adj2"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 Box 55">
              <a:extLst>
                <a:ext uri="{FF2B5EF4-FFF2-40B4-BE49-F238E27FC236}">
                  <a16:creationId xmlns:a16="http://schemas.microsoft.com/office/drawing/2014/main" id="{3EC9288D-DDBA-E141-B95B-0875EDE5C621}"/>
                </a:ext>
              </a:extLst>
            </p:cNvPr>
            <p:cNvSpPr txBox="1"/>
            <p:nvPr/>
          </p:nvSpPr>
          <p:spPr>
            <a:xfrm>
              <a:off x="858180" y="1064582"/>
              <a:ext cx="3613229"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nl-NL" sz="1600" dirty="0" err="1">
                  <a:effectLst/>
                  <a:latin typeface="Arial" panose="020B0604020202020204" pitchFamily="34" charset="0"/>
                  <a:ea typeface="Arial" panose="020B0604020202020204" pitchFamily="34" charset="0"/>
                </a:rPr>
                <a:t>Synergy</a:t>
              </a:r>
              <a:r>
                <a:rPr lang="nl-NL" sz="1600" dirty="0">
                  <a:effectLst/>
                  <a:latin typeface="Arial" panose="020B0604020202020204" pitchFamily="34" charset="0"/>
                  <a:ea typeface="Arial" panose="020B0604020202020204" pitchFamily="34" charset="0"/>
                </a:rPr>
                <a:t> </a:t>
              </a:r>
              <a:r>
                <a:rPr lang="nl-NL" sz="1600" dirty="0" err="1">
                  <a:effectLst/>
                  <a:latin typeface="Arial" panose="020B0604020202020204" pitchFamily="34" charset="0"/>
                  <a:ea typeface="Arial" panose="020B0604020202020204" pitchFamily="34" charset="0"/>
                </a:rPr>
                <a:t>value</a:t>
              </a:r>
              <a:r>
                <a:rPr lang="nl-NL" sz="1600" dirty="0">
                  <a:effectLst/>
                  <a:latin typeface="Arial" panose="020B0604020202020204" pitchFamily="34" charset="0"/>
                  <a:ea typeface="Arial" panose="020B0604020202020204" pitchFamily="34" charset="0"/>
                </a:rPr>
                <a:t> = ZOPA = AUD11m</a:t>
              </a:r>
              <a:endParaRPr lang="en-US" sz="1600" dirty="0">
                <a:effectLst/>
                <a:latin typeface="Arial" panose="020B0604020202020204" pitchFamily="34" charset="0"/>
                <a:ea typeface="Arial" panose="020B0604020202020204" pitchFamily="34" charset="0"/>
              </a:endParaRPr>
            </a:p>
          </p:txBody>
        </p:sp>
      </p:grpSp>
    </p:spTree>
    <p:extLst>
      <p:ext uri="{BB962C8B-B14F-4D97-AF65-F5344CB8AC3E}">
        <p14:creationId xmlns:p14="http://schemas.microsoft.com/office/powerpoint/2010/main" val="292930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04801" y="381000"/>
            <a:ext cx="8534400" cy="700571"/>
          </a:xfrm>
        </p:spPr>
        <p:txBody>
          <a:bodyPr vert="horz" lIns="55708" tIns="27854" rIns="55708" bIns="27854" rtlCol="0" anchor="ctr">
            <a:normAutofit/>
          </a:bodyPr>
          <a:lstStyle/>
          <a:p>
            <a:r>
              <a:rPr lang="en-US" sz="3200" b="1" dirty="0"/>
              <a:t>Hidden Profile Problem</a:t>
            </a:r>
          </a:p>
        </p:txBody>
      </p:sp>
      <p:sp>
        <p:nvSpPr>
          <p:cNvPr id="59395" name="Rectangle 3"/>
          <p:cNvSpPr>
            <a:spLocks noGrp="1" noChangeArrowheads="1"/>
          </p:cNvSpPr>
          <p:nvPr>
            <p:ph sz="quarter" idx="1"/>
          </p:nvPr>
        </p:nvSpPr>
        <p:spPr>
          <a:xfrm>
            <a:off x="609600" y="1676400"/>
            <a:ext cx="7772400" cy="4009292"/>
          </a:xfrm>
        </p:spPr>
        <p:txBody>
          <a:bodyPr vert="horz" lIns="55708" tIns="27854" rIns="55708" bIns="27854" rtlCol="0">
            <a:normAutofit/>
          </a:bodyPr>
          <a:lstStyle/>
          <a:p>
            <a:r>
              <a:rPr lang="en-US" sz="2400" dirty="0"/>
              <a:t>The correct or best-informed answer is hidden because each person in the group only has a subset of the relevant information</a:t>
            </a:r>
          </a:p>
          <a:p>
            <a:endParaRPr lang="en-US" sz="2400" dirty="0"/>
          </a:p>
          <a:p>
            <a:r>
              <a:rPr lang="en-US" sz="2400" dirty="0"/>
              <a:t>Did you arrive at the correct valuation? </a:t>
            </a:r>
          </a:p>
          <a:p>
            <a:endParaRPr lang="en-US" sz="2400" dirty="0"/>
          </a:p>
          <a:p>
            <a:r>
              <a:rPr lang="en-US" sz="2400" dirty="0"/>
              <a:t>Why or why not?</a:t>
            </a:r>
          </a:p>
          <a:p>
            <a:pPr>
              <a:buNone/>
            </a:pPr>
            <a:endParaRPr lang="en-US" sz="2400" dirty="0"/>
          </a:p>
          <a:p>
            <a:pPr lvl="1"/>
            <a:endParaRPr lang="en-US" sz="2400" dirty="0"/>
          </a:p>
        </p:txBody>
      </p:sp>
      <p:sp>
        <p:nvSpPr>
          <p:cNvPr id="17" name="Rectangle 3">
            <a:extLst>
              <a:ext uri="{FF2B5EF4-FFF2-40B4-BE49-F238E27FC236}">
                <a16:creationId xmlns:a16="http://schemas.microsoft.com/office/drawing/2014/main" id="{A31129D9-E1F1-441F-96F3-8B7D6ED170F5}"/>
              </a:ext>
            </a:extLst>
          </p:cNvPr>
          <p:cNvSpPr txBox="1">
            <a:spLocks noChangeArrowheads="1"/>
          </p:cNvSpPr>
          <p:nvPr/>
        </p:nvSpPr>
        <p:spPr>
          <a:xfrm>
            <a:off x="-1752600" y="3733800"/>
            <a:ext cx="8763000" cy="4009292"/>
          </a:xfrm>
          <a:prstGeom prst="rect">
            <a:avLst/>
          </a:prstGeom>
        </p:spPr>
        <p:txBody>
          <a:bodyPr vert="horz" lIns="55708" tIns="27854" rIns="55708" bIns="27854"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endParaRPr lang="en-US" sz="2400" b="1" i="1" dirty="0"/>
          </a:p>
        </p:txBody>
      </p:sp>
    </p:spTree>
    <p:extLst>
      <p:ext uri="{BB962C8B-B14F-4D97-AF65-F5344CB8AC3E}">
        <p14:creationId xmlns:p14="http://schemas.microsoft.com/office/powerpoint/2010/main" val="109653287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41F1-DB38-4A90-A788-B602DBC4690F}"/>
              </a:ext>
            </a:extLst>
          </p:cNvPr>
          <p:cNvSpPr>
            <a:spLocks noGrp="1"/>
          </p:cNvSpPr>
          <p:nvPr>
            <p:ph type="title"/>
          </p:nvPr>
        </p:nvSpPr>
        <p:spPr>
          <a:xfrm>
            <a:off x="0" y="0"/>
            <a:ext cx="9144000" cy="1143000"/>
          </a:xfrm>
        </p:spPr>
        <p:txBody>
          <a:bodyPr>
            <a:normAutofit/>
          </a:bodyPr>
          <a:lstStyle/>
          <a:p>
            <a:r>
              <a:rPr lang="en-SG" sz="3200" b="1" dirty="0"/>
              <a:t>Compatible preference: Green Label Investment</a:t>
            </a:r>
          </a:p>
        </p:txBody>
      </p:sp>
      <p:sp>
        <p:nvSpPr>
          <p:cNvPr id="3" name="Content Placeholder 2">
            <a:extLst>
              <a:ext uri="{FF2B5EF4-FFF2-40B4-BE49-F238E27FC236}">
                <a16:creationId xmlns:a16="http://schemas.microsoft.com/office/drawing/2014/main" id="{D75FFA0F-EE0D-4F63-A79D-D29569E7D526}"/>
              </a:ext>
            </a:extLst>
          </p:cNvPr>
          <p:cNvSpPr>
            <a:spLocks noGrp="1"/>
          </p:cNvSpPr>
          <p:nvPr>
            <p:ph idx="1"/>
          </p:nvPr>
        </p:nvSpPr>
        <p:spPr>
          <a:xfrm>
            <a:off x="457200" y="4267200"/>
            <a:ext cx="8229600" cy="2819400"/>
          </a:xfrm>
        </p:spPr>
        <p:txBody>
          <a:bodyPr>
            <a:normAutofit/>
          </a:bodyPr>
          <a:lstStyle/>
          <a:p>
            <a:r>
              <a:rPr lang="en-GB" sz="2400" dirty="0" err="1">
                <a:solidFill>
                  <a:srgbClr val="000000"/>
                </a:solidFill>
                <a:effectLst/>
                <a:latin typeface="+mj-lt"/>
                <a:ea typeface="Arial" panose="020B0604020202020204" pitchFamily="34" charset="0"/>
              </a:rPr>
              <a:t>Ruiyan</a:t>
            </a:r>
            <a:r>
              <a:rPr lang="en-GB" sz="2400" dirty="0">
                <a:solidFill>
                  <a:srgbClr val="000000"/>
                </a:solidFill>
                <a:effectLst/>
                <a:latin typeface="+mj-lt"/>
                <a:ea typeface="Arial" panose="020B0604020202020204" pitchFamily="34" charset="0"/>
              </a:rPr>
              <a:t> has already negotiated with the </a:t>
            </a:r>
            <a:r>
              <a:rPr lang="en-GB" sz="2400" dirty="0" err="1">
                <a:solidFill>
                  <a:srgbClr val="000000"/>
                </a:solidFill>
                <a:effectLst/>
                <a:latin typeface="+mj-lt"/>
                <a:ea typeface="Arial" panose="020B0604020202020204" pitchFamily="34" charset="0"/>
              </a:rPr>
              <a:t>BojinWaves</a:t>
            </a:r>
            <a:r>
              <a:rPr lang="en-GB" sz="2400" dirty="0">
                <a:solidFill>
                  <a:srgbClr val="000000"/>
                </a:solidFill>
                <a:effectLst/>
                <a:latin typeface="+mj-lt"/>
                <a:ea typeface="Arial" panose="020B0604020202020204" pitchFamily="34" charset="0"/>
              </a:rPr>
              <a:t> leadership to</a:t>
            </a:r>
            <a:r>
              <a:rPr lang="en-GB" sz="2400" dirty="0">
                <a:effectLst/>
                <a:latin typeface="+mj-lt"/>
                <a:ea typeface="Arial" panose="020B0604020202020204" pitchFamily="34" charset="0"/>
              </a:rPr>
              <a:t> increase Green Label investment by another AUD$3 million if they acquire </a:t>
            </a:r>
            <a:r>
              <a:rPr lang="en-GB" sz="2400" dirty="0" err="1">
                <a:effectLst/>
                <a:latin typeface="+mj-lt"/>
                <a:ea typeface="Arial" panose="020B0604020202020204" pitchFamily="34" charset="0"/>
              </a:rPr>
              <a:t>Surfsub</a:t>
            </a:r>
            <a:r>
              <a:rPr lang="en-GB" sz="2400" dirty="0">
                <a:effectLst/>
                <a:latin typeface="+mj-lt"/>
                <a:ea typeface="Arial" panose="020B0604020202020204" pitchFamily="34" charset="0"/>
              </a:rPr>
              <a:t>. </a:t>
            </a:r>
          </a:p>
          <a:p>
            <a:r>
              <a:rPr lang="en-GB" sz="2400" dirty="0">
                <a:effectLst/>
                <a:latin typeface="+mj-lt"/>
                <a:ea typeface="Arial" panose="020B0604020202020204" pitchFamily="34" charset="0"/>
              </a:rPr>
              <a:t>Francine wants at least $2 million AUD invested. </a:t>
            </a:r>
          </a:p>
          <a:p>
            <a:r>
              <a:rPr lang="en-GB" sz="2400" dirty="0">
                <a:latin typeface="+mj-lt"/>
              </a:rPr>
              <a:t>How did your discussions regarding Green Label go? Did the </a:t>
            </a:r>
            <a:r>
              <a:rPr lang="en-GB" sz="2400" dirty="0" err="1">
                <a:solidFill>
                  <a:srgbClr val="000000"/>
                </a:solidFill>
                <a:effectLst/>
                <a:latin typeface="+mj-lt"/>
                <a:ea typeface="Arial" panose="020B0604020202020204" pitchFamily="34" charset="0"/>
              </a:rPr>
              <a:t>BojinWaves</a:t>
            </a:r>
            <a:r>
              <a:rPr lang="en-GB" sz="2400" dirty="0">
                <a:solidFill>
                  <a:srgbClr val="000000"/>
                </a:solidFill>
                <a:effectLst/>
                <a:latin typeface="+mj-lt"/>
                <a:ea typeface="Arial" panose="020B0604020202020204" pitchFamily="34" charset="0"/>
              </a:rPr>
              <a:t> negotiators use a “decoy tactic”?</a:t>
            </a:r>
            <a:endParaRPr lang="en-SG" sz="2400" dirty="0">
              <a:latin typeface="+mj-lt"/>
            </a:endParaRPr>
          </a:p>
        </p:txBody>
      </p:sp>
      <p:pic>
        <p:nvPicPr>
          <p:cNvPr id="3074" name="Picture 2" descr="Tree, Butterfly, Globe, Energy, Sustainability">
            <a:extLst>
              <a:ext uri="{FF2B5EF4-FFF2-40B4-BE49-F238E27FC236}">
                <a16:creationId xmlns:a16="http://schemas.microsoft.com/office/drawing/2014/main" id="{BDA06894-A2E3-42BC-86A6-E4293C4A4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39800"/>
            <a:ext cx="48768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13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51D83-D765-49BF-8EAC-40D782648CD5}"/>
              </a:ext>
            </a:extLst>
          </p:cNvPr>
          <p:cNvSpPr>
            <a:spLocks noGrp="1"/>
          </p:cNvSpPr>
          <p:nvPr>
            <p:ph idx="1"/>
          </p:nvPr>
        </p:nvSpPr>
        <p:spPr>
          <a:xfrm>
            <a:off x="533400" y="4876800"/>
            <a:ext cx="8229600" cy="4525963"/>
          </a:xfrm>
        </p:spPr>
        <p:txBody>
          <a:bodyPr>
            <a:normAutofit/>
          </a:bodyPr>
          <a:lstStyle/>
          <a:p>
            <a:pPr marL="342900" lvl="0" indent="-342900">
              <a:lnSpc>
                <a:spcPct val="115000"/>
              </a:lnSpc>
              <a:buFont typeface="Symbol" panose="05050102010706020507" pitchFamily="18" charset="2"/>
              <a:buChar char=""/>
            </a:pPr>
            <a:r>
              <a:rPr lang="en-GB" sz="2400" dirty="0">
                <a:effectLst/>
                <a:latin typeface="+mj-lt"/>
                <a:ea typeface="Arial" panose="020B0604020202020204" pitchFamily="34" charset="0"/>
              </a:rPr>
              <a:t>Only Sarah knows she wants to exit </a:t>
            </a:r>
            <a:r>
              <a:rPr lang="en-GB" sz="2400" dirty="0" err="1">
                <a:effectLst/>
                <a:latin typeface="+mj-lt"/>
                <a:ea typeface="Arial" panose="020B0604020202020204" pitchFamily="34" charset="0"/>
              </a:rPr>
              <a:t>Surfsub</a:t>
            </a:r>
            <a:r>
              <a:rPr lang="en-GB" sz="2400" dirty="0">
                <a:effectLst/>
                <a:latin typeface="+mj-lt"/>
                <a:ea typeface="Arial" panose="020B0604020202020204" pitchFamily="34" charset="0"/>
              </a:rPr>
              <a:t> entirely and retire early in Hawaii, USA</a:t>
            </a:r>
            <a:endParaRPr lang="en-GB" sz="2400" dirty="0">
              <a:latin typeface="+mj-lt"/>
              <a:ea typeface="Arial" panose="020B0604020202020204" pitchFamily="34" charset="0"/>
            </a:endParaRPr>
          </a:p>
          <a:p>
            <a:pPr marL="342900" lvl="0" indent="-342900">
              <a:lnSpc>
                <a:spcPct val="115000"/>
              </a:lnSpc>
              <a:buFont typeface="Symbol" panose="05050102010706020507" pitchFamily="18" charset="2"/>
              <a:buChar char=""/>
            </a:pPr>
            <a:r>
              <a:rPr lang="en-GB" sz="2400" i="1" dirty="0" err="1">
                <a:latin typeface="+mj-lt"/>
                <a:ea typeface="Arial" panose="020B0604020202020204" pitchFamily="34" charset="0"/>
              </a:rPr>
              <a:t>Sarahs</a:t>
            </a:r>
            <a:r>
              <a:rPr lang="en-GB" sz="2400" i="1" dirty="0">
                <a:latin typeface="+mj-lt"/>
                <a:ea typeface="Arial" panose="020B0604020202020204" pitchFamily="34" charset="0"/>
              </a:rPr>
              <a:t>, how did you handle this in your conversation with Francine? </a:t>
            </a:r>
            <a:endParaRPr lang="en-GB" sz="2400" i="1" dirty="0">
              <a:effectLst/>
              <a:latin typeface="+mj-lt"/>
              <a:ea typeface="Arial" panose="020B0604020202020204" pitchFamily="34" charset="0"/>
            </a:endParaRPr>
          </a:p>
          <a:p>
            <a:pPr marL="342900" lvl="0" indent="-342900">
              <a:lnSpc>
                <a:spcPct val="115000"/>
              </a:lnSpc>
              <a:buFont typeface="Symbol" panose="05050102010706020507" pitchFamily="18" charset="2"/>
              <a:buChar char=""/>
            </a:pPr>
            <a:endParaRPr lang="en-SG" sz="2400" dirty="0">
              <a:effectLst/>
              <a:latin typeface="+mj-lt"/>
              <a:ea typeface="Arial" panose="020B0604020202020204" pitchFamily="34" charset="0"/>
            </a:endParaRPr>
          </a:p>
          <a:p>
            <a:endParaRPr lang="en-SG" sz="2400" dirty="0">
              <a:latin typeface="+mj-lt"/>
            </a:endParaRPr>
          </a:p>
        </p:txBody>
      </p:sp>
      <p:sp>
        <p:nvSpPr>
          <p:cNvPr id="11" name="Title 1">
            <a:extLst>
              <a:ext uri="{FF2B5EF4-FFF2-40B4-BE49-F238E27FC236}">
                <a16:creationId xmlns:a16="http://schemas.microsoft.com/office/drawing/2014/main" id="{FA98B46B-6968-43E1-AD71-FFC821C7AC4A}"/>
              </a:ext>
            </a:extLst>
          </p:cNvPr>
          <p:cNvSpPr>
            <a:spLocks noGrp="1"/>
          </p:cNvSpPr>
          <p:nvPr>
            <p:ph type="title"/>
          </p:nvPr>
        </p:nvSpPr>
        <p:spPr>
          <a:xfrm>
            <a:off x="457200" y="0"/>
            <a:ext cx="8229600" cy="1143000"/>
          </a:xfrm>
        </p:spPr>
        <p:txBody>
          <a:bodyPr>
            <a:normAutofit/>
          </a:bodyPr>
          <a:lstStyle/>
          <a:p>
            <a:r>
              <a:rPr lang="en-SG" sz="3200" b="1" dirty="0"/>
              <a:t>More information asymmetries</a:t>
            </a:r>
          </a:p>
        </p:txBody>
      </p:sp>
      <p:pic>
        <p:nvPicPr>
          <p:cNvPr id="1026" name="Picture 2" descr="Children, Road, Supportive, Support, Dirt Road, Path">
            <a:extLst>
              <a:ext uri="{FF2B5EF4-FFF2-40B4-BE49-F238E27FC236}">
                <a16:creationId xmlns:a16="http://schemas.microsoft.com/office/drawing/2014/main" id="{7AF06254-E1F6-41D8-8E54-4C325E3D6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549498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00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br>
              <a:rPr lang="en-US" b="1" dirty="0"/>
            </a:br>
            <a:r>
              <a:rPr lang="en-US" b="1" dirty="0"/>
              <a:t>Negotiating in Global Teams</a:t>
            </a:r>
            <a:br>
              <a:rPr lang="en-US" b="1" dirty="0"/>
            </a:br>
            <a:endParaRPr lang="en-US" b="1" dirty="0"/>
          </a:p>
        </p:txBody>
      </p:sp>
      <p:pic>
        <p:nvPicPr>
          <p:cNvPr id="5" name="Picture 4">
            <a:extLst>
              <a:ext uri="{FF2B5EF4-FFF2-40B4-BE49-F238E27FC236}">
                <a16:creationId xmlns:a16="http://schemas.microsoft.com/office/drawing/2014/main" id="{01CD7E59-459E-42F9-8820-656663347879}"/>
              </a:ext>
            </a:extLst>
          </p:cNvPr>
          <p:cNvPicPr>
            <a:picLocks noChangeAspect="1"/>
          </p:cNvPicPr>
          <p:nvPr/>
        </p:nvPicPr>
        <p:blipFill>
          <a:blip r:embed="rId3"/>
          <a:stretch>
            <a:fillRect/>
          </a:stretch>
        </p:blipFill>
        <p:spPr>
          <a:xfrm>
            <a:off x="8382000" y="6115050"/>
            <a:ext cx="676275" cy="666750"/>
          </a:xfrm>
          <a:prstGeom prst="rect">
            <a:avLst/>
          </a:prstGeom>
        </p:spPr>
      </p:pic>
      <p:pic>
        <p:nvPicPr>
          <p:cNvPr id="4098" name="Picture 2" descr="Globes, Spheres, Maps, Ball, World, Global, Education">
            <a:extLst>
              <a:ext uri="{FF2B5EF4-FFF2-40B4-BE49-F238E27FC236}">
                <a16:creationId xmlns:a16="http://schemas.microsoft.com/office/drawing/2014/main" id="{37257E0F-ACCD-4EAF-9825-923CA63BF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929" y="1295400"/>
            <a:ext cx="7026141" cy="46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272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3">
            <a:extLst>
              <a:ext uri="{FF2B5EF4-FFF2-40B4-BE49-F238E27FC236}">
                <a16:creationId xmlns:a16="http://schemas.microsoft.com/office/drawing/2014/main" id="{CF34FEC0-1648-417F-9AA5-0FFDD90BD86C}"/>
              </a:ext>
            </a:extLst>
          </p:cNvPr>
          <p:cNvGraphicFramePr>
            <a:graphicFrameLocks/>
          </p:cNvGraphicFramePr>
          <p:nvPr>
            <p:extLst>
              <p:ext uri="{D42A27DB-BD31-4B8C-83A1-F6EECF244321}">
                <p14:modId xmlns:p14="http://schemas.microsoft.com/office/powerpoint/2010/main" val="1191029351"/>
              </p:ext>
            </p:extLst>
          </p:nvPr>
        </p:nvGraphicFramePr>
        <p:xfrm>
          <a:off x="1" y="1"/>
          <a:ext cx="9144000" cy="6656676"/>
        </p:xfrm>
        <a:graphic>
          <a:graphicData uri="http://schemas.openxmlformats.org/drawingml/2006/table">
            <a:tbl>
              <a:tblPr/>
              <a:tblGrid>
                <a:gridCol w="1295399">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905001">
                  <a:extLst>
                    <a:ext uri="{9D8B030D-6E8A-4147-A177-3AD203B41FA5}">
                      <a16:colId xmlns:a16="http://schemas.microsoft.com/office/drawing/2014/main" val="1482646850"/>
                    </a:ext>
                  </a:extLst>
                </a:gridCol>
              </a:tblGrid>
              <a:tr h="453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bg1"/>
                          </a:solidFill>
                          <a:effectLst/>
                          <a:latin typeface="+mn-lt"/>
                          <a:ea typeface="ＭＳ Ｐゴシック" charset="0"/>
                          <a:cs typeface="Arial"/>
                        </a:rPr>
                        <a:t>Jiayi</a:t>
                      </a:r>
                      <a:endParaRPr kumimoji="0" lang="en-US" sz="1800" b="1"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bg1"/>
                          </a:solidFill>
                          <a:effectLst/>
                          <a:latin typeface="+mn-lt"/>
                          <a:ea typeface="ＭＳ Ｐゴシック" charset="0"/>
                          <a:cs typeface="Arial"/>
                        </a:rPr>
                        <a:t>Ruiyan</a:t>
                      </a:r>
                      <a:endParaRPr kumimoji="0" lang="en-US" sz="1800" b="1"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n-lt"/>
                          <a:ea typeface="ＭＳ Ｐゴシック" charset="0"/>
                          <a:cs typeface="Arial"/>
                        </a:rPr>
                        <a:t>Francine</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n-lt"/>
                          <a:ea typeface="ＭＳ Ｐゴシック" charset="0"/>
                          <a:cs typeface="Arial"/>
                        </a:rPr>
                        <a:t>Sarah</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9058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n-lt"/>
                          <a:ea typeface="ＭＳ Ｐゴシック" charset="0"/>
                          <a:cs typeface="Arial"/>
                        </a:rPr>
                        <a:t>BATNA </a:t>
                      </a:r>
                      <a:r>
                        <a:rPr kumimoji="0" lang="en-US" sz="1800" b="0" i="0" u="none" strike="noStrike" cap="none" normalizeH="0" baseline="0" dirty="0">
                          <a:ln>
                            <a:noFill/>
                          </a:ln>
                          <a:solidFill>
                            <a:srgbClr val="000000"/>
                          </a:solidFill>
                          <a:effectLst/>
                          <a:latin typeface="+mn-lt"/>
                          <a:ea typeface="ＭＳ Ｐゴシック" charset="0"/>
                          <a:cs typeface="Arial"/>
                        </a:rPr>
                        <a:t>(Best Alternative to a Negotiated Agreement)</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ea typeface="ＭＳ Ｐゴシック" charset="0"/>
                          <a:cs typeface="Arial"/>
                        </a:rPr>
                        <a:t>Acquire surfboard company in Thailand with no foothold in Australia </a:t>
                      </a:r>
                      <a:r>
                        <a:rPr kumimoji="0" lang="en-US" sz="1800" b="0" i="0" u="none" strike="noStrike" cap="none" normalizeH="0" baseline="0" dirty="0">
                          <a:ln>
                            <a:noFill/>
                          </a:ln>
                          <a:solidFill>
                            <a:srgbClr val="FF0000"/>
                          </a:solidFill>
                          <a:effectLst/>
                          <a:latin typeface="+mn-lt"/>
                          <a:ea typeface="ＭＳ Ｐゴシック" charset="0"/>
                          <a:cs typeface="Arial"/>
                        </a:rPr>
                        <a:t>(unique information)</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Arial"/>
                        </a:rPr>
                        <a:t>Seek other ways to pursue Corporate Social Responsibility goals at </a:t>
                      </a:r>
                      <a:r>
                        <a:rPr lang="en-GB" sz="1800" kern="1200" dirty="0" err="1">
                          <a:solidFill>
                            <a:schemeClr val="tx1"/>
                          </a:solidFill>
                          <a:effectLst/>
                          <a:latin typeface="+mn-lt"/>
                          <a:ea typeface="+mn-ea"/>
                          <a:cs typeface="+mn-cs"/>
                        </a:rPr>
                        <a:t>BojinWaves</a:t>
                      </a:r>
                      <a:endParaRPr kumimoji="0" lang="en-US" sz="18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mn-lt"/>
                          <a:ea typeface="ＭＳ Ｐゴシック" charset="0"/>
                          <a:cs typeface="Arial"/>
                        </a:rPr>
                        <a:t>Continue to run </a:t>
                      </a:r>
                      <a:r>
                        <a:rPr kumimoji="0" lang="en-US" sz="1800" b="0" i="0" u="none" strike="noStrike" cap="none" normalizeH="0" baseline="0" dirty="0" err="1">
                          <a:ln>
                            <a:noFill/>
                          </a:ln>
                          <a:solidFill>
                            <a:srgbClr val="000000"/>
                          </a:solidFill>
                          <a:effectLst/>
                          <a:latin typeface="+mn-lt"/>
                          <a:ea typeface="ＭＳ Ｐゴシック" charset="0"/>
                          <a:cs typeface="Arial"/>
                        </a:rPr>
                        <a:t>Surfsub</a:t>
                      </a:r>
                      <a:r>
                        <a:rPr kumimoji="0" lang="en-US" sz="1800" b="0" i="0" u="none" strike="noStrike" cap="none" normalizeH="0" baseline="0" dirty="0">
                          <a:ln>
                            <a:noFill/>
                          </a:ln>
                          <a:solidFill>
                            <a:srgbClr val="000000"/>
                          </a:solidFill>
                          <a:effectLst/>
                          <a:latin typeface="+mn-lt"/>
                          <a:ea typeface="ＭＳ Ｐゴシック" charset="0"/>
                          <a:cs typeface="Arial"/>
                        </a:rPr>
                        <a:t> as an independent company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Arial"/>
                        </a:rPr>
                        <a:t>With no other buyers </a:t>
                      </a:r>
                      <a:r>
                        <a:rPr kumimoji="0" lang="en-US" sz="1800" b="0" i="0" u="none" strike="noStrike" cap="none" normalizeH="0" baseline="0" dirty="0">
                          <a:ln>
                            <a:noFill/>
                          </a:ln>
                          <a:solidFill>
                            <a:srgbClr val="FF0000"/>
                          </a:solidFill>
                          <a:effectLst/>
                          <a:latin typeface="+mn-lt"/>
                          <a:ea typeface="ＭＳ Ｐゴシック" charset="0"/>
                          <a:cs typeface="Arial"/>
                        </a:rPr>
                        <a:t>(unique information)</a:t>
                      </a:r>
                      <a:r>
                        <a:rPr kumimoji="0" lang="en-US" sz="1800" b="0" i="0" u="none" strike="noStrike" cap="none" normalizeH="0" baseline="0" dirty="0">
                          <a:ln>
                            <a:noFill/>
                          </a:ln>
                          <a:solidFill>
                            <a:srgbClr val="000000"/>
                          </a:solidFill>
                          <a:effectLst/>
                          <a:latin typeface="+mn-lt"/>
                          <a:ea typeface="ＭＳ Ｐゴシック" charset="0"/>
                          <a:cs typeface="Arial"/>
                        </a:rPr>
                        <a:t>, either help run </a:t>
                      </a:r>
                      <a:r>
                        <a:rPr kumimoji="0" lang="en-US" sz="1800" b="0" i="0" u="none" strike="noStrike" cap="none" normalizeH="0" baseline="0" dirty="0" err="1">
                          <a:ln>
                            <a:noFill/>
                          </a:ln>
                          <a:solidFill>
                            <a:srgbClr val="000000"/>
                          </a:solidFill>
                          <a:effectLst/>
                          <a:latin typeface="+mn-lt"/>
                          <a:ea typeface="ＭＳ Ｐゴシック" charset="0"/>
                          <a:cs typeface="Arial"/>
                        </a:rPr>
                        <a:t>Surfsub</a:t>
                      </a:r>
                      <a:r>
                        <a:rPr kumimoji="0" lang="en-US" sz="1800" b="0" i="0" u="none" strike="noStrike" cap="none" normalizeH="0" baseline="0" dirty="0">
                          <a:ln>
                            <a:noFill/>
                          </a:ln>
                          <a:solidFill>
                            <a:srgbClr val="000000"/>
                          </a:solidFill>
                          <a:effectLst/>
                          <a:latin typeface="+mn-lt"/>
                          <a:ea typeface="ＭＳ Ｐゴシック" charset="0"/>
                          <a:cs typeface="Arial"/>
                        </a:rPr>
                        <a:t> as an independent company or leave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163168">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23780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1790211">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2861188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3"/>
          <p:cNvGraphicFramePr>
            <a:graphicFrameLocks/>
          </p:cNvGraphicFramePr>
          <p:nvPr>
            <p:extLst>
              <p:ext uri="{D42A27DB-BD31-4B8C-83A1-F6EECF244321}">
                <p14:modId xmlns:p14="http://schemas.microsoft.com/office/powerpoint/2010/main" val="2071101400"/>
              </p:ext>
            </p:extLst>
          </p:nvPr>
        </p:nvGraphicFramePr>
        <p:xfrm>
          <a:off x="1" y="1"/>
          <a:ext cx="9144000" cy="7456147"/>
        </p:xfrm>
        <a:graphic>
          <a:graphicData uri="http://schemas.openxmlformats.org/drawingml/2006/table">
            <a:tbl>
              <a:tblPr/>
              <a:tblGrid>
                <a:gridCol w="1295399">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905001">
                  <a:extLst>
                    <a:ext uri="{9D8B030D-6E8A-4147-A177-3AD203B41FA5}">
                      <a16:colId xmlns:a16="http://schemas.microsoft.com/office/drawing/2014/main" val="1482646850"/>
                    </a:ext>
                  </a:extLst>
                </a:gridCol>
              </a:tblGrid>
              <a:tr h="453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bg1"/>
                          </a:solidFill>
                          <a:effectLst/>
                          <a:latin typeface="+mn-lt"/>
                          <a:ea typeface="ＭＳ Ｐゴシック" charset="0"/>
                          <a:cs typeface="Arial"/>
                        </a:rPr>
                        <a:t>Jiayi</a:t>
                      </a:r>
                      <a:endParaRPr kumimoji="0" lang="en-US" sz="1800" b="1"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bg1"/>
                          </a:solidFill>
                          <a:effectLst/>
                          <a:latin typeface="+mn-lt"/>
                          <a:ea typeface="ＭＳ Ｐゴシック" charset="0"/>
                          <a:cs typeface="Arial"/>
                        </a:rPr>
                        <a:t>Ruiyan</a:t>
                      </a:r>
                      <a:endParaRPr kumimoji="0" lang="en-US" sz="1800" b="1"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n-lt"/>
                          <a:ea typeface="ＭＳ Ｐゴシック" charset="0"/>
                          <a:cs typeface="Arial"/>
                        </a:rPr>
                        <a:t>Francine</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n-lt"/>
                          <a:ea typeface="ＭＳ Ｐゴシック" charset="0"/>
                          <a:cs typeface="Arial"/>
                        </a:rPr>
                        <a:t>Sarah</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9058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n-lt"/>
                          <a:ea typeface="ＭＳ Ｐゴシック" charset="0"/>
                          <a:cs typeface="Arial"/>
                        </a:rPr>
                        <a:t>BATNA </a:t>
                      </a:r>
                      <a:r>
                        <a:rPr kumimoji="0" lang="en-US" sz="1800" b="0" i="0" u="none" strike="noStrike" cap="none" normalizeH="0" baseline="0" dirty="0">
                          <a:ln>
                            <a:noFill/>
                          </a:ln>
                          <a:solidFill>
                            <a:srgbClr val="000000"/>
                          </a:solidFill>
                          <a:effectLst/>
                          <a:latin typeface="+mn-lt"/>
                          <a:ea typeface="ＭＳ Ｐゴシック" charset="0"/>
                          <a:cs typeface="Arial"/>
                        </a:rPr>
                        <a:t>(Best Alternative to a Negotiated Agreement)</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ea typeface="ＭＳ Ｐゴシック" charset="0"/>
                          <a:cs typeface="Arial"/>
                        </a:rPr>
                        <a:t>Acquire surfboard company in Thailand with no foothold in Australia </a:t>
                      </a:r>
                      <a:r>
                        <a:rPr kumimoji="0" lang="en-US" sz="1800" b="0" i="0" u="none" strike="noStrike" cap="none" normalizeH="0" baseline="0" dirty="0">
                          <a:ln>
                            <a:noFill/>
                          </a:ln>
                          <a:solidFill>
                            <a:srgbClr val="FF0000"/>
                          </a:solidFill>
                          <a:effectLst/>
                          <a:latin typeface="+mn-lt"/>
                          <a:ea typeface="ＭＳ Ｐゴシック" charset="0"/>
                          <a:cs typeface="Arial"/>
                        </a:rPr>
                        <a:t>(unique information)</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Arial"/>
                        </a:rPr>
                        <a:t>Seek other ways to pursue Corporate Social Responsibility goals at </a:t>
                      </a:r>
                      <a:r>
                        <a:rPr lang="en-GB" sz="1800" kern="1200" dirty="0" err="1">
                          <a:solidFill>
                            <a:schemeClr val="tx1"/>
                          </a:solidFill>
                          <a:effectLst/>
                          <a:latin typeface="+mn-lt"/>
                          <a:ea typeface="+mn-ea"/>
                          <a:cs typeface="+mn-cs"/>
                        </a:rPr>
                        <a:t>BojinWaves</a:t>
                      </a:r>
                      <a:endParaRPr kumimoji="0" lang="en-US" sz="18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0000"/>
                          </a:solidFill>
                          <a:effectLst/>
                          <a:latin typeface="+mn-lt"/>
                          <a:ea typeface="ＭＳ Ｐゴシック" charset="0"/>
                          <a:cs typeface="Arial"/>
                        </a:rPr>
                        <a:t>Continue to run </a:t>
                      </a:r>
                      <a:r>
                        <a:rPr kumimoji="0" lang="en-US" sz="1800" b="0" i="0" u="none" strike="noStrike" cap="none" normalizeH="0" baseline="0" dirty="0" err="1">
                          <a:ln>
                            <a:noFill/>
                          </a:ln>
                          <a:solidFill>
                            <a:srgbClr val="000000"/>
                          </a:solidFill>
                          <a:effectLst/>
                          <a:latin typeface="+mn-lt"/>
                          <a:ea typeface="ＭＳ Ｐゴシック" charset="0"/>
                          <a:cs typeface="Arial"/>
                        </a:rPr>
                        <a:t>Surfsub</a:t>
                      </a:r>
                      <a:r>
                        <a:rPr kumimoji="0" lang="en-US" sz="1800" b="0" i="0" u="none" strike="noStrike" cap="none" normalizeH="0" baseline="0" dirty="0">
                          <a:ln>
                            <a:noFill/>
                          </a:ln>
                          <a:solidFill>
                            <a:srgbClr val="000000"/>
                          </a:solidFill>
                          <a:effectLst/>
                          <a:latin typeface="+mn-lt"/>
                          <a:ea typeface="ＭＳ Ｐゴシック" charset="0"/>
                          <a:cs typeface="Arial"/>
                        </a:rPr>
                        <a:t> as an independent company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Arial"/>
                        </a:rPr>
                        <a:t>With no other buyers </a:t>
                      </a:r>
                      <a:r>
                        <a:rPr kumimoji="0" lang="en-US" sz="1800" b="0" i="0" u="none" strike="noStrike" cap="none" normalizeH="0" baseline="0" dirty="0">
                          <a:ln>
                            <a:noFill/>
                          </a:ln>
                          <a:solidFill>
                            <a:srgbClr val="FF0000"/>
                          </a:solidFill>
                          <a:effectLst/>
                          <a:latin typeface="+mn-lt"/>
                          <a:ea typeface="ＭＳ Ｐゴシック" charset="0"/>
                          <a:cs typeface="Arial"/>
                        </a:rPr>
                        <a:t>(unique information)</a:t>
                      </a:r>
                      <a:r>
                        <a:rPr kumimoji="0" lang="en-US" sz="1800" b="0" i="0" u="none" strike="noStrike" cap="none" normalizeH="0" baseline="0" dirty="0">
                          <a:ln>
                            <a:noFill/>
                          </a:ln>
                          <a:solidFill>
                            <a:srgbClr val="000000"/>
                          </a:solidFill>
                          <a:effectLst/>
                          <a:latin typeface="+mn-lt"/>
                          <a:ea typeface="ＭＳ Ｐゴシック" charset="0"/>
                          <a:cs typeface="Arial"/>
                        </a:rPr>
                        <a:t>, either help run </a:t>
                      </a:r>
                      <a:r>
                        <a:rPr kumimoji="0" lang="en-US" sz="1800" b="0" i="0" u="none" strike="noStrike" cap="none" normalizeH="0" baseline="0" dirty="0" err="1">
                          <a:ln>
                            <a:noFill/>
                          </a:ln>
                          <a:solidFill>
                            <a:srgbClr val="000000"/>
                          </a:solidFill>
                          <a:effectLst/>
                          <a:latin typeface="+mn-lt"/>
                          <a:ea typeface="ＭＳ Ｐゴシック" charset="0"/>
                          <a:cs typeface="Arial"/>
                        </a:rPr>
                        <a:t>Surfsub</a:t>
                      </a:r>
                      <a:r>
                        <a:rPr kumimoji="0" lang="en-US" sz="1800" b="0" i="0" u="none" strike="noStrike" cap="none" normalizeH="0" baseline="0" dirty="0">
                          <a:ln>
                            <a:noFill/>
                          </a:ln>
                          <a:solidFill>
                            <a:srgbClr val="000000"/>
                          </a:solidFill>
                          <a:effectLst/>
                          <a:latin typeface="+mn-lt"/>
                          <a:ea typeface="ＭＳ Ｐゴシック" charset="0"/>
                          <a:cs typeface="Arial"/>
                        </a:rPr>
                        <a:t> as an independent company or leave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1631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n-lt"/>
                          <a:ea typeface="ＭＳ Ｐゴシック" charset="0"/>
                          <a:cs typeface="Arial"/>
                        </a:rPr>
                        <a:t>Financial goals</a:t>
                      </a:r>
                      <a:endParaRPr kumimoji="0" lang="en-US" sz="18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Arial"/>
                        </a:rPr>
                        <a:t>Buy for lowest price possible, with max of </a:t>
                      </a:r>
                      <a:r>
                        <a:rPr lang="en-GB" sz="1800" b="0" dirty="0">
                          <a:effectLst/>
                          <a:latin typeface="+mn-lt"/>
                          <a:ea typeface="Arial" panose="020B0604020202020204" pitchFamily="34" charset="0"/>
                        </a:rPr>
                        <a:t>CNY360m and savings factoring into bonus </a:t>
                      </a:r>
                      <a:r>
                        <a:rPr lang="en-GB" sz="1800" b="0" dirty="0">
                          <a:solidFill>
                            <a:srgbClr val="FF0000"/>
                          </a:solidFill>
                          <a:effectLst/>
                          <a:latin typeface="+mn-lt"/>
                          <a:ea typeface="Arial" panose="020B0604020202020204" pitchFamily="34" charset="0"/>
                        </a:rPr>
                        <a:t>(unique information)</a:t>
                      </a:r>
                      <a:endParaRPr kumimoji="0" lang="en-US" sz="1800" b="0" i="0" u="none" strike="noStrike" cap="none" normalizeH="0" baseline="0" dirty="0">
                        <a:ln>
                          <a:noFill/>
                        </a:ln>
                        <a:solidFill>
                          <a:srgbClr val="FF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00"/>
                          </a:solidFill>
                          <a:effectLst/>
                          <a:latin typeface="+mn-lt"/>
                          <a:ea typeface="ＭＳ Ｐゴシック" charset="0"/>
                          <a:cs typeface="Arial"/>
                        </a:rPr>
                        <a:t>Highly motivated to acquire </a:t>
                      </a:r>
                      <a:r>
                        <a:rPr kumimoji="0" lang="en-GB" sz="1800" b="0" i="0" u="none" strike="noStrike" cap="none" normalizeH="0" baseline="0" dirty="0" err="1">
                          <a:ln>
                            <a:noFill/>
                          </a:ln>
                          <a:solidFill>
                            <a:srgbClr val="000000"/>
                          </a:solidFill>
                          <a:effectLst/>
                          <a:latin typeface="+mn-lt"/>
                          <a:ea typeface="ＭＳ Ｐゴシック" charset="0"/>
                          <a:cs typeface="Arial"/>
                        </a:rPr>
                        <a:t>Surfsub</a:t>
                      </a:r>
                      <a:r>
                        <a:rPr kumimoji="0" lang="en-GB" sz="1800" b="0" i="0" u="none" strike="noStrike" cap="none" normalizeH="0" baseline="0" dirty="0">
                          <a:ln>
                            <a:noFill/>
                          </a:ln>
                          <a:solidFill>
                            <a:srgbClr val="000000"/>
                          </a:solidFill>
                          <a:effectLst/>
                          <a:latin typeface="+mn-lt"/>
                          <a:ea typeface="ＭＳ Ｐゴシック" charset="0"/>
                          <a:cs typeface="Arial"/>
                        </a:rPr>
                        <a:t> and is less concerned about cost</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Arial"/>
                        </a:rPr>
                        <a:t>Get a fair price</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Arial"/>
                        </a:rPr>
                        <a:t>Sell for highest price possible</a:t>
                      </a:r>
                      <a:endParaRPr kumimoji="0" lang="en-US" sz="18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23780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n-lt"/>
                          <a:ea typeface="ＭＳ Ｐゴシック" charset="0"/>
                          <a:cs typeface="Arial"/>
                        </a:rPr>
                        <a:t>Green goals</a:t>
                      </a:r>
                      <a:endParaRPr kumimoji="0" lang="en-US" sz="18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Arial"/>
                        </a:rPr>
                        <a:t>Indifferent</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00"/>
                          </a:solidFill>
                          <a:effectLst/>
                          <a:latin typeface="+mn-lt"/>
                          <a:ea typeface="ＭＳ Ｐゴシック" charset="0"/>
                          <a:cs typeface="Arial"/>
                        </a:rPr>
                        <a:t>Uphold environmental values at </a:t>
                      </a:r>
                      <a:r>
                        <a:rPr lang="en-GB" sz="1800" kern="1200" dirty="0" err="1">
                          <a:solidFill>
                            <a:schemeClr val="tx1"/>
                          </a:solidFill>
                          <a:effectLst/>
                          <a:latin typeface="+mn-lt"/>
                          <a:ea typeface="+mn-ea"/>
                          <a:cs typeface="+mn-cs"/>
                        </a:rPr>
                        <a:t>BojinWaves</a:t>
                      </a:r>
                      <a:r>
                        <a:rPr lang="en-GB" sz="1800" kern="1200" dirty="0">
                          <a:solidFill>
                            <a:schemeClr val="tx1"/>
                          </a:solidFill>
                          <a:effectLst/>
                          <a:latin typeface="+mn-lt"/>
                          <a:ea typeface="+mn-ea"/>
                          <a:cs typeface="+mn-cs"/>
                        </a:rPr>
                        <a:t> and partners</a:t>
                      </a:r>
                      <a:endParaRPr kumimoji="0" lang="en-GB" sz="18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Arial"/>
                        </a:rPr>
                        <a:t>Make sure </a:t>
                      </a:r>
                      <a:r>
                        <a:rPr kumimoji="0" lang="en-US" sz="1800" b="0" i="0" u="none" strike="noStrike" cap="none" normalizeH="0" baseline="0" dirty="0" err="1">
                          <a:ln>
                            <a:noFill/>
                          </a:ln>
                          <a:solidFill>
                            <a:srgbClr val="000000"/>
                          </a:solidFill>
                          <a:effectLst/>
                          <a:latin typeface="+mn-lt"/>
                          <a:ea typeface="ＭＳ Ｐゴシック" charset="0"/>
                          <a:cs typeface="Arial"/>
                        </a:rPr>
                        <a:t>Surfsub’s</a:t>
                      </a:r>
                      <a:r>
                        <a:rPr kumimoji="0" lang="en-US" sz="1800" b="0" i="0" u="none" strike="noStrike" cap="none" normalizeH="0" baseline="0" dirty="0">
                          <a:ln>
                            <a:noFill/>
                          </a:ln>
                          <a:solidFill>
                            <a:srgbClr val="000000"/>
                          </a:solidFill>
                          <a:effectLst/>
                          <a:latin typeface="+mn-lt"/>
                          <a:ea typeface="ＭＳ Ｐゴシック" charset="0"/>
                          <a:cs typeface="Arial"/>
                        </a:rPr>
                        <a:t> environmental values are upheld</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Arial"/>
                        </a:rPr>
                        <a:t>Indifferent</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179021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n-lt"/>
                          <a:ea typeface="ＭＳ Ｐゴシック" charset="0"/>
                          <a:cs typeface="Arial"/>
                        </a:rPr>
                        <a:t>Decision power goals</a:t>
                      </a:r>
                      <a:endParaRPr kumimoji="0" lang="en-US" sz="18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Arial"/>
                        </a:rPr>
                        <a:t>Does not want the founders involved post-acquisition</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Arial"/>
                        </a:rPr>
                        <a:t>Open to the founders staying on</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Arial"/>
                        </a:rPr>
                        <a:t>Wants to be Head of the </a:t>
                      </a:r>
                      <a:r>
                        <a:rPr kumimoji="0" lang="en-US" sz="1800" b="0" i="0" u="none" strike="noStrike" cap="none" normalizeH="0" baseline="0" dirty="0" err="1">
                          <a:ln>
                            <a:noFill/>
                          </a:ln>
                          <a:solidFill>
                            <a:srgbClr val="000000"/>
                          </a:solidFill>
                          <a:effectLst/>
                          <a:latin typeface="+mn-lt"/>
                          <a:ea typeface="ＭＳ Ｐゴシック" charset="0"/>
                          <a:cs typeface="Arial"/>
                        </a:rPr>
                        <a:t>Surfsub</a:t>
                      </a:r>
                      <a:r>
                        <a:rPr kumimoji="0" lang="en-US" sz="1800" b="0" i="0" u="none" strike="noStrike" cap="none" normalizeH="0" baseline="0" dirty="0">
                          <a:ln>
                            <a:noFill/>
                          </a:ln>
                          <a:solidFill>
                            <a:srgbClr val="000000"/>
                          </a:solidFill>
                          <a:effectLst/>
                          <a:latin typeface="+mn-lt"/>
                          <a:ea typeface="ＭＳ Ｐゴシック" charset="0"/>
                          <a:cs typeface="Arial"/>
                        </a:rPr>
                        <a:t> Division post acquisition</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Arial"/>
                        </a:rPr>
                        <a:t>Wants to exit </a:t>
                      </a:r>
                      <a:r>
                        <a:rPr kumimoji="0" lang="en-US" sz="1800" b="0" i="0" u="none" strike="noStrike" cap="none" normalizeH="0" baseline="0" dirty="0" err="1">
                          <a:ln>
                            <a:noFill/>
                          </a:ln>
                          <a:solidFill>
                            <a:srgbClr val="000000"/>
                          </a:solidFill>
                          <a:effectLst/>
                          <a:latin typeface="+mn-lt"/>
                          <a:ea typeface="ＭＳ Ｐゴシック" charset="0"/>
                          <a:cs typeface="Arial"/>
                        </a:rPr>
                        <a:t>Surfsub</a:t>
                      </a:r>
                      <a:r>
                        <a:rPr kumimoji="0" lang="en-US" sz="1800" b="0" i="0" u="none" strike="noStrike" cap="none" normalizeH="0" baseline="0" dirty="0">
                          <a:ln>
                            <a:noFill/>
                          </a:ln>
                          <a:solidFill>
                            <a:srgbClr val="000000"/>
                          </a:solidFill>
                          <a:effectLst/>
                          <a:latin typeface="+mn-lt"/>
                          <a:ea typeface="ＭＳ Ｐゴシック" charset="0"/>
                          <a:cs typeface="Arial"/>
                        </a:rPr>
                        <a:t> post acquisition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9075092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4876800"/>
            <a:ext cx="9143999" cy="4318488"/>
          </a:xfrm>
        </p:spPr>
        <p:txBody>
          <a:bodyPr>
            <a:normAutofit/>
          </a:bodyPr>
          <a:lstStyle/>
          <a:p>
            <a:pPr marL="0" indent="0" algn="ctr">
              <a:buNone/>
              <a:defRPr/>
            </a:pPr>
            <a:r>
              <a:rPr lang="en-US" altLang="en-US" sz="2400" dirty="0"/>
              <a:t>How did you seek to manage conflicting interests </a:t>
            </a:r>
          </a:p>
          <a:p>
            <a:pPr marL="0" indent="0" algn="ctr">
              <a:buNone/>
              <a:defRPr/>
            </a:pPr>
            <a:r>
              <a:rPr lang="en-US" altLang="en-US" sz="2400" dirty="0"/>
              <a:t>and team strategy in </a:t>
            </a:r>
            <a:r>
              <a:rPr lang="en-US" altLang="en-US" sz="2400" dirty="0" err="1"/>
              <a:t>Surfsub</a:t>
            </a:r>
            <a:r>
              <a:rPr lang="en-US" altLang="en-US" sz="2400" dirty="0"/>
              <a:t>? Did it work?</a:t>
            </a:r>
          </a:p>
          <a:p>
            <a:pPr marL="0" indent="0" algn="ctr">
              <a:buNone/>
              <a:defRPr/>
            </a:pPr>
            <a:endParaRPr lang="en-US" altLang="en-US" sz="1200" dirty="0"/>
          </a:p>
          <a:p>
            <a:pPr marL="0" indent="0" algn="ctr">
              <a:buNone/>
              <a:defRPr/>
            </a:pPr>
            <a:r>
              <a:rPr lang="en-US" altLang="en-US" sz="2400" dirty="0"/>
              <a:t>Did </a:t>
            </a:r>
            <a:r>
              <a:rPr lang="en-US" altLang="en-US" sz="2400" dirty="0" err="1"/>
              <a:t>Jiaye</a:t>
            </a:r>
            <a:r>
              <a:rPr lang="en-US" altLang="en-US" sz="2400" dirty="0"/>
              <a:t> try to negotiate without </a:t>
            </a:r>
            <a:r>
              <a:rPr lang="en-US" altLang="en-US" sz="2400" dirty="0" err="1"/>
              <a:t>Ruiyan</a:t>
            </a:r>
            <a:r>
              <a:rPr lang="en-US" altLang="en-US" sz="2400" dirty="0"/>
              <a:t>?</a:t>
            </a:r>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2050" name="Picture 2" descr="Sea, Jeju, Nature, Jeju Island, Landscape, Travel">
            <a:extLst>
              <a:ext uri="{FF2B5EF4-FFF2-40B4-BE49-F238E27FC236}">
                <a16:creationId xmlns:a16="http://schemas.microsoft.com/office/drawing/2014/main" id="{9257EE2D-9386-4822-85F2-E66BB2F7A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528729"/>
            <a:ext cx="6172200" cy="414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957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4292112"/>
            <a:ext cx="9143999" cy="4318488"/>
          </a:xfrm>
        </p:spPr>
        <p:txBody>
          <a:bodyPr>
            <a:normAutofit/>
          </a:bodyPr>
          <a:lstStyle/>
          <a:p>
            <a:pPr marL="0" indent="0" algn="ctr">
              <a:buNone/>
              <a:defRPr/>
            </a:pPr>
            <a:r>
              <a:rPr lang="en-US" altLang="en-US" sz="2400" i="1" dirty="0"/>
              <a:t>Did you reach an agreement?</a:t>
            </a:r>
          </a:p>
          <a:p>
            <a:pPr marL="0" indent="0" algn="ctr">
              <a:buNone/>
              <a:defRPr/>
            </a:pPr>
            <a:r>
              <a:rPr lang="en-US" altLang="en-US" sz="2400" i="1" dirty="0"/>
              <a:t>If yes, what was your final price?</a:t>
            </a:r>
          </a:p>
          <a:p>
            <a:pPr marL="0" indent="0" algn="ctr">
              <a:buNone/>
              <a:defRPr/>
            </a:pPr>
            <a:r>
              <a:rPr lang="en-US" altLang="en-US" sz="2400" i="1" dirty="0"/>
              <a:t>What did you agree on regarding Green Label?</a:t>
            </a:r>
          </a:p>
          <a:p>
            <a:pPr marL="0" indent="0" algn="ctr">
              <a:buNone/>
              <a:defRPr/>
            </a:pPr>
            <a:r>
              <a:rPr lang="en-US" altLang="en-US" sz="2400" i="1" dirty="0"/>
              <a:t>Are Francine and Sarah staying on?</a:t>
            </a:r>
          </a:p>
          <a:p>
            <a:pPr marL="0" indent="0" algn="ctr">
              <a:buNone/>
              <a:defRPr/>
            </a:pPr>
            <a:r>
              <a:rPr lang="en-US" altLang="en-US" sz="2400" i="1" dirty="0"/>
              <a:t>How are your relationships now? Across teams? Within teams?</a:t>
            </a:r>
          </a:p>
          <a:p>
            <a:pPr algn="ctr">
              <a:defRPr/>
            </a:pPr>
            <a:endParaRPr lang="en-US" altLang="en-US" sz="2400" i="1" dirty="0"/>
          </a:p>
          <a:p>
            <a:pPr algn="ctr" eaLnBrk="1" hangingPunct="1">
              <a:defRPr/>
            </a:pPr>
            <a:endParaRPr lang="en-US" altLang="en-US" sz="2400" i="1" dirty="0"/>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lvl="1" algn="ctr" eaLnBrk="1" hangingPunct="1">
              <a:buFont typeface="Arial" panose="020B0604020202020204" pitchFamily="34" charset="0"/>
              <a:buChar char="•"/>
              <a:defRPr/>
            </a:pPr>
            <a:endParaRPr lang="en-US" altLang="en-US" sz="2400" i="1" dirty="0">
              <a:solidFill>
                <a:srgbClr val="003399"/>
              </a:solidFill>
            </a:endParaRPr>
          </a:p>
          <a:p>
            <a:pPr algn="ctr" eaLnBrk="1" hangingPunct="1">
              <a:defRPr/>
            </a:pPr>
            <a:endParaRPr lang="en-US" altLang="en-US" sz="2400" i="1" dirty="0">
              <a:solidFill>
                <a:srgbClr val="003399"/>
              </a:solidFill>
            </a:endParaRPr>
          </a:p>
          <a:p>
            <a:pPr algn="ctr" eaLnBrk="1" hangingPunct="1">
              <a:defRPr/>
            </a:pPr>
            <a:endParaRPr lang="en-US" altLang="en-US" sz="2400" i="1" dirty="0"/>
          </a:p>
        </p:txBody>
      </p:sp>
      <p:sp>
        <p:nvSpPr>
          <p:cNvPr id="5" name="Title 1">
            <a:extLst>
              <a:ext uri="{FF2B5EF4-FFF2-40B4-BE49-F238E27FC236}">
                <a16:creationId xmlns:a16="http://schemas.microsoft.com/office/drawing/2014/main" id="{96480FE3-7BB2-401A-9981-5070F455FD92}"/>
              </a:ext>
            </a:extLst>
          </p:cNvPr>
          <p:cNvSpPr>
            <a:spLocks noGrp="1"/>
          </p:cNvSpPr>
          <p:nvPr>
            <p:ph type="title"/>
          </p:nvPr>
        </p:nvSpPr>
        <p:spPr>
          <a:xfrm>
            <a:off x="457200" y="76200"/>
            <a:ext cx="8229600" cy="1143000"/>
          </a:xfrm>
        </p:spPr>
        <p:txBody>
          <a:bodyPr>
            <a:normAutofit/>
          </a:bodyPr>
          <a:lstStyle/>
          <a:p>
            <a:r>
              <a:rPr lang="en-SG" sz="3200" b="1" dirty="0"/>
              <a:t>Your Deals: </a:t>
            </a:r>
            <a:r>
              <a:rPr lang="en-SG" sz="3200" b="1" dirty="0" err="1"/>
              <a:t>Surfsub</a:t>
            </a:r>
            <a:endParaRPr lang="en-SG" sz="3200" b="1" dirty="0"/>
          </a:p>
        </p:txBody>
      </p:sp>
      <p:pic>
        <p:nvPicPr>
          <p:cNvPr id="5122" name="Picture 2" descr="Wave, Ocean, Sea, Storm, Tsunami, Spray, Atlantic">
            <a:extLst>
              <a:ext uri="{FF2B5EF4-FFF2-40B4-BE49-F238E27FC236}">
                <a16:creationId xmlns:a16="http://schemas.microsoft.com/office/drawing/2014/main" id="{FD5F09F5-1285-48C6-AEB8-E5D3931D2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424" y="1118088"/>
            <a:ext cx="6236776" cy="307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7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E3EFAAB-FC83-45FB-B7BB-8EF8DCC081F9}"/>
              </a:ext>
            </a:extLst>
          </p:cNvPr>
          <p:cNvGraphicFramePr>
            <a:graphicFrameLocks noGrp="1"/>
          </p:cNvGraphicFramePr>
          <p:nvPr>
            <p:extLst>
              <p:ext uri="{D42A27DB-BD31-4B8C-83A1-F6EECF244321}">
                <p14:modId xmlns:p14="http://schemas.microsoft.com/office/powerpoint/2010/main" val="3171233373"/>
              </p:ext>
            </p:extLst>
          </p:nvPr>
        </p:nvGraphicFramePr>
        <p:xfrm>
          <a:off x="0" y="1"/>
          <a:ext cx="9144000" cy="6857999"/>
        </p:xfrm>
        <a:graphic>
          <a:graphicData uri="http://schemas.openxmlformats.org/drawingml/2006/table">
            <a:tbl>
              <a:tblPr/>
              <a:tblGrid>
                <a:gridCol w="701587">
                  <a:extLst>
                    <a:ext uri="{9D8B030D-6E8A-4147-A177-3AD203B41FA5}">
                      <a16:colId xmlns:a16="http://schemas.microsoft.com/office/drawing/2014/main" val="20001"/>
                    </a:ext>
                  </a:extLst>
                </a:gridCol>
                <a:gridCol w="1031590">
                  <a:extLst>
                    <a:ext uri="{9D8B030D-6E8A-4147-A177-3AD203B41FA5}">
                      <a16:colId xmlns:a16="http://schemas.microsoft.com/office/drawing/2014/main" val="20002"/>
                    </a:ext>
                  </a:extLst>
                </a:gridCol>
                <a:gridCol w="1086223">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3048000">
                  <a:extLst>
                    <a:ext uri="{9D8B030D-6E8A-4147-A177-3AD203B41FA5}">
                      <a16:colId xmlns:a16="http://schemas.microsoft.com/office/drawing/2014/main" val="3621568632"/>
                    </a:ext>
                  </a:extLst>
                </a:gridCol>
              </a:tblGrid>
              <a:tr h="132918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Group</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1400" b="1" i="0" u="none" strike="noStrike" kern="1200" cap="none" normalizeH="0" baseline="0" dirty="0">
                          <a:ln>
                            <a:noFill/>
                          </a:ln>
                          <a:solidFill>
                            <a:srgbClr val="000000"/>
                          </a:solidFill>
                          <a:effectLst/>
                          <a:latin typeface="Calibri" panose="020F0502020204030204" pitchFamily="34" charset="0"/>
                          <a:ea typeface="+mn-ea"/>
                          <a:cs typeface="Arial" panose="020B0604020202020204" pitchFamily="34" charset="0"/>
                        </a:rPr>
                        <a:t>Deal or no deal?</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1400" b="1" i="0" u="none" strike="noStrike" kern="1200" cap="none" normalizeH="0" baseline="0" dirty="0">
                          <a:ln>
                            <a:noFill/>
                          </a:ln>
                          <a:solidFill>
                            <a:srgbClr val="000000"/>
                          </a:solidFill>
                          <a:effectLst/>
                          <a:latin typeface="Calibri" panose="020F0502020204030204" pitchFamily="34" charset="0"/>
                          <a:ea typeface="+mn-ea"/>
                          <a:cs typeface="Arial" panose="020B0604020202020204" pitchFamily="34" charset="0"/>
                        </a:rPr>
                        <a:t>Price for </a:t>
                      </a:r>
                      <a:r>
                        <a:rPr kumimoji="0" lang="en-US" altLang="en-US" sz="1400" b="1" i="0" u="none" strike="noStrike" kern="1200" cap="none" normalizeH="0" baseline="0" dirty="0" err="1">
                          <a:ln>
                            <a:noFill/>
                          </a:ln>
                          <a:solidFill>
                            <a:srgbClr val="000000"/>
                          </a:solidFill>
                          <a:effectLst/>
                          <a:latin typeface="Calibri" panose="020F0502020204030204" pitchFamily="34" charset="0"/>
                          <a:ea typeface="+mn-ea"/>
                          <a:cs typeface="Arial" panose="020B0604020202020204" pitchFamily="34" charset="0"/>
                        </a:rPr>
                        <a:t>Surfsub</a:t>
                      </a:r>
                      <a:endParaRPr kumimoji="0" lang="en-US" altLang="en-US" sz="1400" b="1" i="0" u="none" strike="noStrike" kern="1200" cap="none" normalizeH="0" baseline="0" dirty="0">
                        <a:ln>
                          <a:noFill/>
                        </a:ln>
                        <a:solidFill>
                          <a:srgbClr val="000000"/>
                        </a:solidFill>
                        <a:effectLst/>
                        <a:latin typeface="Calibri" panose="020F0502020204030204" pitchFamily="34" charset="0"/>
                        <a:ea typeface="+mn-ea"/>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cs typeface="Arial" panose="020B0604020202020204" pitchFamily="34" charset="0"/>
                        </a:rPr>
                        <a:t>Green Label Investment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US" sz="1400" b="1" dirty="0">
                          <a:latin typeface="+mn-lt"/>
                        </a:rPr>
                        <a:t>Involvement of Sarah</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cs typeface="Arial" panose="020B0604020202020204" pitchFamily="34" charset="0"/>
                        </a:rPr>
                        <a:t>Involvement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cs typeface="Arial" panose="020B0604020202020204" pitchFamily="34" charset="0"/>
                        </a:rPr>
                        <a:t>of Francine</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cs typeface="Arial" panose="020B0604020202020204" pitchFamily="34" charset="0"/>
                        </a:rPr>
                        <a:t>Further details</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11305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1</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cs typeface="Arial" panose="020B0604020202020204" pitchFamily="34" charset="0"/>
                        </a:rPr>
                        <a:t>Yes</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55M AUD</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3M AUD</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Yes</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No</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4775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2</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05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3</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001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4</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001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5</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76263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E3EFAAB-FC83-45FB-B7BB-8EF8DCC081F9}"/>
              </a:ext>
            </a:extLst>
          </p:cNvPr>
          <p:cNvGraphicFramePr>
            <a:graphicFrameLocks noGrp="1"/>
          </p:cNvGraphicFramePr>
          <p:nvPr>
            <p:extLst>
              <p:ext uri="{D42A27DB-BD31-4B8C-83A1-F6EECF244321}">
                <p14:modId xmlns:p14="http://schemas.microsoft.com/office/powerpoint/2010/main" val="533872196"/>
              </p:ext>
            </p:extLst>
          </p:nvPr>
        </p:nvGraphicFramePr>
        <p:xfrm>
          <a:off x="0" y="1"/>
          <a:ext cx="9144000" cy="6857999"/>
        </p:xfrm>
        <a:graphic>
          <a:graphicData uri="http://schemas.openxmlformats.org/drawingml/2006/table">
            <a:tbl>
              <a:tblPr/>
              <a:tblGrid>
                <a:gridCol w="701587">
                  <a:extLst>
                    <a:ext uri="{9D8B030D-6E8A-4147-A177-3AD203B41FA5}">
                      <a16:colId xmlns:a16="http://schemas.microsoft.com/office/drawing/2014/main" val="20001"/>
                    </a:ext>
                  </a:extLst>
                </a:gridCol>
                <a:gridCol w="1031590">
                  <a:extLst>
                    <a:ext uri="{9D8B030D-6E8A-4147-A177-3AD203B41FA5}">
                      <a16:colId xmlns:a16="http://schemas.microsoft.com/office/drawing/2014/main" val="20002"/>
                    </a:ext>
                  </a:extLst>
                </a:gridCol>
                <a:gridCol w="1086223">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3048000">
                  <a:extLst>
                    <a:ext uri="{9D8B030D-6E8A-4147-A177-3AD203B41FA5}">
                      <a16:colId xmlns:a16="http://schemas.microsoft.com/office/drawing/2014/main" val="3621568632"/>
                    </a:ext>
                  </a:extLst>
                </a:gridCol>
              </a:tblGrid>
              <a:tr h="132918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Group</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1400" b="1" i="0" u="none" strike="noStrike" kern="1200" cap="none" normalizeH="0" baseline="0" dirty="0">
                          <a:ln>
                            <a:noFill/>
                          </a:ln>
                          <a:solidFill>
                            <a:srgbClr val="000000"/>
                          </a:solidFill>
                          <a:effectLst/>
                          <a:latin typeface="Calibri" panose="020F0502020204030204" pitchFamily="34" charset="0"/>
                          <a:ea typeface="+mn-ea"/>
                          <a:cs typeface="Arial" panose="020B0604020202020204" pitchFamily="34" charset="0"/>
                        </a:rPr>
                        <a:t>Deal or no deal?</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1400" b="1" i="0" u="none" strike="noStrike" kern="1200" cap="none" normalizeH="0" baseline="0" dirty="0">
                          <a:ln>
                            <a:noFill/>
                          </a:ln>
                          <a:solidFill>
                            <a:srgbClr val="000000"/>
                          </a:solidFill>
                          <a:effectLst/>
                          <a:latin typeface="Calibri" panose="020F0502020204030204" pitchFamily="34" charset="0"/>
                          <a:ea typeface="+mn-ea"/>
                          <a:cs typeface="Arial" panose="020B0604020202020204" pitchFamily="34" charset="0"/>
                        </a:rPr>
                        <a:t>Price for </a:t>
                      </a:r>
                      <a:r>
                        <a:rPr kumimoji="0" lang="en-US" altLang="en-US" sz="1400" b="1" i="0" u="none" strike="noStrike" kern="1200" cap="none" normalizeH="0" baseline="0" dirty="0" err="1">
                          <a:ln>
                            <a:noFill/>
                          </a:ln>
                          <a:solidFill>
                            <a:srgbClr val="000000"/>
                          </a:solidFill>
                          <a:effectLst/>
                          <a:latin typeface="Calibri" panose="020F0502020204030204" pitchFamily="34" charset="0"/>
                          <a:ea typeface="+mn-ea"/>
                          <a:cs typeface="Arial" panose="020B0604020202020204" pitchFamily="34" charset="0"/>
                        </a:rPr>
                        <a:t>Surfsub</a:t>
                      </a:r>
                      <a:endParaRPr kumimoji="0" lang="en-US" altLang="en-US" sz="1400" b="1" i="0" u="none" strike="noStrike" kern="1200" cap="none" normalizeH="0" baseline="0" dirty="0">
                        <a:ln>
                          <a:noFill/>
                        </a:ln>
                        <a:solidFill>
                          <a:srgbClr val="000000"/>
                        </a:solidFill>
                        <a:effectLst/>
                        <a:latin typeface="Calibri" panose="020F0502020204030204" pitchFamily="34" charset="0"/>
                        <a:ea typeface="+mn-ea"/>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cs typeface="Arial" panose="020B0604020202020204" pitchFamily="34" charset="0"/>
                        </a:rPr>
                        <a:t>Green Label Investment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US" sz="1400" b="1" dirty="0">
                          <a:latin typeface="+mn-lt"/>
                        </a:rPr>
                        <a:t>Involvement of Sarah</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cs typeface="Arial" panose="020B0604020202020204" pitchFamily="34" charset="0"/>
                        </a:rPr>
                        <a:t>Involvement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cs typeface="Arial" panose="020B0604020202020204" pitchFamily="34" charset="0"/>
                        </a:rPr>
                        <a:t>of Francine</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cs typeface="Arial" panose="020B0604020202020204" pitchFamily="34" charset="0"/>
                        </a:rPr>
                        <a:t>Further details</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11305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6</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4775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7</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05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8</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001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9</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001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10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7393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EE4B-4727-49E4-B7D8-772AD2400F74}"/>
              </a:ext>
            </a:extLst>
          </p:cNvPr>
          <p:cNvSpPr>
            <a:spLocks noGrp="1"/>
          </p:cNvSpPr>
          <p:nvPr>
            <p:ph type="title"/>
          </p:nvPr>
        </p:nvSpPr>
        <p:spPr>
          <a:xfrm>
            <a:off x="457200" y="2286000"/>
            <a:ext cx="8229600" cy="1143000"/>
          </a:xfrm>
        </p:spPr>
        <p:txBody>
          <a:bodyPr>
            <a:normAutofit/>
          </a:bodyPr>
          <a:lstStyle/>
          <a:p>
            <a:r>
              <a:rPr lang="en-SG" b="1" dirty="0"/>
              <a:t>Sample results</a:t>
            </a:r>
          </a:p>
        </p:txBody>
      </p:sp>
    </p:spTree>
    <p:extLst>
      <p:ext uri="{BB962C8B-B14F-4D97-AF65-F5344CB8AC3E}">
        <p14:creationId xmlns:p14="http://schemas.microsoft.com/office/powerpoint/2010/main" val="346307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6ABECA7-96DD-45BA-AFED-66DFAE7951D8}"/>
              </a:ext>
            </a:extLst>
          </p:cNvPr>
          <p:cNvGraphicFramePr>
            <a:graphicFrameLocks noGrp="1"/>
          </p:cNvGraphicFramePr>
          <p:nvPr>
            <p:extLst>
              <p:ext uri="{D42A27DB-BD31-4B8C-83A1-F6EECF244321}">
                <p14:modId xmlns:p14="http://schemas.microsoft.com/office/powerpoint/2010/main" val="3624015222"/>
              </p:ext>
            </p:extLst>
          </p:nvPr>
        </p:nvGraphicFramePr>
        <p:xfrm>
          <a:off x="1" y="59998"/>
          <a:ext cx="9067799" cy="6721802"/>
        </p:xfrm>
        <a:graphic>
          <a:graphicData uri="http://schemas.openxmlformats.org/drawingml/2006/table">
            <a:tbl>
              <a:tblPr>
                <a:tableStyleId>{5C22544A-7EE6-4342-B048-85BDC9FD1C3A}</a:tableStyleId>
              </a:tblPr>
              <a:tblGrid>
                <a:gridCol w="533400">
                  <a:extLst>
                    <a:ext uri="{9D8B030D-6E8A-4147-A177-3AD203B41FA5}">
                      <a16:colId xmlns:a16="http://schemas.microsoft.com/office/drawing/2014/main" val="966630045"/>
                    </a:ext>
                  </a:extLst>
                </a:gridCol>
                <a:gridCol w="838200">
                  <a:extLst>
                    <a:ext uri="{9D8B030D-6E8A-4147-A177-3AD203B41FA5}">
                      <a16:colId xmlns:a16="http://schemas.microsoft.com/office/drawing/2014/main" val="3186960500"/>
                    </a:ext>
                  </a:extLst>
                </a:gridCol>
                <a:gridCol w="1524000">
                  <a:extLst>
                    <a:ext uri="{9D8B030D-6E8A-4147-A177-3AD203B41FA5}">
                      <a16:colId xmlns:a16="http://schemas.microsoft.com/office/drawing/2014/main" val="3532514208"/>
                    </a:ext>
                  </a:extLst>
                </a:gridCol>
                <a:gridCol w="914400">
                  <a:extLst>
                    <a:ext uri="{9D8B030D-6E8A-4147-A177-3AD203B41FA5}">
                      <a16:colId xmlns:a16="http://schemas.microsoft.com/office/drawing/2014/main" val="2801121494"/>
                    </a:ext>
                  </a:extLst>
                </a:gridCol>
                <a:gridCol w="5257799">
                  <a:extLst>
                    <a:ext uri="{9D8B030D-6E8A-4147-A177-3AD203B41FA5}">
                      <a16:colId xmlns:a16="http://schemas.microsoft.com/office/drawing/2014/main" val="3808442293"/>
                    </a:ext>
                  </a:extLst>
                </a:gridCol>
              </a:tblGrid>
              <a:tr h="339433">
                <a:tc>
                  <a:txBody>
                    <a:bodyPr/>
                    <a:lstStyle/>
                    <a:p>
                      <a:pPr algn="l" fontAlgn="b"/>
                      <a:r>
                        <a:rPr lang="en-SG" sz="1400" u="none" strike="noStrike" dirty="0">
                          <a:effectLst/>
                        </a:rPr>
                        <a:t>Group#</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Price</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Founders Stayed? </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Green Label</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Further Aspects of the Deal</a:t>
                      </a:r>
                      <a:endParaRPr lang="en-SG" sz="1400" b="0" i="0" u="none" strike="noStrike" dirty="0">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3986455557"/>
                  </a:ext>
                </a:extLst>
              </a:tr>
              <a:tr h="1008946">
                <a:tc>
                  <a:txBody>
                    <a:bodyPr/>
                    <a:lstStyle/>
                    <a:p>
                      <a:pPr algn="l" fontAlgn="b"/>
                      <a:r>
                        <a:rPr lang="en-SG" sz="1400" u="none" strike="noStrike">
                          <a:effectLst/>
                        </a:rPr>
                        <a:t>1</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10300000</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Sarah and Francine</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2000000</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US" sz="1400" u="none" strike="noStrike">
                          <a:effectLst/>
                        </a:rPr>
                        <a:t>Francine to participate in media with BojinWaves. Both founders to stay, Francine 3 year contract transition as CEO, Sarah no longerterm commitment. BojinWaves retains full control. Agreed to acquire Green Label.</a:t>
                      </a:r>
                      <a:endParaRPr lang="en-US" sz="1400" b="0" i="0" u="none" strike="noStrike">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1823268066"/>
                  </a:ext>
                </a:extLst>
              </a:tr>
              <a:tr h="339433">
                <a:tc>
                  <a:txBody>
                    <a:bodyPr/>
                    <a:lstStyle/>
                    <a:p>
                      <a:pPr algn="l" fontAlgn="b"/>
                      <a:r>
                        <a:rPr lang="en-SG" sz="1400" u="none" strike="noStrike">
                          <a:effectLst/>
                        </a:rPr>
                        <a:t>2</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65000000</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Sarah and Francine</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3000000</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endParaRPr lang="en-SG" sz="1400" b="0" i="0" u="none" strike="noStrike" dirty="0">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3381264438"/>
                  </a:ext>
                </a:extLst>
              </a:tr>
              <a:tr h="544550">
                <a:tc>
                  <a:txBody>
                    <a:bodyPr/>
                    <a:lstStyle/>
                    <a:p>
                      <a:pPr algn="l" fontAlgn="b"/>
                      <a:r>
                        <a:rPr lang="en-SG" sz="1400" u="none" strike="noStrike">
                          <a:effectLst/>
                        </a:rPr>
                        <a:t>3</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55</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Francine</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2.5</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US" sz="1400" u="none" strike="noStrike">
                          <a:effectLst/>
                        </a:rPr>
                        <a:t>From the 55, 3 million AUD comes from "Surfsub" to invest in another company - the PR head got what she wanted there. </a:t>
                      </a:r>
                      <a:endParaRPr lang="en-US" sz="1400" b="0" i="0" u="none" strike="noStrike">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352163807"/>
                  </a:ext>
                </a:extLst>
              </a:tr>
              <a:tr h="339433">
                <a:tc>
                  <a:txBody>
                    <a:bodyPr/>
                    <a:lstStyle/>
                    <a:p>
                      <a:pPr algn="l" fontAlgn="b"/>
                      <a:r>
                        <a:rPr lang="en-SG" sz="1400" u="none" strike="noStrike">
                          <a:effectLst/>
                        </a:rPr>
                        <a:t>4</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70000000</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Francine</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4000000</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endParaRPr lang="en-SG" sz="1400" b="0" i="0" u="none" strike="noStrike" dirty="0">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4285493376"/>
                  </a:ext>
                </a:extLst>
              </a:tr>
              <a:tr h="339433">
                <a:tc>
                  <a:txBody>
                    <a:bodyPr/>
                    <a:lstStyle/>
                    <a:p>
                      <a:pPr algn="l" fontAlgn="b"/>
                      <a:r>
                        <a:rPr lang="en-SG" sz="1400" u="none" strike="noStrike">
                          <a:effectLst/>
                        </a:rPr>
                        <a:t>5</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60</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No</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3</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endParaRPr lang="en-SG" sz="1400" b="0" i="0" u="none" strike="noStrike" dirty="0">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913199058"/>
                  </a:ext>
                </a:extLst>
              </a:tr>
              <a:tr h="343332">
                <a:tc>
                  <a:txBody>
                    <a:bodyPr/>
                    <a:lstStyle/>
                    <a:p>
                      <a:pPr algn="l" fontAlgn="b"/>
                      <a:r>
                        <a:rPr lang="en-SG" sz="1400" u="none" strike="noStrike">
                          <a:effectLst/>
                        </a:rPr>
                        <a:t>6</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15</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Sarah and Francine</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2</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US" sz="1400" u="none" strike="noStrike">
                          <a:effectLst/>
                        </a:rPr>
                        <a:t>Full control of the company for BojinWaves, CEO and CFO stay (1 year)</a:t>
                      </a:r>
                      <a:endParaRPr lang="en-US" sz="1400" b="0" i="0" u="none" strike="noStrike">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3008660908"/>
                  </a:ext>
                </a:extLst>
              </a:tr>
              <a:tr h="343332">
                <a:tc>
                  <a:txBody>
                    <a:bodyPr/>
                    <a:lstStyle/>
                    <a:p>
                      <a:pPr algn="l" fontAlgn="b"/>
                      <a:r>
                        <a:rPr lang="en-SG" sz="1400" u="none" strike="noStrike">
                          <a:effectLst/>
                        </a:rPr>
                        <a:t>8</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70.6</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Francine</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2000000</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US" sz="1400" u="none" strike="noStrike">
                          <a:effectLst/>
                        </a:rPr>
                        <a:t>we do the due diligence and move on with expansion accordingly. </a:t>
                      </a:r>
                      <a:endParaRPr lang="en-US" sz="1400" b="0" i="0" u="none" strike="noStrike">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887651888"/>
                  </a:ext>
                </a:extLst>
              </a:tr>
              <a:tr h="1008946">
                <a:tc>
                  <a:txBody>
                    <a:bodyPr/>
                    <a:lstStyle/>
                    <a:p>
                      <a:pPr algn="l" fontAlgn="b"/>
                      <a:r>
                        <a:rPr lang="en-SG" sz="1400" u="none" strike="noStrike">
                          <a:effectLst/>
                        </a:rPr>
                        <a:t>9</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66</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Francine</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2</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US" sz="1400" u="none" strike="noStrike">
                          <a:effectLst/>
                        </a:rPr>
                        <a:t>Francine will have control over the sustainability and driving green mission of Surfsub, and Sarah will exit. We also aligned to go global starting from Asia Pacific, and get the Green Label certification.</a:t>
                      </a:r>
                      <a:endParaRPr lang="en-US" sz="1400" b="0" i="0" u="none" strike="noStrike">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2637673137"/>
                  </a:ext>
                </a:extLst>
              </a:tr>
              <a:tr h="339433">
                <a:tc>
                  <a:txBody>
                    <a:bodyPr/>
                    <a:lstStyle/>
                    <a:p>
                      <a:pPr algn="l" fontAlgn="b"/>
                      <a:r>
                        <a:rPr lang="en-SG" sz="1400" u="none" strike="noStrike">
                          <a:effectLst/>
                        </a:rPr>
                        <a:t>10</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67</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Francine</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3</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US" sz="1400" u="none" strike="noStrike">
                          <a:effectLst/>
                        </a:rPr>
                        <a:t>Francine remains as Head of Division; 100% acquisition</a:t>
                      </a:r>
                      <a:endParaRPr lang="en-US" sz="1400" b="0" i="0" u="none" strike="noStrike">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2824697154"/>
                  </a:ext>
                </a:extLst>
              </a:tr>
              <a:tr h="506811">
                <a:tc>
                  <a:txBody>
                    <a:bodyPr/>
                    <a:lstStyle/>
                    <a:p>
                      <a:pPr algn="l" fontAlgn="b"/>
                      <a:r>
                        <a:rPr lang="en-SG" sz="1400" u="none" strike="noStrike">
                          <a:effectLst/>
                        </a:rPr>
                        <a:t>11</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42000</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a:effectLst/>
                        </a:rPr>
                        <a:t>Sarah and Francine</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2000</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US" sz="1400" u="none" strike="noStrike">
                          <a:effectLst/>
                        </a:rPr>
                        <a:t>Buyer holds a call option for the remaining 20% to be exercised 5 years from now</a:t>
                      </a:r>
                      <a:endParaRPr lang="en-US" sz="1400" b="0" i="0" u="none" strike="noStrike">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3219421540"/>
                  </a:ext>
                </a:extLst>
              </a:tr>
              <a:tr h="1176324">
                <a:tc>
                  <a:txBody>
                    <a:bodyPr/>
                    <a:lstStyle/>
                    <a:p>
                      <a:pPr algn="l" fontAlgn="b"/>
                      <a:r>
                        <a:rPr lang="en-SG" sz="1400" u="none" strike="noStrike">
                          <a:effectLst/>
                        </a:rPr>
                        <a:t>12</a:t>
                      </a:r>
                      <a:endParaRPr lang="en-SG" sz="1400" b="0" i="0" u="none" strike="noStrike">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90000000</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Francine</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SG" sz="1400" u="none" strike="noStrike" dirty="0">
                          <a:effectLst/>
                        </a:rPr>
                        <a:t>2000000</a:t>
                      </a:r>
                      <a:endParaRPr lang="en-SG" sz="1400" b="0" i="0" u="none" strike="noStrike" dirty="0">
                        <a:solidFill>
                          <a:srgbClr val="000000"/>
                        </a:solidFill>
                        <a:effectLst/>
                        <a:latin typeface="Calibri" panose="020F0502020204030204" pitchFamily="34" charset="0"/>
                      </a:endParaRPr>
                    </a:p>
                  </a:txBody>
                  <a:tcPr marL="5109" marR="5109" marT="5109" marB="0" anchor="b"/>
                </a:tc>
                <a:tc>
                  <a:txBody>
                    <a:bodyPr/>
                    <a:lstStyle/>
                    <a:p>
                      <a:pPr algn="l" fontAlgn="b"/>
                      <a:r>
                        <a:rPr lang="en-US" sz="1400" u="none" strike="noStrike" dirty="0">
                          <a:effectLst/>
                        </a:rPr>
                        <a:t>Staggered deal - 60m up front, (sustainability operational control to be 100% directed by Francine until </a:t>
                      </a:r>
                      <a:r>
                        <a:rPr lang="en-US" sz="1400" u="none" strike="noStrike" dirty="0" err="1">
                          <a:effectLst/>
                        </a:rPr>
                        <a:t>Francinceis</a:t>
                      </a:r>
                      <a:r>
                        <a:rPr lang="en-US" sz="1400" u="none" strike="noStrike" dirty="0">
                          <a:effectLst/>
                        </a:rPr>
                        <a:t> an equity owner) + AUD2m certification within 1 year, 10m each year for the next 3 years based on FCF targets being met</a:t>
                      </a:r>
                      <a:endParaRPr lang="en-US" sz="1400" b="0" i="0" u="none" strike="noStrike" dirty="0">
                        <a:solidFill>
                          <a:srgbClr val="000000"/>
                        </a:solidFill>
                        <a:effectLst/>
                        <a:latin typeface="Calibri" panose="020F0502020204030204" pitchFamily="34" charset="0"/>
                      </a:endParaRPr>
                    </a:p>
                  </a:txBody>
                  <a:tcPr marL="5109" marR="5109" marT="5109" marB="0" anchor="b"/>
                </a:tc>
                <a:extLst>
                  <a:ext uri="{0D108BD9-81ED-4DB2-BD59-A6C34878D82A}">
                    <a16:rowId xmlns:a16="http://schemas.microsoft.com/office/drawing/2014/main" val="1645148996"/>
                  </a:ext>
                </a:extLst>
              </a:tr>
            </a:tbl>
          </a:graphicData>
        </a:graphic>
      </p:graphicFrame>
    </p:spTree>
    <p:extLst>
      <p:ext uri="{BB962C8B-B14F-4D97-AF65-F5344CB8AC3E}">
        <p14:creationId xmlns:p14="http://schemas.microsoft.com/office/powerpoint/2010/main" val="3357757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0D7A46-711D-48BD-A202-B1ACC55A4CA7}"/>
              </a:ext>
            </a:extLst>
          </p:cNvPr>
          <p:cNvPicPr>
            <a:picLocks noChangeAspect="1"/>
          </p:cNvPicPr>
          <p:nvPr/>
        </p:nvPicPr>
        <p:blipFill>
          <a:blip r:embed="rId3"/>
          <a:stretch>
            <a:fillRect/>
          </a:stretch>
        </p:blipFill>
        <p:spPr>
          <a:xfrm>
            <a:off x="0" y="303716"/>
            <a:ext cx="10133556" cy="6567627"/>
          </a:xfrm>
          <a:prstGeom prst="rect">
            <a:avLst/>
          </a:prstGeom>
        </p:spPr>
      </p:pic>
    </p:spTree>
    <p:extLst>
      <p:ext uri="{BB962C8B-B14F-4D97-AF65-F5344CB8AC3E}">
        <p14:creationId xmlns:p14="http://schemas.microsoft.com/office/powerpoint/2010/main" val="623883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7D9D98-5BC5-46C2-A6AB-D190AF2260E7}"/>
              </a:ext>
            </a:extLst>
          </p:cNvPr>
          <p:cNvPicPr>
            <a:picLocks noChangeAspect="1"/>
          </p:cNvPicPr>
          <p:nvPr/>
        </p:nvPicPr>
        <p:blipFill>
          <a:blip r:embed="rId3"/>
          <a:stretch>
            <a:fillRect/>
          </a:stretch>
        </p:blipFill>
        <p:spPr>
          <a:xfrm>
            <a:off x="876300" y="4762"/>
            <a:ext cx="7391400" cy="6848475"/>
          </a:xfrm>
          <a:prstGeom prst="rect">
            <a:avLst/>
          </a:prstGeom>
        </p:spPr>
      </p:pic>
    </p:spTree>
    <p:extLst>
      <p:ext uri="{BB962C8B-B14F-4D97-AF65-F5344CB8AC3E}">
        <p14:creationId xmlns:p14="http://schemas.microsoft.com/office/powerpoint/2010/main" val="380094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76200" y="1143000"/>
            <a:ext cx="8839200" cy="4800600"/>
          </a:xfrm>
        </p:spPr>
        <p:txBody>
          <a:bodyPr>
            <a:noAutofit/>
          </a:bodyPr>
          <a:lstStyle/>
          <a:p>
            <a:pPr eaLnBrk="1" hangingPunct="1">
              <a:lnSpc>
                <a:spcPct val="90000"/>
              </a:lnSpc>
            </a:pPr>
            <a:r>
              <a:rPr lang="en-US" altLang="en-US" sz="2000" dirty="0"/>
              <a:t>Process</a:t>
            </a:r>
          </a:p>
          <a:p>
            <a:pPr lvl="1">
              <a:lnSpc>
                <a:spcPct val="90000"/>
              </a:lnSpc>
              <a:buFont typeface="Arial" panose="020B0604020202020204" pitchFamily="34" charset="0"/>
              <a:buChar char="•"/>
            </a:pPr>
            <a:r>
              <a:rPr lang="en-US" altLang="en-US" sz="2000" dirty="0"/>
              <a:t>I will email everyone all 4 roles </a:t>
            </a:r>
          </a:p>
          <a:p>
            <a:pPr lvl="1">
              <a:lnSpc>
                <a:spcPct val="90000"/>
              </a:lnSpc>
              <a:buFont typeface="Arial" panose="020B0604020202020204" pitchFamily="34" charset="0"/>
              <a:buChar char="•"/>
            </a:pPr>
            <a:r>
              <a:rPr lang="en-US" altLang="en-US" sz="2000" dirty="0"/>
              <a:t>Find your own partners and negotiate in groups of at least 4 students (groups of 5 should double up the </a:t>
            </a:r>
            <a:r>
              <a:rPr lang="en-US" altLang="en-US" sz="2000" dirty="0" err="1"/>
              <a:t>Jiayi</a:t>
            </a:r>
            <a:r>
              <a:rPr lang="en-US" altLang="en-US" sz="2000" dirty="0"/>
              <a:t> role)</a:t>
            </a:r>
          </a:p>
          <a:p>
            <a:pPr lvl="1">
              <a:lnSpc>
                <a:spcPct val="90000"/>
              </a:lnSpc>
              <a:buFont typeface="Arial" panose="020B0604020202020204" pitchFamily="34" charset="0"/>
              <a:buChar char="•"/>
            </a:pPr>
            <a:r>
              <a:rPr lang="en-SG" sz="2000" kern="0" dirty="0"/>
              <a:t>Decide within your group who gets which role, and </a:t>
            </a:r>
            <a:r>
              <a:rPr lang="en-SG" sz="2000" kern="0" dirty="0">
                <a:solidFill>
                  <a:srgbClr val="FF0000"/>
                </a:solidFill>
              </a:rPr>
              <a:t>READ ONLY YOUR ROLE! </a:t>
            </a:r>
          </a:p>
          <a:p>
            <a:pPr eaLnBrk="1" hangingPunct="1">
              <a:lnSpc>
                <a:spcPct val="90000"/>
              </a:lnSpc>
            </a:pPr>
            <a:endParaRPr lang="en-US" altLang="en-US" sz="1200" dirty="0"/>
          </a:p>
          <a:p>
            <a:pPr eaLnBrk="1" hangingPunct="1">
              <a:lnSpc>
                <a:spcPct val="90000"/>
              </a:lnSpc>
            </a:pPr>
            <a:r>
              <a:rPr lang="en-US" altLang="en-US" sz="2000" dirty="0"/>
              <a:t>Timeline:</a:t>
            </a:r>
          </a:p>
          <a:p>
            <a:pPr lvl="1">
              <a:lnSpc>
                <a:spcPct val="90000"/>
              </a:lnSpc>
              <a:buFont typeface="Arial" panose="020B0604020202020204" pitchFamily="34" charset="0"/>
              <a:buChar char="•"/>
            </a:pPr>
            <a:r>
              <a:rPr lang="en-US" altLang="en-US" sz="2000" dirty="0"/>
              <a:t>Read your role and plan a strategy (</a:t>
            </a:r>
            <a:r>
              <a:rPr lang="en-US" altLang="en-US" sz="2000" b="1" dirty="0"/>
              <a:t>max 15 minutes</a:t>
            </a:r>
            <a:r>
              <a:rPr lang="en-US" altLang="en-US" sz="2000" dirty="0"/>
              <a:t>)</a:t>
            </a:r>
          </a:p>
          <a:p>
            <a:pPr lvl="1">
              <a:lnSpc>
                <a:spcPct val="90000"/>
              </a:lnSpc>
              <a:buFont typeface="Arial" panose="020B0604020202020204" pitchFamily="34" charset="0"/>
              <a:buChar char="•"/>
            </a:pPr>
            <a:r>
              <a:rPr lang="en-US" altLang="en-US" sz="2000" dirty="0"/>
              <a:t>Prepare with your teammate (</a:t>
            </a:r>
            <a:r>
              <a:rPr lang="en-US" altLang="en-US" sz="2000" dirty="0" err="1"/>
              <a:t>Francine+Sarah</a:t>
            </a:r>
            <a:r>
              <a:rPr lang="en-US" altLang="en-US" sz="2000" dirty="0"/>
              <a:t>, </a:t>
            </a:r>
            <a:r>
              <a:rPr lang="en-US" altLang="en-US" sz="2000" dirty="0" err="1"/>
              <a:t>Ruiyan+Jiayi</a:t>
            </a:r>
            <a:r>
              <a:rPr lang="en-US" altLang="en-US" sz="2000" dirty="0"/>
              <a:t>) (</a:t>
            </a:r>
            <a:r>
              <a:rPr lang="en-US" altLang="en-US" sz="2000" b="1" dirty="0"/>
              <a:t>max 1 hour</a:t>
            </a:r>
            <a:r>
              <a:rPr lang="en-US" altLang="en-US" sz="2000" dirty="0"/>
              <a:t>)</a:t>
            </a:r>
            <a:endParaRPr lang="en-US" altLang="en-US" sz="2000" dirty="0">
              <a:highlight>
                <a:srgbClr val="FFFF00"/>
              </a:highlight>
            </a:endParaRPr>
          </a:p>
          <a:p>
            <a:pPr lvl="1">
              <a:lnSpc>
                <a:spcPct val="90000"/>
              </a:lnSpc>
              <a:buFont typeface="Arial" panose="020B0604020202020204" pitchFamily="34" charset="0"/>
              <a:buChar char="•"/>
            </a:pPr>
            <a:r>
              <a:rPr lang="en-US" altLang="en-US" sz="2000" dirty="0"/>
              <a:t>Carry out team-on-team negotiation in groups of 4 characters (</a:t>
            </a:r>
            <a:r>
              <a:rPr lang="en-US" altLang="en-US" sz="2000" b="1" dirty="0"/>
              <a:t>max 1 hour</a:t>
            </a:r>
            <a:r>
              <a:rPr lang="en-US" altLang="en-US" sz="2000" dirty="0"/>
              <a:t>)</a:t>
            </a:r>
          </a:p>
          <a:p>
            <a:pPr lvl="1">
              <a:lnSpc>
                <a:spcPct val="90000"/>
              </a:lnSpc>
              <a:buFont typeface="Arial" panose="020B0604020202020204" pitchFamily="34" charset="0"/>
              <a:buChar char="•"/>
            </a:pPr>
            <a:r>
              <a:rPr lang="en-US" altLang="en-US" sz="2000" dirty="0">
                <a:solidFill>
                  <a:srgbClr val="FF0000"/>
                </a:solidFill>
              </a:rPr>
              <a:t>Read and complete the outcome form </a:t>
            </a:r>
            <a:r>
              <a:rPr lang="en-US" altLang="en-US" sz="2000" u="sng" dirty="0">
                <a:solidFill>
                  <a:srgbClr val="FF0000"/>
                </a:solidFill>
              </a:rPr>
              <a:t>after</a:t>
            </a:r>
            <a:r>
              <a:rPr lang="en-US" altLang="en-US" sz="2000" dirty="0">
                <a:solidFill>
                  <a:srgbClr val="FF0000"/>
                </a:solidFill>
              </a:rPr>
              <a:t> you have finished negotiating</a:t>
            </a:r>
          </a:p>
          <a:p>
            <a:pPr lvl="1">
              <a:lnSpc>
                <a:spcPct val="90000"/>
              </a:lnSpc>
              <a:buFont typeface="Arial" panose="020B0604020202020204" pitchFamily="34" charset="0"/>
              <a:buChar char="•"/>
            </a:pPr>
            <a:r>
              <a:rPr lang="en-US" altLang="en-US" sz="2000" dirty="0"/>
              <a:t>Exchange feedback with at least one partner  (</a:t>
            </a:r>
            <a:r>
              <a:rPr lang="en-US" altLang="en-US" sz="2000" b="1" dirty="0"/>
              <a:t>max 5 minutes</a:t>
            </a:r>
            <a:r>
              <a:rPr lang="en-US" altLang="en-US" sz="2000" dirty="0"/>
              <a:t>)</a:t>
            </a:r>
          </a:p>
          <a:p>
            <a:pPr lvl="1">
              <a:lnSpc>
                <a:spcPct val="90000"/>
              </a:lnSpc>
              <a:buFont typeface="Arial" panose="020B0604020202020204" pitchFamily="34" charset="0"/>
              <a:buChar char="•"/>
            </a:pPr>
            <a:r>
              <a:rPr lang="en-US" altLang="en-US" sz="2000" dirty="0"/>
              <a:t>Take a </a:t>
            </a:r>
            <a:r>
              <a:rPr lang="en-US" altLang="en-US" sz="2000" b="1" dirty="0"/>
              <a:t>10 minute break</a:t>
            </a:r>
            <a:r>
              <a:rPr lang="en-US" altLang="en-US" sz="2000" dirty="0"/>
              <a:t> and be back in </a:t>
            </a:r>
            <a:r>
              <a:rPr lang="en-US" altLang="en-US" sz="2000" b="1" dirty="0"/>
              <a:t>2.5 hours </a:t>
            </a:r>
            <a:r>
              <a:rPr lang="en-US" altLang="en-US" sz="2000" dirty="0"/>
              <a:t>for the debrief</a:t>
            </a:r>
          </a:p>
          <a:p>
            <a:pPr>
              <a:lnSpc>
                <a:spcPct val="90000"/>
              </a:lnSpc>
            </a:pPr>
            <a:endParaRPr lang="en-US" sz="1200" dirty="0"/>
          </a:p>
          <a:p>
            <a:pPr>
              <a:lnSpc>
                <a:spcPct val="90000"/>
              </a:lnSpc>
            </a:pPr>
            <a:r>
              <a:rPr lang="en-US" sz="2000" dirty="0"/>
              <a:t>Role-play rules</a:t>
            </a:r>
            <a:endParaRPr lang="en-US" altLang="en-US" sz="2000" dirty="0"/>
          </a:p>
          <a:p>
            <a:pPr lvl="1">
              <a:buFont typeface="Arial" panose="020B0604020202020204" pitchFamily="34" charset="0"/>
              <a:buChar char="•"/>
            </a:pPr>
            <a:r>
              <a:rPr lang="en-US" sz="2000" dirty="0"/>
              <a:t>You cannot share your role materials or read a role other than your own</a:t>
            </a:r>
          </a:p>
          <a:p>
            <a:pPr lvl="1">
              <a:buFont typeface="Arial" panose="020B0604020202020204" pitchFamily="34" charset="0"/>
              <a:buChar char="•"/>
            </a:pPr>
            <a:r>
              <a:rPr lang="en-US" sz="2000" dirty="0"/>
              <a:t>You cannot make up outrageous lies (imaginary budgets, fake laws)</a:t>
            </a:r>
            <a:endParaRPr lang="en-US" altLang="en-US" sz="2000" dirty="0"/>
          </a:p>
          <a:p>
            <a:pPr eaLnBrk="1" hangingPunct="1">
              <a:lnSpc>
                <a:spcPct val="90000"/>
              </a:lnSpc>
            </a:pPr>
            <a:endParaRPr lang="en-US" altLang="en-US" sz="2000" dirty="0"/>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eaLnBrk="1" hangingPunct="1">
              <a:lnSpc>
                <a:spcPct val="90000"/>
              </a:lnSpc>
            </a:pPr>
            <a:endParaRPr lang="en-US" altLang="en-US" sz="2000" dirty="0">
              <a:solidFill>
                <a:srgbClr val="003399"/>
              </a:solidFill>
            </a:endParaRPr>
          </a:p>
          <a:p>
            <a:pPr eaLnBrk="1" hangingPunct="1">
              <a:lnSpc>
                <a:spcPct val="90000"/>
              </a:lnSpc>
            </a:pPr>
            <a:endParaRPr lang="en-US" altLang="en-US" sz="2000" dirty="0"/>
          </a:p>
        </p:txBody>
      </p:sp>
      <p:sp>
        <p:nvSpPr>
          <p:cNvPr id="48131" name="Rectangle 41"/>
          <p:cNvSpPr txBox="1">
            <a:spLocks noChangeArrowheads="1"/>
          </p:cNvSpPr>
          <p:nvPr/>
        </p:nvSpPr>
        <p:spPr bwMode="auto">
          <a:xfrm>
            <a:off x="533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t>Team-on-Team Role Play: </a:t>
            </a:r>
            <a:r>
              <a:rPr lang="en-US" altLang="en-US" b="1" dirty="0" err="1"/>
              <a:t>Surfsub</a:t>
            </a:r>
            <a:endParaRPr lang="en-US" altLang="en-US" dirty="0"/>
          </a:p>
        </p:txBody>
      </p:sp>
    </p:spTree>
    <p:extLst>
      <p:ext uri="{BB962C8B-B14F-4D97-AF65-F5344CB8AC3E}">
        <p14:creationId xmlns:p14="http://schemas.microsoft.com/office/powerpoint/2010/main" val="274494433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782"/>
            <a:ext cx="9143999" cy="1077218"/>
          </a:xfrm>
          <a:prstGeom prst="rect">
            <a:avLst/>
          </a:prstGeom>
        </p:spPr>
        <p:txBody>
          <a:bodyPr wrap="square">
            <a:spAutoFit/>
          </a:bodyPr>
          <a:lstStyle/>
          <a:p>
            <a:pPr algn="ctr"/>
            <a:r>
              <a:rPr lang="en-US" sz="3200" b="1" dirty="0">
                <a:latin typeface="+mj-lt"/>
              </a:rPr>
              <a:t>Who is better at claiming and claiming value, individuals or teams? Why?</a:t>
            </a:r>
          </a:p>
        </p:txBody>
      </p:sp>
      <p:pic>
        <p:nvPicPr>
          <p:cNvPr id="6148" name="Picture 4" descr="People, Girls, Women, Students, Friends, Talking">
            <a:extLst>
              <a:ext uri="{FF2B5EF4-FFF2-40B4-BE49-F238E27FC236}">
                <a16:creationId xmlns:a16="http://schemas.microsoft.com/office/drawing/2014/main" id="{1C60DBFD-174E-420C-A414-57DB598F6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686818"/>
            <a:ext cx="7086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04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225"/>
            <a:ext cx="9143999" cy="584775"/>
          </a:xfrm>
          <a:prstGeom prst="rect">
            <a:avLst/>
          </a:prstGeom>
          <a:noFill/>
        </p:spPr>
        <p:txBody>
          <a:bodyPr wrap="square" rtlCol="0">
            <a:spAutoFit/>
          </a:bodyPr>
          <a:lstStyle/>
          <a:p>
            <a:pPr algn="ctr"/>
            <a:r>
              <a:rPr lang="en-US" sz="3200" b="1" dirty="0">
                <a:latin typeface="+mj-lt"/>
              </a:rPr>
              <a:t>Claiming value solo versus in teams</a:t>
            </a:r>
          </a:p>
        </p:txBody>
      </p:sp>
      <p:sp>
        <p:nvSpPr>
          <p:cNvPr id="11" name="Content Placeholder 2">
            <a:extLst>
              <a:ext uri="{FF2B5EF4-FFF2-40B4-BE49-F238E27FC236}">
                <a16:creationId xmlns:a16="http://schemas.microsoft.com/office/drawing/2014/main" id="{87BF3858-4CD7-46B8-B49B-4F7E9717B81C}"/>
              </a:ext>
            </a:extLst>
          </p:cNvPr>
          <p:cNvSpPr>
            <a:spLocks noGrp="1"/>
          </p:cNvSpPr>
          <p:nvPr>
            <p:ph idx="1"/>
          </p:nvPr>
        </p:nvSpPr>
        <p:spPr>
          <a:xfrm>
            <a:off x="457200" y="1711349"/>
            <a:ext cx="8229600" cy="4525963"/>
          </a:xfrm>
        </p:spPr>
        <p:txBody>
          <a:bodyPr>
            <a:normAutofit lnSpcReduction="10000"/>
          </a:bodyPr>
          <a:lstStyle/>
          <a:p>
            <a:r>
              <a:rPr lang="en-US" sz="2400" dirty="0"/>
              <a:t>Teams have an advantage over individuals in both creating and claiming value (Thompson et al., 1996)</a:t>
            </a:r>
          </a:p>
          <a:p>
            <a:pPr lvl="1"/>
            <a:r>
              <a:rPr lang="en-US" sz="2400" dirty="0"/>
              <a:t>Creating value: Exchange more information and get at interests better</a:t>
            </a:r>
          </a:p>
          <a:p>
            <a:pPr lvl="1"/>
            <a:r>
              <a:rPr lang="en-US" sz="2400" dirty="0"/>
              <a:t>Claiming value: Strength in numbers</a:t>
            </a:r>
          </a:p>
          <a:p>
            <a:endParaRPr lang="en-US" sz="2400" dirty="0"/>
          </a:p>
          <a:p>
            <a:r>
              <a:rPr lang="en-US" sz="2400" dirty="0"/>
              <a:t>But only if team roles and strategies are well coordinated!</a:t>
            </a:r>
          </a:p>
          <a:p>
            <a:endParaRPr lang="en-US" sz="2400" dirty="0"/>
          </a:p>
          <a:p>
            <a:r>
              <a:rPr lang="en-US" sz="2400" dirty="0"/>
              <a:t>Importance of active preparation among team members in order to reduce chances of conflict among members during final negotiation</a:t>
            </a:r>
          </a:p>
          <a:p>
            <a:endParaRPr lang="en-SG" sz="2400" dirty="0"/>
          </a:p>
        </p:txBody>
      </p:sp>
    </p:spTree>
    <p:extLst>
      <p:ext uri="{BB962C8B-B14F-4D97-AF65-F5344CB8AC3E}">
        <p14:creationId xmlns:p14="http://schemas.microsoft.com/office/powerpoint/2010/main" val="607164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b="1" dirty="0"/>
              <a:t>Take-Aways: Negotiating in Teams</a:t>
            </a:r>
          </a:p>
        </p:txBody>
      </p:sp>
      <p:sp>
        <p:nvSpPr>
          <p:cNvPr id="3" name="Content Placeholder 2"/>
          <p:cNvSpPr>
            <a:spLocks noGrp="1"/>
          </p:cNvSpPr>
          <p:nvPr>
            <p:ph idx="1"/>
          </p:nvPr>
        </p:nvSpPr>
        <p:spPr>
          <a:xfrm>
            <a:off x="457200" y="1524000"/>
            <a:ext cx="8229600" cy="4800600"/>
          </a:xfrm>
        </p:spPr>
        <p:txBody>
          <a:bodyPr>
            <a:noAutofit/>
          </a:bodyPr>
          <a:lstStyle/>
          <a:p>
            <a:r>
              <a:rPr lang="en-US" sz="2400" dirty="0"/>
              <a:t>Team up! Negotiation teams create and claim more value than solos</a:t>
            </a:r>
          </a:p>
          <a:p>
            <a:pPr lvl="1">
              <a:buFont typeface="Arial" panose="020B0604020202020204" pitchFamily="34" charset="0"/>
              <a:buChar char="•"/>
            </a:pPr>
            <a:r>
              <a:rPr lang="en-US" sz="2400" dirty="0"/>
              <a:t>Greater information exchange facilitates value creation</a:t>
            </a:r>
          </a:p>
          <a:p>
            <a:pPr lvl="1">
              <a:buFont typeface="Arial" panose="020B0604020202020204" pitchFamily="34" charset="0"/>
              <a:buChar char="•"/>
            </a:pPr>
            <a:r>
              <a:rPr lang="en-US" sz="2400" dirty="0"/>
              <a:t>Leverages social proof/conformity pressures to claim value</a:t>
            </a:r>
          </a:p>
          <a:p>
            <a:endParaRPr lang="en-US" sz="2400" dirty="0"/>
          </a:p>
          <a:p>
            <a:r>
              <a:rPr lang="en-US" sz="2400" dirty="0"/>
              <a:t>However, the team advantage only holds among well coordinated teams (pre-meetings are critical!)</a:t>
            </a:r>
          </a:p>
          <a:p>
            <a:pPr lvl="1">
              <a:buFont typeface="Arial" panose="020B0604020202020204" pitchFamily="34" charset="0"/>
              <a:buChar char="•"/>
            </a:pPr>
            <a:r>
              <a:rPr lang="en-US" sz="2400" dirty="0"/>
              <a:t>Combining the unique information held by different team members</a:t>
            </a:r>
          </a:p>
          <a:p>
            <a:pPr lvl="1">
              <a:buFont typeface="Arial" panose="020B0604020202020204" pitchFamily="34" charset="0"/>
              <a:buChar char="•"/>
            </a:pPr>
            <a:r>
              <a:rPr lang="en-US" sz="2400" dirty="0"/>
              <a:t>Coordinating interests and goals to present a unified front at the bargaining table</a:t>
            </a:r>
          </a:p>
          <a:p>
            <a:endParaRPr lang="en-US" sz="2400" dirty="0"/>
          </a:p>
        </p:txBody>
      </p:sp>
    </p:spTree>
    <p:extLst>
      <p:ext uri="{BB962C8B-B14F-4D97-AF65-F5344CB8AC3E}">
        <p14:creationId xmlns:p14="http://schemas.microsoft.com/office/powerpoint/2010/main" val="413278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6"/>
          <p:cNvGraphicFramePr>
            <a:graphicFrameLocks/>
          </p:cNvGraphicFramePr>
          <p:nvPr>
            <p:extLst>
              <p:ext uri="{D42A27DB-BD31-4B8C-83A1-F6EECF244321}">
                <p14:modId xmlns:p14="http://schemas.microsoft.com/office/powerpoint/2010/main" val="2200170281"/>
              </p:ext>
            </p:extLst>
          </p:nvPr>
        </p:nvGraphicFramePr>
        <p:xfrm>
          <a:off x="76199" y="76200"/>
          <a:ext cx="8991601" cy="6745664"/>
        </p:xfrm>
        <a:graphic>
          <a:graphicData uri="http://schemas.openxmlformats.org/drawingml/2006/table">
            <a:tbl>
              <a:tblPr/>
              <a:tblGrid>
                <a:gridCol w="996435">
                  <a:extLst>
                    <a:ext uri="{9D8B030D-6E8A-4147-A177-3AD203B41FA5}">
                      <a16:colId xmlns:a16="http://schemas.microsoft.com/office/drawing/2014/main" val="20000"/>
                    </a:ext>
                  </a:extLst>
                </a:gridCol>
                <a:gridCol w="1750997">
                  <a:extLst>
                    <a:ext uri="{9D8B030D-6E8A-4147-A177-3AD203B41FA5}">
                      <a16:colId xmlns:a16="http://schemas.microsoft.com/office/drawing/2014/main" val="20001"/>
                    </a:ext>
                  </a:extLst>
                </a:gridCol>
                <a:gridCol w="1748369">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828800">
                  <a:extLst>
                    <a:ext uri="{9D8B030D-6E8A-4147-A177-3AD203B41FA5}">
                      <a16:colId xmlns:a16="http://schemas.microsoft.com/office/drawing/2014/main" val="1490755412"/>
                    </a:ext>
                  </a:extLst>
                </a:gridCol>
                <a:gridCol w="914400">
                  <a:extLst>
                    <a:ext uri="{9D8B030D-6E8A-4147-A177-3AD203B41FA5}">
                      <a16:colId xmlns:a16="http://schemas.microsoft.com/office/drawing/2014/main" val="20007"/>
                    </a:ext>
                  </a:extLst>
                </a:gridCol>
              </a:tblGrid>
              <a:tr h="1068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cs typeface="Arial" charset="0"/>
                        </a:rPr>
                        <a:t>Group</a:t>
                      </a:r>
                      <a:endParaRPr kumimoji="0" lang="en-US" sz="2000" b="1"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00"/>
                          </a:solidFill>
                          <a:effectLst/>
                          <a:latin typeface="+mj-lt"/>
                        </a:rPr>
                        <a:t>Jiayi</a:t>
                      </a:r>
                      <a:endParaRPr kumimoji="0" lang="en-US" sz="2000" b="1" i="0" u="none" strike="noStrike" cap="none" normalizeH="0" baseline="0" dirty="0">
                        <a:ln>
                          <a:noFill/>
                        </a:ln>
                        <a:solidFill>
                          <a:srgbClr val="000000"/>
                        </a:solidFill>
                        <a:effectLst/>
                        <a:latin typeface="+mj-lt"/>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rPr>
                        <a:t>(</a:t>
                      </a:r>
                      <a:r>
                        <a:rPr lang="en-GB" sz="2000" b="1" kern="1200" dirty="0" err="1">
                          <a:solidFill>
                            <a:schemeClr val="tx1"/>
                          </a:solidFill>
                          <a:effectLst/>
                          <a:latin typeface="+mn-lt"/>
                          <a:ea typeface="+mn-ea"/>
                          <a:cs typeface="+mn-cs"/>
                        </a:rPr>
                        <a:t>BojinWaves</a:t>
                      </a:r>
                      <a:r>
                        <a:rPr lang="en-GB" sz="2000" b="1" kern="1200" dirty="0">
                          <a:solidFill>
                            <a:schemeClr val="tx1"/>
                          </a:solidFill>
                          <a:effectLst/>
                          <a:latin typeface="+mn-lt"/>
                          <a:ea typeface="+mn-ea"/>
                          <a:cs typeface="+mn-cs"/>
                        </a:rPr>
                        <a:t>)</a:t>
                      </a:r>
                      <a:endParaRPr kumimoji="0" lang="en-US" sz="2000" b="1"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00"/>
                          </a:solidFill>
                          <a:effectLst/>
                          <a:latin typeface="+mj-lt"/>
                        </a:rPr>
                        <a:t>Ruiyan</a:t>
                      </a:r>
                      <a:endParaRPr kumimoji="0" lang="en-US" sz="2000" b="1" i="0" u="none" strike="noStrike" cap="none" normalizeH="0" baseline="0" dirty="0">
                        <a:ln>
                          <a:noFill/>
                        </a:ln>
                        <a:solidFill>
                          <a:srgbClr val="000000"/>
                        </a:solidFill>
                        <a:effectLst/>
                        <a:latin typeface="+mj-lt"/>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rPr>
                        <a:t>(</a:t>
                      </a:r>
                      <a:r>
                        <a:rPr lang="en-GB" sz="2000" b="1" kern="1200" dirty="0" err="1">
                          <a:solidFill>
                            <a:schemeClr val="tx1"/>
                          </a:solidFill>
                          <a:effectLst/>
                          <a:latin typeface="+mn-lt"/>
                          <a:ea typeface="+mn-ea"/>
                          <a:cs typeface="+mn-cs"/>
                        </a:rPr>
                        <a:t>BojinWaves</a:t>
                      </a:r>
                      <a:r>
                        <a:rPr lang="en-GB" sz="2000" b="1" kern="1200" dirty="0">
                          <a:solidFill>
                            <a:schemeClr val="tx1"/>
                          </a:solidFill>
                          <a:effectLst/>
                          <a:latin typeface="+mn-lt"/>
                          <a:ea typeface="+mn-ea"/>
                          <a:cs typeface="+mn-cs"/>
                        </a:rPr>
                        <a:t>)</a:t>
                      </a:r>
                      <a:endParaRPr kumimoji="0" lang="en-US" sz="2000" b="1"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rPr>
                        <a:t>Francine (</a:t>
                      </a:r>
                      <a:r>
                        <a:rPr kumimoji="0" lang="en-US" sz="2000" b="1" i="0" u="none" strike="noStrike" cap="none" normalizeH="0" baseline="0" dirty="0" err="1">
                          <a:ln>
                            <a:noFill/>
                          </a:ln>
                          <a:solidFill>
                            <a:srgbClr val="000000"/>
                          </a:solidFill>
                          <a:effectLst/>
                          <a:latin typeface="+mj-lt"/>
                        </a:rPr>
                        <a:t>Surfsub</a:t>
                      </a:r>
                      <a:r>
                        <a:rPr kumimoji="0" lang="en-US" sz="2000" b="1" i="0" u="none" strike="noStrike" cap="none" normalizeH="0" baseline="0" dirty="0">
                          <a:ln>
                            <a:noFill/>
                          </a:ln>
                          <a:solidFill>
                            <a:srgbClr val="000000"/>
                          </a:solidFill>
                          <a:effectLst/>
                          <a:latin typeface="+mj-lt"/>
                        </a:rPr>
                        <a:t>)</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rPr>
                        <a:t>Sarah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rPr>
                        <a:t>(</a:t>
                      </a:r>
                      <a:r>
                        <a:rPr kumimoji="0" lang="en-US" sz="2000" b="1" i="0" u="none" strike="noStrike" cap="none" normalizeH="0" baseline="0" dirty="0" err="1">
                          <a:ln>
                            <a:noFill/>
                          </a:ln>
                          <a:solidFill>
                            <a:srgbClr val="000000"/>
                          </a:solidFill>
                          <a:effectLst/>
                          <a:latin typeface="+mj-lt"/>
                        </a:rPr>
                        <a:t>Surfsub</a:t>
                      </a:r>
                      <a:r>
                        <a:rPr kumimoji="0" lang="en-US" sz="2000" b="1" i="0" u="none" strike="noStrike" cap="none" normalizeH="0" baseline="0" dirty="0">
                          <a:ln>
                            <a:noFill/>
                          </a:ln>
                          <a:solidFill>
                            <a:srgbClr val="000000"/>
                          </a:solidFill>
                          <a:effectLst/>
                          <a:latin typeface="+mj-lt"/>
                        </a:rPr>
                        <a:t>)</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rPr>
                        <a:t>BOR</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262626"/>
                          </a:solidFill>
                          <a:effectLst/>
                          <a:latin typeface="+mj-lt"/>
                          <a:cs typeface="Arial" charset="0"/>
                        </a:rPr>
                        <a:t>1</a:t>
                      </a:r>
                      <a:endParaRPr kumimoji="0" lang="en-US" sz="2000" b="0" i="0" u="none" strike="noStrike" cap="none" normalizeH="0" baseline="0" dirty="0">
                        <a:ln>
                          <a:noFill/>
                        </a:ln>
                        <a:solidFill>
                          <a:srgbClr val="262626"/>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262626"/>
                          </a:solidFill>
                          <a:effectLst/>
                          <a:latin typeface="+mj-lt"/>
                        </a:rPr>
                        <a:t>2</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262626"/>
                          </a:solidFill>
                          <a:effectLst/>
                          <a:latin typeface="+mj-lt"/>
                        </a:rPr>
                        <a:t>3</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262626"/>
                          </a:solidFill>
                          <a:effectLst/>
                          <a:latin typeface="+mj-lt"/>
                        </a:rPr>
                        <a:t>4</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262626"/>
                          </a:solidFill>
                          <a:effectLst/>
                          <a:latin typeface="+mj-lt"/>
                        </a:rPr>
                        <a:t>5</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262626"/>
                          </a:solidFill>
                          <a:effectLst/>
                          <a:latin typeface="+mj-lt"/>
                        </a:rPr>
                        <a:t>6</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262626"/>
                          </a:solidFill>
                          <a:effectLst/>
                          <a:latin typeface="+mj-lt"/>
                        </a:rPr>
                        <a:t>7</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262626"/>
                          </a:solidFill>
                          <a:effectLst/>
                          <a:latin typeface="+mj-lt"/>
                        </a:rPr>
                        <a:t>8</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262626"/>
                          </a:solidFill>
                          <a:effectLst/>
                          <a:latin typeface="+mj-lt"/>
                        </a:rPr>
                        <a:t>9</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262626"/>
                          </a:solidFill>
                          <a:effectLst/>
                          <a:latin typeface="+mj-lt"/>
                        </a:rPr>
                        <a:t>10</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833405"/>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262626"/>
                          </a:solidFill>
                          <a:effectLst/>
                          <a:latin typeface="+mj-lt"/>
                        </a:rPr>
                        <a:t>11</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2000" b="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7653658"/>
                  </a:ext>
                </a:extLst>
              </a:tr>
            </a:tbl>
          </a:graphicData>
        </a:graphic>
      </p:graphicFrame>
      <p:sp>
        <p:nvSpPr>
          <p:cNvPr id="10343" name="TextBox 1"/>
          <p:cNvSpPr txBox="1">
            <a:spLocks noChangeArrowheads="1"/>
          </p:cNvSpPr>
          <p:nvPr/>
        </p:nvSpPr>
        <p:spPr bwMode="auto">
          <a:xfrm>
            <a:off x="9859963" y="21590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15113326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78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662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575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5830C3-5580-41D7-82AE-80E5592991D8}"/>
              </a:ext>
            </a:extLst>
          </p:cNvPr>
          <p:cNvSpPr txBox="1">
            <a:spLocks/>
          </p:cNvSpPr>
          <p:nvPr/>
        </p:nvSpPr>
        <p:spPr>
          <a:xfrm>
            <a:off x="457200" y="-7620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b="1" dirty="0"/>
            </a:br>
            <a:r>
              <a:rPr lang="en-US" b="1" dirty="0"/>
              <a:t>Debrief of </a:t>
            </a:r>
            <a:r>
              <a:rPr lang="en-US" b="1" i="1" dirty="0" err="1"/>
              <a:t>Surfsub</a:t>
            </a:r>
            <a:endParaRPr lang="en-US" b="1" i="1" dirty="0"/>
          </a:p>
        </p:txBody>
      </p:sp>
      <p:pic>
        <p:nvPicPr>
          <p:cNvPr id="5" name="Picture 2" descr="Surfers, Woman, Waves, Splash, Ocean, Beach, Water">
            <a:extLst>
              <a:ext uri="{FF2B5EF4-FFF2-40B4-BE49-F238E27FC236}">
                <a16:creationId xmlns:a16="http://schemas.microsoft.com/office/drawing/2014/main" id="{E6825928-6D03-4DD9-8DC8-7B448A1FA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791200"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46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5212140"/>
            <a:ext cx="9144000" cy="1569660"/>
          </a:xfrm>
          <a:prstGeom prst="rect">
            <a:avLst/>
          </a:prstGeom>
          <a:noFill/>
        </p:spPr>
        <p:txBody>
          <a:bodyPr wrap="square" rtlCol="0">
            <a:spAutoFit/>
          </a:bodyPr>
          <a:lstStyle/>
          <a:p>
            <a:pPr>
              <a:defRPr/>
            </a:pPr>
            <a:r>
              <a:rPr lang="en-US" altLang="en-US" sz="2400" dirty="0"/>
              <a:t>Take 3 minutes and share with the person next to you: </a:t>
            </a:r>
          </a:p>
          <a:p>
            <a:pPr marL="285750" indent="-285750">
              <a:buFont typeface="Arial" panose="020B0604020202020204" pitchFamily="34" charset="0"/>
              <a:buChar char="•"/>
              <a:defRPr/>
            </a:pPr>
            <a:r>
              <a:rPr lang="en-US" altLang="en-US" sz="2400" dirty="0"/>
              <a:t>One thing the other team did well </a:t>
            </a:r>
          </a:p>
          <a:p>
            <a:pPr marL="285750" indent="-285750">
              <a:buFont typeface="Arial" panose="020B0604020202020204" pitchFamily="34" charset="0"/>
              <a:buChar char="•"/>
              <a:defRPr/>
            </a:pPr>
            <a:r>
              <a:rPr lang="en-US" altLang="en-US" sz="2400" dirty="0"/>
              <a:t>One thing your team could have done differently</a:t>
            </a:r>
          </a:p>
          <a:p>
            <a:endParaRPr lang="en-US" sz="2400" dirty="0"/>
          </a:p>
        </p:txBody>
      </p:sp>
      <p:pic>
        <p:nvPicPr>
          <p:cNvPr id="4" name="Picture 2" descr="Surfers, Woman, Waves, Splash, Ocean, Beach, Water">
            <a:extLst>
              <a:ext uri="{FF2B5EF4-FFF2-40B4-BE49-F238E27FC236}">
                <a16:creationId xmlns:a16="http://schemas.microsoft.com/office/drawing/2014/main" id="{FFDC004E-DC02-460A-8C2E-2792EEFE7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791200" cy="3860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6F81834-B349-4E5A-9223-C38B3EA6F9B2}"/>
              </a:ext>
            </a:extLst>
          </p:cNvPr>
          <p:cNvSpPr txBox="1">
            <a:spLocks/>
          </p:cNvSpPr>
          <p:nvPr/>
        </p:nvSpPr>
        <p:spPr>
          <a:xfrm>
            <a:off x="457200" y="-7620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b="1" dirty="0"/>
            </a:br>
            <a:r>
              <a:rPr lang="en-US" b="1" dirty="0"/>
              <a:t>Debrief of </a:t>
            </a:r>
            <a:r>
              <a:rPr lang="en-US" b="1" i="1" dirty="0" err="1"/>
              <a:t>Surfsub</a:t>
            </a:r>
            <a:endParaRPr lang="en-US" b="1" i="1" dirty="0"/>
          </a:p>
        </p:txBody>
      </p:sp>
    </p:spTree>
    <p:extLst>
      <p:ext uri="{BB962C8B-B14F-4D97-AF65-F5344CB8AC3E}">
        <p14:creationId xmlns:p14="http://schemas.microsoft.com/office/powerpoint/2010/main" val="4041525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7525</Words>
  <Application>Microsoft Office PowerPoint</Application>
  <PresentationFormat>On-screen Show (4:3)</PresentationFormat>
  <Paragraphs>693</Paragraphs>
  <Slides>32</Slides>
  <Notes>31</Notes>
  <HiddenSlides>4</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Calibri</vt:lpstr>
      <vt:lpstr>Cambria</vt:lpstr>
      <vt:lpstr>NexusSerif</vt:lpstr>
      <vt:lpstr>Roboto</vt:lpstr>
      <vt:lpstr>Roboto Slab</vt:lpstr>
      <vt:lpstr>Rockwell</vt:lpstr>
      <vt:lpstr>Symbol</vt:lpstr>
      <vt:lpstr>Wingdings</vt:lpstr>
      <vt:lpstr>Office Theme</vt:lpstr>
      <vt:lpstr>Conception personnalisée</vt:lpstr>
      <vt:lpstr>Surfsub</vt:lpstr>
      <vt:lpstr> Negotiating in Global Teams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challenges of negotiating in a team</vt:lpstr>
      <vt:lpstr>M&amp;A 101</vt:lpstr>
      <vt:lpstr>A Quick Review of DCF Valuation</vt:lpstr>
      <vt:lpstr>FCF information</vt:lpstr>
      <vt:lpstr>The discount rate</vt:lpstr>
      <vt:lpstr>Putting the ingredients together</vt:lpstr>
      <vt:lpstr>Hidden Profile Problem</vt:lpstr>
      <vt:lpstr>Compatible preference: Green Label Investment</vt:lpstr>
      <vt:lpstr>More information asymmetries</vt:lpstr>
      <vt:lpstr>PowerPoint Presentation</vt:lpstr>
      <vt:lpstr>PowerPoint Presentation</vt:lpstr>
      <vt:lpstr>PowerPoint Presentation</vt:lpstr>
      <vt:lpstr>Your Deals: Surfsub</vt:lpstr>
      <vt:lpstr>PowerPoint Presentation</vt:lpstr>
      <vt:lpstr>PowerPoint Presentation</vt:lpstr>
      <vt:lpstr>Sample results</vt:lpstr>
      <vt:lpstr>PowerPoint Presentation</vt:lpstr>
      <vt:lpstr>PowerPoint Presentation</vt:lpstr>
      <vt:lpstr>PowerPoint Presentation</vt:lpstr>
      <vt:lpstr>PowerPoint Presentation</vt:lpstr>
      <vt:lpstr>PowerPoint Presentation</vt:lpstr>
      <vt:lpstr>Take-Aways: Negotiating in Teams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 Exercise</dc:title>
  <dc:creator>Eric Uhlmann</dc:creator>
  <cp:lastModifiedBy>SHIKHOVA Larisa</cp:lastModifiedBy>
  <cp:revision>610</cp:revision>
  <dcterms:created xsi:type="dcterms:W3CDTF">2015-07-05T00:50:19Z</dcterms:created>
  <dcterms:modified xsi:type="dcterms:W3CDTF">2024-06-20T14:51:34Z</dcterms:modified>
</cp:coreProperties>
</file>