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86" r:id="rId3"/>
    <p:sldId id="419" r:id="rId4"/>
    <p:sldId id="447" r:id="rId5"/>
    <p:sldId id="449" r:id="rId6"/>
    <p:sldId id="446" r:id="rId7"/>
    <p:sldId id="452" r:id="rId8"/>
    <p:sldId id="453" r:id="rId9"/>
    <p:sldId id="432" r:id="rId10"/>
    <p:sldId id="431" r:id="rId11"/>
    <p:sldId id="405" r:id="rId12"/>
    <p:sldId id="448" r:id="rId13"/>
    <p:sldId id="460" r:id="rId14"/>
    <p:sldId id="444" r:id="rId15"/>
    <p:sldId id="435" r:id="rId16"/>
    <p:sldId id="442" r:id="rId17"/>
    <p:sldId id="332" r:id="rId18"/>
    <p:sldId id="421" r:id="rId19"/>
    <p:sldId id="451" r:id="rId20"/>
    <p:sldId id="436" r:id="rId21"/>
    <p:sldId id="437" r:id="rId22"/>
    <p:sldId id="415" r:id="rId23"/>
    <p:sldId id="417" r:id="rId24"/>
    <p:sldId id="418" r:id="rId25"/>
    <p:sldId id="428" r:id="rId26"/>
    <p:sldId id="430" r:id="rId27"/>
    <p:sldId id="456" r:id="rId28"/>
    <p:sldId id="41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5AEA0-EC70-4E19-87D7-8745EC67CA06}" v="1" dt="2024-06-10T08:30:43.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50" autoAdjust="0"/>
    <p:restoredTop sz="68366" autoAdjust="0"/>
  </p:normalViewPr>
  <p:slideViewPr>
    <p:cSldViewPr>
      <p:cViewPr>
        <p:scale>
          <a:sx n="70" d="100"/>
          <a:sy n="70" d="100"/>
        </p:scale>
        <p:origin x="1157" y="-3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2805AEA0-EC70-4E19-87D7-8745EC67CA06}"/>
    <pc:docChg chg="addSld delSld modSld sldOrd">
      <pc:chgData name="LESCALLIER TRAQUET Emilie" userId="ab01feba-5c92-4a33-8ccf-08c553084b8f" providerId="ADAL" clId="{2805AEA0-EC70-4E19-87D7-8745EC67CA06}" dt="2024-06-10T08:32:02.229" v="56" actId="20577"/>
      <pc:docMkLst>
        <pc:docMk/>
      </pc:docMkLst>
      <pc:sldChg chg="modSp add mod">
        <pc:chgData name="LESCALLIER TRAQUET Emilie" userId="ab01feba-5c92-4a33-8ccf-08c553084b8f" providerId="ADAL" clId="{2805AEA0-EC70-4E19-87D7-8745EC67CA06}" dt="2024-06-10T08:32:02.229" v="56" actId="20577"/>
        <pc:sldMkLst>
          <pc:docMk/>
          <pc:sldMk cId="1409809371" sldId="386"/>
        </pc:sldMkLst>
        <pc:spChg chg="mod">
          <ac:chgData name="LESCALLIER TRAQUET Emilie" userId="ab01feba-5c92-4a33-8ccf-08c553084b8f" providerId="ADAL" clId="{2805AEA0-EC70-4E19-87D7-8745EC67CA06}" dt="2024-06-10T08:30:54.571" v="27" actId="20577"/>
          <ac:spMkLst>
            <pc:docMk/>
            <pc:sldMk cId="1409809371" sldId="386"/>
            <ac:spMk id="5" creationId="{95B59985-71BB-39B0-A25D-A79F4455D554}"/>
          </ac:spMkLst>
        </pc:spChg>
        <pc:spChg chg="mod">
          <ac:chgData name="LESCALLIER TRAQUET Emilie" userId="ab01feba-5c92-4a33-8ccf-08c553084b8f" providerId="ADAL" clId="{2805AEA0-EC70-4E19-87D7-8745EC67CA06}" dt="2024-06-10T08:32:02.229" v="56" actId="20577"/>
          <ac:spMkLst>
            <pc:docMk/>
            <pc:sldMk cId="1409809371" sldId="386"/>
            <ac:spMk id="7" creationId="{A8F4ADC1-E06A-AFED-D132-7A0D134CB25A}"/>
          </ac:spMkLst>
        </pc:spChg>
      </pc:sldChg>
      <pc:sldChg chg="new del ord">
        <pc:chgData name="LESCALLIER TRAQUET Emilie" userId="ab01feba-5c92-4a33-8ccf-08c553084b8f" providerId="ADAL" clId="{2805AEA0-EC70-4E19-87D7-8745EC67CA06}" dt="2024-06-10T08:30:45.469" v="4" actId="47"/>
        <pc:sldMkLst>
          <pc:docMk/>
          <pc:sldMk cId="2020932700" sldId="4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57130-C7C3-4DF8-96A6-84DE5EDEEEE5}" type="datetimeFigureOut">
              <a:rPr lang="en-GB" smtClean="0"/>
              <a:t>20/06/2024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D1EF9-5CC1-4238-AAAD-E9DC1B1191CD}" type="slidenum">
              <a:rPr lang="en-GB" smtClean="0"/>
              <a:t>‹#›</a:t>
            </a:fld>
            <a:endParaRPr lang="en-GB" dirty="0"/>
          </a:p>
        </p:txBody>
      </p:sp>
    </p:spTree>
    <p:extLst>
      <p:ext uri="{BB962C8B-B14F-4D97-AF65-F5344CB8AC3E}">
        <p14:creationId xmlns:p14="http://schemas.microsoft.com/office/powerpoint/2010/main" val="413043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 Andres is sitting</a:t>
            </a:r>
            <a:r>
              <a:rPr lang="en-US" i="0" baseline="0" dirty="0"/>
              <a:t> in his car outside the factory watching the protesters and burning tires and giant Collective Action banners when his phone rings. Its from </a:t>
            </a:r>
            <a:r>
              <a:rPr lang="en-US" sz="1200" dirty="0"/>
              <a:t>Collective Action’s leadership. He asks himself, how</a:t>
            </a:r>
            <a:r>
              <a:rPr lang="en-US" sz="1200" baseline="0" dirty="0"/>
              <a:t> did they get my cellphone number? The union leaders want him to come to an </a:t>
            </a:r>
            <a:r>
              <a:rPr lang="en-US" sz="1200" dirty="0"/>
              <a:t>isolated gas station for a meeting</a:t>
            </a:r>
            <a:r>
              <a:rPr lang="en-US" sz="1200" baseline="0" dirty="0"/>
              <a:t>. </a:t>
            </a:r>
            <a:endParaRPr lang="en-US" i="0" baseline="0" dirty="0"/>
          </a:p>
          <a:p>
            <a:endParaRPr lang="en-US" i="0" baseline="0" dirty="0"/>
          </a:p>
          <a:p>
            <a:r>
              <a:rPr lang="en-US" i="0" dirty="0"/>
              <a:t>Source of photo:</a:t>
            </a:r>
          </a:p>
          <a:p>
            <a:r>
              <a:rPr lang="en-US" i="0" dirty="0"/>
              <a:t>https://pixabay.com/en/petrol-stations-gas-pump-petrol-gas-1638027/</a:t>
            </a:r>
          </a:p>
        </p:txBody>
      </p:sp>
      <p:sp>
        <p:nvSpPr>
          <p:cNvPr id="4" name="Slide Number Placeholder 3"/>
          <p:cNvSpPr>
            <a:spLocks noGrp="1"/>
          </p:cNvSpPr>
          <p:nvPr>
            <p:ph type="sldNum" sz="quarter" idx="10"/>
          </p:nvPr>
        </p:nvSpPr>
        <p:spPr/>
        <p:txBody>
          <a:bodyPr/>
          <a:lstStyle/>
          <a:p>
            <a:fld id="{7F3D1EF9-5CC1-4238-AAAD-E9DC1B1191CD}" type="slidenum">
              <a:rPr lang="en-GB" smtClean="0"/>
              <a:t>10</a:t>
            </a:fld>
            <a:endParaRPr lang="en-GB" dirty="0"/>
          </a:p>
        </p:txBody>
      </p:sp>
    </p:spTree>
    <p:extLst>
      <p:ext uri="{BB962C8B-B14F-4D97-AF65-F5344CB8AC3E}">
        <p14:creationId xmlns:p14="http://schemas.microsoft.com/office/powerpoint/2010/main" val="323385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question</a:t>
            </a:r>
            <a:r>
              <a:rPr lang="en-US" baseline="0" dirty="0"/>
              <a:t> for the class: </a:t>
            </a:r>
            <a:r>
              <a:rPr lang="en-US" sz="1200" b="0" dirty="0"/>
              <a:t>what would you do? Would you:</a:t>
            </a:r>
          </a:p>
          <a:p>
            <a:pPr marL="0" lvl="0" indent="0">
              <a:buNone/>
            </a:pPr>
            <a:endParaRPr lang="en-US" sz="1200" dirty="0"/>
          </a:p>
          <a:p>
            <a:pPr marL="0" lvl="0" indent="0">
              <a:buNone/>
            </a:pPr>
            <a:r>
              <a:rPr lang="en-US" sz="1200" dirty="0"/>
              <a:t>1. Drive to the gas station alone in your car?</a:t>
            </a:r>
          </a:p>
          <a:p>
            <a:pPr lvl="0"/>
            <a:endParaRPr lang="en-US" sz="800" dirty="0"/>
          </a:p>
          <a:p>
            <a:pPr marL="0" lvl="0" indent="0">
              <a:buNone/>
            </a:pPr>
            <a:r>
              <a:rPr lang="en-US" sz="1200" dirty="0"/>
              <a:t>2. Call someone</a:t>
            </a:r>
            <a:r>
              <a:rPr lang="en-US" sz="1200" baseline="0" dirty="0"/>
              <a:t> from</a:t>
            </a:r>
            <a:r>
              <a:rPr lang="en-US" sz="1200" dirty="0"/>
              <a:t> management to come along with you to the gas station?</a:t>
            </a:r>
          </a:p>
          <a:p>
            <a:pPr lvl="0"/>
            <a:endParaRPr lang="en-US" sz="800" dirty="0"/>
          </a:p>
          <a:p>
            <a:pPr marL="0" lvl="0" indent="0">
              <a:buNone/>
            </a:pPr>
            <a:r>
              <a:rPr lang="en-US" sz="1200" dirty="0"/>
              <a:t>3. Call a few policemen to come along with you to the gas station?</a:t>
            </a:r>
          </a:p>
          <a:p>
            <a:pPr lvl="0"/>
            <a:endParaRPr lang="en-US" sz="800" dirty="0"/>
          </a:p>
          <a:p>
            <a:pPr marL="0" lvl="0" indent="0">
              <a:buNone/>
            </a:pPr>
            <a:r>
              <a:rPr lang="en-US" sz="1200" dirty="0"/>
              <a:t>4. Say that you will only meet them at your office and schedule a time?</a:t>
            </a:r>
          </a:p>
          <a:p>
            <a:pPr lvl="0"/>
            <a:endParaRPr lang="en-US" sz="800" dirty="0"/>
          </a:p>
          <a:p>
            <a:pPr marL="0" lvl="0" indent="0">
              <a:buNone/>
            </a:pPr>
            <a:r>
              <a:rPr lang="en-US" sz="1200" dirty="0"/>
              <a:t>5. Call the police to disband the illegal activity at your factory and</a:t>
            </a:r>
            <a:r>
              <a:rPr lang="en-US" sz="1200" baseline="0" dirty="0"/>
              <a:t> arrest</a:t>
            </a:r>
            <a:r>
              <a:rPr lang="en-US" sz="1200" dirty="0"/>
              <a:t> </a:t>
            </a:r>
            <a:r>
              <a:rPr lang="en-US" sz="1200" baseline="0" dirty="0"/>
              <a:t>guys trying to kidnap you</a:t>
            </a:r>
            <a:r>
              <a:rPr lang="en-US" sz="1200" dirty="0"/>
              <a:t>?</a:t>
            </a:r>
          </a:p>
          <a:p>
            <a:pPr marL="0" lvl="0" indent="0">
              <a:buNone/>
            </a:pPr>
            <a:endParaRPr lang="en-US" sz="1200" baseline="0" dirty="0"/>
          </a:p>
          <a:p>
            <a:pPr rtl="0" fontAlgn="t"/>
            <a:r>
              <a:rPr lang="en-US" sz="1200" kern="1200" dirty="0">
                <a:solidFill>
                  <a:schemeClr val="tx1"/>
                </a:solidFill>
                <a:effectLst/>
                <a:latin typeface="+mn-lt"/>
                <a:ea typeface="+mn-ea"/>
                <a:cs typeface="+mn-cs"/>
              </a:rPr>
              <a:t>What I would like you to do is each quietly right down your preferred strategy on a piece of paper, without taking to one another. Then we will share as a class. [</a:t>
            </a:r>
            <a:r>
              <a:rPr lang="en-US" sz="1200" i="1" kern="1200" dirty="0">
                <a:solidFill>
                  <a:schemeClr val="tx1"/>
                </a:solidFill>
                <a:effectLst/>
                <a:latin typeface="+mn-lt"/>
                <a:ea typeface="+mn-ea"/>
                <a:cs typeface="+mn-cs"/>
              </a:rPr>
              <a:t>Students write their choice quietly</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Okay, let's tally votes! By show</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hands, who chose Option One? Two? Three? Four? Five?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students raise their hand for each of the options and the instructor tallies their votes on a flipchart, whiteboard, or blackboard</a:t>
            </a:r>
            <a:r>
              <a:rPr lang="en-US" sz="1200" i="0" kern="1200" baseline="0" dirty="0">
                <a:solidFill>
                  <a:schemeClr val="tx1"/>
                </a:solidFill>
                <a:effectLst/>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For example: </a:t>
            </a:r>
          </a:p>
          <a:p>
            <a:pPr rtl="0" fontAlgn="t"/>
            <a:r>
              <a:rPr lang="en-US" sz="1200" i="1" kern="1200" baseline="0" dirty="0">
                <a:solidFill>
                  <a:schemeClr val="tx1"/>
                </a:solidFill>
                <a:effectLst/>
                <a:latin typeface="+mn-lt"/>
                <a:ea typeface="+mn-ea"/>
                <a:cs typeface="+mn-cs"/>
              </a:rPr>
              <a:t>Option 1: X votes</a:t>
            </a:r>
          </a:p>
          <a:p>
            <a:pPr rtl="0" fontAlgn="t"/>
            <a:r>
              <a:rPr lang="en-US" sz="1200" i="1" kern="1200" baseline="0" dirty="0">
                <a:solidFill>
                  <a:schemeClr val="tx1"/>
                </a:solidFill>
                <a:effectLst/>
                <a:latin typeface="+mn-lt"/>
                <a:ea typeface="+mn-ea"/>
                <a:cs typeface="+mn-cs"/>
              </a:rPr>
              <a:t>Option 2: X votes</a:t>
            </a:r>
          </a:p>
          <a:p>
            <a:pPr rtl="0" fontAlgn="t"/>
            <a:r>
              <a:rPr lang="en-US" sz="1200" i="1" kern="1200" baseline="0" dirty="0">
                <a:solidFill>
                  <a:schemeClr val="tx1"/>
                </a:solidFill>
                <a:effectLst/>
                <a:latin typeface="+mn-lt"/>
                <a:ea typeface="+mn-ea"/>
                <a:cs typeface="+mn-cs"/>
              </a:rPr>
              <a:t>Option 3: X votes</a:t>
            </a:r>
          </a:p>
          <a:p>
            <a:pPr rtl="0" fontAlgn="t"/>
            <a:r>
              <a:rPr lang="en-US" sz="1200" i="1" kern="1200" baseline="0" dirty="0">
                <a:solidFill>
                  <a:schemeClr val="tx1"/>
                </a:solidFill>
                <a:effectLst/>
                <a:latin typeface="+mn-lt"/>
                <a:ea typeface="+mn-ea"/>
                <a:cs typeface="+mn-cs"/>
              </a:rPr>
              <a:t>Option 4: X votes</a:t>
            </a:r>
          </a:p>
          <a:p>
            <a:pPr rtl="0" fontAlgn="t"/>
            <a:r>
              <a:rPr lang="en-US" sz="1200" i="1" kern="1200" baseline="0" dirty="0">
                <a:solidFill>
                  <a:schemeClr val="tx1"/>
                </a:solidFill>
                <a:effectLst/>
                <a:latin typeface="+mn-lt"/>
                <a:ea typeface="+mn-ea"/>
                <a:cs typeface="+mn-cs"/>
              </a:rPr>
              <a:t>Option 5: X votes</a:t>
            </a:r>
            <a:r>
              <a:rPr lang="en-US" sz="1200" i="0" kern="1200" baseline="0" dirty="0">
                <a:solidFill>
                  <a:schemeClr val="tx1"/>
                </a:solidFill>
                <a:effectLst/>
                <a:latin typeface="+mn-lt"/>
                <a:ea typeface="+mn-ea"/>
                <a:cs typeface="+mn-cs"/>
              </a:rPr>
              <a:t>]</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Why do you prefer your option? [</a:t>
            </a:r>
            <a:r>
              <a:rPr lang="en-US" sz="1200" i="1" kern="1200" baseline="0" dirty="0">
                <a:solidFill>
                  <a:schemeClr val="tx1"/>
                </a:solidFill>
                <a:effectLst/>
                <a:latin typeface="+mn-lt"/>
                <a:ea typeface="+mn-ea"/>
                <a:cs typeface="+mn-cs"/>
              </a:rPr>
              <a:t>Class discusses</a:t>
            </a:r>
            <a:r>
              <a:rPr lang="en-US" sz="1200" i="0" kern="1200" baseline="0" dirty="0">
                <a:solidFill>
                  <a:schemeClr val="tx1"/>
                </a:solidFill>
                <a:effectLst/>
                <a:latin typeface="+mn-lt"/>
                <a:ea typeface="+mn-ea"/>
                <a:cs typeface="+mn-cs"/>
              </a:rPr>
              <a:t>]. </a:t>
            </a:r>
          </a:p>
          <a:p>
            <a:pPr rtl="0" fontAlgn="t"/>
            <a:endParaRPr lang="en-US" sz="120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11</a:t>
            </a:fld>
            <a:endParaRPr lang="en-GB" dirty="0"/>
          </a:p>
        </p:txBody>
      </p:sp>
    </p:spTree>
    <p:extLst>
      <p:ext uri="{BB962C8B-B14F-4D97-AF65-F5344CB8AC3E}">
        <p14:creationId xmlns:p14="http://schemas.microsoft.com/office/powerpoint/2010/main" val="151702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Andres drove to the gas station alone in his car. I know that sounds crazy, but this is a common dynamic in family firms. Andres</a:t>
            </a:r>
            <a:r>
              <a:rPr lang="en-US" sz="2400" baseline="0" dirty="0"/>
              <a:t> </a:t>
            </a:r>
            <a:r>
              <a:rPr lang="en-US" sz="2400" dirty="0"/>
              <a:t>wanted to show his father he could handle the situation alone. At the gas</a:t>
            </a:r>
            <a:r>
              <a:rPr lang="en-US" sz="2400" baseline="0" dirty="0"/>
              <a:t> station, he was</a:t>
            </a:r>
            <a:r>
              <a:rPr lang="en-US" sz="2400" dirty="0"/>
              <a:t> met by four pick-up trucks with fifteen large, aggressive looking members of the illegal union. Their leader was</a:t>
            </a:r>
            <a:r>
              <a:rPr lang="en-US" sz="2400" baseline="0" dirty="0"/>
              <a:t> </a:t>
            </a:r>
            <a:r>
              <a:rPr lang="en-US" sz="2400" dirty="0"/>
              <a:t>the “The Bull” -- heavily muscled, tattooed, and bald. Looks like he just got out of prison. The Bull yelled at Andres, accusing </a:t>
            </a:r>
            <a:r>
              <a:rPr lang="en-US" sz="2400" dirty="0" err="1"/>
              <a:t>Concrear</a:t>
            </a:r>
            <a:r>
              <a:rPr lang="en-US" sz="2400" dirty="0"/>
              <a:t> of acting unethically, and demanded</a:t>
            </a:r>
            <a:r>
              <a:rPr lang="en-US" sz="2400" baseline="0" dirty="0"/>
              <a:t> that </a:t>
            </a:r>
            <a:r>
              <a:rPr lang="en-US" sz="2400" dirty="0"/>
              <a:t>the company re-hire Francisco and recognize Collective Action as their official union.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12</a:t>
            </a:fld>
            <a:endParaRPr lang="en-GB" dirty="0"/>
          </a:p>
        </p:txBody>
      </p:sp>
    </p:spTree>
    <p:extLst>
      <p:ext uri="{BB962C8B-B14F-4D97-AF65-F5344CB8AC3E}">
        <p14:creationId xmlns:p14="http://schemas.microsoft.com/office/powerpoint/2010/main" val="1264024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question</a:t>
            </a:r>
            <a:r>
              <a:rPr lang="en-US" baseline="0" dirty="0"/>
              <a:t> for the class: </a:t>
            </a:r>
            <a:r>
              <a:rPr lang="en-US" sz="1200" b="0" dirty="0"/>
              <a:t>what would you do? Would you:</a:t>
            </a:r>
          </a:p>
          <a:p>
            <a:pPr marL="0" lvl="0" indent="0">
              <a:buNone/>
            </a:pPr>
            <a:endParaRPr lang="en-US" sz="1200" dirty="0"/>
          </a:p>
          <a:p>
            <a:pPr marL="0" lvl="0" indent="0">
              <a:buNone/>
            </a:pPr>
            <a:r>
              <a:rPr lang="en-US" sz="1200" dirty="0"/>
              <a:t>1. Get out of there? Walk back to your car, tell them that they know where they can meet you at your office and drive away?</a:t>
            </a:r>
          </a:p>
          <a:p>
            <a:pPr marL="0" lvl="0" indent="0">
              <a:buNone/>
            </a:pPr>
            <a:r>
              <a:rPr lang="en-US" sz="1200" dirty="0"/>
              <a:t>2. Call the police and say that you are being intimidated by criminals?</a:t>
            </a:r>
          </a:p>
          <a:p>
            <a:pPr marL="0" lvl="0" indent="0">
              <a:buNone/>
            </a:pPr>
            <a:r>
              <a:rPr lang="en-US" sz="1200" dirty="0"/>
              <a:t>3. Rehire Francisco and recognize Collective Action as your official union? </a:t>
            </a:r>
          </a:p>
          <a:p>
            <a:pPr marL="0" lvl="0" indent="0">
              <a:buNone/>
            </a:pPr>
            <a:r>
              <a:rPr lang="en-US" sz="1200" dirty="0"/>
              <a:t>4. Only rehire Francisco? Only recognize Collective Action as your official union?</a:t>
            </a:r>
          </a:p>
          <a:p>
            <a:pPr marL="0" lvl="0" indent="0">
              <a:buNone/>
            </a:pPr>
            <a:r>
              <a:rPr lang="en-US" sz="1200" dirty="0"/>
              <a:t>5. Say that you will only do any of these two things IF Collective Action agrees to stop the strike right now?</a:t>
            </a:r>
          </a:p>
          <a:p>
            <a:pPr marL="0" lvl="0" indent="0">
              <a:buNone/>
            </a:pPr>
            <a:r>
              <a:rPr lang="en-US" sz="1200" dirty="0"/>
              <a:t>6. Contact the Workers Confederation union from </a:t>
            </a:r>
            <a:r>
              <a:rPr lang="en-US" sz="1200" dirty="0" err="1"/>
              <a:t>Concrear’s</a:t>
            </a:r>
            <a:r>
              <a:rPr lang="en-US" sz="1200" dirty="0"/>
              <a:t> first factory and get their help pushing Collective</a:t>
            </a:r>
            <a:r>
              <a:rPr lang="en-US" sz="1200" baseline="0" dirty="0"/>
              <a:t> Action out?. Given this situation, maybe the </a:t>
            </a:r>
            <a:r>
              <a:rPr lang="en-US" sz="1200" dirty="0"/>
              <a:t>Workers Confederation weren’t</a:t>
            </a:r>
            <a:r>
              <a:rPr lang="en-US" sz="1200" baseline="0" dirty="0"/>
              <a:t> so bad after all. </a:t>
            </a:r>
            <a:r>
              <a:rPr lang="en-US" sz="1200" dirty="0"/>
              <a:t> </a:t>
            </a:r>
          </a:p>
          <a:p>
            <a:pPr marL="0" lvl="0" indent="0">
              <a:buNone/>
            </a:pPr>
            <a:r>
              <a:rPr lang="en-US" sz="1200" dirty="0"/>
              <a:t>7. Just start to negotiate with The Bull? If yes, in public or private, and alone or in teams?</a:t>
            </a:r>
          </a:p>
          <a:p>
            <a:pPr rtl="0" fontAlgn="t"/>
            <a:endParaRPr lang="en-US" sz="1200" kern="1200" baseline="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What I would like you to do is each quietly right down your preferred strategy on a piece of paper, without taking to one another. Then we will share as a class. [</a:t>
            </a:r>
            <a:r>
              <a:rPr lang="en-US" sz="1200" i="1" kern="1200" dirty="0">
                <a:solidFill>
                  <a:schemeClr val="tx1"/>
                </a:solidFill>
                <a:effectLst/>
                <a:latin typeface="+mn-lt"/>
                <a:ea typeface="+mn-ea"/>
                <a:cs typeface="+mn-cs"/>
              </a:rPr>
              <a:t>Students write their choice quietly</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Okay, let's tally votes! By show</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hands, who chose Option One? Two? Three? Four? Five? Six? Seven? Eight?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students raise their hand for each of the options and the instructor tallies their votes on a flipchart, whiteboard, or blackboard</a:t>
            </a:r>
            <a:r>
              <a:rPr lang="en-US" sz="1200" i="0" kern="1200" baseline="0" dirty="0">
                <a:solidFill>
                  <a:schemeClr val="tx1"/>
                </a:solidFill>
                <a:effectLst/>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For example: </a:t>
            </a:r>
          </a:p>
          <a:p>
            <a:pPr rtl="0" fontAlgn="t"/>
            <a:r>
              <a:rPr lang="en-US" sz="1200" i="1" kern="1200" baseline="0" dirty="0">
                <a:solidFill>
                  <a:schemeClr val="tx1"/>
                </a:solidFill>
                <a:effectLst/>
                <a:latin typeface="+mn-lt"/>
                <a:ea typeface="+mn-ea"/>
                <a:cs typeface="+mn-cs"/>
              </a:rPr>
              <a:t>Option 1: X votes</a:t>
            </a:r>
          </a:p>
          <a:p>
            <a:pPr rtl="0" fontAlgn="t"/>
            <a:r>
              <a:rPr lang="en-US" sz="1200" i="1" kern="1200" baseline="0" dirty="0">
                <a:solidFill>
                  <a:schemeClr val="tx1"/>
                </a:solidFill>
                <a:effectLst/>
                <a:latin typeface="+mn-lt"/>
                <a:ea typeface="+mn-ea"/>
                <a:cs typeface="+mn-cs"/>
              </a:rPr>
              <a:t>Option 2: X votes</a:t>
            </a:r>
          </a:p>
          <a:p>
            <a:pPr rtl="0" fontAlgn="t"/>
            <a:r>
              <a:rPr lang="en-US" sz="1200" i="1" kern="1200" baseline="0" dirty="0">
                <a:solidFill>
                  <a:schemeClr val="tx1"/>
                </a:solidFill>
                <a:effectLst/>
                <a:latin typeface="+mn-lt"/>
                <a:ea typeface="+mn-ea"/>
                <a:cs typeface="+mn-cs"/>
              </a:rPr>
              <a:t>Option 3: X votes</a:t>
            </a:r>
          </a:p>
          <a:p>
            <a:pPr rtl="0" fontAlgn="t"/>
            <a:r>
              <a:rPr lang="en-US" sz="1200" i="1" kern="1200" baseline="0" dirty="0">
                <a:solidFill>
                  <a:schemeClr val="tx1"/>
                </a:solidFill>
                <a:effectLst/>
                <a:latin typeface="+mn-lt"/>
                <a:ea typeface="+mn-ea"/>
                <a:cs typeface="+mn-cs"/>
              </a:rPr>
              <a:t>Option 4: X votes</a:t>
            </a:r>
          </a:p>
          <a:p>
            <a:pPr rtl="0" fontAlgn="t"/>
            <a:r>
              <a:rPr lang="en-US" sz="1200" i="1" kern="1200" baseline="0" dirty="0">
                <a:solidFill>
                  <a:schemeClr val="tx1"/>
                </a:solidFill>
                <a:effectLst/>
                <a:latin typeface="+mn-lt"/>
                <a:ea typeface="+mn-ea"/>
                <a:cs typeface="+mn-cs"/>
              </a:rPr>
              <a:t>Option 5: X votes</a:t>
            </a:r>
          </a:p>
          <a:p>
            <a:pPr rtl="0" fontAlgn="t"/>
            <a:r>
              <a:rPr lang="en-US" sz="1200" i="1" kern="1200" baseline="0" dirty="0">
                <a:solidFill>
                  <a:schemeClr val="tx1"/>
                </a:solidFill>
                <a:effectLst/>
                <a:latin typeface="+mn-lt"/>
                <a:ea typeface="+mn-ea"/>
                <a:cs typeface="+mn-cs"/>
              </a:rPr>
              <a:t>Option 6: X votes</a:t>
            </a:r>
          </a:p>
          <a:p>
            <a:pPr rtl="0" fontAlgn="t"/>
            <a:r>
              <a:rPr lang="en-US" sz="1200" i="1" kern="1200" baseline="0" dirty="0">
                <a:solidFill>
                  <a:schemeClr val="tx1"/>
                </a:solidFill>
                <a:effectLst/>
                <a:latin typeface="+mn-lt"/>
                <a:ea typeface="+mn-ea"/>
                <a:cs typeface="+mn-cs"/>
              </a:rPr>
              <a:t>Option 7: X votes</a:t>
            </a:r>
            <a:r>
              <a:rPr lang="en-US" sz="1200" i="0" kern="1200" baseline="0" dirty="0">
                <a:solidFill>
                  <a:schemeClr val="tx1"/>
                </a:solidFill>
                <a:effectLst/>
                <a:latin typeface="+mn-lt"/>
                <a:ea typeface="+mn-ea"/>
                <a:cs typeface="+mn-cs"/>
              </a:rPr>
              <a:t>]</a:t>
            </a:r>
          </a:p>
          <a:p>
            <a:pPr rtl="0" fontAlgn="t"/>
            <a:endParaRPr lang="en-US" sz="1200" i="0" kern="1200" baseline="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For those who chose Option 7, negotiate with The Bull, do you prefer </a:t>
            </a:r>
            <a:r>
              <a:rPr lang="en-US" sz="1200" dirty="0"/>
              <a:t>in public or private? Alone or in teams?</a:t>
            </a:r>
          </a:p>
          <a:p>
            <a:pPr rtl="0" fontAlgn="t"/>
            <a:endParaRPr lang="en-US" sz="1200" i="0" kern="1200" baseline="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students raise their hand for each of the sub-options and the instructor tallies their votes on a flipchart, whiteboard, or blackboard</a:t>
            </a:r>
            <a:r>
              <a:rPr lang="en-US" sz="1200" i="0" kern="1200" baseline="0" dirty="0">
                <a:solidFill>
                  <a:schemeClr val="tx1"/>
                </a:solidFill>
                <a:effectLst/>
                <a:latin typeface="+mn-lt"/>
                <a:ea typeface="+mn-ea"/>
                <a:cs typeface="+mn-cs"/>
              </a:rPr>
              <a:t>]. </a:t>
            </a:r>
          </a:p>
          <a:p>
            <a:endParaRPr lang="en-US" dirty="0"/>
          </a:p>
          <a:p>
            <a:pPr rtl="0" fontAlgn="t"/>
            <a:r>
              <a:rPr lang="en-US" sz="1200" i="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For example: </a:t>
            </a:r>
          </a:p>
          <a:p>
            <a:pPr rtl="0" fontAlgn="t"/>
            <a:r>
              <a:rPr lang="en-US" sz="1200" i="1" kern="1200" baseline="0" dirty="0">
                <a:solidFill>
                  <a:schemeClr val="tx1"/>
                </a:solidFill>
                <a:effectLst/>
                <a:latin typeface="+mn-lt"/>
                <a:ea typeface="+mn-ea"/>
                <a:cs typeface="+mn-cs"/>
              </a:rPr>
              <a:t>Option 7: Public: X votes</a:t>
            </a:r>
          </a:p>
          <a:p>
            <a:pPr rtl="0" fontAlgn="t"/>
            <a:r>
              <a:rPr lang="en-US" sz="1200" i="1" kern="1200" baseline="0" dirty="0">
                <a:solidFill>
                  <a:schemeClr val="tx1"/>
                </a:solidFill>
                <a:effectLst/>
                <a:latin typeface="+mn-lt"/>
                <a:ea typeface="+mn-ea"/>
                <a:cs typeface="+mn-cs"/>
              </a:rPr>
              <a:t>               Private: X votes</a:t>
            </a:r>
          </a:p>
          <a:p>
            <a:r>
              <a:rPr lang="en-US" i="1" baseline="0" dirty="0"/>
              <a:t>               Alone:</a:t>
            </a:r>
            <a:r>
              <a:rPr lang="en-US" sz="1200" i="1" kern="1200" baseline="0" dirty="0">
                <a:solidFill>
                  <a:schemeClr val="tx1"/>
                </a:solidFill>
                <a:effectLst/>
                <a:latin typeface="+mn-lt"/>
                <a:ea typeface="+mn-ea"/>
                <a:cs typeface="+mn-cs"/>
              </a:rPr>
              <a:t> X votes</a:t>
            </a:r>
            <a:endParaRPr lang="en-US" i="1" baseline="0" dirty="0"/>
          </a:p>
          <a:p>
            <a:r>
              <a:rPr lang="en-US" i="1" baseline="0" dirty="0"/>
              <a:t>               In teams:</a:t>
            </a:r>
            <a:r>
              <a:rPr lang="en-US" sz="1200" i="1" kern="1200" baseline="0" dirty="0">
                <a:solidFill>
                  <a:schemeClr val="tx1"/>
                </a:solidFill>
                <a:effectLst/>
                <a:latin typeface="+mn-lt"/>
                <a:ea typeface="+mn-ea"/>
                <a:cs typeface="+mn-cs"/>
              </a:rPr>
              <a:t> X votes</a:t>
            </a:r>
            <a:r>
              <a:rPr lang="en-US" sz="1200" i="0" kern="1200" baseline="0" dirty="0">
                <a:solidFill>
                  <a:schemeClr val="tx1"/>
                </a:solidFill>
                <a:effectLst/>
                <a:latin typeface="+mn-lt"/>
                <a:ea typeface="+mn-ea"/>
                <a:cs typeface="+mn-cs"/>
              </a:rPr>
              <a:t>]</a:t>
            </a:r>
          </a:p>
          <a:p>
            <a:endParaRPr lang="en-US" sz="1200" i="0" kern="1200" baseline="0" dirty="0">
              <a:solidFill>
                <a:schemeClr val="tx1"/>
              </a:solidFill>
              <a:effectLst/>
              <a:latin typeface="+mn-lt"/>
              <a:ea typeface="+mn-ea"/>
              <a:cs typeface="+mn-cs"/>
            </a:endParaRPr>
          </a:p>
          <a:p>
            <a:r>
              <a:rPr lang="en-US" i="0" dirty="0"/>
              <a:t>Why? [</a:t>
            </a:r>
            <a:r>
              <a:rPr lang="en-US" i="1" dirty="0"/>
              <a:t>Class discusses</a:t>
            </a:r>
            <a:r>
              <a:rPr lang="en-US" i="0" dirty="0"/>
              <a:t>] Why might it be good to negotiate</a:t>
            </a:r>
            <a:r>
              <a:rPr lang="en-US" i="0" baseline="0" dirty="0"/>
              <a:t> with The Bull in public? In private? Alone? In teams? </a:t>
            </a:r>
            <a:r>
              <a:rPr lang="en-US" i="0" dirty="0"/>
              <a:t>[</a:t>
            </a:r>
            <a:r>
              <a:rPr lang="en-US" i="1" dirty="0"/>
              <a:t>Class discusses</a:t>
            </a:r>
            <a:r>
              <a:rPr lang="en-US" i="0" dirty="0"/>
              <a:t>].</a:t>
            </a:r>
            <a:r>
              <a:rPr lang="en-US" i="0" baseline="0" dirty="0"/>
              <a:t> Politically, can The Bull be nice to Andres in public or in front of others? [</a:t>
            </a:r>
            <a:r>
              <a:rPr lang="en-US" i="1" baseline="0" dirty="0"/>
              <a:t>Students answer: No</a:t>
            </a:r>
            <a:r>
              <a:rPr lang="en-US" i="0" baseline="0" dirty="0"/>
              <a:t>]. </a:t>
            </a:r>
            <a:endParaRPr lang="en-US" i="0" dirty="0"/>
          </a:p>
          <a:p>
            <a:endParaRPr lang="en-US" i="0" dirty="0"/>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13</a:t>
            </a:fld>
            <a:endParaRPr lang="en-GB" dirty="0"/>
          </a:p>
        </p:txBody>
      </p:sp>
    </p:spTree>
    <p:extLst>
      <p:ext uri="{BB962C8B-B14F-4D97-AF65-F5344CB8AC3E}">
        <p14:creationId xmlns:p14="http://schemas.microsoft.com/office/powerpoint/2010/main" val="142613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Andres decided to invite The Bull to negotiate one-on-one.</a:t>
            </a:r>
            <a:r>
              <a:rPr lang="en-US" sz="1200" baseline="0" dirty="0"/>
              <a:t> </a:t>
            </a:r>
            <a:r>
              <a:rPr lang="en-US" sz="1200" dirty="0"/>
              <a:t>In public, The Bull’s role as leader of a militant union requires him to act aggressively toward representatives from management. But in private one-on-one conversations he turned out to be much more open to discussion.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14</a:t>
            </a:fld>
            <a:endParaRPr lang="en-GB" dirty="0"/>
          </a:p>
        </p:txBody>
      </p:sp>
    </p:spTree>
    <p:extLst>
      <p:ext uri="{BB962C8B-B14F-4D97-AF65-F5344CB8AC3E}">
        <p14:creationId xmlns:p14="http://schemas.microsoft.com/office/powerpoint/2010/main" val="168662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question</a:t>
            </a:r>
            <a:r>
              <a:rPr lang="en-US" baseline="0" dirty="0"/>
              <a:t> for the class: </a:t>
            </a:r>
            <a:r>
              <a:rPr lang="en-US" sz="1200" b="0" dirty="0"/>
              <a:t>What do you</a:t>
            </a:r>
            <a:r>
              <a:rPr lang="en-US" sz="1200" b="0" baseline="0" dirty="0"/>
              <a:t> think The Bull is after</a:t>
            </a:r>
            <a:r>
              <a:rPr lang="en-US" sz="1200" b="0" dirty="0"/>
              <a:t>? </a:t>
            </a:r>
          </a:p>
          <a:p>
            <a:pPr marL="0" lvl="0" indent="0">
              <a:buNone/>
            </a:pPr>
            <a:endParaRPr lang="en-US" sz="1200" dirty="0"/>
          </a:p>
          <a:p>
            <a:pPr marL="0" lvl="0" indent="0">
              <a:buNone/>
            </a:pPr>
            <a:r>
              <a:rPr lang="en-US" sz="1200" dirty="0"/>
              <a:t>1. Do you think the Bull is a criminal who only wants power, to remain in the margins of society and beat down management?</a:t>
            </a:r>
          </a:p>
          <a:p>
            <a:pPr lvl="0"/>
            <a:endParaRPr lang="en-US" sz="800" dirty="0"/>
          </a:p>
          <a:p>
            <a:pPr marL="0" lvl="0" indent="0">
              <a:buNone/>
            </a:pPr>
            <a:r>
              <a:rPr lang="en-US" sz="1200" dirty="0"/>
              <a:t>2. Could</a:t>
            </a:r>
            <a:r>
              <a:rPr lang="en-US" sz="1200" baseline="0" dirty="0"/>
              <a:t> he be a die-hard rabble-rouser? Maybe </a:t>
            </a:r>
            <a:r>
              <a:rPr lang="en-US" sz="1200" dirty="0"/>
              <a:t>the Bull is a leftist troublemaker who hates management as the ultimate enemy and no matter what Andres does, The</a:t>
            </a:r>
            <a:r>
              <a:rPr lang="en-US" sz="1200" baseline="0" dirty="0"/>
              <a:t> Bull </a:t>
            </a:r>
            <a:r>
              <a:rPr lang="en-US" sz="1200" dirty="0"/>
              <a:t>will always be his enemy. </a:t>
            </a:r>
          </a:p>
          <a:p>
            <a:pPr lvl="0"/>
            <a:endParaRPr lang="en-US" sz="800" dirty="0"/>
          </a:p>
          <a:p>
            <a:pPr marL="0" lvl="0" indent="0">
              <a:buNone/>
            </a:pPr>
            <a:r>
              <a:rPr lang="en-US" sz="1200" dirty="0"/>
              <a:t>3. Could</a:t>
            </a:r>
            <a:r>
              <a:rPr lang="en-US" sz="1200" baseline="0" dirty="0"/>
              <a:t> he be an ideologue? Maybe </a:t>
            </a:r>
            <a:r>
              <a:rPr lang="en-US" sz="1200" dirty="0"/>
              <a:t>the Bull truly believes that he is doing the work of protecting the workers against injustices from management. </a:t>
            </a:r>
          </a:p>
          <a:p>
            <a:pPr lvl="0"/>
            <a:endParaRPr lang="en-US" sz="800" dirty="0"/>
          </a:p>
          <a:p>
            <a:pPr marL="0" lvl="0" indent="0">
              <a:buNone/>
            </a:pPr>
            <a:r>
              <a:rPr lang="en-US" sz="1200" dirty="0"/>
              <a:t>4. Do you think the Bull wants to gain recognition, consolidate his leadership position and the status of his union, and protect his friends?</a:t>
            </a:r>
          </a:p>
          <a:p>
            <a:pPr lvl="0"/>
            <a:endParaRPr lang="en-US" sz="800" dirty="0"/>
          </a:p>
          <a:p>
            <a:pPr marL="0" lvl="0" indent="0">
              <a:buNone/>
            </a:pPr>
            <a:r>
              <a:rPr lang="en-US" sz="1200" dirty="0"/>
              <a:t>5. Maybe the Bull just wants money, maybe a big bribe would make the strike to go away… </a:t>
            </a:r>
          </a:p>
          <a:p>
            <a:pPr lvl="0"/>
            <a:endParaRPr lang="en-US" sz="800" dirty="0"/>
          </a:p>
          <a:p>
            <a:pPr marL="0" lvl="0" indent="0">
              <a:buNone/>
            </a:pPr>
            <a:r>
              <a:rPr lang="en-US" sz="1200" dirty="0"/>
              <a:t>6. Or what if it’s The</a:t>
            </a:r>
            <a:r>
              <a:rPr lang="en-US" sz="1200" baseline="0" dirty="0"/>
              <a:t> Bull who is scared? What if </a:t>
            </a:r>
            <a:r>
              <a:rPr lang="en-US" sz="1200" dirty="0"/>
              <a:t>he started a process that he did not really know how to end and now needs to save face and come across as a winner?</a:t>
            </a:r>
          </a:p>
          <a:p>
            <a:pPr rtl="0" fontAlgn="t"/>
            <a:endParaRPr lang="en-US" sz="1200" kern="120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What I would like you to do is each quietly right down what</a:t>
            </a:r>
            <a:r>
              <a:rPr lang="en-US" sz="1200" kern="1200" baseline="0" dirty="0">
                <a:solidFill>
                  <a:schemeClr val="tx1"/>
                </a:solidFill>
                <a:effectLst/>
                <a:latin typeface="+mn-lt"/>
                <a:ea typeface="+mn-ea"/>
                <a:cs typeface="+mn-cs"/>
              </a:rPr>
              <a:t> you think The Bull’s underlying interest is</a:t>
            </a:r>
            <a:r>
              <a:rPr lang="en-US" sz="1200" u="none" kern="1200" dirty="0">
                <a:solidFill>
                  <a:schemeClr val="tx1"/>
                </a:solidFill>
                <a:effectLst/>
                <a:latin typeface="+mn-lt"/>
                <a:ea typeface="+mn-ea"/>
                <a:cs typeface="+mn-cs"/>
              </a:rPr>
              <a:t>. Then we will share as a class. [</a:t>
            </a:r>
            <a:r>
              <a:rPr lang="en-US" sz="1200" i="1" u="none" kern="1200" dirty="0">
                <a:solidFill>
                  <a:schemeClr val="tx1"/>
                </a:solidFill>
                <a:effectLst/>
                <a:latin typeface="+mn-lt"/>
                <a:ea typeface="+mn-ea"/>
                <a:cs typeface="+mn-cs"/>
              </a:rPr>
              <a:t>Students write their choice quietly</a:t>
            </a:r>
            <a:r>
              <a:rPr lang="en-US" sz="1200" u="none" kern="1200" dirty="0">
                <a:solidFill>
                  <a:schemeClr val="tx1"/>
                </a:solidFill>
                <a:effectLst/>
                <a:latin typeface="+mn-lt"/>
                <a:ea typeface="+mn-ea"/>
                <a:cs typeface="+mn-cs"/>
              </a:rPr>
              <a:t>].</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Okay, let's tally votes! By show</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hands, who chose Option One? Two? Three? Four? Five? Six? [</a:t>
            </a:r>
            <a:r>
              <a:rPr lang="en-US" sz="1200" i="1" kern="1200" dirty="0">
                <a:solidFill>
                  <a:schemeClr val="tx1"/>
                </a:solidFill>
                <a:effectLst/>
                <a:latin typeface="+mn-lt"/>
                <a:ea typeface="+mn-ea"/>
                <a:cs typeface="+mn-cs"/>
              </a:rPr>
              <a:t>The students raise their hand for each of the options and the instructor tallies their votes on a flipchart, whiteboard, or blackboard</a:t>
            </a:r>
            <a:r>
              <a:rPr lang="en-US" sz="1200" i="0" kern="1200" baseline="0" dirty="0">
                <a:solidFill>
                  <a:schemeClr val="tx1"/>
                </a:solidFill>
                <a:effectLst/>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For example: </a:t>
            </a:r>
          </a:p>
          <a:p>
            <a:pPr rtl="0" fontAlgn="t"/>
            <a:r>
              <a:rPr lang="en-US" sz="1200" i="1" kern="1200" baseline="0" dirty="0">
                <a:solidFill>
                  <a:schemeClr val="tx1"/>
                </a:solidFill>
                <a:effectLst/>
                <a:latin typeface="+mn-lt"/>
                <a:ea typeface="+mn-ea"/>
                <a:cs typeface="+mn-cs"/>
              </a:rPr>
              <a:t>Option 1: X votes</a:t>
            </a:r>
          </a:p>
          <a:p>
            <a:pPr rtl="0" fontAlgn="t"/>
            <a:r>
              <a:rPr lang="en-US" sz="1200" i="1" kern="1200" baseline="0" dirty="0">
                <a:solidFill>
                  <a:schemeClr val="tx1"/>
                </a:solidFill>
                <a:effectLst/>
                <a:latin typeface="+mn-lt"/>
                <a:ea typeface="+mn-ea"/>
                <a:cs typeface="+mn-cs"/>
              </a:rPr>
              <a:t>Option 2: X votes</a:t>
            </a:r>
          </a:p>
          <a:p>
            <a:pPr rtl="0" fontAlgn="t"/>
            <a:r>
              <a:rPr lang="en-US" sz="1200" i="1" kern="1200" baseline="0" dirty="0">
                <a:solidFill>
                  <a:schemeClr val="tx1"/>
                </a:solidFill>
                <a:effectLst/>
                <a:latin typeface="+mn-lt"/>
                <a:ea typeface="+mn-ea"/>
                <a:cs typeface="+mn-cs"/>
              </a:rPr>
              <a:t>Option 3: X votes</a:t>
            </a:r>
          </a:p>
          <a:p>
            <a:pPr rtl="0" fontAlgn="t"/>
            <a:r>
              <a:rPr lang="en-US" sz="1200" i="1" kern="1200" baseline="0" dirty="0">
                <a:solidFill>
                  <a:schemeClr val="tx1"/>
                </a:solidFill>
                <a:effectLst/>
                <a:latin typeface="+mn-lt"/>
                <a:ea typeface="+mn-ea"/>
                <a:cs typeface="+mn-cs"/>
              </a:rPr>
              <a:t>Option 4: X votes</a:t>
            </a:r>
          </a:p>
          <a:p>
            <a:pPr rtl="0" fontAlgn="t"/>
            <a:r>
              <a:rPr lang="en-US" sz="1200" i="1" kern="1200" baseline="0" dirty="0">
                <a:solidFill>
                  <a:schemeClr val="tx1"/>
                </a:solidFill>
                <a:effectLst/>
                <a:latin typeface="+mn-lt"/>
                <a:ea typeface="+mn-ea"/>
                <a:cs typeface="+mn-cs"/>
              </a:rPr>
              <a:t>Option 5: X votes</a:t>
            </a:r>
          </a:p>
          <a:p>
            <a:pPr rtl="0" fontAlgn="t"/>
            <a:r>
              <a:rPr lang="en-US" sz="1200" i="1" kern="1200" baseline="0" dirty="0">
                <a:solidFill>
                  <a:schemeClr val="tx1"/>
                </a:solidFill>
                <a:effectLst/>
                <a:latin typeface="+mn-lt"/>
                <a:ea typeface="+mn-ea"/>
                <a:cs typeface="+mn-cs"/>
              </a:rPr>
              <a:t>Option 6: X votes</a:t>
            </a:r>
            <a:r>
              <a:rPr lang="en-US" sz="1200" i="0" kern="1200" baseline="0" dirty="0">
                <a:solidFill>
                  <a:schemeClr val="tx1"/>
                </a:solidFill>
                <a:effectLst/>
                <a:latin typeface="+mn-lt"/>
                <a:ea typeface="+mn-ea"/>
                <a:cs typeface="+mn-cs"/>
              </a:rPr>
              <a:t>]</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Why do you think so? [</a:t>
            </a:r>
            <a:r>
              <a:rPr lang="en-US" sz="1200" i="1" kern="1200" baseline="0" dirty="0">
                <a:solidFill>
                  <a:schemeClr val="tx1"/>
                </a:solidFill>
                <a:effectLst/>
                <a:latin typeface="+mn-lt"/>
                <a:ea typeface="+mn-ea"/>
                <a:cs typeface="+mn-cs"/>
              </a:rPr>
              <a:t>Class discusses</a:t>
            </a:r>
            <a:r>
              <a:rPr lang="en-US" sz="1200" i="0" kern="1200" baseline="0" dirty="0">
                <a:solidFill>
                  <a:schemeClr val="tx1"/>
                </a:solidFill>
                <a:effectLst/>
                <a:latin typeface="+mn-lt"/>
                <a:ea typeface="+mn-ea"/>
                <a:cs typeface="+mn-cs"/>
              </a:rPr>
              <a:t>]. </a:t>
            </a:r>
          </a:p>
          <a:p>
            <a:pPr rtl="0" fontAlgn="t"/>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15</a:t>
            </a:fld>
            <a:endParaRPr lang="en-GB" dirty="0"/>
          </a:p>
        </p:txBody>
      </p:sp>
    </p:spTree>
    <p:extLst>
      <p:ext uri="{BB962C8B-B14F-4D97-AF65-F5344CB8AC3E}">
        <p14:creationId xmlns:p14="http://schemas.microsoft.com/office/powerpoint/2010/main" val="68136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An agent-principal problem occurs </a:t>
            </a:r>
            <a:r>
              <a:rPr lang="en-SG" sz="2400" b="0" dirty="0"/>
              <a:t>when one person (the agent) can make decisions on behalf of another (the principal), but has different underlying interests.</a:t>
            </a:r>
            <a:r>
              <a:rPr lang="en-SG" sz="2400" b="0" baseline="0" dirty="0"/>
              <a:t> </a:t>
            </a:r>
          </a:p>
          <a:p>
            <a:endParaRPr lang="en-SG" sz="2400" dirty="0"/>
          </a:p>
          <a:p>
            <a:r>
              <a:rPr lang="en-SG" sz="2400" dirty="0"/>
              <a:t>A few examples. Real estate agents leave their own house on the market much longer than their clients’. Why is that? Because they earn</a:t>
            </a:r>
            <a:r>
              <a:rPr lang="en-SG" sz="2400" baseline="0" dirty="0"/>
              <a:t> more, faster commissions that way, turning over deals quickly. </a:t>
            </a:r>
            <a:r>
              <a:rPr lang="en-SG" sz="2400" dirty="0"/>
              <a:t>Another</a:t>
            </a:r>
            <a:r>
              <a:rPr lang="en-SG" sz="2400" baseline="0" dirty="0"/>
              <a:t> example is that </a:t>
            </a:r>
            <a:r>
              <a:rPr lang="en-SG" sz="2400" dirty="0"/>
              <a:t>CEOs inflate their own pay when their board is weak. Another common</a:t>
            </a:r>
            <a:r>
              <a:rPr lang="en-SG" sz="2400" baseline="0" dirty="0"/>
              <a:t> case is lawyers, who may recommend you sue to </a:t>
            </a:r>
            <a:r>
              <a:rPr lang="en-SG" sz="1200" dirty="0"/>
              <a:t>drive up their fees,</a:t>
            </a:r>
            <a:r>
              <a:rPr lang="en-SG" sz="1200" baseline="0" dirty="0"/>
              <a:t> even if that was not your best strategy. </a:t>
            </a:r>
          </a:p>
          <a:p>
            <a:endParaRPr lang="en-SG" sz="1200" baseline="0" dirty="0"/>
          </a:p>
          <a:p>
            <a:r>
              <a:rPr lang="en-SG" sz="1200" baseline="0" dirty="0"/>
              <a:t>References</a:t>
            </a:r>
            <a:br>
              <a:rPr lang="en-SG" sz="1200" dirty="0"/>
            </a:br>
            <a:endParaRPr lang="en-SG" i="1" dirty="0">
              <a:effectLst/>
            </a:endParaRPr>
          </a:p>
          <a:p>
            <a:r>
              <a:rPr lang="en-SG" sz="1200" kern="1200" dirty="0">
                <a:solidFill>
                  <a:schemeClr val="tx1"/>
                </a:solidFill>
                <a:effectLst/>
                <a:latin typeface="+mn-lt"/>
                <a:ea typeface="+mn-ea"/>
                <a:cs typeface="+mn-cs"/>
              </a:rPr>
              <a:t>Rutherford, R., Springer, T. &amp; </a:t>
            </a:r>
            <a:r>
              <a:rPr lang="en-SG" sz="1200" kern="1200" dirty="0" err="1">
                <a:solidFill>
                  <a:schemeClr val="tx1"/>
                </a:solidFill>
                <a:effectLst/>
                <a:latin typeface="+mn-lt"/>
                <a:ea typeface="+mn-ea"/>
                <a:cs typeface="+mn-cs"/>
              </a:rPr>
              <a:t>Yavas</a:t>
            </a:r>
            <a:r>
              <a:rPr lang="en-SG" sz="1200" kern="1200" dirty="0">
                <a:solidFill>
                  <a:schemeClr val="tx1"/>
                </a:solidFill>
                <a:effectLst/>
                <a:latin typeface="+mn-lt"/>
                <a:ea typeface="+mn-ea"/>
                <a:cs typeface="+mn-cs"/>
              </a:rPr>
              <a:t>, A. (2005). Conflicts between principals and agents: evidence from residential brokerage. </a:t>
            </a:r>
            <a:r>
              <a:rPr lang="en-SG" sz="1200" i="1" kern="1200" dirty="0">
                <a:solidFill>
                  <a:schemeClr val="tx1"/>
                </a:solidFill>
                <a:effectLst/>
                <a:latin typeface="+mn-lt"/>
                <a:ea typeface="+mn-ea"/>
                <a:cs typeface="+mn-cs"/>
              </a:rPr>
              <a:t>Journal of Financial Economics, 76,</a:t>
            </a:r>
            <a:r>
              <a:rPr lang="en-SG" sz="1200" kern="1200" dirty="0">
                <a:solidFill>
                  <a:schemeClr val="tx1"/>
                </a:solidFill>
                <a:effectLst/>
                <a:latin typeface="+mn-lt"/>
                <a:ea typeface="+mn-ea"/>
                <a:cs typeface="+mn-cs"/>
              </a:rPr>
              <a:t> 627-665.</a:t>
            </a:r>
            <a:endParaRPr lang="en-US" sz="1200" kern="1200" dirty="0">
              <a:solidFill>
                <a:schemeClr val="tx1"/>
              </a:solidFill>
              <a:effectLst/>
              <a:latin typeface="+mn-lt"/>
              <a:ea typeface="+mn-ea"/>
              <a:cs typeface="+mn-cs"/>
            </a:endParaRPr>
          </a:p>
          <a:p>
            <a:endParaRPr lang="en-SG" sz="1200" i="0" dirty="0"/>
          </a:p>
          <a:p>
            <a:r>
              <a:rPr lang="en-SG" sz="1200" kern="1200" dirty="0">
                <a:solidFill>
                  <a:schemeClr val="tx1"/>
                </a:solidFill>
                <a:effectLst/>
                <a:latin typeface="+mn-lt"/>
                <a:ea typeface="+mn-ea"/>
                <a:cs typeface="+mn-cs"/>
              </a:rPr>
              <a:t>Bertrand, M., &amp; Mullainathan, S. (2001). Are CEOs rewarded for luck? The ones without principals are. </a:t>
            </a:r>
            <a:r>
              <a:rPr lang="en-SG" sz="1200" i="1" kern="1200" dirty="0">
                <a:solidFill>
                  <a:schemeClr val="tx1"/>
                </a:solidFill>
                <a:effectLst/>
                <a:latin typeface="+mn-lt"/>
                <a:ea typeface="+mn-ea"/>
                <a:cs typeface="+mn-cs"/>
              </a:rPr>
              <a:t>Quarterly Journal of Economics, 116</a:t>
            </a:r>
            <a:r>
              <a:rPr lang="en-SG" sz="1200" kern="1200" dirty="0">
                <a:solidFill>
                  <a:schemeClr val="tx1"/>
                </a:solidFill>
                <a:effectLst/>
                <a:latin typeface="+mn-lt"/>
                <a:ea typeface="+mn-ea"/>
                <a:cs typeface="+mn-cs"/>
              </a:rPr>
              <a:t>, 901–932</a:t>
            </a:r>
            <a:endParaRPr lang="en-US" sz="1200" kern="1200" dirty="0">
              <a:solidFill>
                <a:schemeClr val="tx1"/>
              </a:solidFill>
              <a:effectLst/>
              <a:latin typeface="+mn-lt"/>
              <a:ea typeface="+mn-ea"/>
              <a:cs typeface="+mn-cs"/>
            </a:endParaRPr>
          </a:p>
          <a:p>
            <a:r>
              <a:rPr lang="en-SG" dirty="0">
                <a:effectLst/>
              </a:rPr>
              <a:t>http://m.qje.oxfordjournals.org/content/116/3/901.abstract</a:t>
            </a:r>
          </a:p>
          <a:p>
            <a:endParaRPr lang="en-SG" dirty="0">
              <a:effectLst/>
            </a:endParaRPr>
          </a:p>
        </p:txBody>
      </p:sp>
      <p:sp>
        <p:nvSpPr>
          <p:cNvPr id="4" name="Slide Number Placeholder 3"/>
          <p:cNvSpPr>
            <a:spLocks noGrp="1"/>
          </p:cNvSpPr>
          <p:nvPr>
            <p:ph type="sldNum" sz="quarter" idx="10"/>
          </p:nvPr>
        </p:nvSpPr>
        <p:spPr/>
        <p:txBody>
          <a:bodyPr/>
          <a:lstStyle/>
          <a:p>
            <a:fld id="{7F3D1EF9-5CC1-4238-AAAD-E9DC1B1191CD}" type="slidenum">
              <a:rPr lang="en-SG" smtClean="0"/>
              <a:t>16</a:t>
            </a:fld>
            <a:endParaRPr lang="en-SG"/>
          </a:p>
        </p:txBody>
      </p:sp>
    </p:spTree>
    <p:extLst>
      <p:ext uri="{BB962C8B-B14F-4D97-AF65-F5344CB8AC3E}">
        <p14:creationId xmlns:p14="http://schemas.microsoft.com/office/powerpoint/2010/main" val="219776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Could Collective Action have an agent-principal problem with The Bull? What is in The Bull’s personal self interest? </a:t>
            </a:r>
            <a:r>
              <a:rPr lang="en-US" sz="1200" baseline="0" dirty="0"/>
              <a:t>[</a:t>
            </a:r>
            <a:r>
              <a:rPr lang="en-US" sz="1200" i="1" baseline="0" dirty="0"/>
              <a:t>Students answer</a:t>
            </a:r>
            <a:r>
              <a:rPr lang="en-US" sz="1200" baseline="0" dirty="0"/>
              <a:t>]. </a:t>
            </a:r>
          </a:p>
        </p:txBody>
      </p:sp>
      <p:sp>
        <p:nvSpPr>
          <p:cNvPr id="4" name="Slide Number Placeholder 3"/>
          <p:cNvSpPr>
            <a:spLocks noGrp="1"/>
          </p:cNvSpPr>
          <p:nvPr>
            <p:ph type="sldNum" sz="quarter" idx="10"/>
          </p:nvPr>
        </p:nvSpPr>
        <p:spPr/>
        <p:txBody>
          <a:bodyPr/>
          <a:lstStyle/>
          <a:p>
            <a:fld id="{7F3D1EF9-5CC1-4238-AAAD-E9DC1B1191CD}" type="slidenum">
              <a:rPr lang="en-GB" smtClean="0"/>
              <a:t>17</a:t>
            </a:fld>
            <a:endParaRPr lang="en-GB" dirty="0"/>
          </a:p>
        </p:txBody>
      </p:sp>
    </p:spTree>
    <p:extLst>
      <p:ext uri="{BB962C8B-B14F-4D97-AF65-F5344CB8AC3E}">
        <p14:creationId xmlns:p14="http://schemas.microsoft.com/office/powerpoint/2010/main" val="2068257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Andres learned that The Bull’s interests were in many cases very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different from the union he represented. He wanted to gain government recognition for Collective Action and be recognized as its official leader, which would give him both power and a much better salary than as the leader of a currently marginalized and illegal union. Like any leader, the Bull would want to look after his political supporters and eliminate opponents within his organization. However, the Bull also needed a deal with </a:t>
            </a:r>
            <a:r>
              <a:rPr lang="en-US" sz="1200" kern="1200" dirty="0" err="1">
                <a:solidFill>
                  <a:schemeClr val="tx1"/>
                </a:solidFill>
                <a:effectLst/>
                <a:latin typeface="+mn-lt"/>
                <a:ea typeface="+mn-ea"/>
                <a:cs typeface="+mn-cs"/>
              </a:rPr>
              <a:t>Concrear</a:t>
            </a:r>
            <a:r>
              <a:rPr lang="en-US" sz="1200" kern="1200" dirty="0">
                <a:solidFill>
                  <a:schemeClr val="tx1"/>
                </a:solidFill>
                <a:effectLst/>
                <a:latin typeface="+mn-lt"/>
                <a:ea typeface="+mn-ea"/>
                <a:cs typeface="+mn-cs"/>
              </a:rPr>
              <a:t> that would allow him to look like he won and avoid being blamed personally for any negative outcomes for the workers.</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Are these in the ideological interests of the militant Collective Action union? </a:t>
            </a:r>
            <a:r>
              <a:rPr lang="en-US" sz="1200" baseline="0" dirty="0"/>
              <a:t>[</a:t>
            </a:r>
            <a:r>
              <a:rPr lang="en-US" sz="1200" i="1" baseline="0" dirty="0"/>
              <a:t>Students answer</a:t>
            </a:r>
            <a:r>
              <a:rPr lang="en-US" sz="1200" baseline="0" dirty="0"/>
              <a:t>]. </a:t>
            </a:r>
            <a:r>
              <a:rPr lang="en-US" sz="1200" dirty="0"/>
              <a:t>Not</a:t>
            </a:r>
            <a:r>
              <a:rPr lang="en-US" sz="1200" baseline="0" dirty="0"/>
              <a:t> really. Basically, The Bull wants to “sell out” and take his organization legitimate to get a more comfortable situation for himself. That’s against the ideological purpose of </a:t>
            </a:r>
            <a:r>
              <a:rPr lang="en-US" sz="1200" kern="1200" dirty="0">
                <a:solidFill>
                  <a:schemeClr val="tx1"/>
                </a:solidFill>
                <a:effectLst/>
                <a:latin typeface="+mn-lt"/>
                <a:ea typeface="+mn-ea"/>
                <a:cs typeface="+mn-cs"/>
              </a:rPr>
              <a:t>Collective Action.</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18</a:t>
            </a:fld>
            <a:endParaRPr lang="en-GB" dirty="0"/>
          </a:p>
        </p:txBody>
      </p:sp>
    </p:spTree>
    <p:extLst>
      <p:ext uri="{BB962C8B-B14F-4D97-AF65-F5344CB8AC3E}">
        <p14:creationId xmlns:p14="http://schemas.microsoft.com/office/powerpoint/2010/main" val="3336431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a:t>
            </a:r>
            <a:r>
              <a:rPr lang="en-US" baseline="0" dirty="0"/>
              <a:t> is the proposal The Bull made to Andres. He offered to put an end to the strike, </a:t>
            </a:r>
            <a:r>
              <a:rPr lang="en-US" sz="1200" dirty="0"/>
              <a:t>guarantees that employees will perform on the job, and allow the layoffs Andres needs to make which they can blame on the</a:t>
            </a:r>
            <a:r>
              <a:rPr lang="en-US" sz="1200" baseline="0" dirty="0"/>
              <a:t> government. </a:t>
            </a:r>
            <a:endParaRPr lang="en-US" baseline="0" dirty="0"/>
          </a:p>
          <a:p>
            <a:endParaRPr lang="en-US" baseline="0" dirty="0"/>
          </a:p>
          <a:p>
            <a:r>
              <a:rPr lang="en-US" baseline="0" dirty="0"/>
              <a:t>In return, Andres must </a:t>
            </a:r>
            <a:r>
              <a:rPr lang="en-US" sz="1200" dirty="0"/>
              <a:t>rehire Francisco,</a:t>
            </a:r>
            <a:r>
              <a:rPr lang="en-US" sz="1200" baseline="0" dirty="0"/>
              <a:t> </a:t>
            </a:r>
            <a:r>
              <a:rPr lang="en-US" sz="1200" dirty="0"/>
              <a:t>enroll the employees in the second factory</a:t>
            </a:r>
            <a:r>
              <a:rPr lang="en-US" sz="1200" baseline="0" dirty="0"/>
              <a:t> in</a:t>
            </a:r>
            <a:r>
              <a:rPr lang="en-US" sz="1200" dirty="0"/>
              <a:t> Collective Action, helps Collective Action gain recognition from government, recognize The Bull as the organization’s legitimate leader, and approve a small</a:t>
            </a:r>
            <a:r>
              <a:rPr lang="en-US" sz="1200" baseline="0" dirty="0"/>
              <a:t> wage increase. </a:t>
            </a:r>
          </a:p>
          <a:p>
            <a:endParaRPr lang="en-US" sz="1200" baseline="0" dirty="0"/>
          </a:p>
          <a:p>
            <a:r>
              <a:rPr lang="en-US" sz="1200" baseline="0" dirty="0"/>
              <a:t>Here’s the unusual element of the proposal: Although Andres can lay off half the workers at the second factory without any union trouble, </a:t>
            </a:r>
            <a:r>
              <a:rPr lang="en-US" sz="1200" dirty="0"/>
              <a:t>The Bull chooses who is laid off. This is so he can</a:t>
            </a:r>
            <a:r>
              <a:rPr lang="en-US" sz="1200" baseline="0" dirty="0"/>
              <a:t> </a:t>
            </a:r>
            <a:r>
              <a:rPr lang="en-US" sz="1200" dirty="0"/>
              <a:t>eliminate his more militant opponents within Collective</a:t>
            </a:r>
            <a:r>
              <a:rPr lang="en-US" sz="1200" baseline="0" dirty="0"/>
              <a:t> Action and take the organization legitimate. So he offers to collude with Andres. </a:t>
            </a:r>
          </a:p>
          <a:p>
            <a:endParaRPr lang="en-US" sz="1200" b="1" baseline="0" dirty="0"/>
          </a:p>
          <a:p>
            <a:r>
              <a:rPr lang="en-US" sz="1200" b="0" dirty="0"/>
              <a:t>If you were Andres, would you accept this offer? Please write down your decision quietly on your own.</a:t>
            </a:r>
            <a:r>
              <a:rPr lang="en-US" sz="1200" b="0" baseline="0" dirty="0"/>
              <a:t> </a:t>
            </a:r>
            <a:r>
              <a:rPr lang="en-US" sz="1200" u="none" kern="1200" dirty="0">
                <a:solidFill>
                  <a:schemeClr val="tx1"/>
                </a:solidFill>
                <a:effectLst/>
                <a:latin typeface="+mn-lt"/>
                <a:ea typeface="+mn-ea"/>
                <a:cs typeface="+mn-cs"/>
              </a:rPr>
              <a:t>Then we will share as a class. [</a:t>
            </a:r>
            <a:r>
              <a:rPr lang="en-US" sz="1200" i="1" u="none" kern="1200" dirty="0">
                <a:solidFill>
                  <a:schemeClr val="tx1"/>
                </a:solidFill>
                <a:effectLst/>
                <a:latin typeface="+mn-lt"/>
                <a:ea typeface="+mn-ea"/>
                <a:cs typeface="+mn-cs"/>
              </a:rPr>
              <a:t>Students write their choice quietly</a:t>
            </a:r>
            <a:r>
              <a:rPr lang="en-US" sz="1200" u="none" kern="1200" dirty="0">
                <a:solidFill>
                  <a:schemeClr val="tx1"/>
                </a:solidFill>
                <a:effectLst/>
                <a:latin typeface="+mn-lt"/>
                <a:ea typeface="+mn-ea"/>
                <a:cs typeface="+mn-cs"/>
              </a:rPr>
              <a:t>].</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Okay, let's tally votes! By show</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hands, who says Yes? Who</a:t>
            </a:r>
            <a:r>
              <a:rPr lang="en-US" sz="1200" kern="1200" baseline="0" dirty="0">
                <a:solidFill>
                  <a:schemeClr val="tx1"/>
                </a:solidFill>
                <a:effectLst/>
                <a:latin typeface="+mn-lt"/>
                <a:ea typeface="+mn-ea"/>
                <a:cs typeface="+mn-cs"/>
              </a:rPr>
              <a:t> says No?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students raise their hand for each of the options and the instructor tallies their votes on a flipchart, whiteboard, or blackboard</a:t>
            </a:r>
            <a:r>
              <a:rPr lang="en-US" sz="1200" i="0" kern="1200" baseline="0" dirty="0">
                <a:solidFill>
                  <a:schemeClr val="tx1"/>
                </a:solidFill>
                <a:effectLst/>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For example: </a:t>
            </a:r>
          </a:p>
          <a:p>
            <a:pPr rtl="0" fontAlgn="t"/>
            <a:r>
              <a:rPr lang="en-US" sz="1200" i="1" kern="1200" baseline="0" dirty="0">
                <a:solidFill>
                  <a:schemeClr val="tx1"/>
                </a:solidFill>
                <a:effectLst/>
                <a:latin typeface="+mn-lt"/>
                <a:ea typeface="+mn-ea"/>
                <a:cs typeface="+mn-cs"/>
              </a:rPr>
              <a:t>Yes: X votes</a:t>
            </a:r>
          </a:p>
          <a:p>
            <a:pPr rtl="0" fontAlgn="t"/>
            <a:r>
              <a:rPr lang="en-US" sz="1200" i="1" kern="1200" baseline="0" dirty="0">
                <a:solidFill>
                  <a:schemeClr val="tx1"/>
                </a:solidFill>
                <a:effectLst/>
                <a:latin typeface="+mn-lt"/>
                <a:ea typeface="+mn-ea"/>
                <a:cs typeface="+mn-cs"/>
              </a:rPr>
              <a:t>No: X votes</a:t>
            </a:r>
            <a:r>
              <a:rPr lang="en-US" sz="1200" i="0" kern="1200" baseline="0" dirty="0">
                <a:solidFill>
                  <a:schemeClr val="tx1"/>
                </a:solidFill>
                <a:effectLst/>
                <a:latin typeface="+mn-lt"/>
                <a:ea typeface="+mn-ea"/>
                <a:cs typeface="+mn-cs"/>
              </a:rPr>
              <a:t>]</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Why or why not? [</a:t>
            </a:r>
            <a:r>
              <a:rPr lang="en-US" sz="1200" i="1" kern="1200" baseline="0" dirty="0">
                <a:solidFill>
                  <a:schemeClr val="tx1"/>
                </a:solidFill>
                <a:effectLst/>
                <a:latin typeface="+mn-lt"/>
                <a:ea typeface="+mn-ea"/>
                <a:cs typeface="+mn-cs"/>
              </a:rPr>
              <a:t>Class discusses</a:t>
            </a:r>
            <a:r>
              <a:rPr lang="en-US" sz="1200" i="0" kern="1200" baseline="0" dirty="0">
                <a:solidFill>
                  <a:schemeClr val="tx1"/>
                </a:solidFill>
                <a:effectLst/>
                <a:latin typeface="+mn-lt"/>
                <a:ea typeface="+mn-ea"/>
                <a:cs typeface="+mn-cs"/>
              </a:rPr>
              <a:t>]. What is Andres BATNA? [</a:t>
            </a:r>
            <a:r>
              <a:rPr lang="en-US" sz="1200" i="1" kern="1200" baseline="0" dirty="0">
                <a:solidFill>
                  <a:schemeClr val="tx1"/>
                </a:solidFill>
                <a:effectLst/>
                <a:latin typeface="+mn-lt"/>
                <a:ea typeface="+mn-ea"/>
                <a:cs typeface="+mn-cs"/>
              </a:rPr>
              <a:t>Students answer</a:t>
            </a:r>
            <a:r>
              <a:rPr lang="en-US" sz="1200" i="0" kern="1200" baseline="0" dirty="0">
                <a:solidFill>
                  <a:schemeClr val="tx1"/>
                </a:solidFill>
                <a:effectLst/>
                <a:latin typeface="+mn-lt"/>
                <a:ea typeface="+mn-ea"/>
                <a:cs typeface="+mn-cs"/>
              </a:rPr>
              <a:t>]. Possibly the failure of the struggling second factory after a prolonged strike, or even the entire company. Does that change anyone’s opinion? [</a:t>
            </a:r>
            <a:r>
              <a:rPr lang="en-US" sz="1200" i="1" kern="1200" baseline="0" dirty="0">
                <a:solidFill>
                  <a:schemeClr val="tx1"/>
                </a:solidFill>
                <a:effectLst/>
                <a:latin typeface="+mn-lt"/>
                <a:ea typeface="+mn-ea"/>
                <a:cs typeface="+mn-cs"/>
              </a:rPr>
              <a:t>Class discusses</a:t>
            </a:r>
            <a:r>
              <a:rPr lang="en-US" sz="1200" i="0" kern="1200" baseline="0" dirty="0">
                <a:solidFill>
                  <a:schemeClr val="tx1"/>
                </a:solidFill>
                <a:effectLst/>
                <a:latin typeface="+mn-lt"/>
                <a:ea typeface="+mn-ea"/>
                <a:cs typeface="+mn-cs"/>
              </a:rPr>
              <a:t>]. </a:t>
            </a:r>
          </a:p>
          <a:p>
            <a:endParaRPr lang="en-US" sz="1200" b="0" dirty="0"/>
          </a:p>
          <a:p>
            <a:pPr algn="ctr"/>
            <a:endParaRPr lang="en-US" sz="1200" b="1" dirty="0"/>
          </a:p>
          <a:p>
            <a:endParaRPr lang="en-US" sz="1200"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19</a:t>
            </a:fld>
            <a:endParaRPr lang="en-GB" dirty="0"/>
          </a:p>
        </p:txBody>
      </p:sp>
    </p:spTree>
    <p:extLst>
      <p:ext uri="{BB962C8B-B14F-4D97-AF65-F5344CB8AC3E}">
        <p14:creationId xmlns:p14="http://schemas.microsoft.com/office/powerpoint/2010/main" val="252815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have a discussion case about a series of strategic and ethical dilemmas faced by a family business. </a:t>
            </a:r>
            <a:br>
              <a:rPr lang="en-US" sz="1200" kern="1200" dirty="0">
                <a:solidFill>
                  <a:schemeClr val="tx1"/>
                </a:solidFill>
                <a:effectLst/>
                <a:latin typeface="+mn-lt"/>
                <a:ea typeface="+mn-ea"/>
                <a:cs typeface="+mn-cs"/>
              </a:rPr>
            </a:br>
            <a:endParaRPr lang="en-US" baseline="0" dirty="0"/>
          </a:p>
          <a:p>
            <a:pPr marL="0" marR="0" lvl="0" indent="0" algn="l" defTabSz="914400" rtl="0" eaLnBrk="1" fontAlgn="t" latinLnBrk="0" hangingPunct="1">
              <a:lnSpc>
                <a:spcPct val="100000"/>
              </a:lnSpc>
              <a:spcBef>
                <a:spcPts val="0"/>
              </a:spcBef>
              <a:spcAft>
                <a:spcPts val="0"/>
              </a:spcAft>
              <a:buClrTx/>
              <a:buSzTx/>
              <a:buFontTx/>
              <a:buNone/>
              <a:tabLst/>
              <a:defRPr/>
            </a:pPr>
            <a:r>
              <a:rPr lang="en-US" u="sng" baseline="0" dirty="0"/>
              <a:t>Note:</a:t>
            </a:r>
            <a:r>
              <a:rPr lang="en-US" baseline="0" dirty="0"/>
              <a:t> </a:t>
            </a:r>
            <a:r>
              <a:rPr lang="en-US" sz="1200" kern="1200" dirty="0">
                <a:solidFill>
                  <a:schemeClr val="tx1"/>
                </a:solidFill>
                <a:effectLst/>
                <a:latin typeface="+mn-lt"/>
                <a:ea typeface="+mn-ea"/>
                <a:cs typeface="+mn-cs"/>
              </a:rPr>
              <a:t>One option for teaching this discussion case is to simply roll through this PowerPoint deck. Another is to hand out hard copies of the case and walk students the right decision by decision, giving them time to read each page before debating what to do next. A third is to assign students</a:t>
            </a:r>
            <a:r>
              <a:rPr lang="en-US" sz="1200" kern="1200" baseline="0" dirty="0">
                <a:solidFill>
                  <a:schemeClr val="tx1"/>
                </a:solidFill>
                <a:effectLst/>
                <a:latin typeface="+mn-lt"/>
                <a:ea typeface="+mn-ea"/>
                <a:cs typeface="+mn-cs"/>
              </a:rPr>
              <a:t> to debate different points of view. See the Teaching Note for </a:t>
            </a:r>
            <a:r>
              <a:rPr lang="en-US" sz="1200" b="0" dirty="0">
                <a:latin typeface="+mn-lt"/>
                <a:cs typeface="+mn-cs"/>
              </a:rPr>
              <a:t>The Union Case</a:t>
            </a:r>
            <a:r>
              <a:rPr lang="en-US" sz="1200" b="0" baseline="0" dirty="0">
                <a:latin typeface="+mn-lt"/>
                <a:cs typeface="+mn-cs"/>
              </a:rPr>
              <a:t> for more details on the latter two options. </a:t>
            </a:r>
            <a:endParaRPr lang="en-US" sz="1200" b="0" kern="1200" dirty="0">
              <a:solidFill>
                <a:schemeClr val="tx1"/>
              </a:solidFill>
              <a:effectLst/>
              <a:latin typeface="+mn-lt"/>
              <a:ea typeface="+mn-ea"/>
              <a:cs typeface="+mn-cs"/>
            </a:endParaRPr>
          </a:p>
          <a:p>
            <a:endParaRPr lang="en-US" baseline="0" dirty="0"/>
          </a:p>
          <a:p>
            <a:r>
              <a:rPr lang="en-US" baseline="0" dirty="0"/>
              <a:t>Source of photo:</a:t>
            </a:r>
          </a:p>
          <a:p>
            <a:r>
              <a:rPr lang="en-US" baseline="0" dirty="0"/>
              <a:t>Personal photo by author of The Union Case</a:t>
            </a:r>
          </a:p>
        </p:txBody>
      </p:sp>
      <p:sp>
        <p:nvSpPr>
          <p:cNvPr id="4" name="Slide Number Placeholder 3"/>
          <p:cNvSpPr>
            <a:spLocks noGrp="1"/>
          </p:cNvSpPr>
          <p:nvPr>
            <p:ph type="sldNum" sz="quarter" idx="10"/>
          </p:nvPr>
        </p:nvSpPr>
        <p:spPr/>
        <p:txBody>
          <a:bodyPr/>
          <a:lstStyle/>
          <a:p>
            <a:fld id="{77C6E43D-BE4C-4A01-9BBF-F3CBDAFB7B5E}" type="slidenum">
              <a:rPr lang="en-US" smtClean="0"/>
              <a:t>2</a:t>
            </a:fld>
            <a:endParaRPr lang="en-US"/>
          </a:p>
        </p:txBody>
      </p:sp>
    </p:spTree>
    <p:extLst>
      <p:ext uri="{BB962C8B-B14F-4D97-AF65-F5344CB8AC3E}">
        <p14:creationId xmlns:p14="http://schemas.microsoft.com/office/powerpoint/2010/main" val="1634834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here is what happened in the end. Andres accepted the deal and The Bull kept his side of the bargain.</a:t>
            </a:r>
            <a:r>
              <a:rPr lang="en-US" sz="1200" baseline="0" dirty="0"/>
              <a:t> </a:t>
            </a:r>
            <a:r>
              <a:rPr lang="en-US" sz="1200" dirty="0"/>
              <a:t>Collective Action is now a government-sanctioned union.</a:t>
            </a:r>
            <a:r>
              <a:rPr lang="en-US" sz="1200" baseline="0" dirty="0"/>
              <a:t> </a:t>
            </a:r>
            <a:r>
              <a:rPr lang="en-US" sz="1200" dirty="0"/>
              <a:t>The second </a:t>
            </a:r>
            <a:r>
              <a:rPr lang="en-US" sz="1200" dirty="0" err="1"/>
              <a:t>Concrear</a:t>
            </a:r>
            <a:r>
              <a:rPr lang="en-US" sz="1200" dirty="0"/>
              <a:t> factory has operated successfully for six years without any more major strikes.</a:t>
            </a:r>
            <a:r>
              <a:rPr lang="en-US" sz="1200" baseline="0" dirty="0"/>
              <a:t> </a:t>
            </a:r>
            <a:r>
              <a:rPr lang="en-US" sz="1200" dirty="0"/>
              <a:t>Andres and The Bull have become personal friends.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20</a:t>
            </a:fld>
            <a:endParaRPr lang="en-GB" dirty="0"/>
          </a:p>
        </p:txBody>
      </p:sp>
    </p:spTree>
    <p:extLst>
      <p:ext uri="{BB962C8B-B14F-4D97-AF65-F5344CB8AC3E}">
        <p14:creationId xmlns:p14="http://schemas.microsoft.com/office/powerpoint/2010/main" val="2599448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Ethical dilemmas often arise when agents and principals have incompatible incentives. Do you know some of the</a:t>
            </a:r>
            <a:r>
              <a:rPr lang="en-US" sz="1200" b="0" baseline="0" dirty="0"/>
              <a:t> </a:t>
            </a:r>
            <a:r>
              <a:rPr lang="en-US" sz="1200" b="0" dirty="0"/>
              <a:t>major philosophical perspectives on ethics? </a:t>
            </a:r>
            <a:r>
              <a:rPr lang="en-US" sz="1200" dirty="0"/>
              <a:t>[</a:t>
            </a:r>
            <a:r>
              <a:rPr lang="en-US" sz="1200" i="1" dirty="0"/>
              <a:t>Students answer</a:t>
            </a:r>
            <a:r>
              <a:rPr lang="en-US" sz="1200" dirty="0"/>
              <a:t>]. </a:t>
            </a:r>
          </a:p>
          <a:p>
            <a:endParaRPr lang="en-US" baseline="0" dirty="0"/>
          </a:p>
          <a:p>
            <a:r>
              <a:rPr lang="en-US" dirty="0"/>
              <a:t>Source of photos:</a:t>
            </a:r>
          </a:p>
          <a:p>
            <a:r>
              <a:rPr lang="en-US" dirty="0"/>
              <a:t>--Personal photo by the author of the Union Case</a:t>
            </a:r>
          </a:p>
          <a:p>
            <a:r>
              <a:rPr lang="en-US" dirty="0"/>
              <a:t>--https://pixabay.com/en/rembrandt-aristotle-bust-art-93203/</a:t>
            </a:r>
          </a:p>
        </p:txBody>
      </p:sp>
      <p:sp>
        <p:nvSpPr>
          <p:cNvPr id="4" name="Slide Number Placeholder 3"/>
          <p:cNvSpPr>
            <a:spLocks noGrp="1"/>
          </p:cNvSpPr>
          <p:nvPr>
            <p:ph type="sldNum" sz="quarter" idx="10"/>
          </p:nvPr>
        </p:nvSpPr>
        <p:spPr/>
        <p:txBody>
          <a:bodyPr/>
          <a:lstStyle/>
          <a:p>
            <a:fld id="{7F3D1EF9-5CC1-4238-AAAD-E9DC1B1191CD}" type="slidenum">
              <a:rPr lang="en-SG" smtClean="0"/>
              <a:t>21</a:t>
            </a:fld>
            <a:endParaRPr lang="en-SG"/>
          </a:p>
        </p:txBody>
      </p:sp>
    </p:spTree>
    <p:extLst>
      <p:ext uri="{BB962C8B-B14F-4D97-AF65-F5344CB8AC3E}">
        <p14:creationId xmlns:p14="http://schemas.microsoft.com/office/powerpoint/2010/main" val="3426485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a:solidFill>
                  <a:schemeClr val="tx1"/>
                </a:solidFill>
                <a:effectLst/>
                <a:latin typeface="+mn-lt"/>
                <a:ea typeface="+mn-ea"/>
                <a:cs typeface="+mn-cs"/>
              </a:rPr>
              <a:t>Let’s analyze the case from the standpoint of three of the major </a:t>
            </a:r>
            <a:r>
              <a:rPr lang="en-US" sz="1200" i="0" kern="1200" baseline="0" dirty="0">
                <a:solidFill>
                  <a:schemeClr val="tx1"/>
                </a:solidFill>
                <a:effectLst/>
                <a:latin typeface="+mn-lt"/>
                <a:ea typeface="+mn-ea"/>
                <a:cs typeface="+mn-cs"/>
              </a:rPr>
              <a:t>philosophical schools of thought on ethics. </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The first is </a:t>
            </a:r>
            <a:r>
              <a:rPr lang="en-US" sz="1200" i="0" kern="1200" dirty="0">
                <a:solidFill>
                  <a:schemeClr val="tx1"/>
                </a:solidFill>
                <a:effectLst/>
                <a:latin typeface="+mn-lt"/>
                <a:ea typeface="+mn-ea"/>
                <a:cs typeface="+mn-cs"/>
              </a:rPr>
              <a:t>consequentialism. </a:t>
            </a:r>
            <a:r>
              <a:rPr lang="en-US" sz="1200" kern="1200" dirty="0">
                <a:solidFill>
                  <a:schemeClr val="tx1"/>
                </a:solidFill>
                <a:effectLst/>
                <a:latin typeface="+mn-lt"/>
                <a:ea typeface="+mn-ea"/>
                <a:cs typeface="+mn-cs"/>
              </a:rPr>
              <a:t>From this philosophical perspective, ethical acts are those that produce the best outcomes or maximize utility. Usually in some quantifiable</a:t>
            </a:r>
            <a:r>
              <a:rPr lang="en-US" sz="1200" kern="1200" baseline="0" dirty="0">
                <a:solidFill>
                  <a:schemeClr val="tx1"/>
                </a:solidFill>
                <a:effectLst/>
                <a:latin typeface="+mn-lt"/>
                <a:ea typeface="+mn-ea"/>
                <a:cs typeface="+mn-cs"/>
              </a:rPr>
              <a:t> metric, like money or lives saved.</a:t>
            </a:r>
            <a:r>
              <a:rPr lang="en-US" sz="1200" kern="1200" dirty="0">
                <a:solidFill>
                  <a:schemeClr val="tx1"/>
                </a:solidFill>
                <a:effectLst/>
                <a:latin typeface="+mn-lt"/>
                <a:ea typeface="+mn-ea"/>
                <a:cs typeface="+mn-cs"/>
              </a:rPr>
              <a:t> This perspective is reflecting in the saying “The ends justify the means.” All that matters is getting a good result. This is a totally legitimate school of ethical thought. </a:t>
            </a:r>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Second, there is deontology</a:t>
            </a:r>
            <a:r>
              <a:rPr lang="en-US" sz="1200" kern="1200" dirty="0">
                <a:solidFill>
                  <a:schemeClr val="tx1"/>
                </a:solidFill>
                <a:effectLst/>
                <a:latin typeface="+mn-lt"/>
                <a:ea typeface="+mn-ea"/>
                <a:cs typeface="+mn-cs"/>
              </a:rPr>
              <a:t>. From this perspective, ethics are a matter of principle. Some things are right</a:t>
            </a:r>
            <a:r>
              <a:rPr lang="en-US" sz="1200" kern="1200" baseline="0" dirty="0">
                <a:solidFill>
                  <a:schemeClr val="tx1"/>
                </a:solidFill>
                <a:effectLst/>
                <a:latin typeface="+mn-lt"/>
                <a:ea typeface="+mn-ea"/>
                <a:cs typeface="+mn-cs"/>
              </a:rPr>
              <a:t> or wrong regardless of the consequences. All major religions are </a:t>
            </a:r>
            <a:r>
              <a:rPr lang="en-US" sz="1200" i="0" kern="1200" dirty="0">
                <a:solidFill>
                  <a:schemeClr val="tx1"/>
                </a:solidFill>
                <a:effectLst/>
                <a:latin typeface="+mn-lt"/>
                <a:ea typeface="+mn-ea"/>
                <a:cs typeface="+mn-cs"/>
              </a:rPr>
              <a:t>deontological.</a:t>
            </a:r>
            <a:r>
              <a:rPr lang="en-US" sz="1200" i="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Third, there is virtue theory. This perspective goes back to Aristotle, and asks what a good person would do. Relevant here is </a:t>
            </a:r>
            <a:r>
              <a:rPr lang="en-US" sz="1200" i="0" dirty="0"/>
              <a:t>the “Mirror Test”: How you would feel about this decision if you looked in the mirror afterward?</a:t>
            </a:r>
            <a:endParaRPr lang="en-US" i="0" dirty="0"/>
          </a:p>
          <a:p>
            <a:endParaRPr lang="en-US" dirty="0"/>
          </a:p>
          <a:p>
            <a:r>
              <a:rPr lang="en-US" dirty="0"/>
              <a:t>References</a:t>
            </a:r>
          </a:p>
          <a:p>
            <a:endParaRPr lang="en-US" dirty="0"/>
          </a:p>
          <a:p>
            <a:r>
              <a:rPr lang="en-US" sz="1200" kern="1200" dirty="0">
                <a:solidFill>
                  <a:schemeClr val="tx1"/>
                </a:solidFill>
                <a:effectLst/>
                <a:latin typeface="+mn-lt"/>
                <a:ea typeface="+mn-ea"/>
                <a:cs typeface="+mn-cs"/>
              </a:rPr>
              <a:t>Aristotle (4th Century, B.C.E./1998). </a:t>
            </a:r>
            <a:r>
              <a:rPr lang="en-US" sz="1200" i="1" kern="1200" dirty="0">
                <a:solidFill>
                  <a:schemeClr val="tx1"/>
                </a:solidFill>
                <a:effectLst/>
                <a:latin typeface="+mn-lt"/>
                <a:ea typeface="+mn-ea"/>
                <a:cs typeface="+mn-cs"/>
              </a:rPr>
              <a:t>The Nicomachean ethics</a:t>
            </a:r>
            <a:r>
              <a:rPr lang="en-US" sz="1200" kern="1200" dirty="0">
                <a:solidFill>
                  <a:schemeClr val="tx1"/>
                </a:solidFill>
                <a:effectLst/>
                <a:latin typeface="+mn-lt"/>
                <a:ea typeface="+mn-ea"/>
                <a:cs typeface="+mn-cs"/>
              </a:rPr>
              <a:t>. Oxford: Oxford University Press.</a:t>
            </a:r>
          </a:p>
          <a:p>
            <a:endParaRPr lang="en-US" dirty="0"/>
          </a:p>
          <a:p>
            <a:r>
              <a:rPr lang="en-US" sz="1200" kern="1200" dirty="0">
                <a:solidFill>
                  <a:schemeClr val="tx1"/>
                </a:solidFill>
                <a:effectLst/>
                <a:latin typeface="+mn-lt"/>
                <a:ea typeface="+mn-ea"/>
                <a:cs typeface="+mn-cs"/>
              </a:rPr>
              <a:t>Hume, D. (1739/1888). </a:t>
            </a:r>
            <a:r>
              <a:rPr lang="en-US" sz="1200" i="1" kern="1200" dirty="0">
                <a:solidFill>
                  <a:schemeClr val="tx1"/>
                </a:solidFill>
                <a:effectLst/>
                <a:latin typeface="+mn-lt"/>
                <a:ea typeface="+mn-ea"/>
                <a:cs typeface="+mn-cs"/>
              </a:rPr>
              <a:t>A treatise of human nature.</a:t>
            </a:r>
            <a:r>
              <a:rPr lang="en-US" sz="1200" kern="1200" dirty="0">
                <a:solidFill>
                  <a:schemeClr val="tx1"/>
                </a:solidFill>
                <a:effectLst/>
                <a:latin typeface="+mn-lt"/>
                <a:ea typeface="+mn-ea"/>
                <a:cs typeface="+mn-cs"/>
              </a:rPr>
              <a:t> Oxford: Oxford University Press.</a:t>
            </a:r>
          </a:p>
          <a:p>
            <a:r>
              <a:rPr lang="en-SG"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Kant, I. (1796/2002). </a:t>
            </a:r>
            <a:r>
              <a:rPr lang="en-US" sz="1200" i="1" kern="1200" dirty="0">
                <a:solidFill>
                  <a:schemeClr val="tx1"/>
                </a:solidFill>
                <a:effectLst/>
                <a:latin typeface="+mn-lt"/>
                <a:ea typeface="+mn-ea"/>
                <a:cs typeface="+mn-cs"/>
              </a:rPr>
              <a:t>Groundwork for the metaphysics of morals</a:t>
            </a:r>
            <a:r>
              <a:rPr lang="en-US" sz="1200" kern="1200" dirty="0">
                <a:solidFill>
                  <a:schemeClr val="tx1"/>
                </a:solidFill>
                <a:effectLst/>
                <a:latin typeface="+mn-lt"/>
                <a:ea typeface="+mn-ea"/>
                <a:cs typeface="+mn-cs"/>
              </a:rPr>
              <a:t>. New York: Oxford University Press.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Mill, J.S. (1863/1998). </a:t>
            </a:r>
            <a:r>
              <a:rPr lang="en-US" sz="1200" i="1" kern="1200" dirty="0">
                <a:solidFill>
                  <a:schemeClr val="tx1"/>
                </a:solidFill>
                <a:effectLst/>
                <a:latin typeface="+mn-lt"/>
                <a:ea typeface="+mn-ea"/>
                <a:cs typeface="+mn-cs"/>
              </a:rPr>
              <a:t>Utilitarianism.</a:t>
            </a:r>
            <a:r>
              <a:rPr lang="en-US" sz="1200" kern="1200" dirty="0">
                <a:solidFill>
                  <a:schemeClr val="tx1"/>
                </a:solidFill>
                <a:effectLst/>
                <a:latin typeface="+mn-lt"/>
                <a:ea typeface="+mn-ea"/>
                <a:cs typeface="+mn-cs"/>
              </a:rPr>
              <a:t> Oxford University Press.</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SG" smtClean="0"/>
              <a:t>22</a:t>
            </a:fld>
            <a:endParaRPr lang="en-SG"/>
          </a:p>
        </p:txBody>
      </p:sp>
    </p:spTree>
    <p:extLst>
      <p:ext uri="{BB962C8B-B14F-4D97-AF65-F5344CB8AC3E}">
        <p14:creationId xmlns:p14="http://schemas.microsoft.com/office/powerpoint/2010/main" val="1504310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Do you think </a:t>
            </a:r>
            <a:r>
              <a:rPr lang="en-US" sz="1200" b="0" dirty="0"/>
              <a:t>the deal Andres and The Bull made is ethically justified?</a:t>
            </a:r>
            <a:r>
              <a:rPr lang="en-US" sz="1200" b="0" baseline="0" dirty="0"/>
              <a:t> </a:t>
            </a:r>
            <a:r>
              <a:rPr lang="en-US" sz="1200" b="0" dirty="0"/>
              <a:t>Please write down your opinion quietly on your own.</a:t>
            </a:r>
            <a:r>
              <a:rPr lang="en-US" sz="1200" b="0" baseline="0" dirty="0"/>
              <a:t> </a:t>
            </a:r>
            <a:r>
              <a:rPr lang="en-US" sz="1200" u="none" kern="1200" dirty="0">
                <a:solidFill>
                  <a:schemeClr val="tx1"/>
                </a:solidFill>
                <a:effectLst/>
                <a:latin typeface="+mn-lt"/>
                <a:ea typeface="+mn-ea"/>
                <a:cs typeface="+mn-cs"/>
              </a:rPr>
              <a:t>Then we will share as a class. [</a:t>
            </a:r>
            <a:r>
              <a:rPr lang="en-US" sz="1200" i="1" u="none" kern="1200" dirty="0">
                <a:solidFill>
                  <a:schemeClr val="tx1"/>
                </a:solidFill>
                <a:effectLst/>
                <a:latin typeface="+mn-lt"/>
                <a:ea typeface="+mn-ea"/>
                <a:cs typeface="+mn-cs"/>
              </a:rPr>
              <a:t>Students write their choice quietly</a:t>
            </a:r>
            <a:r>
              <a:rPr lang="en-US" sz="1200" u="none" kern="1200" dirty="0">
                <a:solidFill>
                  <a:schemeClr val="tx1"/>
                </a:solidFill>
                <a:effectLst/>
                <a:latin typeface="+mn-lt"/>
                <a:ea typeface="+mn-ea"/>
                <a:cs typeface="+mn-cs"/>
              </a:rPr>
              <a:t>].</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Okay, let's tally votes! By show</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hands, who says Yes, it was ethical? Who</a:t>
            </a:r>
            <a:r>
              <a:rPr lang="en-US" sz="1200" kern="1200" baseline="0" dirty="0">
                <a:solidFill>
                  <a:schemeClr val="tx1"/>
                </a:solidFill>
                <a:effectLst/>
                <a:latin typeface="+mn-lt"/>
                <a:ea typeface="+mn-ea"/>
                <a:cs typeface="+mn-cs"/>
              </a:rPr>
              <a:t> says No?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students raise their hand for each of the options and the instructor tallies their votes on a flipchart, whiteboard, or blackboard</a:t>
            </a:r>
            <a:r>
              <a:rPr lang="en-US" sz="1200" i="0" kern="1200" baseline="0" dirty="0">
                <a:solidFill>
                  <a:schemeClr val="tx1"/>
                </a:solidFill>
                <a:effectLst/>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For example: </a:t>
            </a:r>
          </a:p>
          <a:p>
            <a:pPr rtl="0" fontAlgn="t"/>
            <a:r>
              <a:rPr lang="en-US" sz="1200" i="1" kern="1200" baseline="0" dirty="0">
                <a:solidFill>
                  <a:schemeClr val="tx1"/>
                </a:solidFill>
                <a:effectLst/>
                <a:latin typeface="+mn-lt"/>
                <a:ea typeface="+mn-ea"/>
                <a:cs typeface="+mn-cs"/>
              </a:rPr>
              <a:t>Yes: X votes</a:t>
            </a:r>
          </a:p>
          <a:p>
            <a:pPr rtl="0" fontAlgn="t"/>
            <a:r>
              <a:rPr lang="en-US" sz="1200" i="1" kern="1200" baseline="0" dirty="0">
                <a:solidFill>
                  <a:schemeClr val="tx1"/>
                </a:solidFill>
                <a:effectLst/>
                <a:latin typeface="+mn-lt"/>
                <a:ea typeface="+mn-ea"/>
                <a:cs typeface="+mn-cs"/>
              </a:rPr>
              <a:t>No: X votes</a:t>
            </a:r>
            <a:r>
              <a:rPr lang="en-US" sz="1200" i="0" kern="1200" baseline="0" dirty="0">
                <a:solidFill>
                  <a:schemeClr val="tx1"/>
                </a:solidFill>
                <a:effectLst/>
                <a:latin typeface="+mn-lt"/>
                <a:ea typeface="+mn-ea"/>
                <a:cs typeface="+mn-cs"/>
              </a:rPr>
              <a:t>]</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Why or why not? [</a:t>
            </a:r>
            <a:r>
              <a:rPr lang="en-US" sz="1200" i="1" kern="1200" baseline="0" dirty="0">
                <a:solidFill>
                  <a:schemeClr val="tx1"/>
                </a:solidFill>
                <a:effectLst/>
                <a:latin typeface="+mn-lt"/>
                <a:ea typeface="+mn-ea"/>
                <a:cs typeface="+mn-cs"/>
              </a:rPr>
              <a:t>Class discusses</a:t>
            </a:r>
            <a:r>
              <a:rPr lang="en-US" sz="1200" i="0" kern="1200" baseline="0" dirty="0">
                <a:solidFill>
                  <a:schemeClr val="tx1"/>
                </a:solidFill>
                <a:effectLst/>
                <a:latin typeface="+mn-lt"/>
                <a:ea typeface="+mn-ea"/>
                <a:cs typeface="+mn-cs"/>
              </a:rPr>
              <a:t>].</a:t>
            </a:r>
            <a:endParaRPr lang="en-US" sz="1200" b="0" dirty="0"/>
          </a:p>
          <a:p>
            <a:endParaRPr lang="en-US" baseline="0" dirty="0"/>
          </a:p>
        </p:txBody>
      </p:sp>
      <p:sp>
        <p:nvSpPr>
          <p:cNvPr id="4" name="Slide Number Placeholder 3"/>
          <p:cNvSpPr>
            <a:spLocks noGrp="1"/>
          </p:cNvSpPr>
          <p:nvPr>
            <p:ph type="sldNum" sz="quarter" idx="10"/>
          </p:nvPr>
        </p:nvSpPr>
        <p:spPr/>
        <p:txBody>
          <a:bodyPr/>
          <a:lstStyle/>
          <a:p>
            <a:fld id="{77C6E43D-BE4C-4A01-9BBF-F3CBDAFB7B5E}" type="slidenum">
              <a:rPr lang="en-US" smtClean="0"/>
              <a:t>23</a:t>
            </a:fld>
            <a:endParaRPr lang="en-US"/>
          </a:p>
        </p:txBody>
      </p:sp>
    </p:spTree>
    <p:extLst>
      <p:ext uri="{BB962C8B-B14F-4D97-AF65-F5344CB8AC3E}">
        <p14:creationId xmlns:p14="http://schemas.microsoft.com/office/powerpoint/2010/main" val="285867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There are </a:t>
            </a:r>
            <a:r>
              <a:rPr lang="en-US" sz="1200" b="0" dirty="0"/>
              <a:t>some real losers in this deal. Half</a:t>
            </a:r>
            <a:r>
              <a:rPr lang="en-US" sz="1200" b="0" baseline="0" dirty="0"/>
              <a:t> the workers </a:t>
            </a:r>
            <a:r>
              <a:rPr lang="en-US" sz="1200" b="0" dirty="0"/>
              <a:t>lost</a:t>
            </a:r>
            <a:r>
              <a:rPr lang="en-US" sz="1200" b="0" baseline="0" dirty="0"/>
              <a:t> their jobs for</a:t>
            </a:r>
            <a:r>
              <a:rPr lang="en-US" sz="1200" b="0" dirty="0"/>
              <a:t> for political reasons rather than on-the-job performance. Collective Action as an organization lost its identity and brand as a militant union that has not “sold out.” Andres and </a:t>
            </a:r>
            <a:r>
              <a:rPr lang="en-US" sz="1200" b="0" dirty="0" err="1"/>
              <a:t>Concrear</a:t>
            </a:r>
            <a:r>
              <a:rPr lang="en-US" sz="1200" b="0" baseline="0" dirty="0"/>
              <a:t> successfully colluded with The Bull at the expense of his opponents within </a:t>
            </a:r>
            <a:r>
              <a:rPr lang="en-US" sz="1200" b="0" dirty="0"/>
              <a:t>Collective Action.</a:t>
            </a:r>
            <a:r>
              <a:rPr lang="en-US" sz="1200" b="0" baseline="0" dirty="0"/>
              <a:t> </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According to Leader Member Exchange Theory, which</a:t>
            </a:r>
            <a:r>
              <a:rPr lang="en-US" baseline="0" dirty="0"/>
              <a:t> is an influential theory of leadership,</a:t>
            </a:r>
            <a:r>
              <a:rPr lang="en-US" dirty="0"/>
              <a:t> The Bull’s actions are typical of leaders, who use their position of power to direct organizational resources towards political supporters and away from opponents. From</a:t>
            </a:r>
            <a:r>
              <a:rPr lang="en-US" baseline="0" dirty="0"/>
              <a:t> this perspective, this just typical leader behavior. </a:t>
            </a:r>
            <a:endParaRPr lang="en-US" dirty="0"/>
          </a:p>
          <a:p>
            <a:endParaRPr lang="en-US" dirty="0"/>
          </a:p>
          <a:p>
            <a:r>
              <a:rPr lang="en-US" dirty="0"/>
              <a:t>References</a:t>
            </a:r>
          </a:p>
          <a:p>
            <a:endParaRPr lang="en-US" dirty="0"/>
          </a:p>
          <a:p>
            <a:r>
              <a:rPr lang="en-US" sz="1200" kern="1200" dirty="0" err="1">
                <a:solidFill>
                  <a:schemeClr val="tx1"/>
                </a:solidFill>
                <a:effectLst/>
                <a:latin typeface="+mn-lt"/>
                <a:ea typeface="+mn-ea"/>
                <a:cs typeface="+mn-cs"/>
              </a:rPr>
              <a:t>Graen</a:t>
            </a:r>
            <a:r>
              <a:rPr lang="en-US" sz="1200" kern="1200" dirty="0">
                <a:solidFill>
                  <a:schemeClr val="tx1"/>
                </a:solidFill>
                <a:effectLst/>
                <a:latin typeface="+mn-lt"/>
                <a:ea typeface="+mn-ea"/>
                <a:cs typeface="+mn-cs"/>
              </a:rPr>
              <a:t>, G. B., &amp; </a:t>
            </a:r>
            <a:r>
              <a:rPr lang="en-US" sz="1200" kern="1200" dirty="0" err="1">
                <a:solidFill>
                  <a:schemeClr val="tx1"/>
                </a:solidFill>
                <a:effectLst/>
                <a:latin typeface="+mn-lt"/>
                <a:ea typeface="+mn-ea"/>
                <a:cs typeface="+mn-cs"/>
              </a:rPr>
              <a:t>Uhl</a:t>
            </a:r>
            <a:r>
              <a:rPr lang="en-US" sz="1200" kern="1200" dirty="0">
                <a:solidFill>
                  <a:schemeClr val="tx1"/>
                </a:solidFill>
                <a:effectLst/>
                <a:latin typeface="+mn-lt"/>
                <a:ea typeface="+mn-ea"/>
                <a:cs typeface="+mn-cs"/>
              </a:rPr>
              <a:t>-Bien, M. (1995). The relationship-based approach to leadership: </a:t>
            </a:r>
          </a:p>
          <a:p>
            <a:r>
              <a:rPr lang="en-US" sz="1200" kern="1200" dirty="0">
                <a:solidFill>
                  <a:schemeClr val="tx1"/>
                </a:solidFill>
                <a:effectLst/>
                <a:latin typeface="+mn-lt"/>
                <a:ea typeface="+mn-ea"/>
                <a:cs typeface="+mn-cs"/>
              </a:rPr>
              <a:t>Development of LMX theory of leadership over 25 years: Applying a multi-level, multi-domain perspective. </a:t>
            </a:r>
            <a:r>
              <a:rPr lang="en-US" sz="1200" i="1" kern="1200" dirty="0">
                <a:solidFill>
                  <a:schemeClr val="tx1"/>
                </a:solidFill>
                <a:effectLst/>
                <a:latin typeface="+mn-lt"/>
                <a:ea typeface="+mn-ea"/>
                <a:cs typeface="+mn-cs"/>
              </a:rPr>
              <a:t>Leadership Quarterly,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(2), 219–247. </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Graen</a:t>
            </a:r>
            <a:r>
              <a:rPr lang="en-US" sz="1200" kern="1200" dirty="0">
                <a:solidFill>
                  <a:schemeClr val="tx1"/>
                </a:solidFill>
                <a:effectLst/>
                <a:latin typeface="+mn-lt"/>
                <a:ea typeface="+mn-ea"/>
                <a:cs typeface="+mn-cs"/>
              </a:rPr>
              <a:t>, G. B., &amp; </a:t>
            </a:r>
            <a:r>
              <a:rPr lang="en-US" sz="1200" kern="1200" dirty="0" err="1">
                <a:solidFill>
                  <a:schemeClr val="tx1"/>
                </a:solidFill>
                <a:effectLst/>
                <a:latin typeface="+mn-lt"/>
                <a:ea typeface="+mn-ea"/>
                <a:cs typeface="+mn-cs"/>
              </a:rPr>
              <a:t>Canedo</a:t>
            </a:r>
            <a:r>
              <a:rPr lang="en-US" sz="1200" kern="1200" dirty="0">
                <a:solidFill>
                  <a:schemeClr val="tx1"/>
                </a:solidFill>
                <a:effectLst/>
                <a:latin typeface="+mn-lt"/>
                <a:ea typeface="+mn-ea"/>
                <a:cs typeface="+mn-cs"/>
              </a:rPr>
              <a:t>, J. (2016). </a:t>
            </a:r>
            <a:r>
              <a:rPr lang="en-US" sz="1200" i="1" kern="1200" dirty="0">
                <a:solidFill>
                  <a:schemeClr val="tx1"/>
                </a:solidFill>
                <a:effectLst/>
                <a:latin typeface="+mn-lt"/>
                <a:ea typeface="+mn-ea"/>
                <a:cs typeface="+mn-cs"/>
              </a:rPr>
              <a:t>The new workplace leadership development.</a:t>
            </a:r>
            <a:r>
              <a:rPr lang="en-US" sz="1200" kern="1200" dirty="0">
                <a:solidFill>
                  <a:schemeClr val="tx1"/>
                </a:solidFill>
                <a:effectLst/>
                <a:latin typeface="+mn-lt"/>
                <a:ea typeface="+mn-ea"/>
                <a:cs typeface="+mn-cs"/>
              </a:rPr>
              <a:t> Oxford </a:t>
            </a:r>
          </a:p>
          <a:p>
            <a:r>
              <a:rPr lang="en-US" sz="1200" kern="1200" dirty="0">
                <a:solidFill>
                  <a:schemeClr val="tx1"/>
                </a:solidFill>
                <a:effectLst/>
                <a:latin typeface="+mn-lt"/>
                <a:ea typeface="+mn-ea"/>
                <a:cs typeface="+mn-cs"/>
              </a:rPr>
              <a:t>Bibliography on Management. Oxford University Press, N.Y., New York.</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24</a:t>
            </a:fld>
            <a:endParaRPr lang="en-GB" dirty="0"/>
          </a:p>
        </p:txBody>
      </p:sp>
    </p:spTree>
    <p:extLst>
      <p:ext uri="{BB962C8B-B14F-4D97-AF65-F5344CB8AC3E}">
        <p14:creationId xmlns:p14="http://schemas.microsoft.com/office/powerpoint/2010/main" val="3934636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analyze the deal from the three perspectives on ethics. </a:t>
            </a:r>
          </a:p>
          <a:p>
            <a:endParaRPr lang="en-US" dirty="0"/>
          </a:p>
          <a:p>
            <a:r>
              <a:rPr lang="en-US" dirty="0"/>
              <a:t>Please</a:t>
            </a:r>
            <a:r>
              <a:rPr lang="en-US" baseline="0" dirty="0"/>
              <a:t> quietly write down your opinion to all three of these questions. </a:t>
            </a:r>
            <a:r>
              <a:rPr lang="en-US" sz="1200" u="none" kern="1200" dirty="0">
                <a:solidFill>
                  <a:schemeClr val="tx1"/>
                </a:solidFill>
                <a:effectLst/>
                <a:latin typeface="+mn-lt"/>
                <a:ea typeface="+mn-ea"/>
                <a:cs typeface="+mn-cs"/>
              </a:rPr>
              <a:t>Then we will share as a class. </a:t>
            </a:r>
          </a:p>
          <a:p>
            <a:endParaRPr lang="en-US" sz="1200" u="none" kern="1200" dirty="0">
              <a:solidFill>
                <a:schemeClr val="tx1"/>
              </a:solidFill>
              <a:effectLst/>
              <a:latin typeface="+mn-lt"/>
              <a:ea typeface="+mn-ea"/>
              <a:cs typeface="+mn-cs"/>
            </a:endParaRPr>
          </a:p>
          <a:p>
            <a:r>
              <a:rPr lang="en-US" sz="1200" dirty="0"/>
              <a:t>1. Did Andres maximize good outcomes?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As a matter of principle, is making the kind of deal Andres made with The Bull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3. Would you feel good about yourself as a person if you looked in the mirror after</a:t>
            </a:r>
            <a:r>
              <a:rPr lang="en-US" sz="1200" i="0" baseline="0" dirty="0"/>
              <a:t> making this deal</a:t>
            </a:r>
            <a:r>
              <a:rPr lang="en-US" sz="1200" i="0" dirty="0"/>
              <a:t>?</a:t>
            </a:r>
          </a:p>
          <a:p>
            <a:endParaRPr lang="en-US" sz="1200" u="none"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a:t>
            </a:r>
            <a:r>
              <a:rPr lang="en-US" sz="1200" i="1" u="none" kern="1200" dirty="0">
                <a:solidFill>
                  <a:schemeClr val="tx1"/>
                </a:solidFill>
                <a:effectLst/>
                <a:latin typeface="+mn-lt"/>
                <a:ea typeface="+mn-ea"/>
                <a:cs typeface="+mn-cs"/>
              </a:rPr>
              <a:t>Students write their judgments quietly</a:t>
            </a:r>
            <a:r>
              <a:rPr lang="en-US" sz="1200" u="none" kern="1200" dirty="0">
                <a:solidFill>
                  <a:schemeClr val="tx1"/>
                </a:solidFill>
                <a:effectLst/>
                <a:latin typeface="+mn-lt"/>
                <a:ea typeface="+mn-ea"/>
                <a:cs typeface="+mn-cs"/>
              </a:rPr>
              <a:t>].</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Okay, let's tally votes! By show</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hands, who says Yes, this maximized good outcomes? Who</a:t>
            </a:r>
            <a:r>
              <a:rPr lang="en-US" sz="1200" kern="1200" baseline="0" dirty="0">
                <a:solidFill>
                  <a:schemeClr val="tx1"/>
                </a:solidFill>
                <a:effectLst/>
                <a:latin typeface="+mn-lt"/>
                <a:ea typeface="+mn-ea"/>
                <a:cs typeface="+mn-cs"/>
              </a:rPr>
              <a:t> says no? Who says as a matter of principle, this is ok? Who says no? Who would feel good about themselves after making this decision?</a:t>
            </a:r>
            <a:r>
              <a:rPr lang="en-US" sz="1200" kern="1200" dirty="0">
                <a:solidFill>
                  <a:schemeClr val="tx1"/>
                </a:solidFill>
                <a:effectLst/>
                <a:latin typeface="+mn-lt"/>
                <a:ea typeface="+mn-ea"/>
                <a:cs typeface="+mn-cs"/>
              </a:rPr>
              <a:t> Who</a:t>
            </a:r>
            <a:r>
              <a:rPr lang="en-US" sz="1200" kern="1200" baseline="0" dirty="0">
                <a:solidFill>
                  <a:schemeClr val="tx1"/>
                </a:solidFill>
                <a:effectLst/>
                <a:latin typeface="+mn-lt"/>
                <a:ea typeface="+mn-ea"/>
                <a:cs typeface="+mn-cs"/>
              </a:rPr>
              <a:t> says no?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students raise their hand for each of the options and the instructor tallies their votes on a flipchart, whiteboard, or blackboard</a:t>
            </a:r>
            <a:r>
              <a:rPr lang="en-US" sz="1200" i="0" kern="1200" baseline="0" dirty="0">
                <a:solidFill>
                  <a:schemeClr val="tx1"/>
                </a:solidFill>
                <a:effectLst/>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For example: </a:t>
            </a:r>
          </a:p>
          <a:p>
            <a:pPr rtl="0" fontAlgn="t"/>
            <a:r>
              <a:rPr lang="en-US" sz="1200" i="1" kern="1200" baseline="0" dirty="0">
                <a:solidFill>
                  <a:schemeClr val="tx1"/>
                </a:solidFill>
                <a:effectLst/>
                <a:latin typeface="+mn-lt"/>
                <a:ea typeface="+mn-ea"/>
                <a:cs typeface="+mn-cs"/>
              </a:rPr>
              <a:t>Yes: X votes</a:t>
            </a:r>
          </a:p>
          <a:p>
            <a:pPr rtl="0" fontAlgn="t"/>
            <a:r>
              <a:rPr lang="en-US" sz="1200" i="1" kern="1200" baseline="0" dirty="0">
                <a:solidFill>
                  <a:schemeClr val="tx1"/>
                </a:solidFill>
                <a:effectLst/>
                <a:latin typeface="+mn-lt"/>
                <a:ea typeface="+mn-ea"/>
                <a:cs typeface="+mn-cs"/>
              </a:rPr>
              <a:t>No: X votes</a:t>
            </a:r>
            <a:r>
              <a:rPr lang="en-US" sz="1200" i="0" kern="1200" baseline="0" dirty="0">
                <a:solidFill>
                  <a:schemeClr val="tx1"/>
                </a:solidFill>
                <a:effectLst/>
                <a:latin typeface="+mn-lt"/>
                <a:ea typeface="+mn-ea"/>
                <a:cs typeface="+mn-cs"/>
              </a:rPr>
              <a:t>]</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So you see that which perspective on ethics you apply strongly affects whether the deal is ok or not.  Different legitimate perspectives on ethics lead to different decisions. So think about which perspective you agree with most and will bring to your future ethical decisions. </a:t>
            </a:r>
          </a:p>
          <a:p>
            <a:pPr rtl="0" fontAlgn="t"/>
            <a:endParaRPr lang="en-US" sz="1200" b="0" dirty="0"/>
          </a:p>
          <a:p>
            <a:endParaRPr lang="en-US"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SG" smtClean="0"/>
              <a:t>25</a:t>
            </a:fld>
            <a:endParaRPr lang="en-SG"/>
          </a:p>
        </p:txBody>
      </p:sp>
    </p:spTree>
    <p:extLst>
      <p:ext uri="{BB962C8B-B14F-4D97-AF65-F5344CB8AC3E}">
        <p14:creationId xmlns:p14="http://schemas.microsoft.com/office/powerpoint/2010/main" val="4060627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0" u="none" strike="noStrike" kern="1200" dirty="0" err="1">
                <a:solidFill>
                  <a:schemeClr val="tx1"/>
                </a:solidFill>
                <a:effectLst/>
                <a:latin typeface="+mn-lt"/>
                <a:ea typeface="+mn-ea"/>
                <a:cs typeface="+mn-cs"/>
              </a:rPr>
              <a:t>Here</a:t>
            </a:r>
            <a:r>
              <a:rPr lang="fr-FR" sz="1200" i="0" u="none" strike="noStrike" kern="1200" baseline="0" dirty="0">
                <a:solidFill>
                  <a:schemeClr val="tx1"/>
                </a:solidFill>
                <a:effectLst/>
                <a:latin typeface="+mn-lt"/>
                <a:ea typeface="+mn-ea"/>
                <a:cs typeface="+mn-cs"/>
              </a:rPr>
              <a:t> </a:t>
            </a:r>
            <a:r>
              <a:rPr lang="fr-FR" sz="1200" i="0" u="none" strike="noStrike" kern="1200" baseline="0" dirty="0" err="1">
                <a:solidFill>
                  <a:schemeClr val="tx1"/>
                </a:solidFill>
                <a:effectLst/>
                <a:latin typeface="+mn-lt"/>
                <a:ea typeface="+mn-ea"/>
                <a:cs typeface="+mn-cs"/>
              </a:rPr>
              <a:t>is</a:t>
            </a:r>
            <a:r>
              <a:rPr lang="fr-FR" sz="1200" i="0" u="none" strike="noStrike" kern="1200" baseline="0" dirty="0">
                <a:solidFill>
                  <a:schemeClr val="tx1"/>
                </a:solidFill>
                <a:effectLst/>
                <a:latin typeface="+mn-lt"/>
                <a:ea typeface="+mn-ea"/>
                <a:cs typeface="+mn-cs"/>
              </a:rPr>
              <a:t> </a:t>
            </a:r>
            <a:r>
              <a:rPr lang="fr-FR" sz="1200" i="0" u="none" strike="noStrike" kern="1200" baseline="0" dirty="0" err="1">
                <a:solidFill>
                  <a:schemeClr val="tx1"/>
                </a:solidFill>
                <a:effectLst/>
                <a:latin typeface="+mn-lt"/>
                <a:ea typeface="+mn-ea"/>
                <a:cs typeface="+mn-cs"/>
              </a:rPr>
              <a:t>something</a:t>
            </a:r>
            <a:r>
              <a:rPr lang="fr-FR" sz="1200" i="0" u="none" strike="noStrike" kern="1200" baseline="0" dirty="0">
                <a:solidFill>
                  <a:schemeClr val="tx1"/>
                </a:solidFill>
                <a:effectLst/>
                <a:latin typeface="+mn-lt"/>
                <a:ea typeface="+mn-ea"/>
                <a:cs typeface="+mn-cs"/>
              </a:rPr>
              <a:t> </a:t>
            </a:r>
            <a:r>
              <a:rPr lang="fr-FR" sz="1200" i="0" u="none" strike="noStrike" kern="1200" baseline="0" dirty="0" err="1">
                <a:solidFill>
                  <a:schemeClr val="tx1"/>
                </a:solidFill>
                <a:effectLst/>
                <a:latin typeface="+mn-lt"/>
                <a:ea typeface="+mn-ea"/>
                <a:cs typeface="+mn-cs"/>
              </a:rPr>
              <a:t>else</a:t>
            </a:r>
            <a:r>
              <a:rPr lang="fr-FR" sz="1200" i="0" u="none" strike="noStrike" kern="1200" baseline="0" dirty="0">
                <a:solidFill>
                  <a:schemeClr val="tx1"/>
                </a:solidFill>
                <a:effectLst/>
                <a:latin typeface="+mn-lt"/>
                <a:ea typeface="+mn-ea"/>
                <a:cs typeface="+mn-cs"/>
              </a:rPr>
              <a:t> to </a:t>
            </a:r>
            <a:r>
              <a:rPr lang="fr-FR" sz="1200" i="0" u="none" strike="noStrike" kern="1200" baseline="0" dirty="0" err="1">
                <a:solidFill>
                  <a:schemeClr val="tx1"/>
                </a:solidFill>
                <a:effectLst/>
                <a:latin typeface="+mn-lt"/>
                <a:ea typeface="+mn-ea"/>
                <a:cs typeface="+mn-cs"/>
              </a:rPr>
              <a:t>ponder</a:t>
            </a:r>
            <a:r>
              <a:rPr lang="fr-FR" sz="1200" i="0" u="none" strike="noStrike" kern="1200" baseline="0" dirty="0">
                <a:solidFill>
                  <a:schemeClr val="tx1"/>
                </a:solidFill>
                <a:effectLst/>
                <a:latin typeface="+mn-lt"/>
                <a:ea typeface="+mn-ea"/>
                <a:cs typeface="+mn-cs"/>
              </a:rPr>
              <a:t>. </a:t>
            </a:r>
            <a:r>
              <a:rPr lang="fr-FR" sz="1200" i="0" u="none" strike="noStrike" kern="1200" baseline="0" dirty="0" err="1">
                <a:solidFill>
                  <a:schemeClr val="tx1"/>
                </a:solidFill>
                <a:effectLst/>
                <a:latin typeface="+mn-lt"/>
                <a:ea typeface="+mn-ea"/>
                <a:cs typeface="+mn-cs"/>
              </a:rPr>
              <a:t>Research</a:t>
            </a:r>
            <a:r>
              <a:rPr lang="fr-FR" sz="1200" i="0" u="none" strike="noStrike" kern="1200" baseline="0" dirty="0">
                <a:solidFill>
                  <a:schemeClr val="tx1"/>
                </a:solidFill>
                <a:effectLst/>
                <a:latin typeface="+mn-lt"/>
                <a:ea typeface="+mn-ea"/>
                <a:cs typeface="+mn-cs"/>
              </a:rPr>
              <a:t> shows </a:t>
            </a:r>
            <a:r>
              <a:rPr lang="fr-FR" sz="1200" i="0" u="none" strike="noStrike" kern="1200" baseline="0" dirty="0" err="1">
                <a:solidFill>
                  <a:schemeClr val="tx1"/>
                </a:solidFill>
                <a:effectLst/>
                <a:latin typeface="+mn-lt"/>
                <a:ea typeface="+mn-ea"/>
                <a:cs typeface="+mn-cs"/>
              </a:rPr>
              <a:t>that</a:t>
            </a:r>
            <a:r>
              <a:rPr lang="fr-FR" sz="1200" i="0" u="none" strike="noStrike" kern="1200" baseline="0" dirty="0">
                <a:solidFill>
                  <a:schemeClr val="tx1"/>
                </a:solidFill>
                <a:effectLst/>
                <a:latin typeface="+mn-lt"/>
                <a:ea typeface="+mn-ea"/>
                <a:cs typeface="+mn-cs"/>
              </a:rPr>
              <a:t> </a:t>
            </a:r>
            <a:r>
              <a:rPr lang="en-US" sz="1200" dirty="0"/>
              <a:t>higher</a:t>
            </a:r>
            <a:r>
              <a:rPr lang="en-US" sz="1200" baseline="0" dirty="0"/>
              <a:t> </a:t>
            </a:r>
            <a:r>
              <a:rPr lang="en-US" sz="1200" dirty="0"/>
              <a:t>status is associated with a consequentialist perspective on ethics, a tendency to believe the ends justify</a:t>
            </a:r>
            <a:r>
              <a:rPr lang="en-US" sz="1200" baseline="0" dirty="0"/>
              <a:t> the means. </a:t>
            </a:r>
            <a:r>
              <a:rPr lang="en-US" sz="1200" i="0" u="none" strike="noStrike" kern="1200" baseline="0" dirty="0">
                <a:solidFill>
                  <a:schemeClr val="tx1"/>
                </a:solidFill>
                <a:effectLst/>
                <a:latin typeface="+mn-lt"/>
                <a:ea typeface="+mn-ea"/>
                <a:cs typeface="+mn-cs"/>
              </a:rPr>
              <a:t>Leaders have a r</a:t>
            </a:r>
            <a:r>
              <a:rPr lang="en-US" sz="1200" dirty="0"/>
              <a:t>esponsibility to maximize value for large numbers of stakeholders, that’s a major part of thei</a:t>
            </a:r>
            <a:r>
              <a:rPr lang="en-US" sz="1200" baseline="0" dirty="0"/>
              <a:t>r role. This leads them to focus on </a:t>
            </a:r>
            <a:r>
              <a:rPr lang="en-US" sz="1200" dirty="0"/>
              <a:t>achieving good outcomes rather than matters of principle,</a:t>
            </a:r>
            <a:r>
              <a:rPr lang="en-US" sz="1200" baseline="0" dirty="0"/>
              <a:t> like </a:t>
            </a:r>
            <a:r>
              <a:rPr lang="en-US" sz="1200" dirty="0"/>
              <a:t>Andres did in The Union Case. Again, this is a totally legitimate </a:t>
            </a:r>
            <a:r>
              <a:rPr lang="en-US" sz="1200" baseline="0" dirty="0"/>
              <a:t>perspective on ethics, a lot of philosophers believe it is the most logically defensible one. </a:t>
            </a:r>
            <a:endParaRPr lang="fr-FR" sz="1200" i="0" u="none" strike="noStrike" kern="1200" dirty="0">
              <a:solidFill>
                <a:schemeClr val="tx1"/>
              </a:solidFill>
              <a:effectLst/>
              <a:latin typeface="+mn-lt"/>
              <a:ea typeface="+mn-ea"/>
              <a:cs typeface="+mn-cs"/>
            </a:endParaRPr>
          </a:p>
          <a:p>
            <a:endParaRPr lang="fr-FR" sz="1200" i="0" u="none" strike="noStrike" kern="1200" dirty="0">
              <a:solidFill>
                <a:schemeClr val="tx1"/>
              </a:solidFill>
              <a:effectLst/>
              <a:latin typeface="+mn-lt"/>
              <a:ea typeface="+mn-ea"/>
              <a:cs typeface="+mn-cs"/>
            </a:endParaRPr>
          </a:p>
          <a:p>
            <a:r>
              <a:rPr lang="fr-FR" sz="1200" i="0" u="none" strike="noStrike" kern="1200" dirty="0" err="1">
                <a:solidFill>
                  <a:schemeClr val="tx1"/>
                </a:solidFill>
                <a:effectLst/>
                <a:latin typeface="+mn-lt"/>
                <a:ea typeface="+mn-ea"/>
                <a:cs typeface="+mn-cs"/>
              </a:rPr>
              <a:t>References</a:t>
            </a:r>
            <a:endParaRPr lang="fr-FR" sz="1200" i="0" u="none" strike="noStrike" kern="1200" dirty="0">
              <a:solidFill>
                <a:schemeClr val="tx1"/>
              </a:solidFill>
              <a:effectLst/>
              <a:latin typeface="+mn-lt"/>
              <a:ea typeface="+mn-ea"/>
              <a:cs typeface="+mn-cs"/>
            </a:endParaRPr>
          </a:p>
          <a:p>
            <a:endParaRPr lang="fr-FR" sz="1200" i="0" u="none" strike="noStrike" kern="1200" dirty="0">
              <a:solidFill>
                <a:schemeClr val="tx1"/>
              </a:solidFill>
              <a:effectLst/>
              <a:latin typeface="+mn-lt"/>
              <a:ea typeface="+mn-ea"/>
              <a:cs typeface="+mn-cs"/>
            </a:endParaRPr>
          </a:p>
          <a:p>
            <a:r>
              <a:rPr lang="fr-FR" sz="1200" i="0" u="none" strike="noStrike" kern="1200" dirty="0">
                <a:solidFill>
                  <a:schemeClr val="tx1"/>
                </a:solidFill>
                <a:effectLst/>
                <a:latin typeface="+mn-lt"/>
                <a:ea typeface="+mn-ea"/>
                <a:cs typeface="+mn-cs"/>
              </a:rPr>
              <a:t>Côté, S., </a:t>
            </a:r>
            <a:r>
              <a:rPr lang="fr-FR" sz="1200" i="0" u="none" strike="noStrike" kern="1200" dirty="0" err="1">
                <a:solidFill>
                  <a:schemeClr val="tx1"/>
                </a:solidFill>
                <a:effectLst/>
                <a:latin typeface="+mn-lt"/>
                <a:ea typeface="+mn-ea"/>
                <a:cs typeface="+mn-cs"/>
              </a:rPr>
              <a:t>Piff</a:t>
            </a:r>
            <a:r>
              <a:rPr lang="fr-FR" sz="1200" i="0" u="none" strike="noStrike" kern="1200" dirty="0">
                <a:solidFill>
                  <a:schemeClr val="tx1"/>
                </a:solidFill>
                <a:effectLst/>
                <a:latin typeface="+mn-lt"/>
                <a:ea typeface="+mn-ea"/>
                <a:cs typeface="+mn-cs"/>
              </a:rPr>
              <a:t>, P.K., &amp; </a:t>
            </a:r>
            <a:r>
              <a:rPr lang="fr-FR" sz="1200" i="0" u="none" strike="noStrike" kern="1200" dirty="0" err="1">
                <a:solidFill>
                  <a:schemeClr val="tx1"/>
                </a:solidFill>
                <a:effectLst/>
                <a:latin typeface="+mn-lt"/>
                <a:ea typeface="+mn-ea"/>
                <a:cs typeface="+mn-cs"/>
              </a:rPr>
              <a:t>Willer</a:t>
            </a:r>
            <a:r>
              <a:rPr lang="fr-FR" sz="1200" i="0" u="none" strike="noStrike" kern="1200" dirty="0">
                <a:solidFill>
                  <a:schemeClr val="tx1"/>
                </a:solidFill>
                <a:effectLst/>
                <a:latin typeface="+mn-lt"/>
                <a:ea typeface="+mn-ea"/>
                <a:cs typeface="+mn-cs"/>
              </a:rPr>
              <a:t>, R</a:t>
            </a:r>
            <a:r>
              <a:rPr lang="en-SG" sz="1200" i="0" kern="1200" dirty="0">
                <a:solidFill>
                  <a:schemeClr val="tx1"/>
                </a:solidFill>
                <a:effectLst/>
                <a:latin typeface="+mn-lt"/>
                <a:ea typeface="+mn-ea"/>
                <a:cs typeface="+mn-cs"/>
              </a:rPr>
              <a:t>. (2013). For whom do the ends justify the means? Social class and utilitarian moral judgment. Journal of Personality and Social Psychology, 104(3), 490-503. </a:t>
            </a:r>
            <a:endParaRPr lang="en-US" sz="1200" i="0" kern="1200" dirty="0">
              <a:solidFill>
                <a:schemeClr val="tx1"/>
              </a:solidFill>
              <a:effectLst/>
              <a:latin typeface="+mn-lt"/>
              <a:ea typeface="+mn-ea"/>
              <a:cs typeface="+mn-cs"/>
            </a:endParaRPr>
          </a:p>
          <a:p>
            <a:endParaRPr lang="en-US" i="0" dirty="0"/>
          </a:p>
          <a:p>
            <a:r>
              <a:rPr lang="en-US" sz="1200" i="0" kern="1200" dirty="0">
                <a:solidFill>
                  <a:schemeClr val="tx1"/>
                </a:solidFill>
                <a:effectLst/>
                <a:latin typeface="+mn-lt"/>
                <a:ea typeface="+mn-ea"/>
                <a:cs typeface="+mn-cs"/>
              </a:rPr>
              <a:t>Molinsky, A.L., &amp; Margolis, J.D. (2005). Necessary evils and interpersonal sensitivity in organizations. Academy of Management Review, 30, 245-268. </a:t>
            </a:r>
          </a:p>
          <a:p>
            <a:endParaRPr lang="en-US" i="0" dirty="0"/>
          </a:p>
          <a:p>
            <a:r>
              <a:rPr lang="en-US" sz="1200" i="0" kern="1200" dirty="0">
                <a:solidFill>
                  <a:schemeClr val="tx1"/>
                </a:solidFill>
                <a:effectLst/>
                <a:latin typeface="+mn-lt"/>
                <a:ea typeface="+mn-ea"/>
                <a:cs typeface="+mn-cs"/>
              </a:rPr>
              <a:t>Uhlmann, E.L., Zhu, L., &amp; Tannenbaum, D. (2013). When it takes a bad person to do the right thing. Cognition, 126, 326-334.</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26</a:t>
            </a:fld>
            <a:endParaRPr lang="en-GB" dirty="0"/>
          </a:p>
        </p:txBody>
      </p:sp>
    </p:spTree>
    <p:extLst>
      <p:ext uri="{BB962C8B-B14F-4D97-AF65-F5344CB8AC3E}">
        <p14:creationId xmlns:p14="http://schemas.microsoft.com/office/powerpoint/2010/main" val="2033215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0" dirty="0"/>
              <a:t>Some take-aways from the Union Case.  Remember to</a:t>
            </a:r>
            <a:r>
              <a:rPr lang="en-SG" sz="1200" b="0" baseline="0" dirty="0"/>
              <a:t> watch out for </a:t>
            </a:r>
            <a:r>
              <a:rPr lang="en-US" sz="2400" dirty="0"/>
              <a:t>agent-principal problems. The interests of agents and those they represent are not necessarily aligned.</a:t>
            </a:r>
            <a:r>
              <a:rPr lang="en-US" sz="2400" baseline="0" dirty="0"/>
              <a:t> </a:t>
            </a:r>
            <a:r>
              <a:rPr lang="en-US" sz="2400" dirty="0"/>
              <a:t>Understanding the individual incentive structures of all the parties involved can be the key to successfully reaching an agreement</a:t>
            </a:r>
            <a:r>
              <a:rPr lang="en-US" sz="2400" baseline="0" dirty="0"/>
              <a:t>. </a:t>
            </a:r>
            <a:endParaRPr lang="en-US" sz="2400" dirty="0"/>
          </a:p>
          <a:p>
            <a:endParaRPr lang="en-US" sz="2000" dirty="0"/>
          </a:p>
          <a:p>
            <a:r>
              <a:rPr lang="en-US" sz="2400" dirty="0"/>
              <a:t>Also remember consequentialism -- focused on outcomes, deontology -- focused on principles, and virtue theory -- focused on character.</a:t>
            </a:r>
            <a:r>
              <a:rPr lang="en-US" sz="2400" baseline="0" dirty="0"/>
              <a:t> </a:t>
            </a:r>
            <a:r>
              <a:rPr lang="en-US" sz="2400" dirty="0"/>
              <a:t>All have legitimacy, and often provide different answers about what the ethical thing to do is. Most of the frameworks we will cover in this class are</a:t>
            </a:r>
            <a:r>
              <a:rPr lang="en-US" sz="2400" baseline="0" dirty="0"/>
              <a:t> designed to make decision making easier. In contrast, </a:t>
            </a:r>
            <a:r>
              <a:rPr lang="en-US" sz="2400" dirty="0"/>
              <a:t>ethics makes decision making harder and more of a struggle. </a:t>
            </a:r>
          </a:p>
          <a:p>
            <a:endParaRPr lang="en-US" b="0" dirty="0"/>
          </a:p>
        </p:txBody>
      </p:sp>
      <p:sp>
        <p:nvSpPr>
          <p:cNvPr id="4" name="Slide Number Placeholder 3"/>
          <p:cNvSpPr>
            <a:spLocks noGrp="1"/>
          </p:cNvSpPr>
          <p:nvPr>
            <p:ph type="sldNum" sz="quarter" idx="10"/>
          </p:nvPr>
        </p:nvSpPr>
        <p:spPr/>
        <p:txBody>
          <a:bodyPr/>
          <a:lstStyle/>
          <a:p>
            <a:fld id="{7F3D1EF9-5CC1-4238-AAAD-E9DC1B1191CD}" type="slidenum">
              <a:rPr lang="en-GB" smtClean="0"/>
              <a:t>27</a:t>
            </a:fld>
            <a:endParaRPr lang="en-GB" dirty="0"/>
          </a:p>
        </p:txBody>
      </p:sp>
    </p:spTree>
    <p:extLst>
      <p:ext uri="{BB962C8B-B14F-4D97-AF65-F5344CB8AC3E}">
        <p14:creationId xmlns:p14="http://schemas.microsoft.com/office/powerpoint/2010/main" val="360022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case deals with a family firm called “</a:t>
            </a:r>
            <a:r>
              <a:rPr lang="en-US" baseline="0" dirty="0" err="1"/>
              <a:t>Concrear</a:t>
            </a:r>
            <a:r>
              <a:rPr lang="en-US" baseline="0" dirty="0"/>
              <a:t>,” a manufacturing plant in </a:t>
            </a:r>
            <a:r>
              <a:rPr lang="en-US" sz="1200" dirty="0"/>
              <a:t>Central America.</a:t>
            </a:r>
            <a:r>
              <a:rPr lang="en-US" sz="1200" baseline="0" dirty="0"/>
              <a:t> It was founded by family patriarch </a:t>
            </a:r>
            <a:r>
              <a:rPr lang="en-US" sz="1200" dirty="0"/>
              <a:t>Diego Morales and is still owned and operated by the Morales family. The protagonist of the case is the family’s youngest son, Andres Morales, who at only 25 years of</a:t>
            </a:r>
            <a:r>
              <a:rPr lang="en-US" sz="1200" baseline="0" dirty="0"/>
              <a:t> age is </a:t>
            </a:r>
            <a:r>
              <a:rPr lang="en-US" sz="1200" dirty="0"/>
              <a:t>placed in charge of labor relations. This may</a:t>
            </a:r>
            <a:r>
              <a:rPr lang="en-US" sz="1200" baseline="0" dirty="0"/>
              <a:t> sound like kind of a crazy situation, but its common practice in family firms to give young people a lot of responsibility early. It also gives the family someone they can trust in an important position. </a:t>
            </a:r>
          </a:p>
          <a:p>
            <a:endParaRPr lang="en-US" sz="1200" baseline="0" dirty="0"/>
          </a:p>
          <a:p>
            <a:r>
              <a:rPr lang="en-US" sz="1200" u="none" baseline="0" dirty="0"/>
              <a:t>Andres’ huge problem is the </a:t>
            </a:r>
            <a:r>
              <a:rPr lang="en-US" u="none" dirty="0"/>
              <a:t>notoriously corrupt but government-promoted Workers Confederation union that represents practically all of the factory workers in this small country. The</a:t>
            </a:r>
            <a:r>
              <a:rPr lang="en-US" u="none" baseline="0" dirty="0"/>
              <a:t> year earlier, </a:t>
            </a:r>
            <a:r>
              <a:rPr lang="en-US" u="none" dirty="0"/>
              <a:t>the Morales family caught the union stealing construction materials by burying them in the sand that was to be donated to the union. When the trucks were later loaded they would take not only the sand but also the construction materials. They also caught the Workers Confederation forcing</a:t>
            </a:r>
            <a:r>
              <a:rPr lang="en-US" u="none" baseline="0" dirty="0"/>
              <a:t> the employees to falsely inflate their </a:t>
            </a:r>
            <a:r>
              <a:rPr lang="en-US" u="none" dirty="0"/>
              <a:t>payable hours and then give the union the extra wages. So just in recent memory, the union has stolen company property and extorted employees. This is a</a:t>
            </a:r>
            <a:r>
              <a:rPr lang="en-US" u="none" baseline="0" dirty="0"/>
              <a:t> really corrupt and dirty union. </a:t>
            </a:r>
            <a:endParaRPr lang="en-US" u="none" dirty="0"/>
          </a:p>
          <a:p>
            <a:endParaRPr lang="en-US" u="sng" dirty="0"/>
          </a:p>
        </p:txBody>
      </p:sp>
      <p:sp>
        <p:nvSpPr>
          <p:cNvPr id="4" name="Slide Number Placeholder 3"/>
          <p:cNvSpPr>
            <a:spLocks noGrp="1"/>
          </p:cNvSpPr>
          <p:nvPr>
            <p:ph type="sldNum" sz="quarter" idx="10"/>
          </p:nvPr>
        </p:nvSpPr>
        <p:spPr/>
        <p:txBody>
          <a:bodyPr/>
          <a:lstStyle/>
          <a:p>
            <a:fld id="{7F3D1EF9-5CC1-4238-AAAD-E9DC1B1191CD}" type="slidenum">
              <a:rPr lang="en-GB" smtClean="0"/>
              <a:t>3</a:t>
            </a:fld>
            <a:endParaRPr lang="en-GB" dirty="0"/>
          </a:p>
        </p:txBody>
      </p:sp>
    </p:spTree>
    <p:extLst>
      <p:ext uri="{BB962C8B-B14F-4D97-AF65-F5344CB8AC3E}">
        <p14:creationId xmlns:p14="http://schemas.microsoft.com/office/powerpoint/2010/main" val="327846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company is </a:t>
            </a:r>
            <a:r>
              <a:rPr lang="en-US" sz="1200" dirty="0"/>
              <a:t>now expanding operations,</a:t>
            </a:r>
            <a:r>
              <a:rPr lang="en-US" sz="1200" baseline="0" dirty="0"/>
              <a:t> planning to build a </a:t>
            </a:r>
            <a:r>
              <a:rPr lang="en-US" sz="1200" dirty="0"/>
              <a:t>second factory and hire 80 new employees there. The</a:t>
            </a:r>
            <a:r>
              <a:rPr lang="en-US" sz="1200" baseline="0" dirty="0"/>
              <a:t> second factory will be located in </a:t>
            </a:r>
            <a:r>
              <a:rPr lang="en-US" sz="1200" dirty="0"/>
              <a:t>an isolated region with few factories and minimal union presence. </a:t>
            </a:r>
            <a:endParaRPr lang="en-US" baseline="0" dirty="0"/>
          </a:p>
          <a:p>
            <a:endParaRPr lang="en-US" baseline="0" dirty="0"/>
          </a:p>
          <a:p>
            <a:r>
              <a:rPr lang="en-US" baseline="0" dirty="0"/>
              <a:t>Source of photo:</a:t>
            </a:r>
          </a:p>
          <a:p>
            <a:r>
              <a:rPr lang="en-US" baseline="0" dirty="0"/>
              <a:t>Personal photo by author of The Union Case</a:t>
            </a:r>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4</a:t>
            </a:fld>
            <a:endParaRPr lang="en-GB" dirty="0"/>
          </a:p>
        </p:txBody>
      </p:sp>
    </p:spTree>
    <p:extLst>
      <p:ext uri="{BB962C8B-B14F-4D97-AF65-F5344CB8AC3E}">
        <p14:creationId xmlns:p14="http://schemas.microsoft.com/office/powerpoint/2010/main" val="274095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question</a:t>
            </a:r>
            <a:r>
              <a:rPr lang="en-US" baseline="0" dirty="0"/>
              <a:t> for the class: </a:t>
            </a:r>
            <a:r>
              <a:rPr lang="en-US" sz="1200" b="0" dirty="0"/>
              <a:t>what would you do? Would you:</a:t>
            </a:r>
          </a:p>
          <a:p>
            <a:pPr marL="0" lvl="0" indent="0">
              <a:buNone/>
            </a:pPr>
            <a:endParaRPr lang="en-US" sz="1200" dirty="0"/>
          </a:p>
          <a:p>
            <a:pPr marL="0" lvl="0" indent="0">
              <a:buNone/>
            </a:pPr>
            <a:r>
              <a:rPr lang="en-US" sz="1200" dirty="0"/>
              <a:t>1. Contact the Workers Confederation now and invite them to early talks regarding the new factory? So bring in the union from the very beginning? </a:t>
            </a:r>
          </a:p>
          <a:p>
            <a:pPr lvl="0"/>
            <a:endParaRPr lang="en-US" sz="1200" dirty="0"/>
          </a:p>
          <a:p>
            <a:pPr marL="0" lvl="0" indent="0">
              <a:buNone/>
            </a:pPr>
            <a:r>
              <a:rPr lang="en-US" sz="1200" dirty="0"/>
              <a:t>2. Wait until the second factory reaches the maximum number of employees that the Workers Confederation will allow without a union delegate and </a:t>
            </a:r>
            <a:r>
              <a:rPr lang="en-US" sz="1200" i="1" dirty="0"/>
              <a:t>then</a:t>
            </a:r>
            <a:r>
              <a:rPr lang="en-US" sz="1200" dirty="0"/>
              <a:t> reach out to the union? </a:t>
            </a:r>
          </a:p>
          <a:p>
            <a:pPr lvl="0"/>
            <a:endParaRPr lang="en-US" sz="1200" dirty="0"/>
          </a:p>
          <a:p>
            <a:pPr marL="0" lvl="0" indent="0">
              <a:buNone/>
            </a:pPr>
            <a:r>
              <a:rPr lang="en-US" sz="1200" dirty="0"/>
              <a:t>3. Try to avoid unions altogether?</a:t>
            </a:r>
            <a:r>
              <a:rPr lang="en-US" sz="1200" baseline="0" dirty="0"/>
              <a:t> </a:t>
            </a:r>
            <a:r>
              <a:rPr lang="en-US" sz="1200" dirty="0"/>
              <a:t>Since its</a:t>
            </a:r>
            <a:r>
              <a:rPr lang="en-US" sz="1200" baseline="0" dirty="0"/>
              <a:t> an </a:t>
            </a:r>
            <a:r>
              <a:rPr lang="en-US" sz="1200" dirty="0"/>
              <a:t>isolated area, maybe union involvement</a:t>
            </a:r>
            <a:r>
              <a:rPr lang="en-US" sz="1200" baseline="0" dirty="0"/>
              <a:t> doesn’t need to happen at all. This is perfectly legal, the “maximum number of employees without a union” limit is </a:t>
            </a:r>
            <a:r>
              <a:rPr lang="en-US" sz="1200" dirty="0"/>
              <a:t>a policy of the Workers Confederation,</a:t>
            </a:r>
            <a:r>
              <a:rPr lang="en-US" sz="1200" baseline="0" dirty="0"/>
              <a:t> not national law. You don’t legally have to have a union. </a:t>
            </a:r>
          </a:p>
          <a:p>
            <a:pPr marL="0" lvl="0" indent="0">
              <a:buNone/>
            </a:pPr>
            <a:endParaRPr lang="en-US" sz="1200" baseline="0" dirty="0"/>
          </a:p>
          <a:p>
            <a:pPr rtl="0" fontAlgn="t"/>
            <a:r>
              <a:rPr lang="en-US" sz="1200" kern="1200" dirty="0">
                <a:solidFill>
                  <a:schemeClr val="tx1"/>
                </a:solidFill>
                <a:effectLst/>
                <a:latin typeface="+mn-lt"/>
                <a:ea typeface="+mn-ea"/>
                <a:cs typeface="+mn-cs"/>
              </a:rPr>
              <a:t>What I would like you to do is each quietly right down your preferred strategy on a piece of paper, without taking to one another. Then we will share as a class. [</a:t>
            </a:r>
            <a:r>
              <a:rPr lang="en-US" sz="1200" i="1" kern="1200" dirty="0">
                <a:solidFill>
                  <a:schemeClr val="tx1"/>
                </a:solidFill>
                <a:effectLst/>
                <a:latin typeface="+mn-lt"/>
                <a:ea typeface="+mn-ea"/>
                <a:cs typeface="+mn-cs"/>
              </a:rPr>
              <a:t>Students write their choice quietly</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Okay, let's tally votes! By show</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hands, who chose Option One? Two? Three?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students raise their hand for each of the options and the instructor tallies their votes on a flipchart, whiteboard, or blackboard</a:t>
            </a:r>
            <a:r>
              <a:rPr lang="en-US" sz="1200" i="0" kern="1200" baseline="0" dirty="0">
                <a:solidFill>
                  <a:schemeClr val="tx1"/>
                </a:solidFill>
                <a:effectLst/>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For example: </a:t>
            </a:r>
          </a:p>
          <a:p>
            <a:pPr rtl="0" fontAlgn="t"/>
            <a:r>
              <a:rPr lang="en-US" sz="1200" i="1" kern="1200" baseline="0" dirty="0">
                <a:solidFill>
                  <a:schemeClr val="tx1"/>
                </a:solidFill>
                <a:effectLst/>
                <a:latin typeface="+mn-lt"/>
                <a:ea typeface="+mn-ea"/>
                <a:cs typeface="+mn-cs"/>
              </a:rPr>
              <a:t>Option 1: X votes</a:t>
            </a:r>
          </a:p>
          <a:p>
            <a:pPr rtl="0" fontAlgn="t"/>
            <a:r>
              <a:rPr lang="en-US" sz="1200" i="1" kern="1200" baseline="0" dirty="0">
                <a:solidFill>
                  <a:schemeClr val="tx1"/>
                </a:solidFill>
                <a:effectLst/>
                <a:latin typeface="+mn-lt"/>
                <a:ea typeface="+mn-ea"/>
                <a:cs typeface="+mn-cs"/>
              </a:rPr>
              <a:t>Option 2: X votes</a:t>
            </a:r>
          </a:p>
          <a:p>
            <a:pPr rtl="0" fontAlgn="t"/>
            <a:r>
              <a:rPr lang="en-US" sz="1200" i="1" kern="1200" baseline="0" dirty="0">
                <a:solidFill>
                  <a:schemeClr val="tx1"/>
                </a:solidFill>
                <a:effectLst/>
                <a:latin typeface="+mn-lt"/>
                <a:ea typeface="+mn-ea"/>
                <a:cs typeface="+mn-cs"/>
              </a:rPr>
              <a:t>Option 3: X votes</a:t>
            </a:r>
            <a:r>
              <a:rPr lang="en-US" sz="1200" i="0" kern="1200" baseline="0" dirty="0">
                <a:solidFill>
                  <a:schemeClr val="tx1"/>
                </a:solidFill>
                <a:effectLst/>
                <a:latin typeface="+mn-lt"/>
                <a:ea typeface="+mn-ea"/>
                <a:cs typeface="+mn-cs"/>
              </a:rPr>
              <a:t>]</a:t>
            </a:r>
          </a:p>
          <a:p>
            <a:pPr rtl="0" fontAlgn="t"/>
            <a:r>
              <a:rPr lang="en-US" sz="1200" kern="1200" dirty="0">
                <a:solidFill>
                  <a:schemeClr val="tx1"/>
                </a:solidFill>
                <a:effectLst/>
                <a:latin typeface="+mn-lt"/>
                <a:ea typeface="+mn-ea"/>
                <a:cs typeface="+mn-cs"/>
              </a:rPr>
              <a:t> </a:t>
            </a:r>
            <a:endParaRPr lang="en-US" sz="1200" i="0" kern="1200" baseline="0" dirty="0">
              <a:solidFill>
                <a:schemeClr val="tx1"/>
              </a:solidFill>
              <a:effectLst/>
              <a:latin typeface="+mn-lt"/>
              <a:ea typeface="+mn-ea"/>
              <a:cs typeface="+mn-cs"/>
            </a:endParaRPr>
          </a:p>
          <a:p>
            <a:pPr rtl="0" fontAlgn="t"/>
            <a:r>
              <a:rPr lang="en-US" sz="1200" i="0" kern="1200" baseline="0" dirty="0">
                <a:solidFill>
                  <a:schemeClr val="tx1"/>
                </a:solidFill>
                <a:effectLst/>
                <a:latin typeface="+mn-lt"/>
                <a:ea typeface="+mn-ea"/>
                <a:cs typeface="+mn-cs"/>
              </a:rPr>
              <a:t>Why do you prefer your option? [</a:t>
            </a:r>
            <a:r>
              <a:rPr lang="en-US" sz="1200" i="1" kern="1200" baseline="0" dirty="0">
                <a:solidFill>
                  <a:schemeClr val="tx1"/>
                </a:solidFill>
                <a:effectLst/>
                <a:latin typeface="+mn-lt"/>
                <a:ea typeface="+mn-ea"/>
                <a:cs typeface="+mn-cs"/>
              </a:rPr>
              <a:t>Class discusses</a:t>
            </a:r>
            <a:r>
              <a:rPr lang="en-US" sz="1200" i="0" kern="1200" baseline="0" dirty="0">
                <a:solidFill>
                  <a:schemeClr val="tx1"/>
                </a:solidFill>
                <a:effectLst/>
                <a:latin typeface="+mn-lt"/>
                <a:ea typeface="+mn-ea"/>
                <a:cs typeface="+mn-cs"/>
              </a:rPr>
              <a:t>]. </a:t>
            </a:r>
          </a:p>
          <a:p>
            <a:pPr rtl="0" fontAlgn="t"/>
            <a:endParaRPr lang="en-US" sz="1200" kern="1200" dirty="0">
              <a:solidFill>
                <a:schemeClr val="tx1"/>
              </a:solidFill>
              <a:effectLst/>
              <a:latin typeface="+mn-lt"/>
              <a:ea typeface="+mn-ea"/>
              <a:cs typeface="+mn-cs"/>
            </a:endParaRPr>
          </a:p>
          <a:p>
            <a:pPr marL="0" lvl="0" indent="0">
              <a:buNone/>
            </a:pPr>
            <a:endParaRPr lang="en-US" sz="1200" dirty="0"/>
          </a:p>
          <a:p>
            <a:br>
              <a:rPr lang="en-US" b="0" dirty="0"/>
            </a:br>
            <a:endParaRPr lang="en-US" b="0" dirty="0"/>
          </a:p>
          <a:p>
            <a:endParaRPr lang="en-US" b="0" dirty="0"/>
          </a:p>
        </p:txBody>
      </p:sp>
      <p:sp>
        <p:nvSpPr>
          <p:cNvPr id="4" name="Slide Number Placeholder 3"/>
          <p:cNvSpPr>
            <a:spLocks noGrp="1"/>
          </p:cNvSpPr>
          <p:nvPr>
            <p:ph type="sldNum" sz="quarter" idx="10"/>
          </p:nvPr>
        </p:nvSpPr>
        <p:spPr/>
        <p:txBody>
          <a:bodyPr/>
          <a:lstStyle/>
          <a:p>
            <a:fld id="{7F3D1EF9-5CC1-4238-AAAD-E9DC1B1191CD}" type="slidenum">
              <a:rPr lang="en-GB" smtClean="0"/>
              <a:t>5</a:t>
            </a:fld>
            <a:endParaRPr lang="en-GB" dirty="0"/>
          </a:p>
        </p:txBody>
      </p:sp>
    </p:spTree>
    <p:extLst>
      <p:ext uri="{BB962C8B-B14F-4D97-AF65-F5344CB8AC3E}">
        <p14:creationId xmlns:p14="http://schemas.microsoft.com/office/powerpoint/2010/main" val="389086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a:r>
            <a:r>
              <a:rPr lang="en-US" baseline="0" dirty="0"/>
              <a:t> chose option 3, </a:t>
            </a:r>
            <a:r>
              <a:rPr lang="en-US" sz="1200" dirty="0"/>
              <a:t>to attempt to avoid unions all together by opening</a:t>
            </a:r>
            <a:r>
              <a:rPr lang="en-US" sz="1200" baseline="0" dirty="0"/>
              <a:t> the factory in an isolated area and hoping for the best. </a:t>
            </a:r>
            <a:endParaRPr lang="en-US" sz="1200" dirty="0"/>
          </a:p>
        </p:txBody>
      </p:sp>
      <p:sp>
        <p:nvSpPr>
          <p:cNvPr id="4" name="Slide Number Placeholder 3"/>
          <p:cNvSpPr>
            <a:spLocks noGrp="1"/>
          </p:cNvSpPr>
          <p:nvPr>
            <p:ph type="sldNum" sz="quarter" idx="10"/>
          </p:nvPr>
        </p:nvSpPr>
        <p:spPr/>
        <p:txBody>
          <a:bodyPr/>
          <a:lstStyle/>
          <a:p>
            <a:fld id="{7F3D1EF9-5CC1-4238-AAAD-E9DC1B1191CD}" type="slidenum">
              <a:rPr lang="en-GB" smtClean="0"/>
              <a:t>6</a:t>
            </a:fld>
            <a:endParaRPr lang="en-GB" dirty="0"/>
          </a:p>
        </p:txBody>
      </p:sp>
    </p:spTree>
    <p:extLst>
      <p:ext uri="{BB962C8B-B14F-4D97-AF65-F5344CB8AC3E}">
        <p14:creationId xmlns:p14="http://schemas.microsoft.com/office/powerpoint/2010/main" val="309915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worked for a whole year. </a:t>
            </a:r>
          </a:p>
        </p:txBody>
      </p:sp>
      <p:sp>
        <p:nvSpPr>
          <p:cNvPr id="4" name="Slide Number Placeholder 3"/>
          <p:cNvSpPr>
            <a:spLocks noGrp="1"/>
          </p:cNvSpPr>
          <p:nvPr>
            <p:ph type="sldNum" sz="quarter" idx="10"/>
          </p:nvPr>
        </p:nvSpPr>
        <p:spPr/>
        <p:txBody>
          <a:bodyPr/>
          <a:lstStyle/>
          <a:p>
            <a:fld id="{7F3D1EF9-5CC1-4238-AAAD-E9DC1B1191CD}" type="slidenum">
              <a:rPr lang="en-GB" smtClean="0"/>
              <a:t>7</a:t>
            </a:fld>
            <a:endParaRPr lang="en-GB" dirty="0"/>
          </a:p>
        </p:txBody>
      </p:sp>
    </p:spTree>
    <p:extLst>
      <p:ext uri="{BB962C8B-B14F-4D97-AF65-F5344CB8AC3E}">
        <p14:creationId xmlns:p14="http://schemas.microsoft.com/office/powerpoint/2010/main" val="360807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year later, there was still no union at </a:t>
            </a:r>
            <a:r>
              <a:rPr lang="en-US" dirty="0" err="1"/>
              <a:t>Concrear’s</a:t>
            </a:r>
            <a:r>
              <a:rPr lang="en-US" dirty="0"/>
              <a:t> second factory, which was good news to</a:t>
            </a:r>
            <a:r>
              <a:rPr lang="en-US" baseline="0" dirty="0"/>
              <a:t> Andres. </a:t>
            </a:r>
          </a:p>
          <a:p>
            <a:endParaRPr lang="en-US" baseline="0" dirty="0"/>
          </a:p>
          <a:p>
            <a:r>
              <a:rPr lang="en-US" baseline="0" dirty="0"/>
              <a:t>But there was also bad news. </a:t>
            </a:r>
            <a:r>
              <a:rPr lang="en-US" dirty="0"/>
              <a:t>A general economic downturn meant that fewer orders were coming in. Andres realized that </a:t>
            </a:r>
            <a:r>
              <a:rPr lang="en-US" dirty="0" err="1"/>
              <a:t>Concrear</a:t>
            </a:r>
            <a:r>
              <a:rPr lang="en-US" dirty="0"/>
              <a:t> had hired too many workers, making layoffs of at least 40 people– </a:t>
            </a:r>
            <a:r>
              <a:rPr lang="en-US" baseline="0" dirty="0"/>
              <a:t> half of the total employees at the second factory--</a:t>
            </a:r>
            <a:r>
              <a:rPr lang="en-US" dirty="0"/>
              <a:t> necessary. </a:t>
            </a:r>
          </a:p>
          <a:p>
            <a:endParaRPr lang="en-US" dirty="0"/>
          </a:p>
          <a:p>
            <a:r>
              <a:rPr lang="en-US" dirty="0"/>
              <a:t>Just a few weeks after deciding to lay off a significant part of the workforce, Andres heard that someone was enrolling the workers in a militant workers’ federation called Collective Action. Collective Action was not recognized by the government</a:t>
            </a:r>
            <a:r>
              <a:rPr lang="en-US" baseline="0" dirty="0"/>
              <a:t> </a:t>
            </a:r>
            <a:r>
              <a:rPr lang="en-US" dirty="0"/>
              <a:t>as a legitimate union like the Workers</a:t>
            </a:r>
            <a:r>
              <a:rPr lang="en-US" baseline="0" dirty="0"/>
              <a:t> Confederation.</a:t>
            </a:r>
            <a:r>
              <a:rPr lang="en-US" dirty="0"/>
              <a:t> In fact, Collective Action was an</a:t>
            </a:r>
            <a:r>
              <a:rPr lang="en-US" baseline="0" dirty="0"/>
              <a:t> illegal militant union. </a:t>
            </a:r>
            <a:r>
              <a:rPr lang="en-US" dirty="0"/>
              <a:t> </a:t>
            </a:r>
          </a:p>
          <a:p>
            <a:endParaRPr lang="en-US" dirty="0"/>
          </a:p>
          <a:p>
            <a:r>
              <a:rPr lang="en-US" dirty="0"/>
              <a:t>And then</a:t>
            </a:r>
            <a:r>
              <a:rPr lang="en-US" baseline="0" dirty="0"/>
              <a:t> came the spark that ignited the flames. </a:t>
            </a:r>
            <a:r>
              <a:rPr lang="en-US" dirty="0"/>
              <a:t>Francisco, one of</a:t>
            </a:r>
            <a:r>
              <a:rPr lang="en-US" baseline="0" dirty="0"/>
              <a:t> the workers,</a:t>
            </a:r>
            <a:r>
              <a:rPr lang="en-US" dirty="0"/>
              <a:t> used profanity toward the plant manager</a:t>
            </a:r>
            <a:r>
              <a:rPr lang="en-US" baseline="0" dirty="0"/>
              <a:t> and was fired</a:t>
            </a:r>
            <a:r>
              <a:rPr lang="en-US" dirty="0"/>
              <a:t>. </a:t>
            </a:r>
          </a:p>
          <a:p>
            <a:endParaRPr lang="en-US" dirty="0"/>
          </a:p>
          <a:p>
            <a:r>
              <a:rPr lang="en-US" dirty="0"/>
              <a:t>The next morning, the whole plant was on strike, over just this one dismissal! When Andres arrived at the factory in his car he saw a pile of burning tires outside the factory entrance, and large flags for Collective Action hanging from the front gates.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8</a:t>
            </a:fld>
            <a:endParaRPr lang="en-GB" dirty="0"/>
          </a:p>
        </p:txBody>
      </p:sp>
    </p:spTree>
    <p:extLst>
      <p:ext uri="{BB962C8B-B14F-4D97-AF65-F5344CB8AC3E}">
        <p14:creationId xmlns:p14="http://schemas.microsoft.com/office/powerpoint/2010/main" val="204199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Your BATNA is your Best Alternative to a Negotiated Agreement.</a:t>
            </a:r>
            <a:r>
              <a:rPr lang="en-US" sz="2400" baseline="0" dirty="0"/>
              <a:t> </a:t>
            </a:r>
            <a:r>
              <a:rPr lang="en-US" sz="2400" dirty="0"/>
              <a:t>What you will do if you don’t reach a deal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considering their alternatives, negotiators should realistically assess what could </a:t>
            </a:r>
            <a:r>
              <a:rPr lang="en-US" i="1" dirty="0"/>
              <a:t>really</a:t>
            </a:r>
            <a:r>
              <a:rPr lang="en-US" dirty="0"/>
              <a:t> happen if they walk away from or decide to not engage in a negotiation. Otherwise</a:t>
            </a:r>
            <a:r>
              <a:rPr lang="en-US" baseline="0" dirty="0"/>
              <a:t> you could end up relying on a </a:t>
            </a:r>
            <a:r>
              <a:rPr lang="en-US" sz="1200" dirty="0"/>
              <a:t>FATNA or Fantasized Alternative to a Negotiated Agreement.</a:t>
            </a:r>
            <a:r>
              <a:rPr lang="en-US" sz="1200" baseline="0" dirty="0"/>
              <a:t> This is a pie in the sky alternative that is unlikely to materialize. In The Union Case, Andres relies on the FATNA of </a:t>
            </a:r>
            <a:r>
              <a:rPr lang="en-US" sz="1200" dirty="0"/>
              <a:t>no union involvement, when his real alternatives included a militant extralegal union that was even worse that the first union.</a:t>
            </a:r>
            <a:r>
              <a:rPr lang="en-US" sz="1200" baseline="0" dirty="0"/>
              <a:t>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Remember</a:t>
            </a:r>
            <a:r>
              <a:rPr lang="en-US" sz="2400" baseline="0" dirty="0"/>
              <a:t> also </a:t>
            </a:r>
            <a:r>
              <a:rPr lang="en-US" sz="2400" dirty="0"/>
              <a:t>the quality of options is always relative, it depends on the alternatives.</a:t>
            </a:r>
            <a:r>
              <a:rPr lang="en-US" sz="2400" baseline="0" dirty="0"/>
              <a:t> </a:t>
            </a:r>
            <a:r>
              <a:rPr lang="en-US" sz="2400" dirty="0"/>
              <a:t>Firing an underperforming employee only makes sense if you have someone better. Avoiding a union</a:t>
            </a:r>
            <a:r>
              <a:rPr lang="en-US" sz="2400" baseline="0" dirty="0"/>
              <a:t> because it is corrupt makes a less sense if there are much worse unions you could end up with. </a:t>
            </a: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9</a:t>
            </a:fld>
            <a:endParaRPr lang="en-GB" dirty="0"/>
          </a:p>
        </p:txBody>
      </p:sp>
    </p:spTree>
    <p:extLst>
      <p:ext uri="{BB962C8B-B14F-4D97-AF65-F5344CB8AC3E}">
        <p14:creationId xmlns:p14="http://schemas.microsoft.com/office/powerpoint/2010/main" val="212491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4" name="Date Placeholder 3"/>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8176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77400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95506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201462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3722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2329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1838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81814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4158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13114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297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90457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8949D-A23C-4DF8-9125-9EFA9125B4A1}" type="datetimeFigureOut">
              <a:rPr lang="en-GB" smtClean="0"/>
              <a:t>20/06/2024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BF412-85F0-4EE5-B3DD-DDC94FFA9B06}" type="slidenum">
              <a:rPr lang="en-GB" smtClean="0"/>
              <a:t>‹#›</a:t>
            </a:fld>
            <a:endParaRPr lang="en-GB" dirty="0"/>
          </a:p>
        </p:txBody>
      </p:sp>
    </p:spTree>
    <p:extLst>
      <p:ext uri="{BB962C8B-B14F-4D97-AF65-F5344CB8AC3E}">
        <p14:creationId xmlns:p14="http://schemas.microsoft.com/office/powerpoint/2010/main" val="4126910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103807466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dirty="0"/>
              <a:t>The Union Negotiation</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06/2024-6922</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by</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lang="en-GB" sz="750" dirty="0">
                <a:solidFill>
                  <a:prstClr val="black"/>
                </a:solidFill>
                <a:latin typeface="Roboto" panose="02000000000000000000" pitchFamily="2" charset="0"/>
                <a:ea typeface="Roboto" panose="02000000000000000000" pitchFamily="2" charset="0"/>
              </a:rPr>
              <a:t>Marcos Bruno, INSEAD MBA Alumni, under the supervision of Martin Schweinsberg, Associate Professor of Organisational 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and Eric Uhlmann, Professor of Organisational Behaviour at INSEAD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as additional material to the role play</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r>
              <a:rPr kumimoji="0" lang="en-US" sz="7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The </a:t>
            </a:r>
            <a:r>
              <a:rPr lang="en-US" sz="750" i="1" dirty="0">
                <a:solidFill>
                  <a:prstClr val="black"/>
                </a:solidFill>
                <a:latin typeface="Roboto" panose="02000000000000000000" pitchFamily="2" charset="0"/>
                <a:ea typeface="Roboto" panose="02000000000000000000" pitchFamily="2" charset="0"/>
              </a:rPr>
              <a:t>Union Negotiation</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2024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Martin Schweinsberg, Horacio </a:t>
            </a:r>
            <a:r>
              <a:rPr kumimoji="0" lang="en-GB" sz="75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Call</a:t>
            </a:r>
          </a:p>
        </p:txBody>
      </p:sp>
      <p:sp>
        <p:nvSpPr>
          <p:cNvPr id="3" name="Content Placeholder 2"/>
          <p:cNvSpPr>
            <a:spLocks noGrp="1"/>
          </p:cNvSpPr>
          <p:nvPr>
            <p:ph idx="1"/>
          </p:nvPr>
        </p:nvSpPr>
        <p:spPr>
          <a:xfrm>
            <a:off x="457200" y="1628800"/>
            <a:ext cx="8229600" cy="4752528"/>
          </a:xfrm>
        </p:spPr>
        <p:txBody>
          <a:bodyPr>
            <a:normAutofit/>
          </a:bodyPr>
          <a:lstStyle/>
          <a:p>
            <a:r>
              <a:rPr lang="en-US" sz="2400" dirty="0"/>
              <a:t>Andres received a call on his private cell phone from Collective Action’s leadership</a:t>
            </a:r>
          </a:p>
          <a:p>
            <a:endParaRPr lang="en-US" sz="2400" dirty="0"/>
          </a:p>
          <a:p>
            <a:r>
              <a:rPr lang="en-US" sz="2400" dirty="0"/>
              <a:t>Summoning him to an isolated gas station for a meeting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645024"/>
            <a:ext cx="3106963" cy="2914382"/>
          </a:xfrm>
          <a:prstGeom prst="rect">
            <a:avLst/>
          </a:prstGeom>
        </p:spPr>
      </p:pic>
    </p:spTree>
    <p:extLst>
      <p:ext uri="{BB962C8B-B14F-4D97-AF65-F5344CB8AC3E}">
        <p14:creationId xmlns:p14="http://schemas.microsoft.com/office/powerpoint/2010/main" val="758186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Autofit/>
          </a:bodyPr>
          <a:lstStyle/>
          <a:p>
            <a:r>
              <a:rPr lang="en-US" sz="3600" b="1" dirty="0"/>
              <a:t>What would you do?</a:t>
            </a:r>
            <a:br>
              <a:rPr lang="en-US" sz="3600" b="1" dirty="0"/>
            </a:br>
            <a:endParaRPr lang="en-US" sz="3600" b="1" dirty="0"/>
          </a:p>
        </p:txBody>
      </p:sp>
      <p:sp>
        <p:nvSpPr>
          <p:cNvPr id="3" name="Content Placeholder 2"/>
          <p:cNvSpPr>
            <a:spLocks noGrp="1"/>
          </p:cNvSpPr>
          <p:nvPr>
            <p:ph idx="1"/>
          </p:nvPr>
        </p:nvSpPr>
        <p:spPr>
          <a:xfrm>
            <a:off x="251520" y="1340768"/>
            <a:ext cx="8640960" cy="5400600"/>
          </a:xfrm>
        </p:spPr>
        <p:txBody>
          <a:bodyPr>
            <a:noAutofit/>
          </a:bodyPr>
          <a:lstStyle/>
          <a:p>
            <a:pPr marL="0" lvl="0" indent="0">
              <a:buNone/>
            </a:pPr>
            <a:r>
              <a:rPr lang="en-US" sz="2400" dirty="0"/>
              <a:t>1. You drive to the gas station alone in your car?</a:t>
            </a:r>
          </a:p>
          <a:p>
            <a:pPr lvl="0"/>
            <a:endParaRPr lang="en-US" sz="1000" dirty="0"/>
          </a:p>
          <a:p>
            <a:pPr marL="0" lvl="0" indent="0">
              <a:buNone/>
            </a:pPr>
            <a:r>
              <a:rPr lang="en-US" sz="2400" dirty="0"/>
              <a:t>2. You call a few of the management to come along with you to the gas station?</a:t>
            </a:r>
          </a:p>
          <a:p>
            <a:pPr lvl="0"/>
            <a:endParaRPr lang="en-US" sz="1000" dirty="0"/>
          </a:p>
          <a:p>
            <a:pPr marL="0" lvl="0" indent="0">
              <a:buNone/>
            </a:pPr>
            <a:r>
              <a:rPr lang="en-US" sz="2400" dirty="0"/>
              <a:t>3. You call a few policemen to come along with you to the gas station, just in case?</a:t>
            </a:r>
          </a:p>
          <a:p>
            <a:pPr lvl="0"/>
            <a:endParaRPr lang="en-US" sz="1000" dirty="0"/>
          </a:p>
          <a:p>
            <a:pPr marL="0" lvl="0" indent="0">
              <a:buNone/>
            </a:pPr>
            <a:r>
              <a:rPr lang="en-US" sz="2400" dirty="0"/>
              <a:t>4. You say that you will only meet them at your office and schedule a time for them to do so?</a:t>
            </a:r>
          </a:p>
          <a:p>
            <a:pPr lvl="0"/>
            <a:endParaRPr lang="en-US" sz="1000" dirty="0"/>
          </a:p>
          <a:p>
            <a:pPr marL="0" lvl="0" indent="0">
              <a:buNone/>
            </a:pPr>
            <a:r>
              <a:rPr lang="en-US" sz="2400" dirty="0"/>
              <a:t>5. You call the police to disband the illegal activity at your factory and to arrest the troublemakers who invited you to meet at a suspicious venue with a clear intent to kidnap or coerce you?</a:t>
            </a:r>
          </a:p>
          <a:p>
            <a:endParaRPr lang="en-US" sz="2400" dirty="0"/>
          </a:p>
        </p:txBody>
      </p:sp>
    </p:spTree>
    <p:extLst>
      <p:ext uri="{BB962C8B-B14F-4D97-AF65-F5344CB8AC3E}">
        <p14:creationId xmlns:p14="http://schemas.microsoft.com/office/powerpoint/2010/main" val="171734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US" sz="3600" b="1" dirty="0"/>
              <a:t>“The Bull”</a:t>
            </a:r>
          </a:p>
        </p:txBody>
      </p:sp>
      <p:sp>
        <p:nvSpPr>
          <p:cNvPr id="3" name="Content Placeholder 2"/>
          <p:cNvSpPr>
            <a:spLocks noGrp="1"/>
          </p:cNvSpPr>
          <p:nvPr>
            <p:ph idx="1"/>
          </p:nvPr>
        </p:nvSpPr>
        <p:spPr>
          <a:xfrm>
            <a:off x="457200" y="1556792"/>
            <a:ext cx="8229600" cy="4781128"/>
          </a:xfrm>
        </p:spPr>
        <p:txBody>
          <a:bodyPr>
            <a:normAutofit lnSpcReduction="10000"/>
          </a:bodyPr>
          <a:lstStyle/>
          <a:p>
            <a:r>
              <a:rPr lang="en-US" sz="2400" dirty="0"/>
              <a:t>Andres drove to the gas station alone in his car</a:t>
            </a:r>
          </a:p>
          <a:p>
            <a:pPr lvl="1"/>
            <a:r>
              <a:rPr lang="en-US" sz="2400" dirty="0"/>
              <a:t>Wanted to show his father he could handle the situation alone, a common motivation in family firms</a:t>
            </a:r>
            <a:endParaRPr lang="en-US" sz="2000" dirty="0"/>
          </a:p>
          <a:p>
            <a:endParaRPr lang="en-US" sz="2400" dirty="0"/>
          </a:p>
          <a:p>
            <a:r>
              <a:rPr lang="en-US" sz="2400" dirty="0"/>
              <a:t>Was met by four pick-up trucks with fifteen large, aggressive looking members of the illegal union</a:t>
            </a:r>
          </a:p>
          <a:p>
            <a:endParaRPr lang="en-US" sz="2400" dirty="0"/>
          </a:p>
          <a:p>
            <a:r>
              <a:rPr lang="en-US" sz="2400" dirty="0"/>
              <a:t>Approached by the “The Bull” their heavily muscled, tattooed, bald leader </a:t>
            </a:r>
          </a:p>
          <a:p>
            <a:pPr lvl="1"/>
            <a:r>
              <a:rPr lang="en-US" sz="2400" dirty="0"/>
              <a:t>Yelled at Andres, accusing </a:t>
            </a:r>
            <a:r>
              <a:rPr lang="en-US" sz="2400" dirty="0" err="1"/>
              <a:t>Concrear</a:t>
            </a:r>
            <a:r>
              <a:rPr lang="en-US" sz="2400" dirty="0"/>
              <a:t> of acting unethically </a:t>
            </a:r>
          </a:p>
          <a:p>
            <a:pPr lvl="1"/>
            <a:r>
              <a:rPr lang="en-US" sz="2400" dirty="0"/>
              <a:t>Demanding that </a:t>
            </a:r>
            <a:r>
              <a:rPr lang="en-US" sz="2400" dirty="0" err="1"/>
              <a:t>Concrear</a:t>
            </a:r>
            <a:r>
              <a:rPr lang="en-US" sz="2400" dirty="0"/>
              <a:t> re-hire Francisco and recognize Collective Action as their official union</a:t>
            </a:r>
          </a:p>
          <a:p>
            <a:endParaRPr lang="en-US" sz="2400" dirty="0"/>
          </a:p>
        </p:txBody>
      </p:sp>
    </p:spTree>
    <p:extLst>
      <p:ext uri="{BB962C8B-B14F-4D97-AF65-F5344CB8AC3E}">
        <p14:creationId xmlns:p14="http://schemas.microsoft.com/office/powerpoint/2010/main" val="230236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en-US" b="1" dirty="0"/>
              <a:t>What would you do?</a:t>
            </a:r>
            <a:br>
              <a:rPr lang="en-US" b="1" dirty="0"/>
            </a:br>
            <a:endParaRPr lang="en-US" b="1" dirty="0"/>
          </a:p>
        </p:txBody>
      </p:sp>
      <p:sp>
        <p:nvSpPr>
          <p:cNvPr id="3" name="Content Placeholder 2"/>
          <p:cNvSpPr>
            <a:spLocks noGrp="1"/>
          </p:cNvSpPr>
          <p:nvPr>
            <p:ph idx="1"/>
          </p:nvPr>
        </p:nvSpPr>
        <p:spPr>
          <a:xfrm>
            <a:off x="179512" y="908720"/>
            <a:ext cx="8784976" cy="5257800"/>
          </a:xfrm>
        </p:spPr>
        <p:txBody>
          <a:bodyPr>
            <a:noAutofit/>
          </a:bodyPr>
          <a:lstStyle/>
          <a:p>
            <a:pPr marL="0" lvl="0" indent="0">
              <a:buNone/>
            </a:pPr>
            <a:r>
              <a:rPr lang="en-US" sz="2300" dirty="0"/>
              <a:t>1. Do you walk back to your car, tell them that they know where they can meet you at your office and drive away?</a:t>
            </a:r>
          </a:p>
          <a:p>
            <a:pPr marL="0" lvl="0" indent="0">
              <a:buNone/>
            </a:pPr>
            <a:r>
              <a:rPr lang="en-US" sz="2300" dirty="0"/>
              <a:t>2. Do you call the police and say that you are being illegally intimidated by criminals?</a:t>
            </a:r>
          </a:p>
          <a:p>
            <a:pPr marL="0" lvl="0" indent="0">
              <a:buNone/>
            </a:pPr>
            <a:r>
              <a:rPr lang="en-US" sz="2300" dirty="0"/>
              <a:t>3. Do you rehire Francisco and recognize Collective Action as your official union? </a:t>
            </a:r>
          </a:p>
          <a:p>
            <a:pPr marL="0" lvl="0" indent="0">
              <a:buNone/>
            </a:pPr>
            <a:r>
              <a:rPr lang="en-US" sz="2300" dirty="0"/>
              <a:t>4. Do you only rehire Francisco? Or only recognize Collective Action as your official union?</a:t>
            </a:r>
          </a:p>
          <a:p>
            <a:pPr marL="0" lvl="0" indent="0">
              <a:buNone/>
            </a:pPr>
            <a:r>
              <a:rPr lang="en-US" sz="2300" dirty="0"/>
              <a:t>5. Do you say that you will only do any of these two things IF the Collective Action agrees to stop the strike right now?</a:t>
            </a:r>
          </a:p>
          <a:p>
            <a:pPr marL="0" lvl="0" indent="0">
              <a:buNone/>
            </a:pPr>
            <a:r>
              <a:rPr lang="en-US" sz="2300" dirty="0"/>
              <a:t>6. Do you contact the Workers Confederation union from </a:t>
            </a:r>
            <a:r>
              <a:rPr lang="en-US" sz="2300" dirty="0" err="1"/>
              <a:t>Concrear’s</a:t>
            </a:r>
            <a:r>
              <a:rPr lang="en-US" sz="2300" dirty="0"/>
              <a:t> first factory to tell them that Collective Action is encroaching on their territory and have them talk to The Bull? </a:t>
            </a:r>
          </a:p>
          <a:p>
            <a:pPr marL="0" lvl="0" indent="0">
              <a:buNone/>
            </a:pPr>
            <a:r>
              <a:rPr lang="en-US" sz="2300" dirty="0"/>
              <a:t>7. Do you just start to negotiate with The Bull to better understand their demands? In public or private? Alone or in teams?</a:t>
            </a:r>
          </a:p>
          <a:p>
            <a:endParaRPr lang="en-US" sz="2300" dirty="0"/>
          </a:p>
        </p:txBody>
      </p:sp>
    </p:spTree>
    <p:extLst>
      <p:ext uri="{BB962C8B-B14F-4D97-AF65-F5344CB8AC3E}">
        <p14:creationId xmlns:p14="http://schemas.microsoft.com/office/powerpoint/2010/main" val="1445159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Negotiating Communication</a:t>
            </a:r>
          </a:p>
        </p:txBody>
      </p:sp>
      <p:sp>
        <p:nvSpPr>
          <p:cNvPr id="3" name="Content Placeholder 2"/>
          <p:cNvSpPr>
            <a:spLocks noGrp="1"/>
          </p:cNvSpPr>
          <p:nvPr>
            <p:ph idx="1"/>
          </p:nvPr>
        </p:nvSpPr>
        <p:spPr>
          <a:xfrm>
            <a:off x="457200" y="1855365"/>
            <a:ext cx="8229600" cy="4525963"/>
          </a:xfrm>
        </p:spPr>
        <p:txBody>
          <a:bodyPr>
            <a:normAutofit/>
          </a:bodyPr>
          <a:lstStyle/>
          <a:p>
            <a:r>
              <a:rPr lang="en-US" sz="2400" dirty="0"/>
              <a:t>Andres decided to invite The Bull to negotiate just the two of them</a:t>
            </a:r>
          </a:p>
          <a:p>
            <a:endParaRPr lang="en-US" sz="2400" dirty="0"/>
          </a:p>
          <a:p>
            <a:r>
              <a:rPr lang="en-US" sz="2400" dirty="0"/>
              <a:t>In public, The Bull’s role as leader of a militant union requires him to act hostile toward representatives from management</a:t>
            </a:r>
          </a:p>
          <a:p>
            <a:endParaRPr lang="en-US" sz="2400" dirty="0"/>
          </a:p>
          <a:p>
            <a:r>
              <a:rPr lang="en-US" sz="2400" dirty="0"/>
              <a:t>In private one-on-one conversations The Bull turned out to be more open to discussion</a:t>
            </a:r>
          </a:p>
          <a:p>
            <a:endParaRPr lang="en-US" sz="2400" dirty="0"/>
          </a:p>
        </p:txBody>
      </p:sp>
    </p:spTree>
    <p:extLst>
      <p:ext uri="{BB962C8B-B14F-4D97-AF65-F5344CB8AC3E}">
        <p14:creationId xmlns:p14="http://schemas.microsoft.com/office/powerpoint/2010/main" val="57148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a:bodyPr>
          <a:lstStyle/>
          <a:p>
            <a:r>
              <a:rPr lang="en-US" sz="3200" b="1" dirty="0"/>
              <a:t>What do you expect The Bull’s interests to be?</a:t>
            </a:r>
            <a:br>
              <a:rPr lang="en-US" sz="3200" dirty="0"/>
            </a:br>
            <a:endParaRPr lang="en-US" sz="3200" dirty="0"/>
          </a:p>
        </p:txBody>
      </p:sp>
      <p:sp>
        <p:nvSpPr>
          <p:cNvPr id="3" name="Content Placeholder 2"/>
          <p:cNvSpPr>
            <a:spLocks noGrp="1"/>
          </p:cNvSpPr>
          <p:nvPr>
            <p:ph idx="1"/>
          </p:nvPr>
        </p:nvSpPr>
        <p:spPr>
          <a:xfrm>
            <a:off x="179512" y="980728"/>
            <a:ext cx="8784976" cy="5616624"/>
          </a:xfrm>
        </p:spPr>
        <p:txBody>
          <a:bodyPr>
            <a:noAutofit/>
          </a:bodyPr>
          <a:lstStyle/>
          <a:p>
            <a:pPr marL="0" lvl="0" indent="0">
              <a:buNone/>
            </a:pPr>
            <a:r>
              <a:rPr lang="en-US" sz="2200" dirty="0"/>
              <a:t>1. The Bull is a criminal who only wants power, to remain in the margins/illegality and beat down management</a:t>
            </a:r>
          </a:p>
          <a:p>
            <a:pPr lvl="0"/>
            <a:endParaRPr lang="en-US" sz="1000" dirty="0"/>
          </a:p>
          <a:p>
            <a:pPr marL="0" lvl="0" indent="0">
              <a:buNone/>
            </a:pPr>
            <a:r>
              <a:rPr lang="en-US" sz="2200" dirty="0"/>
              <a:t>2. The Bull is a leftist troublemaker who hates management as the ultimate enemy and no matter what management does, he and his union will always be in opposition with management</a:t>
            </a:r>
          </a:p>
          <a:p>
            <a:pPr lvl="0"/>
            <a:endParaRPr lang="en-US" sz="1000" dirty="0"/>
          </a:p>
          <a:p>
            <a:pPr marL="0" lvl="0" indent="0">
              <a:buNone/>
            </a:pPr>
            <a:r>
              <a:rPr lang="en-US" sz="2200" dirty="0"/>
              <a:t>3. The Bull truly believes that he is doing the work of protecting the workers against inequities from the management</a:t>
            </a:r>
          </a:p>
          <a:p>
            <a:pPr lvl="0"/>
            <a:endParaRPr lang="en-US" sz="1000" dirty="0"/>
          </a:p>
          <a:p>
            <a:pPr marL="0" lvl="0" indent="0">
              <a:buNone/>
            </a:pPr>
            <a:r>
              <a:rPr lang="en-US" sz="2200" dirty="0"/>
              <a:t>4. The Bull wants to gain recognition, consolidate his leadership position and the status of his union, as well as protect his friends</a:t>
            </a:r>
          </a:p>
          <a:p>
            <a:pPr lvl="0"/>
            <a:endParaRPr lang="en-US" sz="1000" dirty="0"/>
          </a:p>
          <a:p>
            <a:pPr marL="0" lvl="0" indent="0">
              <a:buNone/>
            </a:pPr>
            <a:r>
              <a:rPr lang="en-US" sz="2200" dirty="0"/>
              <a:t>5. The Bull wants money, even if it means taking advantage of his leadership position to demand a big bribe for the strike to go away</a:t>
            </a:r>
          </a:p>
          <a:p>
            <a:pPr lvl="0"/>
            <a:endParaRPr lang="en-US" sz="1000" dirty="0"/>
          </a:p>
          <a:p>
            <a:pPr marL="0" lvl="0" indent="0">
              <a:buNone/>
            </a:pPr>
            <a:r>
              <a:rPr lang="en-US" sz="2200" dirty="0"/>
              <a:t>6. The Bull started a process that he did not really know how to end and now needs to save face and come across as a winner</a:t>
            </a:r>
          </a:p>
          <a:p>
            <a:endParaRPr lang="en-US" sz="2200" dirty="0"/>
          </a:p>
        </p:txBody>
      </p:sp>
    </p:spTree>
    <p:extLst>
      <p:ext uri="{BB962C8B-B14F-4D97-AF65-F5344CB8AC3E}">
        <p14:creationId xmlns:p14="http://schemas.microsoft.com/office/powerpoint/2010/main" val="380764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498178"/>
          </a:xfrm>
        </p:spPr>
        <p:txBody>
          <a:bodyPr>
            <a:normAutofit/>
          </a:bodyPr>
          <a:lstStyle/>
          <a:p>
            <a:r>
              <a:rPr lang="en-US" sz="3600" b="1" dirty="0"/>
              <a:t>Agent-Principal Problems</a:t>
            </a:r>
            <a:endParaRPr lang="en-SG" sz="3600" b="1" dirty="0"/>
          </a:p>
        </p:txBody>
      </p:sp>
      <p:sp>
        <p:nvSpPr>
          <p:cNvPr id="3" name="Content Placeholder 2"/>
          <p:cNvSpPr>
            <a:spLocks noGrp="1"/>
          </p:cNvSpPr>
          <p:nvPr>
            <p:ph idx="1"/>
          </p:nvPr>
        </p:nvSpPr>
        <p:spPr>
          <a:xfrm>
            <a:off x="457200" y="1927373"/>
            <a:ext cx="8229600" cy="4525963"/>
          </a:xfrm>
        </p:spPr>
        <p:txBody>
          <a:bodyPr>
            <a:noAutofit/>
          </a:bodyPr>
          <a:lstStyle/>
          <a:p>
            <a:r>
              <a:rPr lang="en-SG" sz="2400" dirty="0"/>
              <a:t>When one person (the agent) can make decisions on behalf of another (the principal), but has different underlying interests.</a:t>
            </a:r>
            <a:r>
              <a:rPr lang="en-SG" sz="2400" baseline="0" dirty="0"/>
              <a:t> </a:t>
            </a:r>
          </a:p>
          <a:p>
            <a:endParaRPr lang="en-SG" sz="2400" b="1" dirty="0"/>
          </a:p>
          <a:p>
            <a:r>
              <a:rPr lang="en-SG" sz="2400" dirty="0"/>
              <a:t>Examples:</a:t>
            </a:r>
          </a:p>
          <a:p>
            <a:pPr lvl="1"/>
            <a:r>
              <a:rPr lang="en-SG" sz="2400" dirty="0"/>
              <a:t>Real estate agents leave their own house on the market much longer than their clients’</a:t>
            </a:r>
          </a:p>
          <a:p>
            <a:pPr lvl="1"/>
            <a:r>
              <a:rPr lang="en-SG" sz="2400" dirty="0"/>
              <a:t>CEOs inflate their own pay when governance is weak</a:t>
            </a:r>
          </a:p>
          <a:p>
            <a:pPr lvl="1"/>
            <a:r>
              <a:rPr lang="en-SG" sz="2400" dirty="0"/>
              <a:t>Your lawyer may advocate for litigation</a:t>
            </a:r>
          </a:p>
          <a:p>
            <a:endParaRPr lang="en-SG" sz="2400" i="1" dirty="0"/>
          </a:p>
          <a:p>
            <a:endParaRPr lang="en-US" sz="2400" dirty="0"/>
          </a:p>
          <a:p>
            <a:endParaRPr lang="en-SG" sz="2400" dirty="0"/>
          </a:p>
        </p:txBody>
      </p:sp>
    </p:spTree>
    <p:extLst>
      <p:ext uri="{BB962C8B-B14F-4D97-AF65-F5344CB8AC3E}">
        <p14:creationId xmlns:p14="http://schemas.microsoft.com/office/powerpoint/2010/main" val="154712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1"/>
          <p:cNvSpPr txBox="1">
            <a:spLocks noChangeArrowheads="1"/>
          </p:cNvSpPr>
          <p:nvPr/>
        </p:nvSpPr>
        <p:spPr>
          <a:xfrm>
            <a:off x="533400" y="5085184"/>
            <a:ext cx="8229600" cy="1143000"/>
          </a:xfrm>
          <a:prstGeom prst="rect">
            <a:avLst/>
          </a:prstGeom>
          <a:noFill/>
          <a:ln/>
        </p:spPr>
        <p:txBody>
          <a:bodyPr anchor="ctr"/>
          <a:lstStyle/>
          <a:p>
            <a:pPr algn="ctr">
              <a:defRPr/>
            </a:pPr>
            <a:r>
              <a:rPr lang="en-US" sz="2400" dirty="0"/>
              <a:t> </a:t>
            </a:r>
          </a:p>
          <a:p>
            <a:pPr algn="ctr">
              <a:defRPr/>
            </a:pPr>
            <a:r>
              <a:rPr lang="en-US" sz="2400" dirty="0"/>
              <a:t>Could Collective Action have an agent-principal problem with The Bull? What is in The Bull’s personal self interest?</a:t>
            </a:r>
          </a:p>
          <a:p>
            <a:pPr algn="ctr" fontAlgn="auto">
              <a:spcBef>
                <a:spcPts val="0"/>
              </a:spcBef>
              <a:spcAft>
                <a:spcPts val="0"/>
              </a:spcAft>
              <a:defRPr/>
            </a:pPr>
            <a:endParaRPr lang="en-US" sz="2400" dirty="0">
              <a:latin typeface="+mj-lt"/>
              <a:ea typeface="+mj-ea"/>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260554"/>
            <a:ext cx="6480720" cy="3752622"/>
          </a:xfrm>
          <a:prstGeom prst="rect">
            <a:avLst/>
          </a:prstGeom>
        </p:spPr>
      </p:pic>
    </p:spTree>
    <p:extLst>
      <p:ext uri="{BB962C8B-B14F-4D97-AF65-F5344CB8AC3E}">
        <p14:creationId xmlns:p14="http://schemas.microsoft.com/office/powerpoint/2010/main" val="405798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is in The Bull’s self-interest?</a:t>
            </a:r>
          </a:p>
        </p:txBody>
      </p:sp>
      <p:sp>
        <p:nvSpPr>
          <p:cNvPr id="3" name="Content Placeholder 2"/>
          <p:cNvSpPr>
            <a:spLocks noGrp="1"/>
          </p:cNvSpPr>
          <p:nvPr>
            <p:ph idx="1"/>
          </p:nvPr>
        </p:nvSpPr>
        <p:spPr>
          <a:xfrm>
            <a:off x="457200" y="1700808"/>
            <a:ext cx="8229600" cy="4896544"/>
          </a:xfrm>
        </p:spPr>
        <p:txBody>
          <a:bodyPr>
            <a:normAutofit fontScale="92500"/>
          </a:bodyPr>
          <a:lstStyle/>
          <a:p>
            <a:r>
              <a:rPr lang="en-US" sz="2400" dirty="0"/>
              <a:t>Receive credit for good outcomes and deflect blame for bad ones</a:t>
            </a:r>
          </a:p>
          <a:p>
            <a:endParaRPr lang="en-US" sz="2400" dirty="0"/>
          </a:p>
          <a:p>
            <a:r>
              <a:rPr lang="en-US" sz="2400" dirty="0"/>
              <a:t>Eliminate political opposition and potential rivals within the union, and protect his allies (which include Francisco)</a:t>
            </a:r>
          </a:p>
          <a:p>
            <a:endParaRPr lang="en-US" sz="2400" dirty="0"/>
          </a:p>
          <a:p>
            <a:r>
              <a:rPr lang="en-US" sz="2400" dirty="0"/>
              <a:t>Gain official recognition of Collective Action and his status as its leader (salary, benefits, no longer a criminal thug in eyes of law)</a:t>
            </a:r>
          </a:p>
          <a:p>
            <a:endParaRPr lang="en-US" sz="2400" dirty="0"/>
          </a:p>
          <a:p>
            <a:r>
              <a:rPr lang="en-US" sz="2400" dirty="0"/>
              <a:t>Agreement with </a:t>
            </a:r>
            <a:r>
              <a:rPr lang="en-US" sz="2400" dirty="0" err="1"/>
              <a:t>Concrear</a:t>
            </a:r>
            <a:r>
              <a:rPr lang="en-US" sz="2400" dirty="0"/>
              <a:t> that allows him to claim victory</a:t>
            </a:r>
          </a:p>
          <a:p>
            <a:endParaRPr lang="en-US" sz="2400" dirty="0"/>
          </a:p>
          <a:p>
            <a:r>
              <a:rPr lang="en-US" sz="2400" dirty="0"/>
              <a:t>Are these in the ideological interests of the militant Collective Action union? </a:t>
            </a:r>
          </a:p>
        </p:txBody>
      </p:sp>
    </p:spTree>
    <p:extLst>
      <p:ext uri="{BB962C8B-B14F-4D97-AF65-F5344CB8AC3E}">
        <p14:creationId xmlns:p14="http://schemas.microsoft.com/office/powerpoint/2010/main" val="133147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a:bodyPr>
          <a:lstStyle/>
          <a:p>
            <a:r>
              <a:rPr lang="en-US" sz="3600" b="1" dirty="0"/>
              <a:t>The Bull’s proposal</a:t>
            </a:r>
          </a:p>
        </p:txBody>
      </p:sp>
      <p:sp>
        <p:nvSpPr>
          <p:cNvPr id="3" name="Content Placeholder 2"/>
          <p:cNvSpPr>
            <a:spLocks noGrp="1"/>
          </p:cNvSpPr>
          <p:nvPr>
            <p:ph idx="1"/>
          </p:nvPr>
        </p:nvSpPr>
        <p:spPr>
          <a:xfrm>
            <a:off x="467544" y="908720"/>
            <a:ext cx="4032448" cy="5069160"/>
          </a:xfrm>
        </p:spPr>
        <p:txBody>
          <a:bodyPr>
            <a:noAutofit/>
          </a:bodyPr>
          <a:lstStyle/>
          <a:p>
            <a:pPr marL="0" indent="0" algn="ctr">
              <a:buNone/>
            </a:pPr>
            <a:r>
              <a:rPr lang="en-US" sz="2800" b="1" dirty="0"/>
              <a:t>Andres </a:t>
            </a:r>
          </a:p>
          <a:p>
            <a:r>
              <a:rPr lang="en-US" sz="2400" dirty="0"/>
              <a:t>Rehires Francisco </a:t>
            </a:r>
          </a:p>
          <a:p>
            <a:r>
              <a:rPr lang="en-US" sz="2400" dirty="0"/>
              <a:t>Enrolls employees in Collective Action</a:t>
            </a:r>
          </a:p>
          <a:p>
            <a:r>
              <a:rPr lang="en-US" sz="2400" dirty="0"/>
              <a:t>Helps Collective Action gain recognition from government</a:t>
            </a:r>
          </a:p>
          <a:p>
            <a:r>
              <a:rPr lang="en-US" sz="2400" dirty="0"/>
              <a:t>Recognizes The Bull as leader</a:t>
            </a:r>
          </a:p>
          <a:p>
            <a:r>
              <a:rPr lang="en-US" sz="2400" dirty="0"/>
              <a:t>Small wage increase</a:t>
            </a:r>
          </a:p>
          <a:p>
            <a:r>
              <a:rPr lang="en-US" sz="2400" dirty="0"/>
              <a:t>The Bull chooses who is laid off (eliminate opponents)</a:t>
            </a:r>
          </a:p>
          <a:p>
            <a:pPr marL="0" indent="0">
              <a:buNone/>
            </a:pPr>
            <a:endParaRPr lang="en-US" sz="2400" dirty="0"/>
          </a:p>
          <a:p>
            <a:endParaRPr lang="en-US" sz="2400" dirty="0"/>
          </a:p>
        </p:txBody>
      </p:sp>
      <p:sp>
        <p:nvSpPr>
          <p:cNvPr id="4" name="Content Placeholder 2"/>
          <p:cNvSpPr txBox="1">
            <a:spLocks/>
          </p:cNvSpPr>
          <p:nvPr/>
        </p:nvSpPr>
        <p:spPr>
          <a:xfrm>
            <a:off x="4572000" y="908720"/>
            <a:ext cx="4186808" cy="5069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The Bull </a:t>
            </a:r>
          </a:p>
          <a:p>
            <a:r>
              <a:rPr lang="en-US" sz="2400" dirty="0"/>
              <a:t>Puts an end to the strike </a:t>
            </a:r>
          </a:p>
          <a:p>
            <a:r>
              <a:rPr lang="en-US" sz="2400" dirty="0"/>
              <a:t>Guarantees that employees will perform on the job</a:t>
            </a:r>
          </a:p>
          <a:p>
            <a:r>
              <a:rPr lang="en-US" sz="2400" dirty="0"/>
              <a:t>Allows the layoffs (will blame it on government) but gets to choose who is laid off </a:t>
            </a:r>
          </a:p>
          <a:p>
            <a:endParaRPr lang="en-US" sz="2400" dirty="0"/>
          </a:p>
          <a:p>
            <a:endParaRPr lang="en-US" sz="2400" dirty="0"/>
          </a:p>
        </p:txBody>
      </p:sp>
      <p:sp>
        <p:nvSpPr>
          <p:cNvPr id="5" name="TextBox 4"/>
          <p:cNvSpPr txBox="1"/>
          <p:nvPr/>
        </p:nvSpPr>
        <p:spPr>
          <a:xfrm>
            <a:off x="0" y="6045095"/>
            <a:ext cx="9144000" cy="1200329"/>
          </a:xfrm>
          <a:prstGeom prst="rect">
            <a:avLst/>
          </a:prstGeom>
          <a:noFill/>
        </p:spPr>
        <p:txBody>
          <a:bodyPr wrap="square" rtlCol="0">
            <a:spAutoFit/>
          </a:bodyPr>
          <a:lstStyle/>
          <a:p>
            <a:pPr algn="ctr"/>
            <a:r>
              <a:rPr lang="en-US" sz="2400" b="1" dirty="0"/>
              <a:t>If you were Andres, would you accept this deal?</a:t>
            </a:r>
          </a:p>
          <a:p>
            <a:pPr algn="ctr"/>
            <a:endParaRPr lang="en-US" sz="2400" b="1" dirty="0"/>
          </a:p>
          <a:p>
            <a:pPr algn="ctr"/>
            <a:endParaRPr lang="en-US" sz="2400" b="1" dirty="0"/>
          </a:p>
        </p:txBody>
      </p:sp>
    </p:spTree>
    <p:extLst>
      <p:ext uri="{BB962C8B-B14F-4D97-AF65-F5344CB8AC3E}">
        <p14:creationId xmlns:p14="http://schemas.microsoft.com/office/powerpoint/2010/main" val="197521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txBox="1">
            <a:spLocks noChangeArrowheads="1"/>
          </p:cNvSpPr>
          <p:nvPr/>
        </p:nvSpPr>
        <p:spPr>
          <a:xfrm>
            <a:off x="533400" y="557808"/>
            <a:ext cx="8229600" cy="1143000"/>
          </a:xfrm>
          <a:prstGeom prst="rect">
            <a:avLst/>
          </a:prstGeom>
          <a:noFill/>
          <a:ln/>
        </p:spPr>
        <p:txBody>
          <a:bodyPr anchor="ctr"/>
          <a:lstStyle/>
          <a:p>
            <a:pPr algn="ctr">
              <a:defRPr/>
            </a:pPr>
            <a:r>
              <a:rPr lang="en-US" sz="3600" b="1" dirty="0">
                <a:latin typeface="+mn-lt"/>
                <a:cs typeface="+mn-cs"/>
              </a:rPr>
              <a:t>The Union Case</a:t>
            </a:r>
          </a:p>
          <a:p>
            <a:pPr algn="ctr">
              <a:defRPr/>
            </a:pPr>
            <a:r>
              <a:rPr lang="en-US" sz="3000" b="1" dirty="0"/>
              <a:t>Based on a true story</a:t>
            </a:r>
            <a:endParaRPr lang="en-US" sz="3000" dirty="0"/>
          </a:p>
          <a:p>
            <a:pPr algn="ctr" fontAlgn="auto">
              <a:spcBef>
                <a:spcPts val="0"/>
              </a:spcBef>
              <a:spcAft>
                <a:spcPts val="0"/>
              </a:spcAft>
              <a:defRPr/>
            </a:pPr>
            <a:endParaRPr lang="en-US" sz="3600" dirty="0">
              <a:latin typeface="+mj-lt"/>
              <a:ea typeface="+mj-ea"/>
              <a:cs typeface="+mj-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700808"/>
            <a:ext cx="7943065" cy="4599384"/>
          </a:xfrm>
          <a:prstGeom prst="rect">
            <a:avLst/>
          </a:prstGeom>
        </p:spPr>
      </p:pic>
    </p:spTree>
    <p:extLst>
      <p:ext uri="{BB962C8B-B14F-4D97-AF65-F5344CB8AC3E}">
        <p14:creationId xmlns:p14="http://schemas.microsoft.com/office/powerpoint/2010/main" val="259261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Conclusion of The Union Case</a:t>
            </a:r>
          </a:p>
        </p:txBody>
      </p:sp>
      <p:sp>
        <p:nvSpPr>
          <p:cNvPr id="3" name="Content Placeholder 2"/>
          <p:cNvSpPr>
            <a:spLocks noGrp="1"/>
          </p:cNvSpPr>
          <p:nvPr>
            <p:ph idx="1"/>
          </p:nvPr>
        </p:nvSpPr>
        <p:spPr>
          <a:xfrm>
            <a:off x="457200" y="1783357"/>
            <a:ext cx="8229600" cy="4525963"/>
          </a:xfrm>
        </p:spPr>
        <p:txBody>
          <a:bodyPr>
            <a:normAutofit/>
          </a:bodyPr>
          <a:lstStyle/>
          <a:p>
            <a:r>
              <a:rPr lang="en-US" sz="2400" dirty="0"/>
              <a:t>Andres accepted the deal and The Bull kept his side of the bargain</a:t>
            </a:r>
          </a:p>
          <a:p>
            <a:endParaRPr lang="en-US" sz="2400" dirty="0"/>
          </a:p>
          <a:p>
            <a:r>
              <a:rPr lang="en-US" sz="2400" dirty="0"/>
              <a:t>Collective Action is now a government-sanctioned union</a:t>
            </a:r>
          </a:p>
          <a:p>
            <a:endParaRPr lang="en-US" sz="2400" dirty="0"/>
          </a:p>
          <a:p>
            <a:r>
              <a:rPr lang="en-US" sz="2400" dirty="0"/>
              <a:t>The second </a:t>
            </a:r>
            <a:r>
              <a:rPr lang="en-US" sz="2400" dirty="0" err="1"/>
              <a:t>Concrear</a:t>
            </a:r>
            <a:r>
              <a:rPr lang="en-US" sz="2400" dirty="0"/>
              <a:t> factory has operated successfully for six years without any more major strikes</a:t>
            </a:r>
          </a:p>
          <a:p>
            <a:endParaRPr lang="en-US" sz="2400" dirty="0"/>
          </a:p>
          <a:p>
            <a:r>
              <a:rPr lang="en-US" sz="2400" dirty="0"/>
              <a:t>Andres and The Bull have become personal friends</a:t>
            </a:r>
          </a:p>
          <a:p>
            <a:endParaRPr lang="en-US" sz="2400" dirty="0"/>
          </a:p>
        </p:txBody>
      </p:sp>
    </p:spTree>
    <p:extLst>
      <p:ext uri="{BB962C8B-B14F-4D97-AF65-F5344CB8AC3E}">
        <p14:creationId xmlns:p14="http://schemas.microsoft.com/office/powerpoint/2010/main" val="412196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688" y="4797152"/>
            <a:ext cx="3538736" cy="1143000"/>
          </a:xfrm>
        </p:spPr>
        <p:txBody>
          <a:bodyPr>
            <a:noAutofit/>
          </a:bodyPr>
          <a:lstStyle/>
          <a:p>
            <a:r>
              <a:rPr lang="en-US" sz="2400" b="1" dirty="0"/>
              <a:t>Major philosophical perspectives on ethics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569" y="980728"/>
            <a:ext cx="3662863" cy="3816587"/>
          </a:xfrm>
          <a:prstGeom prst="rect">
            <a:avLst/>
          </a:prstGeom>
        </p:spPr>
      </p:pic>
      <p:sp>
        <p:nvSpPr>
          <p:cNvPr id="5" name="Content Placeholder 2"/>
          <p:cNvSpPr>
            <a:spLocks noGrp="1"/>
          </p:cNvSpPr>
          <p:nvPr>
            <p:ph idx="1"/>
          </p:nvPr>
        </p:nvSpPr>
        <p:spPr>
          <a:xfrm>
            <a:off x="323528" y="4581128"/>
            <a:ext cx="4176464" cy="4525963"/>
          </a:xfrm>
        </p:spPr>
        <p:txBody>
          <a:bodyPr>
            <a:normAutofit/>
          </a:bodyPr>
          <a:lstStyle/>
          <a:p>
            <a:pPr marL="0" indent="0" algn="ctr">
              <a:buNone/>
            </a:pPr>
            <a:r>
              <a:rPr lang="en-US" sz="2400" b="1" dirty="0"/>
              <a:t>Ethical dilemmas often arise when agents and principals have incompatible incentives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916832"/>
            <a:ext cx="3979414" cy="2304256"/>
          </a:xfrm>
          <a:prstGeom prst="rect">
            <a:avLst/>
          </a:prstGeom>
        </p:spPr>
      </p:pic>
    </p:spTree>
    <p:extLst>
      <p:ext uri="{BB962C8B-B14F-4D97-AF65-F5344CB8AC3E}">
        <p14:creationId xmlns:p14="http://schemas.microsoft.com/office/powerpoint/2010/main" val="710293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US" sz="3600" b="1" dirty="0"/>
              <a:t>Philosophical Perspectives on Ethics</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r>
              <a:rPr lang="en-US" sz="2600" dirty="0"/>
              <a:t>Consequentialism: Ethical acts are those that maximize good outcomes or utility (Mill, 1863/1998)</a:t>
            </a:r>
          </a:p>
          <a:p>
            <a:pPr lvl="1"/>
            <a:r>
              <a:rPr lang="en-US" sz="2600" i="1" dirty="0"/>
              <a:t>Do the ends justify the means?</a:t>
            </a:r>
          </a:p>
          <a:p>
            <a:endParaRPr lang="en-US" sz="2600" dirty="0"/>
          </a:p>
          <a:p>
            <a:r>
              <a:rPr lang="en-US" sz="2600" dirty="0"/>
              <a:t>Deontology: Ethics are a matter of principle and duty (Kant, 1796/1996)</a:t>
            </a:r>
          </a:p>
          <a:p>
            <a:pPr lvl="1"/>
            <a:r>
              <a:rPr lang="en-US" sz="2600" i="1" dirty="0"/>
              <a:t>Is it a matter of principle?</a:t>
            </a:r>
          </a:p>
          <a:p>
            <a:pPr marL="0" indent="0">
              <a:buNone/>
            </a:pPr>
            <a:r>
              <a:rPr lang="en-US" sz="2600" i="1" dirty="0"/>
              <a:t> </a:t>
            </a:r>
          </a:p>
          <a:p>
            <a:r>
              <a:rPr lang="en-US" sz="2600" dirty="0"/>
              <a:t>Virtue theory: What would a good person do? (Aristotle, 4th Century B.C.E./1998; Hume, 1739/1888)</a:t>
            </a:r>
          </a:p>
          <a:p>
            <a:pPr lvl="1"/>
            <a:r>
              <a:rPr lang="en-US" sz="2600" i="1" dirty="0"/>
              <a:t>Mirror test: How you would feel about your decision if you looked in the mirror afterward?</a:t>
            </a:r>
          </a:p>
          <a:p>
            <a:endParaRPr lang="en-US" dirty="0"/>
          </a:p>
        </p:txBody>
      </p:sp>
    </p:spTree>
    <p:extLst>
      <p:ext uri="{BB962C8B-B14F-4D97-AF65-F5344CB8AC3E}">
        <p14:creationId xmlns:p14="http://schemas.microsoft.com/office/powerpoint/2010/main" val="2363295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5455765"/>
            <a:ext cx="8229600" cy="4525963"/>
          </a:xfrm>
        </p:spPr>
        <p:txBody>
          <a:bodyPr>
            <a:normAutofit/>
          </a:bodyPr>
          <a:lstStyle/>
          <a:p>
            <a:pPr marL="0" indent="0" algn="ctr">
              <a:buNone/>
            </a:pPr>
            <a:r>
              <a:rPr lang="en-US" sz="2600" b="1" dirty="0"/>
              <a:t>Is the deal Andres and The Bull made ethically justified?</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09" y="1124744"/>
            <a:ext cx="6963975" cy="4032448"/>
          </a:xfrm>
          <a:prstGeom prst="rect">
            <a:avLst/>
          </a:prstGeom>
        </p:spPr>
      </p:pic>
    </p:spTree>
    <p:extLst>
      <p:ext uri="{BB962C8B-B14F-4D97-AF65-F5344CB8AC3E}">
        <p14:creationId xmlns:p14="http://schemas.microsoft.com/office/powerpoint/2010/main" val="19548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losers in the deal</a:t>
            </a:r>
            <a:r>
              <a:rPr lang="en-US" sz="3600" b="1" dirty="0">
                <a:solidFill>
                  <a:schemeClr val="bg1"/>
                </a:solidFill>
              </a:rPr>
              <a:t>?</a:t>
            </a:r>
          </a:p>
        </p:txBody>
      </p:sp>
      <p:sp>
        <p:nvSpPr>
          <p:cNvPr id="3" name="Content Placeholder 2"/>
          <p:cNvSpPr>
            <a:spLocks noGrp="1"/>
          </p:cNvSpPr>
          <p:nvPr>
            <p:ph idx="1"/>
          </p:nvPr>
        </p:nvSpPr>
        <p:spPr>
          <a:xfrm>
            <a:off x="457200" y="1700808"/>
            <a:ext cx="8229600" cy="4525963"/>
          </a:xfrm>
        </p:spPr>
        <p:txBody>
          <a:bodyPr>
            <a:normAutofit/>
          </a:bodyPr>
          <a:lstStyle/>
          <a:p>
            <a:r>
              <a:rPr lang="en-US" sz="2400" dirty="0"/>
              <a:t>The Union, in some ways. Collective Action lost its identity and brand as a militant union that has not “sold out”</a:t>
            </a:r>
          </a:p>
          <a:p>
            <a:endParaRPr lang="en-US" sz="2400" dirty="0"/>
          </a:p>
          <a:p>
            <a:r>
              <a:rPr lang="en-US" sz="2400" dirty="0"/>
              <a:t>Workers laid off for political reasons rather than on-the-job performance</a:t>
            </a:r>
          </a:p>
          <a:p>
            <a:endParaRPr lang="en-US" sz="2400" dirty="0"/>
          </a:p>
          <a:p>
            <a:r>
              <a:rPr lang="en-US" sz="2400" dirty="0"/>
              <a:t>Leader Member Exchange Theory (LMX)</a:t>
            </a:r>
          </a:p>
          <a:p>
            <a:pPr lvl="1"/>
            <a:r>
              <a:rPr lang="en-US" sz="2400" dirty="0"/>
              <a:t>Leaders direct organizational resources towards political supporters and away from opponents (</a:t>
            </a:r>
            <a:r>
              <a:rPr lang="en-US" sz="2400" dirty="0" err="1"/>
              <a:t>Graen</a:t>
            </a:r>
            <a:r>
              <a:rPr lang="en-US" sz="2400" dirty="0"/>
              <a:t> &amp; </a:t>
            </a:r>
            <a:r>
              <a:rPr lang="en-US" sz="2400" dirty="0" err="1"/>
              <a:t>Uhl</a:t>
            </a:r>
            <a:r>
              <a:rPr lang="en-US" sz="2400" dirty="0"/>
              <a:t>-Bien, 1995; </a:t>
            </a:r>
            <a:r>
              <a:rPr lang="en-US" sz="2400" dirty="0" err="1"/>
              <a:t>Graen</a:t>
            </a:r>
            <a:r>
              <a:rPr lang="en-US" sz="2400" dirty="0"/>
              <a:t> &amp; </a:t>
            </a:r>
            <a:r>
              <a:rPr lang="en-US" sz="2400" dirty="0" err="1"/>
              <a:t>Canedo</a:t>
            </a:r>
            <a:r>
              <a:rPr lang="en-US" sz="2400" dirty="0"/>
              <a:t>, 2016).</a:t>
            </a:r>
          </a:p>
        </p:txBody>
      </p:sp>
    </p:spTree>
    <p:extLst>
      <p:ext uri="{BB962C8B-B14F-4D97-AF65-F5344CB8AC3E}">
        <p14:creationId xmlns:p14="http://schemas.microsoft.com/office/powerpoint/2010/main" val="4016237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US" sz="3600" b="1" dirty="0"/>
              <a:t>Ethics and the Union Case</a:t>
            </a:r>
          </a:p>
        </p:txBody>
      </p:sp>
      <p:sp>
        <p:nvSpPr>
          <p:cNvPr id="3" name="Content Placeholder 2"/>
          <p:cNvSpPr>
            <a:spLocks noGrp="1"/>
          </p:cNvSpPr>
          <p:nvPr>
            <p:ph idx="1"/>
          </p:nvPr>
        </p:nvSpPr>
        <p:spPr/>
        <p:txBody>
          <a:bodyPr>
            <a:normAutofit/>
          </a:bodyPr>
          <a:lstStyle/>
          <a:p>
            <a:pPr marL="0" indent="0">
              <a:buNone/>
            </a:pPr>
            <a:r>
              <a:rPr lang="en-US" sz="2600" dirty="0"/>
              <a:t>1. Consequentialism: Did Andres maximize good outcomes? Did the ends justify the means?</a:t>
            </a:r>
          </a:p>
          <a:p>
            <a:endParaRPr lang="en-US" sz="2600" dirty="0">
              <a:solidFill>
                <a:schemeClr val="bg1">
                  <a:lumMod val="75000"/>
                </a:schemeClr>
              </a:solidFill>
            </a:endParaRPr>
          </a:p>
          <a:p>
            <a:pPr marL="0" indent="0">
              <a:buNone/>
            </a:pPr>
            <a:r>
              <a:rPr lang="en-US" sz="2600" dirty="0"/>
              <a:t>2. Deontology: As a matter of principle, is making the kind of deal Andres made with The Bull ok?</a:t>
            </a:r>
          </a:p>
          <a:p>
            <a:pPr marL="0" indent="0">
              <a:buNone/>
            </a:pPr>
            <a:r>
              <a:rPr lang="en-US" sz="2600" dirty="0"/>
              <a:t> </a:t>
            </a:r>
          </a:p>
          <a:p>
            <a:pPr marL="0" indent="0">
              <a:buNone/>
            </a:pPr>
            <a:r>
              <a:rPr lang="en-US" sz="2600" dirty="0"/>
              <a:t>3. Virtue theory: Would a virtuous person do what Andres did?</a:t>
            </a:r>
          </a:p>
          <a:p>
            <a:pPr lvl="1"/>
            <a:r>
              <a:rPr lang="en-US" sz="2600" i="1" dirty="0"/>
              <a:t>Mirror test: How you would feel about making this deal if you looked in the mirror afterward?</a:t>
            </a:r>
          </a:p>
          <a:p>
            <a:endParaRPr lang="en-US" dirty="0"/>
          </a:p>
        </p:txBody>
      </p:sp>
    </p:spTree>
    <p:extLst>
      <p:ext uri="{BB962C8B-B14F-4D97-AF65-F5344CB8AC3E}">
        <p14:creationId xmlns:p14="http://schemas.microsoft.com/office/powerpoint/2010/main" val="3420186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Leadership and Ethics</a:t>
            </a:r>
          </a:p>
        </p:txBody>
      </p:sp>
      <p:sp>
        <p:nvSpPr>
          <p:cNvPr id="3" name="Content Placeholder 2"/>
          <p:cNvSpPr>
            <a:spLocks noGrp="1"/>
          </p:cNvSpPr>
          <p:nvPr>
            <p:ph idx="1"/>
          </p:nvPr>
        </p:nvSpPr>
        <p:spPr>
          <a:xfrm>
            <a:off x="457200" y="1855365"/>
            <a:ext cx="8229600" cy="4525963"/>
          </a:xfrm>
        </p:spPr>
        <p:txBody>
          <a:bodyPr>
            <a:normAutofit/>
          </a:bodyPr>
          <a:lstStyle/>
          <a:p>
            <a:r>
              <a:rPr lang="en-US" sz="2400" dirty="0"/>
              <a:t>High status associated with a consequentialist perspective on ethics (</a:t>
            </a:r>
            <a:r>
              <a:rPr lang="en-US" sz="2400" dirty="0" err="1"/>
              <a:t>Côté</a:t>
            </a:r>
            <a:r>
              <a:rPr lang="en-US" sz="2400" dirty="0"/>
              <a:t>, </a:t>
            </a:r>
            <a:r>
              <a:rPr lang="en-US" sz="2400" dirty="0" err="1"/>
              <a:t>Piff</a:t>
            </a:r>
            <a:r>
              <a:rPr lang="en-US" sz="2400" dirty="0"/>
              <a:t>, &amp; </a:t>
            </a:r>
            <a:r>
              <a:rPr lang="en-US" sz="2400" dirty="0" err="1"/>
              <a:t>Willer</a:t>
            </a:r>
            <a:r>
              <a:rPr lang="en-US" sz="2400" dirty="0"/>
              <a:t>, 2013)</a:t>
            </a:r>
          </a:p>
          <a:p>
            <a:endParaRPr lang="en-US" sz="2400" dirty="0"/>
          </a:p>
          <a:p>
            <a:r>
              <a:rPr lang="en-US" sz="2400" dirty="0"/>
              <a:t>Responsibility as a leader to maximize value for large numbers of stakeholders (Molinsky &amp; Margolis, 2005)</a:t>
            </a:r>
          </a:p>
          <a:p>
            <a:endParaRPr lang="en-US" sz="2400" dirty="0"/>
          </a:p>
          <a:p>
            <a:r>
              <a:rPr lang="en-US" sz="2400" dirty="0"/>
              <a:t>Increased tendency to focus on achieving good outcomes rather than matters of principle</a:t>
            </a:r>
          </a:p>
          <a:p>
            <a:pPr lvl="1"/>
            <a:r>
              <a:rPr lang="en-US" sz="2400" dirty="0"/>
              <a:t>This is what Andres did in The Union Case</a:t>
            </a:r>
          </a:p>
          <a:p>
            <a:endParaRPr lang="en-US" sz="2400" dirty="0"/>
          </a:p>
        </p:txBody>
      </p:sp>
    </p:spTree>
    <p:extLst>
      <p:ext uri="{BB962C8B-B14F-4D97-AF65-F5344CB8AC3E}">
        <p14:creationId xmlns:p14="http://schemas.microsoft.com/office/powerpoint/2010/main" val="2293048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en-SG" sz="3600" b="1" dirty="0"/>
              <a:t>Take-</a:t>
            </a:r>
            <a:r>
              <a:rPr lang="en-SG" sz="3600" b="1" dirty="0" err="1"/>
              <a:t>Aways</a:t>
            </a:r>
            <a:r>
              <a:rPr lang="en-SG" sz="3600" b="1" dirty="0"/>
              <a:t>: The Union Case</a:t>
            </a:r>
          </a:p>
        </p:txBody>
      </p:sp>
      <p:sp>
        <p:nvSpPr>
          <p:cNvPr id="3" name="Content Placeholder 2"/>
          <p:cNvSpPr>
            <a:spLocks noGrp="1"/>
          </p:cNvSpPr>
          <p:nvPr>
            <p:ph idx="1"/>
          </p:nvPr>
        </p:nvSpPr>
        <p:spPr>
          <a:xfrm>
            <a:off x="457200" y="1484784"/>
            <a:ext cx="8229600" cy="4525963"/>
          </a:xfrm>
        </p:spPr>
        <p:txBody>
          <a:bodyPr>
            <a:noAutofit/>
          </a:bodyPr>
          <a:lstStyle/>
          <a:p>
            <a:r>
              <a:rPr lang="en-US" sz="2400" dirty="0"/>
              <a:t>Agent-principal problems: The interests of agents and those they represent are not necessarily aligned</a:t>
            </a:r>
          </a:p>
          <a:p>
            <a:pPr lvl="1"/>
            <a:r>
              <a:rPr lang="en-US" sz="2400" dirty="0"/>
              <a:t>Understanding the individual incentive structures of all the parties involved can be the key to successfully reaching an agreement</a:t>
            </a:r>
          </a:p>
          <a:p>
            <a:endParaRPr lang="en-US" sz="2000" dirty="0"/>
          </a:p>
          <a:p>
            <a:r>
              <a:rPr lang="en-US" sz="2400" dirty="0"/>
              <a:t>Three ethical perspectives: Consequentialism (focused on outcomes), deontology (focused on principles), and virtue theory (focused on character)</a:t>
            </a:r>
          </a:p>
          <a:p>
            <a:pPr lvl="1"/>
            <a:r>
              <a:rPr lang="en-US" sz="2400" dirty="0"/>
              <a:t>All have legitimacy, and often provide different answers about what the ethical thing to do is</a:t>
            </a:r>
          </a:p>
          <a:p>
            <a:pPr lvl="1"/>
            <a:r>
              <a:rPr lang="en-US" sz="2400" dirty="0"/>
              <a:t>Ethics makes decision making harder, not easier</a:t>
            </a:r>
          </a:p>
          <a:p>
            <a:endParaRPr lang="en-US" sz="2400" dirty="0"/>
          </a:p>
        </p:txBody>
      </p:sp>
    </p:spTree>
    <p:extLst>
      <p:ext uri="{BB962C8B-B14F-4D97-AF65-F5344CB8AC3E}">
        <p14:creationId xmlns:p14="http://schemas.microsoft.com/office/powerpoint/2010/main" val="253823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3700" b="1" dirty="0"/>
              <a:t>The Family Business</a:t>
            </a:r>
          </a:p>
        </p:txBody>
      </p:sp>
      <p:sp>
        <p:nvSpPr>
          <p:cNvPr id="3" name="Content Placeholder 2"/>
          <p:cNvSpPr>
            <a:spLocks noGrp="1"/>
          </p:cNvSpPr>
          <p:nvPr>
            <p:ph idx="1"/>
          </p:nvPr>
        </p:nvSpPr>
        <p:spPr>
          <a:xfrm>
            <a:off x="457200" y="1412776"/>
            <a:ext cx="8229600" cy="4525963"/>
          </a:xfrm>
        </p:spPr>
        <p:txBody>
          <a:bodyPr>
            <a:noAutofit/>
          </a:bodyPr>
          <a:lstStyle/>
          <a:p>
            <a:r>
              <a:rPr lang="en-US" sz="2400" dirty="0" err="1"/>
              <a:t>Concrear</a:t>
            </a:r>
            <a:r>
              <a:rPr lang="en-US" sz="2400" dirty="0"/>
              <a:t> is an industrial manufacturing plant in Central America </a:t>
            </a:r>
          </a:p>
          <a:p>
            <a:endParaRPr lang="en-US" sz="2400" dirty="0"/>
          </a:p>
          <a:p>
            <a:r>
              <a:rPr lang="en-US" sz="2400" dirty="0"/>
              <a:t>Founded by Diego Morales and still owned and operated by the Morales family</a:t>
            </a:r>
          </a:p>
          <a:p>
            <a:endParaRPr lang="en-US" sz="2400" dirty="0"/>
          </a:p>
          <a:p>
            <a:r>
              <a:rPr lang="en-US" sz="2400" dirty="0"/>
              <a:t>Youngest son, Andres Morales (25 years old) placed in charge of labor relations</a:t>
            </a:r>
          </a:p>
          <a:p>
            <a:endParaRPr lang="en-US" sz="2400" dirty="0"/>
          </a:p>
          <a:p>
            <a:r>
              <a:rPr lang="en-US" sz="2400" dirty="0"/>
              <a:t>Dealing with the Workers Confederation, a corrupt union that steals construction materials, inflates payable employee hours, and forces the employees to give them the extra wages</a:t>
            </a:r>
          </a:p>
        </p:txBody>
      </p:sp>
    </p:spTree>
    <p:extLst>
      <p:ext uri="{BB962C8B-B14F-4D97-AF65-F5344CB8AC3E}">
        <p14:creationId xmlns:p14="http://schemas.microsoft.com/office/powerpoint/2010/main" val="6934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3700" b="1" dirty="0"/>
              <a:t>The Second Factory</a:t>
            </a:r>
          </a:p>
        </p:txBody>
      </p:sp>
      <p:sp>
        <p:nvSpPr>
          <p:cNvPr id="3" name="Content Placeholder 2"/>
          <p:cNvSpPr>
            <a:spLocks noGrp="1"/>
          </p:cNvSpPr>
          <p:nvPr>
            <p:ph idx="1"/>
          </p:nvPr>
        </p:nvSpPr>
        <p:spPr>
          <a:xfrm>
            <a:off x="457200" y="1484784"/>
            <a:ext cx="8229600" cy="4525963"/>
          </a:xfrm>
        </p:spPr>
        <p:txBody>
          <a:bodyPr>
            <a:normAutofit/>
          </a:bodyPr>
          <a:lstStyle/>
          <a:p>
            <a:r>
              <a:rPr lang="en-US" sz="2400" dirty="0"/>
              <a:t>The company is now expanding operations </a:t>
            </a:r>
          </a:p>
          <a:p>
            <a:pPr marL="0" indent="0">
              <a:buNone/>
            </a:pPr>
            <a:endParaRPr lang="en-US" sz="2400" dirty="0"/>
          </a:p>
          <a:p>
            <a:r>
              <a:rPr lang="en-US" sz="2400" dirty="0"/>
              <a:t>Plan to build a second factory and hire 80 employees</a:t>
            </a:r>
          </a:p>
          <a:p>
            <a:endParaRPr lang="en-US" sz="2400" dirty="0"/>
          </a:p>
          <a:p>
            <a:r>
              <a:rPr lang="en-US" sz="2400" dirty="0"/>
              <a:t>In an isolated region with few factories and minimal union presence</a:t>
            </a:r>
          </a:p>
          <a:p>
            <a:endParaRPr lang="en-US" sz="2400" dirty="0"/>
          </a:p>
          <a:p>
            <a:endParaRPr lang="en-US" sz="2400" dirty="0"/>
          </a:p>
          <a:p>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2105" y="4077072"/>
            <a:ext cx="4228127" cy="2448272"/>
          </a:xfrm>
          <a:prstGeom prst="rect">
            <a:avLst/>
          </a:prstGeom>
        </p:spPr>
      </p:pic>
    </p:spTree>
    <p:extLst>
      <p:ext uri="{BB962C8B-B14F-4D97-AF65-F5344CB8AC3E}">
        <p14:creationId xmlns:p14="http://schemas.microsoft.com/office/powerpoint/2010/main" val="364338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n-US" sz="4000" b="1" dirty="0"/>
              <a:t>What would you do?</a:t>
            </a:r>
            <a:br>
              <a:rPr lang="en-US" dirty="0"/>
            </a:br>
            <a:endParaRPr lang="en-US" dirty="0"/>
          </a:p>
        </p:txBody>
      </p:sp>
      <p:sp>
        <p:nvSpPr>
          <p:cNvPr id="3" name="Content Placeholder 2"/>
          <p:cNvSpPr>
            <a:spLocks noGrp="1"/>
          </p:cNvSpPr>
          <p:nvPr>
            <p:ph idx="1"/>
          </p:nvPr>
        </p:nvSpPr>
        <p:spPr>
          <a:xfrm>
            <a:off x="457200" y="1263277"/>
            <a:ext cx="8229600" cy="5622107"/>
          </a:xfrm>
        </p:spPr>
        <p:txBody>
          <a:bodyPr>
            <a:normAutofit/>
          </a:bodyPr>
          <a:lstStyle/>
          <a:p>
            <a:pPr lvl="0"/>
            <a:endParaRPr lang="en-US" sz="2400" dirty="0"/>
          </a:p>
          <a:p>
            <a:pPr marL="0" lvl="0" indent="0">
              <a:buNone/>
            </a:pPr>
            <a:r>
              <a:rPr lang="en-US" sz="2400" dirty="0"/>
              <a:t>1. Contact the Workers Confederation now and invite them to early talks regarding the new factory?</a:t>
            </a:r>
          </a:p>
          <a:p>
            <a:pPr lvl="0"/>
            <a:endParaRPr lang="en-US" sz="2400" dirty="0"/>
          </a:p>
          <a:p>
            <a:pPr marL="0" lvl="0" indent="0">
              <a:buNone/>
            </a:pPr>
            <a:r>
              <a:rPr lang="en-US" sz="2400" dirty="0"/>
              <a:t>2. Wait until the second factory reaches the maximum number of employees that the Workers Confederation will allow without a union delegate and </a:t>
            </a:r>
            <a:r>
              <a:rPr lang="en-US" sz="2400" i="1" dirty="0"/>
              <a:t>then</a:t>
            </a:r>
            <a:r>
              <a:rPr lang="en-US" sz="2400" dirty="0"/>
              <a:t> reach out to the union?</a:t>
            </a:r>
          </a:p>
          <a:p>
            <a:pPr lvl="0"/>
            <a:endParaRPr lang="en-US" sz="2400" dirty="0"/>
          </a:p>
          <a:p>
            <a:pPr marL="0" lvl="0" indent="0">
              <a:buNone/>
            </a:pPr>
            <a:r>
              <a:rPr lang="en-US" sz="2400" dirty="0"/>
              <a:t>3. Try to avoid unions altogether given the isolated area?</a:t>
            </a:r>
          </a:p>
        </p:txBody>
      </p:sp>
    </p:spTree>
    <p:extLst>
      <p:ext uri="{BB962C8B-B14F-4D97-AF65-F5344CB8AC3E}">
        <p14:creationId xmlns:p14="http://schemas.microsoft.com/office/powerpoint/2010/main" val="171982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472608"/>
          </a:xfrm>
        </p:spPr>
        <p:txBody>
          <a:bodyPr>
            <a:noAutofit/>
          </a:bodyPr>
          <a:lstStyle/>
          <a:p>
            <a:r>
              <a:rPr lang="en-US" sz="2400" dirty="0"/>
              <a:t>Andres decided to attempt to avoid unions all together</a:t>
            </a:r>
          </a:p>
        </p:txBody>
      </p:sp>
    </p:spTree>
    <p:extLst>
      <p:ext uri="{BB962C8B-B14F-4D97-AF65-F5344CB8AC3E}">
        <p14:creationId xmlns:p14="http://schemas.microsoft.com/office/powerpoint/2010/main" val="368798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472608"/>
          </a:xfrm>
        </p:spPr>
        <p:txBody>
          <a:bodyPr>
            <a:noAutofit/>
          </a:bodyPr>
          <a:lstStyle/>
          <a:p>
            <a:r>
              <a:rPr lang="en-US" sz="2400" dirty="0"/>
              <a:t>Andres decided to attempt to avoid unions all together            … which worked for a year.</a:t>
            </a:r>
          </a:p>
        </p:txBody>
      </p:sp>
    </p:spTree>
    <p:extLst>
      <p:ext uri="{BB962C8B-B14F-4D97-AF65-F5344CB8AC3E}">
        <p14:creationId xmlns:p14="http://schemas.microsoft.com/office/powerpoint/2010/main" val="205299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US" sz="3600" b="1" dirty="0"/>
              <a:t>The Fiasco</a:t>
            </a:r>
          </a:p>
        </p:txBody>
      </p:sp>
      <p:sp>
        <p:nvSpPr>
          <p:cNvPr id="3" name="Content Placeholder 2"/>
          <p:cNvSpPr>
            <a:spLocks noGrp="1"/>
          </p:cNvSpPr>
          <p:nvPr>
            <p:ph idx="1"/>
          </p:nvPr>
        </p:nvSpPr>
        <p:spPr>
          <a:xfrm>
            <a:off x="457200" y="1268760"/>
            <a:ext cx="8229600" cy="5472608"/>
          </a:xfrm>
        </p:spPr>
        <p:txBody>
          <a:bodyPr>
            <a:noAutofit/>
          </a:bodyPr>
          <a:lstStyle/>
          <a:p>
            <a:r>
              <a:rPr lang="en-US" sz="2400" dirty="0"/>
              <a:t>Andres decided to attempt to avoid unions all together           … which worked for a year.</a:t>
            </a:r>
          </a:p>
          <a:p>
            <a:endParaRPr lang="en-US" sz="1000" dirty="0"/>
          </a:p>
          <a:p>
            <a:r>
              <a:rPr lang="en-US" sz="2400" dirty="0"/>
              <a:t>Realized layoffs would be necessary at the second factory due to economic downturn</a:t>
            </a:r>
          </a:p>
          <a:p>
            <a:pPr marL="0" indent="0">
              <a:buNone/>
            </a:pPr>
            <a:endParaRPr lang="en-US" sz="1000" dirty="0"/>
          </a:p>
          <a:p>
            <a:r>
              <a:rPr lang="en-US" sz="2400" dirty="0"/>
              <a:t>Heard rumors that workers enrolling in a militant illegal union called Collective Action</a:t>
            </a:r>
          </a:p>
          <a:p>
            <a:endParaRPr lang="en-US" sz="1000" dirty="0"/>
          </a:p>
          <a:p>
            <a:r>
              <a:rPr lang="en-US" sz="2400" dirty="0"/>
              <a:t>Francisco, one of the workers, insulted the plant manager and was fired</a:t>
            </a:r>
          </a:p>
          <a:p>
            <a:endParaRPr lang="en-US" sz="1000" dirty="0"/>
          </a:p>
          <a:p>
            <a:r>
              <a:rPr lang="en-US" sz="2400" dirty="0"/>
              <a:t>Andres arrived at the factory and saw pile of burning tires outside the factory entrance and large flags for Collective Action hanging from the front gates. Strike!</a:t>
            </a:r>
          </a:p>
        </p:txBody>
      </p:sp>
    </p:spTree>
    <p:extLst>
      <p:ext uri="{BB962C8B-B14F-4D97-AF65-F5344CB8AC3E}">
        <p14:creationId xmlns:p14="http://schemas.microsoft.com/office/powerpoint/2010/main" val="286870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en-US" sz="3600" b="1" dirty="0"/>
              <a:t>Realistically assess your alternatives</a:t>
            </a:r>
          </a:p>
        </p:txBody>
      </p:sp>
      <p:sp>
        <p:nvSpPr>
          <p:cNvPr id="3" name="Content Placeholder 2"/>
          <p:cNvSpPr>
            <a:spLocks noGrp="1"/>
          </p:cNvSpPr>
          <p:nvPr>
            <p:ph idx="1"/>
          </p:nvPr>
        </p:nvSpPr>
        <p:spPr>
          <a:xfrm>
            <a:off x="457200" y="1639341"/>
            <a:ext cx="8229600" cy="4958011"/>
          </a:xfrm>
        </p:spPr>
        <p:txBody>
          <a:bodyPr>
            <a:noAutofit/>
          </a:bodyPr>
          <a:lstStyle/>
          <a:p>
            <a:r>
              <a:rPr lang="en-US" sz="2400" dirty="0"/>
              <a:t>BATNA or Best Alternative to a Negotiated Agreement: </a:t>
            </a:r>
          </a:p>
          <a:p>
            <a:pPr lvl="1"/>
            <a:r>
              <a:rPr lang="en-US" sz="2400" dirty="0"/>
              <a:t>What you will do if you don’t reach a deal</a:t>
            </a:r>
          </a:p>
          <a:p>
            <a:endParaRPr lang="en-US" sz="2400" dirty="0"/>
          </a:p>
          <a:p>
            <a:r>
              <a:rPr lang="en-US" sz="2400" dirty="0"/>
              <a:t>Beware a Fantasized Alternative to a Negotiated Agreement (FATNA) </a:t>
            </a:r>
          </a:p>
          <a:p>
            <a:pPr lvl="1"/>
            <a:r>
              <a:rPr lang="en-US" sz="2400" dirty="0"/>
              <a:t>Fantasy: No union involvement</a:t>
            </a:r>
          </a:p>
          <a:p>
            <a:pPr lvl="1"/>
            <a:r>
              <a:rPr lang="en-US" sz="2400" dirty="0"/>
              <a:t>Real alternatives included a militant extralegal union</a:t>
            </a:r>
          </a:p>
          <a:p>
            <a:endParaRPr lang="en-US" sz="2400" dirty="0"/>
          </a:p>
          <a:p>
            <a:r>
              <a:rPr lang="en-US" sz="2400" dirty="0"/>
              <a:t>The quality of options depends on the real alternatives</a:t>
            </a:r>
          </a:p>
          <a:p>
            <a:pPr lvl="1"/>
            <a:endParaRPr lang="en-US" sz="2400" dirty="0"/>
          </a:p>
          <a:p>
            <a:endParaRPr lang="en-US" sz="2400" dirty="0"/>
          </a:p>
        </p:txBody>
      </p:sp>
    </p:spTree>
    <p:extLst>
      <p:ext uri="{BB962C8B-B14F-4D97-AF65-F5344CB8AC3E}">
        <p14:creationId xmlns:p14="http://schemas.microsoft.com/office/powerpoint/2010/main" val="2930468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12095</TotalTime>
  <Words>6044</Words>
  <Application>Microsoft Office PowerPoint</Application>
  <PresentationFormat>On-screen Show (4:3)</PresentationFormat>
  <Paragraphs>442</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Roboto</vt:lpstr>
      <vt:lpstr>Roboto Slab</vt:lpstr>
      <vt:lpstr>Office Theme</vt:lpstr>
      <vt:lpstr>Conception personnalisée</vt:lpstr>
      <vt:lpstr>The Union Negotiation</vt:lpstr>
      <vt:lpstr>PowerPoint Presentation</vt:lpstr>
      <vt:lpstr>The Family Business</vt:lpstr>
      <vt:lpstr>The Second Factory</vt:lpstr>
      <vt:lpstr>What would you do? </vt:lpstr>
      <vt:lpstr>PowerPoint Presentation</vt:lpstr>
      <vt:lpstr>PowerPoint Presentation</vt:lpstr>
      <vt:lpstr>The Fiasco</vt:lpstr>
      <vt:lpstr>Realistically assess your alternatives</vt:lpstr>
      <vt:lpstr>The Call</vt:lpstr>
      <vt:lpstr>What would you do? </vt:lpstr>
      <vt:lpstr>“The Bull”</vt:lpstr>
      <vt:lpstr>What would you do? </vt:lpstr>
      <vt:lpstr>Negotiating Communication</vt:lpstr>
      <vt:lpstr>What do you expect The Bull’s interests to be? </vt:lpstr>
      <vt:lpstr>Agent-Principal Problems</vt:lpstr>
      <vt:lpstr>PowerPoint Presentation</vt:lpstr>
      <vt:lpstr>What is in The Bull’s self-interest?</vt:lpstr>
      <vt:lpstr>The Bull’s proposal</vt:lpstr>
      <vt:lpstr>Conclusion of The Union Case</vt:lpstr>
      <vt:lpstr>Major philosophical perspectives on ethics</vt:lpstr>
      <vt:lpstr>Philosophical Perspectives on Ethics</vt:lpstr>
      <vt:lpstr>PowerPoint Presentation</vt:lpstr>
      <vt:lpstr>The losers in the deal?</vt:lpstr>
      <vt:lpstr>Ethics and the Union Case</vt:lpstr>
      <vt:lpstr>Leadership and Ethics</vt:lpstr>
      <vt:lpstr>Take-Aways: The Union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Joint Bid Debrief</dc:title>
  <dc:creator>faidah.rahmad@insead.edu</dc:creator>
  <cp:lastModifiedBy>SHIKHOVA Larisa</cp:lastModifiedBy>
  <cp:revision>316</cp:revision>
  <dcterms:created xsi:type="dcterms:W3CDTF">2016-05-20T07:19:31Z</dcterms:created>
  <dcterms:modified xsi:type="dcterms:W3CDTF">2024-06-20T14:48:08Z</dcterms:modified>
</cp:coreProperties>
</file>